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5" r:id="rId3"/>
    <p:sldId id="270" r:id="rId4"/>
    <p:sldId id="271" r:id="rId5"/>
    <p:sldId id="272" r:id="rId6"/>
    <p:sldId id="273" r:id="rId7"/>
    <p:sldId id="261" r:id="rId8"/>
    <p:sldId id="282" r:id="rId9"/>
    <p:sldId id="274" r:id="rId10"/>
    <p:sldId id="275" r:id="rId11"/>
    <p:sldId id="283" r:id="rId12"/>
    <p:sldId id="284" r:id="rId13"/>
    <p:sldId id="276" r:id="rId14"/>
    <p:sldId id="257" r:id="rId15"/>
    <p:sldId id="258" r:id="rId16"/>
    <p:sldId id="259" r:id="rId17"/>
    <p:sldId id="260" r:id="rId18"/>
    <p:sldId id="285" r:id="rId19"/>
    <p:sldId id="286" r:id="rId20"/>
    <p:sldId id="289" r:id="rId21"/>
    <p:sldId id="277" r:id="rId22"/>
    <p:sldId id="278" r:id="rId23"/>
    <p:sldId id="279" r:id="rId24"/>
    <p:sldId id="287" r:id="rId25"/>
    <p:sldId id="280" r:id="rId26"/>
    <p:sldId id="264"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EF4"/>
    <a:srgbClr val="ADE7B9"/>
    <a:srgbClr val="94E04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86410" autoAdjust="0"/>
  </p:normalViewPr>
  <p:slideViewPr>
    <p:cSldViewPr snapToGrid="0">
      <p:cViewPr varScale="1">
        <p:scale>
          <a:sx n="46" d="100"/>
          <a:sy n="46" d="100"/>
        </p:scale>
        <p:origin x="52" y="288"/>
      </p:cViewPr>
      <p:guideLst/>
    </p:cSldViewPr>
  </p:slideViewPr>
  <p:outlineViewPr>
    <p:cViewPr>
      <p:scale>
        <a:sx n="33" d="100"/>
        <a:sy n="33" d="100"/>
      </p:scale>
      <p:origin x="0" y="-107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098F1-1F05-477A-BB81-97CDC661C6D5}" type="doc">
      <dgm:prSet loTypeId="urn:microsoft.com/office/officeart/2005/8/layout/default" loCatId="list" qsTypeId="urn:microsoft.com/office/officeart/2005/8/quickstyle/simple1" qsCatId="simple" csTypeId="urn:microsoft.com/office/officeart/2005/8/colors/accent1_2" csCatId="accent1" phldr="1"/>
      <dgm:spPr/>
    </dgm:pt>
    <dgm:pt modelId="{F3BE6B90-55A5-450D-BE18-1222134363E3}">
      <dgm:prSet phldrT="[Text]" custT="1"/>
      <dgm:spPr>
        <a:solidFill>
          <a:schemeClr val="accent2">
            <a:lumMod val="60000"/>
            <a:lumOff val="40000"/>
          </a:schemeClr>
        </a:solidFill>
      </dgm:spPr>
      <dgm:t>
        <a:bodyPr/>
        <a:lstStyle/>
        <a:p>
          <a:pPr algn="l"/>
          <a:r>
            <a:rPr lang="id-ID" sz="2800" b="1" dirty="0" smtClean="0">
              <a:solidFill>
                <a:schemeClr val="accent2">
                  <a:lumMod val="75000"/>
                </a:schemeClr>
              </a:solidFill>
            </a:rPr>
            <a:t>Deteksi dini ESO </a:t>
          </a:r>
          <a:r>
            <a:rPr lang="id-ID" sz="2800" dirty="0" smtClean="0">
              <a:solidFill>
                <a:schemeClr val="tx1"/>
              </a:solidFill>
            </a:rPr>
            <a:t>setiap hari penting.</a:t>
          </a:r>
          <a:endParaRPr lang="id-ID" sz="2800" dirty="0">
            <a:solidFill>
              <a:schemeClr val="tx1"/>
            </a:solidFill>
          </a:endParaRPr>
        </a:p>
      </dgm:t>
    </dgm:pt>
    <dgm:pt modelId="{E59DFA91-5DE2-44CB-B73C-EDA975875586}" type="parTrans" cxnId="{892B991B-98A5-454E-BD60-726A39AF6A68}">
      <dgm:prSet/>
      <dgm:spPr/>
      <dgm:t>
        <a:bodyPr/>
        <a:lstStyle/>
        <a:p>
          <a:endParaRPr lang="id-ID"/>
        </a:p>
      </dgm:t>
    </dgm:pt>
    <dgm:pt modelId="{06B31F99-8392-4953-AB14-44BBA96DFD9F}" type="sibTrans" cxnId="{892B991B-98A5-454E-BD60-726A39AF6A68}">
      <dgm:prSet/>
      <dgm:spPr/>
      <dgm:t>
        <a:bodyPr/>
        <a:lstStyle/>
        <a:p>
          <a:endParaRPr lang="id-ID"/>
        </a:p>
      </dgm:t>
    </dgm:pt>
    <dgm:pt modelId="{D508D0F2-85B2-476A-874F-B30E3B40262C}">
      <dgm:prSet phldrT="[Text]" custT="1"/>
      <dgm:spPr>
        <a:solidFill>
          <a:srgbClr val="00B0F0"/>
        </a:solidFill>
      </dgm:spPr>
      <dgm:t>
        <a:bodyPr/>
        <a:lstStyle/>
        <a:p>
          <a:pPr algn="l"/>
          <a:r>
            <a:rPr lang="id-ID" sz="2800" dirty="0" smtClean="0">
              <a:solidFill>
                <a:schemeClr val="tx1"/>
              </a:solidFill>
            </a:rPr>
            <a:t>ESO berhubungan dengan </a:t>
          </a:r>
          <a:r>
            <a:rPr lang="id-ID" sz="2800" b="1" dirty="0" smtClean="0">
              <a:solidFill>
                <a:schemeClr val="accent2">
                  <a:lumMod val="75000"/>
                </a:schemeClr>
              </a:solidFill>
            </a:rPr>
            <a:t>dosis.</a:t>
          </a:r>
          <a:r>
            <a:rPr lang="id-ID" sz="2800" dirty="0" smtClean="0">
              <a:solidFill>
                <a:schemeClr val="tx1"/>
              </a:solidFill>
            </a:rPr>
            <a:t> </a:t>
          </a:r>
          <a:endParaRPr lang="id-ID" sz="2800" dirty="0">
            <a:solidFill>
              <a:schemeClr val="tx1"/>
            </a:solidFill>
          </a:endParaRPr>
        </a:p>
      </dgm:t>
    </dgm:pt>
    <dgm:pt modelId="{19B0D6BB-E44F-4F8F-B121-426377C8545C}" type="parTrans" cxnId="{6D5B445E-D0AA-49C3-93F3-42318FBA001E}">
      <dgm:prSet/>
      <dgm:spPr/>
      <dgm:t>
        <a:bodyPr/>
        <a:lstStyle/>
        <a:p>
          <a:endParaRPr lang="id-ID"/>
        </a:p>
      </dgm:t>
    </dgm:pt>
    <dgm:pt modelId="{4B674ABA-AE1B-4D11-8394-C0B8110132FB}" type="sibTrans" cxnId="{6D5B445E-D0AA-49C3-93F3-42318FBA001E}">
      <dgm:prSet/>
      <dgm:spPr/>
      <dgm:t>
        <a:bodyPr/>
        <a:lstStyle/>
        <a:p>
          <a:endParaRPr lang="id-ID"/>
        </a:p>
      </dgm:t>
    </dgm:pt>
    <dgm:pt modelId="{F59F476C-78D5-4337-B6C1-8194E1BD21EC}">
      <dgm:prSet phldrT="[Text]" custT="1"/>
      <dgm:spPr>
        <a:solidFill>
          <a:schemeClr val="accent4">
            <a:lumMod val="60000"/>
            <a:lumOff val="40000"/>
          </a:schemeClr>
        </a:solidFill>
      </dgm:spPr>
      <dgm:t>
        <a:bodyPr/>
        <a:lstStyle/>
        <a:p>
          <a:pPr algn="l"/>
          <a:r>
            <a:rPr lang="id-ID" sz="2200" dirty="0" smtClean="0">
              <a:solidFill>
                <a:schemeClr val="tx1"/>
              </a:solidFill>
            </a:rPr>
            <a:t>Gejala ESO harus diketahui oleh </a:t>
          </a:r>
          <a:r>
            <a:rPr lang="id-ID" sz="2200" b="1" dirty="0" smtClean="0">
              <a:solidFill>
                <a:schemeClr val="accent2">
                  <a:lumMod val="75000"/>
                </a:schemeClr>
              </a:solidFill>
            </a:rPr>
            <a:t>petugas kesehatan, pasien dan keluarga</a:t>
          </a:r>
          <a:r>
            <a:rPr lang="id-ID" sz="2200" dirty="0" smtClean="0">
              <a:solidFill>
                <a:schemeClr val="tx1"/>
              </a:solidFill>
            </a:rPr>
            <a:t>nya.</a:t>
          </a:r>
          <a:endParaRPr lang="id-ID" sz="2200" dirty="0">
            <a:solidFill>
              <a:schemeClr val="tx1"/>
            </a:solidFill>
          </a:endParaRPr>
        </a:p>
      </dgm:t>
    </dgm:pt>
    <dgm:pt modelId="{13DDD46F-79A8-410D-8E01-E037CAEBDD56}" type="parTrans" cxnId="{5F7C3F73-694D-407D-8045-6B6BF1DB6467}">
      <dgm:prSet/>
      <dgm:spPr/>
      <dgm:t>
        <a:bodyPr/>
        <a:lstStyle/>
        <a:p>
          <a:endParaRPr lang="id-ID"/>
        </a:p>
      </dgm:t>
    </dgm:pt>
    <dgm:pt modelId="{AA636931-6F00-4A46-BA28-3915602A9DFA}" type="sibTrans" cxnId="{5F7C3F73-694D-407D-8045-6B6BF1DB6467}">
      <dgm:prSet/>
      <dgm:spPr/>
      <dgm:t>
        <a:bodyPr/>
        <a:lstStyle/>
        <a:p>
          <a:endParaRPr lang="id-ID"/>
        </a:p>
      </dgm:t>
    </dgm:pt>
    <dgm:pt modelId="{9A2AB2CC-6C01-4808-AF67-0DAC603CBE13}">
      <dgm:prSet phldrT="[Text]"/>
      <dgm:spPr>
        <a:solidFill>
          <a:schemeClr val="accent3"/>
        </a:solidFill>
      </dgm:spPr>
      <dgm:t>
        <a:bodyPr/>
        <a:lstStyle/>
        <a:p>
          <a:pPr algn="l"/>
          <a:r>
            <a:rPr lang="id-ID" dirty="0" smtClean="0">
              <a:solidFill>
                <a:schemeClr val="tx1"/>
              </a:solidFill>
            </a:rPr>
            <a:t>Semua ESO harus </a:t>
          </a:r>
          <a:r>
            <a:rPr lang="id-ID" b="1" dirty="0" smtClean="0">
              <a:solidFill>
                <a:schemeClr val="accent2">
                  <a:lumMod val="75000"/>
                </a:schemeClr>
              </a:solidFill>
            </a:rPr>
            <a:t>tercatat</a:t>
          </a:r>
          <a:r>
            <a:rPr lang="id-ID" dirty="0" smtClean="0">
              <a:solidFill>
                <a:schemeClr val="tx1"/>
              </a:solidFill>
            </a:rPr>
            <a:t> di formulir pencatatan  ESO</a:t>
          </a:r>
          <a:endParaRPr lang="id-ID" dirty="0">
            <a:solidFill>
              <a:schemeClr val="tx1"/>
            </a:solidFill>
          </a:endParaRPr>
        </a:p>
      </dgm:t>
    </dgm:pt>
    <dgm:pt modelId="{1D25F4B4-EC59-4308-A47F-6DA3FE9126A2}" type="parTrans" cxnId="{358296AD-0DFF-485C-B165-15513918FCBF}">
      <dgm:prSet/>
      <dgm:spPr/>
      <dgm:t>
        <a:bodyPr/>
        <a:lstStyle/>
        <a:p>
          <a:endParaRPr lang="id-ID"/>
        </a:p>
      </dgm:t>
    </dgm:pt>
    <dgm:pt modelId="{C87FA9D3-4C7C-4789-BE8A-5816F7762524}" type="sibTrans" cxnId="{358296AD-0DFF-485C-B165-15513918FCBF}">
      <dgm:prSet/>
      <dgm:spPr/>
      <dgm:t>
        <a:bodyPr/>
        <a:lstStyle/>
        <a:p>
          <a:endParaRPr lang="id-ID"/>
        </a:p>
      </dgm:t>
    </dgm:pt>
    <dgm:pt modelId="{36E4087C-207E-45CD-8B4A-E986BD19983F}" type="pres">
      <dgm:prSet presAssocID="{49C098F1-1F05-477A-BB81-97CDC661C6D5}" presName="diagram" presStyleCnt="0">
        <dgm:presLayoutVars>
          <dgm:dir/>
          <dgm:resizeHandles val="exact"/>
        </dgm:presLayoutVars>
      </dgm:prSet>
      <dgm:spPr/>
    </dgm:pt>
    <dgm:pt modelId="{8E86F5BA-7A7C-4645-95F2-B42BC9BEFCE3}" type="pres">
      <dgm:prSet presAssocID="{F3BE6B90-55A5-450D-BE18-1222134363E3}" presName="node" presStyleLbl="node1" presStyleIdx="0" presStyleCnt="4">
        <dgm:presLayoutVars>
          <dgm:bulletEnabled val="1"/>
        </dgm:presLayoutVars>
      </dgm:prSet>
      <dgm:spPr/>
      <dgm:t>
        <a:bodyPr/>
        <a:lstStyle/>
        <a:p>
          <a:endParaRPr lang="en-US"/>
        </a:p>
      </dgm:t>
    </dgm:pt>
    <dgm:pt modelId="{28E98718-32EF-4BFE-B832-07CA73AB2341}" type="pres">
      <dgm:prSet presAssocID="{06B31F99-8392-4953-AB14-44BBA96DFD9F}" presName="sibTrans" presStyleCnt="0"/>
      <dgm:spPr/>
    </dgm:pt>
    <dgm:pt modelId="{59CA836F-650F-4D96-8395-AC7C1F8FB8FA}" type="pres">
      <dgm:prSet presAssocID="{D508D0F2-85B2-476A-874F-B30E3B40262C}" presName="node" presStyleLbl="node1" presStyleIdx="1" presStyleCnt="4">
        <dgm:presLayoutVars>
          <dgm:bulletEnabled val="1"/>
        </dgm:presLayoutVars>
      </dgm:prSet>
      <dgm:spPr/>
      <dgm:t>
        <a:bodyPr/>
        <a:lstStyle/>
        <a:p>
          <a:endParaRPr lang="en-US"/>
        </a:p>
      </dgm:t>
    </dgm:pt>
    <dgm:pt modelId="{553422D9-8CD6-4CEF-86CB-5EDE36D2926D}" type="pres">
      <dgm:prSet presAssocID="{4B674ABA-AE1B-4D11-8394-C0B8110132FB}" presName="sibTrans" presStyleCnt="0"/>
      <dgm:spPr/>
    </dgm:pt>
    <dgm:pt modelId="{8CD8D610-422C-45A4-81EA-114CDA8D5C1C}" type="pres">
      <dgm:prSet presAssocID="{F59F476C-78D5-4337-B6C1-8194E1BD21EC}" presName="node" presStyleLbl="node1" presStyleIdx="2" presStyleCnt="4">
        <dgm:presLayoutVars>
          <dgm:bulletEnabled val="1"/>
        </dgm:presLayoutVars>
      </dgm:prSet>
      <dgm:spPr/>
      <dgm:t>
        <a:bodyPr/>
        <a:lstStyle/>
        <a:p>
          <a:endParaRPr lang="en-US"/>
        </a:p>
      </dgm:t>
    </dgm:pt>
    <dgm:pt modelId="{4A0617A8-FE84-42A5-B3A7-1C5D9A2B8003}" type="pres">
      <dgm:prSet presAssocID="{AA636931-6F00-4A46-BA28-3915602A9DFA}" presName="sibTrans" presStyleCnt="0"/>
      <dgm:spPr/>
    </dgm:pt>
    <dgm:pt modelId="{2BD4A52E-249A-43B7-AAE6-7023FFD31F7B}" type="pres">
      <dgm:prSet presAssocID="{9A2AB2CC-6C01-4808-AF67-0DAC603CBE13}" presName="node" presStyleLbl="node1" presStyleIdx="3" presStyleCnt="4" custScaleX="110671">
        <dgm:presLayoutVars>
          <dgm:bulletEnabled val="1"/>
        </dgm:presLayoutVars>
      </dgm:prSet>
      <dgm:spPr/>
      <dgm:t>
        <a:bodyPr/>
        <a:lstStyle/>
        <a:p>
          <a:endParaRPr lang="en-US"/>
        </a:p>
      </dgm:t>
    </dgm:pt>
  </dgm:ptLst>
  <dgm:cxnLst>
    <dgm:cxn modelId="{F3AFE575-DC69-40DD-B652-7327F3F70D3F}" type="presOf" srcId="{D508D0F2-85B2-476A-874F-B30E3B40262C}" destId="{59CA836F-650F-4D96-8395-AC7C1F8FB8FA}" srcOrd="0" destOrd="0" presId="urn:microsoft.com/office/officeart/2005/8/layout/default"/>
    <dgm:cxn modelId="{892B991B-98A5-454E-BD60-726A39AF6A68}" srcId="{49C098F1-1F05-477A-BB81-97CDC661C6D5}" destId="{F3BE6B90-55A5-450D-BE18-1222134363E3}" srcOrd="0" destOrd="0" parTransId="{E59DFA91-5DE2-44CB-B73C-EDA975875586}" sibTransId="{06B31F99-8392-4953-AB14-44BBA96DFD9F}"/>
    <dgm:cxn modelId="{6D5B445E-D0AA-49C3-93F3-42318FBA001E}" srcId="{49C098F1-1F05-477A-BB81-97CDC661C6D5}" destId="{D508D0F2-85B2-476A-874F-B30E3B40262C}" srcOrd="1" destOrd="0" parTransId="{19B0D6BB-E44F-4F8F-B121-426377C8545C}" sibTransId="{4B674ABA-AE1B-4D11-8394-C0B8110132FB}"/>
    <dgm:cxn modelId="{B59FD67A-768D-4243-8882-0752CF3ECA9C}" type="presOf" srcId="{F59F476C-78D5-4337-B6C1-8194E1BD21EC}" destId="{8CD8D610-422C-45A4-81EA-114CDA8D5C1C}" srcOrd="0" destOrd="0" presId="urn:microsoft.com/office/officeart/2005/8/layout/default"/>
    <dgm:cxn modelId="{A4110B46-27D7-451C-ADAB-1512B5FE10A8}" type="presOf" srcId="{9A2AB2CC-6C01-4808-AF67-0DAC603CBE13}" destId="{2BD4A52E-249A-43B7-AAE6-7023FFD31F7B}" srcOrd="0" destOrd="0" presId="urn:microsoft.com/office/officeart/2005/8/layout/default"/>
    <dgm:cxn modelId="{4CABA0CF-9C00-406C-8D31-0A8E0F402307}" type="presOf" srcId="{F3BE6B90-55A5-450D-BE18-1222134363E3}" destId="{8E86F5BA-7A7C-4645-95F2-B42BC9BEFCE3}" srcOrd="0" destOrd="0" presId="urn:microsoft.com/office/officeart/2005/8/layout/default"/>
    <dgm:cxn modelId="{5F7C3F73-694D-407D-8045-6B6BF1DB6467}" srcId="{49C098F1-1F05-477A-BB81-97CDC661C6D5}" destId="{F59F476C-78D5-4337-B6C1-8194E1BD21EC}" srcOrd="2" destOrd="0" parTransId="{13DDD46F-79A8-410D-8E01-E037CAEBDD56}" sibTransId="{AA636931-6F00-4A46-BA28-3915602A9DFA}"/>
    <dgm:cxn modelId="{F319BB30-FEBF-4313-BF8E-307534E0DDF3}" type="presOf" srcId="{49C098F1-1F05-477A-BB81-97CDC661C6D5}" destId="{36E4087C-207E-45CD-8B4A-E986BD19983F}" srcOrd="0" destOrd="0" presId="urn:microsoft.com/office/officeart/2005/8/layout/default"/>
    <dgm:cxn modelId="{358296AD-0DFF-485C-B165-15513918FCBF}" srcId="{49C098F1-1F05-477A-BB81-97CDC661C6D5}" destId="{9A2AB2CC-6C01-4808-AF67-0DAC603CBE13}" srcOrd="3" destOrd="0" parTransId="{1D25F4B4-EC59-4308-A47F-6DA3FE9126A2}" sibTransId="{C87FA9D3-4C7C-4789-BE8A-5816F7762524}"/>
    <dgm:cxn modelId="{5889984C-E17B-48B7-A6C3-4560939FF1F2}" type="presParOf" srcId="{36E4087C-207E-45CD-8B4A-E986BD19983F}" destId="{8E86F5BA-7A7C-4645-95F2-B42BC9BEFCE3}" srcOrd="0" destOrd="0" presId="urn:microsoft.com/office/officeart/2005/8/layout/default"/>
    <dgm:cxn modelId="{582F608E-8DBA-4BD4-BE1C-9E3165C23D3B}" type="presParOf" srcId="{36E4087C-207E-45CD-8B4A-E986BD19983F}" destId="{28E98718-32EF-4BFE-B832-07CA73AB2341}" srcOrd="1" destOrd="0" presId="urn:microsoft.com/office/officeart/2005/8/layout/default"/>
    <dgm:cxn modelId="{9395B3EC-D15F-462C-9FDB-FBDA5352361C}" type="presParOf" srcId="{36E4087C-207E-45CD-8B4A-E986BD19983F}" destId="{59CA836F-650F-4D96-8395-AC7C1F8FB8FA}" srcOrd="2" destOrd="0" presId="urn:microsoft.com/office/officeart/2005/8/layout/default"/>
    <dgm:cxn modelId="{F1C443AA-6DDC-4DFE-8D7E-447AB3762F84}" type="presParOf" srcId="{36E4087C-207E-45CD-8B4A-E986BD19983F}" destId="{553422D9-8CD6-4CEF-86CB-5EDE36D2926D}" srcOrd="3" destOrd="0" presId="urn:microsoft.com/office/officeart/2005/8/layout/default"/>
    <dgm:cxn modelId="{6E454430-5C31-4541-AD65-D3E6B04B8502}" type="presParOf" srcId="{36E4087C-207E-45CD-8B4A-E986BD19983F}" destId="{8CD8D610-422C-45A4-81EA-114CDA8D5C1C}" srcOrd="4" destOrd="0" presId="urn:microsoft.com/office/officeart/2005/8/layout/default"/>
    <dgm:cxn modelId="{37DD8CAB-890F-4527-9DB0-4D7B66C3091C}" type="presParOf" srcId="{36E4087C-207E-45CD-8B4A-E986BD19983F}" destId="{4A0617A8-FE84-42A5-B3A7-1C5D9A2B8003}" srcOrd="5" destOrd="0" presId="urn:microsoft.com/office/officeart/2005/8/layout/default"/>
    <dgm:cxn modelId="{DF64719C-EC1D-414F-BA92-9E2BC169EE8E}" type="presParOf" srcId="{36E4087C-207E-45CD-8B4A-E986BD19983F}" destId="{2BD4A52E-249A-43B7-AAE6-7023FFD31F7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6F5BA-7A7C-4645-95F2-B42BC9BEFCE3}">
      <dsp:nvSpPr>
        <dsp:cNvPr id="0" name=""/>
        <dsp:cNvSpPr/>
      </dsp:nvSpPr>
      <dsp:spPr>
        <a:xfrm>
          <a:off x="474414" y="2180"/>
          <a:ext cx="3474073" cy="2084444"/>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d-ID" sz="2800" b="1" kern="1200" dirty="0" smtClean="0">
              <a:solidFill>
                <a:schemeClr val="accent2">
                  <a:lumMod val="75000"/>
                </a:schemeClr>
              </a:solidFill>
            </a:rPr>
            <a:t>Deteksi dini ESO </a:t>
          </a:r>
          <a:r>
            <a:rPr lang="id-ID" sz="2800" kern="1200" dirty="0" smtClean="0">
              <a:solidFill>
                <a:schemeClr val="tx1"/>
              </a:solidFill>
            </a:rPr>
            <a:t>setiap hari penting.</a:t>
          </a:r>
          <a:endParaRPr lang="id-ID" sz="2800" kern="1200" dirty="0">
            <a:solidFill>
              <a:schemeClr val="tx1"/>
            </a:solidFill>
          </a:endParaRPr>
        </a:p>
      </dsp:txBody>
      <dsp:txXfrm>
        <a:off x="474414" y="2180"/>
        <a:ext cx="3474073" cy="2084444"/>
      </dsp:txXfrm>
    </dsp:sp>
    <dsp:sp modelId="{59CA836F-650F-4D96-8395-AC7C1F8FB8FA}">
      <dsp:nvSpPr>
        <dsp:cNvPr id="0" name=""/>
        <dsp:cNvSpPr/>
      </dsp:nvSpPr>
      <dsp:spPr>
        <a:xfrm>
          <a:off x="4295895" y="2180"/>
          <a:ext cx="3474073" cy="2084444"/>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d-ID" sz="2800" kern="1200" dirty="0" smtClean="0">
              <a:solidFill>
                <a:schemeClr val="tx1"/>
              </a:solidFill>
            </a:rPr>
            <a:t>ESO berhubungan dengan </a:t>
          </a:r>
          <a:r>
            <a:rPr lang="id-ID" sz="2800" b="1" kern="1200" dirty="0" smtClean="0">
              <a:solidFill>
                <a:schemeClr val="accent2">
                  <a:lumMod val="75000"/>
                </a:schemeClr>
              </a:solidFill>
            </a:rPr>
            <a:t>dosis.</a:t>
          </a:r>
          <a:r>
            <a:rPr lang="id-ID" sz="2800" kern="1200" dirty="0" smtClean="0">
              <a:solidFill>
                <a:schemeClr val="tx1"/>
              </a:solidFill>
            </a:rPr>
            <a:t> </a:t>
          </a:r>
          <a:endParaRPr lang="id-ID" sz="2800" kern="1200" dirty="0">
            <a:solidFill>
              <a:schemeClr val="tx1"/>
            </a:solidFill>
          </a:endParaRPr>
        </a:p>
      </dsp:txBody>
      <dsp:txXfrm>
        <a:off x="4295895" y="2180"/>
        <a:ext cx="3474073" cy="2084444"/>
      </dsp:txXfrm>
    </dsp:sp>
    <dsp:sp modelId="{8CD8D610-422C-45A4-81EA-114CDA8D5C1C}">
      <dsp:nvSpPr>
        <dsp:cNvPr id="0" name=""/>
        <dsp:cNvSpPr/>
      </dsp:nvSpPr>
      <dsp:spPr>
        <a:xfrm>
          <a:off x="289055" y="2434031"/>
          <a:ext cx="3474073" cy="2084444"/>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id-ID" sz="2200" kern="1200" dirty="0" smtClean="0">
              <a:solidFill>
                <a:schemeClr val="tx1"/>
              </a:solidFill>
            </a:rPr>
            <a:t>Gejala ESO harus diketahui oleh </a:t>
          </a:r>
          <a:r>
            <a:rPr lang="id-ID" sz="2200" b="1" kern="1200" dirty="0" smtClean="0">
              <a:solidFill>
                <a:schemeClr val="accent2">
                  <a:lumMod val="75000"/>
                </a:schemeClr>
              </a:solidFill>
            </a:rPr>
            <a:t>petugas kesehatan, pasien dan keluarga</a:t>
          </a:r>
          <a:r>
            <a:rPr lang="id-ID" sz="2200" kern="1200" dirty="0" smtClean="0">
              <a:solidFill>
                <a:schemeClr val="tx1"/>
              </a:solidFill>
            </a:rPr>
            <a:t>nya.</a:t>
          </a:r>
          <a:endParaRPr lang="id-ID" sz="2200" kern="1200" dirty="0">
            <a:solidFill>
              <a:schemeClr val="tx1"/>
            </a:solidFill>
          </a:endParaRPr>
        </a:p>
      </dsp:txBody>
      <dsp:txXfrm>
        <a:off x="289055" y="2434031"/>
        <a:ext cx="3474073" cy="2084444"/>
      </dsp:txXfrm>
    </dsp:sp>
    <dsp:sp modelId="{2BD4A52E-249A-43B7-AAE6-7023FFD31F7B}">
      <dsp:nvSpPr>
        <dsp:cNvPr id="0" name=""/>
        <dsp:cNvSpPr/>
      </dsp:nvSpPr>
      <dsp:spPr>
        <a:xfrm>
          <a:off x="4110535" y="2434031"/>
          <a:ext cx="3844791" cy="208444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id-ID" sz="3600" kern="1200" dirty="0" smtClean="0">
              <a:solidFill>
                <a:schemeClr val="tx1"/>
              </a:solidFill>
            </a:rPr>
            <a:t>Semua ESO harus </a:t>
          </a:r>
          <a:r>
            <a:rPr lang="id-ID" sz="3600" b="1" kern="1200" dirty="0" smtClean="0">
              <a:solidFill>
                <a:schemeClr val="accent2">
                  <a:lumMod val="75000"/>
                </a:schemeClr>
              </a:solidFill>
            </a:rPr>
            <a:t>tercatat</a:t>
          </a:r>
          <a:r>
            <a:rPr lang="id-ID" sz="3600" kern="1200" dirty="0" smtClean="0">
              <a:solidFill>
                <a:schemeClr val="tx1"/>
              </a:solidFill>
            </a:rPr>
            <a:t> di formulir pencatatan  ESO</a:t>
          </a:r>
          <a:endParaRPr lang="id-ID" sz="3600" kern="1200" dirty="0">
            <a:solidFill>
              <a:schemeClr val="tx1"/>
            </a:solidFill>
          </a:endParaRPr>
        </a:p>
      </dsp:txBody>
      <dsp:txXfrm>
        <a:off x="4110535" y="2434031"/>
        <a:ext cx="3844791" cy="20844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2B77B-B463-4F3C-92E2-A4D35583A8FA}"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5FF7-194B-4F25-9BD0-BD059DA43EEC}" type="slidenum">
              <a:rPr lang="en-US" smtClean="0"/>
              <a:t>‹#›</a:t>
            </a:fld>
            <a:endParaRPr lang="en-US"/>
          </a:p>
        </p:txBody>
      </p:sp>
    </p:spTree>
    <p:extLst>
      <p:ext uri="{BB962C8B-B14F-4D97-AF65-F5344CB8AC3E}">
        <p14:creationId xmlns:p14="http://schemas.microsoft.com/office/powerpoint/2010/main" val="111723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1</a:t>
            </a:fld>
            <a:endParaRPr lang="en-US"/>
          </a:p>
        </p:txBody>
      </p:sp>
    </p:spTree>
    <p:extLst>
      <p:ext uri="{BB962C8B-B14F-4D97-AF65-F5344CB8AC3E}">
        <p14:creationId xmlns:p14="http://schemas.microsoft.com/office/powerpoint/2010/main" val="3964638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16</a:t>
            </a:fld>
            <a:endParaRPr lang="en-US"/>
          </a:p>
        </p:txBody>
      </p:sp>
    </p:spTree>
    <p:extLst>
      <p:ext uri="{BB962C8B-B14F-4D97-AF65-F5344CB8AC3E}">
        <p14:creationId xmlns:p14="http://schemas.microsoft.com/office/powerpoint/2010/main" val="144550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18</a:t>
            </a:fld>
            <a:endParaRPr lang="en-US"/>
          </a:p>
        </p:txBody>
      </p:sp>
    </p:spTree>
    <p:extLst>
      <p:ext uri="{BB962C8B-B14F-4D97-AF65-F5344CB8AC3E}">
        <p14:creationId xmlns:p14="http://schemas.microsoft.com/office/powerpoint/2010/main" val="175073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19</a:t>
            </a:fld>
            <a:endParaRPr lang="en-US"/>
          </a:p>
        </p:txBody>
      </p:sp>
    </p:spTree>
    <p:extLst>
      <p:ext uri="{BB962C8B-B14F-4D97-AF65-F5344CB8AC3E}">
        <p14:creationId xmlns:p14="http://schemas.microsoft.com/office/powerpoint/2010/main" val="185226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A . </a:t>
            </a:r>
            <a:r>
              <a:rPr lang="en-US" dirty="0" err="1" smtClean="0"/>
              <a:t>Pemantauan</a:t>
            </a:r>
            <a:r>
              <a:rPr lang="en-US" dirty="0" smtClean="0"/>
              <a:t> </a:t>
            </a:r>
            <a:r>
              <a:rPr lang="en-US" dirty="0" err="1" smtClean="0"/>
              <a:t>efek</a:t>
            </a:r>
            <a:r>
              <a:rPr lang="en-US" dirty="0" smtClean="0"/>
              <a:t> </a:t>
            </a:r>
            <a:r>
              <a:rPr lang="en-US" dirty="0" err="1" smtClean="0"/>
              <a:t>samping</a:t>
            </a:r>
            <a:r>
              <a:rPr lang="en-US" dirty="0" smtClean="0"/>
              <a:t> </a:t>
            </a:r>
            <a:r>
              <a:rPr lang="en-US" dirty="0" err="1" smtClean="0"/>
              <a:t>selama</a:t>
            </a:r>
            <a:r>
              <a:rPr lang="en-US" dirty="0" smtClean="0"/>
              <a:t> </a:t>
            </a:r>
            <a:r>
              <a:rPr lang="en-US" dirty="0" err="1" smtClean="0"/>
              <a:t>pengobatan</a:t>
            </a:r>
            <a:r>
              <a:rPr lang="en-US" dirty="0" smtClean="0"/>
              <a:t>.</a:t>
            </a:r>
          </a:p>
          <a:p>
            <a:pPr lvl="0"/>
            <a:r>
              <a:rPr lang="en-US" dirty="0" err="1" smtClean="0"/>
              <a:t>Deteksi</a:t>
            </a:r>
            <a:r>
              <a:rPr lang="en-US" dirty="0" smtClean="0"/>
              <a:t> </a:t>
            </a:r>
            <a:r>
              <a:rPr lang="en-US" dirty="0" err="1" smtClean="0"/>
              <a:t>dini</a:t>
            </a:r>
            <a:r>
              <a:rPr lang="en-US" dirty="0" smtClean="0"/>
              <a:t> </a:t>
            </a:r>
            <a:r>
              <a:rPr lang="en-US" dirty="0" err="1" smtClean="0"/>
              <a:t>efek</a:t>
            </a:r>
            <a:r>
              <a:rPr lang="en-US" dirty="0" smtClean="0"/>
              <a:t> </a:t>
            </a:r>
            <a:r>
              <a:rPr lang="en-US" dirty="0" err="1" smtClean="0"/>
              <a:t>samping</a:t>
            </a:r>
            <a:r>
              <a:rPr lang="en-US" dirty="0" smtClean="0"/>
              <a:t> </a:t>
            </a:r>
            <a:r>
              <a:rPr lang="id-ID" dirty="0" smtClean="0"/>
              <a:t>selama pengobatan sangat </a:t>
            </a:r>
            <a:r>
              <a:rPr lang="en-US" dirty="0" err="1" smtClean="0"/>
              <a:t>penting</a:t>
            </a:r>
            <a:r>
              <a:rPr lang="en-US" dirty="0" smtClean="0"/>
              <a:t> </a:t>
            </a:r>
            <a:r>
              <a:rPr lang="en-US" dirty="0" err="1" smtClean="0"/>
              <a:t>karena</a:t>
            </a:r>
            <a:r>
              <a:rPr lang="en-US" dirty="0" smtClean="0"/>
              <a:t> </a:t>
            </a:r>
            <a:r>
              <a:rPr lang="id-ID" dirty="0" smtClean="0"/>
              <a:t> se</a:t>
            </a:r>
            <a:r>
              <a:rPr lang="en-US" dirty="0" err="1" smtClean="0"/>
              <a:t>makin</a:t>
            </a:r>
            <a:r>
              <a:rPr lang="en-US" dirty="0" smtClean="0"/>
              <a:t> </a:t>
            </a:r>
            <a:r>
              <a:rPr lang="en-US" dirty="0" err="1" smtClean="0"/>
              <a:t>cepat</a:t>
            </a:r>
            <a:r>
              <a:rPr lang="en-US" dirty="0" smtClean="0"/>
              <a:t> </a:t>
            </a:r>
            <a:r>
              <a:rPr lang="en-US" dirty="0" err="1" smtClean="0"/>
              <a:t>ditemukan</a:t>
            </a:r>
            <a:r>
              <a:rPr lang="en-US" dirty="0" smtClean="0"/>
              <a:t> </a:t>
            </a:r>
            <a:r>
              <a:rPr lang="en-US" dirty="0" err="1" smtClean="0"/>
              <a:t>dan</a:t>
            </a:r>
            <a:r>
              <a:rPr lang="en-US" dirty="0" smtClean="0"/>
              <a:t> </a:t>
            </a:r>
            <a:r>
              <a:rPr lang="en-US" dirty="0" err="1" smtClean="0"/>
              <a:t>ditangani</a:t>
            </a:r>
            <a:r>
              <a:rPr lang="en-US" dirty="0" smtClean="0"/>
              <a:t> </a:t>
            </a:r>
            <a:r>
              <a:rPr lang="id-ID" dirty="0" smtClean="0"/>
              <a:t>maka </a:t>
            </a:r>
            <a:r>
              <a:rPr lang="en-US" dirty="0" smtClean="0"/>
              <a:t>prognosis</a:t>
            </a:r>
            <a:r>
              <a:rPr lang="id-ID" dirty="0" smtClean="0"/>
              <a:t> akan lebih baik</a:t>
            </a:r>
            <a:r>
              <a:rPr lang="en-US" dirty="0" smtClean="0"/>
              <a:t>. U</a:t>
            </a:r>
            <a:r>
              <a:rPr lang="id-ID" dirty="0" smtClean="0"/>
              <a:t>ntuk itu</a:t>
            </a:r>
            <a:r>
              <a:rPr lang="en-US" dirty="0" smtClean="0"/>
              <a:t>, </a:t>
            </a:r>
            <a:r>
              <a:rPr lang="en-US" dirty="0" err="1" smtClean="0"/>
              <a:t>pemantauan</a:t>
            </a:r>
            <a:r>
              <a:rPr lang="en-US" dirty="0" smtClean="0"/>
              <a:t> </a:t>
            </a:r>
            <a:r>
              <a:rPr lang="id-ID" dirty="0" smtClean="0"/>
              <a:t>efek samping pengobatan harus </a:t>
            </a:r>
            <a:r>
              <a:rPr lang="en-US" dirty="0" err="1" smtClean="0"/>
              <a:t>dilakukan</a:t>
            </a:r>
            <a:r>
              <a:rPr lang="en-US" dirty="0" smtClean="0"/>
              <a:t> </a:t>
            </a:r>
            <a:r>
              <a:rPr lang="en-US" dirty="0" err="1" smtClean="0"/>
              <a:t>setiap</a:t>
            </a:r>
            <a:r>
              <a:rPr lang="en-US" dirty="0" smtClean="0"/>
              <a:t> </a:t>
            </a:r>
            <a:r>
              <a:rPr lang="en-US" dirty="0" err="1" smtClean="0"/>
              <a:t>hari</a:t>
            </a:r>
            <a:r>
              <a:rPr lang="en-US" dirty="0" smtClean="0"/>
              <a:t>.</a:t>
            </a:r>
          </a:p>
          <a:p>
            <a:pPr lvl="0"/>
            <a:r>
              <a:rPr lang="en-US" dirty="0" err="1" smtClean="0"/>
              <a:t>Efek</a:t>
            </a:r>
            <a:r>
              <a:rPr lang="en-US" dirty="0" smtClean="0"/>
              <a:t> </a:t>
            </a:r>
            <a:r>
              <a:rPr lang="en-US" dirty="0" err="1" smtClean="0"/>
              <a:t>samping</a:t>
            </a:r>
            <a:r>
              <a:rPr lang="en-US" dirty="0" smtClean="0"/>
              <a:t> OAT </a:t>
            </a:r>
            <a:r>
              <a:rPr lang="en-US" dirty="0" err="1" smtClean="0"/>
              <a:t>berhubungan</a:t>
            </a:r>
            <a:r>
              <a:rPr lang="en-US" dirty="0" smtClean="0"/>
              <a:t> </a:t>
            </a:r>
            <a:r>
              <a:rPr lang="en-US" dirty="0" err="1" smtClean="0"/>
              <a:t>dengan</a:t>
            </a:r>
            <a:r>
              <a:rPr lang="en-US" dirty="0" smtClean="0"/>
              <a:t> </a:t>
            </a:r>
            <a:r>
              <a:rPr lang="en-US" dirty="0" err="1" smtClean="0"/>
              <a:t>dosis</a:t>
            </a:r>
            <a:r>
              <a:rPr lang="en-US" dirty="0" smtClean="0"/>
              <a:t> yang </a:t>
            </a:r>
            <a:r>
              <a:rPr lang="en-US" dirty="0" err="1" smtClean="0"/>
              <a:t>diberikan</a:t>
            </a:r>
            <a:r>
              <a:rPr lang="en-US" dirty="0" smtClean="0"/>
              <a:t>.</a:t>
            </a:r>
          </a:p>
          <a:p>
            <a:pPr lvl="0"/>
            <a:r>
              <a:rPr lang="en-US" dirty="0" err="1" smtClean="0"/>
              <a:t>Gejala</a:t>
            </a:r>
            <a:r>
              <a:rPr lang="en-US" dirty="0" smtClean="0"/>
              <a:t> </a:t>
            </a:r>
            <a:r>
              <a:rPr lang="en-US" dirty="0" err="1" smtClean="0"/>
              <a:t>efek</a:t>
            </a:r>
            <a:r>
              <a:rPr lang="en-US" dirty="0" smtClean="0"/>
              <a:t> </a:t>
            </a:r>
            <a:r>
              <a:rPr lang="en-US" dirty="0" err="1" smtClean="0"/>
              <a:t>samping</a:t>
            </a:r>
            <a:r>
              <a:rPr lang="en-US" dirty="0" smtClean="0"/>
              <a:t> </a:t>
            </a:r>
            <a:r>
              <a:rPr lang="id-ID" dirty="0" smtClean="0"/>
              <a:t>pengobatan </a:t>
            </a:r>
            <a:r>
              <a:rPr lang="en-US" dirty="0" err="1" smtClean="0"/>
              <a:t>harus</a:t>
            </a:r>
            <a:r>
              <a:rPr lang="en-US" dirty="0" smtClean="0"/>
              <a:t> </a:t>
            </a:r>
            <a:r>
              <a:rPr lang="en-US" dirty="0" err="1" smtClean="0"/>
              <a:t>diketahui</a:t>
            </a:r>
            <a:r>
              <a:rPr lang="en-US" dirty="0" smtClean="0"/>
              <a:t> </a:t>
            </a:r>
            <a:r>
              <a:rPr lang="en-US" dirty="0" err="1" smtClean="0"/>
              <a:t>petugas</a:t>
            </a:r>
            <a:r>
              <a:rPr lang="en-US" dirty="0" smtClean="0"/>
              <a:t> </a:t>
            </a:r>
            <a:r>
              <a:rPr lang="en-US" dirty="0" err="1" smtClean="0"/>
              <a:t>kesehatan</a:t>
            </a:r>
            <a:r>
              <a:rPr lang="en-US" dirty="0" smtClean="0"/>
              <a:t> yang </a:t>
            </a:r>
            <a:r>
              <a:rPr lang="en-US" dirty="0" err="1" smtClean="0"/>
              <a:t>menangani</a:t>
            </a:r>
            <a:r>
              <a:rPr lang="en-US" dirty="0" smtClean="0"/>
              <a:t> </a:t>
            </a:r>
            <a:r>
              <a:rPr lang="en-US" dirty="0" err="1" smtClean="0"/>
              <a:t>pasien</a:t>
            </a:r>
            <a:r>
              <a:rPr lang="en-US" dirty="0" smtClean="0"/>
              <a:t> </a:t>
            </a:r>
            <a:r>
              <a:rPr lang="id-ID" dirty="0" smtClean="0"/>
              <a:t>dan </a:t>
            </a:r>
            <a:r>
              <a:rPr lang="en-US" dirty="0" smtClean="0"/>
              <a:t>juga </a:t>
            </a:r>
            <a:r>
              <a:rPr lang="en-US" dirty="0" err="1" smtClean="0"/>
              <a:t>oleh</a:t>
            </a:r>
            <a:r>
              <a:rPr lang="en-US" dirty="0" smtClean="0"/>
              <a:t> </a:t>
            </a:r>
            <a:r>
              <a:rPr lang="en-US" dirty="0" err="1" smtClean="0"/>
              <a:t>pasien</a:t>
            </a:r>
            <a:r>
              <a:rPr lang="en-US" dirty="0" smtClean="0"/>
              <a:t> </a:t>
            </a:r>
            <a:r>
              <a:rPr lang="en-US" dirty="0" err="1" smtClean="0"/>
              <a:t>serta</a:t>
            </a:r>
            <a:r>
              <a:rPr lang="en-US" dirty="0" smtClean="0"/>
              <a:t> </a:t>
            </a:r>
            <a:r>
              <a:rPr lang="en-US" dirty="0" err="1" smtClean="0"/>
              <a:t>keluarganya</a:t>
            </a:r>
            <a:r>
              <a:rPr lang="en-US" dirty="0" smtClean="0"/>
              <a:t>. </a:t>
            </a:r>
          </a:p>
          <a:p>
            <a:pPr lvl="0"/>
            <a:r>
              <a:rPr lang="en-US" dirty="0" err="1" smtClean="0"/>
              <a:t>Semua</a:t>
            </a:r>
            <a:r>
              <a:rPr lang="en-US" dirty="0" smtClean="0"/>
              <a:t> </a:t>
            </a:r>
            <a:r>
              <a:rPr lang="en-US" dirty="0" err="1" smtClean="0"/>
              <a:t>efek</a:t>
            </a:r>
            <a:r>
              <a:rPr lang="en-US" dirty="0" smtClean="0"/>
              <a:t> </a:t>
            </a:r>
            <a:r>
              <a:rPr lang="en-US" dirty="0" err="1" smtClean="0"/>
              <a:t>samping</a:t>
            </a:r>
            <a:r>
              <a:rPr lang="en-US" dirty="0" smtClean="0"/>
              <a:t> </a:t>
            </a:r>
            <a:r>
              <a:rPr lang="id-ID" dirty="0" smtClean="0"/>
              <a:t>pengobatan </a:t>
            </a:r>
            <a:r>
              <a:rPr lang="en-US" dirty="0" smtClean="0"/>
              <a:t>yang </a:t>
            </a:r>
            <a:r>
              <a:rPr lang="en-US" dirty="0" err="1" smtClean="0"/>
              <a:t>dialami</a:t>
            </a:r>
            <a:r>
              <a:rPr lang="en-US" dirty="0" smtClean="0"/>
              <a:t> </a:t>
            </a:r>
            <a:r>
              <a:rPr lang="id-ID" dirty="0" smtClean="0"/>
              <a:t>pasien </a:t>
            </a:r>
            <a:r>
              <a:rPr lang="en-US" dirty="0" err="1" smtClean="0"/>
              <a:t>harus</a:t>
            </a:r>
            <a:r>
              <a:rPr lang="en-US" dirty="0" smtClean="0"/>
              <a:t> </a:t>
            </a:r>
            <a:r>
              <a:rPr lang="en-US" dirty="0" err="1" smtClean="0"/>
              <a:t>tercatat</a:t>
            </a:r>
            <a:r>
              <a:rPr lang="en-US" dirty="0" smtClean="0"/>
              <a:t> </a:t>
            </a:r>
            <a:r>
              <a:rPr lang="en-US" dirty="0" err="1" smtClean="0"/>
              <a:t>dalam</a:t>
            </a:r>
            <a:r>
              <a:rPr lang="en-US" dirty="0" smtClean="0"/>
              <a:t> </a:t>
            </a:r>
            <a:r>
              <a:rPr lang="en-US" dirty="0" err="1" smtClean="0"/>
              <a:t>formulir</a:t>
            </a:r>
            <a:r>
              <a:rPr lang="en-US" dirty="0" smtClean="0"/>
              <a:t> </a:t>
            </a:r>
            <a:r>
              <a:rPr lang="en-US" dirty="0" err="1" smtClean="0"/>
              <a:t>efek</a:t>
            </a:r>
            <a:r>
              <a:rPr lang="en-US" dirty="0" smtClean="0"/>
              <a:t> </a:t>
            </a:r>
            <a:r>
              <a:rPr lang="en-US" dirty="0" err="1" smtClean="0"/>
              <a:t>samping</a:t>
            </a:r>
            <a:r>
              <a:rPr lang="en-US" dirty="0" smtClean="0"/>
              <a:t> </a:t>
            </a:r>
            <a:r>
              <a:rPr lang="id-ID" dirty="0" smtClean="0"/>
              <a:t>pengobatan</a:t>
            </a:r>
            <a:r>
              <a:rPr lang="en-US" dirty="0" smtClean="0"/>
              <a:t>.</a:t>
            </a:r>
          </a:p>
          <a:p>
            <a:pPr marL="0" indent="0" hangingPunct="0">
              <a:buNone/>
            </a:pPr>
            <a:endParaRPr lang="en-US" dirty="0" smtClean="0"/>
          </a:p>
          <a:p>
            <a:pPr marL="0" lvl="0" indent="0">
              <a:buNone/>
            </a:pPr>
            <a:r>
              <a:rPr lang="fr-FR" dirty="0" smtClean="0"/>
              <a:t>B. </a:t>
            </a:r>
            <a:r>
              <a:rPr lang="fr-FR" dirty="0" err="1" smtClean="0"/>
              <a:t>Tempat</a:t>
            </a:r>
            <a:r>
              <a:rPr lang="fr-FR" dirty="0" smtClean="0"/>
              <a:t> </a:t>
            </a:r>
            <a:r>
              <a:rPr lang="fr-FR" dirty="0" err="1" smtClean="0"/>
              <a:t>penatalaksanaan</a:t>
            </a:r>
            <a:r>
              <a:rPr lang="fr-FR" dirty="0" smtClean="0"/>
              <a:t> </a:t>
            </a:r>
            <a:r>
              <a:rPr lang="fr-FR" dirty="0" err="1" smtClean="0"/>
              <a:t>efek</a:t>
            </a:r>
            <a:r>
              <a:rPr lang="fr-FR" dirty="0" smtClean="0"/>
              <a:t> </a:t>
            </a:r>
            <a:r>
              <a:rPr lang="fr-FR" dirty="0" err="1" smtClean="0"/>
              <a:t>samping</a:t>
            </a:r>
            <a:endParaRPr lang="en-US" dirty="0" smtClean="0"/>
          </a:p>
          <a:p>
            <a:pPr lvl="0"/>
            <a:r>
              <a:rPr lang="fr-FR" dirty="0" err="1" smtClean="0"/>
              <a:t>Fasyankes</a:t>
            </a:r>
            <a:r>
              <a:rPr lang="fr-FR" dirty="0" smtClean="0"/>
              <a:t> </a:t>
            </a:r>
            <a:r>
              <a:rPr lang="id-ID" dirty="0" smtClean="0"/>
              <a:t>TB MDR</a:t>
            </a:r>
            <a:r>
              <a:rPr lang="fr-FR" dirty="0" smtClean="0"/>
              <a:t> </a:t>
            </a:r>
            <a:r>
              <a:rPr lang="fr-FR" dirty="0" err="1" smtClean="0"/>
              <a:t>menjadi</a:t>
            </a:r>
            <a:r>
              <a:rPr lang="fr-FR" dirty="0" smtClean="0"/>
              <a:t> </a:t>
            </a:r>
            <a:r>
              <a:rPr lang="fr-FR" dirty="0" err="1" smtClean="0"/>
              <a:t>tempat</a:t>
            </a:r>
            <a:r>
              <a:rPr lang="fr-FR" dirty="0" smtClean="0"/>
              <a:t> </a:t>
            </a:r>
            <a:r>
              <a:rPr lang="fr-FR" dirty="0" err="1" smtClean="0"/>
              <a:t>penatalaksanaan</a:t>
            </a:r>
            <a:r>
              <a:rPr lang="fr-FR" dirty="0" smtClean="0"/>
              <a:t> </a:t>
            </a:r>
            <a:r>
              <a:rPr lang="fr-FR" dirty="0" err="1" smtClean="0"/>
              <a:t>efek</a:t>
            </a:r>
            <a:r>
              <a:rPr lang="fr-FR" dirty="0" smtClean="0"/>
              <a:t> </a:t>
            </a:r>
            <a:r>
              <a:rPr lang="fr-FR" dirty="0" err="1" smtClean="0"/>
              <a:t>samping</a:t>
            </a:r>
            <a:r>
              <a:rPr lang="id-ID" dirty="0" smtClean="0"/>
              <a:t> pengobatan</a:t>
            </a:r>
            <a:r>
              <a:rPr lang="fr-FR" dirty="0" smtClean="0"/>
              <a:t> </a:t>
            </a:r>
            <a:r>
              <a:rPr lang="fr-FR" dirty="0" err="1" smtClean="0"/>
              <a:t>tergantung</a:t>
            </a:r>
            <a:r>
              <a:rPr lang="fr-FR" dirty="0" smtClean="0"/>
              <a:t> </a:t>
            </a:r>
            <a:r>
              <a:rPr lang="fr-FR" dirty="0" err="1" smtClean="0"/>
              <a:t>pada</a:t>
            </a:r>
            <a:r>
              <a:rPr lang="fr-FR" dirty="0" smtClean="0"/>
              <a:t> </a:t>
            </a:r>
            <a:r>
              <a:rPr lang="fr-FR" dirty="0" err="1" smtClean="0"/>
              <a:t>berat</a:t>
            </a:r>
            <a:r>
              <a:rPr lang="fr-FR" dirty="0" smtClean="0"/>
              <a:t> </a:t>
            </a:r>
            <a:r>
              <a:rPr lang="fr-FR" dirty="0" err="1" smtClean="0"/>
              <a:t>atau</a:t>
            </a:r>
            <a:r>
              <a:rPr lang="fr-FR" dirty="0" smtClean="0"/>
              <a:t> </a:t>
            </a:r>
            <a:r>
              <a:rPr lang="fr-FR" dirty="0" err="1" smtClean="0"/>
              <a:t>ringannya</a:t>
            </a:r>
            <a:r>
              <a:rPr lang="fr-FR" dirty="0" smtClean="0"/>
              <a:t> </a:t>
            </a:r>
            <a:r>
              <a:rPr lang="fr-FR" dirty="0" err="1" smtClean="0"/>
              <a:t>gejala</a:t>
            </a:r>
            <a:r>
              <a:rPr lang="fr-FR" dirty="0" smtClean="0"/>
              <a:t>. </a:t>
            </a:r>
            <a:endParaRPr lang="en-US" dirty="0" smtClean="0"/>
          </a:p>
          <a:p>
            <a:pPr lvl="0"/>
            <a:r>
              <a:rPr lang="fr-FR" dirty="0" err="1" smtClean="0"/>
              <a:t>Dokter</a:t>
            </a:r>
            <a:r>
              <a:rPr lang="fr-FR" dirty="0" smtClean="0"/>
              <a:t> </a:t>
            </a:r>
            <a:r>
              <a:rPr lang="fr-FR" dirty="0" err="1" smtClean="0"/>
              <a:t>fasyankes</a:t>
            </a:r>
            <a:r>
              <a:rPr lang="fr-FR" dirty="0" smtClean="0"/>
              <a:t> </a:t>
            </a:r>
            <a:r>
              <a:rPr lang="fr-FR" dirty="0" err="1" smtClean="0"/>
              <a:t>satelit</a:t>
            </a:r>
            <a:r>
              <a:rPr lang="fr-FR" dirty="0" smtClean="0"/>
              <a:t> </a:t>
            </a:r>
            <a:r>
              <a:rPr lang="id-ID" dirty="0" smtClean="0"/>
              <a:t>TB MDR </a:t>
            </a:r>
            <a:r>
              <a:rPr lang="fr-FR" dirty="0" smtClean="0"/>
              <a:t>akan </a:t>
            </a:r>
            <a:r>
              <a:rPr lang="fr-FR" dirty="0" err="1" smtClean="0"/>
              <a:t>menangani</a:t>
            </a:r>
            <a:r>
              <a:rPr lang="fr-FR" dirty="0" smtClean="0"/>
              <a:t> </a:t>
            </a:r>
            <a:r>
              <a:rPr lang="fr-FR" dirty="0" err="1" smtClean="0"/>
              <a:t>efek</a:t>
            </a:r>
            <a:r>
              <a:rPr lang="fr-FR" dirty="0" smtClean="0"/>
              <a:t> </a:t>
            </a:r>
            <a:r>
              <a:rPr lang="fr-FR" dirty="0" err="1" smtClean="0"/>
              <a:t>samping</a:t>
            </a:r>
            <a:r>
              <a:rPr lang="fr-FR" dirty="0" smtClean="0"/>
              <a:t> </a:t>
            </a:r>
            <a:r>
              <a:rPr lang="fr-FR" dirty="0" err="1" smtClean="0"/>
              <a:t>ringan</a:t>
            </a:r>
            <a:r>
              <a:rPr lang="fr-FR" dirty="0" smtClean="0"/>
              <a:t> </a:t>
            </a:r>
            <a:r>
              <a:rPr lang="fr-FR" dirty="0" err="1" smtClean="0"/>
              <a:t>sampai</a:t>
            </a:r>
            <a:r>
              <a:rPr lang="fr-FR" dirty="0" smtClean="0"/>
              <a:t> </a:t>
            </a:r>
            <a:r>
              <a:rPr lang="fr-FR" dirty="0" err="1" smtClean="0"/>
              <a:t>sedang</a:t>
            </a:r>
            <a:r>
              <a:rPr lang="fr-FR" dirty="0" smtClean="0"/>
              <a:t> </a:t>
            </a:r>
            <a:r>
              <a:rPr lang="fr-FR" dirty="0" err="1" smtClean="0"/>
              <a:t>serta</a:t>
            </a:r>
            <a:r>
              <a:rPr lang="fr-FR" dirty="0" smtClean="0"/>
              <a:t> </a:t>
            </a:r>
            <a:r>
              <a:rPr lang="fr-FR" dirty="0" err="1" smtClean="0"/>
              <a:t>melaporkannya</a:t>
            </a:r>
            <a:r>
              <a:rPr lang="fr-FR" dirty="0" smtClean="0"/>
              <a:t> </a:t>
            </a:r>
            <a:r>
              <a:rPr lang="fr-FR" dirty="0" err="1" smtClean="0"/>
              <a:t>ke</a:t>
            </a:r>
            <a:r>
              <a:rPr lang="fr-FR" dirty="0" smtClean="0"/>
              <a:t> RS </a:t>
            </a:r>
            <a:r>
              <a:rPr lang="fr-FR" dirty="0" err="1" smtClean="0"/>
              <a:t>rujukan</a:t>
            </a:r>
            <a:r>
              <a:rPr lang="id-ID" dirty="0" smtClean="0"/>
              <a:t> TB MDR</a:t>
            </a:r>
            <a:r>
              <a:rPr lang="fr-FR" dirty="0" smtClean="0"/>
              <a:t>. </a:t>
            </a:r>
            <a:endParaRPr lang="en-US" dirty="0" smtClean="0"/>
          </a:p>
          <a:p>
            <a:pPr lvl="0"/>
            <a:r>
              <a:rPr lang="fr-FR" dirty="0" err="1" smtClean="0"/>
              <a:t>Pasien</a:t>
            </a:r>
            <a:r>
              <a:rPr lang="fr-FR" dirty="0" smtClean="0"/>
              <a:t> </a:t>
            </a:r>
            <a:r>
              <a:rPr lang="fr-FR" dirty="0" err="1" smtClean="0"/>
              <a:t>dengan</a:t>
            </a:r>
            <a:r>
              <a:rPr lang="fr-FR" dirty="0" smtClean="0"/>
              <a:t> </a:t>
            </a:r>
            <a:r>
              <a:rPr lang="fr-FR" dirty="0" err="1" smtClean="0"/>
              <a:t>efek</a:t>
            </a:r>
            <a:r>
              <a:rPr lang="fr-FR" dirty="0" smtClean="0"/>
              <a:t> </a:t>
            </a:r>
            <a:r>
              <a:rPr lang="fr-FR" dirty="0" err="1" smtClean="0"/>
              <a:t>samping</a:t>
            </a:r>
            <a:r>
              <a:rPr lang="fr-FR" dirty="0" smtClean="0"/>
              <a:t> </a:t>
            </a:r>
            <a:r>
              <a:rPr lang="fr-FR" dirty="0" err="1" smtClean="0"/>
              <a:t>berat</a:t>
            </a:r>
            <a:r>
              <a:rPr lang="fr-FR" dirty="0" smtClean="0"/>
              <a:t> dan </a:t>
            </a:r>
            <a:r>
              <a:rPr lang="fr-FR" dirty="0" err="1" smtClean="0"/>
              <a:t>pasien</a:t>
            </a:r>
            <a:r>
              <a:rPr lang="fr-FR" dirty="0" smtClean="0"/>
              <a:t> yang </a:t>
            </a:r>
            <a:r>
              <a:rPr lang="fr-FR" dirty="0" err="1" smtClean="0"/>
              <a:t>tidak</a:t>
            </a:r>
            <a:r>
              <a:rPr lang="fr-FR" dirty="0" smtClean="0"/>
              <a:t> </a:t>
            </a:r>
            <a:r>
              <a:rPr lang="fr-FR" dirty="0" err="1" smtClean="0"/>
              <a:t>menunjukkan</a:t>
            </a:r>
            <a:r>
              <a:rPr lang="fr-FR" dirty="0" smtClean="0"/>
              <a:t> </a:t>
            </a:r>
            <a:r>
              <a:rPr lang="fr-FR" dirty="0" err="1" smtClean="0"/>
              <a:t>perbaikan</a:t>
            </a:r>
            <a:r>
              <a:rPr lang="fr-FR" dirty="0" smtClean="0"/>
              <a:t> </a:t>
            </a:r>
            <a:r>
              <a:rPr lang="fr-FR" dirty="0" err="1" smtClean="0"/>
              <a:t>setelah</a:t>
            </a:r>
            <a:r>
              <a:rPr lang="fr-FR" dirty="0" smtClean="0"/>
              <a:t> </a:t>
            </a:r>
            <a:r>
              <a:rPr lang="fr-FR" dirty="0" err="1" smtClean="0"/>
              <a:t>penanganan</a:t>
            </a:r>
            <a:r>
              <a:rPr lang="fr-FR" dirty="0" smtClean="0"/>
              <a:t> </a:t>
            </a:r>
            <a:r>
              <a:rPr lang="fr-FR" dirty="0" err="1" smtClean="0"/>
              <a:t>efek</a:t>
            </a:r>
            <a:r>
              <a:rPr lang="fr-FR" dirty="0" smtClean="0"/>
              <a:t> </a:t>
            </a:r>
            <a:r>
              <a:rPr lang="fr-FR" dirty="0" err="1" smtClean="0"/>
              <a:t>samping</a:t>
            </a:r>
            <a:r>
              <a:rPr lang="fr-FR" dirty="0" smtClean="0"/>
              <a:t> </a:t>
            </a:r>
            <a:r>
              <a:rPr lang="fr-FR" dirty="0" err="1" smtClean="0"/>
              <a:t>ringan</a:t>
            </a:r>
            <a:r>
              <a:rPr lang="fr-FR" dirty="0" smtClean="0"/>
              <a:t> </a:t>
            </a:r>
            <a:r>
              <a:rPr lang="fr-FR" dirty="0" err="1" smtClean="0"/>
              <a:t>atau</a:t>
            </a:r>
            <a:r>
              <a:rPr lang="fr-FR" dirty="0" smtClean="0"/>
              <a:t> </a:t>
            </a:r>
            <a:r>
              <a:rPr lang="fr-FR" dirty="0" err="1" smtClean="0"/>
              <a:t>sedang</a:t>
            </a:r>
            <a:r>
              <a:rPr lang="fr-FR" dirty="0" smtClean="0"/>
              <a:t> </a:t>
            </a:r>
            <a:r>
              <a:rPr lang="fr-FR" dirty="0" err="1" smtClean="0"/>
              <a:t>harus</a:t>
            </a:r>
            <a:r>
              <a:rPr lang="fr-FR" dirty="0" smtClean="0"/>
              <a:t> </a:t>
            </a:r>
            <a:r>
              <a:rPr lang="fr-FR" dirty="0" err="1" smtClean="0"/>
              <a:t>segera</a:t>
            </a:r>
            <a:r>
              <a:rPr lang="fr-FR" dirty="0" smtClean="0"/>
              <a:t> </a:t>
            </a:r>
            <a:r>
              <a:rPr lang="fr-FR" dirty="0" err="1" smtClean="0"/>
              <a:t>dirujuk</a:t>
            </a:r>
            <a:r>
              <a:rPr lang="fr-FR" dirty="0" smtClean="0"/>
              <a:t> </a:t>
            </a:r>
            <a:r>
              <a:rPr lang="fr-FR" dirty="0" err="1" smtClean="0"/>
              <a:t>ke</a:t>
            </a:r>
            <a:r>
              <a:rPr lang="fr-FR" dirty="0" smtClean="0"/>
              <a:t> RS </a:t>
            </a:r>
            <a:r>
              <a:rPr lang="id-ID" dirty="0" smtClean="0"/>
              <a:t>rujukan TB MDR</a:t>
            </a:r>
            <a:r>
              <a:rPr lang="fr-FR" dirty="0" smtClean="0"/>
              <a:t>.</a:t>
            </a:r>
            <a:endParaRPr lang="en-US" dirty="0" smtClean="0"/>
          </a:p>
          <a:p>
            <a:pPr marL="0" indent="0">
              <a:buNone/>
            </a:pPr>
            <a:endParaRPr lang="en-US" dirty="0" smtClean="0"/>
          </a:p>
          <a:p>
            <a:pPr marL="0" lvl="0" indent="0">
              <a:buNone/>
            </a:pPr>
            <a:r>
              <a:rPr lang="en-ID" dirty="0" smtClean="0"/>
              <a:t>C. </a:t>
            </a:r>
            <a:r>
              <a:rPr lang="id-ID" dirty="0" smtClean="0"/>
              <a:t>Beberapa efek samping OAT MDR dan penatalaksanaannya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9CBC9A-D1F5-46CB-845E-D53C15A34032}" type="slidenum">
              <a:rPr lang="en-US" smtClean="0"/>
              <a:t>20</a:t>
            </a:fld>
            <a:endParaRPr lang="en-US"/>
          </a:p>
        </p:txBody>
      </p:sp>
    </p:spTree>
    <p:extLst>
      <p:ext uri="{BB962C8B-B14F-4D97-AF65-F5344CB8AC3E}">
        <p14:creationId xmlns:p14="http://schemas.microsoft.com/office/powerpoint/2010/main" val="107830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smtClean="0"/>
              <a:t>d4T ; </a:t>
            </a:r>
            <a:r>
              <a:rPr lang="en-ID" dirty="0" err="1" smtClean="0"/>
              <a:t>stavudin</a:t>
            </a:r>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21</a:t>
            </a:fld>
            <a:endParaRPr lang="en-US"/>
          </a:p>
        </p:txBody>
      </p:sp>
    </p:spTree>
    <p:extLst>
      <p:ext uri="{BB962C8B-B14F-4D97-AF65-F5344CB8AC3E}">
        <p14:creationId xmlns:p14="http://schemas.microsoft.com/office/powerpoint/2010/main" val="261024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22</a:t>
            </a:fld>
            <a:endParaRPr lang="en-US"/>
          </a:p>
        </p:txBody>
      </p:sp>
    </p:spTree>
    <p:extLst>
      <p:ext uri="{BB962C8B-B14F-4D97-AF65-F5344CB8AC3E}">
        <p14:creationId xmlns:p14="http://schemas.microsoft.com/office/powerpoint/2010/main" val="316510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23</a:t>
            </a:fld>
            <a:endParaRPr lang="en-US"/>
          </a:p>
        </p:txBody>
      </p:sp>
    </p:spTree>
    <p:extLst>
      <p:ext uri="{BB962C8B-B14F-4D97-AF65-F5344CB8AC3E}">
        <p14:creationId xmlns:p14="http://schemas.microsoft.com/office/powerpoint/2010/main" val="324223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24</a:t>
            </a:fld>
            <a:endParaRPr lang="en-US"/>
          </a:p>
        </p:txBody>
      </p:sp>
    </p:spTree>
    <p:extLst>
      <p:ext uri="{BB962C8B-B14F-4D97-AF65-F5344CB8AC3E}">
        <p14:creationId xmlns:p14="http://schemas.microsoft.com/office/powerpoint/2010/main" val="237458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25</a:t>
            </a:fld>
            <a:endParaRPr lang="en-US"/>
          </a:p>
        </p:txBody>
      </p:sp>
    </p:spTree>
    <p:extLst>
      <p:ext uri="{BB962C8B-B14F-4D97-AF65-F5344CB8AC3E}">
        <p14:creationId xmlns:p14="http://schemas.microsoft.com/office/powerpoint/2010/main" val="340249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27</a:t>
            </a:fld>
            <a:endParaRPr lang="en-US"/>
          </a:p>
        </p:txBody>
      </p:sp>
    </p:spTree>
    <p:extLst>
      <p:ext uri="{BB962C8B-B14F-4D97-AF65-F5344CB8AC3E}">
        <p14:creationId xmlns:p14="http://schemas.microsoft.com/office/powerpoint/2010/main" val="402607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A4FE5-0356-476D-811E-58B2A44EA0CB}" type="slidenum">
              <a:rPr lang="en-US" smtClean="0"/>
              <a:t>4</a:t>
            </a:fld>
            <a:endParaRPr lang="en-US"/>
          </a:p>
        </p:txBody>
      </p:sp>
    </p:spTree>
    <p:extLst>
      <p:ext uri="{BB962C8B-B14F-4D97-AF65-F5344CB8AC3E}">
        <p14:creationId xmlns:p14="http://schemas.microsoft.com/office/powerpoint/2010/main" val="320588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3TCLamivudineEpivir</a:t>
            </a:r>
          </a:p>
          <a:p>
            <a:r>
              <a:rPr lang="en-US" dirty="0" err="1" smtClean="0">
                <a:effectLst/>
              </a:rPr>
              <a:t>ABCAbacavirZiagen</a:t>
            </a:r>
            <a:endParaRPr lang="en-US" dirty="0" smtClean="0">
              <a:effectLst/>
            </a:endParaRPr>
          </a:p>
          <a:p>
            <a:r>
              <a:rPr lang="en-US" dirty="0" smtClean="0">
                <a:effectLst/>
              </a:rPr>
              <a:t>D4TStavudineZerit</a:t>
            </a:r>
          </a:p>
          <a:p>
            <a:r>
              <a:rPr lang="en-US" dirty="0" err="1" smtClean="0">
                <a:effectLst/>
              </a:rPr>
              <a:t>DDCZalcitibineHivid</a:t>
            </a:r>
            <a:endParaRPr lang="en-US" dirty="0" smtClean="0">
              <a:effectLst/>
            </a:endParaRPr>
          </a:p>
          <a:p>
            <a:r>
              <a:rPr lang="en-US" dirty="0" err="1" smtClean="0">
                <a:effectLst/>
              </a:rPr>
              <a:t>DDIDidanosineVidex</a:t>
            </a:r>
            <a:endParaRPr lang="en-US" dirty="0" smtClean="0">
              <a:effectLst/>
            </a:endParaRPr>
          </a:p>
          <a:p>
            <a:r>
              <a:rPr lang="en-US" dirty="0" err="1" smtClean="0">
                <a:effectLst/>
              </a:rPr>
              <a:t>FTCEmtricitabineEmtriva</a:t>
            </a:r>
            <a:endParaRPr lang="en-US" dirty="0" smtClean="0">
              <a:effectLst/>
            </a:endParaRPr>
          </a:p>
          <a:p>
            <a:r>
              <a:rPr lang="en-US" dirty="0" err="1" smtClean="0">
                <a:effectLst/>
              </a:rPr>
              <a:t>TDFTenofovirViread</a:t>
            </a:r>
            <a:endParaRPr lang="en-US" dirty="0" smtClean="0">
              <a:effectLst/>
            </a:endParaRPr>
          </a:p>
          <a:p>
            <a:r>
              <a:rPr lang="en-US" dirty="0" err="1" smtClean="0">
                <a:effectLst/>
              </a:rPr>
              <a:t>AZTZidovudine</a:t>
            </a:r>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7</a:t>
            </a:fld>
            <a:endParaRPr lang="en-US"/>
          </a:p>
        </p:txBody>
      </p:sp>
    </p:spTree>
    <p:extLst>
      <p:ext uri="{BB962C8B-B14F-4D97-AF65-F5344CB8AC3E}">
        <p14:creationId xmlns:p14="http://schemas.microsoft.com/office/powerpoint/2010/main" val="309597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Malnutrisi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defisiensi</a:t>
            </a:r>
            <a:r>
              <a:rPr lang="en-US" sz="1200" kern="1200" dirty="0" smtClean="0">
                <a:solidFill>
                  <a:schemeClr val="tx1"/>
                </a:solidFill>
                <a:effectLst/>
                <a:latin typeface="+mn-lt"/>
                <a:ea typeface="+mn-ea"/>
                <a:cs typeface="+mn-cs"/>
              </a:rPr>
              <a:t> vitamin: </a:t>
            </a:r>
            <a:r>
              <a:rPr lang="en-US" sz="1200" kern="1200" dirty="0" err="1" smtClean="0">
                <a:solidFill>
                  <a:schemeClr val="tx1"/>
                </a:solidFill>
                <a:effectLst/>
                <a:latin typeface="+mn-lt"/>
                <a:ea typeface="+mn-ea"/>
                <a:cs typeface="+mn-cs"/>
              </a:rPr>
              <a:t>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meningkatkan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resiko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terapi</a:t>
            </a:r>
            <a:r>
              <a:rPr lang="en-US" sz="1200" kern="1200" dirty="0" smtClean="0">
                <a:solidFill>
                  <a:schemeClr val="tx1"/>
                </a:solidFill>
                <a:effectLst/>
                <a:latin typeface="+mn-lt"/>
                <a:ea typeface="+mn-ea"/>
                <a:cs typeface="+mn-cs"/>
              </a:rPr>
              <a:t> OAT, </a:t>
            </a:r>
            <a:r>
              <a:rPr lang="en-US" sz="1200" kern="1200" dirty="0" err="1" smtClean="0">
                <a:solidFill>
                  <a:schemeClr val="tx1"/>
                </a:solidFill>
                <a:effectLst/>
                <a:latin typeface="+mn-lt"/>
                <a:ea typeface="+mn-ea"/>
                <a:cs typeface="+mn-cs"/>
              </a:rPr>
              <a:t>defisiensi</a:t>
            </a:r>
            <a:r>
              <a:rPr lang="en-US" sz="1200" kern="1200" dirty="0" smtClean="0">
                <a:solidFill>
                  <a:schemeClr val="tx1"/>
                </a:solidFill>
                <a:effectLst/>
                <a:latin typeface="+mn-lt"/>
                <a:ea typeface="+mn-ea"/>
                <a:cs typeface="+mn-cs"/>
              </a:rPr>
              <a:t> vitamin B6 (</a:t>
            </a:r>
            <a:r>
              <a:rPr lang="en-US" sz="1200" kern="1200" dirty="0" err="1" smtClean="0">
                <a:solidFill>
                  <a:schemeClr val="tx1"/>
                </a:solidFill>
                <a:effectLst/>
                <a:latin typeface="+mn-lt"/>
                <a:ea typeface="+mn-ea"/>
                <a:cs typeface="+mn-cs"/>
              </a:rPr>
              <a:t>pyridoxin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meningkatkan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resiko</a:t>
            </a:r>
            <a:r>
              <a:rPr lang="en-US" sz="1200" kern="1200" dirty="0" smtClean="0">
                <a:solidFill>
                  <a:schemeClr val="tx1"/>
                </a:solidFill>
                <a:effectLst/>
                <a:latin typeface="+mn-lt"/>
                <a:ea typeface="+mn-ea"/>
                <a:cs typeface="+mn-cs"/>
              </a:rPr>
              <a:t> neuropathy </a:t>
            </a:r>
            <a:r>
              <a:rPr lang="en-US" sz="1200" kern="1200" dirty="0" err="1" smtClean="0">
                <a:solidFill>
                  <a:schemeClr val="tx1"/>
                </a:solidFill>
                <a:effectLst/>
                <a:latin typeface="+mn-lt"/>
                <a:ea typeface="+mn-ea"/>
                <a:cs typeface="+mn-cs"/>
              </a:rPr>
              <a:t>perifer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efek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samping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neurologi</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Diabetes: </a:t>
            </a:r>
            <a:r>
              <a:rPr lang="en-US" sz="1200" kern="1200" dirty="0" err="1" smtClean="0">
                <a:solidFill>
                  <a:schemeClr val="tx1"/>
                </a:solidFill>
                <a:effectLst/>
                <a:latin typeface="+mn-lt"/>
                <a:ea typeface="+mn-ea"/>
                <a:cs typeface="+mn-cs"/>
              </a:rPr>
              <a:t>gangguan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penglihatan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neuropathy </a:t>
            </a:r>
            <a:r>
              <a:rPr lang="en-US" sz="1200" kern="1200" dirty="0" err="1" smtClean="0">
                <a:solidFill>
                  <a:schemeClr val="tx1"/>
                </a:solidFill>
                <a:effectLst/>
                <a:latin typeface="+mn-lt"/>
                <a:ea typeface="+mn-ea"/>
                <a:cs typeface="+mn-cs"/>
              </a:rPr>
              <a:t>perifer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merupakan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komplikasi</a:t>
            </a:r>
            <a:r>
              <a:rPr lang="en-US" sz="1200" kern="1200" dirty="0" smtClean="0">
                <a:solidFill>
                  <a:schemeClr val="tx1"/>
                </a:solidFill>
                <a:effectLst/>
                <a:latin typeface="+mn-lt"/>
                <a:ea typeface="+mn-ea"/>
                <a:cs typeface="+mn-cs"/>
              </a:rPr>
              <a:t> paling </a:t>
            </a:r>
            <a:r>
              <a:rPr lang="en-US" sz="1200" kern="1200" dirty="0" err="1" smtClean="0">
                <a:solidFill>
                  <a:schemeClr val="tx1"/>
                </a:solidFill>
                <a:effectLst/>
                <a:latin typeface="+mn-lt"/>
                <a:ea typeface="+mn-ea"/>
                <a:cs typeface="+mn-cs"/>
              </a:rPr>
              <a:t>sering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meningkatkan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kejadian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resiko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gagal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ginjal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.Neuritis optic yang </a:t>
            </a:r>
            <a:r>
              <a:rPr lang="en-US" sz="1200" kern="1200" dirty="0" err="1" smtClean="0">
                <a:solidFill>
                  <a:schemeClr val="tx1"/>
                </a:solidFill>
                <a:effectLst/>
                <a:latin typeface="+mn-lt"/>
                <a:ea typeface="+mn-ea"/>
                <a:cs typeface="+mn-cs"/>
              </a:rPr>
              <a:t>dapat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disebabkan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oleh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Etambutol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lebih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sulit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terdeteksi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pasien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retinopathy diabetic,</a:t>
            </a:r>
          </a:p>
          <a:p>
            <a:pPr lvl="0"/>
            <a:r>
              <a:rPr lang="en-US" sz="1200" kern="1200" dirty="0" err="1" smtClean="0">
                <a:solidFill>
                  <a:schemeClr val="tx1"/>
                </a:solidFill>
                <a:effectLst/>
                <a:latin typeface="+mn-lt"/>
                <a:ea typeface="+mn-ea"/>
                <a:cs typeface="+mn-cs"/>
              </a:rPr>
              <a:t>Usia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merupakan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faktor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resiko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terjadinaya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efek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samping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hepatotoksik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karena</a:t>
            </a:r>
            <a:r>
              <a:rPr lang="en-US" sz="1200" kern="1200" dirty="0" smtClean="0">
                <a:solidFill>
                  <a:schemeClr val="tx1"/>
                </a:solidFill>
                <a:effectLst/>
                <a:latin typeface="+mn-lt"/>
                <a:ea typeface="+mn-ea"/>
                <a:cs typeface="+mn-cs"/>
              </a:rPr>
              <a:t> OAT, </a:t>
            </a:r>
            <a:r>
              <a:rPr lang="en-US" sz="1200" kern="1200" dirty="0" err="1" smtClean="0">
                <a:solidFill>
                  <a:schemeClr val="tx1"/>
                </a:solidFill>
                <a:effectLst/>
                <a:latin typeface="+mn-lt"/>
                <a:ea typeface="+mn-ea"/>
                <a:cs typeface="+mn-cs"/>
              </a:rPr>
              <a:t>Efek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toksik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aminoglikosida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fungsi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ginjal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pendengaran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lebih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sering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terjadi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usia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tua</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Infeksi</a:t>
            </a:r>
            <a:r>
              <a:rPr lang="en-US" sz="1200" kern="1200" dirty="0" smtClean="0">
                <a:solidFill>
                  <a:schemeClr val="tx1"/>
                </a:solidFill>
                <a:effectLst/>
                <a:latin typeface="+mn-lt"/>
                <a:ea typeface="+mn-ea"/>
                <a:cs typeface="+mn-cs"/>
              </a:rPr>
              <a:t> HIV  (Human Immunodeficiency Virus): </a:t>
            </a:r>
            <a:r>
              <a:rPr lang="en-US" sz="1200" kern="1200" dirty="0" err="1" smtClean="0">
                <a:solidFill>
                  <a:schemeClr val="tx1"/>
                </a:solidFill>
                <a:effectLst/>
                <a:latin typeface="+mn-lt"/>
                <a:ea typeface="+mn-ea"/>
                <a:cs typeface="+mn-cs"/>
              </a:rPr>
              <a:t>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infeksi</a:t>
            </a:r>
            <a:r>
              <a:rPr lang="en-US" sz="1200" kern="1200" dirty="0" smtClean="0">
                <a:solidFill>
                  <a:schemeClr val="tx1"/>
                </a:solidFill>
                <a:effectLst/>
                <a:latin typeface="+mn-lt"/>
                <a:ea typeface="+mn-ea"/>
                <a:cs typeface="+mn-cs"/>
              </a:rPr>
              <a:t> TB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HIV </a:t>
            </a:r>
            <a:r>
              <a:rPr lang="en-US" sz="1200" kern="1200" dirty="0" err="1" smtClean="0">
                <a:solidFill>
                  <a:schemeClr val="tx1"/>
                </a:solidFill>
                <a:effectLst/>
                <a:latin typeface="+mn-lt"/>
                <a:ea typeface="+mn-ea"/>
                <a:cs typeface="+mn-cs"/>
              </a:rPr>
              <a:t>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lebih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terjadinya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hepatotoksisitas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karena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penggunaan</a:t>
            </a:r>
            <a:r>
              <a:rPr lang="en-US" sz="1200" kern="1200" dirty="0" smtClean="0">
                <a:solidFill>
                  <a:schemeClr val="tx1"/>
                </a:solidFill>
                <a:effectLst/>
                <a:latin typeface="+mn-lt"/>
                <a:ea typeface="+mn-ea"/>
                <a:cs typeface="+mn-cs"/>
              </a:rPr>
              <a:t> OAT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anti retroviral (ARV)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juga </a:t>
            </a:r>
            <a:r>
              <a:rPr lang="en-US" sz="1200" kern="1200" dirty="0" err="1" smtClean="0">
                <a:solidFill>
                  <a:schemeClr val="tx1"/>
                </a:solidFill>
                <a:effectLst/>
                <a:latin typeface="+mn-lt"/>
                <a:ea typeface="+mn-ea"/>
                <a:cs typeface="+mn-cs"/>
              </a:rPr>
              <a:t>profilaksis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kotrimoksasol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pasien</a:t>
            </a:r>
            <a:r>
              <a:rPr lang="en-US" sz="1200" kern="1200" dirty="0" smtClean="0">
                <a:solidFill>
                  <a:schemeClr val="tx1"/>
                </a:solidFill>
                <a:effectLst/>
                <a:latin typeface="+mn-lt"/>
                <a:ea typeface="+mn-ea"/>
                <a:cs typeface="+mn-cs"/>
              </a:rPr>
              <a:t> HIV </a:t>
            </a:r>
            <a:r>
              <a:rPr lang="en-US" sz="1200" kern="1200" dirty="0" err="1" smtClean="0">
                <a:solidFill>
                  <a:schemeClr val="tx1"/>
                </a:solidFill>
                <a:effectLst/>
                <a:latin typeface="+mn-lt"/>
                <a:ea typeface="+mn-ea"/>
                <a:cs typeface="+mn-cs"/>
              </a:rPr>
              <a:t>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meningkatkan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resiko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efek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samping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reaksi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kulit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maupun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hepar</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Status </a:t>
            </a:r>
            <a:r>
              <a:rPr lang="en-US" sz="1200" kern="1200" dirty="0" err="1" smtClean="0">
                <a:solidFill>
                  <a:schemeClr val="tx1"/>
                </a:solidFill>
                <a:effectLst/>
                <a:latin typeface="+mn-lt"/>
                <a:ea typeface="+mn-ea"/>
                <a:cs typeface="+mn-cs"/>
              </a:rPr>
              <a:t>Asetilasi</a:t>
            </a:r>
            <a:r>
              <a:rPr lang="en-US" sz="1200" kern="1200" dirty="0" smtClean="0">
                <a:solidFill>
                  <a:schemeClr val="tx1"/>
                </a:solidFill>
                <a:effectLst/>
                <a:latin typeface="+mn-lt"/>
                <a:ea typeface="+mn-ea"/>
                <a:cs typeface="+mn-cs"/>
              </a:rPr>
              <a:t> Isoniazid (INH) :</a:t>
            </a:r>
          </a:p>
          <a:p>
            <a:r>
              <a:rPr lang="en-US" sz="1200" kern="1200" dirty="0" err="1" smtClean="0">
                <a:solidFill>
                  <a:schemeClr val="tx1"/>
                </a:solidFill>
                <a:effectLst/>
                <a:latin typeface="+mn-lt"/>
                <a:ea typeface="+mn-ea"/>
                <a:cs typeface="+mn-cs"/>
              </a:rPr>
              <a:t>Eliminasi</a:t>
            </a:r>
            <a:r>
              <a:rPr lang="en-US" sz="1200" kern="1200" dirty="0" smtClean="0">
                <a:solidFill>
                  <a:schemeClr val="tx1"/>
                </a:solidFill>
                <a:effectLst/>
                <a:latin typeface="+mn-lt"/>
                <a:ea typeface="+mn-ea"/>
                <a:cs typeface="+mn-cs"/>
              </a:rPr>
              <a:t> INH </a:t>
            </a:r>
            <a:r>
              <a:rPr lang="en-US" sz="1200" kern="1200" dirty="0" err="1" smtClean="0">
                <a:solidFill>
                  <a:schemeClr val="tx1"/>
                </a:solidFill>
                <a:effectLst/>
                <a:latin typeface="+mn-lt"/>
                <a:ea typeface="+mn-ea"/>
                <a:cs typeface="+mn-cs"/>
              </a:rPr>
              <a:t>tergantung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asetilasi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terhadap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metabolit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inaktif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asetilasi</a:t>
            </a:r>
            <a:r>
              <a:rPr lang="en-US" sz="1200" kern="1200" dirty="0" smtClean="0">
                <a:solidFill>
                  <a:schemeClr val="tx1"/>
                </a:solidFill>
                <a:effectLst/>
                <a:latin typeface="+mn-lt"/>
                <a:ea typeface="+mn-ea"/>
                <a:cs typeface="+mn-cs"/>
              </a:rPr>
              <a:t> status </a:t>
            </a:r>
            <a:r>
              <a:rPr lang="en-US" sz="1200" kern="1200" dirty="0" err="1" smtClean="0">
                <a:solidFill>
                  <a:schemeClr val="tx1"/>
                </a:solidFill>
                <a:effectLst/>
                <a:latin typeface="+mn-lt"/>
                <a:ea typeface="+mn-ea"/>
                <a:cs typeface="+mn-cs"/>
              </a:rPr>
              <a:t>ditentukan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secara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genetik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berbeda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populasi</a:t>
            </a:r>
            <a:r>
              <a:rPr lang="en-US" sz="1200" kern="1200" dirty="0" smtClean="0">
                <a:solidFill>
                  <a:schemeClr val="tx1"/>
                </a:solidFill>
                <a:effectLst/>
                <a:latin typeface="+mn-lt"/>
                <a:ea typeface="+mn-ea"/>
                <a:cs typeface="+mn-cs"/>
              </a:rPr>
              <a:t>. Status </a:t>
            </a:r>
            <a:r>
              <a:rPr lang="en-US" sz="1200" kern="1200" dirty="0" err="1" smtClean="0">
                <a:solidFill>
                  <a:schemeClr val="tx1"/>
                </a:solidFill>
                <a:effectLst/>
                <a:latin typeface="+mn-lt"/>
                <a:ea typeface="+mn-ea"/>
                <a:cs typeface="+mn-cs"/>
              </a:rPr>
              <a:t>asetilasi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lambat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meningkatkan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resiko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terjadinya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efek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samping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misalnya</a:t>
            </a:r>
            <a:r>
              <a:rPr lang="en-US" sz="1200" kern="1200" dirty="0" smtClean="0">
                <a:solidFill>
                  <a:schemeClr val="tx1"/>
                </a:solidFill>
                <a:effectLst/>
                <a:latin typeface="+mn-lt"/>
                <a:ea typeface="+mn-ea"/>
                <a:cs typeface="+mn-cs"/>
              </a:rPr>
              <a:t> peripheral neuropathy.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cina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jepang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asetilasi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cepat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terdapat</a:t>
            </a:r>
            <a:r>
              <a:rPr lang="en-US" sz="1200" kern="1200" dirty="0" smtClean="0">
                <a:solidFill>
                  <a:schemeClr val="tx1"/>
                </a:solidFill>
                <a:effectLst/>
                <a:latin typeface="+mn-lt"/>
                <a:ea typeface="+mn-ea"/>
                <a:cs typeface="+mn-cs"/>
              </a:rPr>
              <a:t> 80 </a:t>
            </a:r>
            <a:r>
              <a:rPr lang="en-US" sz="1200" kern="1200" dirty="0" err="1" smtClean="0">
                <a:solidFill>
                  <a:schemeClr val="tx1"/>
                </a:solidFill>
                <a:effectLst/>
                <a:latin typeface="+mn-lt"/>
                <a:ea typeface="+mn-ea"/>
                <a:cs typeface="+mn-cs"/>
              </a:rPr>
              <a:t>sd</a:t>
            </a:r>
            <a:r>
              <a:rPr lang="en-US" sz="1200" kern="1200" dirty="0" smtClean="0">
                <a:solidFill>
                  <a:schemeClr val="tx1"/>
                </a:solidFill>
                <a:effectLst/>
                <a:latin typeface="+mn-lt"/>
                <a:ea typeface="+mn-ea"/>
                <a:cs typeface="+mn-cs"/>
              </a:rPr>
              <a:t> 90% </a:t>
            </a:r>
            <a:r>
              <a:rPr lang="en-US" sz="1200" kern="1200" dirty="0" err="1" smtClean="0">
                <a:solidFill>
                  <a:schemeClr val="tx1"/>
                </a:solidFill>
                <a:effectLst/>
                <a:latin typeface="+mn-lt"/>
                <a:ea typeface="+mn-ea"/>
                <a:cs typeface="+mn-cs"/>
              </a:rPr>
              <a:t>dimana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eliminasi</a:t>
            </a:r>
            <a:r>
              <a:rPr lang="en-US" sz="1200" kern="1200" dirty="0" smtClean="0">
                <a:solidFill>
                  <a:schemeClr val="tx1"/>
                </a:solidFill>
                <a:effectLst/>
                <a:latin typeface="+mn-lt"/>
                <a:ea typeface="+mn-ea"/>
                <a:cs typeface="+mn-cs"/>
              </a:rPr>
              <a:t> INH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half life</a:t>
            </a:r>
            <a:r>
              <a:rPr lang="en-US" sz="1200" kern="1200" dirty="0" smtClean="0">
                <a:solidFill>
                  <a:schemeClr val="tx1"/>
                </a:solidFill>
                <a:effectLst/>
                <a:latin typeface="+mn-lt"/>
                <a:ea typeface="+mn-ea"/>
                <a:cs typeface="+mn-cs"/>
              </a:rPr>
              <a:t> 0,5 </a:t>
            </a:r>
            <a:r>
              <a:rPr lang="en-US" sz="1200" kern="1200" dirty="0" err="1" smtClean="0">
                <a:solidFill>
                  <a:schemeClr val="tx1"/>
                </a:solidFill>
                <a:effectLst/>
                <a:latin typeface="+mn-lt"/>
                <a:ea typeface="+mn-ea"/>
                <a:cs typeface="+mn-cs"/>
              </a:rPr>
              <a:t>sd</a:t>
            </a:r>
            <a:r>
              <a:rPr lang="en-US" sz="1200" kern="1200" dirty="0" smtClean="0">
                <a:solidFill>
                  <a:schemeClr val="tx1"/>
                </a:solidFill>
                <a:effectLst/>
                <a:latin typeface="+mn-lt"/>
                <a:ea typeface="+mn-ea"/>
                <a:cs typeface="+mn-cs"/>
              </a:rPr>
              <a:t> 1,5 jam. </a:t>
            </a:r>
            <a:r>
              <a:rPr lang="en-US" sz="1200" kern="1200" dirty="0" err="1" smtClean="0">
                <a:solidFill>
                  <a:schemeClr val="tx1"/>
                </a:solidFill>
                <a:effectLst/>
                <a:latin typeface="+mn-lt"/>
                <a:ea typeface="+mn-ea"/>
                <a:cs typeface="+mn-cs"/>
              </a:rPr>
              <a:t>Ras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Afrika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kaukasian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separuhnya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termasuk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asetilasi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lambat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eliminasi</a:t>
            </a:r>
            <a:r>
              <a:rPr lang="en-US" sz="1200" kern="1200" dirty="0" smtClean="0">
                <a:solidFill>
                  <a:schemeClr val="tx1"/>
                </a:solidFill>
                <a:effectLst/>
                <a:latin typeface="+mn-lt"/>
                <a:ea typeface="+mn-ea"/>
                <a:cs typeface="+mn-cs"/>
              </a:rPr>
              <a:t> INH </a:t>
            </a:r>
            <a:r>
              <a:rPr lang="en-US" sz="1200" i="1" kern="1200" dirty="0" smtClean="0">
                <a:solidFill>
                  <a:schemeClr val="tx1"/>
                </a:solidFill>
                <a:effectLst/>
                <a:latin typeface="+mn-lt"/>
                <a:ea typeface="+mn-ea"/>
                <a:cs typeface="+mn-cs"/>
              </a:rPr>
              <a:t>half life</a:t>
            </a:r>
            <a:r>
              <a:rPr lang="en-US" sz="1200" kern="1200" dirty="0" smtClean="0">
                <a:solidFill>
                  <a:schemeClr val="tx1"/>
                </a:solidFill>
                <a:effectLst/>
                <a:latin typeface="+mn-lt"/>
                <a:ea typeface="+mn-ea"/>
                <a:cs typeface="+mn-cs"/>
              </a:rPr>
              <a:t> 2 </a:t>
            </a:r>
            <a:r>
              <a:rPr lang="en-US" sz="1200" kern="1200" dirty="0" err="1" smtClean="0">
                <a:solidFill>
                  <a:schemeClr val="tx1"/>
                </a:solidFill>
                <a:effectLst/>
                <a:latin typeface="+mn-lt"/>
                <a:ea typeface="+mn-ea"/>
                <a:cs typeface="+mn-cs"/>
              </a:rPr>
              <a:t>sd</a:t>
            </a:r>
            <a:r>
              <a:rPr lang="en-US" sz="1200" kern="1200" dirty="0" smtClean="0">
                <a:solidFill>
                  <a:schemeClr val="tx1"/>
                </a:solidFill>
                <a:effectLst/>
                <a:latin typeface="+mn-lt"/>
                <a:ea typeface="+mn-ea"/>
                <a:cs typeface="+mn-cs"/>
              </a:rPr>
              <a:t> 4 jam, </a:t>
            </a:r>
            <a:r>
              <a:rPr lang="en-US" sz="1200" kern="1200" dirty="0" err="1" smtClean="0">
                <a:solidFill>
                  <a:schemeClr val="tx1"/>
                </a:solidFill>
                <a:effectLst/>
                <a:latin typeface="+mn-lt"/>
                <a:ea typeface="+mn-ea"/>
                <a:cs typeface="+mn-cs"/>
              </a:rPr>
              <a:t>sehinga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efek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samping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terhadap</a:t>
            </a:r>
            <a:r>
              <a:rPr lang="en-US" sz="1200" kern="1200" dirty="0" smtClean="0">
                <a:solidFill>
                  <a:schemeClr val="tx1"/>
                </a:solidFill>
                <a:effectLst/>
                <a:latin typeface="+mn-lt"/>
                <a:ea typeface="+mn-ea"/>
                <a:cs typeface="+mn-cs"/>
              </a:rPr>
              <a:t> INH </a:t>
            </a:r>
            <a:r>
              <a:rPr lang="en-US" sz="1200" kern="1200" dirty="0" err="1" smtClean="0">
                <a:solidFill>
                  <a:schemeClr val="tx1"/>
                </a:solidFill>
                <a:effectLst/>
                <a:latin typeface="+mn-lt"/>
                <a:ea typeface="+mn-ea"/>
                <a:cs typeface="+mn-cs"/>
              </a:rPr>
              <a:t>kemungkinan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lebih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sering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Eropa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afrika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dibandingkan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pasifik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timur</a:t>
            </a:r>
            <a:r>
              <a:rPr lang="en-US" sz="1200" kern="1200" dirty="0" smtClean="0">
                <a:solidFill>
                  <a:schemeClr val="tx1"/>
                </a:solidFill>
                <a:effectLst/>
                <a:latin typeface="+mn-lt"/>
                <a:ea typeface="+mn-ea"/>
                <a:cs typeface="+mn-cs"/>
              </a:rPr>
              <a:t>.</a:t>
            </a:r>
          </a:p>
          <a:p>
            <a:pPr lvl="0"/>
            <a:r>
              <a:rPr lang="en-US" sz="1200" kern="1200" dirty="0" err="1" smtClean="0">
                <a:solidFill>
                  <a:schemeClr val="tx1"/>
                </a:solidFill>
                <a:effectLst/>
                <a:latin typeface="+mn-lt"/>
                <a:ea typeface="+mn-ea"/>
                <a:cs typeface="+mn-cs"/>
              </a:rPr>
              <a:t>Ketergantungan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alkohol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substance abuse</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Pada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penderita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ketergantungan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alkohol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menyebakan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penderita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lebih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kemungkinan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terjadinya</a:t>
            </a:r>
            <a:r>
              <a:rPr lang="en-US" sz="1200" kern="1200" dirty="0" smtClean="0">
                <a:solidFill>
                  <a:schemeClr val="tx1"/>
                </a:solidFill>
                <a:effectLst/>
                <a:latin typeface="+mn-lt"/>
                <a:ea typeface="+mn-ea"/>
                <a:cs typeface="+mn-cs"/>
              </a:rPr>
              <a:t> hepatitis, </a:t>
            </a:r>
            <a:r>
              <a:rPr lang="en-US" sz="1200" kern="1200" dirty="0" err="1" smtClean="0">
                <a:solidFill>
                  <a:schemeClr val="tx1"/>
                </a:solidFill>
                <a:effectLst/>
                <a:latin typeface="+mn-lt"/>
                <a:ea typeface="+mn-ea"/>
                <a:cs typeface="+mn-cs"/>
              </a:rPr>
              <a:t>merupakan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kesulitan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untuk</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menentukan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apakah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kerusakan</a:t>
            </a:r>
            <a:r>
              <a:rPr lang="en-US" sz="1200" kern="1200" dirty="0" smtClean="0">
                <a:solidFill>
                  <a:schemeClr val="tx1"/>
                </a:solidFill>
                <a:effectLst/>
                <a:latin typeface="+mn-lt"/>
                <a:ea typeface="+mn-ea"/>
                <a:cs typeface="+mn-cs"/>
              </a:rPr>
              <a:t> liver yang </a:t>
            </a:r>
            <a:r>
              <a:rPr lang="en-US" sz="1200" kern="1200" dirty="0" err="1" smtClean="0">
                <a:solidFill>
                  <a:schemeClr val="tx1"/>
                </a:solidFill>
                <a:effectLst/>
                <a:latin typeface="+mn-lt"/>
                <a:ea typeface="+mn-ea"/>
                <a:cs typeface="+mn-cs"/>
              </a:rPr>
              <a:t>terjadi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karena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ketergantungan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alkohol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sebelumnya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ataupun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karena</a:t>
            </a:r>
            <a:r>
              <a:rPr lang="en-US" sz="1200" kern="1200" dirty="0" smtClean="0">
                <a:solidFill>
                  <a:schemeClr val="tx1"/>
                </a:solidFill>
                <a:effectLst/>
                <a:latin typeface="+mn-lt"/>
                <a:ea typeface="+mn-ea"/>
                <a:cs typeface="+mn-cs"/>
              </a:rPr>
              <a:t> hepatitis </a:t>
            </a:r>
            <a:r>
              <a:rPr lang="en-US" sz="1200" kern="1200" dirty="0" err="1" smtClean="0">
                <a:solidFill>
                  <a:schemeClr val="tx1"/>
                </a:solidFill>
                <a:effectLst/>
                <a:latin typeface="+mn-lt"/>
                <a:ea typeface="+mn-ea"/>
                <a:cs typeface="+mn-cs"/>
              </a:rPr>
              <a:t>imbas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obat</a:t>
            </a:r>
            <a:r>
              <a:rPr lang="en-US" sz="1200" kern="1200" dirty="0" smtClean="0">
                <a:solidFill>
                  <a:schemeClr val="tx1"/>
                </a:solidFill>
                <a:effectLst/>
                <a:latin typeface="+mn-lt"/>
                <a:ea typeface="+mn-ea"/>
                <a:cs typeface="+mn-cs"/>
              </a:rPr>
              <a:t> anti TB. (Bjorn Blomberg, 2010)</a:t>
            </a:r>
          </a:p>
          <a:p>
            <a:endParaRPr lang="en-US" dirty="0"/>
          </a:p>
        </p:txBody>
      </p:sp>
      <p:sp>
        <p:nvSpPr>
          <p:cNvPr id="4" name="Slide Number Placeholder 3"/>
          <p:cNvSpPr>
            <a:spLocks noGrp="1"/>
          </p:cNvSpPr>
          <p:nvPr>
            <p:ph type="sldNum" sz="quarter" idx="10"/>
          </p:nvPr>
        </p:nvSpPr>
        <p:spPr/>
        <p:txBody>
          <a:bodyPr/>
          <a:lstStyle/>
          <a:p>
            <a:fld id="{229CBC9A-D1F5-46CB-845E-D53C15A34032}" type="slidenum">
              <a:rPr lang="en-US" smtClean="0"/>
              <a:t>8</a:t>
            </a:fld>
            <a:endParaRPr lang="en-US"/>
          </a:p>
        </p:txBody>
      </p:sp>
    </p:spTree>
    <p:extLst>
      <p:ext uri="{BB962C8B-B14F-4D97-AF65-F5344CB8AC3E}">
        <p14:creationId xmlns:p14="http://schemas.microsoft.com/office/powerpoint/2010/main" val="304627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DC5939-AB43-4F5D-954B-B3DC333E2633}" type="slidenum">
              <a:rPr lang="en-US" altLang="en-US">
                <a:latin typeface="Calibri" panose="020F0502020204030204" pitchFamily="34" charset="0"/>
                <a:cs typeface="Arial" panose="020B0604020202020204" pitchFamily="34" charset="0"/>
              </a:rPr>
              <a:pPr/>
              <a:t>9</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895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Keterangan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1.Pasien </a:t>
            </a:r>
            <a:r>
              <a:rPr lang="en-US" sz="1200" kern="1200" dirty="0" err="1" smtClean="0">
                <a:solidFill>
                  <a:schemeClr val="tx1"/>
                </a:solidFill>
                <a:effectLst/>
                <a:latin typeface="+mn-lt"/>
                <a:ea typeface="+mn-ea"/>
                <a:cs typeface="+mn-cs"/>
              </a:rPr>
              <a:t>Baru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adalah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pasien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belum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pernah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diobati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pernah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diobati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paduan</a:t>
            </a:r>
            <a:r>
              <a:rPr lang="en-US" sz="1200" kern="1200" dirty="0" smtClean="0">
                <a:solidFill>
                  <a:schemeClr val="tx1"/>
                </a:solidFill>
                <a:effectLst/>
                <a:latin typeface="+mn-lt"/>
                <a:ea typeface="+mn-ea"/>
                <a:cs typeface="+mn-cs"/>
              </a:rPr>
              <a:t> OAT </a:t>
            </a:r>
            <a:r>
              <a:rPr lang="en-US" sz="1200" kern="1200" dirty="0" err="1" smtClean="0">
                <a:solidFill>
                  <a:schemeClr val="tx1"/>
                </a:solidFill>
                <a:effectLst/>
                <a:latin typeface="+mn-lt"/>
                <a:ea typeface="+mn-ea"/>
                <a:cs typeface="+mn-cs"/>
              </a:rPr>
              <a:t>Resistan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kurang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bulan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2.Pasien yang </a:t>
            </a:r>
            <a:r>
              <a:rPr lang="en-US" sz="1200" kern="1200" dirty="0" err="1" smtClean="0">
                <a:solidFill>
                  <a:schemeClr val="tx1"/>
                </a:solidFill>
                <a:effectLst/>
                <a:latin typeface="+mn-lt"/>
                <a:ea typeface="+mn-ea"/>
                <a:cs typeface="+mn-cs"/>
              </a:rPr>
              <a:t>pernah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diobati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adalah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pasien</a:t>
            </a:r>
            <a:r>
              <a:rPr lang="en-US" sz="1200" kern="1200" dirty="0" smtClean="0">
                <a:solidFill>
                  <a:schemeClr val="tx1"/>
                </a:solidFill>
                <a:effectLst/>
                <a:latin typeface="+mn-lt"/>
                <a:ea typeface="+mn-ea"/>
                <a:cs typeface="+mn-cs"/>
              </a:rPr>
              <a:t> yang </a:t>
            </a:r>
            <a:r>
              <a:rPr lang="en-US" sz="1200" kern="1200" dirty="0" err="1" smtClean="0">
                <a:solidFill>
                  <a:schemeClr val="tx1"/>
                </a:solidFill>
                <a:effectLst/>
                <a:latin typeface="+mn-lt"/>
                <a:ea typeface="+mn-ea"/>
                <a:cs typeface="+mn-cs"/>
              </a:rPr>
              <a:t>pernah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diobati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dengan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paduan</a:t>
            </a:r>
            <a:r>
              <a:rPr lang="en-US" sz="1200" kern="1200" dirty="0" smtClean="0">
                <a:solidFill>
                  <a:schemeClr val="tx1"/>
                </a:solidFill>
                <a:effectLst/>
                <a:latin typeface="+mn-lt"/>
                <a:ea typeface="+mn-ea"/>
                <a:cs typeface="+mn-cs"/>
              </a:rPr>
              <a:t> OAT </a:t>
            </a:r>
            <a:r>
              <a:rPr lang="en-US" sz="1200" kern="1200" dirty="0" err="1" smtClean="0">
                <a:solidFill>
                  <a:schemeClr val="tx1"/>
                </a:solidFill>
                <a:effectLst/>
                <a:latin typeface="+mn-lt"/>
                <a:ea typeface="+mn-ea"/>
                <a:cs typeface="+mn-cs"/>
              </a:rPr>
              <a:t>Resistan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lebih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satu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bulan</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Tahap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lanjutan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adalah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tahap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pengobatan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setelah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selesai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pengobatan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tahap</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awal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pemberian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suntikan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dihentikan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Pasien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Baru</a:t>
            </a:r>
            <a:r>
              <a:rPr lang="en-US" sz="1200" kern="1200" dirty="0" smtClean="0">
                <a:solidFill>
                  <a:schemeClr val="tx1"/>
                </a:solidFill>
                <a:effectLst/>
                <a:latin typeface="+mn-lt"/>
                <a:ea typeface="+mn-ea"/>
                <a:cs typeface="+mn-cs"/>
              </a:rPr>
              <a:t>: Lama </a:t>
            </a:r>
            <a:r>
              <a:rPr lang="en-US" sz="1200" kern="1200" dirty="0" err="1" smtClean="0">
                <a:solidFill>
                  <a:schemeClr val="tx1"/>
                </a:solidFill>
                <a:effectLst/>
                <a:latin typeface="+mn-lt"/>
                <a:ea typeface="+mn-ea"/>
                <a:cs typeface="+mn-cs"/>
              </a:rPr>
              <a:t>tahap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lanjutan</a:t>
            </a:r>
            <a:r>
              <a:rPr lang="en-US" sz="1200" kern="1200" dirty="0" smtClean="0">
                <a:solidFill>
                  <a:schemeClr val="tx1"/>
                </a:solidFill>
                <a:effectLst/>
                <a:latin typeface="+mn-lt"/>
                <a:ea typeface="+mn-ea"/>
                <a:cs typeface="+mn-cs"/>
              </a:rPr>
              <a:t> adalah12-14 </a:t>
            </a:r>
            <a:r>
              <a:rPr lang="en-US" sz="1200" kern="1200" dirty="0" err="1" smtClean="0">
                <a:solidFill>
                  <a:schemeClr val="tx1"/>
                </a:solidFill>
                <a:effectLst/>
                <a:latin typeface="+mn-lt"/>
                <a:ea typeface="+mn-ea"/>
                <a:cs typeface="+mn-cs"/>
              </a:rPr>
              <a:t>bulan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Pasienpernah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diobati</a:t>
            </a:r>
            <a:r>
              <a:rPr lang="en-US" sz="1200" kern="1200" dirty="0" smtClean="0">
                <a:solidFill>
                  <a:schemeClr val="tx1"/>
                </a:solidFill>
                <a:effectLst/>
                <a:latin typeface="+mn-lt"/>
                <a:ea typeface="+mn-ea"/>
                <a:cs typeface="+mn-cs"/>
              </a:rPr>
              <a:t> TB RR/ MDR </a:t>
            </a:r>
            <a:r>
              <a:rPr lang="en-US" sz="1200" kern="1200" dirty="0" err="1" smtClean="0">
                <a:solidFill>
                  <a:schemeClr val="tx1"/>
                </a:solidFill>
                <a:effectLst/>
                <a:latin typeface="+mn-lt"/>
                <a:ea typeface="+mn-ea"/>
                <a:cs typeface="+mn-cs"/>
              </a:rPr>
              <a:t>atau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pasien</a:t>
            </a:r>
            <a:r>
              <a:rPr lang="en-US" sz="1200" kern="1200" dirty="0" smtClean="0">
                <a:solidFill>
                  <a:schemeClr val="tx1"/>
                </a:solidFill>
                <a:effectLst/>
                <a:latin typeface="+mn-lt"/>
                <a:ea typeface="+mn-ea"/>
                <a:cs typeface="+mn-cs"/>
              </a:rPr>
              <a:t> TB XDR: Lama </a:t>
            </a:r>
            <a:r>
              <a:rPr lang="en-US" sz="1200" kern="1200" dirty="0" err="1" smtClean="0">
                <a:solidFill>
                  <a:schemeClr val="tx1"/>
                </a:solidFill>
                <a:effectLst/>
                <a:latin typeface="+mn-lt"/>
                <a:ea typeface="+mn-ea"/>
                <a:cs typeface="+mn-cs"/>
              </a:rPr>
              <a:t>tahap</a:t>
            </a:r>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lanjutan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adalah</a:t>
            </a:r>
            <a:r>
              <a:rPr lang="en-US" sz="1200" kern="1200" dirty="0" smtClean="0">
                <a:solidFill>
                  <a:schemeClr val="tx1"/>
                </a:solidFill>
                <a:effectLst/>
                <a:latin typeface="+mn-lt"/>
                <a:ea typeface="+mn-ea"/>
                <a:cs typeface="+mn-cs"/>
              </a:rPr>
              <a:t> 12 </a:t>
            </a:r>
            <a:r>
              <a:rPr lang="en-US" sz="1200" kern="1200" dirty="0" err="1" smtClean="0">
                <a:solidFill>
                  <a:schemeClr val="tx1"/>
                </a:solidFill>
                <a:effectLst/>
                <a:latin typeface="+mn-lt"/>
                <a:ea typeface="+mn-ea"/>
                <a:cs typeface="+mn-cs"/>
              </a:rPr>
              <a:t>bulan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6A4FE5-0356-476D-811E-58B2A44EA0CB}" type="slidenum">
              <a:rPr lang="en-US" smtClean="0"/>
              <a:pPr/>
              <a:t>10</a:t>
            </a:fld>
            <a:endParaRPr lang="en-US"/>
          </a:p>
        </p:txBody>
      </p:sp>
    </p:spTree>
    <p:extLst>
      <p:ext uri="{BB962C8B-B14F-4D97-AF65-F5344CB8AC3E}">
        <p14:creationId xmlns:p14="http://schemas.microsoft.com/office/powerpoint/2010/main" val="332837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13</a:t>
            </a:fld>
            <a:endParaRPr lang="en-US"/>
          </a:p>
        </p:txBody>
      </p:sp>
    </p:spTree>
    <p:extLst>
      <p:ext uri="{BB962C8B-B14F-4D97-AF65-F5344CB8AC3E}">
        <p14:creationId xmlns:p14="http://schemas.microsoft.com/office/powerpoint/2010/main" val="70591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14</a:t>
            </a:fld>
            <a:endParaRPr lang="en-US"/>
          </a:p>
        </p:txBody>
      </p:sp>
    </p:spTree>
    <p:extLst>
      <p:ext uri="{BB962C8B-B14F-4D97-AF65-F5344CB8AC3E}">
        <p14:creationId xmlns:p14="http://schemas.microsoft.com/office/powerpoint/2010/main" val="155431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05FF7-194B-4F25-9BD0-BD059DA43EEC}" type="slidenum">
              <a:rPr lang="en-US" smtClean="0"/>
              <a:t>15</a:t>
            </a:fld>
            <a:endParaRPr lang="en-US"/>
          </a:p>
        </p:txBody>
      </p:sp>
    </p:spTree>
    <p:extLst>
      <p:ext uri="{BB962C8B-B14F-4D97-AF65-F5344CB8AC3E}">
        <p14:creationId xmlns:p14="http://schemas.microsoft.com/office/powerpoint/2010/main" val="388805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4A5643-7E69-4949-A86D-2C2FD543A3C8}" type="datetime1">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147517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4924F-6A22-43A5-930B-E7AF58CF46E9}" type="datetime1">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383029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1F09DF-34DA-4884-808A-153F0D538A68}" type="datetime1">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304236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3"/>
          <p:cNvSpPr>
            <a:spLocks noGrp="1"/>
          </p:cNvSpPr>
          <p:nvPr>
            <p:ph type="dt" sz="half" idx="10"/>
          </p:nvPr>
        </p:nvSpPr>
        <p:spPr/>
        <p:txBody>
          <a:bodyPr/>
          <a:lstStyle>
            <a:lvl1pPr>
              <a:defRPr smtClean="0"/>
            </a:lvl1pPr>
          </a:lstStyle>
          <a:p>
            <a:pPr>
              <a:defRPr/>
            </a:pPr>
            <a:fld id="{7CE50990-7E29-431F-A4CD-C98DD5A0950F}" type="datetime1">
              <a:rPr lang="en-US" smtClean="0"/>
              <a:t>3/16/2018</a:t>
            </a:fld>
            <a:endParaRPr lang="en-ID"/>
          </a:p>
        </p:txBody>
      </p:sp>
      <p:sp>
        <p:nvSpPr>
          <p:cNvPr id="4" name="Footer Placeholder 4"/>
          <p:cNvSpPr>
            <a:spLocks noGrp="1"/>
          </p:cNvSpPr>
          <p:nvPr>
            <p:ph type="ftr" sz="quarter" idx="11"/>
          </p:nvPr>
        </p:nvSpPr>
        <p:spPr/>
        <p:txBody>
          <a:bodyPr/>
          <a:lstStyle>
            <a:lvl1pPr>
              <a:defRPr/>
            </a:lvl1pPr>
          </a:lstStyle>
          <a:p>
            <a:pPr>
              <a:defRPr/>
            </a:pPr>
            <a:endParaRPr lang="en-ID"/>
          </a:p>
        </p:txBody>
      </p:sp>
      <p:sp>
        <p:nvSpPr>
          <p:cNvPr id="5" name="Slide Number Placeholder 5"/>
          <p:cNvSpPr>
            <a:spLocks noGrp="1"/>
          </p:cNvSpPr>
          <p:nvPr>
            <p:ph type="sldNum" sz="quarter" idx="12"/>
          </p:nvPr>
        </p:nvSpPr>
        <p:spPr/>
        <p:txBody>
          <a:bodyPr/>
          <a:lstStyle>
            <a:lvl1pPr>
              <a:defRPr/>
            </a:lvl1pPr>
          </a:lstStyle>
          <a:p>
            <a:pPr>
              <a:defRPr/>
            </a:pPr>
            <a:fld id="{514AE320-343C-40D3-8167-ECC8E5BA2DDC}" type="slidenum">
              <a:rPr lang="en-ID"/>
              <a:pPr>
                <a:defRPr/>
              </a:pPr>
              <a:t>‹#›</a:t>
            </a:fld>
            <a:endParaRPr lang="en-ID"/>
          </a:p>
        </p:txBody>
      </p:sp>
    </p:spTree>
    <p:extLst>
      <p:ext uri="{BB962C8B-B14F-4D97-AF65-F5344CB8AC3E}">
        <p14:creationId xmlns:p14="http://schemas.microsoft.com/office/powerpoint/2010/main" val="262050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FE4DE-7334-4AEA-986C-6DAE3D96E824}" type="datetime1">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138951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221929-DDAB-41BF-8AEF-2B27E5402803}" type="datetime1">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391818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6F8844-B7C9-4F72-B181-6D58F1DFD4CA}" type="datetime1">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182541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9855FA-CEA0-4B36-9082-F24A3920B99E}" type="datetime1">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283397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66BC26-0B8B-482C-9D2C-D3B00C13620C}" type="datetime1">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20225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46073-532C-42F2-9EEF-ED030A8052B9}" type="datetime1">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188903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2C66B-4D31-41A1-BBA4-E073AC3E0B5E}" type="datetime1">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151425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D3DA4-3DBC-44D3-947C-4CC166BFA250}" type="datetime1">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DEC11-0783-41CA-B134-3EB1A08E163D}" type="slidenum">
              <a:rPr lang="en-US" smtClean="0"/>
              <a:t>‹#›</a:t>
            </a:fld>
            <a:endParaRPr lang="en-US"/>
          </a:p>
        </p:txBody>
      </p:sp>
    </p:spTree>
    <p:extLst>
      <p:ext uri="{BB962C8B-B14F-4D97-AF65-F5344CB8AC3E}">
        <p14:creationId xmlns:p14="http://schemas.microsoft.com/office/powerpoint/2010/main" val="410101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60682-2F4A-470C-BD7E-ED673B4B466A}" type="datetime1">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DEC11-0783-41CA-B134-3EB1A08E163D}" type="slidenum">
              <a:rPr lang="en-US" smtClean="0"/>
              <a:t>‹#›</a:t>
            </a:fld>
            <a:endParaRPr lang="en-US"/>
          </a:p>
        </p:txBody>
      </p:sp>
    </p:spTree>
    <p:extLst>
      <p:ext uri="{BB962C8B-B14F-4D97-AF65-F5344CB8AC3E}">
        <p14:creationId xmlns:p14="http://schemas.microsoft.com/office/powerpoint/2010/main" val="212192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8.png"/><Relationship Id="rId4" Type="http://schemas.openxmlformats.org/officeDocument/2006/relationships/oleObject" Target="../embeddings/oleObject1.bin"/><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0886"/>
            <a:ext cx="9144000" cy="2271713"/>
          </a:xfrm>
        </p:spPr>
        <p:txBody>
          <a:bodyPr>
            <a:normAutofit/>
          </a:bodyPr>
          <a:lstStyle/>
          <a:p>
            <a:r>
              <a:rPr lang="en-ID" sz="3600" dirty="0" err="1" smtClean="0"/>
              <a:t>Ko</a:t>
            </a:r>
            <a:r>
              <a:rPr lang="en-ID" sz="3600" dirty="0" smtClean="0"/>
              <a:t> </a:t>
            </a:r>
            <a:r>
              <a:rPr lang="en-ID" sz="3600" dirty="0" err="1"/>
              <a:t>Infeksi</a:t>
            </a:r>
            <a:r>
              <a:rPr lang="en-ID" sz="3600" dirty="0"/>
              <a:t> </a:t>
            </a:r>
            <a:r>
              <a:rPr lang="en-ID" sz="3600" dirty="0" err="1"/>
              <a:t>Tuberkulosis</a:t>
            </a:r>
            <a:r>
              <a:rPr lang="en-ID" sz="3600" dirty="0"/>
              <a:t> </a:t>
            </a:r>
            <a:r>
              <a:rPr lang="en-ID" sz="3600" dirty="0" err="1"/>
              <a:t>Resisten</a:t>
            </a:r>
            <a:r>
              <a:rPr lang="en-ID" sz="3600" dirty="0"/>
              <a:t> </a:t>
            </a:r>
            <a:r>
              <a:rPr lang="en-ID" sz="3600" dirty="0" err="1"/>
              <a:t>Obat</a:t>
            </a:r>
            <a:r>
              <a:rPr lang="en-ID" sz="3600" dirty="0"/>
              <a:t> </a:t>
            </a:r>
            <a:r>
              <a:rPr lang="en-ID" sz="3600" dirty="0" err="1"/>
              <a:t>dan</a:t>
            </a:r>
            <a:r>
              <a:rPr lang="en-ID" sz="3600" dirty="0"/>
              <a:t> </a:t>
            </a:r>
            <a:r>
              <a:rPr lang="en-ID" sz="3600" i="1" dirty="0"/>
              <a:t>Human Immunodeficiency Virus</a:t>
            </a:r>
            <a:r>
              <a:rPr lang="en-ID" sz="3600" dirty="0"/>
              <a:t> </a:t>
            </a:r>
            <a:r>
              <a:rPr lang="en-ID" sz="3600" dirty="0" err="1"/>
              <a:t>serta</a:t>
            </a:r>
            <a:r>
              <a:rPr lang="en-ID" sz="3600" dirty="0"/>
              <a:t> </a:t>
            </a:r>
            <a:r>
              <a:rPr lang="en-ID" sz="3600" dirty="0" err="1"/>
              <a:t>efek</a:t>
            </a:r>
            <a:r>
              <a:rPr lang="en-ID" sz="3600" dirty="0"/>
              <a:t> </a:t>
            </a:r>
            <a:r>
              <a:rPr lang="en-ID" sz="3600" dirty="0" err="1"/>
              <a:t>samping</a:t>
            </a:r>
            <a:r>
              <a:rPr lang="en-ID" sz="3600" dirty="0"/>
              <a:t> </a:t>
            </a:r>
            <a:r>
              <a:rPr lang="en-ID" sz="3600" dirty="0" err="1"/>
              <a:t>Terapi</a:t>
            </a:r>
            <a:r>
              <a:rPr lang="en-US" sz="3600" dirty="0"/>
              <a:t/>
            </a:r>
            <a:br>
              <a:rPr lang="en-US" sz="3600" dirty="0"/>
            </a:br>
            <a:endParaRPr lang="en-US" sz="3600" dirty="0"/>
          </a:p>
        </p:txBody>
      </p:sp>
      <p:sp>
        <p:nvSpPr>
          <p:cNvPr id="3" name="Subtitle 2"/>
          <p:cNvSpPr>
            <a:spLocks noGrp="1"/>
          </p:cNvSpPr>
          <p:nvPr>
            <p:ph type="subTitle" idx="1"/>
          </p:nvPr>
        </p:nvSpPr>
        <p:spPr>
          <a:xfrm>
            <a:off x="1524000" y="4076701"/>
            <a:ext cx="9144000" cy="1866900"/>
          </a:xfrm>
        </p:spPr>
        <p:txBody>
          <a:bodyPr>
            <a:normAutofit fontScale="92500" lnSpcReduction="20000"/>
          </a:bodyPr>
          <a:lstStyle/>
          <a:p>
            <a:r>
              <a:rPr lang="en-ID" dirty="0" smtClean="0"/>
              <a:t>Yani Jane Sugiri</a:t>
            </a:r>
          </a:p>
          <a:p>
            <a:r>
              <a:rPr lang="en-ID" dirty="0" smtClean="0"/>
              <a:t>Solo, 17 </a:t>
            </a:r>
            <a:r>
              <a:rPr lang="en-ID" dirty="0" err="1" smtClean="0"/>
              <a:t>Maret</a:t>
            </a:r>
            <a:r>
              <a:rPr lang="en-ID" dirty="0" smtClean="0"/>
              <a:t> 2018</a:t>
            </a:r>
          </a:p>
          <a:p>
            <a:r>
              <a:rPr lang="en-ID" dirty="0" smtClean="0"/>
              <a:t>SMF </a:t>
            </a:r>
            <a:r>
              <a:rPr lang="en-ID" dirty="0" err="1" smtClean="0"/>
              <a:t>Pulmonologi</a:t>
            </a:r>
            <a:r>
              <a:rPr lang="en-ID" dirty="0" smtClean="0"/>
              <a:t> </a:t>
            </a:r>
            <a:r>
              <a:rPr lang="en-ID" dirty="0" err="1" smtClean="0"/>
              <a:t>dan</a:t>
            </a:r>
            <a:r>
              <a:rPr lang="en-ID" dirty="0" smtClean="0"/>
              <a:t> </a:t>
            </a:r>
            <a:r>
              <a:rPr lang="en-ID" dirty="0" err="1" smtClean="0"/>
              <a:t>Ilmu</a:t>
            </a:r>
            <a:r>
              <a:rPr lang="en-ID" dirty="0" smtClean="0"/>
              <a:t> </a:t>
            </a:r>
            <a:r>
              <a:rPr lang="en-ID" dirty="0" err="1" smtClean="0"/>
              <a:t>Kedokteran</a:t>
            </a:r>
            <a:r>
              <a:rPr lang="en-ID" dirty="0" smtClean="0"/>
              <a:t> </a:t>
            </a:r>
            <a:r>
              <a:rPr lang="en-ID" dirty="0" err="1" smtClean="0"/>
              <a:t>Respirasi</a:t>
            </a:r>
            <a:r>
              <a:rPr lang="en-ID" dirty="0" smtClean="0"/>
              <a:t> </a:t>
            </a:r>
          </a:p>
          <a:p>
            <a:r>
              <a:rPr lang="en-ID" dirty="0" smtClean="0"/>
              <a:t>RSUD </a:t>
            </a:r>
            <a:r>
              <a:rPr lang="en-ID" dirty="0" err="1" smtClean="0"/>
              <a:t>dr</a:t>
            </a:r>
            <a:r>
              <a:rPr lang="en-ID" dirty="0" smtClean="0"/>
              <a:t> </a:t>
            </a:r>
            <a:r>
              <a:rPr lang="en-ID" dirty="0" err="1" smtClean="0"/>
              <a:t>Syaiful</a:t>
            </a:r>
            <a:r>
              <a:rPr lang="en-ID" dirty="0" smtClean="0"/>
              <a:t> Anwar / FK </a:t>
            </a:r>
            <a:r>
              <a:rPr lang="en-ID" dirty="0" err="1" smtClean="0"/>
              <a:t>Universitas</a:t>
            </a:r>
            <a:r>
              <a:rPr lang="en-ID" dirty="0" smtClean="0"/>
              <a:t> </a:t>
            </a:r>
            <a:r>
              <a:rPr lang="en-ID" dirty="0" err="1" smtClean="0"/>
              <a:t>Brawijaya</a:t>
            </a:r>
            <a:endParaRPr lang="en-ID" dirty="0" smtClean="0"/>
          </a:p>
          <a:p>
            <a:r>
              <a:rPr lang="en-ID" dirty="0" smtClean="0"/>
              <a:t>Malang </a:t>
            </a:r>
          </a:p>
          <a:p>
            <a:endParaRPr lang="en-US" dirty="0"/>
          </a:p>
        </p:txBody>
      </p:sp>
      <p:pic>
        <p:nvPicPr>
          <p:cNvPr id="4" name="Content Placeholder 3"/>
          <p:cNvPicPr>
            <a:picLocks noChangeAspect="1"/>
          </p:cNvPicPr>
          <p:nvPr/>
        </p:nvPicPr>
        <p:blipFill rotWithShape="1">
          <a:blip r:embed="rId3"/>
          <a:srcRect l="72779" t="13863" r="4318" b="74838"/>
          <a:stretch/>
        </p:blipFill>
        <p:spPr>
          <a:xfrm>
            <a:off x="1556759" y="38102"/>
            <a:ext cx="7667625" cy="1341436"/>
          </a:xfrm>
          <a:prstGeom prst="rect">
            <a:avLst/>
          </a:prstGeom>
        </p:spPr>
      </p:pic>
      <p:pic>
        <p:nvPicPr>
          <p:cNvPr id="5" name="Content Placeholder 3"/>
          <p:cNvPicPr>
            <a:picLocks noChangeAspect="1"/>
          </p:cNvPicPr>
          <p:nvPr/>
        </p:nvPicPr>
        <p:blipFill rotWithShape="1">
          <a:blip r:embed="rId3"/>
          <a:srcRect l="73148" t="28165" r="11461" b="60890"/>
          <a:stretch/>
        </p:blipFill>
        <p:spPr>
          <a:xfrm>
            <a:off x="9353550" y="88901"/>
            <a:ext cx="2838450" cy="11377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03" y="221763"/>
            <a:ext cx="1406297" cy="1406297"/>
          </a:xfrm>
          <a:prstGeom prst="rect">
            <a:avLst/>
          </a:prstGeom>
        </p:spPr>
      </p:pic>
      <p:sp>
        <p:nvSpPr>
          <p:cNvPr id="7" name="TextBox 6"/>
          <p:cNvSpPr txBox="1"/>
          <p:nvPr/>
        </p:nvSpPr>
        <p:spPr>
          <a:xfrm>
            <a:off x="11206976" y="2798956"/>
            <a:ext cx="144965" cy="139680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90769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152401"/>
            <a:ext cx="8229600" cy="1139825"/>
          </a:xfrm>
        </p:spPr>
        <p:txBody>
          <a:bodyPr/>
          <a:lstStyle/>
          <a:p>
            <a:pPr>
              <a:defRPr/>
            </a:pPr>
            <a:r>
              <a:rPr lang="id-ID" dirty="0" smtClean="0"/>
              <a:t>Tabel Durasi Pengobatan</a:t>
            </a:r>
            <a:r>
              <a:rPr lang="en-ID" dirty="0" smtClean="0"/>
              <a:t> TB RO</a:t>
            </a:r>
            <a:endParaRPr lang="id-ID"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80675958"/>
              </p:ext>
            </p:extLst>
          </p:nvPr>
        </p:nvGraphicFramePr>
        <p:xfrm>
          <a:off x="87339" y="1196975"/>
          <a:ext cx="10070273" cy="4935538"/>
        </p:xfrm>
        <a:graphic>
          <a:graphicData uri="http://schemas.openxmlformats.org/drawingml/2006/table">
            <a:tbl>
              <a:tblPr firstRow="1" firstCol="1" bandRow="1">
                <a:tableStyleId>{5C22544A-7EE6-4342-B048-85BDC9FD1C3A}</a:tableStyleId>
              </a:tblPr>
              <a:tblGrid>
                <a:gridCol w="1602091"/>
                <a:gridCol w="2364011"/>
                <a:gridCol w="2218502"/>
                <a:gridCol w="2218502"/>
                <a:gridCol w="1667167"/>
              </a:tblGrid>
              <a:tr h="891719">
                <a:tc>
                  <a:txBody>
                    <a:bodyPr/>
                    <a:lstStyle/>
                    <a:p>
                      <a:pPr algn="ctr">
                        <a:spcAft>
                          <a:spcPts val="0"/>
                        </a:spcAft>
                        <a:tabLst>
                          <a:tab pos="540385" algn="l"/>
                        </a:tabLst>
                      </a:pPr>
                      <a:r>
                        <a:rPr lang="id-ID" sz="1600" dirty="0">
                          <a:solidFill>
                            <a:schemeClr val="accent4">
                              <a:lumMod val="10000"/>
                            </a:schemeClr>
                          </a:solidFill>
                          <a:effectLst/>
                        </a:rPr>
                        <a:t>Tipe pasien</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Bulan konversi</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a:solidFill>
                            <a:schemeClr val="accent4">
                              <a:lumMod val="10000"/>
                            </a:schemeClr>
                          </a:solidFill>
                          <a:effectLst/>
                        </a:rPr>
                        <a:t>Lama tahap awal (a)</a:t>
                      </a:r>
                      <a:endParaRPr lang="id-ID" sz="160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Lama pengobatan (b)</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Lama tahap </a:t>
                      </a:r>
                      <a:r>
                        <a:rPr lang="id-ID" sz="1600" dirty="0" smtClean="0">
                          <a:solidFill>
                            <a:schemeClr val="accent4">
                              <a:lumMod val="10000"/>
                            </a:schemeClr>
                          </a:solidFill>
                          <a:effectLst/>
                        </a:rPr>
                        <a:t>lanjutan</a:t>
                      </a:r>
                    </a:p>
                    <a:p>
                      <a:pPr algn="ctr">
                        <a:spcAft>
                          <a:spcPts val="0"/>
                        </a:spcAft>
                        <a:tabLst>
                          <a:tab pos="540385" algn="l"/>
                        </a:tabLst>
                      </a:pPr>
                      <a:r>
                        <a:rPr lang="id-ID" sz="1600" dirty="0" smtClean="0">
                          <a:solidFill>
                            <a:schemeClr val="accent4">
                              <a:lumMod val="10000"/>
                            </a:schemeClr>
                          </a:solidFill>
                          <a:effectLst/>
                        </a:rPr>
                        <a:t>(b-a</a:t>
                      </a:r>
                      <a:r>
                        <a:rPr lang="id-ID" sz="1600" dirty="0">
                          <a:solidFill>
                            <a:schemeClr val="accent4">
                              <a:lumMod val="10000"/>
                            </a:schemeClr>
                          </a:solidFill>
                          <a:effectLst/>
                        </a:rPr>
                        <a:t>)</a:t>
                      </a:r>
                      <a:endParaRPr lang="id-ID" sz="1600" dirty="0">
                        <a:solidFill>
                          <a:schemeClr val="accent4">
                            <a:lumMod val="10000"/>
                          </a:schemeClr>
                        </a:solidFill>
                        <a:effectLst/>
                        <a:latin typeface="Calibri" panose="020F0502020204030204" pitchFamily="34" charset="0"/>
                      </a:endParaRPr>
                    </a:p>
                  </a:txBody>
                  <a:tcPr marL="51435" marR="51435" marT="0" marB="0" anchor="ctr"/>
                </a:tc>
              </a:tr>
              <a:tr h="493242">
                <a:tc rowSpan="3">
                  <a:txBody>
                    <a:bodyPr/>
                    <a:lstStyle/>
                    <a:p>
                      <a:pPr algn="l">
                        <a:spcAft>
                          <a:spcPts val="0"/>
                        </a:spcAft>
                        <a:tabLst>
                          <a:tab pos="540385" algn="l"/>
                        </a:tabLst>
                      </a:pPr>
                      <a:r>
                        <a:rPr lang="id-ID" sz="1600" dirty="0" smtClean="0">
                          <a:solidFill>
                            <a:schemeClr val="accent4">
                              <a:lumMod val="10000"/>
                            </a:schemeClr>
                          </a:solidFill>
                          <a:effectLst/>
                        </a:rPr>
                        <a:t>Baru</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Bulan 0-2</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a:solidFill>
                            <a:schemeClr val="accent4">
                              <a:lumMod val="10000"/>
                            </a:schemeClr>
                          </a:solidFill>
                          <a:effectLst/>
                        </a:rPr>
                        <a:t>8 bulan</a:t>
                      </a:r>
                      <a:endParaRPr lang="id-ID" sz="160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a:solidFill>
                            <a:schemeClr val="accent4">
                              <a:lumMod val="10000"/>
                            </a:schemeClr>
                          </a:solidFill>
                          <a:effectLst/>
                        </a:rPr>
                        <a:t>20 bulan</a:t>
                      </a:r>
                      <a:endParaRPr lang="id-ID" sz="160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a:solidFill>
                            <a:schemeClr val="accent4">
                              <a:lumMod val="10000"/>
                            </a:schemeClr>
                          </a:solidFill>
                          <a:effectLst/>
                        </a:rPr>
                        <a:t>12 bulan</a:t>
                      </a:r>
                      <a:endParaRPr lang="id-ID" sz="1600">
                        <a:solidFill>
                          <a:schemeClr val="accent4">
                            <a:lumMod val="10000"/>
                          </a:schemeClr>
                        </a:solidFill>
                        <a:effectLst/>
                        <a:latin typeface="Calibri" panose="020F0502020204030204" pitchFamily="34" charset="0"/>
                      </a:endParaRPr>
                    </a:p>
                  </a:txBody>
                  <a:tcPr marL="51435" marR="51435" marT="0" marB="0" anchor="ctr"/>
                </a:tc>
              </a:tr>
              <a:tr h="724206">
                <a:tc vMerge="1">
                  <a:txBody>
                    <a:bodyPr/>
                    <a:lstStyle/>
                    <a:p>
                      <a:endParaRPr lang="id-ID"/>
                    </a:p>
                  </a:txBody>
                  <a:tcPr/>
                </a:tc>
                <a:tc>
                  <a:txBody>
                    <a:bodyPr/>
                    <a:lstStyle/>
                    <a:p>
                      <a:pPr algn="ctr">
                        <a:spcAft>
                          <a:spcPts val="0"/>
                        </a:spcAft>
                        <a:tabLst>
                          <a:tab pos="540385" algn="l"/>
                        </a:tabLst>
                      </a:pPr>
                      <a:r>
                        <a:rPr lang="id-ID" sz="1600" dirty="0">
                          <a:solidFill>
                            <a:schemeClr val="accent4">
                              <a:lumMod val="10000"/>
                            </a:schemeClr>
                          </a:solidFill>
                          <a:effectLst/>
                        </a:rPr>
                        <a:t>Bulan 3-4</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8 bulan</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smtClean="0">
                          <a:solidFill>
                            <a:schemeClr val="accent4">
                              <a:lumMod val="10000"/>
                            </a:schemeClr>
                          </a:solidFill>
                          <a:effectLst/>
                        </a:rPr>
                        <a:t>Tambah</a:t>
                      </a:r>
                      <a:r>
                        <a:rPr lang="id-ID" sz="1600" baseline="0" dirty="0" smtClean="0">
                          <a:solidFill>
                            <a:schemeClr val="accent4">
                              <a:lumMod val="10000"/>
                            </a:schemeClr>
                          </a:solidFill>
                          <a:effectLst/>
                        </a:rPr>
                        <a:t> </a:t>
                      </a:r>
                      <a:r>
                        <a:rPr lang="id-ID" sz="1600" dirty="0" smtClean="0">
                          <a:solidFill>
                            <a:schemeClr val="accent4">
                              <a:lumMod val="10000"/>
                            </a:schemeClr>
                          </a:solidFill>
                          <a:effectLst/>
                        </a:rPr>
                        <a:t>18 </a:t>
                      </a:r>
                      <a:r>
                        <a:rPr lang="id-ID" sz="1600" dirty="0">
                          <a:solidFill>
                            <a:schemeClr val="accent4">
                              <a:lumMod val="10000"/>
                            </a:schemeClr>
                          </a:solidFill>
                          <a:effectLst/>
                        </a:rPr>
                        <a:t>bulan dari bulan konversi</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a:solidFill>
                            <a:schemeClr val="accent4">
                              <a:lumMod val="10000"/>
                            </a:schemeClr>
                          </a:solidFill>
                          <a:effectLst/>
                        </a:rPr>
                        <a:t>13 – 14 bulan</a:t>
                      </a:r>
                      <a:endParaRPr lang="id-ID" sz="1600">
                        <a:solidFill>
                          <a:schemeClr val="accent4">
                            <a:lumMod val="10000"/>
                          </a:schemeClr>
                        </a:solidFill>
                        <a:effectLst/>
                        <a:latin typeface="Calibri" panose="020F0502020204030204" pitchFamily="34" charset="0"/>
                      </a:endParaRPr>
                    </a:p>
                  </a:txBody>
                  <a:tcPr marL="51435" marR="51435" marT="0" marB="0" anchor="ctr"/>
                </a:tc>
              </a:tr>
              <a:tr h="775100">
                <a:tc vMerge="1">
                  <a:txBody>
                    <a:bodyPr/>
                    <a:lstStyle/>
                    <a:p>
                      <a:endParaRPr lang="id-ID"/>
                    </a:p>
                  </a:txBody>
                  <a:tcPr/>
                </a:tc>
                <a:tc>
                  <a:txBody>
                    <a:bodyPr/>
                    <a:lstStyle/>
                    <a:p>
                      <a:pPr algn="ctr">
                        <a:spcAft>
                          <a:spcPts val="0"/>
                        </a:spcAft>
                        <a:tabLst>
                          <a:tab pos="540385" algn="l"/>
                        </a:tabLst>
                      </a:pPr>
                      <a:r>
                        <a:rPr lang="id-ID" sz="1600">
                          <a:solidFill>
                            <a:schemeClr val="accent4">
                              <a:lumMod val="10000"/>
                            </a:schemeClr>
                          </a:solidFill>
                          <a:effectLst/>
                        </a:rPr>
                        <a:t>Bulan 5-8</a:t>
                      </a:r>
                      <a:endParaRPr lang="id-ID" sz="160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Tambah 4 bulan dari bulan konversi</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smtClean="0">
                          <a:solidFill>
                            <a:schemeClr val="accent4">
                              <a:lumMod val="10000"/>
                            </a:schemeClr>
                          </a:solidFill>
                          <a:effectLst/>
                        </a:rPr>
                        <a:t>Tambah </a:t>
                      </a:r>
                      <a:r>
                        <a:rPr lang="id-ID" sz="1600" dirty="0">
                          <a:solidFill>
                            <a:schemeClr val="accent4">
                              <a:lumMod val="10000"/>
                            </a:schemeClr>
                          </a:solidFill>
                          <a:effectLst/>
                        </a:rPr>
                        <a:t>18 bulan dari bulan konversi</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en-ID" sz="1600" dirty="0" smtClean="0">
                          <a:solidFill>
                            <a:schemeClr val="accent4">
                              <a:lumMod val="10000"/>
                            </a:schemeClr>
                          </a:solidFill>
                          <a:effectLst/>
                        </a:rPr>
                        <a:t>14</a:t>
                      </a:r>
                      <a:r>
                        <a:rPr lang="id-ID" sz="1600" dirty="0" smtClean="0">
                          <a:solidFill>
                            <a:schemeClr val="accent4">
                              <a:lumMod val="10000"/>
                            </a:schemeClr>
                          </a:solidFill>
                          <a:effectLst/>
                        </a:rPr>
                        <a:t> </a:t>
                      </a:r>
                      <a:r>
                        <a:rPr lang="id-ID" sz="1600" dirty="0">
                          <a:solidFill>
                            <a:schemeClr val="accent4">
                              <a:lumMod val="10000"/>
                            </a:schemeClr>
                          </a:solidFill>
                          <a:effectLst/>
                        </a:rPr>
                        <a:t>bulan</a:t>
                      </a:r>
                      <a:endParaRPr lang="id-ID" sz="1600" dirty="0">
                        <a:solidFill>
                          <a:schemeClr val="accent4">
                            <a:lumMod val="10000"/>
                          </a:schemeClr>
                        </a:solidFill>
                        <a:effectLst/>
                        <a:latin typeface="Calibri" panose="020F0502020204030204" pitchFamily="34" charset="0"/>
                      </a:endParaRPr>
                    </a:p>
                  </a:txBody>
                  <a:tcPr marL="51435" marR="51435" marT="0" marB="0" anchor="ctr"/>
                </a:tc>
              </a:tr>
              <a:tr h="516733">
                <a:tc rowSpan="3">
                  <a:txBody>
                    <a:bodyPr/>
                    <a:lstStyle/>
                    <a:p>
                      <a:pPr algn="l">
                        <a:spcAft>
                          <a:spcPts val="0"/>
                        </a:spcAft>
                        <a:tabLst>
                          <a:tab pos="540385" algn="l"/>
                        </a:tabLst>
                      </a:pPr>
                      <a:r>
                        <a:rPr lang="id-ID" sz="1600" dirty="0">
                          <a:solidFill>
                            <a:schemeClr val="accent4">
                              <a:lumMod val="10000"/>
                            </a:schemeClr>
                          </a:solidFill>
                          <a:effectLst/>
                        </a:rPr>
                        <a:t>Pernah </a:t>
                      </a:r>
                      <a:r>
                        <a:rPr lang="id-ID" sz="1600" dirty="0" smtClean="0">
                          <a:solidFill>
                            <a:schemeClr val="accent4">
                              <a:lumMod val="10000"/>
                            </a:schemeClr>
                          </a:solidFill>
                          <a:effectLst/>
                        </a:rPr>
                        <a:t>diobati</a:t>
                      </a:r>
                      <a:r>
                        <a:rPr lang="id-ID" sz="1600" baseline="30000" dirty="0" smtClean="0">
                          <a:solidFill>
                            <a:schemeClr val="accent4">
                              <a:lumMod val="10000"/>
                            </a:schemeClr>
                          </a:solidFill>
                          <a:effectLst/>
                        </a:rPr>
                        <a:t> </a:t>
                      </a:r>
                      <a:r>
                        <a:rPr lang="id-ID" sz="1600" dirty="0" smtClean="0">
                          <a:solidFill>
                            <a:schemeClr val="accent4">
                              <a:lumMod val="10000"/>
                            </a:schemeClr>
                          </a:solidFill>
                          <a:effectLst/>
                        </a:rPr>
                        <a:t>atau </a:t>
                      </a:r>
                      <a:r>
                        <a:rPr lang="id-ID" sz="1600" dirty="0">
                          <a:solidFill>
                            <a:schemeClr val="accent4">
                              <a:lumMod val="10000"/>
                            </a:schemeClr>
                          </a:solidFill>
                          <a:effectLst/>
                        </a:rPr>
                        <a:t>TB XDR</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en-US" sz="1600">
                          <a:solidFill>
                            <a:schemeClr val="accent4">
                              <a:lumMod val="10000"/>
                            </a:schemeClr>
                          </a:solidFill>
                          <a:effectLst/>
                        </a:rPr>
                        <a:t>Bulan 0-2</a:t>
                      </a:r>
                      <a:endParaRPr lang="id-ID" sz="160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12</a:t>
                      </a:r>
                      <a:r>
                        <a:rPr lang="en-US" sz="1600" dirty="0">
                          <a:solidFill>
                            <a:schemeClr val="accent4">
                              <a:lumMod val="10000"/>
                            </a:schemeClr>
                          </a:solidFill>
                          <a:effectLst/>
                        </a:rPr>
                        <a:t> </a:t>
                      </a:r>
                      <a:r>
                        <a:rPr lang="en-US" sz="1600" dirty="0" err="1">
                          <a:solidFill>
                            <a:schemeClr val="accent4">
                              <a:lumMod val="10000"/>
                            </a:schemeClr>
                          </a:solidFill>
                          <a:effectLst/>
                        </a:rPr>
                        <a:t>bulan</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24</a:t>
                      </a:r>
                      <a:r>
                        <a:rPr lang="en-US" sz="1600" dirty="0">
                          <a:solidFill>
                            <a:schemeClr val="accent4">
                              <a:lumMod val="10000"/>
                            </a:schemeClr>
                          </a:solidFill>
                          <a:effectLst/>
                        </a:rPr>
                        <a:t> </a:t>
                      </a:r>
                      <a:r>
                        <a:rPr lang="en-US" sz="1600" dirty="0" err="1">
                          <a:solidFill>
                            <a:schemeClr val="accent4">
                              <a:lumMod val="10000"/>
                            </a:schemeClr>
                          </a:solidFill>
                          <a:effectLst/>
                        </a:rPr>
                        <a:t>bulan</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a:solidFill>
                            <a:schemeClr val="accent4">
                              <a:lumMod val="10000"/>
                            </a:schemeClr>
                          </a:solidFill>
                          <a:effectLst/>
                        </a:rPr>
                        <a:t>12 bulan</a:t>
                      </a:r>
                      <a:endParaRPr lang="id-ID" sz="1600">
                        <a:solidFill>
                          <a:schemeClr val="accent4">
                            <a:lumMod val="10000"/>
                          </a:schemeClr>
                        </a:solidFill>
                        <a:effectLst/>
                        <a:latin typeface="Calibri" panose="020F0502020204030204" pitchFamily="34" charset="0"/>
                      </a:endParaRPr>
                    </a:p>
                  </a:txBody>
                  <a:tcPr marL="51435" marR="51435" marT="0" marB="0" anchor="ctr"/>
                </a:tc>
              </a:tr>
              <a:tr h="822073">
                <a:tc vMerge="1">
                  <a:txBody>
                    <a:bodyPr/>
                    <a:lstStyle/>
                    <a:p>
                      <a:endParaRPr lang="id-ID"/>
                    </a:p>
                  </a:txBody>
                  <a:tcPr/>
                </a:tc>
                <a:tc>
                  <a:txBody>
                    <a:bodyPr/>
                    <a:lstStyle/>
                    <a:p>
                      <a:pPr algn="ctr">
                        <a:spcAft>
                          <a:spcPts val="0"/>
                        </a:spcAft>
                        <a:tabLst>
                          <a:tab pos="540385" algn="l"/>
                        </a:tabLst>
                      </a:pPr>
                      <a:r>
                        <a:rPr lang="id-ID" sz="1600">
                          <a:solidFill>
                            <a:schemeClr val="accent4">
                              <a:lumMod val="10000"/>
                            </a:schemeClr>
                          </a:solidFill>
                          <a:effectLst/>
                        </a:rPr>
                        <a:t>Bulan 3-4</a:t>
                      </a:r>
                      <a:endParaRPr lang="id-ID" sz="160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Tambah 13 bulan dari bulan konversi</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Tambah 22 bulan dari bulan konversi</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smtClean="0">
                          <a:solidFill>
                            <a:schemeClr val="accent4">
                              <a:lumMod val="10000"/>
                            </a:schemeClr>
                          </a:solidFill>
                          <a:effectLst/>
                        </a:rPr>
                        <a:t>1</a:t>
                      </a:r>
                      <a:r>
                        <a:rPr lang="en-ID" sz="1600" dirty="0" smtClean="0">
                          <a:solidFill>
                            <a:schemeClr val="accent4">
                              <a:lumMod val="10000"/>
                            </a:schemeClr>
                          </a:solidFill>
                          <a:effectLst/>
                        </a:rPr>
                        <a:t>2b</a:t>
                      </a:r>
                      <a:r>
                        <a:rPr lang="id-ID" sz="1600" dirty="0" smtClean="0">
                          <a:solidFill>
                            <a:schemeClr val="accent4">
                              <a:lumMod val="10000"/>
                            </a:schemeClr>
                          </a:solidFill>
                          <a:effectLst/>
                        </a:rPr>
                        <a:t>ulan</a:t>
                      </a:r>
                      <a:endParaRPr lang="id-ID" sz="1600" dirty="0">
                        <a:solidFill>
                          <a:schemeClr val="accent4">
                            <a:lumMod val="10000"/>
                          </a:schemeClr>
                        </a:solidFill>
                        <a:effectLst/>
                        <a:latin typeface="Calibri" panose="020F0502020204030204" pitchFamily="34" charset="0"/>
                      </a:endParaRPr>
                    </a:p>
                  </a:txBody>
                  <a:tcPr marL="51435" marR="51435" marT="0" marB="0" anchor="ctr"/>
                </a:tc>
              </a:tr>
              <a:tr h="712465">
                <a:tc vMerge="1">
                  <a:txBody>
                    <a:bodyPr/>
                    <a:lstStyle/>
                    <a:p>
                      <a:endParaRPr lang="id-ID"/>
                    </a:p>
                  </a:txBody>
                  <a:tcPr/>
                </a:tc>
                <a:tc>
                  <a:txBody>
                    <a:bodyPr/>
                    <a:lstStyle/>
                    <a:p>
                      <a:pPr algn="ctr">
                        <a:spcAft>
                          <a:spcPts val="0"/>
                        </a:spcAft>
                        <a:tabLst>
                          <a:tab pos="540385" algn="l"/>
                        </a:tabLst>
                      </a:pPr>
                      <a:r>
                        <a:rPr lang="id-ID" sz="1600" dirty="0">
                          <a:solidFill>
                            <a:schemeClr val="accent4">
                              <a:lumMod val="10000"/>
                            </a:schemeClr>
                          </a:solidFill>
                          <a:effectLst/>
                        </a:rPr>
                        <a:t>Bulan 5-8</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en-US" sz="1600" dirty="0" err="1">
                          <a:solidFill>
                            <a:schemeClr val="accent4">
                              <a:lumMod val="10000"/>
                            </a:schemeClr>
                          </a:solidFill>
                          <a:effectLst/>
                        </a:rPr>
                        <a:t>Tambah</a:t>
                      </a:r>
                      <a:r>
                        <a:rPr lang="en-US" sz="1600" dirty="0">
                          <a:solidFill>
                            <a:schemeClr val="accent4">
                              <a:lumMod val="10000"/>
                            </a:schemeClr>
                          </a:solidFill>
                          <a:effectLst/>
                        </a:rPr>
                        <a:t> 10 </a:t>
                      </a:r>
                      <a:r>
                        <a:rPr lang="en-US" sz="1600" dirty="0" err="1">
                          <a:solidFill>
                            <a:schemeClr val="accent4">
                              <a:lumMod val="10000"/>
                            </a:schemeClr>
                          </a:solidFill>
                          <a:effectLst/>
                        </a:rPr>
                        <a:t>bulan</a:t>
                      </a:r>
                      <a:r>
                        <a:rPr lang="en-US" sz="1600" dirty="0">
                          <a:solidFill>
                            <a:schemeClr val="accent4">
                              <a:lumMod val="10000"/>
                            </a:schemeClr>
                          </a:solidFill>
                          <a:effectLst/>
                        </a:rPr>
                        <a:t> </a:t>
                      </a:r>
                      <a:r>
                        <a:rPr lang="en-US" sz="1600" dirty="0" err="1">
                          <a:solidFill>
                            <a:schemeClr val="accent4">
                              <a:lumMod val="10000"/>
                            </a:schemeClr>
                          </a:solidFill>
                          <a:effectLst/>
                        </a:rPr>
                        <a:t>dari</a:t>
                      </a:r>
                      <a:r>
                        <a:rPr lang="en-US" sz="1600" dirty="0">
                          <a:solidFill>
                            <a:schemeClr val="accent4">
                              <a:lumMod val="10000"/>
                            </a:schemeClr>
                          </a:solidFill>
                          <a:effectLst/>
                        </a:rPr>
                        <a:t> </a:t>
                      </a:r>
                      <a:r>
                        <a:rPr lang="en-US" sz="1600" dirty="0" err="1">
                          <a:solidFill>
                            <a:schemeClr val="accent4">
                              <a:lumMod val="10000"/>
                            </a:schemeClr>
                          </a:solidFill>
                          <a:effectLst/>
                        </a:rPr>
                        <a:t>bulan</a:t>
                      </a:r>
                      <a:r>
                        <a:rPr lang="en-US" sz="1600" dirty="0">
                          <a:solidFill>
                            <a:schemeClr val="accent4">
                              <a:lumMod val="10000"/>
                            </a:schemeClr>
                          </a:solidFill>
                          <a:effectLst/>
                        </a:rPr>
                        <a:t> </a:t>
                      </a:r>
                      <a:r>
                        <a:rPr lang="en-US" sz="1600" dirty="0" err="1">
                          <a:solidFill>
                            <a:schemeClr val="accent4">
                              <a:lumMod val="10000"/>
                            </a:schemeClr>
                          </a:solidFill>
                          <a:effectLst/>
                        </a:rPr>
                        <a:t>konversi</a:t>
                      </a:r>
                      <a:r>
                        <a:rPr lang="en-US" sz="1600" dirty="0">
                          <a:solidFill>
                            <a:schemeClr val="accent4">
                              <a:lumMod val="10000"/>
                            </a:schemeClr>
                          </a:solidFill>
                          <a:effectLst/>
                        </a:rPr>
                        <a:t> </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en-US" sz="1600" dirty="0" err="1">
                          <a:solidFill>
                            <a:schemeClr val="accent4">
                              <a:lumMod val="10000"/>
                            </a:schemeClr>
                          </a:solidFill>
                          <a:effectLst/>
                        </a:rPr>
                        <a:t>Tambah</a:t>
                      </a:r>
                      <a:r>
                        <a:rPr lang="en-US" sz="1600" dirty="0">
                          <a:solidFill>
                            <a:schemeClr val="accent4">
                              <a:lumMod val="10000"/>
                            </a:schemeClr>
                          </a:solidFill>
                          <a:effectLst/>
                        </a:rPr>
                        <a:t> 22 </a:t>
                      </a:r>
                      <a:r>
                        <a:rPr lang="en-US" sz="1600" dirty="0" err="1">
                          <a:solidFill>
                            <a:schemeClr val="accent4">
                              <a:lumMod val="10000"/>
                            </a:schemeClr>
                          </a:solidFill>
                          <a:effectLst/>
                        </a:rPr>
                        <a:t>bulan</a:t>
                      </a:r>
                      <a:r>
                        <a:rPr lang="en-US" sz="1600" dirty="0">
                          <a:solidFill>
                            <a:schemeClr val="accent4">
                              <a:lumMod val="10000"/>
                            </a:schemeClr>
                          </a:solidFill>
                          <a:effectLst/>
                        </a:rPr>
                        <a:t> </a:t>
                      </a:r>
                      <a:r>
                        <a:rPr lang="en-US" sz="1600" dirty="0" err="1">
                          <a:solidFill>
                            <a:schemeClr val="accent4">
                              <a:lumMod val="10000"/>
                            </a:schemeClr>
                          </a:solidFill>
                          <a:effectLst/>
                        </a:rPr>
                        <a:t>dari</a:t>
                      </a:r>
                      <a:r>
                        <a:rPr lang="en-US" sz="1600" dirty="0">
                          <a:solidFill>
                            <a:schemeClr val="accent4">
                              <a:lumMod val="10000"/>
                            </a:schemeClr>
                          </a:solidFill>
                          <a:effectLst/>
                        </a:rPr>
                        <a:t> </a:t>
                      </a:r>
                      <a:r>
                        <a:rPr lang="en-US" sz="1600" dirty="0" err="1">
                          <a:solidFill>
                            <a:schemeClr val="accent4">
                              <a:lumMod val="10000"/>
                            </a:schemeClr>
                          </a:solidFill>
                          <a:effectLst/>
                        </a:rPr>
                        <a:t>bulan</a:t>
                      </a:r>
                      <a:r>
                        <a:rPr lang="en-US" sz="1600" dirty="0">
                          <a:solidFill>
                            <a:schemeClr val="accent4">
                              <a:lumMod val="10000"/>
                            </a:schemeClr>
                          </a:solidFill>
                          <a:effectLst/>
                        </a:rPr>
                        <a:t> </a:t>
                      </a:r>
                      <a:r>
                        <a:rPr lang="en-US" sz="1600" dirty="0" err="1">
                          <a:solidFill>
                            <a:schemeClr val="accent4">
                              <a:lumMod val="10000"/>
                            </a:schemeClr>
                          </a:solidFill>
                          <a:effectLst/>
                        </a:rPr>
                        <a:t>konversi</a:t>
                      </a:r>
                      <a:endParaRPr lang="id-ID" sz="1600" dirty="0">
                        <a:solidFill>
                          <a:schemeClr val="accent4">
                            <a:lumMod val="10000"/>
                          </a:schemeClr>
                        </a:solidFill>
                        <a:effectLst/>
                        <a:latin typeface="Calibri" panose="020F0502020204030204" pitchFamily="34" charset="0"/>
                      </a:endParaRPr>
                    </a:p>
                  </a:txBody>
                  <a:tcPr marL="51435" marR="51435" marT="0" marB="0" anchor="ctr"/>
                </a:tc>
                <a:tc>
                  <a:txBody>
                    <a:bodyPr/>
                    <a:lstStyle/>
                    <a:p>
                      <a:pPr algn="ctr">
                        <a:spcAft>
                          <a:spcPts val="0"/>
                        </a:spcAft>
                        <a:tabLst>
                          <a:tab pos="540385" algn="l"/>
                        </a:tabLst>
                      </a:pPr>
                      <a:r>
                        <a:rPr lang="id-ID" sz="1600" dirty="0">
                          <a:solidFill>
                            <a:schemeClr val="accent4">
                              <a:lumMod val="10000"/>
                            </a:schemeClr>
                          </a:solidFill>
                          <a:effectLst/>
                        </a:rPr>
                        <a:t>12 bulan</a:t>
                      </a:r>
                      <a:endParaRPr lang="id-ID" sz="1600" dirty="0">
                        <a:solidFill>
                          <a:schemeClr val="accent4">
                            <a:lumMod val="10000"/>
                          </a:schemeClr>
                        </a:solidFill>
                        <a:effectLst/>
                        <a:latin typeface="Calibri" panose="020F0502020204030204" pitchFamily="34" charset="0"/>
                      </a:endParaRPr>
                    </a:p>
                  </a:txBody>
                  <a:tcPr marL="51435" marR="51435" marT="0" marB="0" anchor="ctr"/>
                </a:tc>
              </a:tr>
            </a:tbl>
          </a:graphicData>
        </a:graphic>
      </p:graphicFrame>
      <p:sp>
        <p:nvSpPr>
          <p:cNvPr id="151601" name="TextBox 4"/>
          <p:cNvSpPr txBox="1">
            <a:spLocks noChangeArrowheads="1"/>
          </p:cNvSpPr>
          <p:nvPr/>
        </p:nvSpPr>
        <p:spPr bwMode="auto">
          <a:xfrm>
            <a:off x="96253" y="6165850"/>
            <a:ext cx="9805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id-ID" altLang="en-US" sz="1800" dirty="0"/>
              <a:t>(Addendum </a:t>
            </a:r>
            <a:r>
              <a:rPr lang="id-ID" altLang="en-US" sz="1800" dirty="0" smtClean="0"/>
              <a:t>P</a:t>
            </a:r>
            <a:r>
              <a:rPr lang="en-ID" altLang="en-US" sz="1800" dirty="0" err="1" smtClean="0"/>
              <a:t>edoman</a:t>
            </a:r>
            <a:r>
              <a:rPr lang="en-ID" altLang="en-US" sz="1800" dirty="0" smtClean="0"/>
              <a:t> </a:t>
            </a:r>
            <a:r>
              <a:rPr lang="id-ID" altLang="en-US" sz="1800" dirty="0" smtClean="0"/>
              <a:t>M</a:t>
            </a:r>
            <a:r>
              <a:rPr lang="en-ID" altLang="en-US" sz="1800" dirty="0" err="1" smtClean="0"/>
              <a:t>anajemen</a:t>
            </a:r>
            <a:r>
              <a:rPr lang="en-ID" altLang="en-US" sz="1800" dirty="0" smtClean="0"/>
              <a:t> </a:t>
            </a:r>
            <a:r>
              <a:rPr lang="en-ID" altLang="en-US" sz="1800" dirty="0" err="1" smtClean="0"/>
              <a:t>Terpadu</a:t>
            </a:r>
            <a:r>
              <a:rPr lang="en-ID" altLang="en-US" sz="1800" dirty="0" smtClean="0"/>
              <a:t> </a:t>
            </a:r>
            <a:r>
              <a:rPr lang="en-ID" altLang="en-US" sz="1800" dirty="0" err="1" smtClean="0"/>
              <a:t>Pengendalian</a:t>
            </a:r>
            <a:r>
              <a:rPr lang="en-ID" altLang="en-US" sz="1800" dirty="0" smtClean="0"/>
              <a:t> TB </a:t>
            </a:r>
            <a:r>
              <a:rPr lang="en-ID" altLang="en-US" sz="1800" dirty="0" err="1" smtClean="0"/>
              <a:t>Resisten</a:t>
            </a:r>
            <a:r>
              <a:rPr lang="en-ID" altLang="en-US" sz="1800" dirty="0" smtClean="0"/>
              <a:t> </a:t>
            </a:r>
            <a:r>
              <a:rPr lang="en-ID" altLang="en-US" sz="1800" dirty="0" err="1" smtClean="0"/>
              <a:t>Obat</a:t>
            </a:r>
            <a:r>
              <a:rPr lang="id-ID" altLang="en-US" sz="1800" dirty="0" smtClean="0"/>
              <a:t> </a:t>
            </a:r>
            <a:r>
              <a:rPr lang="id-ID" altLang="en-US" sz="1800" dirty="0"/>
              <a:t>2016)</a:t>
            </a:r>
          </a:p>
        </p:txBody>
      </p:sp>
      <p:sp>
        <p:nvSpPr>
          <p:cNvPr id="2" name="Slide Number Placeholder 1"/>
          <p:cNvSpPr>
            <a:spLocks noGrp="1"/>
          </p:cNvSpPr>
          <p:nvPr>
            <p:ph type="sldNum" sz="quarter" idx="12"/>
          </p:nvPr>
        </p:nvSpPr>
        <p:spPr/>
        <p:txBody>
          <a:bodyPr/>
          <a:lstStyle/>
          <a:p>
            <a:fld id="{D80DEC11-0783-41CA-B134-3EB1A08E163D}" type="slidenum">
              <a:rPr lang="en-US" smtClean="0"/>
              <a:t>10</a:t>
            </a:fld>
            <a:endParaRPr lang="en-US"/>
          </a:p>
        </p:txBody>
      </p:sp>
      <p:graphicFrame>
        <p:nvGraphicFramePr>
          <p:cNvPr id="7" name="Object 4"/>
          <p:cNvGraphicFramePr>
            <a:graphicFrameLocks noChangeAspect="1"/>
          </p:cNvGraphicFramePr>
          <p:nvPr>
            <p:extLst>
              <p:ext uri="{D42A27DB-BD31-4B8C-83A1-F6EECF244321}">
                <p14:modId xmlns:p14="http://schemas.microsoft.com/office/powerpoint/2010/main" val="1033125233"/>
              </p:ext>
            </p:extLst>
          </p:nvPr>
        </p:nvGraphicFramePr>
        <p:xfrm>
          <a:off x="10400210" y="276144"/>
          <a:ext cx="1271360" cy="1215967"/>
        </p:xfrm>
        <a:graphic>
          <a:graphicData uri="http://schemas.openxmlformats.org/presentationml/2006/ole">
            <mc:AlternateContent xmlns:mc="http://schemas.openxmlformats.org/markup-compatibility/2006">
              <mc:Choice xmlns:v="urn:schemas-microsoft-com:vml" Requires="v">
                <p:oleObj spid="_x0000_s11310" r:id="rId4" imgW="10364647" imgH="9066667" progId="">
                  <p:embed/>
                </p:oleObj>
              </mc:Choice>
              <mc:Fallback>
                <p:oleObj r:id="rId4" imgW="10364647" imgH="90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0210" y="276144"/>
                        <a:ext cx="1271360" cy="1215967"/>
                      </a:xfrm>
                      <a:prstGeom prst="rect">
                        <a:avLst/>
                      </a:prstGeom>
                      <a:noFill/>
                      <a:extLst/>
                    </p:spPr>
                  </p:pic>
                </p:oleObj>
              </mc:Fallback>
            </mc:AlternateContent>
          </a:graphicData>
        </a:graphic>
      </p:graphicFrame>
      <p:pic>
        <p:nvPicPr>
          <p:cNvPr id="8" name="Picture 1" descr="c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2759" y="2360583"/>
            <a:ext cx="1366957" cy="129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8804" y="3918558"/>
            <a:ext cx="1174868" cy="9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5"/>
          <p:cNvGraphicFramePr>
            <a:graphicFrameLocks noChangeAspect="1"/>
          </p:cNvGraphicFramePr>
          <p:nvPr>
            <p:extLst>
              <p:ext uri="{D42A27DB-BD31-4B8C-83A1-F6EECF244321}">
                <p14:modId xmlns:p14="http://schemas.microsoft.com/office/powerpoint/2010/main" val="4249023541"/>
              </p:ext>
            </p:extLst>
          </p:nvPr>
        </p:nvGraphicFramePr>
        <p:xfrm>
          <a:off x="10439678" y="4955272"/>
          <a:ext cx="1393994" cy="1325700"/>
        </p:xfrm>
        <a:graphic>
          <a:graphicData uri="http://schemas.openxmlformats.org/presentationml/2006/ole">
            <mc:AlternateContent xmlns:mc="http://schemas.openxmlformats.org/markup-compatibility/2006">
              <mc:Choice xmlns:v="urn:schemas-microsoft-com:vml" Requires="v">
                <p:oleObj spid="_x0000_s11311" r:id="rId8" imgW="5001323" imgH="5961905" progId="">
                  <p:embed/>
                </p:oleObj>
              </mc:Choice>
              <mc:Fallback>
                <p:oleObj r:id="rId8" imgW="5001323" imgH="5961905"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9678" y="4955272"/>
                        <a:ext cx="1393994" cy="1325700"/>
                      </a:xfrm>
                      <a:prstGeom prst="rect">
                        <a:avLst/>
                      </a:prstGeom>
                      <a:noFill/>
                      <a:extLst/>
                    </p:spPr>
                  </p:pic>
                </p:oleObj>
              </mc:Fallback>
            </mc:AlternateContent>
          </a:graphicData>
        </a:graphic>
      </p:graphicFrame>
    </p:spTree>
    <p:extLst>
      <p:ext uri="{BB962C8B-B14F-4D97-AF65-F5344CB8AC3E}">
        <p14:creationId xmlns:p14="http://schemas.microsoft.com/office/powerpoint/2010/main" val="3476078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1" y="65565"/>
            <a:ext cx="8704262" cy="626269"/>
          </a:xfrm>
        </p:spPr>
        <p:txBody>
          <a:bodyPr>
            <a:normAutofit/>
          </a:bodyPr>
          <a:lstStyle/>
          <a:p>
            <a:pPr algn="ctr"/>
            <a:r>
              <a:rPr lang="es-ES" sz="3200" b="1" dirty="0"/>
              <a:t>Alur </a:t>
            </a:r>
            <a:r>
              <a:rPr lang="es-ES" sz="3200" b="1" dirty="0" err="1"/>
              <a:t>Pengobatan</a:t>
            </a:r>
            <a:r>
              <a:rPr lang="es-ES" sz="3200" b="1" dirty="0"/>
              <a:t> TB Resistan </a:t>
            </a:r>
            <a:r>
              <a:rPr lang="es-ES" sz="3200" b="1" dirty="0" err="1"/>
              <a:t>Obat</a:t>
            </a:r>
            <a:r>
              <a:rPr lang="en-US" sz="3200" b="1" dirty="0"/>
              <a:t> </a:t>
            </a:r>
            <a:r>
              <a:rPr lang="es-ES" sz="3200" b="1" dirty="0"/>
              <a:t>di Indonesia</a:t>
            </a:r>
            <a:endParaRPr lang="en-US" sz="3200" b="1" dirty="0"/>
          </a:p>
        </p:txBody>
      </p:sp>
      <p:pic>
        <p:nvPicPr>
          <p:cNvPr id="3074" name="Picture 2" descr="New triage approach TB MDR 1-page-001 (1)"/>
          <p:cNvPicPr>
            <a:picLocks noChangeAspect="1" noChangeArrowheads="1"/>
          </p:cNvPicPr>
          <p:nvPr/>
        </p:nvPicPr>
        <p:blipFill>
          <a:blip r:embed="rId2">
            <a:extLst>
              <a:ext uri="{28A0092B-C50C-407E-A947-70E740481C1C}">
                <a14:useLocalDpi xmlns:a14="http://schemas.microsoft.com/office/drawing/2010/main" val="0"/>
              </a:ext>
            </a:extLst>
          </a:blip>
          <a:srcRect l="439" t="4131" b="10475"/>
          <a:stretch>
            <a:fillRect/>
          </a:stretch>
        </p:blipFill>
        <p:spPr bwMode="auto">
          <a:xfrm>
            <a:off x="278780" y="600075"/>
            <a:ext cx="8046071" cy="612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srcRect l="22528" t="25460" r="54032" b="14803"/>
          <a:stretch/>
        </p:blipFill>
        <p:spPr>
          <a:xfrm>
            <a:off x="9988233" y="96683"/>
            <a:ext cx="1720837" cy="1664495"/>
          </a:xfrm>
          <a:prstGeom prst="rect">
            <a:avLst/>
          </a:prstGeom>
        </p:spPr>
      </p:pic>
      <p:sp>
        <p:nvSpPr>
          <p:cNvPr id="3" name="Slide Number Placeholder 2"/>
          <p:cNvSpPr>
            <a:spLocks noGrp="1"/>
          </p:cNvSpPr>
          <p:nvPr>
            <p:ph type="sldNum" sz="quarter" idx="12"/>
          </p:nvPr>
        </p:nvSpPr>
        <p:spPr/>
        <p:txBody>
          <a:bodyPr/>
          <a:lstStyle/>
          <a:p>
            <a:fld id="{B8E326F3-C0C3-42D7-A97C-B1662EDDFD9F}" type="slidenum">
              <a:rPr lang="en-US" smtClean="0"/>
              <a:t>11</a:t>
            </a:fld>
            <a:endParaRPr lang="en-US"/>
          </a:p>
        </p:txBody>
      </p:sp>
      <p:sp>
        <p:nvSpPr>
          <p:cNvPr id="4" name="TextBox 3"/>
          <p:cNvSpPr txBox="1"/>
          <p:nvPr/>
        </p:nvSpPr>
        <p:spPr>
          <a:xfrm>
            <a:off x="8095786" y="1702329"/>
            <a:ext cx="3467564" cy="4031873"/>
          </a:xfrm>
          <a:prstGeom prst="rect">
            <a:avLst/>
          </a:prstGeom>
          <a:noFill/>
          <a:ln>
            <a:solidFill>
              <a:schemeClr val="accent2">
                <a:lumMod val="20000"/>
                <a:lumOff val="80000"/>
              </a:schemeClr>
            </a:solidFill>
          </a:ln>
        </p:spPr>
        <p:txBody>
          <a:bodyPr wrap="square" rtlCol="0">
            <a:spAutoFit/>
          </a:bodyPr>
          <a:lstStyle/>
          <a:p>
            <a:pPr lvl="0" algn="just"/>
            <a:r>
              <a:rPr lang="es-ES" sz="1600" b="1" dirty="0"/>
              <a:t>TB RO </a:t>
            </a:r>
            <a:r>
              <a:rPr lang="es-ES" sz="1600" b="1" dirty="0" err="1"/>
              <a:t>ekstra</a:t>
            </a:r>
            <a:r>
              <a:rPr lang="es-ES" sz="1600" b="1" dirty="0"/>
              <a:t> </a:t>
            </a:r>
            <a:r>
              <a:rPr lang="es-ES" sz="1600" b="1" dirty="0" err="1"/>
              <a:t>paru</a:t>
            </a:r>
            <a:r>
              <a:rPr lang="es-ES" sz="1600" b="1" dirty="0"/>
              <a:t> yang bisa </a:t>
            </a:r>
            <a:r>
              <a:rPr lang="es-ES" sz="1600" b="1" dirty="0" err="1"/>
              <a:t>mendapatkan</a:t>
            </a:r>
            <a:r>
              <a:rPr lang="es-ES" sz="1600" b="1" dirty="0"/>
              <a:t> </a:t>
            </a:r>
            <a:r>
              <a:rPr lang="es-ES" sz="1600" b="1" dirty="0" err="1"/>
              <a:t>paduan</a:t>
            </a:r>
            <a:r>
              <a:rPr lang="es-ES" sz="1600" b="1" dirty="0"/>
              <a:t> </a:t>
            </a:r>
            <a:r>
              <a:rPr lang="es-ES" sz="1600" b="1" dirty="0" err="1"/>
              <a:t>standar</a:t>
            </a:r>
            <a:r>
              <a:rPr lang="es-ES" sz="1600" b="1" dirty="0"/>
              <a:t> </a:t>
            </a:r>
            <a:r>
              <a:rPr lang="es-ES" sz="1600" b="1" dirty="0" err="1"/>
              <a:t>jangka</a:t>
            </a:r>
            <a:r>
              <a:rPr lang="es-ES" sz="1600" b="1" dirty="0"/>
              <a:t> </a:t>
            </a:r>
            <a:r>
              <a:rPr lang="es-ES" sz="1600" b="1" dirty="0" err="1"/>
              <a:t>pendek</a:t>
            </a:r>
            <a:r>
              <a:rPr lang="es-ES" sz="1600" b="1" dirty="0"/>
              <a:t> : </a:t>
            </a:r>
            <a:r>
              <a:rPr lang="es-ES" sz="1600" b="1" dirty="0" err="1"/>
              <a:t>pasien</a:t>
            </a:r>
            <a:r>
              <a:rPr lang="es-ES" sz="1600" b="1" dirty="0"/>
              <a:t> TB RO  </a:t>
            </a:r>
            <a:r>
              <a:rPr lang="es-ES" sz="1600" b="1" dirty="0" err="1"/>
              <a:t>efusi</a:t>
            </a:r>
            <a:r>
              <a:rPr lang="es-ES" sz="1600" b="1" dirty="0"/>
              <a:t> pleura (pada </a:t>
            </a:r>
            <a:r>
              <a:rPr lang="es-ES" sz="1600" b="1" dirty="0" err="1"/>
              <a:t>anak</a:t>
            </a:r>
            <a:r>
              <a:rPr lang="es-ES" sz="1600" b="1" dirty="0"/>
              <a:t> dan </a:t>
            </a:r>
            <a:r>
              <a:rPr lang="es-ES" sz="1600" b="1" dirty="0" err="1"/>
              <a:t>dewasa</a:t>
            </a:r>
            <a:r>
              <a:rPr lang="es-ES" sz="1600" b="1" dirty="0"/>
              <a:t>) dan TB RO </a:t>
            </a:r>
            <a:r>
              <a:rPr lang="es-ES" sz="1600" b="1" dirty="0" err="1"/>
              <a:t>limfadenitis</a:t>
            </a:r>
            <a:r>
              <a:rPr lang="es-ES" sz="1600" b="1" dirty="0"/>
              <a:t> (pada </a:t>
            </a:r>
            <a:r>
              <a:rPr lang="es-ES" sz="1600" b="1" dirty="0" err="1"/>
              <a:t>anak</a:t>
            </a:r>
            <a:r>
              <a:rPr lang="es-ES" sz="1600" b="1" dirty="0"/>
              <a:t>)</a:t>
            </a:r>
            <a:endParaRPr lang="en-US" sz="1600" b="1" dirty="0"/>
          </a:p>
          <a:p>
            <a:pPr lvl="0" algn="just"/>
            <a:r>
              <a:rPr lang="es-ES" sz="1600" b="1" dirty="0"/>
              <a:t>**Yang </a:t>
            </a:r>
            <a:r>
              <a:rPr lang="es-ES" sz="1600" b="1" dirty="0" err="1"/>
              <a:t>termasuk</a:t>
            </a:r>
            <a:r>
              <a:rPr lang="es-ES" sz="1600" b="1" dirty="0"/>
              <a:t> </a:t>
            </a:r>
            <a:r>
              <a:rPr lang="es-ES" sz="1600" b="1" dirty="0" err="1"/>
              <a:t>dalam</a:t>
            </a:r>
            <a:r>
              <a:rPr lang="es-ES" sz="1600" b="1" dirty="0"/>
              <a:t> </a:t>
            </a:r>
            <a:r>
              <a:rPr lang="es-ES" sz="1600" b="1" i="1" dirty="0" err="1"/>
              <a:t>unfavourable</a:t>
            </a:r>
            <a:r>
              <a:rPr lang="es-ES" sz="1600" b="1" i="1" dirty="0"/>
              <a:t> </a:t>
            </a:r>
            <a:r>
              <a:rPr lang="es-ES" sz="1600" b="1" i="1" dirty="0" err="1"/>
              <a:t>outcome</a:t>
            </a:r>
            <a:r>
              <a:rPr lang="es-ES" sz="1600" b="1" dirty="0"/>
              <a:t> (</a:t>
            </a:r>
            <a:r>
              <a:rPr lang="es-ES" sz="1600" b="1" dirty="0" err="1"/>
              <a:t>hasil</a:t>
            </a:r>
            <a:r>
              <a:rPr lang="es-ES" sz="1600" b="1" dirty="0"/>
              <a:t> </a:t>
            </a:r>
            <a:r>
              <a:rPr lang="es-ES" sz="1600" b="1" dirty="0" err="1"/>
              <a:t>terapi</a:t>
            </a:r>
            <a:r>
              <a:rPr lang="es-ES" sz="1600" b="1" dirty="0"/>
              <a:t> yang </a:t>
            </a:r>
            <a:r>
              <a:rPr lang="es-ES" sz="1600" b="1" dirty="0" err="1"/>
              <a:t>tidak</a:t>
            </a:r>
            <a:r>
              <a:rPr lang="es-ES" sz="1600" b="1" dirty="0"/>
              <a:t> </a:t>
            </a:r>
            <a:r>
              <a:rPr lang="es-ES" sz="1600" b="1" dirty="0" err="1"/>
              <a:t>diharapkan</a:t>
            </a:r>
            <a:r>
              <a:rPr lang="es-ES" sz="1600" b="1" dirty="0"/>
              <a:t>) antara </a:t>
            </a:r>
            <a:r>
              <a:rPr lang="es-ES" sz="1600" b="1" dirty="0" err="1"/>
              <a:t>lain</a:t>
            </a:r>
            <a:r>
              <a:rPr lang="es-ES" sz="1600" b="1" dirty="0"/>
              <a:t>: </a:t>
            </a:r>
            <a:r>
              <a:rPr lang="es-ES" sz="1600" b="1" i="1" dirty="0" err="1"/>
              <a:t>pemanjangan</a:t>
            </a:r>
            <a:r>
              <a:rPr lang="es-ES" sz="1600" b="1" i="1" dirty="0"/>
              <a:t> </a:t>
            </a:r>
            <a:r>
              <a:rPr lang="es-ES" sz="1600" b="1" i="1" dirty="0" err="1"/>
              <a:t>gelombang</a:t>
            </a:r>
            <a:r>
              <a:rPr lang="es-ES" sz="1600" b="1" dirty="0"/>
              <a:t> </a:t>
            </a:r>
            <a:r>
              <a:rPr lang="es-ES" sz="1600" b="1" dirty="0" err="1"/>
              <a:t>QTcF</a:t>
            </a:r>
            <a:r>
              <a:rPr lang="es-ES" sz="1600" b="1" dirty="0"/>
              <a:t> &gt; 500 ms; </a:t>
            </a:r>
            <a:r>
              <a:rPr lang="es-ES" sz="1600" b="1" dirty="0" err="1"/>
              <a:t>kenaikan</a:t>
            </a:r>
            <a:r>
              <a:rPr lang="es-ES" sz="1600" b="1" dirty="0"/>
              <a:t> </a:t>
            </a:r>
            <a:r>
              <a:rPr lang="es-ES" sz="1600" b="1" dirty="0" err="1"/>
              <a:t>kadar</a:t>
            </a:r>
            <a:r>
              <a:rPr lang="es-ES" sz="1600" b="1" dirty="0"/>
              <a:t> SGOT-SGPT &gt; 5x normal, </a:t>
            </a:r>
            <a:r>
              <a:rPr lang="es-ES" sz="1600" b="1" dirty="0" err="1"/>
              <a:t>klirens</a:t>
            </a:r>
            <a:r>
              <a:rPr lang="es-ES" sz="1600" b="1" dirty="0"/>
              <a:t> </a:t>
            </a:r>
            <a:r>
              <a:rPr lang="es-ES" sz="1600" b="1" dirty="0" err="1"/>
              <a:t>kreatinin</a:t>
            </a:r>
            <a:r>
              <a:rPr lang="es-ES" sz="1600" b="1" dirty="0"/>
              <a:t> &lt;30 cc/</a:t>
            </a:r>
            <a:r>
              <a:rPr lang="es-ES" sz="1600" b="1" dirty="0" err="1"/>
              <a:t>menit</a:t>
            </a:r>
            <a:r>
              <a:rPr lang="es-ES" sz="1600" b="1" dirty="0"/>
              <a:t>, </a:t>
            </a:r>
            <a:r>
              <a:rPr lang="es-ES" sz="1600" b="1" dirty="0" err="1"/>
              <a:t>terjadinya</a:t>
            </a:r>
            <a:r>
              <a:rPr lang="es-ES" sz="1600" b="1" dirty="0"/>
              <a:t> progresivitas </a:t>
            </a:r>
            <a:r>
              <a:rPr lang="es-ES" sz="1600" b="1" dirty="0" err="1"/>
              <a:t>penyakit</a:t>
            </a:r>
            <a:r>
              <a:rPr lang="es-ES" sz="1600" b="1" dirty="0"/>
              <a:t> TB yang </a:t>
            </a:r>
            <a:r>
              <a:rPr lang="es-ES" sz="1600" b="1" dirty="0" err="1"/>
              <a:t>berat</a:t>
            </a:r>
            <a:r>
              <a:rPr lang="es-ES" sz="1600" b="1" dirty="0"/>
              <a:t> (</a:t>
            </a:r>
            <a:r>
              <a:rPr lang="es-ES" sz="1600" b="1" dirty="0" err="1"/>
              <a:t>kavitas</a:t>
            </a:r>
            <a:r>
              <a:rPr lang="es-ES" sz="1600" b="1" dirty="0"/>
              <a:t> </a:t>
            </a:r>
            <a:r>
              <a:rPr lang="es-ES" sz="1600" b="1" dirty="0" err="1"/>
              <a:t>multipel</a:t>
            </a:r>
            <a:r>
              <a:rPr lang="es-ES" sz="1600" b="1" dirty="0"/>
              <a:t>, </a:t>
            </a:r>
            <a:r>
              <a:rPr lang="es-ES" sz="1600" b="1" dirty="0" err="1"/>
              <a:t>kerusakan</a:t>
            </a:r>
            <a:r>
              <a:rPr lang="es-ES" sz="1600" b="1" dirty="0"/>
              <a:t> </a:t>
            </a:r>
            <a:r>
              <a:rPr lang="es-ES" sz="1600" b="1" dirty="0" err="1"/>
              <a:t>parenkim</a:t>
            </a:r>
            <a:r>
              <a:rPr lang="es-ES" sz="1600" b="1" dirty="0"/>
              <a:t> </a:t>
            </a:r>
            <a:r>
              <a:rPr lang="es-ES" sz="1600" b="1" dirty="0" err="1"/>
              <a:t>paru</a:t>
            </a:r>
            <a:r>
              <a:rPr lang="es-ES" sz="1600" b="1" dirty="0"/>
              <a:t> yang </a:t>
            </a:r>
            <a:r>
              <a:rPr lang="es-ES" sz="1600" b="1" dirty="0" err="1"/>
              <a:t>luas</a:t>
            </a:r>
            <a:r>
              <a:rPr lang="es-ES" sz="1600" b="1" dirty="0"/>
              <a:t>).</a:t>
            </a:r>
          </a:p>
          <a:p>
            <a:pPr lvl="0" algn="just"/>
            <a:r>
              <a:rPr lang="es-ES" sz="1600" b="1" dirty="0"/>
              <a:t>SLI (</a:t>
            </a:r>
            <a:r>
              <a:rPr lang="es-ES" sz="1600" b="1" dirty="0" err="1"/>
              <a:t>second</a:t>
            </a:r>
            <a:r>
              <a:rPr lang="es-ES" sz="1600" b="1" dirty="0"/>
              <a:t> line </a:t>
            </a:r>
            <a:r>
              <a:rPr lang="es-ES" sz="1600" b="1" dirty="0" err="1"/>
              <a:t>Injectable</a:t>
            </a:r>
            <a:r>
              <a:rPr lang="es-ES" sz="1600" b="1" dirty="0"/>
              <a:t>)</a:t>
            </a:r>
            <a:endParaRPr lang="en-US" sz="1600" b="1" dirty="0"/>
          </a:p>
          <a:p>
            <a:pPr algn="just"/>
            <a:endParaRPr lang="en-US" sz="1600" b="1" dirty="0"/>
          </a:p>
        </p:txBody>
      </p:sp>
    </p:spTree>
    <p:extLst>
      <p:ext uri="{BB962C8B-B14F-4D97-AF65-F5344CB8AC3E}">
        <p14:creationId xmlns:p14="http://schemas.microsoft.com/office/powerpoint/2010/main" val="1647446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4878"/>
            <a:ext cx="8148321" cy="987143"/>
          </a:xfrm>
        </p:spPr>
        <p:txBody>
          <a:bodyPr>
            <a:noAutofit/>
          </a:bodyPr>
          <a:lstStyle/>
          <a:p>
            <a:pPr algn="ctr"/>
            <a:r>
              <a:rPr lang="en-US" altLang="en-US" sz="2100" b="1" dirty="0">
                <a:latin typeface="Arial" panose="020B0604020202020204" pitchFamily="34" charset="0"/>
                <a:ea typeface="Calibri" panose="020F0502020204030204" pitchFamily="34" charset="0"/>
                <a:cs typeface="Arial" panose="020B0604020202020204" pitchFamily="34" charset="0"/>
              </a:rPr>
              <a:t/>
            </a:r>
            <a:br>
              <a:rPr lang="en-US" altLang="en-US" sz="2100" b="1" dirty="0">
                <a:latin typeface="Arial" panose="020B0604020202020204" pitchFamily="34" charset="0"/>
                <a:ea typeface="Calibri" panose="020F0502020204030204" pitchFamily="34" charset="0"/>
                <a:cs typeface="Arial" panose="020B0604020202020204" pitchFamily="34" charset="0"/>
              </a:rPr>
            </a:br>
            <a:r>
              <a:rPr lang="en-US" altLang="en-US" sz="2400" b="1" dirty="0" err="1">
                <a:latin typeface="Arial" panose="020B0604020202020204" pitchFamily="34" charset="0"/>
                <a:ea typeface="Calibri" panose="020F0502020204030204" pitchFamily="34" charset="0"/>
                <a:cs typeface="Arial" panose="020B0604020202020204" pitchFamily="34" charset="0"/>
              </a:rPr>
              <a:t>Pengobatan</a:t>
            </a:r>
            <a:r>
              <a:rPr lang="en-US" altLang="en-US" sz="2400" b="1" dirty="0">
                <a:latin typeface="Arial" panose="020B0604020202020204" pitchFamily="34" charset="0"/>
                <a:ea typeface="Calibri" panose="020F0502020204030204" pitchFamily="34" charset="0"/>
                <a:cs typeface="Arial" panose="020B0604020202020204" pitchFamily="34" charset="0"/>
              </a:rPr>
              <a:t> </a:t>
            </a:r>
            <a:r>
              <a:rPr lang="en-US" altLang="en-US" sz="2400" b="1" dirty="0" err="1">
                <a:latin typeface="Arial" panose="020B0604020202020204" pitchFamily="34" charset="0"/>
                <a:ea typeface="Calibri" panose="020F0502020204030204" pitchFamily="34" charset="0"/>
                <a:cs typeface="Arial" panose="020B0604020202020204" pitchFamily="34" charset="0"/>
              </a:rPr>
              <a:t>Paduan</a:t>
            </a:r>
            <a:r>
              <a:rPr lang="en-US" altLang="en-US" sz="2400" b="1" dirty="0">
                <a:latin typeface="Arial" panose="020B0604020202020204" pitchFamily="34" charset="0"/>
                <a:ea typeface="Calibri" panose="020F0502020204030204" pitchFamily="34" charset="0"/>
                <a:cs typeface="Arial" panose="020B0604020202020204" pitchFamily="34" charset="0"/>
              </a:rPr>
              <a:t> </a:t>
            </a:r>
            <a:r>
              <a:rPr lang="en-US" altLang="en-US" sz="2400" b="1" dirty="0" err="1">
                <a:latin typeface="Arial" panose="020B0604020202020204" pitchFamily="34" charset="0"/>
                <a:ea typeface="Calibri" panose="020F0502020204030204" pitchFamily="34" charset="0"/>
                <a:cs typeface="Arial" panose="020B0604020202020204" pitchFamily="34" charset="0"/>
              </a:rPr>
              <a:t>Standar</a:t>
            </a:r>
            <a:r>
              <a:rPr lang="en-US" altLang="en-US" sz="2400" b="1" dirty="0">
                <a:latin typeface="Arial" panose="020B0604020202020204" pitchFamily="34" charset="0"/>
                <a:ea typeface="Calibri" panose="020F0502020204030204" pitchFamily="34" charset="0"/>
                <a:cs typeface="Arial" panose="020B0604020202020204" pitchFamily="34" charset="0"/>
              </a:rPr>
              <a:t> </a:t>
            </a:r>
            <a:r>
              <a:rPr lang="en-US" altLang="en-US" sz="2400" b="1" dirty="0" err="1">
                <a:latin typeface="Arial" panose="020B0604020202020204" pitchFamily="34" charset="0"/>
                <a:ea typeface="Calibri" panose="020F0502020204030204" pitchFamily="34" charset="0"/>
                <a:cs typeface="Arial" panose="020B0604020202020204" pitchFamily="34" charset="0"/>
              </a:rPr>
              <a:t>Jangka</a:t>
            </a:r>
            <a:r>
              <a:rPr lang="en-US" altLang="en-US" sz="2400" b="1" dirty="0">
                <a:latin typeface="Arial" panose="020B0604020202020204" pitchFamily="34" charset="0"/>
                <a:ea typeface="Calibri" panose="020F0502020204030204" pitchFamily="34" charset="0"/>
                <a:cs typeface="Arial" panose="020B0604020202020204" pitchFamily="34" charset="0"/>
              </a:rPr>
              <a:t> </a:t>
            </a:r>
            <a:r>
              <a:rPr lang="en-US" altLang="en-US" sz="2400" b="1" dirty="0" err="1">
                <a:latin typeface="Arial" panose="020B0604020202020204" pitchFamily="34" charset="0"/>
                <a:ea typeface="Calibri" panose="020F0502020204030204" pitchFamily="34" charset="0"/>
                <a:cs typeface="Arial" panose="020B0604020202020204" pitchFamily="34" charset="0"/>
              </a:rPr>
              <a:t>Pendek</a:t>
            </a:r>
            <a:r>
              <a:rPr lang="en-US" altLang="en-US" sz="2400" b="1" dirty="0">
                <a:latin typeface="Arial" panose="020B0604020202020204" pitchFamily="34" charset="0"/>
                <a:ea typeface="Calibri" panose="020F0502020204030204" pitchFamily="34" charset="0"/>
                <a:cs typeface="Arial" panose="020B0604020202020204" pitchFamily="34" charset="0"/>
              </a:rPr>
              <a:t> TB RO :</a:t>
            </a:r>
            <a:r>
              <a:rPr lang="en-US" sz="2400" b="1" dirty="0"/>
              <a:t/>
            </a:r>
            <a:br>
              <a:rPr lang="en-US" sz="2400" b="1" dirty="0"/>
            </a:br>
            <a:r>
              <a:rPr lang="es-ES" sz="2400" b="1" dirty="0"/>
              <a:t> </a:t>
            </a:r>
            <a:r>
              <a:rPr lang="en-US" sz="2400" b="1" dirty="0"/>
              <a:t/>
            </a:r>
            <a:br>
              <a:rPr lang="en-US" sz="2400" b="1" dirty="0"/>
            </a:br>
            <a:r>
              <a:rPr lang="en-US" altLang="en-US" sz="2400" b="1" dirty="0">
                <a:latin typeface="Arial" panose="020B0604020202020204" pitchFamily="34" charset="0"/>
                <a:ea typeface="Calibri" panose="020F0502020204030204" pitchFamily="34" charset="0"/>
                <a:cs typeface="Arial" panose="020B0604020202020204" pitchFamily="34" charset="0"/>
              </a:rPr>
              <a:t>(</a:t>
            </a:r>
            <a:r>
              <a:rPr lang="en-US" altLang="en-US" sz="2400" b="1" dirty="0" smtClean="0">
                <a:latin typeface="Arial" panose="020B0604020202020204" pitchFamily="34" charset="0"/>
                <a:ea typeface="Calibri" panose="020F0502020204030204" pitchFamily="34" charset="0"/>
                <a:cs typeface="Arial" panose="020B0604020202020204" pitchFamily="34" charset="0"/>
              </a:rPr>
              <a:t>STR = Short Term regimen) </a:t>
            </a:r>
            <a:r>
              <a:rPr lang="en-US" altLang="en-US" sz="2100" b="1" dirty="0">
                <a:latin typeface="Arial" panose="020B0604020202020204" pitchFamily="34" charset="0"/>
              </a:rPr>
              <a:t/>
            </a:r>
            <a:br>
              <a:rPr lang="en-US" altLang="en-US" sz="2100" b="1" dirty="0">
                <a:latin typeface="Arial" panose="020B0604020202020204" pitchFamily="34" charset="0"/>
              </a:rPr>
            </a:br>
            <a:endParaRPr lang="en-US" sz="2100" b="1" dirty="0"/>
          </a:p>
        </p:txBody>
      </p:sp>
      <p:graphicFrame>
        <p:nvGraphicFramePr>
          <p:cNvPr id="6" name="Content Placeholder 5"/>
          <p:cNvGraphicFramePr>
            <a:graphicFrameLocks noGrp="1"/>
          </p:cNvGraphicFramePr>
          <p:nvPr>
            <p:ph idx="1"/>
            <p:extLst/>
          </p:nvPr>
        </p:nvGraphicFramePr>
        <p:xfrm>
          <a:off x="695325" y="2647979"/>
          <a:ext cx="5076212" cy="3708369"/>
        </p:xfrm>
        <a:graphic>
          <a:graphicData uri="http://schemas.openxmlformats.org/drawingml/2006/table">
            <a:tbl>
              <a:tblPr firstRow="1" firstCol="1" bandRow="1">
                <a:tableStyleId>{5C22544A-7EE6-4342-B048-85BDC9FD1C3A}</a:tableStyleId>
              </a:tblPr>
              <a:tblGrid>
                <a:gridCol w="2788562"/>
                <a:gridCol w="2287650"/>
              </a:tblGrid>
              <a:tr h="1246308">
                <a:tc>
                  <a:txBody>
                    <a:bodyPr/>
                    <a:lstStyle/>
                    <a:p>
                      <a:pPr marL="457200" algn="ctr">
                        <a:lnSpc>
                          <a:spcPct val="115000"/>
                        </a:lnSpc>
                        <a:spcAft>
                          <a:spcPts val="0"/>
                        </a:spcAft>
                      </a:pPr>
                      <a:r>
                        <a:rPr lang="es-ES" sz="1500" b="1" dirty="0" err="1">
                          <a:effectLst/>
                        </a:rPr>
                        <a:t>Tahap</a:t>
                      </a:r>
                      <a:r>
                        <a:rPr lang="es-ES" sz="1500" b="1" dirty="0">
                          <a:effectLst/>
                        </a:rPr>
                        <a:t> </a:t>
                      </a:r>
                      <a:r>
                        <a:rPr lang="es-ES" sz="1500" b="1" dirty="0" err="1">
                          <a:effectLst/>
                        </a:rPr>
                        <a:t>Awal</a:t>
                      </a:r>
                      <a:endParaRPr lang="en-US" sz="1500" b="1" dirty="0">
                        <a:effectLst/>
                      </a:endParaRPr>
                    </a:p>
                    <a:p>
                      <a:pPr marL="457200" algn="ctr">
                        <a:lnSpc>
                          <a:spcPct val="115000"/>
                        </a:lnSpc>
                        <a:spcAft>
                          <a:spcPts val="0"/>
                        </a:spcAft>
                      </a:pPr>
                      <a:r>
                        <a:rPr lang="es-ES" sz="1500" b="1" dirty="0">
                          <a:effectLst/>
                        </a:rPr>
                        <a:t>(</a:t>
                      </a:r>
                      <a:r>
                        <a:rPr lang="es-ES" sz="1500" b="1" dirty="0" err="1">
                          <a:effectLst/>
                        </a:rPr>
                        <a:t>diberikan</a:t>
                      </a:r>
                      <a:r>
                        <a:rPr lang="es-ES" sz="1500" b="1" dirty="0">
                          <a:effectLst/>
                        </a:rPr>
                        <a:t> </a:t>
                      </a:r>
                      <a:r>
                        <a:rPr lang="es-ES" sz="1500" b="1" dirty="0" err="1">
                          <a:effectLst/>
                        </a:rPr>
                        <a:t>setiap</a:t>
                      </a:r>
                      <a:r>
                        <a:rPr lang="es-ES" sz="1500" b="1" dirty="0">
                          <a:effectLst/>
                        </a:rPr>
                        <a:t> </a:t>
                      </a:r>
                      <a:r>
                        <a:rPr lang="es-ES" sz="1500" b="1" dirty="0" err="1">
                          <a:effectLst/>
                        </a:rPr>
                        <a:t>hari</a:t>
                      </a:r>
                      <a:r>
                        <a:rPr lang="es-ES" sz="1500" b="1" dirty="0">
                          <a:effectLst/>
                        </a:rPr>
                        <a:t> </a:t>
                      </a:r>
                      <a:r>
                        <a:rPr lang="es-ES" sz="1500" b="1" dirty="0" err="1">
                          <a:effectLst/>
                        </a:rPr>
                        <a:t>selama</a:t>
                      </a:r>
                      <a:r>
                        <a:rPr lang="es-ES" sz="1500" b="1" dirty="0">
                          <a:effectLst/>
                        </a:rPr>
                        <a:t> 4–6 </a:t>
                      </a:r>
                      <a:r>
                        <a:rPr lang="es-ES" sz="1500" b="1" dirty="0" err="1">
                          <a:effectLst/>
                        </a:rPr>
                        <a:t>bulan</a:t>
                      </a:r>
                      <a:r>
                        <a:rPr lang="es-ES" sz="1500" b="1" dirty="0">
                          <a:effectLst/>
                        </a:rPr>
                        <a: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457200" algn="ctr">
                        <a:lnSpc>
                          <a:spcPct val="115000"/>
                        </a:lnSpc>
                        <a:spcAft>
                          <a:spcPts val="0"/>
                        </a:spcAft>
                      </a:pPr>
                      <a:r>
                        <a:rPr lang="es-ES" sz="1500" b="1" dirty="0" err="1">
                          <a:effectLst/>
                        </a:rPr>
                        <a:t>Tahap</a:t>
                      </a:r>
                      <a:r>
                        <a:rPr lang="es-ES" sz="1500" b="1" dirty="0">
                          <a:effectLst/>
                        </a:rPr>
                        <a:t> </a:t>
                      </a:r>
                      <a:r>
                        <a:rPr lang="es-ES" sz="1500" b="1" dirty="0" err="1">
                          <a:effectLst/>
                        </a:rPr>
                        <a:t>Lanjutan</a:t>
                      </a:r>
                      <a:endParaRPr lang="en-US" sz="1500" b="1" dirty="0">
                        <a:effectLst/>
                      </a:endParaRPr>
                    </a:p>
                    <a:p>
                      <a:pPr marL="457200" algn="ctr">
                        <a:lnSpc>
                          <a:spcPct val="115000"/>
                        </a:lnSpc>
                        <a:spcAft>
                          <a:spcPts val="0"/>
                        </a:spcAft>
                      </a:pPr>
                      <a:r>
                        <a:rPr lang="es-ES" sz="1500" b="1" dirty="0">
                          <a:effectLst/>
                        </a:rPr>
                        <a:t>(</a:t>
                      </a:r>
                      <a:r>
                        <a:rPr lang="es-ES" sz="1500" b="1" dirty="0" err="1">
                          <a:effectLst/>
                        </a:rPr>
                        <a:t>diberikan</a:t>
                      </a:r>
                      <a:r>
                        <a:rPr lang="es-ES" sz="1500" b="1" dirty="0">
                          <a:effectLst/>
                        </a:rPr>
                        <a:t> </a:t>
                      </a:r>
                      <a:r>
                        <a:rPr lang="es-ES" sz="1500" b="1" dirty="0" err="1">
                          <a:effectLst/>
                        </a:rPr>
                        <a:t>setiap</a:t>
                      </a:r>
                      <a:r>
                        <a:rPr lang="es-ES" sz="1500" b="1" dirty="0">
                          <a:effectLst/>
                        </a:rPr>
                        <a:t> </a:t>
                      </a:r>
                      <a:r>
                        <a:rPr lang="es-ES" sz="1500" b="1" dirty="0" err="1">
                          <a:effectLst/>
                        </a:rPr>
                        <a:t>hari</a:t>
                      </a:r>
                      <a:r>
                        <a:rPr lang="es-ES" sz="1500" b="1" dirty="0">
                          <a:effectLst/>
                        </a:rPr>
                        <a:t> </a:t>
                      </a:r>
                      <a:r>
                        <a:rPr lang="es-ES" sz="1500" b="1" dirty="0" err="1">
                          <a:effectLst/>
                        </a:rPr>
                        <a:t>selama</a:t>
                      </a:r>
                      <a:r>
                        <a:rPr lang="es-ES" sz="1500" b="1" dirty="0">
                          <a:effectLst/>
                        </a:rPr>
                        <a:t> 5 </a:t>
                      </a:r>
                      <a:r>
                        <a:rPr lang="es-ES" sz="1500" b="1" dirty="0" err="1">
                          <a:effectLst/>
                        </a:rPr>
                        <a:t>bulan</a:t>
                      </a:r>
                      <a:r>
                        <a:rPr lang="es-ES" sz="1500" b="1" dirty="0">
                          <a:effectLst/>
                        </a:rPr>
                        <a: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35276">
                <a:tc>
                  <a:txBody>
                    <a:bodyPr/>
                    <a:lstStyle/>
                    <a:p>
                      <a:pPr marL="342900" lvl="0" indent="-342900" algn="just">
                        <a:lnSpc>
                          <a:spcPct val="115000"/>
                        </a:lnSpc>
                        <a:spcAft>
                          <a:spcPts val="0"/>
                        </a:spcAft>
                        <a:buFont typeface="+mj-lt"/>
                        <a:buAutoNum type="arabicPeriod"/>
                      </a:pPr>
                      <a:r>
                        <a:rPr lang="en-US" sz="1500" b="1">
                          <a:effectLst/>
                        </a:rPr>
                        <a:t>Kanamisin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28600" algn="just">
                        <a:lnSpc>
                          <a:spcPct val="115000"/>
                        </a:lnSpc>
                        <a:spcAft>
                          <a:spcPts val="0"/>
                        </a:spcAft>
                      </a:pPr>
                      <a:r>
                        <a:rPr lang="en-US" sz="1500" b="1">
                          <a:effectLst/>
                        </a:rPr>
                        <a:t>1. Moxifloxacin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50405">
                <a:tc>
                  <a:txBody>
                    <a:bodyPr/>
                    <a:lstStyle/>
                    <a:p>
                      <a:pPr marL="342900" lvl="0" indent="-342900" algn="just">
                        <a:lnSpc>
                          <a:spcPct val="115000"/>
                        </a:lnSpc>
                        <a:spcAft>
                          <a:spcPts val="0"/>
                        </a:spcAft>
                        <a:buFont typeface="+mj-lt"/>
                        <a:buAutoNum type="arabicPeriod"/>
                      </a:pPr>
                      <a:r>
                        <a:rPr lang="en-US" sz="1500" b="1">
                          <a:effectLst/>
                        </a:rPr>
                        <a:t>Moxifloxacin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28600" algn="just">
                        <a:lnSpc>
                          <a:spcPct val="115000"/>
                        </a:lnSpc>
                        <a:spcAft>
                          <a:spcPts val="0"/>
                        </a:spcAft>
                      </a:pPr>
                      <a:r>
                        <a:rPr lang="en-US" sz="1500" b="1">
                          <a:effectLst/>
                        </a:rPr>
                        <a:t>2. Clofazimin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35276">
                <a:tc>
                  <a:txBody>
                    <a:bodyPr/>
                    <a:lstStyle/>
                    <a:p>
                      <a:pPr marL="342900" lvl="0" indent="-342900" algn="just">
                        <a:lnSpc>
                          <a:spcPct val="115000"/>
                        </a:lnSpc>
                        <a:spcAft>
                          <a:spcPts val="0"/>
                        </a:spcAft>
                        <a:buFont typeface="+mj-lt"/>
                        <a:buAutoNum type="arabicPeriod"/>
                      </a:pPr>
                      <a:r>
                        <a:rPr lang="en-US" sz="1500" b="1">
                          <a:effectLst/>
                        </a:rPr>
                        <a:t>Etionamid/Protionamid</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28600" algn="just">
                        <a:lnSpc>
                          <a:spcPct val="115000"/>
                        </a:lnSpc>
                        <a:spcAft>
                          <a:spcPts val="0"/>
                        </a:spcAft>
                      </a:pPr>
                      <a:r>
                        <a:rPr lang="en-US" sz="1500" b="1">
                          <a:effectLst/>
                        </a:rPr>
                        <a:t>3. Etambutol</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35276">
                <a:tc>
                  <a:txBody>
                    <a:bodyPr/>
                    <a:lstStyle/>
                    <a:p>
                      <a:pPr marL="342900" lvl="0" indent="-342900" algn="just">
                        <a:lnSpc>
                          <a:spcPct val="115000"/>
                        </a:lnSpc>
                        <a:spcAft>
                          <a:spcPts val="0"/>
                        </a:spcAft>
                        <a:buFont typeface="+mj-lt"/>
                        <a:buAutoNum type="arabicPeriod"/>
                      </a:pPr>
                      <a:r>
                        <a:rPr lang="en-US" sz="1500" b="1">
                          <a:effectLst/>
                        </a:rPr>
                        <a:t>INH dosis tinggi </a:t>
                      </a:r>
                      <a:r>
                        <a:rPr lang="en-US" sz="1500" b="1" baseline="30000">
                          <a:effectLst/>
                        </a:rPr>
                        <a:t>(DT)</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28600" algn="just">
                        <a:lnSpc>
                          <a:spcPct val="115000"/>
                        </a:lnSpc>
                        <a:spcAft>
                          <a:spcPts val="0"/>
                        </a:spcAft>
                      </a:pPr>
                      <a:r>
                        <a:rPr lang="en-US" sz="1500" b="1">
                          <a:effectLst/>
                        </a:rPr>
                        <a:t>4. Pirazinamid</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35276">
                <a:tc>
                  <a:txBody>
                    <a:bodyPr/>
                    <a:lstStyle/>
                    <a:p>
                      <a:pPr marL="342900" lvl="0" indent="-342900" algn="just">
                        <a:lnSpc>
                          <a:spcPct val="115000"/>
                        </a:lnSpc>
                        <a:spcAft>
                          <a:spcPts val="0"/>
                        </a:spcAft>
                        <a:buFont typeface="+mj-lt"/>
                        <a:buAutoNum type="arabicPeriod"/>
                      </a:pPr>
                      <a:r>
                        <a:rPr lang="en-US" sz="1500" b="1">
                          <a:effectLst/>
                        </a:rPr>
                        <a:t>Clofazimin</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rowSpan="3">
                  <a:txBody>
                    <a:bodyPr/>
                    <a:lstStyle/>
                    <a:p>
                      <a:pPr marL="457200" algn="just">
                        <a:lnSpc>
                          <a:spcPct val="115000"/>
                        </a:lnSpc>
                        <a:spcAft>
                          <a:spcPts val="0"/>
                        </a:spcAft>
                      </a:pPr>
                      <a:r>
                        <a:rPr lang="en-US" sz="1500" b="1" dirty="0">
                          <a:effectLst/>
                        </a:rPr>
                        <a:t> </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35276">
                <a:tc>
                  <a:txBody>
                    <a:bodyPr/>
                    <a:lstStyle/>
                    <a:p>
                      <a:pPr marL="342900" lvl="0" indent="-342900" algn="just">
                        <a:lnSpc>
                          <a:spcPct val="115000"/>
                        </a:lnSpc>
                        <a:spcAft>
                          <a:spcPts val="0"/>
                        </a:spcAft>
                        <a:buFont typeface="+mj-lt"/>
                        <a:buAutoNum type="arabicPeriod"/>
                      </a:pPr>
                      <a:r>
                        <a:rPr lang="en-US" sz="1500" b="1">
                          <a:effectLst/>
                        </a:rPr>
                        <a:t>Etambutol</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vMerge="1">
                  <a:txBody>
                    <a:bodyPr/>
                    <a:lstStyle/>
                    <a:p>
                      <a:endParaRPr lang="en-US"/>
                    </a:p>
                  </a:txBody>
                  <a:tcPr/>
                </a:tc>
              </a:tr>
              <a:tr h="335276">
                <a:tc>
                  <a:txBody>
                    <a:bodyPr/>
                    <a:lstStyle/>
                    <a:p>
                      <a:pPr marL="342900" lvl="0" indent="-342900" algn="just">
                        <a:lnSpc>
                          <a:spcPct val="115000"/>
                        </a:lnSpc>
                        <a:spcAft>
                          <a:spcPts val="0"/>
                        </a:spcAft>
                        <a:buFont typeface="+mj-lt"/>
                        <a:buAutoNum type="arabicPeriod"/>
                      </a:pPr>
                      <a:r>
                        <a:rPr lang="en-US" sz="1500" b="1" dirty="0" err="1">
                          <a:effectLst/>
                        </a:rPr>
                        <a:t>Pirazinamid</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vMerge="1">
                  <a:txBody>
                    <a:bodyPr/>
                    <a:lstStyle/>
                    <a:p>
                      <a:endParaRPr lang="en-US"/>
                    </a:p>
                  </a:txBody>
                  <a:tcPr/>
                </a:tc>
              </a:tr>
            </a:tbl>
          </a:graphicData>
        </a:graphic>
      </p:graphicFrame>
      <p:pic>
        <p:nvPicPr>
          <p:cNvPr id="5" name="Picture 4"/>
          <p:cNvPicPr>
            <a:picLocks noChangeAspect="1"/>
          </p:cNvPicPr>
          <p:nvPr/>
        </p:nvPicPr>
        <p:blipFill rotWithShape="1">
          <a:blip r:embed="rId2"/>
          <a:srcRect l="22528" t="25460" r="54032" b="14803"/>
          <a:stretch/>
        </p:blipFill>
        <p:spPr>
          <a:xfrm>
            <a:off x="9230033" y="501805"/>
            <a:ext cx="2311479" cy="2073633"/>
          </a:xfrm>
          <a:prstGeom prst="rect">
            <a:avLst/>
          </a:prstGeom>
        </p:spPr>
      </p:pic>
      <p:sp>
        <p:nvSpPr>
          <p:cNvPr id="8" name="Text Box 2"/>
          <p:cNvSpPr txBox="1">
            <a:spLocks noChangeArrowheads="1"/>
          </p:cNvSpPr>
          <p:nvPr/>
        </p:nvSpPr>
        <p:spPr bwMode="auto">
          <a:xfrm>
            <a:off x="1759974" y="2093039"/>
            <a:ext cx="6840026" cy="346249"/>
          </a:xfrm>
          <a:prstGeom prst="rect">
            <a:avLst/>
          </a:prstGeom>
          <a:solidFill>
            <a:srgbClr val="92D050"/>
          </a:solidFill>
          <a:ln>
            <a:noFill/>
          </a:ln>
          <a:extLst/>
        </p:spPr>
        <p:txBody>
          <a:bodyPr vert="horz" wrap="square" lIns="68580" tIns="34290" rIns="68580" bIns="34290" numCol="1" anchor="t" anchorCtr="0" compatLnSpc="1">
            <a:prstTxWarp prst="textNoShape">
              <a:avLst/>
            </a:prstTxWarp>
            <a:spAutoFit/>
          </a:bodyPr>
          <a:lstStyle/>
          <a:p>
            <a:pPr algn="ctr" defTabSz="685800" eaLnBrk="0" fontAlgn="base" hangingPunct="0">
              <a:spcBef>
                <a:spcPct val="0"/>
              </a:spcBef>
              <a:spcAft>
                <a:spcPct val="0"/>
              </a:spcAft>
            </a:pP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4–6 Km – </a:t>
            </a:r>
            <a:r>
              <a:rPr lang="en-US" alt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Mfx</a:t>
            </a:r>
            <a:r>
              <a:rPr lang="en-US" altLang="en-US" b="1"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Eto</a:t>
            </a: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alt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Pto</a:t>
            </a: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 H</a:t>
            </a:r>
            <a:r>
              <a:rPr lang="en-US" altLang="en-US" b="1"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rPr>
              <a:t>DT</a:t>
            </a: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r>
              <a:rPr lang="en-US" alt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Cfz</a:t>
            </a: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 E – Z / 5 </a:t>
            </a:r>
            <a:r>
              <a:rPr lang="en-US" alt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Mfx</a:t>
            </a:r>
            <a:r>
              <a:rPr lang="en-US" altLang="en-US" b="1" baseline="30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alt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Cfz</a:t>
            </a:r>
            <a:r>
              <a:rPr lang="en-US" alt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 E – Z</a:t>
            </a:r>
            <a:endParaRPr lang="en-US" altLang="en-US" dirty="0">
              <a:latin typeface="Arial" panose="020B0604020202020204" pitchFamily="34" charset="0"/>
            </a:endParaRPr>
          </a:p>
        </p:txBody>
      </p:sp>
      <p:sp>
        <p:nvSpPr>
          <p:cNvPr id="9" name="Rectangle 3"/>
          <p:cNvSpPr>
            <a:spLocks noChangeArrowheads="1"/>
          </p:cNvSpPr>
          <p:nvPr/>
        </p:nvSpPr>
        <p:spPr bwMode="auto">
          <a:xfrm>
            <a:off x="2177833" y="1698261"/>
            <a:ext cx="10016241"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lang="en-US" altLang="en-US" dirty="0"/>
          </a:p>
          <a:p>
            <a:pPr defTabSz="685800"/>
            <a:r>
              <a:rPr lang="en-US" altLang="en-US" dirty="0"/>
              <a:t/>
            </a:r>
            <a:br>
              <a:rPr lang="en-US" altLang="en-US" dirty="0"/>
            </a:br>
            <a:r>
              <a:rPr lang="en-US" altLang="en-US" b="1" dirty="0" bmk="_Toc482867020">
                <a:ea typeface="Calibri" panose="020F0502020204030204" pitchFamily="34" charset="0"/>
                <a:cs typeface="Arial" panose="020B0604020202020204" pitchFamily="34" charset="0"/>
              </a:rPr>
              <a:t> </a:t>
            </a:r>
            <a:endParaRPr lang="en-US" altLang="en-US" dirty="0"/>
          </a:p>
          <a:p>
            <a:pPr defTabSz="685800"/>
            <a:endParaRPr lang="en-US" altLang="en-US" dirty="0"/>
          </a:p>
        </p:txBody>
      </p:sp>
      <p:graphicFrame>
        <p:nvGraphicFramePr>
          <p:cNvPr id="10" name="Table 9"/>
          <p:cNvGraphicFramePr>
            <a:graphicFrameLocks noGrp="1"/>
          </p:cNvGraphicFramePr>
          <p:nvPr>
            <p:extLst/>
          </p:nvPr>
        </p:nvGraphicFramePr>
        <p:xfrm>
          <a:off x="5874775" y="2647979"/>
          <a:ext cx="4689821" cy="3708367"/>
        </p:xfrm>
        <a:graphic>
          <a:graphicData uri="http://schemas.openxmlformats.org/drawingml/2006/table">
            <a:tbl>
              <a:tblPr firstRow="1" firstCol="1" bandRow="1">
                <a:tableStyleId>{5C22544A-7EE6-4342-B048-85BDC9FD1C3A}</a:tableStyleId>
              </a:tblPr>
              <a:tblGrid>
                <a:gridCol w="1312607"/>
                <a:gridCol w="774290"/>
                <a:gridCol w="848033"/>
                <a:gridCol w="818416"/>
                <a:gridCol w="936475"/>
              </a:tblGrid>
              <a:tr h="237235">
                <a:tc rowSpan="2">
                  <a:txBody>
                    <a:bodyPr/>
                    <a:lstStyle/>
                    <a:p>
                      <a:pPr marL="457200" algn="ctr">
                        <a:lnSpc>
                          <a:spcPct val="115000"/>
                        </a:lnSpc>
                        <a:spcAft>
                          <a:spcPts val="0"/>
                        </a:spcAft>
                      </a:pPr>
                      <a:r>
                        <a:rPr lang="en-GB" sz="900" b="1" dirty="0">
                          <a:effectLst/>
                        </a:rPr>
                        <a:t>Nama </a:t>
                      </a:r>
                      <a:r>
                        <a:rPr lang="en-GB" sz="900" b="1" dirty="0" err="1">
                          <a:effectLst/>
                        </a:rPr>
                        <a:t>Obat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gridSpan="4">
                  <a:txBody>
                    <a:bodyPr/>
                    <a:lstStyle/>
                    <a:p>
                      <a:pPr marL="457200" algn="ctr">
                        <a:lnSpc>
                          <a:spcPct val="115000"/>
                        </a:lnSpc>
                        <a:spcAft>
                          <a:spcPts val="0"/>
                        </a:spcAft>
                      </a:pPr>
                      <a:r>
                        <a:rPr lang="en-GB" sz="900" b="1">
                          <a:effectLst/>
                        </a:rPr>
                        <a:t>Dosis berdasarkan kelompok berat badan</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89548">
                <a:tc vMerge="1">
                  <a:txBody>
                    <a:bodyPr/>
                    <a:lstStyle/>
                    <a:p>
                      <a:endParaRPr lang="en-US"/>
                    </a:p>
                  </a:txBody>
                  <a:tcPr/>
                </a:tc>
                <a:tc>
                  <a:txBody>
                    <a:bodyPr/>
                    <a:lstStyle/>
                    <a:p>
                      <a:pPr marL="457200" algn="ctr">
                        <a:lnSpc>
                          <a:spcPct val="115000"/>
                        </a:lnSpc>
                        <a:spcAft>
                          <a:spcPts val="0"/>
                        </a:spcAft>
                      </a:pPr>
                      <a:r>
                        <a:rPr lang="en-GB" sz="900" b="1">
                          <a:effectLst/>
                        </a:rPr>
                        <a:t>&lt;33 kg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ctr">
                        <a:lnSpc>
                          <a:spcPct val="115000"/>
                        </a:lnSpc>
                        <a:spcAft>
                          <a:spcPts val="0"/>
                        </a:spcAft>
                      </a:pPr>
                      <a:r>
                        <a:rPr lang="en-GB" sz="900" b="1">
                          <a:effectLst/>
                        </a:rPr>
                        <a:t>33 – 50 kg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ctr">
                        <a:lnSpc>
                          <a:spcPct val="115000"/>
                        </a:lnSpc>
                        <a:spcAft>
                          <a:spcPts val="0"/>
                        </a:spcAft>
                      </a:pPr>
                      <a:r>
                        <a:rPr lang="en-GB" sz="900" b="1">
                          <a:effectLst/>
                        </a:rPr>
                        <a:t>&gt;50 – 70 kg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ctr">
                        <a:lnSpc>
                          <a:spcPct val="115000"/>
                        </a:lnSpc>
                        <a:spcAft>
                          <a:spcPts val="0"/>
                        </a:spcAft>
                      </a:pPr>
                      <a:r>
                        <a:rPr lang="en-GB" sz="900" b="1">
                          <a:effectLst/>
                        </a:rPr>
                        <a:t>&gt;70 kg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a:effectLst/>
                        </a:rPr>
                        <a:t>Kanamisin*</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0,5 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0,75 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0,75 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1 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a:effectLst/>
                        </a:rPr>
                        <a:t>Moxifloxacin</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dirty="0">
                          <a:effectLst/>
                        </a:rPr>
                        <a:t>400 mg</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600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dirty="0">
                          <a:effectLst/>
                        </a:rPr>
                        <a:t>800 mg</a:t>
                      </a:r>
                      <a:r>
                        <a:rPr lang="en-GB" sz="900" b="1" baseline="30000" dirty="0">
                          <a:effectLst/>
                        </a:rPr>
                        <a:t>+</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800 mg</a:t>
                      </a:r>
                      <a:r>
                        <a:rPr lang="en-GB" sz="900" b="1" baseline="30000">
                          <a:effectLst/>
                        </a:rPr>
                        <a:t>+</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a:effectLst/>
                        </a:rPr>
                        <a:t>Clofazimin</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50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100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dirty="0">
                          <a:effectLst/>
                        </a:rPr>
                        <a:t>100 mg</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dirty="0">
                          <a:effectLst/>
                        </a:rPr>
                        <a:t>100 mg</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dirty="0" err="1">
                          <a:effectLst/>
                        </a:rPr>
                        <a:t>Etambutol</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600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800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1000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dirty="0">
                          <a:effectLst/>
                        </a:rPr>
                        <a:t>1200 mg</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a:effectLst/>
                        </a:rPr>
                        <a:t>Pirazinamid</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750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1500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2000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2000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a:effectLst/>
                        </a:rPr>
                        <a:t>Isoniazid</a:t>
                      </a:r>
                      <a:r>
                        <a:rPr lang="en-GB" sz="900" b="1" baseline="30000">
                          <a:effectLst/>
                        </a:rPr>
                        <a:t>DT</a:t>
                      </a:r>
                      <a:r>
                        <a:rPr lang="en-GB" sz="900" b="1">
                          <a:effectLst/>
                        </a:rPr>
                        <a:t>**</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300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600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600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900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a:effectLst/>
                        </a:rPr>
                        <a:t>Etionamid</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500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500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750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1000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85198">
                <a:tc>
                  <a:txBody>
                    <a:bodyPr/>
                    <a:lstStyle/>
                    <a:p>
                      <a:pPr marL="457200">
                        <a:lnSpc>
                          <a:spcPct val="115000"/>
                        </a:lnSpc>
                        <a:spcAft>
                          <a:spcPts val="0"/>
                        </a:spcAft>
                      </a:pPr>
                      <a:r>
                        <a:rPr lang="en-GB" sz="900" b="1">
                          <a:effectLst/>
                        </a:rPr>
                        <a:t>Protionamid</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500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a:effectLst/>
                        </a:rPr>
                        <a:t>500 mg</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dirty="0">
                          <a:effectLst/>
                        </a:rPr>
                        <a:t>750 mg</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457200" algn="r">
                        <a:lnSpc>
                          <a:spcPct val="115000"/>
                        </a:lnSpc>
                        <a:spcAft>
                          <a:spcPts val="0"/>
                        </a:spcAft>
                      </a:pPr>
                      <a:r>
                        <a:rPr lang="en-GB" sz="900" b="1" dirty="0">
                          <a:effectLst/>
                        </a:rPr>
                        <a:t>1000 mg</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
        <p:nvSpPr>
          <p:cNvPr id="3" name="Slide Number Placeholder 2"/>
          <p:cNvSpPr>
            <a:spLocks noGrp="1"/>
          </p:cNvSpPr>
          <p:nvPr>
            <p:ph type="sldNum" sz="quarter" idx="12"/>
          </p:nvPr>
        </p:nvSpPr>
        <p:spPr/>
        <p:txBody>
          <a:bodyPr/>
          <a:lstStyle/>
          <a:p>
            <a:fld id="{B8E326F3-C0C3-42D7-A97C-B1662EDDFD9F}" type="slidenum">
              <a:rPr lang="en-US" smtClean="0"/>
              <a:t>12</a:t>
            </a:fld>
            <a:endParaRPr lang="en-US"/>
          </a:p>
        </p:txBody>
      </p:sp>
    </p:spTree>
    <p:extLst>
      <p:ext uri="{BB962C8B-B14F-4D97-AF65-F5344CB8AC3E}">
        <p14:creationId xmlns:p14="http://schemas.microsoft.com/office/powerpoint/2010/main" val="340352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98870"/>
            <a:ext cx="11625943" cy="656153"/>
          </a:xfrm>
        </p:spPr>
        <p:txBody>
          <a:bodyPr>
            <a:normAutofit fontScale="90000"/>
          </a:bodyPr>
          <a:lstStyle/>
          <a:p>
            <a:pPr algn="ctr"/>
            <a:r>
              <a:rPr lang="en-US" b="1" dirty="0" smtClean="0"/>
              <a:t> </a:t>
            </a:r>
            <a:r>
              <a:rPr lang="en-US" b="1" dirty="0" err="1" smtClean="0"/>
              <a:t>Jadwal</a:t>
            </a:r>
            <a:r>
              <a:rPr lang="en-US" b="1" dirty="0" smtClean="0"/>
              <a:t> </a:t>
            </a:r>
            <a:r>
              <a:rPr lang="en-US" b="1" dirty="0" err="1"/>
              <a:t>Pemantauan</a:t>
            </a:r>
            <a:r>
              <a:rPr lang="en-US" b="1" dirty="0"/>
              <a:t> </a:t>
            </a:r>
            <a:r>
              <a:rPr lang="en-US" b="1" dirty="0" err="1"/>
              <a:t>Pengobatan</a:t>
            </a:r>
            <a:r>
              <a:rPr lang="en-US" b="1" dirty="0"/>
              <a:t> </a:t>
            </a:r>
            <a:r>
              <a:rPr lang="en-US" b="1" dirty="0" err="1"/>
              <a:t>Ko-infeksi</a:t>
            </a:r>
            <a:r>
              <a:rPr lang="en-US" b="1" dirty="0"/>
              <a:t> TB MDR/HIV</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188090"/>
              </p:ext>
            </p:extLst>
          </p:nvPr>
        </p:nvGraphicFramePr>
        <p:xfrm>
          <a:off x="546261" y="481595"/>
          <a:ext cx="11127185" cy="6487389"/>
        </p:xfrm>
        <a:graphic>
          <a:graphicData uri="http://schemas.openxmlformats.org/drawingml/2006/table">
            <a:tbl>
              <a:tblPr firstRow="1" firstCol="1" lastRow="1" lastCol="1" bandRow="1" bandCol="1">
                <a:tableStyleId>{5C22544A-7EE6-4342-B048-85BDC9FD1C3A}</a:tableStyleId>
              </a:tblPr>
              <a:tblGrid>
                <a:gridCol w="2451314"/>
                <a:gridCol w="392097"/>
                <a:gridCol w="392097"/>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277888"/>
                <a:gridCol w="404321"/>
                <a:gridCol w="413723"/>
                <a:gridCol w="277888"/>
                <a:gridCol w="404321"/>
              </a:tblGrid>
              <a:tr h="221136">
                <a:tc rowSpan="2">
                  <a:txBody>
                    <a:bodyPr/>
                    <a:lstStyle/>
                    <a:p>
                      <a:pPr algn="ctr">
                        <a:lnSpc>
                          <a:spcPct val="115000"/>
                        </a:lnSpc>
                        <a:spcAft>
                          <a:spcPts val="0"/>
                        </a:spcAft>
                      </a:pPr>
                      <a:r>
                        <a:rPr lang="en-US" sz="1200" b="1" dirty="0" err="1">
                          <a:solidFill>
                            <a:schemeClr val="tx1"/>
                          </a:solidFill>
                          <a:effectLst/>
                        </a:rPr>
                        <a:t>Pemantauan</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gridSpan="29">
                  <a:txBody>
                    <a:bodyPr/>
                    <a:lstStyle/>
                    <a:p>
                      <a:pPr algn="ctr">
                        <a:lnSpc>
                          <a:spcPct val="115000"/>
                        </a:lnSpc>
                        <a:spcAft>
                          <a:spcPts val="0"/>
                        </a:spcAft>
                      </a:pPr>
                      <a:r>
                        <a:rPr lang="en-US" sz="1200" b="1">
                          <a:solidFill>
                            <a:schemeClr val="tx1"/>
                          </a:solidFill>
                          <a:effectLst/>
                        </a:rPr>
                        <a:t>Bulan pengobatan</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7085">
                <a:tc vMerge="1">
                  <a:txBody>
                    <a:bodyPr/>
                    <a:lstStyle/>
                    <a:p>
                      <a:endParaRPr lang="en-US"/>
                    </a:p>
                  </a:txBody>
                  <a:tcPr/>
                </a:tc>
                <a:tc>
                  <a:txBody>
                    <a:bodyPr/>
                    <a:lstStyle/>
                    <a:p>
                      <a:pPr algn="ctr">
                        <a:lnSpc>
                          <a:spcPct val="115000"/>
                        </a:lnSpc>
                        <a:spcAft>
                          <a:spcPts val="0"/>
                        </a:spcAft>
                      </a:pPr>
                      <a:r>
                        <a:rPr lang="en-US" sz="1200" b="1">
                          <a:solidFill>
                            <a:schemeClr val="tx1"/>
                          </a:solidFill>
                          <a:effectLst/>
                        </a:rPr>
                        <a:t>0</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a:txBody>
                    <a:bodyPr/>
                    <a:lstStyle/>
                    <a:p>
                      <a:pPr algn="ctr">
                        <a:lnSpc>
                          <a:spcPct val="115000"/>
                        </a:lnSpc>
                        <a:spcAft>
                          <a:spcPts val="0"/>
                        </a:spcAft>
                      </a:pPr>
                      <a:r>
                        <a:rPr lang="en-US" sz="1200" b="1">
                          <a:solidFill>
                            <a:schemeClr val="tx1"/>
                          </a:solidFill>
                          <a:effectLst/>
                        </a:rPr>
                        <a:t>1</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gridSpan="2">
                  <a:txBody>
                    <a:bodyPr/>
                    <a:lstStyle/>
                    <a:p>
                      <a:pPr algn="ctr">
                        <a:lnSpc>
                          <a:spcPct val="115000"/>
                        </a:lnSpc>
                        <a:spcAft>
                          <a:spcPts val="0"/>
                        </a:spcAft>
                      </a:pPr>
                      <a:r>
                        <a:rPr lang="en-US" sz="1200" b="1">
                          <a:solidFill>
                            <a:schemeClr val="tx1"/>
                          </a:solidFill>
                          <a:effectLst/>
                        </a:rPr>
                        <a:t>2</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3</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4</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5</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6</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8</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10</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12</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14</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16</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18</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20</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n-US" sz="1200" b="1">
                          <a:solidFill>
                            <a:schemeClr val="tx1"/>
                          </a:solidFill>
                          <a:effectLst/>
                        </a:rPr>
                        <a:t>22</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r>
              <a:tr h="199305">
                <a:tc gridSpan="30">
                  <a:txBody>
                    <a:bodyPr/>
                    <a:lstStyle/>
                    <a:p>
                      <a:pPr algn="l">
                        <a:lnSpc>
                          <a:spcPct val="115000"/>
                        </a:lnSpc>
                        <a:spcAft>
                          <a:spcPts val="0"/>
                        </a:spcAft>
                      </a:pPr>
                      <a:r>
                        <a:rPr lang="en-US" sz="1200" b="1">
                          <a:solidFill>
                            <a:schemeClr val="tx1"/>
                          </a:solidFill>
                          <a:effectLst/>
                        </a:rPr>
                        <a:t>Evaluasi Utama</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049">
                <a:tc>
                  <a:txBody>
                    <a:bodyPr/>
                    <a:lstStyle/>
                    <a:p>
                      <a:pPr algn="l">
                        <a:lnSpc>
                          <a:spcPct val="115000"/>
                        </a:lnSpc>
                        <a:spcAft>
                          <a:spcPts val="0"/>
                        </a:spcAft>
                      </a:pPr>
                      <a:r>
                        <a:rPr lang="nl-NL" sz="1200" b="1">
                          <a:solidFill>
                            <a:schemeClr val="tx1"/>
                          </a:solidFill>
                          <a:effectLst/>
                        </a:rPr>
                        <a:t>Pemeriksaan dahak dan biakan dahak</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l">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gridSpan="28">
                  <a:txBody>
                    <a:bodyPr/>
                    <a:lstStyle/>
                    <a:p>
                      <a:pPr algn="ctr">
                        <a:lnSpc>
                          <a:spcPct val="115000"/>
                        </a:lnSpc>
                        <a:spcAft>
                          <a:spcPts val="0"/>
                        </a:spcAft>
                      </a:pPr>
                      <a:r>
                        <a:rPr lang="en-US" sz="1200" b="1">
                          <a:solidFill>
                            <a:schemeClr val="tx1"/>
                          </a:solidFill>
                          <a:effectLst/>
                        </a:rPr>
                        <a:t>Setiap bulan pada tahap awal, setiap 2 bulan pada fase lanjutan</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gridSpan="30">
                  <a:txBody>
                    <a:bodyPr/>
                    <a:lstStyle/>
                    <a:p>
                      <a:pPr algn="l">
                        <a:lnSpc>
                          <a:spcPct val="115000"/>
                        </a:lnSpc>
                        <a:spcAft>
                          <a:spcPts val="0"/>
                        </a:spcAft>
                      </a:pPr>
                      <a:r>
                        <a:rPr lang="nl-NL" sz="1200" b="1">
                          <a:solidFill>
                            <a:schemeClr val="tx1"/>
                          </a:solidFill>
                          <a:effectLst/>
                        </a:rPr>
                        <a:t>Evaluasi Penunjang</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2793">
                <a:tc>
                  <a:txBody>
                    <a:bodyPr/>
                    <a:lstStyle/>
                    <a:p>
                      <a:pPr algn="l">
                        <a:lnSpc>
                          <a:spcPct val="115000"/>
                        </a:lnSpc>
                        <a:spcAft>
                          <a:spcPts val="0"/>
                        </a:spcAft>
                      </a:pPr>
                      <a:r>
                        <a:rPr lang="en-US" sz="1200" b="1">
                          <a:solidFill>
                            <a:schemeClr val="tx1"/>
                          </a:solidFill>
                          <a:effectLst/>
                        </a:rPr>
                        <a:t>Evaluasi klinis : Pengobatan konko-mitan, BB, gejala klinis, kepatuhan berobat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9">
                  <a:txBody>
                    <a:bodyPr/>
                    <a:lstStyle/>
                    <a:p>
                      <a:pPr algn="ctr">
                        <a:lnSpc>
                          <a:spcPct val="115000"/>
                        </a:lnSpc>
                        <a:spcAft>
                          <a:spcPts val="0"/>
                        </a:spcAft>
                      </a:pPr>
                      <a:r>
                        <a:rPr lang="en-US" sz="1200" b="1" dirty="0" err="1">
                          <a:solidFill>
                            <a:schemeClr val="tx1"/>
                          </a:solidFill>
                          <a:effectLst/>
                        </a:rPr>
                        <a:t>Setiap</a:t>
                      </a:r>
                      <a:r>
                        <a:rPr lang="en-US" sz="1200" b="1" dirty="0">
                          <a:solidFill>
                            <a:schemeClr val="tx1"/>
                          </a:solidFill>
                          <a:effectLst/>
                        </a:rPr>
                        <a:t> kali </a:t>
                      </a:r>
                      <a:r>
                        <a:rPr lang="en-US" sz="1200" b="1" dirty="0" err="1">
                          <a:solidFill>
                            <a:schemeClr val="tx1"/>
                          </a:solidFill>
                          <a:effectLst/>
                        </a:rPr>
                        <a:t>kunjungan</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nchor="c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Uji kepekaan obat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Foto toraks</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r>
              <a:tr h="307085">
                <a:tc>
                  <a:txBody>
                    <a:bodyPr/>
                    <a:lstStyle/>
                    <a:p>
                      <a:pPr algn="l">
                        <a:lnSpc>
                          <a:spcPct val="115000"/>
                        </a:lnSpc>
                        <a:spcAft>
                          <a:spcPts val="0"/>
                        </a:spcAft>
                      </a:pPr>
                      <a:r>
                        <a:rPr lang="en-US" sz="1200" b="1">
                          <a:solidFill>
                            <a:schemeClr val="tx1"/>
                          </a:solidFill>
                          <a:effectLst/>
                        </a:rPr>
                        <a:t>Ureum, Kreatinin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11">
                  <a:txBody>
                    <a:bodyPr/>
                    <a:lstStyle/>
                    <a:p>
                      <a:pPr algn="ctr">
                        <a:lnSpc>
                          <a:spcPct val="115000"/>
                        </a:lnSpc>
                        <a:spcAft>
                          <a:spcPts val="0"/>
                        </a:spcAft>
                      </a:pPr>
                      <a:r>
                        <a:rPr lang="en-US" sz="1200" b="1">
                          <a:solidFill>
                            <a:schemeClr val="tx1"/>
                          </a:solidFill>
                          <a:effectLst/>
                        </a:rPr>
                        <a:t>1-3 minggu sekali selama suntikan</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r>
              <a:tr h="307085">
                <a:tc>
                  <a:txBody>
                    <a:bodyPr/>
                    <a:lstStyle/>
                    <a:p>
                      <a:pPr algn="l">
                        <a:lnSpc>
                          <a:spcPct val="115000"/>
                        </a:lnSpc>
                        <a:spcAft>
                          <a:spcPts val="0"/>
                        </a:spcAft>
                      </a:pPr>
                      <a:r>
                        <a:rPr lang="de-DE" sz="1200" b="1">
                          <a:solidFill>
                            <a:schemeClr val="tx1"/>
                          </a:solidFill>
                          <a:effectLst/>
                        </a:rPr>
                        <a:t>Elektrolit (Na, Kalium, Cl)</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de-DE"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r>
              <a:tr h="199305">
                <a:tc>
                  <a:txBody>
                    <a:bodyPr/>
                    <a:lstStyle/>
                    <a:p>
                      <a:pPr algn="l">
                        <a:lnSpc>
                          <a:spcPct val="115000"/>
                        </a:lnSpc>
                        <a:spcAft>
                          <a:spcPts val="0"/>
                        </a:spcAft>
                      </a:pPr>
                      <a:r>
                        <a:rPr lang="de-DE" sz="1200" b="1">
                          <a:solidFill>
                            <a:schemeClr val="tx1"/>
                          </a:solidFill>
                          <a:effectLst/>
                        </a:rPr>
                        <a:t>EKG</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de-DE" sz="1200" b="1">
                          <a:solidFill>
                            <a:schemeClr val="tx1"/>
                          </a:solidFill>
                          <a:effectLst/>
                        </a:rPr>
                        <a:t>Setiap 3 bulan sekali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049">
                <a:tc>
                  <a:txBody>
                    <a:bodyPr/>
                    <a:lstStyle/>
                    <a:p>
                      <a:pPr algn="l">
                        <a:lnSpc>
                          <a:spcPct val="115000"/>
                        </a:lnSpc>
                        <a:spcAft>
                          <a:spcPts val="0"/>
                        </a:spcAft>
                      </a:pPr>
                      <a:r>
                        <a:rPr lang="en-US" sz="1200" b="1">
                          <a:solidFill>
                            <a:schemeClr val="tx1"/>
                          </a:solidFill>
                          <a:effectLst/>
                        </a:rPr>
                        <a:t>Thyroid Stimulating Hormon (TSH)</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r>
              <a:tr h="307085">
                <a:tc>
                  <a:txBody>
                    <a:bodyPr/>
                    <a:lstStyle/>
                    <a:p>
                      <a:pPr algn="l">
                        <a:lnSpc>
                          <a:spcPct val="115000"/>
                        </a:lnSpc>
                        <a:spcAft>
                          <a:spcPts val="0"/>
                        </a:spcAft>
                      </a:pPr>
                      <a:r>
                        <a:rPr lang="en-US" sz="1200" b="1">
                          <a:solidFill>
                            <a:schemeClr val="tx1"/>
                          </a:solidFill>
                          <a:effectLst/>
                        </a:rPr>
                        <a:t>Enzim hepar (SGOT, SGPT)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Evaluasi secara periodik</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Tes kehamilan</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Darah Lengkap</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Audiometri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Kadar gula darah</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dirty="0" err="1">
                          <a:solidFill>
                            <a:schemeClr val="tx1"/>
                          </a:solidFill>
                          <a:effectLst/>
                        </a:rPr>
                        <a:t>Berdasarkan</a:t>
                      </a:r>
                      <a:r>
                        <a:rPr lang="en-US" sz="1200" b="1" dirty="0">
                          <a:solidFill>
                            <a:schemeClr val="tx1"/>
                          </a:solidFill>
                          <a:effectLst/>
                        </a:rPr>
                        <a:t> </a:t>
                      </a:r>
                      <a:r>
                        <a:rPr lang="en-US" sz="1200" b="1" dirty="0" err="1">
                          <a:solidFill>
                            <a:schemeClr val="tx1"/>
                          </a:solidFill>
                          <a:effectLst/>
                        </a:rPr>
                        <a:t>indikasi</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Asam Urat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en-US" sz="1200" b="1">
                          <a:solidFill>
                            <a:schemeClr val="tx1"/>
                          </a:solidFill>
                          <a:effectLst/>
                        </a:rPr>
                        <a:t>Test HIV</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dengan atau tanpa faktor risiko</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gridSpan="30">
                  <a:txBody>
                    <a:bodyPr/>
                    <a:lstStyle/>
                    <a:p>
                      <a:pPr algn="l">
                        <a:lnSpc>
                          <a:spcPct val="115000"/>
                        </a:lnSpc>
                        <a:spcAft>
                          <a:spcPts val="0"/>
                        </a:spcAft>
                      </a:pPr>
                      <a:r>
                        <a:rPr lang="fi-FI" sz="1200" b="1">
                          <a:solidFill>
                            <a:schemeClr val="tx1"/>
                          </a:solidFill>
                          <a:effectLst/>
                        </a:rPr>
                        <a:t>Evaluasi tambahan untuk pasien HIV positif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fi-FI" sz="1200" b="1">
                          <a:solidFill>
                            <a:schemeClr val="tx1"/>
                          </a:solidFill>
                          <a:effectLst/>
                        </a:rPr>
                        <a:t>Sifilis (VDRL)</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fi-FI" sz="1200" b="1">
                          <a:solidFill>
                            <a:schemeClr val="tx1"/>
                          </a:solidFill>
                          <a:effectLst/>
                        </a:rPr>
                        <a:t>Pap Smear</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fi-FI" sz="1200" b="1">
                          <a:solidFill>
                            <a:schemeClr val="tx1"/>
                          </a:solidFill>
                          <a:effectLst/>
                        </a:rPr>
                        <a:t>Hepatitis B dan C</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8">
                  <a:txBody>
                    <a:bodyPr/>
                    <a:lstStyle/>
                    <a:p>
                      <a:pPr algn="ctr">
                        <a:lnSpc>
                          <a:spcPct val="115000"/>
                        </a:lnSpc>
                        <a:spcAft>
                          <a:spcPts val="0"/>
                        </a:spcAft>
                      </a:pPr>
                      <a:r>
                        <a:rPr lang="en-US" sz="1200" b="1">
                          <a:solidFill>
                            <a:schemeClr val="tx1"/>
                          </a:solidFill>
                          <a:effectLst/>
                        </a:rPr>
                        <a:t>Berdasarkan indikasi</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9305">
                <a:tc>
                  <a:txBody>
                    <a:bodyPr/>
                    <a:lstStyle/>
                    <a:p>
                      <a:pPr algn="l">
                        <a:lnSpc>
                          <a:spcPct val="115000"/>
                        </a:lnSpc>
                        <a:spcAft>
                          <a:spcPts val="0"/>
                        </a:spcAft>
                      </a:pPr>
                      <a:r>
                        <a:rPr lang="fi-FI" sz="1200" b="1">
                          <a:solidFill>
                            <a:schemeClr val="tx1"/>
                          </a:solidFill>
                          <a:effectLst/>
                        </a:rPr>
                        <a:t>CD4</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gridSpan="3">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gridSpan="2">
                  <a:txBody>
                    <a:bodyPr/>
                    <a:lstStyle/>
                    <a:p>
                      <a:pPr algn="ctr">
                        <a:lnSpc>
                          <a:spcPct val="115000"/>
                        </a:lnSpc>
                        <a:spcAft>
                          <a:spcPts val="0"/>
                        </a:spcAft>
                      </a:pPr>
                      <a:r>
                        <a:rPr lang="en-US" sz="1200" b="1">
                          <a:solidFill>
                            <a:schemeClr val="tx1"/>
                          </a:solidFill>
                          <a:effectLst/>
                        </a:rPr>
                        <a:t>√</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
                  <a:txBody>
                    <a:bodyPr/>
                    <a:lstStyle/>
                    <a:p>
                      <a:pPr algn="ctr">
                        <a:lnSpc>
                          <a:spcPct val="115000"/>
                        </a:lnSpc>
                        <a:spcAft>
                          <a:spcPts val="0"/>
                        </a:spcAft>
                      </a:pPr>
                      <a:r>
                        <a:rPr lang="en-US" sz="1200" b="1">
                          <a:solidFill>
                            <a:schemeClr val="tx1"/>
                          </a:solidFill>
                          <a:effectLst/>
                        </a:rPr>
                        <a:t> </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r>
              <a:tr h="199305">
                <a:tc>
                  <a:txBody>
                    <a:bodyPr/>
                    <a:lstStyle/>
                    <a:p>
                      <a:pPr algn="l">
                        <a:lnSpc>
                          <a:spcPct val="115000"/>
                        </a:lnSpc>
                        <a:spcAft>
                          <a:spcPts val="0"/>
                        </a:spcAft>
                      </a:pPr>
                      <a:r>
                        <a:rPr lang="fi-FI" sz="1200" b="1">
                          <a:solidFill>
                            <a:schemeClr val="tx1"/>
                          </a:solidFill>
                          <a:effectLst/>
                        </a:rPr>
                        <a:t>Viral load</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gridSpan="29">
                  <a:txBody>
                    <a:bodyPr/>
                    <a:lstStyle/>
                    <a:p>
                      <a:pPr algn="ctr">
                        <a:lnSpc>
                          <a:spcPct val="115000"/>
                        </a:lnSpc>
                        <a:spcAft>
                          <a:spcPts val="0"/>
                        </a:spcAft>
                      </a:pPr>
                      <a:r>
                        <a:rPr lang="en-US" sz="1200" b="1" dirty="0" err="1">
                          <a:solidFill>
                            <a:schemeClr val="tx1"/>
                          </a:solidFill>
                          <a:effectLst/>
                        </a:rPr>
                        <a:t>Berdasarkan</a:t>
                      </a:r>
                      <a:r>
                        <a:rPr lang="en-US" sz="1200" b="1" dirty="0">
                          <a:solidFill>
                            <a:schemeClr val="tx1"/>
                          </a:solidFill>
                          <a:effectLst/>
                        </a:rPr>
                        <a:t> </a:t>
                      </a:r>
                      <a:r>
                        <a:rPr lang="en-US" sz="1200" b="1" dirty="0" err="1">
                          <a:solidFill>
                            <a:schemeClr val="tx1"/>
                          </a:solidFill>
                          <a:effectLst/>
                        </a:rPr>
                        <a:t>indikasi</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199" marR="41199" marT="0" marB="0">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Slide Number Placeholder 4"/>
          <p:cNvSpPr>
            <a:spLocks noGrp="1"/>
          </p:cNvSpPr>
          <p:nvPr>
            <p:ph type="sldNum" sz="quarter" idx="12"/>
          </p:nvPr>
        </p:nvSpPr>
        <p:spPr/>
        <p:txBody>
          <a:bodyPr/>
          <a:lstStyle/>
          <a:p>
            <a:fld id="{D80DEC11-0783-41CA-B134-3EB1A08E163D}" type="slidenum">
              <a:rPr lang="en-US" smtClean="0"/>
              <a:t>13</a:t>
            </a:fld>
            <a:endParaRPr lang="en-US"/>
          </a:p>
        </p:txBody>
      </p:sp>
    </p:spTree>
    <p:extLst>
      <p:ext uri="{BB962C8B-B14F-4D97-AF65-F5344CB8AC3E}">
        <p14:creationId xmlns:p14="http://schemas.microsoft.com/office/powerpoint/2010/main" val="964256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7602211"/>
              </p:ext>
            </p:extLst>
          </p:nvPr>
        </p:nvGraphicFramePr>
        <p:xfrm>
          <a:off x="322729" y="496837"/>
          <a:ext cx="11712389" cy="6224637"/>
        </p:xfrm>
        <a:graphic>
          <a:graphicData uri="http://schemas.openxmlformats.org/drawingml/2006/table">
            <a:tbl>
              <a:tblPr firstRow="1" bandRow="1">
                <a:tableStyleId>{5C22544A-7EE6-4342-B048-85BDC9FD1C3A}</a:tableStyleId>
              </a:tblPr>
              <a:tblGrid>
                <a:gridCol w="1614840"/>
                <a:gridCol w="1625902"/>
                <a:gridCol w="1828800"/>
                <a:gridCol w="6642847"/>
              </a:tblGrid>
              <a:tr h="409522">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Toksisitas</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a:effectLst/>
                          <a:latin typeface="Calibri" panose="020F0502020204030204" pitchFamily="34" charset="0"/>
                          <a:ea typeface="Calibri" panose="020F0502020204030204" pitchFamily="34" charset="0"/>
                          <a:cs typeface="Arial" panose="020B0604020202020204" pitchFamily="34" charset="0"/>
                        </a:rPr>
                        <a:t>ART </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OAT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a:effectLst/>
                          <a:latin typeface="Calibri" panose="020F0502020204030204" pitchFamily="34" charset="0"/>
                          <a:ea typeface="Calibri" panose="020F0502020204030204" pitchFamily="34" charset="0"/>
                          <a:cs typeface="Arial" panose="020B0604020202020204" pitchFamily="34" charset="0"/>
                        </a:rPr>
                        <a:t>Keterangan</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28997">
                <a:tc>
                  <a:txBody>
                    <a:bodyPr/>
                    <a:lstStyle/>
                    <a:p>
                      <a:pPr algn="ctr">
                        <a:lnSpc>
                          <a:spcPct val="107000"/>
                        </a:lnSpc>
                        <a:spcAft>
                          <a:spcPts val="0"/>
                        </a:spcAft>
                      </a:pPr>
                      <a:r>
                        <a:rPr lang="id-ID" sz="1800" dirty="0">
                          <a:effectLst/>
                          <a:latin typeface="Calibri" panose="020F0502020204030204" pitchFamily="34" charset="0"/>
                          <a:ea typeface="Calibri" panose="020F0502020204030204" pitchFamily="34" charset="0"/>
                          <a:cs typeface="Arial" panose="020B0604020202020204" pitchFamily="34" charset="0"/>
                        </a:rPr>
                        <a:t>Neuropati perifer</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Arial" panose="020B0604020202020204" pitchFamily="34" charset="0"/>
                        </a:rPr>
                        <a:t>d4T</a:t>
                      </a:r>
                      <a:r>
                        <a:rPr lang="en-ID" sz="1600" dirty="0" smtClean="0">
                          <a:effectLst/>
                          <a:latin typeface="Calibri" panose="020F0502020204030204" pitchFamily="34" charset="0"/>
                          <a:ea typeface="Calibri" panose="020F0502020204030204" pitchFamily="34" charset="0"/>
                          <a:cs typeface="Arial" panose="020B0604020202020204" pitchFamily="34" charset="0"/>
                        </a:rPr>
                        <a:t> (</a:t>
                      </a:r>
                      <a:r>
                        <a:rPr lang="en-ID" sz="1600" dirty="0" err="1" smtClean="0">
                          <a:effectLst/>
                          <a:latin typeface="Calibri" panose="020F0502020204030204" pitchFamily="34" charset="0"/>
                          <a:ea typeface="Calibri" panose="020F0502020204030204" pitchFamily="34" charset="0"/>
                          <a:cs typeface="Arial" panose="020B0604020202020204" pitchFamily="34" charset="0"/>
                        </a:rPr>
                        <a:t>stavudin</a:t>
                      </a:r>
                      <a:r>
                        <a:rPr lang="en-ID" sz="1600" dirty="0" smtClean="0">
                          <a:effectLst/>
                          <a:latin typeface="Calibri" panose="020F0502020204030204" pitchFamily="34" charset="0"/>
                          <a:ea typeface="Calibri" panose="020F0502020204030204" pitchFamily="34" charset="0"/>
                          <a:cs typeface="Arial" panose="020B0604020202020204" pitchFamily="34" charset="0"/>
                        </a:rPr>
                        <a:t>)</a:t>
                      </a:r>
                      <a:r>
                        <a:rPr lang="id-ID" sz="1600" dirty="0" smtClean="0">
                          <a:effectLst/>
                          <a:latin typeface="Calibri" panose="020F0502020204030204" pitchFamily="34" charset="0"/>
                          <a:ea typeface="Calibri" panose="020F0502020204030204" pitchFamily="34" charset="0"/>
                          <a:cs typeface="Arial" panose="020B0604020202020204" pitchFamily="34" charset="0"/>
                        </a:rPr>
                        <a:t>,</a:t>
                      </a:r>
                      <a:endParaRPr lang="en-ID" sz="16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id-ID" sz="1600" dirty="0" smtClean="0">
                          <a:effectLst/>
                          <a:latin typeface="Calibri" panose="020F0502020204030204" pitchFamily="34" charset="0"/>
                          <a:ea typeface="Calibri" panose="020F0502020204030204" pitchFamily="34" charset="0"/>
                          <a:cs typeface="Arial" panose="020B0604020202020204" pitchFamily="34" charset="0"/>
                        </a:rPr>
                        <a:t>ddI</a:t>
                      </a:r>
                      <a:r>
                        <a:rPr lang="en-ID" sz="1600" dirty="0" smtClean="0">
                          <a:effectLst/>
                          <a:latin typeface="Calibri" panose="020F0502020204030204" pitchFamily="34" charset="0"/>
                          <a:ea typeface="Calibri" panose="020F0502020204030204" pitchFamily="34" charset="0"/>
                          <a:cs typeface="Arial" panose="020B0604020202020204" pitchFamily="34" charset="0"/>
                        </a:rPr>
                        <a:t> </a:t>
                      </a:r>
                      <a:r>
                        <a:rPr lang="en-ID" sz="1600" dirty="0" smtClean="0">
                          <a:effectLst/>
                          <a:latin typeface="Calibri" panose="020F0502020204030204" pitchFamily="34" charset="0"/>
                          <a:ea typeface="Calibri" panose="020F0502020204030204" pitchFamily="34" charset="0"/>
                          <a:cs typeface="Arial" panose="020B0604020202020204" pitchFamily="34" charset="0"/>
                        </a:rPr>
                        <a:t>(</a:t>
                      </a:r>
                      <a:r>
                        <a:rPr lang="en-US" sz="1600" b="0" i="0" kern="1200" dirty="0" err="1" smtClean="0">
                          <a:solidFill>
                            <a:schemeClr val="dk1"/>
                          </a:solidFill>
                          <a:effectLst/>
                          <a:latin typeface="+mn-lt"/>
                          <a:ea typeface="+mn-ea"/>
                          <a:cs typeface="+mn-cs"/>
                        </a:rPr>
                        <a:t>Didanosine</a:t>
                      </a:r>
                      <a:r>
                        <a:rPr lang="en-US" sz="1600" b="0" i="0" kern="1200" dirty="0" smtClean="0">
                          <a:solidFill>
                            <a:schemeClr val="dk1"/>
                          </a:solidFill>
                          <a:effectLst/>
                          <a:latin typeface="+mn-lt"/>
                          <a:ea typeface="+mn-ea"/>
                          <a:cs typeface="+mn-cs"/>
                        </a:rPr>
                        <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d-ID" sz="1800" dirty="0">
                          <a:effectLst/>
                          <a:latin typeface="Calibri" panose="020F0502020204030204" pitchFamily="34" charset="0"/>
                          <a:ea typeface="Calibri" panose="020F0502020204030204" pitchFamily="34" charset="0"/>
                          <a:cs typeface="Arial" panose="020B0604020202020204" pitchFamily="34" charset="0"/>
                        </a:rPr>
                        <a:t>Cs,H, </a:t>
                      </a:r>
                      <a:r>
                        <a:rPr lang="id-ID" sz="1800" dirty="0" smtClean="0">
                          <a:effectLst/>
                          <a:latin typeface="Calibri" panose="020F0502020204030204" pitchFamily="34" charset="0"/>
                          <a:ea typeface="Calibri" panose="020F0502020204030204" pitchFamily="34" charset="0"/>
                          <a:cs typeface="Arial" panose="020B0604020202020204" pitchFamily="34" charset="0"/>
                        </a:rPr>
                        <a:t>Km</a:t>
                      </a:r>
                      <a:r>
                        <a:rPr lang="id-ID" sz="1800" dirty="0">
                          <a:effectLst/>
                          <a:latin typeface="Calibri" panose="020F0502020204030204" pitchFamily="34" charset="0"/>
                          <a:ea typeface="Calibri" panose="020F0502020204030204" pitchFamily="34" charset="0"/>
                          <a:cs typeface="Arial" panose="020B0604020202020204" pitchFamily="34" charset="0"/>
                        </a:rPr>
                        <a:t>, </a:t>
                      </a:r>
                      <a:r>
                        <a:rPr lang="pt-BR" sz="1800" dirty="0">
                          <a:effectLst/>
                          <a:latin typeface="Calibri" panose="020F0502020204030204" pitchFamily="34" charset="0"/>
                          <a:ea typeface="Calibri" panose="020F0502020204030204" pitchFamily="34" charset="0"/>
                          <a:cs typeface="Arial" panose="020B0604020202020204" pitchFamily="34" charset="0"/>
                        </a:rPr>
                        <a:t>Eto, E</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fontAlgn="base">
                        <a:lnSpc>
                          <a:spcPct val="115000"/>
                        </a:lnSpc>
                        <a:spcAft>
                          <a:spcPts val="0"/>
                        </a:spcAft>
                        <a:buFont typeface="Comic Sans MS" panose="030F0702030302020204" pitchFamily="66" charset="0"/>
                        <a:buChar char="-"/>
                        <a:tabLst>
                          <a:tab pos="228600" algn="l"/>
                        </a:tabLst>
                      </a:pPr>
                      <a:r>
                        <a:rPr lang="pt-BR" sz="1800" dirty="0">
                          <a:effectLst/>
                          <a:latin typeface="Calibri" panose="020F0502020204030204" pitchFamily="34" charset="0"/>
                          <a:ea typeface="MS Mincho" panose="02020609040205080304" pitchFamily="49" charset="-128"/>
                          <a:cs typeface="Arial" panose="020B0604020202020204" pitchFamily="34" charset="0"/>
                        </a:rPr>
                        <a:t>Hindari pemakaian d4T dan ddI bersamaan dengan Cs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 </a:t>
                      </a:r>
                      <a:r>
                        <a:rPr lang="pt-BR" sz="1800" dirty="0">
                          <a:effectLst/>
                          <a:latin typeface="Calibri" panose="020F0502020204030204" pitchFamily="34" charset="0"/>
                          <a:ea typeface="MS Mincho" panose="02020609040205080304" pitchFamily="49" charset="-128"/>
                          <a:cs typeface="Arial" panose="020B0604020202020204" pitchFamily="34" charset="0"/>
                        </a:rPr>
                        <a:t>neuropati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perifer</a:t>
                      </a:r>
                      <a:endParaRPr lang="id-ID"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795023">
                <a:tc>
                  <a:txBody>
                    <a:bodyPr/>
                    <a:lstStyle/>
                    <a:p>
                      <a:pPr algn="ctr">
                        <a:lnSpc>
                          <a:spcPct val="107000"/>
                        </a:lnSpc>
                        <a:spcAft>
                          <a:spcPts val="0"/>
                        </a:spcAft>
                      </a:pPr>
                      <a:endParaRPr lang="pt-B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pt-BR" sz="2000" dirty="0" smtClean="0">
                          <a:effectLst/>
                          <a:latin typeface="Calibri" panose="020F0502020204030204" pitchFamily="34" charset="0"/>
                          <a:ea typeface="Calibri" panose="020F0502020204030204" pitchFamily="34" charset="0"/>
                          <a:cs typeface="Arial" panose="020B0604020202020204" pitchFamily="34" charset="0"/>
                        </a:rPr>
                        <a:t>Toksisitas  </a:t>
                      </a:r>
                      <a:r>
                        <a:rPr lang="pt-BR" sz="2000" dirty="0">
                          <a:effectLst/>
                          <a:latin typeface="Calibri" panose="020F0502020204030204" pitchFamily="34" charset="0"/>
                          <a:ea typeface="Calibri" panose="020F0502020204030204" pitchFamily="34" charset="0"/>
                          <a:cs typeface="Arial" panose="020B0604020202020204" pitchFamily="34" charset="0"/>
                        </a:rPr>
                        <a:t>saraf pusat</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EFV</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Cs, H, Eto, fluorokuinolon</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marL="342900" lvl="0" indent="-342900" fontAlgn="base">
                        <a:lnSpc>
                          <a:spcPct val="115000"/>
                        </a:lnSpc>
                        <a:spcAft>
                          <a:spcPts val="0"/>
                        </a:spcAft>
                        <a:buFont typeface="Comic Sans MS" panose="030F0702030302020204" pitchFamily="66" charset="0"/>
                        <a:buChar char="-"/>
                        <a:tabLst>
                          <a:tab pos="228600" algn="l"/>
                        </a:tabLst>
                      </a:pPr>
                      <a:r>
                        <a:rPr lang="pt-BR" sz="1800" dirty="0">
                          <a:effectLst/>
                          <a:latin typeface="Calibri" panose="020F0502020204030204" pitchFamily="34" charset="0"/>
                          <a:ea typeface="MS Mincho" panose="02020609040205080304" pitchFamily="49" charset="-128"/>
                          <a:cs typeface="Arial" panose="020B0604020202020204" pitchFamily="34" charset="0"/>
                        </a:rPr>
                        <a:t>Efavirenz (EFV)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toksisitas saraf </a:t>
                      </a:r>
                      <a:r>
                        <a:rPr lang="pt-BR" sz="1800" dirty="0">
                          <a:effectLst/>
                          <a:latin typeface="Calibri" panose="020F0502020204030204" pitchFamily="34" charset="0"/>
                          <a:ea typeface="MS Mincho" panose="02020609040205080304" pitchFamily="49" charset="-128"/>
                          <a:cs typeface="Arial" panose="020B0604020202020204" pitchFamily="34" charset="0"/>
                        </a:rPr>
                        <a:t>pusat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(Gx </a:t>
                      </a:r>
                      <a:r>
                        <a:rPr lang="pt-BR" sz="1800" dirty="0">
                          <a:effectLst/>
                          <a:latin typeface="Calibri" panose="020F0502020204030204" pitchFamily="34" charset="0"/>
                          <a:ea typeface="MS Mincho" panose="02020609040205080304" pitchFamily="49" charset="-128"/>
                          <a:cs typeface="Arial" panose="020B0604020202020204" pitchFamily="34" charset="0"/>
                        </a:rPr>
                        <a:t>: bingung, penurunan konsentrasi, depersonalisasi, mimpi abnormal, sukar tidur dan pusing) pada 2-3 minggu pertama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TX--- </a:t>
                      </a:r>
                      <a:r>
                        <a:rPr lang="pt-BR" sz="1800" dirty="0">
                          <a:effectLst/>
                          <a:latin typeface="Calibri" panose="020F0502020204030204" pitchFamily="34" charset="0"/>
                          <a:ea typeface="MS Mincho" panose="02020609040205080304" pitchFamily="49" charset="-128"/>
                          <a:cs typeface="Arial" panose="020B0604020202020204" pitchFamily="34" charset="0"/>
                        </a:rPr>
                        <a:t>akan sembuh dengan sendirinya.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Psikosis </a:t>
                      </a:r>
                      <a:r>
                        <a:rPr lang="pt-BR" sz="1800" dirty="0">
                          <a:effectLst/>
                          <a:latin typeface="Calibri" panose="020F0502020204030204" pitchFamily="34" charset="0"/>
                          <a:ea typeface="MS Mincho" panose="02020609040205080304" pitchFamily="49" charset="-128"/>
                          <a:cs typeface="Arial" panose="020B0604020202020204" pitchFamily="34" charset="0"/>
                        </a:rPr>
                        <a:t>jarang dijumpai pada penggunaan EFV sendiri.</a:t>
                      </a:r>
                      <a:endParaRPr lang="id-ID"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228600" algn="l"/>
                        </a:tabLst>
                      </a:pPr>
                      <a:r>
                        <a:rPr lang="pt-BR" sz="1800" dirty="0">
                          <a:effectLst/>
                          <a:latin typeface="Calibri" panose="020F0502020204030204" pitchFamily="34" charset="0"/>
                          <a:ea typeface="MS Mincho" panose="02020609040205080304" pitchFamily="49" charset="-128"/>
                          <a:cs typeface="Arial" panose="020B0604020202020204" pitchFamily="34" charset="0"/>
                        </a:rPr>
                        <a:t>Cs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efek </a:t>
                      </a:r>
                      <a:r>
                        <a:rPr lang="pt-BR" sz="1800" dirty="0">
                          <a:effectLst/>
                          <a:latin typeface="Calibri" panose="020F0502020204030204" pitchFamily="34" charset="0"/>
                          <a:ea typeface="MS Mincho" panose="02020609040205080304" pitchFamily="49" charset="-128"/>
                          <a:cs typeface="Arial" panose="020B0604020202020204" pitchFamily="34" charset="0"/>
                        </a:rPr>
                        <a:t>samping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serupa </a:t>
                      </a:r>
                      <a:r>
                        <a:rPr lang="pt-BR" sz="1800" dirty="0">
                          <a:effectLst/>
                          <a:latin typeface="Calibri" panose="020F0502020204030204" pitchFamily="34" charset="0"/>
                          <a:ea typeface="MS Mincho" panose="02020609040205080304" pitchFamily="49" charset="-128"/>
                          <a:cs typeface="Arial" panose="020B0604020202020204" pitchFamily="34" charset="0"/>
                        </a:rPr>
                        <a:t>dengan EFV, pada beberapa pasien pemakaian Cs </a:t>
                      </a:r>
                      <a:r>
                        <a:rPr lang="pt-BR" sz="1800" dirty="0" smtClean="0">
                          <a:effectLst/>
                          <a:latin typeface="Calibri" panose="020F0502020204030204" pitchFamily="34" charset="0"/>
                          <a:ea typeface="MS Mincho" panose="02020609040205080304" pitchFamily="49" charset="-128"/>
                          <a:cs typeface="Arial" panose="020B0604020202020204" pitchFamily="34" charset="0"/>
                        </a:rPr>
                        <a:t>terjadi </a:t>
                      </a:r>
                      <a:r>
                        <a:rPr lang="pt-BR" sz="1800" dirty="0" smtClean="0">
                          <a:effectLst/>
                          <a:latin typeface="Calibri" panose="020F0502020204030204" pitchFamily="34" charset="0"/>
                          <a:ea typeface="Calibri" panose="020F0502020204030204" pitchFamily="34" charset="0"/>
                          <a:cs typeface="Arial" panose="020B0604020202020204" pitchFamily="34" charset="0"/>
                        </a:rPr>
                        <a:t>psikosis</a:t>
                      </a:r>
                      <a:r>
                        <a:rPr lang="pt-BR" sz="1800" dirty="0">
                          <a:effectLst/>
                          <a:latin typeface="Calibri" panose="020F0502020204030204" pitchFamily="34" charset="0"/>
                          <a:ea typeface="Calibri" panose="020F0502020204030204" pitchFamily="34" charset="0"/>
                          <a:cs typeface="Arial" panose="020B0604020202020204" pitchFamily="34" charset="0"/>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228600" algn="l"/>
                        </a:tabLst>
                      </a:pPr>
                      <a:r>
                        <a:rPr lang="pt-BR" sz="1800" dirty="0">
                          <a:effectLst/>
                          <a:latin typeface="Calibri" panose="020F0502020204030204" pitchFamily="34" charset="0"/>
                          <a:ea typeface="MS Mincho" panose="02020609040205080304" pitchFamily="49" charset="-128"/>
                          <a:cs typeface="Arial" panose="020B0604020202020204" pitchFamily="34" charset="0"/>
                        </a:rPr>
                        <a:t>Saat ini sangat sedikit informasi mengenai pemakaian EFV dan Cs secara bersamaan.</a:t>
                      </a:r>
                      <a:endParaRPr lang="id-ID" sz="18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chemeClr val="accent2">
                        <a:lumMod val="40000"/>
                        <a:lumOff val="60000"/>
                      </a:schemeClr>
                    </a:solidFill>
                  </a:tcPr>
                </a:tc>
              </a:tr>
              <a:tr h="2091095">
                <a:tc>
                  <a:txBody>
                    <a:bodyPr/>
                    <a:lstStyle/>
                    <a:p>
                      <a:pPr algn="ctr">
                        <a:lnSpc>
                          <a:spcPct val="107000"/>
                        </a:lnSpc>
                        <a:spcAft>
                          <a:spcPts val="0"/>
                        </a:spcAft>
                      </a:pPr>
                      <a:r>
                        <a:rPr lang="pt-BR" sz="2000" dirty="0">
                          <a:effectLst/>
                          <a:latin typeface="Calibri" panose="020F0502020204030204" pitchFamily="34" charset="0"/>
                          <a:ea typeface="Calibri" panose="020F0502020204030204" pitchFamily="34" charset="0"/>
                          <a:cs typeface="Arial" panose="020B0604020202020204" pitchFamily="34" charset="0"/>
                        </a:rPr>
                        <a:t>Depresi</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EFV</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Cs, Fluorokuino-lon, H, Eto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fontAlgn="base">
                        <a:lnSpc>
                          <a:spcPct val="115000"/>
                        </a:lnSpc>
                        <a:spcAft>
                          <a:spcPts val="0"/>
                        </a:spcAft>
                        <a:buFont typeface="Comic Sans MS" panose="030F0702030302020204" pitchFamily="66" charset="0"/>
                        <a:buChar char="-"/>
                        <a:tabLst>
                          <a:tab pos="228600" algn="l"/>
                        </a:tabLst>
                      </a:pPr>
                      <a:r>
                        <a:rPr lang="id-ID" sz="1800" dirty="0">
                          <a:effectLst/>
                          <a:latin typeface="Calibri" panose="020F0502020204030204" pitchFamily="34" charset="0"/>
                          <a:ea typeface="MS Mincho" panose="02020609040205080304" pitchFamily="49" charset="-128"/>
                          <a:cs typeface="Arial" panose="020B0604020202020204" pitchFamily="34" charset="0"/>
                        </a:rPr>
                        <a:t>2,4 % dengan EFV menunjukkan depresi berat. </a:t>
                      </a:r>
                      <a:endParaRPr lang="id-ID"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228600" algn="l"/>
                        </a:tabLst>
                      </a:pPr>
                      <a:r>
                        <a:rPr lang="it-IT" sz="1800" dirty="0">
                          <a:effectLst/>
                          <a:latin typeface="Calibri" panose="020F0502020204030204" pitchFamily="34" charset="0"/>
                          <a:ea typeface="MS Mincho" panose="02020609040205080304" pitchFamily="49" charset="-128"/>
                          <a:cs typeface="Arial" panose="020B0604020202020204" pitchFamily="34" charset="0"/>
                        </a:rPr>
                        <a:t>Pemberian Cs bisa memicu </a:t>
                      </a:r>
                      <a:r>
                        <a:rPr lang="it-IT" sz="1800" dirty="0" smtClean="0">
                          <a:effectLst/>
                          <a:latin typeface="Calibri" panose="020F0502020204030204" pitchFamily="34" charset="0"/>
                          <a:ea typeface="MS Mincho" panose="02020609040205080304" pitchFamily="49" charset="-128"/>
                          <a:cs typeface="Arial" panose="020B0604020202020204" pitchFamily="34" charset="0"/>
                        </a:rPr>
                        <a:t>depresi berat </a:t>
                      </a:r>
                      <a:r>
                        <a:rPr lang="it-IT" sz="1800" dirty="0">
                          <a:effectLst/>
                          <a:latin typeface="Calibri" panose="020F0502020204030204" pitchFamily="34" charset="0"/>
                          <a:ea typeface="MS Mincho" panose="02020609040205080304" pitchFamily="49" charset="-128"/>
                          <a:cs typeface="Arial" panose="020B0604020202020204" pitchFamily="34" charset="0"/>
                        </a:rPr>
                        <a:t>sampai kecenderungan bunuh diri.</a:t>
                      </a:r>
                      <a:endParaRPr lang="id-ID"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228600" algn="l"/>
                        </a:tabLst>
                      </a:pPr>
                      <a:r>
                        <a:rPr lang="it-IT" sz="1800" dirty="0" smtClean="0">
                          <a:effectLst/>
                          <a:latin typeface="Calibri" panose="020F0502020204030204" pitchFamily="34" charset="0"/>
                          <a:ea typeface="MS Mincho" panose="02020609040205080304" pitchFamily="49" charset="-128"/>
                          <a:cs typeface="Arial" panose="020B0604020202020204" pitchFamily="34" charset="0"/>
                        </a:rPr>
                        <a:t>Keadaan </a:t>
                      </a:r>
                      <a:r>
                        <a:rPr lang="it-IT" sz="1800" dirty="0">
                          <a:effectLst/>
                          <a:latin typeface="Calibri" panose="020F0502020204030204" pitchFamily="34" charset="0"/>
                          <a:ea typeface="MS Mincho" panose="02020609040205080304" pitchFamily="49" charset="-128"/>
                          <a:cs typeface="Arial" panose="020B0604020202020204" pitchFamily="34" charset="0"/>
                        </a:rPr>
                        <a:t>sosial ekonomi buruk dengan penyakit menahun dan ketidaksiapan psikis menjalani pengobatan dapat juga memberikan </a:t>
                      </a:r>
                      <a:r>
                        <a:rPr lang="it-IT" sz="1800" dirty="0" smtClean="0">
                          <a:effectLst/>
                          <a:latin typeface="Calibri" panose="020F0502020204030204" pitchFamily="34" charset="0"/>
                          <a:ea typeface="Calibri" panose="020F0502020204030204" pitchFamily="34" charset="0"/>
                          <a:cs typeface="Arial" panose="020B0604020202020204" pitchFamily="34" charset="0"/>
                        </a:rPr>
                        <a:t>kontribusi </a:t>
                      </a:r>
                      <a:r>
                        <a:rPr lang="it-IT" sz="1800" dirty="0">
                          <a:effectLst/>
                          <a:latin typeface="Calibri" panose="020F0502020204030204" pitchFamily="34" charset="0"/>
                          <a:ea typeface="Calibri" panose="020F0502020204030204" pitchFamily="34" charset="0"/>
                          <a:cs typeface="Arial" panose="020B0604020202020204" pitchFamily="34" charset="0"/>
                        </a:rPr>
                        <a:t>terjadinya depresi.</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 name="TextBox 1"/>
          <p:cNvSpPr txBox="1"/>
          <p:nvPr/>
        </p:nvSpPr>
        <p:spPr>
          <a:xfrm>
            <a:off x="2185060" y="23753"/>
            <a:ext cx="7552705" cy="1200329"/>
          </a:xfrm>
          <a:prstGeom prst="rect">
            <a:avLst/>
          </a:prstGeom>
          <a:noFill/>
        </p:spPr>
        <p:txBody>
          <a:bodyPr wrap="square" rtlCol="0">
            <a:spAutoFit/>
          </a:bodyPr>
          <a:lstStyle/>
          <a:p>
            <a:pPr algn="ctr"/>
            <a:r>
              <a:rPr lang="en-US" sz="2400" b="1" dirty="0" err="1"/>
              <a:t>Potensi</a:t>
            </a:r>
            <a:r>
              <a:rPr lang="en-US" sz="2400" b="1" dirty="0"/>
              <a:t> </a:t>
            </a:r>
            <a:r>
              <a:rPr lang="en-US" sz="2400" b="1" dirty="0" err="1"/>
              <a:t>toksisitas</a:t>
            </a:r>
            <a:r>
              <a:rPr lang="en-US" sz="2400" b="1" dirty="0"/>
              <a:t> </a:t>
            </a:r>
            <a:r>
              <a:rPr lang="en-US" sz="2400" b="1" dirty="0" err="1" smtClean="0"/>
              <a:t>Obat</a:t>
            </a:r>
            <a:r>
              <a:rPr lang="en-US" sz="2400" b="1" dirty="0" smtClean="0"/>
              <a:t> TB RO </a:t>
            </a:r>
            <a:r>
              <a:rPr lang="en-US" sz="2400" b="1" dirty="0" err="1" smtClean="0"/>
              <a:t>dan</a:t>
            </a:r>
            <a:r>
              <a:rPr lang="en-US" sz="2400" b="1" dirty="0" smtClean="0"/>
              <a:t> </a:t>
            </a:r>
            <a:r>
              <a:rPr lang="en-US" sz="2400" b="1" dirty="0"/>
              <a:t>ART</a:t>
            </a:r>
            <a:endParaRPr lang="en-US" sz="2400" dirty="0"/>
          </a:p>
          <a:p>
            <a:pPr algn="ctr"/>
            <a:r>
              <a:rPr lang="en-US" sz="2400" dirty="0"/>
              <a:t> </a:t>
            </a:r>
          </a:p>
          <a:p>
            <a:endParaRPr lang="en-US" sz="2400" dirty="0"/>
          </a:p>
        </p:txBody>
      </p:sp>
      <p:sp>
        <p:nvSpPr>
          <p:cNvPr id="3" name="Slide Number Placeholder 2"/>
          <p:cNvSpPr>
            <a:spLocks noGrp="1"/>
          </p:cNvSpPr>
          <p:nvPr>
            <p:ph type="sldNum" sz="quarter" idx="12"/>
          </p:nvPr>
        </p:nvSpPr>
        <p:spPr/>
        <p:txBody>
          <a:bodyPr/>
          <a:lstStyle/>
          <a:p>
            <a:fld id="{D80DEC11-0783-41CA-B134-3EB1A08E163D}" type="slidenum">
              <a:rPr lang="en-US" smtClean="0"/>
              <a:t>14</a:t>
            </a:fld>
            <a:endParaRPr lang="en-US"/>
          </a:p>
        </p:txBody>
      </p:sp>
      <p:pic>
        <p:nvPicPr>
          <p:cNvPr id="5" name="Picture 2"/>
          <p:cNvPicPr>
            <a:picLocks noChangeAspect="1" noChangeArrowheads="1"/>
          </p:cNvPicPr>
          <p:nvPr/>
        </p:nvPicPr>
        <p:blipFill rotWithShape="1">
          <a:blip r:embed="rId3" cstate="print"/>
          <a:srcRect l="20264" t="54486" r="76567" b="39779"/>
          <a:stretch/>
        </p:blipFill>
        <p:spPr bwMode="auto">
          <a:xfrm>
            <a:off x="591015" y="5243332"/>
            <a:ext cx="1138203" cy="1478142"/>
          </a:xfrm>
          <a:prstGeom prst="rect">
            <a:avLst/>
          </a:prstGeom>
          <a:noFill/>
          <a:ln w="9525">
            <a:noFill/>
            <a:miter lim="800000"/>
            <a:headEnd/>
            <a:tailEnd/>
          </a:ln>
        </p:spPr>
      </p:pic>
    </p:spTree>
    <p:extLst>
      <p:ext uri="{BB962C8B-B14F-4D97-AF65-F5344CB8AC3E}">
        <p14:creationId xmlns:p14="http://schemas.microsoft.com/office/powerpoint/2010/main" val="399431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2621877"/>
              </p:ext>
            </p:extLst>
          </p:nvPr>
        </p:nvGraphicFramePr>
        <p:xfrm>
          <a:off x="510987" y="483400"/>
          <a:ext cx="11389660" cy="6280960"/>
        </p:xfrm>
        <a:graphic>
          <a:graphicData uri="http://schemas.openxmlformats.org/drawingml/2006/table">
            <a:tbl>
              <a:tblPr firstRow="1" bandRow="1">
                <a:tableStyleId>{5C22544A-7EE6-4342-B048-85BDC9FD1C3A}</a:tableStyleId>
              </a:tblPr>
              <a:tblGrid>
                <a:gridCol w="2092473"/>
                <a:gridCol w="2252687"/>
                <a:gridCol w="1950234"/>
                <a:gridCol w="5094266"/>
              </a:tblGrid>
              <a:tr h="415388">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Toksisitas</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a:effectLst/>
                          <a:latin typeface="Calibri" panose="020F0502020204030204" pitchFamily="34" charset="0"/>
                          <a:ea typeface="Calibri" panose="020F0502020204030204" pitchFamily="34" charset="0"/>
                          <a:cs typeface="Arial" panose="020B0604020202020204" pitchFamily="34" charset="0"/>
                        </a:rPr>
                        <a:t>ART </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OAT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Keterangan</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338621">
                <a:tc>
                  <a:txBody>
                    <a:bodyPr/>
                    <a:lstStyle/>
                    <a:p>
                      <a:pPr algn="ctr">
                        <a:lnSpc>
                          <a:spcPct val="107000"/>
                        </a:lnSpc>
                        <a:spcAft>
                          <a:spcPts val="0"/>
                        </a:spcAft>
                      </a:pPr>
                      <a:r>
                        <a:rPr lang="it-IT" sz="2000" dirty="0">
                          <a:effectLst/>
                          <a:latin typeface="Calibri" panose="020F0502020204030204" pitchFamily="34" charset="0"/>
                          <a:ea typeface="Calibri" panose="020F0502020204030204" pitchFamily="34" charset="0"/>
                          <a:cs typeface="Arial" panose="020B0604020202020204" pitchFamily="34" charset="0"/>
                        </a:rPr>
                        <a:t>Sakit kepala</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DE7B9"/>
                    </a:solidFill>
                  </a:tcPr>
                </a:tc>
                <a:tc>
                  <a:txBody>
                    <a:bodyPr/>
                    <a:lstStyle/>
                    <a:p>
                      <a:pPr algn="ctr">
                        <a:lnSpc>
                          <a:spcPct val="107000"/>
                        </a:lnSpc>
                        <a:spcAft>
                          <a:spcPts val="0"/>
                        </a:spcAft>
                      </a:pPr>
                      <a:r>
                        <a:rPr lang="it-IT" sz="2000" dirty="0" smtClean="0">
                          <a:effectLst/>
                          <a:latin typeface="Calibri" panose="020F0502020204030204" pitchFamily="34" charset="0"/>
                          <a:ea typeface="Calibri" panose="020F0502020204030204" pitchFamily="34" charset="0"/>
                          <a:cs typeface="Arial" panose="020B0604020202020204" pitchFamily="34" charset="0"/>
                        </a:rPr>
                        <a:t>AZT (Zidovudin), </a:t>
                      </a:r>
                      <a:r>
                        <a:rPr lang="it-IT" sz="2000" dirty="0">
                          <a:effectLst/>
                          <a:latin typeface="Calibri" panose="020F0502020204030204" pitchFamily="34" charset="0"/>
                          <a:ea typeface="Calibri" panose="020F0502020204030204" pitchFamily="34" charset="0"/>
                          <a:cs typeface="Arial" panose="020B0604020202020204" pitchFamily="34" charset="0"/>
                        </a:rPr>
                        <a:t>EFV</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DE7B9"/>
                    </a:solidFill>
                  </a:tcPr>
                </a:tc>
                <a:tc>
                  <a:txBody>
                    <a:bodyPr/>
                    <a:lstStyle/>
                    <a:p>
                      <a:pPr algn="ctr">
                        <a:lnSpc>
                          <a:spcPct val="107000"/>
                        </a:lnSpc>
                        <a:spcAft>
                          <a:spcPts val="0"/>
                        </a:spcAft>
                      </a:pPr>
                      <a:r>
                        <a:rPr lang="it-IT" sz="2000">
                          <a:effectLst/>
                          <a:latin typeface="Calibri" panose="020F0502020204030204" pitchFamily="34" charset="0"/>
                          <a:ea typeface="Calibri" panose="020F0502020204030204" pitchFamily="34" charset="0"/>
                          <a:cs typeface="Arial" panose="020B0604020202020204" pitchFamily="34" charset="0"/>
                        </a:rPr>
                        <a:t>Cs</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DE7B9"/>
                    </a:solidFill>
                  </a:tcPr>
                </a:tc>
                <a:tc>
                  <a:txBody>
                    <a:bodyPr/>
                    <a:lstStyle/>
                    <a:p>
                      <a:pPr marL="342900" lvl="0" indent="-342900" fontAlgn="base">
                        <a:lnSpc>
                          <a:spcPct val="115000"/>
                        </a:lnSpc>
                        <a:spcAft>
                          <a:spcPts val="0"/>
                        </a:spcAft>
                        <a:buFont typeface="Comic Sans MS" panose="030F0702030302020204" pitchFamily="66" charset="0"/>
                        <a:buChar char="-"/>
                        <a:tabLst>
                          <a:tab pos="228600" algn="l"/>
                        </a:tabLst>
                      </a:pPr>
                      <a:r>
                        <a:rPr lang="it-IT" sz="2000" dirty="0">
                          <a:effectLst/>
                          <a:latin typeface="Calibri" panose="020F0502020204030204" pitchFamily="34" charset="0"/>
                          <a:ea typeface="MS Mincho" panose="02020609040205080304" pitchFamily="49" charset="-128"/>
                          <a:cs typeface="Arial" panose="020B0604020202020204" pitchFamily="34" charset="0"/>
                        </a:rPr>
                        <a:t>Kesampingkan penyebab </a:t>
                      </a:r>
                      <a:r>
                        <a:rPr lang="it-IT" sz="2000" dirty="0" smtClean="0">
                          <a:effectLst/>
                          <a:latin typeface="Calibri" panose="020F0502020204030204" pitchFamily="34" charset="0"/>
                          <a:ea typeface="MS Mincho" panose="02020609040205080304" pitchFamily="49" charset="-128"/>
                          <a:cs typeface="Arial" panose="020B0604020202020204" pitchFamily="34" charset="0"/>
                        </a:rPr>
                        <a:t>lain. </a:t>
                      </a:r>
                      <a:r>
                        <a:rPr lang="it-IT" sz="2000" dirty="0">
                          <a:effectLst/>
                          <a:latin typeface="Calibri" panose="020F0502020204030204" pitchFamily="34" charset="0"/>
                          <a:ea typeface="MS Mincho" panose="02020609040205080304" pitchFamily="49" charset="-128"/>
                          <a:cs typeface="Arial" panose="020B0604020202020204" pitchFamily="34" charset="0"/>
                        </a:rPr>
                        <a:t>Sakit kepala karena AZT, EFV dan Cs biasa tidak </a:t>
                      </a:r>
                      <a:r>
                        <a:rPr lang="it-IT" sz="2000" dirty="0" smtClean="0">
                          <a:effectLst/>
                          <a:latin typeface="Calibri" panose="020F0502020204030204" pitchFamily="34" charset="0"/>
                          <a:ea typeface="MS Mincho" panose="02020609040205080304" pitchFamily="49" charset="-128"/>
                          <a:cs typeface="Arial" panose="020B0604020202020204" pitchFamily="34" charset="0"/>
                        </a:rPr>
                        <a:t>berkepanjangan</a:t>
                      </a:r>
                      <a:r>
                        <a:rPr lang="it-IT" sz="2000" dirty="0">
                          <a:effectLst/>
                          <a:latin typeface="Calibri" panose="020F0502020204030204" pitchFamily="34" charset="0"/>
                          <a:ea typeface="MS Mincho" panose="02020609040205080304" pitchFamily="49" charset="-128"/>
                          <a:cs typeface="Arial" panose="020B0604020202020204" pitchFamily="34" charset="0"/>
                        </a:rPr>
                        <a:t>. </a:t>
                      </a:r>
                      <a:endParaRPr lang="it-IT" sz="2000" dirty="0" smtClean="0">
                        <a:effectLst/>
                        <a:latin typeface="Calibri" panose="020F0502020204030204" pitchFamily="34" charset="0"/>
                        <a:ea typeface="MS Mincho" panose="02020609040205080304" pitchFamily="49" charset="-128"/>
                        <a:cs typeface="Arial" panose="020B0604020202020204" pitchFamily="34" charset="0"/>
                      </a:endParaRPr>
                    </a:p>
                    <a:p>
                      <a:pPr marL="342900" lvl="0" indent="-342900" fontAlgn="base">
                        <a:lnSpc>
                          <a:spcPct val="115000"/>
                        </a:lnSpc>
                        <a:spcAft>
                          <a:spcPts val="0"/>
                        </a:spcAft>
                        <a:buFont typeface="Comic Sans MS" panose="030F0702030302020204" pitchFamily="66" charset="0"/>
                        <a:buChar char="-"/>
                        <a:tabLst>
                          <a:tab pos="228600" algn="l"/>
                        </a:tabLst>
                      </a:pPr>
                      <a:r>
                        <a:rPr lang="it-IT" sz="2000" dirty="0" smtClean="0">
                          <a:effectLst/>
                          <a:latin typeface="Calibri" panose="020F0502020204030204" pitchFamily="34" charset="0"/>
                          <a:ea typeface="MS Mincho" panose="02020609040205080304" pitchFamily="49" charset="-128"/>
                          <a:cs typeface="Arial" panose="020B0604020202020204" pitchFamily="34" charset="0"/>
                        </a:rPr>
                        <a:t>Beri </a:t>
                      </a:r>
                      <a:r>
                        <a:rPr lang="it-IT" sz="2000" dirty="0">
                          <a:effectLst/>
                          <a:latin typeface="Calibri" panose="020F0502020204030204" pitchFamily="34" charset="0"/>
                          <a:ea typeface="MS Mincho" panose="02020609040205080304" pitchFamily="49" charset="-128"/>
                          <a:cs typeface="Arial" panose="020B0604020202020204" pitchFamily="34" charset="0"/>
                        </a:rPr>
                        <a:t>analgesik </a:t>
                      </a:r>
                      <a:r>
                        <a:rPr lang="it-IT" sz="2000" dirty="0" smtClean="0">
                          <a:effectLst/>
                          <a:latin typeface="Calibri" panose="020F0502020204030204" pitchFamily="34" charset="0"/>
                          <a:ea typeface="MS Mincho" panose="02020609040205080304" pitchFamily="49" charset="-128"/>
                          <a:cs typeface="Arial" panose="020B0604020202020204" pitchFamily="34" charset="0"/>
                        </a:rPr>
                        <a:t>ibuprofen </a:t>
                      </a:r>
                      <a:r>
                        <a:rPr lang="it-IT" sz="2000" dirty="0">
                          <a:effectLst/>
                          <a:latin typeface="Calibri" panose="020F0502020204030204" pitchFamily="34" charset="0"/>
                          <a:ea typeface="MS Mincho" panose="02020609040205080304" pitchFamily="49" charset="-128"/>
                          <a:cs typeface="Arial" panose="020B0604020202020204" pitchFamily="34" charset="0"/>
                        </a:rPr>
                        <a:t>atau parasetamol.</a:t>
                      </a:r>
                      <a:endParaRPr lang="id-ID"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rgbClr val="ADE7B9"/>
                    </a:solidFill>
                  </a:tcPr>
                </a:tc>
              </a:tr>
              <a:tr h="2396600">
                <a:tc>
                  <a:txBody>
                    <a:bodyPr/>
                    <a:lstStyle/>
                    <a:p>
                      <a:pPr algn="ctr">
                        <a:lnSpc>
                          <a:spcPct val="107000"/>
                        </a:lnSpc>
                        <a:spcAft>
                          <a:spcPts val="0"/>
                        </a:spcAft>
                      </a:pPr>
                      <a:endParaRPr lang="it-IT"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it-IT" sz="2000" dirty="0" smtClean="0">
                          <a:effectLst/>
                          <a:latin typeface="Calibri" panose="020F0502020204030204" pitchFamily="34" charset="0"/>
                          <a:ea typeface="Calibri" panose="020F0502020204030204" pitchFamily="34" charset="0"/>
                          <a:cs typeface="Arial" panose="020B0604020202020204" pitchFamily="34" charset="0"/>
                        </a:rPr>
                        <a:t>Mual </a:t>
                      </a:r>
                      <a:r>
                        <a:rPr lang="it-IT" sz="2000" dirty="0">
                          <a:effectLst/>
                          <a:latin typeface="Calibri" panose="020F0502020204030204" pitchFamily="34" charset="0"/>
                          <a:ea typeface="Calibri" panose="020F0502020204030204" pitchFamily="34" charset="0"/>
                          <a:cs typeface="Arial" panose="020B0604020202020204" pitchFamily="34" charset="0"/>
                        </a:rPr>
                        <a:t>dan Muntah</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dirty="0" smtClean="0">
                          <a:effectLst/>
                          <a:latin typeface="Calibri" panose="020F0502020204030204" pitchFamily="34" charset="0"/>
                          <a:ea typeface="Calibri" panose="020F0502020204030204" pitchFamily="34" charset="0"/>
                          <a:cs typeface="Arial" panose="020B0604020202020204" pitchFamily="34" charset="0"/>
                        </a:rPr>
                        <a:t>RTV (ritonavir), d4T(stavudin), </a:t>
                      </a:r>
                      <a:r>
                        <a:rPr lang="it-IT" sz="2000" dirty="0">
                          <a:effectLst/>
                          <a:latin typeface="Calibri" panose="020F0502020204030204" pitchFamily="34" charset="0"/>
                          <a:ea typeface="Calibri" panose="020F0502020204030204" pitchFamily="34" charset="0"/>
                          <a:cs typeface="Arial" panose="020B0604020202020204" pitchFamily="34" charset="0"/>
                        </a:rPr>
                        <a:t>NVP</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2000" dirty="0">
                          <a:effectLst/>
                          <a:latin typeface="Calibri" panose="020F0502020204030204" pitchFamily="34" charset="0"/>
                          <a:ea typeface="Calibri" panose="020F0502020204030204" pitchFamily="34" charset="0"/>
                          <a:cs typeface="Arial" panose="020B0604020202020204" pitchFamily="34" charset="0"/>
                        </a:rPr>
                        <a:t>Eto, PAS, H, E, Z </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fontAlgn="base">
                        <a:lnSpc>
                          <a:spcPct val="115000"/>
                        </a:lnSpc>
                        <a:spcAft>
                          <a:spcPts val="0"/>
                        </a:spcAft>
                        <a:buFont typeface="Comic Sans MS" panose="030F0702030302020204" pitchFamily="66" charset="0"/>
                        <a:buChar char="-"/>
                        <a:tabLst>
                          <a:tab pos="228600" algn="l"/>
                        </a:tabLst>
                      </a:pPr>
                      <a:r>
                        <a:rPr lang="pt-BR" sz="2000" dirty="0">
                          <a:effectLst/>
                          <a:latin typeface="Calibri" panose="020F0502020204030204" pitchFamily="34" charset="0"/>
                          <a:ea typeface="MS Mincho" panose="02020609040205080304" pitchFamily="49" charset="-128"/>
                          <a:cs typeface="Arial" panose="020B0604020202020204" pitchFamily="34" charset="0"/>
                        </a:rPr>
                        <a:t>Mual dan muntah </a:t>
                      </a:r>
                      <a:r>
                        <a:rPr lang="pt-BR" sz="2000" dirty="0" smtClean="0">
                          <a:effectLst/>
                          <a:latin typeface="Calibri" panose="020F0502020204030204" pitchFamily="34" charset="0"/>
                          <a:ea typeface="MS Mincho" panose="02020609040205080304" pitchFamily="49" charset="-128"/>
                          <a:cs typeface="Arial" panose="020B0604020202020204" pitchFamily="34" charset="0"/>
                        </a:rPr>
                        <a:t>sering terjadi.</a:t>
                      </a:r>
                      <a:endParaRPr lang="id-ID"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228600" algn="l"/>
                        </a:tabLst>
                      </a:pPr>
                      <a:r>
                        <a:rPr lang="pt-BR" sz="2000" dirty="0">
                          <a:effectLst/>
                          <a:latin typeface="Calibri" panose="020F0502020204030204" pitchFamily="34" charset="0"/>
                          <a:ea typeface="MS Mincho" panose="02020609040205080304" pitchFamily="49" charset="-128"/>
                          <a:cs typeface="Arial" panose="020B0604020202020204" pitchFamily="34" charset="0"/>
                        </a:rPr>
                        <a:t>Bila muntah </a:t>
                      </a:r>
                      <a:r>
                        <a:rPr lang="pt-BR" sz="2000" dirty="0" smtClean="0">
                          <a:effectLst/>
                          <a:latin typeface="Calibri" panose="020F0502020204030204" pitchFamily="34" charset="0"/>
                          <a:ea typeface="MS Mincho" panose="02020609040205080304" pitchFamily="49" charset="-128"/>
                          <a:cs typeface="Arial" panose="020B0604020202020204" pitchFamily="34" charset="0"/>
                        </a:rPr>
                        <a:t>berkepanjangan </a:t>
                      </a:r>
                      <a:r>
                        <a:rPr lang="pt-BR" sz="2000" dirty="0">
                          <a:effectLst/>
                          <a:latin typeface="Calibri" panose="020F0502020204030204" pitchFamily="34" charset="0"/>
                          <a:ea typeface="MS Mincho" panose="02020609040205080304" pitchFamily="49" charset="-128"/>
                          <a:cs typeface="Arial" panose="020B0604020202020204" pitchFamily="34" charset="0"/>
                        </a:rPr>
                        <a:t>disertai nyeri perut, kemungkinan besar karena asidosis laktat dan/atau hepatitis sekunder karena pengobatan.</a:t>
                      </a:r>
                      <a:endParaRPr lang="id-ID"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087466">
                <a:tc>
                  <a:txBody>
                    <a:bodyPr/>
                    <a:lstStyle/>
                    <a:p>
                      <a:pPr algn="ctr">
                        <a:lnSpc>
                          <a:spcPct val="107000"/>
                        </a:lnSpc>
                        <a:spcAft>
                          <a:spcPts val="0"/>
                        </a:spcAft>
                      </a:pPr>
                      <a:endParaRPr lang="pt-B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pt-BR" sz="20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pt-BR" sz="2000" dirty="0" smtClean="0">
                          <a:effectLst/>
                          <a:latin typeface="Calibri" panose="020F0502020204030204" pitchFamily="34" charset="0"/>
                          <a:ea typeface="Calibri" panose="020F0502020204030204" pitchFamily="34" charset="0"/>
                          <a:cs typeface="Arial" panose="020B0604020202020204" pitchFamily="34" charset="0"/>
                        </a:rPr>
                        <a:t>Nyeri </a:t>
                      </a:r>
                      <a:r>
                        <a:rPr lang="pt-BR" sz="2000" dirty="0">
                          <a:effectLst/>
                          <a:latin typeface="Calibri" panose="020F0502020204030204" pitchFamily="34" charset="0"/>
                          <a:ea typeface="Calibri" panose="020F0502020204030204" pitchFamily="34" charset="0"/>
                          <a:cs typeface="Arial" panose="020B0604020202020204" pitchFamily="34" charset="0"/>
                        </a:rPr>
                        <a:t>perut</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pt-BR" sz="2000" dirty="0">
                          <a:effectLst/>
                          <a:latin typeface="Calibri" panose="020F0502020204030204" pitchFamily="34" charset="0"/>
                          <a:ea typeface="Calibri" panose="020F0502020204030204" pitchFamily="34" charset="0"/>
                          <a:cs typeface="Arial" panose="020B0604020202020204" pitchFamily="34" charset="0"/>
                        </a:rPr>
                        <a:t>Semua pengobatan dengan ART menyebabkan nyeri perut.</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nb-NO" sz="2000" dirty="0">
                          <a:effectLst/>
                          <a:latin typeface="Calibri" panose="020F0502020204030204" pitchFamily="34" charset="0"/>
                          <a:ea typeface="Calibri" panose="020F0502020204030204" pitchFamily="34" charset="0"/>
                          <a:cs typeface="Arial" panose="020B0604020202020204" pitchFamily="34" charset="0"/>
                        </a:rPr>
                        <a:t>Eto, PAS</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342900" lvl="0" indent="-342900" fontAlgn="base">
                        <a:lnSpc>
                          <a:spcPct val="115000"/>
                        </a:lnSpc>
                        <a:spcAft>
                          <a:spcPts val="0"/>
                        </a:spcAft>
                        <a:buFont typeface="Comic Sans MS" panose="030F0702030302020204" pitchFamily="66" charset="0"/>
                        <a:buChar char="-"/>
                        <a:tabLst>
                          <a:tab pos="228600" algn="l"/>
                        </a:tabLst>
                      </a:pPr>
                      <a:r>
                        <a:rPr lang="nb-NO" sz="2000" dirty="0">
                          <a:effectLst/>
                          <a:latin typeface="Calibri" panose="020F0502020204030204" pitchFamily="34" charset="0"/>
                          <a:ea typeface="MS Mincho" panose="02020609040205080304" pitchFamily="49" charset="-128"/>
                          <a:cs typeface="Arial" panose="020B0604020202020204" pitchFamily="34" charset="0"/>
                        </a:rPr>
                        <a:t>Nyeri perut </a:t>
                      </a:r>
                      <a:r>
                        <a:rPr lang="nb-NO" sz="2000" dirty="0" smtClean="0">
                          <a:effectLst/>
                          <a:latin typeface="Calibri" panose="020F0502020204030204" pitchFamily="34" charset="0"/>
                          <a:ea typeface="MS Mincho" panose="02020609040205080304" pitchFamily="49" charset="-128"/>
                          <a:cs typeface="Arial" panose="020B0604020202020204" pitchFamily="34" charset="0"/>
                        </a:rPr>
                        <a:t>banyak dijumpai (tidak membahayakan). </a:t>
                      </a:r>
                      <a:endParaRPr lang="id-ID" sz="20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228600" algn="l"/>
                        </a:tabLst>
                      </a:pPr>
                      <a:r>
                        <a:rPr lang="nb-NO" sz="2000" dirty="0" smtClean="0">
                          <a:effectLst/>
                          <a:latin typeface="Calibri" panose="020F0502020204030204" pitchFamily="34" charset="0"/>
                          <a:ea typeface="MS Mincho" panose="02020609040205080304" pitchFamily="49" charset="-128"/>
                          <a:cs typeface="Arial" panose="020B0604020202020204" pitchFamily="34" charset="0"/>
                        </a:rPr>
                        <a:t>Perlu </a:t>
                      </a:r>
                      <a:r>
                        <a:rPr lang="nb-NO" sz="2000" dirty="0">
                          <a:effectLst/>
                          <a:latin typeface="Calibri" panose="020F0502020204030204" pitchFamily="34" charset="0"/>
                          <a:ea typeface="MS Mincho" panose="02020609040205080304" pitchFamily="49" charset="-128"/>
                          <a:cs typeface="Arial" panose="020B0604020202020204" pitchFamily="34" charset="0"/>
                        </a:rPr>
                        <a:t>diwaspadai </a:t>
                      </a:r>
                      <a:r>
                        <a:rPr lang="nb-NO" sz="2000" dirty="0" smtClean="0">
                          <a:effectLst/>
                          <a:latin typeface="Calibri" panose="020F0502020204030204" pitchFamily="34" charset="0"/>
                          <a:ea typeface="MS Mincho" panose="02020609040205080304" pitchFamily="49" charset="-128"/>
                          <a:cs typeface="Arial" panose="020B0604020202020204" pitchFamily="34" charset="0"/>
                        </a:rPr>
                        <a:t>--- </a:t>
                      </a:r>
                      <a:r>
                        <a:rPr lang="nb-NO" sz="2000" dirty="0">
                          <a:effectLst/>
                          <a:latin typeface="Calibri" panose="020F0502020204030204" pitchFamily="34" charset="0"/>
                          <a:ea typeface="MS Mincho" panose="02020609040205080304" pitchFamily="49" charset="-128"/>
                          <a:cs typeface="Arial" panose="020B0604020202020204" pitchFamily="34" charset="0"/>
                        </a:rPr>
                        <a:t>gejala permulaan dari </a:t>
                      </a:r>
                      <a:r>
                        <a:rPr lang="nb-NO" sz="2000" dirty="0" smtClean="0">
                          <a:effectLst/>
                          <a:latin typeface="Calibri" panose="020F0502020204030204" pitchFamily="34" charset="0"/>
                          <a:ea typeface="MS Mincho" panose="02020609040205080304" pitchFamily="49" charset="-128"/>
                          <a:cs typeface="Arial" panose="020B0604020202020204" pitchFamily="34" charset="0"/>
                        </a:rPr>
                        <a:t> </a:t>
                      </a:r>
                      <a:r>
                        <a:rPr lang="nb-NO" sz="2000" dirty="0">
                          <a:effectLst/>
                          <a:latin typeface="Calibri" panose="020F0502020204030204" pitchFamily="34" charset="0"/>
                          <a:ea typeface="MS Mincho" panose="02020609040205080304" pitchFamily="49" charset="-128"/>
                          <a:cs typeface="Arial" panose="020B0604020202020204" pitchFamily="34" charset="0"/>
                        </a:rPr>
                        <a:t>pankreatitis, </a:t>
                      </a:r>
                      <a:r>
                        <a:rPr lang="nb-NO" sz="2000" dirty="0" smtClean="0">
                          <a:effectLst/>
                          <a:latin typeface="Calibri" panose="020F0502020204030204" pitchFamily="34" charset="0"/>
                          <a:ea typeface="MS Mincho" panose="02020609040205080304" pitchFamily="49" charset="-128"/>
                          <a:cs typeface="Arial" panose="020B0604020202020204" pitchFamily="34" charset="0"/>
                        </a:rPr>
                        <a:t>hepatitis </a:t>
                      </a:r>
                      <a:r>
                        <a:rPr lang="nb-NO" sz="2000" dirty="0">
                          <a:effectLst/>
                          <a:latin typeface="Calibri" panose="020F0502020204030204" pitchFamily="34" charset="0"/>
                          <a:ea typeface="MS Mincho" panose="02020609040205080304" pitchFamily="49" charset="-128"/>
                          <a:cs typeface="Arial" panose="020B0604020202020204" pitchFamily="34" charset="0"/>
                        </a:rPr>
                        <a:t>dan asidosis laktat.</a:t>
                      </a:r>
                      <a:endParaRPr lang="id-ID" sz="20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chemeClr val="accent4">
                        <a:lumMod val="40000"/>
                        <a:lumOff val="60000"/>
                      </a:schemeClr>
                    </a:solidFill>
                  </a:tcPr>
                </a:tc>
              </a:tr>
            </a:tbl>
          </a:graphicData>
        </a:graphic>
      </p:graphicFrame>
      <p:sp>
        <p:nvSpPr>
          <p:cNvPr id="3" name="TextBox 2"/>
          <p:cNvSpPr txBox="1"/>
          <p:nvPr/>
        </p:nvSpPr>
        <p:spPr>
          <a:xfrm>
            <a:off x="2185060" y="23753"/>
            <a:ext cx="7552705" cy="1200329"/>
          </a:xfrm>
          <a:prstGeom prst="rect">
            <a:avLst/>
          </a:prstGeom>
          <a:noFill/>
        </p:spPr>
        <p:txBody>
          <a:bodyPr wrap="square" rtlCol="0">
            <a:spAutoFit/>
          </a:bodyPr>
          <a:lstStyle/>
          <a:p>
            <a:r>
              <a:rPr lang="en-US" sz="2400" b="1" dirty="0" err="1"/>
              <a:t>Potensi</a:t>
            </a:r>
            <a:r>
              <a:rPr lang="en-US" sz="2400" b="1" dirty="0"/>
              <a:t> </a:t>
            </a:r>
            <a:r>
              <a:rPr lang="en-US" sz="2400" b="1" dirty="0" err="1"/>
              <a:t>toksisitas</a:t>
            </a:r>
            <a:r>
              <a:rPr lang="en-US" sz="2400" b="1" dirty="0"/>
              <a:t> </a:t>
            </a:r>
            <a:r>
              <a:rPr lang="en-US" sz="2400" b="1" dirty="0" err="1" smtClean="0"/>
              <a:t>Obat</a:t>
            </a:r>
            <a:r>
              <a:rPr lang="en-US" sz="2400" b="1" dirty="0" smtClean="0"/>
              <a:t> TB RO </a:t>
            </a:r>
            <a:r>
              <a:rPr lang="en-US" sz="2400" b="1" dirty="0" err="1" smtClean="0"/>
              <a:t>dan</a:t>
            </a:r>
            <a:r>
              <a:rPr lang="en-US" sz="2400" b="1" dirty="0" smtClean="0"/>
              <a:t> </a:t>
            </a:r>
            <a:r>
              <a:rPr lang="en-US" sz="2400" b="1" dirty="0"/>
              <a:t>ART</a:t>
            </a:r>
            <a:endParaRPr lang="en-US" sz="2400" dirty="0"/>
          </a:p>
          <a:p>
            <a:r>
              <a:rPr lang="en-US" sz="2400" dirty="0"/>
              <a:t> </a:t>
            </a:r>
          </a:p>
          <a:p>
            <a:endParaRPr lang="en-US" sz="2400" dirty="0"/>
          </a:p>
        </p:txBody>
      </p:sp>
      <p:sp>
        <p:nvSpPr>
          <p:cNvPr id="2" name="Slide Number Placeholder 1"/>
          <p:cNvSpPr>
            <a:spLocks noGrp="1"/>
          </p:cNvSpPr>
          <p:nvPr>
            <p:ph type="sldNum" sz="quarter" idx="12"/>
          </p:nvPr>
        </p:nvSpPr>
        <p:spPr/>
        <p:txBody>
          <a:bodyPr/>
          <a:lstStyle/>
          <a:p>
            <a:fld id="{D80DEC11-0783-41CA-B134-3EB1A08E163D}" type="slidenum">
              <a:rPr lang="en-US" smtClean="0"/>
              <a:t>15</a:t>
            </a:fld>
            <a:endParaRPr lang="en-US"/>
          </a:p>
        </p:txBody>
      </p:sp>
      <p:pic>
        <p:nvPicPr>
          <p:cNvPr id="5" name="Picture 2"/>
          <p:cNvPicPr>
            <a:picLocks noChangeAspect="1" noChangeArrowheads="1"/>
          </p:cNvPicPr>
          <p:nvPr/>
        </p:nvPicPr>
        <p:blipFill>
          <a:blip r:embed="rId3" cstate="print"/>
          <a:srcRect l="31880" t="56596" r="61623" b="28333"/>
          <a:stretch>
            <a:fillRect/>
          </a:stretch>
        </p:blipFill>
        <p:spPr bwMode="auto">
          <a:xfrm>
            <a:off x="1042471" y="1324442"/>
            <a:ext cx="735361" cy="98130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31474" t="38905" r="61623" b="44714"/>
          <a:stretch>
            <a:fillRect/>
          </a:stretch>
        </p:blipFill>
        <p:spPr bwMode="auto">
          <a:xfrm>
            <a:off x="0" y="2935839"/>
            <a:ext cx="1042471" cy="1533046"/>
          </a:xfrm>
          <a:prstGeom prst="rect">
            <a:avLst/>
          </a:prstGeom>
          <a:noFill/>
          <a:ln w="9525">
            <a:noFill/>
            <a:miter lim="800000"/>
            <a:headEnd/>
            <a:tailEnd/>
          </a:ln>
        </p:spPr>
      </p:pic>
    </p:spTree>
    <p:extLst>
      <p:ext uri="{BB962C8B-B14F-4D97-AF65-F5344CB8AC3E}">
        <p14:creationId xmlns:p14="http://schemas.microsoft.com/office/powerpoint/2010/main" val="2360370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62041890"/>
              </p:ext>
            </p:extLst>
          </p:nvPr>
        </p:nvGraphicFramePr>
        <p:xfrm>
          <a:off x="96982" y="332511"/>
          <a:ext cx="11968346" cy="6388965"/>
        </p:xfrm>
        <a:graphic>
          <a:graphicData uri="http://schemas.openxmlformats.org/drawingml/2006/table">
            <a:tbl>
              <a:tblPr firstRow="1" bandRow="1">
                <a:tableStyleId>{5C22544A-7EE6-4342-B048-85BDC9FD1C3A}</a:tableStyleId>
              </a:tblPr>
              <a:tblGrid>
                <a:gridCol w="1610715"/>
                <a:gridCol w="1619644"/>
                <a:gridCol w="1871959"/>
                <a:gridCol w="6866028"/>
              </a:tblGrid>
              <a:tr h="339270">
                <a:tc>
                  <a:txBody>
                    <a:bodyPr/>
                    <a:lstStyle/>
                    <a:p>
                      <a:pPr algn="ctr">
                        <a:lnSpc>
                          <a:spcPct val="107000"/>
                        </a:lnSpc>
                        <a:spcAft>
                          <a:spcPts val="0"/>
                        </a:spcAft>
                      </a:pPr>
                      <a:r>
                        <a:rPr lang="id-ID" sz="1400" b="1" dirty="0">
                          <a:effectLst/>
                          <a:latin typeface="Calibri" panose="020F0502020204030204" pitchFamily="34" charset="0"/>
                          <a:ea typeface="Calibri" panose="020F0502020204030204" pitchFamily="34" charset="0"/>
                          <a:cs typeface="Arial" panose="020B0604020202020204" pitchFamily="34" charset="0"/>
                        </a:rPr>
                        <a:t>Toksisitas</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b="1">
                          <a:effectLst/>
                          <a:latin typeface="Calibri" panose="020F0502020204030204" pitchFamily="34" charset="0"/>
                          <a:ea typeface="Calibri" panose="020F0502020204030204" pitchFamily="34" charset="0"/>
                          <a:cs typeface="Arial" panose="020B0604020202020204" pitchFamily="34" charset="0"/>
                        </a:rPr>
                        <a:t>ART </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b="1" dirty="0">
                          <a:effectLst/>
                          <a:latin typeface="Calibri" panose="020F0502020204030204" pitchFamily="34" charset="0"/>
                          <a:ea typeface="Calibri" panose="020F0502020204030204" pitchFamily="34" charset="0"/>
                          <a:cs typeface="Arial" panose="020B0604020202020204" pitchFamily="34" charset="0"/>
                        </a:rPr>
                        <a:t>OAT</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400" b="1" dirty="0">
                          <a:effectLst/>
                          <a:latin typeface="Calibri" panose="020F0502020204030204" pitchFamily="34" charset="0"/>
                          <a:ea typeface="Calibri" panose="020F0502020204030204" pitchFamily="34" charset="0"/>
                          <a:cs typeface="Arial" panose="020B0604020202020204" pitchFamily="34" charset="0"/>
                        </a:rPr>
                        <a:t>Keterangan</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69632">
                <a:tc>
                  <a:txBody>
                    <a:bodyPr/>
                    <a:lstStyle/>
                    <a:p>
                      <a:pPr algn="ctr">
                        <a:lnSpc>
                          <a:spcPct val="107000"/>
                        </a:lnSpc>
                        <a:spcAft>
                          <a:spcPts val="0"/>
                        </a:spcAft>
                      </a:pPr>
                      <a:endParaRPr lang="pt-B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pt-BR" sz="1400" dirty="0" smtClean="0">
                          <a:effectLst/>
                          <a:latin typeface="Calibri" panose="020F0502020204030204" pitchFamily="34" charset="0"/>
                          <a:ea typeface="Calibri" panose="020F0502020204030204" pitchFamily="34" charset="0"/>
                          <a:cs typeface="Arial" panose="020B0604020202020204" pitchFamily="34" charset="0"/>
                        </a:rPr>
                        <a:t>Diare</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a:effectLst/>
                          <a:latin typeface="Calibri" panose="020F0502020204030204" pitchFamily="34" charset="0"/>
                          <a:ea typeface="Calibri" panose="020F0502020204030204" pitchFamily="34" charset="0"/>
                          <a:cs typeface="Arial" panose="020B0604020202020204" pitchFamily="34" charset="0"/>
                        </a:rPr>
                        <a:t>Semua PI, ddl </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a:effectLst/>
                          <a:latin typeface="Calibri" panose="020F0502020204030204" pitchFamily="34" charset="0"/>
                          <a:ea typeface="Calibri" panose="020F0502020204030204" pitchFamily="34" charset="0"/>
                          <a:cs typeface="Arial" panose="020B0604020202020204" pitchFamily="34" charset="0"/>
                        </a:rPr>
                        <a:t>Eto, PAS, Fluorokuino-lon</a:t>
                      </a:r>
                      <a:endParaRPr lang="id-ID"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spcAft>
                          <a:spcPts val="0"/>
                        </a:spcAft>
                        <a:buFont typeface="Comic Sans MS" panose="030F0702030302020204" pitchFamily="66" charset="0"/>
                        <a:buChar char="-"/>
                        <a:tabLst>
                          <a:tab pos="228600" algn="l"/>
                        </a:tabLst>
                      </a:pPr>
                      <a:r>
                        <a:rPr lang="pt-BR" sz="1400" dirty="0">
                          <a:effectLst/>
                          <a:latin typeface="Calibri" panose="020F0502020204030204" pitchFamily="34" charset="0"/>
                          <a:ea typeface="MS Mincho" panose="02020609040205080304" pitchFamily="49" charset="-128"/>
                          <a:cs typeface="Arial" panose="020B0604020202020204" pitchFamily="34" charset="0"/>
                        </a:rPr>
                        <a:t>Diare merupakan efek samping umum baik ART maupun OAT.</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228600" algn="l"/>
                        </a:tabLst>
                      </a:pPr>
                      <a:r>
                        <a:rPr lang="pt-BR" sz="1400" dirty="0">
                          <a:effectLst/>
                          <a:latin typeface="Calibri" panose="020F0502020204030204" pitchFamily="34" charset="0"/>
                          <a:ea typeface="MS Mincho" panose="02020609040205080304" pitchFamily="49" charset="-128"/>
                          <a:cs typeface="Arial" panose="020B0604020202020204" pitchFamily="34" charset="0"/>
                        </a:rPr>
                        <a:t>Pada pasien HIV, </a:t>
                      </a:r>
                      <a:r>
                        <a:rPr lang="pt-BR" sz="1400" dirty="0" smtClean="0">
                          <a:effectLst/>
                          <a:latin typeface="Calibri" panose="020F0502020204030204" pitchFamily="34" charset="0"/>
                          <a:ea typeface="MS Mincho" panose="02020609040205080304" pitchFamily="49" charset="-128"/>
                          <a:cs typeface="Arial" panose="020B0604020202020204" pitchFamily="34" charset="0"/>
                        </a:rPr>
                        <a:t>pertimbangkan infeksi </a:t>
                      </a:r>
                      <a:r>
                        <a:rPr lang="pt-BR" sz="1400" dirty="0">
                          <a:effectLst/>
                          <a:latin typeface="Calibri" panose="020F0502020204030204" pitchFamily="34" charset="0"/>
                          <a:ea typeface="MS Mincho" panose="02020609040205080304" pitchFamily="49" charset="-128"/>
                          <a:cs typeface="Arial" panose="020B0604020202020204" pitchFamily="34" charset="0"/>
                        </a:rPr>
                        <a:t>oportunistik sebagai penyebabnya atau </a:t>
                      </a:r>
                      <a:r>
                        <a:rPr lang="pt-BR" sz="1400" dirty="0" smtClean="0">
                          <a:effectLst/>
                          <a:latin typeface="Calibri" panose="020F0502020204030204" pitchFamily="34" charset="0"/>
                          <a:ea typeface="MS Mincho" panose="02020609040205080304" pitchFamily="49" charset="-128"/>
                          <a:cs typeface="Arial" panose="020B0604020202020204" pitchFamily="34" charset="0"/>
                        </a:rPr>
                        <a:t>infeksi </a:t>
                      </a:r>
                      <a:r>
                        <a:rPr lang="pt-BR" sz="1400" i="1" dirty="0">
                          <a:effectLst/>
                          <a:latin typeface="Calibri" panose="020F0502020204030204" pitchFamily="34" charset="0"/>
                          <a:ea typeface="MS Mincho" panose="02020609040205080304" pitchFamily="49" charset="-128"/>
                          <a:cs typeface="Arial" panose="020B0604020202020204" pitchFamily="34" charset="0"/>
                        </a:rPr>
                        <a:t>Clostridium difficile</a:t>
                      </a:r>
                      <a:r>
                        <a:rPr lang="pt-BR" sz="1400" dirty="0">
                          <a:effectLst/>
                          <a:latin typeface="Calibri" panose="020F0502020204030204" pitchFamily="34" charset="0"/>
                          <a:ea typeface="MS Mincho" panose="02020609040205080304" pitchFamily="49" charset="-128"/>
                          <a:cs typeface="Arial" panose="020B0604020202020204" pitchFamily="34" charset="0"/>
                        </a:rPr>
                        <a:t> (penyebab kolitis pseudomembran).</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1195103">
                <a:tc>
                  <a:txBody>
                    <a:bodyPr/>
                    <a:lstStyle/>
                    <a:p>
                      <a:pPr algn="ctr">
                        <a:lnSpc>
                          <a:spcPct val="107000"/>
                        </a:lnSpc>
                        <a:spcAft>
                          <a:spcPts val="0"/>
                        </a:spcAft>
                      </a:pPr>
                      <a:endParaRPr lang="pt-B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pt-BR" sz="1400" dirty="0" smtClean="0">
                          <a:effectLst/>
                          <a:latin typeface="Calibri" panose="020F0502020204030204" pitchFamily="34" charset="0"/>
                          <a:ea typeface="Calibri" panose="020F0502020204030204" pitchFamily="34" charset="0"/>
                          <a:cs typeface="Arial" panose="020B0604020202020204" pitchFamily="34" charset="0"/>
                        </a:rPr>
                        <a:t>Hepatotoksisitas</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400" dirty="0">
                          <a:effectLst/>
                          <a:latin typeface="Calibri" panose="020F0502020204030204" pitchFamily="34" charset="0"/>
                          <a:ea typeface="Calibri" panose="020F0502020204030204" pitchFamily="34" charset="0"/>
                          <a:cs typeface="Arial" panose="020B0604020202020204" pitchFamily="34" charset="0"/>
                        </a:rPr>
                        <a:t>NVP,EFV, semua PI, semua NRTI (RTV&gt; dari PI yang lain).</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t-BR" sz="1400" dirty="0">
                          <a:effectLst/>
                          <a:latin typeface="Calibri" panose="020F0502020204030204" pitchFamily="34" charset="0"/>
                          <a:ea typeface="Calibri" panose="020F0502020204030204" pitchFamily="34" charset="0"/>
                          <a:cs typeface="Arial" panose="020B0604020202020204" pitchFamily="34" charset="0"/>
                        </a:rPr>
                        <a:t> </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pt-BR" sz="1400" dirty="0">
                          <a:effectLst/>
                          <a:latin typeface="Calibri" panose="020F0502020204030204" pitchFamily="34" charset="0"/>
                          <a:ea typeface="Calibri" panose="020F0502020204030204" pitchFamily="34" charset="0"/>
                          <a:cs typeface="Arial" panose="020B0604020202020204" pitchFamily="34" charset="0"/>
                        </a:rPr>
                        <a:t>E, Z, PAS, Eto, </a:t>
                      </a:r>
                      <a:r>
                        <a:rPr lang="pt-BR" sz="1400" dirty="0" smtClean="0">
                          <a:effectLst/>
                          <a:latin typeface="Calibri" panose="020F0502020204030204" pitchFamily="34" charset="0"/>
                          <a:ea typeface="Calibri" panose="020F0502020204030204" pitchFamily="34" charset="0"/>
                          <a:cs typeface="Arial" panose="020B0604020202020204" pitchFamily="34" charset="0"/>
                        </a:rPr>
                        <a:t>Fluorokuinolon</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spcAft>
                          <a:spcPts val="0"/>
                        </a:spcAft>
                        <a:buFont typeface="Comic Sans MS" panose="030F0702030302020204" pitchFamily="66" charset="0"/>
                        <a:buChar char="-"/>
                        <a:tabLst>
                          <a:tab pos="191770" algn="l"/>
                        </a:tabLst>
                      </a:pPr>
                      <a:r>
                        <a:rPr lang="pt-BR" sz="1400" dirty="0" smtClean="0">
                          <a:effectLst/>
                          <a:latin typeface="Calibri" panose="020F0502020204030204" pitchFamily="34" charset="0"/>
                          <a:ea typeface="MS Mincho" panose="02020609040205080304" pitchFamily="49" charset="-128"/>
                          <a:cs typeface="Arial" panose="020B0604020202020204" pitchFamily="34" charset="0"/>
                        </a:rPr>
                        <a:t>Tx </a:t>
                      </a:r>
                      <a:r>
                        <a:rPr lang="pt-BR" sz="1400" dirty="0">
                          <a:effectLst/>
                          <a:latin typeface="Calibri" panose="020F0502020204030204" pitchFamily="34" charset="0"/>
                          <a:ea typeface="MS Mincho" panose="02020609040205080304" pitchFamily="49" charset="-128"/>
                          <a:cs typeface="Arial" panose="020B0604020202020204" pitchFamily="34" charset="0"/>
                        </a:rPr>
                        <a:t>hepatotoksistas. </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id-ID" sz="1400" dirty="0">
                          <a:effectLst/>
                          <a:latin typeface="Calibri" panose="020F0502020204030204" pitchFamily="34" charset="0"/>
                          <a:ea typeface="MS Mincho" panose="02020609040205080304" pitchFamily="49" charset="-128"/>
                          <a:cs typeface="Arial" panose="020B0604020202020204" pitchFamily="34" charset="0"/>
                        </a:rPr>
                        <a:t>Pikirkan penyebab lain </a:t>
                      </a:r>
                      <a:r>
                        <a:rPr lang="en-ID" sz="1400" dirty="0" smtClean="0">
                          <a:effectLst/>
                          <a:latin typeface="Calibri" panose="020F0502020204030204" pitchFamily="34" charset="0"/>
                          <a:ea typeface="MS Mincho" panose="02020609040205080304" pitchFamily="49" charset="-128"/>
                          <a:cs typeface="Arial" panose="020B0604020202020204" pitchFamily="34" charset="0"/>
                        </a:rPr>
                        <a:t>:</a:t>
                      </a:r>
                      <a:r>
                        <a:rPr lang="id-ID" sz="1400" dirty="0" smtClean="0">
                          <a:effectLst/>
                          <a:latin typeface="Calibri" panose="020F0502020204030204" pitchFamily="34" charset="0"/>
                          <a:ea typeface="MS Mincho" panose="02020609040205080304" pitchFamily="49" charset="-128"/>
                          <a:cs typeface="Arial" panose="020B0604020202020204" pitchFamily="34" charset="0"/>
                        </a:rPr>
                        <a:t> </a:t>
                      </a:r>
                      <a:r>
                        <a:rPr lang="id-ID" sz="1400" dirty="0">
                          <a:effectLst/>
                          <a:latin typeface="Calibri" panose="020F0502020204030204" pitchFamily="34" charset="0"/>
                          <a:ea typeface="MS Mincho" panose="02020609040205080304" pitchFamily="49" charset="-128"/>
                          <a:cs typeface="Arial" panose="020B0604020202020204" pitchFamily="34" charset="0"/>
                        </a:rPr>
                        <a:t>Kotrimoksasol</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id-ID" sz="1400" dirty="0">
                          <a:effectLst/>
                          <a:latin typeface="Calibri" panose="020F0502020204030204" pitchFamily="34" charset="0"/>
                          <a:ea typeface="MS Mincho" panose="02020609040205080304" pitchFamily="49" charset="-128"/>
                          <a:cs typeface="Arial" panose="020B0604020202020204" pitchFamily="34" charset="0"/>
                        </a:rPr>
                        <a:t>Singkirkan juga penyebab infeksi virus </a:t>
                      </a:r>
                      <a:r>
                        <a:rPr lang="en-ID" sz="1400" dirty="0" smtClean="0">
                          <a:effectLst/>
                          <a:latin typeface="Calibri" panose="020F0502020204030204" pitchFamily="34" charset="0"/>
                          <a:ea typeface="MS Mincho" panose="02020609040205080304" pitchFamily="49" charset="-128"/>
                          <a:cs typeface="Arial" panose="020B0604020202020204" pitchFamily="34" charset="0"/>
                        </a:rPr>
                        <a:t>:</a:t>
                      </a:r>
                      <a:r>
                        <a:rPr lang="id-ID" sz="1400" dirty="0" smtClean="0">
                          <a:effectLst/>
                          <a:latin typeface="Calibri" panose="020F0502020204030204" pitchFamily="34" charset="0"/>
                          <a:ea typeface="MS Mincho" panose="02020609040205080304" pitchFamily="49" charset="-128"/>
                          <a:cs typeface="Arial" panose="020B0604020202020204" pitchFamily="34" charset="0"/>
                        </a:rPr>
                        <a:t> </a:t>
                      </a:r>
                      <a:r>
                        <a:rPr lang="id-ID" sz="1400" dirty="0">
                          <a:effectLst/>
                          <a:latin typeface="Calibri" panose="020F0502020204030204" pitchFamily="34" charset="0"/>
                          <a:ea typeface="MS Mincho" panose="02020609040205080304" pitchFamily="49" charset="-128"/>
                          <a:cs typeface="Arial" panose="020B0604020202020204" pitchFamily="34" charset="0"/>
                        </a:rPr>
                        <a:t>hepatitis A, B, C dan CMV.</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1539864">
                <a:tc>
                  <a:txBody>
                    <a:bodyPr/>
                    <a:lstStyle/>
                    <a:p>
                      <a:pPr algn="ctr">
                        <a:lnSpc>
                          <a:spcPct val="107000"/>
                        </a:lnSpc>
                        <a:spcAft>
                          <a:spcPts val="0"/>
                        </a:spcAft>
                      </a:pPr>
                      <a:endParaRPr lang="fi-FI"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i-FI"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i-FI" sz="1400" dirty="0" smtClean="0">
                          <a:effectLst/>
                          <a:latin typeface="Calibri" panose="020F0502020204030204" pitchFamily="34" charset="0"/>
                          <a:ea typeface="Calibri" panose="020F0502020204030204" pitchFamily="34" charset="0"/>
                          <a:cs typeface="Arial" panose="020B0604020202020204" pitchFamily="34" charset="0"/>
                        </a:rPr>
                        <a:t>Skin </a:t>
                      </a:r>
                      <a:r>
                        <a:rPr lang="fi-FI" sz="1400" dirty="0">
                          <a:effectLst/>
                          <a:latin typeface="Calibri" panose="020F0502020204030204" pitchFamily="34" charset="0"/>
                          <a:ea typeface="Calibri" panose="020F0502020204030204" pitchFamily="34" charset="0"/>
                          <a:cs typeface="Arial" panose="020B0604020202020204" pitchFamily="34" charset="0"/>
                        </a:rPr>
                        <a:t>rash</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Arial" panose="020B0604020202020204" pitchFamily="34" charset="0"/>
                        </a:rPr>
                        <a:t>ABC, NVP, EFV, d4T dan </a:t>
                      </a:r>
                      <a:r>
                        <a:rPr lang="fr-FR" sz="1400" dirty="0" err="1">
                          <a:effectLst/>
                          <a:latin typeface="Calibri" panose="020F0502020204030204" pitchFamily="34" charset="0"/>
                          <a:ea typeface="Calibri" panose="020F0502020204030204" pitchFamily="34" charset="0"/>
                          <a:cs typeface="Arial" panose="020B0604020202020204" pitchFamily="34" charset="0"/>
                        </a:rPr>
                        <a:t>lainnya</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Arial" panose="020B0604020202020204" pitchFamily="34" charset="0"/>
                        </a:rPr>
                        <a:t>Z, PAS, </a:t>
                      </a:r>
                      <a:r>
                        <a:rPr lang="fr-FR" sz="1400" dirty="0" err="1">
                          <a:effectLst/>
                          <a:latin typeface="Calibri" panose="020F0502020204030204" pitchFamily="34" charset="0"/>
                          <a:ea typeface="Calibri" panose="020F0502020204030204" pitchFamily="34" charset="0"/>
                          <a:cs typeface="Arial" panose="020B0604020202020204" pitchFamily="34" charset="0"/>
                        </a:rPr>
                        <a:t>Fluorokuino-lon</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spcAft>
                          <a:spcPts val="0"/>
                        </a:spcAft>
                        <a:buFont typeface="Comic Sans MS" panose="030F0702030302020204" pitchFamily="66" charset="0"/>
                        <a:buChar char="-"/>
                        <a:tabLst>
                          <a:tab pos="191770" algn="l"/>
                        </a:tabLst>
                      </a:pPr>
                      <a:r>
                        <a:rPr lang="fr-FR" sz="1400" dirty="0" err="1">
                          <a:effectLst/>
                          <a:latin typeface="Calibri" panose="020F0502020204030204" pitchFamily="34" charset="0"/>
                          <a:ea typeface="MS Mincho" panose="02020609040205080304" pitchFamily="49" charset="-128"/>
                          <a:cs typeface="Arial" panose="020B0604020202020204" pitchFamily="34" charset="0"/>
                        </a:rPr>
                        <a:t>Tidak</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boleh</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dilakukan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i="1" dirty="0" err="1">
                          <a:effectLst/>
                          <a:latin typeface="Calibri" panose="020F0502020204030204" pitchFamily="34" charset="0"/>
                          <a:ea typeface="MS Mincho" panose="02020609040205080304" pitchFamily="49" charset="-128"/>
                          <a:cs typeface="Arial" panose="020B0604020202020204" pitchFamily="34" charset="0"/>
                        </a:rPr>
                        <a:t>re</a:t>
                      </a:r>
                      <a:r>
                        <a:rPr lang="fr-FR" sz="1400" i="1" dirty="0">
                          <a:effectLst/>
                          <a:latin typeface="Calibri" panose="020F0502020204030204" pitchFamily="34" charset="0"/>
                          <a:ea typeface="MS Mincho" panose="02020609040205080304" pitchFamily="49" charset="-128"/>
                          <a:cs typeface="Arial" panose="020B0604020202020204" pitchFamily="34" charset="0"/>
                        </a:rPr>
                        <a:t>-challenge</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dengan</a:t>
                      </a:r>
                      <a:r>
                        <a:rPr lang="fr-FR" sz="1400" dirty="0">
                          <a:effectLst/>
                          <a:latin typeface="Calibri" panose="020F0502020204030204" pitchFamily="34" charset="0"/>
                          <a:ea typeface="MS Mincho" panose="02020609040205080304" pitchFamily="49" charset="-128"/>
                          <a:cs typeface="Arial" panose="020B0604020202020204" pitchFamily="34" charset="0"/>
                        </a:rPr>
                        <a:t> ABC </a:t>
                      </a:r>
                      <a:r>
                        <a:rPr lang="fr-FR" sz="1400" dirty="0" err="1">
                          <a:effectLst/>
                          <a:latin typeface="Calibri" panose="020F0502020204030204" pitchFamily="34" charset="0"/>
                          <a:ea typeface="MS Mincho" panose="02020609040205080304" pitchFamily="49" charset="-128"/>
                          <a:cs typeface="Arial" panose="020B0604020202020204" pitchFamily="34" charset="0"/>
                        </a:rPr>
                        <a:t>karena</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dapat</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menyebabkan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syok</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anafilaktik</a:t>
                      </a:r>
                      <a:r>
                        <a:rPr lang="fr-FR" sz="1400" dirty="0">
                          <a:effectLst/>
                          <a:latin typeface="Calibri" panose="020F0502020204030204" pitchFamily="34" charset="0"/>
                          <a:ea typeface="MS Mincho" panose="02020609040205080304" pitchFamily="49" charset="-128"/>
                          <a:cs typeface="Arial" panose="020B0604020202020204" pitchFamily="34" charset="0"/>
                        </a:rPr>
                        <a:t> yang </a:t>
                      </a:r>
                      <a:r>
                        <a:rPr lang="fr-FR" sz="1400" dirty="0" err="1">
                          <a:effectLst/>
                          <a:latin typeface="Calibri" panose="020F0502020204030204" pitchFamily="34" charset="0"/>
                          <a:ea typeface="MS Mincho" panose="02020609040205080304" pitchFamily="49" charset="-128"/>
                          <a:cs typeface="Arial" panose="020B0604020202020204" pitchFamily="34" charset="0"/>
                        </a:rPr>
                        <a:t>dapat</a:t>
                      </a:r>
                      <a:r>
                        <a:rPr lang="fr-FR" sz="1400" dirty="0">
                          <a:effectLst/>
                          <a:latin typeface="Calibri" panose="020F0502020204030204" pitchFamily="34" charset="0"/>
                          <a:ea typeface="MS Mincho" panose="02020609040205080304" pitchFamily="49" charset="-128"/>
                          <a:cs typeface="Arial" panose="020B0604020202020204" pitchFamily="34" charset="0"/>
                        </a:rPr>
                        <a:t> fatal. </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id-ID" sz="1400" dirty="0">
                          <a:effectLst/>
                          <a:latin typeface="Calibri" panose="020F0502020204030204" pitchFamily="34" charset="0"/>
                          <a:ea typeface="MS Mincho" panose="02020609040205080304" pitchFamily="49" charset="-128"/>
                          <a:cs typeface="Arial" panose="020B0604020202020204" pitchFamily="34" charset="0"/>
                        </a:rPr>
                        <a:t>Tidak boleh dilakukan </a:t>
                      </a:r>
                      <a:r>
                        <a:rPr lang="id-ID" sz="1400" i="1" dirty="0">
                          <a:effectLst/>
                          <a:latin typeface="Calibri" panose="020F0502020204030204" pitchFamily="34" charset="0"/>
                          <a:ea typeface="MS Mincho" panose="02020609040205080304" pitchFamily="49" charset="-128"/>
                          <a:cs typeface="Arial" panose="020B0604020202020204" pitchFamily="34" charset="0"/>
                        </a:rPr>
                        <a:t>re-challenge</a:t>
                      </a:r>
                      <a:r>
                        <a:rPr lang="id-ID" sz="1400" dirty="0">
                          <a:effectLst/>
                          <a:latin typeface="Calibri" panose="020F0502020204030204" pitchFamily="34" charset="0"/>
                          <a:ea typeface="MS Mincho" panose="02020609040205080304" pitchFamily="49" charset="-128"/>
                          <a:cs typeface="Arial" panose="020B0604020202020204" pitchFamily="34" charset="0"/>
                        </a:rPr>
                        <a:t> obat yang terbukti menimbulkan Steven-Johnson Syndrome. </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id-ID" sz="1400" dirty="0">
                          <a:effectLst/>
                          <a:latin typeface="Calibri" panose="020F0502020204030204" pitchFamily="34" charset="0"/>
                          <a:ea typeface="MS Mincho" panose="02020609040205080304" pitchFamily="49" charset="-128"/>
                          <a:cs typeface="Arial" panose="020B0604020202020204" pitchFamily="34" charset="0"/>
                        </a:rPr>
                        <a:t>Kotrimoksasol bisa menjadi penyebab </a:t>
                      </a:r>
                      <a:r>
                        <a:rPr lang="id-ID" sz="1400" i="1" dirty="0">
                          <a:effectLst/>
                          <a:latin typeface="Calibri" panose="020F0502020204030204" pitchFamily="34" charset="0"/>
                          <a:ea typeface="MS Mincho" panose="02020609040205080304" pitchFamily="49" charset="-128"/>
                          <a:cs typeface="Arial" panose="020B0604020202020204" pitchFamily="34" charset="0"/>
                        </a:rPr>
                        <a:t>skin </a:t>
                      </a:r>
                      <a:r>
                        <a:rPr lang="id-ID" sz="1400" i="1" dirty="0" smtClean="0">
                          <a:effectLst/>
                          <a:latin typeface="Calibri" panose="020F0502020204030204" pitchFamily="34" charset="0"/>
                          <a:ea typeface="MS Mincho" panose="02020609040205080304" pitchFamily="49" charset="-128"/>
                          <a:cs typeface="Arial" panose="020B0604020202020204" pitchFamily="34" charset="0"/>
                        </a:rPr>
                        <a:t>rash</a:t>
                      </a:r>
                      <a:r>
                        <a:rPr lang="id-ID" sz="1400" dirty="0" smtClean="0">
                          <a:effectLst/>
                          <a:latin typeface="Calibri" panose="020F0502020204030204" pitchFamily="34" charset="0"/>
                          <a:ea typeface="MS Mincho" panose="02020609040205080304" pitchFamily="49" charset="-128"/>
                          <a:cs typeface="Arial" panose="020B0604020202020204" pitchFamily="34" charset="0"/>
                        </a:rPr>
                        <a:t>i</a:t>
                      </a:r>
                      <a:r>
                        <a:rPr lang="id-ID" sz="1400" dirty="0">
                          <a:effectLst/>
                          <a:latin typeface="Calibri" panose="020F0502020204030204" pitchFamily="34" charset="0"/>
                          <a:ea typeface="MS Mincho" panose="02020609040205080304" pitchFamily="49" charset="-128"/>
                          <a:cs typeface="Arial" panose="020B0604020202020204" pitchFamily="34" charset="0"/>
                        </a:rPr>
                        <a:t>. </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2545096">
                <a:tc>
                  <a:txBody>
                    <a:bodyPr/>
                    <a:lstStyle/>
                    <a:p>
                      <a:pPr algn="ctr">
                        <a:lnSpc>
                          <a:spcPct val="107000"/>
                        </a:lnSpc>
                        <a:spcAft>
                          <a:spcPts val="0"/>
                        </a:spcAft>
                      </a:pP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1400" dirty="0" err="1" smtClean="0">
                          <a:effectLst/>
                          <a:latin typeface="Calibri" panose="020F0502020204030204" pitchFamily="34" charset="0"/>
                          <a:ea typeface="Calibri" panose="020F0502020204030204" pitchFamily="34" charset="0"/>
                          <a:cs typeface="Arial" panose="020B0604020202020204" pitchFamily="34" charset="0"/>
                        </a:rPr>
                        <a:t>Nefrotoksisitas</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smtClean="0">
                          <a:effectLst/>
                          <a:latin typeface="Calibri" panose="020F0502020204030204" pitchFamily="34" charset="0"/>
                          <a:ea typeface="Calibri" panose="020F0502020204030204" pitchFamily="34" charset="0"/>
                          <a:cs typeface="Arial" panose="020B0604020202020204" pitchFamily="34" charset="0"/>
                        </a:rPr>
                        <a:t>TDF (</a:t>
                      </a:r>
                      <a:r>
                        <a:rPr lang="fr-FR" sz="1400" dirty="0" err="1" smtClean="0">
                          <a:effectLst/>
                          <a:latin typeface="Calibri" panose="020F0502020204030204" pitchFamily="34" charset="0"/>
                          <a:ea typeface="Calibri" panose="020F0502020204030204" pitchFamily="34" charset="0"/>
                          <a:cs typeface="Arial" panose="020B0604020202020204" pitchFamily="34" charset="0"/>
                        </a:rPr>
                        <a:t>tenofovir</a:t>
                      </a:r>
                      <a:r>
                        <a:rPr lang="fr-FR" sz="1400" dirty="0" smtClean="0">
                          <a:effectLst/>
                          <a:latin typeface="Calibri" panose="020F0502020204030204" pitchFamily="34" charset="0"/>
                          <a:ea typeface="Calibri" panose="020F0502020204030204" pitchFamily="34" charset="0"/>
                          <a:cs typeface="Arial" panose="020B0604020202020204" pitchFamily="34" charset="0"/>
                        </a:rPr>
                        <a:t>)</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Arial" panose="020B0604020202020204" pitchFamily="34" charset="0"/>
                        </a:rPr>
                        <a:t>Km, Cm</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fontAlgn="base">
                        <a:lnSpc>
                          <a:spcPct val="115000"/>
                        </a:lnSpc>
                        <a:spcAft>
                          <a:spcPts val="0"/>
                        </a:spcAft>
                        <a:buFont typeface="Comic Sans MS" panose="030F0702030302020204" pitchFamily="66" charset="0"/>
                        <a:buChar char="-"/>
                        <a:tabLst>
                          <a:tab pos="191770" algn="l"/>
                        </a:tabLst>
                      </a:pPr>
                      <a:r>
                        <a:rPr lang="fr-FR" sz="1400" dirty="0">
                          <a:effectLst/>
                          <a:latin typeface="Calibri" panose="020F0502020204030204" pitchFamily="34" charset="0"/>
                          <a:ea typeface="MS Mincho" panose="02020609040205080304" pitchFamily="49" charset="-128"/>
                          <a:cs typeface="Arial" panose="020B0604020202020204" pitchFamily="34" charset="0"/>
                        </a:rPr>
                        <a:t>TDF </a:t>
                      </a:r>
                      <a:r>
                        <a:rPr lang="fr-FR" sz="1400" dirty="0" err="1" smtClean="0">
                          <a:effectLst/>
                          <a:latin typeface="Calibri" panose="020F0502020204030204" pitchFamily="34" charset="0"/>
                          <a:ea typeface="MS Mincho" panose="02020609040205080304" pitchFamily="49" charset="-128"/>
                          <a:cs typeface="Arial" panose="020B0604020202020204" pitchFamily="34" charset="0"/>
                        </a:rPr>
                        <a:t>dapat</a:t>
                      </a:r>
                      <a:r>
                        <a:rPr lang="fr-FR" sz="1400" dirty="0" smtClean="0">
                          <a:effectLst/>
                          <a:latin typeface="Calibri" panose="020F0502020204030204" pitchFamily="34" charset="0"/>
                          <a:ea typeface="MS Mincho" panose="02020609040205080304" pitchFamily="49" charset="-128"/>
                          <a:cs typeface="Arial" panose="020B0604020202020204" pitchFamily="34" charset="0"/>
                        </a:rPr>
                        <a:t> </a:t>
                      </a:r>
                      <a:r>
                        <a:rPr lang="fr-FR" sz="1400" dirty="0" err="1" smtClean="0">
                          <a:effectLst/>
                          <a:latin typeface="Calibri" panose="020F0502020204030204" pitchFamily="34" charset="0"/>
                          <a:ea typeface="MS Mincho" panose="02020609040205080304" pitchFamily="49" charset="-128"/>
                          <a:cs typeface="Arial" panose="020B0604020202020204" pitchFamily="34" charset="0"/>
                        </a:rPr>
                        <a:t>sebabkan</a:t>
                      </a:r>
                      <a:r>
                        <a:rPr lang="fr-FR" sz="1400" dirty="0" smtClean="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kelainan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ginjal</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smtClean="0">
                          <a:effectLst/>
                          <a:latin typeface="Calibri" panose="020F0502020204030204" pitchFamily="34" charset="0"/>
                          <a:ea typeface="MS Mincho" panose="02020609040205080304" pitchFamily="49" charset="-128"/>
                          <a:cs typeface="Arial" panose="020B0604020202020204" pitchFamily="34" charset="0"/>
                        </a:rPr>
                        <a:t>(</a:t>
                      </a:r>
                      <a:r>
                        <a:rPr lang="fr-FR" sz="1400" dirty="0" err="1" smtClean="0">
                          <a:effectLst/>
                          <a:latin typeface="Calibri" panose="020F0502020204030204" pitchFamily="34" charset="0"/>
                          <a:ea typeface="MS Mincho" panose="02020609040205080304" pitchFamily="49" charset="-128"/>
                          <a:cs typeface="Arial" panose="020B0604020202020204" pitchFamily="34" charset="0"/>
                        </a:rPr>
                        <a:t>sindrom</a:t>
                      </a:r>
                      <a:r>
                        <a:rPr lang="fr-FR" sz="1400" dirty="0" smtClean="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Fanconi</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smtClean="0">
                          <a:effectLst/>
                          <a:latin typeface="Calibri" panose="020F0502020204030204" pitchFamily="34" charset="0"/>
                          <a:ea typeface="MS Mincho" panose="02020609040205080304" pitchFamily="49" charset="-128"/>
                          <a:cs typeface="Arial" panose="020B0604020202020204" pitchFamily="34" charset="0"/>
                        </a:rPr>
                        <a:t>hipofosfatemia</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hipourisemia</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proteinuria</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normoglikemik</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glikosuria</a:t>
                      </a:r>
                      <a:r>
                        <a:rPr lang="fr-FR" sz="1400" dirty="0">
                          <a:effectLst/>
                          <a:latin typeface="Calibri" panose="020F0502020204030204" pitchFamily="34" charset="0"/>
                          <a:ea typeface="MS Mincho" panose="02020609040205080304" pitchFamily="49" charset="-128"/>
                          <a:cs typeface="Arial" panose="020B0604020202020204" pitchFamily="34" charset="0"/>
                        </a:rPr>
                        <a:t> dan </a:t>
                      </a:r>
                      <a:r>
                        <a:rPr lang="fr-FR" sz="1400" dirty="0" err="1">
                          <a:effectLst/>
                          <a:latin typeface="Calibri" panose="020F0502020204030204" pitchFamily="34" charset="0"/>
                          <a:ea typeface="MS Mincho" panose="02020609040205080304" pitchFamily="49" charset="-128"/>
                          <a:cs typeface="Arial" panose="020B0604020202020204" pitchFamily="34" charset="0"/>
                        </a:rPr>
                        <a:t>gagal</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ginjal</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smtClean="0">
                          <a:effectLst/>
                          <a:latin typeface="Calibri" panose="020F0502020204030204" pitchFamily="34" charset="0"/>
                          <a:ea typeface="MS Mincho" panose="02020609040205080304" pitchFamily="49" charset="-128"/>
                          <a:cs typeface="Arial" panose="020B0604020202020204" pitchFamily="34" charset="0"/>
                        </a:rPr>
                        <a:t>akut</a:t>
                      </a:r>
                      <a:r>
                        <a:rPr lang="fr-FR" sz="1400" dirty="0" smtClean="0">
                          <a:effectLst/>
                          <a:latin typeface="Calibri" panose="020F0502020204030204" pitchFamily="34" charset="0"/>
                          <a:ea typeface="MS Mincho" panose="02020609040205080304" pitchFamily="49" charset="-128"/>
                          <a:cs typeface="Arial" panose="020B0604020202020204" pitchFamily="34" charset="0"/>
                        </a:rPr>
                        <a:t>). </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fr-FR" sz="1400" dirty="0" err="1">
                          <a:effectLst/>
                          <a:latin typeface="Calibri" panose="020F0502020204030204" pitchFamily="34" charset="0"/>
                          <a:ea typeface="MS Mincho" panose="02020609040205080304" pitchFamily="49" charset="-128"/>
                          <a:cs typeface="Arial" panose="020B0604020202020204" pitchFamily="34" charset="0"/>
                        </a:rPr>
                        <a:t>Belum</a:t>
                      </a:r>
                      <a:r>
                        <a:rPr lang="fr-FR" sz="1400" dirty="0">
                          <a:effectLst/>
                          <a:latin typeface="Calibri" panose="020F0502020204030204" pitchFamily="34" charset="0"/>
                          <a:ea typeface="MS Mincho" panose="02020609040205080304" pitchFamily="49" charset="-128"/>
                          <a:cs typeface="Arial" panose="020B0604020202020204" pitchFamily="34" charset="0"/>
                        </a:rPr>
                        <a:t> ada data </a:t>
                      </a:r>
                      <a:r>
                        <a:rPr lang="fr-FR" sz="1400" dirty="0" err="1">
                          <a:effectLst/>
                          <a:latin typeface="Calibri" panose="020F0502020204030204" pitchFamily="34" charset="0"/>
                          <a:ea typeface="MS Mincho" panose="02020609040205080304" pitchFamily="49" charset="-128"/>
                          <a:cs typeface="Arial" panose="020B0604020202020204" pitchFamily="34" charset="0"/>
                        </a:rPr>
                        <a:t>tentang</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efek</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penggunaan</a:t>
                      </a:r>
                      <a:r>
                        <a:rPr lang="fr-FR" sz="1400" dirty="0">
                          <a:effectLst/>
                          <a:latin typeface="Calibri" panose="020F0502020204030204" pitchFamily="34" charset="0"/>
                          <a:ea typeface="MS Mincho" panose="02020609040205080304" pitchFamily="49" charset="-128"/>
                          <a:cs typeface="Arial" panose="020B0604020202020204" pitchFamily="34" charset="0"/>
                        </a:rPr>
                        <a:t> TDF </a:t>
                      </a:r>
                      <a:r>
                        <a:rPr lang="fr-FR" sz="1400" dirty="0" err="1">
                          <a:effectLst/>
                          <a:latin typeface="Calibri" panose="020F0502020204030204" pitchFamily="34" charset="0"/>
                          <a:ea typeface="MS Mincho" panose="02020609040205080304" pitchFamily="49" charset="-128"/>
                          <a:cs typeface="Arial" panose="020B0604020202020204" pitchFamily="34" charset="0"/>
                        </a:rPr>
                        <a:t>bersamaan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dengan</a:t>
                      </a:r>
                      <a:r>
                        <a:rPr lang="fr-FR" sz="1400" dirty="0">
                          <a:effectLst/>
                          <a:latin typeface="Calibri" panose="020F0502020204030204" pitchFamily="34" charset="0"/>
                          <a:ea typeface="MS Mincho" panose="02020609040205080304" pitchFamily="49" charset="-128"/>
                          <a:cs typeface="Arial" panose="020B0604020202020204" pitchFamily="34" charset="0"/>
                        </a:rPr>
                        <a:t> Km/Cm, </a:t>
                      </a:r>
                      <a:r>
                        <a:rPr lang="fr-FR" sz="1400" dirty="0" err="1">
                          <a:effectLst/>
                          <a:latin typeface="Calibri" panose="020F0502020204030204" pitchFamily="34" charset="0"/>
                          <a:ea typeface="MS Mincho" panose="02020609040205080304" pitchFamily="49" charset="-128"/>
                          <a:cs typeface="Arial" panose="020B0604020202020204" pitchFamily="34" charset="0"/>
                        </a:rPr>
                        <a:t>perlu</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pengawasan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khusus</a:t>
                      </a:r>
                      <a:r>
                        <a:rPr lang="fr-FR" sz="1400" dirty="0">
                          <a:effectLst/>
                          <a:latin typeface="Calibri" panose="020F0502020204030204" pitchFamily="34" charset="0"/>
                          <a:ea typeface="MS Mincho" panose="02020609040205080304" pitchFamily="49" charset="-128"/>
                          <a:cs typeface="Arial" panose="020B0604020202020204" pitchFamily="34" charset="0"/>
                        </a:rPr>
                        <a:t> bila </a:t>
                      </a:r>
                      <a:r>
                        <a:rPr lang="fr-FR" sz="1400" dirty="0" err="1">
                          <a:effectLst/>
                          <a:latin typeface="Calibri" panose="020F0502020204030204" pitchFamily="34" charset="0"/>
                          <a:ea typeface="MS Mincho" panose="02020609040205080304" pitchFamily="49" charset="-128"/>
                          <a:cs typeface="Arial" panose="020B0604020202020204" pitchFamily="34" charset="0"/>
                        </a:rPr>
                        <a:t>pasien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mendapat</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keduanya</a:t>
                      </a:r>
                      <a:r>
                        <a:rPr lang="fr-FR" sz="1400" dirty="0">
                          <a:effectLst/>
                          <a:latin typeface="Calibri" panose="020F0502020204030204" pitchFamily="34" charset="0"/>
                          <a:ea typeface="MS Mincho" panose="02020609040205080304" pitchFamily="49" charset="-128"/>
                          <a:cs typeface="Arial" panose="020B0604020202020204" pitchFamily="34" charset="0"/>
                        </a:rPr>
                        <a:t>.</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fr-FR" sz="1400" dirty="0" err="1">
                          <a:effectLst/>
                          <a:latin typeface="Calibri" panose="020F0502020204030204" pitchFamily="34" charset="0"/>
                          <a:ea typeface="MS Mincho" panose="02020609040205080304" pitchFamily="49" charset="-128"/>
                          <a:cs typeface="Arial" panose="020B0604020202020204" pitchFamily="34" charset="0"/>
                        </a:rPr>
                        <a:t>Meskipun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tanpa</a:t>
                      </a:r>
                      <a:r>
                        <a:rPr lang="fr-FR" sz="1400" dirty="0">
                          <a:effectLst/>
                          <a:latin typeface="Calibri" panose="020F0502020204030204" pitchFamily="34" charset="0"/>
                          <a:ea typeface="MS Mincho" panose="02020609040205080304" pitchFamily="49" charset="-128"/>
                          <a:cs typeface="Arial" panose="020B0604020202020204" pitchFamily="34" charset="0"/>
                        </a:rPr>
                        <a:t> TDF, </a:t>
                      </a:r>
                      <a:r>
                        <a:rPr lang="fr-FR" sz="1400" dirty="0" err="1">
                          <a:effectLst/>
                          <a:latin typeface="Calibri" panose="020F0502020204030204" pitchFamily="34" charset="0"/>
                          <a:ea typeface="MS Mincho" panose="02020609040205080304" pitchFamily="49" charset="-128"/>
                          <a:cs typeface="Arial" panose="020B0604020202020204" pitchFamily="34" charset="0"/>
                        </a:rPr>
                        <a:t>pasien</a:t>
                      </a:r>
                      <a:r>
                        <a:rPr lang="fr-FR" sz="1400" dirty="0">
                          <a:effectLst/>
                          <a:latin typeface="Calibri" panose="020F0502020204030204" pitchFamily="34" charset="0"/>
                          <a:ea typeface="MS Mincho" panose="02020609040205080304" pitchFamily="49" charset="-128"/>
                          <a:cs typeface="Arial" panose="020B0604020202020204" pitchFamily="34" charset="0"/>
                        </a:rPr>
                        <a:t> HIV </a:t>
                      </a:r>
                      <a:r>
                        <a:rPr lang="fr-FR" sz="1400" dirty="0" err="1">
                          <a:effectLst/>
                          <a:latin typeface="Calibri" panose="020F0502020204030204" pitchFamily="34" charset="0"/>
                          <a:ea typeface="MS Mincho" panose="02020609040205080304" pitchFamily="49" charset="-128"/>
                          <a:cs typeface="Arial" panose="020B0604020202020204" pitchFamily="34" charset="0"/>
                        </a:rPr>
                        <a:t>mempunyai</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risiko</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nefrotoksisitas</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lebih</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tinggi</a:t>
                      </a:r>
                      <a:r>
                        <a:rPr lang="fr-FR" sz="1400" dirty="0">
                          <a:effectLst/>
                          <a:latin typeface="Calibri" panose="020F0502020204030204" pitchFamily="34" charset="0"/>
                          <a:ea typeface="MS Mincho" panose="02020609040205080304" pitchFamily="49" charset="-128"/>
                          <a:cs typeface="Arial" panose="020B0604020202020204" pitchFamily="34" charset="0"/>
                        </a:rPr>
                        <a:t> bila </a:t>
                      </a:r>
                      <a:r>
                        <a:rPr lang="fr-FR" sz="1400" dirty="0" err="1">
                          <a:effectLst/>
                          <a:latin typeface="Calibri" panose="020F0502020204030204" pitchFamily="34" charset="0"/>
                          <a:ea typeface="MS Mincho" panose="02020609040205080304" pitchFamily="49" charset="-128"/>
                          <a:cs typeface="Arial" panose="020B0604020202020204" pitchFamily="34" charset="0"/>
                        </a:rPr>
                        <a:t>mendapatkan</a:t>
                      </a:r>
                      <a:r>
                        <a:rPr lang="fr-FR" sz="1400" dirty="0">
                          <a:effectLst/>
                          <a:latin typeface="Calibri" panose="020F0502020204030204" pitchFamily="34" charset="0"/>
                          <a:ea typeface="MS Mincho" panose="02020609040205080304" pitchFamily="49" charset="-128"/>
                          <a:cs typeface="Arial" panose="020B0604020202020204" pitchFamily="34" charset="0"/>
                        </a:rPr>
                        <a:t> Km dan Cm. </a:t>
                      </a:r>
                      <a:endParaRPr lang="id-ID" sz="14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fr-FR" sz="1400" dirty="0" err="1">
                          <a:effectLst/>
                          <a:latin typeface="Calibri" panose="020F0502020204030204" pitchFamily="34" charset="0"/>
                          <a:ea typeface="MS Mincho" panose="02020609040205080304" pitchFamily="49" charset="-128"/>
                          <a:cs typeface="Arial" panose="020B0604020202020204" pitchFamily="34" charset="0"/>
                        </a:rPr>
                        <a:t>Perlu</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pemantauan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serum</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kreatinin</a:t>
                      </a:r>
                      <a:r>
                        <a:rPr lang="fr-FR" sz="1400" dirty="0">
                          <a:effectLst/>
                          <a:latin typeface="Calibri" panose="020F0502020204030204" pitchFamily="34" charset="0"/>
                          <a:ea typeface="MS Mincho" panose="02020609040205080304" pitchFamily="49" charset="-128"/>
                          <a:cs typeface="Arial" panose="020B0604020202020204" pitchFamily="34" charset="0"/>
                        </a:rPr>
                        <a:t> dan </a:t>
                      </a:r>
                      <a:r>
                        <a:rPr lang="fr-FR" sz="1400" dirty="0" err="1">
                          <a:effectLst/>
                          <a:latin typeface="Calibri" panose="020F0502020204030204" pitchFamily="34" charset="0"/>
                          <a:ea typeface="MS Mincho" panose="02020609040205080304" pitchFamily="49" charset="-128"/>
                          <a:cs typeface="Arial" panose="020B0604020202020204" pitchFamily="34" charset="0"/>
                        </a:rPr>
                        <a:t>elektrolit</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lebih</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rutin</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pada</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pasien</a:t>
                      </a:r>
                      <a:r>
                        <a:rPr lang="fr-FR" sz="1400" dirty="0">
                          <a:effectLst/>
                          <a:latin typeface="Calibri" panose="020F0502020204030204" pitchFamily="34" charset="0"/>
                          <a:ea typeface="MS Mincho" panose="02020609040205080304" pitchFamily="49" charset="-128"/>
                          <a:cs typeface="Arial" panose="020B0604020202020204" pitchFamily="34" charset="0"/>
                        </a:rPr>
                        <a:t> HIV </a:t>
                      </a:r>
                      <a:r>
                        <a:rPr lang="fr-FR" sz="1400" dirty="0" err="1">
                          <a:effectLst/>
                          <a:latin typeface="Calibri" panose="020F0502020204030204" pitchFamily="34" charset="0"/>
                          <a:ea typeface="MS Mincho" panose="02020609040205080304" pitchFamily="49" charset="-128"/>
                          <a:cs typeface="Arial" panose="020B0604020202020204" pitchFamily="34" charset="0"/>
                        </a:rPr>
                        <a:t>yaitu</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setiap</a:t>
                      </a:r>
                      <a:r>
                        <a:rPr lang="fr-FR" sz="1400" dirty="0">
                          <a:effectLst/>
                          <a:latin typeface="Calibri" panose="020F0502020204030204" pitchFamily="34" charset="0"/>
                          <a:ea typeface="MS Mincho" panose="02020609040205080304" pitchFamily="49" charset="-128"/>
                          <a:cs typeface="Arial" panose="020B0604020202020204" pitchFamily="34" charset="0"/>
                        </a:rPr>
                        <a:t> 1-3 </a:t>
                      </a:r>
                      <a:r>
                        <a:rPr lang="fr-FR" sz="1400" dirty="0" err="1">
                          <a:effectLst/>
                          <a:latin typeface="Calibri" panose="020F0502020204030204" pitchFamily="34" charset="0"/>
                          <a:ea typeface="MS Mincho" panose="02020609040205080304" pitchFamily="49" charset="-128"/>
                          <a:cs typeface="Arial" panose="020B0604020202020204" pitchFamily="34" charset="0"/>
                        </a:rPr>
                        <a:t>minggu</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sekali</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selama</a:t>
                      </a:r>
                      <a:r>
                        <a:rPr lang="fr-FR" sz="1400" dirty="0">
                          <a:effectLst/>
                          <a:latin typeface="Calibri" panose="020F0502020204030204" pitchFamily="34" charset="0"/>
                          <a:ea typeface="MS Mincho" panose="02020609040205080304" pitchFamily="49" charset="-128"/>
                          <a:cs typeface="Arial" panose="020B0604020202020204" pitchFamily="34" charset="0"/>
                        </a:rPr>
                        <a:t> </a:t>
                      </a:r>
                      <a:r>
                        <a:rPr lang="fr-FR" sz="1400" dirty="0" err="1">
                          <a:effectLst/>
                          <a:latin typeface="Calibri" panose="020F0502020204030204" pitchFamily="34" charset="0"/>
                          <a:ea typeface="MS Mincho" panose="02020609040205080304" pitchFamily="49" charset="-128"/>
                          <a:cs typeface="Arial" panose="020B0604020202020204" pitchFamily="34" charset="0"/>
                        </a:rPr>
                        <a:t>tahap</a:t>
                      </a:r>
                      <a:r>
                        <a:rPr lang="fr-FR" sz="1400" dirty="0">
                          <a:effectLst/>
                          <a:latin typeface="Calibri" panose="020F0502020204030204" pitchFamily="34" charset="0"/>
                          <a:ea typeface="MS Mincho" panose="02020609040205080304" pitchFamily="49" charset="-128"/>
                          <a:cs typeface="Arial" panose="020B0604020202020204" pitchFamily="34" charset="0"/>
                        </a:rPr>
                        <a:t> intensif. </a:t>
                      </a:r>
                      <a:endParaRPr lang="fr-FR" sz="1400" dirty="0" smtClean="0">
                        <a:effectLst/>
                        <a:latin typeface="Calibri" panose="020F0502020204030204" pitchFamily="34" charset="0"/>
                        <a:ea typeface="MS Mincho" panose="02020609040205080304" pitchFamily="49" charset="-128"/>
                        <a:cs typeface="Arial" panose="020B0604020202020204" pitchFamily="34" charset="0"/>
                      </a:endParaRPr>
                    </a:p>
                    <a:p>
                      <a:pPr marL="342900" lvl="0" indent="-342900" algn="just" fontAlgn="base">
                        <a:lnSpc>
                          <a:spcPct val="115000"/>
                        </a:lnSpc>
                        <a:spcAft>
                          <a:spcPts val="0"/>
                        </a:spcAft>
                        <a:buFont typeface="Comic Sans MS" panose="030F0702030302020204" pitchFamily="66" charset="0"/>
                        <a:buChar char="-"/>
                        <a:tabLst>
                          <a:tab pos="191770" algn="l"/>
                        </a:tabLst>
                      </a:pPr>
                      <a:r>
                        <a:rPr lang="fr-FR" sz="1400" dirty="0" err="1" smtClean="0">
                          <a:effectLst/>
                          <a:latin typeface="Calibri" panose="020F0502020204030204" pitchFamily="34" charset="0"/>
                          <a:ea typeface="Calibri" panose="020F0502020204030204" pitchFamily="34" charset="0"/>
                          <a:cs typeface="Arial" panose="020B0604020202020204" pitchFamily="34" charset="0"/>
                        </a:rPr>
                        <a:t>Dosis</a:t>
                      </a:r>
                      <a:r>
                        <a:rPr lang="fr-FR" sz="1400" dirty="0" smtClean="0">
                          <a:effectLst/>
                          <a:latin typeface="Calibri" panose="020F0502020204030204" pitchFamily="34" charset="0"/>
                          <a:ea typeface="Calibri" panose="020F0502020204030204" pitchFamily="34" charset="0"/>
                          <a:cs typeface="Arial" panose="020B0604020202020204" pitchFamily="34" charset="0"/>
                        </a:rPr>
                        <a:t> </a:t>
                      </a:r>
                      <a:r>
                        <a:rPr lang="fr-FR" sz="1400" dirty="0">
                          <a:effectLst/>
                          <a:latin typeface="Calibri" panose="020F0502020204030204" pitchFamily="34" charset="0"/>
                          <a:ea typeface="Calibri" panose="020F0502020204030204" pitchFamily="34" charset="0"/>
                          <a:cs typeface="Arial" panose="020B0604020202020204" pitchFamily="34" charset="0"/>
                        </a:rPr>
                        <a:t>ARV dan OAT yang </a:t>
                      </a:r>
                      <a:r>
                        <a:rPr lang="fr-FR" sz="1400" dirty="0" err="1">
                          <a:effectLst/>
                          <a:latin typeface="Calibri" panose="020F0502020204030204" pitchFamily="34" charset="0"/>
                          <a:ea typeface="Calibri" panose="020F0502020204030204" pitchFamily="34" charset="0"/>
                          <a:cs typeface="Arial" panose="020B0604020202020204" pitchFamily="34" charset="0"/>
                        </a:rPr>
                        <a:t>nefrotoksik</a:t>
                      </a:r>
                      <a:r>
                        <a:rPr lang="fr-FR" sz="1400" dirty="0">
                          <a:effectLst/>
                          <a:latin typeface="Calibri" panose="020F0502020204030204" pitchFamily="34" charset="0"/>
                          <a:ea typeface="Calibri" panose="020F0502020204030204" pitchFamily="34" charset="0"/>
                          <a:cs typeface="Arial" panose="020B0604020202020204" pitchFamily="34" charset="0"/>
                        </a:rPr>
                        <a:t> </a:t>
                      </a:r>
                      <a:r>
                        <a:rPr lang="fr-FR" sz="1400" dirty="0" err="1">
                          <a:effectLst/>
                          <a:latin typeface="Calibri" panose="020F0502020204030204" pitchFamily="34" charset="0"/>
                          <a:ea typeface="Calibri" panose="020F0502020204030204" pitchFamily="34" charset="0"/>
                          <a:cs typeface="Arial" panose="020B0604020202020204" pitchFamily="34" charset="0"/>
                        </a:rPr>
                        <a:t>haru</a:t>
                      </a:r>
                      <a:r>
                        <a:rPr lang="id-ID" sz="1400" dirty="0">
                          <a:effectLst/>
                          <a:latin typeface="Calibri" panose="020F0502020204030204" pitchFamily="34" charset="0"/>
                          <a:ea typeface="Calibri" panose="020F0502020204030204" pitchFamily="34" charset="0"/>
                          <a:cs typeface="Arial" panose="020B0604020202020204" pitchFamily="34" charset="0"/>
                        </a:rPr>
                        <a:t>s d</a:t>
                      </a:r>
                      <a:r>
                        <a:rPr lang="fr-FR" sz="1400" dirty="0" err="1">
                          <a:effectLst/>
                          <a:latin typeface="Calibri" panose="020F0502020204030204" pitchFamily="34" charset="0"/>
                          <a:ea typeface="Calibri" panose="020F0502020204030204" pitchFamily="34" charset="0"/>
                          <a:cs typeface="Arial" panose="020B0604020202020204" pitchFamily="34" charset="0"/>
                        </a:rPr>
                        <a:t>isesuaikan</a:t>
                      </a:r>
                      <a:r>
                        <a:rPr lang="fr-FR" sz="1400" dirty="0">
                          <a:effectLst/>
                          <a:latin typeface="Calibri" panose="020F0502020204030204" pitchFamily="34" charset="0"/>
                          <a:ea typeface="Calibri" panose="020F0502020204030204" pitchFamily="34" charset="0"/>
                          <a:cs typeface="Arial" panose="020B0604020202020204" pitchFamily="34" charset="0"/>
                        </a:rPr>
                        <a:t> bila </a:t>
                      </a:r>
                      <a:r>
                        <a:rPr lang="fr-FR" sz="1400" dirty="0" err="1">
                          <a:effectLst/>
                          <a:latin typeface="Calibri" panose="020F0502020204030204" pitchFamily="34" charset="0"/>
                          <a:ea typeface="Calibri" panose="020F0502020204030204" pitchFamily="34" charset="0"/>
                          <a:cs typeface="Arial" panose="020B0604020202020204" pitchFamily="34" charset="0"/>
                        </a:rPr>
                        <a:t>sudah</a:t>
                      </a:r>
                      <a:r>
                        <a:rPr lang="fr-FR" sz="1400" dirty="0">
                          <a:effectLst/>
                          <a:latin typeface="Calibri" panose="020F0502020204030204" pitchFamily="34" charset="0"/>
                          <a:ea typeface="Calibri" panose="020F0502020204030204" pitchFamily="34" charset="0"/>
                          <a:cs typeface="Arial" panose="020B0604020202020204" pitchFamily="34" charset="0"/>
                        </a:rPr>
                        <a:t> </a:t>
                      </a:r>
                      <a:r>
                        <a:rPr lang="fr-FR" sz="1400" dirty="0" err="1">
                          <a:effectLst/>
                          <a:latin typeface="Calibri" panose="020F0502020204030204" pitchFamily="34" charset="0"/>
                          <a:ea typeface="Calibri" panose="020F0502020204030204" pitchFamily="34" charset="0"/>
                          <a:cs typeface="Arial" panose="020B0604020202020204" pitchFamily="34" charset="0"/>
                        </a:rPr>
                        <a:t>terjadi</a:t>
                      </a:r>
                      <a:r>
                        <a:rPr lang="fr-FR" sz="1400" dirty="0">
                          <a:effectLst/>
                          <a:latin typeface="Calibri" panose="020F0502020204030204" pitchFamily="34" charset="0"/>
                          <a:ea typeface="Calibri" panose="020F0502020204030204" pitchFamily="34" charset="0"/>
                          <a:cs typeface="Arial" panose="020B0604020202020204" pitchFamily="34" charset="0"/>
                        </a:rPr>
                        <a:t> </a:t>
                      </a:r>
                      <a:r>
                        <a:rPr lang="fr-FR" sz="1400" dirty="0" err="1">
                          <a:effectLst/>
                          <a:latin typeface="Calibri" panose="020F0502020204030204" pitchFamily="34" charset="0"/>
                          <a:ea typeface="Calibri" panose="020F0502020204030204" pitchFamily="34" charset="0"/>
                          <a:cs typeface="Arial" panose="020B0604020202020204" pitchFamily="34" charset="0"/>
                        </a:rPr>
                        <a:t>insufisiensi</a:t>
                      </a:r>
                      <a:r>
                        <a:rPr lang="fr-FR" sz="1400" dirty="0">
                          <a:effectLst/>
                          <a:latin typeface="Calibri" panose="020F0502020204030204" pitchFamily="34" charset="0"/>
                          <a:ea typeface="Calibri" panose="020F0502020204030204" pitchFamily="34" charset="0"/>
                          <a:cs typeface="Arial" panose="020B0604020202020204" pitchFamily="34" charset="0"/>
                        </a:rPr>
                        <a:t> </a:t>
                      </a:r>
                      <a:r>
                        <a:rPr lang="fr-FR" sz="1400" dirty="0" smtClean="0">
                          <a:effectLst/>
                          <a:latin typeface="Calibri" panose="020F0502020204030204" pitchFamily="34" charset="0"/>
                          <a:ea typeface="Calibri" panose="020F0502020204030204" pitchFamily="34" charset="0"/>
                          <a:cs typeface="Arial" panose="020B0604020202020204" pitchFamily="34" charset="0"/>
                        </a:rPr>
                        <a:t>  </a:t>
                      </a:r>
                      <a:r>
                        <a:rPr lang="fr-FR" sz="1400" dirty="0" err="1" smtClean="0">
                          <a:effectLst/>
                          <a:latin typeface="Calibri" panose="020F0502020204030204" pitchFamily="34" charset="0"/>
                          <a:ea typeface="Calibri" panose="020F0502020204030204" pitchFamily="34" charset="0"/>
                          <a:cs typeface="Arial" panose="020B0604020202020204" pitchFamily="34" charset="0"/>
                        </a:rPr>
                        <a:t>ginjal</a:t>
                      </a:r>
                      <a:r>
                        <a:rPr lang="fr-FR" sz="1400" dirty="0">
                          <a:effectLst/>
                          <a:latin typeface="Calibri" panose="020F0502020204030204" pitchFamily="34" charset="0"/>
                          <a:ea typeface="Calibri" panose="020F0502020204030204" pitchFamily="34" charset="0"/>
                          <a:cs typeface="Arial" panose="020B0604020202020204" pitchFamily="34" charset="0"/>
                        </a:rPr>
                        <a:t>.</a:t>
                      </a:r>
                      <a:endParaRPr lang="id-ID"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2185639" y="1"/>
            <a:ext cx="7552126" cy="1224082"/>
          </a:xfrm>
          <a:prstGeom prst="rect">
            <a:avLst/>
          </a:prstGeom>
          <a:noFill/>
        </p:spPr>
        <p:txBody>
          <a:bodyPr wrap="square" rtlCol="0">
            <a:spAutoFit/>
          </a:bodyPr>
          <a:lstStyle/>
          <a:p>
            <a:r>
              <a:rPr lang="en-US" sz="2400" b="1" dirty="0" err="1"/>
              <a:t>Potensi</a:t>
            </a:r>
            <a:r>
              <a:rPr lang="en-US" sz="2400" b="1" dirty="0"/>
              <a:t> </a:t>
            </a:r>
            <a:r>
              <a:rPr lang="en-US" sz="2400" b="1" dirty="0" err="1"/>
              <a:t>toksisitas</a:t>
            </a:r>
            <a:r>
              <a:rPr lang="en-US" sz="2400" b="1" dirty="0"/>
              <a:t> </a:t>
            </a:r>
            <a:r>
              <a:rPr lang="en-US" sz="2400" b="1" dirty="0" err="1" smtClean="0"/>
              <a:t>Obat</a:t>
            </a:r>
            <a:r>
              <a:rPr lang="en-US" sz="2400" b="1" dirty="0" smtClean="0"/>
              <a:t> TB RO </a:t>
            </a:r>
            <a:r>
              <a:rPr lang="en-US" sz="2400" b="1" dirty="0" err="1" smtClean="0"/>
              <a:t>dan</a:t>
            </a:r>
            <a:r>
              <a:rPr lang="en-US" sz="2400" b="1" dirty="0" smtClean="0"/>
              <a:t> </a:t>
            </a:r>
            <a:r>
              <a:rPr lang="en-US" sz="2400" b="1" dirty="0"/>
              <a:t>ART</a:t>
            </a:r>
            <a:endParaRPr lang="en-US" sz="2400" dirty="0"/>
          </a:p>
          <a:p>
            <a:r>
              <a:rPr lang="en-US" sz="2400" dirty="0"/>
              <a:t> </a:t>
            </a:r>
          </a:p>
          <a:p>
            <a:endParaRPr lang="en-US" sz="2400" dirty="0"/>
          </a:p>
        </p:txBody>
      </p:sp>
      <p:sp>
        <p:nvSpPr>
          <p:cNvPr id="2" name="Slide Number Placeholder 1"/>
          <p:cNvSpPr>
            <a:spLocks noGrp="1"/>
          </p:cNvSpPr>
          <p:nvPr>
            <p:ph type="sldNum" sz="quarter" idx="12"/>
          </p:nvPr>
        </p:nvSpPr>
        <p:spPr/>
        <p:txBody>
          <a:bodyPr/>
          <a:lstStyle/>
          <a:p>
            <a:fld id="{D80DEC11-0783-41CA-B134-3EB1A08E163D}" type="slidenum">
              <a:rPr lang="en-US" smtClean="0"/>
              <a:t>16</a:t>
            </a:fld>
            <a:endParaRPr lang="en-US"/>
          </a:p>
        </p:txBody>
      </p:sp>
    </p:spTree>
    <p:extLst>
      <p:ext uri="{BB962C8B-B14F-4D97-AF65-F5344CB8AC3E}">
        <p14:creationId xmlns:p14="http://schemas.microsoft.com/office/powerpoint/2010/main" val="679416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5963332"/>
              </p:ext>
            </p:extLst>
          </p:nvPr>
        </p:nvGraphicFramePr>
        <p:xfrm>
          <a:off x="178420" y="727597"/>
          <a:ext cx="11746715" cy="5824298"/>
        </p:xfrm>
        <a:graphic>
          <a:graphicData uri="http://schemas.openxmlformats.org/drawingml/2006/table">
            <a:tbl>
              <a:tblPr firstRow="1" bandRow="1">
                <a:tableStyleId>{5C22544A-7EE6-4342-B048-85BDC9FD1C3A}</a:tableStyleId>
              </a:tblPr>
              <a:tblGrid>
                <a:gridCol w="1440171"/>
                <a:gridCol w="2020886"/>
                <a:gridCol w="1779688"/>
                <a:gridCol w="6505970"/>
              </a:tblGrid>
              <a:tr h="367058">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Toksisitas</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a:effectLst/>
                          <a:latin typeface="Calibri" panose="020F0502020204030204" pitchFamily="34" charset="0"/>
                          <a:ea typeface="Calibri" panose="020F0502020204030204" pitchFamily="34" charset="0"/>
                          <a:cs typeface="Arial" panose="020B0604020202020204" pitchFamily="34" charset="0"/>
                        </a:rPr>
                        <a:t>ART </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OAT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id-ID" sz="1600" b="1" dirty="0">
                          <a:effectLst/>
                          <a:latin typeface="Calibri" panose="020F0502020204030204" pitchFamily="34" charset="0"/>
                          <a:ea typeface="Calibri" panose="020F0502020204030204" pitchFamily="34" charset="0"/>
                          <a:cs typeface="Arial" panose="020B0604020202020204" pitchFamily="34" charset="0"/>
                        </a:rPr>
                        <a:t>Keterangan</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32668">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Gangguan elektrolit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TDF</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Cm, Km</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fontAlgn="base">
                        <a:lnSpc>
                          <a:spcPct val="115000"/>
                        </a:lnSpc>
                        <a:spcAft>
                          <a:spcPts val="0"/>
                        </a:spcAft>
                        <a:buFont typeface="Comic Sans MS" panose="030F0702030302020204" pitchFamily="66" charset="0"/>
                        <a:buChar char="-"/>
                        <a:tabLst>
                          <a:tab pos="191770" algn="l"/>
                        </a:tabLst>
                      </a:pPr>
                      <a:r>
                        <a:rPr lang="pt-BR" sz="1600">
                          <a:effectLst/>
                          <a:latin typeface="Calibri" panose="020F0502020204030204" pitchFamily="34" charset="0"/>
                          <a:ea typeface="MS Mincho" panose="02020609040205080304" pitchFamily="49" charset="-128"/>
                          <a:cs typeface="Arial" panose="020B0604020202020204" pitchFamily="34" charset="0"/>
                        </a:rPr>
                        <a:t>Diare dan/atau muntah dapat menyebabkan gangguan elektrolit. </a:t>
                      </a:r>
                      <a:endParaRPr lang="id-ID" sz="160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191770" algn="l"/>
                        </a:tabLst>
                      </a:pPr>
                      <a:r>
                        <a:rPr lang="pt-BR" sz="1600">
                          <a:effectLst/>
                          <a:latin typeface="Calibri" panose="020F0502020204030204" pitchFamily="34" charset="0"/>
                          <a:ea typeface="MS Mincho" panose="02020609040205080304" pitchFamily="49" charset="-128"/>
                          <a:cs typeface="Arial" panose="020B0604020202020204" pitchFamily="34" charset="0"/>
                        </a:rPr>
                        <a:t>Meski tanpa TDF, pasien HIV mempunyai risiko terjadinya gangguan ginjal serta gangguan elektrolit sekunder yang disebabkan pemakaian Cm dan Km.</a:t>
                      </a:r>
                      <a:endParaRPr lang="id-ID" sz="16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832668">
                <a:tc>
                  <a:txBody>
                    <a:bodyPr/>
                    <a:lstStyle/>
                    <a:p>
                      <a:pPr algn="ctr">
                        <a:lnSpc>
                          <a:spcPct val="107000"/>
                        </a:lnSpc>
                        <a:spcAft>
                          <a:spcPts val="0"/>
                        </a:spcAft>
                      </a:pPr>
                      <a:r>
                        <a:rPr lang="pt-BR" sz="1600">
                          <a:effectLst/>
                          <a:latin typeface="Calibri" panose="020F0502020204030204" pitchFamily="34" charset="0"/>
                          <a:ea typeface="Calibri" panose="020F0502020204030204" pitchFamily="34" charset="0"/>
                          <a:cs typeface="Arial" panose="020B0604020202020204" pitchFamily="34" charset="0"/>
                        </a:rPr>
                        <a:t>Neuritis optikal</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ddl</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E, Eto (jarang)</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fontAlgn="base">
                        <a:lnSpc>
                          <a:spcPct val="115000"/>
                        </a:lnSpc>
                        <a:spcAft>
                          <a:spcPts val="0"/>
                        </a:spcAft>
                        <a:buFont typeface="Comic Sans MS" panose="030F0702030302020204" pitchFamily="66" charset="0"/>
                        <a:buChar char="-"/>
                        <a:tabLst>
                          <a:tab pos="191770" algn="l"/>
                        </a:tabLst>
                      </a:pPr>
                      <a:r>
                        <a:rPr lang="pt-BR" sz="1600" dirty="0">
                          <a:effectLst/>
                          <a:latin typeface="Calibri" panose="020F0502020204030204" pitchFamily="34" charset="0"/>
                          <a:ea typeface="MS Mincho" panose="02020609040205080304" pitchFamily="49" charset="-128"/>
                          <a:cs typeface="Arial" panose="020B0604020202020204" pitchFamily="34" charset="0"/>
                        </a:rPr>
                        <a:t>Hentikan dan ganti obat penyebab neuritis optikal.</a:t>
                      </a:r>
                      <a:endParaRPr lang="id-ID" sz="16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658318">
                <a:tc>
                  <a:txBody>
                    <a:bodyPr/>
                    <a:lstStyle/>
                    <a:p>
                      <a:pPr algn="ctr">
                        <a:lnSpc>
                          <a:spcPct val="107000"/>
                        </a:lnSpc>
                        <a:spcAft>
                          <a:spcPts val="0"/>
                        </a:spcAft>
                      </a:pPr>
                      <a:r>
                        <a:rPr lang="es-ES" sz="1600">
                          <a:effectLst/>
                          <a:latin typeface="Calibri" panose="020F0502020204030204" pitchFamily="34" charset="0"/>
                          <a:ea typeface="Calibri" panose="020F0502020204030204" pitchFamily="34" charset="0"/>
                          <a:cs typeface="Arial" panose="020B0604020202020204" pitchFamily="34" charset="0"/>
                        </a:rPr>
                        <a:t>Gangguan regulasi kadar gula darah</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a:effectLst/>
                          <a:latin typeface="Calibri" panose="020F0502020204030204" pitchFamily="34" charset="0"/>
                          <a:ea typeface="Calibri" panose="020F0502020204030204" pitchFamily="34" charset="0"/>
                          <a:cs typeface="Arial" panose="020B0604020202020204" pitchFamily="34" charset="0"/>
                        </a:rPr>
                        <a:t>PI</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Eto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fontAlgn="base">
                        <a:lnSpc>
                          <a:spcPct val="115000"/>
                        </a:lnSpc>
                        <a:spcAft>
                          <a:spcPts val="0"/>
                        </a:spcAft>
                        <a:buFont typeface="Comic Sans MS" panose="030F0702030302020204" pitchFamily="66" charset="0"/>
                        <a:buChar char="-"/>
                        <a:tabLst>
                          <a:tab pos="191770" algn="l"/>
                        </a:tabLst>
                      </a:pPr>
                      <a:r>
                        <a:rPr lang="pt-BR" sz="1600" dirty="0">
                          <a:effectLst/>
                          <a:latin typeface="Calibri" panose="020F0502020204030204" pitchFamily="34" charset="0"/>
                          <a:ea typeface="MS Mincho" panose="02020609040205080304" pitchFamily="49" charset="-128"/>
                          <a:cs typeface="Arial" panose="020B0604020202020204" pitchFamily="34" charset="0"/>
                        </a:rPr>
                        <a:t>PI cenderung menyebabkan resistansi insulin dan hiperglikemia. </a:t>
                      </a:r>
                      <a:endParaRPr lang="id-ID" sz="16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191770" algn="l"/>
                        </a:tabLst>
                      </a:pPr>
                      <a:r>
                        <a:rPr lang="pt-BR" sz="1600" dirty="0">
                          <a:effectLst/>
                          <a:latin typeface="Calibri" panose="020F0502020204030204" pitchFamily="34" charset="0"/>
                          <a:ea typeface="MS Mincho" panose="02020609040205080304" pitchFamily="49" charset="-128"/>
                          <a:cs typeface="Arial" panose="020B0604020202020204" pitchFamily="34" charset="0"/>
                        </a:rPr>
                        <a:t>Eto cenderung menyebab-kan kadar insulin pada pasien DM sulit diatur dan dapat menyebabkan hiporglikemia dan kadar gula darah sulit diatur.</a:t>
                      </a:r>
                      <a:endParaRPr lang="id-ID" sz="16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r>
              <a:tr h="1844590">
                <a:tc>
                  <a:txBody>
                    <a:bodyPr/>
                    <a:lstStyle/>
                    <a:p>
                      <a:pPr algn="ctr">
                        <a:lnSpc>
                          <a:spcPct val="107000"/>
                        </a:lnSpc>
                        <a:spcAft>
                          <a:spcPts val="0"/>
                        </a:spcAft>
                      </a:pPr>
                      <a:r>
                        <a:rPr lang="pt-BR" sz="1600" dirty="0" smtClean="0">
                          <a:effectLst/>
                          <a:latin typeface="Calibri" panose="020F0502020204030204" pitchFamily="34" charset="0"/>
                          <a:ea typeface="Calibri" panose="020F0502020204030204" pitchFamily="34" charset="0"/>
                          <a:cs typeface="Arial" panose="020B0604020202020204" pitchFamily="34" charset="0"/>
                        </a:rPr>
                        <a:t>Hipotiroidisme</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a:effectLst/>
                          <a:latin typeface="Calibri" panose="020F0502020204030204" pitchFamily="34" charset="0"/>
                          <a:ea typeface="Calibri" panose="020F0502020204030204" pitchFamily="34" charset="0"/>
                          <a:cs typeface="Arial" panose="020B0604020202020204" pitchFamily="34" charset="0"/>
                        </a:rPr>
                        <a:t>d4T</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Eto, PAS</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fontAlgn="base">
                        <a:lnSpc>
                          <a:spcPct val="115000"/>
                        </a:lnSpc>
                        <a:spcAft>
                          <a:spcPts val="0"/>
                        </a:spcAft>
                        <a:buFont typeface="Comic Sans MS" panose="030F0702030302020204" pitchFamily="66" charset="0"/>
                        <a:buChar char="-"/>
                        <a:tabLst>
                          <a:tab pos="191770" algn="l"/>
                        </a:tabLst>
                      </a:pPr>
                      <a:r>
                        <a:rPr lang="id-ID" sz="1600" dirty="0">
                          <a:effectLst/>
                          <a:latin typeface="Calibri" panose="020F0502020204030204" pitchFamily="34" charset="0"/>
                          <a:ea typeface="MS Mincho" panose="02020609040205080304" pitchFamily="49" charset="-128"/>
                          <a:cs typeface="Arial" panose="020B0604020202020204" pitchFamily="34" charset="0"/>
                        </a:rPr>
                        <a:t>Ada kemungkinan terjadi reaksi saling menguatkan bila diberikan bersamaan tetapi data yang ada belum jelas. </a:t>
                      </a:r>
                      <a:endParaRPr lang="id-ID" sz="16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191770" algn="l"/>
                        </a:tabLst>
                      </a:pPr>
                      <a:r>
                        <a:rPr lang="id-ID" sz="1600" dirty="0">
                          <a:effectLst/>
                          <a:latin typeface="Calibri" panose="020F0502020204030204" pitchFamily="34" charset="0"/>
                          <a:ea typeface="MS Mincho" panose="02020609040205080304" pitchFamily="49" charset="-128"/>
                          <a:cs typeface="Arial" panose="020B0604020202020204" pitchFamily="34" charset="0"/>
                        </a:rPr>
                        <a:t>Beberapa penelitian </a:t>
                      </a:r>
                      <a:r>
                        <a:rPr lang="id-ID" sz="1600" dirty="0" smtClean="0">
                          <a:effectLst/>
                          <a:latin typeface="Calibri" panose="020F0502020204030204" pitchFamily="34" charset="0"/>
                          <a:ea typeface="MS Mincho" panose="02020609040205080304" pitchFamily="49" charset="-128"/>
                          <a:cs typeface="Arial" panose="020B0604020202020204" pitchFamily="34" charset="0"/>
                        </a:rPr>
                        <a:t>menyebutkan </a:t>
                      </a:r>
                      <a:r>
                        <a:rPr lang="id-ID" sz="1600" dirty="0">
                          <a:effectLst/>
                          <a:latin typeface="Calibri" panose="020F0502020204030204" pitchFamily="34" charset="0"/>
                          <a:ea typeface="MS Mincho" panose="02020609040205080304" pitchFamily="49" charset="-128"/>
                          <a:cs typeface="Arial" panose="020B0604020202020204" pitchFamily="34" charset="0"/>
                        </a:rPr>
                        <a:t>terdapatnya </a:t>
                      </a:r>
                      <a:r>
                        <a:rPr lang="id-ID" sz="1600" dirty="0" smtClean="0">
                          <a:effectLst/>
                          <a:latin typeface="Calibri" panose="020F0502020204030204" pitchFamily="34" charset="0"/>
                          <a:ea typeface="MS Mincho" panose="02020609040205080304" pitchFamily="49" charset="-128"/>
                          <a:cs typeface="Arial" panose="020B0604020202020204" pitchFamily="34" charset="0"/>
                        </a:rPr>
                        <a:t>hipotiroidisme </a:t>
                      </a:r>
                      <a:r>
                        <a:rPr lang="id-ID" sz="1600" dirty="0">
                          <a:effectLst/>
                          <a:latin typeface="Calibri" panose="020F0502020204030204" pitchFamily="34" charset="0"/>
                          <a:ea typeface="MS Mincho" panose="02020609040205080304" pitchFamily="49" charset="-128"/>
                          <a:cs typeface="Arial" panose="020B0604020202020204" pitchFamily="34" charset="0"/>
                        </a:rPr>
                        <a:t>subklinis yang berkaitan dengan </a:t>
                      </a:r>
                      <a:r>
                        <a:rPr lang="id-ID" sz="1600" dirty="0" smtClean="0">
                          <a:effectLst/>
                          <a:latin typeface="Calibri" panose="020F0502020204030204" pitchFamily="34" charset="0"/>
                          <a:ea typeface="MS Mincho" panose="02020609040205080304" pitchFamily="49" charset="-128"/>
                          <a:cs typeface="Arial" panose="020B0604020202020204" pitchFamily="34" charset="0"/>
                        </a:rPr>
                        <a:t>pemberian </a:t>
                      </a:r>
                      <a:r>
                        <a:rPr lang="id-ID" sz="1600" dirty="0">
                          <a:effectLst/>
                          <a:latin typeface="Calibri" panose="020F0502020204030204" pitchFamily="34" charset="0"/>
                          <a:ea typeface="MS Mincho" panose="02020609040205080304" pitchFamily="49" charset="-128"/>
                          <a:cs typeface="Arial" panose="020B0604020202020204" pitchFamily="34" charset="0"/>
                        </a:rPr>
                        <a:t>Stavudin. </a:t>
                      </a:r>
                      <a:endParaRPr lang="id-ID" sz="16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fontAlgn="base">
                        <a:lnSpc>
                          <a:spcPct val="115000"/>
                        </a:lnSpc>
                        <a:spcAft>
                          <a:spcPts val="0"/>
                        </a:spcAft>
                        <a:buFont typeface="Comic Sans MS" panose="030F0702030302020204" pitchFamily="66" charset="0"/>
                        <a:buChar char="-"/>
                        <a:tabLst>
                          <a:tab pos="191770" algn="l"/>
                        </a:tabLst>
                      </a:pPr>
                      <a:r>
                        <a:rPr lang="pt-BR" sz="1600" dirty="0">
                          <a:effectLst/>
                          <a:latin typeface="Calibri" panose="020F0502020204030204" pitchFamily="34" charset="0"/>
                          <a:ea typeface="MS Mincho" panose="02020609040205080304" pitchFamily="49" charset="-128"/>
                          <a:cs typeface="Arial" panose="020B0604020202020204" pitchFamily="34" charset="0"/>
                        </a:rPr>
                        <a:t>Kombinasi PAS dan Eto dapat menyebabkan hipotiroidisme.</a:t>
                      </a:r>
                      <a:endParaRPr lang="id-ID" sz="16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0"/>
                        </a:spcAft>
                      </a:pPr>
                      <a:r>
                        <a:rPr lang="pt-BR" sz="1600" dirty="0">
                          <a:effectLst/>
                          <a:latin typeface="Calibri" panose="020F0502020204030204" pitchFamily="34" charset="0"/>
                          <a:ea typeface="Calibri" panose="020F0502020204030204" pitchFamily="34" charset="0"/>
                          <a:cs typeface="Arial" panose="020B0604020202020204" pitchFamily="34" charset="0"/>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2185060" y="23753"/>
            <a:ext cx="7552705" cy="1200329"/>
          </a:xfrm>
          <a:prstGeom prst="rect">
            <a:avLst/>
          </a:prstGeom>
          <a:noFill/>
        </p:spPr>
        <p:txBody>
          <a:bodyPr wrap="square" rtlCol="0">
            <a:spAutoFit/>
          </a:bodyPr>
          <a:lstStyle/>
          <a:p>
            <a:r>
              <a:rPr lang="en-US" sz="2400" b="1" dirty="0" err="1"/>
              <a:t>Potensi</a:t>
            </a:r>
            <a:r>
              <a:rPr lang="en-US" sz="2400" b="1" dirty="0"/>
              <a:t> </a:t>
            </a:r>
            <a:r>
              <a:rPr lang="en-US" sz="2400" b="1" dirty="0" err="1"/>
              <a:t>toksisitas</a:t>
            </a:r>
            <a:r>
              <a:rPr lang="en-US" sz="2400" b="1" dirty="0"/>
              <a:t> </a:t>
            </a:r>
            <a:r>
              <a:rPr lang="en-US" sz="2400" b="1" dirty="0" err="1" smtClean="0"/>
              <a:t>Obat</a:t>
            </a:r>
            <a:r>
              <a:rPr lang="en-US" sz="2400" b="1" dirty="0" smtClean="0"/>
              <a:t> TB RO </a:t>
            </a:r>
            <a:r>
              <a:rPr lang="en-US" sz="2400" b="1" dirty="0" err="1" smtClean="0"/>
              <a:t>dan</a:t>
            </a:r>
            <a:r>
              <a:rPr lang="en-US" sz="2400" b="1" dirty="0" smtClean="0"/>
              <a:t> </a:t>
            </a:r>
            <a:r>
              <a:rPr lang="en-US" sz="2400" b="1" dirty="0"/>
              <a:t>ART</a:t>
            </a:r>
            <a:endParaRPr lang="en-US" sz="2400" dirty="0"/>
          </a:p>
          <a:p>
            <a:r>
              <a:rPr lang="en-US" sz="2400" dirty="0"/>
              <a:t> </a:t>
            </a:r>
          </a:p>
          <a:p>
            <a:endParaRPr lang="en-US" sz="2400" dirty="0"/>
          </a:p>
        </p:txBody>
      </p:sp>
      <p:sp>
        <p:nvSpPr>
          <p:cNvPr id="2" name="Slide Number Placeholder 1"/>
          <p:cNvSpPr>
            <a:spLocks noGrp="1"/>
          </p:cNvSpPr>
          <p:nvPr>
            <p:ph type="sldNum" sz="quarter" idx="12"/>
          </p:nvPr>
        </p:nvSpPr>
        <p:spPr/>
        <p:txBody>
          <a:bodyPr/>
          <a:lstStyle/>
          <a:p>
            <a:fld id="{D80DEC11-0783-41CA-B134-3EB1A08E163D}" type="slidenum">
              <a:rPr lang="en-US" smtClean="0"/>
              <a:t>17</a:t>
            </a:fld>
            <a:endParaRPr lang="en-US"/>
          </a:p>
        </p:txBody>
      </p:sp>
      <p:sp>
        <p:nvSpPr>
          <p:cNvPr id="6" name="TextBox 5"/>
          <p:cNvSpPr txBox="1"/>
          <p:nvPr/>
        </p:nvSpPr>
        <p:spPr>
          <a:xfrm>
            <a:off x="8265226" y="6551895"/>
            <a:ext cx="2398816" cy="369332"/>
          </a:xfrm>
          <a:prstGeom prst="rect">
            <a:avLst/>
          </a:prstGeom>
          <a:noFill/>
        </p:spPr>
        <p:txBody>
          <a:bodyPr wrap="square" rtlCol="0">
            <a:spAutoFit/>
          </a:bodyPr>
          <a:lstStyle/>
          <a:p>
            <a:r>
              <a:rPr lang="en-ID" dirty="0" smtClean="0"/>
              <a:t>(</a:t>
            </a:r>
            <a:r>
              <a:rPr lang="en-ID" dirty="0" err="1" smtClean="0"/>
              <a:t>Juknis</a:t>
            </a:r>
            <a:r>
              <a:rPr lang="en-ID" dirty="0" smtClean="0"/>
              <a:t> MTPTRO, 2014)</a:t>
            </a:r>
            <a:endParaRPr lang="en-US" dirty="0"/>
          </a:p>
        </p:txBody>
      </p:sp>
    </p:spTree>
    <p:extLst>
      <p:ext uri="{BB962C8B-B14F-4D97-AF65-F5344CB8AC3E}">
        <p14:creationId xmlns:p14="http://schemas.microsoft.com/office/powerpoint/2010/main" val="2314216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87" y="0"/>
            <a:ext cx="10914413" cy="681286"/>
          </a:xfrm>
        </p:spPr>
        <p:txBody>
          <a:bodyPr>
            <a:normAutofit/>
          </a:bodyPr>
          <a:lstStyle/>
          <a:p>
            <a:pPr algn="ctr"/>
            <a:r>
              <a:rPr lang="en-US" sz="3600" b="1" dirty="0" err="1" smtClean="0"/>
              <a:t>Interaksi</a:t>
            </a:r>
            <a:r>
              <a:rPr lang="en-US" sz="3600" b="1" dirty="0" smtClean="0"/>
              <a:t> </a:t>
            </a:r>
            <a:r>
              <a:rPr lang="en-US" sz="3600" b="1" dirty="0" err="1" smtClean="0"/>
              <a:t>Obat</a:t>
            </a:r>
            <a:r>
              <a:rPr lang="en-US" sz="3600" b="1" dirty="0" smtClean="0"/>
              <a:t> TB RO </a:t>
            </a:r>
            <a:r>
              <a:rPr lang="en-US" sz="3600" b="1" dirty="0" err="1" smtClean="0"/>
              <a:t>paduan</a:t>
            </a:r>
            <a:r>
              <a:rPr lang="en-US" sz="3600" b="1" dirty="0" smtClean="0"/>
              <a:t> </a:t>
            </a:r>
            <a:r>
              <a:rPr lang="en-US" sz="3600" b="1" dirty="0" err="1" smtClean="0"/>
              <a:t>jangka</a:t>
            </a:r>
            <a:r>
              <a:rPr lang="en-US" sz="3600" b="1" dirty="0" smtClean="0"/>
              <a:t> </a:t>
            </a:r>
            <a:r>
              <a:rPr lang="en-US" sz="3600" b="1" dirty="0" err="1" smtClean="0"/>
              <a:t>Pendek</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3363106"/>
              </p:ext>
            </p:extLst>
          </p:nvPr>
        </p:nvGraphicFramePr>
        <p:xfrm>
          <a:off x="439386" y="508652"/>
          <a:ext cx="11198433" cy="6246148"/>
        </p:xfrm>
        <a:graphic>
          <a:graphicData uri="http://schemas.openxmlformats.org/drawingml/2006/table">
            <a:tbl>
              <a:tblPr firstRow="1" firstCol="1" bandRow="1">
                <a:tableStyleId>{5C22544A-7EE6-4342-B048-85BDC9FD1C3A}</a:tableStyleId>
              </a:tblPr>
              <a:tblGrid>
                <a:gridCol w="2295085"/>
                <a:gridCol w="4451674"/>
                <a:gridCol w="4451674"/>
              </a:tblGrid>
              <a:tr h="322918">
                <a:tc>
                  <a:txBody>
                    <a:bodyPr/>
                    <a:lstStyle/>
                    <a:p>
                      <a:pPr>
                        <a:spcAft>
                          <a:spcPts val="0"/>
                        </a:spcAft>
                      </a:pPr>
                      <a:r>
                        <a:rPr lang="en-US" sz="1400" dirty="0">
                          <a:solidFill>
                            <a:schemeClr val="tx1"/>
                          </a:solidFill>
                          <a:effectLst/>
                        </a:rPr>
                        <a:t>Nama OAT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400">
                          <a:solidFill>
                            <a:schemeClr val="tx1"/>
                          </a:solidFill>
                          <a:effectLst/>
                        </a:rPr>
                        <a:t>Obat lain / makanan yang dapat berinteraksi</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400" dirty="0" err="1">
                          <a:solidFill>
                            <a:schemeClr val="tx1"/>
                          </a:solidFill>
                          <a:effectLst/>
                        </a:rPr>
                        <a:t>Efek</a:t>
                      </a:r>
                      <a:r>
                        <a:rPr lang="en-US" sz="1400" dirty="0">
                          <a:solidFill>
                            <a:schemeClr val="tx1"/>
                          </a:solidFill>
                          <a:effectLst/>
                        </a:rPr>
                        <a:t> </a:t>
                      </a:r>
                      <a:r>
                        <a:rPr lang="en-US" sz="1400" dirty="0" err="1">
                          <a:solidFill>
                            <a:schemeClr val="tx1"/>
                          </a:solidFill>
                          <a:effectLst/>
                        </a:rPr>
                        <a:t>Interaksi</a:t>
                      </a:r>
                      <a:r>
                        <a:rPr lang="en-US" sz="1400" dirty="0">
                          <a:solidFill>
                            <a:schemeClr val="tx1"/>
                          </a:solidFill>
                          <a:effectLst/>
                        </a:rPr>
                        <a:t> </a:t>
                      </a:r>
                      <a:r>
                        <a:rPr lang="en-US" sz="1400" dirty="0" err="1">
                          <a:solidFill>
                            <a:schemeClr val="tx1"/>
                          </a:solidFill>
                          <a:effectLst/>
                        </a:rPr>
                        <a:t>Obat</a:t>
                      </a:r>
                      <a:r>
                        <a:rPr lang="en-US" sz="1400" dirty="0">
                          <a:solidFill>
                            <a:schemeClr val="tx1"/>
                          </a:solidFill>
                          <a:effectLst/>
                        </a:rPr>
                        <a:t> </a:t>
                      </a:r>
                      <a:r>
                        <a:rPr lang="en-US" sz="1400" dirty="0" err="1" smtClean="0">
                          <a:solidFill>
                            <a:schemeClr val="tx1"/>
                          </a:solidFill>
                          <a:effectLst/>
                        </a:rPr>
                        <a:t>dan</a:t>
                      </a:r>
                      <a:r>
                        <a:rPr lang="en-US" sz="1400" dirty="0" smtClean="0">
                          <a:solidFill>
                            <a:schemeClr val="tx1"/>
                          </a:solidFill>
                          <a:effectLst/>
                        </a:rPr>
                        <a:t> Saran </a:t>
                      </a:r>
                      <a:r>
                        <a:rPr lang="en-US" sz="1400" dirty="0" err="1">
                          <a:solidFill>
                            <a:schemeClr val="tx1"/>
                          </a:solidFill>
                          <a:effectLst/>
                        </a:rPr>
                        <a:t>Pemberian</a:t>
                      </a:r>
                      <a:r>
                        <a:rPr lang="en-US" sz="1400" dirty="0">
                          <a:solidFill>
                            <a:schemeClr val="tx1"/>
                          </a:solidFill>
                          <a:effectLst/>
                        </a:rPr>
                        <a:t> </a:t>
                      </a:r>
                      <a:r>
                        <a:rPr lang="en-US" sz="1400" dirty="0" err="1">
                          <a:solidFill>
                            <a:schemeClr val="tx1"/>
                          </a:solidFill>
                          <a:effectLst/>
                        </a:rPr>
                        <a:t>Obat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645837">
                <a:tc rowSpan="4">
                  <a:txBody>
                    <a:bodyPr/>
                    <a:lstStyle/>
                    <a:p>
                      <a:pPr algn="ctr">
                        <a:spcAft>
                          <a:spcPts val="0"/>
                        </a:spcAft>
                      </a:pPr>
                      <a:r>
                        <a:rPr lang="en-US" sz="1400" dirty="0">
                          <a:solidFill>
                            <a:schemeClr val="tx1"/>
                          </a:solidFill>
                          <a:effectLst/>
                        </a:rPr>
                        <a:t>Isoniazid (INH)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marL="457200" lvl="1" indent="0" fontAlgn="base">
                        <a:spcAft>
                          <a:spcPts val="0"/>
                        </a:spcAft>
                        <a:buClr>
                          <a:srgbClr val="000000"/>
                        </a:buClr>
                        <a:buSzPts val="1100"/>
                        <a:buFont typeface="Calibri" panose="020F0502020204030204" pitchFamily="34" charset="0"/>
                        <a:buNone/>
                      </a:pPr>
                      <a:r>
                        <a:rPr lang="en-US" sz="1000" u="none" strike="noStrike" dirty="0" err="1">
                          <a:solidFill>
                            <a:schemeClr val="tx1"/>
                          </a:solidFill>
                          <a:effectLst/>
                          <a:uFill>
                            <a:solidFill>
                              <a:srgbClr val="000000"/>
                            </a:solidFill>
                          </a:uFill>
                        </a:rPr>
                        <a:t>Antasida</a:t>
                      </a:r>
                      <a:endParaRPr lang="en-US" sz="1000" u="none" strike="noStrike" dirty="0">
                        <a:solidFill>
                          <a:schemeClr val="tx1"/>
                        </a:solidFill>
                        <a:effectLst/>
                        <a:uFill>
                          <a:solidFill>
                            <a:srgbClr val="000000"/>
                          </a:solidFill>
                        </a:uFill>
                        <a:latin typeface="Calibri" panose="020F0502020204030204" pitchFamily="34" charset="0"/>
                        <a:ea typeface="Bookman Old Style" panose="02050604050505020204" pitchFamily="18" charset="0"/>
                        <a:cs typeface="Bookman Old Style" panose="02050604050505020204" pitchFamily="18" charset="0"/>
                      </a:endParaRPr>
                    </a:p>
                  </a:txBody>
                  <a:tcPr marL="27136" marR="27136" marT="0" marB="0" anchor="ctr">
                    <a:solidFill>
                      <a:srgbClr val="94E040"/>
                    </a:solidFill>
                  </a:tcPr>
                </a:tc>
                <a:tc>
                  <a:txBody>
                    <a:bodyPr/>
                    <a:lstStyle/>
                    <a:p>
                      <a:pPr marL="342900" lvl="0" indent="-342900">
                        <a:spcAft>
                          <a:spcPts val="0"/>
                        </a:spcAft>
                        <a:buFont typeface="Wingdings" panose="05000000000000000000" pitchFamily="2" charset="2"/>
                        <a:buChar char=""/>
                      </a:pPr>
                      <a:r>
                        <a:rPr lang="en-US" sz="1000">
                          <a:solidFill>
                            <a:schemeClr val="tx1"/>
                          </a:solidFill>
                          <a:effectLst/>
                        </a:rPr>
                        <a:t>Antasida dapat meningkatkan pH lambung sehingga dapat menurunkan penyerapan INH.</a:t>
                      </a:r>
                    </a:p>
                    <a:p>
                      <a:pPr marL="342900" lvl="0" indent="-342900">
                        <a:spcAft>
                          <a:spcPts val="0"/>
                        </a:spcAft>
                        <a:buFont typeface="Wingdings" panose="05000000000000000000" pitchFamily="2" charset="2"/>
                        <a:buChar char=""/>
                      </a:pPr>
                      <a:r>
                        <a:rPr lang="en-US" sz="1000">
                          <a:solidFill>
                            <a:schemeClr val="tx1"/>
                          </a:solidFill>
                          <a:effectLst/>
                        </a:rPr>
                        <a:t>Antasida (Alumunium hydroxide) atau ranitidine sebaiknya diberikan 1 jam setelah pemberian INH.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645837">
                <a:tc vMerge="1">
                  <a:txBody>
                    <a:bodyPr/>
                    <a:lstStyle/>
                    <a:p>
                      <a:endParaRPr lang="en-US"/>
                    </a:p>
                  </a:txBody>
                  <a:tcPr/>
                </a:tc>
                <a:tc>
                  <a:txBody>
                    <a:bodyPr/>
                    <a:lstStyle/>
                    <a:p>
                      <a:pPr marL="457200" lvl="1" indent="0" fontAlgn="base">
                        <a:spcAft>
                          <a:spcPts val="0"/>
                        </a:spcAft>
                        <a:buClr>
                          <a:srgbClr val="000000"/>
                        </a:buClr>
                        <a:buSzPts val="1100"/>
                        <a:buFont typeface="Calibri" panose="020F0502020204030204" pitchFamily="34" charset="0"/>
                        <a:buNone/>
                      </a:pPr>
                      <a:r>
                        <a:rPr lang="en-US" sz="1000" u="none" strike="noStrike" dirty="0" err="1">
                          <a:solidFill>
                            <a:schemeClr val="tx1"/>
                          </a:solidFill>
                          <a:effectLst/>
                          <a:uFill>
                            <a:solidFill>
                              <a:srgbClr val="000000"/>
                            </a:solidFill>
                          </a:uFill>
                        </a:rPr>
                        <a:t>Antikonvulsan</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fenitoin</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karbamazepin</a:t>
                      </a:r>
                      <a:r>
                        <a:rPr lang="en-US" sz="1000" u="none" strike="noStrike" dirty="0">
                          <a:solidFill>
                            <a:schemeClr val="tx1"/>
                          </a:solidFill>
                          <a:effectLst/>
                          <a:uFill>
                            <a:solidFill>
                              <a:srgbClr val="000000"/>
                            </a:solidFill>
                          </a:uFill>
                        </a:rPr>
                        <a:t>, </a:t>
                      </a:r>
                      <a:r>
                        <a:rPr lang="en-US" sz="1000" u="none" strike="noStrike" dirty="0" smtClean="0">
                          <a:solidFill>
                            <a:schemeClr val="tx1"/>
                          </a:solidFill>
                          <a:effectLst/>
                          <a:uFill>
                            <a:solidFill>
                              <a:srgbClr val="000000"/>
                            </a:solidFill>
                          </a:uFill>
                        </a:rPr>
                        <a:t>benzodiazepine</a:t>
                      </a:r>
                      <a:endParaRPr lang="en-US" sz="1000" u="none" strike="noStrike" dirty="0">
                        <a:solidFill>
                          <a:schemeClr val="tx1"/>
                        </a:solidFill>
                        <a:effectLst/>
                        <a:uFill>
                          <a:solidFill>
                            <a:srgbClr val="000000"/>
                          </a:solidFill>
                        </a:uFill>
                        <a:latin typeface="Calibri" panose="020F0502020204030204" pitchFamily="34" charset="0"/>
                        <a:ea typeface="Bookman Old Style" panose="02050604050505020204" pitchFamily="18" charset="0"/>
                        <a:cs typeface="Bookman Old Style" panose="02050604050505020204" pitchFamily="18" charset="0"/>
                      </a:endParaRPr>
                    </a:p>
                  </a:txBody>
                  <a:tcPr marL="27136" marR="27136" marT="0" marB="0" anchor="ctr">
                    <a:solidFill>
                      <a:srgbClr val="94E040"/>
                    </a:solidFill>
                  </a:tcPr>
                </a:tc>
                <a:tc>
                  <a:txBody>
                    <a:bodyPr/>
                    <a:lstStyle/>
                    <a:p>
                      <a:pPr marL="342900" lvl="0" indent="-342900">
                        <a:spcAft>
                          <a:spcPts val="0"/>
                        </a:spcAft>
                        <a:buFont typeface="Wingdings" panose="05000000000000000000" pitchFamily="2" charset="2"/>
                        <a:buChar char=""/>
                      </a:pPr>
                      <a:r>
                        <a:rPr lang="en-US" sz="1000">
                          <a:solidFill>
                            <a:schemeClr val="tx1"/>
                          </a:solidFill>
                          <a:effectLst/>
                        </a:rPr>
                        <a:t>INH merupakan inhibitor sitokrom P450 yang dapat meningkatkan konsentrasi plasma beberapa obat ke kadar toksik.</a:t>
                      </a:r>
                    </a:p>
                    <a:p>
                      <a:pPr marL="342900" lvl="0" indent="-342900">
                        <a:spcAft>
                          <a:spcPts val="0"/>
                        </a:spcAft>
                        <a:buFont typeface="Wingdings" panose="05000000000000000000" pitchFamily="2" charset="2"/>
                        <a:buChar char=""/>
                      </a:pPr>
                      <a:r>
                        <a:rPr lang="en-US" sz="1000">
                          <a:solidFill>
                            <a:schemeClr val="tx1"/>
                          </a:solidFill>
                          <a:effectLst/>
                        </a:rPr>
                        <a:t>Konsentrasi plasma obat antikonvulsan dapat meningkat bila digunakan bersamaan dengan INH.</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968755">
                <a:tc vMerge="1">
                  <a:txBody>
                    <a:bodyPr/>
                    <a:lstStyle/>
                    <a:p>
                      <a:endParaRPr lang="en-US"/>
                    </a:p>
                  </a:txBody>
                  <a:tcPr/>
                </a:tc>
                <a:tc>
                  <a:txBody>
                    <a:bodyPr/>
                    <a:lstStyle/>
                    <a:p>
                      <a:pPr marL="457200" lvl="1" indent="0" fontAlgn="base">
                        <a:spcAft>
                          <a:spcPts val="0"/>
                        </a:spcAft>
                        <a:buClr>
                          <a:srgbClr val="000000"/>
                        </a:buClr>
                        <a:buSzPts val="1100"/>
                        <a:buFont typeface="Calibri" panose="020F0502020204030204" pitchFamily="34" charset="0"/>
                        <a:buNone/>
                      </a:pPr>
                      <a:r>
                        <a:rPr lang="en-US" sz="1000" u="none" strike="noStrike" dirty="0" err="1">
                          <a:solidFill>
                            <a:schemeClr val="tx1"/>
                          </a:solidFill>
                          <a:effectLst/>
                          <a:uFill>
                            <a:solidFill>
                              <a:srgbClr val="000000"/>
                            </a:solidFill>
                          </a:uFill>
                        </a:rPr>
                        <a:t>Karbohidrat</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minuman</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mengandung</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glukosa</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laktosa</a:t>
                      </a:r>
                      <a:endParaRPr lang="en-US" sz="1000" u="none" strike="noStrike" dirty="0">
                        <a:solidFill>
                          <a:schemeClr val="tx1"/>
                        </a:solidFill>
                        <a:effectLst/>
                        <a:uFill>
                          <a:solidFill>
                            <a:srgbClr val="000000"/>
                          </a:solidFill>
                        </a:uFill>
                        <a:latin typeface="Calibri" panose="020F0502020204030204" pitchFamily="34" charset="0"/>
                        <a:ea typeface="Bookman Old Style" panose="02050604050505020204" pitchFamily="18" charset="0"/>
                        <a:cs typeface="Bookman Old Style" panose="02050604050505020204" pitchFamily="18" charset="0"/>
                      </a:endParaRPr>
                    </a:p>
                  </a:txBody>
                  <a:tcPr marL="27136" marR="27136" marT="0" marB="0" anchor="ctr">
                    <a:solidFill>
                      <a:srgbClr val="94E040"/>
                    </a:solidFill>
                  </a:tcPr>
                </a:tc>
                <a:tc>
                  <a:txBody>
                    <a:bodyPr/>
                    <a:lstStyle/>
                    <a:p>
                      <a:pPr marL="342900" lvl="0" indent="-342900">
                        <a:spcAft>
                          <a:spcPts val="0"/>
                        </a:spcAft>
                        <a:buFont typeface="Wingdings" panose="05000000000000000000" pitchFamily="2" charset="2"/>
                        <a:buChar char=""/>
                      </a:pPr>
                      <a:r>
                        <a:rPr lang="en-US" sz="1000" dirty="0" err="1">
                          <a:solidFill>
                            <a:schemeClr val="tx1"/>
                          </a:solidFill>
                          <a:effectLst/>
                        </a:rPr>
                        <a:t>Karbohidrat</a:t>
                      </a:r>
                      <a:r>
                        <a:rPr lang="en-US" sz="1000" dirty="0">
                          <a:solidFill>
                            <a:schemeClr val="tx1"/>
                          </a:solidFill>
                          <a:effectLst/>
                        </a:rPr>
                        <a:t> </a:t>
                      </a:r>
                      <a:r>
                        <a:rPr lang="en-US" sz="1000" dirty="0" err="1">
                          <a:solidFill>
                            <a:schemeClr val="tx1"/>
                          </a:solidFill>
                          <a:effectLst/>
                        </a:rPr>
                        <a:t>akan</a:t>
                      </a:r>
                      <a:r>
                        <a:rPr lang="en-US" sz="1000" dirty="0">
                          <a:solidFill>
                            <a:schemeClr val="tx1"/>
                          </a:solidFill>
                          <a:effectLst/>
                        </a:rPr>
                        <a:t> </a:t>
                      </a:r>
                      <a:r>
                        <a:rPr lang="en-US" sz="1000" dirty="0" err="1">
                          <a:solidFill>
                            <a:schemeClr val="tx1"/>
                          </a:solidFill>
                          <a:effectLst/>
                        </a:rPr>
                        <a:t>menurunkan</a:t>
                      </a:r>
                      <a:r>
                        <a:rPr lang="en-US" sz="1000" dirty="0">
                          <a:solidFill>
                            <a:schemeClr val="tx1"/>
                          </a:solidFill>
                          <a:effectLst/>
                        </a:rPr>
                        <a:t> </a:t>
                      </a:r>
                      <a:r>
                        <a:rPr lang="en-US" sz="1000" dirty="0" err="1">
                          <a:solidFill>
                            <a:schemeClr val="tx1"/>
                          </a:solidFill>
                          <a:effectLst/>
                        </a:rPr>
                        <a:t>penyerapan</a:t>
                      </a:r>
                      <a:r>
                        <a:rPr lang="en-US" sz="1000" dirty="0">
                          <a:solidFill>
                            <a:schemeClr val="tx1"/>
                          </a:solidFill>
                          <a:effectLst/>
                        </a:rPr>
                        <a:t> </a:t>
                      </a:r>
                      <a:r>
                        <a:rPr lang="en-US" sz="1000" dirty="0" err="1">
                          <a:solidFill>
                            <a:schemeClr val="tx1"/>
                          </a:solidFill>
                          <a:effectLst/>
                        </a:rPr>
                        <a:t>obat</a:t>
                      </a:r>
                      <a:r>
                        <a:rPr lang="en-US" sz="1000" dirty="0">
                          <a:solidFill>
                            <a:schemeClr val="tx1"/>
                          </a:solidFill>
                          <a:effectLst/>
                        </a:rPr>
                        <a:t> </a:t>
                      </a:r>
                      <a:r>
                        <a:rPr lang="en-US" sz="1000" dirty="0" err="1">
                          <a:solidFill>
                            <a:schemeClr val="tx1"/>
                          </a:solidFill>
                          <a:effectLst/>
                        </a:rPr>
                        <a:t>sampai</a:t>
                      </a:r>
                      <a:r>
                        <a:rPr lang="en-US" sz="1000" dirty="0">
                          <a:solidFill>
                            <a:schemeClr val="tx1"/>
                          </a:solidFill>
                          <a:effectLst/>
                        </a:rPr>
                        <a:t> </a:t>
                      </a:r>
                      <a:r>
                        <a:rPr lang="en-US" sz="1000" dirty="0" err="1">
                          <a:solidFill>
                            <a:schemeClr val="tx1"/>
                          </a:solidFill>
                          <a:effectLst/>
                        </a:rPr>
                        <a:t>dengan</a:t>
                      </a:r>
                      <a:r>
                        <a:rPr lang="en-US" sz="1000" dirty="0">
                          <a:solidFill>
                            <a:schemeClr val="tx1"/>
                          </a:solidFill>
                          <a:effectLst/>
                        </a:rPr>
                        <a:t> 57% </a:t>
                      </a:r>
                      <a:r>
                        <a:rPr lang="en-US" sz="1000" dirty="0" err="1">
                          <a:solidFill>
                            <a:schemeClr val="tx1"/>
                          </a:solidFill>
                          <a:effectLst/>
                        </a:rPr>
                        <a:t>dan</a:t>
                      </a:r>
                      <a:r>
                        <a:rPr lang="en-US" sz="1000" dirty="0">
                          <a:solidFill>
                            <a:schemeClr val="tx1"/>
                          </a:solidFill>
                          <a:effectLst/>
                        </a:rPr>
                        <a:t> </a:t>
                      </a:r>
                      <a:r>
                        <a:rPr lang="en-US" sz="1000" dirty="0" err="1">
                          <a:solidFill>
                            <a:schemeClr val="tx1"/>
                          </a:solidFill>
                          <a:effectLst/>
                        </a:rPr>
                        <a:t>penurunan</a:t>
                      </a:r>
                      <a:r>
                        <a:rPr lang="en-US" sz="1000" dirty="0">
                          <a:solidFill>
                            <a:schemeClr val="tx1"/>
                          </a:solidFill>
                          <a:effectLst/>
                        </a:rPr>
                        <a:t> </a:t>
                      </a:r>
                      <a:r>
                        <a:rPr lang="en-US" sz="1000" dirty="0" err="1">
                          <a:solidFill>
                            <a:schemeClr val="tx1"/>
                          </a:solidFill>
                          <a:effectLst/>
                        </a:rPr>
                        <a:t>konsentrasi</a:t>
                      </a:r>
                      <a:r>
                        <a:rPr lang="en-US" sz="1000" dirty="0">
                          <a:solidFill>
                            <a:schemeClr val="tx1"/>
                          </a:solidFill>
                          <a:effectLst/>
                        </a:rPr>
                        <a:t> </a:t>
                      </a:r>
                      <a:r>
                        <a:rPr lang="en-US" sz="1000" dirty="0" err="1">
                          <a:solidFill>
                            <a:schemeClr val="tx1"/>
                          </a:solidFill>
                          <a:effectLst/>
                        </a:rPr>
                        <a:t>obat</a:t>
                      </a:r>
                      <a:r>
                        <a:rPr lang="en-US" sz="1000" dirty="0">
                          <a:solidFill>
                            <a:schemeClr val="tx1"/>
                          </a:solidFill>
                          <a:effectLst/>
                        </a:rPr>
                        <a:t> </a:t>
                      </a:r>
                      <a:r>
                        <a:rPr lang="en-US" sz="1000" dirty="0" err="1">
                          <a:solidFill>
                            <a:schemeClr val="tx1"/>
                          </a:solidFill>
                          <a:effectLst/>
                        </a:rPr>
                        <a:t>dalam</a:t>
                      </a:r>
                      <a:r>
                        <a:rPr lang="en-US" sz="1000" dirty="0">
                          <a:solidFill>
                            <a:schemeClr val="tx1"/>
                          </a:solidFill>
                          <a:effectLst/>
                        </a:rPr>
                        <a:t> plasma </a:t>
                      </a:r>
                      <a:r>
                        <a:rPr lang="en-US" sz="1000" dirty="0" err="1">
                          <a:solidFill>
                            <a:schemeClr val="tx1"/>
                          </a:solidFill>
                          <a:effectLst/>
                        </a:rPr>
                        <a:t>sebesar</a:t>
                      </a:r>
                      <a:r>
                        <a:rPr lang="en-US" sz="1000" dirty="0">
                          <a:solidFill>
                            <a:schemeClr val="tx1"/>
                          </a:solidFill>
                          <a:effectLst/>
                        </a:rPr>
                        <a:t> 30%.</a:t>
                      </a:r>
                    </a:p>
                    <a:p>
                      <a:pPr marL="342900" lvl="0" indent="-342900">
                        <a:spcAft>
                          <a:spcPts val="0"/>
                        </a:spcAft>
                        <a:buFont typeface="Wingdings" panose="05000000000000000000" pitchFamily="2" charset="2"/>
                        <a:buChar char=""/>
                      </a:pPr>
                      <a:r>
                        <a:rPr lang="en-US" sz="1000" dirty="0">
                          <a:solidFill>
                            <a:schemeClr val="tx1"/>
                          </a:solidFill>
                          <a:effectLst/>
                        </a:rPr>
                        <a:t>INH </a:t>
                      </a:r>
                      <a:r>
                        <a:rPr lang="en-US" sz="1000" dirty="0" err="1">
                          <a:solidFill>
                            <a:schemeClr val="tx1"/>
                          </a:solidFill>
                          <a:effectLst/>
                        </a:rPr>
                        <a:t>sebaiknya</a:t>
                      </a:r>
                      <a:r>
                        <a:rPr lang="en-US" sz="1000" dirty="0">
                          <a:solidFill>
                            <a:schemeClr val="tx1"/>
                          </a:solidFill>
                          <a:effectLst/>
                        </a:rPr>
                        <a:t> </a:t>
                      </a:r>
                      <a:r>
                        <a:rPr lang="en-US" sz="1000" dirty="0" err="1">
                          <a:solidFill>
                            <a:schemeClr val="tx1"/>
                          </a:solidFill>
                          <a:effectLst/>
                        </a:rPr>
                        <a:t>tidak</a:t>
                      </a:r>
                      <a:r>
                        <a:rPr lang="en-US" sz="1000" dirty="0">
                          <a:solidFill>
                            <a:schemeClr val="tx1"/>
                          </a:solidFill>
                          <a:effectLst/>
                        </a:rPr>
                        <a:t> </a:t>
                      </a:r>
                      <a:r>
                        <a:rPr lang="en-US" sz="1000" dirty="0" err="1">
                          <a:solidFill>
                            <a:schemeClr val="tx1"/>
                          </a:solidFill>
                          <a:effectLst/>
                        </a:rPr>
                        <a:t>dikonsumsi</a:t>
                      </a:r>
                      <a:r>
                        <a:rPr lang="en-US" sz="1000" dirty="0">
                          <a:solidFill>
                            <a:schemeClr val="tx1"/>
                          </a:solidFill>
                          <a:effectLst/>
                        </a:rPr>
                        <a:t> </a:t>
                      </a:r>
                      <a:r>
                        <a:rPr lang="en-US" sz="1000" dirty="0" err="1">
                          <a:solidFill>
                            <a:schemeClr val="tx1"/>
                          </a:solidFill>
                          <a:effectLst/>
                        </a:rPr>
                        <a:t>dengan</a:t>
                      </a:r>
                      <a:r>
                        <a:rPr lang="en-US" sz="1000" dirty="0">
                          <a:solidFill>
                            <a:schemeClr val="tx1"/>
                          </a:solidFill>
                          <a:effectLst/>
                        </a:rPr>
                        <a:t> </a:t>
                      </a:r>
                      <a:r>
                        <a:rPr lang="en-US" sz="1000" dirty="0" err="1">
                          <a:solidFill>
                            <a:schemeClr val="tx1"/>
                          </a:solidFill>
                          <a:effectLst/>
                        </a:rPr>
                        <a:t>minuman</a:t>
                      </a:r>
                      <a:r>
                        <a:rPr lang="en-US" sz="1000" dirty="0">
                          <a:solidFill>
                            <a:schemeClr val="tx1"/>
                          </a:solidFill>
                          <a:effectLst/>
                        </a:rPr>
                        <a:t> yang </a:t>
                      </a:r>
                      <a:r>
                        <a:rPr lang="en-US" sz="1000" dirty="0" err="1">
                          <a:solidFill>
                            <a:schemeClr val="tx1"/>
                          </a:solidFill>
                          <a:effectLst/>
                        </a:rPr>
                        <a:t>mengandung</a:t>
                      </a:r>
                      <a:r>
                        <a:rPr lang="en-US" sz="1000" dirty="0">
                          <a:solidFill>
                            <a:schemeClr val="tx1"/>
                          </a:solidFill>
                          <a:effectLst/>
                        </a:rPr>
                        <a:t> </a:t>
                      </a:r>
                      <a:r>
                        <a:rPr lang="en-US" sz="1000" dirty="0" err="1">
                          <a:solidFill>
                            <a:schemeClr val="tx1"/>
                          </a:solidFill>
                          <a:effectLst/>
                        </a:rPr>
                        <a:t>glukosa</a:t>
                      </a:r>
                      <a:r>
                        <a:rPr lang="en-US" sz="1000" dirty="0">
                          <a:solidFill>
                            <a:schemeClr val="tx1"/>
                          </a:solidFill>
                          <a:effectLst/>
                        </a:rPr>
                        <a:t> </a:t>
                      </a:r>
                      <a:r>
                        <a:rPr lang="en-US" sz="1000" dirty="0" err="1">
                          <a:solidFill>
                            <a:schemeClr val="tx1"/>
                          </a:solidFill>
                          <a:effectLst/>
                        </a:rPr>
                        <a:t>atau</a:t>
                      </a:r>
                      <a:r>
                        <a:rPr lang="en-US" sz="1000" dirty="0">
                          <a:solidFill>
                            <a:schemeClr val="tx1"/>
                          </a:solidFill>
                          <a:effectLst/>
                        </a:rPr>
                        <a:t> </a:t>
                      </a:r>
                      <a:r>
                        <a:rPr lang="en-US" sz="1000" dirty="0" err="1">
                          <a:solidFill>
                            <a:schemeClr val="tx1"/>
                          </a:solidFill>
                          <a:effectLst/>
                        </a:rPr>
                        <a:t>laktosa</a:t>
                      </a:r>
                      <a:r>
                        <a:rPr lang="en-US" sz="1000" dirty="0">
                          <a:solidFill>
                            <a:schemeClr val="tx1"/>
                          </a:solidFill>
                          <a:effectLst/>
                        </a:rPr>
                        <a:t>.</a:t>
                      </a:r>
                    </a:p>
                    <a:p>
                      <a:pPr marL="342900" lvl="0" indent="-342900">
                        <a:spcAft>
                          <a:spcPts val="0"/>
                        </a:spcAft>
                        <a:buFont typeface="Wingdings" panose="05000000000000000000" pitchFamily="2" charset="2"/>
                        <a:buChar char=""/>
                      </a:pPr>
                      <a:r>
                        <a:rPr lang="en-US" sz="1000" dirty="0">
                          <a:solidFill>
                            <a:schemeClr val="tx1"/>
                          </a:solidFill>
                          <a:effectLst/>
                        </a:rPr>
                        <a:t>INH </a:t>
                      </a:r>
                      <a:r>
                        <a:rPr lang="en-US" sz="1000" dirty="0" err="1">
                          <a:solidFill>
                            <a:schemeClr val="tx1"/>
                          </a:solidFill>
                          <a:effectLst/>
                        </a:rPr>
                        <a:t>sebaiknya</a:t>
                      </a:r>
                      <a:r>
                        <a:rPr lang="en-US" sz="1000" dirty="0">
                          <a:solidFill>
                            <a:schemeClr val="tx1"/>
                          </a:solidFill>
                          <a:effectLst/>
                        </a:rPr>
                        <a:t> </a:t>
                      </a:r>
                      <a:r>
                        <a:rPr lang="en-US" sz="1000" dirty="0" err="1">
                          <a:solidFill>
                            <a:schemeClr val="tx1"/>
                          </a:solidFill>
                          <a:effectLst/>
                        </a:rPr>
                        <a:t>diminum</a:t>
                      </a:r>
                      <a:r>
                        <a:rPr lang="en-US" sz="1000" dirty="0">
                          <a:solidFill>
                            <a:schemeClr val="tx1"/>
                          </a:solidFill>
                          <a:effectLst/>
                        </a:rPr>
                        <a:t> 30 – 60 </a:t>
                      </a:r>
                      <a:r>
                        <a:rPr lang="en-US" sz="1000" dirty="0" err="1">
                          <a:solidFill>
                            <a:schemeClr val="tx1"/>
                          </a:solidFill>
                          <a:effectLst/>
                        </a:rPr>
                        <a:t>menit</a:t>
                      </a:r>
                      <a:r>
                        <a:rPr lang="en-US" sz="1000" dirty="0">
                          <a:solidFill>
                            <a:schemeClr val="tx1"/>
                          </a:solidFill>
                          <a:effectLst/>
                        </a:rPr>
                        <a:t> </a:t>
                      </a:r>
                      <a:r>
                        <a:rPr lang="en-US" sz="1000" dirty="0" err="1">
                          <a:solidFill>
                            <a:schemeClr val="tx1"/>
                          </a:solidFill>
                          <a:effectLst/>
                        </a:rPr>
                        <a:t>sebelum</a:t>
                      </a:r>
                      <a:r>
                        <a:rPr lang="en-US" sz="1000" dirty="0">
                          <a:solidFill>
                            <a:schemeClr val="tx1"/>
                          </a:solidFill>
                          <a:effectLst/>
                        </a:rPr>
                        <a:t> </a:t>
                      </a:r>
                      <a:r>
                        <a:rPr lang="en-US" sz="1000" dirty="0" err="1">
                          <a:solidFill>
                            <a:schemeClr val="tx1"/>
                          </a:solidFill>
                          <a:effectLst/>
                        </a:rPr>
                        <a:t>makan</a:t>
                      </a:r>
                      <a:r>
                        <a:rPr lang="en-US" sz="1000" dirty="0">
                          <a:solidFill>
                            <a:schemeClr val="tx1"/>
                          </a:solidFill>
                          <a:effectLst/>
                        </a:rPr>
                        <a:t> </a:t>
                      </a:r>
                      <a:r>
                        <a:rPr lang="en-US" sz="1000" dirty="0" err="1">
                          <a:solidFill>
                            <a:schemeClr val="tx1"/>
                          </a:solidFill>
                          <a:effectLst/>
                        </a:rPr>
                        <a:t>atau</a:t>
                      </a:r>
                      <a:r>
                        <a:rPr lang="en-US" sz="1000" dirty="0">
                          <a:solidFill>
                            <a:schemeClr val="tx1"/>
                          </a:solidFill>
                          <a:effectLst/>
                        </a:rPr>
                        <a:t> 2 jam </a:t>
                      </a:r>
                      <a:r>
                        <a:rPr lang="en-US" sz="1000" dirty="0" err="1">
                          <a:solidFill>
                            <a:schemeClr val="tx1"/>
                          </a:solidFill>
                          <a:effectLst/>
                        </a:rPr>
                        <a:t>sesudah</a:t>
                      </a:r>
                      <a:r>
                        <a:rPr lang="en-US" sz="1000" dirty="0">
                          <a:solidFill>
                            <a:schemeClr val="tx1"/>
                          </a:solidFill>
                          <a:effectLst/>
                        </a:rPr>
                        <a:t> </a:t>
                      </a:r>
                      <a:r>
                        <a:rPr lang="en-US" sz="1000" dirty="0" err="1">
                          <a:solidFill>
                            <a:schemeClr val="tx1"/>
                          </a:solidFill>
                          <a:effectLst/>
                        </a:rPr>
                        <a:t>makan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982580">
                <a:tc vMerge="1">
                  <a:txBody>
                    <a:bodyPr/>
                    <a:lstStyle/>
                    <a:p>
                      <a:endParaRPr lang="en-US"/>
                    </a:p>
                  </a:txBody>
                  <a:tcPr/>
                </a:tc>
                <a:tc>
                  <a:txBody>
                    <a:bodyPr/>
                    <a:lstStyle/>
                    <a:p>
                      <a:pPr marL="457200" lvl="1" indent="0" fontAlgn="base">
                        <a:spcAft>
                          <a:spcPts val="0"/>
                        </a:spcAft>
                        <a:buClr>
                          <a:srgbClr val="000000"/>
                        </a:buClr>
                        <a:buSzPts val="1100"/>
                        <a:buFont typeface="Calibri" panose="020F0502020204030204" pitchFamily="34" charset="0"/>
                        <a:buNone/>
                      </a:pPr>
                      <a:r>
                        <a:rPr lang="en-US" sz="1000" u="none" strike="noStrike" dirty="0" err="1">
                          <a:solidFill>
                            <a:schemeClr val="tx1"/>
                          </a:solidFill>
                          <a:effectLst/>
                          <a:uFill>
                            <a:solidFill>
                              <a:srgbClr val="000000"/>
                            </a:solidFill>
                          </a:uFill>
                        </a:rPr>
                        <a:t>Makanan</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mengandung</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tiramine</a:t>
                      </a:r>
                      <a:r>
                        <a:rPr lang="en-US" sz="1000" u="none" strike="noStrike" dirty="0">
                          <a:solidFill>
                            <a:schemeClr val="tx1"/>
                          </a:solidFill>
                          <a:effectLst/>
                          <a:uFill>
                            <a:solidFill>
                              <a:srgbClr val="000000"/>
                            </a:solidFill>
                          </a:uFill>
                        </a:rPr>
                        <a:t>, histamine: </a:t>
                      </a:r>
                      <a:r>
                        <a:rPr lang="en-US" sz="1000" u="none" strike="noStrike" dirty="0" err="1">
                          <a:solidFill>
                            <a:schemeClr val="tx1"/>
                          </a:solidFill>
                          <a:effectLst/>
                          <a:uFill>
                            <a:solidFill>
                              <a:srgbClr val="000000"/>
                            </a:solidFill>
                          </a:uFill>
                        </a:rPr>
                        <a:t>keju</a:t>
                      </a:r>
                      <a:r>
                        <a:rPr lang="en-US" sz="1000" u="none" strike="noStrike" dirty="0">
                          <a:solidFill>
                            <a:schemeClr val="tx1"/>
                          </a:solidFill>
                          <a:effectLst/>
                          <a:uFill>
                            <a:solidFill>
                              <a:srgbClr val="000000"/>
                            </a:solidFill>
                          </a:uFill>
                        </a:rPr>
                        <a:t> (Swiss, </a:t>
                      </a:r>
                      <a:r>
                        <a:rPr lang="en-US" sz="1000" u="none" strike="noStrike" dirty="0" err="1">
                          <a:solidFill>
                            <a:schemeClr val="tx1"/>
                          </a:solidFill>
                          <a:effectLst/>
                          <a:uFill>
                            <a:solidFill>
                              <a:srgbClr val="000000"/>
                            </a:solidFill>
                          </a:uFill>
                        </a:rPr>
                        <a:t>Chesire</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ikan</a:t>
                      </a:r>
                      <a:r>
                        <a:rPr lang="en-US" sz="1000" u="none" strike="noStrike" dirty="0">
                          <a:solidFill>
                            <a:schemeClr val="tx1"/>
                          </a:solidFill>
                          <a:effectLst/>
                          <a:uFill>
                            <a:solidFill>
                              <a:srgbClr val="000000"/>
                            </a:solidFill>
                          </a:uFill>
                        </a:rPr>
                        <a:t> tuna </a:t>
                      </a:r>
                      <a:r>
                        <a:rPr lang="en-US" sz="1000" u="none" strike="noStrike" dirty="0" err="1">
                          <a:solidFill>
                            <a:schemeClr val="tx1"/>
                          </a:solidFill>
                          <a:effectLst/>
                          <a:uFill>
                            <a:solidFill>
                              <a:srgbClr val="000000"/>
                            </a:solidFill>
                          </a:uFill>
                        </a:rPr>
                        <a:t>dan</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hering</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alkohol</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anggur</a:t>
                      </a:r>
                      <a:r>
                        <a:rPr lang="en-US" sz="1000" u="none" strike="noStrike" dirty="0">
                          <a:solidFill>
                            <a:schemeClr val="tx1"/>
                          </a:solidFill>
                          <a:effectLst/>
                          <a:uFill>
                            <a:solidFill>
                              <a:srgbClr val="000000"/>
                            </a:solidFill>
                          </a:uFill>
                        </a:rPr>
                        <a:t> </a:t>
                      </a:r>
                      <a:r>
                        <a:rPr lang="en-US" sz="1000" u="none" strike="noStrike" dirty="0" err="1">
                          <a:solidFill>
                            <a:schemeClr val="tx1"/>
                          </a:solidFill>
                          <a:effectLst/>
                          <a:uFill>
                            <a:solidFill>
                              <a:srgbClr val="000000"/>
                            </a:solidFill>
                          </a:uFill>
                        </a:rPr>
                        <a:t>merah</a:t>
                      </a:r>
                      <a:r>
                        <a:rPr lang="en-US" sz="1000" u="none" strike="noStrike" dirty="0">
                          <a:solidFill>
                            <a:schemeClr val="tx1"/>
                          </a:solidFill>
                          <a:effectLst/>
                          <a:uFill>
                            <a:solidFill>
                              <a:srgbClr val="000000"/>
                            </a:solidFill>
                          </a:uFill>
                        </a:rPr>
                        <a:t>)</a:t>
                      </a:r>
                      <a:endParaRPr lang="en-US" sz="1000" u="none" strike="noStrike" dirty="0">
                        <a:solidFill>
                          <a:schemeClr val="tx1"/>
                        </a:solidFill>
                        <a:effectLst/>
                        <a:uFill>
                          <a:solidFill>
                            <a:srgbClr val="000000"/>
                          </a:solidFill>
                        </a:uFill>
                        <a:latin typeface="Calibri" panose="020F0502020204030204" pitchFamily="34" charset="0"/>
                        <a:ea typeface="Bookman Old Style" panose="02050604050505020204" pitchFamily="18" charset="0"/>
                        <a:cs typeface="Bookman Old Style" panose="02050604050505020204" pitchFamily="18" charset="0"/>
                      </a:endParaRPr>
                    </a:p>
                  </a:txBody>
                  <a:tcPr marL="27136" marR="27136" marT="0" marB="0" anchor="ctr">
                    <a:solidFill>
                      <a:srgbClr val="94E040"/>
                    </a:solidFill>
                  </a:tcPr>
                </a:tc>
                <a:tc>
                  <a:txBody>
                    <a:bodyPr/>
                    <a:lstStyle/>
                    <a:p>
                      <a:pPr marL="342900" lvl="0" indent="-342900">
                        <a:spcAft>
                          <a:spcPts val="0"/>
                        </a:spcAft>
                        <a:buFont typeface="Wingdings" panose="05000000000000000000" pitchFamily="2" charset="2"/>
                        <a:buChar char=""/>
                      </a:pPr>
                      <a:r>
                        <a:rPr lang="en-US" sz="1000">
                          <a:solidFill>
                            <a:schemeClr val="tx1"/>
                          </a:solidFill>
                          <a:effectLst/>
                        </a:rPr>
                        <a:t>INH menginhibisi enzim monoaminoksidasi, sehingga obat ini sebaiknya tidak diminum bersamaan dengan makanan yang mengandung tiramin dan histamine.</a:t>
                      </a:r>
                    </a:p>
                    <a:p>
                      <a:pPr marL="342900" lvl="0" indent="-342900">
                        <a:spcAft>
                          <a:spcPts val="0"/>
                        </a:spcAft>
                        <a:buFont typeface="Wingdings" panose="05000000000000000000" pitchFamily="2" charset="2"/>
                        <a:buChar char=""/>
                      </a:pPr>
                      <a:r>
                        <a:rPr lang="en-US" sz="1000">
                          <a:solidFill>
                            <a:schemeClr val="tx1"/>
                          </a:solidFill>
                          <a:effectLst/>
                        </a:rPr>
                        <a:t>Gejala yang muncul pada interaksi ini adalah palpitasi, berkeringat, kemerahan, menggigil, sakit kepala, diare, eritema dan pruritus.</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161459">
                <a:tc rowSpan="2">
                  <a:txBody>
                    <a:bodyPr/>
                    <a:lstStyle/>
                    <a:p>
                      <a:pPr algn="ctr">
                        <a:spcAft>
                          <a:spcPts val="0"/>
                        </a:spcAft>
                      </a:pPr>
                      <a:r>
                        <a:rPr lang="en-US" sz="1400" dirty="0" err="1">
                          <a:solidFill>
                            <a:srgbClr val="C00000"/>
                          </a:solidFill>
                          <a:effectLst/>
                        </a:rPr>
                        <a:t>Pirazinamid</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FFFF00"/>
                    </a:solidFill>
                  </a:tcPr>
                </a:tc>
                <a:tc>
                  <a:txBody>
                    <a:bodyPr/>
                    <a:lstStyle/>
                    <a:p>
                      <a:pPr marL="0" lvl="0" indent="0" algn="ctr">
                        <a:spcAft>
                          <a:spcPts val="0"/>
                        </a:spcAft>
                        <a:buFont typeface="+mj-lt"/>
                        <a:buNone/>
                      </a:pPr>
                      <a:r>
                        <a:rPr lang="en-US" sz="1000" dirty="0">
                          <a:solidFill>
                            <a:schemeClr val="tx1"/>
                          </a:solidFill>
                          <a:effectLst/>
                        </a:rPr>
                        <a:t>Probenecid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000">
                          <a:solidFill>
                            <a:schemeClr val="tx1"/>
                          </a:solidFill>
                          <a:effectLst/>
                        </a:rPr>
                        <a:t>Probenecid berpotensiasi meningkatkan efek pirazinamid.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548961">
                <a:tc vMerge="1">
                  <a:txBody>
                    <a:bodyPr/>
                    <a:lstStyle/>
                    <a:p>
                      <a:endParaRPr lang="en-US"/>
                    </a:p>
                  </a:txBody>
                  <a:tcPr/>
                </a:tc>
                <a:tc>
                  <a:txBody>
                    <a:bodyPr/>
                    <a:lstStyle/>
                    <a:p>
                      <a:pPr marL="0" lvl="0" indent="0" algn="ctr">
                        <a:spcAft>
                          <a:spcPts val="0"/>
                        </a:spcAft>
                        <a:buFont typeface="+mj-lt"/>
                        <a:buNone/>
                      </a:pPr>
                      <a:r>
                        <a:rPr lang="en-US" sz="1200" dirty="0" err="1">
                          <a:solidFill>
                            <a:srgbClr val="C00000"/>
                          </a:solidFill>
                          <a:effectLst/>
                        </a:rPr>
                        <a:t>Zidovudin</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FFFF00"/>
                    </a:solidFill>
                  </a:tcPr>
                </a:tc>
                <a:tc>
                  <a:txBody>
                    <a:bodyPr/>
                    <a:lstStyle/>
                    <a:p>
                      <a:pPr>
                        <a:spcAft>
                          <a:spcPts val="0"/>
                        </a:spcAft>
                      </a:pPr>
                      <a:r>
                        <a:rPr lang="en-US" sz="1000" dirty="0" err="1">
                          <a:solidFill>
                            <a:schemeClr val="tx1"/>
                          </a:solidFill>
                          <a:effectLst/>
                        </a:rPr>
                        <a:t>Zidovudin</a:t>
                      </a:r>
                      <a:r>
                        <a:rPr lang="en-US" sz="1000" dirty="0">
                          <a:solidFill>
                            <a:schemeClr val="tx1"/>
                          </a:solidFill>
                          <a:effectLst/>
                        </a:rPr>
                        <a:t> </a:t>
                      </a:r>
                      <a:r>
                        <a:rPr lang="en-US" sz="1000" dirty="0" err="1">
                          <a:solidFill>
                            <a:schemeClr val="tx1"/>
                          </a:solidFill>
                          <a:effectLst/>
                        </a:rPr>
                        <a:t>dapat</a:t>
                      </a:r>
                      <a:r>
                        <a:rPr lang="en-US" sz="1000" dirty="0">
                          <a:solidFill>
                            <a:schemeClr val="tx1"/>
                          </a:solidFill>
                          <a:effectLst/>
                        </a:rPr>
                        <a:t> </a:t>
                      </a:r>
                      <a:r>
                        <a:rPr lang="en-US" sz="1000" dirty="0" err="1">
                          <a:solidFill>
                            <a:schemeClr val="tx1"/>
                          </a:solidFill>
                          <a:effectLst/>
                        </a:rPr>
                        <a:t>menurunkan</a:t>
                      </a:r>
                      <a:r>
                        <a:rPr lang="en-US" sz="1000" dirty="0">
                          <a:solidFill>
                            <a:schemeClr val="tx1"/>
                          </a:solidFill>
                          <a:effectLst/>
                        </a:rPr>
                        <a:t> </a:t>
                      </a:r>
                      <a:r>
                        <a:rPr lang="en-US" sz="1000" dirty="0" err="1">
                          <a:solidFill>
                            <a:schemeClr val="tx1"/>
                          </a:solidFill>
                          <a:effectLst/>
                        </a:rPr>
                        <a:t>efek</a:t>
                      </a:r>
                      <a:r>
                        <a:rPr lang="en-US" sz="1000" dirty="0">
                          <a:solidFill>
                            <a:schemeClr val="tx1"/>
                          </a:solidFill>
                          <a:effectLst/>
                        </a:rPr>
                        <a:t> </a:t>
                      </a:r>
                      <a:r>
                        <a:rPr lang="en-US" sz="1000" dirty="0" err="1">
                          <a:solidFill>
                            <a:schemeClr val="tx1"/>
                          </a:solidFill>
                          <a:effectLst/>
                        </a:rPr>
                        <a:t>pirazinamid</a:t>
                      </a:r>
                      <a:r>
                        <a:rPr lang="en-US" sz="1000" dirty="0">
                          <a:solidFill>
                            <a:schemeClr val="tx1"/>
                          </a:solidFill>
                          <a:effectLst/>
                        </a:rPr>
                        <a:t>.</a:t>
                      </a:r>
                    </a:p>
                    <a:p>
                      <a:pPr>
                        <a:spcAft>
                          <a:spcPts val="0"/>
                        </a:spcAft>
                      </a:pPr>
                      <a:r>
                        <a:rPr lang="en-US" sz="1200" dirty="0">
                          <a:solidFill>
                            <a:srgbClr val="C00000"/>
                          </a:solidFill>
                          <a:effectLst/>
                        </a:rPr>
                        <a:t>*</a:t>
                      </a:r>
                      <a:r>
                        <a:rPr lang="en-US" sz="1200" dirty="0" err="1">
                          <a:solidFill>
                            <a:srgbClr val="C00000"/>
                          </a:solidFill>
                          <a:effectLst/>
                        </a:rPr>
                        <a:t>Jika</a:t>
                      </a:r>
                      <a:r>
                        <a:rPr lang="en-US" sz="1200" dirty="0">
                          <a:solidFill>
                            <a:srgbClr val="C00000"/>
                          </a:solidFill>
                          <a:effectLst/>
                        </a:rPr>
                        <a:t> </a:t>
                      </a:r>
                      <a:r>
                        <a:rPr lang="en-US" sz="1200" dirty="0" err="1">
                          <a:solidFill>
                            <a:srgbClr val="C00000"/>
                          </a:solidFill>
                          <a:effectLst/>
                        </a:rPr>
                        <a:t>pasien</a:t>
                      </a:r>
                      <a:r>
                        <a:rPr lang="en-US" sz="1200" dirty="0">
                          <a:solidFill>
                            <a:srgbClr val="C00000"/>
                          </a:solidFill>
                          <a:effectLst/>
                        </a:rPr>
                        <a:t> HIV </a:t>
                      </a:r>
                      <a:r>
                        <a:rPr lang="en-US" sz="1200" dirty="0" err="1">
                          <a:solidFill>
                            <a:srgbClr val="C00000"/>
                          </a:solidFill>
                          <a:effectLst/>
                        </a:rPr>
                        <a:t>dengan</a:t>
                      </a:r>
                      <a:r>
                        <a:rPr lang="en-US" sz="1200" dirty="0">
                          <a:solidFill>
                            <a:srgbClr val="C00000"/>
                          </a:solidFill>
                          <a:effectLst/>
                        </a:rPr>
                        <a:t> </a:t>
                      </a:r>
                      <a:r>
                        <a:rPr lang="en-US" sz="1200" dirty="0" err="1">
                          <a:solidFill>
                            <a:srgbClr val="C00000"/>
                          </a:solidFill>
                          <a:effectLst/>
                        </a:rPr>
                        <a:t>paduan</a:t>
                      </a:r>
                      <a:r>
                        <a:rPr lang="en-US" sz="1200" dirty="0">
                          <a:solidFill>
                            <a:srgbClr val="C00000"/>
                          </a:solidFill>
                          <a:effectLst/>
                        </a:rPr>
                        <a:t> </a:t>
                      </a:r>
                      <a:r>
                        <a:rPr lang="en-US" sz="1200" dirty="0" err="1">
                          <a:solidFill>
                            <a:srgbClr val="C00000"/>
                          </a:solidFill>
                          <a:effectLst/>
                        </a:rPr>
                        <a:t>jangka</a:t>
                      </a:r>
                      <a:r>
                        <a:rPr lang="en-US" sz="1200" dirty="0">
                          <a:solidFill>
                            <a:srgbClr val="C00000"/>
                          </a:solidFill>
                          <a:effectLst/>
                        </a:rPr>
                        <a:t> </a:t>
                      </a:r>
                      <a:r>
                        <a:rPr lang="en-US" sz="1200" dirty="0" err="1">
                          <a:solidFill>
                            <a:srgbClr val="C00000"/>
                          </a:solidFill>
                          <a:effectLst/>
                        </a:rPr>
                        <a:t>pendek</a:t>
                      </a:r>
                      <a:r>
                        <a:rPr lang="en-US" sz="1200" dirty="0">
                          <a:solidFill>
                            <a:srgbClr val="C00000"/>
                          </a:solidFill>
                          <a:effectLst/>
                        </a:rPr>
                        <a:t>, </a:t>
                      </a:r>
                      <a:r>
                        <a:rPr lang="en-US" sz="1200" dirty="0" err="1">
                          <a:solidFill>
                            <a:srgbClr val="C00000"/>
                          </a:solidFill>
                          <a:effectLst/>
                        </a:rPr>
                        <a:t>maka</a:t>
                      </a:r>
                      <a:r>
                        <a:rPr lang="en-US" sz="1200" dirty="0">
                          <a:solidFill>
                            <a:srgbClr val="C00000"/>
                          </a:solidFill>
                          <a:effectLst/>
                        </a:rPr>
                        <a:t> </a:t>
                      </a:r>
                      <a:r>
                        <a:rPr lang="en-US" sz="1200" dirty="0" err="1">
                          <a:solidFill>
                            <a:srgbClr val="C00000"/>
                          </a:solidFill>
                          <a:effectLst/>
                        </a:rPr>
                        <a:t>konsultasikan</a:t>
                      </a:r>
                      <a:r>
                        <a:rPr lang="en-US" sz="1200" dirty="0">
                          <a:solidFill>
                            <a:srgbClr val="C00000"/>
                          </a:solidFill>
                          <a:effectLst/>
                        </a:rPr>
                        <a:t> </a:t>
                      </a:r>
                      <a:r>
                        <a:rPr lang="en-US" sz="1200" dirty="0" err="1">
                          <a:solidFill>
                            <a:srgbClr val="C00000"/>
                          </a:solidFill>
                          <a:effectLst/>
                        </a:rPr>
                        <a:t>dengan</a:t>
                      </a:r>
                      <a:r>
                        <a:rPr lang="en-US" sz="1200" dirty="0">
                          <a:solidFill>
                            <a:srgbClr val="C00000"/>
                          </a:solidFill>
                          <a:effectLst/>
                        </a:rPr>
                        <a:t> </a:t>
                      </a:r>
                      <a:r>
                        <a:rPr lang="en-US" sz="1200" dirty="0" err="1">
                          <a:solidFill>
                            <a:srgbClr val="C00000"/>
                          </a:solidFill>
                          <a:effectLst/>
                        </a:rPr>
                        <a:t>dokter</a:t>
                      </a:r>
                      <a:r>
                        <a:rPr lang="en-US" sz="1200" dirty="0">
                          <a:solidFill>
                            <a:srgbClr val="C00000"/>
                          </a:solidFill>
                          <a:effectLst/>
                        </a:rPr>
                        <a:t> </a:t>
                      </a:r>
                      <a:r>
                        <a:rPr lang="en-US" sz="1200" dirty="0" err="1">
                          <a:solidFill>
                            <a:srgbClr val="C00000"/>
                          </a:solidFill>
                          <a:effectLst/>
                        </a:rPr>
                        <a:t>ahli</a:t>
                      </a:r>
                      <a:r>
                        <a:rPr lang="en-US" sz="1200" dirty="0">
                          <a:solidFill>
                            <a:srgbClr val="C00000"/>
                          </a:solidFill>
                          <a:effectLst/>
                        </a:rPr>
                        <a:t> </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FFFF00"/>
                    </a:solidFill>
                  </a:tcPr>
                </a:tc>
              </a:tr>
              <a:tr h="161459">
                <a:tc rowSpan="6">
                  <a:txBody>
                    <a:bodyPr/>
                    <a:lstStyle/>
                    <a:p>
                      <a:pPr algn="ctr">
                        <a:spcAft>
                          <a:spcPts val="0"/>
                        </a:spcAft>
                      </a:pPr>
                      <a:r>
                        <a:rPr lang="en-US" sz="1600" dirty="0" err="1">
                          <a:solidFill>
                            <a:srgbClr val="C00000"/>
                          </a:solidFill>
                          <a:effectLst/>
                        </a:rPr>
                        <a:t>Moksifloksasin</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FFFF00"/>
                    </a:solidFill>
                  </a:tcPr>
                </a:tc>
                <a:tc>
                  <a:txBody>
                    <a:bodyPr/>
                    <a:lstStyle/>
                    <a:p>
                      <a:pPr marL="0" lvl="0" indent="0" algn="ctr">
                        <a:spcAft>
                          <a:spcPts val="0"/>
                        </a:spcAft>
                        <a:buFont typeface="+mj-lt"/>
                        <a:buNone/>
                      </a:pPr>
                      <a:r>
                        <a:rPr lang="en-US" sz="1000" dirty="0" err="1">
                          <a:solidFill>
                            <a:schemeClr val="tx1"/>
                          </a:solidFill>
                          <a:effectLst/>
                        </a:rPr>
                        <a:t>Antasida</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000">
                          <a:solidFill>
                            <a:schemeClr val="tx1"/>
                          </a:solidFill>
                          <a:effectLst/>
                        </a:rPr>
                        <a:t>Mengurangi absropsi Moksifloksasin</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322918">
                <a:tc vMerge="1">
                  <a:txBody>
                    <a:bodyPr/>
                    <a:lstStyle/>
                    <a:p>
                      <a:endParaRPr lang="en-US"/>
                    </a:p>
                  </a:txBody>
                  <a:tcPr/>
                </a:tc>
                <a:tc>
                  <a:txBody>
                    <a:bodyPr/>
                    <a:lstStyle/>
                    <a:p>
                      <a:pPr marL="0" lvl="0" indent="0" algn="ctr">
                        <a:spcAft>
                          <a:spcPts val="0"/>
                        </a:spcAft>
                        <a:buFont typeface="+mj-lt"/>
                        <a:buNone/>
                      </a:pPr>
                      <a:r>
                        <a:rPr lang="en-US" sz="1000" dirty="0">
                          <a:solidFill>
                            <a:schemeClr val="tx1"/>
                          </a:solidFill>
                          <a:effectLst/>
                        </a:rPr>
                        <a:t>Anti-</a:t>
                      </a:r>
                      <a:r>
                        <a:rPr lang="en-US" sz="1000" dirty="0" err="1">
                          <a:solidFill>
                            <a:schemeClr val="tx1"/>
                          </a:solidFill>
                          <a:effectLst/>
                        </a:rPr>
                        <a:t>aritmia</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000">
                          <a:solidFill>
                            <a:schemeClr val="tx1"/>
                          </a:solidFill>
                          <a:effectLst/>
                        </a:rPr>
                        <a:t>Meningkatkan risiko aritmia ventrikuler bila diminum bersamaan dengan Amiodarone atau Disopiramid</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322918">
                <a:tc vMerge="1">
                  <a:txBody>
                    <a:bodyPr/>
                    <a:lstStyle/>
                    <a:p>
                      <a:endParaRPr lang="en-US"/>
                    </a:p>
                  </a:txBody>
                  <a:tcPr/>
                </a:tc>
                <a:tc>
                  <a:txBody>
                    <a:bodyPr/>
                    <a:lstStyle/>
                    <a:p>
                      <a:pPr marL="0" lvl="0" indent="0" algn="ctr">
                        <a:spcAft>
                          <a:spcPts val="0"/>
                        </a:spcAft>
                        <a:buFont typeface="+mj-lt"/>
                        <a:buNone/>
                      </a:pPr>
                      <a:r>
                        <a:rPr lang="en-US" sz="1000" dirty="0" err="1">
                          <a:solidFill>
                            <a:schemeClr val="tx1"/>
                          </a:solidFill>
                          <a:effectLst/>
                        </a:rPr>
                        <a:t>Antidepresan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000">
                          <a:solidFill>
                            <a:schemeClr val="tx1"/>
                          </a:solidFill>
                          <a:effectLst/>
                        </a:rPr>
                        <a:t>Meningkatkan risiko aritmia ventricular bila diminum bersamaan dengan Trisiklik</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322918">
                <a:tc vMerge="1">
                  <a:txBody>
                    <a:bodyPr/>
                    <a:lstStyle/>
                    <a:p>
                      <a:endParaRPr lang="en-US"/>
                    </a:p>
                  </a:txBody>
                  <a:tcPr/>
                </a:tc>
                <a:tc>
                  <a:txBody>
                    <a:bodyPr/>
                    <a:lstStyle/>
                    <a:p>
                      <a:pPr marL="0" lvl="0" indent="0" algn="ctr">
                        <a:spcAft>
                          <a:spcPts val="0"/>
                        </a:spcAft>
                        <a:buFont typeface="+mj-lt"/>
                        <a:buNone/>
                      </a:pPr>
                      <a:r>
                        <a:rPr lang="en-US" sz="1000" dirty="0" err="1">
                          <a:solidFill>
                            <a:schemeClr val="tx1"/>
                          </a:solidFill>
                          <a:effectLst/>
                        </a:rPr>
                        <a:t>Antimalaria</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000" dirty="0" err="1">
                          <a:solidFill>
                            <a:schemeClr val="tx1"/>
                          </a:solidFill>
                          <a:effectLst/>
                        </a:rPr>
                        <a:t>Meningkatkan</a:t>
                      </a:r>
                      <a:r>
                        <a:rPr lang="en-US" sz="1000" dirty="0">
                          <a:solidFill>
                            <a:schemeClr val="tx1"/>
                          </a:solidFill>
                          <a:effectLst/>
                        </a:rPr>
                        <a:t> </a:t>
                      </a:r>
                      <a:r>
                        <a:rPr lang="en-US" sz="1000" dirty="0" err="1">
                          <a:solidFill>
                            <a:schemeClr val="tx1"/>
                          </a:solidFill>
                          <a:effectLst/>
                        </a:rPr>
                        <a:t>risiko</a:t>
                      </a:r>
                      <a:r>
                        <a:rPr lang="en-US" sz="1000" dirty="0">
                          <a:solidFill>
                            <a:schemeClr val="tx1"/>
                          </a:solidFill>
                          <a:effectLst/>
                        </a:rPr>
                        <a:t> </a:t>
                      </a:r>
                      <a:r>
                        <a:rPr lang="en-US" sz="1000" dirty="0" err="1">
                          <a:solidFill>
                            <a:schemeClr val="tx1"/>
                          </a:solidFill>
                          <a:effectLst/>
                        </a:rPr>
                        <a:t>aritmia</a:t>
                      </a:r>
                      <a:r>
                        <a:rPr lang="en-US" sz="1000" dirty="0">
                          <a:solidFill>
                            <a:schemeClr val="tx1"/>
                          </a:solidFill>
                          <a:effectLst/>
                        </a:rPr>
                        <a:t> ventricular </a:t>
                      </a:r>
                      <a:r>
                        <a:rPr lang="en-US" sz="1000" dirty="0" err="1">
                          <a:solidFill>
                            <a:schemeClr val="tx1"/>
                          </a:solidFill>
                          <a:effectLst/>
                        </a:rPr>
                        <a:t>bila</a:t>
                      </a:r>
                      <a:r>
                        <a:rPr lang="en-US" sz="1000" dirty="0">
                          <a:solidFill>
                            <a:schemeClr val="tx1"/>
                          </a:solidFill>
                          <a:effectLst/>
                        </a:rPr>
                        <a:t> </a:t>
                      </a:r>
                      <a:r>
                        <a:rPr lang="en-US" sz="1000" dirty="0" err="1">
                          <a:solidFill>
                            <a:schemeClr val="tx1"/>
                          </a:solidFill>
                          <a:effectLst/>
                        </a:rPr>
                        <a:t>diminum</a:t>
                      </a:r>
                      <a:r>
                        <a:rPr lang="en-US" sz="1000" dirty="0">
                          <a:solidFill>
                            <a:schemeClr val="tx1"/>
                          </a:solidFill>
                          <a:effectLst/>
                        </a:rPr>
                        <a:t> </a:t>
                      </a:r>
                      <a:r>
                        <a:rPr lang="en-US" sz="1000" dirty="0" err="1">
                          <a:solidFill>
                            <a:schemeClr val="tx1"/>
                          </a:solidFill>
                          <a:effectLst/>
                        </a:rPr>
                        <a:t>bersamaan</a:t>
                      </a:r>
                      <a:r>
                        <a:rPr lang="en-US" sz="1000" dirty="0">
                          <a:solidFill>
                            <a:schemeClr val="tx1"/>
                          </a:solidFill>
                          <a:effectLst/>
                        </a:rPr>
                        <a:t> </a:t>
                      </a:r>
                      <a:r>
                        <a:rPr lang="en-US" sz="1000" dirty="0" err="1">
                          <a:solidFill>
                            <a:schemeClr val="tx1"/>
                          </a:solidFill>
                          <a:effectLst/>
                        </a:rPr>
                        <a:t>dengan</a:t>
                      </a:r>
                      <a:r>
                        <a:rPr lang="en-US" sz="1000" dirty="0">
                          <a:solidFill>
                            <a:schemeClr val="tx1"/>
                          </a:solidFill>
                          <a:effectLst/>
                        </a:rPr>
                        <a:t> </a:t>
                      </a:r>
                      <a:r>
                        <a:rPr lang="en-US" sz="1000" dirty="0" err="1">
                          <a:solidFill>
                            <a:schemeClr val="tx1"/>
                          </a:solidFill>
                          <a:effectLst/>
                        </a:rPr>
                        <a:t>Klorokuin</a:t>
                      </a:r>
                      <a:r>
                        <a:rPr lang="en-US" sz="1000" dirty="0">
                          <a:solidFill>
                            <a:schemeClr val="tx1"/>
                          </a:solidFill>
                          <a:effectLst/>
                        </a:rPr>
                        <a:t>, </a:t>
                      </a:r>
                      <a:r>
                        <a:rPr lang="en-US" sz="1000" dirty="0" err="1">
                          <a:solidFill>
                            <a:schemeClr val="tx1"/>
                          </a:solidFill>
                          <a:effectLst/>
                        </a:rPr>
                        <a:t>Hidroksiklorokuin</a:t>
                      </a:r>
                      <a:r>
                        <a:rPr lang="en-US" sz="1000" dirty="0">
                          <a:solidFill>
                            <a:schemeClr val="tx1"/>
                          </a:solidFill>
                          <a:effectLst/>
                        </a:rPr>
                        <a:t>, </a:t>
                      </a:r>
                      <a:r>
                        <a:rPr lang="en-US" sz="1000" dirty="0" err="1">
                          <a:solidFill>
                            <a:schemeClr val="tx1"/>
                          </a:solidFill>
                          <a:effectLst/>
                        </a:rPr>
                        <a:t>Meflokuin</a:t>
                      </a:r>
                      <a:r>
                        <a:rPr lang="en-US" sz="1000" dirty="0">
                          <a:solidFill>
                            <a:schemeClr val="tx1"/>
                          </a:solidFill>
                          <a:effectLst/>
                        </a:rPr>
                        <a:t> </a:t>
                      </a:r>
                      <a:r>
                        <a:rPr lang="en-US" sz="1000" dirty="0" err="1">
                          <a:solidFill>
                            <a:schemeClr val="tx1"/>
                          </a:solidFill>
                          <a:effectLst/>
                        </a:rPr>
                        <a:t>dan</a:t>
                      </a:r>
                      <a:r>
                        <a:rPr lang="en-US" sz="1000" dirty="0">
                          <a:solidFill>
                            <a:schemeClr val="tx1"/>
                          </a:solidFill>
                          <a:effectLst/>
                        </a:rPr>
                        <a:t> </a:t>
                      </a:r>
                      <a:r>
                        <a:rPr lang="en-US" sz="1000" dirty="0" err="1">
                          <a:solidFill>
                            <a:schemeClr val="tx1"/>
                          </a:solidFill>
                          <a:effectLst/>
                        </a:rPr>
                        <a:t>Kuinin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484378">
                <a:tc vMerge="1">
                  <a:txBody>
                    <a:bodyPr/>
                    <a:lstStyle/>
                    <a:p>
                      <a:endParaRPr lang="en-US"/>
                    </a:p>
                  </a:txBody>
                  <a:tcPr/>
                </a:tc>
                <a:tc>
                  <a:txBody>
                    <a:bodyPr/>
                    <a:lstStyle/>
                    <a:p>
                      <a:pPr marL="0" lvl="0" indent="0" algn="ctr">
                        <a:spcAft>
                          <a:spcPts val="0"/>
                        </a:spcAft>
                        <a:buFont typeface="+mj-lt"/>
                        <a:buNone/>
                      </a:pPr>
                      <a:r>
                        <a:rPr lang="en-US" sz="1000" dirty="0" err="1">
                          <a:solidFill>
                            <a:schemeClr val="tx1"/>
                          </a:solidFill>
                          <a:effectLst/>
                        </a:rPr>
                        <a:t>Antipsikotik</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000" dirty="0" err="1">
                          <a:solidFill>
                            <a:schemeClr val="tx1"/>
                          </a:solidFill>
                          <a:effectLst/>
                        </a:rPr>
                        <a:t>Meningkatkan</a:t>
                      </a:r>
                      <a:r>
                        <a:rPr lang="en-US" sz="1000" dirty="0">
                          <a:solidFill>
                            <a:schemeClr val="tx1"/>
                          </a:solidFill>
                          <a:effectLst/>
                        </a:rPr>
                        <a:t> </a:t>
                      </a:r>
                      <a:r>
                        <a:rPr lang="en-US" sz="1000" dirty="0" err="1">
                          <a:solidFill>
                            <a:schemeClr val="tx1"/>
                          </a:solidFill>
                          <a:effectLst/>
                        </a:rPr>
                        <a:t>risiko</a:t>
                      </a:r>
                      <a:r>
                        <a:rPr lang="en-US" sz="1000" dirty="0">
                          <a:solidFill>
                            <a:schemeClr val="tx1"/>
                          </a:solidFill>
                          <a:effectLst/>
                        </a:rPr>
                        <a:t> </a:t>
                      </a:r>
                      <a:r>
                        <a:rPr lang="en-US" sz="1000" dirty="0" err="1">
                          <a:solidFill>
                            <a:schemeClr val="tx1"/>
                          </a:solidFill>
                          <a:effectLst/>
                        </a:rPr>
                        <a:t>aritmia</a:t>
                      </a:r>
                      <a:r>
                        <a:rPr lang="en-US" sz="1000" dirty="0">
                          <a:solidFill>
                            <a:schemeClr val="tx1"/>
                          </a:solidFill>
                          <a:effectLst/>
                        </a:rPr>
                        <a:t> </a:t>
                      </a:r>
                      <a:r>
                        <a:rPr lang="en-US" sz="1000" dirty="0" err="1">
                          <a:solidFill>
                            <a:schemeClr val="tx1"/>
                          </a:solidFill>
                          <a:effectLst/>
                        </a:rPr>
                        <a:t>ventrikuler</a:t>
                      </a:r>
                      <a:r>
                        <a:rPr lang="en-US" sz="1000" dirty="0">
                          <a:solidFill>
                            <a:schemeClr val="tx1"/>
                          </a:solidFill>
                          <a:effectLst/>
                        </a:rPr>
                        <a:t> </a:t>
                      </a:r>
                      <a:r>
                        <a:rPr lang="en-US" sz="1000" dirty="0" err="1">
                          <a:solidFill>
                            <a:schemeClr val="tx1"/>
                          </a:solidFill>
                          <a:effectLst/>
                        </a:rPr>
                        <a:t>bila</a:t>
                      </a:r>
                      <a:r>
                        <a:rPr lang="en-US" sz="1000" dirty="0">
                          <a:solidFill>
                            <a:schemeClr val="tx1"/>
                          </a:solidFill>
                          <a:effectLst/>
                        </a:rPr>
                        <a:t> </a:t>
                      </a:r>
                      <a:r>
                        <a:rPr lang="en-US" sz="1000" dirty="0" err="1">
                          <a:solidFill>
                            <a:schemeClr val="tx1"/>
                          </a:solidFill>
                          <a:effectLst/>
                        </a:rPr>
                        <a:t>diminum</a:t>
                      </a:r>
                      <a:r>
                        <a:rPr lang="en-US" sz="1000" dirty="0">
                          <a:solidFill>
                            <a:schemeClr val="tx1"/>
                          </a:solidFill>
                          <a:effectLst/>
                        </a:rPr>
                        <a:t> </a:t>
                      </a:r>
                      <a:r>
                        <a:rPr lang="en-US" sz="1000" dirty="0" err="1">
                          <a:solidFill>
                            <a:schemeClr val="tx1"/>
                          </a:solidFill>
                          <a:effectLst/>
                        </a:rPr>
                        <a:t>bersamaan</a:t>
                      </a:r>
                      <a:r>
                        <a:rPr lang="en-US" sz="1000" dirty="0">
                          <a:solidFill>
                            <a:schemeClr val="tx1"/>
                          </a:solidFill>
                          <a:effectLst/>
                        </a:rPr>
                        <a:t> </a:t>
                      </a:r>
                      <a:r>
                        <a:rPr lang="en-US" sz="1000" dirty="0" err="1">
                          <a:solidFill>
                            <a:schemeClr val="tx1"/>
                          </a:solidFill>
                          <a:effectLst/>
                        </a:rPr>
                        <a:t>dengan</a:t>
                      </a:r>
                      <a:r>
                        <a:rPr lang="en-US" sz="1000" dirty="0">
                          <a:solidFill>
                            <a:schemeClr val="tx1"/>
                          </a:solidFill>
                          <a:effectLst/>
                        </a:rPr>
                        <a:t> </a:t>
                      </a:r>
                      <a:r>
                        <a:rPr lang="en-US" sz="1000" dirty="0" err="1">
                          <a:solidFill>
                            <a:schemeClr val="tx1"/>
                          </a:solidFill>
                          <a:effectLst/>
                        </a:rPr>
                        <a:t>Benperidol</a:t>
                      </a:r>
                      <a:r>
                        <a:rPr lang="en-US" sz="1000" dirty="0">
                          <a:solidFill>
                            <a:schemeClr val="tx1"/>
                          </a:solidFill>
                          <a:effectLst/>
                        </a:rPr>
                        <a:t>, </a:t>
                      </a:r>
                      <a:r>
                        <a:rPr lang="en-US" sz="1000" dirty="0" err="1">
                          <a:solidFill>
                            <a:schemeClr val="tx1"/>
                          </a:solidFill>
                          <a:effectLst/>
                        </a:rPr>
                        <a:t>Droperidol</a:t>
                      </a:r>
                      <a:r>
                        <a:rPr lang="en-US" sz="1000" dirty="0">
                          <a:solidFill>
                            <a:schemeClr val="tx1"/>
                          </a:solidFill>
                          <a:effectLst/>
                        </a:rPr>
                        <a:t>, Haloperidol, </a:t>
                      </a:r>
                      <a:r>
                        <a:rPr lang="en-US" sz="1000" dirty="0" err="1">
                          <a:solidFill>
                            <a:schemeClr val="tx1"/>
                          </a:solidFill>
                          <a:effectLst/>
                        </a:rPr>
                        <a:t>Fenotiazetin</a:t>
                      </a:r>
                      <a:r>
                        <a:rPr lang="en-US" sz="1000" dirty="0">
                          <a:solidFill>
                            <a:schemeClr val="tx1"/>
                          </a:solidFill>
                          <a:effectLst/>
                        </a:rPr>
                        <a:t>, </a:t>
                      </a:r>
                      <a:r>
                        <a:rPr lang="en-US" sz="1000" dirty="0" err="1">
                          <a:solidFill>
                            <a:schemeClr val="tx1"/>
                          </a:solidFill>
                          <a:effectLst/>
                        </a:rPr>
                        <a:t>Pimozid</a:t>
                      </a:r>
                      <a:r>
                        <a:rPr lang="en-US" sz="1000" dirty="0">
                          <a:solidFill>
                            <a:schemeClr val="tx1"/>
                          </a:solidFill>
                          <a:effectLst/>
                        </a:rPr>
                        <a:t> </a:t>
                      </a:r>
                      <a:r>
                        <a:rPr lang="en-US" sz="1000" dirty="0" err="1">
                          <a:solidFill>
                            <a:schemeClr val="tx1"/>
                          </a:solidFill>
                          <a:effectLst/>
                        </a:rPr>
                        <a:t>dan</a:t>
                      </a:r>
                      <a:r>
                        <a:rPr lang="en-US" sz="1000" dirty="0">
                          <a:solidFill>
                            <a:schemeClr val="tx1"/>
                          </a:solidFill>
                          <a:effectLst/>
                        </a:rPr>
                        <a:t> </a:t>
                      </a:r>
                      <a:r>
                        <a:rPr lang="en-US" sz="1000" dirty="0" err="1">
                          <a:solidFill>
                            <a:schemeClr val="tx1"/>
                          </a:solidFill>
                          <a:effectLst/>
                        </a:rPr>
                        <a:t>Zuklopentiksol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r h="355210">
                <a:tc vMerge="1">
                  <a:txBody>
                    <a:bodyPr/>
                    <a:lstStyle/>
                    <a:p>
                      <a:endParaRPr lang="en-US"/>
                    </a:p>
                  </a:txBody>
                  <a:tcPr/>
                </a:tc>
                <a:tc>
                  <a:txBody>
                    <a:bodyPr/>
                    <a:lstStyle/>
                    <a:p>
                      <a:pPr marL="0" lvl="0" indent="0" algn="ctr">
                        <a:spcAft>
                          <a:spcPts val="0"/>
                        </a:spcAft>
                        <a:buFont typeface="+mj-lt"/>
                        <a:buNone/>
                      </a:pPr>
                      <a:r>
                        <a:rPr lang="en-US" sz="1000" dirty="0">
                          <a:solidFill>
                            <a:schemeClr val="tx1"/>
                          </a:solidFill>
                          <a:effectLst/>
                        </a:rPr>
                        <a:t>Antiviral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FFFF00"/>
                    </a:solidFill>
                  </a:tcPr>
                </a:tc>
                <a:tc>
                  <a:txBody>
                    <a:bodyPr/>
                    <a:lstStyle/>
                    <a:p>
                      <a:pPr>
                        <a:spcAft>
                          <a:spcPts val="0"/>
                        </a:spcAft>
                      </a:pPr>
                      <a:r>
                        <a:rPr lang="en-US" sz="1000" dirty="0" err="1">
                          <a:solidFill>
                            <a:schemeClr val="tx1"/>
                          </a:solidFill>
                          <a:effectLst/>
                        </a:rPr>
                        <a:t>Meningkatkan</a:t>
                      </a:r>
                      <a:r>
                        <a:rPr lang="en-US" sz="1000" dirty="0">
                          <a:solidFill>
                            <a:schemeClr val="tx1"/>
                          </a:solidFill>
                          <a:effectLst/>
                        </a:rPr>
                        <a:t> </a:t>
                      </a:r>
                      <a:r>
                        <a:rPr lang="en-US" sz="1000" dirty="0" err="1">
                          <a:solidFill>
                            <a:schemeClr val="tx1"/>
                          </a:solidFill>
                          <a:effectLst/>
                        </a:rPr>
                        <a:t>risiko</a:t>
                      </a:r>
                      <a:r>
                        <a:rPr lang="en-US" sz="1000" dirty="0">
                          <a:solidFill>
                            <a:schemeClr val="tx1"/>
                          </a:solidFill>
                          <a:effectLst/>
                        </a:rPr>
                        <a:t> </a:t>
                      </a:r>
                      <a:r>
                        <a:rPr lang="en-US" sz="1000" dirty="0" err="1">
                          <a:solidFill>
                            <a:schemeClr val="tx1"/>
                          </a:solidFill>
                          <a:effectLst/>
                        </a:rPr>
                        <a:t>aritmia</a:t>
                      </a:r>
                      <a:r>
                        <a:rPr lang="en-US" sz="1000" dirty="0">
                          <a:solidFill>
                            <a:schemeClr val="tx1"/>
                          </a:solidFill>
                          <a:effectLst/>
                        </a:rPr>
                        <a:t> </a:t>
                      </a:r>
                      <a:r>
                        <a:rPr lang="en-US" sz="1000" dirty="0" err="1">
                          <a:solidFill>
                            <a:schemeClr val="tx1"/>
                          </a:solidFill>
                          <a:effectLst/>
                        </a:rPr>
                        <a:t>ventrikuler</a:t>
                      </a:r>
                      <a:r>
                        <a:rPr lang="en-US" sz="1000" dirty="0">
                          <a:solidFill>
                            <a:schemeClr val="tx1"/>
                          </a:solidFill>
                          <a:effectLst/>
                        </a:rPr>
                        <a:t> </a:t>
                      </a:r>
                      <a:r>
                        <a:rPr lang="en-US" sz="1000" dirty="0" err="1">
                          <a:solidFill>
                            <a:schemeClr val="tx1"/>
                          </a:solidFill>
                          <a:effectLst/>
                        </a:rPr>
                        <a:t>bila</a:t>
                      </a:r>
                      <a:r>
                        <a:rPr lang="en-US" sz="1000" dirty="0">
                          <a:solidFill>
                            <a:schemeClr val="tx1"/>
                          </a:solidFill>
                          <a:effectLst/>
                        </a:rPr>
                        <a:t> </a:t>
                      </a:r>
                      <a:r>
                        <a:rPr lang="en-US" sz="1000" dirty="0" err="1">
                          <a:solidFill>
                            <a:schemeClr val="tx1"/>
                          </a:solidFill>
                          <a:effectLst/>
                        </a:rPr>
                        <a:t>diminum</a:t>
                      </a:r>
                      <a:r>
                        <a:rPr lang="en-US" sz="1000" dirty="0">
                          <a:solidFill>
                            <a:schemeClr val="tx1"/>
                          </a:solidFill>
                          <a:effectLst/>
                        </a:rPr>
                        <a:t> </a:t>
                      </a:r>
                      <a:r>
                        <a:rPr lang="en-US" sz="1000" dirty="0" err="1">
                          <a:solidFill>
                            <a:schemeClr val="tx1"/>
                          </a:solidFill>
                          <a:effectLst/>
                        </a:rPr>
                        <a:t>bersamaan</a:t>
                      </a:r>
                      <a:r>
                        <a:rPr lang="en-US" sz="1000" dirty="0">
                          <a:solidFill>
                            <a:schemeClr val="tx1"/>
                          </a:solidFill>
                          <a:effectLst/>
                        </a:rPr>
                        <a:t> </a:t>
                      </a:r>
                      <a:r>
                        <a:rPr lang="en-US" sz="1000" dirty="0" err="1">
                          <a:solidFill>
                            <a:schemeClr val="tx1"/>
                          </a:solidFill>
                          <a:effectLst/>
                        </a:rPr>
                        <a:t>dengan</a:t>
                      </a:r>
                      <a:r>
                        <a:rPr lang="en-US" sz="1000" dirty="0">
                          <a:solidFill>
                            <a:schemeClr val="tx1"/>
                          </a:solidFill>
                          <a:effectLst/>
                        </a:rPr>
                        <a:t> </a:t>
                      </a:r>
                      <a:r>
                        <a:rPr lang="en-US" sz="1200" dirty="0" err="1">
                          <a:solidFill>
                            <a:srgbClr val="C00000"/>
                          </a:solidFill>
                          <a:effectLst/>
                        </a:rPr>
                        <a:t>Sauquinavir</a:t>
                      </a:r>
                      <a:endParaRPr lang="en-US"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FFFF00"/>
                    </a:solidFill>
                  </a:tcPr>
                </a:tc>
              </a:tr>
            </a:tbl>
          </a:graphicData>
        </a:graphic>
      </p:graphicFrame>
      <p:sp>
        <p:nvSpPr>
          <p:cNvPr id="5" name="Slide Number Placeholder 4"/>
          <p:cNvSpPr>
            <a:spLocks noGrp="1"/>
          </p:cNvSpPr>
          <p:nvPr>
            <p:ph type="sldNum" sz="quarter" idx="12"/>
          </p:nvPr>
        </p:nvSpPr>
        <p:spPr/>
        <p:txBody>
          <a:bodyPr/>
          <a:lstStyle/>
          <a:p>
            <a:fld id="{D80DEC11-0783-41CA-B134-3EB1A08E163D}" type="slidenum">
              <a:rPr lang="en-US" smtClean="0"/>
              <a:t>18</a:t>
            </a:fld>
            <a:endParaRPr lang="en-US"/>
          </a:p>
        </p:txBody>
      </p:sp>
    </p:spTree>
    <p:extLst>
      <p:ext uri="{BB962C8B-B14F-4D97-AF65-F5344CB8AC3E}">
        <p14:creationId xmlns:p14="http://schemas.microsoft.com/office/powerpoint/2010/main" val="875969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60554991"/>
              </p:ext>
            </p:extLst>
          </p:nvPr>
        </p:nvGraphicFramePr>
        <p:xfrm>
          <a:off x="676894" y="1211280"/>
          <a:ext cx="10676905" cy="5611154"/>
        </p:xfrm>
        <a:graphic>
          <a:graphicData uri="http://schemas.openxmlformats.org/drawingml/2006/table">
            <a:tbl>
              <a:tblPr firstRow="1" firstCol="1" bandRow="1">
                <a:tableStyleId>{5C22544A-7EE6-4342-B048-85BDC9FD1C3A}</a:tableStyleId>
              </a:tblPr>
              <a:tblGrid>
                <a:gridCol w="2215459"/>
                <a:gridCol w="4230723"/>
                <a:gridCol w="4230723"/>
              </a:tblGrid>
              <a:tr h="468515">
                <a:tc rowSpan="9">
                  <a:txBody>
                    <a:bodyPr/>
                    <a:lstStyle/>
                    <a:p>
                      <a:pPr>
                        <a:spcAft>
                          <a:spcPts val="0"/>
                        </a:spcAft>
                      </a:pPr>
                      <a:r>
                        <a:rPr lang="en-US" sz="1600" dirty="0" err="1">
                          <a:solidFill>
                            <a:schemeClr val="tx1"/>
                          </a:solidFill>
                          <a:effectLst/>
                        </a:rPr>
                        <a:t>Moksifloksasin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marL="0" lvl="0" indent="0" algn="ctr">
                        <a:spcAft>
                          <a:spcPts val="0"/>
                        </a:spcAft>
                        <a:buFont typeface="+mj-lt"/>
                        <a:buNone/>
                      </a:pPr>
                      <a:r>
                        <a:rPr lang="en-US" sz="1600" dirty="0">
                          <a:solidFill>
                            <a:schemeClr val="tx1"/>
                          </a:solidFill>
                          <a:effectLst/>
                        </a:rPr>
                        <a:t>Beta-</a:t>
                      </a:r>
                      <a:r>
                        <a:rPr lang="en-US" sz="1600" dirty="0" err="1">
                          <a:solidFill>
                            <a:schemeClr val="tx1"/>
                          </a:solidFill>
                          <a:effectLst/>
                        </a:rPr>
                        <a:t>bloker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dirty="0" err="1">
                          <a:solidFill>
                            <a:schemeClr val="tx1"/>
                          </a:solidFill>
                          <a:effectLst/>
                        </a:rPr>
                        <a:t>Meningkatkan</a:t>
                      </a:r>
                      <a:r>
                        <a:rPr lang="en-US" sz="1600" dirty="0">
                          <a:solidFill>
                            <a:schemeClr val="tx1"/>
                          </a:solidFill>
                          <a:effectLst/>
                        </a:rPr>
                        <a:t> </a:t>
                      </a:r>
                      <a:r>
                        <a:rPr lang="en-US" sz="1600" dirty="0" err="1">
                          <a:solidFill>
                            <a:schemeClr val="tx1"/>
                          </a:solidFill>
                          <a:effectLst/>
                        </a:rPr>
                        <a:t>risiko</a:t>
                      </a:r>
                      <a:r>
                        <a:rPr lang="en-US" sz="1600" dirty="0">
                          <a:solidFill>
                            <a:schemeClr val="tx1"/>
                          </a:solidFill>
                          <a:effectLst/>
                        </a:rPr>
                        <a:t> </a:t>
                      </a:r>
                      <a:r>
                        <a:rPr lang="en-US" sz="1600" dirty="0" err="1">
                          <a:solidFill>
                            <a:schemeClr val="tx1"/>
                          </a:solidFill>
                          <a:effectLst/>
                        </a:rPr>
                        <a:t>aritmia</a:t>
                      </a:r>
                      <a:r>
                        <a:rPr lang="en-US" sz="1600" dirty="0">
                          <a:solidFill>
                            <a:schemeClr val="tx1"/>
                          </a:solidFill>
                          <a:effectLst/>
                        </a:rPr>
                        <a:t> ventricular </a:t>
                      </a:r>
                      <a:r>
                        <a:rPr lang="en-US" sz="1600" dirty="0" err="1">
                          <a:solidFill>
                            <a:schemeClr val="tx1"/>
                          </a:solidFill>
                          <a:effectLst/>
                        </a:rPr>
                        <a:t>bila</a:t>
                      </a:r>
                      <a:r>
                        <a:rPr lang="en-US" sz="1600" dirty="0">
                          <a:solidFill>
                            <a:schemeClr val="tx1"/>
                          </a:solidFill>
                          <a:effectLst/>
                        </a:rPr>
                        <a:t> </a:t>
                      </a:r>
                      <a:r>
                        <a:rPr lang="en-US" sz="1600" dirty="0" err="1">
                          <a:solidFill>
                            <a:schemeClr val="tx1"/>
                          </a:solidFill>
                          <a:effectLst/>
                        </a:rPr>
                        <a:t>diminum</a:t>
                      </a:r>
                      <a:r>
                        <a:rPr lang="en-US" sz="1600" dirty="0">
                          <a:solidFill>
                            <a:schemeClr val="tx1"/>
                          </a:solidFill>
                          <a:effectLst/>
                        </a:rPr>
                        <a:t> </a:t>
                      </a:r>
                      <a:r>
                        <a:rPr lang="en-US" sz="1600" dirty="0" err="1">
                          <a:solidFill>
                            <a:schemeClr val="tx1"/>
                          </a:solidFill>
                          <a:effectLst/>
                        </a:rPr>
                        <a:t>bersamaan</a:t>
                      </a:r>
                      <a:r>
                        <a:rPr lang="en-US" sz="1600" dirty="0">
                          <a:solidFill>
                            <a:schemeClr val="tx1"/>
                          </a:solidFill>
                          <a:effectLst/>
                        </a:rPr>
                        <a:t> </a:t>
                      </a:r>
                      <a:r>
                        <a:rPr lang="en-US" sz="1600" dirty="0" err="1">
                          <a:solidFill>
                            <a:schemeClr val="tx1"/>
                          </a:solidFill>
                          <a:effectLst/>
                        </a:rPr>
                        <a:t>dengan</a:t>
                      </a:r>
                      <a:r>
                        <a:rPr lang="en-US" sz="1600" dirty="0">
                          <a:solidFill>
                            <a:schemeClr val="tx1"/>
                          </a:solidFill>
                          <a:effectLst/>
                        </a:rPr>
                        <a:t> </a:t>
                      </a:r>
                      <a:r>
                        <a:rPr lang="en-US" sz="1600" dirty="0" err="1">
                          <a:solidFill>
                            <a:schemeClr val="tx1"/>
                          </a:solidFill>
                          <a:effectLst/>
                        </a:rPr>
                        <a:t>sotalol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341182">
                <a:tc vMerge="1">
                  <a:txBody>
                    <a:bodyPr/>
                    <a:lstStyle/>
                    <a:p>
                      <a:endParaRPr lang="en-US"/>
                    </a:p>
                  </a:txBody>
                  <a:tcPr/>
                </a:tc>
                <a:tc>
                  <a:txBody>
                    <a:bodyPr/>
                    <a:lstStyle/>
                    <a:p>
                      <a:pPr marL="0" lvl="0" indent="0" algn="ctr">
                        <a:spcAft>
                          <a:spcPts val="0"/>
                        </a:spcAft>
                        <a:buFont typeface="+mj-lt"/>
                        <a:buNone/>
                      </a:pPr>
                      <a:r>
                        <a:rPr lang="en-US" sz="1600" dirty="0" err="1">
                          <a:solidFill>
                            <a:schemeClr val="tx1"/>
                          </a:solidFill>
                          <a:effectLst/>
                        </a:rPr>
                        <a:t>Siklosporin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Meningkatkan risiko nefropati</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702773">
                <a:tc vMerge="1">
                  <a:txBody>
                    <a:bodyPr/>
                    <a:lstStyle/>
                    <a:p>
                      <a:endParaRPr lang="en-US"/>
                    </a:p>
                  </a:txBody>
                  <a:tcPr/>
                </a:tc>
                <a:tc>
                  <a:txBody>
                    <a:bodyPr/>
                    <a:lstStyle/>
                    <a:p>
                      <a:pPr marL="0" lvl="0" indent="0" algn="ctr">
                        <a:spcAft>
                          <a:spcPts val="0"/>
                        </a:spcAft>
                        <a:buFont typeface="+mj-lt"/>
                        <a:buNone/>
                      </a:pPr>
                      <a:r>
                        <a:rPr lang="en-US" sz="1600" dirty="0" err="1">
                          <a:solidFill>
                            <a:schemeClr val="tx1"/>
                          </a:solidFill>
                          <a:effectLst/>
                        </a:rPr>
                        <a:t>Eritromisin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Meningkatkan risiko aritmia ventricular bila diminum bersamaan dengan pemberian eritromisin IV</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315042">
                <a:tc vMerge="1">
                  <a:txBody>
                    <a:bodyPr/>
                    <a:lstStyle/>
                    <a:p>
                      <a:endParaRPr lang="en-US"/>
                    </a:p>
                  </a:txBody>
                  <a:tcPr/>
                </a:tc>
                <a:tc>
                  <a:txBody>
                    <a:bodyPr/>
                    <a:lstStyle/>
                    <a:p>
                      <a:pPr marL="0" lvl="0" indent="0" algn="ctr">
                        <a:spcAft>
                          <a:spcPts val="0"/>
                        </a:spcAft>
                        <a:buFont typeface="+mj-lt"/>
                        <a:buNone/>
                        <a:tabLst>
                          <a:tab pos="205740" algn="l"/>
                        </a:tabLst>
                      </a:pPr>
                      <a:r>
                        <a:rPr lang="en-US" sz="1600" dirty="0" err="1">
                          <a:solidFill>
                            <a:schemeClr val="tx1"/>
                          </a:solidFill>
                          <a:effectLst/>
                        </a:rPr>
                        <a:t>Preparat</a:t>
                      </a:r>
                      <a:r>
                        <a:rPr lang="en-US" sz="1600" dirty="0">
                          <a:solidFill>
                            <a:schemeClr val="tx1"/>
                          </a:solidFill>
                          <a:effectLst/>
                        </a:rPr>
                        <a:t> </a:t>
                      </a:r>
                      <a:r>
                        <a:rPr lang="en-US" sz="1600" dirty="0" err="1">
                          <a:solidFill>
                            <a:schemeClr val="tx1"/>
                          </a:solidFill>
                          <a:effectLst/>
                        </a:rPr>
                        <a:t>besi</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Mengurangi absropsi moksifloksasin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302661">
                <a:tc vMerge="1">
                  <a:txBody>
                    <a:bodyPr/>
                    <a:lstStyle/>
                    <a:p>
                      <a:endParaRPr lang="en-US"/>
                    </a:p>
                  </a:txBody>
                  <a:tcPr/>
                </a:tc>
                <a:tc>
                  <a:txBody>
                    <a:bodyPr/>
                    <a:lstStyle/>
                    <a:p>
                      <a:pPr marL="0" lvl="0" indent="0" algn="ctr">
                        <a:spcAft>
                          <a:spcPts val="0"/>
                        </a:spcAft>
                        <a:buFont typeface="+mj-lt"/>
                        <a:buNone/>
                        <a:tabLst>
                          <a:tab pos="205740" algn="l"/>
                        </a:tabLst>
                      </a:pPr>
                      <a:r>
                        <a:rPr lang="en-US" sz="1600" dirty="0">
                          <a:solidFill>
                            <a:schemeClr val="tx1"/>
                          </a:solidFill>
                          <a:effectLst/>
                        </a:rPr>
                        <a:t>OAINS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Meningkatkan risiko kejang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290279">
                <a:tc vMerge="1">
                  <a:txBody>
                    <a:bodyPr/>
                    <a:lstStyle/>
                    <a:p>
                      <a:endParaRPr lang="en-US"/>
                    </a:p>
                  </a:txBody>
                  <a:tcPr/>
                </a:tc>
                <a:tc>
                  <a:txBody>
                    <a:bodyPr/>
                    <a:lstStyle/>
                    <a:p>
                      <a:pPr marL="0" lvl="0" indent="0" algn="ctr">
                        <a:spcAft>
                          <a:spcPts val="0"/>
                        </a:spcAft>
                        <a:buFont typeface="+mj-lt"/>
                        <a:buNone/>
                        <a:tabLst>
                          <a:tab pos="205740" algn="l"/>
                        </a:tabLst>
                      </a:pPr>
                      <a:r>
                        <a:rPr lang="en-US" sz="1600" dirty="0" err="1">
                          <a:solidFill>
                            <a:schemeClr val="tx1"/>
                          </a:solidFill>
                          <a:effectLst/>
                        </a:rPr>
                        <a:t>Petamidin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Meningkatkan risiko aritmia ventricular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544789">
                <a:tc vMerge="1">
                  <a:txBody>
                    <a:bodyPr/>
                    <a:lstStyle/>
                    <a:p>
                      <a:endParaRPr lang="en-US"/>
                    </a:p>
                  </a:txBody>
                  <a:tcPr/>
                </a:tc>
                <a:tc>
                  <a:txBody>
                    <a:bodyPr/>
                    <a:lstStyle/>
                    <a:p>
                      <a:pPr marL="0" lvl="0" indent="0" algn="ctr">
                        <a:spcAft>
                          <a:spcPts val="0"/>
                        </a:spcAft>
                        <a:buFont typeface="+mj-lt"/>
                        <a:buNone/>
                        <a:tabLst>
                          <a:tab pos="205740" algn="l"/>
                        </a:tabLst>
                      </a:pPr>
                      <a:r>
                        <a:rPr lang="en-US" sz="1600" dirty="0" err="1">
                          <a:solidFill>
                            <a:schemeClr val="tx1"/>
                          </a:solidFill>
                          <a:effectLst/>
                        </a:rPr>
                        <a:t>Teofilin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Meningkatkan risiko kejang.</a:t>
                      </a:r>
                    </a:p>
                    <a:p>
                      <a:pPr algn="just">
                        <a:spcAft>
                          <a:spcPts val="0"/>
                        </a:spcAft>
                      </a:pPr>
                      <a:r>
                        <a:rPr lang="en-US" sz="1600">
                          <a:solidFill>
                            <a:schemeClr val="tx1"/>
                          </a:solidFill>
                          <a:effectLst/>
                        </a:rPr>
                        <a:t>Kurangi kadar teofilin dan monitor kadarnya</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284088">
                <a:tc vMerge="1">
                  <a:txBody>
                    <a:bodyPr/>
                    <a:lstStyle/>
                    <a:p>
                      <a:endParaRPr lang="en-US"/>
                    </a:p>
                  </a:txBody>
                  <a:tcPr/>
                </a:tc>
                <a:tc>
                  <a:txBody>
                    <a:bodyPr/>
                    <a:lstStyle/>
                    <a:p>
                      <a:pPr marL="0" lvl="0" indent="0" algn="ctr">
                        <a:spcAft>
                          <a:spcPts val="0"/>
                        </a:spcAft>
                        <a:buFont typeface="+mj-lt"/>
                        <a:buNone/>
                        <a:tabLst>
                          <a:tab pos="205740" algn="l"/>
                        </a:tabLst>
                      </a:pPr>
                      <a:r>
                        <a:rPr lang="en-US" sz="1600" dirty="0">
                          <a:solidFill>
                            <a:schemeClr val="tx1"/>
                          </a:solidFill>
                          <a:effectLst/>
                        </a:rPr>
                        <a:t>Zinc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Mengurangi absropsi moksifloksasin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726385">
                <a:tc vMerge="1">
                  <a:txBody>
                    <a:bodyPr/>
                    <a:lstStyle/>
                    <a:p>
                      <a:endParaRPr lang="en-US"/>
                    </a:p>
                  </a:txBody>
                  <a:tcPr/>
                </a:tc>
                <a:tc>
                  <a:txBody>
                    <a:bodyPr/>
                    <a:lstStyle/>
                    <a:p>
                      <a:pPr marL="0" lvl="0" indent="0" algn="ctr">
                        <a:spcAft>
                          <a:spcPts val="0"/>
                        </a:spcAft>
                        <a:buFont typeface="+mj-lt"/>
                        <a:buNone/>
                      </a:pPr>
                      <a:r>
                        <a:rPr lang="en-US" sz="1600" dirty="0" err="1">
                          <a:solidFill>
                            <a:schemeClr val="tx1"/>
                          </a:solidFill>
                          <a:effectLst/>
                        </a:rPr>
                        <a:t>Obat-obatan</a:t>
                      </a:r>
                      <a:r>
                        <a:rPr lang="en-US" sz="1600" dirty="0">
                          <a:solidFill>
                            <a:schemeClr val="tx1"/>
                          </a:solidFill>
                          <a:effectLst/>
                        </a:rPr>
                        <a:t> yang </a:t>
                      </a:r>
                      <a:r>
                        <a:rPr lang="en-US" sz="1600" dirty="0" err="1">
                          <a:solidFill>
                            <a:schemeClr val="tx1"/>
                          </a:solidFill>
                          <a:effectLst/>
                        </a:rPr>
                        <a:t>diketahui</a:t>
                      </a:r>
                      <a:r>
                        <a:rPr lang="en-US" sz="1600" dirty="0">
                          <a:solidFill>
                            <a:schemeClr val="tx1"/>
                          </a:solidFill>
                          <a:effectLst/>
                        </a:rPr>
                        <a:t> </a:t>
                      </a:r>
                      <a:r>
                        <a:rPr lang="en-US" sz="1600" dirty="0" err="1">
                          <a:solidFill>
                            <a:schemeClr val="tx1"/>
                          </a:solidFill>
                          <a:effectLst/>
                        </a:rPr>
                        <a:t>dapat</a:t>
                      </a:r>
                      <a:r>
                        <a:rPr lang="en-US" sz="1600" dirty="0">
                          <a:solidFill>
                            <a:schemeClr val="tx1"/>
                          </a:solidFill>
                          <a:effectLst/>
                        </a:rPr>
                        <a:t> </a:t>
                      </a:r>
                      <a:r>
                        <a:rPr lang="en-US" sz="1600" dirty="0" err="1">
                          <a:solidFill>
                            <a:schemeClr val="tx1"/>
                          </a:solidFill>
                          <a:effectLst/>
                        </a:rPr>
                        <a:t>meningkatkan</a:t>
                      </a:r>
                      <a:r>
                        <a:rPr lang="en-US" sz="1600" dirty="0">
                          <a:solidFill>
                            <a:schemeClr val="tx1"/>
                          </a:solidFill>
                          <a:effectLst/>
                        </a:rPr>
                        <a:t> interval QT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just">
                        <a:spcAft>
                          <a:spcPts val="0"/>
                        </a:spcAft>
                      </a:pPr>
                      <a:r>
                        <a:rPr lang="en-US" sz="1600">
                          <a:solidFill>
                            <a:schemeClr val="tx1"/>
                          </a:solidFill>
                          <a:effectLst/>
                        </a:rPr>
                        <a:t>Gunakan dengan hati-hati apabila pasien menggunakan obat anti aritmia kelas IA dan III, antidepresan trisikilik, makrolid dan antispikotik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468515">
                <a:tc>
                  <a:txBody>
                    <a:bodyPr/>
                    <a:lstStyle/>
                    <a:p>
                      <a:pPr>
                        <a:spcAft>
                          <a:spcPts val="0"/>
                        </a:spcAft>
                      </a:pPr>
                      <a:r>
                        <a:rPr lang="en-US" sz="1600">
                          <a:solidFill>
                            <a:schemeClr val="tx1"/>
                          </a:solidFill>
                          <a:effectLst/>
                        </a:rPr>
                        <a:t>Etambutol</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lgn="ctr">
                        <a:spcAft>
                          <a:spcPts val="0"/>
                        </a:spcAft>
                      </a:pPr>
                      <a:r>
                        <a:rPr lang="en-US" sz="1600" dirty="0">
                          <a:solidFill>
                            <a:schemeClr val="tx1"/>
                          </a:solidFill>
                          <a:effectLst/>
                        </a:rPr>
                        <a:t>INH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spcAft>
                          <a:spcPts val="0"/>
                        </a:spcAft>
                      </a:pPr>
                      <a:r>
                        <a:rPr lang="en-US" sz="1600">
                          <a:solidFill>
                            <a:schemeClr val="tx1"/>
                          </a:solidFill>
                          <a:effectLst/>
                        </a:rPr>
                        <a:t>Meningkatkan risiko neuropati optik yang disebabkan etambutol.</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702773">
                <a:tc rowSpan="2">
                  <a:txBody>
                    <a:bodyPr/>
                    <a:lstStyle/>
                    <a:p>
                      <a:pPr>
                        <a:spcAft>
                          <a:spcPts val="0"/>
                        </a:spcAft>
                      </a:pPr>
                      <a:r>
                        <a:rPr lang="en-US" sz="1600">
                          <a:solidFill>
                            <a:schemeClr val="tx1"/>
                          </a:solidFill>
                          <a:effectLst/>
                        </a:rPr>
                        <a:t>Clofazimin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marL="0" lvl="0" indent="0" algn="ctr">
                        <a:spcAft>
                          <a:spcPts val="0"/>
                        </a:spcAft>
                        <a:buFont typeface="+mj-lt"/>
                        <a:buNone/>
                      </a:pPr>
                      <a:r>
                        <a:rPr lang="en-US" sz="1600" dirty="0">
                          <a:solidFill>
                            <a:schemeClr val="tx1"/>
                          </a:solidFill>
                          <a:effectLst/>
                        </a:rPr>
                        <a:t>INH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spcAft>
                          <a:spcPts val="0"/>
                        </a:spcAft>
                      </a:pPr>
                      <a:r>
                        <a:rPr lang="en-US" sz="1600">
                          <a:solidFill>
                            <a:schemeClr val="tx1"/>
                          </a:solidFill>
                          <a:effectLst/>
                        </a:rPr>
                        <a:t>INH meningkatkan kadar konsentrasi Cfz plasma dan urin; dan menurunkan konsentrasi obat pada kulit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r h="363193">
                <a:tc vMerge="1">
                  <a:txBody>
                    <a:bodyPr/>
                    <a:lstStyle/>
                    <a:p>
                      <a:endParaRPr lang="en-US"/>
                    </a:p>
                  </a:txBody>
                  <a:tcPr/>
                </a:tc>
                <a:tc>
                  <a:txBody>
                    <a:bodyPr/>
                    <a:lstStyle/>
                    <a:p>
                      <a:pPr marL="0" lvl="0" indent="0" algn="ctr">
                        <a:spcAft>
                          <a:spcPts val="0"/>
                        </a:spcAft>
                        <a:buFont typeface="+mj-lt"/>
                        <a:buNone/>
                      </a:pPr>
                      <a:r>
                        <a:rPr lang="en-US" sz="1600" dirty="0" err="1">
                          <a:solidFill>
                            <a:schemeClr val="tx1"/>
                          </a:solidFill>
                          <a:effectLst/>
                        </a:rPr>
                        <a:t>Fluorokuinolon</a:t>
                      </a:r>
                      <a:r>
                        <a:rPr lang="en-US" sz="1600" dirty="0">
                          <a:solidFill>
                            <a:schemeClr val="tx1"/>
                          </a:solidFill>
                          <a:effectLst/>
                        </a:rPr>
                        <a:t>, </a:t>
                      </a:r>
                      <a:r>
                        <a:rPr lang="en-US" sz="1600" dirty="0" err="1">
                          <a:solidFill>
                            <a:schemeClr val="tx1"/>
                          </a:solidFill>
                          <a:effectLst/>
                        </a:rPr>
                        <a:t>Bedaquiline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c>
                  <a:txBody>
                    <a:bodyPr/>
                    <a:lstStyle/>
                    <a:p>
                      <a:pPr>
                        <a:spcAft>
                          <a:spcPts val="0"/>
                        </a:spcAft>
                      </a:pPr>
                      <a:r>
                        <a:rPr lang="en-US" sz="1600" dirty="0" err="1">
                          <a:solidFill>
                            <a:schemeClr val="tx1"/>
                          </a:solidFill>
                          <a:effectLst/>
                        </a:rPr>
                        <a:t>Meningkatkan</a:t>
                      </a:r>
                      <a:r>
                        <a:rPr lang="en-US" sz="1600" dirty="0">
                          <a:solidFill>
                            <a:schemeClr val="tx1"/>
                          </a:solidFill>
                          <a:effectLst/>
                        </a:rPr>
                        <a:t> </a:t>
                      </a:r>
                      <a:r>
                        <a:rPr lang="en-US" sz="1600" dirty="0" err="1">
                          <a:solidFill>
                            <a:schemeClr val="tx1"/>
                          </a:solidFill>
                          <a:effectLst/>
                        </a:rPr>
                        <a:t>risiko</a:t>
                      </a:r>
                      <a:r>
                        <a:rPr lang="en-US" sz="1600" dirty="0">
                          <a:solidFill>
                            <a:schemeClr val="tx1"/>
                          </a:solidFill>
                          <a:effectLst/>
                        </a:rPr>
                        <a:t> </a:t>
                      </a:r>
                      <a:r>
                        <a:rPr lang="en-US" sz="1600" dirty="0" err="1">
                          <a:solidFill>
                            <a:schemeClr val="tx1"/>
                          </a:solidFill>
                          <a:effectLst/>
                        </a:rPr>
                        <a:t>pemanjangan</a:t>
                      </a:r>
                      <a:r>
                        <a:rPr lang="en-US" sz="1600" dirty="0">
                          <a:solidFill>
                            <a:schemeClr val="tx1"/>
                          </a:solidFill>
                          <a:effectLst/>
                        </a:rPr>
                        <a:t> interval QT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16" marR="63816" marT="0" marB="0" anchor="ctr">
                    <a:solidFill>
                      <a:srgbClr val="94E040"/>
                    </a:solidFill>
                  </a:tcPr>
                </a:tc>
              </a:tr>
            </a:tbl>
          </a:graphicData>
        </a:graphic>
      </p:graphicFrame>
      <p:sp>
        <p:nvSpPr>
          <p:cNvPr id="4" name="Title 1"/>
          <p:cNvSpPr>
            <a:spLocks noGrp="1"/>
          </p:cNvSpPr>
          <p:nvPr>
            <p:ph type="title"/>
          </p:nvPr>
        </p:nvSpPr>
        <p:spPr>
          <a:xfrm>
            <a:off x="838200" y="222623"/>
            <a:ext cx="10515600" cy="549274"/>
          </a:xfrm>
        </p:spPr>
        <p:txBody>
          <a:bodyPr>
            <a:normAutofit fontScale="90000"/>
          </a:bodyPr>
          <a:lstStyle/>
          <a:p>
            <a:r>
              <a:rPr lang="en-US" sz="4000" b="1" dirty="0" smtClean="0"/>
              <a:t> </a:t>
            </a:r>
            <a:r>
              <a:rPr lang="en-US" sz="4000" b="1" dirty="0" err="1"/>
              <a:t>Interaksi</a:t>
            </a:r>
            <a:r>
              <a:rPr lang="en-US" sz="4000" b="1" dirty="0"/>
              <a:t> </a:t>
            </a:r>
            <a:r>
              <a:rPr lang="en-US" sz="4000" b="1" dirty="0" err="1" smtClean="0"/>
              <a:t>Obat</a:t>
            </a:r>
            <a:r>
              <a:rPr lang="en-US" sz="4000" b="1" dirty="0" smtClean="0"/>
              <a:t> TB RO </a:t>
            </a:r>
            <a:r>
              <a:rPr lang="en-US" sz="4000" b="1" dirty="0" err="1" smtClean="0"/>
              <a:t>paduan</a:t>
            </a:r>
            <a:r>
              <a:rPr lang="en-US" sz="4000" b="1" dirty="0" smtClean="0"/>
              <a:t> </a:t>
            </a:r>
            <a:r>
              <a:rPr lang="en-US" sz="4000" b="1" dirty="0" err="1" smtClean="0"/>
              <a:t>jangka</a:t>
            </a:r>
            <a:r>
              <a:rPr lang="en-US" sz="4000" b="1" dirty="0" smtClean="0"/>
              <a:t> </a:t>
            </a:r>
            <a:r>
              <a:rPr lang="en-US" sz="4000" b="1" dirty="0" err="1" smtClean="0"/>
              <a:t>Pendek</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1991909358"/>
              </p:ext>
            </p:extLst>
          </p:nvPr>
        </p:nvGraphicFramePr>
        <p:xfrm>
          <a:off x="676895" y="697473"/>
          <a:ext cx="10676904" cy="487680"/>
        </p:xfrm>
        <a:graphic>
          <a:graphicData uri="http://schemas.openxmlformats.org/drawingml/2006/table">
            <a:tbl>
              <a:tblPr firstRow="1" firstCol="1" bandRow="1">
                <a:tableStyleId>{5C22544A-7EE6-4342-B048-85BDC9FD1C3A}</a:tableStyleId>
              </a:tblPr>
              <a:tblGrid>
                <a:gridCol w="2215460"/>
                <a:gridCol w="4230722"/>
                <a:gridCol w="4230722"/>
              </a:tblGrid>
              <a:tr h="322918">
                <a:tc>
                  <a:txBody>
                    <a:bodyPr/>
                    <a:lstStyle/>
                    <a:p>
                      <a:pPr>
                        <a:spcAft>
                          <a:spcPts val="0"/>
                        </a:spcAft>
                      </a:pPr>
                      <a:r>
                        <a:rPr lang="en-US" sz="1600" dirty="0">
                          <a:solidFill>
                            <a:schemeClr val="tx1"/>
                          </a:solidFill>
                          <a:effectLst/>
                        </a:rPr>
                        <a:t>Nama OAT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600">
                          <a:solidFill>
                            <a:schemeClr val="tx1"/>
                          </a:solidFill>
                          <a:effectLst/>
                        </a:rPr>
                        <a:t>Obat lain / makanan yang dapat berinteraksi</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c>
                  <a:txBody>
                    <a:bodyPr/>
                    <a:lstStyle/>
                    <a:p>
                      <a:pPr>
                        <a:spcAft>
                          <a:spcPts val="0"/>
                        </a:spcAft>
                      </a:pPr>
                      <a:r>
                        <a:rPr lang="en-US" sz="1600" dirty="0" err="1">
                          <a:solidFill>
                            <a:schemeClr val="tx1"/>
                          </a:solidFill>
                          <a:effectLst/>
                        </a:rPr>
                        <a:t>Efek</a:t>
                      </a:r>
                      <a:r>
                        <a:rPr lang="en-US" sz="1600" dirty="0">
                          <a:solidFill>
                            <a:schemeClr val="tx1"/>
                          </a:solidFill>
                          <a:effectLst/>
                        </a:rPr>
                        <a:t> </a:t>
                      </a:r>
                      <a:r>
                        <a:rPr lang="en-US" sz="1600" dirty="0" err="1">
                          <a:solidFill>
                            <a:schemeClr val="tx1"/>
                          </a:solidFill>
                          <a:effectLst/>
                        </a:rPr>
                        <a:t>Interaksi</a:t>
                      </a:r>
                      <a:r>
                        <a:rPr lang="en-US" sz="1600" dirty="0">
                          <a:solidFill>
                            <a:schemeClr val="tx1"/>
                          </a:solidFill>
                          <a:effectLst/>
                        </a:rPr>
                        <a:t> </a:t>
                      </a:r>
                      <a:r>
                        <a:rPr lang="en-US" sz="1600" dirty="0" err="1">
                          <a:solidFill>
                            <a:schemeClr val="tx1"/>
                          </a:solidFill>
                          <a:effectLst/>
                        </a:rPr>
                        <a:t>Obat</a:t>
                      </a:r>
                      <a:r>
                        <a:rPr lang="en-US" sz="1600" dirty="0">
                          <a:solidFill>
                            <a:schemeClr val="tx1"/>
                          </a:solidFill>
                          <a:effectLst/>
                        </a:rPr>
                        <a:t> </a:t>
                      </a:r>
                      <a:r>
                        <a:rPr lang="en-US" sz="1600" dirty="0" err="1">
                          <a:solidFill>
                            <a:schemeClr val="tx1"/>
                          </a:solidFill>
                          <a:effectLst/>
                        </a:rPr>
                        <a:t>dan</a:t>
                      </a:r>
                      <a:endParaRPr lang="en-US" sz="1600" dirty="0">
                        <a:solidFill>
                          <a:schemeClr val="tx1"/>
                        </a:solidFill>
                        <a:effectLst/>
                      </a:endParaRPr>
                    </a:p>
                    <a:p>
                      <a:pPr>
                        <a:spcAft>
                          <a:spcPts val="0"/>
                        </a:spcAft>
                      </a:pPr>
                      <a:r>
                        <a:rPr lang="en-US" sz="1600" dirty="0">
                          <a:solidFill>
                            <a:schemeClr val="tx1"/>
                          </a:solidFill>
                          <a:effectLst/>
                        </a:rPr>
                        <a:t>Saran </a:t>
                      </a:r>
                      <a:r>
                        <a:rPr lang="en-US" sz="1600" dirty="0" err="1">
                          <a:solidFill>
                            <a:schemeClr val="tx1"/>
                          </a:solidFill>
                          <a:effectLst/>
                        </a:rPr>
                        <a:t>Pemberian</a:t>
                      </a:r>
                      <a:r>
                        <a:rPr lang="en-US" sz="1600" dirty="0">
                          <a:solidFill>
                            <a:schemeClr val="tx1"/>
                          </a:solidFill>
                          <a:effectLst/>
                        </a:rPr>
                        <a:t> </a:t>
                      </a:r>
                      <a:r>
                        <a:rPr lang="en-US" sz="1600" dirty="0" err="1">
                          <a:solidFill>
                            <a:schemeClr val="tx1"/>
                          </a:solidFill>
                          <a:effectLst/>
                        </a:rPr>
                        <a:t>Obat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36" marR="27136" marT="0" marB="0" anchor="ctr">
                    <a:solidFill>
                      <a:srgbClr val="94E040"/>
                    </a:solidFill>
                  </a:tcPr>
                </a:tc>
              </a:tr>
            </a:tbl>
          </a:graphicData>
        </a:graphic>
      </p:graphicFrame>
      <p:sp>
        <p:nvSpPr>
          <p:cNvPr id="7" name="Slide Number Placeholder 6"/>
          <p:cNvSpPr>
            <a:spLocks noGrp="1"/>
          </p:cNvSpPr>
          <p:nvPr>
            <p:ph type="sldNum" sz="quarter" idx="12"/>
          </p:nvPr>
        </p:nvSpPr>
        <p:spPr/>
        <p:txBody>
          <a:bodyPr/>
          <a:lstStyle/>
          <a:p>
            <a:fld id="{D80DEC11-0783-41CA-B134-3EB1A08E163D}" type="slidenum">
              <a:rPr lang="en-US" smtClean="0"/>
              <a:t>19</a:t>
            </a:fld>
            <a:endParaRPr lang="en-US"/>
          </a:p>
        </p:txBody>
      </p:sp>
    </p:spTree>
    <p:extLst>
      <p:ext uri="{BB962C8B-B14F-4D97-AF65-F5344CB8AC3E}">
        <p14:creationId xmlns:p14="http://schemas.microsoft.com/office/powerpoint/2010/main" val="287811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extLst>
              <a:ext uri="{28A0092B-C50C-407E-A947-70E740481C1C}">
                <a14:useLocalDpi xmlns:a14="http://schemas.microsoft.com/office/drawing/2010/main" val="0"/>
              </a:ext>
            </a:extLst>
          </a:blip>
          <a:srcRect t="4562"/>
          <a:stretch>
            <a:fillRect/>
          </a:stretch>
        </p:blipFill>
        <p:spPr bwMode="auto">
          <a:xfrm>
            <a:off x="3782775" y="728396"/>
            <a:ext cx="4185921" cy="25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3975" y="4063364"/>
            <a:ext cx="4066064"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24330" y="121287"/>
            <a:ext cx="7886700" cy="579754"/>
          </a:xfrm>
        </p:spPr>
        <p:txBody>
          <a:bodyPr>
            <a:normAutofit fontScale="90000"/>
          </a:bodyPr>
          <a:lstStyle/>
          <a:p>
            <a:r>
              <a:rPr lang="id-ID" dirty="0" smtClean="0"/>
              <a:t>Beban TB dunia WHO, 201</a:t>
            </a:r>
            <a:r>
              <a:rPr lang="en-ID" dirty="0" smtClean="0"/>
              <a:t>6</a:t>
            </a:r>
            <a:endParaRPr lang="id-ID" dirty="0"/>
          </a:p>
        </p:txBody>
      </p:sp>
      <p:sp>
        <p:nvSpPr>
          <p:cNvPr id="16" name="Slide Number Placeholder 15"/>
          <p:cNvSpPr>
            <a:spLocks noGrp="1"/>
          </p:cNvSpPr>
          <p:nvPr>
            <p:ph type="sldNum" sz="quarter" idx="12"/>
          </p:nvPr>
        </p:nvSpPr>
        <p:spPr/>
        <p:txBody>
          <a:bodyPr/>
          <a:lstStyle/>
          <a:p>
            <a:fld id="{C2A0CE01-8194-432F-A6BA-3D5168435F04}" type="slidenum">
              <a:rPr lang="en-ID" smtClean="0"/>
              <a:pPr/>
              <a:t>2</a:t>
            </a:fld>
            <a:endParaRPr lang="en-ID"/>
          </a:p>
        </p:txBody>
      </p:sp>
      <p:sp>
        <p:nvSpPr>
          <p:cNvPr id="15" name="Title 1"/>
          <p:cNvSpPr txBox="1">
            <a:spLocks/>
          </p:cNvSpPr>
          <p:nvPr/>
        </p:nvSpPr>
        <p:spPr>
          <a:xfrm>
            <a:off x="5875736" y="3905837"/>
            <a:ext cx="4629705" cy="2559150"/>
          </a:xfrm>
          <a:prstGeom prst="rect">
            <a:avLst/>
          </a:prstGeom>
          <a:solidFill>
            <a:srgbClr val="FFFF00"/>
          </a:solidFill>
        </p:spPr>
        <p:txBody>
          <a:bodyPr lIns="51435" tIns="25718" rIns="51435" bIns="2571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600" b="1" dirty="0">
                <a:solidFill>
                  <a:srgbClr val="000000"/>
                </a:solidFill>
              </a:rPr>
              <a:t>TB RESISTAN OBAT DI </a:t>
            </a:r>
            <a:r>
              <a:rPr lang="id-ID" sz="1600" b="1" dirty="0">
                <a:solidFill>
                  <a:srgbClr val="000000"/>
                </a:solidFill>
              </a:rPr>
              <a:t>INDONESIA 2015</a:t>
            </a:r>
            <a:endParaRPr lang="en-ID" sz="1600" b="1" dirty="0">
              <a:solidFill>
                <a:srgbClr val="000000"/>
              </a:solidFill>
            </a:endParaRPr>
          </a:p>
          <a:p>
            <a:pPr algn="ctr">
              <a:defRPr/>
            </a:pPr>
            <a:endParaRPr lang="en-ID" sz="1600" b="1" dirty="0">
              <a:solidFill>
                <a:srgbClr val="000000"/>
              </a:solidFill>
            </a:endParaRPr>
          </a:p>
          <a:p>
            <a:pPr marL="128588" indent="-128588" algn="just">
              <a:buFont typeface="Arial" panose="020B0604020202020204" pitchFamily="34" charset="0"/>
              <a:buChar char="•"/>
              <a:defRPr/>
            </a:pPr>
            <a:r>
              <a:rPr lang="id-ID" sz="1600" b="1" dirty="0">
                <a:solidFill>
                  <a:srgbClr val="000000"/>
                </a:solidFill>
              </a:rPr>
              <a:t>32.000</a:t>
            </a:r>
            <a:r>
              <a:rPr lang="en-ID" sz="1600" b="1" dirty="0">
                <a:solidFill>
                  <a:srgbClr val="000000"/>
                </a:solidFill>
              </a:rPr>
              <a:t> </a:t>
            </a:r>
            <a:r>
              <a:rPr lang="en-US" sz="1600" b="1" dirty="0" err="1">
                <a:solidFill>
                  <a:srgbClr val="000000"/>
                </a:solidFill>
              </a:rPr>
              <a:t>Insiden</a:t>
            </a:r>
            <a:r>
              <a:rPr lang="en-US" sz="1600" b="1" dirty="0">
                <a:solidFill>
                  <a:srgbClr val="000000"/>
                </a:solidFill>
              </a:rPr>
              <a:t> TB</a:t>
            </a:r>
          </a:p>
          <a:p>
            <a:pPr marL="128588" indent="-128588" algn="just">
              <a:buFont typeface="Arial" panose="020B0604020202020204" pitchFamily="34" charset="0"/>
              <a:buChar char="•"/>
              <a:defRPr/>
            </a:pPr>
            <a:r>
              <a:rPr lang="id-ID" sz="1600" b="1" dirty="0">
                <a:solidFill>
                  <a:srgbClr val="000000"/>
                </a:solidFill>
              </a:rPr>
              <a:t>10.000</a:t>
            </a:r>
            <a:r>
              <a:rPr lang="en-ID" sz="1600" b="1" dirty="0">
                <a:solidFill>
                  <a:srgbClr val="000000"/>
                </a:solidFill>
              </a:rPr>
              <a:t> </a:t>
            </a:r>
            <a:r>
              <a:rPr lang="en-US" sz="1600" b="1" dirty="0" err="1">
                <a:solidFill>
                  <a:srgbClr val="000000"/>
                </a:solidFill>
              </a:rPr>
              <a:t>Perkiraan</a:t>
            </a:r>
            <a:r>
              <a:rPr lang="en-US" sz="1600" b="1" dirty="0">
                <a:solidFill>
                  <a:srgbClr val="000000"/>
                </a:solidFill>
              </a:rPr>
              <a:t> </a:t>
            </a:r>
            <a:r>
              <a:rPr lang="en-US" sz="1600" b="1" dirty="0" err="1">
                <a:solidFill>
                  <a:srgbClr val="000000"/>
                </a:solidFill>
              </a:rPr>
              <a:t>kasus</a:t>
            </a:r>
            <a:r>
              <a:rPr lang="en-US" sz="1600" b="1" dirty="0">
                <a:solidFill>
                  <a:srgbClr val="000000"/>
                </a:solidFill>
              </a:rPr>
              <a:t> TB </a:t>
            </a:r>
            <a:r>
              <a:rPr lang="en-US" sz="1600" b="1" dirty="0" err="1">
                <a:solidFill>
                  <a:srgbClr val="000000"/>
                </a:solidFill>
              </a:rPr>
              <a:t>resistan</a:t>
            </a:r>
            <a:r>
              <a:rPr lang="en-US" sz="1600" b="1" dirty="0">
                <a:solidFill>
                  <a:srgbClr val="000000"/>
                </a:solidFill>
              </a:rPr>
              <a:t> </a:t>
            </a:r>
            <a:r>
              <a:rPr lang="en-US" sz="1600" b="1" dirty="0" err="1">
                <a:solidFill>
                  <a:srgbClr val="000000"/>
                </a:solidFill>
              </a:rPr>
              <a:t>obat</a:t>
            </a:r>
            <a:r>
              <a:rPr lang="en-US" sz="1600" b="1" dirty="0">
                <a:solidFill>
                  <a:srgbClr val="000000"/>
                </a:solidFill>
              </a:rPr>
              <a:t> </a:t>
            </a:r>
            <a:r>
              <a:rPr lang="en-US" sz="1600" b="1" dirty="0" err="1">
                <a:solidFill>
                  <a:srgbClr val="000000"/>
                </a:solidFill>
              </a:rPr>
              <a:t>diantara</a:t>
            </a:r>
            <a:r>
              <a:rPr lang="en-US" sz="1600" b="1" dirty="0">
                <a:solidFill>
                  <a:srgbClr val="000000"/>
                </a:solidFill>
              </a:rPr>
              <a:t> </a:t>
            </a:r>
            <a:r>
              <a:rPr lang="en-US" sz="1600" b="1" dirty="0" err="1">
                <a:solidFill>
                  <a:srgbClr val="000000"/>
                </a:solidFill>
              </a:rPr>
              <a:t>kasus</a:t>
            </a:r>
            <a:r>
              <a:rPr lang="en-US" sz="1600" b="1" dirty="0">
                <a:solidFill>
                  <a:srgbClr val="000000"/>
                </a:solidFill>
              </a:rPr>
              <a:t> TB yang  </a:t>
            </a:r>
            <a:r>
              <a:rPr lang="en-US" sz="1600" b="1" dirty="0" err="1">
                <a:solidFill>
                  <a:srgbClr val="000000"/>
                </a:solidFill>
              </a:rPr>
              <a:t>ditemukan</a:t>
            </a:r>
            <a:endParaRPr lang="en-US" sz="1600" b="1" dirty="0">
              <a:solidFill>
                <a:srgbClr val="000000"/>
              </a:solidFill>
            </a:endParaRPr>
          </a:p>
          <a:p>
            <a:pPr marL="128588" indent="-128588">
              <a:buFont typeface="Arial" panose="020B0604020202020204" pitchFamily="34" charset="0"/>
              <a:buChar char="•"/>
              <a:defRPr/>
            </a:pPr>
            <a:r>
              <a:rPr lang="id-ID" sz="1600" b="1" dirty="0">
                <a:solidFill>
                  <a:srgbClr val="000000"/>
                </a:solidFill>
              </a:rPr>
              <a:t>2.135</a:t>
            </a:r>
            <a:r>
              <a:rPr lang="en-ID" sz="1600" b="1" dirty="0">
                <a:solidFill>
                  <a:srgbClr val="000000"/>
                </a:solidFill>
              </a:rPr>
              <a:t> </a:t>
            </a:r>
            <a:r>
              <a:rPr lang="en-US" sz="1600" b="1" dirty="0" err="1">
                <a:solidFill>
                  <a:srgbClr val="000000"/>
                </a:solidFill>
              </a:rPr>
              <a:t>Jumlah</a:t>
            </a:r>
            <a:r>
              <a:rPr lang="en-US" sz="1600" b="1" dirty="0">
                <a:solidFill>
                  <a:srgbClr val="000000"/>
                </a:solidFill>
              </a:rPr>
              <a:t> </a:t>
            </a:r>
            <a:r>
              <a:rPr lang="en-US" sz="1600" b="1" dirty="0" err="1">
                <a:solidFill>
                  <a:srgbClr val="000000"/>
                </a:solidFill>
              </a:rPr>
              <a:t>kasus</a:t>
            </a:r>
            <a:r>
              <a:rPr lang="en-US" sz="1600" b="1" dirty="0">
                <a:solidFill>
                  <a:srgbClr val="000000"/>
                </a:solidFill>
              </a:rPr>
              <a:t> </a:t>
            </a:r>
            <a:r>
              <a:rPr lang="en-US" sz="1600" b="1" dirty="0" err="1">
                <a:solidFill>
                  <a:srgbClr val="000000"/>
                </a:solidFill>
              </a:rPr>
              <a:t>terkonfirmasi</a:t>
            </a:r>
            <a:r>
              <a:rPr lang="en-US" sz="1600" b="1" dirty="0">
                <a:solidFill>
                  <a:srgbClr val="000000"/>
                </a:solidFill>
              </a:rPr>
              <a:t> </a:t>
            </a:r>
            <a:r>
              <a:rPr lang="en-US" sz="1600" b="1" dirty="0" err="1">
                <a:solidFill>
                  <a:srgbClr val="000000"/>
                </a:solidFill>
              </a:rPr>
              <a:t>resistan</a:t>
            </a:r>
            <a:r>
              <a:rPr lang="en-US" sz="1600" b="1" dirty="0">
                <a:solidFill>
                  <a:srgbClr val="000000"/>
                </a:solidFill>
              </a:rPr>
              <a:t> </a:t>
            </a:r>
            <a:r>
              <a:rPr lang="en-US" sz="1600" b="1" dirty="0" err="1">
                <a:solidFill>
                  <a:srgbClr val="000000"/>
                </a:solidFill>
              </a:rPr>
              <a:t>obat</a:t>
            </a:r>
            <a:endParaRPr lang="en-US" sz="1600" b="1" dirty="0">
              <a:solidFill>
                <a:srgbClr val="000000"/>
              </a:solidFill>
            </a:endParaRPr>
          </a:p>
          <a:p>
            <a:pPr marL="128588" indent="-128588">
              <a:buFont typeface="Arial" panose="020B0604020202020204" pitchFamily="34" charset="0"/>
              <a:buChar char="•"/>
              <a:defRPr/>
            </a:pPr>
            <a:r>
              <a:rPr lang="id-ID" sz="1600" b="1" dirty="0">
                <a:solidFill>
                  <a:srgbClr val="000000"/>
                </a:solidFill>
              </a:rPr>
              <a:t>1.519</a:t>
            </a:r>
            <a:r>
              <a:rPr lang="en-ID" sz="1600" b="1" dirty="0">
                <a:solidFill>
                  <a:srgbClr val="000000"/>
                </a:solidFill>
              </a:rPr>
              <a:t> </a:t>
            </a:r>
            <a:r>
              <a:rPr lang="en-US" sz="1600" b="1" dirty="0" err="1">
                <a:solidFill>
                  <a:srgbClr val="000000"/>
                </a:solidFill>
              </a:rPr>
              <a:t>Jumlah</a:t>
            </a:r>
            <a:r>
              <a:rPr lang="en-US" sz="1600" b="1" dirty="0">
                <a:solidFill>
                  <a:srgbClr val="000000"/>
                </a:solidFill>
              </a:rPr>
              <a:t> </a:t>
            </a:r>
            <a:r>
              <a:rPr lang="en-US" sz="1600" b="1" dirty="0" err="1">
                <a:solidFill>
                  <a:srgbClr val="000000"/>
                </a:solidFill>
              </a:rPr>
              <a:t>pasien</a:t>
            </a:r>
            <a:r>
              <a:rPr lang="en-US" sz="1600" b="1" dirty="0">
                <a:solidFill>
                  <a:srgbClr val="000000"/>
                </a:solidFill>
              </a:rPr>
              <a:t> yang </a:t>
            </a:r>
            <a:r>
              <a:rPr lang="en-US" sz="1600" b="1" dirty="0" err="1">
                <a:solidFill>
                  <a:srgbClr val="000000"/>
                </a:solidFill>
              </a:rPr>
              <a:t>mulai</a:t>
            </a:r>
            <a:r>
              <a:rPr lang="en-US" sz="1600" b="1" dirty="0">
                <a:solidFill>
                  <a:srgbClr val="000000"/>
                </a:solidFill>
              </a:rPr>
              <a:t> </a:t>
            </a:r>
            <a:r>
              <a:rPr lang="en-US" sz="1600" b="1" dirty="0" err="1">
                <a:solidFill>
                  <a:srgbClr val="000000"/>
                </a:solidFill>
              </a:rPr>
              <a:t>pengobatan</a:t>
            </a:r>
            <a:r>
              <a:rPr lang="en-US" sz="1600" b="1" dirty="0">
                <a:solidFill>
                  <a:srgbClr val="000000"/>
                </a:solidFill>
              </a:rPr>
              <a:t> TB </a:t>
            </a:r>
            <a:r>
              <a:rPr lang="en-US" sz="1600" b="1" dirty="0" err="1">
                <a:solidFill>
                  <a:srgbClr val="000000"/>
                </a:solidFill>
              </a:rPr>
              <a:t>resistan</a:t>
            </a:r>
            <a:r>
              <a:rPr lang="en-US" sz="1600" b="1" dirty="0">
                <a:solidFill>
                  <a:srgbClr val="000000"/>
                </a:solidFill>
              </a:rPr>
              <a:t> </a:t>
            </a:r>
            <a:r>
              <a:rPr lang="en-US" sz="1600" b="1" dirty="0" err="1">
                <a:solidFill>
                  <a:srgbClr val="000000"/>
                </a:solidFill>
              </a:rPr>
              <a:t>obat</a:t>
            </a:r>
            <a:endParaRPr lang="en-US" sz="1600" b="1" dirty="0">
              <a:solidFill>
                <a:srgbClr val="000000"/>
              </a:solidFill>
            </a:endParaRPr>
          </a:p>
          <a:p>
            <a:pPr marL="128588" indent="-128588">
              <a:buFont typeface="Arial" panose="020B0604020202020204" pitchFamily="34" charset="0"/>
              <a:buChar char="•"/>
              <a:defRPr/>
            </a:pPr>
            <a:r>
              <a:rPr lang="id-ID" sz="1600" b="1" dirty="0">
                <a:solidFill>
                  <a:srgbClr val="000000"/>
                </a:solidFill>
              </a:rPr>
              <a:t>51%</a:t>
            </a:r>
            <a:r>
              <a:rPr lang="en-ID" sz="1600" b="1" dirty="0">
                <a:solidFill>
                  <a:srgbClr val="000000"/>
                </a:solidFill>
              </a:rPr>
              <a:t> </a:t>
            </a:r>
            <a:r>
              <a:rPr lang="en-US" sz="1600" b="1" dirty="0" err="1">
                <a:solidFill>
                  <a:srgbClr val="000000"/>
                </a:solidFill>
              </a:rPr>
              <a:t>Angka</a:t>
            </a:r>
            <a:r>
              <a:rPr lang="en-US" sz="1600" b="1" dirty="0">
                <a:solidFill>
                  <a:srgbClr val="000000"/>
                </a:solidFill>
              </a:rPr>
              <a:t> </a:t>
            </a:r>
            <a:r>
              <a:rPr lang="en-US" sz="1600" b="1" dirty="0" err="1">
                <a:solidFill>
                  <a:srgbClr val="000000"/>
                </a:solidFill>
              </a:rPr>
              <a:t>keberhasilan</a:t>
            </a:r>
            <a:r>
              <a:rPr lang="en-US" sz="1600" b="1" dirty="0">
                <a:solidFill>
                  <a:srgbClr val="000000"/>
                </a:solidFill>
              </a:rPr>
              <a:t> </a:t>
            </a:r>
            <a:r>
              <a:rPr lang="en-US" sz="1600" b="1" dirty="0" err="1">
                <a:solidFill>
                  <a:srgbClr val="000000"/>
                </a:solidFill>
              </a:rPr>
              <a:t>pengobatan</a:t>
            </a:r>
            <a:r>
              <a:rPr lang="en-US" sz="1600" b="1" dirty="0">
                <a:solidFill>
                  <a:srgbClr val="000000"/>
                </a:solidFill>
              </a:rPr>
              <a:t> TB </a:t>
            </a:r>
            <a:r>
              <a:rPr lang="en-US" sz="1600" b="1" dirty="0" err="1">
                <a:solidFill>
                  <a:srgbClr val="000000"/>
                </a:solidFill>
              </a:rPr>
              <a:t>resistan</a:t>
            </a:r>
            <a:r>
              <a:rPr lang="en-US" sz="1600" b="1" dirty="0">
                <a:solidFill>
                  <a:srgbClr val="000000"/>
                </a:solidFill>
              </a:rPr>
              <a:t> </a:t>
            </a:r>
            <a:r>
              <a:rPr lang="en-US" sz="1600" b="1" dirty="0" err="1">
                <a:solidFill>
                  <a:srgbClr val="000000"/>
                </a:solidFill>
              </a:rPr>
              <a:t>obat</a:t>
            </a:r>
            <a:endParaRPr lang="id-ID" sz="1600" b="1" dirty="0">
              <a:solidFill>
                <a:srgbClr val="000000"/>
              </a:solidFill>
            </a:endParaRPr>
          </a:p>
        </p:txBody>
      </p:sp>
      <p:pic>
        <p:nvPicPr>
          <p:cNvPr id="4" name="Picture 3"/>
          <p:cNvPicPr>
            <a:picLocks noChangeAspect="1"/>
          </p:cNvPicPr>
          <p:nvPr/>
        </p:nvPicPr>
        <p:blipFill rotWithShape="1">
          <a:blip r:embed="rId4"/>
          <a:srcRect l="25806" t="28901" r="27043" b="6706"/>
          <a:stretch/>
        </p:blipFill>
        <p:spPr>
          <a:xfrm>
            <a:off x="7981951" y="121288"/>
            <a:ext cx="2604770" cy="3169919"/>
          </a:xfrm>
          <a:prstGeom prst="rect">
            <a:avLst/>
          </a:prstGeom>
        </p:spPr>
      </p:pic>
      <p:pic>
        <p:nvPicPr>
          <p:cNvPr id="8" name="Picture 7"/>
          <p:cNvPicPr>
            <a:picLocks noChangeAspect="1"/>
          </p:cNvPicPr>
          <p:nvPr/>
        </p:nvPicPr>
        <p:blipFill rotWithShape="1">
          <a:blip r:embed="rId5"/>
          <a:srcRect l="25562" t="24108" r="26647" b="29276"/>
          <a:stretch/>
        </p:blipFill>
        <p:spPr>
          <a:xfrm>
            <a:off x="423677" y="885824"/>
            <a:ext cx="3595371" cy="3177540"/>
          </a:xfrm>
          <a:prstGeom prst="rect">
            <a:avLst/>
          </a:prstGeom>
        </p:spPr>
      </p:pic>
      <p:sp>
        <p:nvSpPr>
          <p:cNvPr id="9" name="TextBox 8"/>
          <p:cNvSpPr txBox="1"/>
          <p:nvPr/>
        </p:nvSpPr>
        <p:spPr>
          <a:xfrm>
            <a:off x="5110480" y="3383281"/>
            <a:ext cx="5394960" cy="584775"/>
          </a:xfrm>
          <a:prstGeom prst="rect">
            <a:avLst/>
          </a:prstGeom>
          <a:noFill/>
          <a:ln>
            <a:solidFill>
              <a:srgbClr val="C00000"/>
            </a:solidFill>
          </a:ln>
        </p:spPr>
        <p:txBody>
          <a:bodyPr wrap="square" rtlCol="0">
            <a:spAutoFit/>
          </a:bodyPr>
          <a:lstStyle/>
          <a:p>
            <a:r>
              <a:rPr lang="en-US" altLang="en-US" sz="1600" dirty="0" err="1">
                <a:solidFill>
                  <a:srgbClr val="212121"/>
                </a:solidFill>
              </a:rPr>
              <a:t>Enam</a:t>
            </a:r>
            <a:r>
              <a:rPr lang="en-US" altLang="en-US" sz="1600" dirty="0">
                <a:solidFill>
                  <a:srgbClr val="212121"/>
                </a:solidFill>
              </a:rPr>
              <a:t> </a:t>
            </a:r>
            <a:r>
              <a:rPr lang="en-US" altLang="en-US" sz="1600" dirty="0" err="1">
                <a:solidFill>
                  <a:srgbClr val="212121"/>
                </a:solidFill>
              </a:rPr>
              <a:t>negara</a:t>
            </a:r>
            <a:r>
              <a:rPr lang="en-US" altLang="en-US" sz="1600" dirty="0">
                <a:solidFill>
                  <a:srgbClr val="212121"/>
                </a:solidFill>
              </a:rPr>
              <a:t> </a:t>
            </a:r>
            <a:r>
              <a:rPr lang="en-US" altLang="en-US" sz="1600" dirty="0" err="1">
                <a:solidFill>
                  <a:srgbClr val="212121"/>
                </a:solidFill>
              </a:rPr>
              <a:t>menyumbang</a:t>
            </a:r>
            <a:r>
              <a:rPr lang="en-US" altLang="en-US" sz="1600" dirty="0">
                <a:solidFill>
                  <a:srgbClr val="212121"/>
                </a:solidFill>
              </a:rPr>
              <a:t> 60% </a:t>
            </a:r>
            <a:r>
              <a:rPr lang="en-US" altLang="en-US" sz="1600" dirty="0" err="1">
                <a:solidFill>
                  <a:srgbClr val="212121"/>
                </a:solidFill>
              </a:rPr>
              <a:t>dari</a:t>
            </a:r>
            <a:r>
              <a:rPr lang="en-US" altLang="en-US" sz="1600" dirty="0">
                <a:solidFill>
                  <a:srgbClr val="212121"/>
                </a:solidFill>
              </a:rPr>
              <a:t> total </a:t>
            </a:r>
            <a:r>
              <a:rPr lang="en-US" altLang="en-US" sz="1600" dirty="0" err="1">
                <a:solidFill>
                  <a:srgbClr val="212121"/>
                </a:solidFill>
              </a:rPr>
              <a:t>beban</a:t>
            </a:r>
            <a:r>
              <a:rPr lang="en-US" altLang="en-US" sz="1600" dirty="0">
                <a:solidFill>
                  <a:srgbClr val="212121"/>
                </a:solidFill>
              </a:rPr>
              <a:t> global TB: China, India</a:t>
            </a:r>
            <a:r>
              <a:rPr lang="en-US" altLang="en-US" sz="1600" b="1" dirty="0">
                <a:solidFill>
                  <a:srgbClr val="212121"/>
                </a:solidFill>
              </a:rPr>
              <a:t>, Indonesia</a:t>
            </a:r>
            <a:r>
              <a:rPr lang="en-US" altLang="en-US" sz="1600" dirty="0">
                <a:solidFill>
                  <a:srgbClr val="212121"/>
                </a:solidFill>
              </a:rPr>
              <a:t>, Nigeria, Pakistan </a:t>
            </a:r>
            <a:r>
              <a:rPr lang="en-US" altLang="en-US" sz="1600" dirty="0" err="1">
                <a:solidFill>
                  <a:srgbClr val="212121"/>
                </a:solidFill>
              </a:rPr>
              <a:t>dan</a:t>
            </a:r>
            <a:r>
              <a:rPr lang="en-US" altLang="en-US" sz="1600" dirty="0">
                <a:solidFill>
                  <a:srgbClr val="212121"/>
                </a:solidFill>
              </a:rPr>
              <a:t> </a:t>
            </a:r>
            <a:r>
              <a:rPr lang="en-US" altLang="en-US" sz="1600" dirty="0" err="1">
                <a:solidFill>
                  <a:srgbClr val="212121"/>
                </a:solidFill>
              </a:rPr>
              <a:t>Afrika</a:t>
            </a:r>
            <a:r>
              <a:rPr lang="en-US" altLang="en-US" sz="1600" dirty="0">
                <a:solidFill>
                  <a:srgbClr val="212121"/>
                </a:solidFill>
              </a:rPr>
              <a:t> Selatan</a:t>
            </a:r>
            <a:endParaRPr lang="en-US" sz="1600" dirty="0"/>
          </a:p>
        </p:txBody>
      </p:sp>
    </p:spTree>
    <p:extLst>
      <p:ext uri="{BB962C8B-B14F-4D97-AF65-F5344CB8AC3E}">
        <p14:creationId xmlns:p14="http://schemas.microsoft.com/office/powerpoint/2010/main" val="3508517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57175" y="806994"/>
            <a:ext cx="10534650" cy="734940"/>
          </a:xfrm>
        </p:spPr>
        <p:txBody>
          <a:bodyPr>
            <a:noAutofit/>
          </a:bodyPr>
          <a:lstStyle/>
          <a:p>
            <a:r>
              <a:rPr lang="id-ID" sz="3600" dirty="0" smtClean="0"/>
              <a:t/>
            </a:r>
            <a:br>
              <a:rPr lang="id-ID" sz="3600" dirty="0" smtClean="0"/>
            </a:br>
            <a:r>
              <a:rPr lang="en-ID" sz="3600" dirty="0" smtClean="0"/>
              <a:t> </a:t>
            </a:r>
            <a:r>
              <a:rPr lang="id-ID" sz="3600" b="1" dirty="0" smtClean="0"/>
              <a:t>Pemantauan Efek Samping Obat (ESO)</a:t>
            </a:r>
            <a:br>
              <a:rPr lang="id-ID" sz="3600" b="1" dirty="0" smtClean="0"/>
            </a:br>
            <a:endParaRPr lang="id-ID" sz="3600" b="1" dirty="0"/>
          </a:p>
        </p:txBody>
      </p:sp>
      <p:graphicFrame>
        <p:nvGraphicFramePr>
          <p:cNvPr id="9" name="Content Placeholder 8"/>
          <p:cNvGraphicFramePr>
            <a:graphicFrameLocks noGrp="1"/>
          </p:cNvGraphicFramePr>
          <p:nvPr>
            <p:ph idx="1"/>
            <p:extLst/>
          </p:nvPr>
        </p:nvGraphicFramePr>
        <p:xfrm>
          <a:off x="623391" y="1562100"/>
          <a:ext cx="8244383" cy="4520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99E0620-7B3B-48A3-A138-949058E67662}" type="slidenum">
              <a:rPr lang="id-ID" smtClean="0"/>
              <a:pPr/>
              <a:t>20</a:t>
            </a:fld>
            <a:endParaRPr lang="id-ID"/>
          </a:p>
        </p:txBody>
      </p:sp>
      <p:sp>
        <p:nvSpPr>
          <p:cNvPr id="5" name="TextBox 4"/>
          <p:cNvSpPr txBox="1"/>
          <p:nvPr/>
        </p:nvSpPr>
        <p:spPr>
          <a:xfrm>
            <a:off x="1016000" y="6451600"/>
            <a:ext cx="4584700" cy="369332"/>
          </a:xfrm>
          <a:prstGeom prst="rect">
            <a:avLst/>
          </a:prstGeom>
          <a:noFill/>
        </p:spPr>
        <p:txBody>
          <a:bodyPr wrap="square" rtlCol="0">
            <a:spAutoFit/>
          </a:bodyPr>
          <a:lstStyle/>
          <a:p>
            <a:r>
              <a:rPr lang="en-ID" dirty="0" smtClean="0"/>
              <a:t>(</a:t>
            </a:r>
            <a:r>
              <a:rPr lang="en-ID" dirty="0" err="1" smtClean="0"/>
              <a:t>Juknis</a:t>
            </a:r>
            <a:r>
              <a:rPr lang="en-ID" dirty="0" smtClean="0"/>
              <a:t> MTPTRO, 2014; </a:t>
            </a:r>
            <a:r>
              <a:rPr lang="id-ID" dirty="0" smtClean="0"/>
              <a:t>S</a:t>
            </a:r>
            <a:r>
              <a:rPr lang="en-ID" dirty="0" smtClean="0"/>
              <a:t>chaff</a:t>
            </a:r>
            <a:r>
              <a:rPr lang="id-ID" dirty="0" smtClean="0"/>
              <a:t>, 2010</a:t>
            </a:r>
            <a:r>
              <a:rPr lang="en-ID" dirty="0" smtClean="0"/>
              <a:t>)</a:t>
            </a:r>
            <a:endParaRPr lang="id-ID" dirty="0"/>
          </a:p>
        </p:txBody>
      </p:sp>
      <p:pic>
        <p:nvPicPr>
          <p:cNvPr id="6" name="Picture 2"/>
          <p:cNvPicPr>
            <a:picLocks noChangeAspect="1" noChangeArrowheads="1"/>
          </p:cNvPicPr>
          <p:nvPr/>
        </p:nvPicPr>
        <p:blipFill>
          <a:blip r:embed="rId8" cstate="print"/>
          <a:srcRect l="54620" t="34974" r="27513" b="21375"/>
          <a:stretch>
            <a:fillRect/>
          </a:stretch>
        </p:blipFill>
        <p:spPr bwMode="auto">
          <a:xfrm>
            <a:off x="8667749" y="1484784"/>
            <a:ext cx="2809876" cy="4797152"/>
          </a:xfrm>
          <a:prstGeom prst="rect">
            <a:avLst/>
          </a:prstGeom>
          <a:noFill/>
          <a:ln w="9525">
            <a:noFill/>
            <a:miter lim="800000"/>
            <a:headEnd/>
            <a:tailEnd/>
          </a:ln>
        </p:spPr>
      </p:pic>
      <p:sp>
        <p:nvSpPr>
          <p:cNvPr id="8" name="Title 1"/>
          <p:cNvSpPr txBox="1">
            <a:spLocks/>
          </p:cNvSpPr>
          <p:nvPr/>
        </p:nvSpPr>
        <p:spPr>
          <a:xfrm>
            <a:off x="819150" y="619125"/>
            <a:ext cx="10534650" cy="257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smtClean="0"/>
              <a:t>Penanganan</a:t>
            </a:r>
            <a:r>
              <a:rPr lang="en-US" b="1" dirty="0" smtClean="0"/>
              <a:t> </a:t>
            </a:r>
            <a:r>
              <a:rPr lang="en-US" b="1" dirty="0" err="1" smtClean="0"/>
              <a:t>Efek</a:t>
            </a:r>
            <a:r>
              <a:rPr lang="en-US" b="1" dirty="0" smtClean="0"/>
              <a:t> </a:t>
            </a:r>
            <a:r>
              <a:rPr lang="en-US" b="1" dirty="0" err="1" smtClean="0"/>
              <a:t>Samping</a:t>
            </a:r>
            <a:r>
              <a:rPr lang="en-US" dirty="0" smtClean="0"/>
              <a:t/>
            </a:r>
            <a:br>
              <a:rPr lang="en-US" dirty="0" smtClean="0"/>
            </a:br>
            <a:endParaRPr lang="en-US" dirty="0"/>
          </a:p>
        </p:txBody>
      </p:sp>
    </p:spTree>
    <p:extLst>
      <p:ext uri="{BB962C8B-B14F-4D97-AF65-F5344CB8AC3E}">
        <p14:creationId xmlns:p14="http://schemas.microsoft.com/office/powerpoint/2010/main" val="328541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07" y="151371"/>
            <a:ext cx="11353800" cy="893659"/>
          </a:xfrm>
        </p:spPr>
        <p:txBody>
          <a:bodyPr>
            <a:normAutofit fontScale="90000"/>
          </a:bodyPr>
          <a:lstStyle/>
          <a:p>
            <a:r>
              <a:rPr lang="en-US" b="1" dirty="0" err="1"/>
              <a:t>Manajemen</a:t>
            </a:r>
            <a:r>
              <a:rPr lang="en-US" b="1" dirty="0"/>
              <a:t> </a:t>
            </a:r>
            <a:r>
              <a:rPr lang="en-US" b="1" dirty="0" err="1"/>
              <a:t>Efek</a:t>
            </a:r>
            <a:r>
              <a:rPr lang="en-US" b="1" dirty="0"/>
              <a:t> </a:t>
            </a:r>
            <a:r>
              <a:rPr lang="en-US" b="1" dirty="0" err="1"/>
              <a:t>Samping</a:t>
            </a:r>
            <a:r>
              <a:rPr lang="en-US" b="1" dirty="0"/>
              <a:t> </a:t>
            </a:r>
            <a:r>
              <a:rPr lang="en-US" b="1" dirty="0" err="1"/>
              <a:t>Pengobatan</a:t>
            </a:r>
            <a:r>
              <a:rPr lang="en-US" b="1" dirty="0"/>
              <a:t> </a:t>
            </a:r>
            <a:r>
              <a:rPr lang="en-US" b="1" dirty="0" smtClean="0"/>
              <a:t>TB RO </a:t>
            </a:r>
            <a:r>
              <a:rPr lang="en-US" b="1" dirty="0" err="1" smtClean="0"/>
              <a:t>dan</a:t>
            </a:r>
            <a:r>
              <a:rPr lang="en-US" b="1" dirty="0" smtClean="0"/>
              <a:t> </a:t>
            </a:r>
            <a:r>
              <a:rPr lang="en-US" b="1" dirty="0"/>
              <a:t>ART</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0482691"/>
              </p:ext>
            </p:extLst>
          </p:nvPr>
        </p:nvGraphicFramePr>
        <p:xfrm>
          <a:off x="700642" y="558141"/>
          <a:ext cx="11144993" cy="6222668"/>
        </p:xfrm>
        <a:graphic>
          <a:graphicData uri="http://schemas.openxmlformats.org/drawingml/2006/table">
            <a:tbl>
              <a:tblPr firstRow="1" firstCol="1" lastRow="1" lastCol="1" bandRow="1" bandCol="1">
                <a:tableStyleId>{5C22544A-7EE6-4342-B048-85BDC9FD1C3A}</a:tableStyleId>
              </a:tblPr>
              <a:tblGrid>
                <a:gridCol w="2391154"/>
                <a:gridCol w="8753839"/>
              </a:tblGrid>
              <a:tr h="321051">
                <a:tc>
                  <a:txBody>
                    <a:bodyPr/>
                    <a:lstStyle/>
                    <a:p>
                      <a:pPr algn="ctr">
                        <a:lnSpc>
                          <a:spcPct val="115000"/>
                        </a:lnSpc>
                        <a:spcAft>
                          <a:spcPts val="0"/>
                        </a:spcAft>
                      </a:pPr>
                      <a:r>
                        <a:rPr lang="en-US" sz="1600" dirty="0" err="1">
                          <a:solidFill>
                            <a:schemeClr val="tx1"/>
                          </a:solidFill>
                          <a:effectLst/>
                        </a:rPr>
                        <a:t>Gejala</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Tanda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c>
                  <a:txBody>
                    <a:bodyPr/>
                    <a:lstStyle/>
                    <a:p>
                      <a:pPr algn="ctr">
                        <a:lnSpc>
                          <a:spcPct val="115000"/>
                        </a:lnSpc>
                        <a:spcAft>
                          <a:spcPts val="0"/>
                        </a:spcAft>
                      </a:pPr>
                      <a:r>
                        <a:rPr lang="en-US" sz="1600" dirty="0" err="1">
                          <a:solidFill>
                            <a:schemeClr val="tx1"/>
                          </a:solidFill>
                          <a:effectLst/>
                        </a:rPr>
                        <a:t>Penatalaksanaan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r>
              <a:tr h="833553">
                <a:tc>
                  <a:txBody>
                    <a:bodyPr/>
                    <a:lstStyle/>
                    <a:p>
                      <a:pPr>
                        <a:lnSpc>
                          <a:spcPct val="115000"/>
                        </a:lnSpc>
                        <a:spcAft>
                          <a:spcPts val="0"/>
                        </a:spcAft>
                        <a:tabLst>
                          <a:tab pos="651510" algn="l"/>
                        </a:tabLst>
                      </a:pPr>
                      <a:r>
                        <a:rPr lang="en-US" sz="1600">
                          <a:solidFill>
                            <a:schemeClr val="tx1"/>
                          </a:solidFill>
                          <a:effectLst/>
                        </a:rPr>
                        <a:t>Nyeri Perut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solidFill>
                      <a:schemeClr val="accent5">
                        <a:lumMod val="40000"/>
                        <a:lumOff val="60000"/>
                      </a:schemeClr>
                    </a:solidFill>
                  </a:tcPr>
                </a:tc>
                <a:tc>
                  <a:txBody>
                    <a:bodyPr/>
                    <a:lstStyle/>
                    <a:p>
                      <a:pPr marL="342900" lvl="0" indent="-342900"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Bisa</a:t>
                      </a:r>
                      <a:r>
                        <a:rPr lang="en-US" sz="1600" dirty="0">
                          <a:solidFill>
                            <a:schemeClr val="tx1"/>
                          </a:solidFill>
                          <a:effectLst/>
                        </a:rPr>
                        <a:t> </a:t>
                      </a:r>
                      <a:r>
                        <a:rPr lang="en-US" sz="1600" dirty="0" err="1" smtClean="0">
                          <a:solidFill>
                            <a:schemeClr val="tx1"/>
                          </a:solidFill>
                          <a:effectLst/>
                        </a:rPr>
                        <a:t>disebabkan</a:t>
                      </a:r>
                      <a:r>
                        <a:rPr lang="en-US" sz="1600" dirty="0" smtClean="0">
                          <a:solidFill>
                            <a:schemeClr val="tx1"/>
                          </a:solidFill>
                          <a:effectLst/>
                        </a:rPr>
                        <a:t> </a:t>
                      </a:r>
                      <a:r>
                        <a:rPr lang="en-US" sz="1600" dirty="0" err="1">
                          <a:solidFill>
                            <a:schemeClr val="tx1"/>
                          </a:solidFill>
                          <a:effectLst/>
                        </a:rPr>
                        <a:t>beberapa</a:t>
                      </a:r>
                      <a:r>
                        <a:rPr lang="en-US" sz="1600" dirty="0">
                          <a:solidFill>
                            <a:schemeClr val="tx1"/>
                          </a:solidFill>
                          <a:effectLst/>
                        </a:rPr>
                        <a:t> </a:t>
                      </a:r>
                      <a:r>
                        <a:rPr lang="en-US" sz="1600" dirty="0" err="1">
                          <a:solidFill>
                            <a:schemeClr val="tx1"/>
                          </a:solidFill>
                          <a:effectLst/>
                        </a:rPr>
                        <a:t>obat</a:t>
                      </a:r>
                      <a:r>
                        <a:rPr lang="en-US" sz="1600" dirty="0">
                          <a:solidFill>
                            <a:schemeClr val="tx1"/>
                          </a:solidFill>
                          <a:effectLst/>
                        </a:rPr>
                        <a:t> ART </a:t>
                      </a:r>
                      <a:r>
                        <a:rPr lang="en-US" sz="1600" dirty="0" err="1">
                          <a:solidFill>
                            <a:schemeClr val="tx1"/>
                          </a:solidFill>
                          <a:effectLst/>
                        </a:rPr>
                        <a:t>dan</a:t>
                      </a:r>
                      <a:r>
                        <a:rPr lang="en-US" sz="1600" dirty="0">
                          <a:solidFill>
                            <a:schemeClr val="tx1"/>
                          </a:solidFill>
                          <a:effectLst/>
                        </a:rPr>
                        <a:t> OAT. </a:t>
                      </a:r>
                    </a:p>
                    <a:p>
                      <a:pPr marL="342900" lvl="0" indent="-342900"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Obat</a:t>
                      </a:r>
                      <a:r>
                        <a:rPr lang="en-US" sz="1600" dirty="0">
                          <a:solidFill>
                            <a:schemeClr val="tx1"/>
                          </a:solidFill>
                          <a:effectLst/>
                        </a:rPr>
                        <a:t> </a:t>
                      </a:r>
                      <a:r>
                        <a:rPr lang="en-US" sz="1600" dirty="0" err="1">
                          <a:solidFill>
                            <a:schemeClr val="tx1"/>
                          </a:solidFill>
                          <a:effectLst/>
                        </a:rPr>
                        <a:t>diberikan</a:t>
                      </a:r>
                      <a:r>
                        <a:rPr lang="en-US" sz="1600" dirty="0">
                          <a:solidFill>
                            <a:schemeClr val="tx1"/>
                          </a:solidFill>
                          <a:effectLst/>
                        </a:rPr>
                        <a:t> </a:t>
                      </a:r>
                      <a:r>
                        <a:rPr lang="en-US" sz="1600" dirty="0" err="1">
                          <a:solidFill>
                            <a:schemeClr val="tx1"/>
                          </a:solidFill>
                          <a:effectLst/>
                        </a:rPr>
                        <a:t>sesudah</a:t>
                      </a:r>
                      <a:r>
                        <a:rPr lang="en-US" sz="1600" dirty="0">
                          <a:solidFill>
                            <a:schemeClr val="tx1"/>
                          </a:solidFill>
                          <a:effectLst/>
                        </a:rPr>
                        <a:t> </a:t>
                      </a:r>
                      <a:r>
                        <a:rPr lang="en-US" sz="1600" dirty="0" err="1">
                          <a:solidFill>
                            <a:schemeClr val="tx1"/>
                          </a:solidFill>
                          <a:effectLst/>
                        </a:rPr>
                        <a:t>makan</a:t>
                      </a:r>
                      <a:r>
                        <a:rPr lang="en-US" sz="1600" dirty="0">
                          <a:solidFill>
                            <a:schemeClr val="tx1"/>
                          </a:solidFill>
                          <a:effectLst/>
                        </a:rPr>
                        <a:t> </a:t>
                      </a:r>
                      <a:r>
                        <a:rPr lang="en-US" sz="1600" dirty="0" smtClean="0">
                          <a:solidFill>
                            <a:schemeClr val="tx1"/>
                          </a:solidFill>
                          <a:effectLst/>
                        </a:rPr>
                        <a:t>.</a:t>
                      </a:r>
                      <a:endParaRPr lang="en-US" sz="16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Pemberian</a:t>
                      </a:r>
                      <a:r>
                        <a:rPr lang="en-US" sz="1600" dirty="0">
                          <a:solidFill>
                            <a:schemeClr val="tx1"/>
                          </a:solidFill>
                          <a:effectLst/>
                        </a:rPr>
                        <a:t> </a:t>
                      </a:r>
                      <a:r>
                        <a:rPr lang="en-US" sz="1600" dirty="0" err="1">
                          <a:solidFill>
                            <a:schemeClr val="tx1"/>
                          </a:solidFill>
                          <a:effectLst/>
                        </a:rPr>
                        <a:t>terapi</a:t>
                      </a:r>
                      <a:r>
                        <a:rPr lang="en-US" sz="1600" dirty="0">
                          <a:solidFill>
                            <a:schemeClr val="tx1"/>
                          </a:solidFill>
                          <a:effectLst/>
                        </a:rPr>
                        <a:t> </a:t>
                      </a:r>
                      <a:r>
                        <a:rPr lang="en-US" sz="1600" dirty="0" err="1" smtClean="0">
                          <a:solidFill>
                            <a:schemeClr val="tx1"/>
                          </a:solidFill>
                          <a:effectLst/>
                        </a:rPr>
                        <a:t>simptomatis</a:t>
                      </a:r>
                      <a:r>
                        <a:rPr lang="en-US" sz="1600" dirty="0" smtClean="0">
                          <a:solidFill>
                            <a:schemeClr val="tx1"/>
                          </a:solidFill>
                          <a:effectLst/>
                        </a:rPr>
                        <a:t>.</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5771" marR="45771" marT="0" marB="0">
                    <a:solidFill>
                      <a:schemeClr val="accent5">
                        <a:lumMod val="40000"/>
                        <a:lumOff val="60000"/>
                      </a:schemeClr>
                    </a:solidFill>
                  </a:tcPr>
                </a:tc>
              </a:tr>
              <a:tr h="2534032">
                <a:tc>
                  <a:txBody>
                    <a:bodyPr/>
                    <a:lstStyle/>
                    <a:p>
                      <a:pPr>
                        <a:lnSpc>
                          <a:spcPct val="115000"/>
                        </a:lnSpc>
                        <a:spcAft>
                          <a:spcPts val="0"/>
                        </a:spcAft>
                      </a:pPr>
                      <a:r>
                        <a:rPr lang="en-US" sz="1600" dirty="0" err="1">
                          <a:solidFill>
                            <a:schemeClr val="tx1"/>
                          </a:solidFill>
                          <a:effectLst/>
                        </a:rPr>
                        <a:t>Mual</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Muntah</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solidFill>
                      <a:schemeClr val="accent2">
                        <a:lumMod val="20000"/>
                        <a:lumOff val="80000"/>
                      </a:schemeClr>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Bisa</a:t>
                      </a:r>
                      <a:r>
                        <a:rPr lang="en-US" sz="1600" dirty="0">
                          <a:solidFill>
                            <a:schemeClr val="tx1"/>
                          </a:solidFill>
                          <a:effectLst/>
                        </a:rPr>
                        <a:t> </a:t>
                      </a:r>
                      <a:r>
                        <a:rPr lang="en-US" sz="1600" dirty="0" err="1">
                          <a:solidFill>
                            <a:schemeClr val="tx1"/>
                          </a:solidFill>
                          <a:effectLst/>
                        </a:rPr>
                        <a:t>disebabkan</a:t>
                      </a:r>
                      <a:r>
                        <a:rPr lang="en-US" sz="1600" dirty="0">
                          <a:solidFill>
                            <a:schemeClr val="tx1"/>
                          </a:solidFill>
                          <a:effectLst/>
                        </a:rPr>
                        <a:t> OAT (</a:t>
                      </a:r>
                      <a:r>
                        <a:rPr lang="en-US" sz="1600" dirty="0" err="1">
                          <a:solidFill>
                            <a:schemeClr val="tx1"/>
                          </a:solidFill>
                          <a:effectLst/>
                        </a:rPr>
                        <a:t>Eto</a:t>
                      </a:r>
                      <a:r>
                        <a:rPr lang="en-US" sz="1600" dirty="0">
                          <a:solidFill>
                            <a:schemeClr val="tx1"/>
                          </a:solidFill>
                          <a:effectLst/>
                        </a:rPr>
                        <a:t>, PAS) </a:t>
                      </a:r>
                      <a:r>
                        <a:rPr lang="en-US" sz="1600" dirty="0" err="1">
                          <a:solidFill>
                            <a:schemeClr val="tx1"/>
                          </a:solidFill>
                          <a:effectLst/>
                        </a:rPr>
                        <a:t>dan</a:t>
                      </a:r>
                      <a:r>
                        <a:rPr lang="en-US" sz="1600" dirty="0">
                          <a:solidFill>
                            <a:schemeClr val="tx1"/>
                          </a:solidFill>
                          <a:effectLst/>
                        </a:rPr>
                        <a:t> ART (AZT).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Bila</a:t>
                      </a:r>
                      <a:r>
                        <a:rPr lang="en-US" sz="1600" dirty="0">
                          <a:solidFill>
                            <a:schemeClr val="tx1"/>
                          </a:solidFill>
                          <a:effectLst/>
                        </a:rPr>
                        <a:t> </a:t>
                      </a:r>
                      <a:r>
                        <a:rPr lang="en-US" sz="1600" dirty="0" err="1">
                          <a:solidFill>
                            <a:schemeClr val="tx1"/>
                          </a:solidFill>
                          <a:effectLst/>
                        </a:rPr>
                        <a:t>disebabkan</a:t>
                      </a:r>
                      <a:r>
                        <a:rPr lang="en-US" sz="1600" dirty="0">
                          <a:solidFill>
                            <a:schemeClr val="tx1"/>
                          </a:solidFill>
                          <a:effectLst/>
                        </a:rPr>
                        <a:t> OAT </a:t>
                      </a:r>
                      <a:r>
                        <a:rPr lang="en-US" sz="1600" dirty="0" err="1">
                          <a:solidFill>
                            <a:schemeClr val="tx1"/>
                          </a:solidFill>
                          <a:effectLst/>
                        </a:rPr>
                        <a:t>biasanya</a:t>
                      </a:r>
                      <a:r>
                        <a:rPr lang="en-US" sz="1600" dirty="0">
                          <a:solidFill>
                            <a:schemeClr val="tx1"/>
                          </a:solidFill>
                          <a:effectLst/>
                        </a:rPr>
                        <a:t> </a:t>
                      </a:r>
                      <a:r>
                        <a:rPr lang="en-US" sz="1600" dirty="0" err="1">
                          <a:solidFill>
                            <a:schemeClr val="tx1"/>
                          </a:solidFill>
                          <a:effectLst/>
                        </a:rPr>
                        <a:t>kronik</a:t>
                      </a:r>
                      <a:r>
                        <a:rPr lang="en-US" sz="1600" dirty="0">
                          <a:solidFill>
                            <a:schemeClr val="tx1"/>
                          </a:solidFill>
                          <a:effectLst/>
                        </a:rPr>
                        <a:t>, </a:t>
                      </a:r>
                      <a:r>
                        <a:rPr lang="en-US" sz="1600" dirty="0" err="1">
                          <a:solidFill>
                            <a:schemeClr val="tx1"/>
                          </a:solidFill>
                          <a:effectLst/>
                        </a:rPr>
                        <a:t>bila</a:t>
                      </a:r>
                      <a:r>
                        <a:rPr lang="en-US" sz="1600" dirty="0">
                          <a:solidFill>
                            <a:schemeClr val="tx1"/>
                          </a:solidFill>
                          <a:effectLst/>
                        </a:rPr>
                        <a:t> </a:t>
                      </a:r>
                      <a:r>
                        <a:rPr lang="en-US" sz="1600" dirty="0" err="1">
                          <a:solidFill>
                            <a:schemeClr val="tx1"/>
                          </a:solidFill>
                          <a:effectLst/>
                        </a:rPr>
                        <a:t>penyebabnya</a:t>
                      </a:r>
                      <a:r>
                        <a:rPr lang="en-US" sz="1600" dirty="0">
                          <a:solidFill>
                            <a:schemeClr val="tx1"/>
                          </a:solidFill>
                          <a:effectLst/>
                        </a:rPr>
                        <a:t> </a:t>
                      </a:r>
                      <a:r>
                        <a:rPr lang="en-US" sz="1600" dirty="0" smtClean="0">
                          <a:solidFill>
                            <a:schemeClr val="tx1"/>
                          </a:solidFill>
                          <a:effectLst/>
                        </a:rPr>
                        <a:t>ART </a:t>
                      </a:r>
                      <a:r>
                        <a:rPr lang="en-US" sz="1600" dirty="0" err="1">
                          <a:solidFill>
                            <a:schemeClr val="tx1"/>
                          </a:solidFill>
                          <a:effectLst/>
                        </a:rPr>
                        <a:t>terjadi</a:t>
                      </a:r>
                      <a:r>
                        <a:rPr lang="en-US" sz="1600" dirty="0">
                          <a:solidFill>
                            <a:schemeClr val="tx1"/>
                          </a:solidFill>
                          <a:effectLst/>
                        </a:rPr>
                        <a:t> </a:t>
                      </a:r>
                      <a:r>
                        <a:rPr lang="en-US" sz="1600" dirty="0" err="1">
                          <a:solidFill>
                            <a:schemeClr val="tx1"/>
                          </a:solidFill>
                          <a:effectLst/>
                        </a:rPr>
                        <a:t>pada</a:t>
                      </a:r>
                      <a:r>
                        <a:rPr lang="en-US" sz="1600" dirty="0">
                          <a:solidFill>
                            <a:schemeClr val="tx1"/>
                          </a:solidFill>
                          <a:effectLst/>
                        </a:rPr>
                        <a:t> </a:t>
                      </a:r>
                      <a:r>
                        <a:rPr lang="en-US" sz="1600" dirty="0" err="1">
                          <a:solidFill>
                            <a:schemeClr val="tx1"/>
                          </a:solidFill>
                          <a:effectLst/>
                        </a:rPr>
                        <a:t>awal</a:t>
                      </a:r>
                      <a:r>
                        <a:rPr lang="en-US" sz="1600" dirty="0">
                          <a:solidFill>
                            <a:schemeClr val="tx1"/>
                          </a:solidFill>
                          <a:effectLst/>
                        </a:rPr>
                        <a:t> </a:t>
                      </a:r>
                      <a:r>
                        <a:rPr lang="en-US" sz="1600" dirty="0" err="1">
                          <a:solidFill>
                            <a:schemeClr val="tx1"/>
                          </a:solidFill>
                          <a:effectLst/>
                        </a:rPr>
                        <a:t>pengobatan</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smtClean="0">
                          <a:solidFill>
                            <a:schemeClr val="tx1"/>
                          </a:solidFill>
                          <a:effectLst/>
                        </a:rPr>
                        <a:t> </a:t>
                      </a:r>
                      <a:r>
                        <a:rPr lang="en-US" sz="1600" dirty="0" err="1">
                          <a:solidFill>
                            <a:schemeClr val="tx1"/>
                          </a:solidFill>
                          <a:effectLst/>
                        </a:rPr>
                        <a:t>membaik</a:t>
                      </a:r>
                      <a:r>
                        <a:rPr lang="en-US" sz="1600" dirty="0">
                          <a:solidFill>
                            <a:schemeClr val="tx1"/>
                          </a:solidFill>
                          <a:effectLst/>
                        </a:rPr>
                        <a:t> </a:t>
                      </a:r>
                      <a:r>
                        <a:rPr lang="en-US" sz="1600" dirty="0" err="1">
                          <a:solidFill>
                            <a:schemeClr val="tx1"/>
                          </a:solidFill>
                          <a:effectLst/>
                        </a:rPr>
                        <a:t>dalam</a:t>
                      </a:r>
                      <a:r>
                        <a:rPr lang="en-US" sz="1600" dirty="0">
                          <a:solidFill>
                            <a:schemeClr val="tx1"/>
                          </a:solidFill>
                          <a:effectLst/>
                        </a:rPr>
                        <a:t> </a:t>
                      </a:r>
                      <a:r>
                        <a:rPr lang="en-US" sz="1600" dirty="0" err="1">
                          <a:solidFill>
                            <a:schemeClr val="tx1"/>
                          </a:solidFill>
                          <a:effectLst/>
                        </a:rPr>
                        <a:t>beberapa</a:t>
                      </a:r>
                      <a:r>
                        <a:rPr lang="en-US" sz="1600" dirty="0">
                          <a:solidFill>
                            <a:schemeClr val="tx1"/>
                          </a:solidFill>
                          <a:effectLst/>
                        </a:rPr>
                        <a:t> </a:t>
                      </a:r>
                      <a:r>
                        <a:rPr lang="en-US" sz="1600" dirty="0" err="1">
                          <a:solidFill>
                            <a:schemeClr val="tx1"/>
                          </a:solidFill>
                          <a:effectLst/>
                        </a:rPr>
                        <a:t>minggu</a:t>
                      </a:r>
                      <a:r>
                        <a:rPr lang="en-US" sz="16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Disarankan</a:t>
                      </a:r>
                      <a:r>
                        <a:rPr lang="en-US" sz="1600" dirty="0">
                          <a:solidFill>
                            <a:schemeClr val="tx1"/>
                          </a:solidFill>
                          <a:effectLst/>
                        </a:rPr>
                        <a:t> </a:t>
                      </a:r>
                      <a:r>
                        <a:rPr lang="en-US" sz="1600" dirty="0" smtClean="0">
                          <a:solidFill>
                            <a:schemeClr val="tx1"/>
                          </a:solidFill>
                          <a:effectLst/>
                        </a:rPr>
                        <a:t>OAT </a:t>
                      </a:r>
                      <a:r>
                        <a:rPr lang="en-US" sz="1600" dirty="0" err="1">
                          <a:solidFill>
                            <a:schemeClr val="tx1"/>
                          </a:solidFill>
                          <a:effectLst/>
                        </a:rPr>
                        <a:t>dalam</a:t>
                      </a:r>
                      <a:r>
                        <a:rPr lang="en-US" sz="1600" dirty="0">
                          <a:solidFill>
                            <a:schemeClr val="tx1"/>
                          </a:solidFill>
                          <a:effectLst/>
                        </a:rPr>
                        <a:t> </a:t>
                      </a:r>
                      <a:r>
                        <a:rPr lang="en-US" sz="1600" dirty="0" err="1">
                          <a:solidFill>
                            <a:schemeClr val="tx1"/>
                          </a:solidFill>
                          <a:effectLst/>
                        </a:rPr>
                        <a:t>dosis</a:t>
                      </a:r>
                      <a:r>
                        <a:rPr lang="en-US" sz="1600" dirty="0">
                          <a:solidFill>
                            <a:schemeClr val="tx1"/>
                          </a:solidFill>
                          <a:effectLst/>
                        </a:rPr>
                        <a:t> </a:t>
                      </a:r>
                      <a:r>
                        <a:rPr lang="en-US" sz="1600" dirty="0" err="1">
                          <a:solidFill>
                            <a:schemeClr val="tx1"/>
                          </a:solidFill>
                          <a:effectLst/>
                        </a:rPr>
                        <a:t>terbagi</a:t>
                      </a:r>
                      <a:endParaRPr lang="en-US" sz="1600" dirty="0">
                        <a:solidFill>
                          <a:schemeClr val="tx1"/>
                        </a:solidFill>
                        <a:effectLst/>
                      </a:endParaRPr>
                    </a:p>
                    <a:p>
                      <a:pPr marL="274320" algn="just" fontAlgn="base">
                        <a:lnSpc>
                          <a:spcPct val="115000"/>
                        </a:lnSpc>
                        <a:spcAft>
                          <a:spcPts val="0"/>
                        </a:spcAft>
                        <a:tabLst>
                          <a:tab pos="274320" algn="l"/>
                        </a:tabLst>
                      </a:pPr>
                      <a:r>
                        <a:rPr lang="en-US" sz="1600" dirty="0" smtClean="0">
                          <a:solidFill>
                            <a:schemeClr val="tx1"/>
                          </a:solidFill>
                          <a:effectLst/>
                        </a:rPr>
                        <a:t> </a:t>
                      </a:r>
                      <a:r>
                        <a:rPr lang="en-US" sz="1600" dirty="0" err="1" smtClean="0">
                          <a:solidFill>
                            <a:schemeClr val="tx1"/>
                          </a:solidFill>
                          <a:effectLst/>
                        </a:rPr>
                        <a:t>Bila</a:t>
                      </a:r>
                      <a:r>
                        <a:rPr lang="en-US" sz="1600" dirty="0" smtClean="0">
                          <a:solidFill>
                            <a:schemeClr val="tx1"/>
                          </a:solidFill>
                          <a:effectLst/>
                        </a:rPr>
                        <a:t> </a:t>
                      </a:r>
                      <a:r>
                        <a:rPr lang="en-US" sz="1600" dirty="0" err="1">
                          <a:solidFill>
                            <a:schemeClr val="tx1"/>
                          </a:solidFill>
                          <a:effectLst/>
                        </a:rPr>
                        <a:t>gejala</a:t>
                      </a:r>
                      <a:r>
                        <a:rPr lang="en-US" sz="1600" dirty="0">
                          <a:solidFill>
                            <a:schemeClr val="tx1"/>
                          </a:solidFill>
                          <a:effectLst/>
                        </a:rPr>
                        <a:t> </a:t>
                      </a:r>
                      <a:r>
                        <a:rPr lang="en-US" sz="1600" dirty="0" err="1">
                          <a:solidFill>
                            <a:schemeClr val="tx1"/>
                          </a:solidFill>
                          <a:effectLst/>
                        </a:rPr>
                        <a:t>ringan</a:t>
                      </a:r>
                      <a:r>
                        <a:rPr lang="en-US" sz="1600" dirty="0">
                          <a:solidFill>
                            <a:schemeClr val="tx1"/>
                          </a:solidFill>
                          <a:effectLst/>
                        </a:rPr>
                        <a:t> </a:t>
                      </a:r>
                      <a:r>
                        <a:rPr lang="en-US" sz="1600" dirty="0" err="1">
                          <a:solidFill>
                            <a:schemeClr val="tx1"/>
                          </a:solidFill>
                          <a:effectLst/>
                        </a:rPr>
                        <a:t>minta</a:t>
                      </a:r>
                      <a:r>
                        <a:rPr lang="en-US" sz="1600" dirty="0">
                          <a:solidFill>
                            <a:schemeClr val="tx1"/>
                          </a:solidFill>
                          <a:effectLst/>
                        </a:rPr>
                        <a:t> </a:t>
                      </a:r>
                      <a:r>
                        <a:rPr lang="en-US" sz="1600" dirty="0" err="1">
                          <a:solidFill>
                            <a:schemeClr val="tx1"/>
                          </a:solidFill>
                          <a:effectLst/>
                        </a:rPr>
                        <a:t>pasien</a:t>
                      </a:r>
                      <a:r>
                        <a:rPr lang="en-US" sz="1600" dirty="0">
                          <a:solidFill>
                            <a:schemeClr val="tx1"/>
                          </a:solidFill>
                          <a:effectLst/>
                        </a:rPr>
                        <a:t> </a:t>
                      </a:r>
                      <a:r>
                        <a:rPr lang="en-US" sz="1600" dirty="0" err="1">
                          <a:solidFill>
                            <a:schemeClr val="tx1"/>
                          </a:solidFill>
                          <a:effectLst/>
                        </a:rPr>
                        <a:t>menelan</a:t>
                      </a:r>
                      <a:r>
                        <a:rPr lang="en-US" sz="1600" dirty="0">
                          <a:solidFill>
                            <a:schemeClr val="tx1"/>
                          </a:solidFill>
                          <a:effectLst/>
                        </a:rPr>
                        <a:t> </a:t>
                      </a:r>
                      <a:r>
                        <a:rPr lang="en-US" sz="1600" dirty="0" err="1">
                          <a:solidFill>
                            <a:schemeClr val="tx1"/>
                          </a:solidFill>
                          <a:effectLst/>
                        </a:rPr>
                        <a:t>obat</a:t>
                      </a:r>
                      <a:r>
                        <a:rPr lang="en-US" sz="1600" dirty="0">
                          <a:solidFill>
                            <a:schemeClr val="tx1"/>
                          </a:solidFill>
                          <a:effectLst/>
                        </a:rPr>
                        <a:t> </a:t>
                      </a:r>
                      <a:r>
                        <a:rPr lang="en-US" sz="1600" dirty="0" err="1">
                          <a:solidFill>
                            <a:schemeClr val="tx1"/>
                          </a:solidFill>
                          <a:effectLst/>
                        </a:rPr>
                        <a:t>dengan</a:t>
                      </a:r>
                      <a:r>
                        <a:rPr lang="en-US" sz="1600" dirty="0">
                          <a:solidFill>
                            <a:schemeClr val="tx1"/>
                          </a:solidFill>
                          <a:effectLst/>
                        </a:rPr>
                        <a:t> </a:t>
                      </a:r>
                      <a:r>
                        <a:rPr lang="en-US" sz="1600" dirty="0" err="1">
                          <a:solidFill>
                            <a:schemeClr val="tx1"/>
                          </a:solidFill>
                          <a:effectLst/>
                        </a:rPr>
                        <a:t>makanan</a:t>
                      </a:r>
                      <a:r>
                        <a:rPr lang="en-US" sz="1600" dirty="0">
                          <a:solidFill>
                            <a:schemeClr val="tx1"/>
                          </a:solidFill>
                          <a:effectLst/>
                        </a:rPr>
                        <a:t> </a:t>
                      </a:r>
                      <a:r>
                        <a:rPr lang="en-US" sz="1600" dirty="0" err="1">
                          <a:solidFill>
                            <a:schemeClr val="tx1"/>
                          </a:solidFill>
                          <a:effectLst/>
                        </a:rPr>
                        <a:t>lunak</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berikan</a:t>
                      </a:r>
                      <a:r>
                        <a:rPr lang="en-US" sz="1600" dirty="0">
                          <a:solidFill>
                            <a:schemeClr val="tx1"/>
                          </a:solidFill>
                          <a:effectLst/>
                        </a:rPr>
                        <a:t> </a:t>
                      </a:r>
                      <a:r>
                        <a:rPr lang="en-US" sz="1600" dirty="0" err="1">
                          <a:solidFill>
                            <a:schemeClr val="tx1"/>
                          </a:solidFill>
                          <a:effectLst/>
                        </a:rPr>
                        <a:t>pengobatan</a:t>
                      </a:r>
                      <a:r>
                        <a:rPr lang="en-US" sz="1600" dirty="0">
                          <a:solidFill>
                            <a:schemeClr val="tx1"/>
                          </a:solidFill>
                          <a:effectLst/>
                        </a:rPr>
                        <a:t> </a:t>
                      </a:r>
                      <a:r>
                        <a:rPr lang="en-US" sz="1600" dirty="0" smtClean="0">
                          <a:solidFill>
                            <a:schemeClr val="tx1"/>
                          </a:solidFill>
                          <a:effectLst/>
                        </a:rPr>
                        <a:t>  </a:t>
                      </a:r>
                      <a:r>
                        <a:rPr lang="en-US" sz="1600" dirty="0" err="1" smtClean="0">
                          <a:solidFill>
                            <a:schemeClr val="tx1"/>
                          </a:solidFill>
                          <a:effectLst/>
                        </a:rPr>
                        <a:t>simptomatis</a:t>
                      </a:r>
                      <a:endParaRPr lang="en-US" sz="16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smtClean="0">
                          <a:solidFill>
                            <a:schemeClr val="tx1"/>
                          </a:solidFill>
                          <a:effectLst/>
                        </a:rPr>
                        <a:t>Gx</a:t>
                      </a:r>
                      <a:r>
                        <a:rPr lang="en-US" sz="1600" dirty="0" smtClean="0">
                          <a:solidFill>
                            <a:schemeClr val="tx1"/>
                          </a:solidFill>
                          <a:effectLst/>
                        </a:rPr>
                        <a:t> </a:t>
                      </a:r>
                      <a:r>
                        <a:rPr lang="en-US" sz="1600" dirty="0" err="1">
                          <a:solidFill>
                            <a:schemeClr val="tx1"/>
                          </a:solidFill>
                          <a:effectLst/>
                        </a:rPr>
                        <a:t>berat</a:t>
                      </a:r>
                      <a:r>
                        <a:rPr lang="en-US" sz="1600" dirty="0">
                          <a:solidFill>
                            <a:schemeClr val="tx1"/>
                          </a:solidFill>
                          <a:effectLst/>
                        </a:rPr>
                        <a:t> </a:t>
                      </a:r>
                      <a:r>
                        <a:rPr lang="en-US" sz="1600" dirty="0" err="1" smtClean="0">
                          <a:solidFill>
                            <a:schemeClr val="tx1"/>
                          </a:solidFill>
                          <a:effectLst/>
                        </a:rPr>
                        <a:t>berikan</a:t>
                      </a:r>
                      <a:r>
                        <a:rPr lang="en-US" sz="1600" baseline="0" dirty="0">
                          <a:solidFill>
                            <a:schemeClr val="tx1"/>
                          </a:solidFill>
                          <a:effectLst/>
                        </a:rPr>
                        <a:t> </a:t>
                      </a:r>
                      <a:r>
                        <a:rPr lang="en-US" sz="1600" baseline="0" dirty="0" smtClean="0">
                          <a:solidFill>
                            <a:schemeClr val="tx1"/>
                          </a:solidFill>
                          <a:effectLst/>
                        </a:rPr>
                        <a:t>TX</a:t>
                      </a:r>
                      <a:r>
                        <a:rPr lang="en-US" sz="1600" dirty="0" smtClean="0">
                          <a:solidFill>
                            <a:schemeClr val="tx1"/>
                          </a:solidFill>
                          <a:effectLst/>
                        </a:rPr>
                        <a:t> </a:t>
                      </a:r>
                      <a:r>
                        <a:rPr lang="en-US" sz="1600" dirty="0" err="1">
                          <a:solidFill>
                            <a:schemeClr val="tx1"/>
                          </a:solidFill>
                          <a:effectLst/>
                        </a:rPr>
                        <a:t>simptomatis</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rehidrasi</a:t>
                      </a:r>
                      <a:r>
                        <a:rPr lang="en-US" sz="1600" dirty="0">
                          <a:solidFill>
                            <a:schemeClr val="tx1"/>
                          </a:solidFill>
                          <a:effectLst/>
                        </a:rPr>
                        <a:t> (oral </a:t>
                      </a:r>
                      <a:r>
                        <a:rPr lang="en-US" sz="1600" dirty="0" err="1">
                          <a:solidFill>
                            <a:schemeClr val="tx1"/>
                          </a:solidFill>
                          <a:effectLst/>
                        </a:rPr>
                        <a:t>atau</a:t>
                      </a:r>
                      <a:r>
                        <a:rPr lang="en-US" sz="1600" dirty="0">
                          <a:solidFill>
                            <a:schemeClr val="tx1"/>
                          </a:solidFill>
                          <a:effectLst/>
                        </a:rPr>
                        <a:t> IV)</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Bila</a:t>
                      </a:r>
                      <a:r>
                        <a:rPr lang="en-US" sz="1600" dirty="0">
                          <a:solidFill>
                            <a:schemeClr val="tx1"/>
                          </a:solidFill>
                          <a:effectLst/>
                        </a:rPr>
                        <a:t> </a:t>
                      </a:r>
                      <a:r>
                        <a:rPr lang="en-US" sz="1600" dirty="0" err="1">
                          <a:solidFill>
                            <a:schemeClr val="tx1"/>
                          </a:solidFill>
                          <a:effectLst/>
                        </a:rPr>
                        <a:t>pasien</a:t>
                      </a:r>
                      <a:r>
                        <a:rPr lang="en-US" sz="1600" dirty="0">
                          <a:solidFill>
                            <a:schemeClr val="tx1"/>
                          </a:solidFill>
                          <a:effectLst/>
                        </a:rPr>
                        <a:t> </a:t>
                      </a:r>
                      <a:r>
                        <a:rPr lang="en-US" sz="1600" dirty="0" err="1">
                          <a:solidFill>
                            <a:schemeClr val="tx1"/>
                          </a:solidFill>
                          <a:effectLst/>
                        </a:rPr>
                        <a:t>mendapat</a:t>
                      </a:r>
                      <a:r>
                        <a:rPr lang="en-US" sz="1600" dirty="0">
                          <a:solidFill>
                            <a:schemeClr val="tx1"/>
                          </a:solidFill>
                          <a:effectLst/>
                        </a:rPr>
                        <a:t> d4T </a:t>
                      </a:r>
                      <a:r>
                        <a:rPr lang="en-US" sz="1600" dirty="0" err="1">
                          <a:solidFill>
                            <a:schemeClr val="tx1"/>
                          </a:solidFill>
                          <a:effectLst/>
                        </a:rPr>
                        <a:t>mengalami</a:t>
                      </a:r>
                      <a:r>
                        <a:rPr lang="en-US" sz="1600" dirty="0">
                          <a:solidFill>
                            <a:schemeClr val="tx1"/>
                          </a:solidFill>
                          <a:effectLst/>
                        </a:rPr>
                        <a:t> </a:t>
                      </a:r>
                      <a:r>
                        <a:rPr lang="en-US" sz="1600" dirty="0" err="1">
                          <a:solidFill>
                            <a:schemeClr val="tx1"/>
                          </a:solidFill>
                          <a:effectLst/>
                        </a:rPr>
                        <a:t>mual</a:t>
                      </a:r>
                      <a:r>
                        <a:rPr lang="en-US" sz="1600" dirty="0">
                          <a:solidFill>
                            <a:schemeClr val="tx1"/>
                          </a:solidFill>
                          <a:effectLst/>
                        </a:rPr>
                        <a:t>, </a:t>
                      </a:r>
                      <a:r>
                        <a:rPr lang="en-US" sz="1600" dirty="0" err="1">
                          <a:solidFill>
                            <a:schemeClr val="tx1"/>
                          </a:solidFill>
                          <a:effectLst/>
                        </a:rPr>
                        <a:t>muntah</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sesak</a:t>
                      </a:r>
                      <a:r>
                        <a:rPr lang="en-US" sz="1600" dirty="0">
                          <a:solidFill>
                            <a:schemeClr val="tx1"/>
                          </a:solidFill>
                          <a:effectLst/>
                        </a:rPr>
                        <a:t> </a:t>
                      </a:r>
                      <a:r>
                        <a:rPr lang="en-US" sz="1600" dirty="0" err="1">
                          <a:solidFill>
                            <a:schemeClr val="tx1"/>
                          </a:solidFill>
                          <a:effectLst/>
                        </a:rPr>
                        <a:t>nafas</a:t>
                      </a:r>
                      <a:r>
                        <a:rPr lang="en-US" sz="1600" dirty="0">
                          <a:solidFill>
                            <a:schemeClr val="tx1"/>
                          </a:solidFill>
                          <a:effectLst/>
                        </a:rPr>
                        <a:t> </a:t>
                      </a:r>
                      <a:r>
                        <a:rPr lang="en-US" sz="1600" dirty="0" err="1">
                          <a:solidFill>
                            <a:schemeClr val="tx1"/>
                          </a:solidFill>
                          <a:effectLst/>
                        </a:rPr>
                        <a:t>pertimbangkan</a:t>
                      </a:r>
                      <a:r>
                        <a:rPr lang="en-US" sz="1600" dirty="0">
                          <a:solidFill>
                            <a:schemeClr val="tx1"/>
                          </a:solidFill>
                          <a:effectLst/>
                        </a:rPr>
                        <a:t> </a:t>
                      </a:r>
                      <a:r>
                        <a:rPr lang="en-US" sz="1600" dirty="0" err="1">
                          <a:solidFill>
                            <a:schemeClr val="tx1"/>
                          </a:solidFill>
                          <a:effectLst/>
                        </a:rPr>
                        <a:t>kemungkinan</a:t>
                      </a:r>
                      <a:r>
                        <a:rPr lang="en-US" sz="1600" dirty="0">
                          <a:solidFill>
                            <a:schemeClr val="tx1"/>
                          </a:solidFill>
                          <a:effectLst/>
                        </a:rPr>
                        <a:t> </a:t>
                      </a:r>
                      <a:r>
                        <a:rPr lang="en-US" sz="1600" dirty="0" err="1">
                          <a:solidFill>
                            <a:schemeClr val="tx1"/>
                          </a:solidFill>
                          <a:effectLst/>
                        </a:rPr>
                        <a:t>terjadi</a:t>
                      </a:r>
                      <a:r>
                        <a:rPr lang="en-US" sz="1600" dirty="0">
                          <a:solidFill>
                            <a:schemeClr val="tx1"/>
                          </a:solidFill>
                          <a:effectLst/>
                        </a:rPr>
                        <a:t> </a:t>
                      </a:r>
                      <a:r>
                        <a:rPr lang="en-US" sz="1600" dirty="0" err="1">
                          <a:solidFill>
                            <a:schemeClr val="tx1"/>
                          </a:solidFill>
                          <a:effectLst/>
                        </a:rPr>
                        <a:t>asidosis</a:t>
                      </a:r>
                      <a:r>
                        <a:rPr lang="en-US" sz="1600" dirty="0">
                          <a:solidFill>
                            <a:schemeClr val="tx1"/>
                          </a:solidFill>
                          <a:effectLst/>
                        </a:rPr>
                        <a:t> </a:t>
                      </a:r>
                      <a:r>
                        <a:rPr lang="en-US" sz="1600" dirty="0" err="1">
                          <a:solidFill>
                            <a:schemeClr val="tx1"/>
                          </a:solidFill>
                          <a:effectLst/>
                        </a:rPr>
                        <a:t>laktat</a:t>
                      </a:r>
                      <a:r>
                        <a:rPr lang="en-US" sz="1600" dirty="0">
                          <a:solidFill>
                            <a:schemeClr val="tx1"/>
                          </a:solidFill>
                          <a:effectLst/>
                        </a:rPr>
                        <a:t>. </a:t>
                      </a:r>
                      <a:r>
                        <a:rPr lang="en-US" sz="1600" dirty="0" err="1">
                          <a:solidFill>
                            <a:schemeClr val="tx1"/>
                          </a:solidFill>
                          <a:effectLst/>
                        </a:rPr>
                        <a:t>Periksa</a:t>
                      </a:r>
                      <a:r>
                        <a:rPr lang="en-US" sz="1600" dirty="0">
                          <a:solidFill>
                            <a:schemeClr val="tx1"/>
                          </a:solidFill>
                          <a:effectLst/>
                        </a:rPr>
                        <a:t> </a:t>
                      </a:r>
                      <a:r>
                        <a:rPr lang="en-US" sz="1600" dirty="0" err="1">
                          <a:solidFill>
                            <a:schemeClr val="tx1"/>
                          </a:solidFill>
                          <a:effectLst/>
                        </a:rPr>
                        <a:t>kadar</a:t>
                      </a:r>
                      <a:r>
                        <a:rPr lang="en-US" sz="1600" dirty="0">
                          <a:solidFill>
                            <a:schemeClr val="tx1"/>
                          </a:solidFill>
                          <a:effectLst/>
                        </a:rPr>
                        <a:t> </a:t>
                      </a:r>
                      <a:r>
                        <a:rPr lang="en-US" sz="1600" dirty="0" err="1">
                          <a:solidFill>
                            <a:schemeClr val="tx1"/>
                          </a:solidFill>
                          <a:effectLst/>
                        </a:rPr>
                        <a:t>laktat</a:t>
                      </a:r>
                      <a:r>
                        <a:rPr lang="en-US" sz="1600" dirty="0">
                          <a:solidFill>
                            <a:schemeClr val="tx1"/>
                          </a:solidFill>
                          <a:effectLst/>
                        </a:rPr>
                        <a:t> </a:t>
                      </a:r>
                      <a:r>
                        <a:rPr lang="en-US" sz="1600" dirty="0" err="1">
                          <a:solidFill>
                            <a:schemeClr val="tx1"/>
                          </a:solidFill>
                          <a:effectLst/>
                        </a:rPr>
                        <a:t>pasien</a:t>
                      </a:r>
                      <a:r>
                        <a:rPr lang="en-US" sz="1600" dirty="0">
                          <a:solidFill>
                            <a:schemeClr val="tx1"/>
                          </a:solidFill>
                          <a:effectLst/>
                        </a:rPr>
                        <a:t>.</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5771" marR="45771" marT="0" marB="0">
                    <a:solidFill>
                      <a:schemeClr val="accent2">
                        <a:lumMod val="20000"/>
                        <a:lumOff val="80000"/>
                      </a:schemeClr>
                    </a:solidFill>
                  </a:tcPr>
                </a:tc>
              </a:tr>
              <a:tr h="2534032">
                <a:tc>
                  <a:txBody>
                    <a:bodyPr/>
                    <a:lstStyle/>
                    <a:p>
                      <a:pPr>
                        <a:lnSpc>
                          <a:spcPct val="115000"/>
                        </a:lnSpc>
                        <a:spcAft>
                          <a:spcPts val="0"/>
                        </a:spcAft>
                      </a:pPr>
                      <a:r>
                        <a:rPr lang="en-US" sz="1600">
                          <a:solidFill>
                            <a:schemeClr val="tx1"/>
                          </a:solidFill>
                          <a:effectLst/>
                        </a:rPr>
                        <a:t>Diare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solidFill>
                      <a:schemeClr val="accent6">
                        <a:lumMod val="20000"/>
                        <a:lumOff val="80000"/>
                      </a:schemeClr>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Bisa</a:t>
                      </a:r>
                      <a:r>
                        <a:rPr lang="en-US" sz="1600" dirty="0">
                          <a:solidFill>
                            <a:schemeClr val="tx1"/>
                          </a:solidFill>
                          <a:effectLst/>
                        </a:rPr>
                        <a:t> </a:t>
                      </a:r>
                      <a:r>
                        <a:rPr lang="en-US" sz="1600" dirty="0" err="1">
                          <a:solidFill>
                            <a:schemeClr val="tx1"/>
                          </a:solidFill>
                          <a:effectLst/>
                        </a:rPr>
                        <a:t>disebabkan</a:t>
                      </a:r>
                      <a:r>
                        <a:rPr lang="en-US" sz="1600" dirty="0">
                          <a:solidFill>
                            <a:schemeClr val="tx1"/>
                          </a:solidFill>
                          <a:effectLst/>
                        </a:rPr>
                        <a:t> </a:t>
                      </a:r>
                      <a:r>
                        <a:rPr lang="en-US" sz="1600" dirty="0" err="1">
                          <a:solidFill>
                            <a:schemeClr val="tx1"/>
                          </a:solidFill>
                          <a:effectLst/>
                        </a:rPr>
                        <a:t>oleh</a:t>
                      </a:r>
                      <a:r>
                        <a:rPr lang="en-US" sz="1600" dirty="0">
                          <a:solidFill>
                            <a:schemeClr val="tx1"/>
                          </a:solidFill>
                          <a:effectLst/>
                        </a:rPr>
                        <a:t> ART </a:t>
                      </a:r>
                      <a:r>
                        <a:rPr lang="en-US" sz="1600" dirty="0" err="1">
                          <a:solidFill>
                            <a:schemeClr val="tx1"/>
                          </a:solidFill>
                          <a:effectLst/>
                        </a:rPr>
                        <a:t>dan</a:t>
                      </a:r>
                      <a:r>
                        <a:rPr lang="en-US" sz="1600" dirty="0">
                          <a:solidFill>
                            <a:schemeClr val="tx1"/>
                          </a:solidFill>
                          <a:effectLst/>
                        </a:rPr>
                        <a:t> OAT (</a:t>
                      </a:r>
                      <a:r>
                        <a:rPr lang="en-US" sz="1600" dirty="0" err="1">
                          <a:solidFill>
                            <a:schemeClr val="tx1"/>
                          </a:solidFill>
                          <a:effectLst/>
                        </a:rPr>
                        <a:t>terutama</a:t>
                      </a:r>
                      <a:r>
                        <a:rPr lang="en-US" sz="1600" dirty="0">
                          <a:solidFill>
                            <a:schemeClr val="tx1"/>
                          </a:solidFill>
                          <a:effectLst/>
                        </a:rPr>
                        <a:t> PAS)</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Bila</a:t>
                      </a:r>
                      <a:r>
                        <a:rPr lang="en-US" sz="1600" dirty="0">
                          <a:solidFill>
                            <a:schemeClr val="tx1"/>
                          </a:solidFill>
                          <a:effectLst/>
                        </a:rPr>
                        <a:t> </a:t>
                      </a:r>
                      <a:r>
                        <a:rPr lang="en-US" sz="1600" dirty="0" err="1">
                          <a:solidFill>
                            <a:schemeClr val="tx1"/>
                          </a:solidFill>
                          <a:effectLst/>
                        </a:rPr>
                        <a:t>disebabkan</a:t>
                      </a:r>
                      <a:r>
                        <a:rPr lang="en-US" sz="1600" dirty="0">
                          <a:solidFill>
                            <a:schemeClr val="tx1"/>
                          </a:solidFill>
                          <a:effectLst/>
                        </a:rPr>
                        <a:t> PAS </a:t>
                      </a:r>
                      <a:r>
                        <a:rPr lang="en-US" sz="1600" dirty="0" err="1">
                          <a:solidFill>
                            <a:schemeClr val="tx1"/>
                          </a:solidFill>
                          <a:effectLst/>
                        </a:rPr>
                        <a:t>biasanya</a:t>
                      </a:r>
                      <a:r>
                        <a:rPr lang="en-US" sz="1600" dirty="0">
                          <a:solidFill>
                            <a:schemeClr val="tx1"/>
                          </a:solidFill>
                          <a:effectLst/>
                        </a:rPr>
                        <a:t> </a:t>
                      </a:r>
                      <a:r>
                        <a:rPr lang="en-US" sz="1600" dirty="0" err="1">
                          <a:solidFill>
                            <a:schemeClr val="tx1"/>
                          </a:solidFill>
                          <a:effectLst/>
                        </a:rPr>
                        <a:t>bersifat</a:t>
                      </a:r>
                      <a:r>
                        <a:rPr lang="en-US" sz="1600" dirty="0">
                          <a:solidFill>
                            <a:schemeClr val="tx1"/>
                          </a:solidFill>
                          <a:effectLst/>
                        </a:rPr>
                        <a:t> </a:t>
                      </a:r>
                      <a:r>
                        <a:rPr lang="en-US" sz="1600" dirty="0" err="1">
                          <a:solidFill>
                            <a:schemeClr val="tx1"/>
                          </a:solidFill>
                          <a:effectLst/>
                        </a:rPr>
                        <a:t>persisten</a:t>
                      </a:r>
                      <a:r>
                        <a:rPr lang="en-US" sz="16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Pertimbangkan</a:t>
                      </a:r>
                      <a:r>
                        <a:rPr lang="en-US" sz="1600" dirty="0">
                          <a:solidFill>
                            <a:schemeClr val="tx1"/>
                          </a:solidFill>
                          <a:effectLst/>
                        </a:rPr>
                        <a:t> </a:t>
                      </a:r>
                      <a:r>
                        <a:rPr lang="en-US" sz="1600" dirty="0" err="1" smtClean="0">
                          <a:solidFill>
                            <a:schemeClr val="tx1"/>
                          </a:solidFill>
                          <a:effectLst/>
                        </a:rPr>
                        <a:t>penyebab</a:t>
                      </a:r>
                      <a:r>
                        <a:rPr lang="en-US" sz="1600" dirty="0" smtClean="0">
                          <a:solidFill>
                            <a:schemeClr val="tx1"/>
                          </a:solidFill>
                          <a:effectLst/>
                        </a:rPr>
                        <a:t> </a:t>
                      </a:r>
                      <a:r>
                        <a:rPr lang="en-US" sz="1600" dirty="0" err="1">
                          <a:solidFill>
                            <a:schemeClr val="tx1"/>
                          </a:solidFill>
                          <a:effectLst/>
                        </a:rPr>
                        <a:t>diare</a:t>
                      </a:r>
                      <a:r>
                        <a:rPr lang="en-US" sz="1600" dirty="0">
                          <a:solidFill>
                            <a:schemeClr val="tx1"/>
                          </a:solidFill>
                          <a:effectLst/>
                        </a:rPr>
                        <a:t> </a:t>
                      </a:r>
                      <a:r>
                        <a:rPr lang="en-US" sz="1600" dirty="0" err="1">
                          <a:solidFill>
                            <a:schemeClr val="tx1"/>
                          </a:solidFill>
                          <a:effectLst/>
                        </a:rPr>
                        <a:t>persisten</a:t>
                      </a:r>
                      <a:r>
                        <a:rPr lang="en-US" sz="1600" dirty="0">
                          <a:solidFill>
                            <a:schemeClr val="tx1"/>
                          </a:solidFill>
                          <a:effectLst/>
                        </a:rPr>
                        <a:t> </a:t>
                      </a:r>
                      <a:r>
                        <a:rPr lang="en-US" sz="1600" dirty="0" err="1">
                          <a:solidFill>
                            <a:schemeClr val="tx1"/>
                          </a:solidFill>
                          <a:effectLst/>
                        </a:rPr>
                        <a:t>akibat</a:t>
                      </a:r>
                      <a:r>
                        <a:rPr lang="en-US" sz="1600" dirty="0">
                          <a:solidFill>
                            <a:schemeClr val="tx1"/>
                          </a:solidFill>
                          <a:effectLst/>
                        </a:rPr>
                        <a:t> </a:t>
                      </a:r>
                      <a:r>
                        <a:rPr lang="en-US" sz="1600" dirty="0" err="1">
                          <a:solidFill>
                            <a:schemeClr val="tx1"/>
                          </a:solidFill>
                          <a:effectLst/>
                        </a:rPr>
                        <a:t>infeksi</a:t>
                      </a:r>
                      <a:r>
                        <a:rPr lang="en-US" sz="1600" dirty="0">
                          <a:solidFill>
                            <a:schemeClr val="tx1"/>
                          </a:solidFill>
                          <a:effectLst/>
                        </a:rPr>
                        <a:t> </a:t>
                      </a:r>
                      <a:r>
                        <a:rPr lang="en-US" sz="1600" dirty="0" err="1">
                          <a:solidFill>
                            <a:schemeClr val="tx1"/>
                          </a:solidFill>
                          <a:effectLst/>
                        </a:rPr>
                        <a:t>kronik</a:t>
                      </a:r>
                      <a:r>
                        <a:rPr lang="en-US" sz="1600" dirty="0">
                          <a:solidFill>
                            <a:schemeClr val="tx1"/>
                          </a:solidFill>
                          <a:effectLst/>
                        </a:rPr>
                        <a:t> yang </a:t>
                      </a:r>
                      <a:r>
                        <a:rPr lang="en-US" sz="1600" dirty="0" err="1">
                          <a:solidFill>
                            <a:schemeClr val="tx1"/>
                          </a:solidFill>
                          <a:effectLst/>
                        </a:rPr>
                        <a:t>sering</a:t>
                      </a:r>
                      <a:r>
                        <a:rPr lang="en-US" sz="1600" dirty="0">
                          <a:solidFill>
                            <a:schemeClr val="tx1"/>
                          </a:solidFill>
                          <a:effectLst/>
                        </a:rPr>
                        <a:t> </a:t>
                      </a:r>
                      <a:r>
                        <a:rPr lang="en-US" sz="1600" dirty="0" err="1">
                          <a:solidFill>
                            <a:schemeClr val="tx1"/>
                          </a:solidFill>
                          <a:effectLst/>
                        </a:rPr>
                        <a:t>dijumpai</a:t>
                      </a:r>
                      <a:r>
                        <a:rPr lang="en-US" sz="1600" dirty="0">
                          <a:solidFill>
                            <a:schemeClr val="tx1"/>
                          </a:solidFill>
                          <a:effectLst/>
                        </a:rPr>
                        <a:t> </a:t>
                      </a:r>
                      <a:r>
                        <a:rPr lang="en-US" sz="1600" dirty="0" err="1">
                          <a:solidFill>
                            <a:schemeClr val="tx1"/>
                          </a:solidFill>
                          <a:effectLst/>
                        </a:rPr>
                        <a:t>pada</a:t>
                      </a:r>
                      <a:r>
                        <a:rPr lang="en-US" sz="1600" dirty="0">
                          <a:solidFill>
                            <a:schemeClr val="tx1"/>
                          </a:solidFill>
                          <a:effectLst/>
                        </a:rPr>
                        <a:t> </a:t>
                      </a:r>
                      <a:r>
                        <a:rPr lang="en-US" sz="1600" dirty="0" err="1">
                          <a:solidFill>
                            <a:schemeClr val="tx1"/>
                          </a:solidFill>
                          <a:effectLst/>
                        </a:rPr>
                        <a:t>pasien</a:t>
                      </a:r>
                      <a:r>
                        <a:rPr lang="en-US" sz="1600" dirty="0">
                          <a:solidFill>
                            <a:schemeClr val="tx1"/>
                          </a:solidFill>
                          <a:effectLst/>
                        </a:rPr>
                        <a:t> HIV, </a:t>
                      </a:r>
                      <a:r>
                        <a:rPr lang="en-US" sz="1600" dirty="0" err="1">
                          <a:solidFill>
                            <a:schemeClr val="tx1"/>
                          </a:solidFill>
                          <a:effectLst/>
                        </a:rPr>
                        <a:t>bila</a:t>
                      </a:r>
                      <a:r>
                        <a:rPr lang="en-US" sz="1600" dirty="0">
                          <a:solidFill>
                            <a:schemeClr val="tx1"/>
                          </a:solidFill>
                          <a:effectLst/>
                        </a:rPr>
                        <a:t> </a:t>
                      </a:r>
                      <a:r>
                        <a:rPr lang="en-US" sz="1600" dirty="0" err="1">
                          <a:solidFill>
                            <a:schemeClr val="tx1"/>
                          </a:solidFill>
                          <a:effectLst/>
                        </a:rPr>
                        <a:t>terbukti</a:t>
                      </a:r>
                      <a:r>
                        <a:rPr lang="en-US" sz="1600" dirty="0">
                          <a:solidFill>
                            <a:schemeClr val="tx1"/>
                          </a:solidFill>
                          <a:effectLst/>
                        </a:rPr>
                        <a:t> </a:t>
                      </a:r>
                      <a:r>
                        <a:rPr lang="en-US" sz="1600" dirty="0" err="1">
                          <a:solidFill>
                            <a:schemeClr val="tx1"/>
                          </a:solidFill>
                          <a:effectLst/>
                        </a:rPr>
                        <a:t>karena</a:t>
                      </a:r>
                      <a:r>
                        <a:rPr lang="en-US" sz="1600" dirty="0">
                          <a:solidFill>
                            <a:schemeClr val="tx1"/>
                          </a:solidFill>
                          <a:effectLst/>
                        </a:rPr>
                        <a:t> </a:t>
                      </a:r>
                      <a:r>
                        <a:rPr lang="en-US" sz="1600" dirty="0" err="1">
                          <a:solidFill>
                            <a:schemeClr val="tx1"/>
                          </a:solidFill>
                          <a:effectLst/>
                        </a:rPr>
                        <a:t>infeksi</a:t>
                      </a:r>
                      <a:r>
                        <a:rPr lang="en-US" sz="1600" dirty="0">
                          <a:solidFill>
                            <a:schemeClr val="tx1"/>
                          </a:solidFill>
                          <a:effectLst/>
                        </a:rPr>
                        <a:t> </a:t>
                      </a:r>
                      <a:r>
                        <a:rPr lang="en-US" sz="1600" dirty="0" err="1">
                          <a:solidFill>
                            <a:schemeClr val="tx1"/>
                          </a:solidFill>
                          <a:effectLst/>
                        </a:rPr>
                        <a:t>kronik</a:t>
                      </a:r>
                      <a:r>
                        <a:rPr lang="en-US" sz="1600" dirty="0">
                          <a:solidFill>
                            <a:schemeClr val="tx1"/>
                          </a:solidFill>
                          <a:effectLst/>
                        </a:rPr>
                        <a:t> </a:t>
                      </a:r>
                      <a:r>
                        <a:rPr lang="en-US" sz="1600" dirty="0" err="1">
                          <a:solidFill>
                            <a:schemeClr val="tx1"/>
                          </a:solidFill>
                          <a:effectLst/>
                        </a:rPr>
                        <a:t>maka</a:t>
                      </a:r>
                      <a:r>
                        <a:rPr lang="en-US" sz="1600" dirty="0">
                          <a:solidFill>
                            <a:schemeClr val="tx1"/>
                          </a:solidFill>
                          <a:effectLst/>
                        </a:rPr>
                        <a:t> </a:t>
                      </a:r>
                      <a:r>
                        <a:rPr lang="en-US" sz="1600" dirty="0" err="1">
                          <a:solidFill>
                            <a:schemeClr val="tx1"/>
                          </a:solidFill>
                          <a:effectLst/>
                        </a:rPr>
                        <a:t>beri</a:t>
                      </a:r>
                      <a:r>
                        <a:rPr lang="en-US" sz="1600" dirty="0">
                          <a:solidFill>
                            <a:schemeClr val="tx1"/>
                          </a:solidFill>
                          <a:effectLst/>
                        </a:rPr>
                        <a:t> </a:t>
                      </a:r>
                      <a:r>
                        <a:rPr lang="en-US" sz="1600" dirty="0" err="1">
                          <a:solidFill>
                            <a:schemeClr val="tx1"/>
                          </a:solidFill>
                          <a:effectLst/>
                        </a:rPr>
                        <a:t>terapi</a:t>
                      </a:r>
                      <a:r>
                        <a:rPr lang="en-US" sz="1600" dirty="0">
                          <a:solidFill>
                            <a:schemeClr val="tx1"/>
                          </a:solidFill>
                          <a:effectLst/>
                        </a:rPr>
                        <a:t> </a:t>
                      </a:r>
                      <a:r>
                        <a:rPr lang="en-US" sz="1600" dirty="0" err="1">
                          <a:solidFill>
                            <a:schemeClr val="tx1"/>
                          </a:solidFill>
                          <a:effectLst/>
                        </a:rPr>
                        <a:t>empiris</a:t>
                      </a:r>
                      <a:r>
                        <a:rPr lang="en-US" sz="16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Tingkatkan</a:t>
                      </a:r>
                      <a:r>
                        <a:rPr lang="en-US" sz="1600" dirty="0">
                          <a:solidFill>
                            <a:schemeClr val="tx1"/>
                          </a:solidFill>
                          <a:effectLst/>
                        </a:rPr>
                        <a:t> </a:t>
                      </a:r>
                      <a:r>
                        <a:rPr lang="en-US" sz="1600" dirty="0" err="1">
                          <a:solidFill>
                            <a:schemeClr val="tx1"/>
                          </a:solidFill>
                          <a:effectLst/>
                        </a:rPr>
                        <a:t>asupan</a:t>
                      </a:r>
                      <a:r>
                        <a:rPr lang="en-US" sz="1600" dirty="0">
                          <a:solidFill>
                            <a:schemeClr val="tx1"/>
                          </a:solidFill>
                          <a:effectLst/>
                        </a:rPr>
                        <a:t> </a:t>
                      </a:r>
                      <a:r>
                        <a:rPr lang="en-US" sz="1600" dirty="0" err="1">
                          <a:solidFill>
                            <a:schemeClr val="tx1"/>
                          </a:solidFill>
                          <a:effectLst/>
                        </a:rPr>
                        <a:t>cairan</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berikan</a:t>
                      </a:r>
                      <a:r>
                        <a:rPr lang="en-US" sz="1600" dirty="0">
                          <a:solidFill>
                            <a:schemeClr val="tx1"/>
                          </a:solidFill>
                          <a:effectLst/>
                        </a:rPr>
                        <a:t> </a:t>
                      </a:r>
                      <a:r>
                        <a:rPr lang="en-US" sz="1600" dirty="0" err="1">
                          <a:solidFill>
                            <a:schemeClr val="tx1"/>
                          </a:solidFill>
                          <a:effectLst/>
                        </a:rPr>
                        <a:t>rehidrasi</a:t>
                      </a:r>
                      <a:r>
                        <a:rPr lang="en-US" sz="1600" dirty="0">
                          <a:solidFill>
                            <a:schemeClr val="tx1"/>
                          </a:solidFill>
                          <a:effectLst/>
                        </a:rPr>
                        <a:t> (oral </a:t>
                      </a:r>
                      <a:r>
                        <a:rPr lang="en-US" sz="1600" dirty="0" err="1">
                          <a:solidFill>
                            <a:schemeClr val="tx1"/>
                          </a:solidFill>
                          <a:effectLst/>
                        </a:rPr>
                        <a:t>atau</a:t>
                      </a:r>
                      <a:r>
                        <a:rPr lang="en-US" sz="1600" dirty="0">
                          <a:solidFill>
                            <a:schemeClr val="tx1"/>
                          </a:solidFill>
                          <a:effectLst/>
                        </a:rPr>
                        <a:t> IV) </a:t>
                      </a:r>
                      <a:r>
                        <a:rPr lang="en-US" sz="1600" dirty="0" err="1">
                          <a:solidFill>
                            <a:schemeClr val="tx1"/>
                          </a:solidFill>
                          <a:effectLst/>
                        </a:rPr>
                        <a:t>bila</a:t>
                      </a:r>
                      <a:r>
                        <a:rPr lang="en-US" sz="1600" dirty="0">
                          <a:solidFill>
                            <a:schemeClr val="tx1"/>
                          </a:solidFill>
                          <a:effectLst/>
                        </a:rPr>
                        <a:t> </a:t>
                      </a:r>
                      <a:r>
                        <a:rPr lang="en-US" sz="1600" dirty="0" err="1">
                          <a:solidFill>
                            <a:schemeClr val="tx1"/>
                          </a:solidFill>
                          <a:effectLst/>
                        </a:rPr>
                        <a:t>dijumpai</a:t>
                      </a:r>
                      <a:r>
                        <a:rPr lang="en-US" sz="1600" dirty="0">
                          <a:solidFill>
                            <a:schemeClr val="tx1"/>
                          </a:solidFill>
                          <a:effectLst/>
                        </a:rPr>
                        <a:t> </a:t>
                      </a:r>
                      <a:r>
                        <a:rPr lang="en-US" sz="1600" dirty="0" err="1">
                          <a:solidFill>
                            <a:schemeClr val="tx1"/>
                          </a:solidFill>
                          <a:effectLst/>
                        </a:rPr>
                        <a:t>tanda</a:t>
                      </a:r>
                      <a:r>
                        <a:rPr lang="en-US" sz="1600" dirty="0">
                          <a:solidFill>
                            <a:schemeClr val="tx1"/>
                          </a:solidFill>
                          <a:effectLst/>
                        </a:rPr>
                        <a:t> </a:t>
                      </a:r>
                      <a:r>
                        <a:rPr lang="en-US" sz="1600" dirty="0" err="1">
                          <a:solidFill>
                            <a:schemeClr val="tx1"/>
                          </a:solidFill>
                          <a:effectLst/>
                        </a:rPr>
                        <a:t>dehidrasi</a:t>
                      </a:r>
                      <a:r>
                        <a:rPr lang="en-US" sz="16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Berikan</a:t>
                      </a:r>
                      <a:r>
                        <a:rPr lang="en-US" sz="1600" dirty="0">
                          <a:solidFill>
                            <a:schemeClr val="tx1"/>
                          </a:solidFill>
                          <a:effectLst/>
                        </a:rPr>
                        <a:t> </a:t>
                      </a:r>
                      <a:r>
                        <a:rPr lang="en-US" sz="1600" dirty="0" err="1">
                          <a:solidFill>
                            <a:schemeClr val="tx1"/>
                          </a:solidFill>
                          <a:effectLst/>
                        </a:rPr>
                        <a:t>obat</a:t>
                      </a:r>
                      <a:r>
                        <a:rPr lang="en-US" sz="1600" dirty="0">
                          <a:solidFill>
                            <a:schemeClr val="tx1"/>
                          </a:solidFill>
                          <a:effectLst/>
                        </a:rPr>
                        <a:t> yang </a:t>
                      </a:r>
                      <a:r>
                        <a:rPr lang="en-US" sz="1600" dirty="0" err="1">
                          <a:solidFill>
                            <a:schemeClr val="tx1"/>
                          </a:solidFill>
                          <a:effectLst/>
                        </a:rPr>
                        <a:t>menyebabkan</a:t>
                      </a:r>
                      <a:r>
                        <a:rPr lang="en-US" sz="1600" dirty="0">
                          <a:solidFill>
                            <a:schemeClr val="tx1"/>
                          </a:solidFill>
                          <a:effectLst/>
                        </a:rPr>
                        <a:t> </a:t>
                      </a:r>
                      <a:r>
                        <a:rPr lang="en-US" sz="1600" dirty="0" err="1">
                          <a:solidFill>
                            <a:schemeClr val="tx1"/>
                          </a:solidFill>
                          <a:effectLst/>
                        </a:rPr>
                        <a:t>konstipasi</a:t>
                      </a:r>
                      <a:r>
                        <a:rPr lang="en-US" sz="1600" dirty="0">
                          <a:solidFill>
                            <a:schemeClr val="tx1"/>
                          </a:solidFill>
                          <a:effectLst/>
                        </a:rPr>
                        <a:t> </a:t>
                      </a:r>
                      <a:r>
                        <a:rPr lang="en-US" sz="1600" dirty="0" err="1">
                          <a:solidFill>
                            <a:schemeClr val="tx1"/>
                          </a:solidFill>
                          <a:effectLst/>
                        </a:rPr>
                        <a:t>kecuali</a:t>
                      </a:r>
                      <a:r>
                        <a:rPr lang="en-US" sz="1600" dirty="0">
                          <a:solidFill>
                            <a:schemeClr val="tx1"/>
                          </a:solidFill>
                          <a:effectLst/>
                        </a:rPr>
                        <a:t> </a:t>
                      </a:r>
                      <a:r>
                        <a:rPr lang="en-US" sz="1600" dirty="0" err="1">
                          <a:solidFill>
                            <a:schemeClr val="tx1"/>
                          </a:solidFill>
                          <a:effectLst/>
                        </a:rPr>
                        <a:t>dijumpai</a:t>
                      </a:r>
                      <a:r>
                        <a:rPr lang="en-US" sz="1600" dirty="0">
                          <a:solidFill>
                            <a:schemeClr val="tx1"/>
                          </a:solidFill>
                          <a:effectLst/>
                        </a:rPr>
                        <a:t> </a:t>
                      </a:r>
                      <a:r>
                        <a:rPr lang="en-US" sz="1600" dirty="0" err="1">
                          <a:solidFill>
                            <a:schemeClr val="tx1"/>
                          </a:solidFill>
                          <a:effectLst/>
                        </a:rPr>
                        <a:t>ada</a:t>
                      </a:r>
                      <a:r>
                        <a:rPr lang="en-US" sz="1600" dirty="0">
                          <a:solidFill>
                            <a:schemeClr val="tx1"/>
                          </a:solidFill>
                          <a:effectLst/>
                        </a:rPr>
                        <a:t> </a:t>
                      </a:r>
                      <a:r>
                        <a:rPr lang="en-US" sz="1600" dirty="0" err="1">
                          <a:solidFill>
                            <a:schemeClr val="tx1"/>
                          </a:solidFill>
                          <a:effectLst/>
                        </a:rPr>
                        <a:t>lendir</a:t>
                      </a:r>
                      <a:r>
                        <a:rPr lang="en-US" sz="1600" dirty="0">
                          <a:solidFill>
                            <a:schemeClr val="tx1"/>
                          </a:solidFill>
                          <a:effectLst/>
                        </a:rPr>
                        <a:t>/</a:t>
                      </a:r>
                      <a:r>
                        <a:rPr lang="en-US" sz="1600" dirty="0" err="1">
                          <a:solidFill>
                            <a:schemeClr val="tx1"/>
                          </a:solidFill>
                          <a:effectLst/>
                        </a:rPr>
                        <a:t>darah</a:t>
                      </a:r>
                      <a:r>
                        <a:rPr lang="en-US" sz="1600" dirty="0">
                          <a:solidFill>
                            <a:schemeClr val="tx1"/>
                          </a:solidFill>
                          <a:effectLst/>
                        </a:rPr>
                        <a:t>, </a:t>
                      </a:r>
                      <a:r>
                        <a:rPr lang="en-US" sz="1600" dirty="0" err="1">
                          <a:solidFill>
                            <a:schemeClr val="tx1"/>
                          </a:solidFill>
                          <a:effectLst/>
                        </a:rPr>
                        <a:t>demam</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pasien</a:t>
                      </a:r>
                      <a:r>
                        <a:rPr lang="en-US" sz="1600" dirty="0">
                          <a:solidFill>
                            <a:schemeClr val="tx1"/>
                          </a:solidFill>
                          <a:effectLst/>
                        </a:rPr>
                        <a:t> </a:t>
                      </a:r>
                      <a:r>
                        <a:rPr lang="en-US" sz="1600" dirty="0" err="1">
                          <a:solidFill>
                            <a:schemeClr val="tx1"/>
                          </a:solidFill>
                          <a:effectLst/>
                        </a:rPr>
                        <a:t>lansia</a:t>
                      </a:r>
                      <a:r>
                        <a:rPr lang="en-US" sz="16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Lakukan</a:t>
                      </a:r>
                      <a:r>
                        <a:rPr lang="en-US" sz="1600" dirty="0">
                          <a:solidFill>
                            <a:schemeClr val="tx1"/>
                          </a:solidFill>
                          <a:effectLst/>
                        </a:rPr>
                        <a:t> </a:t>
                      </a:r>
                      <a:r>
                        <a:rPr lang="en-US" sz="1600" dirty="0" err="1">
                          <a:solidFill>
                            <a:schemeClr val="tx1"/>
                          </a:solidFill>
                          <a:effectLst/>
                        </a:rPr>
                        <a:t>perawatan</a:t>
                      </a:r>
                      <a:r>
                        <a:rPr lang="en-US" sz="1600" dirty="0">
                          <a:solidFill>
                            <a:schemeClr val="tx1"/>
                          </a:solidFill>
                          <a:effectLst/>
                        </a:rPr>
                        <a:t> </a:t>
                      </a:r>
                      <a:r>
                        <a:rPr lang="en-US" sz="1600" dirty="0" err="1">
                          <a:solidFill>
                            <a:schemeClr val="tx1"/>
                          </a:solidFill>
                          <a:effectLst/>
                        </a:rPr>
                        <a:t>paliatif</a:t>
                      </a:r>
                      <a:r>
                        <a:rPr lang="en-US" sz="1600" dirty="0">
                          <a:solidFill>
                            <a:schemeClr val="tx1"/>
                          </a:solidFill>
                          <a:effectLst/>
                        </a:rPr>
                        <a:t> </a:t>
                      </a:r>
                      <a:r>
                        <a:rPr lang="en-US" sz="1600" dirty="0" err="1">
                          <a:solidFill>
                            <a:schemeClr val="tx1"/>
                          </a:solidFill>
                          <a:effectLst/>
                        </a:rPr>
                        <a:t>untuk</a:t>
                      </a:r>
                      <a:r>
                        <a:rPr lang="en-US" sz="1600" dirty="0">
                          <a:solidFill>
                            <a:schemeClr val="tx1"/>
                          </a:solidFill>
                          <a:effectLst/>
                        </a:rPr>
                        <a:t> </a:t>
                      </a:r>
                      <a:r>
                        <a:rPr lang="en-US" sz="1600" dirty="0" err="1">
                          <a:solidFill>
                            <a:schemeClr val="tx1"/>
                          </a:solidFill>
                          <a:effectLst/>
                        </a:rPr>
                        <a:t>daerah</a:t>
                      </a:r>
                      <a:r>
                        <a:rPr lang="en-US" sz="1600" dirty="0">
                          <a:solidFill>
                            <a:schemeClr val="tx1"/>
                          </a:solidFill>
                          <a:effectLst/>
                        </a:rPr>
                        <a:t> </a:t>
                      </a:r>
                      <a:r>
                        <a:rPr lang="en-US" sz="1600" dirty="0" err="1">
                          <a:solidFill>
                            <a:schemeClr val="tx1"/>
                          </a:solidFill>
                          <a:effectLst/>
                        </a:rPr>
                        <a:t>rektal</a:t>
                      </a:r>
                      <a:r>
                        <a:rPr lang="en-US" sz="1600" dirty="0">
                          <a:solidFill>
                            <a:schemeClr val="tx1"/>
                          </a:solidFill>
                          <a:effectLst/>
                        </a:rPr>
                        <a:t> </a:t>
                      </a:r>
                      <a:r>
                        <a:rPr lang="en-US" sz="1600" dirty="0" err="1">
                          <a:solidFill>
                            <a:schemeClr val="tx1"/>
                          </a:solidFill>
                          <a:effectLst/>
                        </a:rPr>
                        <a:t>pasien</a:t>
                      </a:r>
                      <a:r>
                        <a:rPr lang="en-US" sz="16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600" dirty="0" err="1">
                          <a:solidFill>
                            <a:schemeClr val="tx1"/>
                          </a:solidFill>
                          <a:effectLst/>
                        </a:rPr>
                        <a:t>Berikan</a:t>
                      </a:r>
                      <a:r>
                        <a:rPr lang="en-US" sz="1600" dirty="0">
                          <a:solidFill>
                            <a:schemeClr val="tx1"/>
                          </a:solidFill>
                          <a:effectLst/>
                        </a:rPr>
                        <a:t> </a:t>
                      </a:r>
                      <a:r>
                        <a:rPr lang="en-US" sz="1600" dirty="0" err="1">
                          <a:solidFill>
                            <a:schemeClr val="tx1"/>
                          </a:solidFill>
                          <a:effectLst/>
                        </a:rPr>
                        <a:t>terapi</a:t>
                      </a:r>
                      <a:r>
                        <a:rPr lang="en-US" sz="1600" dirty="0">
                          <a:solidFill>
                            <a:schemeClr val="tx1"/>
                          </a:solidFill>
                          <a:effectLst/>
                        </a:rPr>
                        <a:t> diet </a:t>
                      </a:r>
                      <a:r>
                        <a:rPr lang="en-US" sz="1600" dirty="0" err="1">
                          <a:solidFill>
                            <a:schemeClr val="tx1"/>
                          </a:solidFill>
                          <a:effectLst/>
                        </a:rPr>
                        <a:t>suportif</a:t>
                      </a:r>
                      <a:r>
                        <a:rPr lang="en-US" sz="1600" dirty="0">
                          <a:solidFill>
                            <a:schemeClr val="tx1"/>
                          </a:solidFill>
                          <a:effectLst/>
                        </a:rPr>
                        <a:t> </a:t>
                      </a:r>
                      <a:r>
                        <a:rPr lang="en-US" sz="1600" dirty="0" err="1">
                          <a:solidFill>
                            <a:schemeClr val="tx1"/>
                          </a:solidFill>
                          <a:effectLst/>
                        </a:rPr>
                        <a:t>untuk</a:t>
                      </a:r>
                      <a:r>
                        <a:rPr lang="en-US" sz="1600" dirty="0">
                          <a:solidFill>
                            <a:schemeClr val="tx1"/>
                          </a:solidFill>
                          <a:effectLst/>
                        </a:rPr>
                        <a:t> </a:t>
                      </a:r>
                      <a:r>
                        <a:rPr lang="en-US" sz="1600" dirty="0" err="1">
                          <a:solidFill>
                            <a:schemeClr val="tx1"/>
                          </a:solidFill>
                          <a:effectLst/>
                        </a:rPr>
                        <a:t>pasien</a:t>
                      </a:r>
                      <a:r>
                        <a:rPr lang="en-US" sz="1600" dirty="0">
                          <a:solidFill>
                            <a:schemeClr val="tx1"/>
                          </a:solidFill>
                          <a:effectLst/>
                        </a:rPr>
                        <a:t> </a:t>
                      </a:r>
                      <a:r>
                        <a:rPr lang="en-US" sz="1600" dirty="0" err="1">
                          <a:solidFill>
                            <a:schemeClr val="tx1"/>
                          </a:solidFill>
                          <a:effectLst/>
                        </a:rPr>
                        <a:t>dengan</a:t>
                      </a:r>
                      <a:r>
                        <a:rPr lang="en-US" sz="1600" dirty="0">
                          <a:solidFill>
                            <a:schemeClr val="tx1"/>
                          </a:solidFill>
                          <a:effectLst/>
                        </a:rPr>
                        <a:t> </a:t>
                      </a:r>
                      <a:r>
                        <a:rPr lang="en-US" sz="1600" dirty="0" err="1">
                          <a:solidFill>
                            <a:schemeClr val="tx1"/>
                          </a:solidFill>
                          <a:effectLst/>
                        </a:rPr>
                        <a:t>diare</a:t>
                      </a:r>
                      <a:r>
                        <a:rPr lang="en-US" sz="1600" dirty="0">
                          <a:solidFill>
                            <a:schemeClr val="tx1"/>
                          </a:solidFill>
                          <a:effectLst/>
                        </a:rPr>
                        <a:t> </a:t>
                      </a:r>
                      <a:r>
                        <a:rPr lang="en-US" sz="1600" dirty="0" err="1">
                          <a:solidFill>
                            <a:schemeClr val="tx1"/>
                          </a:solidFill>
                          <a:effectLst/>
                        </a:rPr>
                        <a:t>persisten</a:t>
                      </a:r>
                      <a:r>
                        <a:rPr lang="en-US" sz="1600" dirty="0">
                          <a:solidFill>
                            <a:schemeClr val="tx1"/>
                          </a:solidFill>
                          <a:effectLst/>
                        </a:rPr>
                        <a:t>.</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5771" marR="45771" marT="0" marB="0">
                    <a:solidFill>
                      <a:schemeClr val="accent6">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fld id="{D80DEC11-0783-41CA-B134-3EB1A08E163D}" type="slidenum">
              <a:rPr lang="en-US" smtClean="0"/>
              <a:t>21</a:t>
            </a:fld>
            <a:endParaRPr lang="en-US"/>
          </a:p>
        </p:txBody>
      </p:sp>
      <p:pic>
        <p:nvPicPr>
          <p:cNvPr id="6" name="Picture 2"/>
          <p:cNvPicPr>
            <a:picLocks noChangeAspect="1" noChangeArrowheads="1"/>
          </p:cNvPicPr>
          <p:nvPr/>
        </p:nvPicPr>
        <p:blipFill>
          <a:blip r:embed="rId3" cstate="print"/>
          <a:srcRect l="37953" t="46734" r="50818" b="35506"/>
          <a:stretch>
            <a:fillRect/>
          </a:stretch>
        </p:blipFill>
        <p:spPr bwMode="auto">
          <a:xfrm>
            <a:off x="73473" y="2390776"/>
            <a:ext cx="2295255" cy="1440160"/>
          </a:xfrm>
          <a:prstGeom prst="rect">
            <a:avLst/>
          </a:prstGeom>
          <a:noFill/>
          <a:ln w="9525">
            <a:noFill/>
            <a:miter lim="800000"/>
            <a:headEnd/>
            <a:tailEnd/>
          </a:ln>
        </p:spPr>
      </p:pic>
    </p:spTree>
    <p:extLst>
      <p:ext uri="{BB962C8B-B14F-4D97-AF65-F5344CB8AC3E}">
        <p14:creationId xmlns:p14="http://schemas.microsoft.com/office/powerpoint/2010/main" val="255846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288370"/>
              </p:ext>
            </p:extLst>
          </p:nvPr>
        </p:nvGraphicFramePr>
        <p:xfrm>
          <a:off x="581893" y="1365507"/>
          <a:ext cx="10583884" cy="5296550"/>
        </p:xfrm>
        <a:graphic>
          <a:graphicData uri="http://schemas.openxmlformats.org/drawingml/2006/table">
            <a:tbl>
              <a:tblPr firstRow="1" firstCol="1" lastRow="1" lastCol="1" bandRow="1" bandCol="1">
                <a:tableStyleId>{5C22544A-7EE6-4342-B048-85BDC9FD1C3A}</a:tableStyleId>
              </a:tblPr>
              <a:tblGrid>
                <a:gridCol w="2270767"/>
                <a:gridCol w="8313117"/>
              </a:tblGrid>
              <a:tr h="1647822">
                <a:tc>
                  <a:txBody>
                    <a:bodyPr/>
                    <a:lstStyle/>
                    <a:p>
                      <a:pPr>
                        <a:lnSpc>
                          <a:spcPct val="115000"/>
                        </a:lnSpc>
                        <a:spcAft>
                          <a:spcPts val="0"/>
                        </a:spcAft>
                      </a:pPr>
                      <a:r>
                        <a:rPr lang="en-US" sz="1800" dirty="0" err="1">
                          <a:solidFill>
                            <a:schemeClr val="tx1"/>
                          </a:solidFill>
                          <a:effectLst/>
                        </a:rPr>
                        <a:t>Letih</a:t>
                      </a:r>
                      <a:r>
                        <a:rPr lang="en-US" sz="1800" dirty="0">
                          <a:solidFill>
                            <a:schemeClr val="tx1"/>
                          </a:solidFill>
                          <a:effectLst/>
                        </a:rPr>
                        <a:t>/ </a:t>
                      </a:r>
                      <a:r>
                        <a:rPr lang="en-US" sz="1800" dirty="0" err="1">
                          <a:solidFill>
                            <a:schemeClr val="tx1"/>
                          </a:solidFill>
                          <a:effectLst/>
                        </a:rPr>
                        <a:t>Lesu</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67" marR="67567" marT="0" marB="0">
                    <a:solidFill>
                      <a:schemeClr val="accent3">
                        <a:lumMod val="20000"/>
                        <a:lumOff val="80000"/>
                      </a:schemeClr>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en-US" sz="1800" dirty="0" err="1">
                          <a:solidFill>
                            <a:schemeClr val="tx1"/>
                          </a:solidFill>
                          <a:effectLst/>
                        </a:rPr>
                        <a:t>Pertimbangkan</a:t>
                      </a:r>
                      <a:r>
                        <a:rPr lang="en-US" sz="1800" dirty="0">
                          <a:solidFill>
                            <a:schemeClr val="tx1"/>
                          </a:solidFill>
                          <a:effectLst/>
                        </a:rPr>
                        <a:t> </a:t>
                      </a:r>
                      <a:r>
                        <a:rPr lang="en-US" sz="1800" dirty="0" err="1">
                          <a:solidFill>
                            <a:schemeClr val="tx1"/>
                          </a:solidFill>
                          <a:effectLst/>
                        </a:rPr>
                        <a:t>kemungkinan</a:t>
                      </a:r>
                      <a:r>
                        <a:rPr lang="en-US" sz="1800" dirty="0">
                          <a:solidFill>
                            <a:schemeClr val="tx1"/>
                          </a:solidFill>
                          <a:effectLst/>
                        </a:rPr>
                        <a:t> </a:t>
                      </a:r>
                      <a:r>
                        <a:rPr lang="en-US" sz="1800" dirty="0" err="1">
                          <a:solidFill>
                            <a:schemeClr val="tx1"/>
                          </a:solidFill>
                          <a:effectLst/>
                        </a:rPr>
                        <a:t>terjadi</a:t>
                      </a:r>
                      <a:r>
                        <a:rPr lang="en-US" sz="1800" dirty="0">
                          <a:solidFill>
                            <a:schemeClr val="tx1"/>
                          </a:solidFill>
                          <a:effectLst/>
                        </a:rPr>
                        <a:t> </a:t>
                      </a:r>
                      <a:r>
                        <a:rPr lang="en-US" sz="1800" dirty="0" err="1">
                          <a:solidFill>
                            <a:schemeClr val="tx1"/>
                          </a:solidFill>
                          <a:effectLst/>
                        </a:rPr>
                        <a:t>hipokalemia</a:t>
                      </a:r>
                      <a:r>
                        <a:rPr lang="en-US" sz="1800" dirty="0">
                          <a:solidFill>
                            <a:schemeClr val="tx1"/>
                          </a:solidFill>
                          <a:effectLst/>
                        </a:rPr>
                        <a:t> </a:t>
                      </a:r>
                      <a:r>
                        <a:rPr lang="en-US" sz="1800" dirty="0" err="1">
                          <a:solidFill>
                            <a:schemeClr val="tx1"/>
                          </a:solidFill>
                          <a:effectLst/>
                        </a:rPr>
                        <a:t>atau</a:t>
                      </a:r>
                      <a:r>
                        <a:rPr lang="en-US" sz="1800" dirty="0">
                          <a:solidFill>
                            <a:schemeClr val="tx1"/>
                          </a:solidFill>
                          <a:effectLst/>
                        </a:rPr>
                        <a:t> </a:t>
                      </a:r>
                      <a:r>
                        <a:rPr lang="en-US" sz="1800" dirty="0" err="1">
                          <a:solidFill>
                            <a:schemeClr val="tx1"/>
                          </a:solidFill>
                          <a:effectLst/>
                        </a:rPr>
                        <a:t>gagal</a:t>
                      </a:r>
                      <a:r>
                        <a:rPr lang="en-US" sz="1800" dirty="0">
                          <a:solidFill>
                            <a:schemeClr val="tx1"/>
                          </a:solidFill>
                          <a:effectLst/>
                        </a:rPr>
                        <a:t> </a:t>
                      </a:r>
                      <a:r>
                        <a:rPr lang="en-US" sz="1800" dirty="0" err="1">
                          <a:solidFill>
                            <a:schemeClr val="tx1"/>
                          </a:solidFill>
                          <a:effectLst/>
                        </a:rPr>
                        <a:t>ginjal</a:t>
                      </a:r>
                      <a:r>
                        <a:rPr lang="en-US" sz="1800" dirty="0">
                          <a:solidFill>
                            <a:schemeClr val="tx1"/>
                          </a:solidFill>
                          <a:effectLst/>
                        </a:rPr>
                        <a:t>, </a:t>
                      </a:r>
                      <a:r>
                        <a:rPr lang="en-US" sz="1800" dirty="0" err="1">
                          <a:solidFill>
                            <a:schemeClr val="tx1"/>
                          </a:solidFill>
                          <a:effectLst/>
                        </a:rPr>
                        <a:t>periksa</a:t>
                      </a:r>
                      <a:r>
                        <a:rPr lang="en-US" sz="1800" dirty="0">
                          <a:solidFill>
                            <a:schemeClr val="tx1"/>
                          </a:solidFill>
                          <a:effectLst/>
                        </a:rPr>
                        <a:t> </a:t>
                      </a:r>
                      <a:r>
                        <a:rPr lang="en-US" sz="1800" dirty="0" err="1">
                          <a:solidFill>
                            <a:schemeClr val="tx1"/>
                          </a:solidFill>
                          <a:effectLst/>
                        </a:rPr>
                        <a:t>kreatinin</a:t>
                      </a:r>
                      <a:r>
                        <a:rPr lang="en-US" sz="1800" dirty="0">
                          <a:solidFill>
                            <a:schemeClr val="tx1"/>
                          </a:solidFill>
                          <a:effectLst/>
                        </a:rPr>
                        <a:t> </a:t>
                      </a:r>
                      <a:r>
                        <a:rPr lang="en-US" sz="1800" dirty="0" err="1">
                          <a:solidFill>
                            <a:schemeClr val="tx1"/>
                          </a:solidFill>
                          <a:effectLst/>
                        </a:rPr>
                        <a:t>dan</a:t>
                      </a:r>
                      <a:r>
                        <a:rPr lang="en-US" sz="1800" dirty="0">
                          <a:solidFill>
                            <a:schemeClr val="tx1"/>
                          </a:solidFill>
                          <a:effectLst/>
                        </a:rPr>
                        <a:t> </a:t>
                      </a:r>
                      <a:r>
                        <a:rPr lang="en-US" sz="1800" dirty="0" err="1">
                          <a:solidFill>
                            <a:schemeClr val="tx1"/>
                          </a:solidFill>
                          <a:effectLst/>
                        </a:rPr>
                        <a:t>kadar</a:t>
                      </a:r>
                      <a:r>
                        <a:rPr lang="en-US" sz="1800" dirty="0">
                          <a:solidFill>
                            <a:schemeClr val="tx1"/>
                          </a:solidFill>
                          <a:effectLst/>
                        </a:rPr>
                        <a:t> </a:t>
                      </a:r>
                      <a:r>
                        <a:rPr lang="en-US" sz="1800" dirty="0" err="1">
                          <a:solidFill>
                            <a:schemeClr val="tx1"/>
                          </a:solidFill>
                          <a:effectLst/>
                        </a:rPr>
                        <a:t>kalium</a:t>
                      </a:r>
                      <a:r>
                        <a:rPr lang="en-US" sz="18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800" dirty="0" err="1">
                          <a:solidFill>
                            <a:schemeClr val="tx1"/>
                          </a:solidFill>
                          <a:effectLst/>
                        </a:rPr>
                        <a:t>Pertimbangkan</a:t>
                      </a:r>
                      <a:r>
                        <a:rPr lang="en-US" sz="1800" dirty="0">
                          <a:solidFill>
                            <a:schemeClr val="tx1"/>
                          </a:solidFill>
                          <a:effectLst/>
                        </a:rPr>
                        <a:t> </a:t>
                      </a:r>
                      <a:r>
                        <a:rPr lang="en-US" sz="1800" dirty="0" err="1">
                          <a:solidFill>
                            <a:schemeClr val="tx1"/>
                          </a:solidFill>
                          <a:effectLst/>
                        </a:rPr>
                        <a:t>terjadinya</a:t>
                      </a:r>
                      <a:r>
                        <a:rPr lang="en-US" sz="1800" dirty="0">
                          <a:solidFill>
                            <a:schemeClr val="tx1"/>
                          </a:solidFill>
                          <a:effectLst/>
                        </a:rPr>
                        <a:t> anemia, </a:t>
                      </a:r>
                      <a:r>
                        <a:rPr lang="en-US" sz="1800" dirty="0" err="1">
                          <a:solidFill>
                            <a:schemeClr val="tx1"/>
                          </a:solidFill>
                          <a:effectLst/>
                        </a:rPr>
                        <a:t>periksa</a:t>
                      </a:r>
                      <a:r>
                        <a:rPr lang="en-US" sz="1800" dirty="0">
                          <a:solidFill>
                            <a:schemeClr val="tx1"/>
                          </a:solidFill>
                          <a:effectLst/>
                        </a:rPr>
                        <a:t> </a:t>
                      </a:r>
                      <a:r>
                        <a:rPr lang="en-US" sz="1800" dirty="0" err="1">
                          <a:solidFill>
                            <a:schemeClr val="tx1"/>
                          </a:solidFill>
                          <a:effectLst/>
                        </a:rPr>
                        <a:t>kadar</a:t>
                      </a:r>
                      <a:r>
                        <a:rPr lang="en-US" sz="1800" dirty="0">
                          <a:solidFill>
                            <a:schemeClr val="tx1"/>
                          </a:solidFill>
                          <a:effectLst/>
                        </a:rPr>
                        <a:t> </a:t>
                      </a:r>
                      <a:r>
                        <a:rPr lang="en-US" sz="1800" dirty="0" err="1">
                          <a:solidFill>
                            <a:schemeClr val="tx1"/>
                          </a:solidFill>
                          <a:effectLst/>
                        </a:rPr>
                        <a:t>Hb</a:t>
                      </a:r>
                      <a:r>
                        <a:rPr lang="en-US" sz="1800" dirty="0">
                          <a:solidFill>
                            <a:schemeClr val="tx1"/>
                          </a:solidFill>
                          <a:effectLst/>
                        </a:rPr>
                        <a:t>.</a:t>
                      </a:r>
                    </a:p>
                    <a:p>
                      <a:pPr marL="342900" lvl="0" indent="-342900" algn="just" fontAlgn="base">
                        <a:lnSpc>
                          <a:spcPct val="115000"/>
                        </a:lnSpc>
                        <a:spcAft>
                          <a:spcPts val="0"/>
                        </a:spcAft>
                        <a:buFont typeface="Comic Sans MS" panose="030F0702030302020204" pitchFamily="66" charset="0"/>
                        <a:buChar char="-"/>
                        <a:tabLst>
                          <a:tab pos="274320" algn="l"/>
                        </a:tabLst>
                      </a:pPr>
                      <a:r>
                        <a:rPr lang="en-US" sz="1800" dirty="0" err="1">
                          <a:solidFill>
                            <a:schemeClr val="tx1"/>
                          </a:solidFill>
                          <a:effectLst/>
                        </a:rPr>
                        <a:t>Pertimbangkan</a:t>
                      </a:r>
                      <a:r>
                        <a:rPr lang="en-US" sz="1800" dirty="0">
                          <a:solidFill>
                            <a:schemeClr val="tx1"/>
                          </a:solidFill>
                          <a:effectLst/>
                        </a:rPr>
                        <a:t> </a:t>
                      </a:r>
                      <a:r>
                        <a:rPr lang="en-US" sz="1800" dirty="0" err="1">
                          <a:solidFill>
                            <a:schemeClr val="tx1"/>
                          </a:solidFill>
                          <a:effectLst/>
                        </a:rPr>
                        <a:t>terjadinya</a:t>
                      </a:r>
                      <a:r>
                        <a:rPr lang="en-US" sz="1800" dirty="0">
                          <a:solidFill>
                            <a:schemeClr val="tx1"/>
                          </a:solidFill>
                          <a:effectLst/>
                        </a:rPr>
                        <a:t> </a:t>
                      </a:r>
                      <a:r>
                        <a:rPr lang="en-US" sz="1800" dirty="0" err="1">
                          <a:solidFill>
                            <a:schemeClr val="tx1"/>
                          </a:solidFill>
                          <a:effectLst/>
                        </a:rPr>
                        <a:t>hipotirodisme</a:t>
                      </a:r>
                      <a:r>
                        <a:rPr lang="en-US" sz="1800" dirty="0">
                          <a:solidFill>
                            <a:schemeClr val="tx1"/>
                          </a:solidFill>
                          <a:effectLst/>
                        </a:rPr>
                        <a:t> </a:t>
                      </a:r>
                      <a:r>
                        <a:rPr lang="en-US" sz="1800" dirty="0" err="1">
                          <a:solidFill>
                            <a:schemeClr val="tx1"/>
                          </a:solidFill>
                          <a:effectLst/>
                        </a:rPr>
                        <a:t>bila</a:t>
                      </a:r>
                      <a:r>
                        <a:rPr lang="en-US" sz="1800" dirty="0">
                          <a:solidFill>
                            <a:schemeClr val="tx1"/>
                          </a:solidFill>
                          <a:effectLst/>
                        </a:rPr>
                        <a:t> </a:t>
                      </a:r>
                      <a:r>
                        <a:rPr lang="en-US" sz="1800" dirty="0" err="1">
                          <a:solidFill>
                            <a:schemeClr val="tx1"/>
                          </a:solidFill>
                          <a:effectLst/>
                        </a:rPr>
                        <a:t>pasien</a:t>
                      </a:r>
                      <a:r>
                        <a:rPr lang="en-US" sz="1800" dirty="0">
                          <a:solidFill>
                            <a:schemeClr val="tx1"/>
                          </a:solidFill>
                          <a:effectLst/>
                        </a:rPr>
                        <a:t> </a:t>
                      </a:r>
                      <a:r>
                        <a:rPr lang="en-US" sz="1800" dirty="0" err="1">
                          <a:solidFill>
                            <a:schemeClr val="tx1"/>
                          </a:solidFill>
                          <a:effectLst/>
                        </a:rPr>
                        <a:t>mendapatkan</a:t>
                      </a:r>
                      <a:r>
                        <a:rPr lang="en-US" sz="1800" dirty="0">
                          <a:solidFill>
                            <a:schemeClr val="tx1"/>
                          </a:solidFill>
                          <a:effectLst/>
                        </a:rPr>
                        <a:t> </a:t>
                      </a:r>
                      <a:r>
                        <a:rPr lang="en-US" sz="1800" dirty="0" err="1">
                          <a:solidFill>
                            <a:schemeClr val="tx1"/>
                          </a:solidFill>
                          <a:effectLst/>
                        </a:rPr>
                        <a:t>Eto</a:t>
                      </a:r>
                      <a:r>
                        <a:rPr lang="en-US" sz="1800" dirty="0">
                          <a:solidFill>
                            <a:schemeClr val="tx1"/>
                          </a:solidFill>
                          <a:effectLst/>
                        </a:rPr>
                        <a:t> </a:t>
                      </a:r>
                      <a:r>
                        <a:rPr lang="en-US" sz="1800" dirty="0" err="1">
                          <a:solidFill>
                            <a:schemeClr val="tx1"/>
                          </a:solidFill>
                          <a:effectLst/>
                        </a:rPr>
                        <a:t>dan</a:t>
                      </a:r>
                      <a:r>
                        <a:rPr lang="en-US" sz="1800" dirty="0">
                          <a:solidFill>
                            <a:schemeClr val="tx1"/>
                          </a:solidFill>
                          <a:effectLst/>
                        </a:rPr>
                        <a:t> PAS, </a:t>
                      </a:r>
                      <a:r>
                        <a:rPr lang="en-US" sz="1800" dirty="0" err="1">
                          <a:solidFill>
                            <a:schemeClr val="tx1"/>
                          </a:solidFill>
                          <a:effectLst/>
                        </a:rPr>
                        <a:t>periksa</a:t>
                      </a:r>
                      <a:r>
                        <a:rPr lang="en-US" sz="1800" dirty="0">
                          <a:solidFill>
                            <a:schemeClr val="tx1"/>
                          </a:solidFill>
                          <a:effectLst/>
                        </a:rPr>
                        <a:t> </a:t>
                      </a:r>
                      <a:r>
                        <a:rPr lang="en-US" sz="1800" dirty="0" err="1">
                          <a:solidFill>
                            <a:schemeClr val="tx1"/>
                          </a:solidFill>
                          <a:effectLst/>
                        </a:rPr>
                        <a:t>kadar</a:t>
                      </a:r>
                      <a:r>
                        <a:rPr lang="en-US" sz="1800" dirty="0">
                          <a:solidFill>
                            <a:schemeClr val="tx1"/>
                          </a:solidFill>
                          <a:effectLst/>
                        </a:rPr>
                        <a:t> TSH.</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67567" marR="67567" marT="0" marB="0">
                    <a:solidFill>
                      <a:schemeClr val="accent3">
                        <a:lumMod val="20000"/>
                        <a:lumOff val="80000"/>
                      </a:schemeClr>
                    </a:solidFill>
                  </a:tcPr>
                </a:tc>
              </a:tr>
              <a:tr h="3648728">
                <a:tc>
                  <a:txBody>
                    <a:bodyPr/>
                    <a:lstStyle/>
                    <a:p>
                      <a:pPr>
                        <a:lnSpc>
                          <a:spcPct val="115000"/>
                        </a:lnSpc>
                        <a:spcAft>
                          <a:spcPts val="0"/>
                        </a:spcAft>
                      </a:pPr>
                      <a:r>
                        <a:rPr lang="fi-FI" sz="1800" dirty="0">
                          <a:solidFill>
                            <a:schemeClr val="tx1"/>
                          </a:solidFill>
                          <a:effectLst/>
                        </a:rPr>
                        <a:t>Depresi, kecemasan, mimpi buruk, psikosis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67" marR="67567" marT="0" marB="0">
                    <a:solidFill>
                      <a:schemeClr val="accent2">
                        <a:lumMod val="20000"/>
                        <a:lumOff val="80000"/>
                      </a:schemeClr>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Banyak penyebab gangguan kejiwaan yang dialami pasien, salah satunya adalah efek samping obat.</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Obat yang bisa menyebabkan adalah EFV dan sikloserin.</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smtClean="0">
                          <a:solidFill>
                            <a:schemeClr val="tx1"/>
                          </a:solidFill>
                          <a:effectLst/>
                        </a:rPr>
                        <a:t>EFV : </a:t>
                      </a:r>
                      <a:r>
                        <a:rPr lang="fi-FI" sz="1800" dirty="0">
                          <a:solidFill>
                            <a:schemeClr val="tx1"/>
                          </a:solidFill>
                          <a:effectLst/>
                        </a:rPr>
                        <a:t>gejala tidak terlalu berat dan akan berkurang setelah tiga minggu, bisa dipertimbangkan </a:t>
                      </a:r>
                      <a:r>
                        <a:rPr lang="fi-FI" sz="1800" dirty="0" smtClean="0">
                          <a:solidFill>
                            <a:schemeClr val="tx1"/>
                          </a:solidFill>
                          <a:effectLst/>
                        </a:rPr>
                        <a:t>ganti </a:t>
                      </a:r>
                      <a:r>
                        <a:rPr lang="fi-FI" sz="1800" dirty="0">
                          <a:solidFill>
                            <a:schemeClr val="tx1"/>
                          </a:solidFill>
                          <a:effectLst/>
                        </a:rPr>
                        <a:t>dengan NVP.</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smtClean="0">
                          <a:solidFill>
                            <a:schemeClr val="tx1"/>
                          </a:solidFill>
                          <a:effectLst/>
                        </a:rPr>
                        <a:t>Sikloserin : </a:t>
                      </a:r>
                      <a:r>
                        <a:rPr lang="fi-FI" sz="1800" dirty="0">
                          <a:solidFill>
                            <a:schemeClr val="tx1"/>
                          </a:solidFill>
                          <a:effectLst/>
                        </a:rPr>
                        <a:t>gejala biasanya berupa serangan panik, waham, paranoia, depresi berat, koma dan kecenderungan bunuh diri. Pengurangan dosis bisa dilakukan bila gejala ringan sampai menengah tetapi harus dipertimbangkan karena akan mempengaruhi efektivitas pengobatan. Hentikan segera bila muncul gejala psikotik dan percobaan bunuh diri, ganti dengan obat lain seperti PAS.</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67567" marR="67567" marT="0" marB="0">
                    <a:solidFill>
                      <a:schemeClr val="accent2">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9772403"/>
              </p:ext>
            </p:extLst>
          </p:nvPr>
        </p:nvGraphicFramePr>
        <p:xfrm>
          <a:off x="549234" y="1092530"/>
          <a:ext cx="10675918" cy="280416"/>
        </p:xfrm>
        <a:graphic>
          <a:graphicData uri="http://schemas.openxmlformats.org/drawingml/2006/table">
            <a:tbl>
              <a:tblPr firstRow="1" firstCol="1" lastRow="1" lastCol="1" bandRow="1" bandCol="1">
                <a:tableStyleId>{5C22544A-7EE6-4342-B048-85BDC9FD1C3A}</a:tableStyleId>
              </a:tblPr>
              <a:tblGrid>
                <a:gridCol w="2290514"/>
                <a:gridCol w="8385404"/>
              </a:tblGrid>
              <a:tr h="264484">
                <a:tc>
                  <a:txBody>
                    <a:bodyPr/>
                    <a:lstStyle/>
                    <a:p>
                      <a:pPr algn="ctr">
                        <a:lnSpc>
                          <a:spcPct val="115000"/>
                        </a:lnSpc>
                        <a:spcAft>
                          <a:spcPts val="0"/>
                        </a:spcAft>
                      </a:pPr>
                      <a:r>
                        <a:rPr lang="en-US" sz="1600" dirty="0" err="1">
                          <a:solidFill>
                            <a:schemeClr val="tx1"/>
                          </a:solidFill>
                          <a:effectLst/>
                        </a:rPr>
                        <a:t>Gejala</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Tanda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c>
                  <a:txBody>
                    <a:bodyPr/>
                    <a:lstStyle/>
                    <a:p>
                      <a:pPr algn="ctr">
                        <a:lnSpc>
                          <a:spcPct val="115000"/>
                        </a:lnSpc>
                        <a:spcAft>
                          <a:spcPts val="0"/>
                        </a:spcAft>
                      </a:pPr>
                      <a:r>
                        <a:rPr lang="en-US" sz="1600" dirty="0" err="1">
                          <a:solidFill>
                            <a:schemeClr val="tx1"/>
                          </a:solidFill>
                          <a:effectLst/>
                        </a:rPr>
                        <a:t>Penatalaksanaan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r>
            </a:tbl>
          </a:graphicData>
        </a:graphic>
      </p:graphicFrame>
      <p:sp>
        <p:nvSpPr>
          <p:cNvPr id="6" name="Title 1"/>
          <p:cNvSpPr>
            <a:spLocks noGrp="1"/>
          </p:cNvSpPr>
          <p:nvPr>
            <p:ph type="title"/>
          </p:nvPr>
        </p:nvSpPr>
        <p:spPr>
          <a:xfrm>
            <a:off x="213756" y="317625"/>
            <a:ext cx="11140044" cy="774905"/>
          </a:xfrm>
        </p:spPr>
        <p:txBody>
          <a:bodyPr>
            <a:normAutofit fontScale="90000"/>
          </a:bodyPr>
          <a:lstStyle/>
          <a:p>
            <a:r>
              <a:rPr lang="en-US" b="1" dirty="0" err="1"/>
              <a:t>Manajemen</a:t>
            </a:r>
            <a:r>
              <a:rPr lang="en-US" b="1" dirty="0"/>
              <a:t> </a:t>
            </a:r>
            <a:r>
              <a:rPr lang="en-US" b="1" dirty="0" err="1"/>
              <a:t>Efek</a:t>
            </a:r>
            <a:r>
              <a:rPr lang="en-US" b="1" dirty="0"/>
              <a:t> </a:t>
            </a:r>
            <a:r>
              <a:rPr lang="en-US" b="1" dirty="0" err="1"/>
              <a:t>Samping</a:t>
            </a:r>
            <a:r>
              <a:rPr lang="en-US" b="1" dirty="0"/>
              <a:t> </a:t>
            </a:r>
            <a:r>
              <a:rPr lang="en-US" b="1" dirty="0" err="1"/>
              <a:t>Pengobatan</a:t>
            </a:r>
            <a:r>
              <a:rPr lang="en-US" b="1" dirty="0"/>
              <a:t> </a:t>
            </a:r>
            <a:r>
              <a:rPr lang="en-US" b="1" dirty="0" smtClean="0"/>
              <a:t>TB RO </a:t>
            </a:r>
            <a:r>
              <a:rPr lang="en-US" b="1" dirty="0" err="1" smtClean="0"/>
              <a:t>dan</a:t>
            </a:r>
            <a:r>
              <a:rPr lang="en-US" b="1" dirty="0" smtClean="0"/>
              <a:t> </a:t>
            </a:r>
            <a:r>
              <a:rPr lang="en-US" b="1" dirty="0"/>
              <a:t>ART</a:t>
            </a:r>
            <a:r>
              <a:rPr lang="en-US" dirty="0"/>
              <a:t/>
            </a:r>
            <a:br>
              <a:rPr lang="en-US" dirty="0"/>
            </a:br>
            <a:endParaRPr lang="en-US" dirty="0"/>
          </a:p>
        </p:txBody>
      </p:sp>
      <p:sp>
        <p:nvSpPr>
          <p:cNvPr id="8" name="Slide Number Placeholder 7"/>
          <p:cNvSpPr>
            <a:spLocks noGrp="1"/>
          </p:cNvSpPr>
          <p:nvPr>
            <p:ph type="sldNum" sz="quarter" idx="12"/>
          </p:nvPr>
        </p:nvSpPr>
        <p:spPr/>
        <p:txBody>
          <a:bodyPr/>
          <a:lstStyle/>
          <a:p>
            <a:fld id="{D80DEC11-0783-41CA-B134-3EB1A08E163D}" type="slidenum">
              <a:rPr lang="en-US" smtClean="0"/>
              <a:t>22</a:t>
            </a:fld>
            <a:endParaRPr lang="en-US"/>
          </a:p>
        </p:txBody>
      </p:sp>
      <p:pic>
        <p:nvPicPr>
          <p:cNvPr id="9" name="Picture 2"/>
          <p:cNvPicPr>
            <a:picLocks noChangeAspect="1" noChangeArrowheads="1"/>
          </p:cNvPicPr>
          <p:nvPr/>
        </p:nvPicPr>
        <p:blipFill>
          <a:blip r:embed="rId3" cstate="print"/>
          <a:srcRect l="40813" t="58562" r="48629" b="29644"/>
          <a:stretch>
            <a:fillRect/>
          </a:stretch>
        </p:blipFill>
        <p:spPr bwMode="auto">
          <a:xfrm>
            <a:off x="213756" y="5061896"/>
            <a:ext cx="1923802" cy="1149401"/>
          </a:xfrm>
          <a:prstGeom prst="rect">
            <a:avLst/>
          </a:prstGeom>
          <a:noFill/>
          <a:ln w="9525">
            <a:noFill/>
            <a:miter lim="800000"/>
            <a:headEnd/>
            <a:tailEnd/>
          </a:ln>
        </p:spPr>
      </p:pic>
    </p:spTree>
    <p:extLst>
      <p:ext uri="{BB962C8B-B14F-4D97-AF65-F5344CB8AC3E}">
        <p14:creationId xmlns:p14="http://schemas.microsoft.com/office/powerpoint/2010/main" val="19844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5115253"/>
              </p:ext>
            </p:extLst>
          </p:nvPr>
        </p:nvGraphicFramePr>
        <p:xfrm>
          <a:off x="249382" y="827783"/>
          <a:ext cx="11340935" cy="5956808"/>
        </p:xfrm>
        <a:graphic>
          <a:graphicData uri="http://schemas.openxmlformats.org/drawingml/2006/table">
            <a:tbl>
              <a:tblPr firstRow="1" firstCol="1" lastRow="1" lastCol="1" bandRow="1" bandCol="1">
                <a:tableStyleId>{5C22544A-7EE6-4342-B048-85BDC9FD1C3A}</a:tableStyleId>
              </a:tblPr>
              <a:tblGrid>
                <a:gridCol w="2433190"/>
                <a:gridCol w="8907745"/>
              </a:tblGrid>
              <a:tr h="2878367">
                <a:tc>
                  <a:txBody>
                    <a:bodyPr/>
                    <a:lstStyle/>
                    <a:p>
                      <a:pPr>
                        <a:lnSpc>
                          <a:spcPct val="115000"/>
                        </a:lnSpc>
                        <a:spcAft>
                          <a:spcPts val="0"/>
                        </a:spcAft>
                      </a:pPr>
                      <a:r>
                        <a:rPr lang="fi-FI" sz="1800" dirty="0">
                          <a:solidFill>
                            <a:schemeClr val="tx1"/>
                          </a:solidFill>
                          <a:effectLst/>
                        </a:rPr>
                        <a:t>Depresi, kecemasan, mimpi buruk, psikosis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38" marR="25338" marT="0" marB="0">
                    <a:solidFill>
                      <a:schemeClr val="bg1"/>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Banyak penyebab gangguan kejiwaan yang dialami pasien, salah satunya adalah efek samping obat.</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Obat yang bisa menyebabkan adalah EFV dan sikloserin.</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disebabkan EFV </a:t>
                      </a:r>
                      <a:r>
                        <a:rPr lang="fi-FI" sz="1800" dirty="0" smtClean="0">
                          <a:solidFill>
                            <a:schemeClr val="tx1"/>
                          </a:solidFill>
                          <a:effectLst/>
                        </a:rPr>
                        <a:t>gejala </a:t>
                      </a:r>
                      <a:r>
                        <a:rPr lang="fi-FI" sz="1800" dirty="0">
                          <a:solidFill>
                            <a:schemeClr val="tx1"/>
                          </a:solidFill>
                          <a:effectLst/>
                        </a:rPr>
                        <a:t>tidak terlalu berat dan akan berkurang setelah tiga minggu, bisa dipertimbangkan penggantian dengan NVP.</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penyebabnya adalah sikloserin </a:t>
                      </a:r>
                      <a:r>
                        <a:rPr lang="fi-FI" sz="1800" dirty="0" smtClean="0">
                          <a:solidFill>
                            <a:schemeClr val="tx1"/>
                          </a:solidFill>
                          <a:effectLst/>
                        </a:rPr>
                        <a:t>gejala: serangan </a:t>
                      </a:r>
                      <a:r>
                        <a:rPr lang="fi-FI" sz="1800" dirty="0">
                          <a:solidFill>
                            <a:schemeClr val="tx1"/>
                          </a:solidFill>
                          <a:effectLst/>
                        </a:rPr>
                        <a:t>panik, waham, paranoia, depresi berat, koma dan kecenderungan bunuh diri. Pengurangan dosis bisa dilakukan bila gejala ringan sampai menengah tetapi harus dipertimbangkan karena akan mempengaruhi efektivitas pengobatan. Hentikan segera bila muncul gejala psikotik dan percobaan bunuh diri, ganti dengan obat lain seperti PAS.</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25338" marR="25338" marT="0" marB="0">
                    <a:solidFill>
                      <a:schemeClr val="bg1"/>
                    </a:solidFill>
                  </a:tcPr>
                </a:tc>
              </a:tr>
              <a:tr h="2153467">
                <a:tc>
                  <a:txBody>
                    <a:bodyPr/>
                    <a:lstStyle/>
                    <a:p>
                      <a:pPr>
                        <a:lnSpc>
                          <a:spcPct val="115000"/>
                        </a:lnSpc>
                        <a:spcAft>
                          <a:spcPts val="0"/>
                        </a:spcAft>
                      </a:pPr>
                      <a:r>
                        <a:rPr lang="fi-FI" sz="1800" dirty="0">
                          <a:solidFill>
                            <a:schemeClr val="tx1"/>
                          </a:solidFill>
                          <a:effectLst/>
                        </a:rPr>
                        <a:t>Gatal dan skin rash</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38" marR="25338" marT="0" marB="0">
                    <a:solidFill>
                      <a:schemeClr val="accent2">
                        <a:lumMod val="20000"/>
                        <a:lumOff val="80000"/>
                      </a:schemeClr>
                    </a:solidFill>
                  </a:tcPr>
                </a:tc>
                <a:tc>
                  <a:txBody>
                    <a:bodyPr/>
                    <a:lstStyle/>
                    <a:p>
                      <a:pPr marL="342900" lvl="0" indent="-342900" fontAlgn="base">
                        <a:lnSpc>
                          <a:spcPct val="115000"/>
                        </a:lnSpc>
                        <a:spcAft>
                          <a:spcPts val="0"/>
                        </a:spcAft>
                        <a:buFont typeface="Comic Sans MS" panose="030F0702030302020204" pitchFamily="66" charset="0"/>
                        <a:buChar char="-"/>
                        <a:tabLst>
                          <a:tab pos="274320" algn="l"/>
                        </a:tabLst>
                      </a:pPr>
                      <a:r>
                        <a:rPr lang="en-US" sz="1800" dirty="0" err="1">
                          <a:solidFill>
                            <a:schemeClr val="tx1"/>
                          </a:solidFill>
                          <a:effectLst/>
                        </a:rPr>
                        <a:t>Bila</a:t>
                      </a:r>
                      <a:r>
                        <a:rPr lang="en-US" sz="1800" dirty="0">
                          <a:solidFill>
                            <a:schemeClr val="tx1"/>
                          </a:solidFill>
                          <a:effectLst/>
                        </a:rPr>
                        <a:t> </a:t>
                      </a:r>
                      <a:r>
                        <a:rPr lang="en-US" sz="1800" dirty="0" err="1">
                          <a:solidFill>
                            <a:schemeClr val="tx1"/>
                          </a:solidFill>
                          <a:effectLst/>
                        </a:rPr>
                        <a:t>gejala</a:t>
                      </a:r>
                      <a:r>
                        <a:rPr lang="en-US" sz="1800" dirty="0">
                          <a:solidFill>
                            <a:schemeClr val="tx1"/>
                          </a:solidFill>
                          <a:effectLst/>
                        </a:rPr>
                        <a:t> </a:t>
                      </a:r>
                      <a:r>
                        <a:rPr lang="en-US" sz="1800" dirty="0" err="1">
                          <a:solidFill>
                            <a:schemeClr val="tx1"/>
                          </a:solidFill>
                          <a:effectLst/>
                        </a:rPr>
                        <a:t>ringan</a:t>
                      </a:r>
                      <a:r>
                        <a:rPr lang="en-US" sz="1800" dirty="0">
                          <a:solidFill>
                            <a:schemeClr val="tx1"/>
                          </a:solidFill>
                          <a:effectLst/>
                        </a:rPr>
                        <a:t> </a:t>
                      </a:r>
                      <a:r>
                        <a:rPr lang="en-US" sz="1800" dirty="0" err="1">
                          <a:solidFill>
                            <a:schemeClr val="tx1"/>
                          </a:solidFill>
                          <a:effectLst/>
                        </a:rPr>
                        <a:t>berikan</a:t>
                      </a:r>
                      <a:r>
                        <a:rPr lang="en-US" sz="1800" dirty="0">
                          <a:solidFill>
                            <a:schemeClr val="tx1"/>
                          </a:solidFill>
                          <a:effectLst/>
                        </a:rPr>
                        <a:t> </a:t>
                      </a:r>
                      <a:r>
                        <a:rPr lang="en-US" sz="1800" dirty="0" err="1">
                          <a:solidFill>
                            <a:schemeClr val="tx1"/>
                          </a:solidFill>
                          <a:effectLst/>
                        </a:rPr>
                        <a:t>antihistamin</a:t>
                      </a:r>
                      <a:r>
                        <a:rPr lang="en-US" sz="1800" dirty="0">
                          <a:solidFill>
                            <a:schemeClr val="tx1"/>
                          </a:solidFill>
                          <a:effectLst/>
                        </a:rPr>
                        <a:t> </a:t>
                      </a:r>
                      <a:r>
                        <a:rPr lang="en-US" sz="1800" dirty="0" err="1">
                          <a:solidFill>
                            <a:schemeClr val="tx1"/>
                          </a:solidFill>
                          <a:effectLst/>
                        </a:rPr>
                        <a:t>dan</a:t>
                      </a:r>
                      <a:r>
                        <a:rPr lang="en-US" sz="1800" dirty="0">
                          <a:solidFill>
                            <a:schemeClr val="tx1"/>
                          </a:solidFill>
                          <a:effectLst/>
                        </a:rPr>
                        <a:t> </a:t>
                      </a:r>
                      <a:r>
                        <a:rPr lang="en-US" sz="1800" dirty="0" err="1" smtClean="0">
                          <a:solidFill>
                            <a:schemeClr val="tx1"/>
                          </a:solidFill>
                          <a:effectLst/>
                        </a:rPr>
                        <a:t>lakukan</a:t>
                      </a:r>
                      <a:r>
                        <a:rPr lang="en-US" sz="1800" dirty="0" smtClean="0">
                          <a:solidFill>
                            <a:schemeClr val="tx1"/>
                          </a:solidFill>
                          <a:effectLst/>
                        </a:rPr>
                        <a:t> </a:t>
                      </a:r>
                      <a:r>
                        <a:rPr lang="en-US" sz="1800" dirty="0">
                          <a:solidFill>
                            <a:schemeClr val="tx1"/>
                          </a:solidFill>
                          <a:effectLst/>
                        </a:rPr>
                        <a:t>monitoring </a:t>
                      </a:r>
                      <a:r>
                        <a:rPr lang="en-US" sz="1800" dirty="0" err="1">
                          <a:solidFill>
                            <a:schemeClr val="tx1"/>
                          </a:solidFill>
                          <a:effectLst/>
                        </a:rPr>
                        <a:t>ketat</a:t>
                      </a:r>
                      <a:r>
                        <a:rPr lang="en-US" sz="1800" dirty="0">
                          <a:solidFill>
                            <a:schemeClr val="tx1"/>
                          </a:solidFill>
                          <a:effectLst/>
                        </a:rPr>
                        <a:t>. </a:t>
                      </a:r>
                      <a:r>
                        <a:rPr lang="fi-FI" sz="1800" dirty="0">
                          <a:solidFill>
                            <a:schemeClr val="tx1"/>
                          </a:solidFill>
                          <a:effectLst/>
                        </a:rPr>
                        <a:t>Waspada mungkin pertanda terjadinya SJS.</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pasien baru memulai pengobatan dengan NVP dan tidak memberikan respons terhadap </a:t>
                      </a:r>
                      <a:r>
                        <a:rPr lang="fi-FI" sz="1800" dirty="0" smtClean="0">
                          <a:solidFill>
                            <a:schemeClr val="tx1"/>
                          </a:solidFill>
                          <a:effectLst/>
                        </a:rPr>
                        <a:t>antihistamin </a:t>
                      </a:r>
                      <a:r>
                        <a:rPr lang="fi-FI" sz="1800" dirty="0">
                          <a:solidFill>
                            <a:schemeClr val="tx1"/>
                          </a:solidFill>
                          <a:effectLst/>
                        </a:rPr>
                        <a:t>maka pertimbangkan penggantian NVP ke EFV.</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timbul gejala berat seperti gatal di seluruh tubuh, kemerahan yang merata, kulit terkelupas dan keterlibatan mukosa maka hentikan semua obat baik ART, OAT maupun PPK.</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gejala di atas telah terkendali maka proses reintroduksi obat dilakukan dengan sangat hati-hati.</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25338" marR="25338" marT="0" marB="0">
                    <a:solidFill>
                      <a:schemeClr val="accent2">
                        <a:lumMod val="20000"/>
                        <a:lumOff val="80000"/>
                      </a:schemeClr>
                    </a:solidFill>
                  </a:tcPr>
                </a:tc>
              </a:tr>
            </a:tbl>
          </a:graphicData>
        </a:graphic>
      </p:graphicFrame>
      <p:sp>
        <p:nvSpPr>
          <p:cNvPr id="4" name="Title 1"/>
          <p:cNvSpPr>
            <a:spLocks noGrp="1"/>
          </p:cNvSpPr>
          <p:nvPr>
            <p:ph type="title"/>
          </p:nvPr>
        </p:nvSpPr>
        <p:spPr>
          <a:xfrm>
            <a:off x="0" y="91993"/>
            <a:ext cx="11353800" cy="644277"/>
          </a:xfrm>
        </p:spPr>
        <p:txBody>
          <a:bodyPr>
            <a:normAutofit fontScale="90000"/>
          </a:bodyPr>
          <a:lstStyle/>
          <a:p>
            <a:r>
              <a:rPr lang="en-US" b="1" dirty="0" err="1" smtClean="0"/>
              <a:t>Manajemen</a:t>
            </a:r>
            <a:r>
              <a:rPr lang="en-US" b="1" dirty="0" smtClean="0"/>
              <a:t> </a:t>
            </a:r>
            <a:r>
              <a:rPr lang="en-US" b="1" dirty="0" err="1" smtClean="0"/>
              <a:t>Efek</a:t>
            </a:r>
            <a:r>
              <a:rPr lang="en-US" b="1" dirty="0" smtClean="0"/>
              <a:t> </a:t>
            </a:r>
            <a:r>
              <a:rPr lang="en-US" b="1" dirty="0" err="1" smtClean="0"/>
              <a:t>Samping</a:t>
            </a:r>
            <a:r>
              <a:rPr lang="en-US" b="1" dirty="0" smtClean="0"/>
              <a:t> </a:t>
            </a:r>
            <a:r>
              <a:rPr lang="en-US" b="1" dirty="0" err="1" smtClean="0"/>
              <a:t>Pengobatan</a:t>
            </a:r>
            <a:r>
              <a:rPr lang="en-US" b="1" dirty="0" smtClean="0"/>
              <a:t> TB RO </a:t>
            </a:r>
            <a:r>
              <a:rPr lang="en-US" b="1" dirty="0" err="1" smtClean="0"/>
              <a:t>dan</a:t>
            </a:r>
            <a:r>
              <a:rPr lang="en-US" b="1" dirty="0" smtClean="0"/>
              <a:t> ART</a:t>
            </a:r>
            <a:r>
              <a:rPr lang="en-US" dirty="0" smtClean="0"/>
              <a:t/>
            </a:r>
            <a:br>
              <a:rPr lang="en-US" dirty="0" smtClean="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28983168"/>
              </p:ext>
            </p:extLst>
          </p:nvPr>
        </p:nvGraphicFramePr>
        <p:xfrm>
          <a:off x="380010" y="448091"/>
          <a:ext cx="11210307" cy="321051"/>
        </p:xfrm>
        <a:graphic>
          <a:graphicData uri="http://schemas.openxmlformats.org/drawingml/2006/table">
            <a:tbl>
              <a:tblPr firstRow="1" firstCol="1" lastRow="1" lastCol="1" bandRow="1" bandCol="1">
                <a:tableStyleId>{5C22544A-7EE6-4342-B048-85BDC9FD1C3A}</a:tableStyleId>
              </a:tblPr>
              <a:tblGrid>
                <a:gridCol w="2405167"/>
                <a:gridCol w="8805140"/>
              </a:tblGrid>
              <a:tr h="321051">
                <a:tc>
                  <a:txBody>
                    <a:bodyPr/>
                    <a:lstStyle/>
                    <a:p>
                      <a:pPr algn="ctr">
                        <a:lnSpc>
                          <a:spcPct val="115000"/>
                        </a:lnSpc>
                        <a:spcAft>
                          <a:spcPts val="0"/>
                        </a:spcAft>
                      </a:pPr>
                      <a:r>
                        <a:rPr lang="en-US" sz="1600" dirty="0" err="1">
                          <a:solidFill>
                            <a:schemeClr val="tx1"/>
                          </a:solidFill>
                          <a:effectLst/>
                        </a:rPr>
                        <a:t>Gejala</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Tanda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c>
                  <a:txBody>
                    <a:bodyPr/>
                    <a:lstStyle/>
                    <a:p>
                      <a:pPr algn="ctr">
                        <a:lnSpc>
                          <a:spcPct val="115000"/>
                        </a:lnSpc>
                        <a:spcAft>
                          <a:spcPts val="0"/>
                        </a:spcAft>
                      </a:pPr>
                      <a:r>
                        <a:rPr lang="en-US" sz="1600" dirty="0" err="1">
                          <a:solidFill>
                            <a:schemeClr val="tx1"/>
                          </a:solidFill>
                          <a:effectLst/>
                        </a:rPr>
                        <a:t>Penatalaksanaan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r>
            </a:tbl>
          </a:graphicData>
        </a:graphic>
      </p:graphicFrame>
      <p:sp>
        <p:nvSpPr>
          <p:cNvPr id="8" name="Slide Number Placeholder 7"/>
          <p:cNvSpPr>
            <a:spLocks noGrp="1"/>
          </p:cNvSpPr>
          <p:nvPr>
            <p:ph type="sldNum" sz="quarter" idx="12"/>
          </p:nvPr>
        </p:nvSpPr>
        <p:spPr/>
        <p:txBody>
          <a:bodyPr/>
          <a:lstStyle/>
          <a:p>
            <a:fld id="{D80DEC11-0783-41CA-B134-3EB1A08E163D}" type="slidenum">
              <a:rPr lang="en-US" smtClean="0"/>
              <a:t>23</a:t>
            </a:fld>
            <a:endParaRPr lang="en-US"/>
          </a:p>
        </p:txBody>
      </p:sp>
      <p:pic>
        <p:nvPicPr>
          <p:cNvPr id="9" name="Picture 2"/>
          <p:cNvPicPr>
            <a:picLocks noChangeAspect="1" noChangeArrowheads="1"/>
          </p:cNvPicPr>
          <p:nvPr/>
        </p:nvPicPr>
        <p:blipFill>
          <a:blip r:embed="rId3" cstate="print"/>
          <a:srcRect l="20020" t="65780" r="76689" b="30885"/>
          <a:stretch>
            <a:fillRect/>
          </a:stretch>
        </p:blipFill>
        <p:spPr bwMode="auto">
          <a:xfrm>
            <a:off x="0" y="4932187"/>
            <a:ext cx="2220686" cy="1296144"/>
          </a:xfrm>
          <a:prstGeom prst="rect">
            <a:avLst/>
          </a:prstGeom>
          <a:noFill/>
          <a:ln w="9525">
            <a:noFill/>
            <a:miter lim="800000"/>
            <a:headEnd/>
            <a:tailEnd/>
          </a:ln>
        </p:spPr>
      </p:pic>
    </p:spTree>
    <p:extLst>
      <p:ext uri="{BB962C8B-B14F-4D97-AF65-F5344CB8AC3E}">
        <p14:creationId xmlns:p14="http://schemas.microsoft.com/office/powerpoint/2010/main" val="138904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82645562"/>
              </p:ext>
            </p:extLst>
          </p:nvPr>
        </p:nvGraphicFramePr>
        <p:xfrm>
          <a:off x="819392" y="1111952"/>
          <a:ext cx="11210307" cy="5569396"/>
        </p:xfrm>
        <a:graphic>
          <a:graphicData uri="http://schemas.openxmlformats.org/drawingml/2006/table">
            <a:tbl>
              <a:tblPr firstRow="1" firstCol="1" lastRow="1" lastCol="1" bandRow="1" bandCol="1">
                <a:tableStyleId>{5C22544A-7EE6-4342-B048-85BDC9FD1C3A}</a:tableStyleId>
              </a:tblPr>
              <a:tblGrid>
                <a:gridCol w="2405164"/>
                <a:gridCol w="8805143"/>
              </a:tblGrid>
              <a:tr h="1847565">
                <a:tc>
                  <a:txBody>
                    <a:bodyPr/>
                    <a:lstStyle/>
                    <a:p>
                      <a:pPr algn="ctr">
                        <a:lnSpc>
                          <a:spcPct val="115000"/>
                        </a:lnSpc>
                        <a:spcAft>
                          <a:spcPts val="0"/>
                        </a:spcAft>
                      </a:pPr>
                      <a:r>
                        <a:rPr lang="fi-FI" sz="1800" dirty="0">
                          <a:solidFill>
                            <a:schemeClr val="tx1"/>
                          </a:solidFill>
                          <a:effectLst/>
                        </a:rPr>
                        <a:t>Ikterus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38" marR="25338" marT="0" marB="0">
                    <a:solidFill>
                      <a:srgbClr val="92D050"/>
                    </a:solidFill>
                  </a:tcPr>
                </a:tc>
                <a:tc>
                  <a:txBody>
                    <a:bodyPr/>
                    <a:lstStyle/>
                    <a:p>
                      <a:pPr marL="342900" lvl="0" indent="-342900" fontAlgn="base">
                        <a:lnSpc>
                          <a:spcPct val="115000"/>
                        </a:lnSpc>
                        <a:spcAft>
                          <a:spcPts val="0"/>
                        </a:spcAft>
                        <a:buFont typeface="Comic Sans MS" panose="030F0702030302020204" pitchFamily="66" charset="0"/>
                        <a:buChar char="-"/>
                        <a:tabLst>
                          <a:tab pos="274320" algn="l"/>
                        </a:tabLst>
                      </a:pPr>
                      <a:r>
                        <a:rPr lang="en-US" sz="1800" dirty="0" smtClean="0">
                          <a:solidFill>
                            <a:schemeClr val="tx1"/>
                          </a:solidFill>
                          <a:effectLst/>
                        </a:rPr>
                        <a:t>Stop  </a:t>
                      </a:r>
                      <a:r>
                        <a:rPr lang="en-US" sz="1800" dirty="0" err="1">
                          <a:solidFill>
                            <a:schemeClr val="tx1"/>
                          </a:solidFill>
                          <a:effectLst/>
                        </a:rPr>
                        <a:t>sementara</a:t>
                      </a:r>
                      <a:r>
                        <a:rPr lang="en-US" sz="1800" dirty="0">
                          <a:solidFill>
                            <a:schemeClr val="tx1"/>
                          </a:solidFill>
                          <a:effectLst/>
                        </a:rPr>
                        <a:t> </a:t>
                      </a:r>
                      <a:r>
                        <a:rPr lang="en-US" sz="1800" dirty="0" err="1">
                          <a:solidFill>
                            <a:schemeClr val="tx1"/>
                          </a:solidFill>
                          <a:effectLst/>
                        </a:rPr>
                        <a:t>semua</a:t>
                      </a:r>
                      <a:r>
                        <a:rPr lang="en-US" sz="1800" dirty="0">
                          <a:solidFill>
                            <a:schemeClr val="tx1"/>
                          </a:solidFill>
                          <a:effectLst/>
                        </a:rPr>
                        <a:t> </a:t>
                      </a:r>
                      <a:r>
                        <a:rPr lang="en-US" sz="1800" dirty="0" err="1">
                          <a:solidFill>
                            <a:schemeClr val="tx1"/>
                          </a:solidFill>
                          <a:effectLst/>
                        </a:rPr>
                        <a:t>pengobatan</a:t>
                      </a:r>
                      <a:r>
                        <a:rPr lang="en-US" sz="1800" dirty="0">
                          <a:solidFill>
                            <a:schemeClr val="tx1"/>
                          </a:solidFill>
                          <a:effectLst/>
                        </a:rPr>
                        <a:t> </a:t>
                      </a:r>
                      <a:r>
                        <a:rPr lang="en-US" sz="1800" dirty="0" err="1">
                          <a:solidFill>
                            <a:schemeClr val="tx1"/>
                          </a:solidFill>
                          <a:effectLst/>
                        </a:rPr>
                        <a:t>dan</a:t>
                      </a:r>
                      <a:r>
                        <a:rPr lang="en-US" sz="1800" dirty="0">
                          <a:solidFill>
                            <a:schemeClr val="tx1"/>
                          </a:solidFill>
                          <a:effectLst/>
                        </a:rPr>
                        <a:t> </a:t>
                      </a:r>
                      <a:r>
                        <a:rPr lang="en-US" sz="1800" dirty="0" err="1" smtClean="0">
                          <a:solidFill>
                            <a:schemeClr val="tx1"/>
                          </a:solidFill>
                          <a:effectLst/>
                        </a:rPr>
                        <a:t>periksa</a:t>
                      </a:r>
                      <a:r>
                        <a:rPr lang="en-US" sz="1800" baseline="0" dirty="0" smtClean="0">
                          <a:solidFill>
                            <a:schemeClr val="tx1"/>
                          </a:solidFill>
                          <a:effectLst/>
                        </a:rPr>
                        <a:t> </a:t>
                      </a:r>
                      <a:r>
                        <a:rPr lang="en-US" sz="1800" dirty="0" smtClean="0">
                          <a:solidFill>
                            <a:schemeClr val="tx1"/>
                          </a:solidFill>
                          <a:effectLst/>
                        </a:rPr>
                        <a:t> </a:t>
                      </a:r>
                      <a:r>
                        <a:rPr lang="en-US" sz="1800" dirty="0" err="1">
                          <a:solidFill>
                            <a:schemeClr val="tx1"/>
                          </a:solidFill>
                          <a:effectLst/>
                        </a:rPr>
                        <a:t>fungsi</a:t>
                      </a:r>
                      <a:r>
                        <a:rPr lang="en-US" sz="1800" dirty="0">
                          <a:solidFill>
                            <a:schemeClr val="tx1"/>
                          </a:solidFill>
                          <a:effectLst/>
                        </a:rPr>
                        <a:t> </a:t>
                      </a:r>
                      <a:r>
                        <a:rPr lang="en-US" sz="1800" dirty="0" err="1">
                          <a:solidFill>
                            <a:schemeClr val="tx1"/>
                          </a:solidFill>
                          <a:effectLst/>
                        </a:rPr>
                        <a:t>hati</a:t>
                      </a:r>
                      <a:r>
                        <a:rPr lang="en-US" sz="1800" dirty="0">
                          <a:solidFill>
                            <a:schemeClr val="tx1"/>
                          </a:solidFill>
                          <a:effectLst/>
                        </a:rPr>
                        <a:t> (SGOT, SGPT, bilirubin).</a:t>
                      </a:r>
                    </a:p>
                    <a:p>
                      <a:pPr marL="342900" lvl="0" indent="-342900" fontAlgn="base">
                        <a:lnSpc>
                          <a:spcPct val="115000"/>
                        </a:lnSpc>
                        <a:spcAft>
                          <a:spcPts val="0"/>
                        </a:spcAft>
                        <a:buFont typeface="Comic Sans MS" panose="030F0702030302020204" pitchFamily="66" charset="0"/>
                        <a:buChar char="-"/>
                        <a:tabLst>
                          <a:tab pos="274320" algn="l"/>
                        </a:tabLst>
                      </a:pPr>
                      <a:r>
                        <a:rPr lang="en-US" sz="1800" dirty="0" err="1">
                          <a:solidFill>
                            <a:schemeClr val="tx1"/>
                          </a:solidFill>
                          <a:effectLst/>
                        </a:rPr>
                        <a:t>Ikterus</a:t>
                      </a:r>
                      <a:r>
                        <a:rPr lang="en-US" sz="1800" dirty="0">
                          <a:solidFill>
                            <a:schemeClr val="tx1"/>
                          </a:solidFill>
                          <a:effectLst/>
                        </a:rPr>
                        <a:t> </a:t>
                      </a:r>
                      <a:r>
                        <a:rPr lang="en-US" sz="1800" dirty="0" err="1">
                          <a:solidFill>
                            <a:schemeClr val="tx1"/>
                          </a:solidFill>
                          <a:effectLst/>
                        </a:rPr>
                        <a:t>bisa</a:t>
                      </a:r>
                      <a:r>
                        <a:rPr lang="en-US" sz="1800" dirty="0">
                          <a:solidFill>
                            <a:schemeClr val="tx1"/>
                          </a:solidFill>
                          <a:effectLst/>
                        </a:rPr>
                        <a:t> </a:t>
                      </a:r>
                      <a:r>
                        <a:rPr lang="en-US" sz="1800" dirty="0" err="1">
                          <a:solidFill>
                            <a:schemeClr val="tx1"/>
                          </a:solidFill>
                          <a:effectLst/>
                        </a:rPr>
                        <a:t>disebabkan</a:t>
                      </a:r>
                      <a:r>
                        <a:rPr lang="en-US" sz="1800" dirty="0">
                          <a:solidFill>
                            <a:schemeClr val="tx1"/>
                          </a:solidFill>
                          <a:effectLst/>
                        </a:rPr>
                        <a:t> </a:t>
                      </a:r>
                      <a:r>
                        <a:rPr lang="en-US" sz="1800" dirty="0" err="1">
                          <a:solidFill>
                            <a:schemeClr val="tx1"/>
                          </a:solidFill>
                          <a:effectLst/>
                        </a:rPr>
                        <a:t>oleh</a:t>
                      </a:r>
                      <a:r>
                        <a:rPr lang="en-US" sz="1800" dirty="0">
                          <a:solidFill>
                            <a:schemeClr val="tx1"/>
                          </a:solidFill>
                          <a:effectLst/>
                        </a:rPr>
                        <a:t> EFV, NVP, </a:t>
                      </a:r>
                      <a:r>
                        <a:rPr lang="en-US" sz="1800" dirty="0" err="1" smtClean="0">
                          <a:solidFill>
                            <a:schemeClr val="tx1"/>
                          </a:solidFill>
                          <a:effectLst/>
                        </a:rPr>
                        <a:t>Pirazinamid</a:t>
                      </a:r>
                      <a:r>
                        <a:rPr lang="en-US" sz="1800" dirty="0" smtClean="0">
                          <a:solidFill>
                            <a:schemeClr val="tx1"/>
                          </a:solidFill>
                          <a:effectLst/>
                        </a:rPr>
                        <a:t> </a:t>
                      </a:r>
                      <a:r>
                        <a:rPr lang="en-US" sz="1800" dirty="0" err="1">
                          <a:solidFill>
                            <a:schemeClr val="tx1"/>
                          </a:solidFill>
                          <a:effectLst/>
                        </a:rPr>
                        <a:t>dan</a:t>
                      </a:r>
                      <a:r>
                        <a:rPr lang="en-US" sz="1800" dirty="0">
                          <a:solidFill>
                            <a:schemeClr val="tx1"/>
                          </a:solidFill>
                          <a:effectLst/>
                        </a:rPr>
                        <a:t> </a:t>
                      </a:r>
                      <a:r>
                        <a:rPr lang="en-US" sz="1800" dirty="0" err="1">
                          <a:solidFill>
                            <a:schemeClr val="tx1"/>
                          </a:solidFill>
                          <a:effectLst/>
                        </a:rPr>
                        <a:t>etionamid</a:t>
                      </a:r>
                      <a:r>
                        <a:rPr lang="en-US" sz="1800" dirty="0" smtClean="0">
                          <a:solidFill>
                            <a:schemeClr val="tx1"/>
                          </a:solidFill>
                          <a:effectLst/>
                        </a:rPr>
                        <a:t>.</a:t>
                      </a:r>
                    </a:p>
                    <a:p>
                      <a:pPr marL="342900" lvl="0" indent="-342900" fontAlgn="base">
                        <a:lnSpc>
                          <a:spcPct val="115000"/>
                        </a:lnSpc>
                        <a:spcAft>
                          <a:spcPts val="0"/>
                        </a:spcAft>
                        <a:buFont typeface="Comic Sans MS" panose="030F0702030302020204" pitchFamily="66" charset="0"/>
                        <a:buChar char="-"/>
                        <a:tabLst>
                          <a:tab pos="274320" algn="l"/>
                        </a:tabLst>
                      </a:pPr>
                      <a:r>
                        <a:rPr lang="en-US" sz="1800" dirty="0" err="1" smtClean="0">
                          <a:solidFill>
                            <a:schemeClr val="tx1"/>
                          </a:solidFill>
                          <a:effectLst/>
                        </a:rPr>
                        <a:t>Obat</a:t>
                      </a:r>
                      <a:r>
                        <a:rPr lang="en-US" sz="1800" dirty="0" smtClean="0">
                          <a:solidFill>
                            <a:schemeClr val="tx1"/>
                          </a:solidFill>
                          <a:effectLst/>
                        </a:rPr>
                        <a:t> </a:t>
                      </a:r>
                      <a:r>
                        <a:rPr lang="en-US" sz="1800" dirty="0">
                          <a:solidFill>
                            <a:schemeClr val="tx1"/>
                          </a:solidFill>
                          <a:effectLst/>
                        </a:rPr>
                        <a:t>lain juga </a:t>
                      </a:r>
                      <a:r>
                        <a:rPr lang="en-US" sz="1800" dirty="0" err="1">
                          <a:solidFill>
                            <a:schemeClr val="tx1"/>
                          </a:solidFill>
                          <a:effectLst/>
                        </a:rPr>
                        <a:t>bisa</a:t>
                      </a:r>
                      <a:r>
                        <a:rPr lang="en-US" sz="1800" dirty="0">
                          <a:solidFill>
                            <a:schemeClr val="tx1"/>
                          </a:solidFill>
                          <a:effectLst/>
                        </a:rPr>
                        <a:t> </a:t>
                      </a:r>
                      <a:r>
                        <a:rPr lang="en-US" sz="1800" dirty="0" err="1" smtClean="0">
                          <a:solidFill>
                            <a:schemeClr val="tx1"/>
                          </a:solidFill>
                          <a:effectLst/>
                        </a:rPr>
                        <a:t>menimbulkan</a:t>
                      </a:r>
                      <a:r>
                        <a:rPr lang="en-US" sz="1800" dirty="0" smtClean="0">
                          <a:solidFill>
                            <a:schemeClr val="tx1"/>
                          </a:solidFill>
                          <a:effectLst/>
                        </a:rPr>
                        <a:t> </a:t>
                      </a:r>
                      <a:r>
                        <a:rPr lang="en-US" sz="1800" dirty="0" err="1">
                          <a:solidFill>
                            <a:schemeClr val="tx1"/>
                          </a:solidFill>
                          <a:effectLst/>
                        </a:rPr>
                        <a:t>gangguan</a:t>
                      </a:r>
                      <a:r>
                        <a:rPr lang="en-US" sz="1800" dirty="0">
                          <a:solidFill>
                            <a:schemeClr val="tx1"/>
                          </a:solidFill>
                          <a:effectLst/>
                        </a:rPr>
                        <a:t> </a:t>
                      </a:r>
                      <a:r>
                        <a:rPr lang="en-US" sz="1800" dirty="0" err="1">
                          <a:solidFill>
                            <a:schemeClr val="tx1"/>
                          </a:solidFill>
                          <a:effectLst/>
                        </a:rPr>
                        <a:t>pada</a:t>
                      </a:r>
                      <a:r>
                        <a:rPr lang="en-US" sz="1800" dirty="0">
                          <a:solidFill>
                            <a:schemeClr val="tx1"/>
                          </a:solidFill>
                          <a:effectLst/>
                        </a:rPr>
                        <a:t> </a:t>
                      </a:r>
                      <a:r>
                        <a:rPr lang="en-US" sz="1800" dirty="0" err="1">
                          <a:solidFill>
                            <a:schemeClr val="tx1"/>
                          </a:solidFill>
                          <a:effectLst/>
                        </a:rPr>
                        <a:t>hati</a:t>
                      </a:r>
                      <a:r>
                        <a:rPr lang="en-US" sz="1800" dirty="0">
                          <a:solidFill>
                            <a:schemeClr val="tx1"/>
                          </a:solidFill>
                          <a:effectLst/>
                        </a:rPr>
                        <a:t> </a:t>
                      </a:r>
                      <a:r>
                        <a:rPr lang="en-US" sz="1800" dirty="0" err="1">
                          <a:solidFill>
                            <a:schemeClr val="tx1"/>
                          </a:solidFill>
                          <a:effectLst/>
                        </a:rPr>
                        <a:t>tetapi</a:t>
                      </a:r>
                      <a:r>
                        <a:rPr lang="en-US" sz="1800" dirty="0">
                          <a:solidFill>
                            <a:schemeClr val="tx1"/>
                          </a:solidFill>
                          <a:effectLst/>
                        </a:rPr>
                        <a:t> </a:t>
                      </a:r>
                      <a:r>
                        <a:rPr lang="en-US" sz="1800" dirty="0" err="1">
                          <a:solidFill>
                            <a:schemeClr val="tx1"/>
                          </a:solidFill>
                          <a:effectLst/>
                        </a:rPr>
                        <a:t>kemungkinannya</a:t>
                      </a:r>
                      <a:r>
                        <a:rPr lang="en-US" sz="1800" dirty="0">
                          <a:solidFill>
                            <a:schemeClr val="tx1"/>
                          </a:solidFill>
                          <a:effectLst/>
                        </a:rPr>
                        <a:t> </a:t>
                      </a:r>
                      <a:r>
                        <a:rPr lang="en-US" sz="1800" dirty="0" err="1">
                          <a:solidFill>
                            <a:schemeClr val="tx1"/>
                          </a:solidFill>
                          <a:effectLst/>
                        </a:rPr>
                        <a:t>tidak</a:t>
                      </a:r>
                      <a:r>
                        <a:rPr lang="en-US" sz="1800" dirty="0">
                          <a:solidFill>
                            <a:schemeClr val="tx1"/>
                          </a:solidFill>
                          <a:effectLst/>
                        </a:rPr>
                        <a:t> </a:t>
                      </a:r>
                      <a:r>
                        <a:rPr lang="en-US" sz="1800" dirty="0" err="1">
                          <a:solidFill>
                            <a:schemeClr val="tx1"/>
                          </a:solidFill>
                          <a:effectLst/>
                        </a:rPr>
                        <a:t>sebesar</a:t>
                      </a:r>
                      <a:r>
                        <a:rPr lang="en-US" sz="1800" dirty="0">
                          <a:solidFill>
                            <a:schemeClr val="tx1"/>
                          </a:solidFill>
                          <a:effectLst/>
                        </a:rPr>
                        <a:t> 4 </a:t>
                      </a:r>
                      <a:r>
                        <a:rPr lang="en-US" sz="1800" dirty="0" err="1">
                          <a:solidFill>
                            <a:schemeClr val="tx1"/>
                          </a:solidFill>
                          <a:effectLst/>
                        </a:rPr>
                        <a:t>obat</a:t>
                      </a:r>
                      <a:r>
                        <a:rPr lang="en-US" sz="1800" dirty="0">
                          <a:solidFill>
                            <a:schemeClr val="tx1"/>
                          </a:solidFill>
                          <a:effectLst/>
                        </a:rPr>
                        <a:t> di </a:t>
                      </a:r>
                      <a:r>
                        <a:rPr lang="en-US" sz="1800" dirty="0" err="1">
                          <a:solidFill>
                            <a:schemeClr val="tx1"/>
                          </a:solidFill>
                          <a:effectLst/>
                        </a:rPr>
                        <a:t>atas</a:t>
                      </a:r>
                      <a:r>
                        <a:rPr lang="en-US" sz="1800" dirty="0">
                          <a:solidFill>
                            <a:schemeClr val="tx1"/>
                          </a:solidFill>
                          <a:effectLst/>
                        </a:rPr>
                        <a:t>. </a:t>
                      </a:r>
                      <a:r>
                        <a:rPr lang="en-US" sz="1800" dirty="0" err="1">
                          <a:solidFill>
                            <a:schemeClr val="tx1"/>
                          </a:solidFill>
                          <a:effectLst/>
                        </a:rPr>
                        <a:t>Singkirkan</a:t>
                      </a:r>
                      <a:r>
                        <a:rPr lang="en-US" sz="1800" dirty="0">
                          <a:solidFill>
                            <a:schemeClr val="tx1"/>
                          </a:solidFill>
                          <a:effectLst/>
                        </a:rPr>
                        <a:t> </a:t>
                      </a:r>
                      <a:r>
                        <a:rPr lang="en-US" sz="1800" dirty="0" err="1">
                          <a:solidFill>
                            <a:schemeClr val="tx1"/>
                          </a:solidFill>
                          <a:effectLst/>
                        </a:rPr>
                        <a:t>terlebih</a:t>
                      </a:r>
                      <a:r>
                        <a:rPr lang="en-US" sz="1800" dirty="0">
                          <a:solidFill>
                            <a:schemeClr val="tx1"/>
                          </a:solidFill>
                          <a:effectLst/>
                        </a:rPr>
                        <a:t> </a:t>
                      </a:r>
                      <a:r>
                        <a:rPr lang="en-US" sz="1800" dirty="0" err="1">
                          <a:solidFill>
                            <a:schemeClr val="tx1"/>
                          </a:solidFill>
                          <a:effectLst/>
                        </a:rPr>
                        <a:t>dahulu</a:t>
                      </a:r>
                      <a:r>
                        <a:rPr lang="en-US" sz="1800" dirty="0">
                          <a:solidFill>
                            <a:schemeClr val="tx1"/>
                          </a:solidFill>
                          <a:effectLst/>
                        </a:rPr>
                        <a:t> </a:t>
                      </a:r>
                      <a:r>
                        <a:rPr lang="en-US" sz="1800" dirty="0" err="1">
                          <a:solidFill>
                            <a:schemeClr val="tx1"/>
                          </a:solidFill>
                          <a:effectLst/>
                        </a:rPr>
                        <a:t>penyebab</a:t>
                      </a:r>
                      <a:r>
                        <a:rPr lang="en-US" sz="1800" dirty="0">
                          <a:solidFill>
                            <a:schemeClr val="tx1"/>
                          </a:solidFill>
                          <a:effectLst/>
                        </a:rPr>
                        <a:t> yang lain.</a:t>
                      </a:r>
                    </a:p>
                    <a:p>
                      <a:pPr marL="342900" lvl="0" indent="-342900" fontAlgn="base">
                        <a:lnSpc>
                          <a:spcPct val="115000"/>
                        </a:lnSpc>
                        <a:spcAft>
                          <a:spcPts val="0"/>
                        </a:spcAft>
                        <a:buFont typeface="Comic Sans MS" panose="030F0702030302020204" pitchFamily="66" charset="0"/>
                        <a:buChar char="-"/>
                        <a:tabLst>
                          <a:tab pos="274320" algn="l"/>
                        </a:tabLst>
                      </a:pPr>
                      <a:r>
                        <a:rPr lang="en-US" sz="1800" dirty="0" err="1">
                          <a:solidFill>
                            <a:schemeClr val="tx1"/>
                          </a:solidFill>
                          <a:effectLst/>
                        </a:rPr>
                        <a:t>Ikuti</a:t>
                      </a:r>
                      <a:r>
                        <a:rPr lang="en-US" sz="1800" dirty="0">
                          <a:solidFill>
                            <a:schemeClr val="tx1"/>
                          </a:solidFill>
                          <a:effectLst/>
                        </a:rPr>
                        <a:t> </a:t>
                      </a:r>
                      <a:r>
                        <a:rPr lang="en-US" sz="1800" dirty="0" err="1">
                          <a:solidFill>
                            <a:schemeClr val="tx1"/>
                          </a:solidFill>
                          <a:effectLst/>
                        </a:rPr>
                        <a:t>panduan</a:t>
                      </a:r>
                      <a:r>
                        <a:rPr lang="en-US" sz="1800" dirty="0">
                          <a:solidFill>
                            <a:schemeClr val="tx1"/>
                          </a:solidFill>
                          <a:effectLst/>
                        </a:rPr>
                        <a:t> </a:t>
                      </a:r>
                      <a:r>
                        <a:rPr lang="en-US" sz="1800" dirty="0" err="1">
                          <a:solidFill>
                            <a:schemeClr val="tx1"/>
                          </a:solidFill>
                          <a:effectLst/>
                        </a:rPr>
                        <a:t>mengenai</a:t>
                      </a:r>
                      <a:r>
                        <a:rPr lang="en-US" sz="1800" dirty="0">
                          <a:solidFill>
                            <a:schemeClr val="tx1"/>
                          </a:solidFill>
                          <a:effectLst/>
                        </a:rPr>
                        <a:t> </a:t>
                      </a:r>
                      <a:r>
                        <a:rPr lang="en-US" sz="1800" dirty="0" err="1">
                          <a:solidFill>
                            <a:schemeClr val="tx1"/>
                          </a:solidFill>
                          <a:effectLst/>
                        </a:rPr>
                        <a:t>bagaimana</a:t>
                      </a:r>
                      <a:r>
                        <a:rPr lang="en-US" sz="1800" dirty="0">
                          <a:solidFill>
                            <a:schemeClr val="tx1"/>
                          </a:solidFill>
                          <a:effectLst/>
                        </a:rPr>
                        <a:t> </a:t>
                      </a:r>
                      <a:r>
                        <a:rPr lang="en-US" sz="1800" dirty="0" err="1">
                          <a:solidFill>
                            <a:schemeClr val="tx1"/>
                          </a:solidFill>
                          <a:effectLst/>
                        </a:rPr>
                        <a:t>memulai</a:t>
                      </a:r>
                      <a:r>
                        <a:rPr lang="en-US" sz="1800" dirty="0">
                          <a:solidFill>
                            <a:schemeClr val="tx1"/>
                          </a:solidFill>
                          <a:effectLst/>
                        </a:rPr>
                        <a:t> </a:t>
                      </a:r>
                      <a:r>
                        <a:rPr lang="en-US" sz="1800" dirty="0" err="1">
                          <a:solidFill>
                            <a:schemeClr val="tx1"/>
                          </a:solidFill>
                          <a:effectLst/>
                        </a:rPr>
                        <a:t>kembali</a:t>
                      </a:r>
                      <a:r>
                        <a:rPr lang="en-US" sz="1800" dirty="0">
                          <a:solidFill>
                            <a:schemeClr val="tx1"/>
                          </a:solidFill>
                          <a:effectLst/>
                        </a:rPr>
                        <a:t> </a:t>
                      </a:r>
                      <a:r>
                        <a:rPr lang="en-US" sz="1800" dirty="0" err="1">
                          <a:solidFill>
                            <a:schemeClr val="tx1"/>
                          </a:solidFill>
                          <a:effectLst/>
                        </a:rPr>
                        <a:t>pengobatan</a:t>
                      </a:r>
                      <a:r>
                        <a:rPr lang="en-US" sz="1800" dirty="0">
                          <a:solidFill>
                            <a:schemeClr val="tx1"/>
                          </a:solidFill>
                          <a:effectLst/>
                        </a:rPr>
                        <a:t> </a:t>
                      </a:r>
                      <a:r>
                        <a:rPr lang="en-US" sz="1800" dirty="0" err="1">
                          <a:solidFill>
                            <a:schemeClr val="tx1"/>
                          </a:solidFill>
                          <a:effectLst/>
                        </a:rPr>
                        <a:t>setelah</a:t>
                      </a:r>
                      <a:r>
                        <a:rPr lang="en-US" sz="1800" dirty="0">
                          <a:solidFill>
                            <a:schemeClr val="tx1"/>
                          </a:solidFill>
                          <a:effectLst/>
                        </a:rPr>
                        <a:t> </a:t>
                      </a:r>
                      <a:r>
                        <a:rPr lang="en-US" sz="1800" dirty="0" err="1">
                          <a:solidFill>
                            <a:schemeClr val="tx1"/>
                          </a:solidFill>
                          <a:effectLst/>
                        </a:rPr>
                        <a:t>masalah</a:t>
                      </a:r>
                      <a:r>
                        <a:rPr lang="en-US" sz="1800" dirty="0">
                          <a:solidFill>
                            <a:schemeClr val="tx1"/>
                          </a:solidFill>
                          <a:effectLst/>
                        </a:rPr>
                        <a:t> </a:t>
                      </a:r>
                      <a:r>
                        <a:rPr lang="en-US" sz="1800" dirty="0" err="1">
                          <a:solidFill>
                            <a:schemeClr val="tx1"/>
                          </a:solidFill>
                          <a:effectLst/>
                        </a:rPr>
                        <a:t>terkendali</a:t>
                      </a:r>
                      <a:r>
                        <a:rPr lang="en-US" sz="1800" dirty="0">
                          <a:solidFill>
                            <a:schemeClr val="tx1"/>
                          </a:solidFill>
                          <a:effectLst/>
                        </a:rPr>
                        <a:t>. </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25338" marR="25338" marT="0" marB="0">
                    <a:solidFill>
                      <a:srgbClr val="92D050"/>
                    </a:solidFill>
                  </a:tcPr>
                </a:tc>
              </a:tr>
              <a:tr h="1847565">
                <a:tc>
                  <a:txBody>
                    <a:bodyPr/>
                    <a:lstStyle/>
                    <a:p>
                      <a:pPr algn="ctr">
                        <a:lnSpc>
                          <a:spcPct val="115000"/>
                        </a:lnSpc>
                        <a:spcAft>
                          <a:spcPts val="0"/>
                        </a:spcAft>
                      </a:pPr>
                      <a:r>
                        <a:rPr lang="fi-FI" sz="1800" dirty="0">
                          <a:solidFill>
                            <a:schemeClr val="tx1"/>
                          </a:solidFill>
                          <a:effectLst/>
                        </a:rPr>
                        <a:t>Anemia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38" marR="25338" marT="0" marB="0">
                    <a:solidFill>
                      <a:schemeClr val="bg1">
                        <a:lumMod val="85000"/>
                      </a:schemeClr>
                    </a:solidFill>
                  </a:tcPr>
                </a:tc>
                <a:tc>
                  <a:txBody>
                    <a:bodyPr/>
                    <a:lstStyle/>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Anemia mungkin disebabkan oleh IO yang tidak terdiagnosis, kurangnya asupan nutrisi maupun efek dari pengobatan.</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 pos="685800" algn="l"/>
                        </a:tabLst>
                      </a:pPr>
                      <a:r>
                        <a:rPr lang="fi-FI" sz="1800" dirty="0">
                          <a:solidFill>
                            <a:schemeClr val="tx1"/>
                          </a:solidFill>
                          <a:effectLst/>
                        </a:rPr>
                        <a:t>Lakukan pemeriksaan Hb sesuai dengan jadual </a:t>
                      </a:r>
                      <a:r>
                        <a:rPr lang="fi-FI" sz="1800" dirty="0" smtClean="0">
                          <a:solidFill>
                            <a:schemeClr val="tx1"/>
                          </a:solidFill>
                          <a:effectLst/>
                        </a:rPr>
                        <a:t>pmx  </a:t>
                      </a:r>
                      <a:r>
                        <a:rPr lang="fi-FI" sz="1800" dirty="0">
                          <a:solidFill>
                            <a:schemeClr val="tx1"/>
                          </a:solidFill>
                          <a:effectLst/>
                        </a:rPr>
                        <a:t>atau </a:t>
                      </a:r>
                      <a:r>
                        <a:rPr lang="fi-FI" sz="1800" dirty="0" smtClean="0">
                          <a:solidFill>
                            <a:schemeClr val="tx1"/>
                          </a:solidFill>
                          <a:effectLst/>
                        </a:rPr>
                        <a:t>bila </a:t>
                      </a:r>
                      <a:r>
                        <a:rPr lang="fi-FI" sz="1800" dirty="0">
                          <a:solidFill>
                            <a:schemeClr val="tx1"/>
                          </a:solidFill>
                          <a:effectLst/>
                        </a:rPr>
                        <a:t>pasien tampak </a:t>
                      </a:r>
                      <a:r>
                        <a:rPr lang="fi-FI" sz="1800" dirty="0" smtClean="0">
                          <a:solidFill>
                            <a:schemeClr val="tx1"/>
                          </a:solidFill>
                          <a:effectLst/>
                        </a:rPr>
                        <a:t>anemis</a:t>
                      </a:r>
                      <a:r>
                        <a:rPr lang="fi-FI" sz="1800" dirty="0">
                          <a:solidFill>
                            <a:schemeClr val="tx1"/>
                          </a:solidFill>
                          <a:effectLst/>
                        </a:rPr>
                        <a:t>.</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AZT bisa menimbulkan </a:t>
                      </a:r>
                      <a:r>
                        <a:rPr lang="fi-FI" sz="1800" dirty="0" smtClean="0">
                          <a:solidFill>
                            <a:schemeClr val="tx1"/>
                          </a:solidFill>
                          <a:effectLst/>
                        </a:rPr>
                        <a:t>anemia, (enam </a:t>
                      </a:r>
                      <a:r>
                        <a:rPr lang="fi-FI" sz="1800" dirty="0">
                          <a:solidFill>
                            <a:schemeClr val="tx1"/>
                          </a:solidFill>
                          <a:effectLst/>
                        </a:rPr>
                        <a:t>minggu pertama </a:t>
                      </a:r>
                      <a:r>
                        <a:rPr lang="fi-FI" sz="1800" dirty="0" smtClean="0">
                          <a:solidFill>
                            <a:schemeClr val="tx1"/>
                          </a:solidFill>
                          <a:effectLst/>
                        </a:rPr>
                        <a:t>pengobatan).</a:t>
                      </a: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smtClean="0">
                          <a:solidFill>
                            <a:schemeClr val="tx1"/>
                          </a:solidFill>
                          <a:effectLst/>
                        </a:rPr>
                        <a:t> </a:t>
                      </a:r>
                      <a:r>
                        <a:rPr lang="fi-FI" sz="1800" dirty="0">
                          <a:solidFill>
                            <a:schemeClr val="tx1"/>
                          </a:solidFill>
                          <a:effectLst/>
                        </a:rPr>
                        <a:t>Bila </a:t>
                      </a:r>
                      <a:r>
                        <a:rPr lang="fi-FI" sz="1800" dirty="0" smtClean="0">
                          <a:solidFill>
                            <a:schemeClr val="tx1"/>
                          </a:solidFill>
                          <a:effectLst/>
                        </a:rPr>
                        <a:t>Hb </a:t>
                      </a:r>
                      <a:r>
                        <a:rPr lang="fi-FI" sz="1800" dirty="0">
                          <a:solidFill>
                            <a:schemeClr val="tx1"/>
                          </a:solidFill>
                          <a:effectLst/>
                        </a:rPr>
                        <a:t>&lt; 8g/dl maka ganti AZT dengan d4T/ TDF.</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25338" marR="25338" marT="0" marB="0">
                    <a:solidFill>
                      <a:schemeClr val="bg1">
                        <a:lumMod val="85000"/>
                      </a:schemeClr>
                    </a:solidFill>
                  </a:tcPr>
                </a:tc>
              </a:tr>
              <a:tr h="1847565">
                <a:tc>
                  <a:txBody>
                    <a:bodyPr/>
                    <a:lstStyle/>
                    <a:p>
                      <a:pPr algn="ctr">
                        <a:lnSpc>
                          <a:spcPct val="115000"/>
                        </a:lnSpc>
                        <a:spcAft>
                          <a:spcPts val="0"/>
                        </a:spcAft>
                      </a:pPr>
                      <a:r>
                        <a:rPr lang="fi-FI" sz="1800" dirty="0">
                          <a:solidFill>
                            <a:schemeClr val="tx1"/>
                          </a:solidFill>
                          <a:effectLst/>
                        </a:rPr>
                        <a:t>Neuropati perifer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338" marR="25338" marT="0" marB="0">
                    <a:solidFill>
                      <a:schemeClr val="accent2">
                        <a:lumMod val="20000"/>
                        <a:lumOff val="80000"/>
                      </a:schemeClr>
                    </a:solidFill>
                  </a:tcPr>
                </a:tc>
                <a:tc>
                  <a:txBody>
                    <a:bodyPr/>
                    <a:lstStyle/>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Bisa disebabkan oleh ART (ddI, d4T) dan OAT (sikloserin dan obat injeksi).</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ART yang paling sering menimbulkan neuropati perifer adalah d4T, ganti dengan AZT.</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Pemberian amitriptilin 25 mg pada malam </a:t>
                      </a:r>
                      <a:r>
                        <a:rPr lang="fi-FI" sz="1800" dirty="0" smtClean="0">
                          <a:solidFill>
                            <a:schemeClr val="tx1"/>
                          </a:solidFill>
                          <a:effectLst/>
                        </a:rPr>
                        <a:t>hari</a:t>
                      </a:r>
                      <a:endParaRPr lang="en-US" sz="1800" dirty="0">
                        <a:solidFill>
                          <a:schemeClr val="tx1"/>
                        </a:solidFill>
                        <a:effectLst/>
                      </a:endParaRPr>
                    </a:p>
                    <a:p>
                      <a:pPr marL="342900" lvl="0" indent="-342900"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penyebabnya adalah OAT maka tingkatkan dosis vitamin B6 </a:t>
                      </a:r>
                      <a:r>
                        <a:rPr lang="fi-FI" sz="1800" dirty="0" smtClean="0">
                          <a:solidFill>
                            <a:schemeClr val="tx1"/>
                          </a:solidFill>
                          <a:effectLst/>
                        </a:rPr>
                        <a:t>200mg</a:t>
                      </a:r>
                      <a:r>
                        <a:rPr lang="fi-FI" sz="1800" dirty="0">
                          <a:solidFill>
                            <a:schemeClr val="tx1"/>
                          </a:solidFill>
                          <a:effectLst/>
                        </a:rPr>
                        <a:t>/ hari sampai gejala hilang.</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25338" marR="25338" marT="0" marB="0">
                    <a:solidFill>
                      <a:schemeClr val="accent2">
                        <a:lumMod val="20000"/>
                        <a:lumOff val="80000"/>
                      </a:schemeClr>
                    </a:solidFill>
                  </a:tcPr>
                </a:tc>
              </a:tr>
            </a:tbl>
          </a:graphicData>
        </a:graphic>
      </p:graphicFrame>
      <p:sp>
        <p:nvSpPr>
          <p:cNvPr id="4" name="Slide Number Placeholder 3"/>
          <p:cNvSpPr>
            <a:spLocks noGrp="1"/>
          </p:cNvSpPr>
          <p:nvPr>
            <p:ph type="sldNum" sz="quarter" idx="12"/>
          </p:nvPr>
        </p:nvSpPr>
        <p:spPr/>
        <p:txBody>
          <a:bodyPr/>
          <a:lstStyle/>
          <a:p>
            <a:fld id="{D80DEC11-0783-41CA-B134-3EB1A08E163D}" type="slidenum">
              <a:rPr lang="en-US" smtClean="0"/>
              <a:t>24</a:t>
            </a:fld>
            <a:endParaRPr lang="en-US"/>
          </a:p>
        </p:txBody>
      </p:sp>
      <p:sp>
        <p:nvSpPr>
          <p:cNvPr id="5" name="Title 1"/>
          <p:cNvSpPr>
            <a:spLocks noGrp="1"/>
          </p:cNvSpPr>
          <p:nvPr>
            <p:ph type="title"/>
          </p:nvPr>
        </p:nvSpPr>
        <p:spPr>
          <a:xfrm>
            <a:off x="173620" y="104171"/>
            <a:ext cx="11180180" cy="1007782"/>
          </a:xfrm>
        </p:spPr>
        <p:txBody>
          <a:bodyPr>
            <a:normAutofit fontScale="90000"/>
          </a:bodyPr>
          <a:lstStyle/>
          <a:p>
            <a:r>
              <a:rPr lang="en-US" b="1" dirty="0" err="1" smtClean="0"/>
              <a:t>Manajemen</a:t>
            </a:r>
            <a:r>
              <a:rPr lang="en-US" b="1" dirty="0" smtClean="0"/>
              <a:t> </a:t>
            </a:r>
            <a:r>
              <a:rPr lang="en-US" b="1" dirty="0" err="1" smtClean="0"/>
              <a:t>Efek</a:t>
            </a:r>
            <a:r>
              <a:rPr lang="en-US" b="1" dirty="0" smtClean="0"/>
              <a:t> </a:t>
            </a:r>
            <a:r>
              <a:rPr lang="en-US" b="1" dirty="0" err="1" smtClean="0"/>
              <a:t>Samping</a:t>
            </a:r>
            <a:r>
              <a:rPr lang="en-US" b="1" dirty="0" smtClean="0"/>
              <a:t> </a:t>
            </a:r>
            <a:r>
              <a:rPr lang="en-US" b="1" dirty="0" err="1" smtClean="0"/>
              <a:t>Pengobatan</a:t>
            </a:r>
            <a:r>
              <a:rPr lang="en-US" b="1" dirty="0" smtClean="0"/>
              <a:t> TB RO </a:t>
            </a:r>
            <a:r>
              <a:rPr lang="en-US" b="1" dirty="0" err="1" smtClean="0"/>
              <a:t>dan</a:t>
            </a:r>
            <a:r>
              <a:rPr lang="en-US" b="1" dirty="0" smtClean="0"/>
              <a:t> ART</a:t>
            </a:r>
            <a:r>
              <a:rPr lang="en-US" dirty="0" smtClean="0"/>
              <a:t/>
            </a:r>
            <a:br>
              <a:rPr lang="en-US" dirty="0" smtClean="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7177081"/>
              </p:ext>
            </p:extLst>
          </p:nvPr>
        </p:nvGraphicFramePr>
        <p:xfrm>
          <a:off x="819393" y="738954"/>
          <a:ext cx="11210307" cy="321051"/>
        </p:xfrm>
        <a:graphic>
          <a:graphicData uri="http://schemas.openxmlformats.org/drawingml/2006/table">
            <a:tbl>
              <a:tblPr firstRow="1" firstCol="1" lastRow="1" lastCol="1" bandRow="1" bandCol="1">
                <a:tableStyleId>{5C22544A-7EE6-4342-B048-85BDC9FD1C3A}</a:tableStyleId>
              </a:tblPr>
              <a:tblGrid>
                <a:gridCol w="2405167"/>
                <a:gridCol w="8805140"/>
              </a:tblGrid>
              <a:tr h="321051">
                <a:tc>
                  <a:txBody>
                    <a:bodyPr/>
                    <a:lstStyle/>
                    <a:p>
                      <a:pPr algn="ctr">
                        <a:lnSpc>
                          <a:spcPct val="115000"/>
                        </a:lnSpc>
                        <a:spcAft>
                          <a:spcPts val="0"/>
                        </a:spcAft>
                      </a:pPr>
                      <a:r>
                        <a:rPr lang="en-US" sz="1800" b="1" dirty="0" err="1">
                          <a:solidFill>
                            <a:schemeClr val="tx1"/>
                          </a:solidFill>
                          <a:effectLst/>
                        </a:rPr>
                        <a:t>Gejala</a:t>
                      </a:r>
                      <a:r>
                        <a:rPr lang="en-US" sz="1800" b="1" dirty="0">
                          <a:solidFill>
                            <a:schemeClr val="tx1"/>
                          </a:solidFill>
                          <a:effectLst/>
                        </a:rPr>
                        <a:t> </a:t>
                      </a:r>
                      <a:r>
                        <a:rPr lang="en-US" sz="1800" b="1" dirty="0" err="1">
                          <a:solidFill>
                            <a:schemeClr val="tx1"/>
                          </a:solidFill>
                          <a:effectLst/>
                        </a:rPr>
                        <a:t>dan</a:t>
                      </a:r>
                      <a:r>
                        <a:rPr lang="en-US" sz="1800" b="1" dirty="0">
                          <a:solidFill>
                            <a:schemeClr val="tx1"/>
                          </a:solidFill>
                          <a:effectLst/>
                        </a:rPr>
                        <a:t> </a:t>
                      </a:r>
                      <a:r>
                        <a:rPr lang="en-US" sz="1800" b="1" dirty="0" err="1">
                          <a:solidFill>
                            <a:schemeClr val="tx1"/>
                          </a:solidFill>
                          <a:effectLst/>
                        </a:rPr>
                        <a:t>Tanda</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c>
                  <a:txBody>
                    <a:bodyPr/>
                    <a:lstStyle/>
                    <a:p>
                      <a:pPr algn="ctr">
                        <a:lnSpc>
                          <a:spcPct val="115000"/>
                        </a:lnSpc>
                        <a:spcAft>
                          <a:spcPts val="0"/>
                        </a:spcAft>
                      </a:pPr>
                      <a:r>
                        <a:rPr lang="en-US" sz="1800" b="1" dirty="0" err="1">
                          <a:solidFill>
                            <a:schemeClr val="tx1"/>
                          </a:solidFill>
                          <a:effectLst/>
                        </a:rPr>
                        <a:t>Penatalaksanaan</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r>
            </a:tbl>
          </a:graphicData>
        </a:graphic>
      </p:graphicFrame>
      <p:pic>
        <p:nvPicPr>
          <p:cNvPr id="9" name="Picture 2"/>
          <p:cNvPicPr>
            <a:picLocks noChangeAspect="1" noChangeArrowheads="1"/>
          </p:cNvPicPr>
          <p:nvPr/>
        </p:nvPicPr>
        <p:blipFill>
          <a:blip r:embed="rId3" cstate="print"/>
          <a:srcRect l="32698" t="53921" r="63888" b="39408"/>
          <a:stretch>
            <a:fillRect/>
          </a:stretch>
        </p:blipFill>
        <p:spPr bwMode="auto">
          <a:xfrm>
            <a:off x="1575144" y="5268182"/>
            <a:ext cx="988240" cy="1453293"/>
          </a:xfrm>
          <a:prstGeom prst="rect">
            <a:avLst/>
          </a:prstGeom>
          <a:noFill/>
          <a:ln w="9525">
            <a:noFill/>
            <a:miter lim="800000"/>
            <a:headEnd/>
            <a:tailEnd/>
          </a:ln>
        </p:spPr>
      </p:pic>
    </p:spTree>
    <p:extLst>
      <p:ext uri="{BB962C8B-B14F-4D97-AF65-F5344CB8AC3E}">
        <p14:creationId xmlns:p14="http://schemas.microsoft.com/office/powerpoint/2010/main" val="3159373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35260950"/>
              </p:ext>
            </p:extLst>
          </p:nvPr>
        </p:nvGraphicFramePr>
        <p:xfrm>
          <a:off x="838200" y="554966"/>
          <a:ext cx="10675918" cy="321051"/>
        </p:xfrm>
        <a:graphic>
          <a:graphicData uri="http://schemas.openxmlformats.org/drawingml/2006/table">
            <a:tbl>
              <a:tblPr firstRow="1" firstCol="1" lastRow="1" lastCol="1" bandRow="1" bandCol="1">
                <a:tableStyleId>{5C22544A-7EE6-4342-B048-85BDC9FD1C3A}</a:tableStyleId>
              </a:tblPr>
              <a:tblGrid>
                <a:gridCol w="2290514"/>
                <a:gridCol w="8385404"/>
              </a:tblGrid>
              <a:tr h="321051">
                <a:tc>
                  <a:txBody>
                    <a:bodyPr/>
                    <a:lstStyle/>
                    <a:p>
                      <a:pPr algn="ctr">
                        <a:lnSpc>
                          <a:spcPct val="115000"/>
                        </a:lnSpc>
                        <a:spcAft>
                          <a:spcPts val="0"/>
                        </a:spcAft>
                      </a:pPr>
                      <a:r>
                        <a:rPr lang="en-US" sz="1600" dirty="0" err="1">
                          <a:solidFill>
                            <a:schemeClr val="tx1"/>
                          </a:solidFill>
                          <a:effectLst/>
                        </a:rPr>
                        <a:t>Gejala</a:t>
                      </a:r>
                      <a:r>
                        <a:rPr lang="en-US" sz="1600" dirty="0">
                          <a:solidFill>
                            <a:schemeClr val="tx1"/>
                          </a:solidFill>
                          <a:effectLst/>
                        </a:rPr>
                        <a:t> </a:t>
                      </a:r>
                      <a:r>
                        <a:rPr lang="en-US" sz="1600" dirty="0" err="1">
                          <a:solidFill>
                            <a:schemeClr val="tx1"/>
                          </a:solidFill>
                          <a:effectLst/>
                        </a:rPr>
                        <a:t>dan</a:t>
                      </a:r>
                      <a:r>
                        <a:rPr lang="en-US" sz="1600" dirty="0">
                          <a:solidFill>
                            <a:schemeClr val="tx1"/>
                          </a:solidFill>
                          <a:effectLst/>
                        </a:rPr>
                        <a:t> </a:t>
                      </a:r>
                      <a:r>
                        <a:rPr lang="en-US" sz="1600" dirty="0" err="1">
                          <a:solidFill>
                            <a:schemeClr val="tx1"/>
                          </a:solidFill>
                          <a:effectLst/>
                        </a:rPr>
                        <a:t>Tanda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c>
                  <a:txBody>
                    <a:bodyPr/>
                    <a:lstStyle/>
                    <a:p>
                      <a:pPr algn="ctr">
                        <a:lnSpc>
                          <a:spcPct val="115000"/>
                        </a:lnSpc>
                        <a:spcAft>
                          <a:spcPts val="0"/>
                        </a:spcAft>
                      </a:pPr>
                      <a:r>
                        <a:rPr lang="en-US" sz="1600" dirty="0" err="1">
                          <a:solidFill>
                            <a:schemeClr val="tx1"/>
                          </a:solidFill>
                          <a:effectLst/>
                        </a:rPr>
                        <a:t>Penatalaksanaan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71" marR="45771" marT="0" marB="0" anchor="ctr">
                    <a:solidFill>
                      <a:schemeClr val="accent2">
                        <a:lumMod val="20000"/>
                        <a:lumOff val="80000"/>
                      </a:schemeClr>
                    </a:solidFill>
                  </a:tcPr>
                </a:tc>
              </a:tr>
            </a:tbl>
          </a:graphicData>
        </a:graphic>
      </p:graphicFrame>
      <p:sp>
        <p:nvSpPr>
          <p:cNvPr id="4" name="Title 1"/>
          <p:cNvSpPr>
            <a:spLocks noGrp="1"/>
          </p:cNvSpPr>
          <p:nvPr>
            <p:ph type="title"/>
          </p:nvPr>
        </p:nvSpPr>
        <p:spPr>
          <a:xfrm>
            <a:off x="0" y="151373"/>
            <a:ext cx="11353800" cy="739279"/>
          </a:xfrm>
        </p:spPr>
        <p:txBody>
          <a:bodyPr>
            <a:normAutofit fontScale="90000"/>
          </a:bodyPr>
          <a:lstStyle/>
          <a:p>
            <a:r>
              <a:rPr lang="en-US" b="1" dirty="0" err="1"/>
              <a:t>Manajemen</a:t>
            </a:r>
            <a:r>
              <a:rPr lang="en-US" b="1" dirty="0"/>
              <a:t> </a:t>
            </a:r>
            <a:r>
              <a:rPr lang="en-US" b="1" dirty="0" err="1"/>
              <a:t>Efek</a:t>
            </a:r>
            <a:r>
              <a:rPr lang="en-US" b="1" dirty="0"/>
              <a:t> </a:t>
            </a:r>
            <a:r>
              <a:rPr lang="en-US" b="1" dirty="0" err="1"/>
              <a:t>Samping</a:t>
            </a:r>
            <a:r>
              <a:rPr lang="en-US" b="1" dirty="0"/>
              <a:t> </a:t>
            </a:r>
            <a:r>
              <a:rPr lang="en-US" b="1" dirty="0" err="1"/>
              <a:t>Pengobatan</a:t>
            </a:r>
            <a:r>
              <a:rPr lang="en-US" b="1" dirty="0"/>
              <a:t> </a:t>
            </a:r>
            <a:r>
              <a:rPr lang="en-US" b="1" dirty="0" smtClean="0"/>
              <a:t>TB RO </a:t>
            </a:r>
            <a:r>
              <a:rPr lang="en-US" b="1" dirty="0" err="1" smtClean="0"/>
              <a:t>dan</a:t>
            </a:r>
            <a:r>
              <a:rPr lang="en-US" b="1" dirty="0" smtClean="0"/>
              <a:t> </a:t>
            </a:r>
            <a:r>
              <a:rPr lang="en-US" b="1" dirty="0"/>
              <a:t>ART</a:t>
            </a:r>
            <a:r>
              <a:rPr lang="en-US" dirty="0"/>
              <a:t/>
            </a:r>
            <a:br>
              <a:rPr lang="en-US" dirty="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35433384"/>
              </p:ext>
            </p:extLst>
          </p:nvPr>
        </p:nvGraphicFramePr>
        <p:xfrm>
          <a:off x="249383" y="895037"/>
          <a:ext cx="11596254" cy="5791788"/>
        </p:xfrm>
        <a:graphic>
          <a:graphicData uri="http://schemas.openxmlformats.org/drawingml/2006/table">
            <a:tbl>
              <a:tblPr firstRow="1" firstCol="1" lastRow="1" lastCol="1" bandRow="1" bandCol="1">
                <a:tableStyleId>{5C22544A-7EE6-4342-B048-85BDC9FD1C3A}</a:tableStyleId>
              </a:tblPr>
              <a:tblGrid>
                <a:gridCol w="2487972"/>
                <a:gridCol w="9108282"/>
              </a:tblGrid>
              <a:tr h="1090932">
                <a:tc>
                  <a:txBody>
                    <a:bodyPr/>
                    <a:lstStyle/>
                    <a:p>
                      <a:pPr algn="ctr">
                        <a:lnSpc>
                          <a:spcPct val="115000"/>
                        </a:lnSpc>
                        <a:spcAft>
                          <a:spcPts val="0"/>
                        </a:spcAft>
                      </a:pPr>
                      <a:r>
                        <a:rPr lang="fi-FI" sz="1800" dirty="0">
                          <a:solidFill>
                            <a:schemeClr val="tx1"/>
                          </a:solidFill>
                          <a:effectLst/>
                        </a:rPr>
                        <a:t>Kejang otot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solidFill>
                      <a:srgbClr val="ADE7B9"/>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smtClean="0">
                          <a:solidFill>
                            <a:schemeClr val="tx1"/>
                          </a:solidFill>
                          <a:effectLst/>
                        </a:rPr>
                        <a:t>Kemungkinan krn </a:t>
                      </a:r>
                      <a:r>
                        <a:rPr lang="fi-FI" sz="1800" dirty="0">
                          <a:solidFill>
                            <a:schemeClr val="tx1"/>
                          </a:solidFill>
                          <a:effectLst/>
                        </a:rPr>
                        <a:t>electrolite wasting terutama kalium. Cek kadar kalium segera.</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Penggantian kalium dengan </a:t>
                      </a:r>
                      <a:r>
                        <a:rPr lang="fi-FI" sz="1800" dirty="0" smtClean="0">
                          <a:solidFill>
                            <a:schemeClr val="tx1"/>
                          </a:solidFill>
                          <a:effectLst/>
                        </a:rPr>
                        <a:t>makanan </a:t>
                      </a:r>
                      <a:r>
                        <a:rPr lang="fi-FI" sz="1800" dirty="0">
                          <a:solidFill>
                            <a:schemeClr val="tx1"/>
                          </a:solidFill>
                          <a:effectLst/>
                        </a:rPr>
                        <a:t>kaya kalium seperti pisang ambon atau </a:t>
                      </a:r>
                      <a:r>
                        <a:rPr lang="fi-FI" sz="1800" dirty="0" smtClean="0">
                          <a:solidFill>
                            <a:schemeClr val="tx1"/>
                          </a:solidFill>
                          <a:effectLst/>
                        </a:rPr>
                        <a:t>suplemen </a:t>
                      </a:r>
                      <a:r>
                        <a:rPr lang="fi-FI" sz="1800" dirty="0">
                          <a:solidFill>
                            <a:schemeClr val="tx1"/>
                          </a:solidFill>
                          <a:effectLst/>
                        </a:rPr>
                        <a:t>kalium.</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52552" marR="52552" marT="0" marB="0">
                    <a:solidFill>
                      <a:srgbClr val="ADE7B9"/>
                    </a:solidFill>
                  </a:tcPr>
                </a:tc>
              </a:tr>
              <a:tr h="1452882">
                <a:tc>
                  <a:txBody>
                    <a:bodyPr/>
                    <a:lstStyle/>
                    <a:p>
                      <a:pPr algn="ctr">
                        <a:lnSpc>
                          <a:spcPct val="115000"/>
                        </a:lnSpc>
                        <a:spcAft>
                          <a:spcPts val="0"/>
                        </a:spcAft>
                      </a:pPr>
                      <a:r>
                        <a:rPr lang="fi-FI" sz="1800" dirty="0">
                          <a:solidFill>
                            <a:schemeClr val="tx1"/>
                          </a:solidFill>
                          <a:effectLst/>
                        </a:rPr>
                        <a:t>Nyeri kepala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solidFill>
                      <a:schemeClr val="accent2">
                        <a:lumMod val="20000"/>
                        <a:lumOff val="80000"/>
                      </a:schemeClr>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smtClean="0">
                          <a:solidFill>
                            <a:schemeClr val="tx1"/>
                          </a:solidFill>
                          <a:effectLst/>
                        </a:rPr>
                        <a:t>Parasetamol</a:t>
                      </a:r>
                      <a:r>
                        <a:rPr lang="fi-FI" sz="1800" dirty="0">
                          <a:solidFill>
                            <a:schemeClr val="tx1"/>
                          </a:solidFill>
                          <a:effectLst/>
                        </a:rPr>
                        <a:t>.</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Lakukan assessment mengenai kemungkinan meningitis.</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pasien mendapatkan AZT/ EFV yakinkan kembali bahwa hal tersebut adalah efek samping yang biasa dan </a:t>
                      </a:r>
                      <a:r>
                        <a:rPr lang="fi-FI" sz="1800" dirty="0" smtClean="0">
                          <a:solidFill>
                            <a:schemeClr val="tx1"/>
                          </a:solidFill>
                          <a:effectLst/>
                        </a:rPr>
                        <a:t>akan </a:t>
                      </a:r>
                      <a:r>
                        <a:rPr lang="fi-FI" sz="1800" dirty="0">
                          <a:solidFill>
                            <a:schemeClr val="tx1"/>
                          </a:solidFill>
                          <a:effectLst/>
                        </a:rPr>
                        <a:t>sembuh dengan sendirinya.</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disebabkan oleh sikloserin biasanya kronik.</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52552" marR="52552" marT="0" marB="0">
                    <a:solidFill>
                      <a:schemeClr val="accent2">
                        <a:lumMod val="20000"/>
                        <a:lumOff val="80000"/>
                      </a:schemeClr>
                    </a:solidFill>
                  </a:tcPr>
                </a:tc>
              </a:tr>
              <a:tr h="1689176">
                <a:tc>
                  <a:txBody>
                    <a:bodyPr/>
                    <a:lstStyle/>
                    <a:p>
                      <a:pPr algn="ctr">
                        <a:lnSpc>
                          <a:spcPct val="115000"/>
                        </a:lnSpc>
                        <a:spcAft>
                          <a:spcPts val="0"/>
                        </a:spcAft>
                      </a:pPr>
                      <a:r>
                        <a:rPr lang="fi-FI" sz="1800" dirty="0">
                          <a:solidFill>
                            <a:schemeClr val="tx1"/>
                          </a:solidFill>
                          <a:effectLst/>
                        </a:rPr>
                        <a:t>Gangguan ginjal (gagal ginjal, edema, retensi urin, hipertensi)</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solidFill>
                      <a:srgbClr val="F3DEF4"/>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Lakukan pemeriksaan ureum, kreatinin.</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Lakukan penatalaksanaan bersama dengan ahli nefrologi.</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Bila </a:t>
                      </a:r>
                      <a:r>
                        <a:rPr lang="fi-FI" sz="1800" dirty="0" smtClean="0">
                          <a:solidFill>
                            <a:schemeClr val="tx1"/>
                          </a:solidFill>
                          <a:effectLst/>
                        </a:rPr>
                        <a:t>berat, obat-obat </a:t>
                      </a:r>
                      <a:r>
                        <a:rPr lang="fi-FI" sz="1800" dirty="0">
                          <a:solidFill>
                            <a:schemeClr val="tx1"/>
                          </a:solidFill>
                          <a:effectLst/>
                        </a:rPr>
                        <a:t>injeksi, kuinolon dan TDF  dihentikan sementara.</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it-IT" sz="1800" dirty="0">
                          <a:solidFill>
                            <a:schemeClr val="tx1"/>
                          </a:solidFill>
                          <a:effectLst/>
                        </a:rPr>
                        <a:t>Pengobatan dimulai sesuai dengan kondisi ginjal pasien, dilakukan dengan pengaturan dosis dan frekuensi pemberian.</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52552" marR="52552" marT="0" marB="0">
                    <a:solidFill>
                      <a:srgbClr val="F3DEF4"/>
                    </a:solidFill>
                  </a:tcPr>
                </a:tc>
              </a:tr>
              <a:tr h="1452882">
                <a:tc>
                  <a:txBody>
                    <a:bodyPr/>
                    <a:lstStyle/>
                    <a:p>
                      <a:pPr algn="ctr">
                        <a:lnSpc>
                          <a:spcPct val="115000"/>
                        </a:lnSpc>
                        <a:spcAft>
                          <a:spcPts val="0"/>
                        </a:spcAft>
                      </a:pPr>
                      <a:r>
                        <a:rPr lang="fi-FI" sz="1800" dirty="0">
                          <a:solidFill>
                            <a:schemeClr val="tx1"/>
                          </a:solidFill>
                          <a:effectLst/>
                        </a:rPr>
                        <a:t>Demam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solidFill>
                      <a:schemeClr val="accent1">
                        <a:lumMod val="40000"/>
                        <a:lumOff val="60000"/>
                      </a:schemeClr>
                    </a:solidFill>
                  </a:tcPr>
                </a:tc>
                <a:tc>
                  <a:txBody>
                    <a:bodyPr/>
                    <a:lstStyle/>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a:solidFill>
                            <a:schemeClr val="tx1"/>
                          </a:solidFill>
                          <a:effectLst/>
                        </a:rPr>
                        <a:t>Bisa disebabkan penyakit lain yang umum, infeksi oportunistik, IRIS dan efek samping obat.</a:t>
                      </a:r>
                      <a:endParaRPr lang="en-US" sz="1800" dirty="0">
                        <a:solidFill>
                          <a:schemeClr val="tx1"/>
                        </a:solidFill>
                        <a:effectLst/>
                      </a:endParaRPr>
                    </a:p>
                    <a:p>
                      <a:pPr marL="274320" algn="just" fontAlgn="base">
                        <a:lnSpc>
                          <a:spcPct val="115000"/>
                        </a:lnSpc>
                        <a:spcAft>
                          <a:spcPts val="0"/>
                        </a:spcAft>
                      </a:pPr>
                      <a:r>
                        <a:rPr lang="fi-FI" sz="1800" dirty="0" smtClean="0">
                          <a:solidFill>
                            <a:schemeClr val="tx1"/>
                          </a:solidFill>
                          <a:effectLst/>
                        </a:rPr>
                        <a:t>  Bila </a:t>
                      </a:r>
                      <a:r>
                        <a:rPr lang="fi-FI" sz="1800" dirty="0">
                          <a:solidFill>
                            <a:schemeClr val="tx1"/>
                          </a:solidFill>
                          <a:effectLst/>
                        </a:rPr>
                        <a:t>terjadi setelah pasien menjalani terapi ART kemungkinan terjadi IRIS</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smtClean="0">
                          <a:solidFill>
                            <a:schemeClr val="tx1"/>
                          </a:solidFill>
                          <a:effectLst/>
                        </a:rPr>
                        <a:t>Parasetamol</a:t>
                      </a:r>
                      <a:r>
                        <a:rPr lang="fi-FI" sz="1800" dirty="0">
                          <a:solidFill>
                            <a:schemeClr val="tx1"/>
                          </a:solidFill>
                          <a:effectLst/>
                        </a:rPr>
                        <a:t>, hindari dosis yang </a:t>
                      </a:r>
                      <a:r>
                        <a:rPr lang="fi-FI" sz="1800" dirty="0" smtClean="0">
                          <a:solidFill>
                            <a:schemeClr val="tx1"/>
                          </a:solidFill>
                          <a:effectLst/>
                        </a:rPr>
                        <a:t>berlebihan</a:t>
                      </a:r>
                      <a:r>
                        <a:rPr lang="fi-FI" sz="1800" dirty="0">
                          <a:solidFill>
                            <a:schemeClr val="tx1"/>
                          </a:solidFill>
                          <a:effectLst/>
                        </a:rPr>
                        <a:t>.</a:t>
                      </a:r>
                      <a:endParaRPr lang="en-US" sz="1800" dirty="0">
                        <a:solidFill>
                          <a:schemeClr val="tx1"/>
                        </a:solidFill>
                        <a:effectLst/>
                      </a:endParaRPr>
                    </a:p>
                    <a:p>
                      <a:pPr marL="342900" lvl="0" indent="-342900" algn="just" fontAlgn="base">
                        <a:lnSpc>
                          <a:spcPct val="115000"/>
                        </a:lnSpc>
                        <a:spcAft>
                          <a:spcPts val="0"/>
                        </a:spcAft>
                        <a:buFont typeface="Comic Sans MS" panose="030F0702030302020204" pitchFamily="66" charset="0"/>
                        <a:buChar char="-"/>
                        <a:tabLst>
                          <a:tab pos="274320" algn="l"/>
                        </a:tabLst>
                      </a:pPr>
                      <a:r>
                        <a:rPr lang="fi-FI" sz="1800" dirty="0" smtClean="0">
                          <a:solidFill>
                            <a:schemeClr val="tx1"/>
                          </a:solidFill>
                          <a:effectLst/>
                        </a:rPr>
                        <a:t>airan </a:t>
                      </a:r>
                      <a:r>
                        <a:rPr lang="fi-FI" sz="1800" dirty="0">
                          <a:solidFill>
                            <a:schemeClr val="tx1"/>
                          </a:solidFill>
                          <a:effectLst/>
                        </a:rPr>
                        <a:t>untuk menghindari dehidrasi.</a:t>
                      </a:r>
                      <a:endParaRPr lang="en-US" sz="1800" dirty="0">
                        <a:solidFill>
                          <a:schemeClr val="tx1"/>
                        </a:solidFill>
                        <a:effectLst/>
                        <a:latin typeface="Calibri" panose="020F0502020204030204" pitchFamily="34" charset="0"/>
                        <a:ea typeface="MS Mincho"/>
                        <a:cs typeface="Times New Roman" panose="02020603050405020304" pitchFamily="18" charset="0"/>
                      </a:endParaRPr>
                    </a:p>
                  </a:txBody>
                  <a:tcPr marL="52552" marR="52552" marT="0" marB="0">
                    <a:solidFill>
                      <a:schemeClr val="accent1">
                        <a:lumMod val="40000"/>
                        <a:lumOff val="60000"/>
                      </a:schemeClr>
                    </a:solidFill>
                  </a:tcPr>
                </a:tc>
              </a:tr>
            </a:tbl>
          </a:graphicData>
        </a:graphic>
      </p:graphicFrame>
      <p:sp>
        <p:nvSpPr>
          <p:cNvPr id="7" name="Slide Number Placeholder 6"/>
          <p:cNvSpPr>
            <a:spLocks noGrp="1"/>
          </p:cNvSpPr>
          <p:nvPr>
            <p:ph type="sldNum" sz="quarter" idx="12"/>
          </p:nvPr>
        </p:nvSpPr>
        <p:spPr/>
        <p:txBody>
          <a:bodyPr/>
          <a:lstStyle/>
          <a:p>
            <a:fld id="{D80DEC11-0783-41CA-B134-3EB1A08E163D}" type="slidenum">
              <a:rPr lang="en-US" smtClean="0"/>
              <a:t>25</a:t>
            </a:fld>
            <a:endParaRPr lang="en-US"/>
          </a:p>
        </p:txBody>
      </p:sp>
      <p:pic>
        <p:nvPicPr>
          <p:cNvPr id="8" name="Picture 2"/>
          <p:cNvPicPr>
            <a:picLocks noChangeAspect="1" noChangeArrowheads="1"/>
          </p:cNvPicPr>
          <p:nvPr/>
        </p:nvPicPr>
        <p:blipFill>
          <a:blip r:embed="rId3" cstate="print"/>
          <a:srcRect l="53984" t="32014" r="38378" b="44924"/>
          <a:stretch>
            <a:fillRect/>
          </a:stretch>
        </p:blipFill>
        <p:spPr bwMode="auto">
          <a:xfrm>
            <a:off x="1598282" y="2242457"/>
            <a:ext cx="1005755" cy="128513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25720" t="48145" r="63051" b="23000"/>
          <a:stretch>
            <a:fillRect/>
          </a:stretch>
        </p:blipFill>
        <p:spPr bwMode="auto">
          <a:xfrm>
            <a:off x="108652" y="1154395"/>
            <a:ext cx="845582" cy="879332"/>
          </a:xfrm>
          <a:prstGeom prst="rect">
            <a:avLst/>
          </a:prstGeom>
          <a:noFill/>
          <a:ln w="9525">
            <a:noFill/>
            <a:miter lim="800000"/>
            <a:headEnd/>
            <a:tailEnd/>
          </a:ln>
        </p:spPr>
      </p:pic>
    </p:spTree>
    <p:extLst>
      <p:ext uri="{BB962C8B-B14F-4D97-AF65-F5344CB8AC3E}">
        <p14:creationId xmlns:p14="http://schemas.microsoft.com/office/powerpoint/2010/main" val="5307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D" dirty="0" smtClean="0"/>
              <a:t>KESIMPULAN</a:t>
            </a:r>
            <a:endParaRPr lang="en-US" dirty="0"/>
          </a:p>
        </p:txBody>
      </p:sp>
      <p:sp>
        <p:nvSpPr>
          <p:cNvPr id="4" name="Rectangle 1"/>
          <p:cNvSpPr>
            <a:spLocks noGrp="1" noChangeArrowheads="1"/>
          </p:cNvSpPr>
          <p:nvPr>
            <p:ph idx="1"/>
          </p:nvPr>
        </p:nvSpPr>
        <p:spPr bwMode="auto">
          <a:xfrm>
            <a:off x="249382" y="1699087"/>
            <a:ext cx="11614067" cy="43088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eaLnBrk="0" fontAlgn="base" hangingPunct="0">
              <a:lnSpc>
                <a:spcPct val="100000"/>
              </a:lnSpc>
              <a:spcBef>
                <a:spcPct val="0"/>
              </a:spcBef>
              <a:spcAft>
                <a:spcPct val="0"/>
              </a:spcAft>
            </a:pPr>
            <a:r>
              <a:rPr kumimoji="0" lang="en-US" altLang="en-US" b="0" i="0" u="none" strike="noStrike" cap="none" normalizeH="0" baseline="0" dirty="0" err="1" smtClean="0">
                <a:ln>
                  <a:noFill/>
                </a:ln>
                <a:solidFill>
                  <a:srgbClr val="212121"/>
                </a:solidFill>
                <a:effectLst/>
              </a:rPr>
              <a:t>Pasien</a:t>
            </a:r>
            <a:r>
              <a:rPr kumimoji="0" lang="en-US" altLang="en-US" b="0" i="0" u="none" strike="noStrike" cap="none" normalizeH="0" baseline="0" dirty="0" smtClean="0">
                <a:ln>
                  <a:noFill/>
                </a:ln>
                <a:solidFill>
                  <a:srgbClr val="212121"/>
                </a:solidFill>
                <a:effectLst/>
              </a:rPr>
              <a:t> TB-RO</a:t>
            </a:r>
            <a:r>
              <a:rPr kumimoji="0" lang="en-US" altLang="en-US" b="0" i="0" u="none" strike="noStrike" cap="none" normalizeH="0" dirty="0" smtClean="0">
                <a:ln>
                  <a:noFill/>
                </a:ln>
                <a:solidFill>
                  <a:srgbClr val="212121"/>
                </a:solidFill>
                <a:effectLst/>
              </a:rPr>
              <a:t> d</a:t>
            </a:r>
            <a:r>
              <a:rPr kumimoji="0" lang="en-US" altLang="en-US" b="0" i="0" u="none" strike="noStrike" cap="none" normalizeH="0" baseline="0" dirty="0" smtClean="0">
                <a:ln>
                  <a:noFill/>
                </a:ln>
                <a:solidFill>
                  <a:srgbClr val="212121"/>
                </a:solidFill>
                <a:effectLst/>
              </a:rPr>
              <a:t>g </a:t>
            </a:r>
            <a:r>
              <a:rPr kumimoji="0" lang="en-US" altLang="en-US" b="0" i="0" u="none" strike="noStrike" cap="none" normalizeH="0" baseline="0" dirty="0" smtClean="0">
                <a:ln>
                  <a:noFill/>
                </a:ln>
                <a:solidFill>
                  <a:srgbClr val="212121"/>
                </a:solidFill>
                <a:effectLst/>
              </a:rPr>
              <a:t>HIV-</a:t>
            </a:r>
            <a:r>
              <a:rPr kumimoji="0" lang="en-US" altLang="en-US" b="0" i="0" u="none" strike="noStrike" cap="none" normalizeH="0" baseline="0" dirty="0" err="1" smtClean="0">
                <a:ln>
                  <a:noFill/>
                </a:ln>
                <a:solidFill>
                  <a:srgbClr val="212121"/>
                </a:solidFill>
                <a:effectLst/>
              </a:rPr>
              <a:t>positif</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tingkat</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kematian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lebih</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tinggi</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bila</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pengobatan</a:t>
            </a:r>
            <a:r>
              <a:rPr kumimoji="0" lang="en-US" altLang="en-US" b="0" i="0" u="none" strike="noStrike" cap="none" normalizeH="0" dirty="0" smtClean="0">
                <a:ln>
                  <a:noFill/>
                </a:ln>
                <a:solidFill>
                  <a:srgbClr val="212121"/>
                </a:solidFill>
                <a:effectLst/>
              </a:rPr>
              <a:t> </a:t>
            </a:r>
            <a:r>
              <a:rPr kumimoji="0" lang="en-US" altLang="en-US" b="0" i="0" u="none" strike="noStrike" cap="none" normalizeH="0" baseline="0" dirty="0" smtClean="0">
                <a:ln>
                  <a:noFill/>
                </a:ln>
                <a:solidFill>
                  <a:srgbClr val="212121"/>
                </a:solidFill>
                <a:effectLst/>
              </a:rPr>
              <a:t>TB yang optimal </a:t>
            </a:r>
            <a:r>
              <a:rPr kumimoji="0" lang="en-US" altLang="en-US" b="0" i="0" u="none" strike="noStrike" cap="none" normalizeH="0" baseline="0" dirty="0" err="1" smtClean="0">
                <a:ln>
                  <a:noFill/>
                </a:ln>
                <a:solidFill>
                  <a:srgbClr val="212121"/>
                </a:solidFill>
                <a:effectLst/>
              </a:rPr>
              <a:t>tidak</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dimulai</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sejak</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awal</a:t>
            </a:r>
            <a:r>
              <a:rPr kumimoji="0" lang="en-US" altLang="en-US" b="0" i="0" u="none" strike="noStrike" cap="none" normalizeH="0" baseline="0" dirty="0" smtClean="0">
                <a:ln>
                  <a:noFill/>
                </a:ln>
                <a:solidFill>
                  <a:srgbClr val="212121"/>
                </a:solidFill>
                <a:effectLst/>
              </a:rPr>
              <a:t>.</a:t>
            </a:r>
          </a:p>
          <a:p>
            <a:pPr algn="just" eaLnBrk="0" fontAlgn="base" hangingPunct="0">
              <a:lnSpc>
                <a:spcPct val="100000"/>
              </a:lnSpc>
              <a:spcBef>
                <a:spcPct val="0"/>
              </a:spcBef>
              <a:spcAft>
                <a:spcPct val="0"/>
              </a:spcAft>
            </a:pPr>
            <a:r>
              <a:rPr kumimoji="0" lang="en-US" altLang="en-US" b="0" i="0" u="none" strike="noStrike" cap="none" normalizeH="0" baseline="0" dirty="0" err="1" smtClean="0">
                <a:ln>
                  <a:noFill/>
                </a:ln>
                <a:solidFill>
                  <a:srgbClr val="212121"/>
                </a:solidFill>
                <a:effectLst/>
              </a:rPr>
              <a:t>Terapi</a:t>
            </a:r>
            <a:r>
              <a:rPr kumimoji="0" lang="en-US" altLang="en-US" b="0" i="0" u="none" strike="noStrike" cap="none" normalizeH="0" baseline="0" dirty="0" smtClean="0">
                <a:ln>
                  <a:noFill/>
                </a:ln>
                <a:solidFill>
                  <a:srgbClr val="212121"/>
                </a:solidFill>
                <a:effectLst/>
              </a:rPr>
              <a:t> antiretroviral </a:t>
            </a:r>
            <a:r>
              <a:rPr kumimoji="0" lang="en-US" altLang="en-US" b="0" i="0" u="none" strike="noStrike" cap="none" normalizeH="0" baseline="0" dirty="0" err="1" smtClean="0">
                <a:ln>
                  <a:noFill/>
                </a:ln>
                <a:solidFill>
                  <a:srgbClr val="212121"/>
                </a:solidFill>
                <a:effectLst/>
              </a:rPr>
              <a:t>adalah</a:t>
            </a:r>
            <a:r>
              <a:rPr kumimoji="0" lang="en-US" altLang="en-US" b="0" i="0" u="none" strike="noStrike" cap="none" normalizeH="0" baseline="0" dirty="0" smtClean="0">
                <a:ln>
                  <a:noFill/>
                </a:ln>
                <a:solidFill>
                  <a:srgbClr val="212121"/>
                </a:solidFill>
                <a:effectLst/>
              </a:rPr>
              <a:t> </a:t>
            </a:r>
            <a:r>
              <a:rPr lang="en-US" altLang="en-US" dirty="0" err="1" smtClean="0">
                <a:solidFill>
                  <a:srgbClr val="212121"/>
                </a:solidFill>
              </a:rPr>
              <a:t>bagian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penting</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dari</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pengobatan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Odha</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dan</a:t>
            </a:r>
            <a:r>
              <a:rPr kumimoji="0" lang="en-US" altLang="en-US" b="0" i="0" u="none" strike="noStrike" cap="none" normalizeH="0" dirty="0" smtClean="0">
                <a:ln>
                  <a:noFill/>
                </a:ln>
                <a:solidFill>
                  <a:srgbClr val="212121"/>
                </a:solidFill>
                <a:effectLst/>
              </a:rPr>
              <a:t> </a:t>
            </a:r>
            <a:r>
              <a:rPr kumimoji="0" lang="en-US" altLang="en-US" b="0" i="0" u="none" strike="noStrike" cap="none" normalizeH="0" baseline="0" dirty="0" smtClean="0">
                <a:ln>
                  <a:noFill/>
                </a:ln>
                <a:solidFill>
                  <a:srgbClr val="212121"/>
                </a:solidFill>
                <a:effectLst/>
              </a:rPr>
              <a:t>TB RO</a:t>
            </a:r>
          </a:p>
          <a:p>
            <a:pPr algn="just" eaLnBrk="0" fontAlgn="base" hangingPunct="0">
              <a:lnSpc>
                <a:spcPct val="100000"/>
              </a:lnSpc>
              <a:spcBef>
                <a:spcPct val="0"/>
              </a:spcBef>
              <a:spcAft>
                <a:spcPct val="0"/>
              </a:spcAft>
            </a:pPr>
            <a:r>
              <a:rPr kumimoji="0" lang="en-US" altLang="en-US" b="0" i="0" u="none" strike="noStrike" cap="none" normalizeH="0" baseline="0" dirty="0" err="1" smtClean="0">
                <a:ln>
                  <a:noFill/>
                </a:ln>
                <a:solidFill>
                  <a:srgbClr val="212121"/>
                </a:solidFill>
                <a:effectLst/>
              </a:rPr>
              <a:t>Pasien</a:t>
            </a:r>
            <a:r>
              <a:rPr kumimoji="0" lang="en-US" altLang="en-US" b="0" i="0" u="none" strike="noStrike" cap="none" normalizeH="0" baseline="0" dirty="0" smtClean="0">
                <a:ln>
                  <a:noFill/>
                </a:ln>
                <a:solidFill>
                  <a:srgbClr val="212121"/>
                </a:solidFill>
                <a:effectLst/>
              </a:rPr>
              <a:t> TB RO </a:t>
            </a:r>
            <a:r>
              <a:rPr kumimoji="0" lang="en-US" altLang="en-US" b="0" i="0" u="none" strike="noStrike" cap="none" normalizeH="0" baseline="0" dirty="0" err="1" smtClean="0">
                <a:ln>
                  <a:noFill/>
                </a:ln>
                <a:solidFill>
                  <a:srgbClr val="212121"/>
                </a:solidFill>
                <a:effectLst/>
              </a:rPr>
              <a:t>dengan</a:t>
            </a:r>
            <a:r>
              <a:rPr kumimoji="0" lang="en-US" altLang="en-US" b="0" i="0" u="none" strike="noStrike" cap="none" normalizeH="0" baseline="0" dirty="0" smtClean="0">
                <a:ln>
                  <a:noFill/>
                </a:ln>
                <a:solidFill>
                  <a:srgbClr val="212121"/>
                </a:solidFill>
                <a:effectLst/>
              </a:rPr>
              <a:t> HIV-</a:t>
            </a:r>
            <a:r>
              <a:rPr kumimoji="0" lang="en-US" altLang="en-US" b="0" i="0" u="none" strike="noStrike" cap="none" normalizeH="0" baseline="0" dirty="0" err="1" smtClean="0">
                <a:ln>
                  <a:noFill/>
                </a:ln>
                <a:solidFill>
                  <a:srgbClr val="212121"/>
                </a:solidFill>
                <a:effectLst/>
              </a:rPr>
              <a:t>positif</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dapat</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disembuhkan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namun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memerlukan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pengobatan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pemantauan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khusus</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secara</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bersamaan</a:t>
            </a:r>
            <a:r>
              <a:rPr lang="en-US" altLang="en-US" dirty="0">
                <a:solidFill>
                  <a:srgbClr val="212121"/>
                </a:solidFill>
              </a:rPr>
              <a:t>.</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Inisiasi</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dini</a:t>
            </a:r>
            <a:r>
              <a:rPr kumimoji="0" lang="en-US" altLang="en-US" b="0" i="0" u="none" strike="noStrike" cap="none" normalizeH="0" baseline="0" dirty="0" smtClean="0">
                <a:ln>
                  <a:noFill/>
                </a:ln>
                <a:solidFill>
                  <a:srgbClr val="212121"/>
                </a:solidFill>
                <a:effectLst/>
              </a:rPr>
              <a:t> ART </a:t>
            </a:r>
            <a:r>
              <a:rPr kumimoji="0" lang="en-US" altLang="en-US" b="0" i="0" u="none" strike="noStrike" cap="none" normalizeH="0" baseline="0" dirty="0" err="1" smtClean="0">
                <a:ln>
                  <a:noFill/>
                </a:ln>
                <a:solidFill>
                  <a:srgbClr val="212121"/>
                </a:solidFill>
                <a:effectLst/>
              </a:rPr>
              <a:t>meningkatkan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kelangsungan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hidup</a:t>
            </a:r>
            <a:r>
              <a:rPr kumimoji="0" lang="en-US" altLang="en-US" b="0" i="0" u="none" strike="noStrike" cap="none" normalizeH="0" baseline="0" dirty="0" smtClean="0">
                <a:ln>
                  <a:noFill/>
                </a:ln>
                <a:solidFill>
                  <a:srgbClr val="212121"/>
                </a:solidFill>
                <a:effectLst/>
              </a:rPr>
              <a:t>.</a:t>
            </a:r>
          </a:p>
          <a:p>
            <a:pPr algn="just" eaLnBrk="0" fontAlgn="base" hangingPunct="0">
              <a:lnSpc>
                <a:spcPct val="100000"/>
              </a:lnSpc>
              <a:spcBef>
                <a:spcPct val="0"/>
              </a:spcBef>
              <a:spcAft>
                <a:spcPct val="0"/>
              </a:spcAft>
            </a:pPr>
            <a:r>
              <a:rPr kumimoji="0" lang="en-US" altLang="en-US" b="0" i="0" u="none" strike="noStrike" cap="none" normalizeH="0" baseline="0" dirty="0" err="1" smtClean="0">
                <a:ln>
                  <a:noFill/>
                </a:ln>
                <a:solidFill>
                  <a:srgbClr val="212121"/>
                </a:solidFill>
                <a:effectLst/>
              </a:rPr>
              <a:t>Malabsorpsi</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dan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interaksi</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obat</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pada</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pasien</a:t>
            </a:r>
            <a:r>
              <a:rPr kumimoji="0" lang="en-US" altLang="en-US" b="0" i="0" u="none" strike="noStrike" cap="none" normalizeH="0" baseline="0" dirty="0" smtClean="0">
                <a:ln>
                  <a:noFill/>
                </a:ln>
                <a:solidFill>
                  <a:srgbClr val="212121"/>
                </a:solidFill>
                <a:effectLst/>
              </a:rPr>
              <a:t> HIV </a:t>
            </a:r>
            <a:r>
              <a:rPr kumimoji="0" lang="en-US" altLang="en-US" b="0" i="0" u="none" strike="noStrike" cap="none" normalizeH="0" baseline="0" dirty="0" err="1" smtClean="0">
                <a:ln>
                  <a:noFill/>
                </a:ln>
                <a:solidFill>
                  <a:srgbClr val="212121"/>
                </a:solidFill>
                <a:effectLst/>
              </a:rPr>
              <a:t>meningkatkan</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risiko</a:t>
            </a:r>
            <a:r>
              <a:rPr kumimoji="0" lang="en-US" altLang="en-US" b="0" i="0" u="none" strike="noStrike" cap="none" normalizeH="0" baseline="0" dirty="0" smtClean="0">
                <a:ln>
                  <a:noFill/>
                </a:ln>
                <a:solidFill>
                  <a:srgbClr val="212121"/>
                </a:solidFill>
                <a:effectLst/>
              </a:rPr>
              <a:t> TB RO </a:t>
            </a:r>
            <a:r>
              <a:rPr kumimoji="0" lang="en-US" altLang="en-US" b="0" i="0" u="none" strike="noStrike" cap="none" normalizeH="0" baseline="0" dirty="0" err="1" smtClean="0">
                <a:ln>
                  <a:noFill/>
                </a:ln>
                <a:solidFill>
                  <a:srgbClr val="212121"/>
                </a:solidFill>
                <a:effectLst/>
              </a:rPr>
              <a:t>serta</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mempersulit</a:t>
            </a:r>
            <a:r>
              <a:rPr kumimoji="0" lang="en-US" altLang="en-US" b="0" i="0" u="none" strike="noStrike" cap="none" normalizeH="0" baseline="0" dirty="0" smtClean="0">
                <a:ln>
                  <a:noFill/>
                </a:ln>
                <a:solidFill>
                  <a:srgbClr val="212121"/>
                </a:solidFill>
                <a:effectLst/>
              </a:rPr>
              <a:t> </a:t>
            </a:r>
            <a:r>
              <a:rPr kumimoji="0" lang="en-US" altLang="en-US" b="0" i="0" u="none" strike="noStrike" cap="none" normalizeH="0" baseline="0" dirty="0" err="1" smtClean="0">
                <a:ln>
                  <a:noFill/>
                </a:ln>
                <a:solidFill>
                  <a:srgbClr val="212121"/>
                </a:solidFill>
                <a:effectLst/>
              </a:rPr>
              <a:t>pengobatannya</a:t>
            </a:r>
            <a:r>
              <a:rPr kumimoji="0" lang="en-US" altLang="en-US" b="0" i="0" u="none" strike="noStrike" cap="none" normalizeH="0" baseline="0" dirty="0" smtClean="0">
                <a:ln>
                  <a:noFill/>
                </a:ln>
                <a:solidFill>
                  <a:srgbClr val="212121"/>
                </a:solidFill>
                <a:effectLst/>
              </a:rPr>
              <a:t>.</a:t>
            </a:r>
          </a:p>
          <a:p>
            <a:pPr algn="just" eaLnBrk="0" fontAlgn="base" hangingPunct="0">
              <a:lnSpc>
                <a:spcPct val="100000"/>
              </a:lnSpc>
              <a:spcBef>
                <a:spcPct val="0"/>
              </a:spcBef>
              <a:spcAft>
                <a:spcPct val="0"/>
              </a:spcAft>
            </a:pPr>
            <a:r>
              <a:rPr lang="en-ID" altLang="en-US" dirty="0" err="1" smtClean="0">
                <a:solidFill>
                  <a:srgbClr val="212121"/>
                </a:solidFill>
              </a:rPr>
              <a:t>Perlu</a:t>
            </a:r>
            <a:r>
              <a:rPr lang="en-ID" altLang="en-US" dirty="0" smtClean="0">
                <a:solidFill>
                  <a:srgbClr val="212121"/>
                </a:solidFill>
              </a:rPr>
              <a:t> </a:t>
            </a:r>
            <a:r>
              <a:rPr lang="en-ID" altLang="en-US" dirty="0" err="1" smtClean="0">
                <a:solidFill>
                  <a:srgbClr val="212121"/>
                </a:solidFill>
              </a:rPr>
              <a:t>diperhatikan</a:t>
            </a:r>
            <a:r>
              <a:rPr lang="en-ID" altLang="en-US" dirty="0" smtClean="0">
                <a:solidFill>
                  <a:srgbClr val="212121"/>
                </a:solidFill>
              </a:rPr>
              <a:t> </a:t>
            </a:r>
            <a:r>
              <a:rPr lang="en-ID" altLang="en-US" dirty="0" err="1" smtClean="0">
                <a:solidFill>
                  <a:srgbClr val="212121"/>
                </a:solidFill>
              </a:rPr>
              <a:t>interaksi</a:t>
            </a:r>
            <a:r>
              <a:rPr lang="en-ID" altLang="en-US" dirty="0" smtClean="0">
                <a:solidFill>
                  <a:srgbClr val="212121"/>
                </a:solidFill>
              </a:rPr>
              <a:t> </a:t>
            </a:r>
            <a:r>
              <a:rPr lang="en-ID" altLang="en-US" dirty="0" err="1" smtClean="0">
                <a:solidFill>
                  <a:srgbClr val="212121"/>
                </a:solidFill>
              </a:rPr>
              <a:t>obat</a:t>
            </a:r>
            <a:r>
              <a:rPr lang="en-ID" altLang="en-US" dirty="0" smtClean="0">
                <a:solidFill>
                  <a:srgbClr val="212121"/>
                </a:solidFill>
              </a:rPr>
              <a:t> </a:t>
            </a:r>
            <a:r>
              <a:rPr lang="en-ID" altLang="en-US" dirty="0" err="1" smtClean="0">
                <a:solidFill>
                  <a:srgbClr val="212121"/>
                </a:solidFill>
              </a:rPr>
              <a:t>dan</a:t>
            </a:r>
            <a:r>
              <a:rPr lang="en-ID" altLang="en-US" dirty="0" smtClean="0">
                <a:solidFill>
                  <a:srgbClr val="212121"/>
                </a:solidFill>
              </a:rPr>
              <a:t> </a:t>
            </a:r>
            <a:r>
              <a:rPr lang="en-ID" altLang="en-US" dirty="0" err="1" smtClean="0">
                <a:solidFill>
                  <a:srgbClr val="212121"/>
                </a:solidFill>
              </a:rPr>
              <a:t>efek</a:t>
            </a:r>
            <a:r>
              <a:rPr lang="en-ID" altLang="en-US" dirty="0" smtClean="0">
                <a:solidFill>
                  <a:srgbClr val="212121"/>
                </a:solidFill>
              </a:rPr>
              <a:t> </a:t>
            </a:r>
            <a:r>
              <a:rPr lang="en-ID" altLang="en-US" dirty="0" err="1" smtClean="0">
                <a:solidFill>
                  <a:srgbClr val="212121"/>
                </a:solidFill>
              </a:rPr>
              <a:t>samping</a:t>
            </a:r>
            <a:r>
              <a:rPr lang="en-ID" altLang="en-US" dirty="0" smtClean="0">
                <a:solidFill>
                  <a:srgbClr val="212121"/>
                </a:solidFill>
              </a:rPr>
              <a:t> </a:t>
            </a:r>
            <a:r>
              <a:rPr lang="en-ID" altLang="en-US" dirty="0" err="1" smtClean="0">
                <a:solidFill>
                  <a:srgbClr val="212121"/>
                </a:solidFill>
              </a:rPr>
              <a:t>obat</a:t>
            </a:r>
            <a:r>
              <a:rPr lang="en-ID" altLang="en-US" dirty="0" smtClean="0">
                <a:solidFill>
                  <a:srgbClr val="212121"/>
                </a:solidFill>
              </a:rPr>
              <a:t> </a:t>
            </a:r>
            <a:r>
              <a:rPr lang="en-ID" altLang="en-US" dirty="0" err="1" smtClean="0">
                <a:solidFill>
                  <a:srgbClr val="212121"/>
                </a:solidFill>
              </a:rPr>
              <a:t>serta</a:t>
            </a:r>
            <a:r>
              <a:rPr lang="en-ID" altLang="en-US" dirty="0" smtClean="0">
                <a:solidFill>
                  <a:srgbClr val="212121"/>
                </a:solidFill>
              </a:rPr>
              <a:t> </a:t>
            </a:r>
            <a:r>
              <a:rPr lang="en-ID" altLang="en-US" dirty="0" err="1" smtClean="0">
                <a:solidFill>
                  <a:srgbClr val="212121"/>
                </a:solidFill>
              </a:rPr>
              <a:t>tatalaksana</a:t>
            </a:r>
            <a:r>
              <a:rPr lang="en-ID" altLang="en-US" dirty="0" smtClean="0">
                <a:solidFill>
                  <a:srgbClr val="212121"/>
                </a:solidFill>
              </a:rPr>
              <a:t> yang </a:t>
            </a:r>
            <a:r>
              <a:rPr lang="en-ID" altLang="en-US" dirty="0" err="1" smtClean="0">
                <a:solidFill>
                  <a:srgbClr val="212121"/>
                </a:solidFill>
              </a:rPr>
              <a:t>tepat</a:t>
            </a:r>
            <a:r>
              <a:rPr lang="en-ID" altLang="en-US" dirty="0" smtClean="0">
                <a:solidFill>
                  <a:srgbClr val="212121"/>
                </a:solidFill>
              </a:rPr>
              <a:t> </a:t>
            </a:r>
            <a:r>
              <a:rPr lang="en-ID" altLang="en-US" dirty="0" err="1" smtClean="0">
                <a:solidFill>
                  <a:srgbClr val="212121"/>
                </a:solidFill>
              </a:rPr>
              <a:t>untuk</a:t>
            </a:r>
            <a:r>
              <a:rPr lang="en-ID" altLang="en-US" dirty="0" smtClean="0">
                <a:solidFill>
                  <a:srgbClr val="212121"/>
                </a:solidFill>
              </a:rPr>
              <a:t> </a:t>
            </a:r>
            <a:r>
              <a:rPr lang="en-ID" altLang="en-US" dirty="0" err="1" smtClean="0">
                <a:solidFill>
                  <a:srgbClr val="212121"/>
                </a:solidFill>
              </a:rPr>
              <a:t>mencapai</a:t>
            </a:r>
            <a:r>
              <a:rPr lang="en-ID" altLang="en-US" dirty="0" smtClean="0">
                <a:solidFill>
                  <a:srgbClr val="212121"/>
                </a:solidFill>
              </a:rPr>
              <a:t> </a:t>
            </a:r>
            <a:r>
              <a:rPr lang="en-ID" altLang="en-US" dirty="0" err="1" smtClean="0">
                <a:solidFill>
                  <a:srgbClr val="212121"/>
                </a:solidFill>
              </a:rPr>
              <a:t>kesembuhan</a:t>
            </a:r>
            <a:r>
              <a:rPr lang="en-ID" altLang="en-US" dirty="0" smtClean="0">
                <a:solidFill>
                  <a:srgbClr val="212121"/>
                </a:solidFill>
              </a:rPr>
              <a:t>.</a:t>
            </a:r>
            <a:endParaRPr kumimoji="0" lang="en-US" altLang="en-US" b="0" i="0" u="none" strike="noStrike" cap="none" normalizeH="0" baseline="0" dirty="0" smtClean="0">
              <a:ln>
                <a:noFill/>
              </a:ln>
              <a:solidFill>
                <a:schemeClr val="tx1"/>
              </a:solidFill>
              <a:effectLst/>
            </a:endParaRPr>
          </a:p>
        </p:txBody>
      </p:sp>
      <p:sp>
        <p:nvSpPr>
          <p:cNvPr id="5" name="Slide Number Placeholder 4"/>
          <p:cNvSpPr>
            <a:spLocks noGrp="1"/>
          </p:cNvSpPr>
          <p:nvPr>
            <p:ph type="sldNum" sz="quarter" idx="12"/>
          </p:nvPr>
        </p:nvSpPr>
        <p:spPr/>
        <p:txBody>
          <a:bodyPr/>
          <a:lstStyle/>
          <a:p>
            <a:fld id="{D80DEC11-0783-41CA-B134-3EB1A08E163D}" type="slidenum">
              <a:rPr lang="en-US" smtClean="0"/>
              <a:t>26</a:t>
            </a:fld>
            <a:endParaRPr lang="en-US"/>
          </a:p>
        </p:txBody>
      </p:sp>
    </p:spTree>
    <p:extLst>
      <p:ext uri="{BB962C8B-B14F-4D97-AF65-F5344CB8AC3E}">
        <p14:creationId xmlns:p14="http://schemas.microsoft.com/office/powerpoint/2010/main" val="885591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000"/>
            <a:ext cx="10515600" cy="1325563"/>
          </a:xfrm>
        </p:spPr>
        <p:txBody>
          <a:bodyPr/>
          <a:lstStyle/>
          <a:p>
            <a:pPr algn="ctr"/>
            <a:r>
              <a:rPr lang="en-ID" dirty="0" smtClean="0"/>
              <a:t>TERIMAKASIH</a:t>
            </a:r>
            <a:endParaRPr lang="en-US" dirty="0"/>
          </a:p>
        </p:txBody>
      </p:sp>
      <p:pic>
        <p:nvPicPr>
          <p:cNvPr id="4" name="Picture 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63" r="35275" b="6480"/>
          <a:stretch>
            <a:fillRect/>
          </a:stretch>
        </p:blipFill>
        <p:spPr bwMode="auto">
          <a:xfrm>
            <a:off x="154379" y="2803229"/>
            <a:ext cx="11946577" cy="379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4"/>
          <a:srcRect l="26784" t="13637" r="30412" b="70266"/>
          <a:stretch/>
        </p:blipFill>
        <p:spPr>
          <a:xfrm>
            <a:off x="3434579" y="1354717"/>
            <a:ext cx="5345151" cy="1103971"/>
          </a:xfrm>
          <a:prstGeom prst="rect">
            <a:avLst/>
          </a:prstGeom>
        </p:spPr>
      </p:pic>
    </p:spTree>
    <p:extLst>
      <p:ext uri="{BB962C8B-B14F-4D97-AF65-F5344CB8AC3E}">
        <p14:creationId xmlns:p14="http://schemas.microsoft.com/office/powerpoint/2010/main" val="385652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800" b="1" dirty="0" smtClean="0"/>
              <a:t>BEBAN GLOBAL 2016</a:t>
            </a:r>
            <a:endParaRPr lang="en-US" sz="4800" b="1" dirty="0"/>
          </a:p>
        </p:txBody>
      </p:sp>
      <p:sp>
        <p:nvSpPr>
          <p:cNvPr id="5" name="Title 1"/>
          <p:cNvSpPr>
            <a:spLocks noGrp="1"/>
          </p:cNvSpPr>
          <p:nvPr>
            <p:ph idx="1"/>
          </p:nvPr>
        </p:nvSpPr>
        <p:spPr>
          <a:xfrm>
            <a:off x="315686" y="1825625"/>
            <a:ext cx="8875815" cy="4351338"/>
          </a:xfrm>
        </p:spPr>
        <p:txBody>
          <a:bodyPr>
            <a:normAutofit fontScale="62500" lnSpcReduction="20000"/>
          </a:bodyPr>
          <a:lstStyle/>
          <a:p>
            <a:pPr algn="just"/>
            <a:r>
              <a:rPr lang="en-ID" sz="4800" dirty="0" err="1"/>
              <a:t>Diperkirakan</a:t>
            </a:r>
            <a:r>
              <a:rPr lang="en-ID" sz="4800" dirty="0"/>
              <a:t> </a:t>
            </a:r>
            <a:r>
              <a:rPr lang="en-ID" sz="4800" dirty="0" err="1"/>
              <a:t>pada</a:t>
            </a:r>
            <a:r>
              <a:rPr lang="en-ID" sz="4800" dirty="0"/>
              <a:t> </a:t>
            </a:r>
            <a:r>
              <a:rPr lang="en-ID" sz="4800" dirty="0" err="1"/>
              <a:t>th</a:t>
            </a:r>
            <a:r>
              <a:rPr lang="en-ID" sz="4800" dirty="0"/>
              <a:t> 2016 </a:t>
            </a:r>
            <a:r>
              <a:rPr lang="en-ID" sz="4800" dirty="0" err="1"/>
              <a:t>terdapat</a:t>
            </a:r>
            <a:r>
              <a:rPr lang="en-ID" sz="4800" dirty="0"/>
              <a:t> 1 </a:t>
            </a:r>
            <a:r>
              <a:rPr lang="en-ID" sz="4800" dirty="0" err="1"/>
              <a:t>juta</a:t>
            </a:r>
            <a:r>
              <a:rPr lang="en-ID" sz="4800" dirty="0"/>
              <a:t> PLHIV (</a:t>
            </a:r>
            <a:r>
              <a:rPr lang="en-ID" sz="4800" i="1" dirty="0" smtClean="0"/>
              <a:t>People </a:t>
            </a:r>
            <a:r>
              <a:rPr lang="en-ID" sz="4800" i="1" dirty="0"/>
              <a:t>Living with HIV </a:t>
            </a:r>
            <a:r>
              <a:rPr lang="en-ID" sz="4800" dirty="0"/>
              <a:t>) </a:t>
            </a:r>
            <a:r>
              <a:rPr lang="en-ID" sz="4800" dirty="0" err="1"/>
              <a:t>dengan</a:t>
            </a:r>
            <a:r>
              <a:rPr lang="en-ID" sz="4800" dirty="0"/>
              <a:t> </a:t>
            </a:r>
            <a:r>
              <a:rPr lang="en-ID" sz="4800" dirty="0" err="1"/>
              <a:t>ko</a:t>
            </a:r>
            <a:r>
              <a:rPr lang="en-ID" sz="4800" dirty="0"/>
              <a:t> </a:t>
            </a:r>
            <a:r>
              <a:rPr lang="en-ID" sz="4800" dirty="0" err="1"/>
              <a:t>infeksi</a:t>
            </a:r>
            <a:r>
              <a:rPr lang="en-ID" sz="4800" dirty="0"/>
              <a:t> TB</a:t>
            </a:r>
          </a:p>
          <a:p>
            <a:pPr algn="just"/>
            <a:r>
              <a:rPr lang="en-ID" sz="4800" dirty="0"/>
              <a:t>TB </a:t>
            </a:r>
            <a:r>
              <a:rPr lang="en-ID" sz="4800" dirty="0" err="1"/>
              <a:t>merupakan</a:t>
            </a:r>
            <a:r>
              <a:rPr lang="en-ID" sz="4800" dirty="0"/>
              <a:t> </a:t>
            </a:r>
            <a:r>
              <a:rPr lang="en-ID" sz="4800" dirty="0" err="1"/>
              <a:t>penyebab</a:t>
            </a:r>
            <a:r>
              <a:rPr lang="en-ID" sz="4800" dirty="0"/>
              <a:t> </a:t>
            </a:r>
            <a:r>
              <a:rPr lang="en-ID" sz="4800" dirty="0" err="1"/>
              <a:t>kematian</a:t>
            </a:r>
            <a:r>
              <a:rPr lang="en-ID" sz="4800" dirty="0"/>
              <a:t> </a:t>
            </a:r>
            <a:r>
              <a:rPr lang="en-ID" sz="4800" dirty="0" err="1"/>
              <a:t>diantara</a:t>
            </a:r>
            <a:r>
              <a:rPr lang="en-ID" sz="4800" dirty="0"/>
              <a:t> </a:t>
            </a:r>
            <a:r>
              <a:rPr lang="en-ID" sz="4800" dirty="0" err="1"/>
              <a:t>pasien</a:t>
            </a:r>
            <a:r>
              <a:rPr lang="en-ID" sz="4800" dirty="0"/>
              <a:t> </a:t>
            </a:r>
            <a:r>
              <a:rPr lang="en-ID" sz="4800" dirty="0" smtClean="0"/>
              <a:t>HIV, </a:t>
            </a:r>
            <a:r>
              <a:rPr lang="en-ID" sz="4800" dirty="0"/>
              <a:t>370.000 orang </a:t>
            </a:r>
            <a:r>
              <a:rPr lang="en-ID" sz="4800" dirty="0" err="1"/>
              <a:t>meninggal</a:t>
            </a:r>
            <a:r>
              <a:rPr lang="en-ID" sz="4800" dirty="0"/>
              <a:t> </a:t>
            </a:r>
            <a:r>
              <a:rPr lang="en-ID" sz="4800" dirty="0" err="1"/>
              <a:t>karena</a:t>
            </a:r>
            <a:r>
              <a:rPr lang="en-ID" sz="4800" dirty="0"/>
              <a:t> TB HIV (86% </a:t>
            </a:r>
            <a:r>
              <a:rPr lang="en-ID" sz="4800" dirty="0" err="1"/>
              <a:t>kematian</a:t>
            </a:r>
            <a:r>
              <a:rPr lang="en-ID" sz="4800" dirty="0"/>
              <a:t> di </a:t>
            </a:r>
            <a:r>
              <a:rPr lang="en-ID" sz="4800" dirty="0" err="1"/>
              <a:t>Afrika</a:t>
            </a:r>
            <a:r>
              <a:rPr lang="en-ID" sz="4800" dirty="0"/>
              <a:t>).</a:t>
            </a:r>
          </a:p>
          <a:p>
            <a:pPr algn="just"/>
            <a:r>
              <a:rPr lang="en-ID" sz="4800" dirty="0"/>
              <a:t>PLHIV 21 kali (16-27) </a:t>
            </a:r>
            <a:r>
              <a:rPr lang="en-ID" sz="4800" dirty="0" err="1"/>
              <a:t>kemungkinan</a:t>
            </a:r>
            <a:r>
              <a:rPr lang="en-ID" sz="4800" dirty="0"/>
              <a:t> </a:t>
            </a:r>
            <a:r>
              <a:rPr lang="en-ID" sz="4800" dirty="0" err="1"/>
              <a:t>terinfeksi</a:t>
            </a:r>
            <a:r>
              <a:rPr lang="en-ID" sz="4800" dirty="0"/>
              <a:t> TB </a:t>
            </a:r>
            <a:r>
              <a:rPr lang="en-ID" sz="4800" dirty="0" err="1"/>
              <a:t>dibandingkan</a:t>
            </a:r>
            <a:r>
              <a:rPr lang="en-ID" sz="4800" dirty="0"/>
              <a:t> </a:t>
            </a:r>
            <a:r>
              <a:rPr lang="en-ID" sz="4800" dirty="0" err="1"/>
              <a:t>dengan</a:t>
            </a:r>
            <a:r>
              <a:rPr lang="en-ID" sz="4800" dirty="0"/>
              <a:t> Non HIV</a:t>
            </a:r>
          </a:p>
          <a:p>
            <a:pPr algn="just"/>
            <a:r>
              <a:rPr lang="en-ID" sz="4800" dirty="0"/>
              <a:t>PLHIV </a:t>
            </a:r>
            <a:r>
              <a:rPr lang="en-ID" sz="4800" dirty="0" err="1"/>
              <a:t>lebih</a:t>
            </a:r>
            <a:r>
              <a:rPr lang="en-ID" sz="4800" dirty="0"/>
              <a:t> </a:t>
            </a:r>
            <a:r>
              <a:rPr lang="en-ID" sz="4800" dirty="0" err="1"/>
              <a:t>rentan</a:t>
            </a:r>
            <a:r>
              <a:rPr lang="en-ID" sz="4800" dirty="0"/>
              <a:t> </a:t>
            </a:r>
            <a:r>
              <a:rPr lang="en-ID" sz="4800" dirty="0" err="1"/>
              <a:t>terhadap</a:t>
            </a:r>
            <a:r>
              <a:rPr lang="en-ID" sz="4800" dirty="0"/>
              <a:t> </a:t>
            </a:r>
            <a:r>
              <a:rPr lang="en-ID" sz="4800" dirty="0" err="1"/>
              <a:t>kejadian</a:t>
            </a:r>
            <a:r>
              <a:rPr lang="en-ID" sz="4800" dirty="0"/>
              <a:t> </a:t>
            </a:r>
            <a:r>
              <a:rPr lang="en-ID" sz="4800" dirty="0" err="1"/>
              <a:t>Infeksi</a:t>
            </a:r>
            <a:r>
              <a:rPr lang="en-ID" sz="4800" dirty="0"/>
              <a:t> TB RO ( </a:t>
            </a:r>
            <a:r>
              <a:rPr lang="en-ID" sz="4800" dirty="0" err="1"/>
              <a:t>Tuberkulosis</a:t>
            </a:r>
            <a:r>
              <a:rPr lang="en-ID" sz="4800" dirty="0"/>
              <a:t> </a:t>
            </a:r>
            <a:r>
              <a:rPr lang="en-ID" sz="4800" dirty="0" err="1"/>
              <a:t>Resisten</a:t>
            </a:r>
            <a:r>
              <a:rPr lang="en-ID" sz="4800" dirty="0"/>
              <a:t> </a:t>
            </a:r>
            <a:r>
              <a:rPr lang="en-ID" sz="4800" dirty="0" err="1"/>
              <a:t>Obat</a:t>
            </a:r>
            <a:r>
              <a:rPr lang="en-ID" sz="4800" dirty="0"/>
              <a:t>) </a:t>
            </a:r>
            <a:r>
              <a:rPr lang="en-ID" sz="4800" dirty="0" err="1"/>
              <a:t>dan</a:t>
            </a:r>
            <a:r>
              <a:rPr lang="en-ID" sz="4800" dirty="0"/>
              <a:t> </a:t>
            </a:r>
            <a:r>
              <a:rPr lang="en-ID" sz="4800" dirty="0" err="1"/>
              <a:t>bila</a:t>
            </a:r>
            <a:r>
              <a:rPr lang="en-ID" sz="4800" dirty="0"/>
              <a:t> diagnosis </a:t>
            </a:r>
            <a:r>
              <a:rPr lang="en-ID" sz="4800" dirty="0" err="1"/>
              <a:t>terlambat</a:t>
            </a:r>
            <a:r>
              <a:rPr lang="en-ID" sz="4800" dirty="0"/>
              <a:t> </a:t>
            </a:r>
            <a:r>
              <a:rPr lang="en-ID" sz="4800" dirty="0" err="1"/>
              <a:t>akan</a:t>
            </a:r>
            <a:r>
              <a:rPr lang="en-ID" sz="4800" dirty="0"/>
              <a:t> </a:t>
            </a:r>
            <a:r>
              <a:rPr lang="en-ID" sz="4800" dirty="0" err="1"/>
              <a:t>meningkatkan</a:t>
            </a:r>
            <a:r>
              <a:rPr lang="en-ID" sz="4800" dirty="0"/>
              <a:t> </a:t>
            </a:r>
            <a:r>
              <a:rPr lang="en-ID" sz="4800" dirty="0" err="1"/>
              <a:t>mortalitas</a:t>
            </a:r>
            <a:endParaRPr lang="en-ID" sz="4800" dirty="0"/>
          </a:p>
          <a:p>
            <a:pPr algn="just"/>
            <a:endParaRPr lang="en-ID" sz="4800" dirty="0"/>
          </a:p>
          <a:p>
            <a:pPr algn="just"/>
            <a:endParaRPr lang="en-US" sz="4800" dirty="0"/>
          </a:p>
          <a:p>
            <a:pPr algn="just"/>
            <a:endParaRPr lang="en-US" sz="4800" b="1" dirty="0"/>
          </a:p>
        </p:txBody>
      </p:sp>
      <p:pic>
        <p:nvPicPr>
          <p:cNvPr id="6" name="Content Placeholder 3"/>
          <p:cNvPicPr>
            <a:picLocks noChangeAspect="1"/>
          </p:cNvPicPr>
          <p:nvPr/>
        </p:nvPicPr>
        <p:blipFill rotWithShape="1">
          <a:blip r:embed="rId2"/>
          <a:srcRect l="80844" t="-428" b="-2451"/>
          <a:stretch/>
        </p:blipFill>
        <p:spPr>
          <a:xfrm>
            <a:off x="9488384" y="637641"/>
            <a:ext cx="2351120" cy="5983598"/>
          </a:xfrm>
          <a:prstGeom prst="rect">
            <a:avLst/>
          </a:prstGeom>
        </p:spPr>
      </p:pic>
      <p:sp>
        <p:nvSpPr>
          <p:cNvPr id="2" name="Slide Number Placeholder 1"/>
          <p:cNvSpPr>
            <a:spLocks noGrp="1"/>
          </p:cNvSpPr>
          <p:nvPr>
            <p:ph type="sldNum" sz="quarter" idx="12"/>
          </p:nvPr>
        </p:nvSpPr>
        <p:spPr/>
        <p:txBody>
          <a:bodyPr/>
          <a:lstStyle/>
          <a:p>
            <a:fld id="{D80DEC11-0783-41CA-B134-3EB1A08E163D}" type="slidenum">
              <a:rPr lang="en-US" smtClean="0"/>
              <a:t>3</a:t>
            </a:fld>
            <a:endParaRPr lang="en-US"/>
          </a:p>
        </p:txBody>
      </p:sp>
    </p:spTree>
    <p:extLst>
      <p:ext uri="{BB962C8B-B14F-4D97-AF65-F5344CB8AC3E}">
        <p14:creationId xmlns:p14="http://schemas.microsoft.com/office/powerpoint/2010/main" val="1584060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48830"/>
            <a:ext cx="6172200" cy="529828"/>
          </a:xfrm>
        </p:spPr>
        <p:txBody>
          <a:bodyPr>
            <a:normAutofit fontScale="90000"/>
          </a:bodyPr>
          <a:lstStyle/>
          <a:p>
            <a:pPr eaLnBrk="1" hangingPunct="1">
              <a:defRPr/>
            </a:pPr>
            <a:r>
              <a:rPr lang="id-ID" b="1" dirty="0" smtClean="0">
                <a:solidFill>
                  <a:srgbClr val="0070C0"/>
                </a:solidFill>
              </a:rPr>
              <a:t>Klasifikasi Pasien TB RO</a:t>
            </a:r>
            <a:endParaRPr lang="id-ID" b="1" dirty="0">
              <a:solidFill>
                <a:srgbClr val="0070C0"/>
              </a:solidFill>
            </a:endParaRPr>
          </a:p>
        </p:txBody>
      </p:sp>
      <p:sp>
        <p:nvSpPr>
          <p:cNvPr id="25603" name="Content Placeholder 4"/>
          <p:cNvSpPr>
            <a:spLocks noGrp="1"/>
          </p:cNvSpPr>
          <p:nvPr>
            <p:ph idx="1"/>
          </p:nvPr>
        </p:nvSpPr>
        <p:spPr>
          <a:xfrm>
            <a:off x="356260" y="678658"/>
            <a:ext cx="9986620" cy="5677693"/>
          </a:xfrm>
        </p:spPr>
        <p:txBody>
          <a:bodyPr>
            <a:noAutofit/>
          </a:bodyPr>
          <a:lstStyle/>
          <a:p>
            <a:pPr marL="0" indent="0" algn="just">
              <a:buNone/>
            </a:pPr>
            <a:r>
              <a:rPr lang="id-ID" altLang="en-US" sz="2400" dirty="0"/>
              <a:t>Pasien TB dengan hasil uji kepekaan </a:t>
            </a:r>
            <a:r>
              <a:rPr lang="en-ID" altLang="en-US" sz="2400" dirty="0" err="1"/>
              <a:t>M.tb</a:t>
            </a:r>
            <a:r>
              <a:rPr lang="en-ID" altLang="en-US" sz="2400" dirty="0"/>
              <a:t> </a:t>
            </a:r>
            <a:r>
              <a:rPr lang="id-ID" altLang="en-US" sz="2400" dirty="0"/>
              <a:t>terbukti resistan terhadap obat anti TB, dengan pengelompokan sbb:</a:t>
            </a:r>
          </a:p>
          <a:p>
            <a:pPr marL="342900" lvl="1" indent="-257175" algn="just"/>
            <a:r>
              <a:rPr lang="id-ID" altLang="en-US" b="1" dirty="0"/>
              <a:t>TB </a:t>
            </a:r>
            <a:r>
              <a:rPr lang="fi-FI" altLang="en-US" b="1" dirty="0"/>
              <a:t>Monoresist</a:t>
            </a:r>
            <a:r>
              <a:rPr lang="id-ID" altLang="en-US" b="1" dirty="0"/>
              <a:t>a</a:t>
            </a:r>
            <a:r>
              <a:rPr lang="fi-FI" altLang="en-US" b="1" dirty="0"/>
              <a:t>n</a:t>
            </a:r>
            <a:r>
              <a:rPr lang="id-ID" altLang="en-US" dirty="0"/>
              <a:t>: </a:t>
            </a:r>
            <a:r>
              <a:rPr lang="fi-FI" altLang="en-US" dirty="0"/>
              <a:t>resist</a:t>
            </a:r>
            <a:r>
              <a:rPr lang="id-ID" altLang="en-US" dirty="0"/>
              <a:t>a</a:t>
            </a:r>
            <a:r>
              <a:rPr lang="fi-FI" altLang="en-US" dirty="0"/>
              <a:t>n terhadap salah satu OAT lini satu , misalnya resist</a:t>
            </a:r>
            <a:r>
              <a:rPr lang="id-ID" altLang="en-US" dirty="0"/>
              <a:t>a</a:t>
            </a:r>
            <a:r>
              <a:rPr lang="fi-FI" altLang="en-US" dirty="0"/>
              <a:t>n isoniazid (</a:t>
            </a:r>
            <a:r>
              <a:rPr lang="id-ID" altLang="en-US" dirty="0"/>
              <a:t>H</a:t>
            </a:r>
            <a:r>
              <a:rPr lang="en-US" altLang="en-US" dirty="0"/>
              <a:t>) </a:t>
            </a:r>
            <a:endParaRPr lang="id-ID" altLang="en-US" dirty="0"/>
          </a:p>
          <a:p>
            <a:pPr marL="342900" lvl="1" indent="-257175" algn="just"/>
            <a:r>
              <a:rPr lang="id-ID" altLang="en-US" b="1" dirty="0"/>
              <a:t>TB </a:t>
            </a:r>
            <a:r>
              <a:rPr lang="fi-FI" altLang="en-US" b="1" dirty="0"/>
              <a:t>Pol</a:t>
            </a:r>
            <a:r>
              <a:rPr lang="id-ID" altLang="en-US" b="1" dirty="0"/>
              <a:t>i</a:t>
            </a:r>
            <a:r>
              <a:rPr lang="fi-FI" altLang="en-US" b="1" dirty="0"/>
              <a:t>resist</a:t>
            </a:r>
            <a:r>
              <a:rPr lang="id-ID" altLang="en-US" b="1" dirty="0"/>
              <a:t>a</a:t>
            </a:r>
            <a:r>
              <a:rPr lang="fi-FI" altLang="en-US" b="1" dirty="0"/>
              <a:t>n</a:t>
            </a:r>
            <a:r>
              <a:rPr lang="id-ID" altLang="en-US" b="1" dirty="0"/>
              <a:t>: </a:t>
            </a:r>
            <a:r>
              <a:rPr lang="fi-FI" altLang="en-US" dirty="0"/>
              <a:t>resist</a:t>
            </a:r>
            <a:r>
              <a:rPr lang="id-ID" altLang="en-US" dirty="0"/>
              <a:t>a</a:t>
            </a:r>
            <a:r>
              <a:rPr lang="fi-FI" altLang="en-US" dirty="0"/>
              <a:t>n terhadap lebih dari satu OAT lini satu, selain kombinasi isoniazid (H) dan rifampisin (R), misalnya resist</a:t>
            </a:r>
            <a:r>
              <a:rPr lang="id-ID" altLang="en-US" dirty="0"/>
              <a:t>a</a:t>
            </a:r>
            <a:r>
              <a:rPr lang="fi-FI" altLang="en-US" dirty="0"/>
              <a:t>n isoniazid dan etambutol (HE),  (RE), (HES), (RES).</a:t>
            </a:r>
            <a:endParaRPr lang="id-ID" altLang="en-US" dirty="0"/>
          </a:p>
          <a:p>
            <a:pPr marL="342900" lvl="1" indent="-257175" algn="just"/>
            <a:r>
              <a:rPr lang="id-ID" altLang="en-US" b="1" dirty="0"/>
              <a:t>TB </a:t>
            </a:r>
            <a:r>
              <a:rPr lang="fi-FI" altLang="en-US" b="1" dirty="0"/>
              <a:t>Multi Drug Resist</a:t>
            </a:r>
            <a:r>
              <a:rPr lang="id-ID" altLang="en-US" b="1" dirty="0"/>
              <a:t>a</a:t>
            </a:r>
            <a:r>
              <a:rPr lang="en-US" altLang="en-US" b="1" dirty="0" err="1"/>
              <a:t>nce</a:t>
            </a:r>
            <a:r>
              <a:rPr lang="en-US" altLang="en-US" b="1" dirty="0"/>
              <a:t> </a:t>
            </a:r>
            <a:r>
              <a:rPr lang="fi-FI" altLang="en-US" b="1" dirty="0"/>
              <a:t>(MDR):</a:t>
            </a:r>
            <a:r>
              <a:rPr lang="fi-FI" altLang="en-US" dirty="0"/>
              <a:t> resist</a:t>
            </a:r>
            <a:r>
              <a:rPr lang="id-ID" altLang="en-US" dirty="0"/>
              <a:t>a</a:t>
            </a:r>
            <a:r>
              <a:rPr lang="fi-FI" altLang="en-US" dirty="0"/>
              <a:t>n terhadap isoniazid dan rifampisin</a:t>
            </a:r>
            <a:r>
              <a:rPr lang="id-ID" altLang="en-US" dirty="0"/>
              <a:t>, dengan atau tanpa OAT lini pertama yang lain, misalnya resistan HR, HRE, HRES. </a:t>
            </a:r>
          </a:p>
          <a:p>
            <a:pPr marL="342900" lvl="1" indent="-257175" algn="just"/>
            <a:r>
              <a:rPr lang="id-ID" altLang="en-US" b="1" dirty="0"/>
              <a:t>E</a:t>
            </a:r>
            <a:r>
              <a:rPr lang="en-US" altLang="en-US" b="1" dirty="0" err="1"/>
              <a:t>xtensively</a:t>
            </a:r>
            <a:r>
              <a:rPr lang="en-US" altLang="en-US" b="1" dirty="0"/>
              <a:t> D</a:t>
            </a:r>
            <a:r>
              <a:rPr lang="id-ID" altLang="en-US" b="1" dirty="0"/>
              <a:t>rug </a:t>
            </a:r>
            <a:r>
              <a:rPr lang="en-US" altLang="en-US" b="1" dirty="0"/>
              <a:t>R</a:t>
            </a:r>
            <a:r>
              <a:rPr lang="id-ID" altLang="en-US" b="1" dirty="0"/>
              <a:t>esista</a:t>
            </a:r>
            <a:r>
              <a:rPr lang="en-US" altLang="en-US" b="1" dirty="0" err="1"/>
              <a:t>nce</a:t>
            </a:r>
            <a:r>
              <a:rPr lang="id-ID" altLang="en-US" b="1" dirty="0"/>
              <a:t> (XDR):</a:t>
            </a:r>
            <a:r>
              <a:rPr lang="id-ID" altLang="en-US" dirty="0"/>
              <a:t> TB MDR disertai resistansi terhadap salah salah satu obat golongan fluorokuinolon dan salah satu dari OAT injeksi lini kedua (kapreomisin, kanamisin dan amikasin).</a:t>
            </a:r>
          </a:p>
          <a:p>
            <a:pPr marL="342900" lvl="1" indent="-257175" algn="just"/>
            <a:r>
              <a:rPr lang="en-US" altLang="en-US" b="1" dirty="0"/>
              <a:t>TB R</a:t>
            </a:r>
            <a:r>
              <a:rPr lang="id-ID" altLang="en-US" b="1" dirty="0"/>
              <a:t>esista</a:t>
            </a:r>
            <a:r>
              <a:rPr lang="en-US" altLang="en-US" b="1" dirty="0"/>
              <a:t>n </a:t>
            </a:r>
            <a:r>
              <a:rPr lang="en-US" altLang="en-US" b="1" dirty="0" err="1"/>
              <a:t>Rifampisin</a:t>
            </a:r>
            <a:r>
              <a:rPr lang="en-US" altLang="en-US" b="1" dirty="0"/>
              <a:t> </a:t>
            </a:r>
            <a:r>
              <a:rPr lang="id-ID" altLang="en-US" b="1" dirty="0"/>
              <a:t>(</a:t>
            </a:r>
            <a:r>
              <a:rPr lang="en-US" altLang="en-US" b="1" dirty="0"/>
              <a:t>TB </a:t>
            </a:r>
            <a:r>
              <a:rPr lang="id-ID" altLang="en-US" b="1" dirty="0"/>
              <a:t>R</a:t>
            </a:r>
            <a:r>
              <a:rPr lang="en-US" altLang="en-US" b="1" dirty="0"/>
              <a:t>R</a:t>
            </a:r>
            <a:r>
              <a:rPr lang="id-ID" altLang="en-US" b="1" dirty="0"/>
              <a:t>):</a:t>
            </a:r>
            <a:r>
              <a:rPr lang="id-ID" altLang="en-US" dirty="0"/>
              <a:t> </a:t>
            </a:r>
            <a:r>
              <a:rPr lang="en-US" altLang="en-US" dirty="0" err="1"/>
              <a:t>Resistan</a:t>
            </a:r>
            <a:r>
              <a:rPr lang="en-US" altLang="en-US" dirty="0"/>
              <a:t> </a:t>
            </a:r>
            <a:r>
              <a:rPr lang="en-US" altLang="en-US" dirty="0" err="1"/>
              <a:t>terhadap</a:t>
            </a:r>
            <a:r>
              <a:rPr lang="en-US" altLang="en-US" dirty="0"/>
              <a:t> </a:t>
            </a:r>
            <a:r>
              <a:rPr lang="en-US" altLang="en-US" dirty="0" err="1"/>
              <a:t>rifampisin</a:t>
            </a:r>
            <a:r>
              <a:rPr lang="en-US" altLang="en-US" dirty="0"/>
              <a:t> (</a:t>
            </a:r>
            <a:r>
              <a:rPr lang="en-US" altLang="en-US" dirty="0" err="1"/>
              <a:t>monoresistan</a:t>
            </a:r>
            <a:r>
              <a:rPr lang="en-US" altLang="en-US" dirty="0"/>
              <a:t>, </a:t>
            </a:r>
            <a:r>
              <a:rPr lang="en-US" altLang="en-US" dirty="0" err="1"/>
              <a:t>poliresistan</a:t>
            </a:r>
            <a:r>
              <a:rPr lang="en-US" altLang="en-US" dirty="0"/>
              <a:t>, TB MDR, TB XDR) yang </a:t>
            </a:r>
            <a:r>
              <a:rPr lang="en-US" altLang="en-US" dirty="0" err="1"/>
              <a:t>terdeteksi</a:t>
            </a:r>
            <a:r>
              <a:rPr lang="en-US" altLang="en-US" dirty="0"/>
              <a:t> </a:t>
            </a:r>
            <a:r>
              <a:rPr lang="en-US" altLang="en-US" dirty="0" err="1"/>
              <a:t>menggunakan</a:t>
            </a:r>
            <a:r>
              <a:rPr lang="en-US" altLang="en-US" dirty="0"/>
              <a:t> </a:t>
            </a:r>
            <a:r>
              <a:rPr lang="en-US" altLang="en-US" dirty="0" err="1"/>
              <a:t>metode</a:t>
            </a:r>
            <a:r>
              <a:rPr lang="en-US" altLang="en-US" dirty="0"/>
              <a:t> </a:t>
            </a:r>
            <a:r>
              <a:rPr lang="en-US" altLang="en-US" dirty="0" err="1"/>
              <a:t>fenotip</a:t>
            </a:r>
            <a:r>
              <a:rPr lang="en-US" altLang="en-US" dirty="0"/>
              <a:t> </a:t>
            </a:r>
            <a:r>
              <a:rPr lang="en-US" altLang="en-US" dirty="0" err="1"/>
              <a:t>atau</a:t>
            </a:r>
            <a:r>
              <a:rPr lang="en-US" altLang="en-US" dirty="0"/>
              <a:t> </a:t>
            </a:r>
            <a:r>
              <a:rPr lang="en-US" altLang="en-US" dirty="0" err="1"/>
              <a:t>genotip</a:t>
            </a:r>
            <a:r>
              <a:rPr lang="en-US" altLang="en-US" dirty="0"/>
              <a:t> </a:t>
            </a:r>
            <a:r>
              <a:rPr lang="en-US" altLang="en-US" dirty="0" err="1"/>
              <a:t>dengan</a:t>
            </a:r>
            <a:r>
              <a:rPr lang="en-US" altLang="en-US" dirty="0"/>
              <a:t> </a:t>
            </a:r>
            <a:r>
              <a:rPr lang="en-US" altLang="en-US" dirty="0" err="1"/>
              <a:t>atau</a:t>
            </a:r>
            <a:r>
              <a:rPr lang="en-US" altLang="en-US" dirty="0"/>
              <a:t> </a:t>
            </a:r>
            <a:r>
              <a:rPr lang="en-US" altLang="en-US" dirty="0" err="1"/>
              <a:t>tanpa</a:t>
            </a:r>
            <a:r>
              <a:rPr lang="en-US" altLang="en-US" dirty="0"/>
              <a:t> </a:t>
            </a:r>
            <a:r>
              <a:rPr lang="en-US" altLang="en-US" dirty="0" err="1"/>
              <a:t>resistan</a:t>
            </a:r>
            <a:r>
              <a:rPr lang="en-US" altLang="en-US" dirty="0"/>
              <a:t> OAT </a:t>
            </a:r>
            <a:r>
              <a:rPr lang="en-US" altLang="en-US" dirty="0" err="1"/>
              <a:t>lainnya</a:t>
            </a:r>
            <a:r>
              <a:rPr lang="en-US" altLang="en-US" dirty="0"/>
              <a:t>.</a:t>
            </a:r>
            <a:endParaRPr lang="id-ID" altLang="en-US" dirty="0"/>
          </a:p>
        </p:txBody>
      </p:sp>
      <p:sp>
        <p:nvSpPr>
          <p:cNvPr id="3" name="Slide Number Placeholder 2"/>
          <p:cNvSpPr>
            <a:spLocks noGrp="1"/>
          </p:cNvSpPr>
          <p:nvPr>
            <p:ph type="sldNum" sz="quarter" idx="12"/>
          </p:nvPr>
        </p:nvSpPr>
        <p:spPr/>
        <p:txBody>
          <a:bodyPr/>
          <a:lstStyle/>
          <a:p>
            <a:fld id="{1912DE64-FFAD-4F1C-AB65-928434C7A8A2}" type="slidenum">
              <a:rPr lang="en-US" smtClean="0"/>
              <a:t>4</a:t>
            </a:fld>
            <a:endParaRPr lang="en-US"/>
          </a:p>
        </p:txBody>
      </p:sp>
    </p:spTree>
    <p:extLst>
      <p:ext uri="{BB962C8B-B14F-4D97-AF65-F5344CB8AC3E}">
        <p14:creationId xmlns:p14="http://schemas.microsoft.com/office/powerpoint/2010/main" val="86877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205583"/>
            <a:ext cx="8594090" cy="854869"/>
          </a:xfrm>
        </p:spPr>
        <p:txBody>
          <a:bodyPr>
            <a:normAutofit fontScale="90000"/>
          </a:bodyPr>
          <a:lstStyle/>
          <a:p>
            <a:pPr>
              <a:defRPr/>
            </a:pPr>
            <a:r>
              <a:rPr lang="id-ID" dirty="0" smtClean="0"/>
              <a:t>Kriteria Terduga TB RO</a:t>
            </a:r>
            <a:r>
              <a:rPr lang="en-ID" dirty="0" smtClean="0"/>
              <a:t> (</a:t>
            </a:r>
            <a:r>
              <a:rPr lang="en-ID" dirty="0" err="1"/>
              <a:t>Resisten</a:t>
            </a:r>
            <a:r>
              <a:rPr lang="en-ID" dirty="0"/>
              <a:t> </a:t>
            </a:r>
            <a:r>
              <a:rPr lang="en-ID" dirty="0" err="1"/>
              <a:t>Obat</a:t>
            </a:r>
            <a:r>
              <a:rPr lang="en-ID" dirty="0"/>
              <a:t>)</a:t>
            </a:r>
            <a:endParaRPr lang="id-ID" dirty="0"/>
          </a:p>
        </p:txBody>
      </p:sp>
      <p:sp>
        <p:nvSpPr>
          <p:cNvPr id="3" name="Content Placeholder 2"/>
          <p:cNvSpPr>
            <a:spLocks noGrp="1"/>
          </p:cNvSpPr>
          <p:nvPr>
            <p:ph idx="1"/>
          </p:nvPr>
        </p:nvSpPr>
        <p:spPr>
          <a:xfrm>
            <a:off x="3400426" y="985520"/>
            <a:ext cx="6638925" cy="5370831"/>
          </a:xfrm>
        </p:spPr>
        <p:txBody>
          <a:bodyPr>
            <a:noAutofit/>
          </a:bodyPr>
          <a:lstStyle/>
          <a:p>
            <a:pPr marL="385763" indent="-385763" algn="just">
              <a:buClr>
                <a:schemeClr val="bg2">
                  <a:lumMod val="50000"/>
                </a:schemeClr>
              </a:buClr>
              <a:buFont typeface="+mj-lt"/>
              <a:buAutoNum type="arabicPeriod"/>
              <a:defRPr/>
            </a:pPr>
            <a:r>
              <a:rPr lang="id-ID" sz="2400" dirty="0">
                <a:solidFill>
                  <a:schemeClr val="accent4">
                    <a:lumMod val="10000"/>
                  </a:schemeClr>
                </a:solidFill>
              </a:rPr>
              <a:t>Pasien TB gagal pengobatan Kat. 2</a:t>
            </a:r>
          </a:p>
          <a:p>
            <a:pPr marL="385763" indent="-385763" algn="just">
              <a:buClr>
                <a:schemeClr val="bg2">
                  <a:lumMod val="50000"/>
                </a:schemeClr>
              </a:buClr>
              <a:buFont typeface="+mj-lt"/>
              <a:buAutoNum type="arabicPeriod"/>
              <a:defRPr/>
            </a:pPr>
            <a:r>
              <a:rPr lang="id-ID" sz="2400" dirty="0">
                <a:solidFill>
                  <a:schemeClr val="accent4">
                    <a:lumMod val="10000"/>
                  </a:schemeClr>
                </a:solidFill>
              </a:rPr>
              <a:t>Pasien TB pengobatan Kat. 2 yang tidak konversi setelah 3 bulan pengobatan</a:t>
            </a:r>
          </a:p>
          <a:p>
            <a:pPr marL="385763" indent="-385763" algn="just">
              <a:buClr>
                <a:schemeClr val="bg2">
                  <a:lumMod val="50000"/>
                </a:schemeClr>
              </a:buClr>
              <a:buFont typeface="+mj-lt"/>
              <a:buAutoNum type="arabicPeriod"/>
              <a:defRPr/>
            </a:pPr>
            <a:r>
              <a:rPr lang="id-ID" sz="2400" dirty="0">
                <a:solidFill>
                  <a:schemeClr val="accent4">
                    <a:lumMod val="10000"/>
                  </a:schemeClr>
                </a:solidFill>
              </a:rPr>
              <a:t>Pasien TB dengan riwayat pengobatan TB tidak standar serta menggunakan FQ dan obat injeksi lini-2 min. 1 bulan</a:t>
            </a:r>
          </a:p>
          <a:p>
            <a:pPr marL="385763" indent="-385763" algn="just">
              <a:buClr>
                <a:schemeClr val="bg2">
                  <a:lumMod val="50000"/>
                </a:schemeClr>
              </a:buClr>
              <a:buFont typeface="+mj-lt"/>
              <a:buAutoNum type="arabicPeriod"/>
              <a:defRPr/>
            </a:pPr>
            <a:r>
              <a:rPr lang="id-ID" sz="2400" dirty="0">
                <a:solidFill>
                  <a:schemeClr val="accent4">
                    <a:lumMod val="10000"/>
                  </a:schemeClr>
                </a:solidFill>
              </a:rPr>
              <a:t>Pasien TB gagal pengobatan Kat. 1</a:t>
            </a:r>
          </a:p>
          <a:p>
            <a:pPr marL="385763" indent="-385763" algn="just">
              <a:buClr>
                <a:schemeClr val="bg2">
                  <a:lumMod val="50000"/>
                </a:schemeClr>
              </a:buClr>
              <a:buFont typeface="+mj-lt"/>
              <a:buAutoNum type="arabicPeriod"/>
              <a:defRPr/>
            </a:pPr>
            <a:r>
              <a:rPr lang="id-ID" sz="2400" dirty="0">
                <a:solidFill>
                  <a:srgbClr val="FF0000"/>
                </a:solidFill>
              </a:rPr>
              <a:t>Pasien TB pengobatan Kat. 1 yang tidak konversi</a:t>
            </a:r>
          </a:p>
          <a:p>
            <a:pPr marL="385763" indent="-385763" algn="just">
              <a:buClr>
                <a:schemeClr val="bg2">
                  <a:lumMod val="50000"/>
                </a:schemeClr>
              </a:buClr>
              <a:buFont typeface="+mj-lt"/>
              <a:buAutoNum type="arabicPeriod"/>
              <a:defRPr/>
            </a:pPr>
            <a:r>
              <a:rPr lang="id-ID" sz="2400" dirty="0">
                <a:solidFill>
                  <a:schemeClr val="accent4">
                    <a:lumMod val="10000"/>
                  </a:schemeClr>
                </a:solidFill>
              </a:rPr>
              <a:t>Pasien TB kasus kambuh, Kat. 1 / Kat. 2</a:t>
            </a:r>
          </a:p>
          <a:p>
            <a:pPr marL="385763" indent="-385763" algn="just">
              <a:buClr>
                <a:schemeClr val="bg2">
                  <a:lumMod val="50000"/>
                </a:schemeClr>
              </a:buClr>
              <a:buFont typeface="+mj-lt"/>
              <a:buAutoNum type="arabicPeriod"/>
              <a:defRPr/>
            </a:pPr>
            <a:r>
              <a:rPr lang="id-ID" sz="2400" dirty="0">
                <a:solidFill>
                  <a:schemeClr val="accent4">
                    <a:lumMod val="10000"/>
                  </a:schemeClr>
                </a:solidFill>
              </a:rPr>
              <a:t>Pasien TB yang kembali setelah LFU</a:t>
            </a:r>
            <a:r>
              <a:rPr lang="en-ID" sz="2400" dirty="0">
                <a:solidFill>
                  <a:schemeClr val="accent4">
                    <a:lumMod val="10000"/>
                  </a:schemeClr>
                </a:solidFill>
              </a:rPr>
              <a:t> (</a:t>
            </a:r>
            <a:r>
              <a:rPr lang="en-ID" sz="2400" i="1" dirty="0">
                <a:solidFill>
                  <a:schemeClr val="accent4">
                    <a:lumMod val="10000"/>
                  </a:schemeClr>
                </a:solidFill>
              </a:rPr>
              <a:t>Lost to follow up</a:t>
            </a:r>
            <a:r>
              <a:rPr lang="en-ID" sz="2400" dirty="0">
                <a:solidFill>
                  <a:schemeClr val="accent4">
                    <a:lumMod val="10000"/>
                  </a:schemeClr>
                </a:solidFill>
              </a:rPr>
              <a:t>)</a:t>
            </a:r>
            <a:endParaRPr lang="id-ID" sz="2400" dirty="0">
              <a:solidFill>
                <a:schemeClr val="accent4">
                  <a:lumMod val="10000"/>
                </a:schemeClr>
              </a:solidFill>
            </a:endParaRPr>
          </a:p>
          <a:p>
            <a:pPr marL="385763" indent="-385763" algn="just">
              <a:buClr>
                <a:schemeClr val="bg2">
                  <a:lumMod val="50000"/>
                </a:schemeClr>
              </a:buClr>
              <a:buFont typeface="+mj-lt"/>
              <a:buAutoNum type="arabicPeriod"/>
              <a:defRPr/>
            </a:pPr>
            <a:r>
              <a:rPr lang="id-ID" sz="2400" dirty="0">
                <a:solidFill>
                  <a:schemeClr val="accent4">
                    <a:lumMod val="10000"/>
                  </a:schemeClr>
                </a:solidFill>
              </a:rPr>
              <a:t>Terduga TB yang kontak erat TB RO</a:t>
            </a:r>
          </a:p>
          <a:p>
            <a:pPr marL="385763" indent="-385763" algn="just">
              <a:buClr>
                <a:schemeClr val="bg2">
                  <a:lumMod val="50000"/>
                </a:schemeClr>
              </a:buClr>
              <a:buFont typeface="+mj-lt"/>
              <a:buAutoNum type="arabicPeriod"/>
              <a:defRPr/>
            </a:pPr>
            <a:r>
              <a:rPr lang="id-ID" sz="2400" dirty="0">
                <a:solidFill>
                  <a:schemeClr val="accent4">
                    <a:lumMod val="10000"/>
                  </a:schemeClr>
                </a:solidFill>
              </a:rPr>
              <a:t>Pasien TB-HIV yang tidak responsif thd OAT</a:t>
            </a:r>
            <a:r>
              <a:rPr lang="en-ID" sz="2400" dirty="0">
                <a:solidFill>
                  <a:schemeClr val="accent4">
                    <a:lumMod val="10000"/>
                  </a:schemeClr>
                </a:solidFill>
              </a:rPr>
              <a:t> </a:t>
            </a:r>
            <a:r>
              <a:rPr lang="en-ID" sz="2400" dirty="0" err="1">
                <a:solidFill>
                  <a:schemeClr val="accent4">
                    <a:lumMod val="10000"/>
                  </a:schemeClr>
                </a:solidFill>
              </a:rPr>
              <a:t>baik</a:t>
            </a:r>
            <a:r>
              <a:rPr lang="en-ID" sz="2400" dirty="0">
                <a:solidFill>
                  <a:schemeClr val="accent4">
                    <a:lumMod val="10000"/>
                  </a:schemeClr>
                </a:solidFill>
              </a:rPr>
              <a:t> </a:t>
            </a:r>
            <a:r>
              <a:rPr lang="en-ID" sz="2400" dirty="0" err="1">
                <a:solidFill>
                  <a:schemeClr val="accent4">
                    <a:lumMod val="10000"/>
                  </a:schemeClr>
                </a:solidFill>
              </a:rPr>
              <a:t>secara</a:t>
            </a:r>
            <a:r>
              <a:rPr lang="en-ID" sz="2400" dirty="0">
                <a:solidFill>
                  <a:schemeClr val="accent4">
                    <a:lumMod val="10000"/>
                  </a:schemeClr>
                </a:solidFill>
              </a:rPr>
              <a:t> </a:t>
            </a:r>
            <a:r>
              <a:rPr lang="en-ID" sz="2400" dirty="0" err="1">
                <a:solidFill>
                  <a:schemeClr val="accent4">
                    <a:lumMod val="10000"/>
                  </a:schemeClr>
                </a:solidFill>
              </a:rPr>
              <a:t>klinis</a:t>
            </a:r>
            <a:r>
              <a:rPr lang="en-ID" sz="2400" dirty="0">
                <a:solidFill>
                  <a:schemeClr val="accent4">
                    <a:lumMod val="10000"/>
                  </a:schemeClr>
                </a:solidFill>
              </a:rPr>
              <a:t> </a:t>
            </a:r>
            <a:r>
              <a:rPr lang="en-ID" sz="2400" dirty="0" err="1">
                <a:solidFill>
                  <a:schemeClr val="accent4">
                    <a:lumMod val="10000"/>
                  </a:schemeClr>
                </a:solidFill>
              </a:rPr>
              <a:t>maupun</a:t>
            </a:r>
            <a:r>
              <a:rPr lang="en-ID" sz="2400" dirty="0">
                <a:solidFill>
                  <a:schemeClr val="accent4">
                    <a:lumMod val="10000"/>
                  </a:schemeClr>
                </a:solidFill>
              </a:rPr>
              <a:t> </a:t>
            </a:r>
            <a:r>
              <a:rPr lang="en-ID" sz="2400" dirty="0" err="1">
                <a:solidFill>
                  <a:schemeClr val="accent4">
                    <a:lumMod val="10000"/>
                  </a:schemeClr>
                </a:solidFill>
              </a:rPr>
              <a:t>bakteriologis</a:t>
            </a:r>
            <a:endParaRPr lang="id-ID" sz="2400" dirty="0">
              <a:solidFill>
                <a:schemeClr val="accent4">
                  <a:lumMod val="10000"/>
                </a:schemeClr>
              </a:solidFill>
            </a:endParaRPr>
          </a:p>
        </p:txBody>
      </p:sp>
      <p:sp>
        <p:nvSpPr>
          <p:cNvPr id="4" name="Slide Number Placeholder 3"/>
          <p:cNvSpPr>
            <a:spLocks noGrp="1"/>
          </p:cNvSpPr>
          <p:nvPr>
            <p:ph type="sldNum" sz="quarter" idx="12"/>
          </p:nvPr>
        </p:nvSpPr>
        <p:spPr/>
        <p:txBody>
          <a:bodyPr/>
          <a:lstStyle/>
          <a:p>
            <a:fld id="{1912DE64-FFAD-4F1C-AB65-928434C7A8A2}" type="slidenum">
              <a:rPr lang="en-US" smtClean="0"/>
              <a:t>5</a:t>
            </a:fld>
            <a:endParaRPr lang="en-US"/>
          </a:p>
        </p:txBody>
      </p:sp>
      <p:sp>
        <p:nvSpPr>
          <p:cNvPr id="139268" name="Left Brace 4"/>
          <p:cNvSpPr>
            <a:spLocks/>
          </p:cNvSpPr>
          <p:nvPr/>
        </p:nvSpPr>
        <p:spPr bwMode="auto">
          <a:xfrm>
            <a:off x="2865118" y="987158"/>
            <a:ext cx="296068" cy="4062362"/>
          </a:xfrm>
          <a:prstGeom prst="leftBrace">
            <a:avLst>
              <a:gd name="adj1" fmla="val 8285"/>
              <a:gd name="adj2" fmla="val 50000"/>
            </a:avLst>
          </a:prstGeom>
          <a:solidFill>
            <a:srgbClr val="C00000"/>
          </a:solidFill>
          <a:ln w="9525" algn="ctr">
            <a:solidFill>
              <a:schemeClr val="tx1"/>
            </a:solidFill>
            <a:round/>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id-ID" altLang="en-US" sz="1350">
              <a:solidFill>
                <a:srgbClr val="FF0000"/>
              </a:solidFill>
            </a:endParaRPr>
          </a:p>
        </p:txBody>
      </p:sp>
      <p:sp>
        <p:nvSpPr>
          <p:cNvPr id="139269" name="TextBox 5"/>
          <p:cNvSpPr txBox="1">
            <a:spLocks noChangeArrowheads="1"/>
          </p:cNvSpPr>
          <p:nvPr/>
        </p:nvSpPr>
        <p:spPr bwMode="auto">
          <a:xfrm>
            <a:off x="1907382" y="2743043"/>
            <a:ext cx="815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id-ID" altLang="en-US" sz="1200" dirty="0"/>
              <a:t>BTA POS</a:t>
            </a:r>
          </a:p>
        </p:txBody>
      </p:sp>
      <p:sp>
        <p:nvSpPr>
          <p:cNvPr id="139270" name="TextBox 6"/>
          <p:cNvSpPr txBox="1">
            <a:spLocks noChangeArrowheads="1"/>
          </p:cNvSpPr>
          <p:nvPr/>
        </p:nvSpPr>
        <p:spPr bwMode="auto">
          <a:xfrm>
            <a:off x="1903809" y="5805965"/>
            <a:ext cx="817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id-ID" altLang="en-US" sz="1200" dirty="0"/>
              <a:t>BTA  NEG</a:t>
            </a:r>
          </a:p>
        </p:txBody>
      </p:sp>
      <p:sp>
        <p:nvSpPr>
          <p:cNvPr id="139271" name="Left Brace 7"/>
          <p:cNvSpPr>
            <a:spLocks/>
          </p:cNvSpPr>
          <p:nvPr/>
        </p:nvSpPr>
        <p:spPr bwMode="auto">
          <a:xfrm>
            <a:off x="3035936" y="5429408"/>
            <a:ext cx="125251" cy="1022193"/>
          </a:xfrm>
          <a:prstGeom prst="leftBrace">
            <a:avLst>
              <a:gd name="adj1" fmla="val 8267"/>
              <a:gd name="adj2" fmla="val 50000"/>
            </a:avLst>
          </a:prstGeom>
          <a:solidFill>
            <a:srgbClr val="2DFB41"/>
          </a:solidFill>
          <a:ln w="9525" algn="ctr">
            <a:solidFill>
              <a:schemeClr val="tx1"/>
            </a:solidFill>
            <a:round/>
            <a:headEnd/>
            <a:tailEnd/>
          </a:ln>
        </p:spPr>
        <p:txBody>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id-ID" altLang="en-US" sz="1350">
              <a:solidFill>
                <a:srgbClr val="2DFB41"/>
              </a:solidFill>
            </a:endParaRPr>
          </a:p>
        </p:txBody>
      </p:sp>
    </p:spTree>
    <p:extLst>
      <p:ext uri="{BB962C8B-B14F-4D97-AF65-F5344CB8AC3E}">
        <p14:creationId xmlns:p14="http://schemas.microsoft.com/office/powerpoint/2010/main" val="3533198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7"/>
          <p:cNvSpPr>
            <a:spLocks noChangeArrowheads="1"/>
          </p:cNvSpPr>
          <p:nvPr/>
        </p:nvSpPr>
        <p:spPr bwMode="auto">
          <a:xfrm>
            <a:off x="3524252" y="1607322"/>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latin typeface="Calibri" panose="020F0502020204030204" pitchFamily="34" charset="0"/>
            </a:endParaRPr>
          </a:p>
        </p:txBody>
      </p:sp>
      <p:pic>
        <p:nvPicPr>
          <p:cNvPr id="32771"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174"/>
          <a:stretch/>
        </p:blipFill>
        <p:spPr bwMode="auto">
          <a:xfrm>
            <a:off x="421240" y="732433"/>
            <a:ext cx="8154039" cy="588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8624887" y="3479008"/>
            <a:ext cx="1832372" cy="2821443"/>
          </a:xfrm>
          <a:prstGeom prst="rect">
            <a:avLst/>
          </a:prstGeom>
          <a:solidFill>
            <a:srgbClr val="FFFF00"/>
          </a:solidFill>
          <a:ln w="38100">
            <a:solidFill>
              <a:srgbClr val="000000"/>
            </a:solidFill>
            <a:miter lim="800000"/>
            <a:headEnd/>
            <a:tailEnd/>
          </a:ln>
        </p:spPr>
        <p:txBody>
          <a:bodyPr lIns="51435" tIns="25718" rIns="51435" bIns="25718" upright="1"/>
          <a:lstStyle/>
          <a:p>
            <a:pPr>
              <a:lnSpc>
                <a:spcPct val="115000"/>
              </a:lnSpc>
              <a:spcAft>
                <a:spcPts val="563"/>
              </a:spcAft>
              <a:defRPr/>
            </a:pP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Pemeriksaan</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tambahan</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pada</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semua</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pasien</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TB yang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terkonfirmasi</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baik</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secara</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bakteriologis</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maupun</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klinis</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adalah</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pemeriksaan</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HIV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dan</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gula</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darah</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Pemeriksaan</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lain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dilakukan</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sesuai</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indikasi</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misalnya</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fungsi</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hati</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fungsi</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ginjal</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dll</a:t>
            </a: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marL="257175" indent="-128588">
              <a:lnSpc>
                <a:spcPct val="115000"/>
              </a:lnSpc>
              <a:spcAft>
                <a:spcPts val="563"/>
              </a:spcAft>
              <a:defRPr/>
            </a:pPr>
            <a:r>
              <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3277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5121" y="71120"/>
            <a:ext cx="2054562" cy="23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a:xfrm>
            <a:off x="7981950" y="6326487"/>
            <a:ext cx="2057400" cy="365125"/>
          </a:xfrm>
        </p:spPr>
        <p:txBody>
          <a:bodyPr/>
          <a:lstStyle/>
          <a:p>
            <a:pPr>
              <a:defRPr/>
            </a:pPr>
            <a:fld id="{1C4A4DE7-CDE7-45A0-946D-62E8698B161D}" type="slidenum">
              <a:rPr lang="en-US"/>
              <a:pPr>
                <a:defRPr/>
              </a:pPr>
              <a:t>6</a:t>
            </a:fld>
            <a:endParaRPr lang="en-US"/>
          </a:p>
        </p:txBody>
      </p:sp>
      <p:sp>
        <p:nvSpPr>
          <p:cNvPr id="2" name="TextBox 1"/>
          <p:cNvSpPr txBox="1"/>
          <p:nvPr/>
        </p:nvSpPr>
        <p:spPr>
          <a:xfrm>
            <a:off x="2103121" y="71120"/>
            <a:ext cx="7548880" cy="523220"/>
          </a:xfrm>
          <a:prstGeom prst="rect">
            <a:avLst/>
          </a:prstGeom>
          <a:noFill/>
        </p:spPr>
        <p:txBody>
          <a:bodyPr wrap="square" rtlCol="0">
            <a:spAutoFit/>
          </a:bodyPr>
          <a:lstStyle/>
          <a:p>
            <a:pPr algn="ctr"/>
            <a:r>
              <a:rPr lang="en-ID" sz="2800" b="1" dirty="0" err="1"/>
              <a:t>Alur</a:t>
            </a:r>
            <a:r>
              <a:rPr lang="en-ID" sz="2800" b="1" dirty="0"/>
              <a:t> Diagnosis TB </a:t>
            </a:r>
            <a:r>
              <a:rPr lang="en-ID" sz="2800" b="1" dirty="0" err="1"/>
              <a:t>dan</a:t>
            </a:r>
            <a:r>
              <a:rPr lang="en-ID" sz="2800" b="1" dirty="0"/>
              <a:t> TB RO di Indonesia</a:t>
            </a:r>
            <a:endParaRPr lang="en-US" sz="2800" b="1" dirty="0"/>
          </a:p>
        </p:txBody>
      </p:sp>
      <p:sp>
        <p:nvSpPr>
          <p:cNvPr id="3" name="TextBox 2"/>
          <p:cNvSpPr txBox="1"/>
          <p:nvPr/>
        </p:nvSpPr>
        <p:spPr>
          <a:xfrm>
            <a:off x="8859520" y="2499361"/>
            <a:ext cx="1657267" cy="954107"/>
          </a:xfrm>
          <a:prstGeom prst="rect">
            <a:avLst/>
          </a:prstGeom>
          <a:noFill/>
          <a:ln>
            <a:solidFill>
              <a:srgbClr val="FF0000"/>
            </a:solidFill>
          </a:ln>
        </p:spPr>
        <p:txBody>
          <a:bodyPr wrap="square" rtlCol="0">
            <a:spAutoFit/>
          </a:bodyPr>
          <a:lstStyle/>
          <a:p>
            <a:r>
              <a:rPr lang="en-ID" sz="1400" dirty="0"/>
              <a:t>TCM : </a:t>
            </a:r>
          </a:p>
          <a:p>
            <a:r>
              <a:rPr lang="en-ID" sz="1400" dirty="0" err="1"/>
              <a:t>Tes</a:t>
            </a:r>
            <a:r>
              <a:rPr lang="en-ID" sz="1400" dirty="0"/>
              <a:t> </a:t>
            </a:r>
            <a:r>
              <a:rPr lang="en-ID" sz="1400" dirty="0" err="1"/>
              <a:t>Cepat</a:t>
            </a:r>
            <a:r>
              <a:rPr lang="en-ID" sz="1400" dirty="0"/>
              <a:t> </a:t>
            </a:r>
            <a:r>
              <a:rPr lang="en-ID" sz="1400" dirty="0" err="1"/>
              <a:t>Molekular</a:t>
            </a:r>
            <a:r>
              <a:rPr lang="en-ID" sz="1400" dirty="0"/>
              <a:t>/ </a:t>
            </a:r>
            <a:r>
              <a:rPr lang="en-ID" sz="1400" dirty="0" err="1"/>
              <a:t>GeneXpert</a:t>
            </a:r>
            <a:r>
              <a:rPr lang="en-ID" sz="1400" dirty="0"/>
              <a:t> </a:t>
            </a:r>
            <a:endParaRPr lang="en-US" sz="1400" dirty="0"/>
          </a:p>
        </p:txBody>
      </p:sp>
    </p:spTree>
    <p:extLst>
      <p:ext uri="{BB962C8B-B14F-4D97-AF65-F5344CB8AC3E}">
        <p14:creationId xmlns:p14="http://schemas.microsoft.com/office/powerpoint/2010/main" val="3300208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245"/>
            <a:ext cx="10515600" cy="1325563"/>
          </a:xfrm>
        </p:spPr>
        <p:txBody>
          <a:bodyPr/>
          <a:lstStyle/>
          <a:p>
            <a:r>
              <a:rPr lang="fi-FI" b="1" dirty="0"/>
              <a:t>Pengobatan Ko-infeksi TB </a:t>
            </a:r>
            <a:r>
              <a:rPr lang="fi-FI" b="1" dirty="0" smtClean="0"/>
              <a:t>RO </a:t>
            </a:r>
            <a:r>
              <a:rPr lang="fi-FI" b="1" dirty="0"/>
              <a:t>dan HIV</a:t>
            </a:r>
            <a:endParaRPr lang="en-US" dirty="0"/>
          </a:p>
        </p:txBody>
      </p:sp>
      <p:sp>
        <p:nvSpPr>
          <p:cNvPr id="7" name="Content Placeholder 6"/>
          <p:cNvSpPr>
            <a:spLocks noGrp="1"/>
          </p:cNvSpPr>
          <p:nvPr>
            <p:ph idx="1"/>
          </p:nvPr>
        </p:nvSpPr>
        <p:spPr>
          <a:xfrm>
            <a:off x="196933" y="1353787"/>
            <a:ext cx="10003971" cy="4823176"/>
          </a:xfrm>
        </p:spPr>
        <p:txBody>
          <a:bodyPr>
            <a:normAutofit fontScale="85000" lnSpcReduction="20000"/>
          </a:bodyPr>
          <a:lstStyle/>
          <a:p>
            <a:pPr marL="0" indent="0" algn="just">
              <a:buNone/>
            </a:pPr>
            <a:endParaRPr lang="en-US" dirty="0"/>
          </a:p>
          <a:p>
            <a:pPr algn="just"/>
            <a:r>
              <a:rPr lang="fi-FI" dirty="0" smtClean="0"/>
              <a:t>Prinsip </a:t>
            </a:r>
            <a:r>
              <a:rPr lang="fi-FI" dirty="0"/>
              <a:t>pengobatan pasien ko-infeksi TB </a:t>
            </a:r>
            <a:r>
              <a:rPr lang="fi-FI" dirty="0" smtClean="0"/>
              <a:t>RO </a:t>
            </a:r>
            <a:r>
              <a:rPr lang="fi-FI" dirty="0"/>
              <a:t>dan HIV tidak berbeda dengan pengobatan TB </a:t>
            </a:r>
            <a:r>
              <a:rPr lang="fi-FI" dirty="0" smtClean="0"/>
              <a:t>RO </a:t>
            </a:r>
            <a:r>
              <a:rPr lang="fi-FI" dirty="0"/>
              <a:t>pada pasien bukan HIV. </a:t>
            </a:r>
            <a:endParaRPr lang="fi-FI" dirty="0" smtClean="0"/>
          </a:p>
          <a:p>
            <a:pPr algn="just"/>
            <a:r>
              <a:rPr lang="fi-FI" dirty="0" smtClean="0"/>
              <a:t>Semua </a:t>
            </a:r>
            <a:r>
              <a:rPr lang="fi-FI" dirty="0"/>
              <a:t>ODHA dengan gejala TB harus mendapatkan terapi profilaksis kotrimoksasol (PPK) dengan tujuan untuk mencegah infeksi bakterial, PCP, Toksoplasmosis, Pnemonia dan Malaria.</a:t>
            </a:r>
            <a:endParaRPr lang="en-US" dirty="0"/>
          </a:p>
          <a:p>
            <a:pPr lvl="0" algn="just" fontAlgn="base"/>
            <a:r>
              <a:rPr lang="fi-FI" dirty="0" smtClean="0"/>
              <a:t>Pemberian ART (</a:t>
            </a:r>
            <a:r>
              <a:rPr lang="fi-FI" i="1" dirty="0" smtClean="0"/>
              <a:t>AntiRetroviral Treatment</a:t>
            </a:r>
            <a:r>
              <a:rPr lang="fi-FI" dirty="0" smtClean="0"/>
              <a:t>) sangat penting pada pasien TB RO dengan HIV positif. </a:t>
            </a:r>
            <a:r>
              <a:rPr lang="en-US" dirty="0" err="1" smtClean="0"/>
              <a:t>Bila</a:t>
            </a:r>
            <a:r>
              <a:rPr lang="en-US" dirty="0" smtClean="0"/>
              <a:t> ART </a:t>
            </a:r>
            <a:r>
              <a:rPr lang="en-US" dirty="0" err="1" smtClean="0"/>
              <a:t>tak</a:t>
            </a:r>
            <a:r>
              <a:rPr lang="en-US" dirty="0" smtClean="0"/>
              <a:t> </a:t>
            </a:r>
            <a:r>
              <a:rPr lang="en-US" dirty="0" err="1" smtClean="0"/>
              <a:t>diberikan</a:t>
            </a:r>
            <a:r>
              <a:rPr lang="en-US" dirty="0" smtClean="0"/>
              <a:t> </a:t>
            </a:r>
            <a:r>
              <a:rPr lang="en-US" dirty="0" err="1" smtClean="0"/>
              <a:t>angka</a:t>
            </a:r>
            <a:r>
              <a:rPr lang="en-US" dirty="0" smtClean="0"/>
              <a:t> </a:t>
            </a:r>
            <a:r>
              <a:rPr lang="en-US" dirty="0" err="1" smtClean="0"/>
              <a:t>kematian</a:t>
            </a:r>
            <a:r>
              <a:rPr lang="en-US" dirty="0" smtClean="0"/>
              <a:t> </a:t>
            </a:r>
            <a:r>
              <a:rPr lang="en-US" dirty="0" err="1" smtClean="0"/>
              <a:t>sangat</a:t>
            </a:r>
            <a:r>
              <a:rPr lang="en-US" dirty="0" smtClean="0"/>
              <a:t> </a:t>
            </a:r>
            <a:r>
              <a:rPr lang="en-US" dirty="0" err="1" smtClean="0"/>
              <a:t>tinggi</a:t>
            </a:r>
            <a:r>
              <a:rPr lang="en-US" dirty="0" smtClean="0"/>
              <a:t> </a:t>
            </a:r>
            <a:r>
              <a:rPr lang="en-US" dirty="0" err="1" smtClean="0"/>
              <a:t>sekitar</a:t>
            </a:r>
            <a:r>
              <a:rPr lang="en-US" dirty="0" smtClean="0"/>
              <a:t> 91 – 100 %.</a:t>
            </a:r>
          </a:p>
          <a:p>
            <a:pPr lvl="0" algn="just" fontAlgn="base"/>
            <a:r>
              <a:rPr lang="es-ES" dirty="0" smtClean="0"/>
              <a:t>ART </a:t>
            </a:r>
            <a:r>
              <a:rPr lang="es-ES" dirty="0" err="1" smtClean="0"/>
              <a:t>harus</a:t>
            </a:r>
            <a:r>
              <a:rPr lang="es-ES" dirty="0" smtClean="0"/>
              <a:t> </a:t>
            </a:r>
            <a:r>
              <a:rPr lang="es-ES" dirty="0" err="1" smtClean="0"/>
              <a:t>segera</a:t>
            </a:r>
            <a:r>
              <a:rPr lang="es-ES" dirty="0" smtClean="0"/>
              <a:t> </a:t>
            </a:r>
            <a:r>
              <a:rPr lang="es-ES" dirty="0" err="1" smtClean="0"/>
              <a:t>diberikan</a:t>
            </a:r>
            <a:r>
              <a:rPr lang="es-ES" dirty="0" smtClean="0"/>
              <a:t> </a:t>
            </a:r>
            <a:r>
              <a:rPr lang="es-ES" dirty="0" err="1" smtClean="0"/>
              <a:t>secepatnya</a:t>
            </a:r>
            <a:r>
              <a:rPr lang="es-ES" dirty="0" smtClean="0"/>
              <a:t> </a:t>
            </a:r>
            <a:r>
              <a:rPr lang="es-ES" dirty="0" err="1" smtClean="0"/>
              <a:t>setelah</a:t>
            </a:r>
            <a:r>
              <a:rPr lang="es-ES" dirty="0" smtClean="0"/>
              <a:t> </a:t>
            </a:r>
            <a:r>
              <a:rPr lang="es-ES" dirty="0" err="1" smtClean="0"/>
              <a:t>pengobatan</a:t>
            </a:r>
            <a:r>
              <a:rPr lang="es-ES" dirty="0" smtClean="0"/>
              <a:t> TB RO </a:t>
            </a:r>
            <a:r>
              <a:rPr lang="es-ES" dirty="0" err="1" smtClean="0"/>
              <a:t>dapat</a:t>
            </a:r>
            <a:r>
              <a:rPr lang="es-ES" dirty="0" smtClean="0"/>
              <a:t> </a:t>
            </a:r>
            <a:r>
              <a:rPr lang="es-ES" dirty="0" err="1" smtClean="0"/>
              <a:t>ditoleransi</a:t>
            </a:r>
            <a:r>
              <a:rPr lang="es-ES" dirty="0" smtClean="0"/>
              <a:t> (</a:t>
            </a:r>
            <a:r>
              <a:rPr lang="es-ES" dirty="0" err="1" smtClean="0"/>
              <a:t>sekitar</a:t>
            </a:r>
            <a:r>
              <a:rPr lang="es-ES" dirty="0" smtClean="0"/>
              <a:t> 2-8 </a:t>
            </a:r>
            <a:r>
              <a:rPr lang="es-ES" dirty="0" err="1" smtClean="0"/>
              <a:t>minggu</a:t>
            </a:r>
            <a:r>
              <a:rPr lang="es-ES" dirty="0" smtClean="0"/>
              <a:t>).</a:t>
            </a:r>
            <a:endParaRPr lang="en-US" dirty="0" smtClean="0"/>
          </a:p>
          <a:p>
            <a:pPr lvl="0" algn="just" fontAlgn="base"/>
            <a:r>
              <a:rPr lang="es-ES" dirty="0" err="1" smtClean="0"/>
              <a:t>Paduan</a:t>
            </a:r>
            <a:r>
              <a:rPr lang="es-ES" dirty="0" smtClean="0"/>
              <a:t> ART yang </a:t>
            </a:r>
            <a:r>
              <a:rPr lang="es-ES" dirty="0" err="1" smtClean="0"/>
              <a:t>direkomendasikan</a:t>
            </a:r>
            <a:r>
              <a:rPr lang="es-ES" dirty="0" smtClean="0"/>
              <a:t> </a:t>
            </a:r>
            <a:r>
              <a:rPr lang="es-ES" dirty="0" err="1" smtClean="0"/>
              <a:t>untuk</a:t>
            </a:r>
            <a:r>
              <a:rPr lang="es-ES" dirty="0" smtClean="0"/>
              <a:t> </a:t>
            </a:r>
            <a:r>
              <a:rPr lang="es-ES" dirty="0" err="1" smtClean="0"/>
              <a:t>pasien</a:t>
            </a:r>
            <a:r>
              <a:rPr lang="es-ES" dirty="0" smtClean="0"/>
              <a:t> TB RO </a:t>
            </a:r>
            <a:r>
              <a:rPr lang="es-ES" dirty="0" err="1" smtClean="0"/>
              <a:t>adalah</a:t>
            </a:r>
            <a:r>
              <a:rPr lang="es-ES" dirty="0" smtClean="0"/>
              <a:t> ART </a:t>
            </a:r>
            <a:r>
              <a:rPr lang="es-ES" dirty="0" err="1" smtClean="0"/>
              <a:t>lini</a:t>
            </a:r>
            <a:r>
              <a:rPr lang="es-ES" dirty="0" smtClean="0"/>
              <a:t> </a:t>
            </a:r>
            <a:r>
              <a:rPr lang="es-ES" dirty="0" err="1" smtClean="0"/>
              <a:t>pertama</a:t>
            </a:r>
            <a:r>
              <a:rPr lang="es-ES" dirty="0" smtClean="0"/>
              <a:t> : AZT(</a:t>
            </a:r>
            <a:r>
              <a:rPr lang="es-ES" dirty="0" err="1" smtClean="0"/>
              <a:t>Zidovudin</a:t>
            </a:r>
            <a:r>
              <a:rPr lang="es-ES" dirty="0" smtClean="0"/>
              <a:t>)-3TC(</a:t>
            </a:r>
            <a:r>
              <a:rPr lang="es-ES" dirty="0" err="1" smtClean="0"/>
              <a:t>Lamivudin</a:t>
            </a:r>
            <a:r>
              <a:rPr lang="es-ES" dirty="0" smtClean="0"/>
              <a:t>)-EFV (</a:t>
            </a:r>
            <a:r>
              <a:rPr lang="es-ES" dirty="0" err="1" smtClean="0"/>
              <a:t>Efavirenz</a:t>
            </a:r>
            <a:r>
              <a:rPr lang="es-ES" dirty="0" smtClean="0"/>
              <a:t>) </a:t>
            </a:r>
            <a:r>
              <a:rPr lang="es-ES" dirty="0" err="1" smtClean="0"/>
              <a:t>atau</a:t>
            </a:r>
            <a:r>
              <a:rPr lang="es-ES" dirty="0" smtClean="0"/>
              <a:t> </a:t>
            </a:r>
          </a:p>
          <a:p>
            <a:pPr marL="0" lvl="0" indent="0" algn="just" fontAlgn="base">
              <a:buNone/>
            </a:pPr>
            <a:r>
              <a:rPr lang="es-ES" dirty="0" smtClean="0"/>
              <a:t>    ART </a:t>
            </a:r>
            <a:r>
              <a:rPr lang="es-ES" dirty="0" err="1" smtClean="0"/>
              <a:t>lini</a:t>
            </a:r>
            <a:r>
              <a:rPr lang="es-ES" dirty="0" smtClean="0"/>
              <a:t> </a:t>
            </a:r>
            <a:r>
              <a:rPr lang="es-ES" dirty="0" err="1" smtClean="0"/>
              <a:t>kedua</a:t>
            </a:r>
            <a:r>
              <a:rPr lang="es-ES" dirty="0" smtClean="0"/>
              <a:t> : TDF (</a:t>
            </a:r>
            <a:r>
              <a:rPr lang="es-ES" dirty="0" err="1" smtClean="0"/>
              <a:t>Tenofovir</a:t>
            </a:r>
            <a:r>
              <a:rPr lang="es-ES" dirty="0" smtClean="0"/>
              <a:t>)-3TC(</a:t>
            </a:r>
            <a:r>
              <a:rPr lang="es-ES" dirty="0" err="1" smtClean="0"/>
              <a:t>Lamifudin</a:t>
            </a:r>
            <a:r>
              <a:rPr lang="es-ES" dirty="0" smtClean="0"/>
              <a:t>)-LPV/r (</a:t>
            </a:r>
            <a:r>
              <a:rPr lang="es-ES" dirty="0" err="1" smtClean="0"/>
              <a:t>Lopinavir</a:t>
            </a:r>
            <a:r>
              <a:rPr lang="es-ES" dirty="0" smtClean="0"/>
              <a:t>).</a:t>
            </a:r>
            <a:endParaRPr lang="en-US" dirty="0" smtClean="0"/>
          </a:p>
          <a:p>
            <a:pPr algn="just"/>
            <a:endParaRPr lang="en-US" dirty="0"/>
          </a:p>
        </p:txBody>
      </p:sp>
      <p:pic>
        <p:nvPicPr>
          <p:cNvPr id="4" name="Picture 2" descr="http://temansehati.web.id/wp-content/uploads/2015/05/efek-samping-minum-ar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804" y="-45512"/>
            <a:ext cx="1991096" cy="17430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610600" y="6254570"/>
            <a:ext cx="2743200" cy="365125"/>
          </a:xfrm>
        </p:spPr>
        <p:txBody>
          <a:bodyPr/>
          <a:lstStyle/>
          <a:p>
            <a:fld id="{D80DEC11-0783-41CA-B134-3EB1A08E163D}" type="slidenum">
              <a:rPr lang="en-US" smtClean="0"/>
              <a:t>7</a:t>
            </a:fld>
            <a:endParaRPr lang="en-U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983" t="9664" r="7427" b="33423"/>
          <a:stretch/>
        </p:blipFill>
        <p:spPr>
          <a:xfrm>
            <a:off x="10293287" y="2395959"/>
            <a:ext cx="1848557" cy="1250067"/>
          </a:xfrm>
          <a:prstGeom prst="rect">
            <a:avLst/>
          </a:prstGeom>
        </p:spPr>
      </p:pic>
      <p:sp>
        <p:nvSpPr>
          <p:cNvPr id="8" name="TextBox 7"/>
          <p:cNvSpPr txBox="1"/>
          <p:nvPr/>
        </p:nvSpPr>
        <p:spPr>
          <a:xfrm>
            <a:off x="10857053" y="5011838"/>
            <a:ext cx="496747" cy="694481"/>
          </a:xfrm>
          <a:prstGeom prst="rect">
            <a:avLst/>
          </a:prstGeom>
          <a:noFill/>
        </p:spPr>
        <p:txBody>
          <a:bodyPr wrap="square" rtlCol="0">
            <a:spAutoFit/>
          </a:bodyPr>
          <a:lstStyle/>
          <a:p>
            <a:endParaRPr lang="en-US"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13336" b="31838"/>
          <a:stretch/>
        </p:blipFill>
        <p:spPr>
          <a:xfrm>
            <a:off x="10561415" y="4017986"/>
            <a:ext cx="1088021" cy="1711482"/>
          </a:xfrm>
          <a:prstGeom prst="rect">
            <a:avLst/>
          </a:prstGeom>
        </p:spPr>
      </p:pic>
    </p:spTree>
    <p:extLst>
      <p:ext uri="{BB962C8B-B14F-4D97-AF65-F5344CB8AC3E}">
        <p14:creationId xmlns:p14="http://schemas.microsoft.com/office/powerpoint/2010/main" val="3872844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0075"/>
            <a:ext cx="10515600" cy="4351338"/>
          </a:xfrm>
        </p:spPr>
        <p:txBody>
          <a:bodyPr/>
          <a:lstStyle/>
          <a:p>
            <a:pPr hangingPunct="0"/>
            <a:r>
              <a:rPr lang="en-US" dirty="0" err="1"/>
              <a:t>Malnutrisi</a:t>
            </a:r>
            <a:r>
              <a:rPr lang="en-US" dirty="0"/>
              <a:t> </a:t>
            </a:r>
          </a:p>
          <a:p>
            <a:pPr hangingPunct="0"/>
            <a:r>
              <a:rPr lang="en-US" dirty="0" smtClean="0"/>
              <a:t>Diabetes</a:t>
            </a:r>
          </a:p>
          <a:p>
            <a:pPr hangingPunct="0"/>
            <a:r>
              <a:rPr lang="en-US" dirty="0" err="1"/>
              <a:t>Usia</a:t>
            </a:r>
            <a:r>
              <a:rPr lang="en-US" dirty="0"/>
              <a:t> </a:t>
            </a:r>
            <a:r>
              <a:rPr lang="en-US" dirty="0" err="1"/>
              <a:t>tua</a:t>
            </a:r>
            <a:r>
              <a:rPr lang="en-US" dirty="0"/>
              <a:t> </a:t>
            </a:r>
          </a:p>
          <a:p>
            <a:pPr hangingPunct="0"/>
            <a:r>
              <a:rPr lang="en-US" dirty="0" err="1"/>
              <a:t>Infeksi</a:t>
            </a:r>
            <a:r>
              <a:rPr lang="en-US" dirty="0"/>
              <a:t> HIV  </a:t>
            </a:r>
          </a:p>
          <a:p>
            <a:pPr hangingPunct="0"/>
            <a:r>
              <a:rPr lang="en-US" dirty="0"/>
              <a:t>Status </a:t>
            </a:r>
            <a:r>
              <a:rPr lang="en-US" dirty="0" err="1"/>
              <a:t>Asetilasi</a:t>
            </a:r>
            <a:r>
              <a:rPr lang="en-US" dirty="0"/>
              <a:t> Isoniazid (INH</a:t>
            </a:r>
            <a:r>
              <a:rPr lang="en-US" dirty="0" smtClean="0"/>
              <a:t>)</a:t>
            </a:r>
          </a:p>
          <a:p>
            <a:pPr hangingPunct="0"/>
            <a:r>
              <a:rPr lang="en-US" dirty="0" err="1" smtClean="0"/>
              <a:t>Ketergantungan</a:t>
            </a:r>
            <a:r>
              <a:rPr lang="en-US" dirty="0" smtClean="0"/>
              <a:t> </a:t>
            </a:r>
            <a:r>
              <a:rPr lang="en-US" dirty="0" err="1"/>
              <a:t>alkohol</a:t>
            </a:r>
            <a:r>
              <a:rPr lang="en-US" dirty="0"/>
              <a:t> </a:t>
            </a:r>
            <a:r>
              <a:rPr lang="en-US" dirty="0" err="1"/>
              <a:t>dan</a:t>
            </a:r>
            <a:r>
              <a:rPr lang="en-US" dirty="0"/>
              <a:t> </a:t>
            </a:r>
            <a:r>
              <a:rPr lang="en-US" i="1" dirty="0"/>
              <a:t>substance abuse</a:t>
            </a:r>
            <a:r>
              <a:rPr lang="en-US" dirty="0"/>
              <a:t> </a:t>
            </a:r>
          </a:p>
          <a:p>
            <a:pPr marL="0" indent="0" hangingPunct="0">
              <a:buNone/>
            </a:pPr>
            <a:endParaRPr lang="en-US" sz="1000" dirty="0"/>
          </a:p>
          <a:p>
            <a:pPr marL="0" indent="0">
              <a:buNone/>
            </a:pPr>
            <a:r>
              <a:rPr lang="en-ID" sz="1000" dirty="0" smtClean="0"/>
              <a:t>(WHO, 2010)</a:t>
            </a:r>
            <a:endParaRPr lang="en-US" sz="1000" dirty="0"/>
          </a:p>
        </p:txBody>
      </p:sp>
      <p:sp>
        <p:nvSpPr>
          <p:cNvPr id="4" name="Title 1"/>
          <p:cNvSpPr>
            <a:spLocks noGrp="1"/>
          </p:cNvSpPr>
          <p:nvPr>
            <p:ph type="title"/>
          </p:nvPr>
        </p:nvSpPr>
        <p:spPr/>
        <p:txBody>
          <a:bodyPr>
            <a:normAutofit fontScale="90000"/>
          </a:bodyPr>
          <a:lstStyle/>
          <a:p>
            <a:r>
              <a:rPr lang="en-US" b="1" dirty="0" err="1"/>
              <a:t>Faktor-faktor</a:t>
            </a:r>
            <a:r>
              <a:rPr lang="en-US" b="1" dirty="0"/>
              <a:t> yang </a:t>
            </a:r>
            <a:r>
              <a:rPr lang="en-US" b="1" dirty="0" err="1" smtClean="0"/>
              <a:t>mempengaruhi</a:t>
            </a:r>
            <a:r>
              <a:rPr lang="en-US" b="1" dirty="0" smtClean="0"/>
              <a:t> </a:t>
            </a:r>
            <a:r>
              <a:rPr lang="en-US" b="1" dirty="0" err="1"/>
              <a:t>efek</a:t>
            </a:r>
            <a:r>
              <a:rPr lang="en-US" b="1" dirty="0"/>
              <a:t> </a:t>
            </a:r>
            <a:r>
              <a:rPr lang="en-US" b="1" dirty="0" err="1"/>
              <a:t>samping</a:t>
            </a:r>
            <a:r>
              <a:rPr lang="en-US" b="1" dirty="0"/>
              <a:t> </a:t>
            </a:r>
            <a:r>
              <a:rPr lang="en-US" b="1" dirty="0" err="1" smtClean="0"/>
              <a:t>pengobatan</a:t>
            </a:r>
            <a:r>
              <a:rPr lang="en-US" b="1" dirty="0" smtClean="0"/>
              <a:t> </a:t>
            </a:r>
            <a:r>
              <a:rPr lang="en-US" b="1" dirty="0"/>
              <a:t>OAT (</a:t>
            </a:r>
            <a:r>
              <a:rPr lang="en-US" b="1" dirty="0" err="1"/>
              <a:t>Obat</a:t>
            </a:r>
            <a:r>
              <a:rPr lang="en-US" b="1" dirty="0"/>
              <a:t> </a:t>
            </a:r>
            <a:r>
              <a:rPr lang="en-US" b="1" dirty="0" err="1" smtClean="0"/>
              <a:t>AntiTuberkulosis</a:t>
            </a:r>
            <a:r>
              <a:rPr lang="en-US" b="1" dirty="0" smtClean="0"/>
              <a:t>)</a:t>
            </a:r>
            <a:endParaRPr lang="en-US" dirty="0"/>
          </a:p>
        </p:txBody>
      </p:sp>
      <p:sp>
        <p:nvSpPr>
          <p:cNvPr id="5" name="Slide Number Placeholder 4"/>
          <p:cNvSpPr>
            <a:spLocks noGrp="1"/>
          </p:cNvSpPr>
          <p:nvPr>
            <p:ph type="sldNum" sz="quarter" idx="12"/>
          </p:nvPr>
        </p:nvSpPr>
        <p:spPr/>
        <p:txBody>
          <a:bodyPr/>
          <a:lstStyle/>
          <a:p>
            <a:fld id="{A7ABDB61-8D34-43E7-B850-F4532C9402F2}" type="slidenum">
              <a:rPr lang="en-US" smtClean="0"/>
              <a:t>8</a:t>
            </a:fld>
            <a:endParaRPr lang="en-US"/>
          </a:p>
        </p:txBody>
      </p:sp>
      <p:pic>
        <p:nvPicPr>
          <p:cNvPr id="9218" name="Picture 2" descr="Hasil gambar untuk old man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042" y="1870075"/>
            <a:ext cx="1408042" cy="19637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asil gambar untuk malnutrition  images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218"/>
          <a:stretch/>
        </p:blipFill>
        <p:spPr bwMode="auto">
          <a:xfrm>
            <a:off x="9836685" y="1136669"/>
            <a:ext cx="1044128" cy="210659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Steroid Ab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6896" y="4438439"/>
            <a:ext cx="16192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Alcoholic - csp74163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4001" y="4071937"/>
            <a:ext cx="1075241"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8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0526" y="731044"/>
            <a:ext cx="10963274" cy="5355431"/>
          </a:xfrm>
          <a:prstGeom prst="rect">
            <a:avLst/>
          </a:prstGeom>
          <a:ln w="38100">
            <a:solidFill>
              <a:schemeClr val="tx2"/>
            </a:solidFill>
          </a:ln>
        </p:spPr>
        <p:txBody>
          <a:bodyPr/>
          <a:lstStyle/>
          <a:p>
            <a:pPr marL="94432" indent="-94432" algn="just">
              <a:lnSpc>
                <a:spcPct val="120000"/>
              </a:lnSpc>
              <a:defRPr/>
            </a:pPr>
            <a:r>
              <a:rPr lang="en-ID" sz="2000" b="1" dirty="0"/>
              <a:t>Regimen Drug Resistant TB</a:t>
            </a:r>
            <a:r>
              <a:rPr lang="en-US" sz="2000" b="1" dirty="0"/>
              <a:t> :</a:t>
            </a:r>
          </a:p>
          <a:p>
            <a:pPr marL="94432" indent="-94432" algn="just">
              <a:lnSpc>
                <a:spcPct val="120000"/>
              </a:lnSpc>
              <a:buFont typeface="Wingdings" pitchFamily="2" charset="2"/>
              <a:buChar char="Ø"/>
              <a:defRPr/>
            </a:pPr>
            <a:r>
              <a:rPr lang="en-US" sz="2000" b="1" dirty="0">
                <a:solidFill>
                  <a:srgbClr val="FF0000"/>
                </a:solidFill>
              </a:rPr>
              <a:t>MDR new case: </a:t>
            </a:r>
            <a:r>
              <a:rPr lang="en-US" sz="2000" b="1" dirty="0"/>
              <a:t>8Km</a:t>
            </a:r>
            <a:r>
              <a:rPr lang="en-US" sz="2000" b="1" baseline="-25000" dirty="0"/>
              <a:t>5</a:t>
            </a:r>
            <a:r>
              <a:rPr lang="en-US" sz="2000" b="1" dirty="0"/>
              <a:t>–Eto</a:t>
            </a:r>
            <a:r>
              <a:rPr lang="en-US" sz="2000" b="1" baseline="-25000" dirty="0"/>
              <a:t>7</a:t>
            </a:r>
            <a:r>
              <a:rPr lang="en-US" sz="2000" b="1" dirty="0"/>
              <a:t>–Lfx</a:t>
            </a:r>
            <a:r>
              <a:rPr lang="en-US" sz="2000" b="1" baseline="-25000" dirty="0"/>
              <a:t>7</a:t>
            </a:r>
            <a:r>
              <a:rPr lang="en-US" sz="2000" b="1" dirty="0"/>
              <a:t>–Cs</a:t>
            </a:r>
            <a:r>
              <a:rPr lang="en-US" sz="2000" b="1" baseline="-25000" dirty="0"/>
              <a:t>7</a:t>
            </a:r>
            <a:r>
              <a:rPr lang="en-US" sz="2000" b="1" dirty="0"/>
              <a:t>-Z</a:t>
            </a:r>
            <a:r>
              <a:rPr lang="en-US" sz="2000" b="1" baseline="-25000" dirty="0"/>
              <a:t>7</a:t>
            </a:r>
            <a:r>
              <a:rPr lang="en-US" sz="2000" b="1" dirty="0"/>
              <a:t>-(E)</a:t>
            </a:r>
            <a:r>
              <a:rPr lang="en-US" sz="2000" b="1" baseline="-25000" dirty="0"/>
              <a:t> 7</a:t>
            </a:r>
            <a:r>
              <a:rPr lang="en-US" sz="2000" b="1" dirty="0"/>
              <a:t>-(H)</a:t>
            </a:r>
            <a:r>
              <a:rPr lang="en-US" sz="2000" b="1" baseline="-25000" dirty="0"/>
              <a:t>7</a:t>
            </a:r>
            <a:r>
              <a:rPr lang="en-US" sz="2000" b="1" dirty="0"/>
              <a:t>/ 12 Lfx</a:t>
            </a:r>
            <a:r>
              <a:rPr lang="en-US" sz="2000" b="1" baseline="-25000" dirty="0"/>
              <a:t>7</a:t>
            </a:r>
            <a:r>
              <a:rPr lang="en-US" sz="2000" b="1" dirty="0"/>
              <a:t>- Eto</a:t>
            </a:r>
            <a:r>
              <a:rPr lang="en-US" sz="2000" b="1" baseline="-25000" dirty="0"/>
              <a:t>7</a:t>
            </a:r>
            <a:r>
              <a:rPr lang="en-US" sz="2000" b="1" dirty="0"/>
              <a:t>–Cs</a:t>
            </a:r>
            <a:r>
              <a:rPr lang="en-US" sz="2000" b="1" baseline="-25000" dirty="0"/>
              <a:t>7</a:t>
            </a:r>
            <a:r>
              <a:rPr lang="en-US" sz="2000" b="1" dirty="0"/>
              <a:t>–Z</a:t>
            </a:r>
            <a:r>
              <a:rPr lang="en-US" sz="2000" b="1" baseline="-25000" dirty="0"/>
              <a:t>7</a:t>
            </a:r>
            <a:r>
              <a:rPr lang="en-US" sz="2000" b="1" dirty="0"/>
              <a:t>-(E)</a:t>
            </a:r>
            <a:r>
              <a:rPr lang="en-US" sz="2000" b="1" baseline="-25000" dirty="0"/>
              <a:t> 7</a:t>
            </a:r>
            <a:r>
              <a:rPr lang="en-US" sz="2000" b="1" dirty="0"/>
              <a:t>-(H)</a:t>
            </a:r>
            <a:r>
              <a:rPr lang="en-US" sz="2000" b="1" baseline="-25000" dirty="0"/>
              <a:t> 7</a:t>
            </a:r>
          </a:p>
          <a:p>
            <a:pPr marL="94432" indent="-94432" algn="just">
              <a:lnSpc>
                <a:spcPct val="120000"/>
              </a:lnSpc>
              <a:buFont typeface="Wingdings" pitchFamily="2" charset="2"/>
              <a:buChar char="Ø"/>
              <a:defRPr/>
            </a:pPr>
            <a:r>
              <a:rPr lang="en-ID" sz="2000" b="1" dirty="0">
                <a:solidFill>
                  <a:srgbClr val="FF0000"/>
                </a:solidFill>
              </a:rPr>
              <a:t>MDR Previously TX :</a:t>
            </a:r>
            <a:r>
              <a:rPr lang="en-US" sz="2000" b="1" dirty="0"/>
              <a:t>12 Km</a:t>
            </a:r>
            <a:r>
              <a:rPr lang="en-US" sz="2000" b="1" baseline="-25000" dirty="0"/>
              <a:t>5</a:t>
            </a:r>
            <a:r>
              <a:rPr lang="en-US" sz="2000" b="1" dirty="0"/>
              <a:t>–Eto</a:t>
            </a:r>
            <a:r>
              <a:rPr lang="en-US" sz="2000" b="1" baseline="-25000" dirty="0"/>
              <a:t>7</a:t>
            </a:r>
            <a:r>
              <a:rPr lang="en-US" sz="2000" b="1" dirty="0"/>
              <a:t>–Lfx</a:t>
            </a:r>
            <a:r>
              <a:rPr lang="en-US" sz="2000" b="1" baseline="-25000" dirty="0"/>
              <a:t>7</a:t>
            </a:r>
            <a:r>
              <a:rPr lang="en-US" sz="2000" b="1" dirty="0"/>
              <a:t>–Cs</a:t>
            </a:r>
            <a:r>
              <a:rPr lang="en-US" sz="2000" b="1" baseline="-25000" dirty="0"/>
              <a:t>7</a:t>
            </a:r>
            <a:r>
              <a:rPr lang="en-US" sz="2000" b="1" dirty="0"/>
              <a:t>-Z</a:t>
            </a:r>
            <a:r>
              <a:rPr lang="en-US" sz="2000" b="1" baseline="-25000" dirty="0"/>
              <a:t>7</a:t>
            </a:r>
            <a:r>
              <a:rPr lang="en-US" sz="2000" b="1" dirty="0"/>
              <a:t>-(E)</a:t>
            </a:r>
            <a:r>
              <a:rPr lang="en-US" sz="2000" b="1" baseline="-25000" dirty="0"/>
              <a:t> 7</a:t>
            </a:r>
            <a:r>
              <a:rPr lang="en-US" sz="2000" b="1" dirty="0"/>
              <a:t>-(H)</a:t>
            </a:r>
            <a:r>
              <a:rPr lang="en-US" sz="2000" b="1" baseline="-25000" dirty="0"/>
              <a:t>7</a:t>
            </a:r>
            <a:r>
              <a:rPr lang="en-US" sz="2000" b="1" dirty="0"/>
              <a:t>/ 12 Lfx</a:t>
            </a:r>
            <a:r>
              <a:rPr lang="en-US" sz="2000" b="1" baseline="-25000" dirty="0"/>
              <a:t>7</a:t>
            </a:r>
            <a:r>
              <a:rPr lang="en-US" sz="2000" b="1" dirty="0"/>
              <a:t>- Eto</a:t>
            </a:r>
            <a:r>
              <a:rPr lang="en-US" sz="2000" b="1" baseline="-25000" dirty="0"/>
              <a:t>7</a:t>
            </a:r>
            <a:r>
              <a:rPr lang="en-US" sz="2000" b="1" dirty="0"/>
              <a:t>–Cs</a:t>
            </a:r>
            <a:r>
              <a:rPr lang="en-US" sz="2000" b="1" baseline="-25000" dirty="0"/>
              <a:t>7</a:t>
            </a:r>
            <a:r>
              <a:rPr lang="en-US" sz="2000" b="1" dirty="0"/>
              <a:t>–Z</a:t>
            </a:r>
            <a:r>
              <a:rPr lang="en-US" sz="2000" b="1" baseline="-25000" dirty="0"/>
              <a:t>7</a:t>
            </a:r>
            <a:r>
              <a:rPr lang="en-US" sz="2000" b="1" dirty="0"/>
              <a:t>-(E)</a:t>
            </a:r>
            <a:r>
              <a:rPr lang="en-US" sz="2000" b="1" baseline="-25000" dirty="0"/>
              <a:t> 7</a:t>
            </a:r>
            <a:r>
              <a:rPr lang="en-US" sz="2000" b="1" dirty="0"/>
              <a:t>-(H)</a:t>
            </a:r>
            <a:r>
              <a:rPr lang="en-US" sz="2000" b="1" baseline="-25000" dirty="0"/>
              <a:t> 7</a:t>
            </a:r>
          </a:p>
          <a:p>
            <a:pPr marL="94432" indent="-94432">
              <a:lnSpc>
                <a:spcPct val="120000"/>
              </a:lnSpc>
              <a:buFont typeface="Wingdings" pitchFamily="2" charset="2"/>
              <a:buChar char="Ø"/>
              <a:defRPr/>
            </a:pPr>
            <a:r>
              <a:rPr lang="en-US" sz="2000" b="1" dirty="0" err="1">
                <a:solidFill>
                  <a:srgbClr val="FF0000"/>
                </a:solidFill>
              </a:rPr>
              <a:t>PreXDR</a:t>
            </a:r>
            <a:r>
              <a:rPr lang="en-US" sz="2000" b="1" dirty="0">
                <a:solidFill>
                  <a:srgbClr val="FF0000"/>
                </a:solidFill>
              </a:rPr>
              <a:t>:</a:t>
            </a:r>
          </a:p>
          <a:p>
            <a:pPr marL="192881" indent="-192881">
              <a:lnSpc>
                <a:spcPct val="120000"/>
              </a:lnSpc>
              <a:buFont typeface="Wingdings" panose="05000000000000000000" pitchFamily="2" charset="2"/>
              <a:buChar char="v"/>
              <a:defRPr/>
            </a:pPr>
            <a:r>
              <a:rPr lang="en-US" sz="2000" dirty="0"/>
              <a:t>Kanamycin Resistant: </a:t>
            </a:r>
            <a:r>
              <a:rPr lang="pt-BR" sz="2000" b="1" dirty="0">
                <a:solidFill>
                  <a:schemeClr val="accent2">
                    <a:lumMod val="75000"/>
                  </a:schemeClr>
                </a:solidFill>
              </a:rPr>
              <a:t>Cm</a:t>
            </a:r>
            <a:r>
              <a:rPr lang="pt-BR" sz="2000" b="1" dirty="0"/>
              <a:t>–L</a:t>
            </a:r>
            <a:r>
              <a:rPr lang="id-ID" sz="2000" b="1" dirty="0"/>
              <a:t>fx</a:t>
            </a:r>
            <a:r>
              <a:rPr lang="pt-BR" sz="2000" b="1" dirty="0"/>
              <a:t>–Eto-Cs–Z–</a:t>
            </a:r>
            <a:r>
              <a:rPr lang="id-ID" sz="2000" b="1" dirty="0"/>
              <a:t>(</a:t>
            </a:r>
            <a:r>
              <a:rPr lang="pt-BR" sz="2000" b="1" dirty="0"/>
              <a:t>E</a:t>
            </a:r>
            <a:r>
              <a:rPr lang="id-ID" sz="2000" b="1" dirty="0"/>
              <a:t>)</a:t>
            </a:r>
            <a:r>
              <a:rPr lang="en-US" sz="2000" b="1" dirty="0"/>
              <a:t> -(H)</a:t>
            </a:r>
            <a:r>
              <a:rPr lang="pt-BR" sz="2000" b="1" dirty="0"/>
              <a:t>/ L</a:t>
            </a:r>
            <a:r>
              <a:rPr lang="id-ID" sz="2000" b="1" dirty="0"/>
              <a:t>fx</a:t>
            </a:r>
            <a:r>
              <a:rPr lang="pt-BR" sz="2000" b="1" dirty="0"/>
              <a:t>–Eto–Cs–Z–</a:t>
            </a:r>
            <a:r>
              <a:rPr lang="id-ID" sz="2000" b="1" dirty="0"/>
              <a:t>(</a:t>
            </a:r>
            <a:r>
              <a:rPr lang="pt-BR" sz="2000" b="1" dirty="0"/>
              <a:t>E</a:t>
            </a:r>
            <a:r>
              <a:rPr lang="id-ID" sz="2000" b="1" dirty="0"/>
              <a:t>)</a:t>
            </a:r>
            <a:r>
              <a:rPr lang="en-US" sz="2000" b="1" dirty="0"/>
              <a:t> -(H)</a:t>
            </a:r>
          </a:p>
          <a:p>
            <a:pPr>
              <a:lnSpc>
                <a:spcPct val="120000"/>
              </a:lnSpc>
              <a:defRPr/>
            </a:pPr>
            <a:r>
              <a:rPr lang="en-US" sz="2000" dirty="0" err="1">
                <a:solidFill>
                  <a:srgbClr val="00B050"/>
                </a:solidFill>
              </a:rPr>
              <a:t>Pasien</a:t>
            </a:r>
            <a:r>
              <a:rPr lang="en-US" sz="2000" dirty="0">
                <a:solidFill>
                  <a:srgbClr val="00B050"/>
                </a:solidFill>
              </a:rPr>
              <a:t> TB-pre XDR (Km </a:t>
            </a:r>
            <a:r>
              <a:rPr lang="en-US" sz="2000" dirty="0" err="1">
                <a:solidFill>
                  <a:srgbClr val="00B050"/>
                </a:solidFill>
              </a:rPr>
              <a:t>resisten</a:t>
            </a:r>
            <a:r>
              <a:rPr lang="en-US" sz="2000" dirty="0">
                <a:solidFill>
                  <a:srgbClr val="00B050"/>
                </a:solidFill>
              </a:rPr>
              <a:t>) </a:t>
            </a:r>
            <a:r>
              <a:rPr lang="en-US" sz="2000" dirty="0" err="1">
                <a:solidFill>
                  <a:srgbClr val="00B050"/>
                </a:solidFill>
              </a:rPr>
              <a:t>atau</a:t>
            </a:r>
            <a:r>
              <a:rPr lang="en-US" sz="2000" dirty="0">
                <a:solidFill>
                  <a:srgbClr val="00B050"/>
                </a:solidFill>
              </a:rPr>
              <a:t> </a:t>
            </a:r>
            <a:r>
              <a:rPr lang="en-US" sz="2000" dirty="0" err="1">
                <a:solidFill>
                  <a:srgbClr val="00B050"/>
                </a:solidFill>
              </a:rPr>
              <a:t>alergi</a:t>
            </a:r>
            <a:r>
              <a:rPr lang="en-US" sz="2000" dirty="0">
                <a:solidFill>
                  <a:srgbClr val="00B050"/>
                </a:solidFill>
              </a:rPr>
              <a:t> </a:t>
            </a:r>
            <a:r>
              <a:rPr lang="en-US" sz="2000" dirty="0" err="1">
                <a:solidFill>
                  <a:srgbClr val="00B050"/>
                </a:solidFill>
              </a:rPr>
              <a:t>terhadap</a:t>
            </a:r>
            <a:r>
              <a:rPr lang="en-US" sz="2000" dirty="0">
                <a:solidFill>
                  <a:srgbClr val="00B050"/>
                </a:solidFill>
              </a:rPr>
              <a:t> </a:t>
            </a:r>
            <a:r>
              <a:rPr lang="en-US" sz="2000" dirty="0" err="1">
                <a:solidFill>
                  <a:srgbClr val="00B050"/>
                </a:solidFill>
              </a:rPr>
              <a:t>obat</a:t>
            </a:r>
            <a:r>
              <a:rPr lang="en-US" sz="2000" dirty="0">
                <a:solidFill>
                  <a:srgbClr val="00B050"/>
                </a:solidFill>
              </a:rPr>
              <a:t> </a:t>
            </a:r>
            <a:r>
              <a:rPr lang="en-US" sz="2000" dirty="0" err="1">
                <a:solidFill>
                  <a:srgbClr val="00B050"/>
                </a:solidFill>
              </a:rPr>
              <a:t>injeksi</a:t>
            </a:r>
            <a:r>
              <a:rPr lang="en-US" sz="2000" dirty="0">
                <a:solidFill>
                  <a:srgbClr val="00B050"/>
                </a:solidFill>
              </a:rPr>
              <a:t>, </a:t>
            </a:r>
            <a:r>
              <a:rPr lang="en-US" sz="2000" dirty="0" err="1">
                <a:solidFill>
                  <a:srgbClr val="00B050"/>
                </a:solidFill>
              </a:rPr>
              <a:t>tanpa</a:t>
            </a:r>
            <a:r>
              <a:rPr lang="en-US" sz="2000" dirty="0">
                <a:solidFill>
                  <a:srgbClr val="00B050"/>
                </a:solidFill>
              </a:rPr>
              <a:t> </a:t>
            </a:r>
            <a:r>
              <a:rPr lang="en-US" sz="2000" dirty="0" err="1">
                <a:solidFill>
                  <a:srgbClr val="00B050"/>
                </a:solidFill>
              </a:rPr>
              <a:t>resisten</a:t>
            </a:r>
            <a:r>
              <a:rPr lang="en-US" sz="2000" dirty="0">
                <a:solidFill>
                  <a:srgbClr val="00B050"/>
                </a:solidFill>
              </a:rPr>
              <a:t> </a:t>
            </a:r>
            <a:r>
              <a:rPr lang="en-US" sz="2000" dirty="0" err="1">
                <a:solidFill>
                  <a:srgbClr val="00B050"/>
                </a:solidFill>
              </a:rPr>
              <a:t>terhadap</a:t>
            </a:r>
            <a:r>
              <a:rPr lang="en-US" sz="2000" dirty="0">
                <a:solidFill>
                  <a:srgbClr val="00B050"/>
                </a:solidFill>
              </a:rPr>
              <a:t> </a:t>
            </a:r>
            <a:r>
              <a:rPr lang="en-US" sz="2000" dirty="0" err="1">
                <a:solidFill>
                  <a:srgbClr val="00B050"/>
                </a:solidFill>
              </a:rPr>
              <a:t>fluorokuinolon</a:t>
            </a:r>
            <a:r>
              <a:rPr lang="en-US" sz="2000" dirty="0">
                <a:solidFill>
                  <a:srgbClr val="00B050"/>
                </a:solidFill>
              </a:rPr>
              <a:t> </a:t>
            </a:r>
            <a:r>
              <a:rPr lang="en-US" sz="2000" dirty="0">
                <a:solidFill>
                  <a:srgbClr val="00B050"/>
                </a:solidFill>
                <a:sym typeface="Wingdings" panose="05000000000000000000" pitchFamily="2" charset="2"/>
              </a:rPr>
              <a:t> </a:t>
            </a:r>
            <a:r>
              <a:rPr lang="en-US" sz="2000" dirty="0">
                <a:solidFill>
                  <a:srgbClr val="00B050"/>
                </a:solidFill>
              </a:rPr>
              <a:t> </a:t>
            </a:r>
            <a:r>
              <a:rPr lang="en-US" sz="2000" b="1" dirty="0" err="1">
                <a:solidFill>
                  <a:srgbClr val="00B050"/>
                </a:solidFill>
              </a:rPr>
              <a:t>Lfx</a:t>
            </a:r>
            <a:r>
              <a:rPr lang="en-US" sz="2000" b="1" dirty="0">
                <a:solidFill>
                  <a:srgbClr val="00B050"/>
                </a:solidFill>
              </a:rPr>
              <a:t>, </a:t>
            </a:r>
            <a:r>
              <a:rPr lang="en-US" sz="2000" b="1" dirty="0" err="1">
                <a:solidFill>
                  <a:srgbClr val="00B050"/>
                </a:solidFill>
              </a:rPr>
              <a:t>Eto</a:t>
            </a:r>
            <a:r>
              <a:rPr lang="en-US" sz="2000" b="1" dirty="0">
                <a:solidFill>
                  <a:srgbClr val="00B050"/>
                </a:solidFill>
              </a:rPr>
              <a:t>, Cs, PAS,  Z, </a:t>
            </a:r>
            <a:r>
              <a:rPr lang="en-US" sz="2000" b="1" dirty="0" err="1">
                <a:solidFill>
                  <a:srgbClr val="00B050"/>
                </a:solidFill>
              </a:rPr>
              <a:t>Bedaquiline</a:t>
            </a:r>
            <a:r>
              <a:rPr lang="en-US" sz="2000" b="1" dirty="0">
                <a:solidFill>
                  <a:srgbClr val="00B050"/>
                </a:solidFill>
              </a:rPr>
              <a:t> (</a:t>
            </a:r>
            <a:r>
              <a:rPr lang="en-US" sz="2000" b="1" dirty="0" err="1">
                <a:solidFill>
                  <a:srgbClr val="00B050"/>
                </a:solidFill>
              </a:rPr>
              <a:t>Bdq</a:t>
            </a:r>
            <a:r>
              <a:rPr lang="en-US" sz="2000" b="1" dirty="0">
                <a:solidFill>
                  <a:srgbClr val="00B050"/>
                </a:solidFill>
              </a:rPr>
              <a:t>)</a:t>
            </a:r>
            <a:endParaRPr lang="en-US" sz="2000" dirty="0">
              <a:solidFill>
                <a:srgbClr val="00B050"/>
              </a:solidFill>
            </a:endParaRPr>
          </a:p>
          <a:p>
            <a:pPr marL="192881" indent="-192881">
              <a:lnSpc>
                <a:spcPct val="120000"/>
              </a:lnSpc>
              <a:buFont typeface="Wingdings" panose="05000000000000000000" pitchFamily="2" charset="2"/>
              <a:buChar char="v"/>
              <a:defRPr/>
            </a:pPr>
            <a:r>
              <a:rPr lang="pt-BR" sz="2000" dirty="0"/>
              <a:t>Fluoroquinolon</a:t>
            </a:r>
            <a:r>
              <a:rPr lang="en-US" sz="2000" dirty="0"/>
              <a:t> Resistant </a:t>
            </a:r>
            <a:r>
              <a:rPr lang="pt-BR" sz="2000" dirty="0"/>
              <a:t>: </a:t>
            </a:r>
            <a:r>
              <a:rPr lang="pt-BR" sz="2000" b="1" dirty="0"/>
              <a:t>Km–</a:t>
            </a:r>
            <a:r>
              <a:rPr lang="pt-BR" sz="2000" b="1" dirty="0">
                <a:solidFill>
                  <a:schemeClr val="accent2">
                    <a:lumMod val="75000"/>
                  </a:schemeClr>
                </a:solidFill>
              </a:rPr>
              <a:t>Mfx</a:t>
            </a:r>
            <a:r>
              <a:rPr lang="pt-BR" sz="2000" b="1" dirty="0"/>
              <a:t>–Eto–Cs–</a:t>
            </a:r>
            <a:r>
              <a:rPr lang="pt-BR" sz="2000" b="1" dirty="0">
                <a:solidFill>
                  <a:schemeClr val="accent2">
                    <a:lumMod val="75000"/>
                  </a:schemeClr>
                </a:solidFill>
              </a:rPr>
              <a:t>PAS</a:t>
            </a:r>
            <a:r>
              <a:rPr lang="pt-BR" sz="2000" b="1" dirty="0"/>
              <a:t>–Z–</a:t>
            </a:r>
            <a:r>
              <a:rPr lang="id-ID" sz="2000" b="1" dirty="0"/>
              <a:t>(</a:t>
            </a:r>
            <a:r>
              <a:rPr lang="pt-BR" sz="2000" b="1" dirty="0"/>
              <a:t>E</a:t>
            </a:r>
            <a:r>
              <a:rPr lang="id-ID" sz="2000" b="1" dirty="0"/>
              <a:t>)</a:t>
            </a:r>
            <a:r>
              <a:rPr lang="en-US" sz="2000" b="1" dirty="0"/>
              <a:t> -(H)</a:t>
            </a:r>
            <a:r>
              <a:rPr lang="pt-BR" sz="2000" b="1" dirty="0"/>
              <a:t>/</a:t>
            </a:r>
            <a:r>
              <a:rPr lang="pt-BR" sz="2000" b="1" dirty="0">
                <a:solidFill>
                  <a:schemeClr val="accent2">
                    <a:lumMod val="75000"/>
                  </a:schemeClr>
                </a:solidFill>
              </a:rPr>
              <a:t>Mfx</a:t>
            </a:r>
            <a:r>
              <a:rPr lang="pt-BR" sz="2000" b="1" dirty="0"/>
              <a:t>–Eto–Cs–</a:t>
            </a:r>
            <a:r>
              <a:rPr lang="pt-BR" sz="2000" b="1" dirty="0">
                <a:solidFill>
                  <a:schemeClr val="accent2">
                    <a:lumMod val="75000"/>
                  </a:schemeClr>
                </a:solidFill>
              </a:rPr>
              <a:t>PAS</a:t>
            </a:r>
            <a:r>
              <a:rPr lang="pt-BR" sz="2000" b="1" dirty="0"/>
              <a:t>–Z–</a:t>
            </a:r>
            <a:r>
              <a:rPr lang="id-ID" sz="2000" b="1" dirty="0"/>
              <a:t>(</a:t>
            </a:r>
            <a:r>
              <a:rPr lang="pt-BR" sz="2000" b="1" dirty="0"/>
              <a:t>E</a:t>
            </a:r>
            <a:r>
              <a:rPr lang="id-ID" sz="2000" b="1" dirty="0"/>
              <a:t>)</a:t>
            </a:r>
            <a:r>
              <a:rPr lang="en-US" sz="2000" b="1" dirty="0"/>
              <a:t> -(H)</a:t>
            </a:r>
          </a:p>
          <a:p>
            <a:pPr>
              <a:lnSpc>
                <a:spcPct val="120000"/>
              </a:lnSpc>
              <a:defRPr/>
            </a:pPr>
            <a:r>
              <a:rPr lang="en-US" sz="2000" dirty="0" err="1">
                <a:solidFill>
                  <a:srgbClr val="00B050"/>
                </a:solidFill>
              </a:rPr>
              <a:t>Pasien</a:t>
            </a:r>
            <a:r>
              <a:rPr lang="en-US" sz="2000" dirty="0">
                <a:solidFill>
                  <a:srgbClr val="00B050"/>
                </a:solidFill>
              </a:rPr>
              <a:t> TB-pre XDR (</a:t>
            </a:r>
            <a:r>
              <a:rPr lang="en-US" sz="2000" dirty="0" err="1">
                <a:solidFill>
                  <a:srgbClr val="00B050"/>
                </a:solidFill>
              </a:rPr>
              <a:t>Fq</a:t>
            </a:r>
            <a:r>
              <a:rPr lang="en-US" sz="2000" dirty="0">
                <a:solidFill>
                  <a:srgbClr val="00B050"/>
                </a:solidFill>
              </a:rPr>
              <a:t> </a:t>
            </a:r>
            <a:r>
              <a:rPr lang="en-US" sz="2000" dirty="0" err="1">
                <a:solidFill>
                  <a:srgbClr val="00B050"/>
                </a:solidFill>
              </a:rPr>
              <a:t>resisten</a:t>
            </a:r>
            <a:r>
              <a:rPr lang="en-US" sz="2000" dirty="0">
                <a:solidFill>
                  <a:srgbClr val="00B050"/>
                </a:solidFill>
              </a:rPr>
              <a:t>) </a:t>
            </a:r>
            <a:r>
              <a:rPr lang="id-ID" sz="2000" dirty="0">
                <a:solidFill>
                  <a:srgbClr val="00B050"/>
                </a:solidFill>
              </a:rPr>
              <a:t> atau alergi</a:t>
            </a:r>
            <a:r>
              <a:rPr lang="en-US" sz="2000" dirty="0">
                <a:solidFill>
                  <a:srgbClr val="00B050"/>
                </a:solidFill>
              </a:rPr>
              <a:t> </a:t>
            </a:r>
            <a:r>
              <a:rPr lang="en-US" sz="2000" dirty="0" err="1">
                <a:solidFill>
                  <a:srgbClr val="00B050"/>
                </a:solidFill>
              </a:rPr>
              <a:t>Fq</a:t>
            </a:r>
            <a:r>
              <a:rPr lang="en-US" sz="2000" dirty="0">
                <a:solidFill>
                  <a:srgbClr val="00B050"/>
                </a:solidFill>
              </a:rPr>
              <a:t> </a:t>
            </a:r>
            <a:r>
              <a:rPr lang="en-US" sz="2000" dirty="0" err="1">
                <a:solidFill>
                  <a:srgbClr val="00B050"/>
                </a:solidFill>
              </a:rPr>
              <a:t>dan</a:t>
            </a:r>
            <a:r>
              <a:rPr lang="en-US" sz="2000" dirty="0">
                <a:solidFill>
                  <a:srgbClr val="00B050"/>
                </a:solidFill>
              </a:rPr>
              <a:t> </a:t>
            </a:r>
            <a:r>
              <a:rPr lang="en-US" sz="2000" dirty="0" err="1">
                <a:solidFill>
                  <a:srgbClr val="00B050"/>
                </a:solidFill>
              </a:rPr>
              <a:t>tidak</a:t>
            </a:r>
            <a:r>
              <a:rPr lang="en-US" sz="2000" dirty="0">
                <a:solidFill>
                  <a:srgbClr val="00B050"/>
                </a:solidFill>
              </a:rPr>
              <a:t> </a:t>
            </a:r>
            <a:r>
              <a:rPr lang="en-US" sz="2000" dirty="0" err="1">
                <a:solidFill>
                  <a:srgbClr val="00B050"/>
                </a:solidFill>
              </a:rPr>
              <a:t>resisten</a:t>
            </a:r>
            <a:r>
              <a:rPr lang="en-US" sz="2000" dirty="0">
                <a:solidFill>
                  <a:srgbClr val="00B050"/>
                </a:solidFill>
              </a:rPr>
              <a:t> </a:t>
            </a:r>
            <a:r>
              <a:rPr lang="en-US" sz="2000" dirty="0" err="1">
                <a:solidFill>
                  <a:srgbClr val="00B050"/>
                </a:solidFill>
              </a:rPr>
              <a:t>obat</a:t>
            </a:r>
            <a:r>
              <a:rPr lang="en-US" sz="2000" dirty="0">
                <a:solidFill>
                  <a:srgbClr val="00B050"/>
                </a:solidFill>
              </a:rPr>
              <a:t> </a:t>
            </a:r>
            <a:r>
              <a:rPr lang="en-US" sz="2000" dirty="0" err="1">
                <a:solidFill>
                  <a:srgbClr val="00B050"/>
                </a:solidFill>
              </a:rPr>
              <a:t>injeksi</a:t>
            </a:r>
            <a:r>
              <a:rPr lang="en-US" sz="2000" dirty="0">
                <a:solidFill>
                  <a:srgbClr val="00B050"/>
                </a:solidFill>
              </a:rPr>
              <a:t> </a:t>
            </a:r>
            <a:r>
              <a:rPr lang="en-US" sz="2000" dirty="0" err="1">
                <a:solidFill>
                  <a:srgbClr val="00B050"/>
                </a:solidFill>
              </a:rPr>
              <a:t>lini</a:t>
            </a:r>
            <a:r>
              <a:rPr lang="en-US" sz="2000" dirty="0">
                <a:solidFill>
                  <a:srgbClr val="00B050"/>
                </a:solidFill>
              </a:rPr>
              <a:t> </a:t>
            </a:r>
            <a:r>
              <a:rPr lang="en-US" sz="2000" dirty="0" err="1">
                <a:solidFill>
                  <a:srgbClr val="00B050"/>
                </a:solidFill>
              </a:rPr>
              <a:t>kedua</a:t>
            </a:r>
            <a:r>
              <a:rPr lang="en-US" sz="2000" dirty="0">
                <a:solidFill>
                  <a:srgbClr val="00B050"/>
                </a:solidFill>
              </a:rPr>
              <a:t> </a:t>
            </a:r>
            <a:r>
              <a:rPr lang="en-US" sz="2000" dirty="0">
                <a:solidFill>
                  <a:srgbClr val="00B050"/>
                </a:solidFill>
                <a:sym typeface="Wingdings" panose="05000000000000000000" pitchFamily="2" charset="2"/>
              </a:rPr>
              <a:t> </a:t>
            </a:r>
            <a:r>
              <a:rPr lang="en-US" sz="2000" b="1" dirty="0">
                <a:solidFill>
                  <a:srgbClr val="00B050"/>
                </a:solidFill>
              </a:rPr>
              <a:t>Km, </a:t>
            </a:r>
            <a:r>
              <a:rPr lang="en-US" sz="2000" b="1" dirty="0" err="1">
                <a:solidFill>
                  <a:srgbClr val="00B050"/>
                </a:solidFill>
              </a:rPr>
              <a:t>Eto</a:t>
            </a:r>
            <a:r>
              <a:rPr lang="en-US" sz="2000" b="1" dirty="0">
                <a:solidFill>
                  <a:srgbClr val="00B050"/>
                </a:solidFill>
              </a:rPr>
              <a:t>, Cs, PAS, Z,  </a:t>
            </a:r>
            <a:r>
              <a:rPr lang="en-US" sz="2000" b="1" dirty="0" err="1">
                <a:solidFill>
                  <a:srgbClr val="00B050"/>
                </a:solidFill>
              </a:rPr>
              <a:t>Bedaquiline</a:t>
            </a:r>
            <a:r>
              <a:rPr lang="en-US" sz="2000" b="1" dirty="0">
                <a:solidFill>
                  <a:srgbClr val="00B050"/>
                </a:solidFill>
              </a:rPr>
              <a:t> (</a:t>
            </a:r>
            <a:r>
              <a:rPr lang="en-US" sz="2000" b="1" dirty="0" err="1">
                <a:solidFill>
                  <a:srgbClr val="00B050"/>
                </a:solidFill>
              </a:rPr>
              <a:t>Bdq</a:t>
            </a:r>
            <a:r>
              <a:rPr lang="id-ID" sz="2000" b="1" dirty="0">
                <a:solidFill>
                  <a:srgbClr val="00B050"/>
                </a:solidFill>
              </a:rPr>
              <a:t>)</a:t>
            </a:r>
            <a:endParaRPr lang="en-US" sz="2000" dirty="0">
              <a:solidFill>
                <a:srgbClr val="00B050"/>
              </a:solidFill>
            </a:endParaRPr>
          </a:p>
          <a:p>
            <a:pPr marL="94432" indent="-94432">
              <a:lnSpc>
                <a:spcPct val="120000"/>
              </a:lnSpc>
              <a:buFont typeface="Wingdings" pitchFamily="2" charset="2"/>
              <a:buChar char="Ø"/>
              <a:defRPr/>
            </a:pPr>
            <a:r>
              <a:rPr lang="pt-BR" sz="2000" b="1" dirty="0">
                <a:solidFill>
                  <a:srgbClr val="FF0000"/>
                </a:solidFill>
              </a:rPr>
              <a:t>TB XDR: </a:t>
            </a:r>
            <a:r>
              <a:rPr lang="pt-BR" sz="2000" b="1" dirty="0">
                <a:solidFill>
                  <a:schemeClr val="accent2">
                    <a:lumMod val="75000"/>
                  </a:schemeClr>
                </a:solidFill>
              </a:rPr>
              <a:t>Cm</a:t>
            </a:r>
            <a:r>
              <a:rPr lang="pt-BR" sz="2000" b="1" dirty="0"/>
              <a:t>–</a:t>
            </a:r>
            <a:r>
              <a:rPr lang="pt-BR" sz="2000" b="1" dirty="0">
                <a:solidFill>
                  <a:schemeClr val="accent2">
                    <a:lumMod val="75000"/>
                  </a:schemeClr>
                </a:solidFill>
              </a:rPr>
              <a:t>Mfx</a:t>
            </a:r>
            <a:r>
              <a:rPr lang="pt-BR" sz="2000" b="1" dirty="0"/>
              <a:t>–Eto–Cs–</a:t>
            </a:r>
            <a:r>
              <a:rPr lang="pt-BR" sz="2000" b="1" dirty="0">
                <a:solidFill>
                  <a:schemeClr val="accent2">
                    <a:lumMod val="75000"/>
                  </a:schemeClr>
                </a:solidFill>
              </a:rPr>
              <a:t>PAS</a:t>
            </a:r>
            <a:r>
              <a:rPr lang="pt-BR" sz="2000" b="1" dirty="0"/>
              <a:t>–Z–</a:t>
            </a:r>
            <a:r>
              <a:rPr lang="id-ID" sz="2000" b="1" dirty="0"/>
              <a:t>(</a:t>
            </a:r>
            <a:r>
              <a:rPr lang="pt-BR" sz="2000" b="1" dirty="0"/>
              <a:t>E</a:t>
            </a:r>
            <a:r>
              <a:rPr lang="id-ID" sz="2000" b="1" dirty="0"/>
              <a:t>)</a:t>
            </a:r>
            <a:r>
              <a:rPr lang="en-US" sz="2000" b="1" dirty="0"/>
              <a:t> -(H)</a:t>
            </a:r>
            <a:r>
              <a:rPr lang="pt-BR" sz="2000" b="1" dirty="0"/>
              <a:t>/</a:t>
            </a:r>
            <a:r>
              <a:rPr lang="pt-BR" sz="2000" b="1" dirty="0">
                <a:solidFill>
                  <a:schemeClr val="accent2">
                    <a:lumMod val="75000"/>
                  </a:schemeClr>
                </a:solidFill>
              </a:rPr>
              <a:t>Mfx</a:t>
            </a:r>
            <a:r>
              <a:rPr lang="pt-BR" sz="2000" b="1" dirty="0"/>
              <a:t>–Eto–Cs–</a:t>
            </a:r>
            <a:r>
              <a:rPr lang="pt-BR" sz="2000" b="1" dirty="0">
                <a:solidFill>
                  <a:schemeClr val="accent2">
                    <a:lumMod val="75000"/>
                  </a:schemeClr>
                </a:solidFill>
              </a:rPr>
              <a:t>PAS</a:t>
            </a:r>
            <a:r>
              <a:rPr lang="pt-BR" sz="2000" b="1" dirty="0"/>
              <a:t>–Z–</a:t>
            </a:r>
            <a:r>
              <a:rPr lang="id-ID" sz="2000" b="1" dirty="0"/>
              <a:t>(</a:t>
            </a:r>
            <a:r>
              <a:rPr lang="pt-BR" sz="2000" b="1" dirty="0"/>
              <a:t>E</a:t>
            </a:r>
            <a:r>
              <a:rPr lang="id-ID" sz="2000" b="1" dirty="0"/>
              <a:t>)</a:t>
            </a:r>
            <a:r>
              <a:rPr lang="en-US" sz="2000" b="1" dirty="0"/>
              <a:t> -(H) </a:t>
            </a:r>
          </a:p>
          <a:p>
            <a:pPr lvl="1">
              <a:lnSpc>
                <a:spcPct val="120000"/>
              </a:lnSpc>
              <a:defRPr/>
            </a:pPr>
            <a:r>
              <a:rPr lang="pt-BR" sz="2000" b="1" dirty="0" smtClean="0"/>
              <a:t>  or        </a:t>
            </a:r>
            <a:r>
              <a:rPr lang="pt-BR" sz="2000" b="1" dirty="0" smtClean="0">
                <a:solidFill>
                  <a:srgbClr val="00B050"/>
                </a:solidFill>
              </a:rPr>
              <a:t>Eto–Cs–PAS–Z–</a:t>
            </a:r>
            <a:r>
              <a:rPr lang="id-ID" sz="2000" b="1" dirty="0" smtClean="0">
                <a:solidFill>
                  <a:srgbClr val="00B050"/>
                </a:solidFill>
              </a:rPr>
              <a:t>(</a:t>
            </a:r>
            <a:r>
              <a:rPr lang="pt-BR" sz="2000" b="1" dirty="0" smtClean="0">
                <a:solidFill>
                  <a:srgbClr val="00B050"/>
                </a:solidFill>
              </a:rPr>
              <a:t>E</a:t>
            </a:r>
            <a:r>
              <a:rPr lang="id-ID" sz="2000" b="1" dirty="0" smtClean="0">
                <a:solidFill>
                  <a:srgbClr val="00B050"/>
                </a:solidFill>
              </a:rPr>
              <a:t>)</a:t>
            </a:r>
            <a:r>
              <a:rPr lang="en-US" sz="2000" b="1" dirty="0" smtClean="0">
                <a:solidFill>
                  <a:srgbClr val="00B050"/>
                </a:solidFill>
              </a:rPr>
              <a:t> –</a:t>
            </a:r>
            <a:r>
              <a:rPr lang="en-US" sz="2000" b="1" dirty="0" err="1" smtClean="0">
                <a:solidFill>
                  <a:srgbClr val="00B050"/>
                </a:solidFill>
              </a:rPr>
              <a:t>Bdq-Lnz-Cfz</a:t>
            </a:r>
            <a:r>
              <a:rPr lang="pt-BR" sz="2000" b="1" dirty="0" smtClean="0">
                <a:solidFill>
                  <a:srgbClr val="00B050"/>
                </a:solidFill>
              </a:rPr>
              <a:t>/Eto–Cs–PAS–Z–</a:t>
            </a:r>
            <a:r>
              <a:rPr lang="id-ID" sz="2000" b="1" dirty="0" smtClean="0">
                <a:solidFill>
                  <a:srgbClr val="00B050"/>
                </a:solidFill>
              </a:rPr>
              <a:t>(</a:t>
            </a:r>
            <a:r>
              <a:rPr lang="pt-BR" sz="2000" b="1" dirty="0" smtClean="0">
                <a:solidFill>
                  <a:srgbClr val="00B050"/>
                </a:solidFill>
              </a:rPr>
              <a:t>E</a:t>
            </a:r>
            <a:r>
              <a:rPr lang="id-ID" sz="2000" b="1" dirty="0" smtClean="0">
                <a:solidFill>
                  <a:srgbClr val="00B050"/>
                </a:solidFill>
              </a:rPr>
              <a:t>)</a:t>
            </a:r>
            <a:r>
              <a:rPr lang="en-US" sz="2000" b="1" dirty="0" smtClean="0">
                <a:solidFill>
                  <a:srgbClr val="00B050"/>
                </a:solidFill>
              </a:rPr>
              <a:t>–</a:t>
            </a:r>
            <a:r>
              <a:rPr lang="en-US" sz="2000" b="1" dirty="0" err="1" smtClean="0">
                <a:solidFill>
                  <a:srgbClr val="00B050"/>
                </a:solidFill>
              </a:rPr>
              <a:t>Lnz-Cfz</a:t>
            </a:r>
            <a:r>
              <a:rPr lang="en-US" sz="2000" b="1" dirty="0" smtClean="0">
                <a:solidFill>
                  <a:srgbClr val="00B050"/>
                </a:solidFill>
              </a:rPr>
              <a:t> </a:t>
            </a:r>
          </a:p>
          <a:p>
            <a:pPr lvl="1">
              <a:lnSpc>
                <a:spcPct val="120000"/>
              </a:lnSpc>
              <a:defRPr/>
            </a:pPr>
            <a:r>
              <a:rPr lang="en-US" sz="2000" b="1" dirty="0" smtClean="0"/>
              <a:t>(</a:t>
            </a:r>
            <a:r>
              <a:rPr lang="en-US" sz="2000" b="1" dirty="0"/>
              <a:t>Regimen </a:t>
            </a:r>
            <a:r>
              <a:rPr lang="en-US" sz="2000" b="1" dirty="0" err="1"/>
              <a:t>bedaquilin</a:t>
            </a:r>
            <a:r>
              <a:rPr lang="en-US" sz="2000" b="1" dirty="0"/>
              <a:t> </a:t>
            </a:r>
            <a:r>
              <a:rPr lang="en-US" sz="2000" b="1" dirty="0" err="1"/>
              <a:t>hanya</a:t>
            </a:r>
            <a:r>
              <a:rPr lang="en-US" sz="2000" b="1" dirty="0"/>
              <a:t> di RS </a:t>
            </a:r>
            <a:r>
              <a:rPr lang="en-US" sz="2000" b="1" dirty="0" err="1"/>
              <a:t>Persahabatan</a:t>
            </a:r>
            <a:r>
              <a:rPr lang="en-US" sz="2000" b="1" dirty="0"/>
              <a:t> Jakarta, RS Hasan </a:t>
            </a:r>
            <a:r>
              <a:rPr lang="en-US" sz="2000" b="1" dirty="0" err="1"/>
              <a:t>Sadikin</a:t>
            </a:r>
            <a:r>
              <a:rPr lang="en-US" sz="2000" b="1" dirty="0"/>
              <a:t> Bandung </a:t>
            </a:r>
            <a:r>
              <a:rPr lang="en-US" sz="2000" b="1" dirty="0" err="1"/>
              <a:t>dan</a:t>
            </a:r>
            <a:r>
              <a:rPr lang="en-US" sz="2000" b="1" dirty="0"/>
              <a:t> RS </a:t>
            </a:r>
            <a:r>
              <a:rPr lang="en-US" sz="2000" b="1" dirty="0" err="1"/>
              <a:t>dr</a:t>
            </a:r>
            <a:r>
              <a:rPr lang="en-US" sz="2000" b="1" dirty="0"/>
              <a:t> </a:t>
            </a:r>
            <a:r>
              <a:rPr lang="en-US" sz="2000" b="1" dirty="0" err="1"/>
              <a:t>Soetomo</a:t>
            </a:r>
            <a:r>
              <a:rPr lang="en-US" sz="2000" b="1" dirty="0"/>
              <a:t> Surabaya )</a:t>
            </a:r>
          </a:p>
          <a:p>
            <a:pPr marL="287313" lvl="1" indent="-94432">
              <a:lnSpc>
                <a:spcPct val="120000"/>
              </a:lnSpc>
              <a:buFont typeface="Wingdings" pitchFamily="2" charset="2"/>
              <a:buChar char="Ø"/>
              <a:defRPr/>
            </a:pPr>
            <a:endParaRPr lang="en-US" sz="2000" dirty="0"/>
          </a:p>
          <a:p>
            <a:pPr marL="144661" indent="171450">
              <a:lnSpc>
                <a:spcPct val="120000"/>
              </a:lnSpc>
              <a:defRPr/>
            </a:pPr>
            <a:endParaRPr lang="en-US" sz="2000" dirty="0">
              <a:latin typeface="Agency FB" pitchFamily="34" charset="0"/>
            </a:endParaRPr>
          </a:p>
          <a:p>
            <a:pPr>
              <a:lnSpc>
                <a:spcPct val="120000"/>
              </a:lnSpc>
              <a:defRPr/>
            </a:pPr>
            <a:endParaRPr lang="en-US" sz="2000" dirty="0">
              <a:latin typeface="Agency FB" pitchFamily="34" charset="0"/>
            </a:endParaRPr>
          </a:p>
        </p:txBody>
      </p:sp>
      <p:pic>
        <p:nvPicPr>
          <p:cNvPr id="72707" name="Picture 2" descr="http://seniorhousingforum.net/wp-content/uploads/2014/03/drugsinh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8958" y="-6548"/>
            <a:ext cx="1126331"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2219325" y="295275"/>
            <a:ext cx="5612607" cy="435769"/>
          </a:xfrm>
          <a:prstGeom prst="rect">
            <a:avLst/>
          </a:prstGeom>
        </p:spPr>
        <p:txBody>
          <a:bodyPr anchor="ctr">
            <a:noAutofit/>
          </a:bodyPr>
          <a:lstStyle/>
          <a:p>
            <a:pPr algn="ctr">
              <a:defRPr/>
            </a:pPr>
            <a:r>
              <a:rPr lang="en-US" sz="2400" b="1" dirty="0">
                <a:ea typeface="+mj-ea"/>
                <a:cs typeface="+mj-cs"/>
              </a:rPr>
              <a:t>Treatment Regimen  DR TB</a:t>
            </a:r>
            <a:r>
              <a:rPr lang="id-ID" sz="2400" b="1" dirty="0">
                <a:ea typeface="+mj-ea"/>
                <a:cs typeface="+mj-cs"/>
              </a:rPr>
              <a:t> </a:t>
            </a:r>
            <a:endParaRPr lang="en-US" sz="2400" b="1" dirty="0">
              <a:ea typeface="+mj-ea"/>
              <a:cs typeface="+mj-cs"/>
            </a:endParaRPr>
          </a:p>
        </p:txBody>
      </p:sp>
      <p:sp>
        <p:nvSpPr>
          <p:cNvPr id="8" name="Slide Number Placeholder 7"/>
          <p:cNvSpPr>
            <a:spLocks noGrp="1"/>
          </p:cNvSpPr>
          <p:nvPr>
            <p:ph type="sldNum" sz="quarter" idx="12"/>
          </p:nvPr>
        </p:nvSpPr>
        <p:spPr>
          <a:xfrm>
            <a:off x="8073629" y="5601297"/>
            <a:ext cx="2057400" cy="273844"/>
          </a:xfrm>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defRPr>
            </a:lvl9pPr>
          </a:lstStyle>
          <a:p>
            <a:fld id="{D8E5D0F4-9396-4EBC-AF6B-B1784B74393C}" type="slidenum">
              <a:rPr lang="en-US" altLang="en-US">
                <a:solidFill>
                  <a:srgbClr val="898989"/>
                </a:solidFill>
                <a:latin typeface="Calibri" panose="020F0502020204030204" pitchFamily="34" charset="0"/>
                <a:cs typeface="Arial" panose="020B0604020202020204" pitchFamily="34" charset="0"/>
              </a:rPr>
              <a:pPr/>
              <a:t>9</a:t>
            </a:fld>
            <a:endParaRPr lang="en-US" altLang="en-US">
              <a:solidFill>
                <a:srgbClr val="898989"/>
              </a:solidFill>
              <a:latin typeface="Calibri" panose="020F0502020204030204" pitchFamily="34" charset="0"/>
              <a:cs typeface="Arial" panose="020B0604020202020204" pitchFamily="34" charset="0"/>
            </a:endParaRPr>
          </a:p>
        </p:txBody>
      </p:sp>
      <p:sp>
        <p:nvSpPr>
          <p:cNvPr id="15" name="TextBox 6"/>
          <p:cNvSpPr txBox="1">
            <a:spLocks noChangeArrowheads="1"/>
          </p:cNvSpPr>
          <p:nvPr/>
        </p:nvSpPr>
        <p:spPr bwMode="auto">
          <a:xfrm>
            <a:off x="10698958" y="6148983"/>
            <a:ext cx="1338262" cy="559961"/>
          </a:xfrm>
          <a:prstGeom prst="rect">
            <a:avLst/>
          </a:prstGeom>
          <a:noFill/>
          <a:ln>
            <a:noFill/>
          </a:ln>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ID" altLang="en-US" sz="1013" dirty="0">
                <a:latin typeface="Calibri" panose="020F0502020204030204" pitchFamily="34" charset="0"/>
                <a:cs typeface="Arial" panose="020B0604020202020204" pitchFamily="34" charset="0"/>
              </a:rPr>
              <a:t>(addendum j</a:t>
            </a:r>
            <a:r>
              <a:rPr lang="id-ID" altLang="en-US" sz="1013" dirty="0">
                <a:latin typeface="Calibri" panose="020F0502020204030204" pitchFamily="34" charset="0"/>
                <a:cs typeface="Arial" panose="020B0604020202020204" pitchFamily="34" charset="0"/>
              </a:rPr>
              <a:t>uknis </a:t>
            </a:r>
            <a:r>
              <a:rPr lang="en-ID" altLang="en-US" sz="1013" dirty="0">
                <a:latin typeface="Calibri" panose="020F0502020204030204" pitchFamily="34" charset="0"/>
                <a:cs typeface="Arial" panose="020B0604020202020204" pitchFamily="34" charset="0"/>
              </a:rPr>
              <a:t>MTPTRO</a:t>
            </a:r>
            <a:r>
              <a:rPr lang="id-ID" altLang="en-US" sz="1013" dirty="0">
                <a:latin typeface="Calibri" panose="020F0502020204030204" pitchFamily="34" charset="0"/>
                <a:cs typeface="Arial" panose="020B0604020202020204" pitchFamily="34" charset="0"/>
              </a:rPr>
              <a:t>, Kemenkes</a:t>
            </a:r>
            <a:r>
              <a:rPr lang="en-ID" altLang="en-US" sz="1013" dirty="0">
                <a:latin typeface="Calibri" panose="020F0502020204030204" pitchFamily="34" charset="0"/>
                <a:cs typeface="Arial" panose="020B0604020202020204" pitchFamily="34" charset="0"/>
              </a:rPr>
              <a:t>,</a:t>
            </a:r>
            <a:r>
              <a:rPr lang="id-ID" altLang="en-US" sz="1013" dirty="0">
                <a:latin typeface="Calibri" panose="020F0502020204030204" pitchFamily="34" charset="0"/>
                <a:cs typeface="Arial" panose="020B0604020202020204" pitchFamily="34" charset="0"/>
              </a:rPr>
              <a:t> 201</a:t>
            </a:r>
            <a:r>
              <a:rPr lang="en-ID" altLang="en-US" sz="1013" dirty="0">
                <a:latin typeface="Calibri" panose="020F0502020204030204" pitchFamily="34" charset="0"/>
                <a:cs typeface="Arial" panose="020B0604020202020204" pitchFamily="34" charset="0"/>
              </a:rPr>
              <a:t>6)</a:t>
            </a:r>
            <a:endParaRPr lang="id-ID" altLang="en-US" sz="1013" dirty="0">
              <a:latin typeface="Calibri" panose="020F0502020204030204" pitchFamily="34" charset="0"/>
              <a:cs typeface="Arial" panose="020B0604020202020204" pitchFamily="34" charset="0"/>
            </a:endParaRPr>
          </a:p>
        </p:txBody>
      </p:sp>
      <p:sp>
        <p:nvSpPr>
          <p:cNvPr id="4" name="TextBox 3"/>
          <p:cNvSpPr txBox="1"/>
          <p:nvPr/>
        </p:nvSpPr>
        <p:spPr>
          <a:xfrm>
            <a:off x="12037220" y="2624447"/>
            <a:ext cx="184731" cy="369332"/>
          </a:xfrm>
          <a:prstGeom prst="rect">
            <a:avLst/>
          </a:prstGeom>
          <a:noFill/>
        </p:spPr>
        <p:txBody>
          <a:bodyPr wrap="none" rtlCol="0">
            <a:spAutoFit/>
          </a:bodyPr>
          <a:lstStyle/>
          <a:p>
            <a:endParaRPr lang="en-US" dirty="0"/>
          </a:p>
        </p:txBody>
      </p:sp>
      <p:sp>
        <p:nvSpPr>
          <p:cNvPr id="5" name="TextBox 4"/>
          <p:cNvSpPr txBox="1"/>
          <p:nvPr/>
        </p:nvSpPr>
        <p:spPr>
          <a:xfrm>
            <a:off x="390525" y="6187045"/>
            <a:ext cx="7683104" cy="830997"/>
          </a:xfrm>
          <a:prstGeom prst="rect">
            <a:avLst/>
          </a:prstGeom>
          <a:noFill/>
        </p:spPr>
        <p:txBody>
          <a:bodyPr wrap="square" rtlCol="0">
            <a:spAutoFit/>
          </a:bodyPr>
          <a:lstStyle/>
          <a:p>
            <a:r>
              <a:rPr lang="en-ID" sz="1600" dirty="0"/>
              <a:t>(Km: Kanamycin, Cm : </a:t>
            </a:r>
            <a:r>
              <a:rPr lang="en-ID" sz="1600" dirty="0" err="1"/>
              <a:t>capreomycin</a:t>
            </a:r>
            <a:r>
              <a:rPr lang="en-ID" sz="1600" dirty="0"/>
              <a:t>, </a:t>
            </a:r>
            <a:r>
              <a:rPr lang="en-ID" sz="1600" dirty="0" err="1"/>
              <a:t>Eto</a:t>
            </a:r>
            <a:r>
              <a:rPr lang="en-ID" sz="1600" dirty="0"/>
              <a:t>: </a:t>
            </a:r>
            <a:r>
              <a:rPr lang="en-ID" sz="1600" dirty="0" err="1"/>
              <a:t>Ethionamid</a:t>
            </a:r>
            <a:r>
              <a:rPr lang="en-ID" sz="1600" dirty="0"/>
              <a:t>, </a:t>
            </a:r>
            <a:r>
              <a:rPr lang="en-ID" sz="1600" dirty="0" err="1" smtClean="0"/>
              <a:t>Lfx</a:t>
            </a:r>
            <a:r>
              <a:rPr lang="en-ID" sz="1600" dirty="0" smtClean="0"/>
              <a:t> </a:t>
            </a:r>
            <a:r>
              <a:rPr lang="en-ID" sz="1600" dirty="0"/>
              <a:t>: Levofloxacin, MX : Moxifloxacin, Cs: </a:t>
            </a:r>
            <a:r>
              <a:rPr lang="en-ID" sz="1600" dirty="0" err="1"/>
              <a:t>Cycloserine</a:t>
            </a:r>
            <a:r>
              <a:rPr lang="en-ID" sz="1600" dirty="0"/>
              <a:t>, Z: </a:t>
            </a:r>
            <a:r>
              <a:rPr lang="en-ID" sz="1600" dirty="0" err="1"/>
              <a:t>Pyrazinamid</a:t>
            </a:r>
            <a:r>
              <a:rPr lang="en-ID" sz="1600" dirty="0"/>
              <a:t>, E : </a:t>
            </a:r>
            <a:r>
              <a:rPr lang="en-ID" sz="1600" dirty="0" err="1"/>
              <a:t>Ethambuthol</a:t>
            </a:r>
            <a:r>
              <a:rPr lang="en-ID" sz="1600" dirty="0"/>
              <a:t>, PAS : Para </a:t>
            </a:r>
            <a:r>
              <a:rPr lang="en-ID" sz="1600" dirty="0" err="1"/>
              <a:t>AminoSalicylic</a:t>
            </a:r>
            <a:r>
              <a:rPr lang="en-ID" sz="1600" dirty="0"/>
              <a:t> Acid )</a:t>
            </a:r>
            <a:endParaRPr lang="en-US" sz="1600" dirty="0"/>
          </a:p>
          <a:p>
            <a:endParaRPr lang="en-US" sz="1600" dirty="0"/>
          </a:p>
        </p:txBody>
      </p:sp>
    </p:spTree>
    <p:extLst>
      <p:ext uri="{BB962C8B-B14F-4D97-AF65-F5344CB8AC3E}">
        <p14:creationId xmlns:p14="http://schemas.microsoft.com/office/powerpoint/2010/main" val="3407650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4348</Words>
  <Application>Microsoft Office PowerPoint</Application>
  <PresentationFormat>Widescreen</PresentationFormat>
  <Paragraphs>685</Paragraphs>
  <Slides>27</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7" baseType="lpstr">
      <vt:lpstr>Agency FB</vt:lpstr>
      <vt:lpstr>Arial</vt:lpstr>
      <vt:lpstr>Bookman Old Style</vt:lpstr>
      <vt:lpstr>Calibri</vt:lpstr>
      <vt:lpstr>Calibri Light</vt:lpstr>
      <vt:lpstr>Comic Sans MS</vt:lpstr>
      <vt:lpstr>MS Mincho</vt:lpstr>
      <vt:lpstr>Times New Roman</vt:lpstr>
      <vt:lpstr>Wingdings</vt:lpstr>
      <vt:lpstr>Office Theme</vt:lpstr>
      <vt:lpstr>Ko Infeksi Tuberkulosis Resisten Obat dan Human Immunodeficiency Virus serta efek samping Terapi </vt:lpstr>
      <vt:lpstr>Beban TB dunia WHO, 2016</vt:lpstr>
      <vt:lpstr>BEBAN GLOBAL 2016</vt:lpstr>
      <vt:lpstr>Klasifikasi Pasien TB RO</vt:lpstr>
      <vt:lpstr>Kriteria Terduga TB RO (Resisten Obat)</vt:lpstr>
      <vt:lpstr>PowerPoint Presentation</vt:lpstr>
      <vt:lpstr>Pengobatan Ko-infeksi TB RO dan HIV</vt:lpstr>
      <vt:lpstr>Faktor-faktor yang mempengaruhi efek samping pengobatan OAT (Obat AntiTuberkulosis)</vt:lpstr>
      <vt:lpstr>PowerPoint Presentation</vt:lpstr>
      <vt:lpstr>Tabel Durasi Pengobatan TB RO</vt:lpstr>
      <vt:lpstr>Alur Pengobatan TB Resistan Obat di Indonesia</vt:lpstr>
      <vt:lpstr> Pengobatan Paduan Standar Jangka Pendek TB RO :   (STR = Short Term regimen)  </vt:lpstr>
      <vt:lpstr> Jadwal Pemantauan Pengobatan Ko-infeksi TB MDR/HIV </vt:lpstr>
      <vt:lpstr>PowerPoint Presentation</vt:lpstr>
      <vt:lpstr>PowerPoint Presentation</vt:lpstr>
      <vt:lpstr>PowerPoint Presentation</vt:lpstr>
      <vt:lpstr>PowerPoint Presentation</vt:lpstr>
      <vt:lpstr>Interaksi Obat TB RO paduan jangka Pendek</vt:lpstr>
      <vt:lpstr> Interaksi Obat TB RO paduan jangka Pendek</vt:lpstr>
      <vt:lpstr>  Pemantauan Efek Samping Obat (ESO) </vt:lpstr>
      <vt:lpstr>Manajemen Efek Samping Pengobatan TB RO dan ART </vt:lpstr>
      <vt:lpstr>Manajemen Efek Samping Pengobatan TB RO dan ART </vt:lpstr>
      <vt:lpstr>Manajemen Efek Samping Pengobatan TB RO dan ART </vt:lpstr>
      <vt:lpstr>Manajemen Efek Samping Pengobatan TB RO dan ART </vt:lpstr>
      <vt:lpstr>Manajemen Efek Samping Pengobatan TB RO dan ART </vt:lpstr>
      <vt:lpstr>KESIMPULAN</vt:lpstr>
      <vt:lpstr>TERIMAKASIH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 Infeksi Tuberkulosis Resisten Obat dan Human Immunodeficiency Virus serta efek samping Terapi</dc:title>
  <dc:creator>Yani Jane Sugiri</dc:creator>
  <cp:lastModifiedBy>Yani Jane Sugiri</cp:lastModifiedBy>
  <cp:revision>52</cp:revision>
  <dcterms:created xsi:type="dcterms:W3CDTF">2018-03-14T03:40:25Z</dcterms:created>
  <dcterms:modified xsi:type="dcterms:W3CDTF">2018-03-16T17:45:57Z</dcterms:modified>
</cp:coreProperties>
</file>