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82" r:id="rId3"/>
    <p:sldId id="283" r:id="rId4"/>
    <p:sldId id="285" r:id="rId5"/>
    <p:sldId id="298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6" r:id="rId14"/>
    <p:sldId id="287" r:id="rId15"/>
    <p:sldId id="288" r:id="rId16"/>
    <p:sldId id="299" r:id="rId17"/>
    <p:sldId id="301" r:id="rId18"/>
    <p:sldId id="302" r:id="rId19"/>
    <p:sldId id="303" r:id="rId20"/>
    <p:sldId id="304" r:id="rId21"/>
    <p:sldId id="305" r:id="rId22"/>
    <p:sldId id="289" r:id="rId23"/>
    <p:sldId id="291" r:id="rId24"/>
    <p:sldId id="292" r:id="rId25"/>
    <p:sldId id="293" r:id="rId26"/>
    <p:sldId id="306" r:id="rId27"/>
    <p:sldId id="294" r:id="rId28"/>
    <p:sldId id="295" r:id="rId29"/>
    <p:sldId id="308" r:id="rId30"/>
    <p:sldId id="297" r:id="rId31"/>
    <p:sldId id="309" r:id="rId32"/>
    <p:sldId id="310" r:id="rId33"/>
    <p:sldId id="311" r:id="rId34"/>
    <p:sldId id="313" r:id="rId35"/>
    <p:sldId id="272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94660"/>
  </p:normalViewPr>
  <p:slideViewPr>
    <p:cSldViewPr snapToGrid="0">
      <p:cViewPr>
        <p:scale>
          <a:sx n="100" d="100"/>
          <a:sy n="100" d="100"/>
        </p:scale>
        <p:origin x="47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notesMaster" Target="notesMasters/notesMaster1.xml"/><Relationship Id="rId38" Type="http://schemas.openxmlformats.org/officeDocument/2006/relationships/presProps" Target="presProps.xml"/><Relationship Id="rId39" Type="http://schemas.openxmlformats.org/officeDocument/2006/relationships/viewProps" Target="viewProps.xml"/><Relationship Id="rId40" Type="http://schemas.openxmlformats.org/officeDocument/2006/relationships/theme" Target="theme/theme1.xml"/><Relationship Id="rId4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DC3106-5931-476E-94AD-8DC51DF3620A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9CE104-35AF-44E5-A7E7-D7BA1BCEC5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37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0304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047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088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614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707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820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8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54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9433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062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414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BEE8F-376B-4008-8B35-32B338895CDB}" type="datetimeFigureOut">
              <a:rPr lang="en-US" smtClean="0"/>
              <a:t>10/26/17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C7145-5385-41C1-BA2F-B259DA25E14B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838200" y="5949949"/>
            <a:ext cx="10515600" cy="609600"/>
            <a:chOff x="1436541" y="5919029"/>
            <a:chExt cx="10515600" cy="609600"/>
          </a:xfrm>
        </p:grpSpPr>
        <p:cxnSp>
          <p:nvCxnSpPr>
            <p:cNvPr id="9" name="Straight Connector 8"/>
            <p:cNvCxnSpPr/>
            <p:nvPr userDrawn="1"/>
          </p:nvCxnSpPr>
          <p:spPr bwMode="auto">
            <a:xfrm>
              <a:off x="1436541" y="6212865"/>
              <a:ext cx="10515600" cy="10136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 bwMode="auto">
            <a:xfrm flipH="1">
              <a:off x="10732941" y="5919029"/>
              <a:ext cx="38100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 bwMode="auto">
            <a:xfrm flipH="1">
              <a:off x="11037741" y="5919029"/>
              <a:ext cx="38100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 userDrawn="1"/>
          </p:nvCxnSpPr>
          <p:spPr bwMode="auto">
            <a:xfrm flipH="1">
              <a:off x="11342541" y="5919029"/>
              <a:ext cx="381000" cy="609600"/>
            </a:xfrm>
            <a:prstGeom prst="line">
              <a:avLst/>
            </a:prstGeom>
            <a:ln w="571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48504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5657" y="1122363"/>
            <a:ext cx="10045337" cy="2387600"/>
          </a:xfrm>
        </p:spPr>
        <p:txBody>
          <a:bodyPr>
            <a:normAutofit/>
          </a:bodyPr>
          <a:lstStyle/>
          <a:p>
            <a:r>
              <a:rPr lang="en-US" sz="5300" b="1" dirty="0" err="1" smtClean="0"/>
              <a:t>Rencana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Aksi</a:t>
            </a:r>
            <a:r>
              <a:rPr lang="en-US" sz="5300" b="1" dirty="0" smtClean="0"/>
              <a:t> Nasional </a:t>
            </a:r>
            <a:br>
              <a:rPr lang="en-US" sz="5300" b="1" dirty="0" smtClean="0"/>
            </a:br>
            <a:r>
              <a:rPr lang="en-US" sz="5300" b="1" dirty="0" err="1" smtClean="0"/>
              <a:t>Penelitian</a:t>
            </a:r>
            <a:r>
              <a:rPr lang="en-US" sz="5300" b="1" dirty="0" smtClean="0"/>
              <a:t> </a:t>
            </a:r>
            <a:r>
              <a:rPr lang="en-US" sz="5300" b="1" dirty="0" err="1" smtClean="0"/>
              <a:t>Tuberkulosis</a:t>
            </a:r>
            <a:r>
              <a:rPr lang="en-US" sz="5300" b="1" dirty="0" smtClean="0"/>
              <a:t> 2016 – 2020 </a:t>
            </a:r>
            <a:endParaRPr lang="en-US" sz="5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722914"/>
            <a:ext cx="9144000" cy="1534886"/>
          </a:xfrm>
        </p:spPr>
        <p:txBody>
          <a:bodyPr>
            <a:normAutofit/>
          </a:bodyPr>
          <a:lstStyle/>
          <a:p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Komisi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Ahli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Penanggulangan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TB Nasional</a:t>
            </a:r>
          </a:p>
          <a:p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Bidang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VI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Monev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18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dan</a:t>
            </a:r>
            <a:r>
              <a:rPr lang="en-US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 OR</a:t>
            </a:r>
          </a:p>
        </p:txBody>
      </p:sp>
    </p:spTree>
    <p:extLst>
      <p:ext uri="{BB962C8B-B14F-4D97-AF65-F5344CB8AC3E}">
        <p14:creationId xmlns:p14="http://schemas.microsoft.com/office/powerpoint/2010/main" val="10005020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Studi Epidemiologi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3200"/>
            <a:ext cx="10515600" cy="4703763"/>
          </a:xfrm>
        </p:spPr>
        <p:txBody>
          <a:bodyPr/>
          <a:lstStyle/>
          <a:p>
            <a:r>
              <a:rPr lang="id-ID" dirty="0"/>
              <a:t>S</a:t>
            </a:r>
            <a:r>
              <a:rPr lang="id-ID" dirty="0" smtClean="0"/>
              <a:t>urvei </a:t>
            </a:r>
            <a:r>
              <a:rPr lang="id-ID" dirty="0"/>
              <a:t>prevalensi TB </a:t>
            </a:r>
            <a:r>
              <a:rPr lang="id-ID" dirty="0" smtClean="0"/>
              <a:t>(SPTB) 2013-2014 mengungkapkan</a:t>
            </a:r>
          </a:p>
          <a:p>
            <a:pPr lvl="1"/>
            <a:r>
              <a:rPr lang="id-ID" dirty="0" smtClean="0"/>
              <a:t>Tingginya </a:t>
            </a:r>
            <a:r>
              <a:rPr lang="id-ID" dirty="0"/>
              <a:t>prevalensi TB di Indonesia, </a:t>
            </a:r>
            <a:endParaRPr lang="id-ID" dirty="0" smtClean="0"/>
          </a:p>
          <a:p>
            <a:pPr lvl="1"/>
            <a:r>
              <a:rPr lang="id-ID" dirty="0" smtClean="0"/>
              <a:t>Tingginya </a:t>
            </a:r>
            <a:r>
              <a:rPr lang="id-ID" dirty="0"/>
              <a:t>proporsi kasus TB yang tidak melaporkan gejala TB utama, </a:t>
            </a:r>
            <a:endParaRPr lang="id-ID" dirty="0" smtClean="0"/>
          </a:p>
          <a:p>
            <a:pPr lvl="1"/>
            <a:r>
              <a:rPr lang="id-ID" dirty="0" smtClean="0"/>
              <a:t>Rendahnya </a:t>
            </a:r>
            <a:r>
              <a:rPr lang="id-ID" dirty="0"/>
              <a:t>angka notifikasi TB yang dilaporkan ke program TB nasional </a:t>
            </a:r>
            <a:endParaRPr lang="id-ID" dirty="0" smtClean="0"/>
          </a:p>
          <a:p>
            <a:pPr lvl="1"/>
            <a:r>
              <a:rPr lang="id-ID" dirty="0" smtClean="0"/>
              <a:t>Hanya </a:t>
            </a:r>
            <a:r>
              <a:rPr lang="id-ID" dirty="0"/>
              <a:t>20% </a:t>
            </a:r>
            <a:r>
              <a:rPr lang="id-ID" dirty="0" smtClean="0"/>
              <a:t>pasien </a:t>
            </a:r>
            <a:r>
              <a:rPr lang="id-ID" dirty="0" smtClean="0"/>
              <a:t>dengan </a:t>
            </a:r>
            <a:r>
              <a:rPr lang="id-ID" dirty="0" smtClean="0"/>
              <a:t>pengobatan </a:t>
            </a:r>
            <a:r>
              <a:rPr lang="id-ID" dirty="0"/>
              <a:t>TB yang ditemukan di register TB elektronik </a:t>
            </a:r>
            <a:r>
              <a:rPr lang="id-ID" dirty="0" smtClean="0"/>
              <a:t>nasional (</a:t>
            </a:r>
            <a:r>
              <a:rPr lang="id-ID" dirty="0" err="1" smtClean="0"/>
              <a:t>Balitbangkes</a:t>
            </a:r>
            <a:r>
              <a:rPr lang="id-ID" dirty="0" smtClean="0"/>
              <a:t> </a:t>
            </a:r>
            <a:r>
              <a:rPr lang="id-ID" dirty="0" err="1"/>
              <a:t>Kemenkes</a:t>
            </a:r>
            <a:r>
              <a:rPr lang="id-ID" dirty="0"/>
              <a:t> RI 2015). </a:t>
            </a:r>
            <a:endParaRPr lang="id-ID" dirty="0" smtClean="0"/>
          </a:p>
          <a:p>
            <a:r>
              <a:rPr lang="id-ID" dirty="0" smtClean="0"/>
              <a:t>Penelitian tentang TB Anak di Jawa Tengah: kasus </a:t>
            </a:r>
            <a:r>
              <a:rPr lang="id-ID" dirty="0"/>
              <a:t>TB anak yang dilaporkan program TB Nasional sangat kecil </a:t>
            </a:r>
            <a:r>
              <a:rPr lang="id-ID" dirty="0" smtClean="0"/>
              <a:t>(</a:t>
            </a:r>
            <a:r>
              <a:rPr lang="id-ID" dirty="0" err="1" smtClean="0"/>
              <a:t>under</a:t>
            </a:r>
            <a:r>
              <a:rPr lang="id-ID" dirty="0" smtClean="0"/>
              <a:t> </a:t>
            </a:r>
            <a:r>
              <a:rPr lang="id-ID" dirty="0" err="1" smtClean="0"/>
              <a:t>reporting</a:t>
            </a:r>
            <a:r>
              <a:rPr lang="id-ID" dirty="0" smtClean="0"/>
              <a:t>)   (Lestari </a:t>
            </a:r>
            <a:r>
              <a:rPr lang="id-ID" dirty="0" err="1"/>
              <a:t>et</a:t>
            </a:r>
            <a:r>
              <a:rPr lang="id-ID" dirty="0"/>
              <a:t> </a:t>
            </a:r>
            <a:r>
              <a:rPr lang="id-ID" dirty="0" err="1"/>
              <a:t>al.</a:t>
            </a:r>
            <a:r>
              <a:rPr lang="id-ID" dirty="0"/>
              <a:t> 2011).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83734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Studi Epidemiologi </a:t>
            </a:r>
            <a:r>
              <a:rPr lang="id-ID" dirty="0" smtClean="0"/>
              <a:t>TB (</a:t>
            </a:r>
            <a:r>
              <a:rPr lang="id-ID" dirty="0" err="1" smtClean="0"/>
              <a:t>lanj</a:t>
            </a:r>
            <a:r>
              <a:rPr lang="id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pPr marL="0" indent="0">
              <a:buNone/>
            </a:pPr>
            <a:r>
              <a:rPr lang="id-ID" dirty="0"/>
              <a:t>Survei </a:t>
            </a:r>
            <a:r>
              <a:rPr lang="id-ID" dirty="0" err="1"/>
              <a:t>sentinel</a:t>
            </a:r>
            <a:r>
              <a:rPr lang="id-ID" dirty="0"/>
              <a:t> </a:t>
            </a:r>
            <a:r>
              <a:rPr lang="id-ID" dirty="0" err="1" smtClean="0"/>
              <a:t>resisten</a:t>
            </a:r>
            <a:r>
              <a:rPr lang="id-ID" dirty="0" smtClean="0"/>
              <a:t> </a:t>
            </a:r>
            <a:r>
              <a:rPr lang="id-ID" dirty="0"/>
              <a:t>obat dilakukan di DKI Jakarta, Jawa Timur, Jawa Barat, Jawa Tengah, Bali, Sulawesi Selatan, dan Sumatera Utara di </a:t>
            </a:r>
            <a:r>
              <a:rPr lang="id-ID" dirty="0" smtClean="0"/>
              <a:t>2010-2013: </a:t>
            </a:r>
            <a:endParaRPr lang="id-ID" dirty="0" smtClean="0"/>
          </a:p>
          <a:p>
            <a:r>
              <a:rPr lang="id-ID" dirty="0" smtClean="0"/>
              <a:t>Proporsi </a:t>
            </a:r>
            <a:r>
              <a:rPr lang="id-ID" dirty="0" err="1"/>
              <a:t>resisten</a:t>
            </a:r>
            <a:r>
              <a:rPr lang="id-ID" dirty="0"/>
              <a:t> obat </a:t>
            </a:r>
            <a:r>
              <a:rPr lang="id-ID" dirty="0" smtClean="0"/>
              <a:t>di </a:t>
            </a:r>
            <a:r>
              <a:rPr lang="id-ID" dirty="0"/>
              <a:t>antara kasus baru </a:t>
            </a:r>
            <a:r>
              <a:rPr lang="id-ID" dirty="0" smtClean="0"/>
              <a:t>berkisar </a:t>
            </a:r>
            <a:r>
              <a:rPr lang="id-ID" dirty="0"/>
              <a:t>1,9% </a:t>
            </a:r>
            <a:r>
              <a:rPr lang="id-ID" dirty="0" smtClean="0"/>
              <a:t>- 2%  </a:t>
            </a:r>
          </a:p>
          <a:p>
            <a:r>
              <a:rPr lang="id-ID" dirty="0" err="1" smtClean="0"/>
              <a:t>Diantara</a:t>
            </a:r>
            <a:r>
              <a:rPr lang="id-ID" dirty="0" smtClean="0"/>
              <a:t> </a:t>
            </a:r>
            <a:r>
              <a:rPr lang="id-ID" dirty="0"/>
              <a:t>kasus pengobatan ulang </a:t>
            </a:r>
            <a:r>
              <a:rPr lang="id-ID" dirty="0" smtClean="0"/>
              <a:t>berkisar </a:t>
            </a:r>
            <a:r>
              <a:rPr lang="id-ID" dirty="0"/>
              <a:t>antara 9,7% -28,7</a:t>
            </a:r>
            <a:r>
              <a:rPr lang="id-ID" dirty="0" smtClean="0"/>
              <a:t>%</a:t>
            </a:r>
          </a:p>
          <a:p>
            <a:r>
              <a:rPr lang="id-ID" dirty="0" smtClean="0"/>
              <a:t>Masalah dalam TB </a:t>
            </a:r>
            <a:r>
              <a:rPr lang="id-ID" dirty="0" err="1" smtClean="0"/>
              <a:t>resisten</a:t>
            </a:r>
            <a:r>
              <a:rPr lang="id-ID" dirty="0" smtClean="0"/>
              <a:t> obat adalah </a:t>
            </a:r>
          </a:p>
          <a:p>
            <a:pPr lvl="1"/>
            <a:r>
              <a:rPr lang="id-ID" dirty="0" smtClean="0"/>
              <a:t>Rendahnya kepatuhan pengobatan </a:t>
            </a:r>
          </a:p>
          <a:p>
            <a:pPr lvl="1"/>
            <a:r>
              <a:rPr lang="id-ID" dirty="0" smtClean="0"/>
              <a:t>Cakupan penemuan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9372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Studi Epidemiologi </a:t>
            </a:r>
            <a:r>
              <a:rPr lang="id-ID" dirty="0" smtClean="0"/>
              <a:t>TB (</a:t>
            </a:r>
            <a:r>
              <a:rPr lang="id-ID" dirty="0" err="1" smtClean="0"/>
              <a:t>lanj</a:t>
            </a:r>
            <a:r>
              <a:rPr lang="id-ID" smtClean="0"/>
              <a:t>)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/>
              <a:t>epidemiologi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faktor</a:t>
            </a:r>
            <a:r>
              <a:rPr lang="en-US" dirty="0"/>
              <a:t> </a:t>
            </a:r>
            <a:r>
              <a:rPr lang="en-US" dirty="0" err="1"/>
              <a:t>risiko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cukup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dewasa</a:t>
            </a:r>
            <a:r>
              <a:rPr lang="en-US" dirty="0" smtClean="0"/>
              <a:t>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:</a:t>
            </a:r>
            <a:endParaRPr lang="en-US" dirty="0" smtClean="0"/>
          </a:p>
          <a:p>
            <a:pPr lvl="0"/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infeksi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anak</a:t>
            </a:r>
            <a:r>
              <a:rPr lang="en-US" dirty="0" smtClean="0"/>
              <a:t>: (</a:t>
            </a:r>
            <a:r>
              <a:rPr lang="en-US" dirty="0" err="1" smtClean="0"/>
              <a:t>Triasih</a:t>
            </a:r>
            <a:r>
              <a:rPr lang="en-US" dirty="0"/>
              <a:t>, C. Robertson, et al 2015</a:t>
            </a:r>
            <a:r>
              <a:rPr lang="en-US" dirty="0" smtClean="0"/>
              <a:t>;.ME </a:t>
            </a:r>
            <a:r>
              <a:rPr lang="en-US" dirty="0"/>
              <a:t>Rutherford, Hill, Maharani, et al 2012</a:t>
            </a:r>
            <a:r>
              <a:rPr lang="en-US" dirty="0" smtClean="0"/>
              <a:t>), (</a:t>
            </a:r>
            <a:r>
              <a:rPr lang="en-US" dirty="0" err="1"/>
              <a:t>Bachtiar</a:t>
            </a:r>
            <a:r>
              <a:rPr lang="en-US" dirty="0"/>
              <a:t>, </a:t>
            </a:r>
            <a:r>
              <a:rPr lang="en-US" dirty="0" err="1"/>
              <a:t>Miko</a:t>
            </a:r>
            <a:r>
              <a:rPr lang="en-US" dirty="0"/>
              <a:t>, </a:t>
            </a:r>
            <a:r>
              <a:rPr lang="en-US" dirty="0" err="1"/>
              <a:t>Machmud</a:t>
            </a:r>
            <a:r>
              <a:rPr lang="en-US" dirty="0"/>
              <a:t>, </a:t>
            </a:r>
            <a:r>
              <a:rPr lang="en-US" dirty="0" err="1"/>
              <a:t>Besral</a:t>
            </a:r>
            <a:r>
              <a:rPr lang="en-US" dirty="0"/>
              <a:t>, et al 2009;. </a:t>
            </a:r>
            <a:r>
              <a:rPr lang="en-US" dirty="0" err="1"/>
              <a:t>Bachtiar</a:t>
            </a:r>
            <a:r>
              <a:rPr lang="en-US" dirty="0"/>
              <a:t>, </a:t>
            </a:r>
            <a:r>
              <a:rPr lang="en-US" dirty="0" err="1"/>
              <a:t>Miko</a:t>
            </a:r>
            <a:r>
              <a:rPr lang="en-US" dirty="0"/>
              <a:t>, </a:t>
            </a:r>
            <a:r>
              <a:rPr lang="en-US" dirty="0" err="1"/>
              <a:t>Machmud</a:t>
            </a:r>
            <a:r>
              <a:rPr lang="en-US" dirty="0"/>
              <a:t>, Mehta, et al 2009; </a:t>
            </a:r>
            <a:r>
              <a:rPr lang="en-US" dirty="0" err="1"/>
              <a:t>Bachtiar</a:t>
            </a:r>
            <a:r>
              <a:rPr lang="en-US" dirty="0"/>
              <a:t> et al 2008). </a:t>
            </a:r>
            <a:endParaRPr lang="en-US" dirty="0" smtClean="0"/>
          </a:p>
          <a:p>
            <a:pPr lvl="0"/>
            <a:r>
              <a:rPr lang="en-US" dirty="0" err="1" smtClean="0"/>
              <a:t>Penggunaan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/>
              <a:t>molekuler</a:t>
            </a:r>
            <a:r>
              <a:rPr lang="en-US" dirty="0"/>
              <a:t> </a:t>
            </a:r>
            <a:r>
              <a:rPr lang="en-US" dirty="0" err="1" smtClean="0"/>
              <a:t>mengukur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penularan</a:t>
            </a:r>
            <a:r>
              <a:rPr lang="en-US" dirty="0" smtClean="0"/>
              <a:t> </a:t>
            </a:r>
            <a:r>
              <a:rPr lang="en-US" dirty="0"/>
              <a:t>TB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TB MDR (</a:t>
            </a:r>
            <a:r>
              <a:rPr lang="en-US" dirty="0" err="1"/>
              <a:t>Chaidir</a:t>
            </a:r>
            <a:r>
              <a:rPr lang="en-US" dirty="0"/>
              <a:t> et al. 2015</a:t>
            </a:r>
            <a:r>
              <a:rPr lang="en-US" dirty="0" smtClean="0"/>
              <a:t>).</a:t>
            </a:r>
          </a:p>
          <a:p>
            <a:pPr lvl="0"/>
            <a:r>
              <a:rPr lang="en-US" dirty="0" smtClean="0"/>
              <a:t>TB-HIV </a:t>
            </a:r>
            <a:r>
              <a:rPr lang="en-US" dirty="0"/>
              <a:t>(</a:t>
            </a:r>
            <a:r>
              <a:rPr lang="en-US" dirty="0" err="1"/>
              <a:t>Pontororing</a:t>
            </a:r>
            <a:r>
              <a:rPr lang="en-US" dirty="0"/>
              <a:t> et al 2010;. </a:t>
            </a:r>
            <a:r>
              <a:rPr lang="en-US" dirty="0" err="1"/>
              <a:t>Fredy</a:t>
            </a:r>
            <a:r>
              <a:rPr lang="en-US" dirty="0"/>
              <a:t> et al 2012;. </a:t>
            </a:r>
            <a:r>
              <a:rPr lang="en-US" dirty="0" err="1"/>
              <a:t>Mahendradhata</a:t>
            </a:r>
            <a:r>
              <a:rPr lang="en-US" dirty="0"/>
              <a:t>, R. </a:t>
            </a:r>
            <a:r>
              <a:rPr lang="en-US" dirty="0" err="1"/>
              <a:t>sebuah</a:t>
            </a:r>
            <a:r>
              <a:rPr lang="en-US" dirty="0"/>
              <a:t> Ahmad, et al 2008.), </a:t>
            </a:r>
            <a:endParaRPr lang="en-US" dirty="0" smtClean="0"/>
          </a:p>
          <a:p>
            <a:pPr lvl="0"/>
            <a:r>
              <a:rPr lang="en-US" dirty="0" smtClean="0"/>
              <a:t>TB </a:t>
            </a:r>
            <a:r>
              <a:rPr lang="en-US" dirty="0" err="1" smtClean="0"/>
              <a:t>pada</a:t>
            </a:r>
            <a:r>
              <a:rPr lang="en-US" dirty="0" smtClean="0"/>
              <a:t> Diabetes </a:t>
            </a:r>
            <a:r>
              <a:rPr lang="en-US" dirty="0"/>
              <a:t>mellitus, </a:t>
            </a:r>
            <a:r>
              <a:rPr lang="en-US" dirty="0" err="1"/>
              <a:t>malnutrisi</a:t>
            </a:r>
            <a:r>
              <a:rPr lang="en-US" dirty="0"/>
              <a:t> (</a:t>
            </a:r>
            <a:r>
              <a:rPr lang="en-US" dirty="0" err="1"/>
              <a:t>Te</a:t>
            </a:r>
            <a:r>
              <a:rPr lang="en-US" dirty="0"/>
              <a:t> Brake (</a:t>
            </a:r>
            <a:r>
              <a:rPr lang="en-US" dirty="0" err="1"/>
              <a:t>Alisjahbana</a:t>
            </a:r>
            <a:r>
              <a:rPr lang="en-US" dirty="0"/>
              <a:t> et al 2006</a:t>
            </a:r>
            <a:r>
              <a:rPr lang="en-US" dirty="0" smtClean="0"/>
              <a:t>.),  (</a:t>
            </a:r>
            <a:r>
              <a:rPr lang="en-US" dirty="0" err="1" smtClean="0"/>
              <a:t>Putri</a:t>
            </a:r>
            <a:r>
              <a:rPr lang="en-US" dirty="0" smtClean="0"/>
              <a:t> </a:t>
            </a:r>
            <a:r>
              <a:rPr lang="en-US" dirty="0"/>
              <a:t>et al 2014), </a:t>
            </a:r>
            <a:endParaRPr lang="en-US" dirty="0" smtClean="0"/>
          </a:p>
          <a:p>
            <a:pPr lvl="0"/>
            <a:r>
              <a:rPr lang="en-US" dirty="0" smtClean="0"/>
              <a:t>TB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Pengguna</a:t>
            </a:r>
            <a:r>
              <a:rPr lang="en-US" dirty="0" smtClean="0"/>
              <a:t> </a:t>
            </a:r>
            <a:r>
              <a:rPr lang="en-US" dirty="0" err="1"/>
              <a:t>narkoba</a:t>
            </a:r>
            <a:r>
              <a:rPr lang="en-US" dirty="0"/>
              <a:t> </a:t>
            </a:r>
            <a:r>
              <a:rPr lang="en-US" dirty="0" err="1"/>
              <a:t>suntik</a:t>
            </a:r>
            <a:r>
              <a:rPr lang="en-US" dirty="0"/>
              <a:t> (</a:t>
            </a:r>
            <a:r>
              <a:rPr lang="en-US" dirty="0" err="1"/>
              <a:t>Meijerink</a:t>
            </a:r>
            <a:r>
              <a:rPr lang="en-US" dirty="0"/>
              <a:t> et al 2015), </a:t>
            </a:r>
            <a:endParaRPr lang="en-US" dirty="0" smtClean="0"/>
          </a:p>
          <a:p>
            <a:pPr lvl="0"/>
            <a:r>
              <a:rPr lang="en-US" dirty="0" smtClean="0"/>
              <a:t>TB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perokok</a:t>
            </a:r>
            <a:r>
              <a:rPr lang="en-US" dirty="0" smtClean="0"/>
              <a:t> </a:t>
            </a:r>
            <a:r>
              <a:rPr lang="en-US" dirty="0"/>
              <a:t>(Bam et al 2015; </a:t>
            </a:r>
            <a:r>
              <a:rPr lang="en-US" dirty="0" err="1"/>
              <a:t>Rahayu</a:t>
            </a:r>
            <a:r>
              <a:rPr lang="en-US" dirty="0"/>
              <a:t> et al 2015;Kenangalem et al 2013). 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512881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</a:t>
            </a:r>
            <a:r>
              <a:rPr lang="id-ID" b="1" dirty="0" smtClean="0"/>
              <a:t>iset Operasional </a:t>
            </a:r>
            <a:r>
              <a:rPr lang="id-ID" b="1" dirty="0"/>
              <a:t>TB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d-ID" sz="3200" dirty="0"/>
              <a:t>E</a:t>
            </a:r>
            <a:r>
              <a:rPr lang="id-ID" sz="3200" dirty="0" smtClean="0"/>
              <a:t>valuasi </a:t>
            </a:r>
            <a:r>
              <a:rPr lang="id-ID" sz="3200" dirty="0"/>
              <a:t>pelaksanaan strategi DOTS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id-ID" sz="3200" dirty="0"/>
              <a:t>E</a:t>
            </a:r>
            <a:r>
              <a:rPr lang="id-ID" sz="3200" dirty="0" smtClean="0"/>
              <a:t>valuasi </a:t>
            </a:r>
            <a:r>
              <a:rPr lang="id-ID" sz="3200" dirty="0"/>
              <a:t>pengobatan TB untuk meningkatkan kualitas manajemen kasus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id-ID" sz="3200" dirty="0" smtClean="0"/>
              <a:t>Penerapan metode </a:t>
            </a:r>
            <a:r>
              <a:rPr lang="id-ID" sz="3200" dirty="0"/>
              <a:t>diagnostik TB Alternatif </a:t>
            </a:r>
          </a:p>
          <a:p>
            <a:r>
              <a:rPr lang="id-ID" sz="3200" dirty="0"/>
              <a:t>Metode penemuan kasus TB di dalam </a:t>
            </a:r>
            <a:r>
              <a:rPr lang="id-ID" sz="3200" dirty="0" err="1" smtClean="0"/>
              <a:t>Lapas</a:t>
            </a:r>
            <a:r>
              <a:rPr lang="id-ID" sz="3200" dirty="0"/>
              <a:t> </a:t>
            </a:r>
            <a:r>
              <a:rPr lang="id-ID" sz="3200" dirty="0" smtClean="0"/>
              <a:t>dan Rutan</a:t>
            </a:r>
          </a:p>
          <a:p>
            <a:r>
              <a:rPr lang="id-ID" sz="3200" dirty="0"/>
              <a:t>Penegakkan diagnosis </a:t>
            </a:r>
            <a:r>
              <a:rPr lang="id-ID" sz="3200" dirty="0" smtClean="0"/>
              <a:t>dan manajemen TB </a:t>
            </a:r>
            <a:r>
              <a:rPr lang="id-ID" sz="3200" dirty="0"/>
              <a:t>pada anak </a:t>
            </a:r>
            <a:endParaRPr lang="id-ID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1942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R</a:t>
            </a:r>
            <a:r>
              <a:rPr lang="id-ID" b="1" dirty="0" smtClean="0"/>
              <a:t>iset Operasional TB </a:t>
            </a:r>
            <a:r>
              <a:rPr lang="id-ID" dirty="0" smtClean="0"/>
              <a:t>(</a:t>
            </a:r>
            <a:r>
              <a:rPr lang="id-ID" dirty="0" err="1" smtClean="0"/>
              <a:t>lanj</a:t>
            </a:r>
            <a:r>
              <a:rPr lang="id-ID" dirty="0" smtClean="0"/>
              <a:t>)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Manajemen TB </a:t>
            </a:r>
            <a:r>
              <a:rPr lang="id-ID" sz="3200" dirty="0" err="1"/>
              <a:t>Resisten</a:t>
            </a:r>
            <a:r>
              <a:rPr lang="id-ID" sz="3200" dirty="0"/>
              <a:t> </a:t>
            </a:r>
            <a:r>
              <a:rPr lang="id-ID" sz="3200" dirty="0" smtClean="0"/>
              <a:t>Obat</a:t>
            </a:r>
          </a:p>
          <a:p>
            <a:r>
              <a:rPr lang="id-ID" sz="3200" dirty="0"/>
              <a:t>Tatalaksana TB </a:t>
            </a:r>
            <a:r>
              <a:rPr lang="id-ID" sz="3200" dirty="0" smtClean="0"/>
              <a:t>HIV</a:t>
            </a:r>
          </a:p>
          <a:p>
            <a:r>
              <a:rPr lang="id-ID" sz="3200" dirty="0"/>
              <a:t>Tatalaksana infeksi </a:t>
            </a:r>
            <a:r>
              <a:rPr lang="id-ID" sz="3200" dirty="0" smtClean="0"/>
              <a:t>TB laten </a:t>
            </a:r>
          </a:p>
          <a:p>
            <a:r>
              <a:rPr lang="id-ID" sz="3200" dirty="0"/>
              <a:t>Manajemen </a:t>
            </a:r>
            <a:r>
              <a:rPr lang="id-ID" sz="3200" dirty="0" err="1"/>
              <a:t>Komorbiditas</a:t>
            </a:r>
            <a:r>
              <a:rPr lang="id-ID" sz="3200" dirty="0"/>
              <a:t> pada </a:t>
            </a:r>
            <a:r>
              <a:rPr lang="id-ID" sz="3200" dirty="0" smtClean="0"/>
              <a:t>TB</a:t>
            </a:r>
          </a:p>
          <a:p>
            <a:r>
              <a:rPr lang="id-ID" sz="3200" dirty="0"/>
              <a:t>Hospital DOTS linkage </a:t>
            </a:r>
            <a:r>
              <a:rPr lang="id-ID" sz="3200" dirty="0" smtClean="0"/>
              <a:t>dan pelibatan semua </a:t>
            </a:r>
            <a:r>
              <a:rPr lang="id-ID" sz="3200" dirty="0" err="1" smtClean="0"/>
              <a:t>provider</a:t>
            </a:r>
            <a:r>
              <a:rPr lang="id-ID" sz="3200" dirty="0" smtClean="0"/>
              <a:t> pelayanan kesehatan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424496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b="1" dirty="0"/>
              <a:t>Riset Klinis </a:t>
            </a:r>
            <a:r>
              <a:rPr lang="x-none" b="1" dirty="0" smtClean="0"/>
              <a:t>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Studi </a:t>
            </a:r>
            <a:r>
              <a:rPr lang="id-ID" dirty="0" err="1"/>
              <a:t>farmakokinetik</a:t>
            </a:r>
            <a:r>
              <a:rPr lang="id-ID" dirty="0"/>
              <a:t> </a:t>
            </a:r>
            <a:r>
              <a:rPr lang="id-ID" dirty="0" smtClean="0"/>
              <a:t>untuk </a:t>
            </a:r>
            <a:r>
              <a:rPr lang="id-ID" dirty="0"/>
              <a:t>mengevaluasi konsentrasi obat TB dalam kondisi yang berbeda pada orang Indonesia. </a:t>
            </a:r>
            <a:endParaRPr lang="id-ID" dirty="0" smtClean="0"/>
          </a:p>
          <a:p>
            <a:r>
              <a:rPr lang="id-ID" dirty="0" smtClean="0"/>
              <a:t>Mempersingkat </a:t>
            </a:r>
            <a:r>
              <a:rPr lang="id-ID" dirty="0"/>
              <a:t>durasi pengobatan </a:t>
            </a:r>
            <a:r>
              <a:rPr lang="id-ID" dirty="0" smtClean="0"/>
              <a:t>TB</a:t>
            </a:r>
            <a:endParaRPr lang="en-US" dirty="0"/>
          </a:p>
          <a:p>
            <a:r>
              <a:rPr lang="id-ID" dirty="0" smtClean="0"/>
              <a:t>Menemukan </a:t>
            </a:r>
            <a:r>
              <a:rPr lang="id-ID" dirty="0" err="1"/>
              <a:t>rejimen</a:t>
            </a:r>
            <a:r>
              <a:rPr lang="id-ID" dirty="0"/>
              <a:t> TB yang </a:t>
            </a:r>
            <a:r>
              <a:rPr lang="id-ID" dirty="0" smtClean="0"/>
              <a:t>paling efektif </a:t>
            </a:r>
          </a:p>
          <a:p>
            <a:r>
              <a:rPr lang="en-US" dirty="0" err="1" smtClean="0"/>
              <a:t>Pengaruh</a:t>
            </a:r>
            <a:r>
              <a:rPr lang="en-US" dirty="0" smtClean="0"/>
              <a:t> </a:t>
            </a:r>
            <a:r>
              <a:rPr lang="id-ID" dirty="0" smtClean="0"/>
              <a:t>obat </a:t>
            </a:r>
            <a:r>
              <a:rPr lang="id-ID" dirty="0"/>
              <a:t>TB berpengaruh </a:t>
            </a:r>
            <a:r>
              <a:rPr lang="id-ID" dirty="0" smtClean="0"/>
              <a:t>terhadap metabolisme </a:t>
            </a:r>
            <a:r>
              <a:rPr lang="id-ID" dirty="0" err="1" smtClean="0"/>
              <a:t>Nevirapin</a:t>
            </a:r>
            <a:r>
              <a:rPr lang="id-ID" dirty="0" smtClean="0"/>
              <a:t> (ARV </a:t>
            </a:r>
            <a:r>
              <a:rPr lang="id-ID" dirty="0"/>
              <a:t>lini </a:t>
            </a:r>
            <a:r>
              <a:rPr lang="id-ID" dirty="0" smtClean="0"/>
              <a:t>pertama)</a:t>
            </a:r>
          </a:p>
          <a:p>
            <a:r>
              <a:rPr lang="id-ID" dirty="0" smtClean="0"/>
              <a:t>Pengembangan vaksin TB yang lebih efektif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209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ISU STRATEGIS DAN TANTANGAN</a:t>
            </a:r>
            <a:r>
              <a:rPr lang="en-US" dirty="0"/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2345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Isu Strategis Dalam Penelitian TB</a:t>
            </a:r>
            <a:r>
              <a:rPr lang="en-US" b="1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Jejaring peneliti TB yang aktif, produktif</a:t>
            </a:r>
            <a:r>
              <a:rPr lang="en-US" dirty="0"/>
              <a:t>,</a:t>
            </a:r>
            <a:r>
              <a:rPr lang="id-ID" dirty="0"/>
              <a:t> dan mempunyai komitmen tinggi dalam </a:t>
            </a:r>
            <a:r>
              <a:rPr lang="en-US" dirty="0"/>
              <a:t>P</a:t>
            </a:r>
            <a:r>
              <a:rPr lang="id-ID" dirty="0" err="1"/>
              <a:t>rogram</a:t>
            </a:r>
            <a:r>
              <a:rPr lang="id-ID" dirty="0"/>
              <a:t> </a:t>
            </a:r>
            <a:r>
              <a:rPr lang="en-US" dirty="0"/>
              <a:t>P</a:t>
            </a:r>
            <a:r>
              <a:rPr lang="id-ID" dirty="0" err="1"/>
              <a:t>enanggulangan</a:t>
            </a:r>
            <a:r>
              <a:rPr lang="id-ID" dirty="0"/>
              <a:t> TB</a:t>
            </a:r>
            <a:endParaRPr lang="en-US" dirty="0"/>
          </a:p>
          <a:p>
            <a:pPr lvl="0"/>
            <a:r>
              <a:rPr lang="id-ID" dirty="0"/>
              <a:t>Topik penelitian yang sesuai dengan masalah </a:t>
            </a:r>
            <a:r>
              <a:rPr lang="en-US" dirty="0"/>
              <a:t>P</a:t>
            </a:r>
            <a:r>
              <a:rPr lang="id-ID" dirty="0" err="1"/>
              <a:t>rogram</a:t>
            </a:r>
            <a:r>
              <a:rPr lang="id-ID" dirty="0"/>
              <a:t> </a:t>
            </a:r>
            <a:r>
              <a:rPr lang="en-US" dirty="0"/>
              <a:t>P</a:t>
            </a:r>
            <a:r>
              <a:rPr lang="id-ID" dirty="0" err="1"/>
              <a:t>enanggulangan</a:t>
            </a:r>
            <a:r>
              <a:rPr lang="id-ID" dirty="0"/>
              <a:t> TB</a:t>
            </a:r>
            <a:endParaRPr lang="en-US" dirty="0"/>
          </a:p>
          <a:p>
            <a:pPr lvl="0"/>
            <a:r>
              <a:rPr lang="id-ID" dirty="0"/>
              <a:t>Penggunaan hasil penelitian dalam pengambilan kebijakan</a:t>
            </a:r>
            <a:endParaRPr lang="en-US" dirty="0"/>
          </a:p>
          <a:p>
            <a:pPr lvl="0"/>
            <a:r>
              <a:rPr lang="id-ID" dirty="0"/>
              <a:t>Mekanisme pendanaan penelitian TB yang berkelanjutan</a:t>
            </a:r>
            <a:endParaRPr lang="en-US" dirty="0"/>
          </a:p>
          <a:p>
            <a:pPr lvl="0"/>
            <a:r>
              <a:rPr lang="id-ID" dirty="0"/>
              <a:t>Membangun kemampuan peneliti TB yang </a:t>
            </a:r>
            <a:r>
              <a:rPr lang="id-ID" dirty="0" err="1"/>
              <a:t>handal</a:t>
            </a:r>
            <a:endParaRPr lang="en-US" dirty="0"/>
          </a:p>
          <a:p>
            <a:r>
              <a:rPr lang="id-ID" dirty="0"/>
              <a:t>Publikasi hasil penelitian TB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233417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Tantangan Global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TB Anak</a:t>
            </a:r>
            <a:endParaRPr lang="en-US" dirty="0"/>
          </a:p>
          <a:p>
            <a:pPr lvl="0"/>
            <a:r>
              <a:rPr lang="id-ID" dirty="0"/>
              <a:t>TB dan Perempuan</a:t>
            </a:r>
            <a:endParaRPr lang="en-US" dirty="0"/>
          </a:p>
          <a:p>
            <a:pPr lvl="0"/>
            <a:r>
              <a:rPr lang="id-ID" dirty="0"/>
              <a:t>TB dan HIV</a:t>
            </a:r>
            <a:endParaRPr lang="en-US" dirty="0"/>
          </a:p>
          <a:p>
            <a:r>
              <a:rPr lang="id-ID" dirty="0"/>
              <a:t>TB </a:t>
            </a:r>
            <a:r>
              <a:rPr lang="id-ID" dirty="0" smtClean="0"/>
              <a:t>RO</a:t>
            </a:r>
            <a:r>
              <a:rPr lang="en-US" dirty="0" smtClean="0"/>
              <a:t> </a:t>
            </a:r>
            <a:endParaRPr lang="en-US" dirty="0"/>
          </a:p>
          <a:p>
            <a:pPr lvl="0"/>
            <a:r>
              <a:rPr lang="id-ID" dirty="0" smtClean="0"/>
              <a:t>TB </a:t>
            </a:r>
            <a:r>
              <a:rPr lang="id-ID" dirty="0"/>
              <a:t>dan Diabetes</a:t>
            </a:r>
            <a:endParaRPr lang="en-US" dirty="0"/>
          </a:p>
          <a:p>
            <a:pPr lvl="0"/>
            <a:r>
              <a:rPr lang="id-ID" dirty="0"/>
              <a:t>TB dan Kemiskinan</a:t>
            </a:r>
            <a:endParaRPr lang="en-US" dirty="0"/>
          </a:p>
          <a:p>
            <a:pPr lvl="0"/>
            <a:r>
              <a:rPr lang="id-ID" dirty="0"/>
              <a:t>TB </a:t>
            </a:r>
            <a:r>
              <a:rPr lang="id-ID" dirty="0" smtClean="0"/>
              <a:t>Laten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319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Tantangan Layanan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d-ID" dirty="0"/>
              <a:t>Pendekatan Keluarga</a:t>
            </a:r>
            <a:endParaRPr lang="en-US" dirty="0"/>
          </a:p>
          <a:p>
            <a:pPr lvl="0"/>
            <a:r>
              <a:rPr lang="id-ID" dirty="0"/>
              <a:t>Pelayanan Primer</a:t>
            </a:r>
            <a:endParaRPr lang="en-US" dirty="0"/>
          </a:p>
          <a:p>
            <a:pPr lvl="0"/>
            <a:r>
              <a:rPr lang="id-ID" dirty="0"/>
              <a:t>Layanan Swasta</a:t>
            </a:r>
            <a:endParaRPr lang="en-US" dirty="0"/>
          </a:p>
          <a:p>
            <a:pPr lvl="0"/>
            <a:r>
              <a:rPr lang="id-ID" dirty="0"/>
              <a:t>Partisipasi organisasi masyarakat</a:t>
            </a:r>
            <a:endParaRPr lang="en-US" dirty="0"/>
          </a:p>
          <a:p>
            <a:pPr lvl="0"/>
            <a:r>
              <a:rPr lang="id-ID" dirty="0"/>
              <a:t>Kebijakan jaminan pembiayaan (JKN)</a:t>
            </a:r>
            <a:endParaRPr lang="en-US" dirty="0"/>
          </a:p>
          <a:p>
            <a:r>
              <a:rPr lang="id-ID" dirty="0"/>
              <a:t>Akreditasi pelayanan TB di fasilitas layanan kesehatan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32551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257" y="150540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Pendahuluan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9349"/>
            <a:ext cx="10515600" cy="4857614"/>
          </a:xfrm>
        </p:spPr>
        <p:txBody>
          <a:bodyPr>
            <a:normAutofit/>
          </a:bodyPr>
          <a:lstStyle/>
          <a:p>
            <a:r>
              <a:rPr lang="id-ID" dirty="0"/>
              <a:t>Berkaitan dengan pilar </a:t>
            </a:r>
            <a:r>
              <a:rPr lang="id-ID" dirty="0" smtClean="0"/>
              <a:t>ketiga </a:t>
            </a:r>
            <a:r>
              <a:rPr lang="id-ID" dirty="0"/>
              <a:t>WHO telah </a:t>
            </a:r>
            <a:r>
              <a:rPr lang="id-ID" dirty="0" smtClean="0"/>
              <a:t>dibuat </a:t>
            </a:r>
            <a:r>
              <a:rPr lang="id-ID" dirty="0"/>
              <a:t>kerangka kerja </a:t>
            </a:r>
            <a:r>
              <a:rPr lang="id-ID" dirty="0" smtClean="0"/>
              <a:t>global: </a:t>
            </a:r>
            <a:endParaRPr lang="id-ID" dirty="0" smtClean="0"/>
          </a:p>
          <a:p>
            <a:r>
              <a:rPr lang="id-ID" dirty="0" smtClean="0"/>
              <a:t>Pada </a:t>
            </a:r>
            <a:r>
              <a:rPr lang="id-ID" dirty="0"/>
              <a:t>tahun 2020 </a:t>
            </a:r>
            <a:r>
              <a:rPr lang="id-ID" dirty="0" smtClean="0"/>
              <a:t>:</a:t>
            </a:r>
          </a:p>
          <a:p>
            <a:pPr lvl="1"/>
            <a:r>
              <a:rPr lang="id-ID" dirty="0" smtClean="0"/>
              <a:t>Jejaring </a:t>
            </a:r>
            <a:r>
              <a:rPr lang="id-ID" dirty="0"/>
              <a:t>peneliti yang seminat di bidang TB, </a:t>
            </a:r>
            <a:endParaRPr lang="id-ID" dirty="0" smtClean="0"/>
          </a:p>
          <a:p>
            <a:pPr lvl="1"/>
            <a:r>
              <a:rPr lang="id-ID" dirty="0" smtClean="0"/>
              <a:t>Integrasi </a:t>
            </a:r>
            <a:r>
              <a:rPr lang="id-ID" dirty="0"/>
              <a:t>agenda penelitian dengan rencana strategis program TB nasional, </a:t>
            </a:r>
            <a:endParaRPr lang="id-ID" dirty="0" smtClean="0"/>
          </a:p>
          <a:p>
            <a:pPr lvl="1"/>
            <a:r>
              <a:rPr lang="id-ID" dirty="0" smtClean="0"/>
              <a:t>Penyusunan </a:t>
            </a:r>
            <a:r>
              <a:rPr lang="id-ID" dirty="0"/>
              <a:t>topik penelitian yang menjadi prioritas dan membuat pelatihan penelitian. </a:t>
            </a:r>
            <a:endParaRPr lang="id-ID" dirty="0" smtClean="0"/>
          </a:p>
          <a:p>
            <a:r>
              <a:rPr lang="en-US" dirty="0" smtClean="0"/>
              <a:t>P</a:t>
            </a:r>
            <a:r>
              <a:rPr lang="id-ID" dirty="0"/>
              <a:t>ada tahun 2025 </a:t>
            </a:r>
            <a:r>
              <a:rPr lang="en-US" dirty="0" smtClean="0"/>
              <a:t>:</a:t>
            </a:r>
          </a:p>
          <a:p>
            <a:pPr lvl="1"/>
            <a:r>
              <a:rPr lang="id-ID" dirty="0" smtClean="0"/>
              <a:t>Membuat</a:t>
            </a:r>
            <a:r>
              <a:rPr lang="en-US" dirty="0" smtClean="0"/>
              <a:t> </a:t>
            </a:r>
            <a:r>
              <a:rPr lang="en-US" dirty="0" err="1"/>
              <a:t>dan</a:t>
            </a:r>
            <a:r>
              <a:rPr lang="id-ID" dirty="0"/>
              <a:t> mengimplementasikan rencana aksi nasional penelitian TB, </a:t>
            </a:r>
            <a:endParaRPr lang="id-ID" dirty="0" smtClean="0"/>
          </a:p>
          <a:p>
            <a:pPr lvl="1"/>
            <a:r>
              <a:rPr lang="id-ID" dirty="0" smtClean="0"/>
              <a:t>Adanya </a:t>
            </a:r>
            <a:r>
              <a:rPr lang="id-ID" dirty="0"/>
              <a:t>mekanisme pendanaan penelitian TB yang berkelanjutan, </a:t>
            </a:r>
            <a:endParaRPr lang="id-ID" dirty="0" smtClean="0"/>
          </a:p>
          <a:p>
            <a:pPr lvl="1"/>
            <a:r>
              <a:rPr lang="id-ID" dirty="0" smtClean="0"/>
              <a:t>Membangun </a:t>
            </a:r>
            <a:r>
              <a:rPr lang="id-ID" dirty="0"/>
              <a:t>kemampuan meneliti </a:t>
            </a:r>
            <a:r>
              <a:rPr lang="id-ID" dirty="0" smtClean="0"/>
              <a:t>dan </a:t>
            </a:r>
            <a:r>
              <a:rPr lang="id-ID" dirty="0"/>
              <a:t>pemberdayaan komunitas peneliti TB yang mandiri dan </a:t>
            </a:r>
            <a:r>
              <a:rPr lang="id-ID" dirty="0" smtClean="0"/>
              <a:t>kuat (</a:t>
            </a:r>
            <a:r>
              <a:rPr lang="id-ID" dirty="0"/>
              <a:t>WHO </a:t>
            </a:r>
            <a:r>
              <a:rPr lang="id-ID" dirty="0" smtClean="0"/>
              <a:t>2015)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2927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320" y="0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Indikator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325563"/>
            <a:ext cx="5181600" cy="485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Riset</a:t>
            </a:r>
            <a:r>
              <a:rPr lang="en-US" dirty="0"/>
              <a:t> TB </a:t>
            </a:r>
            <a:endParaRPr lang="en-US" dirty="0" smtClean="0"/>
          </a:p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/>
              <a:t>Workshop </a:t>
            </a:r>
            <a:r>
              <a:rPr lang="en-US" dirty="0" err="1"/>
              <a:t>Riset</a:t>
            </a:r>
            <a:r>
              <a:rPr lang="en-US" dirty="0"/>
              <a:t> TB Nasional </a:t>
            </a:r>
            <a:endParaRPr lang="en-US" dirty="0" smtClean="0"/>
          </a:p>
          <a:p>
            <a:r>
              <a:rPr lang="en-US" dirty="0" err="1" smtClean="0"/>
              <a:t>Terbentuk</a:t>
            </a:r>
            <a:r>
              <a:rPr lang="en-US" dirty="0" smtClean="0"/>
              <a:t> </a:t>
            </a:r>
            <a:r>
              <a:rPr lang="en-US" dirty="0" err="1"/>
              <a:t>Jejaring</a:t>
            </a:r>
            <a:r>
              <a:rPr lang="en-US" dirty="0"/>
              <a:t>  </a:t>
            </a:r>
            <a:r>
              <a:rPr lang="en-US" dirty="0" err="1"/>
              <a:t>Riset</a:t>
            </a:r>
            <a:r>
              <a:rPr lang="en-US" dirty="0"/>
              <a:t> TB Nasional </a:t>
            </a:r>
          </a:p>
          <a:p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Jejaring</a:t>
            </a:r>
            <a:r>
              <a:rPr lang="en-US" dirty="0"/>
              <a:t>  </a:t>
            </a:r>
            <a:r>
              <a:rPr lang="en-US" dirty="0" err="1"/>
              <a:t>Riset</a:t>
            </a:r>
            <a:r>
              <a:rPr lang="en-US" dirty="0"/>
              <a:t> TB Regional </a:t>
            </a:r>
            <a:r>
              <a:rPr lang="en-US" dirty="0" err="1"/>
              <a:t>dan</a:t>
            </a:r>
            <a:r>
              <a:rPr lang="en-US" dirty="0"/>
              <a:t> Global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TB yang </a:t>
            </a:r>
            <a:r>
              <a:rPr lang="en-US" dirty="0" err="1"/>
              <a:t>dilakukan</a:t>
            </a:r>
            <a:r>
              <a:rPr lang="en-US" dirty="0"/>
              <a:t> Monitoring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Evaluasi</a:t>
            </a:r>
            <a:endParaRPr lang="en-US" dirty="0"/>
          </a:p>
          <a:p>
            <a:r>
              <a:rPr lang="en-US" dirty="0" err="1"/>
              <a:t>Terlaksananya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prioritas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endParaRPr lang="en-US" dirty="0" smtClean="0"/>
          </a:p>
          <a:p>
            <a:r>
              <a:rPr lang="en-US" dirty="0"/>
              <a:t>Policy Brief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25563"/>
            <a:ext cx="5181600" cy="48514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/>
              <a:t>Jumlah</a:t>
            </a:r>
            <a:r>
              <a:rPr lang="en-US" dirty="0" smtClean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TB yang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/>
              <a:t>memperbaiki</a:t>
            </a:r>
            <a:r>
              <a:rPr lang="en-US" dirty="0"/>
              <a:t> Program</a:t>
            </a:r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TB yang </a:t>
            </a:r>
            <a:r>
              <a:rPr lang="en-US" dirty="0" err="1"/>
              <a:t>dipublikasi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  </a:t>
            </a:r>
            <a:r>
              <a:rPr lang="en-US" dirty="0" err="1"/>
              <a:t>nasional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TB yang </a:t>
            </a:r>
            <a:r>
              <a:rPr lang="en-US" dirty="0" err="1"/>
              <a:t>dipublikasi</a:t>
            </a:r>
            <a:r>
              <a:rPr lang="en-US" dirty="0"/>
              <a:t> di </a:t>
            </a:r>
            <a:r>
              <a:rPr lang="en-US" dirty="0" err="1"/>
              <a:t>jurnal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Artikel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TB yang </a:t>
            </a:r>
            <a:r>
              <a:rPr lang="en-US" dirty="0" err="1"/>
              <a:t>mendapat</a:t>
            </a:r>
            <a:r>
              <a:rPr lang="en-US" dirty="0"/>
              <a:t>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publikasi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endParaRPr lang="en-US" dirty="0"/>
          </a:p>
          <a:p>
            <a:r>
              <a:rPr lang="en-US" dirty="0" err="1"/>
              <a:t>Jumlah</a:t>
            </a:r>
            <a:r>
              <a:rPr lang="en-US" dirty="0"/>
              <a:t> </a:t>
            </a:r>
            <a:r>
              <a:rPr lang="en-US" dirty="0" err="1"/>
              <a:t>universitas</a:t>
            </a:r>
            <a:r>
              <a:rPr lang="en-US" dirty="0"/>
              <a:t>/ </a:t>
            </a:r>
            <a:r>
              <a:rPr lang="en-US" dirty="0" err="1"/>
              <a:t>institusi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/ CSO yang </a:t>
            </a:r>
            <a:r>
              <a:rPr lang="en-US" dirty="0" err="1"/>
              <a:t>mendapatkan</a:t>
            </a:r>
            <a:r>
              <a:rPr lang="en-US" dirty="0"/>
              <a:t> Workshop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TB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8399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Rumusan</a:t>
            </a:r>
            <a:r>
              <a:rPr lang="en-US" b="1" dirty="0" smtClean="0"/>
              <a:t> </a:t>
            </a:r>
            <a:r>
              <a:rPr lang="en-US" b="1" dirty="0" err="1"/>
              <a:t>S</a:t>
            </a:r>
            <a:r>
              <a:rPr lang="en-US" b="1" dirty="0" err="1" smtClean="0"/>
              <a:t>trategis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/>
              <a:t>Membuat jejaring dan memperkuat komitmen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id-ID" sz="3200" dirty="0"/>
              <a:t>Meningkatkan jumlah riset yang sesuai dengan agenda riset TB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id-ID" sz="3200" dirty="0"/>
              <a:t>Peningkatan kapasitas peneliti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id-ID" sz="3200" dirty="0"/>
              <a:t>Peningkatan pemanfaatan hasil riset TB untuk penyusunan kebijakan</a:t>
            </a:r>
            <a:r>
              <a:rPr lang="en-US" sz="3200" dirty="0"/>
              <a:t> </a:t>
            </a:r>
            <a:endParaRPr lang="en-US" sz="3200" dirty="0" smtClean="0"/>
          </a:p>
          <a:p>
            <a:r>
              <a:rPr lang="id-ID" sz="3200" dirty="0"/>
              <a:t>Publikasi hasil riset TB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9792359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TOPIK-TOPIK PENELITIAN TB PRIORITAS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09886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err="1"/>
              <a:t>Respon</a:t>
            </a:r>
            <a:r>
              <a:rPr lang="id-ID" b="1" dirty="0"/>
              <a:t> terhadap tantangan global dan tantangan </a:t>
            </a:r>
            <a:r>
              <a:rPr lang="id-ID" b="1" dirty="0" smtClean="0"/>
              <a:t>layanan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/>
              <a:t>keluarga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, </a:t>
            </a:r>
            <a:r>
              <a:rPr lang="en-US" dirty="0" err="1"/>
              <a:t>menjamin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pengobatan</a:t>
            </a:r>
            <a:r>
              <a:rPr lang="en-US" dirty="0"/>
              <a:t>, </a:t>
            </a:r>
            <a:r>
              <a:rPr lang="en-US" dirty="0" err="1"/>
              <a:t>mencegah</a:t>
            </a:r>
            <a:r>
              <a:rPr lang="en-US" dirty="0"/>
              <a:t> </a:t>
            </a:r>
            <a:r>
              <a:rPr lang="en-US" dirty="0" err="1"/>
              <a:t>penularan</a:t>
            </a:r>
            <a:endParaRPr lang="en-US" dirty="0"/>
          </a:p>
          <a:p>
            <a:r>
              <a:rPr lang="en-US" dirty="0" err="1"/>
              <a:t>Perluasan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model </a:t>
            </a:r>
            <a:r>
              <a:rPr lang="en-US" dirty="0" err="1"/>
              <a:t>kolaborasi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program </a:t>
            </a:r>
            <a:r>
              <a:rPr lang="en-US" dirty="0" err="1"/>
              <a:t>Gizi</a:t>
            </a:r>
            <a:r>
              <a:rPr lang="en-US" dirty="0"/>
              <a:t>, HIV,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berhenti</a:t>
            </a:r>
            <a:r>
              <a:rPr lang="en-US" dirty="0"/>
              <a:t> </a:t>
            </a:r>
            <a:r>
              <a:rPr lang="en-US" dirty="0" err="1"/>
              <a:t>merokok</a:t>
            </a:r>
            <a:r>
              <a:rPr lang="en-US" dirty="0"/>
              <a:t>, DM,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Penyakit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Menular</a:t>
            </a:r>
            <a:r>
              <a:rPr lang="en-US" dirty="0"/>
              <a:t> </a:t>
            </a:r>
            <a:r>
              <a:rPr lang="en-US" dirty="0" err="1"/>
              <a:t>lainnya</a:t>
            </a:r>
            <a:endParaRPr lang="en-US" dirty="0"/>
          </a:p>
          <a:p>
            <a:r>
              <a:rPr lang="en-US" dirty="0" err="1"/>
              <a:t>Pelibatan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sektor</a:t>
            </a:r>
            <a:r>
              <a:rPr lang="en-US" dirty="0"/>
              <a:t> lain </a:t>
            </a:r>
            <a:r>
              <a:rPr lang="en-US" dirty="0" err="1"/>
              <a:t>dalam</a:t>
            </a:r>
            <a:r>
              <a:rPr lang="en-US" dirty="0"/>
              <a:t> program TB </a:t>
            </a:r>
          </a:p>
          <a:p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mantan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TB, </a:t>
            </a:r>
            <a:r>
              <a:rPr lang="en-US" dirty="0" err="1"/>
              <a:t>kader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non TB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penemuan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 TB</a:t>
            </a:r>
          </a:p>
          <a:p>
            <a:r>
              <a:rPr lang="en-US" dirty="0" err="1"/>
              <a:t>Penegasan</a:t>
            </a:r>
            <a:r>
              <a:rPr lang="en-US" dirty="0"/>
              <a:t> TB </a:t>
            </a:r>
            <a:r>
              <a:rPr lang="en-US" dirty="0" err="1"/>
              <a:t>sebagai</a:t>
            </a:r>
            <a:r>
              <a:rPr lang="en-US" dirty="0"/>
              <a:t> parameter </a:t>
            </a:r>
            <a:r>
              <a:rPr lang="en-US" dirty="0" err="1"/>
              <a:t>akreditasi</a:t>
            </a:r>
            <a:r>
              <a:rPr lang="en-US" dirty="0"/>
              <a:t> di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kesehatan</a:t>
            </a:r>
            <a:r>
              <a:rPr lang="en-US" dirty="0"/>
              <a:t> (RS,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Swasta</a:t>
            </a:r>
            <a:r>
              <a:rPr lang="en-US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0721744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37477"/>
            <a:ext cx="10515600" cy="1325563"/>
          </a:xfrm>
        </p:spPr>
        <p:txBody>
          <a:bodyPr/>
          <a:lstStyle/>
          <a:p>
            <a:r>
              <a:rPr lang="en-US" b="1" dirty="0" err="1" smtClean="0"/>
              <a:t>Algoritma</a:t>
            </a:r>
            <a:r>
              <a:rPr lang="en-US" b="1" dirty="0" smtClean="0"/>
              <a:t> diagnosis yang </a:t>
            </a:r>
            <a:r>
              <a:rPr lang="en-US" b="1" dirty="0" err="1" smtClean="0"/>
              <a:t>efektif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92500" lnSpcReduction="10000"/>
          </a:bodyPr>
          <a:lstStyle/>
          <a:p>
            <a:r>
              <a:rPr lang="en-US" smtClean="0"/>
              <a:t>Peluasan</a:t>
            </a:r>
            <a:r>
              <a:rPr lang="en-US" dirty="0" smtClean="0"/>
              <a:t> </a:t>
            </a:r>
            <a:r>
              <a:rPr lang="en-US" dirty="0" err="1"/>
              <a:t>penggunaan</a:t>
            </a:r>
            <a:r>
              <a:rPr lang="en-US" dirty="0"/>
              <a:t> TCM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diagnosis TB </a:t>
            </a:r>
            <a:r>
              <a:rPr lang="en-US" dirty="0" err="1"/>
              <a:t>pada</a:t>
            </a:r>
            <a:r>
              <a:rPr lang="en-US" dirty="0"/>
              <a:t> HIV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terduga</a:t>
            </a:r>
            <a:r>
              <a:rPr lang="en-US" dirty="0"/>
              <a:t> TB MDR/ RO</a:t>
            </a:r>
          </a:p>
          <a:p>
            <a:r>
              <a:rPr lang="en-US" dirty="0" err="1"/>
              <a:t>Penyederhanaan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alur</a:t>
            </a:r>
            <a:r>
              <a:rPr lang="en-US" dirty="0"/>
              <a:t> </a:t>
            </a:r>
            <a:r>
              <a:rPr lang="en-US" dirty="0" err="1"/>
              <a:t>diagnostik</a:t>
            </a:r>
            <a:endParaRPr lang="en-US" dirty="0"/>
          </a:p>
          <a:p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</a:t>
            </a:r>
            <a:r>
              <a:rPr lang="en-US" dirty="0"/>
              <a:t> </a:t>
            </a:r>
            <a:r>
              <a:rPr lang="en-US" dirty="0" err="1"/>
              <a:t>laboratorium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pemeriksaan</a:t>
            </a:r>
            <a:r>
              <a:rPr lang="en-US" dirty="0"/>
              <a:t> </a:t>
            </a:r>
            <a:r>
              <a:rPr lang="en-US" dirty="0" err="1"/>
              <a:t>mikroskopis</a:t>
            </a:r>
            <a:r>
              <a:rPr lang="en-US" dirty="0"/>
              <a:t> TB </a:t>
            </a:r>
          </a:p>
          <a:p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(</a:t>
            </a:r>
            <a:r>
              <a:rPr lang="en-US" dirty="0" err="1"/>
              <a:t>spesimen</a:t>
            </a:r>
            <a:r>
              <a:rPr lang="en-US" dirty="0"/>
              <a:t>) </a:t>
            </a:r>
            <a:r>
              <a:rPr lang="en-US" dirty="0" err="1"/>
              <a:t>laboratorium</a:t>
            </a:r>
            <a:endParaRPr lang="en-US" dirty="0"/>
          </a:p>
          <a:p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err="1"/>
              <a:t>uji</a:t>
            </a:r>
            <a:r>
              <a:rPr lang="en-US" dirty="0"/>
              <a:t> (</a:t>
            </a:r>
            <a:r>
              <a:rPr lang="en-US" dirty="0" err="1"/>
              <a:t>spesimen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diagnostik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penegakan</a:t>
            </a:r>
            <a:r>
              <a:rPr lang="en-US" dirty="0"/>
              <a:t> diagnosis</a:t>
            </a:r>
          </a:p>
          <a:p>
            <a:r>
              <a:rPr lang="en-US" dirty="0" err="1"/>
              <a:t>Pengembangan</a:t>
            </a:r>
            <a:r>
              <a:rPr lang="en-US" dirty="0"/>
              <a:t> model </a:t>
            </a:r>
            <a:r>
              <a:rPr lang="en-US" dirty="0" err="1"/>
              <a:t>transportasi</a:t>
            </a:r>
            <a:r>
              <a:rPr lang="en-US" dirty="0"/>
              <a:t> </a:t>
            </a:r>
            <a:r>
              <a:rPr lang="en-US" dirty="0" err="1"/>
              <a:t>spesimen</a:t>
            </a:r>
            <a:r>
              <a:rPr lang="en-US" dirty="0"/>
              <a:t> </a:t>
            </a:r>
          </a:p>
          <a:p>
            <a:r>
              <a:rPr lang="en-US" dirty="0" err="1"/>
              <a:t>Pengembangan</a:t>
            </a:r>
            <a:r>
              <a:rPr lang="en-US" dirty="0"/>
              <a:t> model </a:t>
            </a:r>
            <a:r>
              <a:rPr lang="en-US" dirty="0" err="1"/>
              <a:t>evaluasi</a:t>
            </a:r>
            <a:r>
              <a:rPr lang="en-US" dirty="0"/>
              <a:t> PME (</a:t>
            </a:r>
            <a:r>
              <a:rPr lang="en-US" dirty="0" err="1"/>
              <a:t>pemantauan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eksternal</a:t>
            </a:r>
            <a:r>
              <a:rPr lang="en-US" dirty="0"/>
              <a:t>) </a:t>
            </a:r>
            <a:r>
              <a:rPr lang="en-US" dirty="0" err="1"/>
              <a:t>mikroskopis</a:t>
            </a:r>
            <a:r>
              <a:rPr lang="en-US" dirty="0"/>
              <a:t> TB. </a:t>
            </a:r>
          </a:p>
        </p:txBody>
      </p:sp>
    </p:spTree>
    <p:extLst>
      <p:ext uri="{BB962C8B-B14F-4D97-AF65-F5344CB8AC3E}">
        <p14:creationId xmlns:p14="http://schemas.microsoft.com/office/powerpoint/2010/main" val="15344177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Meningkatkan kepatuhan berobat dan pencegahan </a:t>
            </a:r>
            <a:r>
              <a:rPr lang="id-ID" b="1" dirty="0" smtClean="0"/>
              <a:t>TB </a:t>
            </a:r>
            <a:r>
              <a:rPr lang="id-ID" b="1" dirty="0" err="1" smtClean="0"/>
              <a:t>resisten</a:t>
            </a:r>
            <a:r>
              <a:rPr lang="id-ID" b="1" dirty="0" smtClean="0"/>
              <a:t> obat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kepatuhan</a:t>
            </a:r>
            <a:r>
              <a:rPr lang="en-US" dirty="0"/>
              <a:t> </a:t>
            </a:r>
            <a:r>
              <a:rPr lang="en-US" dirty="0" err="1"/>
              <a:t>pasien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</a:p>
          <a:p>
            <a:r>
              <a:rPr lang="en-US" dirty="0" err="1"/>
              <a:t>Inovasi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memperpendek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</a:t>
            </a:r>
            <a:r>
              <a:rPr lang="en-US" dirty="0" err="1"/>
              <a:t>minum</a:t>
            </a:r>
            <a:r>
              <a:rPr lang="en-US" dirty="0"/>
              <a:t> </a:t>
            </a:r>
            <a:r>
              <a:rPr lang="en-US" dirty="0" err="1"/>
              <a:t>obat</a:t>
            </a:r>
            <a:endParaRPr lang="en-US" dirty="0"/>
          </a:p>
          <a:p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kesesuaian</a:t>
            </a:r>
            <a:r>
              <a:rPr lang="en-US" dirty="0"/>
              <a:t> </a:t>
            </a:r>
            <a:r>
              <a:rPr lang="en-US" dirty="0" err="1"/>
              <a:t>dosis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KDT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lepasan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kenaikan</a:t>
            </a:r>
            <a:r>
              <a:rPr lang="en-US" dirty="0"/>
              <a:t> </a:t>
            </a:r>
            <a:r>
              <a:rPr lang="en-US" dirty="0" err="1"/>
              <a:t>berat</a:t>
            </a:r>
            <a:r>
              <a:rPr lang="en-US" dirty="0"/>
              <a:t> </a:t>
            </a:r>
            <a:r>
              <a:rPr lang="en-US" dirty="0" err="1"/>
              <a:t>badan</a:t>
            </a:r>
            <a:r>
              <a:rPr lang="en-US" dirty="0"/>
              <a:t>, </a:t>
            </a:r>
            <a:r>
              <a:rPr lang="en-US" dirty="0" err="1"/>
              <a:t>kaitannya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luaran</a:t>
            </a:r>
            <a:r>
              <a:rPr lang="en-US" dirty="0"/>
              <a:t> </a:t>
            </a:r>
            <a:r>
              <a:rPr lang="en-US" dirty="0" err="1"/>
              <a:t>terapi</a:t>
            </a:r>
            <a:r>
              <a:rPr lang="en-US" dirty="0"/>
              <a:t> </a:t>
            </a:r>
          </a:p>
          <a:p>
            <a:r>
              <a:rPr lang="en-US" dirty="0" err="1"/>
              <a:t>Ketersediaan</a:t>
            </a:r>
            <a:r>
              <a:rPr lang="en-US" dirty="0"/>
              <a:t> OAT</a:t>
            </a:r>
          </a:p>
          <a:p>
            <a:r>
              <a:rPr lang="en-US" dirty="0" err="1"/>
              <a:t>Farmakokinetik</a:t>
            </a:r>
            <a:r>
              <a:rPr lang="en-US" dirty="0"/>
              <a:t>, </a:t>
            </a:r>
            <a:r>
              <a:rPr lang="en-US" dirty="0" err="1"/>
              <a:t>farmakovigilans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farmakogenomik</a:t>
            </a:r>
            <a:r>
              <a:rPr lang="en-US" dirty="0"/>
              <a:t> </a:t>
            </a:r>
            <a:r>
              <a:rPr lang="en-US" dirty="0" err="1"/>
              <a:t>obat</a:t>
            </a:r>
            <a:r>
              <a:rPr lang="en-US" dirty="0"/>
              <a:t> TB </a:t>
            </a:r>
          </a:p>
          <a:p>
            <a:r>
              <a:rPr lang="en-US" dirty="0"/>
              <a:t>Vaccine TB. </a:t>
            </a:r>
          </a:p>
        </p:txBody>
      </p:sp>
    </p:spTree>
    <p:extLst>
      <p:ext uri="{BB962C8B-B14F-4D97-AF65-F5344CB8AC3E}">
        <p14:creationId xmlns:p14="http://schemas.microsoft.com/office/powerpoint/2010/main" val="1267577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TB </a:t>
            </a:r>
            <a:r>
              <a:rPr lang="en-US" b="1" dirty="0" err="1" smtClean="0"/>
              <a:t>Resisten</a:t>
            </a:r>
            <a:r>
              <a:rPr lang="en-US" b="1" dirty="0" smtClean="0"/>
              <a:t> </a:t>
            </a:r>
            <a:r>
              <a:rPr lang="en-US" b="1" dirty="0" err="1" smtClean="0"/>
              <a:t>Obat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Efek</a:t>
            </a:r>
            <a:r>
              <a:rPr lang="en-US" sz="3200" dirty="0" smtClean="0"/>
              <a:t> </a:t>
            </a:r>
            <a:r>
              <a:rPr lang="en-US" sz="3200" dirty="0" err="1"/>
              <a:t>samping</a:t>
            </a:r>
            <a:r>
              <a:rPr lang="en-US" sz="3200" dirty="0"/>
              <a:t> </a:t>
            </a:r>
            <a:r>
              <a:rPr lang="en-US" sz="3200" dirty="0" err="1"/>
              <a:t>pengobatan</a:t>
            </a:r>
            <a:endParaRPr lang="en-US" sz="3200" dirty="0"/>
          </a:p>
          <a:p>
            <a:r>
              <a:rPr lang="en-US" sz="3200" dirty="0" err="1"/>
              <a:t>Komorbiditas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TB RO</a:t>
            </a:r>
          </a:p>
          <a:p>
            <a:r>
              <a:rPr lang="en-US" sz="3200" dirty="0" err="1"/>
              <a:t>Investigasi</a:t>
            </a:r>
            <a:r>
              <a:rPr lang="en-US" sz="3200" dirty="0"/>
              <a:t> </a:t>
            </a:r>
            <a:r>
              <a:rPr lang="en-US" sz="3200" dirty="0" err="1"/>
              <a:t>kontak</a:t>
            </a:r>
            <a:r>
              <a:rPr lang="en-US" sz="3200" dirty="0"/>
              <a:t> TB RO</a:t>
            </a:r>
          </a:p>
          <a:p>
            <a:r>
              <a:rPr lang="en-US" sz="3200" dirty="0" err="1"/>
              <a:t>Putus</a:t>
            </a:r>
            <a:r>
              <a:rPr lang="en-US" sz="3200" dirty="0"/>
              <a:t> </a:t>
            </a:r>
            <a:r>
              <a:rPr lang="en-US" sz="3200" dirty="0" err="1"/>
              <a:t>obat</a:t>
            </a:r>
            <a:r>
              <a:rPr lang="en-US" sz="3200" dirty="0"/>
              <a:t> </a:t>
            </a:r>
            <a:r>
              <a:rPr lang="en-US" sz="3200" dirty="0" err="1" smtClean="0"/>
              <a:t>pada</a:t>
            </a:r>
            <a:r>
              <a:rPr lang="en-US" sz="3200" dirty="0" smtClean="0"/>
              <a:t> </a:t>
            </a:r>
            <a:r>
              <a:rPr lang="en-US" sz="3200" dirty="0"/>
              <a:t>TB RO. </a:t>
            </a:r>
          </a:p>
        </p:txBody>
      </p:sp>
    </p:spTree>
    <p:extLst>
      <p:ext uri="{BB962C8B-B14F-4D97-AF65-F5344CB8AC3E}">
        <p14:creationId xmlns:p14="http://schemas.microsoft.com/office/powerpoint/2010/main" val="3015010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Intervensi terhadap faktor risiko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Studi</a:t>
            </a:r>
            <a:r>
              <a:rPr lang="en-US" sz="3200" dirty="0" smtClean="0"/>
              <a:t> </a:t>
            </a:r>
            <a:r>
              <a:rPr lang="en-US" sz="3200" dirty="0" err="1"/>
              <a:t>pemberdayaan</a:t>
            </a:r>
            <a:r>
              <a:rPr lang="en-US" sz="3200" dirty="0"/>
              <a:t> </a:t>
            </a:r>
            <a:r>
              <a:rPr lang="en-US" sz="3200" dirty="0" err="1"/>
              <a:t>masyarakat</a:t>
            </a:r>
            <a:r>
              <a:rPr lang="en-US" sz="3200" dirty="0"/>
              <a:t> </a:t>
            </a:r>
            <a:r>
              <a:rPr lang="en-US" sz="3200" dirty="0" err="1"/>
              <a:t>dalam</a:t>
            </a:r>
            <a:r>
              <a:rPr lang="en-US" sz="3200" dirty="0"/>
              <a:t> </a:t>
            </a:r>
            <a:r>
              <a:rPr lang="en-US" sz="3200" dirty="0" err="1"/>
              <a:t>pengendalian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endParaRPr lang="en-US" sz="3200" dirty="0"/>
          </a:p>
          <a:p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intervensi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lingkungan</a:t>
            </a:r>
            <a:r>
              <a:rPr lang="en-US" sz="3200" dirty="0"/>
              <a:t> (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berisiko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petugas</a:t>
            </a:r>
            <a:r>
              <a:rPr lang="en-US" sz="3200" dirty="0"/>
              <a:t> </a:t>
            </a:r>
            <a:r>
              <a:rPr lang="en-US" sz="3200" dirty="0" err="1"/>
              <a:t>kesehatan</a:t>
            </a:r>
            <a:r>
              <a:rPr lang="en-US" sz="3200" dirty="0"/>
              <a:t>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pengendalian</a:t>
            </a:r>
            <a:r>
              <a:rPr lang="en-US" sz="3200" dirty="0"/>
              <a:t> </a:t>
            </a:r>
            <a:r>
              <a:rPr lang="en-US" sz="3200" dirty="0" err="1"/>
              <a:t>infeksi</a:t>
            </a:r>
            <a:endParaRPr lang="en-US" sz="3200" dirty="0"/>
          </a:p>
          <a:p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intervensi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perbaikan</a:t>
            </a:r>
            <a:r>
              <a:rPr lang="en-US" sz="3200" dirty="0"/>
              <a:t> </a:t>
            </a:r>
            <a:r>
              <a:rPr lang="en-US" sz="3200" dirty="0" err="1"/>
              <a:t>gizi</a:t>
            </a:r>
            <a:endParaRPr lang="en-US" sz="3200" dirty="0"/>
          </a:p>
          <a:p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etnografis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faktor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r>
              <a:rPr lang="en-US" sz="3200" dirty="0"/>
              <a:t> </a:t>
            </a:r>
            <a:r>
              <a:rPr lang="en-US" sz="3200" dirty="0" err="1"/>
              <a:t>sosial</a:t>
            </a:r>
            <a:r>
              <a:rPr lang="en-US" sz="3200" dirty="0"/>
              <a:t> </a:t>
            </a:r>
            <a:r>
              <a:rPr lang="en-US" sz="3200" dirty="0" err="1"/>
              <a:t>budaya</a:t>
            </a:r>
            <a:r>
              <a:rPr lang="en-US" sz="3200" dirty="0"/>
              <a:t> (</a:t>
            </a:r>
            <a:r>
              <a:rPr lang="en-US" sz="3200" dirty="0" err="1"/>
              <a:t>termasuk</a:t>
            </a:r>
            <a:r>
              <a:rPr lang="en-US" sz="3200" dirty="0"/>
              <a:t> </a:t>
            </a:r>
            <a:r>
              <a:rPr lang="en-US" sz="3200" dirty="0" smtClean="0"/>
              <a:t>stigma, </a:t>
            </a:r>
            <a:r>
              <a:rPr lang="en-US" sz="3200" dirty="0"/>
              <a:t>equity </a:t>
            </a:r>
            <a:r>
              <a:rPr lang="en-US" sz="3200" dirty="0" err="1"/>
              <a:t>dan</a:t>
            </a:r>
            <a:r>
              <a:rPr lang="en-US" sz="3200" dirty="0"/>
              <a:t> ethics). </a:t>
            </a:r>
          </a:p>
        </p:txBody>
      </p:sp>
    </p:spTree>
    <p:extLst>
      <p:ext uri="{BB962C8B-B14F-4D97-AF65-F5344CB8AC3E}">
        <p14:creationId xmlns:p14="http://schemas.microsoft.com/office/powerpoint/2010/main" val="160379171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Pemanfaatan</a:t>
            </a:r>
            <a:r>
              <a:rPr lang="en-US" b="1" dirty="0" smtClean="0"/>
              <a:t> </a:t>
            </a:r>
            <a:r>
              <a:rPr lang="en-US" b="1" dirty="0"/>
              <a:t>JKN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eliminasi</a:t>
            </a:r>
            <a:r>
              <a:rPr lang="en-US" b="1" dirty="0"/>
              <a:t>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Mendorong</a:t>
            </a:r>
            <a:r>
              <a:rPr lang="en-US" sz="3200" dirty="0" smtClean="0"/>
              <a:t> </a:t>
            </a:r>
            <a:r>
              <a:rPr lang="en-US" sz="3200" dirty="0" err="1"/>
              <a:t>temuan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TB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berisiko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peserta</a:t>
            </a:r>
            <a:r>
              <a:rPr lang="en-US" sz="3200" dirty="0"/>
              <a:t> JKN </a:t>
            </a:r>
          </a:p>
          <a:p>
            <a:r>
              <a:rPr lang="en-US" sz="3200" dirty="0"/>
              <a:t>Costing study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estimasi</a:t>
            </a:r>
            <a:r>
              <a:rPr lang="en-US" sz="3200" dirty="0"/>
              <a:t> </a:t>
            </a:r>
            <a:r>
              <a:rPr lang="en-US" sz="3200" dirty="0" err="1"/>
              <a:t>terhadap</a:t>
            </a:r>
            <a:r>
              <a:rPr lang="en-US" sz="3200" dirty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pengobatan</a:t>
            </a:r>
            <a:r>
              <a:rPr lang="en-US" sz="3200" dirty="0"/>
              <a:t> TB </a:t>
            </a:r>
            <a:r>
              <a:rPr lang="en-US" sz="3200" dirty="0" err="1"/>
              <a:t>sampai</a:t>
            </a:r>
            <a:r>
              <a:rPr lang="en-US" sz="3200" dirty="0"/>
              <a:t> </a:t>
            </a:r>
            <a:r>
              <a:rPr lang="en-US" sz="3200" dirty="0" err="1" smtClean="0"/>
              <a:t>sembuh</a:t>
            </a:r>
            <a:endParaRPr lang="en-US" sz="3200" dirty="0"/>
          </a:p>
          <a:p>
            <a:r>
              <a:rPr lang="en-US" sz="3200" dirty="0"/>
              <a:t>Survey </a:t>
            </a:r>
            <a:r>
              <a:rPr lang="en-US" sz="3200" dirty="0" err="1"/>
              <a:t>kebutuhan</a:t>
            </a:r>
            <a:r>
              <a:rPr lang="en-US" sz="3200" dirty="0"/>
              <a:t> </a:t>
            </a:r>
            <a:r>
              <a:rPr lang="en-US" sz="3200" dirty="0" err="1"/>
              <a:t>pembiayaan</a:t>
            </a:r>
            <a:r>
              <a:rPr lang="en-US" sz="3200" dirty="0"/>
              <a:t> </a:t>
            </a:r>
            <a:r>
              <a:rPr lang="en-US" sz="3200" dirty="0" err="1"/>
              <a:t>pasien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mengukur</a:t>
            </a:r>
            <a:r>
              <a:rPr lang="en-US" sz="3200" dirty="0"/>
              <a:t> catastrophic cost (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tidak</a:t>
            </a:r>
            <a:r>
              <a:rPr lang="en-US" sz="3200" dirty="0"/>
              <a:t> </a:t>
            </a:r>
            <a:r>
              <a:rPr lang="en-US" sz="3200" dirty="0" err="1"/>
              <a:t>langsung</a:t>
            </a:r>
            <a:r>
              <a:rPr lang="en-US" sz="3200" dirty="0"/>
              <a:t>) yang </a:t>
            </a:r>
            <a:r>
              <a:rPr lang="en-US" sz="3200" dirty="0" err="1"/>
              <a:t>dihadapi</a:t>
            </a:r>
            <a:r>
              <a:rPr lang="en-US" sz="3200" dirty="0"/>
              <a:t> </a:t>
            </a:r>
            <a:r>
              <a:rPr lang="en-US" sz="3200" dirty="0" err="1"/>
              <a:t>pasien</a:t>
            </a:r>
            <a:r>
              <a:rPr lang="en-US" sz="3200" dirty="0"/>
              <a:t> TB, </a:t>
            </a:r>
            <a:r>
              <a:rPr lang="en-US" sz="3200" dirty="0" err="1"/>
              <a:t>berkorelasi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/>
              <a:t>hasil</a:t>
            </a:r>
            <a:r>
              <a:rPr lang="en-US" sz="3200" dirty="0"/>
              <a:t> </a:t>
            </a:r>
            <a:r>
              <a:rPr lang="en-US" sz="3200" dirty="0" err="1"/>
              <a:t>pengobatan</a:t>
            </a:r>
            <a:r>
              <a:rPr lang="en-US" sz="3200" dirty="0"/>
              <a:t>.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601677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Early Diagnosis </a:t>
            </a:r>
            <a:r>
              <a:rPr lang="en-US" b="1" dirty="0" err="1"/>
              <a:t>dan</a:t>
            </a:r>
            <a:r>
              <a:rPr lang="en-US" b="1" dirty="0"/>
              <a:t> Universal DST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sz="3200" dirty="0" err="1" smtClean="0"/>
              <a:t>Mengevaluasi</a:t>
            </a:r>
            <a:r>
              <a:rPr lang="en-US" sz="3200" dirty="0" smtClean="0"/>
              <a:t> </a:t>
            </a:r>
            <a:r>
              <a:rPr lang="en-US" sz="3200" dirty="0" err="1"/>
              <a:t>kriteria</a:t>
            </a:r>
            <a:r>
              <a:rPr lang="en-US" sz="3200" dirty="0"/>
              <a:t> </a:t>
            </a:r>
            <a:r>
              <a:rPr lang="en-US" sz="3200" dirty="0" err="1"/>
              <a:t>terduga</a:t>
            </a:r>
            <a:r>
              <a:rPr lang="en-US" sz="3200" dirty="0"/>
              <a:t> TB yang under-</a:t>
            </a:r>
            <a:r>
              <a:rPr lang="en-US" sz="3200" dirty="0" err="1"/>
              <a:t>identifikasi</a:t>
            </a:r>
            <a:endParaRPr lang="en-US" sz="3200" dirty="0"/>
          </a:p>
          <a:p>
            <a:r>
              <a:rPr lang="en-US" sz="3200" dirty="0" err="1"/>
              <a:t>Evaluasi</a:t>
            </a:r>
            <a:r>
              <a:rPr lang="en-US" sz="3200" dirty="0"/>
              <a:t> model </a:t>
            </a:r>
            <a:r>
              <a:rPr lang="en-US" sz="3200" dirty="0" err="1"/>
              <a:t>investigasi</a:t>
            </a:r>
            <a:r>
              <a:rPr lang="en-US" sz="3200" dirty="0"/>
              <a:t> </a:t>
            </a:r>
            <a:r>
              <a:rPr lang="en-US" sz="3200" dirty="0" err="1"/>
              <a:t>kontak</a:t>
            </a:r>
            <a:endParaRPr lang="en-US" sz="3200" dirty="0"/>
          </a:p>
          <a:p>
            <a:r>
              <a:rPr lang="en-US" sz="3200" dirty="0" err="1"/>
              <a:t>Identifikasi</a:t>
            </a:r>
            <a:r>
              <a:rPr lang="en-US" sz="3200" dirty="0"/>
              <a:t> 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r>
              <a:rPr lang="en-US" sz="3200" dirty="0"/>
              <a:t> TB di Indonesia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menyusun</a:t>
            </a:r>
            <a:r>
              <a:rPr lang="en-US" sz="3200" dirty="0"/>
              <a:t> model </a:t>
            </a:r>
            <a:r>
              <a:rPr lang="en-US" sz="3200" dirty="0" err="1"/>
              <a:t>skrining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setiap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dirty="0" err="1"/>
              <a:t>risiko</a:t>
            </a:r>
            <a:r>
              <a:rPr lang="en-US" sz="3200" dirty="0"/>
              <a:t> TB </a:t>
            </a:r>
          </a:p>
          <a:p>
            <a:r>
              <a:rPr lang="en-US" sz="3200" dirty="0" err="1"/>
              <a:t>Menyusun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mengurangi</a:t>
            </a:r>
            <a:r>
              <a:rPr lang="en-US" sz="3200" dirty="0"/>
              <a:t> communication failures</a:t>
            </a:r>
          </a:p>
          <a:p>
            <a:r>
              <a:rPr lang="en-US" sz="3200" dirty="0" err="1"/>
              <a:t>Membuat</a:t>
            </a:r>
            <a:r>
              <a:rPr lang="en-US" sz="3200" dirty="0"/>
              <a:t> model yang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meningkatkan</a:t>
            </a:r>
            <a:r>
              <a:rPr lang="en-US" sz="3200" dirty="0"/>
              <a:t> </a:t>
            </a:r>
            <a:r>
              <a:rPr lang="en-US" sz="3200" dirty="0" err="1"/>
              <a:t>sektor</a:t>
            </a:r>
            <a:r>
              <a:rPr lang="en-US" sz="3200" dirty="0"/>
              <a:t> </a:t>
            </a:r>
            <a:r>
              <a:rPr lang="en-US" sz="3200" dirty="0" err="1"/>
              <a:t>swasta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dapat</a:t>
            </a:r>
            <a:r>
              <a:rPr lang="en-US" sz="3200" dirty="0"/>
              <a:t> </a:t>
            </a:r>
            <a:r>
              <a:rPr lang="en-US" sz="3200" dirty="0" err="1"/>
              <a:t>mengakses</a:t>
            </a:r>
            <a:r>
              <a:rPr lang="en-US" sz="3200" dirty="0"/>
              <a:t> </a:t>
            </a:r>
            <a:r>
              <a:rPr lang="en-US" sz="3200" dirty="0" err="1"/>
              <a:t>diagnostik</a:t>
            </a:r>
            <a:r>
              <a:rPr lang="en-US" sz="3200" dirty="0"/>
              <a:t> TB. </a:t>
            </a:r>
          </a:p>
        </p:txBody>
      </p:sp>
    </p:spTree>
    <p:extLst>
      <p:ext uri="{BB962C8B-B14F-4D97-AF65-F5344CB8AC3E}">
        <p14:creationId xmlns:p14="http://schemas.microsoft.com/office/powerpoint/2010/main" val="1692964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8383" y="6848"/>
            <a:ext cx="10515600" cy="1325563"/>
          </a:xfrm>
        </p:spPr>
        <p:txBody>
          <a:bodyPr/>
          <a:lstStyle/>
          <a:p>
            <a:r>
              <a:rPr lang="en-US" b="1" dirty="0" err="1"/>
              <a:t>Pendahuluan</a:t>
            </a:r>
            <a:r>
              <a:rPr lang="en-US" b="1" dirty="0"/>
              <a:t> (</a:t>
            </a:r>
            <a:r>
              <a:rPr lang="en-US" b="1" dirty="0" err="1"/>
              <a:t>lanj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32411"/>
            <a:ext cx="10515600" cy="4844551"/>
          </a:xfrm>
        </p:spPr>
        <p:txBody>
          <a:bodyPr>
            <a:normAutofit/>
          </a:bodyPr>
          <a:lstStyle/>
          <a:p>
            <a:r>
              <a:rPr lang="id-ID" dirty="0" smtClean="0"/>
              <a:t>Hasil </a:t>
            </a:r>
            <a:r>
              <a:rPr lang="id-ID" dirty="0"/>
              <a:t>penelitian tentang dampak penelitian operasional terhadap kebijakan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program</a:t>
            </a:r>
            <a:r>
              <a:rPr lang="id-ID" dirty="0"/>
              <a:t> pengendalian TB di </a:t>
            </a:r>
            <a:r>
              <a:rPr lang="id-ID" dirty="0" smtClean="0"/>
              <a:t>Indonesia: </a:t>
            </a:r>
          </a:p>
          <a:p>
            <a:pPr lvl="1"/>
            <a:r>
              <a:rPr lang="id-ID" sz="2800" dirty="0" smtClean="0"/>
              <a:t>Hasil-hasil </a:t>
            </a:r>
            <a:r>
              <a:rPr lang="id-ID" sz="2800" dirty="0"/>
              <a:t>penelitian operasional </a:t>
            </a:r>
            <a:r>
              <a:rPr lang="id-ID" sz="2800" dirty="0" smtClean="0"/>
              <a:t>berdampak </a:t>
            </a:r>
            <a:r>
              <a:rPr lang="id-ID" sz="2800" dirty="0"/>
              <a:t>terhadap pengembangan kebijakan baru, </a:t>
            </a:r>
            <a:endParaRPr lang="id-ID" sz="2800" dirty="0" smtClean="0"/>
          </a:p>
          <a:p>
            <a:pPr lvl="1"/>
            <a:r>
              <a:rPr lang="id-ID" sz="2800" dirty="0" smtClean="0"/>
              <a:t>Memperkenalkan </a:t>
            </a:r>
            <a:r>
              <a:rPr lang="id-ID" sz="2800" dirty="0"/>
              <a:t>terapan program baru </a:t>
            </a:r>
            <a:endParaRPr lang="id-ID" sz="2800" dirty="0" smtClean="0"/>
          </a:p>
          <a:p>
            <a:pPr lvl="1"/>
            <a:r>
              <a:rPr lang="id-ID" sz="2800" dirty="0"/>
              <a:t>M</a:t>
            </a:r>
            <a:r>
              <a:rPr lang="id-ID" sz="2800" dirty="0" smtClean="0"/>
              <a:t>emperkuat </a:t>
            </a:r>
            <a:r>
              <a:rPr lang="id-ID" sz="2800" dirty="0"/>
              <a:t>kebijakan yang sudah </a:t>
            </a:r>
            <a:r>
              <a:rPr lang="id-ID" sz="2800" dirty="0" smtClean="0"/>
              <a:t>ada. </a:t>
            </a:r>
          </a:p>
          <a:p>
            <a:r>
              <a:rPr lang="en-US" dirty="0" smtClean="0"/>
              <a:t>F</a:t>
            </a:r>
            <a:r>
              <a:rPr lang="id-ID" dirty="0" smtClean="0"/>
              <a:t>aktor </a:t>
            </a:r>
            <a:r>
              <a:rPr lang="id-ID" dirty="0"/>
              <a:t>yang mempermudah adopsi </a:t>
            </a:r>
            <a:r>
              <a:rPr lang="id-ID" dirty="0" smtClean="0"/>
              <a:t>hasil penelitian adalah </a:t>
            </a:r>
            <a:r>
              <a:rPr lang="id-ID" dirty="0"/>
              <a:t>pelibatan </a:t>
            </a:r>
            <a:r>
              <a:rPr lang="id-ID" dirty="0" err="1"/>
              <a:t>stake</a:t>
            </a:r>
            <a:r>
              <a:rPr lang="id-ID" dirty="0"/>
              <a:t> </a:t>
            </a:r>
            <a:r>
              <a:rPr lang="id-ID" dirty="0" err="1"/>
              <a:t>holder</a:t>
            </a:r>
            <a:r>
              <a:rPr lang="id-ID" dirty="0"/>
              <a:t> terkait sejak perencanaan atau pembuatan </a:t>
            </a:r>
            <a:r>
              <a:rPr lang="id-ID" dirty="0" smtClean="0"/>
              <a:t>protokol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id-ID" dirty="0"/>
              <a:t>(</a:t>
            </a:r>
            <a:r>
              <a:rPr lang="id-ID" dirty="0" err="1" smtClean="0"/>
              <a:t>Probandari</a:t>
            </a:r>
            <a:r>
              <a:rPr lang="id-ID" dirty="0" smtClean="0"/>
              <a:t> </a:t>
            </a:r>
            <a:r>
              <a:rPr lang="id-ID" dirty="0" err="1"/>
              <a:t>et</a:t>
            </a:r>
            <a:r>
              <a:rPr lang="id-ID" dirty="0"/>
              <a:t> </a:t>
            </a:r>
            <a:r>
              <a:rPr lang="id-ID" dirty="0" err="1" smtClean="0"/>
              <a:t>al</a:t>
            </a:r>
            <a:r>
              <a:rPr lang="id-ID" dirty="0" smtClean="0"/>
              <a:t>, 2016)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236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TB </a:t>
            </a:r>
            <a:r>
              <a:rPr lang="en-US" dirty="0" err="1" smtClean="0"/>
              <a:t>Anak</a:t>
            </a:r>
            <a:r>
              <a:rPr lang="en-US" dirty="0" smtClean="0"/>
              <a:t> </a:t>
            </a:r>
            <a:r>
              <a:rPr lang="en-US" sz="2000" dirty="0" smtClean="0"/>
              <a:t>(1)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62100"/>
            <a:ext cx="10515600" cy="4614863"/>
          </a:xfrm>
        </p:spPr>
        <p:txBody>
          <a:bodyPr>
            <a:normAutofit/>
          </a:bodyPr>
          <a:lstStyle/>
          <a:p>
            <a:r>
              <a:rPr lang="en-US" sz="3200" dirty="0" err="1"/>
              <a:t>Evaluasi</a:t>
            </a:r>
            <a:r>
              <a:rPr lang="en-US" sz="3200" dirty="0"/>
              <a:t> </a:t>
            </a:r>
            <a:r>
              <a:rPr lang="en-US" sz="3200" dirty="0" err="1"/>
              <a:t>implementasi</a:t>
            </a:r>
            <a:r>
              <a:rPr lang="en-US" sz="3200" dirty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peningkatan</a:t>
            </a:r>
            <a:r>
              <a:rPr lang="en-US" sz="3200" dirty="0" smtClean="0"/>
              <a:t> </a:t>
            </a:r>
            <a:r>
              <a:rPr lang="en-US" sz="3200" dirty="0" err="1" smtClean="0"/>
              <a:t>kualitas</a:t>
            </a:r>
            <a:r>
              <a:rPr lang="en-US" sz="3200" dirty="0" smtClean="0"/>
              <a:t> diagnosis TB </a:t>
            </a:r>
            <a:r>
              <a:rPr lang="en-US" sz="3200" dirty="0" err="1" smtClean="0"/>
              <a:t>anak</a:t>
            </a:r>
            <a:r>
              <a:rPr lang="en-US" sz="3200" dirty="0" smtClean="0"/>
              <a:t> </a:t>
            </a:r>
            <a:endParaRPr lang="en-US" sz="3200" dirty="0"/>
          </a:p>
          <a:p>
            <a:r>
              <a:rPr lang="en-US" sz="3200" dirty="0" err="1"/>
              <a:t>Peningkatan</a:t>
            </a:r>
            <a:r>
              <a:rPr lang="en-US" sz="3200" dirty="0"/>
              <a:t> </a:t>
            </a:r>
            <a:r>
              <a:rPr lang="en-US" sz="3200" dirty="0" err="1"/>
              <a:t>penemuan</a:t>
            </a:r>
            <a:r>
              <a:rPr lang="en-US" sz="3200" dirty="0"/>
              <a:t> </a:t>
            </a:r>
            <a:r>
              <a:rPr lang="en-US" sz="3200" dirty="0" err="1"/>
              <a:t>kasus</a:t>
            </a:r>
            <a:r>
              <a:rPr lang="en-US" sz="3200" dirty="0"/>
              <a:t> TB </a:t>
            </a:r>
            <a:r>
              <a:rPr lang="en-US" sz="3200" dirty="0" err="1"/>
              <a:t>anak</a:t>
            </a:r>
            <a:endParaRPr lang="en-US" sz="3200" dirty="0"/>
          </a:p>
          <a:p>
            <a:r>
              <a:rPr lang="en-US" sz="3200" dirty="0" err="1" smtClean="0"/>
              <a:t>Pencegahan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pengobatan</a:t>
            </a:r>
            <a:r>
              <a:rPr lang="en-US" sz="3200" dirty="0" smtClean="0"/>
              <a:t> </a:t>
            </a:r>
            <a:r>
              <a:rPr lang="en-US" sz="3200" dirty="0" smtClean="0"/>
              <a:t>TB </a:t>
            </a:r>
            <a:r>
              <a:rPr lang="en-US" sz="3200" dirty="0"/>
              <a:t>RO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 smtClean="0"/>
              <a:t>anak</a:t>
            </a:r>
            <a:endParaRPr lang="en-US" sz="3200" dirty="0"/>
          </a:p>
          <a:p>
            <a:r>
              <a:rPr lang="en-US" sz="3200" dirty="0" err="1" smtClean="0"/>
              <a:t>Prevalensi</a:t>
            </a:r>
            <a:r>
              <a:rPr lang="en-US" sz="3200" dirty="0" smtClean="0"/>
              <a:t> </a:t>
            </a:r>
            <a:r>
              <a:rPr lang="en-US" sz="3200" dirty="0"/>
              <a:t>TB </a:t>
            </a:r>
            <a:r>
              <a:rPr lang="en-US" sz="3200" dirty="0" err="1"/>
              <a:t>anak</a:t>
            </a:r>
            <a:endParaRPr lang="en-US" sz="3200" dirty="0"/>
          </a:p>
          <a:p>
            <a:r>
              <a:rPr lang="en-US" sz="3200" dirty="0"/>
              <a:t>Tingkat </a:t>
            </a:r>
            <a:r>
              <a:rPr lang="en-US" sz="3200" dirty="0" err="1"/>
              <a:t>kepatuhan</a:t>
            </a:r>
            <a:r>
              <a:rPr lang="en-US" sz="3200" dirty="0"/>
              <a:t> PP-INH </a:t>
            </a:r>
            <a:r>
              <a:rPr lang="en-US" sz="3200" dirty="0" err="1"/>
              <a:t>pada</a:t>
            </a:r>
            <a:r>
              <a:rPr lang="en-US" sz="3200" dirty="0"/>
              <a:t> </a:t>
            </a:r>
            <a:r>
              <a:rPr lang="en-US" sz="3200" dirty="0" err="1"/>
              <a:t>anak</a:t>
            </a:r>
            <a:r>
              <a:rPr lang="en-US" sz="3200" dirty="0"/>
              <a:t> </a:t>
            </a:r>
            <a:r>
              <a:rPr lang="en-US" sz="3200" dirty="0" err="1"/>
              <a:t>dengan</a:t>
            </a:r>
            <a:r>
              <a:rPr lang="en-US" sz="3200" dirty="0"/>
              <a:t> </a:t>
            </a:r>
            <a:r>
              <a:rPr lang="en-US" sz="3200" dirty="0" err="1" smtClean="0"/>
              <a:t>kontak</a:t>
            </a:r>
            <a:r>
              <a:rPr lang="en-US" sz="3200" dirty="0" smtClean="0"/>
              <a:t> TB</a:t>
            </a:r>
          </a:p>
          <a:p>
            <a:r>
              <a:rPr lang="en-US" sz="3200" dirty="0" smtClean="0"/>
              <a:t>TB </a:t>
            </a:r>
            <a:r>
              <a:rPr lang="en-US" sz="3200" dirty="0" err="1" smtClean="0"/>
              <a:t>laten</a:t>
            </a:r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95061518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TB Laten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Melakukan</a:t>
            </a:r>
            <a:r>
              <a:rPr lang="en-US" sz="3200" dirty="0" smtClean="0"/>
              <a:t> </a:t>
            </a:r>
            <a:r>
              <a:rPr lang="en-US" sz="3200" dirty="0" err="1"/>
              <a:t>studi</a:t>
            </a:r>
            <a:r>
              <a:rPr lang="en-US" sz="3200" dirty="0"/>
              <a:t> TB </a:t>
            </a:r>
            <a:r>
              <a:rPr lang="en-US" sz="3200" dirty="0" err="1"/>
              <a:t>laten</a:t>
            </a:r>
            <a:r>
              <a:rPr lang="en-US" sz="3200" dirty="0"/>
              <a:t> </a:t>
            </a:r>
            <a:r>
              <a:rPr lang="en-US" sz="3200" dirty="0" err="1"/>
              <a:t>pada</a:t>
            </a:r>
            <a:r>
              <a:rPr lang="en-US" sz="3200" dirty="0"/>
              <a:t> orang </a:t>
            </a:r>
            <a:r>
              <a:rPr lang="en-US" sz="3200" dirty="0" err="1" smtClean="0"/>
              <a:t>dewasa</a:t>
            </a:r>
            <a:endParaRPr lang="en-US" sz="3200" dirty="0"/>
          </a:p>
          <a:p>
            <a:r>
              <a:rPr lang="en-US" sz="3200" dirty="0" err="1"/>
              <a:t>Melakukan</a:t>
            </a:r>
            <a:r>
              <a:rPr lang="en-US" sz="3200" dirty="0"/>
              <a:t> </a:t>
            </a:r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 smtClean="0"/>
              <a:t>tentang</a:t>
            </a:r>
            <a:r>
              <a:rPr lang="en-US" sz="3200" dirty="0" smtClean="0"/>
              <a:t> diagnosis </a:t>
            </a:r>
            <a:r>
              <a:rPr lang="en-US" sz="3200" dirty="0"/>
              <a:t>TB </a:t>
            </a:r>
            <a:r>
              <a:rPr lang="en-US" sz="3200" dirty="0" err="1"/>
              <a:t>laten</a:t>
            </a:r>
            <a:endParaRPr lang="en-US" sz="3200" dirty="0"/>
          </a:p>
          <a:p>
            <a:r>
              <a:rPr lang="en-US" sz="3200" dirty="0" err="1"/>
              <a:t>Studi</a:t>
            </a:r>
            <a:r>
              <a:rPr lang="en-US" sz="3200" dirty="0"/>
              <a:t> </a:t>
            </a:r>
            <a:r>
              <a:rPr lang="en-US" sz="3200" dirty="0" err="1"/>
              <a:t>investigasi</a:t>
            </a:r>
            <a:r>
              <a:rPr lang="en-US" sz="3200" dirty="0"/>
              <a:t> </a:t>
            </a:r>
            <a:r>
              <a:rPr lang="en-US" sz="3200" dirty="0" err="1"/>
              <a:t>kontak</a:t>
            </a:r>
            <a:r>
              <a:rPr lang="en-US" sz="3200" dirty="0"/>
              <a:t> </a:t>
            </a:r>
            <a:r>
              <a:rPr lang="en-US" sz="3200" dirty="0" err="1"/>
              <a:t>melalui</a:t>
            </a:r>
            <a:r>
              <a:rPr lang="en-US" sz="3200" dirty="0"/>
              <a:t> </a:t>
            </a:r>
            <a:r>
              <a:rPr lang="en-US" sz="3200" dirty="0" err="1"/>
              <a:t>pendekatan</a:t>
            </a:r>
            <a:r>
              <a:rPr lang="en-US" sz="3200" dirty="0"/>
              <a:t> </a:t>
            </a:r>
            <a:r>
              <a:rPr lang="en-US" sz="3200" dirty="0" err="1"/>
              <a:t>keluarga</a:t>
            </a:r>
            <a:r>
              <a:rPr lang="en-US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23159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/>
              <a:t>Analisis </a:t>
            </a:r>
            <a:r>
              <a:rPr lang="en-US" b="1" dirty="0"/>
              <a:t>k</a:t>
            </a:r>
            <a:r>
              <a:rPr lang="id-ID" b="1" dirty="0" err="1"/>
              <a:t>ebijakan</a:t>
            </a:r>
            <a:r>
              <a:rPr lang="id-ID" b="1" dirty="0"/>
              <a:t> dalam rangka </a:t>
            </a:r>
            <a:r>
              <a:rPr lang="en-US" b="1" dirty="0"/>
              <a:t>e</a:t>
            </a:r>
            <a:r>
              <a:rPr lang="id-ID" b="1" dirty="0" err="1"/>
              <a:t>liminasi</a:t>
            </a:r>
            <a:r>
              <a:rPr lang="id-ID" b="1" dirty="0"/>
              <a:t> TB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Beban </a:t>
            </a:r>
            <a:r>
              <a:rPr lang="en-US" sz="3200" dirty="0"/>
              <a:t>TB</a:t>
            </a:r>
          </a:p>
          <a:p>
            <a:r>
              <a:rPr lang="en-US" sz="3200" dirty="0"/>
              <a:t>Cost effectiveness</a:t>
            </a:r>
          </a:p>
          <a:p>
            <a:r>
              <a:rPr lang="en-US" sz="3200" dirty="0"/>
              <a:t>Cost control</a:t>
            </a:r>
          </a:p>
          <a:p>
            <a:r>
              <a:rPr lang="en-US" sz="3200" dirty="0"/>
              <a:t>Cost benefit analysis</a:t>
            </a:r>
          </a:p>
          <a:p>
            <a:r>
              <a:rPr lang="en-US" sz="3200" dirty="0"/>
              <a:t>Catastrophic spending</a:t>
            </a:r>
          </a:p>
          <a:p>
            <a:r>
              <a:rPr lang="en-US" sz="3200" dirty="0" err="1"/>
              <a:t>Analisis</a:t>
            </a:r>
            <a:r>
              <a:rPr lang="en-US" sz="3200" dirty="0"/>
              <a:t> </a:t>
            </a:r>
            <a:r>
              <a:rPr lang="en-US" sz="3200" dirty="0" err="1"/>
              <a:t>sumber</a:t>
            </a:r>
            <a:r>
              <a:rPr lang="en-US" sz="3200" dirty="0"/>
              <a:t> </a:t>
            </a:r>
            <a:r>
              <a:rPr lang="en-US" sz="3200" dirty="0" err="1"/>
              <a:t>daya</a:t>
            </a:r>
            <a:r>
              <a:rPr lang="en-US" sz="3200" dirty="0"/>
              <a:t> (Nasional </a:t>
            </a:r>
            <a:r>
              <a:rPr lang="en-US" sz="3200" dirty="0" err="1"/>
              <a:t>dan</a:t>
            </a:r>
            <a:r>
              <a:rPr lang="en-US" sz="3200" dirty="0"/>
              <a:t> sub Nasional). </a:t>
            </a:r>
          </a:p>
        </p:txBody>
      </p:sp>
    </p:spTree>
    <p:extLst>
      <p:ext uri="{BB962C8B-B14F-4D97-AF65-F5344CB8AC3E}">
        <p14:creationId xmlns:p14="http://schemas.microsoft.com/office/powerpoint/2010/main" val="188229779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TB pada </a:t>
            </a:r>
            <a:r>
              <a:rPr lang="id-ID" i="1" dirty="0" err="1"/>
              <a:t>close</a:t>
            </a:r>
            <a:r>
              <a:rPr lang="id-ID" i="1" dirty="0"/>
              <a:t> </a:t>
            </a:r>
            <a:r>
              <a:rPr lang="id-ID" i="1" dirty="0" err="1"/>
              <a:t>settings</a:t>
            </a:r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Lapas</a:t>
            </a:r>
            <a:r>
              <a:rPr lang="en-US" sz="3200" dirty="0"/>
              <a:t>/ </a:t>
            </a:r>
            <a:r>
              <a:rPr lang="en-US" sz="3200" dirty="0" err="1"/>
              <a:t>Rutan</a:t>
            </a:r>
            <a:endParaRPr lang="en-US" sz="3200" dirty="0"/>
          </a:p>
          <a:p>
            <a:r>
              <a:rPr lang="en-US" sz="3200" dirty="0" err="1" smtClean="0"/>
              <a:t>Asrama</a:t>
            </a:r>
            <a:endParaRPr lang="en-US" sz="3200" dirty="0" smtClean="0"/>
          </a:p>
          <a:p>
            <a:r>
              <a:rPr lang="en-US" sz="3200" dirty="0" err="1" smtClean="0"/>
              <a:t>Pesantren</a:t>
            </a:r>
            <a:r>
              <a:rPr lang="en-US" sz="3200" dirty="0"/>
              <a:t>, </a:t>
            </a:r>
            <a:r>
              <a:rPr lang="en-US" sz="3200" dirty="0" err="1"/>
              <a:t>dll</a:t>
            </a:r>
            <a:r>
              <a:rPr lang="en-US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689370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6900" y="0"/>
            <a:ext cx="10515600" cy="1325563"/>
          </a:xfrm>
        </p:spPr>
        <p:txBody>
          <a:bodyPr/>
          <a:lstStyle/>
          <a:p>
            <a:r>
              <a:rPr lang="en-US" dirty="0" err="1" smtClean="0"/>
              <a:t>Pembiayaan</a:t>
            </a:r>
            <a:r>
              <a:rPr lang="en-US" dirty="0" smtClean="0"/>
              <a:t> RAN </a:t>
            </a:r>
            <a:r>
              <a:rPr lang="en-US" dirty="0" err="1" smtClean="0"/>
              <a:t>Riset</a:t>
            </a:r>
            <a:r>
              <a:rPr lang="en-US" dirty="0" smtClean="0"/>
              <a:t> TB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5563"/>
            <a:ext cx="10515600" cy="48514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Balitbangkes</a:t>
            </a:r>
            <a:r>
              <a:rPr lang="en-US" dirty="0"/>
              <a:t> </a:t>
            </a:r>
            <a:r>
              <a:rPr lang="en-US" dirty="0" err="1"/>
              <a:t>mengalokasikan</a:t>
            </a:r>
            <a:r>
              <a:rPr lang="en-US" dirty="0"/>
              <a:t> 5% (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 &lt;2%) </a:t>
            </a:r>
            <a:r>
              <a:rPr lang="en-US" dirty="0" err="1"/>
              <a:t>dari</a:t>
            </a:r>
            <a:r>
              <a:rPr lang="en-US" dirty="0"/>
              <a:t>  dana (50-70 </a:t>
            </a:r>
            <a:r>
              <a:rPr lang="en-US" dirty="0" err="1"/>
              <a:t>juta</a:t>
            </a:r>
            <a:r>
              <a:rPr lang="en-US" dirty="0"/>
              <a:t> USD )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TB,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riset</a:t>
            </a:r>
            <a:r>
              <a:rPr lang="en-US" dirty="0"/>
              <a:t> </a:t>
            </a:r>
            <a:r>
              <a:rPr lang="en-US" dirty="0" err="1"/>
              <a:t>operasional</a:t>
            </a:r>
            <a:r>
              <a:rPr lang="en-US" dirty="0"/>
              <a:t> TB.   </a:t>
            </a:r>
            <a:endParaRPr lang="en-US" dirty="0" smtClean="0"/>
          </a:p>
          <a:p>
            <a:r>
              <a:rPr lang="en-US" dirty="0" err="1" smtClean="0"/>
              <a:t>Kolaborasi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Universitas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Balitbangkes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 </a:t>
            </a:r>
            <a:r>
              <a:rPr lang="en-US" dirty="0" err="1" smtClean="0"/>
              <a:t>seperti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Indonesia </a:t>
            </a:r>
            <a:r>
              <a:rPr lang="en-US" dirty="0"/>
              <a:t>Research Partnership on Infectious Diseases (INA RESPOND): </a:t>
            </a:r>
            <a:endParaRPr lang="en-US" dirty="0" smtClean="0"/>
          </a:p>
          <a:p>
            <a:pPr lvl="1"/>
            <a:r>
              <a:rPr lang="en-US" dirty="0" smtClean="0"/>
              <a:t>NIHRD-US </a:t>
            </a:r>
            <a:r>
              <a:rPr lang="en-US" dirty="0"/>
              <a:t>NIH/NIAD Partnership for clinical research (TB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focus </a:t>
            </a:r>
            <a:r>
              <a:rPr lang="en-US" dirty="0" err="1"/>
              <a:t>dari</a:t>
            </a:r>
            <a:r>
              <a:rPr lang="en-US" dirty="0"/>
              <a:t> 3 </a:t>
            </a:r>
            <a:r>
              <a:rPr lang="en-US" dirty="0" err="1"/>
              <a:t>penyakit</a:t>
            </a:r>
            <a:r>
              <a:rPr lang="en-US" dirty="0"/>
              <a:t>).  </a:t>
            </a:r>
            <a:endParaRPr lang="en-US" dirty="0" smtClean="0"/>
          </a:p>
          <a:p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/>
              <a:t>Dana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Donor </a:t>
            </a:r>
            <a:r>
              <a:rPr lang="en-US" dirty="0" err="1"/>
              <a:t>antara</a:t>
            </a:r>
            <a:r>
              <a:rPr lang="en-US" dirty="0"/>
              <a:t> lain: </a:t>
            </a:r>
            <a:endParaRPr lang="en-US" dirty="0"/>
          </a:p>
          <a:p>
            <a:pPr lvl="1"/>
            <a:r>
              <a:rPr lang="en-US" dirty="0" smtClean="0"/>
              <a:t>GF-ATM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TB </a:t>
            </a:r>
            <a:r>
              <a:rPr lang="en-US" dirty="0"/>
              <a:t>Care, </a:t>
            </a:r>
            <a:endParaRPr lang="en-US" dirty="0" smtClean="0"/>
          </a:p>
          <a:p>
            <a:pPr lvl="1"/>
            <a:r>
              <a:rPr lang="en-US" dirty="0" smtClean="0"/>
              <a:t>TB Reach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55817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Terimakasih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315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Pendahuluan</a:t>
            </a:r>
            <a:r>
              <a:rPr lang="en-US" b="1" dirty="0"/>
              <a:t> (</a:t>
            </a:r>
            <a:r>
              <a:rPr lang="en-US" b="1" dirty="0" err="1"/>
              <a:t>lanj</a:t>
            </a:r>
            <a:r>
              <a:rPr lang="en-US" b="1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7"/>
            <a:ext cx="10515600" cy="4486275"/>
          </a:xfrm>
        </p:spPr>
        <p:txBody>
          <a:bodyPr>
            <a:normAutofit/>
          </a:bodyPr>
          <a:lstStyle/>
          <a:p>
            <a:r>
              <a:rPr lang="id-ID" dirty="0" smtClean="0"/>
              <a:t>Rekomendasi </a:t>
            </a:r>
            <a:r>
              <a:rPr lang="id-ID" i="1" dirty="0" err="1" smtClean="0"/>
              <a:t>Joint</a:t>
            </a:r>
            <a:r>
              <a:rPr lang="id-ID" i="1" dirty="0" smtClean="0"/>
              <a:t> </a:t>
            </a:r>
            <a:r>
              <a:rPr lang="id-ID" i="1" dirty="0" err="1"/>
              <a:t>External</a:t>
            </a:r>
            <a:r>
              <a:rPr lang="id-ID" i="1" dirty="0"/>
              <a:t> </a:t>
            </a:r>
            <a:r>
              <a:rPr lang="id-ID" i="1" dirty="0" err="1"/>
              <a:t>Monitoring</a:t>
            </a:r>
            <a:r>
              <a:rPr lang="id-ID" i="1" dirty="0"/>
              <a:t> Miss</a:t>
            </a:r>
            <a:r>
              <a:rPr lang="en-US" i="1" dirty="0" err="1"/>
              <a:t>i</a:t>
            </a:r>
            <a:r>
              <a:rPr lang="id-ID" i="1" dirty="0" err="1"/>
              <a:t>on</a:t>
            </a:r>
            <a:r>
              <a:rPr lang="id-ID" dirty="0"/>
              <a:t> 2017</a:t>
            </a:r>
            <a:r>
              <a:rPr lang="en-US" dirty="0"/>
              <a:t> (JEMM</a:t>
            </a:r>
            <a:r>
              <a:rPr lang="en-US" dirty="0" smtClean="0"/>
              <a:t>) </a:t>
            </a:r>
            <a:r>
              <a:rPr lang="id-ID" dirty="0" smtClean="0"/>
              <a:t>Pentingnya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penelitian</a:t>
            </a:r>
            <a:r>
              <a:rPr lang="en-US" dirty="0"/>
              <a:t> TB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 smtClean="0"/>
              <a:t>mendukung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id-ID" dirty="0"/>
              <a:t>kinerja program </a:t>
            </a:r>
            <a:r>
              <a:rPr lang="id-ID" dirty="0" smtClean="0"/>
              <a:t>penanggulangan </a:t>
            </a:r>
            <a:r>
              <a:rPr lang="id-ID" dirty="0"/>
              <a:t>TB </a:t>
            </a:r>
            <a:endParaRPr lang="en-US" dirty="0" smtClean="0"/>
          </a:p>
          <a:p>
            <a:r>
              <a:rPr lang="id-ID" dirty="0" smtClean="0"/>
              <a:t>Rencana </a:t>
            </a:r>
            <a:r>
              <a:rPr lang="id-ID" dirty="0"/>
              <a:t>Aksi Nasional (RAN) </a:t>
            </a:r>
            <a:r>
              <a:rPr lang="en-US" dirty="0" err="1"/>
              <a:t>Penelitian</a:t>
            </a:r>
            <a:r>
              <a:rPr lang="en-US" dirty="0"/>
              <a:t> </a:t>
            </a:r>
            <a:r>
              <a:rPr lang="en-US" dirty="0" smtClean="0"/>
              <a:t>TB</a:t>
            </a:r>
            <a:r>
              <a:rPr lang="id-ID" dirty="0"/>
              <a:t> </a:t>
            </a:r>
            <a:r>
              <a:rPr lang="id-ID" dirty="0" smtClean="0"/>
              <a:t>sangat </a:t>
            </a:r>
            <a:r>
              <a:rPr lang="id-ID" dirty="0"/>
              <a:t>berguna agar kegiatan-kegiatan penelitian dan inovasi-inovasi yang dihasilkan sesuai dengan masalah prioritas dan rencana strategis.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4821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Analisis</a:t>
            </a:r>
            <a:r>
              <a:rPr lang="en-US" dirty="0" smtClean="0"/>
              <a:t> </a:t>
            </a:r>
            <a:r>
              <a:rPr lang="en-US" dirty="0" err="1" smtClean="0"/>
              <a:t>Situasi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TB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353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Situasi Epidemi TB secara Global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Tahun 2015: diperkirakan ada 9,6 </a:t>
            </a:r>
            <a:r>
              <a:rPr lang="id-ID" dirty="0"/>
              <a:t>juta kasus TB baru dengan 3,2 </a:t>
            </a:r>
            <a:r>
              <a:rPr lang="id-ID" dirty="0" smtClean="0"/>
              <a:t>juta (33,3%) </a:t>
            </a:r>
            <a:r>
              <a:rPr lang="id-ID" dirty="0"/>
              <a:t>kasus </a:t>
            </a:r>
            <a:r>
              <a:rPr lang="id-ID" dirty="0" err="1"/>
              <a:t>diantaranya</a:t>
            </a:r>
            <a:r>
              <a:rPr lang="id-ID" dirty="0"/>
              <a:t> adalah perempuan. </a:t>
            </a:r>
          </a:p>
          <a:p>
            <a:r>
              <a:rPr lang="id-ID" dirty="0" smtClean="0"/>
              <a:t>Jumlah kematian </a:t>
            </a:r>
            <a:r>
              <a:rPr lang="id-ID" dirty="0"/>
              <a:t>karena TB </a:t>
            </a:r>
            <a:r>
              <a:rPr lang="id-ID" dirty="0" smtClean="0"/>
              <a:t>sebanyak 1,5 juta</a:t>
            </a:r>
          </a:p>
          <a:p>
            <a:r>
              <a:rPr lang="id-ID" dirty="0" smtClean="0"/>
              <a:t>Dari semua kasus TB yang ditemukan: </a:t>
            </a:r>
          </a:p>
          <a:p>
            <a:pPr lvl="1"/>
            <a:r>
              <a:rPr lang="id-ID" dirty="0" smtClean="0"/>
              <a:t>1,1 </a:t>
            </a:r>
            <a:r>
              <a:rPr lang="id-ID" dirty="0" err="1" smtClean="0"/>
              <a:t>jt</a:t>
            </a:r>
            <a:r>
              <a:rPr lang="id-ID" dirty="0" smtClean="0"/>
              <a:t> (12%) dengan HIV positif dan jumlah kematian 320rb </a:t>
            </a:r>
          </a:p>
          <a:p>
            <a:pPr lvl="1"/>
            <a:r>
              <a:rPr lang="id-ID" dirty="0" smtClean="0"/>
              <a:t>480rb (2%) TB Resistan Obat (TB-RO) dengan jumlah kematian 190.000 orang. </a:t>
            </a:r>
          </a:p>
          <a:p>
            <a:pPr lvl="1"/>
            <a:r>
              <a:rPr lang="id-ID" dirty="0" smtClean="0"/>
              <a:t>1 juta kasus TB Anak (10%) dengan 140.000 kematian</a:t>
            </a:r>
          </a:p>
        </p:txBody>
      </p:sp>
    </p:spTree>
    <p:extLst>
      <p:ext uri="{BB962C8B-B14F-4D97-AF65-F5344CB8AC3E}">
        <p14:creationId xmlns:p14="http://schemas.microsoft.com/office/powerpoint/2010/main" val="8306599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Situasi Epidemi TB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449977"/>
            <a:ext cx="10905309" cy="4726986"/>
          </a:xfrm>
        </p:spPr>
        <p:txBody>
          <a:bodyPr>
            <a:normAutofit fontScale="92500" lnSpcReduction="20000"/>
          </a:bodyPr>
          <a:lstStyle/>
          <a:p>
            <a:r>
              <a:rPr lang="id-ID" altLang="en-US" dirty="0"/>
              <a:t>Beban TB pada penduduk Indonesia di semua umur meliputi :</a:t>
            </a:r>
          </a:p>
          <a:p>
            <a:pPr lvl="1"/>
            <a:r>
              <a:rPr lang="id-ID" altLang="en-US" dirty="0"/>
              <a:t>TB Paru </a:t>
            </a:r>
          </a:p>
          <a:p>
            <a:pPr lvl="1"/>
            <a:r>
              <a:rPr lang="id-ID" altLang="en-US" dirty="0"/>
              <a:t>TB-HIV </a:t>
            </a:r>
          </a:p>
          <a:p>
            <a:pPr lvl="1"/>
            <a:r>
              <a:rPr lang="id-ID" altLang="en-US" dirty="0"/>
              <a:t>TB Resistan Obat</a:t>
            </a:r>
          </a:p>
          <a:p>
            <a:r>
              <a:rPr lang="id-ID" altLang="en-US" dirty="0"/>
              <a:t>Berdasarkan hasil estimasi SPTB 2014, prevalensi semua tipe TB pada semua umur di Indonesia sebesar 660 per 100.000 penduduk. </a:t>
            </a:r>
          </a:p>
          <a:p>
            <a:r>
              <a:rPr lang="en-US" altLang="en-US" dirty="0" err="1"/>
              <a:t>Estimasi</a:t>
            </a:r>
            <a:r>
              <a:rPr lang="en-US" altLang="en-US" dirty="0"/>
              <a:t> </a:t>
            </a:r>
            <a:r>
              <a:rPr lang="en-US" altLang="en-US" dirty="0" err="1"/>
              <a:t>angka</a:t>
            </a:r>
            <a:r>
              <a:rPr lang="en-US" altLang="en-US" dirty="0"/>
              <a:t> </a:t>
            </a:r>
            <a:r>
              <a:rPr lang="en-US" altLang="en-US" dirty="0" err="1"/>
              <a:t>insiden</a:t>
            </a:r>
            <a:r>
              <a:rPr lang="en-US" altLang="en-US" dirty="0"/>
              <a:t> TB 2015 </a:t>
            </a:r>
            <a:r>
              <a:rPr lang="en-US" altLang="en-US" dirty="0" err="1"/>
              <a:t>sebesar</a:t>
            </a:r>
            <a:r>
              <a:rPr lang="en-US" altLang="en-US" dirty="0"/>
              <a:t> 395 per 100.000 </a:t>
            </a:r>
            <a:r>
              <a:rPr lang="en-US" altLang="en-US" dirty="0" err="1"/>
              <a:t>penduduk</a:t>
            </a:r>
            <a:r>
              <a:rPr lang="en-US" altLang="en-US" dirty="0"/>
              <a:t>, 7,7% </a:t>
            </a:r>
            <a:r>
              <a:rPr lang="en-US" altLang="en-US" dirty="0" err="1"/>
              <a:t>diantaranya</a:t>
            </a:r>
            <a:r>
              <a:rPr lang="en-US" altLang="en-US" dirty="0"/>
              <a:t> </a:t>
            </a:r>
            <a:r>
              <a:rPr lang="en-US" altLang="en-US" dirty="0" err="1"/>
              <a:t>dengan</a:t>
            </a:r>
            <a:r>
              <a:rPr lang="en-US" altLang="en-US" dirty="0"/>
              <a:t> </a:t>
            </a:r>
            <a:r>
              <a:rPr lang="en-US" altLang="en-US" dirty="0" err="1"/>
              <a:t>koinfeksi</a:t>
            </a:r>
            <a:r>
              <a:rPr lang="en-US" altLang="en-US" dirty="0"/>
              <a:t> HIV </a:t>
            </a:r>
            <a:r>
              <a:rPr lang="en-US" altLang="en-US" dirty="0" err="1"/>
              <a:t>dan</a:t>
            </a:r>
            <a:r>
              <a:rPr lang="en-US" altLang="en-US" dirty="0"/>
              <a:t> 2.8% </a:t>
            </a:r>
            <a:r>
              <a:rPr lang="en-US" altLang="en-US" dirty="0" err="1"/>
              <a:t>dari</a:t>
            </a:r>
            <a:r>
              <a:rPr lang="en-US" altLang="en-US" dirty="0"/>
              <a:t> </a:t>
            </a:r>
            <a:r>
              <a:rPr lang="en-US" altLang="en-US" dirty="0" err="1"/>
              <a:t>kasus</a:t>
            </a:r>
            <a:r>
              <a:rPr lang="en-US" altLang="en-US" dirty="0"/>
              <a:t> TB </a:t>
            </a:r>
            <a:r>
              <a:rPr lang="en-US" altLang="en-US" dirty="0" err="1"/>
              <a:t>baru</a:t>
            </a:r>
            <a:r>
              <a:rPr lang="en-US" altLang="en-US" dirty="0"/>
              <a:t> </a:t>
            </a:r>
            <a:r>
              <a:rPr lang="en-US" altLang="en-US" dirty="0" err="1"/>
              <a:t>adalah</a:t>
            </a:r>
            <a:r>
              <a:rPr lang="en-US" altLang="en-US" dirty="0"/>
              <a:t> </a:t>
            </a:r>
            <a:r>
              <a:rPr lang="en-US" altLang="en-US" dirty="0" smtClean="0"/>
              <a:t>TB RO </a:t>
            </a:r>
            <a:endParaRPr lang="en-US" altLang="en-US" dirty="0"/>
          </a:p>
          <a:p>
            <a:r>
              <a:rPr lang="id-ID" altLang="en-US" dirty="0"/>
              <a:t>Diperkirakan ada 1 juta lebih kasus baru TB per tahun yang perlu ditemukan dan diobati sampai sembuh.</a:t>
            </a:r>
            <a:r>
              <a:rPr lang="en-US" altLang="en-US" dirty="0"/>
              <a:t> </a:t>
            </a:r>
            <a:endParaRPr lang="id-ID" altLang="en-US" dirty="0"/>
          </a:p>
          <a:p>
            <a:r>
              <a:rPr lang="id-ID" dirty="0" smtClean="0"/>
              <a:t>Tingginya </a:t>
            </a:r>
            <a:r>
              <a:rPr lang="id-ID" dirty="0"/>
              <a:t>insiden TB belum diimbangi dengan penemuan yang tinggi </a:t>
            </a:r>
          </a:p>
          <a:p>
            <a:r>
              <a:rPr lang="id-ID" dirty="0"/>
              <a:t>Cakupan penemuan kasus 2015 hanya sebesar 32% atau 68% sisanya belum ditemukan dan dapat menjadi sumber penularan di populasi</a:t>
            </a:r>
          </a:p>
        </p:txBody>
      </p:sp>
    </p:spTree>
    <p:extLst>
      <p:ext uri="{BB962C8B-B14F-4D97-AF65-F5344CB8AC3E}">
        <p14:creationId xmlns:p14="http://schemas.microsoft.com/office/powerpoint/2010/main" val="18706850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 pengendalian TB di Indonesia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/>
          <a:lstStyle/>
          <a:p>
            <a:r>
              <a:rPr lang="id-ID" dirty="0"/>
              <a:t>Indonesia akan mengikuti target eliminasi global yaitu Eliminasi TB pada tahun 2035 dan Indonesia bebas TB pada tahun 2050</a:t>
            </a:r>
            <a:r>
              <a:rPr lang="id-ID" dirty="0" smtClean="0"/>
              <a:t>.</a:t>
            </a:r>
          </a:p>
          <a:p>
            <a:r>
              <a:rPr lang="id-ID" dirty="0"/>
              <a:t>Tahun 2020 tercapai penurunan angka kesakitan karena TB sebesar 30% dan angka kematian sebesar 40% dibandingkan tahun </a:t>
            </a:r>
            <a:r>
              <a:rPr lang="id-ID" dirty="0" smtClean="0"/>
              <a:t>2015</a:t>
            </a:r>
          </a:p>
          <a:p>
            <a:r>
              <a:rPr lang="id-ID" dirty="0"/>
              <a:t>Penanggulangan terhadap faktor risiko </a:t>
            </a:r>
            <a:endParaRPr lang="id-ID" dirty="0" smtClean="0"/>
          </a:p>
          <a:p>
            <a:pPr lvl="1"/>
            <a:r>
              <a:rPr lang="id-ID" dirty="0" smtClean="0"/>
              <a:t>penanggulangan </a:t>
            </a:r>
            <a:r>
              <a:rPr lang="id-ID" dirty="0"/>
              <a:t>kemiskinan, </a:t>
            </a:r>
            <a:endParaRPr lang="id-ID" dirty="0" smtClean="0"/>
          </a:p>
          <a:p>
            <a:pPr lvl="1"/>
            <a:r>
              <a:rPr lang="id-ID" dirty="0" smtClean="0"/>
              <a:t>intervensi </a:t>
            </a:r>
            <a:r>
              <a:rPr lang="id-ID" dirty="0"/>
              <a:t>terhadap faktor risiko lingkungan terutama lingkungan fisik </a:t>
            </a:r>
            <a:r>
              <a:rPr lang="id-ID" dirty="0" smtClean="0"/>
              <a:t>rumah</a:t>
            </a:r>
          </a:p>
          <a:p>
            <a:pPr lvl="1"/>
            <a:r>
              <a:rPr lang="id-ID" dirty="0" smtClean="0"/>
              <a:t>penanggulangan </a:t>
            </a:r>
            <a:r>
              <a:rPr lang="id-ID" dirty="0"/>
              <a:t>masalah gizi.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592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/>
              <a:t>Strategi pengendalian TB di </a:t>
            </a:r>
            <a:r>
              <a:rPr lang="id-ID" dirty="0" smtClean="0"/>
              <a:t>Indonesia (</a:t>
            </a:r>
            <a:r>
              <a:rPr lang="id-ID" dirty="0" err="1" smtClean="0"/>
              <a:t>lanj</a:t>
            </a:r>
            <a:r>
              <a:rPr lang="id-ID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Kementerian </a:t>
            </a:r>
            <a:r>
              <a:rPr lang="id-ID" dirty="0"/>
              <a:t>Kesehatan RI telah mencanangkan TOSS </a:t>
            </a:r>
            <a:r>
              <a:rPr lang="id-ID" dirty="0" smtClean="0"/>
              <a:t>TB (</a:t>
            </a:r>
            <a:r>
              <a:rPr lang="id-ID" dirty="0"/>
              <a:t>temukan dan obati sampai </a:t>
            </a:r>
            <a:r>
              <a:rPr lang="id-ID" dirty="0" smtClean="0"/>
              <a:t>sembuh) </a:t>
            </a:r>
          </a:p>
          <a:p>
            <a:r>
              <a:rPr lang="id-ID" dirty="0" smtClean="0"/>
              <a:t>Penemuan </a:t>
            </a:r>
            <a:r>
              <a:rPr lang="id-ID" dirty="0"/>
              <a:t>kasus yang sebelumnya promosi secara aktif dengan penemuan kasus secara pasif </a:t>
            </a:r>
            <a:endParaRPr lang="id-ID" dirty="0" smtClean="0"/>
          </a:p>
          <a:p>
            <a:r>
              <a:rPr lang="id-ID" dirty="0" smtClean="0"/>
              <a:t>menjadi </a:t>
            </a:r>
            <a:r>
              <a:rPr lang="id-ID" dirty="0"/>
              <a:t>penemuan kasus secara intensif melalui populasi </a:t>
            </a:r>
            <a:r>
              <a:rPr lang="id-ID" dirty="0" smtClean="0"/>
              <a:t>berisiko</a:t>
            </a:r>
          </a:p>
          <a:p>
            <a:r>
              <a:rPr lang="id-ID" dirty="0" smtClean="0"/>
              <a:t>secara </a:t>
            </a:r>
            <a:r>
              <a:rPr lang="id-ID" dirty="0"/>
              <a:t>aktif melalui pendekatan keluarga dan masyarakat.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82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4076</TotalTime>
  <Words>1762</Words>
  <Application>Microsoft Macintosh PowerPoint</Application>
  <PresentationFormat>Widescreen</PresentationFormat>
  <Paragraphs>211</Paragraphs>
  <Slides>35</Slides>
  <Notes>0</Notes>
  <HiddenSlides>6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9" baseType="lpstr">
      <vt:lpstr>Calibri Light</vt:lpstr>
      <vt:lpstr>Arial</vt:lpstr>
      <vt:lpstr>Calibri</vt:lpstr>
      <vt:lpstr>Office Theme</vt:lpstr>
      <vt:lpstr>Rencana Aksi Nasional  Penelitian Tuberkulosis 2016 – 2020 </vt:lpstr>
      <vt:lpstr>Pendahuluan</vt:lpstr>
      <vt:lpstr>Pendahuluan (lanj)</vt:lpstr>
      <vt:lpstr>Pendahuluan (lanj)</vt:lpstr>
      <vt:lpstr>Analisis Situasi Penelitian TB</vt:lpstr>
      <vt:lpstr>Situasi Epidemi TB secara Global</vt:lpstr>
      <vt:lpstr>Situasi Epidemi TB di Indonesia</vt:lpstr>
      <vt:lpstr>Strategi pengendalian TB di Indonesia</vt:lpstr>
      <vt:lpstr>Strategi pengendalian TB di Indonesia (lanj)</vt:lpstr>
      <vt:lpstr>Studi Epidemiologi TB</vt:lpstr>
      <vt:lpstr>Studi Epidemiologi TB (lanj)</vt:lpstr>
      <vt:lpstr>Studi Epidemiologi TB (lanj)</vt:lpstr>
      <vt:lpstr>Riset Operasional TB </vt:lpstr>
      <vt:lpstr>Riset Operasional TB (lanj) </vt:lpstr>
      <vt:lpstr>Riset Klinis TB</vt:lpstr>
      <vt:lpstr>ISU STRATEGIS DAN TANTANGAN </vt:lpstr>
      <vt:lpstr>Isu Strategis Dalam Penelitian TB </vt:lpstr>
      <vt:lpstr>Tantangan Global </vt:lpstr>
      <vt:lpstr>Tantangan Layanan </vt:lpstr>
      <vt:lpstr>Indikator</vt:lpstr>
      <vt:lpstr>Rumusan Strategis</vt:lpstr>
      <vt:lpstr>TOPIK-TOPIK PENELITIAN TB PRIORITAS</vt:lpstr>
      <vt:lpstr>Respon terhadap tantangan global dan tantangan layanan</vt:lpstr>
      <vt:lpstr>Algoritma diagnosis yang efektif</vt:lpstr>
      <vt:lpstr>Meningkatkan kepatuhan berobat dan pencegahan TB resisten obat</vt:lpstr>
      <vt:lpstr>TB Resisten Obat</vt:lpstr>
      <vt:lpstr>Intervensi terhadap faktor risiko</vt:lpstr>
      <vt:lpstr>Pemanfaatan JKN dalam eliminasi TB</vt:lpstr>
      <vt:lpstr>Early Diagnosis dan Universal DST </vt:lpstr>
      <vt:lpstr>TB Anak (1)</vt:lpstr>
      <vt:lpstr>TB Laten </vt:lpstr>
      <vt:lpstr>Analisis kebijakan dalam rangka eliminasi TB </vt:lpstr>
      <vt:lpstr>TB pada close settings </vt:lpstr>
      <vt:lpstr>Pembiayaan RAN Riset TB</vt:lpstr>
      <vt:lpstr>Terimakasih</vt:lpstr>
    </vt:vector>
  </TitlesOfParts>
  <Company/>
  <LinksUpToDate>false</LinksUpToDate>
  <SharedDoc>false</SharedDoc>
  <HyperlinksChanged>false</HyperlinksChanged>
  <AppVersion>15.0027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Artawan Eka Putra</dc:creator>
  <cp:lastModifiedBy>Microsoft Office User</cp:lastModifiedBy>
  <cp:revision>70</cp:revision>
  <dcterms:created xsi:type="dcterms:W3CDTF">2015-04-08T13:18:06Z</dcterms:created>
  <dcterms:modified xsi:type="dcterms:W3CDTF">2017-10-26T03:59:05Z</dcterms:modified>
</cp:coreProperties>
</file>