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78.jpg" ContentType="image/jpg"/>
  <Override PartName="/ppt/media/image84.jpg" ContentType="image/jpg"/>
  <Override PartName="/ppt/media/image85.jpg" ContentType="image/jpg"/>
  <Override PartName="/ppt/media/image87.jpg" ContentType="image/jpg"/>
  <Override PartName="/ppt/media/image89.jpg" ContentType="image/jpg"/>
  <Override PartName="/ppt/media/image90.jpg" ContentType="image/jpg"/>
  <Override PartName="/ppt/media/image93.jpg" ContentType="image/jpg"/>
  <Override PartName="/ppt/media/image95.jpg" ContentType="image/jpg"/>
  <Override PartName="/ppt/media/image96.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98" r:id="rId1"/>
    <p:sldMasterId id="2147484810" r:id="rId2"/>
    <p:sldMasterId id="2147486715" r:id="rId3"/>
    <p:sldMasterId id="2147486799" r:id="rId4"/>
    <p:sldMasterId id="2147486844" r:id="rId5"/>
    <p:sldMasterId id="2147486950" r:id="rId6"/>
    <p:sldMasterId id="2147486987" r:id="rId7"/>
    <p:sldMasterId id="2147487001" r:id="rId8"/>
    <p:sldMasterId id="2147487040" r:id="rId9"/>
    <p:sldMasterId id="2147487087" r:id="rId10"/>
    <p:sldMasterId id="2147487141" r:id="rId11"/>
    <p:sldMasterId id="2147487172" r:id="rId12"/>
    <p:sldMasterId id="2147487200" r:id="rId13"/>
    <p:sldMasterId id="2147487218" r:id="rId14"/>
  </p:sldMasterIdLst>
  <p:notesMasterIdLst>
    <p:notesMasterId r:id="rId45"/>
  </p:notesMasterIdLst>
  <p:handoutMasterIdLst>
    <p:handoutMasterId r:id="rId46"/>
  </p:handoutMasterIdLst>
  <p:sldIdLst>
    <p:sldId id="1182" r:id="rId15"/>
    <p:sldId id="1183" r:id="rId16"/>
    <p:sldId id="1184" r:id="rId17"/>
    <p:sldId id="1205" r:id="rId18"/>
    <p:sldId id="1085" r:id="rId19"/>
    <p:sldId id="1186" r:id="rId20"/>
    <p:sldId id="1133" r:id="rId21"/>
    <p:sldId id="1202" r:id="rId22"/>
    <p:sldId id="1203" r:id="rId23"/>
    <p:sldId id="1204" r:id="rId24"/>
    <p:sldId id="1190" r:id="rId25"/>
    <p:sldId id="1196" r:id="rId26"/>
    <p:sldId id="1206" r:id="rId27"/>
    <p:sldId id="1207" r:id="rId28"/>
    <p:sldId id="1208" r:id="rId29"/>
    <p:sldId id="1005" r:id="rId30"/>
    <p:sldId id="1209" r:id="rId31"/>
    <p:sldId id="1210" r:id="rId32"/>
    <p:sldId id="1211" r:id="rId33"/>
    <p:sldId id="1215" r:id="rId34"/>
    <p:sldId id="1216" r:id="rId35"/>
    <p:sldId id="1217" r:id="rId36"/>
    <p:sldId id="1225" r:id="rId37"/>
    <p:sldId id="1226" r:id="rId38"/>
    <p:sldId id="1227" r:id="rId39"/>
    <p:sldId id="1228" r:id="rId40"/>
    <p:sldId id="1229" r:id="rId41"/>
    <p:sldId id="1230" r:id="rId42"/>
    <p:sldId id="1231" r:id="rId43"/>
    <p:sldId id="1232" r:id="rId44"/>
  </p:sldIdLst>
  <p:sldSz cx="9144000" cy="6858000" type="screen4x3"/>
  <p:notesSz cx="6808788" cy="994092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0204E5A2-5180-4623-8033-7D0BEE5F9F52}">
          <p14:sldIdLst>
            <p14:sldId id="1182"/>
            <p14:sldId id="1183"/>
            <p14:sldId id="1184"/>
            <p14:sldId id="1205"/>
            <p14:sldId id="1085"/>
            <p14:sldId id="1186"/>
            <p14:sldId id="1133"/>
            <p14:sldId id="1202"/>
            <p14:sldId id="1203"/>
            <p14:sldId id="1204"/>
            <p14:sldId id="1190"/>
            <p14:sldId id="1196"/>
            <p14:sldId id="1206"/>
            <p14:sldId id="1207"/>
            <p14:sldId id="1208"/>
            <p14:sldId id="1005"/>
          </p14:sldIdLst>
        </p14:section>
        <p14:section name="1st Global Ministerial Conference" id="{2A52FACD-D2AD-4246-99AE-956AE67DA5AC}">
          <p14:sldIdLst>
            <p14:sldId id="1209"/>
            <p14:sldId id="1210"/>
            <p14:sldId id="1211"/>
            <p14:sldId id="1215"/>
            <p14:sldId id="1216"/>
            <p14:sldId id="1217"/>
            <p14:sldId id="1225"/>
            <p14:sldId id="1226"/>
            <p14:sldId id="1227"/>
            <p14:sldId id="1228"/>
            <p14:sldId id="1229"/>
            <p14:sldId id="1230"/>
            <p14:sldId id="1231"/>
            <p14:sldId id="123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FF"/>
    <a:srgbClr val="0093D5"/>
    <a:srgbClr val="0080FF"/>
    <a:srgbClr val="0066FF"/>
    <a:srgbClr val="FFFFCC"/>
    <a:srgbClr val="003366"/>
    <a:srgbClr val="000000"/>
    <a:srgbClr val="6699FF"/>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1914" autoAdjust="0"/>
  </p:normalViewPr>
  <p:slideViewPr>
    <p:cSldViewPr>
      <p:cViewPr>
        <p:scale>
          <a:sx n="100" d="100"/>
          <a:sy n="100" d="100"/>
        </p:scale>
        <p:origin x="-1944" y="-252"/>
      </p:cViewPr>
      <p:guideLst>
        <p:guide orient="horz" pos="2160"/>
        <p:guide pos="2880"/>
      </p:guideLst>
    </p:cSldViewPr>
  </p:slideViewPr>
  <p:notesTextViewPr>
    <p:cViewPr>
      <p:scale>
        <a:sx n="1" d="1"/>
        <a:sy n="1" d="1"/>
      </p:scale>
      <p:origin x="0" y="0"/>
    </p:cViewPr>
  </p:notesTextViewPr>
  <p:sorterViewPr>
    <p:cViewPr>
      <p:scale>
        <a:sx n="97" d="100"/>
        <a:sy n="9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viewProps" Target="viewProp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50475" cy="497046"/>
          </a:xfrm>
          <a:prstGeom prst="rect">
            <a:avLst/>
          </a:prstGeom>
        </p:spPr>
        <p:txBody>
          <a:bodyPr vert="horz" lIns="91449" tIns="45725" rIns="91449" bIns="45725" rtlCol="0"/>
          <a:lstStyle>
            <a:lvl1pPr algn="l">
              <a:defRPr sz="1200"/>
            </a:lvl1pPr>
          </a:lstStyle>
          <a:p>
            <a:endParaRPr lang="en-GB"/>
          </a:p>
        </p:txBody>
      </p:sp>
      <p:sp>
        <p:nvSpPr>
          <p:cNvPr id="3" name="Date Placeholder 2"/>
          <p:cNvSpPr>
            <a:spLocks noGrp="1"/>
          </p:cNvSpPr>
          <p:nvPr>
            <p:ph type="dt" sz="quarter" idx="1"/>
          </p:nvPr>
        </p:nvSpPr>
        <p:spPr>
          <a:xfrm>
            <a:off x="3856739" y="2"/>
            <a:ext cx="2950475" cy="497046"/>
          </a:xfrm>
          <a:prstGeom prst="rect">
            <a:avLst/>
          </a:prstGeom>
        </p:spPr>
        <p:txBody>
          <a:bodyPr vert="horz" lIns="91449" tIns="45725" rIns="91449" bIns="45725" rtlCol="0"/>
          <a:lstStyle>
            <a:lvl1pPr algn="r">
              <a:defRPr sz="1200"/>
            </a:lvl1pPr>
          </a:lstStyle>
          <a:p>
            <a:fld id="{8915857E-FC45-437D-A6AD-AE3EFA611075}" type="datetimeFigureOut">
              <a:rPr lang="en-GB" smtClean="0"/>
              <a:t>25/10/2017</a:t>
            </a:fld>
            <a:endParaRPr lang="en-GB"/>
          </a:p>
        </p:txBody>
      </p:sp>
      <p:sp>
        <p:nvSpPr>
          <p:cNvPr id="4" name="Footer Placeholder 3"/>
          <p:cNvSpPr>
            <a:spLocks noGrp="1"/>
          </p:cNvSpPr>
          <p:nvPr>
            <p:ph type="ftr" sz="quarter" idx="2"/>
          </p:nvPr>
        </p:nvSpPr>
        <p:spPr>
          <a:xfrm>
            <a:off x="2" y="9442156"/>
            <a:ext cx="2950475" cy="497046"/>
          </a:xfrm>
          <a:prstGeom prst="rect">
            <a:avLst/>
          </a:prstGeom>
        </p:spPr>
        <p:txBody>
          <a:bodyPr vert="horz" lIns="91449" tIns="45725" rIns="91449" bIns="45725" rtlCol="0" anchor="b"/>
          <a:lstStyle>
            <a:lvl1pPr algn="l">
              <a:defRPr sz="1200"/>
            </a:lvl1pPr>
          </a:lstStyle>
          <a:p>
            <a:endParaRPr lang="en-GB"/>
          </a:p>
        </p:txBody>
      </p:sp>
      <p:sp>
        <p:nvSpPr>
          <p:cNvPr id="5" name="Slide Number Placeholder 4"/>
          <p:cNvSpPr>
            <a:spLocks noGrp="1"/>
          </p:cNvSpPr>
          <p:nvPr>
            <p:ph type="sldNum" sz="quarter" idx="3"/>
          </p:nvPr>
        </p:nvSpPr>
        <p:spPr>
          <a:xfrm>
            <a:off x="3856739" y="9442156"/>
            <a:ext cx="2950475" cy="497046"/>
          </a:xfrm>
          <a:prstGeom prst="rect">
            <a:avLst/>
          </a:prstGeom>
        </p:spPr>
        <p:txBody>
          <a:bodyPr vert="horz" lIns="91449" tIns="45725" rIns="91449" bIns="45725" rtlCol="0" anchor="b"/>
          <a:lstStyle>
            <a:lvl1pPr algn="r">
              <a:defRPr sz="1200"/>
            </a:lvl1pPr>
          </a:lstStyle>
          <a:p>
            <a:fld id="{1C125F39-A0F6-4702-8ABF-FE3D1F84BF9F}" type="slidenum">
              <a:rPr lang="en-GB" smtClean="0"/>
              <a:t>‹#›</a:t>
            </a:fld>
            <a:endParaRPr lang="en-GB"/>
          </a:p>
        </p:txBody>
      </p:sp>
    </p:spTree>
    <p:extLst>
      <p:ext uri="{BB962C8B-B14F-4D97-AF65-F5344CB8AC3E}">
        <p14:creationId xmlns:p14="http://schemas.microsoft.com/office/powerpoint/2010/main" val="736038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50475" cy="497046"/>
          </a:xfrm>
          <a:prstGeom prst="rect">
            <a:avLst/>
          </a:prstGeom>
        </p:spPr>
        <p:txBody>
          <a:bodyPr vert="horz" wrap="square" lIns="91449" tIns="45725" rIns="91449" bIns="45725" numCol="1" anchor="t" anchorCtr="0" compatLnSpc="1">
            <a:prstTxWarp prst="textNoShape">
              <a:avLst/>
            </a:prstTxWarp>
          </a:bodyPr>
          <a:lstStyle>
            <a:lvl1pPr>
              <a:defRPr sz="1200">
                <a:latin typeface="Calibri" pitchFamily="34" charset="0"/>
              </a:defRPr>
            </a:lvl1pPr>
          </a:lstStyle>
          <a:p>
            <a:pPr>
              <a:defRPr/>
            </a:pPr>
            <a:endParaRPr lang="en-GB"/>
          </a:p>
        </p:txBody>
      </p:sp>
      <p:sp>
        <p:nvSpPr>
          <p:cNvPr id="3" name="Date Placeholder 2"/>
          <p:cNvSpPr>
            <a:spLocks noGrp="1"/>
          </p:cNvSpPr>
          <p:nvPr>
            <p:ph type="dt" idx="1"/>
          </p:nvPr>
        </p:nvSpPr>
        <p:spPr>
          <a:xfrm>
            <a:off x="3856739" y="2"/>
            <a:ext cx="2950475" cy="497046"/>
          </a:xfrm>
          <a:prstGeom prst="rect">
            <a:avLst/>
          </a:prstGeom>
        </p:spPr>
        <p:txBody>
          <a:bodyPr vert="horz" wrap="square" lIns="91449" tIns="45725" rIns="91449" bIns="45725" numCol="1" anchor="t" anchorCtr="0" compatLnSpc="1">
            <a:prstTxWarp prst="textNoShape">
              <a:avLst/>
            </a:prstTxWarp>
          </a:bodyPr>
          <a:lstStyle>
            <a:lvl1pPr algn="r">
              <a:defRPr sz="1200">
                <a:latin typeface="Calibri" pitchFamily="34" charset="0"/>
              </a:defRPr>
            </a:lvl1pPr>
          </a:lstStyle>
          <a:p>
            <a:pPr>
              <a:defRPr/>
            </a:pPr>
            <a:fld id="{4771A5F6-C032-49F2-AD1F-24108F883484}" type="datetimeFigureOut">
              <a:rPr lang="en-GB"/>
              <a:pPr>
                <a:defRPr/>
              </a:pPr>
              <a:t>25/10/2017</a:t>
            </a:fld>
            <a:endParaRPr lang="en-GB"/>
          </a:p>
        </p:txBody>
      </p:sp>
      <p:sp>
        <p:nvSpPr>
          <p:cNvPr id="4" name="Slide Image Placeholder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449" tIns="45725" rIns="91449" bIns="45725" rtlCol="0" anchor="ctr"/>
          <a:lstStyle/>
          <a:p>
            <a:pPr lvl="0"/>
            <a:endParaRPr lang="en-GB" noProof="0" smtClean="0"/>
          </a:p>
        </p:txBody>
      </p:sp>
      <p:sp>
        <p:nvSpPr>
          <p:cNvPr id="5" name="Notes Placeholder 4"/>
          <p:cNvSpPr>
            <a:spLocks noGrp="1"/>
          </p:cNvSpPr>
          <p:nvPr>
            <p:ph type="body" sz="quarter" idx="3"/>
          </p:nvPr>
        </p:nvSpPr>
        <p:spPr>
          <a:xfrm>
            <a:off x="680880" y="4721940"/>
            <a:ext cx="5447030" cy="4473416"/>
          </a:xfrm>
          <a:prstGeom prst="rect">
            <a:avLst/>
          </a:prstGeom>
        </p:spPr>
        <p:txBody>
          <a:bodyPr vert="horz" wrap="square" lIns="91449" tIns="45725" rIns="91449" bIns="457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2" y="9442156"/>
            <a:ext cx="2950475" cy="497046"/>
          </a:xfrm>
          <a:prstGeom prst="rect">
            <a:avLst/>
          </a:prstGeom>
        </p:spPr>
        <p:txBody>
          <a:bodyPr vert="horz" wrap="square" lIns="91449" tIns="45725" rIns="91449" bIns="45725" numCol="1" anchor="b" anchorCtr="0" compatLnSpc="1">
            <a:prstTxWarp prst="textNoShape">
              <a:avLst/>
            </a:prstTxWarp>
          </a:bodyPr>
          <a:lstStyle>
            <a:lvl1pPr>
              <a:defRPr sz="1200">
                <a:latin typeface="Calibri" pitchFamily="34" charset="0"/>
              </a:defRPr>
            </a:lvl1pPr>
          </a:lstStyle>
          <a:p>
            <a:pPr>
              <a:defRPr/>
            </a:pPr>
            <a:endParaRPr lang="en-GB"/>
          </a:p>
        </p:txBody>
      </p:sp>
      <p:sp>
        <p:nvSpPr>
          <p:cNvPr id="7" name="Slide Number Placeholder 6"/>
          <p:cNvSpPr>
            <a:spLocks noGrp="1"/>
          </p:cNvSpPr>
          <p:nvPr>
            <p:ph type="sldNum" sz="quarter" idx="5"/>
          </p:nvPr>
        </p:nvSpPr>
        <p:spPr>
          <a:xfrm>
            <a:off x="3856739" y="9442156"/>
            <a:ext cx="2950475" cy="497046"/>
          </a:xfrm>
          <a:prstGeom prst="rect">
            <a:avLst/>
          </a:prstGeom>
        </p:spPr>
        <p:txBody>
          <a:bodyPr vert="horz" wrap="square" lIns="91449" tIns="45725" rIns="91449" bIns="45725" numCol="1" anchor="b" anchorCtr="0" compatLnSpc="1">
            <a:prstTxWarp prst="textNoShape">
              <a:avLst/>
            </a:prstTxWarp>
          </a:bodyPr>
          <a:lstStyle>
            <a:lvl1pPr algn="r">
              <a:defRPr sz="1200">
                <a:latin typeface="Calibri" pitchFamily="34" charset="0"/>
              </a:defRPr>
            </a:lvl1pPr>
          </a:lstStyle>
          <a:p>
            <a:pPr>
              <a:defRPr/>
            </a:pPr>
            <a:fld id="{5C06B886-40A9-424B-AB76-584F8DDD5C90}" type="slidenum">
              <a:rPr lang="en-GB"/>
              <a:pPr>
                <a:defRPr/>
              </a:pPr>
              <a:t>‹#›</a:t>
            </a:fld>
            <a:endParaRPr lang="en-GB"/>
          </a:p>
        </p:txBody>
      </p:sp>
    </p:spTree>
    <p:extLst>
      <p:ext uri="{BB962C8B-B14F-4D97-AF65-F5344CB8AC3E}">
        <p14:creationId xmlns:p14="http://schemas.microsoft.com/office/powerpoint/2010/main" val="20769374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C06B886-40A9-424B-AB76-584F8DDD5C90}" type="slidenum">
              <a:rPr lang="en-GB" smtClean="0"/>
              <a:pPr>
                <a:defRPr/>
              </a:pPr>
              <a:t>1</a:t>
            </a:fld>
            <a:endParaRPr lang="en-GB"/>
          </a:p>
        </p:txBody>
      </p:sp>
    </p:spTree>
    <p:extLst>
      <p:ext uri="{BB962C8B-B14F-4D97-AF65-F5344CB8AC3E}">
        <p14:creationId xmlns:p14="http://schemas.microsoft.com/office/powerpoint/2010/main" val="1869747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C06B886-40A9-424B-AB76-584F8DDD5C90}" type="slidenum">
              <a:rPr lang="en-GB" smtClean="0"/>
              <a:pPr>
                <a:defRPr/>
              </a:pPr>
              <a:t>10</a:t>
            </a:fld>
            <a:endParaRPr lang="en-GB"/>
          </a:p>
        </p:txBody>
      </p:sp>
    </p:spTree>
    <p:extLst>
      <p:ext uri="{BB962C8B-B14F-4D97-AF65-F5344CB8AC3E}">
        <p14:creationId xmlns:p14="http://schemas.microsoft.com/office/powerpoint/2010/main" val="3618180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46"/>
            <a:endParaRPr lang="en-GB" altLang="en-US" dirty="0"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3024" indent="-285779" eaLnBrk="0" hangingPunct="0">
              <a:defRPr>
                <a:solidFill>
                  <a:schemeClr val="tx1"/>
                </a:solidFill>
                <a:latin typeface="Arial" charset="0"/>
                <a:cs typeface="Arial" charset="0"/>
              </a:defRPr>
            </a:lvl2pPr>
            <a:lvl3pPr marL="1143114" indent="-228623" eaLnBrk="0" hangingPunct="0">
              <a:defRPr>
                <a:solidFill>
                  <a:schemeClr val="tx1"/>
                </a:solidFill>
                <a:latin typeface="Arial" charset="0"/>
                <a:cs typeface="Arial" charset="0"/>
              </a:defRPr>
            </a:lvl3pPr>
            <a:lvl4pPr marL="1600360" indent="-228623" eaLnBrk="0" hangingPunct="0">
              <a:defRPr>
                <a:solidFill>
                  <a:schemeClr val="tx1"/>
                </a:solidFill>
                <a:latin typeface="Arial" charset="0"/>
                <a:cs typeface="Arial" charset="0"/>
              </a:defRPr>
            </a:lvl4pPr>
            <a:lvl5pPr marL="2057606" indent="-228623" eaLnBrk="0" hangingPunct="0">
              <a:defRPr>
                <a:solidFill>
                  <a:schemeClr val="tx1"/>
                </a:solidFill>
                <a:latin typeface="Arial" charset="0"/>
                <a:cs typeface="Arial" charset="0"/>
              </a:defRPr>
            </a:lvl5pPr>
            <a:lvl6pPr marL="2514851" indent="-228623" eaLnBrk="0" fontAlgn="base" hangingPunct="0">
              <a:spcBef>
                <a:spcPct val="0"/>
              </a:spcBef>
              <a:spcAft>
                <a:spcPct val="0"/>
              </a:spcAft>
              <a:defRPr>
                <a:solidFill>
                  <a:schemeClr val="tx1"/>
                </a:solidFill>
                <a:latin typeface="Arial" charset="0"/>
                <a:cs typeface="Arial" charset="0"/>
              </a:defRPr>
            </a:lvl6pPr>
            <a:lvl7pPr marL="2972097" indent="-228623" eaLnBrk="0" fontAlgn="base" hangingPunct="0">
              <a:spcBef>
                <a:spcPct val="0"/>
              </a:spcBef>
              <a:spcAft>
                <a:spcPct val="0"/>
              </a:spcAft>
              <a:defRPr>
                <a:solidFill>
                  <a:schemeClr val="tx1"/>
                </a:solidFill>
                <a:latin typeface="Arial" charset="0"/>
                <a:cs typeface="Arial" charset="0"/>
              </a:defRPr>
            </a:lvl7pPr>
            <a:lvl8pPr marL="3429343" indent="-228623" eaLnBrk="0" fontAlgn="base" hangingPunct="0">
              <a:spcBef>
                <a:spcPct val="0"/>
              </a:spcBef>
              <a:spcAft>
                <a:spcPct val="0"/>
              </a:spcAft>
              <a:defRPr>
                <a:solidFill>
                  <a:schemeClr val="tx1"/>
                </a:solidFill>
                <a:latin typeface="Arial" charset="0"/>
                <a:cs typeface="Arial" charset="0"/>
              </a:defRPr>
            </a:lvl8pPr>
            <a:lvl9pPr marL="3886589" indent="-228623" eaLnBrk="0" fontAlgn="base" hangingPunct="0">
              <a:spcBef>
                <a:spcPct val="0"/>
              </a:spcBef>
              <a:spcAft>
                <a:spcPct val="0"/>
              </a:spcAft>
              <a:defRPr>
                <a:solidFill>
                  <a:schemeClr val="tx1"/>
                </a:solidFill>
                <a:latin typeface="Arial" charset="0"/>
                <a:cs typeface="Arial" charset="0"/>
              </a:defRPr>
            </a:lvl9pPr>
          </a:lstStyle>
          <a:p>
            <a:pPr eaLnBrk="1" hangingPunct="1"/>
            <a:fld id="{AE4D64D9-2DD3-45B6-8047-0DCE2AED4FF5}" type="slidenum">
              <a:rPr lang="en-US" altLang="en-US">
                <a:solidFill>
                  <a:srgbClr val="000000"/>
                </a:solidFill>
                <a:latin typeface="Calibri" pitchFamily="34" charset="0"/>
              </a:rPr>
              <a:pPr eaLnBrk="1" hangingPunct="1"/>
              <a:t>11</a:t>
            </a:fld>
            <a:endParaRPr lang="en-US" altLang="en-US">
              <a:solidFill>
                <a:srgbClr val="000000"/>
              </a:solidFill>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3024" indent="-285779" eaLnBrk="0" hangingPunct="0">
              <a:spcBef>
                <a:spcPct val="30000"/>
              </a:spcBef>
              <a:defRPr sz="1200">
                <a:solidFill>
                  <a:schemeClr val="tx1"/>
                </a:solidFill>
                <a:latin typeface="Arial" pitchFamily="34" charset="0"/>
                <a:cs typeface="Arial" pitchFamily="34" charset="0"/>
              </a:defRPr>
            </a:lvl2pPr>
            <a:lvl3pPr marL="1143114" indent="-228623" eaLnBrk="0" hangingPunct="0">
              <a:spcBef>
                <a:spcPct val="30000"/>
              </a:spcBef>
              <a:defRPr sz="1200">
                <a:solidFill>
                  <a:schemeClr val="tx1"/>
                </a:solidFill>
                <a:latin typeface="Arial" pitchFamily="34" charset="0"/>
                <a:cs typeface="Arial" pitchFamily="34" charset="0"/>
              </a:defRPr>
            </a:lvl3pPr>
            <a:lvl4pPr marL="1600360" indent="-228623" eaLnBrk="0" hangingPunct="0">
              <a:spcBef>
                <a:spcPct val="30000"/>
              </a:spcBef>
              <a:defRPr sz="1200">
                <a:solidFill>
                  <a:schemeClr val="tx1"/>
                </a:solidFill>
                <a:latin typeface="Arial" pitchFamily="34" charset="0"/>
                <a:cs typeface="Arial" pitchFamily="34" charset="0"/>
              </a:defRPr>
            </a:lvl4pPr>
            <a:lvl5pPr marL="2057606" indent="-228623" eaLnBrk="0" hangingPunct="0">
              <a:spcBef>
                <a:spcPct val="30000"/>
              </a:spcBef>
              <a:defRPr sz="1200">
                <a:solidFill>
                  <a:schemeClr val="tx1"/>
                </a:solidFill>
                <a:latin typeface="Arial" pitchFamily="34" charset="0"/>
                <a:cs typeface="Arial" pitchFamily="34" charset="0"/>
              </a:defRPr>
            </a:lvl5pPr>
            <a:lvl6pPr marL="2514851" indent="-228623" eaLnBrk="0" fontAlgn="base" hangingPunct="0">
              <a:spcBef>
                <a:spcPct val="30000"/>
              </a:spcBef>
              <a:spcAft>
                <a:spcPct val="0"/>
              </a:spcAft>
              <a:defRPr sz="1200">
                <a:solidFill>
                  <a:schemeClr val="tx1"/>
                </a:solidFill>
                <a:latin typeface="Arial" pitchFamily="34" charset="0"/>
                <a:cs typeface="Arial" pitchFamily="34" charset="0"/>
              </a:defRPr>
            </a:lvl6pPr>
            <a:lvl7pPr marL="2972097" indent="-228623" eaLnBrk="0" fontAlgn="base" hangingPunct="0">
              <a:spcBef>
                <a:spcPct val="30000"/>
              </a:spcBef>
              <a:spcAft>
                <a:spcPct val="0"/>
              </a:spcAft>
              <a:defRPr sz="1200">
                <a:solidFill>
                  <a:schemeClr val="tx1"/>
                </a:solidFill>
                <a:latin typeface="Arial" pitchFamily="34" charset="0"/>
                <a:cs typeface="Arial" pitchFamily="34" charset="0"/>
              </a:defRPr>
            </a:lvl7pPr>
            <a:lvl8pPr marL="3429343" indent="-228623" eaLnBrk="0" fontAlgn="base" hangingPunct="0">
              <a:spcBef>
                <a:spcPct val="30000"/>
              </a:spcBef>
              <a:spcAft>
                <a:spcPct val="0"/>
              </a:spcAft>
              <a:defRPr sz="1200">
                <a:solidFill>
                  <a:schemeClr val="tx1"/>
                </a:solidFill>
                <a:latin typeface="Arial" pitchFamily="34" charset="0"/>
                <a:cs typeface="Arial" pitchFamily="34" charset="0"/>
              </a:defRPr>
            </a:lvl8pPr>
            <a:lvl9pPr marL="3886589" indent="-228623"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D13BB2C8-5EF8-4111-AFE6-00ADE08C10E0}" type="slidenum">
              <a:rPr lang="en-GB" altLang="en-US" smtClean="0">
                <a:solidFill>
                  <a:prstClr val="black"/>
                </a:solidFill>
              </a:rPr>
              <a:pPr eaLnBrk="1" hangingPunct="1">
                <a:spcBef>
                  <a:spcPct val="0"/>
                </a:spcBef>
              </a:pPr>
              <a:t>12</a:t>
            </a:fld>
            <a:endParaRPr lang="en-GB" altLang="en-US" smtClean="0">
              <a:solidFill>
                <a:prstClr val="black"/>
              </a:solidFill>
            </a:endParaRPr>
          </a:p>
        </p:txBody>
      </p:sp>
      <p:sp>
        <p:nvSpPr>
          <p:cNvPr id="152579" name="Rectangle 2"/>
          <p:cNvSpPr>
            <a:spLocks noGrp="1" noRot="1" noChangeAspect="1" noChangeArrowheads="1" noTextEdit="1"/>
          </p:cNvSpPr>
          <p:nvPr>
            <p:ph type="sldImg"/>
          </p:nvPr>
        </p:nvSpPr>
        <p:spPr>
          <a:xfrm>
            <a:off x="920750" y="746125"/>
            <a:ext cx="4967288" cy="3725863"/>
          </a:xfrm>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91" eaLnBrk="1" hangingPunct="1">
              <a:spcBef>
                <a:spcPct val="0"/>
              </a:spcBef>
            </a:pPr>
            <a:r>
              <a:rPr lang="en-GB" altLang="en-US" dirty="0" smtClean="0"/>
              <a:t>The 10% per year fall in incidence that is needed by 2025 has been previously achieved only within the wider context of UHC and broader social and economic development. </a:t>
            </a:r>
            <a:r>
              <a:rPr lang="en-US" altLang="en-US" dirty="0" smtClean="0"/>
              <a:t>UHC means providing all people with access to needed services of sufficient quality to be effective, without their use imposing financial hardship.</a:t>
            </a:r>
            <a:r>
              <a:rPr lang="en-GB" altLang="en-US" dirty="0" smtClean="0"/>
              <a:t> </a:t>
            </a:r>
            <a:r>
              <a:rPr lang="en-US" altLang="en-US" dirty="0" smtClean="0"/>
              <a:t>Progress in the countries with the highest burden today, such as China, India, Indonesia, Nigeria and South Africa will strongly influence whether targets can be achieved or not. To lower cases to 10 per 100,0000 population by 2035 ("end the global TB epidemic") and achieve a 95% reduction in TB deaths by 2035 will need a technological breakthrough by 2025 that will allow an unprecedented acceleration in the rate at which TB incidence falls between 2025 and 2035. This will only happen with substantial investment in R&amp;D in the years up to 2025, so that new tools such as a post-exposure vaccine or a short, efficacious and safe treatment for latent infection that could substantially lower the risk of developing TB among the approximately 2 billion people that are already infected, are developed. </a:t>
            </a:r>
            <a:endParaRPr lang="en-GB" altLang="en-US" dirty="0" smtClean="0"/>
          </a:p>
          <a:p>
            <a:pPr defTabSz="457291"/>
            <a:endParaRPr lang="en-GB" altLang="en-US" dirty="0"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3099" indent="-285807" eaLnBrk="0" hangingPunct="0">
              <a:defRPr>
                <a:solidFill>
                  <a:schemeClr val="tx1"/>
                </a:solidFill>
                <a:latin typeface="Arial" charset="0"/>
                <a:cs typeface="Arial" charset="0"/>
              </a:defRPr>
            </a:lvl2pPr>
            <a:lvl3pPr marL="1143229" indent="-228646" eaLnBrk="0" hangingPunct="0">
              <a:defRPr>
                <a:solidFill>
                  <a:schemeClr val="tx1"/>
                </a:solidFill>
                <a:latin typeface="Arial" charset="0"/>
                <a:cs typeface="Arial" charset="0"/>
              </a:defRPr>
            </a:lvl3pPr>
            <a:lvl4pPr marL="1600520" indent="-228646" eaLnBrk="0" hangingPunct="0">
              <a:defRPr>
                <a:solidFill>
                  <a:schemeClr val="tx1"/>
                </a:solidFill>
                <a:latin typeface="Arial" charset="0"/>
                <a:cs typeface="Arial" charset="0"/>
              </a:defRPr>
            </a:lvl4pPr>
            <a:lvl5pPr marL="2057811" indent="-228646" eaLnBrk="0" hangingPunct="0">
              <a:defRPr>
                <a:solidFill>
                  <a:schemeClr val="tx1"/>
                </a:solidFill>
                <a:latin typeface="Arial" charset="0"/>
                <a:cs typeface="Arial" charset="0"/>
              </a:defRPr>
            </a:lvl5pPr>
            <a:lvl6pPr marL="2515103" indent="-228646" eaLnBrk="0" fontAlgn="base" hangingPunct="0">
              <a:spcBef>
                <a:spcPct val="0"/>
              </a:spcBef>
              <a:spcAft>
                <a:spcPct val="0"/>
              </a:spcAft>
              <a:defRPr>
                <a:solidFill>
                  <a:schemeClr val="tx1"/>
                </a:solidFill>
                <a:latin typeface="Arial" charset="0"/>
                <a:cs typeface="Arial" charset="0"/>
              </a:defRPr>
            </a:lvl6pPr>
            <a:lvl7pPr marL="2972394" indent="-228646" eaLnBrk="0" fontAlgn="base" hangingPunct="0">
              <a:spcBef>
                <a:spcPct val="0"/>
              </a:spcBef>
              <a:spcAft>
                <a:spcPct val="0"/>
              </a:spcAft>
              <a:defRPr>
                <a:solidFill>
                  <a:schemeClr val="tx1"/>
                </a:solidFill>
                <a:latin typeface="Arial" charset="0"/>
                <a:cs typeface="Arial" charset="0"/>
              </a:defRPr>
            </a:lvl7pPr>
            <a:lvl8pPr marL="3429686" indent="-228646" eaLnBrk="0" fontAlgn="base" hangingPunct="0">
              <a:spcBef>
                <a:spcPct val="0"/>
              </a:spcBef>
              <a:spcAft>
                <a:spcPct val="0"/>
              </a:spcAft>
              <a:defRPr>
                <a:solidFill>
                  <a:schemeClr val="tx1"/>
                </a:solidFill>
                <a:latin typeface="Arial" charset="0"/>
                <a:cs typeface="Arial" charset="0"/>
              </a:defRPr>
            </a:lvl8pPr>
            <a:lvl9pPr marL="3886977" indent="-228646" eaLnBrk="0" fontAlgn="base" hangingPunct="0">
              <a:spcBef>
                <a:spcPct val="0"/>
              </a:spcBef>
              <a:spcAft>
                <a:spcPct val="0"/>
              </a:spcAft>
              <a:defRPr>
                <a:solidFill>
                  <a:schemeClr val="tx1"/>
                </a:solidFill>
                <a:latin typeface="Arial" charset="0"/>
                <a:cs typeface="Arial" charset="0"/>
              </a:defRPr>
            </a:lvl9pPr>
          </a:lstStyle>
          <a:p>
            <a:pPr eaLnBrk="1" hangingPunct="1"/>
            <a:fld id="{AE4D64D9-2DD3-45B6-8047-0DCE2AED4FF5}" type="slidenum">
              <a:rPr lang="en-US" altLang="en-US">
                <a:solidFill>
                  <a:srgbClr val="000000"/>
                </a:solidFill>
                <a:latin typeface="Calibri" pitchFamily="34" charset="0"/>
              </a:rPr>
              <a:pPr eaLnBrk="1" hangingPunct="1"/>
              <a:t>14</a:t>
            </a:fld>
            <a:endParaRPr lang="en-US" altLang="en-US" dirty="0">
              <a:solidFill>
                <a:srgbClr val="000000"/>
              </a:solidFill>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91" eaLnBrk="1" hangingPunct="1">
              <a:spcBef>
                <a:spcPct val="0"/>
              </a:spcBef>
            </a:pPr>
            <a:r>
              <a:rPr lang="en-GB" altLang="en-US" dirty="0" smtClean="0"/>
              <a:t>The 10% per year fall in incidence that is needed by 2025 has been previously achieved only within the wider context of UHC and broader social and economic development. </a:t>
            </a:r>
            <a:r>
              <a:rPr lang="en-US" altLang="en-US" dirty="0" smtClean="0"/>
              <a:t>UHC means providing all people with access to needed services of sufficient quality to be effective, without their use imposing financial hardship.</a:t>
            </a:r>
            <a:r>
              <a:rPr lang="en-GB" altLang="en-US" dirty="0" smtClean="0"/>
              <a:t> </a:t>
            </a:r>
            <a:r>
              <a:rPr lang="en-US" altLang="en-US" dirty="0" smtClean="0"/>
              <a:t>Progress in the countries with the highest burden today, such as China, India, Indonesia, Nigeria and South Africa will strongly influence whether targets can be achieved or not. To lower cases to 10 per 100,0000 population by 2035 ("end the global TB epidemic") and achieve a 95% reduction in TB deaths by 2035 will need a technological breakthrough by 2025 that will allow an unprecedented acceleration in the rate at which TB incidence falls between 2025 and 2035. This will only happen with substantial investment in R&amp;D in the years up to 2025, so that new tools such as a post-exposure vaccine or a short, efficacious and safe treatment for latent infection that could substantially lower the risk of developing TB among the approximately 2 billion people that are already infected, are developed. </a:t>
            </a:r>
            <a:endParaRPr lang="en-GB" altLang="en-US" dirty="0" smtClean="0"/>
          </a:p>
          <a:p>
            <a:pPr defTabSz="457291"/>
            <a:endParaRPr lang="en-GB" altLang="en-US" dirty="0"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3099" indent="-285807" eaLnBrk="0" hangingPunct="0">
              <a:defRPr>
                <a:solidFill>
                  <a:schemeClr val="tx1"/>
                </a:solidFill>
                <a:latin typeface="Arial" charset="0"/>
                <a:cs typeface="Arial" charset="0"/>
              </a:defRPr>
            </a:lvl2pPr>
            <a:lvl3pPr marL="1143229" indent="-228646" eaLnBrk="0" hangingPunct="0">
              <a:defRPr>
                <a:solidFill>
                  <a:schemeClr val="tx1"/>
                </a:solidFill>
                <a:latin typeface="Arial" charset="0"/>
                <a:cs typeface="Arial" charset="0"/>
              </a:defRPr>
            </a:lvl3pPr>
            <a:lvl4pPr marL="1600520" indent="-228646" eaLnBrk="0" hangingPunct="0">
              <a:defRPr>
                <a:solidFill>
                  <a:schemeClr val="tx1"/>
                </a:solidFill>
                <a:latin typeface="Arial" charset="0"/>
                <a:cs typeface="Arial" charset="0"/>
              </a:defRPr>
            </a:lvl4pPr>
            <a:lvl5pPr marL="2057811" indent="-228646" eaLnBrk="0" hangingPunct="0">
              <a:defRPr>
                <a:solidFill>
                  <a:schemeClr val="tx1"/>
                </a:solidFill>
                <a:latin typeface="Arial" charset="0"/>
                <a:cs typeface="Arial" charset="0"/>
              </a:defRPr>
            </a:lvl5pPr>
            <a:lvl6pPr marL="2515103" indent="-228646" eaLnBrk="0" fontAlgn="base" hangingPunct="0">
              <a:spcBef>
                <a:spcPct val="0"/>
              </a:spcBef>
              <a:spcAft>
                <a:spcPct val="0"/>
              </a:spcAft>
              <a:defRPr>
                <a:solidFill>
                  <a:schemeClr val="tx1"/>
                </a:solidFill>
                <a:latin typeface="Arial" charset="0"/>
                <a:cs typeface="Arial" charset="0"/>
              </a:defRPr>
            </a:lvl6pPr>
            <a:lvl7pPr marL="2972394" indent="-228646" eaLnBrk="0" fontAlgn="base" hangingPunct="0">
              <a:spcBef>
                <a:spcPct val="0"/>
              </a:spcBef>
              <a:spcAft>
                <a:spcPct val="0"/>
              </a:spcAft>
              <a:defRPr>
                <a:solidFill>
                  <a:schemeClr val="tx1"/>
                </a:solidFill>
                <a:latin typeface="Arial" charset="0"/>
                <a:cs typeface="Arial" charset="0"/>
              </a:defRPr>
            </a:lvl7pPr>
            <a:lvl8pPr marL="3429686" indent="-228646" eaLnBrk="0" fontAlgn="base" hangingPunct="0">
              <a:spcBef>
                <a:spcPct val="0"/>
              </a:spcBef>
              <a:spcAft>
                <a:spcPct val="0"/>
              </a:spcAft>
              <a:defRPr>
                <a:solidFill>
                  <a:schemeClr val="tx1"/>
                </a:solidFill>
                <a:latin typeface="Arial" charset="0"/>
                <a:cs typeface="Arial" charset="0"/>
              </a:defRPr>
            </a:lvl8pPr>
            <a:lvl9pPr marL="3886977" indent="-228646" eaLnBrk="0" fontAlgn="base" hangingPunct="0">
              <a:spcBef>
                <a:spcPct val="0"/>
              </a:spcBef>
              <a:spcAft>
                <a:spcPct val="0"/>
              </a:spcAft>
              <a:defRPr>
                <a:solidFill>
                  <a:schemeClr val="tx1"/>
                </a:solidFill>
                <a:latin typeface="Arial" charset="0"/>
                <a:cs typeface="Arial" charset="0"/>
              </a:defRPr>
            </a:lvl9pPr>
          </a:lstStyle>
          <a:p>
            <a:pPr eaLnBrk="1" hangingPunct="1"/>
            <a:fld id="{AE4D64D9-2DD3-45B6-8047-0DCE2AED4FF5}" type="slidenum">
              <a:rPr lang="en-US" altLang="en-US">
                <a:solidFill>
                  <a:srgbClr val="000000"/>
                </a:solidFill>
                <a:latin typeface="Calibri" pitchFamily="34" charset="0"/>
              </a:rPr>
              <a:pPr eaLnBrk="1" hangingPunct="1"/>
              <a:t>15</a:t>
            </a:fld>
            <a:endParaRPr lang="en-US" altLang="en-US" dirty="0">
              <a:solidFill>
                <a:srgbClr val="000000"/>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920750" y="746125"/>
            <a:ext cx="4967288" cy="3725863"/>
          </a:xfrm>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Narrow" pitchFamily="34" charset="0"/>
                <a:cs typeface="Arial" charset="0"/>
              </a:defRPr>
            </a:lvl1pPr>
            <a:lvl2pPr marL="743024" indent="-285779" eaLnBrk="0" hangingPunct="0">
              <a:defRPr>
                <a:solidFill>
                  <a:schemeClr val="tx1"/>
                </a:solidFill>
                <a:latin typeface="Helvetica-Narrow" pitchFamily="34" charset="0"/>
                <a:cs typeface="Arial" charset="0"/>
              </a:defRPr>
            </a:lvl2pPr>
            <a:lvl3pPr marL="1143114" indent="-228623" eaLnBrk="0" hangingPunct="0">
              <a:defRPr>
                <a:solidFill>
                  <a:schemeClr val="tx1"/>
                </a:solidFill>
                <a:latin typeface="Helvetica-Narrow" pitchFamily="34" charset="0"/>
                <a:cs typeface="Arial" charset="0"/>
              </a:defRPr>
            </a:lvl3pPr>
            <a:lvl4pPr marL="1600360" indent="-228623" eaLnBrk="0" hangingPunct="0">
              <a:defRPr>
                <a:solidFill>
                  <a:schemeClr val="tx1"/>
                </a:solidFill>
                <a:latin typeface="Helvetica-Narrow" pitchFamily="34" charset="0"/>
                <a:cs typeface="Arial" charset="0"/>
              </a:defRPr>
            </a:lvl4pPr>
            <a:lvl5pPr marL="2057606" indent="-228623" eaLnBrk="0" hangingPunct="0">
              <a:defRPr>
                <a:solidFill>
                  <a:schemeClr val="tx1"/>
                </a:solidFill>
                <a:latin typeface="Helvetica-Narrow" pitchFamily="34" charset="0"/>
                <a:cs typeface="Arial" charset="0"/>
              </a:defRPr>
            </a:lvl5pPr>
            <a:lvl6pPr marL="2514851" indent="-228623" eaLnBrk="0" fontAlgn="base" hangingPunct="0">
              <a:spcBef>
                <a:spcPct val="0"/>
              </a:spcBef>
              <a:spcAft>
                <a:spcPct val="0"/>
              </a:spcAft>
              <a:defRPr>
                <a:solidFill>
                  <a:schemeClr val="tx1"/>
                </a:solidFill>
                <a:latin typeface="Helvetica-Narrow" pitchFamily="34" charset="0"/>
                <a:cs typeface="Arial" charset="0"/>
              </a:defRPr>
            </a:lvl6pPr>
            <a:lvl7pPr marL="2972097" indent="-228623" eaLnBrk="0" fontAlgn="base" hangingPunct="0">
              <a:spcBef>
                <a:spcPct val="0"/>
              </a:spcBef>
              <a:spcAft>
                <a:spcPct val="0"/>
              </a:spcAft>
              <a:defRPr>
                <a:solidFill>
                  <a:schemeClr val="tx1"/>
                </a:solidFill>
                <a:latin typeface="Helvetica-Narrow" pitchFamily="34" charset="0"/>
                <a:cs typeface="Arial" charset="0"/>
              </a:defRPr>
            </a:lvl7pPr>
            <a:lvl8pPr marL="3429343" indent="-228623" eaLnBrk="0" fontAlgn="base" hangingPunct="0">
              <a:spcBef>
                <a:spcPct val="0"/>
              </a:spcBef>
              <a:spcAft>
                <a:spcPct val="0"/>
              </a:spcAft>
              <a:defRPr>
                <a:solidFill>
                  <a:schemeClr val="tx1"/>
                </a:solidFill>
                <a:latin typeface="Helvetica-Narrow" pitchFamily="34" charset="0"/>
                <a:cs typeface="Arial" charset="0"/>
              </a:defRPr>
            </a:lvl8pPr>
            <a:lvl9pPr marL="3886589" indent="-228623" eaLnBrk="0" fontAlgn="base" hangingPunct="0">
              <a:spcBef>
                <a:spcPct val="0"/>
              </a:spcBef>
              <a:spcAft>
                <a:spcPct val="0"/>
              </a:spcAft>
              <a:defRPr>
                <a:solidFill>
                  <a:schemeClr val="tx1"/>
                </a:solidFill>
                <a:latin typeface="Helvetica-Narrow" pitchFamily="34" charset="0"/>
                <a:cs typeface="Arial" charset="0"/>
              </a:defRPr>
            </a:lvl9pPr>
          </a:lstStyle>
          <a:p>
            <a:pPr eaLnBrk="1" hangingPunct="1"/>
            <a:fld id="{C061029B-C070-4F11-ADE6-7727F6712243}" type="slidenum">
              <a:rPr lang="en-US" altLang="en-US">
                <a:solidFill>
                  <a:srgbClr val="000000"/>
                </a:solidFill>
                <a:latin typeface="Arial" charset="0"/>
              </a:rPr>
              <a:pPr eaLnBrk="1" hangingPunct="1"/>
              <a:t>16</a:t>
            </a:fld>
            <a:endParaRPr lang="en-US" altLang="en-US">
              <a:solidFill>
                <a:srgbClr val="000000"/>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egnaposto immagine diapositiva 1"/>
          <p:cNvSpPr>
            <a:spLocks noGrp="1" noRot="1" noChangeAspect="1" noTextEdit="1"/>
          </p:cNvSpPr>
          <p:nvPr>
            <p:ph type="sldImg"/>
          </p:nvPr>
        </p:nvSpPr>
        <p:spPr bwMode="auto">
          <a:xfrm>
            <a:off x="920750" y="746125"/>
            <a:ext cx="4967288"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smtClean="0">
              <a:latin typeface="Arial" charset="0"/>
              <a:cs typeface="Arial" charset="0"/>
            </a:endParaRPr>
          </a:p>
        </p:txBody>
      </p:sp>
    </p:spTree>
    <p:extLst>
      <p:ext uri="{BB962C8B-B14F-4D97-AF65-F5344CB8AC3E}">
        <p14:creationId xmlns:p14="http://schemas.microsoft.com/office/powerpoint/2010/main" val="605015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a:ln/>
        </p:spPr>
      </p:sp>
      <p:sp>
        <p:nvSpPr>
          <p:cNvPr id="52227" name="Segnaposto note 2"/>
          <p:cNvSpPr>
            <a:spLocks noGrp="1"/>
          </p:cNvSpPr>
          <p:nvPr>
            <p:ph type="body" idx="1"/>
          </p:nvPr>
        </p:nvSpPr>
        <p:spPr>
          <a:noFill/>
          <a:ln/>
        </p:spPr>
        <p:txBody>
          <a:bodyPr/>
          <a:lstStyle/>
          <a:p>
            <a:r>
              <a:rPr lang="en-GB" dirty="0" smtClean="0">
                <a:latin typeface="Arial" pitchFamily="34" charset="0"/>
                <a:cs typeface="Arial" pitchFamily="34" charset="0"/>
              </a:rPr>
              <a:t>Global TB incidence and mortality rates have been falling for the last decade in all six WHO regions (estimates</a:t>
            </a:r>
            <a:r>
              <a:rPr lang="en-GB" baseline="0" dirty="0" smtClean="0">
                <a:latin typeface="Arial" pitchFamily="34" charset="0"/>
                <a:cs typeface="Arial" pitchFamily="34" charset="0"/>
              </a:rPr>
              <a:t> of </a:t>
            </a:r>
            <a:r>
              <a:rPr lang="en-GB" dirty="0" smtClean="0">
                <a:latin typeface="Arial" pitchFamily="34" charset="0"/>
                <a:cs typeface="Arial" pitchFamily="34" charset="0"/>
              </a:rPr>
              <a:t>TB deaths among HIV-positive people are also on the decline).  The rate of decrease in incidence rate (at 1.4% per year between 2000 and 2015) remains far too low to achieve </a:t>
            </a:r>
            <a:r>
              <a:rPr lang="en-GB" baseline="0" dirty="0" smtClean="0">
                <a:latin typeface="Arial" pitchFamily="34" charset="0"/>
                <a:cs typeface="Arial" pitchFamily="34" charset="0"/>
              </a:rPr>
              <a:t>the TB </a:t>
            </a:r>
            <a:r>
              <a:rPr lang="it-IT" dirty="0" smtClean="0">
                <a:latin typeface="Arial" pitchFamily="34" charset="0"/>
                <a:cs typeface="Arial" pitchFamily="34" charset="0"/>
              </a:rPr>
              <a:t>elimination threshold by 2050</a:t>
            </a:r>
            <a:r>
              <a:rPr lang="it-IT" baseline="0" dirty="0" smtClean="0">
                <a:latin typeface="Arial" pitchFamily="34" charset="0"/>
                <a:cs typeface="Arial" pitchFamily="34" charset="0"/>
              </a:rPr>
              <a:t>.</a:t>
            </a:r>
            <a:endParaRPr lang="it-IT" dirty="0" smtClean="0">
              <a:latin typeface="Arial" pitchFamily="34" charset="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xfrm>
            <a:off x="1" y="9442154"/>
            <a:ext cx="2950475" cy="497046"/>
          </a:xfrm>
          <a:prstGeom prst="rect">
            <a:avLst/>
          </a:prstGeom>
          <a:ln/>
        </p:spPr>
        <p:txBody>
          <a:bodyPr lIns="96671" tIns="48336" rIns="96671" bIns="48336"/>
          <a:lstStyle/>
          <a:p>
            <a:r>
              <a:rPr lang="en-US"/>
              <a:t>Workshop for 18 high-priority countries of the WHO European Region on recording and reporting of drug resistant tuberculosis</a:t>
            </a:r>
          </a:p>
        </p:txBody>
      </p:sp>
      <p:sp>
        <p:nvSpPr>
          <p:cNvPr id="7" name="Rectangle 7"/>
          <p:cNvSpPr>
            <a:spLocks noGrp="1" noChangeArrowheads="1"/>
          </p:cNvSpPr>
          <p:nvPr>
            <p:ph type="sldNum" sz="quarter" idx="5"/>
          </p:nvPr>
        </p:nvSpPr>
        <p:spPr>
          <a:xfrm>
            <a:off x="3856738" y="9442154"/>
            <a:ext cx="2950475" cy="497046"/>
          </a:xfrm>
          <a:prstGeom prst="rect">
            <a:avLst/>
          </a:prstGeom>
          <a:ln/>
        </p:spPr>
        <p:txBody>
          <a:bodyPr lIns="96671" tIns="48336" rIns="96671" bIns="48336"/>
          <a:lstStyle/>
          <a:p>
            <a:fld id="{B1AC932C-64B1-4B17-97A2-9E42C5DD2716}" type="slidenum">
              <a:rPr lang="en-US"/>
              <a:pPr/>
              <a:t>20</a:t>
            </a:fld>
            <a:endParaRPr lang="en-US"/>
          </a:p>
        </p:txBody>
      </p:sp>
      <p:sp>
        <p:nvSpPr>
          <p:cNvPr id="158722" name="Rectangle 2"/>
          <p:cNvSpPr>
            <a:spLocks noGrp="1" noRot="1" noChangeAspect="1" noChangeArrowheads="1" noTextEdit="1"/>
          </p:cNvSpPr>
          <p:nvPr>
            <p:ph type="sldImg"/>
          </p:nvPr>
        </p:nvSpPr>
        <p:spPr>
          <a:xfrm>
            <a:off x="920750" y="746125"/>
            <a:ext cx="4968875" cy="3727450"/>
          </a:xfrm>
          <a:ln/>
        </p:spPr>
      </p:sp>
      <p:sp>
        <p:nvSpPr>
          <p:cNvPr id="158723" name="Rectangle 3"/>
          <p:cNvSpPr>
            <a:spLocks noGrp="1" noChangeArrowheads="1"/>
          </p:cNvSpPr>
          <p:nvPr>
            <p:ph type="body" idx="1"/>
          </p:nvPr>
        </p:nvSpPr>
        <p:spPr/>
        <p:txBody>
          <a:bodyPr/>
          <a:lstStyle/>
          <a:p>
            <a:pPr defTabSz="914491">
              <a:defRPr/>
            </a:pPr>
            <a:r>
              <a:rPr lang="en-US" dirty="0" smtClean="0"/>
              <a:t>30 countries</a:t>
            </a:r>
            <a:r>
              <a:rPr lang="en-US" baseline="0" dirty="0" smtClean="0"/>
              <a:t> concentrate about 90% of the global disease burden of MDR/RR-TB.  These countries are defined as the top 20 countries in terms of estimated numbers of incident MDR-TB and the top 10 by estimated MDR-TB incidence rate per population in 2014 (above a threshold of 1,000 estimated incident MDR-TB </a:t>
            </a:r>
            <a:r>
              <a:rPr lang="en-US" baseline="0" smtClean="0"/>
              <a:t>cases that year</a:t>
            </a:r>
            <a:r>
              <a:rPr lang="en-US" baseline="0" dirty="0" smtClean="0"/>
              <a:t>)</a:t>
            </a:r>
            <a:endParaRPr lang="en-US" dirty="0" smtClean="0"/>
          </a:p>
          <a:p>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a:ln/>
        </p:spPr>
      </p:sp>
      <p:sp>
        <p:nvSpPr>
          <p:cNvPr id="8806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91" eaLnBrk="1" hangingPunct="1">
              <a:defRPr/>
            </a:pPr>
            <a:r>
              <a:rPr lang="en-US">
                <a:latin typeface="Arial" charset="0"/>
                <a:cs typeface="Arial" charset="0"/>
              </a:rPr>
              <a:t>By October 2016, </a:t>
            </a:r>
            <a:r>
              <a:rPr lang="en-US" dirty="0">
                <a:latin typeface="Arial" charset="0"/>
                <a:cs typeface="Arial" charset="0"/>
              </a:rPr>
              <a:t>extensively drug-resistant TB (XDR-TB) had been reported </a:t>
            </a:r>
            <a:r>
              <a:rPr lang="en-US">
                <a:latin typeface="Arial" charset="0"/>
                <a:cs typeface="Arial" charset="0"/>
              </a:rPr>
              <a:t>by 118 </a:t>
            </a:r>
            <a:r>
              <a:rPr lang="en-US" dirty="0">
                <a:latin typeface="Arial" charset="0"/>
                <a:cs typeface="Arial" charset="0"/>
              </a:rPr>
              <a:t>WHO Member States. About 51% have resistance to a fluoroquinolone or a second-line injectable agent or both (XDR-TB).  Overall, 9.5% (95% CI: 7.0–12.1%) of MDR-TB cases have XDR-TB.  In some countries the proportion of cases with strains resistant to second-line drugs is much higher than the global average.</a:t>
            </a:r>
            <a:endParaRPr lang="en-US" altLang="en-US" dirty="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C06B886-40A9-424B-AB76-584F8DDD5C90}" type="slidenum">
              <a:rPr lang="en-GB" smtClean="0"/>
              <a:pPr>
                <a:defRPr/>
              </a:pPr>
              <a:t>2</a:t>
            </a:fld>
            <a:endParaRPr lang="en-GB"/>
          </a:p>
        </p:txBody>
      </p:sp>
    </p:spTree>
    <p:extLst>
      <p:ext uri="{BB962C8B-B14F-4D97-AF65-F5344CB8AC3E}">
        <p14:creationId xmlns:p14="http://schemas.microsoft.com/office/powerpoint/2010/main" val="2988833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C06B886-40A9-424B-AB76-584F8DDD5C90}" type="slidenum">
              <a:rPr lang="en-GB" smtClean="0"/>
              <a:pPr>
                <a:defRPr/>
              </a:pPr>
              <a:t>3</a:t>
            </a:fld>
            <a:endParaRPr lang="en-GB"/>
          </a:p>
        </p:txBody>
      </p:sp>
    </p:spTree>
    <p:extLst>
      <p:ext uri="{BB962C8B-B14F-4D97-AF65-F5344CB8AC3E}">
        <p14:creationId xmlns:p14="http://schemas.microsoft.com/office/powerpoint/2010/main" val="3726305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C06B886-40A9-424B-AB76-584F8DDD5C90}" type="slidenum">
              <a:rPr lang="en-GB" smtClean="0"/>
              <a:pPr>
                <a:defRPr/>
              </a:pPr>
              <a:t>4</a:t>
            </a:fld>
            <a:endParaRPr lang="en-GB"/>
          </a:p>
        </p:txBody>
      </p:sp>
    </p:spTree>
    <p:extLst>
      <p:ext uri="{BB962C8B-B14F-4D97-AF65-F5344CB8AC3E}">
        <p14:creationId xmlns:p14="http://schemas.microsoft.com/office/powerpoint/2010/main" val="285438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C06B886-40A9-424B-AB76-584F8DDD5C90}" type="slidenum">
              <a:rPr lang="en-GB" smtClean="0"/>
              <a:pPr>
                <a:defRPr/>
              </a:pPr>
              <a:t>5</a:t>
            </a:fld>
            <a:endParaRPr lang="en-GB"/>
          </a:p>
        </p:txBody>
      </p:sp>
    </p:spTree>
    <p:extLst>
      <p:ext uri="{BB962C8B-B14F-4D97-AF65-F5344CB8AC3E}">
        <p14:creationId xmlns:p14="http://schemas.microsoft.com/office/powerpoint/2010/main" val="3717274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C06B886-40A9-424B-AB76-584F8DDD5C90}" type="slidenum">
              <a:rPr lang="en-GB" smtClean="0"/>
              <a:pPr>
                <a:defRPr/>
              </a:pPr>
              <a:t>6</a:t>
            </a:fld>
            <a:endParaRPr lang="en-GB"/>
          </a:p>
        </p:txBody>
      </p:sp>
    </p:spTree>
    <p:extLst>
      <p:ext uri="{BB962C8B-B14F-4D97-AF65-F5344CB8AC3E}">
        <p14:creationId xmlns:p14="http://schemas.microsoft.com/office/powerpoint/2010/main" val="2026008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C06B886-40A9-424B-AB76-584F8DDD5C90}" type="slidenum">
              <a:rPr lang="en-GB" smtClean="0"/>
              <a:pPr>
                <a:defRPr/>
              </a:pPr>
              <a:t>7</a:t>
            </a:fld>
            <a:endParaRPr lang="en-GB"/>
          </a:p>
        </p:txBody>
      </p:sp>
    </p:spTree>
    <p:extLst>
      <p:ext uri="{BB962C8B-B14F-4D97-AF65-F5344CB8AC3E}">
        <p14:creationId xmlns:p14="http://schemas.microsoft.com/office/powerpoint/2010/main" val="1041120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C06B886-40A9-424B-AB76-584F8DDD5C90}" type="slidenum">
              <a:rPr lang="en-GB" smtClean="0"/>
              <a:pPr>
                <a:defRPr/>
              </a:pPr>
              <a:t>8</a:t>
            </a:fld>
            <a:endParaRPr lang="en-GB"/>
          </a:p>
        </p:txBody>
      </p:sp>
    </p:spTree>
    <p:extLst>
      <p:ext uri="{BB962C8B-B14F-4D97-AF65-F5344CB8AC3E}">
        <p14:creationId xmlns:p14="http://schemas.microsoft.com/office/powerpoint/2010/main" val="3455049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C06B886-40A9-424B-AB76-584F8DDD5C90}" type="slidenum">
              <a:rPr lang="en-GB" smtClean="0"/>
              <a:pPr>
                <a:defRPr/>
              </a:pPr>
              <a:t>9</a:t>
            </a:fld>
            <a:endParaRPr lang="en-GB"/>
          </a:p>
        </p:txBody>
      </p:sp>
    </p:spTree>
    <p:extLst>
      <p:ext uri="{BB962C8B-B14F-4D97-AF65-F5344CB8AC3E}">
        <p14:creationId xmlns:p14="http://schemas.microsoft.com/office/powerpoint/2010/main" val="372151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F31061C2-1701-41CE-8D92-7CBBFFE694FC}" type="slidenum">
              <a:rPr lang="en-US"/>
              <a:pPr>
                <a:defRPr/>
              </a:pPr>
              <a:t>‹#›</a:t>
            </a:fld>
            <a:endParaRPr lang="en-US"/>
          </a:p>
        </p:txBody>
      </p:sp>
    </p:spTree>
    <p:extLst>
      <p:ext uri="{BB962C8B-B14F-4D97-AF65-F5344CB8AC3E}">
        <p14:creationId xmlns:p14="http://schemas.microsoft.com/office/powerpoint/2010/main" val="1152325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42317A2A-F524-4BA2-8873-55E0CEA05BCC}" type="slidenum">
              <a:rPr lang="en-US"/>
              <a:pPr>
                <a:defRPr/>
              </a:pPr>
              <a:t>‹#›</a:t>
            </a:fld>
            <a:endParaRPr lang="en-US"/>
          </a:p>
        </p:txBody>
      </p:sp>
    </p:spTree>
    <p:extLst>
      <p:ext uri="{BB962C8B-B14F-4D97-AF65-F5344CB8AC3E}">
        <p14:creationId xmlns:p14="http://schemas.microsoft.com/office/powerpoint/2010/main" val="2493626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81093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31564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65209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23449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9819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35943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49418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5851525"/>
          </a:xfrm>
        </p:spPr>
        <p:txBody>
          <a:bodyPr vert="eaVert"/>
          <a:lstStyle>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07896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1"/>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4"/>
            <a:ext cx="6400800" cy="1752600"/>
          </a:xfrm>
        </p:spPr>
        <p:txBody>
          <a:bodyPr/>
          <a:lstStyle>
            <a:lvl1pPr marL="0" indent="0" algn="ctr">
              <a:buNone/>
              <a:defRPr/>
            </a:lvl1pPr>
            <a:lvl2pPr marL="456825" indent="0" algn="ctr">
              <a:buNone/>
              <a:defRPr/>
            </a:lvl2pPr>
            <a:lvl3pPr marL="913651" indent="0" algn="ctr">
              <a:buNone/>
              <a:defRPr/>
            </a:lvl3pPr>
            <a:lvl4pPr marL="1370475" indent="0" algn="ctr">
              <a:buNone/>
              <a:defRPr/>
            </a:lvl4pPr>
            <a:lvl5pPr marL="1827301" indent="0" algn="ctr">
              <a:buNone/>
              <a:defRPr/>
            </a:lvl5pPr>
            <a:lvl6pPr marL="2284123" indent="0" algn="ctr">
              <a:buNone/>
              <a:defRPr/>
            </a:lvl6pPr>
            <a:lvl7pPr marL="2740949" indent="0" algn="ctr">
              <a:buNone/>
              <a:defRPr/>
            </a:lvl7pPr>
            <a:lvl8pPr marL="3197774" indent="0" algn="ctr">
              <a:buNone/>
              <a:defRPr/>
            </a:lvl8pPr>
            <a:lvl9pPr marL="3654603"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851C4A-4429-4687-8E1B-2505A25A1DB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311095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1A87D3-E77F-4A21-A352-95700E6277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8674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
            <a:ext cx="60198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B5CC263C-972E-404B-BD86-400DF713B82A}" type="slidenum">
              <a:rPr lang="en-US"/>
              <a:pPr>
                <a:defRPr/>
              </a:pPr>
              <a:t>‹#›</a:t>
            </a:fld>
            <a:endParaRPr lang="en-US"/>
          </a:p>
        </p:txBody>
      </p:sp>
    </p:spTree>
    <p:extLst>
      <p:ext uri="{BB962C8B-B14F-4D97-AF65-F5344CB8AC3E}">
        <p14:creationId xmlns:p14="http://schemas.microsoft.com/office/powerpoint/2010/main" val="3736175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56"/>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6825" indent="0">
              <a:buNone/>
              <a:defRPr sz="1800"/>
            </a:lvl2pPr>
            <a:lvl3pPr marL="913651" indent="0">
              <a:buNone/>
              <a:defRPr sz="1600"/>
            </a:lvl3pPr>
            <a:lvl4pPr marL="1370475" indent="0">
              <a:buNone/>
              <a:defRPr sz="1400"/>
            </a:lvl4pPr>
            <a:lvl5pPr marL="1827301" indent="0">
              <a:buNone/>
              <a:defRPr sz="1400"/>
            </a:lvl5pPr>
            <a:lvl6pPr marL="2284123" indent="0">
              <a:buNone/>
              <a:defRPr sz="1400"/>
            </a:lvl6pPr>
            <a:lvl7pPr marL="2740949" indent="0">
              <a:buNone/>
              <a:defRPr sz="1400"/>
            </a:lvl7pPr>
            <a:lvl8pPr marL="3197774" indent="0">
              <a:buNone/>
              <a:defRPr sz="1400"/>
            </a:lvl8pPr>
            <a:lvl9pPr marL="365460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DF63FC-9C28-479A-BC64-2BACF41871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935195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5" y="1600217"/>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2347" y="1600217"/>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3E5A2C-C576-443F-914E-0460F820BB0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790987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3" y="1535113"/>
            <a:ext cx="4040066" cy="639762"/>
          </a:xfrm>
        </p:spPr>
        <p:txBody>
          <a:bodyPr anchor="b"/>
          <a:lstStyle>
            <a:lvl1pPr marL="0" indent="0">
              <a:buNone/>
              <a:defRPr sz="2400" b="1"/>
            </a:lvl1pPr>
            <a:lvl2pPr marL="456825" indent="0">
              <a:buNone/>
              <a:defRPr sz="2000" b="1"/>
            </a:lvl2pPr>
            <a:lvl3pPr marL="913651" indent="0">
              <a:buNone/>
              <a:defRPr sz="1800" b="1"/>
            </a:lvl3pPr>
            <a:lvl4pPr marL="1370475" indent="0">
              <a:buNone/>
              <a:defRPr sz="1600" b="1"/>
            </a:lvl4pPr>
            <a:lvl5pPr marL="1827301" indent="0">
              <a:buNone/>
              <a:defRPr sz="1600" b="1"/>
            </a:lvl5pPr>
            <a:lvl6pPr marL="2284123" indent="0">
              <a:buNone/>
              <a:defRPr sz="1600" b="1"/>
            </a:lvl6pPr>
            <a:lvl7pPr marL="2740949" indent="0">
              <a:buNone/>
              <a:defRPr sz="1600" b="1"/>
            </a:lvl7pPr>
            <a:lvl8pPr marL="3197774" indent="0">
              <a:buNone/>
              <a:defRPr sz="1600" b="1"/>
            </a:lvl8pPr>
            <a:lvl9pPr marL="36546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299" y="1535113"/>
            <a:ext cx="4041531" cy="639762"/>
          </a:xfrm>
        </p:spPr>
        <p:txBody>
          <a:bodyPr anchor="b"/>
          <a:lstStyle>
            <a:lvl1pPr marL="0" indent="0">
              <a:buNone/>
              <a:defRPr sz="2400" b="1"/>
            </a:lvl1pPr>
            <a:lvl2pPr marL="456825" indent="0">
              <a:buNone/>
              <a:defRPr sz="2000" b="1"/>
            </a:lvl2pPr>
            <a:lvl3pPr marL="913651" indent="0">
              <a:buNone/>
              <a:defRPr sz="1800" b="1"/>
            </a:lvl3pPr>
            <a:lvl4pPr marL="1370475" indent="0">
              <a:buNone/>
              <a:defRPr sz="1600" b="1"/>
            </a:lvl4pPr>
            <a:lvl5pPr marL="1827301" indent="0">
              <a:buNone/>
              <a:defRPr sz="1600" b="1"/>
            </a:lvl5pPr>
            <a:lvl6pPr marL="2284123" indent="0">
              <a:buNone/>
              <a:defRPr sz="1600" b="1"/>
            </a:lvl6pPr>
            <a:lvl7pPr marL="2740949" indent="0">
              <a:buNone/>
              <a:defRPr sz="1600" b="1"/>
            </a:lvl7pPr>
            <a:lvl8pPr marL="3197774" indent="0">
              <a:buNone/>
              <a:defRPr sz="1600" b="1"/>
            </a:lvl8pPr>
            <a:lvl9pPr marL="36546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99"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79BB9E1-35DC-4661-87A7-0BD4D04761E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003955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B006D3-8E9D-4814-BDBA-F23770E3867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180175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7207192-94A0-49B6-9664-FDD44F29F8E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088223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435"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550" y="273063"/>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7" y="1435113"/>
            <a:ext cx="3008435" cy="4691063"/>
          </a:xfrm>
        </p:spPr>
        <p:txBody>
          <a:bodyPr/>
          <a:lstStyle>
            <a:lvl1pPr marL="0" indent="0">
              <a:buNone/>
              <a:defRPr sz="1400"/>
            </a:lvl1pPr>
            <a:lvl2pPr marL="456825" indent="0">
              <a:buNone/>
              <a:defRPr sz="1200"/>
            </a:lvl2pPr>
            <a:lvl3pPr marL="913651" indent="0">
              <a:buNone/>
              <a:defRPr sz="1000"/>
            </a:lvl3pPr>
            <a:lvl4pPr marL="1370475" indent="0">
              <a:buNone/>
              <a:defRPr sz="900"/>
            </a:lvl4pPr>
            <a:lvl5pPr marL="1827301" indent="0">
              <a:buNone/>
              <a:defRPr sz="900"/>
            </a:lvl5pPr>
            <a:lvl6pPr marL="2284123" indent="0">
              <a:buNone/>
              <a:defRPr sz="900"/>
            </a:lvl6pPr>
            <a:lvl7pPr marL="2740949" indent="0">
              <a:buNone/>
              <a:defRPr sz="900"/>
            </a:lvl7pPr>
            <a:lvl8pPr marL="3197774" indent="0">
              <a:buNone/>
              <a:defRPr sz="900"/>
            </a:lvl8pPr>
            <a:lvl9pPr marL="365460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409C83-59FD-4D33-8892-380AAB4C3A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193984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6825" indent="0">
              <a:buNone/>
              <a:defRPr sz="2800"/>
            </a:lvl2pPr>
            <a:lvl3pPr marL="913651" indent="0">
              <a:buNone/>
              <a:defRPr sz="2400"/>
            </a:lvl3pPr>
            <a:lvl4pPr marL="1370475" indent="0">
              <a:buNone/>
              <a:defRPr sz="2000"/>
            </a:lvl4pPr>
            <a:lvl5pPr marL="1827301" indent="0">
              <a:buNone/>
              <a:defRPr sz="2000"/>
            </a:lvl5pPr>
            <a:lvl6pPr marL="2284123" indent="0">
              <a:buNone/>
              <a:defRPr sz="2000"/>
            </a:lvl6pPr>
            <a:lvl7pPr marL="2740949" indent="0">
              <a:buNone/>
              <a:defRPr sz="2000"/>
            </a:lvl7pPr>
            <a:lvl8pPr marL="3197774" indent="0">
              <a:buNone/>
              <a:defRPr sz="2000"/>
            </a:lvl8pPr>
            <a:lvl9pPr marL="3654603" indent="0">
              <a:buNone/>
              <a:defRPr sz="2000"/>
            </a:lvl9pPr>
          </a:lstStyle>
          <a:p>
            <a:pPr lvl="0"/>
            <a:endParaRPr lang="en-GB" noProof="0" smtClean="0"/>
          </a:p>
        </p:txBody>
      </p:sp>
      <p:sp>
        <p:nvSpPr>
          <p:cNvPr id="4" name="Text Placeholder 3"/>
          <p:cNvSpPr>
            <a:spLocks noGrp="1"/>
          </p:cNvSpPr>
          <p:nvPr>
            <p:ph type="body" sz="half" idx="2"/>
          </p:nvPr>
        </p:nvSpPr>
        <p:spPr>
          <a:xfrm>
            <a:off x="1792166" y="5367339"/>
            <a:ext cx="5486400" cy="804862"/>
          </a:xfrm>
        </p:spPr>
        <p:txBody>
          <a:bodyPr/>
          <a:lstStyle>
            <a:lvl1pPr marL="0" indent="0">
              <a:buNone/>
              <a:defRPr sz="1400"/>
            </a:lvl1pPr>
            <a:lvl2pPr marL="456825" indent="0">
              <a:buNone/>
              <a:defRPr sz="1200"/>
            </a:lvl2pPr>
            <a:lvl3pPr marL="913651" indent="0">
              <a:buNone/>
              <a:defRPr sz="1000"/>
            </a:lvl3pPr>
            <a:lvl4pPr marL="1370475" indent="0">
              <a:buNone/>
              <a:defRPr sz="900"/>
            </a:lvl4pPr>
            <a:lvl5pPr marL="1827301" indent="0">
              <a:buNone/>
              <a:defRPr sz="900"/>
            </a:lvl5pPr>
            <a:lvl6pPr marL="2284123" indent="0">
              <a:buNone/>
              <a:defRPr sz="900"/>
            </a:lvl6pPr>
            <a:lvl7pPr marL="2740949" indent="0">
              <a:buNone/>
              <a:defRPr sz="900"/>
            </a:lvl7pPr>
            <a:lvl8pPr marL="3197774" indent="0">
              <a:buNone/>
              <a:defRPr sz="900"/>
            </a:lvl8pPr>
            <a:lvl9pPr marL="365460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4292CC-FA7E-4A54-B614-FA946BA371E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877600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BBED2F-1DB3-46D2-9A04-AA4BA74DA3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802135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11" y="274658"/>
            <a:ext cx="603152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4BA32D-B84B-4369-B1BB-F171CDBF6C6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593565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cxnSp>
        <p:nvCxnSpPr>
          <p:cNvPr id="7" name="Straight Connector 7"/>
          <p:cNvCxnSpPr>
            <a:cxnSpLocks noChangeShapeType="1"/>
          </p:cNvCxnSpPr>
          <p:nvPr userDrawn="1"/>
        </p:nvCxnSpPr>
        <p:spPr bwMode="auto">
          <a:xfrm>
            <a:off x="467458" y="1196975"/>
            <a:ext cx="8209085" cy="0"/>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625"/>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625"/>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Rectangle 4"/>
          <p:cNvSpPr>
            <a:spLocks noGrp="1" noChangeArrowheads="1"/>
          </p:cNvSpPr>
          <p:nvPr>
            <p:ph type="dt" sz="half" idx="10"/>
          </p:nvPr>
        </p:nvSpPr>
        <p:spPr/>
        <p:txBody>
          <a:bodyPr/>
          <a:lstStyle>
            <a:lvl1pPr>
              <a:defRPr/>
            </a:lvl1pPr>
          </a:lstStyle>
          <a:p>
            <a:pPr>
              <a:defRPr/>
            </a:pPr>
            <a:endParaRPr lang="en-GB" altLang="en-US">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GB" altLang="en-US">
              <a:solidFill>
                <a:srgbClr val="000000"/>
              </a:solidFill>
            </a:endParaRPr>
          </a:p>
        </p:txBody>
      </p:sp>
      <p:sp>
        <p:nvSpPr>
          <p:cNvPr id="10" name="Rectangle 6"/>
          <p:cNvSpPr>
            <a:spLocks noGrp="1" noChangeArrowheads="1"/>
          </p:cNvSpPr>
          <p:nvPr>
            <p:ph type="sldNum" sz="quarter" idx="12"/>
          </p:nvPr>
        </p:nvSpPr>
        <p:spPr/>
        <p:txBody>
          <a:bodyPr/>
          <a:lstStyle>
            <a:lvl1pPr>
              <a:defRPr/>
            </a:lvl1pPr>
          </a:lstStyle>
          <a:p>
            <a:pPr>
              <a:defRPr/>
            </a:pPr>
            <a:fld id="{9B852736-FFFD-47F4-B8FB-4BBCAA683EA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702783054"/>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6C05C5ED-8FFF-43A6-BC15-F55B813E0C99}" type="slidenum">
              <a:rPr lang="en-US"/>
              <a:pPr>
                <a:defRPr/>
              </a:pPr>
              <a:t>‹#›</a:t>
            </a:fld>
            <a:endParaRPr lang="en-US"/>
          </a:p>
        </p:txBody>
      </p:sp>
    </p:spTree>
    <p:extLst>
      <p:ext uri="{BB962C8B-B14F-4D97-AF65-F5344CB8AC3E}">
        <p14:creationId xmlns:p14="http://schemas.microsoft.com/office/powerpoint/2010/main" val="3436970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090220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117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61755"/>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CuadroTexto 15"/>
          <p:cNvSpPr txBox="1">
            <a:spLocks noChangeArrowheads="1"/>
          </p:cNvSpPr>
          <p:nvPr userDrawn="1"/>
        </p:nvSpPr>
        <p:spPr bwMode="auto">
          <a:xfrm>
            <a:off x="364881" y="66516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Helvetica-Narrow" pitchFamily="34" charset="0"/>
                <a:cs typeface="Arial" pitchFamily="34" charset="0"/>
              </a:defRPr>
            </a:lvl1pPr>
            <a:lvl2pPr marL="742950" indent="-285750" defTabSz="457200" eaLnBrk="0" hangingPunct="0">
              <a:defRPr>
                <a:solidFill>
                  <a:schemeClr val="tx1"/>
                </a:solidFill>
                <a:latin typeface="Helvetica-Narrow" pitchFamily="34" charset="0"/>
                <a:cs typeface="Arial" pitchFamily="34" charset="0"/>
              </a:defRPr>
            </a:lvl2pPr>
            <a:lvl3pPr marL="1143000" indent="-228600" defTabSz="457200" eaLnBrk="0" hangingPunct="0">
              <a:defRPr>
                <a:solidFill>
                  <a:schemeClr val="tx1"/>
                </a:solidFill>
                <a:latin typeface="Helvetica-Narrow" pitchFamily="34" charset="0"/>
                <a:cs typeface="Arial" pitchFamily="34" charset="0"/>
              </a:defRPr>
            </a:lvl3pPr>
            <a:lvl4pPr marL="1600200" indent="-228600" defTabSz="457200" eaLnBrk="0" hangingPunct="0">
              <a:defRPr>
                <a:solidFill>
                  <a:schemeClr val="tx1"/>
                </a:solidFill>
                <a:latin typeface="Helvetica-Narrow" pitchFamily="34" charset="0"/>
                <a:cs typeface="Arial" pitchFamily="34" charset="0"/>
              </a:defRPr>
            </a:lvl4pPr>
            <a:lvl5pPr marL="2057400" indent="-228600" defTabSz="457200" eaLnBrk="0" hangingPunct="0">
              <a:defRPr>
                <a:solidFill>
                  <a:schemeClr val="tx1"/>
                </a:solidFill>
                <a:latin typeface="Helvetica-Narrow"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hangingPunct="1">
              <a:defRPr/>
            </a:pPr>
            <a:endParaRPr lang="es-ES" altLang="en-US" smtClean="0">
              <a:solidFill>
                <a:srgbClr val="000000"/>
              </a:solidFill>
            </a:endParaRPr>
          </a:p>
        </p:txBody>
      </p:sp>
      <p:sp>
        <p:nvSpPr>
          <p:cNvPr id="6" name="CuadroTexto 18"/>
          <p:cNvSpPr txBox="1">
            <a:spLocks noChangeArrowheads="1"/>
          </p:cNvSpPr>
          <p:nvPr userDrawn="1"/>
        </p:nvSpPr>
        <p:spPr bwMode="auto">
          <a:xfrm>
            <a:off x="388328" y="6311900"/>
            <a:ext cx="303774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Helvetica-Narrow" pitchFamily="34" charset="0"/>
                <a:cs typeface="Arial" pitchFamily="34" charset="0"/>
              </a:defRPr>
            </a:lvl1pPr>
            <a:lvl2pPr marL="742950" indent="-285750" defTabSz="457200" eaLnBrk="0" hangingPunct="0">
              <a:defRPr>
                <a:solidFill>
                  <a:schemeClr val="tx1"/>
                </a:solidFill>
                <a:latin typeface="Helvetica-Narrow" pitchFamily="34" charset="0"/>
                <a:cs typeface="Arial" pitchFamily="34" charset="0"/>
              </a:defRPr>
            </a:lvl2pPr>
            <a:lvl3pPr marL="1143000" indent="-228600" defTabSz="457200" eaLnBrk="0" hangingPunct="0">
              <a:defRPr>
                <a:solidFill>
                  <a:schemeClr val="tx1"/>
                </a:solidFill>
                <a:latin typeface="Helvetica-Narrow" pitchFamily="34" charset="0"/>
                <a:cs typeface="Arial" pitchFamily="34" charset="0"/>
              </a:defRPr>
            </a:lvl3pPr>
            <a:lvl4pPr marL="1600200" indent="-228600" defTabSz="457200" eaLnBrk="0" hangingPunct="0">
              <a:defRPr>
                <a:solidFill>
                  <a:schemeClr val="tx1"/>
                </a:solidFill>
                <a:latin typeface="Helvetica-Narrow" pitchFamily="34" charset="0"/>
                <a:cs typeface="Arial" pitchFamily="34" charset="0"/>
              </a:defRPr>
            </a:lvl4pPr>
            <a:lvl5pPr marL="2057400" indent="-228600" defTabSz="457200" eaLnBrk="0" hangingPunct="0">
              <a:defRPr>
                <a:solidFill>
                  <a:schemeClr val="tx1"/>
                </a:solidFill>
                <a:latin typeface="Helvetica-Narrow"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hangingPunct="1">
              <a:defRPr/>
            </a:pPr>
            <a:r>
              <a:rPr lang="en-GB" altLang="en-US" smtClean="0">
                <a:solidFill>
                  <a:srgbClr val="A6A6A6"/>
                </a:solidFill>
                <a:latin typeface="Arial Narrow" pitchFamily="34" charset="0"/>
              </a:rPr>
              <a:t>Type date</a:t>
            </a:r>
            <a:endParaRPr lang="es-ES" altLang="en-US" smtClean="0">
              <a:solidFill>
                <a:srgbClr val="A6A6A6"/>
              </a:solidFill>
              <a:latin typeface="Arial Narrow" pitchFamily="34" charset="0"/>
            </a:endParaRPr>
          </a:p>
        </p:txBody>
      </p:sp>
      <p:sp>
        <p:nvSpPr>
          <p:cNvPr id="3" name="Text Placeholder 2"/>
          <p:cNvSpPr>
            <a:spLocks noGrp="1"/>
          </p:cNvSpPr>
          <p:nvPr>
            <p:ph type="body" sz="quarter" idx="10"/>
          </p:nvPr>
        </p:nvSpPr>
        <p:spPr>
          <a:xfrm>
            <a:off x="488953" y="909520"/>
            <a:ext cx="7645400" cy="360362"/>
          </a:xfrm>
          <a:prstGeom prst="rect">
            <a:avLst/>
          </a:prstGeom>
        </p:spPr>
        <p:txBody>
          <a:bodyPr/>
          <a:lstStyle>
            <a:lvl1pPr marL="0" indent="0">
              <a:buNone/>
              <a:defRPr sz="2800" b="1" i="0">
                <a:solidFill>
                  <a:srgbClr val="0F7ECB"/>
                </a:solidFill>
                <a:latin typeface="Arial Narrow"/>
                <a:cs typeface="Arial Narrow"/>
              </a:defRPr>
            </a:lvl1pPr>
          </a:lstStyle>
          <a:p>
            <a:pPr lvl="0"/>
            <a:endParaRPr lang="en-US" dirty="0"/>
          </a:p>
        </p:txBody>
      </p:sp>
      <p:sp>
        <p:nvSpPr>
          <p:cNvPr id="5" name="Content Placeholder 4"/>
          <p:cNvSpPr>
            <a:spLocks noGrp="1"/>
          </p:cNvSpPr>
          <p:nvPr>
            <p:ph sz="quarter" idx="11"/>
          </p:nvPr>
        </p:nvSpPr>
        <p:spPr>
          <a:xfrm>
            <a:off x="488950" y="1381441"/>
            <a:ext cx="8229600" cy="4976813"/>
          </a:xfrm>
          <a:prstGeom prst="rect">
            <a:avLst/>
          </a:prstGeom>
        </p:spPr>
        <p:txBody>
          <a:bodyPr/>
          <a:lstStyle>
            <a:lvl1pPr marL="285750" indent="-285750">
              <a:buFont typeface="Arial"/>
              <a:buChar char="•"/>
              <a:defRPr sz="1600" b="0" i="0">
                <a:solidFill>
                  <a:schemeClr val="tx1">
                    <a:lumMod val="65000"/>
                    <a:lumOff val="35000"/>
                  </a:schemeClr>
                </a:solidFill>
                <a:latin typeface="Arial"/>
                <a:cs typeface="Arial"/>
              </a:defRPr>
            </a:lvl1pPr>
          </a:lstStyle>
          <a:p>
            <a:pPr lvl="0"/>
            <a:endParaRPr lang="en-US" dirty="0"/>
          </a:p>
        </p:txBody>
      </p:sp>
    </p:spTree>
    <p:extLst>
      <p:ext uri="{BB962C8B-B14F-4D97-AF65-F5344CB8AC3E}">
        <p14:creationId xmlns:p14="http://schemas.microsoft.com/office/powerpoint/2010/main" val="24581975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070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016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617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168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344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441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guide id="3" pos="288" userDrawn="1">
          <p15:clr>
            <a:srgbClr val="FBAE40"/>
          </p15:clr>
        </p15:guide>
        <p15:guide id="4" pos="5472" userDrawn="1">
          <p15:clr>
            <a:srgbClr val="FBAE40"/>
          </p15:clr>
        </p15:guide>
        <p15:guide id="5" orient="horz" pos="288" userDrawn="1">
          <p15:clr>
            <a:srgbClr val="FBAE40"/>
          </p15:clr>
        </p15:guide>
        <p15:guide id="6" orient="horz" pos="40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D19238BD-80BA-44F5-84AF-97B2D92EEFC8}" type="slidenum">
              <a:rPr lang="en-US"/>
              <a:pPr>
                <a:defRPr/>
              </a:pPr>
              <a:t>‹#›</a:t>
            </a:fld>
            <a:endParaRPr lang="en-US"/>
          </a:p>
        </p:txBody>
      </p:sp>
    </p:spTree>
    <p:extLst>
      <p:ext uri="{BB962C8B-B14F-4D97-AF65-F5344CB8AC3E}">
        <p14:creationId xmlns:p14="http://schemas.microsoft.com/office/powerpoint/2010/main" val="2369160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244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127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909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815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935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161" y="864158"/>
            <a:ext cx="8822452" cy="5395965"/>
          </a:xfrm>
          <a:prstGeom prst="rect">
            <a:avLst/>
          </a:prstGeom>
        </p:spPr>
        <p:txBody>
          <a:bodyPr/>
          <a:lstStyle>
            <a:lvl1pPr marL="342900" indent="-342900">
              <a:buFontTx/>
              <a:buBlip>
                <a:blip r:embed="rId2"/>
              </a:buBlip>
              <a:defRPr kern="1200" baseline="0">
                <a:solidFill>
                  <a:srgbClr val="0F3546"/>
                </a:solidFill>
              </a:defRPr>
            </a:lvl1pPr>
            <a:lvl2pPr marL="742950" indent="-285750">
              <a:buFontTx/>
              <a:buBlip>
                <a:blip r:embed="rId3"/>
              </a:buBlip>
              <a:defRPr kern="1200" baseline="0">
                <a:solidFill>
                  <a:srgbClr val="0F3546"/>
                </a:solidFill>
              </a:defRPr>
            </a:lvl2pPr>
            <a:lvl3pPr>
              <a:buClr>
                <a:srgbClr val="0F3546"/>
              </a:buClr>
              <a:defRPr kern="1200" baseline="0">
                <a:solidFill>
                  <a:srgbClr val="0F3546"/>
                </a:solidFill>
              </a:defRPr>
            </a:lvl3pPr>
            <a:lvl4pPr>
              <a:buClr>
                <a:srgbClr val="0F3546"/>
              </a:buClr>
              <a:defRPr kern="1200" baseline="0">
                <a:solidFill>
                  <a:srgbClr val="0F3546"/>
                </a:solidFill>
              </a:defRPr>
            </a:lvl4pPr>
            <a:lvl5pPr marL="2057400" indent="-228600">
              <a:buClr>
                <a:srgbClr val="0F3546"/>
              </a:buClr>
              <a:buFont typeface="Wingdings" pitchFamily="2" charset="2"/>
              <a:buChar char="§"/>
              <a:defRPr kern="1200" baseline="0">
                <a:solidFill>
                  <a:srgbClr val="0F354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a:xfrm>
            <a:off x="241160" y="80388"/>
            <a:ext cx="8842545" cy="59285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2768467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cxnSp>
        <p:nvCxnSpPr>
          <p:cNvPr id="7" name="Straight Connector 6"/>
          <p:cNvCxnSpPr>
            <a:cxnSpLocks noChangeShapeType="1"/>
          </p:cNvCxnSpPr>
          <p:nvPr userDrawn="1"/>
        </p:nvCxnSpPr>
        <p:spPr bwMode="auto">
          <a:xfrm>
            <a:off x="468315" y="1196975"/>
            <a:ext cx="8207375" cy="0"/>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60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60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Rectangle 4"/>
          <p:cNvSpPr>
            <a:spLocks noGrp="1" noChangeArrowheads="1"/>
          </p:cNvSpPr>
          <p:nvPr>
            <p:ph type="dt" sz="half" idx="10"/>
          </p:nvPr>
        </p:nvSpPr>
        <p:spPr/>
        <p:txBody>
          <a:bodyPr/>
          <a:lstStyle>
            <a:lvl1pPr>
              <a:defRPr/>
            </a:lvl1pPr>
          </a:lstStyle>
          <a:p>
            <a:endParaRPr lang="en-GB" altLang="en-US">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endParaRPr lang="en-GB" altLang="en-US">
              <a:solidFill>
                <a:srgbClr val="000000"/>
              </a:solidFill>
            </a:endParaRPr>
          </a:p>
        </p:txBody>
      </p:sp>
      <p:sp>
        <p:nvSpPr>
          <p:cNvPr id="10" name="Rectangle 6"/>
          <p:cNvSpPr>
            <a:spLocks noGrp="1" noChangeArrowheads="1"/>
          </p:cNvSpPr>
          <p:nvPr>
            <p:ph type="sldNum" sz="quarter" idx="12"/>
          </p:nvPr>
        </p:nvSpPr>
        <p:spPr/>
        <p:txBody>
          <a:bodyPr/>
          <a:lstStyle>
            <a:lvl1pPr>
              <a:defRPr/>
            </a:lvl1pPr>
          </a:lstStyle>
          <a:p>
            <a:fld id="{42BB7B43-8FBB-4393-8EC3-53663EB261F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018561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2380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100000">
              <a:schemeClr val="accent2"/>
            </a:gs>
            <a:gs pos="0">
              <a:schemeClr val="accent2">
                <a:lumMod val="20000"/>
                <a:lumOff val="80000"/>
              </a:schemeClr>
            </a:gs>
          </a:gsLst>
          <a:lin ang="5400000" scaled="1"/>
          <a:tileRect/>
        </a:gradFill>
        <a:effectLst/>
      </p:bgPr>
    </p:bg>
    <p:spTree>
      <p:nvGrpSpPr>
        <p:cNvPr id="1" name=""/>
        <p:cNvGrpSpPr/>
        <p:nvPr/>
      </p:nvGrpSpPr>
      <p:grpSpPr>
        <a:xfrm>
          <a:off x="0" y="0"/>
          <a:ext cx="0" cy="0"/>
          <a:chOff x="0" y="0"/>
          <a:chExt cx="0" cy="0"/>
        </a:xfrm>
      </p:grpSpPr>
      <p:grpSp>
        <p:nvGrpSpPr>
          <p:cNvPr id="11" name="Group 10"/>
          <p:cNvGrpSpPr/>
          <p:nvPr userDrawn="1"/>
        </p:nvGrpSpPr>
        <p:grpSpPr>
          <a:xfrm>
            <a:off x="0" y="6237312"/>
            <a:ext cx="9144000" cy="620688"/>
            <a:chOff x="0" y="6237312"/>
            <a:chExt cx="9144000" cy="620688"/>
          </a:xfrm>
        </p:grpSpPr>
        <p:pic>
          <p:nvPicPr>
            <p:cNvPr id="8" name="Picture 2" descr="C:\Users\Vincent\Documents\BrightCarbon\2.0_Marketing_Materials\PowerPoint\Bright Carbon Background\fiber overlay.png"/>
            <p:cNvPicPr>
              <a:picLocks noChangeAspect="1" noChangeArrowheads="1"/>
            </p:cNvPicPr>
            <p:nvPr userDrawn="1"/>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13000"/>
                      </a14:imgEffect>
                      <a14:imgEffect>
                        <a14:brightnessContrast bright="-20000" contrast="40000"/>
                      </a14:imgEffect>
                    </a14:imgLayer>
                  </a14:imgProps>
                </a:ext>
                <a:ext uri="{28A0092B-C50C-407E-A947-70E740481C1C}">
                  <a14:useLocalDpi xmlns:a14="http://schemas.microsoft.com/office/drawing/2010/main" val="0"/>
                </a:ext>
              </a:extLst>
            </a:blip>
            <a:srcRect t="96987"/>
            <a:stretch/>
          </p:blipFill>
          <p:spPr bwMode="auto">
            <a:xfrm>
              <a:off x="0" y="6651360"/>
              <a:ext cx="9144000" cy="20664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bwMode="auto">
            <a:xfrm>
              <a:off x="0" y="6651360"/>
              <a:ext cx="9144000" cy="18000"/>
            </a:xfrm>
            <a:prstGeom prst="rect">
              <a:avLst/>
            </a:prstGeom>
            <a:solidFill>
              <a:schemeClr val="bg1"/>
            </a:solidFill>
            <a:ln w="22225" algn="ctr">
              <a:noFill/>
              <a:prstDash val="sysDot"/>
              <a:miter lim="800000"/>
              <a:headEnd/>
              <a:tailEnd/>
            </a:ln>
            <a:effectLst>
              <a:outerShdw blurRad="63500" algn="ctr" rotWithShape="0">
                <a:schemeClr val="bg1"/>
              </a:outerShdw>
            </a:effectLst>
          </p:spPr>
          <p:txBody>
            <a:bodyPr wrap="none" rtlCol="0" anchor="ctr"/>
            <a:lstStyle/>
            <a:p>
              <a:pPr algn="ctr" fontAlgn="auto">
                <a:spcBef>
                  <a:spcPts val="0"/>
                </a:spcBef>
                <a:spcAft>
                  <a:spcPts val="0"/>
                </a:spcAft>
              </a:pPr>
              <a:endParaRPr lang="en-GB" dirty="0">
                <a:solidFill>
                  <a:prstClr val="black"/>
                </a:solidFill>
                <a:latin typeface="Arial"/>
                <a:cs typeface="+mn-cs"/>
              </a:endParaRPr>
            </a:p>
          </p:txBody>
        </p:sp>
        <p:sp>
          <p:nvSpPr>
            <p:cNvPr id="10" name="Rectangle 9"/>
            <p:cNvSpPr/>
            <p:nvPr userDrawn="1"/>
          </p:nvSpPr>
          <p:spPr bwMode="auto">
            <a:xfrm>
              <a:off x="0" y="6237312"/>
              <a:ext cx="9144000" cy="260598"/>
            </a:xfrm>
            <a:prstGeom prst="rect">
              <a:avLst/>
            </a:prstGeom>
            <a:solidFill>
              <a:schemeClr val="bg1">
                <a:alpha val="7000"/>
              </a:schemeClr>
            </a:solidFill>
            <a:ln w="22225" algn="ctr">
              <a:noFill/>
              <a:prstDash val="sysDot"/>
              <a:miter lim="800000"/>
              <a:headEnd/>
              <a:tailEnd/>
            </a:ln>
            <a:effectLst/>
          </p:spPr>
          <p:txBody>
            <a:bodyPr wrap="none" rtlCol="0" anchor="ctr"/>
            <a:lstStyle/>
            <a:p>
              <a:pPr algn="ctr" fontAlgn="auto">
                <a:spcBef>
                  <a:spcPts val="0"/>
                </a:spcBef>
                <a:spcAft>
                  <a:spcPts val="0"/>
                </a:spcAft>
              </a:pPr>
              <a:endParaRPr lang="en-GB" dirty="0">
                <a:solidFill>
                  <a:prstClr val="black"/>
                </a:solidFill>
                <a:latin typeface="Arial"/>
                <a:cs typeface="+mn-cs"/>
              </a:endParaRPr>
            </a:p>
          </p:txBody>
        </p:sp>
      </p:grpSp>
      <p:sp>
        <p:nvSpPr>
          <p:cNvPr id="4" name="Date Placeholder 3"/>
          <p:cNvSpPr>
            <a:spLocks noGrp="1"/>
          </p:cNvSpPr>
          <p:nvPr>
            <p:ph type="dt" sz="half" idx="10"/>
          </p:nvPr>
        </p:nvSpPr>
        <p:spPr/>
        <p:txBody>
          <a:bodyPr/>
          <a:lstStyle/>
          <a:p>
            <a:fld id="{DE90593A-CA68-4681-A604-53A307B3C96A}" type="datetimeFigureOut">
              <a:rPr lang="en-GB" smtClean="0">
                <a:solidFill>
                  <a:prstClr val="black">
                    <a:lumMod val="65000"/>
                    <a:lumOff val="35000"/>
                  </a:prstClr>
                </a:solidFill>
              </a:rPr>
              <a:pPr/>
              <a:t>25/10/2017</a:t>
            </a:fld>
            <a:endParaRPr lang="en-GB">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GB">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E887C95B-1BCF-46A2-9860-8911D3382E72}" type="slidenum">
              <a:rPr lang="en-GB" smtClean="0">
                <a:solidFill>
                  <a:prstClr val="black">
                    <a:lumMod val="65000"/>
                    <a:lumOff val="35000"/>
                  </a:prstClr>
                </a:solidFill>
              </a:rPr>
              <a:pPr/>
              <a:t>‹#›</a:t>
            </a:fld>
            <a:endParaRPr lang="en-GB">
              <a:solidFill>
                <a:prstClr val="black">
                  <a:lumMod val="65000"/>
                  <a:lumOff val="35000"/>
                </a:prstClr>
              </a:solidFill>
            </a:endParaRPr>
          </a:p>
        </p:txBody>
      </p:sp>
    </p:spTree>
    <p:extLst>
      <p:ext uri="{BB962C8B-B14F-4D97-AF65-F5344CB8AC3E}">
        <p14:creationId xmlns:p14="http://schemas.microsoft.com/office/powerpoint/2010/main" val="395492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E90593A-CA68-4681-A604-53A307B3C96A}" type="datetimeFigureOut">
              <a:rPr lang="en-GB" smtClean="0">
                <a:solidFill>
                  <a:prstClr val="black">
                    <a:lumMod val="65000"/>
                    <a:lumOff val="35000"/>
                  </a:prstClr>
                </a:solidFill>
              </a:rPr>
              <a:pPr/>
              <a:t>25/10/2017</a:t>
            </a:fld>
            <a:endParaRPr lang="en-GB">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GB">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E887C95B-1BCF-46A2-9860-8911D3382E72}" type="slidenum">
              <a:rPr lang="en-GB" smtClean="0">
                <a:solidFill>
                  <a:prstClr val="black">
                    <a:lumMod val="65000"/>
                    <a:lumOff val="35000"/>
                  </a:prstClr>
                </a:solidFill>
              </a:rPr>
              <a:pPr/>
              <a:t>‹#›</a:t>
            </a:fld>
            <a:endParaRPr lang="en-GB">
              <a:solidFill>
                <a:prstClr val="black">
                  <a:lumMod val="65000"/>
                  <a:lumOff val="35000"/>
                </a:prstClr>
              </a:solidFill>
            </a:endParaRPr>
          </a:p>
        </p:txBody>
      </p:sp>
    </p:spTree>
    <p:extLst>
      <p:ext uri="{BB962C8B-B14F-4D97-AF65-F5344CB8AC3E}">
        <p14:creationId xmlns:p14="http://schemas.microsoft.com/office/powerpoint/2010/main" val="77670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ABEBE87B-C5A4-4003-B365-2FFB67DF8303}" type="slidenum">
              <a:rPr lang="en-US"/>
              <a:pPr>
                <a:defRPr/>
              </a:pPr>
              <a:t>‹#›</a:t>
            </a:fld>
            <a:endParaRPr lang="en-US"/>
          </a:p>
        </p:txBody>
      </p:sp>
    </p:spTree>
    <p:extLst>
      <p:ext uri="{BB962C8B-B14F-4D97-AF65-F5344CB8AC3E}">
        <p14:creationId xmlns:p14="http://schemas.microsoft.com/office/powerpoint/2010/main" val="1039882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3A42BF7-A65B-4125-8914-EBF79B244D89}" type="datetimeFigureOut">
              <a:rPr lang="en-GB" smtClean="0">
                <a:solidFill>
                  <a:prstClr val="black">
                    <a:lumMod val="65000"/>
                    <a:lumOff val="35000"/>
                  </a:prstClr>
                </a:solidFill>
              </a:rPr>
              <a:pPr/>
              <a:t>25/10/2017</a:t>
            </a:fld>
            <a:endParaRPr lang="en-GB">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GB">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6779E259-83C6-4EE6-876E-75225F954A2E}" type="slidenum">
              <a:rPr lang="en-GB" smtClean="0">
                <a:solidFill>
                  <a:prstClr val="black">
                    <a:lumMod val="65000"/>
                    <a:lumOff val="35000"/>
                  </a:prstClr>
                </a:solidFill>
              </a:rPr>
              <a:pPr/>
              <a:t>‹#›</a:t>
            </a:fld>
            <a:endParaRPr lang="en-GB">
              <a:solidFill>
                <a:prstClr val="black">
                  <a:lumMod val="65000"/>
                  <a:lumOff val="35000"/>
                </a:prstClr>
              </a:solidFill>
            </a:endParaRPr>
          </a:p>
        </p:txBody>
      </p:sp>
    </p:spTree>
    <p:extLst>
      <p:ext uri="{BB962C8B-B14F-4D97-AF65-F5344CB8AC3E}">
        <p14:creationId xmlns:p14="http://schemas.microsoft.com/office/powerpoint/2010/main" val="98892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8F4739F-8346-4EDF-BCDA-AAE583AEAE52}" type="datetimeFigureOut">
              <a:rPr lang="en-GB" smtClean="0">
                <a:solidFill>
                  <a:prstClr val="black">
                    <a:tint val="75000"/>
                  </a:prstClr>
                </a:solidFill>
              </a:rPr>
              <a:pPr/>
              <a:t>25/10/2017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0CC8DDCC-EDC2-400F-81EE-82775CFA03F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8461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743AE62-8D30-4DCA-8945-287771FF9E76}" type="datetimeFigureOut">
              <a:rPr lang="en-GB" smtClean="0">
                <a:solidFill>
                  <a:prstClr val="black">
                    <a:tint val="75000"/>
                  </a:prstClr>
                </a:solidFill>
              </a:rPr>
              <a:pPr/>
              <a:t>25/10/2017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00128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43AE62-8D30-4DCA-8945-287771FF9E76}" type="datetimeFigureOut">
              <a:rPr lang="en-GB" smtClean="0">
                <a:solidFill>
                  <a:prstClr val="black">
                    <a:tint val="75000"/>
                  </a:prstClr>
                </a:solidFill>
              </a:rPr>
              <a:pPr/>
              <a:t>25/10/2017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28521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43AE62-8D30-4DCA-8945-287771FF9E76}" type="datetimeFigureOut">
              <a:rPr lang="en-GB" smtClean="0">
                <a:solidFill>
                  <a:prstClr val="black">
                    <a:tint val="75000"/>
                  </a:prstClr>
                </a:solidFill>
              </a:rPr>
              <a:pPr/>
              <a:t>25/10/2017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201266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743AE62-8D30-4DCA-8945-287771FF9E76}" type="datetimeFigureOut">
              <a:rPr lang="en-GB" smtClean="0">
                <a:solidFill>
                  <a:prstClr val="black">
                    <a:tint val="75000"/>
                  </a:prstClr>
                </a:solidFill>
              </a:rPr>
              <a:pPr/>
              <a:t>25/10/2017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0558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743AE62-8D30-4DCA-8945-287771FF9E76}" type="datetimeFigureOut">
              <a:rPr lang="en-GB" smtClean="0">
                <a:solidFill>
                  <a:prstClr val="black">
                    <a:tint val="75000"/>
                  </a:prstClr>
                </a:solidFill>
              </a:rPr>
              <a:pPr/>
              <a:t>25/10/2017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862311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743AE62-8D30-4DCA-8945-287771FF9E76}" type="datetimeFigureOut">
              <a:rPr lang="en-GB" smtClean="0">
                <a:solidFill>
                  <a:prstClr val="black">
                    <a:tint val="75000"/>
                  </a:prstClr>
                </a:solidFill>
              </a:rPr>
              <a:pPr/>
              <a:t>25/10/2017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10108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3AE62-8D30-4DCA-8945-287771FF9E76}" type="datetimeFigureOut">
              <a:rPr lang="en-GB" smtClean="0">
                <a:solidFill>
                  <a:prstClr val="black">
                    <a:tint val="75000"/>
                  </a:prstClr>
                </a:solidFill>
              </a:rPr>
              <a:pPr/>
              <a:t>25/10/2017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523502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43AE62-8D30-4DCA-8945-287771FF9E76}" type="datetimeFigureOut">
              <a:rPr lang="en-GB" smtClean="0">
                <a:solidFill>
                  <a:prstClr val="black">
                    <a:tint val="75000"/>
                  </a:prstClr>
                </a:solidFill>
              </a:rPr>
              <a:pPr/>
              <a:t>25/10/2017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0066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75DD8CA1-EE75-42BA-96E0-FD05D9CCA087}" type="slidenum">
              <a:rPr lang="en-US"/>
              <a:pPr>
                <a:defRPr/>
              </a:pPr>
              <a:t>‹#›</a:t>
            </a:fld>
            <a:endParaRPr lang="en-US"/>
          </a:p>
        </p:txBody>
      </p:sp>
    </p:spTree>
    <p:extLst>
      <p:ext uri="{BB962C8B-B14F-4D97-AF65-F5344CB8AC3E}">
        <p14:creationId xmlns:p14="http://schemas.microsoft.com/office/powerpoint/2010/main" val="1389608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43AE62-8D30-4DCA-8945-287771FF9E76}" type="datetimeFigureOut">
              <a:rPr lang="en-GB" smtClean="0">
                <a:solidFill>
                  <a:prstClr val="black">
                    <a:tint val="75000"/>
                  </a:prstClr>
                </a:solidFill>
              </a:rPr>
              <a:pPr/>
              <a:t>25/10/2017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541981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43AE62-8D30-4DCA-8945-287771FF9E76}" type="datetimeFigureOut">
              <a:rPr lang="en-GB" smtClean="0">
                <a:solidFill>
                  <a:prstClr val="black">
                    <a:tint val="75000"/>
                  </a:prstClr>
                </a:solidFill>
              </a:rPr>
              <a:pPr/>
              <a:t>25/10/2017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37023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43AE62-8D30-4DCA-8945-287771FF9E76}" type="datetimeFigureOut">
              <a:rPr lang="en-GB" smtClean="0">
                <a:solidFill>
                  <a:prstClr val="black">
                    <a:tint val="75000"/>
                  </a:prstClr>
                </a:solidFill>
              </a:rPr>
              <a:pPr/>
              <a:t>25/10/2017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23706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Arial" charset="0"/>
              </a:defRPr>
            </a:lvl1pPr>
          </a:lstStyle>
          <a:p>
            <a:pPr>
              <a:defRPr/>
            </a:pPr>
            <a:fld id="{CE5E28E6-E721-487F-8A5F-7A27EE1AC9E1}" type="slidenum">
              <a:rPr lang="en-US"/>
              <a:pPr>
                <a:defRPr/>
              </a:pPr>
              <a:t>‹#›</a:t>
            </a:fld>
            <a:endParaRPr lang="en-US"/>
          </a:p>
        </p:txBody>
      </p:sp>
    </p:spTree>
    <p:extLst>
      <p:ext uri="{BB962C8B-B14F-4D97-AF65-F5344CB8AC3E}">
        <p14:creationId xmlns:p14="http://schemas.microsoft.com/office/powerpoint/2010/main" val="4195130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cs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Arial" charset="0"/>
              </a:defRPr>
            </a:lvl1pPr>
          </a:lstStyle>
          <a:p>
            <a:pPr>
              <a:defRPr/>
            </a:pPr>
            <a:fld id="{20C02BE2-D79B-41AE-A32D-E05B632926B9}" type="slidenum">
              <a:rPr lang="en-US"/>
              <a:pPr>
                <a:defRPr/>
              </a:pPr>
              <a:t>‹#›</a:t>
            </a:fld>
            <a:endParaRPr lang="en-US"/>
          </a:p>
        </p:txBody>
      </p:sp>
    </p:spTree>
    <p:extLst>
      <p:ext uri="{BB962C8B-B14F-4D97-AF65-F5344CB8AC3E}">
        <p14:creationId xmlns:p14="http://schemas.microsoft.com/office/powerpoint/2010/main" val="137688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E9D4DA55-62D4-4895-98BF-754B95D9643C}" type="slidenum">
              <a:rPr lang="en-US"/>
              <a:pPr>
                <a:defRPr/>
              </a:pPr>
              <a:t>‹#›</a:t>
            </a:fld>
            <a:endParaRPr lang="en-US"/>
          </a:p>
        </p:txBody>
      </p:sp>
    </p:spTree>
    <p:extLst>
      <p:ext uri="{BB962C8B-B14F-4D97-AF65-F5344CB8AC3E}">
        <p14:creationId xmlns:p14="http://schemas.microsoft.com/office/powerpoint/2010/main" val="4293860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8"/>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AFD26488-332C-47B7-9295-299E9C73575A}" type="slidenum">
              <a:rPr lang="en-US"/>
              <a:pPr>
                <a:defRPr/>
              </a:pPr>
              <a:t>‹#›</a:t>
            </a:fld>
            <a:endParaRPr lang="en-US"/>
          </a:p>
        </p:txBody>
      </p:sp>
    </p:spTree>
    <p:extLst>
      <p:ext uri="{BB962C8B-B14F-4D97-AF65-F5344CB8AC3E}">
        <p14:creationId xmlns:p14="http://schemas.microsoft.com/office/powerpoint/2010/main" val="2111819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52D137A7-A50D-4BF3-9E6B-E6270AA3F326}" type="slidenum">
              <a:rPr lang="en-US"/>
              <a:pPr>
                <a:defRPr/>
              </a:pPr>
              <a:t>‹#›</a:t>
            </a:fld>
            <a:endParaRPr lang="en-US"/>
          </a:p>
        </p:txBody>
      </p:sp>
    </p:spTree>
    <p:extLst>
      <p:ext uri="{BB962C8B-B14F-4D97-AF65-F5344CB8AC3E}">
        <p14:creationId xmlns:p14="http://schemas.microsoft.com/office/powerpoint/2010/main" val="1891147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63ED0149-4D27-4E0E-B0CE-9A5DB949F577}" type="slidenum">
              <a:rPr lang="en-US"/>
              <a:pPr>
                <a:defRPr/>
              </a:pPr>
              <a:t>‹#›</a:t>
            </a:fld>
            <a:endParaRPr lang="en-US"/>
          </a:p>
        </p:txBody>
      </p:sp>
    </p:spTree>
    <p:extLst>
      <p:ext uri="{BB962C8B-B14F-4D97-AF65-F5344CB8AC3E}">
        <p14:creationId xmlns:p14="http://schemas.microsoft.com/office/powerpoint/2010/main" val="3471493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249E5F03-1A18-4A10-8479-4A8147C2BF9D}" type="slidenum">
              <a:rPr lang="en-US"/>
              <a:pPr>
                <a:defRPr/>
              </a:pPr>
              <a:t>‹#›</a:t>
            </a:fld>
            <a:endParaRPr lang="en-US"/>
          </a:p>
        </p:txBody>
      </p:sp>
    </p:spTree>
    <p:extLst>
      <p:ext uri="{BB962C8B-B14F-4D97-AF65-F5344CB8AC3E}">
        <p14:creationId xmlns:p14="http://schemas.microsoft.com/office/powerpoint/2010/main" val="3513147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
            <a:ext cx="60198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5263B6F2-99C1-401B-BAAA-5DC4B4D716F8}" type="slidenum">
              <a:rPr lang="en-US"/>
              <a:pPr>
                <a:defRPr/>
              </a:pPr>
              <a:t>‹#›</a:t>
            </a:fld>
            <a:endParaRPr lang="en-US"/>
          </a:p>
        </p:txBody>
      </p:sp>
    </p:spTree>
    <p:extLst>
      <p:ext uri="{BB962C8B-B14F-4D97-AF65-F5344CB8AC3E}">
        <p14:creationId xmlns:p14="http://schemas.microsoft.com/office/powerpoint/2010/main" val="1300072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2556E6-E031-4193-85A7-3513C0697CBF}" type="datetimeFigureOut">
              <a:rPr lang="en-US" smtClean="0">
                <a:solidFill>
                  <a:prstClr val="black">
                    <a:tint val="75000"/>
                  </a:prstClr>
                </a:solidFill>
              </a:rPr>
              <a:pPr/>
              <a:t>10/25/2017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177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556E6-E031-4193-85A7-3513C0697CBF}" type="datetimeFigureOut">
              <a:rPr lang="en-US" smtClean="0">
                <a:solidFill>
                  <a:prstClr val="black">
                    <a:tint val="75000"/>
                  </a:prstClr>
                </a:solidFill>
              </a:rPr>
              <a:pPr/>
              <a:t>10/25/2017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232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2556E6-E031-4193-85A7-3513C0697CBF}" type="datetimeFigureOut">
              <a:rPr lang="en-US" smtClean="0">
                <a:solidFill>
                  <a:prstClr val="black">
                    <a:tint val="75000"/>
                  </a:prstClr>
                </a:solidFill>
              </a:rPr>
              <a:pPr/>
              <a:t>10/25/2017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606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2556E6-E031-4193-85A7-3513C0697CBF}" type="datetimeFigureOut">
              <a:rPr lang="en-US" smtClean="0">
                <a:solidFill>
                  <a:prstClr val="black">
                    <a:tint val="75000"/>
                  </a:prstClr>
                </a:solidFill>
              </a:rPr>
              <a:pPr/>
              <a:t>10/25/2017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6384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2556E6-E031-4193-85A7-3513C0697CBF}" type="datetimeFigureOut">
              <a:rPr lang="en-US" smtClean="0">
                <a:solidFill>
                  <a:prstClr val="black">
                    <a:tint val="75000"/>
                  </a:prstClr>
                </a:solidFill>
              </a:rPr>
              <a:pPr/>
              <a:t>10/25/2017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828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2556E6-E031-4193-85A7-3513C0697CBF}" type="datetimeFigureOut">
              <a:rPr lang="en-US" smtClean="0">
                <a:solidFill>
                  <a:prstClr val="black">
                    <a:tint val="75000"/>
                  </a:prstClr>
                </a:solidFill>
              </a:rPr>
              <a:pPr/>
              <a:t>10/25/2017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264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2556E6-E031-4193-85A7-3513C0697CBF}" type="datetimeFigureOut">
              <a:rPr lang="en-US" smtClean="0">
                <a:solidFill>
                  <a:prstClr val="black">
                    <a:tint val="75000"/>
                  </a:prstClr>
                </a:solidFill>
              </a:rPr>
              <a:pPr/>
              <a:t>10/25/2017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636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63DD7A2E-EE7A-489B-AC01-B41FBD1D155C}" type="slidenum">
              <a:rPr lang="en-US"/>
              <a:pPr>
                <a:defRPr/>
              </a:pPr>
              <a:t>‹#›</a:t>
            </a:fld>
            <a:endParaRPr lang="en-US"/>
          </a:p>
        </p:txBody>
      </p:sp>
    </p:spTree>
    <p:extLst>
      <p:ext uri="{BB962C8B-B14F-4D97-AF65-F5344CB8AC3E}">
        <p14:creationId xmlns:p14="http://schemas.microsoft.com/office/powerpoint/2010/main" val="2893139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2556E6-E031-4193-85A7-3513C0697CBF}" type="datetimeFigureOut">
              <a:rPr lang="en-US" smtClean="0">
                <a:solidFill>
                  <a:prstClr val="black">
                    <a:tint val="75000"/>
                  </a:prstClr>
                </a:solidFill>
              </a:rPr>
              <a:pPr/>
              <a:t>10/25/2017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599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2556E6-E031-4193-85A7-3513C0697CBF}" type="datetimeFigureOut">
              <a:rPr lang="en-US" smtClean="0">
                <a:solidFill>
                  <a:prstClr val="black">
                    <a:tint val="75000"/>
                  </a:prstClr>
                </a:solidFill>
              </a:rPr>
              <a:pPr/>
              <a:t>10/25/2017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644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556E6-E031-4193-85A7-3513C0697CBF}" type="datetimeFigureOut">
              <a:rPr lang="en-US" smtClean="0">
                <a:solidFill>
                  <a:prstClr val="black">
                    <a:tint val="75000"/>
                  </a:prstClr>
                </a:solidFill>
              </a:rPr>
              <a:pPr/>
              <a:t>10/25/2017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108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556E6-E031-4193-85A7-3513C0697CBF}" type="datetimeFigureOut">
              <a:rPr lang="en-US" smtClean="0">
                <a:solidFill>
                  <a:prstClr val="black">
                    <a:tint val="75000"/>
                  </a:prstClr>
                </a:solidFill>
              </a:rPr>
              <a:pPr/>
              <a:t>10/25/2017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819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FB15D6-8685-4179-9FFA-94BC056346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0480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06F2D5E-72A0-4F03-B663-BB0A468730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6670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8C7AB1E-B3E3-408A-9F94-0ECAD99EC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4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D0ECDA-04D9-4E54-BBAF-76BDCA3B54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8947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E86983F-DDB6-47B8-A073-2ADFC6AAA9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356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1553E34-1268-4863-B335-F445351272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2565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325FFFFF-5020-4BB7-8F71-F6D5A4DF3BAE}" type="slidenum">
              <a:rPr lang="en-US"/>
              <a:pPr>
                <a:defRPr/>
              </a:pPr>
              <a:t>‹#›</a:t>
            </a:fld>
            <a:endParaRPr lang="en-US"/>
          </a:p>
        </p:txBody>
      </p:sp>
    </p:spTree>
    <p:extLst>
      <p:ext uri="{BB962C8B-B14F-4D97-AF65-F5344CB8AC3E}">
        <p14:creationId xmlns:p14="http://schemas.microsoft.com/office/powerpoint/2010/main" val="2787815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43B4F17-3334-434C-8521-31E747B651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7916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B96440-9FA5-4AB4-92C4-713F25CCAB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0618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8989402-ED2E-4E1C-B0B7-0B5F7C7A1B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8132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34B298-0F4C-4B3F-B999-F268F4D014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9731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08FD049-8CD6-4994-9E7F-F631D35C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4314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348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388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059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134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529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Arial" charset="0"/>
              </a:defRPr>
            </a:lvl1pPr>
          </a:lstStyle>
          <a:p>
            <a:pPr>
              <a:defRPr/>
            </a:pPr>
            <a:fld id="{8A2CF05F-48ED-416B-B7D1-C8763478EA31}" type="slidenum">
              <a:rPr lang="en-US"/>
              <a:pPr>
                <a:defRPr/>
              </a:pPr>
              <a:t>‹#›</a:t>
            </a:fld>
            <a:endParaRPr lang="en-US"/>
          </a:p>
        </p:txBody>
      </p:sp>
    </p:spTree>
    <p:extLst>
      <p:ext uri="{BB962C8B-B14F-4D97-AF65-F5344CB8AC3E}">
        <p14:creationId xmlns:p14="http://schemas.microsoft.com/office/powerpoint/2010/main" val="3186597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307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 xmlns:p15="http://schemas.microsoft.com/office/powerpoint/2012/main">
        <p15:guide id="1" orient="horz" pos="2160" userDrawn="1">
          <p15:clr>
            <a:srgbClr val="FBAE40"/>
          </p15:clr>
        </p15:guide>
        <p15:guide id="2" pos="2880" userDrawn="1">
          <p15:clr>
            <a:srgbClr val="FBAE40"/>
          </p15:clr>
        </p15:guide>
        <p15:guide id="3" pos="288" userDrawn="1">
          <p15:clr>
            <a:srgbClr val="FBAE40"/>
          </p15:clr>
        </p15:guide>
        <p15:guide id="4" pos="5472" userDrawn="1">
          <p15:clr>
            <a:srgbClr val="FBAE40"/>
          </p15:clr>
        </p15:guide>
        <p15:guide id="5" orient="horz" pos="288" userDrawn="1">
          <p15:clr>
            <a:srgbClr val="FBAE40"/>
          </p15:clr>
        </p15:guide>
        <p15:guide id="6" orient="horz" pos="4032"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068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643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136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482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062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161" y="864158"/>
            <a:ext cx="8822452" cy="5395965"/>
          </a:xfrm>
          <a:prstGeom prst="rect">
            <a:avLst/>
          </a:prstGeom>
        </p:spPr>
        <p:txBody>
          <a:bodyPr/>
          <a:lstStyle>
            <a:lvl1pPr marL="342900" indent="-342900">
              <a:buFontTx/>
              <a:buBlip>
                <a:blip r:embed="rId2"/>
              </a:buBlip>
              <a:defRPr kern="1200" baseline="0">
                <a:solidFill>
                  <a:srgbClr val="0F3546"/>
                </a:solidFill>
              </a:defRPr>
            </a:lvl1pPr>
            <a:lvl2pPr marL="742950" indent="-285750">
              <a:buFontTx/>
              <a:buBlip>
                <a:blip r:embed="rId3"/>
              </a:buBlip>
              <a:defRPr kern="1200" baseline="0">
                <a:solidFill>
                  <a:srgbClr val="0F3546"/>
                </a:solidFill>
              </a:defRPr>
            </a:lvl2pPr>
            <a:lvl3pPr>
              <a:buClr>
                <a:srgbClr val="0F3546"/>
              </a:buClr>
              <a:defRPr kern="1200" baseline="0">
                <a:solidFill>
                  <a:srgbClr val="0F3546"/>
                </a:solidFill>
              </a:defRPr>
            </a:lvl3pPr>
            <a:lvl4pPr>
              <a:buClr>
                <a:srgbClr val="0F3546"/>
              </a:buClr>
              <a:defRPr kern="1200" baseline="0">
                <a:solidFill>
                  <a:srgbClr val="0F3546"/>
                </a:solidFill>
              </a:defRPr>
            </a:lvl4pPr>
            <a:lvl5pPr marL="2057400" indent="-228600">
              <a:buClr>
                <a:srgbClr val="0F3546"/>
              </a:buClr>
              <a:buFont typeface="Wingdings" pitchFamily="2" charset="2"/>
              <a:buChar char="§"/>
              <a:defRPr kern="1200" baseline="0">
                <a:solidFill>
                  <a:srgbClr val="0F354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a:xfrm>
            <a:off x="241160" y="80388"/>
            <a:ext cx="8842545" cy="59285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3167491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044" y="2129731"/>
            <a:ext cx="7771963" cy="1470422"/>
          </a:xfrm>
          <a:noFill/>
        </p:spPr>
        <p:txBody>
          <a:bodyPr/>
          <a:lstStyle/>
          <a:p>
            <a:r>
              <a:rPr lang="en-US" smtClean="0"/>
              <a:t>Click to edit Master title style</a:t>
            </a:r>
            <a:endParaRPr lang="en-US"/>
          </a:p>
        </p:txBody>
      </p:sp>
      <p:sp>
        <p:nvSpPr>
          <p:cNvPr id="3" name="Subtitle 2"/>
          <p:cNvSpPr>
            <a:spLocks noGrp="1"/>
          </p:cNvSpPr>
          <p:nvPr>
            <p:ph type="subTitle" idx="1"/>
          </p:nvPr>
        </p:nvSpPr>
        <p:spPr>
          <a:xfrm>
            <a:off x="1372043" y="3885903"/>
            <a:ext cx="6399926" cy="1753195"/>
          </a:xfrm>
        </p:spPr>
        <p:txBody>
          <a:bodyPr/>
          <a:lstStyle>
            <a:lvl1pPr marL="0" indent="0" algn="ctr">
              <a:buNone/>
              <a:defRPr/>
            </a:lvl1pPr>
            <a:lvl2pPr marL="423321" indent="0" algn="ctr">
              <a:buNone/>
              <a:defRPr/>
            </a:lvl2pPr>
            <a:lvl3pPr marL="846643" indent="0" algn="ctr">
              <a:buNone/>
              <a:defRPr/>
            </a:lvl3pPr>
            <a:lvl4pPr marL="1269964" indent="0" algn="ctr">
              <a:buNone/>
              <a:defRPr/>
            </a:lvl4pPr>
            <a:lvl5pPr marL="1693286" indent="0" algn="ctr">
              <a:buNone/>
              <a:defRPr/>
            </a:lvl5pPr>
            <a:lvl6pPr marL="2116607" indent="0" algn="ctr">
              <a:buNone/>
              <a:defRPr/>
            </a:lvl6pPr>
            <a:lvl7pPr marL="2539929" indent="0" algn="ctr">
              <a:buNone/>
              <a:defRPr/>
            </a:lvl7pPr>
            <a:lvl8pPr marL="2963250" indent="0" algn="ctr">
              <a:buNone/>
              <a:defRPr/>
            </a:lvl8pPr>
            <a:lvl9pPr marL="338657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7605324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400"/>
            </a:lvl1pPr>
            <a:lvl2pPr>
              <a:defRPr sz="22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65349984"/>
      </p:ext>
    </p:extLst>
  </p:cSld>
  <p:clrMapOvr>
    <a:masterClrMapping/>
  </p:clrMapOvr>
  <p:transition spd="med"/>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8" y="4406851"/>
            <a:ext cx="7771963" cy="1361777"/>
          </a:xfrm>
        </p:spPr>
        <p:txBody>
          <a:bodyPr anchor="t"/>
          <a:lstStyle>
            <a:lvl1pPr algn="l">
              <a:defRPr sz="3700" b="1" cap="all"/>
            </a:lvl1pPr>
          </a:lstStyle>
          <a:p>
            <a:r>
              <a:rPr lang="en-US" smtClean="0"/>
              <a:t>Click to edit Master title style</a:t>
            </a:r>
            <a:endParaRPr lang="en-US"/>
          </a:p>
        </p:txBody>
      </p:sp>
      <p:sp>
        <p:nvSpPr>
          <p:cNvPr id="3" name="Text Placeholder 2"/>
          <p:cNvSpPr>
            <a:spLocks noGrp="1"/>
          </p:cNvSpPr>
          <p:nvPr>
            <p:ph type="body" idx="1"/>
          </p:nvPr>
        </p:nvSpPr>
        <p:spPr>
          <a:xfrm>
            <a:off x="722438" y="2906613"/>
            <a:ext cx="7771963" cy="1500188"/>
          </a:xfrm>
        </p:spPr>
        <p:txBody>
          <a:bodyPr anchor="b"/>
          <a:lstStyle>
            <a:lvl1pPr marL="0" indent="0">
              <a:buNone/>
              <a:defRPr sz="1900"/>
            </a:lvl1pPr>
            <a:lvl2pPr marL="423321" indent="0">
              <a:buNone/>
              <a:defRPr sz="1700"/>
            </a:lvl2pPr>
            <a:lvl3pPr marL="846643" indent="0">
              <a:buNone/>
              <a:defRPr sz="1500"/>
            </a:lvl3pPr>
            <a:lvl4pPr marL="1269964" indent="0">
              <a:buNone/>
              <a:defRPr sz="1300"/>
            </a:lvl4pPr>
            <a:lvl5pPr marL="1693286" indent="0">
              <a:buNone/>
              <a:defRPr sz="1300"/>
            </a:lvl5pPr>
            <a:lvl6pPr marL="2116607" indent="0">
              <a:buNone/>
              <a:defRPr sz="1300"/>
            </a:lvl6pPr>
            <a:lvl7pPr marL="2539929" indent="0">
              <a:buNone/>
              <a:defRPr sz="1300"/>
            </a:lvl7pPr>
            <a:lvl8pPr marL="2963250" indent="0">
              <a:buNone/>
              <a:defRPr sz="1300"/>
            </a:lvl8pPr>
            <a:lvl9pPr marL="3386572" indent="0">
              <a:buNone/>
              <a:defRPr sz="1300"/>
            </a:lvl9pPr>
          </a:lstStyle>
          <a:p>
            <a:pPr lvl="0"/>
            <a:r>
              <a:rPr lang="en-US" smtClean="0"/>
              <a:t>Click to edit Master text styles</a:t>
            </a:r>
          </a:p>
        </p:txBody>
      </p:sp>
    </p:spTree>
    <p:extLst>
      <p:ext uri="{BB962C8B-B14F-4D97-AF65-F5344CB8AC3E}">
        <p14:creationId xmlns:p14="http://schemas.microsoft.com/office/powerpoint/2010/main" val="44306337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cs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Arial" charset="0"/>
              </a:defRPr>
            </a:lvl1pPr>
          </a:lstStyle>
          <a:p>
            <a:pPr>
              <a:defRPr/>
            </a:pPr>
            <a:fld id="{F59B91F8-2A22-4F50-AA45-E317E81B4F53}" type="slidenum">
              <a:rPr lang="en-US"/>
              <a:pPr>
                <a:defRPr/>
              </a:pPr>
              <a:t>‹#›</a:t>
            </a:fld>
            <a:endParaRPr lang="en-US"/>
          </a:p>
        </p:txBody>
      </p:sp>
    </p:spTree>
    <p:extLst>
      <p:ext uri="{BB962C8B-B14F-4D97-AF65-F5344CB8AC3E}">
        <p14:creationId xmlns:p14="http://schemas.microsoft.com/office/powerpoint/2010/main" val="1951772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6802" y="1071562"/>
            <a:ext cx="4137958" cy="4857750"/>
          </a:xfrm>
        </p:spPr>
        <p:txBody>
          <a:bodyPr/>
          <a:lstStyle>
            <a:lvl1pPr>
              <a:defRPr sz="26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04585" y="1071562"/>
            <a:ext cx="4139415" cy="4857750"/>
          </a:xfrm>
        </p:spPr>
        <p:txBody>
          <a:bodyPr/>
          <a:lstStyle>
            <a:lvl1pPr>
              <a:defRPr sz="26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852615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371" y="275333"/>
            <a:ext cx="8229309"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346" y="1534423"/>
            <a:ext cx="4040372" cy="639961"/>
          </a:xfrm>
        </p:spPr>
        <p:txBody>
          <a:bodyPr anchor="b"/>
          <a:lstStyle>
            <a:lvl1pPr marL="0" indent="0">
              <a:buNone/>
              <a:defRPr sz="2200" b="1"/>
            </a:lvl1pPr>
            <a:lvl2pPr marL="423321" indent="0">
              <a:buNone/>
              <a:defRPr sz="1900" b="1"/>
            </a:lvl2pPr>
            <a:lvl3pPr marL="846643" indent="0">
              <a:buNone/>
              <a:defRPr sz="1700" b="1"/>
            </a:lvl3pPr>
            <a:lvl4pPr marL="1269964" indent="0">
              <a:buNone/>
              <a:defRPr sz="1500" b="1"/>
            </a:lvl4pPr>
            <a:lvl5pPr marL="1693286" indent="0">
              <a:buNone/>
              <a:defRPr sz="1500" b="1"/>
            </a:lvl5pPr>
            <a:lvl6pPr marL="2116607" indent="0">
              <a:buNone/>
              <a:defRPr sz="1500" b="1"/>
            </a:lvl6pPr>
            <a:lvl7pPr marL="2539929" indent="0">
              <a:buNone/>
              <a:defRPr sz="1500" b="1"/>
            </a:lvl7pPr>
            <a:lvl8pPr marL="2963250" indent="0">
              <a:buNone/>
              <a:defRPr sz="1500" b="1"/>
            </a:lvl8pPr>
            <a:lvl9pPr marL="3386572"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346" y="2174380"/>
            <a:ext cx="4040372" cy="3951386"/>
          </a:xfrm>
        </p:spPr>
        <p:txBody>
          <a:bodyPr/>
          <a:lstStyle>
            <a:lvl1pPr>
              <a:defRPr sz="22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28" y="1534423"/>
            <a:ext cx="4041828" cy="639961"/>
          </a:xfrm>
        </p:spPr>
        <p:txBody>
          <a:bodyPr anchor="b"/>
          <a:lstStyle>
            <a:lvl1pPr marL="0" indent="0">
              <a:buNone/>
              <a:defRPr sz="2200" b="1"/>
            </a:lvl1pPr>
            <a:lvl2pPr marL="423321" indent="0">
              <a:buNone/>
              <a:defRPr sz="1900" b="1"/>
            </a:lvl2pPr>
            <a:lvl3pPr marL="846643" indent="0">
              <a:buNone/>
              <a:defRPr sz="1700" b="1"/>
            </a:lvl3pPr>
            <a:lvl4pPr marL="1269964" indent="0">
              <a:buNone/>
              <a:defRPr sz="1500" b="1"/>
            </a:lvl4pPr>
            <a:lvl5pPr marL="1693286" indent="0">
              <a:buNone/>
              <a:defRPr sz="1500" b="1"/>
            </a:lvl5pPr>
            <a:lvl6pPr marL="2116607" indent="0">
              <a:buNone/>
              <a:defRPr sz="1500" b="1"/>
            </a:lvl6pPr>
            <a:lvl7pPr marL="2539929" indent="0">
              <a:buNone/>
              <a:defRPr sz="1500" b="1"/>
            </a:lvl7pPr>
            <a:lvl8pPr marL="2963250" indent="0">
              <a:buNone/>
              <a:defRPr sz="1500" b="1"/>
            </a:lvl8pPr>
            <a:lvl9pPr marL="3386572"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4828" y="2174380"/>
            <a:ext cx="4041828" cy="3951386"/>
          </a:xfrm>
        </p:spPr>
        <p:txBody>
          <a:bodyPr/>
          <a:lstStyle>
            <a:lvl1pPr>
              <a:defRPr sz="22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307209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33710839"/>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215895"/>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45" y="272356"/>
            <a:ext cx="3007704" cy="1162347"/>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575747" y="272356"/>
            <a:ext cx="5110910" cy="5853410"/>
          </a:xfrm>
        </p:spPr>
        <p:txBody>
          <a:bodyPr/>
          <a:lstStyle>
            <a:lvl1pPr>
              <a:defRPr sz="30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345" y="1434708"/>
            <a:ext cx="3007704" cy="4691063"/>
          </a:xfrm>
        </p:spPr>
        <p:txBody>
          <a:bodyPr/>
          <a:lstStyle>
            <a:lvl1pPr marL="0" indent="0">
              <a:buNone/>
              <a:defRPr sz="1300"/>
            </a:lvl1pPr>
            <a:lvl2pPr marL="423321" indent="0">
              <a:buNone/>
              <a:defRPr sz="1100"/>
            </a:lvl2pPr>
            <a:lvl3pPr marL="846643" indent="0">
              <a:buNone/>
              <a:defRPr sz="900"/>
            </a:lvl3pPr>
            <a:lvl4pPr marL="1269964" indent="0">
              <a:buNone/>
              <a:defRPr sz="800"/>
            </a:lvl4pPr>
            <a:lvl5pPr marL="1693286" indent="0">
              <a:buNone/>
              <a:defRPr sz="800"/>
            </a:lvl5pPr>
            <a:lvl6pPr marL="2116607" indent="0">
              <a:buNone/>
              <a:defRPr sz="800"/>
            </a:lvl6pPr>
            <a:lvl7pPr marL="2539929" indent="0">
              <a:buNone/>
              <a:defRPr sz="800"/>
            </a:lvl7pPr>
            <a:lvl8pPr marL="2963250" indent="0">
              <a:buNone/>
              <a:defRPr sz="800"/>
            </a:lvl8pPr>
            <a:lvl9pPr marL="3386572" indent="0">
              <a:buNone/>
              <a:defRPr sz="800"/>
            </a:lvl9pPr>
          </a:lstStyle>
          <a:p>
            <a:pPr lvl="0"/>
            <a:r>
              <a:rPr lang="en-US" smtClean="0"/>
              <a:t>Click to edit Master text styles</a:t>
            </a:r>
          </a:p>
        </p:txBody>
      </p:sp>
    </p:spTree>
    <p:extLst>
      <p:ext uri="{BB962C8B-B14F-4D97-AF65-F5344CB8AC3E}">
        <p14:creationId xmlns:p14="http://schemas.microsoft.com/office/powerpoint/2010/main" val="418093261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975" y="4801245"/>
            <a:ext cx="5485235" cy="565547"/>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792975" y="613172"/>
            <a:ext cx="5485235" cy="4115098"/>
          </a:xfrm>
        </p:spPr>
        <p:txBody>
          <a:bodyPr/>
          <a:lstStyle>
            <a:lvl1pPr marL="0" indent="0">
              <a:buNone/>
              <a:defRPr sz="3000"/>
            </a:lvl1pPr>
            <a:lvl2pPr marL="423321" indent="0">
              <a:buNone/>
              <a:defRPr sz="2600"/>
            </a:lvl2pPr>
            <a:lvl3pPr marL="846643" indent="0">
              <a:buNone/>
              <a:defRPr sz="2200"/>
            </a:lvl3pPr>
            <a:lvl4pPr marL="1269964" indent="0">
              <a:buNone/>
              <a:defRPr sz="1900"/>
            </a:lvl4pPr>
            <a:lvl5pPr marL="1693286" indent="0">
              <a:buNone/>
              <a:defRPr sz="1900"/>
            </a:lvl5pPr>
            <a:lvl6pPr marL="2116607" indent="0">
              <a:buNone/>
              <a:defRPr sz="1900"/>
            </a:lvl6pPr>
            <a:lvl7pPr marL="2539929" indent="0">
              <a:buNone/>
              <a:defRPr sz="1900"/>
            </a:lvl7pPr>
            <a:lvl8pPr marL="2963250" indent="0">
              <a:buNone/>
              <a:defRPr sz="1900"/>
            </a:lvl8pPr>
            <a:lvl9pPr marL="3386572" indent="0">
              <a:buNone/>
              <a:defRPr sz="1900"/>
            </a:lvl9pPr>
          </a:lstStyle>
          <a:p>
            <a:pPr lvl="0"/>
            <a:endParaRPr lang="en-US" noProof="0" smtClean="0"/>
          </a:p>
        </p:txBody>
      </p:sp>
      <p:sp>
        <p:nvSpPr>
          <p:cNvPr id="4" name="Text Placeholder 3"/>
          <p:cNvSpPr>
            <a:spLocks noGrp="1"/>
          </p:cNvSpPr>
          <p:nvPr>
            <p:ph type="body" sz="half" idx="2"/>
          </p:nvPr>
        </p:nvSpPr>
        <p:spPr>
          <a:xfrm>
            <a:off x="1792975" y="5366792"/>
            <a:ext cx="5485235" cy="805161"/>
          </a:xfrm>
        </p:spPr>
        <p:txBody>
          <a:bodyPr/>
          <a:lstStyle>
            <a:lvl1pPr marL="0" indent="0">
              <a:buNone/>
              <a:defRPr sz="1300"/>
            </a:lvl1pPr>
            <a:lvl2pPr marL="423321" indent="0">
              <a:buNone/>
              <a:defRPr sz="1100"/>
            </a:lvl2pPr>
            <a:lvl3pPr marL="846643" indent="0">
              <a:buNone/>
              <a:defRPr sz="900"/>
            </a:lvl3pPr>
            <a:lvl4pPr marL="1269964" indent="0">
              <a:buNone/>
              <a:defRPr sz="800"/>
            </a:lvl4pPr>
            <a:lvl5pPr marL="1693286" indent="0">
              <a:buNone/>
              <a:defRPr sz="800"/>
            </a:lvl5pPr>
            <a:lvl6pPr marL="2116607" indent="0">
              <a:buNone/>
              <a:defRPr sz="800"/>
            </a:lvl6pPr>
            <a:lvl7pPr marL="2539929" indent="0">
              <a:buNone/>
              <a:defRPr sz="800"/>
            </a:lvl7pPr>
            <a:lvl8pPr marL="2963250" indent="0">
              <a:buNone/>
              <a:defRPr sz="800"/>
            </a:lvl8pPr>
            <a:lvl9pPr marL="3386572" indent="0">
              <a:buNone/>
              <a:defRPr sz="800"/>
            </a:lvl9pPr>
          </a:lstStyle>
          <a:p>
            <a:pPr lvl="0"/>
            <a:r>
              <a:rPr lang="en-US" smtClean="0"/>
              <a:t>Click to edit Master text styles</a:t>
            </a:r>
          </a:p>
        </p:txBody>
      </p:sp>
    </p:spTree>
    <p:extLst>
      <p:ext uri="{BB962C8B-B14F-4D97-AF65-F5344CB8AC3E}">
        <p14:creationId xmlns:p14="http://schemas.microsoft.com/office/powerpoint/2010/main" val="3941892895"/>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9217745"/>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729" y="1"/>
            <a:ext cx="2285271" cy="59293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
            <a:ext cx="6718903" cy="59293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0273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3932715-A068-48F4-BA82-537CFBB3671C}" type="datetimeFigureOut">
              <a:rPr lang="en-GB" smtClean="0">
                <a:solidFill>
                  <a:prstClr val="black">
                    <a:tint val="75000"/>
                  </a:prstClr>
                </a:solidFill>
              </a:rPr>
              <a:pPr/>
              <a:t>25/10/2017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7ACD035-52E1-4363-8DBB-EEF5E4F9D56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592610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3932715-A068-48F4-BA82-537CFBB3671C}" type="datetimeFigureOut">
              <a:rPr lang="en-GB" smtClean="0">
                <a:solidFill>
                  <a:prstClr val="black">
                    <a:tint val="75000"/>
                  </a:prstClr>
                </a:solidFill>
              </a:rPr>
              <a:pPr/>
              <a:t>25/10/2017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7ACD035-52E1-4363-8DBB-EEF5E4F9D56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818087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229D52C6-B80D-47D6-BB70-447AEA850BCF}" type="slidenum">
              <a:rPr lang="en-US"/>
              <a:pPr>
                <a:defRPr/>
              </a:pPr>
              <a:t>‹#›</a:t>
            </a:fld>
            <a:endParaRPr lang="en-US"/>
          </a:p>
        </p:txBody>
      </p:sp>
    </p:spTree>
    <p:extLst>
      <p:ext uri="{BB962C8B-B14F-4D97-AF65-F5344CB8AC3E}">
        <p14:creationId xmlns:p14="http://schemas.microsoft.com/office/powerpoint/2010/main" val="1248985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32715-A068-48F4-BA82-537CFBB3671C}" type="datetimeFigureOut">
              <a:rPr lang="en-GB" smtClean="0">
                <a:solidFill>
                  <a:prstClr val="black">
                    <a:tint val="75000"/>
                  </a:prstClr>
                </a:solidFill>
              </a:rPr>
              <a:pPr/>
              <a:t>25/10/2017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7ACD035-52E1-4363-8DBB-EEF5E4F9D56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38880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3932715-A068-48F4-BA82-537CFBB3671C}" type="datetimeFigureOut">
              <a:rPr lang="en-GB" smtClean="0">
                <a:solidFill>
                  <a:prstClr val="black">
                    <a:tint val="75000"/>
                  </a:prstClr>
                </a:solidFill>
              </a:rPr>
              <a:pPr/>
              <a:t>25/10/2017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7ACD035-52E1-4363-8DBB-EEF5E4F9D56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01768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3932715-A068-48F4-BA82-537CFBB3671C}" type="datetimeFigureOut">
              <a:rPr lang="en-GB" smtClean="0">
                <a:solidFill>
                  <a:prstClr val="black">
                    <a:tint val="75000"/>
                  </a:prstClr>
                </a:solidFill>
              </a:rPr>
              <a:pPr/>
              <a:t>25/10/2017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7ACD035-52E1-4363-8DBB-EEF5E4F9D56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504596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3932715-A068-48F4-BA82-537CFBB3671C}" type="datetimeFigureOut">
              <a:rPr lang="en-GB" smtClean="0">
                <a:solidFill>
                  <a:prstClr val="black">
                    <a:tint val="75000"/>
                  </a:prstClr>
                </a:solidFill>
              </a:rPr>
              <a:pPr/>
              <a:t>25/10/2017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7ACD035-52E1-4363-8DBB-EEF5E4F9D56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81958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32715-A068-48F4-BA82-537CFBB3671C}" type="datetimeFigureOut">
              <a:rPr lang="en-GB" smtClean="0">
                <a:solidFill>
                  <a:prstClr val="black">
                    <a:tint val="75000"/>
                  </a:prstClr>
                </a:solidFill>
              </a:rPr>
              <a:pPr/>
              <a:t>25/10/2017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7ACD035-52E1-4363-8DBB-EEF5E4F9D56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056027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32715-A068-48F4-BA82-537CFBB3671C}" type="datetimeFigureOut">
              <a:rPr lang="en-GB" smtClean="0">
                <a:solidFill>
                  <a:prstClr val="black">
                    <a:tint val="75000"/>
                  </a:prstClr>
                </a:solidFill>
              </a:rPr>
              <a:pPr/>
              <a:t>25/10/2017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7ACD035-52E1-4363-8DBB-EEF5E4F9D56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426702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32715-A068-48F4-BA82-537CFBB3671C}" type="datetimeFigureOut">
              <a:rPr lang="en-GB" smtClean="0">
                <a:solidFill>
                  <a:prstClr val="black">
                    <a:tint val="75000"/>
                  </a:prstClr>
                </a:solidFill>
              </a:rPr>
              <a:pPr/>
              <a:t>25/10/2017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7ACD035-52E1-4363-8DBB-EEF5E4F9D56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89712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3932715-A068-48F4-BA82-537CFBB3671C}" type="datetimeFigureOut">
              <a:rPr lang="en-GB" smtClean="0">
                <a:solidFill>
                  <a:prstClr val="black">
                    <a:tint val="75000"/>
                  </a:prstClr>
                </a:solidFill>
              </a:rPr>
              <a:pPr/>
              <a:t>25/10/2017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7ACD035-52E1-4363-8DBB-EEF5E4F9D56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831174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3932715-A068-48F4-BA82-537CFBB3671C}" type="datetimeFigureOut">
              <a:rPr lang="en-GB" smtClean="0">
                <a:solidFill>
                  <a:prstClr val="black">
                    <a:tint val="75000"/>
                  </a:prstClr>
                </a:solidFill>
              </a:rPr>
              <a:pPr/>
              <a:t>25/10/2017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7ACD035-52E1-4363-8DBB-EEF5E4F9D56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73067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546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8"/>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F21A851F-CB8B-4CFC-8AB4-04C1EBC16D97}" type="slidenum">
              <a:rPr lang="en-US"/>
              <a:pPr>
                <a:defRPr/>
              </a:pPr>
              <a:t>‹#›</a:t>
            </a:fld>
            <a:endParaRPr lang="en-US"/>
          </a:p>
        </p:txBody>
      </p:sp>
    </p:spTree>
    <p:extLst>
      <p:ext uri="{BB962C8B-B14F-4D97-AF65-F5344CB8AC3E}">
        <p14:creationId xmlns:p14="http://schemas.microsoft.com/office/powerpoint/2010/main" val="2555781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25/10/2017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02197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25/10/2017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49764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25/10/2017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93040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1A83262-61CA-4F63-961E-B16BC93C616E}" type="datetimeFigureOut">
              <a:rPr lang="en-GB" smtClean="0">
                <a:solidFill>
                  <a:prstClr val="black">
                    <a:tint val="75000"/>
                  </a:prstClr>
                </a:solidFill>
              </a:rPr>
              <a:pPr/>
              <a:t>25/10/2017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327214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1A83262-61CA-4F63-961E-B16BC93C616E}" type="datetimeFigureOut">
              <a:rPr lang="en-GB" smtClean="0">
                <a:solidFill>
                  <a:prstClr val="black">
                    <a:tint val="75000"/>
                  </a:prstClr>
                </a:solidFill>
              </a:rPr>
              <a:pPr/>
              <a:t>25/10/2017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421068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1A83262-61CA-4F63-961E-B16BC93C616E}" type="datetimeFigureOut">
              <a:rPr lang="en-GB" smtClean="0">
                <a:solidFill>
                  <a:prstClr val="black">
                    <a:tint val="75000"/>
                  </a:prstClr>
                </a:solidFill>
              </a:rPr>
              <a:pPr/>
              <a:t>25/10/2017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124346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A83262-61CA-4F63-961E-B16BC93C616E}" type="datetimeFigureOut">
              <a:rPr lang="en-GB" smtClean="0">
                <a:solidFill>
                  <a:prstClr val="black">
                    <a:tint val="75000"/>
                  </a:prstClr>
                </a:solidFill>
              </a:rPr>
              <a:pPr/>
              <a:t>25/10/2017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21866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A83262-61CA-4F63-961E-B16BC93C616E}" type="datetimeFigureOut">
              <a:rPr lang="en-GB" smtClean="0">
                <a:solidFill>
                  <a:prstClr val="black">
                    <a:tint val="75000"/>
                  </a:prstClr>
                </a:solidFill>
              </a:rPr>
              <a:pPr/>
              <a:t>25/10/2017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643192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A83262-61CA-4F63-961E-B16BC93C616E}" type="datetimeFigureOut">
              <a:rPr lang="en-GB" smtClean="0">
                <a:solidFill>
                  <a:prstClr val="black">
                    <a:tint val="75000"/>
                  </a:prstClr>
                </a:solidFill>
              </a:rPr>
              <a:pPr/>
              <a:t>25/10/2017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224532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25/10/2017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52994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92AED2A3-97CB-41C7-BFB6-6A4B043CAACF}" type="slidenum">
              <a:rPr lang="en-US"/>
              <a:pPr>
                <a:defRPr/>
              </a:pPr>
              <a:t>‹#›</a:t>
            </a:fld>
            <a:endParaRPr lang="en-US"/>
          </a:p>
        </p:txBody>
      </p:sp>
    </p:spTree>
    <p:extLst>
      <p:ext uri="{BB962C8B-B14F-4D97-AF65-F5344CB8AC3E}">
        <p14:creationId xmlns:p14="http://schemas.microsoft.com/office/powerpoint/2010/main" val="1032360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25/10/2017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943332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911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37060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74725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855530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54876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01842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55531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48243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5851525"/>
          </a:xfrm>
        </p:spPr>
        <p:txBody>
          <a:bodyPr vert="eaVert"/>
          <a:lstStyle>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7401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10" Type="http://schemas.openxmlformats.org/officeDocument/2006/relationships/image" Target="../media/image9.png"/><Relationship Id="rId4" Type="http://schemas.openxmlformats.org/officeDocument/2006/relationships/slideLayout" Target="../slideLayouts/slideLayout103.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11.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theme" Target="../theme/theme12.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40.xml"/><Relationship Id="rId7" Type="http://schemas.microsoft.com/office/2007/relationships/hdphoto" Target="../media/hdphoto1.wdp"/><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image" Target="../media/image10.png"/><Relationship Id="rId5" Type="http://schemas.openxmlformats.org/officeDocument/2006/relationships/theme" Target="../theme/theme13.xml"/><Relationship Id="rId4"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6" Type="http://schemas.openxmlformats.org/officeDocument/2006/relationships/image" Target="../media/image8.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7.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10" Type="http://schemas.openxmlformats.org/officeDocument/2006/relationships/image" Target="../media/image9.png"/><Relationship Id="rId4" Type="http://schemas.openxmlformats.org/officeDocument/2006/relationships/slideLayout" Target="../slideLayouts/slideLayout95.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833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p>
        </p:txBody>
      </p:sp>
      <p:sp>
        <p:nvSpPr>
          <p:cNvPr id="4833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p>
        </p:txBody>
      </p:sp>
      <p:sp>
        <p:nvSpPr>
          <p:cNvPr id="4833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BC7104EE-E9EF-4AA9-BFEA-1B6416237013}" type="slidenum">
              <a:rPr lang="en-US"/>
              <a:pPr>
                <a:defRPr/>
              </a:pPr>
              <a:t>‹#›</a:t>
            </a:fld>
            <a:endParaRPr lang="en-US"/>
          </a:p>
        </p:txBody>
      </p:sp>
      <p:sp>
        <p:nvSpPr>
          <p:cNvPr id="3077" name="Rectangle 7"/>
          <p:cNvSpPr>
            <a:spLocks noGrp="1" noChangeArrowheads="1"/>
          </p:cNvSpPr>
          <p:nvPr>
            <p:ph type="title"/>
          </p:nvPr>
        </p:nvSpPr>
        <p:spPr bwMode="auto">
          <a:xfrm>
            <a:off x="684220" y="0"/>
            <a:ext cx="77692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2700000" algn="ctr" rotWithShape="0">
                    <a:srgbClr val="6493B2">
                      <a:alpha val="75000"/>
                    </a:srgbClr>
                  </a:outerShdw>
                </a:effectLst>
              </a14:hiddenEffects>
            </a:ext>
          </a:extLst>
        </p:spPr>
        <p:txBody>
          <a:bodyPr vert="horz" wrap="square" lIns="0" tIns="0" rIns="0" bIns="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6557" r:id="rId1"/>
    <p:sldLayoutId id="2147486558" r:id="rId2"/>
    <p:sldLayoutId id="2147486559" r:id="rId3"/>
    <p:sldLayoutId id="2147486560" r:id="rId4"/>
    <p:sldLayoutId id="2147486561" r:id="rId5"/>
    <p:sldLayoutId id="2147486562" r:id="rId6"/>
    <p:sldLayoutId id="2147486563" r:id="rId7"/>
    <p:sldLayoutId id="2147486564" r:id="rId8"/>
    <p:sldLayoutId id="2147486565" r:id="rId9"/>
    <p:sldLayoutId id="2147486566" r:id="rId10"/>
    <p:sldLayoutId id="2147486567"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rtl="0" eaLnBrk="0" fontAlgn="base" hangingPunct="0">
        <a:spcBef>
          <a:spcPct val="0"/>
        </a:spcBef>
        <a:spcAft>
          <a:spcPct val="0"/>
        </a:spcAft>
        <a:defRPr sz="4800">
          <a:solidFill>
            <a:srgbClr val="5F5F5F"/>
          </a:solidFill>
          <a:latin typeface="+mj-lt"/>
          <a:ea typeface="+mj-ea"/>
          <a:cs typeface="+mj-cs"/>
        </a:defRPr>
      </a:lvl1pPr>
      <a:lvl2pPr algn="ctr" rtl="0" eaLnBrk="0" fontAlgn="base" hangingPunct="0">
        <a:spcBef>
          <a:spcPct val="0"/>
        </a:spcBef>
        <a:spcAft>
          <a:spcPct val="0"/>
        </a:spcAft>
        <a:defRPr sz="4800">
          <a:solidFill>
            <a:srgbClr val="5F5F5F"/>
          </a:solidFill>
          <a:latin typeface="Arial" charset="0"/>
        </a:defRPr>
      </a:lvl2pPr>
      <a:lvl3pPr algn="ctr" rtl="0" eaLnBrk="0" fontAlgn="base" hangingPunct="0">
        <a:spcBef>
          <a:spcPct val="0"/>
        </a:spcBef>
        <a:spcAft>
          <a:spcPct val="0"/>
        </a:spcAft>
        <a:defRPr sz="4800">
          <a:solidFill>
            <a:srgbClr val="5F5F5F"/>
          </a:solidFill>
          <a:latin typeface="Arial" charset="0"/>
        </a:defRPr>
      </a:lvl3pPr>
      <a:lvl4pPr algn="ctr" rtl="0" eaLnBrk="0" fontAlgn="base" hangingPunct="0">
        <a:spcBef>
          <a:spcPct val="0"/>
        </a:spcBef>
        <a:spcAft>
          <a:spcPct val="0"/>
        </a:spcAft>
        <a:defRPr sz="4800">
          <a:solidFill>
            <a:srgbClr val="5F5F5F"/>
          </a:solidFill>
          <a:latin typeface="Arial" charset="0"/>
        </a:defRPr>
      </a:lvl4pPr>
      <a:lvl5pPr algn="ctr" rtl="0" eaLnBrk="0" fontAlgn="base" hangingPunct="0">
        <a:spcBef>
          <a:spcPct val="0"/>
        </a:spcBef>
        <a:spcAft>
          <a:spcPct val="0"/>
        </a:spcAft>
        <a:defRPr sz="4800">
          <a:solidFill>
            <a:srgbClr val="5F5F5F"/>
          </a:solidFill>
          <a:latin typeface="Arial" charset="0"/>
        </a:defRPr>
      </a:lvl5pPr>
      <a:lvl6pPr marL="457200" algn="ctr" rtl="0" fontAlgn="base">
        <a:spcBef>
          <a:spcPct val="0"/>
        </a:spcBef>
        <a:spcAft>
          <a:spcPct val="0"/>
        </a:spcAft>
        <a:defRPr sz="4800">
          <a:solidFill>
            <a:srgbClr val="5F5F5F"/>
          </a:solidFill>
          <a:latin typeface="Arial" charset="0"/>
        </a:defRPr>
      </a:lvl6pPr>
      <a:lvl7pPr marL="914400" algn="ctr" rtl="0" fontAlgn="base">
        <a:spcBef>
          <a:spcPct val="0"/>
        </a:spcBef>
        <a:spcAft>
          <a:spcPct val="0"/>
        </a:spcAft>
        <a:defRPr sz="4800">
          <a:solidFill>
            <a:srgbClr val="5F5F5F"/>
          </a:solidFill>
          <a:latin typeface="Arial" charset="0"/>
        </a:defRPr>
      </a:lvl7pPr>
      <a:lvl8pPr marL="1371600" algn="ctr" rtl="0" fontAlgn="base">
        <a:spcBef>
          <a:spcPct val="0"/>
        </a:spcBef>
        <a:spcAft>
          <a:spcPct val="0"/>
        </a:spcAft>
        <a:defRPr sz="4800">
          <a:solidFill>
            <a:srgbClr val="5F5F5F"/>
          </a:solidFill>
          <a:latin typeface="Arial" charset="0"/>
        </a:defRPr>
      </a:lvl8pPr>
      <a:lvl9pPr marL="1828800" algn="ctr" rtl="0" fontAlgn="base">
        <a:spcBef>
          <a:spcPct val="0"/>
        </a:spcBef>
        <a:spcAft>
          <a:spcPct val="0"/>
        </a:spcAft>
        <a:defRPr sz="4800">
          <a:solidFill>
            <a:srgbClr val="5F5F5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Line 6"/>
          <p:cNvSpPr>
            <a:spLocks noChangeShapeType="1"/>
          </p:cNvSpPr>
          <p:nvPr/>
        </p:nvSpPr>
        <p:spPr bwMode="auto">
          <a:xfrm>
            <a:off x="381000" y="6324600"/>
            <a:ext cx="8382000"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dirty="0">
              <a:solidFill>
                <a:prstClr val="black"/>
              </a:solidFill>
              <a:latin typeface="Franklin Gothic Book"/>
            </a:endParaRPr>
          </a:p>
        </p:txBody>
      </p:sp>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1000" y="6477010"/>
            <a:ext cx="990600" cy="95321"/>
          </a:xfrm>
          <a:prstGeom prst="rect">
            <a:avLst/>
          </a:prstGeom>
        </p:spPr>
      </p:pic>
      <p:sp>
        <p:nvSpPr>
          <p:cNvPr id="4" name="Slide Number Placeholder 3"/>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CEB64CE-3720-451F-B168-90F88799E810}" type="slidenum">
              <a:rPr lang="en-US" smtClean="0">
                <a:solidFill>
                  <a:prstClr val="black">
                    <a:tint val="75000"/>
                  </a:prstClr>
                </a:solidFill>
                <a:latin typeface="Franklin Gothic Book"/>
              </a:rPr>
              <a:pPr fontAlgn="auto">
                <a:spcBef>
                  <a:spcPts val="0"/>
                </a:spcBef>
                <a:spcAft>
                  <a:spcPts val="0"/>
                </a:spcAft>
              </a:pPr>
              <a:t>‹#›</a:t>
            </a:fld>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val="1941383502"/>
      </p:ext>
    </p:extLst>
  </p:cSld>
  <p:clrMap bg1="lt1" tx1="dk1" bg2="lt2" tx2="dk2" accent1="accent1" accent2="accent2" accent3="accent3" accent4="accent4" accent5="accent5" accent6="accent6" hlink="hlink" folHlink="folHlink"/>
  <p:sldLayoutIdLst>
    <p:sldLayoutId id="2147487088" r:id="rId1"/>
    <p:sldLayoutId id="2147487089" r:id="rId2"/>
    <p:sldLayoutId id="2147487090" r:id="rId3"/>
    <p:sldLayoutId id="2147487091" r:id="rId4"/>
    <p:sldLayoutId id="2147487092" r:id="rId5"/>
    <p:sldLayoutId id="2147487093" r:id="rId6"/>
    <p:sldLayoutId id="2147487094" r:id="rId7"/>
    <p:sldLayoutId id="2147487095" r:id="rId8"/>
  </p:sldLayoutIdLst>
  <p:hf hd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6400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4" tIns="45685" rIns="91364" bIns="45685"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4" tIns="45685" rIns="91364" bIns="4568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64" tIns="45685" rIns="91364" bIns="45685" numCol="1" anchor="t" anchorCtr="0" compatLnSpc="1">
            <a:prstTxWarp prst="textNoShape">
              <a:avLst/>
            </a:prstTxWarp>
          </a:bodyPr>
          <a:lstStyle>
            <a:lvl1pPr>
              <a:defRPr sz="1400">
                <a:latin typeface="Arial" pitchFamily="34" charset="0"/>
              </a:defRPr>
            </a:lvl1pPr>
          </a:lstStyle>
          <a:p>
            <a:pPr>
              <a:defRPr/>
            </a:pPr>
            <a:endParaRPr lang="en-US" altLang="en-US">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64" tIns="45685" rIns="91364" bIns="45685" numCol="1" anchor="t" anchorCtr="0" compatLnSpc="1">
            <a:prstTxWarp prst="textNoShape">
              <a:avLst/>
            </a:prstTxWarp>
          </a:bodyPr>
          <a:lstStyle>
            <a:lvl1pPr algn="ctr">
              <a:defRPr sz="1400">
                <a:latin typeface="Arial" pitchFamily="34" charset="0"/>
              </a:defRPr>
            </a:lvl1pPr>
          </a:lstStyle>
          <a:p>
            <a:pPr>
              <a:defRPr/>
            </a:pPr>
            <a:endParaRPr lang="en-US" altLang="en-US">
              <a:solidFill>
                <a:srgbClr val="000000"/>
              </a:solidFill>
              <a:cs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64" tIns="45685" rIns="91364" bIns="45685" numCol="1" anchor="t" anchorCtr="0" compatLnSpc="1">
            <a:prstTxWarp prst="textNoShape">
              <a:avLst/>
            </a:prstTxWarp>
          </a:bodyPr>
          <a:lstStyle>
            <a:lvl1pPr algn="r">
              <a:defRPr sz="1400">
                <a:latin typeface="Arial" pitchFamily="34" charset="0"/>
              </a:defRPr>
            </a:lvl1pPr>
          </a:lstStyle>
          <a:p>
            <a:pPr>
              <a:defRPr/>
            </a:pPr>
            <a:fld id="{944EFCCC-22EE-41BB-9B85-75F529A34646}" type="slidenum">
              <a:rPr lang="en-US" altLang="en-US">
                <a:solidFill>
                  <a:srgbClr val="000000"/>
                </a:solidFill>
                <a:cs typeface="Arial" pitchFamily="34" charset="0"/>
              </a:rPr>
              <a:pPr>
                <a:defRPr/>
              </a:pPr>
              <a:t>‹#›</a:t>
            </a:fld>
            <a:endParaRPr lang="en-US" altLang="en-US">
              <a:solidFill>
                <a:srgbClr val="000000"/>
              </a:solidFill>
              <a:cs typeface="Arial" pitchFamily="34" charset="0"/>
            </a:endParaRPr>
          </a:p>
        </p:txBody>
      </p:sp>
      <p:sp>
        <p:nvSpPr>
          <p:cNvPr id="1031" name="Text Box 10"/>
          <p:cNvSpPr txBox="1">
            <a:spLocks noChangeArrowheads="1"/>
          </p:cNvSpPr>
          <p:nvPr/>
        </p:nvSpPr>
        <p:spPr bwMode="auto">
          <a:xfrm>
            <a:off x="7406054" y="1035050"/>
            <a:ext cx="796860" cy="2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4" tIns="45685" rIns="91364" bIns="45685">
            <a:spAutoFit/>
          </a:bodyP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hangingPunct="1">
              <a:defRPr/>
            </a:pPr>
            <a:r>
              <a:rPr lang="en-GB" altLang="en-US" sz="1100" b="1" smtClean="0">
                <a:solidFill>
                  <a:srgbClr val="FFFFFF"/>
                </a:solidFill>
              </a:rPr>
              <a:t>STOP TB</a:t>
            </a:r>
            <a:endParaRPr lang="en-US" altLang="en-US" sz="1100" b="1" smtClean="0">
              <a:solidFill>
                <a:srgbClr val="FFFFFF"/>
              </a:solidFill>
            </a:endParaRPr>
          </a:p>
        </p:txBody>
      </p:sp>
    </p:spTree>
    <p:extLst>
      <p:ext uri="{BB962C8B-B14F-4D97-AF65-F5344CB8AC3E}">
        <p14:creationId xmlns:p14="http://schemas.microsoft.com/office/powerpoint/2010/main" val="3549482212"/>
      </p:ext>
    </p:extLst>
  </p:cSld>
  <p:clrMap bg1="lt1" tx1="dk1" bg2="lt2" tx2="dk2" accent1="accent1" accent2="accent2" accent3="accent3" accent4="accent4" accent5="accent5" accent6="accent6" hlink="hlink" folHlink="folHlink"/>
  <p:sldLayoutIdLst>
    <p:sldLayoutId id="2147487142" r:id="rId1"/>
    <p:sldLayoutId id="2147487143" r:id="rId2"/>
    <p:sldLayoutId id="2147487144" r:id="rId3"/>
    <p:sldLayoutId id="2147487145" r:id="rId4"/>
    <p:sldLayoutId id="2147487146" r:id="rId5"/>
    <p:sldLayoutId id="2147487147" r:id="rId6"/>
    <p:sldLayoutId id="2147487148" r:id="rId7"/>
    <p:sldLayoutId id="2147487149" r:id="rId8"/>
    <p:sldLayoutId id="2147487150" r:id="rId9"/>
    <p:sldLayoutId id="2147487151" r:id="rId10"/>
    <p:sldLayoutId id="2147487152" r:id="rId11"/>
    <p:sldLayoutId id="2147487154" r:id="rId12"/>
    <p:sldLayoutId id="2147487155" r:id="rId13"/>
    <p:sldLayoutId id="2147487156" r:id="rId14"/>
    <p:sldLayoutId id="2147487157" r:id="rId15"/>
    <p:sldLayoutId id="2147487158" r:id="rId16"/>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cs typeface="Arial" charset="0"/>
        </a:defRPr>
      </a:lvl2pPr>
      <a:lvl3pPr algn="ctr" rtl="0" eaLnBrk="0" fontAlgn="base" hangingPunct="0">
        <a:spcBef>
          <a:spcPct val="0"/>
        </a:spcBef>
        <a:spcAft>
          <a:spcPct val="0"/>
        </a:spcAft>
        <a:defRPr sz="4400">
          <a:solidFill>
            <a:schemeClr val="tx2"/>
          </a:solidFill>
          <a:latin typeface="Calibri" pitchFamily="34" charset="0"/>
          <a:cs typeface="Arial" charset="0"/>
        </a:defRPr>
      </a:lvl3pPr>
      <a:lvl4pPr algn="ctr" rtl="0" eaLnBrk="0" fontAlgn="base" hangingPunct="0">
        <a:spcBef>
          <a:spcPct val="0"/>
        </a:spcBef>
        <a:spcAft>
          <a:spcPct val="0"/>
        </a:spcAft>
        <a:defRPr sz="4400">
          <a:solidFill>
            <a:schemeClr val="tx2"/>
          </a:solidFill>
          <a:latin typeface="Calibri" pitchFamily="34" charset="0"/>
          <a:cs typeface="Arial" charset="0"/>
        </a:defRPr>
      </a:lvl4pPr>
      <a:lvl5pPr algn="ctr" rtl="0" eaLnBrk="0" fontAlgn="base" hangingPunct="0">
        <a:spcBef>
          <a:spcPct val="0"/>
        </a:spcBef>
        <a:spcAft>
          <a:spcPct val="0"/>
        </a:spcAft>
        <a:defRPr sz="4400">
          <a:solidFill>
            <a:schemeClr val="tx2"/>
          </a:solidFill>
          <a:latin typeface="Calibri" pitchFamily="34" charset="0"/>
          <a:cs typeface="Arial" charset="0"/>
        </a:defRPr>
      </a:lvl5pPr>
      <a:lvl6pPr marL="456825" algn="ctr" rtl="0" fontAlgn="base">
        <a:spcBef>
          <a:spcPct val="0"/>
        </a:spcBef>
        <a:spcAft>
          <a:spcPct val="0"/>
        </a:spcAft>
        <a:defRPr sz="4400">
          <a:solidFill>
            <a:schemeClr val="tx2"/>
          </a:solidFill>
          <a:latin typeface="Arial" charset="0"/>
          <a:cs typeface="Arial" charset="0"/>
        </a:defRPr>
      </a:lvl6pPr>
      <a:lvl7pPr marL="913651" algn="ctr" rtl="0" fontAlgn="base">
        <a:spcBef>
          <a:spcPct val="0"/>
        </a:spcBef>
        <a:spcAft>
          <a:spcPct val="0"/>
        </a:spcAft>
        <a:defRPr sz="4400">
          <a:solidFill>
            <a:schemeClr val="tx2"/>
          </a:solidFill>
          <a:latin typeface="Arial" charset="0"/>
          <a:cs typeface="Arial" charset="0"/>
        </a:defRPr>
      </a:lvl7pPr>
      <a:lvl8pPr marL="1370475" algn="ctr" rtl="0" fontAlgn="base">
        <a:spcBef>
          <a:spcPct val="0"/>
        </a:spcBef>
        <a:spcAft>
          <a:spcPct val="0"/>
        </a:spcAft>
        <a:defRPr sz="4400">
          <a:solidFill>
            <a:schemeClr val="tx2"/>
          </a:solidFill>
          <a:latin typeface="Arial" charset="0"/>
          <a:cs typeface="Arial" charset="0"/>
        </a:defRPr>
      </a:lvl8pPr>
      <a:lvl9pPr marL="1827301" algn="ctr" rtl="0" fontAlgn="base">
        <a:spcBef>
          <a:spcPct val="0"/>
        </a:spcBef>
        <a:spcAft>
          <a:spcPct val="0"/>
        </a:spcAft>
        <a:defRPr sz="4400">
          <a:solidFill>
            <a:schemeClr val="tx2"/>
          </a:solidFill>
          <a:latin typeface="Arial" charset="0"/>
          <a:cs typeface="Arial" charset="0"/>
        </a:defRPr>
      </a:lvl9pPr>
    </p:titleStyle>
    <p:bodyStyle>
      <a:lvl1pPr marL="338138" indent="-338138" algn="l" rtl="0" eaLnBrk="0" fontAlgn="base" hangingPunct="0">
        <a:spcBef>
          <a:spcPct val="20000"/>
        </a:spcBef>
        <a:spcAft>
          <a:spcPct val="0"/>
        </a:spcAft>
        <a:buChar char="•"/>
        <a:defRPr sz="3200">
          <a:solidFill>
            <a:schemeClr val="tx1"/>
          </a:solidFill>
          <a:latin typeface="+mn-lt"/>
          <a:ea typeface="+mn-ea"/>
          <a:cs typeface="+mn-cs"/>
        </a:defRPr>
      </a:lvl1pPr>
      <a:lvl2pPr marL="738188" indent="-280988" algn="l" rtl="0" eaLnBrk="0" fontAlgn="base" hangingPunct="0">
        <a:spcBef>
          <a:spcPct val="20000"/>
        </a:spcBef>
        <a:spcAft>
          <a:spcPct val="0"/>
        </a:spcAft>
        <a:buChar char="–"/>
        <a:defRPr sz="2800">
          <a:solidFill>
            <a:schemeClr val="tx1"/>
          </a:solidFill>
          <a:latin typeface="+mn-lt"/>
          <a:cs typeface="+mn-cs"/>
        </a:defRPr>
      </a:lvl2pPr>
      <a:lvl3pPr marL="1138238" indent="-223838" algn="l" rtl="0" eaLnBrk="0" fontAlgn="base" hangingPunct="0">
        <a:spcBef>
          <a:spcPct val="20000"/>
        </a:spcBef>
        <a:spcAft>
          <a:spcPct val="0"/>
        </a:spcAft>
        <a:buChar char="•"/>
        <a:defRPr sz="2400">
          <a:solidFill>
            <a:schemeClr val="tx1"/>
          </a:solidFill>
          <a:latin typeface="+mn-lt"/>
          <a:cs typeface="+mn-cs"/>
        </a:defRPr>
      </a:lvl3pPr>
      <a:lvl4pPr marL="1595438" indent="-223838" algn="l" rtl="0" eaLnBrk="0" fontAlgn="base" hangingPunct="0">
        <a:spcBef>
          <a:spcPct val="20000"/>
        </a:spcBef>
        <a:spcAft>
          <a:spcPct val="0"/>
        </a:spcAft>
        <a:buChar char="–"/>
        <a:defRPr sz="2000">
          <a:solidFill>
            <a:schemeClr val="tx1"/>
          </a:solidFill>
          <a:latin typeface="+mn-lt"/>
          <a:cs typeface="+mn-cs"/>
        </a:defRPr>
      </a:lvl4pPr>
      <a:lvl5pPr marL="2052638" indent="-223838" algn="l" rtl="0" eaLnBrk="0" fontAlgn="base" hangingPunct="0">
        <a:spcBef>
          <a:spcPct val="20000"/>
        </a:spcBef>
        <a:spcAft>
          <a:spcPct val="0"/>
        </a:spcAft>
        <a:buChar char="»"/>
        <a:defRPr sz="2000">
          <a:solidFill>
            <a:schemeClr val="tx1"/>
          </a:solidFill>
          <a:latin typeface="+mn-lt"/>
          <a:cs typeface="+mn-cs"/>
        </a:defRPr>
      </a:lvl5pPr>
      <a:lvl6pPr marL="2512539" indent="-228412" algn="l" rtl="0" fontAlgn="base">
        <a:spcBef>
          <a:spcPct val="20000"/>
        </a:spcBef>
        <a:spcAft>
          <a:spcPct val="0"/>
        </a:spcAft>
        <a:buChar char="»"/>
        <a:defRPr sz="2000">
          <a:solidFill>
            <a:schemeClr val="tx1"/>
          </a:solidFill>
          <a:latin typeface="+mn-lt"/>
          <a:cs typeface="+mn-cs"/>
        </a:defRPr>
      </a:lvl6pPr>
      <a:lvl7pPr marL="2969363" indent="-228412" algn="l" rtl="0" fontAlgn="base">
        <a:spcBef>
          <a:spcPct val="20000"/>
        </a:spcBef>
        <a:spcAft>
          <a:spcPct val="0"/>
        </a:spcAft>
        <a:buChar char="»"/>
        <a:defRPr sz="2000">
          <a:solidFill>
            <a:schemeClr val="tx1"/>
          </a:solidFill>
          <a:latin typeface="+mn-lt"/>
          <a:cs typeface="+mn-cs"/>
        </a:defRPr>
      </a:lvl7pPr>
      <a:lvl8pPr marL="3426187" indent="-228412" algn="l" rtl="0" fontAlgn="base">
        <a:spcBef>
          <a:spcPct val="20000"/>
        </a:spcBef>
        <a:spcAft>
          <a:spcPct val="0"/>
        </a:spcAft>
        <a:buChar char="»"/>
        <a:defRPr sz="2000">
          <a:solidFill>
            <a:schemeClr val="tx1"/>
          </a:solidFill>
          <a:latin typeface="+mn-lt"/>
          <a:cs typeface="+mn-cs"/>
        </a:defRPr>
      </a:lvl8pPr>
      <a:lvl9pPr marL="3883010" indent="-22841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5"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5" algn="l" defTabSz="913651" rtl="0" eaLnBrk="1" latinLnBrk="0" hangingPunct="1">
        <a:defRPr sz="1800" kern="1200">
          <a:solidFill>
            <a:schemeClr val="tx1"/>
          </a:solidFill>
          <a:latin typeface="+mn-lt"/>
          <a:ea typeface="+mn-ea"/>
          <a:cs typeface="+mn-cs"/>
        </a:defRPr>
      </a:lvl4pPr>
      <a:lvl5pPr marL="1827301" algn="l" defTabSz="913651" rtl="0" eaLnBrk="1" latinLnBrk="0" hangingPunct="1">
        <a:defRPr sz="1800" kern="1200">
          <a:solidFill>
            <a:schemeClr val="tx1"/>
          </a:solidFill>
          <a:latin typeface="+mn-lt"/>
          <a:ea typeface="+mn-ea"/>
          <a:cs typeface="+mn-cs"/>
        </a:defRPr>
      </a:lvl5pPr>
      <a:lvl6pPr marL="2284123" algn="l" defTabSz="913651" rtl="0" eaLnBrk="1" latinLnBrk="0" hangingPunct="1">
        <a:defRPr sz="1800" kern="1200">
          <a:solidFill>
            <a:schemeClr val="tx1"/>
          </a:solidFill>
          <a:latin typeface="+mn-lt"/>
          <a:ea typeface="+mn-ea"/>
          <a:cs typeface="+mn-cs"/>
        </a:defRPr>
      </a:lvl6pPr>
      <a:lvl7pPr marL="2740949" algn="l" defTabSz="913651" rtl="0" eaLnBrk="1" latinLnBrk="0" hangingPunct="1">
        <a:defRPr sz="1800" kern="1200">
          <a:solidFill>
            <a:schemeClr val="tx1"/>
          </a:solidFill>
          <a:latin typeface="+mn-lt"/>
          <a:ea typeface="+mn-ea"/>
          <a:cs typeface="+mn-cs"/>
        </a:defRPr>
      </a:lvl7pPr>
      <a:lvl8pPr marL="3197774" algn="l" defTabSz="913651" rtl="0" eaLnBrk="1" latinLnBrk="0" hangingPunct="1">
        <a:defRPr sz="1800" kern="1200">
          <a:solidFill>
            <a:schemeClr val="tx1"/>
          </a:solidFill>
          <a:latin typeface="+mn-lt"/>
          <a:ea typeface="+mn-ea"/>
          <a:cs typeface="+mn-cs"/>
        </a:defRPr>
      </a:lvl8pPr>
      <a:lvl9pPr marL="3654603" algn="l" defTabSz="91365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background, gradient"/>
          <p:cNvSpPr/>
          <p:nvPr/>
        </p:nvSpPr>
        <p:spPr>
          <a:xfrm>
            <a:off x="0" y="0"/>
            <a:ext cx="9144000" cy="6858000"/>
          </a:xfrm>
          <a:prstGeom prst="rect">
            <a:avLst/>
          </a:prstGeom>
          <a:gradFill>
            <a:gsLst>
              <a:gs pos="0">
                <a:schemeClr val="bg1">
                  <a:lumMod val="95000"/>
                </a:schemeClr>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EA615B9-72BE-794A-A679-3F7F99D0135D}" type="datetimeFigureOut">
              <a:rPr lang="en-US" smtClean="0">
                <a:solidFill>
                  <a:prstClr val="black">
                    <a:tint val="75000"/>
                  </a:prstClr>
                </a:solidFill>
                <a:latin typeface="Rockwell"/>
              </a:rPr>
              <a:pPr defTabSz="457200" fontAlgn="auto">
                <a:spcBef>
                  <a:spcPts val="0"/>
                </a:spcBef>
                <a:spcAft>
                  <a:spcPts val="0"/>
                </a:spcAft>
              </a:pPr>
              <a:t>10/25/2017</a:t>
            </a:fld>
            <a:endParaRPr lang="en-US">
              <a:solidFill>
                <a:prstClr val="black">
                  <a:tint val="75000"/>
                </a:prstClr>
              </a:solidFill>
              <a:latin typeface="Rockwell"/>
            </a:endParaRPr>
          </a:p>
        </p:txBody>
      </p:sp>
      <p:sp>
        <p:nvSpPr>
          <p:cNvPr id="5" name="Footer Placeholder 4"/>
          <p:cNvSpPr>
            <a:spLocks noGrp="1"/>
          </p:cNvSpPr>
          <p:nvPr>
            <p:ph type="ftr" sz="quarter" idx="3"/>
          </p:nvPr>
        </p:nvSpPr>
        <p:spPr>
          <a:xfrm>
            <a:off x="3124200" y="635640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Rockwell"/>
            </a:endParaRPr>
          </a:p>
        </p:txBody>
      </p:sp>
      <p:sp>
        <p:nvSpPr>
          <p:cNvPr id="6" name="Slide Number Placeholder 5"/>
          <p:cNvSpPr>
            <a:spLocks noGrp="1"/>
          </p:cNvSpPr>
          <p:nvPr>
            <p:ph type="sldNum" sz="quarter" idx="4"/>
          </p:nvPr>
        </p:nvSpPr>
        <p:spPr>
          <a:xfrm>
            <a:off x="6553200" y="63564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13244734-1A3E-8142-86F9-065E7C6318E8}" type="slidenum">
              <a:rPr lang="en-US" smtClean="0">
                <a:solidFill>
                  <a:prstClr val="black">
                    <a:tint val="75000"/>
                  </a:prstClr>
                </a:solidFill>
                <a:latin typeface="Rockwell"/>
              </a:rPr>
              <a:pPr defTabSz="457200" fontAlgn="auto">
                <a:spcBef>
                  <a:spcPts val="0"/>
                </a:spcBef>
                <a:spcAft>
                  <a:spcPts val="0"/>
                </a:spcAft>
              </a:pPr>
              <a:t>‹#›</a:t>
            </a:fld>
            <a:endParaRPr lang="en-US">
              <a:solidFill>
                <a:prstClr val="black">
                  <a:tint val="75000"/>
                </a:prstClr>
              </a:solidFill>
              <a:latin typeface="Rockwell"/>
            </a:endParaRPr>
          </a:p>
        </p:txBody>
      </p:sp>
    </p:spTree>
    <p:extLst>
      <p:ext uri="{BB962C8B-B14F-4D97-AF65-F5344CB8AC3E}">
        <p14:creationId xmlns:p14="http://schemas.microsoft.com/office/powerpoint/2010/main" val="1807842234"/>
      </p:ext>
    </p:extLst>
  </p:cSld>
  <p:clrMap bg1="lt1" tx1="dk1" bg2="lt2" tx2="dk2" accent1="accent1" accent2="accent2" accent3="accent3" accent4="accent4" accent5="accent5" accent6="accent6" hlink="hlink" folHlink="folHlink"/>
  <p:sldLayoutIdLst>
    <p:sldLayoutId id="2147487173" r:id="rId1"/>
    <p:sldLayoutId id="2147487174" r:id="rId2"/>
    <p:sldLayoutId id="2147487175" r:id="rId3"/>
    <p:sldLayoutId id="2147487176" r:id="rId4"/>
    <p:sldLayoutId id="2147487177" r:id="rId5"/>
    <p:sldLayoutId id="2147487178" r:id="rId6"/>
    <p:sldLayoutId id="2147487179" r:id="rId7"/>
    <p:sldLayoutId id="2147487180" r:id="rId8"/>
    <p:sldLayoutId id="2147487181" r:id="rId9"/>
    <p:sldLayoutId id="2147487182" r:id="rId10"/>
    <p:sldLayoutId id="2147487183" r:id="rId11"/>
    <p:sldLayoutId id="2147487184" r:id="rId12"/>
    <p:sldLayoutId id="2147487185" r:id="rId13"/>
    <p:sldLayoutId id="2147487186" r:id="rId14"/>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accent2">
                <a:lumMod val="20000"/>
                <a:lumOff val="80000"/>
              </a:schemeClr>
            </a:gs>
            <a:gs pos="64000">
              <a:schemeClr val="bg1"/>
            </a:gs>
          </a:gsLst>
          <a:lin ang="5400000" scaled="1"/>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36712"/>
            <a:ext cx="8229600" cy="528945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11266" name="Picture 2" descr="C:\Users\Vincent\Documents\BrightCarbon\2.0_Marketing_Materials\PowerPoint\Bright Carbon Background\fiber overlay.png"/>
          <p:cNvPicPr>
            <a:picLocks noChangeAspect="1" noChangeArrowheads="1"/>
          </p:cNvPicPr>
          <p:nvPr/>
        </p:nvPicPr>
        <p:blipFill rotWithShape="1">
          <a:blip r:embed="rId6">
            <a:duotone>
              <a:schemeClr val="accent2">
                <a:shade val="45000"/>
                <a:satMod val="135000"/>
              </a:schemeClr>
              <a:prstClr val="white"/>
            </a:duotone>
            <a:extLst>
              <a:ext uri="{BEBA8EAE-BF5A-486C-A8C5-ECC9F3942E4B}">
                <a14:imgProps xmlns:a14="http://schemas.microsoft.com/office/drawing/2010/main">
                  <a14:imgLayer r:embed="rId7">
                    <a14:imgEffect>
                      <a14:sharpenSoften amount="13000"/>
                    </a14:imgEffect>
                    <a14:imgEffect>
                      <a14:brightnessContrast bright="-20000" contrast="40000"/>
                    </a14:imgEffect>
                  </a14:imgLayer>
                </a14:imgProps>
              </a:ext>
              <a:ext uri="{28A0092B-C50C-407E-A947-70E740481C1C}">
                <a14:useLocalDpi xmlns:a14="http://schemas.microsoft.com/office/drawing/2010/main" val="0"/>
              </a:ext>
            </a:extLst>
          </a:blip>
          <a:srcRect t="96987"/>
          <a:stretch/>
        </p:blipFill>
        <p:spPr bwMode="auto">
          <a:xfrm>
            <a:off x="0" y="6651360"/>
            <a:ext cx="9144000" cy="2066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Vincent\Documents\BrightCarbon\2.0_Marketing_Materials\PowerPoint\Bright Carbon Background\fiber overlay.png"/>
          <p:cNvPicPr>
            <a:picLocks noChangeAspect="1" noChangeArrowheads="1"/>
          </p:cNvPicPr>
          <p:nvPr/>
        </p:nvPicPr>
        <p:blipFill rotWithShape="1">
          <a:blip r:embed="rId8">
            <a:extLst>
              <a:ext uri="{BEBA8EAE-BF5A-486C-A8C5-ECC9F3942E4B}">
                <a14:imgProps xmlns:a14="http://schemas.microsoft.com/office/drawing/2010/main">
                  <a14:imgLayer r:embed="rId7">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b="66984"/>
          <a:stretch/>
        </p:blipFill>
        <p:spPr bwMode="auto">
          <a:xfrm>
            <a:off x="0" y="0"/>
            <a:ext cx="9144000" cy="22642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5660" y="6797"/>
            <a:ext cx="7077472" cy="562074"/>
          </a:xfrm>
          <a:prstGeom prst="rect">
            <a:avLst/>
          </a:prstGeom>
          <a:effectLst>
            <a:outerShdw blurRad="63500" algn="ctr" rotWithShape="0">
              <a:schemeClr val="bg1"/>
            </a:outerShdw>
          </a:effectLst>
        </p:spPr>
        <p:txBody>
          <a:bodyPr vert="horz" lIns="91440" tIns="45720" rIns="91440" bIns="45720" rtlCol="0" anchor="ctr">
            <a:normAutofit/>
          </a:bodyPr>
          <a:lstStyle/>
          <a:p>
            <a:pPr lvl="0"/>
            <a:r>
              <a:rPr lang="en-US" dirty="0" smtClean="0"/>
              <a:t>Click to edit Master title style</a:t>
            </a:r>
            <a:endParaRPr lang="en-GB" dirty="0"/>
          </a:p>
        </p:txBody>
      </p:sp>
      <p:sp>
        <p:nvSpPr>
          <p:cNvPr id="4" name="Date Placeholder 3"/>
          <p:cNvSpPr>
            <a:spLocks noGrp="1"/>
          </p:cNvSpPr>
          <p:nvPr>
            <p:ph type="dt" sz="half" idx="2"/>
          </p:nvPr>
        </p:nvSpPr>
        <p:spPr>
          <a:xfrm>
            <a:off x="457200" y="6597352"/>
            <a:ext cx="1090464" cy="196131"/>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fontAlgn="auto">
              <a:spcBef>
                <a:spcPts val="0"/>
              </a:spcBef>
              <a:spcAft>
                <a:spcPts val="0"/>
              </a:spcAft>
            </a:pPr>
            <a:fld id="{DE90593A-CA68-4681-A604-53A307B3C96A}" type="datetimeFigureOut">
              <a:rPr lang="en-GB" smtClean="0">
                <a:solidFill>
                  <a:prstClr val="black">
                    <a:lumMod val="65000"/>
                    <a:lumOff val="35000"/>
                  </a:prstClr>
                </a:solidFill>
                <a:latin typeface="Arial"/>
                <a:cs typeface="+mn-cs"/>
              </a:rPr>
              <a:pPr fontAlgn="auto">
                <a:spcBef>
                  <a:spcPts val="0"/>
                </a:spcBef>
                <a:spcAft>
                  <a:spcPts val="0"/>
                </a:spcAft>
              </a:pPr>
              <a:t>25/10/2017</a:t>
            </a:fld>
            <a:endParaRPr lang="en-GB">
              <a:solidFill>
                <a:prstClr val="black">
                  <a:lumMod val="65000"/>
                  <a:lumOff val="35000"/>
                </a:prstClr>
              </a:solidFill>
              <a:latin typeface="Arial"/>
              <a:cs typeface="+mn-cs"/>
            </a:endParaRPr>
          </a:p>
        </p:txBody>
      </p:sp>
      <p:sp>
        <p:nvSpPr>
          <p:cNvPr id="5" name="Footer Placeholder 4"/>
          <p:cNvSpPr>
            <a:spLocks noGrp="1"/>
          </p:cNvSpPr>
          <p:nvPr>
            <p:ph type="ftr" sz="quarter" idx="3"/>
          </p:nvPr>
        </p:nvSpPr>
        <p:spPr>
          <a:xfrm>
            <a:off x="1691680" y="6597352"/>
            <a:ext cx="6336704" cy="196131"/>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fontAlgn="auto">
              <a:spcBef>
                <a:spcPts val="0"/>
              </a:spcBef>
              <a:spcAft>
                <a:spcPts val="0"/>
              </a:spcAft>
            </a:pPr>
            <a:endParaRPr lang="en-GB">
              <a:solidFill>
                <a:prstClr val="black">
                  <a:lumMod val="65000"/>
                  <a:lumOff val="35000"/>
                </a:prstClr>
              </a:solidFill>
              <a:latin typeface="Arial"/>
              <a:cs typeface="+mn-cs"/>
            </a:endParaRPr>
          </a:p>
        </p:txBody>
      </p:sp>
      <p:sp>
        <p:nvSpPr>
          <p:cNvPr id="6" name="Slide Number Placeholder 5"/>
          <p:cNvSpPr>
            <a:spLocks noGrp="1"/>
          </p:cNvSpPr>
          <p:nvPr>
            <p:ph type="sldNum" sz="quarter" idx="4"/>
          </p:nvPr>
        </p:nvSpPr>
        <p:spPr>
          <a:xfrm>
            <a:off x="8100392" y="6597352"/>
            <a:ext cx="586408" cy="196131"/>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fontAlgn="auto">
              <a:spcBef>
                <a:spcPts val="0"/>
              </a:spcBef>
              <a:spcAft>
                <a:spcPts val="0"/>
              </a:spcAft>
            </a:pPr>
            <a:fld id="{E887C95B-1BCF-46A2-9860-8911D3382E72}" type="slidenum">
              <a:rPr lang="en-GB" smtClean="0">
                <a:solidFill>
                  <a:prstClr val="black">
                    <a:lumMod val="65000"/>
                    <a:lumOff val="35000"/>
                  </a:prstClr>
                </a:solidFill>
                <a:latin typeface="Arial"/>
                <a:cs typeface="+mn-cs"/>
              </a:rPr>
              <a:pPr fontAlgn="auto">
                <a:spcBef>
                  <a:spcPts val="0"/>
                </a:spcBef>
                <a:spcAft>
                  <a:spcPts val="0"/>
                </a:spcAft>
              </a:pPr>
              <a:t>‹#›</a:t>
            </a:fld>
            <a:endParaRPr lang="en-GB">
              <a:solidFill>
                <a:prstClr val="black">
                  <a:lumMod val="65000"/>
                  <a:lumOff val="35000"/>
                </a:prstClr>
              </a:solidFill>
              <a:latin typeface="Arial"/>
              <a:cs typeface="+mn-cs"/>
            </a:endParaRPr>
          </a:p>
        </p:txBody>
      </p:sp>
      <p:sp>
        <p:nvSpPr>
          <p:cNvPr id="10" name="Rectangle 9"/>
          <p:cNvSpPr/>
          <p:nvPr/>
        </p:nvSpPr>
        <p:spPr bwMode="auto">
          <a:xfrm>
            <a:off x="0" y="6651360"/>
            <a:ext cx="9144000" cy="18000"/>
          </a:xfrm>
          <a:prstGeom prst="rect">
            <a:avLst/>
          </a:prstGeom>
          <a:solidFill>
            <a:schemeClr val="bg1"/>
          </a:solidFill>
          <a:ln w="22225" algn="ctr">
            <a:noFill/>
            <a:prstDash val="sysDot"/>
            <a:miter lim="800000"/>
            <a:headEnd/>
            <a:tailEnd/>
          </a:ln>
          <a:effectLst>
            <a:outerShdw blurRad="63500" algn="ctr" rotWithShape="0">
              <a:schemeClr val="bg1"/>
            </a:outerShdw>
          </a:effectLst>
        </p:spPr>
        <p:txBody>
          <a:bodyPr wrap="none" rtlCol="0" anchor="ctr"/>
          <a:lstStyle/>
          <a:p>
            <a:pPr algn="ctr" fontAlgn="auto">
              <a:spcBef>
                <a:spcPts val="0"/>
              </a:spcBef>
              <a:spcAft>
                <a:spcPts val="0"/>
              </a:spcAft>
            </a:pPr>
            <a:endParaRPr lang="en-GB" dirty="0">
              <a:solidFill>
                <a:prstClr val="black"/>
              </a:solidFill>
              <a:latin typeface="Arial"/>
              <a:cs typeface="+mn-cs"/>
            </a:endParaRPr>
          </a:p>
        </p:txBody>
      </p:sp>
    </p:spTree>
    <p:extLst>
      <p:ext uri="{BB962C8B-B14F-4D97-AF65-F5344CB8AC3E}">
        <p14:creationId xmlns:p14="http://schemas.microsoft.com/office/powerpoint/2010/main" val="1952026942"/>
      </p:ext>
    </p:extLst>
  </p:cSld>
  <p:clrMap bg1="lt1" tx1="dk1" bg2="lt2" tx2="dk2" accent1="accent1" accent2="accent2" accent3="accent3" accent4="accent4" accent5="accent5" accent6="accent6" hlink="hlink" folHlink="folHlink"/>
  <p:sldLayoutIdLst>
    <p:sldLayoutId id="2147487201" r:id="rId1"/>
    <p:sldLayoutId id="2147487202" r:id="rId2"/>
    <p:sldLayoutId id="2147487203" r:id="rId3"/>
    <p:sldLayoutId id="2147487204"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spcBef>
          <a:spcPct val="0"/>
        </a:spcBef>
        <a:buNone/>
        <a:defRPr lang="en-GB" sz="2400" kern="1200" dirty="0">
          <a:gradFill>
            <a:gsLst>
              <a:gs pos="100000">
                <a:schemeClr val="accent2">
                  <a:lumMod val="50000"/>
                </a:schemeClr>
              </a:gs>
              <a:gs pos="0">
                <a:schemeClr val="accent2">
                  <a:lumMod val="75000"/>
                </a:schemeClr>
              </a:gs>
            </a:gsLst>
            <a:lin ang="5400000" scaled="0"/>
          </a:gra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743AE62-8D30-4DCA-8945-287771FF9E76}" type="datetimeFigureOut">
              <a:rPr lang="en-GB" smtClean="0">
                <a:solidFill>
                  <a:prstClr val="black">
                    <a:tint val="75000"/>
                  </a:prstClr>
                </a:solidFill>
                <a:latin typeface="Calibri"/>
              </a:rPr>
              <a:pPr fontAlgn="auto">
                <a:spcBef>
                  <a:spcPts val="0"/>
                </a:spcBef>
                <a:spcAft>
                  <a:spcPts val="0"/>
                </a:spcAft>
              </a:pPr>
              <a:t>25/10/2017</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E9A1637-F1C6-45D9-8C37-BC0F66829A14}" type="slidenum">
              <a:rPr lang="en-GB" smtClean="0">
                <a:solidFill>
                  <a:prstClr val="black">
                    <a:tint val="75000"/>
                  </a:prstClr>
                </a:solidFill>
                <a:latin typeface="Calibri"/>
              </a:rPr>
              <a:pPr fontAlgn="auto">
                <a:spcBef>
                  <a:spcPts val="0"/>
                </a:spcBef>
                <a:spcAft>
                  <a:spcPts val="0"/>
                </a:spcAft>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537522658"/>
      </p:ext>
    </p:extLst>
  </p:cSld>
  <p:clrMap bg1="lt1" tx1="dk1" bg2="lt2" tx2="dk2" accent1="accent1" accent2="accent2" accent3="accent3" accent4="accent4" accent5="accent5" accent6="accent6" hlink="hlink" folHlink="folHlink"/>
  <p:sldLayoutIdLst>
    <p:sldLayoutId id="2147487219" r:id="rId1"/>
    <p:sldLayoutId id="2147487220" r:id="rId2"/>
    <p:sldLayoutId id="2147487221" r:id="rId3"/>
    <p:sldLayoutId id="2147487222" r:id="rId4"/>
    <p:sldLayoutId id="2147487223" r:id="rId5"/>
    <p:sldLayoutId id="2147487224" r:id="rId6"/>
    <p:sldLayoutId id="2147487225" r:id="rId7"/>
    <p:sldLayoutId id="2147487226" r:id="rId8"/>
    <p:sldLayoutId id="2147487227" r:id="rId9"/>
    <p:sldLayoutId id="2147487228" r:id="rId10"/>
    <p:sldLayoutId id="21474872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843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p>
        </p:txBody>
      </p:sp>
      <p:sp>
        <p:nvSpPr>
          <p:cNvPr id="4843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p>
        </p:txBody>
      </p:sp>
      <p:sp>
        <p:nvSpPr>
          <p:cNvPr id="4843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9064BDC3-AB3F-4D89-BE92-1B95CFDF3747}" type="slidenum">
              <a:rPr lang="en-US"/>
              <a:pPr>
                <a:defRPr/>
              </a:pPr>
              <a:t>‹#›</a:t>
            </a:fld>
            <a:endParaRPr lang="en-US"/>
          </a:p>
        </p:txBody>
      </p:sp>
      <p:sp>
        <p:nvSpPr>
          <p:cNvPr id="4101" name="Rectangle 7"/>
          <p:cNvSpPr>
            <a:spLocks noGrp="1" noChangeArrowheads="1"/>
          </p:cNvSpPr>
          <p:nvPr>
            <p:ph type="title"/>
          </p:nvPr>
        </p:nvSpPr>
        <p:spPr bwMode="auto">
          <a:xfrm>
            <a:off x="684220" y="0"/>
            <a:ext cx="77692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2700000" algn="ctr" rotWithShape="0">
                    <a:srgbClr val="6493B2">
                      <a:alpha val="75000"/>
                    </a:srgbClr>
                  </a:outerShdw>
                </a:effectLst>
              </a14:hiddenEffects>
            </a:ext>
          </a:extLst>
        </p:spPr>
        <p:txBody>
          <a:bodyPr vert="horz" wrap="square" lIns="0" tIns="0" rIns="0" bIns="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6568" r:id="rId1"/>
    <p:sldLayoutId id="2147486569" r:id="rId2"/>
    <p:sldLayoutId id="2147486570" r:id="rId3"/>
    <p:sldLayoutId id="2147486571" r:id="rId4"/>
    <p:sldLayoutId id="2147486572" r:id="rId5"/>
    <p:sldLayoutId id="2147486573" r:id="rId6"/>
    <p:sldLayoutId id="2147486574" r:id="rId7"/>
    <p:sldLayoutId id="2147486575" r:id="rId8"/>
    <p:sldLayoutId id="2147486576" r:id="rId9"/>
    <p:sldLayoutId id="2147486577" r:id="rId10"/>
    <p:sldLayoutId id="2147486578"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rtl="0" eaLnBrk="0" fontAlgn="base" hangingPunct="0">
        <a:spcBef>
          <a:spcPct val="0"/>
        </a:spcBef>
        <a:spcAft>
          <a:spcPct val="0"/>
        </a:spcAft>
        <a:defRPr sz="4800">
          <a:solidFill>
            <a:srgbClr val="5F5F5F"/>
          </a:solidFill>
          <a:latin typeface="+mj-lt"/>
          <a:ea typeface="+mj-ea"/>
          <a:cs typeface="+mj-cs"/>
        </a:defRPr>
      </a:lvl1pPr>
      <a:lvl2pPr algn="ctr" rtl="0" eaLnBrk="0" fontAlgn="base" hangingPunct="0">
        <a:spcBef>
          <a:spcPct val="0"/>
        </a:spcBef>
        <a:spcAft>
          <a:spcPct val="0"/>
        </a:spcAft>
        <a:defRPr sz="4800">
          <a:solidFill>
            <a:srgbClr val="5F5F5F"/>
          </a:solidFill>
          <a:latin typeface="Arial" charset="0"/>
        </a:defRPr>
      </a:lvl2pPr>
      <a:lvl3pPr algn="ctr" rtl="0" eaLnBrk="0" fontAlgn="base" hangingPunct="0">
        <a:spcBef>
          <a:spcPct val="0"/>
        </a:spcBef>
        <a:spcAft>
          <a:spcPct val="0"/>
        </a:spcAft>
        <a:defRPr sz="4800">
          <a:solidFill>
            <a:srgbClr val="5F5F5F"/>
          </a:solidFill>
          <a:latin typeface="Arial" charset="0"/>
        </a:defRPr>
      </a:lvl3pPr>
      <a:lvl4pPr algn="ctr" rtl="0" eaLnBrk="0" fontAlgn="base" hangingPunct="0">
        <a:spcBef>
          <a:spcPct val="0"/>
        </a:spcBef>
        <a:spcAft>
          <a:spcPct val="0"/>
        </a:spcAft>
        <a:defRPr sz="4800">
          <a:solidFill>
            <a:srgbClr val="5F5F5F"/>
          </a:solidFill>
          <a:latin typeface="Arial" charset="0"/>
        </a:defRPr>
      </a:lvl4pPr>
      <a:lvl5pPr algn="ctr" rtl="0" eaLnBrk="0" fontAlgn="base" hangingPunct="0">
        <a:spcBef>
          <a:spcPct val="0"/>
        </a:spcBef>
        <a:spcAft>
          <a:spcPct val="0"/>
        </a:spcAft>
        <a:defRPr sz="4800">
          <a:solidFill>
            <a:srgbClr val="5F5F5F"/>
          </a:solidFill>
          <a:latin typeface="Arial" charset="0"/>
        </a:defRPr>
      </a:lvl5pPr>
      <a:lvl6pPr marL="457200" algn="ctr" rtl="0" fontAlgn="base">
        <a:spcBef>
          <a:spcPct val="0"/>
        </a:spcBef>
        <a:spcAft>
          <a:spcPct val="0"/>
        </a:spcAft>
        <a:defRPr sz="4800">
          <a:solidFill>
            <a:srgbClr val="5F5F5F"/>
          </a:solidFill>
          <a:latin typeface="Arial" charset="0"/>
        </a:defRPr>
      </a:lvl6pPr>
      <a:lvl7pPr marL="914400" algn="ctr" rtl="0" fontAlgn="base">
        <a:spcBef>
          <a:spcPct val="0"/>
        </a:spcBef>
        <a:spcAft>
          <a:spcPct val="0"/>
        </a:spcAft>
        <a:defRPr sz="4800">
          <a:solidFill>
            <a:srgbClr val="5F5F5F"/>
          </a:solidFill>
          <a:latin typeface="Arial" charset="0"/>
        </a:defRPr>
      </a:lvl7pPr>
      <a:lvl8pPr marL="1371600" algn="ctr" rtl="0" fontAlgn="base">
        <a:spcBef>
          <a:spcPct val="0"/>
        </a:spcBef>
        <a:spcAft>
          <a:spcPct val="0"/>
        </a:spcAft>
        <a:defRPr sz="4800">
          <a:solidFill>
            <a:srgbClr val="5F5F5F"/>
          </a:solidFill>
          <a:latin typeface="Arial" charset="0"/>
        </a:defRPr>
      </a:lvl8pPr>
      <a:lvl9pPr marL="1828800" algn="ctr" rtl="0" fontAlgn="base">
        <a:spcBef>
          <a:spcPct val="0"/>
        </a:spcBef>
        <a:spcAft>
          <a:spcPct val="0"/>
        </a:spcAft>
        <a:defRPr sz="4800">
          <a:solidFill>
            <a:srgbClr val="5F5F5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B2556E6-E031-4193-85A7-3513C0697CBF}" type="datetimeFigureOut">
              <a:rPr lang="en-US" smtClean="0">
                <a:solidFill>
                  <a:prstClr val="black">
                    <a:tint val="75000"/>
                  </a:prstClr>
                </a:solidFill>
                <a:latin typeface="Calibri"/>
              </a:rPr>
              <a:pPr fontAlgn="auto">
                <a:spcBef>
                  <a:spcPts val="0"/>
                </a:spcBef>
                <a:spcAft>
                  <a:spcPts val="0"/>
                </a:spcAft>
              </a:pPr>
              <a:t>10/25/2017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375B35C-E756-4DEB-91EB-32B6A7DE5753}"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0354582"/>
      </p:ext>
    </p:extLst>
  </p:cSld>
  <p:clrMap bg1="lt1" tx1="dk1" bg2="lt2" tx2="dk2" accent1="accent1" accent2="accent2" accent3="accent3" accent4="accent4" accent5="accent5" accent6="accent6" hlink="hlink" folHlink="folHlink"/>
  <p:sldLayoutIdLst>
    <p:sldLayoutId id="2147486716" r:id="rId1"/>
    <p:sldLayoutId id="2147486717" r:id="rId2"/>
    <p:sldLayoutId id="2147486718" r:id="rId3"/>
    <p:sldLayoutId id="2147486719" r:id="rId4"/>
    <p:sldLayoutId id="2147486720" r:id="rId5"/>
    <p:sldLayoutId id="2147486721" r:id="rId6"/>
    <p:sldLayoutId id="2147486722" r:id="rId7"/>
    <p:sldLayoutId id="2147486723" r:id="rId8"/>
    <p:sldLayoutId id="2147486724" r:id="rId9"/>
    <p:sldLayoutId id="2147486725" r:id="rId10"/>
    <p:sldLayoutId id="2147486726"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smtClean="0">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smtClean="0">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B2A09D6-4178-4A1A-AB69-3049A2CE62A2}" type="slidenum">
              <a:rPr lang="en-US" smtClean="0">
                <a:solidFill>
                  <a:srgbClr val="000000"/>
                </a:solidFill>
                <a:cs typeface="+mn-cs"/>
              </a:rPr>
              <a:pPr/>
              <a:t>‹#›</a:t>
            </a:fld>
            <a:endParaRPr lang="en-US" smtClean="0">
              <a:solidFill>
                <a:srgbClr val="000000"/>
              </a:solidFill>
              <a:cs typeface="+mn-cs"/>
            </a:endParaRPr>
          </a:p>
        </p:txBody>
      </p:sp>
    </p:spTree>
    <p:extLst>
      <p:ext uri="{BB962C8B-B14F-4D97-AF65-F5344CB8AC3E}">
        <p14:creationId xmlns:p14="http://schemas.microsoft.com/office/powerpoint/2010/main" val="2160036343"/>
      </p:ext>
    </p:extLst>
  </p:cSld>
  <p:clrMap bg1="lt1" tx1="dk1" bg2="lt2" tx2="dk2" accent1="accent1" accent2="accent2" accent3="accent3" accent4="accent4" accent5="accent5" accent6="accent6" hlink="hlink" folHlink="folHlink"/>
  <p:sldLayoutIdLst>
    <p:sldLayoutId id="2147486800" r:id="rId1"/>
    <p:sldLayoutId id="2147486801" r:id="rId2"/>
    <p:sldLayoutId id="2147486802" r:id="rId3"/>
    <p:sldLayoutId id="2147486803" r:id="rId4"/>
    <p:sldLayoutId id="2147486804" r:id="rId5"/>
    <p:sldLayoutId id="2147486805" r:id="rId6"/>
    <p:sldLayoutId id="2147486806" r:id="rId7"/>
    <p:sldLayoutId id="2147486807" r:id="rId8"/>
    <p:sldLayoutId id="2147486808" r:id="rId9"/>
    <p:sldLayoutId id="2147486809" r:id="rId10"/>
    <p:sldLayoutId id="2147486810"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background, gradient"/>
          <p:cNvSpPr/>
          <p:nvPr/>
        </p:nvSpPr>
        <p:spPr>
          <a:xfrm>
            <a:off x="0" y="0"/>
            <a:ext cx="9144000" cy="6858000"/>
          </a:xfrm>
          <a:prstGeom prst="rect">
            <a:avLst/>
          </a:prstGeom>
          <a:gradFill>
            <a:gsLst>
              <a:gs pos="0">
                <a:schemeClr val="bg1">
                  <a:lumMod val="95000"/>
                </a:schemeClr>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EA615B9-72BE-794A-A679-3F7F99D0135D}" type="datetimeFigureOut">
              <a:rPr lang="en-US" smtClean="0">
                <a:solidFill>
                  <a:prstClr val="black">
                    <a:tint val="75000"/>
                  </a:prstClr>
                </a:solidFill>
                <a:latin typeface="Rockwell"/>
              </a:rPr>
              <a:pPr defTabSz="457200" fontAlgn="auto">
                <a:spcBef>
                  <a:spcPts val="0"/>
                </a:spcBef>
                <a:spcAft>
                  <a:spcPts val="0"/>
                </a:spcAft>
              </a:pPr>
              <a:t>10/25/2017</a:t>
            </a:fld>
            <a:endParaRPr lang="en-US">
              <a:solidFill>
                <a:prstClr val="black">
                  <a:tint val="75000"/>
                </a:prstClr>
              </a:solidFill>
              <a:latin typeface="Rockwell"/>
            </a:endParaRPr>
          </a:p>
        </p:txBody>
      </p:sp>
      <p:sp>
        <p:nvSpPr>
          <p:cNvPr id="5" name="Footer Placeholder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Rockwell"/>
            </a:endParaRPr>
          </a:p>
        </p:txBody>
      </p:sp>
      <p:sp>
        <p:nvSpPr>
          <p:cNvPr id="6" name="Slide Number Placeholder 5"/>
          <p:cNvSpPr>
            <a:spLocks noGrp="1"/>
          </p:cNvSpPr>
          <p:nvPr>
            <p:ph type="sldNum" sz="quarter" idx="4"/>
          </p:nvPr>
        </p:nvSpPr>
        <p:spPr>
          <a:xfrm>
            <a:off x="6553200"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13244734-1A3E-8142-86F9-065E7C6318E8}" type="slidenum">
              <a:rPr lang="en-US" smtClean="0">
                <a:solidFill>
                  <a:prstClr val="black">
                    <a:tint val="75000"/>
                  </a:prstClr>
                </a:solidFill>
                <a:latin typeface="Rockwell"/>
              </a:rPr>
              <a:pPr defTabSz="457200" fontAlgn="auto">
                <a:spcBef>
                  <a:spcPts val="0"/>
                </a:spcBef>
                <a:spcAft>
                  <a:spcPts val="0"/>
                </a:spcAft>
              </a:pPr>
              <a:t>‹#›</a:t>
            </a:fld>
            <a:endParaRPr lang="en-US">
              <a:solidFill>
                <a:prstClr val="black">
                  <a:tint val="75000"/>
                </a:prstClr>
              </a:solidFill>
              <a:latin typeface="Rockwell"/>
            </a:endParaRPr>
          </a:p>
        </p:txBody>
      </p:sp>
    </p:spTree>
    <p:extLst>
      <p:ext uri="{BB962C8B-B14F-4D97-AF65-F5344CB8AC3E}">
        <p14:creationId xmlns:p14="http://schemas.microsoft.com/office/powerpoint/2010/main" val="2275703352"/>
      </p:ext>
    </p:extLst>
  </p:cSld>
  <p:clrMap bg1="lt1" tx1="dk1" bg2="lt2" tx2="dk2" accent1="accent1" accent2="accent2" accent3="accent3" accent4="accent4" accent5="accent5" accent6="accent6" hlink="hlink" folHlink="folHlink"/>
  <p:sldLayoutIdLst>
    <p:sldLayoutId id="2147486845" r:id="rId1"/>
    <p:sldLayoutId id="2147486846" r:id="rId2"/>
    <p:sldLayoutId id="2147486847" r:id="rId3"/>
    <p:sldLayoutId id="2147486848" r:id="rId4"/>
    <p:sldLayoutId id="2147486849" r:id="rId5"/>
    <p:sldLayoutId id="2147486850" r:id="rId6"/>
    <p:sldLayoutId id="2147486851" r:id="rId7"/>
    <p:sldLayoutId id="2147486852" r:id="rId8"/>
    <p:sldLayoutId id="2147486853" r:id="rId9"/>
    <p:sldLayoutId id="2147486854" r:id="rId10"/>
    <p:sldLayoutId id="2147486855" r:id="rId11"/>
    <p:sldLayoutId id="2147486856"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0849" y="214315"/>
            <a:ext cx="8425939" cy="74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874" tIns="43938" rIns="87874" bIns="43938" numCol="1" anchor="ctr" anchorCtr="0" compatLnSpc="1">
            <a:prstTxWarp prst="textNoShape">
              <a:avLst/>
            </a:prstTxWarp>
          </a:bodyPr>
          <a:lstStyle/>
          <a:p>
            <a:pPr lvl="0"/>
            <a:r>
              <a:rPr lang="en-US" altLang="en-US" smtClean="0"/>
              <a:t>Clik to edit Master title style</a:t>
            </a:r>
          </a:p>
        </p:txBody>
      </p:sp>
      <p:sp>
        <p:nvSpPr>
          <p:cNvPr id="1027" name="Rectangle 4"/>
          <p:cNvSpPr>
            <a:spLocks noGrp="1" noChangeArrowheads="1"/>
          </p:cNvSpPr>
          <p:nvPr>
            <p:ph type="body" idx="1"/>
          </p:nvPr>
        </p:nvSpPr>
        <p:spPr bwMode="auto">
          <a:xfrm>
            <a:off x="340825" y="1050727"/>
            <a:ext cx="84172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269" tIns="43634" rIns="87269" bIns="4363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115740" name="Text Box 28"/>
          <p:cNvSpPr txBox="1">
            <a:spLocks noChangeArrowheads="1"/>
          </p:cNvSpPr>
          <p:nvPr/>
        </p:nvSpPr>
        <p:spPr bwMode="auto">
          <a:xfrm>
            <a:off x="340851" y="6407101"/>
            <a:ext cx="406601" cy="316313"/>
          </a:xfrm>
          <a:prstGeom prst="rect">
            <a:avLst/>
          </a:prstGeom>
          <a:noFill/>
          <a:ln w="9525">
            <a:noFill/>
            <a:miter lim="800000"/>
            <a:headEnd/>
            <a:tailEnd/>
          </a:ln>
          <a:effectLst/>
        </p:spPr>
        <p:txBody>
          <a:bodyPr wrap="none" lIns="84653" tIns="42327" rIns="84653" bIns="42327">
            <a:spAutoFit/>
          </a:bodyPr>
          <a:lstStyle>
            <a:lvl1pPr defTabSz="908050" eaLnBrk="0" hangingPunct="0">
              <a:defRPr sz="2500" i="1">
                <a:solidFill>
                  <a:schemeClr val="tx1"/>
                </a:solidFill>
                <a:latin typeface="Arial Unicode MS" pitchFamily="34" charset="-128"/>
              </a:defRPr>
            </a:lvl1pPr>
            <a:lvl2pPr marL="742950" indent="-285750" defTabSz="908050" eaLnBrk="0" hangingPunct="0">
              <a:defRPr sz="2500" i="1">
                <a:solidFill>
                  <a:schemeClr val="tx1"/>
                </a:solidFill>
                <a:latin typeface="Arial Unicode MS" pitchFamily="34" charset="-128"/>
              </a:defRPr>
            </a:lvl2pPr>
            <a:lvl3pPr marL="1143000" indent="-228600" defTabSz="908050" eaLnBrk="0" hangingPunct="0">
              <a:defRPr sz="2500" i="1">
                <a:solidFill>
                  <a:schemeClr val="tx1"/>
                </a:solidFill>
                <a:latin typeface="Arial Unicode MS" pitchFamily="34" charset="-128"/>
              </a:defRPr>
            </a:lvl3pPr>
            <a:lvl4pPr marL="1600200" indent="-228600" defTabSz="908050" eaLnBrk="0" hangingPunct="0">
              <a:defRPr sz="2500" i="1">
                <a:solidFill>
                  <a:schemeClr val="tx1"/>
                </a:solidFill>
                <a:latin typeface="Arial Unicode MS" pitchFamily="34" charset="-128"/>
              </a:defRPr>
            </a:lvl4pPr>
            <a:lvl5pPr marL="2057400" indent="-228600" defTabSz="908050" eaLnBrk="0" hangingPunct="0">
              <a:defRPr sz="2500" i="1">
                <a:solidFill>
                  <a:schemeClr val="tx1"/>
                </a:solidFill>
                <a:latin typeface="Arial Unicode MS" pitchFamily="34" charset="-128"/>
              </a:defRPr>
            </a:lvl5pPr>
            <a:lvl6pPr marL="2514600" indent="-228600" defTabSz="908050" eaLnBrk="0" fontAlgn="base" hangingPunct="0">
              <a:spcBef>
                <a:spcPct val="0"/>
              </a:spcBef>
              <a:spcAft>
                <a:spcPct val="0"/>
              </a:spcAft>
              <a:defRPr sz="2500" i="1">
                <a:solidFill>
                  <a:schemeClr val="tx1"/>
                </a:solidFill>
                <a:latin typeface="Arial Unicode MS" pitchFamily="34" charset="-128"/>
              </a:defRPr>
            </a:lvl6pPr>
            <a:lvl7pPr marL="2971800" indent="-228600" defTabSz="908050" eaLnBrk="0" fontAlgn="base" hangingPunct="0">
              <a:spcBef>
                <a:spcPct val="0"/>
              </a:spcBef>
              <a:spcAft>
                <a:spcPct val="0"/>
              </a:spcAft>
              <a:defRPr sz="2500" i="1">
                <a:solidFill>
                  <a:schemeClr val="tx1"/>
                </a:solidFill>
                <a:latin typeface="Arial Unicode MS" pitchFamily="34" charset="-128"/>
              </a:defRPr>
            </a:lvl7pPr>
            <a:lvl8pPr marL="3429000" indent="-228600" defTabSz="908050" eaLnBrk="0" fontAlgn="base" hangingPunct="0">
              <a:spcBef>
                <a:spcPct val="0"/>
              </a:spcBef>
              <a:spcAft>
                <a:spcPct val="0"/>
              </a:spcAft>
              <a:defRPr sz="2500" i="1">
                <a:solidFill>
                  <a:schemeClr val="tx1"/>
                </a:solidFill>
                <a:latin typeface="Arial Unicode MS" pitchFamily="34" charset="-128"/>
              </a:defRPr>
            </a:lvl8pPr>
            <a:lvl9pPr marL="3886200" indent="-228600" defTabSz="908050" eaLnBrk="0" fontAlgn="base" hangingPunct="0">
              <a:spcBef>
                <a:spcPct val="0"/>
              </a:spcBef>
              <a:spcAft>
                <a:spcPct val="0"/>
              </a:spcAft>
              <a:defRPr sz="2500" i="1">
                <a:solidFill>
                  <a:schemeClr val="tx1"/>
                </a:solidFill>
                <a:latin typeface="Arial Unicode MS" pitchFamily="34" charset="-128"/>
              </a:defRPr>
            </a:lvl9pPr>
          </a:lstStyle>
          <a:p>
            <a:pPr eaLnBrk="1" hangingPunct="1">
              <a:defRPr/>
            </a:pPr>
            <a:fld id="{0222EB12-5036-40E5-B1C0-FA3CA032D3A9}" type="slidenum">
              <a:rPr lang="en-US" altLang="en-US" sz="1500" b="1" i="0" smtClean="0">
                <a:solidFill>
                  <a:srgbClr val="FFFFFF"/>
                </a:solidFill>
                <a:latin typeface="Arial" charset="0"/>
                <a:cs typeface="+mn-cs"/>
              </a:rPr>
              <a:pPr eaLnBrk="1" hangingPunct="1">
                <a:defRPr/>
              </a:pPr>
              <a:t>‹#›</a:t>
            </a:fld>
            <a:endParaRPr lang="en-US" altLang="en-US" sz="1500" b="1" i="0" smtClean="0">
              <a:solidFill>
                <a:srgbClr val="FFFFFF"/>
              </a:solidFill>
              <a:latin typeface="Arial" charset="0"/>
              <a:cs typeface="+mn-cs"/>
            </a:endParaRPr>
          </a:p>
        </p:txBody>
      </p:sp>
      <p:pic>
        <p:nvPicPr>
          <p:cNvPr id="1030" name="Picture 34" descr="WHO_Forms_SEARO-white"/>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 y="5908527"/>
            <a:ext cx="1985230" cy="87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47" name="Text Box 35"/>
          <p:cNvSpPr txBox="1">
            <a:spLocks noChangeArrowheads="1"/>
          </p:cNvSpPr>
          <p:nvPr/>
        </p:nvSpPr>
        <p:spPr bwMode="auto">
          <a:xfrm>
            <a:off x="8417199" y="6109445"/>
            <a:ext cx="559302" cy="343793"/>
          </a:xfrm>
          <a:prstGeom prst="rect">
            <a:avLst/>
          </a:prstGeom>
          <a:noFill/>
          <a:ln w="9525">
            <a:noFill/>
            <a:miter lim="800000"/>
            <a:headEnd/>
            <a:tailEnd/>
          </a:ln>
          <a:effectLst/>
        </p:spPr>
        <p:txBody>
          <a:bodyPr lIns="84664" tIns="42332" rIns="84664" bIns="42332">
            <a:spAutoFit/>
          </a:bodyPr>
          <a:lstStyle>
            <a:lvl1pPr defTabSz="942975" eaLnBrk="0" hangingPunct="0">
              <a:defRPr sz="2500" i="1">
                <a:solidFill>
                  <a:schemeClr val="tx1"/>
                </a:solidFill>
                <a:latin typeface="Arial Unicode MS" pitchFamily="34" charset="-128"/>
              </a:defRPr>
            </a:lvl1pPr>
            <a:lvl2pPr marL="742950" indent="-285750" defTabSz="942975" eaLnBrk="0" hangingPunct="0">
              <a:defRPr sz="2500" i="1">
                <a:solidFill>
                  <a:schemeClr val="tx1"/>
                </a:solidFill>
                <a:latin typeface="Arial Unicode MS" pitchFamily="34" charset="-128"/>
              </a:defRPr>
            </a:lvl2pPr>
            <a:lvl3pPr marL="1143000" indent="-228600" defTabSz="942975" eaLnBrk="0" hangingPunct="0">
              <a:defRPr sz="2500" i="1">
                <a:solidFill>
                  <a:schemeClr val="tx1"/>
                </a:solidFill>
                <a:latin typeface="Arial Unicode MS" pitchFamily="34" charset="-128"/>
              </a:defRPr>
            </a:lvl3pPr>
            <a:lvl4pPr marL="1600200" indent="-228600" defTabSz="942975" eaLnBrk="0" hangingPunct="0">
              <a:defRPr sz="2500" i="1">
                <a:solidFill>
                  <a:schemeClr val="tx1"/>
                </a:solidFill>
                <a:latin typeface="Arial Unicode MS" pitchFamily="34" charset="-128"/>
              </a:defRPr>
            </a:lvl4pPr>
            <a:lvl5pPr marL="2057400" indent="-228600" defTabSz="942975" eaLnBrk="0" hangingPunct="0">
              <a:defRPr sz="2500" i="1">
                <a:solidFill>
                  <a:schemeClr val="tx1"/>
                </a:solidFill>
                <a:latin typeface="Arial Unicode MS" pitchFamily="34" charset="-128"/>
              </a:defRPr>
            </a:lvl5pPr>
            <a:lvl6pPr marL="2514600" indent="-228600" defTabSz="942975" eaLnBrk="0" fontAlgn="base" hangingPunct="0">
              <a:spcBef>
                <a:spcPct val="0"/>
              </a:spcBef>
              <a:spcAft>
                <a:spcPct val="0"/>
              </a:spcAft>
              <a:defRPr sz="2500" i="1">
                <a:solidFill>
                  <a:schemeClr val="tx1"/>
                </a:solidFill>
                <a:latin typeface="Arial Unicode MS" pitchFamily="34" charset="-128"/>
              </a:defRPr>
            </a:lvl6pPr>
            <a:lvl7pPr marL="2971800" indent="-228600" defTabSz="942975" eaLnBrk="0" fontAlgn="base" hangingPunct="0">
              <a:spcBef>
                <a:spcPct val="0"/>
              </a:spcBef>
              <a:spcAft>
                <a:spcPct val="0"/>
              </a:spcAft>
              <a:defRPr sz="2500" i="1">
                <a:solidFill>
                  <a:schemeClr val="tx1"/>
                </a:solidFill>
                <a:latin typeface="Arial Unicode MS" pitchFamily="34" charset="-128"/>
              </a:defRPr>
            </a:lvl7pPr>
            <a:lvl8pPr marL="3429000" indent="-228600" defTabSz="942975" eaLnBrk="0" fontAlgn="base" hangingPunct="0">
              <a:spcBef>
                <a:spcPct val="0"/>
              </a:spcBef>
              <a:spcAft>
                <a:spcPct val="0"/>
              </a:spcAft>
              <a:defRPr sz="2500" i="1">
                <a:solidFill>
                  <a:schemeClr val="tx1"/>
                </a:solidFill>
                <a:latin typeface="Arial Unicode MS" pitchFamily="34" charset="-128"/>
              </a:defRPr>
            </a:lvl8pPr>
            <a:lvl9pPr marL="3886200" indent="-228600" defTabSz="942975" eaLnBrk="0" fontAlgn="base" hangingPunct="0">
              <a:spcBef>
                <a:spcPct val="0"/>
              </a:spcBef>
              <a:spcAft>
                <a:spcPct val="0"/>
              </a:spcAft>
              <a:defRPr sz="2500" i="1">
                <a:solidFill>
                  <a:schemeClr val="tx1"/>
                </a:solidFill>
                <a:latin typeface="Arial Unicode MS" pitchFamily="34" charset="-128"/>
              </a:defRPr>
            </a:lvl9pPr>
          </a:lstStyle>
          <a:p>
            <a:pPr eaLnBrk="1" hangingPunct="1">
              <a:defRPr/>
            </a:pPr>
            <a:fld id="{A8DF7F4F-62BF-4B54-9656-E1F30364381A}" type="slidenum">
              <a:rPr lang="en-GB" altLang="en-US" sz="1700" i="0" smtClean="0">
                <a:solidFill>
                  <a:srgbClr val="FFFFFF"/>
                </a:solidFill>
                <a:cs typeface="+mn-cs"/>
              </a:rPr>
              <a:pPr eaLnBrk="1" hangingPunct="1">
                <a:defRPr/>
              </a:pPr>
              <a:t>‹#›</a:t>
            </a:fld>
            <a:endParaRPr lang="en-GB" altLang="en-US" sz="1700" i="0" smtClean="0">
              <a:solidFill>
                <a:srgbClr val="FFFFFF"/>
              </a:solidFill>
              <a:cs typeface="+mn-cs"/>
            </a:endParaRPr>
          </a:p>
        </p:txBody>
      </p:sp>
      <p:sp>
        <p:nvSpPr>
          <p:cNvPr id="115748" name="Text Box 36"/>
          <p:cNvSpPr txBox="1">
            <a:spLocks noChangeArrowheads="1"/>
          </p:cNvSpPr>
          <p:nvPr/>
        </p:nvSpPr>
        <p:spPr bwMode="auto">
          <a:xfrm>
            <a:off x="2264881" y="6072238"/>
            <a:ext cx="6082406" cy="491133"/>
          </a:xfrm>
          <a:prstGeom prst="rect">
            <a:avLst/>
          </a:prstGeom>
          <a:noFill/>
          <a:ln w="9525">
            <a:noFill/>
            <a:miter lim="800000"/>
            <a:headEnd/>
            <a:tailEnd/>
          </a:ln>
          <a:effectLst/>
        </p:spPr>
        <p:txBody>
          <a:bodyPr lIns="84664" tIns="42332" rIns="84664" bIns="42332">
            <a:spAutoFit/>
          </a:bodyPr>
          <a:lstStyle>
            <a:lvl1pPr defTabSz="942975" eaLnBrk="0" hangingPunct="0">
              <a:defRPr sz="2500" i="1">
                <a:solidFill>
                  <a:schemeClr val="tx1"/>
                </a:solidFill>
                <a:latin typeface="Arial Unicode MS" pitchFamily="34" charset="-128"/>
              </a:defRPr>
            </a:lvl1pPr>
            <a:lvl2pPr marL="742950" indent="-285750" defTabSz="942975" eaLnBrk="0" hangingPunct="0">
              <a:defRPr sz="2500" i="1">
                <a:solidFill>
                  <a:schemeClr val="tx1"/>
                </a:solidFill>
                <a:latin typeface="Arial Unicode MS" pitchFamily="34" charset="-128"/>
              </a:defRPr>
            </a:lvl2pPr>
            <a:lvl3pPr marL="1143000" indent="-228600" defTabSz="942975" eaLnBrk="0" hangingPunct="0">
              <a:defRPr sz="2500" i="1">
                <a:solidFill>
                  <a:schemeClr val="tx1"/>
                </a:solidFill>
                <a:latin typeface="Arial Unicode MS" pitchFamily="34" charset="-128"/>
              </a:defRPr>
            </a:lvl3pPr>
            <a:lvl4pPr marL="1600200" indent="-228600" defTabSz="942975" eaLnBrk="0" hangingPunct="0">
              <a:defRPr sz="2500" i="1">
                <a:solidFill>
                  <a:schemeClr val="tx1"/>
                </a:solidFill>
                <a:latin typeface="Arial Unicode MS" pitchFamily="34" charset="-128"/>
              </a:defRPr>
            </a:lvl4pPr>
            <a:lvl5pPr marL="2057400" indent="-228600" defTabSz="942975" eaLnBrk="0" hangingPunct="0">
              <a:defRPr sz="2500" i="1">
                <a:solidFill>
                  <a:schemeClr val="tx1"/>
                </a:solidFill>
                <a:latin typeface="Arial Unicode MS" pitchFamily="34" charset="-128"/>
              </a:defRPr>
            </a:lvl5pPr>
            <a:lvl6pPr marL="2514600" indent="-228600" defTabSz="942975" eaLnBrk="0" fontAlgn="base" hangingPunct="0">
              <a:spcBef>
                <a:spcPct val="0"/>
              </a:spcBef>
              <a:spcAft>
                <a:spcPct val="0"/>
              </a:spcAft>
              <a:defRPr sz="2500" i="1">
                <a:solidFill>
                  <a:schemeClr val="tx1"/>
                </a:solidFill>
                <a:latin typeface="Arial Unicode MS" pitchFamily="34" charset="-128"/>
              </a:defRPr>
            </a:lvl6pPr>
            <a:lvl7pPr marL="2971800" indent="-228600" defTabSz="942975" eaLnBrk="0" fontAlgn="base" hangingPunct="0">
              <a:spcBef>
                <a:spcPct val="0"/>
              </a:spcBef>
              <a:spcAft>
                <a:spcPct val="0"/>
              </a:spcAft>
              <a:defRPr sz="2500" i="1">
                <a:solidFill>
                  <a:schemeClr val="tx1"/>
                </a:solidFill>
                <a:latin typeface="Arial Unicode MS" pitchFamily="34" charset="-128"/>
              </a:defRPr>
            </a:lvl7pPr>
            <a:lvl8pPr marL="3429000" indent="-228600" defTabSz="942975" eaLnBrk="0" fontAlgn="base" hangingPunct="0">
              <a:spcBef>
                <a:spcPct val="0"/>
              </a:spcBef>
              <a:spcAft>
                <a:spcPct val="0"/>
              </a:spcAft>
              <a:defRPr sz="2500" i="1">
                <a:solidFill>
                  <a:schemeClr val="tx1"/>
                </a:solidFill>
                <a:latin typeface="Arial Unicode MS" pitchFamily="34" charset="-128"/>
              </a:defRPr>
            </a:lvl8pPr>
            <a:lvl9pPr marL="3886200" indent="-228600" defTabSz="942975" eaLnBrk="0" fontAlgn="base" hangingPunct="0">
              <a:spcBef>
                <a:spcPct val="0"/>
              </a:spcBef>
              <a:spcAft>
                <a:spcPct val="0"/>
              </a:spcAft>
              <a:defRPr sz="2500" i="1">
                <a:solidFill>
                  <a:schemeClr val="tx1"/>
                </a:solidFill>
                <a:latin typeface="Arial Unicode MS" pitchFamily="34" charset="-128"/>
              </a:defRPr>
            </a:lvl9pPr>
          </a:lstStyle>
          <a:p>
            <a:pPr>
              <a:defRPr/>
            </a:pPr>
            <a:r>
              <a:rPr lang="en-US" sz="1300" b="1" i="0" dirty="0" smtClean="0">
                <a:solidFill>
                  <a:srgbClr val="FFFFFF"/>
                </a:solidFill>
                <a:effectLst>
                  <a:outerShdw blurRad="69850" dist="43180" dir="5400000" sx="0" sy="0">
                    <a:srgbClr val="000000">
                      <a:alpha val="65000"/>
                    </a:srgbClr>
                  </a:outerShdw>
                </a:effectLst>
                <a:cs typeface="+mn-cs"/>
              </a:rPr>
              <a:t>Strategic and Technical Advisory Group for Tuberculosis </a:t>
            </a:r>
          </a:p>
          <a:p>
            <a:pPr>
              <a:defRPr/>
            </a:pPr>
            <a:r>
              <a:rPr lang="en-US" sz="1300" b="1" i="0" dirty="0" smtClean="0">
                <a:solidFill>
                  <a:srgbClr val="FFFFFF"/>
                </a:solidFill>
                <a:effectLst>
                  <a:outerShdw blurRad="69850" dist="43180" dir="5400000" sx="0" sy="0">
                    <a:srgbClr val="000000">
                      <a:alpha val="65000"/>
                    </a:srgbClr>
                  </a:outerShdw>
                </a:effectLst>
                <a:cs typeface="+mn-cs"/>
              </a:rPr>
              <a:t>Geneva, 15-17 June 2015</a:t>
            </a:r>
            <a:endParaRPr lang="en-GB" sz="1300" i="0" dirty="0">
              <a:solidFill>
                <a:srgbClr val="FFFFFF"/>
              </a:solidFill>
              <a:cs typeface="+mn-cs"/>
            </a:endParaRPr>
          </a:p>
        </p:txBody>
      </p:sp>
    </p:spTree>
    <p:extLst>
      <p:ext uri="{BB962C8B-B14F-4D97-AF65-F5344CB8AC3E}">
        <p14:creationId xmlns:p14="http://schemas.microsoft.com/office/powerpoint/2010/main" val="4204009124"/>
      </p:ext>
    </p:extLst>
  </p:cSld>
  <p:clrMap bg1="dk2" tx1="lt1" bg2="dk1" tx2="lt2" accent1="accent1" accent2="accent2" accent3="accent3" accent4="accent4" accent5="accent5" accent6="accent6" hlink="hlink" folHlink="folHlink"/>
  <p:sldLayoutIdLst>
    <p:sldLayoutId id="2147486951" r:id="rId1"/>
    <p:sldLayoutId id="2147486952" r:id="rId2"/>
    <p:sldLayoutId id="2147486953" r:id="rId3"/>
    <p:sldLayoutId id="2147486954" r:id="rId4"/>
    <p:sldLayoutId id="2147486955" r:id="rId5"/>
    <p:sldLayoutId id="2147486956" r:id="rId6"/>
    <p:sldLayoutId id="2147486957" r:id="rId7"/>
    <p:sldLayoutId id="2147486958" r:id="rId8"/>
    <p:sldLayoutId id="2147486959" r:id="rId9"/>
    <p:sldLayoutId id="2147486960" r:id="rId10"/>
    <p:sldLayoutId id="2147486961" r:id="rId11"/>
  </p:sldLayoutIdLst>
  <p:transition spd="med"/>
  <p:timing>
    <p:tnLst>
      <p:par>
        <p:cTn id="1" dur="indefinite" restart="never" nodeType="tmRoot"/>
      </p:par>
    </p:tnLst>
  </p:timing>
  <p:txStyles>
    <p:titleStyle>
      <a:lvl1pPr algn="l" defTabSz="873101" rtl="0" eaLnBrk="0" fontAlgn="base" hangingPunct="0">
        <a:lnSpc>
          <a:spcPct val="75000"/>
        </a:lnSpc>
        <a:spcBef>
          <a:spcPct val="0"/>
        </a:spcBef>
        <a:spcAft>
          <a:spcPct val="0"/>
        </a:spcAft>
        <a:defRPr sz="2800" b="1">
          <a:solidFill>
            <a:srgbClr val="002060"/>
          </a:solidFill>
          <a:latin typeface="+mj-lt"/>
          <a:ea typeface="+mj-ea"/>
          <a:cs typeface="+mj-cs"/>
        </a:defRPr>
      </a:lvl1pPr>
      <a:lvl2pPr algn="l" defTabSz="873101" rtl="0" eaLnBrk="0" fontAlgn="base" hangingPunct="0">
        <a:lnSpc>
          <a:spcPct val="75000"/>
        </a:lnSpc>
        <a:spcBef>
          <a:spcPct val="0"/>
        </a:spcBef>
        <a:spcAft>
          <a:spcPct val="0"/>
        </a:spcAft>
        <a:defRPr sz="2800" b="1">
          <a:solidFill>
            <a:srgbClr val="002060"/>
          </a:solidFill>
          <a:latin typeface="Arial" charset="0"/>
        </a:defRPr>
      </a:lvl2pPr>
      <a:lvl3pPr algn="l" defTabSz="873101" rtl="0" eaLnBrk="0" fontAlgn="base" hangingPunct="0">
        <a:lnSpc>
          <a:spcPct val="75000"/>
        </a:lnSpc>
        <a:spcBef>
          <a:spcPct val="0"/>
        </a:spcBef>
        <a:spcAft>
          <a:spcPct val="0"/>
        </a:spcAft>
        <a:defRPr sz="2800" b="1">
          <a:solidFill>
            <a:srgbClr val="002060"/>
          </a:solidFill>
          <a:latin typeface="Arial" charset="0"/>
        </a:defRPr>
      </a:lvl3pPr>
      <a:lvl4pPr algn="l" defTabSz="873101" rtl="0" eaLnBrk="0" fontAlgn="base" hangingPunct="0">
        <a:lnSpc>
          <a:spcPct val="75000"/>
        </a:lnSpc>
        <a:spcBef>
          <a:spcPct val="0"/>
        </a:spcBef>
        <a:spcAft>
          <a:spcPct val="0"/>
        </a:spcAft>
        <a:defRPr sz="2800" b="1">
          <a:solidFill>
            <a:srgbClr val="002060"/>
          </a:solidFill>
          <a:latin typeface="Arial" charset="0"/>
        </a:defRPr>
      </a:lvl4pPr>
      <a:lvl5pPr algn="l" defTabSz="873101" rtl="0" eaLnBrk="0" fontAlgn="base" hangingPunct="0">
        <a:lnSpc>
          <a:spcPct val="75000"/>
        </a:lnSpc>
        <a:spcBef>
          <a:spcPct val="0"/>
        </a:spcBef>
        <a:spcAft>
          <a:spcPct val="0"/>
        </a:spcAft>
        <a:defRPr sz="2800" b="1">
          <a:solidFill>
            <a:srgbClr val="002060"/>
          </a:solidFill>
          <a:latin typeface="Arial" charset="0"/>
        </a:defRPr>
      </a:lvl5pPr>
      <a:lvl6pPr marL="423321" algn="l" defTabSz="873101" rtl="0" fontAlgn="base">
        <a:lnSpc>
          <a:spcPct val="75000"/>
        </a:lnSpc>
        <a:spcBef>
          <a:spcPct val="0"/>
        </a:spcBef>
        <a:spcAft>
          <a:spcPct val="0"/>
        </a:spcAft>
        <a:defRPr sz="2800" b="1">
          <a:solidFill>
            <a:schemeClr val="bg2"/>
          </a:solidFill>
          <a:latin typeface="Arial" charset="0"/>
        </a:defRPr>
      </a:lvl6pPr>
      <a:lvl7pPr marL="846643" algn="l" defTabSz="873101" rtl="0" fontAlgn="base">
        <a:lnSpc>
          <a:spcPct val="75000"/>
        </a:lnSpc>
        <a:spcBef>
          <a:spcPct val="0"/>
        </a:spcBef>
        <a:spcAft>
          <a:spcPct val="0"/>
        </a:spcAft>
        <a:defRPr sz="2800" b="1">
          <a:solidFill>
            <a:schemeClr val="bg2"/>
          </a:solidFill>
          <a:latin typeface="Arial" charset="0"/>
        </a:defRPr>
      </a:lvl7pPr>
      <a:lvl8pPr marL="1269964" algn="l" defTabSz="873101" rtl="0" fontAlgn="base">
        <a:lnSpc>
          <a:spcPct val="75000"/>
        </a:lnSpc>
        <a:spcBef>
          <a:spcPct val="0"/>
        </a:spcBef>
        <a:spcAft>
          <a:spcPct val="0"/>
        </a:spcAft>
        <a:defRPr sz="2800" b="1">
          <a:solidFill>
            <a:schemeClr val="bg2"/>
          </a:solidFill>
          <a:latin typeface="Arial" charset="0"/>
        </a:defRPr>
      </a:lvl8pPr>
      <a:lvl9pPr marL="1693286" algn="l" defTabSz="873101" rtl="0" fontAlgn="base">
        <a:lnSpc>
          <a:spcPct val="75000"/>
        </a:lnSpc>
        <a:spcBef>
          <a:spcPct val="0"/>
        </a:spcBef>
        <a:spcAft>
          <a:spcPct val="0"/>
        </a:spcAft>
        <a:defRPr sz="2800" b="1">
          <a:solidFill>
            <a:schemeClr val="bg2"/>
          </a:solidFill>
          <a:latin typeface="Arial" charset="0"/>
        </a:defRPr>
      </a:lvl9pPr>
    </p:titleStyle>
    <p:bodyStyle>
      <a:lvl1pPr marL="326310" indent="-326310" algn="l" defTabSz="873101" rtl="0" eaLnBrk="0" fontAlgn="base" hangingPunct="0">
        <a:spcBef>
          <a:spcPct val="20000"/>
        </a:spcBef>
        <a:spcAft>
          <a:spcPct val="0"/>
        </a:spcAft>
        <a:buClr>
          <a:schemeClr val="folHlink"/>
        </a:buClr>
        <a:buSzPct val="80000"/>
        <a:buFont typeface="Wingdings" pitchFamily="2" charset="2"/>
        <a:buBlip>
          <a:blip r:embed="rId14"/>
        </a:buBlip>
        <a:defRPr sz="2400">
          <a:solidFill>
            <a:schemeClr val="bg2"/>
          </a:solidFill>
          <a:latin typeface="+mn-lt"/>
          <a:ea typeface="+mn-ea"/>
          <a:cs typeface="+mn-cs"/>
        </a:defRPr>
      </a:lvl1pPr>
      <a:lvl2pPr marL="708476" indent="-271926" algn="l" defTabSz="873101" rtl="0" eaLnBrk="0" fontAlgn="base" hangingPunct="0">
        <a:spcBef>
          <a:spcPct val="20000"/>
        </a:spcBef>
        <a:spcAft>
          <a:spcPct val="0"/>
        </a:spcAft>
        <a:buClr>
          <a:schemeClr val="tx1"/>
        </a:buClr>
        <a:buSzPct val="90000"/>
        <a:buBlip>
          <a:blip r:embed="rId15"/>
        </a:buBlip>
        <a:defRPr sz="2200">
          <a:solidFill>
            <a:srgbClr val="000099"/>
          </a:solidFill>
          <a:latin typeface="+mn-lt"/>
        </a:defRPr>
      </a:lvl2pPr>
      <a:lvl3pPr marL="1090641" indent="-217540" algn="l" defTabSz="873101" rtl="0" eaLnBrk="0" fontAlgn="base" hangingPunct="0">
        <a:spcBef>
          <a:spcPct val="20000"/>
        </a:spcBef>
        <a:spcAft>
          <a:spcPct val="0"/>
        </a:spcAft>
        <a:buClr>
          <a:schemeClr val="accent1"/>
        </a:buClr>
        <a:buSzPct val="80000"/>
        <a:buFont typeface="Wingdings" pitchFamily="2" charset="2"/>
        <a:buBlip>
          <a:blip r:embed="rId16"/>
        </a:buBlip>
        <a:defRPr sz="2000">
          <a:solidFill>
            <a:schemeClr val="bg1"/>
          </a:solidFill>
          <a:latin typeface="+mn-lt"/>
        </a:defRPr>
      </a:lvl3pPr>
      <a:lvl4pPr marL="1527191" indent="-217540" algn="l" defTabSz="873101" rtl="0" eaLnBrk="0" fontAlgn="base" hangingPunct="0">
        <a:spcBef>
          <a:spcPct val="20000"/>
        </a:spcBef>
        <a:spcAft>
          <a:spcPct val="0"/>
        </a:spcAft>
        <a:buClr>
          <a:schemeClr val="tx1"/>
        </a:buClr>
        <a:buChar char="–"/>
        <a:defRPr sz="1900">
          <a:solidFill>
            <a:schemeClr val="accent1"/>
          </a:solidFill>
          <a:latin typeface="Arial Unicode MS" pitchFamily="34" charset="-128"/>
        </a:defRPr>
      </a:lvl4pPr>
      <a:lvl5pPr marL="1963741" indent="-219011" algn="l" defTabSz="873101" rtl="0" eaLnBrk="0" fontAlgn="base" hangingPunct="0">
        <a:spcBef>
          <a:spcPct val="20000"/>
        </a:spcBef>
        <a:spcAft>
          <a:spcPct val="0"/>
        </a:spcAft>
        <a:buClr>
          <a:schemeClr val="accent1"/>
        </a:buClr>
        <a:buChar char="•"/>
        <a:defRPr sz="1900">
          <a:solidFill>
            <a:schemeClr val="tx1"/>
          </a:solidFill>
          <a:latin typeface="Arial Unicode MS" pitchFamily="34" charset="-128"/>
        </a:defRPr>
      </a:lvl5pPr>
      <a:lvl6pPr marL="2387063" indent="-219011" algn="l" defTabSz="873101" rtl="0" fontAlgn="base">
        <a:spcBef>
          <a:spcPct val="20000"/>
        </a:spcBef>
        <a:spcAft>
          <a:spcPct val="0"/>
        </a:spcAft>
        <a:buClr>
          <a:schemeClr val="accent1"/>
        </a:buClr>
        <a:buChar char="•"/>
        <a:defRPr sz="1900">
          <a:solidFill>
            <a:schemeClr val="tx1"/>
          </a:solidFill>
          <a:latin typeface="Arial Unicode MS" pitchFamily="34" charset="-128"/>
        </a:defRPr>
      </a:lvl6pPr>
      <a:lvl7pPr marL="2810384" indent="-219011" algn="l" defTabSz="873101" rtl="0" fontAlgn="base">
        <a:spcBef>
          <a:spcPct val="20000"/>
        </a:spcBef>
        <a:spcAft>
          <a:spcPct val="0"/>
        </a:spcAft>
        <a:buClr>
          <a:schemeClr val="accent1"/>
        </a:buClr>
        <a:buChar char="•"/>
        <a:defRPr sz="1900">
          <a:solidFill>
            <a:schemeClr val="tx1"/>
          </a:solidFill>
          <a:latin typeface="Arial Unicode MS" pitchFamily="34" charset="-128"/>
        </a:defRPr>
      </a:lvl7pPr>
      <a:lvl8pPr marL="3233706" indent="-219011" algn="l" defTabSz="873101" rtl="0" fontAlgn="base">
        <a:spcBef>
          <a:spcPct val="20000"/>
        </a:spcBef>
        <a:spcAft>
          <a:spcPct val="0"/>
        </a:spcAft>
        <a:buClr>
          <a:schemeClr val="accent1"/>
        </a:buClr>
        <a:buChar char="•"/>
        <a:defRPr sz="1900">
          <a:solidFill>
            <a:schemeClr val="tx1"/>
          </a:solidFill>
          <a:latin typeface="Arial Unicode MS" pitchFamily="34" charset="-128"/>
        </a:defRPr>
      </a:lvl8pPr>
      <a:lvl9pPr marL="3657027" indent="-219011" algn="l" defTabSz="873101" rtl="0" fontAlgn="base">
        <a:spcBef>
          <a:spcPct val="20000"/>
        </a:spcBef>
        <a:spcAft>
          <a:spcPct val="0"/>
        </a:spcAft>
        <a:buClr>
          <a:schemeClr val="accent1"/>
        </a:buClr>
        <a:buChar char="•"/>
        <a:defRPr sz="1900">
          <a:solidFill>
            <a:schemeClr val="tx1"/>
          </a:solidFill>
          <a:latin typeface="Arial Unicode MS" pitchFamily="34" charset="-128"/>
        </a:defRPr>
      </a:lvl9pPr>
    </p:bodyStyle>
    <p:otherStyle>
      <a:defPPr>
        <a:defRPr lang="en-US"/>
      </a:defPPr>
      <a:lvl1pPr marL="0" algn="l" defTabSz="846643" rtl="0" eaLnBrk="1" latinLnBrk="0" hangingPunct="1">
        <a:defRPr sz="1700" kern="1200">
          <a:solidFill>
            <a:schemeClr val="tx1"/>
          </a:solidFill>
          <a:latin typeface="+mn-lt"/>
          <a:ea typeface="+mn-ea"/>
          <a:cs typeface="+mn-cs"/>
        </a:defRPr>
      </a:lvl1pPr>
      <a:lvl2pPr marL="423321" algn="l" defTabSz="846643" rtl="0" eaLnBrk="1" latinLnBrk="0" hangingPunct="1">
        <a:defRPr sz="1700" kern="1200">
          <a:solidFill>
            <a:schemeClr val="tx1"/>
          </a:solidFill>
          <a:latin typeface="+mn-lt"/>
          <a:ea typeface="+mn-ea"/>
          <a:cs typeface="+mn-cs"/>
        </a:defRPr>
      </a:lvl2pPr>
      <a:lvl3pPr marL="846643" algn="l" defTabSz="846643" rtl="0" eaLnBrk="1" latinLnBrk="0" hangingPunct="1">
        <a:defRPr sz="1700" kern="1200">
          <a:solidFill>
            <a:schemeClr val="tx1"/>
          </a:solidFill>
          <a:latin typeface="+mn-lt"/>
          <a:ea typeface="+mn-ea"/>
          <a:cs typeface="+mn-cs"/>
        </a:defRPr>
      </a:lvl3pPr>
      <a:lvl4pPr marL="1269964" algn="l" defTabSz="846643" rtl="0" eaLnBrk="1" latinLnBrk="0" hangingPunct="1">
        <a:defRPr sz="1700" kern="1200">
          <a:solidFill>
            <a:schemeClr val="tx1"/>
          </a:solidFill>
          <a:latin typeface="+mn-lt"/>
          <a:ea typeface="+mn-ea"/>
          <a:cs typeface="+mn-cs"/>
        </a:defRPr>
      </a:lvl4pPr>
      <a:lvl5pPr marL="1693286" algn="l" defTabSz="846643" rtl="0" eaLnBrk="1" latinLnBrk="0" hangingPunct="1">
        <a:defRPr sz="1700" kern="1200">
          <a:solidFill>
            <a:schemeClr val="tx1"/>
          </a:solidFill>
          <a:latin typeface="+mn-lt"/>
          <a:ea typeface="+mn-ea"/>
          <a:cs typeface="+mn-cs"/>
        </a:defRPr>
      </a:lvl5pPr>
      <a:lvl6pPr marL="2116607" algn="l" defTabSz="846643" rtl="0" eaLnBrk="1" latinLnBrk="0" hangingPunct="1">
        <a:defRPr sz="1700" kern="1200">
          <a:solidFill>
            <a:schemeClr val="tx1"/>
          </a:solidFill>
          <a:latin typeface="+mn-lt"/>
          <a:ea typeface="+mn-ea"/>
          <a:cs typeface="+mn-cs"/>
        </a:defRPr>
      </a:lvl6pPr>
      <a:lvl7pPr marL="2539929" algn="l" defTabSz="846643" rtl="0" eaLnBrk="1" latinLnBrk="0" hangingPunct="1">
        <a:defRPr sz="1700" kern="1200">
          <a:solidFill>
            <a:schemeClr val="tx1"/>
          </a:solidFill>
          <a:latin typeface="+mn-lt"/>
          <a:ea typeface="+mn-ea"/>
          <a:cs typeface="+mn-cs"/>
        </a:defRPr>
      </a:lvl7pPr>
      <a:lvl8pPr marL="2963250" algn="l" defTabSz="846643" rtl="0" eaLnBrk="1" latinLnBrk="0" hangingPunct="1">
        <a:defRPr sz="1700" kern="1200">
          <a:solidFill>
            <a:schemeClr val="tx1"/>
          </a:solidFill>
          <a:latin typeface="+mn-lt"/>
          <a:ea typeface="+mn-ea"/>
          <a:cs typeface="+mn-cs"/>
        </a:defRPr>
      </a:lvl8pPr>
      <a:lvl9pPr marL="3386572" algn="l" defTabSz="846643" rtl="0" eaLnBrk="1" latinLnBrk="0" hangingPunct="1">
        <a:defRPr sz="1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3932715-A068-48F4-BA82-537CFBB3671C}" type="datetimeFigureOut">
              <a:rPr lang="en-GB" smtClean="0">
                <a:solidFill>
                  <a:prstClr val="black">
                    <a:tint val="75000"/>
                  </a:prstClr>
                </a:solidFill>
                <a:latin typeface="Calibri"/>
              </a:rPr>
              <a:pPr fontAlgn="auto">
                <a:spcBef>
                  <a:spcPts val="0"/>
                </a:spcBef>
                <a:spcAft>
                  <a:spcPts val="0"/>
                </a:spcAft>
              </a:pPr>
              <a:t>25/10/2017</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7ACD035-52E1-4363-8DBB-EEF5E4F9D567}" type="slidenum">
              <a:rPr lang="en-GB" smtClean="0">
                <a:solidFill>
                  <a:prstClr val="black">
                    <a:tint val="75000"/>
                  </a:prstClr>
                </a:solidFill>
                <a:latin typeface="Calibri"/>
              </a:rPr>
              <a:pPr fontAlgn="auto">
                <a:spcBef>
                  <a:spcPts val="0"/>
                </a:spcBef>
                <a:spcAft>
                  <a:spcPts val="0"/>
                </a:spcAft>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089988391"/>
      </p:ext>
    </p:extLst>
  </p:cSld>
  <p:clrMap bg1="lt1" tx1="dk1" bg2="lt2" tx2="dk2" accent1="accent1" accent2="accent2" accent3="accent3" accent4="accent4" accent5="accent5" accent6="accent6" hlink="hlink" folHlink="folHlink"/>
  <p:sldLayoutIdLst>
    <p:sldLayoutId id="2147486988" r:id="rId1"/>
    <p:sldLayoutId id="2147486989" r:id="rId2"/>
    <p:sldLayoutId id="2147486990" r:id="rId3"/>
    <p:sldLayoutId id="2147486991" r:id="rId4"/>
    <p:sldLayoutId id="2147486992" r:id="rId5"/>
    <p:sldLayoutId id="2147486993" r:id="rId6"/>
    <p:sldLayoutId id="2147486994" r:id="rId7"/>
    <p:sldLayoutId id="2147486995" r:id="rId8"/>
    <p:sldLayoutId id="2147486996" r:id="rId9"/>
    <p:sldLayoutId id="2147486997" r:id="rId10"/>
    <p:sldLayoutId id="2147486998" r:id="rId11"/>
    <p:sldLayoutId id="214748699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1A83262-61CA-4F63-961E-B16BC93C616E}" type="datetimeFigureOut">
              <a:rPr lang="en-GB" smtClean="0">
                <a:solidFill>
                  <a:prstClr val="black">
                    <a:tint val="75000"/>
                  </a:prstClr>
                </a:solidFill>
                <a:latin typeface="Calibri"/>
                <a:cs typeface="+mn-cs"/>
              </a:rPr>
              <a:pPr fontAlgn="auto">
                <a:spcBef>
                  <a:spcPts val="0"/>
                </a:spcBef>
                <a:spcAft>
                  <a:spcPts val="0"/>
                </a:spcAft>
              </a:pPr>
              <a:t>25/10/2017</a:t>
            </a:fld>
            <a:endParaRPr lang="en-GB">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DC313C-4D2D-4F4E-8242-10FAFAA0A844}" type="slidenum">
              <a:rPr lang="en-GB" smtClean="0">
                <a:solidFill>
                  <a:prstClr val="black">
                    <a:tint val="75000"/>
                  </a:prstClr>
                </a:solidFill>
                <a:latin typeface="Calibri"/>
                <a:cs typeface="+mn-cs"/>
              </a:rPr>
              <a:pPr fontAlgn="auto">
                <a:spcBef>
                  <a:spcPts val="0"/>
                </a:spcBef>
                <a:spcAft>
                  <a:spcPts val="0"/>
                </a:spcAft>
              </a:pPr>
              <a:t>‹#›</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3187039595"/>
      </p:ext>
    </p:extLst>
  </p:cSld>
  <p:clrMap bg1="lt1" tx1="dk1" bg2="lt2" tx2="dk2" accent1="accent1" accent2="accent2" accent3="accent3" accent4="accent4" accent5="accent5" accent6="accent6" hlink="hlink" folHlink="folHlink"/>
  <p:sldLayoutIdLst>
    <p:sldLayoutId id="2147487002" r:id="rId1"/>
    <p:sldLayoutId id="2147487003" r:id="rId2"/>
    <p:sldLayoutId id="2147487004" r:id="rId3"/>
    <p:sldLayoutId id="2147487005" r:id="rId4"/>
    <p:sldLayoutId id="2147487006" r:id="rId5"/>
    <p:sldLayoutId id="2147487007" r:id="rId6"/>
    <p:sldLayoutId id="2147487008" r:id="rId7"/>
    <p:sldLayoutId id="2147487009" r:id="rId8"/>
    <p:sldLayoutId id="2147487010" r:id="rId9"/>
    <p:sldLayoutId id="2147487011" r:id="rId10"/>
    <p:sldLayoutId id="2147487012" r:id="rId11"/>
    <p:sldLayoutId id="214748701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Line 6"/>
          <p:cNvSpPr>
            <a:spLocks noChangeShapeType="1"/>
          </p:cNvSpPr>
          <p:nvPr/>
        </p:nvSpPr>
        <p:spPr bwMode="auto">
          <a:xfrm>
            <a:off x="381000" y="6324600"/>
            <a:ext cx="8382000"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dirty="0">
              <a:solidFill>
                <a:prstClr val="black"/>
              </a:solidFill>
              <a:latin typeface="Franklin Gothic Book"/>
            </a:endParaRPr>
          </a:p>
        </p:txBody>
      </p:sp>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1000" y="6477010"/>
            <a:ext cx="990600" cy="95321"/>
          </a:xfrm>
          <a:prstGeom prst="rect">
            <a:avLst/>
          </a:prstGeom>
        </p:spPr>
      </p:pic>
      <p:sp>
        <p:nvSpPr>
          <p:cNvPr id="4" name="Slide Number Placeholder 3"/>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CEB64CE-3720-451F-B168-90F88799E810}" type="slidenum">
              <a:rPr lang="en-US" smtClean="0">
                <a:solidFill>
                  <a:prstClr val="black">
                    <a:tint val="75000"/>
                  </a:prstClr>
                </a:solidFill>
                <a:latin typeface="Franklin Gothic Book"/>
              </a:rPr>
              <a:pPr fontAlgn="auto">
                <a:spcBef>
                  <a:spcPts val="0"/>
                </a:spcBef>
                <a:spcAft>
                  <a:spcPts val="0"/>
                </a:spcAft>
              </a:pPr>
              <a:t>‹#›</a:t>
            </a:fld>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val="3412935207"/>
      </p:ext>
    </p:extLst>
  </p:cSld>
  <p:clrMap bg1="lt1" tx1="dk1" bg2="lt2" tx2="dk2" accent1="accent1" accent2="accent2" accent3="accent3" accent4="accent4" accent5="accent5" accent6="accent6" hlink="hlink" folHlink="folHlink"/>
  <p:sldLayoutIdLst>
    <p:sldLayoutId id="2147487041" r:id="rId1"/>
    <p:sldLayoutId id="2147487042" r:id="rId2"/>
    <p:sldLayoutId id="2147487043" r:id="rId3"/>
    <p:sldLayoutId id="2147487044" r:id="rId4"/>
    <p:sldLayoutId id="2147487045" r:id="rId5"/>
    <p:sldLayoutId id="2147487046" r:id="rId6"/>
    <p:sldLayoutId id="2147487047" r:id="rId7"/>
    <p:sldLayoutId id="2147487048" r:id="rId8"/>
  </p:sldLayoutIdLst>
  <p:hf hd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43.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13.png"/><Relationship Id="rId5" Type="http://schemas.openxmlformats.org/officeDocument/2006/relationships/image" Target="../media/image50.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08.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09.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xml"/><Relationship Id="rId1" Type="http://schemas.openxmlformats.org/officeDocument/2006/relationships/slideLayout" Target="../slideLayouts/slideLayout109.xml"/><Relationship Id="rId5" Type="http://schemas.openxmlformats.org/officeDocument/2006/relationships/image" Target="../media/image5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4.xml"/><Relationship Id="rId1" Type="http://schemas.openxmlformats.org/officeDocument/2006/relationships/slideLayout" Target="../slideLayouts/slideLayout109.xml"/><Relationship Id="rId5" Type="http://schemas.openxmlformats.org/officeDocument/2006/relationships/image" Target="../media/image56.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7.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9.xml"/><Relationship Id="rId6" Type="http://schemas.openxmlformats.org/officeDocument/2006/relationships/image" Target="../media/image13.png"/><Relationship Id="rId5" Type="http://schemas.openxmlformats.org/officeDocument/2006/relationships/image" Target="../media/image36.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6.xml"/><Relationship Id="rId1" Type="http://schemas.openxmlformats.org/officeDocument/2006/relationships/slideLayout" Target="../slideLayouts/slideLayout79.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79.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79.xml"/><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6.png"/><Relationship Id="rId16" Type="http://schemas.openxmlformats.org/officeDocument/2006/relationships/image" Target="../media/image80.png"/><Relationship Id="rId1" Type="http://schemas.openxmlformats.org/officeDocument/2006/relationships/slideLayout" Target="../slideLayouts/slideLayout74.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jpg"/></Relationships>
</file>

<file path=ppt/slides/_rels/slide2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jpg"/><Relationship Id="rId2" Type="http://schemas.openxmlformats.org/officeDocument/2006/relationships/image" Target="../media/image82.png"/><Relationship Id="rId1" Type="http://schemas.openxmlformats.org/officeDocument/2006/relationships/slideLayout" Target="../slideLayouts/slideLayout69.xml"/><Relationship Id="rId6" Type="http://schemas.openxmlformats.org/officeDocument/2006/relationships/image" Target="../media/image86.png"/><Relationship Id="rId5" Type="http://schemas.openxmlformats.org/officeDocument/2006/relationships/image" Target="../media/image85.jpg"/><Relationship Id="rId4" Type="http://schemas.openxmlformats.org/officeDocument/2006/relationships/image" Target="../media/image84.jp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2.png"/><Relationship Id="rId1" Type="http://schemas.openxmlformats.org/officeDocument/2006/relationships/slideLayout" Target="../slideLayouts/slideLayout74.xml"/><Relationship Id="rId5" Type="http://schemas.openxmlformats.org/officeDocument/2006/relationships/image" Target="../media/image90.jpg"/><Relationship Id="rId4" Type="http://schemas.openxmlformats.org/officeDocument/2006/relationships/image" Target="../media/image89.jp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4.xml"/><Relationship Id="rId5" Type="http://schemas.openxmlformats.org/officeDocument/2006/relationships/image" Target="../media/image93.jp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4.png"/><Relationship Id="rId1" Type="http://schemas.openxmlformats.org/officeDocument/2006/relationships/slideLayout" Target="../slideLayouts/slideLayout74.xml"/><Relationship Id="rId5" Type="http://schemas.openxmlformats.org/officeDocument/2006/relationships/image" Target="../media/image89.jp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8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png"/><Relationship Id="rId1" Type="http://schemas.openxmlformats.org/officeDocument/2006/relationships/slideLayout" Target="../slideLayouts/slideLayout73.xml"/><Relationship Id="rId4" Type="http://schemas.openxmlformats.org/officeDocument/2006/relationships/image" Target="../media/image96.jp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5.wdp"/><Relationship Id="rId18" Type="http://schemas.openxmlformats.org/officeDocument/2006/relationships/image" Target="../media/image16.png"/><Relationship Id="rId3" Type="http://schemas.openxmlformats.org/officeDocument/2006/relationships/image" Target="../media/image23.png"/><Relationship Id="rId7" Type="http://schemas.microsoft.com/office/2007/relationships/hdphoto" Target="../media/hdphoto3.wdp"/><Relationship Id="rId12" Type="http://schemas.openxmlformats.org/officeDocument/2006/relationships/image" Target="../media/image30.jpeg"/><Relationship Id="rId17" Type="http://schemas.openxmlformats.org/officeDocument/2006/relationships/image" Target="../media/image13.png"/><Relationship Id="rId2" Type="http://schemas.openxmlformats.org/officeDocument/2006/relationships/notesSlide" Target="../notesSlides/notesSlide4.xml"/><Relationship Id="rId16"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5" Type="http://schemas.openxmlformats.org/officeDocument/2006/relationships/image" Target="../media/image14.png"/><Relationship Id="rId10" Type="http://schemas.openxmlformats.org/officeDocument/2006/relationships/image" Target="../media/image28.png"/><Relationship Id="rId19" Type="http://schemas.openxmlformats.org/officeDocument/2006/relationships/image" Target="../media/image32.png"/><Relationship Id="rId4" Type="http://schemas.openxmlformats.org/officeDocument/2006/relationships/image" Target="../media/image24.png"/><Relationship Id="rId9" Type="http://schemas.microsoft.com/office/2007/relationships/hdphoto" Target="../media/hdphoto4.wdp"/><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14.png"/><Relationship Id="rId5" Type="http://schemas.openxmlformats.org/officeDocument/2006/relationships/image" Target="../media/image35.jpe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9.jpe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5.xml"/><Relationship Id="rId6" Type="http://schemas.openxmlformats.org/officeDocument/2006/relationships/image" Target="../media/image15.png"/><Relationship Id="rId11" Type="http://schemas.openxmlformats.org/officeDocument/2006/relationships/image" Target="../media/image34.jpeg"/><Relationship Id="rId5" Type="http://schemas.openxmlformats.org/officeDocument/2006/relationships/image" Target="../media/image14.png"/><Relationship Id="rId10" Type="http://schemas.openxmlformats.org/officeDocument/2006/relationships/image" Target="../media/image33.jpeg"/><Relationship Id="rId4" Type="http://schemas.openxmlformats.org/officeDocument/2006/relationships/image" Target="../media/image40.pn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2.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image" Target="../media/image45.jpeg"/><Relationship Id="rId4" Type="http://schemas.openxmlformats.org/officeDocument/2006/relationships/image" Target="../media/image14.png"/><Relationship Id="rId9" Type="http://schemas.openxmlformats.org/officeDocument/2006/relationships/image" Target="../media/image44.jpe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43.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43.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908720"/>
            <a:ext cx="9184109" cy="1891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7" name="Subtitle 2"/>
          <p:cNvSpPr txBox="1">
            <a:spLocks/>
          </p:cNvSpPr>
          <p:nvPr/>
        </p:nvSpPr>
        <p:spPr bwMode="auto">
          <a:xfrm>
            <a:off x="0" y="5676654"/>
            <a:ext cx="9166142" cy="1181346"/>
          </a:xfrm>
          <a:prstGeom prst="rect">
            <a:avLst/>
          </a:prstGeom>
          <a:solidFill>
            <a:srgbClr val="0093D5"/>
          </a:solidFill>
          <a:ln>
            <a:noFill/>
          </a:ln>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endParaRPr lang="en-GB" b="1" dirty="0" smtClean="0">
              <a:solidFill>
                <a:srgbClr val="FFFFFF"/>
              </a:solidFill>
              <a:latin typeface="Calibri" panose="020F0502020204030204" pitchFamily="34" charset="0"/>
              <a:cs typeface="Calibri" panose="020F0502020204030204" pitchFamily="34" charset="0"/>
            </a:endParaRPr>
          </a:p>
        </p:txBody>
      </p:sp>
      <p:sp>
        <p:nvSpPr>
          <p:cNvPr id="33" name="Rectangle 32"/>
          <p:cNvSpPr>
            <a:spLocks noChangeArrowheads="1"/>
          </p:cNvSpPr>
          <p:nvPr/>
        </p:nvSpPr>
        <p:spPr bwMode="auto">
          <a:xfrm>
            <a:off x="-36512" y="4581885"/>
            <a:ext cx="9180512" cy="71251"/>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Arial Narrow" panose="020B0606020202030204" pitchFamily="34" charset="0"/>
            </a:endParaRPr>
          </a:p>
        </p:txBody>
      </p:sp>
      <p:sp>
        <p:nvSpPr>
          <p:cNvPr id="25" name="TextBox 4"/>
          <p:cNvSpPr txBox="1">
            <a:spLocks noChangeArrowheads="1"/>
          </p:cNvSpPr>
          <p:nvPr/>
        </p:nvSpPr>
        <p:spPr bwMode="auto">
          <a:xfrm>
            <a:off x="4744328" y="4910462"/>
            <a:ext cx="2011961" cy="31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ts val="1700"/>
              </a:lnSpc>
            </a:pPr>
            <a:r>
              <a:rPr lang="en-GB" altLang="en-US" dirty="0" smtClean="0">
                <a:solidFill>
                  <a:schemeClr val="bg1">
                    <a:lumMod val="50000"/>
                  </a:schemeClr>
                </a:solidFill>
                <a:latin typeface="Calibri" panose="020F0502020204030204" pitchFamily="34" charset="0"/>
                <a:cs typeface="Calibri" panose="020F0502020204030204" pitchFamily="34" charset="0"/>
              </a:rPr>
              <a:t>Muhammad Akhtar</a:t>
            </a:r>
            <a:endParaRPr lang="en-GB" altLang="en-US" dirty="0">
              <a:solidFill>
                <a:schemeClr val="bg1">
                  <a:lumMod val="50000"/>
                </a:schemeClr>
              </a:solidFill>
              <a:latin typeface="Calibri" panose="020F0502020204030204" pitchFamily="34" charset="0"/>
              <a:cs typeface="Calibri" panose="020F0502020204030204" pitchFamily="34" charset="0"/>
            </a:endParaRPr>
          </a:p>
        </p:txBody>
      </p:sp>
      <p:pic>
        <p:nvPicPr>
          <p:cNvPr id="31" name="Picture 28"/>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351390" y="4725144"/>
            <a:ext cx="2436635"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bwMode="auto">
          <a:xfrm>
            <a:off x="4644008" y="4881354"/>
            <a:ext cx="0" cy="491862"/>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sp>
        <p:nvSpPr>
          <p:cNvPr id="2" name="Rectangle 4"/>
          <p:cNvSpPr>
            <a:spLocks noChangeArrowheads="1"/>
          </p:cNvSpPr>
          <p:nvPr/>
        </p:nvSpPr>
        <p:spPr bwMode="auto">
          <a:xfrm>
            <a:off x="25"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solidFill>
                <a:srgbClr val="000000"/>
              </a:solidFill>
            </a:endParaRPr>
          </a:p>
        </p:txBody>
      </p:sp>
      <p:sp>
        <p:nvSpPr>
          <p:cNvPr id="3" name="Rectangle 5"/>
          <p:cNvSpPr>
            <a:spLocks noChangeArrowheads="1"/>
          </p:cNvSpPr>
          <p:nvPr/>
        </p:nvSpPr>
        <p:spPr bwMode="auto">
          <a:xfrm>
            <a:off x="4055513" y="1412245"/>
            <a:ext cx="103297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a:r>
              <a:rPr lang="it-IT" sz="1100" dirty="0" smtClean="0">
                <a:solidFill>
                  <a:srgbClr val="000000"/>
                </a:solidFill>
                <a:latin typeface="Calibri" pitchFamily="34" charset="0"/>
                <a:ea typeface="Calibri" pitchFamily="34" charset="0"/>
                <a:cs typeface="Arial" pitchFamily="34" charset="0"/>
              </a:rPr>
              <a:t>	</a:t>
            </a:r>
            <a:endParaRPr lang="it-IT" dirty="0" smtClean="0">
              <a:solidFill>
                <a:srgbClr val="000000"/>
              </a:solidFill>
              <a:latin typeface="Arial" pitchFamily="34" charset="0"/>
              <a:cs typeface="Arial" pitchFamily="34" charset="0"/>
            </a:endParaRPr>
          </a:p>
        </p:txBody>
      </p:sp>
      <p:sp>
        <p:nvSpPr>
          <p:cNvPr id="7" name="Rectangle 7"/>
          <p:cNvSpPr>
            <a:spLocks noChangeArrowheads="1"/>
          </p:cNvSpPr>
          <p:nvPr/>
        </p:nvSpPr>
        <p:spPr bwMode="auto">
          <a:xfrm>
            <a:off x="25" y="34538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tabLst>
                <a:tab pos="3060700" algn="ctr"/>
                <a:tab pos="6119813" algn="r"/>
              </a:tabLst>
            </a:pPr>
            <a:endParaRPr lang="en-US" smtClean="0">
              <a:solidFill>
                <a:srgbClr val="000000"/>
              </a:solidFill>
              <a:latin typeface="Arial" pitchFamily="34" charset="0"/>
              <a:cs typeface="Arial" pitchFamily="34" charset="0"/>
            </a:endParaRPr>
          </a:p>
        </p:txBody>
      </p:sp>
      <p:grpSp>
        <p:nvGrpSpPr>
          <p:cNvPr id="24" name="Group 23"/>
          <p:cNvGrpSpPr/>
          <p:nvPr/>
        </p:nvGrpSpPr>
        <p:grpSpPr>
          <a:xfrm>
            <a:off x="-132638" y="-27384"/>
            <a:ext cx="9385158" cy="961495"/>
            <a:chOff x="150108" y="6239538"/>
            <a:chExt cx="8396202" cy="902999"/>
          </a:xfrm>
        </p:grpSpPr>
        <p:pic>
          <p:nvPicPr>
            <p:cNvPr id="26"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613" r="16685"/>
            <a:stretch/>
          </p:blipFill>
          <p:spPr bwMode="auto">
            <a:xfrm>
              <a:off x="150108" y="6239538"/>
              <a:ext cx="8396202" cy="902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Pentagon 26"/>
            <p:cNvSpPr/>
            <p:nvPr/>
          </p:nvSpPr>
          <p:spPr>
            <a:xfrm>
              <a:off x="225948" y="6239539"/>
              <a:ext cx="6074244" cy="902998"/>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28"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131" t="6778" r="43934" b="-1"/>
            <a:stretch/>
          </p:blipFill>
          <p:spPr bwMode="auto">
            <a:xfrm>
              <a:off x="6383999" y="6376882"/>
              <a:ext cx="1903302" cy="651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1900" y="6350919"/>
              <a:ext cx="2365433" cy="723991"/>
            </a:xfrm>
            <a:prstGeom prst="rect">
              <a:avLst/>
            </a:prstGeom>
          </p:spPr>
        </p:pic>
      </p:grpSp>
      <p:sp>
        <p:nvSpPr>
          <p:cNvPr id="22" name="Rectangle 21"/>
          <p:cNvSpPr>
            <a:spLocks noChangeArrowheads="1"/>
          </p:cNvSpPr>
          <p:nvPr/>
        </p:nvSpPr>
        <p:spPr bwMode="auto">
          <a:xfrm>
            <a:off x="-14370" y="2708920"/>
            <a:ext cx="9180512" cy="71252"/>
          </a:xfrm>
          <a:prstGeom prst="rect">
            <a:avLst/>
          </a:prstGeom>
          <a:solidFill>
            <a:srgbClr val="0093D5"/>
          </a:solidFill>
          <a:ln w="76200">
            <a:solidFill>
              <a:srgbClr val="0093D5"/>
            </a:solidFill>
          </a:ln>
          <a:extLst/>
        </p:spPr>
        <p:txBody>
          <a:bodyPr rot="0" vert="horz" wrap="square" lIns="91440" tIns="45720" rIns="91440" bIns="45720" anchor="t" anchorCtr="0" upright="1">
            <a:noAutofit/>
          </a:bodyPr>
          <a:lstStyle/>
          <a:p>
            <a:endParaRPr lang="en-US">
              <a:solidFill>
                <a:srgbClr val="000000"/>
              </a:solidFill>
              <a:latin typeface="Arial Narrow" panose="020B0606020202030204" pitchFamily="34" charset="0"/>
            </a:endParaRPr>
          </a:p>
        </p:txBody>
      </p:sp>
      <p:sp>
        <p:nvSpPr>
          <p:cNvPr id="19" name="Rectangle 3"/>
          <p:cNvSpPr>
            <a:spLocks noChangeArrowheads="1"/>
          </p:cNvSpPr>
          <p:nvPr/>
        </p:nvSpPr>
        <p:spPr bwMode="auto">
          <a:xfrm>
            <a:off x="82832" y="5794811"/>
            <a:ext cx="89418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200" dirty="0" smtClean="0">
                <a:solidFill>
                  <a:srgbClr val="000000"/>
                </a:solidFill>
                <a:latin typeface="Arial" pitchFamily="34" charset="0"/>
                <a:ea typeface="Times New Roman" pitchFamily="18" charset="0"/>
                <a:cs typeface="Times New Roman" pitchFamily="18" charset="0"/>
              </a:rPr>
              <a:t> </a:t>
            </a:r>
            <a:endParaRPr lang="en-GB" sz="600" dirty="0" smtClean="0">
              <a:solidFill>
                <a:srgbClr val="000000"/>
              </a:solidFill>
              <a:latin typeface="Arial" pitchFamily="34" charset="0"/>
              <a:cs typeface="Arial" pitchFamily="34" charset="0"/>
            </a:endParaRPr>
          </a:p>
          <a:p>
            <a:pPr algn="ctr">
              <a:spcAft>
                <a:spcPts val="0"/>
              </a:spcAft>
            </a:pPr>
            <a:r>
              <a:rPr lang="en-US" sz="2800" b="1" dirty="0" smtClean="0">
                <a:solidFill>
                  <a:srgbClr val="FFFFFF"/>
                </a:solidFill>
                <a:latin typeface="Calibri" panose="020F0502020204030204" pitchFamily="34" charset="0"/>
              </a:rPr>
              <a:t>October 2017</a:t>
            </a:r>
            <a:endParaRPr lang="en-GB" sz="2800" dirty="0" smtClean="0">
              <a:solidFill>
                <a:srgbClr val="000000"/>
              </a:solidFill>
              <a:latin typeface="Arial" pitchFamily="34" charset="0"/>
              <a:cs typeface="Arial" pitchFamily="34" charset="0"/>
            </a:endParaRPr>
          </a:p>
        </p:txBody>
      </p:sp>
      <p:sp>
        <p:nvSpPr>
          <p:cNvPr id="21" name="Title 1"/>
          <p:cNvSpPr txBox="1">
            <a:spLocks/>
          </p:cNvSpPr>
          <p:nvPr/>
        </p:nvSpPr>
        <p:spPr bwMode="auto">
          <a:xfrm>
            <a:off x="25" y="2870000"/>
            <a:ext cx="9143975" cy="163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GB" b="1" dirty="0" smtClean="0">
                <a:solidFill>
                  <a:srgbClr val="0093D5"/>
                </a:solidFill>
                <a:latin typeface="Century Gothic" panose="020B0502020202020204" pitchFamily="34" charset="0"/>
              </a:rPr>
              <a:t>The </a:t>
            </a:r>
            <a:r>
              <a:rPr lang="en-GB" b="1" dirty="0" smtClean="0">
                <a:solidFill>
                  <a:srgbClr val="FF0000"/>
                </a:solidFill>
                <a:latin typeface="Century Gothic" panose="020B0502020202020204" pitchFamily="34" charset="0"/>
              </a:rPr>
              <a:t>End</a:t>
            </a:r>
            <a:r>
              <a:rPr lang="en-GB" b="1" dirty="0" smtClean="0">
                <a:solidFill>
                  <a:srgbClr val="0093D5"/>
                </a:solidFill>
                <a:latin typeface="Century Gothic" panose="020B0502020202020204" pitchFamily="34" charset="0"/>
              </a:rPr>
              <a:t> </a:t>
            </a:r>
            <a:r>
              <a:rPr lang="en-GB" b="1" dirty="0" smtClean="0">
                <a:solidFill>
                  <a:srgbClr val="FF0000"/>
                </a:solidFill>
                <a:latin typeface="Century Gothic" panose="020B0502020202020204" pitchFamily="34" charset="0"/>
              </a:rPr>
              <a:t>TB </a:t>
            </a:r>
            <a:r>
              <a:rPr lang="en-GB" b="1" dirty="0" smtClean="0">
                <a:solidFill>
                  <a:srgbClr val="0093D5"/>
                </a:solidFill>
                <a:latin typeface="Century Gothic" panose="020B0502020202020204" pitchFamily="34" charset="0"/>
              </a:rPr>
              <a:t>Strategy</a:t>
            </a:r>
          </a:p>
          <a:p>
            <a:r>
              <a:rPr lang="en-GB" sz="2100" b="1" dirty="0" smtClean="0">
                <a:solidFill>
                  <a:schemeClr val="bg1">
                    <a:lumMod val="50000"/>
                  </a:schemeClr>
                </a:solidFill>
                <a:latin typeface="Century Gothic" panose="020B0502020202020204" pitchFamily="34" charset="0"/>
              </a:rPr>
              <a:t>Strengthening, Expanding and Innovating the Global TB Response</a:t>
            </a:r>
            <a:r>
              <a:rPr lang="en-GB" sz="2300" b="1" dirty="0" smtClean="0">
                <a:solidFill>
                  <a:srgbClr val="FF0000"/>
                </a:solidFill>
                <a:latin typeface="Century Gothic" panose="020B0502020202020204" pitchFamily="34" charset="0"/>
              </a:rPr>
              <a:t> </a:t>
            </a:r>
            <a:endParaRPr lang="en-US" sz="2300" b="1" dirty="0">
              <a:solidFill>
                <a:srgbClr val="FF0000"/>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487638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165"/>
          <a:stretch/>
        </p:blipFill>
        <p:spPr bwMode="auto">
          <a:xfrm>
            <a:off x="128588" y="1625599"/>
            <a:ext cx="8885237" cy="425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6730" y="582108"/>
            <a:ext cx="8568952" cy="461665"/>
          </a:xfrm>
          <a:prstGeom prst="rect">
            <a:avLst/>
          </a:prstGeom>
          <a:noFill/>
        </p:spPr>
        <p:txBody>
          <a:bodyPr wrap="square" rtlCol="0">
            <a:spAutoFit/>
          </a:bodyPr>
          <a:lstStyle/>
          <a:p>
            <a:pPr algn="ctr" fontAlgn="auto">
              <a:spcBef>
                <a:spcPts val="0"/>
              </a:spcBef>
              <a:spcAft>
                <a:spcPts val="0"/>
              </a:spcAft>
            </a:pPr>
            <a:r>
              <a:rPr lang="en-GB" sz="2400" b="1" dirty="0" smtClean="0">
                <a:solidFill>
                  <a:srgbClr val="0070C0"/>
                </a:solidFill>
                <a:latin typeface="Calibri"/>
              </a:rPr>
              <a:t>PILLAR 3: </a:t>
            </a:r>
            <a:r>
              <a:rPr lang="en-GB" sz="2400" b="1" dirty="0" smtClean="0">
                <a:solidFill>
                  <a:srgbClr val="1F497D"/>
                </a:solidFill>
                <a:latin typeface="Calibri"/>
              </a:rPr>
              <a:t>INTENSIFIED RESEARCH AND INNOVATION</a:t>
            </a:r>
            <a:endParaRPr lang="en-GB" sz="2400" b="1" dirty="0">
              <a:solidFill>
                <a:srgbClr val="1F497D"/>
              </a:solidFill>
              <a:latin typeface="Calibri"/>
            </a:endParaRPr>
          </a:p>
        </p:txBody>
      </p:sp>
      <p:grpSp>
        <p:nvGrpSpPr>
          <p:cNvPr id="5" name="Group 4"/>
          <p:cNvGrpSpPr/>
          <p:nvPr/>
        </p:nvGrpSpPr>
        <p:grpSpPr>
          <a:xfrm>
            <a:off x="-14512" y="6283761"/>
            <a:ext cx="9180512" cy="587115"/>
            <a:chOff x="0" y="6239537"/>
            <a:chExt cx="9212088" cy="618462"/>
          </a:xfrm>
        </p:grpSpPr>
        <p:pic>
          <p:nvPicPr>
            <p:cNvPr id="6"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entagon 6"/>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Tree>
    <p:extLst>
      <p:ext uri="{BB962C8B-B14F-4D97-AF65-F5344CB8AC3E}">
        <p14:creationId xmlns:p14="http://schemas.microsoft.com/office/powerpoint/2010/main" val="41081760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14410" y="1844824"/>
            <a:ext cx="7713973" cy="4230280"/>
            <a:chOff x="-108520" y="1249339"/>
            <a:chExt cx="9267398" cy="5131989"/>
          </a:xfrm>
        </p:grpSpPr>
        <p:grpSp>
          <p:nvGrpSpPr>
            <p:cNvPr id="3" name="Group 2"/>
            <p:cNvGrpSpPr/>
            <p:nvPr/>
          </p:nvGrpSpPr>
          <p:grpSpPr>
            <a:xfrm>
              <a:off x="-108520" y="1249339"/>
              <a:ext cx="9267398" cy="5131989"/>
              <a:chOff x="-108520" y="1249339"/>
              <a:chExt cx="9267398" cy="5131989"/>
            </a:xfrm>
          </p:grpSpPr>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249339"/>
                <a:ext cx="9267398" cy="513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1135126" y="2348880"/>
                <a:ext cx="1689174" cy="23042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GB" sz="3600" smtClean="0">
                  <a:solidFill>
                    <a:srgbClr val="000000"/>
                  </a:solidFill>
                  <a:latin typeface="Tahoma" pitchFamily="34" charset="0"/>
                  <a:cs typeface="Tahoma" pitchFamily="34" charset="0"/>
                </a:endParaRPr>
              </a:p>
            </p:txBody>
          </p:sp>
        </p:grpSp>
        <p:sp>
          <p:nvSpPr>
            <p:cNvPr id="5" name="Rectangle 4"/>
            <p:cNvSpPr/>
            <p:nvPr/>
          </p:nvSpPr>
          <p:spPr bwMode="auto">
            <a:xfrm>
              <a:off x="2987824" y="3789040"/>
              <a:ext cx="1944216" cy="17739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GB" sz="3600" smtClean="0">
                <a:solidFill>
                  <a:srgbClr val="000000"/>
                </a:solidFill>
                <a:latin typeface="Tahoma" pitchFamily="34" charset="0"/>
                <a:cs typeface="Tahoma" pitchFamily="34" charset="0"/>
              </a:endParaRPr>
            </a:p>
          </p:txBody>
        </p:sp>
      </p:grpSp>
      <p:sp>
        <p:nvSpPr>
          <p:cNvPr id="81923" name="Title 1"/>
          <p:cNvSpPr>
            <a:spLocks noGrp="1"/>
          </p:cNvSpPr>
          <p:nvPr>
            <p:ph type="title"/>
          </p:nvPr>
        </p:nvSpPr>
        <p:spPr>
          <a:xfrm>
            <a:off x="683569" y="188640"/>
            <a:ext cx="8352482" cy="766762"/>
          </a:xfrm>
        </p:spPr>
        <p:txBody>
          <a:bodyPr>
            <a:normAutofit fontScale="90000"/>
          </a:bodyPr>
          <a:lstStyle/>
          <a:p>
            <a:pPr algn="l">
              <a:lnSpc>
                <a:spcPts val="3000"/>
              </a:lnSpc>
            </a:pPr>
            <a:r>
              <a:rPr lang="en-US" altLang="en-US" sz="3200" b="1" dirty="0" smtClean="0">
                <a:solidFill>
                  <a:schemeClr val="tx1"/>
                </a:solidFill>
                <a:latin typeface="Calibri" panose="020F0502020204030204" pitchFamily="34" charset="0"/>
                <a:cs typeface="Calibri" panose="020F0502020204030204" pitchFamily="34" charset="0"/>
              </a:rPr>
              <a:t>Innovations and Research are critical to </a:t>
            </a:r>
            <a:br>
              <a:rPr lang="en-US" altLang="en-US" sz="3200" b="1" dirty="0" smtClean="0">
                <a:solidFill>
                  <a:schemeClr val="tx1"/>
                </a:solidFill>
                <a:latin typeface="Calibri" panose="020F0502020204030204" pitchFamily="34" charset="0"/>
                <a:cs typeface="Calibri" panose="020F0502020204030204" pitchFamily="34" charset="0"/>
              </a:rPr>
            </a:br>
            <a:r>
              <a:rPr lang="en-US" altLang="en-US" sz="3200" b="1" dirty="0" smtClean="0">
                <a:solidFill>
                  <a:srgbClr val="FF0000"/>
                </a:solidFill>
                <a:latin typeface="Calibri" panose="020F0502020204030204" pitchFamily="34" charset="0"/>
                <a:cs typeface="Calibri" panose="020F0502020204030204" pitchFamily="34" charset="0"/>
              </a:rPr>
              <a:t>break the trajectory of the TB epidemic</a:t>
            </a:r>
            <a:endParaRPr lang="en-GB" altLang="en-US" sz="3200" b="1" dirty="0" smtClean="0">
              <a:solidFill>
                <a:srgbClr val="FF0000"/>
              </a:solidFill>
              <a:latin typeface="Calibri" panose="020F0502020204030204" pitchFamily="34" charset="0"/>
              <a:cs typeface="Calibri" panose="020F0502020204030204" pitchFamily="34" charset="0"/>
            </a:endParaRPr>
          </a:p>
        </p:txBody>
      </p:sp>
      <p:pic>
        <p:nvPicPr>
          <p:cNvPr id="22"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1785" t="21318" r="67688" b="39810"/>
          <a:stretch/>
        </p:blipFill>
        <p:spPr bwMode="auto">
          <a:xfrm>
            <a:off x="988927" y="2820978"/>
            <a:ext cx="1515462" cy="1589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2885" t="49726" r="45111" b="15735"/>
          <a:stretch/>
        </p:blipFill>
        <p:spPr bwMode="auto">
          <a:xfrm>
            <a:off x="2924674" y="4050164"/>
            <a:ext cx="1643075" cy="142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59259" y="1052736"/>
            <a:ext cx="7889205" cy="954107"/>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rgbClr val="0000FF"/>
                </a:solidFill>
                <a:latin typeface="Calibri" panose="020F0502020204030204" pitchFamily="34" charset="0"/>
                <a:cs typeface="Calibri" panose="020F0502020204030204" pitchFamily="34" charset="0"/>
              </a:rPr>
              <a:t>Better diagnostics, including new </a:t>
            </a:r>
            <a:r>
              <a:rPr lang="en-US" sz="1400" b="1" dirty="0" smtClean="0">
                <a:solidFill>
                  <a:srgbClr val="0000FF"/>
                </a:solidFill>
                <a:latin typeface="Calibri" panose="020F0502020204030204" pitchFamily="34" charset="0"/>
                <a:cs typeface="Calibri" panose="020F0502020204030204" pitchFamily="34" charset="0"/>
              </a:rPr>
              <a:t>point-of care </a:t>
            </a:r>
            <a:r>
              <a:rPr lang="en-GB" sz="1400" b="1" dirty="0" smtClean="0">
                <a:solidFill>
                  <a:srgbClr val="0000FF"/>
                </a:solidFill>
                <a:latin typeface="Calibri" panose="020F0502020204030204" pitchFamily="34" charset="0"/>
                <a:cs typeface="Calibri" panose="020F0502020204030204" pitchFamily="34" charset="0"/>
              </a:rPr>
              <a:t>tests;</a:t>
            </a:r>
          </a:p>
          <a:p>
            <a:pPr marL="285750" indent="-285750">
              <a:buFont typeface="Arial" panose="020B0604020202020204" pitchFamily="34" charset="0"/>
              <a:buChar char="•"/>
            </a:pPr>
            <a:r>
              <a:rPr lang="en-US" sz="1400" b="1" dirty="0" smtClean="0">
                <a:solidFill>
                  <a:srgbClr val="0000FF"/>
                </a:solidFill>
                <a:latin typeface="Calibri" panose="020F0502020204030204" pitchFamily="34" charset="0"/>
                <a:cs typeface="Calibri" panose="020F0502020204030204" pitchFamily="34" charset="0"/>
              </a:rPr>
              <a:t>Safer</a:t>
            </a:r>
            <a:r>
              <a:rPr lang="en-US" sz="1400" b="1" dirty="0">
                <a:solidFill>
                  <a:srgbClr val="0000FF"/>
                </a:solidFill>
                <a:latin typeface="Calibri" panose="020F0502020204030204" pitchFamily="34" charset="0"/>
                <a:cs typeface="Calibri" panose="020F0502020204030204" pitchFamily="34" charset="0"/>
              </a:rPr>
              <a:t>, easier and shorter </a:t>
            </a:r>
            <a:r>
              <a:rPr lang="en-US" sz="1400" b="1" dirty="0" smtClean="0">
                <a:solidFill>
                  <a:srgbClr val="0000FF"/>
                </a:solidFill>
                <a:latin typeface="Calibri" panose="020F0502020204030204" pitchFamily="34" charset="0"/>
                <a:cs typeface="Calibri" panose="020F0502020204030204" pitchFamily="34" charset="0"/>
              </a:rPr>
              <a:t>treatment </a:t>
            </a:r>
            <a:r>
              <a:rPr lang="en-GB" sz="1400" b="1" dirty="0" smtClean="0">
                <a:solidFill>
                  <a:srgbClr val="0000FF"/>
                </a:solidFill>
                <a:latin typeface="Calibri" panose="020F0502020204030204" pitchFamily="34" charset="0"/>
                <a:cs typeface="Calibri" panose="020F0502020204030204" pitchFamily="34" charset="0"/>
              </a:rPr>
              <a:t>regimens;</a:t>
            </a:r>
          </a:p>
          <a:p>
            <a:pPr marL="285750" indent="-285750">
              <a:buFont typeface="Arial" panose="020B0604020202020204" pitchFamily="34" charset="0"/>
              <a:buChar char="•"/>
            </a:pPr>
            <a:r>
              <a:rPr lang="en-US" sz="1400" b="1" dirty="0" smtClean="0">
                <a:solidFill>
                  <a:srgbClr val="0000FF"/>
                </a:solidFill>
                <a:latin typeface="Calibri" panose="020F0502020204030204" pitchFamily="34" charset="0"/>
                <a:cs typeface="Calibri" panose="020F0502020204030204" pitchFamily="34" charset="0"/>
              </a:rPr>
              <a:t>Safer </a:t>
            </a:r>
            <a:r>
              <a:rPr lang="en-US" sz="1400" b="1" dirty="0">
                <a:solidFill>
                  <a:srgbClr val="0000FF"/>
                </a:solidFill>
                <a:latin typeface="Calibri" panose="020F0502020204030204" pitchFamily="34" charset="0"/>
                <a:cs typeface="Calibri" panose="020F0502020204030204" pitchFamily="34" charset="0"/>
              </a:rPr>
              <a:t>and more effective treatment </a:t>
            </a:r>
            <a:r>
              <a:rPr lang="en-US" sz="1400" b="1" dirty="0" smtClean="0">
                <a:solidFill>
                  <a:srgbClr val="0000FF"/>
                </a:solidFill>
                <a:latin typeface="Calibri" panose="020F0502020204030204" pitchFamily="34" charset="0"/>
                <a:cs typeface="Calibri" panose="020F0502020204030204" pitchFamily="34" charset="0"/>
              </a:rPr>
              <a:t>for </a:t>
            </a:r>
            <a:r>
              <a:rPr lang="en-GB" sz="1400" b="1" dirty="0" smtClean="0">
                <a:solidFill>
                  <a:srgbClr val="0000FF"/>
                </a:solidFill>
                <a:latin typeface="Calibri" panose="020F0502020204030204" pitchFamily="34" charset="0"/>
                <a:cs typeface="Calibri" panose="020F0502020204030204" pitchFamily="34" charset="0"/>
              </a:rPr>
              <a:t>latent </a:t>
            </a:r>
            <a:r>
              <a:rPr lang="en-GB" sz="1400" b="1" dirty="0">
                <a:solidFill>
                  <a:srgbClr val="0000FF"/>
                </a:solidFill>
                <a:latin typeface="Calibri" panose="020F0502020204030204" pitchFamily="34" charset="0"/>
                <a:cs typeface="Calibri" panose="020F0502020204030204" pitchFamily="34" charset="0"/>
              </a:rPr>
              <a:t>TB </a:t>
            </a:r>
            <a:r>
              <a:rPr lang="en-GB" sz="1400" b="1" dirty="0" smtClean="0">
                <a:solidFill>
                  <a:srgbClr val="0000FF"/>
                </a:solidFill>
                <a:latin typeface="Calibri" panose="020F0502020204030204" pitchFamily="34" charset="0"/>
                <a:cs typeface="Calibri" panose="020F0502020204030204" pitchFamily="34" charset="0"/>
              </a:rPr>
              <a:t>infection;</a:t>
            </a:r>
          </a:p>
          <a:p>
            <a:pPr marL="285750" indent="-285750">
              <a:buFont typeface="Arial" panose="020B0604020202020204" pitchFamily="34" charset="0"/>
              <a:buChar char="•"/>
            </a:pPr>
            <a:r>
              <a:rPr lang="en-GB" sz="1400" b="1" dirty="0" smtClean="0">
                <a:solidFill>
                  <a:srgbClr val="0000FF"/>
                </a:solidFill>
                <a:latin typeface="Calibri" panose="020F0502020204030204" pitchFamily="34" charset="0"/>
                <a:cs typeface="Calibri" panose="020F0502020204030204" pitchFamily="34" charset="0"/>
              </a:rPr>
              <a:t>Effective </a:t>
            </a:r>
            <a:r>
              <a:rPr lang="en-GB" sz="1400" b="1" dirty="0">
                <a:solidFill>
                  <a:srgbClr val="0000FF"/>
                </a:solidFill>
                <a:latin typeface="Calibri" panose="020F0502020204030204" pitchFamily="34" charset="0"/>
                <a:cs typeface="Calibri" panose="020F0502020204030204" pitchFamily="34" charset="0"/>
              </a:rPr>
              <a:t>pre- and post-exposure vaccines.</a:t>
            </a:r>
          </a:p>
        </p:txBody>
      </p:sp>
      <p:grpSp>
        <p:nvGrpSpPr>
          <p:cNvPr id="17" name="Group 16"/>
          <p:cNvGrpSpPr/>
          <p:nvPr/>
        </p:nvGrpSpPr>
        <p:grpSpPr>
          <a:xfrm>
            <a:off x="-36512" y="6070733"/>
            <a:ext cx="9217024" cy="814646"/>
            <a:chOff x="-1310378" y="5996998"/>
            <a:chExt cx="11089042" cy="980106"/>
          </a:xfrm>
        </p:grpSpPr>
        <p:pic>
          <p:nvPicPr>
            <p:cNvPr id="18"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613" r="16685"/>
            <a:stretch/>
          </p:blipFill>
          <p:spPr bwMode="auto">
            <a:xfrm>
              <a:off x="634664" y="5997002"/>
              <a:ext cx="9144000" cy="980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Pentagon 18"/>
            <p:cNvSpPr/>
            <p:nvPr/>
          </p:nvSpPr>
          <p:spPr>
            <a:xfrm>
              <a:off x="-1310378" y="5996998"/>
              <a:ext cx="7610570" cy="98010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0"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2131" t="6778" r="43934" b="-1"/>
            <a:stretch/>
          </p:blipFill>
          <p:spPr bwMode="auto">
            <a:xfrm>
              <a:off x="7390805" y="6110777"/>
              <a:ext cx="2064330" cy="70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79008" y="6133588"/>
              <a:ext cx="2392675" cy="70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814" y="6075203"/>
              <a:ext cx="2380609" cy="728638"/>
            </a:xfrm>
            <a:prstGeom prst="rect">
              <a:avLst/>
            </a:prstGeom>
          </p:spPr>
        </p:pic>
      </p:grpSp>
      <p:cxnSp>
        <p:nvCxnSpPr>
          <p:cNvPr id="26" name="Straight Connector 49"/>
          <p:cNvCxnSpPr>
            <a:cxnSpLocks noChangeShapeType="1"/>
          </p:cNvCxnSpPr>
          <p:nvPr/>
        </p:nvCxnSpPr>
        <p:spPr bwMode="auto">
          <a:xfrm>
            <a:off x="323528" y="980728"/>
            <a:ext cx="8567737" cy="0"/>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8053" y="3880940"/>
            <a:ext cx="3234308" cy="1636292"/>
          </a:xfrm>
          <a:prstGeom prst="rect">
            <a:avLst/>
          </a:prstGeom>
        </p:spPr>
      </p:pic>
    </p:spTree>
    <p:extLst>
      <p:ext uri="{BB962C8B-B14F-4D97-AF65-F5344CB8AC3E}">
        <p14:creationId xmlns:p14="http://schemas.microsoft.com/office/powerpoint/2010/main" val="2246098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3"/>
          <p:cNvSpPr txBox="1">
            <a:spLocks noChangeArrowheads="1"/>
          </p:cNvSpPr>
          <p:nvPr/>
        </p:nvSpPr>
        <p:spPr bwMode="auto">
          <a:xfrm>
            <a:off x="189037" y="5440363"/>
            <a:ext cx="184609" cy="46161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0" tIns="45693" rIns="91380" bIns="45693">
            <a:spAutoFit/>
          </a:bodyPr>
          <a:lstStyle>
            <a:lvl1pPr eaLnBrk="0" hangingPunct="0">
              <a:spcBef>
                <a:spcPct val="20000"/>
              </a:spcBef>
              <a:buChar char="•"/>
              <a:defRPr sz="3200">
                <a:solidFill>
                  <a:schemeClr val="tx1"/>
                </a:solidFill>
                <a:latin typeface="Cambria" pitchFamily="18" charset="0"/>
              </a:defRPr>
            </a:lvl1pPr>
            <a:lvl2pPr marL="742950" indent="-285750" eaLnBrk="0" hangingPunct="0">
              <a:spcBef>
                <a:spcPct val="20000"/>
              </a:spcBef>
              <a:buChar char="–"/>
              <a:defRPr sz="2800">
                <a:solidFill>
                  <a:schemeClr val="tx1"/>
                </a:solidFill>
                <a:latin typeface="Cambria" pitchFamily="18" charset="0"/>
              </a:defRPr>
            </a:lvl2pPr>
            <a:lvl3pPr marL="1143000" indent="-228600" eaLnBrk="0" hangingPunct="0">
              <a:spcBef>
                <a:spcPct val="20000"/>
              </a:spcBef>
              <a:buChar char="•"/>
              <a:defRPr sz="2400">
                <a:solidFill>
                  <a:schemeClr val="tx1"/>
                </a:solidFill>
                <a:latin typeface="Cambria" pitchFamily="18" charset="0"/>
              </a:defRPr>
            </a:lvl3pPr>
            <a:lvl4pPr marL="1600200" indent="-228600" eaLnBrk="0" hangingPunct="0">
              <a:spcBef>
                <a:spcPct val="20000"/>
              </a:spcBef>
              <a:buChar char="–"/>
              <a:defRPr sz="2000">
                <a:solidFill>
                  <a:schemeClr val="tx1"/>
                </a:solidFill>
                <a:latin typeface="Cambria" pitchFamily="18" charset="0"/>
              </a:defRPr>
            </a:lvl4pPr>
            <a:lvl5pPr marL="2057400" indent="-228600" eaLnBrk="0" hangingPunct="0">
              <a:spcBef>
                <a:spcPct val="20000"/>
              </a:spcBef>
              <a:buChar char="»"/>
              <a:defRPr sz="2000">
                <a:solidFill>
                  <a:schemeClr val="tx1"/>
                </a:solidFill>
                <a:latin typeface="Cambria" pitchFamily="18" charset="0"/>
              </a:defRPr>
            </a:lvl5pPr>
            <a:lvl6pPr marL="2514600" indent="-228600" eaLnBrk="0" fontAlgn="base" hangingPunct="0">
              <a:spcBef>
                <a:spcPct val="20000"/>
              </a:spcBef>
              <a:spcAft>
                <a:spcPct val="0"/>
              </a:spcAft>
              <a:buChar char="»"/>
              <a:defRPr sz="2000">
                <a:solidFill>
                  <a:schemeClr val="tx1"/>
                </a:solidFill>
                <a:latin typeface="Cambria" pitchFamily="18" charset="0"/>
              </a:defRPr>
            </a:lvl6pPr>
            <a:lvl7pPr marL="2971800" indent="-228600" eaLnBrk="0" fontAlgn="base" hangingPunct="0">
              <a:spcBef>
                <a:spcPct val="20000"/>
              </a:spcBef>
              <a:spcAft>
                <a:spcPct val="0"/>
              </a:spcAft>
              <a:buChar char="»"/>
              <a:defRPr sz="2000">
                <a:solidFill>
                  <a:schemeClr val="tx1"/>
                </a:solidFill>
                <a:latin typeface="Cambria" pitchFamily="18" charset="0"/>
              </a:defRPr>
            </a:lvl7pPr>
            <a:lvl8pPr marL="3429000" indent="-228600" eaLnBrk="0" fontAlgn="base" hangingPunct="0">
              <a:spcBef>
                <a:spcPct val="20000"/>
              </a:spcBef>
              <a:spcAft>
                <a:spcPct val="0"/>
              </a:spcAft>
              <a:buChar char="»"/>
              <a:defRPr sz="2000">
                <a:solidFill>
                  <a:schemeClr val="tx1"/>
                </a:solidFill>
                <a:latin typeface="Cambria" pitchFamily="18" charset="0"/>
              </a:defRPr>
            </a:lvl8pPr>
            <a:lvl9pPr marL="3886200" indent="-228600" eaLnBrk="0" fontAlgn="base" hangingPunct="0">
              <a:spcBef>
                <a:spcPct val="20000"/>
              </a:spcBef>
              <a:spcAft>
                <a:spcPct val="0"/>
              </a:spcAft>
              <a:buChar char="»"/>
              <a:defRPr sz="2000">
                <a:solidFill>
                  <a:schemeClr val="tx1"/>
                </a:solidFill>
                <a:latin typeface="Cambria" pitchFamily="18" charset="0"/>
              </a:defRPr>
            </a:lvl9pPr>
          </a:lstStyle>
          <a:p>
            <a:pPr eaLnBrk="1" hangingPunct="1">
              <a:spcBef>
                <a:spcPct val="0"/>
              </a:spcBef>
              <a:buFontTx/>
              <a:buNone/>
            </a:pPr>
            <a:endParaRPr lang="en-GB" altLang="en-US" sz="2400">
              <a:solidFill>
                <a:srgbClr val="BBE0E3"/>
              </a:solidFill>
              <a:latin typeface="airal narrow"/>
              <a:cs typeface="Arial" pitchFamily="34" charset="0"/>
            </a:endParaRPr>
          </a:p>
        </p:txBody>
      </p:sp>
      <p:sp>
        <p:nvSpPr>
          <p:cNvPr id="6" name="Title 1"/>
          <p:cNvSpPr txBox="1">
            <a:spLocks/>
          </p:cNvSpPr>
          <p:nvPr/>
        </p:nvSpPr>
        <p:spPr>
          <a:xfrm>
            <a:off x="323528" y="188641"/>
            <a:ext cx="8568952" cy="86409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lnSpc>
                <a:spcPts val="3500"/>
              </a:lnSpc>
            </a:pPr>
            <a:endParaRPr lang="en-GB" altLang="en-US" sz="3200" b="1" kern="0" dirty="0" smtClean="0">
              <a:solidFill>
                <a:schemeClr val="tx1"/>
              </a:solidFill>
              <a:latin typeface="Century Gothic" panose="020B0502020202020204" pitchFamily="34" charset="0"/>
              <a:cs typeface="Calibri" panose="020F0502020204030204" pitchFamily="34" charset="0"/>
            </a:endParaRPr>
          </a:p>
        </p:txBody>
      </p:sp>
      <p:sp>
        <p:nvSpPr>
          <p:cNvPr id="7" name="Rectangle 6"/>
          <p:cNvSpPr>
            <a:spLocks noChangeArrowheads="1"/>
          </p:cNvSpPr>
          <p:nvPr/>
        </p:nvSpPr>
        <p:spPr bwMode="auto">
          <a:xfrm>
            <a:off x="439625" y="1124744"/>
            <a:ext cx="8380847"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Arial Narrow" panose="020B0606020202030204" pitchFamily="34" charset="0"/>
            </a:endParaRPr>
          </a:p>
        </p:txBody>
      </p:sp>
      <p:grpSp>
        <p:nvGrpSpPr>
          <p:cNvPr id="8" name="Group 7"/>
          <p:cNvGrpSpPr/>
          <p:nvPr/>
        </p:nvGrpSpPr>
        <p:grpSpPr>
          <a:xfrm>
            <a:off x="2" y="6298279"/>
            <a:ext cx="9180512" cy="587115"/>
            <a:chOff x="0" y="6239537"/>
            <a:chExt cx="9212088" cy="618462"/>
          </a:xfrm>
        </p:grpSpPr>
        <p:pic>
          <p:nvPicPr>
            <p:cNvPr id="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entagon 9"/>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1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
        <p:nvSpPr>
          <p:cNvPr id="14" name="Rectangle 2"/>
          <p:cNvSpPr>
            <a:spLocks noChangeArrowheads="1"/>
          </p:cNvSpPr>
          <p:nvPr/>
        </p:nvSpPr>
        <p:spPr bwMode="auto">
          <a:xfrm>
            <a:off x="439625" y="1529497"/>
            <a:ext cx="4348399" cy="400109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endParaRPr lang="en-GB" altLang="zh-CN" sz="300" b="1" u="sng" dirty="0" smtClean="0">
              <a:solidFill>
                <a:srgbClr val="FFFFFF"/>
              </a:solidFill>
              <a:latin typeface="Calibri" pitchFamily="34" charset="0"/>
              <a:ea typeface="SimSun" pitchFamily="2" charset="-122"/>
              <a:cs typeface="Calibri" pitchFamily="34" charset="0"/>
            </a:endParaRPr>
          </a:p>
          <a:p>
            <a:pPr fontAlgn="base">
              <a:spcBef>
                <a:spcPct val="0"/>
              </a:spcBef>
              <a:spcAft>
                <a:spcPct val="0"/>
              </a:spcAft>
            </a:pPr>
            <a:endParaRPr lang="en-GB" altLang="zh-CN" sz="1000" b="1" dirty="0" smtClean="0">
              <a:solidFill>
                <a:srgbClr val="FFFFFF"/>
              </a:solidFill>
              <a:latin typeface="Century Gothic" panose="020B0502020202020204" pitchFamily="34" charset="0"/>
              <a:ea typeface="SimSun" pitchFamily="2" charset="-122"/>
              <a:cs typeface="Calibri" pitchFamily="34" charset="0"/>
            </a:endParaRPr>
          </a:p>
          <a:p>
            <a:pPr algn="ctr" fontAlgn="base">
              <a:spcBef>
                <a:spcPct val="0"/>
              </a:spcBef>
              <a:spcAft>
                <a:spcPct val="0"/>
              </a:spcAft>
            </a:pPr>
            <a:r>
              <a:rPr lang="en-GB" altLang="zh-CN" sz="2000" b="1" dirty="0" smtClean="0">
                <a:solidFill>
                  <a:srgbClr val="FFFFFF"/>
                </a:solidFill>
                <a:latin typeface="Century Gothic" panose="020B0502020202020204" pitchFamily="34" charset="0"/>
                <a:ea typeface="SimSun" pitchFamily="2" charset="-122"/>
                <a:cs typeface="Calibri" pitchFamily="34" charset="0"/>
              </a:rPr>
              <a:t>PRIORITY ACTIONS TO END TB </a:t>
            </a:r>
          </a:p>
          <a:p>
            <a:pPr fontAlgn="base">
              <a:spcBef>
                <a:spcPct val="0"/>
              </a:spcBef>
              <a:spcAft>
                <a:spcPct val="0"/>
              </a:spcAft>
            </a:pPr>
            <a:endParaRPr lang="en-GB" altLang="zh-CN" sz="1000" b="1" dirty="0">
              <a:solidFill>
                <a:srgbClr val="FFFFFF"/>
              </a:solidFill>
              <a:latin typeface="Century Gothic" panose="020B0502020202020204" pitchFamily="34" charset="0"/>
              <a:ea typeface="SimSun" pitchFamily="2" charset="-122"/>
              <a:cs typeface="Calibri" pitchFamily="34" charset="0"/>
            </a:endParaRPr>
          </a:p>
          <a:p>
            <a:pPr marL="361950" indent="-361950" fontAlgn="base">
              <a:spcBef>
                <a:spcPct val="0"/>
              </a:spcBef>
              <a:spcAft>
                <a:spcPct val="0"/>
              </a:spcAft>
              <a:buFont typeface="Wingdings" pitchFamily="2" charset="2"/>
              <a:buChar char="ü"/>
            </a:pPr>
            <a:r>
              <a:rPr lang="en-GB" altLang="zh-CN" b="1" dirty="0" smtClean="0">
                <a:solidFill>
                  <a:srgbClr val="FFFFFF"/>
                </a:solidFill>
                <a:latin typeface="Calibri" pitchFamily="34" charset="0"/>
                <a:ea typeface="SimSun" pitchFamily="2" charset="-122"/>
                <a:cs typeface="Calibri" pitchFamily="34" charset="0"/>
              </a:rPr>
              <a:t>REACH THE 3.6 MILLION MISSED CASES</a:t>
            </a:r>
            <a:endParaRPr lang="en-GB" altLang="zh-CN" b="1" dirty="0">
              <a:solidFill>
                <a:srgbClr val="FFFFCC"/>
              </a:solidFill>
              <a:latin typeface="Calibri" pitchFamily="34" charset="0"/>
              <a:ea typeface="SimSun" pitchFamily="2" charset="-122"/>
              <a:cs typeface="Calibri" pitchFamily="34" charset="0"/>
            </a:endParaRPr>
          </a:p>
          <a:p>
            <a:pPr marL="361950" indent="-361950" fontAlgn="base">
              <a:spcBef>
                <a:spcPct val="0"/>
              </a:spcBef>
              <a:spcAft>
                <a:spcPct val="0"/>
              </a:spcAft>
              <a:buFont typeface="Wingdings" pitchFamily="2" charset="2"/>
              <a:buChar char="ü"/>
            </a:pPr>
            <a:endParaRPr lang="en-GB" altLang="zh-CN" sz="1000" b="1" dirty="0">
              <a:solidFill>
                <a:srgbClr val="FFFFFF"/>
              </a:solidFill>
              <a:latin typeface="Calibri" pitchFamily="34" charset="0"/>
              <a:ea typeface="SimSun" pitchFamily="2" charset="-122"/>
              <a:cs typeface="Calibri" pitchFamily="34" charset="0"/>
            </a:endParaRPr>
          </a:p>
          <a:p>
            <a:pPr marL="361950" indent="-361950" fontAlgn="base">
              <a:spcBef>
                <a:spcPct val="0"/>
              </a:spcBef>
              <a:spcAft>
                <a:spcPct val="0"/>
              </a:spcAft>
              <a:buFont typeface="Wingdings" pitchFamily="2" charset="2"/>
              <a:buChar char="ü"/>
            </a:pPr>
            <a:r>
              <a:rPr lang="en-GB" altLang="zh-CN" b="1" dirty="0" smtClean="0">
                <a:solidFill>
                  <a:srgbClr val="FFFFFF"/>
                </a:solidFill>
                <a:latin typeface="Calibri" pitchFamily="34" charset="0"/>
                <a:ea typeface="SimSun" pitchFamily="2" charset="-122"/>
                <a:cs typeface="Calibri" pitchFamily="34" charset="0"/>
              </a:rPr>
              <a:t>ADDRESS THE MDR-TB CRISIS</a:t>
            </a:r>
            <a:r>
              <a:rPr lang="en-GB" altLang="zh-CN" b="1" dirty="0">
                <a:solidFill>
                  <a:srgbClr val="FFFFCC"/>
                </a:solidFill>
                <a:latin typeface="Calibri" pitchFamily="34" charset="0"/>
                <a:ea typeface="SimSun" pitchFamily="2" charset="-122"/>
                <a:cs typeface="Calibri" pitchFamily="34" charset="0"/>
              </a:rPr>
              <a:t/>
            </a:r>
            <a:br>
              <a:rPr lang="en-GB" altLang="zh-CN" b="1" dirty="0">
                <a:solidFill>
                  <a:srgbClr val="FFFFCC"/>
                </a:solidFill>
                <a:latin typeface="Calibri" pitchFamily="34" charset="0"/>
                <a:ea typeface="SimSun" pitchFamily="2" charset="-122"/>
                <a:cs typeface="Calibri" pitchFamily="34" charset="0"/>
              </a:rPr>
            </a:br>
            <a:endParaRPr lang="en-GB" altLang="zh-CN" sz="1000" b="1" dirty="0">
              <a:solidFill>
                <a:srgbClr val="FFFFCC"/>
              </a:solidFill>
              <a:latin typeface="Calibri" pitchFamily="34" charset="0"/>
              <a:ea typeface="SimSun" pitchFamily="2" charset="-122"/>
              <a:cs typeface="Calibri" pitchFamily="34" charset="0"/>
            </a:endParaRPr>
          </a:p>
          <a:p>
            <a:pPr marL="361950" indent="-361950" fontAlgn="base">
              <a:spcBef>
                <a:spcPct val="0"/>
              </a:spcBef>
              <a:spcAft>
                <a:spcPct val="0"/>
              </a:spcAft>
              <a:buFont typeface="Wingdings" pitchFamily="2" charset="2"/>
              <a:buChar char="ü"/>
            </a:pPr>
            <a:r>
              <a:rPr lang="en-GB" altLang="zh-CN" b="1" dirty="0" smtClean="0">
                <a:solidFill>
                  <a:srgbClr val="FFFFFF"/>
                </a:solidFill>
                <a:latin typeface="Calibri" pitchFamily="34" charset="0"/>
                <a:ea typeface="SimSun" pitchFamily="2" charset="-122"/>
                <a:cs typeface="Calibri" pitchFamily="34" charset="0"/>
              </a:rPr>
              <a:t>ACCELERATE RESPONSE TO THE TB/HIV CO-EPIDEMIC</a:t>
            </a:r>
          </a:p>
          <a:p>
            <a:pPr marL="361950" indent="-361950" fontAlgn="base">
              <a:spcBef>
                <a:spcPct val="0"/>
              </a:spcBef>
              <a:spcAft>
                <a:spcPct val="0"/>
              </a:spcAft>
              <a:buFont typeface="Wingdings" pitchFamily="2" charset="2"/>
              <a:buChar char="ü"/>
            </a:pPr>
            <a:endParaRPr lang="en-GB" altLang="zh-CN" sz="1000" b="1" dirty="0">
              <a:solidFill>
                <a:srgbClr val="FFFFFF"/>
              </a:solidFill>
              <a:latin typeface="Calibri" pitchFamily="34" charset="0"/>
              <a:ea typeface="SimSun" pitchFamily="2" charset="-122"/>
              <a:cs typeface="Calibri" pitchFamily="34" charset="0"/>
            </a:endParaRPr>
          </a:p>
          <a:p>
            <a:pPr marL="361950" indent="-361950" fontAlgn="base">
              <a:spcBef>
                <a:spcPct val="0"/>
              </a:spcBef>
              <a:spcAft>
                <a:spcPct val="0"/>
              </a:spcAft>
              <a:buFont typeface="Wingdings" pitchFamily="2" charset="2"/>
              <a:buChar char="ü"/>
            </a:pPr>
            <a:r>
              <a:rPr lang="en-GB" altLang="zh-CN" b="1" dirty="0" smtClean="0">
                <a:solidFill>
                  <a:srgbClr val="FFFFFF"/>
                </a:solidFill>
                <a:latin typeface="Calibri" pitchFamily="34" charset="0"/>
                <a:ea typeface="SimSun" pitchFamily="2" charset="-122"/>
                <a:cs typeface="Calibri" pitchFamily="34" charset="0"/>
              </a:rPr>
              <a:t>ELIMINATE CATASTROPHIC COSTS</a:t>
            </a:r>
          </a:p>
          <a:p>
            <a:pPr marL="361950" indent="-361950" fontAlgn="base">
              <a:spcBef>
                <a:spcPct val="0"/>
              </a:spcBef>
              <a:spcAft>
                <a:spcPct val="0"/>
              </a:spcAft>
              <a:buFont typeface="Wingdings" pitchFamily="2" charset="2"/>
              <a:buChar char="ü"/>
            </a:pPr>
            <a:endParaRPr lang="en-GB" altLang="zh-CN" sz="1000" b="1" dirty="0">
              <a:solidFill>
                <a:srgbClr val="FFFFCC"/>
              </a:solidFill>
              <a:latin typeface="Calibri" pitchFamily="34" charset="0"/>
              <a:ea typeface="SimSun" pitchFamily="2" charset="-122"/>
              <a:cs typeface="Calibri" pitchFamily="34" charset="0"/>
            </a:endParaRPr>
          </a:p>
          <a:p>
            <a:pPr marL="361950" indent="-361950">
              <a:buFont typeface="Wingdings" pitchFamily="2" charset="2"/>
              <a:buChar char="ü"/>
            </a:pPr>
            <a:r>
              <a:rPr lang="en-GB" altLang="zh-CN" b="1" dirty="0" smtClean="0">
                <a:solidFill>
                  <a:srgbClr val="FFFFFF"/>
                </a:solidFill>
                <a:latin typeface="Calibri" pitchFamily="34" charset="0"/>
                <a:ea typeface="SimSun" pitchFamily="2" charset="-122"/>
                <a:cs typeface="Calibri" pitchFamily="34" charset="0"/>
              </a:rPr>
              <a:t>INTENSIFY TB RESEARCH AND UPTAKE</a:t>
            </a:r>
            <a:r>
              <a:rPr lang="en-GB" altLang="zh-CN" b="1" dirty="0" smtClean="0">
                <a:solidFill>
                  <a:srgbClr val="FFFFCC"/>
                </a:solidFill>
                <a:latin typeface="Calibri" pitchFamily="34" charset="0"/>
                <a:ea typeface="SimSun" pitchFamily="2" charset="-122"/>
                <a:cs typeface="Calibri" pitchFamily="34" charset="0"/>
              </a:rPr>
              <a:t/>
            </a:r>
            <a:br>
              <a:rPr lang="en-GB" altLang="zh-CN" b="1" dirty="0" smtClean="0">
                <a:solidFill>
                  <a:srgbClr val="FFFFCC"/>
                </a:solidFill>
                <a:latin typeface="Calibri" pitchFamily="34" charset="0"/>
                <a:ea typeface="SimSun" pitchFamily="2" charset="-122"/>
                <a:cs typeface="Calibri" pitchFamily="34" charset="0"/>
              </a:rPr>
            </a:br>
            <a:endParaRPr lang="en-GB" altLang="zh-CN" sz="1000" b="1" dirty="0" smtClean="0">
              <a:solidFill>
                <a:srgbClr val="FFFFCC"/>
              </a:solidFill>
              <a:latin typeface="Calibri" pitchFamily="34" charset="0"/>
              <a:ea typeface="SimSun" pitchFamily="2" charset="-122"/>
              <a:cs typeface="Calibri" pitchFamily="34" charset="0"/>
            </a:endParaRPr>
          </a:p>
          <a:p>
            <a:pPr marL="361950" indent="-361950">
              <a:buFont typeface="Wingdings" pitchFamily="2" charset="2"/>
              <a:buChar char="ü"/>
            </a:pPr>
            <a:r>
              <a:rPr lang="en-GB" altLang="zh-CN" b="1" dirty="0" smtClean="0">
                <a:solidFill>
                  <a:srgbClr val="FFFFFF"/>
                </a:solidFill>
                <a:latin typeface="Calibri" pitchFamily="34" charset="0"/>
                <a:ea typeface="SimSun" pitchFamily="2" charset="-122"/>
                <a:cs typeface="Calibri" pitchFamily="34" charset="0"/>
              </a:rPr>
              <a:t>CLOSE FINANCING GAPS </a:t>
            </a:r>
          </a:p>
          <a:p>
            <a:pPr marL="361950" indent="-361950">
              <a:buFont typeface="Wingdings" pitchFamily="2" charset="2"/>
              <a:buChar char="ü"/>
            </a:pPr>
            <a:endParaRPr lang="en-GB" altLang="zh-CN" b="1" dirty="0" smtClean="0">
              <a:solidFill>
                <a:srgbClr val="FFFFFF"/>
              </a:solidFill>
              <a:latin typeface="Calibri" pitchFamily="34" charset="0"/>
              <a:ea typeface="SimSun" pitchFamily="2" charset="-122"/>
              <a:cs typeface="Calibri" pitchFamily="34" charset="0"/>
            </a:endParaRPr>
          </a:p>
          <a:p>
            <a:pPr marL="361950" indent="-361950">
              <a:buFont typeface="Wingdings" pitchFamily="2" charset="2"/>
              <a:buChar char="ü"/>
            </a:pPr>
            <a:endParaRPr lang="en-GB" altLang="zh-CN" sz="1100" b="1" dirty="0">
              <a:solidFill>
                <a:srgbClr val="FFFFCC"/>
              </a:solidFill>
              <a:latin typeface="Calibri" pitchFamily="34" charset="0"/>
              <a:ea typeface="SimSun" pitchFamily="2" charset="-122"/>
              <a:cs typeface="Calibri" pitchFamily="34" charset="0"/>
            </a:endParaRPr>
          </a:p>
          <a:p>
            <a:pPr fontAlgn="base">
              <a:spcBef>
                <a:spcPct val="0"/>
              </a:spcBef>
              <a:spcAft>
                <a:spcPct val="0"/>
              </a:spcAft>
              <a:buFont typeface="Wingdings" pitchFamily="2" charset="2"/>
              <a:buChar char="ü"/>
            </a:pPr>
            <a:endParaRPr lang="en-GB" altLang="zh-CN" sz="300" b="1" dirty="0" smtClean="0">
              <a:solidFill>
                <a:srgbClr val="FFFFFF"/>
              </a:solidFill>
              <a:latin typeface="Calibri" pitchFamily="34" charset="0"/>
              <a:ea typeface="SimSun" pitchFamily="2" charset="-122"/>
              <a:cs typeface="Calibri" pitchFamily="34" charset="0"/>
            </a:endParaRPr>
          </a:p>
          <a:p>
            <a:pPr fontAlgn="base">
              <a:spcBef>
                <a:spcPct val="0"/>
              </a:spcBef>
              <a:spcAft>
                <a:spcPct val="0"/>
              </a:spcAft>
              <a:buFont typeface="Wingdings" pitchFamily="2" charset="2"/>
              <a:buChar char="ü"/>
            </a:pPr>
            <a:endParaRPr lang="en-GB" altLang="zh-CN" sz="300" b="1" dirty="0">
              <a:solidFill>
                <a:srgbClr val="FFFFFF"/>
              </a:solidFill>
              <a:latin typeface="Calibri" pitchFamily="34" charset="0"/>
              <a:ea typeface="SimSun" pitchFamily="2" charset="-122"/>
              <a:cs typeface="Calibri" pitchFamily="34" charset="0"/>
            </a:endParaRPr>
          </a:p>
        </p:txBody>
      </p:sp>
      <p:sp>
        <p:nvSpPr>
          <p:cNvPr id="17" name="Title 1"/>
          <p:cNvSpPr txBox="1">
            <a:spLocks/>
          </p:cNvSpPr>
          <p:nvPr/>
        </p:nvSpPr>
        <p:spPr bwMode="auto">
          <a:xfrm>
            <a:off x="107504" y="116632"/>
            <a:ext cx="899273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4" tIns="45685" rIns="91364" bIns="45685"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cs typeface="Arial" charset="0"/>
              </a:defRPr>
            </a:lvl2pPr>
            <a:lvl3pPr algn="ctr" rtl="0" eaLnBrk="0" fontAlgn="base" hangingPunct="0">
              <a:spcBef>
                <a:spcPct val="0"/>
              </a:spcBef>
              <a:spcAft>
                <a:spcPct val="0"/>
              </a:spcAft>
              <a:defRPr sz="4400">
                <a:solidFill>
                  <a:schemeClr val="tx2"/>
                </a:solidFill>
                <a:latin typeface="Calibri" pitchFamily="34" charset="0"/>
                <a:cs typeface="Arial" charset="0"/>
              </a:defRPr>
            </a:lvl3pPr>
            <a:lvl4pPr algn="ctr" rtl="0" eaLnBrk="0" fontAlgn="base" hangingPunct="0">
              <a:spcBef>
                <a:spcPct val="0"/>
              </a:spcBef>
              <a:spcAft>
                <a:spcPct val="0"/>
              </a:spcAft>
              <a:defRPr sz="4400">
                <a:solidFill>
                  <a:schemeClr val="tx2"/>
                </a:solidFill>
                <a:latin typeface="Calibri" pitchFamily="34" charset="0"/>
                <a:cs typeface="Arial" charset="0"/>
              </a:defRPr>
            </a:lvl4pPr>
            <a:lvl5pPr algn="ctr" rtl="0" eaLnBrk="0" fontAlgn="base" hangingPunct="0">
              <a:spcBef>
                <a:spcPct val="0"/>
              </a:spcBef>
              <a:spcAft>
                <a:spcPct val="0"/>
              </a:spcAft>
              <a:defRPr sz="4400">
                <a:solidFill>
                  <a:schemeClr val="tx2"/>
                </a:solidFill>
                <a:latin typeface="Calibri" pitchFamily="34" charset="0"/>
                <a:cs typeface="Arial" charset="0"/>
              </a:defRPr>
            </a:lvl5pPr>
            <a:lvl6pPr marL="456825" algn="ctr" rtl="0" fontAlgn="base">
              <a:spcBef>
                <a:spcPct val="0"/>
              </a:spcBef>
              <a:spcAft>
                <a:spcPct val="0"/>
              </a:spcAft>
              <a:defRPr sz="4400">
                <a:solidFill>
                  <a:schemeClr val="tx2"/>
                </a:solidFill>
                <a:latin typeface="Arial" charset="0"/>
                <a:cs typeface="Arial" charset="0"/>
              </a:defRPr>
            </a:lvl6pPr>
            <a:lvl7pPr marL="913651" algn="ctr" rtl="0" fontAlgn="base">
              <a:spcBef>
                <a:spcPct val="0"/>
              </a:spcBef>
              <a:spcAft>
                <a:spcPct val="0"/>
              </a:spcAft>
              <a:defRPr sz="4400">
                <a:solidFill>
                  <a:schemeClr val="tx2"/>
                </a:solidFill>
                <a:latin typeface="Arial" charset="0"/>
                <a:cs typeface="Arial" charset="0"/>
              </a:defRPr>
            </a:lvl7pPr>
            <a:lvl8pPr marL="1370475" algn="ctr" rtl="0" fontAlgn="base">
              <a:spcBef>
                <a:spcPct val="0"/>
              </a:spcBef>
              <a:spcAft>
                <a:spcPct val="0"/>
              </a:spcAft>
              <a:defRPr sz="4400">
                <a:solidFill>
                  <a:schemeClr val="tx2"/>
                </a:solidFill>
                <a:latin typeface="Arial" charset="0"/>
                <a:cs typeface="Arial" charset="0"/>
              </a:defRPr>
            </a:lvl8pPr>
            <a:lvl9pPr marL="1827301" algn="ctr" rtl="0" fontAlgn="base">
              <a:spcBef>
                <a:spcPct val="0"/>
              </a:spcBef>
              <a:spcAft>
                <a:spcPct val="0"/>
              </a:spcAft>
              <a:defRPr sz="4400">
                <a:solidFill>
                  <a:schemeClr val="tx2"/>
                </a:solidFill>
                <a:latin typeface="Arial" charset="0"/>
                <a:cs typeface="Arial" charset="0"/>
              </a:defRPr>
            </a:lvl9pPr>
          </a:lstStyle>
          <a:p>
            <a:pPr algn="l"/>
            <a:endParaRPr lang="en-US" sz="3200" b="1" dirty="0" smtClean="0">
              <a:solidFill>
                <a:srgbClr val="FF0000"/>
              </a:solidFill>
              <a:latin typeface="Century Gothic" panose="020B0502020202020204" pitchFamily="34" charset="0"/>
              <a:ea typeface="Tahoma" pitchFamily="34" charset="0"/>
              <a:cs typeface="Calibri" pitchFamily="34" charset="0"/>
            </a:endParaRPr>
          </a:p>
          <a:p>
            <a:pPr algn="l"/>
            <a:r>
              <a:rPr lang="en-US" sz="3200" b="1" dirty="0" smtClean="0">
                <a:solidFill>
                  <a:srgbClr val="FF0000"/>
                </a:solidFill>
                <a:latin typeface="Century Gothic" panose="020B0502020202020204" pitchFamily="34" charset="0"/>
                <a:ea typeface="Tahoma" pitchFamily="34" charset="0"/>
                <a:cs typeface="Calibri" pitchFamily="34" charset="0"/>
              </a:rPr>
              <a:t>Strengthen, Expand and Innovate </a:t>
            </a:r>
            <a:r>
              <a:rPr lang="en-US" sz="3200" b="1" dirty="0" smtClean="0">
                <a:solidFill>
                  <a:schemeClr val="tx1"/>
                </a:solidFill>
                <a:latin typeface="Century Gothic" panose="020B0502020202020204" pitchFamily="34" charset="0"/>
                <a:ea typeface="Tahoma" pitchFamily="34" charset="0"/>
                <a:cs typeface="Calibri" pitchFamily="34" charset="0"/>
              </a:rPr>
              <a:t>to End TB</a:t>
            </a:r>
            <a:r>
              <a:rPr lang="en-US" sz="3200" b="1" dirty="0" smtClean="0">
                <a:solidFill>
                  <a:srgbClr val="FF0000"/>
                </a:solidFill>
                <a:latin typeface="Century Gothic" panose="020B0502020202020204" pitchFamily="34" charset="0"/>
                <a:ea typeface="Tahoma" pitchFamily="34" charset="0"/>
                <a:cs typeface="Calibri" pitchFamily="34" charset="0"/>
              </a:rPr>
              <a:t/>
            </a:r>
            <a:br>
              <a:rPr lang="en-US" sz="3200" b="1" dirty="0" smtClean="0">
                <a:solidFill>
                  <a:srgbClr val="FF0000"/>
                </a:solidFill>
                <a:latin typeface="Century Gothic" panose="020B0502020202020204" pitchFamily="34" charset="0"/>
                <a:ea typeface="Tahoma" pitchFamily="34" charset="0"/>
                <a:cs typeface="Calibri" pitchFamily="34" charset="0"/>
              </a:rPr>
            </a:br>
            <a:endParaRPr lang="en-US" sz="3200" b="1" dirty="0" smtClean="0">
              <a:solidFill>
                <a:srgbClr val="FF0000"/>
              </a:solidFill>
              <a:latin typeface="Century Gothic" panose="020B0502020202020204" pitchFamily="34" charset="0"/>
              <a:ea typeface="Tahoma" pitchFamily="34" charset="0"/>
              <a:cs typeface="Calibri" pitchFamily="34" charset="0"/>
            </a:endParaRPr>
          </a:p>
        </p:txBody>
      </p:sp>
      <p:sp>
        <p:nvSpPr>
          <p:cNvPr id="15" name="Rectangle 2"/>
          <p:cNvSpPr>
            <a:spLocks noChangeArrowheads="1"/>
          </p:cNvSpPr>
          <p:nvPr/>
        </p:nvSpPr>
        <p:spPr bwMode="auto">
          <a:xfrm>
            <a:off x="4860032" y="2204864"/>
            <a:ext cx="4176464" cy="2800767"/>
          </a:xfrm>
          <a:prstGeom prst="rect">
            <a:avLst/>
          </a:prstGeom>
          <a:solidFill>
            <a:schemeClr val="bg1"/>
          </a:solidFill>
          <a:ln>
            <a:noFill/>
          </a:ln>
          <a:extLst/>
        </p:spPr>
        <p:txBody>
          <a:bodyPr wrap="square">
            <a:spAutoFit/>
          </a:bodyPr>
          <a:lstStyle/>
          <a:p>
            <a:pPr fontAlgn="base">
              <a:spcBef>
                <a:spcPct val="0"/>
              </a:spcBef>
              <a:spcAft>
                <a:spcPct val="0"/>
              </a:spcAft>
            </a:pPr>
            <a:endParaRPr lang="en-GB" altLang="zh-CN" sz="200" b="1" u="sng" dirty="0" smtClean="0">
              <a:solidFill>
                <a:schemeClr val="tx1">
                  <a:lumMod val="50000"/>
                  <a:lumOff val="50000"/>
                </a:schemeClr>
              </a:solidFill>
              <a:latin typeface="Calibri" pitchFamily="34" charset="0"/>
              <a:ea typeface="SimSun" pitchFamily="2" charset="-122"/>
              <a:cs typeface="Calibri" pitchFamily="34" charset="0"/>
            </a:endParaRPr>
          </a:p>
          <a:p>
            <a:pPr fontAlgn="base">
              <a:spcBef>
                <a:spcPct val="0"/>
              </a:spcBef>
              <a:spcAft>
                <a:spcPct val="0"/>
              </a:spcAft>
            </a:pPr>
            <a:endParaRPr lang="en-GB" altLang="zh-CN" sz="900" b="1" dirty="0" smtClean="0">
              <a:solidFill>
                <a:schemeClr val="tx1">
                  <a:lumMod val="50000"/>
                  <a:lumOff val="50000"/>
                </a:schemeClr>
              </a:solidFill>
              <a:latin typeface="Century Gothic" panose="020B0502020202020204" pitchFamily="34" charset="0"/>
              <a:ea typeface="SimSun" pitchFamily="2" charset="-122"/>
              <a:cs typeface="Calibri" pitchFamily="34" charset="0"/>
            </a:endParaRPr>
          </a:p>
          <a:p>
            <a:pPr marL="361950" indent="-361950" fontAlgn="base">
              <a:spcBef>
                <a:spcPct val="0"/>
              </a:spcBef>
              <a:spcAft>
                <a:spcPct val="0"/>
              </a:spcAft>
              <a:buFont typeface="Wingdings" pitchFamily="2" charset="2"/>
              <a:buChar char="ü"/>
            </a:pPr>
            <a:r>
              <a:rPr lang="en-GB" altLang="zh-CN" sz="1600" b="1" dirty="0" smtClean="0">
                <a:latin typeface="Calibri" pitchFamily="34" charset="0"/>
                <a:ea typeface="SimSun" pitchFamily="2" charset="-122"/>
                <a:cs typeface="Calibri" pitchFamily="34" charset="0"/>
              </a:rPr>
              <a:t>COMMITMENT AND FINANCING</a:t>
            </a:r>
            <a:br>
              <a:rPr lang="en-GB" altLang="zh-CN" sz="1600" b="1" dirty="0" smtClean="0">
                <a:latin typeface="Calibri" pitchFamily="34" charset="0"/>
                <a:ea typeface="SimSun" pitchFamily="2" charset="-122"/>
                <a:cs typeface="Calibri" pitchFamily="34" charset="0"/>
              </a:rPr>
            </a:br>
            <a:endParaRPr lang="en-GB" altLang="zh-CN" sz="1600" b="1" dirty="0" smtClean="0">
              <a:latin typeface="Calibri" pitchFamily="34" charset="0"/>
              <a:ea typeface="SimSun" pitchFamily="2" charset="-122"/>
              <a:cs typeface="Calibri" pitchFamily="34" charset="0"/>
            </a:endParaRPr>
          </a:p>
          <a:p>
            <a:pPr marL="361950" indent="-361950" fontAlgn="base">
              <a:spcBef>
                <a:spcPct val="0"/>
              </a:spcBef>
              <a:spcAft>
                <a:spcPct val="0"/>
              </a:spcAft>
              <a:buFont typeface="Wingdings" pitchFamily="2" charset="2"/>
              <a:buChar char="ü"/>
            </a:pPr>
            <a:r>
              <a:rPr lang="en-GB" altLang="zh-CN" sz="1600" b="1" dirty="0" smtClean="0">
                <a:latin typeface="Calibri" pitchFamily="34" charset="0"/>
                <a:ea typeface="SimSun" pitchFamily="2" charset="-122"/>
                <a:cs typeface="Calibri" pitchFamily="34" charset="0"/>
              </a:rPr>
              <a:t>CHANGE IN MINDSET AT ALL </a:t>
            </a:r>
            <a:r>
              <a:rPr lang="en-GB" altLang="zh-CN" sz="1600" b="1" cap="all" dirty="0" smtClean="0">
                <a:latin typeface="Calibri" pitchFamily="34" charset="0"/>
                <a:ea typeface="SimSun" pitchFamily="2" charset="-122"/>
                <a:cs typeface="Calibri" pitchFamily="34" charset="0"/>
              </a:rPr>
              <a:t>LEVELS</a:t>
            </a:r>
          </a:p>
          <a:p>
            <a:pPr marL="361950" indent="-361950" fontAlgn="base">
              <a:spcBef>
                <a:spcPct val="0"/>
              </a:spcBef>
              <a:spcAft>
                <a:spcPct val="0"/>
              </a:spcAft>
              <a:buFont typeface="Wingdings" pitchFamily="2" charset="2"/>
              <a:buChar char="ü"/>
            </a:pPr>
            <a:endParaRPr lang="en-GB" altLang="zh-CN" sz="1600" b="1" cap="all" dirty="0">
              <a:latin typeface="Calibri" pitchFamily="34" charset="0"/>
              <a:ea typeface="SimSun" pitchFamily="2" charset="-122"/>
              <a:cs typeface="Calibri" pitchFamily="34" charset="0"/>
            </a:endParaRPr>
          </a:p>
          <a:p>
            <a:pPr marL="361950" indent="-361950" fontAlgn="base">
              <a:spcBef>
                <a:spcPct val="0"/>
              </a:spcBef>
              <a:spcAft>
                <a:spcPct val="0"/>
              </a:spcAft>
              <a:buFont typeface="Wingdings" pitchFamily="2" charset="2"/>
              <a:buChar char="ü"/>
            </a:pPr>
            <a:r>
              <a:rPr lang="en-GB" altLang="zh-CN" sz="1600" b="1" dirty="0" smtClean="0">
                <a:latin typeface="Calibri" pitchFamily="34" charset="0"/>
                <a:ea typeface="SimSun" pitchFamily="2" charset="-122"/>
                <a:cs typeface="Calibri" pitchFamily="34" charset="0"/>
              </a:rPr>
              <a:t>MULTI-STAKEHOLDER ENGAGEMENT</a:t>
            </a:r>
          </a:p>
          <a:p>
            <a:pPr marL="361950" indent="-361950" fontAlgn="base">
              <a:spcBef>
                <a:spcPct val="0"/>
              </a:spcBef>
              <a:spcAft>
                <a:spcPct val="0"/>
              </a:spcAft>
              <a:buFont typeface="Wingdings" pitchFamily="2" charset="2"/>
              <a:buChar char="ü"/>
            </a:pPr>
            <a:endParaRPr lang="en-GB" altLang="zh-CN" sz="1600" b="1" dirty="0">
              <a:latin typeface="Calibri" pitchFamily="34" charset="0"/>
              <a:ea typeface="SimSun" pitchFamily="2" charset="-122"/>
              <a:cs typeface="Calibri" pitchFamily="34" charset="0"/>
            </a:endParaRPr>
          </a:p>
          <a:p>
            <a:pPr marL="361950" indent="-361950">
              <a:buFont typeface="Wingdings" pitchFamily="2" charset="2"/>
              <a:buChar char="ü"/>
            </a:pPr>
            <a:r>
              <a:rPr lang="en-GB" altLang="zh-CN" sz="1600" b="1" cap="all" dirty="0">
                <a:latin typeface="Calibri" pitchFamily="34" charset="0"/>
                <a:ea typeface="SimSun" pitchFamily="2" charset="-122"/>
                <a:cs typeface="Calibri" pitchFamily="34" charset="0"/>
              </a:rPr>
              <a:t>Multi-disciplinary </a:t>
            </a:r>
            <a:r>
              <a:rPr lang="en-GB" altLang="zh-CN" sz="1600" b="1" cap="all" dirty="0" smtClean="0">
                <a:latin typeface="Calibri" pitchFamily="34" charset="0"/>
                <a:ea typeface="SimSun" pitchFamily="2" charset="-122"/>
                <a:cs typeface="Calibri" pitchFamily="34" charset="0"/>
              </a:rPr>
              <a:t>approaches</a:t>
            </a:r>
          </a:p>
          <a:p>
            <a:pPr marL="361950" indent="-361950">
              <a:buFont typeface="Wingdings" pitchFamily="2" charset="2"/>
              <a:buChar char="ü"/>
            </a:pPr>
            <a:endParaRPr lang="en-GB" altLang="zh-CN" sz="1600" b="1" dirty="0">
              <a:latin typeface="Calibri" pitchFamily="34" charset="0"/>
              <a:ea typeface="SimSun" pitchFamily="2" charset="-122"/>
              <a:cs typeface="Calibri" pitchFamily="34" charset="0"/>
            </a:endParaRPr>
          </a:p>
          <a:p>
            <a:pPr marL="361950" indent="-361950" fontAlgn="base">
              <a:spcBef>
                <a:spcPct val="0"/>
              </a:spcBef>
              <a:spcAft>
                <a:spcPct val="0"/>
              </a:spcAft>
              <a:buFont typeface="Wingdings" pitchFamily="2" charset="2"/>
              <a:buChar char="ü"/>
            </a:pPr>
            <a:r>
              <a:rPr lang="en-GB" altLang="zh-CN" sz="1600" b="1" dirty="0" smtClean="0">
                <a:latin typeface="Calibri" pitchFamily="34" charset="0"/>
                <a:ea typeface="SimSun" pitchFamily="2" charset="-122"/>
                <a:cs typeface="Calibri" pitchFamily="34" charset="0"/>
              </a:rPr>
              <a:t>ATTENTION TO INNOVATION</a:t>
            </a:r>
          </a:p>
          <a:p>
            <a:pPr marL="361950" indent="-361950" fontAlgn="base">
              <a:spcBef>
                <a:spcPct val="0"/>
              </a:spcBef>
              <a:spcAft>
                <a:spcPct val="0"/>
              </a:spcAft>
              <a:buFont typeface="Wingdings" pitchFamily="2" charset="2"/>
              <a:buChar char="ü"/>
            </a:pPr>
            <a:endParaRPr lang="en-GB" altLang="zh-CN" sz="1600" b="1" dirty="0">
              <a:solidFill>
                <a:schemeClr val="tx1">
                  <a:lumMod val="50000"/>
                  <a:lumOff val="50000"/>
                </a:schemeClr>
              </a:solidFill>
              <a:latin typeface="Calibri" pitchFamily="34" charset="0"/>
              <a:ea typeface="SimSun" pitchFamily="2" charset="-122"/>
              <a:cs typeface="Calibri" pitchFamily="34" charset="0"/>
            </a:endParaRPr>
          </a:p>
          <a:p>
            <a:pPr marL="361950" indent="-361950" fontAlgn="base">
              <a:spcBef>
                <a:spcPct val="0"/>
              </a:spcBef>
              <a:spcAft>
                <a:spcPct val="0"/>
              </a:spcAft>
              <a:buFont typeface="Wingdings" pitchFamily="2" charset="2"/>
              <a:buChar char="ü"/>
            </a:pPr>
            <a:endParaRPr lang="en-GB" altLang="zh-CN" sz="400" b="1" dirty="0">
              <a:solidFill>
                <a:schemeClr val="tx1">
                  <a:lumMod val="50000"/>
                  <a:lumOff val="50000"/>
                </a:schemeClr>
              </a:solidFill>
              <a:latin typeface="Calibri" pitchFamily="34" charset="0"/>
              <a:ea typeface="SimSun" pitchFamily="2" charset="-122"/>
              <a:cs typeface="Calibri" pitchFamily="34" charset="0"/>
            </a:endParaRPr>
          </a:p>
          <a:p>
            <a:pPr fontAlgn="base">
              <a:spcBef>
                <a:spcPct val="0"/>
              </a:spcBef>
              <a:spcAft>
                <a:spcPct val="0"/>
              </a:spcAft>
              <a:buFont typeface="Wingdings" pitchFamily="2" charset="2"/>
              <a:buChar char="ü"/>
            </a:pPr>
            <a:endParaRPr lang="en-GB" altLang="zh-CN" sz="100" b="1" dirty="0">
              <a:solidFill>
                <a:schemeClr val="tx1">
                  <a:lumMod val="50000"/>
                  <a:lumOff val="50000"/>
                </a:schemeClr>
              </a:solidFill>
              <a:latin typeface="Calibri" pitchFamily="34" charset="0"/>
              <a:ea typeface="SimSun" pitchFamily="2" charset="-122"/>
              <a:cs typeface="Calibri" pitchFamily="34" charset="0"/>
            </a:endParaRPr>
          </a:p>
        </p:txBody>
      </p:sp>
    </p:spTree>
    <p:extLst>
      <p:ext uri="{BB962C8B-B14F-4D97-AF65-F5344CB8AC3E}">
        <p14:creationId xmlns:p14="http://schemas.microsoft.com/office/powerpoint/2010/main" val="2472589365"/>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95536" y="848361"/>
            <a:ext cx="8136904" cy="63154"/>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srgbClr val="000000"/>
              </a:solidFill>
              <a:latin typeface="Arial Narrow" panose="020B0606020202030204" pitchFamily="34" charset="0"/>
              <a:cs typeface="Arial" charset="0"/>
            </a:endParaRPr>
          </a:p>
        </p:txBody>
      </p:sp>
      <p:sp>
        <p:nvSpPr>
          <p:cNvPr id="7" name="Title 1"/>
          <p:cNvSpPr txBox="1">
            <a:spLocks/>
          </p:cNvSpPr>
          <p:nvPr/>
        </p:nvSpPr>
        <p:spPr bwMode="auto">
          <a:xfrm>
            <a:off x="253684" y="188640"/>
            <a:ext cx="86741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GB" altLang="en-US" sz="4000" b="1" dirty="0" smtClean="0">
                <a:solidFill>
                  <a:srgbClr val="000000"/>
                </a:solidFill>
                <a:latin typeface="Century Gothic" panose="020B0502020202020204" pitchFamily="34" charset="0"/>
              </a:rPr>
              <a:t>Implementing the </a:t>
            </a:r>
            <a:r>
              <a:rPr lang="en-GB" altLang="en-US" sz="4000" b="1" dirty="0" smtClean="0">
                <a:solidFill>
                  <a:srgbClr val="FF0000"/>
                </a:solidFill>
                <a:latin typeface="Century Gothic" panose="020B0502020202020204" pitchFamily="34" charset="0"/>
              </a:rPr>
              <a:t>End TB Strategy</a:t>
            </a:r>
            <a:endParaRPr lang="en-GB" altLang="en-US" sz="4000" b="1" dirty="0" smtClean="0">
              <a:solidFill>
                <a:srgbClr val="0093D5"/>
              </a:solidFill>
              <a:latin typeface="Century Gothic" panose="020B0502020202020204" pitchFamily="34" charset="0"/>
            </a:endParaRPr>
          </a:p>
        </p:txBody>
      </p:sp>
      <p:sp>
        <p:nvSpPr>
          <p:cNvPr id="4" name="TextBox 3"/>
          <p:cNvSpPr txBox="1"/>
          <p:nvPr/>
        </p:nvSpPr>
        <p:spPr>
          <a:xfrm>
            <a:off x="4067944" y="1124744"/>
            <a:ext cx="4464496" cy="2585323"/>
          </a:xfrm>
          <a:prstGeom prst="rect">
            <a:avLst/>
          </a:prstGeom>
          <a:noFill/>
        </p:spPr>
        <p:txBody>
          <a:bodyPr wrap="square" rtlCol="0">
            <a:spAutoFit/>
          </a:bodyPr>
          <a:lstStyle/>
          <a:p>
            <a:r>
              <a:rPr lang="en-US" b="1" dirty="0" smtClean="0">
                <a:solidFill>
                  <a:srgbClr val="0093D5"/>
                </a:solidFill>
                <a:latin typeface="Century Gothic" panose="020B0502020202020204" pitchFamily="34" charset="0"/>
              </a:rPr>
              <a:t>THE</a:t>
            </a:r>
            <a:r>
              <a:rPr lang="en-US" b="1" dirty="0" smtClean="0">
                <a:solidFill>
                  <a:srgbClr val="FF0000"/>
                </a:solidFill>
                <a:latin typeface="Century Gothic" panose="020B0502020202020204" pitchFamily="34" charset="0"/>
              </a:rPr>
              <a:t> ESSENTIALS </a:t>
            </a:r>
            <a:r>
              <a:rPr lang="en-US" dirty="0" smtClean="0">
                <a:solidFill>
                  <a:srgbClr val="000000"/>
                </a:solidFill>
                <a:latin typeface="Century Gothic" panose="020B0502020202020204" pitchFamily="34" charset="0"/>
              </a:rPr>
              <a:t>aims to guide actions at national level to adapt, launch and implement the World Health Organization’s End TB Strategy. </a:t>
            </a:r>
          </a:p>
          <a:p>
            <a:endParaRPr lang="en-US" dirty="0">
              <a:solidFill>
                <a:srgbClr val="000000"/>
              </a:solidFill>
              <a:latin typeface="Century Gothic" panose="020B0502020202020204" pitchFamily="34" charset="0"/>
            </a:endParaRPr>
          </a:p>
          <a:p>
            <a:r>
              <a:rPr lang="en-US" dirty="0" smtClean="0">
                <a:solidFill>
                  <a:srgbClr val="000000"/>
                </a:solidFill>
                <a:latin typeface="Century Gothic" panose="020B0502020202020204" pitchFamily="34" charset="0"/>
              </a:rPr>
              <a:t>It calls for major transformations in the way we all work to better support those affected and to end the epidemic.</a:t>
            </a:r>
            <a:endParaRPr lang="en-GB" dirty="0">
              <a:solidFill>
                <a:srgbClr val="000000"/>
              </a:solidFill>
            </a:endParaRPr>
          </a:p>
        </p:txBody>
      </p:sp>
      <p:sp>
        <p:nvSpPr>
          <p:cNvPr id="8" name="TextBox 7"/>
          <p:cNvSpPr txBox="1"/>
          <p:nvPr/>
        </p:nvSpPr>
        <p:spPr>
          <a:xfrm>
            <a:off x="4572000" y="5097958"/>
            <a:ext cx="2160240" cy="923330"/>
          </a:xfrm>
          <a:prstGeom prst="rect">
            <a:avLst/>
          </a:prstGeom>
          <a:noFill/>
        </p:spPr>
        <p:txBody>
          <a:bodyPr wrap="square" rtlCol="0">
            <a:spAutoFit/>
          </a:bodyPr>
          <a:lstStyle/>
          <a:p>
            <a:r>
              <a:rPr lang="en-US" altLang="en-US" b="1" kern="0" dirty="0">
                <a:solidFill>
                  <a:srgbClr val="FF0000"/>
                </a:solidFill>
                <a:latin typeface="Century Gothic" panose="020B0502020202020204" pitchFamily="34" charset="0"/>
              </a:rPr>
              <a:t>Global Action Framework </a:t>
            </a:r>
            <a:endParaRPr lang="en-US" altLang="en-US" b="1" kern="0" dirty="0" smtClean="0">
              <a:solidFill>
                <a:srgbClr val="FF0000"/>
              </a:solidFill>
              <a:latin typeface="Century Gothic" panose="020B0502020202020204" pitchFamily="34" charset="0"/>
            </a:endParaRPr>
          </a:p>
          <a:p>
            <a:r>
              <a:rPr lang="en-US" altLang="en-US" b="1" kern="0" dirty="0" smtClean="0">
                <a:solidFill>
                  <a:srgbClr val="000000"/>
                </a:solidFill>
                <a:latin typeface="Century Gothic" panose="020B0502020202020204" pitchFamily="34" charset="0"/>
              </a:rPr>
              <a:t>on </a:t>
            </a:r>
            <a:r>
              <a:rPr lang="en-US" altLang="en-US" b="1" kern="0" dirty="0">
                <a:solidFill>
                  <a:srgbClr val="000000"/>
                </a:solidFill>
                <a:latin typeface="Century Gothic" panose="020B0502020202020204" pitchFamily="34" charset="0"/>
              </a:rPr>
              <a:t>TB research</a:t>
            </a:r>
            <a:endParaRPr lang="en-GB" sz="1100" dirty="0">
              <a:solidFill>
                <a:srgbClr val="0093D5"/>
              </a:solidFill>
              <a:latin typeface="Century Gothic" panose="020B050202020202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6473" y="3573016"/>
            <a:ext cx="1691018" cy="2391292"/>
          </a:xfrm>
          <a:prstGeom prst="rect">
            <a:avLst/>
          </a:prstGeom>
          <a:ln>
            <a:noFill/>
          </a:ln>
          <a:effectLst>
            <a:outerShdw blurRad="292100" dist="139700" dir="2700000" algn="tl" rotWithShape="0">
              <a:srgbClr val="333333">
                <a:alpha val="65000"/>
              </a:srgbClr>
            </a:outerShdw>
          </a:effectLst>
        </p:spPr>
      </p:pic>
      <p:grpSp>
        <p:nvGrpSpPr>
          <p:cNvPr id="10" name="Group 9"/>
          <p:cNvGrpSpPr/>
          <p:nvPr/>
        </p:nvGrpSpPr>
        <p:grpSpPr>
          <a:xfrm>
            <a:off x="-36512" y="6270885"/>
            <a:ext cx="9180512" cy="587115"/>
            <a:chOff x="0" y="6239537"/>
            <a:chExt cx="9212088" cy="618462"/>
          </a:xfrm>
        </p:grpSpPr>
        <p:pic>
          <p:nvPicPr>
            <p:cNvPr id="1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Pentagon 11"/>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411" y="1124744"/>
            <a:ext cx="3421509" cy="48345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9228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itle 1"/>
          <p:cNvSpPr>
            <a:spLocks noGrp="1"/>
          </p:cNvSpPr>
          <p:nvPr>
            <p:ph type="title"/>
          </p:nvPr>
        </p:nvSpPr>
        <p:spPr>
          <a:xfrm>
            <a:off x="71500" y="116632"/>
            <a:ext cx="9001000" cy="550738"/>
          </a:xfrm>
        </p:spPr>
        <p:txBody>
          <a:bodyPr>
            <a:noAutofit/>
          </a:bodyPr>
          <a:lstStyle/>
          <a:p>
            <a:pPr>
              <a:lnSpc>
                <a:spcPts val="2600"/>
              </a:lnSpc>
            </a:pPr>
            <a:r>
              <a:rPr lang="en-GB" altLang="en-US" sz="2800" b="1" dirty="0" smtClean="0">
                <a:solidFill>
                  <a:srgbClr val="0066CC"/>
                </a:solidFill>
                <a:latin typeface="Calibri" panose="020F0502020204030204" pitchFamily="34" charset="0"/>
                <a:cs typeface="Calibri" panose="020F0502020204030204" pitchFamily="34" charset="0"/>
              </a:rPr>
              <a:t>Monitoring Progress – The Top Ten Indicators (1)</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1550" y="6453758"/>
            <a:ext cx="12509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500" y="6256734"/>
            <a:ext cx="21272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944" y="6313775"/>
            <a:ext cx="972278" cy="49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le 5"/>
          <p:cNvGraphicFramePr>
            <a:graphicFrameLocks noGrp="1"/>
          </p:cNvGraphicFramePr>
          <p:nvPr>
            <p:extLst>
              <p:ext uri="{D42A27DB-BD31-4B8C-83A1-F6EECF244321}">
                <p14:modId xmlns:p14="http://schemas.microsoft.com/office/powerpoint/2010/main" val="175181212"/>
              </p:ext>
            </p:extLst>
          </p:nvPr>
        </p:nvGraphicFramePr>
        <p:xfrm>
          <a:off x="593643" y="680894"/>
          <a:ext cx="7920879" cy="5647987"/>
        </p:xfrm>
        <a:graphic>
          <a:graphicData uri="http://schemas.openxmlformats.org/drawingml/2006/table">
            <a:tbl>
              <a:tblPr firstRow="1" firstCol="1" bandRow="1"/>
              <a:tblGrid>
                <a:gridCol w="453592"/>
                <a:gridCol w="2892289"/>
                <a:gridCol w="1424564"/>
                <a:gridCol w="3150434"/>
              </a:tblGrid>
              <a:tr h="329177">
                <a:tc>
                  <a:txBody>
                    <a:bodyPr/>
                    <a:lstStyle/>
                    <a:p>
                      <a:pPr>
                        <a:lnSpc>
                          <a:spcPct val="115000"/>
                        </a:lnSpc>
                        <a:spcAft>
                          <a:spcPts val="0"/>
                        </a:spcAft>
                      </a:pPr>
                      <a:r>
                        <a:rPr lang="en-GB" sz="1000" b="1" dirty="0">
                          <a:effectLst/>
                          <a:latin typeface="Times New Roman"/>
                          <a:ea typeface="SimSun"/>
                          <a:cs typeface="Arial"/>
                        </a:rPr>
                        <a:t> </a:t>
                      </a:r>
                      <a:endParaRPr lang="en-GB" sz="900" dirty="0">
                        <a:effectLst/>
                        <a:latin typeface="Calibri"/>
                        <a:ea typeface="SimSun"/>
                        <a:cs typeface="Arial"/>
                      </a:endParaRP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GB" sz="1100" b="1" dirty="0">
                          <a:solidFill>
                            <a:srgbClr val="C00000"/>
                          </a:solidFill>
                          <a:effectLst/>
                          <a:latin typeface="Calibri" panose="020F0502020204030204" pitchFamily="34" charset="0"/>
                          <a:ea typeface="SimSun"/>
                          <a:cs typeface="Calibri" panose="020F0502020204030204" pitchFamily="34" charset="0"/>
                        </a:rPr>
                        <a:t>Indicator</a:t>
                      </a:r>
                      <a:endParaRPr lang="en-GB" sz="1100" dirty="0">
                        <a:solidFill>
                          <a:srgbClr val="C00000"/>
                        </a:solidFill>
                        <a:effectLst/>
                        <a:latin typeface="Calibri" panose="020F0502020204030204" pitchFamily="34" charset="0"/>
                        <a:ea typeface="SimSun"/>
                        <a:cs typeface="Calibri" panose="020F0502020204030204" pitchFamily="34" charset="0"/>
                      </a:endParaRP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100" b="1" dirty="0">
                          <a:solidFill>
                            <a:srgbClr val="C00000"/>
                          </a:solidFill>
                          <a:effectLst/>
                          <a:latin typeface="Calibri" panose="020F0502020204030204" pitchFamily="34" charset="0"/>
                          <a:ea typeface="SimSun"/>
                          <a:cs typeface="Calibri" panose="020F0502020204030204" pitchFamily="34" charset="0"/>
                        </a:rPr>
                        <a:t>Recommended </a:t>
                      </a:r>
                      <a:r>
                        <a:rPr lang="en-GB" sz="1100" b="1" dirty="0" smtClean="0">
                          <a:solidFill>
                            <a:srgbClr val="C00000"/>
                          </a:solidFill>
                          <a:effectLst/>
                          <a:latin typeface="Calibri" panose="020F0502020204030204" pitchFamily="34" charset="0"/>
                          <a:ea typeface="SimSun"/>
                          <a:cs typeface="Calibri" panose="020F0502020204030204" pitchFamily="34" charset="0"/>
                        </a:rPr>
                        <a:t>target</a:t>
                      </a:r>
                      <a:endParaRPr lang="en-GB" sz="1100" dirty="0">
                        <a:solidFill>
                          <a:srgbClr val="C00000"/>
                        </a:solidFill>
                        <a:effectLst/>
                        <a:latin typeface="Calibri" panose="020F0502020204030204" pitchFamily="34" charset="0"/>
                        <a:ea typeface="SimSun"/>
                        <a:cs typeface="Calibri" panose="020F0502020204030204" pitchFamily="34" charset="0"/>
                      </a:endParaRP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GB" sz="1100" b="1" dirty="0">
                          <a:solidFill>
                            <a:srgbClr val="C00000"/>
                          </a:solidFill>
                          <a:effectLst/>
                          <a:latin typeface="Calibri" panose="020F0502020204030204" pitchFamily="34" charset="0"/>
                          <a:ea typeface="SimSun"/>
                          <a:cs typeface="Calibri" panose="020F0502020204030204" pitchFamily="34" charset="0"/>
                        </a:rPr>
                        <a:t>Main rationale for inclusion in top-ten</a:t>
                      </a:r>
                      <a:endParaRPr lang="en-GB" sz="1100" dirty="0">
                        <a:solidFill>
                          <a:srgbClr val="C00000"/>
                        </a:solidFill>
                        <a:effectLst/>
                        <a:latin typeface="Calibri" panose="020F0502020204030204" pitchFamily="34" charset="0"/>
                        <a:ea typeface="SimSun"/>
                        <a:cs typeface="Calibri" panose="020F0502020204030204" pitchFamily="34" charset="0"/>
                      </a:endParaRP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r>
              <a:tr h="757105">
                <a:tc>
                  <a:txBody>
                    <a:bodyPr/>
                    <a:lstStyle/>
                    <a:p>
                      <a:pPr algn="ctr">
                        <a:lnSpc>
                          <a:spcPct val="115000"/>
                        </a:lnSpc>
                        <a:spcAft>
                          <a:spcPts val="0"/>
                        </a:spcAft>
                      </a:pPr>
                      <a:r>
                        <a:rPr lang="en-GB" sz="1100" b="1" dirty="0">
                          <a:solidFill>
                            <a:srgbClr val="C00000"/>
                          </a:solidFill>
                          <a:effectLst/>
                          <a:latin typeface="Calibri" panose="020F0502020204030204" pitchFamily="34" charset="0"/>
                          <a:ea typeface="SimSun"/>
                          <a:cs typeface="Calibri" panose="020F0502020204030204" pitchFamily="34" charset="0"/>
                        </a:rPr>
                        <a:t>1</a:t>
                      </a: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050" b="1" dirty="0">
                          <a:solidFill>
                            <a:srgbClr val="C00000"/>
                          </a:solidFill>
                          <a:effectLst/>
                          <a:latin typeface="Calibri" panose="020F0502020204030204" pitchFamily="34" charset="0"/>
                          <a:ea typeface="SimSun"/>
                          <a:cs typeface="Calibri" panose="020F0502020204030204" pitchFamily="34" charset="0"/>
                        </a:rPr>
                        <a:t>TB treatment coverage</a:t>
                      </a:r>
                      <a:r>
                        <a:rPr lang="en-GB" sz="1050" dirty="0">
                          <a:effectLst/>
                          <a:latin typeface="Calibri" panose="020F0502020204030204" pitchFamily="34" charset="0"/>
                          <a:ea typeface="SimSun"/>
                          <a:cs typeface="Calibri" panose="020F0502020204030204" pitchFamily="34" charset="0"/>
                        </a:rPr>
                        <a:t> </a:t>
                      </a:r>
                    </a:p>
                    <a:p>
                      <a:pPr>
                        <a:lnSpc>
                          <a:spcPct val="115000"/>
                        </a:lnSpc>
                        <a:spcAft>
                          <a:spcPts val="0"/>
                        </a:spcAft>
                      </a:pPr>
                      <a:r>
                        <a:rPr lang="en-GB" sz="1050" i="1" dirty="0">
                          <a:effectLst/>
                          <a:latin typeface="Calibri" panose="020F0502020204030204" pitchFamily="34" charset="0"/>
                          <a:ea typeface="SimSun"/>
                          <a:cs typeface="Calibri" panose="020F0502020204030204" pitchFamily="34" charset="0"/>
                        </a:rPr>
                        <a:t>Number of new and relapse cases that were notified and treated, divided by the estimated number of incident TB cases in the same year, expressed as a percentage</a:t>
                      </a:r>
                      <a:endParaRPr lang="en-GB" sz="1050" dirty="0">
                        <a:effectLst/>
                        <a:latin typeface="Calibri" panose="020F0502020204030204" pitchFamily="34" charset="0"/>
                        <a:ea typeface="SimSun"/>
                        <a:cs typeface="Calibri" panose="020F0502020204030204" pitchFamily="34" charset="0"/>
                      </a:endParaRP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GB" sz="1050" b="1" dirty="0">
                          <a:solidFill>
                            <a:srgbClr val="C00000"/>
                          </a:solidFill>
                          <a:effectLst/>
                          <a:latin typeface="Calibri" panose="020F0502020204030204" pitchFamily="34" charset="0"/>
                          <a:ea typeface="SimSun"/>
                          <a:cs typeface="Calibri" panose="020F0502020204030204" pitchFamily="34" charset="0"/>
                        </a:rPr>
                        <a:t>≥90%</a:t>
                      </a: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nSpc>
                          <a:spcPct val="115000"/>
                        </a:lnSpc>
                        <a:spcAft>
                          <a:spcPts val="0"/>
                        </a:spcAft>
                      </a:pPr>
                      <a:r>
                        <a:rPr lang="en-GB" sz="1050" dirty="0">
                          <a:effectLst/>
                          <a:latin typeface="Calibri" panose="020F0502020204030204" pitchFamily="34" charset="0"/>
                          <a:ea typeface="SimSun"/>
                          <a:cs typeface="Calibri" panose="020F0502020204030204" pitchFamily="34" charset="0"/>
                        </a:rPr>
                        <a:t>High-quality TB care is essential to prevent suffering and death from TB and to cut transmission. High coverage of appropriate treatment is a fundamental requirement for achieving the milestones and targets of the End TB Strategy. In combination, it is likely that these two indicators will be used for monitoring progress towards universal health coverage (UHC) within the post-2015 Sustainable Development Goals (SDGs).</a:t>
                      </a: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r>
              <a:tr h="905235">
                <a:tc>
                  <a:txBody>
                    <a:bodyPr/>
                    <a:lstStyle/>
                    <a:p>
                      <a:pPr algn="ctr">
                        <a:lnSpc>
                          <a:spcPct val="115000"/>
                        </a:lnSpc>
                        <a:spcAft>
                          <a:spcPts val="0"/>
                        </a:spcAft>
                      </a:pPr>
                      <a:r>
                        <a:rPr lang="en-GB" sz="1100" b="1" dirty="0">
                          <a:solidFill>
                            <a:srgbClr val="C00000"/>
                          </a:solidFill>
                          <a:effectLst/>
                          <a:latin typeface="Calibri" panose="020F0502020204030204" pitchFamily="34" charset="0"/>
                          <a:ea typeface="SimSun"/>
                          <a:cs typeface="Calibri" panose="020F0502020204030204" pitchFamily="34" charset="0"/>
                        </a:rPr>
                        <a:t>2</a:t>
                      </a: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050" b="1" dirty="0">
                          <a:solidFill>
                            <a:srgbClr val="C00000"/>
                          </a:solidFill>
                          <a:effectLst/>
                          <a:latin typeface="Calibri" panose="020F0502020204030204" pitchFamily="34" charset="0"/>
                          <a:ea typeface="SimSun"/>
                          <a:cs typeface="Calibri" panose="020F0502020204030204" pitchFamily="34" charset="0"/>
                        </a:rPr>
                        <a:t>TB treatment success rate</a:t>
                      </a:r>
                    </a:p>
                    <a:p>
                      <a:pPr>
                        <a:lnSpc>
                          <a:spcPct val="115000"/>
                        </a:lnSpc>
                        <a:spcAft>
                          <a:spcPts val="0"/>
                        </a:spcAft>
                      </a:pPr>
                      <a:r>
                        <a:rPr lang="en-GB" sz="1050" i="1" dirty="0">
                          <a:effectLst/>
                          <a:latin typeface="Calibri" panose="020F0502020204030204" pitchFamily="34" charset="0"/>
                          <a:ea typeface="SimSun"/>
                          <a:cs typeface="Calibri" panose="020F0502020204030204" pitchFamily="34" charset="0"/>
                        </a:rPr>
                        <a:t>Percentage of notified TB patients who were successfully treated. The target is for drug-susceptible and drug-resistant TB combined, although outcomes should also be reported separately. </a:t>
                      </a:r>
                      <a:endParaRPr lang="en-GB" sz="1050" dirty="0">
                        <a:effectLst/>
                        <a:latin typeface="Calibri" panose="020F0502020204030204" pitchFamily="34" charset="0"/>
                        <a:ea typeface="SimSun"/>
                        <a:cs typeface="Calibri" panose="020F0502020204030204" pitchFamily="34" charset="0"/>
                      </a:endParaRP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GB" sz="1050" b="1" dirty="0">
                          <a:solidFill>
                            <a:srgbClr val="C00000"/>
                          </a:solidFill>
                          <a:effectLst/>
                          <a:latin typeface="Calibri" panose="020F0502020204030204" pitchFamily="34" charset="0"/>
                          <a:ea typeface="SimSun"/>
                          <a:cs typeface="Calibri" panose="020F0502020204030204" pitchFamily="34" charset="0"/>
                        </a:rPr>
                        <a:t>≥90%</a:t>
                      </a: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a:p>
                  </a:txBody>
                  <a:tcPr/>
                </a:tc>
              </a:tr>
              <a:tr h="1086281">
                <a:tc>
                  <a:txBody>
                    <a:bodyPr/>
                    <a:lstStyle/>
                    <a:p>
                      <a:pPr algn="ctr">
                        <a:lnSpc>
                          <a:spcPct val="115000"/>
                        </a:lnSpc>
                        <a:spcAft>
                          <a:spcPts val="0"/>
                        </a:spcAft>
                      </a:pPr>
                      <a:r>
                        <a:rPr lang="en-GB" sz="1100" b="1" dirty="0">
                          <a:solidFill>
                            <a:srgbClr val="C00000"/>
                          </a:solidFill>
                          <a:effectLst/>
                          <a:latin typeface="Calibri" panose="020F0502020204030204" pitchFamily="34" charset="0"/>
                          <a:ea typeface="SimSun"/>
                          <a:cs typeface="Calibri" panose="020F0502020204030204" pitchFamily="34" charset="0"/>
                        </a:rPr>
                        <a:t>3</a:t>
                      </a: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050" b="1" dirty="0">
                          <a:solidFill>
                            <a:srgbClr val="C00000"/>
                          </a:solidFill>
                          <a:effectLst/>
                          <a:latin typeface="Calibri" panose="020F0502020204030204" pitchFamily="34" charset="0"/>
                          <a:ea typeface="SimSun"/>
                          <a:cs typeface="Calibri" panose="020F0502020204030204" pitchFamily="34" charset="0"/>
                        </a:rPr>
                        <a:t>Percentage of TB-affected households that experience catastrophic costs due to TB</a:t>
                      </a:r>
                    </a:p>
                    <a:p>
                      <a:pPr>
                        <a:lnSpc>
                          <a:spcPct val="115000"/>
                        </a:lnSpc>
                        <a:spcAft>
                          <a:spcPts val="0"/>
                        </a:spcAft>
                      </a:pPr>
                      <a:r>
                        <a:rPr lang="en-GB" sz="1050" i="1" dirty="0">
                          <a:effectLst/>
                          <a:latin typeface="Calibri" panose="020F0502020204030204" pitchFamily="34" charset="0"/>
                          <a:ea typeface="SimSun"/>
                          <a:cs typeface="Calibri" panose="020F0502020204030204" pitchFamily="34" charset="0"/>
                        </a:rPr>
                        <a:t>Number of people treated for TB (and their households) who incur catastrophic costs (direct and indirect combined), divided by the total number of people treated for TB. </a:t>
                      </a:r>
                      <a:endParaRPr lang="en-GB" sz="1050" dirty="0">
                        <a:effectLst/>
                        <a:latin typeface="Calibri" panose="020F0502020204030204" pitchFamily="34" charset="0"/>
                        <a:ea typeface="SimSun"/>
                        <a:cs typeface="Calibri" panose="020F0502020204030204" pitchFamily="34" charset="0"/>
                      </a:endParaRP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GB" sz="1050" b="1" dirty="0">
                          <a:solidFill>
                            <a:srgbClr val="C00000"/>
                          </a:solidFill>
                          <a:effectLst/>
                          <a:latin typeface="Calibri" panose="020F0502020204030204" pitchFamily="34" charset="0"/>
                          <a:ea typeface="SimSun"/>
                          <a:cs typeface="Calibri" panose="020F0502020204030204" pitchFamily="34" charset="0"/>
                        </a:rPr>
                        <a:t>0%</a:t>
                      </a: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050" dirty="0">
                          <a:effectLst/>
                          <a:latin typeface="Calibri" panose="020F0502020204030204" pitchFamily="34" charset="0"/>
                          <a:ea typeface="SimSun"/>
                          <a:cs typeface="Calibri" panose="020F0502020204030204" pitchFamily="34" charset="0"/>
                        </a:rPr>
                        <a:t>One of the End TB Strategy’s three high-level indicators; key marker of financial risk protection and progress towards UHC and social protection for TB-affected households.</a:t>
                      </a: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r>
              <a:tr h="1086281">
                <a:tc>
                  <a:txBody>
                    <a:bodyPr/>
                    <a:lstStyle/>
                    <a:p>
                      <a:pPr algn="ctr">
                        <a:lnSpc>
                          <a:spcPct val="115000"/>
                        </a:lnSpc>
                        <a:spcAft>
                          <a:spcPts val="0"/>
                        </a:spcAft>
                      </a:pPr>
                      <a:r>
                        <a:rPr lang="en-GB" sz="1100" b="1" dirty="0">
                          <a:solidFill>
                            <a:srgbClr val="C00000"/>
                          </a:solidFill>
                          <a:effectLst/>
                          <a:latin typeface="Calibri" panose="020F0502020204030204" pitchFamily="34" charset="0"/>
                          <a:ea typeface="SimSun"/>
                          <a:cs typeface="Calibri" panose="020F0502020204030204" pitchFamily="34" charset="0"/>
                        </a:rPr>
                        <a:t>4</a:t>
                      </a: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050" b="1" dirty="0">
                          <a:solidFill>
                            <a:srgbClr val="C00000"/>
                          </a:solidFill>
                          <a:effectLst/>
                          <a:latin typeface="Calibri" panose="020F0502020204030204" pitchFamily="34" charset="0"/>
                          <a:ea typeface="SimSun"/>
                          <a:cs typeface="Calibri" panose="020F0502020204030204" pitchFamily="34" charset="0"/>
                        </a:rPr>
                        <a:t>Percentage of newly notified TB patients diagnosed using WHO-recommended rapid tests</a:t>
                      </a:r>
                    </a:p>
                    <a:p>
                      <a:pPr>
                        <a:lnSpc>
                          <a:spcPct val="115000"/>
                        </a:lnSpc>
                        <a:spcAft>
                          <a:spcPts val="0"/>
                        </a:spcAft>
                      </a:pPr>
                      <a:r>
                        <a:rPr lang="en-GB" sz="1050" i="1" dirty="0">
                          <a:effectLst/>
                          <a:latin typeface="Calibri" panose="020F0502020204030204" pitchFamily="34" charset="0"/>
                          <a:ea typeface="SimSun"/>
                          <a:cs typeface="Calibri" panose="020F0502020204030204" pitchFamily="34" charset="0"/>
                        </a:rPr>
                        <a:t>Number of newly notified TB patients diagnosed with WHO-recommended rapid tests, divided by the total number of newly notified TB patient.</a:t>
                      </a:r>
                      <a:endParaRPr lang="en-GB" sz="1050" dirty="0">
                        <a:effectLst/>
                        <a:latin typeface="Calibri" panose="020F0502020204030204" pitchFamily="34" charset="0"/>
                        <a:ea typeface="SimSun"/>
                        <a:cs typeface="Calibri" panose="020F0502020204030204" pitchFamily="34" charset="0"/>
                      </a:endParaRP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GB" sz="1050" b="1" dirty="0">
                          <a:solidFill>
                            <a:srgbClr val="C00000"/>
                          </a:solidFill>
                          <a:effectLst/>
                          <a:latin typeface="Calibri" panose="020F0502020204030204" pitchFamily="34" charset="0"/>
                          <a:ea typeface="SimSun"/>
                          <a:cs typeface="Calibri" panose="020F0502020204030204" pitchFamily="34" charset="0"/>
                        </a:rPr>
                        <a:t>≥90%</a:t>
                      </a: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050" dirty="0">
                          <a:effectLst/>
                          <a:latin typeface="Calibri" panose="020F0502020204030204" pitchFamily="34" charset="0"/>
                          <a:ea typeface="SimSun"/>
                          <a:cs typeface="Calibri" panose="020F0502020204030204" pitchFamily="34" charset="0"/>
                        </a:rPr>
                        <a:t>Accurate diagnosis is a fundamental component of TB care. Rapid tests help to ensure early detection and prompt treatment.  </a:t>
                      </a: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r>
              <a:tr h="1053364">
                <a:tc>
                  <a:txBody>
                    <a:bodyPr/>
                    <a:lstStyle/>
                    <a:p>
                      <a:pPr algn="ctr">
                        <a:lnSpc>
                          <a:spcPct val="115000"/>
                        </a:lnSpc>
                        <a:spcAft>
                          <a:spcPts val="0"/>
                        </a:spcAft>
                      </a:pPr>
                      <a:r>
                        <a:rPr lang="en-GB" sz="1100" b="1" dirty="0">
                          <a:solidFill>
                            <a:srgbClr val="C00000"/>
                          </a:solidFill>
                          <a:effectLst/>
                          <a:latin typeface="Calibri" panose="020F0502020204030204" pitchFamily="34" charset="0"/>
                          <a:ea typeface="SimSun"/>
                          <a:cs typeface="Calibri" panose="020F0502020204030204" pitchFamily="34" charset="0"/>
                        </a:rPr>
                        <a:t>5</a:t>
                      </a: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050" b="1" dirty="0">
                          <a:solidFill>
                            <a:srgbClr val="C00000"/>
                          </a:solidFill>
                          <a:effectLst/>
                          <a:latin typeface="Calibri" panose="020F0502020204030204" pitchFamily="34" charset="0"/>
                          <a:ea typeface="SimSun"/>
                          <a:cs typeface="Calibri" panose="020F0502020204030204" pitchFamily="34" charset="0"/>
                        </a:rPr>
                        <a:t>LTBI treatment coverage</a:t>
                      </a:r>
                    </a:p>
                    <a:p>
                      <a:pPr>
                        <a:lnSpc>
                          <a:spcPct val="115000"/>
                        </a:lnSpc>
                        <a:spcAft>
                          <a:spcPts val="0"/>
                        </a:spcAft>
                      </a:pPr>
                      <a:r>
                        <a:rPr lang="en-GB" sz="1050" i="1" dirty="0">
                          <a:effectLst/>
                          <a:latin typeface="Calibri" panose="020F0502020204030204" pitchFamily="34" charset="0"/>
                          <a:ea typeface="SimSun"/>
                          <a:cs typeface="Calibri" panose="020F0502020204030204" pitchFamily="34" charset="0"/>
                        </a:rPr>
                        <a:t>Sum of the number of people living with HIV newly enrolled in HIV care and the number of children who are contacts of cases started on LTBI treatment, divided by the number eligible for treatment, expressed as a percentage</a:t>
                      </a:r>
                      <a:endParaRPr lang="en-GB" sz="1050" dirty="0">
                        <a:effectLst/>
                        <a:latin typeface="Calibri" panose="020F0502020204030204" pitchFamily="34" charset="0"/>
                        <a:ea typeface="SimSun"/>
                        <a:cs typeface="Calibri" panose="020F0502020204030204" pitchFamily="34" charset="0"/>
                      </a:endParaRP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GB" sz="1050" b="1" dirty="0">
                          <a:solidFill>
                            <a:srgbClr val="C00000"/>
                          </a:solidFill>
                          <a:effectLst/>
                          <a:latin typeface="Calibri" panose="020F0502020204030204" pitchFamily="34" charset="0"/>
                          <a:ea typeface="SimSun"/>
                          <a:cs typeface="Calibri" panose="020F0502020204030204" pitchFamily="34" charset="0"/>
                        </a:rPr>
                        <a:t>≥90%</a:t>
                      </a: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050" dirty="0">
                          <a:effectLst/>
                          <a:latin typeface="Calibri" panose="020F0502020204030204" pitchFamily="34" charset="0"/>
                          <a:ea typeface="SimSun"/>
                          <a:cs typeface="Calibri" panose="020F0502020204030204" pitchFamily="34" charset="0"/>
                        </a:rPr>
                        <a:t>Treatment for latent TB infection (LTBI) is the main treatment intervention available to prevent development of active TB disease in those already infected with </a:t>
                      </a:r>
                      <a:r>
                        <a:rPr lang="en-GB" sz="1050" i="1" dirty="0">
                          <a:effectLst/>
                          <a:latin typeface="Calibri" panose="020F0502020204030204" pitchFamily="34" charset="0"/>
                          <a:ea typeface="SimSun"/>
                          <a:cs typeface="Calibri" panose="020F0502020204030204" pitchFamily="34" charset="0"/>
                        </a:rPr>
                        <a:t>M. tuberculosis</a:t>
                      </a:r>
                      <a:r>
                        <a:rPr lang="en-GB" sz="1050" dirty="0">
                          <a:effectLst/>
                          <a:latin typeface="Calibri" panose="020F0502020204030204" pitchFamily="34" charset="0"/>
                          <a:ea typeface="SimSun"/>
                          <a:cs typeface="Calibri" panose="020F0502020204030204" pitchFamily="34" charset="0"/>
                        </a:rPr>
                        <a:t>. </a:t>
                      </a: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671574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itle 1"/>
          <p:cNvSpPr>
            <a:spLocks noGrp="1"/>
          </p:cNvSpPr>
          <p:nvPr>
            <p:ph type="title"/>
          </p:nvPr>
        </p:nvSpPr>
        <p:spPr>
          <a:xfrm>
            <a:off x="179512" y="-218082"/>
            <a:ext cx="8892988" cy="766762"/>
          </a:xfrm>
        </p:spPr>
        <p:txBody>
          <a:bodyPr>
            <a:noAutofit/>
          </a:bodyPr>
          <a:lstStyle/>
          <a:p>
            <a:pPr>
              <a:lnSpc>
                <a:spcPts val="2600"/>
              </a:lnSpc>
            </a:pPr>
            <a:r>
              <a:rPr lang="en-GB" altLang="en-US" sz="2800" b="1" dirty="0" smtClean="0">
                <a:solidFill>
                  <a:srgbClr val="0066CC"/>
                </a:solidFill>
                <a:latin typeface="Calibri" panose="020F0502020204030204" pitchFamily="34" charset="0"/>
                <a:cs typeface="Calibri" panose="020F0502020204030204" pitchFamily="34" charset="0"/>
              </a:rPr>
              <a:t/>
            </a:r>
            <a:br>
              <a:rPr lang="en-GB" altLang="en-US" sz="2800" b="1" dirty="0" smtClean="0">
                <a:solidFill>
                  <a:srgbClr val="0066CC"/>
                </a:solidFill>
                <a:latin typeface="Calibri" panose="020F0502020204030204" pitchFamily="34" charset="0"/>
                <a:cs typeface="Calibri" panose="020F0502020204030204" pitchFamily="34" charset="0"/>
              </a:rPr>
            </a:br>
            <a:r>
              <a:rPr lang="en-GB" altLang="en-US" sz="2800" b="1" dirty="0" smtClean="0">
                <a:solidFill>
                  <a:srgbClr val="0066CC"/>
                </a:solidFill>
                <a:latin typeface="Calibri" panose="020F0502020204030204" pitchFamily="34" charset="0"/>
                <a:cs typeface="Calibri" panose="020F0502020204030204" pitchFamily="34" charset="0"/>
              </a:rPr>
              <a:t>Monitoring Progress – The Top Ten Indicators (2)</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1550" y="6453758"/>
            <a:ext cx="12509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500" y="6256734"/>
            <a:ext cx="21272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944" y="6313775"/>
            <a:ext cx="972278" cy="49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5536" y="1340768"/>
            <a:ext cx="1440160" cy="369332"/>
          </a:xfrm>
          <a:prstGeom prst="rect">
            <a:avLst/>
          </a:prstGeom>
          <a:noFill/>
        </p:spPr>
        <p:txBody>
          <a:bodyPr wrap="square" rtlCol="0">
            <a:spAutoFit/>
          </a:bodyPr>
          <a:lstStyle/>
          <a:p>
            <a:endParaRPr lang="en-GB" dirty="0">
              <a:solidFill>
                <a:srgbClr val="00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888724128"/>
              </p:ext>
            </p:extLst>
          </p:nvPr>
        </p:nvGraphicFramePr>
        <p:xfrm>
          <a:off x="467544" y="692696"/>
          <a:ext cx="8064895" cy="5585299"/>
        </p:xfrm>
        <a:graphic>
          <a:graphicData uri="http://schemas.openxmlformats.org/drawingml/2006/table">
            <a:tbl>
              <a:tblPr firstRow="1" firstCol="1" bandRow="1"/>
              <a:tblGrid>
                <a:gridCol w="461839"/>
                <a:gridCol w="2944876"/>
                <a:gridCol w="1417821"/>
                <a:gridCol w="3240359"/>
              </a:tblGrid>
              <a:tr h="375913">
                <a:tc>
                  <a:txBody>
                    <a:bodyPr/>
                    <a:lstStyle/>
                    <a:p>
                      <a:pPr>
                        <a:lnSpc>
                          <a:spcPct val="115000"/>
                        </a:lnSpc>
                        <a:spcAft>
                          <a:spcPts val="0"/>
                        </a:spcAft>
                      </a:pPr>
                      <a:r>
                        <a:rPr lang="en-GB" sz="1050" b="1" dirty="0">
                          <a:effectLst/>
                          <a:latin typeface="Calibri" panose="020F0502020204030204" pitchFamily="34" charset="0"/>
                          <a:ea typeface="SimSun"/>
                          <a:cs typeface="Calibri" panose="020F0502020204030204" pitchFamily="34" charset="0"/>
                        </a:rPr>
                        <a:t> </a:t>
                      </a:r>
                      <a:endParaRPr lang="en-GB" sz="1050" dirty="0">
                        <a:effectLst/>
                        <a:latin typeface="Calibri" panose="020F0502020204030204" pitchFamily="34" charset="0"/>
                        <a:ea typeface="SimSun"/>
                        <a:cs typeface="Calibri" panose="020F0502020204030204" pitchFamily="34" charset="0"/>
                      </a:endParaRP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c>
                  <a:txBody>
                    <a:bodyPr/>
                    <a:lstStyle/>
                    <a:p>
                      <a:pPr algn="ctr">
                        <a:lnSpc>
                          <a:spcPct val="115000"/>
                        </a:lnSpc>
                        <a:spcAft>
                          <a:spcPts val="0"/>
                        </a:spcAft>
                      </a:pPr>
                      <a:r>
                        <a:rPr lang="en-GB" sz="1100" b="1" dirty="0">
                          <a:solidFill>
                            <a:srgbClr val="C00000"/>
                          </a:solidFill>
                          <a:effectLst/>
                          <a:latin typeface="Calibri" panose="020F0502020204030204" pitchFamily="34" charset="0"/>
                          <a:ea typeface="SimSun"/>
                          <a:cs typeface="Calibri" panose="020F0502020204030204" pitchFamily="34" charset="0"/>
                        </a:rPr>
                        <a:t>Indicator</a:t>
                      </a:r>
                      <a:endParaRPr lang="en-GB" sz="1100" dirty="0">
                        <a:solidFill>
                          <a:srgbClr val="C00000"/>
                        </a:solidFill>
                        <a:effectLst/>
                        <a:latin typeface="Calibri" panose="020F0502020204030204" pitchFamily="34" charset="0"/>
                        <a:ea typeface="SimSun"/>
                        <a:cs typeface="Calibri" panose="020F0502020204030204" pitchFamily="34" charset="0"/>
                      </a:endParaRP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c>
                  <a:txBody>
                    <a:bodyPr/>
                    <a:lstStyle/>
                    <a:p>
                      <a:pPr>
                        <a:lnSpc>
                          <a:spcPct val="115000"/>
                        </a:lnSpc>
                        <a:spcAft>
                          <a:spcPts val="0"/>
                        </a:spcAft>
                      </a:pPr>
                      <a:r>
                        <a:rPr lang="en-GB" sz="1100" b="1" dirty="0">
                          <a:solidFill>
                            <a:srgbClr val="C00000"/>
                          </a:solidFill>
                          <a:effectLst/>
                          <a:latin typeface="Calibri" panose="020F0502020204030204" pitchFamily="34" charset="0"/>
                          <a:ea typeface="SimSun"/>
                          <a:cs typeface="Calibri" panose="020F0502020204030204" pitchFamily="34" charset="0"/>
                        </a:rPr>
                        <a:t>Recommended </a:t>
                      </a:r>
                      <a:r>
                        <a:rPr lang="en-GB" sz="1100" b="1" dirty="0" smtClean="0">
                          <a:solidFill>
                            <a:srgbClr val="C00000"/>
                          </a:solidFill>
                          <a:effectLst/>
                          <a:latin typeface="Calibri" panose="020F0502020204030204" pitchFamily="34" charset="0"/>
                          <a:ea typeface="SimSun"/>
                          <a:cs typeface="Calibri" panose="020F0502020204030204" pitchFamily="34" charset="0"/>
                        </a:rPr>
                        <a:t>target</a:t>
                      </a:r>
                      <a:endParaRPr lang="en-GB" sz="1100" dirty="0">
                        <a:solidFill>
                          <a:srgbClr val="C00000"/>
                        </a:solidFill>
                        <a:effectLst/>
                        <a:latin typeface="Calibri" panose="020F0502020204030204" pitchFamily="34" charset="0"/>
                        <a:ea typeface="SimSun"/>
                        <a:cs typeface="Calibri" panose="020F0502020204030204" pitchFamily="34" charset="0"/>
                      </a:endParaRP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c>
                  <a:txBody>
                    <a:bodyPr/>
                    <a:lstStyle/>
                    <a:p>
                      <a:pPr algn="ctr">
                        <a:lnSpc>
                          <a:spcPct val="115000"/>
                        </a:lnSpc>
                        <a:spcAft>
                          <a:spcPts val="0"/>
                        </a:spcAft>
                      </a:pPr>
                      <a:r>
                        <a:rPr lang="en-GB" sz="1100" b="1" dirty="0">
                          <a:solidFill>
                            <a:srgbClr val="C00000"/>
                          </a:solidFill>
                          <a:effectLst/>
                          <a:latin typeface="Calibri" panose="020F0502020204030204" pitchFamily="34" charset="0"/>
                          <a:ea typeface="SimSun"/>
                          <a:cs typeface="Calibri" panose="020F0502020204030204" pitchFamily="34" charset="0"/>
                        </a:rPr>
                        <a:t>Main rationale for inclusion in top-ten</a:t>
                      </a:r>
                      <a:endParaRPr lang="en-GB" sz="1100" dirty="0">
                        <a:solidFill>
                          <a:srgbClr val="C00000"/>
                        </a:solidFill>
                        <a:effectLst/>
                        <a:latin typeface="Calibri" panose="020F0502020204030204" pitchFamily="34" charset="0"/>
                        <a:ea typeface="SimSun"/>
                        <a:cs typeface="Calibri" panose="020F0502020204030204" pitchFamily="34" charset="0"/>
                      </a:endParaRPr>
                    </a:p>
                  </a:txBody>
                  <a:tcPr marL="55868" marR="55868"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r>
              <a:tr h="751825">
                <a:tc>
                  <a:txBody>
                    <a:bodyPr/>
                    <a:lstStyle/>
                    <a:p>
                      <a:pPr algn="ctr">
                        <a:lnSpc>
                          <a:spcPct val="115000"/>
                        </a:lnSpc>
                        <a:spcAft>
                          <a:spcPts val="0"/>
                        </a:spcAft>
                      </a:pPr>
                      <a:r>
                        <a:rPr lang="en-GB" sz="1100" b="1" dirty="0">
                          <a:solidFill>
                            <a:srgbClr val="C00000"/>
                          </a:solidFill>
                          <a:effectLst/>
                          <a:latin typeface="Calibri" panose="020F0502020204030204" pitchFamily="34" charset="0"/>
                          <a:ea typeface="SimSun"/>
                          <a:cs typeface="Calibri" panose="020F0502020204030204" pitchFamily="34" charset="0"/>
                        </a:rPr>
                        <a:t>6</a:t>
                      </a:r>
                    </a:p>
                  </a:txBody>
                  <a:tcPr marL="68580" marR="68580"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c>
                  <a:txBody>
                    <a:bodyPr/>
                    <a:lstStyle/>
                    <a:p>
                      <a:pPr>
                        <a:lnSpc>
                          <a:spcPct val="115000"/>
                        </a:lnSpc>
                        <a:spcAft>
                          <a:spcPts val="0"/>
                        </a:spcAft>
                      </a:pPr>
                      <a:r>
                        <a:rPr lang="en-GB" sz="1050" b="1" dirty="0">
                          <a:solidFill>
                            <a:srgbClr val="C00000"/>
                          </a:solidFill>
                          <a:effectLst/>
                          <a:latin typeface="Calibri" panose="020F0502020204030204" pitchFamily="34" charset="0"/>
                          <a:ea typeface="SimSun"/>
                          <a:cs typeface="Calibri" panose="020F0502020204030204" pitchFamily="34" charset="0"/>
                        </a:rPr>
                        <a:t>Contact investigation coverage</a:t>
                      </a:r>
                    </a:p>
                    <a:p>
                      <a:pPr>
                        <a:lnSpc>
                          <a:spcPct val="115000"/>
                        </a:lnSpc>
                        <a:spcAft>
                          <a:spcPts val="0"/>
                        </a:spcAft>
                      </a:pPr>
                      <a:r>
                        <a:rPr lang="en-GB" sz="1050" i="1" dirty="0">
                          <a:effectLst/>
                          <a:latin typeface="Calibri" panose="020F0502020204030204" pitchFamily="34" charset="0"/>
                          <a:ea typeface="SimSun"/>
                          <a:cs typeface="Calibri" panose="020F0502020204030204" pitchFamily="34" charset="0"/>
                        </a:rPr>
                        <a:t>Number of contacts of people with bacteriologically-confirmed TB who were investigated for TB divided by the number eligible, expressed as a percentage</a:t>
                      </a:r>
                      <a:endParaRPr lang="en-GB" sz="1050" dirty="0">
                        <a:effectLst/>
                        <a:latin typeface="Calibri" panose="020F0502020204030204" pitchFamily="34" charset="0"/>
                        <a:ea typeface="SimSun"/>
                        <a:cs typeface="Calibri" panose="020F0502020204030204" pitchFamily="34" charset="0"/>
                      </a:endParaRPr>
                    </a:p>
                  </a:txBody>
                  <a:tcPr marL="68580" marR="68580"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c>
                  <a:txBody>
                    <a:bodyPr/>
                    <a:lstStyle/>
                    <a:p>
                      <a:pPr algn="ctr">
                        <a:lnSpc>
                          <a:spcPct val="115000"/>
                        </a:lnSpc>
                        <a:spcAft>
                          <a:spcPts val="0"/>
                        </a:spcAft>
                      </a:pPr>
                      <a:r>
                        <a:rPr lang="en-GB" sz="1050" b="1" dirty="0">
                          <a:solidFill>
                            <a:srgbClr val="C00000"/>
                          </a:solidFill>
                          <a:effectLst/>
                          <a:latin typeface="Calibri" panose="020F0502020204030204" pitchFamily="34" charset="0"/>
                          <a:ea typeface="SimSun"/>
                          <a:cs typeface="Calibri" panose="020F0502020204030204" pitchFamily="34" charset="0"/>
                        </a:rPr>
                        <a:t>≥90%</a:t>
                      </a:r>
                    </a:p>
                  </a:txBody>
                  <a:tcPr marL="68580" marR="68580"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c>
                  <a:txBody>
                    <a:bodyPr/>
                    <a:lstStyle/>
                    <a:p>
                      <a:pPr>
                        <a:lnSpc>
                          <a:spcPct val="115000"/>
                        </a:lnSpc>
                        <a:spcAft>
                          <a:spcPts val="0"/>
                        </a:spcAft>
                      </a:pPr>
                      <a:r>
                        <a:rPr lang="en-GB" sz="1050">
                          <a:effectLst/>
                          <a:latin typeface="Calibri" panose="020F0502020204030204" pitchFamily="34" charset="0"/>
                          <a:ea typeface="SimSun"/>
                          <a:cs typeface="Calibri" panose="020F0502020204030204" pitchFamily="34" charset="0"/>
                        </a:rPr>
                        <a:t>Contact investigation is a key component of early TB detection and TB prevention, especially in children. </a:t>
                      </a:r>
                    </a:p>
                  </a:txBody>
                  <a:tcPr marL="68580" marR="68580"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r>
              <a:tr h="1127738">
                <a:tc>
                  <a:txBody>
                    <a:bodyPr/>
                    <a:lstStyle/>
                    <a:p>
                      <a:pPr algn="ctr">
                        <a:lnSpc>
                          <a:spcPct val="115000"/>
                        </a:lnSpc>
                        <a:spcAft>
                          <a:spcPts val="0"/>
                        </a:spcAft>
                      </a:pPr>
                      <a:r>
                        <a:rPr lang="en-GB" sz="1100" b="1" dirty="0">
                          <a:solidFill>
                            <a:srgbClr val="C00000"/>
                          </a:solidFill>
                          <a:effectLst/>
                          <a:latin typeface="Calibri" panose="020F0502020204030204" pitchFamily="34" charset="0"/>
                          <a:ea typeface="SimSun"/>
                          <a:cs typeface="Calibri" panose="020F0502020204030204" pitchFamily="34" charset="0"/>
                        </a:rPr>
                        <a:t>7</a:t>
                      </a:r>
                    </a:p>
                  </a:txBody>
                  <a:tcPr marL="68580" marR="68580"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c>
                  <a:txBody>
                    <a:bodyPr/>
                    <a:lstStyle/>
                    <a:p>
                      <a:pPr>
                        <a:lnSpc>
                          <a:spcPct val="115000"/>
                        </a:lnSpc>
                        <a:spcAft>
                          <a:spcPts val="0"/>
                        </a:spcAft>
                      </a:pPr>
                      <a:r>
                        <a:rPr lang="en-GB" sz="1050" b="1" dirty="0">
                          <a:solidFill>
                            <a:srgbClr val="C00000"/>
                          </a:solidFill>
                          <a:effectLst/>
                          <a:latin typeface="Calibri" panose="020F0502020204030204" pitchFamily="34" charset="0"/>
                          <a:ea typeface="SimSun"/>
                          <a:cs typeface="Calibri" panose="020F0502020204030204" pitchFamily="34" charset="0"/>
                        </a:rPr>
                        <a:t>DST coverage for TB patients</a:t>
                      </a:r>
                    </a:p>
                    <a:p>
                      <a:pPr>
                        <a:lnSpc>
                          <a:spcPct val="115000"/>
                        </a:lnSpc>
                        <a:spcAft>
                          <a:spcPts val="0"/>
                        </a:spcAft>
                      </a:pPr>
                      <a:r>
                        <a:rPr lang="en-GB" sz="1050" i="1" dirty="0">
                          <a:effectLst/>
                          <a:latin typeface="Calibri" panose="020F0502020204030204" pitchFamily="34" charset="0"/>
                          <a:ea typeface="SimSun"/>
                          <a:cs typeface="Calibri" panose="020F0502020204030204" pitchFamily="34" charset="0"/>
                        </a:rPr>
                        <a:t>Number of TB patients with DST results divided by the number of bacteriologically confirmed cases in the same year, expressed as a percentage. DST coverage includes results from molecular (e.g. </a:t>
                      </a:r>
                      <a:r>
                        <a:rPr lang="en-GB" sz="1050" i="1" dirty="0" err="1">
                          <a:effectLst/>
                          <a:latin typeface="Calibri" panose="020F0502020204030204" pitchFamily="34" charset="0"/>
                          <a:ea typeface="SimSun"/>
                          <a:cs typeface="Calibri" panose="020F0502020204030204" pitchFamily="34" charset="0"/>
                        </a:rPr>
                        <a:t>Xpert</a:t>
                      </a:r>
                      <a:r>
                        <a:rPr lang="en-GB" sz="1050" i="1" dirty="0">
                          <a:effectLst/>
                          <a:latin typeface="Calibri" panose="020F0502020204030204" pitchFamily="34" charset="0"/>
                          <a:ea typeface="SimSun"/>
                          <a:cs typeface="Calibri" panose="020F0502020204030204" pitchFamily="34" charset="0"/>
                        </a:rPr>
                        <a:t> MTB/RIF) as well as conventional phenotypic DST results.</a:t>
                      </a:r>
                      <a:endParaRPr lang="en-GB" sz="1050" dirty="0">
                        <a:effectLst/>
                        <a:latin typeface="Calibri" panose="020F0502020204030204" pitchFamily="34" charset="0"/>
                        <a:ea typeface="SimSun"/>
                        <a:cs typeface="Calibri" panose="020F0502020204030204" pitchFamily="34" charset="0"/>
                      </a:endParaRPr>
                    </a:p>
                  </a:txBody>
                  <a:tcPr marL="68580" marR="68580"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c>
                  <a:txBody>
                    <a:bodyPr/>
                    <a:lstStyle/>
                    <a:p>
                      <a:pPr algn="ctr">
                        <a:lnSpc>
                          <a:spcPct val="115000"/>
                        </a:lnSpc>
                        <a:spcAft>
                          <a:spcPts val="0"/>
                        </a:spcAft>
                      </a:pPr>
                      <a:r>
                        <a:rPr lang="en-GB" sz="1050" b="1" dirty="0">
                          <a:solidFill>
                            <a:srgbClr val="C00000"/>
                          </a:solidFill>
                          <a:effectLst/>
                          <a:latin typeface="Calibri" panose="020F0502020204030204" pitchFamily="34" charset="0"/>
                          <a:ea typeface="SimSun"/>
                          <a:cs typeface="Calibri" panose="020F0502020204030204" pitchFamily="34" charset="0"/>
                        </a:rPr>
                        <a:t>100%</a:t>
                      </a:r>
                    </a:p>
                  </a:txBody>
                  <a:tcPr marL="68580" marR="68580"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c>
                  <a:txBody>
                    <a:bodyPr/>
                    <a:lstStyle/>
                    <a:p>
                      <a:pPr>
                        <a:lnSpc>
                          <a:spcPct val="115000"/>
                        </a:lnSpc>
                        <a:spcAft>
                          <a:spcPts val="0"/>
                        </a:spcAft>
                      </a:pPr>
                      <a:r>
                        <a:rPr lang="en-GB" sz="1050" dirty="0">
                          <a:effectLst/>
                          <a:latin typeface="Calibri" panose="020F0502020204030204" pitchFamily="34" charset="0"/>
                          <a:ea typeface="SimSun"/>
                          <a:cs typeface="Calibri" panose="020F0502020204030204" pitchFamily="34" charset="0"/>
                        </a:rPr>
                        <a:t>Drug susceptibility testing (DST) is essential to provide the right treatment for every person diagnosed with TB. </a:t>
                      </a:r>
                    </a:p>
                  </a:txBody>
                  <a:tcPr marL="68580" marR="68580"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r>
              <a:tr h="1010578">
                <a:tc>
                  <a:txBody>
                    <a:bodyPr/>
                    <a:lstStyle/>
                    <a:p>
                      <a:pPr algn="ctr">
                        <a:lnSpc>
                          <a:spcPct val="115000"/>
                        </a:lnSpc>
                        <a:spcAft>
                          <a:spcPts val="0"/>
                        </a:spcAft>
                      </a:pPr>
                      <a:r>
                        <a:rPr lang="en-GB" sz="1100" b="1" dirty="0">
                          <a:solidFill>
                            <a:srgbClr val="C00000"/>
                          </a:solidFill>
                          <a:effectLst/>
                          <a:latin typeface="Calibri" panose="020F0502020204030204" pitchFamily="34" charset="0"/>
                          <a:ea typeface="SimSun"/>
                          <a:cs typeface="Calibri" panose="020F0502020204030204" pitchFamily="34" charset="0"/>
                        </a:rPr>
                        <a:t>8</a:t>
                      </a:r>
                    </a:p>
                  </a:txBody>
                  <a:tcPr marL="68580" marR="68580"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c>
                  <a:txBody>
                    <a:bodyPr/>
                    <a:lstStyle/>
                    <a:p>
                      <a:pPr>
                        <a:lnSpc>
                          <a:spcPct val="115000"/>
                        </a:lnSpc>
                        <a:spcAft>
                          <a:spcPts val="0"/>
                        </a:spcAft>
                      </a:pPr>
                      <a:r>
                        <a:rPr lang="en-GB" sz="1050" b="1" dirty="0">
                          <a:solidFill>
                            <a:srgbClr val="C00000"/>
                          </a:solidFill>
                          <a:effectLst/>
                          <a:latin typeface="Calibri" panose="020F0502020204030204" pitchFamily="34" charset="0"/>
                          <a:ea typeface="SimSun"/>
                          <a:cs typeface="Calibri" panose="020F0502020204030204" pitchFamily="34" charset="0"/>
                        </a:rPr>
                        <a:t>Treatment coverage, new TB drugs</a:t>
                      </a:r>
                    </a:p>
                    <a:p>
                      <a:pPr>
                        <a:lnSpc>
                          <a:spcPct val="115000"/>
                        </a:lnSpc>
                        <a:spcAft>
                          <a:spcPts val="0"/>
                        </a:spcAft>
                      </a:pPr>
                      <a:r>
                        <a:rPr lang="en-GB" sz="1050" i="1" dirty="0">
                          <a:effectLst/>
                          <a:latin typeface="Calibri" panose="020F0502020204030204" pitchFamily="34" charset="0"/>
                          <a:ea typeface="SimSun"/>
                          <a:cs typeface="Calibri" panose="020F0502020204030204" pitchFamily="34" charset="0"/>
                        </a:rPr>
                        <a:t>Number of TB patients treated with regimens that include new TB drugs, divided by the number of notified patients eligible for treatment with new TB drugs, expressed as a percentage</a:t>
                      </a:r>
                      <a:endParaRPr lang="en-GB" sz="1050" dirty="0">
                        <a:effectLst/>
                        <a:latin typeface="Calibri" panose="020F0502020204030204" pitchFamily="34" charset="0"/>
                        <a:ea typeface="SimSun"/>
                        <a:cs typeface="Calibri" panose="020F0502020204030204" pitchFamily="34" charset="0"/>
                      </a:endParaRPr>
                    </a:p>
                  </a:txBody>
                  <a:tcPr marL="68580" marR="68580"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c>
                  <a:txBody>
                    <a:bodyPr/>
                    <a:lstStyle/>
                    <a:p>
                      <a:pPr algn="ctr">
                        <a:lnSpc>
                          <a:spcPct val="115000"/>
                        </a:lnSpc>
                        <a:spcAft>
                          <a:spcPts val="0"/>
                        </a:spcAft>
                      </a:pPr>
                      <a:r>
                        <a:rPr lang="en-GB" sz="1050" b="1" dirty="0">
                          <a:solidFill>
                            <a:srgbClr val="C00000"/>
                          </a:solidFill>
                          <a:effectLst/>
                          <a:latin typeface="Calibri" panose="020F0502020204030204" pitchFamily="34" charset="0"/>
                          <a:ea typeface="SimSun"/>
                          <a:cs typeface="Calibri" panose="020F0502020204030204" pitchFamily="34" charset="0"/>
                        </a:rPr>
                        <a:t>≥90%</a:t>
                      </a:r>
                    </a:p>
                  </a:txBody>
                  <a:tcPr marL="68580" marR="68580"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c>
                  <a:txBody>
                    <a:bodyPr/>
                    <a:lstStyle/>
                    <a:p>
                      <a:pPr>
                        <a:lnSpc>
                          <a:spcPct val="115000"/>
                        </a:lnSpc>
                        <a:spcAft>
                          <a:spcPts val="0"/>
                        </a:spcAft>
                      </a:pPr>
                      <a:r>
                        <a:rPr lang="en-GB" sz="1050" dirty="0">
                          <a:effectLst/>
                          <a:latin typeface="Calibri" panose="020F0502020204030204" pitchFamily="34" charset="0"/>
                          <a:ea typeface="SimSun"/>
                          <a:cs typeface="Calibri" panose="020F0502020204030204" pitchFamily="34" charset="0"/>
                        </a:rPr>
                        <a:t>An indicator that is relevant to monitoring the adoption of innovations in all countries. </a:t>
                      </a:r>
                      <a:r>
                        <a:rPr lang="en-GB" sz="1050" i="1" dirty="0">
                          <a:effectLst/>
                          <a:latin typeface="Calibri" panose="020F0502020204030204" pitchFamily="34" charset="0"/>
                          <a:ea typeface="SimSun"/>
                          <a:cs typeface="Calibri" panose="020F0502020204030204" pitchFamily="34" charset="0"/>
                        </a:rPr>
                        <a:t>NB. Indicators related to the development of new tools are needed at global level but are not appropriate for monitoring progress in all countries.</a:t>
                      </a:r>
                      <a:endParaRPr lang="en-GB" sz="1050" dirty="0">
                        <a:effectLst/>
                        <a:latin typeface="Calibri" panose="020F0502020204030204" pitchFamily="34" charset="0"/>
                        <a:ea typeface="SimSun"/>
                        <a:cs typeface="Calibri" panose="020F0502020204030204" pitchFamily="34" charset="0"/>
                      </a:endParaRPr>
                    </a:p>
                  </a:txBody>
                  <a:tcPr marL="68580" marR="68580"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r>
              <a:tr h="1010578">
                <a:tc>
                  <a:txBody>
                    <a:bodyPr/>
                    <a:lstStyle/>
                    <a:p>
                      <a:pPr algn="ctr">
                        <a:lnSpc>
                          <a:spcPct val="115000"/>
                        </a:lnSpc>
                        <a:spcAft>
                          <a:spcPts val="0"/>
                        </a:spcAft>
                      </a:pPr>
                      <a:r>
                        <a:rPr lang="en-GB" sz="1100" b="1" dirty="0">
                          <a:solidFill>
                            <a:srgbClr val="C00000"/>
                          </a:solidFill>
                          <a:effectLst/>
                          <a:latin typeface="Calibri" panose="020F0502020204030204" pitchFamily="34" charset="0"/>
                          <a:ea typeface="SimSun"/>
                          <a:cs typeface="Calibri" panose="020F0502020204030204" pitchFamily="34" charset="0"/>
                        </a:rPr>
                        <a:t>9</a:t>
                      </a:r>
                    </a:p>
                  </a:txBody>
                  <a:tcPr marL="68580" marR="68580"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c>
                  <a:txBody>
                    <a:bodyPr/>
                    <a:lstStyle/>
                    <a:p>
                      <a:pPr>
                        <a:lnSpc>
                          <a:spcPct val="115000"/>
                        </a:lnSpc>
                        <a:spcAft>
                          <a:spcPts val="0"/>
                        </a:spcAft>
                      </a:pPr>
                      <a:r>
                        <a:rPr lang="en-GB" sz="1050" b="1" dirty="0">
                          <a:solidFill>
                            <a:srgbClr val="C00000"/>
                          </a:solidFill>
                          <a:effectLst/>
                          <a:latin typeface="Calibri" panose="020F0502020204030204" pitchFamily="34" charset="0"/>
                          <a:ea typeface="SimSun"/>
                          <a:cs typeface="Calibri" panose="020F0502020204030204" pitchFamily="34" charset="0"/>
                        </a:rPr>
                        <a:t>Documentation of HIV status among TB patients</a:t>
                      </a:r>
                      <a:r>
                        <a:rPr lang="en-GB" sz="1050" dirty="0">
                          <a:effectLst/>
                          <a:latin typeface="Calibri" panose="020F0502020204030204" pitchFamily="34" charset="0"/>
                          <a:ea typeface="SimSun"/>
                          <a:cs typeface="Calibri" panose="020F0502020204030204" pitchFamily="34" charset="0"/>
                        </a:rPr>
                        <a:t> </a:t>
                      </a:r>
                    </a:p>
                    <a:p>
                      <a:pPr>
                        <a:lnSpc>
                          <a:spcPct val="115000"/>
                        </a:lnSpc>
                        <a:spcAft>
                          <a:spcPts val="0"/>
                        </a:spcAft>
                      </a:pPr>
                      <a:r>
                        <a:rPr lang="en-GB" sz="1050" i="1" dirty="0">
                          <a:effectLst/>
                          <a:latin typeface="Calibri" panose="020F0502020204030204" pitchFamily="34" charset="0"/>
                          <a:ea typeface="SimSun"/>
                          <a:cs typeface="Calibri" panose="020F0502020204030204" pitchFamily="34" charset="0"/>
                        </a:rPr>
                        <a:t>Number of new and relapse TB patients with documented HIV status divided by the number of new and relapse TB patients notified in the same year, expressed as a percentage</a:t>
                      </a:r>
                      <a:endParaRPr lang="en-GB" sz="1050" dirty="0">
                        <a:effectLst/>
                        <a:latin typeface="Calibri" panose="020F0502020204030204" pitchFamily="34" charset="0"/>
                        <a:ea typeface="SimSun"/>
                        <a:cs typeface="Calibri" panose="020F0502020204030204" pitchFamily="34" charset="0"/>
                      </a:endParaRPr>
                    </a:p>
                  </a:txBody>
                  <a:tcPr marL="68580" marR="68580"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c>
                  <a:txBody>
                    <a:bodyPr/>
                    <a:lstStyle/>
                    <a:p>
                      <a:pPr algn="ctr">
                        <a:lnSpc>
                          <a:spcPct val="115000"/>
                        </a:lnSpc>
                        <a:spcAft>
                          <a:spcPts val="0"/>
                        </a:spcAft>
                      </a:pPr>
                      <a:r>
                        <a:rPr lang="en-GB" sz="1050" b="1" dirty="0">
                          <a:solidFill>
                            <a:srgbClr val="C00000"/>
                          </a:solidFill>
                          <a:effectLst/>
                          <a:latin typeface="Calibri" panose="020F0502020204030204" pitchFamily="34" charset="0"/>
                          <a:ea typeface="SimSun"/>
                          <a:cs typeface="Calibri" panose="020F0502020204030204" pitchFamily="34" charset="0"/>
                        </a:rPr>
                        <a:t>100%</a:t>
                      </a:r>
                    </a:p>
                  </a:txBody>
                  <a:tcPr marL="68580" marR="68580"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c>
                  <a:txBody>
                    <a:bodyPr/>
                    <a:lstStyle/>
                    <a:p>
                      <a:pPr>
                        <a:lnSpc>
                          <a:spcPct val="115000"/>
                        </a:lnSpc>
                        <a:spcAft>
                          <a:spcPts val="0"/>
                        </a:spcAft>
                      </a:pPr>
                      <a:r>
                        <a:rPr lang="en-GB" sz="1050" dirty="0">
                          <a:effectLst/>
                          <a:latin typeface="Calibri" panose="020F0502020204030204" pitchFamily="34" charset="0"/>
                          <a:ea typeface="SimSun"/>
                          <a:cs typeface="Calibri" panose="020F0502020204030204" pitchFamily="34" charset="0"/>
                        </a:rPr>
                        <a:t>One of the core global indicators used to monitor collaborative TB/HIV activities. Documentation of HIV status is essential to provide the best care for HIV-positive TB patients, including anti-retroviral treatment (ART)</a:t>
                      </a:r>
                    </a:p>
                  </a:txBody>
                  <a:tcPr marL="68580" marR="68580"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r>
              <a:tr h="979954">
                <a:tc>
                  <a:txBody>
                    <a:bodyPr/>
                    <a:lstStyle/>
                    <a:p>
                      <a:pPr algn="ctr">
                        <a:lnSpc>
                          <a:spcPct val="115000"/>
                        </a:lnSpc>
                        <a:spcAft>
                          <a:spcPts val="0"/>
                        </a:spcAft>
                      </a:pPr>
                      <a:r>
                        <a:rPr lang="en-GB" sz="1100" b="1" dirty="0">
                          <a:solidFill>
                            <a:srgbClr val="C00000"/>
                          </a:solidFill>
                          <a:effectLst/>
                          <a:latin typeface="Calibri" panose="020F0502020204030204" pitchFamily="34" charset="0"/>
                          <a:ea typeface="SimSun"/>
                          <a:cs typeface="Calibri" panose="020F0502020204030204" pitchFamily="34" charset="0"/>
                        </a:rPr>
                        <a:t>10</a:t>
                      </a:r>
                    </a:p>
                  </a:txBody>
                  <a:tcPr marL="68580" marR="68580"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c>
                  <a:txBody>
                    <a:bodyPr/>
                    <a:lstStyle/>
                    <a:p>
                      <a:pPr>
                        <a:lnSpc>
                          <a:spcPct val="115000"/>
                        </a:lnSpc>
                        <a:spcAft>
                          <a:spcPts val="0"/>
                        </a:spcAft>
                      </a:pPr>
                      <a:r>
                        <a:rPr lang="en-GB" sz="1050" b="1" dirty="0">
                          <a:solidFill>
                            <a:srgbClr val="C00000"/>
                          </a:solidFill>
                          <a:effectLst/>
                          <a:latin typeface="Calibri" panose="020F0502020204030204" pitchFamily="34" charset="0"/>
                          <a:ea typeface="SimSun"/>
                          <a:cs typeface="Calibri" panose="020F0502020204030204" pitchFamily="34" charset="0"/>
                        </a:rPr>
                        <a:t>Case fatality ratio (CFR)</a:t>
                      </a:r>
                    </a:p>
                    <a:p>
                      <a:pPr>
                        <a:lnSpc>
                          <a:spcPct val="115000"/>
                        </a:lnSpc>
                        <a:spcAft>
                          <a:spcPts val="0"/>
                        </a:spcAft>
                      </a:pPr>
                      <a:r>
                        <a:rPr lang="en-GB" sz="1050" i="1" dirty="0">
                          <a:effectLst/>
                          <a:latin typeface="Calibri" panose="020F0502020204030204" pitchFamily="34" charset="0"/>
                          <a:ea typeface="SimSun"/>
                          <a:cs typeface="Calibri" panose="020F0502020204030204" pitchFamily="34" charset="0"/>
                        </a:rPr>
                        <a:t>Number of TB deaths (from a national VR system)divided by estimated number of incident cases in the same years, expressed as a percentage</a:t>
                      </a:r>
                      <a:endParaRPr lang="en-GB" sz="1050" dirty="0">
                        <a:effectLst/>
                        <a:latin typeface="Calibri" panose="020F0502020204030204" pitchFamily="34" charset="0"/>
                        <a:ea typeface="SimSun"/>
                        <a:cs typeface="Calibri" panose="020F0502020204030204" pitchFamily="34" charset="0"/>
                      </a:endParaRPr>
                    </a:p>
                  </a:txBody>
                  <a:tcPr marL="68580" marR="68580"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c>
                  <a:txBody>
                    <a:bodyPr/>
                    <a:lstStyle/>
                    <a:p>
                      <a:pPr algn="ctr">
                        <a:lnSpc>
                          <a:spcPct val="115000"/>
                        </a:lnSpc>
                        <a:spcAft>
                          <a:spcPts val="0"/>
                        </a:spcAft>
                      </a:pPr>
                      <a:r>
                        <a:rPr lang="en-GB" sz="1050" b="1" dirty="0">
                          <a:solidFill>
                            <a:srgbClr val="C00000"/>
                          </a:solidFill>
                          <a:effectLst/>
                          <a:latin typeface="Calibri" panose="020F0502020204030204" pitchFamily="34" charset="0"/>
                          <a:ea typeface="SimSun"/>
                          <a:cs typeface="Calibri" panose="020F0502020204030204" pitchFamily="34" charset="0"/>
                        </a:rPr>
                        <a:t>≤5%</a:t>
                      </a:r>
                    </a:p>
                  </a:txBody>
                  <a:tcPr marL="68580" marR="68580"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c>
                  <a:txBody>
                    <a:bodyPr/>
                    <a:lstStyle/>
                    <a:p>
                      <a:pPr>
                        <a:lnSpc>
                          <a:spcPct val="115000"/>
                        </a:lnSpc>
                        <a:spcAft>
                          <a:spcPts val="0"/>
                        </a:spcAft>
                      </a:pPr>
                      <a:r>
                        <a:rPr lang="en-GB" sz="1050" dirty="0">
                          <a:effectLst/>
                          <a:latin typeface="Calibri" panose="020F0502020204030204" pitchFamily="34" charset="0"/>
                          <a:ea typeface="SimSun"/>
                          <a:cs typeface="Calibri" panose="020F0502020204030204" pitchFamily="34" charset="0"/>
                        </a:rPr>
                        <a:t>This is a key indicator for monitoring progress towards 2020 and 2025 milestones. A CFR of 6% is required to achieve the 2025 global milestone for reductions in TB deaths and cases.</a:t>
                      </a:r>
                    </a:p>
                  </a:txBody>
                  <a:tcPr marL="68580" marR="68580" marT="0" marB="0">
                    <a:lnL w="9525" cap="flat" cmpd="sng" algn="ctr">
                      <a:solidFill>
                        <a:srgbClr val="0066CC"/>
                      </a:solidFill>
                      <a:prstDash val="solid"/>
                      <a:round/>
                      <a:headEnd type="none" w="med" len="med"/>
                      <a:tailEnd type="none" w="med" len="med"/>
                    </a:lnL>
                    <a:lnR w="9525" cap="flat" cmpd="sng" algn="ctr">
                      <a:solidFill>
                        <a:srgbClr val="0066CC"/>
                      </a:solidFill>
                      <a:prstDash val="solid"/>
                      <a:round/>
                      <a:headEnd type="none" w="med" len="med"/>
                      <a:tailEnd type="none" w="med" len="med"/>
                    </a:lnR>
                    <a:lnT w="9525" cap="flat" cmpd="sng" algn="ctr">
                      <a:solidFill>
                        <a:srgbClr val="0066CC"/>
                      </a:solidFill>
                      <a:prstDash val="solid"/>
                      <a:round/>
                      <a:headEnd type="none" w="med" len="med"/>
                      <a:tailEnd type="none" w="med" len="med"/>
                    </a:lnT>
                    <a:lnB w="9525" cap="flat" cmpd="sng" algn="ctr">
                      <a:solidFill>
                        <a:srgbClr val="0066CC"/>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74971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07" y="-27384"/>
            <a:ext cx="3029155"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0" y="6298265"/>
            <a:ext cx="9180512" cy="587115"/>
            <a:chOff x="0" y="6239537"/>
            <a:chExt cx="9212088" cy="618462"/>
          </a:xfrm>
        </p:grpSpPr>
        <p:pic>
          <p:nvPicPr>
            <p:cNvPr id="9" name="Picture 7"/>
            <p:cNvPicPr>
              <a:picLocks noChangeAspect="1" noChangeArrowheads="1"/>
            </p:cNvPicPr>
            <p:nvPr/>
          </p:nvPicPr>
          <p:blipFill rotWithShape="1">
            <a:blip r:embed="rId4">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entagon 9"/>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pic>
        <p:nvPicPr>
          <p:cNvPr id="1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85985" y="1808671"/>
            <a:ext cx="1568483" cy="21963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3"/>
          <p:cNvSpPr txBox="1">
            <a:spLocks noChangeArrowheads="1"/>
          </p:cNvSpPr>
          <p:nvPr/>
        </p:nvSpPr>
        <p:spPr bwMode="auto">
          <a:xfrm>
            <a:off x="2508593" y="1339021"/>
            <a:ext cx="544778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6000" b="1" dirty="0" smtClean="0">
                <a:solidFill>
                  <a:srgbClr val="000000"/>
                </a:solidFill>
                <a:latin typeface="Century Gothic" panose="020B0502020202020204" pitchFamily="34" charset="0"/>
                <a:cs typeface="Tahoma" pitchFamily="34" charset="0"/>
              </a:rPr>
              <a:t>Let us</a:t>
            </a:r>
          </a:p>
          <a:p>
            <a:pPr algn="ctr" eaLnBrk="1" hangingPunct="1"/>
            <a:r>
              <a:rPr lang="en-GB" altLang="en-US" sz="6000" b="1" dirty="0" smtClean="0">
                <a:solidFill>
                  <a:srgbClr val="000000"/>
                </a:solidFill>
                <a:latin typeface="Century Gothic" panose="020B0502020202020204" pitchFamily="34" charset="0"/>
                <a:cs typeface="Tahoma" pitchFamily="34" charset="0"/>
              </a:rPr>
              <a:t>UNITE TO</a:t>
            </a:r>
          </a:p>
          <a:p>
            <a:pPr algn="ctr" eaLnBrk="1" hangingPunct="1"/>
            <a:r>
              <a:rPr lang="en-GB" altLang="en-US" sz="8000" b="1" dirty="0" smtClean="0">
                <a:solidFill>
                  <a:srgbClr val="0093D5"/>
                </a:solidFill>
                <a:latin typeface="Century Gothic" panose="020B0502020202020204" pitchFamily="34" charset="0"/>
                <a:cs typeface="Tahoma" pitchFamily="34" charset="0"/>
              </a:rPr>
              <a:t>END</a:t>
            </a:r>
            <a:r>
              <a:rPr lang="en-GB" altLang="en-US" sz="8000" b="1" dirty="0" smtClean="0">
                <a:solidFill>
                  <a:srgbClr val="FF0000"/>
                </a:solidFill>
                <a:latin typeface="Century Gothic" panose="020B0502020202020204" pitchFamily="34" charset="0"/>
                <a:cs typeface="Tahoma" pitchFamily="34" charset="0"/>
              </a:rPr>
              <a:t> TB</a:t>
            </a:r>
            <a:endParaRPr lang="en-US" altLang="en-US" sz="8000" b="1" dirty="0">
              <a:solidFill>
                <a:srgbClr val="FF0000"/>
              </a:solidFill>
              <a:latin typeface="Century Gothic" panose="020B0502020202020204" pitchFamily="34" charset="0"/>
              <a:cs typeface="Tahoma" pitchFamily="34" charset="0"/>
            </a:endParaRPr>
          </a:p>
        </p:txBody>
      </p:sp>
    </p:spTree>
    <p:extLst>
      <p:ext uri="{BB962C8B-B14F-4D97-AF65-F5344CB8AC3E}">
        <p14:creationId xmlns:p14="http://schemas.microsoft.com/office/powerpoint/2010/main" val="4190043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noChangeArrowheads="1"/>
          </p:cNvSpPr>
          <p:nvPr/>
        </p:nvSpPr>
        <p:spPr bwMode="auto">
          <a:xfrm>
            <a:off x="107950" y="1267939"/>
            <a:ext cx="8915400" cy="4824413"/>
          </a:xfrm>
          <a:prstGeom prst="rect">
            <a:avLst/>
          </a:prstGeom>
          <a:noFill/>
          <a:ln w="9525" algn="ctr">
            <a:no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GB" altLang="en-US" sz="3600">
              <a:solidFill>
                <a:srgbClr val="000000"/>
              </a:solidFill>
              <a:latin typeface="Tahoma" pitchFamily="34" charset="0"/>
              <a:cs typeface="Tahoma" pitchFamily="34" charset="0"/>
            </a:endParaRPr>
          </a:p>
        </p:txBody>
      </p:sp>
      <p:grpSp>
        <p:nvGrpSpPr>
          <p:cNvPr id="70659" name="Group 17"/>
          <p:cNvGrpSpPr>
            <a:grpSpLocks/>
          </p:cNvGrpSpPr>
          <p:nvPr/>
        </p:nvGrpSpPr>
        <p:grpSpPr bwMode="auto">
          <a:xfrm>
            <a:off x="133554" y="1352550"/>
            <a:ext cx="9153323" cy="4249528"/>
            <a:chOff x="179512" y="1410608"/>
            <a:chExt cx="9153366" cy="4250640"/>
          </a:xfrm>
        </p:grpSpPr>
        <p:sp>
          <p:nvSpPr>
            <p:cNvPr id="70668" name="Rectangle 2"/>
            <p:cNvSpPr>
              <a:spLocks noChangeArrowheads="1"/>
            </p:cNvSpPr>
            <p:nvPr/>
          </p:nvSpPr>
          <p:spPr bwMode="auto">
            <a:xfrm>
              <a:off x="2961940" y="1410608"/>
              <a:ext cx="2978364" cy="70789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20000"/>
                </a:spcBef>
              </a:pPr>
              <a:r>
                <a:rPr lang="en-GB" altLang="en-US" sz="2000" b="1" dirty="0">
                  <a:solidFill>
                    <a:srgbClr val="FFFFFF"/>
                  </a:solidFill>
                  <a:latin typeface="Tahoma" pitchFamily="34" charset="0"/>
                  <a:cs typeface="Tahoma" pitchFamily="34" charset="0"/>
                </a:rPr>
                <a:t>Estimated number </a:t>
              </a:r>
              <a:br>
                <a:rPr lang="en-GB" altLang="en-US" sz="2000" b="1" dirty="0">
                  <a:solidFill>
                    <a:srgbClr val="FFFFFF"/>
                  </a:solidFill>
                  <a:latin typeface="Tahoma" pitchFamily="34" charset="0"/>
                  <a:cs typeface="Tahoma" pitchFamily="34" charset="0"/>
                </a:rPr>
              </a:br>
              <a:r>
                <a:rPr lang="en-GB" altLang="en-US" sz="2000" b="1" dirty="0">
                  <a:solidFill>
                    <a:srgbClr val="FFFFFF"/>
                  </a:solidFill>
                  <a:latin typeface="Tahoma" pitchFamily="34" charset="0"/>
                  <a:cs typeface="Tahoma" pitchFamily="34" charset="0"/>
                </a:rPr>
                <a:t>of cases</a:t>
              </a:r>
            </a:p>
          </p:txBody>
        </p:sp>
        <p:sp>
          <p:nvSpPr>
            <p:cNvPr id="70669" name="Rectangle 3"/>
            <p:cNvSpPr>
              <a:spLocks noChangeArrowheads="1"/>
            </p:cNvSpPr>
            <p:nvPr/>
          </p:nvSpPr>
          <p:spPr bwMode="auto">
            <a:xfrm>
              <a:off x="6109835" y="1413340"/>
              <a:ext cx="2979396" cy="70789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2000" b="1" dirty="0">
                  <a:solidFill>
                    <a:srgbClr val="FFFFFF"/>
                  </a:solidFill>
                  <a:latin typeface="Tahoma" pitchFamily="34" charset="0"/>
                  <a:cs typeface="Tahoma" pitchFamily="34" charset="0"/>
                </a:rPr>
                <a:t>Estimated number </a:t>
              </a:r>
              <a:br>
                <a:rPr lang="en-GB" altLang="en-US" sz="2000" b="1" dirty="0">
                  <a:solidFill>
                    <a:srgbClr val="FFFFFF"/>
                  </a:solidFill>
                  <a:latin typeface="Tahoma" pitchFamily="34" charset="0"/>
                  <a:cs typeface="Tahoma" pitchFamily="34" charset="0"/>
                </a:rPr>
              </a:br>
              <a:r>
                <a:rPr lang="en-GB" altLang="en-US" sz="2000" b="1" dirty="0">
                  <a:solidFill>
                    <a:srgbClr val="FFFFFF"/>
                  </a:solidFill>
                  <a:latin typeface="Tahoma" pitchFamily="34" charset="0"/>
                  <a:cs typeface="Tahoma" pitchFamily="34" charset="0"/>
                </a:rPr>
                <a:t>of deaths</a:t>
              </a:r>
              <a:endParaRPr lang="en-US" altLang="en-US" sz="2000" b="1" dirty="0">
                <a:solidFill>
                  <a:srgbClr val="FFFFFF"/>
                </a:solidFill>
                <a:latin typeface="Tahoma" pitchFamily="34" charset="0"/>
                <a:cs typeface="Tahoma" pitchFamily="34" charset="0"/>
              </a:endParaRPr>
            </a:p>
          </p:txBody>
        </p:sp>
        <p:sp>
          <p:nvSpPr>
            <p:cNvPr id="70670" name="Rectangle 4"/>
            <p:cNvSpPr>
              <a:spLocks noChangeArrowheads="1"/>
            </p:cNvSpPr>
            <p:nvPr/>
          </p:nvSpPr>
          <p:spPr bwMode="auto">
            <a:xfrm>
              <a:off x="5841950" y="2479226"/>
              <a:ext cx="3490928" cy="145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20000"/>
                </a:spcBef>
              </a:pPr>
              <a:r>
                <a:rPr lang="en-GB" altLang="en-US" sz="2400" dirty="0">
                  <a:solidFill>
                    <a:srgbClr val="000000"/>
                  </a:solidFill>
                  <a:latin typeface="Calibri" pitchFamily="34" charset="0"/>
                </a:rPr>
                <a:t>    </a:t>
              </a:r>
              <a:r>
                <a:rPr lang="en-GB" altLang="en-US" sz="2400" b="1" dirty="0" smtClean="0">
                  <a:solidFill>
                    <a:srgbClr val="000000"/>
                  </a:solidFill>
                  <a:latin typeface="Calibri" pitchFamily="34" charset="0"/>
                  <a:cs typeface="Tahoma" pitchFamily="34" charset="0"/>
                </a:rPr>
                <a:t>1.4 </a:t>
              </a:r>
              <a:r>
                <a:rPr lang="en-GB" altLang="en-US" sz="2400" dirty="0" smtClean="0">
                  <a:solidFill>
                    <a:srgbClr val="000000"/>
                  </a:solidFill>
                  <a:latin typeface="Calibri" pitchFamily="34" charset="0"/>
                  <a:cs typeface="Tahoma" pitchFamily="34" charset="0"/>
                </a:rPr>
                <a:t>million*</a:t>
              </a:r>
              <a:endParaRPr lang="en-GB" altLang="en-US" sz="2400" dirty="0">
                <a:solidFill>
                  <a:srgbClr val="000000"/>
                </a:solidFill>
                <a:latin typeface="Calibri" pitchFamily="34" charset="0"/>
                <a:cs typeface="Tahoma" pitchFamily="34" charset="0"/>
              </a:endParaRPr>
            </a:p>
            <a:p>
              <a:pPr marL="808038" indent="-180975">
                <a:spcBef>
                  <a:spcPct val="20000"/>
                </a:spcBef>
                <a:buFontTx/>
                <a:buChar char="•"/>
              </a:pPr>
              <a:r>
                <a:rPr lang="en-GB" altLang="en-US" dirty="0" smtClean="0">
                  <a:solidFill>
                    <a:srgbClr val="000000"/>
                  </a:solidFill>
                  <a:latin typeface="Calibri" pitchFamily="34" charset="0"/>
                  <a:cs typeface="Tahoma" pitchFamily="34" charset="0"/>
                </a:rPr>
                <a:t>170,000 </a:t>
              </a:r>
              <a:r>
                <a:rPr lang="en-GB" altLang="en-US" dirty="0">
                  <a:solidFill>
                    <a:srgbClr val="000000"/>
                  </a:solidFill>
                  <a:latin typeface="Calibri" pitchFamily="34" charset="0"/>
                  <a:cs typeface="Tahoma" pitchFamily="34" charset="0"/>
                </a:rPr>
                <a:t>in children</a:t>
              </a:r>
            </a:p>
            <a:p>
              <a:pPr marL="808038" indent="-180975">
                <a:spcBef>
                  <a:spcPct val="20000"/>
                </a:spcBef>
                <a:buFontTx/>
                <a:buChar char="•"/>
              </a:pPr>
              <a:r>
                <a:rPr lang="en-GB" altLang="en-US" dirty="0" smtClean="0">
                  <a:solidFill>
                    <a:srgbClr val="000000"/>
                  </a:solidFill>
                  <a:latin typeface="Calibri" pitchFamily="34" charset="0"/>
                  <a:cs typeface="Tahoma" pitchFamily="34" charset="0"/>
                </a:rPr>
                <a:t>350,000 </a:t>
              </a:r>
              <a:r>
                <a:rPr lang="en-GB" altLang="en-US" dirty="0">
                  <a:solidFill>
                    <a:srgbClr val="000000"/>
                  </a:solidFill>
                  <a:latin typeface="Calibri" pitchFamily="34" charset="0"/>
                  <a:cs typeface="Tahoma" pitchFamily="34" charset="0"/>
                </a:rPr>
                <a:t>in </a:t>
              </a:r>
              <a:r>
                <a:rPr lang="en-GB" altLang="en-US" dirty="0" smtClean="0">
                  <a:solidFill>
                    <a:srgbClr val="000000"/>
                  </a:solidFill>
                  <a:latin typeface="Calibri" pitchFamily="34" charset="0"/>
                  <a:cs typeface="Tahoma" pitchFamily="34" charset="0"/>
                </a:rPr>
                <a:t>women</a:t>
              </a:r>
            </a:p>
            <a:p>
              <a:pPr marL="808038" indent="-180975">
                <a:spcBef>
                  <a:spcPct val="20000"/>
                </a:spcBef>
                <a:buFontTx/>
                <a:buChar char="•"/>
              </a:pPr>
              <a:r>
                <a:rPr lang="en-GB" altLang="en-US" dirty="0" smtClean="0">
                  <a:solidFill>
                    <a:srgbClr val="000000"/>
                  </a:solidFill>
                  <a:latin typeface="Calibri" pitchFamily="34" charset="0"/>
                  <a:cs typeface="Tahoma" pitchFamily="34" charset="0"/>
                </a:rPr>
                <a:t>860,000 in men</a:t>
              </a:r>
              <a:endParaRPr lang="en-GB" altLang="en-US" dirty="0">
                <a:solidFill>
                  <a:srgbClr val="000000"/>
                </a:solidFill>
                <a:latin typeface="Calibri" pitchFamily="34" charset="0"/>
                <a:cs typeface="Tahoma" pitchFamily="34" charset="0"/>
              </a:endParaRPr>
            </a:p>
          </p:txBody>
        </p:sp>
        <p:sp>
          <p:nvSpPr>
            <p:cNvPr id="68622" name="Rectangle 5"/>
            <p:cNvSpPr>
              <a:spLocks noChangeArrowheads="1"/>
            </p:cNvSpPr>
            <p:nvPr/>
          </p:nvSpPr>
          <p:spPr bwMode="auto">
            <a:xfrm>
              <a:off x="2601846" y="2490027"/>
              <a:ext cx="3554430" cy="175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20000"/>
                </a:spcBef>
                <a:defRPr/>
              </a:pPr>
              <a:r>
                <a:rPr lang="en-GB" sz="2400" b="1" dirty="0" smtClean="0">
                  <a:solidFill>
                    <a:srgbClr val="000000"/>
                  </a:solidFill>
                  <a:latin typeface="Calibri" pitchFamily="34" charset="0"/>
                  <a:cs typeface="Tahoma" pitchFamily="34" charset="0"/>
                </a:rPr>
                <a:t>10.4</a:t>
              </a:r>
              <a:r>
                <a:rPr lang="en-GB" sz="2400" dirty="0" smtClean="0">
                  <a:solidFill>
                    <a:srgbClr val="000000"/>
                  </a:solidFill>
                  <a:latin typeface="Calibri" pitchFamily="34" charset="0"/>
                  <a:cs typeface="Tahoma" pitchFamily="34" charset="0"/>
                </a:rPr>
                <a:t> million</a:t>
              </a:r>
            </a:p>
            <a:p>
              <a:pPr algn="ctr">
                <a:spcBef>
                  <a:spcPct val="20000"/>
                </a:spcBef>
                <a:defRPr/>
              </a:pPr>
              <a:r>
                <a:rPr lang="en-GB" sz="1600" b="1" dirty="0" smtClean="0">
                  <a:solidFill>
                    <a:srgbClr val="000000"/>
                  </a:solidFill>
                  <a:latin typeface="Calibri" pitchFamily="34" charset="0"/>
                  <a:cs typeface="Tahoma" pitchFamily="34" charset="0"/>
                </a:rPr>
                <a:t>142</a:t>
              </a:r>
              <a:r>
                <a:rPr lang="en-GB" sz="1600" dirty="0" smtClean="0">
                  <a:solidFill>
                    <a:srgbClr val="000000"/>
                  </a:solidFill>
                  <a:latin typeface="Calibri" pitchFamily="34" charset="0"/>
                  <a:cs typeface="Tahoma" pitchFamily="34" charset="0"/>
                </a:rPr>
                <a:t> cases per 100,000</a:t>
              </a:r>
              <a:endParaRPr lang="en-GB" sz="1600" dirty="0">
                <a:solidFill>
                  <a:srgbClr val="000000"/>
                </a:solidFill>
                <a:latin typeface="Calibri" pitchFamily="34" charset="0"/>
                <a:cs typeface="Tahoma" pitchFamily="34" charset="0"/>
              </a:endParaRPr>
            </a:p>
            <a:p>
              <a:pPr marL="800100" lvl="1" indent="-173038">
                <a:spcBef>
                  <a:spcPct val="20000"/>
                </a:spcBef>
                <a:buFont typeface="Arial" pitchFamily="34" charset="0"/>
                <a:buChar char="•"/>
                <a:defRPr/>
              </a:pPr>
              <a:r>
                <a:rPr lang="en-GB" dirty="0" smtClean="0">
                  <a:solidFill>
                    <a:srgbClr val="000000"/>
                  </a:solidFill>
                  <a:latin typeface="Calibri" pitchFamily="34" charset="0"/>
                  <a:cs typeface="Tahoma" pitchFamily="34" charset="0"/>
                </a:rPr>
                <a:t>1 million </a:t>
              </a:r>
              <a:r>
                <a:rPr lang="en-GB" dirty="0">
                  <a:solidFill>
                    <a:srgbClr val="000000"/>
                  </a:solidFill>
                  <a:latin typeface="Calibri" pitchFamily="34" charset="0"/>
                  <a:cs typeface="Tahoma" pitchFamily="34" charset="0"/>
                </a:rPr>
                <a:t>children</a:t>
              </a:r>
            </a:p>
            <a:p>
              <a:pPr marL="800100" lvl="1" indent="-173038">
                <a:spcBef>
                  <a:spcPct val="20000"/>
                </a:spcBef>
                <a:buFont typeface="Arial" pitchFamily="34" charset="0"/>
                <a:buChar char="•"/>
                <a:defRPr/>
              </a:pPr>
              <a:r>
                <a:rPr lang="en-GB" dirty="0" smtClean="0">
                  <a:solidFill>
                    <a:srgbClr val="000000"/>
                  </a:solidFill>
                  <a:latin typeface="Calibri" pitchFamily="34" charset="0"/>
                  <a:cs typeface="Tahoma" pitchFamily="34" charset="0"/>
                </a:rPr>
                <a:t>3.5 million women</a:t>
              </a:r>
            </a:p>
            <a:p>
              <a:pPr marL="800100" lvl="1" indent="-173038">
                <a:spcBef>
                  <a:spcPct val="20000"/>
                </a:spcBef>
                <a:buFont typeface="Arial" pitchFamily="34" charset="0"/>
                <a:buChar char="•"/>
                <a:defRPr/>
              </a:pPr>
              <a:r>
                <a:rPr lang="en-GB" dirty="0" smtClean="0">
                  <a:solidFill>
                    <a:srgbClr val="000000"/>
                  </a:solidFill>
                  <a:latin typeface="Calibri" pitchFamily="34" charset="0"/>
                  <a:cs typeface="Tahoma" pitchFamily="34" charset="0"/>
                </a:rPr>
                <a:t>5.9 million men</a:t>
              </a:r>
              <a:endParaRPr lang="en-GB" dirty="0">
                <a:solidFill>
                  <a:srgbClr val="000000"/>
                </a:solidFill>
                <a:latin typeface="Calibri" pitchFamily="34" charset="0"/>
                <a:cs typeface="Tahoma" pitchFamily="34" charset="0"/>
              </a:endParaRPr>
            </a:p>
          </p:txBody>
        </p:sp>
        <p:sp>
          <p:nvSpPr>
            <p:cNvPr id="70672" name="Rectangle 6"/>
            <p:cNvSpPr>
              <a:spLocks noChangeArrowheads="1"/>
            </p:cNvSpPr>
            <p:nvPr/>
          </p:nvSpPr>
          <p:spPr bwMode="auto">
            <a:xfrm>
              <a:off x="2889840" y="5072192"/>
              <a:ext cx="3240316" cy="46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20000"/>
                </a:spcBef>
              </a:pPr>
              <a:r>
                <a:rPr lang="en-GB" altLang="en-US" sz="2400" b="1" dirty="0">
                  <a:solidFill>
                    <a:srgbClr val="000000"/>
                  </a:solidFill>
                  <a:latin typeface="Calibri" pitchFamily="34" charset="0"/>
                  <a:cs typeface="Tahoma" pitchFamily="34" charset="0"/>
                </a:rPr>
                <a:t>5</a:t>
              </a:r>
              <a:r>
                <a:rPr lang="en-GB" altLang="en-US" sz="2400" b="1" dirty="0" smtClean="0">
                  <a:solidFill>
                    <a:srgbClr val="000000"/>
                  </a:solidFill>
                  <a:latin typeface="Calibri" pitchFamily="34" charset="0"/>
                  <a:cs typeface="Tahoma" pitchFamily="34" charset="0"/>
                </a:rPr>
                <a:t>80,000</a:t>
              </a:r>
              <a:r>
                <a:rPr lang="en-GB" altLang="en-US" sz="2400" dirty="0" smtClean="0">
                  <a:solidFill>
                    <a:srgbClr val="000000"/>
                  </a:solidFill>
                  <a:latin typeface="Calibri" pitchFamily="34" charset="0"/>
                  <a:cs typeface="Tahoma" pitchFamily="34" charset="0"/>
                </a:rPr>
                <a:t> </a:t>
              </a:r>
              <a:r>
                <a:rPr lang="en-GB" altLang="en-US" sz="2000" dirty="0" smtClean="0">
                  <a:solidFill>
                    <a:srgbClr val="000000"/>
                  </a:solidFill>
                  <a:latin typeface="Calibri" pitchFamily="34" charset="0"/>
                  <a:cs typeface="Tahoma" pitchFamily="34" charset="0"/>
                </a:rPr>
                <a:t> </a:t>
              </a:r>
              <a:endParaRPr lang="en-GB" altLang="en-US" sz="2000" dirty="0">
                <a:solidFill>
                  <a:srgbClr val="000000"/>
                </a:solidFill>
                <a:latin typeface="Calibri" pitchFamily="34" charset="0"/>
                <a:cs typeface="Tahoma" pitchFamily="34" charset="0"/>
              </a:endParaRPr>
            </a:p>
          </p:txBody>
        </p:sp>
        <p:sp>
          <p:nvSpPr>
            <p:cNvPr id="70673" name="Rectangle 7"/>
            <p:cNvSpPr>
              <a:spLocks noChangeArrowheads="1"/>
            </p:cNvSpPr>
            <p:nvPr/>
          </p:nvSpPr>
          <p:spPr bwMode="auto">
            <a:xfrm>
              <a:off x="179512" y="2696116"/>
              <a:ext cx="2566406" cy="40011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2000" b="1" dirty="0">
                  <a:solidFill>
                    <a:srgbClr val="FFFFFF"/>
                  </a:solidFill>
                  <a:latin typeface="Calibri" pitchFamily="34" charset="0"/>
                </a:rPr>
                <a:t>All forms of TB</a:t>
              </a:r>
            </a:p>
          </p:txBody>
        </p:sp>
        <p:sp>
          <p:nvSpPr>
            <p:cNvPr id="70674" name="Rectangle 8"/>
            <p:cNvSpPr>
              <a:spLocks noChangeArrowheads="1"/>
            </p:cNvSpPr>
            <p:nvPr/>
          </p:nvSpPr>
          <p:spPr bwMode="auto">
            <a:xfrm>
              <a:off x="179512" y="5103681"/>
              <a:ext cx="2566406" cy="400215"/>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2000" b="1" dirty="0" smtClean="0">
                  <a:solidFill>
                    <a:srgbClr val="FFFFFF"/>
                  </a:solidFill>
                  <a:latin typeface="Calibri" pitchFamily="34" charset="0"/>
                  <a:cs typeface="Tahoma" pitchFamily="34" charset="0"/>
                </a:rPr>
                <a:t>MDR/RR-TB</a:t>
              </a:r>
              <a:endParaRPr lang="en-GB" altLang="en-US" sz="2000" b="1" dirty="0">
                <a:solidFill>
                  <a:srgbClr val="FFFFFF"/>
                </a:solidFill>
                <a:latin typeface="Calibri" pitchFamily="34" charset="0"/>
                <a:cs typeface="Tahoma" pitchFamily="34" charset="0"/>
              </a:endParaRPr>
            </a:p>
          </p:txBody>
        </p:sp>
        <p:sp>
          <p:nvSpPr>
            <p:cNvPr id="70675" name="Rectangle 9"/>
            <p:cNvSpPr>
              <a:spLocks noChangeArrowheads="1"/>
            </p:cNvSpPr>
            <p:nvPr/>
          </p:nvSpPr>
          <p:spPr bwMode="auto">
            <a:xfrm>
              <a:off x="179512" y="4311945"/>
              <a:ext cx="2566406" cy="40011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2000" b="1" dirty="0">
                  <a:solidFill>
                    <a:srgbClr val="FFFFFF"/>
                  </a:solidFill>
                  <a:latin typeface="Calibri" pitchFamily="34" charset="0"/>
                  <a:cs typeface="Tahoma" pitchFamily="34" charset="0"/>
                </a:rPr>
                <a:t>HIV-associated TB</a:t>
              </a:r>
            </a:p>
          </p:txBody>
        </p:sp>
        <p:sp>
          <p:nvSpPr>
            <p:cNvPr id="70676" name="Rectangle 10"/>
            <p:cNvSpPr>
              <a:spLocks noChangeArrowheads="1"/>
            </p:cNvSpPr>
            <p:nvPr/>
          </p:nvSpPr>
          <p:spPr bwMode="auto">
            <a:xfrm>
              <a:off x="3020854" y="4322299"/>
              <a:ext cx="2808311" cy="46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2400" b="1" dirty="0">
                  <a:solidFill>
                    <a:srgbClr val="000000"/>
                  </a:solidFill>
                  <a:latin typeface="Calibri" pitchFamily="34" charset="0"/>
                </a:rPr>
                <a:t>  </a:t>
              </a:r>
              <a:r>
                <a:rPr lang="en-GB" altLang="en-US" sz="2400" b="1" dirty="0" smtClean="0">
                  <a:solidFill>
                    <a:srgbClr val="000000"/>
                  </a:solidFill>
                  <a:latin typeface="Calibri" pitchFamily="34" charset="0"/>
                  <a:cs typeface="Tahoma" pitchFamily="34" charset="0"/>
                </a:rPr>
                <a:t>1.2 </a:t>
              </a:r>
              <a:r>
                <a:rPr lang="en-GB" altLang="en-US" sz="2400" dirty="0" smtClean="0">
                  <a:solidFill>
                    <a:srgbClr val="000000"/>
                  </a:solidFill>
                  <a:latin typeface="Calibri" pitchFamily="34" charset="0"/>
                  <a:cs typeface="Tahoma" pitchFamily="34" charset="0"/>
                </a:rPr>
                <a:t>million (11%) </a:t>
              </a:r>
              <a:endParaRPr lang="en-GB" altLang="en-US" sz="2000" dirty="0">
                <a:solidFill>
                  <a:srgbClr val="000000"/>
                </a:solidFill>
                <a:latin typeface="Calibri" pitchFamily="34" charset="0"/>
                <a:cs typeface="Tahoma" pitchFamily="34" charset="0"/>
              </a:endParaRPr>
            </a:p>
          </p:txBody>
        </p:sp>
        <p:sp>
          <p:nvSpPr>
            <p:cNvPr id="70677" name="Rectangle 11"/>
            <p:cNvSpPr>
              <a:spLocks noChangeArrowheads="1"/>
            </p:cNvSpPr>
            <p:nvPr/>
          </p:nvSpPr>
          <p:spPr bwMode="auto">
            <a:xfrm>
              <a:off x="6130249" y="4351923"/>
              <a:ext cx="2759454" cy="46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2400" b="1" dirty="0" smtClean="0">
                  <a:solidFill>
                    <a:srgbClr val="000000"/>
                  </a:solidFill>
                  <a:latin typeface="Calibri" pitchFamily="34" charset="0"/>
                  <a:cs typeface="Tahoma" pitchFamily="34" charset="0"/>
                </a:rPr>
                <a:t>400,000</a:t>
              </a:r>
              <a:endParaRPr lang="en-GB" altLang="en-US" sz="2000" dirty="0">
                <a:solidFill>
                  <a:srgbClr val="000000"/>
                </a:solidFill>
                <a:latin typeface="Calibri" pitchFamily="34" charset="0"/>
                <a:cs typeface="Tahoma" pitchFamily="34" charset="0"/>
              </a:endParaRPr>
            </a:p>
          </p:txBody>
        </p:sp>
        <p:cxnSp>
          <p:nvCxnSpPr>
            <p:cNvPr id="70679" name="Straight Connector 16"/>
            <p:cNvCxnSpPr>
              <a:cxnSpLocks noChangeShapeType="1"/>
            </p:cNvCxnSpPr>
            <p:nvPr/>
          </p:nvCxnSpPr>
          <p:spPr bwMode="auto">
            <a:xfrm>
              <a:off x="6019054" y="2564904"/>
              <a:ext cx="0" cy="30963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70660" name="TextBox 14"/>
          <p:cNvSpPr txBox="1">
            <a:spLocks noChangeArrowheads="1"/>
          </p:cNvSpPr>
          <p:nvPr/>
        </p:nvSpPr>
        <p:spPr bwMode="auto">
          <a:xfrm>
            <a:off x="164406" y="5967118"/>
            <a:ext cx="86792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100" dirty="0" smtClean="0">
                <a:solidFill>
                  <a:srgbClr val="FF0000"/>
                </a:solidFill>
                <a:latin typeface="Calibri" pitchFamily="34" charset="0"/>
              </a:rPr>
              <a:t>Source: WHO Global TB Report 2016 </a:t>
            </a:r>
            <a:r>
              <a:rPr lang="en-GB" altLang="en-US" sz="1200" b="1" dirty="0" smtClean="0">
                <a:solidFill>
                  <a:srgbClr val="002060"/>
                </a:solidFill>
                <a:latin typeface="Calibri" pitchFamily="34" charset="0"/>
              </a:rPr>
              <a:t>* </a:t>
            </a:r>
            <a:r>
              <a:rPr lang="en-GB" altLang="en-US" sz="1050" dirty="0" smtClean="0">
                <a:solidFill>
                  <a:srgbClr val="FF0000"/>
                </a:solidFill>
                <a:latin typeface="Calibri" pitchFamily="34" charset="0"/>
              </a:rPr>
              <a:t>excluding </a:t>
            </a:r>
            <a:r>
              <a:rPr lang="en-GB" altLang="en-US" sz="1050" dirty="0">
                <a:solidFill>
                  <a:srgbClr val="FF0000"/>
                </a:solidFill>
                <a:latin typeface="Calibri" pitchFamily="34" charset="0"/>
              </a:rPr>
              <a:t>deaths attributed to </a:t>
            </a:r>
            <a:r>
              <a:rPr lang="en-GB" altLang="en-US" sz="1050" dirty="0" smtClean="0">
                <a:solidFill>
                  <a:srgbClr val="FF0000"/>
                </a:solidFill>
                <a:latin typeface="Calibri" pitchFamily="34" charset="0"/>
              </a:rPr>
              <a:t>HIV/TB</a:t>
            </a:r>
            <a:endParaRPr lang="en-GB" altLang="en-US" sz="1000" dirty="0">
              <a:solidFill>
                <a:srgbClr val="FF0000"/>
              </a:solidFill>
              <a:latin typeface="Calibri" pitchFamily="34" charset="0"/>
            </a:endParaRPr>
          </a:p>
        </p:txBody>
      </p:sp>
      <p:sp>
        <p:nvSpPr>
          <p:cNvPr id="70661" name="Rectangle 13"/>
          <p:cNvSpPr>
            <a:spLocks noChangeArrowheads="1"/>
          </p:cNvSpPr>
          <p:nvPr/>
        </p:nvSpPr>
        <p:spPr bwMode="auto">
          <a:xfrm>
            <a:off x="683568" y="73429"/>
            <a:ext cx="7045325" cy="622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US" altLang="en-US" sz="2000" b="1">
              <a:solidFill>
                <a:srgbClr val="000000"/>
              </a:solidFill>
              <a:latin typeface="Calibri" pitchFamily="34" charset="0"/>
              <a:cs typeface="Tahoma" pitchFamily="34" charset="0"/>
            </a:endParaRPr>
          </a:p>
        </p:txBody>
      </p:sp>
      <p:sp>
        <p:nvSpPr>
          <p:cNvPr id="70662" name="Title 1"/>
          <p:cNvSpPr>
            <a:spLocks/>
          </p:cNvSpPr>
          <p:nvPr/>
        </p:nvSpPr>
        <p:spPr bwMode="auto">
          <a:xfrm>
            <a:off x="454298" y="116632"/>
            <a:ext cx="7358062"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sz="3600" b="1" dirty="0" smtClean="0">
                <a:solidFill>
                  <a:srgbClr val="C00000"/>
                </a:solidFill>
                <a:latin typeface="Century Gothic" panose="020B0502020202020204" pitchFamily="34" charset="0"/>
              </a:rPr>
              <a:t>Global </a:t>
            </a:r>
            <a:r>
              <a:rPr lang="en-US" altLang="en-US" sz="3600" b="1" dirty="0">
                <a:solidFill>
                  <a:srgbClr val="C00000"/>
                </a:solidFill>
                <a:latin typeface="Century Gothic" panose="020B0502020202020204" pitchFamily="34" charset="0"/>
              </a:rPr>
              <a:t>Burden of </a:t>
            </a:r>
            <a:r>
              <a:rPr lang="en-US" altLang="en-US" sz="3600" b="1" dirty="0" smtClean="0">
                <a:solidFill>
                  <a:srgbClr val="C00000"/>
                </a:solidFill>
                <a:latin typeface="Century Gothic" panose="020B0502020202020204" pitchFamily="34" charset="0"/>
              </a:rPr>
              <a:t>TB</a:t>
            </a:r>
            <a:endParaRPr lang="en-US" altLang="en-US" sz="3600" b="1" dirty="0">
              <a:solidFill>
                <a:srgbClr val="C00000"/>
              </a:solidFill>
              <a:latin typeface="Century Gothic" panose="020B0502020202020204" pitchFamily="34" charset="0"/>
            </a:endParaRPr>
          </a:p>
        </p:txBody>
      </p:sp>
      <p:sp>
        <p:nvSpPr>
          <p:cNvPr id="70663" name="Rectangle 11"/>
          <p:cNvSpPr>
            <a:spLocks noChangeArrowheads="1"/>
          </p:cNvSpPr>
          <p:nvPr/>
        </p:nvSpPr>
        <p:spPr bwMode="auto">
          <a:xfrm>
            <a:off x="6084895" y="5013176"/>
            <a:ext cx="275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2400" b="1" dirty="0" smtClean="0">
                <a:solidFill>
                  <a:srgbClr val="000000"/>
                </a:solidFill>
                <a:latin typeface="Calibri" pitchFamily="34" charset="0"/>
                <a:cs typeface="Tahoma" pitchFamily="34" charset="0"/>
              </a:rPr>
              <a:t>250,000 </a:t>
            </a:r>
            <a:endParaRPr lang="en-GB" altLang="en-US" sz="2000" dirty="0">
              <a:solidFill>
                <a:srgbClr val="000000"/>
              </a:solidFill>
              <a:latin typeface="Calibri" pitchFamily="34" charset="0"/>
              <a:cs typeface="Tahoma" pitchFamily="34" charset="0"/>
            </a:endParaRPr>
          </a:p>
        </p:txBody>
      </p:sp>
      <p:pic>
        <p:nvPicPr>
          <p:cNvPr id="2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5621" y="962257"/>
            <a:ext cx="2690093" cy="167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a:spLocks noChangeArrowheads="1"/>
          </p:cNvSpPr>
          <p:nvPr/>
        </p:nvSpPr>
        <p:spPr bwMode="auto">
          <a:xfrm>
            <a:off x="445892" y="786203"/>
            <a:ext cx="6507761" cy="50509"/>
          </a:xfrm>
          <a:prstGeom prst="rect">
            <a:avLst/>
          </a:prstGeom>
          <a:solidFill>
            <a:srgbClr val="C00000"/>
          </a:solidFill>
          <a:ln>
            <a:noFill/>
          </a:ln>
          <a:extLst/>
        </p:spPr>
        <p:txBody>
          <a:bodyPr rot="0" vert="horz" wrap="square" lIns="91440" tIns="45720" rIns="91440" bIns="45720" anchor="t" anchorCtr="0" upright="1">
            <a:noAutofit/>
          </a:bodyPr>
          <a:lstStyle/>
          <a:p>
            <a:endParaRPr lang="en-US">
              <a:latin typeface="Arial Narrow" panose="020B0606020202030204"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7511" y="5695655"/>
            <a:ext cx="3176587"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354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383" y="260648"/>
            <a:ext cx="5801465" cy="1077218"/>
          </a:xfrm>
          <a:prstGeom prst="rect">
            <a:avLst/>
          </a:prstGeom>
          <a:noFill/>
        </p:spPr>
        <p:txBody>
          <a:bodyPr wrap="square" rtlCol="0">
            <a:spAutoFit/>
          </a:bodyPr>
          <a:lstStyle/>
          <a:p>
            <a:r>
              <a:rPr lang="en-US" altLang="en-US" sz="3200" b="1" dirty="0" smtClean="0">
                <a:solidFill>
                  <a:srgbClr val="C00000"/>
                </a:solidFill>
                <a:latin typeface="Century Gothic" panose="020B0502020202020204" pitchFamily="34" charset="0"/>
              </a:rPr>
              <a:t>Regional </a:t>
            </a:r>
            <a:r>
              <a:rPr lang="en-US" altLang="en-US" sz="3200" b="1" dirty="0">
                <a:solidFill>
                  <a:srgbClr val="C00000"/>
                </a:solidFill>
                <a:latin typeface="Century Gothic" panose="020B0502020202020204" pitchFamily="34" charset="0"/>
              </a:rPr>
              <a:t>Burden of </a:t>
            </a:r>
            <a:r>
              <a:rPr lang="en-US" altLang="en-US" sz="3200" b="1" dirty="0" smtClean="0">
                <a:solidFill>
                  <a:srgbClr val="C00000"/>
                </a:solidFill>
                <a:latin typeface="Century Gothic" panose="020B0502020202020204" pitchFamily="34" charset="0"/>
              </a:rPr>
              <a:t>TB: </a:t>
            </a:r>
            <a:r>
              <a:rPr lang="en-US" altLang="en-US" sz="3200" b="1" dirty="0" smtClean="0">
                <a:solidFill>
                  <a:schemeClr val="accent1">
                    <a:lumMod val="50000"/>
                  </a:schemeClr>
                </a:solidFill>
                <a:latin typeface="Century Gothic" panose="020B0502020202020204" pitchFamily="34" charset="0"/>
              </a:rPr>
              <a:t>SEAR</a:t>
            </a:r>
            <a:endParaRPr lang="en-US" altLang="en-US" sz="3200" b="1" dirty="0">
              <a:solidFill>
                <a:schemeClr val="accent1">
                  <a:lumMod val="50000"/>
                </a:schemeClr>
              </a:solidFill>
              <a:latin typeface="Century Gothic" panose="020B0502020202020204" pitchFamily="34" charset="0"/>
            </a:endParaRPr>
          </a:p>
          <a:p>
            <a:endParaRPr lang="en-GB" sz="3200" dirty="0"/>
          </a:p>
        </p:txBody>
      </p:sp>
      <p:sp>
        <p:nvSpPr>
          <p:cNvPr id="3" name="Rectangle 2"/>
          <p:cNvSpPr>
            <a:spLocks noChangeArrowheads="1"/>
          </p:cNvSpPr>
          <p:nvPr/>
        </p:nvSpPr>
        <p:spPr bwMode="auto">
          <a:xfrm>
            <a:off x="395536" y="858211"/>
            <a:ext cx="6507761" cy="50509"/>
          </a:xfrm>
          <a:prstGeom prst="rect">
            <a:avLst/>
          </a:prstGeom>
          <a:solidFill>
            <a:srgbClr val="C00000"/>
          </a:solidFill>
          <a:ln>
            <a:noFill/>
          </a:ln>
          <a:extLst/>
        </p:spPr>
        <p:txBody>
          <a:bodyPr rot="0" vert="horz" wrap="square" lIns="91440" tIns="45720" rIns="91440" bIns="45720" anchor="t" anchorCtr="0" upright="1">
            <a:noAutofit/>
          </a:bodyPr>
          <a:lstStyle/>
          <a:p>
            <a:endParaRPr lang="en-US">
              <a:latin typeface="Arial Narrow" panose="020B0606020202030204" pitchFamily="34" charset="0"/>
            </a:endParaRPr>
          </a:p>
        </p:txBody>
      </p:sp>
      <p:grpSp>
        <p:nvGrpSpPr>
          <p:cNvPr id="20" name="Group 17"/>
          <p:cNvGrpSpPr>
            <a:grpSpLocks/>
          </p:cNvGrpSpPr>
          <p:nvPr/>
        </p:nvGrpSpPr>
        <p:grpSpPr bwMode="auto">
          <a:xfrm>
            <a:off x="133554" y="1352550"/>
            <a:ext cx="8909677" cy="4249528"/>
            <a:chOff x="179512" y="1410608"/>
            <a:chExt cx="8909719" cy="4250640"/>
          </a:xfrm>
        </p:grpSpPr>
        <p:sp>
          <p:nvSpPr>
            <p:cNvPr id="21" name="Rectangle 2"/>
            <p:cNvSpPr>
              <a:spLocks noChangeArrowheads="1"/>
            </p:cNvSpPr>
            <p:nvPr/>
          </p:nvSpPr>
          <p:spPr bwMode="auto">
            <a:xfrm>
              <a:off x="2961940" y="1410608"/>
              <a:ext cx="2978364" cy="70789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20000"/>
                </a:spcBef>
              </a:pPr>
              <a:r>
                <a:rPr lang="en-GB" altLang="en-US" sz="2000" b="1" dirty="0">
                  <a:solidFill>
                    <a:srgbClr val="FFFFFF"/>
                  </a:solidFill>
                  <a:latin typeface="Tahoma" pitchFamily="34" charset="0"/>
                  <a:cs typeface="Tahoma" pitchFamily="34" charset="0"/>
                </a:rPr>
                <a:t>Estimated number </a:t>
              </a:r>
              <a:br>
                <a:rPr lang="en-GB" altLang="en-US" sz="2000" b="1" dirty="0">
                  <a:solidFill>
                    <a:srgbClr val="FFFFFF"/>
                  </a:solidFill>
                  <a:latin typeface="Tahoma" pitchFamily="34" charset="0"/>
                  <a:cs typeface="Tahoma" pitchFamily="34" charset="0"/>
                </a:rPr>
              </a:br>
              <a:r>
                <a:rPr lang="en-GB" altLang="en-US" sz="2000" b="1" dirty="0">
                  <a:solidFill>
                    <a:srgbClr val="FFFFFF"/>
                  </a:solidFill>
                  <a:latin typeface="Tahoma" pitchFamily="34" charset="0"/>
                  <a:cs typeface="Tahoma" pitchFamily="34" charset="0"/>
                </a:rPr>
                <a:t>of cases</a:t>
              </a:r>
            </a:p>
          </p:txBody>
        </p:sp>
        <p:sp>
          <p:nvSpPr>
            <p:cNvPr id="22" name="Rectangle 3"/>
            <p:cNvSpPr>
              <a:spLocks noChangeArrowheads="1"/>
            </p:cNvSpPr>
            <p:nvPr/>
          </p:nvSpPr>
          <p:spPr bwMode="auto">
            <a:xfrm>
              <a:off x="6109835" y="1413340"/>
              <a:ext cx="2979396" cy="70789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2000" b="1" dirty="0">
                  <a:solidFill>
                    <a:srgbClr val="FFFFFF"/>
                  </a:solidFill>
                  <a:latin typeface="Tahoma" pitchFamily="34" charset="0"/>
                  <a:cs typeface="Tahoma" pitchFamily="34" charset="0"/>
                </a:rPr>
                <a:t>Estimated number </a:t>
              </a:r>
              <a:br>
                <a:rPr lang="en-GB" altLang="en-US" sz="2000" b="1" dirty="0">
                  <a:solidFill>
                    <a:srgbClr val="FFFFFF"/>
                  </a:solidFill>
                  <a:latin typeface="Tahoma" pitchFamily="34" charset="0"/>
                  <a:cs typeface="Tahoma" pitchFamily="34" charset="0"/>
                </a:rPr>
              </a:br>
              <a:r>
                <a:rPr lang="en-GB" altLang="en-US" sz="2000" b="1" dirty="0">
                  <a:solidFill>
                    <a:srgbClr val="FFFFFF"/>
                  </a:solidFill>
                  <a:latin typeface="Tahoma" pitchFamily="34" charset="0"/>
                  <a:cs typeface="Tahoma" pitchFamily="34" charset="0"/>
                </a:rPr>
                <a:t>of deaths</a:t>
              </a:r>
              <a:endParaRPr lang="en-US" altLang="en-US" sz="2000" b="1" dirty="0">
                <a:solidFill>
                  <a:srgbClr val="FFFFFF"/>
                </a:solidFill>
                <a:latin typeface="Tahoma" pitchFamily="34" charset="0"/>
                <a:cs typeface="Tahoma" pitchFamily="34" charset="0"/>
              </a:endParaRPr>
            </a:p>
          </p:txBody>
        </p:sp>
        <p:sp>
          <p:nvSpPr>
            <p:cNvPr id="23" name="Rectangle 4"/>
            <p:cNvSpPr>
              <a:spLocks noChangeArrowheads="1"/>
            </p:cNvSpPr>
            <p:nvPr/>
          </p:nvSpPr>
          <p:spPr bwMode="auto">
            <a:xfrm>
              <a:off x="6130249" y="2479226"/>
              <a:ext cx="2759454" cy="46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20000"/>
                </a:spcBef>
              </a:pPr>
              <a:r>
                <a:rPr lang="en-GB" altLang="en-US" sz="2400" dirty="0">
                  <a:solidFill>
                    <a:srgbClr val="000000"/>
                  </a:solidFill>
                  <a:latin typeface="Calibri" pitchFamily="34" charset="0"/>
                </a:rPr>
                <a:t>    </a:t>
              </a:r>
              <a:r>
                <a:rPr lang="en-GB" altLang="en-US" sz="2400" b="1" dirty="0">
                  <a:solidFill>
                    <a:srgbClr val="000000"/>
                  </a:solidFill>
                  <a:latin typeface="Calibri" pitchFamily="34" charset="0"/>
                </a:rPr>
                <a:t>0</a:t>
              </a:r>
              <a:r>
                <a:rPr lang="en-GB" altLang="en-US" sz="2400" b="1" dirty="0" smtClean="0">
                  <a:solidFill>
                    <a:srgbClr val="000000"/>
                  </a:solidFill>
                  <a:latin typeface="Calibri" pitchFamily="34" charset="0"/>
                  <a:cs typeface="Tahoma" pitchFamily="34" charset="0"/>
                </a:rPr>
                <a:t>.7 </a:t>
              </a:r>
              <a:r>
                <a:rPr lang="en-GB" altLang="en-US" sz="2400" dirty="0" smtClean="0">
                  <a:solidFill>
                    <a:srgbClr val="000000"/>
                  </a:solidFill>
                  <a:latin typeface="Calibri" pitchFamily="34" charset="0"/>
                  <a:cs typeface="Tahoma" pitchFamily="34" charset="0"/>
                </a:rPr>
                <a:t>million*</a:t>
              </a:r>
              <a:endParaRPr lang="en-GB" altLang="en-US" sz="2400" dirty="0">
                <a:solidFill>
                  <a:srgbClr val="000000"/>
                </a:solidFill>
                <a:latin typeface="Calibri" pitchFamily="34" charset="0"/>
                <a:cs typeface="Tahoma" pitchFamily="34" charset="0"/>
              </a:endParaRPr>
            </a:p>
          </p:txBody>
        </p:sp>
        <p:sp>
          <p:nvSpPr>
            <p:cNvPr id="24" name="Rectangle 5"/>
            <p:cNvSpPr>
              <a:spLocks noChangeArrowheads="1"/>
            </p:cNvSpPr>
            <p:nvPr/>
          </p:nvSpPr>
          <p:spPr bwMode="auto">
            <a:xfrm>
              <a:off x="2601846" y="2490027"/>
              <a:ext cx="3554430" cy="14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20000"/>
                </a:spcBef>
                <a:defRPr/>
              </a:pPr>
              <a:r>
                <a:rPr lang="en-GB" sz="2400" b="1" dirty="0" smtClean="0">
                  <a:solidFill>
                    <a:srgbClr val="000000"/>
                  </a:solidFill>
                  <a:latin typeface="Calibri" pitchFamily="34" charset="0"/>
                  <a:cs typeface="Tahoma" pitchFamily="34" charset="0"/>
                </a:rPr>
                <a:t>4.7</a:t>
              </a:r>
              <a:r>
                <a:rPr lang="en-GB" sz="2400" dirty="0" smtClean="0">
                  <a:solidFill>
                    <a:srgbClr val="000000"/>
                  </a:solidFill>
                  <a:latin typeface="Calibri" pitchFamily="34" charset="0"/>
                  <a:cs typeface="Tahoma" pitchFamily="34" charset="0"/>
                </a:rPr>
                <a:t> million</a:t>
              </a:r>
            </a:p>
            <a:p>
              <a:pPr algn="ctr">
                <a:spcBef>
                  <a:spcPct val="20000"/>
                </a:spcBef>
                <a:defRPr/>
              </a:pPr>
              <a:r>
                <a:rPr lang="en-GB" sz="1600" dirty="0" smtClean="0">
                  <a:solidFill>
                    <a:srgbClr val="000000"/>
                  </a:solidFill>
                  <a:latin typeface="Calibri" pitchFamily="34" charset="0"/>
                  <a:cs typeface="Tahoma" pitchFamily="34" charset="0"/>
                </a:rPr>
                <a:t> 246 cases per 100,00</a:t>
              </a:r>
              <a:endParaRPr lang="en-GB" dirty="0">
                <a:solidFill>
                  <a:srgbClr val="000000"/>
                </a:solidFill>
                <a:latin typeface="Calibri" pitchFamily="34" charset="0"/>
                <a:cs typeface="Tahoma" pitchFamily="34" charset="0"/>
              </a:endParaRPr>
            </a:p>
            <a:p>
              <a:pPr marL="800100" lvl="1" indent="-173038">
                <a:spcBef>
                  <a:spcPct val="20000"/>
                </a:spcBef>
                <a:buFont typeface="Arial" pitchFamily="34" charset="0"/>
                <a:buChar char="•"/>
                <a:defRPr/>
              </a:pPr>
              <a:r>
                <a:rPr lang="en-GB" dirty="0" smtClean="0">
                  <a:solidFill>
                    <a:srgbClr val="000000"/>
                  </a:solidFill>
                  <a:latin typeface="Calibri" pitchFamily="34" charset="0"/>
                  <a:cs typeface="Tahoma" pitchFamily="34" charset="0"/>
                </a:rPr>
                <a:t> 1.7 million women</a:t>
              </a:r>
            </a:p>
            <a:p>
              <a:pPr marL="800100" lvl="1" indent="-173038">
                <a:spcBef>
                  <a:spcPct val="20000"/>
                </a:spcBef>
                <a:buFont typeface="Arial" pitchFamily="34" charset="0"/>
                <a:buChar char="•"/>
                <a:defRPr/>
              </a:pPr>
              <a:r>
                <a:rPr lang="en-GB" dirty="0" smtClean="0">
                  <a:solidFill>
                    <a:srgbClr val="000000"/>
                  </a:solidFill>
                  <a:latin typeface="Calibri" pitchFamily="34" charset="0"/>
                  <a:cs typeface="Tahoma" pitchFamily="34" charset="0"/>
                </a:rPr>
                <a:t> 3 million men</a:t>
              </a:r>
              <a:endParaRPr lang="en-GB" dirty="0">
                <a:solidFill>
                  <a:srgbClr val="000000"/>
                </a:solidFill>
                <a:latin typeface="Calibri" pitchFamily="34" charset="0"/>
                <a:cs typeface="Tahoma" pitchFamily="34" charset="0"/>
              </a:endParaRPr>
            </a:p>
          </p:txBody>
        </p:sp>
        <p:sp>
          <p:nvSpPr>
            <p:cNvPr id="25" name="Rectangle 6"/>
            <p:cNvSpPr>
              <a:spLocks noChangeArrowheads="1"/>
            </p:cNvSpPr>
            <p:nvPr/>
          </p:nvSpPr>
          <p:spPr bwMode="auto">
            <a:xfrm>
              <a:off x="2889840" y="5072192"/>
              <a:ext cx="3240316" cy="46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20000"/>
                </a:spcBef>
              </a:pPr>
              <a:r>
                <a:rPr lang="en-GB" altLang="en-US" sz="2400" b="1" dirty="0" smtClean="0">
                  <a:solidFill>
                    <a:srgbClr val="000000"/>
                  </a:solidFill>
                  <a:latin typeface="Calibri" pitchFamily="34" charset="0"/>
                  <a:cs typeface="Tahoma" pitchFamily="34" charset="0"/>
                </a:rPr>
                <a:t>200,000</a:t>
              </a:r>
              <a:r>
                <a:rPr lang="en-GB" altLang="en-US" sz="2400" dirty="0" smtClean="0">
                  <a:solidFill>
                    <a:srgbClr val="000000"/>
                  </a:solidFill>
                  <a:latin typeface="Calibri" pitchFamily="34" charset="0"/>
                  <a:cs typeface="Tahoma" pitchFamily="34" charset="0"/>
                </a:rPr>
                <a:t> </a:t>
              </a:r>
              <a:r>
                <a:rPr lang="en-GB" altLang="en-US" sz="2000" dirty="0" smtClean="0">
                  <a:solidFill>
                    <a:srgbClr val="000000"/>
                  </a:solidFill>
                  <a:latin typeface="Calibri" pitchFamily="34" charset="0"/>
                  <a:cs typeface="Tahoma" pitchFamily="34" charset="0"/>
                </a:rPr>
                <a:t> </a:t>
              </a:r>
              <a:endParaRPr lang="en-GB" altLang="en-US" sz="2000" dirty="0">
                <a:solidFill>
                  <a:srgbClr val="000000"/>
                </a:solidFill>
                <a:latin typeface="Calibri" pitchFamily="34" charset="0"/>
                <a:cs typeface="Tahoma" pitchFamily="34" charset="0"/>
              </a:endParaRPr>
            </a:p>
          </p:txBody>
        </p:sp>
        <p:sp>
          <p:nvSpPr>
            <p:cNvPr id="26" name="Rectangle 7"/>
            <p:cNvSpPr>
              <a:spLocks noChangeArrowheads="1"/>
            </p:cNvSpPr>
            <p:nvPr/>
          </p:nvSpPr>
          <p:spPr bwMode="auto">
            <a:xfrm>
              <a:off x="179512" y="2696116"/>
              <a:ext cx="2566406" cy="40011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2000" b="1" dirty="0">
                  <a:solidFill>
                    <a:srgbClr val="FFFFFF"/>
                  </a:solidFill>
                  <a:latin typeface="Calibri" pitchFamily="34" charset="0"/>
                </a:rPr>
                <a:t>All forms of TB</a:t>
              </a:r>
            </a:p>
          </p:txBody>
        </p:sp>
        <p:sp>
          <p:nvSpPr>
            <p:cNvPr id="27" name="Rectangle 8"/>
            <p:cNvSpPr>
              <a:spLocks noChangeArrowheads="1"/>
            </p:cNvSpPr>
            <p:nvPr/>
          </p:nvSpPr>
          <p:spPr bwMode="auto">
            <a:xfrm>
              <a:off x="179512" y="5103681"/>
              <a:ext cx="2566406" cy="40011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2000" b="1" dirty="0" smtClean="0">
                  <a:solidFill>
                    <a:srgbClr val="FFFFFF"/>
                  </a:solidFill>
                  <a:latin typeface="Calibri" pitchFamily="34" charset="0"/>
                  <a:cs typeface="Tahoma" pitchFamily="34" charset="0"/>
                </a:rPr>
                <a:t>MDR-/RR- TB</a:t>
              </a:r>
              <a:endParaRPr lang="en-GB" altLang="en-US" sz="2000" b="1" dirty="0">
                <a:solidFill>
                  <a:srgbClr val="FFFFFF"/>
                </a:solidFill>
                <a:latin typeface="Calibri" pitchFamily="34" charset="0"/>
                <a:cs typeface="Tahoma" pitchFamily="34" charset="0"/>
              </a:endParaRPr>
            </a:p>
          </p:txBody>
        </p:sp>
        <p:sp>
          <p:nvSpPr>
            <p:cNvPr id="28" name="Rectangle 9"/>
            <p:cNvSpPr>
              <a:spLocks noChangeArrowheads="1"/>
            </p:cNvSpPr>
            <p:nvPr/>
          </p:nvSpPr>
          <p:spPr bwMode="auto">
            <a:xfrm>
              <a:off x="179512" y="4311945"/>
              <a:ext cx="2566406" cy="40011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2000" b="1" dirty="0">
                  <a:solidFill>
                    <a:srgbClr val="FFFFFF"/>
                  </a:solidFill>
                  <a:latin typeface="Calibri" pitchFamily="34" charset="0"/>
                  <a:cs typeface="Tahoma" pitchFamily="34" charset="0"/>
                </a:rPr>
                <a:t>HIV-associated TB</a:t>
              </a:r>
            </a:p>
          </p:txBody>
        </p:sp>
        <p:sp>
          <p:nvSpPr>
            <p:cNvPr id="29" name="Rectangle 10"/>
            <p:cNvSpPr>
              <a:spLocks noChangeArrowheads="1"/>
            </p:cNvSpPr>
            <p:nvPr/>
          </p:nvSpPr>
          <p:spPr bwMode="auto">
            <a:xfrm>
              <a:off x="3020854" y="4322299"/>
              <a:ext cx="2808311" cy="46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2400" b="1" dirty="0">
                  <a:solidFill>
                    <a:srgbClr val="000000"/>
                  </a:solidFill>
                  <a:latin typeface="Calibri" pitchFamily="34" charset="0"/>
                </a:rPr>
                <a:t>  </a:t>
              </a:r>
              <a:r>
                <a:rPr lang="en-GB" altLang="en-US" sz="2400" b="1" dirty="0" smtClean="0">
                  <a:solidFill>
                    <a:srgbClr val="000000"/>
                  </a:solidFill>
                  <a:latin typeface="Calibri" pitchFamily="34" charset="0"/>
                  <a:cs typeface="Tahoma" pitchFamily="34" charset="0"/>
                </a:rPr>
                <a:t> 227</a:t>
              </a:r>
              <a:r>
                <a:rPr lang="en-GB" altLang="en-US" sz="2400" dirty="0" smtClean="0">
                  <a:solidFill>
                    <a:srgbClr val="000000"/>
                  </a:solidFill>
                  <a:latin typeface="Calibri" pitchFamily="34" charset="0"/>
                  <a:cs typeface="Tahoma" pitchFamily="34" charset="0"/>
                </a:rPr>
                <a:t>,</a:t>
              </a:r>
              <a:r>
                <a:rPr lang="en-GB" altLang="en-US" sz="2400" b="1" dirty="0" smtClean="0">
                  <a:solidFill>
                    <a:srgbClr val="000000"/>
                  </a:solidFill>
                  <a:latin typeface="Calibri" pitchFamily="34" charset="0"/>
                  <a:cs typeface="Tahoma" pitchFamily="34" charset="0"/>
                </a:rPr>
                <a:t>000</a:t>
              </a:r>
              <a:r>
                <a:rPr lang="en-GB" altLang="en-US" sz="2400" dirty="0" smtClean="0">
                  <a:solidFill>
                    <a:srgbClr val="000000"/>
                  </a:solidFill>
                  <a:latin typeface="Calibri" pitchFamily="34" charset="0"/>
                  <a:cs typeface="Tahoma" pitchFamily="34" charset="0"/>
                </a:rPr>
                <a:t> </a:t>
              </a:r>
              <a:endParaRPr lang="en-GB" altLang="en-US" sz="2000" dirty="0">
                <a:solidFill>
                  <a:srgbClr val="000000"/>
                </a:solidFill>
                <a:latin typeface="Calibri" pitchFamily="34" charset="0"/>
                <a:cs typeface="Tahoma" pitchFamily="34" charset="0"/>
              </a:endParaRPr>
            </a:p>
          </p:txBody>
        </p:sp>
        <p:sp>
          <p:nvSpPr>
            <p:cNvPr id="30" name="Rectangle 11"/>
            <p:cNvSpPr>
              <a:spLocks noChangeArrowheads="1"/>
            </p:cNvSpPr>
            <p:nvPr/>
          </p:nvSpPr>
          <p:spPr bwMode="auto">
            <a:xfrm>
              <a:off x="6130249" y="4351923"/>
              <a:ext cx="2759454" cy="46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2400" b="1" dirty="0" smtClean="0">
                  <a:solidFill>
                    <a:srgbClr val="000000"/>
                  </a:solidFill>
                  <a:latin typeface="Calibri" pitchFamily="34" charset="0"/>
                  <a:cs typeface="Tahoma" pitchFamily="34" charset="0"/>
                </a:rPr>
                <a:t>74,000</a:t>
              </a:r>
              <a:endParaRPr lang="en-GB" altLang="en-US" sz="2000" dirty="0">
                <a:solidFill>
                  <a:srgbClr val="000000"/>
                </a:solidFill>
                <a:latin typeface="Calibri" pitchFamily="34" charset="0"/>
                <a:cs typeface="Tahoma" pitchFamily="34" charset="0"/>
              </a:endParaRPr>
            </a:p>
          </p:txBody>
        </p:sp>
        <p:cxnSp>
          <p:nvCxnSpPr>
            <p:cNvPr id="31" name="Straight Connector 16"/>
            <p:cNvCxnSpPr>
              <a:cxnSpLocks noChangeShapeType="1"/>
            </p:cNvCxnSpPr>
            <p:nvPr/>
          </p:nvCxnSpPr>
          <p:spPr bwMode="auto">
            <a:xfrm>
              <a:off x="6019054" y="2564904"/>
              <a:ext cx="0" cy="30963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4" name="TextBox 3"/>
          <p:cNvSpPr txBox="1"/>
          <p:nvPr/>
        </p:nvSpPr>
        <p:spPr>
          <a:xfrm>
            <a:off x="133555" y="6021288"/>
            <a:ext cx="5230533" cy="446276"/>
          </a:xfrm>
          <a:prstGeom prst="rect">
            <a:avLst/>
          </a:prstGeom>
          <a:noFill/>
        </p:spPr>
        <p:txBody>
          <a:bodyPr wrap="square" rtlCol="0">
            <a:spAutoFit/>
          </a:bodyPr>
          <a:lstStyle/>
          <a:p>
            <a:r>
              <a:rPr lang="en-GB" altLang="en-US" sz="1200" dirty="0">
                <a:solidFill>
                  <a:srgbClr val="FF0000"/>
                </a:solidFill>
                <a:latin typeface="Calibri" pitchFamily="34" charset="0"/>
              </a:rPr>
              <a:t>Source: WHO Global TB Report </a:t>
            </a:r>
            <a:r>
              <a:rPr lang="en-GB" altLang="en-US" sz="1200" dirty="0" smtClean="0">
                <a:solidFill>
                  <a:srgbClr val="FF0000"/>
                </a:solidFill>
                <a:latin typeface="Calibri" pitchFamily="34" charset="0"/>
              </a:rPr>
              <a:t>2016</a:t>
            </a:r>
            <a:r>
              <a:rPr lang="en-GB" altLang="en-US" sz="1050" dirty="0" smtClean="0">
                <a:solidFill>
                  <a:srgbClr val="FF0000"/>
                </a:solidFill>
                <a:latin typeface="Calibri" pitchFamily="34" charset="0"/>
              </a:rPr>
              <a:t>	 </a:t>
            </a:r>
            <a:r>
              <a:rPr lang="en-GB" altLang="en-US" sz="1100" b="1" dirty="0" smtClean="0">
                <a:solidFill>
                  <a:srgbClr val="002060"/>
                </a:solidFill>
                <a:latin typeface="Calibri" pitchFamily="34" charset="0"/>
              </a:rPr>
              <a:t>* </a:t>
            </a:r>
            <a:r>
              <a:rPr lang="en-GB" altLang="en-US" sz="1100" dirty="0">
                <a:solidFill>
                  <a:srgbClr val="FF0000"/>
                </a:solidFill>
                <a:latin typeface="Calibri" pitchFamily="34" charset="0"/>
              </a:rPr>
              <a:t>excluding deaths attributed to HIV/TB</a:t>
            </a:r>
            <a:endParaRPr lang="en-GB" altLang="en-US" sz="1050" dirty="0">
              <a:solidFill>
                <a:srgbClr val="FF0000"/>
              </a:solidFill>
              <a:latin typeface="Calibri" pitchFamily="34" charset="0"/>
            </a:endParaRPr>
          </a:p>
          <a:p>
            <a:endParaRPr lang="en-GB" sz="11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5246" y="5748337"/>
            <a:ext cx="3176587"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5216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144000" cy="1200329"/>
          </a:xfrm>
          <a:prstGeom prst="rect">
            <a:avLst/>
          </a:prstGeom>
        </p:spPr>
        <p:txBody>
          <a:bodyPr wrap="square">
            <a:spAutoFit/>
          </a:bodyPr>
          <a:lstStyle/>
          <a:p>
            <a:pPr algn="ctr"/>
            <a:r>
              <a:rPr lang="en-US" sz="4400" dirty="0">
                <a:solidFill>
                  <a:schemeClr val="tx1">
                    <a:lumMod val="95000"/>
                    <a:lumOff val="5000"/>
                  </a:schemeClr>
                </a:solidFill>
                <a:latin typeface="Calibri" panose="020F0502020204030204" pitchFamily="34" charset="0"/>
              </a:rPr>
              <a:t>The global TB situation (</a:t>
            </a:r>
            <a:r>
              <a:rPr lang="en-US" sz="4400" dirty="0" smtClean="0">
                <a:solidFill>
                  <a:schemeClr val="tx1">
                    <a:lumMod val="95000"/>
                    <a:lumOff val="5000"/>
                  </a:schemeClr>
                </a:solidFill>
                <a:latin typeface="Calibri" panose="020F0502020204030204" pitchFamily="34" charset="0"/>
              </a:rPr>
              <a:t>2)</a:t>
            </a:r>
          </a:p>
          <a:p>
            <a:pPr algn="ctr"/>
            <a:r>
              <a:rPr lang="en-US" sz="2800" b="0" i="1" dirty="0" smtClean="0">
                <a:solidFill>
                  <a:srgbClr val="FF0000"/>
                </a:solidFill>
                <a:latin typeface="Calibri" panose="020F0502020204030204" pitchFamily="34" charset="0"/>
              </a:rPr>
              <a:t>TB incidence </a:t>
            </a:r>
            <a:r>
              <a:rPr lang="en-US" sz="2800" b="0" i="1" dirty="0">
                <a:solidFill>
                  <a:srgbClr val="FF0000"/>
                </a:solidFill>
                <a:latin typeface="Calibri" panose="020F0502020204030204" pitchFamily="34" charset="0"/>
              </a:rPr>
              <a:t>and </a:t>
            </a:r>
            <a:r>
              <a:rPr lang="en-US" sz="2800" b="0" i="1" dirty="0" smtClean="0">
                <a:solidFill>
                  <a:srgbClr val="FF0000"/>
                </a:solidFill>
                <a:latin typeface="Calibri" panose="020F0502020204030204" pitchFamily="34" charset="0"/>
              </a:rPr>
              <a:t>mortality, 2000-2015</a:t>
            </a:r>
            <a:endParaRPr lang="fr-FR" sz="2400" b="0" i="1" dirty="0">
              <a:solidFill>
                <a:srgbClr val="FF0000"/>
              </a:solidFill>
              <a:latin typeface="Calibri" panose="020F0502020204030204" pitchFamily="34" charset="0"/>
            </a:endParaRPr>
          </a:p>
        </p:txBody>
      </p:sp>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696"/>
          <a:stretch/>
        </p:blipFill>
        <p:spPr bwMode="auto">
          <a:xfrm>
            <a:off x="54678" y="1825392"/>
            <a:ext cx="9031015"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0364" y="5754875"/>
            <a:ext cx="3176587"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035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14689" y="2257105"/>
            <a:ext cx="3353993" cy="3260127"/>
            <a:chOff x="659952" y="2329113"/>
            <a:chExt cx="3353993" cy="3260127"/>
          </a:xfrm>
        </p:grpSpPr>
        <p:pic>
          <p:nvPicPr>
            <p:cNvPr id="12" name="Shape 163"/>
            <p:cNvPicPr preferRelativeResize="0"/>
            <p:nvPr/>
          </p:nvPicPr>
          <p:blipFill>
            <a:blip r:embed="rId3">
              <a:alphaModFix/>
            </a:blip>
            <a:stretch>
              <a:fillRect/>
            </a:stretch>
          </p:blipFill>
          <p:spPr>
            <a:xfrm>
              <a:off x="659952" y="2329113"/>
              <a:ext cx="3353993" cy="3260127"/>
            </a:xfrm>
            <a:prstGeom prst="rect">
              <a:avLst/>
            </a:prstGeom>
            <a:noFill/>
            <a:ln>
              <a:noFill/>
            </a:ln>
          </p:spPr>
        </p:pic>
        <p:sp>
          <p:nvSpPr>
            <p:cNvPr id="3" name="Rectangle 2"/>
            <p:cNvSpPr/>
            <p:nvPr/>
          </p:nvSpPr>
          <p:spPr>
            <a:xfrm>
              <a:off x="1123047" y="4870444"/>
              <a:ext cx="2728873" cy="57478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
        <p:nvSpPr>
          <p:cNvPr id="4" name="Title 1"/>
          <p:cNvSpPr txBox="1">
            <a:spLocks/>
          </p:cNvSpPr>
          <p:nvPr/>
        </p:nvSpPr>
        <p:spPr>
          <a:xfrm>
            <a:off x="158824" y="105273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srgbClr val="FF0000"/>
                </a:solidFill>
                <a:latin typeface="Century Gothic" panose="020B0502020202020204" pitchFamily="34" charset="0"/>
              </a:rPr>
              <a:t>MDG6 TB target </a:t>
            </a:r>
            <a:r>
              <a:rPr lang="en-GB" sz="2400" b="1" dirty="0" smtClean="0">
                <a:solidFill>
                  <a:srgbClr val="000000"/>
                </a:solidFill>
                <a:latin typeface="Century Gothic" panose="020B0502020202020204" pitchFamily="34" charset="0"/>
              </a:rPr>
              <a:t>achieved</a:t>
            </a:r>
            <a:endParaRPr lang="en-GB" sz="2400" b="1" dirty="0">
              <a:solidFill>
                <a:srgbClr val="000000"/>
              </a:solidFill>
              <a:latin typeface="Century Gothic" panose="020B0502020202020204" pitchFamily="34" charset="0"/>
            </a:endParaRPr>
          </a:p>
        </p:txBody>
      </p:sp>
      <p:sp>
        <p:nvSpPr>
          <p:cNvPr id="9" name="Text Box 104"/>
          <p:cNvSpPr txBox="1"/>
          <p:nvPr/>
        </p:nvSpPr>
        <p:spPr>
          <a:xfrm>
            <a:off x="220130" y="1886957"/>
            <a:ext cx="3198495" cy="389915"/>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lnSpc>
                <a:spcPct val="115000"/>
              </a:lnSpc>
              <a:spcAft>
                <a:spcPts val="0"/>
              </a:spcAft>
            </a:pPr>
            <a:r>
              <a:rPr lang="en-GB" b="1" dirty="0" smtClean="0">
                <a:ln w="12700" cap="flat" cmpd="sng" algn="ctr">
                  <a:solidFill>
                    <a:srgbClr val="000000"/>
                  </a:solidFill>
                  <a:prstDash val="solid"/>
                  <a:round/>
                </a:ln>
                <a:solidFill>
                  <a:srgbClr val="FF0000"/>
                </a:solidFill>
                <a:effectLst>
                  <a:outerShdw blurRad="41275" dist="20320" dir="1800000" algn="tl">
                    <a:srgbClr val="000000">
                      <a:alpha val="40000"/>
                    </a:srgbClr>
                  </a:outerShdw>
                </a:effectLst>
                <a:latin typeface="Century Gothic"/>
                <a:ea typeface="SimSun"/>
                <a:cs typeface="Arial"/>
              </a:rPr>
              <a:t>TB</a:t>
            </a:r>
            <a:r>
              <a:rPr lang="en-GB" b="1" dirty="0" smtClean="0">
                <a:ln w="12700" cap="flat" cmpd="sng" algn="ctr">
                  <a:solidFill>
                    <a:srgbClr val="000000"/>
                  </a:solidFill>
                  <a:prstDash val="solid"/>
                  <a:round/>
                </a:ln>
                <a:solidFill>
                  <a:srgbClr val="000000"/>
                </a:solidFill>
                <a:effectLst>
                  <a:outerShdw blurRad="41275" dist="20320" dir="1800000" algn="tl">
                    <a:srgbClr val="000000">
                      <a:alpha val="40000"/>
                    </a:srgbClr>
                  </a:outerShdw>
                </a:effectLst>
                <a:latin typeface="Century Gothic"/>
                <a:ea typeface="SimSun"/>
                <a:cs typeface="Arial"/>
              </a:rPr>
              <a:t> EPIDEMIC</a:t>
            </a:r>
            <a:endParaRPr lang="en-GB" sz="400" dirty="0">
              <a:solidFill>
                <a:srgbClr val="000000"/>
              </a:solidFill>
              <a:latin typeface="Calibri"/>
              <a:ea typeface="SimSun"/>
              <a:cs typeface="Arial"/>
            </a:endParaRPr>
          </a:p>
        </p:txBody>
      </p:sp>
      <p:sp>
        <p:nvSpPr>
          <p:cNvPr id="10" name="Text Box 105"/>
          <p:cNvSpPr txBox="1"/>
          <p:nvPr/>
        </p:nvSpPr>
        <p:spPr>
          <a:xfrm>
            <a:off x="2447979" y="1882436"/>
            <a:ext cx="1258678" cy="389915"/>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15000"/>
              </a:lnSpc>
              <a:spcAft>
                <a:spcPts val="0"/>
              </a:spcAft>
            </a:pPr>
            <a:r>
              <a:rPr lang="en-GB" b="1" dirty="0">
                <a:solidFill>
                  <a:srgbClr val="0093D5"/>
                </a:solidFill>
                <a:effectLst>
                  <a:outerShdw blurRad="41275" dist="20320" dir="1800000" algn="tl">
                    <a:srgbClr val="000000">
                      <a:alpha val="40000"/>
                    </a:srgbClr>
                  </a:outerShdw>
                </a:effectLst>
                <a:latin typeface="Century Gothic"/>
                <a:ea typeface="SimSun"/>
                <a:cs typeface="Arial"/>
              </a:rPr>
              <a:t>REVERSED</a:t>
            </a:r>
            <a:endParaRPr lang="en-GB" sz="400" dirty="0">
              <a:solidFill>
                <a:srgbClr val="000000"/>
              </a:solidFill>
              <a:latin typeface="Calibri"/>
              <a:ea typeface="SimSun"/>
              <a:cs typeface="Arial"/>
            </a:endParaRPr>
          </a:p>
        </p:txBody>
      </p:sp>
      <p:sp>
        <p:nvSpPr>
          <p:cNvPr id="14" name="Shape 175"/>
          <p:cNvSpPr txBox="1"/>
          <p:nvPr/>
        </p:nvSpPr>
        <p:spPr>
          <a:xfrm rot="-5400000">
            <a:off x="-1087679" y="3760088"/>
            <a:ext cx="3109199" cy="430800"/>
          </a:xfrm>
          <a:prstGeom prst="rect">
            <a:avLst/>
          </a:prstGeom>
          <a:noFill/>
          <a:ln>
            <a:noFill/>
          </a:ln>
        </p:spPr>
        <p:txBody>
          <a:bodyPr lIns="91425" tIns="45700" rIns="91425" bIns="45700" anchor="t" anchorCtr="0">
            <a:noAutofit/>
          </a:bodyPr>
          <a:lstStyle/>
          <a:p>
            <a:pPr algn="ctr">
              <a:spcBef>
                <a:spcPts val="0"/>
              </a:spcBef>
              <a:spcAft>
                <a:spcPts val="0"/>
              </a:spcAft>
              <a:buSzPct val="25000"/>
            </a:pPr>
            <a:r>
              <a:rPr lang="en-GB" sz="1200" dirty="0">
                <a:solidFill>
                  <a:srgbClr val="FF0000"/>
                </a:solidFill>
                <a:latin typeface="Century Gothic" panose="020B0502020202020204" pitchFamily="34" charset="0"/>
                <a:ea typeface="Arial"/>
                <a:cs typeface="Arial"/>
                <a:sym typeface="Arial"/>
              </a:rPr>
              <a:t>Rate per 100,000</a:t>
            </a:r>
            <a:r>
              <a:rPr lang="en-GB" sz="1200" dirty="0">
                <a:solidFill>
                  <a:srgbClr val="000000"/>
                </a:solidFill>
                <a:latin typeface="Century Gothic" panose="020B0502020202020204" pitchFamily="34" charset="0"/>
                <a:ea typeface="Arial"/>
                <a:cs typeface="Arial"/>
                <a:sym typeface="Arial"/>
              </a:rPr>
              <a:t> </a:t>
            </a:r>
            <a:r>
              <a:rPr lang="en-GB" sz="1200" dirty="0">
                <a:solidFill>
                  <a:srgbClr val="FF0000"/>
                </a:solidFill>
                <a:latin typeface="Century Gothic" panose="020B0502020202020204" pitchFamily="34" charset="0"/>
                <a:ea typeface="Arial"/>
                <a:cs typeface="Arial"/>
                <a:sym typeface="Arial"/>
              </a:rPr>
              <a:t>population</a:t>
            </a:r>
          </a:p>
        </p:txBody>
      </p:sp>
      <p:sp>
        <p:nvSpPr>
          <p:cNvPr id="13" name="Shape 169"/>
          <p:cNvSpPr txBox="1"/>
          <p:nvPr/>
        </p:nvSpPr>
        <p:spPr>
          <a:xfrm>
            <a:off x="1607373" y="3284984"/>
            <a:ext cx="1595228" cy="586552"/>
          </a:xfrm>
          <a:prstGeom prst="rect">
            <a:avLst/>
          </a:prstGeom>
          <a:noFill/>
          <a:ln>
            <a:noFill/>
          </a:ln>
        </p:spPr>
        <p:txBody>
          <a:bodyPr lIns="91425" tIns="45700" rIns="91425" bIns="45700" anchor="t" anchorCtr="0">
            <a:noAutofit/>
          </a:bodyPr>
          <a:lstStyle/>
          <a:p>
            <a:pPr>
              <a:spcBef>
                <a:spcPts val="0"/>
              </a:spcBef>
              <a:spcAft>
                <a:spcPts val="0"/>
              </a:spcAft>
              <a:buSzPct val="25000"/>
            </a:pPr>
            <a:r>
              <a:rPr lang="en-GB" sz="2000" b="1" dirty="0">
                <a:solidFill>
                  <a:srgbClr val="000000"/>
                </a:solidFill>
                <a:latin typeface="Century Gothic" panose="020B0502020202020204" pitchFamily="34" charset="0"/>
                <a:ea typeface="Arial"/>
                <a:cs typeface="Arial"/>
                <a:sym typeface="Arial"/>
              </a:rPr>
              <a:t>  Incidence</a:t>
            </a:r>
          </a:p>
        </p:txBody>
      </p:sp>
      <p:sp>
        <p:nvSpPr>
          <p:cNvPr id="16" name="Shape 179"/>
          <p:cNvSpPr txBox="1"/>
          <p:nvPr/>
        </p:nvSpPr>
        <p:spPr>
          <a:xfrm>
            <a:off x="682321" y="5611099"/>
            <a:ext cx="3888432" cy="307800"/>
          </a:xfrm>
          <a:prstGeom prst="rect">
            <a:avLst/>
          </a:prstGeom>
          <a:solidFill>
            <a:schemeClr val="lt1"/>
          </a:solidFill>
          <a:ln>
            <a:noFill/>
          </a:ln>
        </p:spPr>
        <p:txBody>
          <a:bodyPr lIns="91425" tIns="45700" rIns="91425" bIns="45700" anchor="t" anchorCtr="0">
            <a:noAutofit/>
          </a:bodyPr>
          <a:lstStyle/>
          <a:p>
            <a:pPr>
              <a:spcBef>
                <a:spcPts val="0"/>
              </a:spcBef>
              <a:spcAft>
                <a:spcPts val="0"/>
              </a:spcAft>
              <a:buSzPct val="25000"/>
            </a:pPr>
            <a:r>
              <a:rPr lang="en-GB" sz="1200" dirty="0">
                <a:solidFill>
                  <a:srgbClr val="000000"/>
                </a:solidFill>
                <a:latin typeface="Century Gothic" panose="020B0502020202020204" pitchFamily="34" charset="0"/>
                <a:ea typeface="Arial"/>
                <a:cs typeface="Arial"/>
                <a:sym typeface="Arial"/>
              </a:rPr>
              <a:t>1990            </a:t>
            </a:r>
            <a:r>
              <a:rPr lang="en-GB" sz="1200" dirty="0" smtClean="0">
                <a:solidFill>
                  <a:srgbClr val="000000"/>
                </a:solidFill>
                <a:latin typeface="Century Gothic" panose="020B0502020202020204" pitchFamily="34" charset="0"/>
                <a:ea typeface="Arial"/>
                <a:cs typeface="Arial"/>
                <a:sym typeface="Arial"/>
              </a:rPr>
              <a:t>              2000                      2014</a:t>
            </a:r>
            <a:endParaRPr lang="en-GB" sz="1200" dirty="0">
              <a:solidFill>
                <a:srgbClr val="000000"/>
              </a:solidFill>
              <a:latin typeface="Century Gothic" panose="020B0502020202020204" pitchFamily="34" charset="0"/>
              <a:ea typeface="Arial"/>
              <a:cs typeface="Arial"/>
              <a:sym typeface="Arial"/>
            </a:endParaRPr>
          </a:p>
        </p:txBody>
      </p:sp>
      <p:sp>
        <p:nvSpPr>
          <p:cNvPr id="17" name="Shape 178"/>
          <p:cNvSpPr txBox="1"/>
          <p:nvPr/>
        </p:nvSpPr>
        <p:spPr>
          <a:xfrm>
            <a:off x="1474409" y="3717032"/>
            <a:ext cx="2009379" cy="1081404"/>
          </a:xfrm>
          <a:prstGeom prst="rect">
            <a:avLst/>
          </a:prstGeom>
          <a:noFill/>
          <a:ln>
            <a:noFill/>
          </a:ln>
        </p:spPr>
        <p:txBody>
          <a:bodyPr lIns="91425" tIns="45700" rIns="91425" bIns="45700" anchor="t" anchorCtr="0">
            <a:noAutofit/>
          </a:bodyPr>
          <a:lstStyle/>
          <a:p>
            <a:pPr algn="ctr">
              <a:spcBef>
                <a:spcPts val="0"/>
              </a:spcBef>
              <a:spcAft>
                <a:spcPts val="0"/>
              </a:spcAft>
              <a:buSzPct val="25000"/>
            </a:pPr>
            <a:r>
              <a:rPr lang="en-GB" sz="1400" b="1" dirty="0">
                <a:solidFill>
                  <a:srgbClr val="000000"/>
                </a:solidFill>
                <a:latin typeface="Century Gothic" panose="020B0502020202020204" pitchFamily="34" charset="0"/>
                <a:ea typeface="Arial"/>
                <a:cs typeface="Arial"/>
                <a:sym typeface="Arial"/>
              </a:rPr>
              <a:t>Falling 1.5% per </a:t>
            </a:r>
            <a:r>
              <a:rPr lang="en-GB" sz="1400" b="1" dirty="0" smtClean="0">
                <a:solidFill>
                  <a:srgbClr val="000000"/>
                </a:solidFill>
                <a:latin typeface="Century Gothic" panose="020B0502020202020204" pitchFamily="34" charset="0"/>
                <a:ea typeface="Arial"/>
                <a:cs typeface="Arial"/>
                <a:sym typeface="Arial"/>
              </a:rPr>
              <a:t>year (</a:t>
            </a:r>
            <a:r>
              <a:rPr lang="en-GB" sz="1400" b="1" dirty="0">
                <a:solidFill>
                  <a:srgbClr val="000000"/>
                </a:solidFill>
                <a:latin typeface="Century Gothic" panose="020B0502020202020204" pitchFamily="34" charset="0"/>
                <a:ea typeface="Arial"/>
                <a:cs typeface="Arial"/>
                <a:sym typeface="Arial"/>
              </a:rPr>
              <a:t>2000-2014</a:t>
            </a:r>
            <a:r>
              <a:rPr lang="en-GB" sz="1400" b="1" dirty="0" smtClean="0">
                <a:solidFill>
                  <a:srgbClr val="000000"/>
                </a:solidFill>
                <a:latin typeface="Century Gothic" panose="020B0502020202020204" pitchFamily="34" charset="0"/>
                <a:ea typeface="Arial"/>
                <a:cs typeface="Arial"/>
                <a:sym typeface="Arial"/>
              </a:rPr>
              <a:t>). </a:t>
            </a:r>
          </a:p>
          <a:p>
            <a:pPr algn="ctr">
              <a:spcBef>
                <a:spcPts val="0"/>
              </a:spcBef>
              <a:spcAft>
                <a:spcPts val="0"/>
              </a:spcAft>
              <a:buSzPct val="25000"/>
            </a:pPr>
            <a:r>
              <a:rPr lang="en-GB" sz="1400" b="1" dirty="0" smtClean="0">
                <a:solidFill>
                  <a:srgbClr val="000000"/>
                </a:solidFill>
                <a:latin typeface="Century Gothic" panose="020B0502020202020204" pitchFamily="34" charset="0"/>
                <a:ea typeface="Arial"/>
                <a:cs typeface="Arial"/>
                <a:sym typeface="Arial"/>
              </a:rPr>
              <a:t>18% drop since 2000</a:t>
            </a:r>
            <a:endParaRPr lang="en-GB" sz="1400" b="1" dirty="0">
              <a:solidFill>
                <a:srgbClr val="000000"/>
              </a:solidFill>
              <a:latin typeface="Century Gothic" panose="020B0502020202020204" pitchFamily="34" charset="0"/>
              <a:ea typeface="Arial"/>
              <a:cs typeface="Arial"/>
              <a:sym typeface="Arial"/>
            </a:endParaRPr>
          </a:p>
        </p:txBody>
      </p:sp>
      <p:grpSp>
        <p:nvGrpSpPr>
          <p:cNvPr id="20" name="Group 19"/>
          <p:cNvGrpSpPr/>
          <p:nvPr/>
        </p:nvGrpSpPr>
        <p:grpSpPr>
          <a:xfrm>
            <a:off x="2" y="6298269"/>
            <a:ext cx="9180512" cy="587115"/>
            <a:chOff x="0" y="6239537"/>
            <a:chExt cx="9212088" cy="618462"/>
          </a:xfrm>
        </p:grpSpPr>
        <p:pic>
          <p:nvPicPr>
            <p:cNvPr id="2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Pentagon 21"/>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2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pic>
        <p:nvPicPr>
          <p:cNvPr id="28"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468828" y="2586473"/>
            <a:ext cx="1495660" cy="19835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4068318" y="2253299"/>
            <a:ext cx="3958819" cy="3656597"/>
            <a:chOff x="4213581" y="2312451"/>
            <a:chExt cx="3958819" cy="3656597"/>
          </a:xfrm>
        </p:grpSpPr>
        <p:grpSp>
          <p:nvGrpSpPr>
            <p:cNvPr id="2" name="Group 1"/>
            <p:cNvGrpSpPr/>
            <p:nvPr/>
          </p:nvGrpSpPr>
          <p:grpSpPr>
            <a:xfrm>
              <a:off x="4213581" y="2312451"/>
              <a:ext cx="3958819" cy="3656597"/>
              <a:chOff x="4141573" y="2312451"/>
              <a:chExt cx="3958819" cy="3656597"/>
            </a:xfrm>
          </p:grpSpPr>
          <p:pic>
            <p:nvPicPr>
              <p:cNvPr id="30" name="Shape 161"/>
              <p:cNvPicPr preferRelativeResize="0"/>
              <p:nvPr/>
            </p:nvPicPr>
            <p:blipFill>
              <a:blip r:embed="rId9">
                <a:alphaModFix/>
              </a:blip>
              <a:stretch>
                <a:fillRect/>
              </a:stretch>
            </p:blipFill>
            <p:spPr>
              <a:xfrm>
                <a:off x="4141573" y="2312451"/>
                <a:ext cx="3310747" cy="3276789"/>
              </a:xfrm>
              <a:prstGeom prst="rect">
                <a:avLst/>
              </a:prstGeom>
              <a:noFill/>
              <a:ln>
                <a:noFill/>
              </a:ln>
            </p:spPr>
          </p:pic>
          <p:sp>
            <p:nvSpPr>
              <p:cNvPr id="32" name="Shape 166"/>
              <p:cNvSpPr txBox="1"/>
              <p:nvPr/>
            </p:nvSpPr>
            <p:spPr>
              <a:xfrm>
                <a:off x="4329847" y="4606989"/>
                <a:ext cx="2956989" cy="336549"/>
              </a:xfrm>
              <a:prstGeom prst="rect">
                <a:avLst/>
              </a:prstGeom>
              <a:noFill/>
              <a:ln>
                <a:noFill/>
              </a:ln>
            </p:spPr>
            <p:txBody>
              <a:bodyPr lIns="91425" tIns="45700" rIns="91425" bIns="45700" anchor="t" anchorCtr="0">
                <a:no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spcBef>
                    <a:spcPts val="0"/>
                  </a:spcBef>
                  <a:spcAft>
                    <a:spcPts val="0"/>
                  </a:spcAft>
                  <a:buSzPct val="25000"/>
                </a:pPr>
                <a:r>
                  <a:rPr lang="en-GB" sz="1400" b="1" dirty="0">
                    <a:solidFill>
                      <a:srgbClr val="000000"/>
                    </a:solidFill>
                    <a:latin typeface="Century Gothic" panose="020B0502020202020204" pitchFamily="34" charset="0"/>
                    <a:ea typeface="Arial"/>
                    <a:cs typeface="Arial"/>
                    <a:sym typeface="Arial"/>
                  </a:rPr>
                  <a:t>47% decline since 1990</a:t>
                </a:r>
              </a:p>
            </p:txBody>
          </p:sp>
          <p:sp>
            <p:nvSpPr>
              <p:cNvPr id="33" name="Shape 168"/>
              <p:cNvSpPr txBox="1"/>
              <p:nvPr/>
            </p:nvSpPr>
            <p:spPr>
              <a:xfrm>
                <a:off x="5244820" y="3784732"/>
                <a:ext cx="804861" cy="336549"/>
              </a:xfrm>
              <a:prstGeom prst="rect">
                <a:avLst/>
              </a:prstGeom>
              <a:noFill/>
              <a:ln>
                <a:noFill/>
              </a:ln>
            </p:spPr>
            <p:txBody>
              <a:bodyPr lIns="91425" tIns="45700" rIns="91425" bIns="45700" anchor="t" anchorCtr="0">
                <a:no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spcBef>
                    <a:spcPts val="0"/>
                  </a:spcBef>
                  <a:spcAft>
                    <a:spcPts val="0"/>
                  </a:spcAft>
                  <a:buSzPct val="25000"/>
                </a:pPr>
                <a:r>
                  <a:rPr lang="en-GB" sz="1600" b="1" dirty="0">
                    <a:solidFill>
                      <a:srgbClr val="FF3300"/>
                    </a:solidFill>
                    <a:latin typeface="Century Gothic" panose="020B0502020202020204" pitchFamily="34" charset="0"/>
                    <a:ea typeface="Arial"/>
                    <a:cs typeface="Arial"/>
                    <a:sym typeface="Arial"/>
                  </a:rPr>
                  <a:t>Target</a:t>
                </a:r>
              </a:p>
            </p:txBody>
          </p:sp>
          <p:cxnSp>
            <p:nvCxnSpPr>
              <p:cNvPr id="34" name="Shape 177"/>
              <p:cNvCxnSpPr/>
              <p:nvPr/>
            </p:nvCxnSpPr>
            <p:spPr>
              <a:xfrm>
                <a:off x="6049682" y="3953007"/>
                <a:ext cx="156675" cy="182356"/>
              </a:xfrm>
              <a:prstGeom prst="straightConnector1">
                <a:avLst/>
              </a:prstGeom>
              <a:noFill/>
              <a:ln w="31750" cap="flat" cmpd="sng">
                <a:solidFill>
                  <a:schemeClr val="dk1"/>
                </a:solidFill>
                <a:prstDash val="solid"/>
                <a:round/>
                <a:headEnd type="none" w="med" len="med"/>
                <a:tailEnd type="stealth" w="lg" len="lg"/>
              </a:ln>
            </p:spPr>
          </p:cxnSp>
          <p:sp>
            <p:nvSpPr>
              <p:cNvPr id="36" name="Shape 179"/>
              <p:cNvSpPr txBox="1"/>
              <p:nvPr/>
            </p:nvSpPr>
            <p:spPr>
              <a:xfrm>
                <a:off x="4211960" y="5661248"/>
                <a:ext cx="3888432" cy="307800"/>
              </a:xfrm>
              <a:prstGeom prst="rect">
                <a:avLst/>
              </a:prstGeom>
              <a:solidFill>
                <a:schemeClr val="lt1"/>
              </a:solidFill>
              <a:ln>
                <a:noFill/>
              </a:ln>
            </p:spPr>
            <p:txBody>
              <a:bodyPr lIns="91425" tIns="45700" rIns="91425" bIns="45700" anchor="t" anchorCtr="0">
                <a:noAutofit/>
              </a:bodyPr>
              <a:lstStyle/>
              <a:p>
                <a:pPr>
                  <a:spcBef>
                    <a:spcPts val="0"/>
                  </a:spcBef>
                  <a:spcAft>
                    <a:spcPts val="0"/>
                  </a:spcAft>
                  <a:buSzPct val="25000"/>
                </a:pPr>
                <a:r>
                  <a:rPr lang="en-GB" sz="1200" dirty="0">
                    <a:solidFill>
                      <a:srgbClr val="000000"/>
                    </a:solidFill>
                    <a:latin typeface="Century Gothic" panose="020B0502020202020204" pitchFamily="34" charset="0"/>
                    <a:ea typeface="Arial"/>
                    <a:cs typeface="Arial"/>
                    <a:sym typeface="Arial"/>
                  </a:rPr>
                  <a:t>1990            </a:t>
                </a:r>
                <a:r>
                  <a:rPr lang="en-GB" sz="1200" dirty="0" smtClean="0">
                    <a:solidFill>
                      <a:srgbClr val="000000"/>
                    </a:solidFill>
                    <a:latin typeface="Century Gothic" panose="020B0502020202020204" pitchFamily="34" charset="0"/>
                    <a:ea typeface="Arial"/>
                    <a:cs typeface="Arial"/>
                    <a:sym typeface="Arial"/>
                  </a:rPr>
                  <a:t>              2000                      2014</a:t>
                </a:r>
                <a:endParaRPr lang="en-GB" sz="1200" dirty="0">
                  <a:solidFill>
                    <a:srgbClr val="000000"/>
                  </a:solidFill>
                  <a:latin typeface="Century Gothic" panose="020B0502020202020204" pitchFamily="34" charset="0"/>
                  <a:ea typeface="Arial"/>
                  <a:cs typeface="Arial"/>
                  <a:sym typeface="Arial"/>
                </a:endParaRPr>
              </a:p>
            </p:txBody>
          </p:sp>
        </p:grpSp>
        <p:sp>
          <p:nvSpPr>
            <p:cNvPr id="37" name="Shape 169"/>
            <p:cNvSpPr txBox="1"/>
            <p:nvPr/>
          </p:nvSpPr>
          <p:spPr>
            <a:xfrm>
              <a:off x="4488940" y="3212976"/>
              <a:ext cx="1595228" cy="586552"/>
            </a:xfrm>
            <a:prstGeom prst="rect">
              <a:avLst/>
            </a:prstGeom>
            <a:noFill/>
            <a:ln>
              <a:noFill/>
            </a:ln>
          </p:spPr>
          <p:txBody>
            <a:bodyPr lIns="91425" tIns="45700" rIns="91425" bIns="45700" anchor="t" anchorCtr="0">
              <a:noAutofit/>
            </a:bodyPr>
            <a:lstStyle/>
            <a:p>
              <a:pPr>
                <a:spcBef>
                  <a:spcPts val="0"/>
                </a:spcBef>
                <a:spcAft>
                  <a:spcPts val="0"/>
                </a:spcAft>
                <a:buSzPct val="25000"/>
              </a:pPr>
              <a:r>
                <a:rPr lang="en-GB" sz="2000" b="1" dirty="0">
                  <a:solidFill>
                    <a:srgbClr val="000000"/>
                  </a:solidFill>
                  <a:latin typeface="Century Gothic" panose="020B0502020202020204" pitchFamily="34" charset="0"/>
                  <a:ea typeface="Arial"/>
                  <a:cs typeface="Arial"/>
                  <a:sym typeface="Arial"/>
                </a:rPr>
                <a:t>  </a:t>
              </a:r>
              <a:r>
                <a:rPr lang="en-GB" sz="2000" b="1" dirty="0" smtClean="0">
                  <a:solidFill>
                    <a:srgbClr val="000000"/>
                  </a:solidFill>
                  <a:latin typeface="Century Gothic" panose="020B0502020202020204" pitchFamily="34" charset="0"/>
                  <a:ea typeface="Arial"/>
                  <a:cs typeface="Arial"/>
                  <a:sym typeface="Arial"/>
                </a:rPr>
                <a:t>Mortality</a:t>
              </a:r>
              <a:endParaRPr lang="en-GB" sz="2000" b="1" dirty="0">
                <a:solidFill>
                  <a:srgbClr val="000000"/>
                </a:solidFill>
                <a:latin typeface="Century Gothic" panose="020B0502020202020204" pitchFamily="34" charset="0"/>
                <a:ea typeface="Arial"/>
                <a:cs typeface="Arial"/>
                <a:sym typeface="Arial"/>
              </a:endParaRPr>
            </a:p>
          </p:txBody>
        </p:sp>
      </p:grpSp>
      <p:sp>
        <p:nvSpPr>
          <p:cNvPr id="38" name="Text Box 104"/>
          <p:cNvSpPr txBox="1"/>
          <p:nvPr/>
        </p:nvSpPr>
        <p:spPr>
          <a:xfrm>
            <a:off x="4253825" y="1882436"/>
            <a:ext cx="3198495" cy="389915"/>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lnSpc>
                <a:spcPct val="115000"/>
              </a:lnSpc>
              <a:spcAft>
                <a:spcPts val="0"/>
              </a:spcAft>
            </a:pPr>
            <a:r>
              <a:rPr lang="en-GB" b="1" dirty="0" smtClean="0">
                <a:ln w="12700" cap="flat" cmpd="sng" algn="ctr">
                  <a:solidFill>
                    <a:srgbClr val="000000"/>
                  </a:solidFill>
                  <a:prstDash val="solid"/>
                  <a:round/>
                </a:ln>
                <a:solidFill>
                  <a:srgbClr val="FF0000"/>
                </a:solidFill>
                <a:effectLst>
                  <a:outerShdw blurRad="41275" dist="20320" dir="1800000" algn="tl">
                    <a:srgbClr val="000000">
                      <a:alpha val="40000"/>
                    </a:srgbClr>
                  </a:outerShdw>
                </a:effectLst>
                <a:latin typeface="Century Gothic"/>
                <a:ea typeface="SimSun"/>
                <a:cs typeface="Arial"/>
              </a:rPr>
              <a:t>47%</a:t>
            </a:r>
            <a:r>
              <a:rPr lang="en-GB" b="1" dirty="0" smtClean="0">
                <a:ln w="12700" cap="flat" cmpd="sng" algn="ctr">
                  <a:solidFill>
                    <a:srgbClr val="000000"/>
                  </a:solidFill>
                  <a:prstDash val="solid"/>
                  <a:round/>
                </a:ln>
                <a:solidFill>
                  <a:srgbClr val="000000"/>
                </a:solidFill>
                <a:effectLst>
                  <a:outerShdw blurRad="41275" dist="20320" dir="1800000" algn="tl">
                    <a:srgbClr val="000000">
                      <a:alpha val="40000"/>
                    </a:srgbClr>
                  </a:outerShdw>
                </a:effectLst>
                <a:latin typeface="Century Gothic"/>
                <a:ea typeface="SimSun"/>
                <a:cs typeface="Arial"/>
              </a:rPr>
              <a:t> DROP IN TB MORTALITY</a:t>
            </a:r>
            <a:endParaRPr lang="en-GB" sz="400" dirty="0">
              <a:solidFill>
                <a:srgbClr val="000000"/>
              </a:solidFill>
              <a:latin typeface="Calibri"/>
              <a:ea typeface="SimSun"/>
              <a:cs typeface="Arial"/>
            </a:endParaRPr>
          </a:p>
        </p:txBody>
      </p:sp>
      <p:sp>
        <p:nvSpPr>
          <p:cNvPr id="40" name="TextBox 2"/>
          <p:cNvSpPr txBox="1">
            <a:spLocks noChangeArrowheads="1"/>
          </p:cNvSpPr>
          <p:nvPr/>
        </p:nvSpPr>
        <p:spPr bwMode="auto">
          <a:xfrm>
            <a:off x="323528" y="5877272"/>
            <a:ext cx="8209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Helvetica-Narrow" pitchFamily="34" charset="0"/>
                <a:cs typeface="Arial" pitchFamily="34" charset="0"/>
              </a:defRPr>
            </a:lvl1pPr>
            <a:lvl2pPr eaLnBrk="0" hangingPunct="0">
              <a:defRPr>
                <a:solidFill>
                  <a:schemeClr val="tx1"/>
                </a:solidFill>
                <a:latin typeface="Helvetica-Narrow" pitchFamily="34" charset="0"/>
                <a:cs typeface="Arial" pitchFamily="34" charset="0"/>
              </a:defRPr>
            </a:lvl2pPr>
            <a:lvl3pPr eaLnBrk="0" hangingPunct="0">
              <a:defRPr>
                <a:solidFill>
                  <a:schemeClr val="tx1"/>
                </a:solidFill>
                <a:latin typeface="Helvetica-Narrow" pitchFamily="34" charset="0"/>
                <a:cs typeface="Arial" pitchFamily="34" charset="0"/>
              </a:defRPr>
            </a:lvl3pPr>
            <a:lvl4pPr eaLnBrk="0" hangingPunct="0">
              <a:defRPr>
                <a:solidFill>
                  <a:schemeClr val="tx1"/>
                </a:solidFill>
                <a:latin typeface="Helvetica-Narrow" pitchFamily="34" charset="0"/>
                <a:cs typeface="Arial" pitchFamily="34" charset="0"/>
              </a:defRPr>
            </a:lvl4pPr>
            <a:lvl5pPr eaLnBrk="0" hangingPunct="0">
              <a:defRPr>
                <a:solidFill>
                  <a:schemeClr val="tx1"/>
                </a:solidFill>
                <a:latin typeface="Helvetica-Narrow" pitchFamily="34" charset="0"/>
                <a:cs typeface="Arial" pitchFamily="34" charset="0"/>
              </a:defRPr>
            </a:lvl5pPr>
            <a:lvl6pPr marL="2281238" indent="1588" eaLnBrk="0" fontAlgn="base" hangingPunct="0">
              <a:spcBef>
                <a:spcPct val="0"/>
              </a:spcBef>
              <a:spcAft>
                <a:spcPct val="0"/>
              </a:spcAft>
              <a:defRPr>
                <a:solidFill>
                  <a:schemeClr val="tx1"/>
                </a:solidFill>
                <a:latin typeface="Helvetica-Narrow" pitchFamily="34" charset="0"/>
                <a:cs typeface="Arial" pitchFamily="34" charset="0"/>
              </a:defRPr>
            </a:lvl6pPr>
            <a:lvl7pPr marL="2738438" indent="1588" eaLnBrk="0" fontAlgn="base" hangingPunct="0">
              <a:spcBef>
                <a:spcPct val="0"/>
              </a:spcBef>
              <a:spcAft>
                <a:spcPct val="0"/>
              </a:spcAft>
              <a:defRPr>
                <a:solidFill>
                  <a:schemeClr val="tx1"/>
                </a:solidFill>
                <a:latin typeface="Helvetica-Narrow" pitchFamily="34" charset="0"/>
                <a:cs typeface="Arial" pitchFamily="34" charset="0"/>
              </a:defRPr>
            </a:lvl7pPr>
            <a:lvl8pPr marL="3195638" indent="1588" eaLnBrk="0" fontAlgn="base" hangingPunct="0">
              <a:spcBef>
                <a:spcPct val="0"/>
              </a:spcBef>
              <a:spcAft>
                <a:spcPct val="0"/>
              </a:spcAft>
              <a:defRPr>
                <a:solidFill>
                  <a:schemeClr val="tx1"/>
                </a:solidFill>
                <a:latin typeface="Helvetica-Narrow" pitchFamily="34" charset="0"/>
                <a:cs typeface="Arial" pitchFamily="34" charset="0"/>
              </a:defRPr>
            </a:lvl8pPr>
            <a:lvl9pPr marL="3652838" indent="1588" eaLnBrk="0" fontAlgn="base" hangingPunct="0">
              <a:spcBef>
                <a:spcPct val="0"/>
              </a:spcBef>
              <a:spcAft>
                <a:spcPct val="0"/>
              </a:spcAft>
              <a:defRPr>
                <a:solidFill>
                  <a:schemeClr val="tx1"/>
                </a:solidFill>
                <a:latin typeface="Helvetica-Narrow" pitchFamily="34" charset="0"/>
                <a:cs typeface="Arial" pitchFamily="34" charset="0"/>
              </a:defRPr>
            </a:lvl9pPr>
          </a:lstStyle>
          <a:p>
            <a:pPr marL="0" indent="0" algn="ctr" eaLnBrk="1" fontAlgn="auto" hangingPunct="1">
              <a:spcBef>
                <a:spcPts val="0"/>
              </a:spcBef>
              <a:spcAft>
                <a:spcPts val="0"/>
              </a:spcAft>
            </a:pPr>
            <a:r>
              <a:rPr lang="en-GB" b="1" dirty="0" smtClean="0">
                <a:solidFill>
                  <a:srgbClr val="0093D5"/>
                </a:solidFill>
                <a:latin typeface="Century Gothic" panose="020B0502020202020204" pitchFamily="34" charset="0"/>
                <a:cs typeface="Calibri" pitchFamily="34" charset="0"/>
              </a:rPr>
              <a:t>43 million </a:t>
            </a:r>
            <a:r>
              <a:rPr lang="en-GB" b="1" dirty="0">
                <a:solidFill>
                  <a:srgbClr val="0093D5"/>
                </a:solidFill>
                <a:latin typeface="Century Gothic" panose="020B0502020202020204" pitchFamily="34" charset="0"/>
                <a:cs typeface="Calibri" pitchFamily="34" charset="0"/>
              </a:rPr>
              <a:t>lives saved </a:t>
            </a:r>
            <a:r>
              <a:rPr lang="en-GB" dirty="0">
                <a:solidFill>
                  <a:srgbClr val="FF0000"/>
                </a:solidFill>
                <a:latin typeface="Century Gothic" panose="020B0502020202020204" pitchFamily="34" charset="0"/>
                <a:cs typeface="Calibri" pitchFamily="34" charset="0"/>
              </a:rPr>
              <a:t>between 2000 and </a:t>
            </a:r>
            <a:r>
              <a:rPr lang="en-GB" dirty="0" smtClean="0">
                <a:solidFill>
                  <a:srgbClr val="FF0000"/>
                </a:solidFill>
                <a:latin typeface="Century Gothic" panose="020B0502020202020204" pitchFamily="34" charset="0"/>
                <a:cs typeface="Calibri" pitchFamily="34" charset="0"/>
              </a:rPr>
              <a:t>2014</a:t>
            </a:r>
            <a:endParaRPr lang="en-GB" dirty="0">
              <a:solidFill>
                <a:srgbClr val="FF0000"/>
              </a:solidFill>
              <a:latin typeface="Century Gothic" panose="020B0502020202020204" pitchFamily="34" charset="0"/>
              <a:cs typeface="Calibri" pitchFamily="34" charset="0"/>
            </a:endParaRPr>
          </a:p>
        </p:txBody>
      </p:sp>
      <p:pic>
        <p:nvPicPr>
          <p:cNvPr id="31" name="Picture 1"/>
          <p:cNvPicPr>
            <a:picLocks noChangeAspect="1"/>
          </p:cNvPicPr>
          <p:nvPr/>
        </p:nvPicPr>
        <p:blipFill>
          <a:blip r:embed="rId10" cstate="email">
            <a:extLst>
              <a:ext uri="{28A0092B-C50C-407E-A947-70E740481C1C}">
                <a14:useLocalDpi xmlns:a14="http://schemas.microsoft.com/office/drawing/2010/main"/>
              </a:ext>
            </a:extLst>
          </a:blip>
          <a:srcRect l="2702" t="28763" r="20567" b="8710"/>
          <a:stretch>
            <a:fillRect/>
          </a:stretch>
        </p:blipFill>
        <p:spPr bwMode="auto">
          <a:xfrm>
            <a:off x="156554" y="21754"/>
            <a:ext cx="2954697" cy="129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itle 1"/>
          <p:cNvSpPr txBox="1">
            <a:spLocks/>
          </p:cNvSpPr>
          <p:nvPr/>
        </p:nvSpPr>
        <p:spPr>
          <a:xfrm>
            <a:off x="3098650" y="53752"/>
            <a:ext cx="542128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smtClean="0">
                <a:solidFill>
                  <a:srgbClr val="FF0000"/>
                </a:solidFill>
                <a:latin typeface="Century Gothic" panose="020B0502020202020204" pitchFamily="34" charset="0"/>
              </a:rPr>
              <a:t>The MDG era </a:t>
            </a:r>
            <a:r>
              <a:rPr lang="en-GB" sz="4000" b="1" dirty="0" smtClean="0">
                <a:latin typeface="Century Gothic" panose="020B0502020202020204" pitchFamily="34" charset="0"/>
              </a:rPr>
              <a:t>is over</a:t>
            </a:r>
            <a:endParaRPr lang="en-GB" sz="4000" b="1" dirty="0">
              <a:latin typeface="Century Gothic" panose="020B0502020202020204" pitchFamily="34" charset="0"/>
            </a:endParaRPr>
          </a:p>
        </p:txBody>
      </p:sp>
      <p:sp>
        <p:nvSpPr>
          <p:cNvPr id="5" name="Rectangle 4"/>
          <p:cNvSpPr>
            <a:spLocks noChangeArrowheads="1"/>
          </p:cNvSpPr>
          <p:nvPr/>
        </p:nvSpPr>
        <p:spPr bwMode="auto">
          <a:xfrm>
            <a:off x="192709" y="1268760"/>
            <a:ext cx="8771780"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Arial Narrow" panose="020B0606020202030204" pitchFamily="34" charset="0"/>
            </a:endParaRPr>
          </a:p>
        </p:txBody>
      </p:sp>
    </p:spTree>
    <p:extLst>
      <p:ext uri="{BB962C8B-B14F-4D97-AF65-F5344CB8AC3E}">
        <p14:creationId xmlns:p14="http://schemas.microsoft.com/office/powerpoint/2010/main" val="2833162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83568" y="836712"/>
            <a:ext cx="7200800" cy="5328592"/>
            <a:chOff x="2411760" y="-891480"/>
            <a:chExt cx="7639050" cy="584835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891480"/>
              <a:ext cx="7639050"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reeform 9"/>
            <p:cNvSpPr/>
            <p:nvPr/>
          </p:nvSpPr>
          <p:spPr bwMode="auto">
            <a:xfrm>
              <a:off x="2684585" y="797169"/>
              <a:ext cx="4870938" cy="4079631"/>
            </a:xfrm>
            <a:custGeom>
              <a:avLst/>
              <a:gdLst>
                <a:gd name="connsiteX0" fmla="*/ 35169 w 4870938"/>
                <a:gd name="connsiteY0" fmla="*/ 1664677 h 4079631"/>
                <a:gd name="connsiteX1" fmla="*/ 99646 w 4870938"/>
                <a:gd name="connsiteY1" fmla="*/ 1389185 h 4079631"/>
                <a:gd name="connsiteX2" fmla="*/ 205153 w 4870938"/>
                <a:gd name="connsiteY2" fmla="*/ 1154723 h 4079631"/>
                <a:gd name="connsiteX3" fmla="*/ 293077 w 4870938"/>
                <a:gd name="connsiteY3" fmla="*/ 984739 h 4079631"/>
                <a:gd name="connsiteX4" fmla="*/ 468923 w 4870938"/>
                <a:gd name="connsiteY4" fmla="*/ 726831 h 4079631"/>
                <a:gd name="connsiteX5" fmla="*/ 656492 w 4870938"/>
                <a:gd name="connsiteY5" fmla="*/ 539262 h 4079631"/>
                <a:gd name="connsiteX6" fmla="*/ 803030 w 4870938"/>
                <a:gd name="connsiteY6" fmla="*/ 416169 h 4079631"/>
                <a:gd name="connsiteX7" fmla="*/ 996461 w 4870938"/>
                <a:gd name="connsiteY7" fmla="*/ 287216 h 4079631"/>
                <a:gd name="connsiteX8" fmla="*/ 1201615 w 4870938"/>
                <a:gd name="connsiteY8" fmla="*/ 181708 h 4079631"/>
                <a:gd name="connsiteX9" fmla="*/ 1494692 w 4870938"/>
                <a:gd name="connsiteY9" fmla="*/ 70339 h 4079631"/>
                <a:gd name="connsiteX10" fmla="*/ 1840523 w 4870938"/>
                <a:gd name="connsiteY10" fmla="*/ 0 h 4079631"/>
                <a:gd name="connsiteX11" fmla="*/ 2116015 w 4870938"/>
                <a:gd name="connsiteY11" fmla="*/ 0 h 4079631"/>
                <a:gd name="connsiteX12" fmla="*/ 2332892 w 4870938"/>
                <a:gd name="connsiteY12" fmla="*/ 11723 h 4079631"/>
                <a:gd name="connsiteX13" fmla="*/ 2579077 w 4870938"/>
                <a:gd name="connsiteY13" fmla="*/ 70339 h 4079631"/>
                <a:gd name="connsiteX14" fmla="*/ 2813538 w 4870938"/>
                <a:gd name="connsiteY14" fmla="*/ 140677 h 4079631"/>
                <a:gd name="connsiteX15" fmla="*/ 3053861 w 4870938"/>
                <a:gd name="connsiteY15" fmla="*/ 257908 h 4079631"/>
                <a:gd name="connsiteX16" fmla="*/ 3223846 w 4870938"/>
                <a:gd name="connsiteY16" fmla="*/ 375139 h 4079631"/>
                <a:gd name="connsiteX17" fmla="*/ 3399692 w 4870938"/>
                <a:gd name="connsiteY17" fmla="*/ 504093 h 4079631"/>
                <a:gd name="connsiteX18" fmla="*/ 3581400 w 4870938"/>
                <a:gd name="connsiteY18" fmla="*/ 685800 h 4079631"/>
                <a:gd name="connsiteX19" fmla="*/ 3780692 w 4870938"/>
                <a:gd name="connsiteY19" fmla="*/ 890954 h 4079631"/>
                <a:gd name="connsiteX20" fmla="*/ 4870938 w 4870938"/>
                <a:gd name="connsiteY20" fmla="*/ 2145323 h 4079631"/>
                <a:gd name="connsiteX21" fmla="*/ 4870938 w 4870938"/>
                <a:gd name="connsiteY21" fmla="*/ 2151185 h 4079631"/>
                <a:gd name="connsiteX22" fmla="*/ 3698630 w 4870938"/>
                <a:gd name="connsiteY22" fmla="*/ 3329354 h 4079631"/>
                <a:gd name="connsiteX23" fmla="*/ 3446584 w 4870938"/>
                <a:gd name="connsiteY23" fmla="*/ 3546231 h 4079631"/>
                <a:gd name="connsiteX24" fmla="*/ 3130061 w 4870938"/>
                <a:gd name="connsiteY24" fmla="*/ 3786554 h 4079631"/>
                <a:gd name="connsiteX25" fmla="*/ 2983523 w 4870938"/>
                <a:gd name="connsiteY25" fmla="*/ 3856893 h 4079631"/>
                <a:gd name="connsiteX26" fmla="*/ 2807677 w 4870938"/>
                <a:gd name="connsiteY26" fmla="*/ 3938954 h 4079631"/>
                <a:gd name="connsiteX27" fmla="*/ 2532184 w 4870938"/>
                <a:gd name="connsiteY27" fmla="*/ 4026877 h 4079631"/>
                <a:gd name="connsiteX28" fmla="*/ 2233246 w 4870938"/>
                <a:gd name="connsiteY28" fmla="*/ 4079631 h 4079631"/>
                <a:gd name="connsiteX29" fmla="*/ 1869830 w 4870938"/>
                <a:gd name="connsiteY29" fmla="*/ 4073769 h 4079631"/>
                <a:gd name="connsiteX30" fmla="*/ 1529861 w 4870938"/>
                <a:gd name="connsiteY30" fmla="*/ 4026877 h 4079631"/>
                <a:gd name="connsiteX31" fmla="*/ 1148861 w 4870938"/>
                <a:gd name="connsiteY31" fmla="*/ 3886200 h 4079631"/>
                <a:gd name="connsiteX32" fmla="*/ 844061 w 4870938"/>
                <a:gd name="connsiteY32" fmla="*/ 3692769 h 4079631"/>
                <a:gd name="connsiteX33" fmla="*/ 597877 w 4870938"/>
                <a:gd name="connsiteY33" fmla="*/ 3487616 h 4079631"/>
                <a:gd name="connsiteX34" fmla="*/ 398584 w 4870938"/>
                <a:gd name="connsiteY34" fmla="*/ 3253154 h 4079631"/>
                <a:gd name="connsiteX35" fmla="*/ 211015 w 4870938"/>
                <a:gd name="connsiteY35" fmla="*/ 2965939 h 4079631"/>
                <a:gd name="connsiteX36" fmla="*/ 93784 w 4870938"/>
                <a:gd name="connsiteY36" fmla="*/ 2667000 h 4079631"/>
                <a:gd name="connsiteX37" fmla="*/ 23446 w 4870938"/>
                <a:gd name="connsiteY37" fmla="*/ 2350477 h 4079631"/>
                <a:gd name="connsiteX38" fmla="*/ 0 w 4870938"/>
                <a:gd name="connsiteY38" fmla="*/ 1998785 h 4079631"/>
                <a:gd name="connsiteX39" fmla="*/ 11723 w 4870938"/>
                <a:gd name="connsiteY39" fmla="*/ 1811216 h 4079631"/>
                <a:gd name="connsiteX40" fmla="*/ 35169 w 4870938"/>
                <a:gd name="connsiteY40" fmla="*/ 1664677 h 407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70938" h="4079631">
                  <a:moveTo>
                    <a:pt x="35169" y="1664677"/>
                  </a:moveTo>
                  <a:lnTo>
                    <a:pt x="99646" y="1389185"/>
                  </a:lnTo>
                  <a:lnTo>
                    <a:pt x="205153" y="1154723"/>
                  </a:lnTo>
                  <a:lnTo>
                    <a:pt x="293077" y="984739"/>
                  </a:lnTo>
                  <a:lnTo>
                    <a:pt x="468923" y="726831"/>
                  </a:lnTo>
                  <a:lnTo>
                    <a:pt x="656492" y="539262"/>
                  </a:lnTo>
                  <a:lnTo>
                    <a:pt x="803030" y="416169"/>
                  </a:lnTo>
                  <a:lnTo>
                    <a:pt x="996461" y="287216"/>
                  </a:lnTo>
                  <a:lnTo>
                    <a:pt x="1201615" y="181708"/>
                  </a:lnTo>
                  <a:lnTo>
                    <a:pt x="1494692" y="70339"/>
                  </a:lnTo>
                  <a:lnTo>
                    <a:pt x="1840523" y="0"/>
                  </a:lnTo>
                  <a:lnTo>
                    <a:pt x="2116015" y="0"/>
                  </a:lnTo>
                  <a:lnTo>
                    <a:pt x="2332892" y="11723"/>
                  </a:lnTo>
                  <a:lnTo>
                    <a:pt x="2579077" y="70339"/>
                  </a:lnTo>
                  <a:lnTo>
                    <a:pt x="2813538" y="140677"/>
                  </a:lnTo>
                  <a:lnTo>
                    <a:pt x="3053861" y="257908"/>
                  </a:lnTo>
                  <a:lnTo>
                    <a:pt x="3223846" y="375139"/>
                  </a:lnTo>
                  <a:lnTo>
                    <a:pt x="3399692" y="504093"/>
                  </a:lnTo>
                  <a:lnTo>
                    <a:pt x="3581400" y="685800"/>
                  </a:lnTo>
                  <a:lnTo>
                    <a:pt x="3780692" y="890954"/>
                  </a:lnTo>
                  <a:lnTo>
                    <a:pt x="4870938" y="2145323"/>
                  </a:lnTo>
                  <a:lnTo>
                    <a:pt x="4870938" y="2151185"/>
                  </a:lnTo>
                  <a:lnTo>
                    <a:pt x="3698630" y="3329354"/>
                  </a:lnTo>
                  <a:lnTo>
                    <a:pt x="3446584" y="3546231"/>
                  </a:lnTo>
                  <a:lnTo>
                    <a:pt x="3130061" y="3786554"/>
                  </a:lnTo>
                  <a:lnTo>
                    <a:pt x="2983523" y="3856893"/>
                  </a:lnTo>
                  <a:lnTo>
                    <a:pt x="2807677" y="3938954"/>
                  </a:lnTo>
                  <a:lnTo>
                    <a:pt x="2532184" y="4026877"/>
                  </a:lnTo>
                  <a:lnTo>
                    <a:pt x="2233246" y="4079631"/>
                  </a:lnTo>
                  <a:lnTo>
                    <a:pt x="1869830" y="4073769"/>
                  </a:lnTo>
                  <a:lnTo>
                    <a:pt x="1529861" y="4026877"/>
                  </a:lnTo>
                  <a:lnTo>
                    <a:pt x="1148861" y="3886200"/>
                  </a:lnTo>
                  <a:lnTo>
                    <a:pt x="844061" y="3692769"/>
                  </a:lnTo>
                  <a:lnTo>
                    <a:pt x="597877" y="3487616"/>
                  </a:lnTo>
                  <a:lnTo>
                    <a:pt x="398584" y="3253154"/>
                  </a:lnTo>
                  <a:lnTo>
                    <a:pt x="211015" y="2965939"/>
                  </a:lnTo>
                  <a:lnTo>
                    <a:pt x="93784" y="2667000"/>
                  </a:lnTo>
                  <a:lnTo>
                    <a:pt x="23446" y="2350477"/>
                  </a:lnTo>
                  <a:lnTo>
                    <a:pt x="0" y="1998785"/>
                  </a:lnTo>
                  <a:lnTo>
                    <a:pt x="11723" y="1811216"/>
                  </a:lnTo>
                  <a:lnTo>
                    <a:pt x="35169" y="1664677"/>
                  </a:lnTo>
                  <a:close/>
                </a:path>
              </a:pathLst>
            </a:custGeom>
            <a:noFill/>
            <a:ln w="38100" cap="flat" cmpd="sng" algn="ctr">
              <a:solidFill>
                <a:srgbClr val="FF0000"/>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42988" rtl="1" eaLnBrk="1" fontAlgn="base" latinLnBrk="0" hangingPunct="1">
                <a:lnSpc>
                  <a:spcPct val="100000"/>
                </a:lnSpc>
                <a:spcBef>
                  <a:spcPct val="0"/>
                </a:spcBef>
                <a:spcAft>
                  <a:spcPct val="0"/>
                </a:spcAft>
                <a:buClrTx/>
                <a:buSzTx/>
                <a:buFontTx/>
                <a:buNone/>
                <a:tabLst/>
              </a:pPr>
              <a:endParaRPr kumimoji="0" lang="en-GB" sz="3900" b="1" i="0" u="none" strike="noStrike" cap="none" normalizeH="0" baseline="0" smtClean="0">
                <a:ln>
                  <a:noFill/>
                </a:ln>
                <a:solidFill>
                  <a:srgbClr val="000066"/>
                </a:solidFill>
                <a:effectLst/>
                <a:latin typeface="Arial" charset="0"/>
                <a:cs typeface="Arial" charset="0"/>
              </a:endParaRPr>
            </a:p>
          </p:txBody>
        </p:sp>
      </p:grpSp>
      <p:sp>
        <p:nvSpPr>
          <p:cNvPr id="5" name="Rectangle 6"/>
          <p:cNvSpPr>
            <a:spLocks noChangeArrowheads="1"/>
          </p:cNvSpPr>
          <p:nvPr/>
        </p:nvSpPr>
        <p:spPr bwMode="auto">
          <a:xfrm>
            <a:off x="-36512" y="44625"/>
            <a:ext cx="9180512"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buClr>
                <a:schemeClr val="folHlink"/>
              </a:buClr>
            </a:pPr>
            <a:r>
              <a:rPr lang="en-US" sz="4000" dirty="0" smtClean="0">
                <a:solidFill>
                  <a:schemeClr val="tx1"/>
                </a:solidFill>
                <a:latin typeface="Calibri" panose="020F0502020204030204" pitchFamily="34" charset="0"/>
                <a:cs typeface="Calibri" panose="020F0502020204030204" pitchFamily="34" charset="0"/>
              </a:rPr>
              <a:t>30 High MDR-TB burden countries</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7413" y="5748336"/>
            <a:ext cx="3176587"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461" y="592907"/>
            <a:ext cx="7053263" cy="5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3185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title"/>
          </p:nvPr>
        </p:nvSpPr>
        <p:spPr>
          <a:xfrm>
            <a:off x="447819" y="476672"/>
            <a:ext cx="8229600" cy="655638"/>
          </a:xfrm>
        </p:spPr>
        <p:txBody>
          <a:bodyPr>
            <a:normAutofit fontScale="90000"/>
          </a:bodyPr>
          <a:lstStyle/>
          <a:p>
            <a:r>
              <a:rPr lang="en-US" alt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MDR-TB in SEAR</a:t>
            </a:r>
            <a:endParaRPr lang="en-GB" alt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915" name="Content Placeholder 4"/>
          <p:cNvSpPr>
            <a:spLocks noGrp="1"/>
          </p:cNvSpPr>
          <p:nvPr>
            <p:ph idx="1"/>
          </p:nvPr>
        </p:nvSpPr>
        <p:spPr>
          <a:xfrm>
            <a:off x="457200" y="1412776"/>
            <a:ext cx="8229600" cy="4713391"/>
          </a:xfrm>
        </p:spPr>
        <p:txBody>
          <a:bodyPr/>
          <a:lstStyle/>
          <a:p>
            <a:r>
              <a:rPr lang="en-GB" sz="2000" dirty="0" smtClean="0"/>
              <a:t>Estimates</a:t>
            </a:r>
          </a:p>
          <a:p>
            <a:pPr lvl="1"/>
            <a:r>
              <a:rPr lang="en-GB" sz="1800" dirty="0" smtClean="0"/>
              <a:t>Newly </a:t>
            </a:r>
            <a:r>
              <a:rPr lang="en-GB" sz="1800" dirty="0"/>
              <a:t>detected </a:t>
            </a:r>
            <a:r>
              <a:rPr lang="en-GB" sz="1800" dirty="0" smtClean="0"/>
              <a:t>cases - </a:t>
            </a:r>
            <a:r>
              <a:rPr lang="en-GB" sz="1800" b="1" dirty="0" smtClean="0"/>
              <a:t>2.6%</a:t>
            </a:r>
            <a:r>
              <a:rPr lang="en-GB" sz="1800" dirty="0" smtClean="0"/>
              <a:t>, (range</a:t>
            </a:r>
            <a:r>
              <a:rPr lang="en-GB" sz="1800" dirty="0"/>
              <a:t>: </a:t>
            </a:r>
            <a:r>
              <a:rPr lang="en-GB" sz="1800" dirty="0" smtClean="0"/>
              <a:t>2.3–3.0%). </a:t>
            </a:r>
          </a:p>
          <a:p>
            <a:pPr lvl="1"/>
            <a:r>
              <a:rPr lang="en-GB" sz="1800" dirty="0" smtClean="0"/>
              <a:t>Retreatment </a:t>
            </a:r>
            <a:r>
              <a:rPr lang="en-GB" sz="1800" dirty="0"/>
              <a:t>cases </a:t>
            </a:r>
            <a:r>
              <a:rPr lang="en-GB" sz="1800" dirty="0" smtClean="0"/>
              <a:t>- </a:t>
            </a:r>
            <a:r>
              <a:rPr lang="en-GB" sz="1800" b="1" dirty="0" smtClean="0"/>
              <a:t>17</a:t>
            </a:r>
            <a:r>
              <a:rPr lang="en-GB" sz="1800" dirty="0" smtClean="0"/>
              <a:t>% </a:t>
            </a:r>
            <a:r>
              <a:rPr lang="en-GB" sz="1800" dirty="0"/>
              <a:t>(range </a:t>
            </a:r>
            <a:r>
              <a:rPr lang="en-GB" sz="1800" dirty="0" smtClean="0"/>
              <a:t>15–19%)</a:t>
            </a:r>
            <a:endParaRPr lang="en-GB" sz="1600" dirty="0" smtClean="0"/>
          </a:p>
          <a:p>
            <a:pPr marL="457200" lvl="1" indent="0">
              <a:buNone/>
            </a:pPr>
            <a:r>
              <a:rPr lang="en-GB" sz="1600" dirty="0" smtClean="0"/>
              <a:t> </a:t>
            </a:r>
          </a:p>
          <a:p>
            <a:r>
              <a:rPr lang="en-GB" sz="2000" dirty="0" smtClean="0"/>
              <a:t>However</a:t>
            </a:r>
            <a:r>
              <a:rPr lang="en-GB" sz="2000" dirty="0"/>
              <a:t>, given the large number of TB cases in the SEA Region, this translates to a total of </a:t>
            </a:r>
            <a:r>
              <a:rPr lang="en-GB" sz="2000" dirty="0" smtClean="0"/>
              <a:t>110 </a:t>
            </a:r>
            <a:r>
              <a:rPr lang="en-GB" sz="2000" dirty="0"/>
              <a:t>000 estimated </a:t>
            </a:r>
            <a:r>
              <a:rPr lang="en-GB" sz="2000" dirty="0" smtClean="0"/>
              <a:t>MDR-/RR-TB </a:t>
            </a:r>
            <a:r>
              <a:rPr lang="en-GB" sz="2000" dirty="0"/>
              <a:t>cases among notified pulmonary TB </a:t>
            </a:r>
            <a:r>
              <a:rPr lang="en-GB" sz="2000" dirty="0" smtClean="0"/>
              <a:t>in 2015</a:t>
            </a:r>
          </a:p>
          <a:p>
            <a:pPr marL="0" indent="0">
              <a:buNone/>
            </a:pPr>
            <a:r>
              <a:rPr lang="en-GB" sz="2000" dirty="0" smtClean="0"/>
              <a:t> </a:t>
            </a:r>
          </a:p>
          <a:p>
            <a:r>
              <a:rPr lang="en-GB" sz="2000" dirty="0" smtClean="0"/>
              <a:t>Six </a:t>
            </a:r>
            <a:r>
              <a:rPr lang="en-GB" sz="2000" dirty="0"/>
              <a:t>of the 30 high MDR-TB-burden countries are in the SEA Region: Bangladesh, Democratic People’s Republic of Korea, India, Indonesia, Myanmar and Thailand.</a:t>
            </a:r>
            <a:endParaRPr lang="en-IN" sz="2000" dirty="0"/>
          </a:p>
          <a:p>
            <a:endParaRPr lang="en-US" altLang="en-US" sz="1200" i="1" dirty="0" smtClean="0">
              <a:solidFill>
                <a:srgbClr val="000000"/>
              </a:solidFill>
            </a:endParaRPr>
          </a:p>
          <a:p>
            <a:r>
              <a:rPr lang="en-US" altLang="en-US" sz="1200" i="1" dirty="0" smtClean="0">
                <a:solidFill>
                  <a:srgbClr val="000000"/>
                </a:solidFill>
              </a:rPr>
              <a:t>Source: WHO Global Tuberculosis  Report  2016</a:t>
            </a:r>
          </a:p>
          <a:p>
            <a:pPr>
              <a:buFontTx/>
              <a:buNone/>
            </a:pPr>
            <a:endParaRPr lang="en-US" altLang="en-US" sz="2000" dirty="0" smtClean="0">
              <a:solidFill>
                <a:srgbClr val="00B050"/>
              </a:solidFill>
            </a:endParaRPr>
          </a:p>
          <a:p>
            <a:endParaRPr lang="en-GB" altLang="en-US" dirty="0" smtClean="0"/>
          </a:p>
        </p:txBody>
      </p:sp>
      <p:sp>
        <p:nvSpPr>
          <p:cNvPr id="3891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5F417F3-D93D-46FA-A27F-D59D9BE3ED02}" type="slidenum">
              <a:rPr lang="en-US" altLang="en-US"/>
              <a:pPr eaLnBrk="1" hangingPunct="1"/>
              <a:t>21</a:t>
            </a:fld>
            <a:endParaRPr lang="en-US" alt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5669" y="5759350"/>
            <a:ext cx="3176587"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575" y="1196752"/>
            <a:ext cx="7053263" cy="5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8321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32" y="76388"/>
            <a:ext cx="9066710" cy="707886"/>
          </a:xfrm>
          <a:prstGeom prst="rect">
            <a:avLst/>
          </a:prstGeom>
        </p:spPr>
        <p:txBody>
          <a:bodyPr wrap="square">
            <a:spAutoFit/>
          </a:bodyPr>
          <a:lstStyle/>
          <a:p>
            <a:pPr algn="ctr"/>
            <a:r>
              <a:rPr lang="en-US" sz="4000" b="1" kern="0" dirty="0">
                <a:solidFill>
                  <a:schemeClr val="tx1">
                    <a:lumMod val="95000"/>
                    <a:lumOff val="5000"/>
                  </a:schemeClr>
                </a:solidFill>
                <a:latin typeface="Calibri" panose="020F0502020204030204" pitchFamily="34" charset="0"/>
                <a:ea typeface="굴림" pitchFamily="34" charset="-127"/>
                <a:cs typeface="Calibri" panose="020F0502020204030204" pitchFamily="34" charset="0"/>
              </a:rPr>
              <a:t>Countries ever notifying an XDR−TB case</a:t>
            </a:r>
            <a:endParaRPr lang="en-GB" sz="4000" b="1" kern="0" dirty="0">
              <a:solidFill>
                <a:schemeClr val="tx1">
                  <a:lumMod val="95000"/>
                  <a:lumOff val="5000"/>
                </a:schemeClr>
              </a:solidFill>
              <a:latin typeface="Calibri" panose="020F0502020204030204" pitchFamily="34" charset="0"/>
              <a:ea typeface="굴림" pitchFamily="34" charset="-127"/>
              <a:cs typeface="Calibri" panose="020F0502020204030204" pitchFamily="34" charset="0"/>
            </a:endParaRPr>
          </a:p>
        </p:txBody>
      </p:sp>
      <p:sp>
        <p:nvSpPr>
          <p:cNvPr id="4" name="Rectangle 49"/>
          <p:cNvSpPr>
            <a:spLocks noChangeArrowheads="1"/>
          </p:cNvSpPr>
          <p:nvPr/>
        </p:nvSpPr>
        <p:spPr bwMode="auto">
          <a:xfrm>
            <a:off x="119791" y="5733256"/>
            <a:ext cx="8964613" cy="646331"/>
          </a:xfrm>
          <a:prstGeom prst="rect">
            <a:avLst/>
          </a:prstGeom>
          <a:noFill/>
          <a:ln w="9525">
            <a:noFill/>
            <a:miter lim="800000"/>
            <a:headEnd/>
            <a:tailEnd/>
          </a:ln>
          <a:effectLst/>
        </p:spPr>
        <p:txBody>
          <a:bodyPr anchor="ctr">
            <a:spAutoFit/>
          </a:bodyPr>
          <a:lstStyle/>
          <a:p>
            <a:pPr algn="ctr"/>
            <a:r>
              <a:rPr lang="en-GB" sz="900" b="0" dirty="0">
                <a:latin typeface="Calibri" pitchFamily="34" charset="0"/>
              </a:rPr>
              <a:t>The boundaries and names shown and the designations used on this map do not imply the expression of any opinion whatsoever on the part of the World Health Organization concerning the legal status of any country, territory, city or area or of its authorities, or concerning the delimitation of its frontiers or boundaries.  Dotted lines on maps represent approximate border lines for which there may not yet be full agreement. </a:t>
            </a:r>
          </a:p>
          <a:p>
            <a:pPr algn="ctr"/>
            <a:r>
              <a:rPr lang="en-GB" sz="900" b="0" dirty="0">
                <a:latin typeface="Calibri" pitchFamily="34" charset="0"/>
                <a:sym typeface="Symbol" pitchFamily="18" charset="2"/>
              </a:rPr>
              <a:t></a:t>
            </a:r>
            <a:r>
              <a:rPr lang="en-GB" sz="900" b="0" dirty="0">
                <a:latin typeface="Calibri" pitchFamily="34" charset="0"/>
              </a:rPr>
              <a:t> WHO </a:t>
            </a:r>
            <a:r>
              <a:rPr lang="en-GB" sz="900" b="0" dirty="0" smtClean="0">
                <a:latin typeface="Calibri" pitchFamily="34" charset="0"/>
              </a:rPr>
              <a:t>2016. </a:t>
            </a:r>
            <a:r>
              <a:rPr lang="en-GB" sz="900" b="0" dirty="0">
                <a:latin typeface="Calibri" pitchFamily="34" charset="0"/>
              </a:rPr>
              <a:t>All rights reserved</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88" y="943790"/>
            <a:ext cx="8964613" cy="464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823676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661244"/>
            <a:ext cx="7524750" cy="1080135"/>
          </a:xfrm>
          <a:custGeom>
            <a:avLst/>
            <a:gdLst/>
            <a:ahLst/>
            <a:cxnLst/>
            <a:rect l="l" t="t" r="r" b="b"/>
            <a:pathLst>
              <a:path w="7524750" h="1080134">
                <a:moveTo>
                  <a:pt x="0" y="1080122"/>
                </a:moveTo>
                <a:lnTo>
                  <a:pt x="7524369" y="1080122"/>
                </a:lnTo>
                <a:lnTo>
                  <a:pt x="7524369" y="0"/>
                </a:lnTo>
                <a:lnTo>
                  <a:pt x="0" y="0"/>
                </a:lnTo>
                <a:lnTo>
                  <a:pt x="0" y="1080122"/>
                </a:lnTo>
                <a:close/>
              </a:path>
            </a:pathLst>
          </a:custGeom>
          <a:solidFill>
            <a:srgbClr val="0092D4"/>
          </a:solidFill>
        </p:spPr>
        <p:txBody>
          <a:bodyPr wrap="square" lIns="0" tIns="0" rIns="0" bIns="0" rtlCol="0"/>
          <a:lstStyle/>
          <a:p>
            <a:endParaRPr/>
          </a:p>
        </p:txBody>
      </p:sp>
      <p:sp>
        <p:nvSpPr>
          <p:cNvPr id="3" name="object 3"/>
          <p:cNvSpPr txBox="1"/>
          <p:nvPr/>
        </p:nvSpPr>
        <p:spPr>
          <a:xfrm>
            <a:off x="1583563" y="5892190"/>
            <a:ext cx="436435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F1F1F1"/>
                </a:solidFill>
                <a:latin typeface="Century Gothic"/>
                <a:cs typeface="Century Gothic"/>
              </a:rPr>
              <a:t>OVERVIEW</a:t>
            </a:r>
            <a:r>
              <a:rPr sz="2800" b="1" spc="-25" dirty="0">
                <a:solidFill>
                  <a:srgbClr val="F1F1F1"/>
                </a:solidFill>
                <a:latin typeface="Century Gothic"/>
                <a:cs typeface="Century Gothic"/>
              </a:rPr>
              <a:t> </a:t>
            </a:r>
            <a:r>
              <a:rPr sz="2800" b="1" spc="-5" dirty="0">
                <a:solidFill>
                  <a:srgbClr val="F1F1F1"/>
                </a:solidFill>
                <a:latin typeface="Century Gothic"/>
                <a:cs typeface="Century Gothic"/>
              </a:rPr>
              <a:t>PRESENTATION</a:t>
            </a:r>
            <a:endParaRPr sz="2800">
              <a:latin typeface="Century Gothic"/>
              <a:cs typeface="Century Gothic"/>
            </a:endParaRPr>
          </a:p>
        </p:txBody>
      </p:sp>
      <p:sp>
        <p:nvSpPr>
          <p:cNvPr id="4" name="object 4"/>
          <p:cNvSpPr/>
          <p:nvPr/>
        </p:nvSpPr>
        <p:spPr>
          <a:xfrm>
            <a:off x="3460369" y="1963166"/>
            <a:ext cx="514984" cy="181610"/>
          </a:xfrm>
          <a:custGeom>
            <a:avLst/>
            <a:gdLst/>
            <a:ahLst/>
            <a:cxnLst/>
            <a:rect l="l" t="t" r="r" b="b"/>
            <a:pathLst>
              <a:path w="514985" h="181610">
                <a:moveTo>
                  <a:pt x="206120" y="4318"/>
                </a:moveTo>
                <a:lnTo>
                  <a:pt x="171576" y="4318"/>
                </a:lnTo>
                <a:lnTo>
                  <a:pt x="171576" y="177292"/>
                </a:lnTo>
                <a:lnTo>
                  <a:pt x="188848" y="177292"/>
                </a:lnTo>
                <a:lnTo>
                  <a:pt x="188848" y="97028"/>
                </a:lnTo>
                <a:lnTo>
                  <a:pt x="220090" y="97028"/>
                </a:lnTo>
                <a:lnTo>
                  <a:pt x="262381" y="87757"/>
                </a:lnTo>
                <a:lnTo>
                  <a:pt x="270057" y="80263"/>
                </a:lnTo>
                <a:lnTo>
                  <a:pt x="218693" y="80263"/>
                </a:lnTo>
                <a:lnTo>
                  <a:pt x="188848" y="80137"/>
                </a:lnTo>
                <a:lnTo>
                  <a:pt x="188848" y="21336"/>
                </a:lnTo>
                <a:lnTo>
                  <a:pt x="269631" y="21336"/>
                </a:lnTo>
                <a:lnTo>
                  <a:pt x="264933" y="16535"/>
                </a:lnTo>
                <a:lnTo>
                  <a:pt x="219338" y="4480"/>
                </a:lnTo>
                <a:lnTo>
                  <a:pt x="206120" y="4318"/>
                </a:lnTo>
                <a:close/>
              </a:path>
              <a:path w="514985" h="181610">
                <a:moveTo>
                  <a:pt x="220090" y="97028"/>
                </a:moveTo>
                <a:lnTo>
                  <a:pt x="198627" y="97028"/>
                </a:lnTo>
                <a:lnTo>
                  <a:pt x="260857" y="177292"/>
                </a:lnTo>
                <a:lnTo>
                  <a:pt x="282193" y="177292"/>
                </a:lnTo>
                <a:lnTo>
                  <a:pt x="220090" y="97028"/>
                </a:lnTo>
                <a:close/>
              </a:path>
              <a:path w="514985" h="181610">
                <a:moveTo>
                  <a:pt x="269631" y="21336"/>
                </a:moveTo>
                <a:lnTo>
                  <a:pt x="219455" y="21336"/>
                </a:lnTo>
                <a:lnTo>
                  <a:pt x="227693" y="21526"/>
                </a:lnTo>
                <a:lnTo>
                  <a:pt x="234680" y="22098"/>
                </a:lnTo>
                <a:lnTo>
                  <a:pt x="257175" y="34544"/>
                </a:lnTo>
                <a:lnTo>
                  <a:pt x="260350" y="39243"/>
                </a:lnTo>
                <a:lnTo>
                  <a:pt x="261873" y="44576"/>
                </a:lnTo>
                <a:lnTo>
                  <a:pt x="261873" y="56261"/>
                </a:lnTo>
                <a:lnTo>
                  <a:pt x="226792" y="80069"/>
                </a:lnTo>
                <a:lnTo>
                  <a:pt x="218693" y="80263"/>
                </a:lnTo>
                <a:lnTo>
                  <a:pt x="270057" y="80263"/>
                </a:lnTo>
                <a:lnTo>
                  <a:pt x="279780" y="50419"/>
                </a:lnTo>
                <a:lnTo>
                  <a:pt x="279183" y="42275"/>
                </a:lnTo>
                <a:lnTo>
                  <a:pt x="277383" y="34798"/>
                </a:lnTo>
                <a:lnTo>
                  <a:pt x="274369" y="27987"/>
                </a:lnTo>
                <a:lnTo>
                  <a:pt x="270128" y="21844"/>
                </a:lnTo>
                <a:lnTo>
                  <a:pt x="269631" y="21336"/>
                </a:lnTo>
                <a:close/>
              </a:path>
              <a:path w="514985" h="181610">
                <a:moveTo>
                  <a:pt x="476376" y="21336"/>
                </a:moveTo>
                <a:lnTo>
                  <a:pt x="458723" y="21336"/>
                </a:lnTo>
                <a:lnTo>
                  <a:pt x="458723" y="177292"/>
                </a:lnTo>
                <a:lnTo>
                  <a:pt x="476376" y="177292"/>
                </a:lnTo>
                <a:lnTo>
                  <a:pt x="476376" y="21336"/>
                </a:lnTo>
                <a:close/>
              </a:path>
              <a:path w="514985" h="181610">
                <a:moveTo>
                  <a:pt x="514984" y="4318"/>
                </a:moveTo>
                <a:lnTo>
                  <a:pt x="420242" y="4318"/>
                </a:lnTo>
                <a:lnTo>
                  <a:pt x="420242" y="21336"/>
                </a:lnTo>
                <a:lnTo>
                  <a:pt x="514984" y="21336"/>
                </a:lnTo>
                <a:lnTo>
                  <a:pt x="514984" y="4318"/>
                </a:lnTo>
                <a:close/>
              </a:path>
              <a:path w="514985" h="181610">
                <a:moveTo>
                  <a:pt x="132079" y="4318"/>
                </a:moveTo>
                <a:lnTo>
                  <a:pt x="114807" y="4318"/>
                </a:lnTo>
                <a:lnTo>
                  <a:pt x="114807" y="177292"/>
                </a:lnTo>
                <a:lnTo>
                  <a:pt x="132079" y="177292"/>
                </a:lnTo>
                <a:lnTo>
                  <a:pt x="132079" y="4318"/>
                </a:lnTo>
                <a:close/>
              </a:path>
              <a:path w="514985" h="181610">
                <a:moveTo>
                  <a:pt x="86613" y="4318"/>
                </a:moveTo>
                <a:lnTo>
                  <a:pt x="0" y="4318"/>
                </a:lnTo>
                <a:lnTo>
                  <a:pt x="0" y="177292"/>
                </a:lnTo>
                <a:lnTo>
                  <a:pt x="17271" y="177292"/>
                </a:lnTo>
                <a:lnTo>
                  <a:pt x="17271" y="92456"/>
                </a:lnTo>
                <a:lnTo>
                  <a:pt x="86613" y="92456"/>
                </a:lnTo>
                <a:lnTo>
                  <a:pt x="86613" y="75437"/>
                </a:lnTo>
                <a:lnTo>
                  <a:pt x="17271" y="75437"/>
                </a:lnTo>
                <a:lnTo>
                  <a:pt x="17271" y="21336"/>
                </a:lnTo>
                <a:lnTo>
                  <a:pt x="86613" y="21336"/>
                </a:lnTo>
                <a:lnTo>
                  <a:pt x="86613" y="4318"/>
                </a:lnTo>
                <a:close/>
              </a:path>
              <a:path w="514985" h="181610">
                <a:moveTo>
                  <a:pt x="313816" y="136271"/>
                </a:moveTo>
                <a:lnTo>
                  <a:pt x="299084" y="145161"/>
                </a:lnTo>
                <a:lnTo>
                  <a:pt x="304633" y="154279"/>
                </a:lnTo>
                <a:lnTo>
                  <a:pt x="310419" y="162004"/>
                </a:lnTo>
                <a:lnTo>
                  <a:pt x="343566" y="181086"/>
                </a:lnTo>
                <a:lnTo>
                  <a:pt x="351281" y="181610"/>
                </a:lnTo>
                <a:lnTo>
                  <a:pt x="361166" y="180750"/>
                </a:lnTo>
                <a:lnTo>
                  <a:pt x="370252" y="178165"/>
                </a:lnTo>
                <a:lnTo>
                  <a:pt x="378553" y="173841"/>
                </a:lnTo>
                <a:lnTo>
                  <a:pt x="386079" y="167767"/>
                </a:lnTo>
                <a:lnTo>
                  <a:pt x="388596" y="164846"/>
                </a:lnTo>
                <a:lnTo>
                  <a:pt x="349630" y="164846"/>
                </a:lnTo>
                <a:lnTo>
                  <a:pt x="339748" y="163060"/>
                </a:lnTo>
                <a:lnTo>
                  <a:pt x="330485" y="157702"/>
                </a:lnTo>
                <a:lnTo>
                  <a:pt x="321841" y="148772"/>
                </a:lnTo>
                <a:lnTo>
                  <a:pt x="313816" y="136271"/>
                </a:lnTo>
                <a:close/>
              </a:path>
              <a:path w="514985" h="181610">
                <a:moveTo>
                  <a:pt x="360171" y="0"/>
                </a:moveTo>
                <a:lnTo>
                  <a:pt x="344296" y="0"/>
                </a:lnTo>
                <a:lnTo>
                  <a:pt x="337184" y="1778"/>
                </a:lnTo>
                <a:lnTo>
                  <a:pt x="330707" y="5334"/>
                </a:lnTo>
                <a:lnTo>
                  <a:pt x="324103" y="8889"/>
                </a:lnTo>
                <a:lnTo>
                  <a:pt x="319023" y="13843"/>
                </a:lnTo>
                <a:lnTo>
                  <a:pt x="315467" y="19938"/>
                </a:lnTo>
                <a:lnTo>
                  <a:pt x="311784" y="26162"/>
                </a:lnTo>
                <a:lnTo>
                  <a:pt x="310006" y="33020"/>
                </a:lnTo>
                <a:lnTo>
                  <a:pt x="310006" y="40512"/>
                </a:lnTo>
                <a:lnTo>
                  <a:pt x="328564" y="76581"/>
                </a:lnTo>
                <a:lnTo>
                  <a:pt x="356004" y="98486"/>
                </a:lnTo>
                <a:lnTo>
                  <a:pt x="364267" y="105711"/>
                </a:lnTo>
                <a:lnTo>
                  <a:pt x="370863" y="112341"/>
                </a:lnTo>
                <a:lnTo>
                  <a:pt x="375792" y="118363"/>
                </a:lnTo>
                <a:lnTo>
                  <a:pt x="379729" y="123951"/>
                </a:lnTo>
                <a:lnTo>
                  <a:pt x="381634" y="129667"/>
                </a:lnTo>
                <a:lnTo>
                  <a:pt x="381634" y="140588"/>
                </a:lnTo>
                <a:lnTo>
                  <a:pt x="380364" y="145414"/>
                </a:lnTo>
                <a:lnTo>
                  <a:pt x="377697" y="149860"/>
                </a:lnTo>
                <a:lnTo>
                  <a:pt x="375030" y="154432"/>
                </a:lnTo>
                <a:lnTo>
                  <a:pt x="371093" y="158114"/>
                </a:lnTo>
                <a:lnTo>
                  <a:pt x="360933" y="163449"/>
                </a:lnTo>
                <a:lnTo>
                  <a:pt x="355472" y="164846"/>
                </a:lnTo>
                <a:lnTo>
                  <a:pt x="388596" y="164846"/>
                </a:lnTo>
                <a:lnTo>
                  <a:pt x="392320" y="160524"/>
                </a:lnTo>
                <a:lnTo>
                  <a:pt x="396763" y="152685"/>
                </a:lnTo>
                <a:lnTo>
                  <a:pt x="399420" y="144228"/>
                </a:lnTo>
                <a:lnTo>
                  <a:pt x="400303" y="135128"/>
                </a:lnTo>
                <a:lnTo>
                  <a:pt x="399780" y="128577"/>
                </a:lnTo>
                <a:lnTo>
                  <a:pt x="380126" y="95265"/>
                </a:lnTo>
                <a:lnTo>
                  <a:pt x="352712" y="73269"/>
                </a:lnTo>
                <a:lnTo>
                  <a:pt x="346154" y="68278"/>
                </a:lnTo>
                <a:lnTo>
                  <a:pt x="327913" y="43687"/>
                </a:lnTo>
                <a:lnTo>
                  <a:pt x="327913" y="33655"/>
                </a:lnTo>
                <a:lnTo>
                  <a:pt x="330072" y="28448"/>
                </a:lnTo>
                <a:lnTo>
                  <a:pt x="334517" y="24257"/>
                </a:lnTo>
                <a:lnTo>
                  <a:pt x="338963" y="19938"/>
                </a:lnTo>
                <a:lnTo>
                  <a:pt x="344677" y="17907"/>
                </a:lnTo>
                <a:lnTo>
                  <a:pt x="388824" y="17907"/>
                </a:lnTo>
                <a:lnTo>
                  <a:pt x="385857" y="14684"/>
                </a:lnTo>
                <a:lnTo>
                  <a:pt x="380309" y="9765"/>
                </a:lnTo>
                <a:lnTo>
                  <a:pt x="374903" y="6096"/>
                </a:lnTo>
                <a:lnTo>
                  <a:pt x="367791" y="2032"/>
                </a:lnTo>
                <a:lnTo>
                  <a:pt x="360171" y="0"/>
                </a:lnTo>
                <a:close/>
              </a:path>
              <a:path w="514985" h="181610">
                <a:moveTo>
                  <a:pt x="388824" y="17907"/>
                </a:moveTo>
                <a:lnTo>
                  <a:pt x="357123" y="17907"/>
                </a:lnTo>
                <a:lnTo>
                  <a:pt x="362076" y="19304"/>
                </a:lnTo>
                <a:lnTo>
                  <a:pt x="366648" y="21971"/>
                </a:lnTo>
                <a:lnTo>
                  <a:pt x="371220" y="24764"/>
                </a:lnTo>
                <a:lnTo>
                  <a:pt x="376808" y="30480"/>
                </a:lnTo>
                <a:lnTo>
                  <a:pt x="383285" y="38988"/>
                </a:lnTo>
                <a:lnTo>
                  <a:pt x="397382" y="28321"/>
                </a:lnTo>
                <a:lnTo>
                  <a:pt x="391548" y="20865"/>
                </a:lnTo>
                <a:lnTo>
                  <a:pt x="388824" y="17907"/>
                </a:lnTo>
                <a:close/>
              </a:path>
            </a:pathLst>
          </a:custGeom>
          <a:solidFill>
            <a:srgbClr val="000000"/>
          </a:solidFill>
        </p:spPr>
        <p:txBody>
          <a:bodyPr wrap="square" lIns="0" tIns="0" rIns="0" bIns="0" rtlCol="0"/>
          <a:lstStyle/>
          <a:p>
            <a:endParaRPr/>
          </a:p>
        </p:txBody>
      </p:sp>
      <p:sp>
        <p:nvSpPr>
          <p:cNvPr id="5" name="object 5"/>
          <p:cNvSpPr/>
          <p:nvPr/>
        </p:nvSpPr>
        <p:spPr>
          <a:xfrm>
            <a:off x="3649217" y="1984501"/>
            <a:ext cx="73025" cy="59055"/>
          </a:xfrm>
          <a:custGeom>
            <a:avLst/>
            <a:gdLst/>
            <a:ahLst/>
            <a:cxnLst/>
            <a:rect l="l" t="t" r="r" b="b"/>
            <a:pathLst>
              <a:path w="73025" h="59055">
                <a:moveTo>
                  <a:pt x="0" y="0"/>
                </a:moveTo>
                <a:lnTo>
                  <a:pt x="0" y="58800"/>
                </a:lnTo>
                <a:lnTo>
                  <a:pt x="29845" y="58927"/>
                </a:lnTo>
                <a:lnTo>
                  <a:pt x="68453" y="45212"/>
                </a:lnTo>
                <a:lnTo>
                  <a:pt x="73025" y="34925"/>
                </a:lnTo>
                <a:lnTo>
                  <a:pt x="73025" y="28956"/>
                </a:lnTo>
                <a:lnTo>
                  <a:pt x="73025" y="23240"/>
                </a:lnTo>
                <a:lnTo>
                  <a:pt x="71501" y="17907"/>
                </a:lnTo>
                <a:lnTo>
                  <a:pt x="68326" y="13208"/>
                </a:lnTo>
                <a:lnTo>
                  <a:pt x="65151" y="8382"/>
                </a:lnTo>
                <a:lnTo>
                  <a:pt x="30607" y="0"/>
                </a:lnTo>
                <a:lnTo>
                  <a:pt x="0" y="0"/>
                </a:lnTo>
                <a:close/>
              </a:path>
            </a:pathLst>
          </a:custGeom>
          <a:ln w="12192">
            <a:solidFill>
              <a:srgbClr val="000000"/>
            </a:solidFill>
          </a:ln>
        </p:spPr>
        <p:txBody>
          <a:bodyPr wrap="square" lIns="0" tIns="0" rIns="0" bIns="0" rtlCol="0"/>
          <a:lstStyle/>
          <a:p>
            <a:endParaRPr/>
          </a:p>
        </p:txBody>
      </p:sp>
      <p:sp>
        <p:nvSpPr>
          <p:cNvPr id="6" name="object 6"/>
          <p:cNvSpPr/>
          <p:nvPr/>
        </p:nvSpPr>
        <p:spPr>
          <a:xfrm>
            <a:off x="3880611" y="1967483"/>
            <a:ext cx="95250" cy="173355"/>
          </a:xfrm>
          <a:custGeom>
            <a:avLst/>
            <a:gdLst/>
            <a:ahLst/>
            <a:cxnLst/>
            <a:rect l="l" t="t" r="r" b="b"/>
            <a:pathLst>
              <a:path w="95250" h="173355">
                <a:moveTo>
                  <a:pt x="0" y="0"/>
                </a:moveTo>
                <a:lnTo>
                  <a:pt x="94741" y="0"/>
                </a:lnTo>
                <a:lnTo>
                  <a:pt x="94741" y="17017"/>
                </a:lnTo>
                <a:lnTo>
                  <a:pt x="56134" y="17017"/>
                </a:lnTo>
                <a:lnTo>
                  <a:pt x="56134" y="172974"/>
                </a:lnTo>
                <a:lnTo>
                  <a:pt x="38480" y="172974"/>
                </a:lnTo>
                <a:lnTo>
                  <a:pt x="38480" y="17017"/>
                </a:lnTo>
                <a:lnTo>
                  <a:pt x="0" y="17017"/>
                </a:lnTo>
                <a:lnTo>
                  <a:pt x="0" y="0"/>
                </a:lnTo>
                <a:close/>
              </a:path>
            </a:pathLst>
          </a:custGeom>
          <a:ln w="12192">
            <a:solidFill>
              <a:srgbClr val="000000"/>
            </a:solidFill>
          </a:ln>
        </p:spPr>
        <p:txBody>
          <a:bodyPr wrap="square" lIns="0" tIns="0" rIns="0" bIns="0" rtlCol="0"/>
          <a:lstStyle/>
          <a:p>
            <a:endParaRPr/>
          </a:p>
        </p:txBody>
      </p:sp>
      <p:sp>
        <p:nvSpPr>
          <p:cNvPr id="7" name="object 7"/>
          <p:cNvSpPr/>
          <p:nvPr/>
        </p:nvSpPr>
        <p:spPr>
          <a:xfrm>
            <a:off x="3631946" y="1967483"/>
            <a:ext cx="111125" cy="173355"/>
          </a:xfrm>
          <a:custGeom>
            <a:avLst/>
            <a:gdLst/>
            <a:ahLst/>
            <a:cxnLst/>
            <a:rect l="l" t="t" r="r" b="b"/>
            <a:pathLst>
              <a:path w="111125" h="173355">
                <a:moveTo>
                  <a:pt x="0" y="0"/>
                </a:moveTo>
                <a:lnTo>
                  <a:pt x="34543" y="0"/>
                </a:lnTo>
                <a:lnTo>
                  <a:pt x="47761" y="162"/>
                </a:lnTo>
                <a:lnTo>
                  <a:pt x="87471" y="7921"/>
                </a:lnTo>
                <a:lnTo>
                  <a:pt x="108203" y="46100"/>
                </a:lnTo>
                <a:lnTo>
                  <a:pt x="107797" y="52935"/>
                </a:lnTo>
                <a:lnTo>
                  <a:pt x="82550" y="87121"/>
                </a:lnTo>
                <a:lnTo>
                  <a:pt x="48513" y="92710"/>
                </a:lnTo>
                <a:lnTo>
                  <a:pt x="110616" y="172974"/>
                </a:lnTo>
                <a:lnTo>
                  <a:pt x="89280" y="172974"/>
                </a:lnTo>
                <a:lnTo>
                  <a:pt x="27050" y="92710"/>
                </a:lnTo>
                <a:lnTo>
                  <a:pt x="17271" y="92710"/>
                </a:lnTo>
                <a:lnTo>
                  <a:pt x="17271" y="172974"/>
                </a:lnTo>
                <a:lnTo>
                  <a:pt x="0" y="172974"/>
                </a:lnTo>
                <a:lnTo>
                  <a:pt x="0" y="0"/>
                </a:lnTo>
                <a:close/>
              </a:path>
            </a:pathLst>
          </a:custGeom>
          <a:ln w="12192">
            <a:solidFill>
              <a:srgbClr val="000000"/>
            </a:solidFill>
          </a:ln>
        </p:spPr>
        <p:txBody>
          <a:bodyPr wrap="square" lIns="0" tIns="0" rIns="0" bIns="0" rtlCol="0"/>
          <a:lstStyle/>
          <a:p>
            <a:endParaRPr/>
          </a:p>
        </p:txBody>
      </p:sp>
      <p:sp>
        <p:nvSpPr>
          <p:cNvPr id="8" name="object 8"/>
          <p:cNvSpPr/>
          <p:nvPr/>
        </p:nvSpPr>
        <p:spPr>
          <a:xfrm>
            <a:off x="3583813" y="1961388"/>
            <a:ext cx="0" cy="185420"/>
          </a:xfrm>
          <a:custGeom>
            <a:avLst/>
            <a:gdLst/>
            <a:ahLst/>
            <a:cxnLst/>
            <a:rect l="l" t="t" r="r" b="b"/>
            <a:pathLst>
              <a:path h="185419">
                <a:moveTo>
                  <a:pt x="0" y="0"/>
                </a:moveTo>
                <a:lnTo>
                  <a:pt x="0" y="185166"/>
                </a:lnTo>
              </a:path>
            </a:pathLst>
          </a:custGeom>
          <a:ln w="29464">
            <a:solidFill>
              <a:srgbClr val="000000"/>
            </a:solidFill>
          </a:ln>
        </p:spPr>
        <p:txBody>
          <a:bodyPr wrap="square" lIns="0" tIns="0" rIns="0" bIns="0" rtlCol="0"/>
          <a:lstStyle/>
          <a:p>
            <a:endParaRPr/>
          </a:p>
        </p:txBody>
      </p:sp>
      <p:sp>
        <p:nvSpPr>
          <p:cNvPr id="9" name="object 9"/>
          <p:cNvSpPr/>
          <p:nvPr/>
        </p:nvSpPr>
        <p:spPr>
          <a:xfrm>
            <a:off x="3460369" y="1967483"/>
            <a:ext cx="86995" cy="173355"/>
          </a:xfrm>
          <a:custGeom>
            <a:avLst/>
            <a:gdLst/>
            <a:ahLst/>
            <a:cxnLst/>
            <a:rect l="l" t="t" r="r" b="b"/>
            <a:pathLst>
              <a:path w="86995" h="173355">
                <a:moveTo>
                  <a:pt x="0" y="0"/>
                </a:moveTo>
                <a:lnTo>
                  <a:pt x="86613" y="0"/>
                </a:lnTo>
                <a:lnTo>
                  <a:pt x="86613" y="17017"/>
                </a:lnTo>
                <a:lnTo>
                  <a:pt x="17271" y="17017"/>
                </a:lnTo>
                <a:lnTo>
                  <a:pt x="17271" y="71119"/>
                </a:lnTo>
                <a:lnTo>
                  <a:pt x="86613" y="71119"/>
                </a:lnTo>
                <a:lnTo>
                  <a:pt x="86613" y="88137"/>
                </a:lnTo>
                <a:lnTo>
                  <a:pt x="17271" y="88137"/>
                </a:lnTo>
                <a:lnTo>
                  <a:pt x="17271" y="172974"/>
                </a:lnTo>
                <a:lnTo>
                  <a:pt x="0" y="172974"/>
                </a:lnTo>
                <a:lnTo>
                  <a:pt x="0" y="0"/>
                </a:lnTo>
                <a:close/>
              </a:path>
            </a:pathLst>
          </a:custGeom>
          <a:ln w="12192">
            <a:solidFill>
              <a:srgbClr val="000000"/>
            </a:solidFill>
          </a:ln>
        </p:spPr>
        <p:txBody>
          <a:bodyPr wrap="square" lIns="0" tIns="0" rIns="0" bIns="0" rtlCol="0"/>
          <a:lstStyle/>
          <a:p>
            <a:endParaRPr/>
          </a:p>
        </p:txBody>
      </p:sp>
      <p:sp>
        <p:nvSpPr>
          <p:cNvPr id="10" name="object 10"/>
          <p:cNvSpPr/>
          <p:nvPr/>
        </p:nvSpPr>
        <p:spPr>
          <a:xfrm>
            <a:off x="3759453" y="1963166"/>
            <a:ext cx="101600" cy="181610"/>
          </a:xfrm>
          <a:custGeom>
            <a:avLst/>
            <a:gdLst/>
            <a:ahLst/>
            <a:cxnLst/>
            <a:rect l="l" t="t" r="r" b="b"/>
            <a:pathLst>
              <a:path w="101600" h="181610">
                <a:moveTo>
                  <a:pt x="52959" y="0"/>
                </a:moveTo>
                <a:lnTo>
                  <a:pt x="61087" y="0"/>
                </a:lnTo>
                <a:lnTo>
                  <a:pt x="68707" y="2032"/>
                </a:lnTo>
                <a:lnTo>
                  <a:pt x="98298" y="28321"/>
                </a:lnTo>
                <a:lnTo>
                  <a:pt x="84200" y="38988"/>
                </a:lnTo>
                <a:lnTo>
                  <a:pt x="77724" y="30480"/>
                </a:lnTo>
                <a:lnTo>
                  <a:pt x="72136" y="24764"/>
                </a:lnTo>
                <a:lnTo>
                  <a:pt x="67563" y="21971"/>
                </a:lnTo>
                <a:lnTo>
                  <a:pt x="62992" y="19304"/>
                </a:lnTo>
                <a:lnTo>
                  <a:pt x="58038" y="17907"/>
                </a:lnTo>
                <a:lnTo>
                  <a:pt x="52578" y="17907"/>
                </a:lnTo>
                <a:lnTo>
                  <a:pt x="45593" y="17907"/>
                </a:lnTo>
                <a:lnTo>
                  <a:pt x="39878" y="19938"/>
                </a:lnTo>
                <a:lnTo>
                  <a:pt x="35433" y="24257"/>
                </a:lnTo>
                <a:lnTo>
                  <a:pt x="30987" y="28448"/>
                </a:lnTo>
                <a:lnTo>
                  <a:pt x="28829" y="33655"/>
                </a:lnTo>
                <a:lnTo>
                  <a:pt x="28829" y="39878"/>
                </a:lnTo>
                <a:lnTo>
                  <a:pt x="28829" y="43687"/>
                </a:lnTo>
                <a:lnTo>
                  <a:pt x="53627" y="73269"/>
                </a:lnTo>
                <a:lnTo>
                  <a:pt x="62103" y="79629"/>
                </a:lnTo>
                <a:lnTo>
                  <a:pt x="72459" y="87679"/>
                </a:lnTo>
                <a:lnTo>
                  <a:pt x="99123" y="122062"/>
                </a:lnTo>
                <a:lnTo>
                  <a:pt x="101219" y="135128"/>
                </a:lnTo>
                <a:lnTo>
                  <a:pt x="100335" y="144228"/>
                </a:lnTo>
                <a:lnTo>
                  <a:pt x="71167" y="178165"/>
                </a:lnTo>
                <a:lnTo>
                  <a:pt x="52197" y="181610"/>
                </a:lnTo>
                <a:lnTo>
                  <a:pt x="44481" y="181086"/>
                </a:lnTo>
                <a:lnTo>
                  <a:pt x="11334" y="162004"/>
                </a:lnTo>
                <a:lnTo>
                  <a:pt x="0" y="145161"/>
                </a:lnTo>
                <a:lnTo>
                  <a:pt x="14732" y="136271"/>
                </a:lnTo>
                <a:lnTo>
                  <a:pt x="22756" y="148772"/>
                </a:lnTo>
                <a:lnTo>
                  <a:pt x="31400" y="157702"/>
                </a:lnTo>
                <a:lnTo>
                  <a:pt x="40663" y="163060"/>
                </a:lnTo>
                <a:lnTo>
                  <a:pt x="50546" y="164846"/>
                </a:lnTo>
                <a:lnTo>
                  <a:pt x="56387" y="164846"/>
                </a:lnTo>
                <a:lnTo>
                  <a:pt x="78612" y="149860"/>
                </a:lnTo>
                <a:lnTo>
                  <a:pt x="81280" y="145414"/>
                </a:lnTo>
                <a:lnTo>
                  <a:pt x="82550" y="140588"/>
                </a:lnTo>
                <a:lnTo>
                  <a:pt x="82550" y="135509"/>
                </a:lnTo>
                <a:lnTo>
                  <a:pt x="82550" y="129667"/>
                </a:lnTo>
                <a:lnTo>
                  <a:pt x="56919" y="98486"/>
                </a:lnTo>
                <a:lnTo>
                  <a:pt x="37228" y="83058"/>
                </a:lnTo>
                <a:lnTo>
                  <a:pt x="29479" y="76581"/>
                </a:lnTo>
                <a:lnTo>
                  <a:pt x="10922" y="40512"/>
                </a:lnTo>
                <a:lnTo>
                  <a:pt x="10922" y="33020"/>
                </a:lnTo>
                <a:lnTo>
                  <a:pt x="12700" y="26162"/>
                </a:lnTo>
                <a:lnTo>
                  <a:pt x="16383" y="19938"/>
                </a:lnTo>
                <a:lnTo>
                  <a:pt x="19938" y="13843"/>
                </a:lnTo>
                <a:lnTo>
                  <a:pt x="25019" y="8889"/>
                </a:lnTo>
                <a:lnTo>
                  <a:pt x="31623" y="5334"/>
                </a:lnTo>
                <a:lnTo>
                  <a:pt x="38100" y="1778"/>
                </a:lnTo>
                <a:lnTo>
                  <a:pt x="45212" y="0"/>
                </a:lnTo>
                <a:lnTo>
                  <a:pt x="52959" y="0"/>
                </a:lnTo>
                <a:close/>
              </a:path>
            </a:pathLst>
          </a:custGeom>
          <a:ln w="12192">
            <a:solidFill>
              <a:srgbClr val="000000"/>
            </a:solidFill>
          </a:ln>
        </p:spPr>
        <p:txBody>
          <a:bodyPr wrap="square" lIns="0" tIns="0" rIns="0" bIns="0" rtlCol="0"/>
          <a:lstStyle/>
          <a:p>
            <a:endParaRPr/>
          </a:p>
        </p:txBody>
      </p:sp>
      <p:sp>
        <p:nvSpPr>
          <p:cNvPr id="11" name="object 11"/>
          <p:cNvSpPr/>
          <p:nvPr/>
        </p:nvSpPr>
        <p:spPr>
          <a:xfrm>
            <a:off x="4052570" y="1957070"/>
            <a:ext cx="1626743" cy="193802"/>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5753734" y="1957070"/>
            <a:ext cx="3013329" cy="193802"/>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3464686" y="2330830"/>
            <a:ext cx="4101465" cy="299593"/>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3466846" y="2869564"/>
            <a:ext cx="330200" cy="273685"/>
          </a:xfrm>
          <a:custGeom>
            <a:avLst/>
            <a:gdLst/>
            <a:ahLst/>
            <a:cxnLst/>
            <a:rect l="l" t="t" r="r" b="b"/>
            <a:pathLst>
              <a:path w="330200" h="273685">
                <a:moveTo>
                  <a:pt x="160527" y="0"/>
                </a:moveTo>
                <a:lnTo>
                  <a:pt x="110616" y="0"/>
                </a:lnTo>
                <a:lnTo>
                  <a:pt x="110616" y="273685"/>
                </a:lnTo>
                <a:lnTo>
                  <a:pt x="162687" y="273685"/>
                </a:lnTo>
                <a:lnTo>
                  <a:pt x="162687" y="94234"/>
                </a:lnTo>
                <a:lnTo>
                  <a:pt x="221800" y="94234"/>
                </a:lnTo>
                <a:lnTo>
                  <a:pt x="160527" y="0"/>
                </a:lnTo>
                <a:close/>
              </a:path>
              <a:path w="330200" h="273685">
                <a:moveTo>
                  <a:pt x="221800" y="94234"/>
                </a:moveTo>
                <a:lnTo>
                  <a:pt x="162687" y="94234"/>
                </a:lnTo>
                <a:lnTo>
                  <a:pt x="279653" y="273685"/>
                </a:lnTo>
                <a:lnTo>
                  <a:pt x="329691" y="273685"/>
                </a:lnTo>
                <a:lnTo>
                  <a:pt x="329691" y="180086"/>
                </a:lnTo>
                <a:lnTo>
                  <a:pt x="277621" y="180086"/>
                </a:lnTo>
                <a:lnTo>
                  <a:pt x="221800" y="94234"/>
                </a:lnTo>
                <a:close/>
              </a:path>
              <a:path w="330200" h="273685">
                <a:moveTo>
                  <a:pt x="329691" y="0"/>
                </a:moveTo>
                <a:lnTo>
                  <a:pt x="277621" y="0"/>
                </a:lnTo>
                <a:lnTo>
                  <a:pt x="277621" y="180086"/>
                </a:lnTo>
                <a:lnTo>
                  <a:pt x="329691" y="180086"/>
                </a:lnTo>
                <a:lnTo>
                  <a:pt x="329691" y="0"/>
                </a:lnTo>
                <a:close/>
              </a:path>
              <a:path w="330200" h="273685">
                <a:moveTo>
                  <a:pt x="51688" y="0"/>
                </a:moveTo>
                <a:lnTo>
                  <a:pt x="0" y="0"/>
                </a:lnTo>
                <a:lnTo>
                  <a:pt x="0" y="273685"/>
                </a:lnTo>
                <a:lnTo>
                  <a:pt x="51688" y="273685"/>
                </a:lnTo>
                <a:lnTo>
                  <a:pt x="51688" y="0"/>
                </a:lnTo>
                <a:close/>
              </a:path>
            </a:pathLst>
          </a:custGeom>
          <a:solidFill>
            <a:srgbClr val="0092D4"/>
          </a:solidFill>
        </p:spPr>
        <p:txBody>
          <a:bodyPr wrap="square" lIns="0" tIns="0" rIns="0" bIns="0" rtlCol="0"/>
          <a:lstStyle/>
          <a:p>
            <a:endParaRPr/>
          </a:p>
        </p:txBody>
      </p:sp>
      <p:sp>
        <p:nvSpPr>
          <p:cNvPr id="15" name="object 15"/>
          <p:cNvSpPr/>
          <p:nvPr/>
        </p:nvSpPr>
        <p:spPr>
          <a:xfrm>
            <a:off x="3577463" y="2869564"/>
            <a:ext cx="219075" cy="273685"/>
          </a:xfrm>
          <a:custGeom>
            <a:avLst/>
            <a:gdLst/>
            <a:ahLst/>
            <a:cxnLst/>
            <a:rect l="l" t="t" r="r" b="b"/>
            <a:pathLst>
              <a:path w="219075" h="273685">
                <a:moveTo>
                  <a:pt x="0" y="0"/>
                </a:moveTo>
                <a:lnTo>
                  <a:pt x="49911" y="0"/>
                </a:lnTo>
                <a:lnTo>
                  <a:pt x="167004" y="180086"/>
                </a:lnTo>
                <a:lnTo>
                  <a:pt x="167004" y="0"/>
                </a:lnTo>
                <a:lnTo>
                  <a:pt x="219075" y="0"/>
                </a:lnTo>
                <a:lnTo>
                  <a:pt x="219075" y="273685"/>
                </a:lnTo>
                <a:lnTo>
                  <a:pt x="169037" y="273685"/>
                </a:lnTo>
                <a:lnTo>
                  <a:pt x="52070" y="94234"/>
                </a:lnTo>
                <a:lnTo>
                  <a:pt x="52070" y="273685"/>
                </a:lnTo>
                <a:lnTo>
                  <a:pt x="0" y="273685"/>
                </a:lnTo>
                <a:lnTo>
                  <a:pt x="0" y="0"/>
                </a:lnTo>
                <a:close/>
              </a:path>
            </a:pathLst>
          </a:custGeom>
          <a:ln w="12192">
            <a:solidFill>
              <a:srgbClr val="0092D4"/>
            </a:solidFill>
          </a:ln>
        </p:spPr>
        <p:txBody>
          <a:bodyPr wrap="square" lIns="0" tIns="0" rIns="0" bIns="0" rtlCol="0"/>
          <a:lstStyle/>
          <a:p>
            <a:endParaRPr/>
          </a:p>
        </p:txBody>
      </p:sp>
      <p:sp>
        <p:nvSpPr>
          <p:cNvPr id="16" name="object 16"/>
          <p:cNvSpPr/>
          <p:nvPr/>
        </p:nvSpPr>
        <p:spPr>
          <a:xfrm>
            <a:off x="3466846" y="2869564"/>
            <a:ext cx="52069" cy="273685"/>
          </a:xfrm>
          <a:custGeom>
            <a:avLst/>
            <a:gdLst/>
            <a:ahLst/>
            <a:cxnLst/>
            <a:rect l="l" t="t" r="r" b="b"/>
            <a:pathLst>
              <a:path w="52070" h="273685">
                <a:moveTo>
                  <a:pt x="0" y="0"/>
                </a:moveTo>
                <a:lnTo>
                  <a:pt x="51688" y="0"/>
                </a:lnTo>
                <a:lnTo>
                  <a:pt x="51688" y="273685"/>
                </a:lnTo>
                <a:lnTo>
                  <a:pt x="0" y="273685"/>
                </a:lnTo>
                <a:lnTo>
                  <a:pt x="0" y="0"/>
                </a:lnTo>
                <a:close/>
              </a:path>
            </a:pathLst>
          </a:custGeom>
          <a:ln w="12191">
            <a:solidFill>
              <a:srgbClr val="0092D4"/>
            </a:solidFill>
          </a:ln>
        </p:spPr>
        <p:txBody>
          <a:bodyPr wrap="square" lIns="0" tIns="0" rIns="0" bIns="0" rtlCol="0"/>
          <a:lstStyle/>
          <a:p>
            <a:endParaRPr/>
          </a:p>
        </p:txBody>
      </p:sp>
      <p:sp>
        <p:nvSpPr>
          <p:cNvPr id="17" name="object 17"/>
          <p:cNvSpPr/>
          <p:nvPr/>
        </p:nvSpPr>
        <p:spPr>
          <a:xfrm>
            <a:off x="3932809" y="2856610"/>
            <a:ext cx="3053842" cy="299593"/>
          </a:xfrm>
          <a:prstGeom prst="rect">
            <a:avLst/>
          </a:prstGeom>
          <a:blipFill>
            <a:blip r:embed="rId5" cstate="print"/>
            <a:stretch>
              <a:fillRect/>
            </a:stretch>
          </a:blipFill>
        </p:spPr>
        <p:txBody>
          <a:bodyPr wrap="square" lIns="0" tIns="0" rIns="0" bIns="0" rtlCol="0"/>
          <a:lstStyle/>
          <a:p>
            <a:endParaRPr/>
          </a:p>
        </p:txBody>
      </p:sp>
      <p:sp>
        <p:nvSpPr>
          <p:cNvPr id="18" name="object 18"/>
          <p:cNvSpPr/>
          <p:nvPr/>
        </p:nvSpPr>
        <p:spPr>
          <a:xfrm>
            <a:off x="3470783" y="3388486"/>
            <a:ext cx="2578100" cy="287655"/>
          </a:xfrm>
          <a:custGeom>
            <a:avLst/>
            <a:gdLst/>
            <a:ahLst/>
            <a:cxnLst/>
            <a:rect l="l" t="t" r="r" b="b"/>
            <a:pathLst>
              <a:path w="2578100" h="287654">
                <a:moveTo>
                  <a:pt x="1472183" y="6858"/>
                </a:moveTo>
                <a:lnTo>
                  <a:pt x="1416939" y="6858"/>
                </a:lnTo>
                <a:lnTo>
                  <a:pt x="1416939" y="280543"/>
                </a:lnTo>
                <a:lnTo>
                  <a:pt x="1469008" y="280543"/>
                </a:lnTo>
                <a:lnTo>
                  <a:pt x="1469008" y="164718"/>
                </a:lnTo>
                <a:lnTo>
                  <a:pt x="1487368" y="164437"/>
                </a:lnTo>
                <a:lnTo>
                  <a:pt x="1536063" y="155952"/>
                </a:lnTo>
                <a:lnTo>
                  <a:pt x="1571087" y="123864"/>
                </a:lnTo>
                <a:lnTo>
                  <a:pt x="1575203" y="113918"/>
                </a:lnTo>
                <a:lnTo>
                  <a:pt x="1469008" y="113918"/>
                </a:lnTo>
                <a:lnTo>
                  <a:pt x="1469008" y="57658"/>
                </a:lnTo>
                <a:lnTo>
                  <a:pt x="1575064" y="57658"/>
                </a:lnTo>
                <a:lnTo>
                  <a:pt x="1573069" y="51730"/>
                </a:lnTo>
                <a:lnTo>
                  <a:pt x="1546209" y="19980"/>
                </a:lnTo>
                <a:lnTo>
                  <a:pt x="1493017" y="7381"/>
                </a:lnTo>
                <a:lnTo>
                  <a:pt x="1472183" y="6858"/>
                </a:lnTo>
                <a:close/>
              </a:path>
              <a:path w="2578100" h="287654">
                <a:moveTo>
                  <a:pt x="1575064" y="57658"/>
                </a:moveTo>
                <a:lnTo>
                  <a:pt x="1483740" y="57658"/>
                </a:lnTo>
                <a:lnTo>
                  <a:pt x="1494883" y="57993"/>
                </a:lnTo>
                <a:lnTo>
                  <a:pt x="1504108" y="59007"/>
                </a:lnTo>
                <a:lnTo>
                  <a:pt x="1529079" y="86233"/>
                </a:lnTo>
                <a:lnTo>
                  <a:pt x="1529079" y="92328"/>
                </a:lnTo>
                <a:lnTo>
                  <a:pt x="1494569" y="113732"/>
                </a:lnTo>
                <a:lnTo>
                  <a:pt x="1485518" y="113918"/>
                </a:lnTo>
                <a:lnTo>
                  <a:pt x="1575203" y="113918"/>
                </a:lnTo>
                <a:lnTo>
                  <a:pt x="1575768" y="112553"/>
                </a:lnTo>
                <a:lnTo>
                  <a:pt x="1578568" y="100052"/>
                </a:lnTo>
                <a:lnTo>
                  <a:pt x="1579499" y="86360"/>
                </a:lnTo>
                <a:lnTo>
                  <a:pt x="1578784" y="73880"/>
                </a:lnTo>
                <a:lnTo>
                  <a:pt x="1576641" y="62341"/>
                </a:lnTo>
                <a:lnTo>
                  <a:pt x="1575064" y="57658"/>
                </a:lnTo>
                <a:close/>
              </a:path>
              <a:path w="2578100" h="287654">
                <a:moveTo>
                  <a:pt x="61721" y="6858"/>
                </a:moveTo>
                <a:lnTo>
                  <a:pt x="0" y="6858"/>
                </a:lnTo>
                <a:lnTo>
                  <a:pt x="0" y="280543"/>
                </a:lnTo>
                <a:lnTo>
                  <a:pt x="62611" y="280543"/>
                </a:lnTo>
                <a:lnTo>
                  <a:pt x="87209" y="280134"/>
                </a:lnTo>
                <a:lnTo>
                  <a:pt x="137287" y="273812"/>
                </a:lnTo>
                <a:lnTo>
                  <a:pt x="177418" y="249681"/>
                </a:lnTo>
                <a:lnTo>
                  <a:pt x="194017" y="229743"/>
                </a:lnTo>
                <a:lnTo>
                  <a:pt x="51688" y="229743"/>
                </a:lnTo>
                <a:lnTo>
                  <a:pt x="51688" y="57150"/>
                </a:lnTo>
                <a:lnTo>
                  <a:pt x="189896" y="57150"/>
                </a:lnTo>
                <a:lnTo>
                  <a:pt x="188069" y="54328"/>
                </a:lnTo>
                <a:lnTo>
                  <a:pt x="150367" y="21716"/>
                </a:lnTo>
                <a:lnTo>
                  <a:pt x="113712" y="10572"/>
                </a:lnTo>
                <a:lnTo>
                  <a:pt x="89628" y="7786"/>
                </a:lnTo>
                <a:lnTo>
                  <a:pt x="61721" y="6858"/>
                </a:lnTo>
                <a:close/>
              </a:path>
              <a:path w="2578100" h="287654">
                <a:moveTo>
                  <a:pt x="189896" y="57150"/>
                </a:moveTo>
                <a:lnTo>
                  <a:pt x="69341" y="57150"/>
                </a:lnTo>
                <a:lnTo>
                  <a:pt x="91963" y="58505"/>
                </a:lnTo>
                <a:lnTo>
                  <a:pt x="111251" y="62563"/>
                </a:lnTo>
                <a:lnTo>
                  <a:pt x="150494" y="91975"/>
                </a:lnTo>
                <a:lnTo>
                  <a:pt x="164211" y="146303"/>
                </a:lnTo>
                <a:lnTo>
                  <a:pt x="163570" y="159926"/>
                </a:lnTo>
                <a:lnTo>
                  <a:pt x="148548" y="203005"/>
                </a:lnTo>
                <a:lnTo>
                  <a:pt x="106679" y="227726"/>
                </a:lnTo>
                <a:lnTo>
                  <a:pt x="75818" y="229743"/>
                </a:lnTo>
                <a:lnTo>
                  <a:pt x="194017" y="229743"/>
                </a:lnTo>
                <a:lnTo>
                  <a:pt x="210968" y="192115"/>
                </a:lnTo>
                <a:lnTo>
                  <a:pt x="216915" y="147574"/>
                </a:lnTo>
                <a:lnTo>
                  <a:pt x="215729" y="125999"/>
                </a:lnTo>
                <a:lnTo>
                  <a:pt x="212185" y="105854"/>
                </a:lnTo>
                <a:lnTo>
                  <a:pt x="206307" y="87137"/>
                </a:lnTo>
                <a:lnTo>
                  <a:pt x="198119" y="69850"/>
                </a:lnTo>
                <a:lnTo>
                  <a:pt x="189896" y="57150"/>
                </a:lnTo>
                <a:close/>
              </a:path>
              <a:path w="2578100" h="287654">
                <a:moveTo>
                  <a:pt x="1226312" y="0"/>
                </a:moveTo>
                <a:lnTo>
                  <a:pt x="1171590" y="10876"/>
                </a:lnTo>
                <a:lnTo>
                  <a:pt x="1124958" y="42037"/>
                </a:lnTo>
                <a:lnTo>
                  <a:pt x="1094152" y="88362"/>
                </a:lnTo>
                <a:lnTo>
                  <a:pt x="1083437" y="143637"/>
                </a:lnTo>
                <a:lnTo>
                  <a:pt x="1085984" y="171954"/>
                </a:lnTo>
                <a:lnTo>
                  <a:pt x="1106368" y="222539"/>
                </a:lnTo>
                <a:lnTo>
                  <a:pt x="1145895" y="263505"/>
                </a:lnTo>
                <a:lnTo>
                  <a:pt x="1197088" y="284753"/>
                </a:lnTo>
                <a:lnTo>
                  <a:pt x="1226565" y="287400"/>
                </a:lnTo>
                <a:lnTo>
                  <a:pt x="1254900" y="284807"/>
                </a:lnTo>
                <a:lnTo>
                  <a:pt x="1281033" y="277034"/>
                </a:lnTo>
                <a:lnTo>
                  <a:pt x="1304950" y="264094"/>
                </a:lnTo>
                <a:lnTo>
                  <a:pt x="1326641" y="245999"/>
                </a:lnTo>
                <a:lnTo>
                  <a:pt x="1334081" y="236981"/>
                </a:lnTo>
                <a:lnTo>
                  <a:pt x="1226565" y="236981"/>
                </a:lnTo>
                <a:lnTo>
                  <a:pt x="1210657" y="235696"/>
                </a:lnTo>
                <a:lnTo>
                  <a:pt x="1168527" y="216408"/>
                </a:lnTo>
                <a:lnTo>
                  <a:pt x="1144063" y="185229"/>
                </a:lnTo>
                <a:lnTo>
                  <a:pt x="1135888" y="144525"/>
                </a:lnTo>
                <a:lnTo>
                  <a:pt x="1137507" y="125100"/>
                </a:lnTo>
                <a:lnTo>
                  <a:pt x="1161795" y="77470"/>
                </a:lnTo>
                <a:lnTo>
                  <a:pt x="1207462" y="52699"/>
                </a:lnTo>
                <a:lnTo>
                  <a:pt x="1225677" y="51053"/>
                </a:lnTo>
                <a:lnTo>
                  <a:pt x="1333553" y="51053"/>
                </a:lnTo>
                <a:lnTo>
                  <a:pt x="1326133" y="42037"/>
                </a:lnTo>
                <a:lnTo>
                  <a:pt x="1304232" y="23681"/>
                </a:lnTo>
                <a:lnTo>
                  <a:pt x="1280271" y="10540"/>
                </a:lnTo>
                <a:lnTo>
                  <a:pt x="1254285" y="2639"/>
                </a:lnTo>
                <a:lnTo>
                  <a:pt x="1226312" y="0"/>
                </a:lnTo>
                <a:close/>
              </a:path>
              <a:path w="2578100" h="287654">
                <a:moveTo>
                  <a:pt x="1333553" y="51053"/>
                </a:moveTo>
                <a:lnTo>
                  <a:pt x="1225677" y="51053"/>
                </a:lnTo>
                <a:lnTo>
                  <a:pt x="1243802" y="52744"/>
                </a:lnTo>
                <a:lnTo>
                  <a:pt x="1260474" y="57816"/>
                </a:lnTo>
                <a:lnTo>
                  <a:pt x="1301059" y="92370"/>
                </a:lnTo>
                <a:lnTo>
                  <a:pt x="1315802" y="143637"/>
                </a:lnTo>
                <a:lnTo>
                  <a:pt x="1315813" y="144525"/>
                </a:lnTo>
                <a:lnTo>
                  <a:pt x="1314207" y="163000"/>
                </a:lnTo>
                <a:lnTo>
                  <a:pt x="1289812" y="210185"/>
                </a:lnTo>
                <a:lnTo>
                  <a:pt x="1244449" y="235313"/>
                </a:lnTo>
                <a:lnTo>
                  <a:pt x="1226565" y="236981"/>
                </a:lnTo>
                <a:lnTo>
                  <a:pt x="1334081" y="236981"/>
                </a:lnTo>
                <a:lnTo>
                  <a:pt x="1344717" y="224089"/>
                </a:lnTo>
                <a:lnTo>
                  <a:pt x="1357614" y="199882"/>
                </a:lnTo>
                <a:lnTo>
                  <a:pt x="1365343" y="173364"/>
                </a:lnTo>
                <a:lnTo>
                  <a:pt x="1367916" y="144525"/>
                </a:lnTo>
                <a:lnTo>
                  <a:pt x="1365299" y="115474"/>
                </a:lnTo>
                <a:lnTo>
                  <a:pt x="1357455" y="88709"/>
                </a:lnTo>
                <a:lnTo>
                  <a:pt x="1344396" y="64230"/>
                </a:lnTo>
                <a:lnTo>
                  <a:pt x="1333553" y="51053"/>
                </a:lnTo>
                <a:close/>
              </a:path>
              <a:path w="2578100" h="287654">
                <a:moveTo>
                  <a:pt x="2527807" y="58292"/>
                </a:moveTo>
                <a:lnTo>
                  <a:pt x="2474976" y="58292"/>
                </a:lnTo>
                <a:lnTo>
                  <a:pt x="2474976" y="280543"/>
                </a:lnTo>
                <a:lnTo>
                  <a:pt x="2527807" y="280543"/>
                </a:lnTo>
                <a:lnTo>
                  <a:pt x="2527807" y="58292"/>
                </a:lnTo>
                <a:close/>
              </a:path>
              <a:path w="2578100" h="287654">
                <a:moveTo>
                  <a:pt x="2577718" y="6858"/>
                </a:moveTo>
                <a:lnTo>
                  <a:pt x="2426462" y="6858"/>
                </a:lnTo>
                <a:lnTo>
                  <a:pt x="2426462" y="58292"/>
                </a:lnTo>
                <a:lnTo>
                  <a:pt x="2577718" y="58292"/>
                </a:lnTo>
                <a:lnTo>
                  <a:pt x="2577718" y="6858"/>
                </a:lnTo>
                <a:close/>
              </a:path>
              <a:path w="2578100" h="287654">
                <a:moveTo>
                  <a:pt x="2221611" y="6858"/>
                </a:moveTo>
                <a:lnTo>
                  <a:pt x="2171700" y="6858"/>
                </a:lnTo>
                <a:lnTo>
                  <a:pt x="2171700" y="280543"/>
                </a:lnTo>
                <a:lnTo>
                  <a:pt x="2223769" y="280543"/>
                </a:lnTo>
                <a:lnTo>
                  <a:pt x="2223769" y="101091"/>
                </a:lnTo>
                <a:lnTo>
                  <a:pt x="2282883" y="101091"/>
                </a:lnTo>
                <a:lnTo>
                  <a:pt x="2221611" y="6858"/>
                </a:lnTo>
                <a:close/>
              </a:path>
              <a:path w="2578100" h="287654">
                <a:moveTo>
                  <a:pt x="2282883" y="101091"/>
                </a:moveTo>
                <a:lnTo>
                  <a:pt x="2223769" y="101091"/>
                </a:lnTo>
                <a:lnTo>
                  <a:pt x="2340737" y="280543"/>
                </a:lnTo>
                <a:lnTo>
                  <a:pt x="2390775" y="280543"/>
                </a:lnTo>
                <a:lnTo>
                  <a:pt x="2390775" y="186943"/>
                </a:lnTo>
                <a:lnTo>
                  <a:pt x="2338704" y="186943"/>
                </a:lnTo>
                <a:lnTo>
                  <a:pt x="2282883" y="101091"/>
                </a:lnTo>
                <a:close/>
              </a:path>
              <a:path w="2578100" h="287654">
                <a:moveTo>
                  <a:pt x="2390775" y="6858"/>
                </a:moveTo>
                <a:lnTo>
                  <a:pt x="2338704" y="6858"/>
                </a:lnTo>
                <a:lnTo>
                  <a:pt x="2338704" y="186943"/>
                </a:lnTo>
                <a:lnTo>
                  <a:pt x="2390775" y="186943"/>
                </a:lnTo>
                <a:lnTo>
                  <a:pt x="2390775" y="6858"/>
                </a:lnTo>
                <a:close/>
              </a:path>
              <a:path w="2578100" h="287654">
                <a:moveTo>
                  <a:pt x="2122931" y="6858"/>
                </a:moveTo>
                <a:lnTo>
                  <a:pt x="1973579" y="6858"/>
                </a:lnTo>
                <a:lnTo>
                  <a:pt x="1973579" y="280543"/>
                </a:lnTo>
                <a:lnTo>
                  <a:pt x="2122931" y="280543"/>
                </a:lnTo>
                <a:lnTo>
                  <a:pt x="2122931" y="229362"/>
                </a:lnTo>
                <a:lnTo>
                  <a:pt x="2025268" y="229362"/>
                </a:lnTo>
                <a:lnTo>
                  <a:pt x="2025268" y="157352"/>
                </a:lnTo>
                <a:lnTo>
                  <a:pt x="2122931" y="157352"/>
                </a:lnTo>
                <a:lnTo>
                  <a:pt x="2122931" y="107314"/>
                </a:lnTo>
                <a:lnTo>
                  <a:pt x="2025268" y="107314"/>
                </a:lnTo>
                <a:lnTo>
                  <a:pt x="2025268" y="57912"/>
                </a:lnTo>
                <a:lnTo>
                  <a:pt x="2122931" y="57912"/>
                </a:lnTo>
                <a:lnTo>
                  <a:pt x="2122931" y="6858"/>
                </a:lnTo>
                <a:close/>
              </a:path>
              <a:path w="2578100" h="287654">
                <a:moveTo>
                  <a:pt x="1707768" y="6858"/>
                </a:moveTo>
                <a:lnTo>
                  <a:pt x="1656968" y="6858"/>
                </a:lnTo>
                <a:lnTo>
                  <a:pt x="1609597" y="280543"/>
                </a:lnTo>
                <a:lnTo>
                  <a:pt x="1660397" y="280543"/>
                </a:lnTo>
                <a:lnTo>
                  <a:pt x="1690496" y="107696"/>
                </a:lnTo>
                <a:lnTo>
                  <a:pt x="1741247" y="107696"/>
                </a:lnTo>
                <a:lnTo>
                  <a:pt x="1707768" y="6858"/>
                </a:lnTo>
                <a:close/>
              </a:path>
              <a:path w="2578100" h="287654">
                <a:moveTo>
                  <a:pt x="1741247" y="107696"/>
                </a:moveTo>
                <a:lnTo>
                  <a:pt x="1690496" y="107696"/>
                </a:lnTo>
                <a:lnTo>
                  <a:pt x="1748027" y="280543"/>
                </a:lnTo>
                <a:lnTo>
                  <a:pt x="1794002" y="280543"/>
                </a:lnTo>
                <a:lnTo>
                  <a:pt x="1821866" y="197738"/>
                </a:lnTo>
                <a:lnTo>
                  <a:pt x="1771141" y="197738"/>
                </a:lnTo>
                <a:lnTo>
                  <a:pt x="1741247" y="107696"/>
                </a:lnTo>
                <a:close/>
              </a:path>
              <a:path w="2578100" h="287654">
                <a:moveTo>
                  <a:pt x="1902842" y="107696"/>
                </a:moveTo>
                <a:lnTo>
                  <a:pt x="1852167" y="107696"/>
                </a:lnTo>
                <a:lnTo>
                  <a:pt x="1881504" y="280543"/>
                </a:lnTo>
                <a:lnTo>
                  <a:pt x="1931796" y="280543"/>
                </a:lnTo>
                <a:lnTo>
                  <a:pt x="1902842" y="107696"/>
                </a:lnTo>
                <a:close/>
              </a:path>
              <a:path w="2578100" h="287654">
                <a:moveTo>
                  <a:pt x="1885950" y="6858"/>
                </a:moveTo>
                <a:lnTo>
                  <a:pt x="1835150" y="6858"/>
                </a:lnTo>
                <a:lnTo>
                  <a:pt x="1771141" y="197738"/>
                </a:lnTo>
                <a:lnTo>
                  <a:pt x="1821866" y="197738"/>
                </a:lnTo>
                <a:lnTo>
                  <a:pt x="1852167" y="107696"/>
                </a:lnTo>
                <a:lnTo>
                  <a:pt x="1902842" y="107696"/>
                </a:lnTo>
                <a:lnTo>
                  <a:pt x="1885950" y="6858"/>
                </a:lnTo>
                <a:close/>
              </a:path>
              <a:path w="2578100" h="287654">
                <a:moveTo>
                  <a:pt x="981455" y="6858"/>
                </a:moveTo>
                <a:lnTo>
                  <a:pt x="929386" y="6858"/>
                </a:lnTo>
                <a:lnTo>
                  <a:pt x="929386" y="280543"/>
                </a:lnTo>
                <a:lnTo>
                  <a:pt x="1057402" y="280543"/>
                </a:lnTo>
                <a:lnTo>
                  <a:pt x="1057402" y="230886"/>
                </a:lnTo>
                <a:lnTo>
                  <a:pt x="981455" y="230886"/>
                </a:lnTo>
                <a:lnTo>
                  <a:pt x="981455" y="6858"/>
                </a:lnTo>
                <a:close/>
              </a:path>
              <a:path w="2578100" h="287654">
                <a:moveTo>
                  <a:pt x="880871" y="6858"/>
                </a:moveTo>
                <a:lnTo>
                  <a:pt x="731519" y="6858"/>
                </a:lnTo>
                <a:lnTo>
                  <a:pt x="731519" y="280543"/>
                </a:lnTo>
                <a:lnTo>
                  <a:pt x="880871" y="280543"/>
                </a:lnTo>
                <a:lnTo>
                  <a:pt x="880871" y="229362"/>
                </a:lnTo>
                <a:lnTo>
                  <a:pt x="783208" y="229362"/>
                </a:lnTo>
                <a:lnTo>
                  <a:pt x="783208" y="157352"/>
                </a:lnTo>
                <a:lnTo>
                  <a:pt x="880871" y="157352"/>
                </a:lnTo>
                <a:lnTo>
                  <a:pt x="880871" y="107314"/>
                </a:lnTo>
                <a:lnTo>
                  <a:pt x="783208" y="107314"/>
                </a:lnTo>
                <a:lnTo>
                  <a:pt x="783208" y="57912"/>
                </a:lnTo>
                <a:lnTo>
                  <a:pt x="880871" y="57912"/>
                </a:lnTo>
                <a:lnTo>
                  <a:pt x="880871" y="6858"/>
                </a:lnTo>
                <a:close/>
              </a:path>
              <a:path w="2578100" h="287654">
                <a:moveTo>
                  <a:pt x="497458" y="6858"/>
                </a:moveTo>
                <a:lnTo>
                  <a:pt x="443864" y="6858"/>
                </a:lnTo>
                <a:lnTo>
                  <a:pt x="540765" y="280543"/>
                </a:lnTo>
                <a:lnTo>
                  <a:pt x="591057" y="280543"/>
                </a:lnTo>
                <a:lnTo>
                  <a:pt x="619594" y="201295"/>
                </a:lnTo>
                <a:lnTo>
                  <a:pt x="566292" y="201295"/>
                </a:lnTo>
                <a:lnTo>
                  <a:pt x="497458" y="6858"/>
                </a:lnTo>
                <a:close/>
              </a:path>
              <a:path w="2578100" h="287654">
                <a:moveTo>
                  <a:pt x="689609" y="6858"/>
                </a:moveTo>
                <a:lnTo>
                  <a:pt x="636142" y="6858"/>
                </a:lnTo>
                <a:lnTo>
                  <a:pt x="566292" y="201295"/>
                </a:lnTo>
                <a:lnTo>
                  <a:pt x="619594" y="201295"/>
                </a:lnTo>
                <a:lnTo>
                  <a:pt x="689609" y="6858"/>
                </a:lnTo>
                <a:close/>
              </a:path>
              <a:path w="2578100" h="287654">
                <a:moveTo>
                  <a:pt x="416051" y="6858"/>
                </a:moveTo>
                <a:lnTo>
                  <a:pt x="266700" y="6858"/>
                </a:lnTo>
                <a:lnTo>
                  <a:pt x="266700" y="280543"/>
                </a:lnTo>
                <a:lnTo>
                  <a:pt x="416051" y="280543"/>
                </a:lnTo>
                <a:lnTo>
                  <a:pt x="416051" y="229362"/>
                </a:lnTo>
                <a:lnTo>
                  <a:pt x="318388" y="229362"/>
                </a:lnTo>
                <a:lnTo>
                  <a:pt x="318388" y="157352"/>
                </a:lnTo>
                <a:lnTo>
                  <a:pt x="416051" y="157352"/>
                </a:lnTo>
                <a:lnTo>
                  <a:pt x="416051" y="107314"/>
                </a:lnTo>
                <a:lnTo>
                  <a:pt x="318388" y="107314"/>
                </a:lnTo>
                <a:lnTo>
                  <a:pt x="318388" y="57912"/>
                </a:lnTo>
                <a:lnTo>
                  <a:pt x="416051" y="57912"/>
                </a:lnTo>
                <a:lnTo>
                  <a:pt x="416051" y="6858"/>
                </a:lnTo>
                <a:close/>
              </a:path>
            </a:pathLst>
          </a:custGeom>
          <a:solidFill>
            <a:srgbClr val="0092D4"/>
          </a:solidFill>
        </p:spPr>
        <p:txBody>
          <a:bodyPr wrap="square" lIns="0" tIns="0" rIns="0" bIns="0" rtlCol="0"/>
          <a:lstStyle/>
          <a:p>
            <a:endParaRPr/>
          </a:p>
        </p:txBody>
      </p:sp>
      <p:sp>
        <p:nvSpPr>
          <p:cNvPr id="19" name="object 19"/>
          <p:cNvSpPr/>
          <p:nvPr/>
        </p:nvSpPr>
        <p:spPr>
          <a:xfrm>
            <a:off x="4933696" y="3440048"/>
            <a:ext cx="72263" cy="68452"/>
          </a:xfrm>
          <a:prstGeom prst="rect">
            <a:avLst/>
          </a:prstGeom>
          <a:blipFill>
            <a:blip r:embed="rId6" cstate="print"/>
            <a:stretch>
              <a:fillRect/>
            </a:stretch>
          </a:blipFill>
        </p:spPr>
        <p:txBody>
          <a:bodyPr wrap="square" lIns="0" tIns="0" rIns="0" bIns="0" rtlCol="0"/>
          <a:lstStyle/>
          <a:p>
            <a:endParaRPr/>
          </a:p>
        </p:txBody>
      </p:sp>
      <p:sp>
        <p:nvSpPr>
          <p:cNvPr id="20" name="object 20"/>
          <p:cNvSpPr/>
          <p:nvPr/>
        </p:nvSpPr>
        <p:spPr>
          <a:xfrm>
            <a:off x="3516376" y="3439540"/>
            <a:ext cx="124714" cy="184785"/>
          </a:xfrm>
          <a:prstGeom prst="rect">
            <a:avLst/>
          </a:prstGeom>
          <a:blipFill>
            <a:blip r:embed="rId7" cstate="print"/>
            <a:stretch>
              <a:fillRect/>
            </a:stretch>
          </a:blipFill>
        </p:spPr>
        <p:txBody>
          <a:bodyPr wrap="square" lIns="0" tIns="0" rIns="0" bIns="0" rtlCol="0"/>
          <a:lstStyle/>
          <a:p>
            <a:endParaRPr/>
          </a:p>
        </p:txBody>
      </p:sp>
      <p:sp>
        <p:nvSpPr>
          <p:cNvPr id="21" name="object 21"/>
          <p:cNvSpPr/>
          <p:nvPr/>
        </p:nvSpPr>
        <p:spPr>
          <a:xfrm>
            <a:off x="4600575" y="3433445"/>
            <a:ext cx="192150" cy="198120"/>
          </a:xfrm>
          <a:prstGeom prst="rect">
            <a:avLst/>
          </a:prstGeom>
          <a:blipFill>
            <a:blip r:embed="rId8" cstate="print"/>
            <a:stretch>
              <a:fillRect/>
            </a:stretch>
          </a:blipFill>
        </p:spPr>
        <p:txBody>
          <a:bodyPr wrap="square" lIns="0" tIns="0" rIns="0" bIns="0" rtlCol="0"/>
          <a:lstStyle/>
          <a:p>
            <a:endParaRPr/>
          </a:p>
        </p:txBody>
      </p:sp>
      <p:sp>
        <p:nvSpPr>
          <p:cNvPr id="22" name="object 22"/>
          <p:cNvSpPr/>
          <p:nvPr/>
        </p:nvSpPr>
        <p:spPr>
          <a:xfrm>
            <a:off x="5897245" y="3395345"/>
            <a:ext cx="151765" cy="273685"/>
          </a:xfrm>
          <a:custGeom>
            <a:avLst/>
            <a:gdLst/>
            <a:ahLst/>
            <a:cxnLst/>
            <a:rect l="l" t="t" r="r" b="b"/>
            <a:pathLst>
              <a:path w="151764" h="273685">
                <a:moveTo>
                  <a:pt x="0" y="0"/>
                </a:moveTo>
                <a:lnTo>
                  <a:pt x="151256" y="0"/>
                </a:lnTo>
                <a:lnTo>
                  <a:pt x="151256" y="51434"/>
                </a:lnTo>
                <a:lnTo>
                  <a:pt x="101345" y="51434"/>
                </a:lnTo>
                <a:lnTo>
                  <a:pt x="101345" y="273684"/>
                </a:lnTo>
                <a:lnTo>
                  <a:pt x="48513" y="273684"/>
                </a:lnTo>
                <a:lnTo>
                  <a:pt x="48513" y="51434"/>
                </a:lnTo>
                <a:lnTo>
                  <a:pt x="0" y="51434"/>
                </a:lnTo>
                <a:lnTo>
                  <a:pt x="0" y="0"/>
                </a:lnTo>
                <a:close/>
              </a:path>
            </a:pathLst>
          </a:custGeom>
          <a:ln w="12192">
            <a:solidFill>
              <a:srgbClr val="0092D4"/>
            </a:solidFill>
          </a:ln>
        </p:spPr>
        <p:txBody>
          <a:bodyPr wrap="square" lIns="0" tIns="0" rIns="0" bIns="0" rtlCol="0"/>
          <a:lstStyle/>
          <a:p>
            <a:endParaRPr/>
          </a:p>
        </p:txBody>
      </p:sp>
      <p:sp>
        <p:nvSpPr>
          <p:cNvPr id="23" name="object 23"/>
          <p:cNvSpPr/>
          <p:nvPr/>
        </p:nvSpPr>
        <p:spPr>
          <a:xfrm>
            <a:off x="5642483" y="3395345"/>
            <a:ext cx="219075" cy="273685"/>
          </a:xfrm>
          <a:custGeom>
            <a:avLst/>
            <a:gdLst/>
            <a:ahLst/>
            <a:cxnLst/>
            <a:rect l="l" t="t" r="r" b="b"/>
            <a:pathLst>
              <a:path w="219075" h="273685">
                <a:moveTo>
                  <a:pt x="0" y="0"/>
                </a:moveTo>
                <a:lnTo>
                  <a:pt x="49911" y="0"/>
                </a:lnTo>
                <a:lnTo>
                  <a:pt x="167004" y="180085"/>
                </a:lnTo>
                <a:lnTo>
                  <a:pt x="167004" y="0"/>
                </a:lnTo>
                <a:lnTo>
                  <a:pt x="219075" y="0"/>
                </a:lnTo>
                <a:lnTo>
                  <a:pt x="219075" y="273684"/>
                </a:lnTo>
                <a:lnTo>
                  <a:pt x="169037" y="273684"/>
                </a:lnTo>
                <a:lnTo>
                  <a:pt x="52069" y="94233"/>
                </a:lnTo>
                <a:lnTo>
                  <a:pt x="52069" y="273684"/>
                </a:lnTo>
                <a:lnTo>
                  <a:pt x="0" y="273684"/>
                </a:lnTo>
                <a:lnTo>
                  <a:pt x="0" y="0"/>
                </a:lnTo>
                <a:close/>
              </a:path>
            </a:pathLst>
          </a:custGeom>
          <a:ln w="12192">
            <a:solidFill>
              <a:srgbClr val="0092D4"/>
            </a:solidFill>
          </a:ln>
        </p:spPr>
        <p:txBody>
          <a:bodyPr wrap="square" lIns="0" tIns="0" rIns="0" bIns="0" rtlCol="0"/>
          <a:lstStyle/>
          <a:p>
            <a:endParaRPr/>
          </a:p>
        </p:txBody>
      </p:sp>
      <p:sp>
        <p:nvSpPr>
          <p:cNvPr id="24" name="object 24"/>
          <p:cNvSpPr/>
          <p:nvPr/>
        </p:nvSpPr>
        <p:spPr>
          <a:xfrm>
            <a:off x="5444363" y="3395345"/>
            <a:ext cx="149860" cy="273685"/>
          </a:xfrm>
          <a:custGeom>
            <a:avLst/>
            <a:gdLst/>
            <a:ahLst/>
            <a:cxnLst/>
            <a:rect l="l" t="t" r="r" b="b"/>
            <a:pathLst>
              <a:path w="149860" h="273685">
                <a:moveTo>
                  <a:pt x="0" y="0"/>
                </a:moveTo>
                <a:lnTo>
                  <a:pt x="149351" y="0"/>
                </a:lnTo>
                <a:lnTo>
                  <a:pt x="149351" y="51053"/>
                </a:lnTo>
                <a:lnTo>
                  <a:pt x="51688" y="51053"/>
                </a:lnTo>
                <a:lnTo>
                  <a:pt x="51688" y="100456"/>
                </a:lnTo>
                <a:lnTo>
                  <a:pt x="149351" y="100456"/>
                </a:lnTo>
                <a:lnTo>
                  <a:pt x="149351" y="150494"/>
                </a:lnTo>
                <a:lnTo>
                  <a:pt x="51688" y="150494"/>
                </a:lnTo>
                <a:lnTo>
                  <a:pt x="51688" y="222503"/>
                </a:lnTo>
                <a:lnTo>
                  <a:pt x="149351" y="222503"/>
                </a:lnTo>
                <a:lnTo>
                  <a:pt x="149351" y="273684"/>
                </a:lnTo>
                <a:lnTo>
                  <a:pt x="0" y="273684"/>
                </a:lnTo>
                <a:lnTo>
                  <a:pt x="0" y="0"/>
                </a:lnTo>
                <a:close/>
              </a:path>
            </a:pathLst>
          </a:custGeom>
          <a:ln w="12191">
            <a:solidFill>
              <a:srgbClr val="0092D4"/>
            </a:solidFill>
          </a:ln>
        </p:spPr>
        <p:txBody>
          <a:bodyPr wrap="square" lIns="0" tIns="0" rIns="0" bIns="0" rtlCol="0"/>
          <a:lstStyle/>
          <a:p>
            <a:endParaRPr/>
          </a:p>
        </p:txBody>
      </p:sp>
      <p:sp>
        <p:nvSpPr>
          <p:cNvPr id="25" name="object 25"/>
          <p:cNvSpPr/>
          <p:nvPr/>
        </p:nvSpPr>
        <p:spPr>
          <a:xfrm>
            <a:off x="5080380" y="3395345"/>
            <a:ext cx="322580" cy="273685"/>
          </a:xfrm>
          <a:custGeom>
            <a:avLst/>
            <a:gdLst/>
            <a:ahLst/>
            <a:cxnLst/>
            <a:rect l="l" t="t" r="r" b="b"/>
            <a:pathLst>
              <a:path w="322579" h="273685">
                <a:moveTo>
                  <a:pt x="47371" y="0"/>
                </a:moveTo>
                <a:lnTo>
                  <a:pt x="98171" y="0"/>
                </a:lnTo>
                <a:lnTo>
                  <a:pt x="161544" y="190880"/>
                </a:lnTo>
                <a:lnTo>
                  <a:pt x="225552" y="0"/>
                </a:lnTo>
                <a:lnTo>
                  <a:pt x="276352" y="0"/>
                </a:lnTo>
                <a:lnTo>
                  <a:pt x="322199" y="273684"/>
                </a:lnTo>
                <a:lnTo>
                  <a:pt x="271907" y="273684"/>
                </a:lnTo>
                <a:lnTo>
                  <a:pt x="242570" y="100837"/>
                </a:lnTo>
                <a:lnTo>
                  <a:pt x="184404" y="273684"/>
                </a:lnTo>
                <a:lnTo>
                  <a:pt x="138430" y="273684"/>
                </a:lnTo>
                <a:lnTo>
                  <a:pt x="80899" y="100837"/>
                </a:lnTo>
                <a:lnTo>
                  <a:pt x="50800" y="273684"/>
                </a:lnTo>
                <a:lnTo>
                  <a:pt x="0" y="273684"/>
                </a:lnTo>
                <a:lnTo>
                  <a:pt x="47371" y="0"/>
                </a:lnTo>
                <a:close/>
              </a:path>
            </a:pathLst>
          </a:custGeom>
          <a:ln w="12192">
            <a:solidFill>
              <a:srgbClr val="0092D4"/>
            </a:solidFill>
          </a:ln>
        </p:spPr>
        <p:txBody>
          <a:bodyPr wrap="square" lIns="0" tIns="0" rIns="0" bIns="0" rtlCol="0"/>
          <a:lstStyle/>
          <a:p>
            <a:endParaRPr/>
          </a:p>
        </p:txBody>
      </p:sp>
      <p:sp>
        <p:nvSpPr>
          <p:cNvPr id="26" name="object 26"/>
          <p:cNvSpPr/>
          <p:nvPr/>
        </p:nvSpPr>
        <p:spPr>
          <a:xfrm>
            <a:off x="4887721" y="3395345"/>
            <a:ext cx="162560" cy="273685"/>
          </a:xfrm>
          <a:custGeom>
            <a:avLst/>
            <a:gdLst/>
            <a:ahLst/>
            <a:cxnLst/>
            <a:rect l="l" t="t" r="r" b="b"/>
            <a:pathLst>
              <a:path w="162560" h="273685">
                <a:moveTo>
                  <a:pt x="0" y="0"/>
                </a:moveTo>
                <a:lnTo>
                  <a:pt x="55244" y="0"/>
                </a:lnTo>
                <a:lnTo>
                  <a:pt x="76078" y="523"/>
                </a:lnTo>
                <a:lnTo>
                  <a:pt x="119887" y="8381"/>
                </a:lnTo>
                <a:lnTo>
                  <a:pt x="151129" y="35178"/>
                </a:lnTo>
                <a:lnTo>
                  <a:pt x="162560" y="79501"/>
                </a:lnTo>
                <a:lnTo>
                  <a:pt x="161629" y="93194"/>
                </a:lnTo>
                <a:lnTo>
                  <a:pt x="139455" y="135862"/>
                </a:lnTo>
                <a:lnTo>
                  <a:pt x="97861" y="155396"/>
                </a:lnTo>
                <a:lnTo>
                  <a:pt x="52069" y="157860"/>
                </a:lnTo>
                <a:lnTo>
                  <a:pt x="52069" y="273684"/>
                </a:lnTo>
                <a:lnTo>
                  <a:pt x="0" y="273684"/>
                </a:lnTo>
                <a:lnTo>
                  <a:pt x="0" y="0"/>
                </a:lnTo>
                <a:close/>
              </a:path>
            </a:pathLst>
          </a:custGeom>
          <a:ln w="12192">
            <a:solidFill>
              <a:srgbClr val="0092D4"/>
            </a:solidFill>
          </a:ln>
        </p:spPr>
        <p:txBody>
          <a:bodyPr wrap="square" lIns="0" tIns="0" rIns="0" bIns="0" rtlCol="0"/>
          <a:lstStyle/>
          <a:p>
            <a:endParaRPr/>
          </a:p>
        </p:txBody>
      </p:sp>
      <p:sp>
        <p:nvSpPr>
          <p:cNvPr id="27" name="object 27"/>
          <p:cNvSpPr/>
          <p:nvPr/>
        </p:nvSpPr>
        <p:spPr>
          <a:xfrm>
            <a:off x="4400169" y="3395345"/>
            <a:ext cx="128270" cy="273685"/>
          </a:xfrm>
          <a:custGeom>
            <a:avLst/>
            <a:gdLst/>
            <a:ahLst/>
            <a:cxnLst/>
            <a:rect l="l" t="t" r="r" b="b"/>
            <a:pathLst>
              <a:path w="128270" h="273685">
                <a:moveTo>
                  <a:pt x="0" y="0"/>
                </a:moveTo>
                <a:lnTo>
                  <a:pt x="52069" y="0"/>
                </a:lnTo>
                <a:lnTo>
                  <a:pt x="52069" y="224027"/>
                </a:lnTo>
                <a:lnTo>
                  <a:pt x="128015" y="224027"/>
                </a:lnTo>
                <a:lnTo>
                  <a:pt x="128015" y="273684"/>
                </a:lnTo>
                <a:lnTo>
                  <a:pt x="0" y="273684"/>
                </a:lnTo>
                <a:lnTo>
                  <a:pt x="0" y="0"/>
                </a:lnTo>
                <a:close/>
              </a:path>
            </a:pathLst>
          </a:custGeom>
          <a:ln w="12191">
            <a:solidFill>
              <a:srgbClr val="0092D4"/>
            </a:solidFill>
          </a:ln>
        </p:spPr>
        <p:txBody>
          <a:bodyPr wrap="square" lIns="0" tIns="0" rIns="0" bIns="0" rtlCol="0"/>
          <a:lstStyle/>
          <a:p>
            <a:endParaRPr/>
          </a:p>
        </p:txBody>
      </p:sp>
      <p:sp>
        <p:nvSpPr>
          <p:cNvPr id="28" name="object 28"/>
          <p:cNvSpPr/>
          <p:nvPr/>
        </p:nvSpPr>
        <p:spPr>
          <a:xfrm>
            <a:off x="4202303" y="3395345"/>
            <a:ext cx="149860" cy="273685"/>
          </a:xfrm>
          <a:custGeom>
            <a:avLst/>
            <a:gdLst/>
            <a:ahLst/>
            <a:cxnLst/>
            <a:rect l="l" t="t" r="r" b="b"/>
            <a:pathLst>
              <a:path w="149860" h="273685">
                <a:moveTo>
                  <a:pt x="0" y="0"/>
                </a:moveTo>
                <a:lnTo>
                  <a:pt x="149351" y="0"/>
                </a:lnTo>
                <a:lnTo>
                  <a:pt x="149351" y="51053"/>
                </a:lnTo>
                <a:lnTo>
                  <a:pt x="51688" y="51053"/>
                </a:lnTo>
                <a:lnTo>
                  <a:pt x="51688" y="100456"/>
                </a:lnTo>
                <a:lnTo>
                  <a:pt x="149351" y="100456"/>
                </a:lnTo>
                <a:lnTo>
                  <a:pt x="149351" y="150494"/>
                </a:lnTo>
                <a:lnTo>
                  <a:pt x="51688" y="150494"/>
                </a:lnTo>
                <a:lnTo>
                  <a:pt x="51688" y="222503"/>
                </a:lnTo>
                <a:lnTo>
                  <a:pt x="149351" y="222503"/>
                </a:lnTo>
                <a:lnTo>
                  <a:pt x="149351" y="273684"/>
                </a:lnTo>
                <a:lnTo>
                  <a:pt x="0" y="273684"/>
                </a:lnTo>
                <a:lnTo>
                  <a:pt x="0" y="0"/>
                </a:lnTo>
                <a:close/>
              </a:path>
            </a:pathLst>
          </a:custGeom>
          <a:ln w="12191">
            <a:solidFill>
              <a:srgbClr val="0092D4"/>
            </a:solidFill>
          </a:ln>
        </p:spPr>
        <p:txBody>
          <a:bodyPr wrap="square" lIns="0" tIns="0" rIns="0" bIns="0" rtlCol="0"/>
          <a:lstStyle/>
          <a:p>
            <a:endParaRPr/>
          </a:p>
        </p:txBody>
      </p:sp>
      <p:sp>
        <p:nvSpPr>
          <p:cNvPr id="29" name="object 29"/>
          <p:cNvSpPr/>
          <p:nvPr/>
        </p:nvSpPr>
        <p:spPr>
          <a:xfrm>
            <a:off x="3914647" y="3395345"/>
            <a:ext cx="245745" cy="273685"/>
          </a:xfrm>
          <a:custGeom>
            <a:avLst/>
            <a:gdLst/>
            <a:ahLst/>
            <a:cxnLst/>
            <a:rect l="l" t="t" r="r" b="b"/>
            <a:pathLst>
              <a:path w="245745" h="273685">
                <a:moveTo>
                  <a:pt x="0" y="0"/>
                </a:moveTo>
                <a:lnTo>
                  <a:pt x="53593" y="0"/>
                </a:lnTo>
                <a:lnTo>
                  <a:pt x="122427" y="194437"/>
                </a:lnTo>
                <a:lnTo>
                  <a:pt x="192277" y="0"/>
                </a:lnTo>
                <a:lnTo>
                  <a:pt x="245744" y="0"/>
                </a:lnTo>
                <a:lnTo>
                  <a:pt x="147192" y="273684"/>
                </a:lnTo>
                <a:lnTo>
                  <a:pt x="96900" y="273684"/>
                </a:lnTo>
                <a:lnTo>
                  <a:pt x="0" y="0"/>
                </a:lnTo>
                <a:close/>
              </a:path>
            </a:pathLst>
          </a:custGeom>
          <a:ln w="12192">
            <a:solidFill>
              <a:srgbClr val="0092D4"/>
            </a:solidFill>
          </a:ln>
        </p:spPr>
        <p:txBody>
          <a:bodyPr wrap="square" lIns="0" tIns="0" rIns="0" bIns="0" rtlCol="0"/>
          <a:lstStyle/>
          <a:p>
            <a:endParaRPr/>
          </a:p>
        </p:txBody>
      </p:sp>
      <p:sp>
        <p:nvSpPr>
          <p:cNvPr id="30" name="object 30"/>
          <p:cNvSpPr/>
          <p:nvPr/>
        </p:nvSpPr>
        <p:spPr>
          <a:xfrm>
            <a:off x="3737483" y="3395345"/>
            <a:ext cx="149860" cy="273685"/>
          </a:xfrm>
          <a:custGeom>
            <a:avLst/>
            <a:gdLst/>
            <a:ahLst/>
            <a:cxnLst/>
            <a:rect l="l" t="t" r="r" b="b"/>
            <a:pathLst>
              <a:path w="149860" h="273685">
                <a:moveTo>
                  <a:pt x="0" y="0"/>
                </a:moveTo>
                <a:lnTo>
                  <a:pt x="149351" y="0"/>
                </a:lnTo>
                <a:lnTo>
                  <a:pt x="149351" y="51053"/>
                </a:lnTo>
                <a:lnTo>
                  <a:pt x="51688" y="51053"/>
                </a:lnTo>
                <a:lnTo>
                  <a:pt x="51688" y="100456"/>
                </a:lnTo>
                <a:lnTo>
                  <a:pt x="149351" y="100456"/>
                </a:lnTo>
                <a:lnTo>
                  <a:pt x="149351" y="150494"/>
                </a:lnTo>
                <a:lnTo>
                  <a:pt x="51688" y="150494"/>
                </a:lnTo>
                <a:lnTo>
                  <a:pt x="51688" y="222503"/>
                </a:lnTo>
                <a:lnTo>
                  <a:pt x="149351" y="222503"/>
                </a:lnTo>
                <a:lnTo>
                  <a:pt x="149351" y="273684"/>
                </a:lnTo>
                <a:lnTo>
                  <a:pt x="0" y="273684"/>
                </a:lnTo>
                <a:lnTo>
                  <a:pt x="0" y="0"/>
                </a:lnTo>
                <a:close/>
              </a:path>
            </a:pathLst>
          </a:custGeom>
          <a:ln w="12191">
            <a:solidFill>
              <a:srgbClr val="0092D4"/>
            </a:solidFill>
          </a:ln>
        </p:spPr>
        <p:txBody>
          <a:bodyPr wrap="square" lIns="0" tIns="0" rIns="0" bIns="0" rtlCol="0"/>
          <a:lstStyle/>
          <a:p>
            <a:endParaRPr/>
          </a:p>
        </p:txBody>
      </p:sp>
      <p:sp>
        <p:nvSpPr>
          <p:cNvPr id="31" name="object 31"/>
          <p:cNvSpPr/>
          <p:nvPr/>
        </p:nvSpPr>
        <p:spPr>
          <a:xfrm>
            <a:off x="3470783" y="3395345"/>
            <a:ext cx="217170" cy="273685"/>
          </a:xfrm>
          <a:custGeom>
            <a:avLst/>
            <a:gdLst/>
            <a:ahLst/>
            <a:cxnLst/>
            <a:rect l="l" t="t" r="r" b="b"/>
            <a:pathLst>
              <a:path w="217170" h="273685">
                <a:moveTo>
                  <a:pt x="0" y="0"/>
                </a:moveTo>
                <a:lnTo>
                  <a:pt x="61721" y="0"/>
                </a:lnTo>
                <a:lnTo>
                  <a:pt x="89628" y="928"/>
                </a:lnTo>
                <a:lnTo>
                  <a:pt x="133963" y="8358"/>
                </a:lnTo>
                <a:lnTo>
                  <a:pt x="176768" y="34258"/>
                </a:lnTo>
                <a:lnTo>
                  <a:pt x="206307" y="80279"/>
                </a:lnTo>
                <a:lnTo>
                  <a:pt x="215729" y="119141"/>
                </a:lnTo>
                <a:lnTo>
                  <a:pt x="216915" y="140715"/>
                </a:lnTo>
                <a:lnTo>
                  <a:pt x="216251" y="156198"/>
                </a:lnTo>
                <a:lnTo>
                  <a:pt x="206375" y="198881"/>
                </a:lnTo>
                <a:lnTo>
                  <a:pt x="186158" y="233511"/>
                </a:lnTo>
                <a:lnTo>
                  <a:pt x="147879" y="262951"/>
                </a:lnTo>
                <a:lnTo>
                  <a:pt x="107854" y="272033"/>
                </a:lnTo>
                <a:lnTo>
                  <a:pt x="62611" y="273684"/>
                </a:lnTo>
                <a:lnTo>
                  <a:pt x="0" y="273684"/>
                </a:lnTo>
                <a:lnTo>
                  <a:pt x="0" y="0"/>
                </a:lnTo>
                <a:close/>
              </a:path>
            </a:pathLst>
          </a:custGeom>
          <a:ln w="12192">
            <a:solidFill>
              <a:srgbClr val="0092D4"/>
            </a:solidFill>
          </a:ln>
        </p:spPr>
        <p:txBody>
          <a:bodyPr wrap="square" lIns="0" tIns="0" rIns="0" bIns="0" rtlCol="0"/>
          <a:lstStyle/>
          <a:p>
            <a:endParaRPr/>
          </a:p>
        </p:txBody>
      </p:sp>
      <p:sp>
        <p:nvSpPr>
          <p:cNvPr id="32" name="object 32"/>
          <p:cNvSpPr/>
          <p:nvPr/>
        </p:nvSpPr>
        <p:spPr>
          <a:xfrm>
            <a:off x="4554220" y="3388486"/>
            <a:ext cx="284480" cy="287655"/>
          </a:xfrm>
          <a:custGeom>
            <a:avLst/>
            <a:gdLst/>
            <a:ahLst/>
            <a:cxnLst/>
            <a:rect l="l" t="t" r="r" b="b"/>
            <a:pathLst>
              <a:path w="284479" h="287654">
                <a:moveTo>
                  <a:pt x="142875" y="0"/>
                </a:moveTo>
                <a:lnTo>
                  <a:pt x="196834" y="10540"/>
                </a:lnTo>
                <a:lnTo>
                  <a:pt x="242696" y="42037"/>
                </a:lnTo>
                <a:lnTo>
                  <a:pt x="274018" y="88709"/>
                </a:lnTo>
                <a:lnTo>
                  <a:pt x="284479" y="144525"/>
                </a:lnTo>
                <a:lnTo>
                  <a:pt x="281906" y="173364"/>
                </a:lnTo>
                <a:lnTo>
                  <a:pt x="261280" y="224089"/>
                </a:lnTo>
                <a:lnTo>
                  <a:pt x="221513" y="264094"/>
                </a:lnTo>
                <a:lnTo>
                  <a:pt x="171463" y="284807"/>
                </a:lnTo>
                <a:lnTo>
                  <a:pt x="143128" y="287400"/>
                </a:lnTo>
                <a:lnTo>
                  <a:pt x="113651" y="284753"/>
                </a:lnTo>
                <a:lnTo>
                  <a:pt x="62458" y="263505"/>
                </a:lnTo>
                <a:lnTo>
                  <a:pt x="22931" y="222539"/>
                </a:lnTo>
                <a:lnTo>
                  <a:pt x="2547" y="171954"/>
                </a:lnTo>
                <a:lnTo>
                  <a:pt x="0" y="143637"/>
                </a:lnTo>
                <a:lnTo>
                  <a:pt x="1190" y="124418"/>
                </a:lnTo>
                <a:lnTo>
                  <a:pt x="19050" y="71500"/>
                </a:lnTo>
                <a:lnTo>
                  <a:pt x="55536" y="29781"/>
                </a:lnTo>
                <a:lnTo>
                  <a:pt x="105727" y="4841"/>
                </a:lnTo>
                <a:lnTo>
                  <a:pt x="142875" y="0"/>
                </a:lnTo>
                <a:close/>
              </a:path>
            </a:pathLst>
          </a:custGeom>
          <a:ln w="12192">
            <a:solidFill>
              <a:srgbClr val="0092D4"/>
            </a:solidFill>
          </a:ln>
        </p:spPr>
        <p:txBody>
          <a:bodyPr wrap="square" lIns="0" tIns="0" rIns="0" bIns="0" rtlCol="0"/>
          <a:lstStyle/>
          <a:p>
            <a:endParaRPr/>
          </a:p>
        </p:txBody>
      </p:sp>
      <p:sp>
        <p:nvSpPr>
          <p:cNvPr id="33" name="object 33"/>
          <p:cNvSpPr/>
          <p:nvPr/>
        </p:nvSpPr>
        <p:spPr>
          <a:xfrm>
            <a:off x="6192646" y="3395345"/>
            <a:ext cx="752475" cy="279400"/>
          </a:xfrm>
          <a:custGeom>
            <a:avLst/>
            <a:gdLst/>
            <a:ahLst/>
            <a:cxnLst/>
            <a:rect l="l" t="t" r="r" b="b"/>
            <a:pathLst>
              <a:path w="752475" h="279400">
                <a:moveTo>
                  <a:pt x="731011" y="220725"/>
                </a:moveTo>
                <a:lnTo>
                  <a:pt x="714882" y="220725"/>
                </a:lnTo>
                <a:lnTo>
                  <a:pt x="708025" y="223519"/>
                </a:lnTo>
                <a:lnTo>
                  <a:pt x="702309" y="229107"/>
                </a:lnTo>
                <a:lnTo>
                  <a:pt x="696595" y="234822"/>
                </a:lnTo>
                <a:lnTo>
                  <a:pt x="693801" y="241680"/>
                </a:lnTo>
                <a:lnTo>
                  <a:pt x="693801" y="257809"/>
                </a:lnTo>
                <a:lnTo>
                  <a:pt x="696595" y="264667"/>
                </a:lnTo>
                <a:lnTo>
                  <a:pt x="708025" y="276097"/>
                </a:lnTo>
                <a:lnTo>
                  <a:pt x="714882" y="278891"/>
                </a:lnTo>
                <a:lnTo>
                  <a:pt x="731011" y="278891"/>
                </a:lnTo>
                <a:lnTo>
                  <a:pt x="737870" y="276097"/>
                </a:lnTo>
                <a:lnTo>
                  <a:pt x="749300" y="264667"/>
                </a:lnTo>
                <a:lnTo>
                  <a:pt x="752221" y="257809"/>
                </a:lnTo>
                <a:lnTo>
                  <a:pt x="752221" y="241680"/>
                </a:lnTo>
                <a:lnTo>
                  <a:pt x="749300" y="234822"/>
                </a:lnTo>
                <a:lnTo>
                  <a:pt x="743584" y="229107"/>
                </a:lnTo>
                <a:lnTo>
                  <a:pt x="737870" y="223519"/>
                </a:lnTo>
                <a:lnTo>
                  <a:pt x="731011" y="220725"/>
                </a:lnTo>
                <a:close/>
              </a:path>
              <a:path w="752475" h="279400">
                <a:moveTo>
                  <a:pt x="555244" y="0"/>
                </a:moveTo>
                <a:lnTo>
                  <a:pt x="502411" y="0"/>
                </a:lnTo>
                <a:lnTo>
                  <a:pt x="396875" y="273684"/>
                </a:lnTo>
                <a:lnTo>
                  <a:pt x="450976" y="273684"/>
                </a:lnTo>
                <a:lnTo>
                  <a:pt x="473201" y="217296"/>
                </a:lnTo>
                <a:lnTo>
                  <a:pt x="638734" y="217296"/>
                </a:lnTo>
                <a:lnTo>
                  <a:pt x="619215" y="166496"/>
                </a:lnTo>
                <a:lnTo>
                  <a:pt x="492378" y="166496"/>
                </a:lnTo>
                <a:lnTo>
                  <a:pt x="529081" y="72643"/>
                </a:lnTo>
                <a:lnTo>
                  <a:pt x="583155" y="72643"/>
                </a:lnTo>
                <a:lnTo>
                  <a:pt x="555244" y="0"/>
                </a:lnTo>
                <a:close/>
              </a:path>
              <a:path w="752475" h="279400">
                <a:moveTo>
                  <a:pt x="638734" y="217296"/>
                </a:moveTo>
                <a:lnTo>
                  <a:pt x="584834" y="217296"/>
                </a:lnTo>
                <a:lnTo>
                  <a:pt x="606298" y="273684"/>
                </a:lnTo>
                <a:lnTo>
                  <a:pt x="660400" y="273684"/>
                </a:lnTo>
                <a:lnTo>
                  <a:pt x="638734" y="217296"/>
                </a:lnTo>
                <a:close/>
              </a:path>
              <a:path w="752475" h="279400">
                <a:moveTo>
                  <a:pt x="583155" y="72643"/>
                </a:moveTo>
                <a:lnTo>
                  <a:pt x="529081" y="72643"/>
                </a:lnTo>
                <a:lnTo>
                  <a:pt x="565657" y="166496"/>
                </a:lnTo>
                <a:lnTo>
                  <a:pt x="619215" y="166496"/>
                </a:lnTo>
                <a:lnTo>
                  <a:pt x="583155" y="72643"/>
                </a:lnTo>
                <a:close/>
              </a:path>
              <a:path w="752475" h="279400">
                <a:moveTo>
                  <a:pt x="731011" y="66039"/>
                </a:moveTo>
                <a:lnTo>
                  <a:pt x="714882" y="66039"/>
                </a:lnTo>
                <a:lnTo>
                  <a:pt x="708025" y="68960"/>
                </a:lnTo>
                <a:lnTo>
                  <a:pt x="696595" y="80390"/>
                </a:lnTo>
                <a:lnTo>
                  <a:pt x="693801" y="87249"/>
                </a:lnTo>
                <a:lnTo>
                  <a:pt x="693801" y="103377"/>
                </a:lnTo>
                <a:lnTo>
                  <a:pt x="696595" y="110235"/>
                </a:lnTo>
                <a:lnTo>
                  <a:pt x="702309" y="115824"/>
                </a:lnTo>
                <a:lnTo>
                  <a:pt x="708025" y="121538"/>
                </a:lnTo>
                <a:lnTo>
                  <a:pt x="714882" y="124332"/>
                </a:lnTo>
                <a:lnTo>
                  <a:pt x="731011" y="124332"/>
                </a:lnTo>
                <a:lnTo>
                  <a:pt x="752221" y="87249"/>
                </a:lnTo>
                <a:lnTo>
                  <a:pt x="749300" y="80390"/>
                </a:lnTo>
                <a:lnTo>
                  <a:pt x="737870" y="68960"/>
                </a:lnTo>
                <a:lnTo>
                  <a:pt x="731011" y="66039"/>
                </a:lnTo>
                <a:close/>
              </a:path>
              <a:path w="752475" h="279400">
                <a:moveTo>
                  <a:pt x="256666" y="0"/>
                </a:moveTo>
                <a:lnTo>
                  <a:pt x="201422" y="0"/>
                </a:lnTo>
                <a:lnTo>
                  <a:pt x="201422" y="273684"/>
                </a:lnTo>
                <a:lnTo>
                  <a:pt x="253491" y="273684"/>
                </a:lnTo>
                <a:lnTo>
                  <a:pt x="253491" y="157860"/>
                </a:lnTo>
                <a:lnTo>
                  <a:pt x="315028" y="157860"/>
                </a:lnTo>
                <a:lnTo>
                  <a:pt x="311911" y="152018"/>
                </a:lnTo>
                <a:lnTo>
                  <a:pt x="324129" y="146804"/>
                </a:lnTo>
                <a:lnTo>
                  <a:pt x="334692" y="140493"/>
                </a:lnTo>
                <a:lnTo>
                  <a:pt x="343612" y="133088"/>
                </a:lnTo>
                <a:lnTo>
                  <a:pt x="350900" y="124587"/>
                </a:lnTo>
                <a:lnTo>
                  <a:pt x="356568" y="114970"/>
                </a:lnTo>
                <a:lnTo>
                  <a:pt x="359550" y="107060"/>
                </a:lnTo>
                <a:lnTo>
                  <a:pt x="253491" y="107060"/>
                </a:lnTo>
                <a:lnTo>
                  <a:pt x="253491" y="50800"/>
                </a:lnTo>
                <a:lnTo>
                  <a:pt x="359305" y="50800"/>
                </a:lnTo>
                <a:lnTo>
                  <a:pt x="357264" y="44836"/>
                </a:lnTo>
                <a:lnTo>
                  <a:pt x="330328" y="12870"/>
                </a:lnTo>
                <a:lnTo>
                  <a:pt x="277695" y="519"/>
                </a:lnTo>
                <a:lnTo>
                  <a:pt x="256666" y="0"/>
                </a:lnTo>
                <a:close/>
              </a:path>
              <a:path w="752475" h="279400">
                <a:moveTo>
                  <a:pt x="315028" y="157860"/>
                </a:moveTo>
                <a:lnTo>
                  <a:pt x="258317" y="157860"/>
                </a:lnTo>
                <a:lnTo>
                  <a:pt x="319785" y="273684"/>
                </a:lnTo>
                <a:lnTo>
                  <a:pt x="376808" y="273684"/>
                </a:lnTo>
                <a:lnTo>
                  <a:pt x="315028" y="157860"/>
                </a:lnTo>
                <a:close/>
              </a:path>
              <a:path w="752475" h="279400">
                <a:moveTo>
                  <a:pt x="359305" y="50800"/>
                </a:moveTo>
                <a:lnTo>
                  <a:pt x="267842" y="50800"/>
                </a:lnTo>
                <a:lnTo>
                  <a:pt x="277415" y="50988"/>
                </a:lnTo>
                <a:lnTo>
                  <a:pt x="285369" y="51546"/>
                </a:lnTo>
                <a:lnTo>
                  <a:pt x="308737" y="63245"/>
                </a:lnTo>
                <a:lnTo>
                  <a:pt x="311911" y="67690"/>
                </a:lnTo>
                <a:lnTo>
                  <a:pt x="313435" y="72897"/>
                </a:lnTo>
                <a:lnTo>
                  <a:pt x="313435" y="88900"/>
                </a:lnTo>
                <a:lnTo>
                  <a:pt x="269875" y="107060"/>
                </a:lnTo>
                <a:lnTo>
                  <a:pt x="359550" y="107060"/>
                </a:lnTo>
                <a:lnTo>
                  <a:pt x="360616" y="104235"/>
                </a:lnTo>
                <a:lnTo>
                  <a:pt x="363045" y="92404"/>
                </a:lnTo>
                <a:lnTo>
                  <a:pt x="363854" y="79501"/>
                </a:lnTo>
                <a:lnTo>
                  <a:pt x="363118" y="67073"/>
                </a:lnTo>
                <a:lnTo>
                  <a:pt x="360918" y="55514"/>
                </a:lnTo>
                <a:lnTo>
                  <a:pt x="359305" y="50800"/>
                </a:lnTo>
                <a:close/>
              </a:path>
              <a:path w="752475" h="279400">
                <a:moveTo>
                  <a:pt x="149351" y="0"/>
                </a:moveTo>
                <a:lnTo>
                  <a:pt x="0" y="0"/>
                </a:lnTo>
                <a:lnTo>
                  <a:pt x="0" y="273684"/>
                </a:lnTo>
                <a:lnTo>
                  <a:pt x="149351" y="273684"/>
                </a:lnTo>
                <a:lnTo>
                  <a:pt x="149351" y="222503"/>
                </a:lnTo>
                <a:lnTo>
                  <a:pt x="51688" y="222503"/>
                </a:lnTo>
                <a:lnTo>
                  <a:pt x="51688" y="150494"/>
                </a:lnTo>
                <a:lnTo>
                  <a:pt x="149351" y="150494"/>
                </a:lnTo>
                <a:lnTo>
                  <a:pt x="149351" y="100456"/>
                </a:lnTo>
                <a:lnTo>
                  <a:pt x="51688" y="100456"/>
                </a:lnTo>
                <a:lnTo>
                  <a:pt x="51688" y="51053"/>
                </a:lnTo>
                <a:lnTo>
                  <a:pt x="149351" y="51053"/>
                </a:lnTo>
                <a:lnTo>
                  <a:pt x="149351" y="0"/>
                </a:lnTo>
                <a:close/>
              </a:path>
            </a:pathLst>
          </a:custGeom>
          <a:solidFill>
            <a:srgbClr val="0092D4"/>
          </a:solidFill>
        </p:spPr>
        <p:txBody>
          <a:bodyPr wrap="square" lIns="0" tIns="0" rIns="0" bIns="0" rtlCol="0"/>
          <a:lstStyle/>
          <a:p>
            <a:endParaRPr/>
          </a:p>
        </p:txBody>
      </p:sp>
      <p:sp>
        <p:nvSpPr>
          <p:cNvPr id="34" name="object 34"/>
          <p:cNvSpPr/>
          <p:nvPr/>
        </p:nvSpPr>
        <p:spPr>
          <a:xfrm>
            <a:off x="6880352" y="3609975"/>
            <a:ext cx="70612" cy="70357"/>
          </a:xfrm>
          <a:prstGeom prst="rect">
            <a:avLst/>
          </a:prstGeom>
          <a:blipFill>
            <a:blip r:embed="rId9" cstate="print"/>
            <a:stretch>
              <a:fillRect/>
            </a:stretch>
          </a:blipFill>
        </p:spPr>
        <p:txBody>
          <a:bodyPr wrap="square" lIns="0" tIns="0" rIns="0" bIns="0" rtlCol="0"/>
          <a:lstStyle/>
          <a:p>
            <a:endParaRPr/>
          </a:p>
        </p:txBody>
      </p:sp>
      <p:sp>
        <p:nvSpPr>
          <p:cNvPr id="35" name="object 35"/>
          <p:cNvSpPr/>
          <p:nvPr/>
        </p:nvSpPr>
        <p:spPr>
          <a:xfrm>
            <a:off x="6685026" y="3467989"/>
            <a:ext cx="73660" cy="93980"/>
          </a:xfrm>
          <a:custGeom>
            <a:avLst/>
            <a:gdLst/>
            <a:ahLst/>
            <a:cxnLst/>
            <a:rect l="l" t="t" r="r" b="b"/>
            <a:pathLst>
              <a:path w="73659" h="93979">
                <a:moveTo>
                  <a:pt x="36702" y="0"/>
                </a:moveTo>
                <a:lnTo>
                  <a:pt x="0" y="93852"/>
                </a:lnTo>
                <a:lnTo>
                  <a:pt x="73278" y="93852"/>
                </a:lnTo>
                <a:lnTo>
                  <a:pt x="36702" y="0"/>
                </a:lnTo>
                <a:close/>
              </a:path>
            </a:pathLst>
          </a:custGeom>
          <a:ln w="12192">
            <a:solidFill>
              <a:srgbClr val="0092D4"/>
            </a:solidFill>
          </a:ln>
        </p:spPr>
        <p:txBody>
          <a:bodyPr wrap="square" lIns="0" tIns="0" rIns="0" bIns="0" rtlCol="0"/>
          <a:lstStyle/>
          <a:p>
            <a:endParaRPr/>
          </a:p>
        </p:txBody>
      </p:sp>
      <p:sp>
        <p:nvSpPr>
          <p:cNvPr id="36" name="object 36"/>
          <p:cNvSpPr/>
          <p:nvPr/>
        </p:nvSpPr>
        <p:spPr>
          <a:xfrm>
            <a:off x="6880352" y="3455289"/>
            <a:ext cx="70612" cy="70485"/>
          </a:xfrm>
          <a:prstGeom prst="rect">
            <a:avLst/>
          </a:prstGeom>
          <a:blipFill>
            <a:blip r:embed="rId10" cstate="print"/>
            <a:stretch>
              <a:fillRect/>
            </a:stretch>
          </a:blipFill>
        </p:spPr>
        <p:txBody>
          <a:bodyPr wrap="square" lIns="0" tIns="0" rIns="0" bIns="0" rtlCol="0"/>
          <a:lstStyle/>
          <a:p>
            <a:endParaRPr/>
          </a:p>
        </p:txBody>
      </p:sp>
      <p:sp>
        <p:nvSpPr>
          <p:cNvPr id="37" name="object 37"/>
          <p:cNvSpPr/>
          <p:nvPr/>
        </p:nvSpPr>
        <p:spPr>
          <a:xfrm>
            <a:off x="6440042" y="3440048"/>
            <a:ext cx="72136" cy="68452"/>
          </a:xfrm>
          <a:prstGeom prst="rect">
            <a:avLst/>
          </a:prstGeom>
          <a:blipFill>
            <a:blip r:embed="rId11" cstate="print"/>
            <a:stretch>
              <a:fillRect/>
            </a:stretch>
          </a:blipFill>
        </p:spPr>
        <p:txBody>
          <a:bodyPr wrap="square" lIns="0" tIns="0" rIns="0" bIns="0" rtlCol="0"/>
          <a:lstStyle/>
          <a:p>
            <a:endParaRPr/>
          </a:p>
        </p:txBody>
      </p:sp>
      <p:sp>
        <p:nvSpPr>
          <p:cNvPr id="38" name="object 38"/>
          <p:cNvSpPr/>
          <p:nvPr/>
        </p:nvSpPr>
        <p:spPr>
          <a:xfrm>
            <a:off x="6589521" y="3395345"/>
            <a:ext cx="263525" cy="273685"/>
          </a:xfrm>
          <a:custGeom>
            <a:avLst/>
            <a:gdLst/>
            <a:ahLst/>
            <a:cxnLst/>
            <a:rect l="l" t="t" r="r" b="b"/>
            <a:pathLst>
              <a:path w="263525" h="273685">
                <a:moveTo>
                  <a:pt x="105536" y="0"/>
                </a:moveTo>
                <a:lnTo>
                  <a:pt x="158369" y="0"/>
                </a:lnTo>
                <a:lnTo>
                  <a:pt x="263525" y="273684"/>
                </a:lnTo>
                <a:lnTo>
                  <a:pt x="209423" y="273684"/>
                </a:lnTo>
                <a:lnTo>
                  <a:pt x="187959" y="217296"/>
                </a:lnTo>
                <a:lnTo>
                  <a:pt x="76326" y="217296"/>
                </a:lnTo>
                <a:lnTo>
                  <a:pt x="54101" y="273684"/>
                </a:lnTo>
                <a:lnTo>
                  <a:pt x="0" y="273684"/>
                </a:lnTo>
                <a:lnTo>
                  <a:pt x="105536" y="0"/>
                </a:lnTo>
                <a:close/>
              </a:path>
            </a:pathLst>
          </a:custGeom>
          <a:ln w="12192">
            <a:solidFill>
              <a:srgbClr val="0092D4"/>
            </a:solidFill>
          </a:ln>
        </p:spPr>
        <p:txBody>
          <a:bodyPr wrap="square" lIns="0" tIns="0" rIns="0" bIns="0" rtlCol="0"/>
          <a:lstStyle/>
          <a:p>
            <a:endParaRPr/>
          </a:p>
        </p:txBody>
      </p:sp>
      <p:sp>
        <p:nvSpPr>
          <p:cNvPr id="39" name="object 39"/>
          <p:cNvSpPr/>
          <p:nvPr/>
        </p:nvSpPr>
        <p:spPr>
          <a:xfrm>
            <a:off x="6394069" y="3395345"/>
            <a:ext cx="175895" cy="273685"/>
          </a:xfrm>
          <a:custGeom>
            <a:avLst/>
            <a:gdLst/>
            <a:ahLst/>
            <a:cxnLst/>
            <a:rect l="l" t="t" r="r" b="b"/>
            <a:pathLst>
              <a:path w="175895" h="273685">
                <a:moveTo>
                  <a:pt x="0" y="0"/>
                </a:moveTo>
                <a:lnTo>
                  <a:pt x="55244" y="0"/>
                </a:lnTo>
                <a:lnTo>
                  <a:pt x="76273" y="519"/>
                </a:lnTo>
                <a:lnTo>
                  <a:pt x="119760" y="8127"/>
                </a:lnTo>
                <a:lnTo>
                  <a:pt x="150749" y="35051"/>
                </a:lnTo>
                <a:lnTo>
                  <a:pt x="162432" y="79501"/>
                </a:lnTo>
                <a:lnTo>
                  <a:pt x="161623" y="92404"/>
                </a:lnTo>
                <a:lnTo>
                  <a:pt x="142190" y="133088"/>
                </a:lnTo>
                <a:lnTo>
                  <a:pt x="110489" y="152018"/>
                </a:lnTo>
                <a:lnTo>
                  <a:pt x="175386" y="273684"/>
                </a:lnTo>
                <a:lnTo>
                  <a:pt x="118363" y="273684"/>
                </a:lnTo>
                <a:lnTo>
                  <a:pt x="56895" y="157860"/>
                </a:lnTo>
                <a:lnTo>
                  <a:pt x="52069" y="157860"/>
                </a:lnTo>
                <a:lnTo>
                  <a:pt x="52069" y="273684"/>
                </a:lnTo>
                <a:lnTo>
                  <a:pt x="0" y="273684"/>
                </a:lnTo>
                <a:lnTo>
                  <a:pt x="0" y="0"/>
                </a:lnTo>
                <a:close/>
              </a:path>
            </a:pathLst>
          </a:custGeom>
          <a:ln w="12192">
            <a:solidFill>
              <a:srgbClr val="0092D4"/>
            </a:solidFill>
          </a:ln>
        </p:spPr>
        <p:txBody>
          <a:bodyPr wrap="square" lIns="0" tIns="0" rIns="0" bIns="0" rtlCol="0"/>
          <a:lstStyle/>
          <a:p>
            <a:endParaRPr/>
          </a:p>
        </p:txBody>
      </p:sp>
      <p:sp>
        <p:nvSpPr>
          <p:cNvPr id="40" name="object 40"/>
          <p:cNvSpPr/>
          <p:nvPr/>
        </p:nvSpPr>
        <p:spPr>
          <a:xfrm>
            <a:off x="6192646" y="3395345"/>
            <a:ext cx="149860" cy="273685"/>
          </a:xfrm>
          <a:custGeom>
            <a:avLst/>
            <a:gdLst/>
            <a:ahLst/>
            <a:cxnLst/>
            <a:rect l="l" t="t" r="r" b="b"/>
            <a:pathLst>
              <a:path w="149860" h="273685">
                <a:moveTo>
                  <a:pt x="0" y="0"/>
                </a:moveTo>
                <a:lnTo>
                  <a:pt x="149351" y="0"/>
                </a:lnTo>
                <a:lnTo>
                  <a:pt x="149351" y="51053"/>
                </a:lnTo>
                <a:lnTo>
                  <a:pt x="51688" y="51053"/>
                </a:lnTo>
                <a:lnTo>
                  <a:pt x="51688" y="100456"/>
                </a:lnTo>
                <a:lnTo>
                  <a:pt x="149351" y="100456"/>
                </a:lnTo>
                <a:lnTo>
                  <a:pt x="149351" y="150494"/>
                </a:lnTo>
                <a:lnTo>
                  <a:pt x="51688" y="150494"/>
                </a:lnTo>
                <a:lnTo>
                  <a:pt x="51688" y="222503"/>
                </a:lnTo>
                <a:lnTo>
                  <a:pt x="149351" y="222503"/>
                </a:lnTo>
                <a:lnTo>
                  <a:pt x="149351" y="273684"/>
                </a:lnTo>
                <a:lnTo>
                  <a:pt x="0" y="273684"/>
                </a:lnTo>
                <a:lnTo>
                  <a:pt x="0" y="0"/>
                </a:lnTo>
                <a:close/>
              </a:path>
            </a:pathLst>
          </a:custGeom>
          <a:ln w="12191">
            <a:solidFill>
              <a:srgbClr val="0092D4"/>
            </a:solidFill>
          </a:ln>
        </p:spPr>
        <p:txBody>
          <a:bodyPr wrap="square" lIns="0" tIns="0" rIns="0" bIns="0" rtlCol="0"/>
          <a:lstStyle/>
          <a:p>
            <a:endParaRPr/>
          </a:p>
        </p:txBody>
      </p:sp>
      <p:sp>
        <p:nvSpPr>
          <p:cNvPr id="41" name="object 41"/>
          <p:cNvSpPr/>
          <p:nvPr/>
        </p:nvSpPr>
        <p:spPr>
          <a:xfrm>
            <a:off x="3442461" y="3908171"/>
            <a:ext cx="5177917" cy="299592"/>
          </a:xfrm>
          <a:prstGeom prst="rect">
            <a:avLst/>
          </a:prstGeom>
          <a:blipFill>
            <a:blip r:embed="rId12" cstate="print"/>
            <a:stretch>
              <a:fillRect/>
            </a:stretch>
          </a:blipFill>
        </p:spPr>
        <p:txBody>
          <a:bodyPr wrap="square" lIns="0" tIns="0" rIns="0" bIns="0" rtlCol="0"/>
          <a:lstStyle/>
          <a:p>
            <a:endParaRPr/>
          </a:p>
        </p:txBody>
      </p:sp>
      <p:sp>
        <p:nvSpPr>
          <p:cNvPr id="42" name="object 42"/>
          <p:cNvSpPr txBox="1"/>
          <p:nvPr/>
        </p:nvSpPr>
        <p:spPr>
          <a:xfrm>
            <a:off x="3427221" y="4373981"/>
            <a:ext cx="2825115" cy="516255"/>
          </a:xfrm>
          <a:prstGeom prst="rect">
            <a:avLst/>
          </a:prstGeom>
        </p:spPr>
        <p:txBody>
          <a:bodyPr vert="horz" wrap="square" lIns="0" tIns="12700" rIns="0" bIns="0" rtlCol="0">
            <a:spAutoFit/>
          </a:bodyPr>
          <a:lstStyle/>
          <a:p>
            <a:pPr marL="12700" marR="5080">
              <a:lnSpc>
                <a:spcPct val="114999"/>
              </a:lnSpc>
              <a:spcBef>
                <a:spcPts val="100"/>
              </a:spcBef>
            </a:pPr>
            <a:r>
              <a:rPr sz="1400" b="1" dirty="0">
                <a:solidFill>
                  <a:srgbClr val="7E7E7E"/>
                </a:solidFill>
                <a:latin typeface="Century Gothic"/>
                <a:cs typeface="Century Gothic"/>
              </a:rPr>
              <a:t>16 - 17 NOVEMBER 2017,  </a:t>
            </a:r>
            <a:r>
              <a:rPr sz="1400" b="1" spc="-5" dirty="0">
                <a:solidFill>
                  <a:srgbClr val="7E7E7E"/>
                </a:solidFill>
                <a:latin typeface="Century Gothic"/>
                <a:cs typeface="Century Gothic"/>
              </a:rPr>
              <a:t>MOSCOW, RUSSIAN</a:t>
            </a:r>
            <a:r>
              <a:rPr sz="1400" b="1" spc="-65" dirty="0">
                <a:solidFill>
                  <a:srgbClr val="7E7E7E"/>
                </a:solidFill>
                <a:latin typeface="Century Gothic"/>
                <a:cs typeface="Century Gothic"/>
              </a:rPr>
              <a:t> </a:t>
            </a:r>
            <a:r>
              <a:rPr sz="1400" b="1" dirty="0">
                <a:solidFill>
                  <a:srgbClr val="7E7E7E"/>
                </a:solidFill>
                <a:latin typeface="Century Gothic"/>
                <a:cs typeface="Century Gothic"/>
              </a:rPr>
              <a:t>FEDERATION</a:t>
            </a:r>
            <a:endParaRPr sz="1400">
              <a:latin typeface="Century Gothic"/>
              <a:cs typeface="Century Gothic"/>
            </a:endParaRPr>
          </a:p>
        </p:txBody>
      </p:sp>
      <p:sp>
        <p:nvSpPr>
          <p:cNvPr id="43" name="object 43"/>
          <p:cNvSpPr/>
          <p:nvPr/>
        </p:nvSpPr>
        <p:spPr>
          <a:xfrm>
            <a:off x="0" y="1355636"/>
            <a:ext cx="9144000" cy="129539"/>
          </a:xfrm>
          <a:custGeom>
            <a:avLst/>
            <a:gdLst/>
            <a:ahLst/>
            <a:cxnLst/>
            <a:rect l="l" t="t" r="r" b="b"/>
            <a:pathLst>
              <a:path w="9144000" h="129540">
                <a:moveTo>
                  <a:pt x="0" y="129120"/>
                </a:moveTo>
                <a:lnTo>
                  <a:pt x="9143936" y="129120"/>
                </a:lnTo>
                <a:lnTo>
                  <a:pt x="9143936" y="0"/>
                </a:lnTo>
                <a:lnTo>
                  <a:pt x="0" y="0"/>
                </a:lnTo>
                <a:lnTo>
                  <a:pt x="0" y="129120"/>
                </a:lnTo>
                <a:close/>
              </a:path>
            </a:pathLst>
          </a:custGeom>
          <a:solidFill>
            <a:srgbClr val="0092D4"/>
          </a:solidFill>
        </p:spPr>
        <p:txBody>
          <a:bodyPr wrap="square" lIns="0" tIns="0" rIns="0" bIns="0" rtlCol="0"/>
          <a:lstStyle/>
          <a:p>
            <a:endParaRPr/>
          </a:p>
        </p:txBody>
      </p:sp>
      <p:sp>
        <p:nvSpPr>
          <p:cNvPr id="44" name="object 44"/>
          <p:cNvSpPr/>
          <p:nvPr/>
        </p:nvSpPr>
        <p:spPr>
          <a:xfrm>
            <a:off x="0" y="1355636"/>
            <a:ext cx="9144000" cy="129539"/>
          </a:xfrm>
          <a:custGeom>
            <a:avLst/>
            <a:gdLst/>
            <a:ahLst/>
            <a:cxnLst/>
            <a:rect l="l" t="t" r="r" b="b"/>
            <a:pathLst>
              <a:path w="9144000" h="129540">
                <a:moveTo>
                  <a:pt x="0" y="129120"/>
                </a:moveTo>
                <a:lnTo>
                  <a:pt x="9143936" y="129120"/>
                </a:lnTo>
                <a:lnTo>
                  <a:pt x="9143936" y="0"/>
                </a:lnTo>
                <a:lnTo>
                  <a:pt x="0" y="0"/>
                </a:lnTo>
              </a:path>
            </a:pathLst>
          </a:custGeom>
          <a:ln w="25400">
            <a:solidFill>
              <a:srgbClr val="0092D4"/>
            </a:solidFill>
          </a:ln>
        </p:spPr>
        <p:txBody>
          <a:bodyPr wrap="square" lIns="0" tIns="0" rIns="0" bIns="0" rtlCol="0"/>
          <a:lstStyle/>
          <a:p>
            <a:endParaRPr/>
          </a:p>
        </p:txBody>
      </p:sp>
      <p:sp>
        <p:nvSpPr>
          <p:cNvPr id="45" name="object 45"/>
          <p:cNvSpPr/>
          <p:nvPr/>
        </p:nvSpPr>
        <p:spPr>
          <a:xfrm>
            <a:off x="5868161" y="264807"/>
            <a:ext cx="2575179" cy="787895"/>
          </a:xfrm>
          <a:prstGeom prst="rect">
            <a:avLst/>
          </a:prstGeom>
          <a:blipFill>
            <a:blip r:embed="rId13" cstate="print"/>
            <a:stretch>
              <a:fillRect/>
            </a:stretch>
          </a:blipFill>
        </p:spPr>
        <p:txBody>
          <a:bodyPr wrap="square" lIns="0" tIns="0" rIns="0" bIns="0" rtlCol="0"/>
          <a:lstStyle/>
          <a:p>
            <a:endParaRPr/>
          </a:p>
        </p:txBody>
      </p:sp>
      <p:sp>
        <p:nvSpPr>
          <p:cNvPr id="46" name="object 46"/>
          <p:cNvSpPr/>
          <p:nvPr/>
        </p:nvSpPr>
        <p:spPr>
          <a:xfrm>
            <a:off x="615661" y="181043"/>
            <a:ext cx="3470941" cy="930829"/>
          </a:xfrm>
          <a:prstGeom prst="rect">
            <a:avLst/>
          </a:prstGeom>
          <a:blipFill>
            <a:blip r:embed="rId14" cstate="print"/>
            <a:stretch>
              <a:fillRect/>
            </a:stretch>
          </a:blipFill>
        </p:spPr>
        <p:txBody>
          <a:bodyPr wrap="square" lIns="0" tIns="0" rIns="0" bIns="0" rtlCol="0"/>
          <a:lstStyle/>
          <a:p>
            <a:endParaRPr/>
          </a:p>
        </p:txBody>
      </p:sp>
      <p:sp>
        <p:nvSpPr>
          <p:cNvPr id="47" name="object 47"/>
          <p:cNvSpPr/>
          <p:nvPr/>
        </p:nvSpPr>
        <p:spPr>
          <a:xfrm>
            <a:off x="170539" y="1870392"/>
            <a:ext cx="3018541" cy="3011087"/>
          </a:xfrm>
          <a:prstGeom prst="rect">
            <a:avLst/>
          </a:prstGeom>
          <a:blipFill>
            <a:blip r:embed="rId15" cstate="print"/>
            <a:stretch>
              <a:fillRect/>
            </a:stretch>
          </a:blipFill>
        </p:spPr>
        <p:txBody>
          <a:bodyPr wrap="square" lIns="0" tIns="0" rIns="0" bIns="0" rtlCol="0"/>
          <a:lstStyle/>
          <a:p>
            <a:endParaRPr/>
          </a:p>
        </p:txBody>
      </p:sp>
      <p:sp>
        <p:nvSpPr>
          <p:cNvPr id="48" name="object 48"/>
          <p:cNvSpPr/>
          <p:nvPr/>
        </p:nvSpPr>
        <p:spPr>
          <a:xfrm>
            <a:off x="6949313" y="4098753"/>
            <a:ext cx="2194686" cy="2642616"/>
          </a:xfrm>
          <a:prstGeom prst="rect">
            <a:avLst/>
          </a:prstGeom>
          <a:blipFill>
            <a:blip r:embed="rId1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49827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0439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9727" y="2765501"/>
            <a:ext cx="8117840" cy="2058670"/>
          </a:xfrm>
          <a:prstGeom prst="rect">
            <a:avLst/>
          </a:prstGeom>
        </p:spPr>
        <p:txBody>
          <a:bodyPr vert="horz" wrap="square" lIns="0" tIns="10795" rIns="0" bIns="0" rtlCol="0">
            <a:spAutoFit/>
          </a:bodyPr>
          <a:lstStyle/>
          <a:p>
            <a:pPr marL="12700" marR="140335">
              <a:lnSpc>
                <a:spcPts val="2270"/>
              </a:lnSpc>
              <a:spcBef>
                <a:spcPts val="85"/>
              </a:spcBef>
            </a:pPr>
            <a:r>
              <a:rPr sz="1800" b="1" spc="-5" dirty="0">
                <a:latin typeface="Calibri"/>
                <a:cs typeface="Calibri"/>
              </a:rPr>
              <a:t>The WHO Global </a:t>
            </a:r>
            <a:r>
              <a:rPr sz="1800" b="1" spc="-10" dirty="0">
                <a:latin typeface="Calibri"/>
                <a:cs typeface="Calibri"/>
              </a:rPr>
              <a:t>Ministerial Conference </a:t>
            </a:r>
            <a:r>
              <a:rPr sz="1800" b="1" dirty="0">
                <a:latin typeface="Calibri"/>
                <a:cs typeface="Calibri"/>
              </a:rPr>
              <a:t>“</a:t>
            </a:r>
            <a:r>
              <a:rPr sz="1800" b="1" dirty="0">
                <a:solidFill>
                  <a:srgbClr val="0092D4"/>
                </a:solidFill>
                <a:latin typeface="Calibri"/>
                <a:cs typeface="Calibri"/>
              </a:rPr>
              <a:t>Ending </a:t>
            </a:r>
            <a:r>
              <a:rPr sz="1800" b="1" spc="-5" dirty="0">
                <a:solidFill>
                  <a:srgbClr val="0092D4"/>
                </a:solidFill>
                <a:latin typeface="Calibri"/>
                <a:cs typeface="Calibri"/>
              </a:rPr>
              <a:t>TB </a:t>
            </a:r>
            <a:r>
              <a:rPr sz="1800" b="1" dirty="0">
                <a:solidFill>
                  <a:srgbClr val="0092D4"/>
                </a:solidFill>
                <a:latin typeface="Calibri"/>
                <a:cs typeface="Calibri"/>
              </a:rPr>
              <a:t>in the </a:t>
            </a:r>
            <a:r>
              <a:rPr sz="1800" b="1" spc="-5" dirty="0">
                <a:solidFill>
                  <a:srgbClr val="0092D4"/>
                </a:solidFill>
                <a:latin typeface="Calibri"/>
                <a:cs typeface="Calibri"/>
              </a:rPr>
              <a:t>Sustainable </a:t>
            </a:r>
            <a:r>
              <a:rPr sz="1800" b="1" spc="-10" dirty="0">
                <a:solidFill>
                  <a:srgbClr val="0092D4"/>
                </a:solidFill>
                <a:latin typeface="Calibri"/>
                <a:cs typeface="Calibri"/>
              </a:rPr>
              <a:t>Development  </a:t>
            </a:r>
            <a:r>
              <a:rPr sz="1800" b="1" spc="-15" dirty="0">
                <a:solidFill>
                  <a:srgbClr val="0092D4"/>
                </a:solidFill>
                <a:latin typeface="Calibri"/>
                <a:cs typeface="Calibri"/>
              </a:rPr>
              <a:t>Era: </a:t>
            </a:r>
            <a:r>
              <a:rPr sz="1800" b="1" dirty="0">
                <a:solidFill>
                  <a:srgbClr val="0092D4"/>
                </a:solidFill>
                <a:latin typeface="Calibri"/>
                <a:cs typeface="Calibri"/>
              </a:rPr>
              <a:t>A </a:t>
            </a:r>
            <a:r>
              <a:rPr sz="1800" b="1" spc="-10" dirty="0">
                <a:solidFill>
                  <a:srgbClr val="0092D4"/>
                </a:solidFill>
                <a:latin typeface="Calibri"/>
                <a:cs typeface="Calibri"/>
              </a:rPr>
              <a:t>Multisectoral Response</a:t>
            </a:r>
            <a:r>
              <a:rPr sz="1800" b="1" spc="-10" dirty="0">
                <a:latin typeface="Calibri"/>
                <a:cs typeface="Calibri"/>
              </a:rPr>
              <a:t>” </a:t>
            </a:r>
            <a:r>
              <a:rPr sz="1800" b="1" dirty="0">
                <a:latin typeface="Calibri"/>
                <a:cs typeface="Calibri"/>
              </a:rPr>
              <a:t>aims </a:t>
            </a:r>
            <a:r>
              <a:rPr sz="1800" b="1" spc="-10" dirty="0">
                <a:latin typeface="Calibri"/>
                <a:cs typeface="Calibri"/>
              </a:rPr>
              <a:t>to </a:t>
            </a:r>
            <a:r>
              <a:rPr sz="1800" b="1" spc="-10" dirty="0">
                <a:solidFill>
                  <a:srgbClr val="FF0000"/>
                </a:solidFill>
                <a:latin typeface="Calibri"/>
                <a:cs typeface="Calibri"/>
              </a:rPr>
              <a:t>accelerate </a:t>
            </a:r>
            <a:r>
              <a:rPr sz="1800" b="1" spc="-10" dirty="0">
                <a:latin typeface="Calibri"/>
                <a:cs typeface="Calibri"/>
              </a:rPr>
              <a:t>implementation </a:t>
            </a:r>
            <a:r>
              <a:rPr sz="1800" b="1" dirty="0">
                <a:latin typeface="Calibri"/>
                <a:cs typeface="Calibri"/>
              </a:rPr>
              <a:t>of the </a:t>
            </a:r>
            <a:r>
              <a:rPr sz="1800" b="1" spc="-5" dirty="0">
                <a:latin typeface="Calibri"/>
                <a:cs typeface="Calibri"/>
              </a:rPr>
              <a:t>WHO </a:t>
            </a:r>
            <a:r>
              <a:rPr sz="1800" b="1" dirty="0">
                <a:latin typeface="Calibri"/>
                <a:cs typeface="Calibri"/>
              </a:rPr>
              <a:t>End  </a:t>
            </a:r>
            <a:r>
              <a:rPr sz="1800" b="1" spc="-5" dirty="0">
                <a:latin typeface="Calibri"/>
                <a:cs typeface="Calibri"/>
              </a:rPr>
              <a:t>TB </a:t>
            </a:r>
            <a:r>
              <a:rPr sz="1800" b="1" spc="-15" dirty="0">
                <a:latin typeface="Calibri"/>
                <a:cs typeface="Calibri"/>
              </a:rPr>
              <a:t>Strategy </a:t>
            </a:r>
            <a:r>
              <a:rPr sz="1800" b="1" dirty="0">
                <a:latin typeface="Calibri"/>
                <a:cs typeface="Calibri"/>
              </a:rPr>
              <a:t>- </a:t>
            </a:r>
            <a:r>
              <a:rPr sz="1800" b="1" spc="-5" dirty="0">
                <a:latin typeface="Calibri"/>
                <a:cs typeface="Calibri"/>
              </a:rPr>
              <a:t>with </a:t>
            </a:r>
            <a:r>
              <a:rPr sz="1800" b="1" spc="-10" dirty="0">
                <a:solidFill>
                  <a:srgbClr val="FF0000"/>
                </a:solidFill>
                <a:latin typeface="Calibri"/>
                <a:cs typeface="Calibri"/>
              </a:rPr>
              <a:t>immediate </a:t>
            </a:r>
            <a:r>
              <a:rPr sz="1800" b="1" dirty="0">
                <a:solidFill>
                  <a:srgbClr val="FF0000"/>
                </a:solidFill>
                <a:latin typeface="Calibri"/>
                <a:cs typeface="Calibri"/>
              </a:rPr>
              <a:t>action </a:t>
            </a:r>
            <a:r>
              <a:rPr sz="1800" b="1" spc="-5" dirty="0">
                <a:latin typeface="Calibri"/>
                <a:cs typeface="Calibri"/>
              </a:rPr>
              <a:t>addressing </a:t>
            </a:r>
            <a:r>
              <a:rPr sz="1800" b="1" spc="-15" dirty="0">
                <a:latin typeface="Calibri"/>
                <a:cs typeface="Calibri"/>
              </a:rPr>
              <a:t>gaps </a:t>
            </a:r>
            <a:r>
              <a:rPr sz="1800" b="1" dirty="0">
                <a:latin typeface="Calibri"/>
                <a:cs typeface="Calibri"/>
              </a:rPr>
              <a:t>in access </a:t>
            </a:r>
            <a:r>
              <a:rPr sz="1800" b="1" spc="-10" dirty="0">
                <a:latin typeface="Calibri"/>
                <a:cs typeface="Calibri"/>
              </a:rPr>
              <a:t>to </a:t>
            </a:r>
            <a:r>
              <a:rPr sz="1800" b="1" spc="-15" dirty="0">
                <a:latin typeface="Calibri"/>
                <a:cs typeface="Calibri"/>
              </a:rPr>
              <a:t>care </a:t>
            </a:r>
            <a:r>
              <a:rPr sz="1800" b="1" dirty="0">
                <a:latin typeface="Calibri"/>
                <a:cs typeface="Calibri"/>
              </a:rPr>
              <a:t>and the MDR-  </a:t>
            </a:r>
            <a:r>
              <a:rPr sz="1800" b="1" spc="-5" dirty="0">
                <a:latin typeface="Calibri"/>
                <a:cs typeface="Calibri"/>
              </a:rPr>
              <a:t>TB crisis </a:t>
            </a:r>
            <a:r>
              <a:rPr sz="1800" b="1" dirty="0">
                <a:latin typeface="Calibri"/>
                <a:cs typeface="Calibri"/>
              </a:rPr>
              <a:t>- in </a:t>
            </a:r>
            <a:r>
              <a:rPr sz="1800" b="1" spc="-5" dirty="0">
                <a:latin typeface="Calibri"/>
                <a:cs typeface="Calibri"/>
              </a:rPr>
              <a:t>order </a:t>
            </a:r>
            <a:r>
              <a:rPr sz="1800" b="1" spc="-10" dirty="0">
                <a:latin typeface="Calibri"/>
                <a:cs typeface="Calibri"/>
              </a:rPr>
              <a:t>to reach </a:t>
            </a:r>
            <a:r>
              <a:rPr sz="1800" b="1" dirty="0">
                <a:latin typeface="Calibri"/>
                <a:cs typeface="Calibri"/>
              </a:rPr>
              <a:t>the End </a:t>
            </a:r>
            <a:r>
              <a:rPr sz="1800" b="1" spc="-5" dirty="0">
                <a:latin typeface="Calibri"/>
                <a:cs typeface="Calibri"/>
              </a:rPr>
              <a:t>TB </a:t>
            </a:r>
            <a:r>
              <a:rPr sz="1800" b="1" spc="-15" dirty="0">
                <a:latin typeface="Calibri"/>
                <a:cs typeface="Calibri"/>
              </a:rPr>
              <a:t>targets </a:t>
            </a:r>
            <a:r>
              <a:rPr sz="1800" b="1" dirty="0">
                <a:latin typeface="Calibri"/>
                <a:cs typeface="Calibri"/>
              </a:rPr>
              <a:t>set </a:t>
            </a:r>
            <a:r>
              <a:rPr sz="1800" b="1" spc="-5" dirty="0">
                <a:latin typeface="Calibri"/>
                <a:cs typeface="Calibri"/>
              </a:rPr>
              <a:t>by </a:t>
            </a:r>
            <a:r>
              <a:rPr sz="1800" b="1" dirty="0">
                <a:latin typeface="Calibri"/>
                <a:cs typeface="Calibri"/>
              </a:rPr>
              <a:t>the </a:t>
            </a:r>
            <a:r>
              <a:rPr sz="1800" b="1" spc="-15" dirty="0">
                <a:latin typeface="Calibri"/>
                <a:cs typeface="Calibri"/>
              </a:rPr>
              <a:t>World </a:t>
            </a:r>
            <a:r>
              <a:rPr sz="1800" b="1" dirty="0">
                <a:latin typeface="Calibri"/>
                <a:cs typeface="Calibri"/>
              </a:rPr>
              <a:t>Health </a:t>
            </a:r>
            <a:r>
              <a:rPr sz="1800" b="1" spc="-5" dirty="0">
                <a:latin typeface="Calibri"/>
                <a:cs typeface="Calibri"/>
              </a:rPr>
              <a:t>Assembly </a:t>
            </a:r>
            <a:r>
              <a:rPr sz="1800" b="1" dirty="0">
                <a:latin typeface="Calibri"/>
                <a:cs typeface="Calibri"/>
              </a:rPr>
              <a:t>and  the </a:t>
            </a:r>
            <a:r>
              <a:rPr sz="1800" b="1" spc="-5" dirty="0">
                <a:latin typeface="Calibri"/>
                <a:cs typeface="Calibri"/>
              </a:rPr>
              <a:t>United Nations </a:t>
            </a:r>
            <a:r>
              <a:rPr sz="1800" b="1" dirty="0">
                <a:latin typeface="Calibri"/>
                <a:cs typeface="Calibri"/>
              </a:rPr>
              <a:t>(UN) </a:t>
            </a:r>
            <a:r>
              <a:rPr sz="1800" b="1" spc="-5" dirty="0">
                <a:latin typeface="Calibri"/>
                <a:cs typeface="Calibri"/>
              </a:rPr>
              <a:t>Sustainable </a:t>
            </a:r>
            <a:r>
              <a:rPr sz="1800" b="1" spc="-10" dirty="0">
                <a:latin typeface="Calibri"/>
                <a:cs typeface="Calibri"/>
              </a:rPr>
              <a:t>Development </a:t>
            </a:r>
            <a:r>
              <a:rPr sz="1800" b="1" dirty="0">
                <a:latin typeface="Calibri"/>
                <a:cs typeface="Calibri"/>
              </a:rPr>
              <a:t>Goals (SDGs) </a:t>
            </a:r>
            <a:r>
              <a:rPr sz="1800" b="1" spc="-5" dirty="0">
                <a:latin typeface="Calibri"/>
                <a:cs typeface="Calibri"/>
              </a:rPr>
              <a:t>through</a:t>
            </a:r>
            <a:r>
              <a:rPr sz="1800" b="1" spc="-150" dirty="0">
                <a:latin typeface="Calibri"/>
                <a:cs typeface="Calibri"/>
              </a:rPr>
              <a:t> </a:t>
            </a:r>
            <a:r>
              <a:rPr sz="1800" b="1" spc="-5" dirty="0">
                <a:latin typeface="Calibri"/>
                <a:cs typeface="Calibri"/>
              </a:rPr>
              <a:t>national</a:t>
            </a:r>
            <a:endParaRPr sz="1800" dirty="0">
              <a:latin typeface="Calibri"/>
              <a:cs typeface="Calibri"/>
            </a:endParaRPr>
          </a:p>
          <a:p>
            <a:pPr marL="12700">
              <a:lnSpc>
                <a:spcPct val="100000"/>
              </a:lnSpc>
              <a:spcBef>
                <a:spcPts val="10"/>
              </a:spcBef>
            </a:pPr>
            <a:r>
              <a:rPr sz="1800" b="1" dirty="0">
                <a:latin typeface="Calibri"/>
                <a:cs typeface="Calibri"/>
              </a:rPr>
              <a:t>and </a:t>
            </a:r>
            <a:r>
              <a:rPr sz="1800" b="1" spc="-5" dirty="0">
                <a:latin typeface="Calibri"/>
                <a:cs typeface="Calibri"/>
              </a:rPr>
              <a:t>global commitments, </a:t>
            </a:r>
            <a:r>
              <a:rPr sz="1800" b="1" spc="-10" dirty="0">
                <a:latin typeface="Calibri"/>
                <a:cs typeface="Calibri"/>
              </a:rPr>
              <a:t>deliverables </a:t>
            </a:r>
            <a:r>
              <a:rPr sz="1800" b="1" dirty="0">
                <a:latin typeface="Calibri"/>
                <a:cs typeface="Calibri"/>
              </a:rPr>
              <a:t>and </a:t>
            </a:r>
            <a:r>
              <a:rPr sz="1800" b="1" spc="-15" dirty="0">
                <a:latin typeface="Calibri"/>
                <a:cs typeface="Calibri"/>
              </a:rPr>
              <a:t>accountability. </a:t>
            </a:r>
            <a:r>
              <a:rPr sz="1800" b="1" spc="-5" dirty="0">
                <a:latin typeface="Calibri"/>
                <a:cs typeface="Calibri"/>
              </a:rPr>
              <a:t>The </a:t>
            </a:r>
            <a:r>
              <a:rPr sz="1800" b="1" spc="-10" dirty="0">
                <a:latin typeface="Calibri"/>
                <a:cs typeface="Calibri"/>
              </a:rPr>
              <a:t>Ministerial</a:t>
            </a:r>
            <a:r>
              <a:rPr sz="1800" b="1" spc="-40" dirty="0">
                <a:latin typeface="Calibri"/>
                <a:cs typeface="Calibri"/>
              </a:rPr>
              <a:t> </a:t>
            </a:r>
            <a:r>
              <a:rPr sz="1800" b="1" spc="-15" dirty="0">
                <a:latin typeface="Calibri"/>
                <a:cs typeface="Calibri"/>
              </a:rPr>
              <a:t>Conference</a:t>
            </a:r>
            <a:endParaRPr sz="1800" dirty="0">
              <a:latin typeface="Calibri"/>
              <a:cs typeface="Calibri"/>
            </a:endParaRPr>
          </a:p>
          <a:p>
            <a:pPr marL="12700">
              <a:lnSpc>
                <a:spcPct val="100000"/>
              </a:lnSpc>
              <a:spcBef>
                <a:spcPts val="100"/>
              </a:spcBef>
            </a:pPr>
            <a:r>
              <a:rPr sz="1800" b="1" spc="-5" dirty="0">
                <a:latin typeface="Calibri"/>
                <a:cs typeface="Calibri"/>
              </a:rPr>
              <a:t>will </a:t>
            </a:r>
            <a:r>
              <a:rPr sz="1800" b="1" spc="-10" dirty="0">
                <a:latin typeface="Calibri"/>
                <a:cs typeface="Calibri"/>
              </a:rPr>
              <a:t>inform </a:t>
            </a:r>
            <a:r>
              <a:rPr sz="1800" b="1" dirty="0">
                <a:latin typeface="Calibri"/>
                <a:cs typeface="Calibri"/>
              </a:rPr>
              <a:t>the UN </a:t>
            </a:r>
            <a:r>
              <a:rPr sz="1800" b="1" spc="-10" dirty="0">
                <a:latin typeface="Calibri"/>
                <a:cs typeface="Calibri"/>
              </a:rPr>
              <a:t>General </a:t>
            </a:r>
            <a:r>
              <a:rPr sz="1800" b="1" spc="-5" dirty="0">
                <a:latin typeface="Calibri"/>
                <a:cs typeface="Calibri"/>
              </a:rPr>
              <a:t>Assembly High-Level Meeting </a:t>
            </a:r>
            <a:r>
              <a:rPr sz="1800" b="1" dirty="0">
                <a:latin typeface="Calibri"/>
                <a:cs typeface="Calibri"/>
              </a:rPr>
              <a:t>on </a:t>
            </a:r>
            <a:r>
              <a:rPr sz="1800" b="1" spc="-5" dirty="0">
                <a:latin typeface="Calibri"/>
                <a:cs typeface="Calibri"/>
              </a:rPr>
              <a:t>TB </a:t>
            </a:r>
            <a:r>
              <a:rPr sz="1800" b="1" dirty="0">
                <a:latin typeface="Calibri"/>
                <a:cs typeface="Calibri"/>
              </a:rPr>
              <a:t>in</a:t>
            </a:r>
            <a:r>
              <a:rPr sz="1800" b="1" spc="-135" dirty="0">
                <a:latin typeface="Calibri"/>
                <a:cs typeface="Calibri"/>
              </a:rPr>
              <a:t> </a:t>
            </a:r>
            <a:r>
              <a:rPr sz="1800" b="1" dirty="0">
                <a:latin typeface="Calibri"/>
                <a:cs typeface="Calibri"/>
              </a:rPr>
              <a:t>2018</a:t>
            </a:r>
            <a:r>
              <a:rPr sz="2000" b="1" dirty="0">
                <a:latin typeface="Calibri"/>
                <a:cs typeface="Calibri"/>
              </a:rPr>
              <a:t>.</a:t>
            </a:r>
            <a:endParaRPr sz="2000" dirty="0">
              <a:latin typeface="Calibri"/>
              <a:cs typeface="Calibri"/>
            </a:endParaRPr>
          </a:p>
        </p:txBody>
      </p:sp>
      <p:sp>
        <p:nvSpPr>
          <p:cNvPr id="3" name="object 3"/>
          <p:cNvSpPr txBox="1"/>
          <p:nvPr/>
        </p:nvSpPr>
        <p:spPr>
          <a:xfrm>
            <a:off x="161709" y="2132850"/>
            <a:ext cx="8803005" cy="504190"/>
          </a:xfrm>
          <a:prstGeom prst="rect">
            <a:avLst/>
          </a:prstGeom>
          <a:solidFill>
            <a:srgbClr val="0092D4"/>
          </a:solidFill>
        </p:spPr>
        <p:txBody>
          <a:bodyPr vert="horz" wrap="square" lIns="0" tIns="56515" rIns="0" bIns="0" rtlCol="0">
            <a:spAutoFit/>
          </a:bodyPr>
          <a:lstStyle/>
          <a:p>
            <a:pPr marL="434340">
              <a:lnSpc>
                <a:spcPct val="100000"/>
              </a:lnSpc>
              <a:spcBef>
                <a:spcPts val="445"/>
              </a:spcBef>
            </a:pPr>
            <a:r>
              <a:rPr sz="2400" b="1" dirty="0">
                <a:solidFill>
                  <a:srgbClr val="FFFFFF"/>
                </a:solidFill>
                <a:latin typeface="Century Gothic"/>
                <a:cs typeface="Century Gothic"/>
              </a:rPr>
              <a:t>Conference</a:t>
            </a:r>
            <a:r>
              <a:rPr sz="2400" b="1" spc="0" dirty="0">
                <a:solidFill>
                  <a:srgbClr val="FFFFFF"/>
                </a:solidFill>
                <a:latin typeface="Century Gothic"/>
                <a:cs typeface="Century Gothic"/>
              </a:rPr>
              <a:t> </a:t>
            </a:r>
            <a:r>
              <a:rPr sz="2400" b="1" spc="-5" dirty="0">
                <a:solidFill>
                  <a:srgbClr val="FFFFFF"/>
                </a:solidFill>
                <a:latin typeface="Century Gothic"/>
                <a:cs typeface="Century Gothic"/>
              </a:rPr>
              <a:t>Vision</a:t>
            </a:r>
            <a:endParaRPr sz="2400">
              <a:latin typeface="Century Gothic"/>
              <a:cs typeface="Century Gothic"/>
            </a:endParaRPr>
          </a:p>
        </p:txBody>
      </p:sp>
      <p:sp>
        <p:nvSpPr>
          <p:cNvPr id="4" name="object 4"/>
          <p:cNvSpPr/>
          <p:nvPr/>
        </p:nvSpPr>
        <p:spPr>
          <a:xfrm>
            <a:off x="147267" y="615265"/>
            <a:ext cx="1305792" cy="131251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479018" y="1621518"/>
            <a:ext cx="1512188" cy="462826"/>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457200" y="20912"/>
            <a:ext cx="8229600" cy="1650451"/>
          </a:xfrm>
          <a:prstGeom prst="rect">
            <a:avLst/>
          </a:prstGeom>
        </p:spPr>
        <p:txBody>
          <a:bodyPr vert="horz" wrap="square" lIns="0" tIns="52069" rIns="0" bIns="0" rtlCol="0">
            <a:spAutoFit/>
          </a:bodyPr>
          <a:lstStyle/>
          <a:p>
            <a:pPr marL="1402080">
              <a:lnSpc>
                <a:spcPct val="100000"/>
              </a:lnSpc>
              <a:spcBef>
                <a:spcPts val="409"/>
              </a:spcBef>
            </a:pPr>
            <a:r>
              <a:rPr sz="2400" dirty="0"/>
              <a:t>FIRST </a:t>
            </a:r>
            <a:r>
              <a:rPr sz="2400" spc="-20" dirty="0"/>
              <a:t>WHO </a:t>
            </a:r>
            <a:r>
              <a:rPr sz="2400" spc="-5" dirty="0"/>
              <a:t>GLOBAL MINISTERIAL</a:t>
            </a:r>
            <a:r>
              <a:rPr sz="2400" dirty="0"/>
              <a:t> CONFERENCE</a:t>
            </a:r>
          </a:p>
          <a:p>
            <a:pPr marL="1402080" marR="5080">
              <a:lnSpc>
                <a:spcPts val="3310"/>
              </a:lnSpc>
              <a:spcBef>
                <a:spcPts val="120"/>
              </a:spcBef>
            </a:pPr>
            <a:r>
              <a:rPr sz="2000" b="1" spc="-5" dirty="0">
                <a:solidFill>
                  <a:srgbClr val="0092D4"/>
                </a:solidFill>
                <a:latin typeface="Century Gothic"/>
                <a:cs typeface="Century Gothic"/>
              </a:rPr>
              <a:t>ENDING </a:t>
            </a:r>
            <a:r>
              <a:rPr sz="2000" b="1" dirty="0">
                <a:solidFill>
                  <a:srgbClr val="0092D4"/>
                </a:solidFill>
                <a:latin typeface="Century Gothic"/>
                <a:cs typeface="Century Gothic"/>
              </a:rPr>
              <a:t>TB IN THE </a:t>
            </a:r>
            <a:r>
              <a:rPr sz="2000" b="1" spc="-5" dirty="0">
                <a:solidFill>
                  <a:srgbClr val="0092D4"/>
                </a:solidFill>
                <a:latin typeface="Century Gothic"/>
                <a:cs typeface="Century Gothic"/>
              </a:rPr>
              <a:t>SUSTAINABLE DEVELOPMENT ERA:  </a:t>
            </a:r>
            <a:r>
              <a:rPr sz="2000" b="1" dirty="0">
                <a:solidFill>
                  <a:srgbClr val="0092D4"/>
                </a:solidFill>
                <a:latin typeface="Century Gothic"/>
                <a:cs typeface="Century Gothic"/>
              </a:rPr>
              <a:t>A MULTISECTORAL </a:t>
            </a:r>
            <a:r>
              <a:rPr sz="2000" b="1" spc="-5" dirty="0">
                <a:solidFill>
                  <a:srgbClr val="0092D4"/>
                </a:solidFill>
                <a:latin typeface="Century Gothic"/>
                <a:cs typeface="Century Gothic"/>
              </a:rPr>
              <a:t>RESPONSE</a:t>
            </a:r>
            <a:endParaRPr sz="2000" dirty="0">
              <a:latin typeface="Century Gothic"/>
              <a:cs typeface="Century Gothic"/>
            </a:endParaRPr>
          </a:p>
        </p:txBody>
      </p:sp>
      <p:sp>
        <p:nvSpPr>
          <p:cNvPr id="7" name="object 7"/>
          <p:cNvSpPr/>
          <p:nvPr/>
        </p:nvSpPr>
        <p:spPr>
          <a:xfrm>
            <a:off x="5292080" y="1578493"/>
            <a:ext cx="2062905" cy="548876"/>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051685" y="5140022"/>
            <a:ext cx="5738241" cy="1673352"/>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395541" y="5140022"/>
            <a:ext cx="8280908" cy="1673352"/>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1475613" y="5140022"/>
            <a:ext cx="5738241" cy="1673352"/>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503110" y="5199655"/>
            <a:ext cx="1692656" cy="1554606"/>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5924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2693" y="117289"/>
            <a:ext cx="749342" cy="75316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131684" y="108381"/>
            <a:ext cx="1474470" cy="451307"/>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1288161" y="380199"/>
            <a:ext cx="5840730" cy="428625"/>
          </a:xfrm>
          <a:prstGeom prst="rect">
            <a:avLst/>
          </a:prstGeom>
        </p:spPr>
        <p:txBody>
          <a:bodyPr vert="horz" wrap="square" lIns="0" tIns="37465" rIns="0" bIns="0" rtlCol="0">
            <a:spAutoFit/>
          </a:bodyPr>
          <a:lstStyle/>
          <a:p>
            <a:pPr marL="12700">
              <a:lnSpc>
                <a:spcPct val="100000"/>
              </a:lnSpc>
              <a:spcBef>
                <a:spcPts val="295"/>
              </a:spcBef>
            </a:pPr>
            <a:r>
              <a:rPr sz="1100" spc="0" dirty="0">
                <a:latin typeface="Century Gothic"/>
                <a:cs typeface="Century Gothic"/>
              </a:rPr>
              <a:t>FIRST </a:t>
            </a:r>
            <a:r>
              <a:rPr sz="1100" spc="-5" dirty="0">
                <a:latin typeface="Century Gothic"/>
                <a:cs typeface="Century Gothic"/>
              </a:rPr>
              <a:t>WHO GLOBAL MINISTERIAL</a:t>
            </a:r>
            <a:r>
              <a:rPr sz="1100" spc="-65" dirty="0">
                <a:latin typeface="Century Gothic"/>
                <a:cs typeface="Century Gothic"/>
              </a:rPr>
              <a:t> </a:t>
            </a:r>
            <a:r>
              <a:rPr sz="1100" dirty="0">
                <a:latin typeface="Century Gothic"/>
                <a:cs typeface="Century Gothic"/>
              </a:rPr>
              <a:t>CONFERENCE</a:t>
            </a:r>
            <a:endParaRPr sz="1100">
              <a:latin typeface="Century Gothic"/>
              <a:cs typeface="Century Gothic"/>
            </a:endParaRPr>
          </a:p>
          <a:p>
            <a:pPr marL="12700">
              <a:lnSpc>
                <a:spcPct val="100000"/>
              </a:lnSpc>
              <a:spcBef>
                <a:spcPts val="215"/>
              </a:spcBef>
            </a:pPr>
            <a:r>
              <a:rPr sz="1200" b="1" spc="-5" dirty="0">
                <a:solidFill>
                  <a:srgbClr val="0092D4"/>
                </a:solidFill>
                <a:latin typeface="Century Gothic"/>
                <a:cs typeface="Century Gothic"/>
              </a:rPr>
              <a:t>ENDING </a:t>
            </a:r>
            <a:r>
              <a:rPr sz="1200" b="1" dirty="0">
                <a:solidFill>
                  <a:srgbClr val="0092D4"/>
                </a:solidFill>
                <a:latin typeface="Century Gothic"/>
                <a:cs typeface="Century Gothic"/>
              </a:rPr>
              <a:t>TB IN THE </a:t>
            </a:r>
            <a:r>
              <a:rPr sz="1200" b="1" spc="-5" dirty="0">
                <a:solidFill>
                  <a:srgbClr val="0092D4"/>
                </a:solidFill>
                <a:latin typeface="Century Gothic"/>
                <a:cs typeface="Century Gothic"/>
              </a:rPr>
              <a:t>SUSTAINABLE DEVELOPMENT ERA: </a:t>
            </a:r>
            <a:r>
              <a:rPr sz="1200" b="1" dirty="0">
                <a:solidFill>
                  <a:srgbClr val="0092D4"/>
                </a:solidFill>
                <a:latin typeface="Century Gothic"/>
                <a:cs typeface="Century Gothic"/>
              </a:rPr>
              <a:t>A MULTISECTORAL</a:t>
            </a:r>
            <a:r>
              <a:rPr sz="1200" b="1" spc="-65" dirty="0">
                <a:solidFill>
                  <a:srgbClr val="0092D4"/>
                </a:solidFill>
                <a:latin typeface="Century Gothic"/>
                <a:cs typeface="Century Gothic"/>
              </a:rPr>
              <a:t> </a:t>
            </a:r>
            <a:r>
              <a:rPr sz="1200" b="1" spc="-5" dirty="0">
                <a:solidFill>
                  <a:srgbClr val="0092D4"/>
                </a:solidFill>
                <a:latin typeface="Century Gothic"/>
                <a:cs typeface="Century Gothic"/>
              </a:rPr>
              <a:t>RESPONSE</a:t>
            </a:r>
            <a:endParaRPr sz="1200">
              <a:latin typeface="Century Gothic"/>
              <a:cs typeface="Century Gothic"/>
            </a:endParaRPr>
          </a:p>
        </p:txBody>
      </p:sp>
      <p:sp>
        <p:nvSpPr>
          <p:cNvPr id="5" name="object 5"/>
          <p:cNvSpPr/>
          <p:nvPr/>
        </p:nvSpPr>
        <p:spPr>
          <a:xfrm>
            <a:off x="5015794" y="44462"/>
            <a:ext cx="2045659" cy="547103"/>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179514" y="980694"/>
            <a:ext cx="8641080" cy="432434"/>
          </a:xfrm>
          <a:prstGeom prst="rect">
            <a:avLst/>
          </a:prstGeom>
          <a:solidFill>
            <a:srgbClr val="0092D4"/>
          </a:solidFill>
        </p:spPr>
        <p:txBody>
          <a:bodyPr vert="horz" wrap="square" lIns="0" tIns="55879" rIns="0" bIns="0" rtlCol="0">
            <a:spAutoFit/>
          </a:bodyPr>
          <a:lstStyle/>
          <a:p>
            <a:pPr marL="375920">
              <a:lnSpc>
                <a:spcPct val="100000"/>
              </a:lnSpc>
              <a:spcBef>
                <a:spcPts val="439"/>
              </a:spcBef>
            </a:pPr>
            <a:r>
              <a:rPr sz="2000" b="1" dirty="0">
                <a:solidFill>
                  <a:srgbClr val="FFFFFF"/>
                </a:solidFill>
                <a:latin typeface="Century Gothic"/>
                <a:cs typeface="Century Gothic"/>
              </a:rPr>
              <a:t>Top </a:t>
            </a:r>
            <a:r>
              <a:rPr sz="2000" b="1" spc="-5" dirty="0">
                <a:solidFill>
                  <a:srgbClr val="FFFFFF"/>
                </a:solidFill>
                <a:latin typeface="Century Gothic"/>
                <a:cs typeface="Century Gothic"/>
              </a:rPr>
              <a:t>outcome areas </a:t>
            </a:r>
            <a:r>
              <a:rPr sz="2000" b="1" dirty="0">
                <a:solidFill>
                  <a:srgbClr val="FFFFFF"/>
                </a:solidFill>
                <a:latin typeface="Century Gothic"/>
                <a:cs typeface="Century Gothic"/>
              </a:rPr>
              <a:t>and thematic</a:t>
            </a:r>
            <a:r>
              <a:rPr sz="2000" b="1" spc="-105" dirty="0">
                <a:solidFill>
                  <a:srgbClr val="FFFFFF"/>
                </a:solidFill>
                <a:latin typeface="Century Gothic"/>
                <a:cs typeface="Century Gothic"/>
              </a:rPr>
              <a:t> </a:t>
            </a:r>
            <a:r>
              <a:rPr sz="2000" b="1" spc="-5" dirty="0">
                <a:solidFill>
                  <a:srgbClr val="FFFFFF"/>
                </a:solidFill>
                <a:latin typeface="Century Gothic"/>
                <a:cs typeface="Century Gothic"/>
              </a:rPr>
              <a:t>tracks</a:t>
            </a:r>
            <a:endParaRPr sz="2000">
              <a:latin typeface="Century Gothic"/>
              <a:cs typeface="Century Gothic"/>
            </a:endParaRPr>
          </a:p>
        </p:txBody>
      </p:sp>
      <p:sp>
        <p:nvSpPr>
          <p:cNvPr id="7" name="object 7"/>
          <p:cNvSpPr/>
          <p:nvPr/>
        </p:nvSpPr>
        <p:spPr>
          <a:xfrm>
            <a:off x="696538" y="1518752"/>
            <a:ext cx="7860921" cy="5149999"/>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178231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0641" y="1196721"/>
            <a:ext cx="8930640" cy="1656714"/>
          </a:xfrm>
          <a:custGeom>
            <a:avLst/>
            <a:gdLst/>
            <a:ahLst/>
            <a:cxnLst/>
            <a:rect l="l" t="t" r="r" b="b"/>
            <a:pathLst>
              <a:path w="8930640" h="1656714">
                <a:moveTo>
                  <a:pt x="0" y="1656206"/>
                </a:moveTo>
                <a:lnTo>
                  <a:pt x="8930259" y="1656206"/>
                </a:lnTo>
                <a:lnTo>
                  <a:pt x="8930259" y="0"/>
                </a:lnTo>
                <a:lnTo>
                  <a:pt x="0" y="0"/>
                </a:lnTo>
                <a:lnTo>
                  <a:pt x="0" y="1656206"/>
                </a:lnTo>
                <a:close/>
              </a:path>
            </a:pathLst>
          </a:custGeom>
          <a:solidFill>
            <a:srgbClr val="0092D4"/>
          </a:solidFill>
        </p:spPr>
        <p:txBody>
          <a:bodyPr wrap="square" lIns="0" tIns="0" rIns="0" bIns="0" rtlCol="0"/>
          <a:lstStyle/>
          <a:p>
            <a:endParaRPr/>
          </a:p>
        </p:txBody>
      </p:sp>
      <p:sp>
        <p:nvSpPr>
          <p:cNvPr id="4" name="object 4"/>
          <p:cNvSpPr txBox="1"/>
          <p:nvPr/>
        </p:nvSpPr>
        <p:spPr>
          <a:xfrm>
            <a:off x="231444" y="2955798"/>
            <a:ext cx="1845945" cy="3714115"/>
          </a:xfrm>
          <a:prstGeom prst="rect">
            <a:avLst/>
          </a:prstGeom>
        </p:spPr>
        <p:txBody>
          <a:bodyPr vert="horz" wrap="square" lIns="0" tIns="13335" rIns="0" bIns="0" rtlCol="0">
            <a:spAutoFit/>
          </a:bodyPr>
          <a:lstStyle/>
          <a:p>
            <a:pPr marL="12700">
              <a:lnSpc>
                <a:spcPts val="1680"/>
              </a:lnSpc>
              <a:spcBef>
                <a:spcPts val="105"/>
              </a:spcBef>
            </a:pPr>
            <a:r>
              <a:rPr sz="1400" b="1" dirty="0">
                <a:latin typeface="Century Gothic"/>
                <a:cs typeface="Century Gothic"/>
              </a:rPr>
              <a:t>AFR</a:t>
            </a:r>
            <a:endParaRPr sz="1400">
              <a:latin typeface="Century Gothic"/>
              <a:cs typeface="Century Gothic"/>
            </a:endParaRPr>
          </a:p>
          <a:p>
            <a:pPr marL="12700">
              <a:lnSpc>
                <a:spcPts val="1440"/>
              </a:lnSpc>
            </a:pPr>
            <a:r>
              <a:rPr sz="1200" dirty="0">
                <a:latin typeface="Century Gothic"/>
                <a:cs typeface="Century Gothic"/>
              </a:rPr>
              <a:t>Angola</a:t>
            </a:r>
            <a:endParaRPr sz="1200">
              <a:latin typeface="Century Gothic"/>
              <a:cs typeface="Century Gothic"/>
            </a:endParaRPr>
          </a:p>
          <a:p>
            <a:pPr marL="12700" marR="5080">
              <a:lnSpc>
                <a:spcPct val="100000"/>
              </a:lnSpc>
            </a:pPr>
            <a:r>
              <a:rPr sz="1200" spc="-5" dirty="0">
                <a:latin typeface="Century Gothic"/>
                <a:cs typeface="Century Gothic"/>
              </a:rPr>
              <a:t>Central African Republic  Congo</a:t>
            </a:r>
            <a:endParaRPr sz="1200">
              <a:latin typeface="Century Gothic"/>
              <a:cs typeface="Century Gothic"/>
            </a:endParaRPr>
          </a:p>
          <a:p>
            <a:pPr marL="12700" marR="842644">
              <a:lnSpc>
                <a:spcPct val="100000"/>
              </a:lnSpc>
            </a:pPr>
            <a:r>
              <a:rPr sz="1200" spc="-5" dirty="0">
                <a:latin typeface="Century Gothic"/>
                <a:cs typeface="Century Gothic"/>
              </a:rPr>
              <a:t>DR Congo  </a:t>
            </a:r>
            <a:r>
              <a:rPr sz="1200" spc="-10" dirty="0">
                <a:latin typeface="Century Gothic"/>
                <a:cs typeface="Century Gothic"/>
              </a:rPr>
              <a:t>Ethiopia  </a:t>
            </a:r>
            <a:r>
              <a:rPr sz="1200" spc="-5" dirty="0">
                <a:latin typeface="Century Gothic"/>
                <a:cs typeface="Century Gothic"/>
              </a:rPr>
              <a:t>Kenya  Lesotho  Liberia  </a:t>
            </a:r>
            <a:r>
              <a:rPr sz="1200" spc="5" dirty="0">
                <a:latin typeface="Century Gothic"/>
                <a:cs typeface="Century Gothic"/>
              </a:rPr>
              <a:t>M</a:t>
            </a:r>
            <a:r>
              <a:rPr sz="1200" spc="-10" dirty="0">
                <a:latin typeface="Century Gothic"/>
                <a:cs typeface="Century Gothic"/>
              </a:rPr>
              <a:t>oz</a:t>
            </a:r>
            <a:r>
              <a:rPr sz="1200" spc="-5" dirty="0">
                <a:latin typeface="Century Gothic"/>
                <a:cs typeface="Century Gothic"/>
              </a:rPr>
              <a:t>a</a:t>
            </a:r>
            <a:r>
              <a:rPr sz="1200" spc="5" dirty="0">
                <a:latin typeface="Century Gothic"/>
                <a:cs typeface="Century Gothic"/>
              </a:rPr>
              <a:t>m</a:t>
            </a:r>
            <a:r>
              <a:rPr sz="1200" spc="-5" dirty="0">
                <a:latin typeface="Century Gothic"/>
                <a:cs typeface="Century Gothic"/>
              </a:rPr>
              <a:t>biq</a:t>
            </a:r>
            <a:r>
              <a:rPr sz="1200" dirty="0">
                <a:latin typeface="Century Gothic"/>
                <a:cs typeface="Century Gothic"/>
              </a:rPr>
              <a:t>ue  </a:t>
            </a:r>
            <a:r>
              <a:rPr sz="1200" spc="-5" dirty="0">
                <a:latin typeface="Century Gothic"/>
                <a:cs typeface="Century Gothic"/>
              </a:rPr>
              <a:t>Namibia  Nigeria</a:t>
            </a:r>
            <a:endParaRPr sz="1200">
              <a:latin typeface="Century Gothic"/>
              <a:cs typeface="Century Gothic"/>
            </a:endParaRPr>
          </a:p>
          <a:p>
            <a:pPr marL="12700" marR="920115">
              <a:lnSpc>
                <a:spcPct val="100000"/>
              </a:lnSpc>
            </a:pPr>
            <a:r>
              <a:rPr sz="1200" spc="-5" dirty="0">
                <a:latin typeface="Century Gothic"/>
                <a:cs typeface="Century Gothic"/>
              </a:rPr>
              <a:t>Sierra</a:t>
            </a:r>
            <a:r>
              <a:rPr sz="1200" spc="-65" dirty="0">
                <a:latin typeface="Century Gothic"/>
                <a:cs typeface="Century Gothic"/>
              </a:rPr>
              <a:t> </a:t>
            </a:r>
            <a:r>
              <a:rPr sz="1200" spc="-5" dirty="0">
                <a:latin typeface="Century Gothic"/>
                <a:cs typeface="Century Gothic"/>
              </a:rPr>
              <a:t>Leone  </a:t>
            </a:r>
            <a:r>
              <a:rPr sz="1200" spc="-10" dirty="0">
                <a:latin typeface="Century Gothic"/>
                <a:cs typeface="Century Gothic"/>
              </a:rPr>
              <a:t>South </a:t>
            </a:r>
            <a:r>
              <a:rPr sz="1200" spc="-5" dirty="0">
                <a:latin typeface="Century Gothic"/>
                <a:cs typeface="Century Gothic"/>
              </a:rPr>
              <a:t>Africa  UR Tanzania  Zambia  Zimbabwe  </a:t>
            </a:r>
            <a:r>
              <a:rPr sz="1200" spc="-5" dirty="0">
                <a:solidFill>
                  <a:srgbClr val="006FC0"/>
                </a:solidFill>
                <a:latin typeface="Century Gothic"/>
                <a:cs typeface="Century Gothic"/>
              </a:rPr>
              <a:t>Guinea*  Swaziland*  Uganda*</a:t>
            </a:r>
            <a:endParaRPr sz="1200">
              <a:latin typeface="Century Gothic"/>
              <a:cs typeface="Century Gothic"/>
            </a:endParaRPr>
          </a:p>
        </p:txBody>
      </p:sp>
      <p:sp>
        <p:nvSpPr>
          <p:cNvPr id="5" name="object 5"/>
          <p:cNvSpPr txBox="1"/>
          <p:nvPr/>
        </p:nvSpPr>
        <p:spPr>
          <a:xfrm>
            <a:off x="2216911" y="3040507"/>
            <a:ext cx="1572895" cy="2251075"/>
          </a:xfrm>
          <a:prstGeom prst="rect">
            <a:avLst/>
          </a:prstGeom>
        </p:spPr>
        <p:txBody>
          <a:bodyPr vert="horz" wrap="square" lIns="0" tIns="13335" rIns="0" bIns="0" rtlCol="0">
            <a:spAutoFit/>
          </a:bodyPr>
          <a:lstStyle/>
          <a:p>
            <a:pPr marL="12700">
              <a:lnSpc>
                <a:spcPts val="1680"/>
              </a:lnSpc>
              <a:spcBef>
                <a:spcPts val="105"/>
              </a:spcBef>
            </a:pPr>
            <a:r>
              <a:rPr sz="1400" b="1" dirty="0">
                <a:latin typeface="Century Gothic"/>
                <a:cs typeface="Century Gothic"/>
              </a:rPr>
              <a:t>EUR</a:t>
            </a:r>
            <a:endParaRPr sz="1400">
              <a:latin typeface="Century Gothic"/>
              <a:cs typeface="Century Gothic"/>
            </a:endParaRPr>
          </a:p>
          <a:p>
            <a:pPr marL="12700" marR="765810">
              <a:lnSpc>
                <a:spcPts val="1440"/>
              </a:lnSpc>
              <a:spcBef>
                <a:spcPts val="45"/>
              </a:spcBef>
            </a:pPr>
            <a:r>
              <a:rPr sz="1200" dirty="0">
                <a:latin typeface="Century Gothic"/>
                <a:cs typeface="Century Gothic"/>
              </a:rPr>
              <a:t>A</a:t>
            </a:r>
            <a:r>
              <a:rPr sz="1200" spc="-10" dirty="0">
                <a:latin typeface="Century Gothic"/>
                <a:cs typeface="Century Gothic"/>
              </a:rPr>
              <a:t>z</a:t>
            </a:r>
            <a:r>
              <a:rPr sz="1200" dirty="0">
                <a:latin typeface="Century Gothic"/>
                <a:cs typeface="Century Gothic"/>
              </a:rPr>
              <a:t>erb</a:t>
            </a:r>
            <a:r>
              <a:rPr sz="1200" spc="-10" dirty="0">
                <a:latin typeface="Century Gothic"/>
                <a:cs typeface="Century Gothic"/>
              </a:rPr>
              <a:t>a</a:t>
            </a:r>
            <a:r>
              <a:rPr sz="1200" spc="-5" dirty="0">
                <a:latin typeface="Century Gothic"/>
                <a:cs typeface="Century Gothic"/>
              </a:rPr>
              <a:t>ij</a:t>
            </a:r>
            <a:r>
              <a:rPr sz="1200" spc="-10" dirty="0">
                <a:latin typeface="Century Gothic"/>
                <a:cs typeface="Century Gothic"/>
              </a:rPr>
              <a:t>a</a:t>
            </a:r>
            <a:r>
              <a:rPr sz="1200" dirty="0">
                <a:latin typeface="Century Gothic"/>
                <a:cs typeface="Century Gothic"/>
              </a:rPr>
              <a:t>n  Belarus</a:t>
            </a:r>
            <a:endParaRPr sz="1200">
              <a:latin typeface="Century Gothic"/>
              <a:cs typeface="Century Gothic"/>
            </a:endParaRPr>
          </a:p>
          <a:p>
            <a:pPr marL="12700">
              <a:lnSpc>
                <a:spcPts val="1395"/>
              </a:lnSpc>
            </a:pPr>
            <a:r>
              <a:rPr sz="1200" spc="-5" dirty="0">
                <a:latin typeface="Century Gothic"/>
                <a:cs typeface="Century Gothic"/>
              </a:rPr>
              <a:t>Kazakhstan</a:t>
            </a:r>
            <a:endParaRPr sz="1200">
              <a:latin typeface="Century Gothic"/>
              <a:cs typeface="Century Gothic"/>
            </a:endParaRPr>
          </a:p>
          <a:p>
            <a:pPr marL="12700">
              <a:lnSpc>
                <a:spcPct val="100000"/>
              </a:lnSpc>
            </a:pPr>
            <a:r>
              <a:rPr sz="1200" spc="-10" dirty="0">
                <a:latin typeface="Century Gothic"/>
                <a:cs typeface="Century Gothic"/>
              </a:rPr>
              <a:t>Kyrgyzstan</a:t>
            </a:r>
            <a:endParaRPr sz="1200">
              <a:latin typeface="Century Gothic"/>
              <a:cs typeface="Century Gothic"/>
            </a:endParaRPr>
          </a:p>
          <a:p>
            <a:pPr marL="12700" marR="5080">
              <a:lnSpc>
                <a:spcPct val="100000"/>
              </a:lnSpc>
            </a:pPr>
            <a:r>
              <a:rPr sz="1200" spc="-5" dirty="0">
                <a:latin typeface="Century Gothic"/>
                <a:cs typeface="Century Gothic"/>
              </a:rPr>
              <a:t>Republic of Moldova  Russian </a:t>
            </a:r>
            <a:r>
              <a:rPr sz="1200" spc="-10" dirty="0">
                <a:latin typeface="Century Gothic"/>
                <a:cs typeface="Century Gothic"/>
              </a:rPr>
              <a:t>Federation  Tajikistan</a:t>
            </a:r>
            <a:endParaRPr sz="1200">
              <a:latin typeface="Century Gothic"/>
              <a:cs typeface="Century Gothic"/>
            </a:endParaRPr>
          </a:p>
          <a:p>
            <a:pPr marL="12700" marR="774700">
              <a:lnSpc>
                <a:spcPct val="100000"/>
              </a:lnSpc>
            </a:pPr>
            <a:r>
              <a:rPr sz="1200" spc="-5" dirty="0">
                <a:latin typeface="Century Gothic"/>
                <a:cs typeface="Century Gothic"/>
              </a:rPr>
              <a:t>Ukraine  </a:t>
            </a:r>
            <a:r>
              <a:rPr sz="1200" spc="-10" dirty="0">
                <a:latin typeface="Century Gothic"/>
                <a:cs typeface="Century Gothic"/>
              </a:rPr>
              <a:t>Uz</a:t>
            </a:r>
            <a:r>
              <a:rPr sz="1200" spc="-5" dirty="0">
                <a:latin typeface="Century Gothic"/>
                <a:cs typeface="Century Gothic"/>
              </a:rPr>
              <a:t>bekis</a:t>
            </a:r>
            <a:r>
              <a:rPr sz="1200" spc="-25" dirty="0">
                <a:latin typeface="Century Gothic"/>
                <a:cs typeface="Century Gothic"/>
              </a:rPr>
              <a:t>t</a:t>
            </a:r>
            <a:r>
              <a:rPr sz="1200" spc="-5" dirty="0">
                <a:latin typeface="Century Gothic"/>
                <a:cs typeface="Century Gothic"/>
              </a:rPr>
              <a:t>a</a:t>
            </a:r>
            <a:r>
              <a:rPr sz="1200" dirty="0">
                <a:latin typeface="Century Gothic"/>
                <a:cs typeface="Century Gothic"/>
              </a:rPr>
              <a:t>n  </a:t>
            </a:r>
            <a:r>
              <a:rPr sz="1200" dirty="0">
                <a:solidFill>
                  <a:srgbClr val="2D75B6"/>
                </a:solidFill>
                <a:latin typeface="Century Gothic"/>
                <a:cs typeface="Century Gothic"/>
              </a:rPr>
              <a:t>Armenia*  </a:t>
            </a:r>
            <a:r>
              <a:rPr sz="1200" spc="-5" dirty="0">
                <a:solidFill>
                  <a:srgbClr val="2D75B6"/>
                </a:solidFill>
                <a:latin typeface="Century Gothic"/>
                <a:cs typeface="Century Gothic"/>
              </a:rPr>
              <a:t>Georgia*</a:t>
            </a:r>
            <a:endParaRPr sz="1200">
              <a:latin typeface="Century Gothic"/>
              <a:cs typeface="Century Gothic"/>
            </a:endParaRPr>
          </a:p>
        </p:txBody>
      </p:sp>
      <p:sp>
        <p:nvSpPr>
          <p:cNvPr id="6" name="object 6"/>
          <p:cNvSpPr txBox="1"/>
          <p:nvPr/>
        </p:nvSpPr>
        <p:spPr>
          <a:xfrm>
            <a:off x="7732903" y="3081274"/>
            <a:ext cx="1029335" cy="970280"/>
          </a:xfrm>
          <a:prstGeom prst="rect">
            <a:avLst/>
          </a:prstGeom>
        </p:spPr>
        <p:txBody>
          <a:bodyPr vert="horz" wrap="square" lIns="0" tIns="13335" rIns="0" bIns="0" rtlCol="0">
            <a:spAutoFit/>
          </a:bodyPr>
          <a:lstStyle/>
          <a:p>
            <a:pPr marL="12700">
              <a:lnSpc>
                <a:spcPts val="1680"/>
              </a:lnSpc>
              <a:spcBef>
                <a:spcPts val="105"/>
              </a:spcBef>
            </a:pPr>
            <a:r>
              <a:rPr sz="1400" b="1" spc="-5" dirty="0">
                <a:latin typeface="Century Gothic"/>
                <a:cs typeface="Century Gothic"/>
              </a:rPr>
              <a:t>EMR</a:t>
            </a:r>
            <a:endParaRPr sz="1400">
              <a:latin typeface="Century Gothic"/>
              <a:cs typeface="Century Gothic"/>
            </a:endParaRPr>
          </a:p>
          <a:p>
            <a:pPr marL="12700" marR="5080">
              <a:lnSpc>
                <a:spcPts val="1440"/>
              </a:lnSpc>
              <a:spcBef>
                <a:spcPts val="45"/>
              </a:spcBef>
            </a:pPr>
            <a:r>
              <a:rPr sz="1200" spc="-5" dirty="0">
                <a:latin typeface="Century Gothic"/>
                <a:cs typeface="Century Gothic"/>
              </a:rPr>
              <a:t>Pakistan  Somalia  </a:t>
            </a:r>
            <a:r>
              <a:rPr sz="1200" spc="-5" dirty="0">
                <a:solidFill>
                  <a:srgbClr val="006FC0"/>
                </a:solidFill>
                <a:latin typeface="Century Gothic"/>
                <a:cs typeface="Century Gothic"/>
              </a:rPr>
              <a:t>Afghanistan </a:t>
            </a:r>
            <a:r>
              <a:rPr sz="1200" dirty="0">
                <a:solidFill>
                  <a:srgbClr val="006FC0"/>
                </a:solidFill>
                <a:latin typeface="Century Gothic"/>
                <a:cs typeface="Century Gothic"/>
              </a:rPr>
              <a:t>*  </a:t>
            </a:r>
            <a:r>
              <a:rPr sz="1200" spc="-5" dirty="0">
                <a:solidFill>
                  <a:srgbClr val="006FC0"/>
                </a:solidFill>
                <a:latin typeface="Century Gothic"/>
                <a:cs typeface="Century Gothic"/>
              </a:rPr>
              <a:t>Egypt</a:t>
            </a:r>
            <a:r>
              <a:rPr sz="1200" spc="-10" dirty="0">
                <a:solidFill>
                  <a:srgbClr val="006FC0"/>
                </a:solidFill>
                <a:latin typeface="Century Gothic"/>
                <a:cs typeface="Century Gothic"/>
              </a:rPr>
              <a:t> </a:t>
            </a:r>
            <a:r>
              <a:rPr sz="1200" dirty="0">
                <a:solidFill>
                  <a:srgbClr val="006FC0"/>
                </a:solidFill>
                <a:latin typeface="Century Gothic"/>
                <a:cs typeface="Century Gothic"/>
              </a:rPr>
              <a:t>*</a:t>
            </a:r>
            <a:endParaRPr sz="1200">
              <a:latin typeface="Century Gothic"/>
              <a:cs typeface="Century Gothic"/>
            </a:endParaRPr>
          </a:p>
        </p:txBody>
      </p:sp>
      <p:sp>
        <p:nvSpPr>
          <p:cNvPr id="7" name="object 7"/>
          <p:cNvSpPr txBox="1"/>
          <p:nvPr/>
        </p:nvSpPr>
        <p:spPr>
          <a:xfrm>
            <a:off x="6740143" y="3086226"/>
            <a:ext cx="828040" cy="1336675"/>
          </a:xfrm>
          <a:prstGeom prst="rect">
            <a:avLst/>
          </a:prstGeom>
        </p:spPr>
        <p:txBody>
          <a:bodyPr vert="horz" wrap="square" lIns="0" tIns="13335" rIns="0" bIns="0" rtlCol="0">
            <a:spAutoFit/>
          </a:bodyPr>
          <a:lstStyle/>
          <a:p>
            <a:pPr marL="12700">
              <a:lnSpc>
                <a:spcPts val="1680"/>
              </a:lnSpc>
              <a:spcBef>
                <a:spcPts val="105"/>
              </a:spcBef>
            </a:pPr>
            <a:r>
              <a:rPr sz="1400" b="1" dirty="0">
                <a:latin typeface="Century Gothic"/>
                <a:cs typeface="Century Gothic"/>
              </a:rPr>
              <a:t>AMR</a:t>
            </a:r>
            <a:endParaRPr sz="1400">
              <a:latin typeface="Century Gothic"/>
              <a:cs typeface="Century Gothic"/>
            </a:endParaRPr>
          </a:p>
          <a:p>
            <a:pPr marL="12700" marR="274320">
              <a:lnSpc>
                <a:spcPts val="1440"/>
              </a:lnSpc>
              <a:spcBef>
                <a:spcPts val="45"/>
              </a:spcBef>
            </a:pPr>
            <a:r>
              <a:rPr sz="1200" spc="-10" dirty="0">
                <a:latin typeface="Century Gothic"/>
                <a:cs typeface="Century Gothic"/>
              </a:rPr>
              <a:t>Brazil  </a:t>
            </a:r>
            <a:r>
              <a:rPr sz="1200" spc="-5" dirty="0">
                <a:latin typeface="Century Gothic"/>
                <a:cs typeface="Century Gothic"/>
              </a:rPr>
              <a:t>Peru  </a:t>
            </a:r>
            <a:r>
              <a:rPr sz="1200" spc="-10" dirty="0">
                <a:solidFill>
                  <a:srgbClr val="006FC0"/>
                </a:solidFill>
                <a:latin typeface="Century Gothic"/>
                <a:cs typeface="Century Gothic"/>
              </a:rPr>
              <a:t>Bo</a:t>
            </a:r>
            <a:r>
              <a:rPr sz="1200" spc="15" dirty="0">
                <a:solidFill>
                  <a:srgbClr val="006FC0"/>
                </a:solidFill>
                <a:latin typeface="Century Gothic"/>
                <a:cs typeface="Century Gothic"/>
              </a:rPr>
              <a:t>l</a:t>
            </a:r>
            <a:r>
              <a:rPr sz="1200" spc="-5" dirty="0">
                <a:solidFill>
                  <a:srgbClr val="006FC0"/>
                </a:solidFill>
                <a:latin typeface="Century Gothic"/>
                <a:cs typeface="Century Gothic"/>
              </a:rPr>
              <a:t>i</a:t>
            </a:r>
            <a:r>
              <a:rPr sz="1200" spc="-10" dirty="0">
                <a:solidFill>
                  <a:srgbClr val="006FC0"/>
                </a:solidFill>
                <a:latin typeface="Century Gothic"/>
                <a:cs typeface="Century Gothic"/>
              </a:rPr>
              <a:t>v</a:t>
            </a:r>
            <a:r>
              <a:rPr sz="1200" spc="-5" dirty="0">
                <a:solidFill>
                  <a:srgbClr val="006FC0"/>
                </a:solidFill>
                <a:latin typeface="Century Gothic"/>
                <a:cs typeface="Century Gothic"/>
              </a:rPr>
              <a:t>ia</a:t>
            </a:r>
            <a:r>
              <a:rPr sz="1200" dirty="0">
                <a:solidFill>
                  <a:srgbClr val="006FC0"/>
                </a:solidFill>
                <a:latin typeface="Century Gothic"/>
                <a:cs typeface="Century Gothic"/>
              </a:rPr>
              <a:t>*</a:t>
            </a:r>
            <a:endParaRPr sz="1200">
              <a:latin typeface="Century Gothic"/>
              <a:cs typeface="Century Gothic"/>
            </a:endParaRPr>
          </a:p>
          <a:p>
            <a:pPr marL="12700" marR="5080">
              <a:lnSpc>
                <a:spcPts val="1440"/>
              </a:lnSpc>
            </a:pPr>
            <a:r>
              <a:rPr sz="1200" spc="-5" dirty="0">
                <a:solidFill>
                  <a:srgbClr val="006FC0"/>
                </a:solidFill>
                <a:latin typeface="Century Gothic"/>
                <a:cs typeface="Century Gothic"/>
              </a:rPr>
              <a:t>C</a:t>
            </a:r>
            <a:r>
              <a:rPr sz="1200" spc="-10" dirty="0">
                <a:solidFill>
                  <a:srgbClr val="006FC0"/>
                </a:solidFill>
                <a:latin typeface="Century Gothic"/>
                <a:cs typeface="Century Gothic"/>
              </a:rPr>
              <a:t>o</a:t>
            </a:r>
            <a:r>
              <a:rPr sz="1200" spc="15" dirty="0">
                <a:solidFill>
                  <a:srgbClr val="006FC0"/>
                </a:solidFill>
                <a:latin typeface="Century Gothic"/>
                <a:cs typeface="Century Gothic"/>
              </a:rPr>
              <a:t>l</a:t>
            </a:r>
            <a:r>
              <a:rPr sz="1200" spc="-10" dirty="0">
                <a:solidFill>
                  <a:srgbClr val="006FC0"/>
                </a:solidFill>
                <a:latin typeface="Century Gothic"/>
                <a:cs typeface="Century Gothic"/>
              </a:rPr>
              <a:t>o</a:t>
            </a:r>
            <a:r>
              <a:rPr sz="1200" spc="5" dirty="0">
                <a:solidFill>
                  <a:srgbClr val="006FC0"/>
                </a:solidFill>
                <a:latin typeface="Century Gothic"/>
                <a:cs typeface="Century Gothic"/>
              </a:rPr>
              <a:t>m</a:t>
            </a:r>
            <a:r>
              <a:rPr sz="1200" spc="-5" dirty="0">
                <a:solidFill>
                  <a:srgbClr val="006FC0"/>
                </a:solidFill>
                <a:latin typeface="Century Gothic"/>
                <a:cs typeface="Century Gothic"/>
              </a:rPr>
              <a:t>bi</a:t>
            </a:r>
            <a:r>
              <a:rPr sz="1200" spc="-10" dirty="0">
                <a:solidFill>
                  <a:srgbClr val="006FC0"/>
                </a:solidFill>
                <a:latin typeface="Century Gothic"/>
                <a:cs typeface="Century Gothic"/>
              </a:rPr>
              <a:t>a</a:t>
            </a:r>
            <a:r>
              <a:rPr sz="1200" dirty="0">
                <a:solidFill>
                  <a:srgbClr val="006FC0"/>
                </a:solidFill>
                <a:latin typeface="Century Gothic"/>
                <a:cs typeface="Century Gothic"/>
              </a:rPr>
              <a:t>*  </a:t>
            </a:r>
            <a:r>
              <a:rPr sz="1200" spc="-5" dirty="0">
                <a:solidFill>
                  <a:srgbClr val="006FC0"/>
                </a:solidFill>
                <a:latin typeface="Century Gothic"/>
                <a:cs typeface="Century Gothic"/>
              </a:rPr>
              <a:t>Mexico*  </a:t>
            </a:r>
            <a:r>
              <a:rPr sz="1200" spc="-10" dirty="0">
                <a:solidFill>
                  <a:srgbClr val="006FC0"/>
                </a:solidFill>
                <a:latin typeface="Century Gothic"/>
                <a:cs typeface="Century Gothic"/>
              </a:rPr>
              <a:t>Haiti*</a:t>
            </a:r>
            <a:endParaRPr sz="1200">
              <a:latin typeface="Century Gothic"/>
              <a:cs typeface="Century Gothic"/>
            </a:endParaRPr>
          </a:p>
        </p:txBody>
      </p:sp>
      <p:sp>
        <p:nvSpPr>
          <p:cNvPr id="8" name="object 8"/>
          <p:cNvSpPr txBox="1"/>
          <p:nvPr/>
        </p:nvSpPr>
        <p:spPr>
          <a:xfrm>
            <a:off x="5099684" y="3063367"/>
            <a:ext cx="1496695" cy="1519555"/>
          </a:xfrm>
          <a:prstGeom prst="rect">
            <a:avLst/>
          </a:prstGeom>
        </p:spPr>
        <p:txBody>
          <a:bodyPr vert="horz" wrap="square" lIns="0" tIns="13335" rIns="0" bIns="0" rtlCol="0">
            <a:spAutoFit/>
          </a:bodyPr>
          <a:lstStyle/>
          <a:p>
            <a:pPr marL="12700">
              <a:lnSpc>
                <a:spcPts val="1680"/>
              </a:lnSpc>
              <a:spcBef>
                <a:spcPts val="105"/>
              </a:spcBef>
            </a:pPr>
            <a:r>
              <a:rPr sz="1400" b="1" dirty="0">
                <a:latin typeface="Century Gothic"/>
                <a:cs typeface="Century Gothic"/>
              </a:rPr>
              <a:t>WPR</a:t>
            </a:r>
            <a:endParaRPr sz="1400">
              <a:latin typeface="Century Gothic"/>
              <a:cs typeface="Century Gothic"/>
            </a:endParaRPr>
          </a:p>
          <a:p>
            <a:pPr marL="12700" marR="661670">
              <a:lnSpc>
                <a:spcPts val="1440"/>
              </a:lnSpc>
              <a:spcBef>
                <a:spcPts val="45"/>
              </a:spcBef>
            </a:pPr>
            <a:r>
              <a:rPr sz="1200" spc="-5" dirty="0">
                <a:latin typeface="Century Gothic"/>
                <a:cs typeface="Century Gothic"/>
              </a:rPr>
              <a:t>Ca</a:t>
            </a:r>
            <a:r>
              <a:rPr sz="1200" spc="5" dirty="0">
                <a:latin typeface="Century Gothic"/>
                <a:cs typeface="Century Gothic"/>
              </a:rPr>
              <a:t>m</a:t>
            </a:r>
            <a:r>
              <a:rPr sz="1200" spc="-5" dirty="0">
                <a:latin typeface="Century Gothic"/>
                <a:cs typeface="Century Gothic"/>
              </a:rPr>
              <a:t>b</a:t>
            </a:r>
            <a:r>
              <a:rPr sz="1200" spc="-10" dirty="0">
                <a:latin typeface="Century Gothic"/>
                <a:cs typeface="Century Gothic"/>
              </a:rPr>
              <a:t>o</a:t>
            </a:r>
            <a:r>
              <a:rPr sz="1200" dirty="0">
                <a:latin typeface="Century Gothic"/>
                <a:cs typeface="Century Gothic"/>
              </a:rPr>
              <a:t>d</a:t>
            </a:r>
            <a:r>
              <a:rPr sz="1200" spc="-5" dirty="0">
                <a:latin typeface="Century Gothic"/>
                <a:cs typeface="Century Gothic"/>
              </a:rPr>
              <a:t>ia  China</a:t>
            </a:r>
            <a:endParaRPr sz="1200">
              <a:latin typeface="Century Gothic"/>
              <a:cs typeface="Century Gothic"/>
            </a:endParaRPr>
          </a:p>
          <a:p>
            <a:pPr marL="12700" marR="710565">
              <a:lnSpc>
                <a:spcPts val="1440"/>
              </a:lnSpc>
            </a:pPr>
            <a:r>
              <a:rPr sz="1200" dirty="0">
                <a:latin typeface="Century Gothic"/>
                <a:cs typeface="Century Gothic"/>
              </a:rPr>
              <a:t>Phi</a:t>
            </a:r>
            <a:r>
              <a:rPr sz="1200" spc="15" dirty="0">
                <a:latin typeface="Century Gothic"/>
                <a:cs typeface="Century Gothic"/>
              </a:rPr>
              <a:t>l</a:t>
            </a:r>
            <a:r>
              <a:rPr sz="1200" spc="-5" dirty="0">
                <a:latin typeface="Century Gothic"/>
                <a:cs typeface="Century Gothic"/>
              </a:rPr>
              <a:t>ip</a:t>
            </a:r>
            <a:r>
              <a:rPr sz="1200" spc="-10" dirty="0">
                <a:latin typeface="Century Gothic"/>
                <a:cs typeface="Century Gothic"/>
              </a:rPr>
              <a:t>p</a:t>
            </a:r>
            <a:r>
              <a:rPr sz="1200" spc="-5" dirty="0">
                <a:latin typeface="Century Gothic"/>
                <a:cs typeface="Century Gothic"/>
              </a:rPr>
              <a:t>ines  </a:t>
            </a:r>
            <a:r>
              <a:rPr sz="1200" spc="-10" dirty="0">
                <a:latin typeface="Century Gothic"/>
                <a:cs typeface="Century Gothic"/>
              </a:rPr>
              <a:t>Viet</a:t>
            </a:r>
            <a:r>
              <a:rPr sz="1200" spc="-15" dirty="0">
                <a:latin typeface="Century Gothic"/>
                <a:cs typeface="Century Gothic"/>
              </a:rPr>
              <a:t> </a:t>
            </a:r>
            <a:r>
              <a:rPr sz="1200" spc="-5" dirty="0">
                <a:latin typeface="Century Gothic"/>
                <a:cs typeface="Century Gothic"/>
              </a:rPr>
              <a:t>Nam</a:t>
            </a:r>
            <a:endParaRPr sz="1200">
              <a:latin typeface="Century Gothic"/>
              <a:cs typeface="Century Gothic"/>
            </a:endParaRPr>
          </a:p>
          <a:p>
            <a:pPr marL="12700" marR="5080">
              <a:lnSpc>
                <a:spcPts val="1440"/>
              </a:lnSpc>
            </a:pPr>
            <a:r>
              <a:rPr sz="1200" spc="-5" dirty="0">
                <a:latin typeface="Century Gothic"/>
                <a:cs typeface="Century Gothic"/>
              </a:rPr>
              <a:t>Papua </a:t>
            </a:r>
            <a:r>
              <a:rPr sz="1200" dirty="0">
                <a:latin typeface="Century Gothic"/>
                <a:cs typeface="Century Gothic"/>
              </a:rPr>
              <a:t>New</a:t>
            </a:r>
            <a:r>
              <a:rPr sz="1200" spc="-75" dirty="0">
                <a:latin typeface="Century Gothic"/>
                <a:cs typeface="Century Gothic"/>
              </a:rPr>
              <a:t> </a:t>
            </a:r>
            <a:r>
              <a:rPr sz="1200" spc="-5" dirty="0">
                <a:latin typeface="Century Gothic"/>
                <a:cs typeface="Century Gothic"/>
              </a:rPr>
              <a:t>Guinea  </a:t>
            </a:r>
            <a:r>
              <a:rPr sz="1200" spc="-5" dirty="0">
                <a:solidFill>
                  <a:srgbClr val="006FC0"/>
                </a:solidFill>
                <a:latin typeface="Century Gothic"/>
                <a:cs typeface="Century Gothic"/>
              </a:rPr>
              <a:t>Mongolia*</a:t>
            </a:r>
            <a:endParaRPr sz="1200">
              <a:latin typeface="Century Gothic"/>
              <a:cs typeface="Century Gothic"/>
            </a:endParaRPr>
          </a:p>
          <a:p>
            <a:pPr marL="12700">
              <a:lnSpc>
                <a:spcPts val="1390"/>
              </a:lnSpc>
            </a:pPr>
            <a:r>
              <a:rPr sz="1200" spc="-5" dirty="0">
                <a:solidFill>
                  <a:srgbClr val="006FC0"/>
                </a:solidFill>
                <a:latin typeface="Century Gothic"/>
                <a:cs typeface="Century Gothic"/>
              </a:rPr>
              <a:t>Lao</a:t>
            </a:r>
            <a:r>
              <a:rPr sz="1200" dirty="0">
                <a:solidFill>
                  <a:srgbClr val="006FC0"/>
                </a:solidFill>
                <a:latin typeface="Century Gothic"/>
                <a:cs typeface="Century Gothic"/>
              </a:rPr>
              <a:t> </a:t>
            </a:r>
            <a:r>
              <a:rPr sz="1200" spc="-5" dirty="0">
                <a:solidFill>
                  <a:srgbClr val="006FC0"/>
                </a:solidFill>
                <a:latin typeface="Century Gothic"/>
                <a:cs typeface="Century Gothic"/>
              </a:rPr>
              <a:t>PDR*</a:t>
            </a:r>
            <a:endParaRPr sz="1200">
              <a:latin typeface="Century Gothic"/>
              <a:cs typeface="Century Gothic"/>
            </a:endParaRPr>
          </a:p>
        </p:txBody>
      </p:sp>
      <p:sp>
        <p:nvSpPr>
          <p:cNvPr id="9" name="object 9"/>
          <p:cNvSpPr txBox="1"/>
          <p:nvPr/>
        </p:nvSpPr>
        <p:spPr>
          <a:xfrm>
            <a:off x="3928998" y="3063367"/>
            <a:ext cx="904240" cy="2251075"/>
          </a:xfrm>
          <a:prstGeom prst="rect">
            <a:avLst/>
          </a:prstGeom>
        </p:spPr>
        <p:txBody>
          <a:bodyPr vert="horz" wrap="square" lIns="0" tIns="13335" rIns="0" bIns="0" rtlCol="0">
            <a:spAutoFit/>
          </a:bodyPr>
          <a:lstStyle/>
          <a:p>
            <a:pPr marL="12700">
              <a:lnSpc>
                <a:spcPts val="1680"/>
              </a:lnSpc>
              <a:spcBef>
                <a:spcPts val="105"/>
              </a:spcBef>
            </a:pPr>
            <a:r>
              <a:rPr sz="1400" b="1" spc="-5" dirty="0">
                <a:latin typeface="Century Gothic"/>
                <a:cs typeface="Century Gothic"/>
              </a:rPr>
              <a:t>SEAR</a:t>
            </a:r>
            <a:endParaRPr sz="1400">
              <a:latin typeface="Century Gothic"/>
              <a:cs typeface="Century Gothic"/>
            </a:endParaRPr>
          </a:p>
          <a:p>
            <a:pPr marL="12700" marR="5080">
              <a:lnSpc>
                <a:spcPts val="1440"/>
              </a:lnSpc>
              <a:spcBef>
                <a:spcPts val="45"/>
              </a:spcBef>
            </a:pPr>
            <a:r>
              <a:rPr sz="1200" spc="-10" dirty="0">
                <a:latin typeface="Century Gothic"/>
                <a:cs typeface="Century Gothic"/>
              </a:rPr>
              <a:t>B</a:t>
            </a:r>
            <a:r>
              <a:rPr sz="1200" spc="-5" dirty="0">
                <a:latin typeface="Century Gothic"/>
                <a:cs typeface="Century Gothic"/>
              </a:rPr>
              <a:t>a</a:t>
            </a:r>
            <a:r>
              <a:rPr sz="1200" dirty="0">
                <a:latin typeface="Century Gothic"/>
                <a:cs typeface="Century Gothic"/>
              </a:rPr>
              <a:t>n</a:t>
            </a:r>
            <a:r>
              <a:rPr sz="1200" spc="-5" dirty="0">
                <a:latin typeface="Century Gothic"/>
                <a:cs typeface="Century Gothic"/>
              </a:rPr>
              <a:t>g</a:t>
            </a:r>
            <a:r>
              <a:rPr sz="1200" spc="15" dirty="0">
                <a:latin typeface="Century Gothic"/>
                <a:cs typeface="Century Gothic"/>
              </a:rPr>
              <a:t>l</a:t>
            </a:r>
            <a:r>
              <a:rPr sz="1200" spc="-5" dirty="0">
                <a:latin typeface="Century Gothic"/>
                <a:cs typeface="Century Gothic"/>
              </a:rPr>
              <a:t>a</a:t>
            </a:r>
            <a:r>
              <a:rPr sz="1200" dirty="0">
                <a:latin typeface="Century Gothic"/>
                <a:cs typeface="Century Gothic"/>
              </a:rPr>
              <a:t>desh  </a:t>
            </a:r>
            <a:r>
              <a:rPr sz="1200" spc="-5" dirty="0">
                <a:latin typeface="Century Gothic"/>
                <a:cs typeface="Century Gothic"/>
              </a:rPr>
              <a:t>DPR</a:t>
            </a:r>
            <a:r>
              <a:rPr sz="1200" spc="-25" dirty="0">
                <a:latin typeface="Century Gothic"/>
                <a:cs typeface="Century Gothic"/>
              </a:rPr>
              <a:t> </a:t>
            </a:r>
            <a:r>
              <a:rPr sz="1200" spc="-5" dirty="0">
                <a:latin typeface="Century Gothic"/>
                <a:cs typeface="Century Gothic"/>
              </a:rPr>
              <a:t>Korea</a:t>
            </a:r>
            <a:endParaRPr sz="1200">
              <a:latin typeface="Century Gothic"/>
              <a:cs typeface="Century Gothic"/>
            </a:endParaRPr>
          </a:p>
          <a:p>
            <a:pPr marL="12700" marR="162560">
              <a:lnSpc>
                <a:spcPts val="1440"/>
              </a:lnSpc>
            </a:pPr>
            <a:r>
              <a:rPr sz="1200" dirty="0">
                <a:latin typeface="Century Gothic"/>
                <a:cs typeface="Century Gothic"/>
              </a:rPr>
              <a:t>India  </a:t>
            </a:r>
            <a:r>
              <a:rPr sz="1200" spc="25" dirty="0">
                <a:latin typeface="Century Gothic"/>
                <a:cs typeface="Century Gothic"/>
              </a:rPr>
              <a:t>I</a:t>
            </a:r>
            <a:r>
              <a:rPr sz="1200" dirty="0">
                <a:latin typeface="Century Gothic"/>
                <a:cs typeface="Century Gothic"/>
              </a:rPr>
              <a:t>nd</a:t>
            </a:r>
            <a:r>
              <a:rPr sz="1200" spc="-10" dirty="0">
                <a:latin typeface="Century Gothic"/>
                <a:cs typeface="Century Gothic"/>
              </a:rPr>
              <a:t>o</a:t>
            </a:r>
            <a:r>
              <a:rPr sz="1200" dirty="0">
                <a:latin typeface="Century Gothic"/>
                <a:cs typeface="Century Gothic"/>
              </a:rPr>
              <a:t>nesia  </a:t>
            </a:r>
            <a:r>
              <a:rPr sz="1200" spc="5" dirty="0">
                <a:latin typeface="Century Gothic"/>
                <a:cs typeface="Century Gothic"/>
              </a:rPr>
              <a:t>M</a:t>
            </a:r>
            <a:r>
              <a:rPr sz="1200" spc="-10" dirty="0">
                <a:latin typeface="Century Gothic"/>
                <a:cs typeface="Century Gothic"/>
              </a:rPr>
              <a:t>y</a:t>
            </a:r>
            <a:r>
              <a:rPr sz="1200" spc="-5" dirty="0">
                <a:latin typeface="Century Gothic"/>
                <a:cs typeface="Century Gothic"/>
              </a:rPr>
              <a:t>a</a:t>
            </a:r>
            <a:r>
              <a:rPr sz="1200" dirty="0">
                <a:latin typeface="Century Gothic"/>
                <a:cs typeface="Century Gothic"/>
              </a:rPr>
              <a:t>n</a:t>
            </a:r>
            <a:r>
              <a:rPr sz="1200" spc="5" dirty="0">
                <a:latin typeface="Century Gothic"/>
                <a:cs typeface="Century Gothic"/>
              </a:rPr>
              <a:t>m</a:t>
            </a:r>
            <a:r>
              <a:rPr sz="1200" spc="-5" dirty="0">
                <a:latin typeface="Century Gothic"/>
                <a:cs typeface="Century Gothic"/>
              </a:rPr>
              <a:t>a</a:t>
            </a:r>
            <a:r>
              <a:rPr sz="1200" dirty="0">
                <a:latin typeface="Century Gothic"/>
                <a:cs typeface="Century Gothic"/>
              </a:rPr>
              <a:t>r  </a:t>
            </a:r>
            <a:r>
              <a:rPr sz="1200" spc="-5" dirty="0">
                <a:latin typeface="Century Gothic"/>
                <a:cs typeface="Century Gothic"/>
              </a:rPr>
              <a:t>Thailand  </a:t>
            </a:r>
            <a:r>
              <a:rPr sz="1200" spc="-10" dirty="0">
                <a:solidFill>
                  <a:srgbClr val="006FC0"/>
                </a:solidFill>
                <a:latin typeface="Century Gothic"/>
                <a:cs typeface="Century Gothic"/>
              </a:rPr>
              <a:t>Bhutan*  </a:t>
            </a:r>
            <a:r>
              <a:rPr sz="1200" spc="5" dirty="0">
                <a:solidFill>
                  <a:srgbClr val="006FC0"/>
                </a:solidFill>
                <a:latin typeface="Century Gothic"/>
                <a:cs typeface="Century Gothic"/>
              </a:rPr>
              <a:t>M</a:t>
            </a:r>
            <a:r>
              <a:rPr sz="1200" spc="-5" dirty="0">
                <a:solidFill>
                  <a:srgbClr val="006FC0"/>
                </a:solidFill>
                <a:latin typeface="Century Gothic"/>
                <a:cs typeface="Century Gothic"/>
              </a:rPr>
              <a:t>a</a:t>
            </a:r>
            <a:r>
              <a:rPr sz="1200" spc="15" dirty="0">
                <a:solidFill>
                  <a:srgbClr val="006FC0"/>
                </a:solidFill>
                <a:latin typeface="Century Gothic"/>
                <a:cs typeface="Century Gothic"/>
              </a:rPr>
              <a:t>l</a:t>
            </a:r>
            <a:r>
              <a:rPr sz="1200" dirty="0">
                <a:solidFill>
                  <a:srgbClr val="006FC0"/>
                </a:solidFill>
                <a:latin typeface="Century Gothic"/>
                <a:cs typeface="Century Gothic"/>
              </a:rPr>
              <a:t>d</a:t>
            </a:r>
            <a:r>
              <a:rPr sz="1200" spc="-5" dirty="0">
                <a:solidFill>
                  <a:srgbClr val="006FC0"/>
                </a:solidFill>
                <a:latin typeface="Century Gothic"/>
                <a:cs typeface="Century Gothic"/>
              </a:rPr>
              <a:t>i</a:t>
            </a:r>
            <a:r>
              <a:rPr sz="1200" spc="-10" dirty="0">
                <a:solidFill>
                  <a:srgbClr val="006FC0"/>
                </a:solidFill>
                <a:latin typeface="Century Gothic"/>
                <a:cs typeface="Century Gothic"/>
              </a:rPr>
              <a:t>v</a:t>
            </a:r>
            <a:r>
              <a:rPr sz="1200" dirty="0">
                <a:solidFill>
                  <a:srgbClr val="006FC0"/>
                </a:solidFill>
                <a:latin typeface="Century Gothic"/>
                <a:cs typeface="Century Gothic"/>
              </a:rPr>
              <a:t>e</a:t>
            </a:r>
            <a:r>
              <a:rPr sz="1200" spc="-10" dirty="0">
                <a:solidFill>
                  <a:srgbClr val="006FC0"/>
                </a:solidFill>
                <a:latin typeface="Century Gothic"/>
                <a:cs typeface="Century Gothic"/>
              </a:rPr>
              <a:t>s</a:t>
            </a:r>
            <a:r>
              <a:rPr sz="1200" dirty="0">
                <a:solidFill>
                  <a:srgbClr val="006FC0"/>
                </a:solidFill>
                <a:latin typeface="Century Gothic"/>
                <a:cs typeface="Century Gothic"/>
              </a:rPr>
              <a:t>*  Nepal*</a:t>
            </a:r>
            <a:endParaRPr sz="1200">
              <a:latin typeface="Century Gothic"/>
              <a:cs typeface="Century Gothic"/>
            </a:endParaRPr>
          </a:p>
          <a:p>
            <a:pPr marL="12700" marR="8255">
              <a:lnSpc>
                <a:spcPts val="1440"/>
              </a:lnSpc>
              <a:spcBef>
                <a:spcPts val="5"/>
              </a:spcBef>
            </a:pPr>
            <a:r>
              <a:rPr sz="1200" spc="-5" dirty="0">
                <a:solidFill>
                  <a:srgbClr val="006FC0"/>
                </a:solidFill>
                <a:latin typeface="Century Gothic"/>
                <a:cs typeface="Century Gothic"/>
              </a:rPr>
              <a:t>Sri Lanka*  </a:t>
            </a:r>
            <a:r>
              <a:rPr sz="1200" spc="-10" dirty="0">
                <a:solidFill>
                  <a:srgbClr val="006FC0"/>
                </a:solidFill>
                <a:latin typeface="Century Gothic"/>
                <a:cs typeface="Century Gothic"/>
              </a:rPr>
              <a:t>T</a:t>
            </a:r>
            <a:r>
              <a:rPr sz="1200" spc="-5" dirty="0">
                <a:solidFill>
                  <a:srgbClr val="006FC0"/>
                </a:solidFill>
                <a:latin typeface="Century Gothic"/>
                <a:cs typeface="Century Gothic"/>
              </a:rPr>
              <a:t>i</a:t>
            </a:r>
            <a:r>
              <a:rPr sz="1200" spc="5" dirty="0">
                <a:solidFill>
                  <a:srgbClr val="006FC0"/>
                </a:solidFill>
                <a:latin typeface="Century Gothic"/>
                <a:cs typeface="Century Gothic"/>
              </a:rPr>
              <a:t>m</a:t>
            </a:r>
            <a:r>
              <a:rPr sz="1200" spc="-10" dirty="0">
                <a:solidFill>
                  <a:srgbClr val="006FC0"/>
                </a:solidFill>
                <a:latin typeface="Century Gothic"/>
                <a:cs typeface="Century Gothic"/>
              </a:rPr>
              <a:t>o</a:t>
            </a:r>
            <a:r>
              <a:rPr sz="1200" dirty="0">
                <a:solidFill>
                  <a:srgbClr val="006FC0"/>
                </a:solidFill>
                <a:latin typeface="Century Gothic"/>
                <a:cs typeface="Century Gothic"/>
              </a:rPr>
              <a:t>r</a:t>
            </a:r>
            <a:r>
              <a:rPr sz="1200" spc="-5" dirty="0">
                <a:solidFill>
                  <a:srgbClr val="006FC0"/>
                </a:solidFill>
                <a:latin typeface="Century Gothic"/>
                <a:cs typeface="Century Gothic"/>
              </a:rPr>
              <a:t>-</a:t>
            </a:r>
            <a:r>
              <a:rPr sz="1200" dirty="0">
                <a:solidFill>
                  <a:srgbClr val="006FC0"/>
                </a:solidFill>
                <a:latin typeface="Century Gothic"/>
                <a:cs typeface="Century Gothic"/>
              </a:rPr>
              <a:t>Les</a:t>
            </a:r>
            <a:r>
              <a:rPr sz="1200" spc="-25" dirty="0">
                <a:solidFill>
                  <a:srgbClr val="006FC0"/>
                </a:solidFill>
                <a:latin typeface="Century Gothic"/>
                <a:cs typeface="Century Gothic"/>
              </a:rPr>
              <a:t>t</a:t>
            </a:r>
            <a:r>
              <a:rPr sz="1200" dirty="0">
                <a:solidFill>
                  <a:srgbClr val="006FC0"/>
                </a:solidFill>
                <a:latin typeface="Century Gothic"/>
                <a:cs typeface="Century Gothic"/>
              </a:rPr>
              <a:t>e*</a:t>
            </a:r>
            <a:endParaRPr sz="1200">
              <a:latin typeface="Century Gothic"/>
              <a:cs typeface="Century Gothic"/>
            </a:endParaRPr>
          </a:p>
        </p:txBody>
      </p:sp>
      <p:sp>
        <p:nvSpPr>
          <p:cNvPr id="10" name="object 10"/>
          <p:cNvSpPr txBox="1"/>
          <p:nvPr/>
        </p:nvSpPr>
        <p:spPr>
          <a:xfrm>
            <a:off x="4807330" y="5672874"/>
            <a:ext cx="3902710" cy="292735"/>
          </a:xfrm>
          <a:prstGeom prst="rect">
            <a:avLst/>
          </a:prstGeom>
          <a:ln w="9525">
            <a:solidFill>
              <a:srgbClr val="0092D4"/>
            </a:solidFill>
          </a:ln>
        </p:spPr>
        <p:txBody>
          <a:bodyPr vert="horz" wrap="square" lIns="0" tIns="35560" rIns="0" bIns="0" rtlCol="0">
            <a:spAutoFit/>
          </a:bodyPr>
          <a:lstStyle/>
          <a:p>
            <a:pPr marL="92075">
              <a:lnSpc>
                <a:spcPct val="100000"/>
              </a:lnSpc>
              <a:spcBef>
                <a:spcPts val="280"/>
              </a:spcBef>
            </a:pPr>
            <a:r>
              <a:rPr sz="1300" spc="-5" dirty="0">
                <a:solidFill>
                  <a:srgbClr val="006FC0"/>
                </a:solidFill>
                <a:latin typeface="Calibri"/>
                <a:cs typeface="Calibri"/>
              </a:rPr>
              <a:t>* Supported </a:t>
            </a:r>
            <a:r>
              <a:rPr sz="1300" spc="-10" dirty="0">
                <a:solidFill>
                  <a:srgbClr val="006FC0"/>
                </a:solidFill>
                <a:latin typeface="Calibri"/>
                <a:cs typeface="Calibri"/>
              </a:rPr>
              <a:t>by </a:t>
            </a:r>
            <a:r>
              <a:rPr sz="1300" spc="-5" dirty="0">
                <a:solidFill>
                  <a:srgbClr val="006FC0"/>
                </a:solidFill>
                <a:latin typeface="Calibri"/>
                <a:cs typeface="Calibri"/>
              </a:rPr>
              <a:t>WHO regional</a:t>
            </a:r>
            <a:r>
              <a:rPr sz="1300" spc="105" dirty="0">
                <a:solidFill>
                  <a:srgbClr val="006FC0"/>
                </a:solidFill>
                <a:latin typeface="Calibri"/>
                <a:cs typeface="Calibri"/>
              </a:rPr>
              <a:t> </a:t>
            </a:r>
            <a:r>
              <a:rPr sz="1300" spc="-10" dirty="0">
                <a:solidFill>
                  <a:srgbClr val="006FC0"/>
                </a:solidFill>
                <a:latin typeface="Calibri"/>
                <a:cs typeface="Calibri"/>
              </a:rPr>
              <a:t>office</a:t>
            </a:r>
            <a:endParaRPr sz="1300">
              <a:latin typeface="Calibri"/>
              <a:cs typeface="Calibri"/>
            </a:endParaRPr>
          </a:p>
        </p:txBody>
      </p:sp>
      <p:sp>
        <p:nvSpPr>
          <p:cNvPr id="11" name="object 11"/>
          <p:cNvSpPr/>
          <p:nvPr/>
        </p:nvSpPr>
        <p:spPr>
          <a:xfrm>
            <a:off x="179514" y="105333"/>
            <a:ext cx="1207071" cy="1091387"/>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392289" y="290410"/>
            <a:ext cx="1512189" cy="462826"/>
          </a:xfrm>
          <a:prstGeom prst="rect">
            <a:avLst/>
          </a:prstGeom>
          <a:blipFill>
            <a:blip r:embed="rId4" cstate="print"/>
            <a:stretch>
              <a:fillRect/>
            </a:stretch>
          </a:blipFill>
        </p:spPr>
        <p:txBody>
          <a:bodyPr wrap="square" lIns="0" tIns="0" rIns="0" bIns="0" rtlCol="0"/>
          <a:lstStyle/>
          <a:p>
            <a:endParaRPr/>
          </a:p>
        </p:txBody>
      </p:sp>
      <p:sp>
        <p:nvSpPr>
          <p:cNvPr id="13" name="object 13"/>
          <p:cNvSpPr txBox="1"/>
          <p:nvPr/>
        </p:nvSpPr>
        <p:spPr>
          <a:xfrm>
            <a:off x="199440" y="642962"/>
            <a:ext cx="8492490" cy="2127250"/>
          </a:xfrm>
          <a:prstGeom prst="rect">
            <a:avLst/>
          </a:prstGeom>
        </p:spPr>
        <p:txBody>
          <a:bodyPr vert="horz" wrap="square" lIns="0" tIns="37465" rIns="0" bIns="0" rtlCol="0">
            <a:spAutoFit/>
          </a:bodyPr>
          <a:lstStyle/>
          <a:p>
            <a:pPr marL="1198880">
              <a:lnSpc>
                <a:spcPct val="100000"/>
              </a:lnSpc>
              <a:spcBef>
                <a:spcPts val="295"/>
              </a:spcBef>
            </a:pPr>
            <a:r>
              <a:rPr sz="1100" spc="0" dirty="0">
                <a:latin typeface="Century Gothic"/>
                <a:cs typeface="Century Gothic"/>
              </a:rPr>
              <a:t>FIRST </a:t>
            </a:r>
            <a:r>
              <a:rPr sz="1100" spc="-5" dirty="0">
                <a:latin typeface="Century Gothic"/>
                <a:cs typeface="Century Gothic"/>
              </a:rPr>
              <a:t>WHO GLOBAL MINISTERIAL</a:t>
            </a:r>
            <a:r>
              <a:rPr sz="1100" spc="-70" dirty="0">
                <a:latin typeface="Century Gothic"/>
                <a:cs typeface="Century Gothic"/>
              </a:rPr>
              <a:t> </a:t>
            </a:r>
            <a:r>
              <a:rPr sz="1100" dirty="0">
                <a:latin typeface="Century Gothic"/>
                <a:cs typeface="Century Gothic"/>
              </a:rPr>
              <a:t>CONFERENCE</a:t>
            </a:r>
            <a:endParaRPr sz="1100">
              <a:latin typeface="Century Gothic"/>
              <a:cs typeface="Century Gothic"/>
            </a:endParaRPr>
          </a:p>
          <a:p>
            <a:pPr marL="1198880">
              <a:lnSpc>
                <a:spcPct val="100000"/>
              </a:lnSpc>
              <a:spcBef>
                <a:spcPts val="215"/>
              </a:spcBef>
            </a:pPr>
            <a:r>
              <a:rPr sz="1200" b="1" spc="-5" dirty="0">
                <a:solidFill>
                  <a:srgbClr val="0092D4"/>
                </a:solidFill>
                <a:latin typeface="Century Gothic"/>
                <a:cs typeface="Century Gothic"/>
              </a:rPr>
              <a:t>ENDING </a:t>
            </a:r>
            <a:r>
              <a:rPr sz="1200" b="1" dirty="0">
                <a:solidFill>
                  <a:srgbClr val="0092D4"/>
                </a:solidFill>
                <a:latin typeface="Century Gothic"/>
                <a:cs typeface="Century Gothic"/>
              </a:rPr>
              <a:t>TB IN THE </a:t>
            </a:r>
            <a:r>
              <a:rPr sz="1200" b="1" spc="-5" dirty="0">
                <a:solidFill>
                  <a:srgbClr val="0092D4"/>
                </a:solidFill>
                <a:latin typeface="Century Gothic"/>
                <a:cs typeface="Century Gothic"/>
              </a:rPr>
              <a:t>SUSTAINABLE DEVELOPMENT ERA: </a:t>
            </a:r>
            <a:r>
              <a:rPr sz="1200" b="1" dirty="0">
                <a:solidFill>
                  <a:srgbClr val="0092D4"/>
                </a:solidFill>
                <a:latin typeface="Century Gothic"/>
                <a:cs typeface="Century Gothic"/>
              </a:rPr>
              <a:t>A MULTISECTORAL</a:t>
            </a:r>
            <a:r>
              <a:rPr sz="1200" b="1" spc="-10" dirty="0">
                <a:solidFill>
                  <a:srgbClr val="0092D4"/>
                </a:solidFill>
                <a:latin typeface="Century Gothic"/>
                <a:cs typeface="Century Gothic"/>
              </a:rPr>
              <a:t> </a:t>
            </a:r>
            <a:r>
              <a:rPr sz="1200" b="1" spc="-5" dirty="0">
                <a:solidFill>
                  <a:srgbClr val="0092D4"/>
                </a:solidFill>
                <a:latin typeface="Century Gothic"/>
                <a:cs typeface="Century Gothic"/>
              </a:rPr>
              <a:t>RESPONSE</a:t>
            </a:r>
            <a:endParaRPr sz="1200">
              <a:latin typeface="Century Gothic"/>
              <a:cs typeface="Century Gothic"/>
            </a:endParaRPr>
          </a:p>
          <a:p>
            <a:pPr>
              <a:lnSpc>
                <a:spcPct val="100000"/>
              </a:lnSpc>
              <a:spcBef>
                <a:spcPts val="35"/>
              </a:spcBef>
            </a:pPr>
            <a:endParaRPr sz="1300">
              <a:latin typeface="Times New Roman"/>
              <a:cs typeface="Times New Roman"/>
            </a:endParaRPr>
          </a:p>
          <a:p>
            <a:pPr marL="12700">
              <a:lnSpc>
                <a:spcPct val="100000"/>
              </a:lnSpc>
            </a:pPr>
            <a:r>
              <a:rPr sz="2000" b="1" dirty="0">
                <a:solidFill>
                  <a:srgbClr val="FFFF99"/>
                </a:solidFill>
                <a:latin typeface="Century Gothic"/>
                <a:cs typeface="Century Gothic"/>
              </a:rPr>
              <a:t>All 194 </a:t>
            </a:r>
            <a:r>
              <a:rPr sz="2000" b="1" spc="-5" dirty="0">
                <a:solidFill>
                  <a:srgbClr val="FFFF99"/>
                </a:solidFill>
                <a:latin typeface="Century Gothic"/>
                <a:cs typeface="Century Gothic"/>
              </a:rPr>
              <a:t>Member States </a:t>
            </a:r>
            <a:r>
              <a:rPr sz="2000" b="1" dirty="0">
                <a:solidFill>
                  <a:srgbClr val="FFFF99"/>
                </a:solidFill>
                <a:latin typeface="Century Gothic"/>
                <a:cs typeface="Century Gothic"/>
              </a:rPr>
              <a:t>invited </a:t>
            </a:r>
            <a:r>
              <a:rPr sz="2000" b="1" spc="-5" dirty="0">
                <a:solidFill>
                  <a:srgbClr val="FFFF99"/>
                </a:solidFill>
                <a:latin typeface="Century Gothic"/>
                <a:cs typeface="Century Gothic"/>
              </a:rPr>
              <a:t>(Ministers </a:t>
            </a:r>
            <a:r>
              <a:rPr sz="2000" b="1" dirty="0">
                <a:solidFill>
                  <a:srgbClr val="FFFF99"/>
                </a:solidFill>
                <a:latin typeface="Century Gothic"/>
                <a:cs typeface="Century Gothic"/>
              </a:rPr>
              <a:t>of </a:t>
            </a:r>
            <a:r>
              <a:rPr sz="2000" b="1" spc="-5" dirty="0">
                <a:solidFill>
                  <a:srgbClr val="FFFF99"/>
                </a:solidFill>
                <a:latin typeface="Century Gothic"/>
                <a:cs typeface="Century Gothic"/>
              </a:rPr>
              <a:t>Health and other</a:t>
            </a:r>
            <a:r>
              <a:rPr sz="2000" b="1" spc="-75" dirty="0">
                <a:solidFill>
                  <a:srgbClr val="FFFF99"/>
                </a:solidFill>
                <a:latin typeface="Century Gothic"/>
                <a:cs typeface="Century Gothic"/>
              </a:rPr>
              <a:t> </a:t>
            </a:r>
            <a:r>
              <a:rPr sz="2000" b="1" spc="-5" dirty="0">
                <a:solidFill>
                  <a:srgbClr val="FFFF99"/>
                </a:solidFill>
                <a:latin typeface="Century Gothic"/>
                <a:cs typeface="Century Gothic"/>
              </a:rPr>
              <a:t>Ministers)</a:t>
            </a:r>
            <a:endParaRPr sz="2000">
              <a:latin typeface="Century Gothic"/>
              <a:cs typeface="Century Gothic"/>
            </a:endParaRPr>
          </a:p>
          <a:p>
            <a:pPr marL="12700">
              <a:lnSpc>
                <a:spcPct val="100000"/>
              </a:lnSpc>
              <a:spcBef>
                <a:spcPts val="360"/>
              </a:spcBef>
            </a:pPr>
            <a:r>
              <a:rPr sz="2000" b="1" spc="-5" dirty="0">
                <a:solidFill>
                  <a:srgbClr val="FFFFCC"/>
                </a:solidFill>
                <a:latin typeface="Century Gothic"/>
                <a:cs typeface="Century Gothic"/>
              </a:rPr>
              <a:t>List of Member States </a:t>
            </a:r>
            <a:r>
              <a:rPr sz="2000" b="1" dirty="0">
                <a:solidFill>
                  <a:srgbClr val="FFFFCC"/>
                </a:solidFill>
                <a:latin typeface="Century Gothic"/>
                <a:cs typeface="Century Gothic"/>
              </a:rPr>
              <a:t>for </a:t>
            </a:r>
            <a:r>
              <a:rPr sz="2000" b="1" spc="-5" dirty="0">
                <a:solidFill>
                  <a:srgbClr val="FFFFCC"/>
                </a:solidFill>
                <a:latin typeface="Century Gothic"/>
                <a:cs typeface="Century Gothic"/>
              </a:rPr>
              <a:t>which travel support </a:t>
            </a:r>
            <a:r>
              <a:rPr sz="2000" b="1" dirty="0">
                <a:solidFill>
                  <a:srgbClr val="FFFFCC"/>
                </a:solidFill>
                <a:latin typeface="Century Gothic"/>
                <a:cs typeface="Century Gothic"/>
              </a:rPr>
              <a:t>is</a:t>
            </a:r>
            <a:r>
              <a:rPr sz="2000" b="1" spc="-70" dirty="0">
                <a:solidFill>
                  <a:srgbClr val="FFFFCC"/>
                </a:solidFill>
                <a:latin typeface="Century Gothic"/>
                <a:cs typeface="Century Gothic"/>
              </a:rPr>
              <a:t> </a:t>
            </a:r>
            <a:r>
              <a:rPr sz="2000" b="1" spc="-5" dirty="0">
                <a:solidFill>
                  <a:srgbClr val="FFFFCC"/>
                </a:solidFill>
                <a:latin typeface="Century Gothic"/>
                <a:cs typeface="Century Gothic"/>
              </a:rPr>
              <a:t>available</a:t>
            </a:r>
            <a:endParaRPr sz="2000">
              <a:latin typeface="Century Gothic"/>
              <a:cs typeface="Century Gothic"/>
            </a:endParaRPr>
          </a:p>
          <a:p>
            <a:pPr marL="184785" marR="91440" indent="-172085">
              <a:lnSpc>
                <a:spcPct val="100000"/>
              </a:lnSpc>
              <a:spcBef>
                <a:spcPts val="265"/>
              </a:spcBef>
              <a:buFont typeface="Wingdings"/>
              <a:buChar char=""/>
              <a:tabLst>
                <a:tab pos="185420" algn="l"/>
              </a:tabLst>
            </a:pPr>
            <a:r>
              <a:rPr sz="1100" b="1" dirty="0">
                <a:solidFill>
                  <a:srgbClr val="FFFFFF"/>
                </a:solidFill>
                <a:latin typeface="Century Gothic"/>
                <a:cs typeface="Century Gothic"/>
              </a:rPr>
              <a:t>40 TB and MDR-TB </a:t>
            </a:r>
            <a:r>
              <a:rPr sz="1100" b="1" spc="-5" dirty="0">
                <a:solidFill>
                  <a:srgbClr val="FFFFFF"/>
                </a:solidFill>
                <a:latin typeface="Century Gothic"/>
                <a:cs typeface="Century Gothic"/>
              </a:rPr>
              <a:t>highest burden countries, </a:t>
            </a:r>
            <a:r>
              <a:rPr sz="1100" dirty="0">
                <a:solidFill>
                  <a:srgbClr val="FFFFFF"/>
                </a:solidFill>
                <a:latin typeface="Century Gothic"/>
                <a:cs typeface="Century Gothic"/>
              </a:rPr>
              <a:t>according to the </a:t>
            </a:r>
            <a:r>
              <a:rPr sz="1100" spc="-5" dirty="0">
                <a:solidFill>
                  <a:srgbClr val="FFFFFF"/>
                </a:solidFill>
                <a:latin typeface="Century Gothic"/>
                <a:cs typeface="Century Gothic"/>
              </a:rPr>
              <a:t>WHO </a:t>
            </a:r>
            <a:r>
              <a:rPr sz="1100" dirty="0">
                <a:solidFill>
                  <a:srgbClr val="FFFFFF"/>
                </a:solidFill>
                <a:latin typeface="Century Gothic"/>
                <a:cs typeface="Century Gothic"/>
              </a:rPr>
              <a:t>Global </a:t>
            </a:r>
            <a:r>
              <a:rPr sz="1100" spc="-5" dirty="0">
                <a:solidFill>
                  <a:srgbClr val="FFFFFF"/>
                </a:solidFill>
                <a:latin typeface="Century Gothic"/>
                <a:cs typeface="Century Gothic"/>
              </a:rPr>
              <a:t>Tuberculosis </a:t>
            </a:r>
            <a:r>
              <a:rPr sz="1100" dirty="0">
                <a:solidFill>
                  <a:srgbClr val="FFFFFF"/>
                </a:solidFill>
                <a:latin typeface="Century Gothic"/>
                <a:cs typeface="Century Gothic"/>
              </a:rPr>
              <a:t>Report </a:t>
            </a:r>
            <a:r>
              <a:rPr sz="1100" spc="-5" dirty="0">
                <a:solidFill>
                  <a:srgbClr val="FFFFFF"/>
                </a:solidFill>
                <a:latin typeface="Century Gothic"/>
                <a:cs typeface="Century Gothic"/>
              </a:rPr>
              <a:t>2016, will </a:t>
            </a:r>
            <a:r>
              <a:rPr sz="1100" dirty="0">
                <a:solidFill>
                  <a:srgbClr val="FFFFFF"/>
                </a:solidFill>
                <a:latin typeface="Century Gothic"/>
                <a:cs typeface="Century Gothic"/>
              </a:rPr>
              <a:t>be supported </a:t>
            </a:r>
            <a:r>
              <a:rPr sz="1100" spc="-5" dirty="0">
                <a:solidFill>
                  <a:srgbClr val="FFFFFF"/>
                </a:solidFill>
                <a:latin typeface="Century Gothic"/>
                <a:cs typeface="Century Gothic"/>
              </a:rPr>
              <a:t>by  WHO </a:t>
            </a:r>
            <a:r>
              <a:rPr sz="1100" dirty="0">
                <a:solidFill>
                  <a:srgbClr val="FFFFFF"/>
                </a:solidFill>
                <a:latin typeface="Century Gothic"/>
                <a:cs typeface="Century Gothic"/>
              </a:rPr>
              <a:t>headquarters </a:t>
            </a:r>
            <a:r>
              <a:rPr sz="1100" spc="-5" dirty="0">
                <a:solidFill>
                  <a:srgbClr val="FFFFFF"/>
                </a:solidFill>
                <a:latin typeface="Century Gothic"/>
                <a:cs typeface="Century Gothic"/>
              </a:rPr>
              <a:t>with </a:t>
            </a:r>
            <a:r>
              <a:rPr sz="1100" dirty="0">
                <a:solidFill>
                  <a:srgbClr val="FFFFFF"/>
                </a:solidFill>
                <a:latin typeface="Century Gothic"/>
                <a:cs typeface="Century Gothic"/>
              </a:rPr>
              <a:t>financing provided </a:t>
            </a:r>
            <a:r>
              <a:rPr sz="1100" spc="-5" dirty="0">
                <a:solidFill>
                  <a:srgbClr val="FFFFFF"/>
                </a:solidFill>
                <a:latin typeface="Century Gothic"/>
                <a:cs typeface="Century Gothic"/>
              </a:rPr>
              <a:t>by </a:t>
            </a:r>
            <a:r>
              <a:rPr sz="1100" dirty="0">
                <a:solidFill>
                  <a:srgbClr val="FFFFFF"/>
                </a:solidFill>
                <a:latin typeface="Century Gothic"/>
                <a:cs typeface="Century Gothic"/>
              </a:rPr>
              <a:t>the </a:t>
            </a:r>
            <a:r>
              <a:rPr sz="1100" spc="-5" dirty="0">
                <a:solidFill>
                  <a:srgbClr val="FFFFFF"/>
                </a:solidFill>
                <a:latin typeface="Century Gothic"/>
                <a:cs typeface="Century Gothic"/>
              </a:rPr>
              <a:t>Russian</a:t>
            </a:r>
            <a:r>
              <a:rPr sz="1100" spc="-180" dirty="0">
                <a:solidFill>
                  <a:srgbClr val="FFFFFF"/>
                </a:solidFill>
                <a:latin typeface="Century Gothic"/>
                <a:cs typeface="Century Gothic"/>
              </a:rPr>
              <a:t> </a:t>
            </a:r>
            <a:r>
              <a:rPr sz="1100" dirty="0">
                <a:solidFill>
                  <a:srgbClr val="FFFFFF"/>
                </a:solidFill>
                <a:latin typeface="Century Gothic"/>
                <a:cs typeface="Century Gothic"/>
              </a:rPr>
              <a:t>Federation</a:t>
            </a:r>
            <a:endParaRPr sz="1100">
              <a:latin typeface="Century Gothic"/>
              <a:cs typeface="Century Gothic"/>
            </a:endParaRPr>
          </a:p>
          <a:p>
            <a:pPr marL="184785" indent="-172085">
              <a:lnSpc>
                <a:spcPct val="100000"/>
              </a:lnSpc>
              <a:spcBef>
                <a:spcPts val="600"/>
              </a:spcBef>
              <a:buFont typeface="Wingdings"/>
              <a:buChar char=""/>
              <a:tabLst>
                <a:tab pos="185420" algn="l"/>
              </a:tabLst>
            </a:pPr>
            <a:r>
              <a:rPr sz="1100" b="1" dirty="0">
                <a:solidFill>
                  <a:srgbClr val="FFFFFF"/>
                </a:solidFill>
                <a:latin typeface="Century Gothic"/>
                <a:cs typeface="Century Gothic"/>
              </a:rPr>
              <a:t>18 additional </a:t>
            </a:r>
            <a:r>
              <a:rPr sz="1100" b="1" spc="-5" dirty="0">
                <a:solidFill>
                  <a:srgbClr val="FFFFFF"/>
                </a:solidFill>
                <a:latin typeface="Century Gothic"/>
                <a:cs typeface="Century Gothic"/>
              </a:rPr>
              <a:t>priority countries </a:t>
            </a:r>
            <a:r>
              <a:rPr sz="1100" spc="-5" dirty="0">
                <a:solidFill>
                  <a:srgbClr val="FFFFFF"/>
                </a:solidFill>
                <a:latin typeface="Century Gothic"/>
                <a:cs typeface="Century Gothic"/>
              </a:rPr>
              <a:t>identified by </a:t>
            </a:r>
            <a:r>
              <a:rPr sz="1100" dirty="0">
                <a:solidFill>
                  <a:srgbClr val="FFFFFF"/>
                </a:solidFill>
                <a:latin typeface="Century Gothic"/>
                <a:cs typeface="Century Gothic"/>
              </a:rPr>
              <a:t>the </a:t>
            </a:r>
            <a:r>
              <a:rPr sz="1100" spc="-5" dirty="0">
                <a:solidFill>
                  <a:srgbClr val="FFFFFF"/>
                </a:solidFill>
                <a:latin typeface="Century Gothic"/>
                <a:cs typeface="Century Gothic"/>
              </a:rPr>
              <a:t>WHO </a:t>
            </a:r>
            <a:r>
              <a:rPr sz="1100" dirty="0">
                <a:solidFill>
                  <a:srgbClr val="FFFFFF"/>
                </a:solidFill>
                <a:latin typeface="Century Gothic"/>
                <a:cs typeface="Century Gothic"/>
              </a:rPr>
              <a:t>regional offices </a:t>
            </a:r>
            <a:r>
              <a:rPr sz="1100" spc="-5" dirty="0">
                <a:solidFill>
                  <a:srgbClr val="FFFFFF"/>
                </a:solidFill>
                <a:latin typeface="Century Gothic"/>
                <a:cs typeface="Century Gothic"/>
              </a:rPr>
              <a:t>will </a:t>
            </a:r>
            <a:r>
              <a:rPr sz="1100" dirty="0">
                <a:solidFill>
                  <a:srgbClr val="FFFFFF"/>
                </a:solidFill>
                <a:latin typeface="Century Gothic"/>
                <a:cs typeface="Century Gothic"/>
              </a:rPr>
              <a:t>be supported </a:t>
            </a:r>
            <a:r>
              <a:rPr sz="1100" spc="-5" dirty="0">
                <a:solidFill>
                  <a:srgbClr val="FFFFFF"/>
                </a:solidFill>
                <a:latin typeface="Century Gothic"/>
                <a:cs typeface="Century Gothic"/>
              </a:rPr>
              <a:t>with </a:t>
            </a:r>
            <a:r>
              <a:rPr sz="1100" dirty="0">
                <a:solidFill>
                  <a:srgbClr val="FFFFFF"/>
                </a:solidFill>
                <a:latin typeface="Century Gothic"/>
                <a:cs typeface="Century Gothic"/>
              </a:rPr>
              <a:t>financing of regional</a:t>
            </a:r>
            <a:r>
              <a:rPr sz="1100" spc="-175" dirty="0">
                <a:solidFill>
                  <a:srgbClr val="FFFFFF"/>
                </a:solidFill>
                <a:latin typeface="Century Gothic"/>
                <a:cs typeface="Century Gothic"/>
              </a:rPr>
              <a:t> </a:t>
            </a:r>
            <a:r>
              <a:rPr sz="1100" dirty="0">
                <a:solidFill>
                  <a:srgbClr val="FFFFFF"/>
                </a:solidFill>
                <a:latin typeface="Century Gothic"/>
                <a:cs typeface="Century Gothic"/>
              </a:rPr>
              <a:t>offices</a:t>
            </a:r>
            <a:endParaRPr sz="1100">
              <a:latin typeface="Century Gothic"/>
              <a:cs typeface="Century Gothic"/>
            </a:endParaRPr>
          </a:p>
          <a:p>
            <a:pPr marL="12700">
              <a:lnSpc>
                <a:spcPct val="100000"/>
              </a:lnSpc>
              <a:spcBef>
                <a:spcPts val="600"/>
              </a:spcBef>
            </a:pPr>
            <a:r>
              <a:rPr sz="1050" b="1" dirty="0">
                <a:solidFill>
                  <a:srgbClr val="FFFFFF"/>
                </a:solidFill>
                <a:latin typeface="Century Gothic"/>
                <a:cs typeface="Century Gothic"/>
              </a:rPr>
              <a:t>WHO WILL COVER TRAVEL EXPENSES OF TWO HIGH-LEVEL </a:t>
            </a:r>
            <a:r>
              <a:rPr sz="1050" b="1" spc="-5" dirty="0">
                <a:solidFill>
                  <a:srgbClr val="FFFFFF"/>
                </a:solidFill>
                <a:latin typeface="Century Gothic"/>
                <a:cs typeface="Century Gothic"/>
              </a:rPr>
              <a:t>REPRESENTATIVES </a:t>
            </a:r>
            <a:r>
              <a:rPr sz="1050" b="1" dirty="0">
                <a:solidFill>
                  <a:srgbClr val="FFFFFF"/>
                </a:solidFill>
                <a:latin typeface="Century Gothic"/>
                <a:cs typeface="Century Gothic"/>
              </a:rPr>
              <a:t>FROM EACH MEMBER STATE LISTED</a:t>
            </a:r>
            <a:r>
              <a:rPr sz="1050" b="1" spc="-75" dirty="0">
                <a:solidFill>
                  <a:srgbClr val="FFFFFF"/>
                </a:solidFill>
                <a:latin typeface="Century Gothic"/>
                <a:cs typeface="Century Gothic"/>
              </a:rPr>
              <a:t> </a:t>
            </a:r>
            <a:r>
              <a:rPr sz="1050" b="1" dirty="0">
                <a:solidFill>
                  <a:srgbClr val="FFFFFF"/>
                </a:solidFill>
                <a:latin typeface="Century Gothic"/>
                <a:cs typeface="Century Gothic"/>
              </a:rPr>
              <a:t>BELOW</a:t>
            </a:r>
            <a:endParaRPr sz="1050">
              <a:latin typeface="Century Gothic"/>
              <a:cs typeface="Century Gothic"/>
            </a:endParaRPr>
          </a:p>
        </p:txBody>
      </p:sp>
      <p:sp>
        <p:nvSpPr>
          <p:cNvPr id="14" name="object 14"/>
          <p:cNvSpPr/>
          <p:nvPr/>
        </p:nvSpPr>
        <p:spPr>
          <a:xfrm>
            <a:off x="5160009" y="224929"/>
            <a:ext cx="2160269" cy="561073"/>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47987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6276" y="1628736"/>
            <a:ext cx="8930640" cy="483234"/>
          </a:xfrm>
          <a:custGeom>
            <a:avLst/>
            <a:gdLst/>
            <a:ahLst/>
            <a:cxnLst/>
            <a:rect l="l" t="t" r="r" b="b"/>
            <a:pathLst>
              <a:path w="8930640" h="483235">
                <a:moveTo>
                  <a:pt x="0" y="483146"/>
                </a:moveTo>
                <a:lnTo>
                  <a:pt x="8930259" y="483146"/>
                </a:lnTo>
                <a:lnTo>
                  <a:pt x="8930259" y="0"/>
                </a:lnTo>
                <a:lnTo>
                  <a:pt x="0" y="0"/>
                </a:lnTo>
                <a:lnTo>
                  <a:pt x="0" y="483146"/>
                </a:lnTo>
                <a:close/>
              </a:path>
            </a:pathLst>
          </a:custGeom>
          <a:solidFill>
            <a:srgbClr val="0092D4"/>
          </a:solidFill>
        </p:spPr>
        <p:txBody>
          <a:bodyPr wrap="square" lIns="0" tIns="0" rIns="0" bIns="0" rtlCol="0"/>
          <a:lstStyle/>
          <a:p>
            <a:endParaRPr/>
          </a:p>
        </p:txBody>
      </p:sp>
      <p:sp>
        <p:nvSpPr>
          <p:cNvPr id="3" name="object 3"/>
          <p:cNvSpPr/>
          <p:nvPr/>
        </p:nvSpPr>
        <p:spPr>
          <a:xfrm>
            <a:off x="0" y="6381331"/>
            <a:ext cx="9143999" cy="476666"/>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22275" y="1536361"/>
            <a:ext cx="7465695" cy="4597400"/>
          </a:xfrm>
          <a:prstGeom prst="rect">
            <a:avLst/>
          </a:prstGeom>
        </p:spPr>
        <p:txBody>
          <a:bodyPr vert="horz" wrap="square" lIns="0" tIns="149225" rIns="0" bIns="0" rtlCol="0">
            <a:spAutoFit/>
          </a:bodyPr>
          <a:lstStyle/>
          <a:p>
            <a:pPr marL="132715">
              <a:lnSpc>
                <a:spcPct val="100000"/>
              </a:lnSpc>
              <a:spcBef>
                <a:spcPts val="1175"/>
              </a:spcBef>
            </a:pPr>
            <a:r>
              <a:rPr sz="2400" b="1" dirty="0">
                <a:solidFill>
                  <a:srgbClr val="FFFFCC"/>
                </a:solidFill>
                <a:latin typeface="Century Gothic"/>
                <a:cs typeface="Century Gothic"/>
              </a:rPr>
              <a:t>All </a:t>
            </a:r>
            <a:r>
              <a:rPr sz="2400" b="1" spc="-5" dirty="0">
                <a:solidFill>
                  <a:srgbClr val="FFFFCC"/>
                </a:solidFill>
                <a:latin typeface="Century Gothic"/>
                <a:cs typeface="Century Gothic"/>
              </a:rPr>
              <a:t>partners</a:t>
            </a:r>
            <a:r>
              <a:rPr sz="2400" b="1" spc="-10" dirty="0">
                <a:solidFill>
                  <a:srgbClr val="FFFFCC"/>
                </a:solidFill>
                <a:latin typeface="Century Gothic"/>
                <a:cs typeface="Century Gothic"/>
              </a:rPr>
              <a:t> </a:t>
            </a:r>
            <a:r>
              <a:rPr sz="2400" b="1" dirty="0">
                <a:solidFill>
                  <a:srgbClr val="FFFFCC"/>
                </a:solidFill>
                <a:latin typeface="Century Gothic"/>
                <a:cs typeface="Century Gothic"/>
              </a:rPr>
              <a:t>invited</a:t>
            </a:r>
            <a:endParaRPr sz="2400">
              <a:latin typeface="Century Gothic"/>
              <a:cs typeface="Century Gothic"/>
            </a:endParaRPr>
          </a:p>
          <a:p>
            <a:pPr marL="435609" indent="-342900">
              <a:lnSpc>
                <a:spcPct val="100000"/>
              </a:lnSpc>
              <a:spcBef>
                <a:spcPts val="805"/>
              </a:spcBef>
              <a:buFont typeface="Wingdings"/>
              <a:buChar char=""/>
              <a:tabLst>
                <a:tab pos="435609" algn="l"/>
                <a:tab pos="436245" algn="l"/>
              </a:tabLst>
            </a:pPr>
            <a:r>
              <a:rPr sz="1800" spc="-15" dirty="0">
                <a:latin typeface="Century Gothic"/>
                <a:cs typeface="Century Gothic"/>
              </a:rPr>
              <a:t>UN</a:t>
            </a:r>
            <a:r>
              <a:rPr sz="1800" spc="15" dirty="0">
                <a:latin typeface="Century Gothic"/>
                <a:cs typeface="Century Gothic"/>
              </a:rPr>
              <a:t> </a:t>
            </a:r>
            <a:r>
              <a:rPr sz="1800" spc="-5" dirty="0">
                <a:latin typeface="Century Gothic"/>
                <a:cs typeface="Century Gothic"/>
              </a:rPr>
              <a:t>organizations</a:t>
            </a:r>
            <a:endParaRPr sz="1800">
              <a:latin typeface="Century Gothic"/>
              <a:cs typeface="Century Gothic"/>
            </a:endParaRPr>
          </a:p>
          <a:p>
            <a:pPr marL="435609" indent="-342900">
              <a:lnSpc>
                <a:spcPct val="100000"/>
              </a:lnSpc>
              <a:buFont typeface="Wingdings"/>
              <a:buChar char=""/>
              <a:tabLst>
                <a:tab pos="435609" algn="l"/>
                <a:tab pos="436245" algn="l"/>
              </a:tabLst>
            </a:pPr>
            <a:r>
              <a:rPr sz="1800" spc="-5" dirty="0">
                <a:latin typeface="Century Gothic"/>
                <a:cs typeface="Century Gothic"/>
              </a:rPr>
              <a:t>Multilateral</a:t>
            </a:r>
            <a:r>
              <a:rPr sz="1800" spc="-15" dirty="0">
                <a:latin typeface="Century Gothic"/>
                <a:cs typeface="Century Gothic"/>
              </a:rPr>
              <a:t> </a:t>
            </a:r>
            <a:r>
              <a:rPr sz="1800" spc="-5" dirty="0">
                <a:latin typeface="Century Gothic"/>
                <a:cs typeface="Century Gothic"/>
              </a:rPr>
              <a:t>agencies</a:t>
            </a:r>
            <a:endParaRPr sz="1800">
              <a:latin typeface="Century Gothic"/>
              <a:cs typeface="Century Gothic"/>
            </a:endParaRPr>
          </a:p>
          <a:p>
            <a:pPr marL="435609" indent="-342900">
              <a:lnSpc>
                <a:spcPct val="100000"/>
              </a:lnSpc>
              <a:buFont typeface="Wingdings"/>
              <a:buChar char=""/>
              <a:tabLst>
                <a:tab pos="435609" algn="l"/>
                <a:tab pos="436245" algn="l"/>
              </a:tabLst>
            </a:pPr>
            <a:r>
              <a:rPr sz="1800" spc="-5" dirty="0">
                <a:latin typeface="Century Gothic"/>
                <a:cs typeface="Century Gothic"/>
              </a:rPr>
              <a:t>Bilateral agencies</a:t>
            </a:r>
            <a:endParaRPr sz="1800">
              <a:latin typeface="Century Gothic"/>
              <a:cs typeface="Century Gothic"/>
            </a:endParaRPr>
          </a:p>
          <a:p>
            <a:pPr marL="435609" indent="-342900">
              <a:lnSpc>
                <a:spcPct val="100000"/>
              </a:lnSpc>
              <a:buFont typeface="Wingdings"/>
              <a:buChar char=""/>
              <a:tabLst>
                <a:tab pos="435609" algn="l"/>
                <a:tab pos="436245" algn="l"/>
              </a:tabLst>
            </a:pPr>
            <a:r>
              <a:rPr sz="1800" spc="-5" dirty="0">
                <a:latin typeface="Century Gothic"/>
                <a:cs typeface="Century Gothic"/>
              </a:rPr>
              <a:t>International development</a:t>
            </a:r>
            <a:r>
              <a:rPr sz="1800" spc="25" dirty="0">
                <a:latin typeface="Century Gothic"/>
                <a:cs typeface="Century Gothic"/>
              </a:rPr>
              <a:t> </a:t>
            </a:r>
            <a:r>
              <a:rPr sz="1800" spc="-5" dirty="0">
                <a:latin typeface="Century Gothic"/>
                <a:cs typeface="Century Gothic"/>
              </a:rPr>
              <a:t>agencies</a:t>
            </a:r>
            <a:endParaRPr sz="1800">
              <a:latin typeface="Century Gothic"/>
              <a:cs typeface="Century Gothic"/>
            </a:endParaRPr>
          </a:p>
          <a:p>
            <a:pPr marL="435609" indent="-342900">
              <a:lnSpc>
                <a:spcPct val="100000"/>
              </a:lnSpc>
              <a:buFont typeface="Wingdings"/>
              <a:buChar char=""/>
              <a:tabLst>
                <a:tab pos="435609" algn="l"/>
                <a:tab pos="436245" algn="l"/>
              </a:tabLst>
            </a:pPr>
            <a:r>
              <a:rPr sz="1800" spc="-5" dirty="0">
                <a:latin typeface="Century Gothic"/>
                <a:cs typeface="Century Gothic"/>
              </a:rPr>
              <a:t>Regional</a:t>
            </a:r>
            <a:r>
              <a:rPr sz="1800" spc="-15" dirty="0">
                <a:latin typeface="Century Gothic"/>
                <a:cs typeface="Century Gothic"/>
              </a:rPr>
              <a:t> </a:t>
            </a:r>
            <a:r>
              <a:rPr sz="1800" spc="-5" dirty="0">
                <a:latin typeface="Century Gothic"/>
                <a:cs typeface="Century Gothic"/>
              </a:rPr>
              <a:t>bodies</a:t>
            </a:r>
            <a:endParaRPr sz="1800">
              <a:latin typeface="Century Gothic"/>
              <a:cs typeface="Century Gothic"/>
            </a:endParaRPr>
          </a:p>
          <a:p>
            <a:pPr marL="435609" indent="-342900">
              <a:lnSpc>
                <a:spcPct val="100000"/>
              </a:lnSpc>
              <a:buFont typeface="Wingdings"/>
              <a:buChar char=""/>
              <a:tabLst>
                <a:tab pos="435609" algn="l"/>
                <a:tab pos="436245" algn="l"/>
              </a:tabLst>
            </a:pPr>
            <a:r>
              <a:rPr sz="1800" spc="-5" dirty="0">
                <a:latin typeface="Century Gothic"/>
                <a:cs typeface="Century Gothic"/>
              </a:rPr>
              <a:t>Partnerships</a:t>
            </a:r>
            <a:endParaRPr sz="1800">
              <a:latin typeface="Century Gothic"/>
              <a:cs typeface="Century Gothic"/>
            </a:endParaRPr>
          </a:p>
          <a:p>
            <a:pPr marL="435609" indent="-342900">
              <a:lnSpc>
                <a:spcPct val="100000"/>
              </a:lnSpc>
              <a:buFont typeface="Wingdings"/>
              <a:buChar char=""/>
              <a:tabLst>
                <a:tab pos="435609" algn="l"/>
                <a:tab pos="436245" algn="l"/>
              </a:tabLst>
            </a:pPr>
            <a:r>
              <a:rPr sz="1800" spc="-5" dirty="0">
                <a:latin typeface="Century Gothic"/>
                <a:cs typeface="Century Gothic"/>
              </a:rPr>
              <a:t>Nongovernmental organizations; faith-based</a:t>
            </a:r>
            <a:r>
              <a:rPr sz="1800" spc="75" dirty="0">
                <a:latin typeface="Century Gothic"/>
                <a:cs typeface="Century Gothic"/>
              </a:rPr>
              <a:t> </a:t>
            </a:r>
            <a:r>
              <a:rPr sz="1800" spc="-5" dirty="0">
                <a:latin typeface="Century Gothic"/>
                <a:cs typeface="Century Gothic"/>
              </a:rPr>
              <a:t>organizations</a:t>
            </a:r>
            <a:endParaRPr sz="1800">
              <a:latin typeface="Century Gothic"/>
              <a:cs typeface="Century Gothic"/>
            </a:endParaRPr>
          </a:p>
          <a:p>
            <a:pPr marL="435609" indent="-342900">
              <a:lnSpc>
                <a:spcPct val="100000"/>
              </a:lnSpc>
              <a:buFont typeface="Wingdings"/>
              <a:buChar char=""/>
              <a:tabLst>
                <a:tab pos="435609" algn="l"/>
                <a:tab pos="436245" algn="l"/>
              </a:tabLst>
            </a:pPr>
            <a:r>
              <a:rPr sz="1800" dirty="0">
                <a:latin typeface="Century Gothic"/>
                <a:cs typeface="Century Gothic"/>
              </a:rPr>
              <a:t>Civil </a:t>
            </a:r>
            <a:r>
              <a:rPr sz="1800" spc="-5" dirty="0">
                <a:latin typeface="Century Gothic"/>
                <a:cs typeface="Century Gothic"/>
              </a:rPr>
              <a:t>society </a:t>
            </a:r>
            <a:r>
              <a:rPr sz="1800" spc="-10" dirty="0">
                <a:latin typeface="Century Gothic"/>
                <a:cs typeface="Century Gothic"/>
              </a:rPr>
              <a:t>representatives; affected </a:t>
            </a:r>
            <a:r>
              <a:rPr sz="1800" spc="-5" dirty="0">
                <a:latin typeface="Century Gothic"/>
                <a:cs typeface="Century Gothic"/>
              </a:rPr>
              <a:t>people </a:t>
            </a:r>
            <a:r>
              <a:rPr sz="1800" spc="-10" dirty="0">
                <a:latin typeface="Century Gothic"/>
                <a:cs typeface="Century Gothic"/>
              </a:rPr>
              <a:t>and</a:t>
            </a:r>
            <a:r>
              <a:rPr sz="1800" spc="180" dirty="0">
                <a:latin typeface="Century Gothic"/>
                <a:cs typeface="Century Gothic"/>
              </a:rPr>
              <a:t> </a:t>
            </a:r>
            <a:r>
              <a:rPr sz="1800" dirty="0">
                <a:latin typeface="Century Gothic"/>
                <a:cs typeface="Century Gothic"/>
              </a:rPr>
              <a:t>communities</a:t>
            </a:r>
            <a:endParaRPr sz="1800">
              <a:latin typeface="Century Gothic"/>
              <a:cs typeface="Century Gothic"/>
            </a:endParaRPr>
          </a:p>
          <a:p>
            <a:pPr marL="435609" indent="-342900">
              <a:lnSpc>
                <a:spcPct val="100000"/>
              </a:lnSpc>
              <a:spcBef>
                <a:spcPts val="5"/>
              </a:spcBef>
              <a:buFont typeface="Wingdings"/>
              <a:buChar char=""/>
              <a:tabLst>
                <a:tab pos="435609" algn="l"/>
                <a:tab pos="436245" algn="l"/>
              </a:tabLst>
            </a:pPr>
            <a:r>
              <a:rPr sz="1800" spc="-5" dirty="0">
                <a:latin typeface="Century Gothic"/>
                <a:cs typeface="Century Gothic"/>
              </a:rPr>
              <a:t>Professional</a:t>
            </a:r>
            <a:r>
              <a:rPr sz="1800" spc="-20" dirty="0">
                <a:latin typeface="Century Gothic"/>
                <a:cs typeface="Century Gothic"/>
              </a:rPr>
              <a:t> </a:t>
            </a:r>
            <a:r>
              <a:rPr sz="1800" spc="-5" dirty="0">
                <a:latin typeface="Century Gothic"/>
                <a:cs typeface="Century Gothic"/>
              </a:rPr>
              <a:t>societies</a:t>
            </a:r>
            <a:endParaRPr sz="1800">
              <a:latin typeface="Century Gothic"/>
              <a:cs typeface="Century Gothic"/>
            </a:endParaRPr>
          </a:p>
          <a:p>
            <a:pPr marL="435609" indent="-342900">
              <a:lnSpc>
                <a:spcPct val="100000"/>
              </a:lnSpc>
              <a:buFont typeface="Wingdings"/>
              <a:buChar char=""/>
              <a:tabLst>
                <a:tab pos="435609" algn="l"/>
                <a:tab pos="436245" algn="l"/>
              </a:tabLst>
            </a:pPr>
            <a:r>
              <a:rPr sz="1800" dirty="0">
                <a:latin typeface="Century Gothic"/>
                <a:cs typeface="Century Gothic"/>
              </a:rPr>
              <a:t>Academic </a:t>
            </a:r>
            <a:r>
              <a:rPr sz="1800" spc="-10" dirty="0">
                <a:latin typeface="Century Gothic"/>
                <a:cs typeface="Century Gothic"/>
              </a:rPr>
              <a:t>and </a:t>
            </a:r>
            <a:r>
              <a:rPr sz="1800" spc="-5" dirty="0">
                <a:latin typeface="Century Gothic"/>
                <a:cs typeface="Century Gothic"/>
              </a:rPr>
              <a:t>research</a:t>
            </a:r>
            <a:r>
              <a:rPr sz="1800" dirty="0">
                <a:latin typeface="Century Gothic"/>
                <a:cs typeface="Century Gothic"/>
              </a:rPr>
              <a:t> </a:t>
            </a:r>
            <a:r>
              <a:rPr sz="1800" spc="-5" dirty="0">
                <a:latin typeface="Century Gothic"/>
                <a:cs typeface="Century Gothic"/>
              </a:rPr>
              <a:t>institutions</a:t>
            </a:r>
            <a:endParaRPr sz="1800">
              <a:latin typeface="Century Gothic"/>
              <a:cs typeface="Century Gothic"/>
            </a:endParaRPr>
          </a:p>
          <a:p>
            <a:pPr marL="435609" indent="-342900">
              <a:lnSpc>
                <a:spcPct val="100000"/>
              </a:lnSpc>
              <a:buFont typeface="Wingdings"/>
              <a:buChar char=""/>
              <a:tabLst>
                <a:tab pos="435609" algn="l"/>
                <a:tab pos="436245" algn="l"/>
              </a:tabLst>
            </a:pPr>
            <a:r>
              <a:rPr sz="1800" spc="-5" dirty="0">
                <a:latin typeface="Century Gothic"/>
                <a:cs typeface="Century Gothic"/>
              </a:rPr>
              <a:t>Philanthropic</a:t>
            </a:r>
            <a:r>
              <a:rPr sz="1800" spc="-25" dirty="0">
                <a:latin typeface="Century Gothic"/>
                <a:cs typeface="Century Gothic"/>
              </a:rPr>
              <a:t> </a:t>
            </a:r>
            <a:r>
              <a:rPr sz="1800" spc="-5" dirty="0">
                <a:latin typeface="Century Gothic"/>
                <a:cs typeface="Century Gothic"/>
              </a:rPr>
              <a:t>foundations</a:t>
            </a:r>
            <a:endParaRPr sz="1800">
              <a:latin typeface="Century Gothic"/>
              <a:cs typeface="Century Gothic"/>
            </a:endParaRPr>
          </a:p>
          <a:p>
            <a:pPr marL="435609" indent="-342900">
              <a:lnSpc>
                <a:spcPct val="100000"/>
              </a:lnSpc>
              <a:buFont typeface="Wingdings"/>
              <a:buChar char=""/>
              <a:tabLst>
                <a:tab pos="435609" algn="l"/>
                <a:tab pos="436245" algn="l"/>
              </a:tabLst>
            </a:pPr>
            <a:r>
              <a:rPr sz="1800" spc="-5" dirty="0">
                <a:latin typeface="Century Gothic"/>
                <a:cs typeface="Century Gothic"/>
              </a:rPr>
              <a:t>Private sector entities</a:t>
            </a:r>
            <a:endParaRPr sz="1800">
              <a:latin typeface="Century Gothic"/>
              <a:cs typeface="Century Gothic"/>
            </a:endParaRPr>
          </a:p>
          <a:p>
            <a:pPr marL="12700">
              <a:lnSpc>
                <a:spcPct val="100000"/>
              </a:lnSpc>
              <a:spcBef>
                <a:spcPts val="980"/>
              </a:spcBef>
            </a:pPr>
            <a:r>
              <a:rPr sz="1800" i="1" spc="-5" dirty="0">
                <a:latin typeface="Century Gothic"/>
                <a:cs typeface="Century Gothic"/>
              </a:rPr>
              <a:t>Bilateral discussions and consultations with all </a:t>
            </a:r>
            <a:r>
              <a:rPr sz="1800" i="1" dirty="0">
                <a:latin typeface="Century Gothic"/>
                <a:cs typeface="Century Gothic"/>
              </a:rPr>
              <a:t>key</a:t>
            </a:r>
            <a:r>
              <a:rPr sz="1800" i="1" spc="40" dirty="0">
                <a:latin typeface="Century Gothic"/>
                <a:cs typeface="Century Gothic"/>
              </a:rPr>
              <a:t> </a:t>
            </a:r>
            <a:r>
              <a:rPr sz="1800" i="1" spc="-5" dirty="0">
                <a:latin typeface="Century Gothic"/>
                <a:cs typeface="Century Gothic"/>
              </a:rPr>
              <a:t>partners</a:t>
            </a:r>
            <a:endParaRPr sz="1800">
              <a:latin typeface="Century Gothic"/>
              <a:cs typeface="Century Gothic"/>
            </a:endParaRPr>
          </a:p>
          <a:p>
            <a:pPr marL="12700">
              <a:lnSpc>
                <a:spcPct val="100000"/>
              </a:lnSpc>
              <a:spcBef>
                <a:spcPts val="15"/>
              </a:spcBef>
            </a:pPr>
            <a:r>
              <a:rPr sz="1800" b="1" i="1" spc="-5" dirty="0">
                <a:latin typeface="Century Gothic"/>
                <a:cs typeface="Century Gothic"/>
              </a:rPr>
              <a:t>Partners </a:t>
            </a:r>
            <a:r>
              <a:rPr sz="1800" b="1" i="1" dirty="0">
                <a:latin typeface="Century Gothic"/>
                <a:cs typeface="Century Gothic"/>
              </a:rPr>
              <a:t>Group Consultation </a:t>
            </a:r>
            <a:r>
              <a:rPr sz="1800" b="1" i="1" spc="-5" dirty="0">
                <a:latin typeface="Century Gothic"/>
                <a:cs typeface="Century Gothic"/>
              </a:rPr>
              <a:t>held on 21 </a:t>
            </a:r>
            <a:r>
              <a:rPr sz="1800" b="1" i="1" dirty="0">
                <a:latin typeface="Century Gothic"/>
                <a:cs typeface="Century Gothic"/>
              </a:rPr>
              <a:t>May</a:t>
            </a:r>
            <a:r>
              <a:rPr sz="1800" b="1" i="1" spc="-70" dirty="0">
                <a:latin typeface="Century Gothic"/>
                <a:cs typeface="Century Gothic"/>
              </a:rPr>
              <a:t> </a:t>
            </a:r>
            <a:r>
              <a:rPr sz="1800" b="1" i="1" spc="-5" dirty="0">
                <a:latin typeface="Century Gothic"/>
                <a:cs typeface="Century Gothic"/>
              </a:rPr>
              <a:t>2017</a:t>
            </a:r>
            <a:endParaRPr sz="1800">
              <a:latin typeface="Century Gothic"/>
              <a:cs typeface="Century Gothic"/>
            </a:endParaRPr>
          </a:p>
        </p:txBody>
      </p:sp>
      <p:sp>
        <p:nvSpPr>
          <p:cNvPr id="5" name="object 5"/>
          <p:cNvSpPr/>
          <p:nvPr/>
        </p:nvSpPr>
        <p:spPr>
          <a:xfrm>
            <a:off x="147267" y="105614"/>
            <a:ext cx="1305792" cy="131251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308342" y="254215"/>
            <a:ext cx="1512188" cy="462826"/>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1587753" y="730044"/>
            <a:ext cx="5840730" cy="425450"/>
          </a:xfrm>
          <a:prstGeom prst="rect">
            <a:avLst/>
          </a:prstGeom>
        </p:spPr>
        <p:txBody>
          <a:bodyPr vert="horz" wrap="square" lIns="0" tIns="36830" rIns="0" bIns="0" rtlCol="0">
            <a:spAutoFit/>
          </a:bodyPr>
          <a:lstStyle/>
          <a:p>
            <a:pPr marL="12700">
              <a:lnSpc>
                <a:spcPct val="100000"/>
              </a:lnSpc>
              <a:spcBef>
                <a:spcPts val="290"/>
              </a:spcBef>
            </a:pPr>
            <a:r>
              <a:rPr sz="1100" spc="0" dirty="0">
                <a:latin typeface="Century Gothic"/>
                <a:cs typeface="Century Gothic"/>
              </a:rPr>
              <a:t>FIRST </a:t>
            </a:r>
            <a:r>
              <a:rPr sz="1100" spc="-5" dirty="0">
                <a:latin typeface="Century Gothic"/>
                <a:cs typeface="Century Gothic"/>
              </a:rPr>
              <a:t>WHO GLOBAL MINISTERIAL</a:t>
            </a:r>
            <a:r>
              <a:rPr sz="1100" spc="-70" dirty="0">
                <a:latin typeface="Century Gothic"/>
                <a:cs typeface="Century Gothic"/>
              </a:rPr>
              <a:t> </a:t>
            </a:r>
            <a:r>
              <a:rPr sz="1100" dirty="0">
                <a:latin typeface="Century Gothic"/>
                <a:cs typeface="Century Gothic"/>
              </a:rPr>
              <a:t>CONFERENCE</a:t>
            </a:r>
            <a:endParaRPr sz="1100">
              <a:latin typeface="Century Gothic"/>
              <a:cs typeface="Century Gothic"/>
            </a:endParaRPr>
          </a:p>
          <a:p>
            <a:pPr marL="12700">
              <a:lnSpc>
                <a:spcPct val="100000"/>
              </a:lnSpc>
              <a:spcBef>
                <a:spcPts val="200"/>
              </a:spcBef>
            </a:pPr>
            <a:r>
              <a:rPr sz="1200" b="1" spc="-5" dirty="0">
                <a:solidFill>
                  <a:srgbClr val="0092D4"/>
                </a:solidFill>
                <a:latin typeface="Century Gothic"/>
                <a:cs typeface="Century Gothic"/>
              </a:rPr>
              <a:t>ENDING </a:t>
            </a:r>
            <a:r>
              <a:rPr sz="1200" b="1" dirty="0">
                <a:solidFill>
                  <a:srgbClr val="0092D4"/>
                </a:solidFill>
                <a:latin typeface="Century Gothic"/>
                <a:cs typeface="Century Gothic"/>
              </a:rPr>
              <a:t>TB IN THE </a:t>
            </a:r>
            <a:r>
              <a:rPr sz="1200" b="1" spc="-5" dirty="0">
                <a:solidFill>
                  <a:srgbClr val="0092D4"/>
                </a:solidFill>
                <a:latin typeface="Century Gothic"/>
                <a:cs typeface="Century Gothic"/>
              </a:rPr>
              <a:t>SUSTAINABLE DEVELOPMENT ERA: </a:t>
            </a:r>
            <a:r>
              <a:rPr sz="1200" b="1" dirty="0">
                <a:solidFill>
                  <a:srgbClr val="0092D4"/>
                </a:solidFill>
                <a:latin typeface="Century Gothic"/>
                <a:cs typeface="Century Gothic"/>
              </a:rPr>
              <a:t>A MULTISECTORAL</a:t>
            </a:r>
            <a:r>
              <a:rPr sz="1200" b="1" spc="-60" dirty="0">
                <a:solidFill>
                  <a:srgbClr val="0092D4"/>
                </a:solidFill>
                <a:latin typeface="Century Gothic"/>
                <a:cs typeface="Century Gothic"/>
              </a:rPr>
              <a:t> </a:t>
            </a:r>
            <a:r>
              <a:rPr sz="1200" b="1" spc="-5" dirty="0">
                <a:solidFill>
                  <a:srgbClr val="0092D4"/>
                </a:solidFill>
                <a:latin typeface="Century Gothic"/>
                <a:cs typeface="Century Gothic"/>
              </a:rPr>
              <a:t>RESPONSE</a:t>
            </a:r>
            <a:endParaRPr sz="1200">
              <a:latin typeface="Century Gothic"/>
              <a:cs typeface="Century Gothic"/>
            </a:endParaRPr>
          </a:p>
        </p:txBody>
      </p:sp>
      <p:sp>
        <p:nvSpPr>
          <p:cNvPr id="8" name="object 8"/>
          <p:cNvSpPr/>
          <p:nvPr/>
        </p:nvSpPr>
        <p:spPr>
          <a:xfrm>
            <a:off x="5138378" y="188607"/>
            <a:ext cx="2097954" cy="561073"/>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90836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3532" y="2492857"/>
            <a:ext cx="8444230" cy="3757295"/>
          </a:xfrm>
          <a:custGeom>
            <a:avLst/>
            <a:gdLst/>
            <a:ahLst/>
            <a:cxnLst/>
            <a:rect l="l" t="t" r="r" b="b"/>
            <a:pathLst>
              <a:path w="8444230" h="3757295">
                <a:moveTo>
                  <a:pt x="0" y="3756914"/>
                </a:moveTo>
                <a:lnTo>
                  <a:pt x="8444230" y="3756914"/>
                </a:lnTo>
                <a:lnTo>
                  <a:pt x="8444230" y="0"/>
                </a:lnTo>
                <a:lnTo>
                  <a:pt x="0" y="0"/>
                </a:lnTo>
                <a:lnTo>
                  <a:pt x="0" y="3756914"/>
                </a:lnTo>
                <a:close/>
              </a:path>
            </a:pathLst>
          </a:custGeom>
          <a:ln w="28575">
            <a:solidFill>
              <a:srgbClr val="0092D4"/>
            </a:solidFill>
          </a:ln>
        </p:spPr>
        <p:txBody>
          <a:bodyPr wrap="square" lIns="0" tIns="0" rIns="0" bIns="0" rtlCol="0"/>
          <a:lstStyle/>
          <a:p>
            <a:endParaRPr/>
          </a:p>
        </p:txBody>
      </p:sp>
      <p:sp>
        <p:nvSpPr>
          <p:cNvPr id="3" name="object 3"/>
          <p:cNvSpPr txBox="1"/>
          <p:nvPr/>
        </p:nvSpPr>
        <p:spPr>
          <a:xfrm>
            <a:off x="402437" y="2727096"/>
            <a:ext cx="8278495" cy="3293745"/>
          </a:xfrm>
          <a:prstGeom prst="rect">
            <a:avLst/>
          </a:prstGeom>
        </p:spPr>
        <p:txBody>
          <a:bodyPr vert="horz" wrap="square" lIns="0" tIns="12700" rIns="0" bIns="0" rtlCol="0">
            <a:spAutoFit/>
          </a:bodyPr>
          <a:lstStyle/>
          <a:p>
            <a:pPr marL="12700" marR="3649979">
              <a:lnSpc>
                <a:spcPct val="105000"/>
              </a:lnSpc>
              <a:spcBef>
                <a:spcPts val="100"/>
              </a:spcBef>
            </a:pPr>
            <a:r>
              <a:rPr sz="1600" b="1" spc="-5" dirty="0">
                <a:solidFill>
                  <a:srgbClr val="C00000"/>
                </a:solidFill>
                <a:latin typeface="Century Gothic"/>
                <a:cs typeface="Century Gothic"/>
              </a:rPr>
              <a:t>UNITED NATIONS </a:t>
            </a:r>
            <a:r>
              <a:rPr sz="1600" b="1" spc="-10" dirty="0">
                <a:solidFill>
                  <a:srgbClr val="C00000"/>
                </a:solidFill>
                <a:latin typeface="Century Gothic"/>
                <a:cs typeface="Century Gothic"/>
              </a:rPr>
              <a:t>GENERAL ASSEMBLY  RESOLUTION A/RES/71/159 </a:t>
            </a:r>
            <a:r>
              <a:rPr sz="1600" b="1" spc="-5" dirty="0">
                <a:solidFill>
                  <a:srgbClr val="C00000"/>
                </a:solidFill>
                <a:latin typeface="Century Gothic"/>
                <a:cs typeface="Century Gothic"/>
              </a:rPr>
              <a:t>- </a:t>
            </a:r>
            <a:r>
              <a:rPr sz="1600" b="1" spc="-10" dirty="0">
                <a:solidFill>
                  <a:srgbClr val="C00000"/>
                </a:solidFill>
                <a:latin typeface="Century Gothic"/>
                <a:cs typeface="Century Gothic"/>
              </a:rPr>
              <a:t>15 DECEMBER</a:t>
            </a:r>
            <a:r>
              <a:rPr sz="1600" b="1" spc="235" dirty="0">
                <a:solidFill>
                  <a:srgbClr val="C00000"/>
                </a:solidFill>
                <a:latin typeface="Century Gothic"/>
                <a:cs typeface="Century Gothic"/>
              </a:rPr>
              <a:t> </a:t>
            </a:r>
            <a:r>
              <a:rPr sz="1600" b="1" spc="-10" dirty="0">
                <a:solidFill>
                  <a:srgbClr val="C00000"/>
                </a:solidFill>
                <a:latin typeface="Century Gothic"/>
                <a:cs typeface="Century Gothic"/>
              </a:rPr>
              <a:t>2016</a:t>
            </a:r>
            <a:endParaRPr sz="1600">
              <a:latin typeface="Century Gothic"/>
              <a:cs typeface="Century Gothic"/>
            </a:endParaRPr>
          </a:p>
          <a:p>
            <a:pPr>
              <a:lnSpc>
                <a:spcPct val="100000"/>
              </a:lnSpc>
              <a:spcBef>
                <a:spcPts val="30"/>
              </a:spcBef>
            </a:pPr>
            <a:endParaRPr sz="1600">
              <a:latin typeface="Times New Roman"/>
              <a:cs typeface="Times New Roman"/>
            </a:endParaRPr>
          </a:p>
          <a:p>
            <a:pPr marL="12700">
              <a:lnSpc>
                <a:spcPct val="100000"/>
              </a:lnSpc>
            </a:pPr>
            <a:r>
              <a:rPr sz="1400" b="1" spc="-5" dirty="0">
                <a:latin typeface="Century Gothic"/>
                <a:cs typeface="Century Gothic"/>
              </a:rPr>
              <a:t>Global health and foreign policy: Health Employment and Economic</a:t>
            </a:r>
            <a:r>
              <a:rPr sz="1400" b="1" spc="-55" dirty="0">
                <a:latin typeface="Century Gothic"/>
                <a:cs typeface="Century Gothic"/>
              </a:rPr>
              <a:t> </a:t>
            </a:r>
            <a:r>
              <a:rPr sz="1400" b="1" spc="-5" dirty="0">
                <a:latin typeface="Century Gothic"/>
                <a:cs typeface="Century Gothic"/>
              </a:rPr>
              <a:t>Growth</a:t>
            </a:r>
            <a:endParaRPr sz="1400">
              <a:latin typeface="Century Gothic"/>
              <a:cs typeface="Century Gothic"/>
            </a:endParaRPr>
          </a:p>
          <a:p>
            <a:pPr>
              <a:lnSpc>
                <a:spcPct val="100000"/>
              </a:lnSpc>
              <a:spcBef>
                <a:spcPts val="30"/>
              </a:spcBef>
            </a:pPr>
            <a:endParaRPr sz="1600">
              <a:latin typeface="Times New Roman"/>
              <a:cs typeface="Times New Roman"/>
            </a:endParaRPr>
          </a:p>
          <a:p>
            <a:pPr marL="50800">
              <a:lnSpc>
                <a:spcPct val="100000"/>
              </a:lnSpc>
              <a:spcBef>
                <a:spcPts val="5"/>
              </a:spcBef>
            </a:pPr>
            <a:r>
              <a:rPr sz="1100" i="1" dirty="0">
                <a:latin typeface="Century Gothic"/>
                <a:cs typeface="Century Gothic"/>
              </a:rPr>
              <a:t>The </a:t>
            </a:r>
            <a:r>
              <a:rPr sz="1100" i="1" spc="-5" dirty="0">
                <a:latin typeface="Century Gothic"/>
                <a:cs typeface="Century Gothic"/>
              </a:rPr>
              <a:t>General Assembly,</a:t>
            </a:r>
            <a:r>
              <a:rPr sz="1100" i="1" spc="-70" dirty="0">
                <a:latin typeface="Century Gothic"/>
                <a:cs typeface="Century Gothic"/>
              </a:rPr>
              <a:t> </a:t>
            </a:r>
            <a:r>
              <a:rPr sz="1100" spc="-10" dirty="0">
                <a:latin typeface="Century Gothic"/>
                <a:cs typeface="Century Gothic"/>
              </a:rPr>
              <a:t>(...)</a:t>
            </a:r>
            <a:endParaRPr sz="1100">
              <a:latin typeface="Century Gothic"/>
              <a:cs typeface="Century Gothic"/>
            </a:endParaRPr>
          </a:p>
          <a:p>
            <a:pPr>
              <a:lnSpc>
                <a:spcPct val="100000"/>
              </a:lnSpc>
              <a:spcBef>
                <a:spcPts val="25"/>
              </a:spcBef>
            </a:pPr>
            <a:endParaRPr sz="1500">
              <a:latin typeface="Times New Roman"/>
              <a:cs typeface="Times New Roman"/>
            </a:endParaRPr>
          </a:p>
          <a:p>
            <a:pPr marL="12700" marR="115570" indent="38100">
              <a:lnSpc>
                <a:spcPct val="105500"/>
              </a:lnSpc>
              <a:buFont typeface="Century Gothic"/>
              <a:buAutoNum type="arabicPeriod" startAt="21"/>
              <a:tabLst>
                <a:tab pos="282575" algn="l"/>
              </a:tabLst>
            </a:pPr>
            <a:r>
              <a:rPr sz="1100" i="1" dirty="0">
                <a:latin typeface="Century Gothic"/>
                <a:cs typeface="Century Gothic"/>
              </a:rPr>
              <a:t>Takes note </a:t>
            </a:r>
            <a:r>
              <a:rPr sz="1100" dirty="0">
                <a:latin typeface="Century Gothic"/>
                <a:cs typeface="Century Gothic"/>
              </a:rPr>
              <a:t>of the initiative to </a:t>
            </a:r>
            <a:r>
              <a:rPr sz="1100" spc="-5" dirty="0">
                <a:latin typeface="Century Gothic"/>
                <a:cs typeface="Century Gothic"/>
              </a:rPr>
              <a:t>hold, </a:t>
            </a:r>
            <a:r>
              <a:rPr sz="1100" dirty="0">
                <a:latin typeface="Century Gothic"/>
                <a:cs typeface="Century Gothic"/>
              </a:rPr>
              <a:t>in Moscow in November </a:t>
            </a:r>
            <a:r>
              <a:rPr sz="1100" spc="-5" dirty="0">
                <a:latin typeface="Century Gothic"/>
                <a:cs typeface="Century Gothic"/>
              </a:rPr>
              <a:t>2017, </a:t>
            </a:r>
            <a:r>
              <a:rPr sz="1100" dirty="0">
                <a:latin typeface="Century Gothic"/>
                <a:cs typeface="Century Gothic"/>
              </a:rPr>
              <a:t>a global ministerial conference on the fight against  tuberculosis</a:t>
            </a:r>
            <a:r>
              <a:rPr sz="1100" spc="-40" dirty="0">
                <a:latin typeface="Century Gothic"/>
                <a:cs typeface="Century Gothic"/>
              </a:rPr>
              <a:t> </a:t>
            </a:r>
            <a:r>
              <a:rPr sz="1100" dirty="0">
                <a:latin typeface="Century Gothic"/>
                <a:cs typeface="Century Gothic"/>
              </a:rPr>
              <a:t>in</a:t>
            </a:r>
            <a:r>
              <a:rPr sz="1100" spc="-10" dirty="0">
                <a:latin typeface="Century Gothic"/>
                <a:cs typeface="Century Gothic"/>
              </a:rPr>
              <a:t> </a:t>
            </a:r>
            <a:r>
              <a:rPr sz="1100" dirty="0">
                <a:latin typeface="Century Gothic"/>
                <a:cs typeface="Century Gothic"/>
              </a:rPr>
              <a:t>the</a:t>
            </a:r>
            <a:r>
              <a:rPr sz="1100" spc="-5" dirty="0">
                <a:latin typeface="Century Gothic"/>
                <a:cs typeface="Century Gothic"/>
              </a:rPr>
              <a:t> </a:t>
            </a:r>
            <a:r>
              <a:rPr sz="1100" dirty="0">
                <a:latin typeface="Century Gothic"/>
                <a:cs typeface="Century Gothic"/>
              </a:rPr>
              <a:t>context</a:t>
            </a:r>
            <a:r>
              <a:rPr sz="1100" spc="-25" dirty="0">
                <a:latin typeface="Century Gothic"/>
                <a:cs typeface="Century Gothic"/>
              </a:rPr>
              <a:t> </a:t>
            </a:r>
            <a:r>
              <a:rPr sz="1100" dirty="0">
                <a:latin typeface="Century Gothic"/>
                <a:cs typeface="Century Gothic"/>
              </a:rPr>
              <a:t>of</a:t>
            </a:r>
            <a:r>
              <a:rPr sz="1100" spc="0" dirty="0">
                <a:latin typeface="Century Gothic"/>
                <a:cs typeface="Century Gothic"/>
              </a:rPr>
              <a:t> </a:t>
            </a:r>
            <a:r>
              <a:rPr sz="1100" dirty="0">
                <a:latin typeface="Century Gothic"/>
                <a:cs typeface="Century Gothic"/>
              </a:rPr>
              <a:t>public</a:t>
            </a:r>
            <a:r>
              <a:rPr sz="1100" spc="-40" dirty="0">
                <a:latin typeface="Century Gothic"/>
                <a:cs typeface="Century Gothic"/>
              </a:rPr>
              <a:t> </a:t>
            </a:r>
            <a:r>
              <a:rPr sz="1100" dirty="0">
                <a:latin typeface="Century Gothic"/>
                <a:cs typeface="Century Gothic"/>
              </a:rPr>
              <a:t>health</a:t>
            </a:r>
            <a:r>
              <a:rPr sz="1100" spc="-20" dirty="0">
                <a:latin typeface="Century Gothic"/>
                <a:cs typeface="Century Gothic"/>
              </a:rPr>
              <a:t> </a:t>
            </a:r>
            <a:r>
              <a:rPr sz="1100" spc="-5" dirty="0">
                <a:latin typeface="Century Gothic"/>
                <a:cs typeface="Century Gothic"/>
              </a:rPr>
              <a:t>and </a:t>
            </a:r>
            <a:r>
              <a:rPr sz="1100" dirty="0">
                <a:latin typeface="Century Gothic"/>
                <a:cs typeface="Century Gothic"/>
              </a:rPr>
              <a:t>the</a:t>
            </a:r>
            <a:r>
              <a:rPr sz="1100" spc="-15" dirty="0">
                <a:latin typeface="Century Gothic"/>
                <a:cs typeface="Century Gothic"/>
              </a:rPr>
              <a:t> </a:t>
            </a:r>
            <a:r>
              <a:rPr sz="1100" dirty="0">
                <a:latin typeface="Century Gothic"/>
                <a:cs typeface="Century Gothic"/>
              </a:rPr>
              <a:t>Sustainable</a:t>
            </a:r>
            <a:r>
              <a:rPr sz="1100" spc="-40" dirty="0">
                <a:latin typeface="Century Gothic"/>
                <a:cs typeface="Century Gothic"/>
              </a:rPr>
              <a:t> </a:t>
            </a:r>
            <a:r>
              <a:rPr sz="1100" dirty="0">
                <a:latin typeface="Century Gothic"/>
                <a:cs typeface="Century Gothic"/>
              </a:rPr>
              <a:t>Development</a:t>
            </a:r>
            <a:r>
              <a:rPr sz="1100" spc="-45" dirty="0">
                <a:latin typeface="Century Gothic"/>
                <a:cs typeface="Century Gothic"/>
              </a:rPr>
              <a:t> </a:t>
            </a:r>
            <a:r>
              <a:rPr sz="1100" spc="-5" dirty="0">
                <a:latin typeface="Century Gothic"/>
                <a:cs typeface="Century Gothic"/>
              </a:rPr>
              <a:t>Goals;</a:t>
            </a:r>
            <a:endParaRPr sz="1100">
              <a:latin typeface="Century Gothic"/>
              <a:cs typeface="Century Gothic"/>
            </a:endParaRPr>
          </a:p>
          <a:p>
            <a:pPr>
              <a:lnSpc>
                <a:spcPct val="100000"/>
              </a:lnSpc>
              <a:spcBef>
                <a:spcPts val="10"/>
              </a:spcBef>
              <a:buFont typeface="Century Gothic"/>
              <a:buAutoNum type="arabicPeriod" startAt="21"/>
            </a:pPr>
            <a:endParaRPr sz="1200">
              <a:latin typeface="Times New Roman"/>
              <a:cs typeface="Times New Roman"/>
            </a:endParaRPr>
          </a:p>
          <a:p>
            <a:pPr marL="12700" marR="5080" indent="38100">
              <a:lnSpc>
                <a:spcPct val="104800"/>
              </a:lnSpc>
              <a:buFont typeface="Century Gothic"/>
              <a:buAutoNum type="arabicPeriod" startAt="21"/>
              <a:tabLst>
                <a:tab pos="282575" algn="l"/>
              </a:tabLst>
            </a:pPr>
            <a:r>
              <a:rPr sz="1100" i="1" dirty="0">
                <a:latin typeface="Century Gothic"/>
                <a:cs typeface="Century Gothic"/>
              </a:rPr>
              <a:t>Decides </a:t>
            </a:r>
            <a:r>
              <a:rPr sz="1100" dirty="0">
                <a:latin typeface="Century Gothic"/>
                <a:cs typeface="Century Gothic"/>
              </a:rPr>
              <a:t>to hold a high-level meeting in </a:t>
            </a:r>
            <a:r>
              <a:rPr sz="1100" spc="-5" dirty="0">
                <a:latin typeface="Century Gothic"/>
                <a:cs typeface="Century Gothic"/>
              </a:rPr>
              <a:t>2018 </a:t>
            </a:r>
            <a:r>
              <a:rPr sz="1100" dirty="0">
                <a:latin typeface="Century Gothic"/>
                <a:cs typeface="Century Gothic"/>
              </a:rPr>
              <a:t>on the fight against </a:t>
            </a:r>
            <a:r>
              <a:rPr sz="1100" spc="-5" dirty="0">
                <a:latin typeface="Century Gothic"/>
                <a:cs typeface="Century Gothic"/>
              </a:rPr>
              <a:t>tuberculosis, and requests </a:t>
            </a:r>
            <a:r>
              <a:rPr sz="1100" dirty="0">
                <a:latin typeface="Century Gothic"/>
                <a:cs typeface="Century Gothic"/>
              </a:rPr>
              <a:t>the </a:t>
            </a:r>
            <a:r>
              <a:rPr sz="1100" spc="-5" dirty="0">
                <a:latin typeface="Century Gothic"/>
                <a:cs typeface="Century Gothic"/>
              </a:rPr>
              <a:t>Secretary-General, </a:t>
            </a:r>
            <a:r>
              <a:rPr sz="1100" dirty="0">
                <a:latin typeface="Century Gothic"/>
                <a:cs typeface="Century Gothic"/>
              </a:rPr>
              <a:t>in  close collaboration </a:t>
            </a:r>
            <a:r>
              <a:rPr sz="1100" spc="-5" dirty="0">
                <a:latin typeface="Century Gothic"/>
                <a:cs typeface="Century Gothic"/>
              </a:rPr>
              <a:t>with </a:t>
            </a:r>
            <a:r>
              <a:rPr sz="1100" dirty="0">
                <a:latin typeface="Century Gothic"/>
                <a:cs typeface="Century Gothic"/>
              </a:rPr>
              <a:t>the </a:t>
            </a:r>
            <a:r>
              <a:rPr sz="1100" spc="-5" dirty="0">
                <a:latin typeface="Century Gothic"/>
                <a:cs typeface="Century Gothic"/>
              </a:rPr>
              <a:t>Director-General </a:t>
            </a:r>
            <a:r>
              <a:rPr sz="1100" dirty="0">
                <a:latin typeface="Century Gothic"/>
                <a:cs typeface="Century Gothic"/>
              </a:rPr>
              <a:t>of the </a:t>
            </a:r>
            <a:r>
              <a:rPr sz="1100" spc="-5" dirty="0">
                <a:latin typeface="Century Gothic"/>
                <a:cs typeface="Century Gothic"/>
              </a:rPr>
              <a:t>World </a:t>
            </a:r>
            <a:r>
              <a:rPr sz="1100" dirty="0">
                <a:latin typeface="Century Gothic"/>
                <a:cs typeface="Century Gothic"/>
              </a:rPr>
              <a:t>Health </a:t>
            </a:r>
            <a:r>
              <a:rPr sz="1100" spc="-5" dirty="0">
                <a:latin typeface="Century Gothic"/>
                <a:cs typeface="Century Gothic"/>
              </a:rPr>
              <a:t>Organization and </a:t>
            </a:r>
            <a:r>
              <a:rPr sz="1100" dirty="0">
                <a:latin typeface="Century Gothic"/>
                <a:cs typeface="Century Gothic"/>
              </a:rPr>
              <a:t>in consultation </a:t>
            </a:r>
            <a:r>
              <a:rPr sz="1100" spc="-5" dirty="0">
                <a:latin typeface="Century Gothic"/>
                <a:cs typeface="Century Gothic"/>
              </a:rPr>
              <a:t>with </a:t>
            </a:r>
            <a:r>
              <a:rPr sz="1100" dirty="0">
                <a:latin typeface="Century Gothic"/>
                <a:cs typeface="Century Gothic"/>
              </a:rPr>
              <a:t>Member </a:t>
            </a:r>
            <a:r>
              <a:rPr sz="1100" spc="-5" dirty="0">
                <a:latin typeface="Century Gothic"/>
                <a:cs typeface="Century Gothic"/>
              </a:rPr>
              <a:t>States, as  appropriate, </a:t>
            </a:r>
            <a:r>
              <a:rPr sz="1100" dirty="0">
                <a:latin typeface="Century Gothic"/>
                <a:cs typeface="Century Gothic"/>
              </a:rPr>
              <a:t>to propose options </a:t>
            </a:r>
            <a:r>
              <a:rPr sz="1100" spc="-5" dirty="0">
                <a:latin typeface="Century Gothic"/>
                <a:cs typeface="Century Gothic"/>
              </a:rPr>
              <a:t>and </a:t>
            </a:r>
            <a:r>
              <a:rPr sz="1100" dirty="0">
                <a:latin typeface="Century Gothic"/>
                <a:cs typeface="Century Gothic"/>
              </a:rPr>
              <a:t>modalities for the conduct of such a meeting, including </a:t>
            </a:r>
            <a:r>
              <a:rPr sz="1100" spc="-5" dirty="0">
                <a:latin typeface="Century Gothic"/>
                <a:cs typeface="Century Gothic"/>
              </a:rPr>
              <a:t>potential deliverables,  </a:t>
            </a:r>
            <a:r>
              <a:rPr sz="1100" dirty="0">
                <a:latin typeface="Century Gothic"/>
                <a:cs typeface="Century Gothic"/>
              </a:rPr>
              <a:t>building on existing efforts in this</a:t>
            </a:r>
            <a:r>
              <a:rPr sz="1100" spc="-120" dirty="0">
                <a:latin typeface="Century Gothic"/>
                <a:cs typeface="Century Gothic"/>
              </a:rPr>
              <a:t> </a:t>
            </a:r>
            <a:r>
              <a:rPr sz="1100" dirty="0">
                <a:latin typeface="Century Gothic"/>
                <a:cs typeface="Century Gothic"/>
              </a:rPr>
              <a:t>regard;</a:t>
            </a:r>
            <a:endParaRPr sz="1100">
              <a:latin typeface="Century Gothic"/>
              <a:cs typeface="Century Gothic"/>
            </a:endParaRPr>
          </a:p>
          <a:p>
            <a:pPr>
              <a:lnSpc>
                <a:spcPct val="100000"/>
              </a:lnSpc>
              <a:spcBef>
                <a:spcPts val="30"/>
              </a:spcBef>
            </a:pPr>
            <a:endParaRPr sz="1550">
              <a:latin typeface="Times New Roman"/>
              <a:cs typeface="Times New Roman"/>
            </a:endParaRPr>
          </a:p>
          <a:p>
            <a:pPr marL="12700">
              <a:lnSpc>
                <a:spcPct val="100000"/>
              </a:lnSpc>
            </a:pPr>
            <a:r>
              <a:rPr sz="1400" spc="-15" dirty="0">
                <a:latin typeface="Century Gothic"/>
                <a:cs typeface="Century Gothic"/>
              </a:rPr>
              <a:t>(...)</a:t>
            </a:r>
            <a:endParaRPr sz="1400">
              <a:latin typeface="Century Gothic"/>
              <a:cs typeface="Century Gothic"/>
            </a:endParaRPr>
          </a:p>
        </p:txBody>
      </p:sp>
      <p:sp>
        <p:nvSpPr>
          <p:cNvPr id="4" name="object 4"/>
          <p:cNvSpPr txBox="1"/>
          <p:nvPr/>
        </p:nvSpPr>
        <p:spPr>
          <a:xfrm>
            <a:off x="347230" y="340106"/>
            <a:ext cx="5305425" cy="1936750"/>
          </a:xfrm>
          <a:prstGeom prst="rect">
            <a:avLst/>
          </a:prstGeom>
          <a:solidFill>
            <a:srgbClr val="0092D4"/>
          </a:solidFill>
        </p:spPr>
        <p:txBody>
          <a:bodyPr vert="horz" wrap="square" lIns="0" tIns="231140" rIns="0" bIns="0" rtlCol="0">
            <a:spAutoFit/>
          </a:bodyPr>
          <a:lstStyle/>
          <a:p>
            <a:pPr marL="90805">
              <a:lnSpc>
                <a:spcPct val="100000"/>
              </a:lnSpc>
              <a:spcBef>
                <a:spcPts val="1820"/>
              </a:spcBef>
            </a:pPr>
            <a:r>
              <a:rPr sz="2400" b="1" spc="-5" dirty="0">
                <a:solidFill>
                  <a:srgbClr val="FFFFFF"/>
                </a:solidFill>
                <a:latin typeface="Century Gothic"/>
                <a:cs typeface="Century Gothic"/>
              </a:rPr>
              <a:t>Decision by</a:t>
            </a:r>
            <a:r>
              <a:rPr sz="2400" b="1" dirty="0">
                <a:solidFill>
                  <a:srgbClr val="FFFFFF"/>
                </a:solidFill>
                <a:latin typeface="Century Gothic"/>
                <a:cs typeface="Century Gothic"/>
              </a:rPr>
              <a:t> the</a:t>
            </a:r>
            <a:endParaRPr sz="2400">
              <a:latin typeface="Century Gothic"/>
              <a:cs typeface="Century Gothic"/>
            </a:endParaRPr>
          </a:p>
          <a:p>
            <a:pPr marL="90805">
              <a:lnSpc>
                <a:spcPct val="100000"/>
              </a:lnSpc>
            </a:pPr>
            <a:r>
              <a:rPr sz="2400" b="1" dirty="0">
                <a:solidFill>
                  <a:srgbClr val="FFFFFF"/>
                </a:solidFill>
                <a:latin typeface="Century Gothic"/>
                <a:cs typeface="Century Gothic"/>
              </a:rPr>
              <a:t>UN </a:t>
            </a:r>
            <a:r>
              <a:rPr sz="2400" b="1" spc="-5" dirty="0">
                <a:solidFill>
                  <a:srgbClr val="FFFFFF"/>
                </a:solidFill>
                <a:latin typeface="Century Gothic"/>
                <a:cs typeface="Century Gothic"/>
              </a:rPr>
              <a:t>General Assembly</a:t>
            </a:r>
            <a:r>
              <a:rPr sz="2400" b="1" spc="-20" dirty="0">
                <a:solidFill>
                  <a:srgbClr val="FFFFFF"/>
                </a:solidFill>
                <a:latin typeface="Century Gothic"/>
                <a:cs typeface="Century Gothic"/>
              </a:rPr>
              <a:t> </a:t>
            </a:r>
            <a:r>
              <a:rPr sz="2400" b="1" dirty="0">
                <a:solidFill>
                  <a:srgbClr val="FFFFFF"/>
                </a:solidFill>
                <a:latin typeface="Century Gothic"/>
                <a:cs typeface="Century Gothic"/>
              </a:rPr>
              <a:t>for</a:t>
            </a:r>
            <a:endParaRPr sz="2400">
              <a:latin typeface="Century Gothic"/>
              <a:cs typeface="Century Gothic"/>
            </a:endParaRPr>
          </a:p>
          <a:p>
            <a:pPr marL="90805" marR="1199515">
              <a:lnSpc>
                <a:spcPts val="2860"/>
              </a:lnSpc>
              <a:spcBef>
                <a:spcPts val="110"/>
              </a:spcBef>
            </a:pPr>
            <a:r>
              <a:rPr sz="2400" b="1" dirty="0">
                <a:solidFill>
                  <a:srgbClr val="FFFFFF"/>
                </a:solidFill>
                <a:latin typeface="Century Gothic"/>
                <a:cs typeface="Century Gothic"/>
              </a:rPr>
              <a:t>a </a:t>
            </a:r>
            <a:r>
              <a:rPr sz="2400" b="1" spc="-5" dirty="0">
                <a:solidFill>
                  <a:srgbClr val="FFFFFF"/>
                </a:solidFill>
                <a:latin typeface="Century Gothic"/>
                <a:cs typeface="Century Gothic"/>
              </a:rPr>
              <a:t>High-Level </a:t>
            </a:r>
            <a:r>
              <a:rPr sz="2400" b="1" dirty="0">
                <a:solidFill>
                  <a:srgbClr val="FFFFFF"/>
                </a:solidFill>
                <a:latin typeface="Century Gothic"/>
                <a:cs typeface="Century Gothic"/>
              </a:rPr>
              <a:t>Meeting </a:t>
            </a:r>
            <a:r>
              <a:rPr sz="2400" b="1" spc="-5" dirty="0">
                <a:solidFill>
                  <a:srgbClr val="FFFFFF"/>
                </a:solidFill>
                <a:latin typeface="Century Gothic"/>
                <a:cs typeface="Century Gothic"/>
              </a:rPr>
              <a:t>on </a:t>
            </a:r>
            <a:r>
              <a:rPr sz="2400" b="1" dirty="0">
                <a:solidFill>
                  <a:srgbClr val="FFFFFF"/>
                </a:solidFill>
                <a:latin typeface="Century Gothic"/>
                <a:cs typeface="Century Gothic"/>
              </a:rPr>
              <a:t>TB  in</a:t>
            </a:r>
            <a:r>
              <a:rPr sz="2400" b="1" spc="-5" dirty="0">
                <a:solidFill>
                  <a:srgbClr val="FFFFFF"/>
                </a:solidFill>
                <a:latin typeface="Century Gothic"/>
                <a:cs typeface="Century Gothic"/>
              </a:rPr>
              <a:t> </a:t>
            </a:r>
            <a:r>
              <a:rPr sz="2400" b="1" dirty="0">
                <a:solidFill>
                  <a:srgbClr val="FFFFFF"/>
                </a:solidFill>
                <a:latin typeface="Century Gothic"/>
                <a:cs typeface="Century Gothic"/>
              </a:rPr>
              <a:t>2018</a:t>
            </a:r>
            <a:endParaRPr sz="2400">
              <a:latin typeface="Century Gothic"/>
              <a:cs typeface="Century Gothic"/>
            </a:endParaRPr>
          </a:p>
        </p:txBody>
      </p:sp>
      <p:sp>
        <p:nvSpPr>
          <p:cNvPr id="5" name="object 5"/>
          <p:cNvSpPr/>
          <p:nvPr/>
        </p:nvSpPr>
        <p:spPr>
          <a:xfrm>
            <a:off x="5868161" y="340106"/>
            <a:ext cx="2944494" cy="192836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203950" y="599579"/>
            <a:ext cx="313055" cy="1072515"/>
          </a:xfrm>
          <a:custGeom>
            <a:avLst/>
            <a:gdLst/>
            <a:ahLst/>
            <a:cxnLst/>
            <a:rect l="l" t="t" r="r" b="b"/>
            <a:pathLst>
              <a:path w="313054" h="1072514">
                <a:moveTo>
                  <a:pt x="0" y="1072248"/>
                </a:moveTo>
                <a:lnTo>
                  <a:pt x="313054" y="1072248"/>
                </a:lnTo>
                <a:lnTo>
                  <a:pt x="313054" y="0"/>
                </a:lnTo>
                <a:lnTo>
                  <a:pt x="0" y="0"/>
                </a:lnTo>
                <a:lnTo>
                  <a:pt x="0" y="1072248"/>
                </a:lnTo>
                <a:close/>
              </a:path>
            </a:pathLst>
          </a:custGeom>
          <a:solidFill>
            <a:srgbClr val="00AFEF"/>
          </a:solidFill>
        </p:spPr>
        <p:txBody>
          <a:bodyPr wrap="square" lIns="0" tIns="0" rIns="0" bIns="0" rtlCol="0"/>
          <a:lstStyle/>
          <a:p>
            <a:endParaRPr/>
          </a:p>
        </p:txBody>
      </p:sp>
      <p:sp>
        <p:nvSpPr>
          <p:cNvPr id="7" name="object 7"/>
          <p:cNvSpPr txBox="1"/>
          <p:nvPr/>
        </p:nvSpPr>
        <p:spPr>
          <a:xfrm>
            <a:off x="7055611" y="1639570"/>
            <a:ext cx="1562100" cy="574040"/>
          </a:xfrm>
          <a:prstGeom prst="rect">
            <a:avLst/>
          </a:prstGeom>
        </p:spPr>
        <p:txBody>
          <a:bodyPr vert="horz" wrap="square" lIns="0" tIns="12700" rIns="0" bIns="0" rtlCol="0">
            <a:spAutoFit/>
          </a:bodyPr>
          <a:lstStyle/>
          <a:p>
            <a:pPr marL="12700" marR="5080" indent="403860">
              <a:lnSpc>
                <a:spcPct val="100000"/>
              </a:lnSpc>
              <a:spcBef>
                <a:spcPts val="100"/>
              </a:spcBef>
            </a:pPr>
            <a:r>
              <a:rPr sz="1800" b="1" spc="5" dirty="0">
                <a:solidFill>
                  <a:srgbClr val="FFFFFF"/>
                </a:solidFill>
                <a:latin typeface="Century Gothic"/>
                <a:cs typeface="Century Gothic"/>
              </a:rPr>
              <a:t>High</a:t>
            </a:r>
            <a:r>
              <a:rPr sz="1800" b="1" spc="-70" dirty="0">
                <a:solidFill>
                  <a:srgbClr val="FFFFFF"/>
                </a:solidFill>
                <a:latin typeface="Century Gothic"/>
                <a:cs typeface="Century Gothic"/>
              </a:rPr>
              <a:t> </a:t>
            </a:r>
            <a:r>
              <a:rPr sz="1800" b="1" spc="-30" dirty="0">
                <a:solidFill>
                  <a:srgbClr val="FFFFFF"/>
                </a:solidFill>
                <a:latin typeface="Century Gothic"/>
                <a:cs typeface="Century Gothic"/>
              </a:rPr>
              <a:t>Level  </a:t>
            </a:r>
            <a:r>
              <a:rPr sz="1800" b="1" spc="-35" dirty="0">
                <a:solidFill>
                  <a:srgbClr val="FFFFFF"/>
                </a:solidFill>
                <a:latin typeface="Century Gothic"/>
                <a:cs typeface="Century Gothic"/>
              </a:rPr>
              <a:t>Meeting on </a:t>
            </a:r>
            <a:r>
              <a:rPr sz="1800" b="1" spc="75" dirty="0">
                <a:solidFill>
                  <a:srgbClr val="FFFFFF"/>
                </a:solidFill>
                <a:latin typeface="Century Gothic"/>
                <a:cs typeface="Century Gothic"/>
              </a:rPr>
              <a:t>TB</a:t>
            </a:r>
            <a:endParaRPr sz="1800">
              <a:latin typeface="Century Gothic"/>
              <a:cs typeface="Century Gothic"/>
            </a:endParaRPr>
          </a:p>
        </p:txBody>
      </p:sp>
    </p:spTree>
    <p:extLst>
      <p:ext uri="{BB962C8B-B14F-4D97-AF65-F5344CB8AC3E}">
        <p14:creationId xmlns:p14="http://schemas.microsoft.com/office/powerpoint/2010/main" val="2088112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 y="6298269"/>
            <a:ext cx="9180512" cy="587115"/>
            <a:chOff x="0" y="6239537"/>
            <a:chExt cx="9212088" cy="618462"/>
          </a:xfrm>
        </p:grpSpPr>
        <p:pic>
          <p:nvPicPr>
            <p:cNvPr id="2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Pentagon 21"/>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2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
        <p:nvSpPr>
          <p:cNvPr id="35" name="Title 1"/>
          <p:cNvSpPr txBox="1">
            <a:spLocks/>
          </p:cNvSpPr>
          <p:nvPr/>
        </p:nvSpPr>
        <p:spPr>
          <a:xfrm>
            <a:off x="192709" y="125760"/>
            <a:ext cx="877177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FF0000"/>
                </a:solidFill>
                <a:latin typeface="Century Gothic" panose="020B0502020202020204" pitchFamily="34" charset="0"/>
              </a:rPr>
              <a:t>A new era with new </a:t>
            </a:r>
            <a:r>
              <a:rPr lang="en-US" sz="3600" b="1" dirty="0" smtClean="0">
                <a:solidFill>
                  <a:srgbClr val="FF0000"/>
                </a:solidFill>
                <a:latin typeface="Century Gothic" panose="020B0502020202020204" pitchFamily="34" charset="0"/>
              </a:rPr>
              <a:t>ambitions </a:t>
            </a:r>
          </a:p>
          <a:p>
            <a:pPr algn="l"/>
            <a:r>
              <a:rPr lang="en-US" sz="3600" b="1" dirty="0" smtClean="0">
                <a:latin typeface="Century Gothic" panose="020B0502020202020204" pitchFamily="34" charset="0"/>
              </a:rPr>
              <a:t>and a paradigm shift</a:t>
            </a:r>
            <a:endParaRPr lang="en-US" sz="3600" b="1" dirty="0">
              <a:latin typeface="Century Gothic" panose="020B0502020202020204" pitchFamily="34" charset="0"/>
            </a:endParaRPr>
          </a:p>
        </p:txBody>
      </p:sp>
      <p:sp>
        <p:nvSpPr>
          <p:cNvPr id="5" name="Rectangle 4"/>
          <p:cNvSpPr>
            <a:spLocks noChangeArrowheads="1"/>
          </p:cNvSpPr>
          <p:nvPr/>
        </p:nvSpPr>
        <p:spPr bwMode="auto">
          <a:xfrm>
            <a:off x="192709" y="1268760"/>
            <a:ext cx="8771780"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Arial Narrow" panose="020B0606020202030204" pitchFamily="34" charset="0"/>
            </a:endParaRPr>
          </a:p>
        </p:txBody>
      </p:sp>
      <p:pic>
        <p:nvPicPr>
          <p:cNvPr id="39" name="Picture 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93838" y="754063"/>
            <a:ext cx="2306995" cy="1666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2709" y="2420888"/>
            <a:ext cx="7227197" cy="3679073"/>
          </a:xfrm>
          <a:prstGeom prst="rect">
            <a:avLst/>
          </a:prstGeom>
        </p:spPr>
      </p:pic>
      <p:sp>
        <p:nvSpPr>
          <p:cNvPr id="42" name="Rectangle 6"/>
          <p:cNvSpPr>
            <a:spLocks noChangeArrowheads="1"/>
          </p:cNvSpPr>
          <p:nvPr/>
        </p:nvSpPr>
        <p:spPr bwMode="auto">
          <a:xfrm>
            <a:off x="251520" y="1439812"/>
            <a:ext cx="9165981" cy="981076"/>
          </a:xfrm>
          <a:prstGeom prst="rect">
            <a:avLst/>
          </a:prstGeom>
          <a:noFill/>
          <a:ln w="9525" algn="ctr">
            <a:noFill/>
            <a:round/>
            <a:headEnd/>
            <a:tailEnd/>
          </a:ln>
        </p:spPr>
        <p:txBody>
          <a:bodyPr lIns="91364" tIns="45685" rIns="91364" bIns="45685" anchor="ctr"/>
          <a:lstStyle/>
          <a:p>
            <a:r>
              <a:rPr lang="en-GB" altLang="en-US" sz="2400" b="1" dirty="0" smtClean="0">
                <a:latin typeface="Calibri" pitchFamily="34" charset="0"/>
                <a:cs typeface="Tahoma" pitchFamily="34" charset="0"/>
              </a:rPr>
              <a:t>UN Sustainable </a:t>
            </a:r>
            <a:r>
              <a:rPr lang="en-GB" altLang="en-US" sz="2400" b="1" dirty="0">
                <a:latin typeface="Calibri" pitchFamily="34" charset="0"/>
                <a:cs typeface="Tahoma" pitchFamily="34" charset="0"/>
              </a:rPr>
              <a:t>Development </a:t>
            </a:r>
            <a:r>
              <a:rPr lang="en-GB" altLang="en-US" sz="2400" b="1" dirty="0" smtClean="0">
                <a:latin typeface="Calibri" pitchFamily="34" charset="0"/>
                <a:cs typeface="Tahoma" pitchFamily="34" charset="0"/>
              </a:rPr>
              <a:t>Goals: 2016 – 2030</a:t>
            </a:r>
          </a:p>
          <a:p>
            <a:r>
              <a:rPr lang="en-GB" altLang="en-US" sz="2400" b="1" dirty="0" smtClean="0">
                <a:solidFill>
                  <a:schemeClr val="tx1">
                    <a:lumMod val="50000"/>
                    <a:lumOff val="50000"/>
                  </a:schemeClr>
                </a:solidFill>
                <a:latin typeface="Calibri" pitchFamily="34" charset="0"/>
                <a:cs typeface="Tahoma" pitchFamily="34" charset="0"/>
              </a:rPr>
              <a:t>17 goals and 169 targets</a:t>
            </a:r>
            <a:endParaRPr lang="en-GB" altLang="en-US" sz="2000" b="1" dirty="0">
              <a:solidFill>
                <a:schemeClr val="tx1">
                  <a:lumMod val="50000"/>
                  <a:lumOff val="50000"/>
                </a:schemeClr>
              </a:solidFill>
              <a:latin typeface="Calibri" pitchFamily="34" charset="0"/>
              <a:cs typeface="Tahoma" pitchFamily="34" charset="0"/>
            </a:endParaRPr>
          </a:p>
        </p:txBody>
      </p:sp>
    </p:spTree>
    <p:extLst>
      <p:ext uri="{BB962C8B-B14F-4D97-AF65-F5344CB8AC3E}">
        <p14:creationId xmlns:p14="http://schemas.microsoft.com/office/powerpoint/2010/main" val="688837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6653" y="1915096"/>
            <a:ext cx="7976234" cy="652145"/>
          </a:xfrm>
          <a:prstGeom prst="rect">
            <a:avLst/>
          </a:prstGeom>
          <a:ln w="6350">
            <a:solidFill>
              <a:srgbClr val="0092D4"/>
            </a:solidFill>
          </a:ln>
        </p:spPr>
        <p:txBody>
          <a:bodyPr vert="horz" wrap="square" lIns="0" tIns="60325" rIns="0" bIns="0" rtlCol="0">
            <a:spAutoFit/>
          </a:bodyPr>
          <a:lstStyle/>
          <a:p>
            <a:pPr marL="635" algn="ctr">
              <a:lnSpc>
                <a:spcPct val="100000"/>
              </a:lnSpc>
              <a:spcBef>
                <a:spcPts val="475"/>
              </a:spcBef>
            </a:pPr>
            <a:r>
              <a:rPr sz="3200" b="1" dirty="0">
                <a:latin typeface="Century Gothic"/>
                <a:cs typeface="Century Gothic"/>
              </a:rPr>
              <a:t>THANK</a:t>
            </a:r>
            <a:r>
              <a:rPr sz="3200" b="1" spc="-35" dirty="0">
                <a:latin typeface="Century Gothic"/>
                <a:cs typeface="Century Gothic"/>
              </a:rPr>
              <a:t> </a:t>
            </a:r>
            <a:r>
              <a:rPr sz="3200" b="1" spc="-5" dirty="0">
                <a:latin typeface="Century Gothic"/>
                <a:cs typeface="Century Gothic"/>
              </a:rPr>
              <a:t>YOU</a:t>
            </a:r>
            <a:endParaRPr sz="3200">
              <a:latin typeface="Century Gothic"/>
              <a:cs typeface="Century Gothic"/>
            </a:endParaRPr>
          </a:p>
        </p:txBody>
      </p:sp>
      <p:sp>
        <p:nvSpPr>
          <p:cNvPr id="3" name="object 3"/>
          <p:cNvSpPr/>
          <p:nvPr/>
        </p:nvSpPr>
        <p:spPr>
          <a:xfrm>
            <a:off x="0" y="1355636"/>
            <a:ext cx="9144000" cy="129539"/>
          </a:xfrm>
          <a:custGeom>
            <a:avLst/>
            <a:gdLst/>
            <a:ahLst/>
            <a:cxnLst/>
            <a:rect l="l" t="t" r="r" b="b"/>
            <a:pathLst>
              <a:path w="9144000" h="129540">
                <a:moveTo>
                  <a:pt x="0" y="129120"/>
                </a:moveTo>
                <a:lnTo>
                  <a:pt x="9143936" y="129120"/>
                </a:lnTo>
                <a:lnTo>
                  <a:pt x="9143936" y="0"/>
                </a:lnTo>
                <a:lnTo>
                  <a:pt x="0" y="0"/>
                </a:lnTo>
                <a:lnTo>
                  <a:pt x="0" y="129120"/>
                </a:lnTo>
                <a:close/>
              </a:path>
            </a:pathLst>
          </a:custGeom>
          <a:solidFill>
            <a:srgbClr val="0092D4"/>
          </a:solidFill>
        </p:spPr>
        <p:txBody>
          <a:bodyPr wrap="square" lIns="0" tIns="0" rIns="0" bIns="0" rtlCol="0"/>
          <a:lstStyle/>
          <a:p>
            <a:endParaRPr/>
          </a:p>
        </p:txBody>
      </p:sp>
      <p:sp>
        <p:nvSpPr>
          <p:cNvPr id="4" name="object 4"/>
          <p:cNvSpPr/>
          <p:nvPr/>
        </p:nvSpPr>
        <p:spPr>
          <a:xfrm>
            <a:off x="0" y="1355636"/>
            <a:ext cx="9144000" cy="129539"/>
          </a:xfrm>
          <a:custGeom>
            <a:avLst/>
            <a:gdLst/>
            <a:ahLst/>
            <a:cxnLst/>
            <a:rect l="l" t="t" r="r" b="b"/>
            <a:pathLst>
              <a:path w="9144000" h="129540">
                <a:moveTo>
                  <a:pt x="0" y="129120"/>
                </a:moveTo>
                <a:lnTo>
                  <a:pt x="9143936" y="129120"/>
                </a:lnTo>
                <a:lnTo>
                  <a:pt x="9143936" y="0"/>
                </a:lnTo>
                <a:lnTo>
                  <a:pt x="0" y="0"/>
                </a:lnTo>
              </a:path>
            </a:pathLst>
          </a:custGeom>
          <a:ln w="25400">
            <a:solidFill>
              <a:srgbClr val="0092D4"/>
            </a:solidFill>
          </a:ln>
        </p:spPr>
        <p:txBody>
          <a:bodyPr wrap="square" lIns="0" tIns="0" rIns="0" bIns="0" rtlCol="0"/>
          <a:lstStyle/>
          <a:p>
            <a:endParaRPr/>
          </a:p>
        </p:txBody>
      </p:sp>
      <p:sp>
        <p:nvSpPr>
          <p:cNvPr id="5" name="object 5"/>
          <p:cNvSpPr/>
          <p:nvPr/>
        </p:nvSpPr>
        <p:spPr>
          <a:xfrm>
            <a:off x="5868161" y="264807"/>
            <a:ext cx="2575179" cy="78789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15661" y="181043"/>
            <a:ext cx="3470941" cy="930829"/>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36512" y="4055745"/>
            <a:ext cx="9107487" cy="279394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395527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3347866" y="1124745"/>
            <a:ext cx="2520280" cy="1320147"/>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a:defRPr/>
            </a:pPr>
            <a:endParaRPr lang="en-GB" sz="1400" dirty="0" smtClean="0">
              <a:solidFill>
                <a:srgbClr val="FFFFFF"/>
              </a:solidFill>
              <a:latin typeface="Century Gothic" panose="020B0502020202020204" pitchFamily="34" charset="0"/>
              <a:cs typeface="Calibri" panose="020F0502020204030204" pitchFamily="34" charset="0"/>
            </a:endParaRPr>
          </a:p>
          <a:p>
            <a:pPr algn="ctr" defTabSz="913373" rtl="1">
              <a:defRPr/>
            </a:pPr>
            <a:r>
              <a:rPr lang="en-GB" sz="1400" b="1" dirty="0" smtClean="0">
                <a:solidFill>
                  <a:srgbClr val="FFFFFF"/>
                </a:solidFill>
                <a:latin typeface="Century Gothic" panose="020B0502020202020204" pitchFamily="34" charset="0"/>
                <a:cs typeface="Calibri" panose="020F0502020204030204" pitchFamily="34" charset="0"/>
              </a:rPr>
              <a:t>3.2 </a:t>
            </a:r>
            <a:r>
              <a:rPr lang="en-GB" sz="1400" b="1" dirty="0">
                <a:solidFill>
                  <a:srgbClr val="FFFFFF"/>
                </a:solidFill>
                <a:latin typeface="Century Gothic" panose="020B0502020202020204" pitchFamily="34" charset="0"/>
                <a:cs typeface="Calibri" panose="020F0502020204030204" pitchFamily="34" charset="0"/>
              </a:rPr>
              <a:t>Reduce</a:t>
            </a:r>
          </a:p>
          <a:p>
            <a:pPr algn="ctr" defTabSz="913373" rtl="1">
              <a:defRPr/>
            </a:pPr>
            <a:r>
              <a:rPr lang="en-GB" sz="1400" b="1" dirty="0">
                <a:solidFill>
                  <a:srgbClr val="FFFFFF"/>
                </a:solidFill>
                <a:latin typeface="Century Gothic" panose="020B0502020202020204" pitchFamily="34" charset="0"/>
                <a:cs typeface="Calibri" panose="020F0502020204030204" pitchFamily="34" charset="0"/>
              </a:rPr>
              <a:t>child and </a:t>
            </a:r>
            <a:endParaRPr lang="en-GB" sz="1400" b="1" dirty="0" smtClean="0">
              <a:solidFill>
                <a:srgbClr val="FFFFFF"/>
              </a:solidFill>
              <a:latin typeface="Century Gothic" panose="020B0502020202020204" pitchFamily="34" charset="0"/>
              <a:cs typeface="Calibri" panose="020F0502020204030204" pitchFamily="34" charset="0"/>
            </a:endParaRPr>
          </a:p>
          <a:p>
            <a:pPr algn="ctr" defTabSz="913373" rtl="1">
              <a:defRPr/>
            </a:pPr>
            <a:r>
              <a:rPr lang="en-GB" sz="1400" b="1" dirty="0">
                <a:solidFill>
                  <a:srgbClr val="FFFFFF"/>
                </a:solidFill>
                <a:latin typeface="Century Gothic" panose="020B0502020202020204" pitchFamily="34" charset="0"/>
                <a:cs typeface="Calibri" panose="020F0502020204030204" pitchFamily="34" charset="0"/>
              </a:rPr>
              <a:t>n</a:t>
            </a:r>
            <a:r>
              <a:rPr lang="en-GB" sz="1400" b="1" dirty="0" smtClean="0">
                <a:solidFill>
                  <a:srgbClr val="FFFFFF"/>
                </a:solidFill>
                <a:latin typeface="Century Gothic" panose="020B0502020202020204" pitchFamily="34" charset="0"/>
                <a:cs typeface="Calibri" panose="020F0502020204030204" pitchFamily="34" charset="0"/>
              </a:rPr>
              <a:t>eonatal mortality</a:t>
            </a:r>
            <a:endParaRPr lang="en-GB" sz="1400" b="1" dirty="0">
              <a:solidFill>
                <a:srgbClr val="FFFFFF"/>
              </a:solidFill>
              <a:latin typeface="Century Gothic" panose="020B0502020202020204" pitchFamily="34" charset="0"/>
              <a:cs typeface="Calibri" panose="020F0502020204030204" pitchFamily="34" charset="0"/>
            </a:endParaRPr>
          </a:p>
        </p:txBody>
      </p:sp>
      <p:sp>
        <p:nvSpPr>
          <p:cNvPr id="7" name="Rounded Rectangle 6"/>
          <p:cNvSpPr/>
          <p:nvPr/>
        </p:nvSpPr>
        <p:spPr bwMode="auto">
          <a:xfrm>
            <a:off x="5940152" y="1124745"/>
            <a:ext cx="2705718" cy="1320147"/>
          </a:xfrm>
          <a:prstGeom prst="roundRect">
            <a:avLst/>
          </a:prstGeom>
          <a:solidFill>
            <a:srgbClr val="FFFF00"/>
          </a:solidFill>
          <a:ln>
            <a:solidFill>
              <a:schemeClr val="tx1"/>
            </a:solidFill>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a:defRPr/>
            </a:pPr>
            <a:r>
              <a:rPr lang="en-GB" sz="1100" dirty="0">
                <a:solidFill>
                  <a:srgbClr val="000000"/>
                </a:solidFill>
                <a:latin typeface="Century Gothic" panose="020B0502020202020204" pitchFamily="34" charset="0"/>
                <a:cs typeface="Calibri" panose="020F0502020204030204" pitchFamily="34" charset="0"/>
              </a:rPr>
              <a:t>3.3 </a:t>
            </a:r>
            <a:r>
              <a:rPr lang="en-US" sz="1100" b="1" dirty="0" smtClean="0">
                <a:solidFill>
                  <a:srgbClr val="FF0000"/>
                </a:solidFill>
                <a:latin typeface="Century Gothic" panose="020B0502020202020204" pitchFamily="34" charset="0"/>
                <a:cs typeface="Calibri" panose="020F0502020204030204" pitchFamily="34" charset="0"/>
              </a:rPr>
              <a:t>End </a:t>
            </a:r>
            <a:r>
              <a:rPr lang="en-US" sz="1100" b="1" dirty="0">
                <a:solidFill>
                  <a:srgbClr val="FF0000"/>
                </a:solidFill>
                <a:latin typeface="Century Gothic" panose="020B0502020202020204" pitchFamily="34" charset="0"/>
                <a:cs typeface="Calibri" panose="020F0502020204030204" pitchFamily="34" charset="0"/>
              </a:rPr>
              <a:t>the epidemics of </a:t>
            </a:r>
            <a:r>
              <a:rPr lang="en-US" sz="1100" b="1" dirty="0" smtClean="0">
                <a:solidFill>
                  <a:srgbClr val="000000"/>
                </a:solidFill>
                <a:latin typeface="Century Gothic" panose="020B0502020202020204" pitchFamily="34" charset="0"/>
                <a:cs typeface="Calibri" panose="020F0502020204030204" pitchFamily="34" charset="0"/>
              </a:rPr>
              <a:t>AIDS</a:t>
            </a:r>
            <a:r>
              <a:rPr lang="en-US" sz="1100" dirty="0" smtClean="0">
                <a:solidFill>
                  <a:srgbClr val="000000"/>
                </a:solidFill>
                <a:latin typeface="Century Gothic" panose="020B0502020202020204" pitchFamily="34" charset="0"/>
                <a:cs typeface="Calibri" panose="020F0502020204030204" pitchFamily="34" charset="0"/>
              </a:rPr>
              <a:t>, </a:t>
            </a:r>
            <a:r>
              <a:rPr lang="en-US" sz="1400" b="1" dirty="0">
                <a:solidFill>
                  <a:srgbClr val="FF0000"/>
                </a:solidFill>
                <a:latin typeface="Century Gothic" panose="020B0502020202020204" pitchFamily="34" charset="0"/>
                <a:cs typeface="Calibri" panose="020F0502020204030204" pitchFamily="34" charset="0"/>
              </a:rPr>
              <a:t>tuberculosis</a:t>
            </a:r>
            <a:r>
              <a:rPr lang="en-US" sz="1100" b="1" dirty="0">
                <a:solidFill>
                  <a:srgbClr val="000000"/>
                </a:solidFill>
                <a:latin typeface="Century Gothic" panose="020B0502020202020204" pitchFamily="34" charset="0"/>
                <a:cs typeface="Calibri" panose="020F0502020204030204" pitchFamily="34" charset="0"/>
              </a:rPr>
              <a:t>,</a:t>
            </a:r>
            <a:r>
              <a:rPr lang="en-US" sz="1100" dirty="0">
                <a:solidFill>
                  <a:srgbClr val="000000"/>
                </a:solidFill>
                <a:latin typeface="Century Gothic" panose="020B0502020202020204" pitchFamily="34" charset="0"/>
                <a:cs typeface="Calibri" panose="020F0502020204030204" pitchFamily="34" charset="0"/>
              </a:rPr>
              <a:t> malaria </a:t>
            </a:r>
            <a:endParaRPr lang="en-US" sz="1100" dirty="0" smtClean="0">
              <a:solidFill>
                <a:srgbClr val="000000"/>
              </a:solidFill>
              <a:latin typeface="Century Gothic" panose="020B0502020202020204" pitchFamily="34" charset="0"/>
              <a:cs typeface="Calibri" panose="020F0502020204030204" pitchFamily="34" charset="0"/>
            </a:endParaRPr>
          </a:p>
          <a:p>
            <a:pPr algn="ctr" defTabSz="913373" rtl="1">
              <a:defRPr/>
            </a:pPr>
            <a:r>
              <a:rPr lang="en-US" sz="1100" dirty="0">
                <a:solidFill>
                  <a:srgbClr val="000000"/>
                </a:solidFill>
                <a:latin typeface="Century Gothic" panose="020B0502020202020204" pitchFamily="34" charset="0"/>
                <a:cs typeface="Calibri" panose="020F0502020204030204" pitchFamily="34" charset="0"/>
              </a:rPr>
              <a:t>&amp;</a:t>
            </a:r>
            <a:r>
              <a:rPr lang="en-US" sz="1100" dirty="0" smtClean="0">
                <a:solidFill>
                  <a:srgbClr val="000000"/>
                </a:solidFill>
                <a:latin typeface="Century Gothic" panose="020B0502020202020204" pitchFamily="34" charset="0"/>
                <a:cs typeface="Calibri" panose="020F0502020204030204" pitchFamily="34" charset="0"/>
              </a:rPr>
              <a:t> </a:t>
            </a:r>
            <a:r>
              <a:rPr lang="en-US" sz="1100" dirty="0">
                <a:solidFill>
                  <a:srgbClr val="000000"/>
                </a:solidFill>
                <a:latin typeface="Century Gothic" panose="020B0502020202020204" pitchFamily="34" charset="0"/>
                <a:cs typeface="Calibri" panose="020F0502020204030204" pitchFamily="34" charset="0"/>
              </a:rPr>
              <a:t>neglected tropical </a:t>
            </a:r>
            <a:endParaRPr lang="en-US" sz="1100" dirty="0" smtClean="0">
              <a:solidFill>
                <a:srgbClr val="000000"/>
              </a:solidFill>
              <a:latin typeface="Century Gothic" panose="020B0502020202020204" pitchFamily="34" charset="0"/>
              <a:cs typeface="Calibri" panose="020F0502020204030204" pitchFamily="34" charset="0"/>
            </a:endParaRPr>
          </a:p>
          <a:p>
            <a:pPr algn="ctr" defTabSz="913373" rtl="1">
              <a:defRPr/>
            </a:pPr>
            <a:r>
              <a:rPr lang="en-US" sz="1100" dirty="0" smtClean="0">
                <a:solidFill>
                  <a:srgbClr val="000000"/>
                </a:solidFill>
                <a:latin typeface="Century Gothic" panose="020B0502020202020204" pitchFamily="34" charset="0"/>
                <a:cs typeface="Calibri" panose="020F0502020204030204" pitchFamily="34" charset="0"/>
              </a:rPr>
              <a:t>diseases </a:t>
            </a:r>
            <a:r>
              <a:rPr lang="en-US" sz="1100" dirty="0">
                <a:solidFill>
                  <a:srgbClr val="000000"/>
                </a:solidFill>
                <a:latin typeface="Century Gothic" panose="020B0502020202020204" pitchFamily="34" charset="0"/>
                <a:cs typeface="Calibri" panose="020F0502020204030204" pitchFamily="34" charset="0"/>
              </a:rPr>
              <a:t>and </a:t>
            </a:r>
            <a:r>
              <a:rPr lang="en-US" sz="1100" dirty="0" smtClean="0">
                <a:solidFill>
                  <a:srgbClr val="000000"/>
                </a:solidFill>
                <a:latin typeface="Century Gothic" panose="020B0502020202020204" pitchFamily="34" charset="0"/>
                <a:cs typeface="Calibri" panose="020F0502020204030204" pitchFamily="34" charset="0"/>
              </a:rPr>
              <a:t>combat </a:t>
            </a:r>
          </a:p>
          <a:p>
            <a:pPr algn="ctr" defTabSz="913373" rtl="1">
              <a:defRPr/>
            </a:pPr>
            <a:r>
              <a:rPr lang="en-US" sz="1100" dirty="0" smtClean="0">
                <a:solidFill>
                  <a:srgbClr val="000000"/>
                </a:solidFill>
                <a:latin typeface="Century Gothic" panose="020B0502020202020204" pitchFamily="34" charset="0"/>
                <a:cs typeface="Calibri" panose="020F0502020204030204" pitchFamily="34" charset="0"/>
              </a:rPr>
              <a:t>hepatitis</a:t>
            </a:r>
            <a:r>
              <a:rPr lang="en-US" sz="1100" dirty="0">
                <a:solidFill>
                  <a:srgbClr val="000000"/>
                </a:solidFill>
                <a:latin typeface="Century Gothic" panose="020B0502020202020204" pitchFamily="34" charset="0"/>
                <a:cs typeface="Calibri" panose="020F0502020204030204" pitchFamily="34" charset="0"/>
              </a:rPr>
              <a:t>, water-borne </a:t>
            </a:r>
            <a:r>
              <a:rPr lang="en-US" sz="1100" dirty="0" smtClean="0">
                <a:solidFill>
                  <a:srgbClr val="000000"/>
                </a:solidFill>
                <a:latin typeface="Century Gothic" panose="020B0502020202020204" pitchFamily="34" charset="0"/>
                <a:cs typeface="Calibri" panose="020F0502020204030204" pitchFamily="34" charset="0"/>
              </a:rPr>
              <a:t/>
            </a:r>
            <a:br>
              <a:rPr lang="en-US" sz="1100" dirty="0" smtClean="0">
                <a:solidFill>
                  <a:srgbClr val="000000"/>
                </a:solidFill>
                <a:latin typeface="Century Gothic" panose="020B0502020202020204" pitchFamily="34" charset="0"/>
                <a:cs typeface="Calibri" panose="020F0502020204030204" pitchFamily="34" charset="0"/>
              </a:rPr>
            </a:br>
            <a:r>
              <a:rPr lang="en-US" sz="1050" dirty="0" smtClean="0">
                <a:solidFill>
                  <a:srgbClr val="000000"/>
                </a:solidFill>
                <a:latin typeface="Century Gothic" panose="020B0502020202020204" pitchFamily="34" charset="0"/>
                <a:cs typeface="Calibri" panose="020F0502020204030204" pitchFamily="34" charset="0"/>
              </a:rPr>
              <a:t>and </a:t>
            </a:r>
            <a:r>
              <a:rPr lang="en-US" sz="1050" dirty="0">
                <a:solidFill>
                  <a:srgbClr val="000000"/>
                </a:solidFill>
                <a:latin typeface="Century Gothic" panose="020B0502020202020204" pitchFamily="34" charset="0"/>
                <a:cs typeface="Calibri" panose="020F0502020204030204" pitchFamily="34" charset="0"/>
              </a:rPr>
              <a:t>other communicable diseases</a:t>
            </a:r>
            <a:endParaRPr lang="en-GB" sz="1050" dirty="0">
              <a:solidFill>
                <a:srgbClr val="000000"/>
              </a:solidFill>
              <a:latin typeface="Century Gothic" panose="020B0502020202020204" pitchFamily="34" charset="0"/>
              <a:cs typeface="Calibri" panose="020F0502020204030204" pitchFamily="34" charset="0"/>
            </a:endParaRPr>
          </a:p>
        </p:txBody>
      </p:sp>
      <p:sp>
        <p:nvSpPr>
          <p:cNvPr id="25" name="Rounded Rectangle 24"/>
          <p:cNvSpPr/>
          <p:nvPr/>
        </p:nvSpPr>
        <p:spPr bwMode="auto">
          <a:xfrm>
            <a:off x="786162" y="1124745"/>
            <a:ext cx="2489694" cy="1320147"/>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a:endParaRPr lang="en-GB" sz="1400" dirty="0">
              <a:solidFill>
                <a:srgbClr val="FFFFFF"/>
              </a:solidFill>
              <a:latin typeface="Century Gothic" panose="020B0502020202020204" pitchFamily="34" charset="0"/>
              <a:cs typeface="Calibri" panose="020F0502020204030204" pitchFamily="34" charset="0"/>
            </a:endParaRPr>
          </a:p>
          <a:p>
            <a:pPr algn="ctr" defTabSz="913373" rtl="1"/>
            <a:r>
              <a:rPr lang="en-GB" sz="1400" b="1" dirty="0">
                <a:solidFill>
                  <a:srgbClr val="FFFFFF"/>
                </a:solidFill>
                <a:latin typeface="Century Gothic" panose="020B0502020202020204" pitchFamily="34" charset="0"/>
                <a:cs typeface="Calibri" panose="020F0502020204030204" pitchFamily="34" charset="0"/>
              </a:rPr>
              <a:t>3.1 Reduce</a:t>
            </a:r>
          </a:p>
          <a:p>
            <a:pPr algn="ctr" defTabSz="913373" rtl="1"/>
            <a:r>
              <a:rPr lang="en-GB" sz="1400" b="1" dirty="0">
                <a:solidFill>
                  <a:srgbClr val="FFFFFF"/>
                </a:solidFill>
                <a:latin typeface="Century Gothic" panose="020B0502020202020204" pitchFamily="34" charset="0"/>
                <a:cs typeface="Calibri" panose="020F0502020204030204" pitchFamily="34" charset="0"/>
              </a:rPr>
              <a:t>Maternal</a:t>
            </a:r>
          </a:p>
          <a:p>
            <a:pPr algn="ctr" defTabSz="913373" rtl="1"/>
            <a:r>
              <a:rPr lang="en-GB" sz="1400" b="1" dirty="0">
                <a:solidFill>
                  <a:srgbClr val="FFFFFF"/>
                </a:solidFill>
                <a:latin typeface="Century Gothic" panose="020B0502020202020204" pitchFamily="34" charset="0"/>
                <a:cs typeface="Calibri" panose="020F0502020204030204" pitchFamily="34" charset="0"/>
              </a:rPr>
              <a:t>mortality</a:t>
            </a:r>
          </a:p>
        </p:txBody>
      </p:sp>
      <p:sp>
        <p:nvSpPr>
          <p:cNvPr id="26" name="Rounded Rectangle 25"/>
          <p:cNvSpPr/>
          <p:nvPr/>
        </p:nvSpPr>
        <p:spPr bwMode="auto">
          <a:xfrm>
            <a:off x="3347866" y="2528909"/>
            <a:ext cx="2520280" cy="1320147"/>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a:defRPr/>
            </a:pPr>
            <a:r>
              <a:rPr lang="en-GB" sz="1400" b="1" dirty="0" smtClean="0">
                <a:solidFill>
                  <a:srgbClr val="FFFFFF"/>
                </a:solidFill>
                <a:latin typeface="Century Gothic" panose="020B0502020202020204" pitchFamily="34" charset="0"/>
                <a:cs typeface="Calibri" panose="020F0502020204030204" pitchFamily="34" charset="0"/>
              </a:rPr>
              <a:t>               3.5 </a:t>
            </a:r>
            <a:r>
              <a:rPr lang="en-GB" sz="1400" b="1" dirty="0">
                <a:solidFill>
                  <a:srgbClr val="FFFFFF"/>
                </a:solidFill>
                <a:latin typeface="Century Gothic" panose="020B0502020202020204" pitchFamily="34" charset="0"/>
                <a:cs typeface="Calibri" panose="020F0502020204030204" pitchFamily="34" charset="0"/>
              </a:rPr>
              <a:t>Strengthen </a:t>
            </a:r>
            <a:endParaRPr lang="en-GB" sz="1400" b="1" dirty="0" smtClean="0">
              <a:solidFill>
                <a:srgbClr val="FFFFFF"/>
              </a:solidFill>
              <a:latin typeface="Century Gothic" panose="020B0502020202020204" pitchFamily="34" charset="0"/>
              <a:cs typeface="Calibri" panose="020F0502020204030204" pitchFamily="34" charset="0"/>
            </a:endParaRPr>
          </a:p>
          <a:p>
            <a:pPr algn="ctr" defTabSz="913373" rtl="1">
              <a:defRPr/>
            </a:pPr>
            <a:r>
              <a:rPr lang="en-GB" sz="1400" b="1" dirty="0" smtClean="0">
                <a:solidFill>
                  <a:srgbClr val="FFFFFF"/>
                </a:solidFill>
                <a:latin typeface="Century Gothic" panose="020B0502020202020204" pitchFamily="34" charset="0"/>
                <a:cs typeface="Calibri" panose="020F0502020204030204" pitchFamily="34" charset="0"/>
              </a:rPr>
              <a:t>           Prevention and </a:t>
            </a:r>
            <a:r>
              <a:rPr lang="en-GB" sz="1400" b="1" dirty="0">
                <a:solidFill>
                  <a:srgbClr val="FFFFFF"/>
                </a:solidFill>
                <a:latin typeface="Century Gothic" panose="020B0502020202020204" pitchFamily="34" charset="0"/>
                <a:cs typeface="Calibri" panose="020F0502020204030204" pitchFamily="34" charset="0"/>
              </a:rPr>
              <a:t>treatment of </a:t>
            </a:r>
            <a:r>
              <a:rPr lang="en-GB" sz="1400" b="1" dirty="0" smtClean="0">
                <a:solidFill>
                  <a:srgbClr val="FFFFFF"/>
                </a:solidFill>
                <a:latin typeface="Century Gothic" panose="020B0502020202020204" pitchFamily="34" charset="0"/>
                <a:cs typeface="Calibri" panose="020F0502020204030204" pitchFamily="34" charset="0"/>
              </a:rPr>
              <a:t>substance  </a:t>
            </a:r>
            <a:r>
              <a:rPr lang="en-GB" sz="1400" b="1" dirty="0">
                <a:solidFill>
                  <a:srgbClr val="FFFFFF"/>
                </a:solidFill>
                <a:latin typeface="Century Gothic" panose="020B0502020202020204" pitchFamily="34" charset="0"/>
                <a:cs typeface="Calibri" panose="020F0502020204030204" pitchFamily="34" charset="0"/>
              </a:rPr>
              <a:t>abuse (narcotics, </a:t>
            </a:r>
            <a:r>
              <a:rPr lang="en-GB" sz="1400" dirty="0">
                <a:solidFill>
                  <a:srgbClr val="FFFFFF"/>
                </a:solidFill>
                <a:latin typeface="Century Gothic" panose="020B0502020202020204" pitchFamily="34" charset="0"/>
                <a:cs typeface="Calibri" panose="020F0502020204030204" pitchFamily="34" charset="0"/>
              </a:rPr>
              <a:t>alcohol)</a:t>
            </a:r>
          </a:p>
        </p:txBody>
      </p:sp>
      <p:sp>
        <p:nvSpPr>
          <p:cNvPr id="27" name="Rounded Rectangle 26"/>
          <p:cNvSpPr/>
          <p:nvPr/>
        </p:nvSpPr>
        <p:spPr bwMode="auto">
          <a:xfrm>
            <a:off x="5940152" y="2528909"/>
            <a:ext cx="2705718" cy="1320147"/>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a:defRPr/>
            </a:pPr>
            <a:r>
              <a:rPr lang="en-GB" sz="1400" dirty="0" smtClean="0">
                <a:solidFill>
                  <a:prstClr val="white"/>
                </a:solidFill>
                <a:latin typeface="Century Gothic" panose="020B0502020202020204" pitchFamily="34" charset="0"/>
                <a:cs typeface="Calibri" panose="020F0502020204030204" pitchFamily="34" charset="0"/>
              </a:rPr>
              <a:t> </a:t>
            </a:r>
            <a:r>
              <a:rPr lang="en-GB" sz="1400" b="1" dirty="0" smtClean="0">
                <a:solidFill>
                  <a:prstClr val="white"/>
                </a:solidFill>
                <a:latin typeface="Century Gothic" panose="020B0502020202020204" pitchFamily="34" charset="0"/>
                <a:cs typeface="Calibri" panose="020F0502020204030204" pitchFamily="34" charset="0"/>
              </a:rPr>
              <a:t>3.6 </a:t>
            </a:r>
            <a:r>
              <a:rPr lang="en-GB" sz="1400" b="1" dirty="0">
                <a:solidFill>
                  <a:prstClr val="white"/>
                </a:solidFill>
                <a:latin typeface="Century Gothic" panose="020B0502020202020204" pitchFamily="34" charset="0"/>
                <a:cs typeface="Calibri" panose="020F0502020204030204" pitchFamily="34" charset="0"/>
              </a:rPr>
              <a:t>Reduce </a:t>
            </a:r>
            <a:endParaRPr lang="en-GB" sz="1400" b="1" dirty="0" smtClean="0">
              <a:solidFill>
                <a:prstClr val="white"/>
              </a:solidFill>
              <a:latin typeface="Century Gothic" panose="020B0502020202020204" pitchFamily="34" charset="0"/>
              <a:cs typeface="Calibri" panose="020F0502020204030204" pitchFamily="34" charset="0"/>
            </a:endParaRPr>
          </a:p>
          <a:p>
            <a:pPr algn="ctr" defTabSz="913373" rtl="1">
              <a:defRPr/>
            </a:pPr>
            <a:r>
              <a:rPr lang="en-GB" sz="1400" b="1" dirty="0" smtClean="0">
                <a:solidFill>
                  <a:prstClr val="white"/>
                </a:solidFill>
                <a:latin typeface="Century Gothic" panose="020B0502020202020204" pitchFamily="34" charset="0"/>
                <a:cs typeface="Calibri" panose="020F0502020204030204" pitchFamily="34" charset="0"/>
              </a:rPr>
              <a:t>Mortality </a:t>
            </a:r>
          </a:p>
          <a:p>
            <a:pPr algn="ctr" defTabSz="913373" rtl="1">
              <a:defRPr/>
            </a:pPr>
            <a:r>
              <a:rPr lang="en-GB" sz="1400" b="1" dirty="0" smtClean="0">
                <a:solidFill>
                  <a:prstClr val="white"/>
                </a:solidFill>
                <a:latin typeface="Century Gothic" panose="020B0502020202020204" pitchFamily="34" charset="0"/>
                <a:cs typeface="Calibri" panose="020F0502020204030204" pitchFamily="34" charset="0"/>
              </a:rPr>
              <a:t>due </a:t>
            </a:r>
            <a:r>
              <a:rPr lang="en-GB" sz="1400" b="1" dirty="0">
                <a:solidFill>
                  <a:prstClr val="white"/>
                </a:solidFill>
                <a:latin typeface="Century Gothic" panose="020B0502020202020204" pitchFamily="34" charset="0"/>
                <a:cs typeface="Calibri" panose="020F0502020204030204" pitchFamily="34" charset="0"/>
              </a:rPr>
              <a:t>to road </a:t>
            </a:r>
            <a:endParaRPr lang="en-GB" sz="1400" b="1" dirty="0" smtClean="0">
              <a:solidFill>
                <a:prstClr val="white"/>
              </a:solidFill>
              <a:latin typeface="Century Gothic" panose="020B0502020202020204" pitchFamily="34" charset="0"/>
              <a:cs typeface="Calibri" panose="020F0502020204030204" pitchFamily="34" charset="0"/>
            </a:endParaRPr>
          </a:p>
          <a:p>
            <a:pPr algn="ctr" defTabSz="913373" rtl="1">
              <a:defRPr/>
            </a:pPr>
            <a:r>
              <a:rPr lang="en-GB" sz="1400" b="1" dirty="0" smtClean="0">
                <a:solidFill>
                  <a:prstClr val="white"/>
                </a:solidFill>
                <a:latin typeface="Century Gothic" panose="020B0502020202020204" pitchFamily="34" charset="0"/>
                <a:cs typeface="Calibri" panose="020F0502020204030204" pitchFamily="34" charset="0"/>
              </a:rPr>
              <a:t>traffic </a:t>
            </a:r>
          </a:p>
          <a:p>
            <a:pPr algn="ctr" defTabSz="913373" rtl="1">
              <a:defRPr/>
            </a:pPr>
            <a:r>
              <a:rPr lang="en-GB" sz="1400" b="1" dirty="0" smtClean="0">
                <a:solidFill>
                  <a:prstClr val="white"/>
                </a:solidFill>
                <a:latin typeface="Century Gothic" panose="020B0502020202020204" pitchFamily="34" charset="0"/>
                <a:cs typeface="Calibri" panose="020F0502020204030204" pitchFamily="34" charset="0"/>
              </a:rPr>
              <a:t>injurie</a:t>
            </a:r>
            <a:r>
              <a:rPr lang="en-GB" sz="1400" dirty="0" smtClean="0">
                <a:solidFill>
                  <a:prstClr val="white"/>
                </a:solidFill>
                <a:latin typeface="Century Gothic" panose="020B0502020202020204" pitchFamily="34" charset="0"/>
                <a:cs typeface="Calibri" panose="020F0502020204030204" pitchFamily="34" charset="0"/>
              </a:rPr>
              <a:t>s</a:t>
            </a:r>
            <a:endParaRPr lang="en-GB" sz="1400" dirty="0">
              <a:solidFill>
                <a:prstClr val="white"/>
              </a:solidFill>
              <a:latin typeface="Century Gothic" panose="020B0502020202020204" pitchFamily="34" charset="0"/>
              <a:cs typeface="Calibri" panose="020F0502020204030204" pitchFamily="34" charset="0"/>
            </a:endParaRPr>
          </a:p>
        </p:txBody>
      </p:sp>
      <p:sp>
        <p:nvSpPr>
          <p:cNvPr id="28" name="Rounded Rectangle 27"/>
          <p:cNvSpPr/>
          <p:nvPr/>
        </p:nvSpPr>
        <p:spPr bwMode="auto">
          <a:xfrm>
            <a:off x="786162" y="2528909"/>
            <a:ext cx="2489694" cy="1320147"/>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a:defRPr/>
            </a:pPr>
            <a:endParaRPr lang="en-GB" sz="1400" b="1" dirty="0" smtClean="0">
              <a:solidFill>
                <a:srgbClr val="FFFFFF"/>
              </a:solidFill>
              <a:latin typeface="Century Gothic" panose="020B0502020202020204" pitchFamily="34" charset="0"/>
              <a:cs typeface="Calibri" panose="020F0502020204030204" pitchFamily="34" charset="0"/>
            </a:endParaRPr>
          </a:p>
          <a:p>
            <a:pPr algn="ctr" defTabSz="913373" rtl="1">
              <a:defRPr/>
            </a:pPr>
            <a:r>
              <a:rPr lang="en-GB" sz="1400" b="1" dirty="0" smtClean="0">
                <a:solidFill>
                  <a:prstClr val="white"/>
                </a:solidFill>
                <a:latin typeface="Century Gothic" panose="020B0502020202020204" pitchFamily="34" charset="0"/>
                <a:cs typeface="Calibri" panose="020F0502020204030204" pitchFamily="34" charset="0"/>
              </a:rPr>
              <a:t> </a:t>
            </a:r>
            <a:r>
              <a:rPr lang="en-GB" sz="1400" b="1" dirty="0">
                <a:solidFill>
                  <a:prstClr val="white"/>
                </a:solidFill>
                <a:latin typeface="Century Gothic" panose="020B0502020202020204" pitchFamily="34" charset="0"/>
                <a:cs typeface="Calibri" panose="020F0502020204030204" pitchFamily="34" charset="0"/>
              </a:rPr>
              <a:t>3.4 Reduce</a:t>
            </a:r>
          </a:p>
          <a:p>
            <a:pPr algn="ctr" defTabSz="913373" rtl="1">
              <a:defRPr/>
            </a:pPr>
            <a:r>
              <a:rPr lang="en-GB" sz="1400" b="1" dirty="0">
                <a:solidFill>
                  <a:prstClr val="white"/>
                </a:solidFill>
                <a:latin typeface="Century Gothic" panose="020B0502020202020204" pitchFamily="34" charset="0"/>
                <a:cs typeface="Calibri" panose="020F0502020204030204" pitchFamily="34" charset="0"/>
              </a:rPr>
              <a:t>mortality due to NCD and improve mental health</a:t>
            </a:r>
          </a:p>
        </p:txBody>
      </p:sp>
      <p:sp>
        <p:nvSpPr>
          <p:cNvPr id="29" name="Rounded Rectangle 28"/>
          <p:cNvSpPr/>
          <p:nvPr/>
        </p:nvSpPr>
        <p:spPr bwMode="auto">
          <a:xfrm>
            <a:off x="3347866" y="3921121"/>
            <a:ext cx="2520280" cy="1320147"/>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a:defRPr/>
            </a:pPr>
            <a:endParaRPr lang="en-GB" sz="1400" b="1" dirty="0" smtClean="0">
              <a:solidFill>
                <a:srgbClr val="FFFFFF"/>
              </a:solidFill>
              <a:latin typeface="Century Gothic" panose="020B0502020202020204" pitchFamily="34" charset="0"/>
              <a:cs typeface="Calibri" panose="020F0502020204030204" pitchFamily="34" charset="0"/>
            </a:endParaRPr>
          </a:p>
          <a:p>
            <a:pPr algn="ctr" defTabSz="913373" rtl="1">
              <a:defRPr/>
            </a:pPr>
            <a:r>
              <a:rPr lang="en-GB" sz="1400" b="1" dirty="0" smtClean="0">
                <a:solidFill>
                  <a:prstClr val="white"/>
                </a:solidFill>
                <a:latin typeface="Century Gothic" panose="020B0502020202020204" pitchFamily="34" charset="0"/>
                <a:cs typeface="Calibri" panose="020F0502020204030204" pitchFamily="34" charset="0"/>
              </a:rPr>
              <a:t>      </a:t>
            </a:r>
            <a:r>
              <a:rPr lang="en-GB" sz="1400" b="1" dirty="0" smtClean="0">
                <a:solidFill>
                  <a:srgbClr val="FFFF00"/>
                </a:solidFill>
                <a:latin typeface="Century Gothic" panose="020B0502020202020204" pitchFamily="34" charset="0"/>
                <a:cs typeface="Calibri" panose="020F0502020204030204" pitchFamily="34" charset="0"/>
              </a:rPr>
              <a:t>3.8 </a:t>
            </a:r>
            <a:r>
              <a:rPr lang="en-GB" sz="1400" b="1" dirty="0">
                <a:solidFill>
                  <a:srgbClr val="FFFF00"/>
                </a:solidFill>
                <a:latin typeface="Century Gothic" panose="020B0502020202020204" pitchFamily="34" charset="0"/>
                <a:cs typeface="Calibri" panose="020F0502020204030204" pitchFamily="34" charset="0"/>
              </a:rPr>
              <a:t>Achieve </a:t>
            </a:r>
            <a:endParaRPr lang="en-GB" sz="1400" b="1" dirty="0" smtClean="0">
              <a:solidFill>
                <a:srgbClr val="FFFF00"/>
              </a:solidFill>
              <a:latin typeface="Century Gothic" panose="020B0502020202020204" pitchFamily="34" charset="0"/>
              <a:cs typeface="Calibri" panose="020F0502020204030204" pitchFamily="34" charset="0"/>
            </a:endParaRPr>
          </a:p>
          <a:p>
            <a:pPr algn="ctr" defTabSz="913373" rtl="1">
              <a:defRPr/>
            </a:pPr>
            <a:r>
              <a:rPr lang="en-GB" sz="1400" b="1" dirty="0" smtClean="0">
                <a:solidFill>
                  <a:srgbClr val="FFFF00"/>
                </a:solidFill>
                <a:latin typeface="Century Gothic" panose="020B0502020202020204" pitchFamily="34" charset="0"/>
                <a:cs typeface="Calibri" panose="020F0502020204030204" pitchFamily="34" charset="0"/>
              </a:rPr>
              <a:t>universal </a:t>
            </a:r>
          </a:p>
          <a:p>
            <a:pPr algn="ctr" defTabSz="913373" rtl="1">
              <a:defRPr/>
            </a:pPr>
            <a:r>
              <a:rPr lang="en-GB" sz="1400" b="1" dirty="0" smtClean="0">
                <a:solidFill>
                  <a:srgbClr val="FFFF00"/>
                </a:solidFill>
                <a:latin typeface="Century Gothic" panose="020B0502020202020204" pitchFamily="34" charset="0"/>
                <a:cs typeface="Calibri" panose="020F0502020204030204" pitchFamily="34" charset="0"/>
              </a:rPr>
              <a:t>health </a:t>
            </a:r>
            <a:r>
              <a:rPr lang="en-GB" sz="1400" b="1" dirty="0">
                <a:solidFill>
                  <a:srgbClr val="FFFF00"/>
                </a:solidFill>
                <a:latin typeface="Century Gothic" panose="020B0502020202020204" pitchFamily="34" charset="0"/>
                <a:cs typeface="Calibri" panose="020F0502020204030204" pitchFamily="34" charset="0"/>
              </a:rPr>
              <a:t>coverage</a:t>
            </a:r>
          </a:p>
        </p:txBody>
      </p:sp>
      <p:sp>
        <p:nvSpPr>
          <p:cNvPr id="30" name="Rounded Rectangle 29"/>
          <p:cNvSpPr/>
          <p:nvPr/>
        </p:nvSpPr>
        <p:spPr bwMode="auto">
          <a:xfrm>
            <a:off x="5940152" y="3921121"/>
            <a:ext cx="2705718" cy="1320147"/>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a:defRPr/>
            </a:pPr>
            <a:r>
              <a:rPr lang="en-GB" sz="1400" b="1" dirty="0" smtClean="0">
                <a:solidFill>
                  <a:prstClr val="white"/>
                </a:solidFill>
                <a:latin typeface="Century Gothic" panose="020B0502020202020204" pitchFamily="34" charset="0"/>
                <a:cs typeface="Calibri" panose="020F0502020204030204" pitchFamily="34" charset="0"/>
              </a:rPr>
              <a:t>3.9 Reduce</a:t>
            </a:r>
          </a:p>
          <a:p>
            <a:pPr algn="ctr" defTabSz="913373" rtl="1">
              <a:defRPr/>
            </a:pPr>
            <a:r>
              <a:rPr lang="en-GB" sz="1400" b="1" dirty="0" smtClean="0">
                <a:solidFill>
                  <a:prstClr val="white"/>
                </a:solidFill>
                <a:latin typeface="Century Gothic" panose="020B0502020202020204" pitchFamily="34" charset="0"/>
                <a:cs typeface="Calibri" panose="020F0502020204030204" pitchFamily="34" charset="0"/>
              </a:rPr>
              <a:t> deaths and </a:t>
            </a:r>
          </a:p>
          <a:p>
            <a:pPr algn="ctr" defTabSz="913373" rtl="1">
              <a:defRPr/>
            </a:pPr>
            <a:r>
              <a:rPr lang="en-GB" sz="1400" b="1" dirty="0" smtClean="0">
                <a:solidFill>
                  <a:prstClr val="white"/>
                </a:solidFill>
                <a:latin typeface="Century Gothic" panose="020B0502020202020204" pitchFamily="34" charset="0"/>
                <a:cs typeface="Calibri" panose="020F0502020204030204" pitchFamily="34" charset="0"/>
              </a:rPr>
              <a:t>illness </a:t>
            </a:r>
          </a:p>
          <a:p>
            <a:pPr algn="ctr" defTabSz="913373" rtl="1">
              <a:defRPr/>
            </a:pPr>
            <a:r>
              <a:rPr lang="en-GB" sz="1400" b="1" dirty="0" smtClean="0">
                <a:solidFill>
                  <a:prstClr val="white"/>
                </a:solidFill>
                <a:latin typeface="Century Gothic" panose="020B0502020202020204" pitchFamily="34" charset="0"/>
                <a:cs typeface="Calibri" panose="020F0502020204030204" pitchFamily="34" charset="0"/>
              </a:rPr>
              <a:t>due </a:t>
            </a:r>
            <a:r>
              <a:rPr lang="en-GB" sz="1400" b="1" dirty="0">
                <a:solidFill>
                  <a:prstClr val="white"/>
                </a:solidFill>
                <a:latin typeface="Century Gothic" panose="020B0502020202020204" pitchFamily="34" charset="0"/>
                <a:cs typeface="Calibri" panose="020F0502020204030204" pitchFamily="34" charset="0"/>
              </a:rPr>
              <a:t>to pollution </a:t>
            </a:r>
            <a:endParaRPr lang="en-GB" sz="1400" b="1" dirty="0" smtClean="0">
              <a:solidFill>
                <a:prstClr val="white"/>
              </a:solidFill>
              <a:latin typeface="Century Gothic" panose="020B0502020202020204" pitchFamily="34" charset="0"/>
              <a:cs typeface="Calibri" panose="020F0502020204030204" pitchFamily="34" charset="0"/>
            </a:endParaRPr>
          </a:p>
          <a:p>
            <a:pPr algn="ctr" defTabSz="913373" rtl="1">
              <a:defRPr/>
            </a:pPr>
            <a:r>
              <a:rPr lang="en-GB" sz="1400" b="1" dirty="0" smtClean="0">
                <a:solidFill>
                  <a:prstClr val="white"/>
                </a:solidFill>
                <a:latin typeface="Century Gothic" panose="020B0502020202020204" pitchFamily="34" charset="0"/>
                <a:cs typeface="Calibri" panose="020F0502020204030204" pitchFamily="34" charset="0"/>
              </a:rPr>
              <a:t>and </a:t>
            </a:r>
            <a:r>
              <a:rPr lang="en-GB" sz="1400" b="1" dirty="0">
                <a:solidFill>
                  <a:prstClr val="white"/>
                </a:solidFill>
                <a:latin typeface="Century Gothic" panose="020B0502020202020204" pitchFamily="34" charset="0"/>
                <a:cs typeface="Calibri" panose="020F0502020204030204" pitchFamily="34" charset="0"/>
              </a:rPr>
              <a:t>contamination</a:t>
            </a:r>
          </a:p>
        </p:txBody>
      </p:sp>
      <p:sp>
        <p:nvSpPr>
          <p:cNvPr id="31" name="Rounded Rectangle 30"/>
          <p:cNvSpPr/>
          <p:nvPr/>
        </p:nvSpPr>
        <p:spPr bwMode="auto">
          <a:xfrm>
            <a:off x="786162" y="3921121"/>
            <a:ext cx="2489694" cy="1320147"/>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a:defRPr/>
            </a:pPr>
            <a:endParaRPr lang="en-GB" sz="1400" b="1" dirty="0" smtClean="0">
              <a:solidFill>
                <a:srgbClr val="FFFFFF"/>
              </a:solidFill>
              <a:latin typeface="Century Gothic" panose="020B0502020202020204" pitchFamily="34" charset="0"/>
              <a:cs typeface="Calibri" panose="020F0502020204030204" pitchFamily="34" charset="0"/>
            </a:endParaRPr>
          </a:p>
          <a:p>
            <a:pPr algn="ctr" defTabSz="913373" rtl="1">
              <a:defRPr/>
            </a:pPr>
            <a:r>
              <a:rPr lang="en-GB" sz="1400" b="1" dirty="0" smtClean="0">
                <a:solidFill>
                  <a:prstClr val="white"/>
                </a:solidFill>
                <a:latin typeface="Century Gothic" panose="020B0502020202020204" pitchFamily="34" charset="0"/>
                <a:cs typeface="Calibri" panose="020F0502020204030204" pitchFamily="34" charset="0"/>
              </a:rPr>
              <a:t>  3.7 Universal</a:t>
            </a:r>
          </a:p>
          <a:p>
            <a:pPr algn="ctr" defTabSz="913373" rtl="1">
              <a:defRPr/>
            </a:pPr>
            <a:r>
              <a:rPr lang="en-GB" sz="1400" b="1" dirty="0" smtClean="0">
                <a:solidFill>
                  <a:prstClr val="white"/>
                </a:solidFill>
                <a:latin typeface="Century Gothic" panose="020B0502020202020204" pitchFamily="34" charset="0"/>
                <a:cs typeface="Calibri" panose="020F0502020204030204" pitchFamily="34" charset="0"/>
              </a:rPr>
              <a:t>access </a:t>
            </a:r>
            <a:r>
              <a:rPr lang="en-GB" sz="1400" b="1" dirty="0">
                <a:solidFill>
                  <a:prstClr val="white"/>
                </a:solidFill>
                <a:latin typeface="Century Gothic" panose="020B0502020202020204" pitchFamily="34" charset="0"/>
                <a:cs typeface="Calibri" panose="020F0502020204030204" pitchFamily="34" charset="0"/>
              </a:rPr>
              <a:t>to sexual and </a:t>
            </a:r>
            <a:endParaRPr lang="en-GB" sz="1400" b="1" dirty="0" smtClean="0">
              <a:solidFill>
                <a:prstClr val="white"/>
              </a:solidFill>
              <a:latin typeface="Century Gothic" panose="020B0502020202020204" pitchFamily="34" charset="0"/>
              <a:cs typeface="Calibri" panose="020F0502020204030204" pitchFamily="34" charset="0"/>
            </a:endParaRPr>
          </a:p>
          <a:p>
            <a:pPr algn="ctr" defTabSz="913373" rtl="1">
              <a:defRPr/>
            </a:pPr>
            <a:r>
              <a:rPr lang="en-GB" sz="1400" b="1" dirty="0" smtClean="0">
                <a:solidFill>
                  <a:prstClr val="white"/>
                </a:solidFill>
                <a:latin typeface="Century Gothic" panose="020B0502020202020204" pitchFamily="34" charset="0"/>
                <a:cs typeface="Calibri" panose="020F0502020204030204" pitchFamily="34" charset="0"/>
              </a:rPr>
              <a:t>reproductive </a:t>
            </a:r>
            <a:r>
              <a:rPr lang="en-GB" sz="1400" b="1" dirty="0">
                <a:solidFill>
                  <a:prstClr val="white"/>
                </a:solidFill>
                <a:latin typeface="Century Gothic" panose="020B0502020202020204" pitchFamily="34" charset="0"/>
                <a:cs typeface="Calibri" panose="020F0502020204030204" pitchFamily="34" charset="0"/>
              </a:rPr>
              <a:t>health-care services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568" y="1238104"/>
            <a:ext cx="1080120" cy="108012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42834" y="1210749"/>
            <a:ext cx="763513" cy="763513"/>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68144" y="1507010"/>
            <a:ext cx="640890" cy="555608"/>
          </a:xfrm>
          <a:prstGeom prst="rect">
            <a:avLst/>
          </a:prstGeom>
        </p:spPr>
      </p:pic>
      <p:pic>
        <p:nvPicPr>
          <p:cNvPr id="9" name="Picture 8"/>
          <p:cNvPicPr>
            <a:picLocks noChangeAspect="1"/>
          </p:cNvPicPr>
          <p:nvPr/>
        </p:nvPicPr>
        <p:blipFill>
          <a:blip r:embed="rId6">
            <a:grayscl/>
            <a:extLst>
              <a:ext uri="{BEBA8EAE-BF5A-486C-A8C5-ECC9F3942E4B}">
                <a14:imgProps xmlns:a14="http://schemas.microsoft.com/office/drawing/2010/main">
                  <a14:imgLayer r:embed="rId7">
                    <a14:imgEffect>
                      <a14:backgroundRemoval t="4545" b="90000" l="9565" r="89565"/>
                    </a14:imgEffect>
                  </a14:imgLayer>
                </a14:imgProps>
              </a:ext>
              <a:ext uri="{28A0092B-C50C-407E-A947-70E740481C1C}">
                <a14:useLocalDpi xmlns:a14="http://schemas.microsoft.com/office/drawing/2010/main"/>
              </a:ext>
            </a:extLst>
          </a:blip>
          <a:stretch>
            <a:fillRect/>
          </a:stretch>
        </p:blipFill>
        <p:spPr>
          <a:xfrm>
            <a:off x="732426" y="2444890"/>
            <a:ext cx="743230" cy="710916"/>
          </a:xfrm>
          <a:prstGeom prst="rect">
            <a:avLst/>
          </a:prstGeom>
        </p:spPr>
      </p:pic>
      <p:pic>
        <p:nvPicPr>
          <p:cNvPr id="10" name="Picture 9"/>
          <p:cNvPicPr>
            <a:picLocks noChangeAspect="1"/>
          </p:cNvPicPr>
          <p:nvPr/>
        </p:nvPicPr>
        <p:blipFill>
          <a:blip r:embed="rId8" cstate="screen">
            <a:grayscl/>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0701411">
            <a:off x="3402064" y="2414065"/>
            <a:ext cx="696726" cy="696726"/>
          </a:xfrm>
          <a:prstGeom prst="rect">
            <a:avLst/>
          </a:prstGeom>
        </p:spPr>
      </p:pic>
      <p:pic>
        <p:nvPicPr>
          <p:cNvPr id="32" name="Picture 31"/>
          <p:cNvPicPr>
            <a:picLocks noChangeAspect="1"/>
          </p:cNvPicPr>
          <p:nvPr/>
        </p:nvPicPr>
        <p:blipFill>
          <a:blip r:embed="rId10" cstate="screen">
            <a:biLevel thresh="50000"/>
            <a:extLst>
              <a:ext uri="{28A0092B-C50C-407E-A947-70E740481C1C}">
                <a14:useLocalDpi xmlns:a14="http://schemas.microsoft.com/office/drawing/2010/main"/>
              </a:ext>
            </a:extLst>
          </a:blip>
          <a:stretch>
            <a:fillRect/>
          </a:stretch>
        </p:blipFill>
        <p:spPr>
          <a:xfrm>
            <a:off x="6058381" y="2720988"/>
            <a:ext cx="606621" cy="468051"/>
          </a:xfrm>
          <a:prstGeom prst="rect">
            <a:avLst/>
          </a:prstGeom>
        </p:spPr>
      </p:pic>
      <p:pic>
        <p:nvPicPr>
          <p:cNvPr id="35" name="Picture 34"/>
          <p:cNvPicPr>
            <a:picLocks noChangeAspect="1"/>
          </p:cNvPicPr>
          <p:nvPr/>
        </p:nvPicPr>
        <p:blipFill>
          <a:blip r:embed="rId11" cstate="screen">
            <a:biLevel thresh="50000"/>
            <a:extLst>
              <a:ext uri="{28A0092B-C50C-407E-A947-70E740481C1C}">
                <a14:useLocalDpi xmlns:a14="http://schemas.microsoft.com/office/drawing/2010/main"/>
              </a:ext>
            </a:extLst>
          </a:blip>
          <a:stretch>
            <a:fillRect/>
          </a:stretch>
        </p:blipFill>
        <p:spPr>
          <a:xfrm>
            <a:off x="874671" y="3976702"/>
            <a:ext cx="600990" cy="604424"/>
          </a:xfrm>
          <a:prstGeom prst="rect">
            <a:avLst/>
          </a:prstGeom>
        </p:spPr>
      </p:pic>
      <p:pic>
        <p:nvPicPr>
          <p:cNvPr id="36" name="Picture 35"/>
          <p:cNvPicPr>
            <a:picLocks noChangeAspect="1"/>
          </p:cNvPicPr>
          <p:nvPr/>
        </p:nvPicPr>
        <p:blipFill>
          <a:blip r:embed="rId12" cstate="screen">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a:ext>
            </a:extLst>
          </a:blip>
          <a:stretch>
            <a:fillRect/>
          </a:stretch>
        </p:blipFill>
        <p:spPr>
          <a:xfrm>
            <a:off x="3594491" y="4071874"/>
            <a:ext cx="482270" cy="482270"/>
          </a:xfrm>
          <a:prstGeom prst="rect">
            <a:avLst/>
          </a:prstGeom>
        </p:spPr>
      </p:pic>
      <p:pic>
        <p:nvPicPr>
          <p:cNvPr id="5" name="Picture 4"/>
          <p:cNvPicPr>
            <a:picLocks noChangeAspect="1"/>
          </p:cNvPicPr>
          <p:nvPr/>
        </p:nvPicPr>
        <p:blipFill>
          <a:blip r:embed="rId14" cstate="screen">
            <a:biLevel thresh="75000"/>
            <a:extLst>
              <a:ext uri="{28A0092B-C50C-407E-A947-70E740481C1C}">
                <a14:useLocalDpi xmlns:a14="http://schemas.microsoft.com/office/drawing/2010/main"/>
              </a:ext>
            </a:extLst>
          </a:blip>
          <a:stretch>
            <a:fillRect/>
          </a:stretch>
        </p:blipFill>
        <p:spPr>
          <a:xfrm>
            <a:off x="6109204" y="4097765"/>
            <a:ext cx="618540" cy="536233"/>
          </a:xfrm>
          <a:prstGeom prst="rect">
            <a:avLst/>
          </a:prstGeom>
        </p:spPr>
      </p:pic>
      <p:sp>
        <p:nvSpPr>
          <p:cNvPr id="33" name="Rounded Rectangle 32"/>
          <p:cNvSpPr/>
          <p:nvPr/>
        </p:nvSpPr>
        <p:spPr bwMode="auto">
          <a:xfrm>
            <a:off x="786197" y="5289205"/>
            <a:ext cx="1625563" cy="793528"/>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a:defRPr/>
            </a:pPr>
            <a:r>
              <a:rPr lang="en-GB" sz="1100" b="1" dirty="0" smtClean="0">
                <a:solidFill>
                  <a:schemeClr val="bg1"/>
                </a:solidFill>
                <a:latin typeface="Century Gothic" panose="020B0502020202020204" pitchFamily="34" charset="0"/>
                <a:cs typeface="Calibri" panose="020F0502020204030204" pitchFamily="34" charset="0"/>
              </a:rPr>
              <a:t> 3.a </a:t>
            </a:r>
            <a:r>
              <a:rPr lang="en-US" sz="1100" b="1" dirty="0" smtClean="0">
                <a:solidFill>
                  <a:schemeClr val="bg1"/>
                </a:solidFill>
                <a:latin typeface="Century Gothic" panose="020B0502020202020204" pitchFamily="34" charset="0"/>
                <a:cs typeface="Calibri" panose="020F0502020204030204" pitchFamily="34" charset="0"/>
              </a:rPr>
              <a:t>Strengthen </a:t>
            </a:r>
            <a:r>
              <a:rPr lang="en-US" sz="1100" b="1" dirty="0">
                <a:solidFill>
                  <a:schemeClr val="bg1"/>
                </a:solidFill>
                <a:latin typeface="Century Gothic" panose="020B0502020202020204" pitchFamily="34" charset="0"/>
                <a:cs typeface="Calibri" panose="020F0502020204030204" pitchFamily="34" charset="0"/>
              </a:rPr>
              <a:t>implementation FCTC </a:t>
            </a:r>
            <a:r>
              <a:rPr lang="en-US" sz="1100" b="1" dirty="0" smtClean="0">
                <a:solidFill>
                  <a:schemeClr val="bg1"/>
                </a:solidFill>
                <a:latin typeface="Century Gothic" panose="020B0502020202020204" pitchFamily="34" charset="0"/>
                <a:cs typeface="Calibri" panose="020F0502020204030204" pitchFamily="34" charset="0"/>
              </a:rPr>
              <a:t> (tobacco)</a:t>
            </a:r>
            <a:endParaRPr lang="en-US" sz="1200" b="1" dirty="0">
              <a:solidFill>
                <a:schemeClr val="bg1"/>
              </a:solidFill>
              <a:latin typeface="Century Gothic" panose="020B0502020202020204" pitchFamily="34" charset="0"/>
              <a:cs typeface="Calibri" panose="020F0502020204030204" pitchFamily="34" charset="0"/>
            </a:endParaRPr>
          </a:p>
        </p:txBody>
      </p:sp>
      <p:sp>
        <p:nvSpPr>
          <p:cNvPr id="34" name="Rounded Rectangle 33"/>
          <p:cNvSpPr/>
          <p:nvPr/>
        </p:nvSpPr>
        <p:spPr bwMode="auto">
          <a:xfrm>
            <a:off x="2437412" y="5283395"/>
            <a:ext cx="1820908" cy="793528"/>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a:defRPr/>
            </a:pPr>
            <a:r>
              <a:rPr lang="en-GB" sz="1100" b="1" dirty="0" smtClean="0">
                <a:solidFill>
                  <a:srgbClr val="FFFF00"/>
                </a:solidFill>
                <a:latin typeface="Century Gothic" panose="020B0502020202020204" pitchFamily="34" charset="0"/>
                <a:cs typeface="Calibri" panose="020F0502020204030204" pitchFamily="34" charset="0"/>
              </a:rPr>
              <a:t>3.b </a:t>
            </a:r>
            <a:r>
              <a:rPr lang="en-GB" sz="1100" b="1" dirty="0">
                <a:solidFill>
                  <a:srgbClr val="FFFF00"/>
                </a:solidFill>
                <a:latin typeface="Century Gothic" panose="020B0502020202020204" pitchFamily="34" charset="0"/>
                <a:cs typeface="Calibri" panose="020F0502020204030204" pitchFamily="34" charset="0"/>
              </a:rPr>
              <a:t>Access to affordable essential medicines and </a:t>
            </a:r>
            <a:r>
              <a:rPr lang="en-GB" sz="1100" b="1" dirty="0" smtClean="0">
                <a:solidFill>
                  <a:srgbClr val="FFFF00"/>
                </a:solidFill>
                <a:latin typeface="Century Gothic" panose="020B0502020202020204" pitchFamily="34" charset="0"/>
                <a:cs typeface="Calibri" panose="020F0502020204030204" pitchFamily="34" charset="0"/>
              </a:rPr>
              <a:t>technologies</a:t>
            </a:r>
            <a:endParaRPr lang="en-GB" sz="1200" b="1" dirty="0">
              <a:solidFill>
                <a:srgbClr val="FFFF00"/>
              </a:solidFill>
              <a:latin typeface="Century Gothic" panose="020B0502020202020204" pitchFamily="34" charset="0"/>
              <a:cs typeface="Calibri" panose="020F0502020204030204" pitchFamily="34" charset="0"/>
            </a:endParaRPr>
          </a:p>
        </p:txBody>
      </p:sp>
      <p:sp>
        <p:nvSpPr>
          <p:cNvPr id="37" name="Rounded Rectangle 36"/>
          <p:cNvSpPr/>
          <p:nvPr/>
        </p:nvSpPr>
        <p:spPr bwMode="auto">
          <a:xfrm>
            <a:off x="4270519" y="5289205"/>
            <a:ext cx="1813649" cy="793528"/>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a:lnSpc>
                <a:spcPts val="1200"/>
              </a:lnSpc>
              <a:defRPr/>
            </a:pPr>
            <a:r>
              <a:rPr lang="en-GB" sz="1100" b="1" dirty="0">
                <a:solidFill>
                  <a:srgbClr val="FFFF00"/>
                </a:solidFill>
                <a:latin typeface="Century Gothic" panose="020B0502020202020204" pitchFamily="34" charset="0"/>
                <a:cs typeface="Calibri" panose="020F0502020204030204" pitchFamily="34" charset="0"/>
              </a:rPr>
              <a:t>3.c Increased health financing and health workforce in developing </a:t>
            </a:r>
            <a:r>
              <a:rPr lang="en-GB" sz="1100" b="1" dirty="0" smtClean="0">
                <a:solidFill>
                  <a:srgbClr val="FFFF00"/>
                </a:solidFill>
                <a:latin typeface="Century Gothic" panose="020B0502020202020204" pitchFamily="34" charset="0"/>
                <a:cs typeface="Calibri" panose="020F0502020204030204" pitchFamily="34" charset="0"/>
              </a:rPr>
              <a:t>countries</a:t>
            </a:r>
            <a:r>
              <a:rPr lang="en-GB" sz="1100" b="1" dirty="0" smtClean="0">
                <a:solidFill>
                  <a:schemeClr val="bg1"/>
                </a:solidFill>
                <a:latin typeface="Century Gothic" panose="020B0502020202020204" pitchFamily="34" charset="0"/>
                <a:cs typeface="Calibri" panose="020F0502020204030204" pitchFamily="34" charset="0"/>
              </a:rPr>
              <a:t> </a:t>
            </a:r>
            <a:endParaRPr lang="en-GB" sz="1200" b="1" dirty="0">
              <a:solidFill>
                <a:schemeClr val="bg1"/>
              </a:solidFill>
              <a:latin typeface="Century Gothic" panose="020B0502020202020204" pitchFamily="34" charset="0"/>
              <a:cs typeface="Calibri" panose="020F0502020204030204" pitchFamily="34" charset="0"/>
            </a:endParaRPr>
          </a:p>
        </p:txBody>
      </p:sp>
      <p:sp>
        <p:nvSpPr>
          <p:cNvPr id="38" name="Rounded Rectangle 37"/>
          <p:cNvSpPr/>
          <p:nvPr/>
        </p:nvSpPr>
        <p:spPr bwMode="auto">
          <a:xfrm>
            <a:off x="6109204" y="5289204"/>
            <a:ext cx="2560673" cy="793529"/>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a:lnSpc>
                <a:spcPts val="1300"/>
              </a:lnSpc>
              <a:defRPr/>
            </a:pPr>
            <a:r>
              <a:rPr lang="en-GB" sz="1100" b="1" dirty="0">
                <a:solidFill>
                  <a:schemeClr val="bg1"/>
                </a:solidFill>
                <a:latin typeface="Century Gothic" panose="020B0502020202020204" pitchFamily="34" charset="0"/>
                <a:cs typeface="Calibri" panose="020F0502020204030204" pitchFamily="34" charset="0"/>
              </a:rPr>
              <a:t>3.d Enhance </a:t>
            </a:r>
            <a:r>
              <a:rPr lang="en-US" sz="1100" b="1" dirty="0" smtClean="0">
                <a:solidFill>
                  <a:schemeClr val="bg1"/>
                </a:solidFill>
                <a:latin typeface="Century Gothic" panose="020B0502020202020204" pitchFamily="34" charset="0"/>
                <a:cs typeface="Calibri" panose="020F0502020204030204" pitchFamily="34" charset="0"/>
              </a:rPr>
              <a:t>capacity </a:t>
            </a:r>
            <a:r>
              <a:rPr lang="en-US" sz="1100" b="1" dirty="0">
                <a:solidFill>
                  <a:schemeClr val="bg1"/>
                </a:solidFill>
                <a:latin typeface="Century Gothic" panose="020B0502020202020204" pitchFamily="34" charset="0"/>
                <a:cs typeface="Calibri" panose="020F0502020204030204" pitchFamily="34" charset="0"/>
              </a:rPr>
              <a:t>for early warning, risk reduction and management of national and global health </a:t>
            </a:r>
            <a:r>
              <a:rPr lang="en-US" sz="1100" b="1" dirty="0" smtClean="0">
                <a:solidFill>
                  <a:schemeClr val="bg1"/>
                </a:solidFill>
                <a:latin typeface="Century Gothic" panose="020B0502020202020204" pitchFamily="34" charset="0"/>
                <a:cs typeface="Calibri" panose="020F0502020204030204" pitchFamily="34" charset="0"/>
              </a:rPr>
              <a:t>risks</a:t>
            </a:r>
            <a:endParaRPr lang="en-GB" sz="1100" b="1" dirty="0">
              <a:solidFill>
                <a:schemeClr val="bg1"/>
              </a:solidFill>
              <a:latin typeface="Century Gothic" panose="020B0502020202020204" pitchFamily="34" charset="0"/>
              <a:cs typeface="Calibri" panose="020F0502020204030204" pitchFamily="34" charset="0"/>
            </a:endParaRPr>
          </a:p>
        </p:txBody>
      </p:sp>
      <p:sp>
        <p:nvSpPr>
          <p:cNvPr id="39" name="Rectangle 5"/>
          <p:cNvSpPr>
            <a:spLocks noChangeArrowheads="1"/>
          </p:cNvSpPr>
          <p:nvPr/>
        </p:nvSpPr>
        <p:spPr bwMode="auto">
          <a:xfrm>
            <a:off x="5220075" y="215676"/>
            <a:ext cx="4392485" cy="621036"/>
          </a:xfrm>
          <a:prstGeom prst="rect">
            <a:avLst/>
          </a:prstGeom>
          <a:noFill/>
          <a:ln w="9525" algn="ctr">
            <a:noFill/>
            <a:round/>
            <a:headEnd/>
            <a:tailEnd/>
          </a:ln>
        </p:spPr>
        <p:txBody>
          <a:bodyPr lIns="91364" tIns="45685" rIns="91364" bIns="45685"/>
          <a:lstStyle/>
          <a:p>
            <a:pPr>
              <a:lnSpc>
                <a:spcPct val="150000"/>
              </a:lnSpc>
              <a:defRPr/>
            </a:pPr>
            <a:r>
              <a:rPr lang="en-GB" altLang="en-US" sz="3200" b="1" dirty="0" smtClean="0">
                <a:latin typeface="Century Gothic" panose="020B0502020202020204" pitchFamily="34" charset="0"/>
                <a:cs typeface="Calibri" panose="020F0502020204030204" pitchFamily="34" charset="0"/>
              </a:rPr>
              <a:t>13 </a:t>
            </a:r>
            <a:r>
              <a:rPr lang="en-GB" altLang="en-US" sz="3200" b="1" dirty="0">
                <a:latin typeface="Century Gothic" panose="020B0502020202020204" pitchFamily="34" charset="0"/>
                <a:cs typeface="Calibri" panose="020F0502020204030204" pitchFamily="34" charset="0"/>
              </a:rPr>
              <a:t>targets by 2030</a:t>
            </a:r>
          </a:p>
        </p:txBody>
      </p:sp>
      <p:grpSp>
        <p:nvGrpSpPr>
          <p:cNvPr id="46" name="Group 45"/>
          <p:cNvGrpSpPr/>
          <p:nvPr/>
        </p:nvGrpSpPr>
        <p:grpSpPr>
          <a:xfrm>
            <a:off x="2" y="6298269"/>
            <a:ext cx="9180512" cy="587115"/>
            <a:chOff x="0" y="6239537"/>
            <a:chExt cx="9212088" cy="618462"/>
          </a:xfrm>
        </p:grpSpPr>
        <p:pic>
          <p:nvPicPr>
            <p:cNvPr id="47" name="Picture 7"/>
            <p:cNvPicPr>
              <a:picLocks noChangeAspect="1" noChangeArrowheads="1"/>
            </p:cNvPicPr>
            <p:nvPr/>
          </p:nvPicPr>
          <p:blipFill rotWithShape="1">
            <a:blip r:embed="rId15">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Pentagon 47"/>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5"/>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20"/>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
        <p:nvSpPr>
          <p:cNvPr id="52" name="Rectangle 51"/>
          <p:cNvSpPr>
            <a:spLocks noChangeArrowheads="1"/>
          </p:cNvSpPr>
          <p:nvPr/>
        </p:nvSpPr>
        <p:spPr bwMode="auto">
          <a:xfrm>
            <a:off x="1581952" y="987189"/>
            <a:ext cx="7276246"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latin typeface="Arial Narrow" panose="020B0606020202030204" pitchFamily="34" charset="0"/>
            </a:endParaRPr>
          </a:p>
        </p:txBody>
      </p:sp>
      <p:pic>
        <p:nvPicPr>
          <p:cNvPr id="40" name="Picture 4" descr="http://blog.results.org.uk/wp-content/uploads/2015/09/SDG3.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363" y="-35100"/>
            <a:ext cx="5240991" cy="1070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385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1"/>
          <p:cNvSpPr>
            <a:spLocks noGrp="1"/>
          </p:cNvSpPr>
          <p:nvPr>
            <p:ph type="title"/>
          </p:nvPr>
        </p:nvSpPr>
        <p:spPr>
          <a:xfrm>
            <a:off x="323528" y="908720"/>
            <a:ext cx="9106145" cy="1512665"/>
          </a:xfrm>
        </p:spPr>
        <p:txBody>
          <a:bodyPr/>
          <a:lstStyle/>
          <a:p>
            <a:pPr algn="l"/>
            <a:r>
              <a:rPr lang="en-GB" altLang="en-US" sz="2800" dirty="0" smtClean="0">
                <a:solidFill>
                  <a:schemeClr val="tx1"/>
                </a:solidFill>
                <a:latin typeface="Century Gothic" panose="020B0502020202020204" pitchFamily="34" charset="0"/>
              </a:rPr>
              <a:t>Moving from halting </a:t>
            </a:r>
            <a:r>
              <a:rPr lang="en-GB" altLang="en-US" sz="2800" dirty="0" smtClean="0">
                <a:solidFill>
                  <a:srgbClr val="FF0000"/>
                </a:solidFill>
                <a:latin typeface="Century Gothic" panose="020B0502020202020204" pitchFamily="34" charset="0"/>
              </a:rPr>
              <a:t>TB </a:t>
            </a:r>
            <a:r>
              <a:rPr lang="en-GB" altLang="en-US" sz="2800" dirty="0" smtClean="0">
                <a:solidFill>
                  <a:srgbClr val="0093D5"/>
                </a:solidFill>
                <a:latin typeface="Century Gothic" panose="020B0502020202020204" pitchFamily="34" charset="0"/>
              </a:rPr>
              <a:t>to ending </a:t>
            </a:r>
            <a:r>
              <a:rPr lang="en-GB" altLang="en-US" sz="2800" dirty="0" smtClean="0">
                <a:solidFill>
                  <a:srgbClr val="FF0000"/>
                </a:solidFill>
                <a:latin typeface="Century Gothic" panose="020B0502020202020204" pitchFamily="34" charset="0"/>
              </a:rPr>
              <a:t>TB</a:t>
            </a:r>
            <a:r>
              <a:rPr lang="en-GB" altLang="en-US" sz="2800" dirty="0" smtClean="0">
                <a:solidFill>
                  <a:srgbClr val="0093D5"/>
                </a:solidFill>
                <a:latin typeface="Century Gothic" panose="020B0502020202020204" pitchFamily="34" charset="0"/>
              </a:rPr>
              <a:t> </a:t>
            </a:r>
            <a:r>
              <a:rPr lang="en-GB" altLang="en-US" sz="2800" dirty="0" smtClean="0">
                <a:solidFill>
                  <a:schemeClr val="tx1"/>
                </a:solidFill>
                <a:latin typeface="Century Gothic" panose="020B0502020202020204" pitchFamily="34" charset="0"/>
              </a:rPr>
              <a:t>by 2030</a:t>
            </a:r>
            <a:r>
              <a:rPr lang="en-GB" altLang="en-US" sz="2800" dirty="0" smtClean="0">
                <a:solidFill>
                  <a:srgbClr val="0093D5"/>
                </a:solidFill>
                <a:latin typeface="Century Gothic" panose="020B0502020202020204" pitchFamily="34" charset="0"/>
              </a:rPr>
              <a:t/>
            </a:r>
            <a:br>
              <a:rPr lang="en-GB" altLang="en-US" sz="2800" dirty="0" smtClean="0">
                <a:solidFill>
                  <a:srgbClr val="0093D5"/>
                </a:solidFill>
                <a:latin typeface="Century Gothic" panose="020B0502020202020204" pitchFamily="34" charset="0"/>
              </a:rPr>
            </a:br>
            <a:endParaRPr lang="en-GB" altLang="en-US" sz="2800" dirty="0" smtClean="0">
              <a:solidFill>
                <a:srgbClr val="0093D5"/>
              </a:solidFill>
              <a:latin typeface="Century Gothic" panose="020B0502020202020204" pitchFamily="34" charset="0"/>
            </a:endParaRPr>
          </a:p>
        </p:txBody>
      </p:sp>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524345" y="1916832"/>
            <a:ext cx="3194447" cy="2205199"/>
          </a:xfrm>
          <a:prstGeom prst="rect">
            <a:avLst/>
          </a:prstGeom>
          <a:blipFill>
            <a:blip r:embed="rId4">
              <a:extLst>
                <a:ext uri="{28A0092B-C50C-407E-A947-70E740481C1C}">
                  <a14:useLocalDpi xmlns:a14="http://schemas.microsoft.com/office/drawing/2010/main"/>
                </a:ext>
              </a:extLst>
            </a:blip>
            <a:tile tx="0" ty="0" sx="100000" sy="100000" flip="none" algn="tl"/>
          </a:blipFill>
          <a:ln>
            <a:noFill/>
          </a:ln>
          <a:effectLst>
            <a:glow rad="127000">
              <a:schemeClr val="accent1">
                <a:alpha val="52000"/>
              </a:schemeClr>
            </a:glow>
            <a:outerShdw dist="35921" dir="2700000" algn="ctr" rotWithShape="0">
              <a:schemeClr val="bg2">
                <a:alpha val="21000"/>
              </a:schemeClr>
            </a:outerShdw>
            <a:softEdge rad="0"/>
          </a:effectLst>
          <a:extLst/>
        </p:spPr>
      </p:pic>
      <p:pic>
        <p:nvPicPr>
          <p:cNvPr id="9" name="Picture 2" descr="D:\Dropbox\2015_09_ERS_Congress_Amsterdam\seminar\sdg image.jpg"/>
          <p:cNvPicPr>
            <a:picLocks noChangeAspect="1" noChangeArrowheads="1"/>
          </p:cNvPicPr>
          <p:nvPr/>
        </p:nvPicPr>
        <p:blipFill>
          <a:blip r:embed="rId5"/>
          <a:srcRect l="33611"/>
          <a:stretch>
            <a:fillRect/>
          </a:stretch>
        </p:blipFill>
        <p:spPr bwMode="auto">
          <a:xfrm>
            <a:off x="445892" y="1916832"/>
            <a:ext cx="4756919" cy="2205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5"/>
          <p:cNvSpPr txBox="1"/>
          <p:nvPr/>
        </p:nvSpPr>
        <p:spPr>
          <a:xfrm>
            <a:off x="2195736" y="4653136"/>
            <a:ext cx="4010855" cy="8077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fontAlgn="base">
              <a:lnSpc>
                <a:spcPct val="115000"/>
              </a:lnSpc>
              <a:spcBef>
                <a:spcPct val="0"/>
              </a:spcBef>
            </a:pPr>
            <a:r>
              <a:rPr lang="en-GB" sz="2000" b="1" cap="all" dirty="0">
                <a:solidFill>
                  <a:srgbClr val="000000"/>
                </a:solidFill>
                <a:latin typeface="Century Gothic"/>
                <a:ea typeface="SimSun"/>
                <a:cs typeface="Arial"/>
              </a:rPr>
              <a:t>SDG Target </a:t>
            </a:r>
            <a:r>
              <a:rPr lang="en-GB" sz="2000" b="1" cap="all" dirty="0" smtClean="0">
                <a:solidFill>
                  <a:srgbClr val="000000"/>
                </a:solidFill>
                <a:latin typeface="Century Gothic"/>
                <a:ea typeface="SimSun"/>
                <a:cs typeface="Arial"/>
              </a:rPr>
              <a:t>3.3 – BY 2030</a:t>
            </a:r>
          </a:p>
          <a:p>
            <a:pPr fontAlgn="base">
              <a:lnSpc>
                <a:spcPct val="115000"/>
              </a:lnSpc>
              <a:spcBef>
                <a:spcPct val="0"/>
              </a:spcBef>
            </a:pPr>
            <a:r>
              <a:rPr lang="en-GB" sz="2000" b="1" cap="all" dirty="0" smtClean="0">
                <a:solidFill>
                  <a:srgbClr val="0093D5"/>
                </a:solidFill>
                <a:latin typeface="Century Gothic"/>
                <a:ea typeface="SimSun"/>
                <a:cs typeface="Arial"/>
              </a:rPr>
              <a:t>end </a:t>
            </a:r>
            <a:r>
              <a:rPr lang="en-GB" sz="2000" b="1" cap="all" dirty="0">
                <a:solidFill>
                  <a:srgbClr val="0093D5"/>
                </a:solidFill>
                <a:latin typeface="Century Gothic"/>
                <a:ea typeface="SimSun"/>
                <a:cs typeface="Arial"/>
              </a:rPr>
              <a:t>the </a:t>
            </a:r>
            <a:r>
              <a:rPr lang="en-GB" sz="2000" b="1" cap="all" dirty="0">
                <a:solidFill>
                  <a:srgbClr val="FF0000"/>
                </a:solidFill>
                <a:latin typeface="Century Gothic"/>
                <a:ea typeface="SimSun"/>
                <a:cs typeface="Arial"/>
              </a:rPr>
              <a:t>TB</a:t>
            </a:r>
            <a:r>
              <a:rPr lang="en-GB" sz="2000" b="1" cap="all" dirty="0">
                <a:solidFill>
                  <a:srgbClr val="0093D5"/>
                </a:solidFill>
                <a:latin typeface="Century Gothic"/>
                <a:ea typeface="SimSun"/>
                <a:cs typeface="Arial"/>
              </a:rPr>
              <a:t> </a:t>
            </a:r>
            <a:r>
              <a:rPr lang="en-GB" sz="2000" b="1" cap="all" dirty="0" smtClean="0">
                <a:solidFill>
                  <a:srgbClr val="0093D5"/>
                </a:solidFill>
                <a:latin typeface="Century Gothic"/>
                <a:ea typeface="SimSun"/>
                <a:cs typeface="Arial"/>
              </a:rPr>
              <a:t>epidemic</a:t>
            </a:r>
            <a:endParaRPr lang="en-GB" sz="1050" dirty="0">
              <a:solidFill>
                <a:srgbClr val="000000"/>
              </a:solidFill>
              <a:ea typeface="SimSun"/>
              <a:cs typeface="Arial"/>
            </a:endParaRPr>
          </a:p>
        </p:txBody>
      </p:sp>
      <p:sp>
        <p:nvSpPr>
          <p:cNvPr id="11" name="Rectangle 10"/>
          <p:cNvSpPr>
            <a:spLocks noChangeArrowheads="1"/>
          </p:cNvSpPr>
          <p:nvPr/>
        </p:nvSpPr>
        <p:spPr bwMode="auto">
          <a:xfrm>
            <a:off x="395536" y="1064385"/>
            <a:ext cx="7920880" cy="61477"/>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srgbClr val="000000"/>
              </a:solidFill>
              <a:latin typeface="Arial Narrow" panose="020B0606020202030204" pitchFamily="34" charset="0"/>
              <a:cs typeface="Arial" charset="0"/>
            </a:endParaRPr>
          </a:p>
        </p:txBody>
      </p:sp>
      <p:grpSp>
        <p:nvGrpSpPr>
          <p:cNvPr id="18" name="Group 17"/>
          <p:cNvGrpSpPr/>
          <p:nvPr/>
        </p:nvGrpSpPr>
        <p:grpSpPr>
          <a:xfrm>
            <a:off x="2" y="6298269"/>
            <a:ext cx="9180512" cy="587115"/>
            <a:chOff x="0" y="6239537"/>
            <a:chExt cx="9212088" cy="618462"/>
          </a:xfrm>
        </p:grpSpPr>
        <p:pic>
          <p:nvPicPr>
            <p:cNvPr id="19" name="Picture 7"/>
            <p:cNvPicPr>
              <a:picLocks noChangeAspect="1" noChangeArrowheads="1"/>
            </p:cNvPicPr>
            <p:nvPr/>
          </p:nvPicPr>
          <p:blipFill rotWithShape="1">
            <a:blip r:embed="rId6">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Pentagon 19"/>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21" name="Picture 5"/>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0"/>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sp>
        <p:nvSpPr>
          <p:cNvPr id="14" name="Title 1"/>
          <p:cNvSpPr txBox="1">
            <a:spLocks/>
          </p:cNvSpPr>
          <p:nvPr/>
        </p:nvSpPr>
        <p:spPr bwMode="auto">
          <a:xfrm>
            <a:off x="253684" y="404664"/>
            <a:ext cx="86741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GB" altLang="en-US" b="1" dirty="0" smtClean="0">
                <a:solidFill>
                  <a:srgbClr val="000000"/>
                </a:solidFill>
                <a:latin typeface="Century Gothic" panose="020B0502020202020204" pitchFamily="34" charset="0"/>
              </a:rPr>
              <a:t>Global commitment to </a:t>
            </a:r>
            <a:r>
              <a:rPr lang="en-GB" altLang="en-US" b="1" dirty="0" smtClean="0">
                <a:solidFill>
                  <a:srgbClr val="FF0000"/>
                </a:solidFill>
                <a:latin typeface="Century Gothic" panose="020B0502020202020204" pitchFamily="34" charset="0"/>
              </a:rPr>
              <a:t>End TB</a:t>
            </a:r>
            <a:endParaRPr lang="en-GB" altLang="en-US" b="1" dirty="0" smtClean="0">
              <a:solidFill>
                <a:srgbClr val="0093D5"/>
              </a:solidFill>
              <a:latin typeface="Century Gothic" panose="020B0502020202020204" pitchFamily="34" charset="0"/>
            </a:endParaRPr>
          </a:p>
        </p:txBody>
      </p:sp>
      <p:pic>
        <p:nvPicPr>
          <p:cNvPr id="2" name="Picture 1"/>
          <p:cNvPicPr>
            <a:picLocks noChangeAspect="1"/>
          </p:cNvPicPr>
          <p:nvPr/>
        </p:nvPicPr>
        <p:blipFill rotWithShape="1">
          <a:blip r:embed="rId10" cstate="screen">
            <a:extLst>
              <a:ext uri="{28A0092B-C50C-407E-A947-70E740481C1C}">
                <a14:useLocalDpi xmlns:a14="http://schemas.microsoft.com/office/drawing/2010/main"/>
              </a:ext>
            </a:extLst>
          </a:blip>
          <a:srcRect l="20000" t="4029" r="19655" b="4798"/>
          <a:stretch/>
        </p:blipFill>
        <p:spPr>
          <a:xfrm>
            <a:off x="2411760" y="1916832"/>
            <a:ext cx="1539044" cy="1549182"/>
          </a:xfrm>
          <a:prstGeom prst="rect">
            <a:avLst/>
          </a:prstGeom>
        </p:spPr>
      </p:pic>
    </p:spTree>
    <p:extLst>
      <p:ext uri="{BB962C8B-B14F-4D97-AF65-F5344CB8AC3E}">
        <p14:creationId xmlns:p14="http://schemas.microsoft.com/office/powerpoint/2010/main" val="339801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6803"/>
                                        </p:tgtEl>
                                        <p:attrNameLst>
                                          <p:attrName>style.visibility</p:attrName>
                                        </p:attrNameLst>
                                      </p:cBhvr>
                                      <p:to>
                                        <p:strVal val="visible"/>
                                      </p:to>
                                    </p:set>
                                    <p:anim calcmode="lin" valueType="num">
                                      <p:cBhvr additive="base">
                                        <p:cTn id="7" dur="500" fill="hold"/>
                                        <p:tgtEl>
                                          <p:spTgt spid="76803"/>
                                        </p:tgtEl>
                                        <p:attrNameLst>
                                          <p:attrName>ppt_x</p:attrName>
                                        </p:attrNameLst>
                                      </p:cBhvr>
                                      <p:tavLst>
                                        <p:tav tm="0">
                                          <p:val>
                                            <p:strVal val="0-#ppt_w/2"/>
                                          </p:val>
                                        </p:tav>
                                        <p:tav tm="100000">
                                          <p:val>
                                            <p:strVal val="#ppt_x"/>
                                          </p:val>
                                        </p:tav>
                                      </p:tavLst>
                                    </p:anim>
                                    <p:anim calcmode="lin" valueType="num">
                                      <p:cBhvr additive="base">
                                        <p:cTn id="8" dur="500" fill="hold"/>
                                        <p:tgtEl>
                                          <p:spTgt spid="7680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1000"/>
                            </p:stCondLst>
                            <p:childTnLst>
                              <p:par>
                                <p:cTn id="19" presetID="42" presetClass="path" presetSubtype="0" accel="50000" decel="50000" fill="hold" nodeType="afterEffect">
                                  <p:stCondLst>
                                    <p:cond delay="0"/>
                                  </p:stCondLst>
                                  <p:childTnLst>
                                    <p:animMotion origin="layout" path="M 3.33333E-6 -1.11111E-6 L -0.20226 0.35972 " pathEditMode="relative" rAng="0" ptsTypes="AA">
                                      <p:cBhvr>
                                        <p:cTn id="20" dur="2000" fill="hold"/>
                                        <p:tgtEl>
                                          <p:spTgt spid="2"/>
                                        </p:tgtEl>
                                        <p:attrNameLst>
                                          <p:attrName>ppt_x</p:attrName>
                                          <p:attrName>ppt_y</p:attrName>
                                        </p:attrNameLst>
                                      </p:cBhvr>
                                      <p:rCtr x="-10122" y="17986"/>
                                    </p:animMotion>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TextBox 1"/>
          <p:cNvSpPr txBox="1">
            <a:spLocks noChangeArrowheads="1"/>
          </p:cNvSpPr>
          <p:nvPr/>
        </p:nvSpPr>
        <p:spPr bwMode="auto">
          <a:xfrm>
            <a:off x="1573482" y="764704"/>
            <a:ext cx="1297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hangingPunct="1"/>
            <a:r>
              <a:rPr lang="en-GB" altLang="en-US" sz="2000" b="1" dirty="0">
                <a:solidFill>
                  <a:srgbClr val="0066CC"/>
                </a:solidFill>
                <a:latin typeface="Century Gothic" panose="020B0502020202020204" pitchFamily="34" charset="0"/>
                <a:cs typeface="Calibri" panose="020F0502020204030204" pitchFamily="34" charset="0"/>
              </a:rPr>
              <a:t>MDG era</a:t>
            </a:r>
          </a:p>
        </p:txBody>
      </p:sp>
      <p:sp>
        <p:nvSpPr>
          <p:cNvPr id="79879" name="TextBox 42"/>
          <p:cNvSpPr txBox="1">
            <a:spLocks noChangeArrowheads="1"/>
          </p:cNvSpPr>
          <p:nvPr/>
        </p:nvSpPr>
        <p:spPr bwMode="auto">
          <a:xfrm>
            <a:off x="6353718" y="775157"/>
            <a:ext cx="11990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hangingPunct="1"/>
            <a:r>
              <a:rPr lang="en-GB" altLang="en-US" sz="2400" b="1" dirty="0">
                <a:solidFill>
                  <a:srgbClr val="0066CC"/>
                </a:solidFill>
                <a:latin typeface="Calibri" panose="020F0502020204030204" pitchFamily="34" charset="0"/>
                <a:cs typeface="Calibri" panose="020F0502020204030204" pitchFamily="34" charset="0"/>
              </a:rPr>
              <a:t>SDG era</a:t>
            </a:r>
          </a:p>
        </p:txBody>
      </p:sp>
      <p:pic>
        <p:nvPicPr>
          <p:cNvPr id="17" name="Picture 2" descr="D:\Dropbox\2015_09_ERS_Congress_Amsterdam\seminar\sdg image.jpg"/>
          <p:cNvPicPr>
            <a:picLocks noChangeAspect="1" noChangeArrowheads="1"/>
          </p:cNvPicPr>
          <p:nvPr/>
        </p:nvPicPr>
        <p:blipFill>
          <a:blip r:embed="rId3" cstate="screen">
            <a:extLst>
              <a:ext uri="{28A0092B-C50C-407E-A947-70E740481C1C}">
                <a14:useLocalDpi xmlns:a14="http://schemas.microsoft.com/office/drawing/2010/main"/>
              </a:ext>
            </a:extLst>
          </a:blip>
          <a:srcRect l="33611"/>
          <a:stretch>
            <a:fillRect/>
          </a:stretch>
        </p:blipFill>
        <p:spPr bwMode="auto">
          <a:xfrm>
            <a:off x="6177204" y="1245922"/>
            <a:ext cx="1859824" cy="9331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3992" y="1248283"/>
            <a:ext cx="2136129" cy="93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5"/>
          <p:cNvSpPr>
            <a:spLocks noChangeArrowheads="1"/>
          </p:cNvSpPr>
          <p:nvPr/>
        </p:nvSpPr>
        <p:spPr bwMode="auto">
          <a:xfrm>
            <a:off x="302031" y="-348"/>
            <a:ext cx="9144001" cy="981076"/>
          </a:xfrm>
          <a:prstGeom prst="rect">
            <a:avLst/>
          </a:prstGeom>
          <a:noFill/>
          <a:ln w="9525" algn="ctr">
            <a:noFill/>
            <a:round/>
            <a:headEnd/>
            <a:tailEnd/>
          </a:ln>
        </p:spPr>
        <p:txBody>
          <a:bodyPr lIns="91364" tIns="45685" rIns="91364" bIns="45685"/>
          <a:lstStyle/>
          <a:p>
            <a:pPr>
              <a:lnSpc>
                <a:spcPct val="150000"/>
              </a:lnSpc>
              <a:defRPr/>
            </a:pPr>
            <a:r>
              <a:rPr lang="en-GB" altLang="en-US" sz="3200" b="1" dirty="0" smtClean="0">
                <a:solidFill>
                  <a:prstClr val="black"/>
                </a:solidFill>
                <a:latin typeface="Century Gothic" panose="020B0502020202020204" pitchFamily="34" charset="0"/>
                <a:cs typeface="Calibri" panose="020F0502020204030204" pitchFamily="34" charset="0"/>
              </a:rPr>
              <a:t>Changing the </a:t>
            </a:r>
            <a:r>
              <a:rPr lang="en-GB" altLang="en-US" sz="3200" b="1" dirty="0" smtClean="0">
                <a:solidFill>
                  <a:srgbClr val="FF0000"/>
                </a:solidFill>
                <a:latin typeface="Century Gothic" panose="020B0502020202020204" pitchFamily="34" charset="0"/>
                <a:cs typeface="Calibri" panose="020F0502020204030204" pitchFamily="34" charset="0"/>
              </a:rPr>
              <a:t>paradigm</a:t>
            </a:r>
            <a:endParaRPr lang="en-GB" altLang="en-US" sz="3200" b="1" dirty="0">
              <a:solidFill>
                <a:srgbClr val="FF0000"/>
              </a:solidFill>
              <a:latin typeface="Century Gothic" panose="020B0502020202020204" pitchFamily="34" charset="0"/>
              <a:cs typeface="Calibri" panose="020F0502020204030204" pitchFamily="34" charset="0"/>
            </a:endParaRPr>
          </a:p>
        </p:txBody>
      </p:sp>
      <p:cxnSp>
        <p:nvCxnSpPr>
          <p:cNvPr id="5" name="Straight Connector 4"/>
          <p:cNvCxnSpPr/>
          <p:nvPr/>
        </p:nvCxnSpPr>
        <p:spPr>
          <a:xfrm>
            <a:off x="392591" y="764704"/>
            <a:ext cx="6411657" cy="0"/>
          </a:xfrm>
          <a:prstGeom prst="line">
            <a:avLst/>
          </a:prstGeom>
          <a:ln w="28575">
            <a:solidFill>
              <a:srgbClr val="0093D5"/>
            </a:solidFill>
          </a:ln>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2" y="6298269"/>
            <a:ext cx="9180512" cy="587115"/>
            <a:chOff x="0" y="6239537"/>
            <a:chExt cx="9212088" cy="618462"/>
          </a:xfrm>
        </p:grpSpPr>
        <p:pic>
          <p:nvPicPr>
            <p:cNvPr id="18"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Pentagon 18"/>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0"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6250" y="2287696"/>
            <a:ext cx="851615" cy="120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6329864" y="2323953"/>
            <a:ext cx="1554504" cy="1073109"/>
          </a:xfrm>
          <a:prstGeom prst="rect">
            <a:avLst/>
          </a:prstGeom>
          <a:blipFill>
            <a:blip r:embed="rId11">
              <a:extLst>
                <a:ext uri="{28A0092B-C50C-407E-A947-70E740481C1C}">
                  <a14:useLocalDpi xmlns:a14="http://schemas.microsoft.com/office/drawing/2010/main"/>
                </a:ext>
              </a:extLst>
            </a:blip>
            <a:tile tx="0" ty="0" sx="100000" sy="100000" flip="none" algn="tl"/>
          </a:blipFill>
          <a:ln>
            <a:noFill/>
          </a:ln>
          <a:effectLst>
            <a:glow rad="127000">
              <a:schemeClr val="accent1">
                <a:alpha val="52000"/>
              </a:schemeClr>
            </a:glow>
            <a:outerShdw dist="35921" dir="2700000" algn="ctr" rotWithShape="0">
              <a:schemeClr val="bg2">
                <a:alpha val="21000"/>
              </a:schemeClr>
            </a:outerShdw>
            <a:softEdge rad="0"/>
          </a:effectLst>
          <a:extLst/>
        </p:spPr>
      </p:pic>
      <p:sp>
        <p:nvSpPr>
          <p:cNvPr id="4" name="Chevron 3"/>
          <p:cNvSpPr/>
          <p:nvPr/>
        </p:nvSpPr>
        <p:spPr>
          <a:xfrm>
            <a:off x="3905368" y="1462939"/>
            <a:ext cx="1476674" cy="1440160"/>
          </a:xfrm>
          <a:prstGeom prst="chevron">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4" name="TextBox 23"/>
          <p:cNvSpPr txBox="1"/>
          <p:nvPr/>
        </p:nvSpPr>
        <p:spPr>
          <a:xfrm>
            <a:off x="611560" y="3566914"/>
            <a:ext cx="8286460" cy="3046988"/>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GB" sz="1600" dirty="0" smtClean="0">
                <a:latin typeface="Calibri" panose="020F0502020204030204" pitchFamily="34" charset="0"/>
                <a:cs typeface="Calibri" panose="020F0502020204030204" pitchFamily="34" charset="0"/>
              </a:rPr>
              <a:t>From “</a:t>
            </a:r>
            <a:r>
              <a:rPr lang="en-GB" sz="1600" b="1" dirty="0" smtClean="0">
                <a:latin typeface="Calibri" panose="020F0502020204030204" pitchFamily="34" charset="0"/>
                <a:cs typeface="Calibri" panose="020F0502020204030204" pitchFamily="34" charset="0"/>
              </a:rPr>
              <a:t>stopping TB</a:t>
            </a:r>
            <a:r>
              <a:rPr lang="en-GB" sz="1600" dirty="0" smtClean="0">
                <a:latin typeface="Calibri" panose="020F0502020204030204" pitchFamily="34" charset="0"/>
                <a:cs typeface="Calibri" panose="020F0502020204030204" pitchFamily="34" charset="0"/>
              </a:rPr>
              <a:t>” to “</a:t>
            </a:r>
            <a:r>
              <a:rPr lang="en-GB" sz="1600" b="1" dirty="0" smtClean="0">
                <a:latin typeface="Calibri" panose="020F0502020204030204" pitchFamily="34" charset="0"/>
                <a:cs typeface="Calibri" panose="020F0502020204030204" pitchFamily="34" charset="0"/>
              </a:rPr>
              <a:t>ending TB” </a:t>
            </a:r>
            <a:r>
              <a:rPr lang="en-GB" sz="1600" dirty="0" smtClean="0">
                <a:latin typeface="Calibri" panose="020F0502020204030204" pitchFamily="34" charset="0"/>
                <a:cs typeface="Calibri" panose="020F0502020204030204" pitchFamily="34" charset="0"/>
              </a:rPr>
              <a:t>and ultimately eliminating  it;</a:t>
            </a:r>
          </a:p>
          <a:p>
            <a:pPr marL="285750" indent="-285750">
              <a:lnSpc>
                <a:spcPct val="150000"/>
              </a:lnSpc>
              <a:buFont typeface="Wingdings" panose="05000000000000000000" pitchFamily="2" charset="2"/>
              <a:buChar char="ü"/>
            </a:pPr>
            <a:r>
              <a:rPr lang="en-GB" sz="1600" dirty="0" smtClean="0">
                <a:latin typeface="Calibri" panose="020F0502020204030204" pitchFamily="34" charset="0"/>
                <a:cs typeface="Calibri" panose="020F0502020204030204" pitchFamily="34" charset="0"/>
              </a:rPr>
              <a:t>Translating quest for </a:t>
            </a:r>
            <a:r>
              <a:rPr lang="en-GB" sz="1600" b="1" dirty="0" smtClean="0">
                <a:latin typeface="Calibri" panose="020F0502020204030204" pitchFamily="34" charset="0"/>
                <a:cs typeface="Calibri" panose="020F0502020204030204" pitchFamily="34" charset="0"/>
              </a:rPr>
              <a:t>equity and social justice</a:t>
            </a:r>
            <a:r>
              <a:rPr lang="en-GB" sz="1600" dirty="0" smtClean="0">
                <a:latin typeface="Calibri" panose="020F0502020204030204" pitchFamily="34" charset="0"/>
                <a:cs typeface="Calibri" panose="020F0502020204030204" pitchFamily="34" charset="0"/>
              </a:rPr>
              <a:t>, </a:t>
            </a:r>
            <a:r>
              <a:rPr lang="en-GB" sz="1600" b="1" dirty="0" smtClean="0">
                <a:latin typeface="Calibri" panose="020F0502020204030204" pitchFamily="34" charset="0"/>
                <a:cs typeface="Calibri" panose="020F0502020204030204" pitchFamily="34" charset="0"/>
              </a:rPr>
              <a:t>UHC and social protection  </a:t>
            </a:r>
            <a:r>
              <a:rPr lang="en-GB" sz="1600" dirty="0" smtClean="0">
                <a:latin typeface="Calibri" panose="020F0502020204030204" pitchFamily="34" charset="0"/>
                <a:cs typeface="Calibri" panose="020F0502020204030204" pitchFamily="34" charset="0"/>
              </a:rPr>
              <a:t>into access to high quality services without incurring catastrophic costs;</a:t>
            </a:r>
          </a:p>
          <a:p>
            <a:pPr marL="285750" indent="-285750">
              <a:lnSpc>
                <a:spcPct val="150000"/>
              </a:lnSpc>
              <a:buFont typeface="Wingdings" panose="05000000000000000000" pitchFamily="2" charset="2"/>
              <a:buChar char="ü"/>
            </a:pPr>
            <a:r>
              <a:rPr lang="en-GB" sz="1600" dirty="0">
                <a:latin typeface="Calibri" panose="020F0502020204030204" pitchFamily="34" charset="0"/>
                <a:cs typeface="Calibri" panose="020F0502020204030204" pitchFamily="34" charset="0"/>
              </a:rPr>
              <a:t>Placing at the centre </a:t>
            </a:r>
            <a:r>
              <a:rPr lang="en-GB" sz="1600" b="1" dirty="0">
                <a:latin typeface="Calibri" panose="020F0502020204030204" pitchFamily="34" charset="0"/>
                <a:cs typeface="Calibri" panose="020F0502020204030204" pitchFamily="34" charset="0"/>
              </a:rPr>
              <a:t>all people </a:t>
            </a:r>
            <a:r>
              <a:rPr lang="en-GB" sz="1600" dirty="0">
                <a:latin typeface="Calibri" panose="020F0502020204030204" pitchFamily="34" charset="0"/>
                <a:cs typeface="Calibri" panose="020F0502020204030204" pitchFamily="34" charset="0"/>
              </a:rPr>
              <a:t>vulnerable to, or affected by, TB; </a:t>
            </a:r>
          </a:p>
          <a:p>
            <a:pPr marL="285750" indent="-285750">
              <a:lnSpc>
                <a:spcPct val="150000"/>
              </a:lnSpc>
              <a:buFont typeface="Wingdings" panose="05000000000000000000" pitchFamily="2" charset="2"/>
              <a:buChar char="ü"/>
            </a:pPr>
            <a:r>
              <a:rPr lang="en-GB" sz="1600" b="1" dirty="0" smtClean="0">
                <a:latin typeface="Calibri" panose="020F0502020204030204" pitchFamily="34" charset="0"/>
                <a:cs typeface="Calibri" panose="020F0502020204030204" pitchFamily="34" charset="0"/>
              </a:rPr>
              <a:t>Rapid introduction of innovations</a:t>
            </a:r>
            <a:r>
              <a:rPr lang="en-GB" sz="1600" dirty="0" smtClean="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such as new tools, policies and </a:t>
            </a:r>
            <a:r>
              <a:rPr lang="en-GB" sz="1600" dirty="0" smtClean="0">
                <a:latin typeface="Calibri" panose="020F0502020204030204" pitchFamily="34" charset="0"/>
                <a:cs typeface="Calibri" panose="020F0502020204030204" pitchFamily="34" charset="0"/>
              </a:rPr>
              <a:t>systems;</a:t>
            </a:r>
            <a:endParaRPr lang="en-GB" sz="1600" dirty="0">
              <a:latin typeface="Calibri" panose="020F0502020204030204" pitchFamily="34" charset="0"/>
              <a:cs typeface="Calibri" panose="020F0502020204030204" pitchFamily="34" charset="0"/>
            </a:endParaRPr>
          </a:p>
          <a:p>
            <a:pPr marL="285750" indent="-285750">
              <a:lnSpc>
                <a:spcPct val="150000"/>
              </a:lnSpc>
              <a:buFont typeface="Wingdings" panose="05000000000000000000" pitchFamily="2" charset="2"/>
              <a:buChar char="ü"/>
            </a:pPr>
            <a:r>
              <a:rPr lang="en-GB" sz="1600" dirty="0" smtClean="0">
                <a:latin typeface="Calibri" panose="020F0502020204030204" pitchFamily="34" charset="0"/>
                <a:cs typeface="Calibri" panose="020F0502020204030204" pitchFamily="34" charset="0"/>
              </a:rPr>
              <a:t>“</a:t>
            </a:r>
            <a:r>
              <a:rPr lang="en-GB" sz="1600" b="1" dirty="0" smtClean="0">
                <a:latin typeface="Calibri" panose="020F0502020204030204" pitchFamily="34" charset="0"/>
                <a:cs typeface="Calibri" panose="020F0502020204030204" pitchFamily="34" charset="0"/>
              </a:rPr>
              <a:t>All </a:t>
            </a:r>
            <a:r>
              <a:rPr lang="en-GB" sz="1600" b="1" dirty="0">
                <a:latin typeface="Calibri" panose="020F0502020204030204" pitchFamily="34" charset="0"/>
                <a:cs typeface="Calibri" panose="020F0502020204030204" pitchFamily="34" charset="0"/>
              </a:rPr>
              <a:t>of society</a:t>
            </a:r>
            <a:r>
              <a:rPr lang="en-GB" sz="1600" dirty="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rPr>
              <a:t>approach not just  </a:t>
            </a:r>
            <a:r>
              <a:rPr lang="en-GB" sz="1600" b="1" dirty="0" smtClean="0">
                <a:latin typeface="Calibri" panose="020F0502020204030204" pitchFamily="34" charset="0"/>
                <a:cs typeface="Calibri" panose="020F0502020204030204" pitchFamily="34" charset="0"/>
              </a:rPr>
              <a:t>“all of government”  </a:t>
            </a:r>
          </a:p>
          <a:p>
            <a:pPr>
              <a:lnSpc>
                <a:spcPct val="150000"/>
              </a:lnSpc>
            </a:pPr>
            <a:endParaRPr lang="en-GB" sz="1600" dirty="0" smtClean="0">
              <a:latin typeface="Calibri" panose="020F0502020204030204" pitchFamily="34" charset="0"/>
              <a:cs typeface="Calibri" panose="020F0502020204030204" pitchFamily="34" charset="0"/>
            </a:endParaRPr>
          </a:p>
          <a:p>
            <a:pPr marL="285750" indent="-285750">
              <a:lnSpc>
                <a:spcPct val="150000"/>
              </a:lnSpc>
              <a:buFont typeface="Wingdings" panose="05000000000000000000" pitchFamily="2" charset="2"/>
              <a:buChar char="ü"/>
            </a:pPr>
            <a:endParaRPr lang="en-GB"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902783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a:spLocks/>
          </p:cNvSpPr>
          <p:nvPr/>
        </p:nvSpPr>
        <p:spPr bwMode="auto">
          <a:xfrm>
            <a:off x="1905423" y="311820"/>
            <a:ext cx="699035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ts val="3500"/>
              </a:lnSpc>
            </a:pPr>
            <a:r>
              <a:rPr lang="en-US" altLang="en-US" sz="3600" b="1" dirty="0" smtClean="0">
                <a:solidFill>
                  <a:srgbClr val="000000"/>
                </a:solidFill>
                <a:latin typeface="Century Gothic" panose="020B0502020202020204" pitchFamily="34" charset="0"/>
              </a:rPr>
              <a:t>The End TB Strategy: </a:t>
            </a:r>
            <a:br>
              <a:rPr lang="en-US" altLang="en-US" sz="3600" b="1" dirty="0" smtClean="0">
                <a:solidFill>
                  <a:srgbClr val="000000"/>
                </a:solidFill>
                <a:latin typeface="Century Gothic" panose="020B0502020202020204" pitchFamily="34" charset="0"/>
              </a:rPr>
            </a:br>
            <a:r>
              <a:rPr lang="en-US" altLang="en-US" sz="3600" b="1" dirty="0" smtClean="0">
                <a:solidFill>
                  <a:srgbClr val="000000"/>
                </a:solidFill>
                <a:latin typeface="Century Gothic" panose="020B0502020202020204" pitchFamily="34" charset="0"/>
              </a:rPr>
              <a:t>Vision, Targets and Pillars</a:t>
            </a:r>
            <a:endParaRPr lang="en-US" altLang="en-US" sz="3600" b="1" dirty="0">
              <a:solidFill>
                <a:srgbClr val="FF0000"/>
              </a:solidFill>
              <a:latin typeface="Century Gothic" panose="020B0502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95" y="3113100"/>
            <a:ext cx="4835972" cy="3052205"/>
          </a:xfrm>
          <a:prstGeom prst="rect">
            <a:avLst/>
          </a:prstGeom>
        </p:spPr>
      </p:pic>
      <p:grpSp>
        <p:nvGrpSpPr>
          <p:cNvPr id="14" name="Group 13"/>
          <p:cNvGrpSpPr/>
          <p:nvPr/>
        </p:nvGrpSpPr>
        <p:grpSpPr>
          <a:xfrm>
            <a:off x="2" y="6298275"/>
            <a:ext cx="9180512" cy="587115"/>
            <a:chOff x="0" y="6239537"/>
            <a:chExt cx="9212088" cy="618462"/>
          </a:xfrm>
        </p:grpSpPr>
        <p:pic>
          <p:nvPicPr>
            <p:cNvPr id="15"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Pentagon 15"/>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1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
        <p:nvSpPr>
          <p:cNvPr id="20" name="Rectangle 19"/>
          <p:cNvSpPr>
            <a:spLocks noChangeArrowheads="1"/>
          </p:cNvSpPr>
          <p:nvPr/>
        </p:nvSpPr>
        <p:spPr bwMode="auto">
          <a:xfrm>
            <a:off x="2051720" y="1007017"/>
            <a:ext cx="5904656"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Arial Narrow" panose="020B0606020202030204" pitchFamily="34" charset="0"/>
            </a:endParaRPr>
          </a:p>
        </p:txBody>
      </p:sp>
      <p:grpSp>
        <p:nvGrpSpPr>
          <p:cNvPr id="12" name="Group 11"/>
          <p:cNvGrpSpPr/>
          <p:nvPr/>
        </p:nvGrpSpPr>
        <p:grpSpPr>
          <a:xfrm>
            <a:off x="4860034" y="2494735"/>
            <a:ext cx="4163968" cy="3603584"/>
            <a:chOff x="2771800" y="923503"/>
            <a:chExt cx="6239734" cy="4814053"/>
          </a:xfrm>
        </p:grpSpPr>
        <p:pic>
          <p:nvPicPr>
            <p:cNvPr id="13"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69933"/>
            <a:stretch/>
          </p:blipFill>
          <p:spPr bwMode="auto">
            <a:xfrm>
              <a:off x="2771800" y="923503"/>
              <a:ext cx="6239734" cy="151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29623" b="48416"/>
            <a:stretch/>
          </p:blipFill>
          <p:spPr bwMode="auto">
            <a:xfrm>
              <a:off x="2869236" y="2575787"/>
              <a:ext cx="6114643" cy="1087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54911" b="25457"/>
            <a:stretch/>
          </p:blipFill>
          <p:spPr bwMode="auto">
            <a:xfrm>
              <a:off x="2850885" y="3717032"/>
              <a:ext cx="6114643" cy="97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78869"/>
            <a:stretch/>
          </p:blipFill>
          <p:spPr bwMode="auto">
            <a:xfrm>
              <a:off x="2843808" y="4702454"/>
              <a:ext cx="6050894" cy="1035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Rectangle 23"/>
          <p:cNvSpPr/>
          <p:nvPr/>
        </p:nvSpPr>
        <p:spPr>
          <a:xfrm>
            <a:off x="2555776" y="1340772"/>
            <a:ext cx="4774182" cy="1384995"/>
          </a:xfrm>
          <a:prstGeom prst="rect">
            <a:avLst/>
          </a:prstGeom>
          <a:solidFill>
            <a:srgbClr val="EBF7FB"/>
          </a:solidFill>
          <a:ln>
            <a:noFill/>
          </a:ln>
        </p:spPr>
        <p:txBody>
          <a:bodyPr wrap="square">
            <a:spAutoFit/>
          </a:bodyPr>
          <a:lstStyle/>
          <a:p>
            <a:pPr>
              <a:defRPr/>
            </a:pPr>
            <a:r>
              <a:rPr lang="en-GB" altLang="en-US" sz="1400" b="1" dirty="0">
                <a:solidFill>
                  <a:srgbClr val="000000"/>
                </a:solidFill>
                <a:latin typeface="Calibri" panose="020F0502020204030204" pitchFamily="34" charset="0"/>
                <a:cs typeface="Calibri" panose="020F0502020204030204" pitchFamily="34" charset="0"/>
              </a:rPr>
              <a:t>Vision: </a:t>
            </a:r>
            <a:endParaRPr lang="en-GB" altLang="en-US" sz="1400" b="1" dirty="0" smtClean="0">
              <a:solidFill>
                <a:srgbClr val="000000"/>
              </a:solidFill>
              <a:latin typeface="Calibri" panose="020F0502020204030204" pitchFamily="34" charset="0"/>
              <a:cs typeface="Calibri" panose="020F0502020204030204" pitchFamily="34" charset="0"/>
            </a:endParaRPr>
          </a:p>
          <a:p>
            <a:pPr>
              <a:defRPr/>
            </a:pPr>
            <a:r>
              <a:rPr lang="en-GB" altLang="en-US" sz="1400" b="1" dirty="0" smtClean="0">
                <a:solidFill>
                  <a:srgbClr val="FF0000"/>
                </a:solidFill>
                <a:latin typeface="Calibri" pitchFamily="34" charset="0"/>
                <a:cs typeface="Calibri" panose="020F0502020204030204" pitchFamily="34" charset="0"/>
              </a:rPr>
              <a:t>A </a:t>
            </a:r>
            <a:r>
              <a:rPr lang="en-GB" altLang="en-US" sz="1400" b="1" dirty="0">
                <a:solidFill>
                  <a:srgbClr val="FF0000"/>
                </a:solidFill>
                <a:latin typeface="Calibri" pitchFamily="34" charset="0"/>
                <a:cs typeface="Calibri" panose="020F0502020204030204" pitchFamily="34" charset="0"/>
              </a:rPr>
              <a:t>world free of TB </a:t>
            </a:r>
          </a:p>
          <a:p>
            <a:pPr>
              <a:defRPr/>
            </a:pPr>
            <a:r>
              <a:rPr lang="en-GB" altLang="en-US" sz="1400" b="1" i="1" dirty="0" smtClean="0">
                <a:solidFill>
                  <a:srgbClr val="0093D5"/>
                </a:solidFill>
                <a:latin typeface="Calibri" pitchFamily="34" charset="0"/>
                <a:cs typeface="Calibri" panose="020F0502020204030204" pitchFamily="34" charset="0"/>
              </a:rPr>
              <a:t>Zero </a:t>
            </a:r>
            <a:r>
              <a:rPr lang="en-GB" altLang="en-US" sz="1400" b="1" i="1" dirty="0">
                <a:solidFill>
                  <a:srgbClr val="0093D5"/>
                </a:solidFill>
                <a:latin typeface="Calibri" pitchFamily="34" charset="0"/>
                <a:cs typeface="Calibri" panose="020F0502020204030204" pitchFamily="34" charset="0"/>
              </a:rPr>
              <a:t>TB deaths, </a:t>
            </a:r>
            <a:r>
              <a:rPr lang="en-GB" altLang="en-US" sz="1400" b="1" i="1" dirty="0" smtClean="0">
                <a:solidFill>
                  <a:srgbClr val="0093D5"/>
                </a:solidFill>
                <a:latin typeface="Calibri" pitchFamily="34" charset="0"/>
                <a:cs typeface="Calibri" panose="020F0502020204030204" pitchFamily="34" charset="0"/>
              </a:rPr>
              <a:t>Zero </a:t>
            </a:r>
            <a:r>
              <a:rPr lang="en-GB" altLang="en-US" sz="1400" b="1" i="1" dirty="0">
                <a:solidFill>
                  <a:srgbClr val="0093D5"/>
                </a:solidFill>
                <a:latin typeface="Calibri" pitchFamily="34" charset="0"/>
                <a:cs typeface="Calibri" panose="020F0502020204030204" pitchFamily="34" charset="0"/>
              </a:rPr>
              <a:t>TB disease, and Zero TB </a:t>
            </a:r>
            <a:r>
              <a:rPr lang="en-GB" altLang="en-US" sz="1400" b="1" i="1" dirty="0" smtClean="0">
                <a:solidFill>
                  <a:srgbClr val="0093D5"/>
                </a:solidFill>
                <a:latin typeface="Calibri" pitchFamily="34" charset="0"/>
                <a:cs typeface="Calibri" panose="020F0502020204030204" pitchFamily="34" charset="0"/>
              </a:rPr>
              <a:t>suffering</a:t>
            </a:r>
            <a:endParaRPr lang="en-GB" altLang="en-US" sz="1400" b="1" i="1" dirty="0">
              <a:solidFill>
                <a:srgbClr val="6699FF"/>
              </a:solidFill>
              <a:latin typeface="Calibri" pitchFamily="34" charset="0"/>
              <a:cs typeface="Calibri" panose="020F0502020204030204" pitchFamily="34" charset="0"/>
            </a:endParaRPr>
          </a:p>
          <a:p>
            <a:pPr>
              <a:defRPr/>
            </a:pPr>
            <a:endParaRPr lang="en-GB" altLang="en-US" sz="1400" b="1" dirty="0">
              <a:solidFill>
                <a:srgbClr val="000000"/>
              </a:solidFill>
              <a:latin typeface="Calibri" pitchFamily="34" charset="0"/>
              <a:cs typeface="Calibri" panose="020F0502020204030204" pitchFamily="34" charset="0"/>
            </a:endParaRPr>
          </a:p>
          <a:p>
            <a:pPr>
              <a:defRPr/>
            </a:pPr>
            <a:r>
              <a:rPr lang="en-GB" altLang="en-US" sz="1400" b="1" dirty="0">
                <a:solidFill>
                  <a:srgbClr val="000000"/>
                </a:solidFill>
                <a:latin typeface="Calibri" pitchFamily="34" charset="0"/>
                <a:cs typeface="Calibri" panose="020F0502020204030204" pitchFamily="34" charset="0"/>
              </a:rPr>
              <a:t>Goal:    </a:t>
            </a:r>
            <a:endParaRPr lang="en-GB" altLang="en-US" sz="1400" b="1" dirty="0" smtClean="0">
              <a:solidFill>
                <a:srgbClr val="000000"/>
              </a:solidFill>
              <a:latin typeface="Calibri" pitchFamily="34" charset="0"/>
              <a:cs typeface="Calibri" panose="020F0502020204030204" pitchFamily="34" charset="0"/>
            </a:endParaRPr>
          </a:p>
          <a:p>
            <a:pPr>
              <a:defRPr/>
            </a:pPr>
            <a:r>
              <a:rPr lang="en-GB" altLang="en-US" sz="1400" b="1" dirty="0" smtClean="0">
                <a:solidFill>
                  <a:srgbClr val="FF0000"/>
                </a:solidFill>
                <a:latin typeface="Calibri" pitchFamily="34" charset="0"/>
                <a:cs typeface="Calibri" panose="020F0502020204030204" pitchFamily="34" charset="0"/>
              </a:rPr>
              <a:t>End </a:t>
            </a:r>
            <a:r>
              <a:rPr lang="en-GB" altLang="en-US" sz="1400" b="1" dirty="0">
                <a:solidFill>
                  <a:srgbClr val="FF0000"/>
                </a:solidFill>
                <a:latin typeface="Calibri" pitchFamily="34" charset="0"/>
                <a:cs typeface="Calibri" panose="020F0502020204030204" pitchFamily="34" charset="0"/>
              </a:rPr>
              <a:t>the Global TB </a:t>
            </a:r>
            <a:r>
              <a:rPr lang="en-GB" altLang="en-US" sz="1400" b="1" dirty="0" smtClean="0">
                <a:solidFill>
                  <a:srgbClr val="FF0000"/>
                </a:solidFill>
                <a:latin typeface="Calibri" pitchFamily="34" charset="0"/>
                <a:cs typeface="Calibri" panose="020F0502020204030204" pitchFamily="34" charset="0"/>
              </a:rPr>
              <a:t>epidemic</a:t>
            </a:r>
            <a:endParaRPr lang="en-GB" altLang="en-US" sz="1400" b="1" dirty="0">
              <a:solidFill>
                <a:srgbClr val="FF0000"/>
              </a:solidFill>
              <a:latin typeface="Calibri" pitchFamily="34" charset="0"/>
              <a:cs typeface="Calibri" panose="020F0502020204030204" pitchFamily="34" charset="0"/>
            </a:endParaRPr>
          </a:p>
        </p:txBody>
      </p:sp>
      <p:pic>
        <p:nvPicPr>
          <p:cNvPr id="25"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4352"/>
          <a:stretch/>
        </p:blipFill>
        <p:spPr bwMode="auto">
          <a:xfrm>
            <a:off x="187285" y="1275240"/>
            <a:ext cx="2224476" cy="182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4276" y="90845"/>
            <a:ext cx="13193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0477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08" t="9366" r="1205" b="1799"/>
          <a:stretch/>
        </p:blipFill>
        <p:spPr bwMode="auto">
          <a:xfrm>
            <a:off x="193965" y="1052736"/>
            <a:ext cx="8839200" cy="4941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9089" y="332655"/>
            <a:ext cx="8568952" cy="461665"/>
          </a:xfrm>
          <a:prstGeom prst="rect">
            <a:avLst/>
          </a:prstGeom>
          <a:noFill/>
        </p:spPr>
        <p:txBody>
          <a:bodyPr wrap="square" rtlCol="0">
            <a:spAutoFit/>
          </a:bodyPr>
          <a:lstStyle/>
          <a:p>
            <a:pPr fontAlgn="auto">
              <a:spcBef>
                <a:spcPts val="0"/>
              </a:spcBef>
              <a:spcAft>
                <a:spcPts val="0"/>
              </a:spcAft>
            </a:pPr>
            <a:r>
              <a:rPr lang="en-GB" sz="2400" b="1" dirty="0" smtClean="0">
                <a:solidFill>
                  <a:srgbClr val="0070C0"/>
                </a:solidFill>
                <a:latin typeface="Calibri"/>
              </a:rPr>
              <a:t>PILLAR 1: </a:t>
            </a:r>
            <a:r>
              <a:rPr lang="en-GB" sz="2400" b="1" dirty="0" smtClean="0">
                <a:solidFill>
                  <a:srgbClr val="1F497D"/>
                </a:solidFill>
                <a:latin typeface="Calibri"/>
              </a:rPr>
              <a:t>INTEGRATED, PATIENT-CENTRED CARE AND PREVENTION</a:t>
            </a:r>
            <a:endParaRPr lang="en-GB" sz="2400" b="1" dirty="0">
              <a:solidFill>
                <a:srgbClr val="1F497D"/>
              </a:solidFill>
              <a:latin typeface="Calibri"/>
            </a:endParaRPr>
          </a:p>
        </p:txBody>
      </p:sp>
      <p:grpSp>
        <p:nvGrpSpPr>
          <p:cNvPr id="5" name="Group 4"/>
          <p:cNvGrpSpPr/>
          <p:nvPr/>
        </p:nvGrpSpPr>
        <p:grpSpPr>
          <a:xfrm>
            <a:off x="-21998" y="6270885"/>
            <a:ext cx="9180512" cy="587115"/>
            <a:chOff x="0" y="6239537"/>
            <a:chExt cx="9212088" cy="618462"/>
          </a:xfrm>
        </p:grpSpPr>
        <p:pic>
          <p:nvPicPr>
            <p:cNvPr id="6"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entagon 6"/>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Tree>
    <p:extLst>
      <p:ext uri="{BB962C8B-B14F-4D97-AF65-F5344CB8AC3E}">
        <p14:creationId xmlns:p14="http://schemas.microsoft.com/office/powerpoint/2010/main" val="16008443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217"/>
          <a:stretch/>
        </p:blipFill>
        <p:spPr bwMode="auto">
          <a:xfrm>
            <a:off x="85725" y="908720"/>
            <a:ext cx="8970963" cy="498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6730" y="332654"/>
            <a:ext cx="8568952" cy="461665"/>
          </a:xfrm>
          <a:prstGeom prst="rect">
            <a:avLst/>
          </a:prstGeom>
          <a:noFill/>
        </p:spPr>
        <p:txBody>
          <a:bodyPr wrap="square" rtlCol="0">
            <a:spAutoFit/>
          </a:bodyPr>
          <a:lstStyle/>
          <a:p>
            <a:pPr algn="ctr" fontAlgn="auto">
              <a:spcBef>
                <a:spcPts val="0"/>
              </a:spcBef>
              <a:spcAft>
                <a:spcPts val="0"/>
              </a:spcAft>
            </a:pPr>
            <a:r>
              <a:rPr lang="en-GB" sz="2400" b="1" dirty="0" smtClean="0">
                <a:solidFill>
                  <a:srgbClr val="0070C0"/>
                </a:solidFill>
                <a:latin typeface="Calibri"/>
              </a:rPr>
              <a:t>PILLAR 2: </a:t>
            </a:r>
            <a:r>
              <a:rPr lang="en-GB" sz="2400" b="1" dirty="0" smtClean="0">
                <a:solidFill>
                  <a:srgbClr val="4F81BD">
                    <a:lumMod val="50000"/>
                  </a:srgbClr>
                </a:solidFill>
                <a:latin typeface="Calibri"/>
              </a:rPr>
              <a:t>BOLD POLICIES AND SUPPORTIVE SYSTEMS</a:t>
            </a:r>
            <a:endParaRPr lang="en-GB" sz="2400" b="1" dirty="0">
              <a:solidFill>
                <a:srgbClr val="4F81BD">
                  <a:lumMod val="50000"/>
                </a:srgbClr>
              </a:solidFill>
              <a:latin typeface="Calibri"/>
            </a:endParaRPr>
          </a:p>
        </p:txBody>
      </p:sp>
      <p:grpSp>
        <p:nvGrpSpPr>
          <p:cNvPr id="5" name="Group 4"/>
          <p:cNvGrpSpPr/>
          <p:nvPr/>
        </p:nvGrpSpPr>
        <p:grpSpPr>
          <a:xfrm>
            <a:off x="-7484" y="6283761"/>
            <a:ext cx="9180512" cy="587115"/>
            <a:chOff x="0" y="6239537"/>
            <a:chExt cx="9212088" cy="618462"/>
          </a:xfrm>
        </p:grpSpPr>
        <p:pic>
          <p:nvPicPr>
            <p:cNvPr id="6"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entagon 6"/>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Tree>
    <p:extLst>
      <p:ext uri="{BB962C8B-B14F-4D97-AF65-F5344CB8AC3E}">
        <p14:creationId xmlns:p14="http://schemas.microsoft.com/office/powerpoint/2010/main" val="3332148553"/>
      </p:ext>
    </p:extLst>
  </p:cSld>
  <p:clrMapOvr>
    <a:masterClrMapping/>
  </p:clrMapOvr>
  <p:timing>
    <p:tnLst>
      <p:par>
        <p:cTn id="1" dur="indefinite" restart="never" nodeType="tmRoot"/>
      </p:par>
    </p:tnLst>
  </p:timing>
</p:sld>
</file>

<file path=ppt/theme/theme1.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Custom Design">
  <a:themeElements>
    <a:clrScheme name="082713_1">
      <a:dk1>
        <a:sysClr val="windowText" lastClr="000000"/>
      </a:dk1>
      <a:lt1>
        <a:srgbClr val="FFFFFF"/>
      </a:lt1>
      <a:dk2>
        <a:srgbClr val="002B52"/>
      </a:dk2>
      <a:lt2>
        <a:srgbClr val="0064A4"/>
      </a:lt2>
      <a:accent1>
        <a:srgbClr val="002B52"/>
      </a:accent1>
      <a:accent2>
        <a:srgbClr val="0064A4"/>
      </a:accent2>
      <a:accent3>
        <a:srgbClr val="79206E"/>
      </a:accent3>
      <a:accent4>
        <a:srgbClr val="2D1C65"/>
      </a:accent4>
      <a:accent5>
        <a:srgbClr val="FFFFFE"/>
      </a:accent5>
      <a:accent6>
        <a:srgbClr val="FFFFFE"/>
      </a:accent6>
      <a:hlink>
        <a:srgbClr val="FFFFFE"/>
      </a:hlink>
      <a:folHlink>
        <a:srgbClr val="FFFFFE"/>
      </a:folHlink>
    </a:clrScheme>
    <a:fontScheme name="Aeras theme">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3_Office Theme">
  <a:themeElements>
    <a:clrScheme name="Bright Carbon">
      <a:dk1>
        <a:sysClr val="windowText" lastClr="000000"/>
      </a:dk1>
      <a:lt1>
        <a:sysClr val="window" lastClr="FFFFFF"/>
      </a:lt1>
      <a:dk2>
        <a:srgbClr val="1F497D"/>
      </a:dk2>
      <a:lt2>
        <a:srgbClr val="EEECE1"/>
      </a:lt2>
      <a:accent1>
        <a:srgbClr val="BD1A8D"/>
      </a:accent1>
      <a:accent2>
        <a:srgbClr val="009FDA"/>
      </a:accent2>
      <a:accent3>
        <a:srgbClr val="FFC20E"/>
      </a:accent3>
      <a:accent4>
        <a:srgbClr val="5F0D48"/>
      </a:accent4>
      <a:accent5>
        <a:srgbClr val="0FA52C"/>
      </a:accent5>
      <a:accent6>
        <a:srgbClr val="7F7F7F"/>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0">
              <a:schemeClr val="accent2"/>
            </a:gs>
            <a:gs pos="100000">
              <a:schemeClr val="accent2">
                <a:lumMod val="75000"/>
              </a:schemeClr>
            </a:gs>
          </a:gsLst>
          <a:lin ang="5400000" scaled="1"/>
          <a:tileRect/>
        </a:gradFill>
        <a:ln w="22225" algn="ctr">
          <a:noFill/>
          <a:prstDash val="sysDot"/>
          <a:miter lim="800000"/>
          <a:headEnd/>
          <a:tailEnd/>
        </a:ln>
        <a:effectLst>
          <a:outerShdw blurRad="50800" dist="38100" dir="5400000" algn="t" rotWithShape="0">
            <a:prstClr val="black">
              <a:alpha val="23000"/>
            </a:prstClr>
          </a:outerShdw>
        </a:effectLst>
      </a:spPr>
      <a:bodyPr wrap="none" anchor="ctr"/>
      <a:lstStyle>
        <a:defPPr>
          <a:defRPr dirty="0"/>
        </a:defPPr>
      </a:lstStyle>
    </a:spDef>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42975" rtl="0" eaLnBrk="1" fontAlgn="base" latinLnBrk="0" hangingPunct="1">
          <a:lnSpc>
            <a:spcPct val="100000"/>
          </a:lnSpc>
          <a:spcBef>
            <a:spcPct val="0"/>
          </a:spcBef>
          <a:spcAft>
            <a:spcPct val="0"/>
          </a:spcAft>
          <a:buClrTx/>
          <a:buSzTx/>
          <a:buFontTx/>
          <a:buNone/>
          <a:tabLst/>
          <a:defRPr kumimoji="0" lang="en-US" sz="2500" b="0" i="1"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42975" rtl="0" eaLnBrk="1" fontAlgn="base" latinLnBrk="0" hangingPunct="1">
          <a:lnSpc>
            <a:spcPct val="100000"/>
          </a:lnSpc>
          <a:spcBef>
            <a:spcPct val="0"/>
          </a:spcBef>
          <a:spcAft>
            <a:spcPct val="0"/>
          </a:spcAft>
          <a:buClrTx/>
          <a:buSzTx/>
          <a:buFontTx/>
          <a:buNone/>
          <a:tabLst/>
          <a:defRPr kumimoji="0" lang="en-US" sz="2500" b="0" i="1"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Custom Design">
  <a:themeElements>
    <a:clrScheme name="082713_1">
      <a:dk1>
        <a:sysClr val="windowText" lastClr="000000"/>
      </a:dk1>
      <a:lt1>
        <a:srgbClr val="FFFFFF"/>
      </a:lt1>
      <a:dk2>
        <a:srgbClr val="002B52"/>
      </a:dk2>
      <a:lt2>
        <a:srgbClr val="0064A4"/>
      </a:lt2>
      <a:accent1>
        <a:srgbClr val="002B52"/>
      </a:accent1>
      <a:accent2>
        <a:srgbClr val="0064A4"/>
      </a:accent2>
      <a:accent3>
        <a:srgbClr val="79206E"/>
      </a:accent3>
      <a:accent4>
        <a:srgbClr val="2D1C65"/>
      </a:accent4>
      <a:accent5>
        <a:srgbClr val="FFFFFE"/>
      </a:accent5>
      <a:accent6>
        <a:srgbClr val="FFFFFE"/>
      </a:accent6>
      <a:hlink>
        <a:srgbClr val="FFFFFE"/>
      </a:hlink>
      <a:folHlink>
        <a:srgbClr val="FFFFFE"/>
      </a:folHlink>
    </a:clrScheme>
    <a:fontScheme name="Aeras theme">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10360</TotalTime>
  <Words>2781</Words>
  <Application>Microsoft Office PowerPoint</Application>
  <PresentationFormat>On-screen Show (4:3)</PresentationFormat>
  <Paragraphs>340</Paragraphs>
  <Slides>30</Slides>
  <Notes>19</Notes>
  <HiddenSlides>0</HiddenSlides>
  <MMClips>0</MMClips>
  <ScaleCrop>false</ScaleCrop>
  <HeadingPairs>
    <vt:vector size="4" baseType="variant">
      <vt:variant>
        <vt:lpstr>Theme</vt:lpstr>
      </vt:variant>
      <vt:variant>
        <vt:i4>14</vt:i4>
      </vt:variant>
      <vt:variant>
        <vt:lpstr>Slide Titles</vt:lpstr>
      </vt:variant>
      <vt:variant>
        <vt:i4>30</vt:i4>
      </vt:variant>
    </vt:vector>
  </HeadingPairs>
  <TitlesOfParts>
    <vt:vector size="44" baseType="lpstr">
      <vt:lpstr>2_Custom Design</vt:lpstr>
      <vt:lpstr>3_Custom Design</vt:lpstr>
      <vt:lpstr>Custom Design</vt:lpstr>
      <vt:lpstr>3_Default Design</vt:lpstr>
      <vt:lpstr>1_Office Theme</vt:lpstr>
      <vt:lpstr>Soaring</vt:lpstr>
      <vt:lpstr>2_Office Theme</vt:lpstr>
      <vt:lpstr>4_Office Theme</vt:lpstr>
      <vt:lpstr>4_Custom Design</vt:lpstr>
      <vt:lpstr>5_Custom Design</vt:lpstr>
      <vt:lpstr>Default Design</vt:lpstr>
      <vt:lpstr>5_Office Theme</vt:lpstr>
      <vt:lpstr>3_Office Theme</vt:lpstr>
      <vt:lpstr>8_Office Theme</vt:lpstr>
      <vt:lpstr>PowerPoint Presentation</vt:lpstr>
      <vt:lpstr>PowerPoint Presentation</vt:lpstr>
      <vt:lpstr>PowerPoint Presentation</vt:lpstr>
      <vt:lpstr>PowerPoint Presentation</vt:lpstr>
      <vt:lpstr>Moving from halting TB to ending TB by 2030 </vt:lpstr>
      <vt:lpstr>PowerPoint Presentation</vt:lpstr>
      <vt:lpstr>PowerPoint Presentation</vt:lpstr>
      <vt:lpstr>PowerPoint Presentation</vt:lpstr>
      <vt:lpstr>PowerPoint Presentation</vt:lpstr>
      <vt:lpstr>PowerPoint Presentation</vt:lpstr>
      <vt:lpstr>Innovations and Research are critical to  break the trajectory of the TB epidemic</vt:lpstr>
      <vt:lpstr>PowerPoint Presentation</vt:lpstr>
      <vt:lpstr>PowerPoint Presentation</vt:lpstr>
      <vt:lpstr>Monitoring Progress – The Top Ten Indicators (1)</vt:lpstr>
      <vt:lpstr> Monitoring Progress – The Top Ten Indicators (2)</vt:lpstr>
      <vt:lpstr>PowerPoint Presentation</vt:lpstr>
      <vt:lpstr>PowerPoint Presentation</vt:lpstr>
      <vt:lpstr>PowerPoint Presentation</vt:lpstr>
      <vt:lpstr>PowerPoint Presentation</vt:lpstr>
      <vt:lpstr>PowerPoint Presentation</vt:lpstr>
      <vt:lpstr>MDR-TB in SEAR</vt:lpstr>
      <vt:lpstr>PowerPoint Presentation</vt:lpstr>
      <vt:lpstr>PowerPoint Presentation</vt:lpstr>
      <vt:lpstr>PowerPoint Presentation</vt:lpstr>
      <vt:lpstr>FIRST WHO GLOBAL MINISTERIAL CONFERENCE ENDING TB IN THE SUSTAINABLE DEVELOPMENT ERA:  A MULTISECTORAL RESPONSE</vt:lpstr>
      <vt:lpstr>PowerPoint Presentation</vt:lpstr>
      <vt:lpstr>PowerPoint Presentation</vt:lpstr>
      <vt:lpstr>PowerPoint Presentation</vt:lpstr>
      <vt:lpstr>PowerPoint Presentation</vt:lpstr>
      <vt:lpstr>THANK YOU</vt:lpstr>
    </vt:vector>
  </TitlesOfParts>
  <Company>World Health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raviglionem</dc:creator>
  <cp:lastModifiedBy>AKHTAR, Muhammad</cp:lastModifiedBy>
  <cp:revision>684</cp:revision>
  <cp:lastPrinted>2016-10-07T12:18:16Z</cp:lastPrinted>
  <dcterms:created xsi:type="dcterms:W3CDTF">2011-12-14T10:30:18Z</dcterms:created>
  <dcterms:modified xsi:type="dcterms:W3CDTF">2017-10-25T06:34:14Z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