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7"/>
  </p:notesMasterIdLst>
  <p:handoutMasterIdLst>
    <p:handoutMasterId r:id="rId68"/>
  </p:handoutMasterIdLst>
  <p:sldIdLst>
    <p:sldId id="1594" r:id="rId2"/>
    <p:sldId id="479" r:id="rId3"/>
    <p:sldId id="1601" r:id="rId4"/>
    <p:sldId id="1491" r:id="rId5"/>
    <p:sldId id="1442" r:id="rId6"/>
    <p:sldId id="1597" r:id="rId7"/>
    <p:sldId id="1355" r:id="rId8"/>
    <p:sldId id="1356" r:id="rId9"/>
    <p:sldId id="1353" r:id="rId10"/>
    <p:sldId id="1354" r:id="rId11"/>
    <p:sldId id="1536" r:id="rId12"/>
    <p:sldId id="1360" r:id="rId13"/>
    <p:sldId id="1361" r:id="rId14"/>
    <p:sldId id="1357" r:id="rId15"/>
    <p:sldId id="1591" r:id="rId16"/>
    <p:sldId id="1494" r:id="rId17"/>
    <p:sldId id="1592" r:id="rId18"/>
    <p:sldId id="1593" r:id="rId19"/>
    <p:sldId id="1603" r:id="rId20"/>
    <p:sldId id="1602" r:id="rId21"/>
    <p:sldId id="1549" r:id="rId22"/>
    <p:sldId id="1370" r:id="rId23"/>
    <p:sldId id="1449" r:id="rId24"/>
    <p:sldId id="1374" r:id="rId25"/>
    <p:sldId id="1372" r:id="rId26"/>
    <p:sldId id="1375" r:id="rId27"/>
    <p:sldId id="1503" r:id="rId28"/>
    <p:sldId id="1504" r:id="rId29"/>
    <p:sldId id="1520" r:id="rId30"/>
    <p:sldId id="1508" r:id="rId31"/>
    <p:sldId id="1524" r:id="rId32"/>
    <p:sldId id="1525" r:id="rId33"/>
    <p:sldId id="1532" r:id="rId34"/>
    <p:sldId id="1521" r:id="rId35"/>
    <p:sldId id="1522" r:id="rId36"/>
    <p:sldId id="1526" r:id="rId37"/>
    <p:sldId id="1528" r:id="rId38"/>
    <p:sldId id="1529" r:id="rId39"/>
    <p:sldId id="1394" r:id="rId40"/>
    <p:sldId id="1544" r:id="rId41"/>
    <p:sldId id="1553" r:id="rId42"/>
    <p:sldId id="1395" r:id="rId43"/>
    <p:sldId id="1545" r:id="rId44"/>
    <p:sldId id="1457" r:id="rId45"/>
    <p:sldId id="1399" r:id="rId46"/>
    <p:sldId id="1401" r:id="rId47"/>
    <p:sldId id="1402" r:id="rId48"/>
    <p:sldId id="1585" r:id="rId49"/>
    <p:sldId id="1600" r:id="rId50"/>
    <p:sldId id="1586" r:id="rId51"/>
    <p:sldId id="1563" r:id="rId52"/>
    <p:sldId id="1598" r:id="rId53"/>
    <p:sldId id="1562" r:id="rId54"/>
    <p:sldId id="1599" r:id="rId55"/>
    <p:sldId id="1539" r:id="rId56"/>
    <p:sldId id="1535" r:id="rId57"/>
    <p:sldId id="1427" r:id="rId58"/>
    <p:sldId id="1429" r:id="rId59"/>
    <p:sldId id="1430" r:id="rId60"/>
    <p:sldId id="1431" r:id="rId61"/>
    <p:sldId id="1488" r:id="rId62"/>
    <p:sldId id="1433" r:id="rId63"/>
    <p:sldId id="1435" r:id="rId64"/>
    <p:sldId id="1490" r:id="rId65"/>
    <p:sldId id="1439" r:id="rId66"/>
  </p:sldIdLst>
  <p:sldSz cx="9144000" cy="6858000" type="screen4x3"/>
  <p:notesSz cx="6858000" cy="9144000"/>
  <p:defaultTextStyle>
    <a:defPPr>
      <a:defRPr lang="id-ID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CC"/>
    <a:srgbClr val="FFFFFF"/>
    <a:srgbClr val="FCD5B5"/>
    <a:srgbClr val="DCE6F2"/>
    <a:srgbClr val="FFFFCC"/>
    <a:srgbClr val="FF99FF"/>
    <a:srgbClr val="FFFFEB"/>
    <a:srgbClr val="CC0099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4107" autoAdjust="0"/>
    <p:restoredTop sz="78328" autoAdjust="0"/>
  </p:normalViewPr>
  <p:slideViewPr>
    <p:cSldViewPr>
      <p:cViewPr varScale="1">
        <p:scale>
          <a:sx n="47" d="100"/>
          <a:sy n="47" d="100"/>
        </p:scale>
        <p:origin x="1828" y="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1668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Book4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Jumlah semua kasus TB </a:t>
            </a:r>
            <a:r>
              <a:rPr lang="id-ID"/>
              <a:t>yang diobati t</a:t>
            </a:r>
            <a:r>
              <a:rPr lang="en-US"/>
              <a:t>ahun 1999-2016</a:t>
            </a:r>
          </a:p>
        </c:rich>
      </c:tx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Sheet1!$B$2</c:f>
              <c:strCache>
                <c:ptCount val="1"/>
                <c:pt idx="0">
                  <c:v>Jumlah semua kasus TB</c:v>
                </c:pt>
              </c:strCache>
            </c:strRef>
          </c:tx>
          <c:spPr>
            <a:ln w="50800"/>
          </c:spPr>
          <c:marker>
            <c:symbol val="none"/>
          </c:marker>
          <c:dLbls>
            <c:dLbl>
              <c:idx val="17"/>
              <c:layout>
                <c:manualLayout>
                  <c:x val="-2.5525525525525637E-2"/>
                  <c:y val="-5.33168362844544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8F8-4447-BB6E-2C4CC840EC2B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Sheet1!$A$3:$A$20</c:f>
              <c:numCache>
                <c:formatCode>General</c:formatCode>
                <c:ptCount val="18"/>
                <c:pt idx="0">
                  <c:v>1999</c:v>
                </c:pt>
                <c:pt idx="1">
                  <c:v>2000</c:v>
                </c:pt>
                <c:pt idx="2">
                  <c:v>2001</c:v>
                </c:pt>
                <c:pt idx="3">
                  <c:v>2002</c:v>
                </c:pt>
                <c:pt idx="4">
                  <c:v>2003</c:v>
                </c:pt>
                <c:pt idx="5">
                  <c:v>2004</c:v>
                </c:pt>
                <c:pt idx="6">
                  <c:v>2005</c:v>
                </c:pt>
                <c:pt idx="7">
                  <c:v>2006</c:v>
                </c:pt>
                <c:pt idx="8">
                  <c:v>2007</c:v>
                </c:pt>
                <c:pt idx="9">
                  <c:v>2008</c:v>
                </c:pt>
                <c:pt idx="10">
                  <c:v>2009</c:v>
                </c:pt>
                <c:pt idx="11">
                  <c:v>2010</c:v>
                </c:pt>
                <c:pt idx="12">
                  <c:v>2011</c:v>
                </c:pt>
                <c:pt idx="13">
                  <c:v>2012</c:v>
                </c:pt>
                <c:pt idx="14">
                  <c:v>2013</c:v>
                </c:pt>
                <c:pt idx="15">
                  <c:v>2014</c:v>
                </c:pt>
                <c:pt idx="16">
                  <c:v>2015</c:v>
                </c:pt>
                <c:pt idx="17">
                  <c:v>2016</c:v>
                </c:pt>
              </c:numCache>
            </c:numRef>
          </c:cat>
          <c:val>
            <c:numRef>
              <c:f>Sheet1!$B$3:$B$20</c:f>
              <c:numCache>
                <c:formatCode>General</c:formatCode>
                <c:ptCount val="18"/>
                <c:pt idx="0">
                  <c:v>14711</c:v>
                </c:pt>
                <c:pt idx="1">
                  <c:v>79043</c:v>
                </c:pt>
                <c:pt idx="2">
                  <c:v>89714</c:v>
                </c:pt>
                <c:pt idx="3">
                  <c:v>155188</c:v>
                </c:pt>
                <c:pt idx="4">
                  <c:v>177662</c:v>
                </c:pt>
                <c:pt idx="5">
                  <c:v>214658</c:v>
                </c:pt>
                <c:pt idx="6">
                  <c:v>254601</c:v>
                </c:pt>
                <c:pt idx="7">
                  <c:v>277589</c:v>
                </c:pt>
                <c:pt idx="8">
                  <c:v>275193</c:v>
                </c:pt>
                <c:pt idx="9">
                  <c:v>298329</c:v>
                </c:pt>
                <c:pt idx="10" formatCode="0">
                  <c:v>294730.8808300395</c:v>
                </c:pt>
                <c:pt idx="11">
                  <c:v>302861</c:v>
                </c:pt>
                <c:pt idx="12">
                  <c:v>321308</c:v>
                </c:pt>
                <c:pt idx="13">
                  <c:v>331441</c:v>
                </c:pt>
                <c:pt idx="14">
                  <c:v>327103</c:v>
                </c:pt>
                <c:pt idx="15">
                  <c:v>324539</c:v>
                </c:pt>
                <c:pt idx="16">
                  <c:v>330729</c:v>
                </c:pt>
                <c:pt idx="17">
                  <c:v>360565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8F8-4447-BB6E-2C4CC840EC2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02838016"/>
        <c:axId val="202840320"/>
      </c:lineChart>
      <c:catAx>
        <c:axId val="20283801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 rot="-5400000" vert="horz"/>
          <a:lstStyle/>
          <a:p>
            <a:pPr>
              <a:defRPr/>
            </a:pPr>
            <a:endParaRPr lang="id-ID"/>
          </a:p>
        </c:txPr>
        <c:crossAx val="202840320"/>
        <c:crosses val="autoZero"/>
        <c:auto val="1"/>
        <c:lblAlgn val="ctr"/>
        <c:lblOffset val="100"/>
        <c:noMultiLvlLbl val="0"/>
      </c:catAx>
      <c:valAx>
        <c:axId val="20284032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02838016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600"/>
      </a:pPr>
      <a:endParaRPr lang="id-ID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6259DB-3A31-44A9-866E-3527A45B3C1D}" type="datetimeFigureOut">
              <a:rPr lang="en-US" smtClean="0"/>
              <a:pPr/>
              <a:t>10/25/2017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79CF12-419F-4E6E-9139-96EA38A103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2763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944627-743A-4FDC-8D28-C23FFDE9EF64}" type="datetimeFigureOut">
              <a:rPr lang="id-ID" smtClean="0"/>
              <a:pPr/>
              <a:t>25/10/2017</a:t>
            </a:fld>
            <a:endParaRPr lang="id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d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9F2EB6-9E1A-4684-88FB-0656FA0ABFD6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827553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>
            <a:extLst>
              <a:ext uri="{FF2B5EF4-FFF2-40B4-BE49-F238E27FC236}">
                <a16:creationId xmlns:a16="http://schemas.microsoft.com/office/drawing/2014/main" id="{0E06FD05-326E-484B-9792-BF97F24E782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Notes Placeholder 2">
            <a:extLst>
              <a:ext uri="{FF2B5EF4-FFF2-40B4-BE49-F238E27FC236}">
                <a16:creationId xmlns:a16="http://schemas.microsoft.com/office/drawing/2014/main" id="{6B5C797C-C94D-4674-8C21-13EA588C01F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id-ID">
              <a:solidFill>
                <a:srgbClr val="FF0000"/>
              </a:solidFill>
            </a:endParaRPr>
          </a:p>
        </p:txBody>
      </p:sp>
      <p:sp>
        <p:nvSpPr>
          <p:cNvPr id="47108" name="Slide Number Placeholder 3">
            <a:extLst>
              <a:ext uri="{FF2B5EF4-FFF2-40B4-BE49-F238E27FC236}">
                <a16:creationId xmlns:a16="http://schemas.microsoft.com/office/drawing/2014/main" id="{F03735FB-51B4-4CD9-9A4C-D81D12DB76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5E247A1C-45D0-4E18-8451-5B03401D4C88}" type="slidenum">
              <a:rPr lang="en-US" altLang="id-ID"/>
              <a:pPr/>
              <a:t>11</a:t>
            </a:fld>
            <a:endParaRPr lang="en-US" altLang="id-ID"/>
          </a:p>
        </p:txBody>
      </p:sp>
    </p:spTree>
    <p:extLst>
      <p:ext uri="{BB962C8B-B14F-4D97-AF65-F5344CB8AC3E}">
        <p14:creationId xmlns:p14="http://schemas.microsoft.com/office/powerpoint/2010/main" val="37141967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9F2EB6-9E1A-4684-88FB-0656FA0ABFD6}" type="slidenum">
              <a:rPr lang="id-ID" smtClean="0"/>
              <a:pPr/>
              <a:t>28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730577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D80D1A-50F0-4AA1-883F-2A0141130F89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5913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509B5-9B24-4A6A-9A95-8D7AF554C155}" type="datetimeFigureOut">
              <a:rPr lang="id-ID" smtClean="0"/>
              <a:pPr/>
              <a:t>25/10/2017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84ABA-765A-4EE0-84E4-CDF779B6E77D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211202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509B5-9B24-4A6A-9A95-8D7AF554C155}" type="datetimeFigureOut">
              <a:rPr lang="id-ID" smtClean="0"/>
              <a:pPr/>
              <a:t>25/10/2017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84ABA-765A-4EE0-84E4-CDF779B6E77D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122882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509B5-9B24-4A6A-9A95-8D7AF554C155}" type="datetimeFigureOut">
              <a:rPr lang="id-ID" smtClean="0"/>
              <a:pPr/>
              <a:t>25/10/2017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84ABA-765A-4EE0-84E4-CDF779B6E77D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521189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0371893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19BD6-0A81-4EDF-9726-44EC7A7412D1}" type="datetimeFigureOut">
              <a:rPr lang="en-ID" smtClean="0"/>
              <a:pPr/>
              <a:t>25/10/2017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A929E-797B-416D-BA81-846D0E47649D}" type="slidenum">
              <a:rPr lang="en-ID" smtClean="0"/>
              <a:pPr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6945468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509B5-9B24-4A6A-9A95-8D7AF554C155}" type="datetimeFigureOut">
              <a:rPr lang="id-ID" smtClean="0"/>
              <a:pPr/>
              <a:t>25/10/2017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84ABA-765A-4EE0-84E4-CDF779B6E77D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886311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509B5-9B24-4A6A-9A95-8D7AF554C155}" type="datetimeFigureOut">
              <a:rPr lang="id-ID" smtClean="0"/>
              <a:pPr/>
              <a:t>25/10/2017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84ABA-765A-4EE0-84E4-CDF779B6E77D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709446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509B5-9B24-4A6A-9A95-8D7AF554C155}" type="datetimeFigureOut">
              <a:rPr lang="id-ID" smtClean="0"/>
              <a:pPr/>
              <a:t>25/10/2017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84ABA-765A-4EE0-84E4-CDF779B6E77D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95737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509B5-9B24-4A6A-9A95-8D7AF554C155}" type="datetimeFigureOut">
              <a:rPr lang="id-ID" smtClean="0"/>
              <a:pPr/>
              <a:t>25/10/2017</a:t>
            </a:fld>
            <a:endParaRPr lang="id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84ABA-765A-4EE0-84E4-CDF779B6E77D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117761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509B5-9B24-4A6A-9A95-8D7AF554C155}" type="datetimeFigureOut">
              <a:rPr lang="id-ID" smtClean="0"/>
              <a:pPr/>
              <a:t>25/10/2017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84ABA-765A-4EE0-84E4-CDF779B6E77D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854552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509B5-9B24-4A6A-9A95-8D7AF554C155}" type="datetimeFigureOut">
              <a:rPr lang="id-ID" smtClean="0"/>
              <a:pPr/>
              <a:t>25/10/2017</a:t>
            </a:fld>
            <a:endParaRPr lang="id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84ABA-765A-4EE0-84E4-CDF779B6E77D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563308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509B5-9B24-4A6A-9A95-8D7AF554C155}" type="datetimeFigureOut">
              <a:rPr lang="id-ID" smtClean="0"/>
              <a:pPr/>
              <a:t>25/10/2017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84ABA-765A-4EE0-84E4-CDF779B6E77D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596157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509B5-9B24-4A6A-9A95-8D7AF554C155}" type="datetimeFigureOut">
              <a:rPr lang="id-ID" smtClean="0"/>
              <a:pPr/>
              <a:t>25/10/2017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84ABA-765A-4EE0-84E4-CDF779B6E77D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95310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B509B5-9B24-4A6A-9A95-8D7AF554C155}" type="datetimeFigureOut">
              <a:rPr lang="id-ID" smtClean="0"/>
              <a:pPr/>
              <a:t>25/10/2017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784ABA-765A-4EE0-84E4-CDF779B6E77D}" type="slidenum">
              <a:rPr lang="id-ID" smtClean="0"/>
              <a:pPr/>
              <a:t>‹#›</a:t>
            </a:fld>
            <a:endParaRPr lang="id-ID"/>
          </a:p>
        </p:txBody>
      </p:sp>
      <p:pic>
        <p:nvPicPr>
          <p:cNvPr id="2050" name="Picture 2" descr="C:\Users\Administrator\Documents\00_TUBERKULOSIS PROGRAM\AKMS\HTBS 2016\Copy (2) of pin.jpg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2F8F8"/>
              </a:clrFrom>
              <a:clrTo>
                <a:srgbClr val="F2F8F8">
                  <a:alpha val="0"/>
                </a:srgbClr>
              </a:clrTo>
            </a:clrChange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4941" y="5666274"/>
            <a:ext cx="1174440" cy="117444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-36512" y="44624"/>
            <a:ext cx="352965" cy="3372039"/>
            <a:chOff x="-1128" y="-27384"/>
            <a:chExt cx="900720" cy="6885384"/>
          </a:xfrm>
        </p:grpSpPr>
        <p:pic>
          <p:nvPicPr>
            <p:cNvPr id="7" name="Picture 4" descr="C:\Users\Administrator\Documents\00_TUBERKULOSIS PROGRAM\AKMS\HTBS 2016\Copy of umbul.jpg"/>
            <p:cNvPicPr>
              <a:picLocks noChangeAspect="1" noChangeArrowheads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20" y="-27384"/>
              <a:ext cx="891472" cy="234888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4" descr="C:\Users\Administrator\Documents\00_TUBERKULOSIS PROGRAM\AKMS\HTBS 2016\Copy of umbul.jpg"/>
            <p:cNvPicPr>
              <a:picLocks noChangeAspect="1" noChangeArrowheads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28" y="2276872"/>
              <a:ext cx="900719" cy="234888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4" descr="C:\Users\Administrator\Documents\00_TUBERKULOSIS PROGRAM\AKMS\HTBS 2016\Copy of umbul.jpg"/>
            <p:cNvPicPr>
              <a:picLocks noChangeAspect="1" noChangeArrowheads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27" y="4509120"/>
              <a:ext cx="900719" cy="234888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2" descr="C:\Users\Administrator\Documents\00_TUBERKULOSIS PROGRAM\HTBS\Logo stranas HD - Copy.png"/>
          <p:cNvPicPr>
            <a:picLocks noChangeAspect="1" noChangeArrowheads="1"/>
          </p:cNvPicPr>
          <p:nvPr/>
        </p:nvPicPr>
        <p:blipFill rotWithShape="1">
          <a:blip r:embed="rId18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7" t="14967" r="13987" b="8758"/>
          <a:stretch/>
        </p:blipFill>
        <p:spPr bwMode="auto">
          <a:xfrm>
            <a:off x="7814069" y="56961"/>
            <a:ext cx="1265312" cy="12228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-36512" y="3416663"/>
            <a:ext cx="352965" cy="3468721"/>
            <a:chOff x="-1128" y="-27384"/>
            <a:chExt cx="900720" cy="6885384"/>
          </a:xfrm>
        </p:grpSpPr>
        <p:pic>
          <p:nvPicPr>
            <p:cNvPr id="15" name="Picture 4" descr="C:\Users\Administrator\Documents\00_TUBERKULOSIS PROGRAM\AKMS\HTBS 2016\Copy of umbul.jpg"/>
            <p:cNvPicPr>
              <a:picLocks noChangeAspect="1" noChangeArrowheads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20" y="-27384"/>
              <a:ext cx="891472" cy="234888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4" descr="C:\Users\Administrator\Documents\00_TUBERKULOSIS PROGRAM\AKMS\HTBS 2016\Copy of umbul.jpg"/>
            <p:cNvPicPr>
              <a:picLocks noChangeAspect="1" noChangeArrowheads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28" y="2276872"/>
              <a:ext cx="900719" cy="234888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4" descr="C:\Users\Administrator\Documents\00_TUBERKULOSIS PROGRAM\AKMS\HTBS 2016\Copy of umbul.jpg"/>
            <p:cNvPicPr>
              <a:picLocks noChangeAspect="1" noChangeArrowheads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27" y="4509120"/>
              <a:ext cx="900719" cy="234888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12612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7" r:id="rId12"/>
    <p:sldLayoutId id="2147483668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12" Type="http://schemas.openxmlformats.org/officeDocument/2006/relationships/image" Target="../media/image1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11" Type="http://schemas.openxmlformats.org/officeDocument/2006/relationships/image" Target="../media/image13.png"/><Relationship Id="rId5" Type="http://schemas.openxmlformats.org/officeDocument/2006/relationships/image" Target="../media/image7.jpeg"/><Relationship Id="rId10" Type="http://schemas.openxmlformats.org/officeDocument/2006/relationships/image" Target="../media/image12.jpeg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asiksurya@yahoo.com" TargetMode="External"/><Relationship Id="rId2" Type="http://schemas.openxmlformats.org/officeDocument/2006/relationships/hyperlink" Target="mailto:kingasik@yahoo.com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0.emf"/><Relationship Id="rId4" Type="http://schemas.openxmlformats.org/officeDocument/2006/relationships/oleObject" Target="../embeddings/oleObject1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g"/><Relationship Id="rId4" Type="http://schemas.openxmlformats.org/officeDocument/2006/relationships/image" Target="../media/image4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5334000" y="3572396"/>
            <a:ext cx="3429000" cy="2976586"/>
            <a:chOff x="2143108" y="214290"/>
            <a:chExt cx="6881818" cy="6572296"/>
          </a:xfrm>
        </p:grpSpPr>
        <p:pic>
          <p:nvPicPr>
            <p:cNvPr id="27650" name="Picture 2" descr="G:\PICTURE_VIDEO\Camera A7\WhatsApp Images\IMG-20160429-WA0037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572132" y="214290"/>
              <a:ext cx="3429024" cy="2571768"/>
            </a:xfrm>
            <a:prstGeom prst="rect">
              <a:avLst/>
            </a:prstGeom>
            <a:noFill/>
          </p:spPr>
        </p:pic>
        <p:pic>
          <p:nvPicPr>
            <p:cNvPr id="27651" name="Picture 3" descr="G:\PICTURE_VIDEO\Camera A7\WhatsApp Images\IMG-20160429-WA0039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43108" y="214290"/>
              <a:ext cx="3357586" cy="2518190"/>
            </a:xfrm>
            <a:prstGeom prst="rect">
              <a:avLst/>
            </a:prstGeom>
            <a:noFill/>
          </p:spPr>
        </p:pic>
        <p:pic>
          <p:nvPicPr>
            <p:cNvPr id="27652" name="Picture 4" descr="G:\PICTURE_VIDEO\Camera A7\WhatsApp Images\IMG-20160429-WA0019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643570" y="4250537"/>
              <a:ext cx="3381356" cy="2536017"/>
            </a:xfrm>
            <a:prstGeom prst="rect">
              <a:avLst/>
            </a:prstGeom>
            <a:noFill/>
          </p:spPr>
        </p:pic>
        <p:pic>
          <p:nvPicPr>
            <p:cNvPr id="27653" name="Picture 5" descr="G:\PICTURE_VIDEO\Camera A7\WhatsApp Images\IMG-20160429-WA0020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143108" y="4214818"/>
              <a:ext cx="3429024" cy="2571768"/>
            </a:xfrm>
            <a:prstGeom prst="rect">
              <a:avLst/>
            </a:prstGeom>
            <a:noFill/>
          </p:spPr>
        </p:pic>
        <p:pic>
          <p:nvPicPr>
            <p:cNvPr id="27655" name="Picture 7" descr="G:\PICTURE_VIDEO\Camera A7\WhatsApp Images\IMG-20160319-WA0004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858016" y="2500306"/>
              <a:ext cx="2143140" cy="2143140"/>
            </a:xfrm>
            <a:prstGeom prst="rect">
              <a:avLst/>
            </a:prstGeom>
            <a:noFill/>
          </p:spPr>
        </p:pic>
        <p:pic>
          <p:nvPicPr>
            <p:cNvPr id="27656" name="Picture 8" descr="G:\PICTURE_VIDEO\Camera A7\WhatsApp Images\IMG-20160324-WA0094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166982" y="2571744"/>
              <a:ext cx="1976390" cy="1976390"/>
            </a:xfrm>
            <a:prstGeom prst="rect">
              <a:avLst/>
            </a:prstGeom>
            <a:noFill/>
          </p:spPr>
        </p:pic>
        <p:pic>
          <p:nvPicPr>
            <p:cNvPr id="4098" name="Picture 2" descr="C:\Users\Administrator\Documents\00_TUBERKULOSIS PROGRAM\AKMS\HTBS 2016\pin.jpg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520" y="1697388"/>
              <a:ext cx="3303248" cy="33032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Title 1"/>
          <p:cNvSpPr txBox="1">
            <a:spLocks/>
          </p:cNvSpPr>
          <p:nvPr/>
        </p:nvSpPr>
        <p:spPr>
          <a:xfrm>
            <a:off x="228600" y="1219200"/>
            <a:ext cx="8686800" cy="21155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id-ID" sz="4800" b="1" dirty="0">
                <a:solidFill>
                  <a:srgbClr val="C00000"/>
                </a:solidFill>
              </a:rPr>
              <a:t>Strategi Akselerasi</a:t>
            </a:r>
          </a:p>
          <a:p>
            <a:pPr lvl="0" algn="ctr">
              <a:spcBef>
                <a:spcPct val="0"/>
              </a:spcBef>
              <a:defRPr/>
            </a:pPr>
            <a:r>
              <a:rPr lang="id-ID" sz="4800" b="1" dirty="0">
                <a:solidFill>
                  <a:srgbClr val="C00000"/>
                </a:solidFill>
              </a:rPr>
              <a:t>dalam Eliminasi</a:t>
            </a:r>
            <a:r>
              <a:rPr lang="en-US" sz="4800" b="1" dirty="0">
                <a:solidFill>
                  <a:srgbClr val="C00000"/>
                </a:solidFill>
              </a:rPr>
              <a:t> TB</a:t>
            </a:r>
            <a:r>
              <a:rPr lang="id-ID" sz="4800" b="1" dirty="0">
                <a:solidFill>
                  <a:srgbClr val="C00000"/>
                </a:solidFill>
              </a:rPr>
              <a:t> Indonesia</a:t>
            </a:r>
          </a:p>
        </p:txBody>
      </p:sp>
      <p:pic>
        <p:nvPicPr>
          <p:cNvPr id="12" name="Picture 2" descr="C:\Users\Administrator\Documents\00_TUBERKULOSIS PROGRAM\HTBS\Logo stranas HD - Copy.pn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7" t="14967" r="13987" b="8758"/>
          <a:stretch/>
        </p:blipFill>
        <p:spPr bwMode="auto">
          <a:xfrm>
            <a:off x="915988" y="3662371"/>
            <a:ext cx="3124199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C2107B0-AD93-4469-843B-9AADBFAA5F0C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-465821"/>
            <a:ext cx="3789362" cy="231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5429CAE-ABDA-47AA-BAB6-B9A3D76572F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188" y="98910"/>
            <a:ext cx="1776412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2C8EA6F-10D2-4E03-BB40-6CFC427FCB72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888" y="-27296"/>
            <a:ext cx="2108200" cy="117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63538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A close up of a map&#10;&#10;Description generated with high confidence">
            <a:extLst>
              <a:ext uri="{FF2B5EF4-FFF2-40B4-BE49-F238E27FC236}">
                <a16:creationId xmlns:a16="http://schemas.microsoft.com/office/drawing/2014/main" id="{0A6F7788-9313-4111-99D6-BFE4F7D198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8917293"/>
      </p:ext>
    </p:extLst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1F946AE-6AE0-4EFF-96B5-72B57596FF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err="1"/>
              <a:t>Estimasi</a:t>
            </a:r>
            <a:r>
              <a:rPr lang="en-US" dirty="0"/>
              <a:t> </a:t>
            </a:r>
            <a:r>
              <a:rPr lang="en-US" dirty="0" err="1"/>
              <a:t>Prevalens</a:t>
            </a:r>
            <a:r>
              <a:rPr lang="en-US" dirty="0"/>
              <a:t> TB </a:t>
            </a:r>
            <a:br>
              <a:rPr lang="en-US" dirty="0"/>
            </a:br>
            <a:r>
              <a:rPr lang="en-US" sz="3100" dirty="0"/>
              <a:t>(per 100,000 </a:t>
            </a:r>
            <a:r>
              <a:rPr lang="en-US" sz="3100" dirty="0" err="1"/>
              <a:t>penduduk</a:t>
            </a:r>
            <a:r>
              <a:rPr lang="en-US" sz="3100" dirty="0"/>
              <a:t> ≥ 15 </a:t>
            </a:r>
            <a:r>
              <a:rPr lang="en-US" sz="3100" dirty="0" err="1"/>
              <a:t>tahun</a:t>
            </a:r>
            <a:r>
              <a:rPr lang="en-US" sz="3100" dirty="0"/>
              <a:t>)</a:t>
            </a:r>
            <a:endParaRPr lang="en-US" dirty="0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96AA2FA4-589B-4201-95D7-62E771A411F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57200" y="1371600"/>
          <a:ext cx="8229600" cy="475480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146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717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6214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/>
                        <a:t>Karakteristik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17" marB="45717">
                    <a:solidFill>
                      <a:srgbClr val="FCD5B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/>
                        <a:t>hapusan</a:t>
                      </a:r>
                      <a:r>
                        <a:rPr lang="en-US" sz="2000" b="1" dirty="0"/>
                        <a:t> BTA+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17" marB="45717">
                    <a:solidFill>
                      <a:srgbClr val="FCD5B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/>
                        <a:t>konfirmasi</a:t>
                      </a:r>
                      <a:r>
                        <a:rPr lang="en-US" sz="2000" b="1" dirty="0"/>
                        <a:t> </a:t>
                      </a:r>
                      <a:r>
                        <a:rPr lang="en-US" sz="2000" b="1" dirty="0" err="1"/>
                        <a:t>bakteriologis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17" marB="45717">
                    <a:solidFill>
                      <a:srgbClr val="FCD5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214"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 err="1"/>
                        <a:t>Nasional</a:t>
                      </a:r>
                      <a:endParaRPr lang="en-US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17" marB="45717"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u="none" strike="noStrike" dirty="0">
                          <a:effectLst/>
                        </a:rPr>
                        <a:t>257           (210 - 303)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17" marB="45717"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u="none" strike="noStrike" dirty="0">
                          <a:effectLst/>
                        </a:rPr>
                        <a:t>759</a:t>
                      </a:r>
                      <a:r>
                        <a:rPr lang="en-US" sz="2000" b="1" u="none" strike="noStrike" baseline="0" dirty="0">
                          <a:effectLst/>
                        </a:rPr>
                        <a:t>         (</a:t>
                      </a:r>
                      <a:r>
                        <a:rPr lang="en-US" sz="2000" b="1" u="none" strike="noStrike" dirty="0">
                          <a:effectLst/>
                        </a:rPr>
                        <a:t>590</a:t>
                      </a:r>
                      <a:r>
                        <a:rPr lang="en-US" sz="2000" b="1" u="none" strike="noStrike" baseline="0" dirty="0">
                          <a:effectLst/>
                        </a:rPr>
                        <a:t> - 961)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17" marB="45717"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214"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 err="1"/>
                        <a:t>Kelamin</a:t>
                      </a:r>
                      <a:endParaRPr lang="en-US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17" marB="45717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214">
                <a:tc>
                  <a:txBody>
                    <a:bodyPr/>
                    <a:lstStyle/>
                    <a:p>
                      <a:pPr lvl="1" algn="l"/>
                      <a:r>
                        <a:rPr lang="en-US" sz="2000" b="1" dirty="0" err="1"/>
                        <a:t>Laki</a:t>
                      </a:r>
                      <a:endParaRPr lang="en-US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u="none" strike="noStrike" kern="1200" dirty="0">
                          <a:effectLst/>
                        </a:rPr>
                        <a:t> 393           </a:t>
                      </a:r>
                      <a:r>
                        <a:rPr lang="en-US" sz="2000" b="1" u="none" strike="noStrike" kern="1200" baseline="0" dirty="0">
                          <a:effectLst/>
                        </a:rPr>
                        <a:t> </a:t>
                      </a:r>
                      <a:r>
                        <a:rPr lang="en-US" sz="2000" b="1" u="none" strike="noStrike" kern="1200" dirty="0">
                          <a:effectLst/>
                        </a:rPr>
                        <a:t>(</a:t>
                      </a:r>
                      <a:r>
                        <a:rPr lang="en-US" sz="2000" b="1" u="none" strike="noStrike" dirty="0">
                          <a:effectLst/>
                        </a:rPr>
                        <a:t>315 - 471</a:t>
                      </a:r>
                      <a:r>
                        <a:rPr lang="en-US" sz="2000" b="1" u="none" strike="noStrike" kern="1200" dirty="0">
                          <a:effectLst/>
                        </a:rPr>
                        <a:t>)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700" marR="12700" marT="12699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u="none" strike="noStrike" kern="1200" dirty="0">
                          <a:effectLst/>
                        </a:rPr>
                        <a:t>1,083         (</a:t>
                      </a:r>
                      <a:r>
                        <a:rPr lang="en-US" sz="2000" b="1" u="none" strike="noStrike" dirty="0">
                          <a:effectLst/>
                        </a:rPr>
                        <a:t>873</a:t>
                      </a:r>
                      <a:r>
                        <a:rPr lang="en-US" sz="2000" b="1" u="none" strike="noStrike" baseline="0" dirty="0">
                          <a:effectLst/>
                        </a:rPr>
                        <a:t> - 1,337</a:t>
                      </a:r>
                      <a:r>
                        <a:rPr lang="en-US" sz="2000" b="1" u="none" strike="noStrike" kern="1200" baseline="0" dirty="0">
                          <a:effectLst/>
                        </a:rPr>
                        <a:t>)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700" marR="360000" marT="12699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6214">
                <a:tc>
                  <a:txBody>
                    <a:bodyPr/>
                    <a:lstStyle/>
                    <a:p>
                      <a:pPr lvl="1" algn="l"/>
                      <a:r>
                        <a:rPr lang="en-US" sz="2000" b="1" dirty="0" err="1"/>
                        <a:t>Perempuan</a:t>
                      </a:r>
                      <a:endParaRPr lang="en-US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u="none" strike="noStrike" kern="1200" dirty="0">
                          <a:effectLst/>
                        </a:rPr>
                        <a:t> 131            (</a:t>
                      </a:r>
                      <a:r>
                        <a:rPr lang="en-US" sz="2000" b="1" u="none" strike="noStrike" dirty="0">
                          <a:effectLst/>
                        </a:rPr>
                        <a:t>88 - 174</a:t>
                      </a:r>
                      <a:r>
                        <a:rPr lang="en-US" sz="2000" b="1" u="none" strike="noStrike" kern="1200" dirty="0">
                          <a:effectLst/>
                        </a:rPr>
                        <a:t>)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700" marR="12700" marT="12699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u="none" strike="noStrike" kern="1200" dirty="0">
                          <a:effectLst/>
                        </a:rPr>
                        <a:t>461          (</a:t>
                      </a:r>
                      <a:r>
                        <a:rPr lang="en-US" sz="2000" b="1" u="none" strike="noStrike" dirty="0">
                          <a:effectLst/>
                        </a:rPr>
                        <a:t>354 - 591</a:t>
                      </a:r>
                      <a:r>
                        <a:rPr lang="en-US" sz="2000" b="1" u="none" strike="noStrike" kern="1200" dirty="0">
                          <a:effectLst/>
                        </a:rPr>
                        <a:t>)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700" marR="360000" marT="12699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6214"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/>
                        <a:t>Wilayah</a:t>
                      </a:r>
                      <a:endParaRPr lang="en-US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17" marB="45717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6214">
                <a:tc>
                  <a:txBody>
                    <a:bodyPr/>
                    <a:lstStyle/>
                    <a:p>
                      <a:pPr lvl="1" algn="l"/>
                      <a:r>
                        <a:rPr lang="en-US" sz="2000" b="1" dirty="0"/>
                        <a:t>Sumatera</a:t>
                      </a:r>
                      <a:endParaRPr lang="en-US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u="none" strike="noStrike" kern="1200" dirty="0">
                          <a:effectLst/>
                        </a:rPr>
                        <a:t> 307             (</a:t>
                      </a:r>
                      <a:r>
                        <a:rPr lang="en-US" sz="2000" b="1" u="none" strike="noStrike" dirty="0">
                          <a:effectLst/>
                        </a:rPr>
                        <a:t>208 - 407</a:t>
                      </a:r>
                      <a:r>
                        <a:rPr lang="en-US" sz="2000" b="1" u="none" strike="noStrike" kern="1200" dirty="0">
                          <a:effectLst/>
                        </a:rPr>
                        <a:t>)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700" marR="12700" marT="12699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u="none" strike="noStrike" kern="1200" dirty="0">
                          <a:effectLst/>
                        </a:rPr>
                        <a:t>913           (</a:t>
                      </a:r>
                      <a:r>
                        <a:rPr lang="en-US" sz="2000" b="1" u="none" strike="noStrike" dirty="0">
                          <a:effectLst/>
                        </a:rPr>
                        <a:t>697 - 1,177</a:t>
                      </a:r>
                      <a:r>
                        <a:rPr lang="en-US" sz="2000" b="1" u="none" strike="noStrike" kern="1200" dirty="0">
                          <a:effectLst/>
                        </a:rPr>
                        <a:t>)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700" marR="12700" marT="12699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6214">
                <a:tc>
                  <a:txBody>
                    <a:bodyPr/>
                    <a:lstStyle/>
                    <a:p>
                      <a:pPr lvl="1" algn="l"/>
                      <a:r>
                        <a:rPr lang="en-US" sz="2000" b="1" dirty="0" err="1"/>
                        <a:t>Jawa</a:t>
                      </a:r>
                      <a:r>
                        <a:rPr lang="en-US" sz="2000" b="1" dirty="0"/>
                        <a:t>-Bali</a:t>
                      </a:r>
                      <a:endParaRPr lang="en-US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u="none" strike="noStrike" kern="1200" dirty="0">
                          <a:effectLst/>
                        </a:rPr>
                        <a:t> 217             (</a:t>
                      </a:r>
                      <a:r>
                        <a:rPr lang="en-US" sz="2000" b="1" u="none" strike="noStrike" dirty="0">
                          <a:effectLst/>
                        </a:rPr>
                        <a:t>147 - 287</a:t>
                      </a:r>
                      <a:r>
                        <a:rPr lang="en-US" sz="2000" b="1" u="none" strike="noStrike" kern="1200" dirty="0">
                          <a:effectLst/>
                        </a:rPr>
                        <a:t>)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700" marR="12700" marT="12699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u="none" strike="noStrike" kern="1200" dirty="0">
                          <a:effectLst/>
                        </a:rPr>
                        <a:t>593           (</a:t>
                      </a:r>
                      <a:r>
                        <a:rPr lang="en-US" sz="2000" b="1" u="none" strike="noStrike" dirty="0">
                          <a:effectLst/>
                        </a:rPr>
                        <a:t>447 - 771</a:t>
                      </a:r>
                      <a:r>
                        <a:rPr lang="en-US" sz="2000" b="1" u="none" strike="noStrike" kern="1200" dirty="0">
                          <a:effectLst/>
                        </a:rPr>
                        <a:t>)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700" marR="12700" marT="12699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6214">
                <a:tc>
                  <a:txBody>
                    <a:bodyPr/>
                    <a:lstStyle/>
                    <a:p>
                      <a:pPr lvl="1" algn="l"/>
                      <a:r>
                        <a:rPr lang="en-US" sz="2000" b="1" dirty="0"/>
                        <a:t>Lain2</a:t>
                      </a:r>
                      <a:endParaRPr lang="en-US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u="none" strike="noStrike" kern="1200" dirty="0">
                          <a:effectLst/>
                        </a:rPr>
                        <a:t> 260             (</a:t>
                      </a:r>
                      <a:r>
                        <a:rPr lang="en-US" sz="2000" b="1" u="none" strike="noStrike" dirty="0">
                          <a:effectLst/>
                        </a:rPr>
                        <a:t>184 - 336</a:t>
                      </a:r>
                      <a:r>
                        <a:rPr lang="en-US" sz="2000" b="1" u="none" strike="noStrike" kern="1200" dirty="0">
                          <a:effectLst/>
                        </a:rPr>
                        <a:t>)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700" marR="12700" marT="12699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u="none" strike="noStrike" kern="1200" dirty="0">
                          <a:effectLst/>
                        </a:rPr>
                        <a:t>842           (</a:t>
                      </a:r>
                      <a:r>
                        <a:rPr lang="en-US" sz="2000" b="1" u="none" strike="noStrike" dirty="0">
                          <a:effectLst/>
                        </a:rPr>
                        <a:t>635 - 1,092</a:t>
                      </a:r>
                      <a:r>
                        <a:rPr lang="en-US" sz="2000" b="1" u="none" strike="noStrike" kern="1200" dirty="0">
                          <a:effectLst/>
                        </a:rPr>
                        <a:t>)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700" marR="12700" marT="12699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621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/>
                        <a:t>Urban/rural</a:t>
                      </a:r>
                      <a:endParaRPr lang="en-US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endParaRPr lang="en-US" sz="20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T="45717" marB="45717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96214">
                <a:tc>
                  <a:txBody>
                    <a:bodyPr/>
                    <a:lstStyle/>
                    <a:p>
                      <a:pPr lvl="1" algn="l"/>
                      <a:r>
                        <a:rPr lang="en-US" sz="2000" b="1" dirty="0"/>
                        <a:t>Urban</a:t>
                      </a:r>
                      <a:endParaRPr lang="en-US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u="none" strike="noStrike" kern="1200" dirty="0">
                          <a:effectLst/>
                        </a:rPr>
                        <a:t> 282             (</a:t>
                      </a:r>
                      <a:r>
                        <a:rPr lang="en-US" sz="2000" b="1" u="none" strike="noStrike" dirty="0">
                          <a:effectLst/>
                        </a:rPr>
                        <a:t>220 - 345</a:t>
                      </a:r>
                      <a:r>
                        <a:rPr lang="en-US" sz="2000" b="1" u="none" strike="noStrike" kern="1200" dirty="0">
                          <a:effectLst/>
                        </a:rPr>
                        <a:t>)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700" marR="12700" marT="12699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u="none" strike="noStrike" kern="1200" dirty="0">
                          <a:effectLst/>
                        </a:rPr>
                        <a:t>846           (</a:t>
                      </a:r>
                      <a:r>
                        <a:rPr lang="en-US" sz="2000" b="1" u="none" strike="noStrike" dirty="0">
                          <a:effectLst/>
                        </a:rPr>
                        <a:t>678- 1,048</a:t>
                      </a:r>
                      <a:r>
                        <a:rPr lang="en-US" sz="2000" b="1" u="none" strike="noStrike" kern="1200" dirty="0">
                          <a:effectLst/>
                        </a:rPr>
                        <a:t>)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700" marR="12700" marT="12699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96214">
                <a:tc>
                  <a:txBody>
                    <a:bodyPr/>
                    <a:lstStyle/>
                    <a:p>
                      <a:pPr lvl="1" algn="l"/>
                      <a:r>
                        <a:rPr lang="en-US" sz="2000" b="1" dirty="0"/>
                        <a:t>Rural</a:t>
                      </a:r>
                      <a:endParaRPr lang="en-US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u="none" strike="noStrike" kern="1200" dirty="0">
                          <a:effectLst/>
                        </a:rPr>
                        <a:t> 231             (</a:t>
                      </a:r>
                      <a:r>
                        <a:rPr lang="en-US" sz="2000" b="1" u="none" strike="noStrike" dirty="0">
                          <a:effectLst/>
                        </a:rPr>
                        <a:t>163 - 300</a:t>
                      </a:r>
                      <a:r>
                        <a:rPr lang="en-US" sz="2000" b="1" u="none" strike="noStrike" kern="1200" dirty="0">
                          <a:effectLst/>
                        </a:rPr>
                        <a:t>)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700" marR="12700" marT="12699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u="none" strike="noStrike" kern="1200" dirty="0">
                          <a:effectLst/>
                        </a:rPr>
                        <a:t>674           (</a:t>
                      </a:r>
                      <a:r>
                        <a:rPr lang="en-US" sz="2000" b="1" u="none" strike="noStrike" dirty="0">
                          <a:effectLst/>
                        </a:rPr>
                        <a:t>512 - 874</a:t>
                      </a:r>
                      <a:r>
                        <a:rPr lang="en-US" sz="2000" b="1" u="none" strike="noStrike" kern="1200" dirty="0">
                          <a:effectLst/>
                        </a:rPr>
                        <a:t>)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700" marR="12700" marT="12699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920011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A picture containing text, map&#10;&#10;Description generated with very high confidence">
            <a:extLst>
              <a:ext uri="{FF2B5EF4-FFF2-40B4-BE49-F238E27FC236}">
                <a16:creationId xmlns:a16="http://schemas.microsoft.com/office/drawing/2014/main" id="{B0B8098C-6FF3-4D6A-8AAB-48B89DFEDA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452778"/>
      </p:ext>
    </p:extLst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A close up of a map&#10;&#10;Description generated with high confidence">
            <a:extLst>
              <a:ext uri="{FF2B5EF4-FFF2-40B4-BE49-F238E27FC236}">
                <a16:creationId xmlns:a16="http://schemas.microsoft.com/office/drawing/2014/main" id="{206C4D92-C3F6-4986-9F83-BF3D9D56D2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9079623"/>
      </p:ext>
    </p:extLst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A close up of a map&#10;&#10;Description generated with high confidence">
            <a:extLst>
              <a:ext uri="{FF2B5EF4-FFF2-40B4-BE49-F238E27FC236}">
                <a16:creationId xmlns:a16="http://schemas.microsoft.com/office/drawing/2014/main" id="{41FE80E1-75A5-41F0-9716-5A245B4CD0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3" r="2500"/>
          <a:stretch/>
        </p:blipFill>
        <p:spPr bwMode="auto">
          <a:xfrm>
            <a:off x="304800" y="0"/>
            <a:ext cx="838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D7151754-3A13-4C20-8C8B-CA9E64D08190}"/>
              </a:ext>
            </a:extLst>
          </p:cNvPr>
          <p:cNvCxnSpPr>
            <a:cxnSpLocks/>
          </p:cNvCxnSpPr>
          <p:nvPr/>
        </p:nvCxnSpPr>
        <p:spPr>
          <a:xfrm flipV="1">
            <a:off x="7772400" y="609600"/>
            <a:ext cx="1219200" cy="1219200"/>
          </a:xfrm>
          <a:prstGeom prst="straightConnector1">
            <a:avLst/>
          </a:prstGeom>
          <a:ln w="57150">
            <a:solidFill>
              <a:srgbClr val="FF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0949695"/>
      </p:ext>
    </p:extLst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51350E7-11C1-4FF1-865E-46B4298A0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3399"/>
          </a:xfrm>
        </p:spPr>
        <p:txBody>
          <a:bodyPr>
            <a:noAutofit/>
          </a:bodyPr>
          <a:lstStyle/>
          <a:p>
            <a:r>
              <a:rPr lang="id-ID" sz="2800" b="1" dirty="0"/>
              <a:t>360.565 kasus TB telah diobati pada tahun 2016</a:t>
            </a:r>
            <a:endParaRPr lang="id-ID" sz="280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9BA5AC7-C3EC-4A75-9EB4-985D31FF13B2}"/>
              </a:ext>
            </a:extLst>
          </p:cNvPr>
          <p:cNvGrpSpPr/>
          <p:nvPr/>
        </p:nvGrpSpPr>
        <p:grpSpPr>
          <a:xfrm>
            <a:off x="304800" y="1341437"/>
            <a:ext cx="8229600" cy="4830763"/>
            <a:chOff x="381000" y="1295400"/>
            <a:chExt cx="8229600" cy="4830763"/>
          </a:xfrm>
        </p:grpSpPr>
        <p:graphicFrame>
          <p:nvGraphicFramePr>
            <p:cNvPr id="4" name="Chart 3"/>
            <p:cNvGraphicFramePr/>
            <p:nvPr>
              <p:extLst/>
            </p:nvPr>
          </p:nvGraphicFramePr>
          <p:xfrm>
            <a:off x="381000" y="1295400"/>
            <a:ext cx="7848600" cy="483076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6C4AD21-5078-45B3-BE09-9E9931F0FF21}"/>
                </a:ext>
              </a:extLst>
            </p:cNvPr>
            <p:cNvSpPr txBox="1"/>
            <p:nvPr/>
          </p:nvSpPr>
          <p:spPr>
            <a:xfrm>
              <a:off x="3276600" y="4038600"/>
              <a:ext cx="53340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b="1" dirty="0"/>
                <a:t>Tahun 2016 dilakukan akselerasi penumuan TB melalui TOSS TB</a:t>
              </a:r>
            </a:p>
            <a:p>
              <a:pPr algn="ctr"/>
              <a:r>
                <a:rPr lang="id-ID" b="1" dirty="0"/>
                <a:t>Menambah temuan kasus cukup signifikan dibanding tahun tahun sebelumnya</a:t>
              </a: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62163939-CB20-46D7-A3DA-72EBD59F8CD0}"/>
                </a:ext>
              </a:extLst>
            </p:cNvPr>
            <p:cNvCxnSpPr/>
            <p:nvPr/>
          </p:nvCxnSpPr>
          <p:spPr>
            <a:xfrm flipV="1">
              <a:off x="7924800" y="1524000"/>
              <a:ext cx="685800" cy="685800"/>
            </a:xfrm>
            <a:prstGeom prst="straightConnector1">
              <a:avLst/>
            </a:prstGeom>
            <a:ln w="57150">
              <a:solidFill>
                <a:srgbClr val="C00000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Oval 2">
            <a:extLst>
              <a:ext uri="{FF2B5EF4-FFF2-40B4-BE49-F238E27FC236}">
                <a16:creationId xmlns:a16="http://schemas.microsoft.com/office/drawing/2014/main" id="{986D067E-6763-4E93-BDF0-4EC49A0C07B3}"/>
              </a:ext>
            </a:extLst>
          </p:cNvPr>
          <p:cNvSpPr/>
          <p:nvPr/>
        </p:nvSpPr>
        <p:spPr>
          <a:xfrm>
            <a:off x="7315200" y="2514600"/>
            <a:ext cx="152400" cy="1524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520387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5BB5339B-CCC9-492E-8E8A-F0ADCB894A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2706083"/>
      </p:ext>
    </p:extLst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>
            <a:extLst>
              <a:ext uri="{FF2B5EF4-FFF2-40B4-BE49-F238E27FC236}">
                <a16:creationId xmlns:a16="http://schemas.microsoft.com/office/drawing/2014/main" id="{F9F536CE-F0D8-4E60-9254-A496CDEE630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7200" y="304800"/>
            <a:ext cx="8382000" cy="61722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E5BB85E1-105B-4BB9-A88B-B3E684D3C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4114800" cy="1143000"/>
          </a:xfrm>
        </p:spPr>
        <p:txBody>
          <a:bodyPr>
            <a:normAutofit fontScale="90000"/>
          </a:bodyPr>
          <a:lstStyle/>
          <a:p>
            <a:r>
              <a:rPr lang="id-ID" dirty="0"/>
              <a:t>Pathway Health Seeking Behavior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E2F1F8-B55F-4A8A-8A1B-B00E35217561}"/>
              </a:ext>
            </a:extLst>
          </p:cNvPr>
          <p:cNvSpPr txBox="1"/>
          <p:nvPr/>
        </p:nvSpPr>
        <p:spPr>
          <a:xfrm>
            <a:off x="1066800" y="4267200"/>
            <a:ext cx="8947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3200" b="1" dirty="0">
                <a:solidFill>
                  <a:srgbClr val="FF0000"/>
                </a:solidFill>
              </a:rPr>
              <a:t>54%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212CE7-7099-45C0-9823-35D9387C9829}"/>
              </a:ext>
            </a:extLst>
          </p:cNvPr>
          <p:cNvSpPr txBox="1"/>
          <p:nvPr/>
        </p:nvSpPr>
        <p:spPr>
          <a:xfrm>
            <a:off x="3524803" y="3657600"/>
            <a:ext cx="6928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3200" b="1" dirty="0">
                <a:solidFill>
                  <a:srgbClr val="FF0000"/>
                </a:solidFill>
              </a:rPr>
              <a:t>7%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F116E9-D16F-4492-87DB-3D27A4D81002}"/>
              </a:ext>
            </a:extLst>
          </p:cNvPr>
          <p:cNvSpPr txBox="1"/>
          <p:nvPr/>
        </p:nvSpPr>
        <p:spPr>
          <a:xfrm>
            <a:off x="4793582" y="3911025"/>
            <a:ext cx="9012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3200" b="1" dirty="0">
                <a:solidFill>
                  <a:srgbClr val="FF0000"/>
                </a:solidFill>
              </a:rPr>
              <a:t>12%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538E76-2B63-4207-BFC1-3DD61866F5E3}"/>
              </a:ext>
            </a:extLst>
          </p:cNvPr>
          <p:cNvSpPr txBox="1"/>
          <p:nvPr/>
        </p:nvSpPr>
        <p:spPr>
          <a:xfrm>
            <a:off x="6781800" y="3962400"/>
            <a:ext cx="9012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3200" b="1" dirty="0">
                <a:solidFill>
                  <a:srgbClr val="FF0000"/>
                </a:solidFill>
              </a:rPr>
              <a:t>19%</a:t>
            </a:r>
          </a:p>
        </p:txBody>
      </p:sp>
    </p:spTree>
    <p:extLst>
      <p:ext uri="{BB962C8B-B14F-4D97-AF65-F5344CB8AC3E}">
        <p14:creationId xmlns:p14="http://schemas.microsoft.com/office/powerpoint/2010/main" val="21803340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09F3EB1-6A0D-4D9B-B829-00D93A6B62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762000"/>
            <a:ext cx="8915400" cy="6096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6A760AC-E391-4DDC-A409-A3CA72BC9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7362"/>
          </a:xfrm>
        </p:spPr>
        <p:txBody>
          <a:bodyPr>
            <a:normAutofit fontScale="90000"/>
          </a:bodyPr>
          <a:lstStyle/>
          <a:p>
            <a:r>
              <a:rPr lang="id-ID" dirty="0"/>
              <a:t>Patien pathway: Indonesia</a:t>
            </a:r>
          </a:p>
        </p:txBody>
      </p:sp>
    </p:spTree>
    <p:extLst>
      <p:ext uri="{BB962C8B-B14F-4D97-AF65-F5344CB8AC3E}">
        <p14:creationId xmlns:p14="http://schemas.microsoft.com/office/powerpoint/2010/main" val="1019057396"/>
      </p:ext>
    </p:extLst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97B4FB-B7FD-42DE-A483-3B922DDB7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id-ID" b="1" dirty="0">
                <a:solidFill>
                  <a:srgbClr val="FF0000"/>
                </a:solidFill>
              </a:rPr>
              <a:t>Isu Strategi, Peluang dan Perubahan Strategi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8D76492-00B3-48C7-A1B4-2B1DDC8AD2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752600"/>
            <a:ext cx="6553200" cy="4996571"/>
          </a:xfrm>
        </p:spPr>
      </p:pic>
    </p:spTree>
    <p:extLst>
      <p:ext uri="{BB962C8B-B14F-4D97-AF65-F5344CB8AC3E}">
        <p14:creationId xmlns:p14="http://schemas.microsoft.com/office/powerpoint/2010/main" val="30280220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/>
              <a:t>Dr. Asik Surya, MPPM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412776"/>
            <a:ext cx="8229600" cy="4525963"/>
          </a:xfrm>
        </p:spPr>
        <p:txBody>
          <a:bodyPr>
            <a:noAutofit/>
          </a:bodyPr>
          <a:lstStyle/>
          <a:p>
            <a:r>
              <a:rPr lang="id-ID" sz="2400" dirty="0"/>
              <a:t>Pendidikan</a:t>
            </a:r>
          </a:p>
          <a:p>
            <a:pPr lvl="1"/>
            <a:r>
              <a:rPr lang="id-ID" sz="2400" dirty="0"/>
              <a:t>Dokter FK Unair Surabaya, 1990</a:t>
            </a:r>
          </a:p>
          <a:p>
            <a:pPr lvl="1"/>
            <a:r>
              <a:rPr lang="id-ID" sz="2400" dirty="0"/>
              <a:t>Master Public Policy and Management, University of Southern California, LA, USA, 1999</a:t>
            </a:r>
          </a:p>
          <a:p>
            <a:r>
              <a:rPr lang="id-ID" sz="2400" dirty="0"/>
              <a:t>Pekerjaan : Program  Tuberkulosis Nasional , Ditjen P2P, Kemenkes</a:t>
            </a:r>
          </a:p>
          <a:p>
            <a:r>
              <a:rPr lang="id-ID" sz="2400" dirty="0"/>
              <a:t>Alamat Kantor : Subdit Tuberkulosis, Gdg B, Lt.4, Ditjen P2PL, Jalan Percetakan Negara 29 Jakarta</a:t>
            </a:r>
          </a:p>
          <a:p>
            <a:r>
              <a:rPr lang="id-ID" sz="2400" dirty="0"/>
              <a:t>Alamat Rumah : Jalan Mataram No.6 Taman Yunani, Sentul City, Bogor.</a:t>
            </a:r>
          </a:p>
          <a:p>
            <a:r>
              <a:rPr lang="id-ID" sz="2400" dirty="0"/>
              <a:t>HP : 08170931310, </a:t>
            </a:r>
          </a:p>
          <a:p>
            <a:r>
              <a:rPr lang="id-ID" sz="2400" dirty="0"/>
              <a:t>Email : </a:t>
            </a:r>
            <a:r>
              <a:rPr lang="id-ID" sz="2400" dirty="0">
                <a:hlinkClick r:id="rId2"/>
              </a:rPr>
              <a:t>kingasik@yahoo.com</a:t>
            </a:r>
            <a:r>
              <a:rPr lang="id-ID" sz="2400" dirty="0"/>
              <a:t>, </a:t>
            </a:r>
            <a:r>
              <a:rPr lang="id-ID" sz="2400" dirty="0">
                <a:hlinkClick r:id="rId3"/>
              </a:rPr>
              <a:t>asiksurya@yahoo.com</a:t>
            </a:r>
            <a:r>
              <a:rPr lang="id-ID" sz="2400" dirty="0"/>
              <a:t> </a:t>
            </a:r>
          </a:p>
          <a:p>
            <a:endParaRPr lang="id-ID" sz="2400" dirty="0"/>
          </a:p>
        </p:txBody>
      </p:sp>
    </p:spTree>
    <p:extLst>
      <p:ext uri="{BB962C8B-B14F-4D97-AF65-F5344CB8AC3E}">
        <p14:creationId xmlns:p14="http://schemas.microsoft.com/office/powerpoint/2010/main" val="21609053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81000" y="987624"/>
            <a:ext cx="8534400" cy="5641776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id-ID" sz="2000" dirty="0">
                <a:latin typeface="Arial" pitchFamily="34" charset="0"/>
                <a:cs typeface="Arial" pitchFamily="34" charset="0"/>
              </a:rPr>
              <a:t>Angka Kesakitan yang tinggi, Penemuan rendah (3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2</a:t>
            </a:r>
            <a:r>
              <a:rPr lang="id-ID" sz="2000" dirty="0">
                <a:latin typeface="Arial" pitchFamily="34" charset="0"/>
                <a:cs typeface="Arial" pitchFamily="34" charset="0"/>
              </a:rPr>
              <a:t>%)</a:t>
            </a:r>
            <a:endParaRPr lang="en-US" sz="20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0"/>
              </a:spcBef>
            </a:pPr>
            <a:r>
              <a:rPr lang="en-US" sz="2000" dirty="0" err="1">
                <a:latin typeface="Arial" pitchFamily="34" charset="0"/>
                <a:cs typeface="Arial" pitchFamily="34" charset="0"/>
              </a:rPr>
              <a:t>Tantangan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: TB-HIV, TB MDR, TB DM,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malnutrisi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dll</a:t>
            </a:r>
            <a:endParaRPr lang="id-ID" sz="2000" dirty="0">
              <a:latin typeface="Arial" pitchFamily="34" charset="0"/>
              <a:cs typeface="Arial" pitchFamily="34" charset="0"/>
            </a:endParaRPr>
          </a:p>
          <a:p>
            <a:r>
              <a:rPr lang="en-US" sz="2000" dirty="0">
                <a:latin typeface="Arial" pitchFamily="34" charset="0"/>
                <a:cs typeface="Arial" pitchFamily="34" charset="0"/>
              </a:rPr>
              <a:t>K</a:t>
            </a:r>
            <a:r>
              <a:rPr lang="id-ID" sz="2000" dirty="0">
                <a:latin typeface="Arial" pitchFamily="34" charset="0"/>
                <a:cs typeface="Arial" pitchFamily="34" charset="0"/>
              </a:rPr>
              <a:t>epemimpinan </a:t>
            </a:r>
            <a:r>
              <a:rPr lang="id-ID" sz="2000" dirty="0">
                <a:latin typeface="Arial" pitchFamily="34" charset="0"/>
                <a:cs typeface="Arial" pitchFamily="34" charset="0"/>
                <a:sym typeface="Wingdings" pitchFamily="2" charset="2"/>
              </a:rPr>
              <a:t>program</a:t>
            </a:r>
          </a:p>
          <a:p>
            <a:pPr lvl="1"/>
            <a:r>
              <a:rPr lang="en-US" sz="2000" dirty="0" err="1">
                <a:latin typeface="Arial" pitchFamily="34" charset="0"/>
                <a:cs typeface="Arial" pitchFamily="34" charset="0"/>
                <a:sym typeface="Wingdings" pitchFamily="2" charset="2"/>
              </a:rPr>
              <a:t>Pendanaan</a:t>
            </a:r>
            <a:r>
              <a:rPr lang="en-US" sz="2000" dirty="0"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  <a:sym typeface="Wingdings" pitchFamily="2" charset="2"/>
              </a:rPr>
              <a:t>bersumber</a:t>
            </a:r>
            <a:r>
              <a:rPr lang="en-US" sz="2000" dirty="0">
                <a:latin typeface="Arial" pitchFamily="34" charset="0"/>
                <a:cs typeface="Arial" pitchFamily="34" charset="0"/>
                <a:sym typeface="Wingdings" pitchFamily="2" charset="2"/>
              </a:rPr>
              <a:t> domestic</a:t>
            </a:r>
            <a:r>
              <a:rPr lang="id-ID" sz="2000" dirty="0">
                <a:latin typeface="Arial" pitchFamily="34" charset="0"/>
                <a:cs typeface="Arial" pitchFamily="34" charset="0"/>
                <a:sym typeface="Wingdings" pitchFamily="2" charset="2"/>
              </a:rPr>
              <a:t>, </a:t>
            </a:r>
            <a:r>
              <a:rPr lang="en-US" sz="2000" dirty="0" err="1">
                <a:latin typeface="Arial" pitchFamily="34" charset="0"/>
                <a:cs typeface="Arial" pitchFamily="34" charset="0"/>
                <a:sym typeface="Wingdings" pitchFamily="2" charset="2"/>
              </a:rPr>
              <a:t>Kecenderungan</a:t>
            </a:r>
            <a:r>
              <a:rPr lang="en-US" sz="2000" dirty="0">
                <a:latin typeface="Arial" pitchFamily="34" charset="0"/>
                <a:cs typeface="Arial" pitchFamily="34" charset="0"/>
                <a:sym typeface="Wingdings" pitchFamily="2" charset="2"/>
              </a:rPr>
              <a:t> donor </a:t>
            </a:r>
            <a:r>
              <a:rPr lang="en-US" sz="2000" dirty="0" err="1">
                <a:latin typeface="Arial" pitchFamily="34" charset="0"/>
                <a:cs typeface="Arial" pitchFamily="34" charset="0"/>
                <a:sym typeface="Wingdings" pitchFamily="2" charset="2"/>
              </a:rPr>
              <a:t>dependen</a:t>
            </a:r>
            <a:endParaRPr lang="en-US" sz="2000" dirty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lvl="1"/>
            <a:r>
              <a:rPr lang="id-ID" sz="2000" dirty="0">
                <a:latin typeface="Arial" pitchFamily="34" charset="0"/>
                <a:cs typeface="Arial" pitchFamily="34" charset="0"/>
              </a:rPr>
              <a:t>Regulasi dan Perencanaan jelas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,</a:t>
            </a:r>
            <a:r>
              <a:rPr lang="id-ID" sz="2000" dirty="0">
                <a:latin typeface="Arial" pitchFamily="34" charset="0"/>
                <a:cs typeface="Arial" pitchFamily="34" charset="0"/>
              </a:rPr>
              <a:t> terarah dan fokus </a:t>
            </a:r>
          </a:p>
          <a:p>
            <a:pPr lvl="1"/>
            <a:r>
              <a:rPr lang="id-ID" sz="2000" dirty="0">
                <a:latin typeface="Arial" pitchFamily="34" charset="0"/>
                <a:cs typeface="Arial" pitchFamily="34" charset="0"/>
                <a:sym typeface="Wingdings" pitchFamily="2" charset="2"/>
              </a:rPr>
              <a:t>Sinkronisasi, integrasi dan sinergitas kegiatan bersama mitra.</a:t>
            </a:r>
          </a:p>
          <a:p>
            <a:r>
              <a:rPr lang="en-US" sz="2000" dirty="0" err="1">
                <a:latin typeface="Arial" pitchFamily="34" charset="0"/>
                <a:cs typeface="Arial" pitchFamily="34" charset="0"/>
                <a:sym typeface="Wingdings" pitchFamily="2" charset="2"/>
              </a:rPr>
              <a:t>Manajemen</a:t>
            </a:r>
            <a:r>
              <a:rPr lang="en-US" sz="2000" dirty="0">
                <a:latin typeface="Arial" pitchFamily="34" charset="0"/>
                <a:cs typeface="Arial" pitchFamily="34" charset="0"/>
                <a:sym typeface="Wingdings" pitchFamily="2" charset="2"/>
              </a:rPr>
              <a:t> program</a:t>
            </a:r>
            <a:endParaRPr lang="id-ID" sz="2000" dirty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lvl="1"/>
            <a:r>
              <a:rPr lang="id-ID" sz="2000" dirty="0">
                <a:latin typeface="Arial" pitchFamily="34" charset="0"/>
                <a:cs typeface="Arial" pitchFamily="34" charset="0"/>
                <a:sym typeface="Wingdings" pitchFamily="2" charset="2"/>
              </a:rPr>
              <a:t>Jejaring layanan, sistem kesehatan.</a:t>
            </a:r>
          </a:p>
          <a:p>
            <a:pPr lvl="1"/>
            <a:r>
              <a:rPr lang="id-ID" sz="2000" dirty="0">
                <a:latin typeface="Arial" pitchFamily="34" charset="0"/>
                <a:cs typeface="Arial" pitchFamily="34" charset="0"/>
                <a:sym typeface="Wingdings" pitchFamily="2" charset="2"/>
              </a:rPr>
              <a:t>SDM baik kualitas dan kuantitas, logistik program kurang memadai</a:t>
            </a:r>
            <a:endParaRPr lang="id-ID" sz="2000" i="1" dirty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lvl="1"/>
            <a:r>
              <a:rPr lang="id-ID" sz="2000" dirty="0">
                <a:latin typeface="Arial" pitchFamily="34" charset="0"/>
                <a:cs typeface="Arial" pitchFamily="34" charset="0"/>
                <a:sym typeface="Wingdings" pitchFamily="2" charset="2"/>
              </a:rPr>
              <a:t>Informasi Strategis</a:t>
            </a:r>
          </a:p>
          <a:p>
            <a:r>
              <a:rPr lang="id-ID" sz="2000" dirty="0">
                <a:latin typeface="Arial" pitchFamily="34" charset="0"/>
                <a:cs typeface="Arial" pitchFamily="34" charset="0"/>
                <a:sym typeface="Wingdings" pitchFamily="2" charset="2"/>
              </a:rPr>
              <a:t>Teknis tidak sederhana</a:t>
            </a:r>
          </a:p>
          <a:p>
            <a:pPr lvl="1"/>
            <a:r>
              <a:rPr lang="id-ID" sz="2000" dirty="0">
                <a:latin typeface="Arial" pitchFamily="34" charset="0"/>
                <a:cs typeface="Arial" pitchFamily="34" charset="0"/>
                <a:sym typeface="Wingdings" pitchFamily="2" charset="2"/>
              </a:rPr>
              <a:t>Diagnostik, Pengobatan, Pencegahan, Vaksin</a:t>
            </a:r>
          </a:p>
          <a:p>
            <a:r>
              <a:rPr lang="id-ID" sz="2000" dirty="0">
                <a:latin typeface="Arial" pitchFamily="34" charset="0"/>
                <a:cs typeface="Arial" pitchFamily="34" charset="0"/>
                <a:sym typeface="Wingdings" pitchFamily="2" charset="2"/>
              </a:rPr>
              <a:t>Pendekatan </a:t>
            </a:r>
          </a:p>
          <a:p>
            <a:pPr lvl="1"/>
            <a:r>
              <a:rPr lang="id-ID" sz="2000" dirty="0">
                <a:latin typeface="Arial" pitchFamily="34" charset="0"/>
                <a:cs typeface="Arial" pitchFamily="34" charset="0"/>
                <a:sym typeface="Wingdings" pitchFamily="2" charset="2"/>
              </a:rPr>
              <a:t>sentralistis</a:t>
            </a:r>
            <a:r>
              <a:rPr lang="en-US" sz="2000" dirty="0">
                <a:latin typeface="Arial" pitchFamily="34" charset="0"/>
                <a:cs typeface="Arial" pitchFamily="34" charset="0"/>
                <a:sym typeface="Wingdings" pitchFamily="2" charset="2"/>
              </a:rPr>
              <a:t> vs </a:t>
            </a:r>
            <a:r>
              <a:rPr lang="en-US" sz="2000" dirty="0" err="1">
                <a:latin typeface="Arial" pitchFamily="34" charset="0"/>
                <a:cs typeface="Arial" pitchFamily="34" charset="0"/>
                <a:sym typeface="Wingdings" pitchFamily="2" charset="2"/>
              </a:rPr>
              <a:t>desentralistis</a:t>
            </a:r>
            <a:endParaRPr lang="id-ID" sz="2000" dirty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lvl="1"/>
            <a:r>
              <a:rPr lang="id-ID" sz="2000" dirty="0">
                <a:latin typeface="Arial" pitchFamily="34" charset="0"/>
                <a:cs typeface="Arial" pitchFamily="34" charset="0"/>
                <a:sym typeface="Wingdings" pitchFamily="2" charset="2"/>
              </a:rPr>
              <a:t>Integrasi, komprehensi, berkelanjutan, </a:t>
            </a:r>
            <a:endParaRPr lang="en-US" sz="2000" dirty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lvl="1"/>
            <a:endParaRPr lang="id-ID" sz="2000" dirty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endParaRPr lang="id-ID" sz="2000" dirty="0">
              <a:latin typeface="Arial" pitchFamily="34" charset="0"/>
              <a:cs typeface="Arial" pitchFamily="34" charset="0"/>
              <a:sym typeface="Wingdings" pitchFamily="2" charset="2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260648"/>
            <a:ext cx="8229600" cy="6537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Isu</a:t>
            </a:r>
            <a:r>
              <a:rPr kumimoji="0" lang="id-ID" sz="44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Strategis</a:t>
            </a:r>
            <a:endParaRPr kumimoji="0" lang="id-ID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2632201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561975"/>
          </a:xfrm>
        </p:spPr>
        <p:txBody>
          <a:bodyPr>
            <a:normAutofit fontScale="90000"/>
          </a:bodyPr>
          <a:lstStyle/>
          <a:p>
            <a:r>
              <a:rPr lang="id-ID" b="1" dirty="0"/>
              <a:t>Peluang dan Kekuatan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228600" y="1166650"/>
            <a:ext cx="8686800" cy="569135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defRPr/>
            </a:pPr>
            <a:r>
              <a:rPr lang="en-US" dirty="0" err="1">
                <a:latin typeface="Arial" pitchFamily="34" charset="0"/>
                <a:cs typeface="Arial" pitchFamily="34" charset="0"/>
              </a:rPr>
              <a:t>Menjadi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komitmen</a:t>
            </a:r>
            <a:r>
              <a:rPr lang="en-US" dirty="0">
                <a:latin typeface="Arial" pitchFamily="34" charset="0"/>
                <a:cs typeface="Arial" pitchFamily="34" charset="0"/>
              </a:rPr>
              <a:t> global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dan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nasional</a:t>
            </a:r>
            <a:endParaRPr lang="id-ID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0"/>
              </a:spcBef>
              <a:defRPr/>
            </a:pPr>
            <a:r>
              <a:rPr lang="id-ID" dirty="0">
                <a:latin typeface="Arial" pitchFamily="34" charset="0"/>
                <a:cs typeface="Arial" pitchFamily="34" charset="0"/>
              </a:rPr>
              <a:t>Indikator </a:t>
            </a:r>
            <a:r>
              <a:rPr lang="en-US" dirty="0">
                <a:latin typeface="Arial" pitchFamily="34" charset="0"/>
                <a:cs typeface="Arial" pitchFamily="34" charset="0"/>
              </a:rPr>
              <a:t>MDGs (goal 6 target 6 C)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dilanjutkan</a:t>
            </a:r>
            <a:r>
              <a:rPr lang="en-US" dirty="0">
                <a:latin typeface="Arial" pitchFamily="34" charset="0"/>
                <a:cs typeface="Arial" pitchFamily="34" charset="0"/>
              </a:rPr>
              <a:t> SDGs</a:t>
            </a:r>
            <a:endParaRPr lang="id-ID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0"/>
              </a:spcBef>
              <a:defRPr/>
            </a:pPr>
            <a:r>
              <a:rPr lang="id-ID" dirty="0">
                <a:latin typeface="Arial" pitchFamily="34" charset="0"/>
                <a:cs typeface="Arial" pitchFamily="34" charset="0"/>
              </a:rPr>
              <a:t>RPJMN</a:t>
            </a:r>
            <a:r>
              <a:rPr lang="en-US" dirty="0">
                <a:latin typeface="Arial" pitchFamily="34" charset="0"/>
                <a:cs typeface="Arial" pitchFamily="34" charset="0"/>
              </a:rPr>
              <a:t>.</a:t>
            </a:r>
            <a:endParaRPr lang="id-ID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0"/>
              </a:spcBef>
              <a:defRPr/>
            </a:pPr>
            <a:r>
              <a:rPr lang="id-ID" dirty="0">
                <a:latin typeface="Arial" pitchFamily="34" charset="0"/>
                <a:cs typeface="Arial" pitchFamily="34" charset="0"/>
                <a:sym typeface="Wingdings" pitchFamily="2" charset="2"/>
              </a:rPr>
              <a:t>Menjadi </a:t>
            </a:r>
            <a:r>
              <a:rPr lang="en-US" dirty="0">
                <a:latin typeface="Arial" pitchFamily="34" charset="0"/>
                <a:cs typeface="Arial" pitchFamily="34" charset="0"/>
                <a:sym typeface="Wingdings" pitchFamily="2" charset="2"/>
              </a:rPr>
              <a:t>Program </a:t>
            </a:r>
            <a:r>
              <a:rPr lang="en-US" dirty="0" err="1">
                <a:latin typeface="Arial" pitchFamily="34" charset="0"/>
                <a:cs typeface="Arial" pitchFamily="34" charset="0"/>
                <a:sym typeface="Wingdings" pitchFamily="2" charset="2"/>
              </a:rPr>
              <a:t>Prioritas</a:t>
            </a:r>
            <a:r>
              <a:rPr lang="en-US" dirty="0"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  <a:sym typeface="Wingdings" pitchFamily="2" charset="2"/>
              </a:rPr>
              <a:t>Percepatan</a:t>
            </a:r>
            <a:r>
              <a:rPr lang="en-US" dirty="0">
                <a:latin typeface="Arial" pitchFamily="34" charset="0"/>
                <a:cs typeface="Arial" pitchFamily="34" charset="0"/>
                <a:sym typeface="Wingdings" pitchFamily="2" charset="2"/>
              </a:rPr>
              <a:t> Pembangunan Nasional.</a:t>
            </a:r>
            <a:endParaRPr lang="id-ID" dirty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>
              <a:spcBef>
                <a:spcPts val="0"/>
              </a:spcBef>
              <a:defRPr/>
            </a:pPr>
            <a:r>
              <a:rPr lang="id-ID" dirty="0">
                <a:latin typeface="Arial" pitchFamily="34" charset="0"/>
                <a:cs typeface="Arial" pitchFamily="34" charset="0"/>
              </a:rPr>
              <a:t>Renstra Kementerian Kesehatan</a:t>
            </a:r>
          </a:p>
          <a:p>
            <a:pPr>
              <a:spcBef>
                <a:spcPts val="0"/>
              </a:spcBef>
              <a:defRPr/>
            </a:pPr>
            <a:r>
              <a:rPr lang="en-US" dirty="0" err="1">
                <a:latin typeface="Arial" pitchFamily="34" charset="0"/>
                <a:cs typeface="Arial" pitchFamily="34" charset="0"/>
                <a:sym typeface="Wingdings" pitchFamily="2" charset="2"/>
              </a:rPr>
              <a:t>Standar</a:t>
            </a:r>
            <a:r>
              <a:rPr lang="en-US" dirty="0"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  <a:sym typeface="Wingdings" pitchFamily="2" charset="2"/>
              </a:rPr>
              <a:t>Pelayanan</a:t>
            </a:r>
            <a:r>
              <a:rPr lang="en-US" dirty="0">
                <a:latin typeface="Arial" pitchFamily="34" charset="0"/>
                <a:cs typeface="Arial" pitchFamily="34" charset="0"/>
                <a:sym typeface="Wingdings" pitchFamily="2" charset="2"/>
              </a:rPr>
              <a:t> Minimal.</a:t>
            </a:r>
            <a:endParaRPr lang="id-ID" dirty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>
              <a:spcBef>
                <a:spcPts val="0"/>
              </a:spcBef>
              <a:defRPr/>
            </a:pPr>
            <a:r>
              <a:rPr lang="id-ID" dirty="0">
                <a:latin typeface="Arial" pitchFamily="34" charset="0"/>
                <a:cs typeface="Arial" pitchFamily="34" charset="0"/>
                <a:sym typeface="Wingdings" pitchFamily="2" charset="2"/>
              </a:rPr>
              <a:t>Meningkatnya komitmen pembiayaan pemerintah</a:t>
            </a:r>
          </a:p>
          <a:p>
            <a:pPr>
              <a:spcBef>
                <a:spcPts val="0"/>
              </a:spcBef>
              <a:defRPr/>
            </a:pPr>
            <a:r>
              <a:rPr lang="id-ID" dirty="0">
                <a:latin typeface="Arial" pitchFamily="34" charset="0"/>
                <a:cs typeface="Arial" pitchFamily="34" charset="0"/>
                <a:sym typeface="Wingdings" pitchFamily="2" charset="2"/>
              </a:rPr>
              <a:t>Banyak mitra peduli TB</a:t>
            </a:r>
          </a:p>
          <a:p>
            <a:pPr lvl="1">
              <a:spcBef>
                <a:spcPts val="0"/>
              </a:spcBef>
              <a:buFont typeface="Arial" charset="0"/>
              <a:buChar char="•"/>
              <a:defRPr/>
            </a:pPr>
            <a:endParaRPr lang="en-US" sz="3200" dirty="0">
              <a:latin typeface="Arial" pitchFamily="34" charset="0"/>
              <a:cs typeface="Arial" pitchFamily="34" charset="0"/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739837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A close up of text on a white background&#10;&#10;Description generated with very high confidence">
            <a:extLst>
              <a:ext uri="{FF2B5EF4-FFF2-40B4-BE49-F238E27FC236}">
                <a16:creationId xmlns:a16="http://schemas.microsoft.com/office/drawing/2014/main" id="{603EF7CF-A508-47E2-899C-D8A6892F63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9633657"/>
      </p:ext>
    </p:extLst>
  </p:cSld>
  <p:clrMapOvr>
    <a:masterClrMapping/>
  </p:clrMapOvr>
  <p:transition spd="slow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3AA280BB-4D5B-430E-9C6B-2B6F7479D4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5041" y="2081829"/>
            <a:ext cx="3060359" cy="424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8229600" cy="792162"/>
          </a:xfrm>
        </p:spPr>
        <p:txBody>
          <a:bodyPr>
            <a:noAutofit/>
          </a:bodyPr>
          <a:lstStyle/>
          <a:p>
            <a:br>
              <a:rPr lang="id-ID" sz="4800" b="1" dirty="0">
                <a:solidFill>
                  <a:srgbClr val="C00000"/>
                </a:solidFill>
              </a:rPr>
            </a:br>
            <a:r>
              <a:rPr lang="id-ID" sz="4800" b="1" dirty="0">
                <a:solidFill>
                  <a:srgbClr val="C00000"/>
                </a:solidFill>
              </a:rPr>
              <a:t>Milestone dan Strategi Nasional Eliminasi TB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4D26DC-E559-4BB6-8A29-1AF5F8ADAA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51526"/>
          <a:stretch/>
        </p:blipFill>
        <p:spPr>
          <a:xfrm>
            <a:off x="457200" y="1828800"/>
            <a:ext cx="71628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5695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A close up of a piece of paper&#10;&#10;Description generated with high confidence">
            <a:extLst>
              <a:ext uri="{FF2B5EF4-FFF2-40B4-BE49-F238E27FC236}">
                <a16:creationId xmlns:a16="http://schemas.microsoft.com/office/drawing/2014/main" id="{723A4AC0-C8F2-4396-A3B6-EEB02E1217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0832851"/>
      </p:ext>
    </p:extLst>
  </p:cSld>
  <p:clrMapOvr>
    <a:masterClrMapping/>
  </p:clrMapOvr>
  <p:transition spd="slow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A close up of a map&#10;&#10;Description generated with high confidence">
            <a:extLst>
              <a:ext uri="{FF2B5EF4-FFF2-40B4-BE49-F238E27FC236}">
                <a16:creationId xmlns:a16="http://schemas.microsoft.com/office/drawing/2014/main" id="{5E60A9AE-194E-475D-BF60-398CCCA8C4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9338563"/>
      </p:ext>
    </p:extLst>
  </p:cSld>
  <p:clrMapOvr>
    <a:masterClrMapping/>
  </p:clrMapOvr>
  <p:transition spd="slow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A close up of a map&#10;&#10;Description generated with very high confidence">
            <a:extLst>
              <a:ext uri="{FF2B5EF4-FFF2-40B4-BE49-F238E27FC236}">
                <a16:creationId xmlns:a16="http://schemas.microsoft.com/office/drawing/2014/main" id="{88C78608-0577-4DBD-BA1C-A8B2064793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7233027"/>
      </p:ext>
    </p:extLst>
  </p:cSld>
  <p:clrMapOvr>
    <a:masterClrMapping/>
  </p:clrMapOvr>
  <p:transition spd="slow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651272"/>
          </a:xfrm>
        </p:spPr>
        <p:txBody>
          <a:bodyPr>
            <a:noAutofit/>
          </a:bodyPr>
          <a:lstStyle/>
          <a:p>
            <a:r>
              <a:rPr lang="id-ID" sz="2800" b="1" dirty="0"/>
              <a:t>TARGET PENEMUAN KASUS </a:t>
            </a:r>
            <a:br>
              <a:rPr lang="id-ID" sz="2800" b="1" dirty="0"/>
            </a:br>
            <a:r>
              <a:rPr lang="id-ID" sz="2800" b="1" dirty="0"/>
              <a:t>MELALUI JEJARING LAYANAN TB BERBASIS KAB/KOTA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524202" y="1657351"/>
          <a:ext cx="8172452" cy="4265654"/>
        </p:xfrm>
        <a:graphic>
          <a:graphicData uri="http://schemas.openxmlformats.org/drawingml/2006/table">
            <a:tbl>
              <a:tblPr/>
              <a:tblGrid>
                <a:gridCol w="477225">
                  <a:extLst>
                    <a:ext uri="{9D8B030D-6E8A-4147-A177-3AD203B41FA5}">
                      <a16:colId xmlns:a16="http://schemas.microsoft.com/office/drawing/2014/main" val="789777839"/>
                    </a:ext>
                  </a:extLst>
                </a:gridCol>
                <a:gridCol w="2207159">
                  <a:extLst>
                    <a:ext uri="{9D8B030D-6E8A-4147-A177-3AD203B41FA5}">
                      <a16:colId xmlns:a16="http://schemas.microsoft.com/office/drawing/2014/main" val="1747383955"/>
                    </a:ext>
                  </a:extLst>
                </a:gridCol>
                <a:gridCol w="1133406">
                  <a:extLst>
                    <a:ext uri="{9D8B030D-6E8A-4147-A177-3AD203B41FA5}">
                      <a16:colId xmlns:a16="http://schemas.microsoft.com/office/drawing/2014/main" val="3466754993"/>
                    </a:ext>
                  </a:extLst>
                </a:gridCol>
                <a:gridCol w="1166827">
                  <a:extLst>
                    <a:ext uri="{9D8B030D-6E8A-4147-A177-3AD203B41FA5}">
                      <a16:colId xmlns:a16="http://schemas.microsoft.com/office/drawing/2014/main" val="2866866220"/>
                    </a:ext>
                  </a:extLst>
                </a:gridCol>
                <a:gridCol w="1101252">
                  <a:extLst>
                    <a:ext uri="{9D8B030D-6E8A-4147-A177-3AD203B41FA5}">
                      <a16:colId xmlns:a16="http://schemas.microsoft.com/office/drawing/2014/main" val="2995260916"/>
                    </a:ext>
                  </a:extLst>
                </a:gridCol>
                <a:gridCol w="1043291">
                  <a:extLst>
                    <a:ext uri="{9D8B030D-6E8A-4147-A177-3AD203B41FA5}">
                      <a16:colId xmlns:a16="http://schemas.microsoft.com/office/drawing/2014/main" val="1814712209"/>
                    </a:ext>
                  </a:extLst>
                </a:gridCol>
                <a:gridCol w="1043292">
                  <a:extLst>
                    <a:ext uri="{9D8B030D-6E8A-4147-A177-3AD203B41FA5}">
                      <a16:colId xmlns:a16="http://schemas.microsoft.com/office/drawing/2014/main" val="4156380875"/>
                    </a:ext>
                  </a:extLst>
                </a:gridCol>
              </a:tblGrid>
              <a:tr h="25735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id-ID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3593" marR="3593" marT="3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id-ID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Fasilitas Kesehatan</a:t>
                      </a:r>
                    </a:p>
                  </a:txBody>
                  <a:tcPr marL="3593" marR="3593" marT="3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id-ID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Baseline </a:t>
                      </a:r>
                    </a:p>
                    <a:p>
                      <a:pPr algn="ctr" fontAlgn="ctr"/>
                      <a:r>
                        <a:rPr lang="id-ID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2016</a:t>
                      </a:r>
                    </a:p>
                  </a:txBody>
                  <a:tcPr marL="3593" marR="3593" marT="3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id-ID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TARGET</a:t>
                      </a:r>
                    </a:p>
                  </a:txBody>
                  <a:tcPr marL="3593" marR="3593" marT="3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3179565"/>
                  </a:ext>
                </a:extLst>
              </a:tr>
              <a:tr h="209333">
                <a:tc v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2017</a:t>
                      </a:r>
                    </a:p>
                  </a:txBody>
                  <a:tcPr marL="3593" marR="3593" marT="3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</a:t>
                      </a:r>
                    </a:p>
                  </a:txBody>
                  <a:tcPr marL="3593" marR="3593" marT="3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2019</a:t>
                      </a:r>
                    </a:p>
                  </a:txBody>
                  <a:tcPr marL="3593" marR="3593" marT="3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</a:p>
                  </a:txBody>
                  <a:tcPr marL="3593" marR="3593" marT="3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63543455"/>
                  </a:ext>
                </a:extLst>
              </a:tr>
              <a:tr h="209333">
                <a:tc>
                  <a:txBody>
                    <a:bodyPr/>
                    <a:lstStyle/>
                    <a:p>
                      <a:pPr algn="l" fontAlgn="ctr"/>
                      <a:r>
                        <a:rPr lang="id-ID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593" marR="3593" marT="3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marL="84138" indent="0" algn="l" fontAlgn="ctr"/>
                      <a:r>
                        <a:rPr lang="id-ID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Pemerintah</a:t>
                      </a:r>
                    </a:p>
                  </a:txBody>
                  <a:tcPr marL="3593" marR="3593" marT="3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593" marR="3593" marT="3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593" marR="3593" marT="3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593" marR="3593" marT="3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593" marR="3593" marT="3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593" marR="3593" marT="3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5989422"/>
                  </a:ext>
                </a:extLst>
              </a:tr>
              <a:tr h="292532">
                <a:tc>
                  <a:txBody>
                    <a:bodyPr/>
                    <a:lstStyle/>
                    <a:p>
                      <a:pPr algn="ctr" fontAlgn="b"/>
                      <a:r>
                        <a:rPr lang="id-ID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3593" marR="3593" marT="3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4138" indent="0" algn="l" fontAlgn="b"/>
                      <a:r>
                        <a:rPr lang="id-ID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Puskesmas </a:t>
                      </a:r>
                    </a:p>
                  </a:txBody>
                  <a:tcPr marL="3593" marR="3593" marT="3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246.242 </a:t>
                      </a:r>
                    </a:p>
                  </a:txBody>
                  <a:tcPr marL="3593" marR="3593" marT="3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259.425 </a:t>
                      </a:r>
                    </a:p>
                  </a:txBody>
                  <a:tcPr marL="3593" marR="3593" marT="3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273.079 </a:t>
                      </a:r>
                    </a:p>
                  </a:txBody>
                  <a:tcPr marL="3593" marR="3593" marT="3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273.079 </a:t>
                      </a:r>
                    </a:p>
                  </a:txBody>
                  <a:tcPr marL="3593" marR="3593" marT="3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273.079 </a:t>
                      </a:r>
                    </a:p>
                  </a:txBody>
                  <a:tcPr marL="3593" marR="3593" marT="3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0920102"/>
                  </a:ext>
                </a:extLst>
              </a:tr>
              <a:tr h="292532">
                <a:tc>
                  <a:txBody>
                    <a:bodyPr/>
                    <a:lstStyle/>
                    <a:p>
                      <a:pPr algn="ctr" fontAlgn="b"/>
                      <a:r>
                        <a:rPr lang="id-ID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3593" marR="3593" marT="3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4138" indent="0" algn="l" fontAlgn="b"/>
                      <a:r>
                        <a:rPr lang="id-ID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BPKPM</a:t>
                      </a:r>
                    </a:p>
                  </a:txBody>
                  <a:tcPr marL="3593" marR="3593" marT="3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5.435 </a:t>
                      </a:r>
                    </a:p>
                  </a:txBody>
                  <a:tcPr marL="3593" marR="3593" marT="3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5.435 </a:t>
                      </a:r>
                    </a:p>
                  </a:txBody>
                  <a:tcPr marL="3593" marR="3593" marT="3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5.435 </a:t>
                      </a:r>
                    </a:p>
                  </a:txBody>
                  <a:tcPr marL="3593" marR="3593" marT="3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5.435 </a:t>
                      </a:r>
                    </a:p>
                  </a:txBody>
                  <a:tcPr marL="3593" marR="3593" marT="3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5.435 </a:t>
                      </a:r>
                    </a:p>
                  </a:txBody>
                  <a:tcPr marL="3593" marR="3593" marT="3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1078285"/>
                  </a:ext>
                </a:extLst>
              </a:tr>
              <a:tr h="292532">
                <a:tc>
                  <a:txBody>
                    <a:bodyPr/>
                    <a:lstStyle/>
                    <a:p>
                      <a:pPr algn="ctr" fontAlgn="b"/>
                      <a:r>
                        <a:rPr lang="id-ID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3593" marR="3593" marT="3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4138" indent="0" algn="l" fontAlgn="b"/>
                      <a:r>
                        <a:rPr lang="id-ID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Klinik</a:t>
                      </a:r>
                    </a:p>
                  </a:txBody>
                  <a:tcPr marL="3593" marR="3593" marT="3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220 </a:t>
                      </a:r>
                    </a:p>
                  </a:txBody>
                  <a:tcPr marL="3593" marR="3593" marT="3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11.836 </a:t>
                      </a:r>
                    </a:p>
                  </a:txBody>
                  <a:tcPr marL="3593" marR="3593" marT="3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15.781 </a:t>
                      </a:r>
                    </a:p>
                  </a:txBody>
                  <a:tcPr marL="3593" marR="3593" marT="3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19.727 </a:t>
                      </a:r>
                    </a:p>
                  </a:txBody>
                  <a:tcPr marL="3593" marR="3593" marT="3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23.672 </a:t>
                      </a:r>
                    </a:p>
                  </a:txBody>
                  <a:tcPr marL="3593" marR="3593" marT="3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4614534"/>
                  </a:ext>
                </a:extLst>
              </a:tr>
              <a:tr h="292532">
                <a:tc>
                  <a:txBody>
                    <a:bodyPr/>
                    <a:lstStyle/>
                    <a:p>
                      <a:pPr algn="ctr" fontAlgn="b"/>
                      <a:r>
                        <a:rPr lang="id-ID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3593" marR="3593" marT="3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4138" indent="0" algn="l" fontAlgn="b"/>
                      <a:r>
                        <a:rPr lang="id-ID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Klinik di Lapas/Rutan</a:t>
                      </a:r>
                    </a:p>
                  </a:txBody>
                  <a:tcPr marL="3593" marR="3593" marT="3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573 </a:t>
                      </a:r>
                    </a:p>
                  </a:txBody>
                  <a:tcPr marL="3593" marR="3593" marT="3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1.741 </a:t>
                      </a:r>
                    </a:p>
                  </a:txBody>
                  <a:tcPr marL="3593" marR="3593" marT="3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1.886 </a:t>
                      </a:r>
                    </a:p>
                  </a:txBody>
                  <a:tcPr marL="3593" marR="3593" marT="3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2.031 </a:t>
                      </a:r>
                    </a:p>
                  </a:txBody>
                  <a:tcPr marL="3593" marR="3593" marT="3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2.176 </a:t>
                      </a:r>
                    </a:p>
                  </a:txBody>
                  <a:tcPr marL="3593" marR="3593" marT="3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14506732"/>
                  </a:ext>
                </a:extLst>
              </a:tr>
              <a:tr h="292532">
                <a:tc>
                  <a:txBody>
                    <a:bodyPr/>
                    <a:lstStyle/>
                    <a:p>
                      <a:pPr algn="ctr" fontAlgn="b"/>
                      <a:r>
                        <a:rPr lang="id-ID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3593" marR="3593" marT="3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4138" indent="0" algn="l" fontAlgn="b"/>
                      <a:r>
                        <a:rPr lang="id-ID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RS Pemerintah</a:t>
                      </a:r>
                    </a:p>
                  </a:txBody>
                  <a:tcPr marL="3593" marR="3593" marT="3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70.578 </a:t>
                      </a:r>
                    </a:p>
                  </a:txBody>
                  <a:tcPr marL="3593" marR="3593" marT="3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101.713 </a:t>
                      </a:r>
                    </a:p>
                  </a:txBody>
                  <a:tcPr marL="3593" marR="3593" marT="3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104.190 </a:t>
                      </a:r>
                    </a:p>
                  </a:txBody>
                  <a:tcPr marL="3593" marR="3593" marT="3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109.290 </a:t>
                      </a:r>
                    </a:p>
                  </a:txBody>
                  <a:tcPr marL="3593" marR="3593" marT="3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113.661 </a:t>
                      </a:r>
                    </a:p>
                  </a:txBody>
                  <a:tcPr marL="3593" marR="3593" marT="3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38514470"/>
                  </a:ext>
                </a:extLst>
              </a:tr>
              <a:tr h="218756">
                <a:tc>
                  <a:txBody>
                    <a:bodyPr/>
                    <a:lstStyle/>
                    <a:p>
                      <a:pPr algn="ctr" fontAlgn="b"/>
                      <a:r>
                        <a:rPr lang="id-ID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593" marR="3593" marT="3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marL="84138" indent="0" algn="l" fontAlgn="ctr"/>
                      <a:r>
                        <a:rPr lang="id-ID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Swasta</a:t>
                      </a:r>
                    </a:p>
                  </a:txBody>
                  <a:tcPr marL="3593" marR="3593" marT="3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593" marR="3593" marT="3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593" marR="3593" marT="3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593" marR="3593" marT="3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593" marR="3593" marT="3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593" marR="3593" marT="3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7916261"/>
                  </a:ext>
                </a:extLst>
              </a:tr>
              <a:tr h="292532">
                <a:tc>
                  <a:txBody>
                    <a:bodyPr/>
                    <a:lstStyle/>
                    <a:p>
                      <a:pPr algn="ctr" fontAlgn="b"/>
                      <a:r>
                        <a:rPr lang="id-ID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3593" marR="3593" marT="3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4138" indent="0" algn="l" fontAlgn="b"/>
                      <a:r>
                        <a:rPr lang="id-ID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RS Swasta</a:t>
                      </a:r>
                    </a:p>
                  </a:txBody>
                  <a:tcPr marL="3593" marR="3593" marT="3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32.971 </a:t>
                      </a:r>
                    </a:p>
                  </a:txBody>
                  <a:tcPr marL="3593" marR="3593" marT="3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59.759 </a:t>
                      </a:r>
                    </a:p>
                  </a:txBody>
                  <a:tcPr marL="3593" marR="3593" marT="3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70.825 </a:t>
                      </a:r>
                    </a:p>
                  </a:txBody>
                  <a:tcPr marL="3593" marR="3593" marT="3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76.358 </a:t>
                      </a:r>
                    </a:p>
                  </a:txBody>
                  <a:tcPr marL="3593" marR="3593" marT="3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84.105 </a:t>
                      </a:r>
                    </a:p>
                  </a:txBody>
                  <a:tcPr marL="3593" marR="3593" marT="3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2837058"/>
                  </a:ext>
                </a:extLst>
              </a:tr>
              <a:tr h="292532">
                <a:tc>
                  <a:txBody>
                    <a:bodyPr/>
                    <a:lstStyle/>
                    <a:p>
                      <a:pPr algn="ctr" fontAlgn="b"/>
                      <a:r>
                        <a:rPr lang="id-ID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3593" marR="3593" marT="3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4138" indent="0" algn="l" fontAlgn="b"/>
                      <a:r>
                        <a:rPr lang="id-ID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Klinik Pratama/Swasta</a:t>
                      </a:r>
                    </a:p>
                  </a:txBody>
                  <a:tcPr marL="3593" marR="3593" marT="3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3.256 </a:t>
                      </a:r>
                    </a:p>
                  </a:txBody>
                  <a:tcPr marL="3593" marR="3593" marT="3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10.876 </a:t>
                      </a:r>
                    </a:p>
                  </a:txBody>
                  <a:tcPr marL="3593" marR="3593" marT="3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21.752 </a:t>
                      </a:r>
                    </a:p>
                  </a:txBody>
                  <a:tcPr marL="3593" marR="3593" marT="3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47.854 </a:t>
                      </a:r>
                    </a:p>
                  </a:txBody>
                  <a:tcPr marL="3593" marR="3593" marT="3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54.380 </a:t>
                      </a:r>
                    </a:p>
                  </a:txBody>
                  <a:tcPr marL="3593" marR="3593" marT="3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5738354"/>
                  </a:ext>
                </a:extLst>
              </a:tr>
              <a:tr h="292532">
                <a:tc>
                  <a:txBody>
                    <a:bodyPr/>
                    <a:lstStyle/>
                    <a:p>
                      <a:pPr algn="ctr" fontAlgn="b"/>
                      <a:r>
                        <a:rPr lang="id-ID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3593" marR="3593" marT="3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4138" indent="0" algn="l" fontAlgn="b"/>
                      <a:r>
                        <a:rPr lang="id-ID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Dokter Praktek Mandiri</a:t>
                      </a:r>
                    </a:p>
                  </a:txBody>
                  <a:tcPr marL="3593" marR="3593" marT="3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1.314 </a:t>
                      </a:r>
                    </a:p>
                  </a:txBody>
                  <a:tcPr marL="3593" marR="3593" marT="3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23.269 </a:t>
                      </a:r>
                    </a:p>
                  </a:txBody>
                  <a:tcPr marL="3593" marR="3593" marT="3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46.538 </a:t>
                      </a:r>
                    </a:p>
                  </a:txBody>
                  <a:tcPr marL="3593" marR="3593" marT="3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69.806 </a:t>
                      </a:r>
                    </a:p>
                  </a:txBody>
                  <a:tcPr marL="3593" marR="3593" marT="3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93.075 </a:t>
                      </a:r>
                    </a:p>
                  </a:txBody>
                  <a:tcPr marL="3593" marR="3593" marT="3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68550504"/>
                  </a:ext>
                </a:extLst>
              </a:tr>
              <a:tr h="292532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id-ID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3593" marR="3593" marT="3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360.589 </a:t>
                      </a:r>
                    </a:p>
                  </a:txBody>
                  <a:tcPr marL="3593" marR="3593" marT="3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474.054 </a:t>
                      </a:r>
                    </a:p>
                  </a:txBody>
                  <a:tcPr marL="3593" marR="3593" marT="3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539.487 </a:t>
                      </a:r>
                    </a:p>
                  </a:txBody>
                  <a:tcPr marL="3593" marR="3593" marT="3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603.581 </a:t>
                      </a:r>
                    </a:p>
                  </a:txBody>
                  <a:tcPr marL="3593" marR="3593" marT="3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649.584 </a:t>
                      </a:r>
                    </a:p>
                  </a:txBody>
                  <a:tcPr marL="3593" marR="3593" marT="3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25848355"/>
                  </a:ext>
                </a:extLst>
              </a:tr>
              <a:tr h="292532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id-ID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Target Penemuan Kasus</a:t>
                      </a:r>
                    </a:p>
                  </a:txBody>
                  <a:tcPr marL="3593" marR="3593" marT="3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969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332.058 </a:t>
                      </a:r>
                    </a:p>
                  </a:txBody>
                  <a:tcPr marL="3593" marR="3593" marT="3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969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440.457 </a:t>
                      </a:r>
                    </a:p>
                  </a:txBody>
                  <a:tcPr marL="3593" marR="3593" marT="3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969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530.493 </a:t>
                      </a:r>
                    </a:p>
                  </a:txBody>
                  <a:tcPr marL="3593" marR="3593" marT="3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969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599.338 </a:t>
                      </a:r>
                    </a:p>
                  </a:txBody>
                  <a:tcPr marL="3593" marR="3593" marT="3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969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605.291 </a:t>
                      </a:r>
                    </a:p>
                  </a:txBody>
                  <a:tcPr marL="3593" marR="3593" marT="3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969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0221568"/>
                  </a:ext>
                </a:extLst>
              </a:tr>
              <a:tr h="415073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nn-NO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Prosentase capaian dibandingkan target penemuan kasus</a:t>
                      </a:r>
                    </a:p>
                  </a:txBody>
                  <a:tcPr marL="3593" marR="3593" marT="3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969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109%</a:t>
                      </a:r>
                    </a:p>
                  </a:txBody>
                  <a:tcPr marL="3593" marR="3593" marT="3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969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108%</a:t>
                      </a:r>
                    </a:p>
                  </a:txBody>
                  <a:tcPr marL="3593" marR="3593" marT="3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969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102%</a:t>
                      </a:r>
                    </a:p>
                  </a:txBody>
                  <a:tcPr marL="3593" marR="3593" marT="3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969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</a:p>
                  </a:txBody>
                  <a:tcPr marL="3593" marR="3593" marT="3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969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107%</a:t>
                      </a:r>
                    </a:p>
                  </a:txBody>
                  <a:tcPr marL="3593" marR="3593" marT="3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969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7754459"/>
                  </a:ext>
                </a:extLst>
              </a:tr>
            </a:tbl>
          </a:graphicData>
        </a:graphic>
      </p:graphicFrame>
      <p:sp>
        <p:nvSpPr>
          <p:cNvPr id="3" name="Oval 2">
            <a:extLst>
              <a:ext uri="{FF2B5EF4-FFF2-40B4-BE49-F238E27FC236}">
                <a16:creationId xmlns:a16="http://schemas.microsoft.com/office/drawing/2014/main" id="{28D899BF-1EC3-40C3-9C0C-3D815CFBECF4}"/>
              </a:ext>
            </a:extLst>
          </p:cNvPr>
          <p:cNvSpPr/>
          <p:nvPr/>
        </p:nvSpPr>
        <p:spPr>
          <a:xfrm>
            <a:off x="152400" y="4267200"/>
            <a:ext cx="3200400" cy="838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201517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536972"/>
          </a:xfrm>
        </p:spPr>
        <p:txBody>
          <a:bodyPr>
            <a:noAutofit/>
          </a:bodyPr>
          <a:lstStyle/>
          <a:p>
            <a:r>
              <a:rPr lang="id-ID" sz="2400" b="1" dirty="0"/>
              <a:t>TARGET FASILITAS KESEHATAN YG MELAPORKAN KASUS TB </a:t>
            </a:r>
            <a:br>
              <a:rPr lang="id-ID" sz="2400" b="1" dirty="0"/>
            </a:br>
            <a:r>
              <a:rPr lang="id-ID" sz="2400" b="1" dirty="0"/>
              <a:t>MELALUI JEJARING LAYANAN TB BERBASIS KAB/KOTA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/>
          </p:nvPr>
        </p:nvGraphicFramePr>
        <p:xfrm>
          <a:off x="400050" y="1600200"/>
          <a:ext cx="8401050" cy="4057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6" name="Worksheet" r:id="rId4" imgW="10147239" imgH="3695839" progId="Excel.Sheet.12">
                  <p:embed/>
                </p:oleObj>
              </mc:Choice>
              <mc:Fallback>
                <p:oleObj name="Worksheet" r:id="rId4" imgW="10147239" imgH="3695839" progId="Excel.Sheet.12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00050" y="1600200"/>
                        <a:ext cx="8401050" cy="4057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Oval 4">
            <a:extLst>
              <a:ext uri="{FF2B5EF4-FFF2-40B4-BE49-F238E27FC236}">
                <a16:creationId xmlns:a16="http://schemas.microsoft.com/office/drawing/2014/main" id="{3EBA9778-7637-4026-A161-57D3C28BE7A2}"/>
              </a:ext>
            </a:extLst>
          </p:cNvPr>
          <p:cNvSpPr/>
          <p:nvPr/>
        </p:nvSpPr>
        <p:spPr>
          <a:xfrm>
            <a:off x="304800" y="4876800"/>
            <a:ext cx="3200400" cy="838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250115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A screenshot of a cell phone screen with text&#10;&#10;Description generated with high confidence">
            <a:extLst>
              <a:ext uri="{FF2B5EF4-FFF2-40B4-BE49-F238E27FC236}">
                <a16:creationId xmlns:a16="http://schemas.microsoft.com/office/drawing/2014/main" id="{CD6ACCD4-7A3D-4EC5-8367-4931417D67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1" t="2158"/>
          <a:stretch/>
        </p:blipFill>
        <p:spPr bwMode="auto">
          <a:xfrm>
            <a:off x="276366" y="1092902"/>
            <a:ext cx="6886433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391D738-77BC-4655-B904-5D083AE18E37}"/>
              </a:ext>
            </a:extLst>
          </p:cNvPr>
          <p:cNvSpPr/>
          <p:nvPr/>
        </p:nvSpPr>
        <p:spPr>
          <a:xfrm>
            <a:off x="276366" y="76200"/>
            <a:ext cx="810563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sz="4400" b="1" dirty="0">
                <a:solidFill>
                  <a:srgbClr val="C00000"/>
                </a:solidFill>
              </a:rPr>
              <a:t>Penguatan Kepemimpinan Program TB</a:t>
            </a:r>
            <a:endParaRPr lang="id-ID" sz="44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9E36479-C035-4387-9CB5-FF27CFB53A00}"/>
              </a:ext>
            </a:extLst>
          </p:cNvPr>
          <p:cNvSpPr/>
          <p:nvPr/>
        </p:nvSpPr>
        <p:spPr>
          <a:xfrm>
            <a:off x="381000" y="5715000"/>
            <a:ext cx="8534400" cy="1077218"/>
          </a:xfrm>
          <a:prstGeom prst="rect">
            <a:avLst/>
          </a:prstGeom>
          <a:solidFill>
            <a:srgbClr val="FFCCCC">
              <a:alpha val="61961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id-ID" sz="3200" b="1" dirty="0"/>
              <a:t>Permenkes no.67 tahun 2016</a:t>
            </a:r>
            <a:br>
              <a:rPr lang="id-ID" sz="3200" b="1" dirty="0"/>
            </a:br>
            <a:r>
              <a:rPr lang="id-ID" sz="3200" b="1" dirty="0"/>
              <a:t>Penanggulangan Tuberkulosis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BFF06C-A16B-4E51-A4E5-9272F4FE2C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1773" y="705654"/>
            <a:ext cx="2032612" cy="3200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7F27EB2-73A5-46AD-BD57-CB342EFDED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2971800"/>
            <a:ext cx="2133600" cy="2626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990347"/>
      </p:ext>
    </p:extLst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/>
              <a:t>Sistematika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id-ID" dirty="0"/>
              <a:t>Situasi Epidemiologis TB di Indonesia</a:t>
            </a:r>
          </a:p>
          <a:p>
            <a:r>
              <a:rPr lang="id-ID" dirty="0"/>
              <a:t>Isu Strategi Peluang dan Perubahan Strategi</a:t>
            </a:r>
          </a:p>
          <a:p>
            <a:r>
              <a:rPr lang="id-ID" dirty="0"/>
              <a:t>Milestones menuju Eliminasi TB di Indonesia</a:t>
            </a:r>
          </a:p>
          <a:p>
            <a:r>
              <a:rPr lang="id-ID" dirty="0"/>
              <a:t>Strategi Nasional Eliminasi TB </a:t>
            </a:r>
          </a:p>
          <a:p>
            <a:r>
              <a:rPr lang="id-ID" dirty="0"/>
              <a:t>Kepemimpinan Program TB</a:t>
            </a:r>
          </a:p>
          <a:p>
            <a:r>
              <a:rPr lang="id-ID" dirty="0"/>
              <a:t>Akselerasi dan Akses Layanan</a:t>
            </a:r>
          </a:p>
          <a:p>
            <a:r>
              <a:rPr lang="id-ID" dirty="0"/>
              <a:t>Kemitraan dan dukungan lintas sektor</a:t>
            </a:r>
          </a:p>
          <a:p>
            <a:r>
              <a:rPr lang="id-ID" dirty="0"/>
              <a:t>Dukungan Sumber Daya</a:t>
            </a:r>
          </a:p>
          <a:p>
            <a:r>
              <a:rPr lang="id-ID" dirty="0"/>
              <a:t>Kesimpulan</a:t>
            </a:r>
          </a:p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7988882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3988"/>
            <a:ext cx="8458200" cy="627122"/>
          </a:xfrm>
        </p:spPr>
        <p:txBody>
          <a:bodyPr>
            <a:noAutofit/>
          </a:bodyPr>
          <a:lstStyle/>
          <a:p>
            <a:r>
              <a:rPr lang="en-US" sz="3200" b="1" dirty="0" err="1"/>
              <a:t>Pengembangan</a:t>
            </a:r>
            <a:r>
              <a:rPr lang="en-US" sz="3200" b="1" dirty="0"/>
              <a:t> </a:t>
            </a:r>
            <a:r>
              <a:rPr lang="id-ID" sz="3200" b="1" dirty="0"/>
              <a:t>kepemimpinan </a:t>
            </a:r>
            <a:br>
              <a:rPr lang="id-ID" sz="3200" b="1" dirty="0"/>
            </a:br>
            <a:r>
              <a:rPr lang="id-ID" sz="3200" b="1" dirty="0"/>
              <a:t>dan </a:t>
            </a:r>
            <a:r>
              <a:rPr lang="en-US" sz="3200" b="1" dirty="0" err="1"/>
              <a:t>Regulasi</a:t>
            </a:r>
            <a:r>
              <a:rPr lang="en-US" sz="3200" b="1" dirty="0"/>
              <a:t> TB di Daerah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3145296"/>
              </p:ext>
            </p:extLst>
          </p:nvPr>
        </p:nvGraphicFramePr>
        <p:xfrm>
          <a:off x="838200" y="838200"/>
          <a:ext cx="7543800" cy="422866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087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087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087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087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087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31386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/>
                        <a:t>Regulasi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2015</a:t>
                      </a:r>
                      <a:r>
                        <a:rPr lang="en-US" sz="2000" b="1" baseline="0" dirty="0"/>
                        <a:t> - 2020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2020 - 2025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2025 - 2030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2030 - 2035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4636"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>
                          <a:solidFill>
                            <a:srgbClr val="C00000"/>
                          </a:solidFill>
                        </a:rPr>
                        <a:t>Road Map </a:t>
                      </a:r>
                      <a:r>
                        <a:rPr lang="en-US" sz="2000" b="1" dirty="0" err="1">
                          <a:solidFill>
                            <a:srgbClr val="C00000"/>
                          </a:solidFill>
                        </a:rPr>
                        <a:t>Eliminasi</a:t>
                      </a:r>
                      <a:r>
                        <a:rPr lang="en-US" sz="2000" b="1" baseline="0" dirty="0">
                          <a:solidFill>
                            <a:srgbClr val="C00000"/>
                          </a:solidFill>
                        </a:rPr>
                        <a:t> TB</a:t>
                      </a:r>
                      <a:endParaRPr lang="en-US" sz="20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1386"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/>
                        <a:t>RPJPD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b="1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1386"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/>
                        <a:t>RPJMD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b="1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1386"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 err="1"/>
                        <a:t>Renstra</a:t>
                      </a:r>
                      <a:r>
                        <a:rPr lang="en-US" sz="2000" b="1" dirty="0"/>
                        <a:t> SKPD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b="1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1386"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>
                          <a:solidFill>
                            <a:srgbClr val="C00000"/>
                          </a:solidFill>
                        </a:rPr>
                        <a:t>RAD TB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b="1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14636"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/>
                        <a:t>RKPD</a:t>
                      </a:r>
                    </a:p>
                    <a:p>
                      <a:pPr algn="l"/>
                      <a:r>
                        <a:rPr lang="en-US" sz="2000" b="1" dirty="0" err="1"/>
                        <a:t>Renja</a:t>
                      </a:r>
                      <a:r>
                        <a:rPr lang="en-US" sz="2000" b="1" dirty="0"/>
                        <a:t> SKPD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pSp>
        <p:nvGrpSpPr>
          <p:cNvPr id="66" name="Group 65"/>
          <p:cNvGrpSpPr/>
          <p:nvPr/>
        </p:nvGrpSpPr>
        <p:grpSpPr>
          <a:xfrm>
            <a:off x="2286000" y="2336800"/>
            <a:ext cx="6324600" cy="2717800"/>
            <a:chOff x="1981200" y="2514600"/>
            <a:chExt cx="6858000" cy="3505994"/>
          </a:xfrm>
        </p:grpSpPr>
        <p:cxnSp>
          <p:nvCxnSpPr>
            <p:cNvPr id="6" name="Straight Arrow Connector 5"/>
            <p:cNvCxnSpPr/>
            <p:nvPr/>
          </p:nvCxnSpPr>
          <p:spPr>
            <a:xfrm>
              <a:off x="1981200" y="2514600"/>
              <a:ext cx="6781800" cy="1588"/>
            </a:xfrm>
            <a:prstGeom prst="straightConnector1">
              <a:avLst/>
            </a:prstGeom>
            <a:ln w="57150"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>
              <a:off x="1981200" y="3200400"/>
              <a:ext cx="3429000" cy="1588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>
              <a:off x="1981200" y="3884612"/>
              <a:ext cx="1828800" cy="1588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>
              <a:off x="3657600" y="3884612"/>
              <a:ext cx="1828800" cy="1588"/>
            </a:xfrm>
            <a:prstGeom prst="straightConnector1">
              <a:avLst/>
            </a:prstGeom>
            <a:ln w="57150">
              <a:solidFill>
                <a:srgbClr val="FF0000"/>
              </a:solidFill>
              <a:prstDash val="sys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>
              <a:off x="5334000" y="3886200"/>
              <a:ext cx="1828800" cy="1588"/>
            </a:xfrm>
            <a:prstGeom prst="straightConnector1">
              <a:avLst/>
            </a:prstGeom>
            <a:ln w="57150">
              <a:solidFill>
                <a:srgbClr val="FF0000"/>
              </a:solidFill>
              <a:prstDash val="sys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>
              <a:off x="7010400" y="3886200"/>
              <a:ext cx="1828800" cy="1588"/>
            </a:xfrm>
            <a:prstGeom prst="straightConnector1">
              <a:avLst/>
            </a:prstGeom>
            <a:ln w="57150">
              <a:solidFill>
                <a:srgbClr val="FF0000"/>
              </a:solidFill>
              <a:prstDash val="sys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5410200" y="3200400"/>
              <a:ext cx="3429000" cy="1588"/>
            </a:xfrm>
            <a:prstGeom prst="straightConnector1">
              <a:avLst/>
            </a:prstGeom>
            <a:ln w="57150">
              <a:solidFill>
                <a:srgbClr val="FF0000"/>
              </a:solidFill>
              <a:prstDash val="sys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>
              <a:off x="1981200" y="4568824"/>
              <a:ext cx="1828800" cy="1588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>
              <a:off x="3657600" y="4568824"/>
              <a:ext cx="1828800" cy="1588"/>
            </a:xfrm>
            <a:prstGeom prst="straightConnector1">
              <a:avLst/>
            </a:prstGeom>
            <a:ln w="57150">
              <a:solidFill>
                <a:srgbClr val="FF0000"/>
              </a:solidFill>
              <a:prstDash val="sys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>
              <a:off x="5334000" y="4570412"/>
              <a:ext cx="1828800" cy="1588"/>
            </a:xfrm>
            <a:prstGeom prst="straightConnector1">
              <a:avLst/>
            </a:prstGeom>
            <a:ln w="57150">
              <a:solidFill>
                <a:srgbClr val="FF0000"/>
              </a:solidFill>
              <a:prstDash val="sys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>
              <a:off x="7010400" y="4570412"/>
              <a:ext cx="1828800" cy="1588"/>
            </a:xfrm>
            <a:prstGeom prst="straightConnector1">
              <a:avLst/>
            </a:prstGeom>
            <a:ln w="57150">
              <a:solidFill>
                <a:srgbClr val="FF0000"/>
              </a:solidFill>
              <a:prstDash val="sys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>
              <a:off x="1981200" y="5178424"/>
              <a:ext cx="1828800" cy="1588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>
              <a:off x="3657600" y="5178424"/>
              <a:ext cx="1828800" cy="1588"/>
            </a:xfrm>
            <a:prstGeom prst="straightConnector1">
              <a:avLst/>
            </a:prstGeom>
            <a:ln w="57150">
              <a:solidFill>
                <a:srgbClr val="FF0000"/>
              </a:solidFill>
              <a:prstDash val="sys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>
              <a:off x="5334000" y="5180012"/>
              <a:ext cx="1828800" cy="1588"/>
            </a:xfrm>
            <a:prstGeom prst="straightConnector1">
              <a:avLst/>
            </a:prstGeom>
            <a:ln w="57150">
              <a:solidFill>
                <a:srgbClr val="FF0000"/>
              </a:solidFill>
              <a:prstDash val="sys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>
              <a:off x="7010400" y="5180012"/>
              <a:ext cx="1828800" cy="1588"/>
            </a:xfrm>
            <a:prstGeom prst="straightConnector1">
              <a:avLst/>
            </a:prstGeom>
            <a:ln w="57150">
              <a:solidFill>
                <a:srgbClr val="FF0000"/>
              </a:solidFill>
              <a:prstDash val="sys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2" name="Group 61"/>
            <p:cNvGrpSpPr/>
            <p:nvPr/>
          </p:nvGrpSpPr>
          <p:grpSpPr>
            <a:xfrm>
              <a:off x="1981200" y="5715000"/>
              <a:ext cx="1828800" cy="305594"/>
              <a:chOff x="1981200" y="5715000"/>
              <a:chExt cx="1828800" cy="305594"/>
            </a:xfrm>
          </p:grpSpPr>
          <p:cxnSp>
            <p:nvCxnSpPr>
              <p:cNvPr id="30" name="Straight Arrow Connector 29"/>
              <p:cNvCxnSpPr/>
              <p:nvPr/>
            </p:nvCxnSpPr>
            <p:spPr>
              <a:xfrm>
                <a:off x="1981200" y="5867400"/>
                <a:ext cx="1828800" cy="1588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 rot="5400000">
                <a:off x="2133600" y="5867400"/>
                <a:ext cx="304800" cy="1588"/>
              </a:xfrm>
              <a:prstGeom prst="line">
                <a:avLst/>
              </a:prstGeom>
              <a:ln w="571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 rot="5400000">
                <a:off x="2513806" y="5866606"/>
                <a:ext cx="304800" cy="1588"/>
              </a:xfrm>
              <a:prstGeom prst="line">
                <a:avLst/>
              </a:prstGeom>
              <a:ln w="571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 rot="5400000">
                <a:off x="2820194" y="5866606"/>
                <a:ext cx="304800" cy="1588"/>
              </a:xfrm>
              <a:prstGeom prst="line">
                <a:avLst/>
              </a:prstGeom>
              <a:ln w="571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/>
              <p:nvPr/>
            </p:nvCxnSpPr>
            <p:spPr>
              <a:xfrm rot="5400000">
                <a:off x="3201194" y="5866606"/>
                <a:ext cx="304800" cy="1588"/>
              </a:xfrm>
              <a:prstGeom prst="line">
                <a:avLst/>
              </a:prstGeom>
              <a:ln w="571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3" name="Group 62"/>
            <p:cNvGrpSpPr/>
            <p:nvPr/>
          </p:nvGrpSpPr>
          <p:grpSpPr>
            <a:xfrm>
              <a:off x="3657600" y="5715000"/>
              <a:ext cx="1828800" cy="305594"/>
              <a:chOff x="3657600" y="5715000"/>
              <a:chExt cx="1828800" cy="305594"/>
            </a:xfrm>
          </p:grpSpPr>
          <p:cxnSp>
            <p:nvCxnSpPr>
              <p:cNvPr id="41" name="Straight Arrow Connector 40"/>
              <p:cNvCxnSpPr/>
              <p:nvPr/>
            </p:nvCxnSpPr>
            <p:spPr>
              <a:xfrm>
                <a:off x="3657600" y="5867400"/>
                <a:ext cx="1828800" cy="1588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prstDash val="sysDot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/>
              <p:nvPr/>
            </p:nvCxnSpPr>
            <p:spPr>
              <a:xfrm rot="5400000">
                <a:off x="3810000" y="5867400"/>
                <a:ext cx="304800" cy="1588"/>
              </a:xfrm>
              <a:prstGeom prst="line">
                <a:avLst/>
              </a:prstGeom>
              <a:ln w="57150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 rot="5400000">
                <a:off x="4190206" y="5866606"/>
                <a:ext cx="304800" cy="1588"/>
              </a:xfrm>
              <a:prstGeom prst="line">
                <a:avLst/>
              </a:prstGeom>
              <a:ln w="57150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>
              <a:xfrm rot="5400000">
                <a:off x="4496594" y="5866606"/>
                <a:ext cx="304800" cy="1588"/>
              </a:xfrm>
              <a:prstGeom prst="line">
                <a:avLst/>
              </a:prstGeom>
              <a:ln w="57150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>
              <a:xfrm rot="5400000">
                <a:off x="4877594" y="5866606"/>
                <a:ext cx="304800" cy="1588"/>
              </a:xfrm>
              <a:prstGeom prst="line">
                <a:avLst/>
              </a:prstGeom>
              <a:ln w="57150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4" name="Group 63"/>
            <p:cNvGrpSpPr/>
            <p:nvPr/>
          </p:nvGrpSpPr>
          <p:grpSpPr>
            <a:xfrm>
              <a:off x="5334000" y="5715000"/>
              <a:ext cx="1828800" cy="305594"/>
              <a:chOff x="5334000" y="5715000"/>
              <a:chExt cx="1828800" cy="305594"/>
            </a:xfrm>
          </p:grpSpPr>
          <p:cxnSp>
            <p:nvCxnSpPr>
              <p:cNvPr id="47" name="Straight Arrow Connector 46"/>
              <p:cNvCxnSpPr/>
              <p:nvPr/>
            </p:nvCxnSpPr>
            <p:spPr>
              <a:xfrm>
                <a:off x="5334000" y="5867400"/>
                <a:ext cx="1828800" cy="1588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prstDash val="sysDot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/>
              <p:nvPr/>
            </p:nvCxnSpPr>
            <p:spPr>
              <a:xfrm rot="5400000">
                <a:off x="5486400" y="5867400"/>
                <a:ext cx="304800" cy="1588"/>
              </a:xfrm>
              <a:prstGeom prst="line">
                <a:avLst/>
              </a:prstGeom>
              <a:ln w="57150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/>
              <p:nvPr/>
            </p:nvCxnSpPr>
            <p:spPr>
              <a:xfrm rot="5400000">
                <a:off x="5866606" y="5866606"/>
                <a:ext cx="304800" cy="1588"/>
              </a:xfrm>
              <a:prstGeom prst="line">
                <a:avLst/>
              </a:prstGeom>
              <a:ln w="57150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/>
              <p:nvPr/>
            </p:nvCxnSpPr>
            <p:spPr>
              <a:xfrm rot="5400000">
                <a:off x="6172994" y="5866606"/>
                <a:ext cx="304800" cy="1588"/>
              </a:xfrm>
              <a:prstGeom prst="line">
                <a:avLst/>
              </a:prstGeom>
              <a:ln w="57150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>
              <a:xfrm rot="5400000">
                <a:off x="6553994" y="5866606"/>
                <a:ext cx="304800" cy="1588"/>
              </a:xfrm>
              <a:prstGeom prst="line">
                <a:avLst/>
              </a:prstGeom>
              <a:ln w="57150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5" name="Group 64"/>
            <p:cNvGrpSpPr/>
            <p:nvPr/>
          </p:nvGrpSpPr>
          <p:grpSpPr>
            <a:xfrm>
              <a:off x="7010400" y="5714206"/>
              <a:ext cx="1828800" cy="305594"/>
              <a:chOff x="7010400" y="5714206"/>
              <a:chExt cx="1828800" cy="305594"/>
            </a:xfrm>
          </p:grpSpPr>
          <p:cxnSp>
            <p:nvCxnSpPr>
              <p:cNvPr id="53" name="Straight Arrow Connector 52"/>
              <p:cNvCxnSpPr/>
              <p:nvPr/>
            </p:nvCxnSpPr>
            <p:spPr>
              <a:xfrm>
                <a:off x="7010400" y="5866606"/>
                <a:ext cx="1828800" cy="1588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prstDash val="sysDot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 rot="5400000">
                <a:off x="7162800" y="5866606"/>
                <a:ext cx="304800" cy="1588"/>
              </a:xfrm>
              <a:prstGeom prst="line">
                <a:avLst/>
              </a:prstGeom>
              <a:ln w="57150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 rot="5400000">
                <a:off x="7543006" y="5865812"/>
                <a:ext cx="304800" cy="1588"/>
              </a:xfrm>
              <a:prstGeom prst="line">
                <a:avLst/>
              </a:prstGeom>
              <a:ln w="57150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 rot="5400000">
                <a:off x="7849394" y="5865812"/>
                <a:ext cx="304800" cy="1588"/>
              </a:xfrm>
              <a:prstGeom prst="line">
                <a:avLst/>
              </a:prstGeom>
              <a:ln w="57150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 rot="5400000">
                <a:off x="8230394" y="5865812"/>
                <a:ext cx="304800" cy="1588"/>
              </a:xfrm>
              <a:prstGeom prst="line">
                <a:avLst/>
              </a:prstGeom>
              <a:ln w="57150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8" name="Freeform 67"/>
          <p:cNvSpPr/>
          <p:nvPr/>
        </p:nvSpPr>
        <p:spPr>
          <a:xfrm>
            <a:off x="2096814" y="2385848"/>
            <a:ext cx="1332186" cy="695762"/>
          </a:xfrm>
          <a:custGeom>
            <a:avLst/>
            <a:gdLst>
              <a:gd name="connsiteX0" fmla="*/ 0 w 945931"/>
              <a:gd name="connsiteY0" fmla="*/ 0 h 646386"/>
              <a:gd name="connsiteX1" fmla="*/ 551793 w 945931"/>
              <a:gd name="connsiteY1" fmla="*/ 189186 h 646386"/>
              <a:gd name="connsiteX2" fmla="*/ 945931 w 945931"/>
              <a:gd name="connsiteY2" fmla="*/ 646386 h 646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45931" h="646386">
                <a:moveTo>
                  <a:pt x="0" y="0"/>
                </a:moveTo>
                <a:cubicBezTo>
                  <a:pt x="197069" y="40727"/>
                  <a:pt x="394138" y="81455"/>
                  <a:pt x="551793" y="189186"/>
                </a:cubicBezTo>
                <a:cubicBezTo>
                  <a:pt x="709448" y="296917"/>
                  <a:pt x="827689" y="471651"/>
                  <a:pt x="945931" y="646386"/>
                </a:cubicBezTo>
              </a:path>
            </a:pathLst>
          </a:custGeom>
          <a:ln w="28575">
            <a:solidFill>
              <a:schemeClr val="tx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" name="Picture 2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4035E1F9-C455-4E34-8F74-16EC37B84A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5"/>
          <a:stretch/>
        </p:blipFill>
        <p:spPr bwMode="auto">
          <a:xfrm>
            <a:off x="4953000" y="2768600"/>
            <a:ext cx="3899315" cy="2618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" name="Freeform 68"/>
          <p:cNvSpPr/>
          <p:nvPr/>
        </p:nvSpPr>
        <p:spPr>
          <a:xfrm>
            <a:off x="2209800" y="2362200"/>
            <a:ext cx="5181600" cy="646386"/>
          </a:xfrm>
          <a:custGeom>
            <a:avLst/>
            <a:gdLst>
              <a:gd name="connsiteX0" fmla="*/ 0 w 945931"/>
              <a:gd name="connsiteY0" fmla="*/ 0 h 646386"/>
              <a:gd name="connsiteX1" fmla="*/ 551793 w 945931"/>
              <a:gd name="connsiteY1" fmla="*/ 189186 h 646386"/>
              <a:gd name="connsiteX2" fmla="*/ 945931 w 945931"/>
              <a:gd name="connsiteY2" fmla="*/ 646386 h 646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45931" h="646386">
                <a:moveTo>
                  <a:pt x="0" y="0"/>
                </a:moveTo>
                <a:cubicBezTo>
                  <a:pt x="197069" y="40727"/>
                  <a:pt x="394138" y="81455"/>
                  <a:pt x="551793" y="189186"/>
                </a:cubicBezTo>
                <a:cubicBezTo>
                  <a:pt x="709448" y="296917"/>
                  <a:pt x="827689" y="471651"/>
                  <a:pt x="945931" y="646386"/>
                </a:cubicBezTo>
              </a:path>
            </a:pathLst>
          </a:custGeom>
          <a:ln w="28575">
            <a:solidFill>
              <a:schemeClr val="tx2"/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Freeform 69"/>
          <p:cNvSpPr/>
          <p:nvPr/>
        </p:nvSpPr>
        <p:spPr>
          <a:xfrm>
            <a:off x="2133600" y="2362200"/>
            <a:ext cx="1143000" cy="1296988"/>
          </a:xfrm>
          <a:custGeom>
            <a:avLst/>
            <a:gdLst>
              <a:gd name="connsiteX0" fmla="*/ 0 w 945931"/>
              <a:gd name="connsiteY0" fmla="*/ 0 h 646386"/>
              <a:gd name="connsiteX1" fmla="*/ 551793 w 945931"/>
              <a:gd name="connsiteY1" fmla="*/ 189186 h 646386"/>
              <a:gd name="connsiteX2" fmla="*/ 945931 w 945931"/>
              <a:gd name="connsiteY2" fmla="*/ 646386 h 646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45931" h="646386">
                <a:moveTo>
                  <a:pt x="0" y="0"/>
                </a:moveTo>
                <a:cubicBezTo>
                  <a:pt x="197069" y="40727"/>
                  <a:pt x="394138" y="81455"/>
                  <a:pt x="551793" y="189186"/>
                </a:cubicBezTo>
                <a:cubicBezTo>
                  <a:pt x="709448" y="296917"/>
                  <a:pt x="827689" y="471651"/>
                  <a:pt x="945931" y="646386"/>
                </a:cubicBezTo>
              </a:path>
            </a:pathLst>
          </a:custGeom>
          <a:ln w="28575">
            <a:solidFill>
              <a:schemeClr val="tx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Freeform 70"/>
          <p:cNvSpPr/>
          <p:nvPr/>
        </p:nvSpPr>
        <p:spPr>
          <a:xfrm>
            <a:off x="2057400" y="2362200"/>
            <a:ext cx="838200" cy="1981200"/>
          </a:xfrm>
          <a:custGeom>
            <a:avLst/>
            <a:gdLst>
              <a:gd name="connsiteX0" fmla="*/ 0 w 945931"/>
              <a:gd name="connsiteY0" fmla="*/ 0 h 646386"/>
              <a:gd name="connsiteX1" fmla="*/ 551793 w 945931"/>
              <a:gd name="connsiteY1" fmla="*/ 189186 h 646386"/>
              <a:gd name="connsiteX2" fmla="*/ 945931 w 945931"/>
              <a:gd name="connsiteY2" fmla="*/ 646386 h 646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45931" h="646386">
                <a:moveTo>
                  <a:pt x="0" y="0"/>
                </a:moveTo>
                <a:cubicBezTo>
                  <a:pt x="197069" y="40727"/>
                  <a:pt x="394138" y="81455"/>
                  <a:pt x="551793" y="189186"/>
                </a:cubicBezTo>
                <a:cubicBezTo>
                  <a:pt x="709448" y="296917"/>
                  <a:pt x="827689" y="471651"/>
                  <a:pt x="945931" y="646386"/>
                </a:cubicBezTo>
              </a:path>
            </a:pathLst>
          </a:custGeom>
          <a:ln w="28575">
            <a:solidFill>
              <a:schemeClr val="tx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Freeform 71"/>
          <p:cNvSpPr/>
          <p:nvPr/>
        </p:nvSpPr>
        <p:spPr>
          <a:xfrm>
            <a:off x="2057400" y="2362200"/>
            <a:ext cx="304800" cy="3200400"/>
          </a:xfrm>
          <a:custGeom>
            <a:avLst/>
            <a:gdLst>
              <a:gd name="connsiteX0" fmla="*/ 0 w 945931"/>
              <a:gd name="connsiteY0" fmla="*/ 0 h 646386"/>
              <a:gd name="connsiteX1" fmla="*/ 551793 w 945931"/>
              <a:gd name="connsiteY1" fmla="*/ 189186 h 646386"/>
              <a:gd name="connsiteX2" fmla="*/ 945931 w 945931"/>
              <a:gd name="connsiteY2" fmla="*/ 646386 h 646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45931" h="646386">
                <a:moveTo>
                  <a:pt x="0" y="0"/>
                </a:moveTo>
                <a:cubicBezTo>
                  <a:pt x="197069" y="40727"/>
                  <a:pt x="394138" y="81455"/>
                  <a:pt x="551793" y="189186"/>
                </a:cubicBezTo>
                <a:cubicBezTo>
                  <a:pt x="709448" y="296917"/>
                  <a:pt x="827689" y="471651"/>
                  <a:pt x="945931" y="646386"/>
                </a:cubicBezTo>
              </a:path>
            </a:pathLst>
          </a:custGeom>
          <a:ln w="28575">
            <a:solidFill>
              <a:schemeClr val="tx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Freeform 76"/>
          <p:cNvSpPr/>
          <p:nvPr/>
        </p:nvSpPr>
        <p:spPr>
          <a:xfrm>
            <a:off x="2057400" y="2362200"/>
            <a:ext cx="685800" cy="2590800"/>
          </a:xfrm>
          <a:custGeom>
            <a:avLst/>
            <a:gdLst>
              <a:gd name="connsiteX0" fmla="*/ 0 w 945931"/>
              <a:gd name="connsiteY0" fmla="*/ 0 h 646386"/>
              <a:gd name="connsiteX1" fmla="*/ 551793 w 945931"/>
              <a:gd name="connsiteY1" fmla="*/ 189186 h 646386"/>
              <a:gd name="connsiteX2" fmla="*/ 945931 w 945931"/>
              <a:gd name="connsiteY2" fmla="*/ 646386 h 646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45931" h="646386">
                <a:moveTo>
                  <a:pt x="0" y="0"/>
                </a:moveTo>
                <a:cubicBezTo>
                  <a:pt x="197069" y="40727"/>
                  <a:pt x="394138" y="81455"/>
                  <a:pt x="551793" y="189186"/>
                </a:cubicBezTo>
                <a:cubicBezTo>
                  <a:pt x="709448" y="296917"/>
                  <a:pt x="827689" y="471651"/>
                  <a:pt x="945931" y="646386"/>
                </a:cubicBezTo>
              </a:path>
            </a:pathLst>
          </a:custGeom>
          <a:ln w="28575">
            <a:solidFill>
              <a:schemeClr val="tx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 84"/>
          <p:cNvSpPr/>
          <p:nvPr/>
        </p:nvSpPr>
        <p:spPr>
          <a:xfrm>
            <a:off x="3124200" y="1905000"/>
            <a:ext cx="357828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err="1">
                <a:solidFill>
                  <a:prstClr val="black"/>
                </a:solidFill>
              </a:rPr>
              <a:t>Dipedomani</a:t>
            </a:r>
            <a:r>
              <a:rPr lang="en-US" sz="2000" b="1" dirty="0">
                <a:solidFill>
                  <a:prstClr val="black"/>
                </a:solidFill>
              </a:rPr>
              <a:t>/ </a:t>
            </a:r>
            <a:r>
              <a:rPr lang="en-US" sz="2000" b="1" dirty="0" err="1">
                <a:solidFill>
                  <a:prstClr val="black"/>
                </a:solidFill>
              </a:rPr>
              <a:t>Dijabarkan</a:t>
            </a:r>
            <a:r>
              <a:rPr lang="en-US" sz="2000" b="1" dirty="0">
                <a:solidFill>
                  <a:prstClr val="black"/>
                </a:solidFill>
              </a:rPr>
              <a:t>/ </a:t>
            </a:r>
            <a:r>
              <a:rPr lang="en-US" sz="2000" b="1" dirty="0" err="1">
                <a:solidFill>
                  <a:prstClr val="black"/>
                </a:solidFill>
              </a:rPr>
              <a:t>Diacu</a:t>
            </a:r>
            <a:endParaRPr lang="en-US" dirty="0"/>
          </a:p>
        </p:txBody>
      </p:sp>
      <p:graphicFrame>
        <p:nvGraphicFramePr>
          <p:cNvPr id="58" name="Table 57">
            <a:extLst>
              <a:ext uri="{FF2B5EF4-FFF2-40B4-BE49-F238E27FC236}">
                <a16:creationId xmlns:a16="http://schemas.microsoft.com/office/drawing/2014/main" id="{95F5A50A-0F2A-492E-9468-0165D6A888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1488325"/>
              </p:ext>
            </p:extLst>
          </p:nvPr>
        </p:nvGraphicFramePr>
        <p:xfrm>
          <a:off x="457200" y="5090160"/>
          <a:ext cx="8305800" cy="1767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05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673996">
                <a:tc>
                  <a:txBody>
                    <a:bodyPr/>
                    <a:lstStyle/>
                    <a:p>
                      <a:pPr marL="285750" lvl="1" algn="l">
                        <a:buFont typeface="Arial" panose="020B0604020202020204" pitchFamily="34" charset="0"/>
                        <a:buNone/>
                      </a:pPr>
                      <a:r>
                        <a:rPr lang="en-US" sz="2200" dirty="0" err="1">
                          <a:solidFill>
                            <a:schemeClr val="tx1"/>
                          </a:solidFill>
                        </a:rPr>
                        <a:t>Indikator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id-ID" sz="2200" dirty="0">
                          <a:solidFill>
                            <a:schemeClr val="tx1"/>
                          </a:solidFill>
                        </a:rPr>
                        <a:t>Keberhasilan 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:</a:t>
                      </a:r>
                    </a:p>
                    <a:p>
                      <a:pPr marL="742950" lvl="1" indent="-457200" algn="l">
                        <a:buAutoNum type="arabicParenBoth"/>
                      </a:pPr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Ada</a:t>
                      </a:r>
                      <a:r>
                        <a:rPr lang="id-ID" sz="2200" dirty="0">
                          <a:solidFill>
                            <a:schemeClr val="tx1"/>
                          </a:solidFill>
                        </a:rPr>
                        <a:t>nya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id-ID" sz="2200" dirty="0">
                          <a:solidFill>
                            <a:schemeClr val="tx1"/>
                          </a:solidFill>
                        </a:rPr>
                        <a:t>P</a:t>
                      </a:r>
                      <a:r>
                        <a:rPr lang="en-US" sz="2200" dirty="0" err="1">
                          <a:solidFill>
                            <a:schemeClr val="tx1"/>
                          </a:solidFill>
                        </a:rPr>
                        <a:t>erda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/</a:t>
                      </a:r>
                      <a:r>
                        <a:rPr lang="id-ID" sz="2200" dirty="0">
                          <a:solidFill>
                            <a:schemeClr val="tx1"/>
                          </a:solidFill>
                        </a:rPr>
                        <a:t>P</a:t>
                      </a:r>
                      <a:r>
                        <a:rPr lang="en-US" sz="2200" dirty="0" err="1">
                          <a:solidFill>
                            <a:schemeClr val="tx1"/>
                          </a:solidFill>
                        </a:rPr>
                        <a:t>erkada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1"/>
                          </a:solidFill>
                        </a:rPr>
                        <a:t>tentang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 R</a:t>
                      </a:r>
                      <a:r>
                        <a:rPr lang="id-ID" sz="2200" dirty="0">
                          <a:solidFill>
                            <a:schemeClr val="tx1"/>
                          </a:solidFill>
                        </a:rPr>
                        <a:t>encana 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A</a:t>
                      </a:r>
                      <a:r>
                        <a:rPr lang="id-ID" sz="2200" dirty="0">
                          <a:solidFill>
                            <a:schemeClr val="tx1"/>
                          </a:solidFill>
                        </a:rPr>
                        <a:t>ksi 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D</a:t>
                      </a:r>
                      <a:r>
                        <a:rPr lang="id-ID" sz="2200" dirty="0">
                          <a:solidFill>
                            <a:schemeClr val="tx1"/>
                          </a:solidFill>
                        </a:rPr>
                        <a:t>aerah</a:t>
                      </a:r>
                      <a:r>
                        <a:rPr lang="id-ID" sz="2200" baseline="0" dirty="0">
                          <a:solidFill>
                            <a:schemeClr val="tx1"/>
                          </a:solidFill>
                        </a:rPr>
                        <a:t> mencapai 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1"/>
                          </a:solidFill>
                        </a:rPr>
                        <a:t>eliminasi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 TB</a:t>
                      </a:r>
                      <a:r>
                        <a:rPr lang="id-ID" sz="2200" dirty="0">
                          <a:solidFill>
                            <a:schemeClr val="tx1"/>
                          </a:solidFill>
                        </a:rPr>
                        <a:t>, </a:t>
                      </a:r>
                    </a:p>
                    <a:p>
                      <a:pPr marL="742950" lvl="1" indent="-457200" algn="l">
                        <a:buAutoNum type="arabicParenBoth"/>
                      </a:pPr>
                      <a:r>
                        <a:rPr lang="id-ID" sz="2200" dirty="0">
                          <a:solidFill>
                            <a:schemeClr val="tx1"/>
                          </a:solidFill>
                        </a:rPr>
                        <a:t>M</a:t>
                      </a:r>
                      <a:r>
                        <a:rPr lang="en-US" sz="2200" dirty="0" err="1">
                          <a:solidFill>
                            <a:schemeClr val="tx1"/>
                          </a:solidFill>
                        </a:rPr>
                        <a:t>eningkat</a:t>
                      </a:r>
                      <a:r>
                        <a:rPr lang="id-ID" sz="2200" dirty="0">
                          <a:solidFill>
                            <a:schemeClr val="tx1"/>
                          </a:solidFill>
                        </a:rPr>
                        <a:t>ny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a </a:t>
                      </a:r>
                      <a:r>
                        <a:rPr lang="en-US" sz="2200" dirty="0" err="1">
                          <a:solidFill>
                            <a:schemeClr val="tx1"/>
                          </a:solidFill>
                        </a:rPr>
                        <a:t>pembiayaan</a:t>
                      </a:r>
                      <a:r>
                        <a:rPr lang="id-ID" sz="2200" dirty="0">
                          <a:solidFill>
                            <a:schemeClr val="tx1"/>
                          </a:solidFill>
                        </a:rPr>
                        <a:t> penanggulangan</a:t>
                      </a:r>
                      <a:r>
                        <a:rPr lang="id-ID" sz="2200" baseline="0" dirty="0">
                          <a:solidFill>
                            <a:schemeClr val="tx1"/>
                          </a:solidFill>
                        </a:rPr>
                        <a:t> TB,</a:t>
                      </a:r>
                    </a:p>
                    <a:p>
                      <a:pPr marL="742950" lvl="1" indent="-457200" algn="l">
                        <a:buAutoNum type="arabicParenBoth"/>
                      </a:pPr>
                      <a:r>
                        <a:rPr lang="id-ID" sz="2200" baseline="0" dirty="0">
                          <a:solidFill>
                            <a:schemeClr val="tx1"/>
                          </a:solidFill>
                        </a:rPr>
                        <a:t>Meningkatnya indikator 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program </a:t>
                      </a:r>
                      <a:r>
                        <a:rPr lang="id-ID" sz="2200" dirty="0">
                          <a:solidFill>
                            <a:schemeClr val="tx1"/>
                          </a:solidFill>
                        </a:rPr>
                        <a:t>penanggulangan TB</a:t>
                      </a:r>
                      <a:endParaRPr lang="en-US" sz="2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281081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A close up of text on a white background&#10;&#10;Description generated with high confidence">
            <a:extLst>
              <a:ext uri="{FF2B5EF4-FFF2-40B4-BE49-F238E27FC236}">
                <a16:creationId xmlns:a16="http://schemas.microsoft.com/office/drawing/2014/main" id="{018BF0CD-A2AC-4096-9791-6DFF3C8BAE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5793727"/>
      </p:ext>
    </p:extLst>
  </p:cSld>
  <p:clrMapOvr>
    <a:masterClrMapping/>
  </p:clrMapOvr>
  <p:transition spd="slow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A close up of text on a white background&#10;&#10;Description generated with high confidence">
            <a:extLst>
              <a:ext uri="{FF2B5EF4-FFF2-40B4-BE49-F238E27FC236}">
                <a16:creationId xmlns:a16="http://schemas.microsoft.com/office/drawing/2014/main" id="{4318478B-825B-4B13-AD6C-7CAABA0278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0172027"/>
      </p:ext>
    </p:extLst>
  </p:cSld>
  <p:clrMapOvr>
    <a:masterClrMapping/>
  </p:clrMapOvr>
  <p:transition spd="slow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2" y="861835"/>
            <a:ext cx="3983121" cy="5778939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7C955D-10FA-41E6-8D4E-B7C9EDA56B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065" y="825441"/>
            <a:ext cx="3886201" cy="58293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id-ID" b="1" dirty="0"/>
              <a:t>Perda TB di Kab/Kota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A0B9BBC-1F8A-4261-8BE6-86C97FF40AC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" r="22223"/>
          <a:stretch/>
        </p:blipFill>
        <p:spPr>
          <a:xfrm rot="5400000">
            <a:off x="3534493" y="1757702"/>
            <a:ext cx="5623116" cy="36920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D559D44-E2E8-4FCD-8D1E-8CA3565156D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7"/>
          <a:stretch/>
        </p:blipFill>
        <p:spPr>
          <a:xfrm>
            <a:off x="5867400" y="2471382"/>
            <a:ext cx="3114486" cy="4169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1444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A screenshot of text&#10;&#10;Description generated with very high confidence">
            <a:extLst>
              <a:ext uri="{FF2B5EF4-FFF2-40B4-BE49-F238E27FC236}">
                <a16:creationId xmlns:a16="http://schemas.microsoft.com/office/drawing/2014/main" id="{4947D38B-0A36-4A6C-B3E8-3815A40460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69" y="2438400"/>
            <a:ext cx="58928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CDC6500-E847-4488-97F8-B268CD8F16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23" t="6844" r="1696" b="8753"/>
          <a:stretch/>
        </p:blipFill>
        <p:spPr>
          <a:xfrm>
            <a:off x="5478439" y="1219200"/>
            <a:ext cx="3581400" cy="5715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871F6D7-4882-4666-AFC9-362A42876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4582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id-ID" dirty="0"/>
              <a:t>Regulasi Program TB  di Kota Surakarta</a:t>
            </a:r>
          </a:p>
        </p:txBody>
      </p:sp>
    </p:spTree>
    <p:extLst>
      <p:ext uri="{BB962C8B-B14F-4D97-AF65-F5344CB8AC3E}">
        <p14:creationId xmlns:p14="http://schemas.microsoft.com/office/powerpoint/2010/main" val="2100234762"/>
      </p:ext>
    </p:extLst>
  </p:cSld>
  <p:clrMapOvr>
    <a:masterClrMapping/>
  </p:clrMapOvr>
  <p:transition spd="slow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A close up of a newspaper&#10;&#10;Description generated with high confidence">
            <a:extLst>
              <a:ext uri="{FF2B5EF4-FFF2-40B4-BE49-F238E27FC236}">
                <a16:creationId xmlns:a16="http://schemas.microsoft.com/office/drawing/2014/main" id="{1AA72A7E-A6E3-4421-BE06-66338C6C37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A close up of a newspaper&#10;&#10;Description generated with high confidence">
            <a:extLst>
              <a:ext uri="{FF2B5EF4-FFF2-40B4-BE49-F238E27FC236}">
                <a16:creationId xmlns:a16="http://schemas.microsoft.com/office/drawing/2014/main" id="{CFB0BF05-D32A-4157-B619-F12AC6C90B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1"/>
          <a:stretch/>
        </p:blipFill>
        <p:spPr bwMode="auto">
          <a:xfrm>
            <a:off x="685800" y="2971800"/>
            <a:ext cx="44450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348716"/>
      </p:ext>
    </p:extLst>
  </p:cSld>
  <p:clrMapOvr>
    <a:masterClrMapping/>
  </p:clrMapOvr>
  <p:transition spd="slow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B5761331-137D-47F4-B007-F75BA27B46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0078745"/>
      </p:ext>
    </p:extLst>
  </p:cSld>
  <p:clrMapOvr>
    <a:masterClrMapping/>
  </p:clrMapOvr>
  <p:transition spd="slow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A group of people around each other&#10;&#10;Description generated with high confidence">
            <a:extLst>
              <a:ext uri="{FF2B5EF4-FFF2-40B4-BE49-F238E27FC236}">
                <a16:creationId xmlns:a16="http://schemas.microsoft.com/office/drawing/2014/main" id="{A442FA4A-FB88-43FA-81E9-143965BCFE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A picture containing text&#10;&#10;Description generated with very high confidence">
            <a:extLst>
              <a:ext uri="{FF2B5EF4-FFF2-40B4-BE49-F238E27FC236}">
                <a16:creationId xmlns:a16="http://schemas.microsoft.com/office/drawing/2014/main" id="{6FA7386A-0B22-4B0C-8383-C90084A346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9" t="5357" r="3260" b="3572"/>
          <a:stretch/>
        </p:blipFill>
        <p:spPr bwMode="auto">
          <a:xfrm>
            <a:off x="3048000" y="2438400"/>
            <a:ext cx="59436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0582539"/>
      </p:ext>
    </p:extLst>
  </p:cSld>
  <p:clrMapOvr>
    <a:masterClrMapping/>
  </p:clrMapOvr>
  <p:transition spd="slow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A group of people posing for the camera&#10;&#10;Description generated with very high confidence">
            <a:extLst>
              <a:ext uri="{FF2B5EF4-FFF2-40B4-BE49-F238E27FC236}">
                <a16:creationId xmlns:a16="http://schemas.microsoft.com/office/drawing/2014/main" id="{85B283EE-F884-4265-9082-393421D808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3094912"/>
      </p:ext>
    </p:extLst>
  </p:cSld>
  <p:clrMapOvr>
    <a:masterClrMapping/>
  </p:clrMapOvr>
  <p:transition spd="slow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A close up of a newspaper&#10;&#10;Description generated with high confidence">
            <a:extLst>
              <a:ext uri="{FF2B5EF4-FFF2-40B4-BE49-F238E27FC236}">
                <a16:creationId xmlns:a16="http://schemas.microsoft.com/office/drawing/2014/main" id="{E97E1CA2-8F03-4750-92D2-D6681596B3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9271938"/>
      </p:ext>
    </p:extLst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490785"/>
            <a:ext cx="2856523" cy="26240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1581550"/>
            <a:ext cx="2590800" cy="25271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488" y="4067199"/>
            <a:ext cx="2482592" cy="258760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1499571"/>
            <a:ext cx="2396534" cy="259624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99" y="4057364"/>
            <a:ext cx="2704035" cy="258840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4089382"/>
            <a:ext cx="2524369" cy="25563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762000"/>
          </a:xfrm>
        </p:spPr>
        <p:txBody>
          <a:bodyPr>
            <a:normAutofit/>
          </a:bodyPr>
          <a:lstStyle/>
          <a:p>
            <a:r>
              <a:rPr lang="id-ID" b="1" dirty="0"/>
              <a:t>www.tbindonesia.or.id</a:t>
            </a:r>
          </a:p>
        </p:txBody>
      </p:sp>
    </p:spTree>
    <p:extLst>
      <p:ext uri="{BB962C8B-B14F-4D97-AF65-F5344CB8AC3E}">
        <p14:creationId xmlns:p14="http://schemas.microsoft.com/office/powerpoint/2010/main" val="357301161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7CAE44D5-5665-435E-9323-B857634EC4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4710374"/>
      </p:ext>
    </p:extLst>
  </p:cSld>
  <p:clrMapOvr>
    <a:masterClrMapping/>
  </p:clrMapOvr>
  <p:transition spd="slow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A close up of a map&#10;&#10;Description generated with high confidence">
            <a:extLst>
              <a:ext uri="{FF2B5EF4-FFF2-40B4-BE49-F238E27FC236}">
                <a16:creationId xmlns:a16="http://schemas.microsoft.com/office/drawing/2014/main" id="{FA60F130-5E91-47BE-8AC3-C8004C327A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1498088"/>
      </p:ext>
    </p:extLst>
  </p:cSld>
  <p:clrMapOvr>
    <a:masterClrMapping/>
  </p:clrMapOvr>
  <p:transition spd="slow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A screenshot of text&#10;&#10;Description generated with very high confidence">
            <a:extLst>
              <a:ext uri="{FF2B5EF4-FFF2-40B4-BE49-F238E27FC236}">
                <a16:creationId xmlns:a16="http://schemas.microsoft.com/office/drawing/2014/main" id="{2C3B0401-A706-48AD-827E-999D317ACE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269262"/>
      </p:ext>
    </p:extLst>
  </p:cSld>
  <p:clrMapOvr>
    <a:masterClrMapping/>
  </p:clrMapOvr>
  <p:transition spd="slow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A screenshot of a newspaper&#10;&#10;Description generated with very high confidence">
            <a:extLst>
              <a:ext uri="{FF2B5EF4-FFF2-40B4-BE49-F238E27FC236}">
                <a16:creationId xmlns:a16="http://schemas.microsoft.com/office/drawing/2014/main" id="{82C50594-4E98-463B-A631-A1982D3B05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1171848"/>
      </p:ext>
    </p:extLst>
  </p:cSld>
  <p:clrMapOvr>
    <a:masterClrMapping/>
  </p:clrMapOvr>
  <p:transition spd="slow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BD34663D-F86D-481B-AAA7-5140087E4A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A close up of a piece of paper&#10;&#10;Description generated with very high confidence">
            <a:extLst>
              <a:ext uri="{FF2B5EF4-FFF2-40B4-BE49-F238E27FC236}">
                <a16:creationId xmlns:a16="http://schemas.microsoft.com/office/drawing/2014/main" id="{6FABD79F-9625-4B9D-B1C8-14AC4156D1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51816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3227746"/>
      </p:ext>
    </p:extLst>
  </p:cSld>
  <p:clrMapOvr>
    <a:masterClrMapping/>
  </p:clrMapOvr>
  <p:transition spd="slow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A picture containing photo, person&#10;&#10;Description generated with very high confidence">
            <a:extLst>
              <a:ext uri="{FF2B5EF4-FFF2-40B4-BE49-F238E27FC236}">
                <a16:creationId xmlns:a16="http://schemas.microsoft.com/office/drawing/2014/main" id="{FF71D6AF-C8E6-4DE3-842C-B5EDFCFF1E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A close up of text on a white background&#10;&#10;Description generated with high confidence">
            <a:extLst>
              <a:ext uri="{FF2B5EF4-FFF2-40B4-BE49-F238E27FC236}">
                <a16:creationId xmlns:a16="http://schemas.microsoft.com/office/drawing/2014/main" id="{0804B837-D34C-4778-AD71-E6A785825C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838200"/>
            <a:ext cx="5867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0297647"/>
      </p:ext>
    </p:extLst>
  </p:cSld>
  <p:clrMapOvr>
    <a:masterClrMapping/>
  </p:clrMapOvr>
  <p:transition spd="slow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A close up of text on a white background&#10;&#10;Description generated with high confidence">
            <a:extLst>
              <a:ext uri="{FF2B5EF4-FFF2-40B4-BE49-F238E27FC236}">
                <a16:creationId xmlns:a16="http://schemas.microsoft.com/office/drawing/2014/main" id="{A68938F6-1F3D-4F23-A0CB-26A1FEDBC5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559518"/>
      </p:ext>
    </p:extLst>
  </p:cSld>
  <p:clrMapOvr>
    <a:masterClrMapping/>
  </p:clrMapOvr>
  <p:transition spd="slow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A3CF25AD-FCA8-4CFD-AB4F-2D1A28F28E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156231"/>
      </p:ext>
    </p:extLst>
  </p:cSld>
  <p:clrMapOvr>
    <a:masterClrMapping/>
  </p:clrMapOvr>
  <p:transition spd="slow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A close up of text on a white background&#10;&#10;Description generated with very high confidence">
            <a:extLst>
              <a:ext uri="{FF2B5EF4-FFF2-40B4-BE49-F238E27FC236}">
                <a16:creationId xmlns:a16="http://schemas.microsoft.com/office/drawing/2014/main" id="{7E75B22C-9F2A-4671-B89A-B7D4E697B6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8580775"/>
      </p:ext>
    </p:extLst>
  </p:cSld>
  <p:clrMapOvr>
    <a:masterClrMapping/>
  </p:clrMapOvr>
  <p:transition spd="slow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15092" y="152400"/>
            <a:ext cx="6752508" cy="438581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518</a:t>
            </a:r>
            <a:r>
              <a:rPr lang="id-ID" sz="2400" b="1" dirty="0">
                <a:solidFill>
                  <a:schemeClr val="accent1">
                    <a:lumMod val="50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TCM Yang telah terinstall –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September </a:t>
            </a:r>
            <a:r>
              <a:rPr lang="id-ID" sz="2400" b="1" dirty="0">
                <a:solidFill>
                  <a:schemeClr val="accent1">
                    <a:lumMod val="50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201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7</a:t>
            </a:r>
            <a:endParaRPr lang="id-ID" sz="2400" b="1" dirty="0">
              <a:solidFill>
                <a:schemeClr val="accent1">
                  <a:lumMod val="50000"/>
                </a:schemeClr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0" name="Oval Callout 39"/>
          <p:cNvSpPr/>
          <p:nvPr/>
        </p:nvSpPr>
        <p:spPr>
          <a:xfrm>
            <a:off x="4794642" y="2078179"/>
            <a:ext cx="228600" cy="228600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latin typeface="Tw Cen MT" pitchFamily="34" charset="0"/>
              </a:rPr>
              <a:t>3</a:t>
            </a:r>
          </a:p>
        </p:txBody>
      </p:sp>
      <p:pic>
        <p:nvPicPr>
          <p:cNvPr id="4" name="Picture 2" descr="DOTS pl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52" y="639897"/>
            <a:ext cx="8113324" cy="3272110"/>
          </a:xfrm>
          <a:prstGeom prst="rect">
            <a:avLst/>
          </a:prstGeom>
          <a:solidFill>
            <a:srgbClr val="00C5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44069" y="3438437"/>
            <a:ext cx="2927731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3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Distribusi</a:t>
            </a:r>
            <a:r>
              <a:rPr lang="en-US" sz="13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di 326 </a:t>
            </a:r>
            <a:r>
              <a:rPr lang="en-US" sz="1300" b="1" dirty="0" err="1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kab</a:t>
            </a:r>
            <a:r>
              <a:rPr lang="en-US" sz="13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Kota, di 34 </a:t>
            </a:r>
            <a:r>
              <a:rPr lang="en-US" sz="1300" b="1" dirty="0" err="1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Provinsi</a:t>
            </a:r>
            <a:endParaRPr lang="id-ID" sz="13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id-ID" sz="13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Sumatera		</a:t>
            </a:r>
            <a:r>
              <a:rPr lang="en-US" sz="13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90 TCM</a:t>
            </a:r>
            <a:endParaRPr lang="id-ID" sz="13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id-ID" sz="13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Jawa	</a:t>
            </a:r>
            <a:r>
              <a:rPr lang="en-US" sz="13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273 TCM</a:t>
            </a:r>
          </a:p>
          <a:p>
            <a:r>
              <a:rPr lang="id-ID" sz="13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Bali &amp; NTT	</a:t>
            </a:r>
            <a:r>
              <a:rPr lang="en-US" sz="13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           29 TCM</a:t>
            </a:r>
            <a:endParaRPr lang="id-ID" sz="13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id-ID" sz="13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Kalimantan	</a:t>
            </a:r>
            <a:r>
              <a:rPr lang="en-US" sz="13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30 TCM</a:t>
            </a:r>
          </a:p>
          <a:p>
            <a:r>
              <a:rPr lang="id-ID" sz="13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Sulawesi		</a:t>
            </a:r>
            <a:r>
              <a:rPr lang="en-US" sz="13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70 TCM</a:t>
            </a:r>
            <a:endParaRPr lang="id-ID" sz="13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id-ID" sz="13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Maluku &amp; Malut	</a:t>
            </a:r>
            <a:r>
              <a:rPr lang="en-US" sz="13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16  TCM</a:t>
            </a:r>
            <a:endParaRPr lang="id-ID" sz="13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id-ID" sz="13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Papua	 	</a:t>
            </a:r>
            <a:r>
              <a:rPr lang="en-US" sz="13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10  TCM</a:t>
            </a:r>
            <a:endParaRPr lang="id-ID" sz="13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6172201" y="457200"/>
            <a:ext cx="2909719" cy="1041470"/>
            <a:chOff x="5855124" y="412343"/>
            <a:chExt cx="2909719" cy="1041470"/>
          </a:xfrm>
        </p:grpSpPr>
        <p:sp>
          <p:nvSpPr>
            <p:cNvPr id="46" name="TextBox 45"/>
            <p:cNvSpPr txBox="1"/>
            <p:nvPr/>
          </p:nvSpPr>
          <p:spPr>
            <a:xfrm>
              <a:off x="5855124" y="438150"/>
              <a:ext cx="69807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rgbClr val="1F497D"/>
                  </a:solidFill>
                </a:rPr>
                <a:t>22</a:t>
              </a:r>
              <a:endParaRPr lang="id-ID" sz="4000" dirty="0">
                <a:solidFill>
                  <a:srgbClr val="1F497D"/>
                </a:solidFill>
              </a:endParaRPr>
            </a:p>
            <a:p>
              <a:pPr algn="ctr"/>
              <a:r>
                <a:rPr lang="id-ID" sz="2000" dirty="0">
                  <a:solidFill>
                    <a:prstClr val="black"/>
                  </a:solidFill>
                </a:rPr>
                <a:t>Lab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6705862" y="438150"/>
              <a:ext cx="117232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rgbClr val="1F497D"/>
                  </a:solidFill>
                </a:rPr>
                <a:t>413</a:t>
              </a:r>
              <a:endParaRPr lang="en-US" sz="2000" dirty="0">
                <a:solidFill>
                  <a:prstClr val="black"/>
                </a:solidFill>
              </a:endParaRPr>
            </a:p>
            <a:p>
              <a:pPr algn="ctr"/>
              <a:r>
                <a:rPr lang="en-US" sz="2000" dirty="0">
                  <a:solidFill>
                    <a:prstClr val="black"/>
                  </a:solidFill>
                </a:rPr>
                <a:t>R</a:t>
              </a:r>
              <a:r>
                <a:rPr lang="id-ID" sz="2000" dirty="0">
                  <a:solidFill>
                    <a:prstClr val="black"/>
                  </a:solidFill>
                </a:rPr>
                <a:t>S</a:t>
              </a:r>
            </a:p>
          </p:txBody>
        </p:sp>
        <p:sp>
          <p:nvSpPr>
            <p:cNvPr id="48" name="Cross 47"/>
            <p:cNvSpPr/>
            <p:nvPr/>
          </p:nvSpPr>
          <p:spPr bwMode="auto">
            <a:xfrm>
              <a:off x="6504447" y="772946"/>
              <a:ext cx="291605" cy="289035"/>
            </a:xfrm>
            <a:prstGeom prst="plus">
              <a:avLst>
                <a:gd name="adj" fmla="val 38308"/>
              </a:avLst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d-ID">
                <a:solidFill>
                  <a:prstClr val="black"/>
                </a:solidFill>
                <a:latin typeface="Verdana" pitchFamily="34" charset="0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7924800" y="412343"/>
              <a:ext cx="84004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rgbClr val="1F497D"/>
                  </a:solidFill>
                </a:rPr>
                <a:t>62</a:t>
              </a:r>
              <a:endParaRPr lang="id-ID" sz="4000" dirty="0">
                <a:solidFill>
                  <a:srgbClr val="1F497D"/>
                </a:solidFill>
              </a:endParaRPr>
            </a:p>
            <a:p>
              <a:pPr algn="ctr"/>
              <a:r>
                <a:rPr lang="en-US" sz="2000" dirty="0">
                  <a:solidFill>
                    <a:prstClr val="black"/>
                  </a:solidFill>
                </a:rPr>
                <a:t>(PKM)</a:t>
              </a:r>
              <a:endParaRPr lang="id-ID" sz="2000" dirty="0">
                <a:solidFill>
                  <a:prstClr val="black"/>
                </a:solidFill>
              </a:endParaRPr>
            </a:p>
          </p:txBody>
        </p:sp>
        <p:sp>
          <p:nvSpPr>
            <p:cNvPr id="51" name="Cross 50"/>
            <p:cNvSpPr/>
            <p:nvPr/>
          </p:nvSpPr>
          <p:spPr bwMode="auto">
            <a:xfrm>
              <a:off x="7772400" y="783474"/>
              <a:ext cx="291605" cy="289035"/>
            </a:xfrm>
            <a:prstGeom prst="plus">
              <a:avLst>
                <a:gd name="adj" fmla="val 38308"/>
              </a:avLst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d-ID">
                <a:solidFill>
                  <a:prstClr val="black"/>
                </a:solidFill>
                <a:latin typeface="Verdana" pitchFamily="34" charset="0"/>
              </a:endParaRPr>
            </a:p>
          </p:txBody>
        </p:sp>
      </p:grpSp>
      <p:sp>
        <p:nvSpPr>
          <p:cNvPr id="3" name="Rounded Rectangular Callout 2"/>
          <p:cNvSpPr/>
          <p:nvPr/>
        </p:nvSpPr>
        <p:spPr>
          <a:xfrm>
            <a:off x="414207" y="657269"/>
            <a:ext cx="409222" cy="224110"/>
          </a:xfrm>
          <a:prstGeom prst="wedgeRoundRectCallout">
            <a:avLst>
              <a:gd name="adj1" fmla="val -20833"/>
              <a:gd name="adj2" fmla="val 9199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11</a:t>
            </a:r>
          </a:p>
        </p:txBody>
      </p:sp>
      <p:sp>
        <p:nvSpPr>
          <p:cNvPr id="53" name="Rounded Rectangular Callout 52"/>
          <p:cNvSpPr/>
          <p:nvPr/>
        </p:nvSpPr>
        <p:spPr>
          <a:xfrm>
            <a:off x="794359" y="917255"/>
            <a:ext cx="409222" cy="224110"/>
          </a:xfrm>
          <a:prstGeom prst="wedgeRoundRectCallout">
            <a:avLst>
              <a:gd name="adj1" fmla="val -20833"/>
              <a:gd name="adj2" fmla="val 9199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19</a:t>
            </a:r>
          </a:p>
        </p:txBody>
      </p:sp>
      <p:sp>
        <p:nvSpPr>
          <p:cNvPr id="54" name="Rounded Rectangular Callout 53"/>
          <p:cNvSpPr/>
          <p:nvPr/>
        </p:nvSpPr>
        <p:spPr>
          <a:xfrm>
            <a:off x="1089971" y="1572480"/>
            <a:ext cx="261690" cy="224110"/>
          </a:xfrm>
          <a:prstGeom prst="wedgeRoundRectCallout">
            <a:avLst>
              <a:gd name="adj1" fmla="val -20833"/>
              <a:gd name="adj2" fmla="val 9199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8</a:t>
            </a:r>
          </a:p>
        </p:txBody>
      </p:sp>
      <p:sp>
        <p:nvSpPr>
          <p:cNvPr id="56" name="Rounded Rectangular Callout 55"/>
          <p:cNvSpPr/>
          <p:nvPr/>
        </p:nvSpPr>
        <p:spPr>
          <a:xfrm>
            <a:off x="1220816" y="1162446"/>
            <a:ext cx="261690" cy="224110"/>
          </a:xfrm>
          <a:prstGeom prst="wedgeRoundRectCallout">
            <a:avLst>
              <a:gd name="adj1" fmla="val -12413"/>
              <a:gd name="adj2" fmla="val 12640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8</a:t>
            </a:r>
          </a:p>
        </p:txBody>
      </p:sp>
      <p:sp>
        <p:nvSpPr>
          <p:cNvPr id="57" name="Rounded Rectangular Callout 56"/>
          <p:cNvSpPr/>
          <p:nvPr/>
        </p:nvSpPr>
        <p:spPr>
          <a:xfrm>
            <a:off x="1805435" y="1274501"/>
            <a:ext cx="261690" cy="224110"/>
          </a:xfrm>
          <a:prstGeom prst="wedgeRoundRectCallout">
            <a:avLst>
              <a:gd name="adj1" fmla="val -20833"/>
              <a:gd name="adj2" fmla="val 9199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6</a:t>
            </a:r>
          </a:p>
        </p:txBody>
      </p:sp>
      <p:sp>
        <p:nvSpPr>
          <p:cNvPr id="58" name="Rounded Rectangular Callout 57"/>
          <p:cNvSpPr/>
          <p:nvPr/>
        </p:nvSpPr>
        <p:spPr>
          <a:xfrm>
            <a:off x="1527058" y="1746642"/>
            <a:ext cx="261690" cy="224110"/>
          </a:xfrm>
          <a:prstGeom prst="wedgeRoundRectCallout">
            <a:avLst>
              <a:gd name="adj1" fmla="val -20833"/>
              <a:gd name="adj2" fmla="val 9199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3</a:t>
            </a:r>
          </a:p>
        </p:txBody>
      </p:sp>
      <p:sp>
        <p:nvSpPr>
          <p:cNvPr id="59" name="Rounded Rectangular Callout 58"/>
          <p:cNvSpPr/>
          <p:nvPr/>
        </p:nvSpPr>
        <p:spPr>
          <a:xfrm>
            <a:off x="1423518" y="2163897"/>
            <a:ext cx="261690" cy="224110"/>
          </a:xfrm>
          <a:prstGeom prst="wedgeRoundRectCallout">
            <a:avLst>
              <a:gd name="adj1" fmla="val -20833"/>
              <a:gd name="adj2" fmla="val 9199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5</a:t>
            </a:r>
          </a:p>
        </p:txBody>
      </p:sp>
      <p:sp>
        <p:nvSpPr>
          <p:cNvPr id="60" name="Rounded Rectangular Callout 59"/>
          <p:cNvSpPr/>
          <p:nvPr/>
        </p:nvSpPr>
        <p:spPr>
          <a:xfrm>
            <a:off x="1657903" y="2109996"/>
            <a:ext cx="409222" cy="224110"/>
          </a:xfrm>
          <a:prstGeom prst="wedgeRoundRectCallout">
            <a:avLst>
              <a:gd name="adj1" fmla="val -20833"/>
              <a:gd name="adj2" fmla="val 9199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12</a:t>
            </a:r>
          </a:p>
        </p:txBody>
      </p:sp>
      <p:sp>
        <p:nvSpPr>
          <p:cNvPr id="61" name="Rounded Rectangular Callout 60"/>
          <p:cNvSpPr/>
          <p:nvPr/>
        </p:nvSpPr>
        <p:spPr>
          <a:xfrm>
            <a:off x="2114964" y="1958941"/>
            <a:ext cx="261690" cy="224110"/>
          </a:xfrm>
          <a:prstGeom prst="wedgeRoundRectCallout">
            <a:avLst>
              <a:gd name="adj1" fmla="val -20833"/>
              <a:gd name="adj2" fmla="val 9199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5</a:t>
            </a:r>
          </a:p>
        </p:txBody>
      </p:sp>
      <p:sp>
        <p:nvSpPr>
          <p:cNvPr id="62" name="Rounded Rectangular Callout 61"/>
          <p:cNvSpPr/>
          <p:nvPr/>
        </p:nvSpPr>
        <p:spPr>
          <a:xfrm>
            <a:off x="1833081" y="2408435"/>
            <a:ext cx="409222" cy="224110"/>
          </a:xfrm>
          <a:prstGeom prst="wedgeRoundRectCallout">
            <a:avLst>
              <a:gd name="adj1" fmla="val -20833"/>
              <a:gd name="adj2" fmla="val 9199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13</a:t>
            </a:r>
          </a:p>
        </p:txBody>
      </p:sp>
      <p:sp>
        <p:nvSpPr>
          <p:cNvPr id="63" name="Rounded Rectangular Callout 62"/>
          <p:cNvSpPr/>
          <p:nvPr/>
        </p:nvSpPr>
        <p:spPr>
          <a:xfrm>
            <a:off x="1983808" y="2717426"/>
            <a:ext cx="409222" cy="159663"/>
          </a:xfrm>
          <a:prstGeom prst="wedgeRoundRectCallout">
            <a:avLst>
              <a:gd name="adj1" fmla="val -7696"/>
              <a:gd name="adj2" fmla="val 11855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13</a:t>
            </a:r>
          </a:p>
        </p:txBody>
      </p:sp>
      <p:sp>
        <p:nvSpPr>
          <p:cNvPr id="64" name="Rounded Rectangular Callout 63"/>
          <p:cNvSpPr/>
          <p:nvPr/>
        </p:nvSpPr>
        <p:spPr>
          <a:xfrm rot="677213">
            <a:off x="2263784" y="2344658"/>
            <a:ext cx="409222" cy="224110"/>
          </a:xfrm>
          <a:prstGeom prst="wedgeRoundRectCallout">
            <a:avLst>
              <a:gd name="adj1" fmla="val -23525"/>
              <a:gd name="adj2" fmla="val 22963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63</a:t>
            </a:r>
          </a:p>
        </p:txBody>
      </p:sp>
      <p:sp>
        <p:nvSpPr>
          <p:cNvPr id="65" name="Rounded Rectangular Callout 64"/>
          <p:cNvSpPr/>
          <p:nvPr/>
        </p:nvSpPr>
        <p:spPr>
          <a:xfrm rot="446614">
            <a:off x="2472436" y="2645621"/>
            <a:ext cx="409222" cy="224110"/>
          </a:xfrm>
          <a:prstGeom prst="wedgeRoundRectCallout">
            <a:avLst>
              <a:gd name="adj1" fmla="val -26460"/>
              <a:gd name="adj2" fmla="val 18095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56</a:t>
            </a:r>
          </a:p>
        </p:txBody>
      </p:sp>
      <p:sp>
        <p:nvSpPr>
          <p:cNvPr id="66" name="Rounded Rectangular Callout 65"/>
          <p:cNvSpPr/>
          <p:nvPr/>
        </p:nvSpPr>
        <p:spPr>
          <a:xfrm rot="446614">
            <a:off x="2898541" y="2673319"/>
            <a:ext cx="388446" cy="168717"/>
          </a:xfrm>
          <a:prstGeom prst="wedgeRoundRectCallout">
            <a:avLst>
              <a:gd name="adj1" fmla="val -84991"/>
              <a:gd name="adj2" fmla="val 28982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40</a:t>
            </a:r>
          </a:p>
        </p:txBody>
      </p:sp>
      <p:sp>
        <p:nvSpPr>
          <p:cNvPr id="67" name="Rounded Rectangular Callout 66"/>
          <p:cNvSpPr/>
          <p:nvPr/>
        </p:nvSpPr>
        <p:spPr>
          <a:xfrm>
            <a:off x="2828260" y="2965475"/>
            <a:ext cx="261690" cy="224110"/>
          </a:xfrm>
          <a:prstGeom prst="wedgeRoundRectCallout">
            <a:avLst>
              <a:gd name="adj1" fmla="val -20833"/>
              <a:gd name="adj2" fmla="val 9199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9</a:t>
            </a:r>
          </a:p>
        </p:txBody>
      </p:sp>
      <p:sp>
        <p:nvSpPr>
          <p:cNvPr id="68" name="Rounded Rectangular Callout 67"/>
          <p:cNvSpPr/>
          <p:nvPr/>
        </p:nvSpPr>
        <p:spPr>
          <a:xfrm rot="446614">
            <a:off x="3154276" y="2993172"/>
            <a:ext cx="388446" cy="168717"/>
          </a:xfrm>
          <a:prstGeom prst="wedgeRoundRectCallout">
            <a:avLst>
              <a:gd name="adj1" fmla="val -23776"/>
              <a:gd name="adj2" fmla="val 12746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92</a:t>
            </a:r>
          </a:p>
        </p:txBody>
      </p:sp>
      <p:sp>
        <p:nvSpPr>
          <p:cNvPr id="69" name="Rounded Rectangular Callout 68"/>
          <p:cNvSpPr/>
          <p:nvPr/>
        </p:nvSpPr>
        <p:spPr>
          <a:xfrm>
            <a:off x="3635662" y="3005333"/>
            <a:ext cx="388446" cy="168717"/>
          </a:xfrm>
          <a:prstGeom prst="wedgeRoundRectCallout">
            <a:avLst>
              <a:gd name="adj1" fmla="val -34853"/>
              <a:gd name="adj2" fmla="val 15419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11</a:t>
            </a:r>
          </a:p>
        </p:txBody>
      </p:sp>
      <p:sp>
        <p:nvSpPr>
          <p:cNvPr id="70" name="Rounded Rectangular Callout 69"/>
          <p:cNvSpPr/>
          <p:nvPr/>
        </p:nvSpPr>
        <p:spPr>
          <a:xfrm>
            <a:off x="4024108" y="3174050"/>
            <a:ext cx="388446" cy="168717"/>
          </a:xfrm>
          <a:prstGeom prst="wedgeRoundRectCallout">
            <a:avLst>
              <a:gd name="adj1" fmla="val -23776"/>
              <a:gd name="adj2" fmla="val 10134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11</a:t>
            </a:r>
          </a:p>
        </p:txBody>
      </p:sp>
      <p:sp>
        <p:nvSpPr>
          <p:cNvPr id="71" name="Rounded Rectangular Callout 70"/>
          <p:cNvSpPr/>
          <p:nvPr/>
        </p:nvSpPr>
        <p:spPr>
          <a:xfrm>
            <a:off x="4667462" y="3098447"/>
            <a:ext cx="261690" cy="224110"/>
          </a:xfrm>
          <a:prstGeom prst="wedgeRoundRectCallout">
            <a:avLst>
              <a:gd name="adj1" fmla="val -20833"/>
              <a:gd name="adj2" fmla="val 9199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7</a:t>
            </a:r>
          </a:p>
        </p:txBody>
      </p:sp>
      <p:sp>
        <p:nvSpPr>
          <p:cNvPr id="72" name="Rounded Rectangular Callout 71"/>
          <p:cNvSpPr/>
          <p:nvPr/>
        </p:nvSpPr>
        <p:spPr>
          <a:xfrm>
            <a:off x="2750840" y="1437752"/>
            <a:ext cx="170725" cy="224110"/>
          </a:xfrm>
          <a:prstGeom prst="wedgeRoundRectCallout">
            <a:avLst>
              <a:gd name="adj1" fmla="val -20833"/>
              <a:gd name="adj2" fmla="val 9199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8</a:t>
            </a:r>
          </a:p>
        </p:txBody>
      </p:sp>
      <p:sp>
        <p:nvSpPr>
          <p:cNvPr id="74" name="Rounded Rectangular Callout 73"/>
          <p:cNvSpPr/>
          <p:nvPr/>
        </p:nvSpPr>
        <p:spPr>
          <a:xfrm>
            <a:off x="3296280" y="1825330"/>
            <a:ext cx="170725" cy="224110"/>
          </a:xfrm>
          <a:prstGeom prst="wedgeRoundRectCallout">
            <a:avLst>
              <a:gd name="adj1" fmla="val -20833"/>
              <a:gd name="adj2" fmla="val 9199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6</a:t>
            </a:r>
          </a:p>
        </p:txBody>
      </p:sp>
      <p:sp>
        <p:nvSpPr>
          <p:cNvPr id="75" name="Rounded Rectangular Callout 74"/>
          <p:cNvSpPr/>
          <p:nvPr/>
        </p:nvSpPr>
        <p:spPr>
          <a:xfrm>
            <a:off x="3744523" y="2078179"/>
            <a:ext cx="170725" cy="224110"/>
          </a:xfrm>
          <a:prstGeom prst="wedgeRoundRectCallout">
            <a:avLst>
              <a:gd name="adj1" fmla="val -20833"/>
              <a:gd name="adj2" fmla="val 9199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4</a:t>
            </a:r>
          </a:p>
        </p:txBody>
      </p:sp>
      <p:sp>
        <p:nvSpPr>
          <p:cNvPr id="76" name="Rounded Rectangular Callout 75"/>
          <p:cNvSpPr/>
          <p:nvPr/>
        </p:nvSpPr>
        <p:spPr>
          <a:xfrm>
            <a:off x="3915248" y="1505317"/>
            <a:ext cx="170725" cy="224110"/>
          </a:xfrm>
          <a:prstGeom prst="wedgeRoundRectCallout">
            <a:avLst>
              <a:gd name="adj1" fmla="val -20833"/>
              <a:gd name="adj2" fmla="val 9199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8</a:t>
            </a:r>
          </a:p>
        </p:txBody>
      </p:sp>
      <p:sp>
        <p:nvSpPr>
          <p:cNvPr id="77" name="Rounded Rectangular Callout 76"/>
          <p:cNvSpPr/>
          <p:nvPr/>
        </p:nvSpPr>
        <p:spPr>
          <a:xfrm>
            <a:off x="3853384" y="917255"/>
            <a:ext cx="170725" cy="224110"/>
          </a:xfrm>
          <a:prstGeom prst="wedgeRoundRectCallout">
            <a:avLst>
              <a:gd name="adj1" fmla="val -20833"/>
              <a:gd name="adj2" fmla="val 9199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4</a:t>
            </a:r>
          </a:p>
        </p:txBody>
      </p:sp>
      <p:sp>
        <p:nvSpPr>
          <p:cNvPr id="78" name="Rounded Rectangular Callout 77"/>
          <p:cNvSpPr/>
          <p:nvPr/>
        </p:nvSpPr>
        <p:spPr>
          <a:xfrm>
            <a:off x="4929153" y="1348370"/>
            <a:ext cx="170725" cy="224110"/>
          </a:xfrm>
          <a:prstGeom prst="wedgeRoundRectCallout">
            <a:avLst>
              <a:gd name="adj1" fmla="val -20833"/>
              <a:gd name="adj2" fmla="val 9199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4</a:t>
            </a:r>
          </a:p>
        </p:txBody>
      </p:sp>
      <p:sp>
        <p:nvSpPr>
          <p:cNvPr id="79" name="Rounded Rectangular Callout 78"/>
          <p:cNvSpPr/>
          <p:nvPr/>
        </p:nvSpPr>
        <p:spPr>
          <a:xfrm>
            <a:off x="5257801" y="1214098"/>
            <a:ext cx="346501" cy="268545"/>
          </a:xfrm>
          <a:prstGeom prst="wedgeRoundRectCallout">
            <a:avLst>
              <a:gd name="adj1" fmla="val -20833"/>
              <a:gd name="adj2" fmla="val 9199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15</a:t>
            </a:r>
          </a:p>
        </p:txBody>
      </p:sp>
      <p:sp>
        <p:nvSpPr>
          <p:cNvPr id="80" name="Rounded Rectangular Callout 79"/>
          <p:cNvSpPr/>
          <p:nvPr/>
        </p:nvSpPr>
        <p:spPr>
          <a:xfrm>
            <a:off x="4630613" y="1796590"/>
            <a:ext cx="170725" cy="224110"/>
          </a:xfrm>
          <a:prstGeom prst="wedgeRoundRectCallout">
            <a:avLst>
              <a:gd name="adj1" fmla="val -20833"/>
              <a:gd name="adj2" fmla="val 9199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6</a:t>
            </a:r>
          </a:p>
        </p:txBody>
      </p:sp>
      <p:sp>
        <p:nvSpPr>
          <p:cNvPr id="81" name="Rounded Rectangular Callout 80"/>
          <p:cNvSpPr/>
          <p:nvPr/>
        </p:nvSpPr>
        <p:spPr>
          <a:xfrm>
            <a:off x="4404568" y="1993630"/>
            <a:ext cx="170725" cy="224110"/>
          </a:xfrm>
          <a:prstGeom prst="wedgeRoundRectCallout">
            <a:avLst>
              <a:gd name="adj1" fmla="val -20833"/>
              <a:gd name="adj2" fmla="val 9199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7</a:t>
            </a:r>
          </a:p>
        </p:txBody>
      </p:sp>
      <p:sp>
        <p:nvSpPr>
          <p:cNvPr id="82" name="Rounded Rectangular Callout 81"/>
          <p:cNvSpPr/>
          <p:nvPr/>
        </p:nvSpPr>
        <p:spPr>
          <a:xfrm>
            <a:off x="4852518" y="2184325"/>
            <a:ext cx="170725" cy="224110"/>
          </a:xfrm>
          <a:prstGeom prst="wedgeRoundRectCallout">
            <a:avLst>
              <a:gd name="adj1" fmla="val -20833"/>
              <a:gd name="adj2" fmla="val 9199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4</a:t>
            </a:r>
          </a:p>
        </p:txBody>
      </p:sp>
      <p:sp>
        <p:nvSpPr>
          <p:cNvPr id="83" name="Rounded Rectangular Callout 82"/>
          <p:cNvSpPr/>
          <p:nvPr/>
        </p:nvSpPr>
        <p:spPr>
          <a:xfrm>
            <a:off x="4473239" y="2480151"/>
            <a:ext cx="388446" cy="168717"/>
          </a:xfrm>
          <a:prstGeom prst="wedgeRoundRectCallout">
            <a:avLst>
              <a:gd name="adj1" fmla="val -23776"/>
              <a:gd name="adj2" fmla="val 10134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34</a:t>
            </a:r>
          </a:p>
        </p:txBody>
      </p:sp>
      <p:sp>
        <p:nvSpPr>
          <p:cNvPr id="84" name="Rounded Rectangular Callout 83"/>
          <p:cNvSpPr/>
          <p:nvPr/>
        </p:nvSpPr>
        <p:spPr>
          <a:xfrm>
            <a:off x="6163038" y="2082669"/>
            <a:ext cx="358201" cy="193284"/>
          </a:xfrm>
          <a:prstGeom prst="wedgeRoundRectCallout">
            <a:avLst>
              <a:gd name="adj1" fmla="val -17830"/>
              <a:gd name="adj2" fmla="val 12539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11</a:t>
            </a:r>
          </a:p>
        </p:txBody>
      </p:sp>
      <p:sp>
        <p:nvSpPr>
          <p:cNvPr id="85" name="Rounded Rectangular Callout 84"/>
          <p:cNvSpPr/>
          <p:nvPr/>
        </p:nvSpPr>
        <p:spPr>
          <a:xfrm>
            <a:off x="5981700" y="1323117"/>
            <a:ext cx="170725" cy="224110"/>
          </a:xfrm>
          <a:prstGeom prst="wedgeRoundRectCallout">
            <a:avLst>
              <a:gd name="adj1" fmla="val -71242"/>
              <a:gd name="adj2" fmla="val 9199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5</a:t>
            </a:r>
          </a:p>
        </p:txBody>
      </p:sp>
      <p:sp>
        <p:nvSpPr>
          <p:cNvPr id="86" name="Rounded Rectangular Callout 85"/>
          <p:cNvSpPr/>
          <p:nvPr/>
        </p:nvSpPr>
        <p:spPr>
          <a:xfrm>
            <a:off x="7523739" y="2163897"/>
            <a:ext cx="170725" cy="224110"/>
          </a:xfrm>
          <a:prstGeom prst="wedgeRoundRectCallout">
            <a:avLst>
              <a:gd name="adj1" fmla="val -20833"/>
              <a:gd name="adj2" fmla="val 9199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7</a:t>
            </a:r>
          </a:p>
        </p:txBody>
      </p:sp>
      <p:sp>
        <p:nvSpPr>
          <p:cNvPr id="87" name="Rounded Rectangular Callout 86"/>
          <p:cNvSpPr/>
          <p:nvPr/>
        </p:nvSpPr>
        <p:spPr>
          <a:xfrm>
            <a:off x="6684108" y="1734831"/>
            <a:ext cx="170725" cy="224110"/>
          </a:xfrm>
          <a:prstGeom prst="wedgeRoundRectCallout">
            <a:avLst>
              <a:gd name="adj1" fmla="val -20833"/>
              <a:gd name="adj2" fmla="val 9199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3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7C6FE3D-88D7-48F9-8FA6-A5C9FFA20EC7}"/>
              </a:ext>
            </a:extLst>
          </p:cNvPr>
          <p:cNvGrpSpPr/>
          <p:nvPr/>
        </p:nvGrpSpPr>
        <p:grpSpPr>
          <a:xfrm>
            <a:off x="2889249" y="4191000"/>
            <a:ext cx="6102351" cy="2133600"/>
            <a:chOff x="2889249" y="4191000"/>
            <a:chExt cx="6102351" cy="2133600"/>
          </a:xfrm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E1B4F913-BED0-49A5-9BD3-B02F9A28E3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89249" y="4248689"/>
              <a:ext cx="6102351" cy="2075911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4A84F44-C0D9-4FD3-9BFD-B6E5780863F4}"/>
                </a:ext>
              </a:extLst>
            </p:cNvPr>
            <p:cNvSpPr txBox="1"/>
            <p:nvPr/>
          </p:nvSpPr>
          <p:spPr>
            <a:xfrm>
              <a:off x="2971800" y="4191000"/>
              <a:ext cx="1695662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1400" b="1" dirty="0"/>
                <a:t>RENCANA</a:t>
              </a:r>
            </a:p>
            <a:p>
              <a:pPr algn="ctr"/>
              <a:r>
                <a:rPr lang="id-ID" sz="1400" b="1" dirty="0"/>
                <a:t>ALOKASI TCM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763340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154362"/>
          </a:xfrm>
        </p:spPr>
        <p:txBody>
          <a:bodyPr>
            <a:normAutofit/>
          </a:bodyPr>
          <a:lstStyle/>
          <a:p>
            <a:r>
              <a:rPr lang="id-ID" sz="5400" b="1" dirty="0">
                <a:solidFill>
                  <a:srgbClr val="C00000"/>
                </a:solidFill>
              </a:rPr>
              <a:t>Situasi TB di Indonesia dan Isu Strategis</a:t>
            </a:r>
          </a:p>
        </p:txBody>
      </p:sp>
      <p:pic>
        <p:nvPicPr>
          <p:cNvPr id="4" name="Picture 2" descr="A close up of a map&#10;&#10;Description generated with high confidence">
            <a:extLst>
              <a:ext uri="{FF2B5EF4-FFF2-40B4-BE49-F238E27FC236}">
                <a16:creationId xmlns:a16="http://schemas.microsoft.com/office/drawing/2014/main" id="{6CE7EA4F-535B-493B-844B-0D71FFB70E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7" t="16666" b="46668"/>
          <a:stretch/>
        </p:blipFill>
        <p:spPr bwMode="auto">
          <a:xfrm>
            <a:off x="391236" y="3018468"/>
            <a:ext cx="8600364" cy="2467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75724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A screenshot of a newspaper&#10;&#10;Description generated with very high confidence">
            <a:extLst>
              <a:ext uri="{FF2B5EF4-FFF2-40B4-BE49-F238E27FC236}">
                <a16:creationId xmlns:a16="http://schemas.microsoft.com/office/drawing/2014/main" id="{155557EA-B2FB-4D74-BA88-73509D7E07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9749536"/>
      </p:ext>
    </p:extLst>
  </p:cSld>
  <p:clrMapOvr>
    <a:masterClrMapping/>
  </p:clrMapOvr>
  <p:transition spd="slow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066800"/>
          </a:xfrm>
        </p:spPr>
        <p:txBody>
          <a:bodyPr>
            <a:noAutofit/>
          </a:bodyPr>
          <a:lstStyle/>
          <a:p>
            <a:r>
              <a:rPr lang="id-ID" sz="5400" b="1" dirty="0">
                <a:solidFill>
                  <a:srgbClr val="C00000"/>
                </a:solidFill>
              </a:rPr>
              <a:t>Kemitraan dalam Penanggulangan TB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6DBBD5-75D2-4AA5-B0C1-CAD252C042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79" t="20393" r="13493" b="5666"/>
          <a:stretch/>
        </p:blipFill>
        <p:spPr>
          <a:xfrm>
            <a:off x="1143000" y="2104391"/>
            <a:ext cx="7848600" cy="4648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336977C-3DE5-49C4-94D1-0E178EC16D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101074"/>
            <a:ext cx="2819400" cy="4680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16818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AutoShape 2"/>
          <p:cNvSpPr>
            <a:spLocks noChangeArrowheads="1"/>
          </p:cNvSpPr>
          <p:nvPr/>
        </p:nvSpPr>
        <p:spPr bwMode="auto">
          <a:xfrm>
            <a:off x="3886200" y="2862263"/>
            <a:ext cx="1524000" cy="1295400"/>
          </a:xfrm>
          <a:prstGeom prst="flowChartPreparation">
            <a:avLst/>
          </a:prstGeom>
          <a:solidFill>
            <a:srgbClr val="FF0000"/>
          </a:solidFill>
          <a:ln w="127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b="1"/>
              <a:t> TB</a:t>
            </a:r>
          </a:p>
        </p:txBody>
      </p:sp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428596" y="3214686"/>
            <a:ext cx="2438400" cy="64633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id-ID" dirty="0"/>
              <a:t>Sektor Swasta</a:t>
            </a:r>
            <a:r>
              <a:rPr lang="en-US" dirty="0"/>
              <a:t>, CSO,</a:t>
            </a:r>
          </a:p>
          <a:p>
            <a:pPr algn="ctr">
              <a:spcBef>
                <a:spcPts val="0"/>
              </a:spcBef>
            </a:pPr>
            <a:r>
              <a:rPr lang="en-US" dirty="0"/>
              <a:t>Org. </a:t>
            </a:r>
            <a:r>
              <a:rPr lang="en-US" dirty="0" err="1"/>
              <a:t>Internasional</a:t>
            </a:r>
            <a:endParaRPr lang="en-US" dirty="0"/>
          </a:p>
        </p:txBody>
      </p:sp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838200" y="4419600"/>
            <a:ext cx="2590800" cy="64633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 err="1"/>
              <a:t>Masyarakat</a:t>
            </a:r>
            <a:r>
              <a:rPr lang="en-US" dirty="0"/>
              <a:t>, </a:t>
            </a:r>
            <a:r>
              <a:rPr lang="en-US" dirty="0" err="1"/>
              <a:t>kader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pasien</a:t>
            </a:r>
            <a:r>
              <a:rPr lang="en-US" dirty="0"/>
              <a:t> TB</a:t>
            </a:r>
          </a:p>
        </p:txBody>
      </p:sp>
      <p:sp>
        <p:nvSpPr>
          <p:cNvPr id="8198" name="Text Box 6"/>
          <p:cNvSpPr txBox="1">
            <a:spLocks noChangeArrowheads="1"/>
          </p:cNvSpPr>
          <p:nvPr/>
        </p:nvSpPr>
        <p:spPr bwMode="auto">
          <a:xfrm>
            <a:off x="5867400" y="4640057"/>
            <a:ext cx="2286000" cy="64633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d-ID" dirty="0"/>
              <a:t>Org.Kesehatan/</a:t>
            </a:r>
          </a:p>
          <a:p>
            <a:pPr algn="ctr">
              <a:spcBef>
                <a:spcPts val="0"/>
              </a:spcBef>
            </a:pPr>
            <a:r>
              <a:rPr lang="id-ID" dirty="0"/>
              <a:t>Profesi</a:t>
            </a:r>
            <a:endParaRPr lang="en-US" dirty="0"/>
          </a:p>
        </p:txBody>
      </p:sp>
      <p:sp>
        <p:nvSpPr>
          <p:cNvPr id="8200" name="Text Box 8"/>
          <p:cNvSpPr txBox="1">
            <a:spLocks noChangeArrowheads="1"/>
          </p:cNvSpPr>
          <p:nvPr/>
        </p:nvSpPr>
        <p:spPr bwMode="auto">
          <a:xfrm>
            <a:off x="6705600" y="3200400"/>
            <a:ext cx="2057400" cy="120032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dirty="0" err="1"/>
              <a:t>Institusi</a:t>
            </a:r>
            <a:r>
              <a:rPr lang="en-US" dirty="0"/>
              <a:t> </a:t>
            </a:r>
            <a:r>
              <a:rPr lang="en-US" dirty="0" err="1"/>
              <a:t>Litbang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id-ID" dirty="0"/>
              <a:t>Perguruan Tinggi</a:t>
            </a:r>
            <a:endParaRPr lang="en-US" dirty="0"/>
          </a:p>
          <a:p>
            <a:pPr algn="ctr">
              <a:spcBef>
                <a:spcPts val="0"/>
              </a:spcBef>
            </a:pPr>
            <a:r>
              <a:rPr lang="en-US" dirty="0" err="1"/>
              <a:t>Sekolah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Akademi</a:t>
            </a:r>
            <a:endParaRPr lang="en-US" dirty="0"/>
          </a:p>
        </p:txBody>
      </p:sp>
      <p:sp>
        <p:nvSpPr>
          <p:cNvPr id="8203" name="Text Box 11"/>
          <p:cNvSpPr txBox="1">
            <a:spLocks noChangeArrowheads="1"/>
          </p:cNvSpPr>
          <p:nvPr/>
        </p:nvSpPr>
        <p:spPr bwMode="auto">
          <a:xfrm>
            <a:off x="381000" y="1828800"/>
            <a:ext cx="2743200" cy="83099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buFontTx/>
              <a:buChar char="•"/>
            </a:pPr>
            <a:r>
              <a:rPr lang="en-US" sz="1600" dirty="0" err="1"/>
              <a:t>Lembaga</a:t>
            </a:r>
            <a:r>
              <a:rPr lang="en-US" sz="1600" dirty="0"/>
              <a:t> </a:t>
            </a:r>
            <a:r>
              <a:rPr lang="en-US" sz="1600" dirty="0" err="1"/>
              <a:t>Swadaya</a:t>
            </a:r>
            <a:r>
              <a:rPr lang="en-US" sz="1600" dirty="0"/>
              <a:t> </a:t>
            </a:r>
            <a:r>
              <a:rPr lang="en-US" sz="1600" dirty="0" err="1"/>
              <a:t>Masyarakat</a:t>
            </a:r>
            <a:r>
              <a:rPr lang="en-US" sz="1600" dirty="0"/>
              <a:t>, </a:t>
            </a:r>
            <a:r>
              <a:rPr lang="en-US" sz="1600" dirty="0" err="1"/>
              <a:t>umum</a:t>
            </a:r>
            <a:r>
              <a:rPr lang="en-US" sz="1600" dirty="0"/>
              <a:t> </a:t>
            </a:r>
            <a:r>
              <a:rPr lang="en-US" sz="1600" dirty="0" err="1"/>
              <a:t>maupun</a:t>
            </a:r>
            <a:r>
              <a:rPr lang="en-US" sz="1600" dirty="0"/>
              <a:t> </a:t>
            </a:r>
            <a:r>
              <a:rPr lang="en-US" sz="1600" dirty="0" err="1"/>
              <a:t>berbasis</a:t>
            </a:r>
            <a:r>
              <a:rPr lang="en-US" sz="1600" dirty="0"/>
              <a:t> agama</a:t>
            </a:r>
          </a:p>
        </p:txBody>
      </p:sp>
      <p:sp>
        <p:nvSpPr>
          <p:cNvPr id="8204" name="Text Box 12"/>
          <p:cNvSpPr txBox="1">
            <a:spLocks noChangeArrowheads="1"/>
          </p:cNvSpPr>
          <p:nvPr/>
        </p:nvSpPr>
        <p:spPr bwMode="auto">
          <a:xfrm>
            <a:off x="5953124" y="1462619"/>
            <a:ext cx="2547966" cy="132343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1600" dirty="0" err="1"/>
              <a:t>Kementerian</a:t>
            </a:r>
            <a:r>
              <a:rPr lang="en-US" sz="1600" dirty="0"/>
              <a:t>/</a:t>
            </a:r>
            <a:r>
              <a:rPr lang="en-US" sz="1600" dirty="0" err="1"/>
              <a:t>lembaga</a:t>
            </a:r>
            <a:r>
              <a:rPr lang="en-US" sz="1600" dirty="0"/>
              <a:t> </a:t>
            </a:r>
            <a:r>
              <a:rPr lang="en-US" sz="1600" dirty="0" err="1"/>
              <a:t>dan</a:t>
            </a:r>
            <a:r>
              <a:rPr lang="en-US" sz="1600" dirty="0"/>
              <a:t> </a:t>
            </a:r>
            <a:r>
              <a:rPr lang="en-US" sz="1600" dirty="0" err="1"/>
              <a:t>dinas</a:t>
            </a:r>
            <a:r>
              <a:rPr lang="en-US" sz="1600" dirty="0"/>
              <a:t> </a:t>
            </a:r>
            <a:r>
              <a:rPr lang="en-US" sz="1600" dirty="0" err="1"/>
              <a:t>terkait</a:t>
            </a:r>
            <a:endParaRPr lang="en-US" sz="1600" dirty="0"/>
          </a:p>
          <a:p>
            <a:pPr algn="ctr">
              <a:spcBef>
                <a:spcPts val="0"/>
              </a:spcBef>
              <a:buFontTx/>
              <a:buChar char="•"/>
            </a:pPr>
            <a:r>
              <a:rPr lang="en-US" sz="1600" dirty="0" err="1"/>
              <a:t>Kemendagri</a:t>
            </a:r>
            <a:r>
              <a:rPr lang="en-US" sz="1600" dirty="0"/>
              <a:t>, </a:t>
            </a:r>
            <a:r>
              <a:rPr lang="en-US" sz="1600" dirty="0" err="1"/>
              <a:t>Kemenkeu</a:t>
            </a:r>
            <a:r>
              <a:rPr lang="en-US" sz="1600" dirty="0"/>
              <a:t>,  </a:t>
            </a:r>
            <a:r>
              <a:rPr lang="en-US" sz="1600" dirty="0" err="1"/>
              <a:t>Bappenas</a:t>
            </a:r>
            <a:r>
              <a:rPr lang="en-US" sz="1600" dirty="0"/>
              <a:t>/</a:t>
            </a:r>
            <a:r>
              <a:rPr lang="en-US" sz="1600" dirty="0" err="1"/>
              <a:t>da</a:t>
            </a:r>
            <a:r>
              <a:rPr lang="en-US" sz="1600" dirty="0"/>
              <a:t>,  </a:t>
            </a:r>
            <a:r>
              <a:rPr lang="en-US" sz="1600" dirty="0" err="1"/>
              <a:t>Kemendikbud</a:t>
            </a:r>
            <a:r>
              <a:rPr lang="en-US" sz="1600" dirty="0"/>
              <a:t>, </a:t>
            </a:r>
            <a:r>
              <a:rPr lang="en-US" sz="1600" dirty="0" err="1"/>
              <a:t>Kemendes</a:t>
            </a:r>
            <a:endParaRPr lang="en-US" sz="1600" dirty="0"/>
          </a:p>
        </p:txBody>
      </p:sp>
      <p:sp>
        <p:nvSpPr>
          <p:cNvPr id="8205" name="Line 13"/>
          <p:cNvSpPr>
            <a:spLocks noChangeShapeType="1"/>
          </p:cNvSpPr>
          <p:nvPr/>
        </p:nvSpPr>
        <p:spPr bwMode="auto">
          <a:xfrm>
            <a:off x="2857488" y="3571876"/>
            <a:ext cx="1104912" cy="128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206" name="Line 14"/>
          <p:cNvSpPr>
            <a:spLocks noChangeShapeType="1"/>
          </p:cNvSpPr>
          <p:nvPr/>
        </p:nvSpPr>
        <p:spPr bwMode="auto">
          <a:xfrm flipV="1">
            <a:off x="3429000" y="4005263"/>
            <a:ext cx="6858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207" name="Line 15"/>
          <p:cNvSpPr>
            <a:spLocks noChangeShapeType="1"/>
          </p:cNvSpPr>
          <p:nvPr/>
        </p:nvSpPr>
        <p:spPr bwMode="auto">
          <a:xfrm flipV="1">
            <a:off x="3810000" y="4157662"/>
            <a:ext cx="838200" cy="14049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208" name="Line 16"/>
          <p:cNvSpPr>
            <a:spLocks noChangeShapeType="1"/>
          </p:cNvSpPr>
          <p:nvPr/>
        </p:nvSpPr>
        <p:spPr bwMode="auto">
          <a:xfrm flipH="1" flipV="1">
            <a:off x="5181600" y="4005262"/>
            <a:ext cx="676284" cy="63818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209" name="Line 17"/>
          <p:cNvSpPr>
            <a:spLocks noChangeShapeType="1"/>
          </p:cNvSpPr>
          <p:nvPr/>
        </p:nvSpPr>
        <p:spPr bwMode="auto">
          <a:xfrm flipH="1" flipV="1">
            <a:off x="5334000" y="3624263"/>
            <a:ext cx="13716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211" name="Line 19"/>
          <p:cNvSpPr>
            <a:spLocks noChangeShapeType="1"/>
          </p:cNvSpPr>
          <p:nvPr/>
        </p:nvSpPr>
        <p:spPr bwMode="auto">
          <a:xfrm>
            <a:off x="3143240" y="2428868"/>
            <a:ext cx="971560" cy="66199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212" name="Line 20"/>
          <p:cNvSpPr>
            <a:spLocks noChangeShapeType="1"/>
          </p:cNvSpPr>
          <p:nvPr/>
        </p:nvSpPr>
        <p:spPr bwMode="auto">
          <a:xfrm flipH="1">
            <a:off x="5181600" y="2786063"/>
            <a:ext cx="7620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215" name="Text Box 23"/>
          <p:cNvSpPr txBox="1">
            <a:spLocks noChangeArrowheads="1"/>
          </p:cNvSpPr>
          <p:nvPr/>
        </p:nvSpPr>
        <p:spPr bwMode="auto">
          <a:xfrm>
            <a:off x="0" y="117458"/>
            <a:ext cx="91440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dirty="0">
                <a:latin typeface="Arial" pitchFamily="34" charset="0"/>
                <a:cs typeface="Arial" pitchFamily="34" charset="0"/>
              </a:rPr>
              <a:t>KEMITRAAN</a:t>
            </a:r>
          </a:p>
          <a:p>
            <a:pPr algn="ctr"/>
            <a:r>
              <a:rPr lang="id-ID" sz="2800" dirty="0">
                <a:latin typeface="Arial" pitchFamily="34" charset="0"/>
                <a:cs typeface="Arial" pitchFamily="34" charset="0"/>
              </a:rPr>
              <a:t>Sektor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dan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pemangu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kepentingan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id-ID" sz="2800" dirty="0">
                <a:latin typeface="Arial" pitchFamily="34" charset="0"/>
                <a:cs typeface="Arial" pitchFamily="34" charset="0"/>
              </a:rPr>
              <a:t>yang terkait </a:t>
            </a:r>
          </a:p>
          <a:p>
            <a:pPr algn="ctr"/>
            <a:r>
              <a:rPr lang="id-ID" sz="2800" dirty="0">
                <a:latin typeface="Arial" pitchFamily="34" charset="0"/>
                <a:cs typeface="Arial" pitchFamily="34" charset="0"/>
              </a:rPr>
              <a:t>dalam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eliminasi</a:t>
            </a:r>
            <a:r>
              <a:rPr lang="id-ID" sz="2800" dirty="0">
                <a:latin typeface="Arial" pitchFamily="34" charset="0"/>
                <a:cs typeface="Arial" pitchFamily="34" charset="0"/>
              </a:rPr>
              <a:t> TB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 Box 5"/>
          <p:cNvSpPr txBox="1">
            <a:spLocks noChangeArrowheads="1"/>
          </p:cNvSpPr>
          <p:nvPr/>
        </p:nvSpPr>
        <p:spPr bwMode="auto">
          <a:xfrm>
            <a:off x="4876800" y="5754469"/>
            <a:ext cx="2590800" cy="64633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dirty="0" err="1"/>
              <a:t>Kemterian</a:t>
            </a:r>
            <a:r>
              <a:rPr lang="en-US" dirty="0"/>
              <a:t> </a:t>
            </a:r>
            <a:r>
              <a:rPr lang="en-US" dirty="0" err="1"/>
              <a:t>Kesehatan</a:t>
            </a:r>
            <a:endParaRPr lang="en-US" dirty="0"/>
          </a:p>
          <a:p>
            <a:pPr algn="ctr">
              <a:spcBef>
                <a:spcPts val="0"/>
              </a:spcBef>
            </a:pPr>
            <a:r>
              <a:rPr lang="en-US" dirty="0" err="1"/>
              <a:t>Dinas</a:t>
            </a:r>
            <a:r>
              <a:rPr lang="en-US" dirty="0"/>
              <a:t> </a:t>
            </a:r>
            <a:r>
              <a:rPr lang="en-US" dirty="0" err="1"/>
              <a:t>Kesehatan</a:t>
            </a:r>
            <a:endParaRPr lang="en-US" dirty="0"/>
          </a:p>
        </p:txBody>
      </p:sp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1600200" y="5602069"/>
            <a:ext cx="2590800" cy="64633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dirty="0"/>
              <a:t>Provider </a:t>
            </a:r>
            <a:r>
              <a:rPr lang="en-US" dirty="0" err="1"/>
              <a:t>layanan</a:t>
            </a:r>
            <a:r>
              <a:rPr lang="en-US" dirty="0"/>
              <a:t> </a:t>
            </a:r>
            <a:r>
              <a:rPr lang="en-US" dirty="0" err="1"/>
              <a:t>kesehatan</a:t>
            </a:r>
            <a:endParaRPr lang="en-US" dirty="0"/>
          </a:p>
        </p:txBody>
      </p:sp>
      <p:sp>
        <p:nvSpPr>
          <p:cNvPr id="19" name="Line 15"/>
          <p:cNvSpPr>
            <a:spLocks noChangeShapeType="1"/>
          </p:cNvSpPr>
          <p:nvPr/>
        </p:nvSpPr>
        <p:spPr bwMode="auto">
          <a:xfrm flipH="1" flipV="1">
            <a:off x="4876800" y="4190999"/>
            <a:ext cx="609600" cy="1600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18692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2">
            <a:extLst>
              <a:ext uri="{FF2B5EF4-FFF2-40B4-BE49-F238E27FC236}">
                <a16:creationId xmlns:a16="http://schemas.microsoft.com/office/drawing/2014/main" id="{D4260144-40D6-4799-99CA-395B361DE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228600"/>
            <a:ext cx="8839200" cy="5334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dirty="0" err="1">
                <a:ea typeface="ＭＳ Ｐゴシック" pitchFamily="34" charset="-128"/>
              </a:rPr>
              <a:t>Peran</a:t>
            </a:r>
            <a:r>
              <a:rPr dirty="0">
                <a:ea typeface="ＭＳ Ｐゴシック" pitchFamily="34" charset="-128"/>
              </a:rPr>
              <a:t> </a:t>
            </a:r>
            <a:r>
              <a:rPr dirty="0" err="1">
                <a:ea typeface="ＭＳ Ｐゴシック" pitchFamily="34" charset="-128"/>
              </a:rPr>
              <a:t>Mitra</a:t>
            </a:r>
            <a:endParaRPr lang="id-ID" b="1" dirty="0">
              <a:ea typeface="ＭＳ Ｐゴシック" pitchFamily="34" charset="-128"/>
            </a:endParaRPr>
          </a:p>
        </p:txBody>
      </p:sp>
      <p:graphicFrame>
        <p:nvGraphicFramePr>
          <p:cNvPr id="5" name="Content Placeholder 3">
            <a:extLst>
              <a:ext uri="{FF2B5EF4-FFF2-40B4-BE49-F238E27FC236}">
                <a16:creationId xmlns:a16="http://schemas.microsoft.com/office/drawing/2014/main" id="{2EB0F9B6-9169-472A-8426-0D4D5353BE0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04800" y="1133475"/>
          <a:ext cx="8610600" cy="568007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610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57220">
                <a:tc>
                  <a:txBody>
                    <a:bodyPr/>
                    <a:lstStyle/>
                    <a:p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Kemitraan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dengan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pihak</a:t>
                      </a:r>
                      <a:r>
                        <a:rPr lang="en-US" sz="2400" dirty="0"/>
                        <a:t> yang </a:t>
                      </a:r>
                      <a:r>
                        <a:rPr lang="en-US" sz="2400" dirty="0" err="1"/>
                        <a:t>berkepentingan</a:t>
                      </a:r>
                      <a:r>
                        <a:rPr lang="en-US" sz="2400" dirty="0"/>
                        <a:t> :</a:t>
                      </a:r>
                      <a:endParaRPr lang="id-ID" sz="2400" b="1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3000">
                <a:tc>
                  <a:txBody>
                    <a:bodyPr/>
                    <a:lstStyle/>
                    <a:p>
                      <a:r>
                        <a:rPr lang="id-ID" sz="2400" dirty="0"/>
                        <a:t>NGO/CSO; Advokasi,</a:t>
                      </a:r>
                      <a:r>
                        <a:rPr lang="id-ID" sz="2400" baseline="0" dirty="0"/>
                        <a:t> </a:t>
                      </a:r>
                      <a:r>
                        <a:rPr lang="id-ID" altLang="ko-KR" sz="2400" kern="1200" dirty="0"/>
                        <a:t>s</a:t>
                      </a:r>
                      <a:r>
                        <a:rPr lang="en-US" altLang="ko-KR" sz="2400" kern="1200" dirty="0" err="1"/>
                        <a:t>ebagai</a:t>
                      </a:r>
                      <a:r>
                        <a:rPr lang="en-US" altLang="ko-KR" sz="2400" kern="1200" dirty="0"/>
                        <a:t> public watch</a:t>
                      </a:r>
                      <a:r>
                        <a:rPr lang="id-ID" sz="2400" baseline="0" dirty="0"/>
                        <a:t>, </a:t>
                      </a:r>
                      <a:r>
                        <a:rPr lang="en-US" altLang="ko-KR" sz="2400" dirty="0" err="1"/>
                        <a:t>edukasi</a:t>
                      </a:r>
                      <a:r>
                        <a:rPr lang="en-US" altLang="ko-KR" sz="2400" dirty="0"/>
                        <a:t>, </a:t>
                      </a:r>
                      <a:r>
                        <a:rPr lang="en-US" altLang="ko-KR" sz="2400" dirty="0" err="1"/>
                        <a:t>bantuan</a:t>
                      </a:r>
                      <a:r>
                        <a:rPr lang="en-US" altLang="ko-KR" sz="2400" baseline="0" dirty="0"/>
                        <a:t> </a:t>
                      </a:r>
                      <a:r>
                        <a:rPr lang="en-US" altLang="ko-KR" sz="2400" baseline="0" dirty="0" err="1"/>
                        <a:t>teknis</a:t>
                      </a:r>
                      <a:r>
                        <a:rPr lang="en-US" altLang="ko-KR" sz="2400" dirty="0"/>
                        <a:t> </a:t>
                      </a:r>
                      <a:r>
                        <a:rPr lang="en-US" altLang="ko-KR" sz="2400" dirty="0" err="1"/>
                        <a:t>dan</a:t>
                      </a:r>
                      <a:r>
                        <a:rPr lang="en-US" altLang="ko-KR" sz="2400" dirty="0"/>
                        <a:t> </a:t>
                      </a:r>
                      <a:r>
                        <a:rPr lang="en-US" altLang="ko-KR" sz="2400" dirty="0" err="1"/>
                        <a:t>promosi</a:t>
                      </a:r>
                      <a:r>
                        <a:rPr lang="en-US" altLang="ko-KR" sz="2400" dirty="0"/>
                        <a:t> </a:t>
                      </a:r>
                      <a:r>
                        <a:rPr lang="en-US" altLang="ko-KR" sz="2400" dirty="0" err="1"/>
                        <a:t>kesehatan</a:t>
                      </a:r>
                      <a:r>
                        <a:rPr lang="id-ID" sz="2400" baseline="0" dirty="0"/>
                        <a:t> </a:t>
                      </a:r>
                      <a:endParaRPr lang="id-ID" sz="2400" b="1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88779">
                <a:tc>
                  <a:txBody>
                    <a:bodyPr/>
                    <a:lstStyle/>
                    <a:p>
                      <a:r>
                        <a:rPr lang="id-ID" sz="2400" dirty="0"/>
                        <a:t>Organisasi</a:t>
                      </a:r>
                      <a:r>
                        <a:rPr lang="id-ID" sz="2400" baseline="0" dirty="0"/>
                        <a:t> Profesi; </a:t>
                      </a:r>
                      <a:r>
                        <a:rPr lang="en-GB" sz="2400" kern="1200" dirty="0" err="1">
                          <a:effectLst/>
                        </a:rPr>
                        <a:t>sertifikasi</a:t>
                      </a:r>
                      <a:r>
                        <a:rPr lang="en-GB" sz="2400" kern="1200" dirty="0">
                          <a:effectLst/>
                        </a:rPr>
                        <a:t> </a:t>
                      </a:r>
                      <a:r>
                        <a:rPr lang="en-GB" sz="2400" kern="1200" dirty="0" err="1">
                          <a:effectLst/>
                        </a:rPr>
                        <a:t>bagi</a:t>
                      </a:r>
                      <a:r>
                        <a:rPr lang="en-GB" sz="2400" kern="1200" dirty="0">
                          <a:effectLst/>
                        </a:rPr>
                        <a:t> </a:t>
                      </a:r>
                      <a:r>
                        <a:rPr lang="en-GB" sz="2400" kern="1200" dirty="0" err="1">
                          <a:effectLst/>
                        </a:rPr>
                        <a:t>dokter</a:t>
                      </a:r>
                      <a:r>
                        <a:rPr lang="en-GB" sz="2400" kern="1200" dirty="0">
                          <a:effectLst/>
                        </a:rPr>
                        <a:t> </a:t>
                      </a:r>
                      <a:r>
                        <a:rPr lang="en-GB" sz="2400" kern="1200" dirty="0" err="1">
                          <a:effectLst/>
                        </a:rPr>
                        <a:t>swasta</a:t>
                      </a:r>
                      <a:r>
                        <a:rPr lang="en-GB" sz="2400" kern="1200" dirty="0">
                          <a:effectLst/>
                        </a:rPr>
                        <a:t> (</a:t>
                      </a:r>
                      <a:r>
                        <a:rPr lang="en-GB" sz="2400" kern="1200" dirty="0" err="1">
                          <a:effectLst/>
                        </a:rPr>
                        <a:t>berdasarkan</a:t>
                      </a:r>
                      <a:r>
                        <a:rPr lang="en-GB" sz="2400" kern="1200" dirty="0">
                          <a:effectLst/>
                        </a:rPr>
                        <a:t> </a:t>
                      </a:r>
                      <a:r>
                        <a:rPr lang="en-GB" sz="2400" kern="1200" dirty="0" err="1">
                          <a:effectLst/>
                        </a:rPr>
                        <a:t>standar</a:t>
                      </a:r>
                      <a:r>
                        <a:rPr lang="en-GB" sz="2400" kern="1200" dirty="0">
                          <a:effectLst/>
                        </a:rPr>
                        <a:t> </a:t>
                      </a:r>
                      <a:r>
                        <a:rPr lang="en-GB" sz="2400" kern="1200" dirty="0" err="1">
                          <a:effectLst/>
                        </a:rPr>
                        <a:t>klinis</a:t>
                      </a:r>
                      <a:r>
                        <a:rPr lang="en-GB" sz="2400" kern="1200" dirty="0">
                          <a:effectLst/>
                        </a:rPr>
                        <a:t> TB) </a:t>
                      </a:r>
                      <a:r>
                        <a:rPr lang="en-GB" sz="2400" kern="1200" dirty="0" err="1">
                          <a:effectLst/>
                        </a:rPr>
                        <a:t>dan</a:t>
                      </a:r>
                      <a:r>
                        <a:rPr lang="en-GB" sz="2400" kern="1200" dirty="0">
                          <a:effectLst/>
                        </a:rPr>
                        <a:t> </a:t>
                      </a:r>
                      <a:r>
                        <a:rPr lang="en-GB" sz="2400" kern="1200" dirty="0" err="1">
                          <a:effectLst/>
                        </a:rPr>
                        <a:t>membangun</a:t>
                      </a:r>
                      <a:r>
                        <a:rPr lang="en-GB" sz="2400" kern="1200" dirty="0">
                          <a:effectLst/>
                        </a:rPr>
                        <a:t> </a:t>
                      </a:r>
                      <a:r>
                        <a:rPr lang="en-GB" sz="2400" kern="1200" dirty="0" err="1">
                          <a:effectLst/>
                        </a:rPr>
                        <a:t>kapasitas</a:t>
                      </a:r>
                      <a:r>
                        <a:rPr lang="en-GB" sz="2400" kern="1200" dirty="0">
                          <a:effectLst/>
                        </a:rPr>
                        <a:t> </a:t>
                      </a:r>
                      <a:r>
                        <a:rPr lang="en-GB" sz="2400" kern="1200" dirty="0" err="1">
                          <a:effectLst/>
                        </a:rPr>
                        <a:t>penyedia</a:t>
                      </a:r>
                      <a:r>
                        <a:rPr lang="en-GB" sz="2400" kern="1200" dirty="0">
                          <a:effectLst/>
                        </a:rPr>
                        <a:t> </a:t>
                      </a:r>
                      <a:r>
                        <a:rPr lang="en-GB" sz="2400" kern="1200" dirty="0" err="1">
                          <a:effectLst/>
                        </a:rPr>
                        <a:t>layanan</a:t>
                      </a:r>
                      <a:r>
                        <a:rPr lang="en-GB" sz="2400" kern="1200" dirty="0">
                          <a:effectLst/>
                        </a:rPr>
                        <a:t> </a:t>
                      </a:r>
                      <a:r>
                        <a:rPr lang="en-GB" sz="2400" kern="1200" dirty="0" err="1">
                          <a:effectLst/>
                        </a:rPr>
                        <a:t>kesehatan</a:t>
                      </a:r>
                      <a:endParaRPr lang="id-ID" sz="2400" b="1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3000">
                <a:tc>
                  <a:txBody>
                    <a:bodyPr/>
                    <a:lstStyle/>
                    <a:p>
                      <a:r>
                        <a:rPr lang="id-ID" sz="2400" dirty="0"/>
                        <a:t>Institusi Pemerintah; perluasan layanan dan promosi TB di institusi</a:t>
                      </a:r>
                      <a:r>
                        <a:rPr lang="id-ID" sz="2400" baseline="0" dirty="0"/>
                        <a:t> terkait </a:t>
                      </a:r>
                      <a:endParaRPr lang="id-ID" sz="2400" b="1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23000">
                <a:tc>
                  <a:txBody>
                    <a:bodyPr/>
                    <a:lstStyle/>
                    <a:p>
                      <a:r>
                        <a:rPr lang="id-ID" sz="2400" dirty="0"/>
                        <a:t>Komunitas Pasien TB; </a:t>
                      </a:r>
                      <a:r>
                        <a:rPr lang="en-US" altLang="ko-KR" sz="2400" dirty="0"/>
                        <a:t>peer educator/</a:t>
                      </a:r>
                      <a:r>
                        <a:rPr lang="en-US" altLang="ko-KR" sz="2400" dirty="0" err="1"/>
                        <a:t>pendidik</a:t>
                      </a:r>
                      <a:r>
                        <a:rPr lang="en-US" altLang="ko-KR" sz="2400" dirty="0"/>
                        <a:t> </a:t>
                      </a:r>
                      <a:r>
                        <a:rPr lang="en-US" altLang="ko-KR" sz="2400" dirty="0" err="1"/>
                        <a:t>sebaya</a:t>
                      </a:r>
                      <a:r>
                        <a:rPr lang="id-ID" altLang="ko-KR" sz="2400" dirty="0"/>
                        <a:t>, penjangkauan</a:t>
                      </a:r>
                      <a:r>
                        <a:rPr lang="id-ID" altLang="ko-KR" sz="2400" baseline="0" dirty="0"/>
                        <a:t> terduga TB</a:t>
                      </a:r>
                      <a:r>
                        <a:rPr lang="id-ID" altLang="ko-KR" sz="2400" dirty="0"/>
                        <a:t> </a:t>
                      </a:r>
                      <a:r>
                        <a:rPr lang="en-US" altLang="ko-KR" sz="2400" dirty="0"/>
                        <a:t> </a:t>
                      </a:r>
                      <a:endParaRPr lang="id-ID" sz="2400" b="1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51146">
                <a:tc>
                  <a:txBody>
                    <a:bodyPr/>
                    <a:lstStyle/>
                    <a:p>
                      <a:r>
                        <a:rPr lang="id-ID" sz="2400" dirty="0"/>
                        <a:t>Pe</a:t>
                      </a:r>
                      <a:r>
                        <a:rPr lang="en-US" sz="2400" dirty="0"/>
                        <a:t>m</a:t>
                      </a:r>
                      <a:r>
                        <a:rPr lang="id-ID" sz="2400" dirty="0"/>
                        <a:t>berdayaan Kader ; </a:t>
                      </a:r>
                      <a:r>
                        <a:rPr lang="en-US" sz="2400" baseline="0" dirty="0" err="1"/>
                        <a:t>penjangkauan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terduga</a:t>
                      </a:r>
                      <a:r>
                        <a:rPr lang="en-US" sz="2400" baseline="0" dirty="0"/>
                        <a:t> TB di </a:t>
                      </a:r>
                      <a:r>
                        <a:rPr lang="en-US" sz="2400" baseline="0" dirty="0" err="1"/>
                        <a:t>masyarakat</a:t>
                      </a:r>
                      <a:r>
                        <a:rPr lang="en-US" sz="2400" baseline="0" dirty="0"/>
                        <a:t>,  PMO, </a:t>
                      </a:r>
                      <a:r>
                        <a:rPr lang="en-US" sz="2400" baseline="0" dirty="0" err="1"/>
                        <a:t>promosi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aktif</a:t>
                      </a:r>
                      <a:r>
                        <a:rPr lang="en-US" sz="2400" baseline="0" dirty="0"/>
                        <a:t> TB</a:t>
                      </a:r>
                      <a:endParaRPr lang="id-ID" sz="2400" b="1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13931">
                <a:tc>
                  <a:txBody>
                    <a:bodyPr/>
                    <a:lstStyle/>
                    <a:p>
                      <a:r>
                        <a:rPr lang="en-US" sz="2400" baseline="0" dirty="0" err="1"/>
                        <a:t>Integrasi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Layanan</a:t>
                      </a:r>
                      <a:r>
                        <a:rPr lang="en-US" sz="2400" baseline="0" dirty="0"/>
                        <a:t> TB </a:t>
                      </a:r>
                      <a:r>
                        <a:rPr lang="en-US" sz="2400" baseline="0" dirty="0" err="1"/>
                        <a:t>melalui</a:t>
                      </a:r>
                      <a:r>
                        <a:rPr lang="en-US" sz="2400" baseline="0" dirty="0"/>
                        <a:t> UKBM</a:t>
                      </a:r>
                      <a:r>
                        <a:rPr lang="id-ID" sz="2400" baseline="0" dirty="0"/>
                        <a:t>; pemberdayaan masyarakat</a:t>
                      </a:r>
                      <a:r>
                        <a:rPr lang="en-US" sz="2400" baseline="0" dirty="0"/>
                        <a:t> </a:t>
                      </a:r>
                      <a:endParaRPr lang="id-ID" sz="2400" b="1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03153831"/>
      </p:ext>
    </p:extLst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Dukungan</a:t>
            </a:r>
            <a:r>
              <a:rPr lang="en-US" dirty="0"/>
              <a:t> </a:t>
            </a:r>
            <a:r>
              <a:rPr lang="en-US" dirty="0" err="1"/>
              <a:t>Lintas</a:t>
            </a:r>
            <a:r>
              <a:rPr lang="en-US" dirty="0"/>
              <a:t> </a:t>
            </a:r>
            <a:r>
              <a:rPr lang="en-US" dirty="0" err="1"/>
              <a:t>Sektor</a:t>
            </a:r>
            <a:r>
              <a:rPr lang="en-US" dirty="0"/>
              <a:t> </a:t>
            </a:r>
            <a:r>
              <a:rPr lang="en-US" dirty="0" err="1"/>
              <a:t>pada</a:t>
            </a:r>
            <a:r>
              <a:rPr lang="en-US" dirty="0"/>
              <a:t> RKP 2017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189053"/>
            <a:ext cx="8610600" cy="4525963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2400" dirty="0" err="1"/>
              <a:t>Kemenham</a:t>
            </a:r>
            <a:r>
              <a:rPr lang="en-US" sz="2400" dirty="0"/>
              <a:t> : </a:t>
            </a:r>
            <a:r>
              <a:rPr lang="en-US" sz="2400" dirty="0" err="1"/>
              <a:t>pengendalian</a:t>
            </a:r>
            <a:r>
              <a:rPr lang="en-US" sz="2400" dirty="0"/>
              <a:t> TB </a:t>
            </a:r>
            <a:r>
              <a:rPr lang="en-US" sz="2400" dirty="0" err="1"/>
              <a:t>pada</a:t>
            </a:r>
            <a:r>
              <a:rPr lang="en-US" sz="2400" dirty="0"/>
              <a:t> </a:t>
            </a:r>
            <a:r>
              <a:rPr lang="en-US" sz="2400" dirty="0" err="1"/>
              <a:t>keluarga</a:t>
            </a:r>
            <a:r>
              <a:rPr lang="en-US" sz="2400" dirty="0"/>
              <a:t> TNI </a:t>
            </a:r>
            <a:r>
              <a:rPr lang="en-US" sz="2400" dirty="0" err="1"/>
              <a:t>dan</a:t>
            </a:r>
            <a:r>
              <a:rPr lang="en-US" sz="2400" dirty="0"/>
              <a:t> </a:t>
            </a:r>
            <a:r>
              <a:rPr lang="en-US" sz="2400" dirty="0" err="1"/>
              <a:t>keterlibatan</a:t>
            </a:r>
            <a:r>
              <a:rPr lang="en-US" sz="2400" dirty="0"/>
              <a:t> </a:t>
            </a:r>
            <a:r>
              <a:rPr lang="en-US" sz="2400" dirty="0" err="1"/>
              <a:t>fasilitas</a:t>
            </a:r>
            <a:r>
              <a:rPr lang="en-US" sz="2400" dirty="0"/>
              <a:t> </a:t>
            </a:r>
            <a:r>
              <a:rPr lang="en-US" sz="2400" dirty="0" err="1"/>
              <a:t>layanan</a:t>
            </a:r>
            <a:r>
              <a:rPr lang="en-US" sz="2400" dirty="0"/>
              <a:t>.</a:t>
            </a:r>
          </a:p>
          <a:p>
            <a:pPr>
              <a:spcBef>
                <a:spcPts val="0"/>
              </a:spcBef>
            </a:pPr>
            <a:r>
              <a:rPr lang="en-US" sz="2400" dirty="0" err="1"/>
              <a:t>Kemendikbud</a:t>
            </a:r>
            <a:r>
              <a:rPr lang="en-US" sz="2400" dirty="0"/>
              <a:t> : UKS </a:t>
            </a:r>
            <a:r>
              <a:rPr lang="en-US" sz="2400" dirty="0" err="1"/>
              <a:t>sesuai</a:t>
            </a:r>
            <a:r>
              <a:rPr lang="en-US" sz="2400" dirty="0"/>
              <a:t> </a:t>
            </a:r>
            <a:r>
              <a:rPr lang="en-US" sz="2400" dirty="0" err="1"/>
              <a:t>standar</a:t>
            </a:r>
            <a:r>
              <a:rPr lang="en-US" sz="2400" dirty="0"/>
              <a:t>, </a:t>
            </a:r>
            <a:r>
              <a:rPr lang="en-US" sz="2400" dirty="0" err="1"/>
              <a:t>kurikulum</a:t>
            </a:r>
            <a:r>
              <a:rPr lang="en-US" sz="2400" dirty="0"/>
              <a:t>, </a:t>
            </a:r>
            <a:r>
              <a:rPr lang="en-US" sz="2400" dirty="0" err="1"/>
              <a:t>karakter</a:t>
            </a:r>
            <a:r>
              <a:rPr lang="en-US" sz="2400" dirty="0"/>
              <a:t> </a:t>
            </a:r>
            <a:r>
              <a:rPr lang="en-US" sz="2400" dirty="0" err="1"/>
              <a:t>dan</a:t>
            </a:r>
            <a:r>
              <a:rPr lang="en-US" sz="2400" dirty="0"/>
              <a:t> </a:t>
            </a:r>
            <a:r>
              <a:rPr lang="en-US" sz="2400" dirty="0" err="1"/>
              <a:t>kader</a:t>
            </a:r>
            <a:endParaRPr lang="en-US" sz="2400" dirty="0"/>
          </a:p>
          <a:p>
            <a:pPr>
              <a:spcBef>
                <a:spcPts val="0"/>
              </a:spcBef>
            </a:pPr>
            <a:r>
              <a:rPr lang="en-US" sz="2400" dirty="0" err="1"/>
              <a:t>Kemenag</a:t>
            </a:r>
            <a:r>
              <a:rPr lang="en-US" sz="2400" dirty="0"/>
              <a:t> : </a:t>
            </a:r>
            <a:r>
              <a:rPr lang="en-US" sz="2400" dirty="0" err="1"/>
              <a:t>poskestren</a:t>
            </a:r>
            <a:r>
              <a:rPr lang="en-US" sz="2400" dirty="0"/>
              <a:t>, PHBS, </a:t>
            </a:r>
            <a:r>
              <a:rPr lang="en-US" sz="2400" dirty="0" err="1"/>
              <a:t>promosi</a:t>
            </a:r>
            <a:r>
              <a:rPr lang="en-US" sz="2400" dirty="0"/>
              <a:t> </a:t>
            </a:r>
            <a:r>
              <a:rPr lang="en-US" sz="2400" dirty="0" err="1"/>
              <a:t>melalui</a:t>
            </a:r>
            <a:r>
              <a:rPr lang="en-US" sz="2400" dirty="0"/>
              <a:t> </a:t>
            </a:r>
            <a:r>
              <a:rPr lang="en-US" sz="2400" dirty="0" err="1"/>
              <a:t>jalur</a:t>
            </a:r>
            <a:r>
              <a:rPr lang="en-US" sz="2400" dirty="0"/>
              <a:t> agama</a:t>
            </a:r>
          </a:p>
          <a:p>
            <a:pPr>
              <a:spcBef>
                <a:spcPts val="0"/>
              </a:spcBef>
            </a:pPr>
            <a:r>
              <a:rPr lang="en-US" sz="2400" dirty="0" err="1"/>
              <a:t>Kemensos</a:t>
            </a:r>
            <a:r>
              <a:rPr lang="en-US" sz="2400" dirty="0"/>
              <a:t> : </a:t>
            </a:r>
            <a:r>
              <a:rPr lang="en-US" sz="2400" dirty="0" err="1"/>
              <a:t>perbaikan</a:t>
            </a:r>
            <a:r>
              <a:rPr lang="en-US" sz="2400" dirty="0"/>
              <a:t> </a:t>
            </a:r>
            <a:r>
              <a:rPr lang="en-US" sz="2400" dirty="0" err="1"/>
              <a:t>kualitas</a:t>
            </a:r>
            <a:r>
              <a:rPr lang="en-US" sz="2400" dirty="0"/>
              <a:t> </a:t>
            </a:r>
            <a:r>
              <a:rPr lang="en-US" sz="2400" dirty="0" err="1"/>
              <a:t>lingkungan</a:t>
            </a:r>
            <a:r>
              <a:rPr lang="en-US" sz="2400" dirty="0"/>
              <a:t> </a:t>
            </a:r>
            <a:r>
              <a:rPr lang="en-US" sz="2400" dirty="0" err="1"/>
              <a:t>di</a:t>
            </a:r>
            <a:r>
              <a:rPr lang="en-US" sz="2400" dirty="0"/>
              <a:t> </a:t>
            </a:r>
            <a:r>
              <a:rPr lang="en-US" sz="2400" dirty="0" err="1"/>
              <a:t>kelompok</a:t>
            </a:r>
            <a:r>
              <a:rPr lang="en-US" sz="2400" dirty="0"/>
              <a:t> </a:t>
            </a:r>
            <a:r>
              <a:rPr lang="en-US" sz="2400" dirty="0" err="1"/>
              <a:t>miskin</a:t>
            </a:r>
            <a:r>
              <a:rPr lang="en-US" sz="2400" dirty="0"/>
              <a:t>, </a:t>
            </a:r>
            <a:r>
              <a:rPr lang="en-US" sz="2400" dirty="0" err="1"/>
              <a:t>rumah</a:t>
            </a:r>
            <a:r>
              <a:rPr lang="en-US" sz="2400" dirty="0"/>
              <a:t> </a:t>
            </a:r>
            <a:r>
              <a:rPr lang="en-US" sz="2400" dirty="0" err="1"/>
              <a:t>singgah</a:t>
            </a:r>
            <a:endParaRPr lang="en-US" sz="2400" dirty="0"/>
          </a:p>
          <a:p>
            <a:pPr>
              <a:spcBef>
                <a:spcPts val="0"/>
              </a:spcBef>
            </a:pPr>
            <a:r>
              <a:rPr lang="en-US" sz="2400" dirty="0" err="1"/>
              <a:t>Kemen</a:t>
            </a:r>
            <a:r>
              <a:rPr lang="en-US" sz="2400" dirty="0"/>
              <a:t> PU </a:t>
            </a:r>
            <a:r>
              <a:rPr lang="en-US" sz="2400" dirty="0" err="1"/>
              <a:t>dan</a:t>
            </a:r>
            <a:r>
              <a:rPr lang="en-US" sz="2400" dirty="0"/>
              <a:t> </a:t>
            </a:r>
            <a:r>
              <a:rPr lang="en-US" sz="2400" dirty="0" err="1"/>
              <a:t>Pera</a:t>
            </a:r>
            <a:r>
              <a:rPr lang="en-US" sz="2400" dirty="0"/>
              <a:t> : </a:t>
            </a:r>
            <a:r>
              <a:rPr lang="en-US" sz="2400" dirty="0" err="1"/>
              <a:t>akses</a:t>
            </a:r>
            <a:r>
              <a:rPr lang="en-US" sz="2400" dirty="0"/>
              <a:t> </a:t>
            </a:r>
            <a:r>
              <a:rPr lang="en-US" sz="2400" dirty="0" err="1"/>
              <a:t>sanitasi</a:t>
            </a:r>
            <a:r>
              <a:rPr lang="en-US" sz="2400" dirty="0"/>
              <a:t> air </a:t>
            </a:r>
            <a:r>
              <a:rPr lang="en-US" sz="2400" dirty="0" err="1"/>
              <a:t>bersih</a:t>
            </a:r>
            <a:r>
              <a:rPr lang="en-US" sz="2400" dirty="0"/>
              <a:t>, </a:t>
            </a:r>
            <a:r>
              <a:rPr lang="en-US" sz="2400" dirty="0" err="1"/>
              <a:t>limgkungan</a:t>
            </a:r>
            <a:r>
              <a:rPr lang="en-US" sz="2400" dirty="0"/>
              <a:t> </a:t>
            </a:r>
            <a:r>
              <a:rPr lang="en-US" sz="2400" dirty="0" err="1"/>
              <a:t>bersih</a:t>
            </a:r>
            <a:r>
              <a:rPr lang="en-US" sz="2400" dirty="0"/>
              <a:t>, </a:t>
            </a:r>
            <a:r>
              <a:rPr lang="en-US" sz="2400" dirty="0" err="1"/>
              <a:t>ruang</a:t>
            </a:r>
            <a:r>
              <a:rPr lang="en-US" sz="2400" dirty="0"/>
              <a:t> </a:t>
            </a:r>
            <a:r>
              <a:rPr lang="en-US" sz="2400" dirty="0" err="1"/>
              <a:t>terbuka</a:t>
            </a:r>
            <a:r>
              <a:rPr lang="en-US" sz="2400" dirty="0"/>
              <a:t> </a:t>
            </a:r>
            <a:r>
              <a:rPr lang="en-US" sz="2400" dirty="0" err="1"/>
              <a:t>hijau</a:t>
            </a:r>
            <a:r>
              <a:rPr lang="en-US" sz="2400" dirty="0"/>
              <a:t>.</a:t>
            </a:r>
            <a:endParaRPr lang="id-ID" sz="2400" dirty="0"/>
          </a:p>
          <a:p>
            <a:pPr>
              <a:spcBef>
                <a:spcPts val="0"/>
              </a:spcBef>
            </a:pPr>
            <a:r>
              <a:rPr lang="id-ID" sz="2400" dirty="0"/>
              <a:t>Kemen Huk HAM : skreening dan pengobatan TB di lapas/rutan</a:t>
            </a:r>
            <a:endParaRPr lang="en-US" sz="2400" dirty="0"/>
          </a:p>
          <a:p>
            <a:pPr>
              <a:spcBef>
                <a:spcPts val="0"/>
              </a:spcBef>
            </a:pPr>
            <a:r>
              <a:rPr lang="en-US" sz="2400" dirty="0" err="1"/>
              <a:t>Kemen</a:t>
            </a:r>
            <a:r>
              <a:rPr lang="en-US" sz="2400" dirty="0"/>
              <a:t> LHK : </a:t>
            </a:r>
            <a:r>
              <a:rPr lang="en-US" sz="2400" dirty="0" err="1"/>
              <a:t>penanganan</a:t>
            </a:r>
            <a:r>
              <a:rPr lang="en-US" sz="2400" dirty="0"/>
              <a:t> </a:t>
            </a:r>
            <a:r>
              <a:rPr lang="en-US" sz="2400" dirty="0" err="1"/>
              <a:t>sampai</a:t>
            </a:r>
            <a:r>
              <a:rPr lang="en-US" sz="2400" dirty="0"/>
              <a:t>, </a:t>
            </a:r>
            <a:r>
              <a:rPr lang="en-US" sz="2400" dirty="0" err="1"/>
              <a:t>wilayah</a:t>
            </a:r>
            <a:r>
              <a:rPr lang="en-US" sz="2400" dirty="0"/>
              <a:t> </a:t>
            </a:r>
            <a:r>
              <a:rPr lang="en-US" sz="2400" dirty="0" err="1"/>
              <a:t>kumuh</a:t>
            </a:r>
            <a:r>
              <a:rPr lang="en-US" sz="2400" dirty="0"/>
              <a:t>, </a:t>
            </a:r>
            <a:r>
              <a:rPr lang="en-US" sz="2400" dirty="0" err="1"/>
              <a:t>lahan</a:t>
            </a:r>
            <a:r>
              <a:rPr lang="en-US" sz="2400" dirty="0"/>
              <a:t> </a:t>
            </a:r>
            <a:r>
              <a:rPr lang="en-US" sz="2400" dirty="0" err="1"/>
              <a:t>gambut</a:t>
            </a:r>
            <a:endParaRPr lang="en-US" sz="2400" dirty="0"/>
          </a:p>
          <a:p>
            <a:pPr>
              <a:spcBef>
                <a:spcPts val="0"/>
              </a:spcBef>
            </a:pPr>
            <a:r>
              <a:rPr lang="en-US" sz="2400" dirty="0" err="1"/>
              <a:t>Kemenpar</a:t>
            </a:r>
            <a:r>
              <a:rPr lang="en-US" sz="2400" dirty="0"/>
              <a:t> : </a:t>
            </a:r>
            <a:r>
              <a:rPr lang="en-US" sz="2400" dirty="0" err="1"/>
              <a:t>kesehatan</a:t>
            </a:r>
            <a:r>
              <a:rPr lang="en-US" sz="2400" dirty="0"/>
              <a:t> </a:t>
            </a:r>
            <a:r>
              <a:rPr lang="en-US" sz="2400" dirty="0" err="1"/>
              <a:t>ditempat</a:t>
            </a:r>
            <a:r>
              <a:rPr lang="en-US" sz="2400" dirty="0"/>
              <a:t> </a:t>
            </a:r>
            <a:r>
              <a:rPr lang="en-US" sz="2400" dirty="0" err="1"/>
              <a:t>wisata</a:t>
            </a:r>
            <a:r>
              <a:rPr lang="en-US" sz="2400" dirty="0"/>
              <a:t>, </a:t>
            </a:r>
            <a:r>
              <a:rPr lang="en-US" sz="2400" dirty="0" err="1"/>
              <a:t>lingkungan</a:t>
            </a:r>
            <a:r>
              <a:rPr lang="en-US" sz="2400" dirty="0"/>
              <a:t> </a:t>
            </a:r>
            <a:r>
              <a:rPr lang="en-US" sz="2400" dirty="0" err="1"/>
              <a:t>dan</a:t>
            </a:r>
            <a:r>
              <a:rPr lang="en-US" sz="2400" dirty="0"/>
              <a:t> </a:t>
            </a:r>
            <a:r>
              <a:rPr lang="en-US" sz="2400" dirty="0" err="1"/>
              <a:t>perilaku</a:t>
            </a:r>
            <a:r>
              <a:rPr lang="en-US" sz="2400" dirty="0"/>
              <a:t> </a:t>
            </a:r>
            <a:r>
              <a:rPr lang="en-US" sz="2400" dirty="0" err="1"/>
              <a:t>bersih</a:t>
            </a:r>
            <a:endParaRPr lang="en-US" sz="2400" dirty="0"/>
          </a:p>
          <a:p>
            <a:pPr>
              <a:spcBef>
                <a:spcPts val="0"/>
              </a:spcBef>
            </a:pPr>
            <a:r>
              <a:rPr lang="en-US" sz="2400" dirty="0" err="1"/>
              <a:t>Kemen</a:t>
            </a:r>
            <a:r>
              <a:rPr lang="en-US" sz="2400" dirty="0"/>
              <a:t> </a:t>
            </a:r>
            <a:r>
              <a:rPr lang="en-US" sz="2400" dirty="0" err="1"/>
              <a:t>ristik</a:t>
            </a:r>
            <a:r>
              <a:rPr lang="en-US" sz="2400" dirty="0"/>
              <a:t> </a:t>
            </a:r>
            <a:r>
              <a:rPr lang="en-US" sz="2400" dirty="0" err="1"/>
              <a:t>dan</a:t>
            </a:r>
            <a:r>
              <a:rPr lang="en-US" sz="2400" dirty="0"/>
              <a:t> PT : </a:t>
            </a:r>
            <a:r>
              <a:rPr lang="en-US" sz="2400" dirty="0" err="1"/>
              <a:t>litbang</a:t>
            </a:r>
            <a:r>
              <a:rPr lang="en-US" sz="2400" dirty="0"/>
              <a:t>, </a:t>
            </a:r>
            <a:r>
              <a:rPr lang="en-US" sz="2400" dirty="0" err="1"/>
              <a:t>kurikulum</a:t>
            </a:r>
            <a:r>
              <a:rPr lang="en-US" sz="2400" dirty="0"/>
              <a:t> </a:t>
            </a:r>
          </a:p>
          <a:p>
            <a:pPr>
              <a:spcBef>
                <a:spcPts val="0"/>
              </a:spcBef>
            </a:pPr>
            <a:r>
              <a:rPr lang="en-US" sz="2400" dirty="0" err="1"/>
              <a:t>Kemendes</a:t>
            </a:r>
            <a:r>
              <a:rPr lang="en-US" sz="2400" dirty="0"/>
              <a:t> : </a:t>
            </a:r>
            <a:r>
              <a:rPr lang="en-US" sz="2400" dirty="0" err="1"/>
              <a:t>pemberdayaan</a:t>
            </a:r>
            <a:r>
              <a:rPr lang="en-US" sz="2400" dirty="0"/>
              <a:t> </a:t>
            </a:r>
            <a:r>
              <a:rPr lang="en-US" sz="2400" dirty="0" err="1"/>
              <a:t>masyarakat</a:t>
            </a:r>
            <a:r>
              <a:rPr lang="en-US" sz="2400" dirty="0"/>
              <a:t>, </a:t>
            </a:r>
            <a:r>
              <a:rPr lang="en-US" sz="2400" dirty="0" err="1"/>
              <a:t>operasional</a:t>
            </a:r>
            <a:r>
              <a:rPr lang="en-US" sz="2400" dirty="0"/>
              <a:t> program </a:t>
            </a:r>
          </a:p>
          <a:p>
            <a:pPr>
              <a:spcBef>
                <a:spcPts val="0"/>
              </a:spcBef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9505720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BE5C461-80FF-4C8D-B1EE-C8648B76F8C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22" b="7667"/>
          <a:stretch/>
        </p:blipFill>
        <p:spPr>
          <a:xfrm>
            <a:off x="4800600" y="1503042"/>
            <a:ext cx="4233441" cy="535495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433BFEE-9EC4-4EE7-8220-B39F1CEC10B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97" b="54751"/>
          <a:stretch/>
        </p:blipFill>
        <p:spPr>
          <a:xfrm>
            <a:off x="4953000" y="4180521"/>
            <a:ext cx="4191000" cy="216376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2FDB9DB-C392-450B-BCE4-C3CA52BA78C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10" b="15008"/>
          <a:stretch/>
        </p:blipFill>
        <p:spPr>
          <a:xfrm>
            <a:off x="457201" y="1600200"/>
            <a:ext cx="4216020" cy="513556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BAC66BD-D9B6-4C91-94DA-7C83EC228AEA}"/>
              </a:ext>
            </a:extLst>
          </p:cNvPr>
          <p:cNvSpPr txBox="1">
            <a:spLocks/>
          </p:cNvSpPr>
          <p:nvPr/>
        </p:nvSpPr>
        <p:spPr>
          <a:xfrm>
            <a:off x="-152400" y="360042"/>
            <a:ext cx="8991600" cy="7067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d-ID" sz="3200" b="1" dirty="0"/>
              <a:t>Inovasi : GANCANG ARON</a:t>
            </a:r>
            <a:br>
              <a:rPr lang="id-ID" sz="3200" b="1" dirty="0"/>
            </a:br>
            <a:r>
              <a:rPr lang="id-ID" sz="3200" b="1" dirty="0"/>
              <a:t>Gugus Antisipasi Cegah Antrian Panjang Dengan Apoteker Antar ke Rumah Pasien</a:t>
            </a:r>
          </a:p>
        </p:txBody>
      </p:sp>
    </p:spTree>
    <p:extLst>
      <p:ext uri="{BB962C8B-B14F-4D97-AF65-F5344CB8AC3E}">
        <p14:creationId xmlns:p14="http://schemas.microsoft.com/office/powerpoint/2010/main" val="27493578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8077200" cy="1143000"/>
          </a:xfrm>
        </p:spPr>
        <p:txBody>
          <a:bodyPr>
            <a:normAutofit fontScale="90000"/>
          </a:bodyPr>
          <a:lstStyle/>
          <a:p>
            <a:r>
              <a:rPr lang="id-ID" dirty="0"/>
              <a:t>Kemandirian masyarakat dan </a:t>
            </a:r>
            <a:r>
              <a:rPr lang="en-US" dirty="0"/>
              <a:t>Patient’s Charter</a:t>
            </a:r>
            <a:r>
              <a:rPr lang="id-ID" dirty="0"/>
              <a:t> </a:t>
            </a:r>
            <a:r>
              <a:rPr lang="en-US" dirty="0"/>
              <a:t>for TB Care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1787578"/>
            <a:ext cx="7124536" cy="4788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584" y="1371600"/>
            <a:ext cx="3708016" cy="520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69676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A picture containing text&#10;&#10;Description generated with high confidence">
            <a:extLst>
              <a:ext uri="{FF2B5EF4-FFF2-40B4-BE49-F238E27FC236}">
                <a16:creationId xmlns:a16="http://schemas.microsoft.com/office/drawing/2014/main" id="{1EDC6A3C-9A77-4BEC-9FF7-87886BBE5F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A picture containing grass, tree, building, photo&#10;&#10;Description generated with high confidence">
            <a:extLst>
              <a:ext uri="{FF2B5EF4-FFF2-40B4-BE49-F238E27FC236}">
                <a16:creationId xmlns:a16="http://schemas.microsoft.com/office/drawing/2014/main" id="{69565075-B6C2-4169-8B21-0D44BEF8F7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9" t="4300" r="3226" b="1075"/>
          <a:stretch/>
        </p:blipFill>
        <p:spPr bwMode="auto">
          <a:xfrm>
            <a:off x="457200" y="3200400"/>
            <a:ext cx="43434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2860606"/>
      </p:ext>
    </p:extLst>
  </p:cSld>
  <p:clrMapOvr>
    <a:masterClrMapping/>
  </p:clrMapOvr>
  <p:transition spd="slow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3D71B402-4411-4BB9-9B38-C33E166768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2982306"/>
      </p:ext>
    </p:extLst>
  </p:cSld>
  <p:clrMapOvr>
    <a:masterClrMapping/>
  </p:clrMapOvr>
  <p:transition spd="slow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A close up of a newspaper article&#10;&#10;Description generated with very high confidence">
            <a:extLst>
              <a:ext uri="{FF2B5EF4-FFF2-40B4-BE49-F238E27FC236}">
                <a16:creationId xmlns:a16="http://schemas.microsoft.com/office/drawing/2014/main" id="{D7AE0C0D-6B2C-4B6E-9577-70961D3F88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2103870"/>
      </p:ext>
    </p:extLst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A close up of a map&#10;&#10;Description generated with high confidence">
            <a:extLst>
              <a:ext uri="{FF2B5EF4-FFF2-40B4-BE49-F238E27FC236}">
                <a16:creationId xmlns:a16="http://schemas.microsoft.com/office/drawing/2014/main" id="{613C92AE-B81A-4441-BEF7-7DAF2ED546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44"/>
          <a:stretch/>
        </p:blipFill>
        <p:spPr bwMode="auto">
          <a:xfrm>
            <a:off x="0" y="457200"/>
            <a:ext cx="89916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WS3/mp_incmid.png">
            <a:extLst>
              <a:ext uri="{FF2B5EF4-FFF2-40B4-BE49-F238E27FC236}">
                <a16:creationId xmlns:a16="http://schemas.microsoft.com/office/drawing/2014/main" id="{C7A4C151-CAE8-4C78-99CC-9EF3E26DCB24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6" t="5660" r="3226"/>
          <a:stretch/>
        </p:blipFill>
        <p:spPr bwMode="auto">
          <a:xfrm>
            <a:off x="457200" y="3581400"/>
            <a:ext cx="8001000" cy="31242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911302660"/>
      </p:ext>
    </p:extLst>
  </p:cSld>
  <p:clrMapOvr>
    <a:masterClrMapping/>
  </p:clrMapOvr>
  <p:transition spd="slow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E96734B-A61E-461B-B4AE-C2F127ABA3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/>
          </a:blip>
          <a:srcRect/>
          <a:stretch>
            <a:fillRect/>
          </a:stretch>
        </p:blipFill>
        <p:spPr>
          <a:xfrm>
            <a:off x="249072" y="2795516"/>
            <a:ext cx="3218908" cy="406248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76F43A4-5610-4D00-8394-98EBD0AA99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noFill/>
        </p:spPr>
        <p:txBody>
          <a:bodyPr>
            <a:normAutofit/>
          </a:bodyPr>
          <a:lstStyle/>
          <a:p>
            <a:r>
              <a:rPr lang="id-ID" sz="4800" b="1" dirty="0">
                <a:solidFill>
                  <a:srgbClr val="C00000"/>
                </a:solidFill>
              </a:rPr>
              <a:t>Dukungan Sumber Daya</a:t>
            </a:r>
          </a:p>
        </p:txBody>
      </p:sp>
      <p:pic>
        <p:nvPicPr>
          <p:cNvPr id="4" name="Picture 2" descr="A close up of a newspaper&#10;&#10;Description generated with very high confidence">
            <a:extLst>
              <a:ext uri="{FF2B5EF4-FFF2-40B4-BE49-F238E27FC236}">
                <a16:creationId xmlns:a16="http://schemas.microsoft.com/office/drawing/2014/main" id="{257F3F3A-0144-4F64-94DB-4DFAD6986A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6874" r="3750"/>
          <a:stretch/>
        </p:blipFill>
        <p:spPr bwMode="auto">
          <a:xfrm>
            <a:off x="3447508" y="1819701"/>
            <a:ext cx="5562600" cy="5038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9047923"/>
      </p:ext>
    </p:extLst>
  </p:cSld>
  <p:clrMapOvr>
    <a:masterClrMapping/>
  </p:clrMapOvr>
  <p:transition spd="slow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378740A6-68F2-4FAE-90E2-6CFCB45631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83A24170-B8CE-410E-8A3E-5CBFB28BE1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0" y="2438400"/>
            <a:ext cx="61341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3195078"/>
      </p:ext>
    </p:extLst>
  </p:cSld>
  <p:clrMapOvr>
    <a:masterClrMapping/>
  </p:clrMapOvr>
  <p:transition spd="slow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 descr="A picture containing truck, bus, road, outdoor&#10;&#10;Description generated with very high confidence">
            <a:extLst>
              <a:ext uri="{FF2B5EF4-FFF2-40B4-BE49-F238E27FC236}">
                <a16:creationId xmlns:a16="http://schemas.microsoft.com/office/drawing/2014/main" id="{660D9FAE-C48A-4EE5-B4BB-F6F541BFE3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6353569"/>
      </p:ext>
    </p:extLst>
  </p:cSld>
  <p:clrMapOvr>
    <a:masterClrMapping/>
  </p:clrMapOvr>
  <p:transition spd="slow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 descr="A picture containing photo, different, text, showing&#10;&#10;Description generated with very high confidence">
            <a:extLst>
              <a:ext uri="{FF2B5EF4-FFF2-40B4-BE49-F238E27FC236}">
                <a16:creationId xmlns:a16="http://schemas.microsoft.com/office/drawing/2014/main" id="{935443A2-B606-489E-8F21-0B5EDA7A0F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2662D45F-1601-49FE-8B04-6B8FC60B2262}"/>
              </a:ext>
            </a:extLst>
          </p:cNvPr>
          <p:cNvSpPr/>
          <p:nvPr/>
        </p:nvSpPr>
        <p:spPr>
          <a:xfrm>
            <a:off x="5668963" y="3792538"/>
            <a:ext cx="3311525" cy="1106487"/>
          </a:xfrm>
          <a:prstGeom prst="wedgeRoundRectCallout">
            <a:avLst>
              <a:gd name="adj1" fmla="val 25064"/>
              <a:gd name="adj2" fmla="val -72252"/>
              <a:gd name="adj3" fmla="val 16667"/>
            </a:avLst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d-ID" b="1" dirty="0">
                <a:solidFill>
                  <a:schemeClr val="tx1"/>
                </a:solidFill>
              </a:rPr>
              <a:t>“Saya pernah sakit TB dengan berobat teratur sesuai anjuran dokter, saya sembuh” (BJ Habibie)</a:t>
            </a:r>
          </a:p>
        </p:txBody>
      </p:sp>
    </p:spTree>
    <p:extLst>
      <p:ext uri="{BB962C8B-B14F-4D97-AF65-F5344CB8AC3E}">
        <p14:creationId xmlns:p14="http://schemas.microsoft.com/office/powerpoint/2010/main" val="2285234946"/>
      </p:ext>
    </p:extLst>
  </p:cSld>
  <p:clrMapOvr>
    <a:masterClrMapping/>
  </p:clrMapOvr>
  <p:transition spd="slow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err="1"/>
              <a:t>Beban</a:t>
            </a:r>
            <a:r>
              <a:rPr lang="en-US" dirty="0"/>
              <a:t> </a:t>
            </a:r>
            <a:r>
              <a:rPr lang="en-US" dirty="0" err="1"/>
              <a:t>masalah</a:t>
            </a:r>
            <a:r>
              <a:rPr lang="en-US" dirty="0"/>
              <a:t> yang </a:t>
            </a:r>
            <a:r>
              <a:rPr lang="en-US" dirty="0" err="1"/>
              <a:t>besar</a:t>
            </a:r>
            <a:r>
              <a:rPr lang="en-US" dirty="0"/>
              <a:t> (</a:t>
            </a:r>
            <a:r>
              <a:rPr lang="en-US" dirty="0" err="1"/>
              <a:t>Jumlah</a:t>
            </a:r>
            <a:r>
              <a:rPr lang="en-US" dirty="0"/>
              <a:t> </a:t>
            </a:r>
            <a:r>
              <a:rPr lang="en-US" dirty="0" err="1"/>
              <a:t>kasus</a:t>
            </a:r>
            <a:r>
              <a:rPr lang="en-US" dirty="0"/>
              <a:t> </a:t>
            </a:r>
            <a:r>
              <a:rPr lang="en-US" dirty="0" err="1"/>
              <a:t>tinggi</a:t>
            </a:r>
            <a:r>
              <a:rPr lang="en-US" dirty="0"/>
              <a:t>, </a:t>
            </a:r>
            <a:r>
              <a:rPr lang="en-US" dirty="0" err="1"/>
              <a:t>cakupan</a:t>
            </a:r>
            <a:r>
              <a:rPr lang="en-US" dirty="0"/>
              <a:t> </a:t>
            </a:r>
            <a:r>
              <a:rPr lang="en-US" dirty="0" err="1"/>
              <a:t>rendah</a:t>
            </a:r>
            <a:r>
              <a:rPr lang="en-US" dirty="0"/>
              <a:t>, </a:t>
            </a:r>
            <a:r>
              <a:rPr lang="en-US" dirty="0" err="1"/>
              <a:t>resistensi</a:t>
            </a:r>
            <a:r>
              <a:rPr lang="en-US" dirty="0"/>
              <a:t>, </a:t>
            </a:r>
            <a:r>
              <a:rPr lang="en-US" dirty="0" err="1"/>
              <a:t>komorbid</a:t>
            </a:r>
            <a:r>
              <a:rPr lang="en-US" dirty="0"/>
              <a:t>)</a:t>
            </a:r>
          </a:p>
          <a:p>
            <a:r>
              <a:rPr lang="en-US" dirty="0" err="1"/>
              <a:t>Perubahan</a:t>
            </a:r>
            <a:r>
              <a:rPr lang="en-US" dirty="0"/>
              <a:t> </a:t>
            </a:r>
            <a:r>
              <a:rPr lang="en-US" dirty="0" err="1"/>
              <a:t>strategi</a:t>
            </a:r>
            <a:r>
              <a:rPr lang="en-US" dirty="0"/>
              <a:t> yang </a:t>
            </a:r>
            <a:r>
              <a:rPr lang="en-US" dirty="0" err="1"/>
              <a:t>lebih</a:t>
            </a:r>
            <a:r>
              <a:rPr lang="en-US" dirty="0"/>
              <a:t> </a:t>
            </a:r>
            <a:r>
              <a:rPr lang="en-US" dirty="0" err="1"/>
              <a:t>akseleratif</a:t>
            </a:r>
            <a:r>
              <a:rPr lang="en-US" dirty="0"/>
              <a:t> </a:t>
            </a:r>
          </a:p>
          <a:p>
            <a:r>
              <a:rPr lang="id-ID" dirty="0"/>
              <a:t>Perencanaan terpadu dan regulasi setiap jenjang untuk keberlangsungan program eliminasi TB</a:t>
            </a:r>
          </a:p>
          <a:p>
            <a:r>
              <a:rPr lang="en-US" dirty="0"/>
              <a:t>PPM </a:t>
            </a:r>
            <a:r>
              <a:rPr lang="id-ID" dirty="0"/>
              <a:t>dan penemuan aktif </a:t>
            </a:r>
            <a:r>
              <a:rPr lang="en-US" dirty="0" err="1"/>
              <a:t>salah</a:t>
            </a:r>
            <a:r>
              <a:rPr lang="en-US" dirty="0"/>
              <a:t> </a:t>
            </a:r>
            <a:r>
              <a:rPr lang="en-US" dirty="0" err="1"/>
              <a:t>satu</a:t>
            </a:r>
            <a:r>
              <a:rPr lang="en-US" dirty="0"/>
              <a:t> </a:t>
            </a:r>
            <a:r>
              <a:rPr lang="en-US" dirty="0" err="1"/>
              <a:t>strategi</a:t>
            </a:r>
            <a:r>
              <a:rPr lang="en-US" dirty="0"/>
              <a:t> </a:t>
            </a:r>
            <a:r>
              <a:rPr lang="en-US" dirty="0" err="1"/>
              <a:t>penting</a:t>
            </a:r>
            <a:r>
              <a:rPr lang="en-US" dirty="0"/>
              <a:t> </a:t>
            </a:r>
            <a:r>
              <a:rPr lang="en-US" dirty="0" err="1"/>
              <a:t>didalam</a:t>
            </a:r>
            <a:r>
              <a:rPr lang="en-US" dirty="0"/>
              <a:t> </a:t>
            </a:r>
            <a:r>
              <a:rPr lang="en-US" dirty="0" err="1"/>
              <a:t>meningkatkan</a:t>
            </a:r>
            <a:r>
              <a:rPr lang="en-US" dirty="0"/>
              <a:t> </a:t>
            </a:r>
            <a:r>
              <a:rPr lang="en-US" dirty="0" err="1"/>
              <a:t>akses</a:t>
            </a:r>
            <a:r>
              <a:rPr lang="en-US" dirty="0"/>
              <a:t> </a:t>
            </a:r>
            <a:r>
              <a:rPr lang="en-US" dirty="0" err="1"/>
              <a:t>layanan</a:t>
            </a:r>
            <a:r>
              <a:rPr lang="en-US" dirty="0"/>
              <a:t> program</a:t>
            </a:r>
            <a:endParaRPr lang="id-ID" dirty="0"/>
          </a:p>
          <a:p>
            <a:r>
              <a:rPr lang="id-ID" dirty="0"/>
              <a:t>PPM TB di tempat kerja harus menjadi bagian terpadu dalam pelayanan program TB</a:t>
            </a:r>
          </a:p>
          <a:p>
            <a:r>
              <a:rPr lang="id-ID" dirty="0"/>
              <a:t>Gerakan TB memerlukan k</a:t>
            </a:r>
            <a:r>
              <a:rPr lang="en-US" dirty="0" err="1"/>
              <a:t>emitraan</a:t>
            </a:r>
            <a:r>
              <a:rPr lang="id-ID" dirty="0"/>
              <a:t> multisektoral, </a:t>
            </a:r>
            <a:r>
              <a:rPr lang="en-US" dirty="0" err="1"/>
              <a:t>mobilisasi</a:t>
            </a:r>
            <a:r>
              <a:rPr lang="id-ID" dirty="0"/>
              <a:t> </a:t>
            </a:r>
            <a:r>
              <a:rPr lang="en-US" dirty="0" err="1"/>
              <a:t>sosial</a:t>
            </a:r>
            <a:r>
              <a:rPr lang="en-US" dirty="0"/>
              <a:t>  </a:t>
            </a:r>
            <a:r>
              <a:rPr lang="id-ID" dirty="0"/>
              <a:t>dan </a:t>
            </a:r>
            <a:r>
              <a:rPr lang="en-US" dirty="0"/>
              <a:t> </a:t>
            </a:r>
            <a:r>
              <a:rPr lang="en-US" dirty="0" err="1"/>
              <a:t>kemandirian</a:t>
            </a:r>
            <a:r>
              <a:rPr lang="id-ID" dirty="0"/>
              <a:t> masyarakat 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DF67DC3-3656-413B-8888-CAF997CF6D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/>
              <a:t>Kesimpulan</a:t>
            </a:r>
          </a:p>
        </p:txBody>
      </p:sp>
    </p:spTree>
    <p:extLst>
      <p:ext uri="{BB962C8B-B14F-4D97-AF65-F5344CB8AC3E}">
        <p14:creationId xmlns:p14="http://schemas.microsoft.com/office/powerpoint/2010/main" val="307658388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A picture containing outdoor, aircraft, airplane, water&#10;&#10;Description generated with high confidence">
            <a:extLst>
              <a:ext uri="{FF2B5EF4-FFF2-40B4-BE49-F238E27FC236}">
                <a16:creationId xmlns:a16="http://schemas.microsoft.com/office/drawing/2014/main" id="{02922C4B-1187-450D-90CC-605921E1BF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88979"/>
      </p:ext>
    </p:extLst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A close up of a map&#10;&#10;Description generated with high confidence">
            <a:extLst>
              <a:ext uri="{FF2B5EF4-FFF2-40B4-BE49-F238E27FC236}">
                <a16:creationId xmlns:a16="http://schemas.microsoft.com/office/drawing/2014/main" id="{1C5875B3-FCDC-4AA1-989F-EFF2736075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4721844"/>
      </p:ext>
    </p:extLst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A close up of a map&#10;&#10;Description generated with high confidence">
            <a:extLst>
              <a:ext uri="{FF2B5EF4-FFF2-40B4-BE49-F238E27FC236}">
                <a16:creationId xmlns:a16="http://schemas.microsoft.com/office/drawing/2014/main" id="{EBD2282B-02B0-4068-B10F-6FFB369BA4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5027818"/>
      </p:ext>
    </p:extLst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A close up of a map&#10;&#10;Description generated with high confidence">
            <a:extLst>
              <a:ext uri="{FF2B5EF4-FFF2-40B4-BE49-F238E27FC236}">
                <a16:creationId xmlns:a16="http://schemas.microsoft.com/office/drawing/2014/main" id="{0C3AFC0A-3158-43A8-8030-36C31911C9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0285356"/>
      </p:ext>
    </p:extLst>
  </p:cSld>
  <p:clrMapOvr>
    <a:masterClrMapping/>
  </p:clrMapOvr>
  <p:transition spd="slow"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10329</TotalTime>
  <Words>1184</Words>
  <Application>Microsoft Office PowerPoint</Application>
  <PresentationFormat>On-screen Show (4:3)</PresentationFormat>
  <Paragraphs>315</Paragraphs>
  <Slides>65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73" baseType="lpstr">
      <vt:lpstr>MS PGothic</vt:lpstr>
      <vt:lpstr>Arial</vt:lpstr>
      <vt:lpstr>Calibri</vt:lpstr>
      <vt:lpstr>Tw Cen MT</vt:lpstr>
      <vt:lpstr>Verdana</vt:lpstr>
      <vt:lpstr>Wingdings</vt:lpstr>
      <vt:lpstr>Office Theme</vt:lpstr>
      <vt:lpstr>Worksheet</vt:lpstr>
      <vt:lpstr>PowerPoint Presentation</vt:lpstr>
      <vt:lpstr>Dr. Asik Surya, MPPM</vt:lpstr>
      <vt:lpstr>Sistematika</vt:lpstr>
      <vt:lpstr>www.tbindonesia.or.id</vt:lpstr>
      <vt:lpstr>Situasi TB di Indonesia dan Isu Strategis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Estimasi Prevalens TB  (per 100,000 penduduk ≥ 15 tahun)</vt:lpstr>
      <vt:lpstr>PowerPoint Presentation</vt:lpstr>
      <vt:lpstr>PowerPoint Presentation</vt:lpstr>
      <vt:lpstr>PowerPoint Presentation</vt:lpstr>
      <vt:lpstr>360.565 kasus TB telah diobati pada tahun 2016</vt:lpstr>
      <vt:lpstr>PowerPoint Presentation</vt:lpstr>
      <vt:lpstr>Pathway Health Seeking Behavior</vt:lpstr>
      <vt:lpstr>Patien pathway: Indonesia</vt:lpstr>
      <vt:lpstr>Isu Strategi, Peluang dan Perubahan Strategi</vt:lpstr>
      <vt:lpstr>PowerPoint Presentation</vt:lpstr>
      <vt:lpstr>Peluang dan Kekuatan</vt:lpstr>
      <vt:lpstr>PowerPoint Presentation</vt:lpstr>
      <vt:lpstr> Milestone dan Strategi Nasional Eliminasi TB</vt:lpstr>
      <vt:lpstr>PowerPoint Presentation</vt:lpstr>
      <vt:lpstr>PowerPoint Presentation</vt:lpstr>
      <vt:lpstr>PowerPoint Presentation</vt:lpstr>
      <vt:lpstr>TARGET PENEMUAN KASUS  MELALUI JEJARING LAYANAN TB BERBASIS KAB/KOTA</vt:lpstr>
      <vt:lpstr>TARGET FASILITAS KESEHATAN YG MELAPORKAN KASUS TB  MELALUI JEJARING LAYANAN TB BERBASIS KAB/KOTA</vt:lpstr>
      <vt:lpstr>PowerPoint Presentation</vt:lpstr>
      <vt:lpstr>Pengembangan kepemimpinan  dan Regulasi TB di Daerah</vt:lpstr>
      <vt:lpstr>PowerPoint Presentation</vt:lpstr>
      <vt:lpstr>PowerPoint Presentation</vt:lpstr>
      <vt:lpstr>Perda TB di Kab/Kota</vt:lpstr>
      <vt:lpstr>Regulasi Program TB  di Kota Surakarta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Kemitraan dalam Penanggulangan TB</vt:lpstr>
      <vt:lpstr>PowerPoint Presentation</vt:lpstr>
      <vt:lpstr>Peran Mitra</vt:lpstr>
      <vt:lpstr>Dukungan Lintas Sektor pada RKP 2017</vt:lpstr>
      <vt:lpstr>PowerPoint Presentation</vt:lpstr>
      <vt:lpstr>Kemandirian masyarakat dan Patient’s Charter for TB Care</vt:lpstr>
      <vt:lpstr>PowerPoint Presentation</vt:lpstr>
      <vt:lpstr>PowerPoint Presentation</vt:lpstr>
      <vt:lpstr>PowerPoint Presentation</vt:lpstr>
      <vt:lpstr>Dukungan Sumber Daya</vt:lpstr>
      <vt:lpstr>PowerPoint Presentation</vt:lpstr>
      <vt:lpstr>PowerPoint Presentation</vt:lpstr>
      <vt:lpstr>PowerPoint Presentation</vt:lpstr>
      <vt:lpstr>Kesimpulan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User</cp:lastModifiedBy>
  <cp:revision>621</cp:revision>
  <dcterms:created xsi:type="dcterms:W3CDTF">2016-02-23T15:12:57Z</dcterms:created>
  <dcterms:modified xsi:type="dcterms:W3CDTF">2017-10-25T14:19:42Z</dcterms:modified>
</cp:coreProperties>
</file>