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823" r:id="rId2"/>
    <p:sldId id="708" r:id="rId3"/>
    <p:sldId id="712" r:id="rId4"/>
    <p:sldId id="819" r:id="rId5"/>
    <p:sldId id="820" r:id="rId6"/>
    <p:sldId id="821" r:id="rId7"/>
    <p:sldId id="822" r:id="rId8"/>
    <p:sldId id="827" r:id="rId9"/>
    <p:sldId id="828" r:id="rId10"/>
    <p:sldId id="709" r:id="rId11"/>
    <p:sldId id="715" r:id="rId12"/>
    <p:sldId id="824" r:id="rId13"/>
    <p:sldId id="825" r:id="rId14"/>
    <p:sldId id="733" r:id="rId15"/>
    <p:sldId id="732" r:id="rId16"/>
    <p:sldId id="735" r:id="rId17"/>
    <p:sldId id="720" r:id="rId18"/>
    <p:sldId id="829" r:id="rId19"/>
    <p:sldId id="836" r:id="rId20"/>
    <p:sldId id="837" r:id="rId21"/>
    <p:sldId id="840" r:id="rId22"/>
    <p:sldId id="841" r:id="rId23"/>
    <p:sldId id="798" r:id="rId24"/>
    <p:sldId id="800" r:id="rId25"/>
    <p:sldId id="832" r:id="rId26"/>
    <p:sldId id="804" r:id="rId27"/>
    <p:sldId id="805" r:id="rId28"/>
    <p:sldId id="859" r:id="rId29"/>
    <p:sldId id="834" r:id="rId30"/>
    <p:sldId id="835" r:id="rId31"/>
    <p:sldId id="806" r:id="rId32"/>
    <p:sldId id="744" r:id="rId33"/>
    <p:sldId id="745" r:id="rId34"/>
    <p:sldId id="746" r:id="rId35"/>
    <p:sldId id="764" r:id="rId36"/>
    <p:sldId id="765" r:id="rId37"/>
    <p:sldId id="766" r:id="rId38"/>
    <p:sldId id="767" r:id="rId39"/>
    <p:sldId id="848" r:id="rId40"/>
    <p:sldId id="771" r:id="rId41"/>
    <p:sldId id="772" r:id="rId42"/>
    <p:sldId id="774" r:id="rId43"/>
    <p:sldId id="851" r:id="rId44"/>
    <p:sldId id="852" r:id="rId45"/>
    <p:sldId id="856" r:id="rId46"/>
    <p:sldId id="858" r:id="rId47"/>
    <p:sldId id="652" r:id="rId48"/>
    <p:sldId id="653" r:id="rId49"/>
  </p:sldIdLst>
  <p:sldSz cx="9144000" cy="6858000" type="screen4x3"/>
  <p:notesSz cx="6797675" cy="9926638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66"/>
    <a:srgbClr val="66FF33"/>
    <a:srgbClr val="9900CC"/>
    <a:srgbClr val="9999FF"/>
    <a:srgbClr val="FFCC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4" autoAdjust="0"/>
    <p:restoredTop sz="94615" autoAdjust="0"/>
  </p:normalViewPr>
  <p:slideViewPr>
    <p:cSldViewPr>
      <p:cViewPr varScale="1">
        <p:scale>
          <a:sx n="83" d="100"/>
          <a:sy n="83" d="100"/>
        </p:scale>
        <p:origin x="6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750833257589744E-3"/>
          <c:y val="0"/>
          <c:w val="0.64372323010653143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8"/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/>
              <c:spPr>
                <a:solidFill>
                  <a:srgbClr val="FFCC00">
                    <a:alpha val="65000"/>
                  </a:srgbClr>
                </a:solidFill>
              </c:spPr>
              <c:txPr>
                <a:bodyPr/>
                <a:lstStyle/>
                <a:p>
                  <a:pPr>
                    <a:defRPr baseline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58829813052323"/>
                  <c:y val="-0.1644883896086542"/>
                </c:manualLayout>
              </c:layout>
              <c:tx>
                <c:rich>
                  <a:bodyPr/>
                  <a:lstStyle/>
                  <a:p>
                    <a:pPr>
                      <a:defRPr baseline="0">
                        <a:solidFill>
                          <a:schemeClr val="accent4">
                            <a:lumMod val="10000"/>
                          </a:schemeClr>
                        </a:solidFill>
                      </a:defRPr>
                    </a:pPr>
                    <a:fld id="{5A9EC676-19E3-4D02-B793-0792F7207C3E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baseline="0">
                          <a:solidFill>
                            <a:schemeClr val="accent4">
                              <a:lumMod val="10000"/>
                            </a:schemeClr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stadium I</c:v>
                </c:pt>
                <c:pt idx="1">
                  <c:v>stadium II</c:v>
                </c:pt>
                <c:pt idx="2">
                  <c:v>stadium III</c:v>
                </c:pt>
                <c:pt idx="3">
                  <c:v>stadium IV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 formatCode="0.00%">
                  <c:v>0.14400000000000004</c:v>
                </c:pt>
                <c:pt idx="3" formatCode="0.00%">
                  <c:v>0.85600000000000065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spPr>
        <a:ln>
          <a:solidFill>
            <a:srgbClr val="000066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57916109542913E-2"/>
          <c:y val="0.13125000000000001"/>
          <c:w val="0.5529246521071659"/>
          <c:h val="0.7718749999999999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bubble3D val="0"/>
            <c:spPr>
              <a:solidFill>
                <a:srgbClr val="FF99FF"/>
              </a:solidFill>
              <a:ln>
                <a:solidFill>
                  <a:srgbClr val="FF99FF"/>
                </a:solidFill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>
                <a:solidFill>
                  <a:srgbClr val="92D050"/>
                </a:solidFill>
              </a:ln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B0F0"/>
                </a:solidFill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rgbClr val="FF00FF"/>
                </a:solidFill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Lbls>
            <c:dLbl>
              <c:idx val="6"/>
              <c:layout>
                <c:manualLayout>
                  <c:x val="3.549315302978432E-2"/>
                  <c:y val="-3.22615649606299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Exon 19</c:v>
                </c:pt>
                <c:pt idx="1">
                  <c:v>Exon21 L858R</c:v>
                </c:pt>
                <c:pt idx="2">
                  <c:v>Exon21 L861Q</c:v>
                </c:pt>
                <c:pt idx="3">
                  <c:v>Exon20 T790M</c:v>
                </c:pt>
                <c:pt idx="4">
                  <c:v>Exon20  T790M+21 L861Q</c:v>
                </c:pt>
                <c:pt idx="5">
                  <c:v>Exon19+21 L858R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</c:v>
                </c:pt>
                <c:pt idx="1">
                  <c:v>16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101532709354724"/>
          <c:y val="7.0458169291338579E-2"/>
          <c:w val="0.35955071064230176"/>
          <c:h val="0.85908366141732284"/>
        </c:manualLayout>
      </c:layout>
      <c:overlay val="0"/>
      <c:txPr>
        <a:bodyPr/>
        <a:lstStyle/>
        <a:p>
          <a:pPr>
            <a:defRPr sz="18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165354330708382E-4"/>
          <c:y val="5.9523809523809529E-4"/>
          <c:w val="0.57957178477690285"/>
          <c:h val="0.8869047619047618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3"/>
            <c:bubble3D val="0"/>
            <c:spPr>
              <a:solidFill>
                <a:srgbClr val="FF99FF"/>
              </a:solidFill>
              <a:ln>
                <a:solidFill>
                  <a:srgbClr val="FF99FF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Kemoterapi</c:v>
                </c:pt>
                <c:pt idx="1">
                  <c:v>Radioterapi</c:v>
                </c:pt>
                <c:pt idx="2">
                  <c:v>Kemoterapi+Radioterapi</c:v>
                </c:pt>
                <c:pt idx="3">
                  <c:v>Targeted Terapi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0.71240000000000003</c:v>
                </c:pt>
                <c:pt idx="1">
                  <c:v>0</c:v>
                </c:pt>
                <c:pt idx="2" formatCode="0.00%">
                  <c:v>6.4299999999999996E-2</c:v>
                </c:pt>
                <c:pt idx="3" formatCode="0.00%">
                  <c:v>0.2235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808173978252719"/>
          <c:y val="0.24408098987626542"/>
          <c:w val="0.42191824146981627"/>
          <c:h val="0.3689808773903262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666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IIIB</c:v>
                </c:pt>
                <c:pt idx="1">
                  <c:v>IV</c:v>
                </c:pt>
                <c:pt idx="2">
                  <c:v>I-IIIA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211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Jenis Kelamin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Perempuan</c:v>
                </c:pt>
                <c:pt idx="1">
                  <c:v>Laki-laki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72</c:v>
                </c:pt>
                <c:pt idx="1">
                  <c:v>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70001543924657E-2"/>
          <c:y val="0.16798514900827269"/>
          <c:w val="0.64708213679172455"/>
          <c:h val="0.828586664008771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Pembagian pasien berdasar gol. Umur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00FF"/>
              </a:solidFill>
            </c:spPr>
          </c:dPt>
          <c:dPt>
            <c:idx val="3"/>
            <c:bubble3D val="0"/>
            <c:spPr>
              <a:solidFill>
                <a:srgbClr val="3333FF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00FF0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19-30 th</c:v>
                </c:pt>
                <c:pt idx="1">
                  <c:v>31-40 th</c:v>
                </c:pt>
                <c:pt idx="2">
                  <c:v>41-50 th</c:v>
                </c:pt>
                <c:pt idx="3">
                  <c:v>51-60 th</c:v>
                </c:pt>
                <c:pt idx="4">
                  <c:v>61-70 th</c:v>
                </c:pt>
                <c:pt idx="5">
                  <c:v>71-80 th</c:v>
                </c:pt>
                <c:pt idx="6">
                  <c:v>81-90 th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9</c:v>
                </c:pt>
                <c:pt idx="2">
                  <c:v>57</c:v>
                </c:pt>
                <c:pt idx="3">
                  <c:v>86</c:v>
                </c:pt>
                <c:pt idx="4">
                  <c:v>51</c:v>
                </c:pt>
                <c:pt idx="5">
                  <c:v>18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Merokok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3333FF"/>
              </a:solidFill>
              <a:ln>
                <a:solidFill>
                  <a:srgbClr val="3333FF"/>
                </a:solidFill>
              </a:ln>
            </c:spPr>
          </c:dPt>
          <c:dPt>
            <c:idx val="1"/>
            <c:bubble3D val="0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Ya</c:v>
                </c:pt>
                <c:pt idx="1">
                  <c:v>Tidak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151</c:v>
                </c:pt>
                <c:pt idx="1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657227057144177"/>
          <c:y val="0.43137591521979196"/>
          <c:w val="0.11454045218031957"/>
          <c:h val="0.1578197077218059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Skala Karnofski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bubble3D val="0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&gt;70:207</c:v>
                </c:pt>
                <c:pt idx="1">
                  <c:v>&lt;70:26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0.88839999999999997</c:v>
                </c:pt>
                <c:pt idx="1">
                  <c:v>0.1115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708219508275755"/>
          <c:y val="0.44001673014488407"/>
          <c:w val="0.17019671648186835"/>
          <c:h val="0.1578197077218059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550904567606544E-2"/>
          <c:y val="8.234126984126984E-2"/>
          <c:w val="0.55269172080272844"/>
          <c:h val="0.8313492063492063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990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bubble3D val="0"/>
            <c:spPr>
              <a:solidFill>
                <a:srgbClr val="CCFFCC"/>
              </a:solidFill>
              <a:ln>
                <a:solidFill>
                  <a:srgbClr val="CCFFCC"/>
                </a:solidFill>
              </a:ln>
            </c:spPr>
          </c:dPt>
          <c:dPt>
            <c:idx val="3"/>
            <c:bubble3D val="0"/>
            <c:spPr>
              <a:solidFill>
                <a:srgbClr val="FF9999"/>
              </a:solidFill>
              <a:ln>
                <a:solidFill>
                  <a:srgbClr val="FF9999"/>
                </a:solidFill>
              </a:ln>
            </c:spPr>
          </c:dPt>
          <c:dPt>
            <c:idx val="4"/>
            <c:bubble3D val="0"/>
            <c:spPr>
              <a:solidFill>
                <a:srgbClr val="669900"/>
              </a:solidFill>
              <a:ln>
                <a:solidFill>
                  <a:srgbClr val="669900"/>
                </a:solidFill>
              </a:ln>
            </c:spPr>
          </c:dPt>
          <c:dPt>
            <c:idx val="5"/>
            <c:bubble3D val="0"/>
            <c:spPr>
              <a:solidFill>
                <a:srgbClr val="6666FF"/>
              </a:solidFill>
              <a:ln>
                <a:solidFill>
                  <a:srgbClr val="6666FF"/>
                </a:solidFill>
              </a:ln>
            </c:spPr>
          </c:dPt>
          <c:dPt>
            <c:idx val="6"/>
            <c:bubble3D val="0"/>
            <c:spPr>
              <a:solidFill>
                <a:srgbClr val="CCECFF"/>
              </a:solidFill>
              <a:ln>
                <a:solidFill>
                  <a:srgbClr val="CCECFF"/>
                </a:solidFill>
              </a:ln>
            </c:spPr>
          </c:dPt>
          <c:dPt>
            <c:idx val="7"/>
            <c:bubble3D val="0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dPt>
          <c:dPt>
            <c:idx val="8"/>
            <c:bubble3D val="0"/>
            <c:spPr>
              <a:solidFill>
                <a:srgbClr val="CCFF66"/>
              </a:solidFill>
              <a:ln>
                <a:solidFill>
                  <a:srgbClr val="CCFF66"/>
                </a:solidFill>
              </a:ln>
            </c:spPr>
          </c:dPt>
          <c:dPt>
            <c:idx val="9"/>
            <c:bubble3D val="0"/>
            <c:spPr>
              <a:solidFill>
                <a:srgbClr val="00B0F0"/>
              </a:solidFill>
              <a:ln>
                <a:solidFill>
                  <a:srgbClr val="6666FF"/>
                </a:solidFill>
              </a:ln>
            </c:spPr>
          </c:dPt>
          <c:dPt>
            <c:idx val="1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1"/>
            <c:bubble3D val="0"/>
            <c:spPr>
              <a:solidFill>
                <a:srgbClr val="FF66FF"/>
              </a:solidFill>
            </c:spPr>
          </c:dPt>
          <c:dPt>
            <c:idx val="12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13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Lbls>
            <c:dLbl>
              <c:idx val="2"/>
              <c:layout>
                <c:manualLayout>
                  <c:x val="-1.5792481063068603E-2"/>
                  <c:y val="-1.31221097362829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8284028531831751E-3"/>
                  <c:y val="-6.63568616422947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7601611927603283E-3"/>
                  <c:y val="3.6401699787526556E-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4.3519283947213591E-2"/>
                  <c:y val="8.65032495938007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Sheet1!$A$2:$A$15</c:f>
              <c:strCache>
                <c:ptCount val="14"/>
                <c:pt idx="0">
                  <c:v>Efusi Pleura</c:v>
                </c:pt>
                <c:pt idx="1">
                  <c:v>SVKS</c:v>
                </c:pt>
                <c:pt idx="2">
                  <c:v>Pneumonia</c:v>
                </c:pt>
                <c:pt idx="3">
                  <c:v>Hemoptisis</c:v>
                </c:pt>
                <c:pt idx="4">
                  <c:v>Hidropneumotorak</c:v>
                </c:pt>
                <c:pt idx="5">
                  <c:v>Bone Metastasis</c:v>
                </c:pt>
                <c:pt idx="6">
                  <c:v>Brain Metastasis</c:v>
                </c:pt>
                <c:pt idx="7">
                  <c:v>Liver Metastasis</c:v>
                </c:pt>
                <c:pt idx="8">
                  <c:v>Efusi Pleura+Bone Metastasis</c:v>
                </c:pt>
                <c:pt idx="9">
                  <c:v>Efusi Pleura+Brain Metastasis</c:v>
                </c:pt>
                <c:pt idx="10">
                  <c:v>Efusi Pleura+ Liver Metastasis</c:v>
                </c:pt>
                <c:pt idx="11">
                  <c:v>Efusi Pleura+Pneumonia</c:v>
                </c:pt>
                <c:pt idx="12">
                  <c:v>Efusi Pleura+SVKS</c:v>
                </c:pt>
                <c:pt idx="13">
                  <c:v>Tidak ada komplikasi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145</c:v>
                </c:pt>
                <c:pt idx="1">
                  <c:v>11</c:v>
                </c:pt>
                <c:pt idx="2">
                  <c:v>21</c:v>
                </c:pt>
                <c:pt idx="3">
                  <c:v>16</c:v>
                </c:pt>
                <c:pt idx="4">
                  <c:v>3</c:v>
                </c:pt>
                <c:pt idx="5">
                  <c:v>46</c:v>
                </c:pt>
                <c:pt idx="6">
                  <c:v>18</c:v>
                </c:pt>
                <c:pt idx="7">
                  <c:v>14</c:v>
                </c:pt>
                <c:pt idx="8">
                  <c:v>22</c:v>
                </c:pt>
                <c:pt idx="9">
                  <c:v>12</c:v>
                </c:pt>
                <c:pt idx="10">
                  <c:v>7</c:v>
                </c:pt>
                <c:pt idx="11">
                  <c:v>11</c:v>
                </c:pt>
                <c:pt idx="12">
                  <c:v>3</c:v>
                </c:pt>
                <c:pt idx="1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397692736193619"/>
          <c:y val="0.13113438945131858"/>
          <c:w val="0.40461287981120192"/>
          <c:h val="0.80915963629546306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285761154855643E-2"/>
          <c:y val="0.24499015748031497"/>
          <c:w val="0.50752134138572491"/>
          <c:h val="0.66780093503937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Jenis Histologi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4.2531534286369542E-2"/>
                  <c:y val="-3.28587598425196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Squamous cell Ca</c:v>
                </c:pt>
                <c:pt idx="1">
                  <c:v>Adeno Ca</c:v>
                </c:pt>
                <c:pt idx="2">
                  <c:v>Large cell Ca</c:v>
                </c:pt>
                <c:pt idx="3">
                  <c:v>Small cell Ca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155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92622027450711"/>
          <c:y val="0.35673052390797522"/>
          <c:w val="0.44607382208291918"/>
          <c:h val="0.54877165354330704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20338529112434E-4"/>
          <c:y val="6.7708333333333329E-2"/>
          <c:w val="0.60228011677111792"/>
          <c:h val="0.8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Pembagian pasien Adenocarcinoma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Mutasi EGFR (+)</c:v>
                </c:pt>
                <c:pt idx="1">
                  <c:v>Mutasi EGFR (-)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74331779956072"/>
          <c:y val="0.35103941108923886"/>
          <c:w val="0.32426509186351704"/>
          <c:h val="0.29010867782152233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1A56C-605E-4873-AC0F-943F0846E75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5DD32-7CC4-41AB-8123-AA2ADA7AD04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STAGE            I-II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E16A72-C511-4E27-BF2A-F97C44E8D870}" type="parTrans" cxnId="{C75B60B7-B856-4714-A3E4-619865EAF3B9}">
      <dgm:prSet/>
      <dgm:spPr/>
      <dgm:t>
        <a:bodyPr/>
        <a:lstStyle/>
        <a:p>
          <a:endParaRPr lang="en-US"/>
        </a:p>
      </dgm:t>
    </dgm:pt>
    <dgm:pt modelId="{6BCBA1FE-1D5F-49CC-A806-22E933990A71}" type="sibTrans" cxnId="{C75B60B7-B856-4714-A3E4-619865EAF3B9}">
      <dgm:prSet/>
      <dgm:spPr/>
      <dgm:t>
        <a:bodyPr/>
        <a:lstStyle/>
        <a:p>
          <a:endParaRPr lang="en-US"/>
        </a:p>
      </dgm:t>
    </dgm:pt>
    <dgm:pt modelId="{6992D7C2-3450-4D87-B3AD-54AE0421A1E8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SURGERY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FD3309-7335-482C-A39E-0DA0789C2132}" type="parTrans" cxnId="{F40D8E11-4348-4973-B95D-ECE09FFF3ABC}">
      <dgm:prSet/>
      <dgm:spPr/>
      <dgm:t>
        <a:bodyPr/>
        <a:lstStyle/>
        <a:p>
          <a:endParaRPr lang="en-US"/>
        </a:p>
      </dgm:t>
    </dgm:pt>
    <dgm:pt modelId="{B1FAF436-890D-408D-B312-C267CF303E24}" type="sibTrans" cxnId="{F40D8E11-4348-4973-B95D-ECE09FFF3ABC}">
      <dgm:prSet/>
      <dgm:spPr/>
      <dgm:t>
        <a:bodyPr/>
        <a:lstStyle/>
        <a:p>
          <a:endParaRPr lang="en-US"/>
        </a:p>
      </dgm:t>
    </dgm:pt>
    <dgm:pt modelId="{09DBE6A8-E4D2-485F-B44A-CECB1FCF8C19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CHEMO/RADIO ADJUVANT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7192FD-B4B8-4DD2-9782-8398B2598E0E}" type="parTrans" cxnId="{AD5B0839-B3FA-4A10-8E5D-CD97E472E14A}">
      <dgm:prSet/>
      <dgm:spPr/>
      <dgm:t>
        <a:bodyPr/>
        <a:lstStyle/>
        <a:p>
          <a:endParaRPr lang="en-US"/>
        </a:p>
      </dgm:t>
    </dgm:pt>
    <dgm:pt modelId="{2F756339-E3E0-4281-8139-86DA2A97001A}" type="sibTrans" cxnId="{AD5B0839-B3FA-4A10-8E5D-CD97E472E14A}">
      <dgm:prSet/>
      <dgm:spPr/>
      <dgm:t>
        <a:bodyPr/>
        <a:lstStyle/>
        <a:p>
          <a:endParaRPr lang="en-US"/>
        </a:p>
      </dgm:t>
    </dgm:pt>
    <dgm:pt modelId="{ED421BCF-44DA-45AE-BE84-277A03D58D3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STAGE       III.A</a:t>
          </a:r>
        </a:p>
        <a:p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28B1AA-315D-4677-B233-A17FB1F42428}" type="parTrans" cxnId="{DAC95409-9B74-4E5F-8281-2097ED070961}">
      <dgm:prSet/>
      <dgm:spPr/>
      <dgm:t>
        <a:bodyPr/>
        <a:lstStyle/>
        <a:p>
          <a:endParaRPr lang="en-US"/>
        </a:p>
      </dgm:t>
    </dgm:pt>
    <dgm:pt modelId="{DE9E2596-6157-449F-A03D-3ACD0138D299}" type="sibTrans" cxnId="{DAC95409-9B74-4E5F-8281-2097ED070961}">
      <dgm:prSet/>
      <dgm:spPr/>
      <dgm:t>
        <a:bodyPr/>
        <a:lstStyle/>
        <a:p>
          <a:endParaRPr lang="en-US"/>
        </a:p>
      </dgm:t>
    </dgm:pt>
    <dgm:pt modelId="{7A84E9B2-0CC1-44AA-99F9-D4B7A900C90C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CHEMO/RADIO NEOADJUVANT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DD9C3-E57D-49A5-A56D-EC3B49AC6A6C}" type="parTrans" cxnId="{706D7E32-58CD-4596-973E-2C454F654627}">
      <dgm:prSet/>
      <dgm:spPr/>
      <dgm:t>
        <a:bodyPr/>
        <a:lstStyle/>
        <a:p>
          <a:endParaRPr lang="en-US"/>
        </a:p>
      </dgm:t>
    </dgm:pt>
    <dgm:pt modelId="{5CC1CDD8-348D-457E-8CB0-729529A0A80A}" type="sibTrans" cxnId="{706D7E32-58CD-4596-973E-2C454F654627}">
      <dgm:prSet/>
      <dgm:spPr/>
      <dgm:t>
        <a:bodyPr/>
        <a:lstStyle/>
        <a:p>
          <a:endParaRPr lang="en-US"/>
        </a:p>
      </dgm:t>
    </dgm:pt>
    <dgm:pt modelId="{9BF11B86-A360-4116-9175-9FEAC5D1B53D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SURGERY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C648B7-F70B-4965-A599-F9FA05236817}" type="parTrans" cxnId="{DEE80421-E6F4-43D7-9637-744D7462BE39}">
      <dgm:prSet/>
      <dgm:spPr/>
      <dgm:t>
        <a:bodyPr/>
        <a:lstStyle/>
        <a:p>
          <a:endParaRPr lang="en-US"/>
        </a:p>
      </dgm:t>
    </dgm:pt>
    <dgm:pt modelId="{26DBECFA-E964-4EAD-9A93-02F043372FA0}" type="sibTrans" cxnId="{DEE80421-E6F4-43D7-9637-744D7462BE39}">
      <dgm:prSet/>
      <dgm:spPr/>
      <dgm:t>
        <a:bodyPr/>
        <a:lstStyle/>
        <a:p>
          <a:endParaRPr lang="en-US"/>
        </a:p>
      </dgm:t>
    </dgm:pt>
    <dgm:pt modelId="{5F6031B6-55F0-4056-B6A9-1234D97548E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STAGE      III.B-IV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ABCFCE-2A30-4441-95DF-6D8F45872E26}" type="parTrans" cxnId="{AA86A7CF-7348-474C-A743-A4201F220F54}">
      <dgm:prSet/>
      <dgm:spPr/>
      <dgm:t>
        <a:bodyPr/>
        <a:lstStyle/>
        <a:p>
          <a:endParaRPr lang="en-US"/>
        </a:p>
      </dgm:t>
    </dgm:pt>
    <dgm:pt modelId="{5EBE6A05-4217-4876-9E27-5A2989D7D568}" type="sibTrans" cxnId="{AA86A7CF-7348-474C-A743-A4201F220F54}">
      <dgm:prSet/>
      <dgm:spPr/>
      <dgm:t>
        <a:bodyPr/>
        <a:lstStyle/>
        <a:p>
          <a:endParaRPr lang="en-US"/>
        </a:p>
      </dgm:t>
    </dgm:pt>
    <dgm:pt modelId="{DDA54D10-8DEB-4526-AF48-8292D80AB55A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CHEMOTHERAPY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DF3874-FA57-4D33-A4E1-AC15C6D368CB}" type="parTrans" cxnId="{617274AC-F358-4F4E-905F-05F2A1C5A928}">
      <dgm:prSet/>
      <dgm:spPr/>
      <dgm:t>
        <a:bodyPr/>
        <a:lstStyle/>
        <a:p>
          <a:endParaRPr lang="en-US"/>
        </a:p>
      </dgm:t>
    </dgm:pt>
    <dgm:pt modelId="{39FD0C2D-2BE7-474E-B8DE-B731AA3D1F47}" type="sibTrans" cxnId="{617274AC-F358-4F4E-905F-05F2A1C5A928}">
      <dgm:prSet/>
      <dgm:spPr/>
      <dgm:t>
        <a:bodyPr/>
        <a:lstStyle/>
        <a:p>
          <a:endParaRPr lang="en-US"/>
        </a:p>
      </dgm:t>
    </dgm:pt>
    <dgm:pt modelId="{8B52D6E2-B78E-4FFF-8E4E-C0971C4B9F0B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RADIOTHERAPY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B5167F-A2BF-4CF9-A13D-9B0CD45E23DB}" type="parTrans" cxnId="{63984706-B6E4-46C1-9C41-4CFB3B6E9289}">
      <dgm:prSet/>
      <dgm:spPr/>
      <dgm:t>
        <a:bodyPr/>
        <a:lstStyle/>
        <a:p>
          <a:endParaRPr lang="en-US"/>
        </a:p>
      </dgm:t>
    </dgm:pt>
    <dgm:pt modelId="{6B682198-90A6-4360-8BEF-D19F13304195}" type="sibTrans" cxnId="{63984706-B6E4-46C1-9C41-4CFB3B6E9289}">
      <dgm:prSet/>
      <dgm:spPr/>
      <dgm:t>
        <a:bodyPr/>
        <a:lstStyle/>
        <a:p>
          <a:endParaRPr lang="en-US"/>
        </a:p>
      </dgm:t>
    </dgm:pt>
    <dgm:pt modelId="{246C74B6-5376-456A-932B-AC5EF00C12DB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TARGETED THERAPY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53F5F9-C798-4C87-B2CC-B086E73FDBBB}" type="parTrans" cxnId="{AC66875B-5349-4683-840A-410E4A560955}">
      <dgm:prSet/>
      <dgm:spPr/>
    </dgm:pt>
    <dgm:pt modelId="{E2BA75B6-6780-4D54-A828-871E7C882113}" type="sibTrans" cxnId="{AC66875B-5349-4683-840A-410E4A560955}">
      <dgm:prSet/>
      <dgm:spPr/>
    </dgm:pt>
    <dgm:pt modelId="{F7ACB99F-E4E8-434B-B3D7-199A5BA765A7}" type="pres">
      <dgm:prSet presAssocID="{8D81A56C-605E-4873-AC0F-943F0846E7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84864E-4446-4193-B00E-EC0FD53C1A3B}" type="pres">
      <dgm:prSet presAssocID="{4645DD32-7CC4-41AB-8123-AA2ADA7AD04D}" presName="linNode" presStyleCnt="0"/>
      <dgm:spPr/>
    </dgm:pt>
    <dgm:pt modelId="{9E0749A2-10E0-42F9-B811-CBAA5719DE0A}" type="pres">
      <dgm:prSet presAssocID="{4645DD32-7CC4-41AB-8123-AA2ADA7AD04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A9330-0B46-4B93-A7EB-E45913057548}" type="pres">
      <dgm:prSet presAssocID="{4645DD32-7CC4-41AB-8123-AA2ADA7AD04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DB787-B7AF-44EC-ADA1-1E42751C3BFD}" type="pres">
      <dgm:prSet presAssocID="{6BCBA1FE-1D5F-49CC-A806-22E933990A71}" presName="sp" presStyleCnt="0"/>
      <dgm:spPr/>
    </dgm:pt>
    <dgm:pt modelId="{75A9EFAB-0D94-4593-BB4C-7FDCBC494EB1}" type="pres">
      <dgm:prSet presAssocID="{ED421BCF-44DA-45AE-BE84-277A03D58D3E}" presName="linNode" presStyleCnt="0"/>
      <dgm:spPr/>
    </dgm:pt>
    <dgm:pt modelId="{BAEFC664-3EDF-4BCA-84E2-FCAC4E2F5D1F}" type="pres">
      <dgm:prSet presAssocID="{ED421BCF-44DA-45AE-BE84-277A03D58D3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875BF-0A55-403A-B87E-7DD2EDDC0FAE}" type="pres">
      <dgm:prSet presAssocID="{ED421BCF-44DA-45AE-BE84-277A03D58D3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0C946-F90A-4F5F-908E-EAA52878FE2F}" type="pres">
      <dgm:prSet presAssocID="{DE9E2596-6157-449F-A03D-3ACD0138D299}" presName="sp" presStyleCnt="0"/>
      <dgm:spPr/>
    </dgm:pt>
    <dgm:pt modelId="{A1EB1061-4E91-4E9C-A483-204B23B5D23B}" type="pres">
      <dgm:prSet presAssocID="{5F6031B6-55F0-4056-B6A9-1234D97548E4}" presName="linNode" presStyleCnt="0"/>
      <dgm:spPr/>
    </dgm:pt>
    <dgm:pt modelId="{976BE017-3078-4DCF-8132-3ACFDFA777CC}" type="pres">
      <dgm:prSet presAssocID="{5F6031B6-55F0-4056-B6A9-1234D97548E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EC719-74B4-4E35-9736-36D1A471B88C}" type="pres">
      <dgm:prSet presAssocID="{5F6031B6-55F0-4056-B6A9-1234D97548E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0A288E-9907-4134-8FE8-CB8078273293}" type="presOf" srcId="{8B52D6E2-B78E-4FFF-8E4E-C0971C4B9F0B}" destId="{BE5EC719-74B4-4E35-9736-36D1A471B88C}" srcOrd="0" destOrd="1" presId="urn:microsoft.com/office/officeart/2005/8/layout/vList5"/>
    <dgm:cxn modelId="{617274AC-F358-4F4E-905F-05F2A1C5A928}" srcId="{5F6031B6-55F0-4056-B6A9-1234D97548E4}" destId="{DDA54D10-8DEB-4526-AF48-8292D80AB55A}" srcOrd="0" destOrd="0" parTransId="{FCDF3874-FA57-4D33-A4E1-AC15C6D368CB}" sibTransId="{39FD0C2D-2BE7-474E-B8DE-B731AA3D1F47}"/>
    <dgm:cxn modelId="{669AEEFE-FFB7-4680-872A-C63A2AA0267F}" type="presOf" srcId="{DDA54D10-8DEB-4526-AF48-8292D80AB55A}" destId="{BE5EC719-74B4-4E35-9736-36D1A471B88C}" srcOrd="0" destOrd="0" presId="urn:microsoft.com/office/officeart/2005/8/layout/vList5"/>
    <dgm:cxn modelId="{01324681-576B-4350-B64A-BC177C42E81A}" type="presOf" srcId="{7A84E9B2-0CC1-44AA-99F9-D4B7A900C90C}" destId="{931875BF-0A55-403A-B87E-7DD2EDDC0FAE}" srcOrd="0" destOrd="0" presId="urn:microsoft.com/office/officeart/2005/8/layout/vList5"/>
    <dgm:cxn modelId="{AD5B0839-B3FA-4A10-8E5D-CD97E472E14A}" srcId="{4645DD32-7CC4-41AB-8123-AA2ADA7AD04D}" destId="{09DBE6A8-E4D2-485F-B44A-CECB1FCF8C19}" srcOrd="1" destOrd="0" parTransId="{687192FD-B4B8-4DD2-9782-8398B2598E0E}" sibTransId="{2F756339-E3E0-4281-8139-86DA2A97001A}"/>
    <dgm:cxn modelId="{C75B60B7-B856-4714-A3E4-619865EAF3B9}" srcId="{8D81A56C-605E-4873-AC0F-943F0846E752}" destId="{4645DD32-7CC4-41AB-8123-AA2ADA7AD04D}" srcOrd="0" destOrd="0" parTransId="{D0E16A72-C511-4E27-BF2A-F97C44E8D870}" sibTransId="{6BCBA1FE-1D5F-49CC-A806-22E933990A71}"/>
    <dgm:cxn modelId="{AC66875B-5349-4683-840A-410E4A560955}" srcId="{5F6031B6-55F0-4056-B6A9-1234D97548E4}" destId="{246C74B6-5376-456A-932B-AC5EF00C12DB}" srcOrd="2" destOrd="0" parTransId="{3553F5F9-C798-4C87-B2CC-B086E73FDBBB}" sibTransId="{E2BA75B6-6780-4D54-A828-871E7C882113}"/>
    <dgm:cxn modelId="{680F8AA1-1952-4F0F-B875-E44271AFC92F}" type="presOf" srcId="{8D81A56C-605E-4873-AC0F-943F0846E752}" destId="{F7ACB99F-E4E8-434B-B3D7-199A5BA765A7}" srcOrd="0" destOrd="0" presId="urn:microsoft.com/office/officeart/2005/8/layout/vList5"/>
    <dgm:cxn modelId="{8970FEB7-773C-4D8E-8D66-B99693FADD12}" type="presOf" srcId="{6992D7C2-3450-4D87-B3AD-54AE0421A1E8}" destId="{DEBA9330-0B46-4B93-A7EB-E45913057548}" srcOrd="0" destOrd="0" presId="urn:microsoft.com/office/officeart/2005/8/layout/vList5"/>
    <dgm:cxn modelId="{DAC95409-9B74-4E5F-8281-2097ED070961}" srcId="{8D81A56C-605E-4873-AC0F-943F0846E752}" destId="{ED421BCF-44DA-45AE-BE84-277A03D58D3E}" srcOrd="1" destOrd="0" parTransId="{B828B1AA-315D-4677-B233-A17FB1F42428}" sibTransId="{DE9E2596-6157-449F-A03D-3ACD0138D299}"/>
    <dgm:cxn modelId="{BA81FF7D-379C-42AB-A618-F29E0563D5C4}" type="presOf" srcId="{4645DD32-7CC4-41AB-8123-AA2ADA7AD04D}" destId="{9E0749A2-10E0-42F9-B811-CBAA5719DE0A}" srcOrd="0" destOrd="0" presId="urn:microsoft.com/office/officeart/2005/8/layout/vList5"/>
    <dgm:cxn modelId="{255B694E-D3FB-4867-A46A-763CBE55B703}" type="presOf" srcId="{09DBE6A8-E4D2-485F-B44A-CECB1FCF8C19}" destId="{DEBA9330-0B46-4B93-A7EB-E45913057548}" srcOrd="0" destOrd="1" presId="urn:microsoft.com/office/officeart/2005/8/layout/vList5"/>
    <dgm:cxn modelId="{63984706-B6E4-46C1-9C41-4CFB3B6E9289}" srcId="{5F6031B6-55F0-4056-B6A9-1234D97548E4}" destId="{8B52D6E2-B78E-4FFF-8E4E-C0971C4B9F0B}" srcOrd="1" destOrd="0" parTransId="{ECB5167F-A2BF-4CF9-A13D-9B0CD45E23DB}" sibTransId="{6B682198-90A6-4360-8BEF-D19F13304195}"/>
    <dgm:cxn modelId="{706D7E32-58CD-4596-973E-2C454F654627}" srcId="{ED421BCF-44DA-45AE-BE84-277A03D58D3E}" destId="{7A84E9B2-0CC1-44AA-99F9-D4B7A900C90C}" srcOrd="0" destOrd="0" parTransId="{0DFDD9C3-E57D-49A5-A56D-EC3B49AC6A6C}" sibTransId="{5CC1CDD8-348D-457E-8CB0-729529A0A80A}"/>
    <dgm:cxn modelId="{F40D8E11-4348-4973-B95D-ECE09FFF3ABC}" srcId="{4645DD32-7CC4-41AB-8123-AA2ADA7AD04D}" destId="{6992D7C2-3450-4D87-B3AD-54AE0421A1E8}" srcOrd="0" destOrd="0" parTransId="{E2FD3309-7335-482C-A39E-0DA0789C2132}" sibTransId="{B1FAF436-890D-408D-B312-C267CF303E24}"/>
    <dgm:cxn modelId="{3DCC4B49-0533-4E32-BA2E-E710DBC77447}" type="presOf" srcId="{9BF11B86-A360-4116-9175-9FEAC5D1B53D}" destId="{931875BF-0A55-403A-B87E-7DD2EDDC0FAE}" srcOrd="0" destOrd="1" presId="urn:microsoft.com/office/officeart/2005/8/layout/vList5"/>
    <dgm:cxn modelId="{DEE80421-E6F4-43D7-9637-744D7462BE39}" srcId="{ED421BCF-44DA-45AE-BE84-277A03D58D3E}" destId="{9BF11B86-A360-4116-9175-9FEAC5D1B53D}" srcOrd="1" destOrd="0" parTransId="{D7C648B7-F70B-4965-A599-F9FA05236817}" sibTransId="{26DBECFA-E964-4EAD-9A93-02F043372FA0}"/>
    <dgm:cxn modelId="{AA86A7CF-7348-474C-A743-A4201F220F54}" srcId="{8D81A56C-605E-4873-AC0F-943F0846E752}" destId="{5F6031B6-55F0-4056-B6A9-1234D97548E4}" srcOrd="2" destOrd="0" parTransId="{DEABCFCE-2A30-4441-95DF-6D8F45872E26}" sibTransId="{5EBE6A05-4217-4876-9E27-5A2989D7D568}"/>
    <dgm:cxn modelId="{622E0688-A332-4B25-B018-D7E6FA32AB73}" type="presOf" srcId="{246C74B6-5376-456A-932B-AC5EF00C12DB}" destId="{BE5EC719-74B4-4E35-9736-36D1A471B88C}" srcOrd="0" destOrd="2" presId="urn:microsoft.com/office/officeart/2005/8/layout/vList5"/>
    <dgm:cxn modelId="{E8DB69C6-59E1-478A-B056-E1213AC97260}" type="presOf" srcId="{5F6031B6-55F0-4056-B6A9-1234D97548E4}" destId="{976BE017-3078-4DCF-8132-3ACFDFA777CC}" srcOrd="0" destOrd="0" presId="urn:microsoft.com/office/officeart/2005/8/layout/vList5"/>
    <dgm:cxn modelId="{D510BE28-E51F-4933-AAF9-DEE26719CDA6}" type="presOf" srcId="{ED421BCF-44DA-45AE-BE84-277A03D58D3E}" destId="{BAEFC664-3EDF-4BCA-84E2-FCAC4E2F5D1F}" srcOrd="0" destOrd="0" presId="urn:microsoft.com/office/officeart/2005/8/layout/vList5"/>
    <dgm:cxn modelId="{9F044A3E-8D47-42F9-BF67-D42E540049A1}" type="presParOf" srcId="{F7ACB99F-E4E8-434B-B3D7-199A5BA765A7}" destId="{D784864E-4446-4193-B00E-EC0FD53C1A3B}" srcOrd="0" destOrd="0" presId="urn:microsoft.com/office/officeart/2005/8/layout/vList5"/>
    <dgm:cxn modelId="{447474D0-8A17-4E77-8944-311D682B447E}" type="presParOf" srcId="{D784864E-4446-4193-B00E-EC0FD53C1A3B}" destId="{9E0749A2-10E0-42F9-B811-CBAA5719DE0A}" srcOrd="0" destOrd="0" presId="urn:microsoft.com/office/officeart/2005/8/layout/vList5"/>
    <dgm:cxn modelId="{5F239B34-9F38-4AC4-9CB5-421EAACE9AF7}" type="presParOf" srcId="{D784864E-4446-4193-B00E-EC0FD53C1A3B}" destId="{DEBA9330-0B46-4B93-A7EB-E45913057548}" srcOrd="1" destOrd="0" presId="urn:microsoft.com/office/officeart/2005/8/layout/vList5"/>
    <dgm:cxn modelId="{20321876-3B9C-4710-860C-CA377B7E24BC}" type="presParOf" srcId="{F7ACB99F-E4E8-434B-B3D7-199A5BA765A7}" destId="{2ABDB787-B7AF-44EC-ADA1-1E42751C3BFD}" srcOrd="1" destOrd="0" presId="urn:microsoft.com/office/officeart/2005/8/layout/vList5"/>
    <dgm:cxn modelId="{6910E980-FE4F-4DA4-8DC9-6265FABF8934}" type="presParOf" srcId="{F7ACB99F-E4E8-434B-B3D7-199A5BA765A7}" destId="{75A9EFAB-0D94-4593-BB4C-7FDCBC494EB1}" srcOrd="2" destOrd="0" presId="urn:microsoft.com/office/officeart/2005/8/layout/vList5"/>
    <dgm:cxn modelId="{D1552CCF-00F7-4129-A7FB-648C50F07D82}" type="presParOf" srcId="{75A9EFAB-0D94-4593-BB4C-7FDCBC494EB1}" destId="{BAEFC664-3EDF-4BCA-84E2-FCAC4E2F5D1F}" srcOrd="0" destOrd="0" presId="urn:microsoft.com/office/officeart/2005/8/layout/vList5"/>
    <dgm:cxn modelId="{34A9E476-47F2-4284-88DA-5BB26CA90CA4}" type="presParOf" srcId="{75A9EFAB-0D94-4593-BB4C-7FDCBC494EB1}" destId="{931875BF-0A55-403A-B87E-7DD2EDDC0FAE}" srcOrd="1" destOrd="0" presId="urn:microsoft.com/office/officeart/2005/8/layout/vList5"/>
    <dgm:cxn modelId="{36D52AB1-04F6-4F73-8D74-B21F8FCCB879}" type="presParOf" srcId="{F7ACB99F-E4E8-434B-B3D7-199A5BA765A7}" destId="{1940C946-F90A-4F5F-908E-EAA52878FE2F}" srcOrd="3" destOrd="0" presId="urn:microsoft.com/office/officeart/2005/8/layout/vList5"/>
    <dgm:cxn modelId="{F858E50A-3D62-4128-A51D-0380F6594952}" type="presParOf" srcId="{F7ACB99F-E4E8-434B-B3D7-199A5BA765A7}" destId="{A1EB1061-4E91-4E9C-A483-204B23B5D23B}" srcOrd="4" destOrd="0" presId="urn:microsoft.com/office/officeart/2005/8/layout/vList5"/>
    <dgm:cxn modelId="{E403348C-863A-47A4-B12B-A4E316B5B9B2}" type="presParOf" srcId="{A1EB1061-4E91-4E9C-A483-204B23B5D23B}" destId="{976BE017-3078-4DCF-8132-3ACFDFA777CC}" srcOrd="0" destOrd="0" presId="urn:microsoft.com/office/officeart/2005/8/layout/vList5"/>
    <dgm:cxn modelId="{1B0BB26E-74B6-4B3F-8854-392128A23D66}" type="presParOf" srcId="{A1EB1061-4E91-4E9C-A483-204B23B5D23B}" destId="{BE5EC719-74B4-4E35-9736-36D1A471B8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0.12802</cdr:x>
      <cdr:y>0.89944</cdr:y>
    </cdr:from>
    <cdr:to>
      <cdr:x>0.57118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60400" y="6375400"/>
          <a:ext cx="2286000" cy="4572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err="1" smtClean="0">
              <a:solidFill>
                <a:srgbClr val="000066"/>
              </a:solidFill>
            </a:rPr>
            <a:t>Hesti</a:t>
          </a:r>
          <a:r>
            <a:rPr lang="en-US" dirty="0" smtClean="0">
              <a:solidFill>
                <a:srgbClr val="000066"/>
              </a:solidFill>
            </a:rPr>
            <a:t>, RSDM 2016</a:t>
          </a:r>
          <a:endParaRPr lang="en-US" dirty="0">
            <a:solidFill>
              <a:srgbClr val="000066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F49DF0-EE7A-4C10-9A97-98F75A733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2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54F17F-B5DF-4D94-9650-14C5D72E4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7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BA414-96CC-4F83-A3F7-FDBC3326A2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4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GB" altLang="en-US" smtClean="0"/>
              <a:t>Bevacizumab in first-line NSCLC: reference deck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8F8B27E6-F33E-46E2-8644-6B9CDD17DFD0}" type="datetime4">
              <a:rPr lang="en-GB" altLang="en-US" smtClean="0"/>
              <a:pPr eaLnBrk="1" hangingPunct="1"/>
              <a:t>09 April 2017</a:t>
            </a:fld>
            <a:endParaRPr lang="en-GB" altLang="en-US" smtClean="0"/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E50E9E50-E0E5-4EC4-92CE-2E6E8B556CBD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0100"/>
            <a:ext cx="4264025" cy="3197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4343400"/>
            <a:ext cx="4572000" cy="385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5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395C-D1BA-4D34-9C05-4261DAB27865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97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75" y="720725"/>
            <a:ext cx="4422775" cy="3316288"/>
          </a:xfrm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xfrm>
            <a:off x="728663" y="4202113"/>
            <a:ext cx="5408612" cy="4630737"/>
          </a:xfrm>
          <a:ln/>
          <a:extLst>
            <a:ext uri="{909E8E84-426E-40dd-AFC4-6F175D3DCCD1}"/>
            <a:ext uri="{91240B29-F687-4f45-9708-019B960494DF}"/>
          </a:extLst>
        </p:spPr>
        <p:txBody>
          <a:bodyPr lIns="92649" tIns="46325" rIns="92649" bIns="46325"/>
          <a:lstStyle/>
          <a:p>
            <a:pPr marL="229606" indent="-229606" defTabSz="918423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buFont typeface="Arial" pitchFamily="34" charset="0"/>
              <a:buChar char="•"/>
              <a:defRPr/>
            </a:pPr>
            <a:r>
              <a:rPr lang="en-GB" dirty="0"/>
              <a:t>Chemotherapy-naïve adult patients with advanced NSCLC with adenocarcinoma histology, who were never or light ex-smokers and with a PS 0–2 were eligible </a:t>
            </a:r>
            <a:endParaRPr lang="en-GB" baseline="30000" dirty="0"/>
          </a:p>
          <a:p>
            <a:pPr marL="229606" indent="-229606" defTabSz="918423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buFont typeface="Arial" pitchFamily="34" charset="0"/>
              <a:buChar char="•"/>
              <a:defRPr/>
            </a:pPr>
            <a:r>
              <a:rPr lang="en-GB" dirty="0"/>
              <a:t>Patients were randomised to receive either gefitinib (250 mg/day orally) until disease progression or discontinuation, or carboplatin (AUC 5 or 6) and paclitaxel (200 mg/m</a:t>
            </a:r>
            <a:r>
              <a:rPr lang="en-GB" baseline="30000" dirty="0"/>
              <a:t>2</a:t>
            </a:r>
            <a:r>
              <a:rPr lang="en-GB" dirty="0"/>
              <a:t> every 3 weeks) for a maximum of 6 cycles, or until disease progression or discontinuation </a:t>
            </a:r>
          </a:p>
          <a:p>
            <a:pPr marL="688818" lvl="1" indent="-229606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buFont typeface="Arial" pitchFamily="34" charset="0"/>
              <a:buChar char="•"/>
              <a:defRPr/>
            </a:pPr>
            <a:r>
              <a:rPr lang="en-GB" dirty="0"/>
              <a:t>Patients who progressed in the gefitinib arm received subsequent treatment with </a:t>
            </a:r>
            <a:r>
              <a:rPr lang="en-GB" dirty="0">
                <a:solidFill>
                  <a:schemeClr val="accent1"/>
                </a:solidFill>
              </a:rPr>
              <a:t>carboplatin/paclitaxel</a:t>
            </a:r>
            <a:r>
              <a:rPr lang="en-GB" dirty="0"/>
              <a:t>, if appropriate </a:t>
            </a:r>
          </a:p>
          <a:p>
            <a:pPr marL="229606" indent="-229606" defTabSz="918423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buFont typeface="Arial" pitchFamily="34" charset="0"/>
              <a:buChar char="•"/>
              <a:defRPr/>
            </a:pPr>
            <a:r>
              <a:rPr lang="en-GB" dirty="0"/>
              <a:t>The primary objective was to assess non-inferiority of gefitinib vs </a:t>
            </a:r>
            <a:r>
              <a:rPr lang="en-GB" dirty="0">
                <a:solidFill>
                  <a:schemeClr val="accent1"/>
                </a:solidFill>
              </a:rPr>
              <a:t>carboplatin/paclitaxel</a:t>
            </a:r>
            <a:r>
              <a:rPr lang="en-GB" dirty="0"/>
              <a:t> for PFS</a:t>
            </a:r>
          </a:p>
          <a:p>
            <a:pPr marL="229606" indent="-229606" defTabSz="918423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buFont typeface="Arial" pitchFamily="34" charset="0"/>
              <a:buChar char="•"/>
              <a:defRPr/>
            </a:pPr>
            <a:r>
              <a:rPr lang="en-GB" dirty="0"/>
              <a:t>Secondary objectives and exploratory objectives are also shown on the slide </a:t>
            </a:r>
          </a:p>
          <a:p>
            <a:pPr marL="229606" indent="-229606" defTabSz="918423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defRPr/>
            </a:pPr>
            <a:endParaRPr lang="en-GB" dirty="0"/>
          </a:p>
          <a:p>
            <a:pPr marL="229606" indent="-229606" defTabSz="918423">
              <a:lnSpc>
                <a:spcPct val="90000"/>
              </a:lnSpc>
              <a:defRPr/>
            </a:pPr>
            <a:r>
              <a:rPr lang="en-GB" b="1" dirty="0"/>
              <a:t>Reference</a:t>
            </a:r>
          </a:p>
          <a:p>
            <a:pPr defTabSz="918423">
              <a:lnSpc>
                <a:spcPct val="90000"/>
              </a:lnSpc>
              <a:defRPr/>
            </a:pPr>
            <a:r>
              <a:rPr lang="en-GB" dirty="0"/>
              <a:t>Mok, et al. N Engl J Med 2009;361:947–957.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8EE0E-19F9-4696-BF84-33D42C2B19FB}" type="slidenum">
              <a:rPr kumimoji="0" lang="zh-CN" altLang="en-GB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zh-CN" sz="1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2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 txBox="1">
            <a:spLocks noGrp="1" noChangeArrowheads="1"/>
          </p:cNvSpPr>
          <p:nvPr/>
        </p:nvSpPr>
        <p:spPr bwMode="auto">
          <a:xfrm>
            <a:off x="3850444" y="9428451"/>
            <a:ext cx="2945659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EF0C155-1CDE-45BB-A015-9CA1ECCCDE06}" type="slidenum">
              <a:rPr lang="en-US" sz="1200" b="0">
                <a:ea typeface="MS PGothic" pitchFamily="34" charset="-128"/>
              </a:rPr>
              <a:pPr algn="r" eaLnBrk="1" hangingPunct="1"/>
              <a:t>25</a:t>
            </a:fld>
            <a:endParaRPr lang="en-US" sz="1200" b="0">
              <a:ea typeface="MS PGothic" pitchFamily="34" charset="-128"/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44538"/>
            <a:ext cx="4598988" cy="3449637"/>
          </a:xfrm>
          <a:ln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1241522" y="4361145"/>
            <a:ext cx="4627769" cy="4820634"/>
          </a:xfrm>
        </p:spPr>
        <p:txBody>
          <a:bodyPr lIns="92105" tIns="46053" rIns="92105" bIns="46053"/>
          <a:lstStyle/>
          <a:p>
            <a:pPr marL="0" indent="0" eaLnBrk="1" hangingPunct="1"/>
            <a:endParaRPr lang="en-US"/>
          </a:p>
        </p:txBody>
      </p:sp>
      <p:sp>
        <p:nvSpPr>
          <p:cNvPr id="218117" name="Slide Number Placeholder 3"/>
          <p:cNvSpPr txBox="1">
            <a:spLocks noGrp="1"/>
          </p:cNvSpPr>
          <p:nvPr/>
        </p:nvSpPr>
        <p:spPr bwMode="auto">
          <a:xfrm>
            <a:off x="3852017" y="9430065"/>
            <a:ext cx="2945659" cy="496574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92105" tIns="46053" rIns="92105" bIns="46053" anchor="b"/>
          <a:lstStyle/>
          <a:p>
            <a:pPr algn="r" defTabSz="920750"/>
            <a:fld id="{E5D6CEBB-1E6F-4E1D-90E4-94A577C3F443}" type="slidenum">
              <a:rPr lang="ja-JP" altLang="en-US" sz="1200" b="0">
                <a:latin typeface="Times New Roman" pitchFamily="18" charset="0"/>
              </a:rPr>
              <a:pPr algn="r" defTabSz="920750"/>
              <a:t>25</a:t>
            </a:fld>
            <a:endParaRPr lang="en-US" altLang="ja-JP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3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606" indent="-229606" defTabSz="918423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buFont typeface="Arial" pitchFamily="34" charset="0"/>
              <a:buChar char="•"/>
              <a:defRPr/>
            </a:pPr>
            <a:r>
              <a:rPr lang="en-GB" dirty="0"/>
              <a:t>Eligible patients had EGFRm aNSCLC (exon 19 deletions, L858R, L861Q, G719A, G719C, or G719S), absence of the resistant </a:t>
            </a:r>
            <a:r>
              <a:rPr lang="en-GB" i="1" dirty="0"/>
              <a:t>EGFR</a:t>
            </a:r>
            <a:r>
              <a:rPr lang="en-GB" dirty="0"/>
              <a:t> mutation T790M, no history of chemotherapy and were aged ≤75 years</a:t>
            </a:r>
          </a:p>
          <a:p>
            <a:pPr marL="229606" indent="-229606" defTabSz="918423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buFont typeface="Arial" pitchFamily="34" charset="0"/>
              <a:buChar char="•"/>
              <a:defRPr/>
            </a:pPr>
            <a:r>
              <a:rPr lang="en-GB" dirty="0"/>
              <a:t>Patients were randomised to receive either gefitinib (250 mg/day orally) or carboplatin (AUC 6) and paclitaxel (200 mg/m</a:t>
            </a:r>
            <a:r>
              <a:rPr lang="en-GB" baseline="30000" dirty="0"/>
              <a:t>2</a:t>
            </a:r>
            <a:r>
              <a:rPr lang="en-GB" dirty="0"/>
              <a:t>) every 3 weeks </a:t>
            </a:r>
          </a:p>
          <a:p>
            <a:pPr marL="688818" lvl="1" indent="-229606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buFont typeface="Arial" pitchFamily="34" charset="0"/>
              <a:buChar char="•"/>
              <a:defRPr/>
            </a:pPr>
            <a:r>
              <a:rPr lang="en-GB" dirty="0"/>
              <a:t>Chemotherapy was continued for at least 3 cycles</a:t>
            </a:r>
          </a:p>
          <a:p>
            <a:pPr marL="688818" lvl="1" indent="-229606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buFont typeface="Arial" pitchFamily="34" charset="0"/>
              <a:buChar char="•"/>
              <a:defRPr/>
            </a:pPr>
            <a:r>
              <a:rPr lang="en-GB" dirty="0"/>
              <a:t>Gefitinib was given until disease progression, development of intolerable AEs or consent withdrawal</a:t>
            </a:r>
          </a:p>
          <a:p>
            <a:pPr marL="229606" indent="-229606" defTabSz="918423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buFont typeface="Arial" pitchFamily="34" charset="0"/>
              <a:buChar char="•"/>
              <a:defRPr/>
            </a:pPr>
            <a:r>
              <a:rPr lang="en-GB" dirty="0"/>
              <a:t>The primary objective was to assess the superiority of gefitinib </a:t>
            </a:r>
            <a:r>
              <a:rPr lang="en-GB" dirty="0" err="1"/>
              <a:t>vs</a:t>
            </a:r>
            <a:r>
              <a:rPr lang="en-GB" dirty="0"/>
              <a:t> carboplatin/paclitaxel for PFS</a:t>
            </a:r>
          </a:p>
          <a:p>
            <a:pPr marL="229606" indent="-229606" defTabSz="918423">
              <a:lnSpc>
                <a:spcPct val="90000"/>
              </a:lnSpc>
              <a:spcBef>
                <a:spcPts val="301"/>
              </a:spcBef>
              <a:spcAft>
                <a:spcPts val="301"/>
              </a:spcAft>
              <a:buFont typeface="Arial" pitchFamily="34" charset="0"/>
              <a:buChar char="•"/>
              <a:defRPr/>
            </a:pPr>
            <a:r>
              <a:rPr lang="en-GB" dirty="0"/>
              <a:t>Secondary objectives included OS, ORR, time to deterioration of PS, and AEs</a:t>
            </a:r>
          </a:p>
          <a:p>
            <a:pPr>
              <a:defRPr/>
            </a:pPr>
            <a:endParaRPr lang="en-GB" dirty="0"/>
          </a:p>
          <a:p>
            <a:pPr marL="229606" indent="-229606" defTabSz="918423">
              <a:lnSpc>
                <a:spcPct val="90000"/>
              </a:lnSpc>
              <a:defRPr/>
            </a:pPr>
            <a:r>
              <a:rPr lang="en-GB" b="1" dirty="0"/>
              <a:t>Reference</a:t>
            </a:r>
          </a:p>
          <a:p>
            <a:pPr defTabSz="918423">
              <a:lnSpc>
                <a:spcPct val="90000"/>
              </a:lnSpc>
              <a:defRPr/>
            </a:pPr>
            <a:r>
              <a:rPr lang="en-GB" dirty="0"/>
              <a:t>Maemondo, et al. N </a:t>
            </a:r>
            <a:r>
              <a:rPr lang="en-GB" dirty="0" err="1"/>
              <a:t>Engl</a:t>
            </a:r>
            <a:r>
              <a:rPr lang="en-GB" dirty="0"/>
              <a:t> J Med 2010;362:2380–2388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A20DC-913E-4265-B797-52423BD50238}" type="slidenum">
              <a:rPr kumimoji="0" lang="zh-CN" altLang="en-GB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zh-CN" sz="1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3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04" indent="-172204">
              <a:buFont typeface="Arial" pitchFamily="34" charset="0"/>
              <a:buChar char="•"/>
              <a:defRPr/>
            </a:pPr>
            <a:r>
              <a:rPr lang="en-US" dirty="0"/>
              <a:t>1-year and 2-year PFS rates were 42.1% and 8.4% for gefitinib and 3.2% and 0% for carboplatin/paclitaxel</a:t>
            </a:r>
            <a:r>
              <a:rPr lang="en-US" baseline="30000" dirty="0"/>
              <a:t>1</a:t>
            </a:r>
          </a:p>
          <a:p>
            <a:pPr marL="172204" indent="-172204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itchFamily="34" charset="0"/>
              </a:rPr>
              <a:t>In patients with exon 19 deletion or L858R mutations (n=215), the median PFS was 11.4 months in the gefitinib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</a:rPr>
              <a:t>arm and 5.4 months in the carboplatin/paclitaxel arm</a:t>
            </a:r>
            <a:r>
              <a:rPr lang="en-GB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baseline="300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An analysis of OS was conducted at the data cut-off point in December 2010 for the entire ITT population (n=228)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3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There was no significant difference between the gefitinib and carboplatin/paclitaxel groups with respect to OS (HR [95% CI] 0.887 [0.634, 1.241]; p=0.483)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Median OS was 27.7 months with gefitinib and 26.6 months with carboplatin/paclitaxel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The lack of a survival benefit in favour of gefitinib could possibly be due to the high crossover use of gefitinib in the carboplatin/paclitaxel group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3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itchFamily="34" charset="0"/>
              </a:rPr>
              <a:t>In patients with exon 19 deletion or L858R mutations (n=215), the median OS was 29.3 months in the gefitinib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</a:rPr>
              <a:t>arm and 28.0 months in the carboplatin/paclitaxel arm</a:t>
            </a:r>
            <a:r>
              <a:rPr lang="en-GB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itchFamily="34" charset="0"/>
              </a:rPr>
              <a:t>In patients with exon 19 deletion or L858R mutations (n=215), ORR was 76% in the gefitinib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</a:rPr>
              <a:t>arm and 32% in the carboplatin/paclitaxel arm</a:t>
            </a:r>
            <a:r>
              <a:rPr lang="en-GB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baseline="30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b="1" dirty="0"/>
          </a:p>
          <a:p>
            <a:pPr>
              <a:defRPr/>
            </a:pPr>
            <a:r>
              <a:rPr lang="en-GB" b="1" dirty="0"/>
              <a:t>References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/>
              <a:t>Maemondo, et al. N </a:t>
            </a:r>
            <a:r>
              <a:rPr lang="en-GB" dirty="0" err="1"/>
              <a:t>Engl</a:t>
            </a:r>
            <a:r>
              <a:rPr lang="en-GB" dirty="0"/>
              <a:t> J Med 2010;362:2380–2388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sz="800" dirty="0"/>
              <a:t>Watanabe, et al. J Thorac Oncol 2014;9:189–194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Inoue, et al. Ann Oncol 2013;24:54–59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509B8-A88A-4137-BD8A-D995BEA541BA}" type="slidenum">
              <a:rPr kumimoji="0" lang="zh-CN" altLang="en-GB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zh-CN" sz="1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0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The incidence of AEs of CTC grade ≥3 was significantly higher in the chemotherapy group compared with the gefitinib group (72% [n=81] vs 41% [n=47], p&lt;0.001)</a:t>
            </a:r>
          </a:p>
          <a:p>
            <a:pPr marL="171450" indent="-171450"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Interstitial </a:t>
            </a:r>
            <a:r>
              <a:rPr lang="en-US" altLang="en-US">
                <a:latin typeface="Arial" panose="020B0604020202020204" pitchFamily="34" charset="0"/>
              </a:rPr>
              <a:t>lung disease was reported in six patients (5.3%) in the gefitinib group; three cases were severe, and one of the three was fatal</a:t>
            </a:r>
          </a:p>
          <a:p>
            <a:pPr marL="171450" indent="-171450"/>
            <a:endParaRPr lang="en-GB" altLang="en-US">
              <a:latin typeface="Arial" panose="020B0604020202020204" pitchFamily="34" charset="0"/>
            </a:endParaRPr>
          </a:p>
          <a:p>
            <a:pPr marL="171450" indent="-171450"/>
            <a:r>
              <a:rPr lang="en-GB" altLang="en-US" b="1">
                <a:latin typeface="Arial" panose="020B0604020202020204" pitchFamily="34" charset="0"/>
              </a:rPr>
              <a:t>Reference</a:t>
            </a:r>
          </a:p>
          <a:p>
            <a:pPr marL="171450" indent="-171450"/>
            <a:r>
              <a:rPr lang="en-GB" altLang="en-US">
                <a:latin typeface="Arial" panose="020B0604020202020204" pitchFamily="34" charset="0"/>
              </a:rPr>
              <a:t>Maemondo, et al. N Engl J Med 2010;362:2380–2388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48F93-621B-4DF3-ADAF-F6D8BF3B1F04}" type="slidenum">
              <a:rPr kumimoji="0" lang="zh-CN" altLang="en-GB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zh-CN" sz="1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2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886200"/>
            <a:ext cx="8229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286000"/>
            <a:ext cx="8229600" cy="1143000"/>
          </a:xfrm>
          <a:ln w="12700">
            <a:headEnd type="none" w="sm" len="sm"/>
            <a:tailEnd type="none" w="sm" len="sm"/>
          </a:ln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8313" y="6453336"/>
            <a:ext cx="4103687" cy="242888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9" y="6453336"/>
            <a:ext cx="4103689" cy="242888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02299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90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13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100000"/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036638" indent="-3492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393825" indent="-3556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100000"/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1981200" indent="-585788" algn="r" rtl="0" eaLnBrk="0" fontAlgn="base" hangingPunct="0">
        <a:spcBef>
          <a:spcPct val="0"/>
        </a:spcBef>
        <a:spcAft>
          <a:spcPct val="20000"/>
        </a:spcAft>
        <a:buChar char="»"/>
        <a:defRPr sz="1200" b="1">
          <a:solidFill>
            <a:schemeClr val="tx1"/>
          </a:solidFill>
          <a:latin typeface="+mn-lt"/>
          <a:cs typeface="+mn-cs"/>
        </a:defRPr>
      </a:lvl5pPr>
      <a:lvl6pPr marL="24384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6pPr>
      <a:lvl7pPr marL="28956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7pPr>
      <a:lvl8pPr marL="33528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8pPr>
      <a:lvl9pPr marL="3810000" indent="-585788" algn="r" rtl="0" fontAlgn="base">
        <a:spcBef>
          <a:spcPct val="0"/>
        </a:spcBef>
        <a:spcAft>
          <a:spcPct val="20000"/>
        </a:spcAft>
        <a:defRPr sz="12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90838"/>
            <a:ext cx="8458200" cy="12223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CLINICAL EXPERIENCE OF NSCLC in RSDM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Ana Rima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886200"/>
            <a:ext cx="9144000" cy="38100"/>
          </a:xfrm>
          <a:prstGeom prst="line">
            <a:avLst/>
          </a:prstGeom>
          <a:ln w="1003300" cmpd="tri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848600" y="6416675"/>
            <a:ext cx="990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1371600"/>
            <a:ext cx="2514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KPKBSK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52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Arial Black" pitchFamily="34" charset="0"/>
              </a:rPr>
              <a:t>K</a:t>
            </a:r>
            <a:r>
              <a:rPr lang="id-ID" sz="3200" b="1" u="sng" dirty="0" smtClean="0">
                <a:latin typeface="Arial Black" pitchFamily="34" charset="0"/>
              </a:rPr>
              <a:t>AN</a:t>
            </a:r>
            <a:r>
              <a:rPr lang="en-US" sz="3200" b="1" u="sng" dirty="0" smtClean="0">
                <a:latin typeface="Arial Black" pitchFamily="34" charset="0"/>
              </a:rPr>
              <a:t>KER PARU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00" y="1371600"/>
            <a:ext cx="2514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KPKSK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29400" y="1143000"/>
            <a:ext cx="23622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Karsinoid</a:t>
            </a:r>
            <a:endParaRPr lang="en-US" sz="2000" dirty="0" smtClean="0">
              <a:latin typeface="Arial Black" pitchFamily="34" charset="0"/>
            </a:endParaRPr>
          </a:p>
          <a:p>
            <a:pPr algn="ctr"/>
            <a:r>
              <a:rPr lang="en-US" sz="2000" dirty="0" smtClean="0">
                <a:latin typeface="Arial Black" pitchFamily="34" charset="0"/>
              </a:rPr>
              <a:t>/</a:t>
            </a:r>
            <a:r>
              <a:rPr lang="en-US" sz="2000" dirty="0" err="1" smtClean="0">
                <a:latin typeface="Arial Black" pitchFamily="34" charset="0"/>
              </a:rPr>
              <a:t>neuroendokrin</a:t>
            </a:r>
            <a:endParaRPr lang="en-US" sz="2000" dirty="0">
              <a:latin typeface="Arial Black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828800" y="914400"/>
            <a:ext cx="685800" cy="3048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292093" y="1015493"/>
            <a:ext cx="558225" cy="1588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9800" y="685800"/>
            <a:ext cx="685800" cy="381000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143000" y="1981200"/>
            <a:ext cx="1143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85 %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38600" y="1981200"/>
            <a:ext cx="1752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10-15 %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5200" y="2057400"/>
            <a:ext cx="1143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5 %</a:t>
            </a:r>
            <a:endParaRPr lang="en-US" sz="2400" dirty="0">
              <a:latin typeface="Arial Black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723106" y="3390900"/>
            <a:ext cx="2818606" cy="794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143000" y="2590800"/>
            <a:ext cx="2590800" cy="609600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 Black" pitchFamily="34" charset="0"/>
              </a:rPr>
              <a:t>Ca </a:t>
            </a:r>
            <a:r>
              <a:rPr lang="en-US" sz="2200" dirty="0" err="1" smtClean="0">
                <a:latin typeface="Arial Black" pitchFamily="34" charset="0"/>
              </a:rPr>
              <a:t>sel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skuamous</a:t>
            </a:r>
            <a:endParaRPr lang="en-US" sz="2200" dirty="0">
              <a:latin typeface="Arial Black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3000" y="3429000"/>
            <a:ext cx="2590800" cy="762000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Arial Black" pitchFamily="34" charset="0"/>
              </a:rPr>
              <a:t>Adeno</a:t>
            </a:r>
            <a:r>
              <a:rPr lang="en-US" sz="2200" dirty="0" smtClean="0">
                <a:latin typeface="Arial Black" pitchFamily="34" charset="0"/>
              </a:rPr>
              <a:t> Ca, 40%</a:t>
            </a:r>
          </a:p>
          <a:p>
            <a:pPr algn="ctr"/>
            <a:r>
              <a:rPr lang="en-US" sz="2200" dirty="0" err="1" smtClean="0">
                <a:latin typeface="Arial Black" pitchFamily="34" charset="0"/>
              </a:rPr>
              <a:t>Mutasi</a:t>
            </a:r>
            <a:r>
              <a:rPr lang="en-US" sz="2200" dirty="0" smtClean="0">
                <a:latin typeface="Arial Black" pitchFamily="34" charset="0"/>
              </a:rPr>
              <a:t> (++) </a:t>
            </a:r>
            <a:endParaRPr lang="en-US" sz="2200" dirty="0">
              <a:latin typeface="Arial Black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43000" y="4343400"/>
            <a:ext cx="2590800" cy="609600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 Black" pitchFamily="34" charset="0"/>
              </a:rPr>
              <a:t>Ca </a:t>
            </a:r>
            <a:r>
              <a:rPr lang="en-US" sz="2200" dirty="0" err="1" smtClean="0">
                <a:latin typeface="Arial Black" pitchFamily="34" charset="0"/>
              </a:rPr>
              <a:t>sel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en-US" sz="2200" dirty="0" err="1" smtClean="0">
                <a:latin typeface="Arial Black" pitchFamily="34" charset="0"/>
              </a:rPr>
              <a:t>besar</a:t>
            </a:r>
            <a:endParaRPr lang="en-US" sz="2200" dirty="0">
              <a:latin typeface="Arial Black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62000" y="27432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85800" y="4495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62000" y="3581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61368137"/>
              </p:ext>
            </p:extLst>
          </p:nvPr>
        </p:nvGraphicFramePr>
        <p:xfrm>
          <a:off x="3810000" y="2362200"/>
          <a:ext cx="5158409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257800" y="3200400"/>
            <a:ext cx="3581400" cy="53340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RSDM</a:t>
            </a:r>
            <a:r>
              <a:rPr lang="en-US" dirty="0" smtClean="0">
                <a:solidFill>
                  <a:schemeClr val="bg1"/>
                </a:solidFill>
              </a:rPr>
              <a:t> ( </a:t>
            </a:r>
            <a:r>
              <a:rPr lang="en-US" dirty="0">
                <a:solidFill>
                  <a:schemeClr val="bg1"/>
                </a:solidFill>
              </a:rPr>
              <a:t>data 2015, n= 211)</a:t>
            </a:r>
          </a:p>
        </p:txBody>
      </p:sp>
    </p:spTree>
    <p:extLst>
      <p:ext uri="{BB962C8B-B14F-4D97-AF65-F5344CB8AC3E}">
        <p14:creationId xmlns:p14="http://schemas.microsoft.com/office/powerpoint/2010/main" val="42546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  <a:ln w="9525"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Penatalaksanaan NSCLC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1524000" y="1727200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1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492875"/>
            <a:ext cx="990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538" r="1538" b="3999"/>
          <a:stretch>
            <a:fillRect/>
          </a:stretch>
        </p:blipFill>
        <p:spPr bwMode="auto">
          <a:xfrm>
            <a:off x="228600" y="987972"/>
            <a:ext cx="8673612" cy="51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Arial Black" pitchFamily="34" charset="0"/>
              </a:rPr>
              <a:t>Diagram </a:t>
            </a:r>
            <a:r>
              <a:rPr lang="en-US" sz="2200" b="1" u="sng" dirty="0" err="1" smtClean="0">
                <a:latin typeface="Arial Black" pitchFamily="34" charset="0"/>
              </a:rPr>
              <a:t>pilihan</a:t>
            </a:r>
            <a:r>
              <a:rPr lang="en-US" sz="2200" b="1" u="sng" dirty="0" smtClean="0">
                <a:latin typeface="Arial Black" pitchFamily="34" charset="0"/>
              </a:rPr>
              <a:t> </a:t>
            </a:r>
            <a:r>
              <a:rPr lang="en-US" sz="2200" b="1" u="sng" dirty="0" err="1" smtClean="0">
                <a:latin typeface="Arial Black" pitchFamily="34" charset="0"/>
              </a:rPr>
              <a:t>terapi</a:t>
            </a:r>
            <a:r>
              <a:rPr lang="en-US" sz="2200" b="1" u="sng" dirty="0" smtClean="0">
                <a:latin typeface="Arial Black" pitchFamily="34" charset="0"/>
              </a:rPr>
              <a:t> KPKBSK </a:t>
            </a:r>
            <a:r>
              <a:rPr lang="en-US" sz="2200" b="1" u="sng" dirty="0" err="1" smtClean="0">
                <a:latin typeface="Arial Black" pitchFamily="34" charset="0"/>
              </a:rPr>
              <a:t>berdasar</a:t>
            </a:r>
            <a:r>
              <a:rPr lang="en-US" sz="2200" b="1" u="sng" dirty="0" smtClean="0">
                <a:latin typeface="Arial Black" pitchFamily="34" charset="0"/>
              </a:rPr>
              <a:t> </a:t>
            </a:r>
            <a:r>
              <a:rPr lang="en-US" sz="2200" b="1" u="sng" dirty="0" err="1" smtClean="0">
                <a:latin typeface="Arial Black" pitchFamily="34" charset="0"/>
              </a:rPr>
              <a:t>jenis</a:t>
            </a:r>
            <a:r>
              <a:rPr lang="en-US" sz="2200" b="1" u="sng" dirty="0" smtClean="0">
                <a:latin typeface="Arial Black" pitchFamily="34" charset="0"/>
              </a:rPr>
              <a:t> </a:t>
            </a:r>
            <a:r>
              <a:rPr lang="en-US" sz="2200" b="1" u="sng" dirty="0" err="1" smtClean="0">
                <a:latin typeface="Arial Black" pitchFamily="34" charset="0"/>
              </a:rPr>
              <a:t>sel</a:t>
            </a:r>
            <a:r>
              <a:rPr lang="en-US" sz="2200" b="1" u="sng" dirty="0" smtClean="0">
                <a:latin typeface="Arial Black" pitchFamily="34" charset="0"/>
              </a:rPr>
              <a:t> </a:t>
            </a:r>
            <a:r>
              <a:rPr lang="en-US" sz="2200" b="1" u="sng" dirty="0" err="1" smtClean="0">
                <a:latin typeface="Arial Black" pitchFamily="34" charset="0"/>
              </a:rPr>
              <a:t>kanker</a:t>
            </a:r>
            <a:r>
              <a:rPr lang="en-US" sz="2200" b="1" u="sng" dirty="0" smtClean="0">
                <a:latin typeface="Arial Black" pitchFamily="34" charset="0"/>
              </a:rPr>
              <a:t> </a:t>
            </a:r>
            <a:r>
              <a:rPr lang="en-US" sz="2200" b="1" u="sng" dirty="0" err="1" smtClean="0">
                <a:latin typeface="Arial Black" pitchFamily="34" charset="0"/>
              </a:rPr>
              <a:t>dan</a:t>
            </a:r>
            <a:r>
              <a:rPr lang="en-US" sz="2200" b="1" u="sng" dirty="0" smtClean="0">
                <a:latin typeface="Arial Black" pitchFamily="34" charset="0"/>
              </a:rPr>
              <a:t> </a:t>
            </a:r>
            <a:r>
              <a:rPr lang="en-US" sz="2200" b="1" u="sng" dirty="0" err="1" smtClean="0">
                <a:latin typeface="Arial Black" pitchFamily="34" charset="0"/>
              </a:rPr>
              <a:t>perubahan</a:t>
            </a:r>
            <a:r>
              <a:rPr lang="en-US" sz="2200" b="1" u="sng" dirty="0" smtClean="0">
                <a:latin typeface="Arial Black" pitchFamily="34" charset="0"/>
              </a:rPr>
              <a:t> </a:t>
            </a:r>
            <a:r>
              <a:rPr lang="en-US" sz="2200" b="1" u="sng" dirty="0" err="1" smtClean="0">
                <a:latin typeface="Arial Black" pitchFamily="34" charset="0"/>
              </a:rPr>
              <a:t>biologi</a:t>
            </a:r>
            <a:r>
              <a:rPr lang="en-US" sz="2200" b="1" u="sng" dirty="0" smtClean="0">
                <a:latin typeface="Arial Black" pitchFamily="34" charset="0"/>
              </a:rPr>
              <a:t> </a:t>
            </a:r>
            <a:r>
              <a:rPr lang="en-US" sz="2200" b="1" u="sng" dirty="0" err="1" smtClean="0">
                <a:latin typeface="Arial Black" pitchFamily="34" charset="0"/>
              </a:rPr>
              <a:t>molekuler</a:t>
            </a:r>
            <a:endParaRPr lang="en-US" sz="2200" b="1" u="sng" dirty="0" smtClean="0"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6324600"/>
            <a:ext cx="51054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latin typeface="Arial Black" pitchFamily="34" charset="0"/>
              </a:rPr>
              <a:t>(PDPI. </a:t>
            </a:r>
            <a:r>
              <a:rPr lang="en-US" sz="1600" dirty="0" err="1" smtClean="0">
                <a:latin typeface="Arial Black" pitchFamily="34" charset="0"/>
              </a:rPr>
              <a:t>Kanker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paru</a:t>
            </a:r>
            <a:r>
              <a:rPr lang="en-US" sz="1600" dirty="0" smtClean="0">
                <a:latin typeface="Arial Black" pitchFamily="34" charset="0"/>
              </a:rPr>
              <a:t> (KPKBSK). 2016)</a:t>
            </a:r>
            <a:endParaRPr lang="en-US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Arial" pitchFamily="34" charset="0"/>
                <a:ea typeface="ＭＳ Ｐゴシック" pitchFamily="34" charset="-128"/>
              </a:rPr>
              <a:t>Anti-Cancer Systemic Therapy</a:t>
            </a:r>
            <a:endParaRPr lang="en-AU" sz="4000" b="1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2057404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Chemotherapy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“Traditional” drugs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Acts on components of cell: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Tubulin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(mitotic spindles)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DNA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Protein synthesis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4"/>
            <a:ext cx="4038600" cy="4525963"/>
          </a:xfrm>
        </p:spPr>
        <p:txBody>
          <a:bodyPr/>
          <a:lstStyle/>
          <a:p>
            <a:pPr eaLnBrk="1" hangingPunct="1"/>
            <a:r>
              <a:rPr lang="id-ID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new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Targeted agents</a:t>
            </a:r>
          </a:p>
          <a:p>
            <a:pPr lvl="1" eaLnBrk="1" hangingPunct="1"/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Newer drugs</a:t>
            </a:r>
          </a:p>
          <a:p>
            <a:pPr lvl="1" eaLnBrk="1" hangingPunct="1"/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Act on processes that </a:t>
            </a:r>
            <a:r>
              <a:rPr lang="en-US" sz="2400" i="1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drives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 cancer cells:</a:t>
            </a:r>
          </a:p>
          <a:p>
            <a:pPr lvl="2" eaLnBrk="1" hangingPunct="1"/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Oncogenes</a:t>
            </a:r>
            <a:endParaRPr lang="en-US" dirty="0" smtClean="0">
              <a:solidFill>
                <a:schemeClr val="tx2"/>
              </a:solidFill>
              <a:latin typeface="Arial" pitchFamily="34" charset="0"/>
              <a:ea typeface="ＭＳ Ｐゴシック" pitchFamily="34" charset="-128"/>
            </a:endParaRPr>
          </a:p>
          <a:p>
            <a:pPr lvl="2" eaLnBrk="1" hangingPunct="1"/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Overexpressed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 enzymes</a:t>
            </a:r>
          </a:p>
          <a:p>
            <a:pPr lvl="2" eaLnBrk="1" hangingPunct="1"/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Overexpressed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 receptors</a:t>
            </a:r>
            <a:endParaRPr lang="en-AU" dirty="0" smtClean="0">
              <a:solidFill>
                <a:schemeClr val="tx2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108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 bwMode="auto">
          <a:xfrm>
            <a:off x="7539038" y="1708150"/>
            <a:ext cx="36512" cy="359886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>
              <a:schemeClr val="bg1">
                <a:gamma/>
                <a:shade val="60000"/>
                <a:invGamma/>
              </a:schemeClr>
            </a:prstShdw>
          </a:effectLst>
        </p:spPr>
      </p:cxnSp>
      <p:graphicFrame>
        <p:nvGraphicFramePr>
          <p:cNvPr id="4098" name="Chart 3"/>
          <p:cNvGraphicFramePr>
            <a:graphicFrameLocks/>
          </p:cNvGraphicFramePr>
          <p:nvPr/>
        </p:nvGraphicFramePr>
        <p:xfrm>
          <a:off x="30163" y="1044575"/>
          <a:ext cx="8802687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r:id="rId3" imgW="8803387" imgH="4901609" progId="Excel.Sheet.8">
                  <p:embed/>
                </p:oleObj>
              </mc:Choice>
              <mc:Fallback>
                <p:oleObj r:id="rId3" imgW="8803387" imgH="490160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1044575"/>
                        <a:ext cx="8802687" cy="489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866900" y="5670550"/>
            <a:ext cx="6646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98500" algn="ctr"/>
                <a:tab pos="1358900" algn="ctr"/>
                <a:tab pos="2006600" algn="ctr"/>
                <a:tab pos="2641600" algn="ctr"/>
                <a:tab pos="3289300" algn="ctr"/>
                <a:tab pos="3937000" algn="ctr"/>
                <a:tab pos="4597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698500" algn="ctr"/>
                <a:tab pos="1358900" algn="ctr"/>
                <a:tab pos="2006600" algn="ctr"/>
                <a:tab pos="2641600" algn="ctr"/>
                <a:tab pos="3289300" algn="ctr"/>
                <a:tab pos="3937000" algn="ctr"/>
                <a:tab pos="4597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698500" algn="ctr"/>
                <a:tab pos="1358900" algn="ctr"/>
                <a:tab pos="2006600" algn="ctr"/>
                <a:tab pos="2641600" algn="ctr"/>
                <a:tab pos="3289300" algn="ctr"/>
                <a:tab pos="3937000" algn="ctr"/>
                <a:tab pos="4597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698500" algn="ctr"/>
                <a:tab pos="1358900" algn="ctr"/>
                <a:tab pos="2006600" algn="ctr"/>
                <a:tab pos="2641600" algn="ctr"/>
                <a:tab pos="3289300" algn="ctr"/>
                <a:tab pos="3937000" algn="ctr"/>
                <a:tab pos="4597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698500" algn="ctr"/>
                <a:tab pos="1358900" algn="ctr"/>
                <a:tab pos="2006600" algn="ctr"/>
                <a:tab pos="2641600" algn="ctr"/>
                <a:tab pos="3289300" algn="ctr"/>
                <a:tab pos="3937000" algn="ctr"/>
                <a:tab pos="4597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ctr"/>
                <a:tab pos="1358900" algn="ctr"/>
                <a:tab pos="2006600" algn="ctr"/>
                <a:tab pos="2641600" algn="ctr"/>
                <a:tab pos="3289300" algn="ctr"/>
                <a:tab pos="3937000" algn="ctr"/>
                <a:tab pos="4597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ctr"/>
                <a:tab pos="1358900" algn="ctr"/>
                <a:tab pos="2006600" algn="ctr"/>
                <a:tab pos="2641600" algn="ctr"/>
                <a:tab pos="3289300" algn="ctr"/>
                <a:tab pos="3937000" algn="ctr"/>
                <a:tab pos="4597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ctr"/>
                <a:tab pos="1358900" algn="ctr"/>
                <a:tab pos="2006600" algn="ctr"/>
                <a:tab pos="2641600" algn="ctr"/>
                <a:tab pos="3289300" algn="ctr"/>
                <a:tab pos="3937000" algn="ctr"/>
                <a:tab pos="4597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8500" algn="ctr"/>
                <a:tab pos="1358900" algn="ctr"/>
                <a:tab pos="2006600" algn="ctr"/>
                <a:tab pos="2641600" algn="ctr"/>
                <a:tab pos="3289300" algn="ctr"/>
                <a:tab pos="3937000" algn="ctr"/>
                <a:tab pos="45974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GB" altLang="en-US" sz="1600" b="1"/>
              <a:t>Median survival (months)</a:t>
            </a:r>
          </a:p>
        </p:txBody>
      </p:sp>
      <p:sp>
        <p:nvSpPr>
          <p:cNvPr id="4101" name="Rectangle 30"/>
          <p:cNvSpPr>
            <a:spLocks noGrp="1" noChangeArrowheads="1"/>
          </p:cNvSpPr>
          <p:nvPr>
            <p:ph type="title"/>
          </p:nvPr>
        </p:nvSpPr>
        <p:spPr>
          <a:xfrm>
            <a:off x="395288" y="231775"/>
            <a:ext cx="8496300" cy="460375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latin typeface="Calibri" panose="020F0502020204030204" pitchFamily="34" charset="0"/>
              </a:rPr>
              <a:t>Contemporary treatment regimens extend survival beyond 1 year</a:t>
            </a:r>
          </a:p>
        </p:txBody>
      </p:sp>
      <p:sp>
        <p:nvSpPr>
          <p:cNvPr id="410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8313" y="6524625"/>
            <a:ext cx="4103687" cy="24288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GB" altLang="en-US" smtClean="0"/>
              <a:t>*Non-squamous histology</a:t>
            </a:r>
          </a:p>
          <a:p>
            <a:pPr eaLnBrk="1" hangingPunct="1">
              <a:spcAft>
                <a:spcPct val="0"/>
              </a:spcAft>
            </a:pPr>
            <a:r>
              <a:rPr lang="en-GB" altLang="en-US" baseline="30000" smtClean="0"/>
              <a:t>‡</a:t>
            </a:r>
            <a:r>
              <a:rPr lang="en-GB" altLang="en-US" smtClean="0"/>
              <a:t>All NSCLC histologies</a:t>
            </a:r>
          </a:p>
        </p:txBody>
      </p:sp>
      <p:sp>
        <p:nvSpPr>
          <p:cNvPr id="410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78150" y="6221413"/>
            <a:ext cx="5697538" cy="592137"/>
          </a:xfrm>
        </p:spPr>
        <p:txBody>
          <a:bodyPr/>
          <a:lstStyle/>
          <a:p>
            <a:pPr eaLnBrk="1" hangingPunct="1">
              <a:lnSpc>
                <a:spcPts val="1300"/>
              </a:lnSpc>
              <a:spcAft>
                <a:spcPct val="0"/>
              </a:spcAft>
            </a:pPr>
            <a:r>
              <a:rPr lang="en-GB" altLang="en-US" sz="1000" smtClean="0"/>
              <a:t>1. Ganz, et al. Cancer 1989; 2. Bunn, et al. Clin Cancer Res 1998 </a:t>
            </a:r>
            <a:br>
              <a:rPr lang="en-GB" altLang="en-US" sz="1000" smtClean="0"/>
            </a:br>
            <a:r>
              <a:rPr lang="en-GB" altLang="en-US" sz="1000" smtClean="0"/>
              <a:t>3. Schiller, et al. N Engl J Med 2002; 4. Scagliotti, et al. J Clin Oncol 2008</a:t>
            </a:r>
            <a:br>
              <a:rPr lang="en-GB" altLang="en-US" sz="1000" smtClean="0"/>
            </a:br>
            <a:r>
              <a:rPr lang="en-GB" altLang="en-US" sz="1000" smtClean="0"/>
              <a:t> 5.</a:t>
            </a:r>
            <a:r>
              <a:rPr lang="da-DK" altLang="en-US" sz="1000" smtClean="0"/>
              <a:t> </a:t>
            </a:r>
            <a:r>
              <a:rPr lang="it-IT" altLang="en-US" sz="1000" smtClean="0"/>
              <a:t>Scagliotti, et al. Oncologist 2009; 6. Sandler, et al. N Engl J Med 2006</a:t>
            </a:r>
            <a:r>
              <a:rPr lang="en-GB" altLang="en-US" sz="1000" smtClean="0"/>
              <a:t> </a:t>
            </a:r>
          </a:p>
        </p:txBody>
      </p: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1841500" y="1919288"/>
            <a:ext cx="51244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GB" altLang="en-US" sz="1200" b="1">
                <a:solidFill>
                  <a:srgbClr val="030374"/>
                </a:solidFill>
              </a:rPr>
              <a:t>Carboplatin + paclitaxel + bevacizumab: 12.3 months</a:t>
            </a:r>
            <a:r>
              <a:rPr lang="en-GB" altLang="en-US" sz="1200" b="1" baseline="30000">
                <a:solidFill>
                  <a:srgbClr val="030374"/>
                </a:solidFill>
              </a:rPr>
              <a:t>6</a:t>
            </a:r>
          </a:p>
        </p:txBody>
      </p:sp>
      <p:sp>
        <p:nvSpPr>
          <p:cNvPr id="4105" name="TextBox 16"/>
          <p:cNvSpPr txBox="1">
            <a:spLocks noChangeArrowheads="1"/>
          </p:cNvSpPr>
          <p:nvPr/>
        </p:nvSpPr>
        <p:spPr bwMode="auto">
          <a:xfrm>
            <a:off x="1841500" y="4824413"/>
            <a:ext cx="1901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GB" altLang="en-US" sz="1100" b="1">
                <a:solidFill>
                  <a:srgbClr val="002060"/>
                </a:solidFill>
              </a:rPr>
              <a:t>BSC: 2–5 months</a:t>
            </a:r>
            <a:r>
              <a:rPr lang="en-GB" altLang="en-US" sz="1100" b="1" baseline="300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106" name="TextBox 17"/>
          <p:cNvSpPr txBox="1">
            <a:spLocks noChangeArrowheads="1"/>
          </p:cNvSpPr>
          <p:nvPr/>
        </p:nvSpPr>
        <p:spPr bwMode="auto">
          <a:xfrm>
            <a:off x="1841500" y="4100513"/>
            <a:ext cx="3178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GB" altLang="en-US" sz="1100" b="1">
                <a:solidFill>
                  <a:srgbClr val="002060"/>
                </a:solidFill>
              </a:rPr>
              <a:t>Single-agent platinum: 6–8 months</a:t>
            </a:r>
            <a:r>
              <a:rPr lang="en-GB" altLang="en-US" sz="1100" b="1" baseline="300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07" name="TextBox 18"/>
          <p:cNvSpPr txBox="1">
            <a:spLocks noChangeArrowheads="1"/>
          </p:cNvSpPr>
          <p:nvPr/>
        </p:nvSpPr>
        <p:spPr bwMode="auto">
          <a:xfrm>
            <a:off x="1841500" y="3368675"/>
            <a:ext cx="31781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GB" altLang="en-US" sz="1100" b="1">
                <a:solidFill>
                  <a:srgbClr val="002060"/>
                </a:solidFill>
              </a:rPr>
              <a:t>Platinum doublets: 8–10 months</a:t>
            </a:r>
            <a:r>
              <a:rPr lang="en-GB" altLang="en-US" sz="1100" b="1" baseline="300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108" name="TextBox 19"/>
          <p:cNvSpPr txBox="1">
            <a:spLocks noChangeArrowheads="1"/>
          </p:cNvSpPr>
          <p:nvPr/>
        </p:nvSpPr>
        <p:spPr bwMode="auto">
          <a:xfrm>
            <a:off x="1841500" y="2652713"/>
            <a:ext cx="31781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GB" altLang="en-US" sz="1100" b="1">
                <a:solidFill>
                  <a:srgbClr val="030374"/>
                </a:solidFill>
              </a:rPr>
              <a:t>Cisplatin + pemetrexed: 11.0 months</a:t>
            </a:r>
            <a:r>
              <a:rPr lang="en-GB" altLang="en-US" sz="1100" b="1" baseline="30000">
                <a:solidFill>
                  <a:srgbClr val="030374"/>
                </a:solidFill>
              </a:rPr>
              <a:t>4,5</a:t>
            </a:r>
          </a:p>
        </p:txBody>
      </p:sp>
      <p:sp>
        <p:nvSpPr>
          <p:cNvPr id="4109" name="TextBox 10"/>
          <p:cNvSpPr txBox="1">
            <a:spLocks noChangeArrowheads="1"/>
          </p:cNvSpPr>
          <p:nvPr/>
        </p:nvSpPr>
        <p:spPr bwMode="auto">
          <a:xfrm>
            <a:off x="438150" y="1906588"/>
            <a:ext cx="142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GB" altLang="en-US" sz="1400" b="1"/>
              <a:t>2000s (E4599)*</a:t>
            </a:r>
          </a:p>
        </p:txBody>
      </p:sp>
      <p:sp>
        <p:nvSpPr>
          <p:cNvPr id="4110" name="TextBox 25"/>
          <p:cNvSpPr txBox="1">
            <a:spLocks noChangeArrowheads="1"/>
          </p:cNvSpPr>
          <p:nvPr/>
        </p:nvSpPr>
        <p:spPr bwMode="auto">
          <a:xfrm>
            <a:off x="438150" y="2633663"/>
            <a:ext cx="142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GB" altLang="en-US" sz="1400" b="1"/>
              <a:t>2000s (JMDB)*</a:t>
            </a:r>
          </a:p>
        </p:txBody>
      </p:sp>
      <p:sp>
        <p:nvSpPr>
          <p:cNvPr id="4111" name="TextBox 26"/>
          <p:cNvSpPr txBox="1">
            <a:spLocks noChangeArrowheads="1"/>
          </p:cNvSpPr>
          <p:nvPr/>
        </p:nvSpPr>
        <p:spPr bwMode="auto">
          <a:xfrm>
            <a:off x="1119188" y="3349625"/>
            <a:ext cx="747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GB" altLang="en-US" sz="1400" b="1"/>
              <a:t>1990s</a:t>
            </a:r>
            <a:r>
              <a:rPr lang="en-GB" altLang="en-US" sz="1400" b="1" baseline="30000"/>
              <a:t>‡</a:t>
            </a:r>
          </a:p>
        </p:txBody>
      </p:sp>
      <p:sp>
        <p:nvSpPr>
          <p:cNvPr id="4112" name="TextBox 27"/>
          <p:cNvSpPr txBox="1">
            <a:spLocks noChangeArrowheads="1"/>
          </p:cNvSpPr>
          <p:nvPr/>
        </p:nvSpPr>
        <p:spPr bwMode="auto">
          <a:xfrm>
            <a:off x="1119188" y="4079875"/>
            <a:ext cx="747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GB" altLang="en-US" sz="1400" b="1"/>
              <a:t>1980s</a:t>
            </a:r>
            <a:r>
              <a:rPr lang="en-GB" altLang="en-US" sz="1400" b="1" baseline="30000"/>
              <a:t>‡</a:t>
            </a:r>
          </a:p>
        </p:txBody>
      </p:sp>
      <p:sp>
        <p:nvSpPr>
          <p:cNvPr id="4113" name="TextBox 28"/>
          <p:cNvSpPr txBox="1">
            <a:spLocks noChangeArrowheads="1"/>
          </p:cNvSpPr>
          <p:nvPr/>
        </p:nvSpPr>
        <p:spPr bwMode="auto">
          <a:xfrm>
            <a:off x="1119188" y="4803775"/>
            <a:ext cx="747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GB" altLang="en-US" sz="1400" b="1"/>
              <a:t>1970s</a:t>
            </a:r>
            <a:r>
              <a:rPr lang="en-GB" altLang="en-US" sz="1400" b="1" baseline="30000"/>
              <a:t>‡</a:t>
            </a:r>
          </a:p>
        </p:txBody>
      </p:sp>
      <p:sp>
        <p:nvSpPr>
          <p:cNvPr id="4114" name="TextBox 29"/>
          <p:cNvSpPr txBox="1">
            <a:spLocks noChangeArrowheads="1"/>
          </p:cNvSpPr>
          <p:nvPr/>
        </p:nvSpPr>
        <p:spPr bwMode="auto">
          <a:xfrm>
            <a:off x="1738313" y="536733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GB" altLang="en-US" sz="1400" b="1"/>
              <a:t>0</a:t>
            </a:r>
            <a:endParaRPr lang="en-GB" altLang="en-US" sz="1400" b="1" baseline="30000"/>
          </a:p>
        </p:txBody>
      </p:sp>
      <p:sp>
        <p:nvSpPr>
          <p:cNvPr id="4115" name="TextBox 30"/>
          <p:cNvSpPr txBox="1">
            <a:spLocks noChangeArrowheads="1"/>
          </p:cNvSpPr>
          <p:nvPr/>
        </p:nvSpPr>
        <p:spPr bwMode="auto">
          <a:xfrm>
            <a:off x="2687638" y="536733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GB" altLang="en-US" sz="1400" b="1"/>
              <a:t>2</a:t>
            </a:r>
            <a:endParaRPr lang="en-GB" altLang="en-US" sz="1400" b="1" baseline="30000"/>
          </a:p>
        </p:txBody>
      </p:sp>
      <p:sp>
        <p:nvSpPr>
          <p:cNvPr id="4116" name="TextBox 31"/>
          <p:cNvSpPr txBox="1">
            <a:spLocks noChangeArrowheads="1"/>
          </p:cNvSpPr>
          <p:nvPr/>
        </p:nvSpPr>
        <p:spPr bwMode="auto">
          <a:xfrm>
            <a:off x="3640138" y="536733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GB" altLang="en-US" sz="1400" b="1"/>
              <a:t>4</a:t>
            </a:r>
            <a:endParaRPr lang="en-GB" altLang="en-US" sz="1400" b="1" baseline="30000"/>
          </a:p>
        </p:txBody>
      </p:sp>
      <p:sp>
        <p:nvSpPr>
          <p:cNvPr id="4117" name="TextBox 32"/>
          <p:cNvSpPr txBox="1">
            <a:spLocks noChangeArrowheads="1"/>
          </p:cNvSpPr>
          <p:nvPr/>
        </p:nvSpPr>
        <p:spPr bwMode="auto">
          <a:xfrm>
            <a:off x="4587875" y="536733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GB" altLang="en-US" sz="1400" b="1"/>
              <a:t>6</a:t>
            </a:r>
            <a:endParaRPr lang="en-GB" altLang="en-US" sz="1400" b="1" baseline="30000"/>
          </a:p>
        </p:txBody>
      </p:sp>
      <p:sp>
        <p:nvSpPr>
          <p:cNvPr id="4118" name="TextBox 33"/>
          <p:cNvSpPr txBox="1">
            <a:spLocks noChangeArrowheads="1"/>
          </p:cNvSpPr>
          <p:nvPr/>
        </p:nvSpPr>
        <p:spPr bwMode="auto">
          <a:xfrm>
            <a:off x="5540375" y="536733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GB" altLang="en-US" sz="1400" b="1"/>
              <a:t>8</a:t>
            </a:r>
            <a:endParaRPr lang="en-GB" altLang="en-US" sz="1400" b="1" baseline="30000"/>
          </a:p>
        </p:txBody>
      </p:sp>
      <p:sp>
        <p:nvSpPr>
          <p:cNvPr id="4119" name="TextBox 34"/>
          <p:cNvSpPr txBox="1">
            <a:spLocks noChangeArrowheads="1"/>
          </p:cNvSpPr>
          <p:nvPr/>
        </p:nvSpPr>
        <p:spPr bwMode="auto">
          <a:xfrm>
            <a:off x="6440488" y="5367338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GB" altLang="en-US" sz="1400" b="1"/>
              <a:t>10</a:t>
            </a:r>
            <a:endParaRPr lang="en-GB" altLang="en-US" sz="1400" b="1" baseline="30000"/>
          </a:p>
        </p:txBody>
      </p:sp>
      <p:sp>
        <p:nvSpPr>
          <p:cNvPr id="4120" name="TextBox 35"/>
          <p:cNvSpPr txBox="1">
            <a:spLocks noChangeArrowheads="1"/>
          </p:cNvSpPr>
          <p:nvPr/>
        </p:nvSpPr>
        <p:spPr bwMode="auto">
          <a:xfrm>
            <a:off x="7389813" y="536733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GB" altLang="en-US" sz="1400" b="1"/>
              <a:t>12</a:t>
            </a:r>
            <a:endParaRPr lang="en-GB" altLang="en-US" sz="1400" b="1" baseline="30000"/>
          </a:p>
        </p:txBody>
      </p:sp>
      <p:sp>
        <p:nvSpPr>
          <p:cNvPr id="4121" name="TextBox 38"/>
          <p:cNvSpPr txBox="1">
            <a:spLocks noChangeArrowheads="1"/>
          </p:cNvSpPr>
          <p:nvPr/>
        </p:nvSpPr>
        <p:spPr bwMode="auto">
          <a:xfrm>
            <a:off x="8351838" y="536733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GB" altLang="en-US" sz="1400" b="1"/>
              <a:t>14</a:t>
            </a:r>
            <a:endParaRPr lang="en-GB" altLang="en-US" sz="1400" b="1" baseline="30000"/>
          </a:p>
        </p:txBody>
      </p:sp>
      <p:sp>
        <p:nvSpPr>
          <p:cNvPr id="4122" name="TextBox 25"/>
          <p:cNvSpPr txBox="1">
            <a:spLocks noChangeArrowheads="1"/>
          </p:cNvSpPr>
          <p:nvPr/>
        </p:nvSpPr>
        <p:spPr bwMode="auto">
          <a:xfrm>
            <a:off x="6804025" y="5876925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US" altLang="en-US" sz="1000" i="1"/>
              <a:t>For Health Care Professional Only</a:t>
            </a:r>
          </a:p>
        </p:txBody>
      </p:sp>
    </p:spTree>
    <p:extLst>
      <p:ext uri="{BB962C8B-B14F-4D97-AF65-F5344CB8AC3E}">
        <p14:creationId xmlns:p14="http://schemas.microsoft.com/office/powerpoint/2010/main" val="3600863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7788"/>
            <a:ext cx="8496300" cy="830262"/>
          </a:xfrm>
        </p:spPr>
        <p:txBody>
          <a:bodyPr/>
          <a:lstStyle/>
          <a:p>
            <a:pPr eaLnBrk="1" hangingPunct="1"/>
            <a:r>
              <a:rPr lang="en-GB" altLang="zh-CN" sz="2400" smtClean="0">
                <a:latin typeface="Calibri" panose="020F0502020204030204" pitchFamily="34" charset="0"/>
                <a:ea typeface="SimSun" panose="02010600030101010101" pitchFamily="2" charset="-122"/>
              </a:rPr>
              <a:t>Historical context: chemotherapy reached a therapeutic plateau in early 2000s</a:t>
            </a:r>
            <a:endParaRPr lang="en-GB" altLang="en-US" sz="2400" smtClean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427163" y="1439863"/>
            <a:ext cx="6686550" cy="3429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01713" y="1298575"/>
            <a:ext cx="50165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spcAft>
                <a:spcPct val="140000"/>
              </a:spcAft>
            </a:pPr>
            <a:r>
              <a:rPr lang="en-GB" altLang="en-US" b="1"/>
              <a:t>1.0</a:t>
            </a:r>
          </a:p>
          <a:p>
            <a:pPr algn="r">
              <a:spcAft>
                <a:spcPct val="140000"/>
              </a:spcAft>
            </a:pPr>
            <a:r>
              <a:rPr lang="en-GB" altLang="en-US" b="1"/>
              <a:t>0.8</a:t>
            </a:r>
          </a:p>
          <a:p>
            <a:pPr algn="r">
              <a:spcAft>
                <a:spcPct val="140000"/>
              </a:spcAft>
            </a:pPr>
            <a:r>
              <a:rPr lang="en-GB" altLang="en-US" b="1"/>
              <a:t>0.6</a:t>
            </a:r>
          </a:p>
          <a:p>
            <a:pPr algn="r">
              <a:spcAft>
                <a:spcPct val="140000"/>
              </a:spcAft>
            </a:pPr>
            <a:r>
              <a:rPr lang="en-GB" altLang="en-US" b="1"/>
              <a:t>0.4</a:t>
            </a:r>
          </a:p>
          <a:p>
            <a:pPr algn="r">
              <a:spcAft>
                <a:spcPct val="140000"/>
              </a:spcAft>
            </a:pPr>
            <a:r>
              <a:rPr lang="en-GB" altLang="en-US" b="1"/>
              <a:t>0.2</a:t>
            </a:r>
          </a:p>
          <a:p>
            <a:pPr algn="r">
              <a:spcAft>
                <a:spcPct val="140000"/>
              </a:spcAft>
            </a:pPr>
            <a:r>
              <a:rPr lang="en-GB" altLang="en-US" b="1"/>
              <a:t>0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95413" y="4821238"/>
            <a:ext cx="737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514475" eaLnBrk="0" hangingPunct="0">
              <a:tabLst>
                <a:tab pos="1127125" algn="ctr"/>
                <a:tab pos="2225675" algn="ctr"/>
                <a:tab pos="3325813" algn="ctr"/>
                <a:tab pos="4425950" algn="ctr"/>
                <a:tab pos="5513388" algn="ctr"/>
                <a:tab pos="6613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1514475" eaLnBrk="0" hangingPunct="0">
              <a:tabLst>
                <a:tab pos="1127125" algn="ctr"/>
                <a:tab pos="2225675" algn="ctr"/>
                <a:tab pos="3325813" algn="ctr"/>
                <a:tab pos="4425950" algn="ctr"/>
                <a:tab pos="5513388" algn="ctr"/>
                <a:tab pos="6613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1514475" eaLnBrk="0" hangingPunct="0">
              <a:tabLst>
                <a:tab pos="1127125" algn="ctr"/>
                <a:tab pos="2225675" algn="ctr"/>
                <a:tab pos="3325813" algn="ctr"/>
                <a:tab pos="4425950" algn="ctr"/>
                <a:tab pos="5513388" algn="ctr"/>
                <a:tab pos="6613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1514475" eaLnBrk="0" hangingPunct="0">
              <a:tabLst>
                <a:tab pos="1127125" algn="ctr"/>
                <a:tab pos="2225675" algn="ctr"/>
                <a:tab pos="3325813" algn="ctr"/>
                <a:tab pos="4425950" algn="ctr"/>
                <a:tab pos="5513388" algn="ctr"/>
                <a:tab pos="6613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1514475" eaLnBrk="0" hangingPunct="0">
              <a:tabLst>
                <a:tab pos="1127125" algn="ctr"/>
                <a:tab pos="2225675" algn="ctr"/>
                <a:tab pos="3325813" algn="ctr"/>
                <a:tab pos="4425950" algn="ctr"/>
                <a:tab pos="5513388" algn="ctr"/>
                <a:tab pos="6613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1514475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25" algn="ctr"/>
                <a:tab pos="2225675" algn="ctr"/>
                <a:tab pos="3325813" algn="ctr"/>
                <a:tab pos="4425950" algn="ctr"/>
                <a:tab pos="5513388" algn="ctr"/>
                <a:tab pos="6613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1514475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25" algn="ctr"/>
                <a:tab pos="2225675" algn="ctr"/>
                <a:tab pos="3325813" algn="ctr"/>
                <a:tab pos="4425950" algn="ctr"/>
                <a:tab pos="5513388" algn="ctr"/>
                <a:tab pos="6613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1514475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25" algn="ctr"/>
                <a:tab pos="2225675" algn="ctr"/>
                <a:tab pos="3325813" algn="ctr"/>
                <a:tab pos="4425950" algn="ctr"/>
                <a:tab pos="5513388" algn="ctr"/>
                <a:tab pos="6613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1514475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25" algn="ctr"/>
                <a:tab pos="2225675" algn="ctr"/>
                <a:tab pos="3325813" algn="ctr"/>
                <a:tab pos="4425950" algn="ctr"/>
                <a:tab pos="5513388" algn="ctr"/>
                <a:tab pos="661352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GB" altLang="en-US" b="1"/>
              <a:t>0	5	10	15	20	25	30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30650" y="5153025"/>
            <a:ext cx="175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GB" altLang="en-US" b="1"/>
              <a:t>Time (months)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580063" y="2146300"/>
            <a:ext cx="25590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Aft>
                <a:spcPct val="4000"/>
              </a:spcAft>
            </a:pPr>
            <a:r>
              <a:rPr lang="en-GB" altLang="en-US" b="1"/>
              <a:t>Cisplatin/paclitaxel</a:t>
            </a:r>
          </a:p>
          <a:p>
            <a:pPr>
              <a:spcAft>
                <a:spcPct val="4000"/>
              </a:spcAft>
            </a:pPr>
            <a:r>
              <a:rPr lang="en-GB" altLang="en-US" b="1"/>
              <a:t>Cisplatin/gemcitabine</a:t>
            </a:r>
          </a:p>
          <a:p>
            <a:pPr>
              <a:spcAft>
                <a:spcPct val="4000"/>
              </a:spcAft>
            </a:pPr>
            <a:r>
              <a:rPr lang="en-GB" altLang="en-US" b="1"/>
              <a:t>Cisplatin/docetaxel</a:t>
            </a:r>
          </a:p>
          <a:p>
            <a:pPr>
              <a:spcAft>
                <a:spcPct val="4000"/>
              </a:spcAft>
            </a:pPr>
            <a:r>
              <a:rPr lang="en-GB" altLang="en-US" b="1"/>
              <a:t>Carboplatin/paclitaxel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-5400000">
            <a:off x="-897731" y="2921794"/>
            <a:ext cx="342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en-GB" altLang="en-US" b="1"/>
              <a:t>OS estimate</a:t>
            </a:r>
          </a:p>
        </p:txBody>
      </p:sp>
      <p:sp>
        <p:nvSpPr>
          <p:cNvPr id="23561" name="Text Box 51"/>
          <p:cNvSpPr txBox="1">
            <a:spLocks noChangeArrowheads="1"/>
          </p:cNvSpPr>
          <p:nvPr/>
        </p:nvSpPr>
        <p:spPr bwMode="auto">
          <a:xfrm>
            <a:off x="6750050" y="6461125"/>
            <a:ext cx="2012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GB" altLang="en-US" sz="1200" b="1"/>
              <a:t>Schiller, et al. NEJM 2002</a:t>
            </a:r>
            <a:endParaRPr lang="en-US" altLang="en-US" sz="1200" b="1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955925" y="1677988"/>
            <a:ext cx="370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/>
              <a:t>Median survival time ~ 8 months</a:t>
            </a: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6804025" y="5876925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/>
            <a:r>
              <a:rPr lang="en-US" altLang="en-US" sz="1000" i="1"/>
              <a:t>For Health Care Professional Only</a:t>
            </a:r>
          </a:p>
        </p:txBody>
      </p:sp>
    </p:spTree>
    <p:extLst>
      <p:ext uri="{BB962C8B-B14F-4D97-AF65-F5344CB8AC3E}">
        <p14:creationId xmlns:p14="http://schemas.microsoft.com/office/powerpoint/2010/main" val="2347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1800" dirty="0" smtClean="0"/>
              <a:t>JMDB: </a:t>
            </a:r>
            <a:r>
              <a:rPr lang="en-US" sz="1800" dirty="0" err="1" smtClean="0"/>
              <a:t>Pemetrexed</a:t>
            </a:r>
            <a:r>
              <a:rPr lang="en-US" sz="1800" dirty="0" smtClean="0"/>
              <a:t>/</a:t>
            </a:r>
            <a:r>
              <a:rPr lang="en-US" sz="1800" dirty="0" err="1" smtClean="0"/>
              <a:t>Cisplatin</a:t>
            </a:r>
            <a:r>
              <a:rPr lang="en-US" sz="1800" dirty="0" smtClean="0"/>
              <a:t> shows superior survival in</a:t>
            </a:r>
            <a:br>
              <a:rPr lang="en-US" sz="1800" dirty="0" smtClean="0"/>
            </a:br>
            <a:r>
              <a:rPr lang="id-ID" sz="1800" dirty="0" smtClean="0"/>
              <a:t>adenocarcinoma histology (N=847)</a:t>
            </a:r>
            <a:br>
              <a:rPr lang="id-ID" sz="1800" dirty="0" smtClean="0"/>
            </a:br>
            <a:r>
              <a:rPr lang="id-ID" sz="1800" b="1" i="1" dirty="0" smtClean="0"/>
              <a:t>Scagliotti,</a:t>
            </a:r>
            <a:endParaRPr lang="id-ID" sz="1800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74878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14678" y="6429396"/>
            <a:ext cx="5929322" cy="42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Scagliotti, G. V. et al. J Clin Oncol 2008; 26:3543-3551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6569075"/>
            <a:ext cx="990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Arial Black" pitchFamily="34" charset="0"/>
              </a:rPr>
              <a:t>Gambar</a:t>
            </a:r>
            <a:r>
              <a:rPr lang="en-US" sz="2000" b="1" u="sng" dirty="0" smtClean="0">
                <a:latin typeface="Arial Black" pitchFamily="34" charset="0"/>
              </a:rPr>
              <a:t> 2. </a:t>
            </a:r>
            <a:r>
              <a:rPr lang="en-US" sz="2000" b="1" u="sng" dirty="0" err="1" smtClean="0">
                <a:latin typeface="Arial Black" pitchFamily="34" charset="0"/>
              </a:rPr>
              <a:t>Mekanisme</a:t>
            </a:r>
            <a:r>
              <a:rPr lang="en-US" sz="2000" b="1" u="sng" dirty="0" smtClean="0">
                <a:latin typeface="Arial Black" pitchFamily="34" charset="0"/>
              </a:rPr>
              <a:t> </a:t>
            </a:r>
            <a:r>
              <a:rPr lang="en-US" sz="2000" b="1" u="sng" dirty="0" err="1" smtClean="0">
                <a:latin typeface="Arial Black" pitchFamily="34" charset="0"/>
              </a:rPr>
              <a:t>molekul</a:t>
            </a:r>
            <a:r>
              <a:rPr lang="en-US" sz="2000" b="1" u="sng" dirty="0" smtClean="0">
                <a:latin typeface="Arial Black" pitchFamily="34" charset="0"/>
              </a:rPr>
              <a:t> </a:t>
            </a:r>
            <a:r>
              <a:rPr lang="en-US" sz="2000" b="1" u="sng" dirty="0" err="1" smtClean="0">
                <a:latin typeface="Arial Black" pitchFamily="34" charset="0"/>
              </a:rPr>
              <a:t>kecil</a:t>
            </a:r>
            <a:r>
              <a:rPr lang="en-US" sz="2000" b="1" u="sng" dirty="0" smtClean="0">
                <a:latin typeface="Arial Black" pitchFamily="34" charset="0"/>
              </a:rPr>
              <a:t> TKI </a:t>
            </a:r>
            <a:r>
              <a:rPr lang="en-US" sz="2000" b="1" u="sng" dirty="0" err="1" smtClean="0">
                <a:latin typeface="Arial Black" pitchFamily="34" charset="0"/>
              </a:rPr>
              <a:t>dan</a:t>
            </a:r>
            <a:r>
              <a:rPr lang="en-US" sz="2000" b="1" u="sng" dirty="0" smtClean="0">
                <a:latin typeface="Arial Black" pitchFamily="34" charset="0"/>
              </a:rPr>
              <a:t> </a:t>
            </a:r>
            <a:r>
              <a:rPr lang="en-US" sz="2000" b="1" u="sng" dirty="0" err="1" smtClean="0">
                <a:latin typeface="Arial Black" pitchFamily="34" charset="0"/>
              </a:rPr>
              <a:t>antibodi</a:t>
            </a:r>
            <a:r>
              <a:rPr lang="en-US" sz="2000" b="1" u="sng" dirty="0" smtClean="0">
                <a:latin typeface="Arial Black" pitchFamily="34" charset="0"/>
              </a:rPr>
              <a:t> </a:t>
            </a:r>
            <a:r>
              <a:rPr lang="en-US" sz="2000" b="1" u="sng" dirty="0" err="1" smtClean="0">
                <a:latin typeface="Arial Black" pitchFamily="34" charset="0"/>
              </a:rPr>
              <a:t>monoklonal</a:t>
            </a:r>
            <a:endParaRPr lang="en-US" sz="2000" b="1" u="sng" dirty="0" smtClean="0"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6477000"/>
            <a:ext cx="70104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Arial Black" pitchFamily="34" charset="0"/>
              </a:rPr>
              <a:t>(Imai K, Takaoka A. Nature reviews Cancer. 2006)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762000"/>
            <a:ext cx="228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762000"/>
            <a:ext cx="381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022282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2"/>
          <p:cNvSpPr txBox="1">
            <a:spLocks/>
          </p:cNvSpPr>
          <p:nvPr/>
        </p:nvSpPr>
        <p:spPr bwMode="auto">
          <a:xfrm>
            <a:off x="457200" y="5867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</a:rPr>
              <a:t>Shi Y ,et al. J </a:t>
            </a:r>
            <a:r>
              <a:rPr lang="en-US" sz="1200" dirty="0" err="1" smtClean="0">
                <a:latin typeface="Calibri" pitchFamily="34" charset="0"/>
              </a:rPr>
              <a:t>Thorac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</a:rPr>
              <a:t>Oncol</a:t>
            </a:r>
            <a:r>
              <a:rPr lang="en-US" sz="1200" dirty="0" smtClean="0">
                <a:latin typeface="Calibri" pitchFamily="34" charset="0"/>
              </a:rPr>
              <a:t>. 2014;9:154-162</a:t>
            </a:r>
            <a:endParaRPr lang="sv-SE" sz="1200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3200400"/>
            <a:ext cx="6858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(57.2, 64.1)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15544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id-ID" dirty="0" smtClean="0"/>
              <a:t>Data Adeno Ca yg diperiksa mutasi EGFR RSDM 2014 (n=74)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775" t="30000" r="36279" b="17500"/>
          <a:stretch>
            <a:fillRect/>
          </a:stretch>
        </p:blipFill>
        <p:spPr bwMode="auto">
          <a:xfrm>
            <a:off x="381000" y="1295400"/>
            <a:ext cx="8470506" cy="53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05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71600" y="152400"/>
            <a:ext cx="6248400" cy="762000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PENDAHULUAN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D1EE12A4-1FEA-40E5-82EC-5A1142D4FFD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2987040"/>
            <a:ext cx="2895600" cy="1600200"/>
          </a:xfrm>
          <a:prstGeom prst="ellipse">
            <a:avLst/>
          </a:prstGeom>
          <a:solidFill>
            <a:srgbClr val="1F34CD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solidFill>
                  <a:srgbClr val="FFFFFF"/>
                </a:solidFill>
              </a:rPr>
              <a:t>Kanker Paru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25926" y="1219200"/>
            <a:ext cx="3505200" cy="2133600"/>
          </a:xfrm>
          <a:prstGeom prst="ellipse">
            <a:avLst/>
          </a:prstGeom>
          <a:solidFill>
            <a:srgbClr val="660066"/>
          </a:solidFill>
          <a:ln w="57150"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FFFFFF"/>
                </a:solidFill>
              </a:rPr>
              <a:t>P</a:t>
            </a:r>
            <a:r>
              <a:rPr lang="id-ID" sz="2800" dirty="0" smtClean="0">
                <a:solidFill>
                  <a:srgbClr val="FFFFFF"/>
                </a:solidFill>
              </a:rPr>
              <a:t>enyebab </a:t>
            </a:r>
            <a:r>
              <a:rPr lang="id-ID" sz="2800" dirty="0">
                <a:solidFill>
                  <a:srgbClr val="FFFFFF"/>
                </a:solidFill>
              </a:rPr>
              <a:t>utama kematian akibat kanker 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48200" y="3962400"/>
            <a:ext cx="3505200" cy="2133600"/>
          </a:xfrm>
          <a:prstGeom prst="ellipse">
            <a:avLst/>
          </a:prstGeom>
          <a:solidFill>
            <a:srgbClr val="660066"/>
          </a:solidFill>
          <a:ln w="57150"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rgbClr val="FFFFFF"/>
                </a:solidFill>
              </a:rPr>
              <a:t>Terdiagnosis pada stadium lanjut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43300" y="2689860"/>
            <a:ext cx="952500" cy="5715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97752" y="3962400"/>
            <a:ext cx="950448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CC4C657E-D2BD-4F1D-B867-CE4F5B7F30A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79" t="1887" r="3676" b="3099"/>
          <a:stretch>
            <a:fillRect/>
          </a:stretch>
        </p:blipFill>
        <p:spPr bwMode="auto">
          <a:xfrm>
            <a:off x="357157" y="357166"/>
            <a:ext cx="8452483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77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Cambria" pitchFamily="18" charset="0"/>
              </a:rPr>
              <a:t>Mutasi</a:t>
            </a:r>
            <a:r>
              <a:rPr lang="en-US" sz="4000" b="1" i="1" dirty="0" smtClean="0">
                <a:latin typeface="Cambria" pitchFamily="18" charset="0"/>
              </a:rPr>
              <a:t> EGFR </a:t>
            </a:r>
            <a:r>
              <a:rPr lang="en-US" sz="4000" b="1" i="1" dirty="0" err="1" smtClean="0">
                <a:latin typeface="Cambria" pitchFamily="18" charset="0"/>
              </a:rPr>
              <a:t>pada</a:t>
            </a:r>
            <a:r>
              <a:rPr lang="en-US" sz="4000" b="1" i="1" dirty="0" smtClean="0">
                <a:latin typeface="Cambria" pitchFamily="18" charset="0"/>
              </a:rPr>
              <a:t> Adenocarcinoma </a:t>
            </a:r>
          </a:p>
          <a:p>
            <a:r>
              <a:rPr lang="en-US" sz="2400" b="1" i="1" dirty="0" smtClean="0">
                <a:latin typeface="Cambria" pitchFamily="18" charset="0"/>
              </a:rPr>
              <a:t>RSDM </a:t>
            </a:r>
            <a:r>
              <a:rPr lang="en-US" sz="2400" b="1" i="1" dirty="0" err="1" smtClean="0">
                <a:latin typeface="Cambria" pitchFamily="18" charset="0"/>
              </a:rPr>
              <a:t>th</a:t>
            </a:r>
            <a:r>
              <a:rPr lang="en-US" sz="2400" b="1" i="1" dirty="0" smtClean="0">
                <a:latin typeface="Cambria" pitchFamily="18" charset="0"/>
              </a:rPr>
              <a:t> 2015</a:t>
            </a:r>
          </a:p>
          <a:p>
            <a:r>
              <a:rPr lang="en-US" sz="2400" b="1" i="1" dirty="0" err="1" smtClean="0">
                <a:latin typeface="Cambria" pitchFamily="18" charset="0"/>
              </a:rPr>
              <a:t>Dikirim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ke</a:t>
            </a:r>
            <a:r>
              <a:rPr lang="en-US" sz="2400" b="1" i="1" dirty="0" smtClean="0">
                <a:latin typeface="Cambria" pitchFamily="18" charset="0"/>
              </a:rPr>
              <a:t> Lab 132, </a:t>
            </a:r>
            <a:r>
              <a:rPr lang="en-US" sz="2400" b="1" i="1" dirty="0" err="1" smtClean="0">
                <a:latin typeface="Cambria" pitchFamily="18" charset="0"/>
              </a:rPr>
              <a:t>sebanyak</a:t>
            </a:r>
            <a:r>
              <a:rPr lang="en-US" sz="2400" b="1" i="1" dirty="0" smtClean="0">
                <a:latin typeface="Cambria" pitchFamily="18" charset="0"/>
              </a:rPr>
              <a:t> 5 </a:t>
            </a:r>
            <a:r>
              <a:rPr lang="en-US" sz="2400" b="1" i="1" dirty="0" err="1" smtClean="0">
                <a:latin typeface="Cambria" pitchFamily="18" charset="0"/>
              </a:rPr>
              <a:t>sampel</a:t>
            </a:r>
            <a:r>
              <a:rPr lang="en-US" sz="2400" b="1" i="1" dirty="0" smtClean="0">
                <a:latin typeface="Cambria" pitchFamily="18" charset="0"/>
              </a:rPr>
              <a:t>  </a:t>
            </a:r>
            <a:r>
              <a:rPr lang="en-US" sz="2400" b="1" i="1" dirty="0" err="1" smtClean="0">
                <a:latin typeface="Cambria" pitchFamily="18" charset="0"/>
              </a:rPr>
              <a:t>tidak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bisa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dianalisis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krn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jumlah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sel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kurang</a:t>
            </a:r>
            <a:r>
              <a:rPr lang="en-US" sz="2400" b="1" i="1" dirty="0" smtClean="0">
                <a:latin typeface="Cambria" pitchFamily="18" charset="0"/>
              </a:rPr>
              <a:t>.(n=127)</a:t>
            </a:r>
            <a:endParaRPr lang="en-US" sz="2400" b="1" i="1" dirty="0">
              <a:latin typeface="Cambria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295400" y="1650647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66"/>
                </a:solidFill>
              </a:rPr>
              <a:t>Hesti</a:t>
            </a:r>
            <a:r>
              <a:rPr lang="en-US" dirty="0" smtClean="0">
                <a:solidFill>
                  <a:srgbClr val="000066"/>
                </a:solidFill>
              </a:rPr>
              <a:t>, RSDM 2016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Cambria" pitchFamily="18" charset="0"/>
              </a:rPr>
              <a:t>Adeno</a:t>
            </a:r>
            <a:r>
              <a:rPr lang="en-US" sz="4000" b="1" i="1" dirty="0" smtClean="0">
                <a:latin typeface="Cambria" pitchFamily="18" charset="0"/>
              </a:rPr>
              <a:t> </a:t>
            </a:r>
            <a:r>
              <a:rPr lang="en-US" sz="4000" b="1" i="1" dirty="0" err="1" smtClean="0">
                <a:latin typeface="Cambria" pitchFamily="18" charset="0"/>
              </a:rPr>
              <a:t>Ca</a:t>
            </a:r>
            <a:r>
              <a:rPr lang="en-US" sz="4000" b="1" i="1" dirty="0" smtClean="0">
                <a:latin typeface="Cambria" pitchFamily="18" charset="0"/>
              </a:rPr>
              <a:t> </a:t>
            </a:r>
            <a:r>
              <a:rPr lang="en-US" sz="4000" b="1" i="1" dirty="0" err="1" smtClean="0">
                <a:latin typeface="Cambria" pitchFamily="18" charset="0"/>
              </a:rPr>
              <a:t>Mutasi</a:t>
            </a:r>
            <a:r>
              <a:rPr lang="en-US" sz="4000" b="1" i="1" dirty="0" smtClean="0">
                <a:latin typeface="Cambria" pitchFamily="18" charset="0"/>
              </a:rPr>
              <a:t> EGFR (+) n= 127 </a:t>
            </a:r>
            <a:endParaRPr lang="en-US" sz="4000" b="1" i="1" dirty="0">
              <a:latin typeface="Cambria" pitchFamily="18" charset="0"/>
            </a:endParaRP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228600" y="1905000"/>
          <a:ext cx="8763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66"/>
                </a:solidFill>
              </a:rPr>
              <a:t>Hesti</a:t>
            </a:r>
            <a:r>
              <a:rPr lang="en-US" dirty="0" smtClean="0">
                <a:solidFill>
                  <a:srgbClr val="000066"/>
                </a:solidFill>
              </a:rPr>
              <a:t>, RSDM 2016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458200" cy="838200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 err="1" smtClean="0"/>
              <a:t>Terapi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609600" y="1524000"/>
          <a:ext cx="8001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66"/>
                </a:solidFill>
              </a:rPr>
              <a:t>Hesti</a:t>
            </a:r>
            <a:r>
              <a:rPr lang="en-US" dirty="0" smtClean="0">
                <a:solidFill>
                  <a:srgbClr val="000066"/>
                </a:solidFill>
              </a:rPr>
              <a:t>, RSDM 2016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486" y="1062634"/>
            <a:ext cx="6250781" cy="1052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IRESSA Pan-Asia Study (IPASS)</a:t>
            </a:r>
            <a:br>
              <a:rPr lang="en-GB" altLang="en-US"/>
            </a:br>
            <a:r>
              <a:rPr lang="en-GB" altLang="en-US" sz="1200">
                <a:solidFill>
                  <a:schemeClr val="accent1"/>
                </a:solidFill>
              </a:rPr>
              <a:t>Phase III, multicentre, randomised, open-label, parallel-group study comparing gefitinib with carboplatin/paclitaxel in clinically selected chemonaïve patients in Asia with aNSCLC</a:t>
            </a:r>
            <a:r>
              <a:rPr lang="en-GB" altLang="en-US" sz="1200"/>
              <a:t/>
            </a:r>
            <a:br>
              <a:rPr lang="en-GB" altLang="en-US" sz="1200"/>
            </a:br>
            <a:r>
              <a:rPr lang="en-GB" altLang="en-US" sz="1200"/>
              <a:t/>
            </a:r>
            <a:br>
              <a:rPr lang="en-GB" altLang="en-US" sz="1200"/>
            </a:br>
            <a:endParaRPr lang="en-GB" altLang="en-US" sz="1200"/>
          </a:p>
        </p:txBody>
      </p:sp>
      <p:sp>
        <p:nvSpPr>
          <p:cNvPr id="92163" name="Line 4"/>
          <p:cNvSpPr>
            <a:spLocks noChangeShapeType="1"/>
          </p:cNvSpPr>
          <p:nvPr/>
        </p:nvSpPr>
        <p:spPr bwMode="auto">
          <a:xfrm>
            <a:off x="4331494" y="4268391"/>
            <a:ext cx="12049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GB" sz="1350" kern="0">
              <a:solidFill>
                <a:sysClr val="windowText" lastClr="000000"/>
              </a:solidFill>
            </a:endParaRPr>
          </a:p>
        </p:txBody>
      </p:sp>
      <p:sp>
        <p:nvSpPr>
          <p:cNvPr id="92164" name="Line 5"/>
          <p:cNvSpPr>
            <a:spLocks noChangeShapeType="1"/>
          </p:cNvSpPr>
          <p:nvPr/>
        </p:nvSpPr>
        <p:spPr bwMode="auto">
          <a:xfrm>
            <a:off x="4331494" y="2959894"/>
            <a:ext cx="12049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GB" sz="1350" kern="0">
              <a:solidFill>
                <a:sysClr val="windowText" lastClr="000000"/>
              </a:solidFill>
            </a:endParaRPr>
          </a:p>
        </p:txBody>
      </p:sp>
      <p:sp>
        <p:nvSpPr>
          <p:cNvPr id="92165" name="AutoShape 6"/>
          <p:cNvSpPr>
            <a:spLocks noChangeArrowheads="1"/>
          </p:cNvSpPr>
          <p:nvPr/>
        </p:nvSpPr>
        <p:spPr bwMode="auto">
          <a:xfrm>
            <a:off x="3606403" y="3950495"/>
            <a:ext cx="1538288" cy="1232297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endParaRPr lang="en-US" altLang="en-US" sz="1050" kern="0"/>
          </a:p>
        </p:txBody>
      </p:sp>
      <p:sp>
        <p:nvSpPr>
          <p:cNvPr id="92166" name="AutoShape 7"/>
          <p:cNvSpPr>
            <a:spLocks noChangeArrowheads="1"/>
          </p:cNvSpPr>
          <p:nvPr/>
        </p:nvSpPr>
        <p:spPr bwMode="auto">
          <a:xfrm>
            <a:off x="3609976" y="2549130"/>
            <a:ext cx="1531144" cy="821531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endParaRPr lang="en-US" altLang="en-US" sz="1050" kern="0"/>
          </a:p>
        </p:txBody>
      </p:sp>
      <p:sp>
        <p:nvSpPr>
          <p:cNvPr id="92167" name="AutoShape 8"/>
          <p:cNvSpPr>
            <a:spLocks noChangeArrowheads="1"/>
          </p:cNvSpPr>
          <p:nvPr/>
        </p:nvSpPr>
        <p:spPr bwMode="auto">
          <a:xfrm>
            <a:off x="3620691" y="2596754"/>
            <a:ext cx="1522809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defRPr/>
            </a:pPr>
            <a:r>
              <a:rPr lang="en-GB" altLang="en-US" sz="1050" b="1" kern="0" dirty="0" err="1"/>
              <a:t>Gefitinib</a:t>
            </a:r>
            <a:r>
              <a:rPr lang="en-GB" altLang="en-US" sz="1050" b="1" kern="0" dirty="0"/>
              <a:t/>
            </a:r>
            <a:br>
              <a:rPr lang="en-GB" altLang="en-US" sz="1050" b="1" kern="0" dirty="0"/>
            </a:br>
            <a:r>
              <a:rPr lang="en-US" altLang="ja-JP" sz="1050" b="1" kern="0" dirty="0">
                <a:ea typeface="MS PGothic" pitchFamily="34" charset="-128"/>
              </a:rPr>
              <a:t>(250 mg daily)</a:t>
            </a:r>
            <a:br>
              <a:rPr lang="en-US" altLang="ja-JP" sz="1050" b="1" kern="0" dirty="0">
                <a:ea typeface="MS PGothic" pitchFamily="34" charset="-128"/>
              </a:rPr>
            </a:br>
            <a:r>
              <a:rPr lang="en-US" altLang="ja-JP" sz="1050" b="1" kern="0" dirty="0">
                <a:ea typeface="MS PGothic" pitchFamily="34" charset="-128"/>
              </a:rPr>
              <a:t>n=609</a:t>
            </a:r>
          </a:p>
        </p:txBody>
      </p:sp>
      <p:sp>
        <p:nvSpPr>
          <p:cNvPr id="92168" name="Line 9"/>
          <p:cNvSpPr>
            <a:spLocks noChangeShapeType="1"/>
          </p:cNvSpPr>
          <p:nvPr/>
        </p:nvSpPr>
        <p:spPr bwMode="auto">
          <a:xfrm flipV="1">
            <a:off x="3208735" y="2955132"/>
            <a:ext cx="370284" cy="72271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GB" sz="1350" kern="0">
              <a:solidFill>
                <a:sysClr val="windowText" lastClr="000000"/>
              </a:solidFill>
            </a:endParaRPr>
          </a:p>
        </p:txBody>
      </p:sp>
      <p:sp>
        <p:nvSpPr>
          <p:cNvPr id="92169" name="Line 10"/>
          <p:cNvSpPr>
            <a:spLocks noChangeShapeType="1"/>
          </p:cNvSpPr>
          <p:nvPr/>
        </p:nvSpPr>
        <p:spPr bwMode="auto">
          <a:xfrm>
            <a:off x="3208736" y="3677841"/>
            <a:ext cx="358378" cy="8322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GB" sz="1350" kern="0">
              <a:solidFill>
                <a:sysClr val="windowText" lastClr="000000"/>
              </a:solidFill>
            </a:endParaRPr>
          </a:p>
        </p:txBody>
      </p:sp>
      <p:sp>
        <p:nvSpPr>
          <p:cNvPr id="92170" name="AutoShape 11"/>
          <p:cNvSpPr>
            <a:spLocks noChangeArrowheads="1"/>
          </p:cNvSpPr>
          <p:nvPr/>
        </p:nvSpPr>
        <p:spPr bwMode="auto">
          <a:xfrm>
            <a:off x="3606404" y="4331495"/>
            <a:ext cx="1581150" cy="4988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866" tIns="33338" rIns="67866" bIns="333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ja-JP" sz="900" b="1" kern="0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Carboplatin (AUC 5 or 6) / paclitaxel (200 mg/m</a:t>
            </a:r>
            <a:r>
              <a:rPr lang="en-US" altLang="ja-JP" sz="900" b="1" kern="0" baseline="30000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2</a:t>
            </a:r>
            <a:r>
              <a:rPr lang="en-US" altLang="ja-JP" sz="900" b="1" kern="0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) </a:t>
            </a:r>
            <a:br>
              <a:rPr lang="en-US" altLang="ja-JP" sz="900" b="1" kern="0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</a:br>
            <a:r>
              <a:rPr lang="en-US" altLang="ja-JP" sz="900" b="1" kern="0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3 weekly</a:t>
            </a:r>
            <a:r>
              <a:rPr lang="en-US" altLang="ja-JP" sz="900" b="1" kern="0" baseline="30000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†</a:t>
            </a:r>
            <a:endParaRPr lang="en-US" altLang="ja-JP" sz="900" b="1" kern="0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  <a:p>
            <a:pPr algn="ctr">
              <a:defRPr/>
            </a:pPr>
            <a:r>
              <a:rPr lang="en-US" altLang="ja-JP" sz="900" b="1" kern="0" dirty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n=608</a:t>
            </a:r>
          </a:p>
        </p:txBody>
      </p:sp>
      <p:sp>
        <p:nvSpPr>
          <p:cNvPr id="92171" name="Rectangle 12"/>
          <p:cNvSpPr>
            <a:spLocks noChangeArrowheads="1"/>
          </p:cNvSpPr>
          <p:nvPr/>
        </p:nvSpPr>
        <p:spPr bwMode="auto">
          <a:xfrm>
            <a:off x="3513536" y="3587355"/>
            <a:ext cx="172045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79413" indent="-3794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chemeClr val="accent1"/>
              </a:buClr>
              <a:buSzPct val="80000"/>
              <a:defRPr/>
            </a:pPr>
            <a:r>
              <a:rPr lang="en-GB" altLang="en-US" sz="1050" b="1" kern="0"/>
              <a:t>1:1 randomisation</a:t>
            </a:r>
          </a:p>
        </p:txBody>
      </p:sp>
      <p:sp>
        <p:nvSpPr>
          <p:cNvPr id="29700" name="AutoShape 13"/>
          <p:cNvSpPr>
            <a:spLocks noChangeArrowheads="1"/>
          </p:cNvSpPr>
          <p:nvPr/>
        </p:nvSpPr>
        <p:spPr bwMode="auto">
          <a:xfrm>
            <a:off x="5543550" y="2271714"/>
            <a:ext cx="2124075" cy="2880122"/>
          </a:xfrm>
          <a:prstGeom prst="roundRect">
            <a:avLst>
              <a:gd name="adj" fmla="val 13080"/>
            </a:avLst>
          </a:prstGeom>
          <a:solidFill>
            <a:schemeClr val="bg1">
              <a:lumMod val="5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67866" tIns="33338" rIns="67866" bIns="33338" anchor="ctr"/>
          <a:lstStyle/>
          <a:p>
            <a:pPr marL="211931" indent="-21193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defRPr/>
            </a:pPr>
            <a:endParaRPr lang="en-US" altLang="ja-JP" sz="1200" kern="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11931" indent="-21193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defRPr/>
            </a:pPr>
            <a:r>
              <a:rPr lang="en-US" sz="1050" kern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        </a:t>
            </a:r>
          </a:p>
        </p:txBody>
      </p:sp>
      <p:sp>
        <p:nvSpPr>
          <p:cNvPr id="92173" name="AutoShape 15"/>
          <p:cNvSpPr>
            <a:spLocks noChangeArrowheads="1"/>
          </p:cNvSpPr>
          <p:nvPr/>
        </p:nvSpPr>
        <p:spPr bwMode="auto">
          <a:xfrm>
            <a:off x="1404941" y="2237780"/>
            <a:ext cx="1706165" cy="2880122"/>
          </a:xfrm>
          <a:prstGeom prst="roundRect">
            <a:avLst>
              <a:gd name="adj" fmla="val 941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67866" tIns="33338" rIns="67866" bIns="33338" anchor="ctr"/>
          <a:lstStyle>
            <a:lvl1pPr marL="282575" indent="-282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defRPr/>
            </a:pPr>
            <a:endParaRPr lang="en-US" altLang="ja-JP" sz="1200" kern="0">
              <a:solidFill>
                <a:srgbClr val="000000"/>
              </a:solidFill>
              <a:ea typeface="MS PGothic" pitchFamily="34" charset="-128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defRPr/>
            </a:pPr>
            <a:endParaRPr lang="en-US" altLang="en-US" sz="1050" ker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9703" name="Text Box 17"/>
          <p:cNvSpPr txBox="1">
            <a:spLocks noChangeArrowheads="1"/>
          </p:cNvSpPr>
          <p:nvPr/>
        </p:nvSpPr>
        <p:spPr bwMode="auto">
          <a:xfrm>
            <a:off x="1562101" y="2300789"/>
            <a:ext cx="1631156" cy="225523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marL="88900" indent="-889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9pPr>
          </a:lstStyle>
          <a:p>
            <a:pPr>
              <a:spcAft>
                <a:spcPts val="900"/>
              </a:spcAft>
              <a:defRPr/>
            </a:pPr>
            <a:r>
              <a:rPr lang="en-US" altLang="ja-JP" sz="1050" kern="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Patients</a:t>
            </a:r>
            <a:endParaRPr lang="en-GB" altLang="ja-JP" sz="1050" kern="0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marL="138113" indent="-138113">
              <a:lnSpc>
                <a:spcPct val="90000"/>
              </a:lnSpc>
              <a:spcAft>
                <a:spcPts val="900"/>
              </a:spcAft>
              <a:buClr>
                <a:schemeClr val="bg1"/>
              </a:buClr>
              <a:buSzPct val="80000"/>
              <a:buFontTx/>
              <a:buChar char="•"/>
              <a:defRPr/>
            </a:pPr>
            <a:r>
              <a:rPr lang="en-GB" altLang="ja-JP" sz="1050" b="0" kern="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Chemonaïve</a:t>
            </a:r>
          </a:p>
          <a:p>
            <a:pPr marL="138113" indent="-138113">
              <a:lnSpc>
                <a:spcPct val="90000"/>
              </a:lnSpc>
              <a:spcAft>
                <a:spcPts val="900"/>
              </a:spcAft>
              <a:buClr>
                <a:schemeClr val="bg1"/>
              </a:buClr>
              <a:buSzPct val="80000"/>
              <a:buFontTx/>
              <a:buChar char="•"/>
              <a:defRPr/>
            </a:pPr>
            <a:r>
              <a:rPr lang="en-GB" altLang="ja-JP" sz="1050" b="0" kern="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Age ≥18 years </a:t>
            </a:r>
          </a:p>
          <a:p>
            <a:pPr marL="138113" indent="-138113">
              <a:lnSpc>
                <a:spcPct val="90000"/>
              </a:lnSpc>
              <a:spcAft>
                <a:spcPts val="900"/>
              </a:spcAft>
              <a:buClr>
                <a:schemeClr val="bg1"/>
              </a:buClr>
              <a:buSzPct val="80000"/>
              <a:buFontTx/>
              <a:buChar char="•"/>
              <a:defRPr/>
            </a:pPr>
            <a:r>
              <a:rPr lang="en-GB" sz="1050" b="0" kern="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Adenocarcinoma histology</a:t>
            </a:r>
          </a:p>
          <a:p>
            <a:pPr marL="138113" indent="-138113">
              <a:lnSpc>
                <a:spcPct val="90000"/>
              </a:lnSpc>
              <a:spcAft>
                <a:spcPts val="900"/>
              </a:spcAft>
              <a:buClr>
                <a:schemeClr val="bg1"/>
              </a:buClr>
              <a:buSzPct val="80000"/>
              <a:buFontTx/>
              <a:buChar char="•"/>
              <a:defRPr/>
            </a:pPr>
            <a:r>
              <a:rPr lang="en-GB" sz="1050" b="0" kern="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Never or light </a:t>
            </a:r>
            <a:br>
              <a:rPr lang="en-GB" sz="1050" b="0" kern="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GB" sz="1050" b="0" kern="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ex-smokers*</a:t>
            </a:r>
            <a:endParaRPr lang="en-GB" sz="1050" b="0" kern="0" baseline="30000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marL="138113" indent="-138113">
              <a:lnSpc>
                <a:spcPct val="90000"/>
              </a:lnSpc>
              <a:spcAft>
                <a:spcPts val="900"/>
              </a:spcAft>
              <a:buClr>
                <a:schemeClr val="bg1"/>
              </a:buClr>
              <a:buSzPct val="80000"/>
              <a:buFontTx/>
              <a:buChar char="•"/>
              <a:defRPr/>
            </a:pPr>
            <a:r>
              <a:rPr lang="en-GB" altLang="ja-JP" sz="1050" b="0" kern="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PS 0–2</a:t>
            </a:r>
          </a:p>
          <a:p>
            <a:pPr marL="138113" indent="-138113">
              <a:lnSpc>
                <a:spcPct val="90000"/>
              </a:lnSpc>
              <a:spcAft>
                <a:spcPts val="900"/>
              </a:spcAft>
              <a:buClr>
                <a:schemeClr val="bg1"/>
              </a:buClr>
              <a:buSzPct val="80000"/>
              <a:buFontTx/>
              <a:buChar char="•"/>
              <a:defRPr/>
            </a:pPr>
            <a:r>
              <a:rPr lang="en-GB" altLang="ja-JP" sz="1050" b="0" kern="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Measurable stage </a:t>
            </a:r>
            <a:br>
              <a:rPr lang="en-GB" altLang="ja-JP" sz="1050" b="0" kern="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GB" altLang="ja-JP" sz="1050" b="0" kern="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IIIB/IV disease</a:t>
            </a:r>
            <a:endParaRPr lang="en-US" sz="1050" b="0" kern="0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9704" name="Text Box 18"/>
          <p:cNvSpPr txBox="1">
            <a:spLocks noChangeArrowheads="1"/>
          </p:cNvSpPr>
          <p:nvPr/>
        </p:nvSpPr>
        <p:spPr bwMode="auto">
          <a:xfrm>
            <a:off x="5589986" y="2346723"/>
            <a:ext cx="2050256" cy="279050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altLang="ja-JP" sz="1050" kern="0" dirty="0">
                <a:ea typeface="ＭＳ Ｐゴシック" pitchFamily="34" charset="-128"/>
              </a:rPr>
              <a:t>Endpoints</a:t>
            </a:r>
          </a:p>
          <a:p>
            <a:pPr>
              <a:spcAft>
                <a:spcPts val="300"/>
              </a:spcAft>
              <a:defRPr/>
            </a:pPr>
            <a:r>
              <a:rPr lang="en-US" altLang="ja-JP" sz="1050" kern="0" dirty="0">
                <a:ea typeface="ＭＳ Ｐゴシック" pitchFamily="34" charset="-128"/>
              </a:rPr>
              <a:t>Primary</a:t>
            </a:r>
          </a:p>
          <a:p>
            <a:pPr marL="136922" indent="-136922">
              <a:spcAft>
                <a:spcPts val="450"/>
              </a:spcAft>
              <a:buFontTx/>
              <a:buChar char="•"/>
              <a:defRPr/>
            </a:pPr>
            <a:r>
              <a:rPr lang="en-US" altLang="ja-JP" sz="1050" kern="0" dirty="0">
                <a:ea typeface="ＭＳ Ｐゴシック" pitchFamily="34" charset="-128"/>
              </a:rPr>
              <a:t>PFS (non-inferiority)</a:t>
            </a:r>
          </a:p>
          <a:p>
            <a:pPr>
              <a:spcAft>
                <a:spcPts val="300"/>
              </a:spcAft>
              <a:defRPr/>
            </a:pPr>
            <a:r>
              <a:rPr lang="en-US" altLang="ja-JP" sz="1050" kern="0" dirty="0">
                <a:ea typeface="ＭＳ Ｐゴシック" pitchFamily="34" charset="-128"/>
              </a:rPr>
              <a:t>Secondary</a:t>
            </a:r>
          </a:p>
          <a:p>
            <a:pPr marL="136922" indent="-136922">
              <a:spcAft>
                <a:spcPts val="300"/>
              </a:spcAft>
              <a:buFontTx/>
              <a:buChar char="•"/>
              <a:defRPr/>
            </a:pPr>
            <a:r>
              <a:rPr lang="en-US" altLang="ja-JP" sz="1050" kern="0" dirty="0">
                <a:ea typeface="ＭＳ Ｐゴシック" pitchFamily="34" charset="-128"/>
              </a:rPr>
              <a:t>ORR</a:t>
            </a:r>
          </a:p>
          <a:p>
            <a:pPr marL="136922" indent="-136922">
              <a:spcAft>
                <a:spcPts val="300"/>
              </a:spcAft>
              <a:buFontTx/>
              <a:buChar char="•"/>
              <a:defRPr/>
            </a:pPr>
            <a:r>
              <a:rPr lang="en-US" altLang="ja-JP" sz="1050" kern="0" dirty="0">
                <a:ea typeface="ＭＳ Ｐゴシック" pitchFamily="34" charset="-128"/>
              </a:rPr>
              <a:t>OS</a:t>
            </a:r>
          </a:p>
          <a:p>
            <a:pPr marL="136922" indent="-136922">
              <a:spcAft>
                <a:spcPts val="300"/>
              </a:spcAft>
              <a:buFontTx/>
              <a:buChar char="•"/>
              <a:defRPr/>
            </a:pPr>
            <a:r>
              <a:rPr lang="en-US" altLang="ja-JP" sz="1050" kern="0" dirty="0">
                <a:ea typeface="ＭＳ Ｐゴシック" pitchFamily="34" charset="-128"/>
              </a:rPr>
              <a:t>QoL</a:t>
            </a:r>
          </a:p>
          <a:p>
            <a:pPr marL="136922" indent="-136922">
              <a:spcAft>
                <a:spcPts val="300"/>
              </a:spcAft>
              <a:buFontTx/>
              <a:buChar char="•"/>
              <a:defRPr/>
            </a:pPr>
            <a:r>
              <a:rPr lang="en-US" altLang="ja-JP" sz="1050" kern="0" dirty="0">
                <a:ea typeface="ＭＳ Ｐゴシック" pitchFamily="34" charset="-128"/>
              </a:rPr>
              <a:t>Disease-related symptoms </a:t>
            </a:r>
          </a:p>
          <a:p>
            <a:pPr marL="136922" indent="-136922">
              <a:spcAft>
                <a:spcPts val="450"/>
              </a:spcAft>
              <a:buFontTx/>
              <a:buChar char="•"/>
              <a:defRPr/>
            </a:pPr>
            <a:r>
              <a:rPr lang="en-US" altLang="ja-JP" sz="1050" kern="0" dirty="0">
                <a:ea typeface="ＭＳ Ｐゴシック" pitchFamily="34" charset="-128"/>
              </a:rPr>
              <a:t>Safety and tolerability</a:t>
            </a:r>
          </a:p>
          <a:p>
            <a:pPr>
              <a:spcAft>
                <a:spcPts val="300"/>
              </a:spcAft>
              <a:defRPr/>
            </a:pPr>
            <a:r>
              <a:rPr lang="en-US" altLang="ja-JP" sz="1050" kern="0" dirty="0">
                <a:ea typeface="ＭＳ Ｐゴシック" pitchFamily="34" charset="-128"/>
              </a:rPr>
              <a:t>Exploratory</a:t>
            </a:r>
          </a:p>
          <a:p>
            <a:pPr marL="136922" indent="-136922">
              <a:buFontTx/>
              <a:buChar char="•"/>
              <a:defRPr/>
            </a:pPr>
            <a:r>
              <a:rPr lang="en-US" altLang="ja-JP" sz="1050" kern="0" dirty="0">
                <a:ea typeface="ＭＳ Ｐゴシック" pitchFamily="34" charset="-128"/>
              </a:rPr>
              <a:t>Biomarkers</a:t>
            </a:r>
          </a:p>
          <a:p>
            <a:pPr marL="0" lvl="1" indent="-140494">
              <a:buFont typeface="Arial" panose="020B0604020202020204" pitchFamily="34" charset="0"/>
              <a:buChar char="-"/>
              <a:defRPr/>
            </a:pPr>
            <a:r>
              <a:rPr lang="en-US" sz="1050" i="1" kern="0" dirty="0">
                <a:ea typeface="ＭＳ Ｐゴシック" pitchFamily="34" charset="-128"/>
              </a:rPr>
              <a:t>EGFR</a:t>
            </a:r>
            <a:r>
              <a:rPr lang="en-US" sz="1050" kern="0" dirty="0">
                <a:ea typeface="ＭＳ Ｐゴシック" pitchFamily="34" charset="-128"/>
              </a:rPr>
              <a:t> mutation</a:t>
            </a:r>
            <a:r>
              <a:rPr lang="en-US" sz="1050" kern="0" baseline="30000" dirty="0">
                <a:ea typeface="ＭＳ Ｐゴシック" pitchFamily="34" charset="-128"/>
              </a:rPr>
              <a:t>‡</a:t>
            </a:r>
          </a:p>
          <a:p>
            <a:pPr marL="0" lvl="1" indent="-140494">
              <a:buFont typeface="Arial" panose="020B0604020202020204" pitchFamily="34" charset="0"/>
              <a:buChar char="-"/>
              <a:defRPr/>
            </a:pPr>
            <a:r>
              <a:rPr lang="en-US" sz="1050" i="1" kern="0" dirty="0">
                <a:ea typeface="ＭＳ Ｐゴシック" pitchFamily="34" charset="-128"/>
              </a:rPr>
              <a:t>EGFR</a:t>
            </a:r>
            <a:r>
              <a:rPr lang="en-US" sz="1050" kern="0" dirty="0">
                <a:ea typeface="ＭＳ Ｐゴシック" pitchFamily="34" charset="-128"/>
              </a:rPr>
              <a:t>-gene-copy number</a:t>
            </a:r>
          </a:p>
          <a:p>
            <a:pPr marL="0" lvl="1" indent="-140494">
              <a:spcAft>
                <a:spcPts val="300"/>
              </a:spcAft>
              <a:buFont typeface="Arial" panose="020B0604020202020204" pitchFamily="34" charset="0"/>
              <a:buChar char="-"/>
              <a:defRPr/>
            </a:pPr>
            <a:r>
              <a:rPr lang="en-GB" sz="1050" kern="0" dirty="0">
                <a:ea typeface="ＭＳ Ｐゴシック" pitchFamily="34" charset="-128"/>
              </a:rPr>
              <a:t>EGFR protein expression</a:t>
            </a:r>
            <a:r>
              <a:rPr lang="en-US" sz="1050" kern="0" dirty="0">
                <a:ea typeface="ＭＳ Ｐゴシック" pitchFamily="34" charset="-128"/>
              </a:rPr>
              <a:t> </a:t>
            </a:r>
          </a:p>
        </p:txBody>
      </p:sp>
      <p:sp>
        <p:nvSpPr>
          <p:cNvPr id="92176" name="Rectangle 20"/>
          <p:cNvSpPr>
            <a:spLocks noChangeArrowheads="1"/>
          </p:cNvSpPr>
          <p:nvPr/>
        </p:nvSpPr>
        <p:spPr bwMode="auto">
          <a:xfrm>
            <a:off x="1452564" y="5599519"/>
            <a:ext cx="5993606" cy="3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525" kern="0"/>
              <a:t>ARMS, amplification-refractory mutation system</a:t>
            </a:r>
          </a:p>
          <a:p>
            <a:pPr>
              <a:defRPr/>
            </a:pPr>
            <a:r>
              <a:rPr lang="en-GB" altLang="en-US" sz="525" kern="0"/>
              <a:t>*Never smokers, &lt;100 cigarettes in lifetime; light ex-smokers, stopped </a:t>
            </a:r>
            <a:r>
              <a:rPr lang="en-GB" altLang="en-US" sz="525" kern="0">
                <a:sym typeface="Symbol" panose="05050102010706020507" pitchFamily="18" charset="2"/>
              </a:rPr>
              <a:t></a:t>
            </a:r>
            <a:r>
              <a:rPr lang="en-GB" altLang="en-US" sz="525" kern="0"/>
              <a:t>15 years ago and smoked </a:t>
            </a:r>
            <a:r>
              <a:rPr lang="en-GB" altLang="en-US" sz="525" kern="0">
                <a:sym typeface="Symbol" panose="05050102010706020507" pitchFamily="18" charset="2"/>
              </a:rPr>
              <a:t>10 pack years; </a:t>
            </a:r>
            <a:r>
              <a:rPr lang="en-US" altLang="en-US" sz="525" kern="0" baseline="30000">
                <a:ea typeface="MS PGothic" pitchFamily="34" charset="-128"/>
                <a:sym typeface="Symbol" panose="05050102010706020507" pitchFamily="18" charset="2"/>
              </a:rPr>
              <a:t>†</a:t>
            </a:r>
            <a:r>
              <a:rPr lang="en-US" altLang="ja-JP" sz="525" kern="0">
                <a:ea typeface="MS PGothic" pitchFamily="34" charset="-128"/>
              </a:rPr>
              <a:t>Limited to a maximum of 6 cycles; carboplatin </a:t>
            </a:r>
            <a:r>
              <a:rPr lang="en-GB" altLang="en-US" sz="525" kern="0">
                <a:ea typeface="MS PGothic" pitchFamily="34" charset="-128"/>
                <a:sym typeface="Symbol" panose="05050102010706020507" pitchFamily="18" charset="2"/>
              </a:rPr>
              <a:t>/paclitaxel was offered to gefitinib patients at progression </a:t>
            </a:r>
            <a:r>
              <a:rPr lang="da-DK" altLang="en-US" sz="525" kern="0" baseline="30000"/>
              <a:t>‡</a:t>
            </a:r>
            <a:r>
              <a:rPr lang="en-GB" altLang="en-US" sz="525" i="1" kern="0"/>
              <a:t>EGFR</a:t>
            </a:r>
            <a:r>
              <a:rPr lang="en-GB" altLang="en-US" sz="525" kern="0"/>
              <a:t> mutations were detected with the use of ARMS and the DxS EGFR29 mutation-detection kit</a:t>
            </a:r>
          </a:p>
          <a:p>
            <a:pPr>
              <a:defRPr/>
            </a:pPr>
            <a:r>
              <a:rPr lang="da-DK" altLang="en-US" sz="525" kern="0"/>
              <a:t>Mok, et al. N Engl J Med 2009;361:947–957; </a:t>
            </a:r>
            <a:r>
              <a:rPr lang="en-GB" altLang="en-US" sz="525" kern="0"/>
              <a:t>Fukuoka, et al. J Clin Oncol 2011;29:2866–2874</a:t>
            </a:r>
          </a:p>
        </p:txBody>
      </p:sp>
    </p:spTree>
    <p:extLst>
      <p:ext uri="{BB962C8B-B14F-4D97-AF65-F5344CB8AC3E}">
        <p14:creationId xmlns:p14="http://schemas.microsoft.com/office/powerpoint/2010/main" val="637733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2" y="228600"/>
            <a:ext cx="9132888" cy="1143000"/>
          </a:xfrm>
        </p:spPr>
        <p:txBody>
          <a:bodyPr anchor="ctr" anchorCtr="0"/>
          <a:lstStyle/>
          <a:p>
            <a:pPr eaLnBrk="1" hangingPunct="1"/>
            <a:r>
              <a:rPr lang="en-GB" altLang="ja-JP" sz="2400" dirty="0" smtClean="0">
                <a:ea typeface="MS PGothic" pitchFamily="34" charset="-128"/>
              </a:rPr>
              <a:t>OBJECTIVE RESPONSE RATE </a:t>
            </a:r>
            <a:r>
              <a:rPr lang="en-GB" sz="2400" dirty="0" smtClean="0"/>
              <a:t>IN </a:t>
            </a:r>
            <a:r>
              <a:rPr lang="en-GB" sz="2400" i="1" dirty="0" smtClean="0">
                <a:solidFill>
                  <a:srgbClr val="FF0000"/>
                </a:solidFill>
              </a:rPr>
              <a:t>EGFR MUTATION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POSITIVE AND NEGATIVE PATIENTS (IPASS STUDY)</a:t>
            </a:r>
            <a:endParaRPr lang="en-US" sz="2400" dirty="0"/>
          </a:p>
        </p:txBody>
      </p:sp>
      <p:graphicFrame>
        <p:nvGraphicFramePr>
          <p:cNvPr id="217091" name="Chart Placeholder 6"/>
          <p:cNvGraphicFramePr>
            <a:graphicFrameLocks noGrp="1"/>
          </p:cNvGraphicFramePr>
          <p:nvPr>
            <p:ph type="chart" idx="4294967295"/>
            <p:extLst/>
          </p:nvPr>
        </p:nvGraphicFramePr>
        <p:xfrm>
          <a:off x="1343025" y="1455738"/>
          <a:ext cx="6762750" cy="448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5" imgW="6761050" imgH="4487045" progId="Excel.Sheet.8">
                  <p:embed/>
                </p:oleObj>
              </mc:Choice>
              <mc:Fallback>
                <p:oleObj r:id="rId5" imgW="6761050" imgH="448704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1455738"/>
                        <a:ext cx="6762750" cy="448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2" name="Rectangle 15"/>
          <p:cNvSpPr>
            <a:spLocks noChangeArrowheads="1"/>
          </p:cNvSpPr>
          <p:nvPr/>
        </p:nvSpPr>
        <p:spPr bwMode="auto">
          <a:xfrm>
            <a:off x="5232400" y="1570038"/>
            <a:ext cx="3625850" cy="20320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400" dirty="0" err="1">
                <a:solidFill>
                  <a:srgbClr val="00FF00"/>
                </a:solidFill>
                <a:ea typeface="MS PGothic" pitchFamily="34" charset="-128"/>
              </a:rPr>
              <a:t>Gefitinib</a:t>
            </a:r>
            <a:r>
              <a:rPr lang="en-GB" sz="1400" dirty="0">
                <a:solidFill>
                  <a:srgbClr val="00FF00"/>
                </a:solidFill>
                <a:ea typeface="MS PGothic" pitchFamily="34" charset="-128"/>
              </a:rPr>
              <a:t> 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400" dirty="0" err="1">
                <a:solidFill>
                  <a:srgbClr val="FFCC00"/>
                </a:solidFill>
                <a:ea typeface="MS PGothic" pitchFamily="34" charset="-128"/>
              </a:rPr>
              <a:t>Carboplatin</a:t>
            </a:r>
            <a:r>
              <a:rPr lang="en-GB" sz="1400" dirty="0">
                <a:solidFill>
                  <a:srgbClr val="FFCC00"/>
                </a:solidFill>
                <a:ea typeface="MS PGothic" pitchFamily="34" charset="-128"/>
              </a:rPr>
              <a:t> / </a:t>
            </a:r>
            <a:r>
              <a:rPr lang="en-GB" sz="1400" dirty="0" err="1">
                <a:solidFill>
                  <a:srgbClr val="FFCC00"/>
                </a:solidFill>
                <a:ea typeface="MS PGothic" pitchFamily="34" charset="-128"/>
              </a:rPr>
              <a:t>paclitaxel</a:t>
            </a:r>
            <a:endParaRPr lang="en-GB" sz="1400" dirty="0">
              <a:solidFill>
                <a:srgbClr val="FFCC00"/>
              </a:solidFill>
              <a:ea typeface="MS PGothic" pitchFamily="34" charset="-128"/>
            </a:endParaRP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GB" sz="1400" dirty="0">
              <a:solidFill>
                <a:srgbClr val="FFCC00"/>
              </a:solidFill>
              <a:ea typeface="MS PGothic" pitchFamily="34" charset="-128"/>
            </a:endParaRP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1400" dirty="0">
                <a:solidFill>
                  <a:srgbClr val="FFFFFF"/>
                </a:solidFill>
                <a:ea typeface="MS PGothic" pitchFamily="34" charset="-128"/>
              </a:rPr>
              <a:t>EGFR M+ odds ratio (95% CI) = 2.75</a:t>
            </a:r>
            <a:br>
              <a:rPr lang="en-GB" sz="1400" dirty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GB" sz="1400" dirty="0">
                <a:solidFill>
                  <a:srgbClr val="FFFFFF"/>
                </a:solidFill>
                <a:ea typeface="MS PGothic" pitchFamily="34" charset="-128"/>
              </a:rPr>
              <a:t>(1.65, 4.60), p=0.0001 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GB" sz="1400" dirty="0">
              <a:solidFill>
                <a:srgbClr val="FFFFFF"/>
              </a:solidFill>
              <a:ea typeface="MS PGothic" pitchFamily="34" charset="-128"/>
            </a:endParaRPr>
          </a:p>
          <a:p>
            <a:pPr>
              <a:buClr>
                <a:schemeClr val="accent1"/>
              </a:buClr>
              <a:buSzPct val="80000"/>
            </a:pPr>
            <a:r>
              <a:rPr lang="en-GB" sz="1400" dirty="0">
                <a:solidFill>
                  <a:srgbClr val="FFFFFF"/>
                </a:solidFill>
                <a:ea typeface="MS PGothic" pitchFamily="34" charset="-128"/>
              </a:rPr>
              <a:t>EGFR M- odds ratio (95% CI) = 0.04</a:t>
            </a:r>
            <a:br>
              <a:rPr lang="en-GB" sz="1400" dirty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GB" sz="1400" dirty="0">
                <a:solidFill>
                  <a:srgbClr val="FFFFFF"/>
                </a:solidFill>
                <a:ea typeface="MS PGothic" pitchFamily="34" charset="-128"/>
              </a:rPr>
              <a:t>(0.01, 0.27), p=0.0013 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GB" sz="14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17093" name="TextBox 8"/>
          <p:cNvSpPr txBox="1">
            <a:spLocks noChangeArrowheads="1"/>
          </p:cNvSpPr>
          <p:nvPr/>
        </p:nvSpPr>
        <p:spPr bwMode="auto">
          <a:xfrm>
            <a:off x="185738" y="1446213"/>
            <a:ext cx="1095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GB" sz="1600">
                <a:ea typeface="MS PGothic" pitchFamily="34" charset="-128"/>
              </a:rPr>
              <a:t>Overall</a:t>
            </a:r>
            <a:br>
              <a:rPr lang="en-GB" sz="1600">
                <a:ea typeface="MS PGothic" pitchFamily="34" charset="-128"/>
              </a:rPr>
            </a:br>
            <a:r>
              <a:rPr lang="en-GB" sz="1600">
                <a:ea typeface="MS PGothic" pitchFamily="34" charset="-128"/>
              </a:rPr>
              <a:t>response</a:t>
            </a:r>
            <a:br>
              <a:rPr lang="en-GB" sz="1600">
                <a:ea typeface="MS PGothic" pitchFamily="34" charset="-128"/>
              </a:rPr>
            </a:br>
            <a:r>
              <a:rPr lang="en-GB" sz="1600">
                <a:ea typeface="MS PGothic" pitchFamily="34" charset="-128"/>
              </a:rPr>
              <a:t>rate (%)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17094" name="TextBox 9"/>
          <p:cNvSpPr txBox="1">
            <a:spLocks noChangeArrowheads="1"/>
          </p:cNvSpPr>
          <p:nvPr/>
        </p:nvSpPr>
        <p:spPr bwMode="auto">
          <a:xfrm>
            <a:off x="2508250" y="5245100"/>
            <a:ext cx="909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GB" sz="1600">
                <a:ea typeface="MS PGothic" pitchFamily="34" charset="-128"/>
              </a:rPr>
              <a:t>(n=132)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17095" name="TextBox 10"/>
          <p:cNvSpPr txBox="1">
            <a:spLocks noChangeArrowheads="1"/>
          </p:cNvSpPr>
          <p:nvPr/>
        </p:nvSpPr>
        <p:spPr bwMode="auto">
          <a:xfrm>
            <a:off x="3386138" y="5245100"/>
            <a:ext cx="909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GB" sz="1600">
                <a:ea typeface="MS PGothic" pitchFamily="34" charset="-128"/>
              </a:rPr>
              <a:t>(n=129)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17096" name="TextBox 11"/>
          <p:cNvSpPr txBox="1">
            <a:spLocks noChangeArrowheads="1"/>
          </p:cNvSpPr>
          <p:nvPr/>
        </p:nvSpPr>
        <p:spPr bwMode="auto">
          <a:xfrm>
            <a:off x="5607050" y="5245100"/>
            <a:ext cx="795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GB" sz="1600">
                <a:ea typeface="MS PGothic" pitchFamily="34" charset="-128"/>
              </a:rPr>
              <a:t>(n=91)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17097" name="TextBox 12"/>
          <p:cNvSpPr txBox="1">
            <a:spLocks noChangeArrowheads="1"/>
          </p:cNvSpPr>
          <p:nvPr/>
        </p:nvSpPr>
        <p:spPr bwMode="auto">
          <a:xfrm>
            <a:off x="6473825" y="5245100"/>
            <a:ext cx="795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GB" sz="1600">
                <a:ea typeface="MS PGothic" pitchFamily="34" charset="-128"/>
              </a:rPr>
              <a:t>(n=85)</a:t>
            </a:r>
            <a:endParaRPr lang="en-US" sz="1600">
              <a:ea typeface="MS PGothic" pitchFamily="34" charset="-128"/>
            </a:endParaRPr>
          </a:p>
        </p:txBody>
      </p:sp>
      <p:sp>
        <p:nvSpPr>
          <p:cNvPr id="217098" name="Rectangle 15"/>
          <p:cNvSpPr>
            <a:spLocks noChangeArrowheads="1"/>
          </p:cNvSpPr>
          <p:nvPr/>
        </p:nvSpPr>
        <p:spPr bwMode="auto">
          <a:xfrm>
            <a:off x="184150" y="6399213"/>
            <a:ext cx="8658225" cy="30638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</a:pPr>
            <a:r>
              <a:rPr lang="en-GB" sz="1400">
                <a:solidFill>
                  <a:srgbClr val="FFFFFF"/>
                </a:solidFill>
                <a:ea typeface="MS PGothic" pitchFamily="34" charset="-128"/>
              </a:rPr>
              <a:t>Odds ratio &gt;1 implies greater chance of response on gefitinib</a:t>
            </a:r>
          </a:p>
        </p:txBody>
      </p:sp>
      <p:sp>
        <p:nvSpPr>
          <p:cNvPr id="217099" name="TextBox 10"/>
          <p:cNvSpPr txBox="1">
            <a:spLocks noChangeArrowheads="1"/>
          </p:cNvSpPr>
          <p:nvPr/>
        </p:nvSpPr>
        <p:spPr bwMode="auto">
          <a:xfrm>
            <a:off x="2592388" y="1676400"/>
            <a:ext cx="7667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GB" sz="1600">
                <a:ea typeface="MS PGothic" pitchFamily="34" charset="-128"/>
              </a:rPr>
              <a:t>71.2%</a:t>
            </a:r>
          </a:p>
        </p:txBody>
      </p:sp>
      <p:sp>
        <p:nvSpPr>
          <p:cNvPr id="217100" name="TextBox 11"/>
          <p:cNvSpPr txBox="1">
            <a:spLocks noChangeArrowheads="1"/>
          </p:cNvSpPr>
          <p:nvPr/>
        </p:nvSpPr>
        <p:spPr bwMode="auto">
          <a:xfrm>
            <a:off x="3441700" y="2770188"/>
            <a:ext cx="766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GB" sz="1600">
                <a:ea typeface="MS PGothic" pitchFamily="34" charset="-128"/>
              </a:rPr>
              <a:t>47.3%</a:t>
            </a:r>
          </a:p>
        </p:txBody>
      </p:sp>
      <p:sp>
        <p:nvSpPr>
          <p:cNvPr id="217101" name="TextBox 12"/>
          <p:cNvSpPr txBox="1">
            <a:spLocks noChangeArrowheads="1"/>
          </p:cNvSpPr>
          <p:nvPr/>
        </p:nvSpPr>
        <p:spPr bwMode="auto">
          <a:xfrm>
            <a:off x="5611813" y="4781550"/>
            <a:ext cx="652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GB" sz="1600">
                <a:ea typeface="MS PGothic" pitchFamily="34" charset="-128"/>
              </a:rPr>
              <a:t>1.1%</a:t>
            </a:r>
          </a:p>
        </p:txBody>
      </p:sp>
      <p:sp>
        <p:nvSpPr>
          <p:cNvPr id="217102" name="TextBox 13"/>
          <p:cNvSpPr txBox="1">
            <a:spLocks noChangeArrowheads="1"/>
          </p:cNvSpPr>
          <p:nvPr/>
        </p:nvSpPr>
        <p:spPr bwMode="auto">
          <a:xfrm>
            <a:off x="6499225" y="3794125"/>
            <a:ext cx="765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GB" sz="1600">
                <a:ea typeface="MS PGothic" pitchFamily="34" charset="-128"/>
              </a:rPr>
              <a:t>23.5%</a:t>
            </a:r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5995988" y="6357938"/>
            <a:ext cx="2735262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600">
                <a:ea typeface="MS PGothic" pitchFamily="34" charset="-128"/>
              </a:rPr>
              <a:t>Mok et al ESMO LBA 2, 2008</a:t>
            </a:r>
          </a:p>
        </p:txBody>
      </p:sp>
    </p:spTree>
    <p:extLst>
      <p:ext uri="{BB962C8B-B14F-4D97-AF65-F5344CB8AC3E}">
        <p14:creationId xmlns:p14="http://schemas.microsoft.com/office/powerpoint/2010/main" val="247204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1017672" y="257499"/>
            <a:ext cx="6250781" cy="12728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dirty="0"/>
              <a:t>NEJ002 study</a:t>
            </a:r>
            <a:r>
              <a:rPr lang="en-GB" altLang="en-US" sz="1600" dirty="0">
                <a:solidFill>
                  <a:schemeClr val="tx1"/>
                </a:solidFill>
              </a:rPr>
              <a:t/>
            </a:r>
            <a:br>
              <a:rPr lang="en-GB" altLang="en-US" sz="1600" dirty="0">
                <a:solidFill>
                  <a:schemeClr val="tx1"/>
                </a:solidFill>
              </a:rPr>
            </a:br>
            <a:r>
              <a:rPr lang="en-US" altLang="en-US" sz="1600" dirty="0">
                <a:solidFill>
                  <a:schemeClr val="tx1"/>
                </a:solidFill>
              </a:rPr>
              <a:t>A Phase III study of </a:t>
            </a:r>
            <a:r>
              <a:rPr lang="en-US" altLang="en-US" sz="1600" dirty="0" err="1">
                <a:solidFill>
                  <a:schemeClr val="tx1"/>
                </a:solidFill>
              </a:rPr>
              <a:t>gefitinib</a:t>
            </a:r>
            <a:r>
              <a:rPr lang="en-US" altLang="en-US" sz="1600" dirty="0">
                <a:solidFill>
                  <a:schemeClr val="tx1"/>
                </a:solidFill>
              </a:rPr>
              <a:t> vs carboplatin/paclitaxel in patients with </a:t>
            </a:r>
            <a:r>
              <a:rPr lang="en-US" altLang="en-US" sz="1600" i="1" dirty="0" err="1">
                <a:solidFill>
                  <a:schemeClr val="tx1"/>
                </a:solidFill>
              </a:rPr>
              <a:t>EGFR</a:t>
            </a:r>
            <a:r>
              <a:rPr lang="en-US" altLang="en-US" sz="1600" dirty="0" err="1">
                <a:solidFill>
                  <a:schemeClr val="tx1"/>
                </a:solidFill>
              </a:rPr>
              <a:t>m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aNSCLC</a:t>
            </a:r>
            <a:r>
              <a:rPr lang="en-US" altLang="en-US" sz="1600" dirty="0">
                <a:solidFill>
                  <a:schemeClr val="tx1"/>
                </a:solidFill>
              </a:rPr>
              <a:t> in Japan</a:t>
            </a:r>
            <a:br>
              <a:rPr lang="en-US" altLang="en-US" sz="1600" dirty="0">
                <a:solidFill>
                  <a:schemeClr val="tx1"/>
                </a:solidFill>
              </a:rPr>
            </a:br>
            <a:endParaRPr lang="en-US" altLang="en-US" sz="1600" dirty="0">
              <a:solidFill>
                <a:schemeClr val="tx1"/>
              </a:solidFill>
            </a:endParaRPr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3483457" y="2210059"/>
            <a:ext cx="2605088" cy="2938524"/>
            <a:chOff x="1568" y="1170"/>
            <a:chExt cx="2188" cy="2079"/>
          </a:xfrm>
        </p:grpSpPr>
        <p:sp>
          <p:nvSpPr>
            <p:cNvPr id="114698" name="Line 4"/>
            <p:cNvSpPr>
              <a:spLocks noChangeShapeType="1"/>
            </p:cNvSpPr>
            <p:nvPr/>
          </p:nvSpPr>
          <p:spPr bwMode="auto">
            <a:xfrm>
              <a:off x="2744" y="2659"/>
              <a:ext cx="10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GB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699" name="Line 5"/>
            <p:cNvSpPr>
              <a:spLocks noChangeShapeType="1"/>
            </p:cNvSpPr>
            <p:nvPr/>
          </p:nvSpPr>
          <p:spPr bwMode="auto">
            <a:xfrm>
              <a:off x="2744" y="1516"/>
              <a:ext cx="10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GB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700" name="AutoShape 6"/>
            <p:cNvSpPr>
              <a:spLocks noChangeArrowheads="1"/>
            </p:cNvSpPr>
            <p:nvPr/>
          </p:nvSpPr>
          <p:spPr bwMode="auto">
            <a:xfrm>
              <a:off x="2111" y="2276"/>
              <a:ext cx="1378" cy="973"/>
            </a:xfrm>
            <a:prstGeom prst="roundRect">
              <a:avLst>
                <a:gd name="adj" fmla="val 16667"/>
              </a:avLst>
            </a:prstGeom>
            <a:solidFill>
              <a:srgbClr val="864FC8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  <a:defRPr/>
              </a:pPr>
              <a:endParaRPr lang="en-US" altLang="en-US" sz="1050" b="1" kern="0"/>
            </a:p>
          </p:txBody>
        </p:sp>
        <p:sp>
          <p:nvSpPr>
            <p:cNvPr id="114701" name="AutoShape 7"/>
            <p:cNvSpPr>
              <a:spLocks noChangeArrowheads="1"/>
            </p:cNvSpPr>
            <p:nvPr/>
          </p:nvSpPr>
          <p:spPr bwMode="auto">
            <a:xfrm>
              <a:off x="2122" y="1170"/>
              <a:ext cx="1286" cy="717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95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30000"/>
                </a:spcBef>
                <a:defRPr/>
              </a:pPr>
              <a:endParaRPr lang="en-US" altLang="en-US" sz="1050" b="1" kern="0"/>
            </a:p>
          </p:txBody>
        </p:sp>
        <p:sp>
          <p:nvSpPr>
            <p:cNvPr id="114702" name="AutoShape 8"/>
            <p:cNvSpPr>
              <a:spLocks noChangeArrowheads="1"/>
            </p:cNvSpPr>
            <p:nvPr/>
          </p:nvSpPr>
          <p:spPr bwMode="auto">
            <a:xfrm>
              <a:off x="2125" y="1217"/>
              <a:ext cx="1279" cy="62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866" tIns="33338" rIns="67866" bIns="333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1400" b="1" kern="0" dirty="0" err="1">
                  <a:solidFill>
                    <a:schemeClr val="bg1"/>
                  </a:solidFill>
                </a:rPr>
                <a:t>Gefitinib</a:t>
              </a:r>
              <a:endParaRPr lang="en-GB" altLang="en-US" sz="1400" b="1" kern="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en-US" altLang="ja-JP" sz="1400" b="1" kern="0" dirty="0">
                  <a:solidFill>
                    <a:schemeClr val="bg1"/>
                  </a:solidFill>
                  <a:ea typeface="MS PGothic" pitchFamily="34" charset="-128"/>
                </a:rPr>
                <a:t>(250 mg daily)</a:t>
              </a:r>
            </a:p>
            <a:p>
              <a:pPr algn="ctr">
                <a:defRPr/>
              </a:pPr>
              <a:r>
                <a:rPr lang="en-US" altLang="ja-JP" sz="1400" b="1" kern="0" dirty="0">
                  <a:solidFill>
                    <a:schemeClr val="bg1"/>
                  </a:solidFill>
                  <a:ea typeface="MS PGothic" pitchFamily="34" charset="-128"/>
                </a:rPr>
                <a:t>n=115</a:t>
              </a:r>
            </a:p>
          </p:txBody>
        </p:sp>
        <p:sp>
          <p:nvSpPr>
            <p:cNvPr id="114703" name="Line 9"/>
            <p:cNvSpPr>
              <a:spLocks noChangeShapeType="1"/>
            </p:cNvSpPr>
            <p:nvPr/>
          </p:nvSpPr>
          <p:spPr bwMode="auto">
            <a:xfrm flipV="1">
              <a:off x="1568" y="1512"/>
              <a:ext cx="544" cy="4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GB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704" name="Line 10"/>
            <p:cNvSpPr>
              <a:spLocks noChangeShapeType="1"/>
            </p:cNvSpPr>
            <p:nvPr/>
          </p:nvSpPr>
          <p:spPr bwMode="auto">
            <a:xfrm>
              <a:off x="1576" y="2280"/>
              <a:ext cx="536" cy="3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GB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705" name="AutoShape 11"/>
            <p:cNvSpPr>
              <a:spLocks noChangeArrowheads="1"/>
            </p:cNvSpPr>
            <p:nvPr/>
          </p:nvSpPr>
          <p:spPr bwMode="auto">
            <a:xfrm>
              <a:off x="2122" y="2533"/>
              <a:ext cx="1417" cy="43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7866" tIns="33338" rIns="67866" bIns="3333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ja-JP" sz="1400" b="1" kern="0" dirty="0" smtClean="0">
                <a:ea typeface="MS PGothic" pitchFamily="34" charset="-128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altLang="ja-JP" sz="1400" b="1" kern="0" dirty="0" smtClean="0">
                  <a:solidFill>
                    <a:schemeClr val="bg1"/>
                  </a:solidFill>
                  <a:ea typeface="MS PGothic" pitchFamily="34" charset="-128"/>
                </a:rPr>
                <a:t>Carboplatin </a:t>
              </a:r>
              <a:r>
                <a:rPr lang="en-US" altLang="ja-JP" sz="1400" b="1" kern="0" dirty="0">
                  <a:solidFill>
                    <a:schemeClr val="bg1"/>
                  </a:solidFill>
                  <a:ea typeface="MS PGothic" pitchFamily="34" charset="-128"/>
                </a:rPr>
                <a:t>(AUC 6) / paclitaxel (200 mg/m</a:t>
              </a:r>
              <a:r>
                <a:rPr lang="en-US" altLang="ja-JP" sz="1400" b="1" kern="0" baseline="30000" dirty="0">
                  <a:solidFill>
                    <a:schemeClr val="bg1"/>
                  </a:solidFill>
                  <a:ea typeface="MS PGothic" pitchFamily="34" charset="-128"/>
                </a:rPr>
                <a:t>2</a:t>
              </a:r>
              <a:r>
                <a:rPr lang="en-US" altLang="ja-JP" sz="1400" b="1" kern="0" dirty="0">
                  <a:solidFill>
                    <a:schemeClr val="bg1"/>
                  </a:solidFill>
                  <a:ea typeface="MS PGothic" pitchFamily="34" charset="-128"/>
                </a:rPr>
                <a:t>) </a:t>
              </a:r>
              <a:br>
                <a:rPr lang="en-US" altLang="ja-JP" sz="1400" b="1" kern="0" dirty="0">
                  <a:solidFill>
                    <a:schemeClr val="bg1"/>
                  </a:solidFill>
                  <a:ea typeface="MS PGothic" pitchFamily="34" charset="-128"/>
                </a:rPr>
              </a:br>
              <a:r>
                <a:rPr lang="en-US" altLang="ja-JP" sz="1400" b="1" kern="0" dirty="0">
                  <a:solidFill>
                    <a:schemeClr val="bg1"/>
                  </a:solidFill>
                  <a:ea typeface="MS PGothic" pitchFamily="34" charset="-128"/>
                </a:rPr>
                <a:t>3-weekly</a:t>
              </a:r>
            </a:p>
            <a:p>
              <a:pPr algn="ctr">
                <a:defRPr/>
              </a:pPr>
              <a:r>
                <a:rPr lang="en-US" altLang="ja-JP" sz="1400" b="1" kern="0" dirty="0">
                  <a:solidFill>
                    <a:schemeClr val="bg1"/>
                  </a:solidFill>
                  <a:ea typeface="MS PGothic" pitchFamily="34" charset="-128"/>
                </a:rPr>
                <a:t>n=115</a:t>
              </a:r>
            </a:p>
            <a:p>
              <a:pPr algn="ctr">
                <a:defRPr/>
              </a:pPr>
              <a:endParaRPr lang="en-US" altLang="ja-JP" sz="1200" b="1" kern="0" baseline="30000" dirty="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>
                <a:defRPr/>
              </a:pPr>
              <a:endParaRPr lang="en-US" altLang="ja-JP" sz="1200" b="1" kern="0" baseline="300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14706" name="Rectangle 12"/>
            <p:cNvSpPr>
              <a:spLocks noChangeArrowheads="1"/>
            </p:cNvSpPr>
            <p:nvPr/>
          </p:nvSpPr>
          <p:spPr bwMode="auto">
            <a:xfrm>
              <a:off x="2048" y="2004"/>
              <a:ext cx="144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056" tIns="34529" rIns="69056" bIns="34529"/>
            <a:lstStyle>
              <a:lvl1pPr marL="379413" indent="-3794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30000"/>
                </a:spcAft>
                <a:buClr>
                  <a:schemeClr val="accent1"/>
                </a:buClr>
                <a:buSzPct val="80000"/>
                <a:defRPr/>
              </a:pPr>
              <a:r>
                <a:rPr lang="en-GB" altLang="en-US" sz="1050" b="1" kern="0"/>
                <a:t>1:1 randomisation</a:t>
              </a:r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448424" y="2257408"/>
            <a:ext cx="2188369" cy="2636044"/>
          </a:xfrm>
          <a:prstGeom prst="roundRect">
            <a:avLst>
              <a:gd name="adj" fmla="val 9268"/>
            </a:avLst>
          </a:prstGeom>
          <a:solidFill>
            <a:schemeClr val="bg1">
              <a:lumMod val="5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67866" tIns="33338" rIns="67866" bIns="33338" anchor="ctr"/>
          <a:lstStyle/>
          <a:p>
            <a:pPr marL="211931" indent="-21193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defRPr/>
            </a:pPr>
            <a:endParaRPr lang="en-US" altLang="ja-JP" sz="1350" kern="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11931" indent="-21193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        </a:t>
            </a:r>
          </a:p>
        </p:txBody>
      </p:sp>
      <p:sp>
        <p:nvSpPr>
          <p:cNvPr id="114693" name="AutoShape 15"/>
          <p:cNvSpPr>
            <a:spLocks noChangeArrowheads="1"/>
          </p:cNvSpPr>
          <p:nvPr/>
        </p:nvSpPr>
        <p:spPr bwMode="auto">
          <a:xfrm>
            <a:off x="1527574" y="2213372"/>
            <a:ext cx="1706165" cy="2641997"/>
          </a:xfrm>
          <a:prstGeom prst="roundRect">
            <a:avLst>
              <a:gd name="adj" fmla="val 941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67866" tIns="33338" rIns="67866" bIns="33338" anchor="ctr"/>
          <a:lstStyle>
            <a:lvl1pPr marL="282575" indent="-282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defRPr/>
            </a:pPr>
            <a:endParaRPr lang="en-US" altLang="ja-JP" sz="1350" kern="0">
              <a:solidFill>
                <a:srgbClr val="000000"/>
              </a:solidFill>
              <a:ea typeface="MS PGothic" pitchFamily="34" charset="-128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defRPr/>
            </a:pPr>
            <a:endParaRPr lang="en-US" altLang="en-US" sz="1200" ker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524000" y="2518114"/>
            <a:ext cx="16811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marL="88900" indent="-889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9pPr>
          </a:lstStyle>
          <a:p>
            <a:pPr>
              <a:spcAft>
                <a:spcPts val="900"/>
              </a:spcAft>
              <a:defRPr/>
            </a:pPr>
            <a:r>
              <a:rPr lang="en-US" altLang="ja-JP" sz="1200" kern="0" dirty="0">
                <a:solidFill>
                  <a:schemeClr val="bg1"/>
                </a:solidFill>
                <a:ea typeface="ＭＳ Ｐゴシック" pitchFamily="34" charset="-128"/>
              </a:rPr>
              <a:t>Patients</a:t>
            </a:r>
            <a:endParaRPr lang="en-GB" altLang="ja-JP" sz="1200" kern="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135731" indent="-135731">
              <a:spcAft>
                <a:spcPts val="900"/>
              </a:spcAft>
              <a:buClr>
                <a:schemeClr val="bg1"/>
              </a:buClr>
              <a:buSzPct val="80000"/>
              <a:buFontTx/>
              <a:buChar char="•"/>
              <a:defRPr/>
            </a:pPr>
            <a:r>
              <a:rPr lang="en-GB" altLang="ja-JP" sz="1200" i="1" kern="0" dirty="0">
                <a:solidFill>
                  <a:schemeClr val="bg1"/>
                </a:solidFill>
                <a:ea typeface="ＭＳ Ｐゴシック" pitchFamily="34" charset="-128"/>
              </a:rPr>
              <a:t>EGFR</a:t>
            </a:r>
            <a:r>
              <a:rPr lang="en-GB" altLang="ja-JP" sz="1200" kern="0" dirty="0">
                <a:solidFill>
                  <a:schemeClr val="bg1"/>
                </a:solidFill>
                <a:ea typeface="ＭＳ Ｐゴシック" pitchFamily="34" charset="-128"/>
              </a:rPr>
              <a:t>m*</a:t>
            </a:r>
          </a:p>
          <a:p>
            <a:pPr marL="135731" indent="-135731">
              <a:spcAft>
                <a:spcPts val="900"/>
              </a:spcAft>
              <a:buClr>
                <a:schemeClr val="bg1"/>
              </a:buClr>
              <a:buSzPct val="80000"/>
              <a:buFontTx/>
              <a:buChar char="•"/>
              <a:defRPr/>
            </a:pPr>
            <a:r>
              <a:rPr lang="en-GB" altLang="ja-JP" sz="1200" kern="0" dirty="0">
                <a:solidFill>
                  <a:schemeClr val="bg1"/>
                </a:solidFill>
                <a:ea typeface="ＭＳ Ｐゴシック" pitchFamily="34" charset="-128"/>
              </a:rPr>
              <a:t>Stage IIIB/IV NSCLC or postoperative relapse </a:t>
            </a:r>
          </a:p>
          <a:p>
            <a:pPr marL="135731" indent="-135731">
              <a:spcAft>
                <a:spcPts val="900"/>
              </a:spcAft>
              <a:buClr>
                <a:schemeClr val="bg1"/>
              </a:buClr>
              <a:buSzPct val="80000"/>
              <a:buFontTx/>
              <a:buChar char="•"/>
              <a:defRPr/>
            </a:pPr>
            <a:r>
              <a:rPr lang="en-GB" altLang="ja-JP" sz="1200" kern="0" dirty="0">
                <a:solidFill>
                  <a:schemeClr val="bg1"/>
                </a:solidFill>
                <a:ea typeface="ＭＳ Ｐゴシック" pitchFamily="34" charset="-128"/>
              </a:rPr>
              <a:t>Chemonaïve</a:t>
            </a:r>
          </a:p>
          <a:p>
            <a:pPr marL="135731" indent="-135731">
              <a:spcAft>
                <a:spcPts val="900"/>
              </a:spcAft>
              <a:buClr>
                <a:schemeClr val="bg1"/>
              </a:buClr>
              <a:buSzPct val="80000"/>
              <a:buFontTx/>
              <a:buChar char="•"/>
              <a:defRPr/>
            </a:pPr>
            <a:r>
              <a:rPr lang="en-GB" altLang="ja-JP" sz="1200" kern="0" dirty="0">
                <a:solidFill>
                  <a:schemeClr val="bg1"/>
                </a:solidFill>
                <a:ea typeface="ＭＳ Ｐゴシック" pitchFamily="34" charset="-128"/>
              </a:rPr>
              <a:t>ECOG PS 0 or 1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654297" y="2547159"/>
            <a:ext cx="2028825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</a:defRPr>
            </a:lvl9pPr>
          </a:lstStyle>
          <a:p>
            <a:pPr>
              <a:spcAft>
                <a:spcPts val="900"/>
              </a:spcAft>
              <a:buClr>
                <a:schemeClr val="bg1"/>
              </a:buClr>
              <a:defRPr/>
            </a:pPr>
            <a:r>
              <a:rPr lang="en-US" altLang="ja-JP" sz="1200" kern="0" dirty="0">
                <a:ea typeface="ＭＳ Ｐゴシック" pitchFamily="34" charset="-128"/>
              </a:rPr>
              <a:t>Primary endpoint</a:t>
            </a:r>
          </a:p>
          <a:p>
            <a:pPr marL="135731" indent="-135731">
              <a:spcAft>
                <a:spcPts val="1800"/>
              </a:spcAft>
              <a:buClr>
                <a:schemeClr val="bg1"/>
              </a:buClr>
              <a:buFontTx/>
              <a:buChar char="•"/>
              <a:defRPr/>
            </a:pPr>
            <a:r>
              <a:rPr lang="en-US" altLang="ja-JP" sz="1200" b="0" kern="0" dirty="0">
                <a:ea typeface="ＭＳ Ｐゴシック" pitchFamily="34" charset="-128"/>
              </a:rPr>
              <a:t> PFS</a:t>
            </a:r>
          </a:p>
          <a:p>
            <a:pPr>
              <a:spcAft>
                <a:spcPts val="900"/>
              </a:spcAft>
              <a:buClr>
                <a:schemeClr val="bg1"/>
              </a:buClr>
              <a:defRPr/>
            </a:pPr>
            <a:r>
              <a:rPr lang="en-US" altLang="ja-JP" sz="1200" kern="0" dirty="0">
                <a:ea typeface="ＭＳ Ｐゴシック" pitchFamily="34" charset="-128"/>
              </a:rPr>
              <a:t>Secondary endpoints</a:t>
            </a:r>
          </a:p>
          <a:p>
            <a:pPr marL="135731" indent="-135731">
              <a:spcAft>
                <a:spcPts val="900"/>
              </a:spcAft>
              <a:buClr>
                <a:schemeClr val="bg1"/>
              </a:buClr>
              <a:buFontTx/>
              <a:buChar char="•"/>
              <a:defRPr/>
            </a:pPr>
            <a:r>
              <a:rPr lang="en-US" altLang="ja-JP" sz="1200" b="0" kern="0" dirty="0">
                <a:ea typeface="ＭＳ Ｐゴシック" pitchFamily="34" charset="-128"/>
              </a:rPr>
              <a:t> OS</a:t>
            </a:r>
          </a:p>
          <a:p>
            <a:pPr marL="135731" indent="-135731">
              <a:spcAft>
                <a:spcPts val="900"/>
              </a:spcAft>
              <a:buClr>
                <a:schemeClr val="bg1"/>
              </a:buClr>
              <a:buFontTx/>
              <a:buChar char="•"/>
              <a:defRPr/>
            </a:pPr>
            <a:r>
              <a:rPr lang="en-US" altLang="ja-JP" sz="1200" b="0" kern="0" dirty="0">
                <a:ea typeface="ＭＳ Ｐゴシック" pitchFamily="34" charset="-128"/>
              </a:rPr>
              <a:t> ORR</a:t>
            </a:r>
          </a:p>
          <a:p>
            <a:pPr marL="135731" indent="-135731">
              <a:spcAft>
                <a:spcPts val="900"/>
              </a:spcAft>
              <a:buClr>
                <a:schemeClr val="bg1"/>
              </a:buClr>
              <a:buFontTx/>
              <a:buChar char="•"/>
              <a:defRPr/>
            </a:pPr>
            <a:r>
              <a:rPr lang="en-US" altLang="ja-JP" sz="1200" b="0" kern="0" dirty="0">
                <a:ea typeface="ＭＳ Ｐゴシック" pitchFamily="34" charset="-128"/>
              </a:rPr>
              <a:t> AEs</a:t>
            </a:r>
          </a:p>
          <a:p>
            <a:pPr marL="135731" indent="-135731">
              <a:spcAft>
                <a:spcPts val="900"/>
              </a:spcAft>
              <a:buClr>
                <a:schemeClr val="bg1"/>
              </a:buClr>
              <a:buFontTx/>
              <a:buChar char="•"/>
              <a:defRPr/>
            </a:pPr>
            <a:r>
              <a:rPr lang="en-US" altLang="ja-JP" sz="1200" b="0" kern="0" dirty="0">
                <a:ea typeface="ＭＳ Ｐゴシック" pitchFamily="34" charset="-128"/>
              </a:rPr>
              <a:t> QoL</a:t>
            </a:r>
          </a:p>
        </p:txBody>
      </p:sp>
      <p:sp>
        <p:nvSpPr>
          <p:cNvPr id="114696" name="Rectangle 17"/>
          <p:cNvSpPr>
            <a:spLocks noChangeArrowheads="1"/>
          </p:cNvSpPr>
          <p:nvPr/>
        </p:nvSpPr>
        <p:spPr bwMode="auto">
          <a:xfrm>
            <a:off x="1452564" y="5768246"/>
            <a:ext cx="5993606" cy="23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525" kern="0"/>
              <a:t>*Exon 19 deletions, L858R, L861Q, G719A, G719C, or G719S, as detected using PNA-LNA PCR clamp method; T790M mutation was an exclusion criteria   </a:t>
            </a:r>
          </a:p>
          <a:p>
            <a:pPr>
              <a:defRPr/>
            </a:pPr>
            <a:r>
              <a:rPr lang="en-GB" altLang="en-US" sz="525" kern="0"/>
              <a:t>Maemondo, et al. N Engl J Med 2010;362:2380–2388</a:t>
            </a:r>
          </a:p>
        </p:txBody>
      </p:sp>
    </p:spTree>
    <p:extLst>
      <p:ext uri="{BB962C8B-B14F-4D97-AF65-F5344CB8AC3E}">
        <p14:creationId xmlns:p14="http://schemas.microsoft.com/office/powerpoint/2010/main" val="6056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1488584" y="594937"/>
            <a:ext cx="5719763" cy="8917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NEJ002: </a:t>
            </a:r>
            <a:r>
              <a:rPr lang="en-US" altLang="en-US" dirty="0"/>
              <a:t>significant clinical benefit with </a:t>
            </a:r>
            <a:r>
              <a:rPr lang="en-US" altLang="en-US" dirty="0" err="1"/>
              <a:t>gefitinib</a:t>
            </a:r>
            <a:r>
              <a:rPr lang="en-US" altLang="en-US" dirty="0"/>
              <a:t> vs carboplatin/paclitaxel</a:t>
            </a:r>
            <a:r>
              <a:rPr lang="en-GB" altLang="en-US" baseline="30000" dirty="0"/>
              <a:t>1</a:t>
            </a:r>
          </a:p>
        </p:txBody>
      </p:sp>
      <p:pic>
        <p:nvPicPr>
          <p:cNvPr id="11673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5" y="3768101"/>
            <a:ext cx="328493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1"/>
          <a:stretch>
            <a:fillRect/>
          </a:stretch>
        </p:blipFill>
        <p:spPr bwMode="auto">
          <a:xfrm>
            <a:off x="4482024" y="3687351"/>
            <a:ext cx="3736181" cy="19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Rectangle 10"/>
          <p:cNvSpPr>
            <a:spLocks noChangeArrowheads="1"/>
          </p:cNvSpPr>
          <p:nvPr/>
        </p:nvSpPr>
        <p:spPr bwMode="auto">
          <a:xfrm>
            <a:off x="5719763" y="3253980"/>
            <a:ext cx="2215671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it-IT" altLang="en-US" sz="825" kern="0"/>
              <a:t>HR (95% CI) 0.887 (0.634, 1.241); p=0.483</a:t>
            </a:r>
          </a:p>
        </p:txBody>
      </p:sp>
      <p:cxnSp>
        <p:nvCxnSpPr>
          <p:cNvPr id="116742" name="Straight Connector 74"/>
          <p:cNvCxnSpPr>
            <a:cxnSpLocks noChangeShapeType="1"/>
          </p:cNvCxnSpPr>
          <p:nvPr/>
        </p:nvCxnSpPr>
        <p:spPr bwMode="auto">
          <a:xfrm>
            <a:off x="5620941" y="3164681"/>
            <a:ext cx="108347" cy="0"/>
          </a:xfrm>
          <a:prstGeom prst="line">
            <a:avLst/>
          </a:prstGeom>
          <a:noFill/>
          <a:ln w="38100" algn="ctr">
            <a:solidFill>
              <a:srgbClr val="864F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43" name="Straight Connector 75"/>
          <p:cNvCxnSpPr>
            <a:cxnSpLocks noChangeShapeType="1"/>
          </p:cNvCxnSpPr>
          <p:nvPr/>
        </p:nvCxnSpPr>
        <p:spPr bwMode="auto">
          <a:xfrm>
            <a:off x="5620941" y="3033713"/>
            <a:ext cx="108347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44" name="TextBox 77"/>
          <p:cNvSpPr txBox="1">
            <a:spLocks noChangeArrowheads="1"/>
          </p:cNvSpPr>
          <p:nvPr/>
        </p:nvSpPr>
        <p:spPr bwMode="auto">
          <a:xfrm>
            <a:off x="5719763" y="2912269"/>
            <a:ext cx="1638300" cy="37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225"/>
              </a:spcAft>
              <a:defRPr/>
            </a:pPr>
            <a:r>
              <a:rPr lang="en-GB" altLang="en-US" sz="825" kern="0"/>
              <a:t>Gefitinib (n=114)</a:t>
            </a:r>
          </a:p>
          <a:p>
            <a:pPr>
              <a:defRPr/>
            </a:pPr>
            <a:r>
              <a:rPr lang="en-GB" altLang="en-US" sz="825" kern="0"/>
              <a:t>Carboplatin/paclitaxel (n=114)</a:t>
            </a:r>
          </a:p>
        </p:txBody>
      </p:sp>
      <p:sp>
        <p:nvSpPr>
          <p:cNvPr id="116745" name="TextBox 156"/>
          <p:cNvSpPr txBox="1">
            <a:spLocks noChangeArrowheads="1"/>
          </p:cNvSpPr>
          <p:nvPr/>
        </p:nvSpPr>
        <p:spPr bwMode="auto">
          <a:xfrm>
            <a:off x="6860382" y="2780111"/>
            <a:ext cx="1226344" cy="49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225"/>
              </a:spcAft>
              <a:defRPr/>
            </a:pPr>
            <a:r>
              <a:rPr lang="en-GB" altLang="en-US" sz="825" kern="0"/>
              <a:t>Median OS (months)</a:t>
            </a:r>
            <a:br>
              <a:rPr lang="en-GB" altLang="en-US" sz="825" kern="0"/>
            </a:br>
            <a:r>
              <a:rPr lang="en-GB" altLang="en-US" sz="825" kern="0"/>
              <a:t>27.7</a:t>
            </a:r>
          </a:p>
          <a:p>
            <a:pPr algn="ctr">
              <a:defRPr/>
            </a:pPr>
            <a:r>
              <a:rPr lang="en-GB" altLang="en-US" sz="825" kern="0"/>
              <a:t>26.6</a:t>
            </a: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2262188" y="3253980"/>
            <a:ext cx="203773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it-IT" altLang="en-US" sz="825" kern="0"/>
              <a:t>HR (95% CI) 0.30 (0.22, 0.41); p&lt;0.001</a:t>
            </a:r>
            <a:endParaRPr lang="en-GB" altLang="en-US" sz="825" kern="0"/>
          </a:p>
        </p:txBody>
      </p:sp>
      <p:cxnSp>
        <p:nvCxnSpPr>
          <p:cNvPr id="116747" name="Straight Connector 74"/>
          <p:cNvCxnSpPr>
            <a:cxnSpLocks noChangeShapeType="1"/>
          </p:cNvCxnSpPr>
          <p:nvPr/>
        </p:nvCxnSpPr>
        <p:spPr bwMode="auto">
          <a:xfrm>
            <a:off x="2164557" y="3164681"/>
            <a:ext cx="121444" cy="0"/>
          </a:xfrm>
          <a:prstGeom prst="line">
            <a:avLst/>
          </a:prstGeom>
          <a:noFill/>
          <a:ln w="38100" algn="ctr">
            <a:solidFill>
              <a:srgbClr val="864F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48" name="Straight Connector 75"/>
          <p:cNvCxnSpPr>
            <a:cxnSpLocks noChangeShapeType="1"/>
          </p:cNvCxnSpPr>
          <p:nvPr/>
        </p:nvCxnSpPr>
        <p:spPr bwMode="auto">
          <a:xfrm>
            <a:off x="2164557" y="3033713"/>
            <a:ext cx="121444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49" name="TextBox 77"/>
          <p:cNvSpPr txBox="1">
            <a:spLocks noChangeArrowheads="1"/>
          </p:cNvSpPr>
          <p:nvPr/>
        </p:nvSpPr>
        <p:spPr bwMode="auto">
          <a:xfrm>
            <a:off x="2262187" y="2912269"/>
            <a:ext cx="2863454" cy="37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225"/>
              </a:spcAft>
              <a:defRPr/>
            </a:pPr>
            <a:r>
              <a:rPr lang="en-GB" altLang="en-US" sz="825" kern="0"/>
              <a:t>Gefitinib (n=114)</a:t>
            </a:r>
          </a:p>
          <a:p>
            <a:pPr>
              <a:defRPr/>
            </a:pPr>
            <a:r>
              <a:rPr lang="en-GB" altLang="en-US" sz="825" kern="0"/>
              <a:t>Carboplatin/paclitaxel (n=110)</a:t>
            </a:r>
          </a:p>
        </p:txBody>
      </p:sp>
      <p:sp>
        <p:nvSpPr>
          <p:cNvPr id="116750" name="TextBox 156"/>
          <p:cNvSpPr txBox="1">
            <a:spLocks noChangeArrowheads="1"/>
          </p:cNvSpPr>
          <p:nvPr/>
        </p:nvSpPr>
        <p:spPr bwMode="auto">
          <a:xfrm>
            <a:off x="3346847" y="2758680"/>
            <a:ext cx="1203722" cy="52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225"/>
              </a:spcAft>
              <a:defRPr/>
            </a:pPr>
            <a:r>
              <a:rPr lang="en-GB" altLang="en-US" sz="825" kern="0"/>
              <a:t>Median PFS (months)</a:t>
            </a:r>
          </a:p>
          <a:p>
            <a:pPr algn="ctr">
              <a:spcAft>
                <a:spcPts val="225"/>
              </a:spcAft>
              <a:defRPr/>
            </a:pPr>
            <a:r>
              <a:rPr lang="en-GB" altLang="en-US" sz="825" kern="0"/>
              <a:t>10.8</a:t>
            </a:r>
          </a:p>
          <a:p>
            <a:pPr algn="ctr">
              <a:defRPr/>
            </a:pPr>
            <a:r>
              <a:rPr lang="en-GB" altLang="en-US" sz="825" kern="0"/>
              <a:t>5.4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715691" y="2556274"/>
            <a:ext cx="2184797" cy="296465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GB" altLang="ja-JP" sz="1200" b="1" kern="0" dirty="0">
                <a:solidFill>
                  <a:schemeClr val="tx2"/>
                </a:solidFill>
                <a:ea typeface="ＭＳ Ｐゴシック" pitchFamily="34" charset="-128"/>
              </a:rPr>
              <a:t>PFS</a:t>
            </a:r>
            <a:r>
              <a:rPr lang="en-GB" altLang="ja-JP" sz="1200" b="1" kern="0" baseline="30000" dirty="0">
                <a:solidFill>
                  <a:schemeClr val="tx2"/>
                </a:solidFill>
                <a:ea typeface="ＭＳ Ｐゴシック" pitchFamily="34" charset="-128"/>
              </a:rPr>
              <a:t>1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5232797" y="2549130"/>
            <a:ext cx="2184797" cy="296465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GB" altLang="ja-JP" sz="1200" b="1" kern="0" dirty="0">
                <a:solidFill>
                  <a:schemeClr val="tx2"/>
                </a:solidFill>
                <a:ea typeface="ＭＳ Ｐゴシック" pitchFamily="34" charset="-128"/>
              </a:rPr>
              <a:t>OS</a:t>
            </a:r>
            <a:r>
              <a:rPr lang="en-GB" altLang="ja-JP" sz="1200" b="1" kern="0" baseline="30000" dirty="0">
                <a:solidFill>
                  <a:schemeClr val="tx2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116753" name="Rectangle 26"/>
          <p:cNvSpPr>
            <a:spLocks noChangeArrowheads="1"/>
          </p:cNvSpPr>
          <p:nvPr/>
        </p:nvSpPr>
        <p:spPr bwMode="auto">
          <a:xfrm>
            <a:off x="441126" y="6639437"/>
            <a:ext cx="5994797" cy="15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525" kern="0"/>
              <a:t>1. Maemondo, et al. N Engl J Med 2010;362:2380–2388; 2. Inoue, et al. Ann Oncol 2013;24:54–59</a:t>
            </a:r>
          </a:p>
        </p:txBody>
      </p:sp>
      <p:sp>
        <p:nvSpPr>
          <p:cNvPr id="116754" name="Rectangle 9"/>
          <p:cNvSpPr>
            <a:spLocks noChangeArrowheads="1"/>
          </p:cNvSpPr>
          <p:nvPr/>
        </p:nvSpPr>
        <p:spPr bwMode="auto">
          <a:xfrm>
            <a:off x="1439467" y="6080924"/>
            <a:ext cx="6057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050" kern="0"/>
              <a:t>There was no significant difference between the gefitinib and carboplatin/paclitaxel groups with respect to OS (HR [95% CI] 0.887 [0.634, 1.241]; p=0.483)</a:t>
            </a:r>
            <a:r>
              <a:rPr lang="en-GB" altLang="en-US" sz="1050" kern="0" baseline="30000"/>
              <a:t>2</a:t>
            </a:r>
          </a:p>
        </p:txBody>
      </p:sp>
      <p:sp>
        <p:nvSpPr>
          <p:cNvPr id="116755" name="TextBox 22"/>
          <p:cNvSpPr txBox="1">
            <a:spLocks noChangeArrowheads="1"/>
          </p:cNvSpPr>
          <p:nvPr/>
        </p:nvSpPr>
        <p:spPr bwMode="auto">
          <a:xfrm>
            <a:off x="1488584" y="1694807"/>
            <a:ext cx="6478190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kern="0" dirty="0"/>
              <a:t>The ORR was significantly higher in the </a:t>
            </a:r>
            <a:r>
              <a:rPr lang="en-US" altLang="en-US" sz="1050" kern="0" dirty="0" err="1"/>
              <a:t>gefitinib</a:t>
            </a:r>
            <a:r>
              <a:rPr lang="en-US" altLang="en-US" sz="1050" kern="0" dirty="0"/>
              <a:t> group </a:t>
            </a:r>
            <a:r>
              <a:rPr lang="en-US" altLang="en-US" sz="1050" kern="0" dirty="0" err="1"/>
              <a:t>vs</a:t>
            </a:r>
            <a:r>
              <a:rPr lang="en-US" altLang="en-US" sz="1050" kern="0" dirty="0"/>
              <a:t> the carboplatin/paclitaxel group </a:t>
            </a:r>
            <a:br>
              <a:rPr lang="en-US" altLang="en-US" sz="1050" kern="0" dirty="0"/>
            </a:br>
            <a:r>
              <a:rPr lang="en-US" altLang="en-US" sz="1050" kern="0" dirty="0"/>
              <a:t>(73.7% </a:t>
            </a:r>
            <a:r>
              <a:rPr lang="en-US" altLang="en-US" sz="1050" kern="0" dirty="0" err="1"/>
              <a:t>vs</a:t>
            </a:r>
            <a:r>
              <a:rPr lang="en-US" altLang="en-US" sz="1050" kern="0" dirty="0"/>
              <a:t> 30.7%; p&lt;0.001)</a:t>
            </a:r>
            <a:r>
              <a:rPr lang="en-US" altLang="en-US" sz="1050" kern="0" baseline="30000" dirty="0"/>
              <a:t>1</a:t>
            </a:r>
          </a:p>
          <a:p>
            <a:pPr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050" kern="0" dirty="0"/>
              <a:t>Superior PFS with </a:t>
            </a:r>
            <a:r>
              <a:rPr lang="en-US" altLang="en-US" sz="1050" kern="0" dirty="0" err="1"/>
              <a:t>gefitinib</a:t>
            </a:r>
            <a:r>
              <a:rPr lang="en-US" altLang="en-US" sz="1050" kern="0" dirty="0"/>
              <a:t> </a:t>
            </a:r>
            <a:r>
              <a:rPr lang="en-US" altLang="en-US" sz="1050" kern="0" dirty="0" err="1"/>
              <a:t>vs</a:t>
            </a:r>
            <a:r>
              <a:rPr lang="en-US" altLang="en-US" sz="1050" kern="0" dirty="0"/>
              <a:t> carboplatin/paclitaxel (</a:t>
            </a:r>
            <a:r>
              <a:rPr lang="it-IT" altLang="en-US" sz="1050" kern="0" dirty="0"/>
              <a:t>Median 10.8 vs 5.4; HR 0.30 [95% CI 0.22, 0.41]; p&lt;0.001)</a:t>
            </a:r>
            <a:r>
              <a:rPr lang="it-IT" altLang="en-US" sz="1050" kern="0" baseline="30000" dirty="0"/>
              <a:t>1</a:t>
            </a:r>
          </a:p>
        </p:txBody>
      </p:sp>
      <p:sp>
        <p:nvSpPr>
          <p:cNvPr id="116756" name="TextBox 28"/>
          <p:cNvSpPr txBox="1">
            <a:spLocks noChangeArrowheads="1"/>
          </p:cNvSpPr>
          <p:nvPr/>
        </p:nvSpPr>
        <p:spPr bwMode="auto">
          <a:xfrm>
            <a:off x="4852827" y="4981575"/>
            <a:ext cx="32893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75" kern="0"/>
              <a:t>114</a:t>
            </a:r>
          </a:p>
          <a:p>
            <a:pPr algn="ctr">
              <a:defRPr/>
            </a:pPr>
            <a:r>
              <a:rPr lang="en-GB" altLang="en-US" sz="675" kern="0"/>
              <a:t>114</a:t>
            </a:r>
          </a:p>
        </p:txBody>
      </p:sp>
      <p:sp>
        <p:nvSpPr>
          <p:cNvPr id="116757" name="TextBox 29"/>
          <p:cNvSpPr txBox="1">
            <a:spLocks noChangeArrowheads="1"/>
          </p:cNvSpPr>
          <p:nvPr/>
        </p:nvSpPr>
        <p:spPr bwMode="auto">
          <a:xfrm>
            <a:off x="5495349" y="5142023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75" kern="0"/>
              <a:t>97</a:t>
            </a:r>
          </a:p>
          <a:p>
            <a:pPr algn="ctr">
              <a:defRPr/>
            </a:pPr>
            <a:r>
              <a:rPr lang="en-GB" altLang="en-US" sz="675" kern="0"/>
              <a:t>99</a:t>
            </a:r>
          </a:p>
        </p:txBody>
      </p:sp>
      <p:sp>
        <p:nvSpPr>
          <p:cNvPr id="116758" name="TextBox 30"/>
          <p:cNvSpPr txBox="1">
            <a:spLocks noChangeArrowheads="1"/>
          </p:cNvSpPr>
          <p:nvPr/>
        </p:nvSpPr>
        <p:spPr bwMode="auto">
          <a:xfrm>
            <a:off x="6040707" y="4981575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75" kern="0"/>
              <a:t>57</a:t>
            </a:r>
          </a:p>
          <a:p>
            <a:pPr algn="ctr">
              <a:defRPr/>
            </a:pPr>
            <a:r>
              <a:rPr lang="en-GB" altLang="en-US" sz="675" kern="0"/>
              <a:t>48</a:t>
            </a:r>
          </a:p>
        </p:txBody>
      </p:sp>
      <p:sp>
        <p:nvSpPr>
          <p:cNvPr id="116759" name="TextBox 31"/>
          <p:cNvSpPr txBox="1">
            <a:spLocks noChangeArrowheads="1"/>
          </p:cNvSpPr>
          <p:nvPr/>
        </p:nvSpPr>
        <p:spPr bwMode="auto">
          <a:xfrm>
            <a:off x="6602682" y="4981575"/>
            <a:ext cx="2808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75" kern="0"/>
              <a:t>22</a:t>
            </a:r>
          </a:p>
          <a:p>
            <a:pPr algn="ctr">
              <a:defRPr/>
            </a:pPr>
            <a:r>
              <a:rPr lang="en-GB" altLang="en-US" sz="675" kern="0"/>
              <a:t>15</a:t>
            </a:r>
          </a:p>
        </p:txBody>
      </p:sp>
      <p:sp>
        <p:nvSpPr>
          <p:cNvPr id="116760" name="TextBox 32"/>
          <p:cNvSpPr txBox="1">
            <a:spLocks noChangeArrowheads="1"/>
          </p:cNvSpPr>
          <p:nvPr/>
        </p:nvSpPr>
        <p:spPr bwMode="auto">
          <a:xfrm>
            <a:off x="7208347" y="4981575"/>
            <a:ext cx="23275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75" kern="0"/>
              <a:t>7</a:t>
            </a:r>
          </a:p>
          <a:p>
            <a:pPr algn="ctr">
              <a:defRPr/>
            </a:pPr>
            <a:r>
              <a:rPr lang="en-GB" altLang="en-US" sz="675" kern="0"/>
              <a:t>3</a:t>
            </a:r>
          </a:p>
        </p:txBody>
      </p:sp>
      <p:sp>
        <p:nvSpPr>
          <p:cNvPr id="116761" name="TextBox 33"/>
          <p:cNvSpPr txBox="1">
            <a:spLocks noChangeArrowheads="1"/>
          </p:cNvSpPr>
          <p:nvPr/>
        </p:nvSpPr>
        <p:spPr bwMode="auto">
          <a:xfrm>
            <a:off x="4462464" y="4877991"/>
            <a:ext cx="502061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675" kern="0"/>
              <a:t/>
            </a:r>
            <a:br>
              <a:rPr lang="en-GB" altLang="en-US" sz="675" kern="0"/>
            </a:br>
            <a:r>
              <a:rPr lang="en-GB" altLang="en-US" sz="675" kern="0"/>
              <a:t>Gefitinib</a:t>
            </a:r>
          </a:p>
          <a:p>
            <a:pPr>
              <a:defRPr/>
            </a:pPr>
            <a:r>
              <a:rPr lang="en-GB" altLang="en-US" sz="675" kern="0"/>
              <a:t>C/P</a:t>
            </a:r>
          </a:p>
        </p:txBody>
      </p:sp>
    </p:spTree>
    <p:extLst>
      <p:ext uri="{BB962C8B-B14F-4D97-AF65-F5344CB8AC3E}">
        <p14:creationId xmlns:p14="http://schemas.microsoft.com/office/powerpoint/2010/main" val="863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534400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457" y="5753100"/>
            <a:ext cx="4247606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Ref :</a:t>
            </a:r>
          </a:p>
          <a:p>
            <a:pPr marL="228600" indent="-228600">
              <a:buAutoNum type="arabicPeriod"/>
            </a:pPr>
            <a:r>
              <a:rPr lang="en-US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Mok</a:t>
            </a: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TS</a:t>
            </a: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et al. J </a:t>
            </a:r>
            <a:r>
              <a:rPr lang="en-US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Clin</a:t>
            </a: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Oncol</a:t>
            </a: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2013;31:1081-1088.</a:t>
            </a:r>
          </a:p>
          <a:p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8" y="1524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063228"/>
            <a:ext cx="8334375" cy="469271"/>
          </a:xfrm>
        </p:spPr>
        <p:txBody>
          <a:bodyPr>
            <a:normAutofit fontScale="90000"/>
          </a:bodyPr>
          <a:lstStyle/>
          <a:p>
            <a:r>
              <a:rPr lang="en-US" dirty="0"/>
              <a:t>WJOG5108L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34" y="1701311"/>
            <a:ext cx="6017255" cy="35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Pembagian pasien kanker paru berdasarkan stadium di bangsal paru RSDM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268788" cy="639762"/>
          </a:xfrm>
        </p:spPr>
        <p:txBody>
          <a:bodyPr/>
          <a:lstStyle/>
          <a:p>
            <a:r>
              <a:rPr lang="en-US" dirty="0" err="1" smtClean="0"/>
              <a:t>Th</a:t>
            </a:r>
            <a:r>
              <a:rPr lang="en-US" dirty="0" smtClean="0"/>
              <a:t> 2014  </a:t>
            </a:r>
            <a:r>
              <a:rPr lang="en-US" dirty="0" err="1" smtClean="0"/>
              <a:t>terdiagnosis</a:t>
            </a:r>
            <a:r>
              <a:rPr lang="en-US" dirty="0" smtClean="0"/>
              <a:t> 118 </a:t>
            </a:r>
            <a:r>
              <a:rPr lang="en-US" dirty="0" err="1" smtClean="0"/>
              <a:t>px</a:t>
            </a:r>
            <a:r>
              <a:rPr lang="en-US" dirty="0" smtClean="0"/>
              <a:t>;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0502577"/>
              </p:ext>
            </p:extLst>
          </p:nvPr>
        </p:nvGraphicFramePr>
        <p:xfrm>
          <a:off x="228600" y="2514600"/>
          <a:ext cx="4268788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6575" cy="639762"/>
          </a:xfrm>
        </p:spPr>
        <p:txBody>
          <a:bodyPr/>
          <a:lstStyle/>
          <a:p>
            <a:r>
              <a:rPr lang="en-US" dirty="0" smtClean="0"/>
              <a:t>;</a:t>
            </a:r>
            <a:r>
              <a:rPr lang="en-US" dirty="0" err="1" smtClean="0"/>
              <a:t>Th</a:t>
            </a:r>
            <a:r>
              <a:rPr lang="en-US" dirty="0" smtClean="0"/>
              <a:t> 2015 </a:t>
            </a:r>
            <a:r>
              <a:rPr lang="en-US" dirty="0" err="1" smtClean="0"/>
              <a:t>terdiagnosis</a:t>
            </a:r>
            <a:r>
              <a:rPr lang="en-US" dirty="0" smtClean="0"/>
              <a:t> 211 </a:t>
            </a:r>
            <a:r>
              <a:rPr lang="en-US" dirty="0" err="1" smtClean="0"/>
              <a:t>px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00614822"/>
              </p:ext>
            </p:extLst>
          </p:nvPr>
        </p:nvGraphicFramePr>
        <p:xfrm>
          <a:off x="4800600" y="25146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66"/>
                </a:solidFill>
              </a:rPr>
              <a:t>Hesti</a:t>
            </a:r>
            <a:r>
              <a:rPr lang="en-US" dirty="0" smtClean="0">
                <a:solidFill>
                  <a:srgbClr val="000066"/>
                </a:solidFill>
              </a:rPr>
              <a:t>, RSDM 2016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40" y="1052678"/>
            <a:ext cx="8334375" cy="469271"/>
          </a:xfrm>
        </p:spPr>
        <p:txBody>
          <a:bodyPr>
            <a:normAutofit fontScale="90000"/>
          </a:bodyPr>
          <a:lstStyle/>
          <a:p>
            <a:r>
              <a:rPr lang="en-US" dirty="0"/>
              <a:t>No Difference between </a:t>
            </a:r>
            <a:r>
              <a:rPr lang="en-US" dirty="0" err="1"/>
              <a:t>Gefitinib</a:t>
            </a:r>
            <a:r>
              <a:rPr lang="en-US" dirty="0"/>
              <a:t> &amp; </a:t>
            </a:r>
            <a:r>
              <a:rPr lang="en-US" dirty="0" err="1"/>
              <a:t>Erlotinib</a:t>
            </a:r>
            <a:r>
              <a:rPr lang="en-US" dirty="0"/>
              <a:t> in Efficacy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72" y="2028386"/>
            <a:ext cx="7628206" cy="36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266649" y="953097"/>
            <a:ext cx="6006703" cy="517922"/>
          </a:xfrm>
        </p:spPr>
        <p:txBody>
          <a:bodyPr>
            <a:normAutofit fontScale="90000"/>
          </a:bodyPr>
          <a:lstStyle/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GB" altLang="en-US"/>
              <a:t>NEJ002: </a:t>
            </a:r>
            <a:r>
              <a:rPr lang="en-US" altLang="en-US"/>
              <a:t>Fewer grade ≥3 AEs with gefitinib than with chemotherapy</a:t>
            </a:r>
            <a:r>
              <a:rPr lang="en-US" altLang="en-US" baseline="30000"/>
              <a:t>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39466" y="2756297"/>
          <a:ext cx="6323410" cy="287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10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4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53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76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94300"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 marL="68579" marR="68579" marT="34285" marB="34285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Any grade</a:t>
                      </a:r>
                      <a:endParaRPr lang="en-US" sz="800" b="1" dirty="0"/>
                    </a:p>
                  </a:txBody>
                  <a:tcPr marL="68579" marR="68579" marT="34285" marB="34285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ct val="30000"/>
                        </a:spcBef>
                      </a:pPr>
                      <a:r>
                        <a:rPr lang="en-GB" sz="800" b="1" dirty="0"/>
                        <a:t>Grade </a:t>
                      </a: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≥3</a:t>
                      </a:r>
                      <a:endParaRPr lang="en-US" sz="800" b="1" baseline="30000" dirty="0"/>
                    </a:p>
                  </a:txBody>
                  <a:tcPr marL="68579" marR="68579" marT="34285" marB="34285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30000"/>
                        </a:spcBef>
                      </a:pPr>
                      <a:endParaRPr lang="en-US" sz="800" b="1" baseline="30000" dirty="0"/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68579" marR="68579" marT="34285" marB="3428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Gefitinib</a:t>
                      </a:r>
                      <a:br>
                        <a:rPr lang="en-GB" sz="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(n=114)</a:t>
                      </a:r>
                    </a:p>
                  </a:txBody>
                  <a:tcPr marL="68579" marR="68579" marT="34285" marB="3428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Carboplatin/paclitaxel</a:t>
                      </a:r>
                      <a:br>
                        <a:rPr lang="en-GB" sz="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(n=113)</a:t>
                      </a:r>
                    </a:p>
                  </a:txBody>
                  <a:tcPr marL="68579" marR="68579" marT="34285" marB="3428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Gefitinib</a:t>
                      </a:r>
                      <a:br>
                        <a:rPr lang="en-GB" sz="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(n=114)</a:t>
                      </a:r>
                    </a:p>
                  </a:txBody>
                  <a:tcPr marL="68579" marR="68579" marT="34285" marB="3428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Carboplatin/paclitaxel (n=113)</a:t>
                      </a:r>
                    </a:p>
                  </a:txBody>
                  <a:tcPr marL="68579" marR="68579" marT="34285" marB="3428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p-value for</a:t>
                      </a:r>
                      <a:br>
                        <a:rPr lang="en-GB" sz="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Grade ≥3</a:t>
                      </a:r>
                    </a:p>
                  </a:txBody>
                  <a:tcPr marL="68579" marR="68579" marT="34285" marB="34285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dirty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Any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108 (94.7)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110 (97.3)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47 (41.2)*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81 (71.7)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en-GB" sz="800" b="0" dirty="0">
                        <a:solidFill>
                          <a:schemeClr val="tx1"/>
                        </a:solidFill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ea typeface="ＭＳ Ｐゴシック" pitchFamily="34" charset="-128"/>
                        </a:rPr>
                        <a:t>Diarrhoea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39 (34.2)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7 (6.2)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 (0.9)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0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&lt;0.001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ea typeface="ＭＳ Ｐゴシック" pitchFamily="34" charset="-128"/>
                        </a:rPr>
                        <a:t>Appetite loss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17 (14.9)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64 (56.6)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6 (5.3)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7 (6.2)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&lt;0.001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ea typeface="ＭＳ Ｐゴシック" pitchFamily="34" charset="-128"/>
                        </a:rPr>
                        <a:t>Fatigue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a typeface="ＭＳ Ｐゴシック" pitchFamily="34" charset="-128"/>
                        </a:rPr>
                        <a:t>12 (10.5)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31 (27.4)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a typeface="ＭＳ Ｐゴシック" pitchFamily="34" charset="-128"/>
                        </a:rPr>
                        <a:t>3</a:t>
                      </a:r>
                      <a:r>
                        <a:rPr lang="en-GB" sz="800" dirty="0"/>
                        <a:t> (2.6)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 (0.9)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0.002</a:t>
                      </a: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ea typeface="ＭＳ Ｐゴシック" pitchFamily="34" charset="-128"/>
                        </a:rPr>
                        <a:t>Rash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81 (71.1)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25 (22.1)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6 (5.3)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3 (2.7)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&lt;0.001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72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ea typeface="ＭＳ Ｐゴシック" pitchFamily="34" charset="-128"/>
                        </a:rPr>
                        <a:t>Neuropathy (sensory)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 (0.9)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a typeface="ＭＳ Ｐゴシック" pitchFamily="34" charset="-128"/>
                        </a:rPr>
                        <a:t>62 (54.9)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0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a typeface="ＭＳ Ｐゴシック" pitchFamily="34" charset="-128"/>
                        </a:rPr>
                        <a:t>7</a:t>
                      </a:r>
                      <a:r>
                        <a:rPr lang="en-GB" sz="800" dirty="0"/>
                        <a:t> (6.2)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&lt;0.001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ea typeface="ＭＳ Ｐゴシック" pitchFamily="34" charset="-128"/>
                        </a:rPr>
                        <a:t>Arthralgia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4 (3.5)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54 (47.8)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 (0.9)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8 (7.1)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&lt;0.001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ea typeface="ＭＳ Ｐゴシック" pitchFamily="34" charset="-128"/>
                        </a:rPr>
                        <a:t>Pneumonitis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6 (5.3)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3 (2.6)*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0.02</a:t>
                      </a: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72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ea typeface="ＭＳ Ｐゴシック" pitchFamily="34" charset="-128"/>
                        </a:rPr>
                        <a:t>Aminotransferase elevation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63 (55.3)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a typeface="ＭＳ Ｐゴシック" pitchFamily="34" charset="-128"/>
                        </a:rPr>
                        <a:t>37 (32.7)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30 (26.3)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a typeface="ＭＳ Ｐゴシック" pitchFamily="34" charset="-128"/>
                        </a:rPr>
                        <a:t>1</a:t>
                      </a:r>
                      <a:r>
                        <a:rPr lang="en-GB" sz="800" dirty="0"/>
                        <a:t> (0.9)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&lt;0.001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ea typeface="ＭＳ Ｐゴシック" pitchFamily="34" charset="-128"/>
                        </a:rPr>
                        <a:t>Neutropenia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7 (6.1)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87 (77.0)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1 (0.9)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74 (65.5)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&lt;0.001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ea typeface="ＭＳ Ｐゴシック" pitchFamily="34" charset="-128"/>
                        </a:rPr>
                        <a:t>Anaemia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21 (18.4)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73 (64.6)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0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6 (5.3)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&lt;0.001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dirty="0">
                          <a:ea typeface="ＭＳ Ｐゴシック" pitchFamily="34" charset="-128"/>
                        </a:rPr>
                        <a:t>Thrombocytopenia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8 (7.0)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32 (28.3)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0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4 (3.5)</a:t>
                      </a:r>
                    </a:p>
                  </a:txBody>
                  <a:tcPr marL="68579" marR="68579" marT="34285" marB="34285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&lt;0.001</a:t>
                      </a:r>
                      <a:endParaRPr lang="en-GB" sz="800" dirty="0">
                        <a:ea typeface="ＭＳ Ｐゴシック" pitchFamily="34" charset="-128"/>
                      </a:endParaRPr>
                    </a:p>
                  </a:txBody>
                  <a:tcPr marL="68579" marR="68579" marT="34285" marB="34285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8892" name="Rectangle 4"/>
          <p:cNvSpPr>
            <a:spLocks noChangeArrowheads="1"/>
          </p:cNvSpPr>
          <p:nvPr/>
        </p:nvSpPr>
        <p:spPr bwMode="auto">
          <a:xfrm>
            <a:off x="1452564" y="5675912"/>
            <a:ext cx="5993606" cy="3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525" kern="0"/>
              <a:t>*One patient counted here had a grade 5 toxic effect</a:t>
            </a:r>
          </a:p>
          <a:p>
            <a:pPr>
              <a:defRPr/>
            </a:pPr>
            <a:r>
              <a:rPr lang="en-GB" altLang="en-US" sz="525" kern="0"/>
              <a:t>1. Maemondo, et al. N Engl J Med 2010;362:2380–2388; 2. </a:t>
            </a:r>
            <a:r>
              <a:rPr lang="da-DK" altLang="en-US" sz="525" kern="0"/>
              <a:t>Douillard, et al. Br J Cancer 2014;110:55–62</a:t>
            </a:r>
            <a:r>
              <a:rPr lang="en-GB" altLang="en-US" sz="525" kern="0"/>
              <a:t>; 3. </a:t>
            </a:r>
            <a:r>
              <a:rPr lang="da-DK" altLang="en-US" sz="600" kern="0"/>
              <a:t>Mok, et al. N Engl J Med 2009;361:947–957</a:t>
            </a:r>
            <a:r>
              <a:rPr lang="da-DK" altLang="en-US" sz="525" kern="0"/>
              <a:t>; 4. </a:t>
            </a:r>
            <a:r>
              <a:rPr lang="en-GB" altLang="en-US" sz="525" kern="0"/>
              <a:t>Mitsudomi, et al. Lancet Oncol 2010;11:121–128</a:t>
            </a:r>
          </a:p>
        </p:txBody>
      </p:sp>
      <p:sp>
        <p:nvSpPr>
          <p:cNvPr id="118893" name="TextBox 5"/>
          <p:cNvSpPr txBox="1">
            <a:spLocks noChangeArrowheads="1"/>
          </p:cNvSpPr>
          <p:nvPr/>
        </p:nvSpPr>
        <p:spPr bwMode="auto">
          <a:xfrm>
            <a:off x="564823" y="1843135"/>
            <a:ext cx="6323409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200" kern="0" dirty="0"/>
              <a:t>Elevated aminotransferase, diarrhoea and rash were the most common AEs in the </a:t>
            </a:r>
            <a:r>
              <a:rPr lang="en-GB" altLang="en-US" sz="1200" kern="0" dirty="0" err="1"/>
              <a:t>gefitinib</a:t>
            </a:r>
            <a:r>
              <a:rPr lang="en-GB" altLang="en-US" sz="1200" kern="0" dirty="0"/>
              <a:t> group, while </a:t>
            </a:r>
            <a:r>
              <a:rPr lang="en-GB" altLang="en-US" sz="1200" kern="0" dirty="0" err="1"/>
              <a:t>haematologic</a:t>
            </a:r>
            <a:r>
              <a:rPr lang="en-GB" altLang="en-US" sz="1200" kern="0" dirty="0"/>
              <a:t> and neurologic AEs were more common in the chemotherapy group</a:t>
            </a:r>
            <a:r>
              <a:rPr lang="en-GB" altLang="en-US" sz="1200" kern="0" baseline="30000" dirty="0"/>
              <a:t>1</a:t>
            </a:r>
            <a:r>
              <a:rPr lang="en-GB" altLang="en-US" sz="1200" kern="0" dirty="0"/>
              <a:t> </a:t>
            </a:r>
          </a:p>
          <a:p>
            <a:pPr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200" kern="0" dirty="0"/>
              <a:t>The AE profiles of both treatment regimens were consistent with previous studies</a:t>
            </a:r>
            <a:r>
              <a:rPr lang="en-GB" altLang="en-US" sz="1200" kern="0" baseline="30000" dirty="0"/>
              <a:t>1-4</a:t>
            </a:r>
          </a:p>
        </p:txBody>
      </p:sp>
    </p:spTree>
    <p:extLst>
      <p:ext uri="{BB962C8B-B14F-4D97-AF65-F5344CB8AC3E}">
        <p14:creationId xmlns:p14="http://schemas.microsoft.com/office/powerpoint/2010/main" val="4047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d-ID" i="1" dirty="0" smtClean="0"/>
              <a:t>Efek samping TKI: </a:t>
            </a:r>
            <a:r>
              <a:rPr lang="id-ID" b="1" i="1" dirty="0" smtClean="0"/>
              <a:t>Rash </a:t>
            </a:r>
            <a:r>
              <a:rPr lang="id-ID" b="1" i="1" dirty="0"/>
              <a:t>akneiform </a:t>
            </a:r>
            <a:r>
              <a:rPr lang="id-ID" b="1" dirty="0"/>
              <a:t>di Wajah dan Kepala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IMG-20140210-017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49694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Gambar (2): 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b="1" i="1" dirty="0" smtClean="0"/>
              <a:t>Rash </a:t>
            </a:r>
            <a:r>
              <a:rPr lang="id-ID" b="1" i="1" dirty="0"/>
              <a:t>akneiform </a:t>
            </a:r>
            <a:r>
              <a:rPr lang="id-ID" b="1" dirty="0"/>
              <a:t>di </a:t>
            </a:r>
            <a:r>
              <a:rPr lang="id-ID" b="1" dirty="0" smtClean="0"/>
              <a:t>Dada sesudah terapi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4" name="Content Placeholder 3" descr="IMG-20140210-0172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784887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i="1" dirty="0" smtClean="0"/>
              <a:t>Paronikia</a:t>
            </a:r>
            <a:r>
              <a:rPr lang="id-ID" b="1" dirty="0" smtClean="0"/>
              <a:t> </a:t>
            </a:r>
            <a:r>
              <a:rPr lang="id-ID" b="1" dirty="0"/>
              <a:t>di kaki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4" name="Content Placeholder 3" descr="IMG-20140210-0172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813690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Laki2. 48 </a:t>
            </a:r>
            <a:r>
              <a:rPr lang="en-US" dirty="0" err="1" smtClean="0"/>
              <a:t>th.</a:t>
            </a:r>
            <a:r>
              <a:rPr lang="en-US" dirty="0" smtClean="0"/>
              <a:t> </a:t>
            </a: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batuk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9-6-1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138" r="2642"/>
          <a:stretch>
            <a:fillRect/>
          </a:stretch>
        </p:blipFill>
        <p:spPr>
          <a:xfrm>
            <a:off x="0" y="1428736"/>
            <a:ext cx="4617161" cy="5429264"/>
          </a:xfrm>
        </p:spPr>
      </p:pic>
      <p:pic>
        <p:nvPicPr>
          <p:cNvPr id="5" name="Picture 4" descr="24-6-14.JPG"/>
          <p:cNvPicPr>
            <a:picLocks noChangeAspect="1"/>
          </p:cNvPicPr>
          <p:nvPr/>
        </p:nvPicPr>
        <p:blipFill>
          <a:blip r:embed="rId3" cstate="print"/>
          <a:srcRect l="4167" t="18750" r="5555" b="6250"/>
          <a:stretch>
            <a:fillRect/>
          </a:stretch>
        </p:blipFill>
        <p:spPr>
          <a:xfrm>
            <a:off x="4572000" y="1524000"/>
            <a:ext cx="4643470" cy="5500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867400"/>
            <a:ext cx="21336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09-06-2014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6115050"/>
            <a:ext cx="1981200" cy="5905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24-06-14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52728"/>
          </a:xfrm>
        </p:spPr>
        <p:txBody>
          <a:bodyPr/>
          <a:lstStyle/>
          <a:p>
            <a:r>
              <a:rPr lang="id-ID" dirty="0" smtClean="0"/>
              <a:t> </a:t>
            </a:r>
            <a:r>
              <a:rPr lang="en-US" dirty="0" smtClean="0"/>
              <a:t>CT Scan 11-6-14</a:t>
            </a:r>
            <a:endParaRPr lang="en-US" dirty="0"/>
          </a:p>
        </p:txBody>
      </p:sp>
      <p:pic>
        <p:nvPicPr>
          <p:cNvPr id="5" name="Picture 4" descr="11-6-14 crop.JPG"/>
          <p:cNvPicPr>
            <a:picLocks noChangeAspect="1"/>
          </p:cNvPicPr>
          <p:nvPr/>
        </p:nvPicPr>
        <p:blipFill>
          <a:blip r:embed="rId2" cstate="print"/>
          <a:srcRect l="5468"/>
          <a:stretch>
            <a:fillRect/>
          </a:stretch>
        </p:blipFill>
        <p:spPr>
          <a:xfrm>
            <a:off x="0" y="3048000"/>
            <a:ext cx="4714876" cy="3571876"/>
          </a:xfrm>
          <a:prstGeom prst="rect">
            <a:avLst/>
          </a:prstGeom>
        </p:spPr>
      </p:pic>
      <p:pic>
        <p:nvPicPr>
          <p:cNvPr id="6" name="Content Placeholder 3" descr="5-12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793" y="3048000"/>
            <a:ext cx="4739207" cy="328612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11-06-14. TTNA: Adeno Ca</a:t>
            </a:r>
          </a:p>
          <a:p>
            <a:r>
              <a:rPr lang="id-ID" dirty="0" smtClean="0"/>
              <a:t>01-07-14. Mutasi EGFR positif</a:t>
            </a:r>
          </a:p>
          <a:p>
            <a:r>
              <a:rPr lang="id-ID" dirty="0" smtClean="0"/>
              <a:t>05-07-14. terapi Gefitinib 250 mg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678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 5-12-14</a:t>
            </a:r>
            <a:r>
              <a:rPr lang="id-ID" dirty="0" smtClean="0"/>
              <a:t> ( bl ke6)</a:t>
            </a:r>
            <a:endParaRPr lang="en-US" dirty="0"/>
          </a:p>
        </p:txBody>
      </p:sp>
      <p:pic>
        <p:nvPicPr>
          <p:cNvPr id="4" name="Content Placeholder 3" descr="5-12-14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33" r="1552"/>
          <a:stretch>
            <a:fillRect/>
          </a:stretch>
        </p:blipFill>
        <p:spPr>
          <a:xfrm>
            <a:off x="71406" y="1928802"/>
            <a:ext cx="4572032" cy="4004901"/>
          </a:xfrm>
        </p:spPr>
      </p:pic>
      <p:pic>
        <p:nvPicPr>
          <p:cNvPr id="5" name="Picture 4" descr="5-12-14 c.JPG"/>
          <p:cNvPicPr>
            <a:picLocks noChangeAspect="1"/>
          </p:cNvPicPr>
          <p:nvPr/>
        </p:nvPicPr>
        <p:blipFill>
          <a:blip r:embed="rId3" cstate="print"/>
          <a:srcRect l="17969"/>
          <a:stretch>
            <a:fillRect/>
          </a:stretch>
        </p:blipFill>
        <p:spPr>
          <a:xfrm>
            <a:off x="4643438" y="1857364"/>
            <a:ext cx="4500594" cy="4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18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CT Scan 11-6-14 	</a:t>
            </a:r>
            <a:r>
              <a:rPr lang="id-ID" dirty="0" smtClean="0"/>
              <a:t>          </a:t>
            </a:r>
            <a:r>
              <a:rPr lang="en-US" dirty="0" smtClean="0"/>
              <a:t>CT Scan 5-12-14</a:t>
            </a:r>
            <a:endParaRPr lang="en-US" dirty="0"/>
          </a:p>
        </p:txBody>
      </p:sp>
      <p:pic>
        <p:nvPicPr>
          <p:cNvPr id="4" name="Content Placeholder 3" descr="5-12-14 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667" t="49020" r="41176"/>
          <a:stretch>
            <a:fillRect/>
          </a:stretch>
        </p:blipFill>
        <p:spPr>
          <a:xfrm>
            <a:off x="4714876" y="1500174"/>
            <a:ext cx="4357718" cy="3952274"/>
          </a:xfrm>
        </p:spPr>
      </p:pic>
      <p:pic>
        <p:nvPicPr>
          <p:cNvPr id="5" name="Picture 4" descr="11-6-14 crop.JPG"/>
          <p:cNvPicPr>
            <a:picLocks noChangeAspect="1"/>
          </p:cNvPicPr>
          <p:nvPr/>
        </p:nvPicPr>
        <p:blipFill>
          <a:blip r:embed="rId3" cstate="print"/>
          <a:srcRect l="5468" t="46000" r="45742"/>
          <a:stretch>
            <a:fillRect/>
          </a:stretch>
        </p:blipFill>
        <p:spPr>
          <a:xfrm>
            <a:off x="71438" y="1500174"/>
            <a:ext cx="4643438" cy="3917907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257800" y="5544446"/>
            <a:ext cx="3428999" cy="908595"/>
          </a:xfrm>
          <a:prstGeom prst="rect">
            <a:avLst/>
          </a:prstGeom>
          <a:solidFill>
            <a:schemeClr val="tx1"/>
          </a:solidFill>
        </p:spPr>
        <p:txBody>
          <a:bodyPr vert="horz" lIns="54864" tIns="91440" rtlCol="0">
            <a:normAutofit fontScale="70000" lnSpcReduction="20000"/>
          </a:bodyPr>
          <a:lstStyle/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b="1" noProof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Terapi</a:t>
            </a:r>
            <a:r>
              <a:rPr lang="en-US" sz="2800" b="1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noProof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Iresa</a:t>
            </a:r>
            <a:r>
              <a:rPr lang="en-US" sz="2800" b="1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noProof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bl</a:t>
            </a:r>
            <a:r>
              <a:rPr lang="en-US" sz="2800" b="1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noProof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ke</a:t>
            </a:r>
            <a:r>
              <a:rPr lang="en-US" sz="2800" b="1" noProof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5. 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espon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komplit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963995" y="750087"/>
            <a:ext cx="15001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945357" y="5693943"/>
            <a:ext cx="2895600" cy="609600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Pra-Iressa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09-06-16. </a:t>
            </a:r>
            <a:r>
              <a:rPr lang="en-US" dirty="0" err="1" smtClean="0"/>
              <a:t>kel</a:t>
            </a:r>
            <a:r>
              <a:rPr lang="en-US" dirty="0" smtClean="0"/>
              <a:t>: </a:t>
            </a:r>
            <a:r>
              <a:rPr lang="en-US" dirty="0" err="1" smtClean="0"/>
              <a:t>pusing</a:t>
            </a:r>
            <a:r>
              <a:rPr lang="en-US" dirty="0" smtClean="0"/>
              <a:t>. CT brain </a:t>
            </a:r>
            <a:r>
              <a:rPr lang="en-US" dirty="0" err="1" smtClean="0"/>
              <a:t>kontras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didapatkan</a:t>
            </a:r>
            <a:r>
              <a:rPr lang="en-US" dirty="0" smtClean="0"/>
              <a:t> metastasis</a:t>
            </a:r>
            <a:endParaRPr lang="en-US" dirty="0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rcRect l="7068" t="11785" r="3280"/>
          <a:stretch>
            <a:fillRect/>
          </a:stretch>
        </p:blipFill>
        <p:spPr>
          <a:xfrm>
            <a:off x="877679" y="1295400"/>
            <a:ext cx="7388641" cy="5452593"/>
          </a:xfrm>
        </p:spPr>
      </p:pic>
    </p:spTree>
    <p:extLst>
      <p:ext uri="{BB962C8B-B14F-4D97-AF65-F5344CB8AC3E}">
        <p14:creationId xmlns:p14="http://schemas.microsoft.com/office/powerpoint/2010/main" val="37843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Keterlambatan</a:t>
            </a:r>
            <a:r>
              <a:rPr lang="en-US" dirty="0" smtClean="0"/>
              <a:t> diagnosis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4187825" cy="4530725"/>
          </a:xfrm>
        </p:spPr>
        <p:txBody>
          <a:bodyPr/>
          <a:lstStyle/>
          <a:p>
            <a:r>
              <a:rPr lang="en-US" dirty="0" err="1"/>
              <a:t>Pasien</a:t>
            </a:r>
            <a:r>
              <a:rPr lang="en-US" dirty="0"/>
              <a:t> :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/>
              <a:t>khas</a:t>
            </a:r>
            <a:endParaRPr lang="en-US" dirty="0"/>
          </a:p>
          <a:p>
            <a:r>
              <a:rPr lang="en-US" dirty="0" err="1"/>
              <a:t>Dokter</a:t>
            </a:r>
            <a:endParaRPr lang="en-US" dirty="0"/>
          </a:p>
          <a:p>
            <a:r>
              <a:rPr lang="en-US" dirty="0" err="1" smtClean="0"/>
              <a:t>Sistem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 Jan 2014 – 31 Des 2015:</a:t>
            </a:r>
          </a:p>
          <a:p>
            <a:pPr marL="0" indent="0">
              <a:buNone/>
            </a:pPr>
            <a:r>
              <a:rPr lang="en-US" dirty="0" smtClean="0"/>
              <a:t>Dari 275 </a:t>
            </a:r>
            <a:r>
              <a:rPr lang="en-US" dirty="0" err="1" smtClean="0"/>
              <a:t>px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>, 28,7%</a:t>
            </a:r>
          </a:p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 err="1" smtClean="0"/>
              <a:t>ya</a:t>
            </a:r>
            <a:r>
              <a:rPr lang="en-US" dirty="0" smtClean="0"/>
              <a:t> misdiagnosis </a:t>
            </a:r>
            <a:r>
              <a:rPr lang="en-US" dirty="0" err="1" smtClean="0"/>
              <a:t>sbg</a:t>
            </a:r>
            <a:r>
              <a:rPr lang="en-US" dirty="0" smtClean="0"/>
              <a:t> TB</a:t>
            </a:r>
          </a:p>
          <a:p>
            <a:pPr marL="0" indent="0">
              <a:buNone/>
            </a:pPr>
            <a:r>
              <a:rPr lang="en-US" dirty="0" err="1" smtClean="0"/>
              <a:t>Dimana</a:t>
            </a:r>
            <a:r>
              <a:rPr lang="en-US" dirty="0" smtClean="0"/>
              <a:t> 73,4%nya </a:t>
            </a:r>
            <a:r>
              <a:rPr lang="en-US" dirty="0" err="1" smtClean="0"/>
              <a:t>ditx</a:t>
            </a:r>
            <a:r>
              <a:rPr lang="en-US" dirty="0" smtClean="0"/>
              <a:t> &gt; 1bl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id-ID" dirty="0" smtClean="0"/>
              <a:t>Laki-laki</a:t>
            </a:r>
            <a:endParaRPr lang="id-ID" dirty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id-ID" dirty="0" smtClean="0"/>
              <a:t>Lebih </a:t>
            </a:r>
            <a:r>
              <a:rPr lang="id-ID" dirty="0"/>
              <a:t>dari 40 th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id-ID" dirty="0" smtClean="0"/>
              <a:t>Perokok</a:t>
            </a:r>
            <a:endParaRPr lang="id-ID" dirty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id-ID" dirty="0" smtClean="0"/>
              <a:t>Paparan </a:t>
            </a:r>
            <a:r>
              <a:rPr lang="id-ID" dirty="0"/>
              <a:t>industri tertentu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id-ID" dirty="0" smtClean="0"/>
              <a:t>Perempuan </a:t>
            </a:r>
            <a:r>
              <a:rPr lang="id-ID" dirty="0"/>
              <a:t>perokok pasif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id-ID" dirty="0" smtClean="0"/>
              <a:t>Anggota </a:t>
            </a:r>
            <a:r>
              <a:rPr lang="id-ID" dirty="0"/>
              <a:t>keluarga </a:t>
            </a:r>
            <a:r>
              <a:rPr lang="id-ID" dirty="0" smtClean="0"/>
              <a:t>dekat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id-ID" dirty="0" smtClean="0"/>
              <a:t>terkena </a:t>
            </a:r>
            <a:r>
              <a:rPr lang="id-ID" dirty="0"/>
              <a:t>kanker paru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7700" y="2406926"/>
            <a:ext cx="5257800" cy="3657600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00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1183" y="990600"/>
            <a:ext cx="8564217" cy="45719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Px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laki2,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Adeno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mutasi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EGFR(+) .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Riwayat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OAT 2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bl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membaik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r="4762"/>
          <a:stretch/>
        </p:blipFill>
        <p:spPr>
          <a:xfrm rot="5400000">
            <a:off x="-525603" y="2022127"/>
            <a:ext cx="5666275" cy="400547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4"/>
          <a:stretch/>
        </p:blipFill>
        <p:spPr bwMode="auto">
          <a:xfrm rot="5400000">
            <a:off x="4105728" y="1924696"/>
            <a:ext cx="531404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4059" y="2280217"/>
            <a:ext cx="5324302" cy="3811385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6728" y="238195"/>
            <a:ext cx="480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70" y="3340479"/>
            <a:ext cx="4986130" cy="349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141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20-06-16. Laki2 50 </a:t>
            </a:r>
            <a:r>
              <a:rPr lang="en-US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mutasi</a:t>
            </a:r>
            <a:r>
              <a:rPr lang="en-US" dirty="0" smtClean="0"/>
              <a:t> EGFR ex 18,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mohon</a:t>
            </a:r>
            <a:r>
              <a:rPr lang="en-US" dirty="0" smtClean="0"/>
              <a:t> </a:t>
            </a:r>
            <a:r>
              <a:rPr lang="en-US" dirty="0" err="1" smtClean="0"/>
              <a:t>kirim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type="tbl" idx="1"/>
          </p:nvPr>
        </p:nvPicPr>
        <p:blipFill>
          <a:blip r:embed="rId2"/>
          <a:stretch>
            <a:fillRect/>
          </a:stretch>
        </p:blipFill>
        <p:spPr>
          <a:xfrm>
            <a:off x="33130" y="1891748"/>
            <a:ext cx="3600450" cy="4800600"/>
          </a:xfrm>
        </p:spPr>
      </p:pic>
      <p:pic>
        <p:nvPicPr>
          <p:cNvPr id="5" name="Content Placeholder 3" descr="14.jpg"/>
          <p:cNvPicPr>
            <a:picLocks noChangeAspect="1"/>
          </p:cNvPicPr>
          <p:nvPr/>
        </p:nvPicPr>
        <p:blipFill>
          <a:blip r:embed="rId3"/>
          <a:srcRect l="10102" t="13469" r="4034"/>
          <a:stretch>
            <a:fillRect/>
          </a:stretch>
        </p:blipFill>
        <p:spPr bwMode="auto">
          <a:xfrm>
            <a:off x="3253125" y="1905000"/>
            <a:ext cx="5890875" cy="445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459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Terapi</a:t>
            </a:r>
            <a:r>
              <a:rPr lang="en-US" dirty="0" smtClean="0"/>
              <a:t> TKI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5.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progress+metastasis</a:t>
            </a:r>
            <a:r>
              <a:rPr lang="en-US" dirty="0" smtClean="0"/>
              <a:t> </a:t>
            </a:r>
            <a:r>
              <a:rPr lang="en-US" dirty="0" err="1" smtClean="0"/>
              <a:t>hepar</a:t>
            </a:r>
            <a:endParaRPr lang="en-US" dirty="0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979" t="8418" r="3472" b="2350"/>
          <a:stretch>
            <a:fillRect/>
          </a:stretch>
        </p:blipFill>
        <p:spPr>
          <a:xfrm>
            <a:off x="0" y="1828800"/>
            <a:ext cx="3399617" cy="4619992"/>
          </a:xfrm>
        </p:spPr>
      </p:pic>
      <p:pic>
        <p:nvPicPr>
          <p:cNvPr id="5" name="Content Placeholder 3" descr="11.jpg"/>
          <p:cNvPicPr>
            <a:picLocks noChangeAspect="1"/>
          </p:cNvPicPr>
          <p:nvPr/>
        </p:nvPicPr>
        <p:blipFill>
          <a:blip r:embed="rId3"/>
          <a:srcRect l="12119" t="18520" r="3280"/>
          <a:stretch>
            <a:fillRect/>
          </a:stretch>
        </p:blipFill>
        <p:spPr bwMode="auto">
          <a:xfrm>
            <a:off x="3039209" y="1828800"/>
            <a:ext cx="6124669" cy="44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Kemoterapi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3.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endParaRPr lang="en-US" dirty="0"/>
          </a:p>
        </p:txBody>
      </p:sp>
      <p:pic>
        <p:nvPicPr>
          <p:cNvPr id="6" name="Content Placeholder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t="16836"/>
          <a:stretch>
            <a:fillRect/>
          </a:stretch>
        </p:blipFill>
        <p:spPr>
          <a:xfrm>
            <a:off x="101718" y="1600200"/>
            <a:ext cx="4508382" cy="4999123"/>
          </a:xfrm>
        </p:spPr>
      </p:pic>
      <p:pic>
        <p:nvPicPr>
          <p:cNvPr id="4" name="Content Placeholder 3" descr="7.jpg"/>
          <p:cNvPicPr>
            <a:picLocks noChangeAspect="1"/>
          </p:cNvPicPr>
          <p:nvPr/>
        </p:nvPicPr>
        <p:blipFill>
          <a:blip r:embed="rId3"/>
          <a:srcRect l="2245" t="16836" r="1228"/>
          <a:stretch>
            <a:fillRect/>
          </a:stretch>
        </p:blipFill>
        <p:spPr bwMode="auto">
          <a:xfrm>
            <a:off x="4724400" y="1752600"/>
            <a:ext cx="4219163" cy="484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6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Quality of live </a:t>
            </a:r>
            <a:r>
              <a:rPr lang="en-US" sz="2400" dirty="0" err="1" smtClean="0">
                <a:solidFill>
                  <a:schemeClr val="tx1"/>
                </a:solidFill>
              </a:rPr>
              <a:t>hrs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diutamakan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penatalaksanaan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stad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lanjut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1524000"/>
            <a:ext cx="8229600" cy="4629150"/>
          </a:xfrm>
        </p:spPr>
      </p:pic>
      <p:sp>
        <p:nvSpPr>
          <p:cNvPr id="3" name="Rounded Rectangle 2"/>
          <p:cNvSpPr/>
          <p:nvPr/>
        </p:nvSpPr>
        <p:spPr>
          <a:xfrm>
            <a:off x="2057400" y="6328410"/>
            <a:ext cx="5562600" cy="4533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Ditayangkan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seijin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30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Resume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Kasus kanker paru cenderung meningkat</a:t>
            </a:r>
          </a:p>
          <a:p>
            <a:r>
              <a:rPr lang="id-ID" dirty="0" smtClean="0"/>
              <a:t>Terbanyak kasus adalah stadium lanjut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NSCLC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Adeno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disarankan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EGFR</a:t>
            </a:r>
            <a:endParaRPr lang="id-ID" dirty="0" smtClean="0"/>
          </a:p>
          <a:p>
            <a:r>
              <a:rPr lang="id-ID" dirty="0" smtClean="0"/>
              <a:t>Persentase mutasi EGFR pada AdenoCa </a:t>
            </a:r>
            <a:r>
              <a:rPr lang="en-US" dirty="0" smtClean="0"/>
              <a:t>di RSDM 47%</a:t>
            </a:r>
            <a:endParaRPr lang="id-ID" dirty="0" smtClean="0"/>
          </a:p>
          <a:p>
            <a:r>
              <a:rPr lang="id-ID" dirty="0" smtClean="0"/>
              <a:t>Pemberian Gefitinib pada Adeno Ca dng mutasi EGFR memberikan hasil yang baik</a:t>
            </a:r>
            <a:endParaRPr lang="en-US" dirty="0" smtClean="0"/>
          </a:p>
          <a:p>
            <a:r>
              <a:rPr lang="en-US" dirty="0" err="1" smtClean="0"/>
              <a:t>Gefitinib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id-ID" dirty="0"/>
              <a:t>Adeno </a:t>
            </a:r>
            <a:r>
              <a:rPr lang="id-ID" dirty="0" smtClean="0"/>
              <a:t>Ca</a:t>
            </a:r>
            <a:r>
              <a:rPr lang="en-US" dirty="0" smtClean="0"/>
              <a:t> </a:t>
            </a:r>
            <a:r>
              <a:rPr lang="id-ID" dirty="0" smtClean="0"/>
              <a:t>mutasi EGFR</a:t>
            </a:r>
            <a:r>
              <a:rPr lang="en-US" dirty="0" smtClean="0"/>
              <a:t>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performance state </a:t>
            </a:r>
            <a:r>
              <a:rPr lang="en-US" dirty="0" smtClean="0"/>
              <a:t>yang </a:t>
            </a:r>
            <a:r>
              <a:rPr lang="en-US" dirty="0" err="1" smtClean="0"/>
              <a:t>buruk</a:t>
            </a:r>
            <a:endParaRPr lang="en-US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penatalaksanaan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paru</a:t>
            </a:r>
            <a:r>
              <a:rPr lang="en-US" dirty="0" smtClean="0"/>
              <a:t> stadium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quality of live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8800" b="0" i="1" dirty="0" smtClean="0">
                <a:latin typeface="Comic Sans MS" pitchFamily="66" charset="0"/>
              </a:rPr>
              <a:t>Terimakasih</a:t>
            </a:r>
            <a:endParaRPr lang="id-ID" sz="8800" b="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sz="2000" dirty="0" smtClean="0"/>
              <a:t>(data 2015, n= 211)</a:t>
            </a:r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295400" y="1840948"/>
          <a:ext cx="64008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66"/>
                </a:solidFill>
              </a:rPr>
              <a:t>Hesti</a:t>
            </a:r>
            <a:r>
              <a:rPr lang="en-US" dirty="0" smtClean="0">
                <a:solidFill>
                  <a:srgbClr val="000066"/>
                </a:solidFill>
              </a:rPr>
              <a:t>, RSDM 2016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800" dirty="0" err="1" smtClean="0"/>
              <a:t>Umur</a:t>
            </a:r>
            <a:r>
              <a:rPr lang="en-US" sz="4800" dirty="0"/>
              <a:t> </a:t>
            </a:r>
            <a:r>
              <a:rPr lang="en-US" sz="2400" dirty="0"/>
              <a:t>( data 2015, n= 211)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22273150"/>
              </p:ext>
            </p:extLst>
          </p:nvPr>
        </p:nvGraphicFramePr>
        <p:xfrm>
          <a:off x="1066800" y="457200"/>
          <a:ext cx="6477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943100" y="5486400"/>
            <a:ext cx="5257800" cy="762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94% </a:t>
            </a:r>
            <a:r>
              <a:rPr lang="en-US" sz="2400" dirty="0" err="1" smtClean="0">
                <a:solidFill>
                  <a:schemeClr val="bg1"/>
                </a:solidFill>
              </a:rPr>
              <a:t>berusia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lebih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40 </a:t>
            </a:r>
            <a:r>
              <a:rPr lang="en-US" sz="2400" dirty="0" err="1" smtClean="0">
                <a:solidFill>
                  <a:schemeClr val="bg1"/>
                </a:solidFill>
              </a:rPr>
              <a:t>th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7548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66"/>
                </a:solidFill>
              </a:rPr>
              <a:t>Hesti</a:t>
            </a:r>
            <a:r>
              <a:rPr lang="en-US" dirty="0" smtClean="0">
                <a:solidFill>
                  <a:srgbClr val="000066"/>
                </a:solidFill>
              </a:rPr>
              <a:t>, RSDM 2016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 err="1" smtClean="0"/>
              <a:t>Merokok</a:t>
            </a:r>
            <a:r>
              <a:rPr lang="en-US" dirty="0"/>
              <a:t> </a:t>
            </a:r>
            <a:r>
              <a:rPr lang="en-US" sz="2400" dirty="0"/>
              <a:t>( data 2015, n= 211)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098708"/>
              </p:ext>
            </p:extLst>
          </p:nvPr>
        </p:nvGraphicFramePr>
        <p:xfrm>
          <a:off x="304800" y="1600200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66"/>
                </a:solidFill>
              </a:rPr>
              <a:t>Hesti</a:t>
            </a:r>
            <a:r>
              <a:rPr lang="en-US" dirty="0" smtClean="0">
                <a:solidFill>
                  <a:srgbClr val="000066"/>
                </a:solidFill>
              </a:rPr>
              <a:t>, RSDM 2016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karnofski</a:t>
            </a:r>
            <a:r>
              <a:rPr lang="en-US" dirty="0"/>
              <a:t> </a:t>
            </a:r>
            <a:r>
              <a:rPr lang="en-US" sz="2400" dirty="0"/>
              <a:t>(data 2015, n= 211)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524000"/>
          <a:ext cx="7467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63246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66"/>
                </a:solidFill>
              </a:rPr>
              <a:t>Hesti</a:t>
            </a:r>
            <a:r>
              <a:rPr lang="en-US" dirty="0" smtClean="0">
                <a:solidFill>
                  <a:srgbClr val="000066"/>
                </a:solidFill>
              </a:rPr>
              <a:t>, RSDM 2016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/>
          <a:lstStyle/>
          <a:p>
            <a:r>
              <a:rPr lang="en-US" dirty="0" err="1" smtClean="0"/>
              <a:t>Komplikasi</a:t>
            </a:r>
            <a:r>
              <a:rPr lang="en-US" dirty="0"/>
              <a:t> </a:t>
            </a:r>
            <a:r>
              <a:rPr lang="en-US" sz="2000" dirty="0"/>
              <a:t>(data 2015, n= 211)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770400"/>
              </p:ext>
            </p:extLst>
          </p:nvPr>
        </p:nvGraphicFramePr>
        <p:xfrm>
          <a:off x="0" y="685800"/>
          <a:ext cx="9198428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64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4" val="RXP"/>
  <p:tag name="VARPPTCOMPATIBLERD03" val="RXP"/>
  <p:tag name="VARPPTTYPE" val="RXP"/>
  <p:tag name="VARPPTSLIDEFORMAT" val="RXP"/>
  <p:tag name="VARSAVEMESSAGETIMESTAMP" val="RXP2/4/2010"/>
</p:tagLst>
</file>

<file path=ppt/theme/theme1.xml><?xml version="1.0" encoding="utf-8"?>
<a:theme xmlns:a="http://schemas.openxmlformats.org/drawingml/2006/main" name="GCC On-screen">
  <a:themeElements>
    <a:clrScheme name="GCC On-screen 9">
      <a:dk1>
        <a:srgbClr val="919191"/>
      </a:dk1>
      <a:lt1>
        <a:srgbClr val="FFFFFF"/>
      </a:lt1>
      <a:dk2>
        <a:srgbClr val="652881"/>
      </a:dk2>
      <a:lt2>
        <a:srgbClr val="FFFFFF"/>
      </a:lt2>
      <a:accent1>
        <a:srgbClr val="FFCC00"/>
      </a:accent1>
      <a:accent2>
        <a:srgbClr val="09E2FF"/>
      </a:accent2>
      <a:accent3>
        <a:srgbClr val="B8ACC1"/>
      </a:accent3>
      <a:accent4>
        <a:srgbClr val="DADADA"/>
      </a:accent4>
      <a:accent5>
        <a:srgbClr val="FFE2AA"/>
      </a:accent5>
      <a:accent6>
        <a:srgbClr val="07CDE7"/>
      </a:accent6>
      <a:hlink>
        <a:srgbClr val="FF99FF"/>
      </a:hlink>
      <a:folHlink>
        <a:srgbClr val="66FF66"/>
      </a:folHlink>
    </a:clrScheme>
    <a:fontScheme name="GCC On-sc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CC On-scree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On-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C On-scree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On-scree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On-scree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On-scree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On-scree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On-screen 8">
        <a:dk1>
          <a:srgbClr val="919191"/>
        </a:dk1>
        <a:lt1>
          <a:srgbClr val="FFFFFF"/>
        </a:lt1>
        <a:dk2>
          <a:srgbClr val="652881"/>
        </a:dk2>
        <a:lt2>
          <a:srgbClr val="FFFFFF"/>
        </a:lt2>
        <a:accent1>
          <a:srgbClr val="007272"/>
        </a:accent1>
        <a:accent2>
          <a:srgbClr val="C0C0C0"/>
        </a:accent2>
        <a:accent3>
          <a:srgbClr val="B8ACC1"/>
        </a:accent3>
        <a:accent4>
          <a:srgbClr val="DADADA"/>
        </a:accent4>
        <a:accent5>
          <a:srgbClr val="AABCBC"/>
        </a:accent5>
        <a:accent6>
          <a:srgbClr val="AEAEAE"/>
        </a:accent6>
        <a:hlink>
          <a:srgbClr val="FFCC00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C On-screen 9">
        <a:dk1>
          <a:srgbClr val="919191"/>
        </a:dk1>
        <a:lt1>
          <a:srgbClr val="FFFFFF"/>
        </a:lt1>
        <a:dk2>
          <a:srgbClr val="652881"/>
        </a:dk2>
        <a:lt2>
          <a:srgbClr val="FFFFFF"/>
        </a:lt2>
        <a:accent1>
          <a:srgbClr val="FFCC00"/>
        </a:accent1>
        <a:accent2>
          <a:srgbClr val="09E2FF"/>
        </a:accent2>
        <a:accent3>
          <a:srgbClr val="B8ACC1"/>
        </a:accent3>
        <a:accent4>
          <a:srgbClr val="DADADA"/>
        </a:accent4>
        <a:accent5>
          <a:srgbClr val="FFE2AA"/>
        </a:accent5>
        <a:accent6>
          <a:srgbClr val="07CDE7"/>
        </a:accent6>
        <a:hlink>
          <a:srgbClr val="FF99FF"/>
        </a:hlink>
        <a:folHlink>
          <a:srgbClr val="66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7482</TotalTime>
  <Words>2155</Words>
  <Application>Microsoft Office PowerPoint</Application>
  <PresentationFormat>On-screen Show (4:3)</PresentationFormat>
  <Paragraphs>419</Paragraphs>
  <Slides>48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Arial Unicode MS</vt:lpstr>
      <vt:lpstr>MS PGothic</vt:lpstr>
      <vt:lpstr>MS PGothic</vt:lpstr>
      <vt:lpstr>SimSun</vt:lpstr>
      <vt:lpstr>SimSun</vt:lpstr>
      <vt:lpstr>Arial</vt:lpstr>
      <vt:lpstr>Arial Black</vt:lpstr>
      <vt:lpstr>Calibri</vt:lpstr>
      <vt:lpstr>Cambria</vt:lpstr>
      <vt:lpstr>Comic Sans MS</vt:lpstr>
      <vt:lpstr>Symbol</vt:lpstr>
      <vt:lpstr>Times New Roman</vt:lpstr>
      <vt:lpstr>Wingdings</vt:lpstr>
      <vt:lpstr>Wingdings 2</vt:lpstr>
      <vt:lpstr>GCC On-screen</vt:lpstr>
      <vt:lpstr>Microsoft Excel 97-2003 Worksheet</vt:lpstr>
      <vt:lpstr>CLINICAL EXPERIENCE OF NSCLC in RSDM</vt:lpstr>
      <vt:lpstr>PowerPoint Presentation</vt:lpstr>
      <vt:lpstr>Pembagian pasien kanker paru berdasarkan stadium di bangsal paru RSDM</vt:lpstr>
      <vt:lpstr>Keterlambatan diagnosis</vt:lpstr>
      <vt:lpstr>Jenis kelamin (data 2015, n= 211)</vt:lpstr>
      <vt:lpstr>Umur ( data 2015, n= 211)</vt:lpstr>
      <vt:lpstr>Merokok ( data 2015, n= 211)</vt:lpstr>
      <vt:lpstr>Skala karnofski (data 2015, n= 211)</vt:lpstr>
      <vt:lpstr>Komplikasi (data 2015, n= 211)</vt:lpstr>
      <vt:lpstr>PowerPoint Presentation</vt:lpstr>
      <vt:lpstr>PowerPoint Presentation</vt:lpstr>
      <vt:lpstr>PowerPoint Presentation</vt:lpstr>
      <vt:lpstr>Anti-Cancer Systemic Therapy</vt:lpstr>
      <vt:lpstr>Contemporary treatment regimens extend survival beyond 1 year</vt:lpstr>
      <vt:lpstr>Historical context: chemotherapy reached a therapeutic plateau in early 2000s</vt:lpstr>
      <vt:lpstr>JMDB: Pemetrexed/Cisplatin shows superior survival in adenocarcinoma histology (N=847) Scagliotti,</vt:lpstr>
      <vt:lpstr>PowerPoint Presentation</vt:lpstr>
      <vt:lpstr>PowerPoint Presentation</vt:lpstr>
      <vt:lpstr>Data Adeno Ca yg diperiksa mutasi EGFR RSDM 2014 (n=74)</vt:lpstr>
      <vt:lpstr>PowerPoint Presentation</vt:lpstr>
      <vt:lpstr>PowerPoint Presentation</vt:lpstr>
      <vt:lpstr>PowerPoint Presentation</vt:lpstr>
      <vt:lpstr>Terapi</vt:lpstr>
      <vt:lpstr>IRESSA Pan-Asia Study (IPASS) Phase III, multicentre, randomised, open-label, parallel-group study comparing gefitinib with carboplatin/paclitaxel in clinically selected chemonaïve patients in Asia with aNSCLC  </vt:lpstr>
      <vt:lpstr>OBJECTIVE RESPONSE RATE IN EGFR MUTATION  POSITIVE AND NEGATIVE PATIENTS (IPASS STUDY)</vt:lpstr>
      <vt:lpstr>NEJ002 study A Phase III study of gefitinib vs carboplatin/paclitaxel in patients with EGFRm aNSCLC in Japan </vt:lpstr>
      <vt:lpstr>NEJ002: significant clinical benefit with gefitinib vs carboplatin/paclitaxel1</vt:lpstr>
      <vt:lpstr>PowerPoint Presentation</vt:lpstr>
      <vt:lpstr>WJOG5108L</vt:lpstr>
      <vt:lpstr>No Difference between Gefitinib &amp; Erlotinib in Efficacy</vt:lpstr>
      <vt:lpstr>NEJ002: Fewer grade ≥3 AEs with gefitinib than with chemotherapy1</vt:lpstr>
      <vt:lpstr>Efek samping TKI: Rash akneiform di Wajah dan Kepala </vt:lpstr>
      <vt:lpstr>Gambar (2):    Rash akneiform di Dada sesudah terapi </vt:lpstr>
      <vt:lpstr>Paronikia di kaki </vt:lpstr>
      <vt:lpstr>Laki2. 48 th. Keluhan batuk </vt:lpstr>
      <vt:lpstr> CT Scan 11-6-14</vt:lpstr>
      <vt:lpstr>CT Scan 5-12-14 ( bl ke6)</vt:lpstr>
      <vt:lpstr>CT Scan 11-6-14            CT Scan 5-12-14</vt:lpstr>
      <vt:lpstr>09-06-16. kel: pusing. CT brain kontras: tidak didapatkan metastasis</vt:lpstr>
      <vt:lpstr>PowerPoint Presentation</vt:lpstr>
      <vt:lpstr>PowerPoint Presentation</vt:lpstr>
      <vt:lpstr>PowerPoint Presentation</vt:lpstr>
      <vt:lpstr>20-06-16. Laki2 50 th, mutasi EGFR ex 18, jumlah sel kurang mohon kirim sampel lagi</vt:lpstr>
      <vt:lpstr>Terapi TKI bulan ke 5. paru progress+metastasis hepar</vt:lpstr>
      <vt:lpstr>Kemoterapi ke 3. klinis perbaikan</vt:lpstr>
      <vt:lpstr> Quality of live hrs diutamakan pada penatalaksanaan Ca stad lanjut</vt:lpstr>
      <vt:lpstr>Resume </vt:lpstr>
      <vt:lpstr>PowerPoint Presentation</vt:lpstr>
    </vt:vector>
  </TitlesOfParts>
  <Company>F. Hoffmann-La Roche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Tarceva fit in the current market for NSCLC</dc:title>
  <dc:creator>widjajan</dc:creator>
  <cp:lastModifiedBy>LENOVO I3</cp:lastModifiedBy>
  <cp:revision>464</cp:revision>
  <dcterms:created xsi:type="dcterms:W3CDTF">2006-11-24T10:58:32Z</dcterms:created>
  <dcterms:modified xsi:type="dcterms:W3CDTF">2017-04-09T00:26:24Z</dcterms:modified>
</cp:coreProperties>
</file>