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3"/>
  </p:notesMasterIdLst>
  <p:sldIdLst>
    <p:sldId id="266" r:id="rId3"/>
    <p:sldId id="267" r:id="rId4"/>
    <p:sldId id="268" r:id="rId5"/>
    <p:sldId id="256" r:id="rId6"/>
    <p:sldId id="257" r:id="rId7"/>
    <p:sldId id="258" r:id="rId8"/>
    <p:sldId id="275" r:id="rId9"/>
    <p:sldId id="269" r:id="rId10"/>
    <p:sldId id="259" r:id="rId11"/>
    <p:sldId id="260" r:id="rId12"/>
    <p:sldId id="261" r:id="rId13"/>
    <p:sldId id="262" r:id="rId14"/>
    <p:sldId id="272" r:id="rId15"/>
    <p:sldId id="273" r:id="rId16"/>
    <p:sldId id="263" r:id="rId17"/>
    <p:sldId id="270" r:id="rId18"/>
    <p:sldId id="271" r:id="rId19"/>
    <p:sldId id="274" r:id="rId20"/>
    <p:sldId id="264" r:id="rId21"/>
    <p:sldId id="265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8140-C721-4491-A20D-705A90D54A35}" type="datetimeFigureOut">
              <a:rPr lang="id-ID" smtClean="0"/>
              <a:t>09/04/2017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A134-9979-4792-B927-ABE1ECDC5E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087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A134-9979-4792-B927-ABE1ECDC5E2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02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4309-E549-4A45-AAE9-1E653E3BFC08}" type="datetime1">
              <a:rPr lang="id-ID" smtClean="0"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DC3-C87C-4A0D-A0A6-E1F3A5554CEC}" type="datetime1">
              <a:rPr lang="id-ID" smtClean="0"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A92F-427C-4BCA-8EFD-804D71BB299D}" type="datetime1">
              <a:rPr lang="id-ID" smtClean="0"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HS1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19775"/>
            <a:ext cx="7318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NCI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06375"/>
            <a:ext cx="14620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NIH-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892800"/>
            <a:ext cx="7318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982663" y="3513138"/>
            <a:ext cx="7191375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3045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2825" y="4140200"/>
            <a:ext cx="7121525" cy="1752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 sz="2800"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5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865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1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38" y="1600200"/>
            <a:ext cx="4314825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314825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726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97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008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711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90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5E0-6633-425D-93AA-B3DD228E3629}" type="datetime1">
              <a:rPr lang="id-ID" smtClean="0"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211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566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473075"/>
            <a:ext cx="2195513" cy="5884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38" y="473075"/>
            <a:ext cx="6434137" cy="5884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790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73075"/>
            <a:ext cx="8682038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3038" y="1600200"/>
            <a:ext cx="8782050" cy="4757738"/>
          </a:xfrm>
        </p:spPr>
        <p:txBody>
          <a:bodyPr/>
          <a:lstStyle/>
          <a:p>
            <a:pPr lvl="0"/>
            <a:endParaRPr lang="id-ID" noProof="0" smtClean="0"/>
          </a:p>
        </p:txBody>
      </p:sp>
    </p:spTree>
    <p:extLst>
      <p:ext uri="{BB962C8B-B14F-4D97-AF65-F5344CB8AC3E}">
        <p14:creationId xmlns:p14="http://schemas.microsoft.com/office/powerpoint/2010/main" val="346669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73075"/>
            <a:ext cx="8682038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3038" y="1600200"/>
            <a:ext cx="4314825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314825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4888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73075"/>
            <a:ext cx="8682038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3038" y="1600200"/>
            <a:ext cx="8782050" cy="4757738"/>
          </a:xfrm>
        </p:spPr>
        <p:txBody>
          <a:bodyPr/>
          <a:lstStyle/>
          <a:p>
            <a:pPr lvl="0"/>
            <a:endParaRPr lang="id-ID" noProof="0" smtClean="0"/>
          </a:p>
        </p:txBody>
      </p:sp>
    </p:spTree>
    <p:extLst>
      <p:ext uri="{BB962C8B-B14F-4D97-AF65-F5344CB8AC3E}">
        <p14:creationId xmlns:p14="http://schemas.microsoft.com/office/powerpoint/2010/main" val="722466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473075"/>
            <a:ext cx="8682038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38" y="1600200"/>
            <a:ext cx="878205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038" y="4054475"/>
            <a:ext cx="8782050" cy="230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08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A718-BA3F-45FA-A8DD-C8994BDEAF7F}" type="datetime1">
              <a:rPr lang="id-ID" smtClean="0"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44E4-4E62-4ED3-B122-EB88D3FD5A00}" type="datetime1">
              <a:rPr lang="id-ID" smtClean="0"/>
              <a:t>09/04/2017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831E-D21E-4C20-B654-86AAD7D6D001}" type="datetime1">
              <a:rPr lang="id-ID" smtClean="0"/>
              <a:t>09/04/2017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93AB-93A1-4C3B-B30C-5714A7FC536B}" type="datetime1">
              <a:rPr lang="id-ID" smtClean="0"/>
              <a:t>09/04/2017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0FCE-74F9-4CB1-8B1E-2F8BD9C03FBE}" type="datetime1">
              <a:rPr lang="id-ID" smtClean="0"/>
              <a:t>09/04/2017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7A2E-6E79-4928-98E5-0C87931133A9}" type="datetime1">
              <a:rPr lang="id-ID" smtClean="0"/>
              <a:t>09/04/2017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3DD4-2392-476E-9D09-0279EF926AD7}" type="datetime1">
              <a:rPr lang="id-ID" smtClean="0"/>
              <a:t>09/04/2017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384F392-66E3-4FA9-A55C-0B564E216330}" type="datetime1">
              <a:rPr lang="id-ID" smtClean="0"/>
              <a:t>09/04/2017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616ABC2-02A5-441E-8A99-283FA263C83F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473075"/>
            <a:ext cx="8682038" cy="765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1600200"/>
            <a:ext cx="8782050" cy="47577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 flipV="1">
            <a:off x="241300" y="1303338"/>
            <a:ext cx="8682038" cy="47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756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l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12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v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v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v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v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v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8" y="1772817"/>
            <a:ext cx="8892480" cy="1827634"/>
          </a:xfrm>
        </p:spPr>
        <p:txBody>
          <a:bodyPr>
            <a:noAutofit/>
          </a:bodyPr>
          <a:lstStyle/>
          <a:p>
            <a:r>
              <a:rPr lang="id-ID" sz="6600" i="1" dirty="0" smtClean="0">
                <a:latin typeface="Aharoni" pitchFamily="2" charset="-79"/>
                <a:cs typeface="Aharoni" pitchFamily="2" charset="-79"/>
              </a:rPr>
              <a:t>DIAGNOSIS</a:t>
            </a:r>
            <a:br>
              <a:rPr lang="id-ID" sz="6600" i="1" dirty="0" smtClean="0">
                <a:latin typeface="Aharoni" pitchFamily="2" charset="-79"/>
                <a:cs typeface="Aharoni" pitchFamily="2" charset="-79"/>
              </a:rPr>
            </a:br>
            <a:r>
              <a:rPr lang="id-ID" sz="6600" i="1" dirty="0" smtClean="0">
                <a:latin typeface="Aharoni" pitchFamily="2" charset="-79"/>
                <a:cs typeface="Aharoni" pitchFamily="2" charset="-79"/>
              </a:rPr>
              <a:t>of lung cancer</a:t>
            </a:r>
            <a:endParaRPr lang="id-ID" sz="66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3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 smtClean="0"/>
              <a:t>Keluhan klinis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800" dirty="0"/>
              <a:t>Manifestasi klinis baik </a:t>
            </a:r>
            <a:r>
              <a:rPr lang="id-ID" sz="2800" dirty="0" smtClean="0"/>
              <a:t>tanda &amp; </a:t>
            </a:r>
            <a:r>
              <a:rPr lang="id-ID" sz="2800" dirty="0"/>
              <a:t>gejala kanker </a:t>
            </a:r>
            <a:r>
              <a:rPr lang="id-ID" sz="2800" dirty="0" smtClean="0"/>
              <a:t>paru </a:t>
            </a:r>
            <a:r>
              <a:rPr lang="id-ID" sz="2800" dirty="0" smtClean="0">
                <a:sym typeface="Wingdings" pitchFamily="2" charset="2"/>
              </a:rPr>
              <a:t></a:t>
            </a:r>
            <a:r>
              <a:rPr lang="id-ID" sz="2800" dirty="0" smtClean="0"/>
              <a:t> </a:t>
            </a:r>
            <a:r>
              <a:rPr lang="id-ID" sz="2800" dirty="0"/>
              <a:t>sangat </a:t>
            </a:r>
            <a:r>
              <a:rPr lang="id-ID" sz="2800" dirty="0" smtClean="0"/>
              <a:t>bervariasi.</a:t>
            </a:r>
          </a:p>
          <a:p>
            <a:pPr marL="0" indent="0">
              <a:buNone/>
            </a:pPr>
            <a:r>
              <a:rPr lang="id-ID" sz="2800" dirty="0" smtClean="0"/>
              <a:t>Dipengaruhi: lokasi </a:t>
            </a:r>
            <a:r>
              <a:rPr lang="id-ID" sz="2800" dirty="0"/>
              <a:t>tumor, keterlibatan kelenjar getah bening </a:t>
            </a:r>
            <a:r>
              <a:rPr lang="id-ID" sz="2800" dirty="0" smtClean="0"/>
              <a:t>dan  </a:t>
            </a:r>
            <a:r>
              <a:rPr lang="id-ID" sz="2800" dirty="0"/>
              <a:t>organ </a:t>
            </a:r>
            <a:r>
              <a:rPr lang="id-ID" sz="2800" dirty="0" smtClean="0"/>
              <a:t>jauh.</a:t>
            </a:r>
          </a:p>
          <a:p>
            <a:pPr marL="0" indent="0">
              <a:buNone/>
            </a:pPr>
            <a:r>
              <a:rPr lang="id-ID" sz="2800" dirty="0" smtClean="0"/>
              <a:t>Gejala paling banyak: batuk, nyeri, sesak napas, batuk darah.</a:t>
            </a:r>
          </a:p>
          <a:p>
            <a:pPr marL="0" indent="0">
              <a:buNone/>
            </a:pPr>
            <a:r>
              <a:rPr lang="id-ID" sz="2800" dirty="0" smtClean="0"/>
              <a:t>(manifestasi intrapulmonal intratorakal, ekstrapulmonal intratorakal, ekstratorakal non metastasis, ekstratorakal metastasis)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03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Pemeriksaan</a:t>
            </a:r>
            <a:r>
              <a:rPr lang="id-ID" dirty="0" smtClean="0"/>
              <a:t> </a:t>
            </a:r>
            <a:r>
              <a:rPr lang="id-ID" sz="4400" dirty="0" smtClean="0"/>
              <a:t>fisik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Tergantung besar tumor</a:t>
            </a:r>
          </a:p>
          <a:p>
            <a:pPr>
              <a:buFont typeface="Wingdings"/>
              <a:buChar char="à"/>
            </a:pPr>
            <a:r>
              <a:rPr lang="id-ID" sz="3600" dirty="0" smtClean="0"/>
              <a:t>Tumor kecil, pemeriksaan bisa normal</a:t>
            </a:r>
          </a:p>
          <a:p>
            <a:pPr marL="0" indent="0">
              <a:buNone/>
            </a:pPr>
            <a:r>
              <a:rPr lang="id-ID" sz="3600" dirty="0" smtClean="0"/>
              <a:t>Tumor Menekan bronkus </a:t>
            </a:r>
            <a:r>
              <a:rPr lang="id-ID" sz="3600" dirty="0" smtClean="0">
                <a:sym typeface="Wingdings" pitchFamily="2" charset="2"/>
              </a:rPr>
              <a:t>  atelektasis  &gt;&gt; informatif</a:t>
            </a:r>
            <a:endParaRPr lang="id-ID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 smtClean="0"/>
              <a:t>Pemeriksaan penunjang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Radiologi</a:t>
            </a:r>
          </a:p>
          <a:p>
            <a:r>
              <a:rPr lang="id-ID" sz="2800" dirty="0" smtClean="0"/>
              <a:t>Foto </a:t>
            </a:r>
            <a:r>
              <a:rPr lang="id-ID" sz="2800" dirty="0" smtClean="0"/>
              <a:t>Toraks</a:t>
            </a:r>
            <a:r>
              <a:rPr lang="id-ID" sz="2800" dirty="0" smtClean="0">
                <a:sym typeface="Wingdings" pitchFamily="2" charset="2"/>
              </a:rPr>
              <a:t> </a:t>
            </a:r>
            <a:r>
              <a:rPr lang="id-ID" sz="2800" dirty="0" smtClean="0">
                <a:sym typeface="Wingdings" pitchFamily="2" charset="2"/>
              </a:rPr>
              <a:t>kadang didiagnosis TB paru</a:t>
            </a:r>
            <a:endParaRPr lang="id-ID" sz="2800" dirty="0" smtClean="0"/>
          </a:p>
          <a:p>
            <a:r>
              <a:rPr lang="id-ID" sz="2800" dirty="0" smtClean="0"/>
              <a:t> Bone survey</a:t>
            </a:r>
          </a:p>
          <a:p>
            <a:r>
              <a:rPr lang="id-ID" sz="2800" dirty="0" smtClean="0"/>
              <a:t>CT Scan Toraks dengan kontras</a:t>
            </a:r>
            <a:r>
              <a:rPr lang="id-ID" sz="2800" dirty="0" smtClean="0">
                <a:sym typeface="Wingdings" pitchFamily="2" charset="2"/>
              </a:rPr>
              <a:t> T N M</a:t>
            </a:r>
            <a:endParaRPr lang="id-ID" sz="2800" dirty="0" smtClean="0"/>
          </a:p>
          <a:p>
            <a:r>
              <a:rPr lang="id-ID" sz="2800" dirty="0" smtClean="0"/>
              <a:t>CT Scan kepala</a:t>
            </a:r>
          </a:p>
          <a:p>
            <a:r>
              <a:rPr lang="id-ID" sz="2800" dirty="0" smtClean="0"/>
              <a:t>USG Abdomen (Primer</a:t>
            </a:r>
            <a:r>
              <a:rPr lang="id-ID" sz="2800" dirty="0" smtClean="0"/>
              <a:t>/ metastasis</a:t>
            </a:r>
            <a:r>
              <a:rPr lang="id-ID" sz="2800" dirty="0" smtClean="0"/>
              <a:t>)</a:t>
            </a:r>
          </a:p>
          <a:p>
            <a:r>
              <a:rPr lang="id-ID" sz="2800" dirty="0" smtClean="0"/>
              <a:t>PET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/>
              <a:t>Tindakan khusus</a:t>
            </a:r>
            <a:br>
              <a:rPr lang="id-ID" sz="4800" dirty="0"/>
            </a:b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13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Autofit/>
          </a:bodyPr>
          <a:lstStyle/>
          <a:p>
            <a:r>
              <a:rPr lang="id-ID" sz="3200" dirty="0" smtClean="0"/>
              <a:t>Brokoskopi </a:t>
            </a:r>
            <a:r>
              <a:rPr lang="id-ID" sz="3200" dirty="0" smtClean="0">
                <a:sym typeface="Wingdings" pitchFamily="2" charset="2"/>
              </a:rPr>
              <a:t> t</a:t>
            </a:r>
            <a:r>
              <a:rPr lang="id-ID" sz="3200" dirty="0" smtClean="0"/>
              <a:t>umor sentral</a:t>
            </a:r>
            <a:endParaRPr lang="id-ID" sz="3200" dirty="0"/>
          </a:p>
          <a:p>
            <a:r>
              <a:rPr lang="id-ID" sz="3200" dirty="0"/>
              <a:t>TTNA, </a:t>
            </a:r>
            <a:r>
              <a:rPr lang="id-ID" sz="3200" dirty="0" smtClean="0"/>
              <a:t>TTB</a:t>
            </a:r>
            <a:r>
              <a:rPr lang="id-ID" sz="3200" dirty="0" smtClean="0">
                <a:sym typeface="Wingdings" pitchFamily="2" charset="2"/>
              </a:rPr>
              <a:t> tumor perifer</a:t>
            </a:r>
            <a:endParaRPr lang="id-ID" sz="3200" dirty="0"/>
          </a:p>
          <a:p>
            <a:r>
              <a:rPr lang="id-ID" sz="3200" dirty="0"/>
              <a:t>FNAB/ </a:t>
            </a:r>
            <a:r>
              <a:rPr lang="id-ID" sz="3200" dirty="0" smtClean="0"/>
              <a:t>AJH </a:t>
            </a:r>
            <a:r>
              <a:rPr lang="id-ID" sz="3200" dirty="0" smtClean="0">
                <a:sym typeface="Wingdings" pitchFamily="2" charset="2"/>
              </a:rPr>
              <a:t>metastasis getah bening</a:t>
            </a:r>
            <a:endParaRPr lang="id-ID" sz="3200" dirty="0"/>
          </a:p>
          <a:p>
            <a:r>
              <a:rPr lang="id-ID" sz="3200" dirty="0"/>
              <a:t>Pungsi </a:t>
            </a:r>
            <a:r>
              <a:rPr lang="id-ID" sz="3200" dirty="0" smtClean="0"/>
              <a:t>pleura </a:t>
            </a:r>
            <a:r>
              <a:rPr lang="id-ID" sz="3200" dirty="0" smtClean="0">
                <a:sym typeface="Wingdings" pitchFamily="2" charset="2"/>
              </a:rPr>
              <a:t> efusi </a:t>
            </a:r>
            <a:endParaRPr lang="id-ID" sz="3200" dirty="0"/>
          </a:p>
          <a:p>
            <a:r>
              <a:rPr lang="id-ID" sz="3200" dirty="0"/>
              <a:t>Mediastinoskopi, pleuroskopi, </a:t>
            </a:r>
            <a:r>
              <a:rPr lang="id-ID" sz="3200" dirty="0" smtClean="0"/>
              <a:t>torakoskopi</a:t>
            </a:r>
            <a:r>
              <a:rPr lang="id-ID" sz="3200" dirty="0" smtClean="0">
                <a:sym typeface="Wingdings" pitchFamily="2" charset="2"/>
              </a:rPr>
              <a:t> pleura</a:t>
            </a:r>
            <a:endParaRPr lang="id-ID" sz="3200" dirty="0"/>
          </a:p>
          <a:p>
            <a:r>
              <a:rPr lang="id-ID" sz="3200" dirty="0" smtClean="0"/>
              <a:t>Torakotomi </a:t>
            </a:r>
            <a:r>
              <a:rPr lang="id-ID" sz="3200" dirty="0" smtClean="0">
                <a:sym typeface="Wingdings" pitchFamily="2" charset="2"/>
              </a:rPr>
              <a:t> open biopsi</a:t>
            </a:r>
            <a:endParaRPr lang="id-ID" sz="3200" dirty="0"/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1909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id-ID" sz="4000" dirty="0"/>
              <a:t>Pemeriksaan Patologi </a:t>
            </a:r>
            <a:r>
              <a:rPr lang="id-ID" sz="4000" dirty="0" smtClean="0"/>
              <a:t>anatomi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14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Sitologi</a:t>
            </a:r>
            <a:endParaRPr lang="id-ID" sz="4400" dirty="0" smtClean="0"/>
          </a:p>
          <a:p>
            <a:r>
              <a:rPr lang="id-ID" sz="4400" dirty="0" smtClean="0"/>
              <a:t>Histopatologi</a:t>
            </a:r>
          </a:p>
          <a:p>
            <a:r>
              <a:rPr lang="id-ID" sz="4400" dirty="0"/>
              <a:t>H</a:t>
            </a:r>
            <a:r>
              <a:rPr lang="id-ID" sz="4400" dirty="0" smtClean="0"/>
              <a:t>istokimia</a:t>
            </a:r>
            <a:endParaRPr lang="id-ID" sz="4400" dirty="0"/>
          </a:p>
          <a:p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8000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580926"/>
          </a:xfrm>
        </p:spPr>
        <p:txBody>
          <a:bodyPr/>
          <a:lstStyle/>
          <a:p>
            <a:pPr algn="ctr"/>
            <a:r>
              <a:rPr lang="id-ID" dirty="0" smtClean="0"/>
              <a:t>Staging IASLC 8</a:t>
            </a:r>
            <a:r>
              <a:rPr lang="id-ID" baseline="30000" dirty="0" smtClean="0"/>
              <a:t>th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15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17447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16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5" y="1268760"/>
            <a:ext cx="845447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17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2"/>
          <a:stretch/>
        </p:blipFill>
        <p:spPr bwMode="auto">
          <a:xfrm>
            <a:off x="1835696" y="0"/>
            <a:ext cx="460851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Penatalaksanaan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18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Multi modaliti:</a:t>
            </a:r>
          </a:p>
          <a:p>
            <a:pPr>
              <a:buFont typeface="+mj-lt"/>
              <a:buAutoNum type="arabicPeriod"/>
            </a:pPr>
            <a:r>
              <a:rPr lang="id-ID" sz="2400" dirty="0" smtClean="0"/>
              <a:t>Berhenti merokok</a:t>
            </a:r>
          </a:p>
          <a:p>
            <a:pPr>
              <a:buFont typeface="+mj-lt"/>
              <a:buAutoNum type="arabicPeriod"/>
            </a:pPr>
            <a:r>
              <a:rPr lang="id-ID" sz="2400" dirty="0" smtClean="0"/>
              <a:t>Pembedahan</a:t>
            </a:r>
          </a:p>
          <a:p>
            <a:pPr>
              <a:buFont typeface="+mj-lt"/>
              <a:buAutoNum type="arabicPeriod"/>
            </a:pPr>
            <a:r>
              <a:rPr lang="id-ID" sz="2400" dirty="0" smtClean="0"/>
              <a:t>Kemoterapi: sistemik, target terapi</a:t>
            </a:r>
          </a:p>
          <a:p>
            <a:pPr>
              <a:buFont typeface="+mj-lt"/>
              <a:buAutoNum type="arabicPeriod"/>
            </a:pPr>
            <a:r>
              <a:rPr lang="id-ID" sz="2400" dirty="0" smtClean="0"/>
              <a:t>Radioterapi</a:t>
            </a:r>
          </a:p>
          <a:p>
            <a:pPr>
              <a:buFont typeface="+mj-lt"/>
              <a:buAutoNum type="arabicPeriod"/>
            </a:pPr>
            <a:r>
              <a:rPr lang="id-ID" sz="2400" dirty="0"/>
              <a:t>P</a:t>
            </a:r>
            <a:r>
              <a:rPr lang="id-ID" sz="2400" dirty="0" smtClean="0"/>
              <a:t>aliatif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453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000" dirty="0" smtClean="0"/>
              <a:t>KESIMPULAN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>
              <a:buFont typeface="+mj-lt"/>
              <a:buAutoNum type="arabicPeriod"/>
            </a:pPr>
            <a:endParaRPr lang="id-ID" dirty="0" smtClean="0"/>
          </a:p>
          <a:p>
            <a:pPr>
              <a:buFont typeface="+mj-lt"/>
              <a:buAutoNum type="arabicPeriod"/>
            </a:pPr>
            <a:r>
              <a:rPr lang="id-ID" dirty="0" smtClean="0"/>
              <a:t>Kanker paru sering terdiagnosis setelah stadium lanjut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Diagnosis kanker paru memerlukan multi disiplin ilmu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Skrining membantu diagnosis kanker stadium awal</a:t>
            </a:r>
          </a:p>
          <a:p>
            <a:pPr>
              <a:buFont typeface="+mj-lt"/>
              <a:buAutoNum type="arabicPeriod"/>
            </a:pPr>
            <a:r>
              <a:rPr lang="id-ID" dirty="0" smtClean="0"/>
              <a:t>Stadium mempengaruhi terapi dan prognosis</a:t>
            </a:r>
          </a:p>
          <a:p>
            <a:pPr>
              <a:buFont typeface="+mj-lt"/>
              <a:buAutoNum type="arabicPeriod"/>
            </a:pPr>
            <a:endParaRPr lang="id-ID" dirty="0" smtClean="0"/>
          </a:p>
          <a:p>
            <a:pPr>
              <a:buFont typeface="+mj-lt"/>
              <a:buAutoNum type="arabicPeriod"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>
              <a:buFont typeface="+mj-lt"/>
              <a:buAutoNum type="arabi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61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Kanker paru </a:t>
            </a:r>
            <a:r>
              <a:rPr lang="id-ID" sz="2800" dirty="0" smtClean="0">
                <a:sym typeface="Wingdings" pitchFamily="2" charset="2"/>
              </a:rPr>
              <a:t></a:t>
            </a:r>
            <a:r>
              <a:rPr lang="id-ID" sz="2800" dirty="0" smtClean="0"/>
              <a:t> </a:t>
            </a:r>
            <a:r>
              <a:rPr lang="en-US" sz="2800" dirty="0" err="1"/>
              <a:t>kanker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en-US" sz="2800" dirty="0"/>
              <a:t> primer, tumor </a:t>
            </a:r>
            <a:r>
              <a:rPr lang="en-US" sz="2800" dirty="0" err="1"/>
              <a:t>ganas</a:t>
            </a:r>
            <a:r>
              <a:rPr lang="en-US" sz="2800" dirty="0"/>
              <a:t> yang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epitel</a:t>
            </a:r>
            <a:r>
              <a:rPr lang="en-US" sz="2800" dirty="0"/>
              <a:t> </a:t>
            </a:r>
            <a:r>
              <a:rPr lang="en-US" sz="2800" dirty="0" err="1"/>
              <a:t>bronkus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3200" dirty="0" err="1"/>
              <a:t>karsinoma</a:t>
            </a:r>
            <a:r>
              <a:rPr lang="en-US" sz="2800" dirty="0"/>
              <a:t> </a:t>
            </a:r>
            <a:r>
              <a:rPr lang="en-US" sz="2800" dirty="0" err="1"/>
              <a:t>bronkus</a:t>
            </a:r>
            <a:r>
              <a:rPr lang="en-US" sz="2800" dirty="0"/>
              <a:t> </a:t>
            </a:r>
            <a:endParaRPr lang="id-ID" sz="2800" dirty="0" smtClean="0"/>
          </a:p>
          <a:p>
            <a:pPr marL="0" indent="0">
              <a:buNone/>
            </a:pPr>
            <a:r>
              <a:rPr lang="id-ID" sz="2800" dirty="0" smtClean="0"/>
              <a:t>Arti Luas </a:t>
            </a:r>
            <a:r>
              <a:rPr lang="id-ID" sz="2800" dirty="0" smtClean="0">
                <a:sym typeface="Wingdings" pitchFamily="2" charset="2"/>
              </a:rPr>
              <a:t> </a:t>
            </a:r>
            <a:r>
              <a:rPr lang="id-ID" sz="2800" dirty="0" smtClean="0"/>
              <a:t>semua </a:t>
            </a:r>
            <a:r>
              <a:rPr lang="id-ID" sz="2800" dirty="0" smtClean="0"/>
              <a:t>keganasan di paru, baik primer maupun penyebaran kanker di paru.</a:t>
            </a:r>
          </a:p>
          <a:p>
            <a:pPr marL="0" indent="0">
              <a:buNone/>
            </a:pP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1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973101" y="2967335"/>
            <a:ext cx="7197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d-ID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TERIMAKASIH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25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dirty="0"/>
              <a:t>E</a:t>
            </a:r>
            <a:r>
              <a:rPr lang="id-ID" sz="5400" dirty="0" smtClean="0"/>
              <a:t>pidemiologi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smtClean="0"/>
              <a:t>Jumlah kasus kanker semakin meningkatt</a:t>
            </a:r>
          </a:p>
          <a:p>
            <a:pPr marL="0" indent="0">
              <a:buNone/>
            </a:pPr>
            <a:r>
              <a:rPr lang="id-ID" sz="2400" dirty="0" smtClean="0"/>
              <a:t>seiring dengan perkembangan ilmu dan teknologi</a:t>
            </a:r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r>
              <a:rPr lang="id-ID" sz="2400" dirty="0" smtClean="0"/>
              <a:t>Jenis kanker paru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NSCLC: adeno ca, large cell ca, squamous cell ca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SCLC</a:t>
            </a:r>
            <a:endParaRPr lang="id-ID" sz="2400" dirty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r>
              <a:rPr lang="id-ID" sz="2400" dirty="0" smtClean="0"/>
              <a:t>Stadium saat terdiagnosis</a:t>
            </a:r>
          </a:p>
          <a:p>
            <a:pPr marL="0" indent="0">
              <a:buNone/>
            </a:pPr>
            <a:r>
              <a:rPr lang="id-ID" sz="2400" dirty="0" smtClean="0"/>
              <a:t>Rerata stadium lanjut (IIIB dan IV)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95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Se7en_Ultimate\Desktop\simpo PIR LUNG CANCER\crukmig_1000img-1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38150"/>
            <a:ext cx="5461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82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Se7en_Ultimate\Desktop\simpo PIR LUNG CANCER\cs_surv_10common_m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4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Se7en_Ultimate\Desktop\simpo PIR LUNG CANCER\cs_surv_com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8625"/>
            <a:ext cx="51435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sz="4200" smtClean="0"/>
              <a:t>Lung Cancer</a:t>
            </a:r>
            <a:endParaRPr lang="en-US" smtClean="0"/>
          </a:p>
        </p:txBody>
      </p:sp>
      <p:pic>
        <p:nvPicPr>
          <p:cNvPr id="5123" name="Picture 3" descr="asco main 3"/>
          <p:cNvPicPr>
            <a:picLocks noChangeAspect="1" noChangeArrowheads="1"/>
          </p:cNvPicPr>
          <p:nvPr/>
        </p:nvPicPr>
        <p:blipFill>
          <a:blip r:embed="rId2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/>
          <a:stretch>
            <a:fillRect/>
          </a:stretch>
        </p:blipFill>
        <p:spPr bwMode="auto">
          <a:xfrm>
            <a:off x="228600" y="1676400"/>
            <a:ext cx="2757488" cy="403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oracic park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"/>
          <a:stretch>
            <a:fillRect/>
          </a:stretch>
        </p:blipFill>
        <p:spPr bwMode="auto">
          <a:xfrm>
            <a:off x="3124200" y="1676400"/>
            <a:ext cx="5638800" cy="403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5943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0" smtClean="0">
                <a:solidFill>
                  <a:srgbClr val="FFFFFF"/>
                </a:solidFill>
              </a:rPr>
              <a:t>Only 7% cured in 1971: only 15% cured today.</a:t>
            </a:r>
            <a:endParaRPr lang="en-US" i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8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885113" cy="1800200"/>
          </a:xfrm>
        </p:spPr>
        <p:txBody>
          <a:bodyPr/>
          <a:lstStyle/>
          <a:p>
            <a:pPr algn="ctr"/>
            <a:r>
              <a:rPr lang="id-ID" sz="5400" dirty="0" smtClean="0"/>
              <a:t>Diagnosis kanker paru pada stadium </a:t>
            </a:r>
            <a:r>
              <a:rPr lang="id-ID" sz="5400" dirty="0" smtClean="0"/>
              <a:t>awal?</a:t>
            </a:r>
            <a:endParaRPr lang="id-ID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600" dirty="0" smtClean="0"/>
              <a:t>Skrining</a:t>
            </a:r>
            <a:endParaRPr lang="id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 err="1"/>
              <a:t>Golongan</a:t>
            </a:r>
            <a:r>
              <a:rPr lang="en-US" sz="3200" dirty="0"/>
              <a:t> </a:t>
            </a:r>
            <a:r>
              <a:rPr lang="en-US" sz="3200" dirty="0" smtClean="0"/>
              <a:t>r</a:t>
            </a:r>
            <a:r>
              <a:rPr lang="id-ID" sz="3200" dirty="0" smtClean="0"/>
              <a:t>i</a:t>
            </a:r>
            <a:r>
              <a:rPr lang="en-US" sz="3200" dirty="0" err="1" smtClean="0"/>
              <a:t>siko</a:t>
            </a:r>
            <a:r>
              <a:rPr lang="en-US" sz="3200" dirty="0" smtClean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</a:t>
            </a:r>
          </a:p>
          <a:p>
            <a:pPr>
              <a:buFontTx/>
              <a:buChar char="-"/>
            </a:pPr>
            <a:r>
              <a:rPr lang="en-US" sz="3200" dirty="0" err="1"/>
              <a:t>Laki</a:t>
            </a:r>
            <a:r>
              <a:rPr lang="en-US" sz="3200" dirty="0"/>
              <a:t> – </a:t>
            </a:r>
            <a:r>
              <a:rPr lang="en-US" sz="3200" dirty="0" err="1"/>
              <a:t>laki</a:t>
            </a:r>
            <a:r>
              <a:rPr lang="en-US" sz="3200" dirty="0"/>
              <a:t>, </a:t>
            </a:r>
            <a:r>
              <a:rPr lang="en-US" sz="3200" dirty="0" err="1"/>
              <a:t>usia</a:t>
            </a:r>
            <a:r>
              <a:rPr lang="en-US" sz="3200" dirty="0"/>
              <a:t> &gt; 40 </a:t>
            </a:r>
            <a:r>
              <a:rPr lang="en-US" sz="3200" dirty="0" err="1"/>
              <a:t>tahun</a:t>
            </a:r>
            <a:r>
              <a:rPr lang="en-US" sz="3200" dirty="0"/>
              <a:t> , </a:t>
            </a:r>
            <a:r>
              <a:rPr lang="en-US" sz="3200" dirty="0" err="1"/>
              <a:t>perokok</a:t>
            </a:r>
            <a:r>
              <a:rPr lang="en-US" sz="3200" dirty="0"/>
              <a:t> </a:t>
            </a:r>
          </a:p>
          <a:p>
            <a:pPr>
              <a:buFontTx/>
              <a:buChar char="-"/>
            </a:pPr>
            <a:r>
              <a:rPr lang="en-US" sz="3200" dirty="0" smtClean="0"/>
              <a:t>Pa</a:t>
            </a:r>
            <a:r>
              <a:rPr lang="id-ID" sz="3200" dirty="0" smtClean="0"/>
              <a:t>j</a:t>
            </a:r>
            <a:r>
              <a:rPr lang="en-US" sz="3200" dirty="0" smtClean="0"/>
              <a:t>a</a:t>
            </a:r>
            <a:r>
              <a:rPr lang="id-ID" sz="3200" dirty="0" smtClean="0"/>
              <a:t>n</a:t>
            </a:r>
            <a:r>
              <a:rPr lang="en-US" sz="3200" dirty="0" smtClean="0"/>
              <a:t>an </a:t>
            </a:r>
            <a:r>
              <a:rPr lang="id-ID" sz="3200" dirty="0" smtClean="0"/>
              <a:t>asap </a:t>
            </a:r>
            <a:r>
              <a:rPr lang="en-US" sz="3200" dirty="0" err="1" smtClean="0"/>
              <a:t>industri</a:t>
            </a:r>
            <a:r>
              <a:rPr lang="en-US" sz="3200" dirty="0" smtClean="0"/>
              <a:t> </a:t>
            </a:r>
            <a:r>
              <a:rPr lang="id-ID" sz="3200" dirty="0" smtClean="0"/>
              <a:t>/ biomass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dirty="0" err="1"/>
              <a:t>Perempuan</a:t>
            </a:r>
            <a:r>
              <a:rPr lang="en-US" sz="3200" dirty="0"/>
              <a:t> </a:t>
            </a:r>
            <a:r>
              <a:rPr lang="en-US" sz="3200" dirty="0" err="1"/>
              <a:t>perokok</a:t>
            </a:r>
            <a:r>
              <a:rPr lang="en-US" sz="3200" dirty="0"/>
              <a:t> </a:t>
            </a:r>
            <a:r>
              <a:rPr lang="en-US" sz="3200" dirty="0" err="1"/>
              <a:t>pasif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6ABC2-02A5-441E-8A99-283FA263C83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64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267</TotalTime>
  <Words>338</Words>
  <Application>Microsoft Office PowerPoint</Application>
  <PresentationFormat>On-screen Show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Horizon</vt:lpstr>
      <vt:lpstr>Default Design</vt:lpstr>
      <vt:lpstr>DIAGNOSIS of lung cancer</vt:lpstr>
      <vt:lpstr>DEFINISI</vt:lpstr>
      <vt:lpstr>Epidemiologi</vt:lpstr>
      <vt:lpstr>PowerPoint Presentation</vt:lpstr>
      <vt:lpstr>PowerPoint Presentation</vt:lpstr>
      <vt:lpstr>PowerPoint Presentation</vt:lpstr>
      <vt:lpstr>Lung Cancer</vt:lpstr>
      <vt:lpstr>Diagnosis kanker paru pada stadium awal?</vt:lpstr>
      <vt:lpstr>Skrining</vt:lpstr>
      <vt:lpstr>Keluhan klinis</vt:lpstr>
      <vt:lpstr>Pemeriksaan fisik</vt:lpstr>
      <vt:lpstr>Pemeriksaan penunjang</vt:lpstr>
      <vt:lpstr>Tindakan khusus </vt:lpstr>
      <vt:lpstr>Pemeriksaan Patologi anatomi</vt:lpstr>
      <vt:lpstr>Staging IASLC 8th</vt:lpstr>
      <vt:lpstr>PowerPoint Presentation</vt:lpstr>
      <vt:lpstr>PowerPoint Presentation</vt:lpstr>
      <vt:lpstr>Penatalaksanaan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KANKER PARU</dc:title>
  <dc:creator>Se7en_Ultimate</dc:creator>
  <cp:lastModifiedBy>Se7en_Ultimate</cp:lastModifiedBy>
  <cp:revision>36</cp:revision>
  <dcterms:created xsi:type="dcterms:W3CDTF">2017-04-07T21:09:30Z</dcterms:created>
  <dcterms:modified xsi:type="dcterms:W3CDTF">2017-04-08T22:19:37Z</dcterms:modified>
</cp:coreProperties>
</file>