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0"/>
  </p:notesMasterIdLst>
  <p:sldIdLst>
    <p:sldId id="308" r:id="rId2"/>
    <p:sldId id="310" r:id="rId3"/>
    <p:sldId id="311" r:id="rId4"/>
    <p:sldId id="312" r:id="rId5"/>
    <p:sldId id="313" r:id="rId6"/>
    <p:sldId id="349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6" r:id="rId35"/>
    <p:sldId id="347" r:id="rId36"/>
    <p:sldId id="348" r:id="rId37"/>
    <p:sldId id="344" r:id="rId38"/>
    <p:sldId id="34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1" autoAdjust="0"/>
    <p:restoredTop sz="93783" autoAdjust="0"/>
  </p:normalViewPr>
  <p:slideViewPr>
    <p:cSldViewPr snapToGrid="0">
      <p:cViewPr varScale="1">
        <p:scale>
          <a:sx n="82" d="100"/>
          <a:sy n="82" d="100"/>
        </p:scale>
        <p:origin x="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F236-C460-4A8F-81E6-09571C97F425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E1F76-3D81-4EFD-85D0-2BE3B9B08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78E19A89-479A-4734-9284-5675BAEC7439}" type="slidenum"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9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r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t>BISansCond 10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2087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PrimoTinA-asthma:</a:t>
            </a:r>
            <a:r>
              <a:rPr lang="en-US" altLang="en-US" baseline="30000" smtClean="0"/>
              <a:t> </a:t>
            </a:r>
            <a:r>
              <a:rPr lang="en-US" altLang="en-US" smtClean="0"/>
              <a:t>double-blind parallel-group trial including asthma patients with post-bronchodilator FEV</a:t>
            </a:r>
            <a:r>
              <a:rPr lang="en-US" altLang="en-US" baseline="-25000" smtClean="0"/>
              <a:t>1</a:t>
            </a:r>
            <a:r>
              <a:rPr lang="en-US" altLang="en-US" smtClean="0"/>
              <a:t>&lt;80% predicted while on at least ICS/LABA. </a:t>
            </a:r>
          </a:p>
          <a:p>
            <a:pPr eaLnBrk="1" hangingPunct="1"/>
            <a:r>
              <a:rPr lang="en-US" altLang="en-US" smtClean="0"/>
              <a:t>A total of 912 patients were randomized to additional tiotropium Respimat® 5 µg (n=256) or placebo (n=256) for 48 weeks</a:t>
            </a:r>
          </a:p>
          <a:p>
            <a:pPr eaLnBrk="1" hangingPunct="1"/>
            <a:r>
              <a:rPr lang="en-US" altLang="en-US" smtClean="0"/>
              <a:t>A pre-planned sub-group analysis of the allergic status was carried out.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Evaluated the use of tiotropium for 48 weeks in placebo-controlled trial of 912 poorly controlled asthmatics receiving standard combination therapy (ICS/LABA).  Tiotropium increased the time to the first exacerbation by an average of 56 days and reduction of 21% in the risk of a severe exacerbation. Adverse effects were similar in both groups. </a:t>
            </a:r>
          </a:p>
          <a:p>
            <a:endParaRPr lang="en-US" altLang="en-US" smtClean="0"/>
          </a:p>
          <a:p>
            <a:endParaRPr lang="en-GB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0DA0613A-2CE1-44DE-8754-CA2378C79CB5}" type="slidenum">
              <a:rPr lang="en-GB" altLang="en-US" sz="1200" i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en-GB" altLang="en-US" sz="1200" i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4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r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t>BISansCond 10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97979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l-NL" altLang="en-US" smtClean="0">
                <a:ea typeface="ＭＳ Ｐゴシック" pitchFamily="34" charset="-128"/>
              </a:rPr>
              <a:t>Reduced risk to any asthma excerbation by 31 % </a:t>
            </a:r>
          </a:p>
          <a:p>
            <a:pPr eaLnBrk="1" hangingPunct="1">
              <a:buFontTx/>
              <a:buChar char="-"/>
            </a:pPr>
            <a:r>
              <a:rPr lang="nl-NL" altLang="en-US" smtClean="0">
                <a:ea typeface="ＭＳ Ｐゴシック" pitchFamily="34" charset="-128"/>
              </a:rPr>
              <a:t> significant increase in symptoms or PEF drop &gt;30 % over &gt;2 days</a:t>
            </a:r>
          </a:p>
        </p:txBody>
      </p:sp>
      <p:sp>
        <p:nvSpPr>
          <p:cNvPr id="727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fld id="{47ABDFF0-2E25-4D52-8373-68A7923FA487}" type="slidenum">
              <a:rPr lang="de-DE" altLang="en-US" sz="1200" i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21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025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526DDCCE-1575-4779-AD4E-BD21D528A214}" type="slidenum">
              <a:rPr lang="de-DE" altLang="en-US" sz="1200" i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24</a:t>
            </a:fld>
            <a:endParaRPr lang="de-DE" altLang="en-US" sz="1200" i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1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6DE2B8BD-AF20-4055-8B01-F67A2E08864E}" type="slidenum"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25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49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DB52BD97-A4D0-4689-A65D-F0B87047ADF7}" type="slidenum"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26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19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DF4C835F-FFF4-497F-8B27-D27DD26D3A69}" type="slidenum"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27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8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D9D8EF16-2A22-4F69-81A0-ED6AC84D5136}" type="slidenum">
              <a:rPr lang="en-GB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29</a:t>
            </a:fld>
            <a:endParaRPr lang="en-GB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900" b="1" dirty="0" smtClean="0"/>
              <a:t>We did two 24-week, replicate, randomized, double-blind, placebo-controlled, parallel-group, </a:t>
            </a:r>
            <a:r>
              <a:rPr lang="en-US" altLang="en-US" sz="900" b="1" dirty="0" err="1" smtClean="0"/>
              <a:t>activecomparator</a:t>
            </a:r>
            <a:endParaRPr lang="en-US" altLang="en-US" sz="900" b="1" dirty="0" smtClean="0"/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trials at 233 sites in 14 countries. Eligible patients were aged 18–75 years with symptomatic asthma and a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pre-bronchodilator forced expiratory volume in 1 s (FEV1) of 60–90% predicted despite use of medium-dose inhaled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corticosteroids, and had never smoked or were ex-smokers for 1 year or more with 10 pack-years or less. Patients were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randomly assigned (1:1:1:1), with computer-generated pseudorandom numbers, to receive once-daily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5 </a:t>
            </a:r>
            <a:r>
              <a:rPr lang="en-US" altLang="en-US" sz="900" b="1" dirty="0" err="1" smtClean="0"/>
              <a:t>μg</a:t>
            </a:r>
            <a:endParaRPr lang="en-US" altLang="en-US" sz="900" b="1" dirty="0" smtClean="0"/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or 2・5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g, twice-daily </a:t>
            </a:r>
            <a:r>
              <a:rPr lang="en-US" altLang="en-US" sz="900" b="1" dirty="0" err="1" smtClean="0"/>
              <a:t>salmeterol</a:t>
            </a:r>
            <a:r>
              <a:rPr lang="en-US" altLang="en-US" sz="900" b="1" dirty="0" smtClean="0"/>
              <a:t> 50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g, or placebo, while maintaining inhaled corticosteroids. Patients and study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investigators were masked to treatment allocation. </a:t>
            </a:r>
            <a:r>
              <a:rPr lang="en-US" altLang="en-US" sz="900" b="1" dirty="0" err="1" smtClean="0"/>
              <a:t>Prespecifi</a:t>
            </a:r>
            <a:r>
              <a:rPr lang="en-US" altLang="en-US" sz="900" b="1" dirty="0" smtClean="0"/>
              <a:t> </a:t>
            </a:r>
            <a:r>
              <a:rPr lang="en-US" altLang="en-US" sz="900" b="1" dirty="0" err="1" smtClean="0"/>
              <a:t>ed</a:t>
            </a:r>
            <a:r>
              <a:rPr lang="en-US" altLang="en-US" sz="900" b="1" dirty="0" smtClean="0"/>
              <a:t> co-primary endpoints, assessed at week 24 in the full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analysis set, were peak FEV1 response, measured within the fi </a:t>
            </a:r>
            <a:r>
              <a:rPr lang="en-US" altLang="en-US" sz="900" b="1" dirty="0" err="1" smtClean="0"/>
              <a:t>rst</a:t>
            </a:r>
            <a:r>
              <a:rPr lang="en-US" altLang="en-US" sz="900" b="1" dirty="0" smtClean="0"/>
              <a:t> 3 h after evening dosing; trough FEV1 response; and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responder rate assessed according to the seven-question Asthma Control Questionnaire (ACQ-7). These studies are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registered with ClinicalTrials.gov, numbers NCT01172808 and NCT01172821.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Findings Between Aug 24, 2010, and Nov 13, 2012, we randomly assigned 2103 patients to the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5 </a:t>
            </a:r>
            <a:r>
              <a:rPr lang="en-US" altLang="en-US" sz="900" b="1" dirty="0" err="1" smtClean="0"/>
              <a:t>μg</a:t>
            </a:r>
            <a:r>
              <a:rPr lang="en-US" altLang="en-US" sz="900" b="1" dirty="0" smtClean="0"/>
              <a:t> group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(n=519), the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2・5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 group (n=520), the </a:t>
            </a:r>
            <a:r>
              <a:rPr lang="en-US" altLang="en-US" sz="900" b="1" dirty="0" err="1" smtClean="0"/>
              <a:t>salmeterol</a:t>
            </a:r>
            <a:r>
              <a:rPr lang="en-US" altLang="en-US" sz="900" b="1" dirty="0" smtClean="0"/>
              <a:t> group (n=541), or the placebo group (n=523); 1972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(94%) patients completed the study. Peak and trough FEV1 responses were </a:t>
            </a:r>
            <a:r>
              <a:rPr lang="en-US" altLang="en-US" sz="900" b="1" dirty="0" err="1" smtClean="0"/>
              <a:t>signifi</a:t>
            </a:r>
            <a:r>
              <a:rPr lang="en-US" altLang="en-US" sz="900" b="1" dirty="0" smtClean="0"/>
              <a:t> </a:t>
            </a:r>
            <a:r>
              <a:rPr lang="en-US" altLang="en-US" sz="900" b="1" dirty="0" err="1" smtClean="0"/>
              <a:t>cantly</a:t>
            </a:r>
            <a:r>
              <a:rPr lang="en-US" altLang="en-US" sz="900" b="1" dirty="0" smtClean="0"/>
              <a:t> greater with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and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err="1" smtClean="0"/>
              <a:t>salmeterol</a:t>
            </a:r>
            <a:r>
              <a:rPr lang="en-US" altLang="en-US" sz="900" b="1" dirty="0" smtClean="0"/>
              <a:t> than with placebo and were similar in both studies. With pooled data, difference versus placebo in peak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FEV1 was 185 mL (95% CI 146–223) in the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 group, 223 mL (185–262) in the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2・5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 group,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and 196 mL (158–234) in the </a:t>
            </a:r>
            <a:r>
              <a:rPr lang="en-US" altLang="en-US" sz="900" b="1" dirty="0" err="1" smtClean="0"/>
              <a:t>salmeterol</a:t>
            </a:r>
            <a:r>
              <a:rPr lang="en-US" altLang="en-US" sz="900" b="1" dirty="0" smtClean="0"/>
              <a:t> group (all p&lt;0・0001); diff </a:t>
            </a:r>
            <a:r>
              <a:rPr lang="en-US" altLang="en-US" sz="900" b="1" dirty="0" err="1" smtClean="0"/>
              <a:t>erence</a:t>
            </a:r>
            <a:r>
              <a:rPr lang="en-US" altLang="en-US" sz="900" b="1" dirty="0" smtClean="0"/>
              <a:t> in trough FEV1 was 146 mL (95% CI 105–188),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180 mL (138–221), and 114 mL (73–155; all p&lt;0・0001), respectively. There were more ACQ-7 responders in the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 (OR 1</a:t>
            </a:r>
            <a:r>
              <a:rPr lang="en-US" altLang="en-US" sz="900" b="1" i="1" dirty="0" smtClean="0"/>
              <a:t>·32, 95% CI 1·02–1·71; p=0·035) and 2・5 </a:t>
            </a:r>
            <a:r>
              <a:rPr lang="el-GR" altLang="en-US" sz="900" b="1" i="1" dirty="0" smtClean="0"/>
              <a:t>μ</a:t>
            </a:r>
            <a:r>
              <a:rPr lang="en-US" altLang="en-US" sz="900" b="1" i="1" dirty="0" smtClean="0"/>
              <a:t>g (1·33, 1·03–1·72; p=0·031) groups, and the </a:t>
            </a:r>
            <a:r>
              <a:rPr lang="en-US" altLang="en-US" sz="900" b="1" i="1" dirty="0" err="1" smtClean="0"/>
              <a:t>salmeterol</a:t>
            </a:r>
            <a:endParaRPr lang="en-US" altLang="en-US" sz="900" b="1" i="1" dirty="0" smtClean="0"/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group (1</a:t>
            </a:r>
            <a:r>
              <a:rPr lang="en-US" altLang="en-US" sz="900" b="1" i="1" dirty="0" smtClean="0"/>
              <a:t>·46, 1·13–1·89; p=0·0039), than in the placebo group. 48 (2%) of 2100 patients had serious adverse events</a:t>
            </a:r>
          </a:p>
          <a:p>
            <a:pPr>
              <a:lnSpc>
                <a:spcPct val="80000"/>
              </a:lnSpc>
            </a:pPr>
            <a:r>
              <a:rPr lang="en-US" altLang="en-US" sz="900" b="1" dirty="0" smtClean="0"/>
              <a:t>(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 n=11, </a:t>
            </a:r>
            <a:r>
              <a:rPr lang="en-US" altLang="en-US" sz="900" b="1" dirty="0" err="1" smtClean="0"/>
              <a:t>tiotropium</a:t>
            </a:r>
            <a:r>
              <a:rPr lang="en-US" altLang="en-US" sz="900" b="1" dirty="0" smtClean="0"/>
              <a:t> 2・5 </a:t>
            </a:r>
            <a:r>
              <a:rPr lang="el-GR" altLang="en-US" sz="900" b="1" dirty="0" smtClean="0"/>
              <a:t>μ</a:t>
            </a:r>
            <a:r>
              <a:rPr lang="en-US" altLang="en-US" sz="900" b="1" dirty="0" smtClean="0"/>
              <a:t>g n=12, </a:t>
            </a:r>
            <a:r>
              <a:rPr lang="en-US" altLang="en-US" sz="900" b="1" dirty="0" err="1" smtClean="0"/>
              <a:t>salmeterol</a:t>
            </a:r>
            <a:r>
              <a:rPr lang="en-US" altLang="en-US" sz="900" b="1" dirty="0" smtClean="0"/>
              <a:t> n=11, placebo n=14).</a:t>
            </a:r>
            <a:endParaRPr lang="en-US" altLang="en-US" sz="900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6DF62F14-B1E6-4434-9E35-DC6351D11FD0}" type="slidenum">
              <a:rPr lang="ar-SA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30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8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83A6E1CD-E5D6-4E10-ADF8-183275A97FD9}" type="slidenum">
              <a:rPr lang="en-US" altLang="en-US" sz="1200" i="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 eaLnBrk="1" hangingPunct="1"/>
              <a:t>3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7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83653373-5D82-4297-9423-1227CF238F03}" type="slidenum"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31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5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6B78C6FA-CA36-47AE-B63E-3E0D6E1048AD}" type="slidenum"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32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32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A3AB1CE4-E905-4468-A04A-9F261783CD29}" type="slidenum">
              <a:rPr lang="en-GB" altLang="en-US" sz="1200" i="0">
                <a:solidFill>
                  <a:prstClr val="black"/>
                </a:solidFill>
                <a:latin typeface="Arial" pitchFamily="34" charset="0"/>
              </a:rPr>
              <a:pPr eaLnBrk="1" hangingPunct="1"/>
              <a:t>33</a:t>
            </a:fld>
            <a:endParaRPr lang="en-GB" altLang="en-US" sz="1200" i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89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 Of the 2,042 study patients, 83% were prescribed an inhaled corticosteroid and 68% a long-acting β2 agonist during the baseline year; 67% were prescribed both.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632DFDCA-83A2-45C0-AFC2-E5722DFE6294}" type="slidenum">
              <a:rPr lang="ar-SA" altLang="en-US" sz="1200" i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en-US" altLang="en-US" sz="1200" i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94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Of the 2,042 study patients, 83% were prescribed an inhaled corticosteroid and 68% a long-acting β2 agonist during the baseline year; 67% were prescribed both.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632DFDCA-83A2-45C0-AFC2-E5722DFE6294}" type="slidenum">
              <a:rPr lang="ar-SA" altLang="en-US" sz="1200" i="0">
                <a:solidFill>
                  <a:prstClr val="black"/>
                </a:solidFill>
                <a:latin typeface="Arial" pitchFamily="34" charset="0"/>
              </a:rPr>
              <a:pPr eaLnBrk="1" hangingPunct="1"/>
              <a:t>35</a:t>
            </a:fld>
            <a:endParaRPr lang="en-US" altLang="en-US" sz="1200" i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8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 Of the 2,042 study patients, 83% were prescribed an inhaled corticosteroid and 68% a long-acting β2 agonist during the baseline year; 67% were prescribed both.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632DFDCA-83A2-45C0-AFC2-E5722DFE6294}" type="slidenum">
              <a:rPr lang="ar-SA" altLang="en-US" sz="1200" i="0">
                <a:solidFill>
                  <a:prstClr val="black"/>
                </a:solidFill>
                <a:latin typeface="Arial" pitchFamily="34" charset="0"/>
              </a:rPr>
              <a:pPr eaLnBrk="1" hangingPunct="1"/>
              <a:t>36</a:t>
            </a:fld>
            <a:endParaRPr lang="en-US" altLang="en-US" sz="1200" i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Spectrum of actions of acetylcholine (</a:t>
            </a:r>
            <a:r>
              <a:rPr lang="en-US" altLang="en-US" i="1" dirty="0" err="1" smtClean="0"/>
              <a:t>ACh</a:t>
            </a:r>
            <a:r>
              <a:rPr lang="en-US" altLang="en-US" i="1" dirty="0" smtClean="0"/>
              <a:t>) in the airways. In</a:t>
            </a:r>
          </a:p>
          <a:p>
            <a:r>
              <a:rPr lang="en-US" altLang="en-US" dirty="0" smtClean="0"/>
              <a:t>cases where </a:t>
            </a:r>
            <a:r>
              <a:rPr lang="en-US" altLang="en-US" dirty="0" err="1" smtClean="0"/>
              <a:t>ACh</a:t>
            </a:r>
            <a:r>
              <a:rPr lang="en-US" altLang="en-US" dirty="0" smtClean="0"/>
              <a:t> may cause opposing </a:t>
            </a:r>
            <a:r>
              <a:rPr lang="en-US" altLang="en-US" dirty="0" err="1" smtClean="0"/>
              <a:t>eVects</a:t>
            </a:r>
            <a:r>
              <a:rPr lang="en-US" altLang="en-US" dirty="0" smtClean="0"/>
              <a:t>, dependent on receptor</a:t>
            </a:r>
          </a:p>
          <a:p>
            <a:r>
              <a:rPr lang="en-US" altLang="en-US" dirty="0" smtClean="0"/>
              <a:t>subtype being involved, the term is written both in green and red </a:t>
            </a:r>
            <a:r>
              <a:rPr lang="en-US" altLang="en-US" dirty="0" err="1" smtClean="0"/>
              <a:t>colour</a:t>
            </a:r>
            <a:endParaRPr lang="en-US" altLang="en-US" dirty="0" smtClean="0"/>
          </a:p>
          <a:p>
            <a:r>
              <a:rPr lang="en-US" altLang="en-US" dirty="0" smtClean="0"/>
              <a:t>(e.g. collagen synthesis by </a:t>
            </a:r>
            <a:r>
              <a:rPr lang="en-US" altLang="en-US" dirty="0" err="1" smtClean="0"/>
              <a:t>Wbroblasts</a:t>
            </a:r>
            <a:r>
              <a:rPr lang="en-US" altLang="en-US" dirty="0" smtClean="0"/>
              <a:t>). Adopted and extended from</a:t>
            </a:r>
          </a:p>
          <a:p>
            <a:r>
              <a:rPr lang="en-US" altLang="en-US" dirty="0" err="1" smtClean="0"/>
              <a:t>Kummer</a:t>
            </a:r>
            <a:r>
              <a:rPr lang="en-US" altLang="en-US" dirty="0" smtClean="0"/>
              <a:t> and Lips (2006), incorporating recent </a:t>
            </a:r>
            <a:r>
              <a:rPr lang="en-US" altLang="en-US" dirty="0" err="1" smtClean="0"/>
              <a:t>Wndings</a:t>
            </a:r>
            <a:r>
              <a:rPr lang="en-US" altLang="en-US" dirty="0" smtClean="0"/>
              <a:t> by </a:t>
            </a:r>
            <a:r>
              <a:rPr lang="en-US" altLang="en-US" dirty="0" err="1" smtClean="0"/>
              <a:t>ProWta</a:t>
            </a:r>
            <a:endParaRPr lang="en-US" altLang="en-US" dirty="0" smtClean="0"/>
          </a:p>
          <a:p>
            <a:r>
              <a:rPr lang="da-DK" altLang="en-US" dirty="0" smtClean="0"/>
              <a:t>et al. (2008) and Haag et al. (2008)</a:t>
            </a: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1F57FCB6-E036-4986-935B-55C94636BE99}" type="slidenum">
              <a:rPr lang="ar-SA" altLang="en-US" sz="1200" i="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US" altLang="en-US" sz="1200" i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8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1EBFE252-3BFD-4360-AD78-2F7A349F9122}" type="slidenum">
              <a:rPr lang="de-DE" altLang="en-US" sz="1200" i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de-DE" altLang="en-US" sz="1200" i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808038"/>
            <a:ext cx="5389562" cy="40417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254" y="5118101"/>
            <a:ext cx="4845844" cy="48492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10227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fld id="{FBE64AD2-2AF0-4141-B593-FCBD1F15CF40}" type="slidenum"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0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t>BISansCond 10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86849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r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t>BISansCond 10</a:t>
            </a: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r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t>BISansCond 10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96174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715963"/>
            <a:ext cx="4559300" cy="3419475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fld id="{5FF7019C-456E-4734-A492-615A85297615}" type="slidenum">
              <a:rPr lang="de-DE" altLang="en-US" sz="1200" i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de-DE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EC5-BFFF-4C83-A2D1-73E3B2C2A54A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ACFC-7346-40EE-A07A-A722068235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11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8A2E2-7635-4FE7-A1C0-0516B2DD3B2E}" type="datetimeFigureOut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4/9/2017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57DAF-0C20-457B-AEA0-BB4FAEE01D16}" type="slidenum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8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8A2E2-7635-4FE7-A1C0-0516B2DD3B2E}" type="datetimeFigureOut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4/9/2017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57DAF-0C20-457B-AEA0-BB4FAEE01D16}" type="slidenum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01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8A2E2-7635-4FE7-A1C0-0516B2DD3B2E}" type="datetimeFigureOut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4/9/2017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57DAF-0C20-457B-AEA0-BB4FAEE01D16}" type="slidenum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9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8A2E2-7635-4FE7-A1C0-0516B2DD3B2E}" type="datetimeFigureOut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4/9/2017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57DAF-0C20-457B-AEA0-BB4FAEE01D16}" type="slidenum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2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8A2E2-7635-4FE7-A1C0-0516B2DD3B2E}" type="datetimeFigureOut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4/9/2017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57DAF-0C20-457B-AEA0-BB4FAEE01D16}" type="slidenum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2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9B5C-351B-46E1-8839-153F946C6E53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84B7-DE1E-4366-8F9A-C6A7739616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569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032A-AC27-4640-B7D3-B6F23E5B0F73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5CF0-8CDC-4254-9397-26FC2AD8AE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568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3200" i="1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85759" y="6679456"/>
            <a:ext cx="1654300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i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315" y="184151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81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FD9F4-BDC6-4F52-B44A-76032B09D686}" type="datetimeFigureOut">
              <a:rPr lang="en-AU" altLang="en-US"/>
              <a:pPr/>
              <a:t>9/04/2017</a:t>
            </a:fld>
            <a:endParaRPr lang="en-A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D619B-DA83-4394-9BD8-CD937EBC126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58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579F-6929-4DAD-8E25-1F7EE467A211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534-7C29-49BC-B2EC-E8680D4009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9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95BE-22CA-48E9-BF9B-21B19DFD8449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1A0-A89E-42CC-98DD-346B823CC5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300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1CAE-C8BB-482D-916B-B78298B6F35D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766A-5035-4781-BCA2-A7BCD1FE8A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519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7652-2E1B-417B-A74A-0B46C2CE9333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0858-833F-4D5D-8019-8354185FDD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92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6B-FEA9-4F76-BEEA-2E098D8E9A49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F20-7946-491B-AF59-C3047E7A80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32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9F5-33DF-4B27-9137-07AA31FB5A2D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5E80-A41D-46D9-81DF-71E046833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925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CA2F-2AD4-4BB9-91EC-3DE74C9AB17D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0825-122F-4782-9FF2-6774B69128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23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59A1-D4AC-4AE8-A264-E4D4DAFA78AF}" type="datetimeFigureOut">
              <a:rPr lang="en-US" altLang="en-US" smtClean="0"/>
              <a:pPr/>
              <a:t>4/9/2017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EEA5-88EE-4389-82EB-40A5C10F25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35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78A2E2-7635-4FE7-A1C0-0516B2DD3B2E}" type="datetimeFigureOut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4/9/2017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57DAF-0C20-457B-AEA0-BB4FAEE01D16}" type="slidenum">
              <a:rPr lang="en-US" altLang="en-US" i="1" smtClean="0"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 smtClean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6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330326" y="5016142"/>
            <a:ext cx="6364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prstClr val="black"/>
                </a:solidFill>
                <a:latin typeface="Arial" pitchFamily="34" charset="0"/>
              </a:rPr>
              <a:t>Ana </a:t>
            </a:r>
            <a:r>
              <a:rPr lang="en-US" altLang="en-US" sz="4400" b="1" dirty="0">
                <a:solidFill>
                  <a:prstClr val="black"/>
                </a:solidFill>
                <a:latin typeface="Arial" pitchFamily="34" charset="0"/>
              </a:rPr>
              <a:t>R</a:t>
            </a:r>
            <a:r>
              <a:rPr lang="en-US" altLang="en-US" sz="4400" b="1" dirty="0" smtClean="0">
                <a:solidFill>
                  <a:prstClr val="black"/>
                </a:solidFill>
                <a:latin typeface="Arial" pitchFamily="34" charset="0"/>
              </a:rPr>
              <a:t>ima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953" y="1425389"/>
            <a:ext cx="8731154" cy="2102584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dirty="0" smtClean="0">
                <a:solidFill>
                  <a:srgbClr val="1F497D"/>
                </a:solidFill>
                <a:latin typeface="Arial"/>
                <a:cs typeface="Arial"/>
              </a:rPr>
              <a:t>The Advanced Role of </a:t>
            </a:r>
            <a:r>
              <a:rPr lang="en-US" sz="5400" b="1" kern="0" dirty="0" err="1" smtClean="0">
                <a:solidFill>
                  <a:srgbClr val="1F497D"/>
                </a:solidFill>
                <a:latin typeface="Arial"/>
                <a:cs typeface="Arial"/>
              </a:rPr>
              <a:t>Tiotropium</a:t>
            </a:r>
            <a:r>
              <a:rPr lang="en-US" sz="5400" b="1" kern="0" dirty="0" smtClean="0">
                <a:solidFill>
                  <a:srgbClr val="1F497D"/>
                </a:solidFill>
                <a:latin typeface="Arial"/>
                <a:cs typeface="Arial"/>
              </a:rPr>
              <a:t> 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dirty="0" smtClean="0">
                <a:solidFill>
                  <a:srgbClr val="1F497D"/>
                </a:solidFill>
                <a:latin typeface="Arial"/>
                <a:cs typeface="Arial"/>
              </a:rPr>
              <a:t>Asthma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9104" y="6309409"/>
            <a:ext cx="1183337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/>
              <a:t>GPM-SV-0006-ID </a:t>
            </a:r>
          </a:p>
        </p:txBody>
      </p:sp>
    </p:spTree>
    <p:extLst>
      <p:ext uri="{BB962C8B-B14F-4D97-AF65-F5344CB8AC3E}">
        <p14:creationId xmlns:p14="http://schemas.microsoft.com/office/powerpoint/2010/main" val="2989419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91440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789" y="1560513"/>
            <a:ext cx="5343525" cy="214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6" y="0"/>
            <a:ext cx="8642350" cy="112553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Tiotropium Respimat® in Asthma 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clinical development program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1188" y="2474913"/>
            <a:ext cx="192405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i="1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4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/>
          </p:cNvGrpSpPr>
          <p:nvPr/>
        </p:nvGrpSpPr>
        <p:grpSpPr bwMode="auto">
          <a:xfrm>
            <a:off x="509580" y="1981200"/>
            <a:ext cx="8016896" cy="2584450"/>
            <a:chOff x="232712" y="2298594"/>
            <a:chExt cx="8839021" cy="301720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199474" y="2298594"/>
              <a:ext cx="0" cy="124543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199508" y="3188250"/>
              <a:ext cx="4152900" cy="3559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400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E8004D"/>
                </a:buClr>
                <a:buSzPct val="125000"/>
                <a:buFont typeface="Symbol" pitchFamily="18" charset="2"/>
                <a:buNone/>
              </a:pPr>
              <a:endParaRPr lang="en-GB" altLang="en-US" sz="4000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grpSp>
          <p:nvGrpSpPr>
            <p:cNvPr id="33812" name="Group 35"/>
            <p:cNvGrpSpPr>
              <a:grpSpLocks/>
            </p:cNvGrpSpPr>
            <p:nvPr/>
          </p:nvGrpSpPr>
          <p:grpSpPr bwMode="auto">
            <a:xfrm>
              <a:off x="232712" y="3578535"/>
              <a:ext cx="8839021" cy="723132"/>
              <a:chOff x="118256" y="2656189"/>
              <a:chExt cx="8839193" cy="723349"/>
            </a:xfrm>
          </p:grpSpPr>
          <p:sp>
            <p:nvSpPr>
              <p:cNvPr id="33831" name="TextBox 40"/>
              <p:cNvSpPr txBox="1">
                <a:spLocks noChangeArrowheads="1"/>
              </p:cNvSpPr>
              <p:nvPr/>
            </p:nvSpPr>
            <p:spPr bwMode="auto">
              <a:xfrm>
                <a:off x="118256" y="2656189"/>
                <a:ext cx="671975" cy="50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0</a:t>
                </a:r>
              </a:p>
            </p:txBody>
          </p:sp>
          <p:sp>
            <p:nvSpPr>
              <p:cNvPr id="33832" name="TextBox 41"/>
              <p:cNvSpPr txBox="1">
                <a:spLocks noChangeArrowheads="1"/>
              </p:cNvSpPr>
              <p:nvPr/>
            </p:nvSpPr>
            <p:spPr bwMode="auto">
              <a:xfrm>
                <a:off x="1225291" y="2659783"/>
                <a:ext cx="1140341" cy="71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1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(screening)</a:t>
                </a:r>
              </a:p>
            </p:txBody>
          </p:sp>
          <p:sp>
            <p:nvSpPr>
              <p:cNvPr id="33833" name="TextBox 42"/>
              <p:cNvSpPr txBox="1">
                <a:spLocks noChangeArrowheads="1"/>
              </p:cNvSpPr>
              <p:nvPr/>
            </p:nvSpPr>
            <p:spPr bwMode="auto">
              <a:xfrm>
                <a:off x="2358222" y="2660648"/>
                <a:ext cx="1509734" cy="71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2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(randomization)</a:t>
                </a:r>
              </a:p>
            </p:txBody>
          </p:sp>
          <p:sp>
            <p:nvSpPr>
              <p:cNvPr id="33834" name="TextBox 43"/>
              <p:cNvSpPr txBox="1">
                <a:spLocks noChangeArrowheads="1"/>
              </p:cNvSpPr>
              <p:nvPr/>
            </p:nvSpPr>
            <p:spPr bwMode="auto">
              <a:xfrm>
                <a:off x="4164412" y="2661615"/>
                <a:ext cx="852253" cy="50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3–4</a:t>
                </a:r>
              </a:p>
            </p:txBody>
          </p:sp>
          <p:sp>
            <p:nvSpPr>
              <p:cNvPr id="33835" name="TextBox 44"/>
              <p:cNvSpPr txBox="1">
                <a:spLocks noChangeArrowheads="1"/>
              </p:cNvSpPr>
              <p:nvPr/>
            </p:nvSpPr>
            <p:spPr bwMode="auto">
              <a:xfrm>
                <a:off x="5460323" y="2660648"/>
                <a:ext cx="852253" cy="50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5–8</a:t>
                </a:r>
              </a:p>
            </p:txBody>
          </p:sp>
          <p:sp>
            <p:nvSpPr>
              <p:cNvPr id="33836" name="TextBox 45"/>
              <p:cNvSpPr txBox="1">
                <a:spLocks noChangeArrowheads="1"/>
              </p:cNvSpPr>
              <p:nvPr/>
            </p:nvSpPr>
            <p:spPr bwMode="auto">
              <a:xfrm>
                <a:off x="6295148" y="2660647"/>
                <a:ext cx="1795432" cy="718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9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(end of treatment)</a:t>
                </a:r>
              </a:p>
            </p:txBody>
          </p:sp>
          <p:sp>
            <p:nvSpPr>
              <p:cNvPr id="33837" name="TextBox 46"/>
              <p:cNvSpPr txBox="1">
                <a:spLocks noChangeArrowheads="1"/>
              </p:cNvSpPr>
              <p:nvPr/>
            </p:nvSpPr>
            <p:spPr bwMode="auto">
              <a:xfrm>
                <a:off x="8190033" y="2659783"/>
                <a:ext cx="767416" cy="50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I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Century Gothic" pitchFamily="34" charset="0"/>
                    <a:ea typeface="ＭＳ Ｐゴシック" pitchFamily="34" charset="-128"/>
                  </a:rPr>
                  <a:t>Visit 10</a:t>
                </a:r>
              </a:p>
            </p:txBody>
          </p:sp>
        </p:grpSp>
        <p:sp>
          <p:nvSpPr>
            <p:cNvPr id="2056" name="TextBox 116"/>
            <p:cNvSpPr txBox="1">
              <a:spLocks noChangeArrowheads="1"/>
            </p:cNvSpPr>
            <p:nvPr/>
          </p:nvSpPr>
          <p:spPr bwMode="auto">
            <a:xfrm>
              <a:off x="3199508" y="2298594"/>
              <a:ext cx="4148262" cy="395271"/>
            </a:xfrm>
            <a:prstGeom prst="rect">
              <a:avLst/>
            </a:prstGeom>
            <a:solidFill>
              <a:srgbClr val="00500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600" b="1" i="1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Tiotropium 5 µg </a:t>
              </a:r>
              <a:r>
                <a:rPr lang="en-US" sz="1600" b="1" i="1" dirty="0" err="1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qd</a:t>
              </a:r>
              <a:r>
                <a:rPr lang="en-US" sz="1600" b="1" i="1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 morning</a:t>
              </a:r>
            </a:p>
          </p:txBody>
        </p:sp>
        <p:sp>
          <p:nvSpPr>
            <p:cNvPr id="24600" name="TextBox 116"/>
            <p:cNvSpPr txBox="1">
              <a:spLocks noChangeArrowheads="1"/>
            </p:cNvSpPr>
            <p:nvPr/>
          </p:nvSpPr>
          <p:spPr bwMode="auto">
            <a:xfrm>
              <a:off x="3178471" y="3173360"/>
              <a:ext cx="942513" cy="3952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en-US" altLang="en-US" sz="1600" b="1" i="1" dirty="0" smtClean="0">
                  <a:solidFill>
                    <a:srgbClr val="FFFFFF"/>
                  </a:solidFill>
                  <a:latin typeface="Calibri"/>
                  <a:ea typeface="MS PGothic" pitchFamily="34" charset="-128"/>
                  <a:cs typeface="Arial" charset="0"/>
                </a:rPr>
                <a:t>Placebo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558277" y="3662636"/>
              <a:ext cx="1335476" cy="185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841244" y="3664490"/>
              <a:ext cx="6857662" cy="185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19" name="TextBox 110"/>
            <p:cNvSpPr txBox="1">
              <a:spLocks noChangeArrowheads="1"/>
            </p:cNvSpPr>
            <p:nvPr/>
          </p:nvSpPr>
          <p:spPr bwMode="auto">
            <a:xfrm>
              <a:off x="2046958" y="4764089"/>
              <a:ext cx="1013067" cy="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4-week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screening</a:t>
              </a:r>
            </a:p>
          </p:txBody>
        </p:sp>
        <p:sp>
          <p:nvSpPr>
            <p:cNvPr id="33820" name="TextBox 110"/>
            <p:cNvSpPr txBox="1">
              <a:spLocks noChangeArrowheads="1"/>
            </p:cNvSpPr>
            <p:nvPr/>
          </p:nvSpPr>
          <p:spPr bwMode="auto">
            <a:xfrm>
              <a:off x="4237945" y="4764089"/>
              <a:ext cx="2022247" cy="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48-week double-blind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treatment period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744978" y="4763507"/>
              <a:ext cx="696793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22" name="TextBox 44"/>
            <p:cNvSpPr txBox="1">
              <a:spLocks noChangeArrowheads="1"/>
            </p:cNvSpPr>
            <p:nvPr/>
          </p:nvSpPr>
          <p:spPr bwMode="auto">
            <a:xfrm>
              <a:off x="3066812" y="4462463"/>
              <a:ext cx="203675" cy="35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40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endParaRPr>
            </a:p>
          </p:txBody>
        </p:sp>
        <p:sp>
          <p:nvSpPr>
            <p:cNvPr id="33823" name="TextBox 44"/>
            <p:cNvSpPr txBox="1">
              <a:spLocks noChangeArrowheads="1"/>
            </p:cNvSpPr>
            <p:nvPr/>
          </p:nvSpPr>
          <p:spPr bwMode="auto">
            <a:xfrm>
              <a:off x="7213362" y="4370388"/>
              <a:ext cx="203675" cy="35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40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endParaRPr>
            </a:p>
          </p:txBody>
        </p:sp>
        <p:sp>
          <p:nvSpPr>
            <p:cNvPr id="33824" name="TextBox 110"/>
            <p:cNvSpPr txBox="1">
              <a:spLocks noChangeArrowheads="1"/>
            </p:cNvSpPr>
            <p:nvPr/>
          </p:nvSpPr>
          <p:spPr bwMode="auto">
            <a:xfrm>
              <a:off x="7570788" y="4776789"/>
              <a:ext cx="976312" cy="53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4-week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follow-up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558277" y="2863857"/>
              <a:ext cx="26534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7366931" y="2887949"/>
              <a:ext cx="1345978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27" name="TextBox 44"/>
            <p:cNvSpPr txBox="1">
              <a:spLocks noChangeArrowheads="1"/>
            </p:cNvSpPr>
            <p:nvPr/>
          </p:nvSpPr>
          <p:spPr bwMode="auto">
            <a:xfrm>
              <a:off x="1667096" y="4389296"/>
              <a:ext cx="398017" cy="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-4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33828" name="TextBox 44"/>
            <p:cNvSpPr txBox="1">
              <a:spLocks noChangeArrowheads="1"/>
            </p:cNvSpPr>
            <p:nvPr/>
          </p:nvSpPr>
          <p:spPr bwMode="auto">
            <a:xfrm>
              <a:off x="3063035" y="4389146"/>
              <a:ext cx="314950" cy="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0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33829" name="TextBox 44"/>
            <p:cNvSpPr txBox="1">
              <a:spLocks noChangeArrowheads="1"/>
            </p:cNvSpPr>
            <p:nvPr/>
          </p:nvSpPr>
          <p:spPr bwMode="auto">
            <a:xfrm>
              <a:off x="7127452" y="4389296"/>
              <a:ext cx="426295" cy="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48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33830" name="TextBox 44"/>
            <p:cNvSpPr txBox="1">
              <a:spLocks noChangeArrowheads="1"/>
            </p:cNvSpPr>
            <p:nvPr/>
          </p:nvSpPr>
          <p:spPr bwMode="auto">
            <a:xfrm>
              <a:off x="8418090" y="4389296"/>
              <a:ext cx="426295" cy="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defTabSz="4572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52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smtClean="0">
                  <a:solidFill>
                    <a:srgbClr val="000000"/>
                  </a:solidFill>
                  <a:latin typeface="Century Gothic" pitchFamily="34" charset="0"/>
                  <a:ea typeface="ＭＳ Ｐゴシック" pitchFamily="34" charset="-128"/>
                </a:rPr>
                <a:t>I</a:t>
              </a:r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539752" y="4653134"/>
            <a:ext cx="5572149" cy="1188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  <a:latin typeface="Century Gothic" pitchFamily="34" charset="0"/>
              </a:rPr>
              <a:t>Three co-primary endpoints: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50" y="6154738"/>
            <a:ext cx="4794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i="1" dirty="0" err="1">
                <a:solidFill>
                  <a:prstClr val="black"/>
                </a:solidFill>
                <a:cs typeface="Arial" pitchFamily="34" charset="0"/>
              </a:rPr>
              <a:t>Kerstjens</a:t>
            </a:r>
            <a:r>
              <a:rPr lang="en-CA" sz="1200" i="1" dirty="0">
                <a:solidFill>
                  <a:prstClr val="black"/>
                </a:solidFill>
                <a:cs typeface="Arial" pitchFamily="34" charset="0"/>
              </a:rPr>
              <a:t> H, et al. N </a:t>
            </a:r>
            <a:r>
              <a:rPr lang="en-CA" sz="1200" i="1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n-CA" sz="1200" i="1" dirty="0">
                <a:solidFill>
                  <a:prstClr val="black"/>
                </a:solidFill>
                <a:cs typeface="Arial" pitchFamily="34" charset="0"/>
              </a:rPr>
              <a:t> J Med. 2012;367:1198–1207.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FEV</a:t>
            </a:r>
            <a:r>
              <a:rPr lang="en-GB" sz="1200" i="1" baseline="-25000" dirty="0">
                <a:solidFill>
                  <a:prstClr val="black"/>
                </a:solidFill>
                <a:cs typeface="Arial" pitchFamily="34" charset="0"/>
              </a:rPr>
              <a:t>1</a:t>
            </a: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, forced expiratory volume in 1 second; ICS, inhaled corticosteroid; LABA, long-acting </a:t>
            </a:r>
            <a:r>
              <a:rPr lang="el-GR" sz="1200" i="1" dirty="0">
                <a:solidFill>
                  <a:prstClr val="black"/>
                </a:solidFill>
                <a:cs typeface="Arial" pitchFamily="34" charset="0"/>
              </a:rPr>
              <a:t>β</a:t>
            </a:r>
            <a:r>
              <a:rPr lang="en-GB" sz="1200" i="1" baseline="-25000" dirty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-agonist; </a:t>
            </a:r>
            <a:r>
              <a:rPr lang="en-GB" sz="1200" i="1" dirty="0" err="1">
                <a:solidFill>
                  <a:prstClr val="black"/>
                </a:solidFill>
                <a:cs typeface="Arial" pitchFamily="34" charset="0"/>
              </a:rPr>
              <a:t>qd</a:t>
            </a: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, once daily.</a:t>
            </a: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172201" y="4800600"/>
            <a:ext cx="2566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All patients at least on ICS maintenance therapy (budesonide or equivalent)+LABA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14" y="5122863"/>
            <a:ext cx="1336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FEV</a:t>
            </a:r>
            <a:r>
              <a:rPr lang="en-US" sz="1200" b="1" i="1" kern="0" baseline="-2500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1</a:t>
            </a:r>
            <a:r>
              <a:rPr lang="en-US" sz="1200" b="1" i="1" kern="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 peak</a:t>
            </a:r>
            <a:r>
              <a:rPr lang="en-US" sz="1200" b="1" i="1" kern="0" baseline="-2500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(0–3 h) </a:t>
            </a:r>
            <a:r>
              <a:rPr lang="en-US" sz="1200" b="1" i="1" kern="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after 24 weeks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12988" y="5121277"/>
            <a:ext cx="13446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Clr>
                <a:srgbClr val="FF9900"/>
              </a:buClr>
              <a:defRPr/>
            </a:pPr>
            <a:r>
              <a:rPr lang="en-US" sz="1200" b="1" i="1" kern="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FEV</a:t>
            </a:r>
            <a:r>
              <a:rPr lang="en-US" sz="1200" b="1" i="1" kern="0" baseline="-2500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1</a:t>
            </a:r>
            <a:r>
              <a:rPr lang="en-US" sz="1200" b="1" i="1" kern="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 trough after 24 weeks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71901" y="5122863"/>
            <a:ext cx="22510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Clr>
                <a:srgbClr val="FF9900"/>
              </a:buClr>
              <a:defRPr/>
            </a:pPr>
            <a:r>
              <a:rPr lang="en-US" sz="1200" b="1" i="1" kern="0" dirty="0">
                <a:solidFill>
                  <a:prstClr val="white"/>
                </a:solidFill>
                <a:latin typeface="Century Gothic"/>
                <a:cs typeface="Arial" pitchFamily="34" charset="0"/>
              </a:rPr>
              <a:t>Time to first severe asthma exacerbation in pooled analysis after 48 weeks</a:t>
            </a:r>
          </a:p>
        </p:txBody>
      </p:sp>
      <p:cxnSp>
        <p:nvCxnSpPr>
          <p:cNvPr id="53" name="Straight Connector 44"/>
          <p:cNvCxnSpPr/>
          <p:nvPr/>
        </p:nvCxnSpPr>
        <p:spPr>
          <a:xfrm>
            <a:off x="6961188" y="1981200"/>
            <a:ext cx="0" cy="1066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3276601" y="5913440"/>
            <a:ext cx="253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defTabSz="4572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148 centres, 5 continents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733" y="0"/>
            <a:ext cx="750173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6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966730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40" grpId="0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6683"/>
            <a:ext cx="864235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tx2"/>
                </a:solidFill>
              </a:rPr>
              <a:t>Inclusion criteria: </a:t>
            </a:r>
            <a:br>
              <a:rPr lang="en-US" altLang="en-US" sz="3600" b="1" dirty="0" smtClean="0">
                <a:solidFill>
                  <a:schemeClr val="tx2"/>
                </a:solidFill>
              </a:rPr>
            </a:br>
            <a:r>
              <a:rPr lang="en-US" altLang="en-US" sz="3600" b="1" dirty="0" smtClean="0">
                <a:solidFill>
                  <a:schemeClr val="tx2"/>
                </a:solidFill>
              </a:rPr>
              <a:t>poorly controlled asthma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81000" y="1903875"/>
            <a:ext cx="8763000" cy="4115923"/>
          </a:xfrm>
        </p:spPr>
        <p:txBody>
          <a:bodyPr>
            <a:normAutofit fontScale="92500" lnSpcReduction="20000"/>
          </a:bodyPr>
          <a:lstStyle/>
          <a:p>
            <a:pPr marL="342900" lvl="1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2400" b="1" dirty="0" smtClean="0">
                <a:cs typeface="Arial" pitchFamily="34" charset="0"/>
              </a:rPr>
              <a:t>Asthma diagnosis:</a:t>
            </a:r>
          </a:p>
          <a:p>
            <a:pPr marL="742950" lvl="2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1800" dirty="0" smtClean="0">
                <a:cs typeface="Arial" pitchFamily="34" charset="0"/>
              </a:rPr>
              <a:t>Asthma diagnosed &lt;40 years, documented by BHR, PEF </a:t>
            </a:r>
            <a:r>
              <a:rPr lang="en-US" altLang="en-US" sz="1800" dirty="0" err="1" smtClean="0">
                <a:cs typeface="Arial" pitchFamily="34" charset="0"/>
              </a:rPr>
              <a:t>var</a:t>
            </a:r>
            <a:r>
              <a:rPr lang="en-US" altLang="en-US" sz="1800" dirty="0" smtClean="0">
                <a:cs typeface="Arial" pitchFamily="34" charset="0"/>
              </a:rPr>
              <a:t>, or SABA/OCS response</a:t>
            </a:r>
          </a:p>
          <a:p>
            <a:pPr marL="742950" lvl="2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1800" dirty="0" smtClean="0">
                <a:cs typeface="Arial" pitchFamily="34" charset="0"/>
              </a:rPr>
              <a:t>5-year history of asthma</a:t>
            </a:r>
          </a:p>
          <a:p>
            <a:pPr marL="742950" lvl="2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1800" dirty="0" smtClean="0">
                <a:cs typeface="Arial" pitchFamily="34" charset="0"/>
              </a:rPr>
              <a:t>18−75 years</a:t>
            </a:r>
          </a:p>
          <a:p>
            <a:pPr marL="742950" lvl="2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1800" dirty="0" smtClean="0">
                <a:cs typeface="Arial" pitchFamily="34" charset="0"/>
              </a:rPr>
              <a:t>Never-smoker or ex-smoker ≥1 year cessation and &lt;10 pack-years</a:t>
            </a:r>
          </a:p>
          <a:p>
            <a:pPr marL="342900" lvl="1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2400" b="1" dirty="0" smtClean="0">
                <a:cs typeface="Arial" pitchFamily="34" charset="0"/>
              </a:rPr>
              <a:t>Poorly controlled:</a:t>
            </a:r>
          </a:p>
          <a:p>
            <a:pPr marL="800100" lvl="3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1800" u="sng" dirty="0" smtClean="0">
                <a:cs typeface="Arial" pitchFamily="34" charset="0"/>
              </a:rPr>
              <a:t>Despite</a:t>
            </a:r>
            <a:r>
              <a:rPr lang="en-US" altLang="en-US" sz="1800" dirty="0" smtClean="0">
                <a:cs typeface="Arial" pitchFamily="34" charset="0"/>
              </a:rPr>
              <a:t> ICS+LABA and potential other controllers</a:t>
            </a:r>
          </a:p>
          <a:p>
            <a:pPr marL="1168400" lvl="4" indent="-3556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Arial" pitchFamily="34" charset="0"/>
              <a:buChar char="•"/>
            </a:pPr>
            <a:r>
              <a:rPr lang="en-US" altLang="en-US" sz="1600" dirty="0" smtClean="0">
                <a:cs typeface="Arial" pitchFamily="34" charset="0"/>
              </a:rPr>
              <a:t>Mandatory: high-dose ICS+LABA</a:t>
            </a:r>
          </a:p>
          <a:p>
            <a:pPr marL="1168400" lvl="4" indent="-3556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Arial" pitchFamily="34" charset="0"/>
              <a:buChar char="•"/>
            </a:pPr>
            <a:r>
              <a:rPr lang="en-US" altLang="en-US" sz="1600" dirty="0" smtClean="0">
                <a:cs typeface="Arial" pitchFamily="34" charset="0"/>
              </a:rPr>
              <a:t>Permitted: stable theophylline, leukotriene modifiers, </a:t>
            </a:r>
            <a:r>
              <a:rPr lang="en-US" altLang="en-US" sz="1600" dirty="0" err="1" smtClean="0">
                <a:cs typeface="Arial" pitchFamily="34" charset="0"/>
              </a:rPr>
              <a:t>omalizumab</a:t>
            </a:r>
            <a:r>
              <a:rPr lang="en-US" altLang="en-US" sz="1600" dirty="0" smtClean="0">
                <a:cs typeface="Arial" pitchFamily="34" charset="0"/>
              </a:rPr>
              <a:t>, oral steroids  (≤5 mg/day)</a:t>
            </a:r>
          </a:p>
          <a:p>
            <a:pPr marL="800100" lvl="3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1800" u="sng" dirty="0" smtClean="0">
                <a:cs typeface="Arial" pitchFamily="34" charset="0"/>
              </a:rPr>
              <a:t>Symptomatic</a:t>
            </a:r>
            <a:r>
              <a:rPr lang="en-US" altLang="en-US" dirty="0" smtClean="0">
                <a:cs typeface="Arial" pitchFamily="34" charset="0"/>
              </a:rPr>
              <a:t> </a:t>
            </a:r>
          </a:p>
          <a:p>
            <a:pPr marL="1168400" lvl="4" indent="-3556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Arial" pitchFamily="34" charset="0"/>
              <a:buChar char="•"/>
            </a:pPr>
            <a:r>
              <a:rPr lang="en-US" altLang="en-US" sz="1600" dirty="0" smtClean="0">
                <a:cs typeface="Arial" pitchFamily="34" charset="0"/>
              </a:rPr>
              <a:t>Mean ACQ ≥1.5 at screening and baseline visit </a:t>
            </a:r>
          </a:p>
          <a:p>
            <a:pPr marL="800100" lvl="3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dirty="0" smtClean="0">
                <a:cs typeface="Arial" pitchFamily="34" charset="0"/>
              </a:rPr>
              <a:t>Persistent obstruction</a:t>
            </a:r>
          </a:p>
          <a:p>
            <a:pPr marL="1168400" lvl="4" indent="-3556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Arial" pitchFamily="34" charset="0"/>
              <a:buChar char="•"/>
            </a:pPr>
            <a:r>
              <a:rPr lang="en-US" altLang="en-US" sz="1600" dirty="0" err="1" smtClean="0">
                <a:cs typeface="Arial" pitchFamily="34" charset="0"/>
              </a:rPr>
              <a:t>Postbronchodilator</a:t>
            </a:r>
            <a:r>
              <a:rPr lang="en-US" altLang="en-US" sz="1600" dirty="0" smtClean="0">
                <a:cs typeface="Arial" pitchFamily="34" charset="0"/>
              </a:rPr>
              <a:t> FEV1 ≤80% predicted; FEV1/FVC ≤70%</a:t>
            </a:r>
          </a:p>
          <a:p>
            <a:pPr marL="742950" lvl="2" indent="-342900" eaLnBrk="1" hangingPunct="1">
              <a:spcBef>
                <a:spcPts val="300"/>
              </a:spcBef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2000" dirty="0" smtClean="0">
                <a:cs typeface="Arial" pitchFamily="34" charset="0"/>
              </a:rPr>
              <a:t>At least one severe asthma exacerbation in previous year treated with systemic steroids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82550" y="6521452"/>
            <a:ext cx="6084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  <a:endParaRPr lang="en-GB" alt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1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696130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 txBox="1">
            <a:spLocks/>
          </p:cNvSpPr>
          <p:nvPr/>
        </p:nvSpPr>
        <p:spPr bwMode="auto">
          <a:xfrm>
            <a:off x="531814" y="79377"/>
            <a:ext cx="806608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F497D"/>
                </a:solidFill>
                <a:cs typeface="Arial" pitchFamily="34" charset="0"/>
              </a:rPr>
              <a:t>Pooled demographics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1650" y="1095376"/>
          <a:ext cx="8242300" cy="5014920"/>
        </p:xfrm>
        <a:graphic>
          <a:graphicData uri="http://schemas.openxmlformats.org/drawingml/2006/table">
            <a:tbl>
              <a:tblPr/>
              <a:tblGrid>
                <a:gridCol w="2841625"/>
                <a:gridCol w="1800225"/>
                <a:gridCol w="1800225"/>
                <a:gridCol w="1800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treated, N (%)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5 µg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(100)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(100)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912 (100)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27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Gender, n (%)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Female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273 (59.9)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278 (61.0)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551 (60.4)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Race, n (%)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White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376 (82.5)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383 (84.0)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759 (83.2)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Black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 (4.8)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 (5.5)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 (5.2)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Asian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 (12.3)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47 (10.3)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103 (11.3)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Other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(0.4)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(0.2)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3 (0.3)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27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Age, years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Current age, mean (SD)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52.2 (12.5)</a:t>
                      </a: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53.8 (12.2)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53.0 (12.4)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Median age of onset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Median duration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540" marR="91540" marT="41502" marB="41502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Never smoked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340 (74.6)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352 (77.2)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692 (75.9)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Ex-smoker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116 (25.4)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104 (22.8)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220 (24.1)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Mean pack years (SD)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5.4 (2.8)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4.8 (2.7)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5.1 (2.7)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788" y="6330952"/>
            <a:ext cx="6335712" cy="46196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i="1" dirty="0" err="1">
                <a:solidFill>
                  <a:prstClr val="black"/>
                </a:solidFill>
                <a:cs typeface="Arial" pitchFamily="34" charset="0"/>
              </a:rPr>
              <a:t>Kerstjens</a:t>
            </a:r>
            <a:r>
              <a:rPr lang="en-CA" sz="1200" i="1" dirty="0">
                <a:solidFill>
                  <a:prstClr val="black"/>
                </a:solidFill>
                <a:cs typeface="Arial" pitchFamily="34" charset="0"/>
              </a:rPr>
              <a:t> H, et al. N </a:t>
            </a:r>
            <a:r>
              <a:rPr lang="en-CA" sz="1200" i="1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n-CA" sz="1200" i="1" dirty="0">
                <a:solidFill>
                  <a:prstClr val="black"/>
                </a:solidFill>
                <a:cs typeface="Arial" pitchFamily="34" charset="0"/>
              </a:rPr>
              <a:t> J Med. 2012;367:1198–1207.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SD, standard deviation.</a:t>
            </a:r>
          </a:p>
        </p:txBody>
      </p:sp>
      <p:sp>
        <p:nvSpPr>
          <p:cNvPr id="35926" name="Rectangle 1"/>
          <p:cNvSpPr>
            <a:spLocks noChangeArrowheads="1"/>
          </p:cNvSpPr>
          <p:nvPr/>
        </p:nvSpPr>
        <p:spPr bwMode="auto">
          <a:xfrm>
            <a:off x="8440738" y="1828800"/>
            <a:ext cx="914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5927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4" y="2025652"/>
            <a:ext cx="8245475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5301" y="4875215"/>
            <a:ext cx="8245475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80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/>
          </p:cNvSpPr>
          <p:nvPr/>
        </p:nvSpPr>
        <p:spPr bwMode="auto">
          <a:xfrm>
            <a:off x="488950" y="69850"/>
            <a:ext cx="8161338" cy="990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0" dirty="0">
                <a:solidFill>
                  <a:srgbClr val="1F497D"/>
                </a:solidFill>
                <a:latin typeface="Calibri"/>
              </a:rPr>
              <a:t>Pooled disease characteristics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92124" y="1463676"/>
          <a:ext cx="8426450" cy="4131396"/>
        </p:xfrm>
        <a:graphic>
          <a:graphicData uri="http://schemas.openxmlformats.org/drawingml/2006/table">
            <a:tbl>
              <a:tblPr/>
              <a:tblGrid>
                <a:gridCol w="4065588"/>
                <a:gridCol w="1824037"/>
                <a:gridCol w="1295400"/>
                <a:gridCol w="124142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treated, N (%)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5 µg </a:t>
                      </a:r>
                      <a:b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(100)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</a:t>
                      </a:r>
                      <a:b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(100)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</a:t>
                      </a:r>
                      <a:b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912 (100)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de-DE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L mean (prebronchodilator)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1.63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1.58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1.60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de-DE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% predicted (prebronchodilator)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54.9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54.8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54.8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de-DE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% predicted (postbronchodilator)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62.0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62.5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62.2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de-DE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bronchodilator rev, ml (mean)*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214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219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217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FVC, % predicted (postbronchodilator)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87.3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88.1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87.7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de-DE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/FVC % (postbronchodilator)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59.4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59.0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59.2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de-DE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% predicted classes, n (%) (postbronchodilator)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&lt;60% 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179 (39.3)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183 (40.1)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362 (39.7)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≥60% to &lt;80%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274 (60.0)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264 (57.9)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538 (59.0)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≥80% to &lt;90%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(0.7)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 (2.0)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 (1.3)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Weekly mean PEF (% predicted)**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62.7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61.3 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62.0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36238" marB="36238" horzOverflow="overflow">
                    <a:lnL w="12700" cap="flat" cmpd="sng" algn="ctr">
                      <a:solidFill>
                        <a:srgbClr val="66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</a:tbl>
          </a:graphicData>
        </a:graphic>
      </p:graphicFrame>
      <p:sp>
        <p:nvSpPr>
          <p:cNvPr id="36934" name="TextBox 14"/>
          <p:cNvSpPr txBox="1">
            <a:spLocks noChangeArrowheads="1"/>
          </p:cNvSpPr>
          <p:nvPr/>
        </p:nvSpPr>
        <p:spPr bwMode="auto">
          <a:xfrm>
            <a:off x="76201" y="6332538"/>
            <a:ext cx="6189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  <a:endParaRPr lang="en-GB" altLang="en-US" sz="12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  <a:latin typeface="Calibri" pitchFamily="34" charset="0"/>
              </a:rPr>
              <a:t>FEV</a:t>
            </a:r>
            <a:r>
              <a:rPr lang="en-US" altLang="en-US" sz="1200" baseline="-25000" smtClean="0">
                <a:solidFill>
                  <a:prstClr val="black"/>
                </a:solidFill>
                <a:latin typeface="Calibri" pitchFamily="34" charset="0"/>
              </a:rPr>
              <a:t>1</a:t>
            </a:r>
            <a:r>
              <a:rPr lang="en-US" altLang="en-US" sz="1200" smtClean="0">
                <a:solidFill>
                  <a:prstClr val="black"/>
                </a:solidFill>
                <a:latin typeface="Calibri" pitchFamily="34" charset="0"/>
              </a:rPr>
              <a:t>, forced expiratory volume in 1 second; FVC, forced vital capacity; PEF, peak expiratory flow.</a:t>
            </a:r>
          </a:p>
        </p:txBody>
      </p:sp>
      <p:sp>
        <p:nvSpPr>
          <p:cNvPr id="27719" name="Rechteck 6"/>
          <p:cNvSpPr>
            <a:spLocks noChangeArrowheads="1"/>
          </p:cNvSpPr>
          <p:nvPr/>
        </p:nvSpPr>
        <p:spPr bwMode="auto">
          <a:xfrm>
            <a:off x="374650" y="5622927"/>
            <a:ext cx="669984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 smtClean="0">
                <a:solidFill>
                  <a:prstClr val="black"/>
                </a:solidFill>
                <a:latin typeface="Calibri"/>
                <a:cs typeface="Arial" charset="0"/>
              </a:rPr>
              <a:t>*Performed 30 minutes after four puffs of 100 µg salbutamol. **Last week prior to Visit 2.</a:t>
            </a:r>
          </a:p>
        </p:txBody>
      </p:sp>
      <p:pic>
        <p:nvPicPr>
          <p:cNvPr id="36936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466614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 txBox="1">
            <a:spLocks/>
          </p:cNvSpPr>
          <p:nvPr/>
        </p:nvSpPr>
        <p:spPr bwMode="auto">
          <a:xfrm>
            <a:off x="355601" y="69850"/>
            <a:ext cx="84312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F497D"/>
                </a:solidFill>
                <a:cs typeface="Arial" pitchFamily="34" charset="0"/>
              </a:rPr>
              <a:t>Pooled medications at Visit 1 (screening)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92124" y="1463675"/>
          <a:ext cx="8426450" cy="4641856"/>
        </p:xfrm>
        <a:graphic>
          <a:graphicData uri="http://schemas.openxmlformats.org/drawingml/2006/table">
            <a:tbl>
              <a:tblPr/>
              <a:tblGrid>
                <a:gridCol w="4141788"/>
                <a:gridCol w="1727200"/>
                <a:gridCol w="1296987"/>
                <a:gridCol w="126047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Treatment arms, N (%)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anchor="ctr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5 µg</a:t>
                      </a: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 </a:t>
                      </a: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treated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(100.0)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(100.0)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912 (100.0)</a:t>
                      </a:r>
                      <a:endParaRPr kumimoji="0" lang="de-D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ICS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452 (99.1)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449 (98.5)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901 (98.8)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OCS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 (5.3)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 (5.3)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 (5.3)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Anticholinergics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Long-acting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Short-acting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 (9.9)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13 (2.9)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34 (7.5)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 (9.9)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11 (2.4)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33 (7.2)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90 (9.9)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24 (2.6)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67 (7.3)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Symbol" pitchFamily="18" charset="2"/>
                        </a:rPr>
                        <a:t>LABA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442 (96.9)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444 (97.4)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886 (97.1)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Antibiotics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 (4.8)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 (7.9)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 (6.4)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Mucolytics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 (2.9)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 (1.5)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 (2.2)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Theophyllines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75 (16.4)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77 (16.9)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152 (16.7)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Anti-allergic agents, excluding corticosteroids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 (3.9)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 (3.7)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 (3.8)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Leukotriene modifiers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96 (21.1)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107 (23.5)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203 (22.3)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Omalizumab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 (2.6)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 (5.3)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 (3.9)</a:t>
                      </a:r>
                      <a:endParaRPr kumimoji="0" lang="de-DE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3489" marB="43489" horzOverflow="overflow">
                    <a:lnL w="12700" cap="flat" cmpd="sng" algn="ctr">
                      <a:solidFill>
                        <a:srgbClr val="839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62" name="TextBox 13"/>
          <p:cNvSpPr txBox="1">
            <a:spLocks noChangeArrowheads="1"/>
          </p:cNvSpPr>
          <p:nvPr/>
        </p:nvSpPr>
        <p:spPr bwMode="auto">
          <a:xfrm>
            <a:off x="80964" y="6330952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ICS, inhaled corticosteroid; LABA, long-acting </a:t>
            </a:r>
            <a:r>
              <a:rPr lang="el-GR" altLang="en-US" sz="1200" smtClean="0">
                <a:solidFill>
                  <a:prstClr val="black"/>
                </a:solidFill>
                <a:latin typeface="Calibri" pitchFamily="34" charset="0"/>
              </a:rPr>
              <a:t>β</a:t>
            </a:r>
            <a:r>
              <a:rPr lang="el-GR" altLang="en-US" sz="1200" baseline="-2500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l-GR" altLang="en-US" sz="1200" smtClean="0">
                <a:solidFill>
                  <a:prstClr val="black"/>
                </a:solidFill>
                <a:latin typeface="Calibri" pitchFamily="34" charset="0"/>
              </a:rPr>
              <a:t>-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agonist; OCS, oral corticosteroid.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58101" y="2768602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7964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58101" y="4832352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66039" y="5784852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66039" y="5457827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62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47650" y="1590"/>
            <a:ext cx="8642350" cy="1125537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2"/>
                </a:solidFill>
              </a:rPr>
              <a:t>Significant lung function improvement in </a:t>
            </a:r>
            <a:br>
              <a:rPr lang="en-US" altLang="en-US" sz="3200" b="1" smtClean="0">
                <a:solidFill>
                  <a:schemeClr val="tx2"/>
                </a:solidFill>
              </a:rPr>
            </a:br>
            <a:r>
              <a:rPr lang="en-US" altLang="en-US" sz="3200" b="1" smtClean="0">
                <a:solidFill>
                  <a:schemeClr val="tx2"/>
                </a:solidFill>
              </a:rPr>
              <a:t>FEV</a:t>
            </a:r>
            <a:r>
              <a:rPr lang="en-US" altLang="en-US" sz="3200" b="1" baseline="-25000" smtClean="0">
                <a:solidFill>
                  <a:schemeClr val="tx2"/>
                </a:solidFill>
              </a:rPr>
              <a:t>1</a:t>
            </a:r>
            <a:r>
              <a:rPr lang="en-US" altLang="en-US" sz="3200" b="1" smtClean="0">
                <a:solidFill>
                  <a:schemeClr val="tx2"/>
                </a:solidFill>
              </a:rPr>
              <a:t> peak</a:t>
            </a:r>
            <a:r>
              <a:rPr lang="en-US" altLang="en-US" sz="3200" b="1" baseline="-25000" smtClean="0">
                <a:solidFill>
                  <a:schemeClr val="tx2"/>
                </a:solidFill>
              </a:rPr>
              <a:t>(0–3 h) </a:t>
            </a:r>
            <a:r>
              <a:rPr lang="en-US" altLang="en-US" sz="3200" b="1" smtClean="0">
                <a:solidFill>
                  <a:schemeClr val="tx2"/>
                </a:solidFill>
              </a:rPr>
              <a:t>and trough: Trials 1 and 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143001"/>
          <a:ext cx="8642350" cy="5080001"/>
        </p:xfrm>
        <a:graphic>
          <a:graphicData uri="http://schemas.openxmlformats.org/drawingml/2006/table">
            <a:tbl>
              <a:tblPr/>
              <a:tblGrid>
                <a:gridCol w="2557463"/>
                <a:gridCol w="1168400"/>
                <a:gridCol w="1290637"/>
                <a:gridCol w="1317625"/>
                <a:gridCol w="1320800"/>
                <a:gridCol w="987425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Baseline, mL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Adjusted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mean change (SE), mL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Difference from placebo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Adjusted mean of difference (SE), mL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95% CI,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mL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-value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 gridSpan="6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Trial 1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6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peak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(0–3h) 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182563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Respimat® (n=217)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1578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401 (25)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86 (34)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20, 152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&lt;0.05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182563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 Respimat® (n=211)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315 (26)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6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trough 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182563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Respimat® (n=217)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1578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144 (24)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88 (31)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27, 149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&lt;0.01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182563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 Respimat® (n=211)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 (25)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6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Trial 2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6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peak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(0–3h)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88900" marR="0" lvl="0" indent="-88900" algn="l" defTabSz="5397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>
                          <a:tab pos="981075" algn="l"/>
                        </a:tabLst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Tiotropium Respimat® (n=205)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1628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401 (25)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154 (32)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91, 217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&lt;0.0001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88900" marR="0" lvl="0" indent="-8890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Placebo Respimat® (n=218)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248 (24)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6"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FEV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trough 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88900" marR="0" lvl="0" indent="-8890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Tiotropium Respimat® (n=204)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1628</a:t>
                      </a: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155 (23)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111 (30)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53, 169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&lt;0.001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88900" marR="0" lvl="0" indent="-8890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Placebo Respimat® (n=218)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 (22)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5997" marR="35997" marT="35994" marB="35994" anchor="ctr" horzOverflow="overflow">
                    <a:lnL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009" name="TextBox 5"/>
          <p:cNvSpPr txBox="1">
            <a:spLocks noChangeArrowheads="1"/>
          </p:cNvSpPr>
          <p:nvPr/>
        </p:nvSpPr>
        <p:spPr bwMode="auto">
          <a:xfrm>
            <a:off x="76200" y="6330952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CI, confidence interval; FEV</a:t>
            </a:r>
            <a:r>
              <a:rPr lang="en-GB" altLang="en-US" sz="1200" baseline="-25000" smtClean="0">
                <a:solidFill>
                  <a:prstClr val="black"/>
                </a:solidFill>
                <a:latin typeface="Calibri" pitchFamily="34" charset="0"/>
              </a:rPr>
              <a:t>1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, forced expiratory volume in 1 second; SE, standard error.</a:t>
            </a:r>
          </a:p>
        </p:txBody>
      </p:sp>
      <p:pic>
        <p:nvPicPr>
          <p:cNvPr id="39010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72101" y="2925765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2101" y="4922840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67339" y="3787777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67339" y="5815015"/>
            <a:ext cx="12446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82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3"/>
          <p:cNvSpPr txBox="1">
            <a:spLocks noChangeArrowheads="1"/>
          </p:cNvSpPr>
          <p:nvPr/>
        </p:nvSpPr>
        <p:spPr bwMode="auto">
          <a:xfrm>
            <a:off x="65089" y="6146802"/>
            <a:ext cx="6761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FEV</a:t>
            </a:r>
            <a:r>
              <a:rPr lang="en-GB" altLang="en-US" sz="1200" baseline="-25000" smtClean="0">
                <a:solidFill>
                  <a:prstClr val="black"/>
                </a:solidFill>
                <a:latin typeface="Calibri" pitchFamily="34" charset="0"/>
              </a:rPr>
              <a:t>1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 response results from </a:t>
            </a: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Error bars represent standard errors.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FEV</a:t>
            </a:r>
            <a:r>
              <a:rPr lang="en-GB" altLang="en-US" sz="1200" baseline="-25000" smtClean="0">
                <a:solidFill>
                  <a:prstClr val="black"/>
                </a:solidFill>
                <a:latin typeface="Calibri" pitchFamily="34" charset="0"/>
              </a:rPr>
              <a:t>1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, forced expiratory volume in 1 second; ICS, inhaled corticosteroid; LABA, long-acting β</a:t>
            </a:r>
            <a:r>
              <a:rPr lang="en-GB" altLang="en-US" sz="1200" baseline="-2500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-agonist.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8839" y="1190625"/>
            <a:ext cx="8207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cs typeface="Arial" pitchFamily="34" charset="0"/>
              </a:rPr>
              <a:t>500</a:t>
            </a:r>
          </a:p>
        </p:txBody>
      </p:sp>
      <p:sp>
        <p:nvSpPr>
          <p:cNvPr id="37896" name="TextBox 111"/>
          <p:cNvSpPr txBox="1">
            <a:spLocks noChangeArrowheads="1"/>
          </p:cNvSpPr>
          <p:nvPr/>
        </p:nvSpPr>
        <p:spPr bwMode="auto">
          <a:xfrm rot="16200000">
            <a:off x="-1442243" y="3226695"/>
            <a:ext cx="4265613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i="0" dirty="0" smtClean="0">
                <a:solidFill>
                  <a:srgbClr val="000000"/>
                </a:solidFill>
                <a:latin typeface="Calibri"/>
              </a:rPr>
              <a:t>FEV</a:t>
            </a:r>
            <a:r>
              <a:rPr lang="en-GB" altLang="en-US" sz="1400" b="1" i="0" baseline="-25000" dirty="0" smtClean="0">
                <a:solidFill>
                  <a:srgbClr val="000000"/>
                </a:solidFill>
                <a:latin typeface="Calibri"/>
              </a:rPr>
              <a:t>1 </a:t>
            </a:r>
            <a:r>
              <a:rPr lang="en-GB" altLang="en-US" sz="1400" b="1" i="0" dirty="0" smtClean="0">
                <a:solidFill>
                  <a:srgbClr val="000000"/>
                </a:solidFill>
                <a:latin typeface="Calibri"/>
              </a:rPr>
              <a:t>peak: Change from baseline (mL)</a:t>
            </a:r>
          </a:p>
        </p:txBody>
      </p:sp>
      <p:sp>
        <p:nvSpPr>
          <p:cNvPr id="37897" name="TextBox 169"/>
          <p:cNvSpPr txBox="1">
            <a:spLocks noChangeArrowheads="1"/>
          </p:cNvSpPr>
          <p:nvPr/>
        </p:nvSpPr>
        <p:spPr bwMode="auto">
          <a:xfrm>
            <a:off x="1646238" y="1384300"/>
            <a:ext cx="38227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i="0" dirty="0" smtClean="0">
                <a:solidFill>
                  <a:srgbClr val="000000"/>
                </a:solidFill>
                <a:latin typeface="Calibri"/>
              </a:rPr>
              <a:t>FEV</a:t>
            </a:r>
            <a:r>
              <a:rPr lang="en-GB" altLang="en-US" sz="1600" b="1" i="0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GB" altLang="en-US" sz="1600" b="1" i="0" dirty="0" smtClean="0">
                <a:solidFill>
                  <a:srgbClr val="000000"/>
                </a:solidFill>
                <a:latin typeface="Calibri"/>
              </a:rPr>
              <a:t> peak</a:t>
            </a:r>
            <a:r>
              <a:rPr lang="en-GB" altLang="en-US" sz="1600" b="1" i="0" baseline="-25000" dirty="0" smtClean="0">
                <a:solidFill>
                  <a:srgbClr val="000000"/>
                </a:solidFill>
                <a:latin typeface="Calibri"/>
              </a:rPr>
              <a:t>(0–3 h) </a:t>
            </a:r>
            <a:r>
              <a:rPr lang="en-GB" altLang="en-US" sz="1600" b="1" i="0" dirty="0" smtClean="0">
                <a:solidFill>
                  <a:srgbClr val="000000"/>
                </a:solidFill>
                <a:latin typeface="Calibri"/>
              </a:rPr>
              <a:t>at Week 24</a:t>
            </a:r>
          </a:p>
        </p:txBody>
      </p:sp>
      <p:grpSp>
        <p:nvGrpSpPr>
          <p:cNvPr id="39942" name="Group 3"/>
          <p:cNvGrpSpPr>
            <a:grpSpLocks/>
          </p:cNvGrpSpPr>
          <p:nvPr/>
        </p:nvGrpSpPr>
        <p:grpSpPr bwMode="auto">
          <a:xfrm>
            <a:off x="106364" y="1312863"/>
            <a:ext cx="8931275" cy="4595812"/>
            <a:chOff x="105990" y="1454969"/>
            <a:chExt cx="8931201" cy="4595829"/>
          </a:xfrm>
        </p:grpSpPr>
        <p:grpSp>
          <p:nvGrpSpPr>
            <p:cNvPr id="39954" name="Group 31"/>
            <p:cNvGrpSpPr>
              <a:grpSpLocks/>
            </p:cNvGrpSpPr>
            <p:nvPr/>
          </p:nvGrpSpPr>
          <p:grpSpPr bwMode="auto">
            <a:xfrm>
              <a:off x="2555776" y="5871973"/>
              <a:ext cx="2376174" cy="169299"/>
              <a:chOff x="6084168" y="5979856"/>
              <a:chExt cx="2376174" cy="169299"/>
            </a:xfrm>
          </p:grpSpPr>
          <p:sp>
            <p:nvSpPr>
              <p:cNvPr id="40099" name="TextBox 6"/>
              <p:cNvSpPr txBox="1">
                <a:spLocks noChangeArrowheads="1"/>
              </p:cNvSpPr>
              <p:nvPr/>
            </p:nvSpPr>
            <p:spPr bwMode="auto">
              <a:xfrm>
                <a:off x="6515670" y="5979293"/>
                <a:ext cx="1944672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100" i="0" smtClean="0">
                    <a:solidFill>
                      <a:srgbClr val="000000"/>
                    </a:solidFill>
                    <a:latin typeface="Calibri" pitchFamily="34" charset="0"/>
                  </a:rPr>
                  <a:t>Placebo Respimat® Trial 1</a:t>
                </a:r>
                <a:endParaRPr lang="en-US" altLang="en-US" sz="1100" i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40100" name="Group 20"/>
              <p:cNvGrpSpPr>
                <a:grpSpLocks/>
              </p:cNvGrpSpPr>
              <p:nvPr/>
            </p:nvGrpSpPr>
            <p:grpSpPr bwMode="auto">
              <a:xfrm>
                <a:off x="6084168" y="5999990"/>
                <a:ext cx="360040" cy="144000"/>
                <a:chOff x="6156176" y="6000540"/>
                <a:chExt cx="360040" cy="144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6260656" y="5998893"/>
                  <a:ext cx="144462" cy="14605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 sz="1000" smtClean="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6155882" y="6071918"/>
                  <a:ext cx="360360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955" name="Group 30"/>
            <p:cNvGrpSpPr>
              <a:grpSpLocks/>
            </p:cNvGrpSpPr>
            <p:nvPr/>
          </p:nvGrpSpPr>
          <p:grpSpPr bwMode="auto">
            <a:xfrm>
              <a:off x="7020272" y="5881499"/>
              <a:ext cx="2016919" cy="169299"/>
              <a:chOff x="6081490" y="6221536"/>
              <a:chExt cx="2016919" cy="169299"/>
            </a:xfrm>
          </p:grpSpPr>
          <p:grpSp>
            <p:nvGrpSpPr>
              <p:cNvPr id="40095" name="Group 14"/>
              <p:cNvGrpSpPr>
                <a:grpSpLocks/>
              </p:cNvGrpSpPr>
              <p:nvPr/>
            </p:nvGrpSpPr>
            <p:grpSpPr bwMode="auto">
              <a:xfrm>
                <a:off x="6081490" y="6241654"/>
                <a:ext cx="360040" cy="144000"/>
                <a:chOff x="-619719" y="3301651"/>
                <a:chExt cx="360040" cy="1440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-507784" y="3307956"/>
                  <a:ext cx="144461" cy="13811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 sz="1000" smtClean="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620496" y="3374632"/>
                  <a:ext cx="360360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096" name="TextBox 18"/>
              <p:cNvSpPr txBox="1">
                <a:spLocks noChangeArrowheads="1"/>
              </p:cNvSpPr>
              <p:nvPr/>
            </p:nvSpPr>
            <p:spPr bwMode="auto">
              <a:xfrm>
                <a:off x="6515684" y="6220972"/>
                <a:ext cx="1582725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100" i="0" smtClean="0">
                    <a:solidFill>
                      <a:srgbClr val="000000"/>
                    </a:solidFill>
                    <a:latin typeface="Calibri" pitchFamily="34" charset="0"/>
                  </a:rPr>
                  <a:t>Placebo Respimat® Trial 2</a:t>
                </a:r>
                <a:endParaRPr lang="en-US" altLang="en-US" sz="1100" i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9956" name="Group 29"/>
            <p:cNvGrpSpPr>
              <a:grpSpLocks/>
            </p:cNvGrpSpPr>
            <p:nvPr/>
          </p:nvGrpSpPr>
          <p:grpSpPr bwMode="auto">
            <a:xfrm>
              <a:off x="105990" y="5876735"/>
              <a:ext cx="2770164" cy="169299"/>
              <a:chOff x="3169598" y="5979670"/>
              <a:chExt cx="2770164" cy="169299"/>
            </a:xfrm>
          </p:grpSpPr>
          <p:sp>
            <p:nvSpPr>
              <p:cNvPr id="40091" name="TextBox 5"/>
              <p:cNvSpPr txBox="1">
                <a:spLocks noChangeArrowheads="1"/>
              </p:cNvSpPr>
              <p:nvPr/>
            </p:nvSpPr>
            <p:spPr bwMode="auto">
              <a:xfrm>
                <a:off x="3563295" y="5979107"/>
                <a:ext cx="2376467" cy="169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100" i="0" smtClean="0">
                    <a:solidFill>
                      <a:srgbClr val="000000"/>
                    </a:solidFill>
                    <a:latin typeface="Calibri" pitchFamily="34" charset="0"/>
                  </a:rPr>
                  <a:t>Tiotropium Respimat® 5 </a:t>
                </a:r>
                <a:r>
                  <a:rPr lang="en-GB" altLang="en-US" sz="1100" i="0" smtClean="0">
                    <a:solidFill>
                      <a:srgbClr val="000000"/>
                    </a:solidFill>
                    <a:latin typeface="Calibri" pitchFamily="34" charset="0"/>
                    <a:cs typeface="Tahoma" pitchFamily="34" charset="0"/>
                  </a:rPr>
                  <a:t>µg Trial 1</a:t>
                </a:r>
                <a:endParaRPr lang="en-US" altLang="en-US" sz="1100" i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40092" name="Group 22"/>
              <p:cNvGrpSpPr>
                <a:grpSpLocks/>
              </p:cNvGrpSpPr>
              <p:nvPr/>
            </p:nvGrpSpPr>
            <p:grpSpPr bwMode="auto">
              <a:xfrm>
                <a:off x="3169598" y="5994386"/>
                <a:ext cx="360040" cy="144000"/>
                <a:chOff x="6156176" y="5977680"/>
                <a:chExt cx="360040" cy="144000"/>
              </a:xfrm>
            </p:grpSpPr>
            <p:sp>
              <p:nvSpPr>
                <p:cNvPr id="24" name="Isosceles Triangle 23"/>
                <p:cNvSpPr/>
                <p:nvPr/>
              </p:nvSpPr>
              <p:spPr>
                <a:xfrm>
                  <a:off x="6260950" y="5946526"/>
                  <a:ext cx="144461" cy="174626"/>
                </a:xfrm>
                <a:prstGeom prst="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 sz="1000" smtClean="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6156176" y="6049715"/>
                  <a:ext cx="360359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957" name="Group 28"/>
            <p:cNvGrpSpPr>
              <a:grpSpLocks/>
            </p:cNvGrpSpPr>
            <p:nvPr/>
          </p:nvGrpSpPr>
          <p:grpSpPr bwMode="auto">
            <a:xfrm>
              <a:off x="4572744" y="5876735"/>
              <a:ext cx="2773773" cy="169300"/>
              <a:chOff x="3166920" y="6308783"/>
              <a:chExt cx="2773773" cy="169300"/>
            </a:xfrm>
          </p:grpSpPr>
          <p:sp>
            <p:nvSpPr>
              <p:cNvPr id="40087" name="TextBox 17"/>
              <p:cNvSpPr txBox="1">
                <a:spLocks noChangeArrowheads="1"/>
              </p:cNvSpPr>
              <p:nvPr/>
            </p:nvSpPr>
            <p:spPr bwMode="auto">
              <a:xfrm>
                <a:off x="3564226" y="6308220"/>
                <a:ext cx="2376467" cy="169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100" i="0" smtClean="0">
                    <a:solidFill>
                      <a:srgbClr val="000000"/>
                    </a:solidFill>
                    <a:latin typeface="Calibri" pitchFamily="34" charset="0"/>
                  </a:rPr>
                  <a:t>Tiotropium Respimat® 5 </a:t>
                </a:r>
                <a:r>
                  <a:rPr lang="en-GB" altLang="en-US" sz="1100" i="0" smtClean="0">
                    <a:solidFill>
                      <a:srgbClr val="000000"/>
                    </a:solidFill>
                    <a:latin typeface="Calibri" pitchFamily="34" charset="0"/>
                    <a:cs typeface="Tahoma" pitchFamily="34" charset="0"/>
                  </a:rPr>
                  <a:t>µg Trial 2</a:t>
                </a:r>
                <a:endParaRPr lang="en-US" altLang="en-US" sz="1100" i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40088" name="Group 25"/>
              <p:cNvGrpSpPr>
                <a:grpSpLocks/>
              </p:cNvGrpSpPr>
              <p:nvPr/>
            </p:nvGrpSpPr>
            <p:grpSpPr bwMode="auto">
              <a:xfrm>
                <a:off x="3166920" y="6314987"/>
                <a:ext cx="360040" cy="144000"/>
                <a:chOff x="-619719" y="3301651"/>
                <a:chExt cx="360040" cy="1440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-506574" y="3301234"/>
                  <a:ext cx="144462" cy="144464"/>
                </a:xfrm>
                <a:prstGeom prst="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 sz="1000" smtClean="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-619285" y="3375848"/>
                  <a:ext cx="360359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910" name="TextBox 35"/>
            <p:cNvSpPr txBox="1">
              <a:spLocks noChangeArrowheads="1"/>
            </p:cNvSpPr>
            <p:nvPr/>
          </p:nvSpPr>
          <p:spPr bwMode="auto">
            <a:xfrm>
              <a:off x="3136502" y="5628521"/>
              <a:ext cx="3390872" cy="2460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00" b="1" i="0" dirty="0" smtClean="0">
                  <a:solidFill>
                    <a:srgbClr val="000000"/>
                  </a:solidFill>
                  <a:latin typeface="Calibri"/>
                </a:rPr>
                <a:t>Time post-dosing (h)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7346" y="1743895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450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8459" y="2155059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400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347" y="5391984"/>
              <a:ext cx="820731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7647" y="4995107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50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6396" y="4577593"/>
              <a:ext cx="819143" cy="2524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100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74334" y="3771140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200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459" y="3366326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250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459" y="2951987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300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334" y="2559873"/>
              <a:ext cx="819143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350</a:t>
              </a:r>
            </a:p>
          </p:txBody>
        </p:sp>
        <p:sp>
          <p:nvSpPr>
            <p:cNvPr id="37920" name="TextBox 47"/>
            <p:cNvSpPr txBox="1">
              <a:spLocks noChangeArrowheads="1"/>
            </p:cNvSpPr>
            <p:nvPr/>
          </p:nvSpPr>
          <p:spPr bwMode="auto">
            <a:xfrm>
              <a:off x="8030724" y="2113783"/>
              <a:ext cx="338551" cy="277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i="0" smtClean="0">
                  <a:solidFill>
                    <a:srgbClr val="000000"/>
                  </a:solidFill>
                  <a:latin typeface="Calibri"/>
                </a:rPr>
                <a:t>**</a:t>
              </a:r>
            </a:p>
          </p:txBody>
        </p:sp>
        <p:sp>
          <p:nvSpPr>
            <p:cNvPr id="37921" name="TextBox 48"/>
            <p:cNvSpPr txBox="1">
              <a:spLocks noChangeArrowheads="1"/>
            </p:cNvSpPr>
            <p:nvPr/>
          </p:nvSpPr>
          <p:spPr bwMode="auto">
            <a:xfrm>
              <a:off x="5747918" y="2210622"/>
              <a:ext cx="338551" cy="277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i="0" smtClean="0">
                  <a:solidFill>
                    <a:srgbClr val="000000"/>
                  </a:solidFill>
                  <a:latin typeface="Calibri"/>
                </a:rPr>
                <a:t>**</a:t>
              </a:r>
            </a:p>
          </p:txBody>
        </p:sp>
        <p:sp>
          <p:nvSpPr>
            <p:cNvPr id="37922" name="TextBox 49"/>
            <p:cNvSpPr txBox="1">
              <a:spLocks noChangeArrowheads="1"/>
            </p:cNvSpPr>
            <p:nvPr/>
          </p:nvSpPr>
          <p:spPr bwMode="auto">
            <a:xfrm>
              <a:off x="3534962" y="2423348"/>
              <a:ext cx="261608" cy="277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i="0" smtClean="0">
                  <a:solidFill>
                    <a:srgbClr val="000000"/>
                  </a:solidFill>
                  <a:latin typeface="Calibri"/>
                </a:rPr>
                <a:t>*</a:t>
              </a:r>
            </a:p>
          </p:txBody>
        </p:sp>
        <p:sp>
          <p:nvSpPr>
            <p:cNvPr id="37923" name="TextBox 50"/>
            <p:cNvSpPr txBox="1">
              <a:spLocks noChangeArrowheads="1"/>
            </p:cNvSpPr>
            <p:nvPr/>
          </p:nvSpPr>
          <p:spPr bwMode="auto">
            <a:xfrm>
              <a:off x="2455471" y="2828161"/>
              <a:ext cx="261608" cy="277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i="0" smtClean="0">
                  <a:solidFill>
                    <a:srgbClr val="000000"/>
                  </a:solidFill>
                  <a:latin typeface="Calibri"/>
                </a:rPr>
                <a:t>*</a:t>
              </a:r>
            </a:p>
          </p:txBody>
        </p:sp>
        <p:sp>
          <p:nvSpPr>
            <p:cNvPr id="37924" name="TextBox 51"/>
            <p:cNvSpPr txBox="1">
              <a:spLocks noChangeArrowheads="1"/>
            </p:cNvSpPr>
            <p:nvPr/>
          </p:nvSpPr>
          <p:spPr bwMode="auto">
            <a:xfrm>
              <a:off x="1171193" y="3898140"/>
              <a:ext cx="338551" cy="277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i="0" smtClean="0">
                  <a:solidFill>
                    <a:srgbClr val="000000"/>
                  </a:solidFill>
                  <a:latin typeface="Calibri"/>
                </a:rPr>
                <a:t>**</a:t>
              </a: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1295017" y="1454969"/>
              <a:ext cx="0" cy="416244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74" name="Straight Connector 53"/>
            <p:cNvCxnSpPr>
              <a:cxnSpLocks noChangeShapeType="1"/>
            </p:cNvCxnSpPr>
            <p:nvPr/>
          </p:nvCxnSpPr>
          <p:spPr bwMode="auto">
            <a:xfrm>
              <a:off x="1295777" y="5522819"/>
              <a:ext cx="698841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Freeform 54"/>
            <p:cNvSpPr/>
            <p:nvPr/>
          </p:nvSpPr>
          <p:spPr bwMode="auto">
            <a:xfrm>
              <a:off x="1410904" y="3434588"/>
              <a:ext cx="6746819" cy="1633544"/>
            </a:xfrm>
            <a:custGeom>
              <a:avLst/>
              <a:gdLst>
                <a:gd name="connsiteX0" fmla="*/ 0 w 7277100"/>
                <a:gd name="connsiteY0" fmla="*/ 1645920 h 1645920"/>
                <a:gd name="connsiteX1" fmla="*/ 1219200 w 7277100"/>
                <a:gd name="connsiteY1" fmla="*/ 449580 h 1645920"/>
                <a:gd name="connsiteX2" fmla="*/ 2423160 w 7277100"/>
                <a:gd name="connsiteY2" fmla="*/ 91440 h 1645920"/>
                <a:gd name="connsiteX3" fmla="*/ 4869180 w 7277100"/>
                <a:gd name="connsiteY3" fmla="*/ 22860 h 1645920"/>
                <a:gd name="connsiteX4" fmla="*/ 5219700 w 7277100"/>
                <a:gd name="connsiteY4" fmla="*/ 15240 h 1645920"/>
                <a:gd name="connsiteX5" fmla="*/ 5730240 w 7277100"/>
                <a:gd name="connsiteY5" fmla="*/ 7620 h 1645920"/>
                <a:gd name="connsiteX6" fmla="*/ 6278880 w 7277100"/>
                <a:gd name="connsiteY6" fmla="*/ 7620 h 1645920"/>
                <a:gd name="connsiteX7" fmla="*/ 6804660 w 7277100"/>
                <a:gd name="connsiteY7" fmla="*/ 7620 h 1645920"/>
                <a:gd name="connsiteX8" fmla="*/ 7277100 w 7277100"/>
                <a:gd name="connsiteY8" fmla="*/ 0 h 1645920"/>
                <a:gd name="connsiteX0" fmla="*/ 0 w 7232039"/>
                <a:gd name="connsiteY0" fmla="*/ 1651018 h 1651018"/>
                <a:gd name="connsiteX1" fmla="*/ 1174139 w 7232039"/>
                <a:gd name="connsiteY1" fmla="*/ 449580 h 1651018"/>
                <a:gd name="connsiteX2" fmla="*/ 2378099 w 7232039"/>
                <a:gd name="connsiteY2" fmla="*/ 91440 h 1651018"/>
                <a:gd name="connsiteX3" fmla="*/ 4824119 w 7232039"/>
                <a:gd name="connsiteY3" fmla="*/ 22860 h 1651018"/>
                <a:gd name="connsiteX4" fmla="*/ 5174639 w 7232039"/>
                <a:gd name="connsiteY4" fmla="*/ 15240 h 1651018"/>
                <a:gd name="connsiteX5" fmla="*/ 5685179 w 7232039"/>
                <a:gd name="connsiteY5" fmla="*/ 7620 h 1651018"/>
                <a:gd name="connsiteX6" fmla="*/ 6233819 w 7232039"/>
                <a:gd name="connsiteY6" fmla="*/ 7620 h 1651018"/>
                <a:gd name="connsiteX7" fmla="*/ 6759599 w 7232039"/>
                <a:gd name="connsiteY7" fmla="*/ 7620 h 1651018"/>
                <a:gd name="connsiteX8" fmla="*/ 7232039 w 7232039"/>
                <a:gd name="connsiteY8" fmla="*/ 0 h 1651018"/>
                <a:gd name="connsiteX0" fmla="*/ 0 w 7232039"/>
                <a:gd name="connsiteY0" fmla="*/ 1651018 h 1651018"/>
                <a:gd name="connsiteX1" fmla="*/ 1219201 w 7232039"/>
                <a:gd name="connsiteY1" fmla="*/ 441932 h 1651018"/>
                <a:gd name="connsiteX2" fmla="*/ 2378099 w 7232039"/>
                <a:gd name="connsiteY2" fmla="*/ 91440 h 1651018"/>
                <a:gd name="connsiteX3" fmla="*/ 4824119 w 7232039"/>
                <a:gd name="connsiteY3" fmla="*/ 22860 h 1651018"/>
                <a:gd name="connsiteX4" fmla="*/ 5174639 w 7232039"/>
                <a:gd name="connsiteY4" fmla="*/ 15240 h 1651018"/>
                <a:gd name="connsiteX5" fmla="*/ 5685179 w 7232039"/>
                <a:gd name="connsiteY5" fmla="*/ 7620 h 1651018"/>
                <a:gd name="connsiteX6" fmla="*/ 6233819 w 7232039"/>
                <a:gd name="connsiteY6" fmla="*/ 7620 h 1651018"/>
                <a:gd name="connsiteX7" fmla="*/ 6759599 w 7232039"/>
                <a:gd name="connsiteY7" fmla="*/ 7620 h 1651018"/>
                <a:gd name="connsiteX8" fmla="*/ 7232039 w 7232039"/>
                <a:gd name="connsiteY8" fmla="*/ 0 h 1651018"/>
                <a:gd name="connsiteX0" fmla="*/ 0 w 7232039"/>
                <a:gd name="connsiteY0" fmla="*/ 1651018 h 1651018"/>
                <a:gd name="connsiteX1" fmla="*/ 1219201 w 7232039"/>
                <a:gd name="connsiteY1" fmla="*/ 441932 h 1651018"/>
                <a:gd name="connsiteX2" fmla="*/ 2438181 w 7232039"/>
                <a:gd name="connsiteY2" fmla="*/ 81243 h 1651018"/>
                <a:gd name="connsiteX3" fmla="*/ 4824119 w 7232039"/>
                <a:gd name="connsiteY3" fmla="*/ 22860 h 1651018"/>
                <a:gd name="connsiteX4" fmla="*/ 5174639 w 7232039"/>
                <a:gd name="connsiteY4" fmla="*/ 15240 h 1651018"/>
                <a:gd name="connsiteX5" fmla="*/ 5685179 w 7232039"/>
                <a:gd name="connsiteY5" fmla="*/ 7620 h 1651018"/>
                <a:gd name="connsiteX6" fmla="*/ 6233819 w 7232039"/>
                <a:gd name="connsiteY6" fmla="*/ 7620 h 1651018"/>
                <a:gd name="connsiteX7" fmla="*/ 6759599 w 7232039"/>
                <a:gd name="connsiteY7" fmla="*/ 7620 h 1651018"/>
                <a:gd name="connsiteX8" fmla="*/ 7232039 w 7232039"/>
                <a:gd name="connsiteY8" fmla="*/ 0 h 1651018"/>
                <a:gd name="connsiteX0" fmla="*/ 0 w 7232039"/>
                <a:gd name="connsiteY0" fmla="*/ 1651018 h 1651018"/>
                <a:gd name="connsiteX1" fmla="*/ 1219201 w 7232039"/>
                <a:gd name="connsiteY1" fmla="*/ 441932 h 1651018"/>
                <a:gd name="connsiteX2" fmla="*/ 2438181 w 7232039"/>
                <a:gd name="connsiteY2" fmla="*/ 81243 h 1651018"/>
                <a:gd name="connsiteX3" fmla="*/ 4859167 w 7232039"/>
                <a:gd name="connsiteY3" fmla="*/ 20311 h 1651018"/>
                <a:gd name="connsiteX4" fmla="*/ 5174639 w 7232039"/>
                <a:gd name="connsiteY4" fmla="*/ 15240 h 1651018"/>
                <a:gd name="connsiteX5" fmla="*/ 5685179 w 7232039"/>
                <a:gd name="connsiteY5" fmla="*/ 7620 h 1651018"/>
                <a:gd name="connsiteX6" fmla="*/ 6233819 w 7232039"/>
                <a:gd name="connsiteY6" fmla="*/ 7620 h 1651018"/>
                <a:gd name="connsiteX7" fmla="*/ 6759599 w 7232039"/>
                <a:gd name="connsiteY7" fmla="*/ 7620 h 1651018"/>
                <a:gd name="connsiteX8" fmla="*/ 7232039 w 7232039"/>
                <a:gd name="connsiteY8" fmla="*/ 0 h 1651018"/>
                <a:gd name="connsiteX0" fmla="*/ 0 w 7294625"/>
                <a:gd name="connsiteY0" fmla="*/ 1656116 h 1656116"/>
                <a:gd name="connsiteX1" fmla="*/ 1219201 w 7294625"/>
                <a:gd name="connsiteY1" fmla="*/ 447030 h 1656116"/>
                <a:gd name="connsiteX2" fmla="*/ 2438181 w 7294625"/>
                <a:gd name="connsiteY2" fmla="*/ 86341 h 1656116"/>
                <a:gd name="connsiteX3" fmla="*/ 4859167 w 7294625"/>
                <a:gd name="connsiteY3" fmla="*/ 25409 h 1656116"/>
                <a:gd name="connsiteX4" fmla="*/ 5174639 w 7294625"/>
                <a:gd name="connsiteY4" fmla="*/ 20338 h 1656116"/>
                <a:gd name="connsiteX5" fmla="*/ 5685179 w 7294625"/>
                <a:gd name="connsiteY5" fmla="*/ 12718 h 1656116"/>
                <a:gd name="connsiteX6" fmla="*/ 6233819 w 7294625"/>
                <a:gd name="connsiteY6" fmla="*/ 12718 h 1656116"/>
                <a:gd name="connsiteX7" fmla="*/ 6759599 w 7294625"/>
                <a:gd name="connsiteY7" fmla="*/ 12718 h 1656116"/>
                <a:gd name="connsiteX8" fmla="*/ 7294625 w 7294625"/>
                <a:gd name="connsiteY8" fmla="*/ 0 h 165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4625" h="1656116">
                  <a:moveTo>
                    <a:pt x="0" y="1656116"/>
                  </a:moveTo>
                  <a:lnTo>
                    <a:pt x="1219201" y="447030"/>
                  </a:lnTo>
                  <a:lnTo>
                    <a:pt x="2438181" y="86341"/>
                  </a:lnTo>
                  <a:lnTo>
                    <a:pt x="4859167" y="25409"/>
                  </a:lnTo>
                  <a:lnTo>
                    <a:pt x="5174639" y="20338"/>
                  </a:lnTo>
                  <a:lnTo>
                    <a:pt x="5685179" y="12718"/>
                  </a:lnTo>
                  <a:lnTo>
                    <a:pt x="6233819" y="12718"/>
                  </a:lnTo>
                  <a:lnTo>
                    <a:pt x="6759599" y="12718"/>
                  </a:lnTo>
                  <a:lnTo>
                    <a:pt x="7294625" y="0"/>
                  </a:ln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420429" y="2564635"/>
              <a:ext cx="6751581" cy="1790707"/>
            </a:xfrm>
            <a:custGeom>
              <a:avLst/>
              <a:gdLst>
                <a:gd name="connsiteX0" fmla="*/ 0 w 7299960"/>
                <a:gd name="connsiteY0" fmla="*/ 1813560 h 1813560"/>
                <a:gd name="connsiteX1" fmla="*/ 1234440 w 7299960"/>
                <a:gd name="connsiteY1" fmla="*/ 777240 h 1813560"/>
                <a:gd name="connsiteX2" fmla="*/ 2453640 w 7299960"/>
                <a:gd name="connsiteY2" fmla="*/ 350520 h 1813560"/>
                <a:gd name="connsiteX3" fmla="*/ 4884420 w 7299960"/>
                <a:gd name="connsiteY3" fmla="*/ 137160 h 1813560"/>
                <a:gd name="connsiteX4" fmla="*/ 7299960 w 7299960"/>
                <a:gd name="connsiteY4" fmla="*/ 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9960" h="1813560">
                  <a:moveTo>
                    <a:pt x="0" y="1813560"/>
                  </a:moveTo>
                  <a:lnTo>
                    <a:pt x="1234440" y="777240"/>
                  </a:lnTo>
                  <a:lnTo>
                    <a:pt x="2453640" y="350520"/>
                  </a:lnTo>
                  <a:lnTo>
                    <a:pt x="4884420" y="137160"/>
                  </a:lnTo>
                  <a:lnTo>
                    <a:pt x="7299960" y="0"/>
                  </a:lnTo>
                </a:path>
              </a:pathLst>
            </a:cu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39977" name="Straight Connector 56"/>
            <p:cNvCxnSpPr>
              <a:cxnSpLocks noChangeShapeType="1"/>
            </p:cNvCxnSpPr>
            <p:nvPr/>
          </p:nvCxnSpPr>
          <p:spPr bwMode="auto">
            <a:xfrm>
              <a:off x="8154895" y="3212941"/>
              <a:ext cx="0" cy="4266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Oval 57"/>
            <p:cNvSpPr/>
            <p:nvPr/>
          </p:nvSpPr>
          <p:spPr bwMode="auto">
            <a:xfrm>
              <a:off x="8087874" y="3399663"/>
              <a:ext cx="139699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39979" name="Straight Connector 58"/>
            <p:cNvCxnSpPr>
              <a:cxnSpLocks noChangeShapeType="1"/>
            </p:cNvCxnSpPr>
            <p:nvPr/>
          </p:nvCxnSpPr>
          <p:spPr bwMode="auto">
            <a:xfrm>
              <a:off x="5906792" y="3247452"/>
              <a:ext cx="0" cy="4266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0" name="Straight Connector 59"/>
            <p:cNvCxnSpPr>
              <a:cxnSpLocks noChangeShapeType="1"/>
            </p:cNvCxnSpPr>
            <p:nvPr/>
          </p:nvCxnSpPr>
          <p:spPr bwMode="auto">
            <a:xfrm>
              <a:off x="8155815" y="2352085"/>
              <a:ext cx="0" cy="4266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1" name="Straight Connector 60"/>
            <p:cNvCxnSpPr>
              <a:cxnSpLocks noChangeShapeType="1"/>
            </p:cNvCxnSpPr>
            <p:nvPr/>
          </p:nvCxnSpPr>
          <p:spPr bwMode="auto">
            <a:xfrm>
              <a:off x="5905983" y="2490169"/>
              <a:ext cx="0" cy="4266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2" name="Straight Connector 61"/>
            <p:cNvCxnSpPr>
              <a:cxnSpLocks noChangeShapeType="1"/>
            </p:cNvCxnSpPr>
            <p:nvPr/>
          </p:nvCxnSpPr>
          <p:spPr bwMode="auto">
            <a:xfrm>
              <a:off x="3658274" y="3326650"/>
              <a:ext cx="0" cy="4177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3" name="Straight Connector 62"/>
            <p:cNvCxnSpPr>
              <a:cxnSpLocks noChangeShapeType="1"/>
            </p:cNvCxnSpPr>
            <p:nvPr/>
          </p:nvCxnSpPr>
          <p:spPr bwMode="auto">
            <a:xfrm>
              <a:off x="3661348" y="2703474"/>
              <a:ext cx="0" cy="41015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4" name="Straight Connector 63"/>
            <p:cNvCxnSpPr>
              <a:cxnSpLocks noChangeShapeType="1"/>
            </p:cNvCxnSpPr>
            <p:nvPr/>
          </p:nvCxnSpPr>
          <p:spPr bwMode="auto">
            <a:xfrm>
              <a:off x="2542391" y="3130084"/>
              <a:ext cx="0" cy="3931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5" name="Straight Connector 64"/>
            <p:cNvCxnSpPr>
              <a:cxnSpLocks noChangeShapeType="1"/>
            </p:cNvCxnSpPr>
            <p:nvPr/>
          </p:nvCxnSpPr>
          <p:spPr bwMode="auto">
            <a:xfrm>
              <a:off x="2542310" y="3682722"/>
              <a:ext cx="0" cy="3931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6" name="Straight Connector 65"/>
            <p:cNvCxnSpPr>
              <a:cxnSpLocks noChangeShapeType="1"/>
            </p:cNvCxnSpPr>
            <p:nvPr/>
          </p:nvCxnSpPr>
          <p:spPr bwMode="auto">
            <a:xfrm>
              <a:off x="1413918" y="4159562"/>
              <a:ext cx="0" cy="3931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7" name="Straight Connector 66"/>
            <p:cNvCxnSpPr>
              <a:cxnSpLocks noChangeShapeType="1"/>
            </p:cNvCxnSpPr>
            <p:nvPr/>
          </p:nvCxnSpPr>
          <p:spPr bwMode="auto">
            <a:xfrm>
              <a:off x="1415832" y="4866827"/>
              <a:ext cx="0" cy="3931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8" name="Straight Connector 67"/>
            <p:cNvCxnSpPr>
              <a:cxnSpLocks noChangeShapeType="1"/>
            </p:cNvCxnSpPr>
            <p:nvPr/>
          </p:nvCxnSpPr>
          <p:spPr bwMode="auto">
            <a:xfrm>
              <a:off x="1372359" y="4866827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9" name="Straight Connector 68"/>
            <p:cNvCxnSpPr>
              <a:cxnSpLocks noChangeShapeType="1"/>
            </p:cNvCxnSpPr>
            <p:nvPr/>
          </p:nvCxnSpPr>
          <p:spPr bwMode="auto">
            <a:xfrm>
              <a:off x="1372359" y="5259956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0" name="Straight Connector 69"/>
            <p:cNvCxnSpPr>
              <a:cxnSpLocks noChangeShapeType="1"/>
            </p:cNvCxnSpPr>
            <p:nvPr/>
          </p:nvCxnSpPr>
          <p:spPr bwMode="auto">
            <a:xfrm>
              <a:off x="1372359" y="4552690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1" name="Straight Connector 70"/>
            <p:cNvCxnSpPr>
              <a:cxnSpLocks noChangeShapeType="1"/>
            </p:cNvCxnSpPr>
            <p:nvPr/>
          </p:nvCxnSpPr>
          <p:spPr bwMode="auto">
            <a:xfrm>
              <a:off x="1372245" y="4159562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2" name="Straight Connector 71"/>
            <p:cNvCxnSpPr>
              <a:cxnSpLocks noChangeShapeType="1"/>
            </p:cNvCxnSpPr>
            <p:nvPr/>
          </p:nvCxnSpPr>
          <p:spPr bwMode="auto">
            <a:xfrm>
              <a:off x="2499283" y="4075851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3" name="Straight Connector 72"/>
            <p:cNvCxnSpPr>
              <a:cxnSpLocks noChangeShapeType="1"/>
            </p:cNvCxnSpPr>
            <p:nvPr/>
          </p:nvCxnSpPr>
          <p:spPr bwMode="auto">
            <a:xfrm>
              <a:off x="2500751" y="3684132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4" name="Straight Connector 73"/>
            <p:cNvCxnSpPr>
              <a:cxnSpLocks noChangeShapeType="1"/>
            </p:cNvCxnSpPr>
            <p:nvPr/>
          </p:nvCxnSpPr>
          <p:spPr bwMode="auto">
            <a:xfrm>
              <a:off x="2500833" y="3523214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5" name="Straight Connector 74"/>
            <p:cNvCxnSpPr>
              <a:cxnSpLocks noChangeShapeType="1"/>
            </p:cNvCxnSpPr>
            <p:nvPr/>
          </p:nvCxnSpPr>
          <p:spPr bwMode="auto">
            <a:xfrm>
              <a:off x="2502208" y="3130084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6" name="Straight Connector 75"/>
            <p:cNvCxnSpPr>
              <a:cxnSpLocks noChangeShapeType="1"/>
            </p:cNvCxnSpPr>
            <p:nvPr/>
          </p:nvCxnSpPr>
          <p:spPr bwMode="auto">
            <a:xfrm>
              <a:off x="3616717" y="3743415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7" name="Straight Connector 76"/>
            <p:cNvCxnSpPr>
              <a:cxnSpLocks noChangeShapeType="1"/>
            </p:cNvCxnSpPr>
            <p:nvPr/>
          </p:nvCxnSpPr>
          <p:spPr bwMode="auto">
            <a:xfrm>
              <a:off x="3616717" y="3324801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8" name="Straight Connector 77"/>
            <p:cNvCxnSpPr>
              <a:cxnSpLocks noChangeShapeType="1"/>
            </p:cNvCxnSpPr>
            <p:nvPr/>
          </p:nvCxnSpPr>
          <p:spPr bwMode="auto">
            <a:xfrm>
              <a:off x="3613071" y="3113628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9" name="Straight Connector 78"/>
            <p:cNvCxnSpPr>
              <a:cxnSpLocks noChangeShapeType="1"/>
            </p:cNvCxnSpPr>
            <p:nvPr/>
          </p:nvCxnSpPr>
          <p:spPr bwMode="auto">
            <a:xfrm>
              <a:off x="3617475" y="2706684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0" name="Straight Connector 79"/>
            <p:cNvCxnSpPr>
              <a:cxnSpLocks noChangeShapeType="1"/>
            </p:cNvCxnSpPr>
            <p:nvPr/>
          </p:nvCxnSpPr>
          <p:spPr bwMode="auto">
            <a:xfrm>
              <a:off x="5865233" y="3247452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1" name="Straight Connector 80"/>
            <p:cNvCxnSpPr>
              <a:cxnSpLocks noChangeShapeType="1"/>
            </p:cNvCxnSpPr>
            <p:nvPr/>
          </p:nvCxnSpPr>
          <p:spPr bwMode="auto">
            <a:xfrm>
              <a:off x="5865233" y="3674064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2" name="Straight Connector 81"/>
            <p:cNvCxnSpPr>
              <a:cxnSpLocks noChangeShapeType="1"/>
            </p:cNvCxnSpPr>
            <p:nvPr/>
          </p:nvCxnSpPr>
          <p:spPr bwMode="auto">
            <a:xfrm>
              <a:off x="5864425" y="2913253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3" name="Straight Connector 82"/>
            <p:cNvCxnSpPr>
              <a:cxnSpLocks noChangeShapeType="1"/>
            </p:cNvCxnSpPr>
            <p:nvPr/>
          </p:nvCxnSpPr>
          <p:spPr bwMode="auto">
            <a:xfrm>
              <a:off x="5864425" y="2495215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4" name="Straight Connector 83"/>
            <p:cNvCxnSpPr>
              <a:cxnSpLocks noChangeShapeType="1"/>
            </p:cNvCxnSpPr>
            <p:nvPr/>
          </p:nvCxnSpPr>
          <p:spPr bwMode="auto">
            <a:xfrm>
              <a:off x="8113624" y="3641242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5" name="Straight Connector 84"/>
            <p:cNvCxnSpPr>
              <a:cxnSpLocks noChangeShapeType="1"/>
            </p:cNvCxnSpPr>
            <p:nvPr/>
          </p:nvCxnSpPr>
          <p:spPr bwMode="auto">
            <a:xfrm>
              <a:off x="8115253" y="3212941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6" name="Straight Connector 85"/>
            <p:cNvCxnSpPr>
              <a:cxnSpLocks noChangeShapeType="1"/>
            </p:cNvCxnSpPr>
            <p:nvPr/>
          </p:nvCxnSpPr>
          <p:spPr bwMode="auto">
            <a:xfrm>
              <a:off x="8114258" y="2774576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7" name="Straight Connector 86"/>
            <p:cNvCxnSpPr>
              <a:cxnSpLocks noChangeShapeType="1"/>
            </p:cNvCxnSpPr>
            <p:nvPr/>
          </p:nvCxnSpPr>
          <p:spPr bwMode="auto">
            <a:xfrm>
              <a:off x="8114256" y="2354829"/>
              <a:ext cx="831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8" name="Straight Connector 91"/>
            <p:cNvCxnSpPr>
              <a:cxnSpLocks noChangeShapeType="1"/>
            </p:cNvCxnSpPr>
            <p:nvPr/>
          </p:nvCxnSpPr>
          <p:spPr bwMode="auto">
            <a:xfrm>
              <a:off x="1185839" y="1865928"/>
              <a:ext cx="10500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09" name="Straight Connector 92"/>
            <p:cNvCxnSpPr>
              <a:cxnSpLocks noChangeShapeType="1"/>
            </p:cNvCxnSpPr>
            <p:nvPr/>
          </p:nvCxnSpPr>
          <p:spPr bwMode="auto">
            <a:xfrm>
              <a:off x="1217989" y="2276863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0" name="Straight Connector 93"/>
            <p:cNvCxnSpPr>
              <a:cxnSpLocks noChangeShapeType="1"/>
            </p:cNvCxnSpPr>
            <p:nvPr/>
          </p:nvCxnSpPr>
          <p:spPr bwMode="auto">
            <a:xfrm>
              <a:off x="1217989" y="2682388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1" name="Straight Connector 94"/>
            <p:cNvCxnSpPr>
              <a:cxnSpLocks noChangeShapeType="1"/>
            </p:cNvCxnSpPr>
            <p:nvPr/>
          </p:nvCxnSpPr>
          <p:spPr bwMode="auto">
            <a:xfrm>
              <a:off x="1221672" y="3087198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2" name="Straight Connector 95"/>
            <p:cNvCxnSpPr>
              <a:cxnSpLocks noChangeShapeType="1"/>
            </p:cNvCxnSpPr>
            <p:nvPr/>
          </p:nvCxnSpPr>
          <p:spPr bwMode="auto">
            <a:xfrm>
              <a:off x="1217989" y="3491373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3" name="Straight Connector 96"/>
            <p:cNvCxnSpPr>
              <a:cxnSpLocks noChangeShapeType="1"/>
            </p:cNvCxnSpPr>
            <p:nvPr/>
          </p:nvCxnSpPr>
          <p:spPr bwMode="auto">
            <a:xfrm>
              <a:off x="1221672" y="3900497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4" name="Straight Connector 97"/>
            <p:cNvCxnSpPr>
              <a:cxnSpLocks noChangeShapeType="1"/>
            </p:cNvCxnSpPr>
            <p:nvPr/>
          </p:nvCxnSpPr>
          <p:spPr bwMode="auto">
            <a:xfrm>
              <a:off x="1217489" y="4304111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5" name="Straight Connector 98"/>
            <p:cNvCxnSpPr>
              <a:cxnSpLocks noChangeShapeType="1"/>
            </p:cNvCxnSpPr>
            <p:nvPr/>
          </p:nvCxnSpPr>
          <p:spPr bwMode="auto">
            <a:xfrm>
              <a:off x="1221672" y="4713134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6" name="Straight Connector 99"/>
            <p:cNvCxnSpPr>
              <a:cxnSpLocks noChangeShapeType="1"/>
            </p:cNvCxnSpPr>
            <p:nvPr/>
          </p:nvCxnSpPr>
          <p:spPr bwMode="auto">
            <a:xfrm>
              <a:off x="1226106" y="5114665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7" name="Straight Connector 100"/>
            <p:cNvCxnSpPr>
              <a:cxnSpLocks noChangeShapeType="1"/>
            </p:cNvCxnSpPr>
            <p:nvPr/>
          </p:nvCxnSpPr>
          <p:spPr bwMode="auto">
            <a:xfrm>
              <a:off x="1229291" y="5523469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8" name="Straight Connector 101"/>
            <p:cNvCxnSpPr>
              <a:cxnSpLocks noChangeShapeType="1"/>
            </p:cNvCxnSpPr>
            <p:nvPr/>
          </p:nvCxnSpPr>
          <p:spPr bwMode="auto">
            <a:xfrm flipH="1">
              <a:off x="1399913" y="5522819"/>
              <a:ext cx="114" cy="761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9" name="Straight Connector 102"/>
            <p:cNvCxnSpPr>
              <a:cxnSpLocks noChangeShapeType="1"/>
            </p:cNvCxnSpPr>
            <p:nvPr/>
          </p:nvCxnSpPr>
          <p:spPr bwMode="auto">
            <a:xfrm flipH="1">
              <a:off x="2523152" y="5522819"/>
              <a:ext cx="114" cy="761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20" name="Straight Connector 103"/>
            <p:cNvCxnSpPr>
              <a:cxnSpLocks noChangeShapeType="1"/>
            </p:cNvCxnSpPr>
            <p:nvPr/>
          </p:nvCxnSpPr>
          <p:spPr bwMode="auto">
            <a:xfrm flipH="1">
              <a:off x="3652103" y="5522819"/>
              <a:ext cx="114" cy="761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21" name="Straight Connector 104"/>
            <p:cNvCxnSpPr>
              <a:cxnSpLocks noChangeShapeType="1"/>
            </p:cNvCxnSpPr>
            <p:nvPr/>
          </p:nvCxnSpPr>
          <p:spPr bwMode="auto">
            <a:xfrm flipH="1">
              <a:off x="8144657" y="5522819"/>
              <a:ext cx="114" cy="761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22" name="Straight Connector 105"/>
            <p:cNvCxnSpPr>
              <a:cxnSpLocks noChangeShapeType="1"/>
            </p:cNvCxnSpPr>
            <p:nvPr/>
          </p:nvCxnSpPr>
          <p:spPr bwMode="auto">
            <a:xfrm flipH="1">
              <a:off x="5898268" y="5532388"/>
              <a:ext cx="114" cy="761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TextBox 106"/>
            <p:cNvSpPr txBox="1"/>
            <p:nvPr/>
          </p:nvSpPr>
          <p:spPr>
            <a:xfrm>
              <a:off x="1277757" y="5628521"/>
              <a:ext cx="253594" cy="253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33210" y="5625346"/>
              <a:ext cx="782632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0.5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196826" y="5625346"/>
              <a:ext cx="906455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1.0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46307" y="5625346"/>
              <a:ext cx="703257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2.0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86251" y="5626934"/>
              <a:ext cx="715956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3.0</a:t>
              </a:r>
            </a:p>
          </p:txBody>
        </p:sp>
        <p:cxnSp>
          <p:nvCxnSpPr>
            <p:cNvPr id="40028" name="Straight Connector 112"/>
            <p:cNvCxnSpPr>
              <a:cxnSpLocks noChangeShapeType="1"/>
            </p:cNvCxnSpPr>
            <p:nvPr/>
          </p:nvCxnSpPr>
          <p:spPr bwMode="auto">
            <a:xfrm>
              <a:off x="1211985" y="1454969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29" name="Straight Connector 113"/>
            <p:cNvCxnSpPr>
              <a:cxnSpLocks noChangeShapeType="1"/>
            </p:cNvCxnSpPr>
            <p:nvPr/>
          </p:nvCxnSpPr>
          <p:spPr bwMode="auto">
            <a:xfrm>
              <a:off x="1216917" y="1865905"/>
              <a:ext cx="7000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" name="Oval 115"/>
            <p:cNvSpPr/>
            <p:nvPr/>
          </p:nvSpPr>
          <p:spPr bwMode="auto">
            <a:xfrm>
              <a:off x="2469757" y="3840990"/>
              <a:ext cx="139699" cy="714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585761" y="3485389"/>
              <a:ext cx="139699" cy="714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5832055" y="3413951"/>
              <a:ext cx="139699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0033" name="Group 119"/>
            <p:cNvGrpSpPr>
              <a:grpSpLocks/>
            </p:cNvGrpSpPr>
            <p:nvPr/>
          </p:nvGrpSpPr>
          <p:grpSpPr bwMode="auto">
            <a:xfrm>
              <a:off x="1339291" y="3711454"/>
              <a:ext cx="6884638" cy="1640118"/>
              <a:chOff x="1319227" y="3579365"/>
              <a:chExt cx="7080611" cy="1601370"/>
            </a:xfrm>
          </p:grpSpPr>
          <p:sp>
            <p:nvSpPr>
              <p:cNvPr id="148" name="Freeform 147"/>
              <p:cNvSpPr/>
              <p:nvPr/>
            </p:nvSpPr>
            <p:spPr bwMode="auto">
              <a:xfrm>
                <a:off x="1356960" y="3781791"/>
                <a:ext cx="6978053" cy="1226050"/>
              </a:xfrm>
              <a:custGeom>
                <a:avLst/>
                <a:gdLst>
                  <a:gd name="connsiteX0" fmla="*/ 0 w 7193280"/>
                  <a:gd name="connsiteY0" fmla="*/ 1264920 h 1264920"/>
                  <a:gd name="connsiteX1" fmla="*/ 1211580 w 7193280"/>
                  <a:gd name="connsiteY1" fmla="*/ 342900 h 1264920"/>
                  <a:gd name="connsiteX2" fmla="*/ 2400300 w 7193280"/>
                  <a:gd name="connsiteY2" fmla="*/ 175260 h 1264920"/>
                  <a:gd name="connsiteX3" fmla="*/ 4792980 w 7193280"/>
                  <a:gd name="connsiteY3" fmla="*/ 106680 h 1264920"/>
                  <a:gd name="connsiteX4" fmla="*/ 7193280 w 7193280"/>
                  <a:gd name="connsiteY4" fmla="*/ 0 h 1264920"/>
                  <a:gd name="connsiteX0" fmla="*/ 0 w 7250196"/>
                  <a:gd name="connsiteY0" fmla="*/ 1272346 h 1272346"/>
                  <a:gd name="connsiteX1" fmla="*/ 1211580 w 7250196"/>
                  <a:gd name="connsiteY1" fmla="*/ 350326 h 1272346"/>
                  <a:gd name="connsiteX2" fmla="*/ 2400300 w 7250196"/>
                  <a:gd name="connsiteY2" fmla="*/ 182686 h 1272346"/>
                  <a:gd name="connsiteX3" fmla="*/ 4792980 w 7250196"/>
                  <a:gd name="connsiteY3" fmla="*/ 114106 h 1272346"/>
                  <a:gd name="connsiteX4" fmla="*/ 7250196 w 7250196"/>
                  <a:gd name="connsiteY4" fmla="*/ 0 h 127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50196" h="1272346">
                    <a:moveTo>
                      <a:pt x="0" y="1272346"/>
                    </a:moveTo>
                    <a:lnTo>
                      <a:pt x="1211580" y="350326"/>
                    </a:lnTo>
                    <a:lnTo>
                      <a:pt x="2400300" y="182686"/>
                    </a:lnTo>
                    <a:lnTo>
                      <a:pt x="4792980" y="114106"/>
                    </a:lnTo>
                    <a:lnTo>
                      <a:pt x="7250196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cxnSp>
            <p:nvCxnSpPr>
              <p:cNvPr id="40067" name="Straight Connector 148"/>
              <p:cNvCxnSpPr>
                <a:cxnSpLocks noChangeShapeType="1"/>
              </p:cNvCxnSpPr>
              <p:nvPr/>
            </p:nvCxnSpPr>
            <p:spPr bwMode="auto">
              <a:xfrm>
                <a:off x="1398289" y="4834363"/>
                <a:ext cx="0" cy="3463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8" name="Straight Connector 149"/>
              <p:cNvCxnSpPr>
                <a:cxnSpLocks noChangeShapeType="1"/>
              </p:cNvCxnSpPr>
              <p:nvPr/>
            </p:nvCxnSpPr>
            <p:spPr bwMode="auto">
              <a:xfrm>
                <a:off x="2561275" y="3933795"/>
                <a:ext cx="0" cy="3663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9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3708386" y="3763004"/>
                <a:ext cx="0" cy="38777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70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6016852" y="3699577"/>
                <a:ext cx="0" cy="37331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71" name="Straight Connector 152"/>
              <p:cNvCxnSpPr>
                <a:cxnSpLocks noChangeShapeType="1"/>
              </p:cNvCxnSpPr>
              <p:nvPr/>
            </p:nvCxnSpPr>
            <p:spPr bwMode="auto">
              <a:xfrm>
                <a:off x="8331624" y="3579365"/>
                <a:ext cx="0" cy="4207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" name="Oval 153"/>
              <p:cNvSpPr/>
              <p:nvPr/>
            </p:nvSpPr>
            <p:spPr bwMode="auto">
              <a:xfrm>
                <a:off x="5941512" y="3848440"/>
                <a:ext cx="143675" cy="74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8256645" y="3744591"/>
                <a:ext cx="143675" cy="74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3631276" y="3916640"/>
                <a:ext cx="143675" cy="6975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2483506" y="4090240"/>
                <a:ext cx="143675" cy="6975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cxnSp>
            <p:nvCxnSpPr>
              <p:cNvPr id="40076" name="Straight Connector 158"/>
              <p:cNvCxnSpPr>
                <a:cxnSpLocks noChangeShapeType="1"/>
              </p:cNvCxnSpPr>
              <p:nvPr/>
            </p:nvCxnSpPr>
            <p:spPr bwMode="auto">
              <a:xfrm>
                <a:off x="1361626" y="4834819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77" name="Straight Connector 159"/>
              <p:cNvCxnSpPr>
                <a:cxnSpLocks noChangeShapeType="1"/>
              </p:cNvCxnSpPr>
              <p:nvPr/>
            </p:nvCxnSpPr>
            <p:spPr bwMode="auto">
              <a:xfrm>
                <a:off x="1361626" y="5180735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78" name="Straight Connector 160"/>
              <p:cNvCxnSpPr>
                <a:cxnSpLocks noChangeShapeType="1"/>
              </p:cNvCxnSpPr>
              <p:nvPr/>
            </p:nvCxnSpPr>
            <p:spPr bwMode="auto">
              <a:xfrm>
                <a:off x="2521765" y="4302890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79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2521765" y="3933795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80" name="Straight Connector 162"/>
              <p:cNvCxnSpPr>
                <a:cxnSpLocks noChangeShapeType="1"/>
              </p:cNvCxnSpPr>
              <p:nvPr/>
            </p:nvCxnSpPr>
            <p:spPr bwMode="auto">
              <a:xfrm>
                <a:off x="3669981" y="4156274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81" name="Straight Connector 163"/>
              <p:cNvCxnSpPr>
                <a:cxnSpLocks noChangeShapeType="1"/>
              </p:cNvCxnSpPr>
              <p:nvPr/>
            </p:nvCxnSpPr>
            <p:spPr bwMode="auto">
              <a:xfrm>
                <a:off x="3674851" y="3763004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82" name="Straight Connector 164"/>
              <p:cNvCxnSpPr>
                <a:cxnSpLocks noChangeShapeType="1"/>
              </p:cNvCxnSpPr>
              <p:nvPr/>
            </p:nvCxnSpPr>
            <p:spPr bwMode="auto">
              <a:xfrm>
                <a:off x="5974628" y="3699577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83" name="Straight Connector 165"/>
              <p:cNvCxnSpPr>
                <a:cxnSpLocks noChangeShapeType="1"/>
              </p:cNvCxnSpPr>
              <p:nvPr/>
            </p:nvCxnSpPr>
            <p:spPr bwMode="auto">
              <a:xfrm>
                <a:off x="5974628" y="4072893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84" name="Straight Connector 166"/>
              <p:cNvCxnSpPr>
                <a:cxnSpLocks noChangeShapeType="1"/>
              </p:cNvCxnSpPr>
              <p:nvPr/>
            </p:nvCxnSpPr>
            <p:spPr bwMode="auto">
              <a:xfrm>
                <a:off x="8292445" y="3584041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85" name="Straight Connector 167"/>
              <p:cNvCxnSpPr>
                <a:cxnSpLocks noChangeShapeType="1"/>
              </p:cNvCxnSpPr>
              <p:nvPr/>
            </p:nvCxnSpPr>
            <p:spPr bwMode="auto">
              <a:xfrm>
                <a:off x="8290843" y="4000122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8" name="Oval 157"/>
              <p:cNvSpPr/>
              <p:nvPr/>
            </p:nvSpPr>
            <p:spPr bwMode="auto">
              <a:xfrm>
                <a:off x="1319408" y="4972191"/>
                <a:ext cx="143675" cy="728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034" name="Group 120"/>
            <p:cNvGrpSpPr>
              <a:grpSpLocks/>
            </p:cNvGrpSpPr>
            <p:nvPr/>
          </p:nvGrpSpPr>
          <p:grpSpPr bwMode="auto">
            <a:xfrm>
              <a:off x="1171193" y="2356672"/>
              <a:ext cx="7054792" cy="2092999"/>
              <a:chOff x="1146342" y="2182246"/>
              <a:chExt cx="7255618" cy="1967053"/>
            </a:xfrm>
          </p:grpSpPr>
          <p:sp>
            <p:nvSpPr>
              <p:cNvPr id="37996" name="TextBox 122"/>
              <p:cNvSpPr txBox="1">
                <a:spLocks noChangeArrowheads="1"/>
              </p:cNvSpPr>
              <p:nvPr/>
            </p:nvSpPr>
            <p:spPr bwMode="auto">
              <a:xfrm>
                <a:off x="1146342" y="3466839"/>
                <a:ext cx="427322" cy="260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en-US" sz="1200" i="0" smtClean="0">
                    <a:solidFill>
                      <a:srgbClr val="000000"/>
                    </a:solidFill>
                    <a:latin typeface="Calibri"/>
                  </a:rPr>
                  <a:t>***</a:t>
                </a:r>
              </a:p>
            </p:txBody>
          </p:sp>
          <p:sp>
            <p:nvSpPr>
              <p:cNvPr id="37997" name="Freeform 124"/>
              <p:cNvSpPr>
                <a:spLocks/>
              </p:cNvSpPr>
              <p:nvPr/>
            </p:nvSpPr>
            <p:spPr bwMode="auto">
              <a:xfrm>
                <a:off x="1415734" y="2507497"/>
                <a:ext cx="6935613" cy="1474074"/>
              </a:xfrm>
              <a:custGeom>
                <a:avLst/>
                <a:gdLst>
                  <a:gd name="T0" fmla="*/ 0 w 7208520"/>
                  <a:gd name="T1" fmla="*/ 1171095 h 1592580"/>
                  <a:gd name="T2" fmla="*/ 1032308 w 7208520"/>
                  <a:gd name="T3" fmla="*/ 369820 h 1592580"/>
                  <a:gd name="T4" fmla="*/ 2064616 w 7208520"/>
                  <a:gd name="T5" fmla="*/ 196116 h 1592580"/>
                  <a:gd name="T6" fmla="*/ 4129231 w 7208520"/>
                  <a:gd name="T7" fmla="*/ 95256 h 1592580"/>
                  <a:gd name="T8" fmla="*/ 6180780 w 7208520"/>
                  <a:gd name="T9" fmla="*/ 0 h 1592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08520" h="1592580">
                    <a:moveTo>
                      <a:pt x="0" y="1592580"/>
                    </a:moveTo>
                    <a:lnTo>
                      <a:pt x="1203960" y="502920"/>
                    </a:lnTo>
                    <a:lnTo>
                      <a:pt x="2407920" y="266700"/>
                    </a:lnTo>
                    <a:lnTo>
                      <a:pt x="4815840" y="129540"/>
                    </a:lnTo>
                    <a:lnTo>
                      <a:pt x="720852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06068"/>
                </a:solidFill>
                <a:prstDash val="sysDash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32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cxnSp>
            <p:nvCxnSpPr>
              <p:cNvPr id="40046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1398773" y="3815893"/>
                <a:ext cx="0" cy="33340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47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708719" y="2560590"/>
                <a:ext cx="0" cy="40500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48" name="Straight Connector 127"/>
              <p:cNvCxnSpPr>
                <a:cxnSpLocks noChangeShapeType="1"/>
              </p:cNvCxnSpPr>
              <p:nvPr/>
            </p:nvCxnSpPr>
            <p:spPr bwMode="auto">
              <a:xfrm>
                <a:off x="2559533" y="2768882"/>
                <a:ext cx="0" cy="39343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49" name="Straight Connector 128"/>
              <p:cNvCxnSpPr>
                <a:cxnSpLocks noChangeShapeType="1"/>
              </p:cNvCxnSpPr>
              <p:nvPr/>
            </p:nvCxnSpPr>
            <p:spPr bwMode="auto">
              <a:xfrm>
                <a:off x="6015746" y="2425761"/>
                <a:ext cx="0" cy="40500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50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8328567" y="2305324"/>
                <a:ext cx="0" cy="40500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051" name="Isosceles Triangle 130"/>
              <p:cNvSpPr>
                <a:spLocks noChangeArrowheads="1"/>
              </p:cNvSpPr>
              <p:nvPr/>
            </p:nvSpPr>
            <p:spPr bwMode="auto">
              <a:xfrm>
                <a:off x="1324304" y="3936812"/>
                <a:ext cx="143676" cy="68631"/>
              </a:xfrm>
              <a:prstGeom prst="triangle">
                <a:avLst>
                  <a:gd name="adj" fmla="val 50000"/>
                </a:avLst>
              </a:prstGeom>
              <a:solidFill>
                <a:srgbClr val="006068"/>
              </a:solidFill>
              <a:ln w="9525" algn="ctr">
                <a:solidFill>
                  <a:srgbClr val="00606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052" name="Isosceles Triangle 131"/>
              <p:cNvSpPr>
                <a:spLocks noChangeArrowheads="1"/>
              </p:cNvSpPr>
              <p:nvPr/>
            </p:nvSpPr>
            <p:spPr bwMode="auto">
              <a:xfrm>
                <a:off x="2491668" y="2929727"/>
                <a:ext cx="143676" cy="68631"/>
              </a:xfrm>
              <a:prstGeom prst="triangle">
                <a:avLst>
                  <a:gd name="adj" fmla="val 50000"/>
                </a:avLst>
              </a:prstGeom>
              <a:solidFill>
                <a:srgbClr val="006068"/>
              </a:solidFill>
              <a:ln w="9525" algn="ctr">
                <a:solidFill>
                  <a:srgbClr val="00606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053" name="Isosceles Triangle 132"/>
              <p:cNvSpPr>
                <a:spLocks noChangeArrowheads="1"/>
              </p:cNvSpPr>
              <p:nvPr/>
            </p:nvSpPr>
            <p:spPr bwMode="auto">
              <a:xfrm>
                <a:off x="3637807" y="2719358"/>
                <a:ext cx="143676" cy="68631"/>
              </a:xfrm>
              <a:prstGeom prst="triangle">
                <a:avLst>
                  <a:gd name="adj" fmla="val 50000"/>
                </a:avLst>
              </a:prstGeom>
              <a:solidFill>
                <a:srgbClr val="006068"/>
              </a:solidFill>
              <a:ln w="9525" algn="ctr">
                <a:solidFill>
                  <a:srgbClr val="00606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054" name="Isosceles Triangle 133"/>
              <p:cNvSpPr>
                <a:spLocks noChangeArrowheads="1"/>
              </p:cNvSpPr>
              <p:nvPr/>
            </p:nvSpPr>
            <p:spPr bwMode="auto">
              <a:xfrm>
                <a:off x="5944781" y="2592539"/>
                <a:ext cx="143676" cy="68631"/>
              </a:xfrm>
              <a:prstGeom prst="triangle">
                <a:avLst>
                  <a:gd name="adj" fmla="val 50000"/>
                </a:avLst>
              </a:prstGeom>
              <a:solidFill>
                <a:srgbClr val="006068"/>
              </a:solidFill>
              <a:ln w="9525" algn="ctr">
                <a:solidFill>
                  <a:srgbClr val="00606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055" name="Isosceles Triangle 134"/>
              <p:cNvSpPr>
                <a:spLocks noChangeArrowheads="1"/>
              </p:cNvSpPr>
              <p:nvPr/>
            </p:nvSpPr>
            <p:spPr bwMode="auto">
              <a:xfrm>
                <a:off x="8258284" y="2473181"/>
                <a:ext cx="143676" cy="67139"/>
              </a:xfrm>
              <a:prstGeom prst="triangle">
                <a:avLst>
                  <a:gd name="adj" fmla="val 50000"/>
                </a:avLst>
              </a:prstGeom>
              <a:solidFill>
                <a:srgbClr val="006068"/>
              </a:solidFill>
              <a:ln w="9525" algn="ctr">
                <a:solidFill>
                  <a:srgbClr val="00606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cxnSp>
            <p:nvCxnSpPr>
              <p:cNvPr id="40056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1362110" y="3818897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57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1362109" y="4149299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58" name="Straight Connector 137"/>
              <p:cNvCxnSpPr>
                <a:cxnSpLocks noChangeShapeType="1"/>
              </p:cNvCxnSpPr>
              <p:nvPr/>
            </p:nvCxnSpPr>
            <p:spPr bwMode="auto">
              <a:xfrm>
                <a:off x="8290305" y="2709463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59" name="Straight Connector 138"/>
              <p:cNvCxnSpPr>
                <a:cxnSpLocks noChangeShapeType="1"/>
              </p:cNvCxnSpPr>
              <p:nvPr/>
            </p:nvCxnSpPr>
            <p:spPr bwMode="auto">
              <a:xfrm>
                <a:off x="8290305" y="2303650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0" name="Straight Connector 139"/>
              <p:cNvCxnSpPr>
                <a:cxnSpLocks noChangeShapeType="1"/>
              </p:cNvCxnSpPr>
              <p:nvPr/>
            </p:nvCxnSpPr>
            <p:spPr bwMode="auto">
              <a:xfrm>
                <a:off x="5979084" y="2836517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1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3672056" y="2965596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2" name="Straight Connector 141"/>
              <p:cNvCxnSpPr>
                <a:cxnSpLocks noChangeShapeType="1"/>
              </p:cNvCxnSpPr>
              <p:nvPr/>
            </p:nvCxnSpPr>
            <p:spPr bwMode="auto">
              <a:xfrm>
                <a:off x="3674347" y="2559258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3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2529694" y="3167594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64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2531433" y="2766679"/>
                <a:ext cx="733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065" name="TextBox 145"/>
              <p:cNvSpPr txBox="1">
                <a:spLocks noChangeArrowheads="1"/>
              </p:cNvSpPr>
              <p:nvPr/>
            </p:nvSpPr>
            <p:spPr bwMode="auto">
              <a:xfrm>
                <a:off x="5823962" y="2182246"/>
                <a:ext cx="189988" cy="26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200" i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0035" name="Straight Connector 121"/>
            <p:cNvCxnSpPr>
              <a:cxnSpLocks noChangeShapeType="1"/>
            </p:cNvCxnSpPr>
            <p:nvPr/>
          </p:nvCxnSpPr>
          <p:spPr bwMode="auto">
            <a:xfrm>
              <a:off x="5870171" y="2615780"/>
              <a:ext cx="7129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036" name="Isosceles Triangle 89"/>
            <p:cNvSpPr>
              <a:spLocks noChangeArrowheads="1"/>
            </p:cNvSpPr>
            <p:nvPr/>
          </p:nvSpPr>
          <p:spPr bwMode="auto">
            <a:xfrm>
              <a:off x="5838405" y="2666235"/>
              <a:ext cx="139699" cy="71438"/>
            </a:xfrm>
            <a:prstGeom prst="triangle">
              <a:avLst>
                <a:gd name="adj" fmla="val 50000"/>
              </a:avLst>
            </a:prstGeom>
            <a:solidFill>
              <a:srgbClr val="006068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1344230" y="5026857"/>
              <a:ext cx="139699" cy="746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8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038" name="Isosceles Triangle 90"/>
            <p:cNvSpPr>
              <a:spLocks noChangeArrowheads="1"/>
            </p:cNvSpPr>
            <p:nvPr/>
          </p:nvSpPr>
          <p:spPr bwMode="auto">
            <a:xfrm>
              <a:off x="8087874" y="2528123"/>
              <a:ext cx="139699" cy="71437"/>
            </a:xfrm>
            <a:prstGeom prst="triangle">
              <a:avLst>
                <a:gd name="adj" fmla="val 50000"/>
              </a:avLst>
            </a:prstGeom>
            <a:solidFill>
              <a:srgbClr val="006068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039" name="Isosceles Triangle 118"/>
            <p:cNvSpPr>
              <a:spLocks noChangeArrowheads="1"/>
            </p:cNvSpPr>
            <p:nvPr/>
          </p:nvSpPr>
          <p:spPr bwMode="auto">
            <a:xfrm>
              <a:off x="3592111" y="2871024"/>
              <a:ext cx="139699" cy="71437"/>
            </a:xfrm>
            <a:prstGeom prst="triangle">
              <a:avLst>
                <a:gd name="adj" fmla="val 50000"/>
              </a:avLst>
            </a:prstGeom>
            <a:solidFill>
              <a:srgbClr val="006068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040" name="Isosceles Triangle 88"/>
            <p:cNvSpPr>
              <a:spLocks noChangeArrowheads="1"/>
            </p:cNvSpPr>
            <p:nvPr/>
          </p:nvSpPr>
          <p:spPr bwMode="auto">
            <a:xfrm>
              <a:off x="2477695" y="3293301"/>
              <a:ext cx="139699" cy="71437"/>
            </a:xfrm>
            <a:prstGeom prst="triangle">
              <a:avLst>
                <a:gd name="adj" fmla="val 50000"/>
              </a:avLst>
            </a:prstGeom>
            <a:solidFill>
              <a:srgbClr val="006068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041" name="Isosceles Triangle 87"/>
            <p:cNvSpPr>
              <a:spLocks noChangeArrowheads="1"/>
            </p:cNvSpPr>
            <p:nvPr/>
          </p:nvSpPr>
          <p:spPr bwMode="auto">
            <a:xfrm>
              <a:off x="1339467" y="4312480"/>
              <a:ext cx="139699" cy="73025"/>
            </a:xfrm>
            <a:prstGeom prst="triangle">
              <a:avLst>
                <a:gd name="adj" fmla="val 50000"/>
              </a:avLst>
            </a:prstGeom>
            <a:solidFill>
              <a:srgbClr val="006068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8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66396" y="4168016"/>
              <a:ext cx="422272" cy="254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000000"/>
                  </a:solidFill>
                  <a:cs typeface="Arial" pitchFamily="34" charset="0"/>
                </a:rPr>
                <a:t>150</a:t>
              </a:r>
            </a:p>
          </p:txBody>
        </p:sp>
        <p:sp>
          <p:nvSpPr>
            <p:cNvPr id="40043" name="Rectangle 1"/>
            <p:cNvSpPr>
              <a:spLocks noChangeArrowheads="1"/>
            </p:cNvSpPr>
            <p:nvPr/>
          </p:nvSpPr>
          <p:spPr bwMode="auto">
            <a:xfrm>
              <a:off x="2396733" y="4545842"/>
              <a:ext cx="2390755" cy="76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1100" smtClean="0">
                  <a:solidFill>
                    <a:srgbClr val="000000"/>
                  </a:solidFill>
                  <a:cs typeface="Arial" pitchFamily="34" charset="0"/>
                </a:rPr>
                <a:t>Trial 1; mean difference </a:t>
              </a:r>
            </a:p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1100" smtClean="0">
                  <a:solidFill>
                    <a:srgbClr val="000000"/>
                  </a:solidFill>
                  <a:cs typeface="Arial" pitchFamily="34" charset="0"/>
                </a:rPr>
                <a:t>86±34 mL (</a:t>
              </a:r>
              <a:r>
                <a:rPr lang="en-GB" altLang="en-US" sz="1100" i="1" smtClean="0">
                  <a:solidFill>
                    <a:srgbClr val="000000"/>
                  </a:solidFill>
                  <a:cs typeface="Arial" pitchFamily="34" charset="0"/>
                </a:rPr>
                <a:t>P</a:t>
              </a:r>
              <a:r>
                <a:rPr lang="en-GB" altLang="en-US" sz="1100" smtClean="0">
                  <a:solidFill>
                    <a:srgbClr val="000000"/>
                  </a:solidFill>
                  <a:cs typeface="Arial" pitchFamily="34" charset="0"/>
                </a:rPr>
                <a:t>=0.01)</a:t>
              </a:r>
            </a:p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GB" altLang="en-US" sz="110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1100" smtClean="0">
                  <a:solidFill>
                    <a:srgbClr val="000000"/>
                  </a:solidFill>
                  <a:cs typeface="Arial" pitchFamily="34" charset="0"/>
                </a:rPr>
                <a:t>Trial 2; mean difference </a:t>
              </a:r>
            </a:p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1100" smtClean="0">
                  <a:solidFill>
                    <a:srgbClr val="000000"/>
                  </a:solidFill>
                  <a:cs typeface="Arial" pitchFamily="34" charset="0"/>
                </a:rPr>
                <a:t>154±32 mL (</a:t>
              </a:r>
              <a:r>
                <a:rPr lang="en-GB" altLang="en-US" sz="1100" i="1" smtClean="0">
                  <a:solidFill>
                    <a:srgbClr val="000000"/>
                  </a:solidFill>
                  <a:cs typeface="Arial" pitchFamily="34" charset="0"/>
                </a:rPr>
                <a:t>P</a:t>
              </a:r>
              <a:r>
                <a:rPr lang="en-GB" altLang="en-US" sz="1100" smtClean="0">
                  <a:solidFill>
                    <a:srgbClr val="000000"/>
                  </a:solidFill>
                  <a:cs typeface="Arial" pitchFamily="34" charset="0"/>
                </a:rPr>
                <a:t>&lt;0.001) </a:t>
              </a:r>
            </a:p>
          </p:txBody>
        </p:sp>
      </p:grpSp>
      <p:grpSp>
        <p:nvGrpSpPr>
          <p:cNvPr id="39943" name="Group 168"/>
          <p:cNvGrpSpPr>
            <a:grpSpLocks/>
          </p:cNvGrpSpPr>
          <p:nvPr/>
        </p:nvGrpSpPr>
        <p:grpSpPr bwMode="auto">
          <a:xfrm>
            <a:off x="8307388" y="2036763"/>
            <a:ext cx="76200" cy="1962150"/>
            <a:chOff x="8607727" y="1839207"/>
            <a:chExt cx="76131" cy="1962150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8683858" y="1847144"/>
              <a:ext cx="0" cy="1951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8607727" y="3801357"/>
              <a:ext cx="713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8607727" y="1839207"/>
              <a:ext cx="713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0" name="TextBox 174"/>
          <p:cNvSpPr txBox="1">
            <a:spLocks noChangeArrowheads="1"/>
          </p:cNvSpPr>
          <p:nvPr/>
        </p:nvSpPr>
        <p:spPr bwMode="auto">
          <a:xfrm>
            <a:off x="5494339" y="4360865"/>
            <a:ext cx="3381375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alibri"/>
              </a:rPr>
              <a:t>P</a:t>
            </a:r>
            <a:r>
              <a:rPr lang="en-US" altLang="en-US" sz="1400" i="0" dirty="0" smtClean="0">
                <a:solidFill>
                  <a:srgbClr val="000000"/>
                </a:solidFill>
                <a:latin typeface="Calibri"/>
              </a:rPr>
              <a:t>&lt;0.0001 unless shown otherwise: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0" dirty="0" smtClean="0">
                <a:solidFill>
                  <a:srgbClr val="000000"/>
                </a:solidFill>
                <a:latin typeface="Calibri"/>
              </a:rPr>
              <a:t>*</a:t>
            </a:r>
            <a:r>
              <a:rPr lang="en-US" altLang="en-US" sz="1400" dirty="0" smtClean="0">
                <a:solidFill>
                  <a:srgbClr val="000000"/>
                </a:solidFill>
                <a:latin typeface="Calibri"/>
              </a:rPr>
              <a:t>P</a:t>
            </a:r>
            <a:r>
              <a:rPr lang="en-US" altLang="en-US" sz="1400" i="0" dirty="0" smtClean="0">
                <a:solidFill>
                  <a:srgbClr val="000000"/>
                </a:solidFill>
                <a:latin typeface="Calibri"/>
              </a:rPr>
              <a:t>&lt;0.05</a:t>
            </a:r>
            <a:br>
              <a:rPr lang="en-US" altLang="en-US" sz="1400" i="0" dirty="0" smtClean="0">
                <a:solidFill>
                  <a:srgbClr val="000000"/>
                </a:solidFill>
                <a:latin typeface="Calibri"/>
              </a:rPr>
            </a:br>
            <a:r>
              <a:rPr lang="en-US" altLang="en-US" sz="1400" i="0" dirty="0" smtClean="0">
                <a:solidFill>
                  <a:srgbClr val="000000"/>
                </a:solidFill>
                <a:latin typeface="Calibri"/>
              </a:rPr>
              <a:t>**</a:t>
            </a:r>
            <a:r>
              <a:rPr lang="en-US" altLang="en-US" sz="1400" dirty="0" smtClean="0">
                <a:solidFill>
                  <a:srgbClr val="000000"/>
                </a:solidFill>
                <a:latin typeface="Calibri"/>
              </a:rPr>
              <a:t>P</a:t>
            </a:r>
            <a:r>
              <a:rPr lang="en-US" altLang="en-US" sz="1400" i="0" dirty="0" smtClean="0">
                <a:solidFill>
                  <a:srgbClr val="000000"/>
                </a:solidFill>
                <a:latin typeface="Calibri"/>
              </a:rPr>
              <a:t>&lt;0.01</a:t>
            </a: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5655288" y="1401733"/>
            <a:ext cx="305947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</a:rPr>
              <a:t>Add-on to ICS+LABA</a:t>
            </a:r>
          </a:p>
        </p:txBody>
      </p:sp>
      <p:pic>
        <p:nvPicPr>
          <p:cNvPr id="39948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39950" name="Title 3"/>
          <p:cNvSpPr>
            <a:spLocks noGrp="1"/>
          </p:cNvSpPr>
          <p:nvPr>
            <p:ph type="title"/>
          </p:nvPr>
        </p:nvSpPr>
        <p:spPr>
          <a:xfrm>
            <a:off x="247650" y="1590"/>
            <a:ext cx="8642350" cy="1125537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2"/>
                </a:solidFill>
              </a:rPr>
              <a:t>Significant lung function improvement in </a:t>
            </a:r>
            <a:br>
              <a:rPr lang="en-US" altLang="en-US" sz="3200" b="1" smtClean="0">
                <a:solidFill>
                  <a:schemeClr val="tx2"/>
                </a:solidFill>
              </a:rPr>
            </a:br>
            <a:r>
              <a:rPr lang="en-US" altLang="en-US" sz="3200" b="1" smtClean="0">
                <a:solidFill>
                  <a:schemeClr val="tx2"/>
                </a:solidFill>
              </a:rPr>
              <a:t>FEV</a:t>
            </a:r>
            <a:r>
              <a:rPr lang="en-US" altLang="en-US" sz="3200" b="1" baseline="-25000" smtClean="0">
                <a:solidFill>
                  <a:schemeClr val="tx2"/>
                </a:solidFill>
              </a:rPr>
              <a:t>1</a:t>
            </a:r>
            <a:r>
              <a:rPr lang="en-US" altLang="en-US" sz="3200" b="1" smtClean="0">
                <a:solidFill>
                  <a:schemeClr val="tx2"/>
                </a:solidFill>
              </a:rPr>
              <a:t> peak</a:t>
            </a:r>
            <a:r>
              <a:rPr lang="en-US" altLang="en-US" sz="3200" b="1" baseline="-25000" smtClean="0">
                <a:solidFill>
                  <a:schemeClr val="tx2"/>
                </a:solidFill>
              </a:rPr>
              <a:t>(0–3 h)</a:t>
            </a:r>
            <a:r>
              <a:rPr lang="en-US" altLang="en-US" sz="3200" b="1" smtClean="0">
                <a:solidFill>
                  <a:schemeClr val="tx2"/>
                </a:solidFill>
              </a:rPr>
              <a:t>:</a:t>
            </a:r>
            <a:r>
              <a:rPr lang="en-US" altLang="en-US" sz="3200" b="1" baseline="-25000" smtClean="0">
                <a:solidFill>
                  <a:schemeClr val="tx2"/>
                </a:solidFill>
              </a:rPr>
              <a:t> </a:t>
            </a:r>
            <a:r>
              <a:rPr lang="en-US" altLang="en-US" sz="3200" b="1" smtClean="0">
                <a:solidFill>
                  <a:schemeClr val="tx2"/>
                </a:solidFill>
              </a:rPr>
              <a:t>Trials 1 and 2</a:t>
            </a:r>
          </a:p>
        </p:txBody>
      </p:sp>
    </p:spTree>
    <p:extLst>
      <p:ext uri="{BB962C8B-B14F-4D97-AF65-F5344CB8AC3E}">
        <p14:creationId xmlns:p14="http://schemas.microsoft.com/office/powerpoint/2010/main" val="2626067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 txBox="1">
            <a:spLocks/>
          </p:cNvSpPr>
          <p:nvPr/>
        </p:nvSpPr>
        <p:spPr bwMode="auto">
          <a:xfrm>
            <a:off x="531814" y="0"/>
            <a:ext cx="80660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F497D"/>
                </a:solidFill>
                <a:cs typeface="Arial" pitchFamily="34" charset="0"/>
              </a:rPr>
              <a:t>Third co-primary endpoint: </a:t>
            </a:r>
            <a:br>
              <a:rPr lang="en-US" altLang="en-US" sz="3600" b="1" dirty="0">
                <a:solidFill>
                  <a:srgbClr val="1F497D"/>
                </a:solidFill>
                <a:cs typeface="Arial" pitchFamily="34" charset="0"/>
              </a:rPr>
            </a:br>
            <a:r>
              <a:rPr lang="en-US" altLang="en-US" sz="3600" b="1" dirty="0">
                <a:solidFill>
                  <a:srgbClr val="1F497D"/>
                </a:solidFill>
                <a:cs typeface="Arial" pitchFamily="34" charset="0"/>
              </a:rPr>
              <a:t>severe asthma exacerbation</a:t>
            </a:r>
          </a:p>
        </p:txBody>
      </p:sp>
      <p:sp>
        <p:nvSpPr>
          <p:cNvPr id="40963" name="TextBox 8"/>
          <p:cNvSpPr txBox="1">
            <a:spLocks noChangeArrowheads="1"/>
          </p:cNvSpPr>
          <p:nvPr/>
        </p:nvSpPr>
        <p:spPr bwMode="auto">
          <a:xfrm>
            <a:off x="85726" y="6338888"/>
            <a:ext cx="741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prstClr val="black"/>
                </a:solidFill>
                <a:latin typeface="Calibri" pitchFamily="34" charset="0"/>
              </a:rPr>
              <a:t>ATS, American Thoracic Society; ERS, European Respiratory Society.</a:t>
            </a:r>
          </a:p>
        </p:txBody>
      </p:sp>
      <p:sp>
        <p:nvSpPr>
          <p:cNvPr id="40964" name="Inhaltsplatzhalter 8"/>
          <p:cNvSpPr txBox="1">
            <a:spLocks/>
          </p:cNvSpPr>
          <p:nvPr/>
        </p:nvSpPr>
        <p:spPr bwMode="auto">
          <a:xfrm>
            <a:off x="374650" y="1320800"/>
            <a:ext cx="85344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2800" i="0" smtClean="0">
                <a:solidFill>
                  <a:prstClr val="black"/>
                </a:solidFill>
                <a:latin typeface="Calibri" pitchFamily="34" charset="0"/>
              </a:rPr>
              <a:t>Definition of severe asthma exacerbation: the need for initiation or doubling of systemic corticosteroid therapy for at least 3 days*</a:t>
            </a: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2800" i="0" smtClean="0">
                <a:solidFill>
                  <a:prstClr val="black"/>
                </a:solidFill>
                <a:latin typeface="Calibri" pitchFamily="34" charset="0"/>
              </a:rPr>
              <a:t>Time to first severe exacerbation</a:t>
            </a: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</a:pPr>
            <a:r>
              <a:rPr lang="en-US" altLang="en-US" sz="2800" i="0" smtClean="0">
                <a:solidFill>
                  <a:prstClr val="black"/>
                </a:solidFill>
                <a:latin typeface="Calibri" pitchFamily="34" charset="0"/>
              </a:rPr>
              <a:t>Per protocol: pooled analysis over 48 weeks</a:t>
            </a:r>
          </a:p>
        </p:txBody>
      </p:sp>
      <p:pic>
        <p:nvPicPr>
          <p:cNvPr id="40965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441326" y="5470527"/>
            <a:ext cx="7667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500" smtClean="0">
                <a:solidFill>
                  <a:prstClr val="black"/>
                </a:solidFill>
                <a:latin typeface="Calibri" pitchFamily="34" charset="0"/>
              </a:rPr>
              <a:t>*ATS/ERS Statement Asthma Control and Exacerbations: Standardizing Endpoints for Clinical Asthma Trials and Clinical Practice (Reddel H, et al, AJRCCM 2009)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5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23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1176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tx2"/>
                </a:solidFill>
              </a:rPr>
              <a:t>Risk of severe asthma exacerbation</a:t>
            </a:r>
            <a:br>
              <a:rPr lang="en-US" altLang="en-US" sz="3600" b="1" dirty="0" smtClean="0">
                <a:solidFill>
                  <a:schemeClr val="tx2"/>
                </a:solidFill>
              </a:rPr>
            </a:br>
            <a:r>
              <a:rPr lang="en-US" altLang="en-US" sz="3600" b="1" dirty="0" smtClean="0">
                <a:solidFill>
                  <a:schemeClr val="tx2"/>
                </a:solidFill>
              </a:rPr>
              <a:t>for </a:t>
            </a:r>
            <a:r>
              <a:rPr lang="en-US" altLang="en-US" sz="3600" b="1" dirty="0" err="1" smtClean="0">
                <a:solidFill>
                  <a:schemeClr val="tx2"/>
                </a:solidFill>
              </a:rPr>
              <a:t>tiotropium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versus placebo</a:t>
            </a:r>
          </a:p>
        </p:txBody>
      </p:sp>
      <p:sp>
        <p:nvSpPr>
          <p:cNvPr id="14" name="TextBox 92"/>
          <p:cNvSpPr txBox="1">
            <a:spLocks noChangeArrowheads="1"/>
          </p:cNvSpPr>
          <p:nvPr/>
        </p:nvSpPr>
        <p:spPr bwMode="auto">
          <a:xfrm>
            <a:off x="1836738" y="2173288"/>
            <a:ext cx="59753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Tiotropium Respimat® 5 µg </a:t>
            </a:r>
            <a:r>
              <a:rPr lang="en-GB" altLang="en-US" sz="1400" dirty="0" err="1">
                <a:solidFill>
                  <a:prstClr val="black"/>
                </a:solidFill>
                <a:cs typeface="Arial" pitchFamily="34" charset="0"/>
              </a:rPr>
              <a:t>qd</a:t>
            </a: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 n=122 (26.9%); </a:t>
            </a:r>
            <a:b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placebo Respimat® </a:t>
            </a:r>
            <a:r>
              <a:rPr lang="en-GB" altLang="en-US" sz="1400" dirty="0" err="1">
                <a:solidFill>
                  <a:prstClr val="black"/>
                </a:solidFill>
                <a:cs typeface="Arial" pitchFamily="34" charset="0"/>
              </a:rPr>
              <a:t>qd</a:t>
            </a: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 n=149 (32.8%)</a:t>
            </a:r>
          </a:p>
          <a:p>
            <a:pPr algn="ctr" fontAlgn="base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Tiotropium Respimat® 5 µg </a:t>
            </a:r>
            <a:r>
              <a:rPr lang="en-GB" altLang="en-US" sz="1400" dirty="0" err="1">
                <a:solidFill>
                  <a:prstClr val="black"/>
                </a:solidFill>
                <a:cs typeface="Arial" pitchFamily="34" charset="0"/>
              </a:rPr>
              <a:t>qd</a:t>
            </a: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: 282 days; </a:t>
            </a:r>
            <a:b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placebo Respimat® </a:t>
            </a:r>
            <a:r>
              <a:rPr lang="en-GB" altLang="en-US" sz="1400" dirty="0" err="1">
                <a:solidFill>
                  <a:prstClr val="black"/>
                </a:solidFill>
                <a:cs typeface="Arial" pitchFamily="34" charset="0"/>
              </a:rPr>
              <a:t>qd</a:t>
            </a: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: 226 days (25th percentile)</a:t>
            </a:r>
          </a:p>
        </p:txBody>
      </p:sp>
      <p:sp>
        <p:nvSpPr>
          <p:cNvPr id="41988" name="TextBox 18"/>
          <p:cNvSpPr txBox="1">
            <a:spLocks noChangeArrowheads="1"/>
          </p:cNvSpPr>
          <p:nvPr/>
        </p:nvSpPr>
        <p:spPr bwMode="auto">
          <a:xfrm>
            <a:off x="50801" y="4997450"/>
            <a:ext cx="1897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0" smtClean="0">
                <a:solidFill>
                  <a:prstClr val="black"/>
                </a:solidFill>
                <a:latin typeface="Calibri" pitchFamily="34" charset="0"/>
              </a:rPr>
              <a:t>Patients at risk:</a:t>
            </a:r>
            <a:r>
              <a:rPr lang="en-GB" altLang="en-US" sz="1400" i="0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en-GB" altLang="en-US" sz="1400" i="0" smtClean="0">
                <a:solidFill>
                  <a:prstClr val="black"/>
                </a:solidFill>
                <a:latin typeface="Calibri" pitchFamily="34" charset="0"/>
              </a:rPr>
            </a:br>
            <a:endParaRPr lang="en-GB" altLang="en-US" sz="1400" i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1789113" y="5608638"/>
            <a:ext cx="41116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453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314576" y="5608638"/>
            <a:ext cx="3905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430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2863851" y="5608638"/>
            <a:ext cx="3175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spc="80" dirty="0">
                <a:solidFill>
                  <a:prstClr val="black"/>
                </a:solidFill>
                <a:cs typeface="Arial" pitchFamily="34" charset="0"/>
              </a:rPr>
              <a:t>409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3382964" y="5608638"/>
            <a:ext cx="4016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spc="80" dirty="0">
                <a:solidFill>
                  <a:prstClr val="black"/>
                </a:solidFill>
                <a:cs typeface="Arial" pitchFamily="34" charset="0"/>
              </a:rPr>
              <a:t>401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910014" y="5608638"/>
            <a:ext cx="2889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389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400550" y="5608638"/>
            <a:ext cx="33655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378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4932364" y="5608638"/>
            <a:ext cx="3063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363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441951" y="5608638"/>
            <a:ext cx="33496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spc="80" dirty="0">
                <a:solidFill>
                  <a:prstClr val="black"/>
                </a:solidFill>
                <a:cs typeface="Arial" pitchFamily="34" charset="0"/>
              </a:rPr>
              <a:t>353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948363" y="5608638"/>
            <a:ext cx="3444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348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6459539" y="5608638"/>
            <a:ext cx="3651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339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992939" y="5608638"/>
            <a:ext cx="3175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331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7491414" y="5608638"/>
            <a:ext cx="3571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spc="80" dirty="0">
                <a:solidFill>
                  <a:prstClr val="black"/>
                </a:solidFill>
                <a:cs typeface="Arial" pitchFamily="34" charset="0"/>
              </a:rPr>
              <a:t>319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7997826" y="5608638"/>
            <a:ext cx="36671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308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8523288" y="5608638"/>
            <a:ext cx="3540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298</a:t>
            </a:r>
          </a:p>
        </p:txBody>
      </p:sp>
      <p:cxnSp>
        <p:nvCxnSpPr>
          <p:cNvPr id="42003" name="Straight Connector 3"/>
          <p:cNvCxnSpPr>
            <a:cxnSpLocks noChangeShapeType="1"/>
          </p:cNvCxnSpPr>
          <p:nvPr/>
        </p:nvCxnSpPr>
        <p:spPr bwMode="auto">
          <a:xfrm>
            <a:off x="1993900" y="2019302"/>
            <a:ext cx="0" cy="261461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Straight Connector 6"/>
          <p:cNvCxnSpPr>
            <a:cxnSpLocks noChangeShapeType="1"/>
          </p:cNvCxnSpPr>
          <p:nvPr/>
        </p:nvCxnSpPr>
        <p:spPr bwMode="auto">
          <a:xfrm>
            <a:off x="1946275" y="4637088"/>
            <a:ext cx="70627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Straight Connector 11"/>
          <p:cNvCxnSpPr>
            <a:cxnSpLocks noChangeShapeType="1"/>
          </p:cNvCxnSpPr>
          <p:nvPr/>
        </p:nvCxnSpPr>
        <p:spPr bwMode="auto">
          <a:xfrm>
            <a:off x="1925638" y="2025650"/>
            <a:ext cx="682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Straight Connector 21"/>
          <p:cNvCxnSpPr>
            <a:cxnSpLocks noChangeShapeType="1"/>
          </p:cNvCxnSpPr>
          <p:nvPr/>
        </p:nvCxnSpPr>
        <p:spPr bwMode="auto">
          <a:xfrm>
            <a:off x="1925638" y="2544763"/>
            <a:ext cx="682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Straight Connector 22"/>
          <p:cNvCxnSpPr>
            <a:cxnSpLocks noChangeShapeType="1"/>
          </p:cNvCxnSpPr>
          <p:nvPr/>
        </p:nvCxnSpPr>
        <p:spPr bwMode="auto">
          <a:xfrm>
            <a:off x="1925638" y="3065463"/>
            <a:ext cx="682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Straight Connector 23"/>
          <p:cNvCxnSpPr>
            <a:cxnSpLocks noChangeShapeType="1"/>
          </p:cNvCxnSpPr>
          <p:nvPr/>
        </p:nvCxnSpPr>
        <p:spPr bwMode="auto">
          <a:xfrm>
            <a:off x="1925639" y="3589338"/>
            <a:ext cx="66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Straight Connector 26"/>
          <p:cNvCxnSpPr>
            <a:cxnSpLocks noChangeShapeType="1"/>
          </p:cNvCxnSpPr>
          <p:nvPr/>
        </p:nvCxnSpPr>
        <p:spPr bwMode="auto">
          <a:xfrm>
            <a:off x="1922464" y="4113213"/>
            <a:ext cx="66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Straight Connector 27"/>
          <p:cNvCxnSpPr>
            <a:cxnSpLocks noChangeShapeType="1"/>
          </p:cNvCxnSpPr>
          <p:nvPr/>
        </p:nvCxnSpPr>
        <p:spPr bwMode="auto">
          <a:xfrm>
            <a:off x="1922464" y="4635500"/>
            <a:ext cx="66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1" name="Straight Connector 14"/>
          <p:cNvCxnSpPr>
            <a:cxnSpLocks noChangeShapeType="1"/>
          </p:cNvCxnSpPr>
          <p:nvPr/>
        </p:nvCxnSpPr>
        <p:spPr bwMode="auto">
          <a:xfrm>
            <a:off x="1993900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2" name="Straight Connector 28"/>
          <p:cNvCxnSpPr>
            <a:cxnSpLocks noChangeShapeType="1"/>
          </p:cNvCxnSpPr>
          <p:nvPr/>
        </p:nvCxnSpPr>
        <p:spPr bwMode="auto">
          <a:xfrm>
            <a:off x="2511425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3" name="Straight Connector 29"/>
          <p:cNvCxnSpPr>
            <a:cxnSpLocks noChangeShapeType="1"/>
          </p:cNvCxnSpPr>
          <p:nvPr/>
        </p:nvCxnSpPr>
        <p:spPr bwMode="auto">
          <a:xfrm>
            <a:off x="3022600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4" name="Straight Connector 30"/>
          <p:cNvCxnSpPr>
            <a:cxnSpLocks noChangeShapeType="1"/>
          </p:cNvCxnSpPr>
          <p:nvPr/>
        </p:nvCxnSpPr>
        <p:spPr bwMode="auto">
          <a:xfrm flipH="1">
            <a:off x="3536950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5" name="Straight Connector 31"/>
          <p:cNvCxnSpPr>
            <a:cxnSpLocks noChangeShapeType="1"/>
          </p:cNvCxnSpPr>
          <p:nvPr/>
        </p:nvCxnSpPr>
        <p:spPr bwMode="auto">
          <a:xfrm>
            <a:off x="4056063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6" name="Straight Connector 32"/>
          <p:cNvCxnSpPr>
            <a:cxnSpLocks noChangeShapeType="1"/>
          </p:cNvCxnSpPr>
          <p:nvPr/>
        </p:nvCxnSpPr>
        <p:spPr bwMode="auto">
          <a:xfrm>
            <a:off x="4570413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7" name="Straight Connector 33"/>
          <p:cNvCxnSpPr>
            <a:cxnSpLocks noChangeShapeType="1"/>
          </p:cNvCxnSpPr>
          <p:nvPr/>
        </p:nvCxnSpPr>
        <p:spPr bwMode="auto">
          <a:xfrm>
            <a:off x="7151689" y="4637090"/>
            <a:ext cx="1587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8" name="Straight Connector 34"/>
          <p:cNvCxnSpPr>
            <a:cxnSpLocks noChangeShapeType="1"/>
          </p:cNvCxnSpPr>
          <p:nvPr/>
        </p:nvCxnSpPr>
        <p:spPr bwMode="auto">
          <a:xfrm>
            <a:off x="7672388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9" name="Straight Connector 35"/>
          <p:cNvCxnSpPr>
            <a:cxnSpLocks noChangeShapeType="1"/>
          </p:cNvCxnSpPr>
          <p:nvPr/>
        </p:nvCxnSpPr>
        <p:spPr bwMode="auto">
          <a:xfrm>
            <a:off x="8183563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Straight Connector 36"/>
          <p:cNvCxnSpPr>
            <a:cxnSpLocks noChangeShapeType="1"/>
          </p:cNvCxnSpPr>
          <p:nvPr/>
        </p:nvCxnSpPr>
        <p:spPr bwMode="auto">
          <a:xfrm>
            <a:off x="8702675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Straight Connector 50"/>
          <p:cNvCxnSpPr>
            <a:cxnSpLocks noChangeShapeType="1"/>
          </p:cNvCxnSpPr>
          <p:nvPr/>
        </p:nvCxnSpPr>
        <p:spPr bwMode="auto">
          <a:xfrm>
            <a:off x="5084763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Straight Connector 51"/>
          <p:cNvCxnSpPr>
            <a:cxnSpLocks noChangeShapeType="1"/>
          </p:cNvCxnSpPr>
          <p:nvPr/>
        </p:nvCxnSpPr>
        <p:spPr bwMode="auto">
          <a:xfrm>
            <a:off x="5608638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Straight Connector 52"/>
          <p:cNvCxnSpPr>
            <a:cxnSpLocks noChangeShapeType="1"/>
          </p:cNvCxnSpPr>
          <p:nvPr/>
        </p:nvCxnSpPr>
        <p:spPr bwMode="auto">
          <a:xfrm>
            <a:off x="6119813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Straight Connector 53"/>
          <p:cNvCxnSpPr>
            <a:cxnSpLocks noChangeShapeType="1"/>
          </p:cNvCxnSpPr>
          <p:nvPr/>
        </p:nvCxnSpPr>
        <p:spPr bwMode="auto">
          <a:xfrm flipH="1">
            <a:off x="6642100" y="4637090"/>
            <a:ext cx="0" cy="66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9227"/>
          <p:cNvSpPr txBox="1">
            <a:spLocks noChangeArrowheads="1"/>
          </p:cNvSpPr>
          <p:nvPr/>
        </p:nvSpPr>
        <p:spPr bwMode="auto">
          <a:xfrm>
            <a:off x="2325689" y="4721225"/>
            <a:ext cx="366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25</a:t>
            </a:r>
          </a:p>
        </p:txBody>
      </p:sp>
      <p:sp>
        <p:nvSpPr>
          <p:cNvPr id="75" name="TextBox 61"/>
          <p:cNvSpPr txBox="1">
            <a:spLocks noChangeArrowheads="1"/>
          </p:cNvSpPr>
          <p:nvPr/>
        </p:nvSpPr>
        <p:spPr bwMode="auto">
          <a:xfrm>
            <a:off x="1876426" y="4722813"/>
            <a:ext cx="233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0</a:t>
            </a:r>
          </a:p>
        </p:txBody>
      </p:sp>
      <p:sp>
        <p:nvSpPr>
          <p:cNvPr id="76" name="TextBox 62"/>
          <p:cNvSpPr txBox="1">
            <a:spLocks noChangeArrowheads="1"/>
          </p:cNvSpPr>
          <p:nvPr/>
        </p:nvSpPr>
        <p:spPr bwMode="auto">
          <a:xfrm>
            <a:off x="2838451" y="472122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50</a:t>
            </a:r>
          </a:p>
        </p:txBody>
      </p:sp>
      <p:sp>
        <p:nvSpPr>
          <p:cNvPr id="77" name="TextBox 63"/>
          <p:cNvSpPr txBox="1">
            <a:spLocks noChangeArrowheads="1"/>
          </p:cNvSpPr>
          <p:nvPr/>
        </p:nvSpPr>
        <p:spPr bwMode="auto">
          <a:xfrm>
            <a:off x="3351214" y="4722813"/>
            <a:ext cx="371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75</a:t>
            </a:r>
          </a:p>
        </p:txBody>
      </p:sp>
      <p:sp>
        <p:nvSpPr>
          <p:cNvPr id="78" name="TextBox 64"/>
          <p:cNvSpPr txBox="1">
            <a:spLocks noChangeArrowheads="1"/>
          </p:cNvSpPr>
          <p:nvPr/>
        </p:nvSpPr>
        <p:spPr bwMode="auto">
          <a:xfrm>
            <a:off x="3784601" y="4721225"/>
            <a:ext cx="54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100</a:t>
            </a:r>
          </a:p>
        </p:txBody>
      </p:sp>
      <p:sp>
        <p:nvSpPr>
          <p:cNvPr id="79" name="TextBox 65"/>
          <p:cNvSpPr txBox="1">
            <a:spLocks noChangeArrowheads="1"/>
          </p:cNvSpPr>
          <p:nvPr/>
        </p:nvSpPr>
        <p:spPr bwMode="auto">
          <a:xfrm>
            <a:off x="4294189" y="4722813"/>
            <a:ext cx="549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125</a:t>
            </a:r>
          </a:p>
        </p:txBody>
      </p:sp>
      <p:sp>
        <p:nvSpPr>
          <p:cNvPr id="80" name="TextBox 66"/>
          <p:cNvSpPr txBox="1">
            <a:spLocks noChangeArrowheads="1"/>
          </p:cNvSpPr>
          <p:nvPr/>
        </p:nvSpPr>
        <p:spPr bwMode="auto">
          <a:xfrm>
            <a:off x="4811713" y="4722813"/>
            <a:ext cx="544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150</a:t>
            </a:r>
          </a:p>
        </p:txBody>
      </p:sp>
      <p:sp>
        <p:nvSpPr>
          <p:cNvPr id="81" name="TextBox 67"/>
          <p:cNvSpPr txBox="1">
            <a:spLocks noChangeArrowheads="1"/>
          </p:cNvSpPr>
          <p:nvPr/>
        </p:nvSpPr>
        <p:spPr bwMode="auto">
          <a:xfrm>
            <a:off x="5334001" y="4722813"/>
            <a:ext cx="549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175</a:t>
            </a:r>
          </a:p>
        </p:txBody>
      </p:sp>
      <p:sp>
        <p:nvSpPr>
          <p:cNvPr id="82" name="TextBox 68"/>
          <p:cNvSpPr txBox="1">
            <a:spLocks noChangeArrowheads="1"/>
          </p:cNvSpPr>
          <p:nvPr/>
        </p:nvSpPr>
        <p:spPr bwMode="auto">
          <a:xfrm>
            <a:off x="5845175" y="4722813"/>
            <a:ext cx="547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200</a:t>
            </a:r>
          </a:p>
        </p:txBody>
      </p:sp>
      <p:sp>
        <p:nvSpPr>
          <p:cNvPr id="83" name="TextBox 69"/>
          <p:cNvSpPr txBox="1">
            <a:spLocks noChangeArrowheads="1"/>
          </p:cNvSpPr>
          <p:nvPr/>
        </p:nvSpPr>
        <p:spPr bwMode="auto">
          <a:xfrm>
            <a:off x="6365875" y="4721225"/>
            <a:ext cx="547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225</a:t>
            </a:r>
          </a:p>
        </p:txBody>
      </p:sp>
      <p:sp>
        <p:nvSpPr>
          <p:cNvPr id="84" name="TextBox 70"/>
          <p:cNvSpPr txBox="1">
            <a:spLocks noChangeArrowheads="1"/>
          </p:cNvSpPr>
          <p:nvPr/>
        </p:nvSpPr>
        <p:spPr bwMode="auto">
          <a:xfrm>
            <a:off x="6877051" y="4722813"/>
            <a:ext cx="549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250</a:t>
            </a:r>
          </a:p>
        </p:txBody>
      </p:sp>
      <p:sp>
        <p:nvSpPr>
          <p:cNvPr id="85" name="TextBox 71"/>
          <p:cNvSpPr txBox="1">
            <a:spLocks noChangeArrowheads="1"/>
          </p:cNvSpPr>
          <p:nvPr/>
        </p:nvSpPr>
        <p:spPr bwMode="auto">
          <a:xfrm>
            <a:off x="7396163" y="4722813"/>
            <a:ext cx="544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275</a:t>
            </a:r>
          </a:p>
        </p:txBody>
      </p:sp>
      <p:sp>
        <p:nvSpPr>
          <p:cNvPr id="86" name="TextBox 72"/>
          <p:cNvSpPr txBox="1">
            <a:spLocks noChangeArrowheads="1"/>
          </p:cNvSpPr>
          <p:nvPr/>
        </p:nvSpPr>
        <p:spPr bwMode="auto">
          <a:xfrm>
            <a:off x="7910513" y="4721225"/>
            <a:ext cx="544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300</a:t>
            </a:r>
          </a:p>
        </p:txBody>
      </p:sp>
      <p:sp>
        <p:nvSpPr>
          <p:cNvPr id="87" name="TextBox 73"/>
          <p:cNvSpPr txBox="1">
            <a:spLocks noChangeArrowheads="1"/>
          </p:cNvSpPr>
          <p:nvPr/>
        </p:nvSpPr>
        <p:spPr bwMode="auto">
          <a:xfrm>
            <a:off x="8426451" y="4722813"/>
            <a:ext cx="549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325</a:t>
            </a:r>
          </a:p>
        </p:txBody>
      </p:sp>
      <p:sp>
        <p:nvSpPr>
          <p:cNvPr id="88" name="TextBox 75"/>
          <p:cNvSpPr txBox="1">
            <a:spLocks noChangeArrowheads="1"/>
          </p:cNvSpPr>
          <p:nvPr/>
        </p:nvSpPr>
        <p:spPr bwMode="auto">
          <a:xfrm>
            <a:off x="7277100" y="2503490"/>
            <a:ext cx="198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Placebo </a:t>
            </a:r>
            <a:r>
              <a:rPr lang="en-GB" altLang="en-US" sz="1400" dirty="0">
                <a:solidFill>
                  <a:prstClr val="black"/>
                </a:solidFill>
                <a:cs typeface="Arial" pitchFamily="34" charset="0"/>
              </a:rPr>
              <a:t>Respimat® </a:t>
            </a:r>
            <a:r>
              <a:rPr lang="en-GB" altLang="en-US" sz="1400" dirty="0" err="1">
                <a:solidFill>
                  <a:prstClr val="black"/>
                </a:solidFill>
                <a:cs typeface="Arial" pitchFamily="34" charset="0"/>
              </a:rPr>
              <a:t>qd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040" name="TextBox 76"/>
          <p:cNvSpPr txBox="1">
            <a:spLocks noChangeArrowheads="1"/>
          </p:cNvSpPr>
          <p:nvPr/>
        </p:nvSpPr>
        <p:spPr bwMode="auto">
          <a:xfrm>
            <a:off x="6680201" y="3576640"/>
            <a:ext cx="2443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i="0" smtClean="0">
                <a:solidFill>
                  <a:prstClr val="black"/>
                </a:solidFill>
                <a:latin typeface="Calibri" pitchFamily="34" charset="0"/>
              </a:rPr>
              <a:t>Tiotropium Respimat® 5 µg qd</a:t>
            </a:r>
            <a:endParaRPr lang="en-GB" altLang="en-US" sz="1400" i="0" baseline="30000" smtClean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TextBox 78"/>
          <p:cNvSpPr txBox="1">
            <a:spLocks noChangeArrowheads="1"/>
          </p:cNvSpPr>
          <p:nvPr/>
        </p:nvSpPr>
        <p:spPr bwMode="auto">
          <a:xfrm rot="16200000">
            <a:off x="61913" y="3117514"/>
            <a:ext cx="2709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cs typeface="Arial" charset="0"/>
              </a:rPr>
              <a:t>Patients with ≥1 severe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cs typeface="Arial" charset="0"/>
              </a:rPr>
              <a:t>asthma exacerbation (%)</a:t>
            </a:r>
          </a:p>
        </p:txBody>
      </p:sp>
      <p:sp>
        <p:nvSpPr>
          <p:cNvPr id="91" name="TextBox 230"/>
          <p:cNvSpPr txBox="1">
            <a:spLocks noChangeArrowheads="1"/>
          </p:cNvSpPr>
          <p:nvPr/>
        </p:nvSpPr>
        <p:spPr bwMode="auto">
          <a:xfrm>
            <a:off x="1892301" y="4940300"/>
            <a:ext cx="6927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Days</a:t>
            </a:r>
          </a:p>
        </p:txBody>
      </p:sp>
      <p:sp>
        <p:nvSpPr>
          <p:cNvPr id="92" name="TextBox 1"/>
          <p:cNvSpPr txBox="1"/>
          <p:nvPr/>
        </p:nvSpPr>
        <p:spPr bwMode="auto">
          <a:xfrm>
            <a:off x="2306639" y="5246688"/>
            <a:ext cx="4048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435</a:t>
            </a:r>
          </a:p>
        </p:txBody>
      </p:sp>
      <p:sp>
        <p:nvSpPr>
          <p:cNvPr id="93" name="TextBox 1"/>
          <p:cNvSpPr txBox="1"/>
          <p:nvPr/>
        </p:nvSpPr>
        <p:spPr bwMode="auto">
          <a:xfrm>
            <a:off x="2819401" y="5246688"/>
            <a:ext cx="40481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412</a:t>
            </a:r>
          </a:p>
        </p:txBody>
      </p:sp>
      <p:sp>
        <p:nvSpPr>
          <p:cNvPr id="94" name="TextBox 80"/>
          <p:cNvSpPr txBox="1"/>
          <p:nvPr/>
        </p:nvSpPr>
        <p:spPr bwMode="auto">
          <a:xfrm>
            <a:off x="3382963" y="5246688"/>
            <a:ext cx="3032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388</a:t>
            </a:r>
          </a:p>
        </p:txBody>
      </p:sp>
      <p:sp>
        <p:nvSpPr>
          <p:cNvPr id="95" name="TextBox 81"/>
          <p:cNvSpPr txBox="1"/>
          <p:nvPr/>
        </p:nvSpPr>
        <p:spPr bwMode="auto">
          <a:xfrm>
            <a:off x="3910014" y="5246688"/>
            <a:ext cx="2889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379</a:t>
            </a:r>
          </a:p>
        </p:txBody>
      </p:sp>
      <p:sp>
        <p:nvSpPr>
          <p:cNvPr id="96" name="TextBox 82"/>
          <p:cNvSpPr txBox="1"/>
          <p:nvPr/>
        </p:nvSpPr>
        <p:spPr bwMode="auto">
          <a:xfrm>
            <a:off x="4400550" y="5246688"/>
            <a:ext cx="33655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367</a:t>
            </a:r>
          </a:p>
        </p:txBody>
      </p:sp>
      <p:sp>
        <p:nvSpPr>
          <p:cNvPr id="97" name="TextBox 83"/>
          <p:cNvSpPr txBox="1"/>
          <p:nvPr/>
        </p:nvSpPr>
        <p:spPr bwMode="auto">
          <a:xfrm>
            <a:off x="4932364" y="5246688"/>
            <a:ext cx="3063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356</a:t>
            </a:r>
          </a:p>
        </p:txBody>
      </p:sp>
      <p:sp>
        <p:nvSpPr>
          <p:cNvPr id="98" name="TextBox 84"/>
          <p:cNvSpPr txBox="1"/>
          <p:nvPr/>
        </p:nvSpPr>
        <p:spPr bwMode="auto">
          <a:xfrm>
            <a:off x="5441951" y="5246688"/>
            <a:ext cx="33496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339</a:t>
            </a:r>
          </a:p>
        </p:txBody>
      </p:sp>
      <p:sp>
        <p:nvSpPr>
          <p:cNvPr id="99" name="TextBox 85"/>
          <p:cNvSpPr txBox="1"/>
          <p:nvPr/>
        </p:nvSpPr>
        <p:spPr bwMode="auto">
          <a:xfrm>
            <a:off x="5948363" y="5246688"/>
            <a:ext cx="3444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332</a:t>
            </a:r>
          </a:p>
        </p:txBody>
      </p:sp>
      <p:sp>
        <p:nvSpPr>
          <p:cNvPr id="100" name="TextBox 86"/>
          <p:cNvSpPr txBox="1"/>
          <p:nvPr/>
        </p:nvSpPr>
        <p:spPr bwMode="auto">
          <a:xfrm>
            <a:off x="6459539" y="5246688"/>
            <a:ext cx="36512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319</a:t>
            </a:r>
          </a:p>
        </p:txBody>
      </p:sp>
      <p:sp>
        <p:nvSpPr>
          <p:cNvPr id="101" name="TextBox 87"/>
          <p:cNvSpPr txBox="1"/>
          <p:nvPr/>
        </p:nvSpPr>
        <p:spPr bwMode="auto">
          <a:xfrm>
            <a:off x="6992939" y="5246688"/>
            <a:ext cx="3175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303</a:t>
            </a:r>
          </a:p>
        </p:txBody>
      </p:sp>
      <p:sp>
        <p:nvSpPr>
          <p:cNvPr id="102" name="TextBox 88"/>
          <p:cNvSpPr txBox="1"/>
          <p:nvPr/>
        </p:nvSpPr>
        <p:spPr bwMode="auto">
          <a:xfrm>
            <a:off x="7491414" y="5246688"/>
            <a:ext cx="3571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290</a:t>
            </a:r>
          </a:p>
        </p:txBody>
      </p:sp>
      <p:sp>
        <p:nvSpPr>
          <p:cNvPr id="103" name="TextBox 89"/>
          <p:cNvSpPr txBox="1"/>
          <p:nvPr/>
        </p:nvSpPr>
        <p:spPr bwMode="auto">
          <a:xfrm>
            <a:off x="7997826" y="5246688"/>
            <a:ext cx="36671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282</a:t>
            </a:r>
          </a:p>
        </p:txBody>
      </p:sp>
      <p:sp>
        <p:nvSpPr>
          <p:cNvPr id="104" name="TextBox 90"/>
          <p:cNvSpPr txBox="1"/>
          <p:nvPr/>
        </p:nvSpPr>
        <p:spPr bwMode="auto">
          <a:xfrm>
            <a:off x="8523288" y="5246688"/>
            <a:ext cx="3540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272</a:t>
            </a:r>
          </a:p>
        </p:txBody>
      </p:sp>
      <p:sp>
        <p:nvSpPr>
          <p:cNvPr id="105" name="TextBox 1"/>
          <p:cNvSpPr txBox="1">
            <a:spLocks noChangeArrowheads="1"/>
          </p:cNvSpPr>
          <p:nvPr/>
        </p:nvSpPr>
        <p:spPr bwMode="auto">
          <a:xfrm>
            <a:off x="1801814" y="5246688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454</a:t>
            </a:r>
          </a:p>
        </p:txBody>
      </p:sp>
      <p:sp>
        <p:nvSpPr>
          <p:cNvPr id="106" name="TextBox 92"/>
          <p:cNvSpPr txBox="1">
            <a:spLocks noChangeArrowheads="1"/>
          </p:cNvSpPr>
          <p:nvPr/>
        </p:nvSpPr>
        <p:spPr bwMode="auto">
          <a:xfrm>
            <a:off x="1676401" y="1219200"/>
            <a:ext cx="5759450" cy="738188"/>
          </a:xfrm>
          <a:prstGeom prst="rect">
            <a:avLst/>
          </a:prstGeom>
          <a:solidFill>
            <a:srgbClr val="0062A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GB" altLang="en-US" sz="1400" b="1" dirty="0">
                <a:solidFill>
                  <a:prstClr val="white"/>
                </a:solidFill>
                <a:cs typeface="Arial" pitchFamily="34" charset="0"/>
              </a:rPr>
              <a:t>HR=0.79 (95% CI: 0.62, 1.00); risk reduction 21% (</a:t>
            </a:r>
            <a:r>
              <a:rPr lang="en-GB" altLang="en-US" sz="1400" b="1" i="1" dirty="0">
                <a:solidFill>
                  <a:prstClr val="white"/>
                </a:solidFill>
                <a:cs typeface="Arial" pitchFamily="34" charset="0"/>
              </a:rPr>
              <a:t>P</a:t>
            </a:r>
            <a:r>
              <a:rPr lang="en-GB" altLang="en-US" sz="1400" b="1" dirty="0">
                <a:solidFill>
                  <a:prstClr val="white"/>
                </a:solidFill>
                <a:cs typeface="Arial" pitchFamily="34" charset="0"/>
              </a:rPr>
              <a:t>=0.034)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dirty="0">
                <a:solidFill>
                  <a:prstClr val="white"/>
                </a:solidFill>
                <a:cs typeface="Arial" pitchFamily="34" charset="0"/>
              </a:rPr>
              <a:t>Number needed to treat to prevent one severe exacerbation </a:t>
            </a:r>
            <a:br>
              <a:rPr lang="en-GB" altLang="en-US" sz="14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en-GB" altLang="en-US" sz="1400" b="1" dirty="0">
                <a:solidFill>
                  <a:prstClr val="white"/>
                </a:solidFill>
                <a:cs typeface="Arial" pitchFamily="34" charset="0"/>
              </a:rPr>
              <a:t>during the 48-week treatment period: 15 </a:t>
            </a:r>
          </a:p>
        </p:txBody>
      </p:sp>
      <p:sp>
        <p:nvSpPr>
          <p:cNvPr id="107" name="TextBox 56"/>
          <p:cNvSpPr txBox="1">
            <a:spLocks noChangeArrowheads="1"/>
          </p:cNvSpPr>
          <p:nvPr/>
        </p:nvSpPr>
        <p:spPr bwMode="auto">
          <a:xfrm>
            <a:off x="1519239" y="3454402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20</a:t>
            </a:r>
          </a:p>
        </p:txBody>
      </p:sp>
      <p:sp>
        <p:nvSpPr>
          <p:cNvPr id="108" name="TextBox 9226"/>
          <p:cNvSpPr txBox="1">
            <a:spLocks noChangeArrowheads="1"/>
          </p:cNvSpPr>
          <p:nvPr/>
        </p:nvSpPr>
        <p:spPr bwMode="auto">
          <a:xfrm>
            <a:off x="1625601" y="4497390"/>
            <a:ext cx="37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0</a:t>
            </a:r>
          </a:p>
        </p:txBody>
      </p:sp>
      <p:sp>
        <p:nvSpPr>
          <p:cNvPr id="109" name="TextBox 55"/>
          <p:cNvSpPr txBox="1">
            <a:spLocks noChangeArrowheads="1"/>
          </p:cNvSpPr>
          <p:nvPr/>
        </p:nvSpPr>
        <p:spPr bwMode="auto">
          <a:xfrm>
            <a:off x="1519239" y="3975100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prstClr val="black"/>
                </a:solidFill>
                <a:cs typeface="Arial" charset="0"/>
              </a:rPr>
              <a:t>10</a:t>
            </a:r>
          </a:p>
        </p:txBody>
      </p:sp>
      <p:sp>
        <p:nvSpPr>
          <p:cNvPr id="110" name="TextBox 57"/>
          <p:cNvSpPr txBox="1">
            <a:spLocks noChangeArrowheads="1"/>
          </p:cNvSpPr>
          <p:nvPr/>
        </p:nvSpPr>
        <p:spPr bwMode="auto">
          <a:xfrm>
            <a:off x="1511301" y="2927352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30</a:t>
            </a:r>
          </a:p>
        </p:txBody>
      </p:sp>
      <p:sp>
        <p:nvSpPr>
          <p:cNvPr id="111" name="TextBox 58"/>
          <p:cNvSpPr txBox="1">
            <a:spLocks noChangeArrowheads="1"/>
          </p:cNvSpPr>
          <p:nvPr/>
        </p:nvSpPr>
        <p:spPr bwMode="auto">
          <a:xfrm>
            <a:off x="1519239" y="2406652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40</a:t>
            </a: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>
            <a:off x="1519239" y="1881190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50</a:t>
            </a:r>
          </a:p>
        </p:txBody>
      </p:sp>
      <p:grpSp>
        <p:nvGrpSpPr>
          <p:cNvPr id="42064" name="Group 112"/>
          <p:cNvGrpSpPr>
            <a:grpSpLocks/>
          </p:cNvGrpSpPr>
          <p:nvPr/>
        </p:nvGrpSpPr>
        <p:grpSpPr bwMode="auto">
          <a:xfrm>
            <a:off x="1995489" y="2790825"/>
            <a:ext cx="6999287" cy="1835150"/>
            <a:chOff x="1677988" y="2443159"/>
            <a:chExt cx="6999287" cy="1835151"/>
          </a:xfrm>
        </p:grpSpPr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1677988" y="4171948"/>
              <a:ext cx="322262" cy="101600"/>
            </a:xfrm>
            <a:custGeom>
              <a:avLst/>
              <a:gdLst>
                <a:gd name="T0" fmla="*/ 0 w 338138"/>
                <a:gd name="T1" fmla="*/ 114300 h 114300"/>
                <a:gd name="T2" fmla="*/ 80963 w 338138"/>
                <a:gd name="T3" fmla="*/ 104775 h 114300"/>
                <a:gd name="T4" fmla="*/ 83344 w 338138"/>
                <a:gd name="T5" fmla="*/ 69057 h 114300"/>
                <a:gd name="T6" fmla="*/ 123825 w 338138"/>
                <a:gd name="T7" fmla="*/ 71438 h 114300"/>
                <a:gd name="T8" fmla="*/ 123825 w 338138"/>
                <a:gd name="T9" fmla="*/ 50007 h 114300"/>
                <a:gd name="T10" fmla="*/ 188119 w 338138"/>
                <a:gd name="T11" fmla="*/ 47625 h 114300"/>
                <a:gd name="T12" fmla="*/ 188119 w 338138"/>
                <a:gd name="T13" fmla="*/ 16669 h 114300"/>
                <a:gd name="T14" fmla="*/ 242888 w 338138"/>
                <a:gd name="T15" fmla="*/ 16669 h 114300"/>
                <a:gd name="T16" fmla="*/ 242888 w 338138"/>
                <a:gd name="T17" fmla="*/ 2382 h 114300"/>
                <a:gd name="T18" fmla="*/ 295275 w 338138"/>
                <a:gd name="T19" fmla="*/ 2382 h 114300"/>
                <a:gd name="T20" fmla="*/ 295275 w 338138"/>
                <a:gd name="T21" fmla="*/ 0 h 114300"/>
                <a:gd name="T22" fmla="*/ 338138 w 338138"/>
                <a:gd name="T23" fmla="*/ 0 h 114300"/>
                <a:gd name="T24" fmla="*/ 338138 w 338138"/>
                <a:gd name="T25" fmla="*/ 0 h 114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8138" h="114300">
                  <a:moveTo>
                    <a:pt x="0" y="114300"/>
                  </a:moveTo>
                  <a:lnTo>
                    <a:pt x="80963" y="104775"/>
                  </a:lnTo>
                  <a:lnTo>
                    <a:pt x="83344" y="69057"/>
                  </a:lnTo>
                  <a:lnTo>
                    <a:pt x="123825" y="71438"/>
                  </a:lnTo>
                  <a:lnTo>
                    <a:pt x="123825" y="50007"/>
                  </a:lnTo>
                  <a:lnTo>
                    <a:pt x="188119" y="47625"/>
                  </a:lnTo>
                  <a:lnTo>
                    <a:pt x="188119" y="16669"/>
                  </a:lnTo>
                  <a:lnTo>
                    <a:pt x="242888" y="16669"/>
                  </a:lnTo>
                  <a:lnTo>
                    <a:pt x="242888" y="2382"/>
                  </a:lnTo>
                  <a:lnTo>
                    <a:pt x="295275" y="2382"/>
                  </a:lnTo>
                  <a:lnTo>
                    <a:pt x="295275" y="0"/>
                  </a:lnTo>
                  <a:lnTo>
                    <a:pt x="338138" y="0"/>
                  </a:lnTo>
                </a:path>
              </a:pathLst>
            </a:custGeom>
            <a:noFill/>
            <a:ln w="28575" cap="flat" cmpd="sng" algn="ctr">
              <a:solidFill>
                <a:srgbClr val="0060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1992313" y="3910010"/>
              <a:ext cx="660400" cy="265113"/>
            </a:xfrm>
            <a:custGeom>
              <a:avLst/>
              <a:gdLst>
                <a:gd name="T0" fmla="*/ 0 w 695325"/>
                <a:gd name="T1" fmla="*/ 289729 h 292894"/>
                <a:gd name="T2" fmla="*/ 66675 w 695325"/>
                <a:gd name="T3" fmla="*/ 289730 h 292894"/>
                <a:gd name="T4" fmla="*/ 80963 w 695325"/>
                <a:gd name="T5" fmla="*/ 275598 h 292894"/>
                <a:gd name="T6" fmla="*/ 80963 w 695325"/>
                <a:gd name="T7" fmla="*/ 237909 h 292894"/>
                <a:gd name="T8" fmla="*/ 111919 w 695325"/>
                <a:gd name="T9" fmla="*/ 237909 h 292894"/>
                <a:gd name="T10" fmla="*/ 111919 w 695325"/>
                <a:gd name="T11" fmla="*/ 221419 h 292894"/>
                <a:gd name="T12" fmla="*/ 123825 w 695325"/>
                <a:gd name="T13" fmla="*/ 221419 h 292894"/>
                <a:gd name="T14" fmla="*/ 123825 w 695325"/>
                <a:gd name="T15" fmla="*/ 193154 h 292894"/>
                <a:gd name="T16" fmla="*/ 207169 w 695325"/>
                <a:gd name="T17" fmla="*/ 193154 h 292894"/>
                <a:gd name="T18" fmla="*/ 207169 w 695325"/>
                <a:gd name="T19" fmla="*/ 167243 h 292894"/>
                <a:gd name="T20" fmla="*/ 254794 w 695325"/>
                <a:gd name="T21" fmla="*/ 167243 h 292894"/>
                <a:gd name="T22" fmla="*/ 254794 w 695325"/>
                <a:gd name="T23" fmla="*/ 153110 h 292894"/>
                <a:gd name="T24" fmla="*/ 314325 w 695325"/>
                <a:gd name="T25" fmla="*/ 153110 h 292894"/>
                <a:gd name="T26" fmla="*/ 314325 w 695325"/>
                <a:gd name="T27" fmla="*/ 117776 h 292894"/>
                <a:gd name="T28" fmla="*/ 378619 w 695325"/>
                <a:gd name="T29" fmla="*/ 117776 h 292894"/>
                <a:gd name="T30" fmla="*/ 378619 w 695325"/>
                <a:gd name="T31" fmla="*/ 98932 h 292894"/>
                <a:gd name="T32" fmla="*/ 414338 w 695325"/>
                <a:gd name="T33" fmla="*/ 98932 h 292894"/>
                <a:gd name="T34" fmla="*/ 414338 w 695325"/>
                <a:gd name="T35" fmla="*/ 80088 h 292894"/>
                <a:gd name="T36" fmla="*/ 459582 w 695325"/>
                <a:gd name="T37" fmla="*/ 80088 h 292894"/>
                <a:gd name="T38" fmla="*/ 459582 w 695325"/>
                <a:gd name="T39" fmla="*/ 63600 h 292894"/>
                <a:gd name="T40" fmla="*/ 483394 w 695325"/>
                <a:gd name="T41" fmla="*/ 63600 h 292894"/>
                <a:gd name="T42" fmla="*/ 483394 w 695325"/>
                <a:gd name="T43" fmla="*/ 25911 h 292894"/>
                <a:gd name="T44" fmla="*/ 569119 w 695325"/>
                <a:gd name="T45" fmla="*/ 25911 h 292894"/>
                <a:gd name="T46" fmla="*/ 573882 w 695325"/>
                <a:gd name="T47" fmla="*/ 21199 h 292894"/>
                <a:gd name="T48" fmla="*/ 595313 w 695325"/>
                <a:gd name="T49" fmla="*/ 21199 h 292894"/>
                <a:gd name="T50" fmla="*/ 595313 w 695325"/>
                <a:gd name="T51" fmla="*/ 0 h 292894"/>
                <a:gd name="T52" fmla="*/ 695325 w 695325"/>
                <a:gd name="T53" fmla="*/ 0 h 292894"/>
                <a:gd name="T54" fmla="*/ 695325 w 695325"/>
                <a:gd name="T55" fmla="*/ 7068 h 2928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95325" h="292894">
                  <a:moveTo>
                    <a:pt x="0" y="292893"/>
                  </a:moveTo>
                  <a:lnTo>
                    <a:pt x="66675" y="292894"/>
                  </a:lnTo>
                  <a:lnTo>
                    <a:pt x="80963" y="278606"/>
                  </a:lnTo>
                  <a:lnTo>
                    <a:pt x="80963" y="240506"/>
                  </a:lnTo>
                  <a:lnTo>
                    <a:pt x="111919" y="240506"/>
                  </a:lnTo>
                  <a:lnTo>
                    <a:pt x="111919" y="223837"/>
                  </a:lnTo>
                  <a:lnTo>
                    <a:pt x="123825" y="223837"/>
                  </a:lnTo>
                  <a:lnTo>
                    <a:pt x="123825" y="195262"/>
                  </a:lnTo>
                  <a:lnTo>
                    <a:pt x="207169" y="195262"/>
                  </a:lnTo>
                  <a:lnTo>
                    <a:pt x="207169" y="169069"/>
                  </a:lnTo>
                  <a:lnTo>
                    <a:pt x="254794" y="169069"/>
                  </a:lnTo>
                  <a:lnTo>
                    <a:pt x="254794" y="154781"/>
                  </a:lnTo>
                  <a:lnTo>
                    <a:pt x="314325" y="154781"/>
                  </a:lnTo>
                  <a:lnTo>
                    <a:pt x="314325" y="119062"/>
                  </a:lnTo>
                  <a:lnTo>
                    <a:pt x="378619" y="119062"/>
                  </a:lnTo>
                  <a:lnTo>
                    <a:pt x="378619" y="100012"/>
                  </a:lnTo>
                  <a:lnTo>
                    <a:pt x="414338" y="100012"/>
                  </a:lnTo>
                  <a:lnTo>
                    <a:pt x="414338" y="80962"/>
                  </a:lnTo>
                  <a:lnTo>
                    <a:pt x="459582" y="80962"/>
                  </a:lnTo>
                  <a:lnTo>
                    <a:pt x="459582" y="64294"/>
                  </a:lnTo>
                  <a:lnTo>
                    <a:pt x="483394" y="64294"/>
                  </a:lnTo>
                  <a:lnTo>
                    <a:pt x="483394" y="26194"/>
                  </a:lnTo>
                  <a:lnTo>
                    <a:pt x="569119" y="26194"/>
                  </a:lnTo>
                  <a:lnTo>
                    <a:pt x="573882" y="21431"/>
                  </a:lnTo>
                  <a:lnTo>
                    <a:pt x="595313" y="21431"/>
                  </a:lnTo>
                  <a:lnTo>
                    <a:pt x="595313" y="0"/>
                  </a:lnTo>
                  <a:lnTo>
                    <a:pt x="695325" y="0"/>
                  </a:lnTo>
                  <a:lnTo>
                    <a:pt x="695325" y="7144"/>
                  </a:lnTo>
                </a:path>
              </a:pathLst>
            </a:custGeom>
            <a:noFill/>
            <a:ln w="28575" cap="flat" cmpd="sng" algn="ctr">
              <a:solidFill>
                <a:srgbClr val="0060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2660650" y="3809998"/>
              <a:ext cx="671513" cy="100012"/>
            </a:xfrm>
            <a:custGeom>
              <a:avLst/>
              <a:gdLst>
                <a:gd name="T0" fmla="*/ 0 w 676275"/>
                <a:gd name="T1" fmla="*/ 116025 h 109538"/>
                <a:gd name="T2" fmla="*/ 81081 w 676275"/>
                <a:gd name="T3" fmla="*/ 116025 h 109538"/>
                <a:gd name="T4" fmla="*/ 81081 w 676275"/>
                <a:gd name="T5" fmla="*/ 80713 h 109538"/>
                <a:gd name="T6" fmla="*/ 192919 w 676275"/>
                <a:gd name="T7" fmla="*/ 80713 h 109538"/>
                <a:gd name="T8" fmla="*/ 192919 w 676275"/>
                <a:gd name="T9" fmla="*/ 68102 h 109538"/>
                <a:gd name="T10" fmla="*/ 318736 w 676275"/>
                <a:gd name="T11" fmla="*/ 68102 h 109538"/>
                <a:gd name="T12" fmla="*/ 318736 w 676275"/>
                <a:gd name="T13" fmla="*/ 47924 h 109538"/>
                <a:gd name="T14" fmla="*/ 444553 w 676275"/>
                <a:gd name="T15" fmla="*/ 47924 h 109538"/>
                <a:gd name="T16" fmla="*/ 444553 w 676275"/>
                <a:gd name="T17" fmla="*/ 35312 h 109538"/>
                <a:gd name="T18" fmla="*/ 564778 w 676275"/>
                <a:gd name="T19" fmla="*/ 35312 h 109538"/>
                <a:gd name="T20" fmla="*/ 570371 w 676275"/>
                <a:gd name="T21" fmla="*/ 30267 h 109538"/>
                <a:gd name="T22" fmla="*/ 673821 w 676275"/>
                <a:gd name="T23" fmla="*/ 30267 h 109538"/>
                <a:gd name="T24" fmla="*/ 673821 w 676275"/>
                <a:gd name="T25" fmla="*/ 10089 h 109538"/>
                <a:gd name="T26" fmla="*/ 707371 w 676275"/>
                <a:gd name="T27" fmla="*/ 10089 h 109538"/>
                <a:gd name="T28" fmla="*/ 707371 w 676275"/>
                <a:gd name="T29" fmla="*/ 0 h 109538"/>
                <a:gd name="T30" fmla="*/ 794045 w 676275"/>
                <a:gd name="T31" fmla="*/ 0 h 1095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76275" h="109538">
                  <a:moveTo>
                    <a:pt x="0" y="109538"/>
                  </a:moveTo>
                  <a:lnTo>
                    <a:pt x="69056" y="109538"/>
                  </a:lnTo>
                  <a:lnTo>
                    <a:pt x="69056" y="76200"/>
                  </a:lnTo>
                  <a:lnTo>
                    <a:pt x="164306" y="76200"/>
                  </a:lnTo>
                  <a:lnTo>
                    <a:pt x="164306" y="64294"/>
                  </a:lnTo>
                  <a:lnTo>
                    <a:pt x="271462" y="64294"/>
                  </a:lnTo>
                  <a:lnTo>
                    <a:pt x="271462" y="45244"/>
                  </a:lnTo>
                  <a:lnTo>
                    <a:pt x="378618" y="45244"/>
                  </a:lnTo>
                  <a:lnTo>
                    <a:pt x="378618" y="33338"/>
                  </a:lnTo>
                  <a:lnTo>
                    <a:pt x="481012" y="33338"/>
                  </a:lnTo>
                  <a:lnTo>
                    <a:pt x="485775" y="28575"/>
                  </a:lnTo>
                  <a:lnTo>
                    <a:pt x="573881" y="28575"/>
                  </a:lnTo>
                  <a:lnTo>
                    <a:pt x="573881" y="9525"/>
                  </a:lnTo>
                  <a:lnTo>
                    <a:pt x="602456" y="9525"/>
                  </a:lnTo>
                  <a:lnTo>
                    <a:pt x="602456" y="0"/>
                  </a:lnTo>
                  <a:lnTo>
                    <a:pt x="676275" y="0"/>
                  </a:lnTo>
                </a:path>
              </a:pathLst>
            </a:custGeom>
            <a:noFill/>
            <a:ln w="28575" cap="flat" cmpd="sng" algn="ctr">
              <a:solidFill>
                <a:srgbClr val="0060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19" name="Freeform 9215"/>
            <p:cNvSpPr>
              <a:spLocks/>
            </p:cNvSpPr>
            <p:nvPr/>
          </p:nvSpPr>
          <p:spPr bwMode="auto">
            <a:xfrm>
              <a:off x="3332163" y="3657598"/>
              <a:ext cx="571500" cy="146050"/>
            </a:xfrm>
            <a:custGeom>
              <a:avLst/>
              <a:gdLst>
                <a:gd name="T0" fmla="*/ 0 w 578644"/>
                <a:gd name="T1" fmla="*/ 172263 h 169069"/>
                <a:gd name="T2" fmla="*/ 73023 w 578644"/>
                <a:gd name="T3" fmla="*/ 172263 h 169069"/>
                <a:gd name="T4" fmla="*/ 73023 w 578644"/>
                <a:gd name="T5" fmla="*/ 145574 h 169069"/>
                <a:gd name="T6" fmla="*/ 200137 w 578644"/>
                <a:gd name="T7" fmla="*/ 145574 h 169069"/>
                <a:gd name="T8" fmla="*/ 200137 w 578644"/>
                <a:gd name="T9" fmla="*/ 116460 h 169069"/>
                <a:gd name="T10" fmla="*/ 286682 w 578644"/>
                <a:gd name="T11" fmla="*/ 116460 h 169069"/>
                <a:gd name="T12" fmla="*/ 286682 w 578644"/>
                <a:gd name="T13" fmla="*/ 104329 h 169069"/>
                <a:gd name="T14" fmla="*/ 346181 w 578644"/>
                <a:gd name="T15" fmla="*/ 104329 h 169069"/>
                <a:gd name="T16" fmla="*/ 346181 w 578644"/>
                <a:gd name="T17" fmla="*/ 84919 h 169069"/>
                <a:gd name="T18" fmla="*/ 486816 w 578644"/>
                <a:gd name="T19" fmla="*/ 84919 h 169069"/>
                <a:gd name="T20" fmla="*/ 486816 w 578644"/>
                <a:gd name="T21" fmla="*/ 60656 h 169069"/>
                <a:gd name="T22" fmla="*/ 603111 w 578644"/>
                <a:gd name="T23" fmla="*/ 60656 h 169069"/>
                <a:gd name="T24" fmla="*/ 603111 w 578644"/>
                <a:gd name="T25" fmla="*/ 31541 h 169069"/>
                <a:gd name="T26" fmla="*/ 603111 w 578644"/>
                <a:gd name="T27" fmla="*/ 31541 h 169069"/>
                <a:gd name="T28" fmla="*/ 657202 w 578644"/>
                <a:gd name="T29" fmla="*/ 31541 h 169069"/>
                <a:gd name="T30" fmla="*/ 657202 w 578644"/>
                <a:gd name="T31" fmla="*/ 0 h 1690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8644" h="169069">
                  <a:moveTo>
                    <a:pt x="0" y="169069"/>
                  </a:moveTo>
                  <a:lnTo>
                    <a:pt x="64294" y="169069"/>
                  </a:lnTo>
                  <a:lnTo>
                    <a:pt x="64294" y="142875"/>
                  </a:lnTo>
                  <a:lnTo>
                    <a:pt x="176213" y="142875"/>
                  </a:lnTo>
                  <a:lnTo>
                    <a:pt x="176213" y="114300"/>
                  </a:lnTo>
                  <a:lnTo>
                    <a:pt x="252413" y="114300"/>
                  </a:lnTo>
                  <a:lnTo>
                    <a:pt x="252413" y="102394"/>
                  </a:lnTo>
                  <a:lnTo>
                    <a:pt x="304800" y="102394"/>
                  </a:lnTo>
                  <a:lnTo>
                    <a:pt x="304800" y="83344"/>
                  </a:lnTo>
                  <a:lnTo>
                    <a:pt x="428625" y="83344"/>
                  </a:lnTo>
                  <a:lnTo>
                    <a:pt x="428625" y="59531"/>
                  </a:lnTo>
                  <a:lnTo>
                    <a:pt x="531019" y="59531"/>
                  </a:lnTo>
                  <a:lnTo>
                    <a:pt x="531019" y="30956"/>
                  </a:lnTo>
                  <a:lnTo>
                    <a:pt x="578644" y="30956"/>
                  </a:lnTo>
                  <a:lnTo>
                    <a:pt x="578644" y="0"/>
                  </a:lnTo>
                </a:path>
              </a:pathLst>
            </a:custGeom>
            <a:noFill/>
            <a:ln w="28575" cap="flat" cmpd="sng" algn="ctr">
              <a:solidFill>
                <a:srgbClr val="0060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0" name="Freeform 9216"/>
            <p:cNvSpPr>
              <a:spLocks/>
            </p:cNvSpPr>
            <p:nvPr/>
          </p:nvSpPr>
          <p:spPr bwMode="auto">
            <a:xfrm>
              <a:off x="3911600" y="3192459"/>
              <a:ext cx="2387600" cy="469900"/>
            </a:xfrm>
            <a:custGeom>
              <a:avLst/>
              <a:gdLst>
                <a:gd name="T0" fmla="*/ 0 w 2483644"/>
                <a:gd name="T1" fmla="*/ 510441 h 519112"/>
                <a:gd name="T2" fmla="*/ 202146 w 2483644"/>
                <a:gd name="T3" fmla="*/ 512794 h 519112"/>
                <a:gd name="T4" fmla="*/ 202146 w 2483644"/>
                <a:gd name="T5" fmla="*/ 496328 h 519112"/>
                <a:gd name="T6" fmla="*/ 237821 w 2483644"/>
                <a:gd name="T7" fmla="*/ 496328 h 519112"/>
                <a:gd name="T8" fmla="*/ 237821 w 2483644"/>
                <a:gd name="T9" fmla="*/ 479861 h 519112"/>
                <a:gd name="T10" fmla="*/ 359109 w 2483644"/>
                <a:gd name="T11" fmla="*/ 479861 h 519112"/>
                <a:gd name="T12" fmla="*/ 359109 w 2483644"/>
                <a:gd name="T13" fmla="*/ 463396 h 519112"/>
                <a:gd name="T14" fmla="*/ 401915 w 2483644"/>
                <a:gd name="T15" fmla="*/ 463396 h 519112"/>
                <a:gd name="T16" fmla="*/ 401915 w 2483644"/>
                <a:gd name="T17" fmla="*/ 449283 h 519112"/>
                <a:gd name="T18" fmla="*/ 549365 w 2483644"/>
                <a:gd name="T19" fmla="*/ 449283 h 519112"/>
                <a:gd name="T20" fmla="*/ 549365 w 2483644"/>
                <a:gd name="T21" fmla="*/ 432818 h 519112"/>
                <a:gd name="T22" fmla="*/ 577904 w 2483644"/>
                <a:gd name="T23" fmla="*/ 432818 h 519112"/>
                <a:gd name="T24" fmla="*/ 577904 w 2483644"/>
                <a:gd name="T25" fmla="*/ 413999 h 519112"/>
                <a:gd name="T26" fmla="*/ 601686 w 2483644"/>
                <a:gd name="T27" fmla="*/ 413999 h 519112"/>
                <a:gd name="T28" fmla="*/ 601686 w 2483644"/>
                <a:gd name="T29" fmla="*/ 390476 h 519112"/>
                <a:gd name="T30" fmla="*/ 623091 w 2483644"/>
                <a:gd name="T31" fmla="*/ 390476 h 519112"/>
                <a:gd name="T32" fmla="*/ 623091 w 2483644"/>
                <a:gd name="T33" fmla="*/ 369306 h 519112"/>
                <a:gd name="T34" fmla="*/ 637358 w 2483644"/>
                <a:gd name="T35" fmla="*/ 355192 h 519112"/>
                <a:gd name="T36" fmla="*/ 651628 w 2483644"/>
                <a:gd name="T37" fmla="*/ 355192 h 519112"/>
                <a:gd name="T38" fmla="*/ 673034 w 2483644"/>
                <a:gd name="T39" fmla="*/ 355192 h 519112"/>
                <a:gd name="T40" fmla="*/ 673034 w 2483644"/>
                <a:gd name="T41" fmla="*/ 326964 h 519112"/>
                <a:gd name="T42" fmla="*/ 720596 w 2483644"/>
                <a:gd name="T43" fmla="*/ 326964 h 519112"/>
                <a:gd name="T44" fmla="*/ 720596 w 2483644"/>
                <a:gd name="T45" fmla="*/ 303442 h 519112"/>
                <a:gd name="T46" fmla="*/ 744379 w 2483644"/>
                <a:gd name="T47" fmla="*/ 303442 h 519112"/>
                <a:gd name="T48" fmla="*/ 744379 w 2483644"/>
                <a:gd name="T49" fmla="*/ 289329 h 519112"/>
                <a:gd name="T50" fmla="*/ 915609 w 2483644"/>
                <a:gd name="T51" fmla="*/ 289329 h 519112"/>
                <a:gd name="T52" fmla="*/ 915609 w 2483644"/>
                <a:gd name="T53" fmla="*/ 268158 h 519112"/>
                <a:gd name="T54" fmla="*/ 1020251 w 2483644"/>
                <a:gd name="T55" fmla="*/ 268158 h 519112"/>
                <a:gd name="T56" fmla="*/ 1020251 w 2483644"/>
                <a:gd name="T57" fmla="*/ 254045 h 519112"/>
                <a:gd name="T58" fmla="*/ 1051168 w 2483644"/>
                <a:gd name="T59" fmla="*/ 254045 h 519112"/>
                <a:gd name="T60" fmla="*/ 1051168 w 2483644"/>
                <a:gd name="T61" fmla="*/ 239930 h 519112"/>
                <a:gd name="T62" fmla="*/ 1065436 w 2483644"/>
                <a:gd name="T63" fmla="*/ 239930 h 519112"/>
                <a:gd name="T64" fmla="*/ 1065436 w 2483644"/>
                <a:gd name="T65" fmla="*/ 216407 h 519112"/>
                <a:gd name="T66" fmla="*/ 1215263 w 2483644"/>
                <a:gd name="T67" fmla="*/ 216407 h 519112"/>
                <a:gd name="T68" fmla="*/ 1215263 w 2483644"/>
                <a:gd name="T69" fmla="*/ 190533 h 519112"/>
                <a:gd name="T70" fmla="*/ 1288988 w 2483644"/>
                <a:gd name="T71" fmla="*/ 190533 h 519112"/>
                <a:gd name="T72" fmla="*/ 1288988 w 2483644"/>
                <a:gd name="T73" fmla="*/ 178772 h 519112"/>
                <a:gd name="T74" fmla="*/ 1407898 w 2483644"/>
                <a:gd name="T75" fmla="*/ 178772 h 519112"/>
                <a:gd name="T76" fmla="*/ 1407898 w 2483644"/>
                <a:gd name="T77" fmla="*/ 169363 h 519112"/>
                <a:gd name="T78" fmla="*/ 1445949 w 2483644"/>
                <a:gd name="T79" fmla="*/ 169363 h 519112"/>
                <a:gd name="T80" fmla="*/ 1445949 w 2483644"/>
                <a:gd name="T81" fmla="*/ 155249 h 519112"/>
                <a:gd name="T82" fmla="*/ 1493513 w 2483644"/>
                <a:gd name="T83" fmla="*/ 155249 h 519112"/>
                <a:gd name="T84" fmla="*/ 1503026 w 2483644"/>
                <a:gd name="T85" fmla="*/ 145840 h 519112"/>
                <a:gd name="T86" fmla="*/ 1581507 w 2483644"/>
                <a:gd name="T87" fmla="*/ 145840 h 519112"/>
                <a:gd name="T88" fmla="*/ 1581507 w 2483644"/>
                <a:gd name="T89" fmla="*/ 134079 h 519112"/>
                <a:gd name="T90" fmla="*/ 1631449 w 2483644"/>
                <a:gd name="T91" fmla="*/ 134079 h 519112"/>
                <a:gd name="T92" fmla="*/ 1631449 w 2483644"/>
                <a:gd name="T93" fmla="*/ 112910 h 519112"/>
                <a:gd name="T94" fmla="*/ 1809815 w 2483644"/>
                <a:gd name="T95" fmla="*/ 112910 h 519112"/>
                <a:gd name="T96" fmla="*/ 1809815 w 2483644"/>
                <a:gd name="T97" fmla="*/ 96442 h 519112"/>
                <a:gd name="T98" fmla="*/ 1971533 w 2483644"/>
                <a:gd name="T99" fmla="*/ 96442 h 519112"/>
                <a:gd name="T100" fmla="*/ 1971533 w 2483644"/>
                <a:gd name="T101" fmla="*/ 70568 h 519112"/>
                <a:gd name="T102" fmla="*/ 2052392 w 2483644"/>
                <a:gd name="T103" fmla="*/ 70568 h 519112"/>
                <a:gd name="T104" fmla="*/ 2052392 w 2483644"/>
                <a:gd name="T105" fmla="*/ 56454 h 519112"/>
                <a:gd name="T106" fmla="*/ 2104712 w 2483644"/>
                <a:gd name="T107" fmla="*/ 56454 h 519112"/>
                <a:gd name="T108" fmla="*/ 2149898 w 2483644"/>
                <a:gd name="T109" fmla="*/ 56454 h 519112"/>
                <a:gd name="T110" fmla="*/ 2168924 w 2483644"/>
                <a:gd name="T111" fmla="*/ 37637 h 519112"/>
                <a:gd name="T112" fmla="*/ 2168924 w 2483644"/>
                <a:gd name="T113" fmla="*/ 14113 h 519112"/>
                <a:gd name="T114" fmla="*/ 2199841 w 2483644"/>
                <a:gd name="T115" fmla="*/ 14113 h 519112"/>
                <a:gd name="T116" fmla="*/ 2204597 w 2483644"/>
                <a:gd name="T117" fmla="*/ 9409 h 519112"/>
                <a:gd name="T118" fmla="*/ 2323507 w 2483644"/>
                <a:gd name="T119" fmla="*/ 9409 h 519112"/>
                <a:gd name="T120" fmla="*/ 2333020 w 2483644"/>
                <a:gd name="T121" fmla="*/ 0 h 519112"/>
                <a:gd name="T122" fmla="*/ 2480470 w 2483644"/>
                <a:gd name="T123" fmla="*/ 0 h 519112"/>
                <a:gd name="T124" fmla="*/ 2480470 w 2483644"/>
                <a:gd name="T125" fmla="*/ 2353 h 519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83644" h="519112">
                  <a:moveTo>
                    <a:pt x="0" y="516731"/>
                  </a:moveTo>
                  <a:lnTo>
                    <a:pt x="202406" y="519112"/>
                  </a:lnTo>
                  <a:lnTo>
                    <a:pt x="202406" y="502444"/>
                  </a:lnTo>
                  <a:lnTo>
                    <a:pt x="238125" y="502444"/>
                  </a:lnTo>
                  <a:lnTo>
                    <a:pt x="238125" y="485775"/>
                  </a:lnTo>
                  <a:lnTo>
                    <a:pt x="359569" y="485775"/>
                  </a:lnTo>
                  <a:lnTo>
                    <a:pt x="359569" y="469106"/>
                  </a:lnTo>
                  <a:lnTo>
                    <a:pt x="402431" y="469106"/>
                  </a:lnTo>
                  <a:lnTo>
                    <a:pt x="402431" y="454819"/>
                  </a:lnTo>
                  <a:lnTo>
                    <a:pt x="550069" y="454819"/>
                  </a:lnTo>
                  <a:lnTo>
                    <a:pt x="550069" y="438150"/>
                  </a:lnTo>
                  <a:lnTo>
                    <a:pt x="578644" y="438150"/>
                  </a:lnTo>
                  <a:lnTo>
                    <a:pt x="578644" y="419100"/>
                  </a:lnTo>
                  <a:lnTo>
                    <a:pt x="602456" y="419100"/>
                  </a:lnTo>
                  <a:lnTo>
                    <a:pt x="602456" y="395287"/>
                  </a:lnTo>
                  <a:lnTo>
                    <a:pt x="623887" y="395287"/>
                  </a:lnTo>
                  <a:lnTo>
                    <a:pt x="623887" y="373856"/>
                  </a:lnTo>
                  <a:lnTo>
                    <a:pt x="638174" y="359569"/>
                  </a:lnTo>
                  <a:lnTo>
                    <a:pt x="652462" y="359569"/>
                  </a:lnTo>
                  <a:lnTo>
                    <a:pt x="673894" y="359569"/>
                  </a:lnTo>
                  <a:lnTo>
                    <a:pt x="673894" y="330994"/>
                  </a:lnTo>
                  <a:lnTo>
                    <a:pt x="721519" y="330994"/>
                  </a:lnTo>
                  <a:lnTo>
                    <a:pt x="721519" y="307181"/>
                  </a:lnTo>
                  <a:lnTo>
                    <a:pt x="745331" y="307181"/>
                  </a:lnTo>
                  <a:lnTo>
                    <a:pt x="745331" y="292894"/>
                  </a:lnTo>
                  <a:lnTo>
                    <a:pt x="916781" y="292894"/>
                  </a:lnTo>
                  <a:lnTo>
                    <a:pt x="916781" y="271462"/>
                  </a:lnTo>
                  <a:lnTo>
                    <a:pt x="1021556" y="271462"/>
                  </a:lnTo>
                  <a:lnTo>
                    <a:pt x="1021556" y="257175"/>
                  </a:lnTo>
                  <a:lnTo>
                    <a:pt x="1052512" y="257175"/>
                  </a:lnTo>
                  <a:lnTo>
                    <a:pt x="1052512" y="242887"/>
                  </a:lnTo>
                  <a:lnTo>
                    <a:pt x="1066800" y="242887"/>
                  </a:lnTo>
                  <a:lnTo>
                    <a:pt x="1066800" y="219075"/>
                  </a:lnTo>
                  <a:lnTo>
                    <a:pt x="1216819" y="219075"/>
                  </a:lnTo>
                  <a:lnTo>
                    <a:pt x="1216819" y="192881"/>
                  </a:lnTo>
                  <a:lnTo>
                    <a:pt x="1290637" y="192881"/>
                  </a:lnTo>
                  <a:lnTo>
                    <a:pt x="1290637" y="180975"/>
                  </a:lnTo>
                  <a:lnTo>
                    <a:pt x="1409700" y="180975"/>
                  </a:lnTo>
                  <a:lnTo>
                    <a:pt x="1409700" y="171450"/>
                  </a:lnTo>
                  <a:lnTo>
                    <a:pt x="1447800" y="171450"/>
                  </a:lnTo>
                  <a:lnTo>
                    <a:pt x="1447800" y="157162"/>
                  </a:lnTo>
                  <a:lnTo>
                    <a:pt x="1495425" y="157162"/>
                  </a:lnTo>
                  <a:lnTo>
                    <a:pt x="1504950" y="147637"/>
                  </a:lnTo>
                  <a:lnTo>
                    <a:pt x="1583531" y="147637"/>
                  </a:lnTo>
                  <a:lnTo>
                    <a:pt x="1583531" y="135731"/>
                  </a:lnTo>
                  <a:lnTo>
                    <a:pt x="1633537" y="135731"/>
                  </a:lnTo>
                  <a:lnTo>
                    <a:pt x="1633537" y="114300"/>
                  </a:lnTo>
                  <a:lnTo>
                    <a:pt x="1812131" y="114300"/>
                  </a:lnTo>
                  <a:lnTo>
                    <a:pt x="1812131" y="97631"/>
                  </a:lnTo>
                  <a:lnTo>
                    <a:pt x="1974056" y="97631"/>
                  </a:lnTo>
                  <a:lnTo>
                    <a:pt x="1974056" y="71437"/>
                  </a:lnTo>
                  <a:lnTo>
                    <a:pt x="2055019" y="71437"/>
                  </a:lnTo>
                  <a:lnTo>
                    <a:pt x="2055019" y="57150"/>
                  </a:lnTo>
                  <a:lnTo>
                    <a:pt x="2107406" y="57150"/>
                  </a:lnTo>
                  <a:lnTo>
                    <a:pt x="2152650" y="57150"/>
                  </a:lnTo>
                  <a:lnTo>
                    <a:pt x="2171700" y="38100"/>
                  </a:lnTo>
                  <a:lnTo>
                    <a:pt x="2171700" y="14287"/>
                  </a:lnTo>
                  <a:lnTo>
                    <a:pt x="2202656" y="14287"/>
                  </a:lnTo>
                  <a:lnTo>
                    <a:pt x="2207418" y="9525"/>
                  </a:lnTo>
                  <a:lnTo>
                    <a:pt x="2326481" y="9525"/>
                  </a:lnTo>
                  <a:lnTo>
                    <a:pt x="2336006" y="0"/>
                  </a:lnTo>
                  <a:lnTo>
                    <a:pt x="2483644" y="0"/>
                  </a:lnTo>
                  <a:lnTo>
                    <a:pt x="2483644" y="2381"/>
                  </a:lnTo>
                </a:path>
              </a:pathLst>
            </a:custGeom>
            <a:noFill/>
            <a:ln w="28575" cap="flat" cmpd="sng" algn="ctr">
              <a:solidFill>
                <a:srgbClr val="0060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1" name="Freeform 9218"/>
            <p:cNvSpPr>
              <a:spLocks/>
            </p:cNvSpPr>
            <p:nvPr/>
          </p:nvSpPr>
          <p:spPr bwMode="auto">
            <a:xfrm>
              <a:off x="6296025" y="2798759"/>
              <a:ext cx="2381250" cy="390525"/>
            </a:xfrm>
            <a:custGeom>
              <a:avLst/>
              <a:gdLst>
                <a:gd name="T0" fmla="*/ 0 w 2476500"/>
                <a:gd name="T1" fmla="*/ 427074 h 433387"/>
                <a:gd name="T2" fmla="*/ 119063 w 2476500"/>
                <a:gd name="T3" fmla="*/ 427074 h 433387"/>
                <a:gd name="T4" fmla="*/ 119063 w 2476500"/>
                <a:gd name="T5" fmla="*/ 403609 h 433387"/>
                <a:gd name="T6" fmla="*/ 195263 w 2476500"/>
                <a:gd name="T7" fmla="*/ 403609 h 433387"/>
                <a:gd name="T8" fmla="*/ 195263 w 2476500"/>
                <a:gd name="T9" fmla="*/ 382490 h 433387"/>
                <a:gd name="T10" fmla="*/ 250032 w 2476500"/>
                <a:gd name="T11" fmla="*/ 382490 h 433387"/>
                <a:gd name="T12" fmla="*/ 250032 w 2476500"/>
                <a:gd name="T13" fmla="*/ 368410 h 433387"/>
                <a:gd name="T14" fmla="*/ 516732 w 2476500"/>
                <a:gd name="T15" fmla="*/ 368410 h 433387"/>
                <a:gd name="T16" fmla="*/ 516732 w 2476500"/>
                <a:gd name="T17" fmla="*/ 344945 h 433387"/>
                <a:gd name="T18" fmla="*/ 595313 w 2476500"/>
                <a:gd name="T19" fmla="*/ 344945 h 433387"/>
                <a:gd name="T20" fmla="*/ 595313 w 2476500"/>
                <a:gd name="T21" fmla="*/ 333211 h 433387"/>
                <a:gd name="T22" fmla="*/ 635794 w 2476500"/>
                <a:gd name="T23" fmla="*/ 333211 h 433387"/>
                <a:gd name="T24" fmla="*/ 635794 w 2476500"/>
                <a:gd name="T25" fmla="*/ 321478 h 433387"/>
                <a:gd name="T26" fmla="*/ 673894 w 2476500"/>
                <a:gd name="T27" fmla="*/ 321478 h 433387"/>
                <a:gd name="T28" fmla="*/ 673894 w 2476500"/>
                <a:gd name="T29" fmla="*/ 295665 h 433387"/>
                <a:gd name="T30" fmla="*/ 790575 w 2476500"/>
                <a:gd name="T31" fmla="*/ 295665 h 433387"/>
                <a:gd name="T32" fmla="*/ 823913 w 2476500"/>
                <a:gd name="T33" fmla="*/ 295665 h 433387"/>
                <a:gd name="T34" fmla="*/ 823913 w 2476500"/>
                <a:gd name="T35" fmla="*/ 267508 h 433387"/>
                <a:gd name="T36" fmla="*/ 881063 w 2476500"/>
                <a:gd name="T37" fmla="*/ 267508 h 433387"/>
                <a:gd name="T38" fmla="*/ 881063 w 2476500"/>
                <a:gd name="T39" fmla="*/ 253429 h 433387"/>
                <a:gd name="T40" fmla="*/ 928688 w 2476500"/>
                <a:gd name="T41" fmla="*/ 253429 h 433387"/>
                <a:gd name="T42" fmla="*/ 928688 w 2476500"/>
                <a:gd name="T43" fmla="*/ 244042 h 433387"/>
                <a:gd name="T44" fmla="*/ 1062038 w 2476500"/>
                <a:gd name="T45" fmla="*/ 244042 h 433387"/>
                <a:gd name="T46" fmla="*/ 1062038 w 2476500"/>
                <a:gd name="T47" fmla="*/ 215885 h 433387"/>
                <a:gd name="T48" fmla="*/ 1250157 w 2476500"/>
                <a:gd name="T49" fmla="*/ 215885 h 433387"/>
                <a:gd name="T50" fmla="*/ 1250157 w 2476500"/>
                <a:gd name="T51" fmla="*/ 190071 h 433387"/>
                <a:gd name="T52" fmla="*/ 1271588 w 2476500"/>
                <a:gd name="T53" fmla="*/ 190071 h 433387"/>
                <a:gd name="T54" fmla="*/ 1271588 w 2476500"/>
                <a:gd name="T55" fmla="*/ 168952 h 433387"/>
                <a:gd name="T56" fmla="*/ 1290638 w 2476500"/>
                <a:gd name="T57" fmla="*/ 168952 h 433387"/>
                <a:gd name="T58" fmla="*/ 1290638 w 2476500"/>
                <a:gd name="T59" fmla="*/ 159566 h 433387"/>
                <a:gd name="T60" fmla="*/ 1347788 w 2476500"/>
                <a:gd name="T61" fmla="*/ 159566 h 433387"/>
                <a:gd name="T62" fmla="*/ 1347788 w 2476500"/>
                <a:gd name="T63" fmla="*/ 143140 h 433387"/>
                <a:gd name="T64" fmla="*/ 1526382 w 2476500"/>
                <a:gd name="T65" fmla="*/ 143140 h 433387"/>
                <a:gd name="T66" fmla="*/ 1526382 w 2476500"/>
                <a:gd name="T67" fmla="*/ 129061 h 433387"/>
                <a:gd name="T68" fmla="*/ 1566863 w 2476500"/>
                <a:gd name="T69" fmla="*/ 129061 h 433387"/>
                <a:gd name="T70" fmla="*/ 1566863 w 2476500"/>
                <a:gd name="T71" fmla="*/ 103249 h 433387"/>
                <a:gd name="T72" fmla="*/ 1638300 w 2476500"/>
                <a:gd name="T73" fmla="*/ 103249 h 433387"/>
                <a:gd name="T74" fmla="*/ 1638300 w 2476500"/>
                <a:gd name="T75" fmla="*/ 75090 h 433387"/>
                <a:gd name="T76" fmla="*/ 1902619 w 2476500"/>
                <a:gd name="T77" fmla="*/ 75090 h 433387"/>
                <a:gd name="T78" fmla="*/ 1897857 w 2476500"/>
                <a:gd name="T79" fmla="*/ 70396 h 433387"/>
                <a:gd name="T80" fmla="*/ 2100263 w 2476500"/>
                <a:gd name="T81" fmla="*/ 70396 h 433387"/>
                <a:gd name="T82" fmla="*/ 2100263 w 2476500"/>
                <a:gd name="T83" fmla="*/ 58664 h 433387"/>
                <a:gd name="T84" fmla="*/ 2164557 w 2476500"/>
                <a:gd name="T85" fmla="*/ 58664 h 433387"/>
                <a:gd name="T86" fmla="*/ 2164557 w 2476500"/>
                <a:gd name="T87" fmla="*/ 30505 h 433387"/>
                <a:gd name="T88" fmla="*/ 2402682 w 2476500"/>
                <a:gd name="T89" fmla="*/ 30505 h 433387"/>
                <a:gd name="T90" fmla="*/ 2402682 w 2476500"/>
                <a:gd name="T91" fmla="*/ 0 h 433387"/>
                <a:gd name="T92" fmla="*/ 2476500 w 2476500"/>
                <a:gd name="T93" fmla="*/ 7040 h 4333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76500" h="433387">
                  <a:moveTo>
                    <a:pt x="0" y="433387"/>
                  </a:moveTo>
                  <a:lnTo>
                    <a:pt x="119063" y="433387"/>
                  </a:lnTo>
                  <a:lnTo>
                    <a:pt x="119063" y="409575"/>
                  </a:lnTo>
                  <a:lnTo>
                    <a:pt x="195263" y="409575"/>
                  </a:lnTo>
                  <a:lnTo>
                    <a:pt x="195263" y="388144"/>
                  </a:lnTo>
                  <a:lnTo>
                    <a:pt x="250032" y="388144"/>
                  </a:lnTo>
                  <a:lnTo>
                    <a:pt x="250032" y="373856"/>
                  </a:lnTo>
                  <a:lnTo>
                    <a:pt x="516732" y="373856"/>
                  </a:lnTo>
                  <a:lnTo>
                    <a:pt x="516732" y="350044"/>
                  </a:lnTo>
                  <a:lnTo>
                    <a:pt x="595313" y="350044"/>
                  </a:lnTo>
                  <a:lnTo>
                    <a:pt x="595313" y="338137"/>
                  </a:lnTo>
                  <a:lnTo>
                    <a:pt x="635794" y="338137"/>
                  </a:lnTo>
                  <a:lnTo>
                    <a:pt x="635794" y="326231"/>
                  </a:lnTo>
                  <a:lnTo>
                    <a:pt x="673894" y="326231"/>
                  </a:lnTo>
                  <a:lnTo>
                    <a:pt x="673894" y="300037"/>
                  </a:lnTo>
                  <a:lnTo>
                    <a:pt x="790575" y="300037"/>
                  </a:lnTo>
                  <a:lnTo>
                    <a:pt x="823913" y="300037"/>
                  </a:lnTo>
                  <a:lnTo>
                    <a:pt x="823913" y="271462"/>
                  </a:lnTo>
                  <a:lnTo>
                    <a:pt x="881063" y="271462"/>
                  </a:lnTo>
                  <a:lnTo>
                    <a:pt x="881063" y="257175"/>
                  </a:lnTo>
                  <a:lnTo>
                    <a:pt x="928688" y="257175"/>
                  </a:lnTo>
                  <a:lnTo>
                    <a:pt x="928688" y="247650"/>
                  </a:lnTo>
                  <a:lnTo>
                    <a:pt x="1062038" y="247650"/>
                  </a:lnTo>
                  <a:lnTo>
                    <a:pt x="1062038" y="219075"/>
                  </a:lnTo>
                  <a:lnTo>
                    <a:pt x="1250157" y="219075"/>
                  </a:lnTo>
                  <a:lnTo>
                    <a:pt x="1250157" y="192881"/>
                  </a:lnTo>
                  <a:lnTo>
                    <a:pt x="1271588" y="192881"/>
                  </a:lnTo>
                  <a:lnTo>
                    <a:pt x="1271588" y="171450"/>
                  </a:lnTo>
                  <a:lnTo>
                    <a:pt x="1290638" y="171450"/>
                  </a:lnTo>
                  <a:lnTo>
                    <a:pt x="1290638" y="161925"/>
                  </a:lnTo>
                  <a:lnTo>
                    <a:pt x="1347788" y="161925"/>
                  </a:lnTo>
                  <a:lnTo>
                    <a:pt x="1347788" y="145256"/>
                  </a:lnTo>
                  <a:lnTo>
                    <a:pt x="1526382" y="145256"/>
                  </a:lnTo>
                  <a:lnTo>
                    <a:pt x="1526382" y="130969"/>
                  </a:lnTo>
                  <a:lnTo>
                    <a:pt x="1566863" y="130969"/>
                  </a:lnTo>
                  <a:lnTo>
                    <a:pt x="1566863" y="104775"/>
                  </a:lnTo>
                  <a:lnTo>
                    <a:pt x="1638300" y="104775"/>
                  </a:lnTo>
                  <a:lnTo>
                    <a:pt x="1638300" y="76200"/>
                  </a:lnTo>
                  <a:lnTo>
                    <a:pt x="1902619" y="76200"/>
                  </a:lnTo>
                  <a:lnTo>
                    <a:pt x="1897857" y="71438"/>
                  </a:lnTo>
                  <a:lnTo>
                    <a:pt x="2100263" y="71438"/>
                  </a:lnTo>
                  <a:lnTo>
                    <a:pt x="2100263" y="59531"/>
                  </a:lnTo>
                  <a:lnTo>
                    <a:pt x="2164557" y="59531"/>
                  </a:lnTo>
                  <a:lnTo>
                    <a:pt x="2164557" y="30956"/>
                  </a:lnTo>
                  <a:lnTo>
                    <a:pt x="2402682" y="30956"/>
                  </a:lnTo>
                  <a:lnTo>
                    <a:pt x="2402682" y="0"/>
                  </a:lnTo>
                  <a:lnTo>
                    <a:pt x="2476500" y="7144"/>
                  </a:lnTo>
                </a:path>
              </a:pathLst>
            </a:custGeom>
            <a:noFill/>
            <a:ln w="28575" cap="flat" cmpd="sng" algn="ctr">
              <a:solidFill>
                <a:srgbClr val="0060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2" name="Freeform 9219"/>
            <p:cNvSpPr>
              <a:spLocks/>
            </p:cNvSpPr>
            <p:nvPr/>
          </p:nvSpPr>
          <p:spPr bwMode="auto">
            <a:xfrm>
              <a:off x="1687513" y="3817935"/>
              <a:ext cx="1192212" cy="460375"/>
            </a:xfrm>
            <a:custGeom>
              <a:avLst/>
              <a:gdLst>
                <a:gd name="T0" fmla="*/ 0 w 1238251"/>
                <a:gd name="T1" fmla="*/ 509588 h 509588"/>
                <a:gd name="T2" fmla="*/ 76200 w 1238251"/>
                <a:gd name="T3" fmla="*/ 509588 h 509588"/>
                <a:gd name="T4" fmla="*/ 76200 w 1238251"/>
                <a:gd name="T5" fmla="*/ 466725 h 509588"/>
                <a:gd name="T6" fmla="*/ 133350 w 1238251"/>
                <a:gd name="T7" fmla="*/ 466725 h 509588"/>
                <a:gd name="T8" fmla="*/ 133350 w 1238251"/>
                <a:gd name="T9" fmla="*/ 466725 h 509588"/>
                <a:gd name="T10" fmla="*/ 159544 w 1238251"/>
                <a:gd name="T11" fmla="*/ 466725 h 509588"/>
                <a:gd name="T12" fmla="*/ 159544 w 1238251"/>
                <a:gd name="T13" fmla="*/ 447675 h 509588"/>
                <a:gd name="T14" fmla="*/ 204788 w 1238251"/>
                <a:gd name="T15" fmla="*/ 447675 h 509588"/>
                <a:gd name="T16" fmla="*/ 204788 w 1238251"/>
                <a:gd name="T17" fmla="*/ 431006 h 509588"/>
                <a:gd name="T18" fmla="*/ 242888 w 1238251"/>
                <a:gd name="T19" fmla="*/ 431006 h 509588"/>
                <a:gd name="T20" fmla="*/ 242888 w 1238251"/>
                <a:gd name="T21" fmla="*/ 409575 h 509588"/>
                <a:gd name="T22" fmla="*/ 359569 w 1238251"/>
                <a:gd name="T23" fmla="*/ 409575 h 509588"/>
                <a:gd name="T24" fmla="*/ 359569 w 1238251"/>
                <a:gd name="T25" fmla="*/ 388144 h 509588"/>
                <a:gd name="T26" fmla="*/ 419100 w 1238251"/>
                <a:gd name="T27" fmla="*/ 388144 h 509588"/>
                <a:gd name="T28" fmla="*/ 419100 w 1238251"/>
                <a:gd name="T29" fmla="*/ 373856 h 509588"/>
                <a:gd name="T30" fmla="*/ 438150 w 1238251"/>
                <a:gd name="T31" fmla="*/ 373856 h 509588"/>
                <a:gd name="T32" fmla="*/ 438150 w 1238251"/>
                <a:gd name="T33" fmla="*/ 366713 h 509588"/>
                <a:gd name="T34" fmla="*/ 452438 w 1238251"/>
                <a:gd name="T35" fmla="*/ 366713 h 509588"/>
                <a:gd name="T36" fmla="*/ 452438 w 1238251"/>
                <a:gd name="T37" fmla="*/ 342900 h 509588"/>
                <a:gd name="T38" fmla="*/ 526256 w 1238251"/>
                <a:gd name="T39" fmla="*/ 342900 h 509588"/>
                <a:gd name="T40" fmla="*/ 526256 w 1238251"/>
                <a:gd name="T41" fmla="*/ 319088 h 509588"/>
                <a:gd name="T42" fmla="*/ 550069 w 1238251"/>
                <a:gd name="T43" fmla="*/ 319088 h 509588"/>
                <a:gd name="T44" fmla="*/ 550069 w 1238251"/>
                <a:gd name="T45" fmla="*/ 319088 h 509588"/>
                <a:gd name="T46" fmla="*/ 592931 w 1238251"/>
                <a:gd name="T47" fmla="*/ 319088 h 509588"/>
                <a:gd name="T48" fmla="*/ 592931 w 1238251"/>
                <a:gd name="T49" fmla="*/ 283369 h 509588"/>
                <a:gd name="T50" fmla="*/ 628646 w 1238251"/>
                <a:gd name="T51" fmla="*/ 283369 h 509588"/>
                <a:gd name="T52" fmla="*/ 628646 w 1238251"/>
                <a:gd name="T53" fmla="*/ 257175 h 509588"/>
                <a:gd name="T54" fmla="*/ 659602 w 1238251"/>
                <a:gd name="T55" fmla="*/ 257175 h 509588"/>
                <a:gd name="T56" fmla="*/ 659602 w 1238251"/>
                <a:gd name="T57" fmla="*/ 230981 h 509588"/>
                <a:gd name="T58" fmla="*/ 704846 w 1238251"/>
                <a:gd name="T59" fmla="*/ 230981 h 509588"/>
                <a:gd name="T60" fmla="*/ 704846 w 1238251"/>
                <a:gd name="T61" fmla="*/ 216694 h 509588"/>
                <a:gd name="T62" fmla="*/ 747709 w 1238251"/>
                <a:gd name="T63" fmla="*/ 216694 h 509588"/>
                <a:gd name="T64" fmla="*/ 747709 w 1238251"/>
                <a:gd name="T65" fmla="*/ 195263 h 509588"/>
                <a:gd name="T66" fmla="*/ 847721 w 1238251"/>
                <a:gd name="T67" fmla="*/ 195263 h 509588"/>
                <a:gd name="T68" fmla="*/ 847721 w 1238251"/>
                <a:gd name="T69" fmla="*/ 169069 h 509588"/>
                <a:gd name="T70" fmla="*/ 888202 w 1238251"/>
                <a:gd name="T71" fmla="*/ 169069 h 509588"/>
                <a:gd name="T72" fmla="*/ 888202 w 1238251"/>
                <a:gd name="T73" fmla="*/ 169069 h 509588"/>
                <a:gd name="T74" fmla="*/ 926302 w 1238251"/>
                <a:gd name="T75" fmla="*/ 169069 h 509588"/>
                <a:gd name="T76" fmla="*/ 926302 w 1238251"/>
                <a:gd name="T77" fmla="*/ 147638 h 509588"/>
                <a:gd name="T78" fmla="*/ 957259 w 1238251"/>
                <a:gd name="T79" fmla="*/ 147638 h 509588"/>
                <a:gd name="T80" fmla="*/ 957259 w 1238251"/>
                <a:gd name="T81" fmla="*/ 133350 h 509588"/>
                <a:gd name="T82" fmla="*/ 1000121 w 1238251"/>
                <a:gd name="T83" fmla="*/ 133350 h 509588"/>
                <a:gd name="T84" fmla="*/ 1000121 w 1238251"/>
                <a:gd name="T85" fmla="*/ 121444 h 509588"/>
                <a:gd name="T86" fmla="*/ 1069177 w 1238251"/>
                <a:gd name="T87" fmla="*/ 121444 h 509588"/>
                <a:gd name="T88" fmla="*/ 1069177 w 1238251"/>
                <a:gd name="T89" fmla="*/ 107156 h 509588"/>
                <a:gd name="T90" fmla="*/ 1083465 w 1238251"/>
                <a:gd name="T91" fmla="*/ 107156 h 509588"/>
                <a:gd name="T92" fmla="*/ 1152521 w 1238251"/>
                <a:gd name="T93" fmla="*/ 107156 h 509588"/>
                <a:gd name="T94" fmla="*/ 1152521 w 1238251"/>
                <a:gd name="T95" fmla="*/ 73819 h 509588"/>
                <a:gd name="T96" fmla="*/ 1212052 w 1238251"/>
                <a:gd name="T97" fmla="*/ 73819 h 509588"/>
                <a:gd name="T98" fmla="*/ 1212052 w 1238251"/>
                <a:gd name="T99" fmla="*/ 42863 h 509588"/>
                <a:gd name="T100" fmla="*/ 1226340 w 1238251"/>
                <a:gd name="T101" fmla="*/ 42863 h 509588"/>
                <a:gd name="T102" fmla="*/ 1226340 w 1238251"/>
                <a:gd name="T103" fmla="*/ 42863 h 509588"/>
                <a:gd name="T104" fmla="*/ 1238247 w 1238251"/>
                <a:gd name="T105" fmla="*/ 30956 h 509588"/>
                <a:gd name="T106" fmla="*/ 1238247 w 1238251"/>
                <a:gd name="T107" fmla="*/ 0 h 5095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38251" h="509588">
                  <a:moveTo>
                    <a:pt x="0" y="509588"/>
                  </a:moveTo>
                  <a:lnTo>
                    <a:pt x="76200" y="509588"/>
                  </a:lnTo>
                  <a:lnTo>
                    <a:pt x="76200" y="466725"/>
                  </a:lnTo>
                  <a:lnTo>
                    <a:pt x="133350" y="466725"/>
                  </a:lnTo>
                  <a:lnTo>
                    <a:pt x="159544" y="466725"/>
                  </a:lnTo>
                  <a:lnTo>
                    <a:pt x="159544" y="447675"/>
                  </a:lnTo>
                  <a:lnTo>
                    <a:pt x="204788" y="447675"/>
                  </a:lnTo>
                  <a:lnTo>
                    <a:pt x="204788" y="431006"/>
                  </a:lnTo>
                  <a:lnTo>
                    <a:pt x="242888" y="431006"/>
                  </a:lnTo>
                  <a:lnTo>
                    <a:pt x="242888" y="409575"/>
                  </a:lnTo>
                  <a:lnTo>
                    <a:pt x="359569" y="409575"/>
                  </a:lnTo>
                  <a:lnTo>
                    <a:pt x="359569" y="388144"/>
                  </a:lnTo>
                  <a:lnTo>
                    <a:pt x="419100" y="388144"/>
                  </a:lnTo>
                  <a:lnTo>
                    <a:pt x="419100" y="373856"/>
                  </a:lnTo>
                  <a:lnTo>
                    <a:pt x="438150" y="373856"/>
                  </a:lnTo>
                  <a:lnTo>
                    <a:pt x="438150" y="366713"/>
                  </a:lnTo>
                  <a:lnTo>
                    <a:pt x="452438" y="366713"/>
                  </a:lnTo>
                  <a:lnTo>
                    <a:pt x="452438" y="342900"/>
                  </a:lnTo>
                  <a:lnTo>
                    <a:pt x="526256" y="342900"/>
                  </a:lnTo>
                  <a:lnTo>
                    <a:pt x="526256" y="319088"/>
                  </a:lnTo>
                  <a:lnTo>
                    <a:pt x="550069" y="319088"/>
                  </a:lnTo>
                  <a:lnTo>
                    <a:pt x="592931" y="319088"/>
                  </a:lnTo>
                  <a:lnTo>
                    <a:pt x="592931" y="283369"/>
                  </a:lnTo>
                  <a:lnTo>
                    <a:pt x="628650" y="283369"/>
                  </a:lnTo>
                  <a:lnTo>
                    <a:pt x="628650" y="257175"/>
                  </a:lnTo>
                  <a:lnTo>
                    <a:pt x="659606" y="257175"/>
                  </a:lnTo>
                  <a:lnTo>
                    <a:pt x="659606" y="230981"/>
                  </a:lnTo>
                  <a:lnTo>
                    <a:pt x="704850" y="230981"/>
                  </a:lnTo>
                  <a:lnTo>
                    <a:pt x="704850" y="216694"/>
                  </a:lnTo>
                  <a:lnTo>
                    <a:pt x="747713" y="216694"/>
                  </a:lnTo>
                  <a:lnTo>
                    <a:pt x="747713" y="195263"/>
                  </a:lnTo>
                  <a:lnTo>
                    <a:pt x="847725" y="195263"/>
                  </a:lnTo>
                  <a:lnTo>
                    <a:pt x="847725" y="169069"/>
                  </a:lnTo>
                  <a:lnTo>
                    <a:pt x="888206" y="169069"/>
                  </a:lnTo>
                  <a:lnTo>
                    <a:pt x="926306" y="169069"/>
                  </a:lnTo>
                  <a:lnTo>
                    <a:pt x="926306" y="147638"/>
                  </a:lnTo>
                  <a:lnTo>
                    <a:pt x="957263" y="147638"/>
                  </a:lnTo>
                  <a:lnTo>
                    <a:pt x="957263" y="133350"/>
                  </a:lnTo>
                  <a:lnTo>
                    <a:pt x="1000125" y="133350"/>
                  </a:lnTo>
                  <a:lnTo>
                    <a:pt x="1000125" y="121444"/>
                  </a:lnTo>
                  <a:lnTo>
                    <a:pt x="1069181" y="121444"/>
                  </a:lnTo>
                  <a:lnTo>
                    <a:pt x="1069181" y="107156"/>
                  </a:lnTo>
                  <a:lnTo>
                    <a:pt x="1083469" y="107156"/>
                  </a:lnTo>
                  <a:lnTo>
                    <a:pt x="1152525" y="107156"/>
                  </a:lnTo>
                  <a:lnTo>
                    <a:pt x="1152525" y="73819"/>
                  </a:lnTo>
                  <a:lnTo>
                    <a:pt x="1212056" y="73819"/>
                  </a:lnTo>
                  <a:lnTo>
                    <a:pt x="1212056" y="42863"/>
                  </a:lnTo>
                  <a:lnTo>
                    <a:pt x="1226344" y="42863"/>
                  </a:lnTo>
                  <a:lnTo>
                    <a:pt x="1238251" y="30956"/>
                  </a:lnTo>
                  <a:lnTo>
                    <a:pt x="1238251" y="0"/>
                  </a:ln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3" name="Freeform 9220"/>
            <p:cNvSpPr>
              <a:spLocks/>
            </p:cNvSpPr>
            <p:nvPr/>
          </p:nvSpPr>
          <p:spPr bwMode="auto">
            <a:xfrm>
              <a:off x="2879725" y="3567110"/>
              <a:ext cx="952500" cy="250825"/>
            </a:xfrm>
            <a:custGeom>
              <a:avLst/>
              <a:gdLst>
                <a:gd name="T0" fmla="*/ 0 w 990600"/>
                <a:gd name="T1" fmla="*/ 276225 h 276225"/>
                <a:gd name="T2" fmla="*/ 73819 w 990600"/>
                <a:gd name="T3" fmla="*/ 276225 h 276225"/>
                <a:gd name="T4" fmla="*/ 73819 w 990600"/>
                <a:gd name="T5" fmla="*/ 264319 h 276225"/>
                <a:gd name="T6" fmla="*/ 109538 w 990600"/>
                <a:gd name="T7" fmla="*/ 264319 h 276225"/>
                <a:gd name="T8" fmla="*/ 109538 w 990600"/>
                <a:gd name="T9" fmla="*/ 238125 h 276225"/>
                <a:gd name="T10" fmla="*/ 135731 w 990600"/>
                <a:gd name="T11" fmla="*/ 238125 h 276225"/>
                <a:gd name="T12" fmla="*/ 135731 w 990600"/>
                <a:gd name="T13" fmla="*/ 221456 h 276225"/>
                <a:gd name="T14" fmla="*/ 195263 w 990600"/>
                <a:gd name="T15" fmla="*/ 221456 h 276225"/>
                <a:gd name="T16" fmla="*/ 195263 w 990600"/>
                <a:gd name="T17" fmla="*/ 211931 h 276225"/>
                <a:gd name="T18" fmla="*/ 223838 w 990600"/>
                <a:gd name="T19" fmla="*/ 211931 h 276225"/>
                <a:gd name="T20" fmla="*/ 223838 w 990600"/>
                <a:gd name="T21" fmla="*/ 192881 h 276225"/>
                <a:gd name="T22" fmla="*/ 250031 w 990600"/>
                <a:gd name="T23" fmla="*/ 192881 h 276225"/>
                <a:gd name="T24" fmla="*/ 250031 w 990600"/>
                <a:gd name="T25" fmla="*/ 178594 h 276225"/>
                <a:gd name="T26" fmla="*/ 273844 w 990600"/>
                <a:gd name="T27" fmla="*/ 178594 h 276225"/>
                <a:gd name="T28" fmla="*/ 273844 w 990600"/>
                <a:gd name="T29" fmla="*/ 164306 h 276225"/>
                <a:gd name="T30" fmla="*/ 295275 w 990600"/>
                <a:gd name="T31" fmla="*/ 164306 h 276225"/>
                <a:gd name="T32" fmla="*/ 295275 w 990600"/>
                <a:gd name="T33" fmla="*/ 154781 h 276225"/>
                <a:gd name="T34" fmla="*/ 333375 w 990600"/>
                <a:gd name="T35" fmla="*/ 154781 h 276225"/>
                <a:gd name="T36" fmla="*/ 333375 w 990600"/>
                <a:gd name="T37" fmla="*/ 147638 h 276225"/>
                <a:gd name="T38" fmla="*/ 402431 w 990600"/>
                <a:gd name="T39" fmla="*/ 147638 h 276225"/>
                <a:gd name="T40" fmla="*/ 402431 w 990600"/>
                <a:gd name="T41" fmla="*/ 147638 h 276225"/>
                <a:gd name="T42" fmla="*/ 414338 w 990600"/>
                <a:gd name="T43" fmla="*/ 135731 h 276225"/>
                <a:gd name="T44" fmla="*/ 428625 w 990600"/>
                <a:gd name="T45" fmla="*/ 121444 h 276225"/>
                <a:gd name="T46" fmla="*/ 485775 w 990600"/>
                <a:gd name="T47" fmla="*/ 121444 h 276225"/>
                <a:gd name="T48" fmla="*/ 485775 w 990600"/>
                <a:gd name="T49" fmla="*/ 100013 h 276225"/>
                <a:gd name="T50" fmla="*/ 514350 w 990600"/>
                <a:gd name="T51" fmla="*/ 100013 h 276225"/>
                <a:gd name="T52" fmla="*/ 514350 w 990600"/>
                <a:gd name="T53" fmla="*/ 85725 h 276225"/>
                <a:gd name="T54" fmla="*/ 576263 w 990600"/>
                <a:gd name="T55" fmla="*/ 85725 h 276225"/>
                <a:gd name="T56" fmla="*/ 576263 w 990600"/>
                <a:gd name="T57" fmla="*/ 69056 h 276225"/>
                <a:gd name="T58" fmla="*/ 616744 w 990600"/>
                <a:gd name="T59" fmla="*/ 69056 h 276225"/>
                <a:gd name="T60" fmla="*/ 616744 w 990600"/>
                <a:gd name="T61" fmla="*/ 54769 h 276225"/>
                <a:gd name="T62" fmla="*/ 664369 w 990600"/>
                <a:gd name="T63" fmla="*/ 54769 h 276225"/>
                <a:gd name="T64" fmla="*/ 664369 w 990600"/>
                <a:gd name="T65" fmla="*/ 40481 h 276225"/>
                <a:gd name="T66" fmla="*/ 916781 w 990600"/>
                <a:gd name="T67" fmla="*/ 40481 h 276225"/>
                <a:gd name="T68" fmla="*/ 916781 w 990600"/>
                <a:gd name="T69" fmla="*/ 19050 h 276225"/>
                <a:gd name="T70" fmla="*/ 962025 w 990600"/>
                <a:gd name="T71" fmla="*/ 19050 h 276225"/>
                <a:gd name="T72" fmla="*/ 962025 w 990600"/>
                <a:gd name="T73" fmla="*/ 0 h 276225"/>
                <a:gd name="T74" fmla="*/ 990600 w 990600"/>
                <a:gd name="T75" fmla="*/ 0 h 2762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90600" h="276225">
                  <a:moveTo>
                    <a:pt x="0" y="276225"/>
                  </a:moveTo>
                  <a:lnTo>
                    <a:pt x="73819" y="276225"/>
                  </a:lnTo>
                  <a:lnTo>
                    <a:pt x="73819" y="264319"/>
                  </a:lnTo>
                  <a:lnTo>
                    <a:pt x="109538" y="264319"/>
                  </a:lnTo>
                  <a:lnTo>
                    <a:pt x="109538" y="238125"/>
                  </a:lnTo>
                  <a:lnTo>
                    <a:pt x="135731" y="238125"/>
                  </a:lnTo>
                  <a:lnTo>
                    <a:pt x="135731" y="221456"/>
                  </a:lnTo>
                  <a:lnTo>
                    <a:pt x="195263" y="221456"/>
                  </a:lnTo>
                  <a:lnTo>
                    <a:pt x="195263" y="211931"/>
                  </a:lnTo>
                  <a:lnTo>
                    <a:pt x="223838" y="211931"/>
                  </a:lnTo>
                  <a:lnTo>
                    <a:pt x="223838" y="192881"/>
                  </a:lnTo>
                  <a:lnTo>
                    <a:pt x="250031" y="192881"/>
                  </a:lnTo>
                  <a:lnTo>
                    <a:pt x="250031" y="178594"/>
                  </a:lnTo>
                  <a:lnTo>
                    <a:pt x="273844" y="178594"/>
                  </a:lnTo>
                  <a:lnTo>
                    <a:pt x="273844" y="164306"/>
                  </a:lnTo>
                  <a:lnTo>
                    <a:pt x="295275" y="164306"/>
                  </a:lnTo>
                  <a:lnTo>
                    <a:pt x="295275" y="154781"/>
                  </a:lnTo>
                  <a:lnTo>
                    <a:pt x="333375" y="154781"/>
                  </a:lnTo>
                  <a:lnTo>
                    <a:pt x="333375" y="147638"/>
                  </a:lnTo>
                  <a:lnTo>
                    <a:pt x="402431" y="147638"/>
                  </a:lnTo>
                  <a:lnTo>
                    <a:pt x="414338" y="135731"/>
                  </a:lnTo>
                  <a:lnTo>
                    <a:pt x="428625" y="121444"/>
                  </a:lnTo>
                  <a:lnTo>
                    <a:pt x="485775" y="121444"/>
                  </a:lnTo>
                  <a:lnTo>
                    <a:pt x="485775" y="100013"/>
                  </a:lnTo>
                  <a:lnTo>
                    <a:pt x="514350" y="100013"/>
                  </a:lnTo>
                  <a:lnTo>
                    <a:pt x="514350" y="85725"/>
                  </a:lnTo>
                  <a:lnTo>
                    <a:pt x="576263" y="85725"/>
                  </a:lnTo>
                  <a:lnTo>
                    <a:pt x="576263" y="69056"/>
                  </a:lnTo>
                  <a:lnTo>
                    <a:pt x="616744" y="69056"/>
                  </a:lnTo>
                  <a:lnTo>
                    <a:pt x="616744" y="54769"/>
                  </a:lnTo>
                  <a:lnTo>
                    <a:pt x="664369" y="54769"/>
                  </a:lnTo>
                  <a:lnTo>
                    <a:pt x="664369" y="40481"/>
                  </a:lnTo>
                  <a:lnTo>
                    <a:pt x="916781" y="40481"/>
                  </a:lnTo>
                  <a:lnTo>
                    <a:pt x="916781" y="19050"/>
                  </a:lnTo>
                  <a:lnTo>
                    <a:pt x="962025" y="19050"/>
                  </a:lnTo>
                  <a:lnTo>
                    <a:pt x="962025" y="0"/>
                  </a:lnTo>
                  <a:lnTo>
                    <a:pt x="990600" y="0"/>
                  </a:ln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4" name="Freeform 9222"/>
            <p:cNvSpPr>
              <a:spLocks/>
            </p:cNvSpPr>
            <p:nvPr/>
          </p:nvSpPr>
          <p:spPr bwMode="auto">
            <a:xfrm>
              <a:off x="3821113" y="3359147"/>
              <a:ext cx="1044575" cy="211137"/>
            </a:xfrm>
            <a:custGeom>
              <a:avLst/>
              <a:gdLst>
                <a:gd name="T0" fmla="*/ 0 w 1085850"/>
                <a:gd name="T1" fmla="*/ 223060 h 226219"/>
                <a:gd name="T2" fmla="*/ 64294 w 1085850"/>
                <a:gd name="T3" fmla="*/ 223060 h 226219"/>
                <a:gd name="T4" fmla="*/ 64294 w 1085850"/>
                <a:gd name="T5" fmla="*/ 204275 h 226219"/>
                <a:gd name="T6" fmla="*/ 157163 w 1085850"/>
                <a:gd name="T7" fmla="*/ 204275 h 226219"/>
                <a:gd name="T8" fmla="*/ 157163 w 1085850"/>
                <a:gd name="T9" fmla="*/ 183143 h 226219"/>
                <a:gd name="T10" fmla="*/ 283369 w 1085850"/>
                <a:gd name="T11" fmla="*/ 183143 h 226219"/>
                <a:gd name="T12" fmla="*/ 290512 w 1085850"/>
                <a:gd name="T13" fmla="*/ 176100 h 226219"/>
                <a:gd name="T14" fmla="*/ 300038 w 1085850"/>
                <a:gd name="T15" fmla="*/ 176100 h 226219"/>
                <a:gd name="T16" fmla="*/ 300038 w 1085850"/>
                <a:gd name="T17" fmla="*/ 162010 h 226219"/>
                <a:gd name="T18" fmla="*/ 347663 w 1085850"/>
                <a:gd name="T19" fmla="*/ 162010 h 226219"/>
                <a:gd name="T20" fmla="*/ 347663 w 1085850"/>
                <a:gd name="T21" fmla="*/ 145575 h 226219"/>
                <a:gd name="T22" fmla="*/ 552450 w 1085850"/>
                <a:gd name="T23" fmla="*/ 145575 h 226219"/>
                <a:gd name="T24" fmla="*/ 550069 w 1085850"/>
                <a:gd name="T25" fmla="*/ 145575 h 226219"/>
                <a:gd name="T26" fmla="*/ 583406 w 1085850"/>
                <a:gd name="T27" fmla="*/ 145575 h 226219"/>
                <a:gd name="T28" fmla="*/ 583406 w 1085850"/>
                <a:gd name="T29" fmla="*/ 115051 h 226219"/>
                <a:gd name="T30" fmla="*/ 714375 w 1085850"/>
                <a:gd name="T31" fmla="*/ 115051 h 226219"/>
                <a:gd name="T32" fmla="*/ 714375 w 1085850"/>
                <a:gd name="T33" fmla="*/ 103312 h 226219"/>
                <a:gd name="T34" fmla="*/ 733425 w 1085850"/>
                <a:gd name="T35" fmla="*/ 103312 h 226219"/>
                <a:gd name="T36" fmla="*/ 733425 w 1085850"/>
                <a:gd name="T37" fmla="*/ 89224 h 226219"/>
                <a:gd name="T38" fmla="*/ 757238 w 1085850"/>
                <a:gd name="T39" fmla="*/ 89224 h 226219"/>
                <a:gd name="T40" fmla="*/ 757238 w 1085850"/>
                <a:gd name="T41" fmla="*/ 70439 h 226219"/>
                <a:gd name="T42" fmla="*/ 773906 w 1085850"/>
                <a:gd name="T43" fmla="*/ 70439 h 226219"/>
                <a:gd name="T44" fmla="*/ 776288 w 1085850"/>
                <a:gd name="T45" fmla="*/ 68090 h 226219"/>
                <a:gd name="T46" fmla="*/ 814388 w 1085850"/>
                <a:gd name="T47" fmla="*/ 68090 h 226219"/>
                <a:gd name="T48" fmla="*/ 814388 w 1085850"/>
                <a:gd name="T49" fmla="*/ 68090 h 226219"/>
                <a:gd name="T50" fmla="*/ 814388 w 1085850"/>
                <a:gd name="T51" fmla="*/ 42264 h 226219"/>
                <a:gd name="T52" fmla="*/ 921544 w 1085850"/>
                <a:gd name="T53" fmla="*/ 42264 h 226219"/>
                <a:gd name="T54" fmla="*/ 921544 w 1085850"/>
                <a:gd name="T55" fmla="*/ 28176 h 226219"/>
                <a:gd name="T56" fmla="*/ 1031081 w 1085850"/>
                <a:gd name="T57" fmla="*/ 28176 h 226219"/>
                <a:gd name="T58" fmla="*/ 1031081 w 1085850"/>
                <a:gd name="T59" fmla="*/ 0 h 226219"/>
                <a:gd name="T60" fmla="*/ 1085850 w 1085850"/>
                <a:gd name="T61" fmla="*/ 0 h 2262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85850" h="226219">
                  <a:moveTo>
                    <a:pt x="0" y="226219"/>
                  </a:moveTo>
                  <a:lnTo>
                    <a:pt x="64294" y="226219"/>
                  </a:lnTo>
                  <a:lnTo>
                    <a:pt x="64294" y="207169"/>
                  </a:lnTo>
                  <a:lnTo>
                    <a:pt x="157163" y="207169"/>
                  </a:lnTo>
                  <a:lnTo>
                    <a:pt x="157163" y="185737"/>
                  </a:lnTo>
                  <a:lnTo>
                    <a:pt x="283369" y="185737"/>
                  </a:lnTo>
                  <a:lnTo>
                    <a:pt x="290512" y="178594"/>
                  </a:lnTo>
                  <a:lnTo>
                    <a:pt x="300038" y="178594"/>
                  </a:lnTo>
                  <a:lnTo>
                    <a:pt x="300038" y="164306"/>
                  </a:lnTo>
                  <a:lnTo>
                    <a:pt x="347663" y="164306"/>
                  </a:lnTo>
                  <a:lnTo>
                    <a:pt x="347663" y="147637"/>
                  </a:lnTo>
                  <a:lnTo>
                    <a:pt x="552450" y="147637"/>
                  </a:lnTo>
                  <a:lnTo>
                    <a:pt x="550069" y="147637"/>
                  </a:lnTo>
                  <a:lnTo>
                    <a:pt x="583406" y="147637"/>
                  </a:lnTo>
                  <a:lnTo>
                    <a:pt x="583406" y="116681"/>
                  </a:lnTo>
                  <a:lnTo>
                    <a:pt x="714375" y="116681"/>
                  </a:lnTo>
                  <a:lnTo>
                    <a:pt x="714375" y="104775"/>
                  </a:lnTo>
                  <a:lnTo>
                    <a:pt x="733425" y="104775"/>
                  </a:lnTo>
                  <a:lnTo>
                    <a:pt x="733425" y="90487"/>
                  </a:lnTo>
                  <a:lnTo>
                    <a:pt x="757238" y="90487"/>
                  </a:lnTo>
                  <a:lnTo>
                    <a:pt x="757238" y="71437"/>
                  </a:lnTo>
                  <a:lnTo>
                    <a:pt x="773906" y="71437"/>
                  </a:lnTo>
                  <a:lnTo>
                    <a:pt x="776288" y="69055"/>
                  </a:lnTo>
                  <a:lnTo>
                    <a:pt x="814388" y="69055"/>
                  </a:lnTo>
                  <a:lnTo>
                    <a:pt x="814388" y="42862"/>
                  </a:lnTo>
                  <a:lnTo>
                    <a:pt x="921544" y="42862"/>
                  </a:lnTo>
                  <a:lnTo>
                    <a:pt x="921544" y="28575"/>
                  </a:lnTo>
                  <a:lnTo>
                    <a:pt x="1031081" y="28575"/>
                  </a:lnTo>
                  <a:lnTo>
                    <a:pt x="1031081" y="0"/>
                  </a:lnTo>
                  <a:lnTo>
                    <a:pt x="1085850" y="0"/>
                  </a:ln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5" name="Freeform 9223"/>
            <p:cNvSpPr>
              <a:spLocks/>
            </p:cNvSpPr>
            <p:nvPr/>
          </p:nvSpPr>
          <p:spPr bwMode="auto">
            <a:xfrm>
              <a:off x="4856163" y="3216272"/>
              <a:ext cx="344487" cy="146050"/>
            </a:xfrm>
            <a:custGeom>
              <a:avLst/>
              <a:gdLst>
                <a:gd name="T0" fmla="*/ 0 w 352425"/>
                <a:gd name="T1" fmla="*/ 157981 h 154781"/>
                <a:gd name="T2" fmla="*/ 85725 w 352425"/>
                <a:gd name="T3" fmla="*/ 157981 h 154781"/>
                <a:gd name="T4" fmla="*/ 85725 w 352425"/>
                <a:gd name="T5" fmla="*/ 126385 h 154781"/>
                <a:gd name="T6" fmla="*/ 107156 w 352425"/>
                <a:gd name="T7" fmla="*/ 126385 h 154781"/>
                <a:gd name="T8" fmla="*/ 107156 w 352425"/>
                <a:gd name="T9" fmla="*/ 89928 h 154781"/>
                <a:gd name="T10" fmla="*/ 154781 w 352425"/>
                <a:gd name="T11" fmla="*/ 89928 h 154781"/>
                <a:gd name="T12" fmla="*/ 154781 w 352425"/>
                <a:gd name="T13" fmla="*/ 89928 h 154781"/>
                <a:gd name="T14" fmla="*/ 185737 w 352425"/>
                <a:gd name="T15" fmla="*/ 89928 h 154781"/>
                <a:gd name="T16" fmla="*/ 185737 w 352425"/>
                <a:gd name="T17" fmla="*/ 60762 h 154781"/>
                <a:gd name="T18" fmla="*/ 230981 w 352425"/>
                <a:gd name="T19" fmla="*/ 60762 h 154781"/>
                <a:gd name="T20" fmla="*/ 230981 w 352425"/>
                <a:gd name="T21" fmla="*/ 51040 h 154781"/>
                <a:gd name="T22" fmla="*/ 264319 w 352425"/>
                <a:gd name="T23" fmla="*/ 51040 h 154781"/>
                <a:gd name="T24" fmla="*/ 264319 w 352425"/>
                <a:gd name="T25" fmla="*/ 26734 h 154781"/>
                <a:gd name="T26" fmla="*/ 352425 w 352425"/>
                <a:gd name="T27" fmla="*/ 26734 h 154781"/>
                <a:gd name="T28" fmla="*/ 352425 w 352425"/>
                <a:gd name="T29" fmla="*/ 0 h 1547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425" h="154781">
                  <a:moveTo>
                    <a:pt x="0" y="154781"/>
                  </a:moveTo>
                  <a:lnTo>
                    <a:pt x="85725" y="154781"/>
                  </a:lnTo>
                  <a:lnTo>
                    <a:pt x="85725" y="123825"/>
                  </a:lnTo>
                  <a:lnTo>
                    <a:pt x="107156" y="123825"/>
                  </a:lnTo>
                  <a:lnTo>
                    <a:pt x="107156" y="88106"/>
                  </a:lnTo>
                  <a:lnTo>
                    <a:pt x="154781" y="88106"/>
                  </a:lnTo>
                  <a:lnTo>
                    <a:pt x="185737" y="88106"/>
                  </a:lnTo>
                  <a:lnTo>
                    <a:pt x="185737" y="59531"/>
                  </a:lnTo>
                  <a:lnTo>
                    <a:pt x="230981" y="59531"/>
                  </a:lnTo>
                  <a:lnTo>
                    <a:pt x="230981" y="50006"/>
                  </a:lnTo>
                  <a:lnTo>
                    <a:pt x="264319" y="50006"/>
                  </a:lnTo>
                  <a:lnTo>
                    <a:pt x="264319" y="26193"/>
                  </a:lnTo>
                  <a:lnTo>
                    <a:pt x="352425" y="26193"/>
                  </a:lnTo>
                  <a:lnTo>
                    <a:pt x="352425" y="0"/>
                  </a:ln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6" name="Freeform 9224"/>
            <p:cNvSpPr>
              <a:spLocks/>
            </p:cNvSpPr>
            <p:nvPr/>
          </p:nvSpPr>
          <p:spPr bwMode="auto">
            <a:xfrm>
              <a:off x="5189538" y="2666997"/>
              <a:ext cx="2411412" cy="547687"/>
            </a:xfrm>
            <a:custGeom>
              <a:avLst/>
              <a:gdLst>
                <a:gd name="T0" fmla="*/ 171612 w 2507457"/>
                <a:gd name="T1" fmla="*/ 614362 h 614362"/>
                <a:gd name="T2" fmla="*/ 240735 w 2507457"/>
                <a:gd name="T3" fmla="*/ 592931 h 614362"/>
                <a:gd name="T4" fmla="*/ 264571 w 2507457"/>
                <a:gd name="T5" fmla="*/ 583406 h 614362"/>
                <a:gd name="T6" fmla="*/ 297939 w 2507457"/>
                <a:gd name="T7" fmla="*/ 566737 h 614362"/>
                <a:gd name="T8" fmla="*/ 409965 w 2507457"/>
                <a:gd name="T9" fmla="*/ 552450 h 614362"/>
                <a:gd name="T10" fmla="*/ 512455 w 2507457"/>
                <a:gd name="T11" fmla="*/ 545306 h 614362"/>
                <a:gd name="T12" fmla="*/ 600645 w 2507457"/>
                <a:gd name="T13" fmla="*/ 526256 h 614362"/>
                <a:gd name="T14" fmla="*/ 662615 w 2507457"/>
                <a:gd name="T15" fmla="*/ 507206 h 614362"/>
                <a:gd name="T16" fmla="*/ 703135 w 2507457"/>
                <a:gd name="T17" fmla="*/ 502443 h 614362"/>
                <a:gd name="T18" fmla="*/ 746040 w 2507457"/>
                <a:gd name="T19" fmla="*/ 488155 h 614362"/>
                <a:gd name="T20" fmla="*/ 946254 w 2507457"/>
                <a:gd name="T21" fmla="*/ 452437 h 614362"/>
                <a:gd name="T22" fmla="*/ 974856 w 2507457"/>
                <a:gd name="T23" fmla="*/ 447675 h 614362"/>
                <a:gd name="T24" fmla="*/ 1008226 w 2507457"/>
                <a:gd name="T25" fmla="*/ 426243 h 614362"/>
                <a:gd name="T26" fmla="*/ 1058278 w 2507457"/>
                <a:gd name="T27" fmla="*/ 376237 h 614362"/>
                <a:gd name="T28" fmla="*/ 1153619 w 2507457"/>
                <a:gd name="T29" fmla="*/ 371475 h 614362"/>
                <a:gd name="T30" fmla="*/ 1175071 w 2507457"/>
                <a:gd name="T31" fmla="*/ 354806 h 614362"/>
                <a:gd name="T32" fmla="*/ 1194139 w 2507457"/>
                <a:gd name="T33" fmla="*/ 345281 h 614362"/>
                <a:gd name="T34" fmla="*/ 1215590 w 2507457"/>
                <a:gd name="T35" fmla="*/ 323850 h 614362"/>
                <a:gd name="T36" fmla="*/ 1282328 w 2507457"/>
                <a:gd name="T37" fmla="*/ 307181 h 614362"/>
                <a:gd name="T38" fmla="*/ 1315698 w 2507457"/>
                <a:gd name="T39" fmla="*/ 288131 h 614362"/>
                <a:gd name="T40" fmla="*/ 1329998 w 2507457"/>
                <a:gd name="T41" fmla="*/ 271462 h 614362"/>
                <a:gd name="T42" fmla="*/ 1341916 w 2507457"/>
                <a:gd name="T43" fmla="*/ 252412 h 614362"/>
                <a:gd name="T44" fmla="*/ 1384821 w 2507457"/>
                <a:gd name="T45" fmla="*/ 235743 h 614362"/>
                <a:gd name="T46" fmla="*/ 1413423 w 2507457"/>
                <a:gd name="T47" fmla="*/ 226218 h 614362"/>
                <a:gd name="T48" fmla="*/ 1575501 w 2507457"/>
                <a:gd name="T49" fmla="*/ 209550 h 614362"/>
                <a:gd name="T50" fmla="*/ 1635089 w 2507457"/>
                <a:gd name="T51" fmla="*/ 202406 h 614362"/>
                <a:gd name="T52" fmla="*/ 1716127 w 2507457"/>
                <a:gd name="T53" fmla="*/ 197644 h 614362"/>
                <a:gd name="T54" fmla="*/ 1785249 w 2507457"/>
                <a:gd name="T55" fmla="*/ 176212 h 614362"/>
                <a:gd name="T56" fmla="*/ 1806701 w 2507457"/>
                <a:gd name="T57" fmla="*/ 164306 h 614362"/>
                <a:gd name="T58" fmla="*/ 1825769 w 2507457"/>
                <a:gd name="T59" fmla="*/ 154781 h 614362"/>
                <a:gd name="T60" fmla="*/ 1911575 w 2507457"/>
                <a:gd name="T61" fmla="*/ 121443 h 614362"/>
                <a:gd name="T62" fmla="*/ 1964013 w 2507457"/>
                <a:gd name="T63" fmla="*/ 104775 h 614362"/>
                <a:gd name="T64" fmla="*/ 1983081 w 2507457"/>
                <a:gd name="T65" fmla="*/ 90487 h 614362"/>
                <a:gd name="T66" fmla="*/ 1997381 w 2507457"/>
                <a:gd name="T67" fmla="*/ 76200 h 614362"/>
                <a:gd name="T68" fmla="*/ 2066503 w 2507457"/>
                <a:gd name="T69" fmla="*/ 59531 h 614362"/>
                <a:gd name="T70" fmla="*/ 2209514 w 2507457"/>
                <a:gd name="T71" fmla="*/ 35718 h 614362"/>
                <a:gd name="T72" fmla="*/ 2357292 w 2507457"/>
                <a:gd name="T73" fmla="*/ 28575 h 614362"/>
                <a:gd name="T74" fmla="*/ 2409729 w 2507457"/>
                <a:gd name="T75" fmla="*/ 9525 h 614362"/>
                <a:gd name="T76" fmla="*/ 2509837 w 2507457"/>
                <a:gd name="T77" fmla="*/ 0 h 6143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507457" h="614362">
                  <a:moveTo>
                    <a:pt x="0" y="614362"/>
                  </a:moveTo>
                  <a:lnTo>
                    <a:pt x="171450" y="614362"/>
                  </a:lnTo>
                  <a:lnTo>
                    <a:pt x="171450" y="592931"/>
                  </a:lnTo>
                  <a:lnTo>
                    <a:pt x="240507" y="592931"/>
                  </a:lnTo>
                  <a:lnTo>
                    <a:pt x="240507" y="583406"/>
                  </a:lnTo>
                  <a:lnTo>
                    <a:pt x="264319" y="583406"/>
                  </a:lnTo>
                  <a:lnTo>
                    <a:pt x="264319" y="566737"/>
                  </a:lnTo>
                  <a:lnTo>
                    <a:pt x="297657" y="566737"/>
                  </a:lnTo>
                  <a:lnTo>
                    <a:pt x="297657" y="552450"/>
                  </a:lnTo>
                  <a:lnTo>
                    <a:pt x="409575" y="552450"/>
                  </a:lnTo>
                  <a:lnTo>
                    <a:pt x="416719" y="545306"/>
                  </a:lnTo>
                  <a:lnTo>
                    <a:pt x="511969" y="545306"/>
                  </a:lnTo>
                  <a:lnTo>
                    <a:pt x="511969" y="526256"/>
                  </a:lnTo>
                  <a:lnTo>
                    <a:pt x="600075" y="526256"/>
                  </a:lnTo>
                  <a:lnTo>
                    <a:pt x="600075" y="507206"/>
                  </a:lnTo>
                  <a:lnTo>
                    <a:pt x="661988" y="507206"/>
                  </a:lnTo>
                  <a:lnTo>
                    <a:pt x="661988" y="502443"/>
                  </a:lnTo>
                  <a:lnTo>
                    <a:pt x="702469" y="502443"/>
                  </a:lnTo>
                  <a:lnTo>
                    <a:pt x="716757" y="488155"/>
                  </a:lnTo>
                  <a:lnTo>
                    <a:pt x="745332" y="488155"/>
                  </a:lnTo>
                  <a:lnTo>
                    <a:pt x="745332" y="452437"/>
                  </a:lnTo>
                  <a:lnTo>
                    <a:pt x="945357" y="452437"/>
                  </a:lnTo>
                  <a:lnTo>
                    <a:pt x="945357" y="447675"/>
                  </a:lnTo>
                  <a:lnTo>
                    <a:pt x="973932" y="447675"/>
                  </a:lnTo>
                  <a:lnTo>
                    <a:pt x="973932" y="426243"/>
                  </a:lnTo>
                  <a:lnTo>
                    <a:pt x="1007269" y="426243"/>
                  </a:lnTo>
                  <a:lnTo>
                    <a:pt x="1007269" y="376237"/>
                  </a:lnTo>
                  <a:lnTo>
                    <a:pt x="1057275" y="376237"/>
                  </a:lnTo>
                  <a:lnTo>
                    <a:pt x="1057275" y="371475"/>
                  </a:lnTo>
                  <a:lnTo>
                    <a:pt x="1152525" y="371475"/>
                  </a:lnTo>
                  <a:lnTo>
                    <a:pt x="1152525" y="354806"/>
                  </a:lnTo>
                  <a:lnTo>
                    <a:pt x="1173957" y="354806"/>
                  </a:lnTo>
                  <a:lnTo>
                    <a:pt x="1173957" y="345281"/>
                  </a:lnTo>
                  <a:lnTo>
                    <a:pt x="1193007" y="345281"/>
                  </a:lnTo>
                  <a:lnTo>
                    <a:pt x="1202532" y="335756"/>
                  </a:lnTo>
                  <a:lnTo>
                    <a:pt x="1214438" y="323850"/>
                  </a:lnTo>
                  <a:lnTo>
                    <a:pt x="1281113" y="323850"/>
                  </a:lnTo>
                  <a:lnTo>
                    <a:pt x="1281113" y="307181"/>
                  </a:lnTo>
                  <a:lnTo>
                    <a:pt x="1314450" y="307181"/>
                  </a:lnTo>
                  <a:lnTo>
                    <a:pt x="1314450" y="288131"/>
                  </a:lnTo>
                  <a:lnTo>
                    <a:pt x="1328738" y="288131"/>
                  </a:lnTo>
                  <a:lnTo>
                    <a:pt x="1328738" y="271462"/>
                  </a:lnTo>
                  <a:lnTo>
                    <a:pt x="1340644" y="271462"/>
                  </a:lnTo>
                  <a:lnTo>
                    <a:pt x="1340644" y="252412"/>
                  </a:lnTo>
                  <a:lnTo>
                    <a:pt x="1366838" y="252412"/>
                  </a:lnTo>
                  <a:lnTo>
                    <a:pt x="1383507" y="235743"/>
                  </a:lnTo>
                  <a:lnTo>
                    <a:pt x="1383507" y="226218"/>
                  </a:lnTo>
                  <a:lnTo>
                    <a:pt x="1412082" y="226218"/>
                  </a:lnTo>
                  <a:lnTo>
                    <a:pt x="1412082" y="209550"/>
                  </a:lnTo>
                  <a:lnTo>
                    <a:pt x="1574007" y="209550"/>
                  </a:lnTo>
                  <a:lnTo>
                    <a:pt x="1574007" y="202406"/>
                  </a:lnTo>
                  <a:lnTo>
                    <a:pt x="1633538" y="202406"/>
                  </a:lnTo>
                  <a:lnTo>
                    <a:pt x="1638300" y="197644"/>
                  </a:lnTo>
                  <a:lnTo>
                    <a:pt x="1714500" y="197644"/>
                  </a:lnTo>
                  <a:lnTo>
                    <a:pt x="1714500" y="176212"/>
                  </a:lnTo>
                  <a:lnTo>
                    <a:pt x="1783557" y="176212"/>
                  </a:lnTo>
                  <a:lnTo>
                    <a:pt x="1783557" y="164306"/>
                  </a:lnTo>
                  <a:lnTo>
                    <a:pt x="1804988" y="164306"/>
                  </a:lnTo>
                  <a:lnTo>
                    <a:pt x="1804988" y="154781"/>
                  </a:lnTo>
                  <a:lnTo>
                    <a:pt x="1824038" y="154781"/>
                  </a:lnTo>
                  <a:lnTo>
                    <a:pt x="1824038" y="121443"/>
                  </a:lnTo>
                  <a:lnTo>
                    <a:pt x="1909763" y="121443"/>
                  </a:lnTo>
                  <a:lnTo>
                    <a:pt x="1909763" y="104775"/>
                  </a:lnTo>
                  <a:lnTo>
                    <a:pt x="1962150" y="104775"/>
                  </a:lnTo>
                  <a:lnTo>
                    <a:pt x="1962150" y="90487"/>
                  </a:lnTo>
                  <a:lnTo>
                    <a:pt x="1981200" y="90487"/>
                  </a:lnTo>
                  <a:lnTo>
                    <a:pt x="1981200" y="76200"/>
                  </a:lnTo>
                  <a:lnTo>
                    <a:pt x="1995488" y="76200"/>
                  </a:lnTo>
                  <a:lnTo>
                    <a:pt x="1995488" y="59531"/>
                  </a:lnTo>
                  <a:lnTo>
                    <a:pt x="2064544" y="59531"/>
                  </a:lnTo>
                  <a:lnTo>
                    <a:pt x="2064544" y="35718"/>
                  </a:lnTo>
                  <a:lnTo>
                    <a:pt x="2207419" y="35718"/>
                  </a:lnTo>
                  <a:lnTo>
                    <a:pt x="2207419" y="28575"/>
                  </a:lnTo>
                  <a:lnTo>
                    <a:pt x="2355057" y="28575"/>
                  </a:lnTo>
                  <a:lnTo>
                    <a:pt x="2355057" y="9525"/>
                  </a:lnTo>
                  <a:lnTo>
                    <a:pt x="2407444" y="9525"/>
                  </a:lnTo>
                  <a:lnTo>
                    <a:pt x="2407444" y="0"/>
                  </a:lnTo>
                  <a:lnTo>
                    <a:pt x="2507457" y="0"/>
                  </a:ln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  <p:sp>
          <p:nvSpPr>
            <p:cNvPr id="127" name="Freeform 9225"/>
            <p:cNvSpPr>
              <a:spLocks/>
            </p:cNvSpPr>
            <p:nvPr/>
          </p:nvSpPr>
          <p:spPr bwMode="auto">
            <a:xfrm>
              <a:off x="7594600" y="2443159"/>
              <a:ext cx="1079500" cy="223838"/>
            </a:xfrm>
            <a:custGeom>
              <a:avLst/>
              <a:gdLst>
                <a:gd name="T0" fmla="*/ 0 w 1126331"/>
                <a:gd name="T1" fmla="*/ 247650 h 247650"/>
                <a:gd name="T2" fmla="*/ 52239 w 1126331"/>
                <a:gd name="T3" fmla="*/ 247650 h 247650"/>
                <a:gd name="T4" fmla="*/ 75984 w 1126331"/>
                <a:gd name="T5" fmla="*/ 223837 h 247650"/>
                <a:gd name="T6" fmla="*/ 94982 w 1126331"/>
                <a:gd name="T7" fmla="*/ 223837 h 247650"/>
                <a:gd name="T8" fmla="*/ 94982 w 1126331"/>
                <a:gd name="T9" fmla="*/ 214312 h 247650"/>
                <a:gd name="T10" fmla="*/ 156718 w 1126331"/>
                <a:gd name="T11" fmla="*/ 214312 h 247650"/>
                <a:gd name="T12" fmla="*/ 156718 w 1126331"/>
                <a:gd name="T13" fmla="*/ 202406 h 247650"/>
                <a:gd name="T14" fmla="*/ 213708 w 1126331"/>
                <a:gd name="T15" fmla="*/ 202406 h 247650"/>
                <a:gd name="T16" fmla="*/ 213708 w 1126331"/>
                <a:gd name="T17" fmla="*/ 185737 h 247650"/>
                <a:gd name="T18" fmla="*/ 370429 w 1126331"/>
                <a:gd name="T19" fmla="*/ 185737 h 247650"/>
                <a:gd name="T20" fmla="*/ 370429 w 1126331"/>
                <a:gd name="T21" fmla="*/ 133350 h 247650"/>
                <a:gd name="T22" fmla="*/ 394174 w 1126331"/>
                <a:gd name="T23" fmla="*/ 133350 h 247650"/>
                <a:gd name="T24" fmla="*/ 394174 w 1126331"/>
                <a:gd name="T25" fmla="*/ 114300 h 247650"/>
                <a:gd name="T26" fmla="*/ 605509 w 1126331"/>
                <a:gd name="T27" fmla="*/ 114300 h 247650"/>
                <a:gd name="T28" fmla="*/ 615007 w 1126331"/>
                <a:gd name="T29" fmla="*/ 104775 h 247650"/>
                <a:gd name="T30" fmla="*/ 721861 w 1126331"/>
                <a:gd name="T31" fmla="*/ 104775 h 247650"/>
                <a:gd name="T32" fmla="*/ 721861 w 1126331"/>
                <a:gd name="T33" fmla="*/ 83344 h 247650"/>
                <a:gd name="T34" fmla="*/ 776475 w 1126331"/>
                <a:gd name="T35" fmla="*/ 83344 h 247650"/>
                <a:gd name="T36" fmla="*/ 776475 w 1126331"/>
                <a:gd name="T37" fmla="*/ 61912 h 247650"/>
                <a:gd name="T38" fmla="*/ 885704 w 1126331"/>
                <a:gd name="T39" fmla="*/ 61912 h 247650"/>
                <a:gd name="T40" fmla="*/ 892828 w 1126331"/>
                <a:gd name="T41" fmla="*/ 61912 h 247650"/>
                <a:gd name="T42" fmla="*/ 1009181 w 1126331"/>
                <a:gd name="T43" fmla="*/ 61912 h 247650"/>
                <a:gd name="T44" fmla="*/ 1009181 w 1126331"/>
                <a:gd name="T45" fmla="*/ 40481 h 247650"/>
                <a:gd name="T46" fmla="*/ 1123159 w 1126331"/>
                <a:gd name="T47" fmla="*/ 40481 h 247650"/>
                <a:gd name="T48" fmla="*/ 1123159 w 1126331"/>
                <a:gd name="T49" fmla="*/ 0 h 2476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6331" h="247650">
                  <a:moveTo>
                    <a:pt x="0" y="247650"/>
                  </a:moveTo>
                  <a:lnTo>
                    <a:pt x="52387" y="247650"/>
                  </a:lnTo>
                  <a:lnTo>
                    <a:pt x="76200" y="223837"/>
                  </a:lnTo>
                  <a:lnTo>
                    <a:pt x="95250" y="223837"/>
                  </a:lnTo>
                  <a:lnTo>
                    <a:pt x="95250" y="214312"/>
                  </a:lnTo>
                  <a:lnTo>
                    <a:pt x="157162" y="214312"/>
                  </a:lnTo>
                  <a:lnTo>
                    <a:pt x="157162" y="202406"/>
                  </a:lnTo>
                  <a:lnTo>
                    <a:pt x="214312" y="202406"/>
                  </a:lnTo>
                  <a:lnTo>
                    <a:pt x="214312" y="185737"/>
                  </a:lnTo>
                  <a:lnTo>
                    <a:pt x="371475" y="185737"/>
                  </a:lnTo>
                  <a:lnTo>
                    <a:pt x="371475" y="133350"/>
                  </a:lnTo>
                  <a:lnTo>
                    <a:pt x="395287" y="133350"/>
                  </a:lnTo>
                  <a:lnTo>
                    <a:pt x="395287" y="114300"/>
                  </a:lnTo>
                  <a:lnTo>
                    <a:pt x="607219" y="114300"/>
                  </a:lnTo>
                  <a:lnTo>
                    <a:pt x="616744" y="104775"/>
                  </a:lnTo>
                  <a:lnTo>
                    <a:pt x="723900" y="104775"/>
                  </a:lnTo>
                  <a:lnTo>
                    <a:pt x="723900" y="83344"/>
                  </a:lnTo>
                  <a:lnTo>
                    <a:pt x="778669" y="83344"/>
                  </a:lnTo>
                  <a:lnTo>
                    <a:pt x="778669" y="61912"/>
                  </a:lnTo>
                  <a:lnTo>
                    <a:pt x="888206" y="61912"/>
                  </a:lnTo>
                  <a:lnTo>
                    <a:pt x="895350" y="61912"/>
                  </a:lnTo>
                  <a:lnTo>
                    <a:pt x="1012031" y="61912"/>
                  </a:lnTo>
                  <a:lnTo>
                    <a:pt x="1012031" y="40481"/>
                  </a:lnTo>
                  <a:lnTo>
                    <a:pt x="1126331" y="40481"/>
                  </a:lnTo>
                  <a:lnTo>
                    <a:pt x="1126331" y="0"/>
                  </a:lnTo>
                </a:path>
              </a:pathLst>
            </a:custGeom>
            <a:noFill/>
            <a:ln w="2857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i="1" dirty="0">
                <a:solidFill>
                  <a:srgbClr val="014959"/>
                </a:solidFill>
                <a:cs typeface="Arial" pitchFamily="34" charset="0"/>
              </a:endParaRPr>
            </a:p>
          </p:txBody>
        </p:sp>
      </p:grpSp>
      <p:sp>
        <p:nvSpPr>
          <p:cNvPr id="43089" name="TextBox 129"/>
          <p:cNvSpPr txBox="1">
            <a:spLocks noChangeArrowheads="1"/>
          </p:cNvSpPr>
          <p:nvPr/>
        </p:nvSpPr>
        <p:spPr bwMode="auto">
          <a:xfrm>
            <a:off x="74614" y="6159502"/>
            <a:ext cx="6840537" cy="6318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Kerstjens H, et al. N Engl J Med. </a:t>
            </a:r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2012;367:1198–1207</a:t>
            </a:r>
            <a:r>
              <a:rPr lang="en-CA" sz="12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Full analysis set. Pooled data. Add-on to high-dose </a:t>
            </a:r>
            <a:br>
              <a:rPr lang="en-GB" altLang="en-US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ICS+LABA. Severe exacerbation defined as asthma necessitating the initiation or doubling of systemic corticosteroid therapy for ≥3 days. CI, confidence interval; HR, hazard ratio; </a:t>
            </a:r>
            <a:r>
              <a:rPr lang="en-GB" altLang="en-US" sz="1200" dirty="0" err="1" smtClean="0">
                <a:solidFill>
                  <a:prstClr val="black"/>
                </a:solidFill>
                <a:latin typeface="Calibri"/>
              </a:rPr>
              <a:t>qd</a:t>
            </a: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, once daily.</a:t>
            </a:r>
            <a:endParaRPr lang="en-GB" alt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66" name="TextBox 114"/>
          <p:cNvSpPr txBox="1">
            <a:spLocks noChangeArrowheads="1"/>
          </p:cNvSpPr>
          <p:nvPr/>
        </p:nvSpPr>
        <p:spPr bwMode="auto">
          <a:xfrm>
            <a:off x="46039" y="5200652"/>
            <a:ext cx="1900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i="0" smtClean="0">
                <a:solidFill>
                  <a:srgbClr val="000000"/>
                </a:solidFill>
                <a:latin typeface="Calibri" pitchFamily="34" charset="0"/>
              </a:rPr>
              <a:t>Placebo Respimat® qd </a:t>
            </a:r>
          </a:p>
        </p:txBody>
      </p:sp>
      <p:sp>
        <p:nvSpPr>
          <p:cNvPr id="42067" name="TextBox 115"/>
          <p:cNvSpPr txBox="1">
            <a:spLocks noChangeArrowheads="1"/>
          </p:cNvSpPr>
          <p:nvPr/>
        </p:nvSpPr>
        <p:spPr bwMode="auto">
          <a:xfrm>
            <a:off x="36514" y="5561015"/>
            <a:ext cx="205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i="0" smtClean="0">
                <a:solidFill>
                  <a:srgbClr val="000000"/>
                </a:solidFill>
                <a:latin typeface="Calibri" pitchFamily="34" charset="0"/>
              </a:rPr>
              <a:t>Tiotropium Respimat®</a:t>
            </a:r>
            <a:r>
              <a:rPr lang="en-GB" altLang="en-US" sz="1400" i="0" baseline="3000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i="0" smtClean="0">
                <a:solidFill>
                  <a:srgbClr val="000000"/>
                </a:solidFill>
                <a:latin typeface="Calibri" pitchFamily="34" charset="0"/>
              </a:rPr>
              <a:t>5 µg qd</a:t>
            </a:r>
            <a:endParaRPr lang="en-GB" altLang="en-US" i="0" smtClean="0">
              <a:solidFill>
                <a:prstClr val="black"/>
              </a:solidFill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505200" y="4191000"/>
            <a:ext cx="5638800" cy="3381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prstClr val="white"/>
                </a:solidFill>
                <a:cs typeface="Arial" pitchFamily="34" charset="0"/>
              </a:rPr>
              <a:t>Increased the time to first exacerbation by an average of 56 days</a:t>
            </a:r>
          </a:p>
        </p:txBody>
      </p:sp>
      <p:pic>
        <p:nvPicPr>
          <p:cNvPr id="42069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2360230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791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</a:rPr>
              <a:t/>
            </a:r>
            <a:br>
              <a:rPr lang="en-US" altLang="en-US" sz="4000" b="1" dirty="0" smtClean="0">
                <a:solidFill>
                  <a:schemeClr val="tx2"/>
                </a:solidFill>
              </a:rPr>
            </a:br>
            <a:r>
              <a:rPr lang="en-US" altLang="en-US" sz="5400" b="1" dirty="0" smtClean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2312894"/>
            <a:ext cx="8534400" cy="3021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Role of </a:t>
            </a:r>
            <a:r>
              <a:rPr lang="en-US" altLang="en-US" sz="2800" dirty="0" err="1" smtClean="0"/>
              <a:t>tiotropium</a:t>
            </a:r>
            <a:r>
              <a:rPr lang="en-US" altLang="en-US" sz="2800" dirty="0" smtClean="0"/>
              <a:t> in asthma</a:t>
            </a:r>
          </a:p>
          <a:p>
            <a:pPr lvl="1" eaLnBrk="1" hangingPunct="1"/>
            <a:r>
              <a:rPr lang="en-US" altLang="en-US" sz="2800" dirty="0" smtClean="0"/>
              <a:t>Efficacy as add-on to ICS/LABA</a:t>
            </a:r>
          </a:p>
          <a:p>
            <a:pPr lvl="1" eaLnBrk="1" hangingPunct="1"/>
            <a:r>
              <a:rPr lang="en-US" altLang="en-US" sz="2800" dirty="0" smtClean="0"/>
              <a:t>Efficacy in subpopulations</a:t>
            </a:r>
          </a:p>
          <a:p>
            <a:pPr lvl="1" eaLnBrk="1" hangingPunct="1"/>
            <a:r>
              <a:rPr lang="en-US" altLang="en-US" sz="2800" dirty="0" smtClean="0"/>
              <a:t>Safety</a:t>
            </a:r>
          </a:p>
          <a:p>
            <a:pPr lvl="1" eaLnBrk="1" hangingPunct="1"/>
            <a:r>
              <a:rPr lang="en-US" altLang="en-US" sz="2800" dirty="0" smtClean="0"/>
              <a:t>Effectiveness in real life 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608498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 txBox="1">
            <a:spLocks/>
          </p:cNvSpPr>
          <p:nvPr/>
        </p:nvSpPr>
        <p:spPr bwMode="auto">
          <a:xfrm>
            <a:off x="525464" y="26989"/>
            <a:ext cx="80899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F497D"/>
                </a:solidFill>
                <a:cs typeface="Arial" pitchFamily="34" charset="0"/>
              </a:rPr>
              <a:t>Episodes of asthma worsening</a:t>
            </a:r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69851" y="6330952"/>
            <a:ext cx="7415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N Engl J Med. 2012;367:1198–1207.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  <a:latin typeface="Calibri" pitchFamily="34" charset="0"/>
              </a:rPr>
              <a:t>CRF, case report form; PEF, peak expiratory flow.</a:t>
            </a:r>
          </a:p>
        </p:txBody>
      </p:sp>
      <p:sp>
        <p:nvSpPr>
          <p:cNvPr id="45060" name="Inhaltsplatzhalter 8"/>
          <p:cNvSpPr txBox="1">
            <a:spLocks/>
          </p:cNvSpPr>
          <p:nvPr/>
        </p:nvSpPr>
        <p:spPr bwMode="auto">
          <a:xfrm>
            <a:off x="374650" y="1363663"/>
            <a:ext cx="8534400" cy="4418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cs typeface="Arial" charset="0"/>
              </a:rPr>
              <a:t>Definition of asthma worsening:</a:t>
            </a:r>
          </a:p>
          <a:p>
            <a:pPr lvl="1" indent="-34290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One or more asthma symptoms outside of the patient’s usual range of day-to-day asthma that lasted for ≥2 consecutive days; and/or</a:t>
            </a:r>
          </a:p>
          <a:p>
            <a:pPr lvl="1" indent="-34290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Decrease of patient’s best morning PEF of ≥30% from patient’s mean morning PEF for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at least 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2 consecutive days</a:t>
            </a:r>
          </a:p>
          <a:p>
            <a:pPr lvl="1" indent="-34290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/>
                <a:cs typeface="Arial" charset="0"/>
              </a:rPr>
              <a:t>As documented by the investigator in the CRF</a:t>
            </a: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cs typeface="Arial" charset="0"/>
              </a:rPr>
              <a:t>Includes severe exacerbations </a:t>
            </a:r>
          </a:p>
          <a:p>
            <a:pPr marL="400050" lvl="1" indent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Arial" charset="0"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  <a:cs typeface="Arial" charset="0"/>
                <a:sym typeface="Wingdings" pitchFamily="2" charset="2"/>
              </a:rPr>
              <a:t> </a:t>
            </a:r>
            <a:r>
              <a:rPr lang="en-US" altLang="en-US" dirty="0">
                <a:solidFill>
                  <a:prstClr val="black"/>
                </a:solidFill>
                <a:latin typeface="Calibri"/>
                <a:cs typeface="Arial" charset="0"/>
              </a:rPr>
              <a:t>loss of control</a:t>
            </a: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cs typeface="Arial" charset="0"/>
              </a:rPr>
              <a:t>Time to first episode of asthma worsening</a:t>
            </a: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6600"/>
              </a:buClr>
              <a:buSzPct val="145000"/>
              <a:buFont typeface="Wingdings" pitchFamily="2" charset="2"/>
              <a:buChar char="w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cs typeface="Arial" charset="0"/>
              </a:rPr>
              <a:t>Pooled analysis over 48 weeks</a:t>
            </a:r>
          </a:p>
        </p:txBody>
      </p:sp>
      <p:pic>
        <p:nvPicPr>
          <p:cNvPr id="43013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16417342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91"/>
          <p:cNvGrpSpPr>
            <a:grpSpLocks/>
          </p:cNvGrpSpPr>
          <p:nvPr/>
        </p:nvGrpSpPr>
        <p:grpSpPr bwMode="auto">
          <a:xfrm>
            <a:off x="741690" y="1773239"/>
            <a:ext cx="8264198" cy="3789361"/>
            <a:chOff x="741965" y="2015172"/>
            <a:chExt cx="8263779" cy="3790092"/>
          </a:xfrm>
        </p:grpSpPr>
        <p:cxnSp>
          <p:nvCxnSpPr>
            <p:cNvPr id="44047" name="Straight Connector 3"/>
            <p:cNvCxnSpPr>
              <a:cxnSpLocks noChangeShapeType="1"/>
            </p:cNvCxnSpPr>
            <p:nvPr/>
          </p:nvCxnSpPr>
          <p:spPr bwMode="auto">
            <a:xfrm>
              <a:off x="1741384" y="2197995"/>
              <a:ext cx="0" cy="2874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8" name="Straight Connector 5"/>
            <p:cNvCxnSpPr>
              <a:cxnSpLocks noChangeShapeType="1"/>
            </p:cNvCxnSpPr>
            <p:nvPr/>
          </p:nvCxnSpPr>
          <p:spPr bwMode="auto">
            <a:xfrm>
              <a:off x="1746069" y="5040957"/>
              <a:ext cx="65838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9" name="Straight Connector 12"/>
            <p:cNvCxnSpPr>
              <a:cxnSpLocks noChangeShapeType="1"/>
            </p:cNvCxnSpPr>
            <p:nvPr/>
          </p:nvCxnSpPr>
          <p:spPr bwMode="auto">
            <a:xfrm>
              <a:off x="1784110" y="504095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0" name="Straight Connector 14"/>
            <p:cNvCxnSpPr>
              <a:cxnSpLocks noChangeShapeType="1"/>
            </p:cNvCxnSpPr>
            <p:nvPr/>
          </p:nvCxnSpPr>
          <p:spPr bwMode="auto">
            <a:xfrm>
              <a:off x="2267648" y="503670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1" name="Straight Connector 15"/>
            <p:cNvCxnSpPr>
              <a:cxnSpLocks noChangeShapeType="1"/>
            </p:cNvCxnSpPr>
            <p:nvPr/>
          </p:nvCxnSpPr>
          <p:spPr bwMode="auto">
            <a:xfrm>
              <a:off x="2749981" y="504095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2" name="Straight Connector 16"/>
            <p:cNvCxnSpPr>
              <a:cxnSpLocks noChangeShapeType="1"/>
            </p:cNvCxnSpPr>
            <p:nvPr/>
          </p:nvCxnSpPr>
          <p:spPr bwMode="auto">
            <a:xfrm>
              <a:off x="3233519" y="503670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3" name="Straight Connector 17"/>
            <p:cNvCxnSpPr>
              <a:cxnSpLocks noChangeShapeType="1"/>
            </p:cNvCxnSpPr>
            <p:nvPr/>
          </p:nvCxnSpPr>
          <p:spPr bwMode="auto">
            <a:xfrm>
              <a:off x="3711168" y="504520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4" name="Straight Connector 18"/>
            <p:cNvCxnSpPr>
              <a:cxnSpLocks noChangeShapeType="1"/>
            </p:cNvCxnSpPr>
            <p:nvPr/>
          </p:nvCxnSpPr>
          <p:spPr bwMode="auto">
            <a:xfrm>
              <a:off x="4194706" y="504095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5" name="Straight Connector 19"/>
            <p:cNvCxnSpPr>
              <a:cxnSpLocks noChangeShapeType="1"/>
            </p:cNvCxnSpPr>
            <p:nvPr/>
          </p:nvCxnSpPr>
          <p:spPr bwMode="auto">
            <a:xfrm>
              <a:off x="4669444" y="504520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Connector 20"/>
            <p:cNvCxnSpPr>
              <a:cxnSpLocks noChangeShapeType="1"/>
            </p:cNvCxnSpPr>
            <p:nvPr/>
          </p:nvCxnSpPr>
          <p:spPr bwMode="auto">
            <a:xfrm>
              <a:off x="5152982" y="504095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7" name="Straight Connector 21"/>
            <p:cNvCxnSpPr>
              <a:cxnSpLocks noChangeShapeType="1"/>
            </p:cNvCxnSpPr>
            <p:nvPr/>
          </p:nvCxnSpPr>
          <p:spPr bwMode="auto">
            <a:xfrm>
              <a:off x="5632973" y="5043338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8" name="Straight Connector 22"/>
            <p:cNvCxnSpPr>
              <a:cxnSpLocks noChangeShapeType="1"/>
            </p:cNvCxnSpPr>
            <p:nvPr/>
          </p:nvCxnSpPr>
          <p:spPr bwMode="auto">
            <a:xfrm>
              <a:off x="6123537" y="5043850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9" name="Straight Connector 23"/>
            <p:cNvCxnSpPr>
              <a:cxnSpLocks noChangeShapeType="1"/>
            </p:cNvCxnSpPr>
            <p:nvPr/>
          </p:nvCxnSpPr>
          <p:spPr bwMode="auto">
            <a:xfrm>
              <a:off x="6593022" y="5038064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0" name="Straight Connector 24"/>
            <p:cNvCxnSpPr>
              <a:cxnSpLocks noChangeShapeType="1"/>
            </p:cNvCxnSpPr>
            <p:nvPr/>
          </p:nvCxnSpPr>
          <p:spPr bwMode="auto">
            <a:xfrm>
              <a:off x="7080039" y="5040445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1" name="Straight Connector 25"/>
            <p:cNvCxnSpPr>
              <a:cxnSpLocks noChangeShapeType="1"/>
            </p:cNvCxnSpPr>
            <p:nvPr/>
          </p:nvCxnSpPr>
          <p:spPr bwMode="auto">
            <a:xfrm>
              <a:off x="7556551" y="5040957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2" name="Straight Connector 26"/>
            <p:cNvCxnSpPr>
              <a:cxnSpLocks noChangeShapeType="1"/>
            </p:cNvCxnSpPr>
            <p:nvPr/>
          </p:nvCxnSpPr>
          <p:spPr bwMode="auto">
            <a:xfrm>
              <a:off x="8042999" y="5038064"/>
              <a:ext cx="0" cy="7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3" name="Straight Connector 27"/>
            <p:cNvCxnSpPr>
              <a:cxnSpLocks noChangeShapeType="1"/>
            </p:cNvCxnSpPr>
            <p:nvPr/>
          </p:nvCxnSpPr>
          <p:spPr bwMode="auto">
            <a:xfrm>
              <a:off x="1675238" y="5000699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4" name="Straight Connector 29"/>
            <p:cNvCxnSpPr>
              <a:cxnSpLocks noChangeShapeType="1"/>
            </p:cNvCxnSpPr>
            <p:nvPr/>
          </p:nvCxnSpPr>
          <p:spPr bwMode="auto">
            <a:xfrm>
              <a:off x="1670553" y="4743620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5" name="Straight Connector 30"/>
            <p:cNvCxnSpPr>
              <a:cxnSpLocks noChangeShapeType="1"/>
            </p:cNvCxnSpPr>
            <p:nvPr/>
          </p:nvCxnSpPr>
          <p:spPr bwMode="auto">
            <a:xfrm>
              <a:off x="1675238" y="4465690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6" name="Straight Connector 31"/>
            <p:cNvCxnSpPr>
              <a:cxnSpLocks noChangeShapeType="1"/>
            </p:cNvCxnSpPr>
            <p:nvPr/>
          </p:nvCxnSpPr>
          <p:spPr bwMode="auto">
            <a:xfrm>
              <a:off x="1670553" y="4196706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7" name="Straight Connector 32"/>
            <p:cNvCxnSpPr>
              <a:cxnSpLocks noChangeShapeType="1"/>
            </p:cNvCxnSpPr>
            <p:nvPr/>
          </p:nvCxnSpPr>
          <p:spPr bwMode="auto">
            <a:xfrm>
              <a:off x="1671811" y="3920579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8" name="Straight Connector 33"/>
            <p:cNvCxnSpPr>
              <a:cxnSpLocks noChangeShapeType="1"/>
            </p:cNvCxnSpPr>
            <p:nvPr/>
          </p:nvCxnSpPr>
          <p:spPr bwMode="auto">
            <a:xfrm>
              <a:off x="1667126" y="3663500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9" name="Straight Connector 34"/>
            <p:cNvCxnSpPr>
              <a:cxnSpLocks noChangeShapeType="1"/>
            </p:cNvCxnSpPr>
            <p:nvPr/>
          </p:nvCxnSpPr>
          <p:spPr bwMode="auto">
            <a:xfrm>
              <a:off x="1671811" y="3385570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0" name="Straight Connector 35"/>
            <p:cNvCxnSpPr>
              <a:cxnSpLocks noChangeShapeType="1"/>
            </p:cNvCxnSpPr>
            <p:nvPr/>
          </p:nvCxnSpPr>
          <p:spPr bwMode="auto">
            <a:xfrm>
              <a:off x="1667126" y="3116586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1" name="Straight Connector 36"/>
            <p:cNvCxnSpPr>
              <a:cxnSpLocks noChangeShapeType="1"/>
            </p:cNvCxnSpPr>
            <p:nvPr/>
          </p:nvCxnSpPr>
          <p:spPr bwMode="auto">
            <a:xfrm>
              <a:off x="1674326" y="2859507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2" name="Straight Connector 37"/>
            <p:cNvCxnSpPr>
              <a:cxnSpLocks noChangeShapeType="1"/>
            </p:cNvCxnSpPr>
            <p:nvPr/>
          </p:nvCxnSpPr>
          <p:spPr bwMode="auto">
            <a:xfrm>
              <a:off x="1669642" y="2590523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3" name="Straight Connector 38"/>
            <p:cNvCxnSpPr>
              <a:cxnSpLocks noChangeShapeType="1"/>
            </p:cNvCxnSpPr>
            <p:nvPr/>
          </p:nvCxnSpPr>
          <p:spPr bwMode="auto">
            <a:xfrm>
              <a:off x="1674326" y="2324498"/>
              <a:ext cx="7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074" name="Group 48"/>
            <p:cNvGrpSpPr>
              <a:grpSpLocks/>
            </p:cNvGrpSpPr>
            <p:nvPr/>
          </p:nvGrpSpPr>
          <p:grpSpPr bwMode="auto">
            <a:xfrm>
              <a:off x="1786694" y="3616549"/>
              <a:ext cx="6530407" cy="1393030"/>
              <a:chOff x="1804988" y="3629026"/>
              <a:chExt cx="6638925" cy="1393030"/>
            </a:xfrm>
          </p:grpSpPr>
          <p:grpSp>
            <p:nvGrpSpPr>
              <p:cNvPr id="44109" name="Group 46"/>
              <p:cNvGrpSpPr>
                <a:grpSpLocks/>
              </p:cNvGrpSpPr>
              <p:nvPr/>
            </p:nvGrpSpPr>
            <p:grpSpPr bwMode="auto">
              <a:xfrm>
                <a:off x="1804988" y="3702844"/>
                <a:ext cx="5810250" cy="1319212"/>
                <a:chOff x="1804988" y="3702844"/>
                <a:chExt cx="5810250" cy="1319212"/>
              </a:xfrm>
            </p:grpSpPr>
            <p:grpSp>
              <p:nvGrpSpPr>
                <p:cNvPr id="44111" name="Group 44"/>
                <p:cNvGrpSpPr>
                  <a:grpSpLocks/>
                </p:cNvGrpSpPr>
                <p:nvPr/>
              </p:nvGrpSpPr>
              <p:grpSpPr bwMode="auto">
                <a:xfrm>
                  <a:off x="1804988" y="3971925"/>
                  <a:ext cx="3964781" cy="1050131"/>
                  <a:chOff x="1804988" y="3971925"/>
                  <a:chExt cx="3964781" cy="1050131"/>
                </a:xfrm>
              </p:grpSpPr>
              <p:grpSp>
                <p:nvGrpSpPr>
                  <p:cNvPr id="4411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804988" y="4379119"/>
                    <a:ext cx="1585912" cy="642937"/>
                    <a:chOff x="1804988" y="4379119"/>
                    <a:chExt cx="1585912" cy="642937"/>
                  </a:xfrm>
                </p:grpSpPr>
                <p:grpSp>
                  <p:nvGrpSpPr>
                    <p:cNvPr id="44115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04988" y="4457700"/>
                      <a:ext cx="1195387" cy="564356"/>
                      <a:chOff x="1804988" y="4457700"/>
                      <a:chExt cx="1195387" cy="564356"/>
                    </a:xfrm>
                  </p:grpSpPr>
                  <p:sp>
                    <p:nvSpPr>
                      <p:cNvPr id="3899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4445" y="4617360"/>
                        <a:ext cx="745575" cy="404891"/>
                      </a:xfrm>
                      <a:custGeom>
                        <a:avLst/>
                        <a:gdLst>
                          <a:gd name="T0" fmla="*/ 0 w 745331"/>
                          <a:gd name="T1" fmla="*/ 402431 h 404812"/>
                          <a:gd name="T2" fmla="*/ 54768 w 745331"/>
                          <a:gd name="T3" fmla="*/ 404812 h 404812"/>
                          <a:gd name="T4" fmla="*/ 54768 w 745331"/>
                          <a:gd name="T5" fmla="*/ 371475 h 404812"/>
                          <a:gd name="T6" fmla="*/ 66675 w 745331"/>
                          <a:gd name="T7" fmla="*/ 371475 h 404812"/>
                          <a:gd name="T8" fmla="*/ 66675 w 745331"/>
                          <a:gd name="T9" fmla="*/ 350044 h 404812"/>
                          <a:gd name="T10" fmla="*/ 85725 w 745331"/>
                          <a:gd name="T11" fmla="*/ 350044 h 404812"/>
                          <a:gd name="T12" fmla="*/ 97631 w 745331"/>
                          <a:gd name="T13" fmla="*/ 338138 h 404812"/>
                          <a:gd name="T14" fmla="*/ 114300 w 745331"/>
                          <a:gd name="T15" fmla="*/ 338138 h 404812"/>
                          <a:gd name="T16" fmla="*/ 114300 w 745331"/>
                          <a:gd name="T17" fmla="*/ 307181 h 404812"/>
                          <a:gd name="T18" fmla="*/ 130968 w 745331"/>
                          <a:gd name="T19" fmla="*/ 307181 h 404812"/>
                          <a:gd name="T20" fmla="*/ 130968 w 745331"/>
                          <a:gd name="T21" fmla="*/ 300037 h 404812"/>
                          <a:gd name="T22" fmla="*/ 135730 w 745331"/>
                          <a:gd name="T23" fmla="*/ 295275 h 404812"/>
                          <a:gd name="T24" fmla="*/ 142875 w 745331"/>
                          <a:gd name="T25" fmla="*/ 288130 h 404812"/>
                          <a:gd name="T26" fmla="*/ 159543 w 745331"/>
                          <a:gd name="T27" fmla="*/ 288130 h 404812"/>
                          <a:gd name="T28" fmla="*/ 159543 w 745331"/>
                          <a:gd name="T29" fmla="*/ 266700 h 404812"/>
                          <a:gd name="T30" fmla="*/ 202406 w 745331"/>
                          <a:gd name="T31" fmla="*/ 266700 h 404812"/>
                          <a:gd name="T32" fmla="*/ 202406 w 745331"/>
                          <a:gd name="T33" fmla="*/ 240506 h 404812"/>
                          <a:gd name="T34" fmla="*/ 235743 w 745331"/>
                          <a:gd name="T35" fmla="*/ 240506 h 404812"/>
                          <a:gd name="T36" fmla="*/ 235743 w 745331"/>
                          <a:gd name="T37" fmla="*/ 228600 h 404812"/>
                          <a:gd name="T38" fmla="*/ 250031 w 745331"/>
                          <a:gd name="T39" fmla="*/ 228600 h 404812"/>
                          <a:gd name="T40" fmla="*/ 259556 w 745331"/>
                          <a:gd name="T41" fmla="*/ 219075 h 404812"/>
                          <a:gd name="T42" fmla="*/ 259556 w 745331"/>
                          <a:gd name="T43" fmla="*/ 204787 h 404812"/>
                          <a:gd name="T44" fmla="*/ 288131 w 745331"/>
                          <a:gd name="T45" fmla="*/ 204787 h 404812"/>
                          <a:gd name="T46" fmla="*/ 288131 w 745331"/>
                          <a:gd name="T47" fmla="*/ 188119 h 404812"/>
                          <a:gd name="T48" fmla="*/ 326231 w 745331"/>
                          <a:gd name="T49" fmla="*/ 188119 h 404812"/>
                          <a:gd name="T50" fmla="*/ 326231 w 745331"/>
                          <a:gd name="T51" fmla="*/ 180975 h 404812"/>
                          <a:gd name="T52" fmla="*/ 345281 w 745331"/>
                          <a:gd name="T53" fmla="*/ 180975 h 404812"/>
                          <a:gd name="T54" fmla="*/ 345281 w 745331"/>
                          <a:gd name="T55" fmla="*/ 164306 h 404812"/>
                          <a:gd name="T56" fmla="*/ 371475 w 745331"/>
                          <a:gd name="T57" fmla="*/ 164306 h 404812"/>
                          <a:gd name="T58" fmla="*/ 371475 w 745331"/>
                          <a:gd name="T59" fmla="*/ 147637 h 404812"/>
                          <a:gd name="T60" fmla="*/ 400050 w 745331"/>
                          <a:gd name="T61" fmla="*/ 147637 h 404812"/>
                          <a:gd name="T62" fmla="*/ 411956 w 745331"/>
                          <a:gd name="T63" fmla="*/ 135731 h 404812"/>
                          <a:gd name="T64" fmla="*/ 431006 w 745331"/>
                          <a:gd name="T65" fmla="*/ 135731 h 404812"/>
                          <a:gd name="T66" fmla="*/ 447675 w 745331"/>
                          <a:gd name="T67" fmla="*/ 119062 h 404812"/>
                          <a:gd name="T68" fmla="*/ 469106 w 745331"/>
                          <a:gd name="T69" fmla="*/ 119062 h 404812"/>
                          <a:gd name="T70" fmla="*/ 469106 w 745331"/>
                          <a:gd name="T71" fmla="*/ 119062 h 404812"/>
                          <a:gd name="T72" fmla="*/ 500062 w 745331"/>
                          <a:gd name="T73" fmla="*/ 119062 h 404812"/>
                          <a:gd name="T74" fmla="*/ 500062 w 745331"/>
                          <a:gd name="T75" fmla="*/ 83344 h 404812"/>
                          <a:gd name="T76" fmla="*/ 511968 w 745331"/>
                          <a:gd name="T77" fmla="*/ 83344 h 404812"/>
                          <a:gd name="T78" fmla="*/ 511968 w 745331"/>
                          <a:gd name="T79" fmla="*/ 69056 h 404812"/>
                          <a:gd name="T80" fmla="*/ 550068 w 745331"/>
                          <a:gd name="T81" fmla="*/ 69056 h 404812"/>
                          <a:gd name="T82" fmla="*/ 552450 w 745331"/>
                          <a:gd name="T83" fmla="*/ 66674 h 404812"/>
                          <a:gd name="T84" fmla="*/ 578643 w 745331"/>
                          <a:gd name="T85" fmla="*/ 66674 h 404812"/>
                          <a:gd name="T86" fmla="*/ 578643 w 745331"/>
                          <a:gd name="T87" fmla="*/ 47625 h 404812"/>
                          <a:gd name="T88" fmla="*/ 595312 w 745331"/>
                          <a:gd name="T89" fmla="*/ 47625 h 404812"/>
                          <a:gd name="T90" fmla="*/ 602456 w 745331"/>
                          <a:gd name="T91" fmla="*/ 40481 h 404812"/>
                          <a:gd name="T92" fmla="*/ 671512 w 745331"/>
                          <a:gd name="T93" fmla="*/ 40481 h 404812"/>
                          <a:gd name="T94" fmla="*/ 678656 w 745331"/>
                          <a:gd name="T95" fmla="*/ 33337 h 404812"/>
                          <a:gd name="T96" fmla="*/ 707231 w 745331"/>
                          <a:gd name="T97" fmla="*/ 33337 h 404812"/>
                          <a:gd name="T98" fmla="*/ 707231 w 745331"/>
                          <a:gd name="T99" fmla="*/ 14287 h 404812"/>
                          <a:gd name="T100" fmla="*/ 745331 w 745331"/>
                          <a:gd name="T101" fmla="*/ 14287 h 404812"/>
                          <a:gd name="T102" fmla="*/ 745331 w 745331"/>
                          <a:gd name="T103" fmla="*/ 0 h 404812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745331"/>
                          <a:gd name="T157" fmla="*/ 0 h 404812"/>
                          <a:gd name="T158" fmla="*/ 745331 w 745331"/>
                          <a:gd name="T159" fmla="*/ 404812 h 404812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745331" h="404812">
                            <a:moveTo>
                              <a:pt x="0" y="402431"/>
                            </a:moveTo>
                            <a:lnTo>
                              <a:pt x="54768" y="404812"/>
                            </a:lnTo>
                            <a:lnTo>
                              <a:pt x="54768" y="371475"/>
                            </a:lnTo>
                            <a:lnTo>
                              <a:pt x="66675" y="371475"/>
                            </a:lnTo>
                            <a:lnTo>
                              <a:pt x="66675" y="350044"/>
                            </a:lnTo>
                            <a:lnTo>
                              <a:pt x="85725" y="350044"/>
                            </a:lnTo>
                            <a:lnTo>
                              <a:pt x="97631" y="338138"/>
                            </a:lnTo>
                            <a:lnTo>
                              <a:pt x="114300" y="338138"/>
                            </a:lnTo>
                            <a:lnTo>
                              <a:pt x="114300" y="307181"/>
                            </a:lnTo>
                            <a:lnTo>
                              <a:pt x="130968" y="307181"/>
                            </a:lnTo>
                            <a:lnTo>
                              <a:pt x="130968" y="300037"/>
                            </a:lnTo>
                            <a:lnTo>
                              <a:pt x="135730" y="295275"/>
                            </a:lnTo>
                            <a:lnTo>
                              <a:pt x="142875" y="288130"/>
                            </a:lnTo>
                            <a:lnTo>
                              <a:pt x="159543" y="288130"/>
                            </a:lnTo>
                            <a:lnTo>
                              <a:pt x="159543" y="266700"/>
                            </a:lnTo>
                            <a:lnTo>
                              <a:pt x="202406" y="266700"/>
                            </a:lnTo>
                            <a:lnTo>
                              <a:pt x="202406" y="240506"/>
                            </a:lnTo>
                            <a:lnTo>
                              <a:pt x="235743" y="240506"/>
                            </a:lnTo>
                            <a:lnTo>
                              <a:pt x="235743" y="228600"/>
                            </a:lnTo>
                            <a:lnTo>
                              <a:pt x="250031" y="228600"/>
                            </a:lnTo>
                            <a:lnTo>
                              <a:pt x="259556" y="219075"/>
                            </a:lnTo>
                            <a:lnTo>
                              <a:pt x="259556" y="204787"/>
                            </a:lnTo>
                            <a:lnTo>
                              <a:pt x="288131" y="204787"/>
                            </a:lnTo>
                            <a:lnTo>
                              <a:pt x="288131" y="188119"/>
                            </a:lnTo>
                            <a:lnTo>
                              <a:pt x="326231" y="188119"/>
                            </a:lnTo>
                            <a:lnTo>
                              <a:pt x="326231" y="180975"/>
                            </a:lnTo>
                            <a:lnTo>
                              <a:pt x="345281" y="180975"/>
                            </a:lnTo>
                            <a:lnTo>
                              <a:pt x="345281" y="164306"/>
                            </a:lnTo>
                            <a:lnTo>
                              <a:pt x="371475" y="164306"/>
                            </a:lnTo>
                            <a:lnTo>
                              <a:pt x="371475" y="147637"/>
                            </a:lnTo>
                            <a:lnTo>
                              <a:pt x="400050" y="147637"/>
                            </a:lnTo>
                            <a:lnTo>
                              <a:pt x="411956" y="135731"/>
                            </a:lnTo>
                            <a:lnTo>
                              <a:pt x="431006" y="135731"/>
                            </a:lnTo>
                            <a:lnTo>
                              <a:pt x="447675" y="119062"/>
                            </a:lnTo>
                            <a:lnTo>
                              <a:pt x="469106" y="119062"/>
                            </a:lnTo>
                            <a:lnTo>
                              <a:pt x="500062" y="119062"/>
                            </a:lnTo>
                            <a:lnTo>
                              <a:pt x="500062" y="83344"/>
                            </a:lnTo>
                            <a:lnTo>
                              <a:pt x="511968" y="83344"/>
                            </a:lnTo>
                            <a:lnTo>
                              <a:pt x="511968" y="69056"/>
                            </a:lnTo>
                            <a:lnTo>
                              <a:pt x="550068" y="69056"/>
                            </a:lnTo>
                            <a:lnTo>
                              <a:pt x="552450" y="66674"/>
                            </a:lnTo>
                            <a:lnTo>
                              <a:pt x="578643" y="66674"/>
                            </a:lnTo>
                            <a:lnTo>
                              <a:pt x="578643" y="47625"/>
                            </a:lnTo>
                            <a:lnTo>
                              <a:pt x="595312" y="47625"/>
                            </a:lnTo>
                            <a:lnTo>
                              <a:pt x="602456" y="40481"/>
                            </a:lnTo>
                            <a:lnTo>
                              <a:pt x="671512" y="40481"/>
                            </a:lnTo>
                            <a:lnTo>
                              <a:pt x="678656" y="33337"/>
                            </a:lnTo>
                            <a:lnTo>
                              <a:pt x="707231" y="33337"/>
                            </a:lnTo>
                            <a:lnTo>
                              <a:pt x="707231" y="14287"/>
                            </a:lnTo>
                            <a:lnTo>
                              <a:pt x="745331" y="14287"/>
                            </a:lnTo>
                            <a:lnTo>
                              <a:pt x="745331" y="0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008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/>
                    </p:spPr>
                    <p:txBody>
                      <a:bodyPr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sz="320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8998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8406" y="4456992"/>
                        <a:ext cx="451864" cy="157192"/>
                      </a:xfrm>
                      <a:custGeom>
                        <a:avLst/>
                        <a:gdLst>
                          <a:gd name="T0" fmla="*/ 0 w 452437"/>
                          <a:gd name="T1" fmla="*/ 157163 h 157163"/>
                          <a:gd name="T2" fmla="*/ 50006 w 452437"/>
                          <a:gd name="T3" fmla="*/ 157163 h 157163"/>
                          <a:gd name="T4" fmla="*/ 50006 w 452437"/>
                          <a:gd name="T5" fmla="*/ 123825 h 157163"/>
                          <a:gd name="T6" fmla="*/ 71437 w 452437"/>
                          <a:gd name="T7" fmla="*/ 123825 h 157163"/>
                          <a:gd name="T8" fmla="*/ 71437 w 452437"/>
                          <a:gd name="T9" fmla="*/ 123825 h 157163"/>
                          <a:gd name="T10" fmla="*/ 85724 w 452437"/>
                          <a:gd name="T11" fmla="*/ 109538 h 157163"/>
                          <a:gd name="T12" fmla="*/ 97631 w 452437"/>
                          <a:gd name="T13" fmla="*/ 97631 h 157163"/>
                          <a:gd name="T14" fmla="*/ 126206 w 452437"/>
                          <a:gd name="T15" fmla="*/ 97631 h 157163"/>
                          <a:gd name="T16" fmla="*/ 126206 w 452437"/>
                          <a:gd name="T17" fmla="*/ 80963 h 157163"/>
                          <a:gd name="T18" fmla="*/ 157162 w 452437"/>
                          <a:gd name="T19" fmla="*/ 80963 h 157163"/>
                          <a:gd name="T20" fmla="*/ 157162 w 452437"/>
                          <a:gd name="T21" fmla="*/ 61913 h 157163"/>
                          <a:gd name="T22" fmla="*/ 197643 w 452437"/>
                          <a:gd name="T23" fmla="*/ 61913 h 157163"/>
                          <a:gd name="T24" fmla="*/ 197643 w 452437"/>
                          <a:gd name="T25" fmla="*/ 61913 h 157163"/>
                          <a:gd name="T26" fmla="*/ 214312 w 452437"/>
                          <a:gd name="T27" fmla="*/ 61913 h 157163"/>
                          <a:gd name="T28" fmla="*/ 219075 w 452437"/>
                          <a:gd name="T29" fmla="*/ 57150 h 157163"/>
                          <a:gd name="T30" fmla="*/ 242887 w 452437"/>
                          <a:gd name="T31" fmla="*/ 57150 h 157163"/>
                          <a:gd name="T32" fmla="*/ 242887 w 452437"/>
                          <a:gd name="T33" fmla="*/ 30956 h 157163"/>
                          <a:gd name="T34" fmla="*/ 311943 w 452437"/>
                          <a:gd name="T35" fmla="*/ 30956 h 157163"/>
                          <a:gd name="T36" fmla="*/ 311943 w 452437"/>
                          <a:gd name="T37" fmla="*/ 16669 h 157163"/>
                          <a:gd name="T38" fmla="*/ 328612 w 452437"/>
                          <a:gd name="T39" fmla="*/ 16669 h 157163"/>
                          <a:gd name="T40" fmla="*/ 333375 w 452437"/>
                          <a:gd name="T41" fmla="*/ 11906 h 157163"/>
                          <a:gd name="T42" fmla="*/ 366712 w 452437"/>
                          <a:gd name="T43" fmla="*/ 11906 h 157163"/>
                          <a:gd name="T44" fmla="*/ 366712 w 452437"/>
                          <a:gd name="T45" fmla="*/ 0 h 157163"/>
                          <a:gd name="T46" fmla="*/ 438150 w 452437"/>
                          <a:gd name="T47" fmla="*/ 0 h 157163"/>
                          <a:gd name="T48" fmla="*/ 442912 w 452437"/>
                          <a:gd name="T49" fmla="*/ 0 h 157163"/>
                          <a:gd name="T50" fmla="*/ 452437 w 452437"/>
                          <a:gd name="T51" fmla="*/ 0 h 157163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452437"/>
                          <a:gd name="T79" fmla="*/ 0 h 157163"/>
                          <a:gd name="T80" fmla="*/ 452437 w 452437"/>
                          <a:gd name="T81" fmla="*/ 157163 h 157163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452437" h="157163">
                            <a:moveTo>
                              <a:pt x="0" y="157163"/>
                            </a:moveTo>
                            <a:lnTo>
                              <a:pt x="50006" y="157163"/>
                            </a:lnTo>
                            <a:lnTo>
                              <a:pt x="50006" y="123825"/>
                            </a:lnTo>
                            <a:lnTo>
                              <a:pt x="71437" y="123825"/>
                            </a:lnTo>
                            <a:lnTo>
                              <a:pt x="85724" y="109538"/>
                            </a:lnTo>
                            <a:lnTo>
                              <a:pt x="97631" y="97631"/>
                            </a:lnTo>
                            <a:lnTo>
                              <a:pt x="126206" y="97631"/>
                            </a:lnTo>
                            <a:lnTo>
                              <a:pt x="126206" y="80963"/>
                            </a:lnTo>
                            <a:lnTo>
                              <a:pt x="157162" y="80963"/>
                            </a:lnTo>
                            <a:lnTo>
                              <a:pt x="157162" y="61913"/>
                            </a:lnTo>
                            <a:lnTo>
                              <a:pt x="197643" y="61913"/>
                            </a:lnTo>
                            <a:lnTo>
                              <a:pt x="214312" y="61913"/>
                            </a:lnTo>
                            <a:lnTo>
                              <a:pt x="219075" y="57150"/>
                            </a:lnTo>
                            <a:lnTo>
                              <a:pt x="242887" y="57150"/>
                            </a:lnTo>
                            <a:lnTo>
                              <a:pt x="242887" y="30956"/>
                            </a:lnTo>
                            <a:lnTo>
                              <a:pt x="311943" y="30956"/>
                            </a:lnTo>
                            <a:lnTo>
                              <a:pt x="311943" y="16669"/>
                            </a:lnTo>
                            <a:lnTo>
                              <a:pt x="328612" y="16669"/>
                            </a:lnTo>
                            <a:lnTo>
                              <a:pt x="333375" y="11906"/>
                            </a:lnTo>
                            <a:lnTo>
                              <a:pt x="366712" y="11906"/>
                            </a:lnTo>
                            <a:lnTo>
                              <a:pt x="366712" y="0"/>
                            </a:lnTo>
                            <a:lnTo>
                              <a:pt x="438150" y="0"/>
                            </a:lnTo>
                            <a:lnTo>
                              <a:pt x="442912" y="0"/>
                            </a:lnTo>
                            <a:lnTo>
                              <a:pt x="452437" y="0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008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/>
                    </p:spPr>
                    <p:txBody>
                      <a:bodyPr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sz="320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3899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997042" y="4379189"/>
                      <a:ext cx="393767" cy="80979"/>
                    </a:xfrm>
                    <a:custGeom>
                      <a:avLst/>
                      <a:gdLst>
                        <a:gd name="T0" fmla="*/ 0 w 392906"/>
                        <a:gd name="T1" fmla="*/ 80962 h 80962"/>
                        <a:gd name="T2" fmla="*/ 64294 w 392906"/>
                        <a:gd name="T3" fmla="*/ 80962 h 80962"/>
                        <a:gd name="T4" fmla="*/ 64294 w 392906"/>
                        <a:gd name="T5" fmla="*/ 64294 h 80962"/>
                        <a:gd name="T6" fmla="*/ 169069 w 392906"/>
                        <a:gd name="T7" fmla="*/ 64294 h 80962"/>
                        <a:gd name="T8" fmla="*/ 169069 w 392906"/>
                        <a:gd name="T9" fmla="*/ 50006 h 80962"/>
                        <a:gd name="T10" fmla="*/ 228600 w 392906"/>
                        <a:gd name="T11" fmla="*/ 50006 h 80962"/>
                        <a:gd name="T12" fmla="*/ 228600 w 392906"/>
                        <a:gd name="T13" fmla="*/ 33337 h 80962"/>
                        <a:gd name="T14" fmla="*/ 300037 w 392906"/>
                        <a:gd name="T15" fmla="*/ 33337 h 80962"/>
                        <a:gd name="T16" fmla="*/ 300037 w 392906"/>
                        <a:gd name="T17" fmla="*/ 23812 h 80962"/>
                        <a:gd name="T18" fmla="*/ 319087 w 392906"/>
                        <a:gd name="T19" fmla="*/ 23812 h 80962"/>
                        <a:gd name="T20" fmla="*/ 319087 w 392906"/>
                        <a:gd name="T21" fmla="*/ 11906 h 80962"/>
                        <a:gd name="T22" fmla="*/ 357187 w 392906"/>
                        <a:gd name="T23" fmla="*/ 11906 h 80962"/>
                        <a:gd name="T24" fmla="*/ 357187 w 392906"/>
                        <a:gd name="T25" fmla="*/ 0 h 80962"/>
                        <a:gd name="T26" fmla="*/ 392906 w 392906"/>
                        <a:gd name="T27" fmla="*/ 0 h 8096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92906"/>
                        <a:gd name="T43" fmla="*/ 0 h 80962"/>
                        <a:gd name="T44" fmla="*/ 392906 w 392906"/>
                        <a:gd name="T45" fmla="*/ 80962 h 8096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92906" h="80962">
                          <a:moveTo>
                            <a:pt x="0" y="80962"/>
                          </a:moveTo>
                          <a:lnTo>
                            <a:pt x="64294" y="80962"/>
                          </a:lnTo>
                          <a:lnTo>
                            <a:pt x="64294" y="64294"/>
                          </a:lnTo>
                          <a:lnTo>
                            <a:pt x="169069" y="64294"/>
                          </a:lnTo>
                          <a:lnTo>
                            <a:pt x="169069" y="50006"/>
                          </a:lnTo>
                          <a:lnTo>
                            <a:pt x="228600" y="50006"/>
                          </a:lnTo>
                          <a:lnTo>
                            <a:pt x="228600" y="33337"/>
                          </a:lnTo>
                          <a:lnTo>
                            <a:pt x="300037" y="33337"/>
                          </a:lnTo>
                          <a:lnTo>
                            <a:pt x="300037" y="23812"/>
                          </a:lnTo>
                          <a:lnTo>
                            <a:pt x="319087" y="23812"/>
                          </a:lnTo>
                          <a:lnTo>
                            <a:pt x="319087" y="11906"/>
                          </a:lnTo>
                          <a:lnTo>
                            <a:pt x="357187" y="11906"/>
                          </a:lnTo>
                          <a:lnTo>
                            <a:pt x="357187" y="0"/>
                          </a:lnTo>
                          <a:lnTo>
                            <a:pt x="392906" y="0"/>
                          </a:lnTo>
                        </a:path>
                      </a:pathLst>
                    </a:custGeom>
                    <a:noFill/>
                    <a:ln w="28575" cap="flat" cmpd="sng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GB" sz="320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8994" name="Freeform 43"/>
                  <p:cNvSpPr>
                    <a:spLocks/>
                  </p:cNvSpPr>
                  <p:nvPr/>
                </p:nvSpPr>
                <p:spPr bwMode="auto">
                  <a:xfrm>
                    <a:off x="3382740" y="3939367"/>
                    <a:ext cx="2386807" cy="441410"/>
                  </a:xfrm>
                  <a:custGeom>
                    <a:avLst/>
                    <a:gdLst>
                      <a:gd name="T0" fmla="*/ 69057 w 2386013"/>
                      <a:gd name="T1" fmla="*/ 409575 h 409575"/>
                      <a:gd name="T2" fmla="*/ 128588 w 2386013"/>
                      <a:gd name="T3" fmla="*/ 385763 h 409575"/>
                      <a:gd name="T4" fmla="*/ 192882 w 2386013"/>
                      <a:gd name="T5" fmla="*/ 381000 h 409575"/>
                      <a:gd name="T6" fmla="*/ 290513 w 2386013"/>
                      <a:gd name="T7" fmla="*/ 371475 h 409575"/>
                      <a:gd name="T8" fmla="*/ 400050 w 2386013"/>
                      <a:gd name="T9" fmla="*/ 354806 h 409575"/>
                      <a:gd name="T10" fmla="*/ 416719 w 2386013"/>
                      <a:gd name="T11" fmla="*/ 345281 h 409575"/>
                      <a:gd name="T12" fmla="*/ 438150 w 2386013"/>
                      <a:gd name="T13" fmla="*/ 328613 h 409575"/>
                      <a:gd name="T14" fmla="*/ 514351 w 2386013"/>
                      <a:gd name="T15" fmla="*/ 323850 h 409575"/>
                      <a:gd name="T16" fmla="*/ 528638 w 2386013"/>
                      <a:gd name="T17" fmla="*/ 311944 h 409575"/>
                      <a:gd name="T18" fmla="*/ 607219 w 2386013"/>
                      <a:gd name="T19" fmla="*/ 311944 h 409575"/>
                      <a:gd name="T20" fmla="*/ 688182 w 2386013"/>
                      <a:gd name="T21" fmla="*/ 295275 h 409575"/>
                      <a:gd name="T22" fmla="*/ 778669 w 2386013"/>
                      <a:gd name="T23" fmla="*/ 280988 h 409575"/>
                      <a:gd name="T24" fmla="*/ 840582 w 2386013"/>
                      <a:gd name="T25" fmla="*/ 273844 h 409575"/>
                      <a:gd name="T26" fmla="*/ 900113 w 2386013"/>
                      <a:gd name="T27" fmla="*/ 259556 h 409575"/>
                      <a:gd name="T28" fmla="*/ 1059666 w 2386013"/>
                      <a:gd name="T29" fmla="*/ 252412 h 409575"/>
                      <a:gd name="T30" fmla="*/ 1081097 w 2386013"/>
                      <a:gd name="T31" fmla="*/ 240506 h 409575"/>
                      <a:gd name="T32" fmla="*/ 1093003 w 2386013"/>
                      <a:gd name="T33" fmla="*/ 221456 h 409575"/>
                      <a:gd name="T34" fmla="*/ 1109672 w 2386013"/>
                      <a:gd name="T35" fmla="*/ 207169 h 409575"/>
                      <a:gd name="T36" fmla="*/ 1188253 w 2386013"/>
                      <a:gd name="T37" fmla="*/ 204788 h 409575"/>
                      <a:gd name="T38" fmla="*/ 1219209 w 2386013"/>
                      <a:gd name="T39" fmla="*/ 200026 h 409575"/>
                      <a:gd name="T40" fmla="*/ 1259691 w 2386013"/>
                      <a:gd name="T41" fmla="*/ 195263 h 409575"/>
                      <a:gd name="T42" fmla="*/ 1273978 w 2386013"/>
                      <a:gd name="T43" fmla="*/ 173831 h 409575"/>
                      <a:gd name="T44" fmla="*/ 1366846 w 2386013"/>
                      <a:gd name="T45" fmla="*/ 169069 h 409575"/>
                      <a:gd name="T46" fmla="*/ 1383516 w 2386013"/>
                      <a:gd name="T47" fmla="*/ 157163 h 409575"/>
                      <a:gd name="T48" fmla="*/ 1416853 w 2386013"/>
                      <a:gd name="T49" fmla="*/ 152400 h 409575"/>
                      <a:gd name="T50" fmla="*/ 1452572 w 2386013"/>
                      <a:gd name="T51" fmla="*/ 126206 h 409575"/>
                      <a:gd name="T52" fmla="*/ 1566872 w 2386013"/>
                      <a:gd name="T53" fmla="*/ 119062 h 409575"/>
                      <a:gd name="T54" fmla="*/ 1612116 w 2386013"/>
                      <a:gd name="T55" fmla="*/ 102394 h 409575"/>
                      <a:gd name="T56" fmla="*/ 1674028 w 2386013"/>
                      <a:gd name="T57" fmla="*/ 95250 h 409575"/>
                      <a:gd name="T58" fmla="*/ 1721653 w 2386013"/>
                      <a:gd name="T59" fmla="*/ 83344 h 409575"/>
                      <a:gd name="T60" fmla="*/ 1790709 w 2386013"/>
                      <a:gd name="T61" fmla="*/ 66675 h 409575"/>
                      <a:gd name="T62" fmla="*/ 1831191 w 2386013"/>
                      <a:gd name="T63" fmla="*/ 66675 h 409575"/>
                      <a:gd name="T64" fmla="*/ 1857384 w 2386013"/>
                      <a:gd name="T65" fmla="*/ 50006 h 409575"/>
                      <a:gd name="T66" fmla="*/ 1905009 w 2386013"/>
                      <a:gd name="T67" fmla="*/ 38100 h 409575"/>
                      <a:gd name="T68" fmla="*/ 1997879 w 2386013"/>
                      <a:gd name="T69" fmla="*/ 42863 h 409575"/>
                      <a:gd name="T70" fmla="*/ 2024072 w 2386013"/>
                      <a:gd name="T71" fmla="*/ 35719 h 409575"/>
                      <a:gd name="T72" fmla="*/ 2140745 w 2386013"/>
                      <a:gd name="T73" fmla="*/ 30956 h 409575"/>
                      <a:gd name="T74" fmla="*/ 2197895 w 2386013"/>
                      <a:gd name="T75" fmla="*/ 9525 h 409575"/>
                      <a:gd name="T76" fmla="*/ 2266951 w 2386013"/>
                      <a:gd name="T77" fmla="*/ 0 h 409575"/>
                      <a:gd name="T78" fmla="*/ 2386013 w 2386013"/>
                      <a:gd name="T79" fmla="*/ 0 h 40957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386013"/>
                      <a:gd name="T121" fmla="*/ 0 h 409575"/>
                      <a:gd name="T122" fmla="*/ 2386013 w 2386013"/>
                      <a:gd name="T123" fmla="*/ 409575 h 40957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386013" h="409575">
                        <a:moveTo>
                          <a:pt x="0" y="409575"/>
                        </a:moveTo>
                        <a:lnTo>
                          <a:pt x="69057" y="409575"/>
                        </a:lnTo>
                        <a:lnTo>
                          <a:pt x="69057" y="385763"/>
                        </a:lnTo>
                        <a:lnTo>
                          <a:pt x="128588" y="385763"/>
                        </a:lnTo>
                        <a:lnTo>
                          <a:pt x="128588" y="381000"/>
                        </a:lnTo>
                        <a:lnTo>
                          <a:pt x="192882" y="381000"/>
                        </a:lnTo>
                        <a:lnTo>
                          <a:pt x="192882" y="371475"/>
                        </a:lnTo>
                        <a:lnTo>
                          <a:pt x="290513" y="371475"/>
                        </a:lnTo>
                        <a:lnTo>
                          <a:pt x="290513" y="354806"/>
                        </a:lnTo>
                        <a:lnTo>
                          <a:pt x="400050" y="354806"/>
                        </a:lnTo>
                        <a:lnTo>
                          <a:pt x="400050" y="345281"/>
                        </a:lnTo>
                        <a:lnTo>
                          <a:pt x="416719" y="345281"/>
                        </a:lnTo>
                        <a:lnTo>
                          <a:pt x="416719" y="328613"/>
                        </a:lnTo>
                        <a:lnTo>
                          <a:pt x="438150" y="328613"/>
                        </a:lnTo>
                        <a:lnTo>
                          <a:pt x="509588" y="328613"/>
                        </a:lnTo>
                        <a:lnTo>
                          <a:pt x="514351" y="323850"/>
                        </a:lnTo>
                        <a:lnTo>
                          <a:pt x="528638" y="323850"/>
                        </a:lnTo>
                        <a:lnTo>
                          <a:pt x="528638" y="311944"/>
                        </a:lnTo>
                        <a:lnTo>
                          <a:pt x="602457" y="311944"/>
                        </a:lnTo>
                        <a:lnTo>
                          <a:pt x="607219" y="311944"/>
                        </a:lnTo>
                        <a:lnTo>
                          <a:pt x="688182" y="311944"/>
                        </a:lnTo>
                        <a:lnTo>
                          <a:pt x="688182" y="295275"/>
                        </a:lnTo>
                        <a:lnTo>
                          <a:pt x="778669" y="295275"/>
                        </a:lnTo>
                        <a:lnTo>
                          <a:pt x="778669" y="280988"/>
                        </a:lnTo>
                        <a:lnTo>
                          <a:pt x="833438" y="280988"/>
                        </a:lnTo>
                        <a:lnTo>
                          <a:pt x="840582" y="273844"/>
                        </a:lnTo>
                        <a:lnTo>
                          <a:pt x="900113" y="273844"/>
                        </a:lnTo>
                        <a:lnTo>
                          <a:pt x="900113" y="259556"/>
                        </a:lnTo>
                        <a:lnTo>
                          <a:pt x="1052513" y="259556"/>
                        </a:lnTo>
                        <a:lnTo>
                          <a:pt x="1059657" y="252412"/>
                        </a:lnTo>
                        <a:lnTo>
                          <a:pt x="1069182" y="252412"/>
                        </a:lnTo>
                        <a:lnTo>
                          <a:pt x="1081088" y="240506"/>
                        </a:lnTo>
                        <a:lnTo>
                          <a:pt x="1092994" y="240506"/>
                        </a:lnTo>
                        <a:lnTo>
                          <a:pt x="1092994" y="221456"/>
                        </a:lnTo>
                        <a:lnTo>
                          <a:pt x="1109663" y="221456"/>
                        </a:lnTo>
                        <a:lnTo>
                          <a:pt x="1109663" y="207169"/>
                        </a:lnTo>
                        <a:lnTo>
                          <a:pt x="1185863" y="207169"/>
                        </a:lnTo>
                        <a:lnTo>
                          <a:pt x="1188244" y="204788"/>
                        </a:lnTo>
                        <a:lnTo>
                          <a:pt x="1214438" y="204788"/>
                        </a:lnTo>
                        <a:lnTo>
                          <a:pt x="1219200" y="200026"/>
                        </a:lnTo>
                        <a:lnTo>
                          <a:pt x="1254919" y="200026"/>
                        </a:lnTo>
                        <a:lnTo>
                          <a:pt x="1259682" y="195263"/>
                        </a:lnTo>
                        <a:lnTo>
                          <a:pt x="1273969" y="195263"/>
                        </a:lnTo>
                        <a:lnTo>
                          <a:pt x="1273969" y="173831"/>
                        </a:lnTo>
                        <a:lnTo>
                          <a:pt x="1362075" y="173831"/>
                        </a:lnTo>
                        <a:lnTo>
                          <a:pt x="1366837" y="169069"/>
                        </a:lnTo>
                        <a:lnTo>
                          <a:pt x="1383507" y="169069"/>
                        </a:lnTo>
                        <a:lnTo>
                          <a:pt x="1383507" y="157163"/>
                        </a:lnTo>
                        <a:lnTo>
                          <a:pt x="1416844" y="157163"/>
                        </a:lnTo>
                        <a:lnTo>
                          <a:pt x="1416844" y="152400"/>
                        </a:lnTo>
                        <a:lnTo>
                          <a:pt x="1452563" y="152400"/>
                        </a:lnTo>
                        <a:lnTo>
                          <a:pt x="1452563" y="126206"/>
                        </a:lnTo>
                        <a:lnTo>
                          <a:pt x="1559719" y="126206"/>
                        </a:lnTo>
                        <a:lnTo>
                          <a:pt x="1566863" y="119062"/>
                        </a:lnTo>
                        <a:lnTo>
                          <a:pt x="1612107" y="119062"/>
                        </a:lnTo>
                        <a:lnTo>
                          <a:pt x="1612107" y="102394"/>
                        </a:lnTo>
                        <a:lnTo>
                          <a:pt x="1674019" y="102394"/>
                        </a:lnTo>
                        <a:lnTo>
                          <a:pt x="1674019" y="95250"/>
                        </a:lnTo>
                        <a:lnTo>
                          <a:pt x="1721644" y="95250"/>
                        </a:lnTo>
                        <a:lnTo>
                          <a:pt x="1721644" y="83344"/>
                        </a:lnTo>
                        <a:lnTo>
                          <a:pt x="1790700" y="83344"/>
                        </a:lnTo>
                        <a:lnTo>
                          <a:pt x="1790700" y="66675"/>
                        </a:lnTo>
                        <a:lnTo>
                          <a:pt x="1826419" y="66675"/>
                        </a:lnTo>
                        <a:lnTo>
                          <a:pt x="1831182" y="66675"/>
                        </a:lnTo>
                        <a:lnTo>
                          <a:pt x="1857375" y="66675"/>
                        </a:lnTo>
                        <a:lnTo>
                          <a:pt x="1857375" y="50006"/>
                        </a:lnTo>
                        <a:lnTo>
                          <a:pt x="1905000" y="50006"/>
                        </a:lnTo>
                        <a:lnTo>
                          <a:pt x="1905000" y="38100"/>
                        </a:lnTo>
                        <a:lnTo>
                          <a:pt x="1993107" y="38100"/>
                        </a:lnTo>
                        <a:lnTo>
                          <a:pt x="1997870" y="42863"/>
                        </a:lnTo>
                        <a:lnTo>
                          <a:pt x="2016919" y="42863"/>
                        </a:lnTo>
                        <a:lnTo>
                          <a:pt x="2024063" y="35719"/>
                        </a:lnTo>
                        <a:lnTo>
                          <a:pt x="2135982" y="35719"/>
                        </a:lnTo>
                        <a:lnTo>
                          <a:pt x="2140745" y="30956"/>
                        </a:lnTo>
                        <a:lnTo>
                          <a:pt x="2197894" y="30956"/>
                        </a:lnTo>
                        <a:lnTo>
                          <a:pt x="2197894" y="9525"/>
                        </a:lnTo>
                        <a:lnTo>
                          <a:pt x="2257425" y="9525"/>
                        </a:lnTo>
                        <a:lnTo>
                          <a:pt x="2266950" y="0"/>
                        </a:lnTo>
                        <a:lnTo>
                          <a:pt x="2364582" y="0"/>
                        </a:lnTo>
                        <a:lnTo>
                          <a:pt x="2386013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0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/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320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8992" name="Freeform 45"/>
                <p:cNvSpPr>
                  <a:spLocks/>
                </p:cNvSpPr>
                <p:nvPr/>
              </p:nvSpPr>
              <p:spPr bwMode="auto">
                <a:xfrm>
                  <a:off x="5729202" y="3702783"/>
                  <a:ext cx="1852640" cy="274691"/>
                </a:xfrm>
                <a:custGeom>
                  <a:avLst/>
                  <a:gdLst>
                    <a:gd name="T0" fmla="*/ 0 w 1852613"/>
                    <a:gd name="T1" fmla="*/ 273844 h 273844"/>
                    <a:gd name="T2" fmla="*/ 54769 w 1852613"/>
                    <a:gd name="T3" fmla="*/ 273844 h 273844"/>
                    <a:gd name="T4" fmla="*/ 54769 w 1852613"/>
                    <a:gd name="T5" fmla="*/ 250031 h 273844"/>
                    <a:gd name="T6" fmla="*/ 133350 w 1852613"/>
                    <a:gd name="T7" fmla="*/ 250031 h 273844"/>
                    <a:gd name="T8" fmla="*/ 133350 w 1852613"/>
                    <a:gd name="T9" fmla="*/ 223837 h 273844"/>
                    <a:gd name="T10" fmla="*/ 183356 w 1852613"/>
                    <a:gd name="T11" fmla="*/ 223837 h 273844"/>
                    <a:gd name="T12" fmla="*/ 197644 w 1852613"/>
                    <a:gd name="T13" fmla="*/ 223837 h 273844"/>
                    <a:gd name="T14" fmla="*/ 264319 w 1852613"/>
                    <a:gd name="T15" fmla="*/ 223837 h 273844"/>
                    <a:gd name="T16" fmla="*/ 264319 w 1852613"/>
                    <a:gd name="T17" fmla="*/ 204787 h 273844"/>
                    <a:gd name="T18" fmla="*/ 364331 w 1852613"/>
                    <a:gd name="T19" fmla="*/ 204787 h 273844"/>
                    <a:gd name="T20" fmla="*/ 369094 w 1852613"/>
                    <a:gd name="T21" fmla="*/ 200024 h 273844"/>
                    <a:gd name="T22" fmla="*/ 497681 w 1852613"/>
                    <a:gd name="T23" fmla="*/ 200024 h 273844"/>
                    <a:gd name="T24" fmla="*/ 507206 w 1852613"/>
                    <a:gd name="T25" fmla="*/ 200024 h 273844"/>
                    <a:gd name="T26" fmla="*/ 531019 w 1852613"/>
                    <a:gd name="T27" fmla="*/ 200024 h 273844"/>
                    <a:gd name="T28" fmla="*/ 531019 w 1852613"/>
                    <a:gd name="T29" fmla="*/ 188119 h 273844"/>
                    <a:gd name="T30" fmla="*/ 652463 w 1852613"/>
                    <a:gd name="T31" fmla="*/ 188119 h 273844"/>
                    <a:gd name="T32" fmla="*/ 661988 w 1852613"/>
                    <a:gd name="T33" fmla="*/ 178594 h 273844"/>
                    <a:gd name="T34" fmla="*/ 762000 w 1852613"/>
                    <a:gd name="T35" fmla="*/ 178594 h 273844"/>
                    <a:gd name="T36" fmla="*/ 762000 w 1852613"/>
                    <a:gd name="T37" fmla="*/ 178594 h 273844"/>
                    <a:gd name="T38" fmla="*/ 854869 w 1852613"/>
                    <a:gd name="T39" fmla="*/ 178594 h 273844"/>
                    <a:gd name="T40" fmla="*/ 854869 w 1852613"/>
                    <a:gd name="T41" fmla="*/ 154781 h 273844"/>
                    <a:gd name="T42" fmla="*/ 912019 w 1852613"/>
                    <a:gd name="T43" fmla="*/ 154781 h 273844"/>
                    <a:gd name="T44" fmla="*/ 912019 w 1852613"/>
                    <a:gd name="T45" fmla="*/ 154781 h 273844"/>
                    <a:gd name="T46" fmla="*/ 959644 w 1852613"/>
                    <a:gd name="T47" fmla="*/ 154781 h 273844"/>
                    <a:gd name="T48" fmla="*/ 959644 w 1852613"/>
                    <a:gd name="T49" fmla="*/ 140494 h 273844"/>
                    <a:gd name="T50" fmla="*/ 985838 w 1852613"/>
                    <a:gd name="T51" fmla="*/ 140494 h 273844"/>
                    <a:gd name="T52" fmla="*/ 985838 w 1852613"/>
                    <a:gd name="T53" fmla="*/ 140494 h 273844"/>
                    <a:gd name="T54" fmla="*/ 1052513 w 1852613"/>
                    <a:gd name="T55" fmla="*/ 140494 h 273844"/>
                    <a:gd name="T56" fmla="*/ 1052513 w 1852613"/>
                    <a:gd name="T57" fmla="*/ 126206 h 273844"/>
                    <a:gd name="T58" fmla="*/ 1116806 w 1852613"/>
                    <a:gd name="T59" fmla="*/ 126206 h 273844"/>
                    <a:gd name="T60" fmla="*/ 1123950 w 1852613"/>
                    <a:gd name="T61" fmla="*/ 119062 h 273844"/>
                    <a:gd name="T62" fmla="*/ 1164431 w 1852613"/>
                    <a:gd name="T63" fmla="*/ 119062 h 273844"/>
                    <a:gd name="T64" fmla="*/ 1183481 w 1852613"/>
                    <a:gd name="T65" fmla="*/ 119062 h 273844"/>
                    <a:gd name="T66" fmla="*/ 1245394 w 1852613"/>
                    <a:gd name="T67" fmla="*/ 119062 h 273844"/>
                    <a:gd name="T68" fmla="*/ 1252538 w 1852613"/>
                    <a:gd name="T69" fmla="*/ 111918 h 273844"/>
                    <a:gd name="T70" fmla="*/ 1288256 w 1852613"/>
                    <a:gd name="T71" fmla="*/ 111918 h 273844"/>
                    <a:gd name="T72" fmla="*/ 1297781 w 1852613"/>
                    <a:gd name="T73" fmla="*/ 102393 h 273844"/>
                    <a:gd name="T74" fmla="*/ 1338263 w 1852613"/>
                    <a:gd name="T75" fmla="*/ 102393 h 273844"/>
                    <a:gd name="T76" fmla="*/ 1338263 w 1852613"/>
                    <a:gd name="T77" fmla="*/ 80962 h 273844"/>
                    <a:gd name="T78" fmla="*/ 1378744 w 1852613"/>
                    <a:gd name="T79" fmla="*/ 80962 h 273844"/>
                    <a:gd name="T80" fmla="*/ 1390650 w 1852613"/>
                    <a:gd name="T81" fmla="*/ 69056 h 273844"/>
                    <a:gd name="T82" fmla="*/ 1535906 w 1852613"/>
                    <a:gd name="T83" fmla="*/ 69056 h 273844"/>
                    <a:gd name="T84" fmla="*/ 1543050 w 1852613"/>
                    <a:gd name="T85" fmla="*/ 61912 h 273844"/>
                    <a:gd name="T86" fmla="*/ 1571625 w 1852613"/>
                    <a:gd name="T87" fmla="*/ 61912 h 273844"/>
                    <a:gd name="T88" fmla="*/ 1571625 w 1852613"/>
                    <a:gd name="T89" fmla="*/ 54769 h 273844"/>
                    <a:gd name="T90" fmla="*/ 1597819 w 1852613"/>
                    <a:gd name="T91" fmla="*/ 54769 h 273844"/>
                    <a:gd name="T92" fmla="*/ 1659731 w 1852613"/>
                    <a:gd name="T93" fmla="*/ 54769 h 273844"/>
                    <a:gd name="T94" fmla="*/ 1669256 w 1852613"/>
                    <a:gd name="T95" fmla="*/ 45244 h 273844"/>
                    <a:gd name="T96" fmla="*/ 1693069 w 1852613"/>
                    <a:gd name="T97" fmla="*/ 45244 h 273844"/>
                    <a:gd name="T98" fmla="*/ 1704975 w 1852613"/>
                    <a:gd name="T99" fmla="*/ 33338 h 273844"/>
                    <a:gd name="T100" fmla="*/ 1743075 w 1852613"/>
                    <a:gd name="T101" fmla="*/ 33338 h 273844"/>
                    <a:gd name="T102" fmla="*/ 1743075 w 1852613"/>
                    <a:gd name="T103" fmla="*/ 21431 h 273844"/>
                    <a:gd name="T104" fmla="*/ 1795463 w 1852613"/>
                    <a:gd name="T105" fmla="*/ 21431 h 273844"/>
                    <a:gd name="T106" fmla="*/ 1795463 w 1852613"/>
                    <a:gd name="T107" fmla="*/ 11906 h 273844"/>
                    <a:gd name="T108" fmla="*/ 1826419 w 1852613"/>
                    <a:gd name="T109" fmla="*/ 11906 h 273844"/>
                    <a:gd name="T110" fmla="*/ 1826419 w 1852613"/>
                    <a:gd name="T111" fmla="*/ 0 h 273844"/>
                    <a:gd name="T112" fmla="*/ 1852613 w 1852613"/>
                    <a:gd name="T113" fmla="*/ 0 h 2738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852613"/>
                    <a:gd name="T172" fmla="*/ 0 h 273844"/>
                    <a:gd name="T173" fmla="*/ 1852613 w 1852613"/>
                    <a:gd name="T174" fmla="*/ 273844 h 27384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852613" h="273844">
                      <a:moveTo>
                        <a:pt x="0" y="273844"/>
                      </a:moveTo>
                      <a:lnTo>
                        <a:pt x="54769" y="273844"/>
                      </a:lnTo>
                      <a:lnTo>
                        <a:pt x="54769" y="250031"/>
                      </a:lnTo>
                      <a:lnTo>
                        <a:pt x="133350" y="250031"/>
                      </a:lnTo>
                      <a:lnTo>
                        <a:pt x="133350" y="223837"/>
                      </a:lnTo>
                      <a:lnTo>
                        <a:pt x="183356" y="223837"/>
                      </a:lnTo>
                      <a:lnTo>
                        <a:pt x="197644" y="223837"/>
                      </a:lnTo>
                      <a:lnTo>
                        <a:pt x="264319" y="223837"/>
                      </a:lnTo>
                      <a:lnTo>
                        <a:pt x="264319" y="204787"/>
                      </a:lnTo>
                      <a:lnTo>
                        <a:pt x="364331" y="204787"/>
                      </a:lnTo>
                      <a:lnTo>
                        <a:pt x="369094" y="200024"/>
                      </a:lnTo>
                      <a:lnTo>
                        <a:pt x="497681" y="200024"/>
                      </a:lnTo>
                      <a:lnTo>
                        <a:pt x="507206" y="200024"/>
                      </a:lnTo>
                      <a:lnTo>
                        <a:pt x="531019" y="200024"/>
                      </a:lnTo>
                      <a:lnTo>
                        <a:pt x="531019" y="188119"/>
                      </a:lnTo>
                      <a:lnTo>
                        <a:pt x="652463" y="188119"/>
                      </a:lnTo>
                      <a:lnTo>
                        <a:pt x="661988" y="178594"/>
                      </a:lnTo>
                      <a:lnTo>
                        <a:pt x="762000" y="178594"/>
                      </a:lnTo>
                      <a:lnTo>
                        <a:pt x="854869" y="178594"/>
                      </a:lnTo>
                      <a:lnTo>
                        <a:pt x="854869" y="154781"/>
                      </a:lnTo>
                      <a:lnTo>
                        <a:pt x="912019" y="154781"/>
                      </a:lnTo>
                      <a:lnTo>
                        <a:pt x="959644" y="154781"/>
                      </a:lnTo>
                      <a:lnTo>
                        <a:pt x="959644" y="140494"/>
                      </a:lnTo>
                      <a:lnTo>
                        <a:pt x="985838" y="140494"/>
                      </a:lnTo>
                      <a:lnTo>
                        <a:pt x="1052513" y="140494"/>
                      </a:lnTo>
                      <a:lnTo>
                        <a:pt x="1052513" y="126206"/>
                      </a:lnTo>
                      <a:lnTo>
                        <a:pt x="1116806" y="126206"/>
                      </a:lnTo>
                      <a:lnTo>
                        <a:pt x="1123950" y="119062"/>
                      </a:lnTo>
                      <a:lnTo>
                        <a:pt x="1164431" y="119062"/>
                      </a:lnTo>
                      <a:lnTo>
                        <a:pt x="1183481" y="119062"/>
                      </a:lnTo>
                      <a:lnTo>
                        <a:pt x="1245394" y="119062"/>
                      </a:lnTo>
                      <a:lnTo>
                        <a:pt x="1252538" y="111918"/>
                      </a:lnTo>
                      <a:lnTo>
                        <a:pt x="1288256" y="111918"/>
                      </a:lnTo>
                      <a:lnTo>
                        <a:pt x="1297781" y="102393"/>
                      </a:lnTo>
                      <a:lnTo>
                        <a:pt x="1338263" y="102393"/>
                      </a:lnTo>
                      <a:lnTo>
                        <a:pt x="1338263" y="80962"/>
                      </a:lnTo>
                      <a:lnTo>
                        <a:pt x="1378744" y="80962"/>
                      </a:lnTo>
                      <a:lnTo>
                        <a:pt x="1390650" y="69056"/>
                      </a:lnTo>
                      <a:lnTo>
                        <a:pt x="1535906" y="69056"/>
                      </a:lnTo>
                      <a:lnTo>
                        <a:pt x="1543050" y="61912"/>
                      </a:lnTo>
                      <a:lnTo>
                        <a:pt x="1571625" y="61912"/>
                      </a:lnTo>
                      <a:lnTo>
                        <a:pt x="1571625" y="54769"/>
                      </a:lnTo>
                      <a:lnTo>
                        <a:pt x="1597819" y="54769"/>
                      </a:lnTo>
                      <a:lnTo>
                        <a:pt x="1659731" y="54769"/>
                      </a:lnTo>
                      <a:lnTo>
                        <a:pt x="1669256" y="45244"/>
                      </a:lnTo>
                      <a:lnTo>
                        <a:pt x="1693069" y="45244"/>
                      </a:lnTo>
                      <a:lnTo>
                        <a:pt x="1704975" y="33338"/>
                      </a:lnTo>
                      <a:lnTo>
                        <a:pt x="1743075" y="33338"/>
                      </a:lnTo>
                      <a:lnTo>
                        <a:pt x="1743075" y="21431"/>
                      </a:lnTo>
                      <a:lnTo>
                        <a:pt x="1795463" y="21431"/>
                      </a:lnTo>
                      <a:lnTo>
                        <a:pt x="1795463" y="11906"/>
                      </a:lnTo>
                      <a:lnTo>
                        <a:pt x="1826419" y="11906"/>
                      </a:lnTo>
                      <a:lnTo>
                        <a:pt x="1826419" y="0"/>
                      </a:lnTo>
                      <a:lnTo>
                        <a:pt x="1852613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/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32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8990" name="Freeform 47"/>
              <p:cNvSpPr>
                <a:spLocks/>
              </p:cNvSpPr>
              <p:nvPr/>
            </p:nvSpPr>
            <p:spPr bwMode="auto">
              <a:xfrm>
                <a:off x="7606049" y="3629744"/>
                <a:ext cx="837562" cy="77803"/>
              </a:xfrm>
              <a:custGeom>
                <a:avLst/>
                <a:gdLst>
                  <a:gd name="T0" fmla="*/ 0 w 838200"/>
                  <a:gd name="T1" fmla="*/ 78580 h 78580"/>
                  <a:gd name="T2" fmla="*/ 111918 w 838200"/>
                  <a:gd name="T3" fmla="*/ 78580 h 78580"/>
                  <a:gd name="T4" fmla="*/ 111918 w 838200"/>
                  <a:gd name="T5" fmla="*/ 47624 h 78580"/>
                  <a:gd name="T6" fmla="*/ 342900 w 838200"/>
                  <a:gd name="T7" fmla="*/ 47624 h 78580"/>
                  <a:gd name="T8" fmla="*/ 342900 w 838200"/>
                  <a:gd name="T9" fmla="*/ 47624 h 78580"/>
                  <a:gd name="T10" fmla="*/ 381000 w 838200"/>
                  <a:gd name="T11" fmla="*/ 47624 h 78580"/>
                  <a:gd name="T12" fmla="*/ 381000 w 838200"/>
                  <a:gd name="T13" fmla="*/ 33337 h 78580"/>
                  <a:gd name="T14" fmla="*/ 421481 w 838200"/>
                  <a:gd name="T15" fmla="*/ 33337 h 78580"/>
                  <a:gd name="T16" fmla="*/ 476250 w 838200"/>
                  <a:gd name="T17" fmla="*/ 33337 h 78580"/>
                  <a:gd name="T18" fmla="*/ 481012 w 838200"/>
                  <a:gd name="T19" fmla="*/ 28575 h 78580"/>
                  <a:gd name="T20" fmla="*/ 557212 w 838200"/>
                  <a:gd name="T21" fmla="*/ 28575 h 78580"/>
                  <a:gd name="T22" fmla="*/ 566737 w 838200"/>
                  <a:gd name="T23" fmla="*/ 19050 h 78580"/>
                  <a:gd name="T24" fmla="*/ 728662 w 838200"/>
                  <a:gd name="T25" fmla="*/ 19050 h 78580"/>
                  <a:gd name="T26" fmla="*/ 735806 w 838200"/>
                  <a:gd name="T27" fmla="*/ 11906 h 78580"/>
                  <a:gd name="T28" fmla="*/ 783431 w 838200"/>
                  <a:gd name="T29" fmla="*/ 11906 h 78580"/>
                  <a:gd name="T30" fmla="*/ 795337 w 838200"/>
                  <a:gd name="T31" fmla="*/ 0 h 78580"/>
                  <a:gd name="T32" fmla="*/ 838200 w 838200"/>
                  <a:gd name="T33" fmla="*/ 0 h 785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8200"/>
                  <a:gd name="T52" fmla="*/ 0 h 78580"/>
                  <a:gd name="T53" fmla="*/ 838200 w 838200"/>
                  <a:gd name="T54" fmla="*/ 78580 h 785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8200" h="78580">
                    <a:moveTo>
                      <a:pt x="0" y="78580"/>
                    </a:moveTo>
                    <a:lnTo>
                      <a:pt x="111918" y="78580"/>
                    </a:lnTo>
                    <a:lnTo>
                      <a:pt x="111918" y="47624"/>
                    </a:lnTo>
                    <a:lnTo>
                      <a:pt x="342900" y="47624"/>
                    </a:lnTo>
                    <a:lnTo>
                      <a:pt x="381000" y="47624"/>
                    </a:lnTo>
                    <a:lnTo>
                      <a:pt x="381000" y="33337"/>
                    </a:lnTo>
                    <a:lnTo>
                      <a:pt x="421481" y="33337"/>
                    </a:lnTo>
                    <a:lnTo>
                      <a:pt x="476250" y="33337"/>
                    </a:lnTo>
                    <a:lnTo>
                      <a:pt x="481012" y="28575"/>
                    </a:lnTo>
                    <a:lnTo>
                      <a:pt x="557212" y="28575"/>
                    </a:lnTo>
                    <a:lnTo>
                      <a:pt x="566737" y="19050"/>
                    </a:lnTo>
                    <a:lnTo>
                      <a:pt x="728662" y="19050"/>
                    </a:lnTo>
                    <a:lnTo>
                      <a:pt x="735806" y="11906"/>
                    </a:lnTo>
                    <a:lnTo>
                      <a:pt x="783431" y="11906"/>
                    </a:lnTo>
                    <a:lnTo>
                      <a:pt x="795337" y="0"/>
                    </a:lnTo>
                    <a:lnTo>
                      <a:pt x="838200" y="0"/>
                    </a:lnTo>
                  </a:path>
                </a:pathLst>
              </a:custGeom>
              <a:noFill/>
              <a:ln w="28575" cap="flat" cmpd="sng">
                <a:solidFill>
                  <a:srgbClr val="00808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32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44075" name="Group 54"/>
            <p:cNvGrpSpPr>
              <a:grpSpLocks/>
            </p:cNvGrpSpPr>
            <p:nvPr/>
          </p:nvGrpSpPr>
          <p:grpSpPr bwMode="auto">
            <a:xfrm>
              <a:off x="1793720" y="3242692"/>
              <a:ext cx="6511668" cy="1747837"/>
              <a:chOff x="1812131" y="3255169"/>
              <a:chExt cx="6619875" cy="1747837"/>
            </a:xfrm>
          </p:grpSpPr>
          <p:grpSp>
            <p:nvGrpSpPr>
              <p:cNvPr id="44105" name="Group 51"/>
              <p:cNvGrpSpPr>
                <a:grpSpLocks/>
              </p:cNvGrpSpPr>
              <p:nvPr/>
            </p:nvGrpSpPr>
            <p:grpSpPr bwMode="auto">
              <a:xfrm>
                <a:off x="1812131" y="3483769"/>
                <a:ext cx="4672013" cy="1519237"/>
                <a:chOff x="1812131" y="3483769"/>
                <a:chExt cx="4672013" cy="1519237"/>
              </a:xfrm>
            </p:grpSpPr>
            <p:sp>
              <p:nvSpPr>
                <p:cNvPr id="50" name="Freeform 49"/>
                <p:cNvSpPr/>
                <p:nvPr/>
              </p:nvSpPr>
              <p:spPr bwMode="auto">
                <a:xfrm>
                  <a:off x="1812514" y="3961596"/>
                  <a:ext cx="2209291" cy="1041601"/>
                </a:xfrm>
                <a:custGeom>
                  <a:avLst/>
                  <a:gdLst>
                    <a:gd name="connsiteX0" fmla="*/ 0 w 2209800"/>
                    <a:gd name="connsiteY0" fmla="*/ 1040606 h 1040606"/>
                    <a:gd name="connsiteX1" fmla="*/ 64294 w 2209800"/>
                    <a:gd name="connsiteY1" fmla="*/ 1040606 h 1040606"/>
                    <a:gd name="connsiteX2" fmla="*/ 64294 w 2209800"/>
                    <a:gd name="connsiteY2" fmla="*/ 985838 h 1040606"/>
                    <a:gd name="connsiteX3" fmla="*/ 100013 w 2209800"/>
                    <a:gd name="connsiteY3" fmla="*/ 985838 h 1040606"/>
                    <a:gd name="connsiteX4" fmla="*/ 100013 w 2209800"/>
                    <a:gd name="connsiteY4" fmla="*/ 962025 h 1040606"/>
                    <a:gd name="connsiteX5" fmla="*/ 123825 w 2209800"/>
                    <a:gd name="connsiteY5" fmla="*/ 938213 h 1040606"/>
                    <a:gd name="connsiteX6" fmla="*/ 166688 w 2209800"/>
                    <a:gd name="connsiteY6" fmla="*/ 938213 h 1040606"/>
                    <a:gd name="connsiteX7" fmla="*/ 183357 w 2209800"/>
                    <a:gd name="connsiteY7" fmla="*/ 921544 h 1040606"/>
                    <a:gd name="connsiteX8" fmla="*/ 183357 w 2209800"/>
                    <a:gd name="connsiteY8" fmla="*/ 904875 h 1040606"/>
                    <a:gd name="connsiteX9" fmla="*/ 226219 w 2209800"/>
                    <a:gd name="connsiteY9" fmla="*/ 904875 h 1040606"/>
                    <a:gd name="connsiteX10" fmla="*/ 254794 w 2209800"/>
                    <a:gd name="connsiteY10" fmla="*/ 876300 h 1040606"/>
                    <a:gd name="connsiteX11" fmla="*/ 254794 w 2209800"/>
                    <a:gd name="connsiteY11" fmla="*/ 859631 h 1040606"/>
                    <a:gd name="connsiteX12" fmla="*/ 297657 w 2209800"/>
                    <a:gd name="connsiteY12" fmla="*/ 859631 h 1040606"/>
                    <a:gd name="connsiteX13" fmla="*/ 297657 w 2209800"/>
                    <a:gd name="connsiteY13" fmla="*/ 842963 h 1040606"/>
                    <a:gd name="connsiteX14" fmla="*/ 333375 w 2209800"/>
                    <a:gd name="connsiteY14" fmla="*/ 842963 h 1040606"/>
                    <a:gd name="connsiteX15" fmla="*/ 333375 w 2209800"/>
                    <a:gd name="connsiteY15" fmla="*/ 823913 h 1040606"/>
                    <a:gd name="connsiteX16" fmla="*/ 357188 w 2209800"/>
                    <a:gd name="connsiteY16" fmla="*/ 823913 h 1040606"/>
                    <a:gd name="connsiteX17" fmla="*/ 357188 w 2209800"/>
                    <a:gd name="connsiteY17" fmla="*/ 807244 h 1040606"/>
                    <a:gd name="connsiteX18" fmla="*/ 373857 w 2209800"/>
                    <a:gd name="connsiteY18" fmla="*/ 790575 h 1040606"/>
                    <a:gd name="connsiteX19" fmla="*/ 404813 w 2209800"/>
                    <a:gd name="connsiteY19" fmla="*/ 790575 h 1040606"/>
                    <a:gd name="connsiteX20" fmla="*/ 419100 w 2209800"/>
                    <a:gd name="connsiteY20" fmla="*/ 776288 h 1040606"/>
                    <a:gd name="connsiteX21" fmla="*/ 454819 w 2209800"/>
                    <a:gd name="connsiteY21" fmla="*/ 776288 h 1040606"/>
                    <a:gd name="connsiteX22" fmla="*/ 478632 w 2209800"/>
                    <a:gd name="connsiteY22" fmla="*/ 752475 h 1040606"/>
                    <a:gd name="connsiteX23" fmla="*/ 495300 w 2209800"/>
                    <a:gd name="connsiteY23" fmla="*/ 752475 h 1040606"/>
                    <a:gd name="connsiteX24" fmla="*/ 495300 w 2209800"/>
                    <a:gd name="connsiteY24" fmla="*/ 714375 h 1040606"/>
                    <a:gd name="connsiteX25" fmla="*/ 509588 w 2209800"/>
                    <a:gd name="connsiteY25" fmla="*/ 700087 h 1040606"/>
                    <a:gd name="connsiteX26" fmla="*/ 540544 w 2209800"/>
                    <a:gd name="connsiteY26" fmla="*/ 700087 h 1040606"/>
                    <a:gd name="connsiteX27" fmla="*/ 540544 w 2209800"/>
                    <a:gd name="connsiteY27" fmla="*/ 678656 h 1040606"/>
                    <a:gd name="connsiteX28" fmla="*/ 559594 w 2209800"/>
                    <a:gd name="connsiteY28" fmla="*/ 678656 h 1040606"/>
                    <a:gd name="connsiteX29" fmla="*/ 559594 w 2209800"/>
                    <a:gd name="connsiteY29" fmla="*/ 664369 h 1040606"/>
                    <a:gd name="connsiteX30" fmla="*/ 590550 w 2209800"/>
                    <a:gd name="connsiteY30" fmla="*/ 664369 h 1040606"/>
                    <a:gd name="connsiteX31" fmla="*/ 590550 w 2209800"/>
                    <a:gd name="connsiteY31" fmla="*/ 645319 h 1040606"/>
                    <a:gd name="connsiteX32" fmla="*/ 623888 w 2209800"/>
                    <a:gd name="connsiteY32" fmla="*/ 645319 h 1040606"/>
                    <a:gd name="connsiteX33" fmla="*/ 623888 w 2209800"/>
                    <a:gd name="connsiteY33" fmla="*/ 626269 h 1040606"/>
                    <a:gd name="connsiteX34" fmla="*/ 650082 w 2209800"/>
                    <a:gd name="connsiteY34" fmla="*/ 626269 h 1040606"/>
                    <a:gd name="connsiteX35" fmla="*/ 650082 w 2209800"/>
                    <a:gd name="connsiteY35" fmla="*/ 604838 h 1040606"/>
                    <a:gd name="connsiteX36" fmla="*/ 683419 w 2209800"/>
                    <a:gd name="connsiteY36" fmla="*/ 604838 h 1040606"/>
                    <a:gd name="connsiteX37" fmla="*/ 683419 w 2209800"/>
                    <a:gd name="connsiteY37" fmla="*/ 588169 h 1040606"/>
                    <a:gd name="connsiteX38" fmla="*/ 735807 w 2209800"/>
                    <a:gd name="connsiteY38" fmla="*/ 588169 h 1040606"/>
                    <a:gd name="connsiteX39" fmla="*/ 735807 w 2209800"/>
                    <a:gd name="connsiteY39" fmla="*/ 571500 h 1040606"/>
                    <a:gd name="connsiteX40" fmla="*/ 792957 w 2209800"/>
                    <a:gd name="connsiteY40" fmla="*/ 571500 h 1040606"/>
                    <a:gd name="connsiteX41" fmla="*/ 792957 w 2209800"/>
                    <a:gd name="connsiteY41" fmla="*/ 545306 h 1040606"/>
                    <a:gd name="connsiteX42" fmla="*/ 842963 w 2209800"/>
                    <a:gd name="connsiteY42" fmla="*/ 545306 h 1040606"/>
                    <a:gd name="connsiteX43" fmla="*/ 842963 w 2209800"/>
                    <a:gd name="connsiteY43" fmla="*/ 519113 h 1040606"/>
                    <a:gd name="connsiteX44" fmla="*/ 859632 w 2209800"/>
                    <a:gd name="connsiteY44" fmla="*/ 502444 h 1040606"/>
                    <a:gd name="connsiteX45" fmla="*/ 885825 w 2209800"/>
                    <a:gd name="connsiteY45" fmla="*/ 502444 h 1040606"/>
                    <a:gd name="connsiteX46" fmla="*/ 885825 w 2209800"/>
                    <a:gd name="connsiteY46" fmla="*/ 485775 h 1040606"/>
                    <a:gd name="connsiteX47" fmla="*/ 928688 w 2209800"/>
                    <a:gd name="connsiteY47" fmla="*/ 485775 h 1040606"/>
                    <a:gd name="connsiteX48" fmla="*/ 928688 w 2209800"/>
                    <a:gd name="connsiteY48" fmla="*/ 464344 h 1040606"/>
                    <a:gd name="connsiteX49" fmla="*/ 962025 w 2209800"/>
                    <a:gd name="connsiteY49" fmla="*/ 464344 h 1040606"/>
                    <a:gd name="connsiteX50" fmla="*/ 962025 w 2209800"/>
                    <a:gd name="connsiteY50" fmla="*/ 447675 h 1040606"/>
                    <a:gd name="connsiteX51" fmla="*/ 1002507 w 2209800"/>
                    <a:gd name="connsiteY51" fmla="*/ 447675 h 1040606"/>
                    <a:gd name="connsiteX52" fmla="*/ 1002507 w 2209800"/>
                    <a:gd name="connsiteY52" fmla="*/ 433388 h 1040606"/>
                    <a:gd name="connsiteX53" fmla="*/ 1026319 w 2209800"/>
                    <a:gd name="connsiteY53" fmla="*/ 433388 h 1040606"/>
                    <a:gd name="connsiteX54" fmla="*/ 1026319 w 2209800"/>
                    <a:gd name="connsiteY54" fmla="*/ 428625 h 1040606"/>
                    <a:gd name="connsiteX55" fmla="*/ 1050132 w 2209800"/>
                    <a:gd name="connsiteY55" fmla="*/ 428625 h 1040606"/>
                    <a:gd name="connsiteX56" fmla="*/ 1050132 w 2209800"/>
                    <a:gd name="connsiteY56" fmla="*/ 395288 h 1040606"/>
                    <a:gd name="connsiteX57" fmla="*/ 1085850 w 2209800"/>
                    <a:gd name="connsiteY57" fmla="*/ 395288 h 1040606"/>
                    <a:gd name="connsiteX58" fmla="*/ 1095375 w 2209800"/>
                    <a:gd name="connsiteY58" fmla="*/ 385763 h 1040606"/>
                    <a:gd name="connsiteX59" fmla="*/ 1121569 w 2209800"/>
                    <a:gd name="connsiteY59" fmla="*/ 385763 h 1040606"/>
                    <a:gd name="connsiteX60" fmla="*/ 1121569 w 2209800"/>
                    <a:gd name="connsiteY60" fmla="*/ 359569 h 1040606"/>
                    <a:gd name="connsiteX61" fmla="*/ 1140619 w 2209800"/>
                    <a:gd name="connsiteY61" fmla="*/ 359569 h 1040606"/>
                    <a:gd name="connsiteX62" fmla="*/ 1140619 w 2209800"/>
                    <a:gd name="connsiteY62" fmla="*/ 340519 h 1040606"/>
                    <a:gd name="connsiteX63" fmla="*/ 1181100 w 2209800"/>
                    <a:gd name="connsiteY63" fmla="*/ 340519 h 1040606"/>
                    <a:gd name="connsiteX64" fmla="*/ 1188244 w 2209800"/>
                    <a:gd name="connsiteY64" fmla="*/ 333375 h 1040606"/>
                    <a:gd name="connsiteX65" fmla="*/ 1216819 w 2209800"/>
                    <a:gd name="connsiteY65" fmla="*/ 333375 h 1040606"/>
                    <a:gd name="connsiteX66" fmla="*/ 1216819 w 2209800"/>
                    <a:gd name="connsiteY66" fmla="*/ 304800 h 1040606"/>
                    <a:gd name="connsiteX67" fmla="*/ 1281113 w 2209800"/>
                    <a:gd name="connsiteY67" fmla="*/ 304800 h 1040606"/>
                    <a:gd name="connsiteX68" fmla="*/ 1297782 w 2209800"/>
                    <a:gd name="connsiteY68" fmla="*/ 288131 h 1040606"/>
                    <a:gd name="connsiteX69" fmla="*/ 1354932 w 2209800"/>
                    <a:gd name="connsiteY69" fmla="*/ 288131 h 1040606"/>
                    <a:gd name="connsiteX70" fmla="*/ 1354932 w 2209800"/>
                    <a:gd name="connsiteY70" fmla="*/ 264319 h 1040606"/>
                    <a:gd name="connsiteX71" fmla="*/ 1390650 w 2209800"/>
                    <a:gd name="connsiteY71" fmla="*/ 264319 h 1040606"/>
                    <a:gd name="connsiteX72" fmla="*/ 1390650 w 2209800"/>
                    <a:gd name="connsiteY72" fmla="*/ 240506 h 1040606"/>
                    <a:gd name="connsiteX73" fmla="*/ 1409700 w 2209800"/>
                    <a:gd name="connsiteY73" fmla="*/ 240506 h 1040606"/>
                    <a:gd name="connsiteX74" fmla="*/ 1421607 w 2209800"/>
                    <a:gd name="connsiteY74" fmla="*/ 228599 h 1040606"/>
                    <a:gd name="connsiteX75" fmla="*/ 1495425 w 2209800"/>
                    <a:gd name="connsiteY75" fmla="*/ 228599 h 1040606"/>
                    <a:gd name="connsiteX76" fmla="*/ 1495425 w 2209800"/>
                    <a:gd name="connsiteY76" fmla="*/ 209550 h 1040606"/>
                    <a:gd name="connsiteX77" fmla="*/ 1533525 w 2209800"/>
                    <a:gd name="connsiteY77" fmla="*/ 209550 h 1040606"/>
                    <a:gd name="connsiteX78" fmla="*/ 1538288 w 2209800"/>
                    <a:gd name="connsiteY78" fmla="*/ 204787 h 1040606"/>
                    <a:gd name="connsiteX79" fmla="*/ 1578769 w 2209800"/>
                    <a:gd name="connsiteY79" fmla="*/ 204787 h 1040606"/>
                    <a:gd name="connsiteX80" fmla="*/ 1578769 w 2209800"/>
                    <a:gd name="connsiteY80" fmla="*/ 178594 h 1040606"/>
                    <a:gd name="connsiteX81" fmla="*/ 1657350 w 2209800"/>
                    <a:gd name="connsiteY81" fmla="*/ 178594 h 1040606"/>
                    <a:gd name="connsiteX82" fmla="*/ 1657350 w 2209800"/>
                    <a:gd name="connsiteY82" fmla="*/ 161925 h 1040606"/>
                    <a:gd name="connsiteX83" fmla="*/ 1740694 w 2209800"/>
                    <a:gd name="connsiteY83" fmla="*/ 161925 h 1040606"/>
                    <a:gd name="connsiteX84" fmla="*/ 1740694 w 2209800"/>
                    <a:gd name="connsiteY84" fmla="*/ 133350 h 1040606"/>
                    <a:gd name="connsiteX85" fmla="*/ 1788319 w 2209800"/>
                    <a:gd name="connsiteY85" fmla="*/ 133350 h 1040606"/>
                    <a:gd name="connsiteX86" fmla="*/ 1800225 w 2209800"/>
                    <a:gd name="connsiteY86" fmla="*/ 121444 h 1040606"/>
                    <a:gd name="connsiteX87" fmla="*/ 1843088 w 2209800"/>
                    <a:gd name="connsiteY87" fmla="*/ 121444 h 1040606"/>
                    <a:gd name="connsiteX88" fmla="*/ 1862138 w 2209800"/>
                    <a:gd name="connsiteY88" fmla="*/ 102394 h 1040606"/>
                    <a:gd name="connsiteX89" fmla="*/ 1983582 w 2209800"/>
                    <a:gd name="connsiteY89" fmla="*/ 102394 h 1040606"/>
                    <a:gd name="connsiteX90" fmla="*/ 1983582 w 2209800"/>
                    <a:gd name="connsiteY90" fmla="*/ 85725 h 1040606"/>
                    <a:gd name="connsiteX91" fmla="*/ 2014538 w 2209800"/>
                    <a:gd name="connsiteY91" fmla="*/ 85725 h 1040606"/>
                    <a:gd name="connsiteX92" fmla="*/ 2014538 w 2209800"/>
                    <a:gd name="connsiteY92" fmla="*/ 54769 h 1040606"/>
                    <a:gd name="connsiteX93" fmla="*/ 2043113 w 2209800"/>
                    <a:gd name="connsiteY93" fmla="*/ 54769 h 1040606"/>
                    <a:gd name="connsiteX94" fmla="*/ 2043113 w 2209800"/>
                    <a:gd name="connsiteY94" fmla="*/ 45244 h 1040606"/>
                    <a:gd name="connsiteX95" fmla="*/ 2085975 w 2209800"/>
                    <a:gd name="connsiteY95" fmla="*/ 45244 h 1040606"/>
                    <a:gd name="connsiteX96" fmla="*/ 2085975 w 2209800"/>
                    <a:gd name="connsiteY96" fmla="*/ 30956 h 1040606"/>
                    <a:gd name="connsiteX97" fmla="*/ 2119313 w 2209800"/>
                    <a:gd name="connsiteY97" fmla="*/ 30956 h 1040606"/>
                    <a:gd name="connsiteX98" fmla="*/ 2119313 w 2209800"/>
                    <a:gd name="connsiteY98" fmla="*/ 21431 h 1040606"/>
                    <a:gd name="connsiteX99" fmla="*/ 2150269 w 2209800"/>
                    <a:gd name="connsiteY99" fmla="*/ 21431 h 1040606"/>
                    <a:gd name="connsiteX100" fmla="*/ 2164556 w 2209800"/>
                    <a:gd name="connsiteY100" fmla="*/ 7144 h 1040606"/>
                    <a:gd name="connsiteX101" fmla="*/ 2193132 w 2209800"/>
                    <a:gd name="connsiteY101" fmla="*/ 7144 h 1040606"/>
                    <a:gd name="connsiteX102" fmla="*/ 2209800 w 2209800"/>
                    <a:gd name="connsiteY102" fmla="*/ 0 h 1040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209800" h="1040606">
                      <a:moveTo>
                        <a:pt x="0" y="1040606"/>
                      </a:moveTo>
                      <a:lnTo>
                        <a:pt x="64294" y="1040606"/>
                      </a:lnTo>
                      <a:lnTo>
                        <a:pt x="64294" y="985838"/>
                      </a:lnTo>
                      <a:lnTo>
                        <a:pt x="100013" y="985838"/>
                      </a:lnTo>
                      <a:lnTo>
                        <a:pt x="100013" y="962025"/>
                      </a:lnTo>
                      <a:lnTo>
                        <a:pt x="123825" y="938213"/>
                      </a:lnTo>
                      <a:lnTo>
                        <a:pt x="166688" y="938213"/>
                      </a:lnTo>
                      <a:lnTo>
                        <a:pt x="183357" y="921544"/>
                      </a:lnTo>
                      <a:lnTo>
                        <a:pt x="183357" y="904875"/>
                      </a:lnTo>
                      <a:lnTo>
                        <a:pt x="226219" y="904875"/>
                      </a:lnTo>
                      <a:lnTo>
                        <a:pt x="254794" y="876300"/>
                      </a:lnTo>
                      <a:lnTo>
                        <a:pt x="254794" y="859631"/>
                      </a:lnTo>
                      <a:lnTo>
                        <a:pt x="297657" y="859631"/>
                      </a:lnTo>
                      <a:lnTo>
                        <a:pt x="297657" y="842963"/>
                      </a:lnTo>
                      <a:lnTo>
                        <a:pt x="333375" y="842963"/>
                      </a:lnTo>
                      <a:lnTo>
                        <a:pt x="333375" y="823913"/>
                      </a:lnTo>
                      <a:lnTo>
                        <a:pt x="357188" y="823913"/>
                      </a:lnTo>
                      <a:lnTo>
                        <a:pt x="357188" y="807244"/>
                      </a:lnTo>
                      <a:lnTo>
                        <a:pt x="373857" y="790575"/>
                      </a:lnTo>
                      <a:lnTo>
                        <a:pt x="404813" y="790575"/>
                      </a:lnTo>
                      <a:lnTo>
                        <a:pt x="419100" y="776288"/>
                      </a:lnTo>
                      <a:lnTo>
                        <a:pt x="454819" y="776288"/>
                      </a:lnTo>
                      <a:lnTo>
                        <a:pt x="478632" y="752475"/>
                      </a:lnTo>
                      <a:lnTo>
                        <a:pt x="495300" y="752475"/>
                      </a:lnTo>
                      <a:lnTo>
                        <a:pt x="495300" y="714375"/>
                      </a:lnTo>
                      <a:lnTo>
                        <a:pt x="509588" y="700087"/>
                      </a:lnTo>
                      <a:lnTo>
                        <a:pt x="540544" y="700087"/>
                      </a:lnTo>
                      <a:lnTo>
                        <a:pt x="540544" y="678656"/>
                      </a:lnTo>
                      <a:lnTo>
                        <a:pt x="559594" y="678656"/>
                      </a:lnTo>
                      <a:lnTo>
                        <a:pt x="559594" y="664369"/>
                      </a:lnTo>
                      <a:lnTo>
                        <a:pt x="590550" y="664369"/>
                      </a:lnTo>
                      <a:lnTo>
                        <a:pt x="590550" y="645319"/>
                      </a:lnTo>
                      <a:lnTo>
                        <a:pt x="623888" y="645319"/>
                      </a:lnTo>
                      <a:lnTo>
                        <a:pt x="623888" y="626269"/>
                      </a:lnTo>
                      <a:lnTo>
                        <a:pt x="650082" y="626269"/>
                      </a:lnTo>
                      <a:lnTo>
                        <a:pt x="650082" y="604838"/>
                      </a:lnTo>
                      <a:lnTo>
                        <a:pt x="683419" y="604838"/>
                      </a:lnTo>
                      <a:lnTo>
                        <a:pt x="683419" y="588169"/>
                      </a:lnTo>
                      <a:lnTo>
                        <a:pt x="735807" y="588169"/>
                      </a:lnTo>
                      <a:lnTo>
                        <a:pt x="735807" y="571500"/>
                      </a:lnTo>
                      <a:lnTo>
                        <a:pt x="792957" y="571500"/>
                      </a:lnTo>
                      <a:lnTo>
                        <a:pt x="792957" y="545306"/>
                      </a:lnTo>
                      <a:lnTo>
                        <a:pt x="842963" y="545306"/>
                      </a:lnTo>
                      <a:lnTo>
                        <a:pt x="842963" y="519113"/>
                      </a:lnTo>
                      <a:lnTo>
                        <a:pt x="859632" y="502444"/>
                      </a:lnTo>
                      <a:lnTo>
                        <a:pt x="885825" y="502444"/>
                      </a:lnTo>
                      <a:lnTo>
                        <a:pt x="885825" y="485775"/>
                      </a:lnTo>
                      <a:lnTo>
                        <a:pt x="928688" y="485775"/>
                      </a:lnTo>
                      <a:lnTo>
                        <a:pt x="928688" y="464344"/>
                      </a:lnTo>
                      <a:lnTo>
                        <a:pt x="962025" y="464344"/>
                      </a:lnTo>
                      <a:lnTo>
                        <a:pt x="962025" y="447675"/>
                      </a:lnTo>
                      <a:lnTo>
                        <a:pt x="1002507" y="447675"/>
                      </a:lnTo>
                      <a:lnTo>
                        <a:pt x="1002507" y="433388"/>
                      </a:lnTo>
                      <a:lnTo>
                        <a:pt x="1026319" y="433388"/>
                      </a:lnTo>
                      <a:lnTo>
                        <a:pt x="1026319" y="428625"/>
                      </a:lnTo>
                      <a:lnTo>
                        <a:pt x="1050132" y="428625"/>
                      </a:lnTo>
                      <a:lnTo>
                        <a:pt x="1050132" y="395288"/>
                      </a:lnTo>
                      <a:lnTo>
                        <a:pt x="1085850" y="395288"/>
                      </a:lnTo>
                      <a:lnTo>
                        <a:pt x="1095375" y="385763"/>
                      </a:lnTo>
                      <a:lnTo>
                        <a:pt x="1121569" y="385763"/>
                      </a:lnTo>
                      <a:lnTo>
                        <a:pt x="1121569" y="359569"/>
                      </a:lnTo>
                      <a:lnTo>
                        <a:pt x="1140619" y="359569"/>
                      </a:lnTo>
                      <a:lnTo>
                        <a:pt x="1140619" y="340519"/>
                      </a:lnTo>
                      <a:lnTo>
                        <a:pt x="1181100" y="340519"/>
                      </a:lnTo>
                      <a:lnTo>
                        <a:pt x="1188244" y="333375"/>
                      </a:lnTo>
                      <a:lnTo>
                        <a:pt x="1216819" y="333375"/>
                      </a:lnTo>
                      <a:lnTo>
                        <a:pt x="1216819" y="304800"/>
                      </a:lnTo>
                      <a:lnTo>
                        <a:pt x="1281113" y="304800"/>
                      </a:lnTo>
                      <a:lnTo>
                        <a:pt x="1297782" y="288131"/>
                      </a:lnTo>
                      <a:lnTo>
                        <a:pt x="1354932" y="288131"/>
                      </a:lnTo>
                      <a:lnTo>
                        <a:pt x="1354932" y="264319"/>
                      </a:lnTo>
                      <a:lnTo>
                        <a:pt x="1390650" y="264319"/>
                      </a:lnTo>
                      <a:lnTo>
                        <a:pt x="1390650" y="240506"/>
                      </a:lnTo>
                      <a:lnTo>
                        <a:pt x="1409700" y="240506"/>
                      </a:lnTo>
                      <a:lnTo>
                        <a:pt x="1421607" y="228599"/>
                      </a:lnTo>
                      <a:lnTo>
                        <a:pt x="1495425" y="228599"/>
                      </a:lnTo>
                      <a:lnTo>
                        <a:pt x="1495425" y="209550"/>
                      </a:lnTo>
                      <a:lnTo>
                        <a:pt x="1533525" y="209550"/>
                      </a:lnTo>
                      <a:lnTo>
                        <a:pt x="1538288" y="204787"/>
                      </a:lnTo>
                      <a:lnTo>
                        <a:pt x="1578769" y="204787"/>
                      </a:lnTo>
                      <a:lnTo>
                        <a:pt x="1578769" y="178594"/>
                      </a:lnTo>
                      <a:lnTo>
                        <a:pt x="1657350" y="178594"/>
                      </a:lnTo>
                      <a:lnTo>
                        <a:pt x="1657350" y="161925"/>
                      </a:lnTo>
                      <a:lnTo>
                        <a:pt x="1740694" y="161925"/>
                      </a:lnTo>
                      <a:lnTo>
                        <a:pt x="1740694" y="133350"/>
                      </a:lnTo>
                      <a:lnTo>
                        <a:pt x="1788319" y="133350"/>
                      </a:lnTo>
                      <a:lnTo>
                        <a:pt x="1800225" y="121444"/>
                      </a:lnTo>
                      <a:lnTo>
                        <a:pt x="1843088" y="121444"/>
                      </a:lnTo>
                      <a:lnTo>
                        <a:pt x="1862138" y="102394"/>
                      </a:lnTo>
                      <a:lnTo>
                        <a:pt x="1983582" y="102394"/>
                      </a:lnTo>
                      <a:lnTo>
                        <a:pt x="1983582" y="85725"/>
                      </a:lnTo>
                      <a:lnTo>
                        <a:pt x="2014538" y="85725"/>
                      </a:lnTo>
                      <a:lnTo>
                        <a:pt x="2014538" y="54769"/>
                      </a:lnTo>
                      <a:lnTo>
                        <a:pt x="2043113" y="54769"/>
                      </a:lnTo>
                      <a:lnTo>
                        <a:pt x="2043113" y="45244"/>
                      </a:lnTo>
                      <a:lnTo>
                        <a:pt x="2085975" y="45244"/>
                      </a:lnTo>
                      <a:lnTo>
                        <a:pt x="2085975" y="30956"/>
                      </a:lnTo>
                      <a:lnTo>
                        <a:pt x="2119313" y="30956"/>
                      </a:lnTo>
                      <a:lnTo>
                        <a:pt x="2119313" y="21431"/>
                      </a:lnTo>
                      <a:lnTo>
                        <a:pt x="2150269" y="21431"/>
                      </a:lnTo>
                      <a:lnTo>
                        <a:pt x="2164556" y="7144"/>
                      </a:lnTo>
                      <a:lnTo>
                        <a:pt x="2193132" y="7144"/>
                      </a:lnTo>
                      <a:lnTo>
                        <a:pt x="2209800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3200">
                    <a:solidFill>
                      <a:prstClr val="black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 bwMode="auto">
                <a:xfrm>
                  <a:off x="4016963" y="3483666"/>
                  <a:ext cx="2467498" cy="477930"/>
                </a:xfrm>
                <a:custGeom>
                  <a:avLst/>
                  <a:gdLst>
                    <a:gd name="connsiteX0" fmla="*/ 0 w 2466975"/>
                    <a:gd name="connsiteY0" fmla="*/ 478631 h 478631"/>
                    <a:gd name="connsiteX1" fmla="*/ 54769 w 2466975"/>
                    <a:gd name="connsiteY1" fmla="*/ 478631 h 478631"/>
                    <a:gd name="connsiteX2" fmla="*/ 54769 w 2466975"/>
                    <a:gd name="connsiteY2" fmla="*/ 435769 h 478631"/>
                    <a:gd name="connsiteX3" fmla="*/ 121444 w 2466975"/>
                    <a:gd name="connsiteY3" fmla="*/ 435769 h 478631"/>
                    <a:gd name="connsiteX4" fmla="*/ 121444 w 2466975"/>
                    <a:gd name="connsiteY4" fmla="*/ 414337 h 478631"/>
                    <a:gd name="connsiteX5" fmla="*/ 176212 w 2466975"/>
                    <a:gd name="connsiteY5" fmla="*/ 414337 h 478631"/>
                    <a:gd name="connsiteX6" fmla="*/ 180975 w 2466975"/>
                    <a:gd name="connsiteY6" fmla="*/ 409574 h 478631"/>
                    <a:gd name="connsiteX7" fmla="*/ 347662 w 2466975"/>
                    <a:gd name="connsiteY7" fmla="*/ 409574 h 478631"/>
                    <a:gd name="connsiteX8" fmla="*/ 347662 w 2466975"/>
                    <a:gd name="connsiteY8" fmla="*/ 383381 h 478631"/>
                    <a:gd name="connsiteX9" fmla="*/ 426244 w 2466975"/>
                    <a:gd name="connsiteY9" fmla="*/ 383381 h 478631"/>
                    <a:gd name="connsiteX10" fmla="*/ 426244 w 2466975"/>
                    <a:gd name="connsiteY10" fmla="*/ 366712 h 478631"/>
                    <a:gd name="connsiteX11" fmla="*/ 473869 w 2466975"/>
                    <a:gd name="connsiteY11" fmla="*/ 366712 h 478631"/>
                    <a:gd name="connsiteX12" fmla="*/ 473869 w 2466975"/>
                    <a:gd name="connsiteY12" fmla="*/ 352425 h 478631"/>
                    <a:gd name="connsiteX13" fmla="*/ 531019 w 2466975"/>
                    <a:gd name="connsiteY13" fmla="*/ 352425 h 478631"/>
                    <a:gd name="connsiteX14" fmla="*/ 540544 w 2466975"/>
                    <a:gd name="connsiteY14" fmla="*/ 342900 h 478631"/>
                    <a:gd name="connsiteX15" fmla="*/ 669131 w 2466975"/>
                    <a:gd name="connsiteY15" fmla="*/ 342900 h 478631"/>
                    <a:gd name="connsiteX16" fmla="*/ 669131 w 2466975"/>
                    <a:gd name="connsiteY16" fmla="*/ 316706 h 478631"/>
                    <a:gd name="connsiteX17" fmla="*/ 809625 w 2466975"/>
                    <a:gd name="connsiteY17" fmla="*/ 316706 h 478631"/>
                    <a:gd name="connsiteX18" fmla="*/ 809625 w 2466975"/>
                    <a:gd name="connsiteY18" fmla="*/ 307181 h 478631"/>
                    <a:gd name="connsiteX19" fmla="*/ 869156 w 2466975"/>
                    <a:gd name="connsiteY19" fmla="*/ 307181 h 478631"/>
                    <a:gd name="connsiteX20" fmla="*/ 869156 w 2466975"/>
                    <a:gd name="connsiteY20" fmla="*/ 283369 h 478631"/>
                    <a:gd name="connsiteX21" fmla="*/ 935831 w 2466975"/>
                    <a:gd name="connsiteY21" fmla="*/ 283369 h 478631"/>
                    <a:gd name="connsiteX22" fmla="*/ 935831 w 2466975"/>
                    <a:gd name="connsiteY22" fmla="*/ 261937 h 478631"/>
                    <a:gd name="connsiteX23" fmla="*/ 973931 w 2466975"/>
                    <a:gd name="connsiteY23" fmla="*/ 261937 h 478631"/>
                    <a:gd name="connsiteX24" fmla="*/ 992981 w 2466975"/>
                    <a:gd name="connsiteY24" fmla="*/ 261937 h 478631"/>
                    <a:gd name="connsiteX25" fmla="*/ 1023937 w 2466975"/>
                    <a:gd name="connsiteY25" fmla="*/ 261937 h 478631"/>
                    <a:gd name="connsiteX26" fmla="*/ 1042987 w 2466975"/>
                    <a:gd name="connsiteY26" fmla="*/ 242887 h 478631"/>
                    <a:gd name="connsiteX27" fmla="*/ 1097756 w 2466975"/>
                    <a:gd name="connsiteY27" fmla="*/ 242887 h 478631"/>
                    <a:gd name="connsiteX28" fmla="*/ 1109662 w 2466975"/>
                    <a:gd name="connsiteY28" fmla="*/ 230981 h 478631"/>
                    <a:gd name="connsiteX29" fmla="*/ 1252537 w 2466975"/>
                    <a:gd name="connsiteY29" fmla="*/ 230981 h 478631"/>
                    <a:gd name="connsiteX30" fmla="*/ 1252537 w 2466975"/>
                    <a:gd name="connsiteY30" fmla="*/ 202406 h 478631"/>
                    <a:gd name="connsiteX31" fmla="*/ 1340644 w 2466975"/>
                    <a:gd name="connsiteY31" fmla="*/ 202406 h 478631"/>
                    <a:gd name="connsiteX32" fmla="*/ 1345406 w 2466975"/>
                    <a:gd name="connsiteY32" fmla="*/ 197644 h 478631"/>
                    <a:gd name="connsiteX33" fmla="*/ 1400175 w 2466975"/>
                    <a:gd name="connsiteY33" fmla="*/ 197644 h 478631"/>
                    <a:gd name="connsiteX34" fmla="*/ 1400175 w 2466975"/>
                    <a:gd name="connsiteY34" fmla="*/ 166687 h 478631"/>
                    <a:gd name="connsiteX35" fmla="*/ 1443037 w 2466975"/>
                    <a:gd name="connsiteY35" fmla="*/ 166687 h 478631"/>
                    <a:gd name="connsiteX36" fmla="*/ 1447799 w 2466975"/>
                    <a:gd name="connsiteY36" fmla="*/ 161925 h 478631"/>
                    <a:gd name="connsiteX37" fmla="*/ 1666875 w 2466975"/>
                    <a:gd name="connsiteY37" fmla="*/ 161925 h 478631"/>
                    <a:gd name="connsiteX38" fmla="*/ 1666875 w 2466975"/>
                    <a:gd name="connsiteY38" fmla="*/ 140494 h 478631"/>
                    <a:gd name="connsiteX39" fmla="*/ 1750219 w 2466975"/>
                    <a:gd name="connsiteY39" fmla="*/ 140494 h 478631"/>
                    <a:gd name="connsiteX40" fmla="*/ 1769269 w 2466975"/>
                    <a:gd name="connsiteY40" fmla="*/ 121444 h 478631"/>
                    <a:gd name="connsiteX41" fmla="*/ 1838325 w 2466975"/>
                    <a:gd name="connsiteY41" fmla="*/ 121444 h 478631"/>
                    <a:gd name="connsiteX42" fmla="*/ 1838325 w 2466975"/>
                    <a:gd name="connsiteY42" fmla="*/ 97631 h 478631"/>
                    <a:gd name="connsiteX43" fmla="*/ 1962150 w 2466975"/>
                    <a:gd name="connsiteY43" fmla="*/ 97631 h 478631"/>
                    <a:gd name="connsiteX44" fmla="*/ 1962150 w 2466975"/>
                    <a:gd name="connsiteY44" fmla="*/ 83344 h 478631"/>
                    <a:gd name="connsiteX45" fmla="*/ 2014537 w 2466975"/>
                    <a:gd name="connsiteY45" fmla="*/ 83344 h 478631"/>
                    <a:gd name="connsiteX46" fmla="*/ 2014537 w 2466975"/>
                    <a:gd name="connsiteY46" fmla="*/ 71437 h 478631"/>
                    <a:gd name="connsiteX47" fmla="*/ 2055019 w 2466975"/>
                    <a:gd name="connsiteY47" fmla="*/ 71437 h 478631"/>
                    <a:gd name="connsiteX48" fmla="*/ 2055019 w 2466975"/>
                    <a:gd name="connsiteY48" fmla="*/ 52387 h 478631"/>
                    <a:gd name="connsiteX49" fmla="*/ 2133600 w 2466975"/>
                    <a:gd name="connsiteY49" fmla="*/ 52387 h 478631"/>
                    <a:gd name="connsiteX50" fmla="*/ 2133600 w 2466975"/>
                    <a:gd name="connsiteY50" fmla="*/ 35719 h 478631"/>
                    <a:gd name="connsiteX51" fmla="*/ 2235994 w 2466975"/>
                    <a:gd name="connsiteY51" fmla="*/ 35719 h 478631"/>
                    <a:gd name="connsiteX52" fmla="*/ 2235994 w 2466975"/>
                    <a:gd name="connsiteY52" fmla="*/ 16669 h 478631"/>
                    <a:gd name="connsiteX53" fmla="*/ 2369344 w 2466975"/>
                    <a:gd name="connsiteY53" fmla="*/ 16669 h 478631"/>
                    <a:gd name="connsiteX54" fmla="*/ 2369344 w 2466975"/>
                    <a:gd name="connsiteY54" fmla="*/ 0 h 478631"/>
                    <a:gd name="connsiteX55" fmla="*/ 2466975 w 2466975"/>
                    <a:gd name="connsiteY55" fmla="*/ 4762 h 478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466975" h="478631">
                      <a:moveTo>
                        <a:pt x="0" y="478631"/>
                      </a:moveTo>
                      <a:lnTo>
                        <a:pt x="54769" y="478631"/>
                      </a:lnTo>
                      <a:lnTo>
                        <a:pt x="54769" y="435769"/>
                      </a:lnTo>
                      <a:lnTo>
                        <a:pt x="121444" y="435769"/>
                      </a:lnTo>
                      <a:lnTo>
                        <a:pt x="121444" y="414337"/>
                      </a:lnTo>
                      <a:lnTo>
                        <a:pt x="176212" y="414337"/>
                      </a:lnTo>
                      <a:lnTo>
                        <a:pt x="180975" y="409574"/>
                      </a:lnTo>
                      <a:lnTo>
                        <a:pt x="347662" y="409574"/>
                      </a:lnTo>
                      <a:lnTo>
                        <a:pt x="347662" y="383381"/>
                      </a:lnTo>
                      <a:lnTo>
                        <a:pt x="426244" y="383381"/>
                      </a:lnTo>
                      <a:lnTo>
                        <a:pt x="426244" y="366712"/>
                      </a:lnTo>
                      <a:lnTo>
                        <a:pt x="473869" y="366712"/>
                      </a:lnTo>
                      <a:lnTo>
                        <a:pt x="473869" y="352425"/>
                      </a:lnTo>
                      <a:lnTo>
                        <a:pt x="531019" y="352425"/>
                      </a:lnTo>
                      <a:lnTo>
                        <a:pt x="540544" y="342900"/>
                      </a:lnTo>
                      <a:lnTo>
                        <a:pt x="669131" y="342900"/>
                      </a:lnTo>
                      <a:lnTo>
                        <a:pt x="669131" y="316706"/>
                      </a:lnTo>
                      <a:lnTo>
                        <a:pt x="809625" y="316706"/>
                      </a:lnTo>
                      <a:lnTo>
                        <a:pt x="809625" y="307181"/>
                      </a:lnTo>
                      <a:lnTo>
                        <a:pt x="869156" y="307181"/>
                      </a:lnTo>
                      <a:lnTo>
                        <a:pt x="869156" y="283369"/>
                      </a:lnTo>
                      <a:lnTo>
                        <a:pt x="935831" y="283369"/>
                      </a:lnTo>
                      <a:lnTo>
                        <a:pt x="935831" y="261937"/>
                      </a:lnTo>
                      <a:lnTo>
                        <a:pt x="973931" y="261937"/>
                      </a:lnTo>
                      <a:lnTo>
                        <a:pt x="992981" y="261937"/>
                      </a:lnTo>
                      <a:lnTo>
                        <a:pt x="1023937" y="261937"/>
                      </a:lnTo>
                      <a:lnTo>
                        <a:pt x="1042987" y="242887"/>
                      </a:lnTo>
                      <a:lnTo>
                        <a:pt x="1097756" y="242887"/>
                      </a:lnTo>
                      <a:lnTo>
                        <a:pt x="1109662" y="230981"/>
                      </a:lnTo>
                      <a:lnTo>
                        <a:pt x="1252537" y="230981"/>
                      </a:lnTo>
                      <a:lnTo>
                        <a:pt x="1252537" y="202406"/>
                      </a:lnTo>
                      <a:lnTo>
                        <a:pt x="1340644" y="202406"/>
                      </a:lnTo>
                      <a:lnTo>
                        <a:pt x="1345406" y="197644"/>
                      </a:lnTo>
                      <a:lnTo>
                        <a:pt x="1400175" y="197644"/>
                      </a:lnTo>
                      <a:lnTo>
                        <a:pt x="1400175" y="166687"/>
                      </a:lnTo>
                      <a:lnTo>
                        <a:pt x="1443037" y="166687"/>
                      </a:lnTo>
                      <a:lnTo>
                        <a:pt x="1447799" y="161925"/>
                      </a:lnTo>
                      <a:lnTo>
                        <a:pt x="1666875" y="161925"/>
                      </a:lnTo>
                      <a:lnTo>
                        <a:pt x="1666875" y="140494"/>
                      </a:lnTo>
                      <a:lnTo>
                        <a:pt x="1750219" y="140494"/>
                      </a:lnTo>
                      <a:lnTo>
                        <a:pt x="1769269" y="121444"/>
                      </a:lnTo>
                      <a:lnTo>
                        <a:pt x="1838325" y="121444"/>
                      </a:lnTo>
                      <a:lnTo>
                        <a:pt x="1838325" y="97631"/>
                      </a:lnTo>
                      <a:lnTo>
                        <a:pt x="1962150" y="97631"/>
                      </a:lnTo>
                      <a:lnTo>
                        <a:pt x="1962150" y="83344"/>
                      </a:lnTo>
                      <a:lnTo>
                        <a:pt x="2014537" y="83344"/>
                      </a:lnTo>
                      <a:lnTo>
                        <a:pt x="2014537" y="71437"/>
                      </a:lnTo>
                      <a:lnTo>
                        <a:pt x="2055019" y="71437"/>
                      </a:lnTo>
                      <a:lnTo>
                        <a:pt x="2055019" y="52387"/>
                      </a:lnTo>
                      <a:lnTo>
                        <a:pt x="2133600" y="52387"/>
                      </a:lnTo>
                      <a:lnTo>
                        <a:pt x="2133600" y="35719"/>
                      </a:lnTo>
                      <a:lnTo>
                        <a:pt x="2235994" y="35719"/>
                      </a:lnTo>
                      <a:lnTo>
                        <a:pt x="2235994" y="16669"/>
                      </a:lnTo>
                      <a:lnTo>
                        <a:pt x="2369344" y="16669"/>
                      </a:lnTo>
                      <a:lnTo>
                        <a:pt x="2369344" y="0"/>
                      </a:lnTo>
                      <a:lnTo>
                        <a:pt x="2466975" y="4762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3200">
                    <a:solidFill>
                      <a:prstClr val="black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4" name="Freeform 53"/>
              <p:cNvSpPr/>
              <p:nvPr/>
            </p:nvSpPr>
            <p:spPr bwMode="auto">
              <a:xfrm>
                <a:off x="6440888" y="3255022"/>
                <a:ext cx="1991427" cy="227057"/>
              </a:xfrm>
              <a:custGeom>
                <a:avLst/>
                <a:gdLst>
                  <a:gd name="connsiteX0" fmla="*/ 0 w 1990725"/>
                  <a:gd name="connsiteY0" fmla="*/ 226219 h 226219"/>
                  <a:gd name="connsiteX1" fmla="*/ 107157 w 1990725"/>
                  <a:gd name="connsiteY1" fmla="*/ 226219 h 226219"/>
                  <a:gd name="connsiteX2" fmla="*/ 107157 w 1990725"/>
                  <a:gd name="connsiteY2" fmla="*/ 219075 h 226219"/>
                  <a:gd name="connsiteX3" fmla="*/ 180975 w 1990725"/>
                  <a:gd name="connsiteY3" fmla="*/ 219075 h 226219"/>
                  <a:gd name="connsiteX4" fmla="*/ 180975 w 1990725"/>
                  <a:gd name="connsiteY4" fmla="*/ 209550 h 226219"/>
                  <a:gd name="connsiteX5" fmla="*/ 292894 w 1990725"/>
                  <a:gd name="connsiteY5" fmla="*/ 209550 h 226219"/>
                  <a:gd name="connsiteX6" fmla="*/ 292894 w 1990725"/>
                  <a:gd name="connsiteY6" fmla="*/ 192881 h 226219"/>
                  <a:gd name="connsiteX7" fmla="*/ 395288 w 1990725"/>
                  <a:gd name="connsiteY7" fmla="*/ 192881 h 226219"/>
                  <a:gd name="connsiteX8" fmla="*/ 497682 w 1990725"/>
                  <a:gd name="connsiteY8" fmla="*/ 192881 h 226219"/>
                  <a:gd name="connsiteX9" fmla="*/ 497682 w 1990725"/>
                  <a:gd name="connsiteY9" fmla="*/ 164306 h 226219"/>
                  <a:gd name="connsiteX10" fmla="*/ 538163 w 1990725"/>
                  <a:gd name="connsiteY10" fmla="*/ 164306 h 226219"/>
                  <a:gd name="connsiteX11" fmla="*/ 538163 w 1990725"/>
                  <a:gd name="connsiteY11" fmla="*/ 147637 h 226219"/>
                  <a:gd name="connsiteX12" fmla="*/ 566738 w 1990725"/>
                  <a:gd name="connsiteY12" fmla="*/ 147637 h 226219"/>
                  <a:gd name="connsiteX13" fmla="*/ 573882 w 1990725"/>
                  <a:gd name="connsiteY13" fmla="*/ 140493 h 226219"/>
                  <a:gd name="connsiteX14" fmla="*/ 602457 w 1990725"/>
                  <a:gd name="connsiteY14" fmla="*/ 140493 h 226219"/>
                  <a:gd name="connsiteX15" fmla="*/ 602457 w 1990725"/>
                  <a:gd name="connsiteY15" fmla="*/ 121444 h 226219"/>
                  <a:gd name="connsiteX16" fmla="*/ 709613 w 1990725"/>
                  <a:gd name="connsiteY16" fmla="*/ 121444 h 226219"/>
                  <a:gd name="connsiteX17" fmla="*/ 709613 w 1990725"/>
                  <a:gd name="connsiteY17" fmla="*/ 111919 h 226219"/>
                  <a:gd name="connsiteX18" fmla="*/ 740569 w 1990725"/>
                  <a:gd name="connsiteY18" fmla="*/ 111919 h 226219"/>
                  <a:gd name="connsiteX19" fmla="*/ 828675 w 1990725"/>
                  <a:gd name="connsiteY19" fmla="*/ 111919 h 226219"/>
                  <a:gd name="connsiteX20" fmla="*/ 828675 w 1990725"/>
                  <a:gd name="connsiteY20" fmla="*/ 90487 h 226219"/>
                  <a:gd name="connsiteX21" fmla="*/ 1052513 w 1990725"/>
                  <a:gd name="connsiteY21" fmla="*/ 90487 h 226219"/>
                  <a:gd name="connsiteX22" fmla="*/ 1052513 w 1990725"/>
                  <a:gd name="connsiteY22" fmla="*/ 69056 h 226219"/>
                  <a:gd name="connsiteX23" fmla="*/ 1307307 w 1990725"/>
                  <a:gd name="connsiteY23" fmla="*/ 69056 h 226219"/>
                  <a:gd name="connsiteX24" fmla="*/ 1307307 w 1990725"/>
                  <a:gd name="connsiteY24" fmla="*/ 45244 h 226219"/>
                  <a:gd name="connsiteX25" fmla="*/ 1326357 w 1990725"/>
                  <a:gd name="connsiteY25" fmla="*/ 45244 h 226219"/>
                  <a:gd name="connsiteX26" fmla="*/ 1326357 w 1990725"/>
                  <a:gd name="connsiteY26" fmla="*/ 35719 h 226219"/>
                  <a:gd name="connsiteX27" fmla="*/ 1462088 w 1990725"/>
                  <a:gd name="connsiteY27" fmla="*/ 35719 h 226219"/>
                  <a:gd name="connsiteX28" fmla="*/ 1462088 w 1990725"/>
                  <a:gd name="connsiteY28" fmla="*/ 14287 h 226219"/>
                  <a:gd name="connsiteX29" fmla="*/ 1564482 w 1990725"/>
                  <a:gd name="connsiteY29" fmla="*/ 14287 h 226219"/>
                  <a:gd name="connsiteX30" fmla="*/ 1564482 w 1990725"/>
                  <a:gd name="connsiteY30" fmla="*/ 0 h 226219"/>
                  <a:gd name="connsiteX31" fmla="*/ 1793082 w 1990725"/>
                  <a:gd name="connsiteY31" fmla="*/ 0 h 226219"/>
                  <a:gd name="connsiteX32" fmla="*/ 1793082 w 1990725"/>
                  <a:gd name="connsiteY32" fmla="*/ 0 h 226219"/>
                  <a:gd name="connsiteX33" fmla="*/ 1831182 w 1990725"/>
                  <a:gd name="connsiteY33" fmla="*/ 0 h 226219"/>
                  <a:gd name="connsiteX34" fmla="*/ 1890713 w 1990725"/>
                  <a:gd name="connsiteY34" fmla="*/ 0 h 226219"/>
                  <a:gd name="connsiteX35" fmla="*/ 1950244 w 1990725"/>
                  <a:gd name="connsiteY35" fmla="*/ 0 h 226219"/>
                  <a:gd name="connsiteX36" fmla="*/ 1990725 w 1990725"/>
                  <a:gd name="connsiteY36" fmla="*/ 0 h 22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990725" h="226219">
                    <a:moveTo>
                      <a:pt x="0" y="226219"/>
                    </a:moveTo>
                    <a:lnTo>
                      <a:pt x="107157" y="226219"/>
                    </a:lnTo>
                    <a:lnTo>
                      <a:pt x="107157" y="219075"/>
                    </a:lnTo>
                    <a:lnTo>
                      <a:pt x="180975" y="219075"/>
                    </a:lnTo>
                    <a:lnTo>
                      <a:pt x="180975" y="209550"/>
                    </a:lnTo>
                    <a:lnTo>
                      <a:pt x="292894" y="209550"/>
                    </a:lnTo>
                    <a:lnTo>
                      <a:pt x="292894" y="192881"/>
                    </a:lnTo>
                    <a:lnTo>
                      <a:pt x="395288" y="192881"/>
                    </a:lnTo>
                    <a:lnTo>
                      <a:pt x="497682" y="192881"/>
                    </a:lnTo>
                    <a:lnTo>
                      <a:pt x="497682" y="164306"/>
                    </a:lnTo>
                    <a:lnTo>
                      <a:pt x="538163" y="164306"/>
                    </a:lnTo>
                    <a:lnTo>
                      <a:pt x="538163" y="147637"/>
                    </a:lnTo>
                    <a:lnTo>
                      <a:pt x="566738" y="147637"/>
                    </a:lnTo>
                    <a:lnTo>
                      <a:pt x="573882" y="140493"/>
                    </a:lnTo>
                    <a:lnTo>
                      <a:pt x="602457" y="140493"/>
                    </a:lnTo>
                    <a:lnTo>
                      <a:pt x="602457" y="121444"/>
                    </a:lnTo>
                    <a:lnTo>
                      <a:pt x="709613" y="121444"/>
                    </a:lnTo>
                    <a:lnTo>
                      <a:pt x="709613" y="111919"/>
                    </a:lnTo>
                    <a:lnTo>
                      <a:pt x="740569" y="111919"/>
                    </a:lnTo>
                    <a:lnTo>
                      <a:pt x="828675" y="111919"/>
                    </a:lnTo>
                    <a:lnTo>
                      <a:pt x="828675" y="90487"/>
                    </a:lnTo>
                    <a:lnTo>
                      <a:pt x="1052513" y="90487"/>
                    </a:lnTo>
                    <a:lnTo>
                      <a:pt x="1052513" y="69056"/>
                    </a:lnTo>
                    <a:lnTo>
                      <a:pt x="1307307" y="69056"/>
                    </a:lnTo>
                    <a:lnTo>
                      <a:pt x="1307307" y="45244"/>
                    </a:lnTo>
                    <a:lnTo>
                      <a:pt x="1326357" y="45244"/>
                    </a:lnTo>
                    <a:lnTo>
                      <a:pt x="1326357" y="35719"/>
                    </a:lnTo>
                    <a:lnTo>
                      <a:pt x="1462088" y="35719"/>
                    </a:lnTo>
                    <a:lnTo>
                      <a:pt x="1462088" y="14287"/>
                    </a:lnTo>
                    <a:lnTo>
                      <a:pt x="1564482" y="14287"/>
                    </a:lnTo>
                    <a:lnTo>
                      <a:pt x="1564482" y="0"/>
                    </a:lnTo>
                    <a:lnTo>
                      <a:pt x="1793082" y="0"/>
                    </a:lnTo>
                    <a:lnTo>
                      <a:pt x="1793082" y="0"/>
                    </a:lnTo>
                    <a:lnTo>
                      <a:pt x="1831182" y="0"/>
                    </a:lnTo>
                    <a:lnTo>
                      <a:pt x="1890713" y="0"/>
                    </a:lnTo>
                    <a:lnTo>
                      <a:pt x="1950244" y="0"/>
                    </a:lnTo>
                    <a:lnTo>
                      <a:pt x="1990725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320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8953" name="TextBox 9227"/>
            <p:cNvSpPr txBox="1">
              <a:spLocks noChangeArrowheads="1"/>
            </p:cNvSpPr>
            <p:nvPr/>
          </p:nvSpPr>
          <p:spPr bwMode="auto">
            <a:xfrm>
              <a:off x="2078245" y="5143149"/>
              <a:ext cx="43971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25</a:t>
              </a:r>
            </a:p>
          </p:txBody>
        </p:sp>
        <p:sp>
          <p:nvSpPr>
            <p:cNvPr id="38954" name="TextBox 61"/>
            <p:cNvSpPr txBox="1">
              <a:spLocks noChangeArrowheads="1"/>
            </p:cNvSpPr>
            <p:nvPr/>
          </p:nvSpPr>
          <p:spPr bwMode="auto">
            <a:xfrm>
              <a:off x="1673453" y="5147912"/>
              <a:ext cx="236526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38955" name="TextBox 62"/>
            <p:cNvSpPr txBox="1">
              <a:spLocks noChangeArrowheads="1"/>
            </p:cNvSpPr>
            <p:nvPr/>
          </p:nvSpPr>
          <p:spPr bwMode="auto">
            <a:xfrm>
              <a:off x="2559233" y="5143149"/>
              <a:ext cx="48892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50</a:t>
              </a:r>
            </a:p>
          </p:txBody>
        </p:sp>
        <p:sp>
          <p:nvSpPr>
            <p:cNvPr id="38956" name="TextBox 63"/>
            <p:cNvSpPr txBox="1">
              <a:spLocks noChangeArrowheads="1"/>
            </p:cNvSpPr>
            <p:nvPr/>
          </p:nvSpPr>
          <p:spPr bwMode="auto">
            <a:xfrm>
              <a:off x="3048158" y="5146325"/>
              <a:ext cx="441303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75</a:t>
              </a:r>
            </a:p>
          </p:txBody>
        </p:sp>
        <p:sp>
          <p:nvSpPr>
            <p:cNvPr id="38957" name="TextBox 64"/>
            <p:cNvSpPr txBox="1">
              <a:spLocks noChangeArrowheads="1"/>
            </p:cNvSpPr>
            <p:nvPr/>
          </p:nvSpPr>
          <p:spPr bwMode="auto">
            <a:xfrm>
              <a:off x="3489461" y="5143149"/>
              <a:ext cx="592108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100</a:t>
              </a:r>
            </a:p>
          </p:txBody>
        </p:sp>
        <p:sp>
          <p:nvSpPr>
            <p:cNvPr id="38958" name="TextBox 65"/>
            <p:cNvSpPr txBox="1">
              <a:spLocks noChangeArrowheads="1"/>
            </p:cNvSpPr>
            <p:nvPr/>
          </p:nvSpPr>
          <p:spPr bwMode="auto">
            <a:xfrm>
              <a:off x="3964100" y="5144737"/>
              <a:ext cx="549247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125</a:t>
              </a:r>
            </a:p>
          </p:txBody>
        </p:sp>
        <p:sp>
          <p:nvSpPr>
            <p:cNvPr id="38959" name="TextBox 66"/>
            <p:cNvSpPr txBox="1">
              <a:spLocks noChangeArrowheads="1"/>
            </p:cNvSpPr>
            <p:nvPr/>
          </p:nvSpPr>
          <p:spPr bwMode="auto">
            <a:xfrm>
              <a:off x="4440325" y="5147912"/>
              <a:ext cx="58734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150</a:t>
              </a:r>
            </a:p>
          </p:txBody>
        </p:sp>
        <p:sp>
          <p:nvSpPr>
            <p:cNvPr id="38960" name="TextBox 67"/>
            <p:cNvSpPr txBox="1">
              <a:spLocks noChangeArrowheads="1"/>
            </p:cNvSpPr>
            <p:nvPr/>
          </p:nvSpPr>
          <p:spPr bwMode="auto">
            <a:xfrm>
              <a:off x="4919726" y="5146325"/>
              <a:ext cx="539723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175</a:t>
              </a:r>
            </a:p>
          </p:txBody>
        </p:sp>
        <p:sp>
          <p:nvSpPr>
            <p:cNvPr id="38961" name="TextBox 68"/>
            <p:cNvSpPr txBox="1">
              <a:spLocks noChangeArrowheads="1"/>
            </p:cNvSpPr>
            <p:nvPr/>
          </p:nvSpPr>
          <p:spPr bwMode="auto">
            <a:xfrm>
              <a:off x="5400714" y="5147912"/>
              <a:ext cx="492100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200</a:t>
              </a:r>
            </a:p>
          </p:txBody>
        </p:sp>
        <p:sp>
          <p:nvSpPr>
            <p:cNvPr id="38962" name="TextBox 69"/>
            <p:cNvSpPr txBox="1">
              <a:spLocks noChangeArrowheads="1"/>
            </p:cNvSpPr>
            <p:nvPr/>
          </p:nvSpPr>
          <p:spPr bwMode="auto">
            <a:xfrm>
              <a:off x="5892814" y="5143149"/>
              <a:ext cx="496863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dirty="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225</a:t>
              </a:r>
            </a:p>
          </p:txBody>
        </p:sp>
        <p:sp>
          <p:nvSpPr>
            <p:cNvPr id="38963" name="TextBox 70"/>
            <p:cNvSpPr txBox="1">
              <a:spLocks noChangeArrowheads="1"/>
            </p:cNvSpPr>
            <p:nvPr/>
          </p:nvSpPr>
          <p:spPr bwMode="auto">
            <a:xfrm>
              <a:off x="6359515" y="5147912"/>
              <a:ext cx="490513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250</a:t>
              </a:r>
            </a:p>
          </p:txBody>
        </p:sp>
        <p:sp>
          <p:nvSpPr>
            <p:cNvPr id="38964" name="TextBox 71"/>
            <p:cNvSpPr txBox="1">
              <a:spLocks noChangeArrowheads="1"/>
            </p:cNvSpPr>
            <p:nvPr/>
          </p:nvSpPr>
          <p:spPr bwMode="auto">
            <a:xfrm>
              <a:off x="6850028" y="5146325"/>
              <a:ext cx="60004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275</a:t>
              </a:r>
            </a:p>
          </p:txBody>
        </p:sp>
        <p:sp>
          <p:nvSpPr>
            <p:cNvPr id="38965" name="TextBox 72"/>
            <p:cNvSpPr txBox="1">
              <a:spLocks noChangeArrowheads="1"/>
            </p:cNvSpPr>
            <p:nvPr/>
          </p:nvSpPr>
          <p:spPr bwMode="auto">
            <a:xfrm>
              <a:off x="7324666" y="5143149"/>
              <a:ext cx="579409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300</a:t>
              </a:r>
            </a:p>
          </p:txBody>
        </p:sp>
        <p:sp>
          <p:nvSpPr>
            <p:cNvPr id="38966" name="TextBox 73"/>
            <p:cNvSpPr txBox="1">
              <a:spLocks noChangeArrowheads="1"/>
            </p:cNvSpPr>
            <p:nvPr/>
          </p:nvSpPr>
          <p:spPr bwMode="auto">
            <a:xfrm>
              <a:off x="7812005" y="5144737"/>
              <a:ext cx="539723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325</a:t>
              </a:r>
            </a:p>
          </p:txBody>
        </p:sp>
        <p:sp>
          <p:nvSpPr>
            <p:cNvPr id="38967" name="TextBox 56"/>
            <p:cNvSpPr txBox="1">
              <a:spLocks noChangeArrowheads="1"/>
            </p:cNvSpPr>
            <p:nvPr/>
          </p:nvSpPr>
          <p:spPr bwMode="auto">
            <a:xfrm>
              <a:off x="1179766" y="4331780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20</a:t>
              </a:r>
            </a:p>
          </p:txBody>
        </p:sp>
        <p:sp>
          <p:nvSpPr>
            <p:cNvPr id="38968" name="TextBox 9226"/>
            <p:cNvSpPr txBox="1">
              <a:spLocks noChangeArrowheads="1"/>
            </p:cNvSpPr>
            <p:nvPr/>
          </p:nvSpPr>
          <p:spPr bwMode="auto">
            <a:xfrm>
              <a:off x="1279773" y="4865283"/>
              <a:ext cx="385743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38969" name="TextBox 55"/>
            <p:cNvSpPr txBox="1">
              <a:spLocks noChangeArrowheads="1"/>
            </p:cNvSpPr>
            <p:nvPr/>
          </p:nvSpPr>
          <p:spPr bwMode="auto">
            <a:xfrm>
              <a:off x="1170241" y="4604882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10</a:t>
              </a:r>
            </a:p>
          </p:txBody>
        </p:sp>
        <p:sp>
          <p:nvSpPr>
            <p:cNvPr id="38970" name="TextBox 57"/>
            <p:cNvSpPr txBox="1">
              <a:spLocks noChangeArrowheads="1"/>
            </p:cNvSpPr>
            <p:nvPr/>
          </p:nvSpPr>
          <p:spPr bwMode="auto">
            <a:xfrm>
              <a:off x="1179766" y="4057090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30</a:t>
              </a:r>
            </a:p>
          </p:txBody>
        </p:sp>
        <p:sp>
          <p:nvSpPr>
            <p:cNvPr id="38971" name="TextBox 58"/>
            <p:cNvSpPr txBox="1">
              <a:spLocks noChangeArrowheads="1"/>
            </p:cNvSpPr>
            <p:nvPr/>
          </p:nvSpPr>
          <p:spPr bwMode="auto">
            <a:xfrm>
              <a:off x="1170241" y="3782399"/>
              <a:ext cx="495275" cy="306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40</a:t>
              </a:r>
            </a:p>
          </p:txBody>
        </p:sp>
        <p:sp>
          <p:nvSpPr>
            <p:cNvPr id="38972" name="TextBox 59"/>
            <p:cNvSpPr txBox="1">
              <a:spLocks noChangeArrowheads="1"/>
            </p:cNvSpPr>
            <p:nvPr/>
          </p:nvSpPr>
          <p:spPr bwMode="auto">
            <a:xfrm>
              <a:off x="1179766" y="3517236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50</a:t>
              </a:r>
            </a:p>
          </p:txBody>
        </p:sp>
        <p:sp>
          <p:nvSpPr>
            <p:cNvPr id="38973" name="TextBox 59"/>
            <p:cNvSpPr txBox="1">
              <a:spLocks noChangeArrowheads="1"/>
            </p:cNvSpPr>
            <p:nvPr/>
          </p:nvSpPr>
          <p:spPr bwMode="auto">
            <a:xfrm>
              <a:off x="1176591" y="3247309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60</a:t>
              </a:r>
            </a:p>
          </p:txBody>
        </p:sp>
        <p:sp>
          <p:nvSpPr>
            <p:cNvPr id="38974" name="TextBox 59"/>
            <p:cNvSpPr txBox="1">
              <a:spLocks noChangeArrowheads="1"/>
            </p:cNvSpPr>
            <p:nvPr/>
          </p:nvSpPr>
          <p:spPr bwMode="auto">
            <a:xfrm>
              <a:off x="1179766" y="2978969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70</a:t>
              </a:r>
            </a:p>
          </p:txBody>
        </p:sp>
        <p:sp>
          <p:nvSpPr>
            <p:cNvPr id="38975" name="TextBox 59"/>
            <p:cNvSpPr txBox="1">
              <a:spLocks noChangeArrowheads="1"/>
            </p:cNvSpPr>
            <p:nvPr/>
          </p:nvSpPr>
          <p:spPr bwMode="auto">
            <a:xfrm>
              <a:off x="1179766" y="2721744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80</a:t>
              </a:r>
            </a:p>
          </p:txBody>
        </p:sp>
        <p:sp>
          <p:nvSpPr>
            <p:cNvPr id="38976" name="TextBox 59"/>
            <p:cNvSpPr txBox="1">
              <a:spLocks noChangeArrowheads="1"/>
            </p:cNvSpPr>
            <p:nvPr/>
          </p:nvSpPr>
          <p:spPr bwMode="auto">
            <a:xfrm>
              <a:off x="1179766" y="2451817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90</a:t>
              </a:r>
            </a:p>
          </p:txBody>
        </p:sp>
        <p:sp>
          <p:nvSpPr>
            <p:cNvPr id="38977" name="TextBox 59"/>
            <p:cNvSpPr txBox="1">
              <a:spLocks noChangeArrowheads="1"/>
            </p:cNvSpPr>
            <p:nvPr/>
          </p:nvSpPr>
          <p:spPr bwMode="auto">
            <a:xfrm>
              <a:off x="1179766" y="2186654"/>
              <a:ext cx="495275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100</a:t>
              </a:r>
            </a:p>
          </p:txBody>
        </p:sp>
        <p:sp>
          <p:nvSpPr>
            <p:cNvPr id="38978" name="TextBox 81"/>
            <p:cNvSpPr txBox="1">
              <a:spLocks noChangeArrowheads="1"/>
            </p:cNvSpPr>
            <p:nvPr/>
          </p:nvSpPr>
          <p:spPr bwMode="auto">
            <a:xfrm rot="16200000">
              <a:off x="-616794" y="3373931"/>
              <a:ext cx="3240712" cy="5231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b="1" dirty="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Patients with at least one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b="1" dirty="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episode of asthma worsening (%)</a:t>
              </a:r>
            </a:p>
          </p:txBody>
        </p:sp>
        <p:sp>
          <p:nvSpPr>
            <p:cNvPr id="38979" name="TextBox 82"/>
            <p:cNvSpPr txBox="1">
              <a:spLocks noChangeArrowheads="1"/>
            </p:cNvSpPr>
            <p:nvPr/>
          </p:nvSpPr>
          <p:spPr bwMode="auto">
            <a:xfrm>
              <a:off x="4184750" y="5497230"/>
              <a:ext cx="1274698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400" b="1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Days</a:t>
              </a:r>
            </a:p>
          </p:txBody>
        </p:sp>
        <p:sp>
          <p:nvSpPr>
            <p:cNvPr id="38983" name="TextBox 75"/>
            <p:cNvSpPr txBox="1">
              <a:spLocks noChangeArrowheads="1"/>
            </p:cNvSpPr>
            <p:nvPr/>
          </p:nvSpPr>
          <p:spPr bwMode="auto">
            <a:xfrm>
              <a:off x="7516744" y="2932923"/>
              <a:ext cx="1441377" cy="30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400" b="1" dirty="0" smtClean="0">
                  <a:solidFill>
                    <a:prstClr val="black"/>
                  </a:solidFill>
                  <a:latin typeface="Calibri"/>
                  <a:ea typeface="MS PGothic" pitchFamily="34" charset="-128"/>
                  <a:cs typeface="Arial" charset="0"/>
                </a:rPr>
                <a:t>Placebo </a:t>
              </a:r>
            </a:p>
          </p:txBody>
        </p:sp>
        <p:sp>
          <p:nvSpPr>
            <p:cNvPr id="44104" name="TextBox 76"/>
            <p:cNvSpPr txBox="1">
              <a:spLocks noChangeArrowheads="1"/>
            </p:cNvSpPr>
            <p:nvPr/>
          </p:nvSpPr>
          <p:spPr bwMode="auto">
            <a:xfrm>
              <a:off x="7451660" y="3326699"/>
              <a:ext cx="1554084" cy="3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i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Tiotropium 5 µg</a:t>
              </a:r>
            </a:p>
          </p:txBody>
        </p:sp>
      </p:grpSp>
      <p:sp>
        <p:nvSpPr>
          <p:cNvPr id="46083" name="TextBox 107"/>
          <p:cNvSpPr txBox="1">
            <a:spLocks noChangeArrowheads="1"/>
          </p:cNvSpPr>
          <p:nvPr/>
        </p:nvSpPr>
        <p:spPr bwMode="auto">
          <a:xfrm>
            <a:off x="63500" y="6337302"/>
            <a:ext cx="7561263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a-DK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Kerstjens H, et al. N Engl J Med. </a:t>
            </a:r>
            <a:r>
              <a:rPr lang="da-DK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2012;367:1198–1207 </a:t>
            </a:r>
            <a:r>
              <a:rPr lang="en-CA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(supplementary information).</a:t>
            </a:r>
            <a:br>
              <a:rPr lang="en-CA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ICS, inhaled corticosteroid; LABA, long-acting </a:t>
            </a:r>
            <a:r>
              <a:rPr lang="el-GR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β</a:t>
            </a:r>
            <a:r>
              <a:rPr lang="el-GR" altLang="en-US" sz="1200" i="1" baseline="-25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2</a:t>
            </a:r>
            <a:r>
              <a:rPr lang="el-GR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-</a:t>
            </a: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agonist.</a:t>
            </a:r>
            <a:endParaRPr lang="en-US" altLang="en-US" sz="1200" i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6084" name="Title 1"/>
          <p:cNvSpPr txBox="1">
            <a:spLocks/>
          </p:cNvSpPr>
          <p:nvPr/>
        </p:nvSpPr>
        <p:spPr bwMode="auto">
          <a:xfrm>
            <a:off x="531814" y="-34925"/>
            <a:ext cx="8066087" cy="1196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0" dirty="0">
                <a:solidFill>
                  <a:srgbClr val="1F497D"/>
                </a:solidFill>
                <a:latin typeface="Calibri"/>
              </a:rPr>
              <a:t>Episodes of asthma worsening</a:t>
            </a:r>
          </a:p>
        </p:txBody>
      </p:sp>
      <p:grpSp>
        <p:nvGrpSpPr>
          <p:cNvPr id="44037" name="Group 56"/>
          <p:cNvGrpSpPr>
            <a:grpSpLocks/>
          </p:cNvGrpSpPr>
          <p:nvPr/>
        </p:nvGrpSpPr>
        <p:grpSpPr bwMode="auto">
          <a:xfrm>
            <a:off x="2362200" y="1477965"/>
            <a:ext cx="1570038" cy="1570037"/>
            <a:chOff x="-2362201" y="2189834"/>
            <a:chExt cx="1570503" cy="1570225"/>
          </a:xfrm>
        </p:grpSpPr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-2362201" y="2189834"/>
              <a:ext cx="1570503" cy="15702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lIns="0" tIns="252000" rIns="0" bIns="36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2000" b="1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-2362201" y="2189834"/>
              <a:ext cx="1570502" cy="1570225"/>
            </a:xfrm>
            <a:prstGeom prst="ellipse">
              <a:avLst/>
            </a:prstGeom>
            <a:gradFill>
              <a:gsLst>
                <a:gs pos="0">
                  <a:srgbClr val="004F59">
                    <a:alpha val="50000"/>
                  </a:srgbClr>
                </a:gs>
                <a:gs pos="50000">
                  <a:srgbClr val="004F59">
                    <a:alpha val="10000"/>
                  </a:srgbClr>
                </a:gs>
                <a:gs pos="100000">
                  <a:srgbClr val="004F59">
                    <a:alpha val="50000"/>
                  </a:srgbClr>
                </a:gs>
              </a:gsLst>
              <a:lin ang="10800000" scaled="0"/>
            </a:gradFill>
            <a:ln w="57150" cap="flat" cmpd="sng" algn="ctr">
              <a:solidFill>
                <a:srgbClr val="004F59"/>
              </a:solidFill>
              <a:prstDash val="solid"/>
            </a:ln>
            <a:effectLst/>
          </p:spPr>
          <p:txBody>
            <a:bodyPr lIns="0" tIns="252000" rIns="0" bIns="360000" anchor="ctr"/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GB" altLang="en-US" sz="2000" b="1" smtClean="0">
                  <a:solidFill>
                    <a:srgbClr val="004F59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rPr>
                <a:t>Risk reduction</a:t>
              </a:r>
              <a:br>
                <a:rPr lang="en-GB" altLang="en-US" sz="2000" b="1" smtClean="0">
                  <a:solidFill>
                    <a:srgbClr val="004F59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rPr>
              </a:br>
              <a:r>
                <a:rPr lang="en-GB" altLang="en-US" sz="2000" b="1" smtClean="0">
                  <a:solidFill>
                    <a:srgbClr val="004F59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rPr>
                <a:t>of 31%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sv-SE" altLang="en-US" sz="160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rPr>
                <a:t>P&lt;0.0001</a:t>
              </a:r>
              <a:endParaRPr lang="en-GB" altLang="en-US" sz="1600" smtClean="0">
                <a:solidFill>
                  <a:srgbClr val="004F59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endParaRPr>
            </a:p>
          </p:txBody>
        </p:sp>
      </p:grpSp>
      <p:pic>
        <p:nvPicPr>
          <p:cNvPr id="44038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86" name="TextBox 85"/>
          <p:cNvSpPr txBox="1"/>
          <p:nvPr/>
        </p:nvSpPr>
        <p:spPr bwMode="auto">
          <a:xfrm>
            <a:off x="5334000" y="1581090"/>
            <a:ext cx="305947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</a:rPr>
              <a:t>Add-on to ICS+LABA</a:t>
            </a:r>
          </a:p>
        </p:txBody>
      </p:sp>
    </p:spTree>
    <p:extLst>
      <p:ext uri="{BB962C8B-B14F-4D97-AF65-F5344CB8AC3E}">
        <p14:creationId xmlns:p14="http://schemas.microsoft.com/office/powerpoint/2010/main" val="812051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228600" y="61914"/>
            <a:ext cx="8686800" cy="998537"/>
          </a:xfrm>
        </p:spPr>
        <p:txBody>
          <a:bodyPr>
            <a:normAutofit fontScale="90000"/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ACQ-7 responder rate at Weeks 24 and 48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(post-hoc analysis of pooled data)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9751" y="1268413"/>
          <a:ext cx="8208963" cy="4084660"/>
        </p:xfrm>
        <a:graphic>
          <a:graphicData uri="http://schemas.openxmlformats.org/drawingml/2006/table">
            <a:tbl>
              <a:tblPr/>
              <a:tblGrid>
                <a:gridCol w="1584325"/>
                <a:gridCol w="1152525"/>
                <a:gridCol w="1079500"/>
                <a:gridCol w="4392613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</a:t>
                      </a:r>
                      <a:b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Respimat</a:t>
                      </a:r>
                      <a:r>
                        <a:rPr kumimoji="0" lang="en-GB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(n=453)</a:t>
                      </a:r>
                    </a:p>
                  </a:txBody>
                  <a:tcPr marL="45720" marR="45720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Respimat</a:t>
                      </a:r>
                      <a:r>
                        <a:rPr kumimoji="0" lang="en-GB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(n=454)</a:t>
                      </a:r>
                      <a:endParaRPr kumimoji="0" lang="en-GB" alt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 weeks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Responders (%)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46.9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53.9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Odds ratio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1.32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(95% CI)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(1.01, 1.73)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-value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0.043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 weeks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Responders (%)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45.2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58.1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Odds ratio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1.68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(95% CI)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(1.28, 2.21)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-value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&lt;0.001</a:t>
                      </a: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5720" marR="45720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2" name="Rectangle 14"/>
          <p:cNvSpPr>
            <a:spLocks noChangeArrowheads="1"/>
          </p:cNvSpPr>
          <p:nvPr/>
        </p:nvSpPr>
        <p:spPr bwMode="auto">
          <a:xfrm>
            <a:off x="4140200" y="1549401"/>
            <a:ext cx="14462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Favors </a:t>
            </a:r>
            <a:br>
              <a:rPr lang="en-GB" altLang="en-US" sz="14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4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placebo</a:t>
            </a:r>
            <a:br>
              <a:rPr lang="en-GB" altLang="en-US" sz="14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4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Respimat</a:t>
            </a:r>
            <a:r>
              <a:rPr lang="en-GB" altLang="en-US" sz="1400" b="1" baseline="30000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083" name="Rectangle 8"/>
          <p:cNvSpPr>
            <a:spLocks noChangeArrowheads="1"/>
          </p:cNvSpPr>
          <p:nvPr/>
        </p:nvSpPr>
        <p:spPr bwMode="auto">
          <a:xfrm>
            <a:off x="5148264" y="1557339"/>
            <a:ext cx="18716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Favors</a:t>
            </a:r>
            <a:br>
              <a:rPr lang="en-GB" altLang="en-US" sz="14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4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 tiotropium</a:t>
            </a:r>
            <a:br>
              <a:rPr lang="en-GB" altLang="en-US" sz="14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4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Respimat</a:t>
            </a:r>
            <a:r>
              <a:rPr lang="en-GB" altLang="en-US" sz="1400" b="1" baseline="30000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®</a:t>
            </a:r>
            <a:endParaRPr lang="en-US" altLang="en-US" sz="3200" b="1" smtClean="0">
              <a:solidFill>
                <a:srgbClr val="4F81BD"/>
              </a:solidFill>
              <a:cs typeface="Arial" pitchFamily="34" charset="0"/>
            </a:endParaRPr>
          </a:p>
        </p:txBody>
      </p:sp>
      <p:sp>
        <p:nvSpPr>
          <p:cNvPr id="1084" name="TextBox 9"/>
          <p:cNvSpPr txBox="1">
            <a:spLocks noChangeArrowheads="1"/>
          </p:cNvSpPr>
          <p:nvPr/>
        </p:nvSpPr>
        <p:spPr bwMode="auto">
          <a:xfrm>
            <a:off x="69850" y="6146802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latin typeface="Calibri" pitchFamily="34" charset="0"/>
              </a:rPr>
              <a:t>FitzGerald M, et al. ERS 2014 oral presentation.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prstClr val="black"/>
                </a:solidFill>
                <a:latin typeface="Calibri" pitchFamily="34" charset="0"/>
              </a:rPr>
              <a:t>Data on file, Boehringer </a:t>
            </a:r>
            <a:r>
              <a:rPr lang="en-US" altLang="en-US" sz="1200" dirty="0" err="1" smtClean="0">
                <a:solidFill>
                  <a:prstClr val="black"/>
                </a:solidFill>
                <a:latin typeface="Calibri" pitchFamily="34" charset="0"/>
              </a:rPr>
              <a:t>Ingelheim</a:t>
            </a:r>
            <a:r>
              <a:rPr lang="en-US" altLang="en-US" sz="1200" dirty="0" smtClean="0">
                <a:solidFill>
                  <a:prstClr val="black"/>
                </a:solidFill>
                <a:latin typeface="Calibri" pitchFamily="34" charset="0"/>
              </a:rPr>
              <a:t>, September 2015. </a:t>
            </a:r>
            <a:endParaRPr lang="da-DK" altLang="en-US" sz="1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latin typeface="Calibri" pitchFamily="34" charset="0"/>
              </a:rPr>
              <a:t>ACQ-7, 7-question Asthma Control Questionnaire; </a:t>
            </a:r>
            <a:r>
              <a:rPr lang="en-US" altLang="en-US" sz="1200" dirty="0" smtClean="0">
                <a:solidFill>
                  <a:prstClr val="black"/>
                </a:solidFill>
                <a:latin typeface="Calibri" pitchFamily="34" charset="0"/>
              </a:rPr>
              <a:t>CI, confidence interval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039" y="2951165"/>
            <a:ext cx="863600" cy="26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200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8039" y="4462465"/>
            <a:ext cx="863600" cy="26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200" i="1" smtClean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026" name="Content Placeholder 4"/>
          <p:cNvGraphicFramePr>
            <a:graphicFrameLocks noGrp="1"/>
          </p:cNvGraphicFramePr>
          <p:nvPr/>
        </p:nvGraphicFramePr>
        <p:xfrm>
          <a:off x="5097463" y="2357438"/>
          <a:ext cx="43116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r:id="rId3" imgW="4316342" imgH="3700593" progId="Excel.Sheet.8">
                  <p:embed/>
                </p:oleObj>
              </mc:Choice>
              <mc:Fallback>
                <p:oleObj r:id="rId3" imgW="4316342" imgH="3700593" progId="Excel.Sheet.8">
                  <p:embed/>
                  <p:pic>
                    <p:nvPicPr>
                      <p:cNvPr id="0" name="Picture 3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2357438"/>
                        <a:ext cx="4311650" cy="370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7" name="Group 4"/>
          <p:cNvGrpSpPr>
            <a:grpSpLocks/>
          </p:cNvGrpSpPr>
          <p:nvPr/>
        </p:nvGrpSpPr>
        <p:grpSpPr bwMode="auto">
          <a:xfrm>
            <a:off x="5865810" y="1187452"/>
            <a:ext cx="500317" cy="461665"/>
            <a:chOff x="5865196" y="1187460"/>
            <a:chExt cx="501504" cy="461367"/>
          </a:xfrm>
        </p:grpSpPr>
        <p:sp>
          <p:nvSpPr>
            <p:cNvPr id="20" name="Rectangle 19"/>
            <p:cNvSpPr/>
            <p:nvPr/>
          </p:nvSpPr>
          <p:spPr>
            <a:xfrm>
              <a:off x="5865196" y="1244573"/>
              <a:ext cx="490109" cy="3125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3200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94" name="Rectangle 16"/>
            <p:cNvSpPr>
              <a:spLocks noChangeArrowheads="1"/>
            </p:cNvSpPr>
            <p:nvPr/>
          </p:nvSpPr>
          <p:spPr bwMode="auto">
            <a:xfrm>
              <a:off x="5879517" y="1187460"/>
              <a:ext cx="487183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 b="1" i="1" smtClean="0">
                  <a:solidFill>
                    <a:srgbClr val="FFFFFF"/>
                  </a:solidFill>
                  <a:cs typeface="Arial" pitchFamily="34" charset="0"/>
                  <a:sym typeface="Wingdings" pitchFamily="2" charset="2"/>
                </a:rPr>
                <a:t></a:t>
              </a:r>
              <a:endParaRPr lang="en-US" altLang="en-US" b="1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88" name="Group 3"/>
          <p:cNvGrpSpPr>
            <a:grpSpLocks/>
          </p:cNvGrpSpPr>
          <p:nvPr/>
        </p:nvGrpSpPr>
        <p:grpSpPr bwMode="auto">
          <a:xfrm>
            <a:off x="4657726" y="1174752"/>
            <a:ext cx="600075" cy="461963"/>
            <a:chOff x="4657450" y="1174502"/>
            <a:chExt cx="600349" cy="461665"/>
          </a:xfrm>
        </p:grpSpPr>
        <p:sp>
          <p:nvSpPr>
            <p:cNvPr id="19" name="Rectangle 18"/>
            <p:cNvSpPr/>
            <p:nvPr/>
          </p:nvSpPr>
          <p:spPr>
            <a:xfrm>
              <a:off x="4657450" y="1236375"/>
              <a:ext cx="490762" cy="3125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3200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92" name="Rectangle 17"/>
            <p:cNvSpPr>
              <a:spLocks noChangeArrowheads="1"/>
            </p:cNvSpPr>
            <p:nvPr/>
          </p:nvSpPr>
          <p:spPr bwMode="auto">
            <a:xfrm rot="10800000">
              <a:off x="4657450" y="1174502"/>
              <a:ext cx="6003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 b="1" i="1" smtClean="0">
                  <a:solidFill>
                    <a:srgbClr val="FFFFFF"/>
                  </a:solidFill>
                  <a:cs typeface="Arial" pitchFamily="34" charset="0"/>
                  <a:sym typeface="Wingdings" pitchFamily="2" charset="2"/>
                </a:rPr>
                <a:t></a:t>
              </a:r>
              <a:endParaRPr lang="en-US" altLang="en-US" b="1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089" name="Picture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2837918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title"/>
          </p:nvPr>
        </p:nvSpPr>
        <p:spPr>
          <a:xfrm>
            <a:off x="238125" y="-1587"/>
            <a:ext cx="8642350" cy="1123951"/>
          </a:xfrm>
        </p:spPr>
        <p:txBody>
          <a:bodyPr>
            <a:normAutofit fontScale="90000"/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Time to first severe exacerbation 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by baseline characteristics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092950" y="1101727"/>
            <a:ext cx="1160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Favors</a:t>
            </a:r>
            <a:br>
              <a:rPr lang="en-GB" altLang="en-US" sz="12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2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placebo</a:t>
            </a:r>
            <a:br>
              <a:rPr lang="en-GB" altLang="en-US" sz="12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200" b="1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Respimat</a:t>
            </a:r>
            <a:r>
              <a:rPr lang="en-GB" altLang="en-US" sz="1200" b="1" baseline="30000" smtClean="0">
                <a:solidFill>
                  <a:srgbClr val="7F7F7F"/>
                </a:solidFill>
                <a:cs typeface="Arial" pitchFamily="34" charset="0"/>
                <a:sym typeface="Wingdings" pitchFamily="2" charset="2"/>
              </a:rPr>
              <a:t>®</a:t>
            </a:r>
            <a:endParaRPr lang="en-GB" altLang="en-US" sz="1200" b="1" smtClean="0">
              <a:solidFill>
                <a:srgbClr val="7F7F7F"/>
              </a:solidFill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825" y="1327150"/>
          <a:ext cx="8642350" cy="4432867"/>
        </p:xfrm>
        <a:graphic>
          <a:graphicData uri="http://schemas.openxmlformats.org/drawingml/2006/table">
            <a:tbl>
              <a:tblPr/>
              <a:tblGrid>
                <a:gridCol w="1152525"/>
                <a:gridCol w="230188"/>
                <a:gridCol w="635000"/>
                <a:gridCol w="863600"/>
                <a:gridCol w="1295400"/>
                <a:gridCol w="865187"/>
                <a:gridCol w="36004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Baseline</a:t>
                      </a:r>
                      <a:b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characteristic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Respimat</a:t>
                      </a:r>
                      <a:r>
                        <a:rPr kumimoji="0" lang="en-GB" alt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Tiotropium Respimat</a:t>
                      </a:r>
                      <a:r>
                        <a:rPr kumimoji="0" lang="en-GB" alt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Hazard ratio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(95% CI)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Interaction</a:t>
                      </a:r>
                      <a:r>
                        <a:rPr kumimoji="0" lang="en-GB" alt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GB" alt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P-</a:t>
                      </a: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Overall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454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453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0.80 (0.63, 1.01)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Gender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0.4882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Male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176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182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0.72 (0.48, 1.06)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Female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278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271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0.85 (0.63, 1.16)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 group, years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0.8334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&lt;40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0.67 (0.35, 1.27)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40–60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238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0.82 (0.59, 1.13)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&gt;60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149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0.83 (0.54, 1.28)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Race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0.1766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White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382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376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0.71 (0.54, 0.93)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Black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0.95 (0.42, 2.13)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Asian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1.39 (0.71, 2.74)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Duration of asthma, years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0.7863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5–&lt;20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113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0.87 (0.49, 1.57)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≥20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353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0.80 (0.62, 1.04)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Smoking status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0.1534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Never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352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338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0.89 (0.67, 1.17)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Ex-smoker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0.59 (0.38, 0.94)</a:t>
                      </a:r>
                    </a:p>
                  </a:txBody>
                  <a:tcPr marL="36000" marR="36000" marT="28795" marB="287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48" name="Rectangle 11"/>
          <p:cNvSpPr>
            <a:spLocks noChangeArrowheads="1"/>
          </p:cNvSpPr>
          <p:nvPr/>
        </p:nvSpPr>
        <p:spPr bwMode="auto">
          <a:xfrm>
            <a:off x="4859339" y="1100138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Favors</a:t>
            </a:r>
            <a:br>
              <a:rPr lang="en-GB" altLang="en-US" sz="12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2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tiotropium</a:t>
            </a:r>
            <a:br>
              <a:rPr lang="en-GB" altLang="en-US" sz="12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</a:br>
            <a:r>
              <a:rPr lang="en-GB" altLang="en-US" sz="1200" b="1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Respimat</a:t>
            </a:r>
            <a:r>
              <a:rPr lang="en-GB" altLang="en-US" sz="1200" b="1" baseline="30000" smtClean="0">
                <a:solidFill>
                  <a:srgbClr val="4F81BD"/>
                </a:solidFill>
                <a:cs typeface="Arial" pitchFamily="34" charset="0"/>
                <a:sym typeface="Wingdings" pitchFamily="2" charset="2"/>
              </a:rPr>
              <a:t>®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50" y="6330952"/>
            <a:ext cx="6781800" cy="4619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Data on file, </a:t>
            </a:r>
            <a:r>
              <a:rPr lang="en-US" sz="1200" i="1" dirty="0">
                <a:solidFill>
                  <a:prstClr val="black"/>
                </a:solidFill>
                <a:cs typeface="Arial" pitchFamily="34" charset="0"/>
              </a:rPr>
              <a:t>Boehringer Ingelheim, September 2015.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prstClr val="black"/>
                </a:solidFill>
                <a:cs typeface="Arial" pitchFamily="34" charset="0"/>
              </a:rPr>
              <a:t>CI, confidence interval.</a:t>
            </a:r>
          </a:p>
        </p:txBody>
      </p:sp>
      <p:graphicFrame>
        <p:nvGraphicFramePr>
          <p:cNvPr id="2050" name="Content Placeholder 4"/>
          <p:cNvGraphicFramePr>
            <a:graphicFrameLocks noGrp="1"/>
          </p:cNvGraphicFramePr>
          <p:nvPr/>
        </p:nvGraphicFramePr>
        <p:xfrm>
          <a:off x="4856164" y="1693865"/>
          <a:ext cx="431165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r:id="rId3" imgW="4310246" imgH="4730906" progId="Excel.Sheet.8">
                  <p:embed/>
                </p:oleObj>
              </mc:Choice>
              <mc:Fallback>
                <p:oleObj r:id="rId3" imgW="4310246" imgH="4730906" progId="Excel.Sheet.8">
                  <p:embed/>
                  <p:pic>
                    <p:nvPicPr>
                      <p:cNvPr id="0" name="Picture 3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4" y="1693865"/>
                        <a:ext cx="4311650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" name="Picture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456964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98464" y="0"/>
            <a:ext cx="8334375" cy="1125538"/>
          </a:xfrm>
        </p:spPr>
        <p:txBody>
          <a:bodyPr>
            <a:normAutofit fontScale="90000"/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Time to first severe asthma exacerbation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by overall T</a:t>
            </a:r>
            <a:r>
              <a:rPr lang="en-US" altLang="en-US" sz="3600" b="1" baseline="-25000" smtClean="0">
                <a:solidFill>
                  <a:schemeClr val="tx2"/>
                </a:solidFill>
              </a:rPr>
              <a:t>H</a:t>
            </a:r>
            <a:r>
              <a:rPr lang="en-US" altLang="en-US" sz="3600" b="1" smtClean="0">
                <a:solidFill>
                  <a:schemeClr val="tx2"/>
                </a:solidFill>
              </a:rPr>
              <a:t>2 status</a:t>
            </a: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68263" y="6032500"/>
            <a:ext cx="6711950" cy="7556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The height/width of the boxes in the forest plots represents the number of events proportionate to the number of events in PrimoTinA-asthma®.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aseline="30000" dirty="0" err="1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GB" altLang="en-US" sz="1200" dirty="0" err="1" smtClean="0">
                <a:solidFill>
                  <a:prstClr val="black"/>
                </a:solidFill>
                <a:latin typeface="Calibri"/>
              </a:rPr>
              <a:t>In</a:t>
            </a: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 PrimoTinA-asthma®, final P-value adjusted for interim analysis; </a:t>
            </a:r>
            <a:r>
              <a:rPr lang="en-GB" altLang="en-US" sz="1200" baseline="30000" dirty="0" err="1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GB" altLang="en-US" sz="1200" dirty="0" err="1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GB" altLang="en-US" sz="1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value adjusted for treatment-by-subgroup interaction. CI, confidence interval; HR, hazard ratio; </a:t>
            </a:r>
            <a:r>
              <a:rPr lang="en-GB" altLang="en-US" sz="1200" dirty="0" err="1" smtClean="0">
                <a:solidFill>
                  <a:prstClr val="black"/>
                </a:solidFill>
                <a:latin typeface="Calibri"/>
              </a:rPr>
              <a:t>TioR</a:t>
            </a:r>
            <a:r>
              <a:rPr lang="en-GB" altLang="en-US" sz="1200" dirty="0" smtClean="0">
                <a:solidFill>
                  <a:prstClr val="black"/>
                </a:solidFill>
                <a:latin typeface="Calibri"/>
              </a:rPr>
              <a:t>, tiotropium Respimat®. </a:t>
            </a: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74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4800601"/>
            <a:ext cx="8915400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GB" altLang="en-US" sz="1400" i="0" baseline="-25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2-low and T</a:t>
            </a:r>
            <a:r>
              <a:rPr lang="en-GB" altLang="en-US" sz="1400" i="0" baseline="-25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2-high subgroups defined at baseline: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GB" altLang="en-US" sz="1400" b="1" i="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GB" altLang="en-US" sz="1400" b="1" i="0" baseline="-25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GB" altLang="en-US" sz="1400" b="1" i="0" dirty="0" smtClean="0">
                <a:solidFill>
                  <a:prstClr val="black"/>
                </a:solidFill>
                <a:latin typeface="Calibri"/>
              </a:rPr>
              <a:t>2-low: 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low total serum </a:t>
            </a:r>
            <a:r>
              <a:rPr lang="en-GB" altLang="en-US" sz="1400" i="0" dirty="0" err="1" smtClean="0">
                <a:solidFill>
                  <a:prstClr val="black"/>
                </a:solidFill>
                <a:latin typeface="Calibri"/>
              </a:rPr>
              <a:t>IgE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, ≤430 μg/L (equivalent to 179.2 IU/L), and low blood eosinophils, ≤0.6×10</a:t>
            </a:r>
            <a:r>
              <a:rPr lang="en-GB" altLang="en-US" sz="1400" i="0" baseline="30000" dirty="0" smtClean="0">
                <a:solidFill>
                  <a:prstClr val="black"/>
                </a:solidFill>
                <a:latin typeface="Calibri"/>
              </a:rPr>
              <a:t>9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/L (equivalent to 600/</a:t>
            </a:r>
            <a:r>
              <a:rPr lang="en-GB" altLang="en-US" sz="1400" i="0" dirty="0" err="1" smtClean="0">
                <a:solidFill>
                  <a:prstClr val="black"/>
                </a:solidFill>
                <a:latin typeface="Calibri"/>
              </a:rPr>
              <a:t>μL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) 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GB" altLang="en-US" sz="1400" b="1" i="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GB" altLang="en-US" sz="1400" b="1" i="0" baseline="-25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GB" altLang="en-US" sz="1400" b="1" i="0" dirty="0" smtClean="0">
                <a:solidFill>
                  <a:prstClr val="black"/>
                </a:solidFill>
                <a:latin typeface="Calibri"/>
              </a:rPr>
              <a:t>2-high: 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high total serum </a:t>
            </a:r>
            <a:r>
              <a:rPr lang="en-GB" altLang="en-US" sz="1400" i="0" dirty="0" err="1" smtClean="0">
                <a:solidFill>
                  <a:prstClr val="black"/>
                </a:solidFill>
                <a:latin typeface="Calibri"/>
              </a:rPr>
              <a:t>IgE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, &gt;430 </a:t>
            </a:r>
            <a:r>
              <a:rPr lang="en-GB" altLang="en-US" sz="1400" i="0" dirty="0" err="1" smtClean="0">
                <a:solidFill>
                  <a:prstClr val="black"/>
                </a:solidFill>
                <a:latin typeface="Calibri"/>
              </a:rPr>
              <a:t>μg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/L, and high blood eosinophils, &gt;0.6×10</a:t>
            </a:r>
            <a:r>
              <a:rPr lang="en-GB" altLang="en-US" sz="1400" i="0" baseline="30000" dirty="0" smtClean="0">
                <a:solidFill>
                  <a:prstClr val="black"/>
                </a:solidFill>
                <a:latin typeface="Calibri"/>
              </a:rPr>
              <a:t>9</a:t>
            </a:r>
            <a:r>
              <a:rPr lang="en-GB" altLang="en-US" sz="1400" i="0" dirty="0" smtClean="0">
                <a:solidFill>
                  <a:prstClr val="black"/>
                </a:solidFill>
                <a:latin typeface="Calibri"/>
              </a:rPr>
              <a:t>/L </a:t>
            </a:r>
          </a:p>
        </p:txBody>
      </p:sp>
    </p:spTree>
    <p:extLst>
      <p:ext uri="{BB962C8B-B14F-4D97-AF65-F5344CB8AC3E}">
        <p14:creationId xmlns:p14="http://schemas.microsoft.com/office/powerpoint/2010/main" val="944249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11139" y="6350"/>
            <a:ext cx="8707437" cy="1125538"/>
          </a:xfrm>
        </p:spPr>
        <p:txBody>
          <a:bodyPr>
            <a:normAutofit fontScale="90000"/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Time to first severe asthma exacerbation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by IgE and blood eosinophil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3" y="6172200"/>
            <a:ext cx="6288087" cy="622300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The height/width of the boxes in the forest plots represents the number of events proportionate to the number of events in PrimoTinA-asthma®.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baseline="30000" dirty="0" err="1">
                <a:solidFill>
                  <a:prstClr val="black"/>
                </a:solidFill>
                <a:cs typeface="Arial" charset="0"/>
              </a:rPr>
              <a:t>a</a:t>
            </a:r>
            <a:r>
              <a:rPr lang="en-GB" sz="1200" i="1" dirty="0" err="1">
                <a:solidFill>
                  <a:prstClr val="black"/>
                </a:solidFill>
                <a:cs typeface="Arial" charset="0"/>
              </a:rPr>
              <a:t>P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-value adjusted for treatment-by-subgroup interaction. </a:t>
            </a:r>
          </a:p>
        </p:txBody>
      </p:sp>
      <p:pic>
        <p:nvPicPr>
          <p:cNvPr id="4608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1981200"/>
            <a:ext cx="855186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6248400"/>
            <a:ext cx="209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4664" y="6596065"/>
            <a:ext cx="22431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pitchFamily="34" charset="0"/>
              </a:rPr>
              <a:t>Patients on at least ICS+LABA</a:t>
            </a:r>
          </a:p>
        </p:txBody>
      </p:sp>
    </p:spTree>
    <p:extLst>
      <p:ext uri="{BB962C8B-B14F-4D97-AF65-F5344CB8AC3E}">
        <p14:creationId xmlns:p14="http://schemas.microsoft.com/office/powerpoint/2010/main" val="1937652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57176" y="0"/>
            <a:ext cx="8886825" cy="1125538"/>
          </a:xfrm>
        </p:spPr>
        <p:txBody>
          <a:bodyPr>
            <a:normAutofit fontScale="90000"/>
          </a:bodyPr>
          <a:lstStyle/>
          <a:p>
            <a:r>
              <a:rPr lang="en-GB" sz="3600" b="1" smtClean="0">
                <a:solidFill>
                  <a:schemeClr val="tx2"/>
                </a:solidFill>
              </a:rPr>
              <a:t>Time to first asthma worsening </a:t>
            </a:r>
            <a:br>
              <a:rPr lang="en-GB" sz="3600" b="1" smtClean="0">
                <a:solidFill>
                  <a:schemeClr val="tx2"/>
                </a:solidFill>
              </a:rPr>
            </a:br>
            <a:r>
              <a:rPr lang="en-GB" sz="3600" b="1" smtClean="0">
                <a:solidFill>
                  <a:schemeClr val="tx2"/>
                </a:solidFill>
              </a:rPr>
              <a:t>by overall T</a:t>
            </a:r>
            <a:r>
              <a:rPr lang="en-GB" sz="3600" b="1" baseline="-25000" smtClean="0">
                <a:solidFill>
                  <a:schemeClr val="tx2"/>
                </a:solidFill>
              </a:rPr>
              <a:t>H</a:t>
            </a:r>
            <a:r>
              <a:rPr lang="en-GB" sz="3600" b="1" smtClean="0">
                <a:solidFill>
                  <a:schemeClr val="tx2"/>
                </a:solidFill>
              </a:rPr>
              <a:t>2 status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188914" y="6103938"/>
            <a:ext cx="88836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The height/width of the boxes in the forest plots represents the number of events proportionate to the number of events in PrimoTinA-asthma</a:t>
            </a:r>
            <a:r>
              <a:rPr lang="en-GB" sz="1000" baseline="30000" smtClean="0">
                <a:solidFill>
                  <a:prstClr val="black"/>
                </a:solidFill>
                <a:latin typeface="Century Gothic" pitchFamily="34" charset="0"/>
              </a:rPr>
              <a:t>®</a:t>
            </a: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aseline="30000" smtClean="0">
                <a:solidFill>
                  <a:prstClr val="black"/>
                </a:solidFill>
                <a:latin typeface="Century Gothic" pitchFamily="34" charset="0"/>
              </a:rPr>
              <a:t>a</a:t>
            </a: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In PrimoTinA-asthma</a:t>
            </a:r>
            <a:r>
              <a:rPr lang="en-GB" sz="1000" baseline="30000" smtClean="0">
                <a:solidFill>
                  <a:prstClr val="black"/>
                </a:solidFill>
                <a:latin typeface="Century Gothic" pitchFamily="34" charset="0"/>
              </a:rPr>
              <a:t>®</a:t>
            </a: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, final P value adjusted for interim analysis; </a:t>
            </a:r>
            <a:r>
              <a:rPr lang="en-GB" sz="1000" baseline="30000" smtClean="0">
                <a:solidFill>
                  <a:prstClr val="black"/>
                </a:solidFill>
                <a:latin typeface="Century Gothic" pitchFamily="34" charset="0"/>
              </a:rPr>
              <a:t>b</a:t>
            </a: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P value adjusted for treatment-by-subgroup interaction 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703390"/>
            <a:ext cx="86471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517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57176" y="0"/>
            <a:ext cx="8886825" cy="1125538"/>
          </a:xfrm>
        </p:spPr>
        <p:txBody>
          <a:bodyPr>
            <a:normAutofit fontScale="90000"/>
          </a:bodyPr>
          <a:lstStyle/>
          <a:p>
            <a:r>
              <a:rPr lang="en-GB" sz="3600" b="1" smtClean="0">
                <a:solidFill>
                  <a:schemeClr val="tx2"/>
                </a:solidFill>
              </a:rPr>
              <a:t>Time to first asthma worsening </a:t>
            </a:r>
            <a:br>
              <a:rPr lang="en-GB" sz="3600" b="1" smtClean="0">
                <a:solidFill>
                  <a:schemeClr val="tx2"/>
                </a:solidFill>
              </a:rPr>
            </a:br>
            <a:r>
              <a:rPr lang="en-GB" sz="3600" b="1" smtClean="0">
                <a:solidFill>
                  <a:schemeClr val="tx2"/>
                </a:solidFill>
              </a:rPr>
              <a:t>by IgE and blood eosinophil status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88914" y="6103938"/>
            <a:ext cx="88836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The height/width of the boxes in the forest plots represents the number of events proportionate to the number of events in PrimoTinA-asthma</a:t>
            </a:r>
            <a:r>
              <a:rPr lang="en-GB" sz="1000" baseline="30000" smtClean="0">
                <a:solidFill>
                  <a:prstClr val="black"/>
                </a:solidFill>
                <a:latin typeface="Century Gothic" pitchFamily="34" charset="0"/>
              </a:rPr>
              <a:t>®</a:t>
            </a: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aseline="30000" smtClean="0">
                <a:solidFill>
                  <a:prstClr val="black"/>
                </a:solidFill>
                <a:latin typeface="Century Gothic" pitchFamily="34" charset="0"/>
              </a:rPr>
              <a:t>a</a:t>
            </a:r>
            <a:r>
              <a:rPr lang="en-GB" sz="1000" smtClean="0">
                <a:solidFill>
                  <a:prstClr val="black"/>
                </a:solidFill>
                <a:latin typeface="Century Gothic" pitchFamily="34" charset="0"/>
              </a:rPr>
              <a:t>P value adjusted for treatment-by-subgroup interaction 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1804988"/>
            <a:ext cx="852011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46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91440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789" y="1560513"/>
            <a:ext cx="5343525" cy="214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6" y="0"/>
            <a:ext cx="8642350" cy="112553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Tiotropium Respimat® in Asthma </a:t>
            </a:r>
            <a:br>
              <a:rPr lang="en-US" sz="32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clinical development program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009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73"/>
          <p:cNvSpPr>
            <a:spLocks noChangeArrowheads="1"/>
          </p:cNvSpPr>
          <p:nvPr/>
        </p:nvSpPr>
        <p:spPr bwMode="auto">
          <a:xfrm>
            <a:off x="2360613" y="6494464"/>
            <a:ext cx="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1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179" name="TextBox 67"/>
          <p:cNvSpPr txBox="1">
            <a:spLocks noChangeArrowheads="1"/>
          </p:cNvSpPr>
          <p:nvPr/>
        </p:nvSpPr>
        <p:spPr bwMode="auto">
          <a:xfrm>
            <a:off x="76200" y="6197600"/>
            <a:ext cx="6413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GB" altLang="en-US" sz="1400" i="0" smtClean="0">
                <a:solidFill>
                  <a:srgbClr val="000000"/>
                </a:solidFill>
                <a:latin typeface="Calibri" pitchFamily="34" charset="0"/>
              </a:rPr>
              <a:t>Other co-primary endpoints were peak FEV</a:t>
            </a:r>
            <a:r>
              <a:rPr lang="en-GB" altLang="en-US" sz="1400" i="0" baseline="-25000" smtClean="0">
                <a:solidFill>
                  <a:srgbClr val="000000"/>
                </a:solidFill>
                <a:latin typeface="Calibri" pitchFamily="34" charset="0"/>
              </a:rPr>
              <a:t>1(0–3h)</a:t>
            </a:r>
            <a:r>
              <a:rPr lang="en-GB" altLang="en-US" sz="1400" i="0" smtClean="0">
                <a:solidFill>
                  <a:srgbClr val="000000"/>
                </a:solidFill>
                <a:latin typeface="Calibri" pitchFamily="34" charset="0"/>
              </a:rPr>
              <a:t> and trough FEV</a:t>
            </a:r>
            <a:r>
              <a:rPr lang="en-GB" altLang="en-US" sz="1400" i="0" baseline="-2500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GB" altLang="en-US" sz="1400" i="0" smtClean="0">
                <a:solidFill>
                  <a:srgbClr val="000000"/>
                </a:solidFill>
                <a:latin typeface="Calibri" pitchFamily="34" charset="0"/>
              </a:rPr>
              <a:t> responses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i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GB" altLang="en-US" sz="1200" i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Lancet Respir Med. 2015;3:367–376.</a:t>
            </a:r>
            <a:b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GB" altLang="en-US" sz="1200" baseline="3000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Plus placebo HFA-MDI bid; </a:t>
            </a:r>
            <a:r>
              <a:rPr lang="en-GB" altLang="en-US" sz="1200" baseline="30000" smtClean="0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Plus placebo Respimat®. </a:t>
            </a:r>
            <a:b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HFA-MDI, hydrofluoroalkane metered-dose inhaler.</a:t>
            </a:r>
          </a:p>
        </p:txBody>
      </p:sp>
      <p:grpSp>
        <p:nvGrpSpPr>
          <p:cNvPr id="50180" name="Group 66"/>
          <p:cNvGrpSpPr>
            <a:grpSpLocks/>
          </p:cNvGrpSpPr>
          <p:nvPr/>
        </p:nvGrpSpPr>
        <p:grpSpPr bwMode="auto">
          <a:xfrm>
            <a:off x="373063" y="2361883"/>
            <a:ext cx="7847226" cy="3164363"/>
            <a:chOff x="391413" y="2136958"/>
            <a:chExt cx="7846776" cy="3163455"/>
          </a:xfrm>
        </p:grpSpPr>
        <p:sp>
          <p:nvSpPr>
            <p:cNvPr id="261" name="Rectangle 260"/>
            <p:cNvSpPr/>
            <p:nvPr/>
          </p:nvSpPr>
          <p:spPr>
            <a:xfrm>
              <a:off x="7466494" y="2884773"/>
              <a:ext cx="444475" cy="10395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756652" y="2884773"/>
              <a:ext cx="4709842" cy="10395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 i="1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0188" name="Line 691"/>
            <p:cNvSpPr>
              <a:spLocks noChangeShapeType="1"/>
            </p:cNvSpPr>
            <p:nvPr/>
          </p:nvSpPr>
          <p:spPr bwMode="auto">
            <a:xfrm flipH="1">
              <a:off x="1043838" y="2716547"/>
              <a:ext cx="71322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189" name="Line 693"/>
            <p:cNvSpPr>
              <a:spLocks noChangeShapeType="1"/>
            </p:cNvSpPr>
            <p:nvPr/>
          </p:nvSpPr>
          <p:spPr bwMode="auto">
            <a:xfrm>
              <a:off x="7576026" y="2626085"/>
              <a:ext cx="0" cy="1809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190" name="Line 694"/>
            <p:cNvSpPr>
              <a:spLocks noChangeShapeType="1"/>
            </p:cNvSpPr>
            <p:nvPr/>
          </p:nvSpPr>
          <p:spPr bwMode="auto">
            <a:xfrm>
              <a:off x="8169717" y="2626085"/>
              <a:ext cx="0" cy="1809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191" name="Rectangle 705"/>
            <p:cNvSpPr>
              <a:spLocks noChangeArrowheads="1"/>
            </p:cNvSpPr>
            <p:nvPr/>
          </p:nvSpPr>
          <p:spPr bwMode="auto">
            <a:xfrm>
              <a:off x="7556961" y="2136958"/>
              <a:ext cx="627059" cy="49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Follow-</a:t>
              </a:r>
              <a:b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up</a:t>
              </a:r>
            </a:p>
          </p:txBody>
        </p:sp>
        <p:sp>
          <p:nvSpPr>
            <p:cNvPr id="50192" name="Rectangle 13"/>
            <p:cNvSpPr>
              <a:spLocks noChangeArrowheads="1"/>
            </p:cNvSpPr>
            <p:nvPr/>
          </p:nvSpPr>
          <p:spPr bwMode="auto">
            <a:xfrm>
              <a:off x="3245574" y="2137275"/>
              <a:ext cx="4332039" cy="49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Treatment: add-on therapy </a:t>
              </a:r>
              <a:b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to medium-dose ICS</a:t>
              </a:r>
            </a:p>
          </p:txBody>
        </p:sp>
        <p:sp>
          <p:nvSpPr>
            <p:cNvPr id="50193" name="Rectangle 715"/>
            <p:cNvSpPr>
              <a:spLocks noChangeArrowheads="1"/>
            </p:cNvSpPr>
            <p:nvPr/>
          </p:nvSpPr>
          <p:spPr bwMode="auto">
            <a:xfrm>
              <a:off x="977454" y="4044902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50194" name="Rectangle 716"/>
            <p:cNvSpPr>
              <a:spLocks noChangeArrowheads="1"/>
            </p:cNvSpPr>
            <p:nvPr/>
          </p:nvSpPr>
          <p:spPr bwMode="auto">
            <a:xfrm>
              <a:off x="2095786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50195" name="Rectangle 718"/>
            <p:cNvSpPr>
              <a:spLocks noChangeArrowheads="1"/>
            </p:cNvSpPr>
            <p:nvPr/>
          </p:nvSpPr>
          <p:spPr bwMode="auto">
            <a:xfrm>
              <a:off x="3178399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50196" name="Rectangle 721"/>
            <p:cNvSpPr>
              <a:spLocks noChangeArrowheads="1"/>
            </p:cNvSpPr>
            <p:nvPr/>
          </p:nvSpPr>
          <p:spPr bwMode="auto">
            <a:xfrm>
              <a:off x="3904637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50197" name="Rectangle 723"/>
            <p:cNvSpPr>
              <a:spLocks noChangeArrowheads="1"/>
            </p:cNvSpPr>
            <p:nvPr/>
          </p:nvSpPr>
          <p:spPr bwMode="auto">
            <a:xfrm>
              <a:off x="4662626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0198" name="Rectangle 725"/>
            <p:cNvSpPr>
              <a:spLocks noChangeArrowheads="1"/>
            </p:cNvSpPr>
            <p:nvPr/>
          </p:nvSpPr>
          <p:spPr bwMode="auto">
            <a:xfrm>
              <a:off x="5434899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50199" name="Rectangle 727"/>
            <p:cNvSpPr>
              <a:spLocks noChangeArrowheads="1"/>
            </p:cNvSpPr>
            <p:nvPr/>
          </p:nvSpPr>
          <p:spPr bwMode="auto">
            <a:xfrm>
              <a:off x="7579489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50200" name="Rectangle 729"/>
            <p:cNvSpPr>
              <a:spLocks noChangeArrowheads="1"/>
            </p:cNvSpPr>
            <p:nvPr/>
          </p:nvSpPr>
          <p:spPr bwMode="auto">
            <a:xfrm>
              <a:off x="8082697" y="4054425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50201" name="Line 1433"/>
            <p:cNvSpPr>
              <a:spLocks noChangeShapeType="1"/>
            </p:cNvSpPr>
            <p:nvPr/>
          </p:nvSpPr>
          <p:spPr bwMode="auto">
            <a:xfrm flipV="1">
              <a:off x="2162961" y="4449599"/>
              <a:ext cx="59797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2" name="Line 1448"/>
            <p:cNvSpPr>
              <a:spLocks noChangeShapeType="1"/>
            </p:cNvSpPr>
            <p:nvPr/>
          </p:nvSpPr>
          <p:spPr bwMode="auto">
            <a:xfrm flipH="1">
              <a:off x="1020027" y="4452773"/>
              <a:ext cx="11318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3" name="Line 23"/>
            <p:cNvSpPr>
              <a:spLocks noChangeShapeType="1"/>
            </p:cNvSpPr>
            <p:nvPr/>
          </p:nvSpPr>
          <p:spPr bwMode="auto">
            <a:xfrm>
              <a:off x="1024789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4" name="Line 23"/>
            <p:cNvSpPr>
              <a:spLocks noChangeShapeType="1"/>
            </p:cNvSpPr>
            <p:nvPr/>
          </p:nvSpPr>
          <p:spPr bwMode="auto">
            <a:xfrm>
              <a:off x="2147087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5" name="Line 23"/>
            <p:cNvSpPr>
              <a:spLocks noChangeShapeType="1"/>
            </p:cNvSpPr>
            <p:nvPr/>
          </p:nvSpPr>
          <p:spPr bwMode="auto">
            <a:xfrm>
              <a:off x="3228112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6" name="Line 23"/>
            <p:cNvSpPr>
              <a:spLocks noChangeShapeType="1"/>
            </p:cNvSpPr>
            <p:nvPr/>
          </p:nvSpPr>
          <p:spPr bwMode="auto">
            <a:xfrm>
              <a:off x="3956734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7" name="Line 23"/>
            <p:cNvSpPr>
              <a:spLocks noChangeShapeType="1"/>
            </p:cNvSpPr>
            <p:nvPr/>
          </p:nvSpPr>
          <p:spPr bwMode="auto">
            <a:xfrm>
              <a:off x="4713927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8" name="Line 23"/>
            <p:cNvSpPr>
              <a:spLocks noChangeShapeType="1"/>
            </p:cNvSpPr>
            <p:nvPr/>
          </p:nvSpPr>
          <p:spPr bwMode="auto">
            <a:xfrm>
              <a:off x="5486996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09" name="Line 23"/>
            <p:cNvSpPr>
              <a:spLocks noChangeShapeType="1"/>
            </p:cNvSpPr>
            <p:nvPr/>
          </p:nvSpPr>
          <p:spPr bwMode="auto">
            <a:xfrm>
              <a:off x="7631585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10" name="Rectangle 1374"/>
            <p:cNvSpPr>
              <a:spLocks noChangeArrowheads="1"/>
            </p:cNvSpPr>
            <p:nvPr/>
          </p:nvSpPr>
          <p:spPr bwMode="auto">
            <a:xfrm>
              <a:off x="2032479" y="4490862"/>
              <a:ext cx="229217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−</a:t>
              </a: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0211" name="Rectangle 1375"/>
            <p:cNvSpPr>
              <a:spLocks noChangeArrowheads="1"/>
            </p:cNvSpPr>
            <p:nvPr/>
          </p:nvSpPr>
          <p:spPr bwMode="auto">
            <a:xfrm>
              <a:off x="3178399" y="4490862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50212" name="Rectangle 1376"/>
            <p:cNvSpPr>
              <a:spLocks noChangeArrowheads="1"/>
            </p:cNvSpPr>
            <p:nvPr/>
          </p:nvSpPr>
          <p:spPr bwMode="auto">
            <a:xfrm>
              <a:off x="3903050" y="4490862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0213" name="Rectangle 1377"/>
            <p:cNvSpPr>
              <a:spLocks noChangeArrowheads="1"/>
            </p:cNvSpPr>
            <p:nvPr/>
          </p:nvSpPr>
          <p:spPr bwMode="auto">
            <a:xfrm>
              <a:off x="4658657" y="4490862"/>
              <a:ext cx="104190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50214" name="Rectangle 1379"/>
            <p:cNvSpPr>
              <a:spLocks noChangeArrowheads="1"/>
            </p:cNvSpPr>
            <p:nvPr/>
          </p:nvSpPr>
          <p:spPr bwMode="auto">
            <a:xfrm>
              <a:off x="7528984" y="4490862"/>
              <a:ext cx="208378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24</a:t>
              </a:r>
            </a:p>
          </p:txBody>
        </p:sp>
        <p:sp>
          <p:nvSpPr>
            <p:cNvPr id="50215" name="Rectangle 1378"/>
            <p:cNvSpPr>
              <a:spLocks noChangeArrowheads="1"/>
            </p:cNvSpPr>
            <p:nvPr/>
          </p:nvSpPr>
          <p:spPr bwMode="auto">
            <a:xfrm>
              <a:off x="5384394" y="4490862"/>
              <a:ext cx="208378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12</a:t>
              </a:r>
            </a:p>
          </p:txBody>
        </p:sp>
        <p:sp>
          <p:nvSpPr>
            <p:cNvPr id="50216" name="Rectangle 1378"/>
            <p:cNvSpPr>
              <a:spLocks noChangeArrowheads="1"/>
            </p:cNvSpPr>
            <p:nvPr/>
          </p:nvSpPr>
          <p:spPr bwMode="auto">
            <a:xfrm>
              <a:off x="8029811" y="4490862"/>
              <a:ext cx="208378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27</a:t>
              </a:r>
            </a:p>
          </p:txBody>
        </p:sp>
        <p:sp>
          <p:nvSpPr>
            <p:cNvPr id="50217" name="Line 23"/>
            <p:cNvSpPr>
              <a:spLocks noChangeShapeType="1"/>
            </p:cNvSpPr>
            <p:nvPr/>
          </p:nvSpPr>
          <p:spPr bwMode="auto">
            <a:xfrm>
              <a:off x="8134794" y="4308352"/>
              <a:ext cx="0" cy="139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18" name="Rectangle 1385"/>
            <p:cNvSpPr>
              <a:spLocks noChangeArrowheads="1"/>
            </p:cNvSpPr>
            <p:nvPr/>
          </p:nvSpPr>
          <p:spPr bwMode="auto">
            <a:xfrm>
              <a:off x="1031138" y="2137275"/>
              <a:ext cx="2209673" cy="24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Screening</a:t>
              </a:r>
            </a:p>
          </p:txBody>
        </p:sp>
        <p:sp>
          <p:nvSpPr>
            <p:cNvPr id="50219" name="Line 1434"/>
            <p:cNvSpPr>
              <a:spLocks noChangeShapeType="1"/>
            </p:cNvSpPr>
            <p:nvPr/>
          </p:nvSpPr>
          <p:spPr bwMode="auto">
            <a:xfrm>
              <a:off x="3239225" y="2626085"/>
              <a:ext cx="0" cy="1809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20" name="Line 1434"/>
            <p:cNvSpPr>
              <a:spLocks noChangeShapeType="1"/>
            </p:cNvSpPr>
            <p:nvPr/>
          </p:nvSpPr>
          <p:spPr bwMode="auto">
            <a:xfrm>
              <a:off x="1037488" y="2626085"/>
              <a:ext cx="0" cy="1809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i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221" name="Rectangle 1449"/>
            <p:cNvSpPr>
              <a:spLocks noChangeArrowheads="1"/>
            </p:cNvSpPr>
            <p:nvPr/>
          </p:nvSpPr>
          <p:spPr bwMode="auto">
            <a:xfrm>
              <a:off x="2588398" y="5054263"/>
              <a:ext cx="1284188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Randomization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V="1">
              <a:off x="3231287" y="4754312"/>
              <a:ext cx="0" cy="29995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23" name="Group 65"/>
            <p:cNvGrpSpPr>
              <a:grpSpLocks/>
            </p:cNvGrpSpPr>
            <p:nvPr/>
          </p:nvGrpSpPr>
          <p:grpSpPr bwMode="auto">
            <a:xfrm>
              <a:off x="2862065" y="2846577"/>
              <a:ext cx="5105552" cy="1254331"/>
              <a:chOff x="6982011" y="2846577"/>
              <a:chExt cx="5105552" cy="1254331"/>
            </a:xfrm>
          </p:grpSpPr>
          <p:sp>
            <p:nvSpPr>
              <p:cNvPr id="50226" name="Rectangle 695"/>
              <p:cNvSpPr>
                <a:spLocks noChangeArrowheads="1"/>
              </p:cNvSpPr>
              <p:nvPr/>
            </p:nvSpPr>
            <p:spPr bwMode="auto">
              <a:xfrm>
                <a:off x="7346471" y="2876837"/>
                <a:ext cx="4370136" cy="277733"/>
              </a:xfrm>
              <a:prstGeom prst="rect">
                <a:avLst/>
              </a:prstGeom>
              <a:solidFill>
                <a:srgbClr val="006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600" b="1" i="1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0227" name="Rectangle 708"/>
              <p:cNvSpPr>
                <a:spLocks noChangeArrowheads="1"/>
              </p:cNvSpPr>
              <p:nvPr/>
            </p:nvSpPr>
            <p:spPr bwMode="auto">
              <a:xfrm>
                <a:off x="7349646" y="3181550"/>
                <a:ext cx="4370136" cy="279320"/>
              </a:xfrm>
              <a:prstGeom prst="rect">
                <a:avLst/>
              </a:prstGeom>
              <a:solidFill>
                <a:srgbClr val="009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600" b="1" i="1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0228" name="Rectangle 711"/>
              <p:cNvSpPr>
                <a:spLocks noChangeArrowheads="1"/>
              </p:cNvSpPr>
              <p:nvPr/>
            </p:nvSpPr>
            <p:spPr bwMode="auto">
              <a:xfrm>
                <a:off x="7348058" y="3790975"/>
                <a:ext cx="4368549" cy="27932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600" b="1" i="1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0229" name="Rectangle 711"/>
              <p:cNvSpPr>
                <a:spLocks noChangeArrowheads="1"/>
              </p:cNvSpPr>
              <p:nvPr/>
            </p:nvSpPr>
            <p:spPr bwMode="auto">
              <a:xfrm>
                <a:off x="7348058" y="3489436"/>
                <a:ext cx="4368549" cy="277733"/>
              </a:xfrm>
              <a:prstGeom prst="rect">
                <a:avLst/>
              </a:pr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600" b="1" i="1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0230" name="TextBox 60"/>
              <p:cNvSpPr txBox="1">
                <a:spLocks noChangeArrowheads="1"/>
              </p:cNvSpPr>
              <p:nvPr/>
            </p:nvSpPr>
            <p:spPr bwMode="auto">
              <a:xfrm>
                <a:off x="7362345" y="2846684"/>
                <a:ext cx="4338388" cy="338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b="1" i="0" smtClean="0">
                    <a:solidFill>
                      <a:srgbClr val="FFFFFF"/>
                    </a:solidFill>
                    <a:latin typeface="Calibri" pitchFamily="34" charset="0"/>
                  </a:rPr>
                  <a:t>Tiotropium Respimat® 5 µg qd</a:t>
                </a:r>
                <a:r>
                  <a:rPr lang="en-GB" altLang="en-US" sz="1600" b="1" i="0" baseline="30000" smtClean="0">
                    <a:solidFill>
                      <a:srgbClr val="FFFFFF"/>
                    </a:solidFill>
                    <a:latin typeface="Calibri" pitchFamily="34" charset="0"/>
                  </a:rPr>
                  <a:t>a</a:t>
                </a:r>
                <a:endParaRPr lang="en-GB" altLang="en-US" sz="1600" i="0" baseline="3000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231" name="TextBox 61"/>
              <p:cNvSpPr txBox="1">
                <a:spLocks noChangeArrowheads="1"/>
              </p:cNvSpPr>
              <p:nvPr/>
            </p:nvSpPr>
            <p:spPr bwMode="auto">
              <a:xfrm>
                <a:off x="6981367" y="3152983"/>
                <a:ext cx="5106694" cy="338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b="1" i="0" smtClean="0">
                    <a:solidFill>
                      <a:srgbClr val="FFFFFF"/>
                    </a:solidFill>
                    <a:latin typeface="Calibri" pitchFamily="34" charset="0"/>
                  </a:rPr>
                  <a:t>Tiotropium Respimat® 2.5 µg qd</a:t>
                </a:r>
                <a:r>
                  <a:rPr lang="en-GB" altLang="en-US" sz="1600" b="1" i="0" baseline="30000" smtClean="0">
                    <a:solidFill>
                      <a:srgbClr val="FFFFFF"/>
                    </a:solidFill>
                    <a:latin typeface="Calibri" pitchFamily="34" charset="0"/>
                  </a:rPr>
                  <a:t>a</a:t>
                </a:r>
                <a:endParaRPr lang="en-GB" altLang="en-US" sz="1600" i="0" baseline="3000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232" name="TextBox 62"/>
              <p:cNvSpPr txBox="1">
                <a:spLocks noChangeArrowheads="1"/>
              </p:cNvSpPr>
              <p:nvPr/>
            </p:nvSpPr>
            <p:spPr bwMode="auto">
              <a:xfrm>
                <a:off x="7441716" y="3459283"/>
                <a:ext cx="4246318" cy="338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b="1" i="0" smtClean="0">
                    <a:solidFill>
                      <a:srgbClr val="FFFFFF"/>
                    </a:solidFill>
                    <a:latin typeface="Calibri" pitchFamily="34" charset="0"/>
                  </a:rPr>
                  <a:t>Salmeterol HFA-MDI 50 µg bid</a:t>
                </a:r>
                <a:r>
                  <a:rPr lang="en-GB" altLang="en-US" sz="1600" b="1" i="0" baseline="30000" smtClean="0">
                    <a:solidFill>
                      <a:srgbClr val="FFFFFF"/>
                    </a:solidFill>
                    <a:latin typeface="Calibri" pitchFamily="34" charset="0"/>
                  </a:rPr>
                  <a:t>b</a:t>
                </a:r>
                <a:endParaRPr lang="en-GB" altLang="en-US" sz="1600" i="0" baseline="3000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233" name="TextBox 63"/>
              <p:cNvSpPr txBox="1">
                <a:spLocks noChangeArrowheads="1"/>
              </p:cNvSpPr>
              <p:nvPr/>
            </p:nvSpPr>
            <p:spPr bwMode="auto">
              <a:xfrm>
                <a:off x="7429016" y="3762408"/>
                <a:ext cx="4206634" cy="338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b="1" i="0" smtClean="0">
                    <a:solidFill>
                      <a:srgbClr val="FFFFFF"/>
                    </a:solidFill>
                    <a:latin typeface="Calibri" pitchFamily="34" charset="0"/>
                  </a:rPr>
                  <a:t>Placebo Respimat® qd</a:t>
                </a:r>
                <a:r>
                  <a:rPr lang="en-GB" altLang="en-US" sz="1600" b="1" i="0" baseline="30000" smtClean="0">
                    <a:solidFill>
                      <a:srgbClr val="FFFFFF"/>
                    </a:solidFill>
                    <a:latin typeface="Calibri" pitchFamily="34" charset="0"/>
                  </a:rPr>
                  <a:t>a</a:t>
                </a:r>
                <a:endParaRPr lang="en-GB" altLang="en-US" sz="1600" i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0224" name="Rectangle 713"/>
            <p:cNvSpPr>
              <a:spLocks noChangeArrowheads="1"/>
            </p:cNvSpPr>
            <p:nvPr/>
          </p:nvSpPr>
          <p:spPr bwMode="auto">
            <a:xfrm>
              <a:off x="391413" y="4036968"/>
              <a:ext cx="373479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Visit</a:t>
              </a:r>
            </a:p>
          </p:txBody>
        </p:sp>
        <p:sp>
          <p:nvSpPr>
            <p:cNvPr id="50225" name="Rectangle 1385"/>
            <p:cNvSpPr>
              <a:spLocks noChangeArrowheads="1"/>
            </p:cNvSpPr>
            <p:nvPr/>
          </p:nvSpPr>
          <p:spPr bwMode="auto">
            <a:xfrm>
              <a:off x="391413" y="4470230"/>
              <a:ext cx="481579" cy="2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itchFamily="34" charset="0"/>
                </a:rPr>
                <a:t>Week</a:t>
              </a:r>
            </a:p>
          </p:txBody>
        </p:sp>
      </p:grpSp>
      <p:sp>
        <p:nvSpPr>
          <p:cNvPr id="50181" name="Rectangle 69"/>
          <p:cNvSpPr>
            <a:spLocks noChangeArrowheads="1"/>
          </p:cNvSpPr>
          <p:nvPr/>
        </p:nvSpPr>
        <p:spPr bwMode="auto">
          <a:xfrm>
            <a:off x="304801" y="5486400"/>
            <a:ext cx="806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3600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smtClean="0">
                <a:solidFill>
                  <a:srgbClr val="000000"/>
                </a:solidFill>
                <a:cs typeface="Arial" pitchFamily="34" charset="0"/>
              </a:rPr>
              <a:t>Co-primary endpoints included: </a:t>
            </a:r>
            <a:r>
              <a:rPr lang="en-GB" altLang="en-US" sz="2000" smtClean="0">
                <a:solidFill>
                  <a:srgbClr val="000000"/>
                </a:solidFill>
                <a:cs typeface="Arial" pitchFamily="34" charset="0"/>
              </a:rPr>
              <a:t>ACQ-7 responder rate (pooled data)</a:t>
            </a:r>
          </a:p>
        </p:txBody>
      </p:sp>
      <p:sp>
        <p:nvSpPr>
          <p:cNvPr id="50182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6210302"/>
            <a:ext cx="21542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7086601" y="6553200"/>
            <a:ext cx="22431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charset="0"/>
              </a:rPr>
              <a:t>Patients on at least ICS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9144000" cy="248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227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 53-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6" y="1116014"/>
            <a:ext cx="601186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314" y="184151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8040688" cy="1349375"/>
          </a:xfrm>
        </p:spPr>
        <p:txBody>
          <a:bodyPr rIns="40631"/>
          <a:lstStyle/>
          <a:p>
            <a:pPr marL="222250" eaLnBrk="1" hangingPunct="1"/>
            <a:r>
              <a:rPr lang="en-US" altLang="en-US" b="1" dirty="0" smtClean="0">
                <a:solidFill>
                  <a:schemeClr val="tx2"/>
                </a:solidFill>
                <a:ea typeface="ヒラギノ角ゴ ProN W3"/>
                <a:cs typeface="ヒラギノ角ゴ ProN W3"/>
              </a:rPr>
              <a:t>Stepwise management - pharmacotherapy</a:t>
            </a:r>
          </a:p>
        </p:txBody>
      </p:sp>
      <p:sp>
        <p:nvSpPr>
          <p:cNvPr id="25605" name="Rectangle 8"/>
          <p:cNvSpPr>
            <a:spLocks/>
          </p:cNvSpPr>
          <p:nvPr/>
        </p:nvSpPr>
        <p:spPr bwMode="auto">
          <a:xfrm>
            <a:off x="168275" y="6650040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/>
          <a:p>
            <a:pPr marL="365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Arial Italic" pitchFamily="34" charset="0"/>
              </a:rPr>
              <a:t>GINA 2017, Box 3-5  </a:t>
            </a:r>
          </a:p>
        </p:txBody>
      </p:sp>
      <p:sp>
        <p:nvSpPr>
          <p:cNvPr id="25606" name="Rectangle 10"/>
          <p:cNvSpPr>
            <a:spLocks/>
          </p:cNvSpPr>
          <p:nvPr/>
        </p:nvSpPr>
        <p:spPr bwMode="auto">
          <a:xfrm>
            <a:off x="5143501" y="1329810"/>
            <a:ext cx="2032000" cy="12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Diagnosis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Symptom control &amp; risk factors</a:t>
            </a:r>
            <a:b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(including lung function)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Inhaler technique &amp; adherence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Patient preference</a:t>
            </a:r>
          </a:p>
        </p:txBody>
      </p:sp>
      <p:sp>
        <p:nvSpPr>
          <p:cNvPr id="25607" name="Rectangle 11"/>
          <p:cNvSpPr>
            <a:spLocks/>
          </p:cNvSpPr>
          <p:nvPr/>
        </p:nvSpPr>
        <p:spPr bwMode="auto">
          <a:xfrm>
            <a:off x="5292726" y="2857500"/>
            <a:ext cx="19939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Asthma medications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Non-pharmacological strategies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Treat modifiable risk factors</a:t>
            </a:r>
          </a:p>
        </p:txBody>
      </p:sp>
      <p:sp>
        <p:nvSpPr>
          <p:cNvPr id="25608" name="Rectangle 12"/>
          <p:cNvSpPr>
            <a:spLocks/>
          </p:cNvSpPr>
          <p:nvPr/>
        </p:nvSpPr>
        <p:spPr bwMode="auto">
          <a:xfrm>
            <a:off x="1835150" y="2492375"/>
            <a:ext cx="1133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Symptoms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Exacerbations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Side-effects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Patient satisfaction</a:t>
            </a:r>
          </a:p>
          <a:p>
            <a:pPr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</a:pPr>
            <a:r>
              <a:rPr lang="en-US" altLang="en-US" sz="1100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Lung function</a:t>
            </a:r>
          </a:p>
        </p:txBody>
      </p:sp>
      <p:sp>
        <p:nvSpPr>
          <p:cNvPr id="25609" name="Rectangle 14"/>
          <p:cNvSpPr>
            <a:spLocks/>
          </p:cNvSpPr>
          <p:nvPr/>
        </p:nvSpPr>
        <p:spPr bwMode="auto">
          <a:xfrm>
            <a:off x="538163" y="5683250"/>
            <a:ext cx="800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smtClean="0">
                <a:solidFill>
                  <a:prstClr val="black"/>
                </a:solidFill>
                <a:latin typeface="Arial Italic" pitchFamily="34" charset="0"/>
                <a:ea typeface="ＭＳ Ｐゴシック" pitchFamily="34" charset="-128"/>
                <a:cs typeface="Arial" pitchFamily="34" charset="0"/>
                <a:sym typeface="Arial Italic" pitchFamily="34" charset="0"/>
              </a:rPr>
              <a:t>Other </a:t>
            </a:r>
            <a:br>
              <a:rPr lang="en-US" altLang="en-US" sz="900" i="1" smtClean="0">
                <a:solidFill>
                  <a:prstClr val="black"/>
                </a:solidFill>
                <a:latin typeface="Arial Italic" pitchFamily="34" charset="0"/>
                <a:ea typeface="ＭＳ Ｐゴシック" pitchFamily="34" charset="-128"/>
                <a:cs typeface="Arial" pitchFamily="34" charset="0"/>
                <a:sym typeface="Arial Italic" pitchFamily="34" charset="0"/>
              </a:rPr>
            </a:br>
            <a:r>
              <a:rPr lang="en-US" altLang="en-US" sz="900" i="1" smtClean="0">
                <a:solidFill>
                  <a:prstClr val="black"/>
                </a:solidFill>
                <a:latin typeface="Arial Italic" pitchFamily="34" charset="0"/>
                <a:ea typeface="ＭＳ Ｐゴシック" pitchFamily="34" charset="-128"/>
                <a:cs typeface="Arial" pitchFamily="34" charset="0"/>
                <a:sym typeface="Arial Italic" pitchFamily="34" charset="0"/>
              </a:rPr>
              <a:t>controller </a:t>
            </a:r>
            <a:br>
              <a:rPr lang="en-US" altLang="en-US" sz="900" i="1" smtClean="0">
                <a:solidFill>
                  <a:prstClr val="black"/>
                </a:solidFill>
                <a:latin typeface="Arial Italic" pitchFamily="34" charset="0"/>
                <a:ea typeface="ＭＳ Ｐゴシック" pitchFamily="34" charset="-128"/>
                <a:cs typeface="Arial" pitchFamily="34" charset="0"/>
                <a:sym typeface="Arial Italic" pitchFamily="34" charset="0"/>
              </a:rPr>
            </a:br>
            <a:r>
              <a:rPr lang="en-US" altLang="en-US" sz="900" i="1" smtClean="0">
                <a:solidFill>
                  <a:prstClr val="black"/>
                </a:solidFill>
                <a:latin typeface="Arial Italic" pitchFamily="34" charset="0"/>
                <a:ea typeface="ＭＳ Ｐゴシック" pitchFamily="34" charset="-128"/>
                <a:cs typeface="Arial" pitchFamily="34" charset="0"/>
                <a:sym typeface="Arial Italic" pitchFamily="34" charset="0"/>
              </a:rPr>
              <a:t>options</a:t>
            </a:r>
          </a:p>
        </p:txBody>
      </p:sp>
      <p:sp>
        <p:nvSpPr>
          <p:cNvPr id="25610" name="Rectangle 15"/>
          <p:cNvSpPr>
            <a:spLocks/>
          </p:cNvSpPr>
          <p:nvPr/>
        </p:nvSpPr>
        <p:spPr bwMode="auto">
          <a:xfrm>
            <a:off x="601663" y="6270625"/>
            <a:ext cx="736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13467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RELIEVER</a:t>
            </a:r>
          </a:p>
        </p:txBody>
      </p:sp>
      <p:sp>
        <p:nvSpPr>
          <p:cNvPr id="25611" name="Rectangle 16"/>
          <p:cNvSpPr>
            <a:spLocks/>
          </p:cNvSpPr>
          <p:nvPr/>
        </p:nvSpPr>
        <p:spPr bwMode="auto">
          <a:xfrm>
            <a:off x="1506539" y="4583113"/>
            <a:ext cx="6175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STEP 1</a:t>
            </a:r>
          </a:p>
        </p:txBody>
      </p:sp>
      <p:sp>
        <p:nvSpPr>
          <p:cNvPr id="25612" name="Rectangle 17"/>
          <p:cNvSpPr>
            <a:spLocks/>
          </p:cNvSpPr>
          <p:nvPr/>
        </p:nvSpPr>
        <p:spPr bwMode="auto">
          <a:xfrm>
            <a:off x="3349625" y="4583113"/>
            <a:ext cx="619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STEP 2</a:t>
            </a:r>
          </a:p>
        </p:txBody>
      </p:sp>
      <p:sp>
        <p:nvSpPr>
          <p:cNvPr id="25613" name="Rectangle 18"/>
          <p:cNvSpPr>
            <a:spLocks/>
          </p:cNvSpPr>
          <p:nvPr/>
        </p:nvSpPr>
        <p:spPr bwMode="auto">
          <a:xfrm>
            <a:off x="5148264" y="4456113"/>
            <a:ext cx="863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STEP 3</a:t>
            </a:r>
          </a:p>
        </p:txBody>
      </p:sp>
      <p:sp>
        <p:nvSpPr>
          <p:cNvPr id="25614" name="Rectangle 19"/>
          <p:cNvSpPr>
            <a:spLocks/>
          </p:cNvSpPr>
          <p:nvPr/>
        </p:nvSpPr>
        <p:spPr bwMode="auto">
          <a:xfrm>
            <a:off x="6011863" y="4192588"/>
            <a:ext cx="7413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STEP 4</a:t>
            </a:r>
          </a:p>
        </p:txBody>
      </p:sp>
      <p:sp>
        <p:nvSpPr>
          <p:cNvPr id="25615" name="Rectangle 20"/>
          <p:cNvSpPr>
            <a:spLocks/>
          </p:cNvSpPr>
          <p:nvPr/>
        </p:nvSpPr>
        <p:spPr bwMode="auto">
          <a:xfrm>
            <a:off x="6732589" y="3860800"/>
            <a:ext cx="612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STEP 5</a:t>
            </a:r>
          </a:p>
        </p:txBody>
      </p:sp>
      <p:sp>
        <p:nvSpPr>
          <p:cNvPr id="25616" name="Rectangle 21"/>
          <p:cNvSpPr>
            <a:spLocks/>
          </p:cNvSpPr>
          <p:nvPr/>
        </p:nvSpPr>
        <p:spPr bwMode="auto">
          <a:xfrm>
            <a:off x="2106613" y="5316538"/>
            <a:ext cx="300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 dose ICS</a:t>
            </a:r>
          </a:p>
        </p:txBody>
      </p:sp>
      <p:sp>
        <p:nvSpPr>
          <p:cNvPr id="73750" name="Rectangle 22"/>
          <p:cNvSpPr>
            <a:spLocks/>
          </p:cNvSpPr>
          <p:nvPr/>
        </p:nvSpPr>
        <p:spPr bwMode="auto">
          <a:xfrm>
            <a:off x="1493838" y="5711825"/>
            <a:ext cx="620712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i="1" kern="800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3751" name="Rectangle 23"/>
          <p:cNvSpPr>
            <a:spLocks/>
          </p:cNvSpPr>
          <p:nvPr/>
        </p:nvSpPr>
        <p:spPr bwMode="auto">
          <a:xfrm>
            <a:off x="2124075" y="5711825"/>
            <a:ext cx="2946400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3752" name="Rectangle 24"/>
          <p:cNvSpPr>
            <a:spLocks/>
          </p:cNvSpPr>
          <p:nvPr/>
        </p:nvSpPr>
        <p:spPr bwMode="auto">
          <a:xfrm>
            <a:off x="5092701" y="5711827"/>
            <a:ext cx="973138" cy="454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700" i="1" kern="800" spc="-1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7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73755" name="Rectangle 27"/>
          <p:cNvSpPr>
            <a:spLocks/>
          </p:cNvSpPr>
          <p:nvPr/>
        </p:nvSpPr>
        <p:spPr bwMode="auto">
          <a:xfrm>
            <a:off x="1511300" y="6165850"/>
            <a:ext cx="3581400" cy="2809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000" i="1" baseline="1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73756" name="Rectangle 28"/>
          <p:cNvSpPr>
            <a:spLocks/>
          </p:cNvSpPr>
          <p:nvPr/>
        </p:nvSpPr>
        <p:spPr bwMode="auto">
          <a:xfrm>
            <a:off x="5143501" y="6165852"/>
            <a:ext cx="2159000" cy="3587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low dose </a:t>
            </a:r>
            <a:r>
              <a:rPr lang="en-US" sz="10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ICS/</a:t>
            </a:r>
            <a:r>
              <a:rPr lang="en-US" sz="10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formoterol</a:t>
            </a:r>
            <a:r>
              <a:rPr lang="en-US" sz="1000" i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000" i="1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22" name="Rectangle 29"/>
          <p:cNvSpPr>
            <a:spLocks/>
          </p:cNvSpPr>
          <p:nvPr/>
        </p:nvSpPr>
        <p:spPr bwMode="auto">
          <a:xfrm>
            <a:off x="5149851" y="5207000"/>
            <a:ext cx="8905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 dose </a:t>
            </a:r>
            <a:br>
              <a:rPr lang="en-US" altLang="en-US" sz="10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0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ICS/LABA**</a:t>
            </a:r>
          </a:p>
        </p:txBody>
      </p:sp>
      <p:sp>
        <p:nvSpPr>
          <p:cNvPr id="25623" name="Rectangle 30"/>
          <p:cNvSpPr>
            <a:spLocks/>
          </p:cNvSpPr>
          <p:nvPr/>
        </p:nvSpPr>
        <p:spPr bwMode="auto">
          <a:xfrm>
            <a:off x="6065839" y="4948238"/>
            <a:ext cx="719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Med/high </a:t>
            </a:r>
            <a:br>
              <a:rPr lang="en-US" altLang="en-US" sz="1000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000" i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ICS/LABA</a:t>
            </a:r>
          </a:p>
        </p:txBody>
      </p:sp>
      <p:sp>
        <p:nvSpPr>
          <p:cNvPr id="73759" name="Rectangle 31"/>
          <p:cNvSpPr>
            <a:spLocks/>
          </p:cNvSpPr>
          <p:nvPr/>
        </p:nvSpPr>
        <p:spPr bwMode="auto">
          <a:xfrm>
            <a:off x="6784976" y="4155593"/>
            <a:ext cx="600075" cy="736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ctr" fontAlgn="base">
              <a:spcBef>
                <a:spcPts val="100"/>
              </a:spcBef>
              <a:spcAft>
                <a:spcPct val="0"/>
              </a:spcAft>
              <a:defRPr/>
            </a:pPr>
            <a:r>
              <a:rPr lang="en-US" sz="800" i="1" kern="1100" spc="-2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Refer for </a:t>
            </a:r>
            <a:br>
              <a:rPr lang="en-US" sz="800" i="1" kern="1100" spc="-2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800" i="1" kern="1100" spc="-2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add-on </a:t>
            </a:r>
            <a:br>
              <a:rPr lang="en-US" sz="800" i="1" kern="1100" spc="-2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800" i="1" kern="1100" spc="-2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treatment </a:t>
            </a:r>
          </a:p>
          <a:p>
            <a:pPr algn="ctr" fontAlgn="base">
              <a:spcBef>
                <a:spcPts val="100"/>
              </a:spcBef>
              <a:spcAft>
                <a:spcPct val="0"/>
              </a:spcAft>
              <a:defRPr/>
            </a:pPr>
            <a:r>
              <a:rPr lang="en-US" sz="800" i="1" kern="1100" spc="-2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  <a:endParaRPr lang="en-US" sz="800" i="1" kern="1100" spc="-20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base">
              <a:spcBef>
                <a:spcPts val="100"/>
              </a:spcBef>
              <a:spcAft>
                <a:spcPct val="0"/>
              </a:spcAft>
              <a:defRPr/>
            </a:pPr>
            <a:r>
              <a:rPr lang="en-US" sz="800" i="1" kern="1100" spc="-20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Tiotropium</a:t>
            </a:r>
            <a:r>
              <a:rPr lang="en-US" sz="800" i="1" kern="1100" spc="-2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800" i="1" kern="1100" spc="-2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†</a:t>
            </a:r>
            <a:endParaRPr lang="en-US" sz="800" i="1" kern="1100" spc="-20" baseline="300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base">
              <a:spcBef>
                <a:spcPts val="100"/>
              </a:spcBef>
              <a:spcAft>
                <a:spcPct val="0"/>
              </a:spcAft>
              <a:defRPr/>
            </a:pPr>
            <a:r>
              <a:rPr lang="en-US" sz="800" i="1" kern="1100" spc="-20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Omalizumab</a:t>
            </a:r>
            <a:r>
              <a:rPr lang="en-US" sz="800" i="1" kern="1100" spc="-2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800" i="1" kern="1100" spc="-20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mepolizumab</a:t>
            </a:r>
            <a:r>
              <a:rPr lang="en-US" sz="800" i="1" kern="1100" spc="-2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800" i="1" kern="1100" spc="-2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25" name="Rectangle 14"/>
          <p:cNvSpPr>
            <a:spLocks/>
          </p:cNvSpPr>
          <p:nvPr/>
        </p:nvSpPr>
        <p:spPr bwMode="auto">
          <a:xfrm>
            <a:off x="468314" y="4676775"/>
            <a:ext cx="869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13467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PREFERRED </a:t>
            </a:r>
            <a:br>
              <a:rPr lang="en-US" altLang="en-US" sz="900" b="1" i="1" smtClean="0">
                <a:solidFill>
                  <a:srgbClr val="13467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</a:br>
            <a:r>
              <a:rPr lang="en-US" altLang="en-US" sz="900" b="1" i="1" smtClean="0">
                <a:solidFill>
                  <a:srgbClr val="13467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CONTROLLER </a:t>
            </a:r>
            <a:br>
              <a:rPr lang="en-US" altLang="en-US" sz="900" b="1" i="1" smtClean="0">
                <a:solidFill>
                  <a:srgbClr val="13467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</a:br>
            <a:r>
              <a:rPr lang="en-US" altLang="en-US" sz="900" b="1" i="1" smtClean="0">
                <a:solidFill>
                  <a:srgbClr val="13467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Bold" pitchFamily="34" charset="0"/>
              </a:rPr>
              <a:t>CHOICE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i="1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8616622">
            <a:off x="3238426" y="2180099"/>
            <a:ext cx="16634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150" b="1" i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REVIEW RESPONSE</a:t>
            </a:r>
          </a:p>
        </p:txBody>
      </p:sp>
      <p:sp>
        <p:nvSpPr>
          <p:cNvPr id="34" name="Rectangle 33"/>
          <p:cNvSpPr/>
          <p:nvPr/>
        </p:nvSpPr>
        <p:spPr>
          <a:xfrm rot="3533141">
            <a:off x="3388968" y="2158002"/>
            <a:ext cx="15621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150" b="1" i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ASSESS</a:t>
            </a:r>
          </a:p>
        </p:txBody>
      </p:sp>
      <p:sp>
        <p:nvSpPr>
          <p:cNvPr id="35" name="Rectangle 34"/>
          <p:cNvSpPr/>
          <p:nvPr/>
        </p:nvSpPr>
        <p:spPr>
          <a:xfrm rot="21356104">
            <a:off x="3401483" y="2613751"/>
            <a:ext cx="1492013" cy="121400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150" b="1" i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150" b="1" i="1" dirty="0">
              <a:ln w="12700">
                <a:noFill/>
                <a:prstDash val="solid"/>
              </a:ln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6075364" y="5708650"/>
            <a:ext cx="936625" cy="566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700" b="1" i="1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7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</a:t>
            </a:r>
            <a:r>
              <a:rPr lang="en-US" sz="700" i="1" kern="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†</a:t>
            </a:r>
            <a:endParaRPr lang="en-US" sz="700" i="1" kern="0" baseline="300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700" i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7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6837364" y="5708652"/>
            <a:ext cx="687387" cy="4365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2" name="Rectangle 7"/>
          <p:cNvSpPr>
            <a:spLocks/>
          </p:cNvSpPr>
          <p:nvPr/>
        </p:nvSpPr>
        <p:spPr bwMode="auto">
          <a:xfrm>
            <a:off x="7494589" y="3573463"/>
            <a:ext cx="1234678" cy="30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134679"/>
                </a:solidFill>
              </a:rPr>
              <a:t>*Not for children &lt;12 years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dirty="0" smtClean="0">
                <a:solidFill>
                  <a:srgbClr val="134679"/>
                </a:solidFill>
              </a:rPr>
              <a:t>**For children 6-11 years, the </a:t>
            </a:r>
            <a:r>
              <a:rPr lang="en-US" altLang="en-US" sz="900" dirty="0">
                <a:solidFill>
                  <a:srgbClr val="134679"/>
                </a:solidFill>
              </a:rPr>
              <a:t>preferred Step 3 </a:t>
            </a:r>
            <a:r>
              <a:rPr lang="en-US" altLang="en-US" sz="900" dirty="0" smtClean="0">
                <a:solidFill>
                  <a:srgbClr val="134679"/>
                </a:solidFill>
              </a:rPr>
              <a:t>treatment is </a:t>
            </a:r>
            <a:r>
              <a:rPr lang="en-US" altLang="en-US" sz="900" dirty="0">
                <a:solidFill>
                  <a:srgbClr val="134679"/>
                </a:solidFill>
              </a:rPr>
              <a:t>medium dose 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baseline="30000" dirty="0" smtClean="0">
                <a:solidFill>
                  <a:srgbClr val="134679"/>
                </a:solidFill>
              </a:rPr>
              <a:t>#</a:t>
            </a:r>
            <a:r>
              <a:rPr lang="en-US" altLang="en-US" sz="900" dirty="0" smtClean="0">
                <a:solidFill>
                  <a:srgbClr val="134679"/>
                </a:solidFill>
              </a:rPr>
              <a:t>For </a:t>
            </a:r>
            <a:r>
              <a:rPr lang="en-US" altLang="en-US" sz="900" dirty="0">
                <a:solidFill>
                  <a:srgbClr val="134679"/>
                </a:solidFill>
              </a:rPr>
              <a:t>patients prescribed BDP/</a:t>
            </a:r>
            <a:r>
              <a:rPr lang="en-US" altLang="en-US" sz="900" dirty="0" err="1">
                <a:solidFill>
                  <a:srgbClr val="134679"/>
                </a:solidFill>
              </a:rPr>
              <a:t>formoterol</a:t>
            </a:r>
            <a:r>
              <a:rPr lang="en-US" altLang="en-US" sz="900" dirty="0">
                <a:solidFill>
                  <a:srgbClr val="134679"/>
                </a:solidFill>
              </a:rPr>
              <a:t> or BUD/ </a:t>
            </a:r>
            <a:r>
              <a:rPr lang="en-US" altLang="en-US" sz="900" dirty="0" err="1">
                <a:solidFill>
                  <a:srgbClr val="134679"/>
                </a:solidFill>
              </a:rPr>
              <a:t>formoterol</a:t>
            </a:r>
            <a:r>
              <a:rPr lang="en-US" altLang="en-US" sz="900" dirty="0">
                <a:solidFill>
                  <a:srgbClr val="134679"/>
                </a:solidFill>
              </a:rPr>
              <a:t> maintenance and reliever </a:t>
            </a:r>
            <a:r>
              <a:rPr lang="en-US" altLang="en-US" sz="900" dirty="0" smtClean="0">
                <a:solidFill>
                  <a:srgbClr val="134679"/>
                </a:solidFill>
              </a:rPr>
              <a:t>therapy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sz="900" dirty="0" smtClean="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900" dirty="0" smtClean="0">
                <a:solidFill>
                  <a:srgbClr val="134679"/>
                </a:solidFill>
              </a:rPr>
              <a:t> </a:t>
            </a:r>
            <a:r>
              <a:rPr lang="en-AU" altLang="en-US" sz="900" dirty="0" err="1">
                <a:solidFill>
                  <a:srgbClr val="134679"/>
                </a:solidFill>
              </a:rPr>
              <a:t>Tiotropium</a:t>
            </a:r>
            <a:r>
              <a:rPr lang="en-AU" altLang="en-US" sz="900" dirty="0">
                <a:solidFill>
                  <a:srgbClr val="134679"/>
                </a:solidFill>
              </a:rPr>
              <a:t> by </a:t>
            </a:r>
            <a:r>
              <a:rPr lang="en-AU" altLang="en-US" sz="900" dirty="0" smtClean="0">
                <a:solidFill>
                  <a:srgbClr val="134679"/>
                </a:solidFill>
              </a:rPr>
              <a:t>mist </a:t>
            </a:r>
            <a:r>
              <a:rPr lang="en-AU" altLang="en-US" sz="900" dirty="0">
                <a:solidFill>
                  <a:srgbClr val="134679"/>
                </a:solidFill>
              </a:rPr>
              <a:t>inhaler is </a:t>
            </a:r>
            <a:r>
              <a:rPr lang="en-AU" altLang="en-US" sz="900" dirty="0" smtClean="0">
                <a:solidFill>
                  <a:srgbClr val="134679"/>
                </a:solidFill>
              </a:rPr>
              <a:t>an </a:t>
            </a:r>
            <a:r>
              <a:rPr lang="en-AU" altLang="en-US" sz="900" dirty="0">
                <a:solidFill>
                  <a:srgbClr val="134679"/>
                </a:solidFill>
              </a:rPr>
              <a:t>add-on treatment for </a:t>
            </a:r>
            <a:r>
              <a:rPr lang="en-AU" altLang="en-US" sz="900" dirty="0" smtClean="0">
                <a:solidFill>
                  <a:srgbClr val="134679"/>
                </a:solidFill>
              </a:rPr>
              <a:t>patients ≥12 years with </a:t>
            </a:r>
            <a:r>
              <a:rPr lang="en-AU" altLang="en-US" sz="900" dirty="0">
                <a:solidFill>
                  <a:srgbClr val="134679"/>
                </a:solidFill>
              </a:rPr>
              <a:t>a history of </a:t>
            </a:r>
            <a:r>
              <a:rPr lang="en-AU" altLang="en-US" sz="900" dirty="0" smtClean="0">
                <a:solidFill>
                  <a:srgbClr val="134679"/>
                </a:solidFill>
              </a:rPr>
              <a:t>exacerbations</a:t>
            </a:r>
            <a:endParaRPr lang="en-US" altLang="en-US" sz="900" dirty="0">
              <a:solidFill>
                <a:srgbClr val="134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78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3219450" cy="4114800"/>
          </a:xfrm>
          <a:noFill/>
        </p:spPr>
      </p:pic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9144000" cy="248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6210302"/>
            <a:ext cx="21542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1" y="6553200"/>
            <a:ext cx="22431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cs typeface="Arial" charset="0"/>
              </a:rPr>
              <a:t>Patients on at least ICS</a:t>
            </a:r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76200" y="6438902"/>
            <a:ext cx="6413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altLang="en-US" sz="1200" smtClean="0">
                <a:solidFill>
                  <a:prstClr val="black"/>
                </a:solidFill>
                <a:latin typeface="Calibri" pitchFamily="34" charset="0"/>
              </a:rPr>
              <a:t>Kerstjens H, et al. Lancet Respir Med. 2015;3:367–376.</a:t>
            </a:r>
            <a:endParaRPr lang="en-GB" alt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8136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475" y="2432052"/>
            <a:ext cx="53038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92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98464" y="0"/>
            <a:ext cx="8334375" cy="1125538"/>
          </a:xfrm>
        </p:spPr>
        <p:txBody>
          <a:bodyPr>
            <a:normAutofit fontScale="90000"/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Overall summary of adverse events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for all parallel-group trials</a:t>
            </a:r>
          </a:p>
        </p:txBody>
      </p:sp>
      <p:graphicFrame>
        <p:nvGraphicFramePr>
          <p:cNvPr id="7" name="Inhaltsplatzhalter 7"/>
          <p:cNvGraphicFramePr>
            <a:graphicFrameLocks noGrp="1"/>
          </p:cNvGraphicFramePr>
          <p:nvPr/>
        </p:nvGraphicFramePr>
        <p:xfrm>
          <a:off x="287338" y="1196975"/>
          <a:ext cx="8604250" cy="5127626"/>
        </p:xfrm>
        <a:graphic>
          <a:graphicData uri="http://schemas.openxmlformats.org/drawingml/2006/table">
            <a:tbl>
              <a:tblPr/>
              <a:tblGrid>
                <a:gridCol w="1497012"/>
                <a:gridCol w="788988"/>
                <a:gridCol w="790575"/>
                <a:gridCol w="788987"/>
                <a:gridCol w="790575"/>
                <a:gridCol w="788988"/>
                <a:gridCol w="790575"/>
                <a:gridCol w="788987"/>
                <a:gridCol w="790575"/>
                <a:gridCol w="7889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06" marB="4570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Patients, %</a:t>
                      </a:r>
                    </a:p>
                  </a:txBody>
                  <a:tcPr marL="90003" marR="90003" marT="45706" marB="457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06" marB="4570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PrimoTinA-asthma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®a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06" marB="457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MezzoTinA-asthma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®a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06" marB="457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GraziaTinA-asthma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06" marB="457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μg qd (n=456)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 (n=456)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μg qd (n=517)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 μg qd (n=519)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Sal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 μg bid (n=541)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(n=523)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TioR5 μg qd (n=155)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TioR2.5 μg qd (n=154)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 (n=155)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Any AE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73.5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80.3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57.3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59.1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32.3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29.0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Drug-related AEs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4.6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7.4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6.9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AEs leading to discontinuation</a:t>
                      </a: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Serious AEs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8.1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Immediately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life-threatening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Disabling /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incapacitating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Requiring hospitalization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8.6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Prolonging hospitalization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Other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72000" marR="72000" marT="35992" marB="3599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000" marR="72000" marT="35992" marB="359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</a:tbl>
          </a:graphicData>
        </a:graphic>
      </p:graphicFrame>
      <p:sp>
        <p:nvSpPr>
          <p:cNvPr id="52357" name="TextBox 10"/>
          <p:cNvSpPr txBox="1">
            <a:spLocks noChangeArrowheads="1"/>
          </p:cNvSpPr>
          <p:nvPr/>
        </p:nvSpPr>
        <p:spPr bwMode="auto">
          <a:xfrm>
            <a:off x="65089" y="6246815"/>
            <a:ext cx="85979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Treated set.</a:t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GB" altLang="en-US" sz="1100" baseline="3000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Pooled data; </a:t>
            </a:r>
            <a:r>
              <a:rPr lang="en-GB" altLang="en-US" sz="1100" baseline="30000" smtClean="0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Plus placebo HFA-MDI bid; </a:t>
            </a:r>
            <a:r>
              <a:rPr lang="en-GB" altLang="en-US" sz="1100" baseline="3000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Plus placebo Respimat® qd; </a:t>
            </a:r>
            <a:r>
              <a:rPr lang="en-GB" altLang="en-US" sz="1100" baseline="3000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Placebo Respimat® qd plus placebo HFA-MDI bid; </a:t>
            </a:r>
            <a:r>
              <a:rPr lang="en-GB" altLang="en-US" sz="1100" baseline="30000" smtClean="0">
                <a:solidFill>
                  <a:prstClr val="black"/>
                </a:solidFill>
                <a:latin typeface="Calibri" pitchFamily="34" charset="0"/>
              </a:rPr>
              <a:t>e</a:t>
            </a: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Investigator-defined.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</a:rPr>
              <a:t>Pbo, placebo; PboR, placebo Respimat®; TioR, Tiotropium Respimat®.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026" y="2749552"/>
            <a:ext cx="8532813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675" y="3959227"/>
            <a:ext cx="8534400" cy="295275"/>
          </a:xfrm>
          <a:prstGeom prst="rect">
            <a:avLst/>
          </a:prstGeom>
          <a:noFill/>
          <a:ln w="2857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i="1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16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15889" y="0"/>
            <a:ext cx="8886825" cy="1125538"/>
          </a:xfrm>
        </p:spPr>
        <p:txBody>
          <a:bodyPr>
            <a:normAutofit fontScale="90000"/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Adverse events reported by ≥5% of patients</a:t>
            </a:r>
          </a:p>
        </p:txBody>
      </p:sp>
      <p:sp>
        <p:nvSpPr>
          <p:cNvPr id="53349" name="Content Placeholder 8"/>
          <p:cNvSpPr>
            <a:spLocks noGrp="1"/>
          </p:cNvSpPr>
          <p:nvPr>
            <p:ph idx="1"/>
          </p:nvPr>
        </p:nvSpPr>
        <p:spPr>
          <a:xfrm>
            <a:off x="231776" y="5638800"/>
            <a:ext cx="8642350" cy="3635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altLang="en-US" sz="2000" smtClean="0"/>
              <a:t>No deaths in any trial</a:t>
            </a:r>
          </a:p>
        </p:txBody>
      </p:sp>
      <p:graphicFrame>
        <p:nvGraphicFramePr>
          <p:cNvPr id="7" name="Inhaltsplatzhalter 7"/>
          <p:cNvGraphicFramePr>
            <a:graphicFrameLocks noGrp="1"/>
          </p:cNvGraphicFramePr>
          <p:nvPr/>
        </p:nvGraphicFramePr>
        <p:xfrm>
          <a:off x="287338" y="1341440"/>
          <a:ext cx="8604250" cy="4243419"/>
        </p:xfrm>
        <a:graphic>
          <a:graphicData uri="http://schemas.openxmlformats.org/drawingml/2006/table">
            <a:tbl>
              <a:tblPr/>
              <a:tblGrid>
                <a:gridCol w="1497012"/>
                <a:gridCol w="788988"/>
                <a:gridCol w="790575"/>
                <a:gridCol w="788987"/>
                <a:gridCol w="790575"/>
                <a:gridCol w="788988"/>
                <a:gridCol w="790575"/>
                <a:gridCol w="788987"/>
                <a:gridCol w="790575"/>
                <a:gridCol w="7889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Patients, %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PrimoTinA-asthma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®a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MezzoTinA-asthma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®a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GraziaTinA-asthma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μg qd (n=456)</a:t>
                      </a:r>
                    </a:p>
                  </a:txBody>
                  <a:tcPr marL="72000" marR="72000" marT="36001" marB="360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 (n=456)</a:t>
                      </a:r>
                    </a:p>
                  </a:txBody>
                  <a:tcPr marL="72000" marR="72000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μg qd (n=517)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72000" marR="72000" marT="36001" marB="360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 μg qd (n=519)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72000" marR="72000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Sal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 μg bid (n=541)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72000" marR="72000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(n=523)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72000" marR="72000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TioR5 μg qd (n=155)</a:t>
                      </a:r>
                    </a:p>
                  </a:txBody>
                  <a:tcPr marL="72000" marR="72000" marT="36001" marB="360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TioR2.5 μg qd (n=154)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 (n=155)</a:t>
                      </a:r>
                    </a:p>
                  </a:txBody>
                  <a:tcPr marL="72000" marR="72000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Asthma worsening / exacerbation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39.9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50.9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21.5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15.8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19.4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22.0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11.0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12.9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Bronchitis</a:t>
                      </a: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4.4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Decreased peak expiratory flow rate</a:t>
                      </a: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20.4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26.8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11.4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9.4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8.7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15.1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Headache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7.2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Nasopharyngitis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11.2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12.3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7.9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9.4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7.6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9.2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Upper respiratory tract infection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4.6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3.7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7.6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7.8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4.5</a:t>
                      </a:r>
                    </a:p>
                  </a:txBody>
                  <a:tcPr marL="90003" marR="90003" marT="45735" marB="4573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4.5</a:t>
                      </a:r>
                    </a:p>
                  </a:txBody>
                  <a:tcPr marL="90003" marR="90003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</a:tbl>
          </a:graphicData>
        </a:graphic>
      </p:graphicFrame>
      <p:sp>
        <p:nvSpPr>
          <p:cNvPr id="53348" name="TextBox 4"/>
          <p:cNvSpPr txBox="1">
            <a:spLocks noChangeArrowheads="1"/>
          </p:cNvSpPr>
          <p:nvPr/>
        </p:nvSpPr>
        <p:spPr bwMode="auto">
          <a:xfrm>
            <a:off x="65089" y="6181727"/>
            <a:ext cx="82708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Treated set.</a:t>
            </a:r>
            <a:b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GB" altLang="en-US" sz="1200" baseline="3000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Pooled data; </a:t>
            </a:r>
            <a:r>
              <a:rPr lang="en-GB" altLang="en-US" sz="1200" baseline="30000" smtClean="0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Plus placebo HFA-MDI bid; </a:t>
            </a:r>
            <a:r>
              <a:rPr lang="en-GB" altLang="en-US" sz="1200" baseline="3000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Plus placebo Respimat® qd; </a:t>
            </a:r>
            <a:r>
              <a:rPr lang="en-GB" altLang="en-US" sz="1200" baseline="3000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Placebo Respimat® qd plus placebo HFA-MDI bid.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Pbo, placebo; PboR, placebo Respimat®; TioR, Tiotropium Respimat®.</a:t>
            </a:r>
          </a:p>
        </p:txBody>
      </p:sp>
    </p:spTree>
    <p:extLst>
      <p:ext uri="{BB962C8B-B14F-4D97-AF65-F5344CB8AC3E}">
        <p14:creationId xmlns:p14="http://schemas.microsoft.com/office/powerpoint/2010/main" val="1951128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246063" y="0"/>
            <a:ext cx="8642350" cy="112395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Drug-related AEs</a:t>
            </a:r>
          </a:p>
        </p:txBody>
      </p:sp>
      <p:sp>
        <p:nvSpPr>
          <p:cNvPr id="54274" name="Content Placeholder 8"/>
          <p:cNvSpPr>
            <a:spLocks noGrp="1"/>
          </p:cNvSpPr>
          <p:nvPr>
            <p:ph idx="1"/>
          </p:nvPr>
        </p:nvSpPr>
        <p:spPr>
          <a:xfrm>
            <a:off x="374651" y="1330325"/>
            <a:ext cx="8642350" cy="140335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sz="2400" smtClean="0"/>
              <a:t>A small number of AEs considered to be drug related were reported</a:t>
            </a:r>
          </a:p>
          <a:p>
            <a:pPr>
              <a:spcAft>
                <a:spcPts val="600"/>
              </a:spcAft>
            </a:pPr>
            <a:r>
              <a:rPr lang="en-US" altLang="en-US" sz="2400" smtClean="0"/>
              <a:t>Asthma worsening/exacerbation and dry mouth were among the most frequently reported, in all trials: </a:t>
            </a:r>
          </a:p>
        </p:txBody>
      </p:sp>
      <p:graphicFrame>
        <p:nvGraphicFramePr>
          <p:cNvPr id="4" name="Inhaltsplatzhalter 7"/>
          <p:cNvGraphicFramePr>
            <a:graphicFrameLocks noGrp="1"/>
          </p:cNvGraphicFramePr>
          <p:nvPr/>
        </p:nvGraphicFramePr>
        <p:xfrm>
          <a:off x="287338" y="3176589"/>
          <a:ext cx="8604250" cy="2387601"/>
        </p:xfrm>
        <a:graphic>
          <a:graphicData uri="http://schemas.openxmlformats.org/drawingml/2006/table">
            <a:tbl>
              <a:tblPr/>
              <a:tblGrid>
                <a:gridCol w="1497012"/>
                <a:gridCol w="788988"/>
                <a:gridCol w="790575"/>
                <a:gridCol w="788987"/>
                <a:gridCol w="790575"/>
                <a:gridCol w="788988"/>
                <a:gridCol w="790575"/>
                <a:gridCol w="788987"/>
                <a:gridCol w="790575"/>
                <a:gridCol w="7889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Patients, %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PrimoTinA-asthma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®a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MezzoTinA-asthma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®a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GraziaTinA-asthma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®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μg qd (n=456)</a:t>
                      </a:r>
                    </a:p>
                  </a:txBody>
                  <a:tcPr marL="72000" marR="72000" marT="36006" marB="360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 (n=456)</a:t>
                      </a:r>
                    </a:p>
                  </a:txBody>
                  <a:tcPr marL="72000" marR="72000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μg qd (n=517)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72000" marR="72000" marT="36006" marB="360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 μg qd (n=519)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72000" marR="72000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Sal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 μg bid (n=541)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72000" marR="72000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(n=523)</a:t>
                      </a:r>
                      <a:r>
                        <a:rPr kumimoji="0" lang="en-GB" alt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72000" marR="72000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TioR5 μg qd (n=155)</a:t>
                      </a:r>
                    </a:p>
                  </a:txBody>
                  <a:tcPr marL="72000" marR="72000" marT="36006" marB="3600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TioR2.5 μg qd (n=154)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PboR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 (n=155)</a:t>
                      </a:r>
                    </a:p>
                  </a:txBody>
                  <a:tcPr marL="72000" marR="72000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Asthma worsening / exacerbation, n (%)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 (1.5)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 (1.5)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(0.4)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(0.4)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 (0.8)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(0.6)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Dry mouth, n (%)</a:t>
                      </a:r>
                      <a:endParaRPr kumimoji="0" lang="en-GB" alt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(1.3)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(0.4)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 (1.0)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(0.4)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(0.2)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(0.4)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42" marB="4574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(0.6)</a:t>
                      </a:r>
                    </a:p>
                  </a:txBody>
                  <a:tcPr marL="90003" marR="90003" marT="45742" marB="457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14" y="6434140"/>
            <a:ext cx="8270875" cy="363537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Treated set.</a:t>
            </a:r>
            <a:br>
              <a:rPr lang="en-GB" sz="1200" i="1" dirty="0">
                <a:solidFill>
                  <a:prstClr val="black"/>
                </a:solidFill>
                <a:cs typeface="Arial" charset="0"/>
              </a:rPr>
            </a:br>
            <a:r>
              <a:rPr lang="en-GB" sz="1200" i="1" baseline="30000" dirty="0">
                <a:solidFill>
                  <a:prstClr val="black"/>
                </a:solidFill>
                <a:cs typeface="Arial" charset="0"/>
              </a:rPr>
              <a:t>a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Pooled data; </a:t>
            </a:r>
            <a:r>
              <a:rPr lang="en-GB" sz="1200" i="1" baseline="30000" dirty="0">
                <a:solidFill>
                  <a:prstClr val="black"/>
                </a:solidFill>
                <a:cs typeface="Arial" charset="0"/>
              </a:rPr>
              <a:t>b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Plus placebo HFA-MDI bid; </a:t>
            </a:r>
            <a:r>
              <a:rPr lang="en-GB" sz="1200" i="1" baseline="300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Plus placebo Respimat® </a:t>
            </a:r>
            <a:r>
              <a:rPr lang="en-GB" sz="1200" i="1" dirty="0" err="1">
                <a:solidFill>
                  <a:prstClr val="black"/>
                </a:solidFill>
                <a:cs typeface="Arial" charset="0"/>
              </a:rPr>
              <a:t>qd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; </a:t>
            </a:r>
            <a:r>
              <a:rPr lang="en-GB" sz="1200" i="1" baseline="30000" dirty="0">
                <a:solidFill>
                  <a:prstClr val="black"/>
                </a:solidFill>
                <a:cs typeface="Arial" charset="0"/>
              </a:rPr>
              <a:t>d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Placebo Respimat® </a:t>
            </a:r>
            <a:r>
              <a:rPr lang="en-GB" sz="1200" i="1" dirty="0" err="1">
                <a:solidFill>
                  <a:prstClr val="black"/>
                </a:solidFill>
                <a:cs typeface="Arial" charset="0"/>
              </a:rPr>
              <a:t>qd</a:t>
            </a:r>
            <a:r>
              <a:rPr lang="en-GB" sz="1200" i="1" dirty="0">
                <a:solidFill>
                  <a:prstClr val="black"/>
                </a:solidFill>
                <a:cs typeface="Arial" charset="0"/>
              </a:rPr>
              <a:t> plus placebo HFA-MDI bid.</a:t>
            </a:r>
          </a:p>
        </p:txBody>
      </p:sp>
    </p:spTree>
    <p:extLst>
      <p:ext uri="{BB962C8B-B14F-4D97-AF65-F5344CB8AC3E}">
        <p14:creationId xmlns:p14="http://schemas.microsoft.com/office/powerpoint/2010/main" val="2189912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657600" y="63960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i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 smtClean="0">
                <a:solidFill>
                  <a:prstClr val="black"/>
                </a:solidFill>
                <a:cs typeface="Arial" pitchFamily="34" charset="0"/>
              </a:rPr>
              <a:t> Price D. et al. Journal of Asthma and Allergy 2015:8 1–13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2057400"/>
            <a:ext cx="7315200" cy="4212988"/>
            <a:chOff x="684213" y="908050"/>
            <a:chExt cx="8316912" cy="5732863"/>
          </a:xfrm>
        </p:grpSpPr>
        <p:pic>
          <p:nvPicPr>
            <p:cNvPr id="5530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26" r="14064" b="62885"/>
            <a:stretch>
              <a:fillRect/>
            </a:stretch>
          </p:blipFill>
          <p:spPr bwMode="auto">
            <a:xfrm>
              <a:off x="684213" y="1052513"/>
              <a:ext cx="2498725" cy="1011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06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26" r="14064" b="62885"/>
            <a:stretch>
              <a:fillRect/>
            </a:stretch>
          </p:blipFill>
          <p:spPr bwMode="auto">
            <a:xfrm>
              <a:off x="3673475" y="1046163"/>
              <a:ext cx="2498725" cy="1011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5" name="Text Box 4"/>
            <p:cNvSpPr txBox="1">
              <a:spLocks noChangeArrowheads="1"/>
            </p:cNvSpPr>
            <p:nvPr/>
          </p:nvSpPr>
          <p:spPr bwMode="auto">
            <a:xfrm>
              <a:off x="6286577" y="908050"/>
              <a:ext cx="2714548" cy="247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sv-SE" altLang="en-US" sz="2800" b="1" dirty="0" smtClean="0">
                  <a:solidFill>
                    <a:srgbClr val="1F497D"/>
                  </a:solidFill>
                </a:rPr>
                <a:t>Traditional clinical studies (RCT)</a:t>
              </a:r>
              <a:endParaRPr lang="en-GB" altLang="en-US" sz="2400" b="1" dirty="0" smtClean="0">
                <a:solidFill>
                  <a:srgbClr val="1F497D"/>
                </a:solidFill>
              </a:endParaRPr>
            </a:p>
          </p:txBody>
        </p:sp>
        <p:pic>
          <p:nvPicPr>
            <p:cNvPr id="55308" name="Picture 5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26" t="36407" r="11252" b="13239"/>
            <a:stretch>
              <a:fillRect/>
            </a:stretch>
          </p:blipFill>
          <p:spPr bwMode="auto">
            <a:xfrm>
              <a:off x="755650" y="3500438"/>
              <a:ext cx="5318125" cy="225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6"/>
            <p:cNvSpPr txBox="1">
              <a:spLocks noChangeArrowheads="1"/>
            </p:cNvSpPr>
            <p:nvPr/>
          </p:nvSpPr>
          <p:spPr bwMode="auto">
            <a:xfrm>
              <a:off x="6587994" y="4869867"/>
              <a:ext cx="2413131" cy="39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sv-SE" altLang="en-US" b="1" smtClean="0">
                  <a:solidFill>
                    <a:srgbClr val="1F497D"/>
                  </a:solidFill>
                </a:rPr>
                <a:t>Real life</a:t>
              </a:r>
              <a:endParaRPr lang="en-GB" altLang="en-US" b="1" smtClean="0">
                <a:solidFill>
                  <a:srgbClr val="1F497D"/>
                </a:solidFill>
              </a:endParaRPr>
            </a:p>
          </p:txBody>
        </p:sp>
        <p:sp>
          <p:nvSpPr>
            <p:cNvPr id="55310" name="Text Box 7"/>
            <p:cNvSpPr txBox="1">
              <a:spLocks noChangeArrowheads="1"/>
            </p:cNvSpPr>
            <p:nvPr/>
          </p:nvSpPr>
          <p:spPr bwMode="auto">
            <a:xfrm>
              <a:off x="3733800" y="2286000"/>
              <a:ext cx="2471616" cy="79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altLang="en-US" b="1" smtClean="0">
                  <a:solidFill>
                    <a:prstClr val="black"/>
                  </a:solidFill>
                  <a:latin typeface="Arial" pitchFamily="34" charset="0"/>
                  <a:sym typeface="Wingdings" pitchFamily="2" charset="2"/>
                </a:rPr>
                <a:t> </a:t>
              </a:r>
              <a:r>
                <a:rPr lang="nl-BE" altLang="en-US" sz="2800" b="1" smtClean="0">
                  <a:solidFill>
                    <a:prstClr val="black"/>
                  </a:solidFill>
                  <a:latin typeface="Arial" pitchFamily="34" charset="0"/>
                  <a:sym typeface="Wingdings" pitchFamily="2" charset="2"/>
                </a:rPr>
                <a:t>Efficacy </a:t>
              </a:r>
              <a:endParaRPr lang="nl-BE" altLang="en-US" sz="2800" b="1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311" name="Text Box 8"/>
            <p:cNvSpPr txBox="1">
              <a:spLocks noChangeArrowheads="1"/>
            </p:cNvSpPr>
            <p:nvPr/>
          </p:nvSpPr>
          <p:spPr bwMode="auto">
            <a:xfrm>
              <a:off x="3832225" y="5845175"/>
              <a:ext cx="3428435" cy="79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altLang="en-US" b="1" smtClean="0">
                  <a:solidFill>
                    <a:prstClr val="black"/>
                  </a:solidFill>
                  <a:latin typeface="Arial" pitchFamily="34" charset="0"/>
                  <a:sym typeface="Wingdings" pitchFamily="2" charset="2"/>
                </a:rPr>
                <a:t> </a:t>
              </a:r>
              <a:r>
                <a:rPr lang="nl-BE" altLang="en-US" sz="2800" b="1" smtClean="0">
                  <a:solidFill>
                    <a:prstClr val="black"/>
                  </a:solidFill>
                  <a:latin typeface="Arial" pitchFamily="34" charset="0"/>
                  <a:sym typeface="Wingdings" pitchFamily="2" charset="2"/>
                </a:rPr>
                <a:t>Effectiveness</a:t>
              </a:r>
              <a:endParaRPr lang="nl-BE" altLang="en-US" sz="2800" b="1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2174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3"/>
            <a:ext cx="9144000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657600" y="63960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i="1" smtClean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smtClean="0">
                <a:solidFill>
                  <a:prstClr val="black"/>
                </a:solidFill>
                <a:cs typeface="Arial" pitchFamily="34" charset="0"/>
              </a:rPr>
              <a:t> Price D. et al. Journal of Asthma and Allergy 2015:8 1–13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57402"/>
            <a:ext cx="8229600" cy="4525963"/>
          </a:xfrm>
        </p:spPr>
        <p:txBody>
          <a:bodyPr>
            <a:normAutofit fontScale="92500"/>
          </a:bodyPr>
          <a:lstStyle/>
          <a:p>
            <a:endParaRPr lang="en-US" altLang="en-US" sz="2400" smtClean="0"/>
          </a:p>
          <a:p>
            <a:r>
              <a:rPr lang="en-US" altLang="en-US" sz="2400" smtClean="0"/>
              <a:t> Medical records of adults with asthma (aged &gt;18 years) prescribed tiotropium were obtained from the UK Optimum Patient Care Research Database for the period 2001–2013.</a:t>
            </a:r>
          </a:p>
          <a:p>
            <a:r>
              <a:rPr lang="en-US" altLang="en-US" sz="2400" smtClean="0"/>
              <a:t>Primary outcomes were compared in the year before (baseline) and the year after (outcome) addition of tiotropium: exacerbations (asthma-related hospital emergency department attendance or inpatient admission, or acute oral corticosteroid course) and acute respiratory events (exacerbation or antibiotic prescription).</a:t>
            </a:r>
          </a:p>
          <a:p>
            <a:r>
              <a:rPr lang="en-US" altLang="en-US" sz="2400" smtClean="0"/>
              <a:t> Secondary outcomes included lung function test results and short-acting β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agonist use.</a:t>
            </a:r>
          </a:p>
        </p:txBody>
      </p:sp>
    </p:spTree>
    <p:extLst>
      <p:ext uri="{BB962C8B-B14F-4D97-AF65-F5344CB8AC3E}">
        <p14:creationId xmlns:p14="http://schemas.microsoft.com/office/powerpoint/2010/main" val="1482992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657600" y="63960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i="1" smtClean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smtClean="0">
                <a:solidFill>
                  <a:prstClr val="black"/>
                </a:solidFill>
                <a:cs typeface="Arial" pitchFamily="34" charset="0"/>
              </a:rPr>
              <a:t> Price D. et al. Journal of Asthma and Allergy 2015:8 1–13</a:t>
            </a:r>
          </a:p>
        </p:txBody>
      </p:sp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648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5029202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Percentage of patients having at least one exacerbation decreased from 37% to 27% (P&lt;0.001) and the percentage having at least one acute respiratory event decreased from 58% to 47% (P&lt;0.001)</a:t>
            </a:r>
          </a:p>
        </p:txBody>
      </p:sp>
    </p:spTree>
    <p:extLst>
      <p:ext uri="{BB962C8B-B14F-4D97-AF65-F5344CB8AC3E}">
        <p14:creationId xmlns:p14="http://schemas.microsoft.com/office/powerpoint/2010/main" val="2740040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95288" y="1003300"/>
            <a:ext cx="8229600" cy="2590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GB" altLang="en-US" sz="2600" smtClean="0"/>
              <a:t>Once-daily tiotropium Respimat® </a:t>
            </a:r>
            <a:r>
              <a:rPr lang="en-US" altLang="en-US" sz="2600" smtClean="0"/>
              <a:t>use in asthma complements the use of other existing asthma medications</a:t>
            </a:r>
          </a:p>
          <a:p>
            <a:pPr eaLnBrk="1" hangingPunct="1"/>
            <a:r>
              <a:rPr lang="en-GB" altLang="en-US" sz="2600" smtClean="0"/>
              <a:t>Tiotropium provides an important therapeutic option for patients with symptomatic asthma despite ICS+LABA, without the need for phenotyping</a:t>
            </a:r>
            <a:endParaRPr lang="en-US" altLang="en-US" sz="2600" smtClean="0"/>
          </a:p>
          <a:p>
            <a:pPr eaLnBrk="1" hangingPunct="1"/>
            <a:r>
              <a:rPr lang="en-US" altLang="en-US" sz="2600" smtClean="0"/>
              <a:t>The addition of tiotropium to ICS/LABA in patients with symptomatic asthma resulted in: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938868" y="5230617"/>
            <a:ext cx="1473199" cy="1344613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1" i="1" kern="0" dirty="0" smtClean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31%</a:t>
            </a:r>
            <a:r>
              <a:rPr lang="en-GB" sz="2000" b="1" i="1" kern="0" dirty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2000" b="1" i="1" kern="0" dirty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</a:br>
            <a:r>
              <a:rPr lang="en-GB" sz="1100" b="1" i="1" kern="0" dirty="0" smtClean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risk reduction in asthma worsening</a:t>
            </a:r>
            <a:endParaRPr lang="en-GB" sz="1100" b="1" i="1" kern="0" dirty="0">
              <a:solidFill>
                <a:prstClr val="white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666750" y="4607805"/>
            <a:ext cx="7899400" cy="1990639"/>
            <a:chOff x="700088" y="2575286"/>
            <a:chExt cx="8012112" cy="2208638"/>
          </a:xfrm>
        </p:grpSpPr>
        <p:grpSp>
          <p:nvGrpSpPr>
            <p:cNvPr id="23" name="Group 46"/>
            <p:cNvGrpSpPr>
              <a:grpSpLocks/>
            </p:cNvGrpSpPr>
            <p:nvPr/>
          </p:nvGrpSpPr>
          <p:grpSpPr bwMode="auto">
            <a:xfrm>
              <a:off x="6919913" y="2636838"/>
              <a:ext cx="1792287" cy="2146300"/>
              <a:chOff x="12248612" y="349300"/>
              <a:chExt cx="1662782" cy="199178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48788" y="349300"/>
                <a:ext cx="1662606" cy="1992518"/>
              </a:xfrm>
              <a:prstGeom prst="rect">
                <a:avLst/>
              </a:prstGeom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Oval 36"/>
              <p:cNvSpPr/>
              <p:nvPr/>
            </p:nvSpPr>
            <p:spPr>
              <a:xfrm>
                <a:off x="12492621" y="915271"/>
                <a:ext cx="1314755" cy="1314755"/>
              </a:xfrm>
              <a:prstGeom prst="ellipse">
                <a:avLst/>
              </a:prstGeom>
              <a:solidFill>
                <a:srgbClr val="006068"/>
              </a:solidFill>
              <a:ln w="9525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 smtClean="0">
                  <a:solidFill>
                    <a:srgbClr val="00606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457921" y="911585"/>
                <a:ext cx="1386252" cy="138446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marL="0" lvl="1"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GB" sz="1100" b="1" i="1" kern="0" dirty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  <a:t>Safety profile comparable</a:t>
                </a:r>
                <a:br>
                  <a:rPr lang="en-GB" sz="1100" b="1" i="1" kern="0" dirty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</a:br>
                <a:r>
                  <a:rPr lang="en-GB" sz="1100" b="1" i="1" kern="0" dirty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  <a:t>to placebo</a:t>
                </a:r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4871315" y="2636837"/>
              <a:ext cx="1792098" cy="2147087"/>
              <a:chOff x="10841053" y="296263"/>
              <a:chExt cx="1662607" cy="199251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41053" y="296263"/>
                <a:ext cx="1662607" cy="1992518"/>
              </a:xfrm>
              <a:prstGeom prst="rect">
                <a:avLst/>
              </a:prstGeom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Oval 33"/>
              <p:cNvSpPr/>
              <p:nvPr/>
            </p:nvSpPr>
            <p:spPr>
              <a:xfrm>
                <a:off x="11099010" y="897203"/>
                <a:ext cx="1314755" cy="1314755"/>
              </a:xfrm>
              <a:prstGeom prst="ellipse">
                <a:avLst/>
              </a:prstGeom>
              <a:solidFill>
                <a:srgbClr val="77933C"/>
              </a:solidFill>
              <a:ln w="9525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 smtClean="0">
                  <a:solidFill>
                    <a:srgbClr val="00606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" name="TextBox 62"/>
              <p:cNvSpPr>
                <a:spLocks noChangeArrowheads="1"/>
              </p:cNvSpPr>
              <p:nvPr/>
            </p:nvSpPr>
            <p:spPr bwMode="auto">
              <a:xfrm>
                <a:off x="11050061" y="812620"/>
                <a:ext cx="1385897" cy="138629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lvl="1" algn="ctr"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altLang="en-US" sz="2000" b="1" i="1" dirty="0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21%</a:t>
                </a:r>
                <a:r>
                  <a:rPr lang="en-GB" altLang="en-US" sz="1400" b="1" i="1" dirty="0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/>
                </a:r>
                <a:br>
                  <a:rPr lang="en-GB" altLang="en-US" sz="1400" b="1" i="1" dirty="0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</a:br>
                <a:r>
                  <a:rPr lang="en-GB" altLang="en-US" sz="1100" b="1" i="1" dirty="0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risk reduction for severe asthma exacerbation</a:t>
                </a:r>
              </a:p>
            </p:txBody>
          </p: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2743383" y="2575286"/>
              <a:ext cx="1792098" cy="2145325"/>
              <a:chOff x="5194286" y="334902"/>
              <a:chExt cx="1662606" cy="199088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4286" y="334902"/>
                <a:ext cx="1662606" cy="1990883"/>
              </a:xfrm>
              <a:prstGeom prst="rect">
                <a:avLst/>
              </a:prstGeom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Oval 30"/>
              <p:cNvSpPr/>
              <p:nvPr/>
            </p:nvSpPr>
            <p:spPr>
              <a:xfrm>
                <a:off x="5439167" y="901515"/>
                <a:ext cx="1314755" cy="1314755"/>
              </a:xfrm>
              <a:prstGeom prst="ellipse">
                <a:avLst/>
              </a:prstGeom>
              <a:solidFill>
                <a:srgbClr val="E46C0A"/>
              </a:solidFill>
              <a:ln w="9525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 smtClean="0">
                  <a:solidFill>
                    <a:srgbClr val="00606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03420" y="831804"/>
                <a:ext cx="1386251" cy="138446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marL="0" lvl="1"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GB" sz="2000" b="1" i="1" kern="0" dirty="0" smtClean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  <a:t>31%</a:t>
                </a:r>
                <a:r>
                  <a:rPr lang="en-GB" sz="2000" b="1" i="1" kern="0" dirty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  <a:t/>
                </a:r>
                <a:br>
                  <a:rPr lang="en-GB" sz="2000" b="1" i="1" kern="0" dirty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</a:br>
                <a:r>
                  <a:rPr lang="en-GB" sz="1100" b="1" i="1" kern="0" dirty="0" smtClean="0">
                    <a:solidFill>
                      <a:prstClr val="white"/>
                    </a:solidFill>
                    <a:latin typeface="Century Gothic" pitchFamily="34" charset="0"/>
                    <a:cs typeface="Arial" pitchFamily="34" charset="0"/>
                  </a:rPr>
                  <a:t>risk reduction in asthma worsening</a:t>
                </a:r>
                <a:endParaRPr lang="en-GB" sz="1100" b="1" i="1" kern="0" dirty="0">
                  <a:solidFill>
                    <a:prstClr val="white"/>
                  </a:solidFill>
                  <a:latin typeface="Century Gothic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67"/>
            <p:cNvGrpSpPr>
              <a:grpSpLocks/>
            </p:cNvGrpSpPr>
            <p:nvPr/>
          </p:nvGrpSpPr>
          <p:grpSpPr bwMode="auto">
            <a:xfrm>
              <a:off x="700088" y="2636838"/>
              <a:ext cx="1792287" cy="2146300"/>
              <a:chOff x="5481857" y="349300"/>
              <a:chExt cx="1662782" cy="199178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1857" y="349300"/>
                <a:ext cx="1662607" cy="1992518"/>
              </a:xfrm>
              <a:prstGeom prst="rect">
                <a:avLst/>
              </a:prstGeom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Oval 27"/>
              <p:cNvSpPr/>
              <p:nvPr/>
            </p:nvSpPr>
            <p:spPr>
              <a:xfrm>
                <a:off x="5725866" y="915271"/>
                <a:ext cx="1314755" cy="1314755"/>
              </a:xfrm>
              <a:prstGeom prst="ellipse">
                <a:avLst/>
              </a:prstGeom>
              <a:solidFill>
                <a:srgbClr val="839FA8"/>
              </a:solidFill>
              <a:ln w="9525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 smtClean="0">
                  <a:solidFill>
                    <a:srgbClr val="006068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90990" y="878894"/>
                <a:ext cx="1386252" cy="138609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marL="0" lvl="1" algn="ctr"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altLang="en-US" sz="1100" b="1" i="1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up to</a:t>
                </a:r>
                <a:r>
                  <a:rPr lang="en-GB" altLang="en-US" sz="1400" b="1" i="1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/>
                </a:r>
                <a:br>
                  <a:rPr lang="en-GB" altLang="en-US" sz="1400" b="1" i="1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</a:br>
                <a:r>
                  <a:rPr lang="en-GB" altLang="en-US" sz="2000" b="1" i="1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154 mL </a:t>
                </a:r>
                <a:r>
                  <a:rPr lang="en-GB" altLang="en-US" sz="1100" b="1" i="1" smtClean="0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improvement in lung function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068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43068" y="5662710"/>
            <a:ext cx="8900932" cy="1087438"/>
          </a:xfrm>
        </p:spPr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" y="0"/>
            <a:ext cx="3735006" cy="4980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28" y="0"/>
            <a:ext cx="5285772" cy="3509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96" y="3402957"/>
            <a:ext cx="5301204" cy="34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35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" y="98427"/>
            <a:ext cx="7597775" cy="936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tx2"/>
                </a:solidFill>
                <a:latin typeface="Calibri" pitchFamily="34" charset="0"/>
              </a:rPr>
              <a:t>Choosing between controller options: individual patient decisions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6701" y="1471615"/>
          <a:ext cx="8620125" cy="5029201"/>
        </p:xfrm>
        <a:graphic>
          <a:graphicData uri="http://schemas.openxmlformats.org/drawingml/2006/table">
            <a:tbl>
              <a:tblPr/>
              <a:tblGrid>
                <a:gridCol w="8620125"/>
              </a:tblGrid>
              <a:tr h="126523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Decisions for individual patients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A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Use shared decision-making with the patient/parent/carer to discuss:</a:t>
                      </a:r>
                    </a:p>
                  </a:txBody>
                  <a:tcPr marL="91445" marR="91445" marT="45751" marB="45751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</a:tr>
              <a:tr h="3763963">
                <a:tc>
                  <a:txBody>
                    <a:bodyPr/>
                    <a:lstStyle/>
                    <a:p>
                      <a:pPr marL="42862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Preferred treatment for symptom control and for risk reduction</a:t>
                      </a:r>
                      <a:endParaRPr kumimoji="0" lang="en-A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2862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Patient characteristics (phenotype)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Does the patient have any known predictors of risk or response? </a:t>
                      </a:r>
                      <a:b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eg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smoker, history of exacerbations, blood eosinophilia) </a:t>
                      </a:r>
                    </a:p>
                    <a:p>
                      <a:pPr marL="42862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Patient preference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What are the patient’s goals and concerns for their asthma? </a:t>
                      </a:r>
                    </a:p>
                    <a:p>
                      <a:pPr marL="42862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Practical issues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Inhaler technique: can the patient use the device correctly after training?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Adherence: how often is the patient likely to take the medication?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Cost: can the patient afford the medication? </a:t>
                      </a:r>
                    </a:p>
                  </a:txBody>
                  <a:tcPr marL="91445" marR="91445" marT="45751" marB="45751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160338" y="6624640"/>
            <a:ext cx="4165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AU" altLang="en-US" sz="1200" i="1" dirty="0" smtClean="0">
                <a:solidFill>
                  <a:srgbClr val="FFFFFF"/>
                </a:solidFill>
                <a:latin typeface="Calibri"/>
                <a:cs typeface="Arial" charset="0"/>
              </a:rPr>
              <a:t>GINA 2014, Box 3-3 (2/2) Provided by H </a:t>
            </a:r>
            <a:r>
              <a:rPr lang="en-AU" altLang="en-US" sz="1200" i="1" dirty="0" err="1" smtClean="0">
                <a:solidFill>
                  <a:srgbClr val="FFFFFF"/>
                </a:solidFill>
                <a:latin typeface="Calibri"/>
                <a:cs typeface="Arial" charset="0"/>
              </a:rPr>
              <a:t>Reddel</a:t>
            </a:r>
            <a:endParaRPr lang="en-AU" altLang="en-US" sz="1200" i="1" dirty="0" smtClean="0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  <p:pic>
        <p:nvPicPr>
          <p:cNvPr id="26634" name="Picture 4" descr="glob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1" y="152400"/>
            <a:ext cx="962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5"/>
          <p:cNvSpPr txBox="1">
            <a:spLocks noChangeArrowheads="1"/>
          </p:cNvSpPr>
          <p:nvPr/>
        </p:nvSpPr>
        <p:spPr bwMode="auto">
          <a:xfrm>
            <a:off x="76200" y="6518277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prstClr val="black"/>
                </a:solidFill>
                <a:latin typeface="Calibri" pitchFamily="34" charset="0"/>
              </a:rPr>
              <a:t>Global Initiative for Asthma (GINA). Global Strategy for Asthma Management and Prevention, 2017.</a:t>
            </a:r>
            <a:endParaRPr lang="en-GB" altLang="en-US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79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40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solidFill>
                  <a:schemeClr val="tx2"/>
                </a:solidFill>
              </a:rPr>
              <a:t>Spectrum of actions of acetylcholine 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in the airway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1" y="1511302"/>
            <a:ext cx="7404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2550" y="6519865"/>
            <a:ext cx="6553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i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Kummer</a:t>
            </a:r>
            <a:r>
              <a:rPr lang="en-US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 K, et al. </a:t>
            </a:r>
            <a:r>
              <a:rPr lang="en-US" altLang="en-US" sz="1200" i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Histochem</a:t>
            </a:r>
            <a:r>
              <a:rPr lang="en-US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 Cell </a:t>
            </a: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Biol. </a:t>
            </a:r>
            <a:r>
              <a:rPr lang="en-US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2008 </a:t>
            </a: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130:219–234.</a:t>
            </a:r>
            <a:endParaRPr lang="en-US" altLang="en-US" sz="1200" i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42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tx2"/>
                </a:solidFill>
              </a:rPr>
              <a:t>Pharmacological modulation of airway </a:t>
            </a:r>
            <a:br>
              <a:rPr lang="en-US" altLang="en-US" sz="3200" b="1" dirty="0" smtClean="0">
                <a:solidFill>
                  <a:schemeClr val="tx2"/>
                </a:solidFill>
              </a:rPr>
            </a:br>
            <a:r>
              <a:rPr lang="en-US" altLang="en-US" sz="3200" b="1" dirty="0" smtClean="0">
                <a:solidFill>
                  <a:schemeClr val="tx2"/>
                </a:solidFill>
              </a:rPr>
              <a:t>smooth muscle cell </a:t>
            </a:r>
            <a:r>
              <a:rPr lang="en-US" altLang="en-US" sz="3600" b="1" dirty="0" smtClean="0">
                <a:solidFill>
                  <a:schemeClr val="tx2"/>
                </a:solidFill>
              </a:rPr>
              <a:t/>
            </a:r>
            <a:br>
              <a:rPr lang="en-US" altLang="en-US" sz="3600" b="1" dirty="0" smtClean="0">
                <a:solidFill>
                  <a:schemeClr val="tx2"/>
                </a:solidFill>
              </a:rPr>
            </a:br>
            <a:r>
              <a:rPr lang="en-US" altLang="en-US" sz="2400" b="1" dirty="0" smtClean="0">
                <a:solidFill>
                  <a:schemeClr val="tx2"/>
                </a:solidFill>
              </a:rPr>
              <a:t>Mechanism of action of anticholinergic bronchodilators</a:t>
            </a:r>
            <a:endParaRPr lang="en-US" altLang="en-US" sz="3600" b="1" dirty="0" smtClean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avissal\Desktop\slide02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10422"/>
          <a:stretch/>
        </p:blipFill>
        <p:spPr bwMode="auto">
          <a:xfrm>
            <a:off x="538340" y="1473959"/>
            <a:ext cx="8315834" cy="44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550" y="6334425"/>
            <a:ext cx="65532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Barnes P. </a:t>
            </a:r>
            <a:r>
              <a:rPr lang="en-US" altLang="en-US" sz="1200" i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Physiol</a:t>
            </a: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Rev. 1992; 72(3): 699 – 729.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Ach Acetylcholine</a:t>
            </a:r>
            <a:endParaRPr lang="en-US" altLang="en-US" sz="1200" i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799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238126" y="0"/>
            <a:ext cx="86582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solidFill>
                  <a:schemeClr val="tx2"/>
                </a:solidFill>
              </a:rPr>
              <a:t>Milestones in the development </a:t>
            </a:r>
            <a:br>
              <a:rPr lang="en-US" altLang="en-US" sz="3600" b="1" smtClean="0">
                <a:solidFill>
                  <a:schemeClr val="tx2"/>
                </a:solidFill>
              </a:rPr>
            </a:br>
            <a:r>
              <a:rPr lang="en-US" altLang="en-US" sz="3600" b="1" smtClean="0">
                <a:solidFill>
                  <a:schemeClr val="tx2"/>
                </a:solidFill>
              </a:rPr>
              <a:t>of anticholinergics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228725"/>
            <a:ext cx="8572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CasellaDiTesto 3"/>
          <p:cNvSpPr txBox="1">
            <a:spLocks noChangeArrowheads="1"/>
          </p:cNvSpPr>
          <p:nvPr/>
        </p:nvSpPr>
        <p:spPr bwMode="auto">
          <a:xfrm>
            <a:off x="76200" y="6518277"/>
            <a:ext cx="340798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i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Cazzola</a:t>
            </a:r>
            <a:r>
              <a:rPr lang="en-US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 M, et al. </a:t>
            </a:r>
            <a:r>
              <a:rPr lang="en-US" altLang="en-US" sz="1200" i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Pharmacol</a:t>
            </a:r>
            <a:r>
              <a:rPr lang="en-US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 Rev. </a:t>
            </a:r>
            <a:r>
              <a:rPr lang="en-US" altLang="en-US" sz="12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2012;64:450–504</a:t>
            </a:r>
            <a:r>
              <a:rPr lang="en-US" altLang="en-US" sz="12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. </a:t>
            </a:r>
          </a:p>
        </p:txBody>
      </p:sp>
      <p:pic>
        <p:nvPicPr>
          <p:cNvPr id="29701" name="Picture 5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6" y="4867275"/>
            <a:ext cx="24336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6" y="4848225"/>
            <a:ext cx="1503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051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6027739" y="3673475"/>
            <a:ext cx="2879725" cy="54133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ctr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205.425 </a:t>
            </a:r>
            <a:br>
              <a:rPr lang="en-GB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 err="1">
                <a:solidFill>
                  <a:srgbClr val="315085"/>
                </a:solidFill>
                <a:cs typeface="Arial" pitchFamily="34" charset="0"/>
              </a:rPr>
              <a:t>Vogelberg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 et al. </a:t>
            </a:r>
            <a:r>
              <a:rPr lang="en-GB" sz="1000" b="1" i="1" dirty="0" err="1">
                <a:solidFill>
                  <a:srgbClr val="315085"/>
                </a:solidFill>
                <a:cs typeface="Arial" pitchFamily="34" charset="0"/>
              </a:rPr>
              <a:t>Respir</a:t>
            </a:r>
            <a:r>
              <a:rPr lang="en-GB" sz="1000" b="1" i="1" dirty="0">
                <a:solidFill>
                  <a:srgbClr val="315085"/>
                </a:solidFill>
                <a:cs typeface="Arial" pitchFamily="34" charset="0"/>
              </a:rPr>
              <a:t> Res. 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2015 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 in 6–11 y; add-on to at least ICS </a:t>
            </a: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6027739" y="5867400"/>
            <a:ext cx="2879725" cy="62388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205.443</a:t>
            </a:r>
            <a:br>
              <a:rPr lang="en-GB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II/III in 1–5 y; add-on to at least ICS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6027739" y="2089150"/>
            <a:ext cx="2879725" cy="62388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205.444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III in 12–17 y; add-on to at least ICS 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6035676" y="2803527"/>
            <a:ext cx="2879725" cy="792163"/>
          </a:xfrm>
          <a:prstGeom prst="roundRect">
            <a:avLst>
              <a:gd name="adj" fmla="val 10460"/>
            </a:avLst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205.456</a:t>
            </a:r>
            <a:br>
              <a:rPr lang="en-GB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III in 12–17 y</a:t>
            </a:r>
            <a:br>
              <a:rPr lang="en-GB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Add-on to ICS + ≥1 controller </a:t>
            </a: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6027739" y="1512889"/>
            <a:ext cx="2879725" cy="54292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ctr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205.424 </a:t>
            </a:r>
            <a:br>
              <a:rPr lang="en-GB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 err="1">
                <a:solidFill>
                  <a:srgbClr val="315085"/>
                </a:solidFill>
                <a:cs typeface="Arial" pitchFamily="34" charset="0"/>
              </a:rPr>
              <a:t>Vogelberg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 et al. </a:t>
            </a:r>
            <a:r>
              <a:rPr lang="en-GB" sz="1000" b="1" i="1" dirty="0" err="1">
                <a:solidFill>
                  <a:srgbClr val="315085"/>
                </a:solidFill>
                <a:cs typeface="Arial" pitchFamily="34" charset="0"/>
              </a:rPr>
              <a:t>Respir</a:t>
            </a:r>
            <a:r>
              <a:rPr lang="en-GB" sz="1000" b="1" i="1" dirty="0">
                <a:solidFill>
                  <a:srgbClr val="315085"/>
                </a:solidFill>
                <a:cs typeface="Arial" pitchFamily="34" charset="0"/>
              </a:rPr>
              <a:t> Med. 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2014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 in 12–17 y; add-on to at least ICS </a:t>
            </a: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6035676" y="5006977"/>
            <a:ext cx="2871788" cy="78422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205.446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III in 6–11 y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Add on to ICS + ≥1 controller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6027739" y="4321175"/>
            <a:ext cx="2879725" cy="62388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205.445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III in 6–11 y; add-on to at least ICS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93676" y="2060575"/>
            <a:ext cx="2881313" cy="5397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ctr"/>
          <a:lstStyle/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205.342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Bateman et al. </a:t>
            </a:r>
            <a:r>
              <a:rPr lang="de-DE" sz="1000" b="1" i="1" dirty="0">
                <a:solidFill>
                  <a:srgbClr val="315085"/>
                </a:solidFill>
                <a:cs typeface="Arial" pitchFamily="34" charset="0"/>
              </a:rPr>
              <a:t>JACI. 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2011</a:t>
            </a:r>
            <a:br>
              <a:rPr lang="de-DE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Phase II PoC; add-on to ICS</a:t>
            </a: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193676" y="3979863"/>
            <a:ext cx="2881313" cy="79216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205.416 and 205.417</a:t>
            </a:r>
          </a:p>
          <a:p>
            <a:pPr algn="ctr">
              <a:defRPr/>
            </a:pPr>
            <a:r>
              <a:rPr lang="en-US" sz="1000" b="1" dirty="0" err="1">
                <a:solidFill>
                  <a:srgbClr val="315085"/>
                </a:solidFill>
                <a:cs typeface="Arial" pitchFamily="34" charset="0"/>
              </a:rPr>
              <a:t>Kerstjens</a:t>
            </a:r>
            <a:r>
              <a:rPr lang="en-US" sz="1000" b="1" dirty="0">
                <a:solidFill>
                  <a:srgbClr val="315085"/>
                </a:solidFill>
                <a:cs typeface="Arial" pitchFamily="34" charset="0"/>
              </a:rPr>
              <a:t> et al. </a:t>
            </a:r>
            <a:r>
              <a:rPr lang="en-US" sz="1000" b="1" i="1" dirty="0">
                <a:solidFill>
                  <a:srgbClr val="315085"/>
                </a:solidFill>
                <a:cs typeface="Arial" pitchFamily="34" charset="0"/>
              </a:rPr>
              <a:t>N Engl J Med. </a:t>
            </a:r>
            <a:r>
              <a:rPr lang="en-US" sz="1000" b="1" dirty="0">
                <a:solidFill>
                  <a:srgbClr val="315085"/>
                </a:solidFill>
                <a:cs typeface="Arial" pitchFamily="34" charset="0"/>
              </a:rPr>
              <a:t>2012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Twin phase III add-on to at least ICS/LABA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193676" y="2630490"/>
            <a:ext cx="2881313" cy="5794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ctr"/>
          <a:lstStyle/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205.380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Beeh et al. </a:t>
            </a:r>
            <a:r>
              <a:rPr lang="de-DE" sz="1000" b="1" i="1" dirty="0">
                <a:solidFill>
                  <a:srgbClr val="315085"/>
                </a:solidFill>
                <a:cs typeface="Arial" pitchFamily="34" charset="0"/>
              </a:rPr>
              <a:t>Respir Res. 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2014 </a:t>
            </a:r>
            <a:br>
              <a:rPr lang="de-DE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 dose-finding; add-on to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 ICS</a:t>
            </a: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03201" y="3232150"/>
            <a:ext cx="2879725" cy="71913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ctr"/>
          <a:lstStyle/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205.420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Timmer et al. </a:t>
            </a:r>
            <a:r>
              <a:rPr lang="de-DE" sz="1000" b="1" i="1" dirty="0">
                <a:solidFill>
                  <a:srgbClr val="315085"/>
                </a:solidFill>
                <a:cs typeface="Arial" pitchFamily="34" charset="0"/>
              </a:rPr>
              <a:t>Respir Med. 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2015</a:t>
            </a:r>
            <a:br>
              <a:rPr lang="de-DE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 posology bid versus </a:t>
            </a:r>
            <a:r>
              <a:rPr lang="en-GB" sz="1000" b="1" dirty="0" err="1">
                <a:solidFill>
                  <a:srgbClr val="315085"/>
                </a:solidFill>
                <a:cs typeface="Arial" pitchFamily="34" charset="0"/>
              </a:rPr>
              <a:t>qd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; </a:t>
            </a:r>
            <a:br>
              <a:rPr lang="en-GB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add-on to 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ICS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193676" y="1493838"/>
            <a:ext cx="2881313" cy="5397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ctr"/>
          <a:lstStyle/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205.341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Kerstjens et al. </a:t>
            </a:r>
            <a:r>
              <a:rPr lang="de-DE" sz="1000" b="1" i="1" dirty="0">
                <a:solidFill>
                  <a:srgbClr val="315085"/>
                </a:solidFill>
                <a:cs typeface="Arial" pitchFamily="34" charset="0"/>
              </a:rPr>
              <a:t>JACI.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 2011 </a:t>
            </a:r>
            <a:br>
              <a:rPr lang="de-DE" sz="1000" b="1" dirty="0">
                <a:solidFill>
                  <a:srgbClr val="315085"/>
                </a:solidFill>
                <a:cs typeface="Arial" pitchFamily="34" charset="0"/>
              </a:rPr>
            </a:b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Phase II PoC; add-on to ICS/LABA </a:t>
            </a: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203201" y="5616577"/>
            <a:ext cx="2879725" cy="792163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205.442</a:t>
            </a:r>
          </a:p>
          <a:p>
            <a:pPr algn="ctr">
              <a:defRPr/>
            </a:pPr>
            <a:r>
              <a:rPr lang="en-GB" sz="1000" b="1" dirty="0" err="1">
                <a:solidFill>
                  <a:srgbClr val="315085"/>
                </a:solidFill>
                <a:cs typeface="Arial" pitchFamily="34" charset="0"/>
              </a:rPr>
              <a:t>Paggiaro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 et al. </a:t>
            </a:r>
            <a:r>
              <a:rPr lang="en-GB" sz="1000" b="1" i="1" dirty="0">
                <a:solidFill>
                  <a:srgbClr val="315085"/>
                </a:solidFill>
                <a:cs typeface="Arial" pitchFamily="34" charset="0"/>
              </a:rPr>
              <a:t>JACI </a:t>
            </a:r>
            <a:r>
              <a:rPr lang="en-GB" sz="1000" b="1" i="1" dirty="0" err="1">
                <a:solidFill>
                  <a:srgbClr val="315085"/>
                </a:solidFill>
                <a:cs typeface="Arial" pitchFamily="34" charset="0"/>
              </a:rPr>
              <a:t>Pract</a:t>
            </a:r>
            <a:r>
              <a:rPr lang="en-GB" sz="1000" b="1" i="1" dirty="0">
                <a:solidFill>
                  <a:srgbClr val="315085"/>
                </a:solidFill>
                <a:cs typeface="Arial" pitchFamily="34" charset="0"/>
              </a:rPr>
              <a:t>.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 2015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Phase III; </a:t>
            </a:r>
            <a:r>
              <a:rPr lang="de-DE" sz="1000" b="1" dirty="0">
                <a:solidFill>
                  <a:srgbClr val="315085"/>
                </a:solidFill>
                <a:cs typeface="Arial" pitchFamily="34" charset="0"/>
              </a:rPr>
              <a:t>add-on to low-dose ICS</a:t>
            </a: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193676" y="4802188"/>
            <a:ext cx="2881313" cy="79216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2D1DD"/>
            </a:solidFill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48000" tIns="48000" rIns="48000" bIns="48000" anchor="b"/>
          <a:lstStyle/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205.418 and 205.419</a:t>
            </a:r>
          </a:p>
          <a:p>
            <a:pPr algn="ctr">
              <a:defRPr/>
            </a:pPr>
            <a:r>
              <a:rPr lang="en-GB" sz="1000" b="1" dirty="0" err="1">
                <a:solidFill>
                  <a:srgbClr val="315085"/>
                </a:solidFill>
                <a:cs typeface="Arial" pitchFamily="34" charset="0"/>
              </a:rPr>
              <a:t>Kerstjens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 et al. Lancet </a:t>
            </a:r>
            <a:r>
              <a:rPr lang="en-GB" sz="1000" b="1" i="1" dirty="0" err="1">
                <a:solidFill>
                  <a:srgbClr val="315085"/>
                </a:solidFill>
                <a:cs typeface="Arial" pitchFamily="34" charset="0"/>
              </a:rPr>
              <a:t>Respir</a:t>
            </a:r>
            <a:r>
              <a:rPr lang="en-GB" sz="1000" b="1" i="1" dirty="0">
                <a:solidFill>
                  <a:srgbClr val="315085"/>
                </a:solidFill>
                <a:cs typeface="Arial" pitchFamily="34" charset="0"/>
              </a:rPr>
              <a:t> Med. </a:t>
            </a: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2015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315085"/>
                </a:solidFill>
                <a:cs typeface="Arial" pitchFamily="34" charset="0"/>
              </a:rPr>
              <a:t>Twin phase III add-on to at least ICS</a:t>
            </a:r>
          </a:p>
        </p:txBody>
      </p:sp>
      <p:grpSp>
        <p:nvGrpSpPr>
          <p:cNvPr id="30736" name="Group 19"/>
          <p:cNvGrpSpPr>
            <a:grpSpLocks/>
          </p:cNvGrpSpPr>
          <p:nvPr/>
        </p:nvGrpSpPr>
        <p:grpSpPr bwMode="auto">
          <a:xfrm>
            <a:off x="3362326" y="1714500"/>
            <a:ext cx="2395538" cy="3949700"/>
            <a:chOff x="-3645794" y="1240131"/>
            <a:chExt cx="1796400" cy="2962602"/>
          </a:xfrm>
        </p:grpSpPr>
        <p:grpSp>
          <p:nvGrpSpPr>
            <p:cNvPr id="30749" name="Group 18"/>
            <p:cNvGrpSpPr>
              <a:grpSpLocks/>
            </p:cNvGrpSpPr>
            <p:nvPr/>
          </p:nvGrpSpPr>
          <p:grpSpPr bwMode="auto">
            <a:xfrm>
              <a:off x="-3645794" y="1240131"/>
              <a:ext cx="1794871" cy="594000"/>
              <a:chOff x="-3645794" y="1781955"/>
              <a:chExt cx="1794871" cy="594000"/>
            </a:xfrm>
          </p:grpSpPr>
          <p:sp>
            <p:nvSpPr>
              <p:cNvPr id="61" name="Rectangle 22"/>
              <p:cNvSpPr>
                <a:spLocks noChangeArrowheads="1"/>
              </p:cNvSpPr>
              <p:nvPr/>
            </p:nvSpPr>
            <p:spPr bwMode="auto">
              <a:xfrm>
                <a:off x="-3645794" y="1781955"/>
                <a:ext cx="1795209" cy="594188"/>
              </a:xfrm>
              <a:prstGeom prst="roundRect">
                <a:avLst>
                  <a:gd name="adj" fmla="val 9218"/>
                </a:avLst>
              </a:prstGeom>
              <a:solidFill>
                <a:schemeClr val="bg1"/>
              </a:solidFill>
              <a:ln w="9525">
                <a:solidFill>
                  <a:srgbClr val="72D1DD"/>
                </a:solidFill>
                <a:miter lim="800000"/>
                <a:headEnd/>
                <a:tailEnd/>
              </a:ln>
              <a:effectLst>
                <a:outerShdw blurRad="38100" dist="254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48000" tIns="48000" rIns="48000" bIns="48000" anchor="b"/>
              <a:lstStyle/>
              <a:p>
                <a:pPr algn="ctr">
                  <a:defRPr/>
                </a:pPr>
                <a:r>
                  <a:rPr lang="en-GB" sz="1000" b="1" dirty="0">
                    <a:solidFill>
                      <a:srgbClr val="315085"/>
                    </a:solidFill>
                    <a:cs typeface="Arial" pitchFamily="34" charset="0"/>
                  </a:rPr>
                  <a:t>205.464</a:t>
                </a:r>
              </a:p>
              <a:p>
                <a:pPr algn="ctr">
                  <a:defRPr/>
                </a:pPr>
                <a:r>
                  <a:rPr lang="en-GB" sz="1000" b="1" dirty="0" err="1">
                    <a:solidFill>
                      <a:srgbClr val="315085"/>
                    </a:solidFill>
                    <a:cs typeface="Arial" pitchFamily="34" charset="0"/>
                  </a:rPr>
                  <a:t>Ohta</a:t>
                </a:r>
                <a:r>
                  <a:rPr lang="en-GB" sz="1000" b="1" dirty="0">
                    <a:solidFill>
                      <a:srgbClr val="315085"/>
                    </a:solidFill>
                    <a:cs typeface="Arial" pitchFamily="34" charset="0"/>
                  </a:rPr>
                  <a:t> et al. </a:t>
                </a:r>
                <a:r>
                  <a:rPr lang="en-GB" sz="1000" b="1" i="1" dirty="0" err="1">
                    <a:solidFill>
                      <a:srgbClr val="315085"/>
                    </a:solidFill>
                    <a:cs typeface="Arial" pitchFamily="34" charset="0"/>
                  </a:rPr>
                  <a:t>PLoS</a:t>
                </a:r>
                <a:r>
                  <a:rPr lang="en-GB" sz="1000" b="1" i="1" dirty="0">
                    <a:solidFill>
                      <a:srgbClr val="315085"/>
                    </a:solidFill>
                    <a:cs typeface="Arial" pitchFamily="34" charset="0"/>
                  </a:rPr>
                  <a:t> ONE. </a:t>
                </a:r>
                <a:r>
                  <a:rPr lang="en-GB" sz="1000" b="1" dirty="0">
                    <a:solidFill>
                      <a:srgbClr val="315085"/>
                    </a:solidFill>
                    <a:cs typeface="Arial" pitchFamily="34" charset="0"/>
                  </a:rPr>
                  <a:t>2015</a:t>
                </a:r>
              </a:p>
              <a:p>
                <a:pPr algn="ctr">
                  <a:defRPr/>
                </a:pPr>
                <a:r>
                  <a:rPr lang="en-GB" sz="1000" b="1" dirty="0">
                    <a:solidFill>
                      <a:srgbClr val="315085"/>
                    </a:solidFill>
                    <a:cs typeface="Arial" pitchFamily="34" charset="0"/>
                  </a:rPr>
                  <a:t>Add-on to at least ICS +/– LABA</a:t>
                </a:r>
              </a:p>
            </p:txBody>
          </p:sp>
          <p:pic>
            <p:nvPicPr>
              <p:cNvPr id="30754" name="Picture 4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0064" y="1804897"/>
                <a:ext cx="783410" cy="15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-3645794" y="1916481"/>
              <a:ext cx="1796400" cy="4048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72D1DD"/>
              </a:solidFill>
              <a:miter lim="800000"/>
              <a:headEnd/>
              <a:tailEnd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48000" tIns="48000" rIns="48000" bIns="48000"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rgbClr val="315085"/>
                  </a:solidFill>
                  <a:cs typeface="Arial" pitchFamily="34" charset="0"/>
                </a:rPr>
                <a:t>205.441 </a:t>
              </a:r>
              <a:br>
                <a:rPr lang="en-GB" sz="1000" b="1" dirty="0">
                  <a:solidFill>
                    <a:srgbClr val="315085"/>
                  </a:solidFill>
                  <a:cs typeface="Arial" pitchFamily="34" charset="0"/>
                </a:rPr>
              </a:br>
              <a:r>
                <a:rPr lang="en-GB" sz="1000" b="1" dirty="0">
                  <a:solidFill>
                    <a:srgbClr val="315085"/>
                  </a:solidFill>
                  <a:cs typeface="Arial" pitchFamily="34" charset="0"/>
                </a:rPr>
                <a:t>Phase II posology add-on to ICS</a:t>
              </a: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-3645794" y="2566634"/>
              <a:ext cx="1796400" cy="635864"/>
            </a:xfrm>
            <a:prstGeom prst="roundRect">
              <a:avLst>
                <a:gd name="adj" fmla="val 9709"/>
              </a:avLst>
            </a:prstGeom>
            <a:solidFill>
              <a:srgbClr val="E5F5FF"/>
            </a:solidFill>
            <a:ln w="9525">
              <a:solidFill>
                <a:srgbClr val="72D1DD"/>
              </a:solidFill>
              <a:miter lim="800000"/>
              <a:headEnd/>
              <a:tailEnd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48000" tIns="48000" rIns="48000" bIns="48000" anchor="ctr"/>
            <a:lstStyle/>
            <a:p>
              <a:pPr algn="ctr">
                <a:defRPr/>
              </a:pPr>
              <a:r>
                <a:rPr lang="en-GB" sz="1867" b="1" dirty="0">
                  <a:solidFill>
                    <a:srgbClr val="006068"/>
                  </a:solidFill>
                  <a:cs typeface="Arial" pitchFamily="34" charset="0"/>
                </a:rPr>
                <a:t>18 trials in over 6000 patients* 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-3645794" y="3278706"/>
              <a:ext cx="1796400" cy="924027"/>
            </a:xfrm>
            <a:prstGeom prst="roundRect">
              <a:avLst>
                <a:gd name="adj" fmla="val 9709"/>
              </a:avLst>
            </a:prstGeom>
            <a:solidFill>
              <a:srgbClr val="E5F5FF"/>
            </a:solidFill>
            <a:ln w="9525">
              <a:solidFill>
                <a:srgbClr val="72D1DD"/>
              </a:solidFill>
              <a:miter lim="800000"/>
              <a:headEnd/>
              <a:tailEnd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48000" tIns="48000" rIns="48000" bIns="48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smtClean="0">
                  <a:solidFill>
                    <a:srgbClr val="006068"/>
                  </a:solidFill>
                  <a:cs typeface="Arial" pitchFamily="34" charset="0"/>
                </a:rPr>
                <a:t>Age groups (y):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smtClean="0">
                  <a:solidFill>
                    <a:srgbClr val="006068"/>
                  </a:solidFill>
                  <a:cs typeface="Arial" pitchFamily="34" charset="0"/>
                </a:rPr>
                <a:t>1–5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smtClean="0">
                  <a:solidFill>
                    <a:srgbClr val="006068"/>
                  </a:solidFill>
                  <a:cs typeface="Arial" pitchFamily="34" charset="0"/>
                </a:rPr>
                <a:t>6–11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smtClean="0">
                  <a:solidFill>
                    <a:srgbClr val="006068"/>
                  </a:solidFill>
                  <a:cs typeface="Arial" pitchFamily="34" charset="0"/>
                </a:rPr>
                <a:t>12–17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smtClean="0">
                  <a:solidFill>
                    <a:srgbClr val="006068"/>
                  </a:solidFill>
                  <a:cs typeface="Arial" pitchFamily="34" charset="0"/>
                </a:rPr>
                <a:t>18+</a:t>
              </a:r>
            </a:p>
          </p:txBody>
        </p:sp>
      </p:grpSp>
      <p:sp>
        <p:nvSpPr>
          <p:cNvPr id="30737" name="Content Placeholder 58"/>
          <p:cNvSpPr txBox="1">
            <a:spLocks/>
          </p:cNvSpPr>
          <p:nvPr/>
        </p:nvSpPr>
        <p:spPr bwMode="auto">
          <a:xfrm>
            <a:off x="77789" y="6453190"/>
            <a:ext cx="3513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PoC, proof of concept; qd, once daily.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  <a:latin typeface="Calibri" pitchFamily="34" charset="0"/>
              </a:rPr>
              <a:t>*</a:t>
            </a:r>
            <a:r>
              <a:rPr lang="en-US" altLang="en-US" sz="1200" smtClean="0">
                <a:solidFill>
                  <a:prstClr val="black"/>
                </a:solidFill>
                <a:latin typeface="Calibri" pitchFamily="34" charset="0"/>
              </a:rPr>
              <a:t>In the full clinical development program.</a:t>
            </a:r>
            <a:endParaRPr lang="en-GB" alt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5" name="TextBox 47"/>
          <p:cNvSpPr txBox="1">
            <a:spLocks noChangeArrowheads="1"/>
          </p:cNvSpPr>
          <p:nvPr/>
        </p:nvSpPr>
        <p:spPr bwMode="auto">
          <a:xfrm>
            <a:off x="498476" y="1152527"/>
            <a:ext cx="2287588" cy="379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r>
              <a:rPr lang="en-GB" sz="1867" dirty="0">
                <a:solidFill>
                  <a:srgbClr val="315085"/>
                </a:solidFill>
                <a:latin typeface="Calibri"/>
                <a:cs typeface="Arial" pitchFamily="34" charset="0"/>
              </a:rPr>
              <a:t>ADULT</a:t>
            </a:r>
          </a:p>
        </p:txBody>
      </p:sp>
      <p:sp>
        <p:nvSpPr>
          <p:cNvPr id="67" name="TextBox 50"/>
          <p:cNvSpPr txBox="1">
            <a:spLocks noChangeArrowheads="1"/>
          </p:cNvSpPr>
          <p:nvPr/>
        </p:nvSpPr>
        <p:spPr bwMode="auto">
          <a:xfrm>
            <a:off x="6315075" y="1152527"/>
            <a:ext cx="2287588" cy="379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r>
              <a:rPr lang="en-GB" sz="1867" dirty="0" smtClean="0">
                <a:solidFill>
                  <a:srgbClr val="315085"/>
                </a:solidFill>
                <a:latin typeface="Calibri"/>
                <a:cs typeface="Arial" pitchFamily="34" charset="0"/>
              </a:rPr>
              <a:t>PEDIATRIC</a:t>
            </a:r>
            <a:endParaRPr lang="en-GB" sz="1867" dirty="0">
              <a:solidFill>
                <a:srgbClr val="315085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0740" name="Picture 1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025" y="2122490"/>
            <a:ext cx="11128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964" y="2846390"/>
            <a:ext cx="11763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4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39" y="5013325"/>
            <a:ext cx="1082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47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6" y="4341815"/>
            <a:ext cx="11160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48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4" y="5886450"/>
            <a:ext cx="10382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63" y="5686425"/>
            <a:ext cx="10668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6" y="4033838"/>
            <a:ext cx="10445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4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" y="4824413"/>
            <a:ext cx="10620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50826" y="0"/>
            <a:ext cx="8642350" cy="112553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Tiotropium Respimat® in Asthma </a:t>
            </a:r>
            <a:br>
              <a:rPr lang="en-US" sz="32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clinical development program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4909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91440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6" y="0"/>
            <a:ext cx="8642350" cy="112553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Tiotropium Respimat® in Asthma 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clinical development program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493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970</TotalTime>
  <Words>4136</Words>
  <Application>Microsoft Office PowerPoint</Application>
  <PresentationFormat>On-screen Show (4:3)</PresentationFormat>
  <Paragraphs>1035</Paragraphs>
  <Slides>38</Slides>
  <Notes>25</Notes>
  <HiddenSlides>5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 Unicode MS</vt:lpstr>
      <vt:lpstr>MS PGothic</vt:lpstr>
      <vt:lpstr>MS PGothic</vt:lpstr>
      <vt:lpstr>Arial</vt:lpstr>
      <vt:lpstr>Arial Bold</vt:lpstr>
      <vt:lpstr>Arial Italic</vt:lpstr>
      <vt:lpstr>Calibri</vt:lpstr>
      <vt:lpstr>Century Gothic</vt:lpstr>
      <vt:lpstr>Comic Sans MS</vt:lpstr>
      <vt:lpstr>Symbol</vt:lpstr>
      <vt:lpstr>Tahoma</vt:lpstr>
      <vt:lpstr>Trebuchet MS</vt:lpstr>
      <vt:lpstr>Wingdings</vt:lpstr>
      <vt:lpstr>Wingdings 2</vt:lpstr>
      <vt:lpstr>Wingdings 3</vt:lpstr>
      <vt:lpstr>ヒラギノ角ゴ ProN W3</vt:lpstr>
      <vt:lpstr>Facet</vt:lpstr>
      <vt:lpstr>Microsoft Excel 97-2003 Worksheet</vt:lpstr>
      <vt:lpstr>PowerPoint Presentation</vt:lpstr>
      <vt:lpstr> Outline</vt:lpstr>
      <vt:lpstr>Stepwise management - pharmacotherapy</vt:lpstr>
      <vt:lpstr>Choosing between controller options: individual patient decisions</vt:lpstr>
      <vt:lpstr>Spectrum of actions of acetylcholine  in the airway</vt:lpstr>
      <vt:lpstr>Pharmacological modulation of airway  smooth muscle cell  Mechanism of action of anticholinergic bronchodilators</vt:lpstr>
      <vt:lpstr>Milestones in the development  of anticholinergics</vt:lpstr>
      <vt:lpstr>Tiotropium Respimat® in Asthma  clinical development program</vt:lpstr>
      <vt:lpstr>Tiotropium Respimat® in Asthma  clinical development program</vt:lpstr>
      <vt:lpstr>Tiotropium Respimat® in Asthma  clinical development program</vt:lpstr>
      <vt:lpstr>PowerPoint Presentation</vt:lpstr>
      <vt:lpstr>Inclusion criteria:  poorly controlled asthma</vt:lpstr>
      <vt:lpstr>PowerPoint Presentation</vt:lpstr>
      <vt:lpstr>PowerPoint Presentation</vt:lpstr>
      <vt:lpstr>PowerPoint Presentation</vt:lpstr>
      <vt:lpstr>Significant lung function improvement in  FEV1 peak(0–3 h) and trough: Trials 1 and 2</vt:lpstr>
      <vt:lpstr>Significant lung function improvement in  FEV1 peak(0–3 h): Trials 1 and 2</vt:lpstr>
      <vt:lpstr>PowerPoint Presentation</vt:lpstr>
      <vt:lpstr>Risk of severe asthma exacerbation for tiotropium versus placebo</vt:lpstr>
      <vt:lpstr>PowerPoint Presentation</vt:lpstr>
      <vt:lpstr>PowerPoint Presentation</vt:lpstr>
      <vt:lpstr>ACQ-7 responder rate at Weeks 24 and 48 (post-hoc analysis of pooled data)</vt:lpstr>
      <vt:lpstr>Time to first severe exacerbation  by baseline characteristics</vt:lpstr>
      <vt:lpstr>Time to first severe asthma exacerbation by overall TH2 status</vt:lpstr>
      <vt:lpstr>Time to first severe asthma exacerbation by IgE and blood eosinophil status</vt:lpstr>
      <vt:lpstr>Time to first asthma worsening  by overall TH2 status</vt:lpstr>
      <vt:lpstr>Time to first asthma worsening  by IgE and blood eosinophil status</vt:lpstr>
      <vt:lpstr>Tiotropium Respimat® in Asthma  clinical development program</vt:lpstr>
      <vt:lpstr>PowerPoint Presentation</vt:lpstr>
      <vt:lpstr>PowerPoint Presentation</vt:lpstr>
      <vt:lpstr>Overall summary of adverse events for all parallel-group trials</vt:lpstr>
      <vt:lpstr>Adverse events reported by ≥5% of patients</vt:lpstr>
      <vt:lpstr>Drug-related AEs</vt:lpstr>
      <vt:lpstr>PowerPoint Presentation</vt:lpstr>
      <vt:lpstr>PowerPoint Presentation</vt:lpstr>
      <vt:lpstr>PowerPoint Presentation</vt:lpstr>
      <vt:lpstr>Summary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 I3</cp:lastModifiedBy>
  <cp:revision>41</cp:revision>
  <dcterms:created xsi:type="dcterms:W3CDTF">2015-12-02T09:03:19Z</dcterms:created>
  <dcterms:modified xsi:type="dcterms:W3CDTF">2017-04-09T01:47:03Z</dcterms:modified>
</cp:coreProperties>
</file>