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7" r:id="rId1"/>
  </p:sldMasterIdLst>
  <p:notesMasterIdLst>
    <p:notesMasterId r:id="rId41"/>
  </p:notesMasterIdLst>
  <p:handoutMasterIdLst>
    <p:handoutMasterId r:id="rId42"/>
  </p:handoutMasterIdLst>
  <p:sldIdLst>
    <p:sldId id="282" r:id="rId2"/>
    <p:sldId id="452" r:id="rId3"/>
    <p:sldId id="453" r:id="rId4"/>
    <p:sldId id="537" r:id="rId5"/>
    <p:sldId id="470" r:id="rId6"/>
    <p:sldId id="538" r:id="rId7"/>
    <p:sldId id="461" r:id="rId8"/>
    <p:sldId id="480" r:id="rId9"/>
    <p:sldId id="442" r:id="rId10"/>
    <p:sldId id="469" r:id="rId11"/>
    <p:sldId id="406" r:id="rId12"/>
    <p:sldId id="456" r:id="rId13"/>
    <p:sldId id="481" r:id="rId14"/>
    <p:sldId id="482" r:id="rId15"/>
    <p:sldId id="483" r:id="rId16"/>
    <p:sldId id="484" r:id="rId17"/>
    <p:sldId id="485" r:id="rId18"/>
    <p:sldId id="548" r:id="rId19"/>
    <p:sldId id="549" r:id="rId20"/>
    <p:sldId id="550" r:id="rId21"/>
    <p:sldId id="551" r:id="rId22"/>
    <p:sldId id="552" r:id="rId23"/>
    <p:sldId id="521" r:id="rId24"/>
    <p:sldId id="522" r:id="rId25"/>
    <p:sldId id="523" r:id="rId26"/>
    <p:sldId id="524" r:id="rId27"/>
    <p:sldId id="525" r:id="rId28"/>
    <p:sldId id="526" r:id="rId29"/>
    <p:sldId id="529" r:id="rId30"/>
    <p:sldId id="530" r:id="rId31"/>
    <p:sldId id="531" r:id="rId32"/>
    <p:sldId id="532" r:id="rId33"/>
    <p:sldId id="533" r:id="rId34"/>
    <p:sldId id="534" r:id="rId35"/>
    <p:sldId id="544" r:id="rId36"/>
    <p:sldId id="545" r:id="rId37"/>
    <p:sldId id="546" r:id="rId38"/>
    <p:sldId id="547" r:id="rId39"/>
    <p:sldId id="426" r:id="rId40"/>
  </p:sldIdLst>
  <p:sldSz cx="9144000" cy="6858000" type="screen4x3"/>
  <p:notesSz cx="6797675" cy="9926638"/>
  <p:embeddedFontLst>
    <p:embeddedFont>
      <p:font typeface="Candara" pitchFamily="34" charset="0"/>
      <p:regular r:id="rId43"/>
      <p:bold r:id="rId44"/>
      <p:italic r:id="rId45"/>
      <p:boldItalic r:id="rId46"/>
    </p:embeddedFont>
    <p:embeddedFont>
      <p:font typeface="Arial Unicode MS" pitchFamily="34" charset="-128"/>
      <p:regular r:id="rId47"/>
    </p:embeddedFont>
    <p:embeddedFont>
      <p:font typeface="Calibri" pitchFamily="34" charset="0"/>
      <p:regular r:id="rId48"/>
      <p:bold r:id="rId49"/>
      <p:italic r:id="rId50"/>
      <p:boldItalic r:id="rId51"/>
    </p:embeddedFont>
    <p:embeddedFont>
      <p:font typeface="Arial Narrow" pitchFamily="34" charset="0"/>
      <p:regular r:id="rId52"/>
      <p:bold r:id="rId53"/>
      <p:italic r:id="rId54"/>
      <p:boldItalic r:id="rId55"/>
    </p:embeddedFont>
    <p:embeddedFont>
      <p:font typeface="Arial Black" pitchFamily="34" charset="0"/>
      <p:bold r:id="rId56"/>
    </p:embeddedFont>
  </p:embeddedFontLst>
  <p:defaultTextStyle>
    <a:defPPr>
      <a:defRPr lang="en-AU"/>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000"/>
    <a:srgbClr val="9900CC"/>
    <a:srgbClr val="009999"/>
    <a:srgbClr val="000000"/>
    <a:srgbClr val="FF6600"/>
    <a:srgbClr val="0099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5" autoAdjust="0"/>
    <p:restoredTop sz="96303" autoAdjust="0"/>
  </p:normalViewPr>
  <p:slideViewPr>
    <p:cSldViewPr>
      <p:cViewPr>
        <p:scale>
          <a:sx n="70" d="100"/>
          <a:sy n="70" d="100"/>
        </p:scale>
        <p:origin x="-1230" y="-102"/>
      </p:cViewPr>
      <p:guideLst>
        <p:guide orient="horz" pos="3984"/>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9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mn-cs"/>
              </a:defRPr>
            </a:lvl1pPr>
          </a:lstStyle>
          <a:p>
            <a:pPr>
              <a:defRPr/>
            </a:pPr>
            <a:endParaRPr lang="en-AU"/>
          </a:p>
        </p:txBody>
      </p:sp>
      <p:sp>
        <p:nvSpPr>
          <p:cNvPr id="12390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mn-cs"/>
              </a:defRPr>
            </a:lvl1pPr>
          </a:lstStyle>
          <a:p>
            <a:pPr>
              <a:defRPr/>
            </a:pPr>
            <a:endParaRPr lang="en-AU"/>
          </a:p>
        </p:txBody>
      </p:sp>
      <p:sp>
        <p:nvSpPr>
          <p:cNvPr id="1239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mn-cs"/>
              </a:defRPr>
            </a:lvl1pPr>
          </a:lstStyle>
          <a:p>
            <a:pPr>
              <a:defRPr/>
            </a:pPr>
            <a:endParaRPr lang="en-AU"/>
          </a:p>
        </p:txBody>
      </p:sp>
      <p:sp>
        <p:nvSpPr>
          <p:cNvPr id="12390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mn-cs"/>
              </a:defRPr>
            </a:lvl1pPr>
          </a:lstStyle>
          <a:p>
            <a:pPr>
              <a:defRPr/>
            </a:pPr>
            <a:fld id="{47711DF2-200F-4BA3-934F-454130109593}"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mn-cs"/>
              </a:defRPr>
            </a:lvl1pPr>
          </a:lstStyle>
          <a:p>
            <a:pPr>
              <a:defRPr/>
            </a:pPr>
            <a:endParaRPr lang="en-AU"/>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mn-cs"/>
              </a:defRPr>
            </a:lvl1pPr>
          </a:lstStyle>
          <a:p>
            <a:pPr>
              <a:defRPr/>
            </a:pPr>
            <a:endParaRPr lang="en-AU"/>
          </a:p>
        </p:txBody>
      </p:sp>
      <p:sp>
        <p:nvSpPr>
          <p:cNvPr id="501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mn-cs"/>
              </a:defRPr>
            </a:lvl1pPr>
          </a:lstStyle>
          <a:p>
            <a:pPr>
              <a:defRPr/>
            </a:pPr>
            <a:endParaRPr lang="en-AU"/>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mn-cs"/>
              </a:defRPr>
            </a:lvl1pPr>
          </a:lstStyle>
          <a:p>
            <a:pPr>
              <a:defRPr/>
            </a:pPr>
            <a:fld id="{6A855945-18AD-4610-9CAB-125484A8DE80}"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37E5C85F-AC98-4D83-8482-10C1F7DE3BB6}" type="slidenum">
              <a:rPr lang="en-US" smtClean="0">
                <a:solidFill>
                  <a:srgbClr val="000000"/>
                </a:solidFill>
                <a:latin typeface="Arial" charset="0"/>
              </a:rPr>
              <a:pPr>
                <a:defRPr/>
              </a:pPr>
              <a:t>2</a:t>
            </a:fld>
            <a:endParaRPr lang="en-US" smtClean="0">
              <a:solidFill>
                <a:srgbClr val="000000"/>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Suatu kelainan inflamasi kronik pada saluran napas, yang bersifat hiperesponsif ketika terpapar oleh berbagai stimulus, dan bermanifestasi sebagai sumbatan pada jalan napas.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latin typeface="Arial" charset="0"/>
            </a:endParaRPr>
          </a:p>
        </p:txBody>
      </p:sp>
      <p:sp>
        <p:nvSpPr>
          <p:cNvPr id="59396" name="Slide Number Placeholder 3"/>
          <p:cNvSpPr>
            <a:spLocks noGrp="1"/>
          </p:cNvSpPr>
          <p:nvPr>
            <p:ph type="sldNum" sz="quarter" idx="5"/>
          </p:nvPr>
        </p:nvSpPr>
        <p:spPr/>
        <p:txBody>
          <a:bodyPr/>
          <a:lstStyle/>
          <a:p>
            <a:pPr>
              <a:defRPr/>
            </a:pPr>
            <a:fld id="{3581A7E6-FB26-4A3F-AD2B-018B7C8BCAAD}" type="slidenum">
              <a:rPr lang="en-AU" smtClean="0">
                <a:latin typeface="Arial" charset="0"/>
              </a:rPr>
              <a:pPr>
                <a:defRPr/>
              </a:pPr>
              <a:t>25</a:t>
            </a:fld>
            <a:endParaRPr lang="en-AU"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spcBef>
                <a:spcPct val="0"/>
              </a:spcBef>
            </a:pPr>
            <a:endParaRPr lang="en-US" smtClean="0">
              <a:latin typeface="Arial" charset="0"/>
            </a:endParaRPr>
          </a:p>
        </p:txBody>
      </p:sp>
      <p:sp>
        <p:nvSpPr>
          <p:cNvPr id="60420" name="Slide Number Placeholder 3"/>
          <p:cNvSpPr>
            <a:spLocks noGrp="1"/>
          </p:cNvSpPr>
          <p:nvPr>
            <p:ph type="sldNum" sz="quarter" idx="5"/>
          </p:nvPr>
        </p:nvSpPr>
        <p:spPr/>
        <p:txBody>
          <a:bodyPr/>
          <a:lstStyle/>
          <a:p>
            <a:pPr>
              <a:defRPr/>
            </a:pPr>
            <a:fld id="{33D84992-8B1C-4812-A2D9-FECBFDEA4F06}" type="slidenum">
              <a:rPr lang="en-AU" smtClean="0">
                <a:latin typeface="Arial" charset="0"/>
              </a:rPr>
              <a:pPr>
                <a:defRPr/>
              </a:pPr>
              <a:t>26</a:t>
            </a:fld>
            <a:endParaRPr lang="en-AU"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528638" y="4716463"/>
            <a:ext cx="5816600" cy="4713287"/>
          </a:xfrm>
          <a:noFill/>
          <a:ln/>
        </p:spPr>
        <p:txBody>
          <a:bodyPr/>
          <a:lstStyle/>
          <a:p>
            <a:pPr>
              <a:spcBef>
                <a:spcPts val="613"/>
              </a:spcBef>
            </a:pPr>
            <a:endParaRPr lang="en-US" smtClean="0">
              <a:latin typeface="Arial" charset="0"/>
            </a:endParaRPr>
          </a:p>
        </p:txBody>
      </p:sp>
      <p:sp>
        <p:nvSpPr>
          <p:cNvPr id="61444" name="Slide Number Placeholder 3"/>
          <p:cNvSpPr>
            <a:spLocks noGrp="1"/>
          </p:cNvSpPr>
          <p:nvPr>
            <p:ph type="sldNum" sz="quarter" idx="5"/>
          </p:nvPr>
        </p:nvSpPr>
        <p:spPr/>
        <p:txBody>
          <a:bodyPr/>
          <a:lstStyle/>
          <a:p>
            <a:pPr>
              <a:defRPr/>
            </a:pPr>
            <a:fld id="{A90AD852-1892-4B32-9FFA-DCE3029BF110}" type="slidenum">
              <a:rPr lang="en-US" smtClean="0">
                <a:latin typeface="Arial" charset="0"/>
              </a:rPr>
              <a:pPr>
                <a:defRPr/>
              </a:pPr>
              <a:t>30</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5390D6CF-FA12-444E-B295-A81A86E1DBCA}" type="slidenum">
              <a:rPr lang="en-US" smtClean="0">
                <a:latin typeface="Arial" charset="0"/>
              </a:rPr>
              <a:pPr>
                <a:defRPr/>
              </a:pPr>
              <a:t>3</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GB" smtClean="0">
                <a:latin typeface="Arial" charset="0"/>
              </a:rPr>
              <a:t>Slide 16</a:t>
            </a:r>
          </a:p>
          <a:p>
            <a:r>
              <a:rPr lang="en-GB" smtClean="0">
                <a:latin typeface="Arial" charset="0"/>
              </a:rPr>
              <a:t>Inflammation of the airways not only causes symptoms associated with widespread, </a:t>
            </a:r>
            <a:r>
              <a:rPr lang="sv-SE" smtClean="0">
                <a:latin typeface="Arial" charset="0"/>
              </a:rPr>
              <a:t>	</a:t>
            </a:r>
            <a:r>
              <a:rPr lang="en-GB" smtClean="0">
                <a:latin typeface="Arial" charset="0"/>
              </a:rPr>
              <a:t>variable airflow obstruction, it also results in an increase in airway hyperresponsiveness to a variety of stimuli (triggers)</a:t>
            </a:r>
          </a:p>
          <a:p>
            <a:r>
              <a:rPr lang="en-GB" smtClean="0">
                <a:latin typeface="Arial" charset="0"/>
              </a:rPr>
              <a:t>Environmental and genetic influences in asthma (inducers) act mainly by provoking </a:t>
            </a:r>
            <a:r>
              <a:rPr lang="sv-SE" smtClean="0">
                <a:latin typeface="Arial" charset="0"/>
              </a:rPr>
              <a:t>	</a:t>
            </a:r>
            <a:r>
              <a:rPr lang="en-GB" smtClean="0">
                <a:latin typeface="Arial" charset="0"/>
              </a:rPr>
              <a:t>airway inflammation, rather than directly  stimulating airway hyperresponsiveness </a:t>
            </a:r>
          </a:p>
          <a:p>
            <a:r>
              <a:rPr lang="en-GB" smtClean="0">
                <a:latin typeface="Arial" charset="0"/>
              </a:rPr>
              <a:t>Triggers of bronchoconstriction, which are factors that provoke contraction of the sensitised airway wall, include a wide range of stimuli, such as exercise, cold air and pollen</a:t>
            </a:r>
          </a:p>
          <a:p>
            <a:r>
              <a:rPr lang="en-GB" smtClean="0">
                <a:latin typeface="Arial" charset="0"/>
              </a:rPr>
              <a:t>Allergens can act as both inducers and triggers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b="1" smtClean="0">
                <a:latin typeface="Arial" charset="0"/>
              </a:rPr>
              <a:t>There are different mechanisms for deposition.  </a:t>
            </a:r>
          </a:p>
          <a:p>
            <a:endParaRPr lang="en-US" b="1" smtClean="0">
              <a:latin typeface="Arial" charset="0"/>
            </a:endParaRPr>
          </a:p>
          <a:p>
            <a:r>
              <a:rPr lang="en-US" smtClean="0">
                <a:latin typeface="Arial" charset="0"/>
              </a:rPr>
              <a:t>Firstly, the big particles will deposit by inertia and will also occur further down, the airflow is still moving  very fast in this area and therefore those big particles will deposit where the airways divide.  The smaller particles will be carried down in the airstream into the smaller airways. The airflow starts to get slower and slower and therefore the particles will start to deposit under the force of gravity by sedimentation.</a:t>
            </a:r>
            <a:endParaRPr lang="en-AU" smtClean="0">
              <a:latin typeface="Arial" charset="0"/>
            </a:endParaRPr>
          </a:p>
          <a:p>
            <a:endParaRPr lang="en-US" smtClean="0">
              <a:latin typeface="Arial" charset="0"/>
            </a:endParaRPr>
          </a:p>
          <a:p>
            <a:r>
              <a:rPr lang="en-US" smtClean="0">
                <a:latin typeface="Arial" charset="0"/>
              </a:rPr>
              <a:t>To limit this,  inhalation slowly is needed. To enhance sedimentation during the inhalation process, there is a specific maneuver that is needed.</a:t>
            </a:r>
            <a:endParaRPr lang="en-AU" smtClean="0">
              <a:latin typeface="Arial" charset="0"/>
            </a:endParaRPr>
          </a:p>
          <a:p>
            <a:r>
              <a:rPr lang="en-US" smtClean="0">
                <a:latin typeface="Arial" charset="0"/>
              </a:rPr>
              <a:t> </a:t>
            </a:r>
            <a:endParaRPr lang="en-AU" smtClean="0">
              <a:latin typeface="Arial" charset="0"/>
            </a:endParaRPr>
          </a:p>
          <a:p>
            <a:r>
              <a:rPr lang="en-US" b="1" smtClean="0">
                <a:latin typeface="Arial" charset="0"/>
              </a:rPr>
              <a:t>Ask the audience - Does anybody know what that inhalation maneuver is? </a:t>
            </a:r>
            <a:endParaRPr lang="en-AU" b="1" smtClean="0">
              <a:latin typeface="Arial" charset="0"/>
            </a:endParaRPr>
          </a:p>
          <a:p>
            <a:r>
              <a:rPr lang="en-US" smtClean="0">
                <a:latin typeface="Arial" charset="0"/>
              </a:rPr>
              <a:t> </a:t>
            </a:r>
            <a:endParaRPr lang="en-AU" smtClean="0">
              <a:latin typeface="Arial" charset="0"/>
            </a:endParaRPr>
          </a:p>
          <a:p>
            <a:r>
              <a:rPr lang="en-US" smtClean="0">
                <a:latin typeface="Arial" charset="0"/>
              </a:rPr>
              <a:t>What do I need to do to help with the deposition? </a:t>
            </a:r>
            <a:r>
              <a:rPr lang="en-US" i="1" smtClean="0">
                <a:latin typeface="Arial" charset="0"/>
              </a:rPr>
              <a:t>(ask the audience)</a:t>
            </a:r>
          </a:p>
          <a:p>
            <a:endParaRPr lang="en-US" smtClean="0">
              <a:latin typeface="Arial" charset="0"/>
            </a:endParaRPr>
          </a:p>
          <a:p>
            <a:r>
              <a:rPr lang="en-AU" smtClean="0">
                <a:latin typeface="Arial" charset="0"/>
              </a:rPr>
              <a:t>Answer – Hold your breath to help facilitate sedimentation.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b="1" smtClean="0">
                <a:latin typeface="Arial" charset="0"/>
              </a:rPr>
              <a:t>Let’s have a look at schematic design of a patient using an inhaler. </a:t>
            </a:r>
          </a:p>
          <a:p>
            <a:pPr eaLnBrk="1" hangingPunct="1">
              <a:spcBef>
                <a:spcPct val="0"/>
              </a:spcBef>
            </a:pPr>
            <a:endParaRPr lang="en-US" b="1" smtClean="0">
              <a:latin typeface="Arial" charset="0"/>
            </a:endParaRPr>
          </a:p>
          <a:p>
            <a:pPr eaLnBrk="1" hangingPunct="1">
              <a:spcBef>
                <a:spcPct val="0"/>
              </a:spcBef>
            </a:pPr>
            <a:r>
              <a:rPr lang="en-US" smtClean="0">
                <a:latin typeface="Arial" charset="0"/>
              </a:rPr>
              <a:t>If the particles are too large, this is fast moving airstream and there is a lot of momentum along the airway and therefore, they can’t negotiate the bend </a:t>
            </a:r>
            <a:r>
              <a:rPr lang="en-US" i="1" smtClean="0">
                <a:latin typeface="Arial" charset="0"/>
              </a:rPr>
              <a:t>(point to the bend in the passageway between the nose and throat)</a:t>
            </a:r>
            <a:r>
              <a:rPr lang="en-US" smtClean="0">
                <a:latin typeface="Arial" charset="0"/>
              </a:rPr>
              <a:t>.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Those particles that hit the bend are then swallowed and there is no clinical effect.  Particles 1 to 5 will separate, will hit the upper and central areas, the conducting airways and a little bit smaller will go to the respiratory portion of the lungs.</a:t>
            </a:r>
            <a:endParaRPr lang="en-AU" smtClean="0">
              <a:latin typeface="Arial" charset="0"/>
            </a:endParaRPr>
          </a:p>
          <a:p>
            <a:pPr eaLnBrk="1" hangingPunct="1">
              <a:spcBef>
                <a:spcPct val="0"/>
              </a:spcBef>
            </a:pPr>
            <a:r>
              <a:rPr lang="en-US" smtClean="0">
                <a:latin typeface="Arial" charset="0"/>
              </a:rPr>
              <a:t> </a:t>
            </a:r>
            <a:endParaRPr lang="en-AU" smtClean="0">
              <a:latin typeface="Arial" charset="0"/>
            </a:endParaRPr>
          </a:p>
          <a:p>
            <a:pPr eaLnBrk="1" hangingPunct="1">
              <a:spcBef>
                <a:spcPct val="0"/>
              </a:spcBef>
            </a:pPr>
            <a:r>
              <a:rPr lang="en-US" smtClean="0">
                <a:latin typeface="Arial" charset="0"/>
              </a:rPr>
              <a:t>This is sort of the spread of particles required to get a nice even spread throughout the respiratory areas is required to have good clinical effect.</a:t>
            </a:r>
            <a:endParaRPr lang="en-AU" smtClean="0">
              <a:latin typeface="Arial" charset="0"/>
            </a:endParaRPr>
          </a:p>
          <a:p>
            <a:pPr eaLnBrk="1" hangingPunct="1">
              <a:spcBef>
                <a:spcPct val="0"/>
              </a:spcBef>
            </a:pPr>
            <a:endParaRPr lang="en-US" smtClean="0">
              <a:latin typeface="Arial" charset="0"/>
            </a:endParaRPr>
          </a:p>
        </p:txBody>
      </p:sp>
      <p:sp>
        <p:nvSpPr>
          <p:cNvPr id="54276" name="Slide Number Placeholder 3"/>
          <p:cNvSpPr>
            <a:spLocks noGrp="1"/>
          </p:cNvSpPr>
          <p:nvPr>
            <p:ph type="sldNum" sz="quarter" idx="5"/>
          </p:nvPr>
        </p:nvSpPr>
        <p:spPr/>
        <p:txBody>
          <a:bodyPr/>
          <a:lstStyle/>
          <a:p>
            <a:pPr>
              <a:defRPr/>
            </a:pPr>
            <a:fld id="{36BCB171-1554-497C-BB38-FD9B0C0F40EB}" type="slidenum">
              <a:rPr lang="en-GB" smtClean="0">
                <a:latin typeface="Arial" charset="0"/>
              </a:rPr>
              <a:pPr>
                <a:defRPr/>
              </a:pPr>
              <a:t>6</a:t>
            </a:fld>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smtClean="0">
                <a:latin typeface="Arial" charset="0"/>
              </a:rPr>
              <a:t>Size of the particles matters.</a:t>
            </a:r>
            <a:endParaRPr lang="en-AU" b="1" smtClean="0">
              <a:latin typeface="Arial" charset="0"/>
            </a:endParaRPr>
          </a:p>
          <a:p>
            <a:r>
              <a:rPr lang="en-US" smtClean="0">
                <a:latin typeface="Arial" charset="0"/>
              </a:rPr>
              <a:t> </a:t>
            </a:r>
            <a:endParaRPr lang="en-AU" smtClean="0">
              <a:latin typeface="Arial" charset="0"/>
            </a:endParaRPr>
          </a:p>
          <a:p>
            <a:r>
              <a:rPr lang="en-US" smtClean="0">
                <a:latin typeface="Arial" charset="0"/>
              </a:rPr>
              <a:t>If the particles are too large, around about 10 microns  (note: you will not see 10 microns with your eye.  If you see a solution that’s going a little bit cloudy, that means that the particle is about 50 microns.) they are too big, so we have to use smaller particles.  </a:t>
            </a:r>
          </a:p>
          <a:p>
            <a:endParaRPr lang="en-US" smtClean="0">
              <a:latin typeface="Arial" charset="0"/>
            </a:endParaRPr>
          </a:p>
          <a:p>
            <a:r>
              <a:rPr lang="en-US" smtClean="0">
                <a:latin typeface="Arial" charset="0"/>
              </a:rPr>
              <a:t>If particles are in the range of about 5 microns, they target the conducting airways but smaller particles are needed to reach the respiratory zone, so therefore small particles around 1 to 2 microns are required. The usual spread for the inhaled product are particles between 1 to 5 microns.</a:t>
            </a:r>
            <a:endParaRPr lang="en-AU" smtClean="0">
              <a:latin typeface="Arial" charset="0"/>
            </a:endParaRPr>
          </a:p>
          <a:p>
            <a:endParaRPr lang="en-US" smtClean="0">
              <a:latin typeface="Arial" charset="0"/>
            </a:endParaRPr>
          </a:p>
          <a:p>
            <a:pPr eaLnBrk="1" hangingPunct="1">
              <a:spcBef>
                <a:spcPct val="0"/>
              </a:spcBef>
            </a:pPr>
            <a:r>
              <a:rPr lang="en-US" b="1" smtClean="0">
                <a:latin typeface="Arial" charset="0"/>
              </a:rPr>
              <a:t>Fine particle dose </a:t>
            </a:r>
            <a:r>
              <a:rPr lang="en-US" smtClean="0">
                <a:latin typeface="Arial" charset="0"/>
              </a:rPr>
              <a:t>is t</a:t>
            </a:r>
            <a:r>
              <a:rPr lang="en-US" smtClean="0">
                <a:latin typeface="Arial" charset="0"/>
                <a:cs typeface="Times New Roman" pitchFamily="18" charset="0"/>
              </a:rPr>
              <a:t>he mass of particles &lt;5 microns in size within the total emitted dose.</a:t>
            </a:r>
            <a:r>
              <a:rPr lang="en-US" smtClean="0">
                <a:latin typeface="Arial" charset="0"/>
              </a:rPr>
              <a:t> It’s the dose that’s most likely to be deposited into the airways.  Sometimes it’s referred to as the fine particle mass rather than the fine particle dose.  </a:t>
            </a:r>
            <a:endParaRPr lang="en-AU"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lnSpc>
                <a:spcPct val="90000"/>
              </a:lnSpc>
            </a:pPr>
            <a:r>
              <a:rPr lang="en-US" b="1" smtClean="0">
                <a:latin typeface="Arial" charset="0"/>
              </a:rPr>
              <a:t>Looking at the anti-inflammatory agents and where inflammation is in the lungs, </a:t>
            </a:r>
            <a:r>
              <a:rPr lang="en-US" smtClean="0">
                <a:latin typeface="Arial" charset="0"/>
              </a:rPr>
              <a:t>and it is often widespread.</a:t>
            </a:r>
          </a:p>
          <a:p>
            <a:pPr>
              <a:lnSpc>
                <a:spcPct val="90000"/>
              </a:lnSpc>
            </a:pPr>
            <a:endParaRPr lang="en-US" i="1" smtClean="0">
              <a:latin typeface="Arial" charset="0"/>
            </a:endParaRPr>
          </a:p>
          <a:p>
            <a:pPr>
              <a:lnSpc>
                <a:spcPct val="90000"/>
              </a:lnSpc>
            </a:pPr>
            <a:r>
              <a:rPr lang="en-US" b="1" i="1" smtClean="0">
                <a:latin typeface="Arial" charset="0"/>
              </a:rPr>
              <a:t>(Point out where the conducting airways and  respiratory zone of the lungs are)</a:t>
            </a:r>
            <a:r>
              <a:rPr lang="en-US" b="1" smtClean="0">
                <a:latin typeface="Arial" charset="0"/>
              </a:rPr>
              <a:t>.  </a:t>
            </a:r>
          </a:p>
          <a:p>
            <a:pPr>
              <a:lnSpc>
                <a:spcPct val="90000"/>
              </a:lnSpc>
            </a:pPr>
            <a:endParaRPr lang="en-US" smtClean="0">
              <a:latin typeface="Arial" charset="0"/>
            </a:endParaRPr>
          </a:p>
          <a:p>
            <a:pPr>
              <a:lnSpc>
                <a:spcPct val="90000"/>
              </a:lnSpc>
            </a:pPr>
            <a:r>
              <a:rPr lang="en-US" smtClean="0">
                <a:latin typeface="Arial" charset="0"/>
              </a:rPr>
              <a:t>The airways are a branching system with 23 branches down to the alveolar sacs and what is defined is that the first 16 are the conducting airways where we find a lot of asthma but we also find asthma in the top part.  This is where the smooth muscles are and this is where we also have receptors for beta agonists.</a:t>
            </a:r>
          </a:p>
          <a:p>
            <a:pPr>
              <a:lnSpc>
                <a:spcPct val="90000"/>
              </a:lnSpc>
            </a:pPr>
            <a:endParaRPr lang="en-US" b="1" smtClean="0">
              <a:latin typeface="Arial" charset="0"/>
            </a:endParaRPr>
          </a:p>
          <a:p>
            <a:pPr>
              <a:lnSpc>
                <a:spcPct val="90000"/>
              </a:lnSpc>
            </a:pPr>
            <a:r>
              <a:rPr lang="en-US" b="1" smtClean="0">
                <a:latin typeface="Arial" charset="0"/>
              </a:rPr>
              <a:t>Where do we want to put our beta agonists and anti-inflammatory agents?  </a:t>
            </a:r>
          </a:p>
          <a:p>
            <a:pPr>
              <a:lnSpc>
                <a:spcPct val="90000"/>
              </a:lnSpc>
            </a:pPr>
            <a:r>
              <a:rPr lang="en-US" smtClean="0">
                <a:latin typeface="Arial" charset="0"/>
              </a:rPr>
              <a:t>Beta agonists need to spread throughout the conducing airways and the anti-inflammatory agents need to be deposited in the same area and a little bit further down.</a:t>
            </a:r>
            <a:r>
              <a:rPr lang="en-AU" smtClean="0">
                <a:latin typeface="Arial" charset="0"/>
              </a:rPr>
              <a:t> </a:t>
            </a:r>
          </a:p>
          <a:p>
            <a:pPr>
              <a:lnSpc>
                <a:spcPct val="90000"/>
              </a:lnSpc>
            </a:pPr>
            <a:endParaRPr lang="en-AU" smtClean="0">
              <a:latin typeface="Arial" charset="0"/>
            </a:endParaRPr>
          </a:p>
          <a:p>
            <a:pPr>
              <a:lnSpc>
                <a:spcPct val="90000"/>
              </a:lnSpc>
            </a:pPr>
            <a:r>
              <a:rPr lang="en-US" smtClean="0">
                <a:latin typeface="Arial" charset="0"/>
              </a:rPr>
              <a:t>If using a combination of a long-acting beta agonist and an inhaled corticosteroid, consider putting some of the long-acting beta agonists down here because there is a synergistic effect between the long-acting beta agonists and the inhaled steroid.  Therefore, it’s useful to inhale a long-acting beta agonist with an inhaled steroid together so that you use the same inhalation maneuver and the particles will get down into the same parts of the lungs.</a:t>
            </a:r>
            <a:endParaRPr lang="en-A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spcBef>
                <a:spcPct val="0"/>
              </a:spcBef>
            </a:pPr>
            <a:r>
              <a:rPr lang="en-US" smtClean="0">
                <a:latin typeface="Arial" charset="0"/>
              </a:rPr>
              <a:t>Read from the slide</a:t>
            </a:r>
          </a:p>
          <a:p>
            <a:pPr eaLnBrk="1" hangingPunct="1">
              <a:spcBef>
                <a:spcPct val="0"/>
              </a:spcBef>
            </a:pPr>
            <a:endParaRPr lang="en-US" smtClean="0">
              <a:latin typeface="Arial" charset="0"/>
            </a:endParaRPr>
          </a:p>
        </p:txBody>
      </p:sp>
      <p:sp>
        <p:nvSpPr>
          <p:cNvPr id="57348" name="Slide Number Placeholder 3"/>
          <p:cNvSpPr>
            <a:spLocks noGrp="1"/>
          </p:cNvSpPr>
          <p:nvPr>
            <p:ph type="sldNum" sz="quarter" idx="5"/>
          </p:nvPr>
        </p:nvSpPr>
        <p:spPr/>
        <p:txBody>
          <a:bodyPr/>
          <a:lstStyle/>
          <a:p>
            <a:pPr>
              <a:defRPr/>
            </a:pPr>
            <a:fld id="{FA146874-AA5C-4DF2-BBF0-011EE2452E60}" type="slidenum">
              <a:rPr lang="en-US" smtClean="0">
                <a:latin typeface="Arial" charset="0"/>
              </a:rPr>
              <a:pPr>
                <a:defRPr/>
              </a:pPr>
              <a:t>10</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D0602CFA-C2B2-4577-88E8-4FCD02B92BE9}" type="slidenum">
              <a:rPr lang="en-US" smtClean="0">
                <a:latin typeface="Arial" charset="0"/>
              </a:rPr>
              <a:pPr>
                <a:defRPr/>
              </a:pPr>
              <a:t>12</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Perbandingan</a:t>
            </a:r>
            <a:r>
              <a:rPr lang="en-US" baseline="0" dirty="0" smtClean="0"/>
              <a:t> </a:t>
            </a:r>
            <a:r>
              <a:rPr lang="en-US" baseline="0" dirty="0" err="1" smtClean="0"/>
              <a:t>laju</a:t>
            </a:r>
            <a:r>
              <a:rPr lang="en-US" baseline="0" dirty="0" smtClean="0"/>
              <a:t> </a:t>
            </a:r>
            <a:r>
              <a:rPr lang="en-US" baseline="0" dirty="0" err="1" smtClean="0"/>
              <a:t>hantaran</a:t>
            </a:r>
            <a:r>
              <a:rPr lang="en-US" baseline="0" dirty="0" smtClean="0"/>
              <a:t> </a:t>
            </a:r>
            <a:r>
              <a:rPr lang="en-US" baseline="0" dirty="0" err="1" smtClean="0"/>
              <a:t>obat</a:t>
            </a:r>
            <a:r>
              <a:rPr lang="en-US" baseline="0" dirty="0" smtClean="0"/>
              <a:t> </a:t>
            </a:r>
            <a:r>
              <a:rPr lang="en-US" baseline="0" dirty="0" err="1" smtClean="0"/>
              <a:t>pada</a:t>
            </a:r>
            <a:r>
              <a:rPr lang="en-US" baseline="0" dirty="0" smtClean="0"/>
              <a:t> fill volume 2,5 </a:t>
            </a:r>
            <a:r>
              <a:rPr lang="en-US" baseline="0" dirty="0" err="1" smtClean="0"/>
              <a:t>mL</a:t>
            </a:r>
            <a:r>
              <a:rPr lang="en-US" baseline="0" dirty="0" smtClean="0"/>
              <a:t> &amp; 5 </a:t>
            </a:r>
            <a:r>
              <a:rPr lang="en-US" baseline="0" dirty="0" err="1" smtClean="0"/>
              <a:t>mL.</a:t>
            </a:r>
            <a:r>
              <a:rPr lang="en-US" baseline="0" dirty="0" smtClean="0"/>
              <a:t> </a:t>
            </a:r>
            <a:r>
              <a:rPr lang="en-US" baseline="0" dirty="0" err="1" smtClean="0"/>
              <a:t>Hasilnya</a:t>
            </a:r>
            <a:r>
              <a:rPr lang="en-US" baseline="0" dirty="0" smtClean="0"/>
              <a:t> </a:t>
            </a:r>
            <a:r>
              <a:rPr lang="en-US" baseline="0" dirty="0" err="1" smtClean="0"/>
              <a:t>obat</a:t>
            </a:r>
            <a:r>
              <a:rPr lang="en-US" baseline="0" dirty="0" smtClean="0"/>
              <a:t> yang </a:t>
            </a:r>
            <a:r>
              <a:rPr lang="en-US" baseline="0" dirty="0" err="1" smtClean="0"/>
              <a:t>dihantarkan</a:t>
            </a:r>
            <a:r>
              <a:rPr lang="en-US" baseline="0" dirty="0" smtClean="0"/>
              <a:t> </a:t>
            </a:r>
            <a:r>
              <a:rPr lang="en-US" baseline="0" dirty="0" err="1" smtClean="0"/>
              <a:t>sama</a:t>
            </a:r>
            <a:r>
              <a:rPr lang="en-US" baseline="0" dirty="0" smtClean="0"/>
              <a:t> </a:t>
            </a:r>
            <a:r>
              <a:rPr lang="en-US" baseline="0" dirty="0" err="1" smtClean="0"/>
              <a:t>jumLahnya</a:t>
            </a:r>
            <a:r>
              <a:rPr lang="en-US" baseline="0" dirty="0" smtClean="0"/>
              <a:t> </a:t>
            </a:r>
            <a:r>
              <a:rPr lang="en-US" baseline="0" dirty="0" err="1" smtClean="0"/>
              <a:t>tetapi</a:t>
            </a:r>
            <a:r>
              <a:rPr lang="en-US" baseline="0" dirty="0" smtClean="0"/>
              <a:t> </a:t>
            </a:r>
            <a:r>
              <a:rPr lang="en-US" baseline="0" dirty="0" err="1" smtClean="0"/>
              <a:t>dengan</a:t>
            </a:r>
            <a:r>
              <a:rPr lang="en-US" baseline="0" dirty="0" smtClean="0"/>
              <a:t> </a:t>
            </a:r>
            <a:r>
              <a:rPr lang="en-US" baseline="0" dirty="0" err="1" smtClean="0"/>
              <a:t>waktu</a:t>
            </a:r>
            <a:r>
              <a:rPr lang="en-US" baseline="0" dirty="0" smtClean="0"/>
              <a:t> yang </a:t>
            </a:r>
            <a:r>
              <a:rPr lang="en-US" baseline="0" dirty="0" err="1" smtClean="0"/>
              <a:t>lebih</a:t>
            </a:r>
            <a:r>
              <a:rPr lang="en-US" baseline="0" dirty="0" smtClean="0"/>
              <a:t> </a:t>
            </a:r>
            <a:r>
              <a:rPr lang="en-US" baseline="0" dirty="0" err="1" smtClean="0"/>
              <a:t>cepat</a:t>
            </a:r>
            <a:r>
              <a:rPr lang="en-US" baseline="0" dirty="0" smtClean="0"/>
              <a:t> (</a:t>
            </a:r>
            <a:r>
              <a:rPr lang="en-US" baseline="0" dirty="0" err="1" smtClean="0"/>
              <a:t>hampir</a:t>
            </a:r>
            <a:r>
              <a:rPr lang="en-US" baseline="0" dirty="0" smtClean="0"/>
              <a:t> ½ </a:t>
            </a:r>
            <a:r>
              <a:rPr lang="en-US" baseline="0" dirty="0" err="1" smtClean="0"/>
              <a:t>dari</a:t>
            </a:r>
            <a:r>
              <a:rPr lang="en-US" baseline="0" dirty="0" smtClean="0"/>
              <a:t> </a:t>
            </a:r>
            <a:r>
              <a:rPr lang="en-US" baseline="0" dirty="0" err="1" smtClean="0"/>
              <a:t>waktu</a:t>
            </a:r>
            <a:r>
              <a:rPr lang="en-US" baseline="0" dirty="0" smtClean="0"/>
              <a:t> </a:t>
            </a:r>
            <a:r>
              <a:rPr lang="en-US" baseline="0" dirty="0" err="1" smtClean="0"/>
              <a:t>hantaran</a:t>
            </a:r>
            <a:r>
              <a:rPr lang="en-US" baseline="0" dirty="0" smtClean="0"/>
              <a:t> volume 5 </a:t>
            </a:r>
            <a:r>
              <a:rPr lang="en-US" baseline="0" dirty="0" err="1" smtClean="0"/>
              <a:t>mL</a:t>
            </a:r>
            <a:r>
              <a:rPr lang="en-US" baseline="0" dirty="0" smtClean="0"/>
              <a:t>). </a:t>
            </a:r>
          </a:p>
          <a:p>
            <a:r>
              <a:rPr lang="en-US" baseline="0" dirty="0" smtClean="0"/>
              <a:t>Data </a:t>
            </a:r>
            <a:r>
              <a:rPr lang="en-US" baseline="0" dirty="0" err="1" smtClean="0"/>
              <a:t>ini</a:t>
            </a:r>
            <a:r>
              <a:rPr lang="en-US" baseline="0" dirty="0" smtClean="0"/>
              <a:t> </a:t>
            </a:r>
            <a:r>
              <a:rPr lang="en-US" baseline="0" dirty="0" err="1" smtClean="0"/>
              <a:t>didapat</a:t>
            </a:r>
            <a:r>
              <a:rPr lang="en-US" baseline="0" dirty="0" smtClean="0"/>
              <a:t> </a:t>
            </a:r>
            <a:r>
              <a:rPr lang="en-US" baseline="0" dirty="0" err="1" smtClean="0"/>
              <a:t>memakai</a:t>
            </a:r>
            <a:r>
              <a:rPr lang="en-US" baseline="0" dirty="0" smtClean="0"/>
              <a:t> nebulizer </a:t>
            </a:r>
            <a:r>
              <a:rPr lang="en-US" baseline="0" dirty="0" err="1" smtClean="0"/>
              <a:t>sidestream</a:t>
            </a:r>
            <a:r>
              <a:rPr lang="en-US" baseline="0" dirty="0" smtClean="0"/>
              <a:t> </a:t>
            </a:r>
            <a:r>
              <a:rPr lang="en-US" baseline="0" dirty="0" err="1" smtClean="0"/>
              <a:t>dengan</a:t>
            </a:r>
            <a:r>
              <a:rPr lang="en-US" baseline="0" dirty="0" smtClean="0"/>
              <a:t> </a:t>
            </a:r>
            <a:r>
              <a:rPr lang="en-US" baseline="0" dirty="0" err="1" smtClean="0"/>
              <a:t>udara</a:t>
            </a:r>
            <a:r>
              <a:rPr lang="en-US" baseline="0" dirty="0" smtClean="0"/>
              <a:t> </a:t>
            </a:r>
            <a:r>
              <a:rPr lang="en-US" baseline="0" dirty="0" err="1" smtClean="0"/>
              <a:t>bertekanan</a:t>
            </a:r>
            <a:r>
              <a:rPr lang="en-US" baseline="0" dirty="0" smtClean="0"/>
              <a:t> </a:t>
            </a:r>
            <a:r>
              <a:rPr lang="en-US" baseline="0" dirty="0" err="1" smtClean="0"/>
              <a:t>untuk</a:t>
            </a:r>
            <a:r>
              <a:rPr lang="en-US" baseline="0" dirty="0" smtClean="0"/>
              <a:t> </a:t>
            </a:r>
            <a:r>
              <a:rPr lang="en-US" baseline="0" dirty="0" err="1" smtClean="0"/>
              <a:t>menjalankan</a:t>
            </a:r>
            <a:r>
              <a:rPr lang="en-US" baseline="0" dirty="0" smtClean="0"/>
              <a:t> nebulizer. Volume </a:t>
            </a:r>
            <a:r>
              <a:rPr lang="en-US" baseline="0" dirty="0" err="1" smtClean="0"/>
              <a:t>residu</a:t>
            </a:r>
            <a:r>
              <a:rPr lang="en-US" baseline="0" dirty="0" smtClean="0"/>
              <a:t> 0,5 </a:t>
            </a:r>
            <a:r>
              <a:rPr lang="en-US" baseline="0" dirty="0" err="1" smtClean="0"/>
              <a:t>mL.</a:t>
            </a:r>
            <a:r>
              <a:rPr lang="en-US" baseline="0" dirty="0" smtClean="0"/>
              <a:t> </a:t>
            </a:r>
          </a:p>
          <a:p>
            <a:r>
              <a:rPr lang="en-US" baseline="0" dirty="0" err="1" smtClean="0"/>
              <a:t>Waktu</a:t>
            </a:r>
            <a:r>
              <a:rPr lang="en-US" baseline="0" dirty="0" smtClean="0"/>
              <a:t> yang </a:t>
            </a:r>
            <a:r>
              <a:rPr lang="en-US" baseline="0" dirty="0" err="1" smtClean="0"/>
              <a:t>diperlukan</a:t>
            </a:r>
            <a:r>
              <a:rPr lang="en-US" baseline="0" dirty="0" smtClean="0"/>
              <a:t> </a:t>
            </a:r>
            <a:r>
              <a:rPr lang="en-US" baseline="0" dirty="0" err="1" smtClean="0"/>
              <a:t>sampai</a:t>
            </a:r>
            <a:r>
              <a:rPr lang="en-US" baseline="0" dirty="0" smtClean="0"/>
              <a:t> “</a:t>
            </a:r>
            <a:r>
              <a:rPr lang="en-US" baseline="0" dirty="0" err="1" smtClean="0"/>
              <a:t>habis</a:t>
            </a:r>
            <a:r>
              <a:rPr lang="en-US" baseline="0" dirty="0" smtClean="0"/>
              <a:t>” </a:t>
            </a:r>
            <a:r>
              <a:rPr lang="en-US" baseline="0" dirty="0" err="1" smtClean="0"/>
              <a:t>untuk</a:t>
            </a:r>
            <a:r>
              <a:rPr lang="en-US" baseline="0" dirty="0" smtClean="0"/>
              <a:t> fill volume 2,5 </a:t>
            </a:r>
            <a:r>
              <a:rPr lang="en-US" baseline="0" dirty="0" err="1" smtClean="0"/>
              <a:t>mL</a:t>
            </a:r>
            <a:r>
              <a:rPr lang="en-US" baseline="0" dirty="0" smtClean="0"/>
              <a:t> </a:t>
            </a:r>
            <a:r>
              <a:rPr lang="en-US" baseline="0" dirty="0" err="1" smtClean="0"/>
              <a:t>adalah</a:t>
            </a:r>
            <a:r>
              <a:rPr lang="en-US" baseline="0" dirty="0" smtClean="0"/>
              <a:t> 6 </a:t>
            </a:r>
            <a:r>
              <a:rPr lang="en-US" baseline="0" dirty="0" err="1" smtClean="0"/>
              <a:t>menit</a:t>
            </a:r>
            <a:r>
              <a:rPr lang="en-US" baseline="0" dirty="0" smtClean="0"/>
              <a:t>, </a:t>
            </a:r>
            <a:r>
              <a:rPr lang="en-US" baseline="0" dirty="0" err="1" smtClean="0"/>
              <a:t>dan</a:t>
            </a:r>
            <a:r>
              <a:rPr lang="en-US" baseline="0" dirty="0" smtClean="0"/>
              <a:t> </a:t>
            </a:r>
            <a:r>
              <a:rPr lang="en-US" baseline="0" dirty="0" err="1" smtClean="0"/>
              <a:t>menjadi</a:t>
            </a:r>
            <a:r>
              <a:rPr lang="en-US" baseline="0" dirty="0" smtClean="0"/>
              <a:t> 10 </a:t>
            </a:r>
            <a:r>
              <a:rPr lang="en-US" baseline="0" dirty="0" err="1" smtClean="0"/>
              <a:t>menit</a:t>
            </a:r>
            <a:r>
              <a:rPr lang="en-US" baseline="0" dirty="0" smtClean="0"/>
              <a:t> </a:t>
            </a:r>
            <a:r>
              <a:rPr lang="en-US" baseline="0" dirty="0" err="1" smtClean="0"/>
              <a:t>pada</a:t>
            </a:r>
            <a:r>
              <a:rPr lang="en-US" baseline="0" dirty="0" smtClean="0"/>
              <a:t> fill volume 4 </a:t>
            </a:r>
            <a:r>
              <a:rPr lang="en-US" baseline="0" dirty="0" err="1" smtClean="0"/>
              <a:t>mL.</a:t>
            </a:r>
            <a:r>
              <a:rPr lang="en-US" baseline="0" dirty="0" smtClean="0"/>
              <a:t> </a:t>
            </a:r>
          </a:p>
          <a:p>
            <a:r>
              <a:rPr lang="en-US" baseline="0" dirty="0" err="1" smtClean="0"/>
              <a:t>Peningkatan</a:t>
            </a:r>
            <a:r>
              <a:rPr lang="en-US" baseline="0" dirty="0" smtClean="0"/>
              <a:t> 70% </a:t>
            </a:r>
            <a:r>
              <a:rPr lang="en-US" baseline="0" dirty="0" err="1" smtClean="0"/>
              <a:t>waktu</a:t>
            </a:r>
            <a:r>
              <a:rPr lang="en-US" baseline="0" dirty="0" smtClean="0"/>
              <a:t> </a:t>
            </a:r>
            <a:r>
              <a:rPr lang="en-US" baseline="0" dirty="0" err="1" smtClean="0"/>
              <a:t>nebulisasi</a:t>
            </a:r>
            <a:r>
              <a:rPr lang="en-US" baseline="0" dirty="0" smtClean="0"/>
              <a:t> </a:t>
            </a:r>
            <a:r>
              <a:rPr lang="en-US" baseline="0" dirty="0" err="1" smtClean="0"/>
              <a:t>hanya</a:t>
            </a:r>
            <a:r>
              <a:rPr lang="en-US" baseline="0" dirty="0" smtClean="0"/>
              <a:t> </a:t>
            </a:r>
            <a:r>
              <a:rPr lang="en-US" baseline="0" dirty="0" err="1" smtClean="0"/>
              <a:t>meningkatkan</a:t>
            </a:r>
            <a:r>
              <a:rPr lang="en-US" baseline="0" dirty="0" smtClean="0"/>
              <a:t> </a:t>
            </a:r>
            <a:r>
              <a:rPr lang="en-US" baseline="0" dirty="0" err="1" smtClean="0"/>
              <a:t>sekitar</a:t>
            </a:r>
            <a:r>
              <a:rPr lang="en-US" baseline="0" dirty="0" smtClean="0"/>
              <a:t> 12% </a:t>
            </a:r>
            <a:r>
              <a:rPr lang="en-US" baseline="0" dirty="0" err="1" smtClean="0"/>
              <a:t>keluaran</a:t>
            </a:r>
            <a:r>
              <a:rPr lang="en-US" baseline="0" dirty="0" smtClean="0"/>
              <a:t> </a:t>
            </a:r>
            <a:r>
              <a:rPr lang="en-US" baseline="0" dirty="0" err="1" smtClean="0"/>
              <a:t>obat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B86A72-501C-4ECC-A1A4-193696C05F0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0513"/>
            <a:ext cx="2057400" cy="5364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0513"/>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90513"/>
            <a:ext cx="77724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539875"/>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539875"/>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673475"/>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90513"/>
            <a:ext cx="7772400" cy="838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539875"/>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39875"/>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Arial" pitchFamily="34" charset="0"/>
                <a:cs typeface="+mn-cs"/>
              </a:defRPr>
            </a:lvl1pPr>
          </a:lstStyle>
          <a:p>
            <a:pPr>
              <a:defRPr/>
            </a:pPr>
            <a:endParaRPr lang="en-US"/>
          </a:p>
        </p:txBody>
      </p:sp>
      <p:sp>
        <p:nvSpPr>
          <p:cNvPr id="5" name="Slide Number Placeholder 4"/>
          <p:cNvSpPr>
            <a:spLocks noGrp="1"/>
          </p:cNvSpPr>
          <p:nvPr>
            <p:ph type="sldNum" sz="quarter" idx="11"/>
          </p:nvPr>
        </p:nvSpPr>
        <p:spPr>
          <a:xfrm>
            <a:off x="6553200" y="6248400"/>
            <a:ext cx="1905000" cy="457200"/>
          </a:xfrm>
          <a:prstGeom prst="rect">
            <a:avLst/>
          </a:prstGeom>
        </p:spPr>
        <p:txBody>
          <a:bodyPr/>
          <a:lstStyle>
            <a:lvl1pPr>
              <a:defRPr>
                <a:latin typeface="Arial" pitchFamily="34" charset="0"/>
                <a:cs typeface="+mn-cs"/>
              </a:defRPr>
            </a:lvl1pPr>
          </a:lstStyle>
          <a:p>
            <a:pPr>
              <a:defRPr/>
            </a:pPr>
            <a:fld id="{2CC55471-80B4-400F-A767-154BDBD02059}" type="slidenum">
              <a:rPr lang="en-US"/>
              <a:pPr>
                <a:defRPr/>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539875"/>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39875"/>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73733" name="Rectangle 5"/>
          <p:cNvSpPr>
            <a:spLocks noGrp="1" noChangeArrowheads="1"/>
          </p:cNvSpPr>
          <p:nvPr>
            <p:ph type="title"/>
          </p:nvPr>
        </p:nvSpPr>
        <p:spPr bwMode="auto">
          <a:xfrm>
            <a:off x="685800" y="290513"/>
            <a:ext cx="7772400" cy="838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73734" name="Rectangle 6"/>
          <p:cNvSpPr>
            <a:spLocks noGrp="1" noChangeArrowheads="1"/>
          </p:cNvSpPr>
          <p:nvPr>
            <p:ph type="body" idx="1"/>
          </p:nvPr>
        </p:nvSpPr>
        <p:spPr bwMode="auto">
          <a:xfrm>
            <a:off x="457200" y="1539875"/>
            <a:ext cx="82296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p:wipe dir="r"/>
  </p:transition>
  <p:hf sldNum="0" hdr="0" dt="0"/>
  <p:txStyles>
    <p:titleStyle>
      <a:lvl1pPr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mj-lt"/>
          <a:ea typeface="+mj-ea"/>
          <a:cs typeface="+mj-cs"/>
        </a:defRPr>
      </a:lvl1pPr>
      <a:lvl2pPr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2pPr>
      <a:lvl3pPr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3pPr>
      <a:lvl4pPr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4pPr>
      <a:lvl5pPr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5pPr>
      <a:lvl6pPr marL="457200"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6pPr>
      <a:lvl7pPr marL="914400"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7pPr>
      <a:lvl8pPr marL="1371600"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8pPr>
      <a:lvl9pPr marL="1828800" algn="ctr" rtl="0" eaLnBrk="0" fontAlgn="base" hangingPunct="0">
        <a:spcBef>
          <a:spcPct val="15000"/>
        </a:spcBef>
        <a:spcAft>
          <a:spcPct val="15000"/>
        </a:spcAft>
        <a:defRPr sz="4400" b="1">
          <a:solidFill>
            <a:schemeClr val="accent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15000"/>
        </a:spcBef>
        <a:spcAft>
          <a:spcPct val="15000"/>
        </a:spcAft>
        <a:buClr>
          <a:schemeClr val="accent2"/>
        </a:buClr>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15000"/>
        </a:spcBef>
        <a:spcAft>
          <a:spcPct val="15000"/>
        </a:spcAft>
        <a:buClr>
          <a:schemeClr val="tx1"/>
        </a:buClr>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15000"/>
        </a:spcBef>
        <a:spcAft>
          <a:spcPct val="15000"/>
        </a:spcAft>
        <a:buClr>
          <a:schemeClr val="accent2"/>
        </a:buClr>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15000"/>
        </a:spcBef>
        <a:spcAft>
          <a:spcPct val="15000"/>
        </a:spcAft>
        <a:buClr>
          <a:schemeClr val="tx1"/>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15000"/>
        </a:spcBef>
        <a:spcAft>
          <a:spcPct val="15000"/>
        </a:spcAft>
        <a:buClr>
          <a:schemeClr val="accent2"/>
        </a:buClr>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15000"/>
        </a:spcBef>
        <a:spcAft>
          <a:spcPct val="15000"/>
        </a:spcAft>
        <a:buClr>
          <a:schemeClr val="accent2"/>
        </a:buClr>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15000"/>
        </a:spcBef>
        <a:spcAft>
          <a:spcPct val="15000"/>
        </a:spcAft>
        <a:buClr>
          <a:schemeClr val="accent2"/>
        </a:buClr>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15000"/>
        </a:spcBef>
        <a:spcAft>
          <a:spcPct val="15000"/>
        </a:spcAft>
        <a:buClr>
          <a:schemeClr val="accent2"/>
        </a:buClr>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15000"/>
        </a:spcBef>
        <a:spcAft>
          <a:spcPct val="15000"/>
        </a:spcAft>
        <a:buClr>
          <a:schemeClr val="accent2"/>
        </a:buClr>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ctrTitle"/>
          </p:nvPr>
        </p:nvSpPr>
        <p:spPr>
          <a:xfrm>
            <a:off x="685800" y="2430463"/>
            <a:ext cx="7772400" cy="1143000"/>
          </a:xfrm>
        </p:spPr>
        <p:txBody>
          <a:bodyPr/>
          <a:lstStyle/>
          <a:p>
            <a:pPr eaLnBrk="1" hangingPunct="1">
              <a:defRPr/>
            </a:pPr>
            <a:r>
              <a:rPr lang="en-GB" dirty="0" err="1" smtClean="0"/>
              <a:t>Terapi</a:t>
            </a:r>
            <a:r>
              <a:rPr lang="en-GB" dirty="0" smtClean="0"/>
              <a:t> </a:t>
            </a:r>
            <a:r>
              <a:rPr lang="en-GB" dirty="0" err="1" smtClean="0"/>
              <a:t>inhalasi</a:t>
            </a:r>
            <a:r>
              <a:rPr lang="en-GB" dirty="0" smtClean="0"/>
              <a:t> </a:t>
            </a:r>
            <a:r>
              <a:rPr lang="en-GB" dirty="0" err="1" smtClean="0"/>
              <a:t>pada</a:t>
            </a:r>
            <a:r>
              <a:rPr lang="en-GB" dirty="0" smtClean="0"/>
              <a:t> ASMA</a:t>
            </a:r>
          </a:p>
        </p:txBody>
      </p:sp>
      <p:sp>
        <p:nvSpPr>
          <p:cNvPr id="6147" name="Rectangle 6"/>
          <p:cNvSpPr>
            <a:spLocks noGrp="1" noChangeArrowheads="1"/>
          </p:cNvSpPr>
          <p:nvPr>
            <p:ph type="subTitle" idx="1"/>
          </p:nvPr>
        </p:nvSpPr>
        <p:spPr/>
        <p:txBody>
          <a:bodyPr/>
          <a:lstStyle/>
          <a:p>
            <a:pPr eaLnBrk="1" hangingPunct="1">
              <a:defRPr/>
            </a:pPr>
            <a:r>
              <a:rPr lang="en-US" sz="2800" dirty="0" err="1" smtClean="0"/>
              <a:t>Fokus</a:t>
            </a:r>
            <a:r>
              <a:rPr lang="en-US" sz="2800" dirty="0" smtClean="0"/>
              <a:t> </a:t>
            </a:r>
            <a:r>
              <a:rPr lang="en-US" sz="2800" dirty="0" err="1" smtClean="0"/>
              <a:t>pada</a:t>
            </a:r>
            <a:r>
              <a:rPr lang="en-US" sz="2800" dirty="0" smtClean="0"/>
              <a:t> </a:t>
            </a:r>
            <a:r>
              <a:rPr lang="en-US" sz="2800" dirty="0" err="1" smtClean="0"/>
              <a:t>Asma</a:t>
            </a:r>
            <a:r>
              <a:rPr lang="en-US" sz="2800" dirty="0" smtClean="0"/>
              <a:t> </a:t>
            </a:r>
            <a:r>
              <a:rPr lang="en-US" sz="2800" dirty="0" err="1" smtClean="0"/>
              <a:t>Eksaserbasi</a:t>
            </a:r>
            <a:r>
              <a:rPr lang="en-US" sz="2800" dirty="0" smtClean="0"/>
              <a:t> </a:t>
            </a:r>
            <a:r>
              <a:rPr lang="en-US" sz="2800" dirty="0" err="1" smtClean="0"/>
              <a:t>Akut</a:t>
            </a:r>
            <a:endParaRPr lang="en-US" sz="2800" dirty="0" smtClean="0"/>
          </a:p>
        </p:txBody>
      </p:sp>
      <p:pic>
        <p:nvPicPr>
          <p:cNvPr id="7172" name="Picture 3"/>
          <p:cNvPicPr>
            <a:picLocks noChangeAspect="1"/>
          </p:cNvPicPr>
          <p:nvPr/>
        </p:nvPicPr>
        <p:blipFill>
          <a:blip r:embed="rId2" cstate="print"/>
          <a:srcRect/>
          <a:stretch>
            <a:fillRect/>
          </a:stretch>
        </p:blipFill>
        <p:spPr bwMode="auto">
          <a:xfrm>
            <a:off x="7885113" y="260350"/>
            <a:ext cx="935037" cy="804863"/>
          </a:xfrm>
          <a:prstGeom prst="rect">
            <a:avLst/>
          </a:prstGeom>
          <a:noFill/>
          <a:ln w="9525">
            <a:noFill/>
            <a:miter lim="800000"/>
            <a:headEnd/>
            <a:tailEnd/>
          </a:ln>
        </p:spPr>
      </p:pic>
      <p:sp>
        <p:nvSpPr>
          <p:cNvPr id="7174"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914400" y="228600"/>
            <a:ext cx="7620000" cy="1816100"/>
          </a:xfrm>
          <a:prstGeom prst="rect">
            <a:avLst/>
          </a:prstGeom>
          <a:noFill/>
          <a:ln w="9525">
            <a:noFill/>
            <a:miter lim="800000"/>
            <a:headEnd/>
            <a:tailEnd/>
          </a:ln>
        </p:spPr>
        <p:txBody>
          <a:bodyPr>
            <a:spAutoFit/>
          </a:bodyPr>
          <a:lstStyle/>
          <a:p>
            <a:pPr algn="ctr"/>
            <a:endParaRPr lang="en-US" sz="4400">
              <a:solidFill>
                <a:srgbClr val="FFFF00"/>
              </a:solidFill>
              <a:latin typeface="Calibri" pitchFamily="34" charset="0"/>
            </a:endParaRPr>
          </a:p>
          <a:p>
            <a:pPr algn="ctr"/>
            <a:endParaRPr lang="en-US" sz="4400">
              <a:solidFill>
                <a:srgbClr val="FFFF00"/>
              </a:solidFill>
              <a:latin typeface="Calibri" pitchFamily="34" charset="0"/>
            </a:endParaRPr>
          </a:p>
          <a:p>
            <a:pPr algn="ctr"/>
            <a:endParaRPr lang="en-US">
              <a:solidFill>
                <a:srgbClr val="FFFF00"/>
              </a:solidFill>
              <a:latin typeface="Calibri" pitchFamily="34" charset="0"/>
            </a:endParaRPr>
          </a:p>
        </p:txBody>
      </p:sp>
      <p:sp>
        <p:nvSpPr>
          <p:cNvPr id="15363" name="Rectangle 12"/>
          <p:cNvSpPr>
            <a:spLocks noChangeArrowheads="1"/>
          </p:cNvSpPr>
          <p:nvPr/>
        </p:nvSpPr>
        <p:spPr bwMode="auto">
          <a:xfrm>
            <a:off x="1143000" y="990600"/>
            <a:ext cx="5791200" cy="461963"/>
          </a:xfrm>
          <a:prstGeom prst="rect">
            <a:avLst/>
          </a:prstGeom>
          <a:noFill/>
          <a:ln w="9525">
            <a:noFill/>
            <a:miter lim="800000"/>
            <a:headEnd/>
            <a:tailEnd/>
          </a:ln>
        </p:spPr>
        <p:txBody>
          <a:bodyPr>
            <a:spAutoFit/>
          </a:bodyPr>
          <a:lstStyle/>
          <a:p>
            <a:pPr marL="287338" indent="-287338">
              <a:spcAft>
                <a:spcPts val="300"/>
              </a:spcAft>
            </a:pPr>
            <a:endParaRPr lang="en-US">
              <a:solidFill>
                <a:srgbClr val="FFFF00"/>
              </a:solidFill>
              <a:latin typeface="Calibri" pitchFamily="34" charset="0"/>
            </a:endParaRPr>
          </a:p>
        </p:txBody>
      </p:sp>
      <p:sp>
        <p:nvSpPr>
          <p:cNvPr id="15364" name="Rectangle 33"/>
          <p:cNvSpPr>
            <a:spLocks noChangeArrowheads="1"/>
          </p:cNvSpPr>
          <p:nvPr/>
        </p:nvSpPr>
        <p:spPr bwMode="auto">
          <a:xfrm>
            <a:off x="3927475" y="3244850"/>
            <a:ext cx="184150" cy="461963"/>
          </a:xfrm>
          <a:prstGeom prst="rect">
            <a:avLst/>
          </a:prstGeom>
          <a:noFill/>
          <a:ln w="9525">
            <a:noFill/>
            <a:miter lim="800000"/>
            <a:headEnd/>
            <a:tailEnd/>
          </a:ln>
        </p:spPr>
        <p:txBody>
          <a:bodyPr wrap="none">
            <a:spAutoFit/>
          </a:bodyPr>
          <a:lstStyle/>
          <a:p>
            <a:endParaRPr lang="en-US">
              <a:solidFill>
                <a:srgbClr val="FFFF00"/>
              </a:solidFill>
              <a:latin typeface="Calibri" pitchFamily="34" charset="0"/>
            </a:endParaRPr>
          </a:p>
        </p:txBody>
      </p:sp>
      <p:sp>
        <p:nvSpPr>
          <p:cNvPr id="15365" name="TextBox 35"/>
          <p:cNvSpPr txBox="1">
            <a:spLocks noChangeArrowheads="1"/>
          </p:cNvSpPr>
          <p:nvPr/>
        </p:nvSpPr>
        <p:spPr bwMode="auto">
          <a:xfrm>
            <a:off x="609600" y="1219200"/>
            <a:ext cx="8077200" cy="461963"/>
          </a:xfrm>
          <a:prstGeom prst="rect">
            <a:avLst/>
          </a:prstGeom>
          <a:noFill/>
          <a:ln w="9525">
            <a:noFill/>
            <a:miter lim="800000"/>
            <a:headEnd/>
            <a:tailEnd/>
          </a:ln>
        </p:spPr>
        <p:txBody>
          <a:bodyPr>
            <a:spAutoFit/>
          </a:bodyPr>
          <a:lstStyle/>
          <a:p>
            <a:pPr>
              <a:buFont typeface="Wingdings" pitchFamily="2" charset="2"/>
              <a:buChar char="Ø"/>
            </a:pPr>
            <a:endParaRPr lang="en-US">
              <a:solidFill>
                <a:srgbClr val="FFFF00"/>
              </a:solidFill>
              <a:latin typeface="Calibri" pitchFamily="34" charset="0"/>
            </a:endParaRPr>
          </a:p>
        </p:txBody>
      </p:sp>
      <p:sp>
        <p:nvSpPr>
          <p:cNvPr id="14" name="Title 1"/>
          <p:cNvSpPr txBox="1">
            <a:spLocks/>
          </p:cNvSpPr>
          <p:nvPr/>
        </p:nvSpPr>
        <p:spPr>
          <a:xfrm>
            <a:off x="241300" y="0"/>
            <a:ext cx="8504238" cy="1003300"/>
          </a:xfrm>
          <a:prstGeom prst="rect">
            <a:avLst/>
          </a:prstGeom>
        </p:spPr>
        <p:txBody>
          <a:bodyPr anchor="ctr">
            <a:normAutofit/>
          </a:bodyPr>
          <a:lstStyle/>
          <a:p>
            <a:pPr indent="-225425" algn="ctr" fontAlgn="auto">
              <a:spcAft>
                <a:spcPts val="0"/>
              </a:spcAft>
              <a:buClr>
                <a:schemeClr val="accent1"/>
              </a:buClr>
              <a:buSzPct val="120000"/>
              <a:defRPr/>
            </a:pPr>
            <a:endParaRPr lang="en-US" sz="4400" dirty="0">
              <a:solidFill>
                <a:srgbClr val="FFFF00"/>
              </a:solidFill>
              <a:latin typeface="+mj-lt"/>
              <a:ea typeface="+mj-ea"/>
              <a:cs typeface="Arial" pitchFamily="34" charset="0"/>
            </a:endParaRPr>
          </a:p>
        </p:txBody>
      </p:sp>
      <p:sp>
        <p:nvSpPr>
          <p:cNvPr id="17" name="Content Placeholder 2"/>
          <p:cNvSpPr txBox="1">
            <a:spLocks/>
          </p:cNvSpPr>
          <p:nvPr/>
        </p:nvSpPr>
        <p:spPr>
          <a:xfrm>
            <a:off x="304800" y="381000"/>
            <a:ext cx="8435975" cy="762000"/>
          </a:xfrm>
          <a:prstGeom prst="rect">
            <a:avLst/>
          </a:prstGeom>
        </p:spPr>
        <p:txBody>
          <a:bodyPr/>
          <a:lstStyle/>
          <a:p>
            <a:pPr algn="ctr" fontAlgn="auto">
              <a:spcBef>
                <a:spcPct val="20000"/>
              </a:spcBef>
              <a:spcAft>
                <a:spcPts val="0"/>
              </a:spcAft>
              <a:buFont typeface="Arial" pitchFamily="34" charset="0"/>
              <a:buNone/>
              <a:defRPr/>
            </a:pPr>
            <a:endParaRPr lang="en-US" sz="2000" dirty="0">
              <a:solidFill>
                <a:srgbClr val="FFFF00"/>
              </a:solidFill>
              <a:latin typeface="+mn-lt"/>
              <a:ea typeface="+mj-ea"/>
              <a:cs typeface="Arial" pitchFamily="34" charset="0"/>
            </a:endParaRPr>
          </a:p>
        </p:txBody>
      </p:sp>
      <p:sp>
        <p:nvSpPr>
          <p:cNvPr id="20" name="Title 1"/>
          <p:cNvSpPr txBox="1">
            <a:spLocks/>
          </p:cNvSpPr>
          <p:nvPr/>
        </p:nvSpPr>
        <p:spPr>
          <a:xfrm>
            <a:off x="241300" y="0"/>
            <a:ext cx="8504238" cy="1003300"/>
          </a:xfrm>
          <a:prstGeom prst="rect">
            <a:avLst/>
          </a:prstGeom>
        </p:spPr>
        <p:txBody>
          <a:bodyPr anchor="ctr">
            <a:normAutofit/>
          </a:bodyPr>
          <a:lstStyle/>
          <a:p>
            <a:pPr indent="-225425" algn="ctr" fontAlgn="auto">
              <a:spcAft>
                <a:spcPts val="0"/>
              </a:spcAft>
              <a:buClr>
                <a:schemeClr val="accent1"/>
              </a:buClr>
              <a:buSzPct val="120000"/>
              <a:defRPr/>
            </a:pPr>
            <a:endParaRPr lang="en-US" dirty="0">
              <a:solidFill>
                <a:srgbClr val="FFFF00"/>
              </a:solidFill>
              <a:latin typeface="+mj-lt"/>
              <a:ea typeface="+mj-ea"/>
              <a:cs typeface="Arial" pitchFamily="34" charset="0"/>
            </a:endParaRPr>
          </a:p>
        </p:txBody>
      </p:sp>
      <p:sp>
        <p:nvSpPr>
          <p:cNvPr id="15369" name="Rectangle 27"/>
          <p:cNvSpPr>
            <a:spLocks noChangeArrowheads="1"/>
          </p:cNvSpPr>
          <p:nvPr/>
        </p:nvSpPr>
        <p:spPr bwMode="auto">
          <a:xfrm>
            <a:off x="685800" y="5486400"/>
            <a:ext cx="184150" cy="307975"/>
          </a:xfrm>
          <a:prstGeom prst="rect">
            <a:avLst/>
          </a:prstGeom>
          <a:noFill/>
          <a:ln w="9525">
            <a:noFill/>
            <a:miter lim="800000"/>
            <a:headEnd/>
            <a:tailEnd/>
          </a:ln>
        </p:spPr>
        <p:txBody>
          <a:bodyPr wrap="none">
            <a:spAutoFit/>
          </a:bodyPr>
          <a:lstStyle/>
          <a:p>
            <a:endParaRPr lang="en-US" sz="1400">
              <a:solidFill>
                <a:srgbClr val="FFFF00"/>
              </a:solidFill>
            </a:endParaRPr>
          </a:p>
        </p:txBody>
      </p:sp>
      <p:sp>
        <p:nvSpPr>
          <p:cNvPr id="15370" name="Rectangle 17"/>
          <p:cNvSpPr>
            <a:spLocks noChangeArrowheads="1"/>
          </p:cNvSpPr>
          <p:nvPr/>
        </p:nvSpPr>
        <p:spPr bwMode="auto">
          <a:xfrm>
            <a:off x="468313" y="1341438"/>
            <a:ext cx="8496300" cy="4400550"/>
          </a:xfrm>
          <a:prstGeom prst="rect">
            <a:avLst/>
          </a:prstGeom>
          <a:noFill/>
          <a:ln w="9525">
            <a:noFill/>
            <a:miter lim="800000"/>
            <a:headEnd/>
            <a:tailEnd/>
          </a:ln>
        </p:spPr>
        <p:txBody>
          <a:bodyPr>
            <a:spAutoFit/>
          </a:bodyPr>
          <a:lstStyle/>
          <a:p>
            <a:pPr>
              <a:spcAft>
                <a:spcPts val="600"/>
              </a:spcAft>
            </a:pPr>
            <a:r>
              <a:rPr lang="en-US" sz="2800">
                <a:latin typeface="Calibri" pitchFamily="34" charset="0"/>
              </a:rPr>
              <a:t>Terapi asma dengan steroid inhalasi pada berbagai penelitian menunjukkan efikasi yang mencakup:</a:t>
            </a:r>
          </a:p>
          <a:p>
            <a:pPr marL="569913" lvl="1" indent="-225425">
              <a:spcAft>
                <a:spcPts val="600"/>
              </a:spcAft>
              <a:buFont typeface="Arial" charset="0"/>
              <a:buChar char="•"/>
            </a:pPr>
            <a:endParaRPr lang="en-US">
              <a:latin typeface="Calibri" pitchFamily="34" charset="0"/>
            </a:endParaRPr>
          </a:p>
          <a:p>
            <a:pPr marL="569913" lvl="1" indent="-225425">
              <a:spcAft>
                <a:spcPts val="600"/>
              </a:spcAft>
              <a:buFont typeface="Arial" charset="0"/>
              <a:buChar char="•"/>
            </a:pPr>
            <a:r>
              <a:rPr lang="en-US">
                <a:latin typeface="Calibri" pitchFamily="34" charset="0"/>
              </a:rPr>
              <a:t>Mengurangi gejala asma</a:t>
            </a:r>
          </a:p>
          <a:p>
            <a:pPr marL="569913" lvl="1" indent="-225425">
              <a:spcAft>
                <a:spcPts val="600"/>
              </a:spcAft>
              <a:buFont typeface="Arial" charset="0"/>
              <a:buChar char="•"/>
            </a:pPr>
            <a:r>
              <a:rPr lang="en-US">
                <a:latin typeface="Calibri" pitchFamily="34" charset="0"/>
              </a:rPr>
              <a:t>Meningkatkan kualitas hidup</a:t>
            </a:r>
          </a:p>
          <a:p>
            <a:pPr marL="569913" lvl="1" indent="-225425">
              <a:spcAft>
                <a:spcPts val="600"/>
              </a:spcAft>
              <a:buFont typeface="Arial" charset="0"/>
              <a:buChar char="•"/>
            </a:pPr>
            <a:r>
              <a:rPr lang="en-US">
                <a:latin typeface="Calibri" pitchFamily="34" charset="0"/>
              </a:rPr>
              <a:t>Meningkatkan fungsi paru</a:t>
            </a:r>
          </a:p>
          <a:p>
            <a:pPr marL="569913" lvl="1" indent="-225425">
              <a:spcAft>
                <a:spcPts val="600"/>
              </a:spcAft>
              <a:buFont typeface="Arial" charset="0"/>
              <a:buChar char="•"/>
            </a:pPr>
            <a:r>
              <a:rPr lang="en-US">
                <a:latin typeface="Calibri" pitchFamily="34" charset="0"/>
              </a:rPr>
              <a:t>Mengurangi resiko eksaserbasi asma</a:t>
            </a:r>
          </a:p>
          <a:p>
            <a:pPr marL="569913" lvl="1" indent="-225425">
              <a:spcAft>
                <a:spcPts val="600"/>
              </a:spcAft>
              <a:buFont typeface="Arial" charset="0"/>
              <a:buChar char="•"/>
            </a:pPr>
            <a:r>
              <a:rPr lang="en-US">
                <a:latin typeface="Calibri" pitchFamily="34" charset="0"/>
              </a:rPr>
              <a:t>Mengurangi angka rawat inap karena asma</a:t>
            </a:r>
          </a:p>
          <a:p>
            <a:pPr marL="569913" lvl="1" indent="-225425">
              <a:spcAft>
                <a:spcPts val="600"/>
              </a:spcAft>
              <a:buFont typeface="Arial" charset="0"/>
              <a:buChar char="•"/>
            </a:pPr>
            <a:r>
              <a:rPr lang="en-US">
                <a:latin typeface="Calibri" pitchFamily="34" charset="0"/>
              </a:rPr>
              <a:t>Mengurangi angka kematian karena asma</a:t>
            </a:r>
          </a:p>
          <a:p>
            <a:endParaRPr lang="en-US" sz="1600">
              <a:latin typeface="Calibri" pitchFamily="34" charset="0"/>
            </a:endParaRPr>
          </a:p>
        </p:txBody>
      </p:sp>
      <p:sp>
        <p:nvSpPr>
          <p:cNvPr id="15371" name="TextBox 15"/>
          <p:cNvSpPr txBox="1">
            <a:spLocks noChangeArrowheads="1"/>
          </p:cNvSpPr>
          <p:nvPr/>
        </p:nvSpPr>
        <p:spPr bwMode="auto">
          <a:xfrm>
            <a:off x="0" y="304800"/>
            <a:ext cx="9144000" cy="769938"/>
          </a:xfrm>
          <a:prstGeom prst="rect">
            <a:avLst/>
          </a:prstGeom>
          <a:noFill/>
          <a:ln w="9525">
            <a:noFill/>
            <a:miter lim="800000"/>
            <a:headEnd/>
            <a:tailEnd/>
          </a:ln>
        </p:spPr>
        <p:txBody>
          <a:bodyPr>
            <a:spAutoFit/>
          </a:bodyPr>
          <a:lstStyle/>
          <a:p>
            <a:pPr algn="ctr"/>
            <a:r>
              <a:rPr lang="en-US" sz="4400">
                <a:solidFill>
                  <a:srgbClr val="FFFF00"/>
                </a:solidFill>
                <a:latin typeface="Calibri" pitchFamily="34" charset="0"/>
              </a:rPr>
              <a:t>Steroid Inhalasi</a:t>
            </a:r>
          </a:p>
        </p:txBody>
      </p:sp>
      <p:sp>
        <p:nvSpPr>
          <p:cNvPr id="15372"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sp>
        <p:nvSpPr>
          <p:cNvPr id="1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95288" y="188913"/>
            <a:ext cx="8353425" cy="847725"/>
          </a:xfrm>
          <a:prstGeom prst="rect">
            <a:avLst/>
          </a:prstGeom>
          <a:noFill/>
          <a:ln w="9525">
            <a:noFill/>
            <a:miter lim="800000"/>
            <a:headEnd/>
            <a:tailEnd/>
          </a:ln>
        </p:spPr>
        <p:txBody>
          <a:bodyPr lIns="96838" tIns="47625" rIns="96838" bIns="47625" anchor="ctr"/>
          <a:lstStyle/>
          <a:p>
            <a:pPr algn="ctr"/>
            <a:r>
              <a:rPr lang="en-US" sz="3600">
                <a:solidFill>
                  <a:srgbClr val="FFFF00"/>
                </a:solidFill>
              </a:rPr>
              <a:t>Mekanisme Kerja Kortikosteroid</a:t>
            </a:r>
          </a:p>
        </p:txBody>
      </p:sp>
      <p:grpSp>
        <p:nvGrpSpPr>
          <p:cNvPr id="16387" name="Group 117"/>
          <p:cNvGrpSpPr>
            <a:grpSpLocks/>
          </p:cNvGrpSpPr>
          <p:nvPr/>
        </p:nvGrpSpPr>
        <p:grpSpPr bwMode="auto">
          <a:xfrm>
            <a:off x="0" y="765175"/>
            <a:ext cx="9144000" cy="8231188"/>
            <a:chOff x="0" y="1101725"/>
            <a:chExt cx="9144000" cy="8231188"/>
          </a:xfrm>
        </p:grpSpPr>
        <p:sp>
          <p:nvSpPr>
            <p:cNvPr id="16391" name="Oval 2"/>
            <p:cNvSpPr>
              <a:spLocks noChangeArrowheads="1"/>
            </p:cNvSpPr>
            <p:nvPr/>
          </p:nvSpPr>
          <p:spPr bwMode="auto">
            <a:xfrm>
              <a:off x="0" y="1412875"/>
              <a:ext cx="9144000" cy="5445125"/>
            </a:xfrm>
            <a:prstGeom prst="ellipse">
              <a:avLst/>
            </a:prstGeom>
            <a:gradFill rotWithShape="0">
              <a:gsLst>
                <a:gs pos="0">
                  <a:srgbClr val="C7C7FF"/>
                </a:gs>
                <a:gs pos="100000">
                  <a:srgbClr val="6666FF"/>
                </a:gs>
              </a:gsLst>
              <a:path path="shape">
                <a:fillToRect l="50000" t="50000" r="50000" b="50000"/>
              </a:path>
            </a:gradFill>
            <a:ln w="9525">
              <a:solidFill>
                <a:srgbClr val="000000"/>
              </a:solidFill>
              <a:round/>
              <a:headEnd/>
              <a:tailEnd/>
            </a:ln>
          </p:spPr>
          <p:txBody>
            <a:bodyPr wrap="none" anchor="ctr"/>
            <a:lstStyle/>
            <a:p>
              <a:endParaRPr lang="en-GB"/>
            </a:p>
          </p:txBody>
        </p:sp>
        <p:sp>
          <p:nvSpPr>
            <p:cNvPr id="16392" name="Rectangle 4"/>
            <p:cNvSpPr>
              <a:spLocks noChangeArrowheads="1"/>
            </p:cNvSpPr>
            <p:nvPr/>
          </p:nvSpPr>
          <p:spPr bwMode="auto">
            <a:xfrm>
              <a:off x="3681413" y="5462588"/>
              <a:ext cx="1917700" cy="323850"/>
            </a:xfrm>
            <a:prstGeom prst="rect">
              <a:avLst/>
            </a:prstGeom>
            <a:noFill/>
            <a:ln w="12700">
              <a:noFill/>
              <a:miter lim="800000"/>
              <a:headEnd/>
              <a:tailEnd/>
            </a:ln>
          </p:spPr>
          <p:txBody>
            <a:bodyPr wrap="none" anchor="ctr"/>
            <a:lstStyle/>
            <a:p>
              <a:endParaRPr lang="en-GB"/>
            </a:p>
          </p:txBody>
        </p:sp>
        <p:sp>
          <p:nvSpPr>
            <p:cNvPr id="16393" name="Oval 5"/>
            <p:cNvSpPr>
              <a:spLocks noChangeArrowheads="1"/>
            </p:cNvSpPr>
            <p:nvPr/>
          </p:nvSpPr>
          <p:spPr bwMode="auto">
            <a:xfrm>
              <a:off x="2184400" y="4395788"/>
              <a:ext cx="4721225" cy="2233612"/>
            </a:xfrm>
            <a:prstGeom prst="ellipse">
              <a:avLst/>
            </a:prstGeom>
            <a:gradFill rotWithShape="0">
              <a:gsLst>
                <a:gs pos="0">
                  <a:srgbClr val="6600CC"/>
                </a:gs>
                <a:gs pos="100000">
                  <a:srgbClr val="25004A"/>
                </a:gs>
              </a:gsLst>
              <a:path path="shape">
                <a:fillToRect l="50000" t="50000" r="50000" b="50000"/>
              </a:path>
            </a:gradFill>
            <a:ln w="9525">
              <a:solidFill>
                <a:srgbClr val="000000"/>
              </a:solidFill>
              <a:round/>
              <a:headEnd/>
              <a:tailEnd/>
            </a:ln>
          </p:spPr>
          <p:txBody>
            <a:bodyPr wrap="none" anchor="ctr"/>
            <a:lstStyle/>
            <a:p>
              <a:endParaRPr lang="en-GB"/>
            </a:p>
          </p:txBody>
        </p:sp>
        <p:grpSp>
          <p:nvGrpSpPr>
            <p:cNvPr id="16394" name="Group 6"/>
            <p:cNvGrpSpPr>
              <a:grpSpLocks/>
            </p:cNvGrpSpPr>
            <p:nvPr/>
          </p:nvGrpSpPr>
          <p:grpSpPr bwMode="auto">
            <a:xfrm>
              <a:off x="4229100" y="2620963"/>
              <a:ext cx="542925" cy="544512"/>
              <a:chOff x="3146" y="1882"/>
              <a:chExt cx="345" cy="295"/>
            </a:xfrm>
          </p:grpSpPr>
          <p:sp>
            <p:nvSpPr>
              <p:cNvPr id="16503" name="Freeform 7"/>
              <p:cNvSpPr>
                <a:spLocks/>
              </p:cNvSpPr>
              <p:nvPr/>
            </p:nvSpPr>
            <p:spPr bwMode="auto">
              <a:xfrm>
                <a:off x="3232" y="1882"/>
                <a:ext cx="173" cy="175"/>
              </a:xfrm>
              <a:custGeom>
                <a:avLst/>
                <a:gdLst>
                  <a:gd name="T0" fmla="*/ 87 w 205"/>
                  <a:gd name="T1" fmla="*/ 47 h 204"/>
                  <a:gd name="T2" fmla="*/ 44 w 205"/>
                  <a:gd name="T3" fmla="*/ 0 h 204"/>
                  <a:gd name="T4" fmla="*/ 0 w 205"/>
                  <a:gd name="T5" fmla="*/ 47 h 204"/>
                  <a:gd name="T6" fmla="*/ 44 w 205"/>
                  <a:gd name="T7" fmla="*/ 94 h 204"/>
                  <a:gd name="T8" fmla="*/ 87 w 205"/>
                  <a:gd name="T9" fmla="*/ 47 h 204"/>
                  <a:gd name="T10" fmla="*/ 0 60000 65536"/>
                  <a:gd name="T11" fmla="*/ 0 60000 65536"/>
                  <a:gd name="T12" fmla="*/ 0 60000 65536"/>
                  <a:gd name="T13" fmla="*/ 0 60000 65536"/>
                  <a:gd name="T14" fmla="*/ 0 60000 65536"/>
                  <a:gd name="T15" fmla="*/ 0 w 205"/>
                  <a:gd name="T16" fmla="*/ 0 h 204"/>
                  <a:gd name="T17" fmla="*/ 205 w 205"/>
                  <a:gd name="T18" fmla="*/ 204 h 204"/>
                </a:gdLst>
                <a:ahLst/>
                <a:cxnLst>
                  <a:cxn ang="T10">
                    <a:pos x="T0" y="T1"/>
                  </a:cxn>
                  <a:cxn ang="T11">
                    <a:pos x="T2" y="T3"/>
                  </a:cxn>
                  <a:cxn ang="T12">
                    <a:pos x="T4" y="T5"/>
                  </a:cxn>
                  <a:cxn ang="T13">
                    <a:pos x="T6" y="T7"/>
                  </a:cxn>
                  <a:cxn ang="T14">
                    <a:pos x="T8" y="T9"/>
                  </a:cxn>
                </a:cxnLst>
                <a:rect l="T15" t="T16" r="T17" b="T18"/>
                <a:pathLst>
                  <a:path w="205" h="204">
                    <a:moveTo>
                      <a:pt x="204" y="101"/>
                    </a:moveTo>
                    <a:lnTo>
                      <a:pt x="102" y="0"/>
                    </a:lnTo>
                    <a:lnTo>
                      <a:pt x="0" y="101"/>
                    </a:lnTo>
                    <a:lnTo>
                      <a:pt x="102" y="203"/>
                    </a:lnTo>
                    <a:lnTo>
                      <a:pt x="204" y="101"/>
                    </a:lnTo>
                  </a:path>
                </a:pathLst>
              </a:custGeom>
              <a:solidFill>
                <a:srgbClr val="FF732D"/>
              </a:solidFill>
              <a:ln w="12700" cap="rnd">
                <a:noFill/>
                <a:round/>
                <a:headEnd/>
                <a:tailEnd/>
              </a:ln>
            </p:spPr>
            <p:txBody>
              <a:bodyPr/>
              <a:lstStyle/>
              <a:p>
                <a:endParaRPr lang="en-US"/>
              </a:p>
            </p:txBody>
          </p:sp>
          <p:sp>
            <p:nvSpPr>
              <p:cNvPr id="16504" name="Freeform 8"/>
              <p:cNvSpPr>
                <a:spLocks/>
              </p:cNvSpPr>
              <p:nvPr/>
            </p:nvSpPr>
            <p:spPr bwMode="auto">
              <a:xfrm>
                <a:off x="3146" y="1997"/>
                <a:ext cx="345" cy="180"/>
              </a:xfrm>
              <a:custGeom>
                <a:avLst/>
                <a:gdLst>
                  <a:gd name="T0" fmla="*/ 86 w 407"/>
                  <a:gd name="T1" fmla="*/ 95 h 210"/>
                  <a:gd name="T2" fmla="*/ 86 w 407"/>
                  <a:gd name="T3" fmla="*/ 86 h 210"/>
                  <a:gd name="T4" fmla="*/ 83 w 407"/>
                  <a:gd name="T5" fmla="*/ 73 h 210"/>
                  <a:gd name="T6" fmla="*/ 80 w 407"/>
                  <a:gd name="T7" fmla="*/ 55 h 210"/>
                  <a:gd name="T8" fmla="*/ 74 w 407"/>
                  <a:gd name="T9" fmla="*/ 38 h 210"/>
                  <a:gd name="T10" fmla="*/ 65 w 407"/>
                  <a:gd name="T11" fmla="*/ 21 h 210"/>
                  <a:gd name="T12" fmla="*/ 53 w 407"/>
                  <a:gd name="T13" fmla="*/ 8 h 210"/>
                  <a:gd name="T14" fmla="*/ 38 w 407"/>
                  <a:gd name="T15" fmla="*/ 3 h 210"/>
                  <a:gd name="T16" fmla="*/ 20 w 407"/>
                  <a:gd name="T17" fmla="*/ 3 h 210"/>
                  <a:gd name="T18" fmla="*/ 7 w 407"/>
                  <a:gd name="T19" fmla="*/ 12 h 210"/>
                  <a:gd name="T20" fmla="*/ 2 w 407"/>
                  <a:gd name="T21" fmla="*/ 26 h 210"/>
                  <a:gd name="T22" fmla="*/ 3 w 407"/>
                  <a:gd name="T23" fmla="*/ 43 h 210"/>
                  <a:gd name="T24" fmla="*/ 8 w 407"/>
                  <a:gd name="T25" fmla="*/ 59 h 210"/>
                  <a:gd name="T26" fmla="*/ 22 w 407"/>
                  <a:gd name="T27" fmla="*/ 75 h 210"/>
                  <a:gd name="T28" fmla="*/ 43 w 407"/>
                  <a:gd name="T29" fmla="*/ 89 h 210"/>
                  <a:gd name="T30" fmla="*/ 70 w 407"/>
                  <a:gd name="T31" fmla="*/ 95 h 210"/>
                  <a:gd name="T32" fmla="*/ 99 w 407"/>
                  <a:gd name="T33" fmla="*/ 95 h 210"/>
                  <a:gd name="T34" fmla="*/ 122 w 407"/>
                  <a:gd name="T35" fmla="*/ 93 h 210"/>
                  <a:gd name="T36" fmla="*/ 142 w 407"/>
                  <a:gd name="T37" fmla="*/ 85 h 210"/>
                  <a:gd name="T38" fmla="*/ 158 w 407"/>
                  <a:gd name="T39" fmla="*/ 74 h 210"/>
                  <a:gd name="T40" fmla="*/ 170 w 407"/>
                  <a:gd name="T41" fmla="*/ 63 h 210"/>
                  <a:gd name="T42" fmla="*/ 177 w 407"/>
                  <a:gd name="T43" fmla="*/ 49 h 210"/>
                  <a:gd name="T44" fmla="*/ 178 w 407"/>
                  <a:gd name="T45" fmla="*/ 33 h 210"/>
                  <a:gd name="T46" fmla="*/ 173 w 407"/>
                  <a:gd name="T47" fmla="*/ 21 h 210"/>
                  <a:gd name="T48" fmla="*/ 159 w 407"/>
                  <a:gd name="T49" fmla="*/ 7 h 210"/>
                  <a:gd name="T50" fmla="*/ 145 w 407"/>
                  <a:gd name="T51" fmla="*/ 0 h 210"/>
                  <a:gd name="T52" fmla="*/ 130 w 407"/>
                  <a:gd name="T53" fmla="*/ 3 h 210"/>
                  <a:gd name="T54" fmla="*/ 118 w 407"/>
                  <a:gd name="T55" fmla="*/ 10 h 210"/>
                  <a:gd name="T56" fmla="*/ 106 w 407"/>
                  <a:gd name="T57" fmla="*/ 24 h 210"/>
                  <a:gd name="T58" fmla="*/ 97 w 407"/>
                  <a:gd name="T59" fmla="*/ 42 h 210"/>
                  <a:gd name="T60" fmla="*/ 92 w 407"/>
                  <a:gd name="T61" fmla="*/ 63 h 210"/>
                  <a:gd name="T62" fmla="*/ 88 w 407"/>
                  <a:gd name="T63" fmla="*/ 85 h 210"/>
                  <a:gd name="T64" fmla="*/ 86 w 407"/>
                  <a:gd name="T65" fmla="*/ 95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210"/>
                  <a:gd name="T101" fmla="*/ 407 w 40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210">
                    <a:moveTo>
                      <a:pt x="197" y="207"/>
                    </a:moveTo>
                    <a:lnTo>
                      <a:pt x="197" y="204"/>
                    </a:lnTo>
                    <a:lnTo>
                      <a:pt x="196" y="197"/>
                    </a:lnTo>
                    <a:lnTo>
                      <a:pt x="195" y="187"/>
                    </a:lnTo>
                    <a:lnTo>
                      <a:pt x="193" y="173"/>
                    </a:lnTo>
                    <a:lnTo>
                      <a:pt x="191" y="157"/>
                    </a:lnTo>
                    <a:lnTo>
                      <a:pt x="187" y="139"/>
                    </a:lnTo>
                    <a:lnTo>
                      <a:pt x="182" y="119"/>
                    </a:lnTo>
                    <a:lnTo>
                      <a:pt x="176" y="100"/>
                    </a:lnTo>
                    <a:lnTo>
                      <a:pt x="169" y="80"/>
                    </a:lnTo>
                    <a:lnTo>
                      <a:pt x="160" y="61"/>
                    </a:lnTo>
                    <a:lnTo>
                      <a:pt x="149" y="44"/>
                    </a:lnTo>
                    <a:lnTo>
                      <a:pt x="137" y="29"/>
                    </a:lnTo>
                    <a:lnTo>
                      <a:pt x="122" y="17"/>
                    </a:lnTo>
                    <a:lnTo>
                      <a:pt x="106" y="8"/>
                    </a:lnTo>
                    <a:lnTo>
                      <a:pt x="87" y="3"/>
                    </a:lnTo>
                    <a:lnTo>
                      <a:pt x="66" y="3"/>
                    </a:lnTo>
                    <a:lnTo>
                      <a:pt x="46" y="7"/>
                    </a:lnTo>
                    <a:lnTo>
                      <a:pt x="29" y="15"/>
                    </a:lnTo>
                    <a:lnTo>
                      <a:pt x="16" y="26"/>
                    </a:lnTo>
                    <a:lnTo>
                      <a:pt x="7" y="40"/>
                    </a:lnTo>
                    <a:lnTo>
                      <a:pt x="2" y="56"/>
                    </a:lnTo>
                    <a:lnTo>
                      <a:pt x="0" y="73"/>
                    </a:lnTo>
                    <a:lnTo>
                      <a:pt x="3" y="92"/>
                    </a:lnTo>
                    <a:lnTo>
                      <a:pt x="9" y="111"/>
                    </a:lnTo>
                    <a:lnTo>
                      <a:pt x="19" y="129"/>
                    </a:lnTo>
                    <a:lnTo>
                      <a:pt x="33" y="147"/>
                    </a:lnTo>
                    <a:lnTo>
                      <a:pt x="51" y="163"/>
                    </a:lnTo>
                    <a:lnTo>
                      <a:pt x="73" y="178"/>
                    </a:lnTo>
                    <a:lnTo>
                      <a:pt x="99" y="191"/>
                    </a:lnTo>
                    <a:lnTo>
                      <a:pt x="128" y="200"/>
                    </a:lnTo>
                    <a:lnTo>
                      <a:pt x="162" y="206"/>
                    </a:lnTo>
                    <a:lnTo>
                      <a:pt x="200" y="209"/>
                    </a:lnTo>
                    <a:lnTo>
                      <a:pt x="227" y="207"/>
                    </a:lnTo>
                    <a:lnTo>
                      <a:pt x="253" y="204"/>
                    </a:lnTo>
                    <a:lnTo>
                      <a:pt x="278" y="199"/>
                    </a:lnTo>
                    <a:lnTo>
                      <a:pt x="301" y="191"/>
                    </a:lnTo>
                    <a:lnTo>
                      <a:pt x="323" y="182"/>
                    </a:lnTo>
                    <a:lnTo>
                      <a:pt x="342" y="172"/>
                    </a:lnTo>
                    <a:lnTo>
                      <a:pt x="360" y="160"/>
                    </a:lnTo>
                    <a:lnTo>
                      <a:pt x="375" y="147"/>
                    </a:lnTo>
                    <a:lnTo>
                      <a:pt x="387" y="134"/>
                    </a:lnTo>
                    <a:lnTo>
                      <a:pt x="396" y="120"/>
                    </a:lnTo>
                    <a:lnTo>
                      <a:pt x="403" y="105"/>
                    </a:lnTo>
                    <a:lnTo>
                      <a:pt x="406" y="90"/>
                    </a:lnTo>
                    <a:lnTo>
                      <a:pt x="406" y="74"/>
                    </a:lnTo>
                    <a:lnTo>
                      <a:pt x="402" y="60"/>
                    </a:lnTo>
                    <a:lnTo>
                      <a:pt x="395" y="45"/>
                    </a:lnTo>
                    <a:lnTo>
                      <a:pt x="383" y="31"/>
                    </a:lnTo>
                    <a:lnTo>
                      <a:pt x="365" y="15"/>
                    </a:lnTo>
                    <a:lnTo>
                      <a:pt x="348" y="5"/>
                    </a:lnTo>
                    <a:lnTo>
                      <a:pt x="331" y="0"/>
                    </a:lnTo>
                    <a:lnTo>
                      <a:pt x="314" y="0"/>
                    </a:lnTo>
                    <a:lnTo>
                      <a:pt x="299" y="3"/>
                    </a:lnTo>
                    <a:lnTo>
                      <a:pt x="283" y="11"/>
                    </a:lnTo>
                    <a:lnTo>
                      <a:pt x="269" y="22"/>
                    </a:lnTo>
                    <a:lnTo>
                      <a:pt x="256" y="36"/>
                    </a:lnTo>
                    <a:lnTo>
                      <a:pt x="244" y="52"/>
                    </a:lnTo>
                    <a:lnTo>
                      <a:pt x="233" y="70"/>
                    </a:lnTo>
                    <a:lnTo>
                      <a:pt x="223" y="91"/>
                    </a:lnTo>
                    <a:lnTo>
                      <a:pt x="215" y="113"/>
                    </a:lnTo>
                    <a:lnTo>
                      <a:pt x="209" y="135"/>
                    </a:lnTo>
                    <a:lnTo>
                      <a:pt x="204" y="159"/>
                    </a:lnTo>
                    <a:lnTo>
                      <a:pt x="202" y="182"/>
                    </a:lnTo>
                    <a:lnTo>
                      <a:pt x="201" y="206"/>
                    </a:lnTo>
                    <a:lnTo>
                      <a:pt x="197" y="207"/>
                    </a:lnTo>
                  </a:path>
                </a:pathLst>
              </a:custGeom>
              <a:solidFill>
                <a:schemeClr val="bg1"/>
              </a:solidFill>
              <a:ln w="12700" cap="rnd">
                <a:solidFill>
                  <a:schemeClr val="tx1"/>
                </a:solidFill>
                <a:round/>
                <a:headEnd/>
                <a:tailEnd/>
              </a:ln>
            </p:spPr>
            <p:txBody>
              <a:bodyPr/>
              <a:lstStyle/>
              <a:p>
                <a:endParaRPr lang="en-US"/>
              </a:p>
            </p:txBody>
          </p:sp>
        </p:grpSp>
        <p:sp>
          <p:nvSpPr>
            <p:cNvPr id="16395" name="Freeform 9"/>
            <p:cNvSpPr>
              <a:spLocks/>
            </p:cNvSpPr>
            <p:nvPr/>
          </p:nvSpPr>
          <p:spPr bwMode="auto">
            <a:xfrm>
              <a:off x="4354513" y="1616075"/>
              <a:ext cx="315912" cy="374650"/>
            </a:xfrm>
            <a:custGeom>
              <a:avLst/>
              <a:gdLst>
                <a:gd name="T0" fmla="*/ 2147483647 w 205"/>
                <a:gd name="T1" fmla="*/ 2147483647 h 205"/>
                <a:gd name="T2" fmla="*/ 2147483647 w 205"/>
                <a:gd name="T3" fmla="*/ 0 h 205"/>
                <a:gd name="T4" fmla="*/ 0 w 205"/>
                <a:gd name="T5" fmla="*/ 2147483647 h 205"/>
                <a:gd name="T6" fmla="*/ 2147483647 w 205"/>
                <a:gd name="T7" fmla="*/ 2147483647 h 205"/>
                <a:gd name="T8" fmla="*/ 2147483647 w 205"/>
                <a:gd name="T9" fmla="*/ 2147483647 h 205"/>
                <a:gd name="T10" fmla="*/ 0 60000 65536"/>
                <a:gd name="T11" fmla="*/ 0 60000 65536"/>
                <a:gd name="T12" fmla="*/ 0 60000 65536"/>
                <a:gd name="T13" fmla="*/ 0 60000 65536"/>
                <a:gd name="T14" fmla="*/ 0 60000 65536"/>
                <a:gd name="T15" fmla="*/ 0 w 205"/>
                <a:gd name="T16" fmla="*/ 0 h 205"/>
                <a:gd name="T17" fmla="*/ 205 w 205"/>
                <a:gd name="T18" fmla="*/ 205 h 205"/>
              </a:gdLst>
              <a:ahLst/>
              <a:cxnLst>
                <a:cxn ang="T10">
                  <a:pos x="T0" y="T1"/>
                </a:cxn>
                <a:cxn ang="T11">
                  <a:pos x="T2" y="T3"/>
                </a:cxn>
                <a:cxn ang="T12">
                  <a:pos x="T4" y="T5"/>
                </a:cxn>
                <a:cxn ang="T13">
                  <a:pos x="T6" y="T7"/>
                </a:cxn>
                <a:cxn ang="T14">
                  <a:pos x="T8" y="T9"/>
                </a:cxn>
              </a:cxnLst>
              <a:rect l="T15" t="T16" r="T17" b="T18"/>
              <a:pathLst>
                <a:path w="205" h="205">
                  <a:moveTo>
                    <a:pt x="204" y="102"/>
                  </a:moveTo>
                  <a:lnTo>
                    <a:pt x="102" y="0"/>
                  </a:lnTo>
                  <a:lnTo>
                    <a:pt x="0" y="102"/>
                  </a:lnTo>
                  <a:lnTo>
                    <a:pt x="102" y="204"/>
                  </a:lnTo>
                  <a:lnTo>
                    <a:pt x="204" y="102"/>
                  </a:lnTo>
                </a:path>
              </a:pathLst>
            </a:custGeom>
            <a:solidFill>
              <a:srgbClr val="FF732D"/>
            </a:solidFill>
            <a:ln w="12700" cap="rnd">
              <a:noFill/>
              <a:round/>
              <a:headEnd/>
              <a:tailEnd/>
            </a:ln>
          </p:spPr>
          <p:txBody>
            <a:bodyPr/>
            <a:lstStyle/>
            <a:p>
              <a:endParaRPr lang="en-US"/>
            </a:p>
          </p:txBody>
        </p:sp>
        <p:sp>
          <p:nvSpPr>
            <p:cNvPr id="16396" name="Rectangle 10"/>
            <p:cNvSpPr>
              <a:spLocks noChangeArrowheads="1"/>
            </p:cNvSpPr>
            <p:nvPr/>
          </p:nvSpPr>
          <p:spPr bwMode="auto">
            <a:xfrm>
              <a:off x="4679950" y="1628775"/>
              <a:ext cx="1919288" cy="309563"/>
            </a:xfrm>
            <a:prstGeom prst="rect">
              <a:avLst/>
            </a:prstGeom>
            <a:noFill/>
            <a:ln w="12700">
              <a:noFill/>
              <a:miter lim="800000"/>
              <a:headEnd/>
              <a:tailEnd/>
            </a:ln>
          </p:spPr>
          <p:txBody>
            <a:bodyPr lIns="90488" tIns="44450" rIns="90488" bIns="44450">
              <a:spAutoFit/>
            </a:bodyPr>
            <a:lstStyle/>
            <a:p>
              <a:pPr eaLnBrk="0" hangingPunct="0">
                <a:lnSpc>
                  <a:spcPct val="90000"/>
                </a:lnSpc>
                <a:spcBef>
                  <a:spcPct val="20000"/>
                </a:spcBef>
              </a:pPr>
              <a:r>
                <a:rPr lang="en-US" sz="1600">
                  <a:solidFill>
                    <a:srgbClr val="FFFFFF"/>
                  </a:solidFill>
                </a:rPr>
                <a:t>GC molecule</a:t>
              </a:r>
            </a:p>
          </p:txBody>
        </p:sp>
        <p:sp>
          <p:nvSpPr>
            <p:cNvPr id="16397" name="Freeform 11"/>
            <p:cNvSpPr>
              <a:spLocks/>
            </p:cNvSpPr>
            <p:nvPr/>
          </p:nvSpPr>
          <p:spPr bwMode="auto">
            <a:xfrm>
              <a:off x="3238500" y="2817813"/>
              <a:ext cx="565150" cy="346075"/>
            </a:xfrm>
            <a:custGeom>
              <a:avLst/>
              <a:gdLst>
                <a:gd name="T0" fmla="*/ 2147483647 w 407"/>
                <a:gd name="T1" fmla="*/ 2147483647 h 210"/>
                <a:gd name="T2" fmla="*/ 2147483647 w 407"/>
                <a:gd name="T3" fmla="*/ 2147483647 h 210"/>
                <a:gd name="T4" fmla="*/ 2147483647 w 407"/>
                <a:gd name="T5" fmla="*/ 2147483647 h 210"/>
                <a:gd name="T6" fmla="*/ 2147483647 w 407"/>
                <a:gd name="T7" fmla="*/ 2147483647 h 210"/>
                <a:gd name="T8" fmla="*/ 2147483647 w 407"/>
                <a:gd name="T9" fmla="*/ 2147483647 h 210"/>
                <a:gd name="T10" fmla="*/ 2147483647 w 407"/>
                <a:gd name="T11" fmla="*/ 2147483647 h 210"/>
                <a:gd name="T12" fmla="*/ 2147483647 w 407"/>
                <a:gd name="T13" fmla="*/ 2147483647 h 210"/>
                <a:gd name="T14" fmla="*/ 2147483647 w 407"/>
                <a:gd name="T15" fmla="*/ 2147483647 h 210"/>
                <a:gd name="T16" fmla="*/ 2147483647 w 407"/>
                <a:gd name="T17" fmla="*/ 2147483647 h 210"/>
                <a:gd name="T18" fmla="*/ 2147483647 w 407"/>
                <a:gd name="T19" fmla="*/ 2147483647 h 210"/>
                <a:gd name="T20" fmla="*/ 2147483647 w 407"/>
                <a:gd name="T21" fmla="*/ 2147483647 h 210"/>
                <a:gd name="T22" fmla="*/ 2147483647 w 407"/>
                <a:gd name="T23" fmla="*/ 2147483647 h 210"/>
                <a:gd name="T24" fmla="*/ 2147483647 w 407"/>
                <a:gd name="T25" fmla="*/ 2147483647 h 210"/>
                <a:gd name="T26" fmla="*/ 2147483647 w 407"/>
                <a:gd name="T27" fmla="*/ 2147483647 h 210"/>
                <a:gd name="T28" fmla="*/ 2147483647 w 407"/>
                <a:gd name="T29" fmla="*/ 2147483647 h 210"/>
                <a:gd name="T30" fmla="*/ 2147483647 w 407"/>
                <a:gd name="T31" fmla="*/ 2147483647 h 210"/>
                <a:gd name="T32" fmla="*/ 2147483647 w 407"/>
                <a:gd name="T33" fmla="*/ 2147483647 h 210"/>
                <a:gd name="T34" fmla="*/ 2147483647 w 407"/>
                <a:gd name="T35" fmla="*/ 2147483647 h 210"/>
                <a:gd name="T36" fmla="*/ 2147483647 w 407"/>
                <a:gd name="T37" fmla="*/ 2147483647 h 210"/>
                <a:gd name="T38" fmla="*/ 2147483647 w 407"/>
                <a:gd name="T39" fmla="*/ 2147483647 h 210"/>
                <a:gd name="T40" fmla="*/ 2147483647 w 407"/>
                <a:gd name="T41" fmla="*/ 2147483647 h 210"/>
                <a:gd name="T42" fmla="*/ 2147483647 w 407"/>
                <a:gd name="T43" fmla="*/ 2147483647 h 210"/>
                <a:gd name="T44" fmla="*/ 2147483647 w 407"/>
                <a:gd name="T45" fmla="*/ 2147483647 h 210"/>
                <a:gd name="T46" fmla="*/ 2147483647 w 407"/>
                <a:gd name="T47" fmla="*/ 2147483647 h 210"/>
                <a:gd name="T48" fmla="*/ 2147483647 w 407"/>
                <a:gd name="T49" fmla="*/ 2147483647 h 210"/>
                <a:gd name="T50" fmla="*/ 2147483647 w 407"/>
                <a:gd name="T51" fmla="*/ 2147483647 h 210"/>
                <a:gd name="T52" fmla="*/ 2147483647 w 407"/>
                <a:gd name="T53" fmla="*/ 2147483647 h 210"/>
                <a:gd name="T54" fmla="*/ 2147483647 w 407"/>
                <a:gd name="T55" fmla="*/ 2147483647 h 210"/>
                <a:gd name="T56" fmla="*/ 2147483647 w 407"/>
                <a:gd name="T57" fmla="*/ 2147483647 h 210"/>
                <a:gd name="T58" fmla="*/ 2147483647 w 407"/>
                <a:gd name="T59" fmla="*/ 2147483647 h 210"/>
                <a:gd name="T60" fmla="*/ 2147483647 w 407"/>
                <a:gd name="T61" fmla="*/ 2147483647 h 210"/>
                <a:gd name="T62" fmla="*/ 2147483647 w 407"/>
                <a:gd name="T63" fmla="*/ 2147483647 h 210"/>
                <a:gd name="T64" fmla="*/ 2147483647 w 40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210"/>
                <a:gd name="T101" fmla="*/ 407 w 40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210">
                  <a:moveTo>
                    <a:pt x="197" y="207"/>
                  </a:moveTo>
                  <a:lnTo>
                    <a:pt x="197" y="205"/>
                  </a:lnTo>
                  <a:lnTo>
                    <a:pt x="196" y="198"/>
                  </a:lnTo>
                  <a:lnTo>
                    <a:pt x="195" y="187"/>
                  </a:lnTo>
                  <a:lnTo>
                    <a:pt x="193" y="174"/>
                  </a:lnTo>
                  <a:lnTo>
                    <a:pt x="190" y="157"/>
                  </a:lnTo>
                  <a:lnTo>
                    <a:pt x="187" y="139"/>
                  </a:lnTo>
                  <a:lnTo>
                    <a:pt x="182" y="120"/>
                  </a:lnTo>
                  <a:lnTo>
                    <a:pt x="176" y="100"/>
                  </a:lnTo>
                  <a:lnTo>
                    <a:pt x="168" y="81"/>
                  </a:lnTo>
                  <a:lnTo>
                    <a:pt x="159" y="62"/>
                  </a:lnTo>
                  <a:lnTo>
                    <a:pt x="149" y="45"/>
                  </a:lnTo>
                  <a:lnTo>
                    <a:pt x="136" y="30"/>
                  </a:lnTo>
                  <a:lnTo>
                    <a:pt x="122" y="17"/>
                  </a:lnTo>
                  <a:lnTo>
                    <a:pt x="106" y="8"/>
                  </a:lnTo>
                  <a:lnTo>
                    <a:pt x="87" y="3"/>
                  </a:lnTo>
                  <a:lnTo>
                    <a:pt x="66" y="3"/>
                  </a:lnTo>
                  <a:lnTo>
                    <a:pt x="45" y="8"/>
                  </a:lnTo>
                  <a:lnTo>
                    <a:pt x="29" y="16"/>
                  </a:lnTo>
                  <a:lnTo>
                    <a:pt x="16" y="27"/>
                  </a:lnTo>
                  <a:lnTo>
                    <a:pt x="7" y="41"/>
                  </a:lnTo>
                  <a:lnTo>
                    <a:pt x="1" y="57"/>
                  </a:lnTo>
                  <a:lnTo>
                    <a:pt x="0" y="74"/>
                  </a:lnTo>
                  <a:lnTo>
                    <a:pt x="2" y="92"/>
                  </a:lnTo>
                  <a:lnTo>
                    <a:pt x="8" y="111"/>
                  </a:lnTo>
                  <a:lnTo>
                    <a:pt x="18" y="129"/>
                  </a:lnTo>
                  <a:lnTo>
                    <a:pt x="33" y="147"/>
                  </a:lnTo>
                  <a:lnTo>
                    <a:pt x="50" y="164"/>
                  </a:lnTo>
                  <a:lnTo>
                    <a:pt x="72" y="179"/>
                  </a:lnTo>
                  <a:lnTo>
                    <a:pt x="98" y="191"/>
                  </a:lnTo>
                  <a:lnTo>
                    <a:pt x="128" y="201"/>
                  </a:lnTo>
                  <a:lnTo>
                    <a:pt x="161" y="207"/>
                  </a:lnTo>
                  <a:lnTo>
                    <a:pt x="199" y="209"/>
                  </a:lnTo>
                  <a:lnTo>
                    <a:pt x="227" y="208"/>
                  </a:lnTo>
                  <a:lnTo>
                    <a:pt x="253" y="205"/>
                  </a:lnTo>
                  <a:lnTo>
                    <a:pt x="278" y="199"/>
                  </a:lnTo>
                  <a:lnTo>
                    <a:pt x="301" y="192"/>
                  </a:lnTo>
                  <a:lnTo>
                    <a:pt x="322" y="183"/>
                  </a:lnTo>
                  <a:lnTo>
                    <a:pt x="342" y="173"/>
                  </a:lnTo>
                  <a:lnTo>
                    <a:pt x="359" y="161"/>
                  </a:lnTo>
                  <a:lnTo>
                    <a:pt x="374" y="148"/>
                  </a:lnTo>
                  <a:lnTo>
                    <a:pt x="386" y="134"/>
                  </a:lnTo>
                  <a:lnTo>
                    <a:pt x="396" y="120"/>
                  </a:lnTo>
                  <a:lnTo>
                    <a:pt x="403" y="105"/>
                  </a:lnTo>
                  <a:lnTo>
                    <a:pt x="406" y="90"/>
                  </a:lnTo>
                  <a:lnTo>
                    <a:pt x="406" y="75"/>
                  </a:lnTo>
                  <a:lnTo>
                    <a:pt x="402" y="60"/>
                  </a:lnTo>
                  <a:lnTo>
                    <a:pt x="394" y="45"/>
                  </a:lnTo>
                  <a:lnTo>
                    <a:pt x="383" y="31"/>
                  </a:lnTo>
                  <a:lnTo>
                    <a:pt x="365" y="16"/>
                  </a:lnTo>
                  <a:lnTo>
                    <a:pt x="348" y="6"/>
                  </a:lnTo>
                  <a:lnTo>
                    <a:pt x="330" y="1"/>
                  </a:lnTo>
                  <a:lnTo>
                    <a:pt x="314" y="0"/>
                  </a:lnTo>
                  <a:lnTo>
                    <a:pt x="298" y="4"/>
                  </a:lnTo>
                  <a:lnTo>
                    <a:pt x="283" y="12"/>
                  </a:lnTo>
                  <a:lnTo>
                    <a:pt x="269" y="22"/>
                  </a:lnTo>
                  <a:lnTo>
                    <a:pt x="255" y="36"/>
                  </a:lnTo>
                  <a:lnTo>
                    <a:pt x="243" y="52"/>
                  </a:lnTo>
                  <a:lnTo>
                    <a:pt x="232" y="71"/>
                  </a:lnTo>
                  <a:lnTo>
                    <a:pt x="223" y="91"/>
                  </a:lnTo>
                  <a:lnTo>
                    <a:pt x="215" y="113"/>
                  </a:lnTo>
                  <a:lnTo>
                    <a:pt x="208" y="136"/>
                  </a:lnTo>
                  <a:lnTo>
                    <a:pt x="204" y="159"/>
                  </a:lnTo>
                  <a:lnTo>
                    <a:pt x="201" y="183"/>
                  </a:lnTo>
                  <a:lnTo>
                    <a:pt x="201" y="206"/>
                  </a:lnTo>
                  <a:lnTo>
                    <a:pt x="197" y="207"/>
                  </a:lnTo>
                </a:path>
              </a:pathLst>
            </a:custGeom>
            <a:solidFill>
              <a:schemeClr val="bg1"/>
            </a:solidFill>
            <a:ln w="12700" cap="rnd">
              <a:solidFill>
                <a:schemeClr val="tx1"/>
              </a:solidFill>
              <a:round/>
              <a:headEnd/>
              <a:tailEnd/>
            </a:ln>
          </p:spPr>
          <p:txBody>
            <a:bodyPr/>
            <a:lstStyle/>
            <a:p>
              <a:endParaRPr lang="en-US"/>
            </a:p>
          </p:txBody>
        </p:sp>
        <p:sp>
          <p:nvSpPr>
            <p:cNvPr id="16398" name="Rectangle 12"/>
            <p:cNvSpPr>
              <a:spLocks noChangeArrowheads="1"/>
            </p:cNvSpPr>
            <p:nvPr/>
          </p:nvSpPr>
          <p:spPr bwMode="auto">
            <a:xfrm>
              <a:off x="3297238" y="2493963"/>
              <a:ext cx="447675"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20000"/>
                </a:spcBef>
              </a:pPr>
              <a:r>
                <a:rPr lang="en-US" sz="1600">
                  <a:solidFill>
                    <a:srgbClr val="FFFF66"/>
                  </a:solidFill>
                </a:rPr>
                <a:t>GR</a:t>
              </a:r>
            </a:p>
          </p:txBody>
        </p:sp>
        <p:sp>
          <p:nvSpPr>
            <p:cNvPr id="16399" name="Line 13"/>
            <p:cNvSpPr>
              <a:spLocks noChangeShapeType="1"/>
            </p:cNvSpPr>
            <p:nvPr/>
          </p:nvSpPr>
          <p:spPr bwMode="auto">
            <a:xfrm flipV="1">
              <a:off x="3849688" y="2971800"/>
              <a:ext cx="342900" cy="0"/>
            </a:xfrm>
            <a:prstGeom prst="line">
              <a:avLst/>
            </a:prstGeom>
            <a:noFill/>
            <a:ln w="57150">
              <a:solidFill>
                <a:srgbClr val="FF0000"/>
              </a:solidFill>
              <a:round/>
              <a:headEnd/>
              <a:tailEnd type="triangle" w="med" len="med"/>
            </a:ln>
          </p:spPr>
          <p:txBody>
            <a:bodyPr wrap="none" anchor="ctr"/>
            <a:lstStyle/>
            <a:p>
              <a:endParaRPr lang="en-US"/>
            </a:p>
          </p:txBody>
        </p:sp>
        <p:sp>
          <p:nvSpPr>
            <p:cNvPr id="16400" name="Line 14"/>
            <p:cNvSpPr>
              <a:spLocks noChangeShapeType="1"/>
            </p:cNvSpPr>
            <p:nvPr/>
          </p:nvSpPr>
          <p:spPr bwMode="auto">
            <a:xfrm flipH="1" flipV="1">
              <a:off x="3016250" y="4049713"/>
              <a:ext cx="862013" cy="1077912"/>
            </a:xfrm>
            <a:prstGeom prst="line">
              <a:avLst/>
            </a:prstGeom>
            <a:noFill/>
            <a:ln w="76200">
              <a:solidFill>
                <a:srgbClr val="FF0000"/>
              </a:solidFill>
              <a:prstDash val="sysDot"/>
              <a:round/>
              <a:headEnd/>
              <a:tailEnd type="triangle" w="med" len="med"/>
            </a:ln>
          </p:spPr>
          <p:txBody>
            <a:bodyPr wrap="none" anchor="ctr"/>
            <a:lstStyle/>
            <a:p>
              <a:endParaRPr lang="en-US"/>
            </a:p>
          </p:txBody>
        </p:sp>
        <p:sp>
          <p:nvSpPr>
            <p:cNvPr id="294927" name="Rectangle 15"/>
            <p:cNvSpPr>
              <a:spLocks noChangeArrowheads="1"/>
            </p:cNvSpPr>
            <p:nvPr/>
          </p:nvSpPr>
          <p:spPr bwMode="auto">
            <a:xfrm>
              <a:off x="4672013" y="5567363"/>
              <a:ext cx="573087" cy="309562"/>
            </a:xfrm>
            <a:prstGeom prst="rect">
              <a:avLst/>
            </a:prstGeom>
            <a:noFill/>
            <a:ln w="12700">
              <a:noFill/>
              <a:miter lim="800000"/>
              <a:headEnd/>
              <a:tailEnd/>
            </a:ln>
            <a:effectLst/>
          </p:spPr>
          <p:txBody>
            <a:bodyPr wrap="none" lIns="90488" tIns="44450" rIns="90488" bIns="44450">
              <a:spAutoFit/>
            </a:bodyPr>
            <a:lstStyle/>
            <a:p>
              <a:pPr algn="ctr" eaLnBrk="0" hangingPunct="0">
                <a:lnSpc>
                  <a:spcPct val="90000"/>
                </a:lnSpc>
                <a:spcBef>
                  <a:spcPct val="20000"/>
                </a:spcBef>
                <a:defRPr/>
              </a:pPr>
              <a:r>
                <a:rPr lang="en-US" sz="1600" dirty="0">
                  <a:solidFill>
                    <a:schemeClr val="hlink"/>
                  </a:solidFill>
                  <a:latin typeface="Arial" pitchFamily="34" charset="0"/>
                  <a:cs typeface="+mn-cs"/>
                </a:rPr>
                <a:t>GRE</a:t>
              </a:r>
              <a:endParaRPr lang="en-US" sz="1600" dirty="0">
                <a:effectLst>
                  <a:outerShdw blurRad="38100" dist="38100" dir="2700000" algn="tl">
                    <a:srgbClr val="FFFFFF"/>
                  </a:outerShdw>
                </a:effectLst>
                <a:latin typeface="Arial" pitchFamily="34" charset="0"/>
                <a:cs typeface="+mn-cs"/>
              </a:endParaRPr>
            </a:p>
          </p:txBody>
        </p:sp>
        <p:sp>
          <p:nvSpPr>
            <p:cNvPr id="16402" name="Rectangle 16"/>
            <p:cNvSpPr>
              <a:spLocks noChangeArrowheads="1"/>
            </p:cNvSpPr>
            <p:nvPr/>
          </p:nvSpPr>
          <p:spPr bwMode="auto">
            <a:xfrm>
              <a:off x="1295400" y="3124200"/>
              <a:ext cx="2720975" cy="971550"/>
            </a:xfrm>
            <a:prstGeom prst="rect">
              <a:avLst/>
            </a:prstGeom>
            <a:noFill/>
            <a:ln w="12700">
              <a:noFill/>
              <a:miter lim="800000"/>
              <a:headEnd/>
              <a:tailEnd/>
            </a:ln>
          </p:spPr>
          <p:txBody>
            <a:bodyPr lIns="90488" tIns="44450" rIns="90488" bIns="44450">
              <a:spAutoFit/>
            </a:bodyPr>
            <a:lstStyle/>
            <a:p>
              <a:pPr eaLnBrk="0" hangingPunct="0">
                <a:lnSpc>
                  <a:spcPct val="90000"/>
                </a:lnSpc>
                <a:spcBef>
                  <a:spcPct val="20000"/>
                </a:spcBef>
              </a:pPr>
              <a:r>
                <a:rPr lang="en-US" sz="1600"/>
                <a:t>Decreased expression</a:t>
              </a:r>
              <a:br>
                <a:rPr lang="en-US" sz="1600"/>
              </a:br>
              <a:r>
                <a:rPr lang="en-US" sz="1600"/>
                <a:t>of proinflammatory molecules (e.g., cytokines, ICAM, VCAM)</a:t>
              </a:r>
            </a:p>
          </p:txBody>
        </p:sp>
        <p:sp>
          <p:nvSpPr>
            <p:cNvPr id="16403" name="Rectangle 17"/>
            <p:cNvSpPr>
              <a:spLocks noChangeArrowheads="1"/>
            </p:cNvSpPr>
            <p:nvPr/>
          </p:nvSpPr>
          <p:spPr bwMode="auto">
            <a:xfrm>
              <a:off x="6818313" y="5211763"/>
              <a:ext cx="969962"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spcBef>
                  <a:spcPct val="20000"/>
                </a:spcBef>
              </a:pPr>
              <a:r>
                <a:rPr lang="en-US" sz="1600"/>
                <a:t>Nucleus</a:t>
              </a:r>
            </a:p>
          </p:txBody>
        </p:sp>
        <p:sp>
          <p:nvSpPr>
            <p:cNvPr id="16404" name="Line 18"/>
            <p:cNvSpPr>
              <a:spLocks noChangeShapeType="1"/>
            </p:cNvSpPr>
            <p:nvPr/>
          </p:nvSpPr>
          <p:spPr bwMode="auto">
            <a:xfrm flipH="1">
              <a:off x="6650038" y="5380038"/>
              <a:ext cx="184150" cy="174625"/>
            </a:xfrm>
            <a:prstGeom prst="line">
              <a:avLst/>
            </a:prstGeom>
            <a:noFill/>
            <a:ln w="38100">
              <a:solidFill>
                <a:srgbClr val="FFFFFF"/>
              </a:solidFill>
              <a:round/>
              <a:headEnd/>
              <a:tailEnd/>
            </a:ln>
          </p:spPr>
          <p:txBody>
            <a:bodyPr wrap="none" anchor="ctr"/>
            <a:lstStyle/>
            <a:p>
              <a:endParaRPr lang="en-US"/>
            </a:p>
          </p:txBody>
        </p:sp>
        <p:sp>
          <p:nvSpPr>
            <p:cNvPr id="16405" name="Rectangle 19"/>
            <p:cNvSpPr>
              <a:spLocks noChangeArrowheads="1"/>
            </p:cNvSpPr>
            <p:nvPr/>
          </p:nvSpPr>
          <p:spPr bwMode="auto">
            <a:xfrm>
              <a:off x="323850" y="1300163"/>
              <a:ext cx="1966913" cy="309562"/>
            </a:xfrm>
            <a:prstGeom prst="rect">
              <a:avLst/>
            </a:prstGeom>
            <a:noFill/>
            <a:ln w="12700">
              <a:noFill/>
              <a:miter lim="800000"/>
              <a:headEnd/>
              <a:tailEnd/>
            </a:ln>
          </p:spPr>
          <p:txBody>
            <a:bodyPr lIns="90488" tIns="44450" rIns="90488" bIns="44450">
              <a:spAutoFit/>
            </a:bodyPr>
            <a:lstStyle/>
            <a:p>
              <a:pPr eaLnBrk="0" hangingPunct="0">
                <a:lnSpc>
                  <a:spcPct val="90000"/>
                </a:lnSpc>
                <a:spcBef>
                  <a:spcPct val="20000"/>
                </a:spcBef>
              </a:pPr>
              <a:r>
                <a:rPr lang="en-US" sz="1600">
                  <a:solidFill>
                    <a:srgbClr val="FFFFFF"/>
                  </a:solidFill>
                </a:rPr>
                <a:t>Cell membrane</a:t>
              </a:r>
            </a:p>
          </p:txBody>
        </p:sp>
        <p:sp>
          <p:nvSpPr>
            <p:cNvPr id="16406" name="Rectangle 20"/>
            <p:cNvSpPr>
              <a:spLocks noChangeArrowheads="1"/>
            </p:cNvSpPr>
            <p:nvPr/>
          </p:nvSpPr>
          <p:spPr bwMode="auto">
            <a:xfrm>
              <a:off x="6772275" y="4795838"/>
              <a:ext cx="1609725" cy="309562"/>
            </a:xfrm>
            <a:prstGeom prst="rect">
              <a:avLst/>
            </a:prstGeom>
            <a:noFill/>
            <a:ln w="12700">
              <a:noFill/>
              <a:miter lim="800000"/>
              <a:headEnd/>
              <a:tailEnd/>
            </a:ln>
          </p:spPr>
          <p:txBody>
            <a:bodyPr lIns="90488" tIns="44450" rIns="90488" bIns="44450">
              <a:spAutoFit/>
            </a:bodyPr>
            <a:lstStyle/>
            <a:p>
              <a:pPr eaLnBrk="0" hangingPunct="0">
                <a:lnSpc>
                  <a:spcPct val="90000"/>
                </a:lnSpc>
                <a:spcBef>
                  <a:spcPct val="20000"/>
                </a:spcBef>
              </a:pPr>
              <a:r>
                <a:rPr lang="en-US" sz="1600"/>
                <a:t>Gene (DNA)</a:t>
              </a:r>
            </a:p>
          </p:txBody>
        </p:sp>
        <p:sp>
          <p:nvSpPr>
            <p:cNvPr id="16407" name="Line 21"/>
            <p:cNvSpPr>
              <a:spLocks noChangeShapeType="1"/>
            </p:cNvSpPr>
            <p:nvPr/>
          </p:nvSpPr>
          <p:spPr bwMode="auto">
            <a:xfrm flipV="1">
              <a:off x="6157913" y="4979988"/>
              <a:ext cx="592137" cy="325437"/>
            </a:xfrm>
            <a:prstGeom prst="line">
              <a:avLst/>
            </a:prstGeom>
            <a:noFill/>
            <a:ln w="38100">
              <a:solidFill>
                <a:srgbClr val="FFFFFF"/>
              </a:solidFill>
              <a:round/>
              <a:headEnd/>
              <a:tailEnd/>
            </a:ln>
          </p:spPr>
          <p:txBody>
            <a:bodyPr wrap="none" anchor="ctr"/>
            <a:lstStyle/>
            <a:p>
              <a:endParaRPr lang="en-US"/>
            </a:p>
          </p:txBody>
        </p:sp>
        <p:sp>
          <p:nvSpPr>
            <p:cNvPr id="16408" name="Line 23"/>
            <p:cNvSpPr>
              <a:spLocks noChangeShapeType="1"/>
            </p:cNvSpPr>
            <p:nvPr/>
          </p:nvSpPr>
          <p:spPr bwMode="auto">
            <a:xfrm>
              <a:off x="4513263" y="3233738"/>
              <a:ext cx="392112" cy="1525587"/>
            </a:xfrm>
            <a:prstGeom prst="line">
              <a:avLst/>
            </a:prstGeom>
            <a:noFill/>
            <a:ln w="57150">
              <a:solidFill>
                <a:srgbClr val="FF0000"/>
              </a:solidFill>
              <a:round/>
              <a:headEnd/>
              <a:tailEnd type="triangle" w="med" len="med"/>
            </a:ln>
          </p:spPr>
          <p:txBody>
            <a:bodyPr wrap="none" anchor="ctr"/>
            <a:lstStyle/>
            <a:p>
              <a:endParaRPr lang="en-US"/>
            </a:p>
          </p:txBody>
        </p:sp>
        <p:sp>
          <p:nvSpPr>
            <p:cNvPr id="16409" name="Arc 26"/>
            <p:cNvSpPr>
              <a:spLocks/>
            </p:cNvSpPr>
            <p:nvPr/>
          </p:nvSpPr>
          <p:spPr bwMode="auto">
            <a:xfrm rot="-2016524">
              <a:off x="2124075" y="1101725"/>
              <a:ext cx="6359525" cy="8231188"/>
            </a:xfrm>
            <a:custGeom>
              <a:avLst/>
              <a:gdLst>
                <a:gd name="T0" fmla="*/ 0 w 20109"/>
                <a:gd name="T1" fmla="*/ 2147483647 h 21600"/>
                <a:gd name="T2" fmla="*/ 2147483647 w 20109"/>
                <a:gd name="T3" fmla="*/ 2147483647 h 21600"/>
                <a:gd name="T4" fmla="*/ 2147483647 w 20109"/>
                <a:gd name="T5" fmla="*/ 2147483647 h 21600"/>
                <a:gd name="T6" fmla="*/ 0 60000 65536"/>
                <a:gd name="T7" fmla="*/ 0 60000 65536"/>
                <a:gd name="T8" fmla="*/ 0 60000 65536"/>
                <a:gd name="T9" fmla="*/ 0 w 20109"/>
                <a:gd name="T10" fmla="*/ 0 h 21600"/>
                <a:gd name="T11" fmla="*/ 20109 w 20109"/>
                <a:gd name="T12" fmla="*/ 21600 h 21600"/>
              </a:gdLst>
              <a:ahLst/>
              <a:cxnLst>
                <a:cxn ang="T6">
                  <a:pos x="T0" y="T1"/>
                </a:cxn>
                <a:cxn ang="T7">
                  <a:pos x="T2" y="T3"/>
                </a:cxn>
                <a:cxn ang="T8">
                  <a:pos x="T4" y="T5"/>
                </a:cxn>
              </a:cxnLst>
              <a:rect l="T9" t="T10" r="T11" b="T12"/>
              <a:pathLst>
                <a:path w="20109" h="21600" fill="none" extrusionOk="0">
                  <a:moveTo>
                    <a:pt x="0" y="5"/>
                  </a:moveTo>
                  <a:cubicBezTo>
                    <a:pt x="160" y="1"/>
                    <a:pt x="321" y="-1"/>
                    <a:pt x="483" y="0"/>
                  </a:cubicBezTo>
                  <a:cubicBezTo>
                    <a:pt x="8920" y="0"/>
                    <a:pt x="16585" y="4912"/>
                    <a:pt x="20109" y="12578"/>
                  </a:cubicBezTo>
                </a:path>
                <a:path w="20109" h="21600" stroke="0" extrusionOk="0">
                  <a:moveTo>
                    <a:pt x="0" y="5"/>
                  </a:moveTo>
                  <a:cubicBezTo>
                    <a:pt x="160" y="1"/>
                    <a:pt x="321" y="-1"/>
                    <a:pt x="483" y="0"/>
                  </a:cubicBezTo>
                  <a:cubicBezTo>
                    <a:pt x="8920" y="0"/>
                    <a:pt x="16585" y="4912"/>
                    <a:pt x="20109" y="12578"/>
                  </a:cubicBezTo>
                  <a:lnTo>
                    <a:pt x="483" y="21600"/>
                  </a:lnTo>
                  <a:close/>
                </a:path>
              </a:pathLst>
            </a:custGeom>
            <a:noFill/>
            <a:ln w="127000">
              <a:solidFill>
                <a:srgbClr val="FFCC99"/>
              </a:solidFill>
              <a:round/>
              <a:headEnd/>
              <a:tailEnd/>
            </a:ln>
          </p:spPr>
          <p:txBody>
            <a:bodyPr wrap="none" anchor="ctr"/>
            <a:lstStyle/>
            <a:p>
              <a:endParaRPr lang="en-US"/>
            </a:p>
          </p:txBody>
        </p:sp>
        <p:sp>
          <p:nvSpPr>
            <p:cNvPr id="16410" name="Line 24"/>
            <p:cNvSpPr>
              <a:spLocks noChangeShapeType="1"/>
            </p:cNvSpPr>
            <p:nvPr/>
          </p:nvSpPr>
          <p:spPr bwMode="auto">
            <a:xfrm flipV="1">
              <a:off x="5467350" y="4086225"/>
              <a:ext cx="563563" cy="1177925"/>
            </a:xfrm>
            <a:prstGeom prst="line">
              <a:avLst/>
            </a:prstGeom>
            <a:noFill/>
            <a:ln w="76200">
              <a:solidFill>
                <a:srgbClr val="FF0000"/>
              </a:solidFill>
              <a:round/>
              <a:headEnd/>
              <a:tailEnd type="triangle" w="med" len="med"/>
            </a:ln>
          </p:spPr>
          <p:txBody>
            <a:bodyPr wrap="none" anchor="ctr"/>
            <a:lstStyle/>
            <a:p>
              <a:endParaRPr lang="en-US"/>
            </a:p>
          </p:txBody>
        </p:sp>
        <p:sp>
          <p:nvSpPr>
            <p:cNvPr id="16411" name="AutoShape 25"/>
            <p:cNvSpPr>
              <a:spLocks noChangeArrowheads="1"/>
            </p:cNvSpPr>
            <p:nvPr/>
          </p:nvSpPr>
          <p:spPr bwMode="auto">
            <a:xfrm rot="1041442">
              <a:off x="5038725" y="4198938"/>
              <a:ext cx="498475" cy="919162"/>
            </a:xfrm>
            <a:prstGeom prst="lightningBolt">
              <a:avLst/>
            </a:prstGeom>
            <a:solidFill>
              <a:schemeClr val="tx2"/>
            </a:solidFill>
            <a:ln w="9525">
              <a:solidFill>
                <a:schemeClr val="bg2"/>
              </a:solidFill>
              <a:miter lim="800000"/>
              <a:headEnd/>
              <a:tailEnd/>
            </a:ln>
          </p:spPr>
          <p:txBody>
            <a:bodyPr wrap="none" anchor="ctr"/>
            <a:lstStyle/>
            <a:p>
              <a:endParaRPr lang="en-GB"/>
            </a:p>
          </p:txBody>
        </p:sp>
        <p:sp>
          <p:nvSpPr>
            <p:cNvPr id="16412" name="Line 27"/>
            <p:cNvSpPr>
              <a:spLocks noChangeShapeType="1"/>
            </p:cNvSpPr>
            <p:nvPr/>
          </p:nvSpPr>
          <p:spPr bwMode="auto">
            <a:xfrm>
              <a:off x="4503738" y="2047875"/>
              <a:ext cx="0" cy="523875"/>
            </a:xfrm>
            <a:prstGeom prst="line">
              <a:avLst/>
            </a:prstGeom>
            <a:noFill/>
            <a:ln w="57150">
              <a:solidFill>
                <a:srgbClr val="FF0000"/>
              </a:solidFill>
              <a:round/>
              <a:headEnd/>
              <a:tailEnd type="triangle" w="med" len="med"/>
            </a:ln>
          </p:spPr>
          <p:txBody>
            <a:bodyPr wrap="none" anchor="ctr"/>
            <a:lstStyle/>
            <a:p>
              <a:endParaRPr lang="en-US"/>
            </a:p>
          </p:txBody>
        </p:sp>
        <p:sp>
          <p:nvSpPr>
            <p:cNvPr id="16413" name="Line 28"/>
            <p:cNvSpPr>
              <a:spLocks noChangeShapeType="1"/>
            </p:cNvSpPr>
            <p:nvPr/>
          </p:nvSpPr>
          <p:spPr bwMode="auto">
            <a:xfrm>
              <a:off x="1420813" y="1643063"/>
              <a:ext cx="222250" cy="201612"/>
            </a:xfrm>
            <a:prstGeom prst="line">
              <a:avLst/>
            </a:prstGeom>
            <a:noFill/>
            <a:ln w="38100">
              <a:solidFill>
                <a:srgbClr val="FFFFFF"/>
              </a:solidFill>
              <a:round/>
              <a:headEnd/>
              <a:tailEnd/>
            </a:ln>
          </p:spPr>
          <p:txBody>
            <a:bodyPr wrap="none" anchor="ctr"/>
            <a:lstStyle/>
            <a:p>
              <a:endParaRPr lang="en-US"/>
            </a:p>
          </p:txBody>
        </p:sp>
        <p:grpSp>
          <p:nvGrpSpPr>
            <p:cNvPr id="16414" name="Group 29"/>
            <p:cNvGrpSpPr>
              <a:grpSpLocks/>
            </p:cNvGrpSpPr>
            <p:nvPr/>
          </p:nvGrpSpPr>
          <p:grpSpPr bwMode="auto">
            <a:xfrm>
              <a:off x="4699000" y="4776788"/>
              <a:ext cx="546100" cy="544512"/>
              <a:chOff x="3146" y="1882"/>
              <a:chExt cx="345" cy="295"/>
            </a:xfrm>
          </p:grpSpPr>
          <p:sp>
            <p:nvSpPr>
              <p:cNvPr id="16501" name="Freeform 30"/>
              <p:cNvSpPr>
                <a:spLocks/>
              </p:cNvSpPr>
              <p:nvPr/>
            </p:nvSpPr>
            <p:spPr bwMode="auto">
              <a:xfrm>
                <a:off x="3232" y="1882"/>
                <a:ext cx="173" cy="175"/>
              </a:xfrm>
              <a:custGeom>
                <a:avLst/>
                <a:gdLst>
                  <a:gd name="T0" fmla="*/ 87 w 205"/>
                  <a:gd name="T1" fmla="*/ 47 h 204"/>
                  <a:gd name="T2" fmla="*/ 44 w 205"/>
                  <a:gd name="T3" fmla="*/ 0 h 204"/>
                  <a:gd name="T4" fmla="*/ 0 w 205"/>
                  <a:gd name="T5" fmla="*/ 47 h 204"/>
                  <a:gd name="T6" fmla="*/ 44 w 205"/>
                  <a:gd name="T7" fmla="*/ 94 h 204"/>
                  <a:gd name="T8" fmla="*/ 87 w 205"/>
                  <a:gd name="T9" fmla="*/ 47 h 204"/>
                  <a:gd name="T10" fmla="*/ 0 60000 65536"/>
                  <a:gd name="T11" fmla="*/ 0 60000 65536"/>
                  <a:gd name="T12" fmla="*/ 0 60000 65536"/>
                  <a:gd name="T13" fmla="*/ 0 60000 65536"/>
                  <a:gd name="T14" fmla="*/ 0 60000 65536"/>
                  <a:gd name="T15" fmla="*/ 0 w 205"/>
                  <a:gd name="T16" fmla="*/ 0 h 204"/>
                  <a:gd name="T17" fmla="*/ 205 w 205"/>
                  <a:gd name="T18" fmla="*/ 204 h 204"/>
                </a:gdLst>
                <a:ahLst/>
                <a:cxnLst>
                  <a:cxn ang="T10">
                    <a:pos x="T0" y="T1"/>
                  </a:cxn>
                  <a:cxn ang="T11">
                    <a:pos x="T2" y="T3"/>
                  </a:cxn>
                  <a:cxn ang="T12">
                    <a:pos x="T4" y="T5"/>
                  </a:cxn>
                  <a:cxn ang="T13">
                    <a:pos x="T6" y="T7"/>
                  </a:cxn>
                  <a:cxn ang="T14">
                    <a:pos x="T8" y="T9"/>
                  </a:cxn>
                </a:cxnLst>
                <a:rect l="T15" t="T16" r="T17" b="T18"/>
                <a:pathLst>
                  <a:path w="205" h="204">
                    <a:moveTo>
                      <a:pt x="204" y="101"/>
                    </a:moveTo>
                    <a:lnTo>
                      <a:pt x="102" y="0"/>
                    </a:lnTo>
                    <a:lnTo>
                      <a:pt x="0" y="101"/>
                    </a:lnTo>
                    <a:lnTo>
                      <a:pt x="102" y="203"/>
                    </a:lnTo>
                    <a:lnTo>
                      <a:pt x="204" y="101"/>
                    </a:lnTo>
                  </a:path>
                </a:pathLst>
              </a:custGeom>
              <a:solidFill>
                <a:srgbClr val="FF732D"/>
              </a:solidFill>
              <a:ln w="12700" cap="rnd">
                <a:noFill/>
                <a:round/>
                <a:headEnd/>
                <a:tailEnd/>
              </a:ln>
            </p:spPr>
            <p:txBody>
              <a:bodyPr/>
              <a:lstStyle/>
              <a:p>
                <a:endParaRPr lang="en-US"/>
              </a:p>
            </p:txBody>
          </p:sp>
          <p:sp>
            <p:nvSpPr>
              <p:cNvPr id="16502" name="Freeform 31"/>
              <p:cNvSpPr>
                <a:spLocks/>
              </p:cNvSpPr>
              <p:nvPr/>
            </p:nvSpPr>
            <p:spPr bwMode="auto">
              <a:xfrm>
                <a:off x="3146" y="1997"/>
                <a:ext cx="345" cy="180"/>
              </a:xfrm>
              <a:custGeom>
                <a:avLst/>
                <a:gdLst>
                  <a:gd name="T0" fmla="*/ 86 w 407"/>
                  <a:gd name="T1" fmla="*/ 95 h 210"/>
                  <a:gd name="T2" fmla="*/ 86 w 407"/>
                  <a:gd name="T3" fmla="*/ 86 h 210"/>
                  <a:gd name="T4" fmla="*/ 83 w 407"/>
                  <a:gd name="T5" fmla="*/ 73 h 210"/>
                  <a:gd name="T6" fmla="*/ 80 w 407"/>
                  <a:gd name="T7" fmla="*/ 55 h 210"/>
                  <a:gd name="T8" fmla="*/ 74 w 407"/>
                  <a:gd name="T9" fmla="*/ 38 h 210"/>
                  <a:gd name="T10" fmla="*/ 65 w 407"/>
                  <a:gd name="T11" fmla="*/ 21 h 210"/>
                  <a:gd name="T12" fmla="*/ 53 w 407"/>
                  <a:gd name="T13" fmla="*/ 8 h 210"/>
                  <a:gd name="T14" fmla="*/ 38 w 407"/>
                  <a:gd name="T15" fmla="*/ 3 h 210"/>
                  <a:gd name="T16" fmla="*/ 20 w 407"/>
                  <a:gd name="T17" fmla="*/ 3 h 210"/>
                  <a:gd name="T18" fmla="*/ 7 w 407"/>
                  <a:gd name="T19" fmla="*/ 12 h 210"/>
                  <a:gd name="T20" fmla="*/ 2 w 407"/>
                  <a:gd name="T21" fmla="*/ 26 h 210"/>
                  <a:gd name="T22" fmla="*/ 3 w 407"/>
                  <a:gd name="T23" fmla="*/ 43 h 210"/>
                  <a:gd name="T24" fmla="*/ 8 w 407"/>
                  <a:gd name="T25" fmla="*/ 59 h 210"/>
                  <a:gd name="T26" fmla="*/ 22 w 407"/>
                  <a:gd name="T27" fmla="*/ 75 h 210"/>
                  <a:gd name="T28" fmla="*/ 43 w 407"/>
                  <a:gd name="T29" fmla="*/ 89 h 210"/>
                  <a:gd name="T30" fmla="*/ 70 w 407"/>
                  <a:gd name="T31" fmla="*/ 95 h 210"/>
                  <a:gd name="T32" fmla="*/ 99 w 407"/>
                  <a:gd name="T33" fmla="*/ 95 h 210"/>
                  <a:gd name="T34" fmla="*/ 122 w 407"/>
                  <a:gd name="T35" fmla="*/ 93 h 210"/>
                  <a:gd name="T36" fmla="*/ 142 w 407"/>
                  <a:gd name="T37" fmla="*/ 85 h 210"/>
                  <a:gd name="T38" fmla="*/ 158 w 407"/>
                  <a:gd name="T39" fmla="*/ 74 h 210"/>
                  <a:gd name="T40" fmla="*/ 170 w 407"/>
                  <a:gd name="T41" fmla="*/ 63 h 210"/>
                  <a:gd name="T42" fmla="*/ 177 w 407"/>
                  <a:gd name="T43" fmla="*/ 49 h 210"/>
                  <a:gd name="T44" fmla="*/ 178 w 407"/>
                  <a:gd name="T45" fmla="*/ 33 h 210"/>
                  <a:gd name="T46" fmla="*/ 173 w 407"/>
                  <a:gd name="T47" fmla="*/ 21 h 210"/>
                  <a:gd name="T48" fmla="*/ 159 w 407"/>
                  <a:gd name="T49" fmla="*/ 7 h 210"/>
                  <a:gd name="T50" fmla="*/ 145 w 407"/>
                  <a:gd name="T51" fmla="*/ 0 h 210"/>
                  <a:gd name="T52" fmla="*/ 130 w 407"/>
                  <a:gd name="T53" fmla="*/ 3 h 210"/>
                  <a:gd name="T54" fmla="*/ 118 w 407"/>
                  <a:gd name="T55" fmla="*/ 10 h 210"/>
                  <a:gd name="T56" fmla="*/ 106 w 407"/>
                  <a:gd name="T57" fmla="*/ 24 h 210"/>
                  <a:gd name="T58" fmla="*/ 97 w 407"/>
                  <a:gd name="T59" fmla="*/ 42 h 210"/>
                  <a:gd name="T60" fmla="*/ 92 w 407"/>
                  <a:gd name="T61" fmla="*/ 63 h 210"/>
                  <a:gd name="T62" fmla="*/ 88 w 407"/>
                  <a:gd name="T63" fmla="*/ 85 h 210"/>
                  <a:gd name="T64" fmla="*/ 86 w 407"/>
                  <a:gd name="T65" fmla="*/ 95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210"/>
                  <a:gd name="T101" fmla="*/ 407 w 40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210">
                    <a:moveTo>
                      <a:pt x="197" y="207"/>
                    </a:moveTo>
                    <a:lnTo>
                      <a:pt x="197" y="204"/>
                    </a:lnTo>
                    <a:lnTo>
                      <a:pt x="196" y="197"/>
                    </a:lnTo>
                    <a:lnTo>
                      <a:pt x="195" y="187"/>
                    </a:lnTo>
                    <a:lnTo>
                      <a:pt x="193" y="173"/>
                    </a:lnTo>
                    <a:lnTo>
                      <a:pt x="191" y="157"/>
                    </a:lnTo>
                    <a:lnTo>
                      <a:pt x="187" y="139"/>
                    </a:lnTo>
                    <a:lnTo>
                      <a:pt x="182" y="119"/>
                    </a:lnTo>
                    <a:lnTo>
                      <a:pt x="176" y="100"/>
                    </a:lnTo>
                    <a:lnTo>
                      <a:pt x="169" y="80"/>
                    </a:lnTo>
                    <a:lnTo>
                      <a:pt x="160" y="61"/>
                    </a:lnTo>
                    <a:lnTo>
                      <a:pt x="149" y="44"/>
                    </a:lnTo>
                    <a:lnTo>
                      <a:pt x="137" y="29"/>
                    </a:lnTo>
                    <a:lnTo>
                      <a:pt x="122" y="17"/>
                    </a:lnTo>
                    <a:lnTo>
                      <a:pt x="106" y="8"/>
                    </a:lnTo>
                    <a:lnTo>
                      <a:pt x="87" y="3"/>
                    </a:lnTo>
                    <a:lnTo>
                      <a:pt x="66" y="3"/>
                    </a:lnTo>
                    <a:lnTo>
                      <a:pt x="46" y="7"/>
                    </a:lnTo>
                    <a:lnTo>
                      <a:pt x="29" y="15"/>
                    </a:lnTo>
                    <a:lnTo>
                      <a:pt x="16" y="26"/>
                    </a:lnTo>
                    <a:lnTo>
                      <a:pt x="7" y="40"/>
                    </a:lnTo>
                    <a:lnTo>
                      <a:pt x="2" y="56"/>
                    </a:lnTo>
                    <a:lnTo>
                      <a:pt x="0" y="73"/>
                    </a:lnTo>
                    <a:lnTo>
                      <a:pt x="3" y="92"/>
                    </a:lnTo>
                    <a:lnTo>
                      <a:pt x="9" y="111"/>
                    </a:lnTo>
                    <a:lnTo>
                      <a:pt x="19" y="129"/>
                    </a:lnTo>
                    <a:lnTo>
                      <a:pt x="33" y="147"/>
                    </a:lnTo>
                    <a:lnTo>
                      <a:pt x="51" y="163"/>
                    </a:lnTo>
                    <a:lnTo>
                      <a:pt x="73" y="178"/>
                    </a:lnTo>
                    <a:lnTo>
                      <a:pt x="99" y="191"/>
                    </a:lnTo>
                    <a:lnTo>
                      <a:pt x="128" y="200"/>
                    </a:lnTo>
                    <a:lnTo>
                      <a:pt x="162" y="206"/>
                    </a:lnTo>
                    <a:lnTo>
                      <a:pt x="200" y="209"/>
                    </a:lnTo>
                    <a:lnTo>
                      <a:pt x="227" y="207"/>
                    </a:lnTo>
                    <a:lnTo>
                      <a:pt x="253" y="204"/>
                    </a:lnTo>
                    <a:lnTo>
                      <a:pt x="278" y="199"/>
                    </a:lnTo>
                    <a:lnTo>
                      <a:pt x="301" y="191"/>
                    </a:lnTo>
                    <a:lnTo>
                      <a:pt x="323" y="182"/>
                    </a:lnTo>
                    <a:lnTo>
                      <a:pt x="342" y="172"/>
                    </a:lnTo>
                    <a:lnTo>
                      <a:pt x="360" y="160"/>
                    </a:lnTo>
                    <a:lnTo>
                      <a:pt x="375" y="147"/>
                    </a:lnTo>
                    <a:lnTo>
                      <a:pt x="387" y="134"/>
                    </a:lnTo>
                    <a:lnTo>
                      <a:pt x="396" y="120"/>
                    </a:lnTo>
                    <a:lnTo>
                      <a:pt x="403" y="105"/>
                    </a:lnTo>
                    <a:lnTo>
                      <a:pt x="406" y="90"/>
                    </a:lnTo>
                    <a:lnTo>
                      <a:pt x="406" y="74"/>
                    </a:lnTo>
                    <a:lnTo>
                      <a:pt x="402" y="60"/>
                    </a:lnTo>
                    <a:lnTo>
                      <a:pt x="395" y="45"/>
                    </a:lnTo>
                    <a:lnTo>
                      <a:pt x="383" y="31"/>
                    </a:lnTo>
                    <a:lnTo>
                      <a:pt x="365" y="15"/>
                    </a:lnTo>
                    <a:lnTo>
                      <a:pt x="348" y="5"/>
                    </a:lnTo>
                    <a:lnTo>
                      <a:pt x="331" y="0"/>
                    </a:lnTo>
                    <a:lnTo>
                      <a:pt x="314" y="0"/>
                    </a:lnTo>
                    <a:lnTo>
                      <a:pt x="299" y="3"/>
                    </a:lnTo>
                    <a:lnTo>
                      <a:pt x="283" y="11"/>
                    </a:lnTo>
                    <a:lnTo>
                      <a:pt x="269" y="22"/>
                    </a:lnTo>
                    <a:lnTo>
                      <a:pt x="256" y="36"/>
                    </a:lnTo>
                    <a:lnTo>
                      <a:pt x="244" y="52"/>
                    </a:lnTo>
                    <a:lnTo>
                      <a:pt x="233" y="70"/>
                    </a:lnTo>
                    <a:lnTo>
                      <a:pt x="223" y="91"/>
                    </a:lnTo>
                    <a:lnTo>
                      <a:pt x="215" y="113"/>
                    </a:lnTo>
                    <a:lnTo>
                      <a:pt x="209" y="135"/>
                    </a:lnTo>
                    <a:lnTo>
                      <a:pt x="204" y="159"/>
                    </a:lnTo>
                    <a:lnTo>
                      <a:pt x="202" y="182"/>
                    </a:lnTo>
                    <a:lnTo>
                      <a:pt x="201" y="206"/>
                    </a:lnTo>
                    <a:lnTo>
                      <a:pt x="197" y="207"/>
                    </a:lnTo>
                  </a:path>
                </a:pathLst>
              </a:custGeom>
              <a:solidFill>
                <a:schemeClr val="bg1"/>
              </a:solidFill>
              <a:ln w="12700" cap="rnd">
                <a:solidFill>
                  <a:schemeClr val="tx1"/>
                </a:solidFill>
                <a:round/>
                <a:headEnd/>
                <a:tailEnd/>
              </a:ln>
            </p:spPr>
            <p:txBody>
              <a:bodyPr/>
              <a:lstStyle/>
              <a:p>
                <a:endParaRPr lang="en-US"/>
              </a:p>
            </p:txBody>
          </p:sp>
        </p:grpSp>
        <p:grpSp>
          <p:nvGrpSpPr>
            <p:cNvPr id="16415" name="Group 32"/>
            <p:cNvGrpSpPr>
              <a:grpSpLocks/>
            </p:cNvGrpSpPr>
            <p:nvPr/>
          </p:nvGrpSpPr>
          <p:grpSpPr bwMode="auto">
            <a:xfrm>
              <a:off x="3816350" y="4116388"/>
              <a:ext cx="687388" cy="803275"/>
              <a:chOff x="2574" y="3174"/>
              <a:chExt cx="612" cy="612"/>
            </a:xfrm>
          </p:grpSpPr>
          <p:grpSp>
            <p:nvGrpSpPr>
              <p:cNvPr id="16496" name="Group 33"/>
              <p:cNvGrpSpPr>
                <a:grpSpLocks/>
              </p:cNvGrpSpPr>
              <p:nvPr/>
            </p:nvGrpSpPr>
            <p:grpSpPr bwMode="auto">
              <a:xfrm>
                <a:off x="2631" y="3192"/>
                <a:ext cx="498" cy="539"/>
                <a:chOff x="2620" y="3256"/>
                <a:chExt cx="498" cy="539"/>
              </a:xfrm>
            </p:grpSpPr>
            <p:sp>
              <p:nvSpPr>
                <p:cNvPr id="294946" name="Oval 34"/>
                <p:cNvSpPr>
                  <a:spLocks noChangeArrowheads="1"/>
                </p:cNvSpPr>
                <p:nvPr/>
              </p:nvSpPr>
              <p:spPr bwMode="auto">
                <a:xfrm>
                  <a:off x="2620" y="3514"/>
                  <a:ext cx="500" cy="284"/>
                </a:xfrm>
                <a:prstGeom prst="ellipse">
                  <a:avLst/>
                </a:prstGeom>
                <a:solidFill>
                  <a:srgbClr val="FFCC99"/>
                </a:solidFill>
                <a:ln w="9525">
                  <a:solidFill>
                    <a:srgbClr val="FF0000"/>
                  </a:solidFill>
                  <a:round/>
                  <a:headEnd/>
                  <a:tailEnd/>
                </a:ln>
                <a:effectLst/>
              </p:spPr>
              <p:txBody>
                <a:bodyPr wrap="none" anchor="ctr"/>
                <a:lstStyle/>
                <a:p>
                  <a:pPr algn="ctr" eaLnBrk="0" hangingPunct="0">
                    <a:lnSpc>
                      <a:spcPct val="125000"/>
                    </a:lnSpc>
                    <a:defRPr/>
                  </a:pPr>
                  <a:r>
                    <a:rPr lang="en-US" sz="1400">
                      <a:solidFill>
                        <a:schemeClr val="bg1"/>
                      </a:solidFill>
                      <a:latin typeface="Arial" pitchFamily="34" charset="0"/>
                      <a:cs typeface="+mn-cs"/>
                    </a:rPr>
                    <a:t>AP</a:t>
                  </a:r>
                  <a:endParaRPr lang="en-US" sz="1600" b="0">
                    <a:solidFill>
                      <a:schemeClr val="bg1"/>
                    </a:solidFill>
                    <a:effectLst>
                      <a:outerShdw blurRad="38100" dist="38100" dir="2700000" algn="tl">
                        <a:srgbClr val="000000"/>
                      </a:outerShdw>
                    </a:effectLst>
                    <a:latin typeface="Arial" pitchFamily="34" charset="0"/>
                    <a:cs typeface="+mn-cs"/>
                  </a:endParaRPr>
                </a:p>
              </p:txBody>
            </p:sp>
            <p:sp>
              <p:nvSpPr>
                <p:cNvPr id="16499" name="Freeform 35"/>
                <p:cNvSpPr>
                  <a:spLocks/>
                </p:cNvSpPr>
                <p:nvPr/>
              </p:nvSpPr>
              <p:spPr bwMode="auto">
                <a:xfrm>
                  <a:off x="2771" y="3256"/>
                  <a:ext cx="197" cy="199"/>
                </a:xfrm>
                <a:custGeom>
                  <a:avLst/>
                  <a:gdLst>
                    <a:gd name="T0" fmla="*/ 167 w 205"/>
                    <a:gd name="T1" fmla="*/ 92 h 204"/>
                    <a:gd name="T2" fmla="*/ 83 w 205"/>
                    <a:gd name="T3" fmla="*/ 0 h 204"/>
                    <a:gd name="T4" fmla="*/ 0 w 205"/>
                    <a:gd name="T5" fmla="*/ 92 h 204"/>
                    <a:gd name="T6" fmla="*/ 83 w 205"/>
                    <a:gd name="T7" fmla="*/ 179 h 204"/>
                    <a:gd name="T8" fmla="*/ 167 w 205"/>
                    <a:gd name="T9" fmla="*/ 92 h 204"/>
                    <a:gd name="T10" fmla="*/ 0 60000 65536"/>
                    <a:gd name="T11" fmla="*/ 0 60000 65536"/>
                    <a:gd name="T12" fmla="*/ 0 60000 65536"/>
                    <a:gd name="T13" fmla="*/ 0 60000 65536"/>
                    <a:gd name="T14" fmla="*/ 0 60000 65536"/>
                    <a:gd name="T15" fmla="*/ 0 w 205"/>
                    <a:gd name="T16" fmla="*/ 0 h 204"/>
                    <a:gd name="T17" fmla="*/ 205 w 205"/>
                    <a:gd name="T18" fmla="*/ 204 h 204"/>
                  </a:gdLst>
                  <a:ahLst/>
                  <a:cxnLst>
                    <a:cxn ang="T10">
                      <a:pos x="T0" y="T1"/>
                    </a:cxn>
                    <a:cxn ang="T11">
                      <a:pos x="T2" y="T3"/>
                    </a:cxn>
                    <a:cxn ang="T12">
                      <a:pos x="T4" y="T5"/>
                    </a:cxn>
                    <a:cxn ang="T13">
                      <a:pos x="T6" y="T7"/>
                    </a:cxn>
                    <a:cxn ang="T14">
                      <a:pos x="T8" y="T9"/>
                    </a:cxn>
                  </a:cxnLst>
                  <a:rect l="T15" t="T16" r="T17" b="T18"/>
                  <a:pathLst>
                    <a:path w="205" h="204">
                      <a:moveTo>
                        <a:pt x="204" y="102"/>
                      </a:moveTo>
                      <a:lnTo>
                        <a:pt x="102" y="0"/>
                      </a:lnTo>
                      <a:lnTo>
                        <a:pt x="0" y="102"/>
                      </a:lnTo>
                      <a:lnTo>
                        <a:pt x="102" y="203"/>
                      </a:lnTo>
                      <a:lnTo>
                        <a:pt x="204" y="102"/>
                      </a:lnTo>
                    </a:path>
                  </a:pathLst>
                </a:custGeom>
                <a:solidFill>
                  <a:srgbClr val="FF732D"/>
                </a:solidFill>
                <a:ln w="12700" cap="rnd">
                  <a:solidFill>
                    <a:srgbClr val="FF0000"/>
                  </a:solidFill>
                  <a:round/>
                  <a:headEnd/>
                  <a:tailEnd/>
                </a:ln>
              </p:spPr>
              <p:txBody>
                <a:bodyPr/>
                <a:lstStyle/>
                <a:p>
                  <a:endParaRPr lang="en-US"/>
                </a:p>
              </p:txBody>
            </p:sp>
            <p:sp>
              <p:nvSpPr>
                <p:cNvPr id="16500" name="Freeform 36"/>
                <p:cNvSpPr>
                  <a:spLocks/>
                </p:cNvSpPr>
                <p:nvPr/>
              </p:nvSpPr>
              <p:spPr bwMode="auto">
                <a:xfrm>
                  <a:off x="2673" y="3387"/>
                  <a:ext cx="393" cy="204"/>
                </a:xfrm>
                <a:custGeom>
                  <a:avLst/>
                  <a:gdLst>
                    <a:gd name="T0" fmla="*/ 164 w 407"/>
                    <a:gd name="T1" fmla="*/ 177 h 210"/>
                    <a:gd name="T2" fmla="*/ 164 w 407"/>
                    <a:gd name="T3" fmla="*/ 162 h 210"/>
                    <a:gd name="T4" fmla="*/ 159 w 407"/>
                    <a:gd name="T5" fmla="*/ 137 h 210"/>
                    <a:gd name="T6" fmla="*/ 153 w 407"/>
                    <a:gd name="T7" fmla="*/ 105 h 210"/>
                    <a:gd name="T8" fmla="*/ 141 w 407"/>
                    <a:gd name="T9" fmla="*/ 70 h 210"/>
                    <a:gd name="T10" fmla="*/ 125 w 407"/>
                    <a:gd name="T11" fmla="*/ 39 h 210"/>
                    <a:gd name="T12" fmla="*/ 102 w 407"/>
                    <a:gd name="T13" fmla="*/ 17 h 210"/>
                    <a:gd name="T14" fmla="*/ 72 w 407"/>
                    <a:gd name="T15" fmla="*/ 3 h 210"/>
                    <a:gd name="T16" fmla="*/ 39 w 407"/>
                    <a:gd name="T17" fmla="*/ 7 h 210"/>
                    <a:gd name="T18" fmla="*/ 14 w 407"/>
                    <a:gd name="T19" fmla="*/ 22 h 210"/>
                    <a:gd name="T20" fmla="*/ 2 w 407"/>
                    <a:gd name="T21" fmla="*/ 49 h 210"/>
                    <a:gd name="T22" fmla="*/ 2 w 407"/>
                    <a:gd name="T23" fmla="*/ 80 h 210"/>
                    <a:gd name="T24" fmla="*/ 14 w 407"/>
                    <a:gd name="T25" fmla="*/ 112 h 210"/>
                    <a:gd name="T26" fmla="*/ 41 w 407"/>
                    <a:gd name="T27" fmla="*/ 141 h 210"/>
                    <a:gd name="T28" fmla="*/ 83 w 407"/>
                    <a:gd name="T29" fmla="*/ 166 h 210"/>
                    <a:gd name="T30" fmla="*/ 136 w 407"/>
                    <a:gd name="T31" fmla="*/ 178 h 210"/>
                    <a:gd name="T32" fmla="*/ 190 w 407"/>
                    <a:gd name="T33" fmla="*/ 180 h 210"/>
                    <a:gd name="T34" fmla="*/ 233 w 407"/>
                    <a:gd name="T35" fmla="*/ 172 h 210"/>
                    <a:gd name="T36" fmla="*/ 270 w 407"/>
                    <a:gd name="T37" fmla="*/ 157 h 210"/>
                    <a:gd name="T38" fmla="*/ 301 w 407"/>
                    <a:gd name="T39" fmla="*/ 139 h 210"/>
                    <a:gd name="T40" fmla="*/ 324 w 407"/>
                    <a:gd name="T41" fmla="*/ 116 h 210"/>
                    <a:gd name="T42" fmla="*/ 339 w 407"/>
                    <a:gd name="T43" fmla="*/ 90 h 210"/>
                    <a:gd name="T44" fmla="*/ 341 w 407"/>
                    <a:gd name="T45" fmla="*/ 65 h 210"/>
                    <a:gd name="T46" fmla="*/ 330 w 407"/>
                    <a:gd name="T47" fmla="*/ 40 h 210"/>
                    <a:gd name="T48" fmla="*/ 306 w 407"/>
                    <a:gd name="T49" fmla="*/ 15 h 210"/>
                    <a:gd name="T50" fmla="*/ 277 w 407"/>
                    <a:gd name="T51" fmla="*/ 0 h 210"/>
                    <a:gd name="T52" fmla="*/ 250 w 407"/>
                    <a:gd name="T53" fmla="*/ 4 h 210"/>
                    <a:gd name="T54" fmla="*/ 226 w 407"/>
                    <a:gd name="T55" fmla="*/ 17 h 210"/>
                    <a:gd name="T56" fmla="*/ 204 w 407"/>
                    <a:gd name="T57" fmla="*/ 47 h 210"/>
                    <a:gd name="T58" fmla="*/ 187 w 407"/>
                    <a:gd name="T59" fmla="*/ 79 h 210"/>
                    <a:gd name="T60" fmla="*/ 175 w 407"/>
                    <a:gd name="T61" fmla="*/ 116 h 210"/>
                    <a:gd name="T62" fmla="*/ 169 w 407"/>
                    <a:gd name="T63" fmla="*/ 157 h 210"/>
                    <a:gd name="T64" fmla="*/ 165 w 407"/>
                    <a:gd name="T65" fmla="*/ 179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210"/>
                    <a:gd name="T101" fmla="*/ 407 w 40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210">
                      <a:moveTo>
                        <a:pt x="197" y="207"/>
                      </a:moveTo>
                      <a:lnTo>
                        <a:pt x="196" y="204"/>
                      </a:lnTo>
                      <a:lnTo>
                        <a:pt x="196" y="197"/>
                      </a:lnTo>
                      <a:lnTo>
                        <a:pt x="195" y="187"/>
                      </a:lnTo>
                      <a:lnTo>
                        <a:pt x="193" y="173"/>
                      </a:lnTo>
                      <a:lnTo>
                        <a:pt x="190" y="157"/>
                      </a:lnTo>
                      <a:lnTo>
                        <a:pt x="186" y="139"/>
                      </a:lnTo>
                      <a:lnTo>
                        <a:pt x="182" y="120"/>
                      </a:lnTo>
                      <a:lnTo>
                        <a:pt x="176" y="100"/>
                      </a:lnTo>
                      <a:lnTo>
                        <a:pt x="168" y="80"/>
                      </a:lnTo>
                      <a:lnTo>
                        <a:pt x="159" y="62"/>
                      </a:lnTo>
                      <a:lnTo>
                        <a:pt x="149" y="44"/>
                      </a:lnTo>
                      <a:lnTo>
                        <a:pt x="136" y="29"/>
                      </a:lnTo>
                      <a:lnTo>
                        <a:pt x="122" y="17"/>
                      </a:lnTo>
                      <a:lnTo>
                        <a:pt x="105" y="8"/>
                      </a:lnTo>
                      <a:lnTo>
                        <a:pt x="87" y="3"/>
                      </a:lnTo>
                      <a:lnTo>
                        <a:pt x="66" y="3"/>
                      </a:lnTo>
                      <a:lnTo>
                        <a:pt x="46" y="7"/>
                      </a:lnTo>
                      <a:lnTo>
                        <a:pt x="29" y="15"/>
                      </a:lnTo>
                      <a:lnTo>
                        <a:pt x="16" y="27"/>
                      </a:lnTo>
                      <a:lnTo>
                        <a:pt x="7" y="40"/>
                      </a:lnTo>
                      <a:lnTo>
                        <a:pt x="2" y="56"/>
                      </a:lnTo>
                      <a:lnTo>
                        <a:pt x="0" y="74"/>
                      </a:lnTo>
                      <a:lnTo>
                        <a:pt x="2" y="92"/>
                      </a:lnTo>
                      <a:lnTo>
                        <a:pt x="8" y="110"/>
                      </a:lnTo>
                      <a:lnTo>
                        <a:pt x="19" y="129"/>
                      </a:lnTo>
                      <a:lnTo>
                        <a:pt x="32" y="147"/>
                      </a:lnTo>
                      <a:lnTo>
                        <a:pt x="50" y="163"/>
                      </a:lnTo>
                      <a:lnTo>
                        <a:pt x="72" y="178"/>
                      </a:lnTo>
                      <a:lnTo>
                        <a:pt x="98" y="191"/>
                      </a:lnTo>
                      <a:lnTo>
                        <a:pt x="128" y="200"/>
                      </a:lnTo>
                      <a:lnTo>
                        <a:pt x="162" y="206"/>
                      </a:lnTo>
                      <a:lnTo>
                        <a:pt x="200" y="209"/>
                      </a:lnTo>
                      <a:lnTo>
                        <a:pt x="227" y="208"/>
                      </a:lnTo>
                      <a:lnTo>
                        <a:pt x="253" y="204"/>
                      </a:lnTo>
                      <a:lnTo>
                        <a:pt x="278" y="199"/>
                      </a:lnTo>
                      <a:lnTo>
                        <a:pt x="301" y="191"/>
                      </a:lnTo>
                      <a:lnTo>
                        <a:pt x="322" y="182"/>
                      </a:lnTo>
                      <a:lnTo>
                        <a:pt x="342" y="172"/>
                      </a:lnTo>
                      <a:lnTo>
                        <a:pt x="359" y="160"/>
                      </a:lnTo>
                      <a:lnTo>
                        <a:pt x="374" y="147"/>
                      </a:lnTo>
                      <a:lnTo>
                        <a:pt x="386" y="134"/>
                      </a:lnTo>
                      <a:lnTo>
                        <a:pt x="396" y="120"/>
                      </a:lnTo>
                      <a:lnTo>
                        <a:pt x="403" y="105"/>
                      </a:lnTo>
                      <a:lnTo>
                        <a:pt x="406" y="90"/>
                      </a:lnTo>
                      <a:lnTo>
                        <a:pt x="406" y="75"/>
                      </a:lnTo>
                      <a:lnTo>
                        <a:pt x="402" y="60"/>
                      </a:lnTo>
                      <a:lnTo>
                        <a:pt x="394" y="45"/>
                      </a:lnTo>
                      <a:lnTo>
                        <a:pt x="383" y="31"/>
                      </a:lnTo>
                      <a:lnTo>
                        <a:pt x="365" y="15"/>
                      </a:lnTo>
                      <a:lnTo>
                        <a:pt x="348" y="5"/>
                      </a:lnTo>
                      <a:lnTo>
                        <a:pt x="330" y="0"/>
                      </a:lnTo>
                      <a:lnTo>
                        <a:pt x="314" y="0"/>
                      </a:lnTo>
                      <a:lnTo>
                        <a:pt x="298" y="4"/>
                      </a:lnTo>
                      <a:lnTo>
                        <a:pt x="283" y="11"/>
                      </a:lnTo>
                      <a:lnTo>
                        <a:pt x="269" y="22"/>
                      </a:lnTo>
                      <a:lnTo>
                        <a:pt x="255" y="36"/>
                      </a:lnTo>
                      <a:lnTo>
                        <a:pt x="243" y="52"/>
                      </a:lnTo>
                      <a:lnTo>
                        <a:pt x="232" y="70"/>
                      </a:lnTo>
                      <a:lnTo>
                        <a:pt x="223" y="91"/>
                      </a:lnTo>
                      <a:lnTo>
                        <a:pt x="215" y="113"/>
                      </a:lnTo>
                      <a:lnTo>
                        <a:pt x="208" y="135"/>
                      </a:lnTo>
                      <a:lnTo>
                        <a:pt x="204" y="159"/>
                      </a:lnTo>
                      <a:lnTo>
                        <a:pt x="201" y="182"/>
                      </a:lnTo>
                      <a:lnTo>
                        <a:pt x="201" y="206"/>
                      </a:lnTo>
                      <a:lnTo>
                        <a:pt x="197" y="207"/>
                      </a:lnTo>
                    </a:path>
                  </a:pathLst>
                </a:custGeom>
                <a:solidFill>
                  <a:schemeClr val="bg1"/>
                </a:solidFill>
                <a:ln w="12700" cap="rnd">
                  <a:solidFill>
                    <a:srgbClr val="FF0000"/>
                  </a:solidFill>
                  <a:round/>
                  <a:headEnd/>
                  <a:tailEnd/>
                </a:ln>
              </p:spPr>
              <p:txBody>
                <a:bodyPr/>
                <a:lstStyle/>
                <a:p>
                  <a:endParaRPr lang="en-US"/>
                </a:p>
              </p:txBody>
            </p:sp>
          </p:grpSp>
          <p:sp>
            <p:nvSpPr>
              <p:cNvPr id="16497" name="Oval 37"/>
              <p:cNvSpPr>
                <a:spLocks noChangeArrowheads="1"/>
              </p:cNvSpPr>
              <p:nvPr/>
            </p:nvSpPr>
            <p:spPr bwMode="auto">
              <a:xfrm>
                <a:off x="2574" y="3174"/>
                <a:ext cx="612" cy="612"/>
              </a:xfrm>
              <a:prstGeom prst="ellipse">
                <a:avLst/>
              </a:prstGeom>
              <a:noFill/>
              <a:ln w="38100">
                <a:solidFill>
                  <a:srgbClr val="FF0000"/>
                </a:solidFill>
                <a:round/>
                <a:headEnd/>
                <a:tailEnd/>
              </a:ln>
            </p:spPr>
            <p:txBody>
              <a:bodyPr anchor="ctr">
                <a:spAutoFit/>
              </a:bodyPr>
              <a:lstStyle/>
              <a:p>
                <a:endParaRPr lang="en-GB"/>
              </a:p>
            </p:txBody>
          </p:sp>
        </p:grpSp>
        <p:sp>
          <p:nvSpPr>
            <p:cNvPr id="16416" name="Line 38"/>
            <p:cNvSpPr>
              <a:spLocks noChangeShapeType="1"/>
            </p:cNvSpPr>
            <p:nvPr/>
          </p:nvSpPr>
          <p:spPr bwMode="auto">
            <a:xfrm flipH="1">
              <a:off x="4321175" y="3233738"/>
              <a:ext cx="192088" cy="920750"/>
            </a:xfrm>
            <a:prstGeom prst="line">
              <a:avLst/>
            </a:prstGeom>
            <a:noFill/>
            <a:ln w="57150">
              <a:solidFill>
                <a:srgbClr val="FF0000"/>
              </a:solidFill>
              <a:round/>
              <a:headEnd/>
              <a:tailEnd type="triangle" w="med" len="med"/>
            </a:ln>
          </p:spPr>
          <p:txBody>
            <a:bodyPr wrap="none" anchor="ctr"/>
            <a:lstStyle/>
            <a:p>
              <a:endParaRPr lang="en-US"/>
            </a:p>
          </p:txBody>
        </p:sp>
        <p:grpSp>
          <p:nvGrpSpPr>
            <p:cNvPr id="16417" name="Group 39"/>
            <p:cNvGrpSpPr>
              <a:grpSpLocks/>
            </p:cNvGrpSpPr>
            <p:nvPr/>
          </p:nvGrpSpPr>
          <p:grpSpPr bwMode="auto">
            <a:xfrm>
              <a:off x="3190875" y="5229225"/>
              <a:ext cx="3027363" cy="307975"/>
              <a:chOff x="2129" y="3763"/>
              <a:chExt cx="2697" cy="234"/>
            </a:xfrm>
          </p:grpSpPr>
          <p:grpSp>
            <p:nvGrpSpPr>
              <p:cNvPr id="16420" name="Group 40"/>
              <p:cNvGrpSpPr>
                <a:grpSpLocks/>
              </p:cNvGrpSpPr>
              <p:nvPr/>
            </p:nvGrpSpPr>
            <p:grpSpPr bwMode="auto">
              <a:xfrm>
                <a:off x="2129" y="3763"/>
                <a:ext cx="2697" cy="231"/>
                <a:chOff x="1349" y="3199"/>
                <a:chExt cx="2539" cy="241"/>
              </a:xfrm>
            </p:grpSpPr>
            <p:sp>
              <p:nvSpPr>
                <p:cNvPr id="16436" name="Freeform 41"/>
                <p:cNvSpPr>
                  <a:spLocks/>
                </p:cNvSpPr>
                <p:nvPr/>
              </p:nvSpPr>
              <p:spPr bwMode="auto">
                <a:xfrm>
                  <a:off x="1370" y="3221"/>
                  <a:ext cx="112" cy="76"/>
                </a:xfrm>
                <a:custGeom>
                  <a:avLst/>
                  <a:gdLst>
                    <a:gd name="T0" fmla="*/ 0 w 112"/>
                    <a:gd name="T1" fmla="*/ 75 h 76"/>
                    <a:gd name="T2" fmla="*/ 0 w 112"/>
                    <a:gd name="T3" fmla="*/ 74 h 76"/>
                    <a:gd name="T4" fmla="*/ 2 w 112"/>
                    <a:gd name="T5" fmla="*/ 72 h 76"/>
                    <a:gd name="T6" fmla="*/ 5 w 112"/>
                    <a:gd name="T7" fmla="*/ 68 h 76"/>
                    <a:gd name="T8" fmla="*/ 10 w 112"/>
                    <a:gd name="T9" fmla="*/ 63 h 76"/>
                    <a:gd name="T10" fmla="*/ 15 w 112"/>
                    <a:gd name="T11" fmla="*/ 57 h 76"/>
                    <a:gd name="T12" fmla="*/ 21 w 112"/>
                    <a:gd name="T13" fmla="*/ 50 h 76"/>
                    <a:gd name="T14" fmla="*/ 28 w 112"/>
                    <a:gd name="T15" fmla="*/ 43 h 76"/>
                    <a:gd name="T16" fmla="*/ 36 w 112"/>
                    <a:gd name="T17" fmla="*/ 36 h 76"/>
                    <a:gd name="T18" fmla="*/ 44 w 112"/>
                    <a:gd name="T19" fmla="*/ 29 h 76"/>
                    <a:gd name="T20" fmla="*/ 53 w 112"/>
                    <a:gd name="T21" fmla="*/ 22 h 76"/>
                    <a:gd name="T22" fmla="*/ 62 w 112"/>
                    <a:gd name="T23" fmla="*/ 16 h 76"/>
                    <a:gd name="T24" fmla="*/ 71 w 112"/>
                    <a:gd name="T25" fmla="*/ 10 h 76"/>
                    <a:gd name="T26" fmla="*/ 81 w 112"/>
                    <a:gd name="T27" fmla="*/ 5 h 76"/>
                    <a:gd name="T28" fmla="*/ 91 w 112"/>
                    <a:gd name="T29" fmla="*/ 2 h 76"/>
                    <a:gd name="T30" fmla="*/ 101 w 112"/>
                    <a:gd name="T31" fmla="*/ 0 h 76"/>
                    <a:gd name="T32" fmla="*/ 111 w 11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76"/>
                    <a:gd name="T53" fmla="*/ 112 w 112"/>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76">
                      <a:moveTo>
                        <a:pt x="0" y="75"/>
                      </a:moveTo>
                      <a:lnTo>
                        <a:pt x="0" y="74"/>
                      </a:lnTo>
                      <a:lnTo>
                        <a:pt x="2" y="72"/>
                      </a:lnTo>
                      <a:lnTo>
                        <a:pt x="5" y="68"/>
                      </a:lnTo>
                      <a:lnTo>
                        <a:pt x="10" y="63"/>
                      </a:lnTo>
                      <a:lnTo>
                        <a:pt x="15" y="57"/>
                      </a:lnTo>
                      <a:lnTo>
                        <a:pt x="21" y="50"/>
                      </a:lnTo>
                      <a:lnTo>
                        <a:pt x="28" y="43"/>
                      </a:lnTo>
                      <a:lnTo>
                        <a:pt x="36" y="36"/>
                      </a:lnTo>
                      <a:lnTo>
                        <a:pt x="44" y="29"/>
                      </a:lnTo>
                      <a:lnTo>
                        <a:pt x="53" y="22"/>
                      </a:lnTo>
                      <a:lnTo>
                        <a:pt x="62" y="16"/>
                      </a:lnTo>
                      <a:lnTo>
                        <a:pt x="71" y="10"/>
                      </a:lnTo>
                      <a:lnTo>
                        <a:pt x="81" y="5"/>
                      </a:lnTo>
                      <a:lnTo>
                        <a:pt x="91" y="2"/>
                      </a:lnTo>
                      <a:lnTo>
                        <a:pt x="101" y="0"/>
                      </a:lnTo>
                      <a:lnTo>
                        <a:pt x="111"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37" name="Line 42"/>
                <p:cNvSpPr>
                  <a:spLocks noChangeShapeType="1"/>
                </p:cNvSpPr>
                <p:nvPr/>
              </p:nvSpPr>
              <p:spPr bwMode="auto">
                <a:xfrm flipH="1" flipV="1">
                  <a:off x="1349" y="3278"/>
                  <a:ext cx="41" cy="37"/>
                </a:xfrm>
                <a:prstGeom prst="line">
                  <a:avLst/>
                </a:prstGeom>
                <a:noFill/>
                <a:ln w="38100">
                  <a:solidFill>
                    <a:schemeClr val="tx1"/>
                  </a:solidFill>
                  <a:round/>
                  <a:headEnd/>
                  <a:tailEnd/>
                </a:ln>
              </p:spPr>
              <p:txBody>
                <a:bodyPr wrap="none" anchor="ctr"/>
                <a:lstStyle/>
                <a:p>
                  <a:endParaRPr lang="en-US"/>
                </a:p>
              </p:txBody>
            </p:sp>
            <p:sp>
              <p:nvSpPr>
                <p:cNvPr id="16438" name="Line 43"/>
                <p:cNvSpPr>
                  <a:spLocks noChangeShapeType="1"/>
                </p:cNvSpPr>
                <p:nvPr/>
              </p:nvSpPr>
              <p:spPr bwMode="auto">
                <a:xfrm flipH="1">
                  <a:off x="1468" y="3221"/>
                  <a:ext cx="30" cy="4"/>
                </a:xfrm>
                <a:prstGeom prst="line">
                  <a:avLst/>
                </a:prstGeom>
                <a:noFill/>
                <a:ln w="38100">
                  <a:solidFill>
                    <a:schemeClr val="tx1"/>
                  </a:solidFill>
                  <a:round/>
                  <a:headEnd/>
                  <a:tailEnd/>
                </a:ln>
              </p:spPr>
              <p:txBody>
                <a:bodyPr wrap="none" anchor="ctr"/>
                <a:lstStyle/>
                <a:p>
                  <a:endParaRPr lang="en-US"/>
                </a:p>
              </p:txBody>
            </p:sp>
            <p:sp>
              <p:nvSpPr>
                <p:cNvPr id="16439" name="Freeform 44"/>
                <p:cNvSpPr>
                  <a:spLocks/>
                </p:cNvSpPr>
                <p:nvPr/>
              </p:nvSpPr>
              <p:spPr bwMode="auto">
                <a:xfrm>
                  <a:off x="1481" y="3221"/>
                  <a:ext cx="230" cy="151"/>
                </a:xfrm>
                <a:custGeom>
                  <a:avLst/>
                  <a:gdLst>
                    <a:gd name="T0" fmla="*/ 0 w 230"/>
                    <a:gd name="T1" fmla="*/ 0 h 151"/>
                    <a:gd name="T2" fmla="*/ 22 w 230"/>
                    <a:gd name="T3" fmla="*/ 2 h 151"/>
                    <a:gd name="T4" fmla="*/ 40 w 230"/>
                    <a:gd name="T5" fmla="*/ 8 h 151"/>
                    <a:gd name="T6" fmla="*/ 56 w 230"/>
                    <a:gd name="T7" fmla="*/ 16 h 151"/>
                    <a:gd name="T8" fmla="*/ 70 w 230"/>
                    <a:gd name="T9" fmla="*/ 27 h 151"/>
                    <a:gd name="T10" fmla="*/ 82 w 230"/>
                    <a:gd name="T11" fmla="*/ 39 h 151"/>
                    <a:gd name="T12" fmla="*/ 92 w 230"/>
                    <a:gd name="T13" fmla="*/ 52 h 151"/>
                    <a:gd name="T14" fmla="*/ 103 w 230"/>
                    <a:gd name="T15" fmla="*/ 66 h 151"/>
                    <a:gd name="T16" fmla="*/ 112 w 230"/>
                    <a:gd name="T17" fmla="*/ 80 h 151"/>
                    <a:gd name="T18" fmla="*/ 122 w 230"/>
                    <a:gd name="T19" fmla="*/ 93 h 151"/>
                    <a:gd name="T20" fmla="*/ 132 w 230"/>
                    <a:gd name="T21" fmla="*/ 107 h 151"/>
                    <a:gd name="T22" fmla="*/ 143 w 230"/>
                    <a:gd name="T23" fmla="*/ 119 h 151"/>
                    <a:gd name="T24" fmla="*/ 156 w 230"/>
                    <a:gd name="T25" fmla="*/ 130 h 151"/>
                    <a:gd name="T26" fmla="*/ 170 w 230"/>
                    <a:gd name="T27" fmla="*/ 139 h 151"/>
                    <a:gd name="T28" fmla="*/ 187 w 230"/>
                    <a:gd name="T29" fmla="*/ 146 h 151"/>
                    <a:gd name="T30" fmla="*/ 206 w 230"/>
                    <a:gd name="T31" fmla="*/ 150 h 151"/>
                    <a:gd name="T32" fmla="*/ 229 w 230"/>
                    <a:gd name="T33" fmla="*/ 15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151"/>
                    <a:gd name="T53" fmla="*/ 230 w 230"/>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151">
                      <a:moveTo>
                        <a:pt x="0" y="0"/>
                      </a:moveTo>
                      <a:lnTo>
                        <a:pt x="22" y="2"/>
                      </a:lnTo>
                      <a:lnTo>
                        <a:pt x="40" y="8"/>
                      </a:lnTo>
                      <a:lnTo>
                        <a:pt x="56" y="16"/>
                      </a:lnTo>
                      <a:lnTo>
                        <a:pt x="70" y="27"/>
                      </a:lnTo>
                      <a:lnTo>
                        <a:pt x="82" y="39"/>
                      </a:lnTo>
                      <a:lnTo>
                        <a:pt x="92" y="52"/>
                      </a:lnTo>
                      <a:lnTo>
                        <a:pt x="103" y="66"/>
                      </a:lnTo>
                      <a:lnTo>
                        <a:pt x="112" y="80"/>
                      </a:lnTo>
                      <a:lnTo>
                        <a:pt x="122" y="93"/>
                      </a:lnTo>
                      <a:lnTo>
                        <a:pt x="132" y="107"/>
                      </a:lnTo>
                      <a:lnTo>
                        <a:pt x="143" y="119"/>
                      </a:lnTo>
                      <a:lnTo>
                        <a:pt x="156" y="130"/>
                      </a:lnTo>
                      <a:lnTo>
                        <a:pt x="170" y="139"/>
                      </a:lnTo>
                      <a:lnTo>
                        <a:pt x="187" y="146"/>
                      </a:lnTo>
                      <a:lnTo>
                        <a:pt x="206" y="150"/>
                      </a:lnTo>
                      <a:lnTo>
                        <a:pt x="229" y="15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40" name="Line 45"/>
                <p:cNvSpPr>
                  <a:spLocks noChangeShapeType="1"/>
                </p:cNvSpPr>
                <p:nvPr/>
              </p:nvSpPr>
              <p:spPr bwMode="auto">
                <a:xfrm flipV="1">
                  <a:off x="1481" y="3199"/>
                  <a:ext cx="0" cy="44"/>
                </a:xfrm>
                <a:prstGeom prst="line">
                  <a:avLst/>
                </a:prstGeom>
                <a:noFill/>
                <a:ln w="38100">
                  <a:solidFill>
                    <a:schemeClr val="tx1"/>
                  </a:solidFill>
                  <a:round/>
                  <a:headEnd/>
                  <a:tailEnd/>
                </a:ln>
              </p:spPr>
              <p:txBody>
                <a:bodyPr wrap="none" anchor="ctr"/>
                <a:lstStyle/>
                <a:p>
                  <a:endParaRPr lang="en-US"/>
                </a:p>
              </p:txBody>
            </p:sp>
            <p:sp>
              <p:nvSpPr>
                <p:cNvPr id="16441" name="Line 46"/>
                <p:cNvSpPr>
                  <a:spLocks noChangeShapeType="1"/>
                </p:cNvSpPr>
                <p:nvPr/>
              </p:nvSpPr>
              <p:spPr bwMode="auto">
                <a:xfrm>
                  <a:off x="1710" y="3372"/>
                  <a:ext cx="0" cy="3"/>
                </a:xfrm>
                <a:prstGeom prst="line">
                  <a:avLst/>
                </a:prstGeom>
                <a:noFill/>
                <a:ln w="38100">
                  <a:solidFill>
                    <a:schemeClr val="tx1"/>
                  </a:solidFill>
                  <a:round/>
                  <a:headEnd/>
                  <a:tailEnd/>
                </a:ln>
              </p:spPr>
              <p:txBody>
                <a:bodyPr wrap="none" anchor="ctr"/>
                <a:lstStyle/>
                <a:p>
                  <a:endParaRPr lang="en-US"/>
                </a:p>
              </p:txBody>
            </p:sp>
            <p:sp>
              <p:nvSpPr>
                <p:cNvPr id="16442" name="Freeform 47"/>
                <p:cNvSpPr>
                  <a:spLocks/>
                </p:cNvSpPr>
                <p:nvPr/>
              </p:nvSpPr>
              <p:spPr bwMode="auto">
                <a:xfrm>
                  <a:off x="1710" y="3226"/>
                  <a:ext cx="216" cy="146"/>
                </a:xfrm>
                <a:custGeom>
                  <a:avLst/>
                  <a:gdLst>
                    <a:gd name="T0" fmla="*/ 0 w 216"/>
                    <a:gd name="T1" fmla="*/ 145 h 146"/>
                    <a:gd name="T2" fmla="*/ 22 w 216"/>
                    <a:gd name="T3" fmla="*/ 143 h 146"/>
                    <a:gd name="T4" fmla="*/ 42 w 216"/>
                    <a:gd name="T5" fmla="*/ 138 h 146"/>
                    <a:gd name="T6" fmla="*/ 59 w 216"/>
                    <a:gd name="T7" fmla="*/ 130 h 146"/>
                    <a:gd name="T8" fmla="*/ 74 w 216"/>
                    <a:gd name="T9" fmla="*/ 121 h 146"/>
                    <a:gd name="T10" fmla="*/ 87 w 216"/>
                    <a:gd name="T11" fmla="*/ 110 h 146"/>
                    <a:gd name="T12" fmla="*/ 99 w 216"/>
                    <a:gd name="T13" fmla="*/ 98 h 146"/>
                    <a:gd name="T14" fmla="*/ 110 w 216"/>
                    <a:gd name="T15" fmla="*/ 85 h 146"/>
                    <a:gd name="T16" fmla="*/ 121 w 216"/>
                    <a:gd name="T17" fmla="*/ 72 h 146"/>
                    <a:gd name="T18" fmla="*/ 130 w 216"/>
                    <a:gd name="T19" fmla="*/ 59 h 146"/>
                    <a:gd name="T20" fmla="*/ 140 w 216"/>
                    <a:gd name="T21" fmla="*/ 46 h 146"/>
                    <a:gd name="T22" fmla="*/ 150 w 216"/>
                    <a:gd name="T23" fmla="*/ 35 h 146"/>
                    <a:gd name="T24" fmla="*/ 161 w 216"/>
                    <a:gd name="T25" fmla="*/ 24 h 146"/>
                    <a:gd name="T26" fmla="*/ 172 w 216"/>
                    <a:gd name="T27" fmla="*/ 15 h 146"/>
                    <a:gd name="T28" fmla="*/ 185 w 216"/>
                    <a:gd name="T29" fmla="*/ 7 h 146"/>
                    <a:gd name="T30" fmla="*/ 199 w 216"/>
                    <a:gd name="T31" fmla="*/ 2 h 146"/>
                    <a:gd name="T32" fmla="*/ 215 w 216"/>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
                    <a:gd name="T52" fmla="*/ 0 h 146"/>
                    <a:gd name="T53" fmla="*/ 216 w 216"/>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 h="146">
                      <a:moveTo>
                        <a:pt x="0" y="145"/>
                      </a:moveTo>
                      <a:lnTo>
                        <a:pt x="22" y="143"/>
                      </a:lnTo>
                      <a:lnTo>
                        <a:pt x="42" y="138"/>
                      </a:lnTo>
                      <a:lnTo>
                        <a:pt x="59" y="130"/>
                      </a:lnTo>
                      <a:lnTo>
                        <a:pt x="74" y="121"/>
                      </a:lnTo>
                      <a:lnTo>
                        <a:pt x="87" y="110"/>
                      </a:lnTo>
                      <a:lnTo>
                        <a:pt x="99" y="98"/>
                      </a:lnTo>
                      <a:lnTo>
                        <a:pt x="110" y="85"/>
                      </a:lnTo>
                      <a:lnTo>
                        <a:pt x="121" y="72"/>
                      </a:lnTo>
                      <a:lnTo>
                        <a:pt x="130" y="59"/>
                      </a:lnTo>
                      <a:lnTo>
                        <a:pt x="140" y="46"/>
                      </a:lnTo>
                      <a:lnTo>
                        <a:pt x="150" y="35"/>
                      </a:lnTo>
                      <a:lnTo>
                        <a:pt x="161" y="24"/>
                      </a:lnTo>
                      <a:lnTo>
                        <a:pt x="172" y="15"/>
                      </a:lnTo>
                      <a:lnTo>
                        <a:pt x="185" y="7"/>
                      </a:lnTo>
                      <a:lnTo>
                        <a:pt x="199" y="2"/>
                      </a:lnTo>
                      <a:lnTo>
                        <a:pt x="215"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43" name="Line 48"/>
                <p:cNvSpPr>
                  <a:spLocks noChangeShapeType="1"/>
                </p:cNvSpPr>
                <p:nvPr/>
              </p:nvSpPr>
              <p:spPr bwMode="auto">
                <a:xfrm flipV="1">
                  <a:off x="1710" y="3350"/>
                  <a:ext cx="0" cy="43"/>
                </a:xfrm>
                <a:prstGeom prst="line">
                  <a:avLst/>
                </a:prstGeom>
                <a:noFill/>
                <a:ln w="38100">
                  <a:solidFill>
                    <a:schemeClr val="tx1"/>
                  </a:solidFill>
                  <a:round/>
                  <a:headEnd/>
                  <a:tailEnd/>
                </a:ln>
              </p:spPr>
              <p:txBody>
                <a:bodyPr wrap="none" anchor="ctr"/>
                <a:lstStyle/>
                <a:p>
                  <a:endParaRPr lang="en-US"/>
                </a:p>
              </p:txBody>
            </p:sp>
            <p:sp>
              <p:nvSpPr>
                <p:cNvPr id="16444" name="Line 49"/>
                <p:cNvSpPr>
                  <a:spLocks noChangeShapeType="1"/>
                </p:cNvSpPr>
                <p:nvPr/>
              </p:nvSpPr>
              <p:spPr bwMode="auto">
                <a:xfrm>
                  <a:off x="1925" y="3226"/>
                  <a:ext cx="0" cy="4"/>
                </a:xfrm>
                <a:prstGeom prst="line">
                  <a:avLst/>
                </a:prstGeom>
                <a:noFill/>
                <a:ln w="38100">
                  <a:solidFill>
                    <a:schemeClr val="tx1"/>
                  </a:solidFill>
                  <a:round/>
                  <a:headEnd/>
                  <a:tailEnd/>
                </a:ln>
              </p:spPr>
              <p:txBody>
                <a:bodyPr wrap="none" anchor="ctr"/>
                <a:lstStyle/>
                <a:p>
                  <a:endParaRPr lang="en-US"/>
                </a:p>
              </p:txBody>
            </p:sp>
            <p:sp>
              <p:nvSpPr>
                <p:cNvPr id="16445" name="Freeform 50"/>
                <p:cNvSpPr>
                  <a:spLocks/>
                </p:cNvSpPr>
                <p:nvPr/>
              </p:nvSpPr>
              <p:spPr bwMode="auto">
                <a:xfrm>
                  <a:off x="1925" y="3226"/>
                  <a:ext cx="278" cy="161"/>
                </a:xfrm>
                <a:custGeom>
                  <a:avLst/>
                  <a:gdLst>
                    <a:gd name="T0" fmla="*/ 0 w 278"/>
                    <a:gd name="T1" fmla="*/ 0 h 161"/>
                    <a:gd name="T2" fmla="*/ 21 w 278"/>
                    <a:gd name="T3" fmla="*/ 1 h 161"/>
                    <a:gd name="T4" fmla="*/ 42 w 278"/>
                    <a:gd name="T5" fmla="*/ 5 h 161"/>
                    <a:gd name="T6" fmla="*/ 63 w 278"/>
                    <a:gd name="T7" fmla="*/ 12 h 161"/>
                    <a:gd name="T8" fmla="*/ 83 w 278"/>
                    <a:gd name="T9" fmla="*/ 22 h 161"/>
                    <a:gd name="T10" fmla="*/ 102 w 278"/>
                    <a:gd name="T11" fmla="*/ 33 h 161"/>
                    <a:gd name="T12" fmla="*/ 122 w 278"/>
                    <a:gd name="T13" fmla="*/ 46 h 161"/>
                    <a:gd name="T14" fmla="*/ 140 w 278"/>
                    <a:gd name="T15" fmla="*/ 61 h 161"/>
                    <a:gd name="T16" fmla="*/ 158 w 278"/>
                    <a:gd name="T17" fmla="*/ 75 h 161"/>
                    <a:gd name="T18" fmla="*/ 176 w 278"/>
                    <a:gd name="T19" fmla="*/ 90 h 161"/>
                    <a:gd name="T20" fmla="*/ 192 w 278"/>
                    <a:gd name="T21" fmla="*/ 105 h 161"/>
                    <a:gd name="T22" fmla="*/ 208 w 278"/>
                    <a:gd name="T23" fmla="*/ 119 h 161"/>
                    <a:gd name="T24" fmla="*/ 224 w 278"/>
                    <a:gd name="T25" fmla="*/ 131 h 161"/>
                    <a:gd name="T26" fmla="*/ 238 w 278"/>
                    <a:gd name="T27" fmla="*/ 142 h 161"/>
                    <a:gd name="T28" fmla="*/ 252 w 278"/>
                    <a:gd name="T29" fmla="*/ 151 h 161"/>
                    <a:gd name="T30" fmla="*/ 265 w 278"/>
                    <a:gd name="T31" fmla="*/ 157 h 161"/>
                    <a:gd name="T32" fmla="*/ 277 w 278"/>
                    <a:gd name="T33" fmla="*/ 16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8"/>
                    <a:gd name="T52" fmla="*/ 0 h 161"/>
                    <a:gd name="T53" fmla="*/ 278 w 278"/>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8" h="161">
                      <a:moveTo>
                        <a:pt x="0" y="0"/>
                      </a:moveTo>
                      <a:lnTo>
                        <a:pt x="21" y="1"/>
                      </a:lnTo>
                      <a:lnTo>
                        <a:pt x="42" y="5"/>
                      </a:lnTo>
                      <a:lnTo>
                        <a:pt x="63" y="12"/>
                      </a:lnTo>
                      <a:lnTo>
                        <a:pt x="83" y="22"/>
                      </a:lnTo>
                      <a:lnTo>
                        <a:pt x="102" y="33"/>
                      </a:lnTo>
                      <a:lnTo>
                        <a:pt x="122" y="46"/>
                      </a:lnTo>
                      <a:lnTo>
                        <a:pt x="140" y="61"/>
                      </a:lnTo>
                      <a:lnTo>
                        <a:pt x="158" y="75"/>
                      </a:lnTo>
                      <a:lnTo>
                        <a:pt x="176" y="90"/>
                      </a:lnTo>
                      <a:lnTo>
                        <a:pt x="192" y="105"/>
                      </a:lnTo>
                      <a:lnTo>
                        <a:pt x="208" y="119"/>
                      </a:lnTo>
                      <a:lnTo>
                        <a:pt x="224" y="131"/>
                      </a:lnTo>
                      <a:lnTo>
                        <a:pt x="238" y="142"/>
                      </a:lnTo>
                      <a:lnTo>
                        <a:pt x="252" y="151"/>
                      </a:lnTo>
                      <a:lnTo>
                        <a:pt x="265" y="157"/>
                      </a:lnTo>
                      <a:lnTo>
                        <a:pt x="277" y="16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46" name="Line 51"/>
                <p:cNvSpPr>
                  <a:spLocks noChangeShapeType="1"/>
                </p:cNvSpPr>
                <p:nvPr/>
              </p:nvSpPr>
              <p:spPr bwMode="auto">
                <a:xfrm flipV="1">
                  <a:off x="1925" y="3204"/>
                  <a:ext cx="0" cy="44"/>
                </a:xfrm>
                <a:prstGeom prst="line">
                  <a:avLst/>
                </a:prstGeom>
                <a:noFill/>
                <a:ln w="38100">
                  <a:solidFill>
                    <a:schemeClr val="tx1"/>
                  </a:solidFill>
                  <a:round/>
                  <a:headEnd/>
                  <a:tailEnd/>
                </a:ln>
              </p:spPr>
              <p:txBody>
                <a:bodyPr wrap="none" anchor="ctr"/>
                <a:lstStyle/>
                <a:p>
                  <a:endParaRPr lang="en-US"/>
                </a:p>
              </p:txBody>
            </p:sp>
            <p:sp>
              <p:nvSpPr>
                <p:cNvPr id="16447" name="Line 52"/>
                <p:cNvSpPr>
                  <a:spLocks noChangeShapeType="1"/>
                </p:cNvSpPr>
                <p:nvPr/>
              </p:nvSpPr>
              <p:spPr bwMode="auto">
                <a:xfrm flipH="1">
                  <a:off x="2188" y="3386"/>
                  <a:ext cx="30" cy="3"/>
                </a:xfrm>
                <a:prstGeom prst="line">
                  <a:avLst/>
                </a:prstGeom>
                <a:noFill/>
                <a:ln w="38100">
                  <a:solidFill>
                    <a:schemeClr val="tx1"/>
                  </a:solidFill>
                  <a:round/>
                  <a:headEnd/>
                  <a:tailEnd/>
                </a:ln>
              </p:spPr>
              <p:txBody>
                <a:bodyPr wrap="none" anchor="ctr"/>
                <a:lstStyle/>
                <a:p>
                  <a:endParaRPr lang="en-US"/>
                </a:p>
              </p:txBody>
            </p:sp>
            <p:sp>
              <p:nvSpPr>
                <p:cNvPr id="16448" name="Freeform 53"/>
                <p:cNvSpPr>
                  <a:spLocks/>
                </p:cNvSpPr>
                <p:nvPr/>
              </p:nvSpPr>
              <p:spPr bwMode="auto">
                <a:xfrm>
                  <a:off x="2202" y="3243"/>
                  <a:ext cx="277" cy="144"/>
                </a:xfrm>
                <a:custGeom>
                  <a:avLst/>
                  <a:gdLst>
                    <a:gd name="T0" fmla="*/ 0 w 277"/>
                    <a:gd name="T1" fmla="*/ 143 h 144"/>
                    <a:gd name="T2" fmla="*/ 12 w 277"/>
                    <a:gd name="T3" fmla="*/ 142 h 144"/>
                    <a:gd name="T4" fmla="*/ 25 w 277"/>
                    <a:gd name="T5" fmla="*/ 138 h 144"/>
                    <a:gd name="T6" fmla="*/ 40 w 277"/>
                    <a:gd name="T7" fmla="*/ 132 h 144"/>
                    <a:gd name="T8" fmla="*/ 56 w 277"/>
                    <a:gd name="T9" fmla="*/ 123 h 144"/>
                    <a:gd name="T10" fmla="*/ 73 w 277"/>
                    <a:gd name="T11" fmla="*/ 113 h 144"/>
                    <a:gd name="T12" fmla="*/ 91 w 277"/>
                    <a:gd name="T13" fmla="*/ 102 h 144"/>
                    <a:gd name="T14" fmla="*/ 109 w 277"/>
                    <a:gd name="T15" fmla="*/ 89 h 144"/>
                    <a:gd name="T16" fmla="*/ 128 w 277"/>
                    <a:gd name="T17" fmla="*/ 76 h 144"/>
                    <a:gd name="T18" fmla="*/ 147 w 277"/>
                    <a:gd name="T19" fmla="*/ 63 h 144"/>
                    <a:gd name="T20" fmla="*/ 166 w 277"/>
                    <a:gd name="T21" fmla="*/ 50 h 144"/>
                    <a:gd name="T22" fmla="*/ 185 w 277"/>
                    <a:gd name="T23" fmla="*/ 37 h 144"/>
                    <a:gd name="T24" fmla="*/ 204 w 277"/>
                    <a:gd name="T25" fmla="*/ 26 h 144"/>
                    <a:gd name="T26" fmla="*/ 223 w 277"/>
                    <a:gd name="T27" fmla="*/ 16 h 144"/>
                    <a:gd name="T28" fmla="*/ 241 w 277"/>
                    <a:gd name="T29" fmla="*/ 8 h 144"/>
                    <a:gd name="T30" fmla="*/ 259 w 277"/>
                    <a:gd name="T31" fmla="*/ 3 h 144"/>
                    <a:gd name="T32" fmla="*/ 276 w 277"/>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144"/>
                    <a:gd name="T53" fmla="*/ 277 w 277"/>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144">
                      <a:moveTo>
                        <a:pt x="0" y="143"/>
                      </a:moveTo>
                      <a:lnTo>
                        <a:pt x="12" y="142"/>
                      </a:lnTo>
                      <a:lnTo>
                        <a:pt x="25" y="138"/>
                      </a:lnTo>
                      <a:lnTo>
                        <a:pt x="40" y="132"/>
                      </a:lnTo>
                      <a:lnTo>
                        <a:pt x="56" y="123"/>
                      </a:lnTo>
                      <a:lnTo>
                        <a:pt x="73" y="113"/>
                      </a:lnTo>
                      <a:lnTo>
                        <a:pt x="91" y="102"/>
                      </a:lnTo>
                      <a:lnTo>
                        <a:pt x="109" y="89"/>
                      </a:lnTo>
                      <a:lnTo>
                        <a:pt x="128" y="76"/>
                      </a:lnTo>
                      <a:lnTo>
                        <a:pt x="147" y="63"/>
                      </a:lnTo>
                      <a:lnTo>
                        <a:pt x="166" y="50"/>
                      </a:lnTo>
                      <a:lnTo>
                        <a:pt x="185" y="37"/>
                      </a:lnTo>
                      <a:lnTo>
                        <a:pt x="204" y="26"/>
                      </a:lnTo>
                      <a:lnTo>
                        <a:pt x="223" y="16"/>
                      </a:lnTo>
                      <a:lnTo>
                        <a:pt x="241" y="8"/>
                      </a:lnTo>
                      <a:lnTo>
                        <a:pt x="259" y="3"/>
                      </a:lnTo>
                      <a:lnTo>
                        <a:pt x="276"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49" name="Line 54"/>
                <p:cNvSpPr>
                  <a:spLocks noChangeShapeType="1"/>
                </p:cNvSpPr>
                <p:nvPr/>
              </p:nvSpPr>
              <p:spPr bwMode="auto">
                <a:xfrm flipV="1">
                  <a:off x="2201" y="3364"/>
                  <a:ext cx="0" cy="43"/>
                </a:xfrm>
                <a:prstGeom prst="line">
                  <a:avLst/>
                </a:prstGeom>
                <a:noFill/>
                <a:ln w="38100">
                  <a:solidFill>
                    <a:schemeClr val="tx1"/>
                  </a:solidFill>
                  <a:round/>
                  <a:headEnd/>
                  <a:tailEnd/>
                </a:ln>
              </p:spPr>
              <p:txBody>
                <a:bodyPr wrap="none" anchor="ctr"/>
                <a:lstStyle/>
                <a:p>
                  <a:endParaRPr lang="en-US"/>
                </a:p>
              </p:txBody>
            </p:sp>
            <p:sp>
              <p:nvSpPr>
                <p:cNvPr id="16450" name="Line 55"/>
                <p:cNvSpPr>
                  <a:spLocks noChangeShapeType="1"/>
                </p:cNvSpPr>
                <p:nvPr/>
              </p:nvSpPr>
              <p:spPr bwMode="auto">
                <a:xfrm>
                  <a:off x="2478" y="3243"/>
                  <a:ext cx="1" cy="4"/>
                </a:xfrm>
                <a:prstGeom prst="line">
                  <a:avLst/>
                </a:prstGeom>
                <a:noFill/>
                <a:ln w="38100">
                  <a:solidFill>
                    <a:schemeClr val="tx1"/>
                  </a:solidFill>
                  <a:round/>
                  <a:headEnd/>
                  <a:tailEnd/>
                </a:ln>
              </p:spPr>
              <p:txBody>
                <a:bodyPr wrap="none" anchor="ctr"/>
                <a:lstStyle/>
                <a:p>
                  <a:endParaRPr lang="en-US"/>
                </a:p>
              </p:txBody>
            </p:sp>
            <p:sp>
              <p:nvSpPr>
                <p:cNvPr id="16451" name="Freeform 56"/>
                <p:cNvSpPr>
                  <a:spLocks/>
                </p:cNvSpPr>
                <p:nvPr/>
              </p:nvSpPr>
              <p:spPr bwMode="auto">
                <a:xfrm>
                  <a:off x="2478" y="3243"/>
                  <a:ext cx="261" cy="169"/>
                </a:xfrm>
                <a:custGeom>
                  <a:avLst/>
                  <a:gdLst>
                    <a:gd name="T0" fmla="*/ 0 w 261"/>
                    <a:gd name="T1" fmla="*/ 0 h 169"/>
                    <a:gd name="T2" fmla="*/ 26 w 261"/>
                    <a:gd name="T3" fmla="*/ 0 h 169"/>
                    <a:gd name="T4" fmla="*/ 48 w 261"/>
                    <a:gd name="T5" fmla="*/ 4 h 169"/>
                    <a:gd name="T6" fmla="*/ 66 w 261"/>
                    <a:gd name="T7" fmla="*/ 11 h 169"/>
                    <a:gd name="T8" fmla="*/ 82 w 261"/>
                    <a:gd name="T9" fmla="*/ 22 h 169"/>
                    <a:gd name="T10" fmla="*/ 95 w 261"/>
                    <a:gd name="T11" fmla="*/ 34 h 169"/>
                    <a:gd name="T12" fmla="*/ 107 w 261"/>
                    <a:gd name="T13" fmla="*/ 48 h 169"/>
                    <a:gd name="T14" fmla="*/ 118 w 261"/>
                    <a:gd name="T15" fmla="*/ 63 h 169"/>
                    <a:gd name="T16" fmla="*/ 129 w 261"/>
                    <a:gd name="T17" fmla="*/ 80 h 169"/>
                    <a:gd name="T18" fmla="*/ 139 w 261"/>
                    <a:gd name="T19" fmla="*/ 96 h 169"/>
                    <a:gd name="T20" fmla="*/ 150 w 261"/>
                    <a:gd name="T21" fmla="*/ 111 h 169"/>
                    <a:gd name="T22" fmla="*/ 162 w 261"/>
                    <a:gd name="T23" fmla="*/ 126 h 169"/>
                    <a:gd name="T24" fmla="*/ 176 w 261"/>
                    <a:gd name="T25" fmla="*/ 140 h 169"/>
                    <a:gd name="T26" fmla="*/ 192 w 261"/>
                    <a:gd name="T27" fmla="*/ 151 h 169"/>
                    <a:gd name="T28" fmla="*/ 211 w 261"/>
                    <a:gd name="T29" fmla="*/ 160 h 169"/>
                    <a:gd name="T30" fmla="*/ 233 w 261"/>
                    <a:gd name="T31" fmla="*/ 165 h 169"/>
                    <a:gd name="T32" fmla="*/ 260 w 261"/>
                    <a:gd name="T33" fmla="*/ 168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1"/>
                    <a:gd name="T52" fmla="*/ 0 h 169"/>
                    <a:gd name="T53" fmla="*/ 261 w 261"/>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1" h="169">
                      <a:moveTo>
                        <a:pt x="0" y="0"/>
                      </a:moveTo>
                      <a:lnTo>
                        <a:pt x="26" y="0"/>
                      </a:lnTo>
                      <a:lnTo>
                        <a:pt x="48" y="4"/>
                      </a:lnTo>
                      <a:lnTo>
                        <a:pt x="66" y="11"/>
                      </a:lnTo>
                      <a:lnTo>
                        <a:pt x="82" y="22"/>
                      </a:lnTo>
                      <a:lnTo>
                        <a:pt x="95" y="34"/>
                      </a:lnTo>
                      <a:lnTo>
                        <a:pt x="107" y="48"/>
                      </a:lnTo>
                      <a:lnTo>
                        <a:pt x="118" y="63"/>
                      </a:lnTo>
                      <a:lnTo>
                        <a:pt x="129" y="80"/>
                      </a:lnTo>
                      <a:lnTo>
                        <a:pt x="139" y="96"/>
                      </a:lnTo>
                      <a:lnTo>
                        <a:pt x="150" y="111"/>
                      </a:lnTo>
                      <a:lnTo>
                        <a:pt x="162" y="126"/>
                      </a:lnTo>
                      <a:lnTo>
                        <a:pt x="176" y="140"/>
                      </a:lnTo>
                      <a:lnTo>
                        <a:pt x="192" y="151"/>
                      </a:lnTo>
                      <a:lnTo>
                        <a:pt x="211" y="160"/>
                      </a:lnTo>
                      <a:lnTo>
                        <a:pt x="233" y="165"/>
                      </a:lnTo>
                      <a:lnTo>
                        <a:pt x="260" y="168"/>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52" name="Line 57"/>
                <p:cNvSpPr>
                  <a:spLocks noChangeShapeType="1"/>
                </p:cNvSpPr>
                <p:nvPr/>
              </p:nvSpPr>
              <p:spPr bwMode="auto">
                <a:xfrm flipV="1">
                  <a:off x="2478" y="3221"/>
                  <a:ext cx="0" cy="44"/>
                </a:xfrm>
                <a:prstGeom prst="line">
                  <a:avLst/>
                </a:prstGeom>
                <a:noFill/>
                <a:ln w="38100">
                  <a:solidFill>
                    <a:schemeClr val="tx1"/>
                  </a:solidFill>
                  <a:round/>
                  <a:headEnd/>
                  <a:tailEnd/>
                </a:ln>
              </p:spPr>
              <p:txBody>
                <a:bodyPr wrap="none" anchor="ctr"/>
                <a:lstStyle/>
                <a:p>
                  <a:endParaRPr lang="en-US"/>
                </a:p>
              </p:txBody>
            </p:sp>
            <p:sp>
              <p:nvSpPr>
                <p:cNvPr id="16453" name="Line 58"/>
                <p:cNvSpPr>
                  <a:spLocks noChangeShapeType="1"/>
                </p:cNvSpPr>
                <p:nvPr/>
              </p:nvSpPr>
              <p:spPr bwMode="auto">
                <a:xfrm>
                  <a:off x="2738" y="3411"/>
                  <a:ext cx="0" cy="3"/>
                </a:xfrm>
                <a:prstGeom prst="line">
                  <a:avLst/>
                </a:prstGeom>
                <a:noFill/>
                <a:ln w="38100">
                  <a:solidFill>
                    <a:schemeClr val="tx1"/>
                  </a:solidFill>
                  <a:round/>
                  <a:headEnd/>
                  <a:tailEnd/>
                </a:ln>
              </p:spPr>
              <p:txBody>
                <a:bodyPr wrap="none" anchor="ctr"/>
                <a:lstStyle/>
                <a:p>
                  <a:endParaRPr lang="en-US"/>
                </a:p>
              </p:txBody>
            </p:sp>
            <p:sp>
              <p:nvSpPr>
                <p:cNvPr id="16454" name="Freeform 59"/>
                <p:cNvSpPr>
                  <a:spLocks/>
                </p:cNvSpPr>
                <p:nvPr/>
              </p:nvSpPr>
              <p:spPr bwMode="auto">
                <a:xfrm>
                  <a:off x="2738" y="3260"/>
                  <a:ext cx="252" cy="152"/>
                </a:xfrm>
                <a:custGeom>
                  <a:avLst/>
                  <a:gdLst>
                    <a:gd name="T0" fmla="*/ 0 w 252"/>
                    <a:gd name="T1" fmla="*/ 151 h 152"/>
                    <a:gd name="T2" fmla="*/ 21 w 252"/>
                    <a:gd name="T3" fmla="*/ 149 h 152"/>
                    <a:gd name="T4" fmla="*/ 41 w 252"/>
                    <a:gd name="T5" fmla="*/ 144 h 152"/>
                    <a:gd name="T6" fmla="*/ 58 w 252"/>
                    <a:gd name="T7" fmla="*/ 136 h 152"/>
                    <a:gd name="T8" fmla="*/ 74 w 252"/>
                    <a:gd name="T9" fmla="*/ 127 h 152"/>
                    <a:gd name="T10" fmla="*/ 89 w 252"/>
                    <a:gd name="T11" fmla="*/ 116 h 152"/>
                    <a:gd name="T12" fmla="*/ 102 w 252"/>
                    <a:gd name="T13" fmla="*/ 103 h 152"/>
                    <a:gd name="T14" fmla="*/ 115 w 252"/>
                    <a:gd name="T15" fmla="*/ 89 h 152"/>
                    <a:gd name="T16" fmla="*/ 127 w 252"/>
                    <a:gd name="T17" fmla="*/ 75 h 152"/>
                    <a:gd name="T18" fmla="*/ 139 w 252"/>
                    <a:gd name="T19" fmla="*/ 61 h 152"/>
                    <a:gd name="T20" fmla="*/ 152 w 252"/>
                    <a:gd name="T21" fmla="*/ 47 h 152"/>
                    <a:gd name="T22" fmla="*/ 165 w 252"/>
                    <a:gd name="T23" fmla="*/ 35 h 152"/>
                    <a:gd name="T24" fmla="*/ 179 w 252"/>
                    <a:gd name="T25" fmla="*/ 23 h 152"/>
                    <a:gd name="T26" fmla="*/ 194 w 252"/>
                    <a:gd name="T27" fmla="*/ 14 h 152"/>
                    <a:gd name="T28" fmla="*/ 211 w 252"/>
                    <a:gd name="T29" fmla="*/ 6 h 152"/>
                    <a:gd name="T30" fmla="*/ 230 w 252"/>
                    <a:gd name="T31" fmla="*/ 1 h 152"/>
                    <a:gd name="T32" fmla="*/ 251 w 252"/>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2"/>
                    <a:gd name="T53" fmla="*/ 252 w 252"/>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2">
                      <a:moveTo>
                        <a:pt x="0" y="151"/>
                      </a:moveTo>
                      <a:lnTo>
                        <a:pt x="21" y="149"/>
                      </a:lnTo>
                      <a:lnTo>
                        <a:pt x="41" y="144"/>
                      </a:lnTo>
                      <a:lnTo>
                        <a:pt x="58" y="136"/>
                      </a:lnTo>
                      <a:lnTo>
                        <a:pt x="74" y="127"/>
                      </a:lnTo>
                      <a:lnTo>
                        <a:pt x="89" y="116"/>
                      </a:lnTo>
                      <a:lnTo>
                        <a:pt x="102" y="103"/>
                      </a:lnTo>
                      <a:lnTo>
                        <a:pt x="115" y="89"/>
                      </a:lnTo>
                      <a:lnTo>
                        <a:pt x="127" y="75"/>
                      </a:lnTo>
                      <a:lnTo>
                        <a:pt x="139" y="61"/>
                      </a:lnTo>
                      <a:lnTo>
                        <a:pt x="152" y="47"/>
                      </a:lnTo>
                      <a:lnTo>
                        <a:pt x="165" y="35"/>
                      </a:lnTo>
                      <a:lnTo>
                        <a:pt x="179" y="23"/>
                      </a:lnTo>
                      <a:lnTo>
                        <a:pt x="194" y="14"/>
                      </a:lnTo>
                      <a:lnTo>
                        <a:pt x="211" y="6"/>
                      </a:lnTo>
                      <a:lnTo>
                        <a:pt x="230" y="1"/>
                      </a:lnTo>
                      <a:lnTo>
                        <a:pt x="251"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55" name="Line 60"/>
                <p:cNvSpPr>
                  <a:spLocks noChangeShapeType="1"/>
                </p:cNvSpPr>
                <p:nvPr/>
              </p:nvSpPr>
              <p:spPr bwMode="auto">
                <a:xfrm flipV="1">
                  <a:off x="2738" y="3389"/>
                  <a:ext cx="0" cy="43"/>
                </a:xfrm>
                <a:prstGeom prst="line">
                  <a:avLst/>
                </a:prstGeom>
                <a:noFill/>
                <a:ln w="38100">
                  <a:solidFill>
                    <a:schemeClr val="tx1"/>
                  </a:solidFill>
                  <a:round/>
                  <a:headEnd/>
                  <a:tailEnd/>
                </a:ln>
              </p:spPr>
              <p:txBody>
                <a:bodyPr wrap="none" anchor="ctr"/>
                <a:lstStyle/>
                <a:p>
                  <a:endParaRPr lang="en-US"/>
                </a:p>
              </p:txBody>
            </p:sp>
            <p:sp>
              <p:nvSpPr>
                <p:cNvPr id="16456" name="Line 61"/>
                <p:cNvSpPr>
                  <a:spLocks noChangeShapeType="1"/>
                </p:cNvSpPr>
                <p:nvPr/>
              </p:nvSpPr>
              <p:spPr bwMode="auto">
                <a:xfrm>
                  <a:off x="2989" y="3260"/>
                  <a:ext cx="0" cy="4"/>
                </a:xfrm>
                <a:prstGeom prst="line">
                  <a:avLst/>
                </a:prstGeom>
                <a:noFill/>
                <a:ln w="38100">
                  <a:solidFill>
                    <a:schemeClr val="tx1"/>
                  </a:solidFill>
                  <a:round/>
                  <a:headEnd/>
                  <a:tailEnd/>
                </a:ln>
              </p:spPr>
              <p:txBody>
                <a:bodyPr wrap="none" anchor="ctr"/>
                <a:lstStyle/>
                <a:p>
                  <a:endParaRPr lang="en-US"/>
                </a:p>
              </p:txBody>
            </p:sp>
            <p:sp>
              <p:nvSpPr>
                <p:cNvPr id="16457" name="Freeform 62"/>
                <p:cNvSpPr>
                  <a:spLocks/>
                </p:cNvSpPr>
                <p:nvPr/>
              </p:nvSpPr>
              <p:spPr bwMode="auto">
                <a:xfrm>
                  <a:off x="2989" y="3260"/>
                  <a:ext cx="283" cy="154"/>
                </a:xfrm>
                <a:custGeom>
                  <a:avLst/>
                  <a:gdLst>
                    <a:gd name="T0" fmla="*/ 0 w 283"/>
                    <a:gd name="T1" fmla="*/ 0 h 154"/>
                    <a:gd name="T2" fmla="*/ 21 w 283"/>
                    <a:gd name="T3" fmla="*/ 1 h 154"/>
                    <a:gd name="T4" fmla="*/ 42 w 283"/>
                    <a:gd name="T5" fmla="*/ 6 h 154"/>
                    <a:gd name="T6" fmla="*/ 62 w 283"/>
                    <a:gd name="T7" fmla="*/ 14 h 154"/>
                    <a:gd name="T8" fmla="*/ 81 w 283"/>
                    <a:gd name="T9" fmla="*/ 23 h 154"/>
                    <a:gd name="T10" fmla="*/ 99 w 283"/>
                    <a:gd name="T11" fmla="*/ 35 h 154"/>
                    <a:gd name="T12" fmla="*/ 117 w 283"/>
                    <a:gd name="T13" fmla="*/ 48 h 154"/>
                    <a:gd name="T14" fmla="*/ 135 w 283"/>
                    <a:gd name="T15" fmla="*/ 61 h 154"/>
                    <a:gd name="T16" fmla="*/ 152 w 283"/>
                    <a:gd name="T17" fmla="*/ 75 h 154"/>
                    <a:gd name="T18" fmla="*/ 168 w 283"/>
                    <a:gd name="T19" fmla="*/ 90 h 154"/>
                    <a:gd name="T20" fmla="*/ 185 w 283"/>
                    <a:gd name="T21" fmla="*/ 103 h 154"/>
                    <a:gd name="T22" fmla="*/ 201 w 283"/>
                    <a:gd name="T23" fmla="*/ 116 h 154"/>
                    <a:gd name="T24" fmla="*/ 217 w 283"/>
                    <a:gd name="T25" fmla="*/ 128 h 154"/>
                    <a:gd name="T26" fmla="*/ 233 w 283"/>
                    <a:gd name="T27" fmla="*/ 138 h 154"/>
                    <a:gd name="T28" fmla="*/ 249 w 283"/>
                    <a:gd name="T29" fmla="*/ 146 h 154"/>
                    <a:gd name="T30" fmla="*/ 265 w 283"/>
                    <a:gd name="T31" fmla="*/ 151 h 154"/>
                    <a:gd name="T32" fmla="*/ 282 w 283"/>
                    <a:gd name="T33" fmla="*/ 153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3"/>
                    <a:gd name="T52" fmla="*/ 0 h 154"/>
                    <a:gd name="T53" fmla="*/ 283 w 283"/>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3" h="154">
                      <a:moveTo>
                        <a:pt x="0" y="0"/>
                      </a:moveTo>
                      <a:lnTo>
                        <a:pt x="21" y="1"/>
                      </a:lnTo>
                      <a:lnTo>
                        <a:pt x="42" y="6"/>
                      </a:lnTo>
                      <a:lnTo>
                        <a:pt x="62" y="14"/>
                      </a:lnTo>
                      <a:lnTo>
                        <a:pt x="81" y="23"/>
                      </a:lnTo>
                      <a:lnTo>
                        <a:pt x="99" y="35"/>
                      </a:lnTo>
                      <a:lnTo>
                        <a:pt x="117" y="48"/>
                      </a:lnTo>
                      <a:lnTo>
                        <a:pt x="135" y="61"/>
                      </a:lnTo>
                      <a:lnTo>
                        <a:pt x="152" y="75"/>
                      </a:lnTo>
                      <a:lnTo>
                        <a:pt x="168" y="90"/>
                      </a:lnTo>
                      <a:lnTo>
                        <a:pt x="185" y="103"/>
                      </a:lnTo>
                      <a:lnTo>
                        <a:pt x="201" y="116"/>
                      </a:lnTo>
                      <a:lnTo>
                        <a:pt x="217" y="128"/>
                      </a:lnTo>
                      <a:lnTo>
                        <a:pt x="233" y="138"/>
                      </a:lnTo>
                      <a:lnTo>
                        <a:pt x="249" y="146"/>
                      </a:lnTo>
                      <a:lnTo>
                        <a:pt x="265" y="151"/>
                      </a:lnTo>
                      <a:lnTo>
                        <a:pt x="282" y="153"/>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58" name="Line 63"/>
                <p:cNvSpPr>
                  <a:spLocks noChangeShapeType="1"/>
                </p:cNvSpPr>
                <p:nvPr/>
              </p:nvSpPr>
              <p:spPr bwMode="auto">
                <a:xfrm flipV="1">
                  <a:off x="2989" y="3238"/>
                  <a:ext cx="0" cy="44"/>
                </a:xfrm>
                <a:prstGeom prst="line">
                  <a:avLst/>
                </a:prstGeom>
                <a:noFill/>
                <a:ln w="38100">
                  <a:solidFill>
                    <a:schemeClr val="tx1"/>
                  </a:solidFill>
                  <a:round/>
                  <a:headEnd/>
                  <a:tailEnd/>
                </a:ln>
              </p:spPr>
              <p:txBody>
                <a:bodyPr wrap="none" anchor="ctr"/>
                <a:lstStyle/>
                <a:p>
                  <a:endParaRPr lang="en-US"/>
                </a:p>
              </p:txBody>
            </p:sp>
            <p:sp>
              <p:nvSpPr>
                <p:cNvPr id="16459" name="Line 64"/>
                <p:cNvSpPr>
                  <a:spLocks noChangeShapeType="1"/>
                </p:cNvSpPr>
                <p:nvPr/>
              </p:nvSpPr>
              <p:spPr bwMode="auto">
                <a:xfrm>
                  <a:off x="3271" y="3413"/>
                  <a:ext cx="0" cy="4"/>
                </a:xfrm>
                <a:prstGeom prst="line">
                  <a:avLst/>
                </a:prstGeom>
                <a:noFill/>
                <a:ln w="38100">
                  <a:solidFill>
                    <a:schemeClr val="tx1"/>
                  </a:solidFill>
                  <a:round/>
                  <a:headEnd/>
                  <a:tailEnd/>
                </a:ln>
              </p:spPr>
              <p:txBody>
                <a:bodyPr wrap="none" anchor="ctr"/>
                <a:lstStyle/>
                <a:p>
                  <a:endParaRPr lang="en-US"/>
                </a:p>
              </p:txBody>
            </p:sp>
            <p:sp>
              <p:nvSpPr>
                <p:cNvPr id="16460" name="Freeform 65"/>
                <p:cNvSpPr>
                  <a:spLocks/>
                </p:cNvSpPr>
                <p:nvPr/>
              </p:nvSpPr>
              <p:spPr bwMode="auto">
                <a:xfrm>
                  <a:off x="3271" y="3263"/>
                  <a:ext cx="294" cy="151"/>
                </a:xfrm>
                <a:custGeom>
                  <a:avLst/>
                  <a:gdLst>
                    <a:gd name="T0" fmla="*/ 0 w 294"/>
                    <a:gd name="T1" fmla="*/ 150 h 151"/>
                    <a:gd name="T2" fmla="*/ 25 w 294"/>
                    <a:gd name="T3" fmla="*/ 149 h 151"/>
                    <a:gd name="T4" fmla="*/ 49 w 294"/>
                    <a:gd name="T5" fmla="*/ 145 h 151"/>
                    <a:gd name="T6" fmla="*/ 72 w 294"/>
                    <a:gd name="T7" fmla="*/ 138 h 151"/>
                    <a:gd name="T8" fmla="*/ 94 w 294"/>
                    <a:gd name="T9" fmla="*/ 129 h 151"/>
                    <a:gd name="T10" fmla="*/ 115 w 294"/>
                    <a:gd name="T11" fmla="*/ 118 h 151"/>
                    <a:gd name="T12" fmla="*/ 135 w 294"/>
                    <a:gd name="T13" fmla="*/ 106 h 151"/>
                    <a:gd name="T14" fmla="*/ 153 w 294"/>
                    <a:gd name="T15" fmla="*/ 92 h 151"/>
                    <a:gd name="T16" fmla="*/ 172 w 294"/>
                    <a:gd name="T17" fmla="*/ 79 h 151"/>
                    <a:gd name="T18" fmla="*/ 189 w 294"/>
                    <a:gd name="T19" fmla="*/ 65 h 151"/>
                    <a:gd name="T20" fmla="*/ 206 w 294"/>
                    <a:gd name="T21" fmla="*/ 51 h 151"/>
                    <a:gd name="T22" fmla="*/ 222 w 294"/>
                    <a:gd name="T23" fmla="*/ 38 h 151"/>
                    <a:gd name="T24" fmla="*/ 237 w 294"/>
                    <a:gd name="T25" fmla="*/ 26 h 151"/>
                    <a:gd name="T26" fmla="*/ 252 w 294"/>
                    <a:gd name="T27" fmla="*/ 16 h 151"/>
                    <a:gd name="T28" fmla="*/ 266 w 294"/>
                    <a:gd name="T29" fmla="*/ 8 h 151"/>
                    <a:gd name="T30" fmla="*/ 280 w 294"/>
                    <a:gd name="T31" fmla="*/ 2 h 151"/>
                    <a:gd name="T32" fmla="*/ 293 w 294"/>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4"/>
                    <a:gd name="T52" fmla="*/ 0 h 151"/>
                    <a:gd name="T53" fmla="*/ 294 w 294"/>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4" h="151">
                      <a:moveTo>
                        <a:pt x="0" y="150"/>
                      </a:moveTo>
                      <a:lnTo>
                        <a:pt x="25" y="149"/>
                      </a:lnTo>
                      <a:lnTo>
                        <a:pt x="49" y="145"/>
                      </a:lnTo>
                      <a:lnTo>
                        <a:pt x="72" y="138"/>
                      </a:lnTo>
                      <a:lnTo>
                        <a:pt x="94" y="129"/>
                      </a:lnTo>
                      <a:lnTo>
                        <a:pt x="115" y="118"/>
                      </a:lnTo>
                      <a:lnTo>
                        <a:pt x="135" y="106"/>
                      </a:lnTo>
                      <a:lnTo>
                        <a:pt x="153" y="92"/>
                      </a:lnTo>
                      <a:lnTo>
                        <a:pt x="172" y="79"/>
                      </a:lnTo>
                      <a:lnTo>
                        <a:pt x="189" y="65"/>
                      </a:lnTo>
                      <a:lnTo>
                        <a:pt x="206" y="51"/>
                      </a:lnTo>
                      <a:lnTo>
                        <a:pt x="222" y="38"/>
                      </a:lnTo>
                      <a:lnTo>
                        <a:pt x="237" y="26"/>
                      </a:lnTo>
                      <a:lnTo>
                        <a:pt x="252" y="16"/>
                      </a:lnTo>
                      <a:lnTo>
                        <a:pt x="266" y="8"/>
                      </a:lnTo>
                      <a:lnTo>
                        <a:pt x="280" y="2"/>
                      </a:lnTo>
                      <a:lnTo>
                        <a:pt x="293"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61" name="Line 66"/>
                <p:cNvSpPr>
                  <a:spLocks noChangeShapeType="1"/>
                </p:cNvSpPr>
                <p:nvPr/>
              </p:nvSpPr>
              <p:spPr bwMode="auto">
                <a:xfrm flipV="1">
                  <a:off x="3271" y="3391"/>
                  <a:ext cx="0" cy="44"/>
                </a:xfrm>
                <a:prstGeom prst="line">
                  <a:avLst/>
                </a:prstGeom>
                <a:noFill/>
                <a:ln w="38100">
                  <a:solidFill>
                    <a:schemeClr val="tx1"/>
                  </a:solidFill>
                  <a:round/>
                  <a:headEnd/>
                  <a:tailEnd/>
                </a:ln>
              </p:spPr>
              <p:txBody>
                <a:bodyPr wrap="none" anchor="ctr"/>
                <a:lstStyle/>
                <a:p>
                  <a:endParaRPr lang="en-US"/>
                </a:p>
              </p:txBody>
            </p:sp>
            <p:sp>
              <p:nvSpPr>
                <p:cNvPr id="16462" name="Line 67"/>
                <p:cNvSpPr>
                  <a:spLocks noChangeShapeType="1"/>
                </p:cNvSpPr>
                <p:nvPr/>
              </p:nvSpPr>
              <p:spPr bwMode="auto">
                <a:xfrm>
                  <a:off x="3564" y="3263"/>
                  <a:ext cx="1" cy="4"/>
                </a:xfrm>
                <a:prstGeom prst="line">
                  <a:avLst/>
                </a:prstGeom>
                <a:noFill/>
                <a:ln w="38100">
                  <a:solidFill>
                    <a:schemeClr val="tx1"/>
                  </a:solidFill>
                  <a:round/>
                  <a:headEnd/>
                  <a:tailEnd/>
                </a:ln>
              </p:spPr>
              <p:txBody>
                <a:bodyPr wrap="none" anchor="ctr"/>
                <a:lstStyle/>
                <a:p>
                  <a:endParaRPr lang="en-US"/>
                </a:p>
              </p:txBody>
            </p:sp>
            <p:sp>
              <p:nvSpPr>
                <p:cNvPr id="16463" name="Freeform 68"/>
                <p:cNvSpPr>
                  <a:spLocks/>
                </p:cNvSpPr>
                <p:nvPr/>
              </p:nvSpPr>
              <p:spPr bwMode="auto">
                <a:xfrm>
                  <a:off x="3564" y="3263"/>
                  <a:ext cx="133" cy="101"/>
                </a:xfrm>
                <a:custGeom>
                  <a:avLst/>
                  <a:gdLst>
                    <a:gd name="T0" fmla="*/ 0 w 133"/>
                    <a:gd name="T1" fmla="*/ 0 h 101"/>
                    <a:gd name="T2" fmla="*/ 1 w 133"/>
                    <a:gd name="T3" fmla="*/ 0 h 101"/>
                    <a:gd name="T4" fmla="*/ 3 w 133"/>
                    <a:gd name="T5" fmla="*/ 0 h 101"/>
                    <a:gd name="T6" fmla="*/ 6 w 133"/>
                    <a:gd name="T7" fmla="*/ 0 h 101"/>
                    <a:gd name="T8" fmla="*/ 10 w 133"/>
                    <a:gd name="T9" fmla="*/ 0 h 101"/>
                    <a:gd name="T10" fmla="*/ 16 w 133"/>
                    <a:gd name="T11" fmla="*/ 2 h 101"/>
                    <a:gd name="T12" fmla="*/ 22 w 133"/>
                    <a:gd name="T13" fmla="*/ 3 h 101"/>
                    <a:gd name="T14" fmla="*/ 29 w 133"/>
                    <a:gd name="T15" fmla="*/ 6 h 101"/>
                    <a:gd name="T16" fmla="*/ 38 w 133"/>
                    <a:gd name="T17" fmla="*/ 10 h 101"/>
                    <a:gd name="T18" fmla="*/ 47 w 133"/>
                    <a:gd name="T19" fmla="*/ 15 h 101"/>
                    <a:gd name="T20" fmla="*/ 57 w 133"/>
                    <a:gd name="T21" fmla="*/ 21 h 101"/>
                    <a:gd name="T22" fmla="*/ 68 w 133"/>
                    <a:gd name="T23" fmla="*/ 30 h 101"/>
                    <a:gd name="T24" fmla="*/ 79 w 133"/>
                    <a:gd name="T25" fmla="*/ 39 h 101"/>
                    <a:gd name="T26" fmla="*/ 91 w 133"/>
                    <a:gd name="T27" fmla="*/ 51 h 101"/>
                    <a:gd name="T28" fmla="*/ 104 w 133"/>
                    <a:gd name="T29" fmla="*/ 65 h 101"/>
                    <a:gd name="T30" fmla="*/ 118 w 133"/>
                    <a:gd name="T31" fmla="*/ 81 h 101"/>
                    <a:gd name="T32" fmla="*/ 132 w 133"/>
                    <a:gd name="T33" fmla="*/ 10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01"/>
                    <a:gd name="T53" fmla="*/ 133 w 13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01">
                      <a:moveTo>
                        <a:pt x="0" y="0"/>
                      </a:moveTo>
                      <a:lnTo>
                        <a:pt x="1" y="0"/>
                      </a:lnTo>
                      <a:lnTo>
                        <a:pt x="3" y="0"/>
                      </a:lnTo>
                      <a:lnTo>
                        <a:pt x="6" y="0"/>
                      </a:lnTo>
                      <a:lnTo>
                        <a:pt x="10" y="0"/>
                      </a:lnTo>
                      <a:lnTo>
                        <a:pt x="16" y="2"/>
                      </a:lnTo>
                      <a:lnTo>
                        <a:pt x="22" y="3"/>
                      </a:lnTo>
                      <a:lnTo>
                        <a:pt x="29" y="6"/>
                      </a:lnTo>
                      <a:lnTo>
                        <a:pt x="38" y="10"/>
                      </a:lnTo>
                      <a:lnTo>
                        <a:pt x="47" y="15"/>
                      </a:lnTo>
                      <a:lnTo>
                        <a:pt x="57" y="21"/>
                      </a:lnTo>
                      <a:lnTo>
                        <a:pt x="68" y="30"/>
                      </a:lnTo>
                      <a:lnTo>
                        <a:pt x="79" y="39"/>
                      </a:lnTo>
                      <a:lnTo>
                        <a:pt x="91" y="51"/>
                      </a:lnTo>
                      <a:lnTo>
                        <a:pt x="104" y="65"/>
                      </a:lnTo>
                      <a:lnTo>
                        <a:pt x="118" y="81"/>
                      </a:lnTo>
                      <a:lnTo>
                        <a:pt x="132" y="10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64" name="Line 69"/>
                <p:cNvSpPr>
                  <a:spLocks noChangeShapeType="1"/>
                </p:cNvSpPr>
                <p:nvPr/>
              </p:nvSpPr>
              <p:spPr bwMode="auto">
                <a:xfrm flipV="1">
                  <a:off x="3564" y="3241"/>
                  <a:ext cx="0" cy="44"/>
                </a:xfrm>
                <a:prstGeom prst="line">
                  <a:avLst/>
                </a:prstGeom>
                <a:noFill/>
                <a:ln w="38100">
                  <a:solidFill>
                    <a:schemeClr val="tx1"/>
                  </a:solidFill>
                  <a:round/>
                  <a:headEnd/>
                  <a:tailEnd/>
                </a:ln>
              </p:spPr>
              <p:txBody>
                <a:bodyPr wrap="none" anchor="ctr"/>
                <a:lstStyle/>
                <a:p>
                  <a:endParaRPr lang="en-US"/>
                </a:p>
              </p:txBody>
            </p:sp>
            <p:sp>
              <p:nvSpPr>
                <p:cNvPr id="16465" name="Line 70"/>
                <p:cNvSpPr>
                  <a:spLocks noChangeShapeType="1"/>
                </p:cNvSpPr>
                <p:nvPr/>
              </p:nvSpPr>
              <p:spPr bwMode="auto">
                <a:xfrm flipH="1">
                  <a:off x="3677" y="3363"/>
                  <a:ext cx="41" cy="0"/>
                </a:xfrm>
                <a:prstGeom prst="line">
                  <a:avLst/>
                </a:prstGeom>
                <a:noFill/>
                <a:ln w="38100">
                  <a:solidFill>
                    <a:schemeClr val="tx1"/>
                  </a:solidFill>
                  <a:round/>
                  <a:headEnd/>
                  <a:tailEnd/>
                </a:ln>
              </p:spPr>
              <p:txBody>
                <a:bodyPr wrap="none" anchor="ctr"/>
                <a:lstStyle/>
                <a:p>
                  <a:endParaRPr lang="en-US"/>
                </a:p>
              </p:txBody>
            </p:sp>
            <p:sp>
              <p:nvSpPr>
                <p:cNvPr id="16466" name="Freeform 71"/>
                <p:cNvSpPr>
                  <a:spLocks/>
                </p:cNvSpPr>
                <p:nvPr/>
              </p:nvSpPr>
              <p:spPr bwMode="auto">
                <a:xfrm>
                  <a:off x="1540" y="3226"/>
                  <a:ext cx="113" cy="77"/>
                </a:xfrm>
                <a:custGeom>
                  <a:avLst/>
                  <a:gdLst>
                    <a:gd name="T0" fmla="*/ 0 w 113"/>
                    <a:gd name="T1" fmla="*/ 76 h 77"/>
                    <a:gd name="T2" fmla="*/ 0 w 113"/>
                    <a:gd name="T3" fmla="*/ 75 h 77"/>
                    <a:gd name="T4" fmla="*/ 2 w 113"/>
                    <a:gd name="T5" fmla="*/ 72 h 77"/>
                    <a:gd name="T6" fmla="*/ 5 w 113"/>
                    <a:gd name="T7" fmla="*/ 68 h 77"/>
                    <a:gd name="T8" fmla="*/ 10 w 113"/>
                    <a:gd name="T9" fmla="*/ 63 h 77"/>
                    <a:gd name="T10" fmla="*/ 15 w 113"/>
                    <a:gd name="T11" fmla="*/ 57 h 77"/>
                    <a:gd name="T12" fmla="*/ 21 w 113"/>
                    <a:gd name="T13" fmla="*/ 51 h 77"/>
                    <a:gd name="T14" fmla="*/ 28 w 113"/>
                    <a:gd name="T15" fmla="*/ 44 h 77"/>
                    <a:gd name="T16" fmla="*/ 36 w 113"/>
                    <a:gd name="T17" fmla="*/ 37 h 77"/>
                    <a:gd name="T18" fmla="*/ 44 w 113"/>
                    <a:gd name="T19" fmla="*/ 29 h 77"/>
                    <a:gd name="T20" fmla="*/ 53 w 113"/>
                    <a:gd name="T21" fmla="*/ 23 h 77"/>
                    <a:gd name="T22" fmla="*/ 62 w 113"/>
                    <a:gd name="T23" fmla="*/ 16 h 77"/>
                    <a:gd name="T24" fmla="*/ 72 w 113"/>
                    <a:gd name="T25" fmla="*/ 11 h 77"/>
                    <a:gd name="T26" fmla="*/ 81 w 113"/>
                    <a:gd name="T27" fmla="*/ 6 h 77"/>
                    <a:gd name="T28" fmla="*/ 91 w 113"/>
                    <a:gd name="T29" fmla="*/ 3 h 77"/>
                    <a:gd name="T30" fmla="*/ 101 w 113"/>
                    <a:gd name="T31" fmla="*/ 0 h 77"/>
                    <a:gd name="T32" fmla="*/ 112 w 113"/>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77"/>
                    <a:gd name="T53" fmla="*/ 113 w 113"/>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77">
                      <a:moveTo>
                        <a:pt x="0" y="76"/>
                      </a:moveTo>
                      <a:lnTo>
                        <a:pt x="0" y="75"/>
                      </a:lnTo>
                      <a:lnTo>
                        <a:pt x="2" y="72"/>
                      </a:lnTo>
                      <a:lnTo>
                        <a:pt x="5" y="68"/>
                      </a:lnTo>
                      <a:lnTo>
                        <a:pt x="10" y="63"/>
                      </a:lnTo>
                      <a:lnTo>
                        <a:pt x="15" y="57"/>
                      </a:lnTo>
                      <a:lnTo>
                        <a:pt x="21" y="51"/>
                      </a:lnTo>
                      <a:lnTo>
                        <a:pt x="28" y="44"/>
                      </a:lnTo>
                      <a:lnTo>
                        <a:pt x="36" y="37"/>
                      </a:lnTo>
                      <a:lnTo>
                        <a:pt x="44" y="29"/>
                      </a:lnTo>
                      <a:lnTo>
                        <a:pt x="53" y="23"/>
                      </a:lnTo>
                      <a:lnTo>
                        <a:pt x="62" y="16"/>
                      </a:lnTo>
                      <a:lnTo>
                        <a:pt x="72" y="11"/>
                      </a:lnTo>
                      <a:lnTo>
                        <a:pt x="81" y="6"/>
                      </a:lnTo>
                      <a:lnTo>
                        <a:pt x="91" y="3"/>
                      </a:lnTo>
                      <a:lnTo>
                        <a:pt x="101" y="0"/>
                      </a:lnTo>
                      <a:lnTo>
                        <a:pt x="112"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67" name="Line 72"/>
                <p:cNvSpPr>
                  <a:spLocks noChangeShapeType="1"/>
                </p:cNvSpPr>
                <p:nvPr/>
              </p:nvSpPr>
              <p:spPr bwMode="auto">
                <a:xfrm flipH="1" flipV="1">
                  <a:off x="1520" y="3283"/>
                  <a:ext cx="40" cy="37"/>
                </a:xfrm>
                <a:prstGeom prst="line">
                  <a:avLst/>
                </a:prstGeom>
                <a:noFill/>
                <a:ln w="38100">
                  <a:solidFill>
                    <a:schemeClr val="tx1"/>
                  </a:solidFill>
                  <a:round/>
                  <a:headEnd/>
                  <a:tailEnd/>
                </a:ln>
              </p:spPr>
              <p:txBody>
                <a:bodyPr wrap="none" anchor="ctr"/>
                <a:lstStyle/>
                <a:p>
                  <a:endParaRPr lang="en-US"/>
                </a:p>
              </p:txBody>
            </p:sp>
            <p:sp>
              <p:nvSpPr>
                <p:cNvPr id="16468" name="Line 73"/>
                <p:cNvSpPr>
                  <a:spLocks noChangeShapeType="1"/>
                </p:cNvSpPr>
                <p:nvPr/>
              </p:nvSpPr>
              <p:spPr bwMode="auto">
                <a:xfrm flipH="1">
                  <a:off x="1638" y="3226"/>
                  <a:ext cx="30" cy="4"/>
                </a:xfrm>
                <a:prstGeom prst="line">
                  <a:avLst/>
                </a:prstGeom>
                <a:noFill/>
                <a:ln w="38100">
                  <a:solidFill>
                    <a:schemeClr val="tx1"/>
                  </a:solidFill>
                  <a:round/>
                  <a:headEnd/>
                  <a:tailEnd/>
                </a:ln>
              </p:spPr>
              <p:txBody>
                <a:bodyPr wrap="none" anchor="ctr"/>
                <a:lstStyle/>
                <a:p>
                  <a:endParaRPr lang="en-US"/>
                </a:p>
              </p:txBody>
            </p:sp>
            <p:sp>
              <p:nvSpPr>
                <p:cNvPr id="16469" name="Freeform 74"/>
                <p:cNvSpPr>
                  <a:spLocks/>
                </p:cNvSpPr>
                <p:nvPr/>
              </p:nvSpPr>
              <p:spPr bwMode="auto">
                <a:xfrm>
                  <a:off x="1652" y="3226"/>
                  <a:ext cx="229" cy="152"/>
                </a:xfrm>
                <a:custGeom>
                  <a:avLst/>
                  <a:gdLst>
                    <a:gd name="T0" fmla="*/ 0 w 229"/>
                    <a:gd name="T1" fmla="*/ 0 h 152"/>
                    <a:gd name="T2" fmla="*/ 21 w 229"/>
                    <a:gd name="T3" fmla="*/ 3 h 152"/>
                    <a:gd name="T4" fmla="*/ 40 w 229"/>
                    <a:gd name="T5" fmla="*/ 9 h 152"/>
                    <a:gd name="T6" fmla="*/ 56 w 229"/>
                    <a:gd name="T7" fmla="*/ 17 h 152"/>
                    <a:gd name="T8" fmla="*/ 69 w 229"/>
                    <a:gd name="T9" fmla="*/ 27 h 152"/>
                    <a:gd name="T10" fmla="*/ 81 w 229"/>
                    <a:gd name="T11" fmla="*/ 39 h 152"/>
                    <a:gd name="T12" fmla="*/ 92 w 229"/>
                    <a:gd name="T13" fmla="*/ 52 h 152"/>
                    <a:gd name="T14" fmla="*/ 102 w 229"/>
                    <a:gd name="T15" fmla="*/ 66 h 152"/>
                    <a:gd name="T16" fmla="*/ 112 w 229"/>
                    <a:gd name="T17" fmla="*/ 80 h 152"/>
                    <a:gd name="T18" fmla="*/ 121 w 229"/>
                    <a:gd name="T19" fmla="*/ 94 h 152"/>
                    <a:gd name="T20" fmla="*/ 131 w 229"/>
                    <a:gd name="T21" fmla="*/ 108 h 152"/>
                    <a:gd name="T22" fmla="*/ 143 w 229"/>
                    <a:gd name="T23" fmla="*/ 120 h 152"/>
                    <a:gd name="T24" fmla="*/ 155 w 229"/>
                    <a:gd name="T25" fmla="*/ 131 h 152"/>
                    <a:gd name="T26" fmla="*/ 170 w 229"/>
                    <a:gd name="T27" fmla="*/ 140 h 152"/>
                    <a:gd name="T28" fmla="*/ 186 w 229"/>
                    <a:gd name="T29" fmla="*/ 146 h 152"/>
                    <a:gd name="T30" fmla="*/ 206 w 229"/>
                    <a:gd name="T31" fmla="*/ 150 h 152"/>
                    <a:gd name="T32" fmla="*/ 228 w 229"/>
                    <a:gd name="T33" fmla="*/ 151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
                    <a:gd name="T52" fmla="*/ 0 h 152"/>
                    <a:gd name="T53" fmla="*/ 229 w 229"/>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 h="152">
                      <a:moveTo>
                        <a:pt x="0" y="0"/>
                      </a:moveTo>
                      <a:lnTo>
                        <a:pt x="21" y="3"/>
                      </a:lnTo>
                      <a:lnTo>
                        <a:pt x="40" y="9"/>
                      </a:lnTo>
                      <a:lnTo>
                        <a:pt x="56" y="17"/>
                      </a:lnTo>
                      <a:lnTo>
                        <a:pt x="69" y="27"/>
                      </a:lnTo>
                      <a:lnTo>
                        <a:pt x="81" y="39"/>
                      </a:lnTo>
                      <a:lnTo>
                        <a:pt x="92" y="52"/>
                      </a:lnTo>
                      <a:lnTo>
                        <a:pt x="102" y="66"/>
                      </a:lnTo>
                      <a:lnTo>
                        <a:pt x="112" y="80"/>
                      </a:lnTo>
                      <a:lnTo>
                        <a:pt x="121" y="94"/>
                      </a:lnTo>
                      <a:lnTo>
                        <a:pt x="131" y="108"/>
                      </a:lnTo>
                      <a:lnTo>
                        <a:pt x="143" y="120"/>
                      </a:lnTo>
                      <a:lnTo>
                        <a:pt x="155" y="131"/>
                      </a:lnTo>
                      <a:lnTo>
                        <a:pt x="170" y="140"/>
                      </a:lnTo>
                      <a:lnTo>
                        <a:pt x="186" y="146"/>
                      </a:lnTo>
                      <a:lnTo>
                        <a:pt x="206" y="150"/>
                      </a:lnTo>
                      <a:lnTo>
                        <a:pt x="228" y="151"/>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70" name="Line 75"/>
                <p:cNvSpPr>
                  <a:spLocks noChangeShapeType="1"/>
                </p:cNvSpPr>
                <p:nvPr/>
              </p:nvSpPr>
              <p:spPr bwMode="auto">
                <a:xfrm flipV="1">
                  <a:off x="1651" y="3204"/>
                  <a:ext cx="0" cy="44"/>
                </a:xfrm>
                <a:prstGeom prst="line">
                  <a:avLst/>
                </a:prstGeom>
                <a:noFill/>
                <a:ln w="38100">
                  <a:solidFill>
                    <a:schemeClr val="tx1"/>
                  </a:solidFill>
                  <a:round/>
                  <a:headEnd/>
                  <a:tailEnd/>
                </a:ln>
              </p:spPr>
              <p:txBody>
                <a:bodyPr wrap="none" anchor="ctr"/>
                <a:lstStyle/>
                <a:p>
                  <a:endParaRPr lang="en-US"/>
                </a:p>
              </p:txBody>
            </p:sp>
            <p:sp>
              <p:nvSpPr>
                <p:cNvPr id="16471" name="Line 76"/>
                <p:cNvSpPr>
                  <a:spLocks noChangeShapeType="1"/>
                </p:cNvSpPr>
                <p:nvPr/>
              </p:nvSpPr>
              <p:spPr bwMode="auto">
                <a:xfrm>
                  <a:off x="1880" y="3377"/>
                  <a:ext cx="1" cy="4"/>
                </a:xfrm>
                <a:prstGeom prst="line">
                  <a:avLst/>
                </a:prstGeom>
                <a:noFill/>
                <a:ln w="38100">
                  <a:solidFill>
                    <a:schemeClr val="tx1"/>
                  </a:solidFill>
                  <a:round/>
                  <a:headEnd/>
                  <a:tailEnd/>
                </a:ln>
              </p:spPr>
              <p:txBody>
                <a:bodyPr wrap="none" anchor="ctr"/>
                <a:lstStyle/>
                <a:p>
                  <a:endParaRPr lang="en-US"/>
                </a:p>
              </p:txBody>
            </p:sp>
            <p:sp>
              <p:nvSpPr>
                <p:cNvPr id="16472" name="Freeform 77"/>
                <p:cNvSpPr>
                  <a:spLocks/>
                </p:cNvSpPr>
                <p:nvPr/>
              </p:nvSpPr>
              <p:spPr bwMode="auto">
                <a:xfrm>
                  <a:off x="1880" y="3232"/>
                  <a:ext cx="217" cy="146"/>
                </a:xfrm>
                <a:custGeom>
                  <a:avLst/>
                  <a:gdLst>
                    <a:gd name="T0" fmla="*/ 0 w 217"/>
                    <a:gd name="T1" fmla="*/ 145 h 146"/>
                    <a:gd name="T2" fmla="*/ 22 w 217"/>
                    <a:gd name="T3" fmla="*/ 143 h 146"/>
                    <a:gd name="T4" fmla="*/ 42 w 217"/>
                    <a:gd name="T5" fmla="*/ 137 h 146"/>
                    <a:gd name="T6" fmla="*/ 59 w 217"/>
                    <a:gd name="T7" fmla="*/ 130 h 146"/>
                    <a:gd name="T8" fmla="*/ 74 w 217"/>
                    <a:gd name="T9" fmla="*/ 121 h 146"/>
                    <a:gd name="T10" fmla="*/ 88 w 217"/>
                    <a:gd name="T11" fmla="*/ 110 h 146"/>
                    <a:gd name="T12" fmla="*/ 100 w 217"/>
                    <a:gd name="T13" fmla="*/ 98 h 146"/>
                    <a:gd name="T14" fmla="*/ 111 w 217"/>
                    <a:gd name="T15" fmla="*/ 85 h 146"/>
                    <a:gd name="T16" fmla="*/ 121 w 217"/>
                    <a:gd name="T17" fmla="*/ 72 h 146"/>
                    <a:gd name="T18" fmla="*/ 131 w 217"/>
                    <a:gd name="T19" fmla="*/ 59 h 146"/>
                    <a:gd name="T20" fmla="*/ 141 w 217"/>
                    <a:gd name="T21" fmla="*/ 46 h 146"/>
                    <a:gd name="T22" fmla="*/ 151 w 217"/>
                    <a:gd name="T23" fmla="*/ 34 h 146"/>
                    <a:gd name="T24" fmla="*/ 161 w 217"/>
                    <a:gd name="T25" fmla="*/ 23 h 146"/>
                    <a:gd name="T26" fmla="*/ 173 w 217"/>
                    <a:gd name="T27" fmla="*/ 14 h 146"/>
                    <a:gd name="T28" fmla="*/ 185 w 217"/>
                    <a:gd name="T29" fmla="*/ 7 h 146"/>
                    <a:gd name="T30" fmla="*/ 199 w 217"/>
                    <a:gd name="T31" fmla="*/ 2 h 146"/>
                    <a:gd name="T32" fmla="*/ 216 w 217"/>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46"/>
                    <a:gd name="T53" fmla="*/ 217 w 217"/>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46">
                      <a:moveTo>
                        <a:pt x="0" y="145"/>
                      </a:moveTo>
                      <a:lnTo>
                        <a:pt x="22" y="143"/>
                      </a:lnTo>
                      <a:lnTo>
                        <a:pt x="42" y="137"/>
                      </a:lnTo>
                      <a:lnTo>
                        <a:pt x="59" y="130"/>
                      </a:lnTo>
                      <a:lnTo>
                        <a:pt x="74" y="121"/>
                      </a:lnTo>
                      <a:lnTo>
                        <a:pt x="88" y="110"/>
                      </a:lnTo>
                      <a:lnTo>
                        <a:pt x="100" y="98"/>
                      </a:lnTo>
                      <a:lnTo>
                        <a:pt x="111" y="85"/>
                      </a:lnTo>
                      <a:lnTo>
                        <a:pt x="121" y="72"/>
                      </a:lnTo>
                      <a:lnTo>
                        <a:pt x="131" y="59"/>
                      </a:lnTo>
                      <a:lnTo>
                        <a:pt x="141" y="46"/>
                      </a:lnTo>
                      <a:lnTo>
                        <a:pt x="151" y="34"/>
                      </a:lnTo>
                      <a:lnTo>
                        <a:pt x="161" y="23"/>
                      </a:lnTo>
                      <a:lnTo>
                        <a:pt x="173" y="14"/>
                      </a:lnTo>
                      <a:lnTo>
                        <a:pt x="185" y="7"/>
                      </a:lnTo>
                      <a:lnTo>
                        <a:pt x="199" y="2"/>
                      </a:lnTo>
                      <a:lnTo>
                        <a:pt x="216"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73" name="Line 78"/>
                <p:cNvSpPr>
                  <a:spLocks noChangeShapeType="1"/>
                </p:cNvSpPr>
                <p:nvPr/>
              </p:nvSpPr>
              <p:spPr bwMode="auto">
                <a:xfrm flipV="1">
                  <a:off x="1880" y="3355"/>
                  <a:ext cx="0" cy="44"/>
                </a:xfrm>
                <a:prstGeom prst="line">
                  <a:avLst/>
                </a:prstGeom>
                <a:noFill/>
                <a:ln w="38100">
                  <a:solidFill>
                    <a:schemeClr val="tx1"/>
                  </a:solidFill>
                  <a:round/>
                  <a:headEnd/>
                  <a:tailEnd/>
                </a:ln>
              </p:spPr>
              <p:txBody>
                <a:bodyPr wrap="none" anchor="ctr"/>
                <a:lstStyle/>
                <a:p>
                  <a:endParaRPr lang="en-US"/>
                </a:p>
              </p:txBody>
            </p:sp>
            <p:sp>
              <p:nvSpPr>
                <p:cNvPr id="16474" name="Line 79"/>
                <p:cNvSpPr>
                  <a:spLocks noChangeShapeType="1"/>
                </p:cNvSpPr>
                <p:nvPr/>
              </p:nvSpPr>
              <p:spPr bwMode="auto">
                <a:xfrm>
                  <a:off x="2095" y="3232"/>
                  <a:ext cx="1" cy="4"/>
                </a:xfrm>
                <a:prstGeom prst="line">
                  <a:avLst/>
                </a:prstGeom>
                <a:noFill/>
                <a:ln w="38100">
                  <a:solidFill>
                    <a:schemeClr val="tx1"/>
                  </a:solidFill>
                  <a:round/>
                  <a:headEnd/>
                  <a:tailEnd/>
                </a:ln>
              </p:spPr>
              <p:txBody>
                <a:bodyPr wrap="none" anchor="ctr"/>
                <a:lstStyle/>
                <a:p>
                  <a:endParaRPr lang="en-US"/>
                </a:p>
              </p:txBody>
            </p:sp>
            <p:sp>
              <p:nvSpPr>
                <p:cNvPr id="16475" name="Freeform 80"/>
                <p:cNvSpPr>
                  <a:spLocks/>
                </p:cNvSpPr>
                <p:nvPr/>
              </p:nvSpPr>
              <p:spPr bwMode="auto">
                <a:xfrm>
                  <a:off x="2096" y="3232"/>
                  <a:ext cx="277" cy="160"/>
                </a:xfrm>
                <a:custGeom>
                  <a:avLst/>
                  <a:gdLst>
                    <a:gd name="T0" fmla="*/ 0 w 277"/>
                    <a:gd name="T1" fmla="*/ 0 h 160"/>
                    <a:gd name="T2" fmla="*/ 21 w 277"/>
                    <a:gd name="T3" fmla="*/ 0 h 160"/>
                    <a:gd name="T4" fmla="*/ 42 w 277"/>
                    <a:gd name="T5" fmla="*/ 5 h 160"/>
                    <a:gd name="T6" fmla="*/ 62 w 277"/>
                    <a:gd name="T7" fmla="*/ 12 h 160"/>
                    <a:gd name="T8" fmla="*/ 82 w 277"/>
                    <a:gd name="T9" fmla="*/ 21 h 160"/>
                    <a:gd name="T10" fmla="*/ 102 w 277"/>
                    <a:gd name="T11" fmla="*/ 33 h 160"/>
                    <a:gd name="T12" fmla="*/ 121 w 277"/>
                    <a:gd name="T13" fmla="*/ 46 h 160"/>
                    <a:gd name="T14" fmla="*/ 140 w 277"/>
                    <a:gd name="T15" fmla="*/ 60 h 160"/>
                    <a:gd name="T16" fmla="*/ 158 w 277"/>
                    <a:gd name="T17" fmla="*/ 75 h 160"/>
                    <a:gd name="T18" fmla="*/ 175 w 277"/>
                    <a:gd name="T19" fmla="*/ 90 h 160"/>
                    <a:gd name="T20" fmla="*/ 192 w 277"/>
                    <a:gd name="T21" fmla="*/ 105 h 160"/>
                    <a:gd name="T22" fmla="*/ 208 w 277"/>
                    <a:gd name="T23" fmla="*/ 119 h 160"/>
                    <a:gd name="T24" fmla="*/ 223 w 277"/>
                    <a:gd name="T25" fmla="*/ 131 h 160"/>
                    <a:gd name="T26" fmla="*/ 237 w 277"/>
                    <a:gd name="T27" fmla="*/ 142 h 160"/>
                    <a:gd name="T28" fmla="*/ 251 w 277"/>
                    <a:gd name="T29" fmla="*/ 150 h 160"/>
                    <a:gd name="T30" fmla="*/ 264 w 277"/>
                    <a:gd name="T31" fmla="*/ 156 h 160"/>
                    <a:gd name="T32" fmla="*/ 276 w 277"/>
                    <a:gd name="T33" fmla="*/ 159 h 1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160"/>
                    <a:gd name="T53" fmla="*/ 277 w 277"/>
                    <a:gd name="T54" fmla="*/ 160 h 1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160">
                      <a:moveTo>
                        <a:pt x="0" y="0"/>
                      </a:moveTo>
                      <a:lnTo>
                        <a:pt x="21" y="0"/>
                      </a:lnTo>
                      <a:lnTo>
                        <a:pt x="42" y="5"/>
                      </a:lnTo>
                      <a:lnTo>
                        <a:pt x="62" y="12"/>
                      </a:lnTo>
                      <a:lnTo>
                        <a:pt x="82" y="21"/>
                      </a:lnTo>
                      <a:lnTo>
                        <a:pt x="102" y="33"/>
                      </a:lnTo>
                      <a:lnTo>
                        <a:pt x="121" y="46"/>
                      </a:lnTo>
                      <a:lnTo>
                        <a:pt x="140" y="60"/>
                      </a:lnTo>
                      <a:lnTo>
                        <a:pt x="158" y="75"/>
                      </a:lnTo>
                      <a:lnTo>
                        <a:pt x="175" y="90"/>
                      </a:lnTo>
                      <a:lnTo>
                        <a:pt x="192" y="105"/>
                      </a:lnTo>
                      <a:lnTo>
                        <a:pt x="208" y="119"/>
                      </a:lnTo>
                      <a:lnTo>
                        <a:pt x="223" y="131"/>
                      </a:lnTo>
                      <a:lnTo>
                        <a:pt x="237" y="142"/>
                      </a:lnTo>
                      <a:lnTo>
                        <a:pt x="251" y="150"/>
                      </a:lnTo>
                      <a:lnTo>
                        <a:pt x="264" y="156"/>
                      </a:lnTo>
                      <a:lnTo>
                        <a:pt x="276" y="159"/>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76" name="Line 81"/>
                <p:cNvSpPr>
                  <a:spLocks noChangeShapeType="1"/>
                </p:cNvSpPr>
                <p:nvPr/>
              </p:nvSpPr>
              <p:spPr bwMode="auto">
                <a:xfrm flipV="1">
                  <a:off x="2095" y="3210"/>
                  <a:ext cx="0" cy="44"/>
                </a:xfrm>
                <a:prstGeom prst="line">
                  <a:avLst/>
                </a:prstGeom>
                <a:noFill/>
                <a:ln w="38100">
                  <a:solidFill>
                    <a:schemeClr val="tx1"/>
                  </a:solidFill>
                  <a:round/>
                  <a:headEnd/>
                  <a:tailEnd/>
                </a:ln>
              </p:spPr>
              <p:txBody>
                <a:bodyPr wrap="none" anchor="ctr"/>
                <a:lstStyle/>
                <a:p>
                  <a:endParaRPr lang="en-US"/>
                </a:p>
              </p:txBody>
            </p:sp>
            <p:sp>
              <p:nvSpPr>
                <p:cNvPr id="16477" name="Line 82"/>
                <p:cNvSpPr>
                  <a:spLocks noChangeShapeType="1"/>
                </p:cNvSpPr>
                <p:nvPr/>
              </p:nvSpPr>
              <p:spPr bwMode="auto">
                <a:xfrm flipH="1">
                  <a:off x="2359" y="3391"/>
                  <a:ext cx="30" cy="4"/>
                </a:xfrm>
                <a:prstGeom prst="line">
                  <a:avLst/>
                </a:prstGeom>
                <a:noFill/>
                <a:ln w="38100">
                  <a:solidFill>
                    <a:schemeClr val="tx1"/>
                  </a:solidFill>
                  <a:round/>
                  <a:headEnd/>
                  <a:tailEnd/>
                </a:ln>
              </p:spPr>
              <p:txBody>
                <a:bodyPr wrap="none" anchor="ctr"/>
                <a:lstStyle/>
                <a:p>
                  <a:endParaRPr lang="en-US"/>
                </a:p>
              </p:txBody>
            </p:sp>
            <p:sp>
              <p:nvSpPr>
                <p:cNvPr id="16478" name="Freeform 83"/>
                <p:cNvSpPr>
                  <a:spLocks/>
                </p:cNvSpPr>
                <p:nvPr/>
              </p:nvSpPr>
              <p:spPr bwMode="auto">
                <a:xfrm>
                  <a:off x="2372" y="3249"/>
                  <a:ext cx="278" cy="143"/>
                </a:xfrm>
                <a:custGeom>
                  <a:avLst/>
                  <a:gdLst>
                    <a:gd name="T0" fmla="*/ 0 w 278"/>
                    <a:gd name="T1" fmla="*/ 142 h 143"/>
                    <a:gd name="T2" fmla="*/ 12 w 278"/>
                    <a:gd name="T3" fmla="*/ 141 h 143"/>
                    <a:gd name="T4" fmla="*/ 26 w 278"/>
                    <a:gd name="T5" fmla="*/ 138 h 143"/>
                    <a:gd name="T6" fmla="*/ 41 w 278"/>
                    <a:gd name="T7" fmla="*/ 131 h 143"/>
                    <a:gd name="T8" fmla="*/ 57 w 278"/>
                    <a:gd name="T9" fmla="*/ 123 h 143"/>
                    <a:gd name="T10" fmla="*/ 73 w 278"/>
                    <a:gd name="T11" fmla="*/ 113 h 143"/>
                    <a:gd name="T12" fmla="*/ 91 w 278"/>
                    <a:gd name="T13" fmla="*/ 101 h 143"/>
                    <a:gd name="T14" fmla="*/ 109 w 278"/>
                    <a:gd name="T15" fmla="*/ 88 h 143"/>
                    <a:gd name="T16" fmla="*/ 128 w 278"/>
                    <a:gd name="T17" fmla="*/ 75 h 143"/>
                    <a:gd name="T18" fmla="*/ 147 w 278"/>
                    <a:gd name="T19" fmla="*/ 62 h 143"/>
                    <a:gd name="T20" fmla="*/ 166 w 278"/>
                    <a:gd name="T21" fmla="*/ 49 h 143"/>
                    <a:gd name="T22" fmla="*/ 185 w 278"/>
                    <a:gd name="T23" fmla="*/ 37 h 143"/>
                    <a:gd name="T24" fmla="*/ 204 w 278"/>
                    <a:gd name="T25" fmla="*/ 26 h 143"/>
                    <a:gd name="T26" fmla="*/ 223 w 278"/>
                    <a:gd name="T27" fmla="*/ 16 h 143"/>
                    <a:gd name="T28" fmla="*/ 242 w 278"/>
                    <a:gd name="T29" fmla="*/ 8 h 143"/>
                    <a:gd name="T30" fmla="*/ 259 w 278"/>
                    <a:gd name="T31" fmla="*/ 2 h 143"/>
                    <a:gd name="T32" fmla="*/ 277 w 278"/>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8"/>
                    <a:gd name="T52" fmla="*/ 0 h 143"/>
                    <a:gd name="T53" fmla="*/ 278 w 278"/>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8" h="143">
                      <a:moveTo>
                        <a:pt x="0" y="142"/>
                      </a:moveTo>
                      <a:lnTo>
                        <a:pt x="12" y="141"/>
                      </a:lnTo>
                      <a:lnTo>
                        <a:pt x="26" y="138"/>
                      </a:lnTo>
                      <a:lnTo>
                        <a:pt x="41" y="131"/>
                      </a:lnTo>
                      <a:lnTo>
                        <a:pt x="57" y="123"/>
                      </a:lnTo>
                      <a:lnTo>
                        <a:pt x="73" y="113"/>
                      </a:lnTo>
                      <a:lnTo>
                        <a:pt x="91" y="101"/>
                      </a:lnTo>
                      <a:lnTo>
                        <a:pt x="109" y="88"/>
                      </a:lnTo>
                      <a:lnTo>
                        <a:pt x="128" y="75"/>
                      </a:lnTo>
                      <a:lnTo>
                        <a:pt x="147" y="62"/>
                      </a:lnTo>
                      <a:lnTo>
                        <a:pt x="166" y="49"/>
                      </a:lnTo>
                      <a:lnTo>
                        <a:pt x="185" y="37"/>
                      </a:lnTo>
                      <a:lnTo>
                        <a:pt x="204" y="26"/>
                      </a:lnTo>
                      <a:lnTo>
                        <a:pt x="223" y="16"/>
                      </a:lnTo>
                      <a:lnTo>
                        <a:pt x="242" y="8"/>
                      </a:lnTo>
                      <a:lnTo>
                        <a:pt x="259" y="2"/>
                      </a:lnTo>
                      <a:lnTo>
                        <a:pt x="277"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79" name="Line 84"/>
                <p:cNvSpPr>
                  <a:spLocks noChangeShapeType="1"/>
                </p:cNvSpPr>
                <p:nvPr/>
              </p:nvSpPr>
              <p:spPr bwMode="auto">
                <a:xfrm flipV="1">
                  <a:off x="2372" y="3369"/>
                  <a:ext cx="0" cy="44"/>
                </a:xfrm>
                <a:prstGeom prst="line">
                  <a:avLst/>
                </a:prstGeom>
                <a:noFill/>
                <a:ln w="38100">
                  <a:solidFill>
                    <a:schemeClr val="tx1"/>
                  </a:solidFill>
                  <a:round/>
                  <a:headEnd/>
                  <a:tailEnd/>
                </a:ln>
              </p:spPr>
              <p:txBody>
                <a:bodyPr wrap="none" anchor="ctr"/>
                <a:lstStyle/>
                <a:p>
                  <a:endParaRPr lang="en-US"/>
                </a:p>
              </p:txBody>
            </p:sp>
            <p:sp>
              <p:nvSpPr>
                <p:cNvPr id="16480" name="Line 85"/>
                <p:cNvSpPr>
                  <a:spLocks noChangeShapeType="1"/>
                </p:cNvSpPr>
                <p:nvPr/>
              </p:nvSpPr>
              <p:spPr bwMode="auto">
                <a:xfrm>
                  <a:off x="2648" y="3249"/>
                  <a:ext cx="1" cy="4"/>
                </a:xfrm>
                <a:prstGeom prst="line">
                  <a:avLst/>
                </a:prstGeom>
                <a:noFill/>
                <a:ln w="38100">
                  <a:solidFill>
                    <a:schemeClr val="tx1"/>
                  </a:solidFill>
                  <a:round/>
                  <a:headEnd/>
                  <a:tailEnd/>
                </a:ln>
              </p:spPr>
              <p:txBody>
                <a:bodyPr wrap="none" anchor="ctr"/>
                <a:lstStyle/>
                <a:p>
                  <a:endParaRPr lang="en-US"/>
                </a:p>
              </p:txBody>
            </p:sp>
            <p:sp>
              <p:nvSpPr>
                <p:cNvPr id="16481" name="Freeform 86"/>
                <p:cNvSpPr>
                  <a:spLocks/>
                </p:cNvSpPr>
                <p:nvPr/>
              </p:nvSpPr>
              <p:spPr bwMode="auto">
                <a:xfrm>
                  <a:off x="2649" y="3249"/>
                  <a:ext cx="260" cy="168"/>
                </a:xfrm>
                <a:custGeom>
                  <a:avLst/>
                  <a:gdLst>
                    <a:gd name="T0" fmla="*/ 0 w 260"/>
                    <a:gd name="T1" fmla="*/ 0 h 168"/>
                    <a:gd name="T2" fmla="*/ 25 w 260"/>
                    <a:gd name="T3" fmla="*/ 0 h 168"/>
                    <a:gd name="T4" fmla="*/ 47 w 260"/>
                    <a:gd name="T5" fmla="*/ 4 h 168"/>
                    <a:gd name="T6" fmla="*/ 65 w 260"/>
                    <a:gd name="T7" fmla="*/ 11 h 168"/>
                    <a:gd name="T8" fmla="*/ 81 w 260"/>
                    <a:gd name="T9" fmla="*/ 21 h 168"/>
                    <a:gd name="T10" fmla="*/ 95 w 260"/>
                    <a:gd name="T11" fmla="*/ 34 h 168"/>
                    <a:gd name="T12" fmla="*/ 107 w 260"/>
                    <a:gd name="T13" fmla="*/ 48 h 168"/>
                    <a:gd name="T14" fmla="*/ 117 w 260"/>
                    <a:gd name="T15" fmla="*/ 63 h 168"/>
                    <a:gd name="T16" fmla="*/ 128 w 260"/>
                    <a:gd name="T17" fmla="*/ 79 h 168"/>
                    <a:gd name="T18" fmla="*/ 138 w 260"/>
                    <a:gd name="T19" fmla="*/ 95 h 168"/>
                    <a:gd name="T20" fmla="*/ 149 w 260"/>
                    <a:gd name="T21" fmla="*/ 111 h 168"/>
                    <a:gd name="T22" fmla="*/ 162 w 260"/>
                    <a:gd name="T23" fmla="*/ 126 h 168"/>
                    <a:gd name="T24" fmla="*/ 176 w 260"/>
                    <a:gd name="T25" fmla="*/ 139 h 168"/>
                    <a:gd name="T26" fmla="*/ 192 w 260"/>
                    <a:gd name="T27" fmla="*/ 151 h 168"/>
                    <a:gd name="T28" fmla="*/ 211 w 260"/>
                    <a:gd name="T29" fmla="*/ 159 h 168"/>
                    <a:gd name="T30" fmla="*/ 233 w 260"/>
                    <a:gd name="T31" fmla="*/ 165 h 168"/>
                    <a:gd name="T32" fmla="*/ 259 w 260"/>
                    <a:gd name="T33" fmla="*/ 167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8"/>
                    <a:gd name="T53" fmla="*/ 260 w 260"/>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8">
                      <a:moveTo>
                        <a:pt x="0" y="0"/>
                      </a:moveTo>
                      <a:lnTo>
                        <a:pt x="25" y="0"/>
                      </a:lnTo>
                      <a:lnTo>
                        <a:pt x="47" y="4"/>
                      </a:lnTo>
                      <a:lnTo>
                        <a:pt x="65" y="11"/>
                      </a:lnTo>
                      <a:lnTo>
                        <a:pt x="81" y="21"/>
                      </a:lnTo>
                      <a:lnTo>
                        <a:pt x="95" y="34"/>
                      </a:lnTo>
                      <a:lnTo>
                        <a:pt x="107" y="48"/>
                      </a:lnTo>
                      <a:lnTo>
                        <a:pt x="117" y="63"/>
                      </a:lnTo>
                      <a:lnTo>
                        <a:pt x="128" y="79"/>
                      </a:lnTo>
                      <a:lnTo>
                        <a:pt x="138" y="95"/>
                      </a:lnTo>
                      <a:lnTo>
                        <a:pt x="149" y="111"/>
                      </a:lnTo>
                      <a:lnTo>
                        <a:pt x="162" y="126"/>
                      </a:lnTo>
                      <a:lnTo>
                        <a:pt x="176" y="139"/>
                      </a:lnTo>
                      <a:lnTo>
                        <a:pt x="192" y="151"/>
                      </a:lnTo>
                      <a:lnTo>
                        <a:pt x="211" y="159"/>
                      </a:lnTo>
                      <a:lnTo>
                        <a:pt x="233" y="165"/>
                      </a:lnTo>
                      <a:lnTo>
                        <a:pt x="259" y="167"/>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82" name="Line 87"/>
                <p:cNvSpPr>
                  <a:spLocks noChangeShapeType="1"/>
                </p:cNvSpPr>
                <p:nvPr/>
              </p:nvSpPr>
              <p:spPr bwMode="auto">
                <a:xfrm flipV="1">
                  <a:off x="2648" y="3227"/>
                  <a:ext cx="0" cy="44"/>
                </a:xfrm>
                <a:prstGeom prst="line">
                  <a:avLst/>
                </a:prstGeom>
                <a:noFill/>
                <a:ln w="38100">
                  <a:solidFill>
                    <a:schemeClr val="tx1"/>
                  </a:solidFill>
                  <a:round/>
                  <a:headEnd/>
                  <a:tailEnd/>
                </a:ln>
              </p:spPr>
              <p:txBody>
                <a:bodyPr wrap="none" anchor="ctr"/>
                <a:lstStyle/>
                <a:p>
                  <a:endParaRPr lang="en-US"/>
                </a:p>
              </p:txBody>
            </p:sp>
            <p:sp>
              <p:nvSpPr>
                <p:cNvPr id="16483" name="Line 88"/>
                <p:cNvSpPr>
                  <a:spLocks noChangeShapeType="1"/>
                </p:cNvSpPr>
                <p:nvPr/>
              </p:nvSpPr>
              <p:spPr bwMode="auto">
                <a:xfrm>
                  <a:off x="2908" y="3416"/>
                  <a:ext cx="0" cy="4"/>
                </a:xfrm>
                <a:prstGeom prst="line">
                  <a:avLst/>
                </a:prstGeom>
                <a:noFill/>
                <a:ln w="38100">
                  <a:solidFill>
                    <a:schemeClr val="tx1"/>
                  </a:solidFill>
                  <a:round/>
                  <a:headEnd/>
                  <a:tailEnd/>
                </a:ln>
              </p:spPr>
              <p:txBody>
                <a:bodyPr wrap="none" anchor="ctr"/>
                <a:lstStyle/>
                <a:p>
                  <a:endParaRPr lang="en-US"/>
                </a:p>
              </p:txBody>
            </p:sp>
            <p:sp>
              <p:nvSpPr>
                <p:cNvPr id="16484" name="Freeform 89"/>
                <p:cNvSpPr>
                  <a:spLocks/>
                </p:cNvSpPr>
                <p:nvPr/>
              </p:nvSpPr>
              <p:spPr bwMode="auto">
                <a:xfrm>
                  <a:off x="2908" y="3265"/>
                  <a:ext cx="252" cy="152"/>
                </a:xfrm>
                <a:custGeom>
                  <a:avLst/>
                  <a:gdLst>
                    <a:gd name="T0" fmla="*/ 0 w 252"/>
                    <a:gd name="T1" fmla="*/ 151 h 152"/>
                    <a:gd name="T2" fmla="*/ 22 w 252"/>
                    <a:gd name="T3" fmla="*/ 149 h 152"/>
                    <a:gd name="T4" fmla="*/ 41 w 252"/>
                    <a:gd name="T5" fmla="*/ 145 h 152"/>
                    <a:gd name="T6" fmla="*/ 59 w 252"/>
                    <a:gd name="T7" fmla="*/ 137 h 152"/>
                    <a:gd name="T8" fmla="*/ 75 w 252"/>
                    <a:gd name="T9" fmla="*/ 127 h 152"/>
                    <a:gd name="T10" fmla="*/ 89 w 252"/>
                    <a:gd name="T11" fmla="*/ 116 h 152"/>
                    <a:gd name="T12" fmla="*/ 102 w 252"/>
                    <a:gd name="T13" fmla="*/ 103 h 152"/>
                    <a:gd name="T14" fmla="*/ 115 w 252"/>
                    <a:gd name="T15" fmla="*/ 90 h 152"/>
                    <a:gd name="T16" fmla="*/ 128 w 252"/>
                    <a:gd name="T17" fmla="*/ 76 h 152"/>
                    <a:gd name="T18" fmla="*/ 140 w 252"/>
                    <a:gd name="T19" fmla="*/ 61 h 152"/>
                    <a:gd name="T20" fmla="*/ 152 w 252"/>
                    <a:gd name="T21" fmla="*/ 48 h 152"/>
                    <a:gd name="T22" fmla="*/ 166 w 252"/>
                    <a:gd name="T23" fmla="*/ 35 h 152"/>
                    <a:gd name="T24" fmla="*/ 180 w 252"/>
                    <a:gd name="T25" fmla="*/ 24 h 152"/>
                    <a:gd name="T26" fmla="*/ 195 w 252"/>
                    <a:gd name="T27" fmla="*/ 14 h 152"/>
                    <a:gd name="T28" fmla="*/ 212 w 252"/>
                    <a:gd name="T29" fmla="*/ 7 h 152"/>
                    <a:gd name="T30" fmla="*/ 230 w 252"/>
                    <a:gd name="T31" fmla="*/ 2 h 152"/>
                    <a:gd name="T32" fmla="*/ 251 w 252"/>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2"/>
                    <a:gd name="T53" fmla="*/ 252 w 252"/>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2">
                      <a:moveTo>
                        <a:pt x="0" y="151"/>
                      </a:moveTo>
                      <a:lnTo>
                        <a:pt x="22" y="149"/>
                      </a:lnTo>
                      <a:lnTo>
                        <a:pt x="41" y="145"/>
                      </a:lnTo>
                      <a:lnTo>
                        <a:pt x="59" y="137"/>
                      </a:lnTo>
                      <a:lnTo>
                        <a:pt x="75" y="127"/>
                      </a:lnTo>
                      <a:lnTo>
                        <a:pt x="89" y="116"/>
                      </a:lnTo>
                      <a:lnTo>
                        <a:pt x="102" y="103"/>
                      </a:lnTo>
                      <a:lnTo>
                        <a:pt x="115" y="90"/>
                      </a:lnTo>
                      <a:lnTo>
                        <a:pt x="128" y="76"/>
                      </a:lnTo>
                      <a:lnTo>
                        <a:pt x="140" y="61"/>
                      </a:lnTo>
                      <a:lnTo>
                        <a:pt x="152" y="48"/>
                      </a:lnTo>
                      <a:lnTo>
                        <a:pt x="166" y="35"/>
                      </a:lnTo>
                      <a:lnTo>
                        <a:pt x="180" y="24"/>
                      </a:lnTo>
                      <a:lnTo>
                        <a:pt x="195" y="14"/>
                      </a:lnTo>
                      <a:lnTo>
                        <a:pt x="212" y="7"/>
                      </a:lnTo>
                      <a:lnTo>
                        <a:pt x="230" y="2"/>
                      </a:lnTo>
                      <a:lnTo>
                        <a:pt x="251"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85" name="Line 90"/>
                <p:cNvSpPr>
                  <a:spLocks noChangeShapeType="1"/>
                </p:cNvSpPr>
                <p:nvPr/>
              </p:nvSpPr>
              <p:spPr bwMode="auto">
                <a:xfrm flipV="1">
                  <a:off x="2908" y="3394"/>
                  <a:ext cx="0" cy="44"/>
                </a:xfrm>
                <a:prstGeom prst="line">
                  <a:avLst/>
                </a:prstGeom>
                <a:noFill/>
                <a:ln w="38100">
                  <a:solidFill>
                    <a:schemeClr val="tx1"/>
                  </a:solidFill>
                  <a:round/>
                  <a:headEnd/>
                  <a:tailEnd/>
                </a:ln>
              </p:spPr>
              <p:txBody>
                <a:bodyPr wrap="none" anchor="ctr"/>
                <a:lstStyle/>
                <a:p>
                  <a:endParaRPr lang="en-US"/>
                </a:p>
              </p:txBody>
            </p:sp>
            <p:sp>
              <p:nvSpPr>
                <p:cNvPr id="16486" name="Line 91"/>
                <p:cNvSpPr>
                  <a:spLocks noChangeShapeType="1"/>
                </p:cNvSpPr>
                <p:nvPr/>
              </p:nvSpPr>
              <p:spPr bwMode="auto">
                <a:xfrm>
                  <a:off x="3159" y="3266"/>
                  <a:ext cx="0" cy="3"/>
                </a:xfrm>
                <a:prstGeom prst="line">
                  <a:avLst/>
                </a:prstGeom>
                <a:noFill/>
                <a:ln w="38100">
                  <a:solidFill>
                    <a:schemeClr val="tx1"/>
                  </a:solidFill>
                  <a:round/>
                  <a:headEnd/>
                  <a:tailEnd/>
                </a:ln>
              </p:spPr>
              <p:txBody>
                <a:bodyPr wrap="none" anchor="ctr"/>
                <a:lstStyle/>
                <a:p>
                  <a:endParaRPr lang="en-US"/>
                </a:p>
              </p:txBody>
            </p:sp>
            <p:sp>
              <p:nvSpPr>
                <p:cNvPr id="16487" name="Freeform 92"/>
                <p:cNvSpPr>
                  <a:spLocks/>
                </p:cNvSpPr>
                <p:nvPr/>
              </p:nvSpPr>
              <p:spPr bwMode="auto">
                <a:xfrm>
                  <a:off x="3159" y="3265"/>
                  <a:ext cx="283" cy="155"/>
                </a:xfrm>
                <a:custGeom>
                  <a:avLst/>
                  <a:gdLst>
                    <a:gd name="T0" fmla="*/ 0 w 283"/>
                    <a:gd name="T1" fmla="*/ 0 h 155"/>
                    <a:gd name="T2" fmla="*/ 22 w 283"/>
                    <a:gd name="T3" fmla="*/ 2 h 155"/>
                    <a:gd name="T4" fmla="*/ 42 w 283"/>
                    <a:gd name="T5" fmla="*/ 7 h 155"/>
                    <a:gd name="T6" fmla="*/ 62 w 283"/>
                    <a:gd name="T7" fmla="*/ 14 h 155"/>
                    <a:gd name="T8" fmla="*/ 81 w 283"/>
                    <a:gd name="T9" fmla="*/ 24 h 155"/>
                    <a:gd name="T10" fmla="*/ 100 w 283"/>
                    <a:gd name="T11" fmla="*/ 35 h 155"/>
                    <a:gd name="T12" fmla="*/ 117 w 283"/>
                    <a:gd name="T13" fmla="*/ 48 h 155"/>
                    <a:gd name="T14" fmla="*/ 135 w 283"/>
                    <a:gd name="T15" fmla="*/ 62 h 155"/>
                    <a:gd name="T16" fmla="*/ 152 w 283"/>
                    <a:gd name="T17" fmla="*/ 76 h 155"/>
                    <a:gd name="T18" fmla="*/ 168 w 283"/>
                    <a:gd name="T19" fmla="*/ 90 h 155"/>
                    <a:gd name="T20" fmla="*/ 185 w 283"/>
                    <a:gd name="T21" fmla="*/ 104 h 155"/>
                    <a:gd name="T22" fmla="*/ 201 w 283"/>
                    <a:gd name="T23" fmla="*/ 117 h 155"/>
                    <a:gd name="T24" fmla="*/ 217 w 283"/>
                    <a:gd name="T25" fmla="*/ 129 h 155"/>
                    <a:gd name="T26" fmla="*/ 233 w 283"/>
                    <a:gd name="T27" fmla="*/ 139 h 155"/>
                    <a:gd name="T28" fmla="*/ 250 w 283"/>
                    <a:gd name="T29" fmla="*/ 146 h 155"/>
                    <a:gd name="T30" fmla="*/ 266 w 283"/>
                    <a:gd name="T31" fmla="*/ 151 h 155"/>
                    <a:gd name="T32" fmla="*/ 282 w 283"/>
                    <a:gd name="T33" fmla="*/ 154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3"/>
                    <a:gd name="T52" fmla="*/ 0 h 155"/>
                    <a:gd name="T53" fmla="*/ 283 w 283"/>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3" h="155">
                      <a:moveTo>
                        <a:pt x="0" y="0"/>
                      </a:moveTo>
                      <a:lnTo>
                        <a:pt x="22" y="2"/>
                      </a:lnTo>
                      <a:lnTo>
                        <a:pt x="42" y="7"/>
                      </a:lnTo>
                      <a:lnTo>
                        <a:pt x="62" y="14"/>
                      </a:lnTo>
                      <a:lnTo>
                        <a:pt x="81" y="24"/>
                      </a:lnTo>
                      <a:lnTo>
                        <a:pt x="100" y="35"/>
                      </a:lnTo>
                      <a:lnTo>
                        <a:pt x="117" y="48"/>
                      </a:lnTo>
                      <a:lnTo>
                        <a:pt x="135" y="62"/>
                      </a:lnTo>
                      <a:lnTo>
                        <a:pt x="152" y="76"/>
                      </a:lnTo>
                      <a:lnTo>
                        <a:pt x="168" y="90"/>
                      </a:lnTo>
                      <a:lnTo>
                        <a:pt x="185" y="104"/>
                      </a:lnTo>
                      <a:lnTo>
                        <a:pt x="201" y="117"/>
                      </a:lnTo>
                      <a:lnTo>
                        <a:pt x="217" y="129"/>
                      </a:lnTo>
                      <a:lnTo>
                        <a:pt x="233" y="139"/>
                      </a:lnTo>
                      <a:lnTo>
                        <a:pt x="250" y="146"/>
                      </a:lnTo>
                      <a:lnTo>
                        <a:pt x="266" y="151"/>
                      </a:lnTo>
                      <a:lnTo>
                        <a:pt x="282" y="154"/>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88" name="Line 93"/>
                <p:cNvSpPr>
                  <a:spLocks noChangeShapeType="1"/>
                </p:cNvSpPr>
                <p:nvPr/>
              </p:nvSpPr>
              <p:spPr bwMode="auto">
                <a:xfrm flipV="1">
                  <a:off x="3159" y="3244"/>
                  <a:ext cx="0" cy="43"/>
                </a:xfrm>
                <a:prstGeom prst="line">
                  <a:avLst/>
                </a:prstGeom>
                <a:noFill/>
                <a:ln w="38100">
                  <a:solidFill>
                    <a:schemeClr val="tx1"/>
                  </a:solidFill>
                  <a:round/>
                  <a:headEnd/>
                  <a:tailEnd/>
                </a:ln>
              </p:spPr>
              <p:txBody>
                <a:bodyPr wrap="none" anchor="ctr"/>
                <a:lstStyle/>
                <a:p>
                  <a:endParaRPr lang="en-US"/>
                </a:p>
              </p:txBody>
            </p:sp>
            <p:sp>
              <p:nvSpPr>
                <p:cNvPr id="16489" name="Line 94"/>
                <p:cNvSpPr>
                  <a:spLocks noChangeShapeType="1"/>
                </p:cNvSpPr>
                <p:nvPr/>
              </p:nvSpPr>
              <p:spPr bwMode="auto">
                <a:xfrm>
                  <a:off x="3441" y="3419"/>
                  <a:ext cx="0" cy="3"/>
                </a:xfrm>
                <a:prstGeom prst="line">
                  <a:avLst/>
                </a:prstGeom>
                <a:noFill/>
                <a:ln w="38100">
                  <a:solidFill>
                    <a:schemeClr val="tx1"/>
                  </a:solidFill>
                  <a:round/>
                  <a:headEnd/>
                  <a:tailEnd/>
                </a:ln>
              </p:spPr>
              <p:txBody>
                <a:bodyPr wrap="none" anchor="ctr"/>
                <a:lstStyle/>
                <a:p>
                  <a:endParaRPr lang="en-US"/>
                </a:p>
              </p:txBody>
            </p:sp>
            <p:sp>
              <p:nvSpPr>
                <p:cNvPr id="16490" name="Freeform 95"/>
                <p:cNvSpPr>
                  <a:spLocks/>
                </p:cNvSpPr>
                <p:nvPr/>
              </p:nvSpPr>
              <p:spPr bwMode="auto">
                <a:xfrm>
                  <a:off x="3441" y="3268"/>
                  <a:ext cx="295" cy="152"/>
                </a:xfrm>
                <a:custGeom>
                  <a:avLst/>
                  <a:gdLst>
                    <a:gd name="T0" fmla="*/ 0 w 295"/>
                    <a:gd name="T1" fmla="*/ 151 h 152"/>
                    <a:gd name="T2" fmla="*/ 25 w 295"/>
                    <a:gd name="T3" fmla="*/ 150 h 152"/>
                    <a:gd name="T4" fmla="*/ 49 w 295"/>
                    <a:gd name="T5" fmla="*/ 145 h 152"/>
                    <a:gd name="T6" fmla="*/ 72 w 295"/>
                    <a:gd name="T7" fmla="*/ 139 h 152"/>
                    <a:gd name="T8" fmla="*/ 94 w 295"/>
                    <a:gd name="T9" fmla="*/ 130 h 152"/>
                    <a:gd name="T10" fmla="*/ 115 w 295"/>
                    <a:gd name="T11" fmla="*/ 119 h 152"/>
                    <a:gd name="T12" fmla="*/ 135 w 295"/>
                    <a:gd name="T13" fmla="*/ 106 h 152"/>
                    <a:gd name="T14" fmla="*/ 154 w 295"/>
                    <a:gd name="T15" fmla="*/ 93 h 152"/>
                    <a:gd name="T16" fmla="*/ 172 w 295"/>
                    <a:gd name="T17" fmla="*/ 79 h 152"/>
                    <a:gd name="T18" fmla="*/ 190 w 295"/>
                    <a:gd name="T19" fmla="*/ 65 h 152"/>
                    <a:gd name="T20" fmla="*/ 206 w 295"/>
                    <a:gd name="T21" fmla="*/ 51 h 152"/>
                    <a:gd name="T22" fmla="*/ 222 w 295"/>
                    <a:gd name="T23" fmla="*/ 38 h 152"/>
                    <a:gd name="T24" fmla="*/ 237 w 295"/>
                    <a:gd name="T25" fmla="*/ 27 h 152"/>
                    <a:gd name="T26" fmla="*/ 252 w 295"/>
                    <a:gd name="T27" fmla="*/ 16 h 152"/>
                    <a:gd name="T28" fmla="*/ 266 w 295"/>
                    <a:gd name="T29" fmla="*/ 8 h 152"/>
                    <a:gd name="T30" fmla="*/ 280 w 295"/>
                    <a:gd name="T31" fmla="*/ 3 h 152"/>
                    <a:gd name="T32" fmla="*/ 294 w 295"/>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52"/>
                    <a:gd name="T53" fmla="*/ 295 w 295"/>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52">
                      <a:moveTo>
                        <a:pt x="0" y="151"/>
                      </a:moveTo>
                      <a:lnTo>
                        <a:pt x="25" y="150"/>
                      </a:lnTo>
                      <a:lnTo>
                        <a:pt x="49" y="145"/>
                      </a:lnTo>
                      <a:lnTo>
                        <a:pt x="72" y="139"/>
                      </a:lnTo>
                      <a:lnTo>
                        <a:pt x="94" y="130"/>
                      </a:lnTo>
                      <a:lnTo>
                        <a:pt x="115" y="119"/>
                      </a:lnTo>
                      <a:lnTo>
                        <a:pt x="135" y="106"/>
                      </a:lnTo>
                      <a:lnTo>
                        <a:pt x="154" y="93"/>
                      </a:lnTo>
                      <a:lnTo>
                        <a:pt x="172" y="79"/>
                      </a:lnTo>
                      <a:lnTo>
                        <a:pt x="190" y="65"/>
                      </a:lnTo>
                      <a:lnTo>
                        <a:pt x="206" y="51"/>
                      </a:lnTo>
                      <a:lnTo>
                        <a:pt x="222" y="38"/>
                      </a:lnTo>
                      <a:lnTo>
                        <a:pt x="237" y="27"/>
                      </a:lnTo>
                      <a:lnTo>
                        <a:pt x="252" y="16"/>
                      </a:lnTo>
                      <a:lnTo>
                        <a:pt x="266" y="8"/>
                      </a:lnTo>
                      <a:lnTo>
                        <a:pt x="280" y="3"/>
                      </a:lnTo>
                      <a:lnTo>
                        <a:pt x="294"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91" name="Line 96"/>
                <p:cNvSpPr>
                  <a:spLocks noChangeShapeType="1"/>
                </p:cNvSpPr>
                <p:nvPr/>
              </p:nvSpPr>
              <p:spPr bwMode="auto">
                <a:xfrm flipV="1">
                  <a:off x="3441" y="3397"/>
                  <a:ext cx="0" cy="43"/>
                </a:xfrm>
                <a:prstGeom prst="line">
                  <a:avLst/>
                </a:prstGeom>
                <a:noFill/>
                <a:ln w="38100">
                  <a:solidFill>
                    <a:schemeClr val="tx1"/>
                  </a:solidFill>
                  <a:round/>
                  <a:headEnd/>
                  <a:tailEnd/>
                </a:ln>
              </p:spPr>
              <p:txBody>
                <a:bodyPr wrap="none" anchor="ctr"/>
                <a:lstStyle/>
                <a:p>
                  <a:endParaRPr lang="en-US"/>
                </a:p>
              </p:txBody>
            </p:sp>
            <p:sp>
              <p:nvSpPr>
                <p:cNvPr id="16492" name="Line 97"/>
                <p:cNvSpPr>
                  <a:spLocks noChangeShapeType="1"/>
                </p:cNvSpPr>
                <p:nvPr/>
              </p:nvSpPr>
              <p:spPr bwMode="auto">
                <a:xfrm>
                  <a:off x="3734" y="3268"/>
                  <a:ext cx="1" cy="4"/>
                </a:xfrm>
                <a:prstGeom prst="line">
                  <a:avLst/>
                </a:prstGeom>
                <a:noFill/>
                <a:ln w="38100">
                  <a:solidFill>
                    <a:schemeClr val="tx1"/>
                  </a:solidFill>
                  <a:round/>
                  <a:headEnd/>
                  <a:tailEnd/>
                </a:ln>
              </p:spPr>
              <p:txBody>
                <a:bodyPr wrap="none" anchor="ctr"/>
                <a:lstStyle/>
                <a:p>
                  <a:endParaRPr lang="en-US"/>
                </a:p>
              </p:txBody>
            </p:sp>
            <p:sp>
              <p:nvSpPr>
                <p:cNvPr id="16493" name="Freeform 98"/>
                <p:cNvSpPr>
                  <a:spLocks/>
                </p:cNvSpPr>
                <p:nvPr/>
              </p:nvSpPr>
              <p:spPr bwMode="auto">
                <a:xfrm>
                  <a:off x="3735" y="3268"/>
                  <a:ext cx="132" cy="102"/>
                </a:xfrm>
                <a:custGeom>
                  <a:avLst/>
                  <a:gdLst>
                    <a:gd name="T0" fmla="*/ 0 w 132"/>
                    <a:gd name="T1" fmla="*/ 0 h 102"/>
                    <a:gd name="T2" fmla="*/ 2 w 132"/>
                    <a:gd name="T3" fmla="*/ 0 h 102"/>
                    <a:gd name="T4" fmla="*/ 5 w 132"/>
                    <a:gd name="T5" fmla="*/ 0 h 102"/>
                    <a:gd name="T6" fmla="*/ 9 w 132"/>
                    <a:gd name="T7" fmla="*/ 1 h 102"/>
                    <a:gd name="T8" fmla="*/ 15 w 132"/>
                    <a:gd name="T9" fmla="*/ 2 h 102"/>
                    <a:gd name="T10" fmla="*/ 21 w 132"/>
                    <a:gd name="T11" fmla="*/ 4 h 102"/>
                    <a:gd name="T12" fmla="*/ 29 w 132"/>
                    <a:gd name="T13" fmla="*/ 7 h 102"/>
                    <a:gd name="T14" fmla="*/ 37 w 132"/>
                    <a:gd name="T15" fmla="*/ 11 h 102"/>
                    <a:gd name="T16" fmla="*/ 46 w 132"/>
                    <a:gd name="T17" fmla="*/ 16 h 102"/>
                    <a:gd name="T18" fmla="*/ 56 w 132"/>
                    <a:gd name="T19" fmla="*/ 22 h 102"/>
                    <a:gd name="T20" fmla="*/ 67 w 132"/>
                    <a:gd name="T21" fmla="*/ 30 h 102"/>
                    <a:gd name="T22" fmla="*/ 79 w 132"/>
                    <a:gd name="T23" fmla="*/ 40 h 102"/>
                    <a:gd name="T24" fmla="*/ 91 w 132"/>
                    <a:gd name="T25" fmla="*/ 52 h 102"/>
                    <a:gd name="T26" fmla="*/ 103 w 132"/>
                    <a:gd name="T27" fmla="*/ 66 h 102"/>
                    <a:gd name="T28" fmla="*/ 117 w 132"/>
                    <a:gd name="T29" fmla="*/ 82 h 102"/>
                    <a:gd name="T30" fmla="*/ 131 w 132"/>
                    <a:gd name="T31" fmla="*/ 101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02"/>
                    <a:gd name="T50" fmla="*/ 132 w 132"/>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02">
                      <a:moveTo>
                        <a:pt x="0" y="0"/>
                      </a:moveTo>
                      <a:lnTo>
                        <a:pt x="2" y="0"/>
                      </a:lnTo>
                      <a:lnTo>
                        <a:pt x="5" y="0"/>
                      </a:lnTo>
                      <a:lnTo>
                        <a:pt x="9" y="1"/>
                      </a:lnTo>
                      <a:lnTo>
                        <a:pt x="15" y="2"/>
                      </a:lnTo>
                      <a:lnTo>
                        <a:pt x="21" y="4"/>
                      </a:lnTo>
                      <a:lnTo>
                        <a:pt x="29" y="7"/>
                      </a:lnTo>
                      <a:lnTo>
                        <a:pt x="37" y="11"/>
                      </a:lnTo>
                      <a:lnTo>
                        <a:pt x="46" y="16"/>
                      </a:lnTo>
                      <a:lnTo>
                        <a:pt x="56" y="22"/>
                      </a:lnTo>
                      <a:lnTo>
                        <a:pt x="67" y="30"/>
                      </a:lnTo>
                      <a:lnTo>
                        <a:pt x="79" y="40"/>
                      </a:lnTo>
                      <a:lnTo>
                        <a:pt x="91" y="52"/>
                      </a:lnTo>
                      <a:lnTo>
                        <a:pt x="103" y="66"/>
                      </a:lnTo>
                      <a:lnTo>
                        <a:pt x="117" y="82"/>
                      </a:lnTo>
                      <a:lnTo>
                        <a:pt x="131" y="101"/>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6494" name="Line 99"/>
                <p:cNvSpPr>
                  <a:spLocks noChangeShapeType="1"/>
                </p:cNvSpPr>
                <p:nvPr/>
              </p:nvSpPr>
              <p:spPr bwMode="auto">
                <a:xfrm flipV="1">
                  <a:off x="3734" y="3246"/>
                  <a:ext cx="0" cy="44"/>
                </a:xfrm>
                <a:prstGeom prst="line">
                  <a:avLst/>
                </a:prstGeom>
                <a:noFill/>
                <a:ln w="38100">
                  <a:solidFill>
                    <a:schemeClr val="tx1"/>
                  </a:solidFill>
                  <a:round/>
                  <a:headEnd/>
                  <a:tailEnd/>
                </a:ln>
              </p:spPr>
              <p:txBody>
                <a:bodyPr wrap="none" anchor="ctr"/>
                <a:lstStyle/>
                <a:p>
                  <a:endParaRPr lang="en-US"/>
                </a:p>
              </p:txBody>
            </p:sp>
            <p:sp>
              <p:nvSpPr>
                <p:cNvPr id="16495" name="Line 100"/>
                <p:cNvSpPr>
                  <a:spLocks noChangeShapeType="1"/>
                </p:cNvSpPr>
                <p:nvPr/>
              </p:nvSpPr>
              <p:spPr bwMode="auto">
                <a:xfrm flipH="1">
                  <a:off x="3848" y="3369"/>
                  <a:ext cx="40" cy="0"/>
                </a:xfrm>
                <a:prstGeom prst="line">
                  <a:avLst/>
                </a:prstGeom>
                <a:noFill/>
                <a:ln w="38100">
                  <a:solidFill>
                    <a:schemeClr val="tx1"/>
                  </a:solidFill>
                  <a:round/>
                  <a:headEnd/>
                  <a:tailEnd/>
                </a:ln>
              </p:spPr>
              <p:txBody>
                <a:bodyPr wrap="none" anchor="ctr"/>
                <a:lstStyle/>
                <a:p>
                  <a:endParaRPr lang="en-US"/>
                </a:p>
              </p:txBody>
            </p:sp>
          </p:grpSp>
          <p:grpSp>
            <p:nvGrpSpPr>
              <p:cNvPr id="16421" name="Group 101"/>
              <p:cNvGrpSpPr>
                <a:grpSpLocks/>
              </p:cNvGrpSpPr>
              <p:nvPr/>
            </p:nvGrpSpPr>
            <p:grpSpPr bwMode="auto">
              <a:xfrm>
                <a:off x="3213" y="3780"/>
                <a:ext cx="957" cy="217"/>
                <a:chOff x="3213" y="3780"/>
                <a:chExt cx="957" cy="217"/>
              </a:xfrm>
            </p:grpSpPr>
            <p:sp>
              <p:nvSpPr>
                <p:cNvPr id="16422" name="Freeform 102"/>
                <p:cNvSpPr>
                  <a:spLocks/>
                </p:cNvSpPr>
                <p:nvPr/>
              </p:nvSpPr>
              <p:spPr bwMode="auto">
                <a:xfrm>
                  <a:off x="3330" y="3804"/>
                  <a:ext cx="277" cy="162"/>
                </a:xfrm>
                <a:custGeom>
                  <a:avLst/>
                  <a:gdLst>
                    <a:gd name="T0" fmla="*/ 0 w 261"/>
                    <a:gd name="T1" fmla="*/ 0 h 169"/>
                    <a:gd name="T2" fmla="*/ 36 w 261"/>
                    <a:gd name="T3" fmla="*/ 0 h 169"/>
                    <a:gd name="T4" fmla="*/ 64 w 261"/>
                    <a:gd name="T5" fmla="*/ 4 h 169"/>
                    <a:gd name="T6" fmla="*/ 89 w 261"/>
                    <a:gd name="T7" fmla="*/ 11 h 169"/>
                    <a:gd name="T8" fmla="*/ 110 w 261"/>
                    <a:gd name="T9" fmla="*/ 17 h 169"/>
                    <a:gd name="T10" fmla="*/ 128 w 261"/>
                    <a:gd name="T11" fmla="*/ 29 h 169"/>
                    <a:gd name="T12" fmla="*/ 144 w 261"/>
                    <a:gd name="T13" fmla="*/ 38 h 169"/>
                    <a:gd name="T14" fmla="*/ 159 w 261"/>
                    <a:gd name="T15" fmla="*/ 52 h 169"/>
                    <a:gd name="T16" fmla="*/ 173 w 261"/>
                    <a:gd name="T17" fmla="*/ 65 h 169"/>
                    <a:gd name="T18" fmla="*/ 188 w 261"/>
                    <a:gd name="T19" fmla="*/ 78 h 169"/>
                    <a:gd name="T20" fmla="*/ 202 w 261"/>
                    <a:gd name="T21" fmla="*/ 90 h 169"/>
                    <a:gd name="T22" fmla="*/ 219 w 261"/>
                    <a:gd name="T23" fmla="*/ 102 h 169"/>
                    <a:gd name="T24" fmla="*/ 237 w 261"/>
                    <a:gd name="T25" fmla="*/ 113 h 169"/>
                    <a:gd name="T26" fmla="*/ 259 w 261"/>
                    <a:gd name="T27" fmla="*/ 122 h 169"/>
                    <a:gd name="T28" fmla="*/ 285 w 261"/>
                    <a:gd name="T29" fmla="*/ 129 h 169"/>
                    <a:gd name="T30" fmla="*/ 313 w 261"/>
                    <a:gd name="T31" fmla="*/ 133 h 169"/>
                    <a:gd name="T32" fmla="*/ 350 w 261"/>
                    <a:gd name="T33" fmla="*/ 13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1"/>
                    <a:gd name="T52" fmla="*/ 0 h 169"/>
                    <a:gd name="T53" fmla="*/ 261 w 261"/>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1" h="169">
                      <a:moveTo>
                        <a:pt x="0" y="0"/>
                      </a:moveTo>
                      <a:lnTo>
                        <a:pt x="26" y="0"/>
                      </a:lnTo>
                      <a:lnTo>
                        <a:pt x="48" y="4"/>
                      </a:lnTo>
                      <a:lnTo>
                        <a:pt x="66" y="11"/>
                      </a:lnTo>
                      <a:lnTo>
                        <a:pt x="82" y="22"/>
                      </a:lnTo>
                      <a:lnTo>
                        <a:pt x="95" y="34"/>
                      </a:lnTo>
                      <a:lnTo>
                        <a:pt x="107" y="48"/>
                      </a:lnTo>
                      <a:lnTo>
                        <a:pt x="118" y="63"/>
                      </a:lnTo>
                      <a:lnTo>
                        <a:pt x="129" y="80"/>
                      </a:lnTo>
                      <a:lnTo>
                        <a:pt x="139" y="96"/>
                      </a:lnTo>
                      <a:lnTo>
                        <a:pt x="150" y="111"/>
                      </a:lnTo>
                      <a:lnTo>
                        <a:pt x="162" y="126"/>
                      </a:lnTo>
                      <a:lnTo>
                        <a:pt x="176" y="140"/>
                      </a:lnTo>
                      <a:lnTo>
                        <a:pt x="192" y="151"/>
                      </a:lnTo>
                      <a:lnTo>
                        <a:pt x="211" y="160"/>
                      </a:lnTo>
                      <a:lnTo>
                        <a:pt x="233" y="165"/>
                      </a:lnTo>
                      <a:lnTo>
                        <a:pt x="260" y="168"/>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23" name="Line 103"/>
                <p:cNvSpPr>
                  <a:spLocks noChangeShapeType="1"/>
                </p:cNvSpPr>
                <p:nvPr/>
              </p:nvSpPr>
              <p:spPr bwMode="auto">
                <a:xfrm flipV="1">
                  <a:off x="3330" y="3780"/>
                  <a:ext cx="0" cy="54"/>
                </a:xfrm>
                <a:prstGeom prst="line">
                  <a:avLst/>
                </a:prstGeom>
                <a:noFill/>
                <a:ln w="47625">
                  <a:solidFill>
                    <a:schemeClr val="hlink"/>
                  </a:solidFill>
                  <a:round/>
                  <a:headEnd/>
                  <a:tailEnd/>
                </a:ln>
              </p:spPr>
              <p:txBody>
                <a:bodyPr wrap="none" anchor="ctr"/>
                <a:lstStyle/>
                <a:p>
                  <a:endParaRPr lang="en-US"/>
                </a:p>
              </p:txBody>
            </p:sp>
            <p:sp>
              <p:nvSpPr>
                <p:cNvPr id="16424" name="Freeform 104"/>
                <p:cNvSpPr>
                  <a:spLocks/>
                </p:cNvSpPr>
                <p:nvPr/>
              </p:nvSpPr>
              <p:spPr bwMode="auto">
                <a:xfrm>
                  <a:off x="3606" y="3820"/>
                  <a:ext cx="268" cy="146"/>
                </a:xfrm>
                <a:custGeom>
                  <a:avLst/>
                  <a:gdLst>
                    <a:gd name="T0" fmla="*/ 0 w 252"/>
                    <a:gd name="T1" fmla="*/ 124 h 152"/>
                    <a:gd name="T2" fmla="*/ 28 w 252"/>
                    <a:gd name="T3" fmla="*/ 122 h 152"/>
                    <a:gd name="T4" fmla="*/ 56 w 252"/>
                    <a:gd name="T5" fmla="*/ 118 h 152"/>
                    <a:gd name="T6" fmla="*/ 79 w 252"/>
                    <a:gd name="T7" fmla="*/ 111 h 152"/>
                    <a:gd name="T8" fmla="*/ 101 w 252"/>
                    <a:gd name="T9" fmla="*/ 104 h 152"/>
                    <a:gd name="T10" fmla="*/ 121 w 252"/>
                    <a:gd name="T11" fmla="*/ 95 h 152"/>
                    <a:gd name="T12" fmla="*/ 138 w 252"/>
                    <a:gd name="T13" fmla="*/ 84 h 152"/>
                    <a:gd name="T14" fmla="*/ 156 w 252"/>
                    <a:gd name="T15" fmla="*/ 73 h 152"/>
                    <a:gd name="T16" fmla="*/ 173 w 252"/>
                    <a:gd name="T17" fmla="*/ 61 h 152"/>
                    <a:gd name="T18" fmla="*/ 189 w 252"/>
                    <a:gd name="T19" fmla="*/ 51 h 152"/>
                    <a:gd name="T20" fmla="*/ 207 w 252"/>
                    <a:gd name="T21" fmla="*/ 37 h 152"/>
                    <a:gd name="T22" fmla="*/ 224 w 252"/>
                    <a:gd name="T23" fmla="*/ 30 h 152"/>
                    <a:gd name="T24" fmla="*/ 244 w 252"/>
                    <a:gd name="T25" fmla="*/ 18 h 152"/>
                    <a:gd name="T26" fmla="*/ 264 w 252"/>
                    <a:gd name="T27" fmla="*/ 12 h 152"/>
                    <a:gd name="T28" fmla="*/ 286 w 252"/>
                    <a:gd name="T29" fmla="*/ 6 h 152"/>
                    <a:gd name="T30" fmla="*/ 315 w 252"/>
                    <a:gd name="T31" fmla="*/ 1 h 152"/>
                    <a:gd name="T32" fmla="*/ 341 w 252"/>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2"/>
                    <a:gd name="T53" fmla="*/ 252 w 252"/>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2">
                      <a:moveTo>
                        <a:pt x="0" y="151"/>
                      </a:moveTo>
                      <a:lnTo>
                        <a:pt x="21" y="149"/>
                      </a:lnTo>
                      <a:lnTo>
                        <a:pt x="41" y="144"/>
                      </a:lnTo>
                      <a:lnTo>
                        <a:pt x="58" y="136"/>
                      </a:lnTo>
                      <a:lnTo>
                        <a:pt x="74" y="127"/>
                      </a:lnTo>
                      <a:lnTo>
                        <a:pt x="89" y="116"/>
                      </a:lnTo>
                      <a:lnTo>
                        <a:pt x="102" y="103"/>
                      </a:lnTo>
                      <a:lnTo>
                        <a:pt x="115" y="89"/>
                      </a:lnTo>
                      <a:lnTo>
                        <a:pt x="127" y="75"/>
                      </a:lnTo>
                      <a:lnTo>
                        <a:pt x="139" y="61"/>
                      </a:lnTo>
                      <a:lnTo>
                        <a:pt x="152" y="47"/>
                      </a:lnTo>
                      <a:lnTo>
                        <a:pt x="165" y="35"/>
                      </a:lnTo>
                      <a:lnTo>
                        <a:pt x="179" y="23"/>
                      </a:lnTo>
                      <a:lnTo>
                        <a:pt x="194" y="14"/>
                      </a:lnTo>
                      <a:lnTo>
                        <a:pt x="211" y="6"/>
                      </a:lnTo>
                      <a:lnTo>
                        <a:pt x="230" y="1"/>
                      </a:lnTo>
                      <a:lnTo>
                        <a:pt x="251" y="0"/>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25" name="Line 105"/>
                <p:cNvSpPr>
                  <a:spLocks noChangeShapeType="1"/>
                </p:cNvSpPr>
                <p:nvPr/>
              </p:nvSpPr>
              <p:spPr bwMode="auto">
                <a:xfrm flipV="1">
                  <a:off x="3606" y="3944"/>
                  <a:ext cx="0" cy="53"/>
                </a:xfrm>
                <a:prstGeom prst="line">
                  <a:avLst/>
                </a:prstGeom>
                <a:noFill/>
                <a:ln w="47625">
                  <a:solidFill>
                    <a:schemeClr val="hlink"/>
                  </a:solidFill>
                  <a:round/>
                  <a:headEnd/>
                  <a:tailEnd/>
                </a:ln>
              </p:spPr>
              <p:txBody>
                <a:bodyPr wrap="none" anchor="ctr"/>
                <a:lstStyle/>
                <a:p>
                  <a:endParaRPr lang="en-US"/>
                </a:p>
              </p:txBody>
            </p:sp>
            <p:sp>
              <p:nvSpPr>
                <p:cNvPr id="16426" name="Freeform 106"/>
                <p:cNvSpPr>
                  <a:spLocks/>
                </p:cNvSpPr>
                <p:nvPr/>
              </p:nvSpPr>
              <p:spPr bwMode="auto">
                <a:xfrm>
                  <a:off x="3873" y="3820"/>
                  <a:ext cx="292" cy="148"/>
                </a:xfrm>
                <a:custGeom>
                  <a:avLst/>
                  <a:gdLst>
                    <a:gd name="T0" fmla="*/ 0 w 283"/>
                    <a:gd name="T1" fmla="*/ 0 h 154"/>
                    <a:gd name="T2" fmla="*/ 26 w 283"/>
                    <a:gd name="T3" fmla="*/ 1 h 154"/>
                    <a:gd name="T4" fmla="*/ 47 w 283"/>
                    <a:gd name="T5" fmla="*/ 6 h 154"/>
                    <a:gd name="T6" fmla="*/ 72 w 283"/>
                    <a:gd name="T7" fmla="*/ 12 h 154"/>
                    <a:gd name="T8" fmla="*/ 96 w 283"/>
                    <a:gd name="T9" fmla="*/ 18 h 154"/>
                    <a:gd name="T10" fmla="*/ 115 w 283"/>
                    <a:gd name="T11" fmla="*/ 30 h 154"/>
                    <a:gd name="T12" fmla="*/ 137 w 283"/>
                    <a:gd name="T13" fmla="*/ 38 h 154"/>
                    <a:gd name="T14" fmla="*/ 158 w 283"/>
                    <a:gd name="T15" fmla="*/ 51 h 154"/>
                    <a:gd name="T16" fmla="*/ 177 w 283"/>
                    <a:gd name="T17" fmla="*/ 61 h 154"/>
                    <a:gd name="T18" fmla="*/ 197 w 283"/>
                    <a:gd name="T19" fmla="*/ 74 h 154"/>
                    <a:gd name="T20" fmla="*/ 216 w 283"/>
                    <a:gd name="T21" fmla="*/ 84 h 154"/>
                    <a:gd name="T22" fmla="*/ 235 w 283"/>
                    <a:gd name="T23" fmla="*/ 95 h 154"/>
                    <a:gd name="T24" fmla="*/ 254 w 283"/>
                    <a:gd name="T25" fmla="*/ 105 h 154"/>
                    <a:gd name="T26" fmla="*/ 272 w 283"/>
                    <a:gd name="T27" fmla="*/ 113 h 154"/>
                    <a:gd name="T28" fmla="*/ 291 w 283"/>
                    <a:gd name="T29" fmla="*/ 120 h 154"/>
                    <a:gd name="T30" fmla="*/ 310 w 283"/>
                    <a:gd name="T31" fmla="*/ 124 h 154"/>
                    <a:gd name="T32" fmla="*/ 330 w 283"/>
                    <a:gd name="T33" fmla="*/ 12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3"/>
                    <a:gd name="T52" fmla="*/ 0 h 154"/>
                    <a:gd name="T53" fmla="*/ 283 w 283"/>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3" h="154">
                      <a:moveTo>
                        <a:pt x="0" y="0"/>
                      </a:moveTo>
                      <a:lnTo>
                        <a:pt x="21" y="1"/>
                      </a:lnTo>
                      <a:lnTo>
                        <a:pt x="42" y="6"/>
                      </a:lnTo>
                      <a:lnTo>
                        <a:pt x="62" y="14"/>
                      </a:lnTo>
                      <a:lnTo>
                        <a:pt x="81" y="23"/>
                      </a:lnTo>
                      <a:lnTo>
                        <a:pt x="99" y="35"/>
                      </a:lnTo>
                      <a:lnTo>
                        <a:pt x="117" y="48"/>
                      </a:lnTo>
                      <a:lnTo>
                        <a:pt x="135" y="61"/>
                      </a:lnTo>
                      <a:lnTo>
                        <a:pt x="152" y="75"/>
                      </a:lnTo>
                      <a:lnTo>
                        <a:pt x="168" y="90"/>
                      </a:lnTo>
                      <a:lnTo>
                        <a:pt x="185" y="103"/>
                      </a:lnTo>
                      <a:lnTo>
                        <a:pt x="201" y="116"/>
                      </a:lnTo>
                      <a:lnTo>
                        <a:pt x="217" y="128"/>
                      </a:lnTo>
                      <a:lnTo>
                        <a:pt x="233" y="138"/>
                      </a:lnTo>
                      <a:lnTo>
                        <a:pt x="249" y="146"/>
                      </a:lnTo>
                      <a:lnTo>
                        <a:pt x="265" y="151"/>
                      </a:lnTo>
                      <a:lnTo>
                        <a:pt x="282" y="153"/>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27" name="Line 107"/>
                <p:cNvSpPr>
                  <a:spLocks noChangeShapeType="1"/>
                </p:cNvSpPr>
                <p:nvPr/>
              </p:nvSpPr>
              <p:spPr bwMode="auto">
                <a:xfrm flipV="1">
                  <a:off x="3873" y="3799"/>
                  <a:ext cx="0" cy="52"/>
                </a:xfrm>
                <a:prstGeom prst="line">
                  <a:avLst/>
                </a:prstGeom>
                <a:noFill/>
                <a:ln w="47625">
                  <a:solidFill>
                    <a:schemeClr val="hlink"/>
                  </a:solidFill>
                  <a:round/>
                  <a:headEnd/>
                  <a:tailEnd/>
                </a:ln>
              </p:spPr>
              <p:txBody>
                <a:bodyPr wrap="none" anchor="ctr"/>
                <a:lstStyle/>
                <a:p>
                  <a:endParaRPr lang="en-US"/>
                </a:p>
              </p:txBody>
            </p:sp>
            <p:sp>
              <p:nvSpPr>
                <p:cNvPr id="16428" name="Freeform 108"/>
                <p:cNvSpPr>
                  <a:spLocks/>
                </p:cNvSpPr>
                <p:nvPr/>
              </p:nvSpPr>
              <p:spPr bwMode="auto">
                <a:xfrm>
                  <a:off x="3215" y="3810"/>
                  <a:ext cx="298" cy="143"/>
                </a:xfrm>
                <a:custGeom>
                  <a:avLst/>
                  <a:gdLst>
                    <a:gd name="T0" fmla="*/ 0 w 278"/>
                    <a:gd name="T1" fmla="*/ 142 h 143"/>
                    <a:gd name="T2" fmla="*/ 17 w 278"/>
                    <a:gd name="T3" fmla="*/ 141 h 143"/>
                    <a:gd name="T4" fmla="*/ 36 w 278"/>
                    <a:gd name="T5" fmla="*/ 138 h 143"/>
                    <a:gd name="T6" fmla="*/ 58 w 278"/>
                    <a:gd name="T7" fmla="*/ 131 h 143"/>
                    <a:gd name="T8" fmla="*/ 80 w 278"/>
                    <a:gd name="T9" fmla="*/ 123 h 143"/>
                    <a:gd name="T10" fmla="*/ 103 w 278"/>
                    <a:gd name="T11" fmla="*/ 113 h 143"/>
                    <a:gd name="T12" fmla="*/ 130 w 278"/>
                    <a:gd name="T13" fmla="*/ 101 h 143"/>
                    <a:gd name="T14" fmla="*/ 154 w 278"/>
                    <a:gd name="T15" fmla="*/ 88 h 143"/>
                    <a:gd name="T16" fmla="*/ 181 w 278"/>
                    <a:gd name="T17" fmla="*/ 75 h 143"/>
                    <a:gd name="T18" fmla="*/ 208 w 278"/>
                    <a:gd name="T19" fmla="*/ 62 h 143"/>
                    <a:gd name="T20" fmla="*/ 236 w 278"/>
                    <a:gd name="T21" fmla="*/ 49 h 143"/>
                    <a:gd name="T22" fmla="*/ 260 w 278"/>
                    <a:gd name="T23" fmla="*/ 37 h 143"/>
                    <a:gd name="T24" fmla="*/ 289 w 278"/>
                    <a:gd name="T25" fmla="*/ 26 h 143"/>
                    <a:gd name="T26" fmla="*/ 315 w 278"/>
                    <a:gd name="T27" fmla="*/ 16 h 143"/>
                    <a:gd name="T28" fmla="*/ 342 w 278"/>
                    <a:gd name="T29" fmla="*/ 8 h 143"/>
                    <a:gd name="T30" fmla="*/ 367 w 278"/>
                    <a:gd name="T31" fmla="*/ 2 h 143"/>
                    <a:gd name="T32" fmla="*/ 392 w 278"/>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8"/>
                    <a:gd name="T52" fmla="*/ 0 h 143"/>
                    <a:gd name="T53" fmla="*/ 278 w 278"/>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8" h="143">
                      <a:moveTo>
                        <a:pt x="0" y="142"/>
                      </a:moveTo>
                      <a:lnTo>
                        <a:pt x="12" y="141"/>
                      </a:lnTo>
                      <a:lnTo>
                        <a:pt x="26" y="138"/>
                      </a:lnTo>
                      <a:lnTo>
                        <a:pt x="41" y="131"/>
                      </a:lnTo>
                      <a:lnTo>
                        <a:pt x="57" y="123"/>
                      </a:lnTo>
                      <a:lnTo>
                        <a:pt x="73" y="113"/>
                      </a:lnTo>
                      <a:lnTo>
                        <a:pt x="91" y="101"/>
                      </a:lnTo>
                      <a:lnTo>
                        <a:pt x="109" y="88"/>
                      </a:lnTo>
                      <a:lnTo>
                        <a:pt x="128" y="75"/>
                      </a:lnTo>
                      <a:lnTo>
                        <a:pt x="147" y="62"/>
                      </a:lnTo>
                      <a:lnTo>
                        <a:pt x="166" y="49"/>
                      </a:lnTo>
                      <a:lnTo>
                        <a:pt x="185" y="37"/>
                      </a:lnTo>
                      <a:lnTo>
                        <a:pt x="204" y="26"/>
                      </a:lnTo>
                      <a:lnTo>
                        <a:pt x="223" y="16"/>
                      </a:lnTo>
                      <a:lnTo>
                        <a:pt x="242" y="8"/>
                      </a:lnTo>
                      <a:lnTo>
                        <a:pt x="259" y="2"/>
                      </a:lnTo>
                      <a:lnTo>
                        <a:pt x="277" y="0"/>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29" name="Freeform 109"/>
                <p:cNvSpPr>
                  <a:spLocks/>
                </p:cNvSpPr>
                <p:nvPr/>
              </p:nvSpPr>
              <p:spPr bwMode="auto">
                <a:xfrm>
                  <a:off x="3512" y="3810"/>
                  <a:ext cx="276" cy="161"/>
                </a:xfrm>
                <a:custGeom>
                  <a:avLst/>
                  <a:gdLst>
                    <a:gd name="T0" fmla="*/ 0 w 260"/>
                    <a:gd name="T1" fmla="*/ 0 h 168"/>
                    <a:gd name="T2" fmla="*/ 35 w 260"/>
                    <a:gd name="T3" fmla="*/ 0 h 168"/>
                    <a:gd name="T4" fmla="*/ 63 w 260"/>
                    <a:gd name="T5" fmla="*/ 4 h 168"/>
                    <a:gd name="T6" fmla="*/ 87 w 260"/>
                    <a:gd name="T7" fmla="*/ 11 h 168"/>
                    <a:gd name="T8" fmla="*/ 109 w 260"/>
                    <a:gd name="T9" fmla="*/ 16 h 168"/>
                    <a:gd name="T10" fmla="*/ 128 w 260"/>
                    <a:gd name="T11" fmla="*/ 29 h 168"/>
                    <a:gd name="T12" fmla="*/ 144 w 260"/>
                    <a:gd name="T13" fmla="*/ 38 h 168"/>
                    <a:gd name="T14" fmla="*/ 158 w 260"/>
                    <a:gd name="T15" fmla="*/ 51 h 168"/>
                    <a:gd name="T16" fmla="*/ 172 w 260"/>
                    <a:gd name="T17" fmla="*/ 64 h 168"/>
                    <a:gd name="T18" fmla="*/ 186 w 260"/>
                    <a:gd name="T19" fmla="*/ 77 h 168"/>
                    <a:gd name="T20" fmla="*/ 201 w 260"/>
                    <a:gd name="T21" fmla="*/ 90 h 168"/>
                    <a:gd name="T22" fmla="*/ 219 w 260"/>
                    <a:gd name="T23" fmla="*/ 102 h 168"/>
                    <a:gd name="T24" fmla="*/ 238 w 260"/>
                    <a:gd name="T25" fmla="*/ 112 h 168"/>
                    <a:gd name="T26" fmla="*/ 259 w 260"/>
                    <a:gd name="T27" fmla="*/ 122 h 168"/>
                    <a:gd name="T28" fmla="*/ 286 w 260"/>
                    <a:gd name="T29" fmla="*/ 128 h 168"/>
                    <a:gd name="T30" fmla="*/ 313 w 260"/>
                    <a:gd name="T31" fmla="*/ 133 h 168"/>
                    <a:gd name="T32" fmla="*/ 349 w 260"/>
                    <a:gd name="T33" fmla="*/ 135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168"/>
                    <a:gd name="T53" fmla="*/ 260 w 260"/>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168">
                      <a:moveTo>
                        <a:pt x="0" y="0"/>
                      </a:moveTo>
                      <a:lnTo>
                        <a:pt x="25" y="0"/>
                      </a:lnTo>
                      <a:lnTo>
                        <a:pt x="47" y="4"/>
                      </a:lnTo>
                      <a:lnTo>
                        <a:pt x="65" y="11"/>
                      </a:lnTo>
                      <a:lnTo>
                        <a:pt x="81" y="21"/>
                      </a:lnTo>
                      <a:lnTo>
                        <a:pt x="95" y="34"/>
                      </a:lnTo>
                      <a:lnTo>
                        <a:pt x="107" y="48"/>
                      </a:lnTo>
                      <a:lnTo>
                        <a:pt x="117" y="63"/>
                      </a:lnTo>
                      <a:lnTo>
                        <a:pt x="128" y="79"/>
                      </a:lnTo>
                      <a:lnTo>
                        <a:pt x="138" y="95"/>
                      </a:lnTo>
                      <a:lnTo>
                        <a:pt x="149" y="111"/>
                      </a:lnTo>
                      <a:lnTo>
                        <a:pt x="162" y="126"/>
                      </a:lnTo>
                      <a:lnTo>
                        <a:pt x="176" y="139"/>
                      </a:lnTo>
                      <a:lnTo>
                        <a:pt x="192" y="151"/>
                      </a:lnTo>
                      <a:lnTo>
                        <a:pt x="211" y="159"/>
                      </a:lnTo>
                      <a:lnTo>
                        <a:pt x="233" y="165"/>
                      </a:lnTo>
                      <a:lnTo>
                        <a:pt x="259" y="167"/>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30" name="Line 110"/>
                <p:cNvSpPr>
                  <a:spLocks noChangeShapeType="1"/>
                </p:cNvSpPr>
                <p:nvPr/>
              </p:nvSpPr>
              <p:spPr bwMode="auto">
                <a:xfrm flipV="1">
                  <a:off x="3511" y="3789"/>
                  <a:ext cx="0" cy="54"/>
                </a:xfrm>
                <a:prstGeom prst="line">
                  <a:avLst/>
                </a:prstGeom>
                <a:noFill/>
                <a:ln w="47625">
                  <a:solidFill>
                    <a:schemeClr val="hlink"/>
                  </a:solidFill>
                  <a:round/>
                  <a:headEnd/>
                  <a:tailEnd/>
                </a:ln>
              </p:spPr>
              <p:txBody>
                <a:bodyPr wrap="none" anchor="ctr"/>
                <a:lstStyle/>
                <a:p>
                  <a:endParaRPr lang="en-US"/>
                </a:p>
              </p:txBody>
            </p:sp>
            <p:sp>
              <p:nvSpPr>
                <p:cNvPr id="16431" name="Freeform 111"/>
                <p:cNvSpPr>
                  <a:spLocks/>
                </p:cNvSpPr>
                <p:nvPr/>
              </p:nvSpPr>
              <p:spPr bwMode="auto">
                <a:xfrm>
                  <a:off x="3787" y="3825"/>
                  <a:ext cx="268" cy="146"/>
                </a:xfrm>
                <a:custGeom>
                  <a:avLst/>
                  <a:gdLst>
                    <a:gd name="T0" fmla="*/ 0 w 252"/>
                    <a:gd name="T1" fmla="*/ 124 h 152"/>
                    <a:gd name="T2" fmla="*/ 30 w 252"/>
                    <a:gd name="T3" fmla="*/ 122 h 152"/>
                    <a:gd name="T4" fmla="*/ 56 w 252"/>
                    <a:gd name="T5" fmla="*/ 119 h 152"/>
                    <a:gd name="T6" fmla="*/ 81 w 252"/>
                    <a:gd name="T7" fmla="*/ 112 h 152"/>
                    <a:gd name="T8" fmla="*/ 102 w 252"/>
                    <a:gd name="T9" fmla="*/ 104 h 152"/>
                    <a:gd name="T10" fmla="*/ 121 w 252"/>
                    <a:gd name="T11" fmla="*/ 95 h 152"/>
                    <a:gd name="T12" fmla="*/ 138 w 252"/>
                    <a:gd name="T13" fmla="*/ 84 h 152"/>
                    <a:gd name="T14" fmla="*/ 156 w 252"/>
                    <a:gd name="T15" fmla="*/ 74 h 152"/>
                    <a:gd name="T16" fmla="*/ 174 w 252"/>
                    <a:gd name="T17" fmla="*/ 61 h 152"/>
                    <a:gd name="T18" fmla="*/ 190 w 252"/>
                    <a:gd name="T19" fmla="*/ 51 h 152"/>
                    <a:gd name="T20" fmla="*/ 207 w 252"/>
                    <a:gd name="T21" fmla="*/ 38 h 152"/>
                    <a:gd name="T22" fmla="*/ 227 w 252"/>
                    <a:gd name="T23" fmla="*/ 30 h 152"/>
                    <a:gd name="T24" fmla="*/ 245 w 252"/>
                    <a:gd name="T25" fmla="*/ 19 h 152"/>
                    <a:gd name="T26" fmla="*/ 265 w 252"/>
                    <a:gd name="T27" fmla="*/ 12 h 152"/>
                    <a:gd name="T28" fmla="*/ 287 w 252"/>
                    <a:gd name="T29" fmla="*/ 7 h 152"/>
                    <a:gd name="T30" fmla="*/ 315 w 252"/>
                    <a:gd name="T31" fmla="*/ 2 h 152"/>
                    <a:gd name="T32" fmla="*/ 341 w 252"/>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52"/>
                    <a:gd name="T53" fmla="*/ 252 w 252"/>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52">
                      <a:moveTo>
                        <a:pt x="0" y="151"/>
                      </a:moveTo>
                      <a:lnTo>
                        <a:pt x="22" y="149"/>
                      </a:lnTo>
                      <a:lnTo>
                        <a:pt x="41" y="145"/>
                      </a:lnTo>
                      <a:lnTo>
                        <a:pt x="59" y="137"/>
                      </a:lnTo>
                      <a:lnTo>
                        <a:pt x="75" y="127"/>
                      </a:lnTo>
                      <a:lnTo>
                        <a:pt x="89" y="116"/>
                      </a:lnTo>
                      <a:lnTo>
                        <a:pt x="102" y="103"/>
                      </a:lnTo>
                      <a:lnTo>
                        <a:pt x="115" y="90"/>
                      </a:lnTo>
                      <a:lnTo>
                        <a:pt x="128" y="76"/>
                      </a:lnTo>
                      <a:lnTo>
                        <a:pt x="140" y="61"/>
                      </a:lnTo>
                      <a:lnTo>
                        <a:pt x="152" y="48"/>
                      </a:lnTo>
                      <a:lnTo>
                        <a:pt x="166" y="35"/>
                      </a:lnTo>
                      <a:lnTo>
                        <a:pt x="180" y="24"/>
                      </a:lnTo>
                      <a:lnTo>
                        <a:pt x="195" y="14"/>
                      </a:lnTo>
                      <a:lnTo>
                        <a:pt x="212" y="7"/>
                      </a:lnTo>
                      <a:lnTo>
                        <a:pt x="230" y="2"/>
                      </a:lnTo>
                      <a:lnTo>
                        <a:pt x="251" y="0"/>
                      </a:lnTo>
                    </a:path>
                  </a:pathLst>
                </a:custGeom>
                <a:noFill/>
                <a:ln w="47625" cap="rnd" cmpd="sng">
                  <a:solidFill>
                    <a:schemeClr val="hlink"/>
                  </a:solidFill>
                  <a:prstDash val="solid"/>
                  <a:round/>
                  <a:headEnd type="none" w="med" len="med"/>
                  <a:tailEnd type="none" w="med" len="med"/>
                </a:ln>
              </p:spPr>
              <p:txBody>
                <a:bodyPr/>
                <a:lstStyle/>
                <a:p>
                  <a:endParaRPr lang="en-US"/>
                </a:p>
              </p:txBody>
            </p:sp>
            <p:sp>
              <p:nvSpPr>
                <p:cNvPr id="16432" name="Line 112"/>
                <p:cNvSpPr>
                  <a:spLocks noChangeShapeType="1"/>
                </p:cNvSpPr>
                <p:nvPr/>
              </p:nvSpPr>
              <p:spPr bwMode="auto">
                <a:xfrm flipV="1">
                  <a:off x="3787" y="3949"/>
                  <a:ext cx="0" cy="48"/>
                </a:xfrm>
                <a:prstGeom prst="line">
                  <a:avLst/>
                </a:prstGeom>
                <a:noFill/>
                <a:ln w="47625">
                  <a:solidFill>
                    <a:schemeClr val="hlink"/>
                  </a:solidFill>
                  <a:round/>
                  <a:headEnd/>
                  <a:tailEnd/>
                </a:ln>
              </p:spPr>
              <p:txBody>
                <a:bodyPr wrap="none" anchor="ctr"/>
                <a:lstStyle/>
                <a:p>
                  <a:endParaRPr lang="en-US"/>
                </a:p>
              </p:txBody>
            </p:sp>
            <p:sp>
              <p:nvSpPr>
                <p:cNvPr id="16433" name="Line 113"/>
                <p:cNvSpPr>
                  <a:spLocks noChangeShapeType="1"/>
                </p:cNvSpPr>
                <p:nvPr/>
              </p:nvSpPr>
              <p:spPr bwMode="auto">
                <a:xfrm flipV="1">
                  <a:off x="4054" y="3805"/>
                  <a:ext cx="0" cy="53"/>
                </a:xfrm>
                <a:prstGeom prst="line">
                  <a:avLst/>
                </a:prstGeom>
                <a:noFill/>
                <a:ln w="47625">
                  <a:solidFill>
                    <a:schemeClr val="hlink"/>
                  </a:solidFill>
                  <a:round/>
                  <a:headEnd/>
                  <a:tailEnd/>
                </a:ln>
              </p:spPr>
              <p:txBody>
                <a:bodyPr wrap="none" anchor="ctr"/>
                <a:lstStyle/>
                <a:p>
                  <a:endParaRPr lang="en-US"/>
                </a:p>
              </p:txBody>
            </p:sp>
            <p:sp>
              <p:nvSpPr>
                <p:cNvPr id="16434" name="Line 114"/>
                <p:cNvSpPr>
                  <a:spLocks noChangeShapeType="1"/>
                </p:cNvSpPr>
                <p:nvPr/>
              </p:nvSpPr>
              <p:spPr bwMode="auto">
                <a:xfrm flipV="1">
                  <a:off x="3213" y="3927"/>
                  <a:ext cx="0" cy="51"/>
                </a:xfrm>
                <a:prstGeom prst="line">
                  <a:avLst/>
                </a:prstGeom>
                <a:noFill/>
                <a:ln w="47625">
                  <a:solidFill>
                    <a:schemeClr val="hlink"/>
                  </a:solidFill>
                  <a:round/>
                  <a:headEnd/>
                  <a:tailEnd/>
                </a:ln>
              </p:spPr>
              <p:txBody>
                <a:bodyPr wrap="none" anchor="ctr"/>
                <a:lstStyle/>
                <a:p>
                  <a:endParaRPr lang="en-US"/>
                </a:p>
              </p:txBody>
            </p:sp>
            <p:sp>
              <p:nvSpPr>
                <p:cNvPr id="16435" name="Line 115"/>
                <p:cNvSpPr>
                  <a:spLocks noChangeShapeType="1"/>
                </p:cNvSpPr>
                <p:nvPr/>
              </p:nvSpPr>
              <p:spPr bwMode="auto">
                <a:xfrm flipV="1">
                  <a:off x="4170" y="3945"/>
                  <a:ext cx="0" cy="51"/>
                </a:xfrm>
                <a:prstGeom prst="line">
                  <a:avLst/>
                </a:prstGeom>
                <a:noFill/>
                <a:ln w="47625">
                  <a:solidFill>
                    <a:schemeClr val="hlink"/>
                  </a:solidFill>
                  <a:round/>
                  <a:headEnd/>
                  <a:tailEnd/>
                </a:ln>
              </p:spPr>
              <p:txBody>
                <a:bodyPr wrap="none" anchor="ctr"/>
                <a:lstStyle/>
                <a:p>
                  <a:endParaRPr lang="en-US"/>
                </a:p>
              </p:txBody>
            </p:sp>
          </p:grpSp>
        </p:grpSp>
        <p:sp>
          <p:nvSpPr>
            <p:cNvPr id="16418" name="AutoShape 116"/>
            <p:cNvSpPr>
              <a:spLocks noChangeArrowheads="1"/>
            </p:cNvSpPr>
            <p:nvPr/>
          </p:nvSpPr>
          <p:spPr bwMode="auto">
            <a:xfrm flipH="1">
              <a:off x="3971925" y="4918075"/>
              <a:ext cx="344488" cy="4095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endParaRPr lang="en-US"/>
            </a:p>
          </p:txBody>
        </p:sp>
        <p:sp>
          <p:nvSpPr>
            <p:cNvPr id="16419" name="Rectangle 22"/>
            <p:cNvSpPr>
              <a:spLocks noChangeArrowheads="1"/>
            </p:cNvSpPr>
            <p:nvPr/>
          </p:nvSpPr>
          <p:spPr bwMode="auto">
            <a:xfrm>
              <a:off x="5616575" y="3148013"/>
              <a:ext cx="3313113" cy="852487"/>
            </a:xfrm>
            <a:prstGeom prst="rect">
              <a:avLst/>
            </a:prstGeom>
            <a:noFill/>
            <a:ln w="12700">
              <a:noFill/>
              <a:miter lim="800000"/>
              <a:headEnd/>
              <a:tailEnd/>
            </a:ln>
          </p:spPr>
          <p:txBody>
            <a:bodyPr lIns="90488" tIns="44450" rIns="90488" bIns="44450">
              <a:spAutoFit/>
            </a:bodyPr>
            <a:lstStyle/>
            <a:p>
              <a:pPr eaLnBrk="0" hangingPunct="0">
                <a:lnSpc>
                  <a:spcPct val="90000"/>
                </a:lnSpc>
                <a:spcBef>
                  <a:spcPct val="20000"/>
                </a:spcBef>
                <a:buFont typeface="Symbol" pitchFamily="18" charset="2"/>
                <a:buNone/>
              </a:pPr>
              <a:r>
                <a:rPr lang="en-US" sz="1600"/>
                <a:t>Increased expression of:</a:t>
              </a:r>
            </a:p>
            <a:p>
              <a:pPr eaLnBrk="0" hangingPunct="0">
                <a:lnSpc>
                  <a:spcPct val="90000"/>
                </a:lnSpc>
                <a:spcBef>
                  <a:spcPct val="20000"/>
                </a:spcBef>
                <a:buFont typeface="Symbol" pitchFamily="18" charset="2"/>
                <a:buChar char="·"/>
              </a:pPr>
              <a:r>
                <a:rPr lang="en-US" sz="1600"/>
                <a:t> Anti-inflammatory molecules</a:t>
              </a:r>
            </a:p>
            <a:p>
              <a:pPr eaLnBrk="0" hangingPunct="0">
                <a:lnSpc>
                  <a:spcPct val="90000"/>
                </a:lnSpc>
                <a:spcBef>
                  <a:spcPct val="20000"/>
                </a:spcBef>
                <a:buFont typeface="Symbol" pitchFamily="18" charset="2"/>
                <a:buChar char="·"/>
              </a:pPr>
              <a:r>
                <a:rPr lang="en-US" sz="1600">
                  <a:latin typeface="Symbol" pitchFamily="18" charset="2"/>
                </a:rPr>
                <a:t> b</a:t>
              </a:r>
              <a:r>
                <a:rPr lang="en-US" sz="1600"/>
                <a:t>-adrenergic receptors</a:t>
              </a:r>
            </a:p>
          </p:txBody>
        </p:sp>
      </p:grpSp>
      <p:sp>
        <p:nvSpPr>
          <p:cNvPr id="16388"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Adapted from Barnes, </a:t>
            </a:r>
            <a:r>
              <a:rPr lang="en-GB" sz="1100" dirty="0">
                <a:solidFill>
                  <a:srgbClr val="FFFF00"/>
                </a:solidFill>
                <a:latin typeface="Candara" pitchFamily="34" charset="0"/>
              </a:rPr>
              <a:t>Am J </a:t>
            </a:r>
            <a:r>
              <a:rPr lang="en-GB" sz="1100" dirty="0" err="1">
                <a:solidFill>
                  <a:srgbClr val="FFFF00"/>
                </a:solidFill>
                <a:latin typeface="Candara" pitchFamily="34" charset="0"/>
              </a:rPr>
              <a:t>Respir</a:t>
            </a:r>
            <a:r>
              <a:rPr lang="en-GB" sz="1100" dirty="0">
                <a:solidFill>
                  <a:srgbClr val="FFFF00"/>
                </a:solidFill>
                <a:latin typeface="Candara" pitchFamily="34" charset="0"/>
              </a:rPr>
              <a:t> </a:t>
            </a:r>
            <a:r>
              <a:rPr lang="en-GB" sz="1100" dirty="0" err="1">
                <a:solidFill>
                  <a:srgbClr val="FFFF00"/>
                </a:solidFill>
                <a:latin typeface="Candara" pitchFamily="34" charset="0"/>
              </a:rPr>
              <a:t>Crit</a:t>
            </a:r>
            <a:r>
              <a:rPr lang="en-GB" sz="1100" dirty="0">
                <a:solidFill>
                  <a:srgbClr val="FFFF00"/>
                </a:solidFill>
                <a:latin typeface="Candara" pitchFamily="34" charset="0"/>
              </a:rPr>
              <a:t> Care Med 1998</a:t>
            </a:r>
            <a:endParaRPr lang="en-US" sz="1100" dirty="0">
              <a:solidFill>
                <a:srgbClr val="FFFF00"/>
              </a:solidFill>
              <a:latin typeface="Candara" pitchFamily="34" charset="0"/>
            </a:endParaRPr>
          </a:p>
        </p:txBody>
      </p:sp>
      <p:sp>
        <p:nvSpPr>
          <p:cNvPr id="121"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7" name="Rectangle 111"/>
          <p:cNvSpPr>
            <a:spLocks noGrp="1" noChangeArrowheads="1"/>
          </p:cNvSpPr>
          <p:nvPr>
            <p:ph type="title"/>
          </p:nvPr>
        </p:nvSpPr>
        <p:spPr>
          <a:xfrm>
            <a:off x="685800" y="-76200"/>
            <a:ext cx="7772400" cy="914400"/>
          </a:xfrm>
        </p:spPr>
        <p:txBody>
          <a:bodyPr/>
          <a:lstStyle/>
          <a:p>
            <a:pPr>
              <a:defRPr/>
            </a:pPr>
            <a:r>
              <a:rPr lang="en-US" sz="4000" dirty="0" err="1">
                <a:solidFill>
                  <a:srgbClr val="FFFF00"/>
                </a:solidFill>
              </a:rPr>
              <a:t>Efek</a:t>
            </a:r>
            <a:r>
              <a:rPr lang="en-US" sz="4000" dirty="0">
                <a:solidFill>
                  <a:srgbClr val="FFFF00"/>
                </a:solidFill>
              </a:rPr>
              <a:t> </a:t>
            </a:r>
            <a:r>
              <a:rPr lang="en-US" sz="4000" dirty="0" smtClean="0">
                <a:solidFill>
                  <a:srgbClr val="FFFF00"/>
                </a:solidFill>
              </a:rPr>
              <a:t>Steroid </a:t>
            </a:r>
            <a:r>
              <a:rPr lang="en-US" sz="4000" dirty="0" err="1">
                <a:solidFill>
                  <a:srgbClr val="FFFF00"/>
                </a:solidFill>
              </a:rPr>
              <a:t>pada</a:t>
            </a:r>
            <a:r>
              <a:rPr lang="en-US" sz="4000" dirty="0">
                <a:solidFill>
                  <a:srgbClr val="FFFF00"/>
                </a:solidFill>
              </a:rPr>
              <a:t> </a:t>
            </a:r>
            <a:r>
              <a:rPr lang="en-US" sz="4000" dirty="0" err="1" smtClean="0">
                <a:solidFill>
                  <a:srgbClr val="FFFF00"/>
                </a:solidFill>
              </a:rPr>
              <a:t>Asma</a:t>
            </a:r>
            <a:endParaRPr lang="en-AU" sz="4000" dirty="0">
              <a:solidFill>
                <a:srgbClr val="FFFF00"/>
              </a:solidFill>
            </a:endParaRPr>
          </a:p>
        </p:txBody>
      </p:sp>
      <p:grpSp>
        <p:nvGrpSpPr>
          <p:cNvPr id="17411" name="Group 113"/>
          <p:cNvGrpSpPr>
            <a:grpSpLocks/>
          </p:cNvGrpSpPr>
          <p:nvPr/>
        </p:nvGrpSpPr>
        <p:grpSpPr bwMode="auto">
          <a:xfrm>
            <a:off x="250825" y="661988"/>
            <a:ext cx="8766175" cy="5791200"/>
            <a:chOff x="198438" y="661988"/>
            <a:chExt cx="9001125" cy="6081712"/>
          </a:xfrm>
        </p:grpSpPr>
        <p:sp>
          <p:nvSpPr>
            <p:cNvPr id="17415" name="Oval 2"/>
            <p:cNvSpPr>
              <a:spLocks noChangeArrowheads="1"/>
            </p:cNvSpPr>
            <p:nvPr/>
          </p:nvSpPr>
          <p:spPr bwMode="auto">
            <a:xfrm>
              <a:off x="3201988" y="3214688"/>
              <a:ext cx="2635250" cy="776287"/>
            </a:xfrm>
            <a:prstGeom prst="ellipse">
              <a:avLst/>
            </a:prstGeom>
            <a:solidFill>
              <a:srgbClr val="FFFFCC"/>
            </a:solidFill>
            <a:ln w="9525">
              <a:solidFill>
                <a:schemeClr val="tx1"/>
              </a:solidFill>
              <a:round/>
              <a:headEnd/>
              <a:tailEnd/>
            </a:ln>
          </p:spPr>
          <p:txBody>
            <a:bodyPr wrap="none" anchor="ctr"/>
            <a:lstStyle/>
            <a:p>
              <a:endParaRPr lang="en-GB" sz="1800" b="0">
                <a:solidFill>
                  <a:srgbClr val="000000"/>
                </a:solidFill>
              </a:endParaRPr>
            </a:p>
          </p:txBody>
        </p:sp>
        <p:sp>
          <p:nvSpPr>
            <p:cNvPr id="17416" name="Text Box 3"/>
            <p:cNvSpPr txBox="1">
              <a:spLocks noChangeArrowheads="1"/>
            </p:cNvSpPr>
            <p:nvPr/>
          </p:nvSpPr>
          <p:spPr bwMode="auto">
            <a:xfrm>
              <a:off x="3171825" y="3351213"/>
              <a:ext cx="2695575" cy="519112"/>
            </a:xfrm>
            <a:prstGeom prst="rect">
              <a:avLst/>
            </a:prstGeom>
            <a:noFill/>
            <a:ln w="9525">
              <a:noFill/>
              <a:miter lim="800000"/>
              <a:headEnd/>
              <a:tailEnd/>
            </a:ln>
          </p:spPr>
          <p:txBody>
            <a:bodyPr wrap="none">
              <a:spAutoFit/>
            </a:bodyPr>
            <a:lstStyle/>
            <a:p>
              <a:r>
                <a:rPr lang="en-GB" sz="2800" b="0">
                  <a:solidFill>
                    <a:srgbClr val="FF0000"/>
                  </a:solidFill>
                </a:rPr>
                <a:t>Glukokortikoid</a:t>
              </a:r>
            </a:p>
          </p:txBody>
        </p:sp>
        <p:sp>
          <p:nvSpPr>
            <p:cNvPr id="17417" name="Text Box 4"/>
            <p:cNvSpPr txBox="1">
              <a:spLocks noChangeArrowheads="1"/>
            </p:cNvSpPr>
            <p:nvPr/>
          </p:nvSpPr>
          <p:spPr bwMode="auto">
            <a:xfrm>
              <a:off x="6184900" y="661988"/>
              <a:ext cx="2132013" cy="457200"/>
            </a:xfrm>
            <a:prstGeom prst="rect">
              <a:avLst/>
            </a:prstGeom>
            <a:noFill/>
            <a:ln w="9525">
              <a:noFill/>
              <a:miter lim="800000"/>
              <a:headEnd/>
              <a:tailEnd/>
            </a:ln>
          </p:spPr>
          <p:txBody>
            <a:bodyPr wrap="none">
              <a:spAutoFit/>
            </a:bodyPr>
            <a:lstStyle/>
            <a:p>
              <a:r>
                <a:rPr lang="en-GB" b="0">
                  <a:solidFill>
                    <a:srgbClr val="FFFFFF"/>
                  </a:solidFill>
                </a:rPr>
                <a:t>Sel struktural</a:t>
              </a:r>
            </a:p>
          </p:txBody>
        </p:sp>
        <p:grpSp>
          <p:nvGrpSpPr>
            <p:cNvPr id="17418" name="Group 5"/>
            <p:cNvGrpSpPr>
              <a:grpSpLocks/>
            </p:cNvGrpSpPr>
            <p:nvPr/>
          </p:nvGrpSpPr>
          <p:grpSpPr bwMode="auto">
            <a:xfrm>
              <a:off x="6810375" y="1533525"/>
              <a:ext cx="685800" cy="800100"/>
              <a:chOff x="4919" y="2748"/>
              <a:chExt cx="486" cy="504"/>
            </a:xfrm>
          </p:grpSpPr>
          <p:grpSp>
            <p:nvGrpSpPr>
              <p:cNvPr id="17513" name="Group 6"/>
              <p:cNvGrpSpPr>
                <a:grpSpLocks/>
              </p:cNvGrpSpPr>
              <p:nvPr/>
            </p:nvGrpSpPr>
            <p:grpSpPr bwMode="auto">
              <a:xfrm>
                <a:off x="4919" y="2748"/>
                <a:ext cx="234" cy="504"/>
                <a:chOff x="4919" y="2748"/>
                <a:chExt cx="234" cy="504"/>
              </a:xfrm>
            </p:grpSpPr>
            <p:sp>
              <p:nvSpPr>
                <p:cNvPr id="17520" name="AutoShape 7"/>
                <p:cNvSpPr>
                  <a:spLocks noChangeArrowheads="1"/>
                </p:cNvSpPr>
                <p:nvPr/>
              </p:nvSpPr>
              <p:spPr bwMode="auto">
                <a:xfrm>
                  <a:off x="4919" y="2874"/>
                  <a:ext cx="234" cy="378"/>
                </a:xfrm>
                <a:prstGeom prst="roundRect">
                  <a:avLst>
                    <a:gd name="adj" fmla="val 16667"/>
                  </a:avLst>
                </a:prstGeom>
                <a:solidFill>
                  <a:srgbClr val="FFFFCC"/>
                </a:solidFill>
                <a:ln w="9525">
                  <a:solidFill>
                    <a:schemeClr val="bg2"/>
                  </a:solidFill>
                  <a:round/>
                  <a:headEnd/>
                  <a:tailEnd/>
                </a:ln>
              </p:spPr>
              <p:txBody>
                <a:bodyPr wrap="none" anchor="ctr"/>
                <a:lstStyle/>
                <a:p>
                  <a:endParaRPr lang="en-GB" sz="1800" b="0">
                    <a:solidFill>
                      <a:srgbClr val="000000"/>
                    </a:solidFill>
                  </a:endParaRPr>
                </a:p>
              </p:txBody>
            </p:sp>
            <p:sp>
              <p:nvSpPr>
                <p:cNvPr id="17521" name="Oval 8"/>
                <p:cNvSpPr>
                  <a:spLocks noChangeArrowheads="1"/>
                </p:cNvSpPr>
                <p:nvPr/>
              </p:nvSpPr>
              <p:spPr bwMode="auto">
                <a:xfrm>
                  <a:off x="4964" y="3152"/>
                  <a:ext cx="140" cy="52"/>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522" name="Freeform 9"/>
                <p:cNvSpPr>
                  <a:spLocks/>
                </p:cNvSpPr>
                <p:nvPr/>
              </p:nvSpPr>
              <p:spPr bwMode="auto">
                <a:xfrm>
                  <a:off x="4967"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sp>
              <p:nvSpPr>
                <p:cNvPr id="17523" name="Freeform 10"/>
                <p:cNvSpPr>
                  <a:spLocks/>
                </p:cNvSpPr>
                <p:nvPr/>
              </p:nvSpPr>
              <p:spPr bwMode="auto">
                <a:xfrm>
                  <a:off x="5023"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sp>
              <p:nvSpPr>
                <p:cNvPr id="17524" name="Freeform 11"/>
                <p:cNvSpPr>
                  <a:spLocks/>
                </p:cNvSpPr>
                <p:nvPr/>
              </p:nvSpPr>
              <p:spPr bwMode="auto">
                <a:xfrm>
                  <a:off x="5083"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grpSp>
          <p:grpSp>
            <p:nvGrpSpPr>
              <p:cNvPr id="17514" name="Group 12"/>
              <p:cNvGrpSpPr>
                <a:grpSpLocks/>
              </p:cNvGrpSpPr>
              <p:nvPr/>
            </p:nvGrpSpPr>
            <p:grpSpPr bwMode="auto">
              <a:xfrm>
                <a:off x="5171" y="2748"/>
                <a:ext cx="234" cy="504"/>
                <a:chOff x="4919" y="2748"/>
                <a:chExt cx="234" cy="504"/>
              </a:xfrm>
            </p:grpSpPr>
            <p:sp>
              <p:nvSpPr>
                <p:cNvPr id="17515" name="AutoShape 13"/>
                <p:cNvSpPr>
                  <a:spLocks noChangeArrowheads="1"/>
                </p:cNvSpPr>
                <p:nvPr/>
              </p:nvSpPr>
              <p:spPr bwMode="auto">
                <a:xfrm>
                  <a:off x="4919" y="2874"/>
                  <a:ext cx="234" cy="378"/>
                </a:xfrm>
                <a:prstGeom prst="roundRect">
                  <a:avLst>
                    <a:gd name="adj" fmla="val 16667"/>
                  </a:avLst>
                </a:prstGeom>
                <a:solidFill>
                  <a:srgbClr val="FFFFCC"/>
                </a:solidFill>
                <a:ln w="9525">
                  <a:solidFill>
                    <a:schemeClr val="bg2"/>
                  </a:solidFill>
                  <a:round/>
                  <a:headEnd/>
                  <a:tailEnd/>
                </a:ln>
              </p:spPr>
              <p:txBody>
                <a:bodyPr wrap="none" anchor="ctr"/>
                <a:lstStyle/>
                <a:p>
                  <a:endParaRPr lang="en-GB" sz="1800" b="0">
                    <a:solidFill>
                      <a:srgbClr val="000000"/>
                    </a:solidFill>
                  </a:endParaRPr>
                </a:p>
              </p:txBody>
            </p:sp>
            <p:sp>
              <p:nvSpPr>
                <p:cNvPr id="17516" name="Oval 14"/>
                <p:cNvSpPr>
                  <a:spLocks noChangeArrowheads="1"/>
                </p:cNvSpPr>
                <p:nvPr/>
              </p:nvSpPr>
              <p:spPr bwMode="auto">
                <a:xfrm>
                  <a:off x="4964" y="3152"/>
                  <a:ext cx="140" cy="52"/>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517" name="Freeform 15"/>
                <p:cNvSpPr>
                  <a:spLocks/>
                </p:cNvSpPr>
                <p:nvPr/>
              </p:nvSpPr>
              <p:spPr bwMode="auto">
                <a:xfrm>
                  <a:off x="4967"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sp>
              <p:nvSpPr>
                <p:cNvPr id="17518" name="Freeform 16"/>
                <p:cNvSpPr>
                  <a:spLocks/>
                </p:cNvSpPr>
                <p:nvPr/>
              </p:nvSpPr>
              <p:spPr bwMode="auto">
                <a:xfrm>
                  <a:off x="5023"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sp>
              <p:nvSpPr>
                <p:cNvPr id="17519" name="Freeform 17"/>
                <p:cNvSpPr>
                  <a:spLocks/>
                </p:cNvSpPr>
                <p:nvPr/>
              </p:nvSpPr>
              <p:spPr bwMode="auto">
                <a:xfrm>
                  <a:off x="5083" y="2748"/>
                  <a:ext cx="29" cy="124"/>
                </a:xfrm>
                <a:custGeom>
                  <a:avLst/>
                  <a:gdLst>
                    <a:gd name="T0" fmla="*/ 13 w 29"/>
                    <a:gd name="T1" fmla="*/ 124 h 124"/>
                    <a:gd name="T2" fmla="*/ 29 w 29"/>
                    <a:gd name="T3" fmla="*/ 88 h 124"/>
                    <a:gd name="T4" fmla="*/ 5 w 29"/>
                    <a:gd name="T5" fmla="*/ 52 h 124"/>
                    <a:gd name="T6" fmla="*/ 29 w 29"/>
                    <a:gd name="T7" fmla="*/ 24 h 124"/>
                    <a:gd name="T8" fmla="*/ 9 w 29"/>
                    <a:gd name="T9" fmla="*/ 0 h 124"/>
                    <a:gd name="T10" fmla="*/ 0 60000 65536"/>
                    <a:gd name="T11" fmla="*/ 0 60000 65536"/>
                    <a:gd name="T12" fmla="*/ 0 60000 65536"/>
                    <a:gd name="T13" fmla="*/ 0 60000 65536"/>
                    <a:gd name="T14" fmla="*/ 0 60000 65536"/>
                    <a:gd name="T15" fmla="*/ 0 w 29"/>
                    <a:gd name="T16" fmla="*/ 0 h 124"/>
                    <a:gd name="T17" fmla="*/ 29 w 29"/>
                    <a:gd name="T18" fmla="*/ 124 h 124"/>
                  </a:gdLst>
                  <a:ahLst/>
                  <a:cxnLst>
                    <a:cxn ang="T10">
                      <a:pos x="T0" y="T1"/>
                    </a:cxn>
                    <a:cxn ang="T11">
                      <a:pos x="T2" y="T3"/>
                    </a:cxn>
                    <a:cxn ang="T12">
                      <a:pos x="T4" y="T5"/>
                    </a:cxn>
                    <a:cxn ang="T13">
                      <a:pos x="T6" y="T7"/>
                    </a:cxn>
                    <a:cxn ang="T14">
                      <a:pos x="T8" y="T9"/>
                    </a:cxn>
                  </a:cxnLst>
                  <a:rect l="T15" t="T16" r="T17" b="T18"/>
                  <a:pathLst>
                    <a:path w="29" h="124">
                      <a:moveTo>
                        <a:pt x="13" y="124"/>
                      </a:moveTo>
                      <a:cubicBezTo>
                        <a:pt x="0" y="105"/>
                        <a:pt x="12" y="99"/>
                        <a:pt x="29" y="88"/>
                      </a:cubicBezTo>
                      <a:cubicBezTo>
                        <a:pt x="24" y="69"/>
                        <a:pt x="16" y="68"/>
                        <a:pt x="5" y="52"/>
                      </a:cubicBezTo>
                      <a:cubicBezTo>
                        <a:pt x="11" y="35"/>
                        <a:pt x="19" y="39"/>
                        <a:pt x="29" y="24"/>
                      </a:cubicBezTo>
                      <a:cubicBezTo>
                        <a:pt x="23" y="1"/>
                        <a:pt x="22" y="13"/>
                        <a:pt x="9" y="0"/>
                      </a:cubicBezTo>
                    </a:path>
                  </a:pathLst>
                </a:custGeom>
                <a:noFill/>
                <a:ln w="9525">
                  <a:solidFill>
                    <a:schemeClr val="bg2"/>
                  </a:solidFill>
                  <a:round/>
                  <a:headEnd/>
                  <a:tailEnd/>
                </a:ln>
              </p:spPr>
              <p:txBody>
                <a:bodyPr wrap="none" anchor="ctr"/>
                <a:lstStyle/>
                <a:p>
                  <a:endParaRPr lang="en-US"/>
                </a:p>
              </p:txBody>
            </p:sp>
          </p:grpSp>
        </p:grpSp>
        <p:sp>
          <p:nvSpPr>
            <p:cNvPr id="17419" name="Text Box 18"/>
            <p:cNvSpPr txBox="1">
              <a:spLocks noChangeArrowheads="1"/>
            </p:cNvSpPr>
            <p:nvPr/>
          </p:nvSpPr>
          <p:spPr bwMode="auto">
            <a:xfrm>
              <a:off x="6321425" y="1130300"/>
              <a:ext cx="1187450" cy="366713"/>
            </a:xfrm>
            <a:prstGeom prst="rect">
              <a:avLst/>
            </a:prstGeom>
            <a:noFill/>
            <a:ln w="9525">
              <a:noFill/>
              <a:miter lim="800000"/>
              <a:headEnd/>
              <a:tailEnd/>
            </a:ln>
          </p:spPr>
          <p:txBody>
            <a:bodyPr wrap="none">
              <a:spAutoFit/>
            </a:bodyPr>
            <a:lstStyle/>
            <a:p>
              <a:r>
                <a:rPr lang="en-GB" sz="1800" b="0">
                  <a:solidFill>
                    <a:srgbClr val="FFFFFF"/>
                  </a:solidFill>
                </a:rPr>
                <a:t>Sel epitel</a:t>
              </a:r>
            </a:p>
          </p:txBody>
        </p:sp>
        <p:sp>
          <p:nvSpPr>
            <p:cNvPr id="17420" name="Text Box 19"/>
            <p:cNvSpPr txBox="1">
              <a:spLocks noChangeArrowheads="1"/>
            </p:cNvSpPr>
            <p:nvPr/>
          </p:nvSpPr>
          <p:spPr bwMode="auto">
            <a:xfrm>
              <a:off x="7820025" y="1744663"/>
              <a:ext cx="1031875" cy="581025"/>
            </a:xfrm>
            <a:prstGeom prst="rect">
              <a:avLst/>
            </a:prstGeom>
            <a:noFill/>
            <a:ln w="9525">
              <a:noFill/>
              <a:miter lim="800000"/>
              <a:headEnd/>
              <a:tailEnd/>
            </a:ln>
          </p:spPr>
          <p:txBody>
            <a:bodyPr wrap="none">
              <a:spAutoFit/>
            </a:bodyPr>
            <a:lstStyle/>
            <a:p>
              <a:r>
                <a:rPr lang="en-GB" sz="1600" b="0">
                  <a:solidFill>
                    <a:srgbClr val="FFFFFF"/>
                  </a:solidFill>
                </a:rPr>
                <a:t>Mediator</a:t>
              </a:r>
            </a:p>
            <a:p>
              <a:r>
                <a:rPr lang="en-GB" sz="1600" b="0">
                  <a:solidFill>
                    <a:srgbClr val="FFFFFF"/>
                  </a:solidFill>
                </a:rPr>
                <a:t>cytokin</a:t>
              </a:r>
            </a:p>
          </p:txBody>
        </p:sp>
        <p:sp>
          <p:nvSpPr>
            <p:cNvPr id="17421" name="Line 20"/>
            <p:cNvSpPr>
              <a:spLocks noChangeShapeType="1"/>
            </p:cNvSpPr>
            <p:nvPr/>
          </p:nvSpPr>
          <p:spPr bwMode="auto">
            <a:xfrm flipV="1">
              <a:off x="7732713" y="1847850"/>
              <a:ext cx="0" cy="390525"/>
            </a:xfrm>
            <a:prstGeom prst="line">
              <a:avLst/>
            </a:prstGeom>
            <a:noFill/>
            <a:ln w="38100">
              <a:solidFill>
                <a:srgbClr val="FFFF00"/>
              </a:solidFill>
              <a:round/>
              <a:headEnd type="triangle" w="med" len="med"/>
              <a:tailEnd/>
            </a:ln>
          </p:spPr>
          <p:txBody>
            <a:bodyPr wrap="none" anchor="ctr"/>
            <a:lstStyle/>
            <a:p>
              <a:endParaRPr lang="en-US"/>
            </a:p>
          </p:txBody>
        </p:sp>
        <p:grpSp>
          <p:nvGrpSpPr>
            <p:cNvPr id="17422" name="Group 21"/>
            <p:cNvGrpSpPr>
              <a:grpSpLocks/>
            </p:cNvGrpSpPr>
            <p:nvPr/>
          </p:nvGrpSpPr>
          <p:grpSpPr bwMode="auto">
            <a:xfrm>
              <a:off x="6804025" y="2927350"/>
              <a:ext cx="614363" cy="785813"/>
              <a:chOff x="3087" y="2641"/>
              <a:chExt cx="653" cy="743"/>
            </a:xfrm>
          </p:grpSpPr>
          <p:sp>
            <p:nvSpPr>
              <p:cNvPr id="17510" name="Freeform 22"/>
              <p:cNvSpPr>
                <a:spLocks/>
              </p:cNvSpPr>
              <p:nvPr/>
            </p:nvSpPr>
            <p:spPr bwMode="auto">
              <a:xfrm>
                <a:off x="3261" y="2641"/>
                <a:ext cx="462" cy="286"/>
              </a:xfrm>
              <a:custGeom>
                <a:avLst/>
                <a:gdLst>
                  <a:gd name="T0" fmla="*/ 12 w 462"/>
                  <a:gd name="T1" fmla="*/ 50 h 286"/>
                  <a:gd name="T2" fmla="*/ 121 w 462"/>
                  <a:gd name="T3" fmla="*/ 14 h 286"/>
                  <a:gd name="T4" fmla="*/ 375 w 462"/>
                  <a:gd name="T5" fmla="*/ 77 h 286"/>
                  <a:gd name="T6" fmla="*/ 439 w 462"/>
                  <a:gd name="T7" fmla="*/ 186 h 286"/>
                  <a:gd name="T8" fmla="*/ 448 w 462"/>
                  <a:gd name="T9" fmla="*/ 286 h 286"/>
                  <a:gd name="T10" fmla="*/ 384 w 462"/>
                  <a:gd name="T11" fmla="*/ 177 h 286"/>
                  <a:gd name="T12" fmla="*/ 375 w 462"/>
                  <a:gd name="T13" fmla="*/ 150 h 286"/>
                  <a:gd name="T14" fmla="*/ 321 w 462"/>
                  <a:gd name="T15" fmla="*/ 114 h 286"/>
                  <a:gd name="T16" fmla="*/ 302 w 462"/>
                  <a:gd name="T17" fmla="*/ 96 h 286"/>
                  <a:gd name="T18" fmla="*/ 221 w 462"/>
                  <a:gd name="T19" fmla="*/ 68 h 286"/>
                  <a:gd name="T20" fmla="*/ 193 w 462"/>
                  <a:gd name="T21" fmla="*/ 59 h 286"/>
                  <a:gd name="T22" fmla="*/ 21 w 462"/>
                  <a:gd name="T23" fmla="*/ 96 h 286"/>
                  <a:gd name="T24" fmla="*/ 12 w 462"/>
                  <a:gd name="T25" fmla="*/ 123 h 286"/>
                  <a:gd name="T26" fmla="*/ 2 w 462"/>
                  <a:gd name="T27" fmla="*/ 96 h 286"/>
                  <a:gd name="T28" fmla="*/ 12 w 462"/>
                  <a:gd name="T29" fmla="*/ 5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2"/>
                  <a:gd name="T46" fmla="*/ 0 h 286"/>
                  <a:gd name="T47" fmla="*/ 462 w 462"/>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2" h="286">
                    <a:moveTo>
                      <a:pt x="12" y="50"/>
                    </a:moveTo>
                    <a:cubicBezTo>
                      <a:pt x="59" y="42"/>
                      <a:pt x="82" y="39"/>
                      <a:pt x="121" y="14"/>
                    </a:cubicBezTo>
                    <a:cubicBezTo>
                      <a:pt x="317" y="25"/>
                      <a:pt x="259" y="0"/>
                      <a:pt x="375" y="77"/>
                    </a:cubicBezTo>
                    <a:cubicBezTo>
                      <a:pt x="401" y="115"/>
                      <a:pt x="415" y="149"/>
                      <a:pt x="439" y="186"/>
                    </a:cubicBezTo>
                    <a:cubicBezTo>
                      <a:pt x="462" y="256"/>
                      <a:pt x="461" y="222"/>
                      <a:pt x="448" y="286"/>
                    </a:cubicBezTo>
                    <a:cubicBezTo>
                      <a:pt x="438" y="270"/>
                      <a:pt x="385" y="181"/>
                      <a:pt x="384" y="177"/>
                    </a:cubicBezTo>
                    <a:cubicBezTo>
                      <a:pt x="381" y="168"/>
                      <a:pt x="382" y="157"/>
                      <a:pt x="375" y="150"/>
                    </a:cubicBezTo>
                    <a:cubicBezTo>
                      <a:pt x="360" y="135"/>
                      <a:pt x="337" y="129"/>
                      <a:pt x="321" y="114"/>
                    </a:cubicBezTo>
                    <a:cubicBezTo>
                      <a:pt x="315" y="108"/>
                      <a:pt x="310" y="100"/>
                      <a:pt x="302" y="96"/>
                    </a:cubicBezTo>
                    <a:cubicBezTo>
                      <a:pt x="296" y="93"/>
                      <a:pt x="238" y="73"/>
                      <a:pt x="221" y="68"/>
                    </a:cubicBezTo>
                    <a:cubicBezTo>
                      <a:pt x="212" y="65"/>
                      <a:pt x="193" y="59"/>
                      <a:pt x="193" y="59"/>
                    </a:cubicBezTo>
                    <a:cubicBezTo>
                      <a:pt x="42" y="71"/>
                      <a:pt x="112" y="62"/>
                      <a:pt x="21" y="96"/>
                    </a:cubicBezTo>
                    <a:cubicBezTo>
                      <a:pt x="18" y="105"/>
                      <a:pt x="21" y="123"/>
                      <a:pt x="12" y="123"/>
                    </a:cubicBezTo>
                    <a:cubicBezTo>
                      <a:pt x="2" y="123"/>
                      <a:pt x="0" y="105"/>
                      <a:pt x="2" y="96"/>
                    </a:cubicBezTo>
                    <a:cubicBezTo>
                      <a:pt x="12" y="36"/>
                      <a:pt x="34" y="94"/>
                      <a:pt x="12" y="50"/>
                    </a:cubicBezTo>
                    <a:close/>
                  </a:path>
                </a:pathLst>
              </a:custGeom>
              <a:solidFill>
                <a:srgbClr val="CCCCFF"/>
              </a:solidFill>
              <a:ln w="9525">
                <a:solidFill>
                  <a:schemeClr val="bg2"/>
                </a:solidFill>
                <a:round/>
                <a:headEnd/>
                <a:tailEnd/>
              </a:ln>
            </p:spPr>
            <p:txBody>
              <a:bodyPr wrap="none" anchor="ctr"/>
              <a:lstStyle/>
              <a:p>
                <a:endParaRPr lang="en-US"/>
              </a:p>
            </p:txBody>
          </p:sp>
          <p:sp>
            <p:nvSpPr>
              <p:cNvPr id="17511" name="Freeform 23"/>
              <p:cNvSpPr>
                <a:spLocks/>
              </p:cNvSpPr>
              <p:nvPr/>
            </p:nvSpPr>
            <p:spPr bwMode="auto">
              <a:xfrm rot="6890078">
                <a:off x="3366" y="3010"/>
                <a:ext cx="462" cy="286"/>
              </a:xfrm>
              <a:custGeom>
                <a:avLst/>
                <a:gdLst>
                  <a:gd name="T0" fmla="*/ 12 w 462"/>
                  <a:gd name="T1" fmla="*/ 50 h 286"/>
                  <a:gd name="T2" fmla="*/ 121 w 462"/>
                  <a:gd name="T3" fmla="*/ 14 h 286"/>
                  <a:gd name="T4" fmla="*/ 375 w 462"/>
                  <a:gd name="T5" fmla="*/ 77 h 286"/>
                  <a:gd name="T6" fmla="*/ 439 w 462"/>
                  <a:gd name="T7" fmla="*/ 186 h 286"/>
                  <a:gd name="T8" fmla="*/ 448 w 462"/>
                  <a:gd name="T9" fmla="*/ 286 h 286"/>
                  <a:gd name="T10" fmla="*/ 384 w 462"/>
                  <a:gd name="T11" fmla="*/ 177 h 286"/>
                  <a:gd name="T12" fmla="*/ 375 w 462"/>
                  <a:gd name="T13" fmla="*/ 150 h 286"/>
                  <a:gd name="T14" fmla="*/ 321 w 462"/>
                  <a:gd name="T15" fmla="*/ 114 h 286"/>
                  <a:gd name="T16" fmla="*/ 302 w 462"/>
                  <a:gd name="T17" fmla="*/ 96 h 286"/>
                  <a:gd name="T18" fmla="*/ 221 w 462"/>
                  <a:gd name="T19" fmla="*/ 68 h 286"/>
                  <a:gd name="T20" fmla="*/ 193 w 462"/>
                  <a:gd name="T21" fmla="*/ 59 h 286"/>
                  <a:gd name="T22" fmla="*/ 21 w 462"/>
                  <a:gd name="T23" fmla="*/ 96 h 286"/>
                  <a:gd name="T24" fmla="*/ 12 w 462"/>
                  <a:gd name="T25" fmla="*/ 123 h 286"/>
                  <a:gd name="T26" fmla="*/ 2 w 462"/>
                  <a:gd name="T27" fmla="*/ 96 h 286"/>
                  <a:gd name="T28" fmla="*/ 12 w 462"/>
                  <a:gd name="T29" fmla="*/ 5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2"/>
                  <a:gd name="T46" fmla="*/ 0 h 286"/>
                  <a:gd name="T47" fmla="*/ 462 w 462"/>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2" h="286">
                    <a:moveTo>
                      <a:pt x="12" y="50"/>
                    </a:moveTo>
                    <a:cubicBezTo>
                      <a:pt x="59" y="42"/>
                      <a:pt x="82" y="39"/>
                      <a:pt x="121" y="14"/>
                    </a:cubicBezTo>
                    <a:cubicBezTo>
                      <a:pt x="317" y="25"/>
                      <a:pt x="259" y="0"/>
                      <a:pt x="375" y="77"/>
                    </a:cubicBezTo>
                    <a:cubicBezTo>
                      <a:pt x="401" y="115"/>
                      <a:pt x="415" y="149"/>
                      <a:pt x="439" y="186"/>
                    </a:cubicBezTo>
                    <a:cubicBezTo>
                      <a:pt x="462" y="256"/>
                      <a:pt x="461" y="222"/>
                      <a:pt x="448" y="286"/>
                    </a:cubicBezTo>
                    <a:cubicBezTo>
                      <a:pt x="438" y="270"/>
                      <a:pt x="385" y="181"/>
                      <a:pt x="384" y="177"/>
                    </a:cubicBezTo>
                    <a:cubicBezTo>
                      <a:pt x="381" y="168"/>
                      <a:pt x="382" y="157"/>
                      <a:pt x="375" y="150"/>
                    </a:cubicBezTo>
                    <a:cubicBezTo>
                      <a:pt x="360" y="135"/>
                      <a:pt x="337" y="129"/>
                      <a:pt x="321" y="114"/>
                    </a:cubicBezTo>
                    <a:cubicBezTo>
                      <a:pt x="315" y="108"/>
                      <a:pt x="310" y="100"/>
                      <a:pt x="302" y="96"/>
                    </a:cubicBezTo>
                    <a:cubicBezTo>
                      <a:pt x="296" y="93"/>
                      <a:pt x="238" y="73"/>
                      <a:pt x="221" y="68"/>
                    </a:cubicBezTo>
                    <a:cubicBezTo>
                      <a:pt x="212" y="65"/>
                      <a:pt x="193" y="59"/>
                      <a:pt x="193" y="59"/>
                    </a:cubicBezTo>
                    <a:cubicBezTo>
                      <a:pt x="42" y="71"/>
                      <a:pt x="112" y="62"/>
                      <a:pt x="21" y="96"/>
                    </a:cubicBezTo>
                    <a:cubicBezTo>
                      <a:pt x="18" y="105"/>
                      <a:pt x="21" y="123"/>
                      <a:pt x="12" y="123"/>
                    </a:cubicBezTo>
                    <a:cubicBezTo>
                      <a:pt x="2" y="123"/>
                      <a:pt x="0" y="105"/>
                      <a:pt x="2" y="96"/>
                    </a:cubicBezTo>
                    <a:cubicBezTo>
                      <a:pt x="12" y="36"/>
                      <a:pt x="34" y="94"/>
                      <a:pt x="12" y="50"/>
                    </a:cubicBezTo>
                    <a:close/>
                  </a:path>
                </a:pathLst>
              </a:custGeom>
              <a:solidFill>
                <a:srgbClr val="CCCCFF"/>
              </a:solidFill>
              <a:ln w="9525">
                <a:solidFill>
                  <a:schemeClr val="bg2"/>
                </a:solidFill>
                <a:round/>
                <a:headEnd/>
                <a:tailEnd/>
              </a:ln>
            </p:spPr>
            <p:txBody>
              <a:bodyPr wrap="none" anchor="ctr"/>
              <a:lstStyle/>
              <a:p>
                <a:endParaRPr lang="en-US"/>
              </a:p>
            </p:txBody>
          </p:sp>
          <p:sp>
            <p:nvSpPr>
              <p:cNvPr id="17512" name="Freeform 24"/>
              <p:cNvSpPr>
                <a:spLocks/>
              </p:cNvSpPr>
              <p:nvPr/>
            </p:nvSpPr>
            <p:spPr bwMode="auto">
              <a:xfrm rot="-7469952">
                <a:off x="2999" y="2896"/>
                <a:ext cx="462" cy="286"/>
              </a:xfrm>
              <a:custGeom>
                <a:avLst/>
                <a:gdLst>
                  <a:gd name="T0" fmla="*/ 12 w 462"/>
                  <a:gd name="T1" fmla="*/ 50 h 286"/>
                  <a:gd name="T2" fmla="*/ 121 w 462"/>
                  <a:gd name="T3" fmla="*/ 14 h 286"/>
                  <a:gd name="T4" fmla="*/ 375 w 462"/>
                  <a:gd name="T5" fmla="*/ 77 h 286"/>
                  <a:gd name="T6" fmla="*/ 439 w 462"/>
                  <a:gd name="T7" fmla="*/ 186 h 286"/>
                  <a:gd name="T8" fmla="*/ 448 w 462"/>
                  <a:gd name="T9" fmla="*/ 286 h 286"/>
                  <a:gd name="T10" fmla="*/ 384 w 462"/>
                  <a:gd name="T11" fmla="*/ 177 h 286"/>
                  <a:gd name="T12" fmla="*/ 375 w 462"/>
                  <a:gd name="T13" fmla="*/ 150 h 286"/>
                  <a:gd name="T14" fmla="*/ 321 w 462"/>
                  <a:gd name="T15" fmla="*/ 114 h 286"/>
                  <a:gd name="T16" fmla="*/ 302 w 462"/>
                  <a:gd name="T17" fmla="*/ 96 h 286"/>
                  <a:gd name="T18" fmla="*/ 221 w 462"/>
                  <a:gd name="T19" fmla="*/ 68 h 286"/>
                  <a:gd name="T20" fmla="*/ 193 w 462"/>
                  <a:gd name="T21" fmla="*/ 59 h 286"/>
                  <a:gd name="T22" fmla="*/ 21 w 462"/>
                  <a:gd name="T23" fmla="*/ 96 h 286"/>
                  <a:gd name="T24" fmla="*/ 12 w 462"/>
                  <a:gd name="T25" fmla="*/ 123 h 286"/>
                  <a:gd name="T26" fmla="*/ 2 w 462"/>
                  <a:gd name="T27" fmla="*/ 96 h 286"/>
                  <a:gd name="T28" fmla="*/ 12 w 462"/>
                  <a:gd name="T29" fmla="*/ 5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2"/>
                  <a:gd name="T46" fmla="*/ 0 h 286"/>
                  <a:gd name="T47" fmla="*/ 462 w 462"/>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2" h="286">
                    <a:moveTo>
                      <a:pt x="12" y="50"/>
                    </a:moveTo>
                    <a:cubicBezTo>
                      <a:pt x="59" y="42"/>
                      <a:pt x="82" y="39"/>
                      <a:pt x="121" y="14"/>
                    </a:cubicBezTo>
                    <a:cubicBezTo>
                      <a:pt x="317" y="25"/>
                      <a:pt x="259" y="0"/>
                      <a:pt x="375" y="77"/>
                    </a:cubicBezTo>
                    <a:cubicBezTo>
                      <a:pt x="401" y="115"/>
                      <a:pt x="415" y="149"/>
                      <a:pt x="439" y="186"/>
                    </a:cubicBezTo>
                    <a:cubicBezTo>
                      <a:pt x="462" y="256"/>
                      <a:pt x="461" y="222"/>
                      <a:pt x="448" y="286"/>
                    </a:cubicBezTo>
                    <a:cubicBezTo>
                      <a:pt x="438" y="270"/>
                      <a:pt x="385" y="181"/>
                      <a:pt x="384" y="177"/>
                    </a:cubicBezTo>
                    <a:cubicBezTo>
                      <a:pt x="381" y="168"/>
                      <a:pt x="382" y="157"/>
                      <a:pt x="375" y="150"/>
                    </a:cubicBezTo>
                    <a:cubicBezTo>
                      <a:pt x="360" y="135"/>
                      <a:pt x="337" y="129"/>
                      <a:pt x="321" y="114"/>
                    </a:cubicBezTo>
                    <a:cubicBezTo>
                      <a:pt x="315" y="108"/>
                      <a:pt x="310" y="100"/>
                      <a:pt x="302" y="96"/>
                    </a:cubicBezTo>
                    <a:cubicBezTo>
                      <a:pt x="296" y="93"/>
                      <a:pt x="238" y="73"/>
                      <a:pt x="221" y="68"/>
                    </a:cubicBezTo>
                    <a:cubicBezTo>
                      <a:pt x="212" y="65"/>
                      <a:pt x="193" y="59"/>
                      <a:pt x="193" y="59"/>
                    </a:cubicBezTo>
                    <a:cubicBezTo>
                      <a:pt x="42" y="71"/>
                      <a:pt x="112" y="62"/>
                      <a:pt x="21" y="96"/>
                    </a:cubicBezTo>
                    <a:cubicBezTo>
                      <a:pt x="18" y="105"/>
                      <a:pt x="21" y="123"/>
                      <a:pt x="12" y="123"/>
                    </a:cubicBezTo>
                    <a:cubicBezTo>
                      <a:pt x="2" y="123"/>
                      <a:pt x="0" y="105"/>
                      <a:pt x="2" y="96"/>
                    </a:cubicBezTo>
                    <a:cubicBezTo>
                      <a:pt x="12" y="36"/>
                      <a:pt x="34" y="94"/>
                      <a:pt x="12" y="50"/>
                    </a:cubicBezTo>
                    <a:close/>
                  </a:path>
                </a:pathLst>
              </a:custGeom>
              <a:solidFill>
                <a:srgbClr val="CCCCFF"/>
              </a:solidFill>
              <a:ln w="9525">
                <a:solidFill>
                  <a:schemeClr val="bg2"/>
                </a:solidFill>
                <a:round/>
                <a:headEnd/>
                <a:tailEnd/>
              </a:ln>
            </p:spPr>
            <p:txBody>
              <a:bodyPr wrap="none" anchor="ctr"/>
              <a:lstStyle/>
              <a:p>
                <a:endParaRPr lang="en-US"/>
              </a:p>
            </p:txBody>
          </p:sp>
        </p:grpSp>
        <p:sp>
          <p:nvSpPr>
            <p:cNvPr id="17423" name="Text Box 25"/>
            <p:cNvSpPr txBox="1">
              <a:spLocks noChangeArrowheads="1"/>
            </p:cNvSpPr>
            <p:nvPr/>
          </p:nvSpPr>
          <p:spPr bwMode="auto">
            <a:xfrm>
              <a:off x="6321425" y="2520950"/>
              <a:ext cx="1403350" cy="366713"/>
            </a:xfrm>
            <a:prstGeom prst="rect">
              <a:avLst/>
            </a:prstGeom>
            <a:noFill/>
            <a:ln w="9525">
              <a:noFill/>
              <a:miter lim="800000"/>
              <a:headEnd/>
              <a:tailEnd/>
            </a:ln>
          </p:spPr>
          <p:txBody>
            <a:bodyPr wrap="none">
              <a:spAutoFit/>
            </a:bodyPr>
            <a:lstStyle/>
            <a:p>
              <a:r>
                <a:rPr lang="en-GB" sz="1800" b="0">
                  <a:solidFill>
                    <a:srgbClr val="FFFFFF"/>
                  </a:solidFill>
                </a:rPr>
                <a:t>Sel endotel</a:t>
              </a:r>
            </a:p>
          </p:txBody>
        </p:sp>
        <p:sp>
          <p:nvSpPr>
            <p:cNvPr id="17424" name="Text Box 26"/>
            <p:cNvSpPr txBox="1">
              <a:spLocks noChangeArrowheads="1"/>
            </p:cNvSpPr>
            <p:nvPr/>
          </p:nvSpPr>
          <p:spPr bwMode="auto">
            <a:xfrm>
              <a:off x="6172200" y="3987800"/>
              <a:ext cx="2927350" cy="366713"/>
            </a:xfrm>
            <a:prstGeom prst="rect">
              <a:avLst/>
            </a:prstGeom>
            <a:noFill/>
            <a:ln w="9525">
              <a:noFill/>
              <a:miter lim="800000"/>
              <a:headEnd/>
              <a:tailEnd/>
            </a:ln>
          </p:spPr>
          <p:txBody>
            <a:bodyPr wrap="none">
              <a:spAutoFit/>
            </a:bodyPr>
            <a:lstStyle/>
            <a:p>
              <a:r>
                <a:rPr lang="en-GB" sz="1800" b="0">
                  <a:solidFill>
                    <a:srgbClr val="FFFFFF"/>
                  </a:solidFill>
                </a:rPr>
                <a:t>Otot polos saluran napas</a:t>
              </a:r>
            </a:p>
          </p:txBody>
        </p:sp>
        <p:sp>
          <p:nvSpPr>
            <p:cNvPr id="17425" name="Text Box 27"/>
            <p:cNvSpPr txBox="1">
              <a:spLocks noChangeArrowheads="1"/>
            </p:cNvSpPr>
            <p:nvPr/>
          </p:nvSpPr>
          <p:spPr bwMode="auto">
            <a:xfrm>
              <a:off x="6338888" y="5416550"/>
              <a:ext cx="1085850" cy="366713"/>
            </a:xfrm>
            <a:prstGeom prst="rect">
              <a:avLst/>
            </a:prstGeom>
            <a:noFill/>
            <a:ln w="9525">
              <a:noFill/>
              <a:miter lim="800000"/>
              <a:headEnd/>
              <a:tailEnd/>
            </a:ln>
          </p:spPr>
          <p:txBody>
            <a:bodyPr wrap="none">
              <a:spAutoFit/>
            </a:bodyPr>
            <a:lstStyle/>
            <a:p>
              <a:r>
                <a:rPr lang="en-GB" sz="1800" b="0">
                  <a:solidFill>
                    <a:srgbClr val="FFFFFF"/>
                  </a:solidFill>
                </a:rPr>
                <a:t>Kelenjar</a:t>
              </a:r>
            </a:p>
          </p:txBody>
        </p:sp>
        <p:sp>
          <p:nvSpPr>
            <p:cNvPr id="17426" name="Line 28"/>
            <p:cNvSpPr>
              <a:spLocks noChangeShapeType="1"/>
            </p:cNvSpPr>
            <p:nvPr/>
          </p:nvSpPr>
          <p:spPr bwMode="auto">
            <a:xfrm flipV="1">
              <a:off x="7732713" y="4648200"/>
              <a:ext cx="0" cy="390525"/>
            </a:xfrm>
            <a:prstGeom prst="line">
              <a:avLst/>
            </a:prstGeom>
            <a:noFill/>
            <a:ln w="38100">
              <a:solidFill>
                <a:srgbClr val="FFFF00"/>
              </a:solidFill>
              <a:round/>
              <a:headEnd/>
              <a:tailEnd type="triangle" w="med" len="med"/>
            </a:ln>
          </p:spPr>
          <p:txBody>
            <a:bodyPr wrap="none" anchor="ctr"/>
            <a:lstStyle/>
            <a:p>
              <a:endParaRPr lang="en-US"/>
            </a:p>
          </p:txBody>
        </p:sp>
        <p:sp>
          <p:nvSpPr>
            <p:cNvPr id="17427" name="Line 29"/>
            <p:cNvSpPr>
              <a:spLocks noChangeShapeType="1"/>
            </p:cNvSpPr>
            <p:nvPr/>
          </p:nvSpPr>
          <p:spPr bwMode="auto">
            <a:xfrm flipV="1">
              <a:off x="7732713" y="607695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28" name="Text Box 30"/>
            <p:cNvSpPr txBox="1">
              <a:spLocks noChangeArrowheads="1"/>
            </p:cNvSpPr>
            <p:nvPr/>
          </p:nvSpPr>
          <p:spPr bwMode="auto">
            <a:xfrm>
              <a:off x="7820025" y="3154363"/>
              <a:ext cx="1209675" cy="336550"/>
            </a:xfrm>
            <a:prstGeom prst="rect">
              <a:avLst/>
            </a:prstGeom>
            <a:noFill/>
            <a:ln w="9525">
              <a:noFill/>
              <a:miter lim="800000"/>
              <a:headEnd/>
              <a:tailEnd/>
            </a:ln>
          </p:spPr>
          <p:txBody>
            <a:bodyPr wrap="none">
              <a:spAutoFit/>
            </a:bodyPr>
            <a:lstStyle/>
            <a:p>
              <a:r>
                <a:rPr lang="en-GB" sz="1600" b="0">
                  <a:solidFill>
                    <a:srgbClr val="FFFFFF"/>
                  </a:solidFill>
                </a:rPr>
                <a:t>kebocoran</a:t>
              </a:r>
            </a:p>
          </p:txBody>
        </p:sp>
        <p:sp>
          <p:nvSpPr>
            <p:cNvPr id="17429" name="Text Box 31"/>
            <p:cNvSpPr txBox="1">
              <a:spLocks noChangeArrowheads="1"/>
            </p:cNvSpPr>
            <p:nvPr/>
          </p:nvSpPr>
          <p:spPr bwMode="auto">
            <a:xfrm>
              <a:off x="7820025" y="4737100"/>
              <a:ext cx="1379538" cy="336550"/>
            </a:xfrm>
            <a:prstGeom prst="rect">
              <a:avLst/>
            </a:prstGeom>
            <a:noFill/>
            <a:ln w="9525">
              <a:noFill/>
              <a:miter lim="800000"/>
              <a:headEnd/>
              <a:tailEnd/>
            </a:ln>
          </p:spPr>
          <p:txBody>
            <a:bodyPr wrap="none">
              <a:spAutoFit/>
            </a:bodyPr>
            <a:lstStyle/>
            <a:p>
              <a:r>
                <a:rPr lang="en-GB" sz="1600" b="0">
                  <a:solidFill>
                    <a:srgbClr val="FFFFFF"/>
                  </a:solidFill>
                </a:rPr>
                <a:t>b</a:t>
              </a:r>
              <a:r>
                <a:rPr lang="en-GB" sz="1600" b="0" baseline="-25000">
                  <a:solidFill>
                    <a:srgbClr val="FFFFFF"/>
                  </a:solidFill>
                </a:rPr>
                <a:t>2</a:t>
              </a:r>
              <a:r>
                <a:rPr lang="en-GB" sz="1600" b="0">
                  <a:solidFill>
                    <a:srgbClr val="FFFFFF"/>
                  </a:solidFill>
                </a:rPr>
                <a:t>-receptors</a:t>
              </a:r>
            </a:p>
          </p:txBody>
        </p:sp>
        <p:sp>
          <p:nvSpPr>
            <p:cNvPr id="17430" name="Text Box 32"/>
            <p:cNvSpPr txBox="1">
              <a:spLocks noChangeArrowheads="1"/>
            </p:cNvSpPr>
            <p:nvPr/>
          </p:nvSpPr>
          <p:spPr bwMode="auto">
            <a:xfrm>
              <a:off x="7820025" y="5935663"/>
              <a:ext cx="906463" cy="581025"/>
            </a:xfrm>
            <a:prstGeom prst="rect">
              <a:avLst/>
            </a:prstGeom>
            <a:noFill/>
            <a:ln w="9525">
              <a:noFill/>
              <a:miter lim="800000"/>
              <a:headEnd/>
              <a:tailEnd/>
            </a:ln>
          </p:spPr>
          <p:txBody>
            <a:bodyPr wrap="none">
              <a:spAutoFit/>
            </a:bodyPr>
            <a:lstStyle/>
            <a:p>
              <a:r>
                <a:rPr lang="en-GB" sz="1600" b="0">
                  <a:solidFill>
                    <a:srgbClr val="FFFFFF"/>
                  </a:solidFill>
                </a:rPr>
                <a:t>Sekresi</a:t>
              </a:r>
            </a:p>
            <a:p>
              <a:r>
                <a:rPr lang="en-GB" sz="1600" b="0">
                  <a:solidFill>
                    <a:srgbClr val="FFFFFF"/>
                  </a:solidFill>
                </a:rPr>
                <a:t>mukus</a:t>
              </a:r>
            </a:p>
          </p:txBody>
        </p:sp>
        <p:grpSp>
          <p:nvGrpSpPr>
            <p:cNvPr id="17431" name="Group 33"/>
            <p:cNvGrpSpPr>
              <a:grpSpLocks/>
            </p:cNvGrpSpPr>
            <p:nvPr/>
          </p:nvGrpSpPr>
          <p:grpSpPr bwMode="auto">
            <a:xfrm>
              <a:off x="6276975" y="4570413"/>
              <a:ext cx="1360488" cy="458787"/>
              <a:chOff x="896" y="2675"/>
              <a:chExt cx="1132" cy="337"/>
            </a:xfrm>
          </p:grpSpPr>
          <p:sp>
            <p:nvSpPr>
              <p:cNvPr id="17501" name="Freeform 34"/>
              <p:cNvSpPr>
                <a:spLocks/>
              </p:cNvSpPr>
              <p:nvPr/>
            </p:nvSpPr>
            <p:spPr bwMode="auto">
              <a:xfrm>
                <a:off x="896" y="2675"/>
                <a:ext cx="1132" cy="337"/>
              </a:xfrm>
              <a:custGeom>
                <a:avLst/>
                <a:gdLst>
                  <a:gd name="T0" fmla="*/ 0 w 1132"/>
                  <a:gd name="T1" fmla="*/ 141 h 337"/>
                  <a:gd name="T2" fmla="*/ 112 w 1132"/>
                  <a:gd name="T3" fmla="*/ 129 h 337"/>
                  <a:gd name="T4" fmla="*/ 296 w 1132"/>
                  <a:gd name="T5" fmla="*/ 85 h 337"/>
                  <a:gd name="T6" fmla="*/ 352 w 1132"/>
                  <a:gd name="T7" fmla="*/ 61 h 337"/>
                  <a:gd name="T8" fmla="*/ 528 w 1132"/>
                  <a:gd name="T9" fmla="*/ 13 h 337"/>
                  <a:gd name="T10" fmla="*/ 680 w 1132"/>
                  <a:gd name="T11" fmla="*/ 9 h 337"/>
                  <a:gd name="T12" fmla="*/ 716 w 1132"/>
                  <a:gd name="T13" fmla="*/ 37 h 337"/>
                  <a:gd name="T14" fmla="*/ 740 w 1132"/>
                  <a:gd name="T15" fmla="*/ 49 h 337"/>
                  <a:gd name="T16" fmla="*/ 772 w 1132"/>
                  <a:gd name="T17" fmla="*/ 73 h 337"/>
                  <a:gd name="T18" fmla="*/ 788 w 1132"/>
                  <a:gd name="T19" fmla="*/ 97 h 337"/>
                  <a:gd name="T20" fmla="*/ 804 w 1132"/>
                  <a:gd name="T21" fmla="*/ 105 h 337"/>
                  <a:gd name="T22" fmla="*/ 868 w 1132"/>
                  <a:gd name="T23" fmla="*/ 145 h 337"/>
                  <a:gd name="T24" fmla="*/ 936 w 1132"/>
                  <a:gd name="T25" fmla="*/ 189 h 337"/>
                  <a:gd name="T26" fmla="*/ 1132 w 1132"/>
                  <a:gd name="T27" fmla="*/ 205 h 337"/>
                  <a:gd name="T28" fmla="*/ 960 w 1132"/>
                  <a:gd name="T29" fmla="*/ 245 h 337"/>
                  <a:gd name="T30" fmla="*/ 920 w 1132"/>
                  <a:gd name="T31" fmla="*/ 265 h 337"/>
                  <a:gd name="T32" fmla="*/ 876 w 1132"/>
                  <a:gd name="T33" fmla="*/ 277 h 337"/>
                  <a:gd name="T34" fmla="*/ 840 w 1132"/>
                  <a:gd name="T35" fmla="*/ 305 h 337"/>
                  <a:gd name="T36" fmla="*/ 756 w 1132"/>
                  <a:gd name="T37" fmla="*/ 333 h 337"/>
                  <a:gd name="T38" fmla="*/ 640 w 1132"/>
                  <a:gd name="T39" fmla="*/ 337 h 337"/>
                  <a:gd name="T40" fmla="*/ 484 w 1132"/>
                  <a:gd name="T41" fmla="*/ 325 h 337"/>
                  <a:gd name="T42" fmla="*/ 392 w 1132"/>
                  <a:gd name="T43" fmla="*/ 305 h 337"/>
                  <a:gd name="T44" fmla="*/ 340 w 1132"/>
                  <a:gd name="T45" fmla="*/ 293 h 337"/>
                  <a:gd name="T46" fmla="*/ 236 w 1132"/>
                  <a:gd name="T47" fmla="*/ 229 h 337"/>
                  <a:gd name="T48" fmla="*/ 136 w 1132"/>
                  <a:gd name="T49" fmla="*/ 165 h 337"/>
                  <a:gd name="T50" fmla="*/ 0 w 1132"/>
                  <a:gd name="T51" fmla="*/ 141 h 3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2"/>
                  <a:gd name="T79" fmla="*/ 0 h 337"/>
                  <a:gd name="T80" fmla="*/ 1132 w 1132"/>
                  <a:gd name="T81" fmla="*/ 337 h 3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2" h="337">
                    <a:moveTo>
                      <a:pt x="0" y="141"/>
                    </a:moveTo>
                    <a:cubicBezTo>
                      <a:pt x="40" y="154"/>
                      <a:pt x="74" y="135"/>
                      <a:pt x="112" y="129"/>
                    </a:cubicBezTo>
                    <a:cubicBezTo>
                      <a:pt x="174" y="119"/>
                      <a:pt x="235" y="100"/>
                      <a:pt x="296" y="85"/>
                    </a:cubicBezTo>
                    <a:cubicBezTo>
                      <a:pt x="314" y="73"/>
                      <a:pt x="331" y="66"/>
                      <a:pt x="352" y="61"/>
                    </a:cubicBezTo>
                    <a:cubicBezTo>
                      <a:pt x="401" y="28"/>
                      <a:pt x="470" y="18"/>
                      <a:pt x="528" y="13"/>
                    </a:cubicBezTo>
                    <a:cubicBezTo>
                      <a:pt x="580" y="0"/>
                      <a:pt x="623" y="7"/>
                      <a:pt x="680" y="9"/>
                    </a:cubicBezTo>
                    <a:cubicBezTo>
                      <a:pt x="699" y="47"/>
                      <a:pt x="680" y="25"/>
                      <a:pt x="716" y="37"/>
                    </a:cubicBezTo>
                    <a:cubicBezTo>
                      <a:pt x="724" y="40"/>
                      <a:pt x="732" y="46"/>
                      <a:pt x="740" y="49"/>
                    </a:cubicBezTo>
                    <a:cubicBezTo>
                      <a:pt x="751" y="57"/>
                      <a:pt x="761" y="65"/>
                      <a:pt x="772" y="73"/>
                    </a:cubicBezTo>
                    <a:cubicBezTo>
                      <a:pt x="780" y="79"/>
                      <a:pt x="779" y="93"/>
                      <a:pt x="788" y="97"/>
                    </a:cubicBezTo>
                    <a:cubicBezTo>
                      <a:pt x="793" y="100"/>
                      <a:pt x="799" y="102"/>
                      <a:pt x="804" y="105"/>
                    </a:cubicBezTo>
                    <a:cubicBezTo>
                      <a:pt x="818" y="125"/>
                      <a:pt x="844" y="139"/>
                      <a:pt x="868" y="145"/>
                    </a:cubicBezTo>
                    <a:cubicBezTo>
                      <a:pt x="888" y="160"/>
                      <a:pt x="911" y="184"/>
                      <a:pt x="936" y="189"/>
                    </a:cubicBezTo>
                    <a:cubicBezTo>
                      <a:pt x="1000" y="201"/>
                      <a:pt x="1068" y="201"/>
                      <a:pt x="1132" y="205"/>
                    </a:cubicBezTo>
                    <a:cubicBezTo>
                      <a:pt x="1075" y="219"/>
                      <a:pt x="1019" y="237"/>
                      <a:pt x="960" y="245"/>
                    </a:cubicBezTo>
                    <a:cubicBezTo>
                      <a:pt x="945" y="250"/>
                      <a:pt x="935" y="260"/>
                      <a:pt x="920" y="265"/>
                    </a:cubicBezTo>
                    <a:cubicBezTo>
                      <a:pt x="906" y="270"/>
                      <a:pt x="889" y="270"/>
                      <a:pt x="876" y="277"/>
                    </a:cubicBezTo>
                    <a:cubicBezTo>
                      <a:pt x="875" y="278"/>
                      <a:pt x="845" y="302"/>
                      <a:pt x="840" y="305"/>
                    </a:cubicBezTo>
                    <a:cubicBezTo>
                      <a:pt x="818" y="317"/>
                      <a:pt x="780" y="331"/>
                      <a:pt x="756" y="333"/>
                    </a:cubicBezTo>
                    <a:cubicBezTo>
                      <a:pt x="717" y="335"/>
                      <a:pt x="679" y="336"/>
                      <a:pt x="640" y="337"/>
                    </a:cubicBezTo>
                    <a:cubicBezTo>
                      <a:pt x="553" y="334"/>
                      <a:pt x="546" y="334"/>
                      <a:pt x="484" y="325"/>
                    </a:cubicBezTo>
                    <a:cubicBezTo>
                      <a:pt x="454" y="315"/>
                      <a:pt x="424" y="309"/>
                      <a:pt x="392" y="305"/>
                    </a:cubicBezTo>
                    <a:cubicBezTo>
                      <a:pt x="375" y="300"/>
                      <a:pt x="356" y="300"/>
                      <a:pt x="340" y="293"/>
                    </a:cubicBezTo>
                    <a:cubicBezTo>
                      <a:pt x="300" y="276"/>
                      <a:pt x="282" y="244"/>
                      <a:pt x="236" y="229"/>
                    </a:cubicBezTo>
                    <a:cubicBezTo>
                      <a:pt x="206" y="199"/>
                      <a:pt x="177" y="179"/>
                      <a:pt x="136" y="165"/>
                    </a:cubicBezTo>
                    <a:cubicBezTo>
                      <a:pt x="93" y="151"/>
                      <a:pt x="44" y="156"/>
                      <a:pt x="0" y="141"/>
                    </a:cubicBezTo>
                    <a:close/>
                  </a:path>
                </a:pathLst>
              </a:custGeom>
              <a:solidFill>
                <a:srgbClr val="FF9999"/>
              </a:solidFill>
              <a:ln w="9525">
                <a:solidFill>
                  <a:schemeClr val="bg2"/>
                </a:solidFill>
                <a:round/>
                <a:headEnd/>
                <a:tailEnd/>
              </a:ln>
            </p:spPr>
            <p:txBody>
              <a:bodyPr wrap="none" anchor="ctr"/>
              <a:lstStyle/>
              <a:p>
                <a:endParaRPr lang="en-US"/>
              </a:p>
            </p:txBody>
          </p:sp>
          <p:sp>
            <p:nvSpPr>
              <p:cNvPr id="17502" name="Freeform 35"/>
              <p:cNvSpPr>
                <a:spLocks/>
              </p:cNvSpPr>
              <p:nvPr/>
            </p:nvSpPr>
            <p:spPr bwMode="auto">
              <a:xfrm>
                <a:off x="936" y="2718"/>
                <a:ext cx="1040" cy="166"/>
              </a:xfrm>
              <a:custGeom>
                <a:avLst/>
                <a:gdLst>
                  <a:gd name="T0" fmla="*/ 0 w 1040"/>
                  <a:gd name="T1" fmla="*/ 110 h 166"/>
                  <a:gd name="T2" fmla="*/ 156 w 1040"/>
                  <a:gd name="T3" fmla="*/ 98 h 166"/>
                  <a:gd name="T4" fmla="*/ 188 w 1040"/>
                  <a:gd name="T5" fmla="*/ 86 h 166"/>
                  <a:gd name="T6" fmla="*/ 244 w 1040"/>
                  <a:gd name="T7" fmla="*/ 78 h 166"/>
                  <a:gd name="T8" fmla="*/ 344 w 1040"/>
                  <a:gd name="T9" fmla="*/ 30 h 166"/>
                  <a:gd name="T10" fmla="*/ 468 w 1040"/>
                  <a:gd name="T11" fmla="*/ 2 h 166"/>
                  <a:gd name="T12" fmla="*/ 624 w 1040"/>
                  <a:gd name="T13" fmla="*/ 6 h 166"/>
                  <a:gd name="T14" fmla="*/ 672 w 1040"/>
                  <a:gd name="T15" fmla="*/ 46 h 166"/>
                  <a:gd name="T16" fmla="*/ 808 w 1040"/>
                  <a:gd name="T17" fmla="*/ 126 h 166"/>
                  <a:gd name="T18" fmla="*/ 924 w 1040"/>
                  <a:gd name="T19" fmla="*/ 166 h 166"/>
                  <a:gd name="T20" fmla="*/ 1020 w 1040"/>
                  <a:gd name="T21" fmla="*/ 162 h 166"/>
                  <a:gd name="T22" fmla="*/ 1040 w 1040"/>
                  <a:gd name="T23" fmla="*/ 158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0"/>
                  <a:gd name="T37" fmla="*/ 0 h 166"/>
                  <a:gd name="T38" fmla="*/ 1040 w 1040"/>
                  <a:gd name="T39" fmla="*/ 166 h 1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0" h="166">
                    <a:moveTo>
                      <a:pt x="0" y="110"/>
                    </a:moveTo>
                    <a:cubicBezTo>
                      <a:pt x="42" y="108"/>
                      <a:pt x="115" y="113"/>
                      <a:pt x="156" y="98"/>
                    </a:cubicBezTo>
                    <a:cubicBezTo>
                      <a:pt x="167" y="94"/>
                      <a:pt x="177" y="89"/>
                      <a:pt x="188" y="86"/>
                    </a:cubicBezTo>
                    <a:cubicBezTo>
                      <a:pt x="206" y="82"/>
                      <a:pt x="244" y="78"/>
                      <a:pt x="244" y="78"/>
                    </a:cubicBezTo>
                    <a:cubicBezTo>
                      <a:pt x="277" y="61"/>
                      <a:pt x="309" y="43"/>
                      <a:pt x="344" y="30"/>
                    </a:cubicBezTo>
                    <a:cubicBezTo>
                      <a:pt x="383" y="15"/>
                      <a:pt x="428" y="15"/>
                      <a:pt x="468" y="2"/>
                    </a:cubicBezTo>
                    <a:cubicBezTo>
                      <a:pt x="520" y="3"/>
                      <a:pt x="572" y="0"/>
                      <a:pt x="624" y="6"/>
                    </a:cubicBezTo>
                    <a:cubicBezTo>
                      <a:pt x="637" y="7"/>
                      <a:pt x="666" y="40"/>
                      <a:pt x="672" y="46"/>
                    </a:cubicBezTo>
                    <a:cubicBezTo>
                      <a:pt x="707" y="81"/>
                      <a:pt x="761" y="110"/>
                      <a:pt x="808" y="126"/>
                    </a:cubicBezTo>
                    <a:cubicBezTo>
                      <a:pt x="836" y="154"/>
                      <a:pt x="887" y="159"/>
                      <a:pt x="924" y="166"/>
                    </a:cubicBezTo>
                    <a:cubicBezTo>
                      <a:pt x="956" y="165"/>
                      <a:pt x="988" y="164"/>
                      <a:pt x="1020" y="162"/>
                    </a:cubicBezTo>
                    <a:cubicBezTo>
                      <a:pt x="1027" y="162"/>
                      <a:pt x="1040" y="158"/>
                      <a:pt x="1040" y="158"/>
                    </a:cubicBezTo>
                  </a:path>
                </a:pathLst>
              </a:custGeom>
              <a:noFill/>
              <a:ln w="9525">
                <a:solidFill>
                  <a:schemeClr val="bg2"/>
                </a:solidFill>
                <a:round/>
                <a:headEnd/>
                <a:tailEnd/>
              </a:ln>
            </p:spPr>
            <p:txBody>
              <a:bodyPr wrap="none" anchor="ctr"/>
              <a:lstStyle/>
              <a:p>
                <a:endParaRPr lang="en-US"/>
              </a:p>
            </p:txBody>
          </p:sp>
          <p:sp>
            <p:nvSpPr>
              <p:cNvPr id="17503" name="Freeform 36"/>
              <p:cNvSpPr>
                <a:spLocks/>
              </p:cNvSpPr>
              <p:nvPr/>
            </p:nvSpPr>
            <p:spPr bwMode="auto">
              <a:xfrm>
                <a:off x="992" y="2831"/>
                <a:ext cx="948" cy="109"/>
              </a:xfrm>
              <a:custGeom>
                <a:avLst/>
                <a:gdLst>
                  <a:gd name="T0" fmla="*/ 0 w 948"/>
                  <a:gd name="T1" fmla="*/ 1 h 109"/>
                  <a:gd name="T2" fmla="*/ 176 w 948"/>
                  <a:gd name="T3" fmla="*/ 9 h 109"/>
                  <a:gd name="T4" fmla="*/ 232 w 948"/>
                  <a:gd name="T5" fmla="*/ 53 h 109"/>
                  <a:gd name="T6" fmla="*/ 372 w 948"/>
                  <a:gd name="T7" fmla="*/ 81 h 109"/>
                  <a:gd name="T8" fmla="*/ 500 w 948"/>
                  <a:gd name="T9" fmla="*/ 101 h 109"/>
                  <a:gd name="T10" fmla="*/ 608 w 948"/>
                  <a:gd name="T11" fmla="*/ 109 h 109"/>
                  <a:gd name="T12" fmla="*/ 788 w 948"/>
                  <a:gd name="T13" fmla="*/ 85 h 109"/>
                  <a:gd name="T14" fmla="*/ 948 w 948"/>
                  <a:gd name="T15" fmla="*/ 57 h 109"/>
                  <a:gd name="T16" fmla="*/ 0 60000 65536"/>
                  <a:gd name="T17" fmla="*/ 0 60000 65536"/>
                  <a:gd name="T18" fmla="*/ 0 60000 65536"/>
                  <a:gd name="T19" fmla="*/ 0 60000 65536"/>
                  <a:gd name="T20" fmla="*/ 0 60000 65536"/>
                  <a:gd name="T21" fmla="*/ 0 60000 65536"/>
                  <a:gd name="T22" fmla="*/ 0 60000 65536"/>
                  <a:gd name="T23" fmla="*/ 0 60000 65536"/>
                  <a:gd name="T24" fmla="*/ 0 w 948"/>
                  <a:gd name="T25" fmla="*/ 0 h 109"/>
                  <a:gd name="T26" fmla="*/ 948 w 948"/>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8" h="109">
                    <a:moveTo>
                      <a:pt x="0" y="1"/>
                    </a:moveTo>
                    <a:cubicBezTo>
                      <a:pt x="59" y="4"/>
                      <a:pt x="118" y="0"/>
                      <a:pt x="176" y="9"/>
                    </a:cubicBezTo>
                    <a:cubicBezTo>
                      <a:pt x="183" y="10"/>
                      <a:pt x="220" y="47"/>
                      <a:pt x="232" y="53"/>
                    </a:cubicBezTo>
                    <a:cubicBezTo>
                      <a:pt x="262" y="68"/>
                      <a:pt x="336" y="75"/>
                      <a:pt x="372" y="81"/>
                    </a:cubicBezTo>
                    <a:cubicBezTo>
                      <a:pt x="414" y="88"/>
                      <a:pt x="457" y="97"/>
                      <a:pt x="500" y="101"/>
                    </a:cubicBezTo>
                    <a:cubicBezTo>
                      <a:pt x="536" y="104"/>
                      <a:pt x="608" y="109"/>
                      <a:pt x="608" y="109"/>
                    </a:cubicBezTo>
                    <a:cubicBezTo>
                      <a:pt x="667" y="105"/>
                      <a:pt x="730" y="99"/>
                      <a:pt x="788" y="85"/>
                    </a:cubicBezTo>
                    <a:cubicBezTo>
                      <a:pt x="844" y="71"/>
                      <a:pt x="887" y="57"/>
                      <a:pt x="948" y="57"/>
                    </a:cubicBezTo>
                  </a:path>
                </a:pathLst>
              </a:custGeom>
              <a:noFill/>
              <a:ln w="9525">
                <a:solidFill>
                  <a:schemeClr val="bg2"/>
                </a:solidFill>
                <a:round/>
                <a:headEnd/>
                <a:tailEnd/>
              </a:ln>
            </p:spPr>
            <p:txBody>
              <a:bodyPr wrap="none" anchor="ctr"/>
              <a:lstStyle/>
              <a:p>
                <a:endParaRPr lang="en-US"/>
              </a:p>
            </p:txBody>
          </p:sp>
          <p:sp>
            <p:nvSpPr>
              <p:cNvPr id="17504" name="Freeform 37"/>
              <p:cNvSpPr>
                <a:spLocks/>
              </p:cNvSpPr>
              <p:nvPr/>
            </p:nvSpPr>
            <p:spPr bwMode="auto">
              <a:xfrm>
                <a:off x="1032" y="2840"/>
                <a:ext cx="808" cy="132"/>
              </a:xfrm>
              <a:custGeom>
                <a:avLst/>
                <a:gdLst>
                  <a:gd name="T0" fmla="*/ 0 w 808"/>
                  <a:gd name="T1" fmla="*/ 0 h 132"/>
                  <a:gd name="T2" fmla="*/ 84 w 808"/>
                  <a:gd name="T3" fmla="*/ 8 h 132"/>
                  <a:gd name="T4" fmla="*/ 108 w 808"/>
                  <a:gd name="T5" fmla="*/ 12 h 132"/>
                  <a:gd name="T6" fmla="*/ 132 w 808"/>
                  <a:gd name="T7" fmla="*/ 36 h 132"/>
                  <a:gd name="T8" fmla="*/ 252 w 808"/>
                  <a:gd name="T9" fmla="*/ 84 h 132"/>
                  <a:gd name="T10" fmla="*/ 476 w 808"/>
                  <a:gd name="T11" fmla="*/ 132 h 132"/>
                  <a:gd name="T12" fmla="*/ 612 w 808"/>
                  <a:gd name="T13" fmla="*/ 128 h 132"/>
                  <a:gd name="T14" fmla="*/ 740 w 808"/>
                  <a:gd name="T15" fmla="*/ 88 h 132"/>
                  <a:gd name="T16" fmla="*/ 808 w 808"/>
                  <a:gd name="T17" fmla="*/ 6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8"/>
                  <a:gd name="T28" fmla="*/ 0 h 132"/>
                  <a:gd name="T29" fmla="*/ 808 w 80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8" h="132">
                    <a:moveTo>
                      <a:pt x="0" y="0"/>
                    </a:moveTo>
                    <a:cubicBezTo>
                      <a:pt x="28" y="3"/>
                      <a:pt x="56" y="5"/>
                      <a:pt x="84" y="8"/>
                    </a:cubicBezTo>
                    <a:cubicBezTo>
                      <a:pt x="92" y="9"/>
                      <a:pt x="101" y="8"/>
                      <a:pt x="108" y="12"/>
                    </a:cubicBezTo>
                    <a:cubicBezTo>
                      <a:pt x="118" y="18"/>
                      <a:pt x="124" y="28"/>
                      <a:pt x="132" y="36"/>
                    </a:cubicBezTo>
                    <a:cubicBezTo>
                      <a:pt x="159" y="63"/>
                      <a:pt x="216" y="80"/>
                      <a:pt x="252" y="84"/>
                    </a:cubicBezTo>
                    <a:cubicBezTo>
                      <a:pt x="325" y="108"/>
                      <a:pt x="400" y="121"/>
                      <a:pt x="476" y="132"/>
                    </a:cubicBezTo>
                    <a:cubicBezTo>
                      <a:pt x="521" y="131"/>
                      <a:pt x="567" y="130"/>
                      <a:pt x="612" y="128"/>
                    </a:cubicBezTo>
                    <a:cubicBezTo>
                      <a:pt x="658" y="126"/>
                      <a:pt x="697" y="99"/>
                      <a:pt x="740" y="88"/>
                    </a:cubicBezTo>
                    <a:cubicBezTo>
                      <a:pt x="759" y="83"/>
                      <a:pt x="793" y="79"/>
                      <a:pt x="808" y="64"/>
                    </a:cubicBezTo>
                  </a:path>
                </a:pathLst>
              </a:custGeom>
              <a:noFill/>
              <a:ln w="9525">
                <a:solidFill>
                  <a:schemeClr val="bg2"/>
                </a:solidFill>
                <a:round/>
                <a:headEnd/>
                <a:tailEnd/>
              </a:ln>
            </p:spPr>
            <p:txBody>
              <a:bodyPr wrap="none" anchor="ctr"/>
              <a:lstStyle/>
              <a:p>
                <a:endParaRPr lang="en-US"/>
              </a:p>
            </p:txBody>
          </p:sp>
          <p:sp>
            <p:nvSpPr>
              <p:cNvPr id="17505" name="Freeform 38"/>
              <p:cNvSpPr>
                <a:spLocks/>
              </p:cNvSpPr>
              <p:nvPr/>
            </p:nvSpPr>
            <p:spPr bwMode="auto">
              <a:xfrm>
                <a:off x="1056" y="2776"/>
                <a:ext cx="784" cy="108"/>
              </a:xfrm>
              <a:custGeom>
                <a:avLst/>
                <a:gdLst>
                  <a:gd name="T0" fmla="*/ 0 w 784"/>
                  <a:gd name="T1" fmla="*/ 56 h 108"/>
                  <a:gd name="T2" fmla="*/ 168 w 784"/>
                  <a:gd name="T3" fmla="*/ 44 h 108"/>
                  <a:gd name="T4" fmla="*/ 284 w 784"/>
                  <a:gd name="T5" fmla="*/ 12 h 108"/>
                  <a:gd name="T6" fmla="*/ 332 w 784"/>
                  <a:gd name="T7" fmla="*/ 0 h 108"/>
                  <a:gd name="T8" fmla="*/ 456 w 784"/>
                  <a:gd name="T9" fmla="*/ 4 h 108"/>
                  <a:gd name="T10" fmla="*/ 480 w 784"/>
                  <a:gd name="T11" fmla="*/ 16 h 108"/>
                  <a:gd name="T12" fmla="*/ 576 w 784"/>
                  <a:gd name="T13" fmla="*/ 52 h 108"/>
                  <a:gd name="T14" fmla="*/ 648 w 784"/>
                  <a:gd name="T15" fmla="*/ 68 h 108"/>
                  <a:gd name="T16" fmla="*/ 784 w 784"/>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4"/>
                  <a:gd name="T28" fmla="*/ 0 h 108"/>
                  <a:gd name="T29" fmla="*/ 784 w 784"/>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4" h="108">
                    <a:moveTo>
                      <a:pt x="0" y="56"/>
                    </a:moveTo>
                    <a:cubicBezTo>
                      <a:pt x="57" y="54"/>
                      <a:pt x="112" y="51"/>
                      <a:pt x="168" y="44"/>
                    </a:cubicBezTo>
                    <a:cubicBezTo>
                      <a:pt x="207" y="31"/>
                      <a:pt x="242" y="17"/>
                      <a:pt x="284" y="12"/>
                    </a:cubicBezTo>
                    <a:cubicBezTo>
                      <a:pt x="300" y="7"/>
                      <a:pt x="316" y="3"/>
                      <a:pt x="332" y="0"/>
                    </a:cubicBezTo>
                    <a:cubicBezTo>
                      <a:pt x="373" y="1"/>
                      <a:pt x="415" y="2"/>
                      <a:pt x="456" y="4"/>
                    </a:cubicBezTo>
                    <a:cubicBezTo>
                      <a:pt x="473" y="5"/>
                      <a:pt x="465" y="11"/>
                      <a:pt x="480" y="16"/>
                    </a:cubicBezTo>
                    <a:cubicBezTo>
                      <a:pt x="513" y="27"/>
                      <a:pt x="544" y="38"/>
                      <a:pt x="576" y="52"/>
                    </a:cubicBezTo>
                    <a:cubicBezTo>
                      <a:pt x="599" y="62"/>
                      <a:pt x="625" y="61"/>
                      <a:pt x="648" y="68"/>
                    </a:cubicBezTo>
                    <a:cubicBezTo>
                      <a:pt x="692" y="81"/>
                      <a:pt x="738" y="108"/>
                      <a:pt x="784" y="108"/>
                    </a:cubicBezTo>
                  </a:path>
                </a:pathLst>
              </a:custGeom>
              <a:noFill/>
              <a:ln w="9525">
                <a:solidFill>
                  <a:schemeClr val="bg2"/>
                </a:solidFill>
                <a:round/>
                <a:headEnd/>
                <a:tailEnd/>
              </a:ln>
            </p:spPr>
            <p:txBody>
              <a:bodyPr wrap="none" anchor="ctr"/>
              <a:lstStyle/>
              <a:p>
                <a:endParaRPr lang="en-US"/>
              </a:p>
            </p:txBody>
          </p:sp>
          <p:sp>
            <p:nvSpPr>
              <p:cNvPr id="17506" name="Freeform 39"/>
              <p:cNvSpPr>
                <a:spLocks/>
              </p:cNvSpPr>
              <p:nvPr/>
            </p:nvSpPr>
            <p:spPr bwMode="auto">
              <a:xfrm>
                <a:off x="1100" y="2820"/>
                <a:ext cx="716" cy="73"/>
              </a:xfrm>
              <a:custGeom>
                <a:avLst/>
                <a:gdLst>
                  <a:gd name="T0" fmla="*/ 0 w 716"/>
                  <a:gd name="T1" fmla="*/ 20 h 73"/>
                  <a:gd name="T2" fmla="*/ 288 w 716"/>
                  <a:gd name="T3" fmla="*/ 0 h 73"/>
                  <a:gd name="T4" fmla="*/ 440 w 716"/>
                  <a:gd name="T5" fmla="*/ 4 h 73"/>
                  <a:gd name="T6" fmla="*/ 528 w 716"/>
                  <a:gd name="T7" fmla="*/ 40 h 73"/>
                  <a:gd name="T8" fmla="*/ 696 w 716"/>
                  <a:gd name="T9" fmla="*/ 68 h 73"/>
                  <a:gd name="T10" fmla="*/ 716 w 716"/>
                  <a:gd name="T11" fmla="*/ 72 h 73"/>
                  <a:gd name="T12" fmla="*/ 0 60000 65536"/>
                  <a:gd name="T13" fmla="*/ 0 60000 65536"/>
                  <a:gd name="T14" fmla="*/ 0 60000 65536"/>
                  <a:gd name="T15" fmla="*/ 0 60000 65536"/>
                  <a:gd name="T16" fmla="*/ 0 60000 65536"/>
                  <a:gd name="T17" fmla="*/ 0 60000 65536"/>
                  <a:gd name="T18" fmla="*/ 0 w 716"/>
                  <a:gd name="T19" fmla="*/ 0 h 73"/>
                  <a:gd name="T20" fmla="*/ 716 w 71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6" h="73">
                    <a:moveTo>
                      <a:pt x="0" y="20"/>
                    </a:moveTo>
                    <a:cubicBezTo>
                      <a:pt x="102" y="18"/>
                      <a:pt x="189" y="11"/>
                      <a:pt x="288" y="0"/>
                    </a:cubicBezTo>
                    <a:cubicBezTo>
                      <a:pt x="339" y="1"/>
                      <a:pt x="389" y="1"/>
                      <a:pt x="440" y="4"/>
                    </a:cubicBezTo>
                    <a:cubicBezTo>
                      <a:pt x="475" y="6"/>
                      <a:pt x="497" y="30"/>
                      <a:pt x="528" y="40"/>
                    </a:cubicBezTo>
                    <a:cubicBezTo>
                      <a:pt x="582" y="58"/>
                      <a:pt x="639" y="64"/>
                      <a:pt x="696" y="68"/>
                    </a:cubicBezTo>
                    <a:cubicBezTo>
                      <a:pt x="711" y="73"/>
                      <a:pt x="704" y="72"/>
                      <a:pt x="716" y="72"/>
                    </a:cubicBezTo>
                  </a:path>
                </a:pathLst>
              </a:custGeom>
              <a:noFill/>
              <a:ln w="9525">
                <a:solidFill>
                  <a:schemeClr val="bg2"/>
                </a:solidFill>
                <a:round/>
                <a:headEnd/>
                <a:tailEnd/>
              </a:ln>
            </p:spPr>
            <p:txBody>
              <a:bodyPr wrap="none" anchor="ctr"/>
              <a:lstStyle/>
              <a:p>
                <a:endParaRPr lang="en-US"/>
              </a:p>
            </p:txBody>
          </p:sp>
          <p:sp>
            <p:nvSpPr>
              <p:cNvPr id="17507" name="Freeform 40"/>
              <p:cNvSpPr>
                <a:spLocks/>
              </p:cNvSpPr>
              <p:nvPr/>
            </p:nvSpPr>
            <p:spPr bwMode="auto">
              <a:xfrm>
                <a:off x="1152" y="2836"/>
                <a:ext cx="664" cy="78"/>
              </a:xfrm>
              <a:custGeom>
                <a:avLst/>
                <a:gdLst>
                  <a:gd name="T0" fmla="*/ 0 w 664"/>
                  <a:gd name="T1" fmla="*/ 0 h 78"/>
                  <a:gd name="T2" fmla="*/ 144 w 664"/>
                  <a:gd name="T3" fmla="*/ 28 h 78"/>
                  <a:gd name="T4" fmla="*/ 388 w 664"/>
                  <a:gd name="T5" fmla="*/ 56 h 78"/>
                  <a:gd name="T6" fmla="*/ 664 w 664"/>
                  <a:gd name="T7" fmla="*/ 64 h 78"/>
                  <a:gd name="T8" fmla="*/ 0 60000 65536"/>
                  <a:gd name="T9" fmla="*/ 0 60000 65536"/>
                  <a:gd name="T10" fmla="*/ 0 60000 65536"/>
                  <a:gd name="T11" fmla="*/ 0 60000 65536"/>
                  <a:gd name="T12" fmla="*/ 0 w 664"/>
                  <a:gd name="T13" fmla="*/ 0 h 78"/>
                  <a:gd name="T14" fmla="*/ 664 w 664"/>
                  <a:gd name="T15" fmla="*/ 78 h 78"/>
                </a:gdLst>
                <a:ahLst/>
                <a:cxnLst>
                  <a:cxn ang="T8">
                    <a:pos x="T0" y="T1"/>
                  </a:cxn>
                  <a:cxn ang="T9">
                    <a:pos x="T2" y="T3"/>
                  </a:cxn>
                  <a:cxn ang="T10">
                    <a:pos x="T4" y="T5"/>
                  </a:cxn>
                  <a:cxn ang="T11">
                    <a:pos x="T6" y="T7"/>
                  </a:cxn>
                </a:cxnLst>
                <a:rect l="T12" t="T13" r="T14" b="T15"/>
                <a:pathLst>
                  <a:path w="664" h="78">
                    <a:moveTo>
                      <a:pt x="0" y="0"/>
                    </a:moveTo>
                    <a:cubicBezTo>
                      <a:pt x="50" y="4"/>
                      <a:pt x="95" y="20"/>
                      <a:pt x="144" y="28"/>
                    </a:cubicBezTo>
                    <a:cubicBezTo>
                      <a:pt x="224" y="41"/>
                      <a:pt x="307" y="47"/>
                      <a:pt x="388" y="56"/>
                    </a:cubicBezTo>
                    <a:cubicBezTo>
                      <a:pt x="475" y="78"/>
                      <a:pt x="588" y="64"/>
                      <a:pt x="664" y="64"/>
                    </a:cubicBezTo>
                  </a:path>
                </a:pathLst>
              </a:custGeom>
              <a:noFill/>
              <a:ln w="9525">
                <a:solidFill>
                  <a:schemeClr val="bg2"/>
                </a:solidFill>
                <a:round/>
                <a:headEnd/>
                <a:tailEnd/>
              </a:ln>
            </p:spPr>
            <p:txBody>
              <a:bodyPr wrap="none" anchor="ctr"/>
              <a:lstStyle/>
              <a:p>
                <a:endParaRPr lang="en-US"/>
              </a:p>
            </p:txBody>
          </p:sp>
          <p:sp>
            <p:nvSpPr>
              <p:cNvPr id="17508" name="Freeform 41"/>
              <p:cNvSpPr>
                <a:spLocks/>
              </p:cNvSpPr>
              <p:nvPr/>
            </p:nvSpPr>
            <p:spPr bwMode="auto">
              <a:xfrm>
                <a:off x="1180" y="2836"/>
                <a:ext cx="616" cy="71"/>
              </a:xfrm>
              <a:custGeom>
                <a:avLst/>
                <a:gdLst>
                  <a:gd name="T0" fmla="*/ 0 w 616"/>
                  <a:gd name="T1" fmla="*/ 0 h 71"/>
                  <a:gd name="T2" fmla="*/ 352 w 616"/>
                  <a:gd name="T3" fmla="*/ 20 h 71"/>
                  <a:gd name="T4" fmla="*/ 468 w 616"/>
                  <a:gd name="T5" fmla="*/ 36 h 71"/>
                  <a:gd name="T6" fmla="*/ 572 w 616"/>
                  <a:gd name="T7" fmla="*/ 64 h 71"/>
                  <a:gd name="T8" fmla="*/ 616 w 616"/>
                  <a:gd name="T9" fmla="*/ 68 h 71"/>
                  <a:gd name="T10" fmla="*/ 0 60000 65536"/>
                  <a:gd name="T11" fmla="*/ 0 60000 65536"/>
                  <a:gd name="T12" fmla="*/ 0 60000 65536"/>
                  <a:gd name="T13" fmla="*/ 0 60000 65536"/>
                  <a:gd name="T14" fmla="*/ 0 60000 65536"/>
                  <a:gd name="T15" fmla="*/ 0 w 616"/>
                  <a:gd name="T16" fmla="*/ 0 h 71"/>
                  <a:gd name="T17" fmla="*/ 616 w 616"/>
                  <a:gd name="T18" fmla="*/ 71 h 71"/>
                </a:gdLst>
                <a:ahLst/>
                <a:cxnLst>
                  <a:cxn ang="T10">
                    <a:pos x="T0" y="T1"/>
                  </a:cxn>
                  <a:cxn ang="T11">
                    <a:pos x="T2" y="T3"/>
                  </a:cxn>
                  <a:cxn ang="T12">
                    <a:pos x="T4" y="T5"/>
                  </a:cxn>
                  <a:cxn ang="T13">
                    <a:pos x="T6" y="T7"/>
                  </a:cxn>
                  <a:cxn ang="T14">
                    <a:pos x="T8" y="T9"/>
                  </a:cxn>
                </a:cxnLst>
                <a:rect l="T15" t="T16" r="T17" b="T18"/>
                <a:pathLst>
                  <a:path w="616" h="71">
                    <a:moveTo>
                      <a:pt x="0" y="0"/>
                    </a:moveTo>
                    <a:cubicBezTo>
                      <a:pt x="117" y="8"/>
                      <a:pt x="235" y="13"/>
                      <a:pt x="352" y="20"/>
                    </a:cubicBezTo>
                    <a:cubicBezTo>
                      <a:pt x="389" y="29"/>
                      <a:pt x="430" y="30"/>
                      <a:pt x="468" y="36"/>
                    </a:cubicBezTo>
                    <a:cubicBezTo>
                      <a:pt x="504" y="42"/>
                      <a:pt x="535" y="59"/>
                      <a:pt x="572" y="64"/>
                    </a:cubicBezTo>
                    <a:cubicBezTo>
                      <a:pt x="594" y="71"/>
                      <a:pt x="580" y="68"/>
                      <a:pt x="616" y="68"/>
                    </a:cubicBezTo>
                  </a:path>
                </a:pathLst>
              </a:custGeom>
              <a:noFill/>
              <a:ln w="9525">
                <a:solidFill>
                  <a:schemeClr val="bg2"/>
                </a:solidFill>
                <a:round/>
                <a:headEnd/>
                <a:tailEnd/>
              </a:ln>
            </p:spPr>
            <p:txBody>
              <a:bodyPr wrap="none" anchor="ctr"/>
              <a:lstStyle/>
              <a:p>
                <a:endParaRPr lang="en-US"/>
              </a:p>
            </p:txBody>
          </p:sp>
          <p:sp>
            <p:nvSpPr>
              <p:cNvPr id="17509" name="Oval 42"/>
              <p:cNvSpPr>
                <a:spLocks noChangeArrowheads="1"/>
              </p:cNvSpPr>
              <p:nvPr/>
            </p:nvSpPr>
            <p:spPr bwMode="auto">
              <a:xfrm rot="306451">
                <a:off x="1408" y="2836"/>
                <a:ext cx="200"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grpSp>
        <p:grpSp>
          <p:nvGrpSpPr>
            <p:cNvPr id="17432" name="Group 43"/>
            <p:cNvGrpSpPr>
              <a:grpSpLocks/>
            </p:cNvGrpSpPr>
            <p:nvPr/>
          </p:nvGrpSpPr>
          <p:grpSpPr bwMode="auto">
            <a:xfrm>
              <a:off x="6670675" y="5859463"/>
              <a:ext cx="904875" cy="884237"/>
              <a:chOff x="1091" y="2620"/>
              <a:chExt cx="1062" cy="1316"/>
            </a:xfrm>
          </p:grpSpPr>
          <p:sp>
            <p:nvSpPr>
              <p:cNvPr id="17499" name="Freeform 44"/>
              <p:cNvSpPr>
                <a:spLocks/>
              </p:cNvSpPr>
              <p:nvPr/>
            </p:nvSpPr>
            <p:spPr bwMode="auto">
              <a:xfrm>
                <a:off x="1291" y="2774"/>
                <a:ext cx="756" cy="1162"/>
              </a:xfrm>
              <a:custGeom>
                <a:avLst/>
                <a:gdLst>
                  <a:gd name="T0" fmla="*/ 221 w 756"/>
                  <a:gd name="T1" fmla="*/ 274 h 1162"/>
                  <a:gd name="T2" fmla="*/ 137 w 756"/>
                  <a:gd name="T3" fmla="*/ 658 h 1162"/>
                  <a:gd name="T4" fmla="*/ 29 w 756"/>
                  <a:gd name="T5" fmla="*/ 814 h 1162"/>
                  <a:gd name="T6" fmla="*/ 5 w 756"/>
                  <a:gd name="T7" fmla="*/ 886 h 1162"/>
                  <a:gd name="T8" fmla="*/ 17 w 756"/>
                  <a:gd name="T9" fmla="*/ 1018 h 1162"/>
                  <a:gd name="T10" fmla="*/ 317 w 756"/>
                  <a:gd name="T11" fmla="*/ 1162 h 1162"/>
                  <a:gd name="T12" fmla="*/ 473 w 756"/>
                  <a:gd name="T13" fmla="*/ 1150 h 1162"/>
                  <a:gd name="T14" fmla="*/ 677 w 756"/>
                  <a:gd name="T15" fmla="*/ 982 h 1162"/>
                  <a:gd name="T16" fmla="*/ 737 w 756"/>
                  <a:gd name="T17" fmla="*/ 838 h 1162"/>
                  <a:gd name="T18" fmla="*/ 689 w 756"/>
                  <a:gd name="T19" fmla="*/ 658 h 1162"/>
                  <a:gd name="T20" fmla="*/ 581 w 756"/>
                  <a:gd name="T21" fmla="*/ 622 h 1162"/>
                  <a:gd name="T22" fmla="*/ 509 w 756"/>
                  <a:gd name="T23" fmla="*/ 574 h 1162"/>
                  <a:gd name="T24" fmla="*/ 473 w 756"/>
                  <a:gd name="T25" fmla="*/ 550 h 1162"/>
                  <a:gd name="T26" fmla="*/ 449 w 756"/>
                  <a:gd name="T27" fmla="*/ 514 h 1162"/>
                  <a:gd name="T28" fmla="*/ 425 w 756"/>
                  <a:gd name="T29" fmla="*/ 418 h 1162"/>
                  <a:gd name="T30" fmla="*/ 413 w 756"/>
                  <a:gd name="T31" fmla="*/ 70 h 1162"/>
                  <a:gd name="T32" fmla="*/ 353 w 756"/>
                  <a:gd name="T33" fmla="*/ 94 h 1162"/>
                  <a:gd name="T34" fmla="*/ 365 w 756"/>
                  <a:gd name="T35" fmla="*/ 562 h 1162"/>
                  <a:gd name="T36" fmla="*/ 401 w 756"/>
                  <a:gd name="T37" fmla="*/ 646 h 1162"/>
                  <a:gd name="T38" fmla="*/ 497 w 756"/>
                  <a:gd name="T39" fmla="*/ 862 h 1162"/>
                  <a:gd name="T40" fmla="*/ 425 w 756"/>
                  <a:gd name="T41" fmla="*/ 1042 h 1162"/>
                  <a:gd name="T42" fmla="*/ 341 w 756"/>
                  <a:gd name="T43" fmla="*/ 1030 h 1162"/>
                  <a:gd name="T44" fmla="*/ 269 w 756"/>
                  <a:gd name="T45" fmla="*/ 934 h 1162"/>
                  <a:gd name="T46" fmla="*/ 233 w 756"/>
                  <a:gd name="T47" fmla="*/ 898 h 1162"/>
                  <a:gd name="T48" fmla="*/ 245 w 756"/>
                  <a:gd name="T49" fmla="*/ 646 h 1162"/>
                  <a:gd name="T50" fmla="*/ 269 w 756"/>
                  <a:gd name="T51" fmla="*/ 610 h 1162"/>
                  <a:gd name="T52" fmla="*/ 293 w 756"/>
                  <a:gd name="T53" fmla="*/ 514 h 1162"/>
                  <a:gd name="T54" fmla="*/ 281 w 756"/>
                  <a:gd name="T55" fmla="*/ 166 h 1162"/>
                  <a:gd name="T56" fmla="*/ 233 w 756"/>
                  <a:gd name="T57" fmla="*/ 118 h 1162"/>
                  <a:gd name="T58" fmla="*/ 209 w 756"/>
                  <a:gd name="T59" fmla="*/ 202 h 1162"/>
                  <a:gd name="T60" fmla="*/ 221 w 756"/>
                  <a:gd name="T61" fmla="*/ 310 h 1162"/>
                  <a:gd name="T62" fmla="*/ 221 w 756"/>
                  <a:gd name="T63" fmla="*/ 274 h 1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6"/>
                  <a:gd name="T97" fmla="*/ 0 h 1162"/>
                  <a:gd name="T98" fmla="*/ 756 w 756"/>
                  <a:gd name="T99" fmla="*/ 1162 h 1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6" h="1162">
                    <a:moveTo>
                      <a:pt x="221" y="274"/>
                    </a:moveTo>
                    <a:cubicBezTo>
                      <a:pt x="208" y="564"/>
                      <a:pt x="255" y="506"/>
                      <a:pt x="137" y="658"/>
                    </a:cubicBezTo>
                    <a:cubicBezTo>
                      <a:pt x="107" y="697"/>
                      <a:pt x="49" y="768"/>
                      <a:pt x="29" y="814"/>
                    </a:cubicBezTo>
                    <a:cubicBezTo>
                      <a:pt x="19" y="837"/>
                      <a:pt x="5" y="886"/>
                      <a:pt x="5" y="886"/>
                    </a:cubicBezTo>
                    <a:cubicBezTo>
                      <a:pt x="9" y="930"/>
                      <a:pt x="0" y="977"/>
                      <a:pt x="17" y="1018"/>
                    </a:cubicBezTo>
                    <a:cubicBezTo>
                      <a:pt x="60" y="1123"/>
                      <a:pt x="223" y="1146"/>
                      <a:pt x="317" y="1162"/>
                    </a:cubicBezTo>
                    <a:cubicBezTo>
                      <a:pt x="369" y="1158"/>
                      <a:pt x="421" y="1156"/>
                      <a:pt x="473" y="1150"/>
                    </a:cubicBezTo>
                    <a:cubicBezTo>
                      <a:pt x="567" y="1138"/>
                      <a:pt x="618" y="1041"/>
                      <a:pt x="677" y="982"/>
                    </a:cubicBezTo>
                    <a:cubicBezTo>
                      <a:pt x="695" y="929"/>
                      <a:pt x="720" y="889"/>
                      <a:pt x="737" y="838"/>
                    </a:cubicBezTo>
                    <a:cubicBezTo>
                      <a:pt x="731" y="770"/>
                      <a:pt x="756" y="695"/>
                      <a:pt x="689" y="658"/>
                    </a:cubicBezTo>
                    <a:cubicBezTo>
                      <a:pt x="656" y="640"/>
                      <a:pt x="613" y="643"/>
                      <a:pt x="581" y="622"/>
                    </a:cubicBezTo>
                    <a:cubicBezTo>
                      <a:pt x="557" y="606"/>
                      <a:pt x="533" y="590"/>
                      <a:pt x="509" y="574"/>
                    </a:cubicBezTo>
                    <a:cubicBezTo>
                      <a:pt x="497" y="566"/>
                      <a:pt x="473" y="550"/>
                      <a:pt x="473" y="550"/>
                    </a:cubicBezTo>
                    <a:cubicBezTo>
                      <a:pt x="465" y="538"/>
                      <a:pt x="454" y="528"/>
                      <a:pt x="449" y="514"/>
                    </a:cubicBezTo>
                    <a:cubicBezTo>
                      <a:pt x="438" y="483"/>
                      <a:pt x="425" y="418"/>
                      <a:pt x="425" y="418"/>
                    </a:cubicBezTo>
                    <a:cubicBezTo>
                      <a:pt x="421" y="302"/>
                      <a:pt x="428" y="185"/>
                      <a:pt x="413" y="70"/>
                    </a:cubicBezTo>
                    <a:cubicBezTo>
                      <a:pt x="404" y="0"/>
                      <a:pt x="357" y="88"/>
                      <a:pt x="353" y="94"/>
                    </a:cubicBezTo>
                    <a:cubicBezTo>
                      <a:pt x="357" y="250"/>
                      <a:pt x="358" y="406"/>
                      <a:pt x="365" y="562"/>
                    </a:cubicBezTo>
                    <a:cubicBezTo>
                      <a:pt x="368" y="617"/>
                      <a:pt x="379" y="602"/>
                      <a:pt x="401" y="646"/>
                    </a:cubicBezTo>
                    <a:cubicBezTo>
                      <a:pt x="435" y="714"/>
                      <a:pt x="473" y="790"/>
                      <a:pt x="497" y="862"/>
                    </a:cubicBezTo>
                    <a:cubicBezTo>
                      <a:pt x="487" y="965"/>
                      <a:pt x="502" y="991"/>
                      <a:pt x="425" y="1042"/>
                    </a:cubicBezTo>
                    <a:cubicBezTo>
                      <a:pt x="397" y="1038"/>
                      <a:pt x="368" y="1038"/>
                      <a:pt x="341" y="1030"/>
                    </a:cubicBezTo>
                    <a:cubicBezTo>
                      <a:pt x="289" y="1014"/>
                      <a:pt x="293" y="970"/>
                      <a:pt x="269" y="934"/>
                    </a:cubicBezTo>
                    <a:cubicBezTo>
                      <a:pt x="260" y="920"/>
                      <a:pt x="245" y="910"/>
                      <a:pt x="233" y="898"/>
                    </a:cubicBezTo>
                    <a:cubicBezTo>
                      <a:pt x="237" y="814"/>
                      <a:pt x="235" y="729"/>
                      <a:pt x="245" y="646"/>
                    </a:cubicBezTo>
                    <a:cubicBezTo>
                      <a:pt x="247" y="632"/>
                      <a:pt x="264" y="624"/>
                      <a:pt x="269" y="610"/>
                    </a:cubicBezTo>
                    <a:cubicBezTo>
                      <a:pt x="280" y="579"/>
                      <a:pt x="293" y="514"/>
                      <a:pt x="293" y="514"/>
                    </a:cubicBezTo>
                    <a:cubicBezTo>
                      <a:pt x="289" y="398"/>
                      <a:pt x="288" y="282"/>
                      <a:pt x="281" y="166"/>
                    </a:cubicBezTo>
                    <a:cubicBezTo>
                      <a:pt x="277" y="90"/>
                      <a:pt x="282" y="102"/>
                      <a:pt x="233" y="118"/>
                    </a:cubicBezTo>
                    <a:cubicBezTo>
                      <a:pt x="227" y="135"/>
                      <a:pt x="209" y="187"/>
                      <a:pt x="209" y="202"/>
                    </a:cubicBezTo>
                    <a:cubicBezTo>
                      <a:pt x="209" y="238"/>
                      <a:pt x="215" y="274"/>
                      <a:pt x="221" y="310"/>
                    </a:cubicBezTo>
                    <a:cubicBezTo>
                      <a:pt x="223" y="322"/>
                      <a:pt x="221" y="286"/>
                      <a:pt x="221" y="274"/>
                    </a:cubicBezTo>
                    <a:close/>
                  </a:path>
                </a:pathLst>
              </a:custGeom>
              <a:solidFill>
                <a:schemeClr val="hlink"/>
              </a:solidFill>
              <a:ln w="9525">
                <a:solidFill>
                  <a:schemeClr val="bg2"/>
                </a:solidFill>
                <a:round/>
                <a:headEnd/>
                <a:tailEnd/>
              </a:ln>
            </p:spPr>
            <p:txBody>
              <a:bodyPr wrap="none" anchor="ctr"/>
              <a:lstStyle/>
              <a:p>
                <a:endParaRPr lang="en-US"/>
              </a:p>
            </p:txBody>
          </p:sp>
          <p:sp>
            <p:nvSpPr>
              <p:cNvPr id="17500" name="Freeform 45"/>
              <p:cNvSpPr>
                <a:spLocks/>
              </p:cNvSpPr>
              <p:nvPr/>
            </p:nvSpPr>
            <p:spPr bwMode="auto">
              <a:xfrm>
                <a:off x="1091" y="2620"/>
                <a:ext cx="1062" cy="1091"/>
              </a:xfrm>
              <a:custGeom>
                <a:avLst/>
                <a:gdLst>
                  <a:gd name="T0" fmla="*/ 9 w 1062"/>
                  <a:gd name="T1" fmla="*/ 48 h 1091"/>
                  <a:gd name="T2" fmla="*/ 137 w 1062"/>
                  <a:gd name="T3" fmla="*/ 60 h 1091"/>
                  <a:gd name="T4" fmla="*/ 329 w 1062"/>
                  <a:gd name="T5" fmla="*/ 52 h 1091"/>
                  <a:gd name="T6" fmla="*/ 505 w 1062"/>
                  <a:gd name="T7" fmla="*/ 20 h 1091"/>
                  <a:gd name="T8" fmla="*/ 861 w 1062"/>
                  <a:gd name="T9" fmla="*/ 12 h 1091"/>
                  <a:gd name="T10" fmla="*/ 1001 w 1062"/>
                  <a:gd name="T11" fmla="*/ 0 h 1091"/>
                  <a:gd name="T12" fmla="*/ 1061 w 1062"/>
                  <a:gd name="T13" fmla="*/ 52 h 1091"/>
                  <a:gd name="T14" fmla="*/ 1057 w 1062"/>
                  <a:gd name="T15" fmla="*/ 112 h 1091"/>
                  <a:gd name="T16" fmla="*/ 1053 w 1062"/>
                  <a:gd name="T17" fmla="*/ 124 h 1091"/>
                  <a:gd name="T18" fmla="*/ 1029 w 1062"/>
                  <a:gd name="T19" fmla="*/ 132 h 1091"/>
                  <a:gd name="T20" fmla="*/ 865 w 1062"/>
                  <a:gd name="T21" fmla="*/ 116 h 1091"/>
                  <a:gd name="T22" fmla="*/ 757 w 1062"/>
                  <a:gd name="T23" fmla="*/ 100 h 1091"/>
                  <a:gd name="T24" fmla="*/ 545 w 1062"/>
                  <a:gd name="T25" fmla="*/ 136 h 1091"/>
                  <a:gd name="T26" fmla="*/ 517 w 1062"/>
                  <a:gd name="T27" fmla="*/ 200 h 1091"/>
                  <a:gd name="T28" fmla="*/ 541 w 1062"/>
                  <a:gd name="T29" fmla="*/ 488 h 1091"/>
                  <a:gd name="T30" fmla="*/ 541 w 1062"/>
                  <a:gd name="T31" fmla="*/ 636 h 1091"/>
                  <a:gd name="T32" fmla="*/ 537 w 1062"/>
                  <a:gd name="T33" fmla="*/ 708 h 1091"/>
                  <a:gd name="T34" fmla="*/ 541 w 1062"/>
                  <a:gd name="T35" fmla="*/ 780 h 1091"/>
                  <a:gd name="T36" fmla="*/ 545 w 1062"/>
                  <a:gd name="T37" fmla="*/ 908 h 1091"/>
                  <a:gd name="T38" fmla="*/ 553 w 1062"/>
                  <a:gd name="T39" fmla="*/ 932 h 1091"/>
                  <a:gd name="T40" fmla="*/ 573 w 1062"/>
                  <a:gd name="T41" fmla="*/ 1004 h 1091"/>
                  <a:gd name="T42" fmla="*/ 517 w 1062"/>
                  <a:gd name="T43" fmla="*/ 1068 h 1091"/>
                  <a:gd name="T44" fmla="*/ 469 w 1062"/>
                  <a:gd name="T45" fmla="*/ 936 h 1091"/>
                  <a:gd name="T46" fmla="*/ 509 w 1062"/>
                  <a:gd name="T47" fmla="*/ 760 h 1091"/>
                  <a:gd name="T48" fmla="*/ 525 w 1062"/>
                  <a:gd name="T49" fmla="*/ 684 h 1091"/>
                  <a:gd name="T50" fmla="*/ 521 w 1062"/>
                  <a:gd name="T51" fmla="*/ 540 h 1091"/>
                  <a:gd name="T52" fmla="*/ 517 w 1062"/>
                  <a:gd name="T53" fmla="*/ 528 h 1091"/>
                  <a:gd name="T54" fmla="*/ 509 w 1062"/>
                  <a:gd name="T55" fmla="*/ 472 h 1091"/>
                  <a:gd name="T56" fmla="*/ 501 w 1062"/>
                  <a:gd name="T57" fmla="*/ 440 h 1091"/>
                  <a:gd name="T58" fmla="*/ 497 w 1062"/>
                  <a:gd name="T59" fmla="*/ 168 h 1091"/>
                  <a:gd name="T60" fmla="*/ 489 w 1062"/>
                  <a:gd name="T61" fmla="*/ 112 h 1091"/>
                  <a:gd name="T62" fmla="*/ 417 w 1062"/>
                  <a:gd name="T63" fmla="*/ 84 h 1091"/>
                  <a:gd name="T64" fmla="*/ 237 w 1062"/>
                  <a:gd name="T65" fmla="*/ 100 h 1091"/>
                  <a:gd name="T66" fmla="*/ 173 w 1062"/>
                  <a:gd name="T67" fmla="*/ 152 h 1091"/>
                  <a:gd name="T68" fmla="*/ 121 w 1062"/>
                  <a:gd name="T69" fmla="*/ 192 h 1091"/>
                  <a:gd name="T70" fmla="*/ 25 w 1062"/>
                  <a:gd name="T71" fmla="*/ 128 h 1091"/>
                  <a:gd name="T72" fmla="*/ 17 w 1062"/>
                  <a:gd name="T73" fmla="*/ 104 h 1091"/>
                  <a:gd name="T74" fmla="*/ 13 w 1062"/>
                  <a:gd name="T75" fmla="*/ 64 h 1091"/>
                  <a:gd name="T76" fmla="*/ 9 w 1062"/>
                  <a:gd name="T77" fmla="*/ 48 h 10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2"/>
                  <a:gd name="T118" fmla="*/ 0 h 1091"/>
                  <a:gd name="T119" fmla="*/ 1062 w 1062"/>
                  <a:gd name="T120" fmla="*/ 1091 h 109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2" h="1091">
                    <a:moveTo>
                      <a:pt x="9" y="48"/>
                    </a:moveTo>
                    <a:cubicBezTo>
                      <a:pt x="52" y="52"/>
                      <a:pt x="94" y="57"/>
                      <a:pt x="137" y="60"/>
                    </a:cubicBezTo>
                    <a:cubicBezTo>
                      <a:pt x="155" y="60"/>
                      <a:pt x="275" y="62"/>
                      <a:pt x="329" y="52"/>
                    </a:cubicBezTo>
                    <a:cubicBezTo>
                      <a:pt x="387" y="41"/>
                      <a:pt x="446" y="25"/>
                      <a:pt x="505" y="20"/>
                    </a:cubicBezTo>
                    <a:cubicBezTo>
                      <a:pt x="622" y="9"/>
                      <a:pt x="751" y="13"/>
                      <a:pt x="861" y="12"/>
                    </a:cubicBezTo>
                    <a:cubicBezTo>
                      <a:pt x="908" y="7"/>
                      <a:pt x="954" y="4"/>
                      <a:pt x="1001" y="0"/>
                    </a:cubicBezTo>
                    <a:cubicBezTo>
                      <a:pt x="1062" y="6"/>
                      <a:pt x="1048" y="1"/>
                      <a:pt x="1061" y="52"/>
                    </a:cubicBezTo>
                    <a:cubicBezTo>
                      <a:pt x="1060" y="72"/>
                      <a:pt x="1059" y="92"/>
                      <a:pt x="1057" y="112"/>
                    </a:cubicBezTo>
                    <a:cubicBezTo>
                      <a:pt x="1057" y="116"/>
                      <a:pt x="1056" y="122"/>
                      <a:pt x="1053" y="124"/>
                    </a:cubicBezTo>
                    <a:cubicBezTo>
                      <a:pt x="1046" y="129"/>
                      <a:pt x="1029" y="132"/>
                      <a:pt x="1029" y="132"/>
                    </a:cubicBezTo>
                    <a:cubicBezTo>
                      <a:pt x="971" y="129"/>
                      <a:pt x="921" y="123"/>
                      <a:pt x="865" y="116"/>
                    </a:cubicBezTo>
                    <a:cubicBezTo>
                      <a:pt x="832" y="105"/>
                      <a:pt x="791" y="103"/>
                      <a:pt x="757" y="100"/>
                    </a:cubicBezTo>
                    <a:cubicBezTo>
                      <a:pt x="644" y="77"/>
                      <a:pt x="608" y="73"/>
                      <a:pt x="545" y="136"/>
                    </a:cubicBezTo>
                    <a:cubicBezTo>
                      <a:pt x="538" y="158"/>
                      <a:pt x="524" y="178"/>
                      <a:pt x="517" y="200"/>
                    </a:cubicBezTo>
                    <a:cubicBezTo>
                      <a:pt x="520" y="299"/>
                      <a:pt x="531" y="391"/>
                      <a:pt x="541" y="488"/>
                    </a:cubicBezTo>
                    <a:cubicBezTo>
                      <a:pt x="544" y="541"/>
                      <a:pt x="536" y="585"/>
                      <a:pt x="541" y="636"/>
                    </a:cubicBezTo>
                    <a:cubicBezTo>
                      <a:pt x="536" y="657"/>
                      <a:pt x="520" y="696"/>
                      <a:pt x="537" y="708"/>
                    </a:cubicBezTo>
                    <a:cubicBezTo>
                      <a:pt x="529" y="745"/>
                      <a:pt x="550" y="744"/>
                      <a:pt x="541" y="780"/>
                    </a:cubicBezTo>
                    <a:cubicBezTo>
                      <a:pt x="542" y="823"/>
                      <a:pt x="542" y="865"/>
                      <a:pt x="545" y="908"/>
                    </a:cubicBezTo>
                    <a:cubicBezTo>
                      <a:pt x="546" y="916"/>
                      <a:pt x="553" y="932"/>
                      <a:pt x="553" y="932"/>
                    </a:cubicBezTo>
                    <a:cubicBezTo>
                      <a:pt x="557" y="960"/>
                      <a:pt x="566" y="977"/>
                      <a:pt x="573" y="1004"/>
                    </a:cubicBezTo>
                    <a:cubicBezTo>
                      <a:pt x="556" y="1051"/>
                      <a:pt x="562" y="1091"/>
                      <a:pt x="517" y="1068"/>
                    </a:cubicBezTo>
                    <a:cubicBezTo>
                      <a:pt x="507" y="1027"/>
                      <a:pt x="493" y="972"/>
                      <a:pt x="469" y="936"/>
                    </a:cubicBezTo>
                    <a:cubicBezTo>
                      <a:pt x="451" y="865"/>
                      <a:pt x="458" y="811"/>
                      <a:pt x="509" y="760"/>
                    </a:cubicBezTo>
                    <a:cubicBezTo>
                      <a:pt x="517" y="736"/>
                      <a:pt x="519" y="709"/>
                      <a:pt x="525" y="684"/>
                    </a:cubicBezTo>
                    <a:cubicBezTo>
                      <a:pt x="524" y="636"/>
                      <a:pt x="523" y="588"/>
                      <a:pt x="521" y="540"/>
                    </a:cubicBezTo>
                    <a:cubicBezTo>
                      <a:pt x="521" y="536"/>
                      <a:pt x="518" y="532"/>
                      <a:pt x="517" y="528"/>
                    </a:cubicBezTo>
                    <a:cubicBezTo>
                      <a:pt x="509" y="485"/>
                      <a:pt x="517" y="509"/>
                      <a:pt x="509" y="472"/>
                    </a:cubicBezTo>
                    <a:cubicBezTo>
                      <a:pt x="507" y="461"/>
                      <a:pt x="501" y="440"/>
                      <a:pt x="501" y="440"/>
                    </a:cubicBezTo>
                    <a:cubicBezTo>
                      <a:pt x="500" y="349"/>
                      <a:pt x="499" y="259"/>
                      <a:pt x="497" y="168"/>
                    </a:cubicBezTo>
                    <a:cubicBezTo>
                      <a:pt x="497" y="149"/>
                      <a:pt x="498" y="128"/>
                      <a:pt x="489" y="112"/>
                    </a:cubicBezTo>
                    <a:cubicBezTo>
                      <a:pt x="478" y="93"/>
                      <a:pt x="438" y="88"/>
                      <a:pt x="417" y="84"/>
                    </a:cubicBezTo>
                    <a:cubicBezTo>
                      <a:pt x="358" y="87"/>
                      <a:pt x="295" y="86"/>
                      <a:pt x="237" y="100"/>
                    </a:cubicBezTo>
                    <a:cubicBezTo>
                      <a:pt x="216" y="121"/>
                      <a:pt x="197" y="136"/>
                      <a:pt x="173" y="152"/>
                    </a:cubicBezTo>
                    <a:cubicBezTo>
                      <a:pt x="159" y="173"/>
                      <a:pt x="145" y="186"/>
                      <a:pt x="121" y="192"/>
                    </a:cubicBezTo>
                    <a:cubicBezTo>
                      <a:pt x="64" y="186"/>
                      <a:pt x="58" y="173"/>
                      <a:pt x="25" y="128"/>
                    </a:cubicBezTo>
                    <a:cubicBezTo>
                      <a:pt x="22" y="120"/>
                      <a:pt x="18" y="112"/>
                      <a:pt x="17" y="104"/>
                    </a:cubicBezTo>
                    <a:cubicBezTo>
                      <a:pt x="16" y="91"/>
                      <a:pt x="16" y="77"/>
                      <a:pt x="13" y="64"/>
                    </a:cubicBezTo>
                    <a:cubicBezTo>
                      <a:pt x="9" y="46"/>
                      <a:pt x="0" y="57"/>
                      <a:pt x="9" y="48"/>
                    </a:cubicBezTo>
                    <a:close/>
                  </a:path>
                </a:pathLst>
              </a:custGeom>
              <a:solidFill>
                <a:srgbClr val="009999"/>
              </a:solidFill>
              <a:ln w="9525">
                <a:solidFill>
                  <a:schemeClr val="bg2"/>
                </a:solidFill>
                <a:round/>
                <a:headEnd/>
                <a:tailEnd/>
              </a:ln>
            </p:spPr>
            <p:txBody>
              <a:bodyPr wrap="none" anchor="ctr"/>
              <a:lstStyle/>
              <a:p>
                <a:endParaRPr lang="en-US"/>
              </a:p>
            </p:txBody>
          </p:sp>
        </p:grpSp>
        <p:sp>
          <p:nvSpPr>
            <p:cNvPr id="17433" name="Text Box 46"/>
            <p:cNvSpPr txBox="1">
              <a:spLocks noChangeArrowheads="1"/>
            </p:cNvSpPr>
            <p:nvPr/>
          </p:nvSpPr>
          <p:spPr bwMode="auto">
            <a:xfrm>
              <a:off x="217488" y="661988"/>
              <a:ext cx="1741487" cy="457200"/>
            </a:xfrm>
            <a:prstGeom prst="rect">
              <a:avLst/>
            </a:prstGeom>
            <a:noFill/>
            <a:ln w="9525">
              <a:noFill/>
              <a:miter lim="800000"/>
              <a:headEnd/>
              <a:tailEnd/>
            </a:ln>
          </p:spPr>
          <p:txBody>
            <a:bodyPr wrap="none">
              <a:spAutoFit/>
            </a:bodyPr>
            <a:lstStyle/>
            <a:p>
              <a:r>
                <a:rPr lang="en-GB" b="0">
                  <a:solidFill>
                    <a:srgbClr val="FFFFFF"/>
                  </a:solidFill>
                </a:rPr>
                <a:t>Sel radang</a:t>
              </a:r>
            </a:p>
          </p:txBody>
        </p:sp>
        <p:grpSp>
          <p:nvGrpSpPr>
            <p:cNvPr id="17434" name="Group 47"/>
            <p:cNvGrpSpPr>
              <a:grpSpLocks/>
            </p:cNvGrpSpPr>
            <p:nvPr/>
          </p:nvGrpSpPr>
          <p:grpSpPr bwMode="auto">
            <a:xfrm>
              <a:off x="1620838" y="1471613"/>
              <a:ext cx="479425" cy="536575"/>
              <a:chOff x="1476" y="2771"/>
              <a:chExt cx="531" cy="530"/>
            </a:xfrm>
          </p:grpSpPr>
          <p:sp>
            <p:nvSpPr>
              <p:cNvPr id="17490" name="Freeform 48"/>
              <p:cNvSpPr>
                <a:spLocks/>
              </p:cNvSpPr>
              <p:nvPr/>
            </p:nvSpPr>
            <p:spPr bwMode="auto">
              <a:xfrm>
                <a:off x="1476" y="2771"/>
                <a:ext cx="531" cy="530"/>
              </a:xfrm>
              <a:custGeom>
                <a:avLst/>
                <a:gdLst>
                  <a:gd name="T0" fmla="*/ 0 w 531"/>
                  <a:gd name="T1" fmla="*/ 253 h 530"/>
                  <a:gd name="T2" fmla="*/ 96 w 531"/>
                  <a:gd name="T3" fmla="*/ 25 h 530"/>
                  <a:gd name="T4" fmla="*/ 180 w 531"/>
                  <a:gd name="T5" fmla="*/ 1 h 530"/>
                  <a:gd name="T6" fmla="*/ 336 w 531"/>
                  <a:gd name="T7" fmla="*/ 13 h 530"/>
                  <a:gd name="T8" fmla="*/ 408 w 531"/>
                  <a:gd name="T9" fmla="*/ 61 h 530"/>
                  <a:gd name="T10" fmla="*/ 516 w 531"/>
                  <a:gd name="T11" fmla="*/ 217 h 530"/>
                  <a:gd name="T12" fmla="*/ 372 w 531"/>
                  <a:gd name="T13" fmla="*/ 529 h 530"/>
                  <a:gd name="T14" fmla="*/ 228 w 531"/>
                  <a:gd name="T15" fmla="*/ 517 h 530"/>
                  <a:gd name="T16" fmla="*/ 156 w 531"/>
                  <a:gd name="T17" fmla="*/ 469 h 530"/>
                  <a:gd name="T18" fmla="*/ 96 w 531"/>
                  <a:gd name="T19" fmla="*/ 397 h 530"/>
                  <a:gd name="T20" fmla="*/ 84 w 531"/>
                  <a:gd name="T21" fmla="*/ 361 h 530"/>
                  <a:gd name="T22" fmla="*/ 36 w 531"/>
                  <a:gd name="T23" fmla="*/ 289 h 530"/>
                  <a:gd name="T24" fmla="*/ 36 w 531"/>
                  <a:gd name="T25" fmla="*/ 289 h 530"/>
                  <a:gd name="T26" fmla="*/ 0 w 531"/>
                  <a:gd name="T27" fmla="*/ 253 h 5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1"/>
                  <a:gd name="T43" fmla="*/ 0 h 530"/>
                  <a:gd name="T44" fmla="*/ 531 w 531"/>
                  <a:gd name="T45" fmla="*/ 530 h 5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1" h="530">
                    <a:moveTo>
                      <a:pt x="0" y="253"/>
                    </a:moveTo>
                    <a:cubicBezTo>
                      <a:pt x="9" y="230"/>
                      <a:pt x="65" y="50"/>
                      <a:pt x="96" y="25"/>
                    </a:cubicBezTo>
                    <a:cubicBezTo>
                      <a:pt x="104" y="19"/>
                      <a:pt x="177" y="2"/>
                      <a:pt x="180" y="1"/>
                    </a:cubicBezTo>
                    <a:cubicBezTo>
                      <a:pt x="232" y="5"/>
                      <a:pt x="286" y="0"/>
                      <a:pt x="336" y="13"/>
                    </a:cubicBezTo>
                    <a:cubicBezTo>
                      <a:pt x="364" y="20"/>
                      <a:pt x="384" y="45"/>
                      <a:pt x="408" y="61"/>
                    </a:cubicBezTo>
                    <a:cubicBezTo>
                      <a:pt x="470" y="102"/>
                      <a:pt x="498" y="143"/>
                      <a:pt x="516" y="217"/>
                    </a:cubicBezTo>
                    <a:cubicBezTo>
                      <a:pt x="506" y="374"/>
                      <a:pt x="531" y="476"/>
                      <a:pt x="372" y="529"/>
                    </a:cubicBezTo>
                    <a:cubicBezTo>
                      <a:pt x="324" y="525"/>
                      <a:pt x="274" y="530"/>
                      <a:pt x="228" y="517"/>
                    </a:cubicBezTo>
                    <a:cubicBezTo>
                      <a:pt x="200" y="509"/>
                      <a:pt x="156" y="469"/>
                      <a:pt x="156" y="469"/>
                    </a:cubicBezTo>
                    <a:cubicBezTo>
                      <a:pt x="139" y="443"/>
                      <a:pt x="113" y="423"/>
                      <a:pt x="96" y="397"/>
                    </a:cubicBezTo>
                    <a:cubicBezTo>
                      <a:pt x="89" y="386"/>
                      <a:pt x="90" y="372"/>
                      <a:pt x="84" y="361"/>
                    </a:cubicBezTo>
                    <a:lnTo>
                      <a:pt x="36" y="289"/>
                    </a:lnTo>
                    <a:cubicBezTo>
                      <a:pt x="36" y="289"/>
                      <a:pt x="36" y="289"/>
                      <a:pt x="36" y="289"/>
                    </a:cubicBezTo>
                    <a:cubicBezTo>
                      <a:pt x="24" y="277"/>
                      <a:pt x="0" y="253"/>
                      <a:pt x="0" y="253"/>
                    </a:cubicBezTo>
                    <a:close/>
                  </a:path>
                </a:pathLst>
              </a:custGeom>
              <a:solidFill>
                <a:srgbClr val="FFCC66"/>
              </a:solidFill>
              <a:ln w="9525">
                <a:solidFill>
                  <a:schemeClr val="bg2"/>
                </a:solidFill>
                <a:round/>
                <a:headEnd/>
                <a:tailEnd/>
              </a:ln>
            </p:spPr>
            <p:txBody>
              <a:bodyPr wrap="none" anchor="ctr"/>
              <a:lstStyle/>
              <a:p>
                <a:endParaRPr lang="en-US"/>
              </a:p>
            </p:txBody>
          </p:sp>
          <p:sp>
            <p:nvSpPr>
              <p:cNvPr id="17491" name="Freeform 49"/>
              <p:cNvSpPr>
                <a:spLocks/>
              </p:cNvSpPr>
              <p:nvPr/>
            </p:nvSpPr>
            <p:spPr bwMode="auto">
              <a:xfrm>
                <a:off x="1536" y="2884"/>
                <a:ext cx="336" cy="373"/>
              </a:xfrm>
              <a:custGeom>
                <a:avLst/>
                <a:gdLst>
                  <a:gd name="T0" fmla="*/ 24 w 336"/>
                  <a:gd name="T1" fmla="*/ 96 h 373"/>
                  <a:gd name="T2" fmla="*/ 28 w 336"/>
                  <a:gd name="T3" fmla="*/ 140 h 373"/>
                  <a:gd name="T4" fmla="*/ 64 w 336"/>
                  <a:gd name="T5" fmla="*/ 252 h 373"/>
                  <a:gd name="T6" fmla="*/ 76 w 336"/>
                  <a:gd name="T7" fmla="*/ 256 h 373"/>
                  <a:gd name="T8" fmla="*/ 176 w 336"/>
                  <a:gd name="T9" fmla="*/ 328 h 373"/>
                  <a:gd name="T10" fmla="*/ 212 w 336"/>
                  <a:gd name="T11" fmla="*/ 364 h 373"/>
                  <a:gd name="T12" fmla="*/ 236 w 336"/>
                  <a:gd name="T13" fmla="*/ 372 h 373"/>
                  <a:gd name="T14" fmla="*/ 336 w 336"/>
                  <a:gd name="T15" fmla="*/ 316 h 373"/>
                  <a:gd name="T16" fmla="*/ 332 w 336"/>
                  <a:gd name="T17" fmla="*/ 284 h 373"/>
                  <a:gd name="T18" fmla="*/ 296 w 336"/>
                  <a:gd name="T19" fmla="*/ 268 h 373"/>
                  <a:gd name="T20" fmla="*/ 216 w 336"/>
                  <a:gd name="T21" fmla="*/ 312 h 373"/>
                  <a:gd name="T22" fmla="*/ 176 w 336"/>
                  <a:gd name="T23" fmla="*/ 288 h 373"/>
                  <a:gd name="T24" fmla="*/ 184 w 336"/>
                  <a:gd name="T25" fmla="*/ 276 h 373"/>
                  <a:gd name="T26" fmla="*/ 208 w 336"/>
                  <a:gd name="T27" fmla="*/ 268 h 373"/>
                  <a:gd name="T28" fmla="*/ 236 w 336"/>
                  <a:gd name="T29" fmla="*/ 216 h 373"/>
                  <a:gd name="T30" fmla="*/ 200 w 336"/>
                  <a:gd name="T31" fmla="*/ 152 h 373"/>
                  <a:gd name="T32" fmla="*/ 120 w 336"/>
                  <a:gd name="T33" fmla="*/ 188 h 373"/>
                  <a:gd name="T34" fmla="*/ 84 w 336"/>
                  <a:gd name="T35" fmla="*/ 200 h 373"/>
                  <a:gd name="T36" fmla="*/ 128 w 336"/>
                  <a:gd name="T37" fmla="*/ 120 h 373"/>
                  <a:gd name="T38" fmla="*/ 156 w 336"/>
                  <a:gd name="T39" fmla="*/ 56 h 373"/>
                  <a:gd name="T40" fmla="*/ 148 w 336"/>
                  <a:gd name="T41" fmla="*/ 24 h 373"/>
                  <a:gd name="T42" fmla="*/ 80 w 336"/>
                  <a:gd name="T43" fmla="*/ 0 h 373"/>
                  <a:gd name="T44" fmla="*/ 28 w 336"/>
                  <a:gd name="T45" fmla="*/ 4 h 373"/>
                  <a:gd name="T46" fmla="*/ 0 w 336"/>
                  <a:gd name="T47" fmla="*/ 36 h 373"/>
                  <a:gd name="T48" fmla="*/ 4 w 336"/>
                  <a:gd name="T49" fmla="*/ 80 h 373"/>
                  <a:gd name="T50" fmla="*/ 16 w 336"/>
                  <a:gd name="T51" fmla="*/ 88 h 373"/>
                  <a:gd name="T52" fmla="*/ 28 w 336"/>
                  <a:gd name="T53" fmla="*/ 124 h 3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6"/>
                  <a:gd name="T82" fmla="*/ 0 h 373"/>
                  <a:gd name="T83" fmla="*/ 336 w 336"/>
                  <a:gd name="T84" fmla="*/ 373 h 3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6" h="373">
                    <a:moveTo>
                      <a:pt x="24" y="96"/>
                    </a:moveTo>
                    <a:cubicBezTo>
                      <a:pt x="25" y="111"/>
                      <a:pt x="25" y="125"/>
                      <a:pt x="28" y="140"/>
                    </a:cubicBezTo>
                    <a:cubicBezTo>
                      <a:pt x="34" y="176"/>
                      <a:pt x="52" y="217"/>
                      <a:pt x="64" y="252"/>
                    </a:cubicBezTo>
                    <a:cubicBezTo>
                      <a:pt x="65" y="256"/>
                      <a:pt x="72" y="255"/>
                      <a:pt x="76" y="256"/>
                    </a:cubicBezTo>
                    <a:cubicBezTo>
                      <a:pt x="91" y="315"/>
                      <a:pt x="148" y="290"/>
                      <a:pt x="176" y="328"/>
                    </a:cubicBezTo>
                    <a:cubicBezTo>
                      <a:pt x="186" y="341"/>
                      <a:pt x="196" y="357"/>
                      <a:pt x="212" y="364"/>
                    </a:cubicBezTo>
                    <a:cubicBezTo>
                      <a:pt x="220" y="367"/>
                      <a:pt x="236" y="372"/>
                      <a:pt x="236" y="372"/>
                    </a:cubicBezTo>
                    <a:cubicBezTo>
                      <a:pt x="296" y="368"/>
                      <a:pt x="317" y="373"/>
                      <a:pt x="336" y="316"/>
                    </a:cubicBezTo>
                    <a:cubicBezTo>
                      <a:pt x="335" y="305"/>
                      <a:pt x="336" y="294"/>
                      <a:pt x="332" y="284"/>
                    </a:cubicBezTo>
                    <a:cubicBezTo>
                      <a:pt x="327" y="272"/>
                      <a:pt x="296" y="268"/>
                      <a:pt x="296" y="268"/>
                    </a:cubicBezTo>
                    <a:cubicBezTo>
                      <a:pt x="256" y="275"/>
                      <a:pt x="252" y="300"/>
                      <a:pt x="216" y="312"/>
                    </a:cubicBezTo>
                    <a:cubicBezTo>
                      <a:pt x="195" y="308"/>
                      <a:pt x="188" y="306"/>
                      <a:pt x="176" y="288"/>
                    </a:cubicBezTo>
                    <a:cubicBezTo>
                      <a:pt x="179" y="284"/>
                      <a:pt x="180" y="279"/>
                      <a:pt x="184" y="276"/>
                    </a:cubicBezTo>
                    <a:cubicBezTo>
                      <a:pt x="191" y="272"/>
                      <a:pt x="208" y="268"/>
                      <a:pt x="208" y="268"/>
                    </a:cubicBezTo>
                    <a:cubicBezTo>
                      <a:pt x="221" y="249"/>
                      <a:pt x="226" y="236"/>
                      <a:pt x="236" y="216"/>
                    </a:cubicBezTo>
                    <a:cubicBezTo>
                      <a:pt x="231" y="167"/>
                      <a:pt x="233" y="174"/>
                      <a:pt x="200" y="152"/>
                    </a:cubicBezTo>
                    <a:cubicBezTo>
                      <a:pt x="146" y="157"/>
                      <a:pt x="158" y="163"/>
                      <a:pt x="120" y="188"/>
                    </a:cubicBezTo>
                    <a:cubicBezTo>
                      <a:pt x="108" y="205"/>
                      <a:pt x="104" y="205"/>
                      <a:pt x="84" y="200"/>
                    </a:cubicBezTo>
                    <a:cubicBezTo>
                      <a:pt x="65" y="142"/>
                      <a:pt x="68" y="127"/>
                      <a:pt x="128" y="120"/>
                    </a:cubicBezTo>
                    <a:cubicBezTo>
                      <a:pt x="150" y="105"/>
                      <a:pt x="148" y="80"/>
                      <a:pt x="156" y="56"/>
                    </a:cubicBezTo>
                    <a:cubicBezTo>
                      <a:pt x="153" y="45"/>
                      <a:pt x="153" y="34"/>
                      <a:pt x="148" y="24"/>
                    </a:cubicBezTo>
                    <a:cubicBezTo>
                      <a:pt x="140" y="8"/>
                      <a:pt x="97" y="3"/>
                      <a:pt x="80" y="0"/>
                    </a:cubicBezTo>
                    <a:cubicBezTo>
                      <a:pt x="63" y="1"/>
                      <a:pt x="45" y="1"/>
                      <a:pt x="28" y="4"/>
                    </a:cubicBezTo>
                    <a:cubicBezTo>
                      <a:pt x="14" y="7"/>
                      <a:pt x="0" y="36"/>
                      <a:pt x="0" y="36"/>
                    </a:cubicBezTo>
                    <a:cubicBezTo>
                      <a:pt x="1" y="51"/>
                      <a:pt x="0" y="66"/>
                      <a:pt x="4" y="80"/>
                    </a:cubicBezTo>
                    <a:cubicBezTo>
                      <a:pt x="5" y="85"/>
                      <a:pt x="14" y="84"/>
                      <a:pt x="16" y="88"/>
                    </a:cubicBezTo>
                    <a:cubicBezTo>
                      <a:pt x="38" y="137"/>
                      <a:pt x="6" y="102"/>
                      <a:pt x="28" y="124"/>
                    </a:cubicBezTo>
                  </a:path>
                </a:pathLst>
              </a:custGeom>
              <a:solidFill>
                <a:schemeClr val="tx1"/>
              </a:solidFill>
              <a:ln w="9525">
                <a:solidFill>
                  <a:schemeClr val="bg2"/>
                </a:solidFill>
                <a:round/>
                <a:headEnd/>
                <a:tailEnd/>
              </a:ln>
            </p:spPr>
            <p:txBody>
              <a:bodyPr wrap="none" anchor="ctr"/>
              <a:lstStyle/>
              <a:p>
                <a:endParaRPr lang="en-US"/>
              </a:p>
            </p:txBody>
          </p:sp>
          <p:sp>
            <p:nvSpPr>
              <p:cNvPr id="17492" name="Oval 50"/>
              <p:cNvSpPr>
                <a:spLocks noChangeArrowheads="1"/>
              </p:cNvSpPr>
              <p:nvPr/>
            </p:nvSpPr>
            <p:spPr bwMode="auto">
              <a:xfrm>
                <a:off x="1644" y="2816"/>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3" name="Oval 51"/>
              <p:cNvSpPr>
                <a:spLocks noChangeArrowheads="1"/>
              </p:cNvSpPr>
              <p:nvPr/>
            </p:nvSpPr>
            <p:spPr bwMode="auto">
              <a:xfrm>
                <a:off x="1740" y="2912"/>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4" name="Oval 52"/>
              <p:cNvSpPr>
                <a:spLocks noChangeArrowheads="1"/>
              </p:cNvSpPr>
              <p:nvPr/>
            </p:nvSpPr>
            <p:spPr bwMode="auto">
              <a:xfrm>
                <a:off x="1776" y="2816"/>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5" name="Oval 53"/>
              <p:cNvSpPr>
                <a:spLocks noChangeArrowheads="1"/>
              </p:cNvSpPr>
              <p:nvPr/>
            </p:nvSpPr>
            <p:spPr bwMode="auto">
              <a:xfrm>
                <a:off x="1884" y="2932"/>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6" name="Oval 54"/>
              <p:cNvSpPr>
                <a:spLocks noChangeArrowheads="1"/>
              </p:cNvSpPr>
              <p:nvPr/>
            </p:nvSpPr>
            <p:spPr bwMode="auto">
              <a:xfrm>
                <a:off x="1796" y="3068"/>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7" name="Oval 55"/>
              <p:cNvSpPr>
                <a:spLocks noChangeArrowheads="1"/>
              </p:cNvSpPr>
              <p:nvPr/>
            </p:nvSpPr>
            <p:spPr bwMode="auto">
              <a:xfrm>
                <a:off x="1904" y="3064"/>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sp>
            <p:nvSpPr>
              <p:cNvPr id="17498" name="Oval 56"/>
              <p:cNvSpPr>
                <a:spLocks noChangeArrowheads="1"/>
              </p:cNvSpPr>
              <p:nvPr/>
            </p:nvSpPr>
            <p:spPr bwMode="auto">
              <a:xfrm>
                <a:off x="1836" y="3008"/>
                <a:ext cx="47" cy="47"/>
              </a:xfrm>
              <a:prstGeom prst="ellipse">
                <a:avLst/>
              </a:prstGeom>
              <a:noFill/>
              <a:ln w="28575">
                <a:solidFill>
                  <a:schemeClr val="bg2"/>
                </a:solidFill>
                <a:round/>
                <a:headEnd/>
                <a:tailEnd/>
              </a:ln>
            </p:spPr>
            <p:txBody>
              <a:bodyPr wrap="none" anchor="ctr"/>
              <a:lstStyle/>
              <a:p>
                <a:endParaRPr lang="en-GB" sz="1800" b="0">
                  <a:solidFill>
                    <a:srgbClr val="000000"/>
                  </a:solidFill>
                </a:endParaRPr>
              </a:p>
            </p:txBody>
          </p:sp>
        </p:grpSp>
        <p:grpSp>
          <p:nvGrpSpPr>
            <p:cNvPr id="17435" name="Group 57"/>
            <p:cNvGrpSpPr>
              <a:grpSpLocks/>
            </p:cNvGrpSpPr>
            <p:nvPr/>
          </p:nvGrpSpPr>
          <p:grpSpPr bwMode="auto">
            <a:xfrm>
              <a:off x="1619250" y="2557463"/>
              <a:ext cx="484188" cy="546100"/>
              <a:chOff x="994" y="2892"/>
              <a:chExt cx="538" cy="539"/>
            </a:xfrm>
          </p:grpSpPr>
          <p:sp>
            <p:nvSpPr>
              <p:cNvPr id="17488" name="Freeform 58" descr="30%"/>
              <p:cNvSpPr>
                <a:spLocks/>
              </p:cNvSpPr>
              <p:nvPr/>
            </p:nvSpPr>
            <p:spPr bwMode="auto">
              <a:xfrm>
                <a:off x="994" y="2892"/>
                <a:ext cx="538" cy="539"/>
              </a:xfrm>
              <a:custGeom>
                <a:avLst/>
                <a:gdLst>
                  <a:gd name="T0" fmla="*/ 126 w 538"/>
                  <a:gd name="T1" fmla="*/ 32 h 539"/>
                  <a:gd name="T2" fmla="*/ 118 w 538"/>
                  <a:gd name="T3" fmla="*/ 40 h 539"/>
                  <a:gd name="T4" fmla="*/ 62 w 538"/>
                  <a:gd name="T5" fmla="*/ 92 h 539"/>
                  <a:gd name="T6" fmla="*/ 30 w 538"/>
                  <a:gd name="T7" fmla="*/ 148 h 539"/>
                  <a:gd name="T8" fmla="*/ 14 w 538"/>
                  <a:gd name="T9" fmla="*/ 220 h 539"/>
                  <a:gd name="T10" fmla="*/ 6 w 538"/>
                  <a:gd name="T11" fmla="*/ 316 h 539"/>
                  <a:gd name="T12" fmla="*/ 22 w 538"/>
                  <a:gd name="T13" fmla="*/ 444 h 539"/>
                  <a:gd name="T14" fmla="*/ 94 w 538"/>
                  <a:gd name="T15" fmla="*/ 484 h 539"/>
                  <a:gd name="T16" fmla="*/ 266 w 538"/>
                  <a:gd name="T17" fmla="*/ 528 h 539"/>
                  <a:gd name="T18" fmla="*/ 458 w 538"/>
                  <a:gd name="T19" fmla="*/ 492 h 539"/>
                  <a:gd name="T20" fmla="*/ 510 w 538"/>
                  <a:gd name="T21" fmla="*/ 400 h 539"/>
                  <a:gd name="T22" fmla="*/ 526 w 538"/>
                  <a:gd name="T23" fmla="*/ 320 h 539"/>
                  <a:gd name="T24" fmla="*/ 538 w 538"/>
                  <a:gd name="T25" fmla="*/ 272 h 539"/>
                  <a:gd name="T26" fmla="*/ 534 w 538"/>
                  <a:gd name="T27" fmla="*/ 112 h 539"/>
                  <a:gd name="T28" fmla="*/ 346 w 538"/>
                  <a:gd name="T29" fmla="*/ 28 h 539"/>
                  <a:gd name="T30" fmla="*/ 266 w 538"/>
                  <a:gd name="T31" fmla="*/ 12 h 539"/>
                  <a:gd name="T32" fmla="*/ 130 w 538"/>
                  <a:gd name="T33" fmla="*/ 28 h 539"/>
                  <a:gd name="T34" fmla="*/ 118 w 538"/>
                  <a:gd name="T35" fmla="*/ 40 h 5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539"/>
                  <a:gd name="T56" fmla="*/ 538 w 538"/>
                  <a:gd name="T57" fmla="*/ 539 h 5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539">
                    <a:moveTo>
                      <a:pt x="126" y="32"/>
                    </a:moveTo>
                    <a:cubicBezTo>
                      <a:pt x="114" y="32"/>
                      <a:pt x="165" y="37"/>
                      <a:pt x="118" y="40"/>
                    </a:cubicBezTo>
                    <a:cubicBezTo>
                      <a:pt x="96" y="55"/>
                      <a:pt x="83" y="76"/>
                      <a:pt x="62" y="92"/>
                    </a:cubicBezTo>
                    <a:cubicBezTo>
                      <a:pt x="52" y="119"/>
                      <a:pt x="49" y="129"/>
                      <a:pt x="30" y="148"/>
                    </a:cubicBezTo>
                    <a:cubicBezTo>
                      <a:pt x="27" y="175"/>
                      <a:pt x="17" y="194"/>
                      <a:pt x="14" y="220"/>
                    </a:cubicBezTo>
                    <a:cubicBezTo>
                      <a:pt x="11" y="252"/>
                      <a:pt x="6" y="316"/>
                      <a:pt x="6" y="316"/>
                    </a:cubicBezTo>
                    <a:cubicBezTo>
                      <a:pt x="7" y="338"/>
                      <a:pt x="0" y="414"/>
                      <a:pt x="22" y="444"/>
                    </a:cubicBezTo>
                    <a:cubicBezTo>
                      <a:pt x="37" y="466"/>
                      <a:pt x="70" y="475"/>
                      <a:pt x="94" y="484"/>
                    </a:cubicBezTo>
                    <a:cubicBezTo>
                      <a:pt x="149" y="506"/>
                      <a:pt x="207" y="520"/>
                      <a:pt x="266" y="528"/>
                    </a:cubicBezTo>
                    <a:cubicBezTo>
                      <a:pt x="322" y="526"/>
                      <a:pt x="411" y="539"/>
                      <a:pt x="458" y="492"/>
                    </a:cubicBezTo>
                    <a:cubicBezTo>
                      <a:pt x="474" y="455"/>
                      <a:pt x="501" y="440"/>
                      <a:pt x="510" y="400"/>
                    </a:cubicBezTo>
                    <a:cubicBezTo>
                      <a:pt x="516" y="373"/>
                      <a:pt x="519" y="346"/>
                      <a:pt x="526" y="320"/>
                    </a:cubicBezTo>
                    <a:cubicBezTo>
                      <a:pt x="530" y="304"/>
                      <a:pt x="538" y="272"/>
                      <a:pt x="538" y="272"/>
                    </a:cubicBezTo>
                    <a:cubicBezTo>
                      <a:pt x="537" y="219"/>
                      <a:pt x="537" y="165"/>
                      <a:pt x="534" y="112"/>
                    </a:cubicBezTo>
                    <a:cubicBezTo>
                      <a:pt x="530" y="48"/>
                      <a:pt x="389" y="31"/>
                      <a:pt x="346" y="28"/>
                    </a:cubicBezTo>
                    <a:cubicBezTo>
                      <a:pt x="319" y="21"/>
                      <a:pt x="293" y="19"/>
                      <a:pt x="266" y="12"/>
                    </a:cubicBezTo>
                    <a:cubicBezTo>
                      <a:pt x="205" y="14"/>
                      <a:pt x="172" y="0"/>
                      <a:pt x="130" y="28"/>
                    </a:cubicBezTo>
                    <a:cubicBezTo>
                      <a:pt x="121" y="41"/>
                      <a:pt x="127" y="40"/>
                      <a:pt x="118" y="40"/>
                    </a:cubicBezTo>
                  </a:path>
                </a:pathLst>
              </a:custGeom>
              <a:pattFill prst="pct30">
                <a:fgClr>
                  <a:srgbClr val="FFCC66"/>
                </a:fgClr>
                <a:bgClr>
                  <a:schemeClr val="bg1"/>
                </a:bgClr>
              </a:pattFill>
              <a:ln w="9525">
                <a:solidFill>
                  <a:schemeClr val="bg2"/>
                </a:solidFill>
                <a:round/>
                <a:headEnd/>
                <a:tailEnd/>
              </a:ln>
            </p:spPr>
            <p:txBody>
              <a:bodyPr wrap="none" anchor="ctr"/>
              <a:lstStyle/>
              <a:p>
                <a:endParaRPr lang="en-US"/>
              </a:p>
            </p:txBody>
          </p:sp>
          <p:sp>
            <p:nvSpPr>
              <p:cNvPr id="17489" name="Freeform 59"/>
              <p:cNvSpPr>
                <a:spLocks/>
              </p:cNvSpPr>
              <p:nvPr/>
            </p:nvSpPr>
            <p:spPr bwMode="auto">
              <a:xfrm>
                <a:off x="1058" y="3075"/>
                <a:ext cx="370" cy="296"/>
              </a:xfrm>
              <a:custGeom>
                <a:avLst/>
                <a:gdLst>
                  <a:gd name="T0" fmla="*/ 110 w 370"/>
                  <a:gd name="T1" fmla="*/ 1 h 296"/>
                  <a:gd name="T2" fmla="*/ 74 w 370"/>
                  <a:gd name="T3" fmla="*/ 5 h 296"/>
                  <a:gd name="T4" fmla="*/ 2 w 370"/>
                  <a:gd name="T5" fmla="*/ 109 h 296"/>
                  <a:gd name="T6" fmla="*/ 14 w 370"/>
                  <a:gd name="T7" fmla="*/ 213 h 296"/>
                  <a:gd name="T8" fmla="*/ 106 w 370"/>
                  <a:gd name="T9" fmla="*/ 257 h 296"/>
                  <a:gd name="T10" fmla="*/ 290 w 370"/>
                  <a:gd name="T11" fmla="*/ 293 h 296"/>
                  <a:gd name="T12" fmla="*/ 370 w 370"/>
                  <a:gd name="T13" fmla="*/ 253 h 296"/>
                  <a:gd name="T14" fmla="*/ 334 w 370"/>
                  <a:gd name="T15" fmla="*/ 189 h 296"/>
                  <a:gd name="T16" fmla="*/ 238 w 370"/>
                  <a:gd name="T17" fmla="*/ 137 h 296"/>
                  <a:gd name="T18" fmla="*/ 174 w 370"/>
                  <a:gd name="T19" fmla="*/ 109 h 296"/>
                  <a:gd name="T20" fmla="*/ 110 w 370"/>
                  <a:gd name="T21" fmla="*/ 1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0"/>
                  <a:gd name="T34" fmla="*/ 0 h 296"/>
                  <a:gd name="T35" fmla="*/ 370 w 370"/>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0" h="296">
                    <a:moveTo>
                      <a:pt x="110" y="1"/>
                    </a:moveTo>
                    <a:cubicBezTo>
                      <a:pt x="98" y="2"/>
                      <a:pt x="85" y="0"/>
                      <a:pt x="74" y="5"/>
                    </a:cubicBezTo>
                    <a:cubicBezTo>
                      <a:pt x="43" y="19"/>
                      <a:pt x="20" y="82"/>
                      <a:pt x="2" y="109"/>
                    </a:cubicBezTo>
                    <a:cubicBezTo>
                      <a:pt x="2" y="117"/>
                      <a:pt x="0" y="189"/>
                      <a:pt x="14" y="213"/>
                    </a:cubicBezTo>
                    <a:cubicBezTo>
                      <a:pt x="31" y="243"/>
                      <a:pt x="76" y="250"/>
                      <a:pt x="106" y="257"/>
                    </a:cubicBezTo>
                    <a:cubicBezTo>
                      <a:pt x="167" y="272"/>
                      <a:pt x="226" y="288"/>
                      <a:pt x="290" y="293"/>
                    </a:cubicBezTo>
                    <a:cubicBezTo>
                      <a:pt x="337" y="290"/>
                      <a:pt x="356" y="296"/>
                      <a:pt x="370" y="253"/>
                    </a:cubicBezTo>
                    <a:cubicBezTo>
                      <a:pt x="367" y="222"/>
                      <a:pt x="366" y="200"/>
                      <a:pt x="334" y="189"/>
                    </a:cubicBezTo>
                    <a:cubicBezTo>
                      <a:pt x="308" y="163"/>
                      <a:pt x="273" y="146"/>
                      <a:pt x="238" y="137"/>
                    </a:cubicBezTo>
                    <a:cubicBezTo>
                      <a:pt x="218" y="124"/>
                      <a:pt x="195" y="123"/>
                      <a:pt x="174" y="109"/>
                    </a:cubicBezTo>
                    <a:cubicBezTo>
                      <a:pt x="158" y="61"/>
                      <a:pt x="185" y="1"/>
                      <a:pt x="110" y="1"/>
                    </a:cubicBezTo>
                    <a:close/>
                  </a:path>
                </a:pathLst>
              </a:custGeom>
              <a:solidFill>
                <a:schemeClr val="tx1"/>
              </a:solidFill>
              <a:ln w="9525">
                <a:solidFill>
                  <a:schemeClr val="bg2"/>
                </a:solidFill>
                <a:round/>
                <a:headEnd/>
                <a:tailEnd/>
              </a:ln>
            </p:spPr>
            <p:txBody>
              <a:bodyPr wrap="none" anchor="ctr"/>
              <a:lstStyle/>
              <a:p>
                <a:endParaRPr lang="en-US"/>
              </a:p>
            </p:txBody>
          </p:sp>
        </p:grpSp>
        <p:grpSp>
          <p:nvGrpSpPr>
            <p:cNvPr id="17436" name="Group 60"/>
            <p:cNvGrpSpPr>
              <a:grpSpLocks/>
            </p:cNvGrpSpPr>
            <p:nvPr/>
          </p:nvGrpSpPr>
          <p:grpSpPr bwMode="auto">
            <a:xfrm>
              <a:off x="1552575" y="3705225"/>
              <a:ext cx="612775" cy="600075"/>
              <a:chOff x="1740" y="3140"/>
              <a:chExt cx="680" cy="592"/>
            </a:xfrm>
          </p:grpSpPr>
          <p:sp>
            <p:nvSpPr>
              <p:cNvPr id="17476" name="Freeform 61" descr="20%"/>
              <p:cNvSpPr>
                <a:spLocks/>
              </p:cNvSpPr>
              <p:nvPr/>
            </p:nvSpPr>
            <p:spPr bwMode="auto">
              <a:xfrm>
                <a:off x="1740" y="3140"/>
                <a:ext cx="680" cy="592"/>
              </a:xfrm>
              <a:custGeom>
                <a:avLst/>
                <a:gdLst>
                  <a:gd name="T0" fmla="*/ 428 w 680"/>
                  <a:gd name="T1" fmla="*/ 28 h 592"/>
                  <a:gd name="T2" fmla="*/ 332 w 680"/>
                  <a:gd name="T3" fmla="*/ 0 h 592"/>
                  <a:gd name="T4" fmla="*/ 172 w 680"/>
                  <a:gd name="T5" fmla="*/ 4 h 592"/>
                  <a:gd name="T6" fmla="*/ 76 w 680"/>
                  <a:gd name="T7" fmla="*/ 52 h 592"/>
                  <a:gd name="T8" fmla="*/ 28 w 680"/>
                  <a:gd name="T9" fmla="*/ 140 h 592"/>
                  <a:gd name="T10" fmla="*/ 8 w 680"/>
                  <a:gd name="T11" fmla="*/ 228 h 592"/>
                  <a:gd name="T12" fmla="*/ 12 w 680"/>
                  <a:gd name="T13" fmla="*/ 476 h 592"/>
                  <a:gd name="T14" fmla="*/ 100 w 680"/>
                  <a:gd name="T15" fmla="*/ 532 h 592"/>
                  <a:gd name="T16" fmla="*/ 204 w 680"/>
                  <a:gd name="T17" fmla="*/ 580 h 592"/>
                  <a:gd name="T18" fmla="*/ 308 w 680"/>
                  <a:gd name="T19" fmla="*/ 592 h 592"/>
                  <a:gd name="T20" fmla="*/ 536 w 680"/>
                  <a:gd name="T21" fmla="*/ 576 h 592"/>
                  <a:gd name="T22" fmla="*/ 584 w 680"/>
                  <a:gd name="T23" fmla="*/ 544 h 592"/>
                  <a:gd name="T24" fmla="*/ 632 w 680"/>
                  <a:gd name="T25" fmla="*/ 488 h 592"/>
                  <a:gd name="T26" fmla="*/ 672 w 680"/>
                  <a:gd name="T27" fmla="*/ 376 h 592"/>
                  <a:gd name="T28" fmla="*/ 680 w 680"/>
                  <a:gd name="T29" fmla="*/ 312 h 592"/>
                  <a:gd name="T30" fmla="*/ 644 w 680"/>
                  <a:gd name="T31" fmla="*/ 160 h 592"/>
                  <a:gd name="T32" fmla="*/ 628 w 680"/>
                  <a:gd name="T33" fmla="*/ 128 h 592"/>
                  <a:gd name="T34" fmla="*/ 580 w 680"/>
                  <a:gd name="T35" fmla="*/ 104 h 592"/>
                  <a:gd name="T36" fmla="*/ 428 w 680"/>
                  <a:gd name="T37" fmla="*/ 28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0"/>
                  <a:gd name="T58" fmla="*/ 0 h 592"/>
                  <a:gd name="T59" fmla="*/ 680 w 680"/>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0" h="592">
                    <a:moveTo>
                      <a:pt x="428" y="28"/>
                    </a:moveTo>
                    <a:cubicBezTo>
                      <a:pt x="396" y="12"/>
                      <a:pt x="366" y="8"/>
                      <a:pt x="332" y="0"/>
                    </a:cubicBezTo>
                    <a:cubicBezTo>
                      <a:pt x="279" y="1"/>
                      <a:pt x="225" y="1"/>
                      <a:pt x="172" y="4"/>
                    </a:cubicBezTo>
                    <a:cubicBezTo>
                      <a:pt x="129" y="7"/>
                      <a:pt x="114" y="39"/>
                      <a:pt x="76" y="52"/>
                    </a:cubicBezTo>
                    <a:cubicBezTo>
                      <a:pt x="55" y="116"/>
                      <a:pt x="71" y="87"/>
                      <a:pt x="28" y="140"/>
                    </a:cubicBezTo>
                    <a:cubicBezTo>
                      <a:pt x="22" y="170"/>
                      <a:pt x="18" y="199"/>
                      <a:pt x="8" y="228"/>
                    </a:cubicBezTo>
                    <a:cubicBezTo>
                      <a:pt x="3" y="337"/>
                      <a:pt x="0" y="337"/>
                      <a:pt x="12" y="476"/>
                    </a:cubicBezTo>
                    <a:cubicBezTo>
                      <a:pt x="16" y="520"/>
                      <a:pt x="72" y="521"/>
                      <a:pt x="100" y="532"/>
                    </a:cubicBezTo>
                    <a:cubicBezTo>
                      <a:pt x="138" y="547"/>
                      <a:pt x="163" y="569"/>
                      <a:pt x="204" y="580"/>
                    </a:cubicBezTo>
                    <a:cubicBezTo>
                      <a:pt x="216" y="583"/>
                      <a:pt x="288" y="590"/>
                      <a:pt x="308" y="592"/>
                    </a:cubicBezTo>
                    <a:cubicBezTo>
                      <a:pt x="405" y="590"/>
                      <a:pt x="454" y="590"/>
                      <a:pt x="536" y="576"/>
                    </a:cubicBezTo>
                    <a:cubicBezTo>
                      <a:pt x="613" y="499"/>
                      <a:pt x="515" y="590"/>
                      <a:pt x="584" y="544"/>
                    </a:cubicBezTo>
                    <a:cubicBezTo>
                      <a:pt x="601" y="533"/>
                      <a:pt x="621" y="503"/>
                      <a:pt x="632" y="488"/>
                    </a:cubicBezTo>
                    <a:cubicBezTo>
                      <a:pt x="640" y="446"/>
                      <a:pt x="665" y="418"/>
                      <a:pt x="672" y="376"/>
                    </a:cubicBezTo>
                    <a:cubicBezTo>
                      <a:pt x="676" y="355"/>
                      <a:pt x="680" y="312"/>
                      <a:pt x="680" y="312"/>
                    </a:cubicBezTo>
                    <a:cubicBezTo>
                      <a:pt x="674" y="252"/>
                      <a:pt x="673" y="210"/>
                      <a:pt x="644" y="160"/>
                    </a:cubicBezTo>
                    <a:cubicBezTo>
                      <a:pt x="638" y="150"/>
                      <a:pt x="637" y="136"/>
                      <a:pt x="628" y="128"/>
                    </a:cubicBezTo>
                    <a:cubicBezTo>
                      <a:pt x="615" y="116"/>
                      <a:pt x="593" y="117"/>
                      <a:pt x="580" y="104"/>
                    </a:cubicBezTo>
                    <a:cubicBezTo>
                      <a:pt x="541" y="65"/>
                      <a:pt x="476" y="52"/>
                      <a:pt x="428" y="28"/>
                    </a:cubicBezTo>
                    <a:close/>
                  </a:path>
                </a:pathLst>
              </a:custGeom>
              <a:pattFill prst="pct20">
                <a:fgClr>
                  <a:srgbClr val="FF99CC"/>
                </a:fgClr>
                <a:bgClr>
                  <a:schemeClr val="bg1"/>
                </a:bgClr>
              </a:pattFill>
              <a:ln w="9525">
                <a:solidFill>
                  <a:schemeClr val="bg2"/>
                </a:solidFill>
                <a:round/>
                <a:headEnd/>
                <a:tailEnd/>
              </a:ln>
            </p:spPr>
            <p:txBody>
              <a:bodyPr wrap="none" anchor="ctr"/>
              <a:lstStyle/>
              <a:p>
                <a:endParaRPr lang="en-US"/>
              </a:p>
            </p:txBody>
          </p:sp>
          <p:sp>
            <p:nvSpPr>
              <p:cNvPr id="17477" name="Freeform 62"/>
              <p:cNvSpPr>
                <a:spLocks/>
              </p:cNvSpPr>
              <p:nvPr/>
            </p:nvSpPr>
            <p:spPr bwMode="auto">
              <a:xfrm>
                <a:off x="1788" y="3276"/>
                <a:ext cx="432" cy="373"/>
              </a:xfrm>
              <a:custGeom>
                <a:avLst/>
                <a:gdLst>
                  <a:gd name="T0" fmla="*/ 76 w 432"/>
                  <a:gd name="T1" fmla="*/ 248 h 373"/>
                  <a:gd name="T2" fmla="*/ 332 w 432"/>
                  <a:gd name="T3" fmla="*/ 372 h 373"/>
                  <a:gd name="T4" fmla="*/ 412 w 432"/>
                  <a:gd name="T5" fmla="*/ 368 h 373"/>
                  <a:gd name="T6" fmla="*/ 432 w 432"/>
                  <a:gd name="T7" fmla="*/ 332 h 373"/>
                  <a:gd name="T8" fmla="*/ 424 w 432"/>
                  <a:gd name="T9" fmla="*/ 304 h 373"/>
                  <a:gd name="T10" fmla="*/ 344 w 432"/>
                  <a:gd name="T11" fmla="*/ 276 h 373"/>
                  <a:gd name="T12" fmla="*/ 232 w 432"/>
                  <a:gd name="T13" fmla="*/ 248 h 373"/>
                  <a:gd name="T14" fmla="*/ 188 w 432"/>
                  <a:gd name="T15" fmla="*/ 224 h 373"/>
                  <a:gd name="T16" fmla="*/ 168 w 432"/>
                  <a:gd name="T17" fmla="*/ 152 h 373"/>
                  <a:gd name="T18" fmla="*/ 96 w 432"/>
                  <a:gd name="T19" fmla="*/ 4 h 373"/>
                  <a:gd name="T20" fmla="*/ 0 w 432"/>
                  <a:gd name="T21" fmla="*/ 64 h 373"/>
                  <a:gd name="T22" fmla="*/ 4 w 432"/>
                  <a:gd name="T23" fmla="*/ 140 h 373"/>
                  <a:gd name="T24" fmla="*/ 76 w 432"/>
                  <a:gd name="T25" fmla="*/ 248 h 3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373"/>
                  <a:gd name="T41" fmla="*/ 432 w 432"/>
                  <a:gd name="T42" fmla="*/ 373 h 3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373">
                    <a:moveTo>
                      <a:pt x="76" y="248"/>
                    </a:moveTo>
                    <a:cubicBezTo>
                      <a:pt x="172" y="284"/>
                      <a:pt x="225" y="359"/>
                      <a:pt x="332" y="372"/>
                    </a:cubicBezTo>
                    <a:cubicBezTo>
                      <a:pt x="359" y="371"/>
                      <a:pt x="386" y="373"/>
                      <a:pt x="412" y="368"/>
                    </a:cubicBezTo>
                    <a:cubicBezTo>
                      <a:pt x="426" y="366"/>
                      <a:pt x="432" y="332"/>
                      <a:pt x="432" y="332"/>
                    </a:cubicBezTo>
                    <a:cubicBezTo>
                      <a:pt x="429" y="323"/>
                      <a:pt x="429" y="312"/>
                      <a:pt x="424" y="304"/>
                    </a:cubicBezTo>
                    <a:cubicBezTo>
                      <a:pt x="417" y="293"/>
                      <a:pt x="356" y="278"/>
                      <a:pt x="344" y="276"/>
                    </a:cubicBezTo>
                    <a:cubicBezTo>
                      <a:pt x="307" y="264"/>
                      <a:pt x="270" y="256"/>
                      <a:pt x="232" y="248"/>
                    </a:cubicBezTo>
                    <a:cubicBezTo>
                      <a:pt x="196" y="230"/>
                      <a:pt x="210" y="239"/>
                      <a:pt x="188" y="224"/>
                    </a:cubicBezTo>
                    <a:cubicBezTo>
                      <a:pt x="173" y="202"/>
                      <a:pt x="171" y="178"/>
                      <a:pt x="168" y="152"/>
                    </a:cubicBezTo>
                    <a:cubicBezTo>
                      <a:pt x="164" y="39"/>
                      <a:pt x="189" y="20"/>
                      <a:pt x="96" y="4"/>
                    </a:cubicBezTo>
                    <a:cubicBezTo>
                      <a:pt x="20" y="8"/>
                      <a:pt x="16" y="0"/>
                      <a:pt x="0" y="64"/>
                    </a:cubicBezTo>
                    <a:cubicBezTo>
                      <a:pt x="1" y="89"/>
                      <a:pt x="2" y="115"/>
                      <a:pt x="4" y="140"/>
                    </a:cubicBezTo>
                    <a:cubicBezTo>
                      <a:pt x="6" y="167"/>
                      <a:pt x="24" y="282"/>
                      <a:pt x="76" y="248"/>
                    </a:cubicBezTo>
                    <a:close/>
                  </a:path>
                </a:pathLst>
              </a:custGeom>
              <a:solidFill>
                <a:schemeClr val="tx1"/>
              </a:solidFill>
              <a:ln w="9525">
                <a:solidFill>
                  <a:schemeClr val="bg2"/>
                </a:solidFill>
                <a:round/>
                <a:headEnd/>
                <a:tailEnd/>
              </a:ln>
            </p:spPr>
            <p:txBody>
              <a:bodyPr wrap="none" anchor="ctr"/>
              <a:lstStyle/>
              <a:p>
                <a:endParaRPr lang="en-US"/>
              </a:p>
            </p:txBody>
          </p:sp>
          <p:sp>
            <p:nvSpPr>
              <p:cNvPr id="17478" name="Oval 63"/>
              <p:cNvSpPr>
                <a:spLocks noChangeArrowheads="1"/>
              </p:cNvSpPr>
              <p:nvPr/>
            </p:nvSpPr>
            <p:spPr bwMode="auto">
              <a:xfrm>
                <a:off x="2020" y="3224"/>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9" name="Oval 64"/>
              <p:cNvSpPr>
                <a:spLocks noChangeArrowheads="1"/>
              </p:cNvSpPr>
              <p:nvPr/>
            </p:nvSpPr>
            <p:spPr bwMode="auto">
              <a:xfrm>
                <a:off x="2116" y="3320"/>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0" name="Oval 65"/>
              <p:cNvSpPr>
                <a:spLocks noChangeArrowheads="1"/>
              </p:cNvSpPr>
              <p:nvPr/>
            </p:nvSpPr>
            <p:spPr bwMode="auto">
              <a:xfrm>
                <a:off x="2032" y="3392"/>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1" name="Oval 66"/>
              <p:cNvSpPr>
                <a:spLocks noChangeArrowheads="1"/>
              </p:cNvSpPr>
              <p:nvPr/>
            </p:nvSpPr>
            <p:spPr bwMode="auto">
              <a:xfrm>
                <a:off x="2284" y="3308"/>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2" name="Oval 67"/>
              <p:cNvSpPr>
                <a:spLocks noChangeArrowheads="1"/>
              </p:cNvSpPr>
              <p:nvPr/>
            </p:nvSpPr>
            <p:spPr bwMode="auto">
              <a:xfrm>
                <a:off x="2164" y="3228"/>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3" name="Oval 68"/>
              <p:cNvSpPr>
                <a:spLocks noChangeArrowheads="1"/>
              </p:cNvSpPr>
              <p:nvPr/>
            </p:nvSpPr>
            <p:spPr bwMode="auto">
              <a:xfrm>
                <a:off x="1968" y="3632"/>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4" name="Oval 69"/>
              <p:cNvSpPr>
                <a:spLocks noChangeArrowheads="1"/>
              </p:cNvSpPr>
              <p:nvPr/>
            </p:nvSpPr>
            <p:spPr bwMode="auto">
              <a:xfrm>
                <a:off x="1836" y="3576"/>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5" name="Oval 70"/>
              <p:cNvSpPr>
                <a:spLocks noChangeArrowheads="1"/>
              </p:cNvSpPr>
              <p:nvPr/>
            </p:nvSpPr>
            <p:spPr bwMode="auto">
              <a:xfrm>
                <a:off x="2212" y="3416"/>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6" name="Oval 71"/>
              <p:cNvSpPr>
                <a:spLocks noChangeArrowheads="1"/>
              </p:cNvSpPr>
              <p:nvPr/>
            </p:nvSpPr>
            <p:spPr bwMode="auto">
              <a:xfrm>
                <a:off x="2308" y="3512"/>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87" name="Oval 72"/>
              <p:cNvSpPr>
                <a:spLocks noChangeArrowheads="1"/>
              </p:cNvSpPr>
              <p:nvPr/>
            </p:nvSpPr>
            <p:spPr bwMode="auto">
              <a:xfrm>
                <a:off x="2136" y="3464"/>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grpSp>
        <p:grpSp>
          <p:nvGrpSpPr>
            <p:cNvPr id="17437" name="Group 73"/>
            <p:cNvGrpSpPr>
              <a:grpSpLocks/>
            </p:cNvGrpSpPr>
            <p:nvPr/>
          </p:nvGrpSpPr>
          <p:grpSpPr bwMode="auto">
            <a:xfrm>
              <a:off x="1484313" y="4879975"/>
              <a:ext cx="749300" cy="409575"/>
              <a:chOff x="680" y="2292"/>
              <a:chExt cx="832" cy="404"/>
            </a:xfrm>
          </p:grpSpPr>
          <p:sp>
            <p:nvSpPr>
              <p:cNvPr id="17468" name="Freeform 74" descr="20%"/>
              <p:cNvSpPr>
                <a:spLocks/>
              </p:cNvSpPr>
              <p:nvPr/>
            </p:nvSpPr>
            <p:spPr bwMode="auto">
              <a:xfrm>
                <a:off x="680" y="2292"/>
                <a:ext cx="832" cy="404"/>
              </a:xfrm>
              <a:custGeom>
                <a:avLst/>
                <a:gdLst>
                  <a:gd name="T0" fmla="*/ 208 w 832"/>
                  <a:gd name="T1" fmla="*/ 12 h 404"/>
                  <a:gd name="T2" fmla="*/ 128 w 832"/>
                  <a:gd name="T3" fmla="*/ 16 h 404"/>
                  <a:gd name="T4" fmla="*/ 136 w 832"/>
                  <a:gd name="T5" fmla="*/ 104 h 404"/>
                  <a:gd name="T6" fmla="*/ 28 w 832"/>
                  <a:gd name="T7" fmla="*/ 180 h 404"/>
                  <a:gd name="T8" fmla="*/ 0 w 832"/>
                  <a:gd name="T9" fmla="*/ 220 h 404"/>
                  <a:gd name="T10" fmla="*/ 92 w 832"/>
                  <a:gd name="T11" fmla="*/ 300 h 404"/>
                  <a:gd name="T12" fmla="*/ 300 w 832"/>
                  <a:gd name="T13" fmla="*/ 332 h 404"/>
                  <a:gd name="T14" fmla="*/ 516 w 832"/>
                  <a:gd name="T15" fmla="*/ 356 h 404"/>
                  <a:gd name="T16" fmla="*/ 680 w 832"/>
                  <a:gd name="T17" fmla="*/ 404 h 404"/>
                  <a:gd name="T18" fmla="*/ 768 w 832"/>
                  <a:gd name="T19" fmla="*/ 392 h 404"/>
                  <a:gd name="T20" fmla="*/ 804 w 832"/>
                  <a:gd name="T21" fmla="*/ 348 h 404"/>
                  <a:gd name="T22" fmla="*/ 812 w 832"/>
                  <a:gd name="T23" fmla="*/ 324 h 404"/>
                  <a:gd name="T24" fmla="*/ 808 w 832"/>
                  <a:gd name="T25" fmla="*/ 264 h 404"/>
                  <a:gd name="T26" fmla="*/ 756 w 832"/>
                  <a:gd name="T27" fmla="*/ 176 h 404"/>
                  <a:gd name="T28" fmla="*/ 760 w 832"/>
                  <a:gd name="T29" fmla="*/ 116 h 404"/>
                  <a:gd name="T30" fmla="*/ 800 w 832"/>
                  <a:gd name="T31" fmla="*/ 68 h 404"/>
                  <a:gd name="T32" fmla="*/ 780 w 832"/>
                  <a:gd name="T33" fmla="*/ 56 h 404"/>
                  <a:gd name="T34" fmla="*/ 768 w 832"/>
                  <a:gd name="T35" fmla="*/ 52 h 404"/>
                  <a:gd name="T36" fmla="*/ 796 w 832"/>
                  <a:gd name="T37" fmla="*/ 60 h 404"/>
                  <a:gd name="T38" fmla="*/ 832 w 832"/>
                  <a:gd name="T39" fmla="*/ 40 h 404"/>
                  <a:gd name="T40" fmla="*/ 784 w 832"/>
                  <a:gd name="T41" fmla="*/ 0 h 404"/>
                  <a:gd name="T42" fmla="*/ 464 w 832"/>
                  <a:gd name="T43" fmla="*/ 20 h 404"/>
                  <a:gd name="T44" fmla="*/ 232 w 832"/>
                  <a:gd name="T45" fmla="*/ 24 h 404"/>
                  <a:gd name="T46" fmla="*/ 208 w 832"/>
                  <a:gd name="T47" fmla="*/ 12 h 4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2"/>
                  <a:gd name="T73" fmla="*/ 0 h 404"/>
                  <a:gd name="T74" fmla="*/ 832 w 832"/>
                  <a:gd name="T75" fmla="*/ 404 h 4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2" h="404">
                    <a:moveTo>
                      <a:pt x="208" y="12"/>
                    </a:moveTo>
                    <a:cubicBezTo>
                      <a:pt x="181" y="7"/>
                      <a:pt x="155" y="7"/>
                      <a:pt x="128" y="16"/>
                    </a:cubicBezTo>
                    <a:cubicBezTo>
                      <a:pt x="110" y="52"/>
                      <a:pt x="105" y="73"/>
                      <a:pt x="136" y="104"/>
                    </a:cubicBezTo>
                    <a:cubicBezTo>
                      <a:pt x="155" y="162"/>
                      <a:pt x="64" y="168"/>
                      <a:pt x="28" y="180"/>
                    </a:cubicBezTo>
                    <a:cubicBezTo>
                      <a:pt x="16" y="192"/>
                      <a:pt x="10" y="206"/>
                      <a:pt x="0" y="220"/>
                    </a:cubicBezTo>
                    <a:cubicBezTo>
                      <a:pt x="8" y="284"/>
                      <a:pt x="34" y="284"/>
                      <a:pt x="92" y="300"/>
                    </a:cubicBezTo>
                    <a:cubicBezTo>
                      <a:pt x="166" y="320"/>
                      <a:pt x="221" y="329"/>
                      <a:pt x="300" y="332"/>
                    </a:cubicBezTo>
                    <a:cubicBezTo>
                      <a:pt x="371" y="344"/>
                      <a:pt x="444" y="350"/>
                      <a:pt x="516" y="356"/>
                    </a:cubicBezTo>
                    <a:cubicBezTo>
                      <a:pt x="575" y="376"/>
                      <a:pt x="615" y="398"/>
                      <a:pt x="680" y="404"/>
                    </a:cubicBezTo>
                    <a:cubicBezTo>
                      <a:pt x="723" y="401"/>
                      <a:pt x="734" y="400"/>
                      <a:pt x="768" y="392"/>
                    </a:cubicBezTo>
                    <a:cubicBezTo>
                      <a:pt x="783" y="382"/>
                      <a:pt x="798" y="365"/>
                      <a:pt x="804" y="348"/>
                    </a:cubicBezTo>
                    <a:cubicBezTo>
                      <a:pt x="807" y="340"/>
                      <a:pt x="812" y="324"/>
                      <a:pt x="812" y="324"/>
                    </a:cubicBezTo>
                    <a:cubicBezTo>
                      <a:pt x="811" y="304"/>
                      <a:pt x="811" y="284"/>
                      <a:pt x="808" y="264"/>
                    </a:cubicBezTo>
                    <a:cubicBezTo>
                      <a:pt x="803" y="232"/>
                      <a:pt x="766" y="207"/>
                      <a:pt x="756" y="176"/>
                    </a:cubicBezTo>
                    <a:cubicBezTo>
                      <a:pt x="757" y="156"/>
                      <a:pt x="757" y="136"/>
                      <a:pt x="760" y="116"/>
                    </a:cubicBezTo>
                    <a:cubicBezTo>
                      <a:pt x="763" y="98"/>
                      <a:pt x="789" y="84"/>
                      <a:pt x="800" y="68"/>
                    </a:cubicBezTo>
                    <a:cubicBezTo>
                      <a:pt x="793" y="64"/>
                      <a:pt x="787" y="59"/>
                      <a:pt x="780" y="56"/>
                    </a:cubicBezTo>
                    <a:cubicBezTo>
                      <a:pt x="776" y="54"/>
                      <a:pt x="764" y="52"/>
                      <a:pt x="768" y="52"/>
                    </a:cubicBezTo>
                    <a:cubicBezTo>
                      <a:pt x="773" y="52"/>
                      <a:pt x="790" y="58"/>
                      <a:pt x="796" y="60"/>
                    </a:cubicBezTo>
                    <a:cubicBezTo>
                      <a:pt x="815" y="56"/>
                      <a:pt x="826" y="59"/>
                      <a:pt x="832" y="40"/>
                    </a:cubicBezTo>
                    <a:cubicBezTo>
                      <a:pt x="826" y="10"/>
                      <a:pt x="811" y="5"/>
                      <a:pt x="784" y="0"/>
                    </a:cubicBezTo>
                    <a:cubicBezTo>
                      <a:pt x="677" y="8"/>
                      <a:pt x="571" y="12"/>
                      <a:pt x="464" y="20"/>
                    </a:cubicBezTo>
                    <a:cubicBezTo>
                      <a:pt x="376" y="38"/>
                      <a:pt x="385" y="27"/>
                      <a:pt x="232" y="24"/>
                    </a:cubicBezTo>
                    <a:cubicBezTo>
                      <a:pt x="225" y="20"/>
                      <a:pt x="195" y="12"/>
                      <a:pt x="208" y="12"/>
                    </a:cubicBezTo>
                    <a:close/>
                  </a:path>
                </a:pathLst>
              </a:custGeom>
              <a:pattFill prst="pct20">
                <a:fgClr>
                  <a:srgbClr val="FF9999"/>
                </a:fgClr>
                <a:bgClr>
                  <a:schemeClr val="bg1"/>
                </a:bgClr>
              </a:pattFill>
              <a:ln w="9525">
                <a:solidFill>
                  <a:schemeClr val="bg2"/>
                </a:solidFill>
                <a:round/>
                <a:headEnd/>
                <a:tailEnd/>
              </a:ln>
            </p:spPr>
            <p:txBody>
              <a:bodyPr wrap="none" anchor="ctr"/>
              <a:lstStyle/>
              <a:p>
                <a:endParaRPr lang="en-US"/>
              </a:p>
            </p:txBody>
          </p:sp>
          <p:sp>
            <p:nvSpPr>
              <p:cNvPr id="17469" name="Freeform 75"/>
              <p:cNvSpPr>
                <a:spLocks/>
              </p:cNvSpPr>
              <p:nvPr/>
            </p:nvSpPr>
            <p:spPr bwMode="auto">
              <a:xfrm>
                <a:off x="812" y="2368"/>
                <a:ext cx="324" cy="220"/>
              </a:xfrm>
              <a:custGeom>
                <a:avLst/>
                <a:gdLst>
                  <a:gd name="T0" fmla="*/ 120 w 324"/>
                  <a:gd name="T1" fmla="*/ 0 h 220"/>
                  <a:gd name="T2" fmla="*/ 88 w 324"/>
                  <a:gd name="T3" fmla="*/ 36 h 220"/>
                  <a:gd name="T4" fmla="*/ 32 w 324"/>
                  <a:gd name="T5" fmla="*/ 80 h 220"/>
                  <a:gd name="T6" fmla="*/ 8 w 324"/>
                  <a:gd name="T7" fmla="*/ 104 h 220"/>
                  <a:gd name="T8" fmla="*/ 0 w 324"/>
                  <a:gd name="T9" fmla="*/ 128 h 220"/>
                  <a:gd name="T10" fmla="*/ 88 w 324"/>
                  <a:gd name="T11" fmla="*/ 176 h 220"/>
                  <a:gd name="T12" fmla="*/ 184 w 324"/>
                  <a:gd name="T13" fmla="*/ 200 h 220"/>
                  <a:gd name="T14" fmla="*/ 264 w 324"/>
                  <a:gd name="T15" fmla="*/ 220 h 220"/>
                  <a:gd name="T16" fmla="*/ 308 w 324"/>
                  <a:gd name="T17" fmla="*/ 216 h 220"/>
                  <a:gd name="T18" fmla="*/ 324 w 324"/>
                  <a:gd name="T19" fmla="*/ 180 h 220"/>
                  <a:gd name="T20" fmla="*/ 292 w 324"/>
                  <a:gd name="T21" fmla="*/ 148 h 220"/>
                  <a:gd name="T22" fmla="*/ 216 w 324"/>
                  <a:gd name="T23" fmla="*/ 164 h 220"/>
                  <a:gd name="T24" fmla="*/ 104 w 324"/>
                  <a:gd name="T25" fmla="*/ 140 h 220"/>
                  <a:gd name="T26" fmla="*/ 192 w 324"/>
                  <a:gd name="T27" fmla="*/ 64 h 220"/>
                  <a:gd name="T28" fmla="*/ 204 w 324"/>
                  <a:gd name="T29" fmla="*/ 40 h 220"/>
                  <a:gd name="T30" fmla="*/ 184 w 324"/>
                  <a:gd name="T31" fmla="*/ 24 h 220"/>
                  <a:gd name="T32" fmla="*/ 120 w 324"/>
                  <a:gd name="T33" fmla="*/ 0 h 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4"/>
                  <a:gd name="T52" fmla="*/ 0 h 220"/>
                  <a:gd name="T53" fmla="*/ 324 w 324"/>
                  <a:gd name="T54" fmla="*/ 220 h 2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4" h="220">
                    <a:moveTo>
                      <a:pt x="120" y="0"/>
                    </a:moveTo>
                    <a:cubicBezTo>
                      <a:pt x="105" y="10"/>
                      <a:pt x="99" y="23"/>
                      <a:pt x="88" y="36"/>
                    </a:cubicBezTo>
                    <a:cubicBezTo>
                      <a:pt x="74" y="53"/>
                      <a:pt x="48" y="68"/>
                      <a:pt x="32" y="80"/>
                    </a:cubicBezTo>
                    <a:cubicBezTo>
                      <a:pt x="20" y="89"/>
                      <a:pt x="14" y="91"/>
                      <a:pt x="8" y="104"/>
                    </a:cubicBezTo>
                    <a:cubicBezTo>
                      <a:pt x="5" y="112"/>
                      <a:pt x="0" y="128"/>
                      <a:pt x="0" y="128"/>
                    </a:cubicBezTo>
                    <a:cubicBezTo>
                      <a:pt x="14" y="171"/>
                      <a:pt x="48" y="172"/>
                      <a:pt x="88" y="176"/>
                    </a:cubicBezTo>
                    <a:cubicBezTo>
                      <a:pt x="120" y="187"/>
                      <a:pt x="150" y="196"/>
                      <a:pt x="184" y="200"/>
                    </a:cubicBezTo>
                    <a:cubicBezTo>
                      <a:pt x="210" y="209"/>
                      <a:pt x="236" y="215"/>
                      <a:pt x="264" y="220"/>
                    </a:cubicBezTo>
                    <a:cubicBezTo>
                      <a:pt x="279" y="219"/>
                      <a:pt x="294" y="220"/>
                      <a:pt x="308" y="216"/>
                    </a:cubicBezTo>
                    <a:cubicBezTo>
                      <a:pt x="321" y="212"/>
                      <a:pt x="324" y="180"/>
                      <a:pt x="324" y="180"/>
                    </a:cubicBezTo>
                    <a:cubicBezTo>
                      <a:pt x="319" y="155"/>
                      <a:pt x="316" y="154"/>
                      <a:pt x="292" y="148"/>
                    </a:cubicBezTo>
                    <a:cubicBezTo>
                      <a:pt x="240" y="152"/>
                      <a:pt x="251" y="152"/>
                      <a:pt x="216" y="164"/>
                    </a:cubicBezTo>
                    <a:cubicBezTo>
                      <a:pt x="177" y="161"/>
                      <a:pt x="137" y="162"/>
                      <a:pt x="104" y="140"/>
                    </a:cubicBezTo>
                    <a:cubicBezTo>
                      <a:pt x="110" y="51"/>
                      <a:pt x="100" y="69"/>
                      <a:pt x="192" y="64"/>
                    </a:cubicBezTo>
                    <a:cubicBezTo>
                      <a:pt x="195" y="60"/>
                      <a:pt x="205" y="47"/>
                      <a:pt x="204" y="40"/>
                    </a:cubicBezTo>
                    <a:cubicBezTo>
                      <a:pt x="202" y="26"/>
                      <a:pt x="194" y="28"/>
                      <a:pt x="184" y="24"/>
                    </a:cubicBezTo>
                    <a:cubicBezTo>
                      <a:pt x="163" y="15"/>
                      <a:pt x="142" y="7"/>
                      <a:pt x="120" y="0"/>
                    </a:cubicBezTo>
                    <a:close/>
                  </a:path>
                </a:pathLst>
              </a:custGeom>
              <a:solidFill>
                <a:schemeClr val="tx1"/>
              </a:solidFill>
              <a:ln w="9525">
                <a:solidFill>
                  <a:schemeClr val="bg2"/>
                </a:solidFill>
                <a:round/>
                <a:headEnd/>
                <a:tailEnd/>
              </a:ln>
            </p:spPr>
            <p:txBody>
              <a:bodyPr wrap="none" anchor="ctr"/>
              <a:lstStyle/>
              <a:p>
                <a:endParaRPr lang="en-US"/>
              </a:p>
            </p:txBody>
          </p:sp>
          <p:sp>
            <p:nvSpPr>
              <p:cNvPr id="17470" name="Oval 76"/>
              <p:cNvSpPr>
                <a:spLocks noChangeArrowheads="1"/>
              </p:cNvSpPr>
              <p:nvPr/>
            </p:nvSpPr>
            <p:spPr bwMode="auto">
              <a:xfrm>
                <a:off x="1216" y="2364"/>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1" name="Oval 77"/>
              <p:cNvSpPr>
                <a:spLocks noChangeArrowheads="1"/>
              </p:cNvSpPr>
              <p:nvPr/>
            </p:nvSpPr>
            <p:spPr bwMode="auto">
              <a:xfrm>
                <a:off x="1312" y="2460"/>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2" name="Oval 78"/>
              <p:cNvSpPr>
                <a:spLocks noChangeArrowheads="1"/>
              </p:cNvSpPr>
              <p:nvPr/>
            </p:nvSpPr>
            <p:spPr bwMode="auto">
              <a:xfrm>
                <a:off x="1356" y="2352"/>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3" name="Oval 79"/>
              <p:cNvSpPr>
                <a:spLocks noChangeArrowheads="1"/>
              </p:cNvSpPr>
              <p:nvPr/>
            </p:nvSpPr>
            <p:spPr bwMode="auto">
              <a:xfrm>
                <a:off x="1236" y="2560"/>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4" name="Oval 80"/>
              <p:cNvSpPr>
                <a:spLocks noChangeArrowheads="1"/>
              </p:cNvSpPr>
              <p:nvPr/>
            </p:nvSpPr>
            <p:spPr bwMode="auto">
              <a:xfrm>
                <a:off x="1380" y="2588"/>
                <a:ext cx="47"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sp>
            <p:nvSpPr>
              <p:cNvPr id="17475" name="Oval 81"/>
              <p:cNvSpPr>
                <a:spLocks noChangeArrowheads="1"/>
              </p:cNvSpPr>
              <p:nvPr/>
            </p:nvSpPr>
            <p:spPr bwMode="auto">
              <a:xfrm>
                <a:off x="1124" y="2436"/>
                <a:ext cx="47" cy="47"/>
              </a:xfrm>
              <a:prstGeom prst="ellipse">
                <a:avLst/>
              </a:prstGeom>
              <a:solidFill>
                <a:schemeClr val="bg1"/>
              </a:solidFill>
              <a:ln w="9525">
                <a:solidFill>
                  <a:schemeClr val="bg2"/>
                </a:solidFill>
                <a:round/>
                <a:headEnd/>
                <a:tailEnd/>
              </a:ln>
            </p:spPr>
            <p:txBody>
              <a:bodyPr wrap="none" anchor="ctr"/>
              <a:lstStyle/>
              <a:p>
                <a:endParaRPr lang="en-GB" sz="1800" b="0">
                  <a:solidFill>
                    <a:srgbClr val="000000"/>
                  </a:solidFill>
                </a:endParaRPr>
              </a:p>
            </p:txBody>
          </p:sp>
        </p:grpSp>
        <p:grpSp>
          <p:nvGrpSpPr>
            <p:cNvPr id="17438" name="Group 82"/>
            <p:cNvGrpSpPr>
              <a:grpSpLocks/>
            </p:cNvGrpSpPr>
            <p:nvPr/>
          </p:nvGrpSpPr>
          <p:grpSpPr bwMode="auto">
            <a:xfrm>
              <a:off x="1350963" y="5935663"/>
              <a:ext cx="1019175" cy="627062"/>
              <a:chOff x="633" y="1476"/>
              <a:chExt cx="1131" cy="618"/>
            </a:xfrm>
          </p:grpSpPr>
          <p:sp>
            <p:nvSpPr>
              <p:cNvPr id="17466" name="Freeform 83"/>
              <p:cNvSpPr>
                <a:spLocks/>
              </p:cNvSpPr>
              <p:nvPr/>
            </p:nvSpPr>
            <p:spPr bwMode="auto">
              <a:xfrm>
                <a:off x="633" y="1476"/>
                <a:ext cx="1131" cy="618"/>
              </a:xfrm>
              <a:custGeom>
                <a:avLst/>
                <a:gdLst>
                  <a:gd name="T0" fmla="*/ 327 w 1131"/>
                  <a:gd name="T1" fmla="*/ 40 h 618"/>
                  <a:gd name="T2" fmla="*/ 379 w 1131"/>
                  <a:gd name="T3" fmla="*/ 128 h 618"/>
                  <a:gd name="T4" fmla="*/ 403 w 1131"/>
                  <a:gd name="T5" fmla="*/ 152 h 618"/>
                  <a:gd name="T6" fmla="*/ 423 w 1131"/>
                  <a:gd name="T7" fmla="*/ 176 h 618"/>
                  <a:gd name="T8" fmla="*/ 467 w 1131"/>
                  <a:gd name="T9" fmla="*/ 208 h 618"/>
                  <a:gd name="T10" fmla="*/ 555 w 1131"/>
                  <a:gd name="T11" fmla="*/ 204 h 618"/>
                  <a:gd name="T12" fmla="*/ 639 w 1131"/>
                  <a:gd name="T13" fmla="*/ 168 h 618"/>
                  <a:gd name="T14" fmla="*/ 739 w 1131"/>
                  <a:gd name="T15" fmla="*/ 92 h 618"/>
                  <a:gd name="T16" fmla="*/ 839 w 1131"/>
                  <a:gd name="T17" fmla="*/ 0 h 618"/>
                  <a:gd name="T18" fmla="*/ 715 w 1131"/>
                  <a:gd name="T19" fmla="*/ 148 h 618"/>
                  <a:gd name="T20" fmla="*/ 675 w 1131"/>
                  <a:gd name="T21" fmla="*/ 180 h 618"/>
                  <a:gd name="T22" fmla="*/ 651 w 1131"/>
                  <a:gd name="T23" fmla="*/ 196 h 618"/>
                  <a:gd name="T24" fmla="*/ 639 w 1131"/>
                  <a:gd name="T25" fmla="*/ 204 h 618"/>
                  <a:gd name="T26" fmla="*/ 607 w 1131"/>
                  <a:gd name="T27" fmla="*/ 232 h 618"/>
                  <a:gd name="T28" fmla="*/ 759 w 1131"/>
                  <a:gd name="T29" fmla="*/ 296 h 618"/>
                  <a:gd name="T30" fmla="*/ 1051 w 1131"/>
                  <a:gd name="T31" fmla="*/ 252 h 618"/>
                  <a:gd name="T32" fmla="*/ 1115 w 1131"/>
                  <a:gd name="T33" fmla="*/ 244 h 618"/>
                  <a:gd name="T34" fmla="*/ 1055 w 1131"/>
                  <a:gd name="T35" fmla="*/ 276 h 618"/>
                  <a:gd name="T36" fmla="*/ 1007 w 1131"/>
                  <a:gd name="T37" fmla="*/ 284 h 618"/>
                  <a:gd name="T38" fmla="*/ 843 w 1131"/>
                  <a:gd name="T39" fmla="*/ 316 h 618"/>
                  <a:gd name="T40" fmla="*/ 659 w 1131"/>
                  <a:gd name="T41" fmla="*/ 344 h 618"/>
                  <a:gd name="T42" fmla="*/ 663 w 1131"/>
                  <a:gd name="T43" fmla="*/ 388 h 618"/>
                  <a:gd name="T44" fmla="*/ 755 w 1131"/>
                  <a:gd name="T45" fmla="*/ 440 h 618"/>
                  <a:gd name="T46" fmla="*/ 839 w 1131"/>
                  <a:gd name="T47" fmla="*/ 488 h 618"/>
                  <a:gd name="T48" fmla="*/ 887 w 1131"/>
                  <a:gd name="T49" fmla="*/ 520 h 618"/>
                  <a:gd name="T50" fmla="*/ 895 w 1131"/>
                  <a:gd name="T51" fmla="*/ 544 h 618"/>
                  <a:gd name="T52" fmla="*/ 919 w 1131"/>
                  <a:gd name="T53" fmla="*/ 552 h 618"/>
                  <a:gd name="T54" fmla="*/ 935 w 1131"/>
                  <a:gd name="T55" fmla="*/ 596 h 618"/>
                  <a:gd name="T56" fmla="*/ 831 w 1131"/>
                  <a:gd name="T57" fmla="*/ 508 h 618"/>
                  <a:gd name="T58" fmla="*/ 759 w 1131"/>
                  <a:gd name="T59" fmla="*/ 484 h 618"/>
                  <a:gd name="T60" fmla="*/ 651 w 1131"/>
                  <a:gd name="T61" fmla="*/ 448 h 618"/>
                  <a:gd name="T62" fmla="*/ 399 w 1131"/>
                  <a:gd name="T63" fmla="*/ 440 h 618"/>
                  <a:gd name="T64" fmla="*/ 219 w 1131"/>
                  <a:gd name="T65" fmla="*/ 488 h 618"/>
                  <a:gd name="T66" fmla="*/ 131 w 1131"/>
                  <a:gd name="T67" fmla="*/ 504 h 618"/>
                  <a:gd name="T68" fmla="*/ 11 w 1131"/>
                  <a:gd name="T69" fmla="*/ 524 h 618"/>
                  <a:gd name="T70" fmla="*/ 19 w 1131"/>
                  <a:gd name="T71" fmla="*/ 508 h 618"/>
                  <a:gd name="T72" fmla="*/ 159 w 1131"/>
                  <a:gd name="T73" fmla="*/ 472 h 618"/>
                  <a:gd name="T74" fmla="*/ 339 w 1131"/>
                  <a:gd name="T75" fmla="*/ 416 h 618"/>
                  <a:gd name="T76" fmla="*/ 439 w 1131"/>
                  <a:gd name="T77" fmla="*/ 380 h 618"/>
                  <a:gd name="T78" fmla="*/ 471 w 1131"/>
                  <a:gd name="T79" fmla="*/ 340 h 618"/>
                  <a:gd name="T80" fmla="*/ 471 w 1131"/>
                  <a:gd name="T81" fmla="*/ 268 h 618"/>
                  <a:gd name="T82" fmla="*/ 423 w 1131"/>
                  <a:gd name="T83" fmla="*/ 212 h 618"/>
                  <a:gd name="T84" fmla="*/ 335 w 1131"/>
                  <a:gd name="T85" fmla="*/ 88 h 618"/>
                  <a:gd name="T86" fmla="*/ 327 w 1131"/>
                  <a:gd name="T87" fmla="*/ 40 h 6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1"/>
                  <a:gd name="T133" fmla="*/ 0 h 618"/>
                  <a:gd name="T134" fmla="*/ 1131 w 1131"/>
                  <a:gd name="T135" fmla="*/ 618 h 6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1" h="618">
                    <a:moveTo>
                      <a:pt x="327" y="40"/>
                    </a:moveTo>
                    <a:cubicBezTo>
                      <a:pt x="334" y="68"/>
                      <a:pt x="359" y="106"/>
                      <a:pt x="379" y="128"/>
                    </a:cubicBezTo>
                    <a:cubicBezTo>
                      <a:pt x="387" y="136"/>
                      <a:pt x="398" y="142"/>
                      <a:pt x="403" y="152"/>
                    </a:cubicBezTo>
                    <a:cubicBezTo>
                      <a:pt x="413" y="172"/>
                      <a:pt x="406" y="165"/>
                      <a:pt x="423" y="176"/>
                    </a:cubicBezTo>
                    <a:cubicBezTo>
                      <a:pt x="432" y="190"/>
                      <a:pt x="451" y="203"/>
                      <a:pt x="467" y="208"/>
                    </a:cubicBezTo>
                    <a:cubicBezTo>
                      <a:pt x="496" y="207"/>
                      <a:pt x="526" y="208"/>
                      <a:pt x="555" y="204"/>
                    </a:cubicBezTo>
                    <a:cubicBezTo>
                      <a:pt x="589" y="199"/>
                      <a:pt x="613" y="184"/>
                      <a:pt x="639" y="168"/>
                    </a:cubicBezTo>
                    <a:cubicBezTo>
                      <a:pt x="673" y="146"/>
                      <a:pt x="704" y="112"/>
                      <a:pt x="739" y="92"/>
                    </a:cubicBezTo>
                    <a:cubicBezTo>
                      <a:pt x="770" y="51"/>
                      <a:pt x="786" y="9"/>
                      <a:pt x="839" y="0"/>
                    </a:cubicBezTo>
                    <a:cubicBezTo>
                      <a:pt x="827" y="59"/>
                      <a:pt x="760" y="111"/>
                      <a:pt x="715" y="148"/>
                    </a:cubicBezTo>
                    <a:cubicBezTo>
                      <a:pt x="702" y="159"/>
                      <a:pt x="689" y="170"/>
                      <a:pt x="675" y="180"/>
                    </a:cubicBezTo>
                    <a:cubicBezTo>
                      <a:pt x="667" y="186"/>
                      <a:pt x="659" y="191"/>
                      <a:pt x="651" y="196"/>
                    </a:cubicBezTo>
                    <a:cubicBezTo>
                      <a:pt x="647" y="199"/>
                      <a:pt x="639" y="204"/>
                      <a:pt x="639" y="204"/>
                    </a:cubicBezTo>
                    <a:cubicBezTo>
                      <a:pt x="631" y="216"/>
                      <a:pt x="607" y="232"/>
                      <a:pt x="607" y="232"/>
                    </a:cubicBezTo>
                    <a:cubicBezTo>
                      <a:pt x="592" y="319"/>
                      <a:pt x="663" y="299"/>
                      <a:pt x="759" y="296"/>
                    </a:cubicBezTo>
                    <a:cubicBezTo>
                      <a:pt x="870" y="282"/>
                      <a:pt x="940" y="264"/>
                      <a:pt x="1051" y="252"/>
                    </a:cubicBezTo>
                    <a:cubicBezTo>
                      <a:pt x="1064" y="254"/>
                      <a:pt x="1131" y="224"/>
                      <a:pt x="1115" y="244"/>
                    </a:cubicBezTo>
                    <a:cubicBezTo>
                      <a:pt x="1103" y="259"/>
                      <a:pt x="1072" y="272"/>
                      <a:pt x="1055" y="276"/>
                    </a:cubicBezTo>
                    <a:cubicBezTo>
                      <a:pt x="1039" y="280"/>
                      <a:pt x="1007" y="284"/>
                      <a:pt x="1007" y="284"/>
                    </a:cubicBezTo>
                    <a:cubicBezTo>
                      <a:pt x="966" y="312"/>
                      <a:pt x="891" y="311"/>
                      <a:pt x="843" y="316"/>
                    </a:cubicBezTo>
                    <a:cubicBezTo>
                      <a:pt x="783" y="331"/>
                      <a:pt x="720" y="329"/>
                      <a:pt x="659" y="344"/>
                    </a:cubicBezTo>
                    <a:cubicBezTo>
                      <a:pt x="645" y="358"/>
                      <a:pt x="639" y="379"/>
                      <a:pt x="663" y="388"/>
                    </a:cubicBezTo>
                    <a:cubicBezTo>
                      <a:pt x="700" y="401"/>
                      <a:pt x="718" y="426"/>
                      <a:pt x="755" y="440"/>
                    </a:cubicBezTo>
                    <a:cubicBezTo>
                      <a:pt x="801" y="486"/>
                      <a:pt x="797" y="474"/>
                      <a:pt x="839" y="488"/>
                    </a:cubicBezTo>
                    <a:cubicBezTo>
                      <a:pt x="855" y="504"/>
                      <a:pt x="880" y="499"/>
                      <a:pt x="887" y="520"/>
                    </a:cubicBezTo>
                    <a:cubicBezTo>
                      <a:pt x="890" y="528"/>
                      <a:pt x="889" y="538"/>
                      <a:pt x="895" y="544"/>
                    </a:cubicBezTo>
                    <a:cubicBezTo>
                      <a:pt x="901" y="550"/>
                      <a:pt x="911" y="549"/>
                      <a:pt x="919" y="552"/>
                    </a:cubicBezTo>
                    <a:cubicBezTo>
                      <a:pt x="924" y="558"/>
                      <a:pt x="968" y="618"/>
                      <a:pt x="935" y="596"/>
                    </a:cubicBezTo>
                    <a:cubicBezTo>
                      <a:pt x="918" y="545"/>
                      <a:pt x="884" y="515"/>
                      <a:pt x="831" y="508"/>
                    </a:cubicBezTo>
                    <a:cubicBezTo>
                      <a:pt x="803" y="499"/>
                      <a:pt x="790" y="488"/>
                      <a:pt x="759" y="484"/>
                    </a:cubicBezTo>
                    <a:cubicBezTo>
                      <a:pt x="722" y="466"/>
                      <a:pt x="693" y="454"/>
                      <a:pt x="651" y="448"/>
                    </a:cubicBezTo>
                    <a:cubicBezTo>
                      <a:pt x="581" y="413"/>
                      <a:pt x="441" y="439"/>
                      <a:pt x="399" y="440"/>
                    </a:cubicBezTo>
                    <a:cubicBezTo>
                      <a:pt x="338" y="449"/>
                      <a:pt x="280" y="477"/>
                      <a:pt x="219" y="488"/>
                    </a:cubicBezTo>
                    <a:cubicBezTo>
                      <a:pt x="190" y="493"/>
                      <a:pt x="160" y="498"/>
                      <a:pt x="131" y="504"/>
                    </a:cubicBezTo>
                    <a:cubicBezTo>
                      <a:pt x="93" y="512"/>
                      <a:pt x="48" y="515"/>
                      <a:pt x="11" y="524"/>
                    </a:cubicBezTo>
                    <a:cubicBezTo>
                      <a:pt x="0" y="527"/>
                      <a:pt x="19" y="508"/>
                      <a:pt x="19" y="508"/>
                    </a:cubicBezTo>
                    <a:cubicBezTo>
                      <a:pt x="59" y="496"/>
                      <a:pt x="79" y="496"/>
                      <a:pt x="159" y="472"/>
                    </a:cubicBezTo>
                    <a:cubicBezTo>
                      <a:pt x="213" y="459"/>
                      <a:pt x="285" y="427"/>
                      <a:pt x="339" y="416"/>
                    </a:cubicBezTo>
                    <a:cubicBezTo>
                      <a:pt x="376" y="409"/>
                      <a:pt x="402" y="386"/>
                      <a:pt x="439" y="380"/>
                    </a:cubicBezTo>
                    <a:cubicBezTo>
                      <a:pt x="467" y="361"/>
                      <a:pt x="458" y="360"/>
                      <a:pt x="471" y="340"/>
                    </a:cubicBezTo>
                    <a:cubicBezTo>
                      <a:pt x="461" y="310"/>
                      <a:pt x="483" y="292"/>
                      <a:pt x="471" y="268"/>
                    </a:cubicBezTo>
                    <a:cubicBezTo>
                      <a:pt x="475" y="228"/>
                      <a:pt x="436" y="232"/>
                      <a:pt x="423" y="212"/>
                    </a:cubicBezTo>
                    <a:cubicBezTo>
                      <a:pt x="416" y="163"/>
                      <a:pt x="363" y="130"/>
                      <a:pt x="335" y="88"/>
                    </a:cubicBezTo>
                    <a:cubicBezTo>
                      <a:pt x="329" y="59"/>
                      <a:pt x="332" y="75"/>
                      <a:pt x="327" y="40"/>
                    </a:cubicBezTo>
                    <a:close/>
                  </a:path>
                </a:pathLst>
              </a:custGeom>
              <a:solidFill>
                <a:srgbClr val="FFFFCC"/>
              </a:solidFill>
              <a:ln w="9525">
                <a:solidFill>
                  <a:schemeClr val="bg2"/>
                </a:solidFill>
                <a:round/>
                <a:headEnd/>
                <a:tailEnd/>
              </a:ln>
            </p:spPr>
            <p:txBody>
              <a:bodyPr wrap="none" anchor="ctr"/>
              <a:lstStyle/>
              <a:p>
                <a:endParaRPr lang="en-US"/>
              </a:p>
            </p:txBody>
          </p:sp>
          <p:sp>
            <p:nvSpPr>
              <p:cNvPr id="17467" name="Oval 84"/>
              <p:cNvSpPr>
                <a:spLocks noChangeArrowheads="1"/>
              </p:cNvSpPr>
              <p:nvPr/>
            </p:nvSpPr>
            <p:spPr bwMode="auto">
              <a:xfrm>
                <a:off x="1128" y="1776"/>
                <a:ext cx="128" cy="47"/>
              </a:xfrm>
              <a:prstGeom prst="ellipse">
                <a:avLst/>
              </a:prstGeom>
              <a:solidFill>
                <a:schemeClr val="tx1"/>
              </a:solidFill>
              <a:ln w="9525">
                <a:solidFill>
                  <a:schemeClr val="bg2"/>
                </a:solidFill>
                <a:round/>
                <a:headEnd/>
                <a:tailEnd/>
              </a:ln>
            </p:spPr>
            <p:txBody>
              <a:bodyPr wrap="none" anchor="ctr"/>
              <a:lstStyle/>
              <a:p>
                <a:endParaRPr lang="en-GB" sz="1800" b="0">
                  <a:solidFill>
                    <a:srgbClr val="000000"/>
                  </a:solidFill>
                </a:endParaRPr>
              </a:p>
            </p:txBody>
          </p:sp>
        </p:grpSp>
        <p:sp>
          <p:nvSpPr>
            <p:cNvPr id="17439" name="Text Box 85"/>
            <p:cNvSpPr txBox="1">
              <a:spLocks noChangeArrowheads="1"/>
            </p:cNvSpPr>
            <p:nvPr/>
          </p:nvSpPr>
          <p:spPr bwMode="auto">
            <a:xfrm>
              <a:off x="1349375" y="1111250"/>
              <a:ext cx="1149350" cy="366713"/>
            </a:xfrm>
            <a:prstGeom prst="rect">
              <a:avLst/>
            </a:prstGeom>
            <a:noFill/>
            <a:ln w="9525">
              <a:noFill/>
              <a:miter lim="800000"/>
              <a:headEnd/>
              <a:tailEnd/>
            </a:ln>
          </p:spPr>
          <p:txBody>
            <a:bodyPr wrap="none">
              <a:spAutoFit/>
            </a:bodyPr>
            <a:lstStyle/>
            <a:p>
              <a:r>
                <a:rPr lang="en-GB" sz="1800" b="0">
                  <a:solidFill>
                    <a:srgbClr val="FFFFFF"/>
                  </a:solidFill>
                </a:rPr>
                <a:t>Eosinofil</a:t>
              </a:r>
            </a:p>
          </p:txBody>
        </p:sp>
        <p:sp>
          <p:nvSpPr>
            <p:cNvPr id="17440" name="Text Box 86"/>
            <p:cNvSpPr txBox="1">
              <a:spLocks noChangeArrowheads="1"/>
            </p:cNvSpPr>
            <p:nvPr/>
          </p:nvSpPr>
          <p:spPr bwMode="auto">
            <a:xfrm>
              <a:off x="1208088" y="2225675"/>
              <a:ext cx="1276350" cy="366713"/>
            </a:xfrm>
            <a:prstGeom prst="rect">
              <a:avLst/>
            </a:prstGeom>
            <a:noFill/>
            <a:ln w="9525">
              <a:noFill/>
              <a:miter lim="800000"/>
              <a:headEnd/>
              <a:tailEnd/>
            </a:ln>
          </p:spPr>
          <p:txBody>
            <a:bodyPr wrap="none">
              <a:spAutoFit/>
            </a:bodyPr>
            <a:lstStyle/>
            <a:p>
              <a:r>
                <a:rPr lang="en-GB" sz="1800" b="0">
                  <a:solidFill>
                    <a:srgbClr val="FFFFFF"/>
                  </a:solidFill>
                </a:rPr>
                <a:t>Limfosit T</a:t>
              </a:r>
            </a:p>
          </p:txBody>
        </p:sp>
        <p:sp>
          <p:nvSpPr>
            <p:cNvPr id="17441" name="Text Box 87"/>
            <p:cNvSpPr txBox="1">
              <a:spLocks noChangeArrowheads="1"/>
            </p:cNvSpPr>
            <p:nvPr/>
          </p:nvSpPr>
          <p:spPr bwMode="auto">
            <a:xfrm>
              <a:off x="1438275" y="3340100"/>
              <a:ext cx="1111250" cy="366713"/>
            </a:xfrm>
            <a:prstGeom prst="rect">
              <a:avLst/>
            </a:prstGeom>
            <a:noFill/>
            <a:ln w="9525">
              <a:noFill/>
              <a:miter lim="800000"/>
              <a:headEnd/>
              <a:tailEnd/>
            </a:ln>
          </p:spPr>
          <p:txBody>
            <a:bodyPr wrap="none">
              <a:spAutoFit/>
            </a:bodyPr>
            <a:lstStyle/>
            <a:p>
              <a:r>
                <a:rPr lang="en-GB" sz="1800" b="0">
                  <a:solidFill>
                    <a:srgbClr val="FFFFFF"/>
                  </a:solidFill>
                </a:rPr>
                <a:t>Sel Mast</a:t>
              </a:r>
            </a:p>
          </p:txBody>
        </p:sp>
        <p:sp>
          <p:nvSpPr>
            <p:cNvPr id="17442" name="Text Box 88"/>
            <p:cNvSpPr txBox="1">
              <a:spLocks noChangeArrowheads="1"/>
            </p:cNvSpPr>
            <p:nvPr/>
          </p:nvSpPr>
          <p:spPr bwMode="auto">
            <a:xfrm>
              <a:off x="1270000" y="4454525"/>
              <a:ext cx="1200150" cy="366713"/>
            </a:xfrm>
            <a:prstGeom prst="rect">
              <a:avLst/>
            </a:prstGeom>
            <a:noFill/>
            <a:ln w="9525">
              <a:noFill/>
              <a:miter lim="800000"/>
              <a:headEnd/>
              <a:tailEnd/>
            </a:ln>
          </p:spPr>
          <p:txBody>
            <a:bodyPr wrap="none">
              <a:spAutoFit/>
            </a:bodyPr>
            <a:lstStyle/>
            <a:p>
              <a:r>
                <a:rPr lang="en-GB" sz="1800" b="0">
                  <a:solidFill>
                    <a:srgbClr val="FFFFFF"/>
                  </a:solidFill>
                </a:rPr>
                <a:t>Makrofag</a:t>
              </a:r>
            </a:p>
          </p:txBody>
        </p:sp>
        <p:sp>
          <p:nvSpPr>
            <p:cNvPr id="17443" name="Text Box 89"/>
            <p:cNvSpPr txBox="1">
              <a:spLocks noChangeArrowheads="1"/>
            </p:cNvSpPr>
            <p:nvPr/>
          </p:nvSpPr>
          <p:spPr bwMode="auto">
            <a:xfrm>
              <a:off x="1230313" y="5568950"/>
              <a:ext cx="1365250" cy="366713"/>
            </a:xfrm>
            <a:prstGeom prst="rect">
              <a:avLst/>
            </a:prstGeom>
            <a:noFill/>
            <a:ln w="9525">
              <a:noFill/>
              <a:miter lim="800000"/>
              <a:headEnd/>
              <a:tailEnd/>
            </a:ln>
          </p:spPr>
          <p:txBody>
            <a:bodyPr wrap="none">
              <a:spAutoFit/>
            </a:bodyPr>
            <a:lstStyle/>
            <a:p>
              <a:r>
                <a:rPr lang="en-GB" sz="1800" b="0">
                  <a:solidFill>
                    <a:srgbClr val="FFFFFF"/>
                  </a:solidFill>
                </a:rPr>
                <a:t>Sel dendrit</a:t>
              </a:r>
            </a:p>
          </p:txBody>
        </p:sp>
        <p:sp>
          <p:nvSpPr>
            <p:cNvPr id="17444" name="Freeform 90"/>
            <p:cNvSpPr>
              <a:spLocks/>
            </p:cNvSpPr>
            <p:nvPr/>
          </p:nvSpPr>
          <p:spPr bwMode="auto">
            <a:xfrm>
              <a:off x="1033463" y="1792288"/>
              <a:ext cx="598487" cy="1027112"/>
            </a:xfrm>
            <a:custGeom>
              <a:avLst/>
              <a:gdLst>
                <a:gd name="T0" fmla="*/ 621630377 w 424"/>
                <a:gd name="T1" fmla="*/ 1630539288 h 647"/>
                <a:gd name="T2" fmla="*/ 23908431 w 424"/>
                <a:gd name="T3" fmla="*/ 1118948805 h 647"/>
                <a:gd name="T4" fmla="*/ 0 w 424"/>
                <a:gd name="T5" fmla="*/ 975299229 h 647"/>
                <a:gd name="T6" fmla="*/ 239088518 w 424"/>
                <a:gd name="T7" fmla="*/ 572074379 h 647"/>
                <a:gd name="T8" fmla="*/ 430360197 w 424"/>
                <a:gd name="T9" fmla="*/ 299897640 h 647"/>
                <a:gd name="T10" fmla="*/ 788992313 w 424"/>
                <a:gd name="T11" fmla="*/ 118446497 h 647"/>
                <a:gd name="T12" fmla="*/ 645538796 w 424"/>
                <a:gd name="T13" fmla="*/ 0 h 647"/>
                <a:gd name="T14" fmla="*/ 0 60000 65536"/>
                <a:gd name="T15" fmla="*/ 0 60000 65536"/>
                <a:gd name="T16" fmla="*/ 0 60000 65536"/>
                <a:gd name="T17" fmla="*/ 0 60000 65536"/>
                <a:gd name="T18" fmla="*/ 0 60000 65536"/>
                <a:gd name="T19" fmla="*/ 0 60000 65536"/>
                <a:gd name="T20" fmla="*/ 0 60000 65536"/>
                <a:gd name="T21" fmla="*/ 0 w 424"/>
                <a:gd name="T22" fmla="*/ 0 h 647"/>
                <a:gd name="T23" fmla="*/ 424 w 424"/>
                <a:gd name="T24" fmla="*/ 647 h 6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647">
                  <a:moveTo>
                    <a:pt x="312" y="647"/>
                  </a:moveTo>
                  <a:cubicBezTo>
                    <a:pt x="255" y="586"/>
                    <a:pt x="41" y="583"/>
                    <a:pt x="12" y="444"/>
                  </a:cubicBezTo>
                  <a:cubicBezTo>
                    <a:pt x="8" y="425"/>
                    <a:pt x="0" y="387"/>
                    <a:pt x="0" y="387"/>
                  </a:cubicBezTo>
                  <a:cubicBezTo>
                    <a:pt x="4" y="296"/>
                    <a:pt x="60" y="299"/>
                    <a:pt x="120" y="227"/>
                  </a:cubicBezTo>
                  <a:cubicBezTo>
                    <a:pt x="123" y="205"/>
                    <a:pt x="203" y="129"/>
                    <a:pt x="216" y="119"/>
                  </a:cubicBezTo>
                  <a:cubicBezTo>
                    <a:pt x="275" y="78"/>
                    <a:pt x="348" y="47"/>
                    <a:pt x="396" y="47"/>
                  </a:cubicBezTo>
                  <a:cubicBezTo>
                    <a:pt x="424" y="44"/>
                    <a:pt x="296" y="0"/>
                    <a:pt x="324" y="0"/>
                  </a:cubicBezTo>
                </a:path>
              </a:pathLst>
            </a:custGeom>
            <a:noFill/>
            <a:ln w="38100" cmpd="sng">
              <a:solidFill>
                <a:srgbClr val="FFFF00"/>
              </a:solidFill>
              <a:round/>
              <a:headEnd type="none" w="med" len="med"/>
              <a:tailEnd type="triangle" w="med" len="med"/>
            </a:ln>
          </p:spPr>
          <p:txBody>
            <a:bodyPr wrap="none" anchor="ctr"/>
            <a:lstStyle/>
            <a:p>
              <a:endParaRPr lang="en-US"/>
            </a:p>
          </p:txBody>
        </p:sp>
        <p:sp>
          <p:nvSpPr>
            <p:cNvPr id="17445" name="Freeform 91"/>
            <p:cNvSpPr>
              <a:spLocks/>
            </p:cNvSpPr>
            <p:nvPr/>
          </p:nvSpPr>
          <p:spPr bwMode="auto">
            <a:xfrm>
              <a:off x="1165225" y="2952750"/>
              <a:ext cx="307975" cy="857250"/>
            </a:xfrm>
            <a:custGeom>
              <a:avLst/>
              <a:gdLst>
                <a:gd name="T0" fmla="*/ 387186803 w 218"/>
                <a:gd name="T1" fmla="*/ 0 h 540"/>
                <a:gd name="T2" fmla="*/ 99789567 w 218"/>
                <a:gd name="T3" fmla="*/ 604837425 h 540"/>
                <a:gd name="T4" fmla="*/ 27940964 w 218"/>
                <a:gd name="T5" fmla="*/ 907256237 h 540"/>
                <a:gd name="T6" fmla="*/ 27940964 w 218"/>
                <a:gd name="T7" fmla="*/ 1179432989 h 540"/>
                <a:gd name="T8" fmla="*/ 75840964 w 218"/>
                <a:gd name="T9" fmla="*/ 1270158573 h 540"/>
                <a:gd name="T10" fmla="*/ 267438157 w 218"/>
                <a:gd name="T11" fmla="*/ 1355843846 h 540"/>
                <a:gd name="T12" fmla="*/ 435085379 w 218"/>
                <a:gd name="T13" fmla="*/ 1355843846 h 540"/>
                <a:gd name="T14" fmla="*/ 0 60000 65536"/>
                <a:gd name="T15" fmla="*/ 0 60000 65536"/>
                <a:gd name="T16" fmla="*/ 0 60000 65536"/>
                <a:gd name="T17" fmla="*/ 0 60000 65536"/>
                <a:gd name="T18" fmla="*/ 0 60000 65536"/>
                <a:gd name="T19" fmla="*/ 0 60000 65536"/>
                <a:gd name="T20" fmla="*/ 0 60000 65536"/>
                <a:gd name="T21" fmla="*/ 0 w 218"/>
                <a:gd name="T22" fmla="*/ 0 h 540"/>
                <a:gd name="T23" fmla="*/ 218 w 218"/>
                <a:gd name="T24" fmla="*/ 540 h 5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540">
                  <a:moveTo>
                    <a:pt x="194" y="0"/>
                  </a:moveTo>
                  <a:cubicBezTo>
                    <a:pt x="137" y="38"/>
                    <a:pt x="79" y="154"/>
                    <a:pt x="50" y="240"/>
                  </a:cubicBezTo>
                  <a:cubicBezTo>
                    <a:pt x="46" y="252"/>
                    <a:pt x="14" y="360"/>
                    <a:pt x="14" y="360"/>
                  </a:cubicBezTo>
                  <a:cubicBezTo>
                    <a:pt x="18" y="416"/>
                    <a:pt x="0" y="414"/>
                    <a:pt x="14" y="468"/>
                  </a:cubicBezTo>
                  <a:cubicBezTo>
                    <a:pt x="17" y="482"/>
                    <a:pt x="25" y="498"/>
                    <a:pt x="38" y="504"/>
                  </a:cubicBezTo>
                  <a:cubicBezTo>
                    <a:pt x="97" y="530"/>
                    <a:pt x="70" y="533"/>
                    <a:pt x="134" y="538"/>
                  </a:cubicBezTo>
                  <a:cubicBezTo>
                    <a:pt x="162" y="540"/>
                    <a:pt x="190" y="538"/>
                    <a:pt x="218" y="538"/>
                  </a:cubicBezTo>
                </a:path>
              </a:pathLst>
            </a:custGeom>
            <a:noFill/>
            <a:ln w="38100" cmpd="sng">
              <a:solidFill>
                <a:srgbClr val="FFFF00"/>
              </a:solidFill>
              <a:round/>
              <a:headEnd type="none" w="med" len="med"/>
              <a:tailEnd type="triangle" w="med" len="med"/>
            </a:ln>
          </p:spPr>
          <p:txBody>
            <a:bodyPr wrap="none" anchor="ctr"/>
            <a:lstStyle/>
            <a:p>
              <a:endParaRPr lang="en-US"/>
            </a:p>
          </p:txBody>
        </p:sp>
        <p:sp>
          <p:nvSpPr>
            <p:cNvPr id="17446" name="Text Box 92"/>
            <p:cNvSpPr txBox="1">
              <a:spLocks noChangeArrowheads="1"/>
            </p:cNvSpPr>
            <p:nvPr/>
          </p:nvSpPr>
          <p:spPr bwMode="auto">
            <a:xfrm>
              <a:off x="249238" y="1370013"/>
              <a:ext cx="1231512" cy="614110"/>
            </a:xfrm>
            <a:prstGeom prst="rect">
              <a:avLst/>
            </a:prstGeom>
            <a:noFill/>
            <a:ln w="9525">
              <a:noFill/>
              <a:miter lim="800000"/>
              <a:headEnd/>
              <a:tailEnd/>
            </a:ln>
          </p:spPr>
          <p:txBody>
            <a:bodyPr wrap="none">
              <a:spAutoFit/>
            </a:bodyPr>
            <a:lstStyle/>
            <a:p>
              <a:r>
                <a:rPr lang="en-GB" sz="1600" b="0" dirty="0" err="1" smtClean="0">
                  <a:solidFill>
                    <a:srgbClr val="FFFFFF"/>
                  </a:solidFill>
                </a:rPr>
                <a:t>jumLah</a:t>
              </a:r>
              <a:endParaRPr lang="en-GB" sz="1600" b="0" dirty="0">
                <a:solidFill>
                  <a:srgbClr val="FFFFFF"/>
                </a:solidFill>
              </a:endParaRPr>
            </a:p>
            <a:p>
              <a:r>
                <a:rPr lang="en-GB" sz="1600" b="0" dirty="0">
                  <a:solidFill>
                    <a:srgbClr val="FFFFFF"/>
                  </a:solidFill>
                </a:rPr>
                <a:t>(apoptosis)</a:t>
              </a:r>
            </a:p>
          </p:txBody>
        </p:sp>
        <p:sp>
          <p:nvSpPr>
            <p:cNvPr id="17447" name="Text Box 93"/>
            <p:cNvSpPr txBox="1">
              <a:spLocks noChangeArrowheads="1"/>
            </p:cNvSpPr>
            <p:nvPr/>
          </p:nvSpPr>
          <p:spPr bwMode="auto">
            <a:xfrm>
              <a:off x="249238" y="2659063"/>
              <a:ext cx="928687" cy="336550"/>
            </a:xfrm>
            <a:prstGeom prst="rect">
              <a:avLst/>
            </a:prstGeom>
            <a:noFill/>
            <a:ln w="9525">
              <a:noFill/>
              <a:miter lim="800000"/>
              <a:headEnd/>
              <a:tailEnd/>
            </a:ln>
          </p:spPr>
          <p:txBody>
            <a:bodyPr wrap="none">
              <a:spAutoFit/>
            </a:bodyPr>
            <a:lstStyle/>
            <a:p>
              <a:r>
                <a:rPr lang="en-GB" sz="1600" b="0">
                  <a:solidFill>
                    <a:srgbClr val="FFFFFF"/>
                  </a:solidFill>
                </a:rPr>
                <a:t>Cytokin</a:t>
              </a:r>
            </a:p>
          </p:txBody>
        </p:sp>
        <p:sp>
          <p:nvSpPr>
            <p:cNvPr id="17448" name="Text Box 94"/>
            <p:cNvSpPr txBox="1">
              <a:spLocks noChangeArrowheads="1"/>
            </p:cNvSpPr>
            <p:nvPr/>
          </p:nvSpPr>
          <p:spPr bwMode="auto">
            <a:xfrm>
              <a:off x="249238" y="3878263"/>
              <a:ext cx="879276" cy="355537"/>
            </a:xfrm>
            <a:prstGeom prst="rect">
              <a:avLst/>
            </a:prstGeom>
            <a:noFill/>
            <a:ln w="9525">
              <a:noFill/>
              <a:miter lim="800000"/>
              <a:headEnd/>
              <a:tailEnd/>
            </a:ln>
          </p:spPr>
          <p:txBody>
            <a:bodyPr wrap="none">
              <a:spAutoFit/>
            </a:bodyPr>
            <a:lstStyle/>
            <a:p>
              <a:r>
                <a:rPr lang="en-GB" sz="1600" b="0" dirty="0" err="1" smtClean="0">
                  <a:solidFill>
                    <a:srgbClr val="FFFFFF"/>
                  </a:solidFill>
                </a:rPr>
                <a:t>jumLah</a:t>
              </a:r>
              <a:endParaRPr lang="en-GB" sz="1600" b="0" dirty="0">
                <a:solidFill>
                  <a:srgbClr val="FFFFFF"/>
                </a:solidFill>
              </a:endParaRPr>
            </a:p>
          </p:txBody>
        </p:sp>
        <p:sp>
          <p:nvSpPr>
            <p:cNvPr id="17449" name="Text Box 95"/>
            <p:cNvSpPr txBox="1">
              <a:spLocks noChangeArrowheads="1"/>
            </p:cNvSpPr>
            <p:nvPr/>
          </p:nvSpPr>
          <p:spPr bwMode="auto">
            <a:xfrm>
              <a:off x="249238" y="4849813"/>
              <a:ext cx="928687" cy="336550"/>
            </a:xfrm>
            <a:prstGeom prst="rect">
              <a:avLst/>
            </a:prstGeom>
            <a:noFill/>
            <a:ln w="9525">
              <a:noFill/>
              <a:miter lim="800000"/>
              <a:headEnd/>
              <a:tailEnd/>
            </a:ln>
          </p:spPr>
          <p:txBody>
            <a:bodyPr wrap="none">
              <a:spAutoFit/>
            </a:bodyPr>
            <a:lstStyle/>
            <a:p>
              <a:r>
                <a:rPr lang="en-GB" sz="1600" b="0">
                  <a:solidFill>
                    <a:srgbClr val="FFFFFF"/>
                  </a:solidFill>
                </a:rPr>
                <a:t>Cytokin</a:t>
              </a:r>
            </a:p>
          </p:txBody>
        </p:sp>
        <p:sp>
          <p:nvSpPr>
            <p:cNvPr id="17450" name="Text Box 96"/>
            <p:cNvSpPr txBox="1">
              <a:spLocks noChangeArrowheads="1"/>
            </p:cNvSpPr>
            <p:nvPr/>
          </p:nvSpPr>
          <p:spPr bwMode="auto">
            <a:xfrm>
              <a:off x="249238" y="6030914"/>
              <a:ext cx="879276" cy="355537"/>
            </a:xfrm>
            <a:prstGeom prst="rect">
              <a:avLst/>
            </a:prstGeom>
            <a:noFill/>
            <a:ln w="9525">
              <a:noFill/>
              <a:miter lim="800000"/>
              <a:headEnd/>
              <a:tailEnd/>
            </a:ln>
          </p:spPr>
          <p:txBody>
            <a:bodyPr wrap="none">
              <a:spAutoFit/>
            </a:bodyPr>
            <a:lstStyle/>
            <a:p>
              <a:r>
                <a:rPr lang="en-GB" sz="1600" b="0" dirty="0" err="1" smtClean="0">
                  <a:solidFill>
                    <a:srgbClr val="FFFFFF"/>
                  </a:solidFill>
                </a:rPr>
                <a:t>jumLah</a:t>
              </a:r>
              <a:endParaRPr lang="en-GB" sz="1600" b="0" dirty="0">
                <a:solidFill>
                  <a:srgbClr val="FFFFFF"/>
                </a:solidFill>
              </a:endParaRPr>
            </a:p>
          </p:txBody>
        </p:sp>
        <p:sp>
          <p:nvSpPr>
            <p:cNvPr id="17451" name="Line 97"/>
            <p:cNvSpPr>
              <a:spLocks noChangeShapeType="1"/>
            </p:cNvSpPr>
            <p:nvPr/>
          </p:nvSpPr>
          <p:spPr bwMode="auto">
            <a:xfrm flipV="1">
              <a:off x="198438" y="145415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52" name="Line 98"/>
            <p:cNvSpPr>
              <a:spLocks noChangeShapeType="1"/>
            </p:cNvSpPr>
            <p:nvPr/>
          </p:nvSpPr>
          <p:spPr bwMode="auto">
            <a:xfrm flipV="1">
              <a:off x="198438" y="262890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53" name="Line 99"/>
            <p:cNvSpPr>
              <a:spLocks noChangeShapeType="1"/>
            </p:cNvSpPr>
            <p:nvPr/>
          </p:nvSpPr>
          <p:spPr bwMode="auto">
            <a:xfrm flipV="1">
              <a:off x="198438" y="386715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54" name="Line 100"/>
            <p:cNvSpPr>
              <a:spLocks noChangeShapeType="1"/>
            </p:cNvSpPr>
            <p:nvPr/>
          </p:nvSpPr>
          <p:spPr bwMode="auto">
            <a:xfrm flipV="1">
              <a:off x="198438" y="481965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55" name="Line 101"/>
            <p:cNvSpPr>
              <a:spLocks noChangeShapeType="1"/>
            </p:cNvSpPr>
            <p:nvPr/>
          </p:nvSpPr>
          <p:spPr bwMode="auto">
            <a:xfrm flipV="1">
              <a:off x="198438" y="5981700"/>
              <a:ext cx="0" cy="390525"/>
            </a:xfrm>
            <a:prstGeom prst="line">
              <a:avLst/>
            </a:prstGeom>
            <a:noFill/>
            <a:ln w="38100">
              <a:solidFill>
                <a:srgbClr val="FFFF00"/>
              </a:solidFill>
              <a:round/>
              <a:headEnd type="triangle" w="med" len="med"/>
              <a:tailEnd/>
            </a:ln>
          </p:spPr>
          <p:txBody>
            <a:bodyPr wrap="none" anchor="ctr"/>
            <a:lstStyle/>
            <a:p>
              <a:endParaRPr lang="en-US"/>
            </a:p>
          </p:txBody>
        </p:sp>
        <p:sp>
          <p:nvSpPr>
            <p:cNvPr id="17456" name="Line 102"/>
            <p:cNvSpPr>
              <a:spLocks noChangeShapeType="1"/>
            </p:cNvSpPr>
            <p:nvPr/>
          </p:nvSpPr>
          <p:spPr bwMode="auto">
            <a:xfrm flipH="1" flipV="1">
              <a:off x="2420938" y="1771650"/>
              <a:ext cx="1338262" cy="1333500"/>
            </a:xfrm>
            <a:prstGeom prst="line">
              <a:avLst/>
            </a:prstGeom>
            <a:noFill/>
            <a:ln w="38100">
              <a:solidFill>
                <a:srgbClr val="FFFF00"/>
              </a:solidFill>
              <a:round/>
              <a:headEnd/>
              <a:tailEnd type="triangle" w="med" len="med"/>
            </a:ln>
          </p:spPr>
          <p:txBody>
            <a:bodyPr wrap="none" anchor="ctr"/>
            <a:lstStyle/>
            <a:p>
              <a:endParaRPr lang="en-US"/>
            </a:p>
          </p:txBody>
        </p:sp>
        <p:sp>
          <p:nvSpPr>
            <p:cNvPr id="17457" name="Line 103"/>
            <p:cNvSpPr>
              <a:spLocks noChangeShapeType="1"/>
            </p:cNvSpPr>
            <p:nvPr/>
          </p:nvSpPr>
          <p:spPr bwMode="auto">
            <a:xfrm flipH="1" flipV="1">
              <a:off x="2303463" y="2952750"/>
              <a:ext cx="930275" cy="381000"/>
            </a:xfrm>
            <a:prstGeom prst="line">
              <a:avLst/>
            </a:prstGeom>
            <a:noFill/>
            <a:ln w="38100">
              <a:solidFill>
                <a:srgbClr val="FFFF00"/>
              </a:solidFill>
              <a:round/>
              <a:headEnd/>
              <a:tailEnd type="triangle" w="med" len="med"/>
            </a:ln>
          </p:spPr>
          <p:txBody>
            <a:bodyPr wrap="none" anchor="ctr"/>
            <a:lstStyle/>
            <a:p>
              <a:endParaRPr lang="en-US"/>
            </a:p>
          </p:txBody>
        </p:sp>
        <p:sp>
          <p:nvSpPr>
            <p:cNvPr id="17458" name="Line 104"/>
            <p:cNvSpPr>
              <a:spLocks noChangeShapeType="1"/>
            </p:cNvSpPr>
            <p:nvPr/>
          </p:nvSpPr>
          <p:spPr bwMode="auto">
            <a:xfrm flipH="1">
              <a:off x="2352675" y="3867150"/>
              <a:ext cx="695325" cy="171450"/>
            </a:xfrm>
            <a:prstGeom prst="line">
              <a:avLst/>
            </a:prstGeom>
            <a:noFill/>
            <a:ln w="38100">
              <a:solidFill>
                <a:srgbClr val="FFFF00"/>
              </a:solidFill>
              <a:round/>
              <a:headEnd/>
              <a:tailEnd type="triangle" w="med" len="med"/>
            </a:ln>
          </p:spPr>
          <p:txBody>
            <a:bodyPr wrap="none" anchor="ctr"/>
            <a:lstStyle/>
            <a:p>
              <a:endParaRPr lang="en-US"/>
            </a:p>
          </p:txBody>
        </p:sp>
        <p:sp>
          <p:nvSpPr>
            <p:cNvPr id="17459" name="Line 105"/>
            <p:cNvSpPr>
              <a:spLocks noChangeShapeType="1"/>
            </p:cNvSpPr>
            <p:nvPr/>
          </p:nvSpPr>
          <p:spPr bwMode="auto">
            <a:xfrm flipH="1">
              <a:off x="2471738" y="4076700"/>
              <a:ext cx="1119187" cy="971550"/>
            </a:xfrm>
            <a:prstGeom prst="line">
              <a:avLst/>
            </a:prstGeom>
            <a:noFill/>
            <a:ln w="38100">
              <a:solidFill>
                <a:srgbClr val="FFFF00"/>
              </a:solidFill>
              <a:round/>
              <a:headEnd/>
              <a:tailEnd type="triangle" w="med" len="med"/>
            </a:ln>
          </p:spPr>
          <p:txBody>
            <a:bodyPr wrap="none" anchor="ctr"/>
            <a:lstStyle/>
            <a:p>
              <a:endParaRPr lang="en-US"/>
            </a:p>
          </p:txBody>
        </p:sp>
        <p:sp>
          <p:nvSpPr>
            <p:cNvPr id="17460" name="Line 106"/>
            <p:cNvSpPr>
              <a:spLocks noChangeShapeType="1"/>
            </p:cNvSpPr>
            <p:nvPr/>
          </p:nvSpPr>
          <p:spPr bwMode="auto">
            <a:xfrm flipH="1">
              <a:off x="2608263" y="4114800"/>
              <a:ext cx="1404937" cy="2019300"/>
            </a:xfrm>
            <a:prstGeom prst="line">
              <a:avLst/>
            </a:prstGeom>
            <a:noFill/>
            <a:ln w="38100">
              <a:solidFill>
                <a:srgbClr val="FFFF00"/>
              </a:solidFill>
              <a:round/>
              <a:headEnd/>
              <a:tailEnd type="triangle" w="med" len="med"/>
            </a:ln>
          </p:spPr>
          <p:txBody>
            <a:bodyPr wrap="none" anchor="ctr"/>
            <a:lstStyle/>
            <a:p>
              <a:endParaRPr lang="en-US"/>
            </a:p>
          </p:txBody>
        </p:sp>
        <p:sp>
          <p:nvSpPr>
            <p:cNvPr id="17461" name="Line 107"/>
            <p:cNvSpPr>
              <a:spLocks noChangeShapeType="1"/>
            </p:cNvSpPr>
            <p:nvPr/>
          </p:nvSpPr>
          <p:spPr bwMode="auto">
            <a:xfrm>
              <a:off x="5095875" y="4152900"/>
              <a:ext cx="1474788" cy="2152650"/>
            </a:xfrm>
            <a:prstGeom prst="line">
              <a:avLst/>
            </a:prstGeom>
            <a:noFill/>
            <a:ln w="38100">
              <a:solidFill>
                <a:srgbClr val="FFFF00"/>
              </a:solidFill>
              <a:round/>
              <a:headEnd/>
              <a:tailEnd type="triangle" w="med" len="med"/>
            </a:ln>
          </p:spPr>
          <p:txBody>
            <a:bodyPr wrap="none" anchor="ctr"/>
            <a:lstStyle/>
            <a:p>
              <a:endParaRPr lang="en-US"/>
            </a:p>
          </p:txBody>
        </p:sp>
        <p:sp>
          <p:nvSpPr>
            <p:cNvPr id="17462" name="Line 108"/>
            <p:cNvSpPr>
              <a:spLocks noChangeShapeType="1"/>
            </p:cNvSpPr>
            <p:nvPr/>
          </p:nvSpPr>
          <p:spPr bwMode="auto">
            <a:xfrm>
              <a:off x="5553075" y="4019550"/>
              <a:ext cx="728663" cy="571500"/>
            </a:xfrm>
            <a:prstGeom prst="line">
              <a:avLst/>
            </a:prstGeom>
            <a:noFill/>
            <a:ln w="38100">
              <a:solidFill>
                <a:srgbClr val="FFFF00"/>
              </a:solidFill>
              <a:round/>
              <a:headEnd/>
              <a:tailEnd type="triangle" w="med" len="med"/>
            </a:ln>
          </p:spPr>
          <p:txBody>
            <a:bodyPr wrap="none" anchor="ctr"/>
            <a:lstStyle/>
            <a:p>
              <a:endParaRPr lang="en-US"/>
            </a:p>
          </p:txBody>
        </p:sp>
        <p:sp>
          <p:nvSpPr>
            <p:cNvPr id="17463" name="Line 109"/>
            <p:cNvSpPr>
              <a:spLocks noChangeShapeType="1"/>
            </p:cNvSpPr>
            <p:nvPr/>
          </p:nvSpPr>
          <p:spPr bwMode="auto">
            <a:xfrm flipV="1">
              <a:off x="5910263" y="3314700"/>
              <a:ext cx="728662" cy="152400"/>
            </a:xfrm>
            <a:prstGeom prst="line">
              <a:avLst/>
            </a:prstGeom>
            <a:noFill/>
            <a:ln w="38100">
              <a:solidFill>
                <a:srgbClr val="FFFF00"/>
              </a:solidFill>
              <a:round/>
              <a:headEnd/>
              <a:tailEnd type="triangle" w="med" len="med"/>
            </a:ln>
          </p:spPr>
          <p:txBody>
            <a:bodyPr wrap="none" anchor="ctr"/>
            <a:lstStyle/>
            <a:p>
              <a:endParaRPr lang="en-US"/>
            </a:p>
          </p:txBody>
        </p:sp>
        <p:sp>
          <p:nvSpPr>
            <p:cNvPr id="17464" name="Line 110"/>
            <p:cNvSpPr>
              <a:spLocks noChangeShapeType="1"/>
            </p:cNvSpPr>
            <p:nvPr/>
          </p:nvSpPr>
          <p:spPr bwMode="auto">
            <a:xfrm flipV="1">
              <a:off x="5181600" y="2095500"/>
              <a:ext cx="1354138" cy="1066800"/>
            </a:xfrm>
            <a:prstGeom prst="line">
              <a:avLst/>
            </a:prstGeom>
            <a:noFill/>
            <a:ln w="38100">
              <a:solidFill>
                <a:srgbClr val="FFFF00"/>
              </a:solidFill>
              <a:round/>
              <a:headEnd/>
              <a:tailEnd type="triangle" w="med" len="med"/>
            </a:ln>
          </p:spPr>
          <p:txBody>
            <a:bodyPr wrap="none" anchor="ctr"/>
            <a:lstStyle/>
            <a:p>
              <a:endParaRPr lang="en-US"/>
            </a:p>
          </p:txBody>
        </p:sp>
        <p:sp>
          <p:nvSpPr>
            <p:cNvPr id="17465" name="Line 112"/>
            <p:cNvSpPr>
              <a:spLocks noChangeShapeType="1"/>
            </p:cNvSpPr>
            <p:nvPr/>
          </p:nvSpPr>
          <p:spPr bwMode="auto">
            <a:xfrm>
              <a:off x="7732713" y="3038475"/>
              <a:ext cx="0" cy="390525"/>
            </a:xfrm>
            <a:prstGeom prst="line">
              <a:avLst/>
            </a:prstGeom>
            <a:noFill/>
            <a:ln w="38100">
              <a:solidFill>
                <a:srgbClr val="FFFF00"/>
              </a:solidFill>
              <a:round/>
              <a:headEnd/>
              <a:tailEnd type="triangle" w="med" len="med"/>
            </a:ln>
          </p:spPr>
          <p:txBody>
            <a:bodyPr wrap="none" anchor="ctr"/>
            <a:lstStyle/>
            <a:p>
              <a:endParaRPr lang="en-US"/>
            </a:p>
          </p:txBody>
        </p:sp>
      </p:grpSp>
      <p:sp>
        <p:nvSpPr>
          <p:cNvPr id="17412"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Barnes, </a:t>
            </a:r>
            <a:r>
              <a:rPr lang="en-GB" sz="1100" dirty="0">
                <a:solidFill>
                  <a:srgbClr val="FFFF00"/>
                </a:solidFill>
                <a:latin typeface="Candara" pitchFamily="34" charset="0"/>
              </a:rPr>
              <a:t>Am J </a:t>
            </a:r>
            <a:r>
              <a:rPr lang="en-GB" sz="1100" dirty="0" err="1">
                <a:solidFill>
                  <a:srgbClr val="FFFF00"/>
                </a:solidFill>
                <a:latin typeface="Candara" pitchFamily="34" charset="0"/>
              </a:rPr>
              <a:t>Respir</a:t>
            </a:r>
            <a:r>
              <a:rPr lang="en-GB" sz="1100" dirty="0">
                <a:solidFill>
                  <a:srgbClr val="FFFF00"/>
                </a:solidFill>
                <a:latin typeface="Candara" pitchFamily="34" charset="0"/>
              </a:rPr>
              <a:t> </a:t>
            </a:r>
            <a:r>
              <a:rPr lang="en-GB" sz="1100" dirty="0" err="1">
                <a:solidFill>
                  <a:srgbClr val="FFFF00"/>
                </a:solidFill>
                <a:latin typeface="Candara" pitchFamily="34" charset="0"/>
              </a:rPr>
              <a:t>Crit</a:t>
            </a:r>
            <a:r>
              <a:rPr lang="en-GB" sz="1100" dirty="0">
                <a:solidFill>
                  <a:srgbClr val="FFFF00"/>
                </a:solidFill>
                <a:latin typeface="Candara" pitchFamily="34" charset="0"/>
              </a:rPr>
              <a:t> Care Med 1998</a:t>
            </a:r>
            <a:endParaRPr lang="en-US" sz="1100" dirty="0">
              <a:solidFill>
                <a:srgbClr val="FFFF00"/>
              </a:solidFill>
              <a:latin typeface="Candara" pitchFamily="34" charset="0"/>
            </a:endParaRPr>
          </a:p>
        </p:txBody>
      </p:sp>
      <p:sp>
        <p:nvSpPr>
          <p:cNvPr id="117"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457200"/>
            <a:ext cx="7772400" cy="1295400"/>
          </a:xfrm>
        </p:spPr>
        <p:txBody>
          <a:bodyPr/>
          <a:lstStyle/>
          <a:p>
            <a:pPr>
              <a:defRPr/>
            </a:pPr>
            <a:r>
              <a:rPr lang="en-US" sz="4000" dirty="0" err="1">
                <a:solidFill>
                  <a:srgbClr val="FFFF00"/>
                </a:solidFill>
                <a:latin typeface="Arial Narrow" pitchFamily="34" charset="0"/>
              </a:rPr>
              <a:t>Tipe</a:t>
            </a:r>
            <a:r>
              <a:rPr lang="en-US" sz="4000" dirty="0">
                <a:solidFill>
                  <a:srgbClr val="FFFF00"/>
                </a:solidFill>
                <a:latin typeface="Arial Narrow" pitchFamily="34" charset="0"/>
              </a:rPr>
              <a:t> </a:t>
            </a:r>
            <a:r>
              <a:rPr lang="en-US" sz="4000" dirty="0" smtClean="0">
                <a:solidFill>
                  <a:srgbClr val="FFFF00"/>
                </a:solidFill>
                <a:latin typeface="Arial Narrow" pitchFamily="34" charset="0"/>
              </a:rPr>
              <a:t>nebulizer</a:t>
            </a:r>
            <a:r>
              <a:rPr lang="en-US" sz="4000" dirty="0">
                <a:solidFill>
                  <a:srgbClr val="FFFF00"/>
                </a:solidFill>
                <a:latin typeface="Arial Narrow" pitchFamily="34" charset="0"/>
              </a:rPr>
              <a:t/>
            </a:r>
            <a:br>
              <a:rPr lang="en-US" sz="4000" dirty="0">
                <a:solidFill>
                  <a:srgbClr val="FFFF00"/>
                </a:solidFill>
                <a:latin typeface="Arial Narrow" pitchFamily="34" charset="0"/>
              </a:rPr>
            </a:br>
            <a:r>
              <a:rPr lang="en-US" sz="3400" dirty="0">
                <a:solidFill>
                  <a:srgbClr val="FFFF00"/>
                </a:solidFill>
                <a:latin typeface="Arial Narrow" pitchFamily="34" charset="0"/>
              </a:rPr>
              <a:t>(</a:t>
            </a:r>
            <a:r>
              <a:rPr lang="en-US" sz="3400" dirty="0" err="1">
                <a:solidFill>
                  <a:srgbClr val="FFFF00"/>
                </a:solidFill>
                <a:latin typeface="Arial Narrow" pitchFamily="34" charset="0"/>
              </a:rPr>
              <a:t>cara</a:t>
            </a:r>
            <a:r>
              <a:rPr lang="en-US" sz="3400" dirty="0">
                <a:solidFill>
                  <a:srgbClr val="FFFF00"/>
                </a:solidFill>
                <a:latin typeface="Arial Narrow" pitchFamily="34" charset="0"/>
              </a:rPr>
              <a:t> </a:t>
            </a:r>
            <a:r>
              <a:rPr lang="en-US" sz="3400" dirty="0" err="1">
                <a:solidFill>
                  <a:srgbClr val="FFFF00"/>
                </a:solidFill>
                <a:latin typeface="Arial Narrow" pitchFamily="34" charset="0"/>
              </a:rPr>
              <a:t>kerja</a:t>
            </a:r>
            <a:r>
              <a:rPr lang="en-US" sz="3400" dirty="0">
                <a:solidFill>
                  <a:srgbClr val="FFFF00"/>
                </a:solidFill>
                <a:latin typeface="Arial Narrow" pitchFamily="34" charset="0"/>
              </a:rPr>
              <a:t>)</a:t>
            </a:r>
            <a:endParaRPr lang="en-US" sz="4000" dirty="0">
              <a:solidFill>
                <a:srgbClr val="FFFF00"/>
              </a:solidFill>
              <a:latin typeface="Arial Narrow" pitchFamily="34" charset="0"/>
            </a:endParaRPr>
          </a:p>
        </p:txBody>
      </p:sp>
      <p:sp>
        <p:nvSpPr>
          <p:cNvPr id="19459" name="Line 5"/>
          <p:cNvSpPr>
            <a:spLocks noChangeShapeType="1"/>
          </p:cNvSpPr>
          <p:nvPr/>
        </p:nvSpPr>
        <p:spPr bwMode="auto">
          <a:xfrm>
            <a:off x="2133600" y="2095500"/>
            <a:ext cx="4800600" cy="0"/>
          </a:xfrm>
          <a:prstGeom prst="line">
            <a:avLst/>
          </a:prstGeom>
          <a:noFill/>
          <a:ln w="44450">
            <a:solidFill>
              <a:schemeClr val="tx1"/>
            </a:solidFill>
            <a:round/>
            <a:headEnd/>
            <a:tailEnd/>
          </a:ln>
        </p:spPr>
        <p:txBody>
          <a:bodyPr wrap="none" anchor="ctr"/>
          <a:lstStyle/>
          <a:p>
            <a:endParaRPr lang="en-US"/>
          </a:p>
        </p:txBody>
      </p:sp>
      <p:sp>
        <p:nvSpPr>
          <p:cNvPr id="19460" name="Line 8"/>
          <p:cNvSpPr>
            <a:spLocks noChangeShapeType="1"/>
          </p:cNvSpPr>
          <p:nvPr/>
        </p:nvSpPr>
        <p:spPr bwMode="auto">
          <a:xfrm>
            <a:off x="6910388" y="2081213"/>
            <a:ext cx="0" cy="533400"/>
          </a:xfrm>
          <a:prstGeom prst="line">
            <a:avLst/>
          </a:prstGeom>
          <a:noFill/>
          <a:ln w="44450">
            <a:solidFill>
              <a:schemeClr val="tx1"/>
            </a:solidFill>
            <a:round/>
            <a:headEnd/>
            <a:tailEnd type="triangle" w="med" len="med"/>
          </a:ln>
        </p:spPr>
        <p:txBody>
          <a:bodyPr wrap="none" anchor="ctr"/>
          <a:lstStyle/>
          <a:p>
            <a:endParaRPr lang="en-US"/>
          </a:p>
        </p:txBody>
      </p:sp>
      <p:sp>
        <p:nvSpPr>
          <p:cNvPr id="19461" name="Rectangle 9"/>
          <p:cNvSpPr>
            <a:spLocks noChangeArrowheads="1"/>
          </p:cNvSpPr>
          <p:nvPr/>
        </p:nvSpPr>
        <p:spPr bwMode="auto">
          <a:xfrm>
            <a:off x="742950" y="2781300"/>
            <a:ext cx="2743200" cy="1066800"/>
          </a:xfrm>
          <a:prstGeom prst="rect">
            <a:avLst/>
          </a:prstGeom>
          <a:noFill/>
          <a:ln w="9525">
            <a:noFill/>
            <a:miter lim="800000"/>
            <a:headEnd/>
            <a:tailEnd/>
          </a:ln>
        </p:spPr>
        <p:txBody>
          <a:bodyPr anchor="ctr"/>
          <a:lstStyle/>
          <a:p>
            <a:pPr algn="ctr"/>
            <a:r>
              <a:rPr lang="en-US" sz="3200" dirty="0">
                <a:solidFill>
                  <a:srgbClr val="FFFF00"/>
                </a:solidFill>
                <a:latin typeface="Arial Narrow" pitchFamily="34" charset="0"/>
              </a:rPr>
              <a:t> Jet </a:t>
            </a:r>
            <a:br>
              <a:rPr lang="en-US" sz="3200" dirty="0">
                <a:solidFill>
                  <a:srgbClr val="FFFF00"/>
                </a:solidFill>
                <a:latin typeface="Arial Narrow" pitchFamily="34" charset="0"/>
              </a:rPr>
            </a:br>
            <a:r>
              <a:rPr lang="en-US" sz="3200" dirty="0" smtClean="0">
                <a:solidFill>
                  <a:srgbClr val="FFFF00"/>
                </a:solidFill>
                <a:latin typeface="Arial Narrow" pitchFamily="34" charset="0"/>
              </a:rPr>
              <a:t>nebulizer</a:t>
            </a:r>
            <a:endParaRPr lang="en-US" sz="3200" dirty="0">
              <a:solidFill>
                <a:srgbClr val="FFFF00"/>
              </a:solidFill>
              <a:latin typeface="Arial Narrow" pitchFamily="34" charset="0"/>
            </a:endParaRPr>
          </a:p>
        </p:txBody>
      </p:sp>
      <p:sp>
        <p:nvSpPr>
          <p:cNvPr id="19462" name="Rectangle 10"/>
          <p:cNvSpPr>
            <a:spLocks noChangeArrowheads="1"/>
          </p:cNvSpPr>
          <p:nvPr/>
        </p:nvSpPr>
        <p:spPr bwMode="auto">
          <a:xfrm>
            <a:off x="5124450" y="2781300"/>
            <a:ext cx="3581400" cy="1066800"/>
          </a:xfrm>
          <a:prstGeom prst="rect">
            <a:avLst/>
          </a:prstGeom>
          <a:noFill/>
          <a:ln w="9525">
            <a:noFill/>
            <a:miter lim="800000"/>
            <a:headEnd/>
            <a:tailEnd/>
          </a:ln>
        </p:spPr>
        <p:txBody>
          <a:bodyPr anchor="ctr"/>
          <a:lstStyle/>
          <a:p>
            <a:pPr algn="ctr"/>
            <a:r>
              <a:rPr lang="en-US" sz="3200" dirty="0">
                <a:solidFill>
                  <a:srgbClr val="FFFF00"/>
                </a:solidFill>
                <a:latin typeface="Arial Narrow" pitchFamily="34" charset="0"/>
              </a:rPr>
              <a:t>Ultrasound </a:t>
            </a:r>
            <a:br>
              <a:rPr lang="en-US" sz="3200" dirty="0">
                <a:solidFill>
                  <a:srgbClr val="FFFF00"/>
                </a:solidFill>
                <a:latin typeface="Arial Narrow" pitchFamily="34" charset="0"/>
              </a:rPr>
            </a:br>
            <a:r>
              <a:rPr lang="en-US" sz="3200" dirty="0" smtClean="0">
                <a:solidFill>
                  <a:srgbClr val="FFFF00"/>
                </a:solidFill>
                <a:latin typeface="Arial Narrow" pitchFamily="34" charset="0"/>
              </a:rPr>
              <a:t>nebulizer</a:t>
            </a:r>
            <a:endParaRPr lang="en-US" sz="3200" dirty="0">
              <a:solidFill>
                <a:srgbClr val="FFFF00"/>
              </a:solidFill>
              <a:latin typeface="Arial Narrow" pitchFamily="34" charset="0"/>
            </a:endParaRPr>
          </a:p>
        </p:txBody>
      </p:sp>
      <p:sp>
        <p:nvSpPr>
          <p:cNvPr id="19463" name="Line 12"/>
          <p:cNvSpPr>
            <a:spLocks noChangeShapeType="1"/>
          </p:cNvSpPr>
          <p:nvPr/>
        </p:nvSpPr>
        <p:spPr bwMode="auto">
          <a:xfrm>
            <a:off x="2152650" y="2089150"/>
            <a:ext cx="0" cy="533400"/>
          </a:xfrm>
          <a:prstGeom prst="line">
            <a:avLst/>
          </a:prstGeom>
          <a:noFill/>
          <a:ln w="44450">
            <a:solidFill>
              <a:schemeClr val="tx1"/>
            </a:solidFill>
            <a:round/>
            <a:headEnd/>
            <a:tailEnd type="triangle" w="med" len="med"/>
          </a:ln>
        </p:spPr>
        <p:txBody>
          <a:bodyPr wrap="none" anchor="ctr"/>
          <a:lstStyle/>
          <a:p>
            <a:endParaRPr lang="en-US"/>
          </a:p>
        </p:txBody>
      </p:sp>
      <p:sp>
        <p:nvSpPr>
          <p:cNvPr id="19464" name="Line 13"/>
          <p:cNvSpPr>
            <a:spLocks noChangeShapeType="1"/>
          </p:cNvSpPr>
          <p:nvPr/>
        </p:nvSpPr>
        <p:spPr bwMode="auto">
          <a:xfrm>
            <a:off x="4575175" y="1790700"/>
            <a:ext cx="0" cy="304800"/>
          </a:xfrm>
          <a:prstGeom prst="line">
            <a:avLst/>
          </a:prstGeom>
          <a:noFill/>
          <a:ln w="44450">
            <a:solidFill>
              <a:schemeClr val="tx1"/>
            </a:solidFill>
            <a:round/>
            <a:headEnd/>
            <a:tailEnd/>
          </a:ln>
        </p:spPr>
        <p:txBody>
          <a:bodyPr wrap="none" anchor="ctr"/>
          <a:lstStyle/>
          <a:p>
            <a:endParaRPr lang="en-US"/>
          </a:p>
        </p:txBody>
      </p:sp>
      <p:sp>
        <p:nvSpPr>
          <p:cNvPr id="11"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776288" y="985838"/>
            <a:ext cx="7651750" cy="2460625"/>
          </a:xfrm>
        </p:spPr>
        <p:txBody>
          <a:bodyPr/>
          <a:lstStyle/>
          <a:p>
            <a:pPr>
              <a:buFontTx/>
              <a:buNone/>
            </a:pPr>
            <a:r>
              <a:rPr lang="en-US" sz="3000" b="0" smtClean="0">
                <a:solidFill>
                  <a:schemeClr val="accent2"/>
                </a:solidFill>
                <a:effectLst/>
              </a:rPr>
              <a:t>Prinsip Bernoulli :</a:t>
            </a:r>
            <a:r>
              <a:rPr lang="en-US" sz="3000" b="0" smtClean="0">
                <a:effectLst/>
              </a:rPr>
              <a:t> Udara dikompres </a:t>
            </a:r>
          </a:p>
          <a:p>
            <a:pPr>
              <a:buFontTx/>
              <a:buNone/>
            </a:pPr>
            <a:r>
              <a:rPr lang="en-US" sz="3000" b="0" smtClean="0">
                <a:effectLst/>
              </a:rPr>
              <a:t>pipa sempit       tekanan tinggi      menarik </a:t>
            </a:r>
          </a:p>
          <a:p>
            <a:pPr>
              <a:buFontTx/>
              <a:buNone/>
            </a:pPr>
            <a:r>
              <a:rPr lang="en-US" sz="3000" b="0" smtClean="0">
                <a:effectLst/>
              </a:rPr>
              <a:t>cairan obat dari reservoar melalui tabung         </a:t>
            </a:r>
          </a:p>
          <a:p>
            <a:pPr>
              <a:buFontTx/>
              <a:buNone/>
            </a:pPr>
            <a:r>
              <a:rPr lang="en-US" sz="3000" b="0" smtClean="0">
                <a:effectLst/>
              </a:rPr>
              <a:t>      pecah      partikel kecil dalam aliran gas</a:t>
            </a:r>
          </a:p>
        </p:txBody>
      </p:sp>
      <p:sp>
        <p:nvSpPr>
          <p:cNvPr id="2036739" name="Rectangle 3"/>
          <p:cNvSpPr>
            <a:spLocks noChangeArrowheads="1"/>
          </p:cNvSpPr>
          <p:nvPr/>
        </p:nvSpPr>
        <p:spPr bwMode="auto">
          <a:xfrm>
            <a:off x="685800" y="238125"/>
            <a:ext cx="7772400" cy="762000"/>
          </a:xfrm>
          <a:prstGeom prst="rect">
            <a:avLst/>
          </a:prstGeom>
          <a:noFill/>
          <a:ln w="9525">
            <a:noFill/>
            <a:miter lim="800000"/>
            <a:headEnd/>
            <a:tailEnd/>
          </a:ln>
          <a:effectLst/>
        </p:spPr>
        <p:txBody>
          <a:bodyPr anchor="ctr"/>
          <a:lstStyle/>
          <a:p>
            <a:pPr>
              <a:spcBef>
                <a:spcPct val="15000"/>
              </a:spcBef>
              <a:spcAft>
                <a:spcPct val="15000"/>
              </a:spcAft>
              <a:defRPr/>
            </a:pPr>
            <a:r>
              <a:rPr lang="en-US" sz="4000" dirty="0">
                <a:solidFill>
                  <a:schemeClr val="accent2"/>
                </a:solidFill>
                <a:effectLst>
                  <a:outerShdw blurRad="38100" dist="38100" dir="2700000" algn="tl">
                    <a:srgbClr val="000000"/>
                  </a:outerShdw>
                </a:effectLst>
                <a:latin typeface="Arial" pitchFamily="34" charset="0"/>
                <a:cs typeface="+mn-cs"/>
              </a:rPr>
              <a:t> Jet </a:t>
            </a:r>
            <a:r>
              <a:rPr lang="en-US" sz="4000" dirty="0" smtClean="0">
                <a:solidFill>
                  <a:schemeClr val="accent2"/>
                </a:solidFill>
                <a:effectLst>
                  <a:outerShdw blurRad="38100" dist="38100" dir="2700000" algn="tl">
                    <a:srgbClr val="000000"/>
                  </a:outerShdw>
                </a:effectLst>
                <a:latin typeface="Arial" pitchFamily="34" charset="0"/>
                <a:cs typeface="+mn-cs"/>
              </a:rPr>
              <a:t>nebulizer</a:t>
            </a:r>
            <a:endParaRPr lang="en-US" sz="4000" dirty="0">
              <a:solidFill>
                <a:schemeClr val="accent2"/>
              </a:solidFill>
              <a:effectLst>
                <a:outerShdw blurRad="38100" dist="38100" dir="2700000" algn="tl">
                  <a:srgbClr val="000000"/>
                </a:outerShdw>
              </a:effectLst>
              <a:latin typeface="Arial" pitchFamily="34" charset="0"/>
              <a:cs typeface="+mn-cs"/>
            </a:endParaRPr>
          </a:p>
        </p:txBody>
      </p:sp>
      <p:graphicFrame>
        <p:nvGraphicFramePr>
          <p:cNvPr id="2050" name="Object 4"/>
          <p:cNvGraphicFramePr>
            <a:graphicFrameLocks noChangeAspect="1"/>
          </p:cNvGraphicFramePr>
          <p:nvPr/>
        </p:nvGraphicFramePr>
        <p:xfrm>
          <a:off x="1947863" y="3511550"/>
          <a:ext cx="5257800" cy="2874963"/>
        </p:xfrm>
        <a:graphic>
          <a:graphicData uri="http://schemas.openxmlformats.org/presentationml/2006/ole">
            <p:oleObj spid="_x0000_s2050" name="Photo Editor Photo" r:id="rId3" imgW="26676190" imgH="14580952" progId="">
              <p:embed/>
            </p:oleObj>
          </a:graphicData>
        </a:graphic>
      </p:graphicFrame>
      <p:sp>
        <p:nvSpPr>
          <p:cNvPr id="2053" name="Line 11"/>
          <p:cNvSpPr>
            <a:spLocks noChangeShapeType="1"/>
          </p:cNvSpPr>
          <p:nvPr/>
        </p:nvSpPr>
        <p:spPr bwMode="auto">
          <a:xfrm flipV="1">
            <a:off x="2967038" y="1858963"/>
            <a:ext cx="485775" cy="6350"/>
          </a:xfrm>
          <a:prstGeom prst="line">
            <a:avLst/>
          </a:prstGeom>
          <a:noFill/>
          <a:ln w="57150">
            <a:solidFill>
              <a:schemeClr val="tx1"/>
            </a:solidFill>
            <a:round/>
            <a:headEnd/>
            <a:tailEnd type="triangle" w="med" len="med"/>
          </a:ln>
        </p:spPr>
        <p:txBody>
          <a:bodyPr/>
          <a:lstStyle/>
          <a:p>
            <a:endParaRPr lang="en-US"/>
          </a:p>
        </p:txBody>
      </p:sp>
      <p:sp>
        <p:nvSpPr>
          <p:cNvPr id="2054" name="Line 12"/>
          <p:cNvSpPr>
            <a:spLocks noChangeShapeType="1"/>
          </p:cNvSpPr>
          <p:nvPr/>
        </p:nvSpPr>
        <p:spPr bwMode="auto">
          <a:xfrm flipV="1">
            <a:off x="6975475" y="1281113"/>
            <a:ext cx="485775" cy="6350"/>
          </a:xfrm>
          <a:prstGeom prst="line">
            <a:avLst/>
          </a:prstGeom>
          <a:noFill/>
          <a:ln w="57150">
            <a:solidFill>
              <a:schemeClr val="tx1"/>
            </a:solidFill>
            <a:round/>
            <a:headEnd/>
            <a:tailEnd type="triangle" w="med" len="med"/>
          </a:ln>
        </p:spPr>
        <p:txBody>
          <a:bodyPr/>
          <a:lstStyle/>
          <a:p>
            <a:endParaRPr lang="en-US"/>
          </a:p>
        </p:txBody>
      </p:sp>
      <p:sp>
        <p:nvSpPr>
          <p:cNvPr id="2055" name="Line 13"/>
          <p:cNvSpPr>
            <a:spLocks noChangeShapeType="1"/>
          </p:cNvSpPr>
          <p:nvPr/>
        </p:nvSpPr>
        <p:spPr bwMode="auto">
          <a:xfrm flipV="1">
            <a:off x="5989638" y="1866900"/>
            <a:ext cx="485775" cy="6350"/>
          </a:xfrm>
          <a:prstGeom prst="line">
            <a:avLst/>
          </a:prstGeom>
          <a:noFill/>
          <a:ln w="57150">
            <a:solidFill>
              <a:schemeClr val="tx1"/>
            </a:solidFill>
            <a:round/>
            <a:headEnd/>
            <a:tailEnd type="triangle" w="med" len="med"/>
          </a:ln>
        </p:spPr>
        <p:txBody>
          <a:bodyPr/>
          <a:lstStyle/>
          <a:p>
            <a:endParaRPr lang="en-US"/>
          </a:p>
        </p:txBody>
      </p:sp>
      <p:sp>
        <p:nvSpPr>
          <p:cNvPr id="2056" name="Line 14"/>
          <p:cNvSpPr>
            <a:spLocks noChangeShapeType="1"/>
          </p:cNvSpPr>
          <p:nvPr/>
        </p:nvSpPr>
        <p:spPr bwMode="auto">
          <a:xfrm flipV="1">
            <a:off x="911225" y="3074988"/>
            <a:ext cx="485775" cy="6350"/>
          </a:xfrm>
          <a:prstGeom prst="line">
            <a:avLst/>
          </a:prstGeom>
          <a:noFill/>
          <a:ln w="57150">
            <a:solidFill>
              <a:schemeClr val="tx1"/>
            </a:solidFill>
            <a:round/>
            <a:headEnd/>
            <a:tailEnd type="triangle" w="med" len="med"/>
          </a:ln>
        </p:spPr>
        <p:txBody>
          <a:bodyPr/>
          <a:lstStyle/>
          <a:p>
            <a:endParaRPr lang="en-US"/>
          </a:p>
        </p:txBody>
      </p:sp>
      <p:sp>
        <p:nvSpPr>
          <p:cNvPr id="2057" name="Line 15"/>
          <p:cNvSpPr>
            <a:spLocks noChangeShapeType="1"/>
          </p:cNvSpPr>
          <p:nvPr/>
        </p:nvSpPr>
        <p:spPr bwMode="auto">
          <a:xfrm flipV="1">
            <a:off x="2619375" y="3082925"/>
            <a:ext cx="485775" cy="6350"/>
          </a:xfrm>
          <a:prstGeom prst="line">
            <a:avLst/>
          </a:prstGeom>
          <a:noFill/>
          <a:ln w="57150">
            <a:solidFill>
              <a:schemeClr val="tx1"/>
            </a:solidFill>
            <a:round/>
            <a:headEnd/>
            <a:tailEnd type="triangle" w="med" len="med"/>
          </a:ln>
        </p:spPr>
        <p:txBody>
          <a:bodyPr/>
          <a:lstStyle/>
          <a:p>
            <a:endParaRPr lang="en-US"/>
          </a:p>
        </p:txBody>
      </p:sp>
      <p:sp>
        <p:nvSpPr>
          <p:cNvPr id="15" name="Text Box 10"/>
          <p:cNvSpPr txBox="1">
            <a:spLocks noChangeArrowheads="1"/>
          </p:cNvSpPr>
          <p:nvPr/>
        </p:nvSpPr>
        <p:spPr bwMode="auto">
          <a:xfrm>
            <a:off x="0" y="6596390"/>
            <a:ext cx="6629400" cy="261610"/>
          </a:xfrm>
          <a:prstGeom prst="rect">
            <a:avLst/>
          </a:prstGeom>
          <a:noFill/>
          <a:ln w="9525">
            <a:noFill/>
            <a:miter lim="800000"/>
            <a:headEnd/>
            <a:tailEnd/>
          </a:ln>
        </p:spPr>
        <p:txBody>
          <a:bodyPr>
            <a:spAutoFit/>
          </a:bodyPr>
          <a:lstStyle/>
          <a:p>
            <a:pPr>
              <a:spcBef>
                <a:spcPct val="50000"/>
              </a:spcBef>
              <a:defRPr/>
            </a:pPr>
            <a:r>
              <a:rPr lang="en-US" sz="1100" dirty="0">
                <a:solidFill>
                  <a:srgbClr val="FFFF00"/>
                </a:solidFill>
                <a:latin typeface="Candara" pitchFamily="34" charset="0"/>
                <a:cs typeface="+mn-cs"/>
              </a:rPr>
              <a:t>Adapted from </a:t>
            </a:r>
            <a:r>
              <a:rPr lang="en-US" sz="1100" dirty="0" err="1">
                <a:solidFill>
                  <a:srgbClr val="FFFF00"/>
                </a:solidFill>
                <a:latin typeface="Candara" pitchFamily="34" charset="0"/>
                <a:cs typeface="+mn-cs"/>
              </a:rPr>
              <a:t>McCallion</a:t>
            </a:r>
            <a:r>
              <a:rPr lang="en-US" sz="1100" dirty="0">
                <a:solidFill>
                  <a:srgbClr val="FFFF00"/>
                </a:solidFill>
                <a:latin typeface="Candara" pitchFamily="34" charset="0"/>
                <a:cs typeface="+mn-cs"/>
              </a:rPr>
              <a:t>, et al. Int. J. Pharm. 1996; 130: 1-11 </a:t>
            </a:r>
          </a:p>
        </p:txBody>
      </p:sp>
      <p:sp>
        <p:nvSpPr>
          <p:cNvPr id="13"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body" idx="1"/>
          </p:nvPr>
        </p:nvSpPr>
        <p:spPr>
          <a:xfrm>
            <a:off x="890588" y="1104900"/>
            <a:ext cx="7319962" cy="2678113"/>
          </a:xfrm>
        </p:spPr>
        <p:txBody>
          <a:bodyPr/>
          <a:lstStyle/>
          <a:p>
            <a:pPr>
              <a:spcBef>
                <a:spcPct val="10000"/>
              </a:spcBef>
              <a:spcAft>
                <a:spcPct val="10000"/>
              </a:spcAft>
              <a:buFontTx/>
              <a:buNone/>
            </a:pPr>
            <a:r>
              <a:rPr lang="en-US" sz="3000" smtClean="0">
                <a:solidFill>
                  <a:schemeClr val="accent2"/>
                </a:solidFill>
                <a:effectLst/>
              </a:rPr>
              <a:t>Prinsip Piezoelektrik : </a:t>
            </a:r>
            <a:r>
              <a:rPr lang="en-US" sz="3000" b="0" smtClean="0">
                <a:effectLst/>
              </a:rPr>
              <a:t>Signal ultrasonik </a:t>
            </a:r>
          </a:p>
          <a:p>
            <a:pPr>
              <a:spcBef>
                <a:spcPct val="10000"/>
              </a:spcBef>
              <a:spcAft>
                <a:spcPct val="10000"/>
              </a:spcAft>
              <a:buFontTx/>
              <a:buNone/>
            </a:pPr>
            <a:r>
              <a:rPr lang="en-US" sz="3000" b="0" smtClean="0">
                <a:effectLst/>
              </a:rPr>
              <a:t>frekuensi tinggi (1 - 3 MHz)       Energi      </a:t>
            </a:r>
          </a:p>
          <a:p>
            <a:pPr>
              <a:spcBef>
                <a:spcPct val="10000"/>
              </a:spcBef>
              <a:spcAft>
                <a:spcPct val="10000"/>
              </a:spcAft>
              <a:buFontTx/>
              <a:buNone/>
            </a:pPr>
            <a:r>
              <a:rPr lang="en-US" sz="3000" b="0" smtClean="0">
                <a:effectLst/>
              </a:rPr>
              <a:t>membentuk partikel aerosol       ditumbuk</a:t>
            </a:r>
          </a:p>
          <a:p>
            <a:pPr>
              <a:spcBef>
                <a:spcPct val="10000"/>
              </a:spcBef>
              <a:spcAft>
                <a:spcPct val="10000"/>
              </a:spcAft>
              <a:buFontTx/>
              <a:buNone/>
            </a:pPr>
            <a:r>
              <a:rPr lang="en-US" sz="3000" b="0" smtClean="0">
                <a:effectLst/>
              </a:rPr>
              <a:t>pada baffle       partikel yang lebih kecil</a:t>
            </a:r>
          </a:p>
        </p:txBody>
      </p:sp>
      <p:sp>
        <p:nvSpPr>
          <p:cNvPr id="2038787" name="Rectangle 3"/>
          <p:cNvSpPr>
            <a:spLocks noChangeArrowheads="1"/>
          </p:cNvSpPr>
          <p:nvPr/>
        </p:nvSpPr>
        <p:spPr bwMode="auto">
          <a:xfrm>
            <a:off x="685800" y="252413"/>
            <a:ext cx="7772400" cy="762000"/>
          </a:xfrm>
          <a:prstGeom prst="rect">
            <a:avLst/>
          </a:prstGeom>
          <a:noFill/>
          <a:ln w="9525">
            <a:noFill/>
            <a:miter lim="800000"/>
            <a:headEnd/>
            <a:tailEnd/>
          </a:ln>
          <a:effectLst/>
        </p:spPr>
        <p:txBody>
          <a:bodyPr anchor="ctr"/>
          <a:lstStyle/>
          <a:p>
            <a:pPr>
              <a:spcBef>
                <a:spcPct val="15000"/>
              </a:spcBef>
              <a:spcAft>
                <a:spcPct val="15000"/>
              </a:spcAft>
              <a:defRPr/>
            </a:pPr>
            <a:r>
              <a:rPr lang="en-US" sz="4000" dirty="0">
                <a:solidFill>
                  <a:schemeClr val="accent2"/>
                </a:solidFill>
                <a:effectLst>
                  <a:outerShdw blurRad="38100" dist="38100" dir="2700000" algn="tl">
                    <a:srgbClr val="000000"/>
                  </a:outerShdw>
                </a:effectLst>
                <a:latin typeface="Arial" pitchFamily="34" charset="0"/>
                <a:cs typeface="+mn-cs"/>
              </a:rPr>
              <a:t> </a:t>
            </a:r>
            <a:r>
              <a:rPr lang="en-US" sz="4000" dirty="0" err="1">
                <a:solidFill>
                  <a:schemeClr val="accent2"/>
                </a:solidFill>
                <a:effectLst>
                  <a:outerShdw blurRad="38100" dist="38100" dir="2700000" algn="tl">
                    <a:srgbClr val="000000"/>
                  </a:outerShdw>
                </a:effectLst>
                <a:latin typeface="Arial" pitchFamily="34" charset="0"/>
                <a:cs typeface="+mn-cs"/>
              </a:rPr>
              <a:t>Ultrasonik</a:t>
            </a:r>
            <a:r>
              <a:rPr lang="en-US" sz="4000" dirty="0">
                <a:solidFill>
                  <a:schemeClr val="accent2"/>
                </a:solidFill>
                <a:effectLst>
                  <a:outerShdw blurRad="38100" dist="38100" dir="2700000" algn="tl">
                    <a:srgbClr val="000000"/>
                  </a:outerShdw>
                </a:effectLst>
                <a:latin typeface="Arial" pitchFamily="34" charset="0"/>
                <a:cs typeface="+mn-cs"/>
              </a:rPr>
              <a:t> </a:t>
            </a:r>
            <a:r>
              <a:rPr lang="en-US" sz="4000" dirty="0" smtClean="0">
                <a:solidFill>
                  <a:schemeClr val="accent2"/>
                </a:solidFill>
                <a:effectLst>
                  <a:outerShdw blurRad="38100" dist="38100" dir="2700000" algn="tl">
                    <a:srgbClr val="000000"/>
                  </a:outerShdw>
                </a:effectLst>
                <a:latin typeface="Arial" pitchFamily="34" charset="0"/>
                <a:cs typeface="+mn-cs"/>
              </a:rPr>
              <a:t>nebulizer</a:t>
            </a:r>
            <a:endParaRPr lang="en-US" sz="4000" dirty="0">
              <a:solidFill>
                <a:schemeClr val="accent2"/>
              </a:solidFill>
              <a:effectLst>
                <a:outerShdw blurRad="38100" dist="38100" dir="2700000" algn="tl">
                  <a:srgbClr val="000000"/>
                </a:outerShdw>
              </a:effectLst>
              <a:latin typeface="Arial" pitchFamily="34" charset="0"/>
              <a:cs typeface="+mn-cs"/>
            </a:endParaRPr>
          </a:p>
        </p:txBody>
      </p:sp>
      <p:graphicFrame>
        <p:nvGraphicFramePr>
          <p:cNvPr id="3074" name="Object 9"/>
          <p:cNvGraphicFramePr>
            <a:graphicFrameLocks noChangeAspect="1"/>
          </p:cNvGraphicFramePr>
          <p:nvPr/>
        </p:nvGraphicFramePr>
        <p:xfrm>
          <a:off x="1890713" y="3492500"/>
          <a:ext cx="5334000" cy="2879725"/>
        </p:xfrm>
        <a:graphic>
          <a:graphicData uri="http://schemas.openxmlformats.org/presentationml/2006/ole">
            <p:oleObj spid="_x0000_s3074" name="Photo Editor Photo" r:id="rId3" imgW="26485714" imgH="14295238" progId="">
              <p:embed/>
            </p:oleObj>
          </a:graphicData>
        </a:graphic>
      </p:graphicFrame>
      <p:sp>
        <p:nvSpPr>
          <p:cNvPr id="3077" name="Line 11"/>
          <p:cNvSpPr>
            <a:spLocks noChangeShapeType="1"/>
          </p:cNvSpPr>
          <p:nvPr/>
        </p:nvSpPr>
        <p:spPr bwMode="auto">
          <a:xfrm>
            <a:off x="784225" y="4340225"/>
            <a:ext cx="361950" cy="0"/>
          </a:xfrm>
          <a:prstGeom prst="line">
            <a:avLst/>
          </a:prstGeom>
          <a:noFill/>
          <a:ln w="9525">
            <a:noFill/>
            <a:round/>
            <a:headEnd/>
            <a:tailEnd type="triangle" w="med" len="med"/>
          </a:ln>
        </p:spPr>
        <p:txBody>
          <a:bodyPr/>
          <a:lstStyle/>
          <a:p>
            <a:endParaRPr lang="en-US"/>
          </a:p>
        </p:txBody>
      </p:sp>
      <p:sp>
        <p:nvSpPr>
          <p:cNvPr id="3078" name="Line 12"/>
          <p:cNvSpPr>
            <a:spLocks noChangeShapeType="1"/>
          </p:cNvSpPr>
          <p:nvPr/>
        </p:nvSpPr>
        <p:spPr bwMode="auto">
          <a:xfrm>
            <a:off x="528638" y="4300538"/>
            <a:ext cx="285750" cy="0"/>
          </a:xfrm>
          <a:prstGeom prst="line">
            <a:avLst/>
          </a:prstGeom>
          <a:noFill/>
          <a:ln w="9525">
            <a:noFill/>
            <a:round/>
            <a:headEnd/>
            <a:tailEnd type="triangle" w="med" len="med"/>
          </a:ln>
        </p:spPr>
        <p:txBody>
          <a:bodyPr/>
          <a:lstStyle/>
          <a:p>
            <a:endParaRPr lang="en-US"/>
          </a:p>
        </p:txBody>
      </p:sp>
      <p:sp>
        <p:nvSpPr>
          <p:cNvPr id="3079" name="Line 13"/>
          <p:cNvSpPr>
            <a:spLocks noChangeShapeType="1"/>
          </p:cNvSpPr>
          <p:nvPr/>
        </p:nvSpPr>
        <p:spPr bwMode="auto">
          <a:xfrm>
            <a:off x="542925" y="4729163"/>
            <a:ext cx="366713" cy="0"/>
          </a:xfrm>
          <a:prstGeom prst="line">
            <a:avLst/>
          </a:prstGeom>
          <a:noFill/>
          <a:ln w="9525">
            <a:noFill/>
            <a:round/>
            <a:headEnd/>
            <a:tailEnd type="triangle" w="med" len="med"/>
          </a:ln>
        </p:spPr>
        <p:txBody>
          <a:bodyPr/>
          <a:lstStyle/>
          <a:p>
            <a:endParaRPr lang="en-US"/>
          </a:p>
        </p:txBody>
      </p:sp>
      <p:sp>
        <p:nvSpPr>
          <p:cNvPr id="3080" name="Line 15"/>
          <p:cNvSpPr>
            <a:spLocks noChangeShapeType="1"/>
          </p:cNvSpPr>
          <p:nvPr/>
        </p:nvSpPr>
        <p:spPr bwMode="auto">
          <a:xfrm flipV="1">
            <a:off x="5686425" y="1955800"/>
            <a:ext cx="485775" cy="6350"/>
          </a:xfrm>
          <a:prstGeom prst="line">
            <a:avLst/>
          </a:prstGeom>
          <a:noFill/>
          <a:ln w="57150">
            <a:solidFill>
              <a:schemeClr val="tx1"/>
            </a:solidFill>
            <a:round/>
            <a:headEnd/>
            <a:tailEnd type="triangle" w="med" len="med"/>
          </a:ln>
        </p:spPr>
        <p:txBody>
          <a:bodyPr/>
          <a:lstStyle/>
          <a:p>
            <a:endParaRPr lang="en-US"/>
          </a:p>
        </p:txBody>
      </p:sp>
      <p:sp>
        <p:nvSpPr>
          <p:cNvPr id="3081" name="Line 17"/>
          <p:cNvSpPr>
            <a:spLocks noChangeShapeType="1"/>
          </p:cNvSpPr>
          <p:nvPr/>
        </p:nvSpPr>
        <p:spPr bwMode="auto">
          <a:xfrm flipV="1">
            <a:off x="7524750" y="1944688"/>
            <a:ext cx="485775" cy="6350"/>
          </a:xfrm>
          <a:prstGeom prst="line">
            <a:avLst/>
          </a:prstGeom>
          <a:noFill/>
          <a:ln w="57150">
            <a:solidFill>
              <a:schemeClr val="tx1"/>
            </a:solidFill>
            <a:round/>
            <a:headEnd/>
            <a:tailEnd type="triangle" w="med" len="med"/>
          </a:ln>
        </p:spPr>
        <p:txBody>
          <a:bodyPr/>
          <a:lstStyle/>
          <a:p>
            <a:endParaRPr lang="en-US"/>
          </a:p>
        </p:txBody>
      </p:sp>
      <p:sp>
        <p:nvSpPr>
          <p:cNvPr id="3082" name="Line 18"/>
          <p:cNvSpPr>
            <a:spLocks noChangeShapeType="1"/>
          </p:cNvSpPr>
          <p:nvPr/>
        </p:nvSpPr>
        <p:spPr bwMode="auto">
          <a:xfrm flipV="1">
            <a:off x="5759450" y="2538413"/>
            <a:ext cx="485775" cy="6350"/>
          </a:xfrm>
          <a:prstGeom prst="line">
            <a:avLst/>
          </a:prstGeom>
          <a:noFill/>
          <a:ln w="57150">
            <a:solidFill>
              <a:schemeClr val="tx1"/>
            </a:solidFill>
            <a:round/>
            <a:headEnd/>
            <a:tailEnd type="triangle" w="med" len="med"/>
          </a:ln>
        </p:spPr>
        <p:txBody>
          <a:bodyPr/>
          <a:lstStyle/>
          <a:p>
            <a:endParaRPr lang="en-US"/>
          </a:p>
        </p:txBody>
      </p:sp>
      <p:sp>
        <p:nvSpPr>
          <p:cNvPr id="3083" name="Line 19"/>
          <p:cNvSpPr>
            <a:spLocks noChangeShapeType="1"/>
          </p:cNvSpPr>
          <p:nvPr/>
        </p:nvSpPr>
        <p:spPr bwMode="auto">
          <a:xfrm flipV="1">
            <a:off x="2997200" y="3040063"/>
            <a:ext cx="485775" cy="6350"/>
          </a:xfrm>
          <a:prstGeom prst="line">
            <a:avLst/>
          </a:prstGeom>
          <a:noFill/>
          <a:ln w="57150">
            <a:solidFill>
              <a:schemeClr val="tx1"/>
            </a:solidFill>
            <a:round/>
            <a:headEnd/>
            <a:tailEnd type="triangle" w="med" len="med"/>
          </a:ln>
        </p:spPr>
        <p:txBody>
          <a:bodyPr/>
          <a:lstStyle/>
          <a:p>
            <a:endParaRPr lang="en-US"/>
          </a:p>
        </p:txBody>
      </p:sp>
      <p:sp>
        <p:nvSpPr>
          <p:cNvPr id="17" name="Text Box 10"/>
          <p:cNvSpPr txBox="1">
            <a:spLocks noChangeArrowheads="1"/>
          </p:cNvSpPr>
          <p:nvPr/>
        </p:nvSpPr>
        <p:spPr bwMode="auto">
          <a:xfrm>
            <a:off x="0" y="6596390"/>
            <a:ext cx="6629400" cy="261610"/>
          </a:xfrm>
          <a:prstGeom prst="rect">
            <a:avLst/>
          </a:prstGeom>
          <a:noFill/>
          <a:ln w="9525">
            <a:noFill/>
            <a:miter lim="800000"/>
            <a:headEnd/>
            <a:tailEnd/>
          </a:ln>
        </p:spPr>
        <p:txBody>
          <a:bodyPr>
            <a:spAutoFit/>
          </a:bodyPr>
          <a:lstStyle/>
          <a:p>
            <a:pPr>
              <a:spcBef>
                <a:spcPct val="50000"/>
              </a:spcBef>
              <a:defRPr/>
            </a:pPr>
            <a:r>
              <a:rPr lang="en-US" sz="1100" dirty="0">
                <a:solidFill>
                  <a:srgbClr val="FFFF00"/>
                </a:solidFill>
                <a:latin typeface="Candara" pitchFamily="34" charset="0"/>
                <a:cs typeface="+mn-cs"/>
              </a:rPr>
              <a:t>Adapted from Taylor K, et al. Int. J. Pharm. 1997; 153: 93-104 </a:t>
            </a:r>
          </a:p>
        </p:txBody>
      </p:sp>
      <p:sp>
        <p:nvSpPr>
          <p:cNvPr id="1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Grp="1" noChangeArrowheads="1"/>
          </p:cNvSpPr>
          <p:nvPr>
            <p:ph type="body" idx="1"/>
          </p:nvPr>
        </p:nvSpPr>
        <p:spPr>
          <a:xfrm>
            <a:off x="179388" y="1268413"/>
            <a:ext cx="4699000" cy="4522787"/>
          </a:xfrm>
        </p:spPr>
        <p:txBody>
          <a:bodyPr/>
          <a:lstStyle/>
          <a:p>
            <a:pPr marL="609600" indent="-609600" defTabSz="796925">
              <a:buFontTx/>
              <a:buAutoNum type="arabicPeriod"/>
              <a:defRPr/>
            </a:pPr>
            <a:r>
              <a:rPr lang="en-US" sz="1800" dirty="0" err="1" smtClean="0"/>
              <a:t>Udara</a:t>
            </a:r>
            <a:r>
              <a:rPr lang="en-US" sz="1800" dirty="0" smtClean="0"/>
              <a:t> </a:t>
            </a:r>
            <a:r>
              <a:rPr lang="en-US" sz="1800" dirty="0" err="1" smtClean="0"/>
              <a:t>dalam</a:t>
            </a:r>
            <a:r>
              <a:rPr lang="en-US" sz="1800" dirty="0" smtClean="0"/>
              <a:t> </a:t>
            </a:r>
            <a:r>
              <a:rPr lang="en-US" sz="1800" dirty="0" err="1" smtClean="0"/>
              <a:t>ruangan</a:t>
            </a:r>
            <a:r>
              <a:rPr lang="en-US" sz="1800" dirty="0" smtClean="0"/>
              <a:t> </a:t>
            </a:r>
            <a:r>
              <a:rPr lang="en-US" sz="1800" dirty="0" err="1" smtClean="0"/>
              <a:t>harus</a:t>
            </a:r>
            <a:r>
              <a:rPr lang="en-US" sz="1800" dirty="0" smtClean="0"/>
              <a:t> </a:t>
            </a:r>
            <a:r>
              <a:rPr lang="en-US" sz="1800" dirty="0" err="1" smtClean="0"/>
              <a:t>segar</a:t>
            </a:r>
            <a:r>
              <a:rPr lang="en-US" sz="1800" dirty="0" smtClean="0"/>
              <a:t>, </a:t>
            </a:r>
            <a:r>
              <a:rPr lang="en-US" sz="1800" dirty="0" err="1" smtClean="0"/>
              <a:t>mempunyai</a:t>
            </a:r>
            <a:r>
              <a:rPr lang="en-US" sz="1800" dirty="0" smtClean="0"/>
              <a:t> </a:t>
            </a:r>
            <a:r>
              <a:rPr lang="en-US" sz="1800" dirty="0" err="1" smtClean="0"/>
              <a:t>ventilasi</a:t>
            </a:r>
            <a:r>
              <a:rPr lang="en-US" sz="1800" dirty="0" smtClean="0"/>
              <a:t> yang </a:t>
            </a:r>
            <a:r>
              <a:rPr lang="en-US" sz="1800" dirty="0" err="1" smtClean="0"/>
              <a:t>baik</a:t>
            </a:r>
            <a:endParaRPr lang="en-US" sz="1800" dirty="0" smtClean="0"/>
          </a:p>
          <a:p>
            <a:pPr marL="609600" indent="-609600" defTabSz="796925">
              <a:buFontTx/>
              <a:buAutoNum type="arabicPeriod"/>
              <a:defRPr/>
            </a:pPr>
            <a:r>
              <a:rPr lang="en-US" sz="1800" dirty="0" err="1" smtClean="0"/>
              <a:t>Pasien</a:t>
            </a:r>
            <a:r>
              <a:rPr lang="en-US" sz="1800" dirty="0" smtClean="0"/>
              <a:t> </a:t>
            </a:r>
            <a:r>
              <a:rPr lang="en-US" sz="1800" dirty="0" err="1" smtClean="0"/>
              <a:t>duduk</a:t>
            </a:r>
            <a:r>
              <a:rPr lang="en-US" sz="1800" dirty="0" smtClean="0"/>
              <a:t> </a:t>
            </a:r>
            <a:r>
              <a:rPr lang="en-US" sz="1800" dirty="0" err="1" smtClean="0"/>
              <a:t>tegak</a:t>
            </a:r>
            <a:r>
              <a:rPr lang="en-US" sz="1800" dirty="0" smtClean="0"/>
              <a:t> </a:t>
            </a:r>
            <a:r>
              <a:rPr lang="en-US" sz="1800" dirty="0" err="1" smtClean="0"/>
              <a:t>dan</a:t>
            </a:r>
            <a:r>
              <a:rPr lang="en-US" sz="1800" dirty="0" smtClean="0"/>
              <a:t> </a:t>
            </a:r>
            <a:r>
              <a:rPr lang="en-US" sz="1800" dirty="0" err="1" smtClean="0"/>
              <a:t>relaks</a:t>
            </a:r>
            <a:r>
              <a:rPr lang="en-US" sz="1800" dirty="0" smtClean="0"/>
              <a:t>, </a:t>
            </a:r>
            <a:r>
              <a:rPr lang="en-US" sz="1800" dirty="0" err="1" smtClean="0"/>
              <a:t>atau</a:t>
            </a:r>
            <a:r>
              <a:rPr lang="en-US" sz="1800" dirty="0" smtClean="0"/>
              <a:t> </a:t>
            </a:r>
            <a:r>
              <a:rPr lang="en-US" sz="1800" dirty="0" err="1" smtClean="0"/>
              <a:t>tidur</a:t>
            </a:r>
            <a:r>
              <a:rPr lang="en-US" sz="1800" dirty="0" smtClean="0"/>
              <a:t> miring </a:t>
            </a:r>
            <a:r>
              <a:rPr lang="en-US" sz="1800" dirty="0" err="1" smtClean="0"/>
              <a:t>setengah</a:t>
            </a:r>
            <a:r>
              <a:rPr lang="en-US" sz="1800" dirty="0" smtClean="0"/>
              <a:t> </a:t>
            </a:r>
            <a:r>
              <a:rPr lang="en-US" sz="1800" dirty="0" err="1" smtClean="0"/>
              <a:t>duduk</a:t>
            </a:r>
            <a:endParaRPr lang="en-US" sz="1800" dirty="0" smtClean="0"/>
          </a:p>
          <a:p>
            <a:pPr marL="609600" indent="-609600" defTabSz="796925">
              <a:buFontTx/>
              <a:buAutoNum type="arabicPeriod"/>
              <a:defRPr/>
            </a:pPr>
            <a:r>
              <a:rPr lang="en-US" sz="1800" dirty="0" err="1" smtClean="0"/>
              <a:t>Pergunakan</a:t>
            </a:r>
            <a:r>
              <a:rPr lang="en-US" sz="1800" dirty="0" smtClean="0"/>
              <a:t> mouth piece </a:t>
            </a:r>
            <a:r>
              <a:rPr lang="en-US" sz="1800" dirty="0" err="1" smtClean="0"/>
              <a:t>atau</a:t>
            </a:r>
            <a:r>
              <a:rPr lang="en-US" sz="1800" dirty="0" smtClean="0"/>
              <a:t> masker (</a:t>
            </a:r>
            <a:r>
              <a:rPr lang="en-US" sz="1800" dirty="0" err="1" smtClean="0"/>
              <a:t>Anak-anak</a:t>
            </a:r>
            <a:r>
              <a:rPr lang="en-US" sz="1800" dirty="0" smtClean="0"/>
              <a:t> </a:t>
            </a:r>
            <a:r>
              <a:rPr lang="en-US" sz="1800" dirty="0" err="1" smtClean="0"/>
              <a:t>usia</a:t>
            </a:r>
            <a:r>
              <a:rPr lang="en-US" sz="1800" dirty="0" smtClean="0"/>
              <a:t> &lt; 6 </a:t>
            </a:r>
            <a:r>
              <a:rPr lang="en-US" sz="1800" dirty="0" err="1" smtClean="0"/>
              <a:t>thn</a:t>
            </a:r>
            <a:r>
              <a:rPr lang="en-US" sz="1800" dirty="0" smtClean="0"/>
              <a:t> </a:t>
            </a:r>
            <a:r>
              <a:rPr lang="en-US" sz="1800" dirty="0" err="1" smtClean="0"/>
              <a:t>harus</a:t>
            </a:r>
            <a:r>
              <a:rPr lang="en-US" sz="1800" dirty="0" smtClean="0"/>
              <a:t> </a:t>
            </a:r>
            <a:r>
              <a:rPr lang="en-US" sz="1800" dirty="0" err="1" smtClean="0"/>
              <a:t>memakai</a:t>
            </a:r>
            <a:r>
              <a:rPr lang="en-US" sz="1800" dirty="0" smtClean="0"/>
              <a:t> masker)</a:t>
            </a:r>
          </a:p>
          <a:p>
            <a:pPr marL="609600" indent="-609600" defTabSz="796925">
              <a:buFontTx/>
              <a:buAutoNum type="arabicPeriod"/>
              <a:defRPr/>
            </a:pPr>
            <a:r>
              <a:rPr lang="en-US" sz="1800" dirty="0" err="1" smtClean="0"/>
              <a:t>Saat</a:t>
            </a:r>
            <a:r>
              <a:rPr lang="en-US" sz="1800" dirty="0" smtClean="0"/>
              <a:t> </a:t>
            </a:r>
            <a:r>
              <a:rPr lang="en-US" sz="1800" dirty="0" err="1" smtClean="0"/>
              <a:t>pemakaian</a:t>
            </a:r>
            <a:r>
              <a:rPr lang="en-US" sz="1800" dirty="0" smtClean="0"/>
              <a:t>: </a:t>
            </a:r>
            <a:r>
              <a:rPr lang="en-US" sz="1800" dirty="0" err="1" smtClean="0"/>
              <a:t>bernapas</a:t>
            </a:r>
            <a:r>
              <a:rPr lang="en-US" sz="1800" dirty="0" smtClean="0"/>
              <a:t> </a:t>
            </a:r>
            <a:r>
              <a:rPr lang="en-US" sz="1800" dirty="0" err="1" smtClean="0"/>
              <a:t>biasa</a:t>
            </a:r>
            <a:r>
              <a:rPr lang="en-US" sz="1800" dirty="0" smtClean="0"/>
              <a:t> (tidal volume). </a:t>
            </a:r>
            <a:r>
              <a:rPr lang="en-US" sz="1800" dirty="0" err="1" smtClean="0"/>
              <a:t>Sesekali</a:t>
            </a:r>
            <a:r>
              <a:rPr lang="en-US" sz="1800" dirty="0" smtClean="0"/>
              <a:t> </a:t>
            </a:r>
            <a:r>
              <a:rPr lang="en-US" sz="1800" dirty="0" err="1" smtClean="0"/>
              <a:t>menarik</a:t>
            </a:r>
            <a:r>
              <a:rPr lang="en-US" sz="1800" dirty="0" smtClean="0"/>
              <a:t> </a:t>
            </a:r>
            <a:r>
              <a:rPr lang="en-US" sz="1800" dirty="0" err="1" smtClean="0"/>
              <a:t>napas</a:t>
            </a:r>
            <a:r>
              <a:rPr lang="en-US" sz="1800" dirty="0" smtClean="0"/>
              <a:t> </a:t>
            </a:r>
            <a:r>
              <a:rPr lang="en-US" sz="1800" dirty="0" err="1" smtClean="0"/>
              <a:t>dalam</a:t>
            </a:r>
            <a:r>
              <a:rPr lang="en-US" sz="1800" dirty="0" smtClean="0"/>
              <a:t>.</a:t>
            </a:r>
          </a:p>
          <a:p>
            <a:pPr marL="609600" indent="-609600" defTabSz="796925">
              <a:buFontTx/>
              <a:buAutoNum type="arabicPeriod"/>
              <a:defRPr/>
            </a:pPr>
            <a:r>
              <a:rPr lang="en-US" sz="1800" dirty="0" err="1" smtClean="0"/>
              <a:t>Waktu</a:t>
            </a:r>
            <a:r>
              <a:rPr lang="en-US" sz="1800" dirty="0" smtClean="0"/>
              <a:t> yang </a:t>
            </a:r>
            <a:r>
              <a:rPr lang="en-US" sz="1800" dirty="0" err="1" smtClean="0"/>
              <a:t>digunakan</a:t>
            </a:r>
            <a:r>
              <a:rPr lang="en-US" sz="1800" dirty="0" smtClean="0"/>
              <a:t> </a:t>
            </a:r>
            <a:r>
              <a:rPr lang="en-US" sz="1800" dirty="0" err="1" smtClean="0"/>
              <a:t>berkisar</a:t>
            </a:r>
            <a:r>
              <a:rPr lang="en-US" sz="1800" dirty="0" smtClean="0"/>
              <a:t> 5-15 </a:t>
            </a:r>
            <a:r>
              <a:rPr lang="en-US" sz="1800" dirty="0" err="1" smtClean="0"/>
              <a:t>menit</a:t>
            </a:r>
            <a:r>
              <a:rPr lang="en-US" sz="1800" dirty="0" smtClean="0"/>
              <a:t>. </a:t>
            </a:r>
            <a:r>
              <a:rPr lang="en-US" sz="1800" dirty="0" err="1" smtClean="0"/>
              <a:t>Jika</a:t>
            </a:r>
            <a:r>
              <a:rPr lang="en-US" sz="1800" dirty="0" smtClean="0"/>
              <a:t> </a:t>
            </a:r>
            <a:r>
              <a:rPr lang="en-US" sz="1800" dirty="0" err="1" smtClean="0"/>
              <a:t>diperlukan</a:t>
            </a:r>
            <a:r>
              <a:rPr lang="en-US" sz="1800" dirty="0" smtClean="0"/>
              <a:t> </a:t>
            </a:r>
            <a:r>
              <a:rPr lang="en-US" sz="1800" dirty="0" err="1" smtClean="0"/>
              <a:t>dapat</a:t>
            </a:r>
            <a:r>
              <a:rPr lang="en-US" sz="1800" dirty="0" smtClean="0"/>
              <a:t> </a:t>
            </a:r>
            <a:r>
              <a:rPr lang="en-US" sz="1800" dirty="0" err="1" smtClean="0"/>
              <a:t>dilakukan</a:t>
            </a:r>
            <a:r>
              <a:rPr lang="en-US" sz="1800" dirty="0" smtClean="0"/>
              <a:t> </a:t>
            </a:r>
            <a:r>
              <a:rPr lang="en-US" sz="1800" dirty="0" err="1" smtClean="0"/>
              <a:t>beberapa</a:t>
            </a:r>
            <a:r>
              <a:rPr lang="en-US" sz="1800" dirty="0" smtClean="0"/>
              <a:t> kali </a:t>
            </a:r>
            <a:r>
              <a:rPr lang="en-US" sz="1800" dirty="0" err="1" smtClean="0"/>
              <a:t>dalam</a:t>
            </a:r>
            <a:r>
              <a:rPr lang="en-US" sz="1800" dirty="0" smtClean="0"/>
              <a:t> </a:t>
            </a:r>
            <a:r>
              <a:rPr lang="en-US" sz="1800" dirty="0" err="1" smtClean="0"/>
              <a:t>sehari</a:t>
            </a:r>
            <a:r>
              <a:rPr lang="en-US" sz="1800" dirty="0" smtClean="0"/>
              <a:t>.</a:t>
            </a:r>
          </a:p>
        </p:txBody>
      </p:sp>
      <p:sp>
        <p:nvSpPr>
          <p:cNvPr id="2326531" name="Rectangle 3"/>
          <p:cNvSpPr>
            <a:spLocks noChangeArrowheads="1"/>
          </p:cNvSpPr>
          <p:nvPr/>
        </p:nvSpPr>
        <p:spPr bwMode="auto">
          <a:xfrm>
            <a:off x="685800" y="381000"/>
            <a:ext cx="7772400" cy="762000"/>
          </a:xfrm>
          <a:prstGeom prst="rect">
            <a:avLst/>
          </a:prstGeom>
          <a:noFill/>
          <a:ln w="9525">
            <a:noFill/>
            <a:miter lim="800000"/>
            <a:headEnd/>
            <a:tailEnd/>
          </a:ln>
          <a:effectLst/>
        </p:spPr>
        <p:txBody>
          <a:bodyPr anchor="ctr"/>
          <a:lstStyle/>
          <a:p>
            <a:pPr>
              <a:spcBef>
                <a:spcPct val="15000"/>
              </a:spcBef>
              <a:spcAft>
                <a:spcPct val="15000"/>
              </a:spcAft>
              <a:defRPr/>
            </a:pPr>
            <a:r>
              <a:rPr lang="en-US" sz="4000" dirty="0">
                <a:solidFill>
                  <a:schemeClr val="accent2"/>
                </a:solidFill>
                <a:effectLst>
                  <a:outerShdw blurRad="38100" dist="38100" dir="2700000" algn="tl">
                    <a:srgbClr val="000000"/>
                  </a:outerShdw>
                </a:effectLst>
                <a:latin typeface="Arial" pitchFamily="34" charset="0"/>
                <a:cs typeface="+mn-cs"/>
              </a:rPr>
              <a:t>Cara </a:t>
            </a:r>
            <a:r>
              <a:rPr lang="en-US" sz="4000" dirty="0" err="1">
                <a:solidFill>
                  <a:schemeClr val="accent2"/>
                </a:solidFill>
                <a:effectLst>
                  <a:outerShdw blurRad="38100" dist="38100" dir="2700000" algn="tl">
                    <a:srgbClr val="000000"/>
                  </a:outerShdw>
                </a:effectLst>
                <a:latin typeface="Arial" pitchFamily="34" charset="0"/>
                <a:cs typeface="+mn-cs"/>
              </a:rPr>
              <a:t>menggunakan</a:t>
            </a:r>
            <a:r>
              <a:rPr lang="en-US" sz="4000" dirty="0">
                <a:solidFill>
                  <a:schemeClr val="accent2"/>
                </a:solidFill>
                <a:effectLst>
                  <a:outerShdw blurRad="38100" dist="38100" dir="2700000" algn="tl">
                    <a:srgbClr val="000000"/>
                  </a:outerShdw>
                </a:effectLst>
                <a:latin typeface="Arial" pitchFamily="34" charset="0"/>
                <a:cs typeface="+mn-cs"/>
              </a:rPr>
              <a:t> </a:t>
            </a:r>
            <a:r>
              <a:rPr lang="en-US" sz="4000" dirty="0" smtClean="0">
                <a:solidFill>
                  <a:schemeClr val="accent2"/>
                </a:solidFill>
                <a:effectLst>
                  <a:outerShdw blurRad="38100" dist="38100" dir="2700000" algn="tl">
                    <a:srgbClr val="000000"/>
                  </a:outerShdw>
                </a:effectLst>
                <a:latin typeface="Arial" pitchFamily="34" charset="0"/>
                <a:cs typeface="+mn-cs"/>
              </a:rPr>
              <a:t>nebulizer</a:t>
            </a:r>
            <a:endParaRPr lang="en-US" sz="4000" dirty="0">
              <a:solidFill>
                <a:schemeClr val="accent2"/>
              </a:solidFill>
              <a:effectLst>
                <a:outerShdw blurRad="38100" dist="38100" dir="2700000" algn="tl">
                  <a:srgbClr val="000000"/>
                </a:outerShdw>
              </a:effectLst>
              <a:latin typeface="Arial" pitchFamily="34" charset="0"/>
              <a:cs typeface="+mn-cs"/>
            </a:endParaRPr>
          </a:p>
        </p:txBody>
      </p:sp>
      <p:pic>
        <p:nvPicPr>
          <p:cNvPr id="20484" name="Picture 2"/>
          <p:cNvPicPr>
            <a:picLocks noChangeAspect="1" noChangeArrowheads="1"/>
          </p:cNvPicPr>
          <p:nvPr/>
        </p:nvPicPr>
        <p:blipFill>
          <a:blip r:embed="rId2" cstate="print"/>
          <a:srcRect/>
          <a:stretch>
            <a:fillRect/>
          </a:stretch>
        </p:blipFill>
        <p:spPr bwMode="auto">
          <a:xfrm>
            <a:off x="4968875" y="2276475"/>
            <a:ext cx="3924300" cy="3124200"/>
          </a:xfrm>
          <a:prstGeom prst="rect">
            <a:avLst/>
          </a:prstGeom>
          <a:noFill/>
          <a:ln w="9525">
            <a:noFill/>
            <a:miter lim="800000"/>
            <a:headEnd/>
            <a:tailEnd/>
          </a:ln>
        </p:spPr>
      </p:pic>
      <p:sp>
        <p:nvSpPr>
          <p:cNvPr id="20486" name="Text Box 39"/>
          <p:cNvSpPr txBox="1">
            <a:spLocks noChangeArrowheads="1"/>
          </p:cNvSpPr>
          <p:nvPr/>
        </p:nvSpPr>
        <p:spPr bwMode="auto">
          <a:xfrm>
            <a:off x="0" y="6596390"/>
            <a:ext cx="3429144" cy="261610"/>
          </a:xfrm>
          <a:prstGeom prst="rect">
            <a:avLst/>
          </a:prstGeom>
          <a:noFill/>
          <a:ln w="12700">
            <a:noFill/>
            <a:miter lim="800000"/>
            <a:headEnd/>
            <a:tailEnd/>
          </a:ln>
        </p:spPr>
        <p:txBody>
          <a:bodyPr wrap="none">
            <a:spAutoFit/>
          </a:bodyPr>
          <a:lstStyle/>
          <a:p>
            <a:pPr eaLnBrk="0" hangingPunct="0"/>
            <a:r>
              <a:rPr lang="en-GB" sz="1100" i="1" dirty="0">
                <a:solidFill>
                  <a:srgbClr val="FFFF00"/>
                </a:solidFill>
                <a:latin typeface="Candara" pitchFamily="34" charset="0"/>
              </a:rPr>
              <a:t>Adapted from </a:t>
            </a:r>
            <a:r>
              <a:rPr lang="en-GB" sz="1100" i="1" dirty="0" err="1">
                <a:solidFill>
                  <a:srgbClr val="FFFF00"/>
                </a:solidFill>
                <a:latin typeface="Candara" pitchFamily="34" charset="0"/>
              </a:rPr>
              <a:t>Laube</a:t>
            </a:r>
            <a:r>
              <a:rPr lang="en-GB" sz="1100" i="1" dirty="0">
                <a:solidFill>
                  <a:srgbClr val="FFFF00"/>
                </a:solidFill>
                <a:latin typeface="Candara" pitchFamily="34" charset="0"/>
              </a:rPr>
              <a:t> et al., </a:t>
            </a:r>
            <a:r>
              <a:rPr lang="en-GB" sz="1100" i="1" dirty="0" err="1">
                <a:solidFill>
                  <a:srgbClr val="FFFF00"/>
                </a:solidFill>
                <a:latin typeface="Candara" pitchFamily="34" charset="0"/>
              </a:rPr>
              <a:t>Eur</a:t>
            </a:r>
            <a:r>
              <a:rPr lang="en-GB" sz="1100" i="1" dirty="0">
                <a:solidFill>
                  <a:srgbClr val="FFFF00"/>
                </a:solidFill>
                <a:latin typeface="Candara" pitchFamily="34" charset="0"/>
              </a:rPr>
              <a:t> </a:t>
            </a:r>
            <a:r>
              <a:rPr lang="en-GB" sz="1100" i="1" dirty="0" err="1">
                <a:solidFill>
                  <a:srgbClr val="FFFF00"/>
                </a:solidFill>
                <a:latin typeface="Candara" pitchFamily="34" charset="0"/>
              </a:rPr>
              <a:t>Respi</a:t>
            </a:r>
            <a:r>
              <a:rPr lang="en-GB" sz="1100" i="1" dirty="0">
                <a:solidFill>
                  <a:srgbClr val="FFFF00"/>
                </a:solidFill>
                <a:latin typeface="Candara" pitchFamily="34" charset="0"/>
              </a:rPr>
              <a:t> J 2011:37:1308-1331</a:t>
            </a: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Grp="1" noChangeArrowheads="1"/>
          </p:cNvSpPr>
          <p:nvPr>
            <p:ph type="body" idx="1"/>
          </p:nvPr>
        </p:nvSpPr>
        <p:spPr>
          <a:xfrm>
            <a:off x="179388" y="1268413"/>
            <a:ext cx="4699000" cy="4522787"/>
          </a:xfrm>
        </p:spPr>
        <p:txBody>
          <a:bodyPr/>
          <a:lstStyle/>
          <a:p>
            <a:pPr marL="609600" indent="-609600" defTabSz="796925">
              <a:buFontTx/>
              <a:buAutoNum type="arabicPeriod" startAt="6"/>
              <a:defRPr/>
            </a:pPr>
            <a:r>
              <a:rPr lang="en-US" sz="1600" dirty="0" err="1" smtClean="0"/>
              <a:t>Jika</a:t>
            </a:r>
            <a:r>
              <a:rPr lang="en-US" sz="1600" dirty="0" smtClean="0"/>
              <a:t> </a:t>
            </a:r>
            <a:r>
              <a:rPr lang="en-US" sz="1600" dirty="0" err="1" smtClean="0"/>
              <a:t>ada</a:t>
            </a:r>
            <a:r>
              <a:rPr lang="en-US" sz="1600" dirty="0" smtClean="0"/>
              <a:t> </a:t>
            </a:r>
            <a:r>
              <a:rPr lang="en-US" sz="1600" dirty="0" err="1" smtClean="0"/>
              <a:t>bronkokonstriksi</a:t>
            </a:r>
            <a:r>
              <a:rPr lang="en-US" sz="1600" dirty="0" smtClean="0"/>
              <a:t>, </a:t>
            </a:r>
            <a:r>
              <a:rPr lang="en-US" sz="1600" dirty="0" err="1" smtClean="0"/>
              <a:t>berikan</a:t>
            </a:r>
            <a:r>
              <a:rPr lang="en-US" sz="1600" dirty="0" smtClean="0"/>
              <a:t> </a:t>
            </a:r>
            <a:r>
              <a:rPr lang="en-US" sz="1600" dirty="0" err="1" smtClean="0"/>
              <a:t>pertama</a:t>
            </a:r>
            <a:r>
              <a:rPr lang="en-US" sz="1600" dirty="0" smtClean="0"/>
              <a:t>-tama </a:t>
            </a:r>
            <a:r>
              <a:rPr lang="en-US" sz="1600" dirty="0" err="1" smtClean="0"/>
              <a:t>bronkodilator</a:t>
            </a:r>
            <a:r>
              <a:rPr lang="en-US" sz="1600" dirty="0" smtClean="0"/>
              <a:t> </a:t>
            </a:r>
            <a:r>
              <a:rPr lang="en-US" sz="1600" dirty="0" err="1" smtClean="0"/>
              <a:t>terlebih</a:t>
            </a:r>
            <a:r>
              <a:rPr lang="en-US" sz="1600" dirty="0" smtClean="0"/>
              <a:t> </a:t>
            </a:r>
            <a:r>
              <a:rPr lang="en-US" sz="1600" dirty="0" err="1" smtClean="0"/>
              <a:t>dahulu</a:t>
            </a:r>
            <a:r>
              <a:rPr lang="en-US" sz="1600" dirty="0" smtClean="0"/>
              <a:t>, </a:t>
            </a:r>
            <a:r>
              <a:rPr lang="en-US" sz="1600" dirty="0" err="1" smtClean="0"/>
              <a:t>baru</a:t>
            </a:r>
            <a:r>
              <a:rPr lang="en-US" sz="1600" dirty="0" smtClean="0"/>
              <a:t> steroid (</a:t>
            </a:r>
            <a:r>
              <a:rPr lang="en-US" sz="1600" dirty="0" err="1" smtClean="0"/>
              <a:t>atau</a:t>
            </a:r>
            <a:r>
              <a:rPr lang="en-US" sz="1600" dirty="0" smtClean="0"/>
              <a:t> </a:t>
            </a:r>
            <a:r>
              <a:rPr lang="en-US" sz="1600" dirty="0" err="1" smtClean="0"/>
              <a:t>bisa</a:t>
            </a:r>
            <a:r>
              <a:rPr lang="en-US" sz="1600" dirty="0" smtClean="0"/>
              <a:t> </a:t>
            </a:r>
            <a:r>
              <a:rPr lang="en-US" sz="1600" dirty="0" err="1" smtClean="0"/>
              <a:t>juga</a:t>
            </a:r>
            <a:r>
              <a:rPr lang="en-US" sz="1600" dirty="0" smtClean="0"/>
              <a:t> </a:t>
            </a:r>
            <a:r>
              <a:rPr lang="en-US" sz="1600" dirty="0" err="1" smtClean="0"/>
              <a:t>dicampur</a:t>
            </a:r>
            <a:r>
              <a:rPr lang="en-US" sz="1600" dirty="0" smtClean="0"/>
              <a:t>, </a:t>
            </a:r>
            <a:r>
              <a:rPr lang="en-US" sz="1600" dirty="0" err="1" smtClean="0"/>
              <a:t>tetapi</a:t>
            </a:r>
            <a:r>
              <a:rPr lang="en-US" sz="1600" dirty="0" smtClean="0"/>
              <a:t> </a:t>
            </a:r>
            <a:r>
              <a:rPr lang="en-US" sz="1600" dirty="0" err="1" smtClean="0"/>
              <a:t>harus</a:t>
            </a:r>
            <a:r>
              <a:rPr lang="en-US" sz="1600" dirty="0" smtClean="0"/>
              <a:t> </a:t>
            </a:r>
            <a:r>
              <a:rPr lang="en-US" sz="1600" dirty="0" err="1" smtClean="0"/>
              <a:t>perhatikan</a:t>
            </a:r>
            <a:r>
              <a:rPr lang="en-US" sz="1600" dirty="0" smtClean="0"/>
              <a:t> </a:t>
            </a:r>
            <a:r>
              <a:rPr lang="en-US" sz="1600" dirty="0" err="1" smtClean="0"/>
              <a:t>dosis</a:t>
            </a:r>
            <a:r>
              <a:rPr lang="en-US" sz="1600" dirty="0" smtClean="0"/>
              <a:t> </a:t>
            </a:r>
            <a:r>
              <a:rPr lang="en-US" sz="1600" dirty="0" err="1" smtClean="0"/>
              <a:t>setiap</a:t>
            </a:r>
            <a:r>
              <a:rPr lang="en-US" sz="1600" dirty="0" smtClean="0"/>
              <a:t> </a:t>
            </a:r>
            <a:r>
              <a:rPr lang="en-US" sz="1600" dirty="0" err="1" smtClean="0"/>
              <a:t>obat</a:t>
            </a:r>
            <a:r>
              <a:rPr lang="en-US" sz="1600" dirty="0" smtClean="0"/>
              <a:t>). </a:t>
            </a:r>
          </a:p>
          <a:p>
            <a:pPr marL="609600" indent="-609600" defTabSz="796925">
              <a:buFontTx/>
              <a:buAutoNum type="arabicPeriod" startAt="6"/>
              <a:defRPr/>
            </a:pPr>
            <a:r>
              <a:rPr lang="en-US" sz="1600" dirty="0" err="1" smtClean="0"/>
              <a:t>Jangan</a:t>
            </a:r>
            <a:r>
              <a:rPr lang="en-US" sz="1600" dirty="0" smtClean="0"/>
              <a:t> </a:t>
            </a:r>
            <a:r>
              <a:rPr lang="en-US" sz="1600" dirty="0" err="1" smtClean="0"/>
              <a:t>memberikan</a:t>
            </a:r>
            <a:r>
              <a:rPr lang="en-US" sz="1600" dirty="0" smtClean="0"/>
              <a:t> </a:t>
            </a:r>
            <a:r>
              <a:rPr lang="en-US" sz="1600" dirty="0" err="1" smtClean="0"/>
              <a:t>mukolitik</a:t>
            </a:r>
            <a:r>
              <a:rPr lang="en-US" sz="1600" dirty="0" smtClean="0"/>
              <a:t> </a:t>
            </a:r>
            <a:r>
              <a:rPr lang="en-US" sz="1600" dirty="0" err="1" smtClean="0"/>
              <a:t>pada</a:t>
            </a:r>
            <a:r>
              <a:rPr lang="en-US" sz="1600" dirty="0" smtClean="0"/>
              <a:t> </a:t>
            </a:r>
            <a:r>
              <a:rPr lang="en-US" sz="1600" dirty="0" err="1" smtClean="0"/>
              <a:t>saat</a:t>
            </a:r>
            <a:r>
              <a:rPr lang="en-US" sz="1600" dirty="0" smtClean="0"/>
              <a:t> </a:t>
            </a:r>
            <a:r>
              <a:rPr lang="en-US" sz="1600" dirty="0" err="1" smtClean="0"/>
              <a:t>pasien</a:t>
            </a:r>
            <a:r>
              <a:rPr lang="en-US" sz="1600" dirty="0" smtClean="0"/>
              <a:t> </a:t>
            </a:r>
            <a:r>
              <a:rPr lang="en-US" sz="1600" dirty="0" err="1" smtClean="0"/>
              <a:t>masih</a:t>
            </a:r>
            <a:r>
              <a:rPr lang="en-US" sz="1600" dirty="0" smtClean="0"/>
              <a:t> </a:t>
            </a:r>
            <a:r>
              <a:rPr lang="en-US" sz="1600" dirty="0" err="1" smtClean="0"/>
              <a:t>sesak</a:t>
            </a:r>
            <a:r>
              <a:rPr lang="en-US" sz="1600" dirty="0" smtClean="0"/>
              <a:t>, </a:t>
            </a:r>
            <a:r>
              <a:rPr lang="en-US" sz="1600" dirty="0" err="1" smtClean="0"/>
              <a:t>terutama</a:t>
            </a:r>
            <a:r>
              <a:rPr lang="en-US" sz="1600" dirty="0" smtClean="0"/>
              <a:t> </a:t>
            </a:r>
            <a:r>
              <a:rPr lang="en-US" sz="1600" dirty="0" err="1" smtClean="0"/>
              <a:t>pada</a:t>
            </a:r>
            <a:r>
              <a:rPr lang="en-US" sz="1600" dirty="0" smtClean="0"/>
              <a:t> </a:t>
            </a:r>
            <a:r>
              <a:rPr lang="en-US" sz="1600" dirty="0" err="1" smtClean="0"/>
              <a:t>serangan</a:t>
            </a:r>
            <a:r>
              <a:rPr lang="en-US" sz="1600" dirty="0" smtClean="0"/>
              <a:t> </a:t>
            </a:r>
            <a:r>
              <a:rPr lang="en-US" sz="1600" dirty="0" err="1" smtClean="0"/>
              <a:t>akut</a:t>
            </a:r>
            <a:r>
              <a:rPr lang="en-US" sz="1600" dirty="0" smtClean="0"/>
              <a:t> </a:t>
            </a:r>
            <a:r>
              <a:rPr lang="en-US" sz="1600" dirty="0" err="1" smtClean="0"/>
              <a:t>berat</a:t>
            </a:r>
            <a:endParaRPr lang="en-US" sz="1600" dirty="0" smtClean="0"/>
          </a:p>
          <a:p>
            <a:pPr marL="609600" indent="-609600" defTabSz="796925">
              <a:buFontTx/>
              <a:buAutoNum type="arabicPeriod" startAt="6"/>
              <a:defRPr/>
            </a:pPr>
            <a:r>
              <a:rPr lang="en-US" sz="1600" dirty="0" err="1" smtClean="0"/>
              <a:t>Sekret</a:t>
            </a:r>
            <a:r>
              <a:rPr lang="en-US" sz="1600" dirty="0" smtClean="0"/>
              <a:t> yang </a:t>
            </a:r>
            <a:r>
              <a:rPr lang="en-US" sz="1600" dirty="0" err="1" smtClean="0"/>
              <a:t>dikeluarkan</a:t>
            </a:r>
            <a:r>
              <a:rPr lang="en-US" sz="1600" dirty="0" smtClean="0"/>
              <a:t> </a:t>
            </a:r>
            <a:r>
              <a:rPr lang="en-US" sz="1600" dirty="0" err="1" smtClean="0"/>
              <a:t>jangan</a:t>
            </a:r>
            <a:r>
              <a:rPr lang="en-US" sz="1600" dirty="0" smtClean="0"/>
              <a:t> </a:t>
            </a:r>
            <a:r>
              <a:rPr lang="en-US" sz="1600" dirty="0" err="1" smtClean="0"/>
              <a:t>sampai</a:t>
            </a:r>
            <a:r>
              <a:rPr lang="en-US" sz="1600" dirty="0" smtClean="0"/>
              <a:t> </a:t>
            </a:r>
            <a:r>
              <a:rPr lang="en-US" sz="1600" dirty="0" err="1" smtClean="0"/>
              <a:t>tertelan</a:t>
            </a:r>
            <a:r>
              <a:rPr lang="en-US" sz="1600" dirty="0" smtClean="0"/>
              <a:t> </a:t>
            </a:r>
            <a:r>
              <a:rPr lang="en-US" sz="1600" dirty="0" err="1" smtClean="0"/>
              <a:t>oleh</a:t>
            </a:r>
            <a:r>
              <a:rPr lang="en-US" sz="1600" dirty="0" smtClean="0"/>
              <a:t> </a:t>
            </a:r>
            <a:r>
              <a:rPr lang="en-US" sz="1600" dirty="0" err="1" smtClean="0"/>
              <a:t>pasien</a:t>
            </a:r>
            <a:r>
              <a:rPr lang="en-US" sz="1600" dirty="0" smtClean="0"/>
              <a:t>, </a:t>
            </a:r>
            <a:r>
              <a:rPr lang="en-US" sz="1600" dirty="0" err="1" smtClean="0"/>
              <a:t>pergunakan</a:t>
            </a:r>
            <a:r>
              <a:rPr lang="en-US" sz="1600" dirty="0" smtClean="0"/>
              <a:t> </a:t>
            </a:r>
            <a:r>
              <a:rPr lang="en-US" sz="1600" dirty="0" err="1" smtClean="0"/>
              <a:t>tempat</a:t>
            </a:r>
            <a:r>
              <a:rPr lang="en-US" sz="1600" dirty="0" smtClean="0"/>
              <a:t> tissue </a:t>
            </a:r>
            <a:r>
              <a:rPr lang="en-US" sz="1600" dirty="0" err="1" smtClean="0"/>
              <a:t>atau</a:t>
            </a:r>
            <a:r>
              <a:rPr lang="en-US" sz="1600" dirty="0" smtClean="0"/>
              <a:t> sputum</a:t>
            </a:r>
          </a:p>
          <a:p>
            <a:pPr marL="609600" indent="-609600" defTabSz="796925">
              <a:buFontTx/>
              <a:buAutoNum type="arabicPeriod" startAt="6"/>
              <a:defRPr/>
            </a:pPr>
            <a:r>
              <a:rPr lang="en-US" sz="1600" dirty="0" err="1" smtClean="0"/>
              <a:t>Perhatikan</a:t>
            </a:r>
            <a:r>
              <a:rPr lang="en-US" sz="1600" dirty="0" smtClean="0"/>
              <a:t> </a:t>
            </a:r>
            <a:r>
              <a:rPr lang="en-US" sz="1600" dirty="0" err="1" smtClean="0"/>
              <a:t>tanda-tanda</a:t>
            </a:r>
            <a:r>
              <a:rPr lang="en-US" sz="1600" dirty="0" smtClean="0"/>
              <a:t> yang </a:t>
            </a:r>
            <a:r>
              <a:rPr lang="en-US" sz="1600" dirty="0" err="1" smtClean="0"/>
              <a:t>tidak</a:t>
            </a:r>
            <a:r>
              <a:rPr lang="en-US" sz="1600" dirty="0" smtClean="0"/>
              <a:t> </a:t>
            </a:r>
            <a:r>
              <a:rPr lang="en-US" sz="1600" dirty="0" err="1" smtClean="0"/>
              <a:t>biasa</a:t>
            </a:r>
            <a:r>
              <a:rPr lang="en-US" sz="1600" dirty="0" smtClean="0"/>
              <a:t> </a:t>
            </a:r>
            <a:r>
              <a:rPr lang="en-US" sz="1600" dirty="0" err="1" smtClean="0"/>
              <a:t>pada</a:t>
            </a:r>
            <a:r>
              <a:rPr lang="en-US" sz="1600" dirty="0" smtClean="0"/>
              <a:t> </a:t>
            </a:r>
            <a:r>
              <a:rPr lang="en-US" sz="1600" dirty="0" err="1" smtClean="0"/>
              <a:t>pasien</a:t>
            </a:r>
            <a:r>
              <a:rPr lang="en-US" sz="1600" dirty="0" smtClean="0"/>
              <a:t> </a:t>
            </a:r>
            <a:r>
              <a:rPr lang="en-US" sz="1600" dirty="0" err="1" smtClean="0"/>
              <a:t>seperti</a:t>
            </a:r>
            <a:r>
              <a:rPr lang="en-US" sz="1600" dirty="0" smtClean="0"/>
              <a:t> cyanosis, </a:t>
            </a:r>
            <a:r>
              <a:rPr lang="en-US" sz="1600" dirty="0" err="1" smtClean="0"/>
              <a:t>sesak</a:t>
            </a:r>
            <a:r>
              <a:rPr lang="en-US" sz="1600" dirty="0" smtClean="0"/>
              <a:t> yang </a:t>
            </a:r>
            <a:r>
              <a:rPr lang="en-US" sz="1600" dirty="0" err="1" smtClean="0"/>
              <a:t>makin</a:t>
            </a:r>
            <a:r>
              <a:rPr lang="en-US" sz="1600" dirty="0" smtClean="0"/>
              <a:t> </a:t>
            </a:r>
            <a:r>
              <a:rPr lang="en-US" sz="1600" dirty="0" err="1" smtClean="0"/>
              <a:t>parah</a:t>
            </a:r>
            <a:r>
              <a:rPr lang="en-US" sz="1600" dirty="0" smtClean="0"/>
              <a:t>, </a:t>
            </a:r>
            <a:r>
              <a:rPr lang="en-US" sz="1600" dirty="0" err="1" smtClean="0"/>
              <a:t>dll</a:t>
            </a:r>
            <a:endParaRPr lang="en-US" sz="1600" dirty="0" smtClean="0"/>
          </a:p>
          <a:p>
            <a:pPr marL="609600" indent="-609600" defTabSz="796925">
              <a:buFontTx/>
              <a:buAutoNum type="arabicPeriod" startAt="6"/>
              <a:defRPr/>
            </a:pPr>
            <a:r>
              <a:rPr lang="en-US" sz="1600" dirty="0" err="1" smtClean="0"/>
              <a:t>Sebaiknya</a:t>
            </a:r>
            <a:r>
              <a:rPr lang="en-US" sz="1600" dirty="0" smtClean="0"/>
              <a:t> </a:t>
            </a:r>
            <a:r>
              <a:rPr lang="en-US" sz="1600" dirty="0" err="1" smtClean="0"/>
              <a:t>pergunakan</a:t>
            </a:r>
            <a:r>
              <a:rPr lang="en-US" sz="1600" dirty="0" smtClean="0"/>
              <a:t> </a:t>
            </a:r>
            <a:r>
              <a:rPr lang="en-US" sz="1600" dirty="0" err="1" smtClean="0"/>
              <a:t>alat-alat</a:t>
            </a:r>
            <a:r>
              <a:rPr lang="en-US" sz="1600" dirty="0" smtClean="0"/>
              <a:t> yang disposable </a:t>
            </a:r>
            <a:r>
              <a:rPr lang="en-US" sz="1600" dirty="0" err="1" smtClean="0"/>
              <a:t>dan</a:t>
            </a:r>
            <a:r>
              <a:rPr lang="en-US" sz="1600" dirty="0" smtClean="0"/>
              <a:t> </a:t>
            </a:r>
            <a:r>
              <a:rPr lang="en-US" sz="1600" dirty="0" err="1" smtClean="0"/>
              <a:t>pisahkan</a:t>
            </a:r>
            <a:r>
              <a:rPr lang="en-US" sz="1600" dirty="0" smtClean="0"/>
              <a:t> </a:t>
            </a:r>
            <a:r>
              <a:rPr lang="en-US" sz="1600" dirty="0" err="1" smtClean="0"/>
              <a:t>terhadap</a:t>
            </a:r>
            <a:r>
              <a:rPr lang="en-US" sz="1600" dirty="0" smtClean="0"/>
              <a:t> </a:t>
            </a:r>
            <a:r>
              <a:rPr lang="en-US" sz="1600" dirty="0" err="1" smtClean="0"/>
              <a:t>pasien-pasien</a:t>
            </a:r>
            <a:r>
              <a:rPr lang="en-US" sz="1600" dirty="0" smtClean="0"/>
              <a:t> </a:t>
            </a:r>
            <a:r>
              <a:rPr lang="en-US" sz="1600" dirty="0" err="1" smtClean="0"/>
              <a:t>tertentu</a:t>
            </a:r>
            <a:endParaRPr lang="en-US" sz="1600" dirty="0" smtClean="0"/>
          </a:p>
          <a:p>
            <a:pPr marL="609600" indent="-609600" defTabSz="796925">
              <a:buFontTx/>
              <a:buAutoNum type="arabicPeriod" startAt="6"/>
              <a:defRPr/>
            </a:pPr>
            <a:r>
              <a:rPr lang="en-US" sz="1600" dirty="0" err="1" smtClean="0"/>
              <a:t>Jika</a:t>
            </a:r>
            <a:r>
              <a:rPr lang="en-US" sz="1600" dirty="0" smtClean="0"/>
              <a:t> </a:t>
            </a:r>
            <a:r>
              <a:rPr lang="en-US" sz="1600" dirty="0" err="1" smtClean="0"/>
              <a:t>terapi</a:t>
            </a:r>
            <a:r>
              <a:rPr lang="en-US" sz="1600" dirty="0" smtClean="0"/>
              <a:t> </a:t>
            </a:r>
            <a:r>
              <a:rPr lang="en-US" sz="1600" dirty="0" err="1" smtClean="0"/>
              <a:t>selesai</a:t>
            </a:r>
            <a:r>
              <a:rPr lang="en-US" sz="1600" dirty="0" smtClean="0"/>
              <a:t>, </a:t>
            </a:r>
            <a:r>
              <a:rPr lang="en-US" sz="1600" dirty="0" err="1" smtClean="0"/>
              <a:t>bersihkan</a:t>
            </a:r>
            <a:r>
              <a:rPr lang="en-US" sz="1600" dirty="0" smtClean="0"/>
              <a:t> </a:t>
            </a:r>
            <a:r>
              <a:rPr lang="en-US" sz="1600" dirty="0" err="1" smtClean="0"/>
              <a:t>peralatan</a:t>
            </a:r>
            <a:r>
              <a:rPr lang="en-US" sz="1600" dirty="0" smtClean="0"/>
              <a:t> yang </a:t>
            </a:r>
            <a:r>
              <a:rPr lang="en-US" sz="1600" dirty="0" err="1" smtClean="0"/>
              <a:t>dipakai</a:t>
            </a:r>
            <a:r>
              <a:rPr lang="en-US" sz="1600" dirty="0" smtClean="0"/>
              <a:t>.</a:t>
            </a:r>
          </a:p>
          <a:p>
            <a:pPr marL="609600" indent="-609600" defTabSz="796925">
              <a:buFontTx/>
              <a:buAutoNum type="arabicPeriod" startAt="6"/>
              <a:defRPr/>
            </a:pPr>
            <a:endParaRPr lang="en-US" sz="1600" dirty="0" smtClean="0"/>
          </a:p>
        </p:txBody>
      </p:sp>
      <p:sp>
        <p:nvSpPr>
          <p:cNvPr id="2326531" name="Rectangle 3"/>
          <p:cNvSpPr>
            <a:spLocks noChangeArrowheads="1"/>
          </p:cNvSpPr>
          <p:nvPr/>
        </p:nvSpPr>
        <p:spPr bwMode="auto">
          <a:xfrm>
            <a:off x="685800" y="381000"/>
            <a:ext cx="7772400" cy="762000"/>
          </a:xfrm>
          <a:prstGeom prst="rect">
            <a:avLst/>
          </a:prstGeom>
          <a:noFill/>
          <a:ln w="9525">
            <a:noFill/>
            <a:miter lim="800000"/>
            <a:headEnd/>
            <a:tailEnd/>
          </a:ln>
          <a:effectLst/>
        </p:spPr>
        <p:txBody>
          <a:bodyPr anchor="ctr"/>
          <a:lstStyle/>
          <a:p>
            <a:pPr>
              <a:spcBef>
                <a:spcPct val="15000"/>
              </a:spcBef>
              <a:spcAft>
                <a:spcPct val="15000"/>
              </a:spcAft>
              <a:defRPr/>
            </a:pPr>
            <a:r>
              <a:rPr lang="en-US" sz="4000" dirty="0">
                <a:solidFill>
                  <a:schemeClr val="accent2"/>
                </a:solidFill>
                <a:effectLst>
                  <a:outerShdw blurRad="38100" dist="38100" dir="2700000" algn="tl">
                    <a:srgbClr val="000000"/>
                  </a:outerShdw>
                </a:effectLst>
                <a:latin typeface="Arial" pitchFamily="34" charset="0"/>
                <a:cs typeface="+mn-cs"/>
              </a:rPr>
              <a:t>Cara </a:t>
            </a:r>
            <a:r>
              <a:rPr lang="en-US" sz="4000" dirty="0" err="1">
                <a:solidFill>
                  <a:schemeClr val="accent2"/>
                </a:solidFill>
                <a:effectLst>
                  <a:outerShdw blurRad="38100" dist="38100" dir="2700000" algn="tl">
                    <a:srgbClr val="000000"/>
                  </a:outerShdw>
                </a:effectLst>
                <a:latin typeface="Arial" pitchFamily="34" charset="0"/>
                <a:cs typeface="+mn-cs"/>
              </a:rPr>
              <a:t>menggunakan</a:t>
            </a:r>
            <a:r>
              <a:rPr lang="en-US" sz="4000" dirty="0">
                <a:solidFill>
                  <a:schemeClr val="accent2"/>
                </a:solidFill>
                <a:effectLst>
                  <a:outerShdw blurRad="38100" dist="38100" dir="2700000" algn="tl">
                    <a:srgbClr val="000000"/>
                  </a:outerShdw>
                </a:effectLst>
                <a:latin typeface="Arial" pitchFamily="34" charset="0"/>
                <a:cs typeface="+mn-cs"/>
              </a:rPr>
              <a:t> </a:t>
            </a:r>
            <a:r>
              <a:rPr lang="en-US" sz="4000" dirty="0" smtClean="0">
                <a:solidFill>
                  <a:schemeClr val="accent2"/>
                </a:solidFill>
                <a:effectLst>
                  <a:outerShdw blurRad="38100" dist="38100" dir="2700000" algn="tl">
                    <a:srgbClr val="000000"/>
                  </a:outerShdw>
                </a:effectLst>
                <a:latin typeface="Arial" pitchFamily="34" charset="0"/>
                <a:cs typeface="+mn-cs"/>
              </a:rPr>
              <a:t>nebulizer</a:t>
            </a:r>
            <a:endParaRPr lang="en-US" sz="4000" dirty="0">
              <a:solidFill>
                <a:schemeClr val="accent2"/>
              </a:solidFill>
              <a:effectLst>
                <a:outerShdw blurRad="38100" dist="38100" dir="2700000" algn="tl">
                  <a:srgbClr val="000000"/>
                </a:outerShdw>
              </a:effectLst>
              <a:latin typeface="Arial" pitchFamily="34" charset="0"/>
              <a:cs typeface="+mn-cs"/>
            </a:endParaRPr>
          </a:p>
        </p:txBody>
      </p:sp>
      <p:pic>
        <p:nvPicPr>
          <p:cNvPr id="21508" name="Picture 2"/>
          <p:cNvPicPr>
            <a:picLocks noChangeAspect="1" noChangeArrowheads="1"/>
          </p:cNvPicPr>
          <p:nvPr/>
        </p:nvPicPr>
        <p:blipFill>
          <a:blip r:embed="rId2" cstate="print"/>
          <a:srcRect/>
          <a:stretch>
            <a:fillRect/>
          </a:stretch>
        </p:blipFill>
        <p:spPr bwMode="auto">
          <a:xfrm>
            <a:off x="4968875" y="2276475"/>
            <a:ext cx="3924300" cy="3124200"/>
          </a:xfrm>
          <a:prstGeom prst="rect">
            <a:avLst/>
          </a:prstGeom>
          <a:noFill/>
          <a:ln w="9525">
            <a:noFill/>
            <a:miter lim="800000"/>
            <a:headEnd/>
            <a:tailEnd/>
          </a:ln>
        </p:spPr>
      </p:pic>
      <p:sp>
        <p:nvSpPr>
          <p:cNvPr id="21510" name="Text Box 39"/>
          <p:cNvSpPr txBox="1">
            <a:spLocks noChangeArrowheads="1"/>
          </p:cNvSpPr>
          <p:nvPr/>
        </p:nvSpPr>
        <p:spPr bwMode="auto">
          <a:xfrm>
            <a:off x="0" y="6596390"/>
            <a:ext cx="3429144" cy="261610"/>
          </a:xfrm>
          <a:prstGeom prst="rect">
            <a:avLst/>
          </a:prstGeom>
          <a:noFill/>
          <a:ln w="12700">
            <a:noFill/>
            <a:miter lim="800000"/>
            <a:headEnd/>
            <a:tailEnd/>
          </a:ln>
        </p:spPr>
        <p:txBody>
          <a:bodyPr wrap="none">
            <a:spAutoFit/>
          </a:bodyPr>
          <a:lstStyle/>
          <a:p>
            <a:pPr eaLnBrk="0" hangingPunct="0"/>
            <a:r>
              <a:rPr lang="en-GB" sz="1100" i="1" dirty="0">
                <a:solidFill>
                  <a:srgbClr val="FFFF00"/>
                </a:solidFill>
                <a:latin typeface="Candara" pitchFamily="34" charset="0"/>
              </a:rPr>
              <a:t>Adapted from </a:t>
            </a:r>
            <a:r>
              <a:rPr lang="en-GB" sz="1100" i="1" dirty="0" err="1">
                <a:solidFill>
                  <a:srgbClr val="FFFF00"/>
                </a:solidFill>
                <a:latin typeface="Candara" pitchFamily="34" charset="0"/>
              </a:rPr>
              <a:t>Laube</a:t>
            </a:r>
            <a:r>
              <a:rPr lang="en-GB" sz="1100" i="1" dirty="0">
                <a:solidFill>
                  <a:srgbClr val="FFFF00"/>
                </a:solidFill>
                <a:latin typeface="Candara" pitchFamily="34" charset="0"/>
              </a:rPr>
              <a:t> et al., </a:t>
            </a:r>
            <a:r>
              <a:rPr lang="en-GB" sz="1100" i="1" dirty="0" err="1">
                <a:solidFill>
                  <a:srgbClr val="FFFF00"/>
                </a:solidFill>
                <a:latin typeface="Candara" pitchFamily="34" charset="0"/>
              </a:rPr>
              <a:t>Eur</a:t>
            </a:r>
            <a:r>
              <a:rPr lang="en-GB" sz="1100" i="1" dirty="0">
                <a:solidFill>
                  <a:srgbClr val="FFFF00"/>
                </a:solidFill>
                <a:latin typeface="Candara" pitchFamily="34" charset="0"/>
              </a:rPr>
              <a:t> </a:t>
            </a:r>
            <a:r>
              <a:rPr lang="en-GB" sz="1100" i="1" dirty="0" err="1">
                <a:solidFill>
                  <a:srgbClr val="FFFF00"/>
                </a:solidFill>
                <a:latin typeface="Candara" pitchFamily="34" charset="0"/>
              </a:rPr>
              <a:t>Respi</a:t>
            </a:r>
            <a:r>
              <a:rPr lang="en-GB" sz="1100" i="1" dirty="0">
                <a:solidFill>
                  <a:srgbClr val="FFFF00"/>
                </a:solidFill>
                <a:latin typeface="Candara" pitchFamily="34" charset="0"/>
              </a:rPr>
              <a:t> J 2011:37:1308-1331</a:t>
            </a: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772400" cy="5555704"/>
          </a:xfrm>
        </p:spPr>
        <p:txBody>
          <a:bodyPr/>
          <a:lstStyle/>
          <a:p>
            <a:r>
              <a:rPr lang="en-US" sz="4000" dirty="0" err="1" smtClean="0"/>
              <a:t>Pada</a:t>
            </a:r>
            <a:r>
              <a:rPr lang="en-US" sz="4000" dirty="0" smtClean="0"/>
              <a:t> nebulizer: </a:t>
            </a:r>
            <a:r>
              <a:rPr lang="en-US" dirty="0" smtClean="0"/>
              <a:t/>
            </a:r>
            <a:br>
              <a:rPr lang="en-US" dirty="0" smtClean="0"/>
            </a:br>
            <a:r>
              <a:rPr lang="en-US" dirty="0" err="1" smtClean="0"/>
              <a:t>Apakah</a:t>
            </a:r>
            <a:r>
              <a:rPr lang="en-US" dirty="0" smtClean="0"/>
              <a:t> </a:t>
            </a:r>
            <a:r>
              <a:rPr lang="en-US" i="1" dirty="0" smtClean="0">
                <a:effectLst/>
              </a:rPr>
              <a:t>fill volume </a:t>
            </a:r>
            <a:r>
              <a:rPr lang="en-US" dirty="0" err="1" smtClean="0"/>
              <a:t>harus</a:t>
            </a:r>
            <a:r>
              <a:rPr lang="en-US" dirty="0" smtClean="0"/>
              <a:t> minimal 4 </a:t>
            </a:r>
            <a:r>
              <a:rPr lang="en-US" dirty="0" err="1" smtClean="0"/>
              <a:t>mL</a:t>
            </a:r>
            <a:r>
              <a:rPr lang="en-US" dirty="0" smtClean="0"/>
              <a:t>?</a:t>
            </a:r>
            <a:endParaRPr lang="en-US" dirty="0"/>
          </a:p>
        </p:txBody>
      </p:sp>
      <p:sp>
        <p:nvSpPr>
          <p:cNvPr id="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Istilah</a:t>
            </a:r>
            <a:endParaRPr lang="en-US" dirty="0"/>
          </a:p>
        </p:txBody>
      </p:sp>
      <p:sp>
        <p:nvSpPr>
          <p:cNvPr id="3" name="Content Placeholder 2"/>
          <p:cNvSpPr>
            <a:spLocks noGrp="1"/>
          </p:cNvSpPr>
          <p:nvPr>
            <p:ph idx="1"/>
          </p:nvPr>
        </p:nvSpPr>
        <p:spPr>
          <a:xfrm>
            <a:off x="3276600" y="1676400"/>
            <a:ext cx="5638800" cy="4114800"/>
          </a:xfrm>
        </p:spPr>
        <p:txBody>
          <a:bodyPr/>
          <a:lstStyle/>
          <a:p>
            <a:r>
              <a:rPr lang="en-US" dirty="0" smtClean="0"/>
              <a:t>Volume </a:t>
            </a:r>
            <a:r>
              <a:rPr lang="en-US" dirty="0" err="1" smtClean="0"/>
              <a:t>residu</a:t>
            </a:r>
            <a:r>
              <a:rPr lang="en-US" dirty="0" smtClean="0"/>
              <a:t>  / “dead-volume” :  volume yang </a:t>
            </a:r>
            <a:r>
              <a:rPr lang="en-US" dirty="0" err="1" smtClean="0"/>
              <a:t>tersisa</a:t>
            </a:r>
            <a:r>
              <a:rPr lang="en-US" dirty="0" smtClean="0"/>
              <a:t> </a:t>
            </a:r>
            <a:r>
              <a:rPr lang="en-US" dirty="0" err="1" smtClean="0"/>
              <a:t>ketika</a:t>
            </a:r>
            <a:r>
              <a:rPr lang="en-US" dirty="0" smtClean="0"/>
              <a:t> nebulizer </a:t>
            </a:r>
            <a:r>
              <a:rPr lang="en-US" dirty="0" err="1" smtClean="0"/>
              <a:t>dipakai</a:t>
            </a:r>
            <a:r>
              <a:rPr lang="en-US" dirty="0" smtClean="0"/>
              <a:t> </a:t>
            </a:r>
            <a:r>
              <a:rPr lang="en-US" dirty="0" err="1" smtClean="0"/>
              <a:t>sampai</a:t>
            </a:r>
            <a:r>
              <a:rPr lang="en-US" dirty="0" smtClean="0"/>
              <a:t> “</a:t>
            </a:r>
            <a:r>
              <a:rPr lang="en-US" dirty="0" err="1" smtClean="0"/>
              <a:t>habis</a:t>
            </a:r>
            <a:r>
              <a:rPr lang="en-US" dirty="0" smtClean="0"/>
              <a:t>”</a:t>
            </a:r>
          </a:p>
          <a:p>
            <a:endParaRPr lang="en-US" dirty="0" smtClean="0"/>
          </a:p>
          <a:p>
            <a:r>
              <a:rPr lang="en-US" i="1" dirty="0" smtClean="0">
                <a:effectLst/>
              </a:rPr>
              <a:t>Fill volume</a:t>
            </a:r>
            <a:r>
              <a:rPr lang="en-US" dirty="0" smtClean="0"/>
              <a:t>: volume yang </a:t>
            </a:r>
            <a:r>
              <a:rPr lang="en-US" dirty="0" err="1" smtClean="0"/>
              <a:t>harus</a:t>
            </a:r>
            <a:r>
              <a:rPr lang="en-US" dirty="0" smtClean="0"/>
              <a:t> </a:t>
            </a:r>
            <a:r>
              <a:rPr lang="en-US" dirty="0" err="1" smtClean="0"/>
              <a:t>diisi</a:t>
            </a:r>
            <a:r>
              <a:rPr lang="en-US" dirty="0" smtClean="0"/>
              <a:t> </a:t>
            </a:r>
            <a:r>
              <a:rPr lang="en-US" dirty="0" err="1" smtClean="0"/>
              <a:t>ke</a:t>
            </a:r>
            <a:r>
              <a:rPr lang="en-US" dirty="0" smtClean="0"/>
              <a:t> </a:t>
            </a:r>
            <a:r>
              <a:rPr lang="en-US" dirty="0" err="1" smtClean="0"/>
              <a:t>dalam</a:t>
            </a:r>
            <a:r>
              <a:rPr lang="en-US" dirty="0" smtClean="0"/>
              <a:t> </a:t>
            </a:r>
            <a:r>
              <a:rPr lang="en-US" dirty="0" err="1" smtClean="0"/>
              <a:t>cawan</a:t>
            </a:r>
            <a:r>
              <a:rPr lang="en-US" dirty="0" smtClean="0"/>
              <a:t>/</a:t>
            </a:r>
            <a:r>
              <a:rPr lang="en-US" i="1" dirty="0" smtClean="0">
                <a:effectLst/>
              </a:rPr>
              <a:t>chamber</a:t>
            </a:r>
            <a:r>
              <a:rPr lang="en-US" dirty="0" smtClean="0"/>
              <a:t> nebulizer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 y="1828800"/>
            <a:ext cx="3089127" cy="3276600"/>
          </a:xfrm>
          <a:prstGeom prst="rect">
            <a:avLst/>
          </a:prstGeom>
          <a:noFill/>
          <a:ln w="12700">
            <a:noFill/>
            <a:miter lim="800000"/>
            <a:headEnd/>
            <a:tailEnd/>
          </a:ln>
          <a:effectLst/>
        </p:spPr>
      </p:pic>
      <p:sp>
        <p:nvSpPr>
          <p:cNvPr id="7"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
        <p:nvSpPr>
          <p:cNvPr id="8" name="Text Box 4"/>
          <p:cNvSpPr txBox="1">
            <a:spLocks noChangeArrowheads="1"/>
          </p:cNvSpPr>
          <p:nvPr/>
        </p:nvSpPr>
        <p:spPr bwMode="auto">
          <a:xfrm>
            <a:off x="0" y="6633195"/>
            <a:ext cx="5903912" cy="224805"/>
          </a:xfrm>
          <a:prstGeom prst="rect">
            <a:avLst/>
          </a:prstGeom>
          <a:noFill/>
          <a:ln w="9525">
            <a:noFill/>
            <a:miter lim="800000"/>
            <a:headEnd/>
            <a:tailEnd/>
          </a:ln>
        </p:spPr>
        <p:txBody>
          <a:bodyPr>
            <a:spAutoFit/>
          </a:bodyPr>
          <a:lstStyle/>
          <a:p>
            <a:pPr fontAlgn="base">
              <a:lnSpc>
                <a:spcPct val="75000"/>
              </a:lnSpc>
              <a:spcBef>
                <a:spcPct val="40000"/>
              </a:spcBef>
              <a:spcAft>
                <a:spcPct val="0"/>
              </a:spcAft>
            </a:pPr>
            <a:r>
              <a:rPr lang="en-US" sz="1100" b="1" dirty="0">
                <a:solidFill>
                  <a:srgbClr val="FFFF00"/>
                </a:solidFill>
                <a:latin typeface="Candara" pitchFamily="34" charset="0"/>
              </a:rPr>
              <a:t>Kendrick et al. </a:t>
            </a:r>
            <a:r>
              <a:rPr lang="en-US" sz="1100" b="1" dirty="0" err="1">
                <a:solidFill>
                  <a:srgbClr val="FFFF00"/>
                </a:solidFill>
                <a:latin typeface="Candara" pitchFamily="34" charset="0"/>
              </a:rPr>
              <a:t>Resp</a:t>
            </a:r>
            <a:r>
              <a:rPr lang="en-US" sz="1100" b="1" dirty="0">
                <a:solidFill>
                  <a:srgbClr val="FFFF00"/>
                </a:solidFill>
                <a:latin typeface="Candara" pitchFamily="34" charset="0"/>
              </a:rPr>
              <a:t> Med 1995;89:157-159</a:t>
            </a:r>
            <a:endParaRPr lang="en-GB" sz="1100" b="1" dirty="0">
              <a:solidFill>
                <a:srgbClr val="FFFF00"/>
              </a:solidFill>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152400"/>
            <a:ext cx="7772400" cy="914400"/>
          </a:xfrm>
        </p:spPr>
        <p:txBody>
          <a:bodyPr/>
          <a:lstStyle/>
          <a:p>
            <a:pPr eaLnBrk="1" hangingPunct="1">
              <a:defRPr/>
            </a:pPr>
            <a:r>
              <a:rPr lang="en-US" smtClean="0"/>
              <a:t>Definisi Asma </a:t>
            </a:r>
          </a:p>
        </p:txBody>
      </p:sp>
      <p:graphicFrame>
        <p:nvGraphicFramePr>
          <p:cNvPr id="1026" name="Object 2"/>
          <p:cNvGraphicFramePr>
            <a:graphicFrameLocks noChangeAspect="1"/>
          </p:cNvGraphicFramePr>
          <p:nvPr/>
        </p:nvGraphicFramePr>
        <p:xfrm>
          <a:off x="381000" y="2060575"/>
          <a:ext cx="3298825" cy="3657600"/>
        </p:xfrm>
        <a:graphic>
          <a:graphicData uri="http://schemas.openxmlformats.org/presentationml/2006/ole">
            <p:oleObj spid="_x0000_s1026" name="PHOTO-PAINT Image" r:id="rId4" imgW="3638095" imgH="4034564" progId="">
              <p:embed/>
            </p:oleObj>
          </a:graphicData>
        </a:graphic>
      </p:graphicFrame>
      <p:sp>
        <p:nvSpPr>
          <p:cNvPr id="1028" name="Rectangle 4"/>
          <p:cNvSpPr>
            <a:spLocks noGrp="1" noChangeArrowheads="1"/>
          </p:cNvSpPr>
          <p:nvPr>
            <p:ph type="body" idx="1"/>
          </p:nvPr>
        </p:nvSpPr>
        <p:spPr>
          <a:xfrm>
            <a:off x="3886200" y="1943100"/>
            <a:ext cx="5006975" cy="4006850"/>
          </a:xfrm>
        </p:spPr>
        <p:txBody>
          <a:bodyPr/>
          <a:lstStyle/>
          <a:p>
            <a:pPr marL="0" indent="0" eaLnBrk="1" hangingPunct="1">
              <a:lnSpc>
                <a:spcPct val="95000"/>
              </a:lnSpc>
              <a:buFont typeface="Wingdings" pitchFamily="2" charset="2"/>
              <a:buNone/>
              <a:defRPr/>
            </a:pPr>
            <a:r>
              <a:rPr lang="en-US" sz="2400" dirty="0" err="1" smtClean="0"/>
              <a:t>Asma</a:t>
            </a:r>
            <a:r>
              <a:rPr lang="en-US" sz="2400" dirty="0" smtClean="0"/>
              <a:t> </a:t>
            </a:r>
            <a:r>
              <a:rPr lang="en-US" sz="2400" dirty="0" err="1" smtClean="0"/>
              <a:t>merupakan</a:t>
            </a:r>
            <a:r>
              <a:rPr lang="en-US" sz="2400" dirty="0" smtClean="0"/>
              <a:t> </a:t>
            </a:r>
            <a:r>
              <a:rPr lang="en-US" sz="2400" dirty="0" err="1" smtClean="0"/>
              <a:t>penyakit</a:t>
            </a:r>
            <a:r>
              <a:rPr lang="en-US" sz="2400" dirty="0" smtClean="0"/>
              <a:t> </a:t>
            </a:r>
            <a:r>
              <a:rPr lang="en-US" sz="2400" dirty="0" err="1" smtClean="0"/>
              <a:t>heterogen</a:t>
            </a:r>
            <a:r>
              <a:rPr lang="en-US" sz="2400" dirty="0" smtClean="0"/>
              <a:t>, </a:t>
            </a:r>
            <a:r>
              <a:rPr lang="en-US" sz="2400" dirty="0" err="1" smtClean="0"/>
              <a:t>umumnya</a:t>
            </a:r>
            <a:r>
              <a:rPr lang="en-US" sz="2400" dirty="0" smtClean="0"/>
              <a:t> </a:t>
            </a:r>
            <a:r>
              <a:rPr lang="en-US" sz="2400" dirty="0" err="1" smtClean="0"/>
              <a:t>dengan</a:t>
            </a:r>
            <a:r>
              <a:rPr lang="en-US" sz="2400" dirty="0" smtClean="0"/>
              <a:t> </a:t>
            </a:r>
            <a:r>
              <a:rPr lang="en-US" sz="2400" dirty="0" err="1" smtClean="0"/>
              <a:t>karakteristik</a:t>
            </a:r>
            <a:r>
              <a:rPr lang="en-US" sz="2400" dirty="0" smtClean="0"/>
              <a:t> </a:t>
            </a:r>
            <a:r>
              <a:rPr lang="en-US" sz="2400" dirty="0" err="1" smtClean="0">
                <a:solidFill>
                  <a:srgbClr val="FFC000"/>
                </a:solidFill>
              </a:rPr>
              <a:t>inflamasi</a:t>
            </a:r>
            <a:r>
              <a:rPr lang="en-US" sz="2400" dirty="0" smtClean="0">
                <a:solidFill>
                  <a:srgbClr val="FFC000"/>
                </a:solidFill>
              </a:rPr>
              <a:t> </a:t>
            </a:r>
            <a:r>
              <a:rPr lang="en-US" sz="2400" dirty="0" err="1" smtClean="0">
                <a:solidFill>
                  <a:srgbClr val="FFC000"/>
                </a:solidFill>
              </a:rPr>
              <a:t>saluran</a:t>
            </a:r>
            <a:r>
              <a:rPr lang="en-US" sz="2400" dirty="0" smtClean="0">
                <a:solidFill>
                  <a:srgbClr val="FFC000"/>
                </a:solidFill>
              </a:rPr>
              <a:t> </a:t>
            </a:r>
            <a:r>
              <a:rPr lang="en-US" sz="2400" dirty="0" err="1" smtClean="0">
                <a:solidFill>
                  <a:srgbClr val="FFC000"/>
                </a:solidFill>
              </a:rPr>
              <a:t>napas</a:t>
            </a:r>
            <a:r>
              <a:rPr lang="en-US" sz="2400" dirty="0" smtClean="0">
                <a:solidFill>
                  <a:srgbClr val="FFC000"/>
                </a:solidFill>
              </a:rPr>
              <a:t> </a:t>
            </a:r>
            <a:r>
              <a:rPr lang="en-US" sz="2400" dirty="0" err="1" smtClean="0">
                <a:solidFill>
                  <a:srgbClr val="FFC000"/>
                </a:solidFill>
              </a:rPr>
              <a:t>kronik</a:t>
            </a:r>
            <a:r>
              <a:rPr lang="en-US" sz="2400" dirty="0" smtClean="0"/>
              <a:t>. </a:t>
            </a:r>
            <a:r>
              <a:rPr lang="en-US" sz="2400" dirty="0" err="1" smtClean="0"/>
              <a:t>Asma</a:t>
            </a:r>
            <a:r>
              <a:rPr lang="en-US" sz="2400" dirty="0" smtClean="0"/>
              <a:t> </a:t>
            </a:r>
            <a:r>
              <a:rPr lang="en-US" sz="2400" dirty="0" err="1" smtClean="0"/>
              <a:t>ditandai</a:t>
            </a:r>
            <a:r>
              <a:rPr lang="en-US" sz="2400" dirty="0" smtClean="0"/>
              <a:t> </a:t>
            </a:r>
            <a:r>
              <a:rPr lang="en-US" sz="2400" dirty="0" err="1" smtClean="0"/>
              <a:t>dengan</a:t>
            </a:r>
            <a:r>
              <a:rPr lang="en-US" sz="2400" dirty="0" smtClean="0"/>
              <a:t> </a:t>
            </a:r>
            <a:r>
              <a:rPr lang="en-US" sz="2400" dirty="0" err="1" smtClean="0"/>
              <a:t>riwayat</a:t>
            </a:r>
            <a:r>
              <a:rPr lang="en-US" sz="2400" dirty="0" smtClean="0"/>
              <a:t> </a:t>
            </a:r>
            <a:r>
              <a:rPr lang="en-US" sz="2400" dirty="0" err="1" smtClean="0"/>
              <a:t>gejala</a:t>
            </a:r>
            <a:r>
              <a:rPr lang="en-US" sz="2400" dirty="0" smtClean="0"/>
              <a:t> </a:t>
            </a:r>
            <a:r>
              <a:rPr lang="en-US" sz="2400" dirty="0" err="1" smtClean="0"/>
              <a:t>pernapasan</a:t>
            </a:r>
            <a:r>
              <a:rPr lang="en-US" sz="2400" dirty="0" smtClean="0"/>
              <a:t> </a:t>
            </a:r>
            <a:r>
              <a:rPr lang="en-US" sz="2400" dirty="0" err="1" smtClean="0"/>
              <a:t>seperti</a:t>
            </a:r>
            <a:r>
              <a:rPr lang="en-US" sz="2400" dirty="0" smtClean="0"/>
              <a:t> </a:t>
            </a:r>
            <a:r>
              <a:rPr lang="en-US" sz="2400" dirty="0" err="1" smtClean="0">
                <a:solidFill>
                  <a:srgbClr val="FFC000"/>
                </a:solidFill>
              </a:rPr>
              <a:t>mengi</a:t>
            </a:r>
            <a:r>
              <a:rPr lang="en-US" sz="2400" dirty="0" smtClean="0">
                <a:solidFill>
                  <a:srgbClr val="FFC000"/>
                </a:solidFill>
              </a:rPr>
              <a:t>, </a:t>
            </a:r>
            <a:r>
              <a:rPr lang="en-US" sz="2400" dirty="0" err="1" smtClean="0">
                <a:solidFill>
                  <a:srgbClr val="FFC000"/>
                </a:solidFill>
              </a:rPr>
              <a:t>sesak</a:t>
            </a:r>
            <a:r>
              <a:rPr lang="en-US" sz="2400" dirty="0" smtClean="0">
                <a:solidFill>
                  <a:srgbClr val="FFC000"/>
                </a:solidFill>
              </a:rPr>
              <a:t> </a:t>
            </a:r>
            <a:r>
              <a:rPr lang="en-US" sz="2400" dirty="0" err="1" smtClean="0">
                <a:solidFill>
                  <a:srgbClr val="FFC000"/>
                </a:solidFill>
              </a:rPr>
              <a:t>napas</a:t>
            </a:r>
            <a:r>
              <a:rPr lang="en-US" sz="2400" dirty="0" smtClean="0">
                <a:solidFill>
                  <a:srgbClr val="FFC000"/>
                </a:solidFill>
              </a:rPr>
              <a:t>, rasa </a:t>
            </a:r>
            <a:r>
              <a:rPr lang="en-US" sz="2400" dirty="0" err="1" smtClean="0">
                <a:solidFill>
                  <a:srgbClr val="FFC000"/>
                </a:solidFill>
              </a:rPr>
              <a:t>tertekan</a:t>
            </a:r>
            <a:r>
              <a:rPr lang="en-US" sz="2400" dirty="0" smtClean="0">
                <a:solidFill>
                  <a:srgbClr val="FFC000"/>
                </a:solidFill>
              </a:rPr>
              <a:t> </a:t>
            </a:r>
            <a:r>
              <a:rPr lang="en-US" sz="2400" dirty="0" err="1" smtClean="0">
                <a:solidFill>
                  <a:srgbClr val="FFC000"/>
                </a:solidFill>
              </a:rPr>
              <a:t>di</a:t>
            </a:r>
            <a:r>
              <a:rPr lang="en-US" sz="2400" dirty="0" smtClean="0">
                <a:solidFill>
                  <a:srgbClr val="FFC000"/>
                </a:solidFill>
              </a:rPr>
              <a:t> dada </a:t>
            </a:r>
            <a:r>
              <a:rPr lang="en-US" sz="2400" dirty="0" err="1" smtClean="0">
                <a:solidFill>
                  <a:srgbClr val="FFC000"/>
                </a:solidFill>
              </a:rPr>
              <a:t>dan</a:t>
            </a:r>
            <a:r>
              <a:rPr lang="en-US" sz="2400" dirty="0" smtClean="0">
                <a:solidFill>
                  <a:srgbClr val="FFC000"/>
                </a:solidFill>
              </a:rPr>
              <a:t> </a:t>
            </a:r>
            <a:r>
              <a:rPr lang="en-US" sz="2400" dirty="0" err="1" smtClean="0">
                <a:solidFill>
                  <a:srgbClr val="FFC000"/>
                </a:solidFill>
              </a:rPr>
              <a:t>batuk</a:t>
            </a:r>
            <a:r>
              <a:rPr lang="en-US" sz="2400" dirty="0" smtClean="0">
                <a:solidFill>
                  <a:srgbClr val="FFC000"/>
                </a:solidFill>
              </a:rPr>
              <a:t> </a:t>
            </a:r>
            <a:r>
              <a:rPr lang="en-US" sz="2400" dirty="0" smtClean="0"/>
              <a:t>yang </a:t>
            </a:r>
            <a:r>
              <a:rPr lang="en-US" sz="2400" dirty="0" err="1" smtClean="0"/>
              <a:t>waktu</a:t>
            </a:r>
            <a:r>
              <a:rPr lang="en-US" sz="2400" dirty="0" smtClean="0"/>
              <a:t> </a:t>
            </a:r>
            <a:r>
              <a:rPr lang="en-US" sz="2400" dirty="0" err="1" smtClean="0"/>
              <a:t>dan</a:t>
            </a:r>
            <a:r>
              <a:rPr lang="en-US" sz="2400" dirty="0" smtClean="0"/>
              <a:t> </a:t>
            </a:r>
            <a:r>
              <a:rPr lang="en-US" sz="2400" dirty="0" err="1" smtClean="0"/>
              <a:t>intensitasnya</a:t>
            </a:r>
            <a:r>
              <a:rPr lang="en-US" sz="2400" dirty="0" smtClean="0"/>
              <a:t> </a:t>
            </a:r>
            <a:r>
              <a:rPr lang="en-US" sz="2400" dirty="0" err="1" smtClean="0"/>
              <a:t>dapat</a:t>
            </a:r>
            <a:r>
              <a:rPr lang="en-US" sz="2400" dirty="0" smtClean="0"/>
              <a:t> </a:t>
            </a:r>
            <a:r>
              <a:rPr lang="en-US" sz="2400" dirty="0" err="1" smtClean="0"/>
              <a:t>berubah-ubah</a:t>
            </a:r>
            <a:r>
              <a:rPr lang="en-US" sz="2400" dirty="0" smtClean="0"/>
              <a:t>, </a:t>
            </a:r>
            <a:r>
              <a:rPr lang="en-US" sz="2400" dirty="0" err="1" smtClean="0"/>
              <a:t>bersamaan</a:t>
            </a:r>
            <a:r>
              <a:rPr lang="en-US" sz="2400" dirty="0" smtClean="0"/>
              <a:t> </a:t>
            </a:r>
            <a:r>
              <a:rPr lang="en-US" sz="2400" dirty="0" err="1" smtClean="0"/>
              <a:t>dengan</a:t>
            </a:r>
            <a:r>
              <a:rPr lang="en-US" sz="2400" dirty="0" smtClean="0"/>
              <a:t> </a:t>
            </a:r>
            <a:r>
              <a:rPr lang="en-US" sz="2400" dirty="0" err="1" smtClean="0"/>
              <a:t>variasi</a:t>
            </a:r>
            <a:r>
              <a:rPr lang="en-US" sz="2400" dirty="0" smtClean="0"/>
              <a:t> </a:t>
            </a:r>
            <a:r>
              <a:rPr lang="en-US" sz="2400" dirty="0" err="1" smtClean="0">
                <a:solidFill>
                  <a:srgbClr val="FFC000"/>
                </a:solidFill>
              </a:rPr>
              <a:t>hambatan</a:t>
            </a:r>
            <a:r>
              <a:rPr lang="en-US" sz="2400" dirty="0" smtClean="0">
                <a:solidFill>
                  <a:srgbClr val="FFC000"/>
                </a:solidFill>
              </a:rPr>
              <a:t> </a:t>
            </a:r>
            <a:r>
              <a:rPr lang="en-US" sz="2400" dirty="0" err="1" smtClean="0">
                <a:solidFill>
                  <a:srgbClr val="FFC000"/>
                </a:solidFill>
              </a:rPr>
              <a:t>aliran</a:t>
            </a:r>
            <a:r>
              <a:rPr lang="en-US" sz="2400" dirty="0" smtClean="0">
                <a:solidFill>
                  <a:srgbClr val="FFC000"/>
                </a:solidFill>
              </a:rPr>
              <a:t> </a:t>
            </a:r>
            <a:r>
              <a:rPr lang="en-US" sz="2400" dirty="0" err="1" smtClean="0">
                <a:solidFill>
                  <a:srgbClr val="FFC000"/>
                </a:solidFill>
              </a:rPr>
              <a:t>ekspirasi</a:t>
            </a:r>
            <a:r>
              <a:rPr lang="en-US" sz="2400" dirty="0" smtClean="0"/>
              <a:t>.</a:t>
            </a:r>
          </a:p>
        </p:txBody>
      </p:sp>
      <p:sp>
        <p:nvSpPr>
          <p:cNvPr id="1029"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pic>
        <p:nvPicPr>
          <p:cNvPr id="1030" name="Picture 7" descr="gina logo.jpg"/>
          <p:cNvPicPr>
            <a:picLocks noChangeAspect="1"/>
          </p:cNvPicPr>
          <p:nvPr/>
        </p:nvPicPr>
        <p:blipFill>
          <a:blip r:embed="rId5" cstate="print"/>
          <a:srcRect/>
          <a:stretch>
            <a:fillRect/>
          </a:stretch>
        </p:blipFill>
        <p:spPr bwMode="auto">
          <a:xfrm>
            <a:off x="0" y="0"/>
            <a:ext cx="1066800" cy="1076325"/>
          </a:xfrm>
          <a:prstGeom prst="rect">
            <a:avLst/>
          </a:prstGeom>
          <a:noFill/>
          <a:ln w="9525">
            <a:noFill/>
            <a:miter lim="800000"/>
            <a:headEnd/>
            <a:tailEnd/>
          </a:ln>
        </p:spPr>
      </p:pic>
      <p:sp>
        <p:nvSpPr>
          <p:cNvPr id="10"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003232" cy="922114"/>
          </a:xfrm>
        </p:spPr>
        <p:txBody>
          <a:bodyPr/>
          <a:lstStyle/>
          <a:p>
            <a:r>
              <a:rPr lang="en-US" sz="4000" dirty="0" err="1" smtClean="0">
                <a:effectLst/>
              </a:rPr>
              <a:t>Hubungan</a:t>
            </a:r>
            <a:r>
              <a:rPr lang="en-US" sz="4000" i="1" dirty="0" smtClean="0">
                <a:effectLst/>
              </a:rPr>
              <a:t> Fill-volum</a:t>
            </a:r>
            <a:r>
              <a:rPr lang="en-US" sz="4000" dirty="0" smtClean="0">
                <a:effectLst/>
              </a:rPr>
              <a:t>e &amp; volume </a:t>
            </a:r>
            <a:r>
              <a:rPr lang="en-US" sz="4000" dirty="0" err="1" smtClean="0">
                <a:effectLst/>
              </a:rPr>
              <a:t>residu</a:t>
            </a:r>
            <a:endParaRPr lang="en-US" sz="4000" dirty="0">
              <a:effectLst/>
            </a:endParaRPr>
          </a:p>
        </p:txBody>
      </p:sp>
      <p:sp>
        <p:nvSpPr>
          <p:cNvPr id="3" name="Content Placeholder 2"/>
          <p:cNvSpPr>
            <a:spLocks noGrp="1"/>
          </p:cNvSpPr>
          <p:nvPr>
            <p:ph idx="1"/>
          </p:nvPr>
        </p:nvSpPr>
        <p:spPr>
          <a:xfrm>
            <a:off x="385192" y="1417637"/>
            <a:ext cx="8219256" cy="4525963"/>
          </a:xfrm>
        </p:spPr>
        <p:txBody>
          <a:bodyPr/>
          <a:lstStyle/>
          <a:p>
            <a:r>
              <a:rPr lang="en-US" sz="2400" b="0" dirty="0" err="1" smtClean="0">
                <a:effectLst/>
                <a:sym typeface="Wingdings" pitchFamily="2" charset="2"/>
              </a:rPr>
              <a:t>Jika</a:t>
            </a:r>
            <a:r>
              <a:rPr lang="en-US" sz="2400" b="0" dirty="0" smtClean="0">
                <a:effectLst/>
                <a:sym typeface="Wingdings" pitchFamily="2" charset="2"/>
              </a:rPr>
              <a:t> volume </a:t>
            </a:r>
            <a:r>
              <a:rPr lang="en-US" sz="2400" b="0" dirty="0" err="1" smtClean="0">
                <a:effectLst/>
                <a:sym typeface="Wingdings" pitchFamily="2" charset="2"/>
              </a:rPr>
              <a:t>residu</a:t>
            </a:r>
            <a:r>
              <a:rPr lang="en-US" sz="2400" b="0" dirty="0" smtClean="0">
                <a:effectLst/>
                <a:sym typeface="Wingdings" pitchFamily="2" charset="2"/>
              </a:rPr>
              <a:t> </a:t>
            </a:r>
            <a:r>
              <a:rPr lang="en-US" sz="2400" b="0" dirty="0" err="1" smtClean="0">
                <a:effectLst/>
                <a:sym typeface="Wingdings" pitchFamily="2" charset="2"/>
              </a:rPr>
              <a:t>tinggi</a:t>
            </a:r>
            <a:r>
              <a:rPr lang="en-US" sz="2400" b="0" dirty="0" smtClean="0">
                <a:effectLst/>
                <a:sym typeface="Wingdings" pitchFamily="2" charset="2"/>
              </a:rPr>
              <a:t>, </a:t>
            </a:r>
            <a:r>
              <a:rPr lang="en-US" sz="2400" b="0" dirty="0" err="1" smtClean="0">
                <a:effectLst/>
                <a:sym typeface="Wingdings" pitchFamily="2" charset="2"/>
              </a:rPr>
              <a:t>maka</a:t>
            </a:r>
            <a:r>
              <a:rPr lang="en-US" sz="2400" b="0" dirty="0" smtClean="0">
                <a:effectLst/>
                <a:sym typeface="Wingdings" pitchFamily="2" charset="2"/>
              </a:rPr>
              <a:t> </a:t>
            </a:r>
            <a:r>
              <a:rPr lang="en-US" sz="2400" b="0" dirty="0" err="1" smtClean="0">
                <a:effectLst/>
                <a:sym typeface="Wingdings" pitchFamily="2" charset="2"/>
              </a:rPr>
              <a:t>untuk</a:t>
            </a:r>
            <a:r>
              <a:rPr lang="en-US" sz="2400" b="0" dirty="0" smtClean="0">
                <a:effectLst/>
                <a:sym typeface="Wingdings" pitchFamily="2" charset="2"/>
              </a:rPr>
              <a:t> </a:t>
            </a:r>
            <a:r>
              <a:rPr lang="en-US" sz="2400" b="0" dirty="0" err="1" smtClean="0">
                <a:effectLst/>
                <a:sym typeface="Wingdings" pitchFamily="2" charset="2"/>
              </a:rPr>
              <a:t>meningkatkan</a:t>
            </a:r>
            <a:r>
              <a:rPr lang="en-US" sz="2400" b="0" dirty="0" smtClean="0">
                <a:effectLst/>
                <a:sym typeface="Wingdings" pitchFamily="2" charset="2"/>
              </a:rPr>
              <a:t> </a:t>
            </a:r>
            <a:r>
              <a:rPr lang="en-US" sz="2400" b="0" dirty="0" err="1" smtClean="0">
                <a:effectLst/>
                <a:sym typeface="Wingdings" pitchFamily="2" charset="2"/>
              </a:rPr>
              <a:t>jumLah</a:t>
            </a:r>
            <a:r>
              <a:rPr lang="en-US" sz="2400" b="0" dirty="0" smtClean="0">
                <a:effectLst/>
                <a:sym typeface="Wingdings" pitchFamily="2" charset="2"/>
              </a:rPr>
              <a:t> </a:t>
            </a:r>
            <a:r>
              <a:rPr lang="en-US" sz="2400" b="0" dirty="0" err="1" smtClean="0">
                <a:effectLst/>
                <a:sym typeface="Wingdings" pitchFamily="2" charset="2"/>
              </a:rPr>
              <a:t>penghantaran</a:t>
            </a:r>
            <a:r>
              <a:rPr lang="en-US" sz="2400" b="0" dirty="0" smtClean="0">
                <a:effectLst/>
                <a:sym typeface="Wingdings" pitchFamily="2" charset="2"/>
              </a:rPr>
              <a:t> </a:t>
            </a:r>
            <a:r>
              <a:rPr lang="en-US" sz="2400" b="0" dirty="0" err="1" smtClean="0">
                <a:effectLst/>
                <a:sym typeface="Wingdings" pitchFamily="2" charset="2"/>
              </a:rPr>
              <a:t>obat</a:t>
            </a:r>
            <a:r>
              <a:rPr lang="en-US" sz="2400" b="0" dirty="0" smtClean="0">
                <a:effectLst/>
                <a:sym typeface="Wingdings" pitchFamily="2" charset="2"/>
              </a:rPr>
              <a:t> </a:t>
            </a:r>
            <a:r>
              <a:rPr lang="en-US" sz="2400" b="0" dirty="0" err="1" smtClean="0">
                <a:effectLst/>
                <a:sym typeface="Wingdings" pitchFamily="2" charset="2"/>
              </a:rPr>
              <a:t>maka</a:t>
            </a:r>
            <a:r>
              <a:rPr lang="en-US" sz="2400" b="0" dirty="0" smtClean="0">
                <a:effectLst/>
                <a:sym typeface="Wingdings" pitchFamily="2" charset="2"/>
              </a:rPr>
              <a:t> </a:t>
            </a:r>
            <a:r>
              <a:rPr lang="en-US" sz="2400" b="0" dirty="0" err="1" smtClean="0">
                <a:effectLst/>
                <a:sym typeface="Wingdings" pitchFamily="2" charset="2"/>
              </a:rPr>
              <a:t>diperlukan</a:t>
            </a:r>
            <a:r>
              <a:rPr lang="en-US" sz="2400" b="0" dirty="0" smtClean="0">
                <a:effectLst/>
                <a:sym typeface="Wingdings" pitchFamily="2" charset="2"/>
              </a:rPr>
              <a:t> </a:t>
            </a:r>
            <a:r>
              <a:rPr lang="en-US" sz="2400" b="0" dirty="0" err="1" smtClean="0">
                <a:effectLst/>
                <a:sym typeface="Wingdings" pitchFamily="2" charset="2"/>
              </a:rPr>
              <a:t>penambahan</a:t>
            </a:r>
            <a:r>
              <a:rPr lang="en-US" sz="2400" b="0" dirty="0" smtClean="0">
                <a:effectLst/>
                <a:sym typeface="Wingdings" pitchFamily="2" charset="2"/>
              </a:rPr>
              <a:t> </a:t>
            </a:r>
            <a:r>
              <a:rPr lang="en-US" sz="2400" b="0" i="1" dirty="0" smtClean="0">
                <a:effectLst/>
                <a:sym typeface="Wingdings" pitchFamily="2" charset="2"/>
              </a:rPr>
              <a:t>fill volume</a:t>
            </a:r>
            <a:r>
              <a:rPr lang="en-US" sz="2400" b="0" dirty="0" smtClean="0">
                <a:effectLst/>
                <a:sym typeface="Wingdings" pitchFamily="2" charset="2"/>
              </a:rPr>
              <a:t>. Nebulizer </a:t>
            </a:r>
            <a:r>
              <a:rPr lang="en-US" sz="2400" b="0" dirty="0" err="1" smtClean="0">
                <a:effectLst/>
                <a:sym typeface="Wingdings" pitchFamily="2" charset="2"/>
              </a:rPr>
              <a:t>dulunya</a:t>
            </a:r>
            <a:r>
              <a:rPr lang="en-US" sz="2400" b="0" dirty="0" smtClean="0">
                <a:effectLst/>
                <a:sym typeface="Wingdings" pitchFamily="2" charset="2"/>
              </a:rPr>
              <a:t> </a:t>
            </a:r>
            <a:r>
              <a:rPr lang="en-US" sz="2400" b="0" dirty="0" err="1" smtClean="0">
                <a:effectLst/>
                <a:sym typeface="Wingdings" pitchFamily="2" charset="2"/>
              </a:rPr>
              <a:t>mempunyai</a:t>
            </a:r>
            <a:r>
              <a:rPr lang="en-US" sz="2400" b="0" dirty="0" smtClean="0">
                <a:effectLst/>
                <a:sym typeface="Wingdings" pitchFamily="2" charset="2"/>
              </a:rPr>
              <a:t> volume </a:t>
            </a:r>
            <a:r>
              <a:rPr lang="en-US" sz="2400" b="0" dirty="0" err="1" smtClean="0">
                <a:effectLst/>
                <a:sym typeface="Wingdings" pitchFamily="2" charset="2"/>
              </a:rPr>
              <a:t>residu</a:t>
            </a:r>
            <a:r>
              <a:rPr lang="en-US" sz="2400" b="0" dirty="0" smtClean="0">
                <a:effectLst/>
                <a:sym typeface="Wingdings" pitchFamily="2" charset="2"/>
              </a:rPr>
              <a:t> ≥ 1 </a:t>
            </a:r>
            <a:r>
              <a:rPr lang="en-US" sz="2400" b="0" dirty="0" err="1" smtClean="0">
                <a:effectLst/>
                <a:sym typeface="Wingdings" pitchFamily="2" charset="2"/>
              </a:rPr>
              <a:t>mL</a:t>
            </a:r>
            <a:r>
              <a:rPr lang="en-US" sz="2400" b="0" dirty="0" smtClean="0">
                <a:effectLst/>
                <a:sym typeface="Wingdings" pitchFamily="2" charset="2"/>
              </a:rPr>
              <a:t>, </a:t>
            </a:r>
            <a:r>
              <a:rPr lang="en-US" sz="2400" b="0" dirty="0" err="1" smtClean="0">
                <a:effectLst/>
                <a:sym typeface="Wingdings" pitchFamily="2" charset="2"/>
              </a:rPr>
              <a:t>sehingga</a:t>
            </a:r>
            <a:r>
              <a:rPr lang="en-US" sz="2400" b="0" dirty="0" smtClean="0">
                <a:effectLst/>
                <a:sym typeface="Wingdings" pitchFamily="2" charset="2"/>
              </a:rPr>
              <a:t> </a:t>
            </a:r>
            <a:r>
              <a:rPr lang="en-US" sz="2400" b="0" dirty="0" err="1" smtClean="0">
                <a:effectLst/>
                <a:sym typeface="Wingdings" pitchFamily="2" charset="2"/>
              </a:rPr>
              <a:t>konsensus</a:t>
            </a:r>
            <a:r>
              <a:rPr lang="en-US" sz="2400" b="0" dirty="0" smtClean="0">
                <a:effectLst/>
                <a:sym typeface="Wingdings" pitchFamily="2" charset="2"/>
              </a:rPr>
              <a:t> </a:t>
            </a:r>
            <a:r>
              <a:rPr lang="en-US" sz="2400" b="0" dirty="0" err="1" smtClean="0">
                <a:effectLst/>
                <a:sym typeface="Wingdings" pitchFamily="2" charset="2"/>
              </a:rPr>
              <a:t>saat</a:t>
            </a:r>
            <a:r>
              <a:rPr lang="en-US" sz="2400" b="0" dirty="0" smtClean="0">
                <a:effectLst/>
                <a:sym typeface="Wingdings" pitchFamily="2" charset="2"/>
              </a:rPr>
              <a:t> </a:t>
            </a:r>
            <a:r>
              <a:rPr lang="en-US" sz="2400" b="0" dirty="0" err="1" smtClean="0">
                <a:effectLst/>
                <a:sym typeface="Wingdings" pitchFamily="2" charset="2"/>
              </a:rPr>
              <a:t>itu</a:t>
            </a:r>
            <a:r>
              <a:rPr lang="en-US" sz="2400" b="0" dirty="0" smtClean="0">
                <a:effectLst/>
                <a:sym typeface="Wingdings" pitchFamily="2" charset="2"/>
              </a:rPr>
              <a:t> </a:t>
            </a:r>
            <a:r>
              <a:rPr lang="en-US" sz="2400" b="0" dirty="0" err="1" smtClean="0">
                <a:effectLst/>
                <a:sym typeface="Wingdings" pitchFamily="2" charset="2"/>
              </a:rPr>
              <a:t>disarankan</a:t>
            </a:r>
            <a:r>
              <a:rPr lang="en-US" sz="2400" b="0" dirty="0" smtClean="0">
                <a:effectLst/>
                <a:sym typeface="Wingdings" pitchFamily="2" charset="2"/>
              </a:rPr>
              <a:t> agar </a:t>
            </a:r>
            <a:r>
              <a:rPr lang="en-US" sz="2400" b="0" i="1" dirty="0" smtClean="0">
                <a:effectLst/>
                <a:sym typeface="Wingdings" pitchFamily="2" charset="2"/>
              </a:rPr>
              <a:t>fill volu</a:t>
            </a:r>
            <a:r>
              <a:rPr lang="en-US" sz="2400" b="0" dirty="0" smtClean="0">
                <a:effectLst/>
                <a:sym typeface="Wingdings" pitchFamily="2" charset="2"/>
              </a:rPr>
              <a:t>me minimal 4 </a:t>
            </a:r>
            <a:r>
              <a:rPr lang="en-US" sz="2400" b="0" dirty="0" err="1" smtClean="0">
                <a:effectLst/>
                <a:sym typeface="Wingdings" pitchFamily="2" charset="2"/>
              </a:rPr>
              <a:t>mL.</a:t>
            </a:r>
            <a:r>
              <a:rPr lang="en-US" sz="2400" b="0" dirty="0" smtClean="0">
                <a:effectLst/>
                <a:sym typeface="Wingdings" pitchFamily="2" charset="2"/>
              </a:rPr>
              <a:t> </a:t>
            </a:r>
          </a:p>
          <a:p>
            <a:endParaRPr lang="en-US" sz="2400" b="0" dirty="0" smtClean="0">
              <a:effectLst/>
              <a:sym typeface="Wingdings" pitchFamily="2" charset="2"/>
            </a:endParaRPr>
          </a:p>
          <a:p>
            <a:r>
              <a:rPr lang="en-US" sz="2400" b="0" dirty="0" err="1" smtClean="0">
                <a:effectLst/>
                <a:sym typeface="Wingdings" pitchFamily="2" charset="2"/>
              </a:rPr>
              <a:t>Mangkok</a:t>
            </a:r>
            <a:r>
              <a:rPr lang="en-US" sz="2400" b="0" dirty="0" smtClean="0">
                <a:effectLst/>
                <a:sym typeface="Wingdings" pitchFamily="2" charset="2"/>
              </a:rPr>
              <a:t> (chamber) nebulizer yang </a:t>
            </a:r>
            <a:r>
              <a:rPr lang="en-US" sz="2400" b="0" dirty="0" err="1" smtClean="0">
                <a:effectLst/>
                <a:sym typeface="Wingdings" pitchFamily="2" charset="2"/>
              </a:rPr>
              <a:t>baru</a:t>
            </a:r>
            <a:r>
              <a:rPr lang="en-US" sz="2400" b="0" dirty="0" smtClean="0">
                <a:effectLst/>
                <a:sym typeface="Wingdings" pitchFamily="2" charset="2"/>
              </a:rPr>
              <a:t> </a:t>
            </a:r>
            <a:r>
              <a:rPr lang="en-US" sz="2400" b="0" dirty="0" err="1" smtClean="0">
                <a:effectLst/>
                <a:sym typeface="Wingdings" pitchFamily="2" charset="2"/>
              </a:rPr>
              <a:t>mempunyai</a:t>
            </a:r>
            <a:r>
              <a:rPr lang="en-US" sz="2400" b="0" dirty="0" smtClean="0">
                <a:effectLst/>
                <a:sym typeface="Wingdings" pitchFamily="2" charset="2"/>
              </a:rPr>
              <a:t> volume </a:t>
            </a:r>
            <a:r>
              <a:rPr lang="en-US" sz="2400" b="0" dirty="0" err="1" smtClean="0">
                <a:effectLst/>
                <a:sym typeface="Wingdings" pitchFamily="2" charset="2"/>
              </a:rPr>
              <a:t>residu</a:t>
            </a:r>
            <a:r>
              <a:rPr lang="en-US" sz="2400" b="0" dirty="0" smtClean="0">
                <a:effectLst/>
                <a:sym typeface="Wingdings" pitchFamily="2" charset="2"/>
              </a:rPr>
              <a:t> &lt; 1 </a:t>
            </a:r>
            <a:r>
              <a:rPr lang="en-US" sz="2400" b="0" dirty="0" err="1" smtClean="0">
                <a:effectLst/>
                <a:sym typeface="Wingdings" pitchFamily="2" charset="2"/>
              </a:rPr>
              <a:t>mL</a:t>
            </a:r>
            <a:r>
              <a:rPr lang="en-US" sz="2400" b="0" dirty="0" smtClean="0">
                <a:effectLst/>
                <a:sym typeface="Wingdings" pitchFamily="2" charset="2"/>
              </a:rPr>
              <a:t>, </a:t>
            </a:r>
            <a:r>
              <a:rPr lang="en-US" sz="2400" b="0" dirty="0" err="1" smtClean="0">
                <a:effectLst/>
                <a:sym typeface="Wingdings" pitchFamily="2" charset="2"/>
              </a:rPr>
              <a:t>sehingga</a:t>
            </a:r>
            <a:r>
              <a:rPr lang="en-US" sz="2400" b="0" dirty="0" smtClean="0">
                <a:effectLst/>
                <a:sym typeface="Wingdings" pitchFamily="2" charset="2"/>
              </a:rPr>
              <a:t> minimum </a:t>
            </a:r>
            <a:r>
              <a:rPr lang="en-US" sz="2400" b="0" i="1" dirty="0" smtClean="0">
                <a:effectLst/>
                <a:sym typeface="Wingdings" pitchFamily="2" charset="2"/>
              </a:rPr>
              <a:t>fill-volume </a:t>
            </a:r>
            <a:r>
              <a:rPr lang="en-US" sz="2400" b="0" dirty="0" err="1" smtClean="0">
                <a:effectLst/>
                <a:sym typeface="Wingdings" pitchFamily="2" charset="2"/>
              </a:rPr>
              <a:t>menjadi</a:t>
            </a:r>
            <a:r>
              <a:rPr lang="en-US" sz="2400" b="0" dirty="0" smtClean="0">
                <a:effectLst/>
                <a:sym typeface="Wingdings" pitchFamily="2" charset="2"/>
              </a:rPr>
              <a:t> 2 </a:t>
            </a:r>
            <a:r>
              <a:rPr lang="en-US" sz="2400" b="0" dirty="0" err="1" smtClean="0">
                <a:effectLst/>
                <a:sym typeface="Wingdings" pitchFamily="2" charset="2"/>
              </a:rPr>
              <a:t>mL.</a:t>
            </a:r>
            <a:r>
              <a:rPr lang="en-US" sz="2400" b="0" dirty="0" smtClean="0">
                <a:effectLst/>
                <a:sym typeface="Wingdings" pitchFamily="2" charset="2"/>
              </a:rPr>
              <a:t> </a:t>
            </a:r>
            <a:r>
              <a:rPr lang="en-US" sz="2400" b="0" dirty="0" err="1" smtClean="0">
                <a:effectLst/>
                <a:sym typeface="Wingdings" pitchFamily="2" charset="2"/>
              </a:rPr>
              <a:t>Dampak</a:t>
            </a:r>
            <a:r>
              <a:rPr lang="en-US" sz="2400" b="0" dirty="0" smtClean="0">
                <a:effectLst/>
                <a:sym typeface="Wingdings" pitchFamily="2" charset="2"/>
              </a:rPr>
              <a:t> </a:t>
            </a:r>
            <a:r>
              <a:rPr lang="en-US" sz="2400" b="0" dirty="0" err="1" smtClean="0">
                <a:effectLst/>
                <a:sym typeface="Wingdings" pitchFamily="2" charset="2"/>
              </a:rPr>
              <a:t>dari</a:t>
            </a:r>
            <a:r>
              <a:rPr lang="en-US" sz="2400" b="0" dirty="0" smtClean="0">
                <a:effectLst/>
                <a:sym typeface="Wingdings" pitchFamily="2" charset="2"/>
              </a:rPr>
              <a:t> </a:t>
            </a:r>
            <a:r>
              <a:rPr lang="en-US" sz="2400" b="0" dirty="0" err="1" smtClean="0">
                <a:effectLst/>
                <a:sym typeface="Wingdings" pitchFamily="2" charset="2"/>
              </a:rPr>
              <a:t>penambahan</a:t>
            </a:r>
            <a:r>
              <a:rPr lang="en-US" sz="2400" b="0" dirty="0" smtClean="0">
                <a:effectLst/>
                <a:sym typeface="Wingdings" pitchFamily="2" charset="2"/>
              </a:rPr>
              <a:t> fill-volume </a:t>
            </a:r>
            <a:r>
              <a:rPr lang="en-US" sz="2400" b="0" dirty="0" err="1" smtClean="0">
                <a:effectLst/>
                <a:sym typeface="Wingdings" pitchFamily="2" charset="2"/>
              </a:rPr>
              <a:t>dgn</a:t>
            </a:r>
            <a:r>
              <a:rPr lang="en-US" sz="2400" b="0" dirty="0" smtClean="0">
                <a:effectLst/>
                <a:sym typeface="Wingdings" pitchFamily="2" charset="2"/>
              </a:rPr>
              <a:t> </a:t>
            </a:r>
            <a:r>
              <a:rPr lang="en-US" sz="2400" b="0" dirty="0" err="1" smtClean="0">
                <a:effectLst/>
                <a:sym typeface="Wingdings" pitchFamily="2" charset="2"/>
              </a:rPr>
              <a:t>NaCl</a:t>
            </a:r>
            <a:r>
              <a:rPr lang="en-US" sz="2400" b="0" dirty="0" smtClean="0">
                <a:effectLst/>
                <a:sym typeface="Wingdings" pitchFamily="2" charset="2"/>
              </a:rPr>
              <a:t>: </a:t>
            </a:r>
            <a:r>
              <a:rPr lang="en-US" sz="2400" b="0" dirty="0" err="1" smtClean="0">
                <a:effectLst/>
                <a:sym typeface="Wingdings" pitchFamily="2" charset="2"/>
              </a:rPr>
              <a:t>peningkatan</a:t>
            </a:r>
            <a:r>
              <a:rPr lang="en-US" sz="2400" b="0" dirty="0" smtClean="0">
                <a:effectLst/>
                <a:sym typeface="Wingdings" pitchFamily="2" charset="2"/>
              </a:rPr>
              <a:t> </a:t>
            </a:r>
            <a:r>
              <a:rPr lang="en-US" sz="2400" b="0" dirty="0" err="1" smtClean="0">
                <a:effectLst/>
                <a:sym typeface="Wingdings" pitchFamily="2" charset="2"/>
              </a:rPr>
              <a:t>waktu</a:t>
            </a:r>
            <a:r>
              <a:rPr lang="en-US" sz="2400" b="0" dirty="0" smtClean="0">
                <a:effectLst/>
                <a:sym typeface="Wingdings" pitchFamily="2" charset="2"/>
              </a:rPr>
              <a:t> </a:t>
            </a:r>
            <a:r>
              <a:rPr lang="en-US" sz="2400" b="0" dirty="0" err="1" smtClean="0">
                <a:effectLst/>
                <a:sym typeface="Wingdings" pitchFamily="2" charset="2"/>
              </a:rPr>
              <a:t>nebulisasi</a:t>
            </a:r>
            <a:r>
              <a:rPr lang="en-US" sz="2400" b="0" dirty="0" smtClean="0">
                <a:effectLst/>
                <a:sym typeface="Wingdings" pitchFamily="2" charset="2"/>
              </a:rPr>
              <a:t> </a:t>
            </a:r>
            <a:r>
              <a:rPr lang="en-US" sz="2400" b="0" dirty="0" err="1" smtClean="0">
                <a:effectLst/>
                <a:sym typeface="Wingdings" pitchFamily="2" charset="2"/>
              </a:rPr>
              <a:t>dan</a:t>
            </a:r>
            <a:r>
              <a:rPr lang="en-US" sz="2400" b="0" dirty="0" smtClean="0">
                <a:effectLst/>
                <a:sym typeface="Wingdings" pitchFamily="2" charset="2"/>
              </a:rPr>
              <a:t> </a:t>
            </a:r>
            <a:r>
              <a:rPr lang="en-US" sz="2400" b="0" dirty="0" err="1" smtClean="0">
                <a:effectLst/>
                <a:sym typeface="Wingdings" pitchFamily="2" charset="2"/>
              </a:rPr>
              <a:t>meningkatkan</a:t>
            </a:r>
            <a:r>
              <a:rPr lang="en-US" sz="2400" b="0" dirty="0" smtClean="0">
                <a:effectLst/>
                <a:sym typeface="Wingdings" pitchFamily="2" charset="2"/>
              </a:rPr>
              <a:t> </a:t>
            </a:r>
            <a:r>
              <a:rPr lang="en-US" sz="2400" b="0" dirty="0" err="1" smtClean="0">
                <a:effectLst/>
                <a:sym typeface="Wingdings" pitchFamily="2" charset="2"/>
              </a:rPr>
              <a:t>biaya</a:t>
            </a:r>
            <a:r>
              <a:rPr lang="en-US" sz="2400" b="0" dirty="0" smtClean="0">
                <a:effectLst/>
                <a:sym typeface="Wingdings" pitchFamily="2" charset="2"/>
              </a:rPr>
              <a:t>.</a:t>
            </a:r>
            <a:endParaRPr lang="en-US" sz="2400" b="0" dirty="0">
              <a:effectLst/>
            </a:endParaRPr>
          </a:p>
        </p:txBody>
      </p:sp>
      <p:sp>
        <p:nvSpPr>
          <p:cNvPr id="7" name="Text Box 4"/>
          <p:cNvSpPr txBox="1">
            <a:spLocks noChangeArrowheads="1"/>
          </p:cNvSpPr>
          <p:nvPr/>
        </p:nvSpPr>
        <p:spPr bwMode="auto">
          <a:xfrm>
            <a:off x="0" y="6633195"/>
            <a:ext cx="5903912" cy="224805"/>
          </a:xfrm>
          <a:prstGeom prst="rect">
            <a:avLst/>
          </a:prstGeom>
          <a:noFill/>
          <a:ln w="9525">
            <a:noFill/>
            <a:miter lim="800000"/>
            <a:headEnd/>
            <a:tailEnd/>
          </a:ln>
        </p:spPr>
        <p:txBody>
          <a:bodyPr>
            <a:spAutoFit/>
          </a:bodyPr>
          <a:lstStyle/>
          <a:p>
            <a:pPr fontAlgn="base">
              <a:lnSpc>
                <a:spcPct val="75000"/>
              </a:lnSpc>
              <a:spcBef>
                <a:spcPct val="40000"/>
              </a:spcBef>
              <a:spcAft>
                <a:spcPct val="0"/>
              </a:spcAft>
            </a:pPr>
            <a:r>
              <a:rPr lang="en-US" sz="1100" b="1" dirty="0">
                <a:solidFill>
                  <a:srgbClr val="FFFF00"/>
                </a:solidFill>
                <a:latin typeface="Candara" pitchFamily="34" charset="0"/>
              </a:rPr>
              <a:t>Kendrick et al. </a:t>
            </a:r>
            <a:r>
              <a:rPr lang="en-US" sz="1100" b="1" dirty="0" err="1">
                <a:solidFill>
                  <a:srgbClr val="FFFF00"/>
                </a:solidFill>
                <a:latin typeface="Candara" pitchFamily="34" charset="0"/>
              </a:rPr>
              <a:t>Resp</a:t>
            </a:r>
            <a:r>
              <a:rPr lang="en-US" sz="1100" b="1" dirty="0">
                <a:solidFill>
                  <a:srgbClr val="FFFF00"/>
                </a:solidFill>
                <a:latin typeface="Candara" pitchFamily="34" charset="0"/>
              </a:rPr>
              <a:t> Med 1995;89:157-159</a:t>
            </a:r>
            <a:endParaRPr lang="en-GB" sz="1100" b="1" dirty="0">
              <a:solidFill>
                <a:srgbClr val="FFFF00"/>
              </a:solidFill>
              <a:latin typeface="Candara" pitchFamily="34" charset="0"/>
            </a:endParaRP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838200"/>
          </a:xfrm>
        </p:spPr>
        <p:txBody>
          <a:bodyPr/>
          <a:lstStyle/>
          <a:p>
            <a:r>
              <a:rPr lang="en-GB" sz="2800" dirty="0" err="1" smtClean="0">
                <a:effectLst/>
              </a:rPr>
              <a:t>Perbandingan</a:t>
            </a:r>
            <a:r>
              <a:rPr lang="en-GB" sz="2800" dirty="0" smtClean="0">
                <a:effectLst/>
              </a:rPr>
              <a:t> </a:t>
            </a:r>
            <a:r>
              <a:rPr lang="en-GB" sz="2800" dirty="0" err="1" smtClean="0">
                <a:effectLst/>
              </a:rPr>
              <a:t>jumLah</a:t>
            </a:r>
            <a:r>
              <a:rPr lang="en-GB" sz="2800" dirty="0" smtClean="0">
                <a:effectLst/>
              </a:rPr>
              <a:t> </a:t>
            </a:r>
            <a:r>
              <a:rPr lang="en-GB" sz="2800" dirty="0" err="1" smtClean="0">
                <a:effectLst/>
              </a:rPr>
              <a:t>hantaran</a:t>
            </a:r>
            <a:r>
              <a:rPr lang="en-GB" sz="2800" dirty="0" smtClean="0">
                <a:effectLst/>
              </a:rPr>
              <a:t> </a:t>
            </a:r>
            <a:r>
              <a:rPr lang="en-GB" sz="2800" dirty="0" err="1" smtClean="0">
                <a:effectLst/>
              </a:rPr>
              <a:t>obat</a:t>
            </a:r>
            <a:r>
              <a:rPr lang="en-GB" sz="2800" dirty="0" smtClean="0">
                <a:effectLst/>
              </a:rPr>
              <a:t> </a:t>
            </a:r>
            <a:r>
              <a:rPr lang="en-GB" sz="2800" dirty="0" err="1" smtClean="0">
                <a:effectLst/>
              </a:rPr>
              <a:t>pada</a:t>
            </a:r>
            <a:r>
              <a:rPr lang="en-GB" sz="2800" dirty="0" smtClean="0">
                <a:effectLst/>
              </a:rPr>
              <a:t> fill volume 2,5 </a:t>
            </a:r>
            <a:r>
              <a:rPr lang="en-GB" sz="2800" dirty="0" err="1" smtClean="0">
                <a:effectLst/>
              </a:rPr>
              <a:t>mL</a:t>
            </a:r>
            <a:r>
              <a:rPr lang="en-GB" sz="2800" dirty="0" smtClean="0">
                <a:effectLst/>
              </a:rPr>
              <a:t> </a:t>
            </a:r>
            <a:r>
              <a:rPr lang="en-GB" sz="2800" dirty="0" err="1" smtClean="0">
                <a:effectLst/>
              </a:rPr>
              <a:t>vs</a:t>
            </a:r>
            <a:r>
              <a:rPr lang="en-GB" sz="2800" dirty="0" smtClean="0">
                <a:effectLst/>
              </a:rPr>
              <a:t> 4 </a:t>
            </a:r>
            <a:r>
              <a:rPr lang="en-GB" sz="2800" dirty="0" err="1" smtClean="0">
                <a:effectLst/>
              </a:rPr>
              <a:t>mL</a:t>
            </a:r>
            <a:endParaRPr lang="en-GB" sz="2800" dirty="0">
              <a:effectLst/>
            </a:endParaRPr>
          </a:p>
        </p:txBody>
      </p:sp>
      <p:sp>
        <p:nvSpPr>
          <p:cNvPr id="3" name="Content Placeholder 2"/>
          <p:cNvSpPr>
            <a:spLocks noGrp="1"/>
          </p:cNvSpPr>
          <p:nvPr>
            <p:ph idx="1"/>
          </p:nvPr>
        </p:nvSpPr>
        <p:spPr>
          <a:xfrm>
            <a:off x="5410200" y="2057399"/>
            <a:ext cx="3429000" cy="3124201"/>
          </a:xfrm>
        </p:spPr>
        <p:txBody>
          <a:bodyPr/>
          <a:lstStyle/>
          <a:p>
            <a:r>
              <a:rPr lang="en-US" sz="2400" dirty="0" smtClean="0">
                <a:effectLst/>
              </a:rPr>
              <a:t>HASIL:  </a:t>
            </a:r>
          </a:p>
          <a:p>
            <a:pPr>
              <a:buNone/>
            </a:pPr>
            <a:r>
              <a:rPr lang="en-US" sz="2400" dirty="0" smtClean="0">
                <a:effectLst/>
              </a:rPr>
              <a:t>	</a:t>
            </a:r>
            <a:r>
              <a:rPr lang="en-US" sz="2400" dirty="0" err="1" smtClean="0">
                <a:effectLst/>
              </a:rPr>
              <a:t>jumLah</a:t>
            </a:r>
            <a:r>
              <a:rPr lang="en-US" sz="2400" dirty="0" smtClean="0">
                <a:effectLst/>
              </a:rPr>
              <a:t> </a:t>
            </a:r>
            <a:r>
              <a:rPr lang="en-US" sz="2400" dirty="0" err="1" smtClean="0">
                <a:effectLst/>
              </a:rPr>
              <a:t>obat</a:t>
            </a:r>
            <a:r>
              <a:rPr lang="en-US" sz="2400" dirty="0" smtClean="0">
                <a:effectLst/>
              </a:rPr>
              <a:t> yang </a:t>
            </a:r>
            <a:r>
              <a:rPr lang="en-US" sz="2400" dirty="0" err="1" smtClean="0">
                <a:effectLst/>
              </a:rPr>
              <a:t>dihantarkan</a:t>
            </a:r>
            <a:r>
              <a:rPr lang="en-US" sz="2400" dirty="0" smtClean="0">
                <a:effectLst/>
              </a:rPr>
              <a:t> </a:t>
            </a:r>
            <a:r>
              <a:rPr lang="en-US" sz="2400" dirty="0" err="1" smtClean="0">
                <a:effectLst/>
              </a:rPr>
              <a:t>sama</a:t>
            </a:r>
            <a:r>
              <a:rPr lang="en-US" sz="2400" dirty="0" smtClean="0">
                <a:effectLst/>
              </a:rPr>
              <a:t>,  </a:t>
            </a:r>
            <a:r>
              <a:rPr lang="en-US" sz="2400" dirty="0" err="1" smtClean="0">
                <a:effectLst/>
              </a:rPr>
              <a:t>tetapi</a:t>
            </a:r>
            <a:r>
              <a:rPr lang="en-US" sz="2400" dirty="0" smtClean="0">
                <a:effectLst/>
              </a:rPr>
              <a:t> </a:t>
            </a:r>
            <a:r>
              <a:rPr lang="en-US" sz="2400" dirty="0" err="1" smtClean="0">
                <a:effectLst/>
              </a:rPr>
              <a:t>dengan</a:t>
            </a:r>
            <a:r>
              <a:rPr lang="en-US" sz="2400" dirty="0" smtClean="0">
                <a:effectLst/>
              </a:rPr>
              <a:t> </a:t>
            </a:r>
            <a:r>
              <a:rPr lang="en-US" sz="2400" dirty="0" err="1" smtClean="0">
                <a:effectLst/>
              </a:rPr>
              <a:t>waktu</a:t>
            </a:r>
            <a:r>
              <a:rPr lang="en-US" sz="2400" dirty="0" smtClean="0">
                <a:effectLst/>
              </a:rPr>
              <a:t> yang </a:t>
            </a:r>
            <a:r>
              <a:rPr lang="en-US" sz="2400" dirty="0" err="1" smtClean="0">
                <a:effectLst/>
              </a:rPr>
              <a:t>berbeda</a:t>
            </a:r>
            <a:r>
              <a:rPr lang="en-US" sz="2400" dirty="0" smtClean="0">
                <a:effectLst/>
              </a:rPr>
              <a:t>  (6 </a:t>
            </a:r>
            <a:r>
              <a:rPr lang="en-US" sz="2400" dirty="0" err="1" smtClean="0">
                <a:effectLst/>
              </a:rPr>
              <a:t>menit</a:t>
            </a:r>
            <a:r>
              <a:rPr lang="en-US" sz="2400" dirty="0" smtClean="0">
                <a:effectLst/>
              </a:rPr>
              <a:t> </a:t>
            </a:r>
            <a:r>
              <a:rPr lang="en-US" sz="2400" dirty="0" err="1" smtClean="0">
                <a:effectLst/>
              </a:rPr>
              <a:t>vs</a:t>
            </a:r>
            <a:r>
              <a:rPr lang="en-US" sz="2400" dirty="0" smtClean="0">
                <a:effectLst/>
              </a:rPr>
              <a:t> 10 </a:t>
            </a:r>
            <a:r>
              <a:rPr lang="en-US" sz="2400" dirty="0" err="1" smtClean="0">
                <a:effectLst/>
              </a:rPr>
              <a:t>menit</a:t>
            </a:r>
            <a:r>
              <a:rPr lang="en-US" sz="2400" dirty="0" smtClean="0">
                <a:effectLst/>
              </a:rPr>
              <a:t>). </a:t>
            </a:r>
          </a:p>
          <a:p>
            <a:endParaRPr lang="en-GB" sz="2400" dirty="0">
              <a:effectLst/>
            </a:endParaRPr>
          </a:p>
        </p:txBody>
      </p:sp>
      <p:pic>
        <p:nvPicPr>
          <p:cNvPr id="1026" name="Picture 2"/>
          <p:cNvPicPr>
            <a:picLocks noChangeAspect="1" noChangeArrowheads="1"/>
          </p:cNvPicPr>
          <p:nvPr/>
        </p:nvPicPr>
        <p:blipFill>
          <a:blip r:embed="rId3" cstate="print"/>
          <a:srcRect/>
          <a:stretch>
            <a:fillRect/>
          </a:stretch>
        </p:blipFill>
        <p:spPr bwMode="auto">
          <a:xfrm>
            <a:off x="304800" y="2057400"/>
            <a:ext cx="4918952" cy="3124200"/>
          </a:xfrm>
          <a:prstGeom prst="rect">
            <a:avLst/>
          </a:prstGeom>
          <a:noFill/>
          <a:ln w="9525">
            <a:noFill/>
            <a:miter lim="800000"/>
            <a:headEnd/>
            <a:tailEnd/>
          </a:ln>
        </p:spPr>
      </p:pic>
      <p:sp>
        <p:nvSpPr>
          <p:cNvPr id="7" name="TextBox 6"/>
          <p:cNvSpPr txBox="1"/>
          <p:nvPr/>
        </p:nvSpPr>
        <p:spPr>
          <a:xfrm>
            <a:off x="0" y="6596390"/>
            <a:ext cx="5112568" cy="261610"/>
          </a:xfrm>
          <a:prstGeom prst="rect">
            <a:avLst/>
          </a:prstGeom>
          <a:noFill/>
        </p:spPr>
        <p:txBody>
          <a:bodyPr wrap="square" rtlCol="0">
            <a:spAutoFit/>
          </a:bodyPr>
          <a:lstStyle/>
          <a:p>
            <a:r>
              <a:rPr lang="en-US" sz="1100" dirty="0" smtClean="0">
                <a:solidFill>
                  <a:schemeClr val="accent2"/>
                </a:solidFill>
                <a:latin typeface="Candara" pitchFamily="34" charset="0"/>
              </a:rPr>
              <a:t>Kendrick et.al. Thorax 1997;52(</a:t>
            </a:r>
            <a:r>
              <a:rPr lang="en-US" sz="1100" dirty="0" err="1" smtClean="0">
                <a:solidFill>
                  <a:schemeClr val="accent2"/>
                </a:solidFill>
                <a:latin typeface="Candara" pitchFamily="34" charset="0"/>
              </a:rPr>
              <a:t>suppl</a:t>
            </a:r>
            <a:r>
              <a:rPr lang="en-US" sz="1100" dirty="0" smtClean="0">
                <a:solidFill>
                  <a:schemeClr val="accent2"/>
                </a:solidFill>
                <a:latin typeface="Candara" pitchFamily="34" charset="0"/>
              </a:rPr>
              <a:t> 2):S92-101</a:t>
            </a:r>
            <a:endParaRPr lang="en-GB" sz="1100" dirty="0">
              <a:solidFill>
                <a:schemeClr val="accent2"/>
              </a:solidFill>
              <a:latin typeface="Candara" pitchFamily="34" charset="0"/>
            </a:endParaRPr>
          </a:p>
        </p:txBody>
      </p:sp>
      <p:sp>
        <p:nvSpPr>
          <p:cNvPr id="9"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1143000"/>
          </a:xfrm>
        </p:spPr>
        <p:txBody>
          <a:bodyPr/>
          <a:lstStyle/>
          <a:p>
            <a:r>
              <a:rPr lang="en-US" sz="4000" i="1" dirty="0" smtClean="0">
                <a:effectLst/>
              </a:rPr>
              <a:t>Fill volum</a:t>
            </a:r>
            <a:r>
              <a:rPr lang="en-US" sz="4000" dirty="0" smtClean="0">
                <a:effectLst/>
              </a:rPr>
              <a:t>e &amp; </a:t>
            </a:r>
            <a:r>
              <a:rPr lang="en-US" sz="4000" dirty="0" err="1" smtClean="0">
                <a:effectLst/>
              </a:rPr>
              <a:t>ukuran</a:t>
            </a:r>
            <a:r>
              <a:rPr lang="en-US" sz="4000" dirty="0" smtClean="0">
                <a:effectLst/>
              </a:rPr>
              <a:t> </a:t>
            </a:r>
            <a:r>
              <a:rPr lang="en-US" sz="4000" dirty="0" err="1" smtClean="0">
                <a:effectLst/>
              </a:rPr>
              <a:t>partikel</a:t>
            </a:r>
            <a:endParaRPr lang="en-US" sz="4000" dirty="0">
              <a:effectLst/>
            </a:endParaRPr>
          </a:p>
        </p:txBody>
      </p:sp>
      <p:sp>
        <p:nvSpPr>
          <p:cNvPr id="3" name="Content Placeholder 2"/>
          <p:cNvSpPr>
            <a:spLocks noGrp="1"/>
          </p:cNvSpPr>
          <p:nvPr>
            <p:ph idx="1"/>
          </p:nvPr>
        </p:nvSpPr>
        <p:spPr>
          <a:xfrm>
            <a:off x="457200" y="1207293"/>
            <a:ext cx="7467600" cy="4525963"/>
          </a:xfrm>
        </p:spPr>
        <p:txBody>
          <a:bodyPr/>
          <a:lstStyle/>
          <a:p>
            <a:r>
              <a:rPr lang="en-US" sz="2400" b="0" dirty="0" err="1" smtClean="0">
                <a:effectLst/>
                <a:sym typeface="Wingdings" pitchFamily="2" charset="2"/>
              </a:rPr>
              <a:t>Penelitian</a:t>
            </a:r>
            <a:r>
              <a:rPr lang="en-US" sz="2400" b="0" dirty="0" smtClean="0">
                <a:effectLst/>
                <a:sym typeface="Wingdings" pitchFamily="2" charset="2"/>
              </a:rPr>
              <a:t> </a:t>
            </a:r>
            <a:r>
              <a:rPr lang="en-US" sz="2400" b="0" dirty="0" err="1" smtClean="0">
                <a:effectLst/>
                <a:sym typeface="Wingdings" pitchFamily="2" charset="2"/>
              </a:rPr>
              <a:t>menunjukkan</a:t>
            </a:r>
            <a:r>
              <a:rPr lang="en-US" sz="2400" b="0" dirty="0" smtClean="0">
                <a:effectLst/>
                <a:sym typeface="Wingdings" pitchFamily="2" charset="2"/>
              </a:rPr>
              <a:t> </a:t>
            </a:r>
            <a:r>
              <a:rPr lang="en-US" sz="2400" b="0" dirty="0" err="1" smtClean="0">
                <a:effectLst/>
                <a:sym typeface="Wingdings" pitchFamily="2" charset="2"/>
              </a:rPr>
              <a:t>tidak</a:t>
            </a:r>
            <a:r>
              <a:rPr lang="en-US" sz="2400" b="0" dirty="0" smtClean="0">
                <a:effectLst/>
                <a:sym typeface="Wingdings" pitchFamily="2" charset="2"/>
              </a:rPr>
              <a:t> </a:t>
            </a:r>
            <a:r>
              <a:rPr lang="en-US" sz="2400" b="0" dirty="0" err="1" smtClean="0">
                <a:effectLst/>
                <a:sym typeface="Wingdings" pitchFamily="2" charset="2"/>
              </a:rPr>
              <a:t>ada</a:t>
            </a:r>
            <a:r>
              <a:rPr lang="en-US" sz="2400" b="0" dirty="0" smtClean="0">
                <a:effectLst/>
                <a:sym typeface="Wingdings" pitchFamily="2" charset="2"/>
              </a:rPr>
              <a:t> </a:t>
            </a:r>
            <a:r>
              <a:rPr lang="en-US" sz="2400" b="0" dirty="0" err="1" smtClean="0">
                <a:effectLst/>
                <a:sym typeface="Wingdings" pitchFamily="2" charset="2"/>
              </a:rPr>
              <a:t>perbedaan</a:t>
            </a:r>
            <a:r>
              <a:rPr lang="en-US" sz="2400" b="0" dirty="0" smtClean="0">
                <a:effectLst/>
                <a:sym typeface="Wingdings" pitchFamily="2" charset="2"/>
              </a:rPr>
              <a:t> yang </a:t>
            </a:r>
            <a:r>
              <a:rPr lang="en-US" sz="2400" b="0" dirty="0" err="1" smtClean="0">
                <a:effectLst/>
                <a:sym typeface="Wingdings" pitchFamily="2" charset="2"/>
              </a:rPr>
              <a:t>signifikan</a:t>
            </a:r>
            <a:r>
              <a:rPr lang="en-US" sz="2400" b="0" dirty="0" smtClean="0">
                <a:effectLst/>
                <a:sym typeface="Wingdings" pitchFamily="2" charset="2"/>
              </a:rPr>
              <a:t> </a:t>
            </a:r>
            <a:r>
              <a:rPr lang="en-US" sz="2400" b="0" dirty="0" err="1" smtClean="0">
                <a:effectLst/>
                <a:sym typeface="Wingdings" pitchFamily="2" charset="2"/>
              </a:rPr>
              <a:t>dalam</a:t>
            </a:r>
            <a:r>
              <a:rPr lang="en-US" sz="2400" b="0" dirty="0" smtClean="0">
                <a:effectLst/>
                <a:sym typeface="Wingdings" pitchFamily="2" charset="2"/>
              </a:rPr>
              <a:t> </a:t>
            </a:r>
            <a:r>
              <a:rPr lang="en-US" sz="2400" b="0" dirty="0" err="1" smtClean="0">
                <a:effectLst/>
                <a:sym typeface="Wingdings" pitchFamily="2" charset="2"/>
              </a:rPr>
              <a:t>hal</a:t>
            </a:r>
            <a:r>
              <a:rPr lang="en-US" sz="2400" b="0" dirty="0" smtClean="0">
                <a:effectLst/>
                <a:sym typeface="Wingdings" pitchFamily="2" charset="2"/>
              </a:rPr>
              <a:t> </a:t>
            </a:r>
            <a:r>
              <a:rPr lang="en-US" sz="2400" b="0" dirty="0" err="1" smtClean="0">
                <a:effectLst/>
                <a:sym typeface="Wingdings" pitchFamily="2" charset="2"/>
              </a:rPr>
              <a:t>ukuran</a:t>
            </a:r>
            <a:r>
              <a:rPr lang="en-US" sz="2400" b="0" dirty="0" smtClean="0">
                <a:effectLst/>
                <a:sym typeface="Wingdings" pitchFamily="2" charset="2"/>
              </a:rPr>
              <a:t> </a:t>
            </a:r>
            <a:r>
              <a:rPr lang="en-US" sz="2400" b="0" dirty="0" err="1" smtClean="0">
                <a:effectLst/>
                <a:sym typeface="Wingdings" pitchFamily="2" charset="2"/>
              </a:rPr>
              <a:t>partikel</a:t>
            </a:r>
            <a:r>
              <a:rPr lang="en-US" sz="2400" b="0" dirty="0" smtClean="0">
                <a:effectLst/>
                <a:sym typeface="Wingdings" pitchFamily="2" charset="2"/>
              </a:rPr>
              <a:t> (MMAD / mass median aerodynamic diameter) </a:t>
            </a:r>
            <a:r>
              <a:rPr lang="en-US" sz="2400" b="0" dirty="0" err="1" smtClean="0">
                <a:effectLst/>
                <a:sym typeface="Wingdings" pitchFamily="2" charset="2"/>
              </a:rPr>
              <a:t>pada</a:t>
            </a:r>
            <a:r>
              <a:rPr lang="en-US" sz="2400" b="0" dirty="0" smtClean="0">
                <a:effectLst/>
                <a:sym typeface="Wingdings" pitchFamily="2" charset="2"/>
              </a:rPr>
              <a:t> </a:t>
            </a:r>
            <a:r>
              <a:rPr lang="en-US" sz="2400" b="0" i="1" dirty="0" smtClean="0">
                <a:effectLst/>
                <a:sym typeface="Wingdings" pitchFamily="2" charset="2"/>
              </a:rPr>
              <a:t>fill volume </a:t>
            </a:r>
            <a:r>
              <a:rPr lang="en-US" sz="2400" b="0" dirty="0" smtClean="0">
                <a:effectLst/>
                <a:sym typeface="Wingdings" pitchFamily="2" charset="2"/>
              </a:rPr>
              <a:t>2,5 </a:t>
            </a:r>
            <a:r>
              <a:rPr lang="en-US" sz="2400" b="0" dirty="0" err="1" smtClean="0">
                <a:effectLst/>
                <a:sym typeface="Wingdings" pitchFamily="2" charset="2"/>
              </a:rPr>
              <a:t>mL</a:t>
            </a:r>
            <a:r>
              <a:rPr lang="en-US" sz="2400" b="0" dirty="0" smtClean="0">
                <a:effectLst/>
                <a:sym typeface="Wingdings" pitchFamily="2" charset="2"/>
              </a:rPr>
              <a:t> </a:t>
            </a:r>
            <a:r>
              <a:rPr lang="en-US" sz="2400" b="0" dirty="0" err="1" smtClean="0">
                <a:effectLst/>
                <a:sym typeface="Wingdings" pitchFamily="2" charset="2"/>
              </a:rPr>
              <a:t>dan</a:t>
            </a:r>
            <a:r>
              <a:rPr lang="en-US" sz="2400" b="0" dirty="0" smtClean="0">
                <a:effectLst/>
                <a:sym typeface="Wingdings" pitchFamily="2" charset="2"/>
              </a:rPr>
              <a:t> 5 </a:t>
            </a:r>
            <a:r>
              <a:rPr lang="en-US" sz="2400" b="0" dirty="0" err="1" smtClean="0">
                <a:effectLst/>
                <a:sym typeface="Wingdings" pitchFamily="2" charset="2"/>
              </a:rPr>
              <a:t>mL.</a:t>
            </a:r>
            <a:r>
              <a:rPr lang="en-US" sz="2400" b="0" dirty="0" smtClean="0">
                <a:effectLst/>
                <a:sym typeface="Wingdings" pitchFamily="2" charset="2"/>
              </a:rPr>
              <a:t> </a:t>
            </a:r>
          </a:p>
          <a:p>
            <a:pPr>
              <a:buNone/>
            </a:pPr>
            <a:r>
              <a:rPr lang="en-US" sz="2400" b="0" dirty="0" smtClean="0">
                <a:effectLst/>
                <a:sym typeface="Wingdings" pitchFamily="2" charset="2"/>
              </a:rPr>
              <a:t>      </a:t>
            </a:r>
            <a:r>
              <a:rPr lang="en-US" sz="2400" b="0" i="1" dirty="0" smtClean="0">
                <a:effectLst/>
                <a:sym typeface="Wingdings" pitchFamily="2" charset="2"/>
              </a:rPr>
              <a:t>fill volume</a:t>
            </a:r>
            <a:r>
              <a:rPr lang="en-US" sz="2400" b="0" dirty="0" smtClean="0">
                <a:effectLst/>
                <a:sym typeface="Wingdings" pitchFamily="2" charset="2"/>
              </a:rPr>
              <a:t> </a:t>
            </a:r>
            <a:r>
              <a:rPr lang="en-US" sz="2400" b="0" dirty="0" err="1" smtClean="0">
                <a:effectLst/>
                <a:sym typeface="Wingdings" pitchFamily="2" charset="2"/>
              </a:rPr>
              <a:t>tidak</a:t>
            </a:r>
            <a:r>
              <a:rPr lang="en-US" sz="2400" b="0" dirty="0" smtClean="0">
                <a:effectLst/>
                <a:sym typeface="Wingdings" pitchFamily="2" charset="2"/>
              </a:rPr>
              <a:t> </a:t>
            </a:r>
            <a:r>
              <a:rPr lang="en-US" sz="2400" b="0" dirty="0" err="1" smtClean="0">
                <a:effectLst/>
                <a:sym typeface="Wingdings" pitchFamily="2" charset="2"/>
              </a:rPr>
              <a:t>mempengaruhi</a:t>
            </a:r>
            <a:r>
              <a:rPr lang="en-US" sz="2400" b="0" dirty="0" smtClean="0">
                <a:effectLst/>
                <a:sym typeface="Wingdings" pitchFamily="2" charset="2"/>
              </a:rPr>
              <a:t> </a:t>
            </a:r>
            <a:r>
              <a:rPr lang="en-US" sz="2400" b="0" dirty="0" err="1" smtClean="0">
                <a:effectLst/>
                <a:sym typeface="Wingdings" pitchFamily="2" charset="2"/>
              </a:rPr>
              <a:t>ukuran</a:t>
            </a:r>
            <a:r>
              <a:rPr lang="en-US" sz="2400" b="0" dirty="0" smtClean="0">
                <a:effectLst/>
                <a:sym typeface="Wingdings" pitchFamily="2" charset="2"/>
              </a:rPr>
              <a:t> </a:t>
            </a:r>
            <a:r>
              <a:rPr lang="en-US" sz="2400" b="0" dirty="0" err="1" smtClean="0">
                <a:effectLst/>
                <a:sym typeface="Wingdings" pitchFamily="2" charset="2"/>
              </a:rPr>
              <a:t>partikel</a:t>
            </a:r>
            <a:r>
              <a:rPr lang="en-US" sz="2400" b="0" dirty="0" smtClean="0">
                <a:effectLst/>
                <a:sym typeface="Wingdings" pitchFamily="2" charset="2"/>
              </a:rPr>
              <a:t>.</a:t>
            </a:r>
          </a:p>
          <a:p>
            <a:pPr>
              <a:buNone/>
            </a:pPr>
            <a:endParaRPr lang="en-US" sz="2400" b="0" dirty="0" smtClean="0">
              <a:effectLst/>
              <a:sym typeface="Wingdings" pitchFamily="2" charset="2"/>
            </a:endParaRPr>
          </a:p>
          <a:p>
            <a:r>
              <a:rPr lang="en-US" sz="2400" b="0" dirty="0" err="1" smtClean="0">
                <a:effectLst/>
                <a:sym typeface="Wingdings" pitchFamily="2" charset="2"/>
              </a:rPr>
              <a:t>Ukuran</a:t>
            </a:r>
            <a:r>
              <a:rPr lang="en-US" sz="2400" b="0" dirty="0" smtClean="0">
                <a:effectLst/>
                <a:sym typeface="Wingdings" pitchFamily="2" charset="2"/>
              </a:rPr>
              <a:t> </a:t>
            </a:r>
            <a:r>
              <a:rPr lang="en-US" sz="2400" b="0" dirty="0" err="1" smtClean="0">
                <a:effectLst/>
                <a:sym typeface="Wingdings" pitchFamily="2" charset="2"/>
              </a:rPr>
              <a:t>partikel</a:t>
            </a:r>
            <a:r>
              <a:rPr lang="en-US" sz="2400" b="0" dirty="0" smtClean="0">
                <a:effectLst/>
                <a:sym typeface="Wingdings" pitchFamily="2" charset="2"/>
              </a:rPr>
              <a:t> </a:t>
            </a:r>
            <a:r>
              <a:rPr lang="en-US" sz="2400" b="0" dirty="0" err="1" smtClean="0">
                <a:effectLst/>
                <a:sym typeface="Wingdings" pitchFamily="2" charset="2"/>
              </a:rPr>
              <a:t>dipengaruhi</a:t>
            </a:r>
            <a:r>
              <a:rPr lang="en-US" sz="2400" b="0" dirty="0" smtClean="0">
                <a:effectLst/>
                <a:sym typeface="Wingdings" pitchFamily="2" charset="2"/>
              </a:rPr>
              <a:t> </a:t>
            </a:r>
            <a:r>
              <a:rPr lang="en-US" sz="2400" b="0" dirty="0" err="1" smtClean="0">
                <a:effectLst/>
                <a:sym typeface="Wingdings" pitchFamily="2" charset="2"/>
              </a:rPr>
              <a:t>oleh</a:t>
            </a:r>
            <a:r>
              <a:rPr lang="en-US" sz="2400" b="0" dirty="0" smtClean="0">
                <a:effectLst/>
                <a:sym typeface="Wingdings" pitchFamily="2" charset="2"/>
              </a:rPr>
              <a:t> </a:t>
            </a:r>
            <a:r>
              <a:rPr lang="en-US" sz="2400" b="0" dirty="0" err="1" smtClean="0">
                <a:effectLst/>
                <a:sym typeface="Wingdings" pitchFamily="2" charset="2"/>
              </a:rPr>
              <a:t>kecepatan</a:t>
            </a:r>
            <a:r>
              <a:rPr lang="en-US" sz="2400" b="0" dirty="0" smtClean="0">
                <a:effectLst/>
                <a:sym typeface="Wingdings" pitchFamily="2" charset="2"/>
              </a:rPr>
              <a:t> </a:t>
            </a:r>
            <a:r>
              <a:rPr lang="en-US" sz="2400" b="0" dirty="0" err="1" smtClean="0">
                <a:effectLst/>
                <a:sym typeface="Wingdings" pitchFamily="2" charset="2"/>
              </a:rPr>
              <a:t>dan</a:t>
            </a:r>
            <a:r>
              <a:rPr lang="en-US" sz="2400" b="0" dirty="0" smtClean="0">
                <a:effectLst/>
                <a:sym typeface="Wingdings" pitchFamily="2" charset="2"/>
              </a:rPr>
              <a:t> </a:t>
            </a:r>
            <a:r>
              <a:rPr lang="en-US" sz="2400" b="0" dirty="0" err="1" smtClean="0">
                <a:effectLst/>
                <a:sym typeface="Wingdings" pitchFamily="2" charset="2"/>
              </a:rPr>
              <a:t>tekanan</a:t>
            </a:r>
            <a:r>
              <a:rPr lang="en-US" sz="2400" b="0" dirty="0" smtClean="0">
                <a:effectLst/>
                <a:sym typeface="Wingdings" pitchFamily="2" charset="2"/>
              </a:rPr>
              <a:t> </a:t>
            </a:r>
            <a:r>
              <a:rPr lang="en-US" sz="2400" b="0" dirty="0" err="1" smtClean="0">
                <a:effectLst/>
                <a:sym typeface="Wingdings" pitchFamily="2" charset="2"/>
              </a:rPr>
              <a:t>udara</a:t>
            </a:r>
            <a:r>
              <a:rPr lang="en-US" sz="2400" b="0" dirty="0" smtClean="0">
                <a:effectLst/>
                <a:sym typeface="Wingdings" pitchFamily="2" charset="2"/>
              </a:rPr>
              <a:t> </a:t>
            </a:r>
            <a:r>
              <a:rPr lang="en-US" sz="2400" b="0" dirty="0" err="1" smtClean="0">
                <a:effectLst/>
                <a:sym typeface="Wingdings" pitchFamily="2" charset="2"/>
              </a:rPr>
              <a:t>dari</a:t>
            </a:r>
            <a:r>
              <a:rPr lang="en-US" sz="2400" b="0" dirty="0" smtClean="0">
                <a:effectLst/>
                <a:sym typeface="Wingdings" pitchFamily="2" charset="2"/>
              </a:rPr>
              <a:t> </a:t>
            </a:r>
            <a:r>
              <a:rPr lang="en-US" sz="2400" b="0" dirty="0" err="1" smtClean="0">
                <a:effectLst/>
                <a:sym typeface="Wingdings" pitchFamily="2" charset="2"/>
              </a:rPr>
              <a:t>kompresor</a:t>
            </a:r>
            <a:r>
              <a:rPr lang="en-US" sz="2400" b="0" dirty="0" smtClean="0">
                <a:effectLst/>
                <a:sym typeface="Wingdings" pitchFamily="2" charset="2"/>
              </a:rPr>
              <a:t>. </a:t>
            </a:r>
            <a:r>
              <a:rPr lang="en-US" sz="2400" b="0" dirty="0" err="1" smtClean="0">
                <a:effectLst/>
                <a:sym typeface="Wingdings" pitchFamily="2" charset="2"/>
              </a:rPr>
              <a:t>Umumnya</a:t>
            </a:r>
            <a:r>
              <a:rPr lang="en-US" sz="2400" b="0" dirty="0" smtClean="0">
                <a:effectLst/>
                <a:sym typeface="Wingdings" pitchFamily="2" charset="2"/>
              </a:rPr>
              <a:t> minimum </a:t>
            </a:r>
            <a:r>
              <a:rPr lang="en-US" sz="2400" b="0" dirty="0" err="1" smtClean="0">
                <a:effectLst/>
                <a:sym typeface="Wingdings" pitchFamily="2" charset="2"/>
              </a:rPr>
              <a:t>kecepatan</a:t>
            </a:r>
            <a:r>
              <a:rPr lang="en-US" sz="2400" b="0" dirty="0" smtClean="0">
                <a:effectLst/>
                <a:sym typeface="Wingdings" pitchFamily="2" charset="2"/>
              </a:rPr>
              <a:t> (</a:t>
            </a:r>
            <a:r>
              <a:rPr lang="en-US" sz="2400" b="0" i="1" dirty="0" smtClean="0">
                <a:effectLst/>
                <a:sym typeface="Wingdings" pitchFamily="2" charset="2"/>
              </a:rPr>
              <a:t>flow-rate</a:t>
            </a:r>
            <a:r>
              <a:rPr lang="en-US" sz="2400" b="0" dirty="0" smtClean="0">
                <a:effectLst/>
                <a:sym typeface="Wingdings" pitchFamily="2" charset="2"/>
              </a:rPr>
              <a:t>) yang </a:t>
            </a:r>
            <a:r>
              <a:rPr lang="en-US" sz="2400" b="0" dirty="0" err="1" smtClean="0">
                <a:effectLst/>
                <a:sym typeface="Wingdings" pitchFamily="2" charset="2"/>
              </a:rPr>
              <a:t>diperlukan</a:t>
            </a:r>
            <a:r>
              <a:rPr lang="en-US" sz="2400" b="0" dirty="0" smtClean="0">
                <a:effectLst/>
                <a:sym typeface="Wingdings" pitchFamily="2" charset="2"/>
              </a:rPr>
              <a:t> </a:t>
            </a:r>
            <a:r>
              <a:rPr lang="en-US" sz="2400" b="0" dirty="0" err="1" smtClean="0">
                <a:effectLst/>
                <a:sym typeface="Wingdings" pitchFamily="2" charset="2"/>
              </a:rPr>
              <a:t>adalah</a:t>
            </a:r>
            <a:r>
              <a:rPr lang="en-US" sz="2400" b="0" dirty="0" smtClean="0">
                <a:effectLst/>
                <a:sym typeface="Wingdings" pitchFamily="2" charset="2"/>
              </a:rPr>
              <a:t> 6 L/</a:t>
            </a:r>
            <a:r>
              <a:rPr lang="en-US" sz="2400" b="0" dirty="0" err="1" smtClean="0">
                <a:effectLst/>
                <a:sym typeface="Wingdings" pitchFamily="2" charset="2"/>
              </a:rPr>
              <a:t>menit</a:t>
            </a:r>
            <a:r>
              <a:rPr lang="en-US" sz="2400" b="0" dirty="0" smtClean="0">
                <a:effectLst/>
                <a:sym typeface="Wingdings" pitchFamily="2" charset="2"/>
              </a:rPr>
              <a:t>.</a:t>
            </a:r>
            <a:endParaRPr lang="en-US" sz="2400" b="0" dirty="0">
              <a:effectLst/>
            </a:endParaRPr>
          </a:p>
        </p:txBody>
      </p:sp>
      <p:sp>
        <p:nvSpPr>
          <p:cNvPr id="7" name="Text Box 4"/>
          <p:cNvSpPr txBox="1">
            <a:spLocks noChangeArrowheads="1"/>
          </p:cNvSpPr>
          <p:nvPr/>
        </p:nvSpPr>
        <p:spPr bwMode="auto">
          <a:xfrm>
            <a:off x="0" y="6633195"/>
            <a:ext cx="5903912" cy="224805"/>
          </a:xfrm>
          <a:prstGeom prst="rect">
            <a:avLst/>
          </a:prstGeom>
          <a:noFill/>
          <a:ln w="9525">
            <a:noFill/>
            <a:miter lim="800000"/>
            <a:headEnd/>
            <a:tailEnd/>
          </a:ln>
        </p:spPr>
        <p:txBody>
          <a:bodyPr>
            <a:spAutoFit/>
          </a:bodyPr>
          <a:lstStyle/>
          <a:p>
            <a:pPr fontAlgn="base">
              <a:lnSpc>
                <a:spcPct val="75000"/>
              </a:lnSpc>
              <a:spcBef>
                <a:spcPct val="40000"/>
              </a:spcBef>
              <a:spcAft>
                <a:spcPct val="0"/>
              </a:spcAft>
            </a:pPr>
            <a:r>
              <a:rPr lang="en-US" sz="1100" b="1" dirty="0">
                <a:solidFill>
                  <a:srgbClr val="FFFF00"/>
                </a:solidFill>
                <a:latin typeface="Candara" pitchFamily="34" charset="0"/>
              </a:rPr>
              <a:t>Kendrick et al. </a:t>
            </a:r>
            <a:r>
              <a:rPr lang="en-US" sz="1100" b="1" dirty="0" err="1">
                <a:solidFill>
                  <a:srgbClr val="FFFF00"/>
                </a:solidFill>
                <a:latin typeface="Candara" pitchFamily="34" charset="0"/>
              </a:rPr>
              <a:t>Resp</a:t>
            </a:r>
            <a:r>
              <a:rPr lang="en-US" sz="1100" b="1" dirty="0">
                <a:solidFill>
                  <a:srgbClr val="FFFF00"/>
                </a:solidFill>
                <a:latin typeface="Candara" pitchFamily="34" charset="0"/>
              </a:rPr>
              <a:t> Med 1995;89:157-159</a:t>
            </a:r>
            <a:endParaRPr lang="en-GB" sz="1100" b="1" dirty="0">
              <a:solidFill>
                <a:srgbClr val="FFFF00"/>
              </a:solidFill>
              <a:latin typeface="Candara" pitchFamily="34" charset="0"/>
            </a:endParaRP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4150" y="152400"/>
            <a:ext cx="7772400" cy="1143000"/>
          </a:xfrm>
        </p:spPr>
        <p:txBody>
          <a:bodyPr/>
          <a:lstStyle/>
          <a:p>
            <a:pPr eaLnBrk="1" hangingPunct="1">
              <a:defRPr/>
            </a:pPr>
            <a:r>
              <a:rPr lang="en-US" sz="3200" smtClean="0">
                <a:solidFill>
                  <a:srgbClr val="FFFF00"/>
                </a:solidFill>
              </a:rPr>
              <a:t>Penanganan Asma Eksaserbasi di</a:t>
            </a:r>
            <a:br>
              <a:rPr lang="en-US" sz="3200" smtClean="0">
                <a:solidFill>
                  <a:srgbClr val="FFFF00"/>
                </a:solidFill>
              </a:rPr>
            </a:br>
            <a:r>
              <a:rPr lang="en-US" sz="3200" smtClean="0">
                <a:solidFill>
                  <a:srgbClr val="FFFF00"/>
                </a:solidFill>
              </a:rPr>
              <a:t>Fasilitas Penanganan Akut (UGD)</a:t>
            </a:r>
          </a:p>
        </p:txBody>
      </p:sp>
      <p:sp>
        <p:nvSpPr>
          <p:cNvPr id="32771"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chemeClr val="accent2"/>
                </a:solidFill>
                <a:latin typeface="Candara" pitchFamily="34" charset="0"/>
              </a:rPr>
              <a:t>GINA Updated </a:t>
            </a:r>
            <a:r>
              <a:rPr lang="en-US" sz="1100" dirty="0" smtClean="0">
                <a:solidFill>
                  <a:schemeClr val="accent2"/>
                </a:solidFill>
                <a:latin typeface="Candara" pitchFamily="34" charset="0"/>
              </a:rPr>
              <a:t>2016</a:t>
            </a:r>
            <a:endParaRPr lang="en-US" sz="1100" dirty="0">
              <a:solidFill>
                <a:schemeClr val="accent2"/>
              </a:solidFill>
              <a:latin typeface="Candara" pitchFamily="34" charset="0"/>
            </a:endParaRPr>
          </a:p>
        </p:txBody>
      </p:sp>
      <p:sp>
        <p:nvSpPr>
          <p:cNvPr id="15" name="Rectangle 3"/>
          <p:cNvSpPr>
            <a:spLocks noChangeArrowheads="1"/>
          </p:cNvSpPr>
          <p:nvPr/>
        </p:nvSpPr>
        <p:spPr bwMode="auto">
          <a:xfrm>
            <a:off x="4788024" y="2794248"/>
            <a:ext cx="4032448" cy="706760"/>
          </a:xfrm>
          <a:prstGeom prst="rect">
            <a:avLst/>
          </a:prstGeom>
          <a:solidFill>
            <a:schemeClr val="accent4">
              <a:lumMod val="25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dirty="0" err="1">
                <a:solidFill>
                  <a:schemeClr val="tx1"/>
                </a:solidFill>
                <a:latin typeface="Arial Narrow" pitchFamily="34" charset="0"/>
              </a:rPr>
              <a:t>Konsul</a:t>
            </a:r>
            <a:r>
              <a:rPr lang="en-US" sz="1600" dirty="0">
                <a:solidFill>
                  <a:schemeClr val="tx1"/>
                </a:solidFill>
                <a:latin typeface="Arial Narrow" pitchFamily="34" charset="0"/>
              </a:rPr>
              <a:t> </a:t>
            </a:r>
            <a:r>
              <a:rPr lang="en-US" sz="1600" dirty="0" err="1">
                <a:solidFill>
                  <a:schemeClr val="tx1"/>
                </a:solidFill>
                <a:latin typeface="Arial Narrow" pitchFamily="34" charset="0"/>
              </a:rPr>
              <a:t>ke</a:t>
            </a:r>
            <a:r>
              <a:rPr lang="en-US" sz="1600" dirty="0">
                <a:solidFill>
                  <a:schemeClr val="tx1"/>
                </a:solidFill>
                <a:latin typeface="Arial Narrow" pitchFamily="34" charset="0"/>
              </a:rPr>
              <a:t> ICU, </a:t>
            </a:r>
            <a:r>
              <a:rPr lang="en-US" sz="1600" dirty="0" err="1">
                <a:solidFill>
                  <a:schemeClr val="tx1"/>
                </a:solidFill>
                <a:latin typeface="Arial Narrow" pitchFamily="34" charset="0"/>
              </a:rPr>
              <a:t>terapi</a:t>
            </a:r>
            <a:r>
              <a:rPr lang="en-US" sz="1600" dirty="0">
                <a:solidFill>
                  <a:schemeClr val="tx1"/>
                </a:solidFill>
                <a:latin typeface="Arial Narrow" pitchFamily="34" charset="0"/>
              </a:rPr>
              <a:t> </a:t>
            </a:r>
            <a:r>
              <a:rPr lang="en-US" sz="1600" dirty="0" err="1">
                <a:solidFill>
                  <a:schemeClr val="tx1"/>
                </a:solidFill>
                <a:latin typeface="Arial Narrow" pitchFamily="34" charset="0"/>
              </a:rPr>
              <a:t>dengan</a:t>
            </a:r>
            <a:r>
              <a:rPr lang="en-US" sz="1600" dirty="0">
                <a:solidFill>
                  <a:schemeClr val="tx1"/>
                </a:solidFill>
                <a:latin typeface="Arial Narrow" pitchFamily="34" charset="0"/>
              </a:rPr>
              <a:t> SABA </a:t>
            </a:r>
            <a:r>
              <a:rPr lang="en-US" sz="1600" dirty="0" err="1">
                <a:solidFill>
                  <a:schemeClr val="tx1"/>
                </a:solidFill>
                <a:latin typeface="Arial Narrow" pitchFamily="34" charset="0"/>
              </a:rPr>
              <a:t>dan</a:t>
            </a:r>
            <a:r>
              <a:rPr lang="en-US" sz="1600" dirty="0">
                <a:solidFill>
                  <a:schemeClr val="tx1"/>
                </a:solidFill>
                <a:latin typeface="Arial Narrow" pitchFamily="34" charset="0"/>
              </a:rPr>
              <a:t> O</a:t>
            </a:r>
            <a:r>
              <a:rPr lang="en-US" sz="1600" baseline="-25000" dirty="0">
                <a:solidFill>
                  <a:schemeClr val="tx1"/>
                </a:solidFill>
                <a:latin typeface="Arial Narrow" pitchFamily="34" charset="0"/>
              </a:rPr>
              <a:t>2</a:t>
            </a:r>
            <a:r>
              <a:rPr lang="en-US" sz="1600" dirty="0">
                <a:solidFill>
                  <a:schemeClr val="tx1"/>
                </a:solidFill>
                <a:latin typeface="Arial Narrow" pitchFamily="34" charset="0"/>
              </a:rPr>
              <a:t>, </a:t>
            </a:r>
          </a:p>
          <a:p>
            <a:pPr algn="ctr" eaLnBrk="0" hangingPunct="0">
              <a:defRPr/>
            </a:pPr>
            <a:r>
              <a:rPr lang="en-US" sz="1600" dirty="0" err="1">
                <a:solidFill>
                  <a:schemeClr val="tx1"/>
                </a:solidFill>
                <a:latin typeface="Arial Narrow" pitchFamily="34" charset="0"/>
              </a:rPr>
              <a:t>dan</a:t>
            </a:r>
            <a:r>
              <a:rPr lang="en-US" sz="1600" dirty="0">
                <a:solidFill>
                  <a:schemeClr val="tx1"/>
                </a:solidFill>
                <a:latin typeface="Arial Narrow" pitchFamily="34" charset="0"/>
              </a:rPr>
              <a:t> </a:t>
            </a:r>
            <a:r>
              <a:rPr lang="en-US" sz="1600" dirty="0" err="1">
                <a:solidFill>
                  <a:schemeClr val="tx1"/>
                </a:solidFill>
                <a:latin typeface="Arial Narrow" pitchFamily="34" charset="0"/>
              </a:rPr>
              <a:t>persiapkan</a:t>
            </a:r>
            <a:r>
              <a:rPr lang="en-US" sz="1600" dirty="0">
                <a:solidFill>
                  <a:schemeClr val="tx1"/>
                </a:solidFill>
                <a:latin typeface="Arial Narrow" pitchFamily="34" charset="0"/>
              </a:rPr>
              <a:t> </a:t>
            </a:r>
            <a:r>
              <a:rPr lang="en-US" sz="1600" dirty="0" err="1">
                <a:solidFill>
                  <a:schemeClr val="tx1"/>
                </a:solidFill>
                <a:latin typeface="Arial Narrow" pitchFamily="34" charset="0"/>
              </a:rPr>
              <a:t>pasien</a:t>
            </a:r>
            <a:r>
              <a:rPr lang="en-US" sz="1600" dirty="0">
                <a:solidFill>
                  <a:schemeClr val="tx1"/>
                </a:solidFill>
                <a:latin typeface="Arial Narrow" pitchFamily="34" charset="0"/>
              </a:rPr>
              <a:t> </a:t>
            </a:r>
            <a:r>
              <a:rPr lang="en-US" sz="1600" dirty="0" err="1">
                <a:solidFill>
                  <a:schemeClr val="tx1"/>
                </a:solidFill>
                <a:latin typeface="Arial Narrow" pitchFamily="34" charset="0"/>
              </a:rPr>
              <a:t>untuk</a:t>
            </a:r>
            <a:r>
              <a:rPr lang="en-US" sz="1600" dirty="0">
                <a:solidFill>
                  <a:schemeClr val="tx1"/>
                </a:solidFill>
                <a:latin typeface="Arial Narrow" pitchFamily="34" charset="0"/>
              </a:rPr>
              <a:t> </a:t>
            </a:r>
            <a:r>
              <a:rPr lang="en-US" sz="1600" dirty="0" err="1">
                <a:solidFill>
                  <a:schemeClr val="tx1"/>
                </a:solidFill>
                <a:latin typeface="Arial Narrow" pitchFamily="34" charset="0"/>
              </a:rPr>
              <a:t>intubasi</a:t>
            </a:r>
            <a:endParaRPr lang="en-US" sz="1600" dirty="0">
              <a:solidFill>
                <a:schemeClr val="tx1"/>
              </a:solidFill>
              <a:latin typeface="Arial Narrow" pitchFamily="34" charset="0"/>
            </a:endParaRPr>
          </a:p>
        </p:txBody>
      </p:sp>
      <p:sp>
        <p:nvSpPr>
          <p:cNvPr id="16" name="Rectangle 3"/>
          <p:cNvSpPr>
            <a:spLocks noChangeArrowheads="1"/>
          </p:cNvSpPr>
          <p:nvPr/>
        </p:nvSpPr>
        <p:spPr bwMode="auto">
          <a:xfrm>
            <a:off x="323528" y="2780928"/>
            <a:ext cx="4032448" cy="706760"/>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dirty="0" err="1">
                <a:solidFill>
                  <a:srgbClr val="000000"/>
                </a:solidFill>
                <a:latin typeface="Arial Narrow" pitchFamily="34" charset="0"/>
              </a:rPr>
              <a:t>Tentukan</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terapi</a:t>
            </a:r>
            <a:r>
              <a:rPr lang="en-US" sz="1600" dirty="0">
                <a:solidFill>
                  <a:srgbClr val="000000"/>
                </a:solidFill>
                <a:latin typeface="Arial Narrow" pitchFamily="34" charset="0"/>
              </a:rPr>
              <a:t> </a:t>
            </a:r>
            <a:r>
              <a:rPr lang="en-US" sz="1600" dirty="0" err="1">
                <a:solidFill>
                  <a:srgbClr val="000000"/>
                </a:solidFill>
                <a:latin typeface="Arial Narrow" pitchFamily="34" charset="0"/>
              </a:rPr>
              <a:t>berdasarkan</a:t>
            </a:r>
            <a:r>
              <a:rPr lang="en-US" sz="1600" dirty="0">
                <a:solidFill>
                  <a:srgbClr val="000000"/>
                </a:solidFill>
                <a:latin typeface="Arial Narrow" pitchFamily="34" charset="0"/>
              </a:rPr>
              <a:t> status </a:t>
            </a:r>
            <a:r>
              <a:rPr lang="en-US" sz="1600" dirty="0" err="1">
                <a:solidFill>
                  <a:srgbClr val="000000"/>
                </a:solidFill>
                <a:latin typeface="Arial Narrow" pitchFamily="34" charset="0"/>
              </a:rPr>
              <a:t>klinis</a:t>
            </a:r>
            <a:r>
              <a:rPr lang="en-US" sz="1600" dirty="0">
                <a:solidFill>
                  <a:srgbClr val="000000"/>
                </a:solidFill>
                <a:latin typeface="Arial Narrow" pitchFamily="34" charset="0"/>
              </a:rPr>
              <a:t> </a:t>
            </a:r>
            <a:r>
              <a:rPr lang="en-US" sz="1600" dirty="0" err="1">
                <a:solidFill>
                  <a:srgbClr val="000000"/>
                </a:solidFill>
                <a:latin typeface="Arial Narrow" pitchFamily="34" charset="0"/>
              </a:rPr>
              <a:t>pasien</a:t>
            </a:r>
            <a:r>
              <a:rPr lang="en-US" sz="1600" dirty="0">
                <a:solidFill>
                  <a:srgbClr val="000000"/>
                </a:solidFill>
                <a:latin typeface="Arial Narrow" pitchFamily="34" charset="0"/>
              </a:rPr>
              <a:t>,</a:t>
            </a:r>
          </a:p>
          <a:p>
            <a:pPr algn="ctr" eaLnBrk="0" hangingPunct="0">
              <a:defRPr/>
            </a:pPr>
            <a:r>
              <a:rPr lang="en-US" sz="1600" dirty="0" err="1">
                <a:solidFill>
                  <a:srgbClr val="000000"/>
                </a:solidFill>
                <a:latin typeface="Arial Narrow" pitchFamily="34" charset="0"/>
              </a:rPr>
              <a:t>Dinilai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gejala</a:t>
            </a:r>
            <a:r>
              <a:rPr lang="en-US" sz="1600" dirty="0">
                <a:solidFill>
                  <a:srgbClr val="000000"/>
                </a:solidFill>
                <a:latin typeface="Arial Narrow" pitchFamily="34" charset="0"/>
              </a:rPr>
              <a:t> yang paling </a:t>
            </a:r>
            <a:r>
              <a:rPr lang="en-US" sz="1600" dirty="0" err="1">
                <a:solidFill>
                  <a:srgbClr val="000000"/>
                </a:solidFill>
                <a:latin typeface="Arial Narrow" pitchFamily="34" charset="0"/>
              </a:rPr>
              <a:t>parah</a:t>
            </a:r>
            <a:endParaRPr lang="en-US" sz="1600" dirty="0">
              <a:solidFill>
                <a:srgbClr val="000000"/>
              </a:solidFill>
              <a:latin typeface="Arial Narrow" pitchFamily="34" charset="0"/>
            </a:endParaRPr>
          </a:p>
        </p:txBody>
      </p:sp>
      <p:sp>
        <p:nvSpPr>
          <p:cNvPr id="17" name="Rectangle 3"/>
          <p:cNvSpPr>
            <a:spLocks noChangeArrowheads="1"/>
          </p:cNvSpPr>
          <p:nvPr/>
        </p:nvSpPr>
        <p:spPr bwMode="auto">
          <a:xfrm>
            <a:off x="323528" y="3920381"/>
            <a:ext cx="4032448" cy="2376264"/>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dirty="0">
                <a:solidFill>
                  <a:srgbClr val="0070C0"/>
                </a:solidFill>
                <a:latin typeface="Arial Narrow" pitchFamily="34" charset="0"/>
              </a:rPr>
              <a:t>RINGAN </a:t>
            </a:r>
            <a:r>
              <a:rPr lang="en-US" dirty="0" err="1">
                <a:solidFill>
                  <a:srgbClr val="0070C0"/>
                </a:solidFill>
                <a:latin typeface="Arial Narrow" pitchFamily="34" charset="0"/>
              </a:rPr>
              <a:t>atau</a:t>
            </a:r>
            <a:r>
              <a:rPr lang="en-US" dirty="0">
                <a:solidFill>
                  <a:srgbClr val="0070C0"/>
                </a:solidFill>
                <a:latin typeface="Arial Narrow" pitchFamily="34" charset="0"/>
              </a:rPr>
              <a:t> SEDANG</a:t>
            </a:r>
          </a:p>
          <a:p>
            <a:pPr eaLnBrk="0" hangingPunct="0">
              <a:defRPr/>
            </a:pPr>
            <a:r>
              <a:rPr lang="en-US" sz="1600" dirty="0" err="1">
                <a:solidFill>
                  <a:srgbClr val="000000"/>
                </a:solidFill>
                <a:latin typeface="Arial Narrow" pitchFamily="34" charset="0"/>
              </a:rPr>
              <a:t>Bicara</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dalam</a:t>
            </a:r>
            <a:r>
              <a:rPr lang="en-US" sz="1600" dirty="0">
                <a:solidFill>
                  <a:srgbClr val="000000"/>
                </a:solidFill>
                <a:latin typeface="Arial Narrow" pitchFamily="34" charset="0"/>
              </a:rPr>
              <a:t> </a:t>
            </a:r>
            <a:r>
              <a:rPr lang="en-US" sz="1600" dirty="0" err="1">
                <a:solidFill>
                  <a:srgbClr val="000000"/>
                </a:solidFill>
                <a:latin typeface="Arial Narrow" pitchFamily="34" charset="0"/>
              </a:rPr>
              <a:t>frasa</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Memilih</a:t>
            </a:r>
            <a:r>
              <a:rPr lang="en-US" sz="1600" dirty="0">
                <a:solidFill>
                  <a:srgbClr val="000000"/>
                </a:solidFill>
                <a:latin typeface="Arial Narrow" pitchFamily="34" charset="0"/>
              </a:rPr>
              <a:t> </a:t>
            </a:r>
            <a:r>
              <a:rPr lang="en-US" sz="1600" dirty="0" err="1">
                <a:solidFill>
                  <a:srgbClr val="000000"/>
                </a:solidFill>
                <a:latin typeface="Arial Narrow" pitchFamily="34" charset="0"/>
              </a:rPr>
              <a:t>posisi</a:t>
            </a:r>
            <a:r>
              <a:rPr lang="en-US" sz="1600" dirty="0">
                <a:solidFill>
                  <a:srgbClr val="000000"/>
                </a:solidFill>
                <a:latin typeface="Arial Narrow" pitchFamily="34" charset="0"/>
              </a:rPr>
              <a:t> </a:t>
            </a:r>
            <a:r>
              <a:rPr lang="en-US" sz="1600" dirty="0" err="1">
                <a:solidFill>
                  <a:srgbClr val="000000"/>
                </a:solidFill>
                <a:latin typeface="Arial Narrow" pitchFamily="34" charset="0"/>
              </a:rPr>
              <a:t>duduk</a:t>
            </a:r>
            <a:r>
              <a:rPr lang="en-US" sz="1600" dirty="0">
                <a:solidFill>
                  <a:srgbClr val="000000"/>
                </a:solidFill>
                <a:latin typeface="Arial Narrow" pitchFamily="34" charset="0"/>
              </a:rPr>
              <a:t> </a:t>
            </a:r>
            <a:r>
              <a:rPr lang="en-US" sz="1600" dirty="0" err="1">
                <a:solidFill>
                  <a:srgbClr val="000000"/>
                </a:solidFill>
                <a:latin typeface="Arial Narrow" pitchFamily="34" charset="0"/>
              </a:rPr>
              <a:t>dibanding</a:t>
            </a:r>
            <a:r>
              <a:rPr lang="en-US" sz="1600" dirty="0">
                <a:solidFill>
                  <a:srgbClr val="000000"/>
                </a:solidFill>
                <a:latin typeface="Arial Narrow" pitchFamily="34" charset="0"/>
              </a:rPr>
              <a:t> </a:t>
            </a:r>
            <a:r>
              <a:rPr lang="en-US" sz="1600" dirty="0" err="1">
                <a:solidFill>
                  <a:srgbClr val="000000"/>
                </a:solidFill>
                <a:latin typeface="Arial Narrow" pitchFamily="34" charset="0"/>
              </a:rPr>
              <a:t>berbaring</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Tidak</a:t>
            </a:r>
            <a:r>
              <a:rPr lang="en-US" sz="1600" dirty="0">
                <a:solidFill>
                  <a:srgbClr val="000000"/>
                </a:solidFill>
                <a:latin typeface="Arial Narrow" pitchFamily="34" charset="0"/>
              </a:rPr>
              <a:t> </a:t>
            </a:r>
            <a:r>
              <a:rPr lang="en-US" sz="1600" dirty="0" err="1">
                <a:solidFill>
                  <a:srgbClr val="000000"/>
                </a:solidFill>
                <a:latin typeface="Arial Narrow" pitchFamily="34" charset="0"/>
              </a:rPr>
              <a:t>gelisah</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Laju</a:t>
            </a:r>
            <a:r>
              <a:rPr lang="en-US" sz="1600" dirty="0">
                <a:solidFill>
                  <a:srgbClr val="000000"/>
                </a:solidFill>
                <a:latin typeface="Arial Narrow" pitchFamily="34" charset="0"/>
              </a:rPr>
              <a:t> </a:t>
            </a:r>
            <a:r>
              <a:rPr lang="en-US" sz="1600" dirty="0" err="1">
                <a:solidFill>
                  <a:srgbClr val="000000"/>
                </a:solidFill>
                <a:latin typeface="Arial Narrow" pitchFamily="34" charset="0"/>
              </a:rPr>
              <a:t>respirasi</a:t>
            </a:r>
            <a:r>
              <a:rPr lang="en-US" sz="1600" dirty="0">
                <a:solidFill>
                  <a:srgbClr val="000000"/>
                </a:solidFill>
                <a:latin typeface="Arial Narrow" pitchFamily="34" charset="0"/>
              </a:rPr>
              <a:t> </a:t>
            </a:r>
            <a:r>
              <a:rPr lang="en-US" sz="1600" dirty="0" err="1">
                <a:solidFill>
                  <a:srgbClr val="000000"/>
                </a:solidFill>
                <a:latin typeface="Arial Narrow" pitchFamily="34" charset="0"/>
              </a:rPr>
              <a:t>meningkat</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Otot</a:t>
            </a:r>
            <a:r>
              <a:rPr lang="en-US" sz="1600" dirty="0">
                <a:solidFill>
                  <a:srgbClr val="000000"/>
                </a:solidFill>
                <a:latin typeface="Arial Narrow" pitchFamily="34" charset="0"/>
              </a:rPr>
              <a:t> bantu </a:t>
            </a:r>
            <a:r>
              <a:rPr lang="en-US" sz="1600" dirty="0" err="1">
                <a:solidFill>
                  <a:srgbClr val="000000"/>
                </a:solidFill>
                <a:latin typeface="Arial Narrow" pitchFamily="34" charset="0"/>
              </a:rPr>
              <a:t>napas</a:t>
            </a:r>
            <a:r>
              <a:rPr lang="en-US" sz="1600" dirty="0">
                <a:solidFill>
                  <a:srgbClr val="000000"/>
                </a:solidFill>
                <a:latin typeface="Arial Narrow" pitchFamily="34" charset="0"/>
              </a:rPr>
              <a:t> </a:t>
            </a:r>
            <a:r>
              <a:rPr lang="en-US" sz="1600" dirty="0" err="1">
                <a:solidFill>
                  <a:srgbClr val="000000"/>
                </a:solidFill>
                <a:latin typeface="Arial Narrow" pitchFamily="34" charset="0"/>
              </a:rPr>
              <a:t>tidak</a:t>
            </a:r>
            <a:r>
              <a:rPr lang="en-US" sz="1600" dirty="0">
                <a:solidFill>
                  <a:srgbClr val="000000"/>
                </a:solidFill>
                <a:latin typeface="Arial Narrow" pitchFamily="34" charset="0"/>
              </a:rPr>
              <a:t> </a:t>
            </a:r>
            <a:r>
              <a:rPr lang="en-US" sz="1600" dirty="0" err="1">
                <a:solidFill>
                  <a:srgbClr val="000000"/>
                </a:solidFill>
                <a:latin typeface="Arial Narrow" pitchFamily="34" charset="0"/>
              </a:rPr>
              <a:t>digunakan</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Denyut</a:t>
            </a:r>
            <a:r>
              <a:rPr lang="en-US" sz="1600" dirty="0">
                <a:solidFill>
                  <a:srgbClr val="000000"/>
                </a:solidFill>
                <a:latin typeface="Arial Narrow" pitchFamily="34" charset="0"/>
              </a:rPr>
              <a:t> </a:t>
            </a:r>
            <a:r>
              <a:rPr lang="en-US" sz="1600" dirty="0" err="1">
                <a:solidFill>
                  <a:srgbClr val="000000"/>
                </a:solidFill>
                <a:latin typeface="Arial Narrow" pitchFamily="34" charset="0"/>
              </a:rPr>
              <a:t>jantung</a:t>
            </a:r>
            <a:r>
              <a:rPr lang="en-US" sz="1600" dirty="0">
                <a:solidFill>
                  <a:srgbClr val="000000"/>
                </a:solidFill>
                <a:latin typeface="Arial Narrow" pitchFamily="34" charset="0"/>
              </a:rPr>
              <a:t> 100-120 </a:t>
            </a:r>
            <a:r>
              <a:rPr lang="en-US" sz="1600" dirty="0" err="1">
                <a:solidFill>
                  <a:srgbClr val="000000"/>
                </a:solidFill>
                <a:latin typeface="Arial Narrow" pitchFamily="34" charset="0"/>
              </a:rPr>
              <a:t>denyut</a:t>
            </a:r>
            <a:r>
              <a:rPr lang="en-US" sz="1600" dirty="0">
                <a:solidFill>
                  <a:srgbClr val="000000"/>
                </a:solidFill>
                <a:latin typeface="Arial Narrow" pitchFamily="34" charset="0"/>
              </a:rPr>
              <a:t>/</a:t>
            </a:r>
            <a:r>
              <a:rPr lang="en-US" sz="1600" dirty="0" err="1">
                <a:solidFill>
                  <a:srgbClr val="000000"/>
                </a:solidFill>
                <a:latin typeface="Arial Narrow" pitchFamily="34" charset="0"/>
              </a:rPr>
              <a:t>menit</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Saturasi</a:t>
            </a:r>
            <a:r>
              <a:rPr lang="en-US" sz="1600" dirty="0">
                <a:solidFill>
                  <a:srgbClr val="000000"/>
                </a:solidFill>
                <a:latin typeface="Arial Narrow" pitchFamily="34" charset="0"/>
              </a:rPr>
              <a:t> O</a:t>
            </a:r>
            <a:r>
              <a:rPr lang="en-US" sz="1600" baseline="-25000" dirty="0">
                <a:solidFill>
                  <a:srgbClr val="000000"/>
                </a:solidFill>
                <a:latin typeface="Arial Narrow" pitchFamily="34" charset="0"/>
              </a:rPr>
              <a:t>2</a:t>
            </a:r>
            <a:r>
              <a:rPr lang="en-US" sz="1600" dirty="0">
                <a:solidFill>
                  <a:srgbClr val="000000"/>
                </a:solidFill>
                <a:latin typeface="Arial Narrow" pitchFamily="34" charset="0"/>
              </a:rPr>
              <a:t> (</a:t>
            </a:r>
            <a:r>
              <a:rPr lang="en-US" sz="1600" dirty="0" err="1">
                <a:solidFill>
                  <a:srgbClr val="000000"/>
                </a:solidFill>
                <a:latin typeface="Arial Narrow" pitchFamily="34" charset="0"/>
              </a:rPr>
              <a:t>di</a:t>
            </a:r>
            <a:r>
              <a:rPr lang="en-US" sz="1600" dirty="0">
                <a:solidFill>
                  <a:srgbClr val="000000"/>
                </a:solidFill>
                <a:latin typeface="Arial Narrow" pitchFamily="34" charset="0"/>
              </a:rPr>
              <a:t> </a:t>
            </a:r>
            <a:r>
              <a:rPr lang="en-US" sz="1600" dirty="0" err="1">
                <a:solidFill>
                  <a:srgbClr val="000000"/>
                </a:solidFill>
                <a:latin typeface="Arial Narrow" pitchFamily="34" charset="0"/>
              </a:rPr>
              <a:t>udara</a:t>
            </a:r>
            <a:r>
              <a:rPr lang="en-US" sz="1600" dirty="0">
                <a:solidFill>
                  <a:srgbClr val="000000"/>
                </a:solidFill>
                <a:latin typeface="Arial Narrow" pitchFamily="34" charset="0"/>
              </a:rPr>
              <a:t>) 90-95%</a:t>
            </a:r>
          </a:p>
          <a:p>
            <a:pPr eaLnBrk="0" hangingPunct="0">
              <a:defRPr/>
            </a:pPr>
            <a:r>
              <a:rPr lang="en-US" sz="1600" dirty="0">
                <a:solidFill>
                  <a:srgbClr val="000000"/>
                </a:solidFill>
                <a:latin typeface="Arial Narrow" pitchFamily="34" charset="0"/>
              </a:rPr>
              <a:t>APE &gt; 50%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angka</a:t>
            </a:r>
            <a:r>
              <a:rPr lang="en-US" sz="1600" dirty="0">
                <a:solidFill>
                  <a:srgbClr val="000000"/>
                </a:solidFill>
                <a:latin typeface="Arial Narrow" pitchFamily="34" charset="0"/>
              </a:rPr>
              <a:t> </a:t>
            </a:r>
            <a:r>
              <a:rPr lang="en-US" sz="1600" dirty="0" err="1">
                <a:solidFill>
                  <a:srgbClr val="000000"/>
                </a:solidFill>
                <a:latin typeface="Arial Narrow" pitchFamily="34" charset="0"/>
              </a:rPr>
              <a:t>prediksi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a:t>
            </a:r>
            <a:r>
              <a:rPr lang="en-US" sz="1600" dirty="0" err="1">
                <a:solidFill>
                  <a:srgbClr val="000000"/>
                </a:solidFill>
                <a:latin typeface="Arial Narrow" pitchFamily="34" charset="0"/>
              </a:rPr>
              <a:t>nilai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tertinggi</a:t>
            </a:r>
            <a:endParaRPr lang="en-US" sz="1600" dirty="0">
              <a:solidFill>
                <a:srgbClr val="000000"/>
              </a:solidFill>
              <a:latin typeface="Arial Narrow" pitchFamily="34" charset="0"/>
            </a:endParaRPr>
          </a:p>
        </p:txBody>
      </p:sp>
      <p:sp>
        <p:nvSpPr>
          <p:cNvPr id="18" name="Rectangle 3"/>
          <p:cNvSpPr>
            <a:spLocks noChangeArrowheads="1"/>
          </p:cNvSpPr>
          <p:nvPr/>
        </p:nvSpPr>
        <p:spPr bwMode="auto">
          <a:xfrm>
            <a:off x="4788024" y="3933056"/>
            <a:ext cx="4032448" cy="2376264"/>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dirty="0">
                <a:solidFill>
                  <a:srgbClr val="0070C0"/>
                </a:solidFill>
                <a:latin typeface="Arial Narrow" pitchFamily="34" charset="0"/>
              </a:rPr>
              <a:t>BERAT</a:t>
            </a:r>
          </a:p>
          <a:p>
            <a:pPr eaLnBrk="0" hangingPunct="0">
              <a:defRPr/>
            </a:pPr>
            <a:r>
              <a:rPr lang="en-US" sz="1600" dirty="0" err="1">
                <a:solidFill>
                  <a:srgbClr val="000000"/>
                </a:solidFill>
                <a:latin typeface="Arial Narrow" pitchFamily="34" charset="0"/>
              </a:rPr>
              <a:t>Bicara</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dalam</a:t>
            </a:r>
            <a:r>
              <a:rPr lang="en-US" sz="1600" dirty="0">
                <a:solidFill>
                  <a:srgbClr val="000000"/>
                </a:solidFill>
                <a:latin typeface="Arial Narrow" pitchFamily="34" charset="0"/>
              </a:rPr>
              <a:t> </a:t>
            </a:r>
            <a:r>
              <a:rPr lang="en-US" sz="1600" dirty="0" err="1">
                <a:solidFill>
                  <a:srgbClr val="000000"/>
                </a:solidFill>
                <a:latin typeface="Arial Narrow" pitchFamily="34" charset="0"/>
              </a:rPr>
              <a:t>kata</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Posisi</a:t>
            </a:r>
            <a:r>
              <a:rPr lang="en-US" sz="1600" dirty="0">
                <a:solidFill>
                  <a:srgbClr val="000000"/>
                </a:solidFill>
                <a:latin typeface="Arial Narrow" pitchFamily="34" charset="0"/>
              </a:rPr>
              <a:t> </a:t>
            </a:r>
            <a:r>
              <a:rPr lang="en-US" sz="1600" dirty="0" err="1">
                <a:solidFill>
                  <a:srgbClr val="000000"/>
                </a:solidFill>
                <a:latin typeface="Arial Narrow" pitchFamily="34" charset="0"/>
              </a:rPr>
              <a:t>tubuh</a:t>
            </a:r>
            <a:r>
              <a:rPr lang="en-US" sz="1600" dirty="0">
                <a:solidFill>
                  <a:srgbClr val="000000"/>
                </a:solidFill>
                <a:latin typeface="Arial Narrow" pitchFamily="34" charset="0"/>
              </a:rPr>
              <a:t> </a:t>
            </a:r>
            <a:r>
              <a:rPr lang="en-US" sz="1600" dirty="0" err="1">
                <a:solidFill>
                  <a:srgbClr val="000000"/>
                </a:solidFill>
                <a:latin typeface="Arial Narrow" pitchFamily="34" charset="0"/>
              </a:rPr>
              <a:t>duduk</a:t>
            </a:r>
            <a:r>
              <a:rPr lang="en-US" sz="1600" dirty="0">
                <a:solidFill>
                  <a:srgbClr val="000000"/>
                </a:solidFill>
                <a:latin typeface="Arial Narrow" pitchFamily="34" charset="0"/>
              </a:rPr>
              <a:t> </a:t>
            </a:r>
            <a:r>
              <a:rPr lang="en-US" sz="1600" dirty="0" err="1">
                <a:solidFill>
                  <a:srgbClr val="000000"/>
                </a:solidFill>
                <a:latin typeface="Arial Narrow" pitchFamily="34" charset="0"/>
              </a:rPr>
              <a:t>membungkuk</a:t>
            </a:r>
            <a:r>
              <a:rPr lang="en-US" sz="1600" dirty="0">
                <a:solidFill>
                  <a:srgbClr val="000000"/>
                </a:solidFill>
                <a:latin typeface="Arial Narrow" pitchFamily="34" charset="0"/>
              </a:rPr>
              <a:t> </a:t>
            </a:r>
            <a:r>
              <a:rPr lang="en-US" sz="1600" dirty="0" err="1">
                <a:solidFill>
                  <a:srgbClr val="000000"/>
                </a:solidFill>
                <a:latin typeface="Arial Narrow" pitchFamily="34" charset="0"/>
              </a:rPr>
              <a:t>ke</a:t>
            </a:r>
            <a:r>
              <a:rPr lang="en-US" sz="1600" dirty="0">
                <a:solidFill>
                  <a:srgbClr val="000000"/>
                </a:solidFill>
                <a:latin typeface="Arial Narrow" pitchFamily="34" charset="0"/>
              </a:rPr>
              <a:t> </a:t>
            </a:r>
            <a:r>
              <a:rPr lang="en-US" sz="1600" dirty="0" err="1">
                <a:solidFill>
                  <a:srgbClr val="000000"/>
                </a:solidFill>
                <a:latin typeface="Arial Narrow" pitchFamily="34" charset="0"/>
              </a:rPr>
              <a:t>depan</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Gelisah</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Laju</a:t>
            </a:r>
            <a:r>
              <a:rPr lang="en-US" sz="1600" dirty="0">
                <a:solidFill>
                  <a:srgbClr val="000000"/>
                </a:solidFill>
                <a:latin typeface="Arial Narrow" pitchFamily="34" charset="0"/>
              </a:rPr>
              <a:t> </a:t>
            </a:r>
            <a:r>
              <a:rPr lang="en-US" sz="1600" dirty="0" err="1">
                <a:solidFill>
                  <a:srgbClr val="000000"/>
                </a:solidFill>
                <a:latin typeface="Arial Narrow" pitchFamily="34" charset="0"/>
              </a:rPr>
              <a:t>respirasi</a:t>
            </a:r>
            <a:r>
              <a:rPr lang="en-US" sz="1600" dirty="0">
                <a:solidFill>
                  <a:srgbClr val="000000"/>
                </a:solidFill>
                <a:latin typeface="Arial Narrow" pitchFamily="34" charset="0"/>
              </a:rPr>
              <a:t> &gt; 30 kali per </a:t>
            </a:r>
            <a:r>
              <a:rPr lang="en-US" sz="1600" dirty="0" err="1">
                <a:solidFill>
                  <a:srgbClr val="000000"/>
                </a:solidFill>
                <a:latin typeface="Arial Narrow" pitchFamily="34" charset="0"/>
              </a:rPr>
              <a:t>menit</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Otot</a:t>
            </a:r>
            <a:r>
              <a:rPr lang="en-US" sz="1600" dirty="0">
                <a:solidFill>
                  <a:srgbClr val="000000"/>
                </a:solidFill>
                <a:latin typeface="Arial Narrow" pitchFamily="34" charset="0"/>
              </a:rPr>
              <a:t> bantu </a:t>
            </a:r>
            <a:r>
              <a:rPr lang="en-US" sz="1600" dirty="0" err="1">
                <a:solidFill>
                  <a:srgbClr val="000000"/>
                </a:solidFill>
                <a:latin typeface="Arial Narrow" pitchFamily="34" charset="0"/>
              </a:rPr>
              <a:t>napas</a:t>
            </a:r>
            <a:r>
              <a:rPr lang="en-US" sz="1600" dirty="0">
                <a:solidFill>
                  <a:srgbClr val="000000"/>
                </a:solidFill>
                <a:latin typeface="Arial Narrow" pitchFamily="34" charset="0"/>
              </a:rPr>
              <a:t> </a:t>
            </a:r>
            <a:r>
              <a:rPr lang="en-US" sz="1600" dirty="0" err="1">
                <a:solidFill>
                  <a:srgbClr val="000000"/>
                </a:solidFill>
                <a:latin typeface="Arial Narrow" pitchFamily="34" charset="0"/>
              </a:rPr>
              <a:t>digunakan</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Denyut</a:t>
            </a:r>
            <a:r>
              <a:rPr lang="en-US" sz="1600" dirty="0">
                <a:solidFill>
                  <a:srgbClr val="000000"/>
                </a:solidFill>
                <a:latin typeface="Arial Narrow" pitchFamily="34" charset="0"/>
              </a:rPr>
              <a:t> </a:t>
            </a:r>
            <a:r>
              <a:rPr lang="en-US" sz="1600" dirty="0" err="1">
                <a:solidFill>
                  <a:srgbClr val="000000"/>
                </a:solidFill>
                <a:latin typeface="Arial Narrow" pitchFamily="34" charset="0"/>
              </a:rPr>
              <a:t>jantung</a:t>
            </a:r>
            <a:r>
              <a:rPr lang="en-US" sz="1600" dirty="0">
                <a:solidFill>
                  <a:srgbClr val="000000"/>
                </a:solidFill>
                <a:latin typeface="Arial Narrow" pitchFamily="34" charset="0"/>
              </a:rPr>
              <a:t> &gt; 120 </a:t>
            </a:r>
            <a:r>
              <a:rPr lang="en-US" sz="1600" dirty="0" err="1">
                <a:solidFill>
                  <a:srgbClr val="000000"/>
                </a:solidFill>
                <a:latin typeface="Arial Narrow" pitchFamily="34" charset="0"/>
              </a:rPr>
              <a:t>denyut</a:t>
            </a:r>
            <a:r>
              <a:rPr lang="en-US" sz="1600" dirty="0">
                <a:solidFill>
                  <a:srgbClr val="000000"/>
                </a:solidFill>
                <a:latin typeface="Arial Narrow" pitchFamily="34" charset="0"/>
              </a:rPr>
              <a:t>/</a:t>
            </a:r>
            <a:r>
              <a:rPr lang="en-US" sz="1600" dirty="0" err="1">
                <a:solidFill>
                  <a:srgbClr val="000000"/>
                </a:solidFill>
                <a:latin typeface="Arial Narrow" pitchFamily="34" charset="0"/>
              </a:rPr>
              <a:t>menit</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Saturasi</a:t>
            </a:r>
            <a:r>
              <a:rPr lang="en-US" sz="1600" dirty="0">
                <a:solidFill>
                  <a:srgbClr val="000000"/>
                </a:solidFill>
                <a:latin typeface="Arial Narrow" pitchFamily="34" charset="0"/>
              </a:rPr>
              <a:t> O</a:t>
            </a:r>
            <a:r>
              <a:rPr lang="en-US" sz="1600" baseline="-25000" dirty="0">
                <a:solidFill>
                  <a:srgbClr val="000000"/>
                </a:solidFill>
                <a:latin typeface="Arial Narrow" pitchFamily="34" charset="0"/>
              </a:rPr>
              <a:t>2</a:t>
            </a:r>
            <a:r>
              <a:rPr lang="en-US" sz="1600" dirty="0">
                <a:solidFill>
                  <a:srgbClr val="000000"/>
                </a:solidFill>
                <a:latin typeface="Arial Narrow" pitchFamily="34" charset="0"/>
              </a:rPr>
              <a:t> (</a:t>
            </a:r>
            <a:r>
              <a:rPr lang="en-US" sz="1600" dirty="0" err="1">
                <a:solidFill>
                  <a:srgbClr val="000000"/>
                </a:solidFill>
                <a:latin typeface="Arial Narrow" pitchFamily="34" charset="0"/>
              </a:rPr>
              <a:t>di</a:t>
            </a:r>
            <a:r>
              <a:rPr lang="en-US" sz="1600" dirty="0">
                <a:solidFill>
                  <a:srgbClr val="000000"/>
                </a:solidFill>
                <a:latin typeface="Arial Narrow" pitchFamily="34" charset="0"/>
              </a:rPr>
              <a:t> </a:t>
            </a:r>
            <a:r>
              <a:rPr lang="en-US" sz="1600" dirty="0" err="1">
                <a:solidFill>
                  <a:srgbClr val="000000"/>
                </a:solidFill>
                <a:latin typeface="Arial Narrow" pitchFamily="34" charset="0"/>
              </a:rPr>
              <a:t>udara</a:t>
            </a:r>
            <a:r>
              <a:rPr lang="en-US" sz="1600" dirty="0">
                <a:solidFill>
                  <a:srgbClr val="000000"/>
                </a:solidFill>
                <a:latin typeface="Arial Narrow" pitchFamily="34" charset="0"/>
              </a:rPr>
              <a:t>) &lt; 90%</a:t>
            </a:r>
          </a:p>
          <a:p>
            <a:pPr eaLnBrk="0" hangingPunct="0">
              <a:defRPr/>
            </a:pPr>
            <a:r>
              <a:rPr lang="en-US" sz="1600" dirty="0">
                <a:solidFill>
                  <a:srgbClr val="000000"/>
                </a:solidFill>
                <a:latin typeface="Arial Narrow" pitchFamily="34" charset="0"/>
              </a:rPr>
              <a:t>APE ≤ 50%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angka</a:t>
            </a:r>
            <a:r>
              <a:rPr lang="en-US" sz="1600" dirty="0">
                <a:solidFill>
                  <a:srgbClr val="000000"/>
                </a:solidFill>
                <a:latin typeface="Arial Narrow" pitchFamily="34" charset="0"/>
              </a:rPr>
              <a:t> </a:t>
            </a:r>
            <a:r>
              <a:rPr lang="en-US" sz="1600" dirty="0" err="1">
                <a:solidFill>
                  <a:srgbClr val="000000"/>
                </a:solidFill>
                <a:latin typeface="Arial Narrow" pitchFamily="34" charset="0"/>
              </a:rPr>
              <a:t>prediksi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a:t>
            </a:r>
            <a:r>
              <a:rPr lang="en-US" sz="1600" dirty="0" err="1">
                <a:solidFill>
                  <a:srgbClr val="000000"/>
                </a:solidFill>
                <a:latin typeface="Arial Narrow" pitchFamily="34" charset="0"/>
              </a:rPr>
              <a:t>nilai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tertinggi</a:t>
            </a:r>
            <a:endParaRPr lang="en-US" sz="1600" dirty="0">
              <a:solidFill>
                <a:srgbClr val="000000"/>
              </a:solidFill>
              <a:latin typeface="Arial Narrow" pitchFamily="34" charset="0"/>
            </a:endParaRPr>
          </a:p>
        </p:txBody>
      </p:sp>
      <p:pic>
        <p:nvPicPr>
          <p:cNvPr id="32784" name="Picture 18" descr="gina logo.jpg"/>
          <p:cNvPicPr>
            <a:picLocks noChangeAspect="1"/>
          </p:cNvPicPr>
          <p:nvPr/>
        </p:nvPicPr>
        <p:blipFill>
          <a:blip r:embed="rId2" cstate="print"/>
          <a:srcRect/>
          <a:stretch>
            <a:fillRect/>
          </a:stretch>
        </p:blipFill>
        <p:spPr bwMode="auto">
          <a:xfrm>
            <a:off x="7885113" y="188913"/>
            <a:ext cx="1066800" cy="1076325"/>
          </a:xfrm>
          <a:prstGeom prst="rect">
            <a:avLst/>
          </a:prstGeom>
          <a:noFill/>
          <a:ln w="9525">
            <a:noFill/>
            <a:miter lim="800000"/>
            <a:headEnd/>
            <a:tailEnd/>
          </a:ln>
        </p:spPr>
      </p:pic>
      <p:grpSp>
        <p:nvGrpSpPr>
          <p:cNvPr id="2" name="Group 23"/>
          <p:cNvGrpSpPr>
            <a:grpSpLocks/>
          </p:cNvGrpSpPr>
          <p:nvPr/>
        </p:nvGrpSpPr>
        <p:grpSpPr bwMode="auto">
          <a:xfrm>
            <a:off x="2124075" y="3500438"/>
            <a:ext cx="4751388" cy="433387"/>
            <a:chOff x="2195736" y="3501008"/>
            <a:chExt cx="4824535" cy="432048"/>
          </a:xfrm>
          <a:solidFill>
            <a:srgbClr val="FFFF00"/>
          </a:solidFill>
        </p:grpSpPr>
        <p:sp>
          <p:nvSpPr>
            <p:cNvPr id="37918" name="Down Arrow 21"/>
            <p:cNvSpPr>
              <a:spLocks noChangeArrowheads="1"/>
            </p:cNvSpPr>
            <p:nvPr/>
          </p:nvSpPr>
          <p:spPr bwMode="auto">
            <a:xfrm>
              <a:off x="2195736" y="3501008"/>
              <a:ext cx="216024" cy="432048"/>
            </a:xfrm>
            <a:prstGeom prst="downArrow">
              <a:avLst>
                <a:gd name="adj1" fmla="val 50000"/>
                <a:gd name="adj2" fmla="val 50000"/>
              </a:avLst>
            </a:prstGeom>
            <a:grpFill/>
            <a:ln w="9525" algn="ctr">
              <a:noFill/>
              <a:round/>
              <a:headEnd/>
              <a:tailEnd/>
            </a:ln>
          </p:spPr>
          <p:txBody>
            <a:bodyPr/>
            <a:lstStyle/>
            <a:p>
              <a:pPr algn="ctr" eaLnBrk="0" hangingPunct="0">
                <a:defRPr/>
              </a:pPr>
              <a:endParaRPr lang="en-US">
                <a:latin typeface="Arial" pitchFamily="34" charset="0"/>
                <a:cs typeface="+mn-cs"/>
              </a:endParaRPr>
            </a:p>
          </p:txBody>
        </p:sp>
        <p:sp>
          <p:nvSpPr>
            <p:cNvPr id="23" name="Bent-Up Arrow 22"/>
            <p:cNvSpPr/>
            <p:nvPr/>
          </p:nvSpPr>
          <p:spPr bwMode="auto">
            <a:xfrm flipV="1">
              <a:off x="2339199" y="3573807"/>
              <a:ext cx="4681072" cy="359249"/>
            </a:xfrm>
            <a:prstGeom prst="bentUpArrow">
              <a:avLst>
                <a:gd name="adj1" fmla="val 25000"/>
                <a:gd name="adj2" fmla="val 30686"/>
                <a:gd name="adj3" fmla="val 43953"/>
              </a:avLst>
            </a:prstGeom>
            <a:grpFill/>
            <a:ln w="9525" cap="flat" cmpd="sng" algn="ctr">
              <a:noFill/>
              <a:prstDash val="solid"/>
              <a:round/>
              <a:headEnd type="none" w="med" len="med"/>
              <a:tailEnd type="none" w="med" len="med"/>
            </a:ln>
            <a:effectLst/>
          </p:spPr>
          <p:txBody>
            <a:bodyPr/>
            <a:lstStyle/>
            <a:p>
              <a:pPr algn="ctr" eaLnBrk="0" hangingPunct="0">
                <a:defRPr/>
              </a:pPr>
              <a:endParaRPr lang="en-US">
                <a:latin typeface="Arial" pitchFamily="34" charset="0"/>
                <a:cs typeface="+mn-cs"/>
              </a:endParaRPr>
            </a:p>
          </p:txBody>
        </p:sp>
      </p:grpSp>
      <p:grpSp>
        <p:nvGrpSpPr>
          <p:cNvPr id="32786" name="Group 19"/>
          <p:cNvGrpSpPr>
            <a:grpSpLocks/>
          </p:cNvGrpSpPr>
          <p:nvPr/>
        </p:nvGrpSpPr>
        <p:grpSpPr bwMode="auto">
          <a:xfrm>
            <a:off x="2124075" y="2276475"/>
            <a:ext cx="5543550" cy="504825"/>
            <a:chOff x="2123728" y="2276872"/>
            <a:chExt cx="5544616" cy="504056"/>
          </a:xfrm>
        </p:grpSpPr>
        <p:sp>
          <p:nvSpPr>
            <p:cNvPr id="32790" name="Down Arrow 24"/>
            <p:cNvSpPr>
              <a:spLocks noChangeArrowheads="1"/>
            </p:cNvSpPr>
            <p:nvPr/>
          </p:nvSpPr>
          <p:spPr bwMode="auto">
            <a:xfrm>
              <a:off x="6660232" y="2276872"/>
              <a:ext cx="216024" cy="504056"/>
            </a:xfrm>
            <a:prstGeom prst="downArrow">
              <a:avLst>
                <a:gd name="adj1" fmla="val 50000"/>
                <a:gd name="adj2" fmla="val 50005"/>
              </a:avLst>
            </a:prstGeom>
            <a:solidFill>
              <a:srgbClr val="FFFF00"/>
            </a:solidFill>
            <a:ln w="9525" algn="ctr">
              <a:noFill/>
              <a:round/>
              <a:headEnd/>
              <a:tailEnd/>
            </a:ln>
          </p:spPr>
          <p:txBody>
            <a:bodyPr/>
            <a:lstStyle/>
            <a:p>
              <a:pPr algn="ctr" eaLnBrk="0" hangingPunct="0"/>
              <a:endParaRPr lang="en-US"/>
            </a:p>
          </p:txBody>
        </p:sp>
        <p:sp>
          <p:nvSpPr>
            <p:cNvPr id="27" name="Bent-Up Arrow 26"/>
            <p:cNvSpPr/>
            <p:nvPr/>
          </p:nvSpPr>
          <p:spPr bwMode="auto">
            <a:xfrm rot="10800000">
              <a:off x="2123728" y="2421115"/>
              <a:ext cx="4607811" cy="359813"/>
            </a:xfrm>
            <a:prstGeom prst="bentUpArrow">
              <a:avLst>
                <a:gd name="adj1" fmla="val 23646"/>
                <a:gd name="adj2" fmla="val 36238"/>
                <a:gd name="adj3" fmla="val 42871"/>
              </a:avLst>
            </a:prstGeom>
            <a:solidFill>
              <a:srgbClr val="FFFF00"/>
            </a:solidFill>
            <a:ln w="9525" cap="flat" cmpd="sng" algn="ctr">
              <a:noFill/>
              <a:prstDash val="solid"/>
              <a:round/>
              <a:headEnd type="none" w="med" len="med"/>
              <a:tailEnd type="none" w="med" len="med"/>
            </a:ln>
            <a:effectLst/>
          </p:spPr>
          <p:txBody>
            <a:bodyPr/>
            <a:lstStyle/>
            <a:p>
              <a:pPr algn="ctr" eaLnBrk="0" hangingPunct="0">
                <a:defRPr/>
              </a:pPr>
              <a:endParaRPr lang="en-US">
                <a:latin typeface="Arial" pitchFamily="34" charset="0"/>
                <a:cs typeface="+mn-cs"/>
              </a:endParaRPr>
            </a:p>
          </p:txBody>
        </p:sp>
        <p:sp>
          <p:nvSpPr>
            <p:cNvPr id="29" name="Rectangle 28"/>
            <p:cNvSpPr/>
            <p:nvPr/>
          </p:nvSpPr>
          <p:spPr>
            <a:xfrm>
              <a:off x="3851920" y="2276872"/>
              <a:ext cx="1224136" cy="33855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spc="50" dirty="0">
                  <a:ln w="11430"/>
                  <a:solidFill>
                    <a:srgbClr val="FF0000"/>
                  </a:solidFill>
                  <a:effectLst>
                    <a:outerShdw blurRad="76200" dist="50800" dir="5400000" algn="tl" rotWithShape="0">
                      <a:srgbClr val="000000">
                        <a:alpha val="65000"/>
                      </a:srgbClr>
                    </a:outerShdw>
                  </a:effectLst>
                  <a:latin typeface="Arial" pitchFamily="34" charset="0"/>
                  <a:cs typeface="+mn-cs"/>
                </a:rPr>
                <a:t>TIDAK</a:t>
              </a:r>
            </a:p>
          </p:txBody>
        </p:sp>
        <p:sp>
          <p:nvSpPr>
            <p:cNvPr id="30" name="Rectangle 29"/>
            <p:cNvSpPr/>
            <p:nvPr/>
          </p:nvSpPr>
          <p:spPr>
            <a:xfrm>
              <a:off x="6444208" y="2276872"/>
              <a:ext cx="1224136" cy="33855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spc="50" dirty="0">
                  <a:ln w="11430"/>
                  <a:solidFill>
                    <a:srgbClr val="FF0000"/>
                  </a:solidFill>
                  <a:effectLst>
                    <a:outerShdw blurRad="76200" dist="50800" dir="5400000" algn="tl" rotWithShape="0">
                      <a:srgbClr val="000000">
                        <a:alpha val="65000"/>
                      </a:srgbClr>
                    </a:outerShdw>
                  </a:effectLst>
                  <a:latin typeface="Arial" pitchFamily="34" charset="0"/>
                  <a:cs typeface="+mn-cs"/>
                </a:rPr>
                <a:t>YA</a:t>
              </a:r>
            </a:p>
          </p:txBody>
        </p:sp>
      </p:grpSp>
      <p:grpSp>
        <p:nvGrpSpPr>
          <p:cNvPr id="4" name="Group 20"/>
          <p:cNvGrpSpPr>
            <a:grpSpLocks/>
          </p:cNvGrpSpPr>
          <p:nvPr/>
        </p:nvGrpSpPr>
        <p:grpSpPr bwMode="auto">
          <a:xfrm>
            <a:off x="352425" y="1412875"/>
            <a:ext cx="8410255" cy="850900"/>
            <a:chOff x="352425" y="1412776"/>
            <a:chExt cx="8410575" cy="850776"/>
          </a:xfrm>
          <a:solidFill>
            <a:schemeClr val="tx1"/>
          </a:solidFill>
        </p:grpSpPr>
        <p:sp>
          <p:nvSpPr>
            <p:cNvPr id="161795" name="Rectangle 3"/>
            <p:cNvSpPr>
              <a:spLocks noChangeArrowheads="1"/>
            </p:cNvSpPr>
            <p:nvPr/>
          </p:nvSpPr>
          <p:spPr bwMode="auto">
            <a:xfrm>
              <a:off x="352425" y="1412776"/>
              <a:ext cx="8410575" cy="850776"/>
            </a:xfrm>
            <a:prstGeom prst="rect">
              <a:avLst/>
            </a:prstGeom>
            <a:grp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0" hangingPunct="0">
                <a:defRPr/>
              </a:pPr>
              <a:r>
                <a:rPr lang="en-US" dirty="0">
                  <a:solidFill>
                    <a:srgbClr val="0070C0"/>
                  </a:solidFill>
                  <a:latin typeface="Arial Narrow" pitchFamily="34" charset="0"/>
                </a:rPr>
                <a:t>PENILAIAN AWAL</a:t>
              </a:r>
            </a:p>
            <a:p>
              <a:pPr eaLnBrk="0" hangingPunct="0">
                <a:defRPr/>
              </a:pPr>
              <a:r>
                <a:rPr lang="en-US" sz="1600" dirty="0">
                  <a:solidFill>
                    <a:srgbClr val="000000"/>
                  </a:solidFill>
                  <a:latin typeface="Arial Narrow" pitchFamily="34" charset="0"/>
                </a:rPr>
                <a:t>A: Airway	B:Breathing     C:Circulation</a:t>
              </a:r>
            </a:p>
          </p:txBody>
        </p:sp>
        <p:sp>
          <p:nvSpPr>
            <p:cNvPr id="37913" name="TextBox 19"/>
            <p:cNvSpPr txBox="1">
              <a:spLocks noChangeArrowheads="1"/>
            </p:cNvSpPr>
            <p:nvPr/>
          </p:nvSpPr>
          <p:spPr bwMode="auto">
            <a:xfrm>
              <a:off x="4572161" y="1466200"/>
              <a:ext cx="4104456" cy="738664"/>
            </a:xfrm>
            <a:prstGeom prst="rect">
              <a:avLst/>
            </a:prstGeom>
            <a:grpFill/>
            <a:ln w="9525">
              <a:noFill/>
              <a:miter lim="800000"/>
              <a:headEnd/>
              <a:tailEnd/>
            </a:ln>
          </p:spPr>
          <p:txBody>
            <a:bodyPr>
              <a:spAutoFit/>
            </a:bodyPr>
            <a:lstStyle/>
            <a:p>
              <a:pPr>
                <a:defRPr/>
              </a:pPr>
              <a:r>
                <a:rPr lang="en-US" sz="1400" dirty="0" err="1">
                  <a:solidFill>
                    <a:schemeClr val="bg2"/>
                  </a:solidFill>
                  <a:latin typeface="Arial" pitchFamily="34" charset="0"/>
                  <a:cs typeface="+mn-cs"/>
                </a:rPr>
                <a:t>Apakah</a:t>
              </a:r>
              <a:r>
                <a:rPr lang="en-US" sz="1400" dirty="0">
                  <a:solidFill>
                    <a:schemeClr val="bg2"/>
                  </a:solidFill>
                  <a:latin typeface="Arial" pitchFamily="34" charset="0"/>
                  <a:cs typeface="+mn-cs"/>
                </a:rPr>
                <a:t> </a:t>
              </a:r>
              <a:r>
                <a:rPr lang="en-US" sz="1400" dirty="0" err="1">
                  <a:solidFill>
                    <a:schemeClr val="bg2"/>
                  </a:solidFill>
                  <a:latin typeface="Arial" pitchFamily="34" charset="0"/>
                  <a:cs typeface="+mn-cs"/>
                </a:rPr>
                <a:t>gejala</a:t>
              </a:r>
              <a:r>
                <a:rPr lang="en-US" sz="1400" dirty="0">
                  <a:solidFill>
                    <a:schemeClr val="bg2"/>
                  </a:solidFill>
                  <a:latin typeface="Arial" pitchFamily="34" charset="0"/>
                  <a:cs typeface="+mn-cs"/>
                </a:rPr>
                <a:t> </a:t>
              </a:r>
              <a:r>
                <a:rPr lang="en-US" sz="1400" dirty="0" err="1">
                  <a:solidFill>
                    <a:schemeClr val="bg2"/>
                  </a:solidFill>
                  <a:latin typeface="Arial" pitchFamily="34" charset="0"/>
                  <a:cs typeface="+mn-cs"/>
                </a:rPr>
                <a:t>berikut</a:t>
              </a:r>
              <a:r>
                <a:rPr lang="en-US" sz="1400" dirty="0">
                  <a:solidFill>
                    <a:schemeClr val="bg2"/>
                  </a:solidFill>
                  <a:latin typeface="Arial" pitchFamily="34" charset="0"/>
                  <a:cs typeface="+mn-cs"/>
                </a:rPr>
                <a:t> </a:t>
              </a:r>
              <a:r>
                <a:rPr lang="en-US" sz="1400" dirty="0" err="1">
                  <a:solidFill>
                    <a:schemeClr val="bg2"/>
                  </a:solidFill>
                  <a:latin typeface="Arial" pitchFamily="34" charset="0"/>
                  <a:cs typeface="+mn-cs"/>
                </a:rPr>
                <a:t>menyertai</a:t>
              </a:r>
              <a:r>
                <a:rPr lang="en-US" sz="1400" dirty="0">
                  <a:solidFill>
                    <a:schemeClr val="bg2"/>
                  </a:solidFill>
                  <a:latin typeface="Arial" pitchFamily="34" charset="0"/>
                  <a:cs typeface="+mn-cs"/>
                </a:rPr>
                <a:t>?</a:t>
              </a:r>
            </a:p>
            <a:p>
              <a:pPr>
                <a:defRPr/>
              </a:pPr>
              <a:endParaRPr lang="en-US" sz="1400" dirty="0">
                <a:solidFill>
                  <a:schemeClr val="bg2"/>
                </a:solidFill>
                <a:latin typeface="Arial" pitchFamily="34" charset="0"/>
                <a:cs typeface="+mn-cs"/>
              </a:endParaRPr>
            </a:p>
            <a:p>
              <a:pPr>
                <a:defRPr/>
              </a:pPr>
              <a:r>
                <a:rPr lang="en-US" sz="1400" dirty="0" err="1">
                  <a:solidFill>
                    <a:schemeClr val="bg2"/>
                  </a:solidFill>
                  <a:latin typeface="Arial" pitchFamily="34" charset="0"/>
                  <a:cs typeface="+mn-cs"/>
                </a:rPr>
                <a:t>Mengantuk</a:t>
              </a:r>
              <a:r>
                <a:rPr lang="en-US" sz="1400" dirty="0">
                  <a:solidFill>
                    <a:schemeClr val="bg2"/>
                  </a:solidFill>
                  <a:latin typeface="Arial" pitchFamily="34" charset="0"/>
                  <a:cs typeface="+mn-cs"/>
                </a:rPr>
                <a:t> </a:t>
              </a:r>
              <a:r>
                <a:rPr lang="en-US" sz="1400" dirty="0" err="1">
                  <a:solidFill>
                    <a:schemeClr val="bg2"/>
                  </a:solidFill>
                  <a:latin typeface="Arial" pitchFamily="34" charset="0"/>
                  <a:cs typeface="+mn-cs"/>
                </a:rPr>
                <a:t>berat</a:t>
              </a:r>
              <a:r>
                <a:rPr lang="en-US" sz="1400" dirty="0">
                  <a:solidFill>
                    <a:schemeClr val="bg2"/>
                  </a:solidFill>
                  <a:latin typeface="Arial" pitchFamily="34" charset="0"/>
                  <a:cs typeface="+mn-cs"/>
                </a:rPr>
                <a:t>, </a:t>
              </a:r>
              <a:r>
                <a:rPr lang="en-US" sz="1400" dirty="0" err="1">
                  <a:solidFill>
                    <a:schemeClr val="bg2"/>
                  </a:solidFill>
                  <a:latin typeface="Arial" pitchFamily="34" charset="0"/>
                  <a:cs typeface="+mn-cs"/>
                </a:rPr>
                <a:t>kebingungan</a:t>
              </a:r>
              <a:r>
                <a:rPr lang="en-US" sz="1400" dirty="0">
                  <a:solidFill>
                    <a:schemeClr val="bg2"/>
                  </a:solidFill>
                  <a:latin typeface="Arial" pitchFamily="34" charset="0"/>
                  <a:cs typeface="+mn-cs"/>
                </a:rPr>
                <a:t>, </a:t>
              </a:r>
              <a:r>
                <a:rPr lang="en-US" sz="1400" i="1" dirty="0">
                  <a:solidFill>
                    <a:schemeClr val="bg2"/>
                  </a:solidFill>
                  <a:latin typeface="Arial" pitchFamily="34" charset="0"/>
                  <a:cs typeface="+mn-cs"/>
                </a:rPr>
                <a:t>silent chest</a:t>
              </a:r>
            </a:p>
          </p:txBody>
        </p:sp>
      </p:grpSp>
      <p:sp>
        <p:nvSpPr>
          <p:cNvPr id="24"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925" y="152400"/>
            <a:ext cx="8780463" cy="1143000"/>
          </a:xfrm>
        </p:spPr>
        <p:txBody>
          <a:bodyPr anchor="t"/>
          <a:lstStyle/>
          <a:p>
            <a:pPr eaLnBrk="1" hangingPunct="1">
              <a:defRPr/>
            </a:pPr>
            <a:r>
              <a:rPr lang="en-US" sz="2000" smtClean="0">
                <a:solidFill>
                  <a:srgbClr val="FFFF00"/>
                </a:solidFill>
              </a:rPr>
              <a:t>Penanganan Asma Eksaserbasi di Fasilitas Penanganan Akut (UGD)</a:t>
            </a:r>
          </a:p>
        </p:txBody>
      </p:sp>
      <p:sp>
        <p:nvSpPr>
          <p:cNvPr id="33795"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sp>
        <p:nvSpPr>
          <p:cNvPr id="17" name="Rectangle 3"/>
          <p:cNvSpPr>
            <a:spLocks noChangeArrowheads="1"/>
          </p:cNvSpPr>
          <p:nvPr/>
        </p:nvSpPr>
        <p:spPr bwMode="auto">
          <a:xfrm>
            <a:off x="323528" y="692696"/>
            <a:ext cx="4032448" cy="2304256"/>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800" dirty="0">
                <a:solidFill>
                  <a:srgbClr val="0070C0"/>
                </a:solidFill>
                <a:latin typeface="Arial Narrow" pitchFamily="34" charset="0"/>
              </a:rPr>
              <a:t>RINGAN </a:t>
            </a:r>
            <a:r>
              <a:rPr lang="en-US" sz="1800" dirty="0" err="1">
                <a:solidFill>
                  <a:srgbClr val="0070C0"/>
                </a:solidFill>
                <a:latin typeface="Arial Narrow" pitchFamily="34" charset="0"/>
              </a:rPr>
              <a:t>atau</a:t>
            </a:r>
            <a:r>
              <a:rPr lang="en-US" sz="1800" dirty="0">
                <a:solidFill>
                  <a:srgbClr val="0070C0"/>
                </a:solidFill>
                <a:latin typeface="Arial Narrow" pitchFamily="34" charset="0"/>
              </a:rPr>
              <a:t> SEDANG</a:t>
            </a:r>
          </a:p>
          <a:p>
            <a:pPr eaLnBrk="0" hangingPunct="0">
              <a:defRPr/>
            </a:pPr>
            <a:r>
              <a:rPr lang="en-US" sz="1600" dirty="0">
                <a:solidFill>
                  <a:srgbClr val="009999"/>
                </a:solidFill>
                <a:latin typeface="Arial Narrow" pitchFamily="34" charset="0"/>
              </a:rPr>
              <a:t>Beta-2-agonis </a:t>
            </a:r>
            <a:r>
              <a:rPr lang="en-US" sz="1600" dirty="0" err="1">
                <a:solidFill>
                  <a:srgbClr val="009999"/>
                </a:solidFill>
                <a:latin typeface="Arial Narrow" pitchFamily="34" charset="0"/>
              </a:rPr>
              <a:t>kerja</a:t>
            </a:r>
            <a:r>
              <a:rPr lang="en-US" sz="1600" dirty="0">
                <a:solidFill>
                  <a:srgbClr val="009999"/>
                </a:solidFill>
                <a:latin typeface="Arial Narrow" pitchFamily="34" charset="0"/>
              </a:rPr>
              <a:t> </a:t>
            </a:r>
            <a:r>
              <a:rPr lang="en-US" sz="1600" dirty="0" err="1">
                <a:solidFill>
                  <a:srgbClr val="009999"/>
                </a:solidFill>
                <a:latin typeface="Arial Narrow" pitchFamily="34" charset="0"/>
              </a:rPr>
              <a:t>cepat</a:t>
            </a:r>
            <a:r>
              <a:rPr lang="en-US" sz="1600" dirty="0">
                <a:solidFill>
                  <a:srgbClr val="009999"/>
                </a:solidFill>
                <a:latin typeface="Arial Narrow" pitchFamily="34" charset="0"/>
              </a:rPr>
              <a:t> (SABA)</a:t>
            </a:r>
          </a:p>
          <a:p>
            <a:pPr eaLnBrk="0" hangingPunct="0">
              <a:defRPr/>
            </a:pPr>
            <a:r>
              <a:rPr lang="en-US" sz="1600" dirty="0" err="1">
                <a:solidFill>
                  <a:srgbClr val="000000"/>
                </a:solidFill>
                <a:latin typeface="Arial Narrow" pitchFamily="34" charset="0"/>
              </a:rPr>
              <a:t>Kontrol</a:t>
            </a:r>
            <a:r>
              <a:rPr lang="en-US" sz="1600" dirty="0">
                <a:solidFill>
                  <a:srgbClr val="000000"/>
                </a:solidFill>
                <a:latin typeface="Arial Narrow" pitchFamily="34" charset="0"/>
              </a:rPr>
              <a:t> O</a:t>
            </a:r>
            <a:r>
              <a:rPr lang="en-US" sz="1600" baseline="-25000" dirty="0">
                <a:solidFill>
                  <a:srgbClr val="000000"/>
                </a:solidFill>
                <a:latin typeface="Arial Narrow" pitchFamily="34" charset="0"/>
              </a:rPr>
              <a:t>2</a:t>
            </a:r>
            <a:r>
              <a:rPr lang="en-US" sz="1600" dirty="0">
                <a:solidFill>
                  <a:srgbClr val="000000"/>
                </a:solidFill>
                <a:latin typeface="Arial Narrow" pitchFamily="34" charset="0"/>
              </a:rPr>
              <a:t> </a:t>
            </a:r>
            <a:r>
              <a:rPr lang="en-US" sz="1600" dirty="0" err="1">
                <a:solidFill>
                  <a:srgbClr val="000000"/>
                </a:solidFill>
                <a:latin typeface="Arial Narrow" pitchFamily="34" charset="0"/>
              </a:rPr>
              <a:t>untuk</a:t>
            </a:r>
            <a:r>
              <a:rPr lang="en-US" sz="1600" dirty="0">
                <a:solidFill>
                  <a:srgbClr val="000000"/>
                </a:solidFill>
                <a:latin typeface="Arial Narrow" pitchFamily="34" charset="0"/>
              </a:rPr>
              <a:t> </a:t>
            </a:r>
            <a:r>
              <a:rPr lang="en-US" sz="1600" dirty="0" err="1">
                <a:solidFill>
                  <a:srgbClr val="000000"/>
                </a:solidFill>
                <a:latin typeface="Arial Narrow" pitchFamily="34" charset="0"/>
              </a:rPr>
              <a:t>mempertahankan</a:t>
            </a:r>
            <a:r>
              <a:rPr lang="en-US" sz="1600" dirty="0">
                <a:solidFill>
                  <a:srgbClr val="000000"/>
                </a:solidFill>
                <a:latin typeface="Arial Narrow" pitchFamily="34" charset="0"/>
              </a:rPr>
              <a:t> </a:t>
            </a:r>
            <a:r>
              <a:rPr lang="en-US" sz="1600" dirty="0" err="1">
                <a:solidFill>
                  <a:srgbClr val="000000"/>
                </a:solidFill>
                <a:latin typeface="Arial Narrow" pitchFamily="34" charset="0"/>
              </a:rPr>
              <a:t>saturasi</a:t>
            </a:r>
            <a:r>
              <a:rPr lang="en-US" sz="1600" dirty="0">
                <a:solidFill>
                  <a:srgbClr val="000000"/>
                </a:solidFill>
                <a:latin typeface="Arial Narrow" pitchFamily="34" charset="0"/>
              </a:rPr>
              <a:t> </a:t>
            </a:r>
          </a:p>
          <a:p>
            <a:pPr eaLnBrk="0" hangingPunct="0">
              <a:defRPr/>
            </a:pPr>
            <a:r>
              <a:rPr lang="en-US" sz="1600" dirty="0" err="1">
                <a:solidFill>
                  <a:srgbClr val="000000"/>
                </a:solidFill>
                <a:latin typeface="Arial Narrow" pitchFamily="34" charset="0"/>
              </a:rPr>
              <a:t>hingga</a:t>
            </a:r>
            <a:r>
              <a:rPr lang="en-US" sz="1600" dirty="0">
                <a:solidFill>
                  <a:srgbClr val="000000"/>
                </a:solidFill>
                <a:latin typeface="Arial Narrow" pitchFamily="34" charset="0"/>
              </a:rPr>
              <a:t> 93-95% (</a:t>
            </a:r>
            <a:r>
              <a:rPr lang="en-US" sz="1600" dirty="0" err="1">
                <a:solidFill>
                  <a:srgbClr val="000000"/>
                </a:solidFill>
                <a:latin typeface="Arial Narrow" pitchFamily="34" charset="0"/>
              </a:rPr>
              <a:t>pada</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anak</a:t>
            </a:r>
            <a:r>
              <a:rPr lang="en-US" sz="1600" dirty="0">
                <a:solidFill>
                  <a:srgbClr val="000000"/>
                </a:solidFill>
                <a:latin typeface="Arial Narrow" pitchFamily="34" charset="0"/>
              </a:rPr>
              <a:t> 94-98%) </a:t>
            </a:r>
          </a:p>
          <a:p>
            <a:pPr eaLnBrk="0" hangingPunct="0">
              <a:defRPr/>
            </a:pPr>
            <a:r>
              <a:rPr lang="en-US" sz="1600" dirty="0" err="1">
                <a:solidFill>
                  <a:srgbClr val="000000"/>
                </a:solidFill>
                <a:latin typeface="Arial Narrow" pitchFamily="34" charset="0"/>
              </a:rPr>
              <a:t>Kortikosteroid</a:t>
            </a:r>
            <a:r>
              <a:rPr lang="en-US" sz="1600" dirty="0">
                <a:solidFill>
                  <a:srgbClr val="000000"/>
                </a:solidFill>
                <a:latin typeface="Arial Narrow" pitchFamily="34" charset="0"/>
              </a:rPr>
              <a:t> oral</a:t>
            </a:r>
          </a:p>
          <a:p>
            <a:pPr eaLnBrk="0" hangingPunct="0">
              <a:defRPr/>
            </a:pPr>
            <a:r>
              <a:rPr lang="en-US" sz="1600" dirty="0" err="1">
                <a:solidFill>
                  <a:srgbClr val="000000"/>
                </a:solidFill>
                <a:latin typeface="Arial Narrow" pitchFamily="34" charset="0"/>
              </a:rPr>
              <a:t>Pertimbangkan</a:t>
            </a:r>
            <a:r>
              <a:rPr lang="en-US" sz="1600" dirty="0">
                <a:solidFill>
                  <a:srgbClr val="000000"/>
                </a:solidFill>
                <a:latin typeface="Arial Narrow" pitchFamily="34" charset="0"/>
              </a:rPr>
              <a:t> </a:t>
            </a:r>
            <a:r>
              <a:rPr lang="en-US" sz="1600" dirty="0" err="1">
                <a:solidFill>
                  <a:srgbClr val="000000"/>
                </a:solidFill>
                <a:latin typeface="Arial Narrow" pitchFamily="34" charset="0"/>
              </a:rPr>
              <a:t>ipratropium</a:t>
            </a:r>
            <a:r>
              <a:rPr lang="en-US" sz="1600" dirty="0">
                <a:solidFill>
                  <a:srgbClr val="000000"/>
                </a:solidFill>
                <a:latin typeface="Arial Narrow" pitchFamily="34" charset="0"/>
              </a:rPr>
              <a:t> </a:t>
            </a:r>
            <a:r>
              <a:rPr lang="en-US" sz="1600" dirty="0" err="1">
                <a:solidFill>
                  <a:srgbClr val="000000"/>
                </a:solidFill>
                <a:latin typeface="Arial Narrow" pitchFamily="34" charset="0"/>
              </a:rPr>
              <a:t>bromida</a:t>
            </a:r>
            <a:endParaRPr lang="en-US" sz="1600" dirty="0">
              <a:solidFill>
                <a:srgbClr val="000000"/>
              </a:solidFill>
              <a:latin typeface="Arial Narrow" pitchFamily="34" charset="0"/>
            </a:endParaRPr>
          </a:p>
          <a:p>
            <a:pPr eaLnBrk="0" hangingPunct="0">
              <a:defRPr/>
            </a:pPr>
            <a:endParaRPr lang="en-US" sz="1600" dirty="0">
              <a:solidFill>
                <a:srgbClr val="000000"/>
              </a:solidFill>
              <a:latin typeface="Arial Narrow" pitchFamily="34" charset="0"/>
            </a:endParaRPr>
          </a:p>
        </p:txBody>
      </p:sp>
      <p:sp>
        <p:nvSpPr>
          <p:cNvPr id="18" name="Rectangle 3"/>
          <p:cNvSpPr>
            <a:spLocks noChangeArrowheads="1"/>
          </p:cNvSpPr>
          <p:nvPr/>
        </p:nvSpPr>
        <p:spPr bwMode="auto">
          <a:xfrm>
            <a:off x="4788024" y="705371"/>
            <a:ext cx="4032448" cy="2291581"/>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800" dirty="0">
                <a:solidFill>
                  <a:srgbClr val="0070C0"/>
                </a:solidFill>
                <a:latin typeface="Arial Narrow" pitchFamily="34" charset="0"/>
              </a:rPr>
              <a:t>BERAT</a:t>
            </a:r>
          </a:p>
          <a:p>
            <a:pPr eaLnBrk="0" hangingPunct="0">
              <a:defRPr/>
            </a:pPr>
            <a:r>
              <a:rPr lang="en-US" sz="1600" dirty="0">
                <a:solidFill>
                  <a:srgbClr val="009999"/>
                </a:solidFill>
                <a:latin typeface="Arial Narrow" pitchFamily="34" charset="0"/>
              </a:rPr>
              <a:t>Beta-2-agonis </a:t>
            </a:r>
            <a:r>
              <a:rPr lang="en-US" sz="1600" dirty="0" err="1">
                <a:solidFill>
                  <a:srgbClr val="009999"/>
                </a:solidFill>
                <a:latin typeface="Arial Narrow" pitchFamily="34" charset="0"/>
              </a:rPr>
              <a:t>kerja</a:t>
            </a:r>
            <a:r>
              <a:rPr lang="en-US" sz="1600" dirty="0">
                <a:solidFill>
                  <a:srgbClr val="009999"/>
                </a:solidFill>
                <a:latin typeface="Arial Narrow" pitchFamily="34" charset="0"/>
              </a:rPr>
              <a:t> </a:t>
            </a:r>
            <a:r>
              <a:rPr lang="en-US" sz="1600" dirty="0" err="1">
                <a:solidFill>
                  <a:srgbClr val="009999"/>
                </a:solidFill>
                <a:latin typeface="Arial Narrow" pitchFamily="34" charset="0"/>
              </a:rPr>
              <a:t>cepat</a:t>
            </a:r>
            <a:endParaRPr lang="en-US" sz="1600" dirty="0">
              <a:solidFill>
                <a:srgbClr val="009999"/>
              </a:solidFill>
              <a:latin typeface="Arial Narrow" pitchFamily="34" charset="0"/>
            </a:endParaRPr>
          </a:p>
          <a:p>
            <a:pPr eaLnBrk="0" hangingPunct="0">
              <a:defRPr/>
            </a:pPr>
            <a:r>
              <a:rPr lang="en-US" sz="1600" dirty="0" err="1">
                <a:solidFill>
                  <a:srgbClr val="000000"/>
                </a:solidFill>
                <a:latin typeface="Arial Narrow" pitchFamily="34" charset="0"/>
              </a:rPr>
              <a:t>Pertimbangkan</a:t>
            </a:r>
            <a:r>
              <a:rPr lang="en-US" sz="1600" dirty="0">
                <a:solidFill>
                  <a:srgbClr val="000000"/>
                </a:solidFill>
                <a:latin typeface="Arial Narrow" pitchFamily="34" charset="0"/>
              </a:rPr>
              <a:t> </a:t>
            </a:r>
            <a:r>
              <a:rPr lang="en-US" sz="1600" dirty="0" err="1">
                <a:solidFill>
                  <a:srgbClr val="FF6600"/>
                </a:solidFill>
                <a:latin typeface="Arial Narrow" pitchFamily="34" charset="0"/>
              </a:rPr>
              <a:t>kortikosteroid</a:t>
            </a:r>
            <a:r>
              <a:rPr lang="en-US" sz="1600" dirty="0">
                <a:solidFill>
                  <a:srgbClr val="FF6600"/>
                </a:solidFill>
                <a:latin typeface="Arial Narrow" pitchFamily="34" charset="0"/>
              </a:rPr>
              <a:t> </a:t>
            </a:r>
            <a:r>
              <a:rPr lang="en-US" sz="1600" dirty="0" err="1">
                <a:solidFill>
                  <a:srgbClr val="FF6600"/>
                </a:solidFill>
                <a:latin typeface="Arial Narrow" pitchFamily="34" charset="0"/>
              </a:rPr>
              <a:t>inhalasi</a:t>
            </a:r>
            <a:r>
              <a:rPr lang="en-US" sz="1600" dirty="0">
                <a:solidFill>
                  <a:srgbClr val="FF6600"/>
                </a:solidFill>
                <a:latin typeface="Arial Narrow" pitchFamily="34" charset="0"/>
              </a:rPr>
              <a:t> </a:t>
            </a:r>
          </a:p>
          <a:p>
            <a:pPr eaLnBrk="0" hangingPunct="0">
              <a:defRPr/>
            </a:pPr>
            <a:r>
              <a:rPr lang="en-US" sz="1600" dirty="0" err="1">
                <a:solidFill>
                  <a:srgbClr val="000000"/>
                </a:solidFill>
                <a:latin typeface="Arial Narrow" pitchFamily="34" charset="0"/>
              </a:rPr>
              <a:t>dosis</a:t>
            </a:r>
            <a:r>
              <a:rPr lang="en-US" sz="1600" dirty="0">
                <a:solidFill>
                  <a:srgbClr val="000000"/>
                </a:solidFill>
                <a:latin typeface="Arial Narrow" pitchFamily="34" charset="0"/>
              </a:rPr>
              <a:t> </a:t>
            </a:r>
            <a:r>
              <a:rPr lang="en-US" sz="1600" dirty="0" err="1">
                <a:solidFill>
                  <a:srgbClr val="000000"/>
                </a:solidFill>
                <a:latin typeface="Arial Narrow" pitchFamily="34" charset="0"/>
              </a:rPr>
              <a:t>tinggi</a:t>
            </a:r>
            <a:endParaRPr lang="en-US" sz="1600" dirty="0">
              <a:solidFill>
                <a:srgbClr val="009999"/>
              </a:solidFill>
              <a:latin typeface="Arial Narrow" pitchFamily="34" charset="0"/>
            </a:endParaRPr>
          </a:p>
          <a:p>
            <a:pPr eaLnBrk="0" hangingPunct="0">
              <a:defRPr/>
            </a:pPr>
            <a:r>
              <a:rPr lang="en-US" sz="1600" dirty="0" err="1">
                <a:solidFill>
                  <a:srgbClr val="000000"/>
                </a:solidFill>
                <a:latin typeface="Arial Narrow" pitchFamily="34" charset="0"/>
              </a:rPr>
              <a:t>Ipratropium</a:t>
            </a:r>
            <a:r>
              <a:rPr lang="en-US" sz="1600" dirty="0">
                <a:solidFill>
                  <a:srgbClr val="000000"/>
                </a:solidFill>
                <a:latin typeface="Arial Narrow" pitchFamily="34" charset="0"/>
              </a:rPr>
              <a:t> </a:t>
            </a:r>
            <a:r>
              <a:rPr lang="en-US" sz="1600" dirty="0" err="1">
                <a:solidFill>
                  <a:srgbClr val="000000"/>
                </a:solidFill>
                <a:latin typeface="Arial Narrow" pitchFamily="34" charset="0"/>
              </a:rPr>
              <a:t>bromida</a:t>
            </a:r>
            <a:endParaRPr lang="en-US" sz="1600" dirty="0">
              <a:solidFill>
                <a:srgbClr val="000000"/>
              </a:solidFill>
              <a:latin typeface="Arial Narrow" pitchFamily="34" charset="0"/>
            </a:endParaRPr>
          </a:p>
          <a:p>
            <a:pPr eaLnBrk="0" hangingPunct="0">
              <a:defRPr/>
            </a:pPr>
            <a:r>
              <a:rPr lang="en-US" sz="1600" dirty="0" err="1">
                <a:solidFill>
                  <a:srgbClr val="000000"/>
                </a:solidFill>
                <a:latin typeface="Arial Narrow" pitchFamily="34" charset="0"/>
              </a:rPr>
              <a:t>Kontrol</a:t>
            </a:r>
            <a:r>
              <a:rPr lang="en-US" sz="1600" dirty="0">
                <a:solidFill>
                  <a:srgbClr val="000000"/>
                </a:solidFill>
                <a:latin typeface="Arial Narrow" pitchFamily="34" charset="0"/>
              </a:rPr>
              <a:t> O</a:t>
            </a:r>
            <a:r>
              <a:rPr lang="en-US" sz="1600" baseline="-25000" dirty="0">
                <a:solidFill>
                  <a:srgbClr val="000000"/>
                </a:solidFill>
                <a:latin typeface="Arial Narrow" pitchFamily="34" charset="0"/>
              </a:rPr>
              <a:t>2</a:t>
            </a:r>
            <a:r>
              <a:rPr lang="en-US" sz="1600" dirty="0">
                <a:solidFill>
                  <a:srgbClr val="000000"/>
                </a:solidFill>
                <a:latin typeface="Arial Narrow" pitchFamily="34" charset="0"/>
              </a:rPr>
              <a:t> </a:t>
            </a:r>
            <a:r>
              <a:rPr lang="en-US" sz="1600" dirty="0" err="1">
                <a:solidFill>
                  <a:srgbClr val="000000"/>
                </a:solidFill>
                <a:latin typeface="Arial Narrow" pitchFamily="34" charset="0"/>
              </a:rPr>
              <a:t>untuk</a:t>
            </a:r>
            <a:r>
              <a:rPr lang="en-US" sz="1600" dirty="0">
                <a:solidFill>
                  <a:srgbClr val="000000"/>
                </a:solidFill>
                <a:latin typeface="Arial Narrow" pitchFamily="34" charset="0"/>
              </a:rPr>
              <a:t> </a:t>
            </a:r>
            <a:r>
              <a:rPr lang="en-US" sz="1600" dirty="0" err="1">
                <a:solidFill>
                  <a:srgbClr val="000000"/>
                </a:solidFill>
                <a:latin typeface="Arial Narrow" pitchFamily="34" charset="0"/>
              </a:rPr>
              <a:t>mempertahankan</a:t>
            </a:r>
            <a:r>
              <a:rPr lang="en-US" sz="1600" dirty="0">
                <a:solidFill>
                  <a:srgbClr val="000000"/>
                </a:solidFill>
                <a:latin typeface="Arial Narrow" pitchFamily="34" charset="0"/>
              </a:rPr>
              <a:t> </a:t>
            </a:r>
            <a:r>
              <a:rPr lang="en-US" sz="1600" dirty="0" err="1">
                <a:solidFill>
                  <a:srgbClr val="000000"/>
                </a:solidFill>
                <a:latin typeface="Arial Narrow" pitchFamily="34" charset="0"/>
              </a:rPr>
              <a:t>saturasi</a:t>
            </a:r>
            <a:r>
              <a:rPr lang="en-US" sz="1600" dirty="0">
                <a:solidFill>
                  <a:srgbClr val="000000"/>
                </a:solidFill>
                <a:latin typeface="Arial Narrow" pitchFamily="34" charset="0"/>
              </a:rPr>
              <a:t>  </a:t>
            </a:r>
          </a:p>
          <a:p>
            <a:pPr eaLnBrk="0" hangingPunct="0">
              <a:defRPr/>
            </a:pPr>
            <a:r>
              <a:rPr lang="en-US" sz="1600" dirty="0" err="1">
                <a:solidFill>
                  <a:srgbClr val="000000"/>
                </a:solidFill>
                <a:latin typeface="Arial Narrow" pitchFamily="34" charset="0"/>
              </a:rPr>
              <a:t>hingga</a:t>
            </a:r>
            <a:r>
              <a:rPr lang="en-US" sz="1600" dirty="0">
                <a:solidFill>
                  <a:srgbClr val="000000"/>
                </a:solidFill>
                <a:latin typeface="Arial Narrow" pitchFamily="34" charset="0"/>
              </a:rPr>
              <a:t> 93-95% (</a:t>
            </a:r>
            <a:r>
              <a:rPr lang="en-US" sz="1600" dirty="0" err="1">
                <a:solidFill>
                  <a:srgbClr val="000000"/>
                </a:solidFill>
                <a:latin typeface="Arial Narrow" pitchFamily="34" charset="0"/>
              </a:rPr>
              <a:t>pada</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anak</a:t>
            </a:r>
            <a:r>
              <a:rPr lang="en-US" sz="1600" dirty="0">
                <a:solidFill>
                  <a:srgbClr val="000000"/>
                </a:solidFill>
                <a:latin typeface="Arial Narrow" pitchFamily="34" charset="0"/>
              </a:rPr>
              <a:t> 94-98%) </a:t>
            </a:r>
          </a:p>
          <a:p>
            <a:pPr eaLnBrk="0" hangingPunct="0">
              <a:defRPr/>
            </a:pPr>
            <a:r>
              <a:rPr lang="en-US" sz="1600" dirty="0" err="1">
                <a:solidFill>
                  <a:srgbClr val="000000"/>
                </a:solidFill>
                <a:latin typeface="Arial Narrow" pitchFamily="34" charset="0"/>
              </a:rPr>
              <a:t>Kortikosteroid</a:t>
            </a:r>
            <a:r>
              <a:rPr lang="en-US" sz="1600" dirty="0">
                <a:solidFill>
                  <a:srgbClr val="000000"/>
                </a:solidFill>
                <a:latin typeface="Arial Narrow" pitchFamily="34" charset="0"/>
              </a:rPr>
              <a:t> oral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IV</a:t>
            </a:r>
          </a:p>
          <a:p>
            <a:pPr eaLnBrk="0" hangingPunct="0">
              <a:defRPr/>
            </a:pPr>
            <a:r>
              <a:rPr lang="en-US" sz="1600" dirty="0" err="1">
                <a:solidFill>
                  <a:srgbClr val="000000"/>
                </a:solidFill>
                <a:latin typeface="Arial Narrow" pitchFamily="34" charset="0"/>
              </a:rPr>
              <a:t>Pertimbangkan</a:t>
            </a:r>
            <a:r>
              <a:rPr lang="en-US" sz="1600" dirty="0">
                <a:solidFill>
                  <a:srgbClr val="000000"/>
                </a:solidFill>
                <a:latin typeface="Arial Narrow" pitchFamily="34" charset="0"/>
              </a:rPr>
              <a:t> magnesium IV</a:t>
            </a:r>
          </a:p>
        </p:txBody>
      </p:sp>
      <p:sp>
        <p:nvSpPr>
          <p:cNvPr id="31" name="Rectangle 3"/>
          <p:cNvSpPr>
            <a:spLocks noChangeArrowheads="1"/>
          </p:cNvSpPr>
          <p:nvPr/>
        </p:nvSpPr>
        <p:spPr bwMode="auto">
          <a:xfrm>
            <a:off x="352425" y="3789040"/>
            <a:ext cx="8410575" cy="576064"/>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800" dirty="0">
                <a:solidFill>
                  <a:srgbClr val="0070C0"/>
                </a:solidFill>
                <a:latin typeface="Arial Narrow" pitchFamily="34" charset="0"/>
              </a:rPr>
              <a:t>PENILAIAN ULANG ATAS KEMAJUAN KLINIS SECARA BERKALA</a:t>
            </a:r>
            <a:endParaRPr lang="en-US" sz="2000" dirty="0">
              <a:solidFill>
                <a:srgbClr val="0070C0"/>
              </a:solidFill>
              <a:latin typeface="Arial Narrow" pitchFamily="34" charset="0"/>
            </a:endParaRPr>
          </a:p>
          <a:p>
            <a:pPr algn="ctr" eaLnBrk="0" hangingPunct="0">
              <a:defRPr/>
            </a:pPr>
            <a:r>
              <a:rPr lang="en-US" sz="1600" dirty="0">
                <a:solidFill>
                  <a:srgbClr val="000000"/>
                </a:solidFill>
                <a:latin typeface="Arial Narrow" pitchFamily="34" charset="0"/>
              </a:rPr>
              <a:t>UKUR FUNGSI PARU </a:t>
            </a:r>
            <a:r>
              <a:rPr lang="en-US" sz="1600" dirty="0" err="1">
                <a:solidFill>
                  <a:srgbClr val="000000"/>
                </a:solidFill>
                <a:latin typeface="Arial Narrow" pitchFamily="34" charset="0"/>
              </a:rPr>
              <a:t>pada</a:t>
            </a:r>
            <a:r>
              <a:rPr lang="en-US" sz="1600" dirty="0">
                <a:solidFill>
                  <a:srgbClr val="000000"/>
                </a:solidFill>
                <a:latin typeface="Arial Narrow" pitchFamily="34" charset="0"/>
              </a:rPr>
              <a:t> </a:t>
            </a:r>
            <a:r>
              <a:rPr lang="en-US" sz="1600" dirty="0" err="1">
                <a:solidFill>
                  <a:srgbClr val="000000"/>
                </a:solidFill>
                <a:latin typeface="Arial Narrow" pitchFamily="34" charset="0"/>
              </a:rPr>
              <a:t>semua</a:t>
            </a:r>
            <a:r>
              <a:rPr lang="en-US" sz="1600" dirty="0">
                <a:solidFill>
                  <a:srgbClr val="000000"/>
                </a:solidFill>
                <a:latin typeface="Arial Narrow" pitchFamily="34" charset="0"/>
              </a:rPr>
              <a:t> </a:t>
            </a:r>
            <a:r>
              <a:rPr lang="en-US" sz="1600" dirty="0" err="1">
                <a:solidFill>
                  <a:srgbClr val="000000"/>
                </a:solidFill>
                <a:latin typeface="Arial Narrow" pitchFamily="34" charset="0"/>
              </a:rPr>
              <a:t>pasien</a:t>
            </a:r>
            <a:r>
              <a:rPr lang="en-US" sz="1600" dirty="0">
                <a:solidFill>
                  <a:srgbClr val="000000"/>
                </a:solidFill>
                <a:latin typeface="Arial Narrow" pitchFamily="34" charset="0"/>
              </a:rPr>
              <a:t>, </a:t>
            </a:r>
            <a:r>
              <a:rPr lang="en-US" sz="1600" dirty="0" err="1">
                <a:solidFill>
                  <a:srgbClr val="000000"/>
                </a:solidFill>
                <a:latin typeface="Arial Narrow" pitchFamily="34" charset="0"/>
              </a:rPr>
              <a:t>satu</a:t>
            </a:r>
            <a:r>
              <a:rPr lang="en-US" sz="1600" dirty="0">
                <a:solidFill>
                  <a:srgbClr val="000000"/>
                </a:solidFill>
                <a:latin typeface="Arial Narrow" pitchFamily="34" charset="0"/>
              </a:rPr>
              <a:t> jam </a:t>
            </a:r>
            <a:r>
              <a:rPr lang="en-US" sz="1600" dirty="0" err="1">
                <a:solidFill>
                  <a:srgbClr val="000000"/>
                </a:solidFill>
                <a:latin typeface="Arial Narrow" pitchFamily="34" charset="0"/>
              </a:rPr>
              <a:t>setelah</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terapi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awal</a:t>
            </a:r>
            <a:endParaRPr lang="en-US" sz="1200" i="1" dirty="0">
              <a:solidFill>
                <a:srgbClr val="000000"/>
              </a:solidFill>
              <a:latin typeface="Arial Narrow" pitchFamily="34" charset="0"/>
            </a:endParaRPr>
          </a:p>
        </p:txBody>
      </p:sp>
      <p:sp>
        <p:nvSpPr>
          <p:cNvPr id="33" name="Rectangle 3"/>
          <p:cNvSpPr>
            <a:spLocks noChangeArrowheads="1"/>
          </p:cNvSpPr>
          <p:nvPr/>
        </p:nvSpPr>
        <p:spPr bwMode="auto">
          <a:xfrm>
            <a:off x="323528" y="4941168"/>
            <a:ext cx="4032448" cy="1440160"/>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dirty="0">
                <a:solidFill>
                  <a:srgbClr val="000000"/>
                </a:solidFill>
                <a:latin typeface="Arial Narrow" pitchFamily="34" charset="0"/>
              </a:rPr>
              <a:t>VEP</a:t>
            </a:r>
            <a:r>
              <a:rPr lang="en-US" sz="1600" baseline="-25000" dirty="0">
                <a:solidFill>
                  <a:srgbClr val="000000"/>
                </a:solidFill>
                <a:latin typeface="Arial Narrow" pitchFamily="34" charset="0"/>
              </a:rPr>
              <a:t>1</a:t>
            </a:r>
            <a:r>
              <a:rPr lang="en-US" sz="1600" dirty="0">
                <a:solidFill>
                  <a:srgbClr val="000000"/>
                </a:solidFill>
                <a:latin typeface="Arial Narrow" pitchFamily="34" charset="0"/>
              </a:rPr>
              <a:t>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APE 60-80%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angka</a:t>
            </a:r>
            <a:r>
              <a:rPr lang="en-US" sz="1600" dirty="0">
                <a:solidFill>
                  <a:srgbClr val="000000"/>
                </a:solidFill>
                <a:latin typeface="Arial Narrow" pitchFamily="34" charset="0"/>
              </a:rPr>
              <a:t> </a:t>
            </a:r>
            <a:r>
              <a:rPr lang="en-US" sz="1600" dirty="0" err="1">
                <a:solidFill>
                  <a:srgbClr val="000000"/>
                </a:solidFill>
                <a:latin typeface="Arial Narrow" pitchFamily="34" charset="0"/>
              </a:rPr>
              <a:t>prediksi</a:t>
            </a:r>
            <a:r>
              <a:rPr lang="en-US" sz="1600" dirty="0">
                <a:solidFill>
                  <a:srgbClr val="000000"/>
                </a:solidFill>
                <a:latin typeface="Arial Narrow" pitchFamily="34" charset="0"/>
              </a:rPr>
              <a:t> </a:t>
            </a:r>
          </a:p>
          <a:p>
            <a:pPr algn="ctr" eaLnBrk="0" hangingPunct="0">
              <a:defRPr/>
            </a:pPr>
            <a:r>
              <a:rPr lang="en-US" sz="1600" dirty="0" err="1">
                <a:solidFill>
                  <a:srgbClr val="000000"/>
                </a:solidFill>
                <a:latin typeface="Arial Narrow" pitchFamily="34" charset="0"/>
              </a:rPr>
              <a:t>atau</a:t>
            </a:r>
            <a:r>
              <a:rPr lang="en-US" sz="1600" dirty="0">
                <a:solidFill>
                  <a:srgbClr val="000000"/>
                </a:solidFill>
                <a:latin typeface="Arial Narrow" pitchFamily="34" charset="0"/>
              </a:rPr>
              <a:t> </a:t>
            </a:r>
            <a:r>
              <a:rPr lang="en-US" sz="1600" dirty="0" err="1">
                <a:solidFill>
                  <a:srgbClr val="000000"/>
                </a:solidFill>
                <a:latin typeface="Arial Narrow" pitchFamily="34" charset="0"/>
              </a:rPr>
              <a:t>nilai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terbaik</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dan</a:t>
            </a:r>
            <a:r>
              <a:rPr lang="en-US" sz="1600" dirty="0">
                <a:solidFill>
                  <a:srgbClr val="000000"/>
                </a:solidFill>
                <a:latin typeface="Arial Narrow" pitchFamily="34" charset="0"/>
              </a:rPr>
              <a:t> </a:t>
            </a:r>
            <a:r>
              <a:rPr lang="en-US" sz="1600" dirty="0" err="1">
                <a:solidFill>
                  <a:srgbClr val="000000"/>
                </a:solidFill>
                <a:latin typeface="Arial Narrow" pitchFamily="34" charset="0"/>
              </a:rPr>
              <a:t>gejala</a:t>
            </a:r>
            <a:r>
              <a:rPr lang="en-US" sz="1600" dirty="0">
                <a:solidFill>
                  <a:srgbClr val="000000"/>
                </a:solidFill>
                <a:latin typeface="Arial Narrow" pitchFamily="34" charset="0"/>
              </a:rPr>
              <a:t> </a:t>
            </a:r>
            <a:r>
              <a:rPr lang="en-US" sz="1600" dirty="0" err="1">
                <a:solidFill>
                  <a:srgbClr val="000000"/>
                </a:solidFill>
                <a:latin typeface="Arial Narrow" pitchFamily="34" charset="0"/>
              </a:rPr>
              <a:t>membaik</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p>
          <a:p>
            <a:pPr algn="ctr" eaLnBrk="0" hangingPunct="0">
              <a:defRPr/>
            </a:pPr>
            <a:r>
              <a:rPr lang="en-US" sz="1600" dirty="0" err="1">
                <a:solidFill>
                  <a:srgbClr val="000000"/>
                </a:solidFill>
                <a:latin typeface="Arial Narrow" pitchFamily="34" charset="0"/>
              </a:rPr>
              <a:t>derajat</a:t>
            </a:r>
            <a:r>
              <a:rPr lang="en-US" sz="1600" dirty="0">
                <a:solidFill>
                  <a:srgbClr val="000000"/>
                </a:solidFill>
                <a:latin typeface="Arial Narrow" pitchFamily="34" charset="0"/>
              </a:rPr>
              <a:t> </a:t>
            </a:r>
            <a:r>
              <a:rPr lang="en-US" sz="1800" dirty="0">
                <a:solidFill>
                  <a:srgbClr val="0070C0"/>
                </a:solidFill>
                <a:latin typeface="Arial Narrow" pitchFamily="34" charset="0"/>
              </a:rPr>
              <a:t>SEDANG</a:t>
            </a:r>
            <a:endParaRPr lang="en-US" sz="1600" dirty="0">
              <a:solidFill>
                <a:srgbClr val="0070C0"/>
              </a:solidFill>
              <a:latin typeface="Arial Narrow" pitchFamily="34" charset="0"/>
            </a:endParaRPr>
          </a:p>
          <a:p>
            <a:pPr algn="ctr" eaLnBrk="0" hangingPunct="0">
              <a:defRPr/>
            </a:pPr>
            <a:r>
              <a:rPr lang="en-US" sz="1600" dirty="0" err="1">
                <a:solidFill>
                  <a:srgbClr val="009900"/>
                </a:solidFill>
                <a:latin typeface="Arial Narrow" pitchFamily="34" charset="0"/>
              </a:rPr>
              <a:t>Pertimbangkan</a:t>
            </a:r>
            <a:r>
              <a:rPr lang="en-US" sz="1600" dirty="0">
                <a:solidFill>
                  <a:srgbClr val="009900"/>
                </a:solidFill>
                <a:latin typeface="Arial Narrow" pitchFamily="34" charset="0"/>
              </a:rPr>
              <a:t> </a:t>
            </a:r>
            <a:r>
              <a:rPr lang="en-US" sz="1600" dirty="0" err="1">
                <a:solidFill>
                  <a:srgbClr val="009900"/>
                </a:solidFill>
                <a:latin typeface="Arial Narrow" pitchFamily="34" charset="0"/>
              </a:rPr>
              <a:t>untuk</a:t>
            </a:r>
            <a:r>
              <a:rPr lang="en-US" sz="1600" dirty="0">
                <a:solidFill>
                  <a:srgbClr val="009900"/>
                </a:solidFill>
                <a:latin typeface="Arial Narrow" pitchFamily="34" charset="0"/>
              </a:rPr>
              <a:t> </a:t>
            </a:r>
            <a:r>
              <a:rPr lang="en-US" sz="1600" dirty="0" err="1">
                <a:solidFill>
                  <a:srgbClr val="009900"/>
                </a:solidFill>
                <a:latin typeface="Arial Narrow" pitchFamily="34" charset="0"/>
              </a:rPr>
              <a:t>pasien</a:t>
            </a:r>
            <a:r>
              <a:rPr lang="en-US" sz="1600" dirty="0">
                <a:solidFill>
                  <a:srgbClr val="009900"/>
                </a:solidFill>
                <a:latin typeface="Arial Narrow" pitchFamily="34" charset="0"/>
              </a:rPr>
              <a:t> </a:t>
            </a:r>
            <a:r>
              <a:rPr lang="en-US" sz="1600" dirty="0" err="1">
                <a:solidFill>
                  <a:srgbClr val="009900"/>
                </a:solidFill>
                <a:latin typeface="Arial Narrow" pitchFamily="34" charset="0"/>
              </a:rPr>
              <a:t>dipulangkan</a:t>
            </a:r>
            <a:r>
              <a:rPr lang="en-US" sz="1600" dirty="0">
                <a:solidFill>
                  <a:srgbClr val="009900"/>
                </a:solidFill>
                <a:latin typeface="Arial Narrow" pitchFamily="34" charset="0"/>
              </a:rPr>
              <a:t> </a:t>
            </a:r>
          </a:p>
        </p:txBody>
      </p:sp>
      <p:sp>
        <p:nvSpPr>
          <p:cNvPr id="34" name="Rectangle 3"/>
          <p:cNvSpPr>
            <a:spLocks noChangeArrowheads="1"/>
          </p:cNvSpPr>
          <p:nvPr/>
        </p:nvSpPr>
        <p:spPr bwMode="auto">
          <a:xfrm>
            <a:off x="4788024" y="4941168"/>
            <a:ext cx="4032448" cy="1440160"/>
          </a:xfrm>
          <a:prstGeom prst="rect">
            <a:avLst/>
          </a:prstGeom>
          <a:solidFill>
            <a:schemeClr val="tx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600" dirty="0">
                <a:solidFill>
                  <a:srgbClr val="000000"/>
                </a:solidFill>
                <a:latin typeface="Arial Narrow" pitchFamily="34" charset="0"/>
              </a:rPr>
              <a:t>VEP</a:t>
            </a:r>
            <a:r>
              <a:rPr lang="en-US" sz="1600" baseline="-25000" dirty="0">
                <a:solidFill>
                  <a:srgbClr val="000000"/>
                </a:solidFill>
                <a:latin typeface="Arial Narrow" pitchFamily="34" charset="0"/>
              </a:rPr>
              <a:t>1</a:t>
            </a:r>
            <a:r>
              <a:rPr lang="en-US" sz="1600" dirty="0">
                <a:solidFill>
                  <a:srgbClr val="000000"/>
                </a:solidFill>
                <a:latin typeface="Arial Narrow" pitchFamily="34" charset="0"/>
              </a:rPr>
              <a:t>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APE &lt;60%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angka</a:t>
            </a:r>
            <a:r>
              <a:rPr lang="en-US" sz="1600" dirty="0">
                <a:solidFill>
                  <a:srgbClr val="000000"/>
                </a:solidFill>
                <a:latin typeface="Arial Narrow" pitchFamily="34" charset="0"/>
              </a:rPr>
              <a:t> </a:t>
            </a:r>
            <a:r>
              <a:rPr lang="en-US" sz="1600" dirty="0" err="1">
                <a:solidFill>
                  <a:srgbClr val="000000"/>
                </a:solidFill>
                <a:latin typeface="Arial Narrow" pitchFamily="34" charset="0"/>
              </a:rPr>
              <a:t>prediksi</a:t>
            </a:r>
            <a:r>
              <a:rPr lang="en-US" sz="1600" dirty="0">
                <a:solidFill>
                  <a:srgbClr val="000000"/>
                </a:solidFill>
                <a:latin typeface="Arial Narrow" pitchFamily="34" charset="0"/>
              </a:rPr>
              <a:t> </a:t>
            </a:r>
          </a:p>
          <a:p>
            <a:pPr algn="ctr" eaLnBrk="0" hangingPunct="0">
              <a:defRPr/>
            </a:pPr>
            <a:r>
              <a:rPr lang="en-US" sz="1600" dirty="0" err="1">
                <a:solidFill>
                  <a:srgbClr val="000000"/>
                </a:solidFill>
                <a:latin typeface="Arial Narrow" pitchFamily="34" charset="0"/>
              </a:rPr>
              <a:t>atau</a:t>
            </a:r>
            <a:r>
              <a:rPr lang="en-US" sz="1600" dirty="0">
                <a:solidFill>
                  <a:srgbClr val="000000"/>
                </a:solidFill>
                <a:latin typeface="Arial Narrow" pitchFamily="34" charset="0"/>
              </a:rPr>
              <a:t> </a:t>
            </a:r>
            <a:r>
              <a:rPr lang="en-US" sz="1600" dirty="0" err="1">
                <a:solidFill>
                  <a:srgbClr val="000000"/>
                </a:solidFill>
                <a:latin typeface="Arial Narrow" pitchFamily="34" charset="0"/>
              </a:rPr>
              <a:t>nilai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terbaik</a:t>
            </a:r>
            <a:r>
              <a:rPr lang="en-US" sz="1600" dirty="0">
                <a:solidFill>
                  <a:srgbClr val="000000"/>
                </a:solidFill>
                <a:latin typeface="Arial Narrow" pitchFamily="34" charset="0"/>
              </a:rPr>
              <a:t>, </a:t>
            </a:r>
            <a:r>
              <a:rPr lang="en-US" sz="1600" dirty="0" err="1">
                <a:solidFill>
                  <a:srgbClr val="000000"/>
                </a:solidFill>
                <a:latin typeface="Arial Narrow" pitchFamily="34" charset="0"/>
              </a:rPr>
              <a:t>atau</a:t>
            </a:r>
            <a:r>
              <a:rPr lang="en-US" sz="1600" dirty="0">
                <a:solidFill>
                  <a:srgbClr val="000000"/>
                </a:solidFill>
                <a:latin typeface="Arial Narrow" pitchFamily="34" charset="0"/>
              </a:rPr>
              <a:t> </a:t>
            </a:r>
            <a:r>
              <a:rPr lang="en-US" sz="1600" dirty="0" err="1">
                <a:solidFill>
                  <a:srgbClr val="000000"/>
                </a:solidFill>
                <a:latin typeface="Arial Narrow" pitchFamily="34" charset="0"/>
              </a:rPr>
              <a:t>respon</a:t>
            </a:r>
            <a:r>
              <a:rPr lang="en-US" sz="1600" dirty="0">
                <a:solidFill>
                  <a:srgbClr val="000000"/>
                </a:solidFill>
                <a:latin typeface="Arial Narrow" pitchFamily="34" charset="0"/>
              </a:rPr>
              <a:t> </a:t>
            </a:r>
            <a:r>
              <a:rPr lang="en-US" sz="1600" dirty="0" err="1">
                <a:solidFill>
                  <a:srgbClr val="000000"/>
                </a:solidFill>
                <a:latin typeface="Arial Narrow" pitchFamily="34" charset="0"/>
              </a:rPr>
              <a:t>klinis</a:t>
            </a:r>
            <a:r>
              <a:rPr lang="en-US" sz="1600" dirty="0">
                <a:solidFill>
                  <a:srgbClr val="000000"/>
                </a:solidFill>
                <a:latin typeface="Arial Narrow" pitchFamily="34" charset="0"/>
              </a:rPr>
              <a:t> </a:t>
            </a:r>
            <a:r>
              <a:rPr lang="en-US" sz="1600" dirty="0" err="1">
                <a:solidFill>
                  <a:srgbClr val="000000"/>
                </a:solidFill>
                <a:latin typeface="Arial Narrow" pitchFamily="34" charset="0"/>
              </a:rPr>
              <a:t>kurang</a:t>
            </a:r>
            <a:endParaRPr lang="en-US" sz="1600" dirty="0">
              <a:solidFill>
                <a:srgbClr val="000000"/>
              </a:solidFill>
              <a:latin typeface="Arial Narrow" pitchFamily="34" charset="0"/>
            </a:endParaRPr>
          </a:p>
          <a:p>
            <a:pPr algn="ctr" eaLnBrk="0" hangingPunct="0">
              <a:defRPr/>
            </a:pPr>
            <a:r>
              <a:rPr lang="en-US" sz="1600" dirty="0" err="1">
                <a:solidFill>
                  <a:srgbClr val="000000"/>
                </a:solidFill>
                <a:latin typeface="Arial Narrow" pitchFamily="34" charset="0"/>
              </a:rPr>
              <a:t>memadai</a:t>
            </a:r>
            <a:r>
              <a:rPr lang="en-US" sz="1600" dirty="0">
                <a:solidFill>
                  <a:srgbClr val="000000"/>
                </a:solidFill>
                <a:latin typeface="Arial Narrow" pitchFamily="34" charset="0"/>
              </a:rPr>
              <a:t> </a:t>
            </a:r>
            <a:r>
              <a:rPr lang="en-US" sz="1600" dirty="0" err="1">
                <a:solidFill>
                  <a:srgbClr val="000000"/>
                </a:solidFill>
                <a:latin typeface="Arial Narrow" pitchFamily="34" charset="0"/>
              </a:rPr>
              <a:t>dari</a:t>
            </a:r>
            <a:r>
              <a:rPr lang="en-US" sz="1600" dirty="0">
                <a:solidFill>
                  <a:srgbClr val="000000"/>
                </a:solidFill>
                <a:latin typeface="Arial Narrow" pitchFamily="34" charset="0"/>
              </a:rPr>
              <a:t> </a:t>
            </a:r>
            <a:r>
              <a:rPr lang="en-US" sz="1600" dirty="0" err="1">
                <a:solidFill>
                  <a:srgbClr val="000000"/>
                </a:solidFill>
                <a:latin typeface="Arial Narrow" pitchFamily="34" charset="0"/>
              </a:rPr>
              <a:t>derajat</a:t>
            </a:r>
            <a:r>
              <a:rPr lang="en-US" sz="1600" dirty="0">
                <a:solidFill>
                  <a:srgbClr val="000000"/>
                </a:solidFill>
                <a:latin typeface="Arial Narrow" pitchFamily="34" charset="0"/>
              </a:rPr>
              <a:t> </a:t>
            </a:r>
            <a:r>
              <a:rPr lang="en-US" sz="1800" dirty="0">
                <a:solidFill>
                  <a:srgbClr val="0070C0"/>
                </a:solidFill>
                <a:latin typeface="Arial Narrow" pitchFamily="34" charset="0"/>
              </a:rPr>
              <a:t>BERAT</a:t>
            </a:r>
            <a:endParaRPr lang="en-US" sz="1600" dirty="0">
              <a:solidFill>
                <a:srgbClr val="0070C0"/>
              </a:solidFill>
              <a:latin typeface="Arial Narrow" pitchFamily="34" charset="0"/>
            </a:endParaRPr>
          </a:p>
          <a:p>
            <a:pPr algn="ctr" eaLnBrk="0" hangingPunct="0">
              <a:defRPr/>
            </a:pPr>
            <a:r>
              <a:rPr lang="en-US" sz="1600" dirty="0" err="1">
                <a:solidFill>
                  <a:srgbClr val="00B050"/>
                </a:solidFill>
                <a:latin typeface="Arial Narrow" pitchFamily="34" charset="0"/>
              </a:rPr>
              <a:t>Lanjutkan</a:t>
            </a:r>
            <a:r>
              <a:rPr lang="en-US" sz="1600" dirty="0">
                <a:solidFill>
                  <a:srgbClr val="00B050"/>
                </a:solidFill>
                <a:latin typeface="Arial Narrow" pitchFamily="34" charset="0"/>
              </a:rPr>
              <a:t> </a:t>
            </a:r>
            <a:r>
              <a:rPr lang="en-US" sz="1600" dirty="0" err="1">
                <a:solidFill>
                  <a:srgbClr val="00B050"/>
                </a:solidFill>
                <a:latin typeface="Arial Narrow" pitchFamily="34" charset="0"/>
              </a:rPr>
              <a:t>terapi</a:t>
            </a:r>
            <a:r>
              <a:rPr lang="en-US" sz="1600" dirty="0">
                <a:solidFill>
                  <a:srgbClr val="00B050"/>
                </a:solidFill>
                <a:latin typeface="Arial Narrow" pitchFamily="34" charset="0"/>
              </a:rPr>
              <a:t> </a:t>
            </a:r>
            <a:r>
              <a:rPr lang="en-US" sz="1600" dirty="0" err="1">
                <a:solidFill>
                  <a:srgbClr val="00B050"/>
                </a:solidFill>
                <a:latin typeface="Arial Narrow" pitchFamily="34" charset="0"/>
              </a:rPr>
              <a:t>seperti</a:t>
            </a:r>
            <a:r>
              <a:rPr lang="en-US" sz="1600" dirty="0">
                <a:solidFill>
                  <a:srgbClr val="00B050"/>
                </a:solidFill>
                <a:latin typeface="Arial Narrow" pitchFamily="34" charset="0"/>
              </a:rPr>
              <a:t> </a:t>
            </a:r>
            <a:r>
              <a:rPr lang="en-US" sz="1600" dirty="0" err="1">
                <a:solidFill>
                  <a:srgbClr val="00B050"/>
                </a:solidFill>
                <a:latin typeface="Arial Narrow" pitchFamily="34" charset="0"/>
              </a:rPr>
              <a:t>diatas</a:t>
            </a:r>
            <a:r>
              <a:rPr lang="en-US" sz="1600" dirty="0">
                <a:solidFill>
                  <a:srgbClr val="00B050"/>
                </a:solidFill>
                <a:latin typeface="Arial Narrow" pitchFamily="34" charset="0"/>
              </a:rPr>
              <a:t> </a:t>
            </a:r>
            <a:r>
              <a:rPr lang="en-US" sz="1600" dirty="0" err="1">
                <a:solidFill>
                  <a:srgbClr val="00B050"/>
                </a:solidFill>
                <a:latin typeface="Arial Narrow" pitchFamily="34" charset="0"/>
              </a:rPr>
              <a:t>dan</a:t>
            </a:r>
            <a:r>
              <a:rPr lang="en-US" sz="1600" dirty="0">
                <a:solidFill>
                  <a:srgbClr val="00B050"/>
                </a:solidFill>
                <a:latin typeface="Arial Narrow" pitchFamily="34" charset="0"/>
              </a:rPr>
              <a:t> </a:t>
            </a:r>
            <a:r>
              <a:rPr lang="en-US" sz="1600" dirty="0" err="1">
                <a:solidFill>
                  <a:srgbClr val="00B050"/>
                </a:solidFill>
                <a:latin typeface="Arial Narrow" pitchFamily="34" charset="0"/>
              </a:rPr>
              <a:t>lakukan</a:t>
            </a:r>
            <a:endParaRPr lang="en-US" sz="1600" dirty="0">
              <a:solidFill>
                <a:srgbClr val="00B050"/>
              </a:solidFill>
              <a:latin typeface="Arial Narrow" pitchFamily="34" charset="0"/>
            </a:endParaRPr>
          </a:p>
          <a:p>
            <a:pPr algn="ctr" eaLnBrk="0" hangingPunct="0">
              <a:defRPr/>
            </a:pPr>
            <a:r>
              <a:rPr lang="en-US" sz="1600" dirty="0" err="1">
                <a:solidFill>
                  <a:srgbClr val="00B050"/>
                </a:solidFill>
                <a:latin typeface="Arial Narrow" pitchFamily="34" charset="0"/>
              </a:rPr>
              <a:t>Penilaian</a:t>
            </a:r>
            <a:r>
              <a:rPr lang="en-US" sz="1600" dirty="0">
                <a:solidFill>
                  <a:srgbClr val="00B050"/>
                </a:solidFill>
                <a:latin typeface="Arial Narrow" pitchFamily="34" charset="0"/>
              </a:rPr>
              <a:t> </a:t>
            </a:r>
            <a:r>
              <a:rPr lang="en-US" sz="1600" dirty="0" err="1">
                <a:solidFill>
                  <a:srgbClr val="00B050"/>
                </a:solidFill>
                <a:latin typeface="Arial Narrow" pitchFamily="34" charset="0"/>
              </a:rPr>
              <a:t>secara</a:t>
            </a:r>
            <a:r>
              <a:rPr lang="en-US" sz="1600" dirty="0">
                <a:solidFill>
                  <a:srgbClr val="00B050"/>
                </a:solidFill>
                <a:latin typeface="Arial Narrow" pitchFamily="34" charset="0"/>
              </a:rPr>
              <a:t> </a:t>
            </a:r>
            <a:r>
              <a:rPr lang="en-US" sz="1600" dirty="0" err="1">
                <a:solidFill>
                  <a:srgbClr val="00B050"/>
                </a:solidFill>
                <a:latin typeface="Arial Narrow" pitchFamily="34" charset="0"/>
              </a:rPr>
              <a:t>berkala</a:t>
            </a:r>
            <a:endParaRPr lang="en-US" sz="1600" dirty="0">
              <a:solidFill>
                <a:srgbClr val="00B050"/>
              </a:solidFill>
              <a:latin typeface="Arial Narrow" pitchFamily="34" charset="0"/>
            </a:endParaRPr>
          </a:p>
        </p:txBody>
      </p:sp>
      <p:sp>
        <p:nvSpPr>
          <p:cNvPr id="35" name="Rectangle 3"/>
          <p:cNvSpPr>
            <a:spLocks noChangeArrowheads="1"/>
          </p:cNvSpPr>
          <p:nvPr/>
        </p:nvSpPr>
        <p:spPr bwMode="auto">
          <a:xfrm>
            <a:off x="2339752" y="3212976"/>
            <a:ext cx="4283199" cy="490736"/>
          </a:xfrm>
          <a:prstGeom prst="rect">
            <a:avLst/>
          </a:prstGeom>
          <a:noFill/>
          <a:ln w="25400">
            <a:solidFill>
              <a:schemeClr val="tx1"/>
            </a:solidFill>
            <a:prstDash val="dash"/>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400" dirty="0" err="1">
                <a:solidFill>
                  <a:schemeClr val="tx1"/>
                </a:solidFill>
                <a:latin typeface="Arial Narrow" pitchFamily="34" charset="0"/>
              </a:rPr>
              <a:t>Jika</a:t>
            </a:r>
            <a:r>
              <a:rPr lang="en-US" sz="1400" dirty="0">
                <a:solidFill>
                  <a:schemeClr val="tx1"/>
                </a:solidFill>
                <a:latin typeface="Arial Narrow" pitchFamily="34" charset="0"/>
              </a:rPr>
              <a:t> </a:t>
            </a:r>
            <a:r>
              <a:rPr lang="en-US" sz="1400" dirty="0" err="1">
                <a:solidFill>
                  <a:schemeClr val="tx1"/>
                </a:solidFill>
                <a:latin typeface="Arial Narrow" pitchFamily="34" charset="0"/>
              </a:rPr>
              <a:t>pasien</a:t>
            </a:r>
            <a:r>
              <a:rPr lang="en-US" sz="1400" dirty="0">
                <a:solidFill>
                  <a:schemeClr val="tx1"/>
                </a:solidFill>
                <a:latin typeface="Arial Narrow" pitchFamily="34" charset="0"/>
              </a:rPr>
              <a:t> </a:t>
            </a:r>
            <a:r>
              <a:rPr lang="en-US" sz="1400" dirty="0" err="1">
                <a:solidFill>
                  <a:schemeClr val="tx1"/>
                </a:solidFill>
                <a:latin typeface="Arial Narrow" pitchFamily="34" charset="0"/>
              </a:rPr>
              <a:t>terus</a:t>
            </a:r>
            <a:r>
              <a:rPr lang="en-US" sz="1400" dirty="0">
                <a:solidFill>
                  <a:schemeClr val="tx1"/>
                </a:solidFill>
                <a:latin typeface="Arial Narrow" pitchFamily="34" charset="0"/>
              </a:rPr>
              <a:t> </a:t>
            </a:r>
            <a:r>
              <a:rPr lang="en-US" sz="1400" dirty="0" err="1">
                <a:solidFill>
                  <a:schemeClr val="tx1"/>
                </a:solidFill>
                <a:latin typeface="Arial Narrow" pitchFamily="34" charset="0"/>
              </a:rPr>
              <a:t>memburuk</a:t>
            </a:r>
            <a:r>
              <a:rPr lang="en-US" sz="1400" dirty="0">
                <a:solidFill>
                  <a:schemeClr val="tx1"/>
                </a:solidFill>
                <a:latin typeface="Arial Narrow" pitchFamily="34" charset="0"/>
              </a:rPr>
              <a:t>, </a:t>
            </a:r>
            <a:r>
              <a:rPr lang="en-US" sz="1400" dirty="0" err="1">
                <a:solidFill>
                  <a:schemeClr val="tx1"/>
                </a:solidFill>
                <a:latin typeface="Arial Narrow" pitchFamily="34" charset="0"/>
              </a:rPr>
              <a:t>lakukan</a:t>
            </a:r>
            <a:r>
              <a:rPr lang="en-US" sz="1400" dirty="0">
                <a:solidFill>
                  <a:schemeClr val="tx1"/>
                </a:solidFill>
                <a:latin typeface="Arial Narrow" pitchFamily="34" charset="0"/>
              </a:rPr>
              <a:t> </a:t>
            </a:r>
            <a:r>
              <a:rPr lang="en-US" sz="1400" dirty="0" err="1">
                <a:solidFill>
                  <a:schemeClr val="tx1"/>
                </a:solidFill>
                <a:latin typeface="Arial Narrow" pitchFamily="34" charset="0"/>
              </a:rPr>
              <a:t>terapi</a:t>
            </a:r>
            <a:r>
              <a:rPr lang="en-US" sz="1400" dirty="0">
                <a:solidFill>
                  <a:schemeClr val="tx1"/>
                </a:solidFill>
                <a:latin typeface="Arial Narrow" pitchFamily="34" charset="0"/>
              </a:rPr>
              <a:t> </a:t>
            </a:r>
            <a:r>
              <a:rPr lang="en-US" sz="1400" dirty="0" err="1">
                <a:solidFill>
                  <a:schemeClr val="tx1"/>
                </a:solidFill>
                <a:latin typeface="Arial Narrow" pitchFamily="34" charset="0"/>
              </a:rPr>
              <a:t>sebagai</a:t>
            </a:r>
            <a:r>
              <a:rPr lang="en-US" sz="1400" dirty="0">
                <a:solidFill>
                  <a:schemeClr val="tx1"/>
                </a:solidFill>
                <a:latin typeface="Arial Narrow" pitchFamily="34" charset="0"/>
              </a:rPr>
              <a:t> </a:t>
            </a:r>
          </a:p>
          <a:p>
            <a:pPr algn="ctr" eaLnBrk="0" hangingPunct="0">
              <a:defRPr/>
            </a:pPr>
            <a:r>
              <a:rPr lang="en-US" sz="1400" dirty="0" err="1">
                <a:solidFill>
                  <a:schemeClr val="tx1"/>
                </a:solidFill>
                <a:latin typeface="Arial Narrow" pitchFamily="34" charset="0"/>
              </a:rPr>
              <a:t>derajat</a:t>
            </a:r>
            <a:r>
              <a:rPr lang="en-US" sz="1400" dirty="0">
                <a:solidFill>
                  <a:schemeClr val="tx1"/>
                </a:solidFill>
                <a:latin typeface="Arial Narrow" pitchFamily="34" charset="0"/>
              </a:rPr>
              <a:t> BERAT </a:t>
            </a:r>
            <a:r>
              <a:rPr lang="en-US" sz="1400" dirty="0" err="1">
                <a:solidFill>
                  <a:schemeClr val="tx1"/>
                </a:solidFill>
                <a:latin typeface="Arial Narrow" pitchFamily="34" charset="0"/>
              </a:rPr>
              <a:t>dan</a:t>
            </a:r>
            <a:r>
              <a:rPr lang="en-US" sz="1400" dirty="0">
                <a:solidFill>
                  <a:schemeClr val="tx1"/>
                </a:solidFill>
                <a:latin typeface="Arial Narrow" pitchFamily="34" charset="0"/>
              </a:rPr>
              <a:t> </a:t>
            </a:r>
            <a:r>
              <a:rPr lang="en-US" sz="1400" dirty="0" err="1">
                <a:solidFill>
                  <a:schemeClr val="tx1"/>
                </a:solidFill>
                <a:latin typeface="Arial Narrow" pitchFamily="34" charset="0"/>
              </a:rPr>
              <a:t>nilai</a:t>
            </a:r>
            <a:r>
              <a:rPr lang="en-US" sz="1400" dirty="0">
                <a:solidFill>
                  <a:schemeClr val="tx1"/>
                </a:solidFill>
                <a:latin typeface="Arial Narrow" pitchFamily="34" charset="0"/>
              </a:rPr>
              <a:t> </a:t>
            </a:r>
            <a:r>
              <a:rPr lang="en-US" sz="1400" dirty="0" err="1">
                <a:solidFill>
                  <a:schemeClr val="tx1"/>
                </a:solidFill>
                <a:latin typeface="Arial Narrow" pitchFamily="34" charset="0"/>
              </a:rPr>
              <a:t>ulang</a:t>
            </a:r>
            <a:r>
              <a:rPr lang="en-US" sz="1400" dirty="0">
                <a:solidFill>
                  <a:schemeClr val="tx1"/>
                </a:solidFill>
                <a:latin typeface="Arial Narrow" pitchFamily="34" charset="0"/>
              </a:rPr>
              <a:t> </a:t>
            </a:r>
            <a:r>
              <a:rPr lang="en-US" sz="1400" dirty="0" err="1">
                <a:solidFill>
                  <a:schemeClr val="tx1"/>
                </a:solidFill>
                <a:latin typeface="Arial Narrow" pitchFamily="34" charset="0"/>
              </a:rPr>
              <a:t>untuk</a:t>
            </a:r>
            <a:r>
              <a:rPr lang="en-US" sz="1400" dirty="0">
                <a:solidFill>
                  <a:schemeClr val="tx1"/>
                </a:solidFill>
                <a:latin typeface="Arial Narrow" pitchFamily="34" charset="0"/>
              </a:rPr>
              <a:t> </a:t>
            </a:r>
            <a:r>
              <a:rPr lang="en-US" sz="1400" dirty="0" err="1">
                <a:solidFill>
                  <a:schemeClr val="tx1"/>
                </a:solidFill>
                <a:latin typeface="Arial Narrow" pitchFamily="34" charset="0"/>
              </a:rPr>
              <a:t>terapi</a:t>
            </a:r>
            <a:r>
              <a:rPr lang="en-US" sz="1400" dirty="0">
                <a:solidFill>
                  <a:schemeClr val="tx1"/>
                </a:solidFill>
                <a:latin typeface="Arial Narrow" pitchFamily="34" charset="0"/>
              </a:rPr>
              <a:t> </a:t>
            </a:r>
            <a:r>
              <a:rPr lang="en-US" sz="1400" dirty="0" err="1">
                <a:solidFill>
                  <a:schemeClr val="tx1"/>
                </a:solidFill>
                <a:latin typeface="Arial Narrow" pitchFamily="34" charset="0"/>
              </a:rPr>
              <a:t>di</a:t>
            </a:r>
            <a:r>
              <a:rPr lang="en-US" sz="1400" dirty="0">
                <a:solidFill>
                  <a:schemeClr val="tx1"/>
                </a:solidFill>
                <a:latin typeface="Arial Narrow" pitchFamily="34" charset="0"/>
              </a:rPr>
              <a:t> ICU</a:t>
            </a:r>
            <a:endParaRPr lang="en-US" sz="1050" i="1" dirty="0">
              <a:solidFill>
                <a:schemeClr val="tx1"/>
              </a:solidFill>
              <a:latin typeface="Arial Narrow" pitchFamily="34" charset="0"/>
            </a:endParaRPr>
          </a:p>
        </p:txBody>
      </p:sp>
      <p:sp>
        <p:nvSpPr>
          <p:cNvPr id="36" name="Rectangle 3"/>
          <p:cNvSpPr>
            <a:spLocks noChangeArrowheads="1"/>
          </p:cNvSpPr>
          <p:nvPr/>
        </p:nvSpPr>
        <p:spPr bwMode="auto">
          <a:xfrm>
            <a:off x="7380312" y="3068960"/>
            <a:ext cx="1656184" cy="634752"/>
          </a:xfrm>
          <a:prstGeom prst="rect">
            <a:avLst/>
          </a:prstGeom>
          <a:solidFill>
            <a:schemeClr val="bg1"/>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defRPr/>
            </a:pPr>
            <a:r>
              <a:rPr lang="en-US" sz="1200" dirty="0" err="1">
                <a:solidFill>
                  <a:schemeClr val="tx1"/>
                </a:solidFill>
                <a:latin typeface="Arial Narrow" pitchFamily="34" charset="0"/>
              </a:rPr>
              <a:t>Konsul</a:t>
            </a:r>
            <a:r>
              <a:rPr lang="en-US" sz="1200" dirty="0">
                <a:solidFill>
                  <a:schemeClr val="tx1"/>
                </a:solidFill>
                <a:latin typeface="Arial Narrow" pitchFamily="34" charset="0"/>
              </a:rPr>
              <a:t> </a:t>
            </a:r>
            <a:r>
              <a:rPr lang="en-US" sz="1200" dirty="0" err="1">
                <a:solidFill>
                  <a:schemeClr val="tx1"/>
                </a:solidFill>
                <a:latin typeface="Arial Narrow" pitchFamily="34" charset="0"/>
              </a:rPr>
              <a:t>ke</a:t>
            </a:r>
            <a:r>
              <a:rPr lang="en-US" sz="1200" dirty="0">
                <a:solidFill>
                  <a:schemeClr val="tx1"/>
                </a:solidFill>
                <a:latin typeface="Arial Narrow" pitchFamily="34" charset="0"/>
              </a:rPr>
              <a:t> ICU, </a:t>
            </a:r>
          </a:p>
          <a:p>
            <a:pPr algn="ctr" eaLnBrk="0" hangingPunct="0">
              <a:defRPr/>
            </a:pPr>
            <a:r>
              <a:rPr lang="en-US" sz="1200" dirty="0" err="1">
                <a:solidFill>
                  <a:schemeClr val="tx1"/>
                </a:solidFill>
                <a:latin typeface="Arial Narrow" pitchFamily="34" charset="0"/>
              </a:rPr>
              <a:t>terapi</a:t>
            </a:r>
            <a:r>
              <a:rPr lang="en-US" sz="1200" dirty="0">
                <a:solidFill>
                  <a:schemeClr val="tx1"/>
                </a:solidFill>
                <a:latin typeface="Arial Narrow" pitchFamily="34" charset="0"/>
              </a:rPr>
              <a:t> </a:t>
            </a:r>
            <a:r>
              <a:rPr lang="en-US" sz="1200" dirty="0" err="1">
                <a:solidFill>
                  <a:schemeClr val="tx1"/>
                </a:solidFill>
                <a:latin typeface="Arial Narrow" pitchFamily="34" charset="0"/>
              </a:rPr>
              <a:t>dengan</a:t>
            </a:r>
            <a:r>
              <a:rPr lang="en-US" sz="1200" dirty="0">
                <a:solidFill>
                  <a:schemeClr val="tx1"/>
                </a:solidFill>
                <a:latin typeface="Arial Narrow" pitchFamily="34" charset="0"/>
              </a:rPr>
              <a:t> SABA &amp; O</a:t>
            </a:r>
            <a:r>
              <a:rPr lang="en-US" sz="1200" baseline="-25000" dirty="0">
                <a:solidFill>
                  <a:schemeClr val="tx1"/>
                </a:solidFill>
                <a:latin typeface="Arial Narrow" pitchFamily="34" charset="0"/>
              </a:rPr>
              <a:t>2</a:t>
            </a:r>
            <a:r>
              <a:rPr lang="en-US" sz="1200" dirty="0">
                <a:solidFill>
                  <a:schemeClr val="tx1"/>
                </a:solidFill>
                <a:latin typeface="Arial Narrow" pitchFamily="34" charset="0"/>
              </a:rPr>
              <a:t>, </a:t>
            </a:r>
          </a:p>
          <a:p>
            <a:pPr algn="ctr" eaLnBrk="0" hangingPunct="0">
              <a:defRPr/>
            </a:pPr>
            <a:r>
              <a:rPr lang="en-US" sz="1200" dirty="0" err="1">
                <a:solidFill>
                  <a:schemeClr val="tx1"/>
                </a:solidFill>
                <a:latin typeface="Arial Narrow" pitchFamily="34" charset="0"/>
              </a:rPr>
              <a:t>dan</a:t>
            </a:r>
            <a:r>
              <a:rPr lang="en-US" sz="1200" dirty="0">
                <a:solidFill>
                  <a:schemeClr val="tx1"/>
                </a:solidFill>
                <a:latin typeface="Arial Narrow" pitchFamily="34" charset="0"/>
              </a:rPr>
              <a:t> </a:t>
            </a:r>
            <a:r>
              <a:rPr lang="en-US" sz="1200" dirty="0" err="1">
                <a:solidFill>
                  <a:schemeClr val="tx1"/>
                </a:solidFill>
                <a:latin typeface="Arial Narrow" pitchFamily="34" charset="0"/>
              </a:rPr>
              <a:t>persiapkan</a:t>
            </a:r>
            <a:r>
              <a:rPr lang="en-US" sz="1200" dirty="0">
                <a:solidFill>
                  <a:schemeClr val="tx1"/>
                </a:solidFill>
                <a:latin typeface="Arial Narrow" pitchFamily="34" charset="0"/>
              </a:rPr>
              <a:t> </a:t>
            </a:r>
            <a:r>
              <a:rPr lang="en-US" sz="1200" dirty="0" err="1">
                <a:solidFill>
                  <a:schemeClr val="tx1"/>
                </a:solidFill>
                <a:latin typeface="Arial Narrow" pitchFamily="34" charset="0"/>
              </a:rPr>
              <a:t>intubasi</a:t>
            </a:r>
            <a:endParaRPr lang="en-US" sz="1200" dirty="0">
              <a:solidFill>
                <a:schemeClr val="tx1"/>
              </a:solidFill>
              <a:latin typeface="Arial Narrow" pitchFamily="34" charset="0"/>
            </a:endParaRPr>
          </a:p>
        </p:txBody>
      </p:sp>
      <p:sp>
        <p:nvSpPr>
          <p:cNvPr id="33817" name="Down Arrow 36"/>
          <p:cNvSpPr>
            <a:spLocks noChangeArrowheads="1"/>
          </p:cNvSpPr>
          <p:nvPr/>
        </p:nvSpPr>
        <p:spPr bwMode="auto">
          <a:xfrm>
            <a:off x="1692275" y="3068638"/>
            <a:ext cx="215900" cy="720725"/>
          </a:xfrm>
          <a:prstGeom prst="downArrow">
            <a:avLst>
              <a:gd name="adj1" fmla="val 50000"/>
              <a:gd name="adj2" fmla="val 50074"/>
            </a:avLst>
          </a:prstGeom>
          <a:solidFill>
            <a:srgbClr val="FFFF00"/>
          </a:solidFill>
          <a:ln w="9525" algn="ctr">
            <a:noFill/>
            <a:round/>
            <a:headEnd/>
            <a:tailEnd/>
          </a:ln>
        </p:spPr>
        <p:txBody>
          <a:bodyPr/>
          <a:lstStyle/>
          <a:p>
            <a:pPr algn="ctr" eaLnBrk="0" hangingPunct="0"/>
            <a:endParaRPr lang="en-US"/>
          </a:p>
        </p:txBody>
      </p:sp>
      <p:sp>
        <p:nvSpPr>
          <p:cNvPr id="33818" name="Down Arrow 37"/>
          <p:cNvSpPr>
            <a:spLocks noChangeArrowheads="1"/>
          </p:cNvSpPr>
          <p:nvPr/>
        </p:nvSpPr>
        <p:spPr bwMode="auto">
          <a:xfrm>
            <a:off x="6875463" y="3068638"/>
            <a:ext cx="217487" cy="720725"/>
          </a:xfrm>
          <a:prstGeom prst="downArrow">
            <a:avLst>
              <a:gd name="adj1" fmla="val 50000"/>
              <a:gd name="adj2" fmla="val 49708"/>
            </a:avLst>
          </a:prstGeom>
          <a:solidFill>
            <a:srgbClr val="FFFF00"/>
          </a:solidFill>
          <a:ln w="9525" algn="ctr">
            <a:noFill/>
            <a:round/>
            <a:headEnd/>
            <a:tailEnd/>
          </a:ln>
        </p:spPr>
        <p:txBody>
          <a:bodyPr/>
          <a:lstStyle/>
          <a:p>
            <a:pPr algn="ctr" eaLnBrk="0" hangingPunct="0"/>
            <a:endParaRPr lang="en-US"/>
          </a:p>
        </p:txBody>
      </p:sp>
      <p:sp>
        <p:nvSpPr>
          <p:cNvPr id="33819" name="Down Arrow 38"/>
          <p:cNvSpPr>
            <a:spLocks noChangeArrowheads="1"/>
          </p:cNvSpPr>
          <p:nvPr/>
        </p:nvSpPr>
        <p:spPr bwMode="auto">
          <a:xfrm>
            <a:off x="3132138" y="2997200"/>
            <a:ext cx="215900" cy="287338"/>
          </a:xfrm>
          <a:prstGeom prst="downArrow">
            <a:avLst>
              <a:gd name="adj1" fmla="val 50000"/>
              <a:gd name="adj2" fmla="val 49908"/>
            </a:avLst>
          </a:prstGeom>
          <a:noFill/>
          <a:ln w="19050" algn="ctr">
            <a:solidFill>
              <a:schemeClr val="tx1"/>
            </a:solidFill>
            <a:prstDash val="sysDash"/>
            <a:round/>
            <a:headEnd/>
            <a:tailEnd/>
          </a:ln>
        </p:spPr>
        <p:txBody>
          <a:bodyPr/>
          <a:lstStyle/>
          <a:p>
            <a:pPr algn="ctr" eaLnBrk="0" hangingPunct="0"/>
            <a:endParaRPr lang="en-US"/>
          </a:p>
        </p:txBody>
      </p:sp>
      <p:sp>
        <p:nvSpPr>
          <p:cNvPr id="33820" name="Down Arrow 39"/>
          <p:cNvSpPr>
            <a:spLocks noChangeArrowheads="1"/>
          </p:cNvSpPr>
          <p:nvPr/>
        </p:nvSpPr>
        <p:spPr bwMode="auto">
          <a:xfrm>
            <a:off x="5724525" y="2997200"/>
            <a:ext cx="215900" cy="287338"/>
          </a:xfrm>
          <a:prstGeom prst="downArrow">
            <a:avLst>
              <a:gd name="adj1" fmla="val 50000"/>
              <a:gd name="adj2" fmla="val 49908"/>
            </a:avLst>
          </a:prstGeom>
          <a:noFill/>
          <a:ln w="19050" algn="ctr">
            <a:solidFill>
              <a:schemeClr val="tx1"/>
            </a:solidFill>
            <a:prstDash val="sysDash"/>
            <a:round/>
            <a:headEnd/>
            <a:tailEnd/>
          </a:ln>
        </p:spPr>
        <p:txBody>
          <a:bodyPr/>
          <a:lstStyle/>
          <a:p>
            <a:pPr algn="ctr" eaLnBrk="0" hangingPunct="0"/>
            <a:endParaRPr lang="en-US"/>
          </a:p>
        </p:txBody>
      </p:sp>
      <p:grpSp>
        <p:nvGrpSpPr>
          <p:cNvPr id="2" name="Group 45"/>
          <p:cNvGrpSpPr>
            <a:grpSpLocks/>
          </p:cNvGrpSpPr>
          <p:nvPr/>
        </p:nvGrpSpPr>
        <p:grpSpPr bwMode="auto">
          <a:xfrm>
            <a:off x="1692275" y="4365625"/>
            <a:ext cx="5688013" cy="576263"/>
            <a:chOff x="1691680" y="4365104"/>
            <a:chExt cx="5688633" cy="576064"/>
          </a:xfrm>
          <a:solidFill>
            <a:srgbClr val="FFFF00"/>
          </a:solidFill>
        </p:grpSpPr>
        <p:grpSp>
          <p:nvGrpSpPr>
            <p:cNvPr id="3" name="Group 23"/>
            <p:cNvGrpSpPr>
              <a:grpSpLocks/>
            </p:cNvGrpSpPr>
            <p:nvPr/>
          </p:nvGrpSpPr>
          <p:grpSpPr bwMode="auto">
            <a:xfrm>
              <a:off x="1691680" y="4581128"/>
              <a:ext cx="5688633" cy="360040"/>
              <a:chOff x="2195735" y="3573016"/>
              <a:chExt cx="5774824" cy="360040"/>
            </a:xfrm>
            <a:grpFill/>
          </p:grpSpPr>
          <p:sp>
            <p:nvSpPr>
              <p:cNvPr id="38947" name="Down Arrow 42"/>
              <p:cNvSpPr>
                <a:spLocks noChangeArrowheads="1"/>
              </p:cNvSpPr>
              <p:nvPr/>
            </p:nvSpPr>
            <p:spPr bwMode="auto">
              <a:xfrm>
                <a:off x="2195735" y="3573016"/>
                <a:ext cx="219296" cy="360040"/>
              </a:xfrm>
              <a:prstGeom prst="downArrow">
                <a:avLst>
                  <a:gd name="adj1" fmla="val 50000"/>
                  <a:gd name="adj2" fmla="val 49999"/>
                </a:avLst>
              </a:prstGeom>
              <a:grpFill/>
              <a:ln w="9525" algn="ctr">
                <a:noFill/>
                <a:round/>
                <a:headEnd/>
                <a:tailEnd/>
              </a:ln>
            </p:spPr>
            <p:txBody>
              <a:bodyPr/>
              <a:lstStyle/>
              <a:p>
                <a:pPr algn="ctr" eaLnBrk="0" hangingPunct="0">
                  <a:defRPr/>
                </a:pPr>
                <a:endParaRPr lang="en-US">
                  <a:latin typeface="Arial" pitchFamily="34" charset="0"/>
                  <a:cs typeface="+mn-cs"/>
                </a:endParaRPr>
              </a:p>
            </p:txBody>
          </p:sp>
          <p:sp>
            <p:nvSpPr>
              <p:cNvPr id="44" name="Bent-Up Arrow 43"/>
              <p:cNvSpPr/>
              <p:nvPr/>
            </p:nvSpPr>
            <p:spPr bwMode="auto">
              <a:xfrm flipV="1">
                <a:off x="2339179" y="3572817"/>
                <a:ext cx="5631380" cy="360239"/>
              </a:xfrm>
              <a:prstGeom prst="bentUpArrow">
                <a:avLst>
                  <a:gd name="adj1" fmla="val 25000"/>
                  <a:gd name="adj2" fmla="val 30686"/>
                  <a:gd name="adj3" fmla="val 43953"/>
                </a:avLst>
              </a:prstGeom>
              <a:grpFill/>
              <a:ln w="9525" cap="flat" cmpd="sng" algn="ctr">
                <a:noFill/>
                <a:prstDash val="solid"/>
                <a:round/>
                <a:headEnd type="none" w="med" len="med"/>
                <a:tailEnd type="none" w="med" len="med"/>
              </a:ln>
              <a:effectLst/>
            </p:spPr>
            <p:txBody>
              <a:bodyPr/>
              <a:lstStyle/>
              <a:p>
                <a:pPr algn="ctr" eaLnBrk="0" hangingPunct="0">
                  <a:defRPr/>
                </a:pPr>
                <a:endParaRPr lang="en-US">
                  <a:latin typeface="Arial" pitchFamily="34" charset="0"/>
                  <a:cs typeface="+mn-cs"/>
                </a:endParaRPr>
              </a:p>
            </p:txBody>
          </p:sp>
        </p:grpSp>
        <p:sp>
          <p:nvSpPr>
            <p:cNvPr id="38946" name="Rectangle 44"/>
            <p:cNvSpPr>
              <a:spLocks noChangeArrowheads="1"/>
            </p:cNvSpPr>
            <p:nvPr/>
          </p:nvSpPr>
          <p:spPr bwMode="auto">
            <a:xfrm>
              <a:off x="4499992" y="4365104"/>
              <a:ext cx="144016" cy="216024"/>
            </a:xfrm>
            <a:prstGeom prst="rect">
              <a:avLst/>
            </a:prstGeom>
            <a:grpFill/>
            <a:ln w="9525" algn="ctr">
              <a:noFill/>
              <a:round/>
              <a:headEnd/>
              <a:tailEnd/>
            </a:ln>
          </p:spPr>
          <p:txBody>
            <a:bodyPr/>
            <a:lstStyle/>
            <a:p>
              <a:pPr algn="ctr" eaLnBrk="0" hangingPunct="0">
                <a:defRPr/>
              </a:pPr>
              <a:endParaRPr lang="en-US">
                <a:latin typeface="Arial" pitchFamily="34" charset="0"/>
                <a:cs typeface="+mn-cs"/>
              </a:endParaRPr>
            </a:p>
          </p:txBody>
        </p:sp>
      </p:grpSp>
      <p:sp>
        <p:nvSpPr>
          <p:cNvPr id="33822" name="Right Arrow 47"/>
          <p:cNvSpPr>
            <a:spLocks noChangeArrowheads="1"/>
          </p:cNvSpPr>
          <p:nvPr/>
        </p:nvSpPr>
        <p:spPr bwMode="auto">
          <a:xfrm>
            <a:off x="6372225" y="3284538"/>
            <a:ext cx="936625" cy="215900"/>
          </a:xfrm>
          <a:prstGeom prst="rightArrow">
            <a:avLst>
              <a:gd name="adj1" fmla="val 50000"/>
              <a:gd name="adj2" fmla="val 50050"/>
            </a:avLst>
          </a:prstGeom>
          <a:noFill/>
          <a:ln w="19050" algn="ctr">
            <a:solidFill>
              <a:schemeClr val="tx1"/>
            </a:solidFill>
            <a:prstDash val="sysDash"/>
            <a:round/>
            <a:headEnd/>
            <a:tailEnd/>
          </a:ln>
        </p:spPr>
        <p:txBody>
          <a:bodyPr/>
          <a:lstStyle/>
          <a:p>
            <a:pPr algn="ctr" eaLnBrk="0" hangingPunct="0"/>
            <a:endParaRPr lang="en-US"/>
          </a:p>
        </p:txBody>
      </p:sp>
      <p:sp>
        <p:nvSpPr>
          <p:cNvPr id="24"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4150" y="-26988"/>
            <a:ext cx="7772400" cy="1143001"/>
          </a:xfrm>
        </p:spPr>
        <p:txBody>
          <a:bodyPr anchor="t"/>
          <a:lstStyle/>
          <a:p>
            <a:pPr eaLnBrk="1" hangingPunct="1">
              <a:defRPr/>
            </a:pPr>
            <a:r>
              <a:rPr lang="en-US" sz="2800" smtClean="0">
                <a:solidFill>
                  <a:srgbClr val="FFFF00"/>
                </a:solidFill>
              </a:rPr>
              <a:t>Penanganan Asma Eksaserbasi di</a:t>
            </a:r>
            <a:br>
              <a:rPr lang="en-US" sz="2800" smtClean="0">
                <a:solidFill>
                  <a:srgbClr val="FFFF00"/>
                </a:solidFill>
              </a:rPr>
            </a:br>
            <a:r>
              <a:rPr lang="en-US" sz="2800" smtClean="0">
                <a:solidFill>
                  <a:srgbClr val="FFFF00"/>
                </a:solidFill>
              </a:rPr>
              <a:t>pelayanan kesehatan primer</a:t>
            </a:r>
          </a:p>
        </p:txBody>
      </p:sp>
      <p:sp>
        <p:nvSpPr>
          <p:cNvPr id="34819" name="Rectangle 5"/>
          <p:cNvSpPr>
            <a:spLocks noChangeArrowheads="1"/>
          </p:cNvSpPr>
          <p:nvPr/>
        </p:nvSpPr>
        <p:spPr bwMode="auto">
          <a:xfrm>
            <a:off x="7092950" y="6092825"/>
            <a:ext cx="1827213" cy="457200"/>
          </a:xfrm>
          <a:prstGeom prst="rect">
            <a:avLst/>
          </a:prstGeom>
          <a:noFill/>
          <a:ln w="12700">
            <a:noFill/>
            <a:miter lim="800000"/>
            <a:headEnd type="none" w="sm" len="sm"/>
            <a:tailEnd type="none" w="sm" len="sm"/>
          </a:ln>
        </p:spPr>
        <p:txBody>
          <a:bodyPr wrap="none" anchor="ctr"/>
          <a:lstStyle/>
          <a:p>
            <a:r>
              <a:rPr lang="en-US" sz="1600" dirty="0">
                <a:solidFill>
                  <a:srgbClr val="FFFF00"/>
                </a:solidFill>
              </a:rPr>
              <a:t>GINA Updated </a:t>
            </a:r>
            <a:r>
              <a:rPr lang="en-US" sz="1600" dirty="0" smtClean="0">
                <a:solidFill>
                  <a:srgbClr val="FFFF00"/>
                </a:solidFill>
              </a:rPr>
              <a:t>2016</a:t>
            </a:r>
            <a:endParaRPr lang="en-US" sz="1600" dirty="0">
              <a:solidFill>
                <a:srgbClr val="FFFF00"/>
              </a:solidFill>
            </a:endParaRPr>
          </a:p>
        </p:txBody>
      </p:sp>
      <p:pic>
        <p:nvPicPr>
          <p:cNvPr id="34820" name="Picture 18" descr="gina logo.jpg"/>
          <p:cNvPicPr>
            <a:picLocks noChangeAspect="1"/>
          </p:cNvPicPr>
          <p:nvPr/>
        </p:nvPicPr>
        <p:blipFill>
          <a:blip r:embed="rId3" cstate="print"/>
          <a:srcRect/>
          <a:stretch>
            <a:fillRect/>
          </a:stretch>
        </p:blipFill>
        <p:spPr bwMode="auto">
          <a:xfrm>
            <a:off x="7885113" y="188913"/>
            <a:ext cx="1066800" cy="1076325"/>
          </a:xfrm>
          <a:prstGeom prst="rect">
            <a:avLst/>
          </a:prstGeom>
          <a:noFill/>
          <a:ln w="9525">
            <a:noFill/>
            <a:miter lim="800000"/>
            <a:headEnd/>
            <a:tailEnd/>
          </a:ln>
        </p:spPr>
      </p:pic>
      <p:grpSp>
        <p:nvGrpSpPr>
          <p:cNvPr id="2" name="Group 34"/>
          <p:cNvGrpSpPr>
            <a:grpSpLocks/>
          </p:cNvGrpSpPr>
          <p:nvPr/>
        </p:nvGrpSpPr>
        <p:grpSpPr bwMode="auto">
          <a:xfrm>
            <a:off x="179388" y="836613"/>
            <a:ext cx="5184775" cy="792162"/>
            <a:chOff x="395536" y="1333565"/>
            <a:chExt cx="5184576" cy="871296"/>
          </a:xfrm>
          <a:solidFill>
            <a:schemeClr val="tx1"/>
          </a:solidFill>
        </p:grpSpPr>
        <p:sp>
          <p:nvSpPr>
            <p:cNvPr id="20" name="Rounded Rectangle 19"/>
            <p:cNvSpPr/>
            <p:nvPr/>
          </p:nvSpPr>
          <p:spPr bwMode="auto">
            <a:xfrm>
              <a:off x="395536" y="1333565"/>
              <a:ext cx="5184576" cy="871296"/>
            </a:xfrm>
            <a:prstGeom prst="roundRect">
              <a:avLst/>
            </a:prstGeom>
            <a:grpFill/>
            <a:ln w="9525" cap="flat" cmpd="sng" algn="ctr">
              <a:solidFill>
                <a:schemeClr val="accent1"/>
              </a:solidFill>
              <a:prstDash val="solid"/>
              <a:round/>
              <a:headEnd type="none" w="med" len="med"/>
              <a:tailEnd type="none" w="med" len="med"/>
            </a:ln>
            <a:effectLst/>
          </p:spPr>
          <p:txBody>
            <a:bodyPr anchor="ctr"/>
            <a:lstStyle/>
            <a:p>
              <a:pPr eaLnBrk="0" hangingPunct="0">
                <a:defRPr/>
              </a:pPr>
              <a:r>
                <a:rPr lang="en-US" dirty="0">
                  <a:solidFill>
                    <a:schemeClr val="bg1">
                      <a:lumMod val="50000"/>
                    </a:schemeClr>
                  </a:solidFill>
                  <a:latin typeface="Arial" pitchFamily="34" charset="0"/>
                  <a:cs typeface="+mn-cs"/>
                </a:rPr>
                <a:t>PENILAIAN </a:t>
              </a:r>
            </a:p>
            <a:p>
              <a:pPr eaLnBrk="0" hangingPunct="0">
                <a:defRPr/>
              </a:pPr>
              <a:r>
                <a:rPr lang="en-US" dirty="0">
                  <a:solidFill>
                    <a:schemeClr val="bg1">
                      <a:lumMod val="50000"/>
                    </a:schemeClr>
                  </a:solidFill>
                  <a:latin typeface="Arial" pitchFamily="34" charset="0"/>
                  <a:cs typeface="+mn-cs"/>
                </a:rPr>
                <a:t>PASIEN</a:t>
              </a:r>
            </a:p>
          </p:txBody>
        </p:sp>
        <p:sp>
          <p:nvSpPr>
            <p:cNvPr id="21" name="TextBox 20"/>
            <p:cNvSpPr txBox="1"/>
            <p:nvPr/>
          </p:nvSpPr>
          <p:spPr>
            <a:xfrm>
              <a:off x="2195791" y="1392932"/>
              <a:ext cx="3312241" cy="710897"/>
            </a:xfrm>
            <a:prstGeom prst="rect">
              <a:avLst/>
            </a:prstGeom>
            <a:grpFill/>
          </p:spPr>
          <p:txBody>
            <a:bodyPr>
              <a:spAutoFit/>
            </a:bodyPr>
            <a:lstStyle/>
            <a:p>
              <a:pPr>
                <a:defRPr/>
              </a:pPr>
              <a:r>
                <a:rPr lang="en-US" sz="1200" dirty="0" err="1">
                  <a:solidFill>
                    <a:srgbClr val="000000"/>
                  </a:solidFill>
                  <a:latin typeface="Arial" pitchFamily="34" charset="0"/>
                  <a:cs typeface="+mn-cs"/>
                </a:rPr>
                <a:t>Apakah</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asma</a:t>
              </a:r>
              <a:r>
                <a:rPr lang="en-US" sz="1200" dirty="0">
                  <a:solidFill>
                    <a:srgbClr val="000000"/>
                  </a:solidFill>
                  <a:latin typeface="Arial" pitchFamily="34" charset="0"/>
                  <a:cs typeface="+mn-cs"/>
                </a:rPr>
                <a:t>?</a:t>
              </a:r>
            </a:p>
            <a:p>
              <a:pPr>
                <a:defRPr/>
              </a:pPr>
              <a:r>
                <a:rPr lang="en-US" sz="1200" dirty="0" err="1">
                  <a:solidFill>
                    <a:srgbClr val="000000"/>
                  </a:solidFill>
                  <a:latin typeface="Arial" pitchFamily="34" charset="0"/>
                  <a:cs typeface="+mn-cs"/>
                </a:rPr>
                <a:t>Ada</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faktor</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resiko</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asma</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mengancam</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jiwa</a:t>
              </a:r>
              <a:r>
                <a:rPr lang="en-US" sz="1200" dirty="0">
                  <a:solidFill>
                    <a:srgbClr val="000000"/>
                  </a:solidFill>
                  <a:latin typeface="Arial" pitchFamily="34" charset="0"/>
                  <a:cs typeface="+mn-cs"/>
                </a:rPr>
                <a:t>?</a:t>
              </a:r>
            </a:p>
            <a:p>
              <a:pPr>
                <a:defRPr/>
              </a:pPr>
              <a:r>
                <a:rPr lang="en-US" sz="1200" dirty="0" err="1">
                  <a:solidFill>
                    <a:srgbClr val="000000"/>
                  </a:solidFill>
                  <a:latin typeface="Arial" pitchFamily="34" charset="0"/>
                  <a:cs typeface="+mn-cs"/>
                </a:rPr>
                <a:t>Derajat</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keparahan</a:t>
              </a:r>
              <a:r>
                <a:rPr lang="en-US" sz="1200" dirty="0">
                  <a:solidFill>
                    <a:srgbClr val="000000"/>
                  </a:solidFill>
                  <a:latin typeface="Arial" pitchFamily="34" charset="0"/>
                  <a:cs typeface="+mn-cs"/>
                </a:rPr>
                <a:t> </a:t>
              </a:r>
              <a:r>
                <a:rPr lang="en-US" sz="1200" dirty="0" err="1">
                  <a:solidFill>
                    <a:srgbClr val="000000"/>
                  </a:solidFill>
                  <a:latin typeface="Arial" pitchFamily="34" charset="0"/>
                  <a:cs typeface="+mn-cs"/>
                </a:rPr>
                <a:t>eksaserbasi</a:t>
              </a:r>
              <a:r>
                <a:rPr lang="en-US" sz="1200" dirty="0">
                  <a:solidFill>
                    <a:srgbClr val="000000"/>
                  </a:solidFill>
                  <a:latin typeface="Arial" pitchFamily="34" charset="0"/>
                  <a:cs typeface="+mn-cs"/>
                </a:rPr>
                <a:t>?</a:t>
              </a:r>
            </a:p>
          </p:txBody>
        </p:sp>
      </p:grpSp>
      <p:sp>
        <p:nvSpPr>
          <p:cNvPr id="24" name="Rounded Rectangle 23"/>
          <p:cNvSpPr/>
          <p:nvPr/>
        </p:nvSpPr>
        <p:spPr bwMode="auto">
          <a:xfrm>
            <a:off x="179388" y="1916113"/>
            <a:ext cx="3240087" cy="2233612"/>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RINGAN </a:t>
            </a:r>
            <a:r>
              <a:rPr lang="en-US" sz="1400" dirty="0" err="1">
                <a:solidFill>
                  <a:schemeClr val="bg1">
                    <a:lumMod val="50000"/>
                  </a:schemeClr>
                </a:solidFill>
                <a:latin typeface="Arial" pitchFamily="34" charset="0"/>
                <a:cs typeface="+mn-cs"/>
              </a:rPr>
              <a:t>atau</a:t>
            </a:r>
            <a:r>
              <a:rPr lang="en-US" sz="1400" dirty="0">
                <a:solidFill>
                  <a:schemeClr val="bg1">
                    <a:lumMod val="50000"/>
                  </a:schemeClr>
                </a:solidFill>
                <a:latin typeface="Arial" pitchFamily="34" charset="0"/>
                <a:cs typeface="+mn-cs"/>
              </a:rPr>
              <a:t> SEDANG</a:t>
            </a:r>
          </a:p>
          <a:p>
            <a:pPr eaLnBrk="0" hangingPunct="0">
              <a:defRPr/>
            </a:pPr>
            <a:r>
              <a:rPr lang="en-US" sz="1400" dirty="0" err="1">
                <a:solidFill>
                  <a:srgbClr val="000000"/>
                </a:solidFill>
                <a:latin typeface="Arial Narrow" pitchFamily="34" charset="0"/>
                <a:cs typeface="+mn-cs"/>
              </a:rPr>
              <a:t>Bicara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dalam</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frasa</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Memilih</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posisi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duduk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dibanding</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berbaring</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Tidak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gelisah</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Laju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respirasi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meningkat</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Otot</a:t>
            </a:r>
            <a:r>
              <a:rPr lang="en-US" sz="1400" dirty="0">
                <a:solidFill>
                  <a:srgbClr val="000000"/>
                </a:solidFill>
                <a:latin typeface="Arial Narrow" pitchFamily="34" charset="0"/>
                <a:cs typeface="+mn-cs"/>
              </a:rPr>
              <a:t> bantu </a:t>
            </a:r>
            <a:r>
              <a:rPr lang="en-US" sz="1400" dirty="0" err="1">
                <a:solidFill>
                  <a:srgbClr val="000000"/>
                </a:solidFill>
                <a:latin typeface="Arial Narrow" pitchFamily="34" charset="0"/>
                <a:cs typeface="+mn-cs"/>
              </a:rPr>
              <a:t>napas</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tidak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digunakan</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Denyut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jantung</a:t>
            </a:r>
            <a:r>
              <a:rPr lang="en-US" sz="1400" dirty="0">
                <a:solidFill>
                  <a:srgbClr val="000000"/>
                </a:solidFill>
                <a:latin typeface="Arial Narrow" pitchFamily="34" charset="0"/>
                <a:cs typeface="+mn-cs"/>
              </a:rPr>
              <a:t> 100-120 </a:t>
            </a:r>
            <a:r>
              <a:rPr lang="en-US" sz="1400" dirty="0" err="1">
                <a:solidFill>
                  <a:srgbClr val="000000"/>
                </a:solidFill>
                <a:latin typeface="Arial Narrow" pitchFamily="34" charset="0"/>
                <a:cs typeface="+mn-cs"/>
              </a:rPr>
              <a:t>denyut</a:t>
            </a:r>
            <a:r>
              <a:rPr lang="en-US" sz="1400" dirty="0">
                <a:solidFill>
                  <a:srgbClr val="000000"/>
                </a:solidFill>
                <a:latin typeface="Arial Narrow" pitchFamily="34" charset="0"/>
                <a:cs typeface="+mn-cs"/>
              </a:rPr>
              <a:t>/</a:t>
            </a:r>
            <a:r>
              <a:rPr lang="en-US" sz="1400" dirty="0" err="1">
                <a:solidFill>
                  <a:srgbClr val="000000"/>
                </a:solidFill>
                <a:latin typeface="Arial Narrow" pitchFamily="34" charset="0"/>
                <a:cs typeface="+mn-cs"/>
              </a:rPr>
              <a:t>menit</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Saturasi</a:t>
            </a:r>
            <a:r>
              <a:rPr lang="en-US" sz="1400" dirty="0">
                <a:solidFill>
                  <a:srgbClr val="000000"/>
                </a:solidFill>
                <a:latin typeface="Arial Narrow" pitchFamily="34" charset="0"/>
                <a:cs typeface="+mn-cs"/>
              </a:rPr>
              <a:t> O</a:t>
            </a:r>
            <a:r>
              <a:rPr lang="en-US" sz="1400" baseline="-25000" dirty="0">
                <a:solidFill>
                  <a:srgbClr val="000000"/>
                </a:solidFill>
                <a:latin typeface="Arial Narrow" pitchFamily="34" charset="0"/>
                <a:cs typeface="+mn-cs"/>
              </a:rPr>
              <a:t>2</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udara</a:t>
            </a:r>
            <a:r>
              <a:rPr lang="en-US" sz="1400" dirty="0">
                <a:solidFill>
                  <a:srgbClr val="000000"/>
                </a:solidFill>
                <a:latin typeface="Arial Narrow" pitchFamily="34" charset="0"/>
                <a:cs typeface="+mn-cs"/>
              </a:rPr>
              <a:t>) 90-95%</a:t>
            </a:r>
          </a:p>
          <a:p>
            <a:pPr eaLnBrk="0" hangingPunct="0">
              <a:defRPr/>
            </a:pPr>
            <a:r>
              <a:rPr lang="en-US" sz="1400" dirty="0">
                <a:solidFill>
                  <a:srgbClr val="000000"/>
                </a:solidFill>
                <a:latin typeface="Arial Narrow" pitchFamily="34" charset="0"/>
                <a:cs typeface="+mn-cs"/>
              </a:rPr>
              <a:t>APE &gt; 50% </a:t>
            </a:r>
            <a:r>
              <a:rPr lang="en-US" sz="1400" dirty="0" err="1">
                <a:solidFill>
                  <a:srgbClr val="000000"/>
                </a:solidFill>
                <a:latin typeface="Arial Narrow" pitchFamily="34" charset="0"/>
                <a:cs typeface="+mn-cs"/>
              </a:rPr>
              <a:t>dari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angka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prediksi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p>
          <a:p>
            <a:pPr eaLnBrk="0" hangingPunct="0">
              <a:defRPr/>
            </a:pPr>
            <a:r>
              <a:rPr lang="en-US" sz="1400" dirty="0" err="1">
                <a:solidFill>
                  <a:srgbClr val="000000"/>
                </a:solidFill>
                <a:latin typeface="Arial Narrow" pitchFamily="34" charset="0"/>
                <a:cs typeface="+mn-cs"/>
              </a:rPr>
              <a:t>nilai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tertinggi</a:t>
            </a:r>
            <a:endParaRPr lang="en-US" sz="1400" dirty="0">
              <a:solidFill>
                <a:srgbClr val="000000"/>
              </a:solidFill>
              <a:latin typeface="Arial Narrow" pitchFamily="34" charset="0"/>
              <a:cs typeface="+mn-cs"/>
            </a:endParaRPr>
          </a:p>
          <a:p>
            <a:pPr algn="ctr" eaLnBrk="0" hangingPunct="0">
              <a:defRPr/>
            </a:pPr>
            <a:endParaRPr lang="en-US" sz="1400" dirty="0">
              <a:solidFill>
                <a:srgbClr val="009999"/>
              </a:solidFill>
              <a:latin typeface="Arial" pitchFamily="34" charset="0"/>
              <a:cs typeface="+mn-cs"/>
            </a:endParaRPr>
          </a:p>
        </p:txBody>
      </p:sp>
      <p:sp>
        <p:nvSpPr>
          <p:cNvPr id="31" name="Rounded Rectangle 30"/>
          <p:cNvSpPr/>
          <p:nvPr/>
        </p:nvSpPr>
        <p:spPr bwMode="auto">
          <a:xfrm>
            <a:off x="3563938" y="1916113"/>
            <a:ext cx="3240087" cy="2233612"/>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 BERAT</a:t>
            </a:r>
          </a:p>
          <a:p>
            <a:pPr eaLnBrk="0" hangingPunct="0">
              <a:defRPr/>
            </a:pPr>
            <a:r>
              <a:rPr lang="en-US" sz="1400" dirty="0" err="1">
                <a:solidFill>
                  <a:srgbClr val="000000"/>
                </a:solidFill>
                <a:latin typeface="Arial Narrow" pitchFamily="34" charset="0"/>
                <a:cs typeface="+mn-cs"/>
              </a:rPr>
              <a:t>Bicara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dalam</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kata</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Posisi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duduk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membungkuk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ke</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depan</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Gelisah</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Laju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respirasi</a:t>
            </a:r>
            <a:r>
              <a:rPr lang="en-US" sz="1400" dirty="0">
                <a:solidFill>
                  <a:srgbClr val="000000"/>
                </a:solidFill>
                <a:latin typeface="Arial Narrow" pitchFamily="34" charset="0"/>
                <a:cs typeface="+mn-cs"/>
              </a:rPr>
              <a:t> &gt; 30 kali per </a:t>
            </a:r>
            <a:r>
              <a:rPr lang="en-US" sz="1400" dirty="0" err="1">
                <a:solidFill>
                  <a:srgbClr val="000000"/>
                </a:solidFill>
                <a:latin typeface="Arial Narrow" pitchFamily="34" charset="0"/>
                <a:cs typeface="+mn-cs"/>
              </a:rPr>
              <a:t>menit</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Otot</a:t>
            </a:r>
            <a:r>
              <a:rPr lang="en-US" sz="1400" dirty="0">
                <a:solidFill>
                  <a:srgbClr val="000000"/>
                </a:solidFill>
                <a:latin typeface="Arial Narrow" pitchFamily="34" charset="0"/>
                <a:cs typeface="+mn-cs"/>
              </a:rPr>
              <a:t> bantu </a:t>
            </a:r>
            <a:r>
              <a:rPr lang="en-US" sz="1400" dirty="0" err="1">
                <a:solidFill>
                  <a:srgbClr val="000000"/>
                </a:solidFill>
                <a:latin typeface="Arial Narrow" pitchFamily="34" charset="0"/>
                <a:cs typeface="+mn-cs"/>
              </a:rPr>
              <a:t>napas</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digunakan</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Denyut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jantung</a:t>
            </a:r>
            <a:r>
              <a:rPr lang="en-US" sz="1400" dirty="0">
                <a:solidFill>
                  <a:srgbClr val="000000"/>
                </a:solidFill>
                <a:latin typeface="Arial Narrow" pitchFamily="34" charset="0"/>
                <a:cs typeface="+mn-cs"/>
              </a:rPr>
              <a:t> &gt; 120 </a:t>
            </a:r>
            <a:r>
              <a:rPr lang="en-US" sz="1400" dirty="0" err="1">
                <a:solidFill>
                  <a:srgbClr val="000000"/>
                </a:solidFill>
                <a:latin typeface="Arial Narrow" pitchFamily="34" charset="0"/>
                <a:cs typeface="+mn-cs"/>
              </a:rPr>
              <a:t>denyut</a:t>
            </a:r>
            <a:r>
              <a:rPr lang="en-US" sz="1400" dirty="0">
                <a:solidFill>
                  <a:srgbClr val="000000"/>
                </a:solidFill>
                <a:latin typeface="Arial Narrow" pitchFamily="34" charset="0"/>
                <a:cs typeface="+mn-cs"/>
              </a:rPr>
              <a:t>/</a:t>
            </a:r>
            <a:r>
              <a:rPr lang="en-US" sz="1400" dirty="0" err="1">
                <a:solidFill>
                  <a:srgbClr val="000000"/>
                </a:solidFill>
                <a:latin typeface="Arial Narrow" pitchFamily="34" charset="0"/>
                <a:cs typeface="+mn-cs"/>
              </a:rPr>
              <a:t>menit</a:t>
            </a:r>
            <a:endParaRPr lang="en-US" sz="1400" dirty="0">
              <a:solidFill>
                <a:srgbClr val="000000"/>
              </a:solidFill>
              <a:latin typeface="Arial Narrow" pitchFamily="34" charset="0"/>
              <a:cs typeface="+mn-cs"/>
            </a:endParaRPr>
          </a:p>
          <a:p>
            <a:pPr eaLnBrk="0" hangingPunct="0">
              <a:defRPr/>
            </a:pPr>
            <a:r>
              <a:rPr lang="en-US" sz="1400" dirty="0" err="1">
                <a:solidFill>
                  <a:srgbClr val="000000"/>
                </a:solidFill>
                <a:latin typeface="Arial Narrow" pitchFamily="34" charset="0"/>
                <a:cs typeface="+mn-cs"/>
              </a:rPr>
              <a:t>Saturasi</a:t>
            </a:r>
            <a:r>
              <a:rPr lang="en-US" sz="1400" dirty="0">
                <a:solidFill>
                  <a:srgbClr val="000000"/>
                </a:solidFill>
                <a:latin typeface="Arial Narrow" pitchFamily="34" charset="0"/>
                <a:cs typeface="+mn-cs"/>
              </a:rPr>
              <a:t> O</a:t>
            </a:r>
            <a:r>
              <a:rPr lang="en-US" sz="1400" baseline="-25000" dirty="0">
                <a:solidFill>
                  <a:srgbClr val="000000"/>
                </a:solidFill>
                <a:latin typeface="Arial Narrow" pitchFamily="34" charset="0"/>
                <a:cs typeface="+mn-cs"/>
              </a:rPr>
              <a:t>2</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udara</a:t>
            </a:r>
            <a:r>
              <a:rPr lang="en-US" sz="1400" dirty="0">
                <a:solidFill>
                  <a:srgbClr val="000000"/>
                </a:solidFill>
                <a:latin typeface="Arial Narrow" pitchFamily="34" charset="0"/>
                <a:cs typeface="+mn-cs"/>
              </a:rPr>
              <a:t>) &lt; 90%</a:t>
            </a:r>
          </a:p>
          <a:p>
            <a:pPr eaLnBrk="0" hangingPunct="0">
              <a:defRPr/>
            </a:pPr>
            <a:r>
              <a:rPr lang="en-US" sz="1400" dirty="0">
                <a:solidFill>
                  <a:srgbClr val="000000"/>
                </a:solidFill>
                <a:latin typeface="Arial Narrow" pitchFamily="34" charset="0"/>
                <a:cs typeface="+mn-cs"/>
              </a:rPr>
              <a:t>APE ≤ 50% </a:t>
            </a:r>
            <a:r>
              <a:rPr lang="en-US" sz="1400" dirty="0" err="1">
                <a:solidFill>
                  <a:srgbClr val="000000"/>
                </a:solidFill>
                <a:latin typeface="Arial Narrow" pitchFamily="34" charset="0"/>
                <a:cs typeface="+mn-cs"/>
              </a:rPr>
              <a:t>dari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angka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prediksi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nilai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tertinggi</a:t>
            </a:r>
            <a:endParaRPr lang="en-US" sz="1400" dirty="0">
              <a:solidFill>
                <a:srgbClr val="000000"/>
              </a:solidFill>
              <a:latin typeface="Arial Narrow" pitchFamily="34" charset="0"/>
              <a:cs typeface="+mn-cs"/>
            </a:endParaRPr>
          </a:p>
          <a:p>
            <a:pPr algn="ctr" eaLnBrk="0" hangingPunct="0">
              <a:defRPr/>
            </a:pPr>
            <a:endParaRPr lang="en-US" sz="1400" dirty="0">
              <a:solidFill>
                <a:srgbClr val="009999"/>
              </a:solidFill>
              <a:latin typeface="Arial" pitchFamily="34" charset="0"/>
              <a:cs typeface="+mn-cs"/>
            </a:endParaRPr>
          </a:p>
        </p:txBody>
      </p:sp>
      <p:sp>
        <p:nvSpPr>
          <p:cNvPr id="32" name="Rounded Rectangle 31"/>
          <p:cNvSpPr/>
          <p:nvPr/>
        </p:nvSpPr>
        <p:spPr bwMode="auto">
          <a:xfrm>
            <a:off x="6948488" y="1916113"/>
            <a:ext cx="2016125" cy="2233612"/>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nchor="ctr"/>
          <a:lstStyle/>
          <a:p>
            <a:pPr algn="ctr" eaLnBrk="0" hangingPunct="0">
              <a:defRPr/>
            </a:pPr>
            <a:r>
              <a:rPr lang="en-US" sz="1400" dirty="0">
                <a:solidFill>
                  <a:schemeClr val="bg1">
                    <a:lumMod val="50000"/>
                  </a:schemeClr>
                </a:solidFill>
                <a:latin typeface="Arial" pitchFamily="34" charset="0"/>
                <a:cs typeface="+mn-cs"/>
              </a:rPr>
              <a:t>MENGANCAM JIWA</a:t>
            </a:r>
          </a:p>
          <a:p>
            <a:pPr algn="ctr" eaLnBrk="0" hangingPunct="0">
              <a:defRPr/>
            </a:pPr>
            <a:endParaRPr lang="en-US" sz="1400" dirty="0">
              <a:solidFill>
                <a:srgbClr val="000000"/>
              </a:solidFill>
              <a:latin typeface="Arial Narrow" pitchFamily="34" charset="0"/>
              <a:cs typeface="+mn-cs"/>
            </a:endParaRPr>
          </a:p>
          <a:p>
            <a:pPr algn="ctr" eaLnBrk="0" hangingPunct="0">
              <a:defRPr/>
            </a:pPr>
            <a:r>
              <a:rPr lang="en-US" sz="1400" dirty="0" err="1">
                <a:solidFill>
                  <a:srgbClr val="000000"/>
                </a:solidFill>
                <a:latin typeface="Arial Narrow" pitchFamily="34" charset="0"/>
                <a:cs typeface="+mn-cs"/>
              </a:rPr>
              <a:t>Mengantuk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berat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bingung</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r>
              <a:rPr lang="en-US" sz="1400" i="1" dirty="0">
                <a:solidFill>
                  <a:srgbClr val="000000"/>
                </a:solidFill>
                <a:latin typeface="Arial Narrow" pitchFamily="34" charset="0"/>
                <a:cs typeface="+mn-cs"/>
              </a:rPr>
              <a:t>silent chest</a:t>
            </a:r>
            <a:endParaRPr lang="en-US" sz="1400" i="1" dirty="0">
              <a:solidFill>
                <a:srgbClr val="009999"/>
              </a:solidFill>
              <a:latin typeface="Arial" pitchFamily="34" charset="0"/>
              <a:cs typeface="+mn-cs"/>
            </a:endParaRPr>
          </a:p>
        </p:txBody>
      </p:sp>
      <p:sp>
        <p:nvSpPr>
          <p:cNvPr id="33" name="Rounded Rectangle 32"/>
          <p:cNvSpPr/>
          <p:nvPr/>
        </p:nvSpPr>
        <p:spPr bwMode="auto">
          <a:xfrm>
            <a:off x="179388" y="4365625"/>
            <a:ext cx="4321175" cy="1439863"/>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TERAPI AWAL</a:t>
            </a:r>
          </a:p>
          <a:p>
            <a:pPr eaLnBrk="0" hangingPunct="0">
              <a:defRPr/>
            </a:pPr>
            <a:r>
              <a:rPr lang="en-US" sz="1400" dirty="0">
                <a:solidFill>
                  <a:srgbClr val="000000"/>
                </a:solidFill>
                <a:latin typeface="Arial Narrow" pitchFamily="34" charset="0"/>
                <a:cs typeface="+mn-cs"/>
              </a:rPr>
              <a:t>SABA: 4-10 </a:t>
            </a:r>
            <a:r>
              <a:rPr lang="en-US" sz="1400" dirty="0" err="1">
                <a:solidFill>
                  <a:srgbClr val="000000"/>
                </a:solidFill>
                <a:latin typeface="Arial Narrow" pitchFamily="34" charset="0"/>
                <a:cs typeface="+mn-cs"/>
              </a:rPr>
              <a:t>semprot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dengan</a:t>
            </a:r>
            <a:r>
              <a:rPr lang="en-US" sz="1400" dirty="0">
                <a:solidFill>
                  <a:srgbClr val="000000"/>
                </a:solidFill>
                <a:latin typeface="Arial Narrow" pitchFamily="34" charset="0"/>
                <a:cs typeface="+mn-cs"/>
              </a:rPr>
              <a:t> MDI + spacer,</a:t>
            </a:r>
          </a:p>
          <a:p>
            <a:pPr eaLnBrk="0" hangingPunct="0">
              <a:defRPr/>
            </a:pPr>
            <a:r>
              <a:rPr lang="en-US" sz="1400" dirty="0" err="1">
                <a:solidFill>
                  <a:srgbClr val="000000"/>
                </a:solidFill>
                <a:latin typeface="Arial Narrow" pitchFamily="34" charset="0"/>
                <a:cs typeface="+mn-cs"/>
              </a:rPr>
              <a:t>Ulangi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setiap</a:t>
            </a:r>
            <a:r>
              <a:rPr lang="en-US" sz="1400" dirty="0">
                <a:solidFill>
                  <a:srgbClr val="000000"/>
                </a:solidFill>
                <a:latin typeface="Arial Narrow" pitchFamily="34" charset="0"/>
                <a:cs typeface="+mn-cs"/>
              </a:rPr>
              <a:t> 20 </a:t>
            </a:r>
            <a:r>
              <a:rPr lang="en-US" sz="1400" dirty="0" err="1">
                <a:solidFill>
                  <a:srgbClr val="000000"/>
                </a:solidFill>
                <a:latin typeface="Arial Narrow" pitchFamily="34" charset="0"/>
                <a:cs typeface="+mn-cs"/>
              </a:rPr>
              <a:t>menit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selama</a:t>
            </a:r>
            <a:r>
              <a:rPr lang="en-US" sz="1400" dirty="0">
                <a:solidFill>
                  <a:srgbClr val="000000"/>
                </a:solidFill>
                <a:latin typeface="Arial Narrow" pitchFamily="34" charset="0"/>
                <a:cs typeface="+mn-cs"/>
              </a:rPr>
              <a:t> 1 jam</a:t>
            </a:r>
          </a:p>
          <a:p>
            <a:pPr eaLnBrk="0" hangingPunct="0">
              <a:defRPr/>
            </a:pPr>
            <a:r>
              <a:rPr lang="en-US" sz="1400" dirty="0" err="1">
                <a:solidFill>
                  <a:srgbClr val="000000"/>
                </a:solidFill>
                <a:latin typeface="Arial Narrow" pitchFamily="34" charset="0"/>
                <a:cs typeface="+mn-cs"/>
              </a:rPr>
              <a:t>Prednisolon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dewasa</a:t>
            </a:r>
            <a:r>
              <a:rPr lang="en-US" sz="1400" dirty="0">
                <a:solidFill>
                  <a:srgbClr val="000000"/>
                </a:solidFill>
                <a:latin typeface="Arial Narrow" pitchFamily="34" charset="0"/>
                <a:cs typeface="+mn-cs"/>
              </a:rPr>
              <a:t> 1mg/kg, </a:t>
            </a:r>
            <a:r>
              <a:rPr lang="en-US" sz="1400" dirty="0" err="1">
                <a:solidFill>
                  <a:srgbClr val="000000"/>
                </a:solidFill>
                <a:latin typeface="Arial Narrow" pitchFamily="34" charset="0"/>
                <a:cs typeface="+mn-cs"/>
              </a:rPr>
              <a:t>maks</a:t>
            </a:r>
            <a:r>
              <a:rPr lang="en-US" sz="1400" dirty="0">
                <a:solidFill>
                  <a:srgbClr val="000000"/>
                </a:solidFill>
                <a:latin typeface="Arial Narrow" pitchFamily="34" charset="0"/>
                <a:cs typeface="+mn-cs"/>
              </a:rPr>
              <a:t>. 50 mg, </a:t>
            </a:r>
            <a:r>
              <a:rPr lang="en-US" sz="1400" dirty="0" err="1">
                <a:solidFill>
                  <a:srgbClr val="000000"/>
                </a:solidFill>
                <a:latin typeface="Arial Narrow" pitchFamily="34" charset="0"/>
                <a:cs typeface="+mn-cs"/>
              </a:rPr>
              <a:t>anak</a:t>
            </a:r>
            <a:r>
              <a:rPr lang="en-US" sz="1400" dirty="0">
                <a:solidFill>
                  <a:srgbClr val="000000"/>
                </a:solidFill>
                <a:latin typeface="Arial Narrow" pitchFamily="34" charset="0"/>
                <a:cs typeface="+mn-cs"/>
              </a:rPr>
              <a:t> 1-2 mg/kg, </a:t>
            </a:r>
            <a:r>
              <a:rPr lang="en-US" sz="1400" dirty="0" err="1">
                <a:solidFill>
                  <a:srgbClr val="000000"/>
                </a:solidFill>
                <a:latin typeface="Arial Narrow" pitchFamily="34" charset="0"/>
                <a:cs typeface="+mn-cs"/>
              </a:rPr>
              <a:t>maks</a:t>
            </a:r>
            <a:r>
              <a:rPr lang="en-US" sz="1400" dirty="0">
                <a:solidFill>
                  <a:srgbClr val="000000"/>
                </a:solidFill>
                <a:latin typeface="Arial Narrow" pitchFamily="34" charset="0"/>
                <a:cs typeface="+mn-cs"/>
              </a:rPr>
              <a:t>. 40 mg</a:t>
            </a:r>
          </a:p>
          <a:p>
            <a:pPr eaLnBrk="0" hangingPunct="0">
              <a:defRPr/>
            </a:pPr>
            <a:r>
              <a:rPr lang="en-US" sz="1400" dirty="0" err="1">
                <a:solidFill>
                  <a:srgbClr val="000000"/>
                </a:solidFill>
                <a:latin typeface="Arial Narrow" pitchFamily="34" charset="0"/>
                <a:cs typeface="+mn-cs"/>
              </a:rPr>
              <a:t>Oksigen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jika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ada</a:t>
            </a:r>
            <a:r>
              <a:rPr lang="en-US" sz="1400" dirty="0">
                <a:solidFill>
                  <a:srgbClr val="000000"/>
                </a:solidFill>
                <a:latin typeface="Arial Narrow" pitchFamily="34" charset="0"/>
                <a:cs typeface="+mn-cs"/>
              </a:rPr>
              <a:t>): target </a:t>
            </a:r>
            <a:r>
              <a:rPr lang="en-US" sz="1400" dirty="0" err="1">
                <a:solidFill>
                  <a:srgbClr val="000000"/>
                </a:solidFill>
                <a:latin typeface="Arial Narrow" pitchFamily="34" charset="0"/>
                <a:cs typeface="+mn-cs"/>
              </a:rPr>
              <a:t>saturasi</a:t>
            </a:r>
            <a:r>
              <a:rPr lang="en-US" sz="1400" dirty="0">
                <a:solidFill>
                  <a:srgbClr val="000000"/>
                </a:solidFill>
                <a:latin typeface="Arial Narrow" pitchFamily="34" charset="0"/>
                <a:cs typeface="+mn-cs"/>
              </a:rPr>
              <a:t> 93-95% (</a:t>
            </a:r>
            <a:r>
              <a:rPr lang="en-US" sz="1400" dirty="0" err="1">
                <a:solidFill>
                  <a:srgbClr val="000000"/>
                </a:solidFill>
                <a:latin typeface="Arial Narrow" pitchFamily="34" charset="0"/>
                <a:cs typeface="+mn-cs"/>
              </a:rPr>
              <a:t>anak</a:t>
            </a:r>
            <a:r>
              <a:rPr lang="en-US" sz="1400" dirty="0">
                <a:solidFill>
                  <a:srgbClr val="000000"/>
                </a:solidFill>
                <a:latin typeface="Arial Narrow" pitchFamily="34" charset="0"/>
                <a:cs typeface="+mn-cs"/>
              </a:rPr>
              <a:t>: 94-98%)</a:t>
            </a:r>
          </a:p>
          <a:p>
            <a:pPr algn="ctr" eaLnBrk="0" hangingPunct="0">
              <a:defRPr/>
            </a:pPr>
            <a:endParaRPr lang="en-US" sz="1400" dirty="0">
              <a:solidFill>
                <a:srgbClr val="009999"/>
              </a:solidFill>
              <a:latin typeface="Arial" pitchFamily="34" charset="0"/>
              <a:cs typeface="+mn-cs"/>
            </a:endParaRPr>
          </a:p>
        </p:txBody>
      </p:sp>
      <p:sp>
        <p:nvSpPr>
          <p:cNvPr id="34" name="Rounded Rectangle 33"/>
          <p:cNvSpPr/>
          <p:nvPr/>
        </p:nvSpPr>
        <p:spPr bwMode="auto">
          <a:xfrm>
            <a:off x="6084888" y="4508500"/>
            <a:ext cx="2590800" cy="1223963"/>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nchor="ctr"/>
          <a:lstStyle/>
          <a:p>
            <a:pPr algn="ctr" eaLnBrk="0" hangingPunct="0">
              <a:defRPr/>
            </a:pPr>
            <a:r>
              <a:rPr lang="en-US" sz="1400" dirty="0">
                <a:solidFill>
                  <a:schemeClr val="bg1">
                    <a:lumMod val="50000"/>
                  </a:schemeClr>
                </a:solidFill>
                <a:latin typeface="Arial" pitchFamily="34" charset="0"/>
                <a:cs typeface="+mn-cs"/>
              </a:rPr>
              <a:t>PINDAHKAN KE FASILITAS PENANGANAN AKUT (UGD)</a:t>
            </a:r>
          </a:p>
          <a:p>
            <a:pPr algn="ctr" eaLnBrk="0" hangingPunct="0">
              <a:defRPr/>
            </a:pPr>
            <a:r>
              <a:rPr lang="en-US" sz="1400" dirty="0" err="1">
                <a:solidFill>
                  <a:srgbClr val="000000"/>
                </a:solidFill>
                <a:latin typeface="Arial Narrow" pitchFamily="34" charset="0"/>
                <a:cs typeface="+mn-cs"/>
              </a:rPr>
              <a:t>Selama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menunggu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berikan</a:t>
            </a:r>
            <a:r>
              <a:rPr lang="en-US" sz="1400" dirty="0">
                <a:solidFill>
                  <a:srgbClr val="000000"/>
                </a:solidFill>
                <a:latin typeface="Arial Narrow" pitchFamily="34" charset="0"/>
                <a:cs typeface="+mn-cs"/>
              </a:rPr>
              <a:t> SABA, O</a:t>
            </a:r>
            <a:r>
              <a:rPr lang="en-US" sz="1400" baseline="-25000" dirty="0">
                <a:solidFill>
                  <a:srgbClr val="000000"/>
                </a:solidFill>
                <a:latin typeface="Arial Narrow" pitchFamily="34" charset="0"/>
                <a:cs typeface="+mn-cs"/>
              </a:rPr>
              <a:t>2</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kortikosteroid</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sistemik</a:t>
            </a:r>
            <a:endParaRPr lang="en-US" sz="1400" i="1" dirty="0">
              <a:solidFill>
                <a:srgbClr val="009999"/>
              </a:solidFill>
              <a:latin typeface="Arial" pitchFamily="34" charset="0"/>
              <a:cs typeface="+mn-cs"/>
            </a:endParaRPr>
          </a:p>
        </p:txBody>
      </p:sp>
      <p:sp>
        <p:nvSpPr>
          <p:cNvPr id="34827" name="Down Arrow 38"/>
          <p:cNvSpPr>
            <a:spLocks noChangeArrowheads="1"/>
          </p:cNvSpPr>
          <p:nvPr/>
        </p:nvSpPr>
        <p:spPr bwMode="auto">
          <a:xfrm>
            <a:off x="1042988" y="4149725"/>
            <a:ext cx="215900" cy="215900"/>
          </a:xfrm>
          <a:prstGeom prst="downArrow">
            <a:avLst>
              <a:gd name="adj1" fmla="val 50000"/>
              <a:gd name="adj2" fmla="val 50000"/>
            </a:avLst>
          </a:prstGeom>
          <a:solidFill>
            <a:srgbClr val="FFFF00"/>
          </a:solidFill>
          <a:ln w="9525" algn="ctr">
            <a:solidFill>
              <a:srgbClr val="FFFF00"/>
            </a:solidFill>
            <a:round/>
            <a:headEnd/>
            <a:tailEnd/>
          </a:ln>
        </p:spPr>
        <p:txBody>
          <a:bodyPr/>
          <a:lstStyle/>
          <a:p>
            <a:pPr algn="ctr" eaLnBrk="0" hangingPunct="0"/>
            <a:endParaRPr lang="en-US"/>
          </a:p>
        </p:txBody>
      </p:sp>
      <p:sp>
        <p:nvSpPr>
          <p:cNvPr id="40" name="Rounded Rectangle 39"/>
          <p:cNvSpPr/>
          <p:nvPr/>
        </p:nvSpPr>
        <p:spPr bwMode="auto">
          <a:xfrm>
            <a:off x="179388" y="6029325"/>
            <a:ext cx="4897437" cy="495300"/>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LANJUTKAN TERAPI </a:t>
            </a:r>
            <a:r>
              <a:rPr lang="en-US" sz="1400" dirty="0" err="1">
                <a:solidFill>
                  <a:srgbClr val="000000"/>
                </a:solidFill>
                <a:latin typeface="Arial" pitchFamily="34" charset="0"/>
                <a:cs typeface="+mn-cs"/>
              </a:rPr>
              <a:t>dengan</a:t>
            </a:r>
            <a:r>
              <a:rPr lang="en-US" sz="1400" dirty="0">
                <a:solidFill>
                  <a:srgbClr val="000000"/>
                </a:solidFill>
                <a:latin typeface="Arial" pitchFamily="34" charset="0"/>
                <a:cs typeface="+mn-cs"/>
              </a:rPr>
              <a:t> SABA </a:t>
            </a:r>
            <a:r>
              <a:rPr lang="en-US" sz="1400" dirty="0" err="1">
                <a:solidFill>
                  <a:srgbClr val="000000"/>
                </a:solidFill>
                <a:latin typeface="Arial" pitchFamily="34" charset="0"/>
                <a:cs typeface="+mn-cs"/>
              </a:rPr>
              <a:t>sesuai</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keperluan</a:t>
            </a:r>
            <a:endParaRPr lang="en-US" sz="1400" dirty="0">
              <a:solidFill>
                <a:srgbClr val="000000"/>
              </a:solidFill>
              <a:latin typeface="Arial" pitchFamily="34" charset="0"/>
              <a:cs typeface="+mn-cs"/>
            </a:endParaRPr>
          </a:p>
          <a:p>
            <a:pPr algn="ctr" eaLnBrk="0" hangingPunct="0">
              <a:defRPr/>
            </a:pPr>
            <a:r>
              <a:rPr lang="en-US" sz="1400" dirty="0">
                <a:solidFill>
                  <a:schemeClr val="bg1">
                    <a:lumMod val="50000"/>
                  </a:schemeClr>
                </a:solidFill>
                <a:latin typeface="Arial" pitchFamily="34" charset="0"/>
                <a:cs typeface="+mn-cs"/>
              </a:rPr>
              <a:t>PENILAIAN RESPON SETELAH 1 JAM </a:t>
            </a:r>
            <a:r>
              <a:rPr lang="en-US" sz="1400" dirty="0">
                <a:solidFill>
                  <a:srgbClr val="000000"/>
                </a:solidFill>
                <a:latin typeface="Arial" pitchFamily="34" charset="0"/>
                <a:cs typeface="+mn-cs"/>
              </a:rPr>
              <a:t>(</a:t>
            </a:r>
            <a:r>
              <a:rPr lang="en-US" sz="1400" dirty="0" err="1">
                <a:solidFill>
                  <a:srgbClr val="000000"/>
                </a:solidFill>
                <a:latin typeface="Arial" pitchFamily="34" charset="0"/>
                <a:cs typeface="+mn-cs"/>
              </a:rPr>
              <a:t>atau</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lebih</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awal</a:t>
            </a:r>
            <a:r>
              <a:rPr lang="en-US" sz="1400" dirty="0">
                <a:solidFill>
                  <a:srgbClr val="000000"/>
                </a:solidFill>
                <a:latin typeface="Arial" pitchFamily="34" charset="0"/>
                <a:cs typeface="+mn-cs"/>
              </a:rPr>
              <a:t>)</a:t>
            </a:r>
          </a:p>
          <a:p>
            <a:pPr algn="ctr" eaLnBrk="0" hangingPunct="0">
              <a:defRPr/>
            </a:pPr>
            <a:endParaRPr lang="en-US" sz="1400" dirty="0">
              <a:solidFill>
                <a:srgbClr val="009999"/>
              </a:solidFill>
              <a:latin typeface="Arial" pitchFamily="34" charset="0"/>
              <a:cs typeface="+mn-cs"/>
            </a:endParaRPr>
          </a:p>
        </p:txBody>
      </p:sp>
      <p:sp>
        <p:nvSpPr>
          <p:cNvPr id="34829" name="Right Arrow 40"/>
          <p:cNvSpPr>
            <a:spLocks noChangeArrowheads="1"/>
          </p:cNvSpPr>
          <p:nvPr/>
        </p:nvSpPr>
        <p:spPr bwMode="auto">
          <a:xfrm>
            <a:off x="4572000" y="4868863"/>
            <a:ext cx="1439863" cy="504825"/>
          </a:xfrm>
          <a:prstGeom prst="rightArrow">
            <a:avLst>
              <a:gd name="adj1" fmla="val 50000"/>
              <a:gd name="adj2" fmla="val 49914"/>
            </a:avLst>
          </a:prstGeom>
          <a:solidFill>
            <a:srgbClr val="FFFF00"/>
          </a:solidFill>
          <a:ln w="9525" algn="ctr">
            <a:noFill/>
            <a:round/>
            <a:headEnd/>
            <a:tailEnd/>
          </a:ln>
        </p:spPr>
        <p:txBody>
          <a:bodyPr anchor="ctr"/>
          <a:lstStyle/>
          <a:p>
            <a:pPr algn="ctr" eaLnBrk="0" hangingPunct="0"/>
            <a:r>
              <a:rPr lang="en-US" sz="1400">
                <a:solidFill>
                  <a:srgbClr val="000000"/>
                </a:solidFill>
              </a:rPr>
              <a:t>MEMBURUK</a:t>
            </a:r>
          </a:p>
        </p:txBody>
      </p:sp>
      <p:sp>
        <p:nvSpPr>
          <p:cNvPr id="42" name="Bent-Up Arrow 41"/>
          <p:cNvSpPr/>
          <p:nvPr/>
        </p:nvSpPr>
        <p:spPr bwMode="auto">
          <a:xfrm>
            <a:off x="5148263" y="5732463"/>
            <a:ext cx="1727200" cy="649287"/>
          </a:xfrm>
          <a:prstGeom prst="bentUpArrow">
            <a:avLst/>
          </a:prstGeom>
          <a:solidFill>
            <a:srgbClr val="FFFF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solidFill>
                  <a:srgbClr val="000000"/>
                </a:solidFill>
                <a:latin typeface="Arial" pitchFamily="34" charset="0"/>
                <a:cs typeface="+mn-cs"/>
              </a:rPr>
              <a:t>MEMBURUK</a:t>
            </a:r>
          </a:p>
        </p:txBody>
      </p:sp>
      <p:sp>
        <p:nvSpPr>
          <p:cNvPr id="34831" name="Down Arrow 42"/>
          <p:cNvSpPr>
            <a:spLocks noChangeArrowheads="1"/>
          </p:cNvSpPr>
          <p:nvPr/>
        </p:nvSpPr>
        <p:spPr bwMode="auto">
          <a:xfrm>
            <a:off x="1042988" y="5805488"/>
            <a:ext cx="215900" cy="215900"/>
          </a:xfrm>
          <a:prstGeom prst="downArrow">
            <a:avLst>
              <a:gd name="adj1" fmla="val 50000"/>
              <a:gd name="adj2" fmla="val 50000"/>
            </a:avLst>
          </a:prstGeom>
          <a:solidFill>
            <a:srgbClr val="FFFF00"/>
          </a:solidFill>
          <a:ln w="9525" algn="ctr">
            <a:solidFill>
              <a:srgbClr val="FFFF00"/>
            </a:solidFill>
            <a:round/>
            <a:headEnd/>
            <a:tailEnd/>
          </a:ln>
        </p:spPr>
        <p:txBody>
          <a:bodyPr/>
          <a:lstStyle/>
          <a:p>
            <a:pPr algn="ctr" eaLnBrk="0" hangingPunct="0"/>
            <a:endParaRPr lang="en-US"/>
          </a:p>
        </p:txBody>
      </p:sp>
      <p:sp>
        <p:nvSpPr>
          <p:cNvPr id="34832" name="Down Arrow 66"/>
          <p:cNvSpPr>
            <a:spLocks noChangeArrowheads="1"/>
          </p:cNvSpPr>
          <p:nvPr/>
        </p:nvSpPr>
        <p:spPr bwMode="auto">
          <a:xfrm>
            <a:off x="6372225" y="4149725"/>
            <a:ext cx="215900" cy="358775"/>
          </a:xfrm>
          <a:prstGeom prst="downArrow">
            <a:avLst>
              <a:gd name="adj1" fmla="val 50000"/>
              <a:gd name="adj2" fmla="val 49853"/>
            </a:avLst>
          </a:prstGeom>
          <a:solidFill>
            <a:srgbClr val="FFFF00"/>
          </a:solidFill>
          <a:ln w="9525" algn="ctr">
            <a:solidFill>
              <a:srgbClr val="FFFF00"/>
            </a:solidFill>
            <a:round/>
            <a:headEnd/>
            <a:tailEnd/>
          </a:ln>
        </p:spPr>
        <p:txBody>
          <a:bodyPr/>
          <a:lstStyle/>
          <a:p>
            <a:pPr algn="ctr" eaLnBrk="0" hangingPunct="0"/>
            <a:endParaRPr lang="en-US"/>
          </a:p>
        </p:txBody>
      </p:sp>
      <p:sp>
        <p:nvSpPr>
          <p:cNvPr id="34833" name="Down Arrow 67"/>
          <p:cNvSpPr>
            <a:spLocks noChangeArrowheads="1"/>
          </p:cNvSpPr>
          <p:nvPr/>
        </p:nvSpPr>
        <p:spPr bwMode="auto">
          <a:xfrm>
            <a:off x="7524750" y="4149725"/>
            <a:ext cx="215900" cy="358775"/>
          </a:xfrm>
          <a:prstGeom prst="downArrow">
            <a:avLst>
              <a:gd name="adj1" fmla="val 50000"/>
              <a:gd name="adj2" fmla="val 49853"/>
            </a:avLst>
          </a:prstGeom>
          <a:solidFill>
            <a:srgbClr val="FFFF00"/>
          </a:solidFill>
          <a:ln w="9525" algn="ctr">
            <a:solidFill>
              <a:srgbClr val="FFFF00"/>
            </a:solidFill>
            <a:round/>
            <a:headEnd/>
            <a:tailEnd/>
          </a:ln>
        </p:spPr>
        <p:txBody>
          <a:bodyPr/>
          <a:lstStyle/>
          <a:p>
            <a:pPr algn="ctr" eaLnBrk="0" hangingPunct="0"/>
            <a:endParaRPr lang="en-US"/>
          </a:p>
        </p:txBody>
      </p:sp>
      <p:sp>
        <p:nvSpPr>
          <p:cNvPr id="69" name="Rectangle 68"/>
          <p:cNvSpPr/>
          <p:nvPr/>
        </p:nvSpPr>
        <p:spPr>
          <a:xfrm>
            <a:off x="6536943" y="4149080"/>
            <a:ext cx="1059393" cy="307777"/>
          </a:xfrm>
          <a:prstGeom prst="rect">
            <a:avLst/>
          </a:prstGeom>
          <a:noFill/>
        </p:spPr>
        <p:txBody>
          <a:bodyPr wrap="none">
            <a:spAutoFit/>
          </a:bodyPr>
          <a:lstStyle/>
          <a:p>
            <a:pPr algn="ctr">
              <a:defRPr/>
            </a:pPr>
            <a:r>
              <a:rPr lang="en-US" sz="1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mn-cs"/>
              </a:rPr>
              <a:t>DARURAT</a:t>
            </a:r>
          </a:p>
        </p:txBody>
      </p:sp>
      <p:sp>
        <p:nvSpPr>
          <p:cNvPr id="34835" name="TextBox 69"/>
          <p:cNvSpPr txBox="1">
            <a:spLocks noChangeArrowheads="1"/>
          </p:cNvSpPr>
          <p:nvPr/>
        </p:nvSpPr>
        <p:spPr bwMode="auto">
          <a:xfrm>
            <a:off x="139700" y="6597650"/>
            <a:ext cx="4522788" cy="261938"/>
          </a:xfrm>
          <a:prstGeom prst="rect">
            <a:avLst/>
          </a:prstGeom>
          <a:noFill/>
          <a:ln w="9525">
            <a:noFill/>
            <a:miter lim="800000"/>
            <a:headEnd/>
            <a:tailEnd/>
          </a:ln>
        </p:spPr>
        <p:txBody>
          <a:bodyPr wrap="none">
            <a:spAutoFit/>
          </a:bodyPr>
          <a:lstStyle/>
          <a:p>
            <a:r>
              <a:rPr lang="en-US" sz="1100" dirty="0"/>
              <a:t>APE: </a:t>
            </a:r>
            <a:r>
              <a:rPr lang="en-US" sz="1100" dirty="0" err="1"/>
              <a:t>Arus</a:t>
            </a:r>
            <a:r>
              <a:rPr lang="en-US" sz="1100" dirty="0"/>
              <a:t> </a:t>
            </a:r>
            <a:r>
              <a:rPr lang="en-US" sz="1100" dirty="0" err="1"/>
              <a:t>Puncak</a:t>
            </a:r>
            <a:r>
              <a:rPr lang="en-US" sz="1100" dirty="0"/>
              <a:t> </a:t>
            </a:r>
            <a:r>
              <a:rPr lang="en-US" sz="1100" dirty="0" err="1"/>
              <a:t>Ekspirasi</a:t>
            </a:r>
            <a:r>
              <a:rPr lang="en-US" sz="1100" dirty="0"/>
              <a:t>; </a:t>
            </a:r>
            <a:r>
              <a:rPr lang="en-US" sz="1100" i="1" dirty="0" err="1"/>
              <a:t>SABA:Short</a:t>
            </a:r>
            <a:r>
              <a:rPr lang="en-US" sz="1100" i="1" dirty="0"/>
              <a:t>-Acting Beta</a:t>
            </a:r>
            <a:r>
              <a:rPr lang="en-US" sz="1100" i="1" baseline="-25000" dirty="0"/>
              <a:t>2</a:t>
            </a:r>
            <a:r>
              <a:rPr lang="en-US" sz="1100" i="1" dirty="0"/>
              <a:t>-Agonist</a:t>
            </a:r>
          </a:p>
        </p:txBody>
      </p:sp>
      <p:grpSp>
        <p:nvGrpSpPr>
          <p:cNvPr id="34836" name="Group 34"/>
          <p:cNvGrpSpPr>
            <a:grpSpLocks/>
          </p:cNvGrpSpPr>
          <p:nvPr/>
        </p:nvGrpSpPr>
        <p:grpSpPr bwMode="auto">
          <a:xfrm>
            <a:off x="1042988" y="1628775"/>
            <a:ext cx="6985000" cy="287338"/>
            <a:chOff x="1043608" y="1628800"/>
            <a:chExt cx="6984776" cy="288032"/>
          </a:xfrm>
        </p:grpSpPr>
        <p:sp>
          <p:nvSpPr>
            <p:cNvPr id="34839" name="Down Arrow 37"/>
            <p:cNvSpPr>
              <a:spLocks noChangeArrowheads="1"/>
            </p:cNvSpPr>
            <p:nvPr/>
          </p:nvSpPr>
          <p:spPr bwMode="auto">
            <a:xfrm>
              <a:off x="1043608" y="1628800"/>
              <a:ext cx="216024" cy="288032"/>
            </a:xfrm>
            <a:prstGeom prst="downArrow">
              <a:avLst>
                <a:gd name="adj1" fmla="val 50000"/>
                <a:gd name="adj2" fmla="val 50000"/>
              </a:avLst>
            </a:prstGeom>
            <a:solidFill>
              <a:srgbClr val="FFFF00"/>
            </a:solidFill>
            <a:ln w="9525" algn="ctr">
              <a:solidFill>
                <a:srgbClr val="FFFF00"/>
              </a:solidFill>
              <a:round/>
              <a:headEnd/>
              <a:tailEnd/>
            </a:ln>
          </p:spPr>
          <p:txBody>
            <a:bodyPr/>
            <a:lstStyle/>
            <a:p>
              <a:pPr algn="ctr" eaLnBrk="0" hangingPunct="0"/>
              <a:endParaRPr lang="en-US"/>
            </a:p>
          </p:txBody>
        </p:sp>
        <p:sp>
          <p:nvSpPr>
            <p:cNvPr id="29" name="Bent-Up Arrow 28"/>
            <p:cNvSpPr/>
            <p:nvPr/>
          </p:nvSpPr>
          <p:spPr bwMode="auto">
            <a:xfrm flipV="1">
              <a:off x="1188065" y="1700411"/>
              <a:ext cx="4103556" cy="216421"/>
            </a:xfrm>
            <a:prstGeom prst="bentUpArrow">
              <a:avLst/>
            </a:prstGeom>
            <a:solidFill>
              <a:srgbClr val="FFFF00"/>
            </a:solidFill>
            <a:ln w="9525" cap="flat" cmpd="sng" algn="ctr">
              <a:noFill/>
              <a:prstDash val="solid"/>
              <a:round/>
              <a:headEnd type="none" w="med" len="med"/>
              <a:tailEnd type="none" w="med" len="med"/>
            </a:ln>
            <a:effectLst/>
          </p:spPr>
          <p:txBody>
            <a:bodyPr/>
            <a:lstStyle/>
            <a:p>
              <a:pPr algn="ctr" eaLnBrk="0" hangingPunct="0">
                <a:defRPr/>
              </a:pPr>
              <a:endParaRPr lang="en-US">
                <a:latin typeface="Arial" pitchFamily="34" charset="0"/>
                <a:cs typeface="+mn-cs"/>
              </a:endParaRPr>
            </a:p>
          </p:txBody>
        </p:sp>
        <p:sp>
          <p:nvSpPr>
            <p:cNvPr id="30" name="Bent-Up Arrow 29"/>
            <p:cNvSpPr/>
            <p:nvPr/>
          </p:nvSpPr>
          <p:spPr bwMode="auto">
            <a:xfrm flipV="1">
              <a:off x="5039217" y="1700411"/>
              <a:ext cx="2989167" cy="216421"/>
            </a:xfrm>
            <a:prstGeom prst="bentUpArrow">
              <a:avLst/>
            </a:prstGeom>
            <a:solidFill>
              <a:srgbClr val="FFFF00"/>
            </a:solidFill>
            <a:ln w="9525" cap="flat" cmpd="sng" algn="ctr">
              <a:noFill/>
              <a:prstDash val="solid"/>
              <a:round/>
              <a:headEnd type="none" w="med" len="med"/>
              <a:tailEnd type="none" w="med" len="med"/>
            </a:ln>
            <a:effectLst/>
          </p:spPr>
          <p:txBody>
            <a:bodyPr/>
            <a:lstStyle/>
            <a:p>
              <a:pPr algn="ctr" eaLnBrk="0" hangingPunct="0">
                <a:defRPr/>
              </a:pPr>
              <a:endParaRPr lang="en-US">
                <a:latin typeface="Arial" pitchFamily="34" charset="0"/>
                <a:cs typeface="+mn-cs"/>
              </a:endParaRPr>
            </a:p>
          </p:txBody>
        </p:sp>
      </p:grpSp>
      <p:sp>
        <p:nvSpPr>
          <p:cNvPr id="3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4150" y="125413"/>
            <a:ext cx="8780463" cy="1143000"/>
          </a:xfrm>
        </p:spPr>
        <p:txBody>
          <a:bodyPr anchor="t"/>
          <a:lstStyle/>
          <a:p>
            <a:pPr eaLnBrk="1" hangingPunct="1">
              <a:defRPr/>
            </a:pPr>
            <a:r>
              <a:rPr lang="en-US" sz="2000" smtClean="0">
                <a:solidFill>
                  <a:srgbClr val="FFFF00"/>
                </a:solidFill>
              </a:rPr>
              <a:t>Penanganan Asma Eksaserbasi di pelayanan kesehatan primer</a:t>
            </a:r>
          </a:p>
        </p:txBody>
      </p:sp>
      <p:sp>
        <p:nvSpPr>
          <p:cNvPr id="35843" name="Rectangle 5"/>
          <p:cNvSpPr>
            <a:spLocks noChangeArrowheads="1"/>
          </p:cNvSpPr>
          <p:nvPr/>
        </p:nvSpPr>
        <p:spPr bwMode="auto">
          <a:xfrm>
            <a:off x="0" y="6400800"/>
            <a:ext cx="1827213"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sp>
        <p:nvSpPr>
          <p:cNvPr id="33" name="Rounded Rectangle 32"/>
          <p:cNvSpPr/>
          <p:nvPr/>
        </p:nvSpPr>
        <p:spPr bwMode="auto">
          <a:xfrm>
            <a:off x="179388" y="1700213"/>
            <a:ext cx="8785225" cy="1728787"/>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eaLnBrk="0" hangingPunct="0">
              <a:defRPr/>
            </a:pPr>
            <a:r>
              <a:rPr lang="en-US" sz="1400" dirty="0">
                <a:solidFill>
                  <a:schemeClr val="bg1">
                    <a:lumMod val="50000"/>
                  </a:schemeClr>
                </a:solidFill>
                <a:latin typeface="Arial" pitchFamily="34" charset="0"/>
                <a:cs typeface="+mn-cs"/>
              </a:rPr>
              <a:t>PENILAIAN UNTUK PASIEN DIPULANGKAN</a:t>
            </a:r>
            <a:endParaRPr lang="en-US" sz="1400" dirty="0">
              <a:solidFill>
                <a:srgbClr val="009999"/>
              </a:solidFill>
              <a:latin typeface="Arial" pitchFamily="34" charset="0"/>
              <a:cs typeface="+mn-cs"/>
            </a:endParaRPr>
          </a:p>
          <a:p>
            <a:pPr eaLnBrk="0" hangingPunct="0">
              <a:defRPr/>
            </a:pPr>
            <a:r>
              <a:rPr lang="en-US" sz="1600" dirty="0" err="1">
                <a:solidFill>
                  <a:srgbClr val="000000"/>
                </a:solidFill>
                <a:latin typeface="Arial Narrow" pitchFamily="34" charset="0"/>
                <a:cs typeface="+mn-cs"/>
              </a:rPr>
              <a:t>Gejala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membaik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tidak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memerlukan</a:t>
            </a:r>
            <a:r>
              <a:rPr lang="en-US" sz="1400" dirty="0">
                <a:solidFill>
                  <a:srgbClr val="000000"/>
                </a:solidFill>
                <a:latin typeface="Arial Narrow" pitchFamily="34" charset="0"/>
                <a:cs typeface="+mn-cs"/>
              </a:rPr>
              <a:t> SABA		</a:t>
            </a:r>
            <a:r>
              <a:rPr lang="en-US" sz="1600" dirty="0" err="1">
                <a:solidFill>
                  <a:srgbClr val="009999"/>
                </a:solidFill>
                <a:latin typeface="Arial Narrow" pitchFamily="34" charset="0"/>
                <a:cs typeface="+mn-cs"/>
              </a:rPr>
              <a:t>Pelega</a:t>
            </a:r>
            <a:r>
              <a:rPr lang="en-US" sz="1600" dirty="0">
                <a:solidFill>
                  <a:srgbClr val="009999"/>
                </a:solidFill>
                <a:latin typeface="Arial Narrow" pitchFamily="34" charset="0"/>
                <a:cs typeface="+mn-cs"/>
              </a:rPr>
              <a:t>:</a:t>
            </a:r>
            <a:r>
              <a:rPr lang="en-US" sz="1400" dirty="0">
                <a:solidFill>
                  <a:srgbClr val="009999"/>
                </a:solidFill>
                <a:latin typeface="Arial Narrow" pitchFamily="34" charset="0"/>
                <a:cs typeface="+mn-cs"/>
              </a:rPr>
              <a:t> </a:t>
            </a:r>
            <a:r>
              <a:rPr lang="en-US" sz="1400" dirty="0" err="1">
                <a:solidFill>
                  <a:srgbClr val="000000"/>
                </a:solidFill>
                <a:latin typeface="Arial Narrow" pitchFamily="34" charset="0"/>
                <a:cs typeface="+mn-cs"/>
              </a:rPr>
              <a:t>lanjutkan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sesuai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kebutuhan</a:t>
            </a:r>
            <a:endParaRPr lang="en-US" sz="1400" dirty="0">
              <a:solidFill>
                <a:srgbClr val="000000"/>
              </a:solidFill>
              <a:latin typeface="Arial Narrow" pitchFamily="34" charset="0"/>
              <a:cs typeface="+mn-cs"/>
            </a:endParaRPr>
          </a:p>
          <a:p>
            <a:pPr eaLnBrk="0" hangingPunct="0">
              <a:defRPr/>
            </a:pPr>
            <a:r>
              <a:rPr lang="en-US" sz="1600" dirty="0">
                <a:solidFill>
                  <a:srgbClr val="000000"/>
                </a:solidFill>
                <a:latin typeface="Arial Narrow" pitchFamily="34" charset="0"/>
                <a:cs typeface="+mn-cs"/>
              </a:rPr>
              <a:t>APE</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membaik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dan</a:t>
            </a:r>
            <a:r>
              <a:rPr lang="en-US" sz="1400" dirty="0">
                <a:solidFill>
                  <a:srgbClr val="000000"/>
                </a:solidFill>
                <a:latin typeface="Arial Narrow" pitchFamily="34" charset="0"/>
                <a:cs typeface="+mn-cs"/>
              </a:rPr>
              <a:t> &gt;60-80% </a:t>
            </a:r>
            <a:r>
              <a:rPr lang="en-US" sz="1400" dirty="0" err="1">
                <a:solidFill>
                  <a:srgbClr val="000000"/>
                </a:solidFill>
                <a:latin typeface="Arial Narrow" pitchFamily="34" charset="0"/>
                <a:cs typeface="+mn-cs"/>
              </a:rPr>
              <a:t>dari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nilai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terbaik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prediksi</a:t>
            </a:r>
            <a:r>
              <a:rPr lang="en-US" sz="1400" dirty="0">
                <a:solidFill>
                  <a:srgbClr val="000000"/>
                </a:solidFill>
                <a:latin typeface="Arial Narrow" pitchFamily="34" charset="0"/>
                <a:cs typeface="+mn-cs"/>
              </a:rPr>
              <a:t>	</a:t>
            </a:r>
            <a:r>
              <a:rPr lang="en-US" sz="1600" dirty="0" err="1">
                <a:solidFill>
                  <a:srgbClr val="9900CC"/>
                </a:solidFill>
                <a:latin typeface="Arial Narrow" pitchFamily="34" charset="0"/>
                <a:cs typeface="+mn-cs"/>
              </a:rPr>
              <a:t>Pengontrol</a:t>
            </a:r>
            <a:r>
              <a:rPr lang="en-US" sz="1600" dirty="0">
                <a:solidFill>
                  <a:srgbClr val="9900CC"/>
                </a:solidFill>
                <a:latin typeface="Arial Narrow" pitchFamily="34" charset="0"/>
                <a:cs typeface="+mn-cs"/>
              </a:rPr>
              <a:t>:</a:t>
            </a:r>
            <a:r>
              <a:rPr lang="en-US" sz="1400" dirty="0">
                <a:solidFill>
                  <a:srgbClr val="9900CC"/>
                </a:solidFill>
                <a:latin typeface="Arial Narrow" pitchFamily="34" charset="0"/>
                <a:cs typeface="+mn-cs"/>
              </a:rPr>
              <a:t> </a:t>
            </a:r>
            <a:r>
              <a:rPr lang="en-US" sz="1400" dirty="0" err="1">
                <a:solidFill>
                  <a:srgbClr val="000000"/>
                </a:solidFill>
                <a:latin typeface="Arial Narrow" pitchFamily="34" charset="0"/>
                <a:cs typeface="+mn-cs"/>
              </a:rPr>
              <a:t>mulai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tingkatkan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dosis</a:t>
            </a:r>
            <a:r>
              <a:rPr lang="en-US" sz="1400" dirty="0">
                <a:solidFill>
                  <a:srgbClr val="000000"/>
                </a:solidFill>
                <a:latin typeface="Arial Narrow" pitchFamily="34" charset="0"/>
                <a:cs typeface="+mn-cs"/>
              </a:rPr>
              <a:t> ICS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p>
          <a:p>
            <a:pPr eaLnBrk="0" hangingPunct="0">
              <a:defRPr/>
            </a:pPr>
            <a:r>
              <a:rPr lang="en-US" sz="1400" dirty="0">
                <a:solidFill>
                  <a:srgbClr val="000000"/>
                </a:solidFill>
                <a:latin typeface="Arial Narrow" pitchFamily="34" charset="0"/>
                <a:cs typeface="+mn-cs"/>
              </a:rPr>
              <a:t>					ICS/LABA*. </a:t>
            </a:r>
            <a:r>
              <a:rPr lang="en-US" sz="1400" dirty="0" err="1">
                <a:solidFill>
                  <a:srgbClr val="000000"/>
                </a:solidFill>
                <a:latin typeface="Arial Narrow" pitchFamily="34" charset="0"/>
                <a:cs typeface="+mn-cs"/>
              </a:rPr>
              <a:t>Cek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teknik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penggunaan</a:t>
            </a:r>
            <a:r>
              <a:rPr lang="en-US" sz="1400" dirty="0">
                <a:solidFill>
                  <a:srgbClr val="000000"/>
                </a:solidFill>
                <a:latin typeface="Arial Narrow" pitchFamily="34" charset="0"/>
                <a:cs typeface="+mn-cs"/>
              </a:rPr>
              <a:t> inhaler &amp; </a:t>
            </a:r>
            <a:r>
              <a:rPr lang="en-US" sz="1400" dirty="0" err="1">
                <a:solidFill>
                  <a:srgbClr val="000000"/>
                </a:solidFill>
                <a:latin typeface="Arial Narrow" pitchFamily="34" charset="0"/>
                <a:cs typeface="+mn-cs"/>
              </a:rPr>
              <a:t>kepatuhan</a:t>
            </a:r>
            <a:r>
              <a:rPr lang="en-US" sz="1400" dirty="0">
                <a:solidFill>
                  <a:srgbClr val="000000"/>
                </a:solidFill>
                <a:latin typeface="Arial Narrow" pitchFamily="34" charset="0"/>
                <a:cs typeface="+mn-cs"/>
              </a:rPr>
              <a:t>.</a:t>
            </a:r>
          </a:p>
          <a:p>
            <a:pPr eaLnBrk="0" hangingPunct="0">
              <a:defRPr/>
            </a:pPr>
            <a:r>
              <a:rPr lang="en-US" sz="1600" dirty="0" err="1">
                <a:solidFill>
                  <a:srgbClr val="000000"/>
                </a:solidFill>
                <a:latin typeface="Arial Narrow" pitchFamily="34" charset="0"/>
                <a:cs typeface="+mn-cs"/>
              </a:rPr>
              <a:t>Saturasi</a:t>
            </a:r>
            <a:r>
              <a:rPr lang="en-US" sz="1600" dirty="0">
                <a:solidFill>
                  <a:srgbClr val="000000"/>
                </a:solidFill>
                <a:latin typeface="Arial Narrow" pitchFamily="34" charset="0"/>
                <a:cs typeface="+mn-cs"/>
              </a:rPr>
              <a:t> </a:t>
            </a:r>
            <a:r>
              <a:rPr lang="en-US" sz="1600" dirty="0" err="1">
                <a:solidFill>
                  <a:srgbClr val="000000"/>
                </a:solidFill>
                <a:latin typeface="Arial Narrow" pitchFamily="34" charset="0"/>
                <a:cs typeface="+mn-cs"/>
              </a:rPr>
              <a:t>oksigen</a:t>
            </a:r>
            <a:r>
              <a:rPr lang="en-US" sz="1600" dirty="0">
                <a:solidFill>
                  <a:srgbClr val="000000"/>
                </a:solidFill>
                <a:latin typeface="Arial Narrow" pitchFamily="34" charset="0"/>
                <a:cs typeface="+mn-cs"/>
              </a:rPr>
              <a:t> </a:t>
            </a:r>
            <a:r>
              <a:rPr lang="en-US" sz="1400" dirty="0">
                <a:solidFill>
                  <a:srgbClr val="000000"/>
                </a:solidFill>
                <a:latin typeface="Arial Narrow" pitchFamily="34" charset="0"/>
                <a:cs typeface="+mn-cs"/>
              </a:rPr>
              <a:t>&gt;94% </a:t>
            </a:r>
            <a:r>
              <a:rPr lang="en-US" sz="1400" dirty="0" err="1">
                <a:solidFill>
                  <a:srgbClr val="000000"/>
                </a:solidFill>
                <a:latin typeface="Arial Narrow" pitchFamily="34" charset="0"/>
                <a:cs typeface="+mn-cs"/>
              </a:rPr>
              <a:t>udara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ruangan</a:t>
            </a:r>
            <a:r>
              <a:rPr lang="en-US" sz="1400" dirty="0">
                <a:solidFill>
                  <a:srgbClr val="000000"/>
                </a:solidFill>
                <a:latin typeface="Arial Narrow" pitchFamily="34" charset="0"/>
                <a:cs typeface="+mn-cs"/>
              </a:rPr>
              <a:t>		</a:t>
            </a:r>
            <a:r>
              <a:rPr lang="en-US" sz="1600" dirty="0" err="1">
                <a:solidFill>
                  <a:srgbClr val="FF0000"/>
                </a:solidFill>
                <a:latin typeface="Arial Narrow" pitchFamily="34" charset="0"/>
                <a:cs typeface="+mn-cs"/>
              </a:rPr>
              <a:t>Prednisolon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lanjutkan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utk</a:t>
            </a:r>
            <a:r>
              <a:rPr lang="en-US" sz="1400" dirty="0">
                <a:solidFill>
                  <a:srgbClr val="000000"/>
                </a:solidFill>
                <a:latin typeface="Arial Narrow" pitchFamily="34" charset="0"/>
                <a:cs typeface="+mn-cs"/>
              </a:rPr>
              <a:t> 5-7 </a:t>
            </a:r>
            <a:r>
              <a:rPr lang="en-US" sz="1400" dirty="0" err="1">
                <a:solidFill>
                  <a:srgbClr val="000000"/>
                </a:solidFill>
                <a:latin typeface="Arial Narrow" pitchFamily="34" charset="0"/>
                <a:cs typeface="+mn-cs"/>
              </a:rPr>
              <a:t>hari</a:t>
            </a:r>
            <a:r>
              <a:rPr lang="en-US" sz="1400" dirty="0">
                <a:solidFill>
                  <a:srgbClr val="000000"/>
                </a:solidFill>
                <a:latin typeface="Arial Narrow" pitchFamily="34" charset="0"/>
                <a:cs typeface="+mn-cs"/>
              </a:rPr>
              <a:t> (3-5 </a:t>
            </a:r>
            <a:r>
              <a:rPr lang="en-US" sz="1400" dirty="0" err="1">
                <a:solidFill>
                  <a:srgbClr val="000000"/>
                </a:solidFill>
                <a:latin typeface="Arial Narrow" pitchFamily="34" charset="0"/>
                <a:cs typeface="+mn-cs"/>
              </a:rPr>
              <a:t>hari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pada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anak</a:t>
            </a:r>
            <a:r>
              <a:rPr lang="en-US" sz="1400" dirty="0">
                <a:solidFill>
                  <a:srgbClr val="000000"/>
                </a:solidFill>
                <a:latin typeface="Arial Narrow" pitchFamily="34" charset="0"/>
                <a:cs typeface="+mn-cs"/>
              </a:rPr>
              <a:t>)</a:t>
            </a:r>
          </a:p>
          <a:p>
            <a:pPr eaLnBrk="0" hangingPunct="0">
              <a:defRPr/>
            </a:pPr>
            <a:r>
              <a:rPr lang="en-US" sz="1600" dirty="0" err="1">
                <a:solidFill>
                  <a:srgbClr val="000000"/>
                </a:solidFill>
                <a:latin typeface="Arial Narrow" pitchFamily="34" charset="0"/>
                <a:cs typeface="+mn-cs"/>
              </a:rPr>
              <a:t>Penunjang</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rumah</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memadai</a:t>
            </a:r>
            <a:r>
              <a:rPr lang="en-US" sz="1400" dirty="0">
                <a:solidFill>
                  <a:srgbClr val="000000"/>
                </a:solidFill>
                <a:latin typeface="Arial Narrow" pitchFamily="34" charset="0"/>
                <a:cs typeface="+mn-cs"/>
              </a:rPr>
              <a:t>			</a:t>
            </a:r>
            <a:r>
              <a:rPr lang="en-US" sz="1600" dirty="0" err="1">
                <a:solidFill>
                  <a:srgbClr val="00B050"/>
                </a:solidFill>
                <a:latin typeface="Arial Narrow" pitchFamily="34" charset="0"/>
                <a:cs typeface="+mn-cs"/>
              </a:rPr>
              <a:t>Tindak</a:t>
            </a:r>
            <a:r>
              <a:rPr lang="en-US" sz="1600" dirty="0">
                <a:solidFill>
                  <a:srgbClr val="00B050"/>
                </a:solidFill>
                <a:latin typeface="Arial Narrow" pitchFamily="34" charset="0"/>
                <a:cs typeface="+mn-cs"/>
              </a:rPr>
              <a:t> </a:t>
            </a:r>
            <a:r>
              <a:rPr lang="en-US" sz="1600" dirty="0" err="1">
                <a:solidFill>
                  <a:srgbClr val="00B050"/>
                </a:solidFill>
                <a:latin typeface="Arial Narrow" pitchFamily="34" charset="0"/>
                <a:cs typeface="+mn-cs"/>
              </a:rPr>
              <a:t>Lanjut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selama</a:t>
            </a:r>
            <a:r>
              <a:rPr lang="en-US" sz="1400" dirty="0">
                <a:solidFill>
                  <a:srgbClr val="000000"/>
                </a:solidFill>
                <a:latin typeface="Arial Narrow" pitchFamily="34" charset="0"/>
                <a:cs typeface="+mn-cs"/>
              </a:rPr>
              <a:t> 2-7 </a:t>
            </a:r>
            <a:r>
              <a:rPr lang="en-US" sz="1400" dirty="0" err="1">
                <a:solidFill>
                  <a:srgbClr val="000000"/>
                </a:solidFill>
                <a:latin typeface="Arial Narrow" pitchFamily="34" charset="0"/>
                <a:cs typeface="+mn-cs"/>
              </a:rPr>
              <a:t>hari</a:t>
            </a:r>
            <a:endParaRPr lang="en-US" sz="1400" dirty="0">
              <a:solidFill>
                <a:srgbClr val="000000"/>
              </a:solidFill>
              <a:latin typeface="Arial Narrow" pitchFamily="34" charset="0"/>
              <a:cs typeface="+mn-cs"/>
            </a:endParaRPr>
          </a:p>
          <a:p>
            <a:pPr algn="ctr" eaLnBrk="0" hangingPunct="0">
              <a:defRPr/>
            </a:pPr>
            <a:endParaRPr lang="en-US" sz="1400" dirty="0">
              <a:solidFill>
                <a:srgbClr val="009999"/>
              </a:solidFill>
              <a:latin typeface="Arial" pitchFamily="34" charset="0"/>
              <a:cs typeface="+mn-cs"/>
            </a:endParaRPr>
          </a:p>
        </p:txBody>
      </p:sp>
      <p:sp>
        <p:nvSpPr>
          <p:cNvPr id="40" name="Rounded Rectangle 39"/>
          <p:cNvSpPr/>
          <p:nvPr/>
        </p:nvSpPr>
        <p:spPr bwMode="auto">
          <a:xfrm>
            <a:off x="179388" y="628650"/>
            <a:ext cx="8785225" cy="496888"/>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LANJUTKAN TERAPI </a:t>
            </a:r>
            <a:r>
              <a:rPr lang="en-US" sz="1400" dirty="0" err="1">
                <a:solidFill>
                  <a:srgbClr val="000000"/>
                </a:solidFill>
                <a:latin typeface="Arial" pitchFamily="34" charset="0"/>
                <a:cs typeface="+mn-cs"/>
              </a:rPr>
              <a:t>dengan</a:t>
            </a:r>
            <a:r>
              <a:rPr lang="en-US" sz="1400" dirty="0">
                <a:solidFill>
                  <a:srgbClr val="000000"/>
                </a:solidFill>
                <a:latin typeface="Arial" pitchFamily="34" charset="0"/>
                <a:cs typeface="+mn-cs"/>
              </a:rPr>
              <a:t> SABA </a:t>
            </a:r>
            <a:r>
              <a:rPr lang="en-US" sz="1400" dirty="0" err="1">
                <a:solidFill>
                  <a:srgbClr val="000000"/>
                </a:solidFill>
                <a:latin typeface="Arial" pitchFamily="34" charset="0"/>
                <a:cs typeface="+mn-cs"/>
              </a:rPr>
              <a:t>sesuai</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keperluan</a:t>
            </a:r>
            <a:endParaRPr lang="en-US" sz="1400" dirty="0">
              <a:solidFill>
                <a:srgbClr val="000000"/>
              </a:solidFill>
              <a:latin typeface="Arial" pitchFamily="34" charset="0"/>
              <a:cs typeface="+mn-cs"/>
            </a:endParaRPr>
          </a:p>
          <a:p>
            <a:pPr algn="ctr" eaLnBrk="0" hangingPunct="0">
              <a:defRPr/>
            </a:pPr>
            <a:r>
              <a:rPr lang="en-US" sz="1400" dirty="0">
                <a:solidFill>
                  <a:schemeClr val="bg1">
                    <a:lumMod val="50000"/>
                  </a:schemeClr>
                </a:solidFill>
                <a:latin typeface="Arial" pitchFamily="34" charset="0"/>
                <a:cs typeface="+mn-cs"/>
              </a:rPr>
              <a:t>PENILAIAN RESPON SETELAH 1 JAM </a:t>
            </a:r>
            <a:r>
              <a:rPr lang="en-US" sz="1400" dirty="0">
                <a:solidFill>
                  <a:srgbClr val="000000"/>
                </a:solidFill>
                <a:latin typeface="Arial" pitchFamily="34" charset="0"/>
                <a:cs typeface="+mn-cs"/>
              </a:rPr>
              <a:t>(</a:t>
            </a:r>
            <a:r>
              <a:rPr lang="en-US" sz="1400" dirty="0" err="1">
                <a:solidFill>
                  <a:srgbClr val="000000"/>
                </a:solidFill>
                <a:latin typeface="Arial" pitchFamily="34" charset="0"/>
                <a:cs typeface="+mn-cs"/>
              </a:rPr>
              <a:t>atau</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lebih</a:t>
            </a:r>
            <a:r>
              <a:rPr lang="en-US" sz="1400" dirty="0">
                <a:solidFill>
                  <a:srgbClr val="000000"/>
                </a:solidFill>
                <a:latin typeface="Arial" pitchFamily="34" charset="0"/>
                <a:cs typeface="+mn-cs"/>
              </a:rPr>
              <a:t> </a:t>
            </a:r>
            <a:r>
              <a:rPr lang="en-US" sz="1400" dirty="0" err="1">
                <a:solidFill>
                  <a:srgbClr val="000000"/>
                </a:solidFill>
                <a:latin typeface="Arial" pitchFamily="34" charset="0"/>
                <a:cs typeface="+mn-cs"/>
              </a:rPr>
              <a:t>awal</a:t>
            </a:r>
            <a:r>
              <a:rPr lang="en-US" sz="1400" dirty="0">
                <a:solidFill>
                  <a:srgbClr val="000000"/>
                </a:solidFill>
                <a:latin typeface="Arial" pitchFamily="34" charset="0"/>
                <a:cs typeface="+mn-cs"/>
              </a:rPr>
              <a:t>)</a:t>
            </a:r>
          </a:p>
        </p:txBody>
      </p:sp>
      <p:sp>
        <p:nvSpPr>
          <p:cNvPr id="35846" name="Down Arrow 42"/>
          <p:cNvSpPr>
            <a:spLocks noChangeArrowheads="1"/>
          </p:cNvSpPr>
          <p:nvPr/>
        </p:nvSpPr>
        <p:spPr bwMode="auto">
          <a:xfrm>
            <a:off x="4427538" y="3500438"/>
            <a:ext cx="288925" cy="215900"/>
          </a:xfrm>
          <a:prstGeom prst="downArrow">
            <a:avLst>
              <a:gd name="adj1" fmla="val 50000"/>
              <a:gd name="adj2" fmla="val 50000"/>
            </a:avLst>
          </a:prstGeom>
          <a:solidFill>
            <a:srgbClr val="FFFF00"/>
          </a:solidFill>
          <a:ln w="9525" algn="ctr">
            <a:solidFill>
              <a:srgbClr val="FFFF00"/>
            </a:solidFill>
            <a:round/>
            <a:headEnd/>
            <a:tailEnd/>
          </a:ln>
        </p:spPr>
        <p:txBody>
          <a:bodyPr/>
          <a:lstStyle/>
          <a:p>
            <a:pPr algn="ctr" eaLnBrk="0" hangingPunct="0"/>
            <a:endParaRPr lang="en-US"/>
          </a:p>
        </p:txBody>
      </p:sp>
      <p:cxnSp>
        <p:nvCxnSpPr>
          <p:cNvPr id="29" name="Straight Connector 28"/>
          <p:cNvCxnSpPr>
            <a:stCxn id="33" idx="0"/>
            <a:endCxn id="33" idx="2"/>
          </p:cNvCxnSpPr>
          <p:nvPr/>
        </p:nvCxnSpPr>
        <p:spPr bwMode="auto">
          <a:xfrm>
            <a:off x="4572000" y="1700213"/>
            <a:ext cx="0" cy="1728787"/>
          </a:xfrm>
          <a:prstGeom prst="line">
            <a:avLst/>
          </a:prstGeom>
          <a:noFill/>
          <a:ln w="31750" cap="flat" cmpd="sng" algn="ctr">
            <a:solidFill>
              <a:schemeClr val="accent1">
                <a:lumMod val="60000"/>
                <a:lumOff val="40000"/>
              </a:schemeClr>
            </a:solidFill>
            <a:prstDash val="lgDash"/>
            <a:round/>
            <a:headEnd type="none" w="med" len="med"/>
            <a:tailEnd type="none" w="med" len="med"/>
          </a:ln>
          <a:effectLst/>
        </p:spPr>
      </p:cxnSp>
      <p:sp>
        <p:nvSpPr>
          <p:cNvPr id="30" name="Rounded Rectangle 29"/>
          <p:cNvSpPr/>
          <p:nvPr/>
        </p:nvSpPr>
        <p:spPr bwMode="auto">
          <a:xfrm>
            <a:off x="179388" y="3789363"/>
            <a:ext cx="8785225" cy="1943100"/>
          </a:xfrm>
          <a:prstGeom prst="roundRect">
            <a:avLst>
              <a:gd name="adj" fmla="val 3945"/>
            </a:avLst>
          </a:prstGeom>
          <a:solidFill>
            <a:schemeClr val="tx1"/>
          </a:solidFill>
          <a:ln w="9525" cap="flat" cmpd="sng" algn="ctr">
            <a:solidFill>
              <a:schemeClr val="accent1"/>
            </a:solidFill>
            <a:prstDash val="solid"/>
            <a:round/>
            <a:headEnd type="none" w="med" len="med"/>
            <a:tailEnd type="none" w="med" len="med"/>
          </a:ln>
          <a:effectLst/>
        </p:spPr>
        <p:txBody>
          <a:bodyPr/>
          <a:lstStyle/>
          <a:p>
            <a:pPr algn="ctr" eaLnBrk="0" hangingPunct="0">
              <a:defRPr/>
            </a:pPr>
            <a:r>
              <a:rPr lang="en-US" sz="1400" dirty="0">
                <a:solidFill>
                  <a:schemeClr val="bg1">
                    <a:lumMod val="50000"/>
                  </a:schemeClr>
                </a:solidFill>
                <a:latin typeface="Arial" pitchFamily="34" charset="0"/>
                <a:cs typeface="+mn-cs"/>
              </a:rPr>
              <a:t>TINDAK LANJUT</a:t>
            </a:r>
          </a:p>
          <a:p>
            <a:pPr eaLnBrk="0" hangingPunct="0">
              <a:defRPr/>
            </a:pPr>
            <a:endParaRPr lang="en-US" sz="1400" dirty="0">
              <a:solidFill>
                <a:srgbClr val="000000"/>
              </a:solidFill>
              <a:latin typeface="Arial Narrow" pitchFamily="34" charset="0"/>
              <a:cs typeface="+mn-cs"/>
            </a:endParaRPr>
          </a:p>
          <a:p>
            <a:pPr eaLnBrk="0" hangingPunct="0">
              <a:defRPr/>
            </a:pPr>
            <a:r>
              <a:rPr lang="en-US" sz="1600" dirty="0" err="1">
                <a:solidFill>
                  <a:srgbClr val="009999"/>
                </a:solidFill>
                <a:latin typeface="Arial Narrow" pitchFamily="34" charset="0"/>
                <a:cs typeface="+mn-cs"/>
              </a:rPr>
              <a:t>Pelega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dikurangi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hingga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sesuai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kebutuhan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pasien</a:t>
            </a:r>
            <a:endParaRPr lang="en-US" sz="1400" dirty="0">
              <a:solidFill>
                <a:srgbClr val="000000"/>
              </a:solidFill>
              <a:latin typeface="Arial Narrow" pitchFamily="34" charset="0"/>
              <a:cs typeface="+mn-cs"/>
            </a:endParaRPr>
          </a:p>
          <a:p>
            <a:pPr eaLnBrk="0" hangingPunct="0">
              <a:defRPr/>
            </a:pPr>
            <a:r>
              <a:rPr lang="en-US" sz="1600" dirty="0" err="1">
                <a:solidFill>
                  <a:srgbClr val="9900CC"/>
                </a:solidFill>
                <a:latin typeface="Arial Narrow" pitchFamily="34" charset="0"/>
                <a:cs typeface="+mn-cs"/>
              </a:rPr>
              <a:t>Pengontrol</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lanjutkan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dosis</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tinggi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untuk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jangka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pendek</a:t>
            </a:r>
            <a:r>
              <a:rPr lang="en-US" sz="1400" dirty="0">
                <a:solidFill>
                  <a:srgbClr val="000000"/>
                </a:solidFill>
                <a:latin typeface="Arial Narrow" pitchFamily="34" charset="0"/>
                <a:cs typeface="+mn-cs"/>
              </a:rPr>
              <a:t> (1-2 </a:t>
            </a:r>
            <a:r>
              <a:rPr lang="en-US" sz="1400" dirty="0" err="1">
                <a:solidFill>
                  <a:srgbClr val="000000"/>
                </a:solidFill>
                <a:latin typeface="Arial Narrow" pitchFamily="34" charset="0"/>
                <a:cs typeface="+mn-cs"/>
              </a:rPr>
              <a:t>minggu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atau</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jangka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panjang</a:t>
            </a:r>
            <a:r>
              <a:rPr lang="en-US" sz="1400" dirty="0">
                <a:solidFill>
                  <a:srgbClr val="000000"/>
                </a:solidFill>
                <a:latin typeface="Arial Narrow" pitchFamily="34" charset="0"/>
                <a:cs typeface="+mn-cs"/>
              </a:rPr>
              <a:t> (3 </a:t>
            </a:r>
            <a:r>
              <a:rPr lang="en-US" sz="1400" dirty="0" err="1">
                <a:solidFill>
                  <a:srgbClr val="000000"/>
                </a:solidFill>
                <a:latin typeface="Arial Narrow" pitchFamily="34" charset="0"/>
                <a:cs typeface="+mn-cs"/>
              </a:rPr>
              <a:t>bulan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tergantung</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riwayat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eksaserbasi</a:t>
            </a:r>
            <a:endParaRPr lang="en-US" sz="1400" dirty="0">
              <a:solidFill>
                <a:srgbClr val="000000"/>
              </a:solidFill>
              <a:latin typeface="Arial Narrow" pitchFamily="34" charset="0"/>
              <a:cs typeface="+mn-cs"/>
            </a:endParaRPr>
          </a:p>
          <a:p>
            <a:pPr eaLnBrk="0" hangingPunct="0">
              <a:defRPr/>
            </a:pPr>
            <a:r>
              <a:rPr lang="en-US" sz="1600" dirty="0" err="1">
                <a:solidFill>
                  <a:srgbClr val="000000"/>
                </a:solidFill>
                <a:latin typeface="Arial Narrow" pitchFamily="34" charset="0"/>
                <a:cs typeface="+mn-cs"/>
              </a:rPr>
              <a:t>Faktor</a:t>
            </a:r>
            <a:r>
              <a:rPr lang="en-US" sz="1600" dirty="0">
                <a:solidFill>
                  <a:srgbClr val="000000"/>
                </a:solidFill>
                <a:latin typeface="Arial Narrow" pitchFamily="34" charset="0"/>
                <a:cs typeface="+mn-cs"/>
              </a:rPr>
              <a:t> </a:t>
            </a:r>
            <a:r>
              <a:rPr lang="en-US" sz="1600" dirty="0" err="1">
                <a:solidFill>
                  <a:srgbClr val="000000"/>
                </a:solidFill>
                <a:latin typeface="Arial Narrow" pitchFamily="34" charset="0"/>
                <a:cs typeface="+mn-cs"/>
              </a:rPr>
              <a:t>resiko</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periksa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koreksi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pada</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faktor</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resiko</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termodifikasi</a:t>
            </a:r>
            <a:r>
              <a:rPr lang="en-US" sz="1400" dirty="0">
                <a:solidFill>
                  <a:srgbClr val="000000"/>
                </a:solidFill>
                <a:latin typeface="Arial Narrow" pitchFamily="34" charset="0"/>
                <a:cs typeface="+mn-cs"/>
              </a:rPr>
              <a:t> yang </a:t>
            </a:r>
            <a:r>
              <a:rPr lang="en-US" sz="1400" dirty="0" err="1">
                <a:solidFill>
                  <a:srgbClr val="000000"/>
                </a:solidFill>
                <a:latin typeface="Arial Narrow" pitchFamily="34" charset="0"/>
                <a:cs typeface="+mn-cs"/>
              </a:rPr>
              <a:t>dapat</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menyebabkan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eksaserbasi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termasuk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teknik</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penggunaan</a:t>
            </a:r>
            <a:r>
              <a:rPr lang="en-US" sz="1400" dirty="0">
                <a:solidFill>
                  <a:srgbClr val="000000"/>
                </a:solidFill>
                <a:latin typeface="Arial Narrow" pitchFamily="34" charset="0"/>
                <a:cs typeface="+mn-cs"/>
              </a:rPr>
              <a:t> inhaler </a:t>
            </a:r>
            <a:r>
              <a:rPr lang="en-US" sz="1400" dirty="0" err="1">
                <a:solidFill>
                  <a:srgbClr val="000000"/>
                </a:solidFill>
                <a:latin typeface="Arial Narrow" pitchFamily="34" charset="0"/>
                <a:cs typeface="+mn-cs"/>
              </a:rPr>
              <a:t>dan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kepatuhan</a:t>
            </a:r>
            <a:endParaRPr lang="en-US" sz="1400" dirty="0">
              <a:solidFill>
                <a:srgbClr val="000000"/>
              </a:solidFill>
              <a:latin typeface="Arial Narrow" pitchFamily="34" charset="0"/>
              <a:cs typeface="+mn-cs"/>
            </a:endParaRPr>
          </a:p>
          <a:p>
            <a:pPr eaLnBrk="0" hangingPunct="0">
              <a:defRPr/>
            </a:pPr>
            <a:r>
              <a:rPr lang="en-US" sz="1600" dirty="0" err="1">
                <a:solidFill>
                  <a:srgbClr val="000000"/>
                </a:solidFill>
                <a:latin typeface="Arial Narrow" pitchFamily="34" charset="0"/>
                <a:cs typeface="+mn-cs"/>
              </a:rPr>
              <a:t>Rencana</a:t>
            </a:r>
            <a:r>
              <a:rPr lang="en-US" sz="1600" dirty="0">
                <a:solidFill>
                  <a:srgbClr val="000000"/>
                </a:solidFill>
                <a:latin typeface="Arial Narrow" pitchFamily="34" charset="0"/>
                <a:cs typeface="+mn-cs"/>
              </a:rPr>
              <a:t> </a:t>
            </a:r>
            <a:r>
              <a:rPr lang="en-US" sz="1600" dirty="0" err="1">
                <a:solidFill>
                  <a:srgbClr val="000000"/>
                </a:solidFill>
                <a:latin typeface="Arial Narrow" pitchFamily="34" charset="0"/>
                <a:cs typeface="+mn-cs"/>
              </a:rPr>
              <a:t>Aksi</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Apakah</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pasien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paham</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Apakah</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digunakan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teratur</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Apakah</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memerlukan</a:t>
            </a:r>
            <a:r>
              <a:rPr lang="en-US" sz="1400" dirty="0">
                <a:solidFill>
                  <a:srgbClr val="000000"/>
                </a:solidFill>
                <a:latin typeface="Arial Narrow" pitchFamily="34" charset="0"/>
                <a:cs typeface="+mn-cs"/>
              </a:rPr>
              <a:t> </a:t>
            </a:r>
            <a:r>
              <a:rPr lang="en-US" sz="1400" dirty="0" err="1">
                <a:solidFill>
                  <a:srgbClr val="000000"/>
                </a:solidFill>
                <a:latin typeface="Arial Narrow" pitchFamily="34" charset="0"/>
                <a:cs typeface="+mn-cs"/>
              </a:rPr>
              <a:t>modifikasi</a:t>
            </a:r>
            <a:r>
              <a:rPr lang="en-US" sz="1400" dirty="0">
                <a:solidFill>
                  <a:srgbClr val="000000"/>
                </a:solidFill>
                <a:latin typeface="Arial Narrow" pitchFamily="34" charset="0"/>
                <a:cs typeface="+mn-cs"/>
              </a:rPr>
              <a:t>?</a:t>
            </a:r>
          </a:p>
          <a:p>
            <a:pPr algn="ctr" eaLnBrk="0" hangingPunct="0">
              <a:defRPr/>
            </a:pPr>
            <a:endParaRPr lang="en-US" sz="1400" dirty="0">
              <a:solidFill>
                <a:srgbClr val="009999"/>
              </a:solidFill>
              <a:latin typeface="Arial" pitchFamily="34" charset="0"/>
              <a:cs typeface="+mn-cs"/>
            </a:endParaRPr>
          </a:p>
        </p:txBody>
      </p:sp>
      <p:sp>
        <p:nvSpPr>
          <p:cNvPr id="35849" name="Down Arrow 34"/>
          <p:cNvSpPr>
            <a:spLocks noChangeArrowheads="1"/>
          </p:cNvSpPr>
          <p:nvPr/>
        </p:nvSpPr>
        <p:spPr bwMode="auto">
          <a:xfrm>
            <a:off x="4427538" y="1125538"/>
            <a:ext cx="288925" cy="503237"/>
          </a:xfrm>
          <a:prstGeom prst="downArrow">
            <a:avLst>
              <a:gd name="adj1" fmla="val 50000"/>
              <a:gd name="adj2" fmla="val 49761"/>
            </a:avLst>
          </a:prstGeom>
          <a:solidFill>
            <a:srgbClr val="FFFF00"/>
          </a:solidFill>
          <a:ln w="9525" algn="ctr">
            <a:solidFill>
              <a:srgbClr val="FFFF00"/>
            </a:solidFill>
            <a:round/>
            <a:headEnd/>
            <a:tailEnd/>
          </a:ln>
        </p:spPr>
        <p:txBody>
          <a:bodyPr/>
          <a:lstStyle/>
          <a:p>
            <a:pPr algn="ctr" eaLnBrk="0" hangingPunct="0"/>
            <a:endParaRPr lang="en-US"/>
          </a:p>
        </p:txBody>
      </p:sp>
      <p:sp>
        <p:nvSpPr>
          <p:cNvPr id="36" name="Rectangle 35"/>
          <p:cNvSpPr/>
          <p:nvPr/>
        </p:nvSpPr>
        <p:spPr>
          <a:xfrm>
            <a:off x="4724578" y="1196752"/>
            <a:ext cx="1042273" cy="307777"/>
          </a:xfrm>
          <a:prstGeom prst="rect">
            <a:avLst/>
          </a:prstGeom>
          <a:noFill/>
        </p:spPr>
        <p:txBody>
          <a:bodyPr wrap="none">
            <a:spAutoFit/>
          </a:bodyPr>
          <a:lstStyle/>
          <a:p>
            <a:pPr>
              <a:defRPr/>
            </a:pPr>
            <a:r>
              <a:rPr lang="en-US" sz="14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mn-cs"/>
              </a:rPr>
              <a:t>MEMBAIK</a:t>
            </a:r>
          </a:p>
        </p:txBody>
      </p:sp>
      <p:sp>
        <p:nvSpPr>
          <p:cNvPr id="35851" name="TextBox 13"/>
          <p:cNvSpPr txBox="1">
            <a:spLocks noChangeArrowheads="1"/>
          </p:cNvSpPr>
          <p:nvPr/>
        </p:nvSpPr>
        <p:spPr bwMode="auto">
          <a:xfrm>
            <a:off x="69850" y="6218238"/>
            <a:ext cx="2325380" cy="307777"/>
          </a:xfrm>
          <a:prstGeom prst="rect">
            <a:avLst/>
          </a:prstGeom>
          <a:noFill/>
          <a:ln w="9525">
            <a:noFill/>
            <a:miter lim="800000"/>
            <a:headEnd/>
            <a:tailEnd/>
          </a:ln>
        </p:spPr>
        <p:txBody>
          <a:bodyPr wrap="none">
            <a:spAutoFit/>
          </a:bodyPr>
          <a:lstStyle/>
          <a:p>
            <a:r>
              <a:rPr lang="en-US" sz="1400" dirty="0"/>
              <a:t>*</a:t>
            </a:r>
            <a:r>
              <a:rPr lang="en-US" sz="1200" dirty="0" err="1"/>
              <a:t>Detil</a:t>
            </a:r>
            <a:r>
              <a:rPr lang="en-US" sz="1200" dirty="0"/>
              <a:t> </a:t>
            </a:r>
            <a:r>
              <a:rPr lang="en-US" sz="1200" dirty="0" err="1"/>
              <a:t>mengacu</a:t>
            </a:r>
            <a:r>
              <a:rPr lang="en-US" sz="1200" dirty="0"/>
              <a:t> </a:t>
            </a:r>
            <a:r>
              <a:rPr lang="en-US" sz="1200" dirty="0" err="1"/>
              <a:t>ke</a:t>
            </a:r>
            <a:r>
              <a:rPr lang="en-US" sz="1200" dirty="0"/>
              <a:t> GINA </a:t>
            </a:r>
            <a:r>
              <a:rPr lang="en-US" sz="1200" dirty="0" smtClean="0"/>
              <a:t>2016</a:t>
            </a:r>
            <a:endParaRPr lang="en-US" sz="1400" dirty="0"/>
          </a:p>
        </p:txBody>
      </p:sp>
      <p:sp>
        <p:nvSpPr>
          <p:cNvPr id="15" name="TextBox 14"/>
          <p:cNvSpPr txBox="1"/>
          <p:nvPr/>
        </p:nvSpPr>
        <p:spPr>
          <a:xfrm>
            <a:off x="6588125" y="5805488"/>
            <a:ext cx="2382838" cy="415925"/>
          </a:xfrm>
          <a:prstGeom prst="rect">
            <a:avLst/>
          </a:prstGeom>
          <a:solidFill>
            <a:srgbClr val="FFFF00"/>
          </a:solidFill>
        </p:spPr>
        <p:txBody>
          <a:bodyPr wrap="none">
            <a:spAutoFit/>
          </a:bodyPr>
          <a:lstStyle/>
          <a:p>
            <a:pPr>
              <a:defRPr/>
            </a:pPr>
            <a:r>
              <a:rPr lang="en-US" sz="1050" i="1" dirty="0">
                <a:solidFill>
                  <a:schemeClr val="accent3">
                    <a:lumMod val="25000"/>
                  </a:schemeClr>
                </a:solidFill>
                <a:latin typeface="Arial" pitchFamily="34" charset="0"/>
                <a:cs typeface="+mn-cs"/>
              </a:rPr>
              <a:t>ICS: Inhaled </a:t>
            </a:r>
            <a:r>
              <a:rPr lang="en-US" sz="1050" i="1" dirty="0" err="1">
                <a:solidFill>
                  <a:schemeClr val="accent3">
                    <a:lumMod val="25000"/>
                  </a:schemeClr>
                </a:solidFill>
                <a:latin typeface="Arial" pitchFamily="34" charset="0"/>
                <a:cs typeface="+mn-cs"/>
              </a:rPr>
              <a:t>CorticoSteroid</a:t>
            </a:r>
            <a:endParaRPr lang="en-US" sz="1050" i="1" dirty="0">
              <a:solidFill>
                <a:schemeClr val="accent3">
                  <a:lumMod val="25000"/>
                </a:schemeClr>
              </a:solidFill>
              <a:latin typeface="Arial" pitchFamily="34" charset="0"/>
              <a:cs typeface="+mn-cs"/>
            </a:endParaRPr>
          </a:p>
          <a:p>
            <a:pPr>
              <a:defRPr/>
            </a:pPr>
            <a:r>
              <a:rPr lang="en-US" sz="1050" i="1" dirty="0">
                <a:solidFill>
                  <a:schemeClr val="accent3">
                    <a:lumMod val="25000"/>
                  </a:schemeClr>
                </a:solidFill>
                <a:latin typeface="Arial" pitchFamily="34" charset="0"/>
                <a:cs typeface="+mn-cs"/>
              </a:rPr>
              <a:t>LABA: Long-Acting Beta</a:t>
            </a:r>
            <a:r>
              <a:rPr lang="en-US" sz="1050" i="1" baseline="-25000" dirty="0">
                <a:solidFill>
                  <a:schemeClr val="accent3">
                    <a:lumMod val="25000"/>
                  </a:schemeClr>
                </a:solidFill>
                <a:latin typeface="Arial" pitchFamily="34" charset="0"/>
                <a:cs typeface="+mn-cs"/>
              </a:rPr>
              <a:t>2</a:t>
            </a:r>
            <a:r>
              <a:rPr lang="en-US" sz="1050" i="1" dirty="0">
                <a:solidFill>
                  <a:schemeClr val="accent3">
                    <a:lumMod val="25000"/>
                  </a:schemeClr>
                </a:solidFill>
                <a:latin typeface="Arial" pitchFamily="34" charset="0"/>
                <a:cs typeface="+mn-cs"/>
              </a:rPr>
              <a:t>-Agonist</a:t>
            </a:r>
          </a:p>
        </p:txBody>
      </p:sp>
      <p:sp>
        <p:nvSpPr>
          <p:cNvPr id="17"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1844675"/>
            <a:ext cx="7772400" cy="2952750"/>
          </a:xfrm>
        </p:spPr>
        <p:txBody>
          <a:bodyPr/>
          <a:lstStyle/>
          <a:p>
            <a:pPr eaLnBrk="1" hangingPunct="1">
              <a:defRPr/>
            </a:pPr>
            <a:r>
              <a:rPr lang="en-US" sz="4000" smtClean="0"/>
              <a:t>Apakah kita harus selalu memakai kombinasi Salbutamol + anti-kolinergik</a:t>
            </a:r>
            <a:br>
              <a:rPr lang="en-US" sz="4000" smtClean="0"/>
            </a:br>
            <a:r>
              <a:rPr lang="en-US" sz="4000" smtClean="0"/>
              <a:t>dibandingkan salbutamol saja?</a:t>
            </a:r>
            <a:endParaRPr lang="en-GB" sz="4000" smtClean="0"/>
          </a:p>
        </p:txBody>
      </p:sp>
      <p:sp>
        <p:nvSpPr>
          <p:cNvPr id="6"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333375"/>
            <a:ext cx="8496300" cy="1143000"/>
          </a:xfrm>
        </p:spPr>
        <p:txBody>
          <a:bodyPr>
            <a:normAutofit fontScale="90000"/>
          </a:bodyPr>
          <a:lstStyle/>
          <a:p>
            <a:pPr eaLnBrk="1" fontAlgn="auto" hangingPunct="1">
              <a:spcAft>
                <a:spcPts val="0"/>
              </a:spcAft>
              <a:defRPr/>
            </a:pPr>
            <a:r>
              <a:rPr lang="en-GB" sz="2700" dirty="0" err="1" smtClean="0">
                <a:solidFill>
                  <a:srgbClr val="FFFF00"/>
                </a:solidFill>
              </a:rPr>
              <a:t>Apa</a:t>
            </a:r>
            <a:r>
              <a:rPr lang="en-GB" sz="2700" dirty="0" smtClean="0">
                <a:solidFill>
                  <a:srgbClr val="FFFF00"/>
                </a:solidFill>
              </a:rPr>
              <a:t> </a:t>
            </a:r>
            <a:r>
              <a:rPr lang="en-GB" sz="2700" dirty="0" err="1" smtClean="0">
                <a:solidFill>
                  <a:srgbClr val="FFFF00"/>
                </a:solidFill>
              </a:rPr>
              <a:t>perlu</a:t>
            </a:r>
            <a:r>
              <a:rPr lang="en-GB" sz="2700" dirty="0" smtClean="0">
                <a:solidFill>
                  <a:srgbClr val="FFFF00"/>
                </a:solidFill>
              </a:rPr>
              <a:t> </a:t>
            </a:r>
            <a:r>
              <a:rPr lang="en-GB" sz="2700" dirty="0" err="1" smtClean="0">
                <a:solidFill>
                  <a:srgbClr val="FFFF00"/>
                </a:solidFill>
              </a:rPr>
              <a:t>menambahkan</a:t>
            </a:r>
            <a:r>
              <a:rPr lang="en-GB" sz="2700" dirty="0" smtClean="0">
                <a:solidFill>
                  <a:srgbClr val="FFFF00"/>
                </a:solidFill>
              </a:rPr>
              <a:t> </a:t>
            </a:r>
            <a:r>
              <a:rPr lang="en-GB" sz="2700" dirty="0" err="1" smtClean="0">
                <a:solidFill>
                  <a:srgbClr val="FFFF00"/>
                </a:solidFill>
              </a:rPr>
              <a:t>inhalasi</a:t>
            </a:r>
            <a:r>
              <a:rPr lang="en-GB" sz="2700" dirty="0" smtClean="0">
                <a:solidFill>
                  <a:srgbClr val="FFFF00"/>
                </a:solidFill>
              </a:rPr>
              <a:t> </a:t>
            </a:r>
            <a:r>
              <a:rPr lang="en-GB" sz="2700" dirty="0" err="1" smtClean="0">
                <a:solidFill>
                  <a:srgbClr val="FFFF00"/>
                </a:solidFill>
              </a:rPr>
              <a:t>antikolinergik</a:t>
            </a:r>
            <a:r>
              <a:rPr lang="en-GB" sz="2700" dirty="0" smtClean="0">
                <a:solidFill>
                  <a:srgbClr val="FFFF00"/>
                </a:solidFill>
              </a:rPr>
              <a:t> </a:t>
            </a:r>
            <a:r>
              <a:rPr lang="en-GB" sz="2700" dirty="0" err="1" smtClean="0">
                <a:solidFill>
                  <a:srgbClr val="FFFF00"/>
                </a:solidFill>
              </a:rPr>
              <a:t>ke</a:t>
            </a:r>
            <a:r>
              <a:rPr lang="en-GB" sz="2700" dirty="0" smtClean="0">
                <a:solidFill>
                  <a:srgbClr val="FFFF00"/>
                </a:solidFill>
              </a:rPr>
              <a:t> </a:t>
            </a:r>
            <a:r>
              <a:rPr lang="en-US" sz="3600" dirty="0" smtClean="0">
                <a:solidFill>
                  <a:srgbClr val="FFFF00"/>
                </a:solidFill>
                <a:sym typeface="Symbol" pitchFamily="18" charset="2"/>
              </a:rPr>
              <a:t></a:t>
            </a:r>
            <a:r>
              <a:rPr lang="en-GB" sz="2700" dirty="0" smtClean="0">
                <a:solidFill>
                  <a:srgbClr val="FFFF00"/>
                </a:solidFill>
              </a:rPr>
              <a:t>2 </a:t>
            </a:r>
            <a:r>
              <a:rPr lang="en-GB" sz="2700" dirty="0" err="1" smtClean="0">
                <a:solidFill>
                  <a:srgbClr val="FFFF00"/>
                </a:solidFill>
              </a:rPr>
              <a:t>agonis</a:t>
            </a:r>
            <a:r>
              <a:rPr lang="en-GB" sz="2700" dirty="0" smtClean="0">
                <a:solidFill>
                  <a:srgbClr val="FFFF00"/>
                </a:solidFill>
              </a:rPr>
              <a:t> </a:t>
            </a:r>
            <a:r>
              <a:rPr lang="en-GB" sz="2700" dirty="0" err="1" smtClean="0">
                <a:solidFill>
                  <a:srgbClr val="FFFF00"/>
                </a:solidFill>
              </a:rPr>
              <a:t>dalam</a:t>
            </a:r>
            <a:r>
              <a:rPr lang="en-GB" sz="2700" dirty="0" smtClean="0">
                <a:solidFill>
                  <a:srgbClr val="FFFF00"/>
                </a:solidFill>
              </a:rPr>
              <a:t> </a:t>
            </a:r>
            <a:r>
              <a:rPr lang="en-GB" sz="2700" dirty="0" err="1" smtClean="0">
                <a:solidFill>
                  <a:srgbClr val="FFFF00"/>
                </a:solidFill>
              </a:rPr>
              <a:t>mengobati</a:t>
            </a:r>
            <a:r>
              <a:rPr lang="en-GB" sz="2700" dirty="0" smtClean="0">
                <a:solidFill>
                  <a:srgbClr val="FFFF00"/>
                </a:solidFill>
              </a:rPr>
              <a:t> </a:t>
            </a:r>
            <a:r>
              <a:rPr lang="en-GB" sz="2700" dirty="0" err="1" smtClean="0">
                <a:solidFill>
                  <a:srgbClr val="FFFF00"/>
                </a:solidFill>
              </a:rPr>
              <a:t>asma</a:t>
            </a:r>
            <a:r>
              <a:rPr lang="en-GB" sz="2700" dirty="0" smtClean="0">
                <a:solidFill>
                  <a:srgbClr val="FFFF00"/>
                </a:solidFill>
              </a:rPr>
              <a:t> </a:t>
            </a:r>
            <a:r>
              <a:rPr lang="en-GB" sz="2700" dirty="0" err="1" smtClean="0">
                <a:solidFill>
                  <a:srgbClr val="FFFF00"/>
                </a:solidFill>
              </a:rPr>
              <a:t>akut</a:t>
            </a:r>
            <a:r>
              <a:rPr lang="en-GB" sz="2700" dirty="0" smtClean="0">
                <a:solidFill>
                  <a:srgbClr val="FFFF00"/>
                </a:solidFill>
              </a:rPr>
              <a:t> </a:t>
            </a:r>
            <a:r>
              <a:rPr lang="en-GB" sz="2700" dirty="0" err="1" smtClean="0">
                <a:solidFill>
                  <a:srgbClr val="FFFF00"/>
                </a:solidFill>
              </a:rPr>
              <a:t>pada</a:t>
            </a:r>
            <a:r>
              <a:rPr lang="en-GB" sz="2700" dirty="0" smtClean="0">
                <a:solidFill>
                  <a:srgbClr val="FFFF00"/>
                </a:solidFill>
              </a:rPr>
              <a:t> </a:t>
            </a:r>
            <a:r>
              <a:rPr lang="en-GB" sz="2700" dirty="0" err="1" smtClean="0">
                <a:solidFill>
                  <a:srgbClr val="FFFF00"/>
                </a:solidFill>
              </a:rPr>
              <a:t>anak</a:t>
            </a:r>
            <a:r>
              <a:rPr lang="en-GB" sz="2700" dirty="0" smtClean="0">
                <a:solidFill>
                  <a:srgbClr val="FFFF00"/>
                </a:solidFill>
              </a:rPr>
              <a:t> &amp; </a:t>
            </a:r>
            <a:r>
              <a:rPr lang="en-GB" sz="2700" dirty="0" err="1" smtClean="0">
                <a:solidFill>
                  <a:srgbClr val="FFFF00"/>
                </a:solidFill>
              </a:rPr>
              <a:t>remaja</a:t>
            </a:r>
            <a:r>
              <a:rPr lang="en-GB" sz="2700" dirty="0" smtClean="0">
                <a:solidFill>
                  <a:srgbClr val="FFFF00"/>
                </a:solidFill>
              </a:rPr>
              <a:t>?</a:t>
            </a:r>
            <a:r>
              <a:rPr lang="en-GB" sz="2800" dirty="0" smtClean="0"/>
              <a:t/>
            </a:r>
            <a:br>
              <a:rPr lang="en-GB" sz="2800" dirty="0" smtClean="0"/>
            </a:br>
            <a:r>
              <a:rPr lang="en-GB" sz="2800" dirty="0" smtClean="0"/>
              <a:t/>
            </a:r>
            <a:br>
              <a:rPr lang="en-GB" sz="2800" dirty="0" smtClean="0"/>
            </a:br>
            <a:r>
              <a:rPr lang="en-GB" sz="2800" dirty="0" smtClean="0"/>
              <a:t>A systematic review</a:t>
            </a:r>
          </a:p>
        </p:txBody>
      </p:sp>
      <p:sp>
        <p:nvSpPr>
          <p:cNvPr id="28675" name="AutoShape 3"/>
          <p:cNvSpPr>
            <a:spLocks noGrp="1" noChangeAspect="1" noChangeArrowheads="1"/>
          </p:cNvSpPr>
          <p:nvPr>
            <p:ph idx="1"/>
          </p:nvPr>
        </p:nvSpPr>
        <p:spPr>
          <a:xfrm>
            <a:off x="457200" y="1835150"/>
            <a:ext cx="8229600" cy="4114800"/>
          </a:xfrm>
        </p:spPr>
        <p:txBody>
          <a:bodyPr/>
          <a:lstStyle/>
          <a:p>
            <a:pPr algn="just" eaLnBrk="1" hangingPunct="1">
              <a:lnSpc>
                <a:spcPct val="90000"/>
              </a:lnSpc>
              <a:defRPr/>
            </a:pPr>
            <a:r>
              <a:rPr lang="en-US" sz="2400" smtClean="0"/>
              <a:t>Penambahan dosis multipel antikolinergik terhadap inhalasi </a:t>
            </a:r>
            <a:r>
              <a:rPr lang="en-US" sz="2400" smtClean="0">
                <a:sym typeface="Symbol" pitchFamily="18" charset="2"/>
              </a:rPr>
              <a:t>2 agonis bermanfaat pada penatalaksanaan awal </a:t>
            </a:r>
            <a:r>
              <a:rPr lang="en-US" sz="2400" smtClean="0">
                <a:solidFill>
                  <a:srgbClr val="FFFF00"/>
                </a:solidFill>
                <a:sym typeface="Symbol" pitchFamily="18" charset="2"/>
              </a:rPr>
              <a:t>asma eksaserbasi yang berat</a:t>
            </a:r>
            <a:r>
              <a:rPr lang="en-US" sz="2400" smtClean="0">
                <a:sym typeface="Symbol" pitchFamily="18" charset="2"/>
              </a:rPr>
              <a:t> pada anak dan remaja (VEP1 &lt;55% dari yang diprediksi)</a:t>
            </a:r>
          </a:p>
          <a:p>
            <a:pPr algn="just" eaLnBrk="1" hangingPunct="1">
              <a:lnSpc>
                <a:spcPct val="90000"/>
              </a:lnSpc>
              <a:defRPr/>
            </a:pPr>
            <a:r>
              <a:rPr lang="en-US" sz="2400" smtClean="0">
                <a:sym typeface="Symbol" pitchFamily="18" charset="2"/>
              </a:rPr>
              <a:t>Bagi kelompok anak &amp; remaja yang menderita </a:t>
            </a:r>
            <a:r>
              <a:rPr lang="en-US" sz="2400" smtClean="0">
                <a:solidFill>
                  <a:srgbClr val="FFFF00"/>
                </a:solidFill>
                <a:sym typeface="Symbol" pitchFamily="18" charset="2"/>
              </a:rPr>
              <a:t>asma eksaserbasi ringan – sedang, tidak ada manfaat</a:t>
            </a:r>
            <a:r>
              <a:rPr lang="en-US" sz="2400" smtClean="0">
                <a:sym typeface="Symbol" pitchFamily="18" charset="2"/>
              </a:rPr>
              <a:t> penambahan antikolinergik terhadap 2 agonis </a:t>
            </a:r>
          </a:p>
          <a:p>
            <a:pPr algn="just" eaLnBrk="1" hangingPunct="1">
              <a:lnSpc>
                <a:spcPct val="90000"/>
              </a:lnSpc>
              <a:defRPr/>
            </a:pPr>
            <a:r>
              <a:rPr lang="en-US" sz="2400" smtClean="0">
                <a:sym typeface="Symbol" pitchFamily="18" charset="2"/>
              </a:rPr>
              <a:t>Hanya ada sedikit bukti ilmiah yang mendukung penambahan antikolinergik terhadap setiap inhalasi 2 agonis, tanpa melihat tingkat keparahan pasien</a:t>
            </a:r>
          </a:p>
          <a:p>
            <a:pPr algn="just" eaLnBrk="1" hangingPunct="1">
              <a:lnSpc>
                <a:spcPct val="90000"/>
              </a:lnSpc>
              <a:defRPr/>
            </a:pPr>
            <a:endParaRPr lang="en-US" sz="2400" smtClean="0">
              <a:sym typeface="Symbol" pitchFamily="18" charset="2"/>
            </a:endParaRPr>
          </a:p>
        </p:txBody>
      </p:sp>
      <p:sp>
        <p:nvSpPr>
          <p:cNvPr id="37892" name="Text Box 4"/>
          <p:cNvSpPr txBox="1">
            <a:spLocks noChangeArrowheads="1"/>
          </p:cNvSpPr>
          <p:nvPr/>
        </p:nvSpPr>
        <p:spPr bwMode="auto">
          <a:xfrm>
            <a:off x="0" y="6633195"/>
            <a:ext cx="5903912" cy="224805"/>
          </a:xfrm>
          <a:prstGeom prst="rect">
            <a:avLst/>
          </a:prstGeom>
          <a:noFill/>
          <a:ln w="9525">
            <a:noFill/>
            <a:miter lim="800000"/>
            <a:headEnd/>
            <a:tailEnd/>
          </a:ln>
        </p:spPr>
        <p:txBody>
          <a:bodyPr>
            <a:spAutoFit/>
          </a:bodyPr>
          <a:lstStyle/>
          <a:p>
            <a:pPr>
              <a:lnSpc>
                <a:spcPct val="75000"/>
              </a:lnSpc>
              <a:spcBef>
                <a:spcPct val="40000"/>
              </a:spcBef>
            </a:pPr>
            <a:r>
              <a:rPr lang="en-US" sz="1100" dirty="0" err="1">
                <a:solidFill>
                  <a:srgbClr val="FFFF00"/>
                </a:solidFill>
                <a:latin typeface="Candara" pitchFamily="34" charset="0"/>
              </a:rPr>
              <a:t>Plotnick</a:t>
            </a:r>
            <a:r>
              <a:rPr lang="en-US" sz="1100" dirty="0">
                <a:solidFill>
                  <a:srgbClr val="FFFF00"/>
                </a:solidFill>
                <a:latin typeface="Candara" pitchFamily="34" charset="0"/>
              </a:rPr>
              <a:t> LH &amp; </a:t>
            </a:r>
            <a:r>
              <a:rPr lang="en-US" sz="1100" dirty="0" err="1">
                <a:solidFill>
                  <a:srgbClr val="FFFF00"/>
                </a:solidFill>
                <a:latin typeface="Candara" pitchFamily="34" charset="0"/>
              </a:rPr>
              <a:t>Ducharme</a:t>
            </a:r>
            <a:r>
              <a:rPr lang="en-US" sz="1100" dirty="0">
                <a:solidFill>
                  <a:srgbClr val="FFFF00"/>
                </a:solidFill>
                <a:latin typeface="Candara" pitchFamily="34" charset="0"/>
              </a:rPr>
              <a:t> FM. BMJ 1998;317:971-977</a:t>
            </a:r>
            <a:endParaRPr lang="en-GB" sz="1100" dirty="0">
              <a:solidFill>
                <a:srgbClr val="FFFF00"/>
              </a:solidFill>
              <a:latin typeface="Candara" pitchFamily="34" charset="0"/>
            </a:endParaRP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404813"/>
            <a:ext cx="7772400" cy="936625"/>
          </a:xfrm>
        </p:spPr>
        <p:txBody>
          <a:bodyPr/>
          <a:lstStyle/>
          <a:p>
            <a:pPr eaLnBrk="1" hangingPunct="1">
              <a:defRPr/>
            </a:pPr>
            <a:r>
              <a:rPr lang="en-US" sz="4800" smtClean="0">
                <a:solidFill>
                  <a:srgbClr val="FFFF00"/>
                </a:solidFill>
                <a:latin typeface="Arial Narrow" pitchFamily="34" charset="0"/>
              </a:rPr>
              <a:t>Peranan ICS pada asma akut</a:t>
            </a:r>
            <a:endParaRPr lang="en-GB" sz="4800" smtClean="0">
              <a:solidFill>
                <a:srgbClr val="FFFF00"/>
              </a:solidFill>
              <a:latin typeface="Arial Narrow" pitchFamily="34" charset="0"/>
            </a:endParaRPr>
          </a:p>
        </p:txBody>
      </p:sp>
      <p:sp>
        <p:nvSpPr>
          <p:cNvPr id="31747" name="Rectangle 3"/>
          <p:cNvSpPr>
            <a:spLocks noGrp="1" noChangeArrowheads="1"/>
          </p:cNvSpPr>
          <p:nvPr>
            <p:ph idx="1"/>
          </p:nvPr>
        </p:nvSpPr>
        <p:spPr>
          <a:xfrm>
            <a:off x="939800" y="3717925"/>
            <a:ext cx="7304088" cy="2303463"/>
          </a:xfrm>
        </p:spPr>
        <p:txBody>
          <a:bodyPr/>
          <a:lstStyle/>
          <a:p>
            <a:pPr eaLnBrk="1" hangingPunct="1">
              <a:lnSpc>
                <a:spcPct val="90000"/>
              </a:lnSpc>
              <a:buClr>
                <a:srgbClr val="FFFF00"/>
              </a:buClr>
              <a:buFont typeface="Wingdings" pitchFamily="2" charset="2"/>
              <a:buChar char="ü"/>
              <a:defRPr/>
            </a:pPr>
            <a:r>
              <a:rPr lang="en-US" sz="2000" dirty="0" smtClean="0">
                <a:latin typeface="Arial Narrow" pitchFamily="34" charset="0"/>
              </a:rPr>
              <a:t>ICS </a:t>
            </a:r>
            <a:r>
              <a:rPr lang="en-US" sz="2000" dirty="0" err="1" smtClean="0">
                <a:latin typeface="Arial Narrow" pitchFamily="34" charset="0"/>
              </a:rPr>
              <a:t>lebih</a:t>
            </a:r>
            <a:r>
              <a:rPr lang="en-US" sz="2000" dirty="0" smtClean="0">
                <a:latin typeface="Arial Narrow" pitchFamily="34" charset="0"/>
              </a:rPr>
              <a:t> </a:t>
            </a:r>
            <a:r>
              <a:rPr lang="en-US" sz="2000" dirty="0" err="1" smtClean="0">
                <a:latin typeface="Arial Narrow" pitchFamily="34" charset="0"/>
              </a:rPr>
              <a:t>aman</a:t>
            </a:r>
            <a:r>
              <a:rPr lang="en-US" sz="2000" dirty="0" smtClean="0">
                <a:latin typeface="Arial Narrow" pitchFamily="34" charset="0"/>
              </a:rPr>
              <a:t> </a:t>
            </a:r>
            <a:r>
              <a:rPr lang="en-US" sz="2000" dirty="0" err="1" smtClean="0">
                <a:latin typeface="Arial Narrow" pitchFamily="34" charset="0"/>
              </a:rPr>
              <a:t>dibandingkan</a:t>
            </a:r>
            <a:r>
              <a:rPr lang="en-US" sz="2000" dirty="0" smtClean="0">
                <a:latin typeface="Arial Narrow" pitchFamily="34" charset="0"/>
              </a:rPr>
              <a:t> steroid </a:t>
            </a:r>
            <a:r>
              <a:rPr lang="en-US" sz="2000" dirty="0" err="1" smtClean="0">
                <a:latin typeface="Arial Narrow" pitchFamily="34" charset="0"/>
              </a:rPr>
              <a:t>sistemik</a:t>
            </a:r>
            <a:endParaRPr lang="en-US" sz="2000" dirty="0" smtClean="0">
              <a:latin typeface="Arial Narrow" pitchFamily="34" charset="0"/>
            </a:endParaRPr>
          </a:p>
          <a:p>
            <a:pPr eaLnBrk="1" hangingPunct="1">
              <a:lnSpc>
                <a:spcPct val="90000"/>
              </a:lnSpc>
              <a:buClr>
                <a:srgbClr val="FFFF00"/>
              </a:buClr>
              <a:buFont typeface="Wingdings" pitchFamily="2" charset="2"/>
              <a:buChar char="ü"/>
              <a:defRPr/>
            </a:pPr>
            <a:r>
              <a:rPr lang="en-US" sz="2000" dirty="0" smtClean="0">
                <a:latin typeface="Arial Narrow" pitchFamily="34" charset="0"/>
              </a:rPr>
              <a:t>Steroid </a:t>
            </a:r>
            <a:r>
              <a:rPr lang="en-US" sz="2000" dirty="0" err="1" smtClean="0">
                <a:latin typeface="Arial Narrow" pitchFamily="34" charset="0"/>
              </a:rPr>
              <a:t>sistemik</a:t>
            </a:r>
            <a:r>
              <a:rPr lang="en-US" sz="2000" dirty="0" smtClean="0">
                <a:latin typeface="Arial Narrow" pitchFamily="34" charset="0"/>
              </a:rPr>
              <a:t> </a:t>
            </a:r>
            <a:r>
              <a:rPr lang="en-US" sz="2000" dirty="0" err="1" smtClean="0">
                <a:latin typeface="Arial Narrow" pitchFamily="34" charset="0"/>
              </a:rPr>
              <a:t>memerlukan</a:t>
            </a:r>
            <a:r>
              <a:rPr lang="en-US" sz="2000" dirty="0" smtClean="0">
                <a:latin typeface="Arial Narrow" pitchFamily="34" charset="0"/>
              </a:rPr>
              <a:t> </a:t>
            </a:r>
            <a:r>
              <a:rPr lang="en-US" sz="2000" dirty="0" err="1" smtClean="0">
                <a:latin typeface="Arial Narrow" pitchFamily="34" charset="0"/>
              </a:rPr>
              <a:t>waktu</a:t>
            </a:r>
            <a:r>
              <a:rPr lang="en-US" sz="2000" dirty="0" smtClean="0">
                <a:latin typeface="Arial Narrow" pitchFamily="34" charset="0"/>
              </a:rPr>
              <a:t> 4-24 jam </a:t>
            </a:r>
            <a:r>
              <a:rPr lang="en-US" sz="2000" dirty="0" err="1" smtClean="0">
                <a:latin typeface="Arial Narrow" pitchFamily="34" charset="0"/>
              </a:rPr>
              <a:t>untuk</a:t>
            </a:r>
            <a:r>
              <a:rPr lang="en-US" sz="2000" dirty="0" smtClean="0">
                <a:latin typeface="Arial Narrow" pitchFamily="34" charset="0"/>
              </a:rPr>
              <a:t>: </a:t>
            </a:r>
          </a:p>
          <a:p>
            <a:pPr lvl="1" eaLnBrk="1" hangingPunct="1">
              <a:lnSpc>
                <a:spcPct val="90000"/>
              </a:lnSpc>
              <a:buClr>
                <a:srgbClr val="FFFF00"/>
              </a:buClr>
              <a:defRPr/>
            </a:pPr>
            <a:r>
              <a:rPr lang="en-US" sz="1800" dirty="0" smtClean="0">
                <a:latin typeface="Arial Narrow" pitchFamily="34" charset="0"/>
              </a:rPr>
              <a:t> </a:t>
            </a:r>
            <a:r>
              <a:rPr lang="en-US" sz="1800" dirty="0" err="1" smtClean="0">
                <a:latin typeface="Arial Narrow" pitchFamily="34" charset="0"/>
                <a:cs typeface="Arial" charset="0"/>
              </a:rPr>
              <a:t>Meningkatkan</a:t>
            </a:r>
            <a:r>
              <a:rPr lang="en-US" sz="1800" dirty="0" smtClean="0">
                <a:latin typeface="Arial Narrow" pitchFamily="34" charset="0"/>
                <a:cs typeface="Arial" charset="0"/>
              </a:rPr>
              <a:t> </a:t>
            </a:r>
            <a:r>
              <a:rPr lang="en-US" sz="1800" dirty="0" err="1" smtClean="0">
                <a:latin typeface="Arial Narrow" pitchFamily="34" charset="0"/>
              </a:rPr>
              <a:t>fungsi</a:t>
            </a:r>
            <a:r>
              <a:rPr lang="en-US" sz="1800" dirty="0" smtClean="0">
                <a:latin typeface="Arial Narrow" pitchFamily="34" charset="0"/>
              </a:rPr>
              <a:t> </a:t>
            </a:r>
            <a:r>
              <a:rPr lang="en-US" sz="1800" dirty="0" err="1" smtClean="0">
                <a:latin typeface="Arial Narrow" pitchFamily="34" charset="0"/>
              </a:rPr>
              <a:t>paru</a:t>
            </a:r>
            <a:r>
              <a:rPr lang="en-US" sz="1800" dirty="0" smtClean="0">
                <a:latin typeface="Arial Narrow" pitchFamily="34" charset="0"/>
              </a:rPr>
              <a:t> </a:t>
            </a:r>
          </a:p>
          <a:p>
            <a:pPr lvl="1" eaLnBrk="1" hangingPunct="1">
              <a:lnSpc>
                <a:spcPct val="90000"/>
              </a:lnSpc>
              <a:buClr>
                <a:srgbClr val="FFFF00"/>
              </a:buClr>
              <a:defRPr/>
            </a:pPr>
            <a:r>
              <a:rPr lang="en-US" sz="1800" dirty="0" smtClean="0">
                <a:latin typeface="Arial Narrow" pitchFamily="34" charset="0"/>
              </a:rPr>
              <a:t> </a:t>
            </a:r>
            <a:r>
              <a:rPr lang="en-US" sz="1800" dirty="0" err="1" smtClean="0">
                <a:latin typeface="Arial Narrow" pitchFamily="34" charset="0"/>
                <a:cs typeface="Arial" charset="0"/>
              </a:rPr>
              <a:t>Mengurangi</a:t>
            </a:r>
            <a:r>
              <a:rPr lang="en-US" sz="1800" dirty="0" smtClean="0">
                <a:latin typeface="Arial Narrow" pitchFamily="34" charset="0"/>
                <a:cs typeface="Arial" charset="0"/>
              </a:rPr>
              <a:t> </a:t>
            </a:r>
            <a:r>
              <a:rPr lang="en-US" sz="1800" dirty="0" err="1" smtClean="0">
                <a:latin typeface="Arial Narrow" pitchFamily="34" charset="0"/>
              </a:rPr>
              <a:t>perawatan</a:t>
            </a:r>
            <a:r>
              <a:rPr lang="en-US" sz="1800" dirty="0" smtClean="0">
                <a:latin typeface="Arial Narrow" pitchFamily="34" charset="0"/>
              </a:rPr>
              <a:t> </a:t>
            </a:r>
            <a:r>
              <a:rPr lang="en-US" sz="1800" dirty="0" err="1" smtClean="0">
                <a:latin typeface="Arial Narrow" pitchFamily="34" charset="0"/>
              </a:rPr>
              <a:t>rumah</a:t>
            </a:r>
            <a:r>
              <a:rPr lang="en-US" sz="1800" dirty="0" smtClean="0">
                <a:latin typeface="Arial Narrow" pitchFamily="34" charset="0"/>
              </a:rPr>
              <a:t> </a:t>
            </a:r>
            <a:r>
              <a:rPr lang="en-US" sz="1800" dirty="0" err="1" smtClean="0">
                <a:latin typeface="Arial Narrow" pitchFamily="34" charset="0"/>
              </a:rPr>
              <a:t>sakit</a:t>
            </a:r>
            <a:endParaRPr lang="en-US" sz="1800" dirty="0" smtClean="0">
              <a:latin typeface="Arial Narrow" pitchFamily="34" charset="0"/>
            </a:endParaRPr>
          </a:p>
          <a:p>
            <a:pPr eaLnBrk="1" hangingPunct="1">
              <a:lnSpc>
                <a:spcPct val="90000"/>
              </a:lnSpc>
              <a:buClr>
                <a:srgbClr val="FFFF00"/>
              </a:buClr>
              <a:buFont typeface="Wingdings" pitchFamily="2" charset="2"/>
              <a:buChar char="ü"/>
              <a:defRPr/>
            </a:pPr>
            <a:r>
              <a:rPr lang="en-US" sz="2000" dirty="0" smtClean="0">
                <a:latin typeface="Arial Narrow" pitchFamily="34" charset="0"/>
              </a:rPr>
              <a:t>ICS </a:t>
            </a:r>
            <a:r>
              <a:rPr lang="en-US" sz="2000" dirty="0" err="1" smtClean="0">
                <a:latin typeface="Arial Narrow" pitchFamily="34" charset="0"/>
              </a:rPr>
              <a:t>memberikan</a:t>
            </a:r>
            <a:r>
              <a:rPr lang="en-US" sz="2000" dirty="0" smtClean="0">
                <a:latin typeface="Arial Narrow" pitchFamily="34" charset="0"/>
              </a:rPr>
              <a:t> </a:t>
            </a:r>
            <a:r>
              <a:rPr lang="en-US" sz="2000" dirty="0" err="1" smtClean="0">
                <a:latin typeface="Arial Narrow" pitchFamily="34" charset="0"/>
              </a:rPr>
              <a:t>efek</a:t>
            </a:r>
            <a:r>
              <a:rPr lang="en-US" sz="2000" dirty="0" smtClean="0">
                <a:latin typeface="Arial Narrow" pitchFamily="34" charset="0"/>
              </a:rPr>
              <a:t> yang </a:t>
            </a:r>
            <a:r>
              <a:rPr lang="en-US" sz="2000" dirty="0" err="1" smtClean="0">
                <a:latin typeface="Arial Narrow" pitchFamily="34" charset="0"/>
              </a:rPr>
              <a:t>lebih</a:t>
            </a:r>
            <a:r>
              <a:rPr lang="en-US" sz="2000" dirty="0" smtClean="0">
                <a:latin typeface="Arial Narrow" pitchFamily="34" charset="0"/>
              </a:rPr>
              <a:t> </a:t>
            </a:r>
            <a:r>
              <a:rPr lang="en-US" sz="2000" dirty="0" err="1" smtClean="0">
                <a:latin typeface="Arial Narrow" pitchFamily="34" charset="0"/>
              </a:rPr>
              <a:t>cepat</a:t>
            </a:r>
            <a:r>
              <a:rPr lang="en-US" sz="2000" dirty="0" smtClean="0">
                <a:latin typeface="Arial Narrow" pitchFamily="34" charset="0"/>
              </a:rPr>
              <a:t> (1-2jam) </a:t>
            </a:r>
            <a:r>
              <a:rPr lang="en-US" sz="2000" dirty="0" err="1" smtClean="0">
                <a:latin typeface="Arial Narrow" pitchFamily="34" charset="0"/>
              </a:rPr>
              <a:t>ketika</a:t>
            </a:r>
            <a:r>
              <a:rPr lang="en-US" sz="2000" dirty="0" smtClean="0">
                <a:latin typeface="Arial Narrow" pitchFamily="34" charset="0"/>
              </a:rPr>
              <a:t> </a:t>
            </a:r>
            <a:r>
              <a:rPr lang="en-US" sz="2000" dirty="0" err="1" smtClean="0">
                <a:latin typeface="Arial Narrow" pitchFamily="34" charset="0"/>
              </a:rPr>
              <a:t>diberikan</a:t>
            </a:r>
            <a:r>
              <a:rPr lang="en-US" sz="2000" dirty="0" smtClean="0">
                <a:latin typeface="Arial Narrow" pitchFamily="34" charset="0"/>
              </a:rPr>
              <a:t> </a:t>
            </a:r>
            <a:r>
              <a:rPr lang="en-US" sz="2000" dirty="0" err="1" smtClean="0">
                <a:latin typeface="Arial Narrow" pitchFamily="34" charset="0"/>
              </a:rPr>
              <a:t>dalam</a:t>
            </a:r>
            <a:r>
              <a:rPr lang="en-US" sz="2000" dirty="0" smtClean="0">
                <a:latin typeface="Arial Narrow" pitchFamily="34" charset="0"/>
              </a:rPr>
              <a:t> </a:t>
            </a:r>
            <a:r>
              <a:rPr lang="en-US" sz="2000" dirty="0" err="1" smtClean="0">
                <a:latin typeface="Arial Narrow" pitchFamily="34" charset="0"/>
              </a:rPr>
              <a:t>dosis</a:t>
            </a:r>
            <a:r>
              <a:rPr lang="en-US" sz="2000" dirty="0" smtClean="0">
                <a:latin typeface="Arial Narrow" pitchFamily="34" charset="0"/>
              </a:rPr>
              <a:t> </a:t>
            </a:r>
            <a:r>
              <a:rPr lang="en-US" sz="2000" dirty="0" err="1" smtClean="0">
                <a:latin typeface="Arial Narrow" pitchFamily="34" charset="0"/>
              </a:rPr>
              <a:t>berulang</a:t>
            </a:r>
            <a:r>
              <a:rPr lang="en-US" sz="2000" dirty="0" smtClean="0">
                <a:latin typeface="Arial Narrow" pitchFamily="34" charset="0"/>
              </a:rPr>
              <a:t> </a:t>
            </a:r>
            <a:r>
              <a:rPr lang="en-US" sz="2000" dirty="0" err="1" smtClean="0">
                <a:latin typeface="Arial Narrow" pitchFamily="34" charset="0"/>
              </a:rPr>
              <a:t>dengan</a:t>
            </a:r>
            <a:r>
              <a:rPr lang="en-US" sz="2000" dirty="0" smtClean="0">
                <a:latin typeface="Arial Narrow" pitchFamily="34" charset="0"/>
              </a:rPr>
              <a:t> interval </a:t>
            </a:r>
            <a:r>
              <a:rPr lang="en-US" sz="2000" dirty="0" err="1" smtClean="0">
                <a:latin typeface="Arial Narrow" pitchFamily="34" charset="0"/>
              </a:rPr>
              <a:t>waktu</a:t>
            </a:r>
            <a:r>
              <a:rPr lang="en-US" sz="2000" dirty="0" smtClean="0">
                <a:latin typeface="Arial Narrow" pitchFamily="34" charset="0"/>
              </a:rPr>
              <a:t> &lt;30 </a:t>
            </a:r>
            <a:r>
              <a:rPr lang="en-US" sz="2000" dirty="0" err="1" smtClean="0">
                <a:latin typeface="Arial Narrow" pitchFamily="34" charset="0"/>
              </a:rPr>
              <a:t>menit</a:t>
            </a:r>
            <a:r>
              <a:rPr lang="en-US" sz="2000" dirty="0" smtClean="0">
                <a:latin typeface="Arial Narrow" pitchFamily="34" charset="0"/>
              </a:rPr>
              <a:t> </a:t>
            </a:r>
            <a:r>
              <a:rPr lang="en-US" sz="2000" dirty="0" err="1" smtClean="0">
                <a:latin typeface="Arial Narrow" pitchFamily="34" charset="0"/>
              </a:rPr>
              <a:t>selama</a:t>
            </a:r>
            <a:r>
              <a:rPr lang="en-US" sz="2000" dirty="0" smtClean="0">
                <a:latin typeface="Arial Narrow" pitchFamily="34" charset="0"/>
              </a:rPr>
              <a:t> 90-120 </a:t>
            </a:r>
            <a:r>
              <a:rPr lang="en-US" sz="2000" dirty="0" err="1" smtClean="0">
                <a:latin typeface="Arial Narrow" pitchFamily="34" charset="0"/>
              </a:rPr>
              <a:t>menit</a:t>
            </a:r>
            <a:r>
              <a:rPr lang="en-US" sz="2000" dirty="0" smtClean="0">
                <a:latin typeface="Arial Narrow" pitchFamily="34" charset="0"/>
              </a:rPr>
              <a:t>.</a:t>
            </a:r>
            <a:endParaRPr lang="en-GB" sz="2000" dirty="0" smtClean="0">
              <a:latin typeface="Arial Narrow" pitchFamily="34" charset="0"/>
            </a:endParaRPr>
          </a:p>
        </p:txBody>
      </p:sp>
      <p:sp>
        <p:nvSpPr>
          <p:cNvPr id="40964" name="Text Box 4"/>
          <p:cNvSpPr txBox="1">
            <a:spLocks noChangeArrowheads="1"/>
          </p:cNvSpPr>
          <p:nvPr/>
        </p:nvSpPr>
        <p:spPr bwMode="auto">
          <a:xfrm>
            <a:off x="179388" y="6086475"/>
            <a:ext cx="5688012" cy="366713"/>
          </a:xfrm>
          <a:prstGeom prst="rect">
            <a:avLst/>
          </a:prstGeom>
          <a:noFill/>
          <a:ln w="9525">
            <a:noFill/>
            <a:miter lim="800000"/>
            <a:headEnd/>
            <a:tailEnd/>
          </a:ln>
        </p:spPr>
        <p:txBody>
          <a:bodyPr>
            <a:spAutoFit/>
          </a:bodyPr>
          <a:lstStyle/>
          <a:p>
            <a:pPr>
              <a:spcBef>
                <a:spcPct val="50000"/>
              </a:spcBef>
            </a:pPr>
            <a:endParaRPr lang="en-GB">
              <a:latin typeface="Arial Narrow" pitchFamily="34" charset="0"/>
            </a:endParaRPr>
          </a:p>
        </p:txBody>
      </p:sp>
      <p:sp>
        <p:nvSpPr>
          <p:cNvPr id="40965" name="Text Box 5"/>
          <p:cNvSpPr txBox="1">
            <a:spLocks noChangeArrowheads="1"/>
          </p:cNvSpPr>
          <p:nvPr/>
        </p:nvSpPr>
        <p:spPr bwMode="auto">
          <a:xfrm>
            <a:off x="0" y="6596390"/>
            <a:ext cx="5903912" cy="261610"/>
          </a:xfrm>
          <a:prstGeom prst="rect">
            <a:avLst/>
          </a:prstGeom>
          <a:noFill/>
          <a:ln w="9525">
            <a:noFill/>
            <a:miter lim="800000"/>
            <a:headEnd/>
            <a:tailEnd/>
          </a:ln>
        </p:spPr>
        <p:txBody>
          <a:bodyPr>
            <a:spAutoFit/>
          </a:bodyPr>
          <a:lstStyle/>
          <a:p>
            <a:pPr>
              <a:spcBef>
                <a:spcPct val="50000"/>
              </a:spcBef>
            </a:pPr>
            <a:r>
              <a:rPr lang="en-US" sz="1100" dirty="0">
                <a:solidFill>
                  <a:srgbClr val="FFFF00"/>
                </a:solidFill>
                <a:latin typeface="Candara" pitchFamily="34" charset="0"/>
              </a:rPr>
              <a:t>Rodrigo GJ, Rapid effect of ICS on Acute Asthma. Chest 2006;130:1301-1311</a:t>
            </a:r>
            <a:endParaRPr lang="en-GB" sz="1100" dirty="0">
              <a:solidFill>
                <a:srgbClr val="FFFF00"/>
              </a:solidFill>
              <a:latin typeface="Candara" pitchFamily="34" charset="0"/>
            </a:endParaRPr>
          </a:p>
        </p:txBody>
      </p:sp>
      <p:sp>
        <p:nvSpPr>
          <p:cNvPr id="40966" name="Text Box 5"/>
          <p:cNvSpPr txBox="1">
            <a:spLocks noChangeArrowheads="1"/>
          </p:cNvSpPr>
          <p:nvPr/>
        </p:nvSpPr>
        <p:spPr bwMode="auto">
          <a:xfrm>
            <a:off x="468313" y="6092825"/>
            <a:ext cx="5903912" cy="274638"/>
          </a:xfrm>
          <a:prstGeom prst="rect">
            <a:avLst/>
          </a:prstGeom>
          <a:noFill/>
          <a:ln w="9525">
            <a:noFill/>
            <a:miter lim="800000"/>
            <a:headEnd/>
            <a:tailEnd/>
          </a:ln>
        </p:spPr>
        <p:txBody>
          <a:bodyPr>
            <a:spAutoFit/>
          </a:bodyPr>
          <a:lstStyle/>
          <a:p>
            <a:pPr>
              <a:spcBef>
                <a:spcPct val="50000"/>
              </a:spcBef>
            </a:pPr>
            <a:r>
              <a:rPr lang="en-US" sz="1200">
                <a:solidFill>
                  <a:srgbClr val="FFFF00"/>
                </a:solidFill>
                <a:latin typeface="Arial Narrow" pitchFamily="34" charset="0"/>
              </a:rPr>
              <a:t>ICS: Inhaled CorticoSteroid</a:t>
            </a:r>
            <a:endParaRPr lang="en-GB" sz="1200">
              <a:solidFill>
                <a:srgbClr val="FFFF00"/>
              </a:solidFill>
              <a:latin typeface="Arial Narrow" pitchFamily="34" charset="0"/>
            </a:endParaRPr>
          </a:p>
        </p:txBody>
      </p:sp>
      <p:sp>
        <p:nvSpPr>
          <p:cNvPr id="12" name="Right Arrow 11"/>
          <p:cNvSpPr/>
          <p:nvPr/>
        </p:nvSpPr>
        <p:spPr>
          <a:xfrm>
            <a:off x="4500563" y="2349500"/>
            <a:ext cx="719137" cy="5032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5580063" y="1844675"/>
            <a:ext cx="2520950" cy="1439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dirty="0" err="1">
                <a:solidFill>
                  <a:schemeClr val="bg1"/>
                </a:solidFill>
                <a:latin typeface="Arial Black" pitchFamily="34" charset="0"/>
              </a:rPr>
              <a:t>Efek</a:t>
            </a:r>
            <a:r>
              <a:rPr lang="en-US" sz="2000" dirty="0">
                <a:solidFill>
                  <a:schemeClr val="bg1"/>
                </a:solidFill>
                <a:latin typeface="Arial Black" pitchFamily="34" charset="0"/>
              </a:rPr>
              <a:t> </a:t>
            </a:r>
            <a:r>
              <a:rPr lang="en-US" sz="2000" dirty="0" err="1">
                <a:solidFill>
                  <a:schemeClr val="bg1"/>
                </a:solidFill>
                <a:latin typeface="Arial Black" pitchFamily="34" charset="0"/>
              </a:rPr>
              <a:t>samping</a:t>
            </a:r>
            <a:r>
              <a:rPr lang="en-US" sz="2000" dirty="0">
                <a:solidFill>
                  <a:schemeClr val="bg1"/>
                </a:solidFill>
                <a:latin typeface="Arial Black" pitchFamily="34" charset="0"/>
              </a:rPr>
              <a:t> yang</a:t>
            </a:r>
          </a:p>
          <a:p>
            <a:pPr algn="ctr">
              <a:defRPr/>
            </a:pPr>
            <a:r>
              <a:rPr lang="en-US" sz="2000" dirty="0" err="1">
                <a:solidFill>
                  <a:schemeClr val="bg1"/>
                </a:solidFill>
                <a:latin typeface="Arial Black" pitchFamily="34" charset="0"/>
              </a:rPr>
              <a:t>tidak</a:t>
            </a:r>
            <a:r>
              <a:rPr lang="en-US" sz="2000" dirty="0">
                <a:solidFill>
                  <a:schemeClr val="bg1"/>
                </a:solidFill>
                <a:latin typeface="Arial Black" pitchFamily="34" charset="0"/>
              </a:rPr>
              <a:t> </a:t>
            </a:r>
            <a:r>
              <a:rPr lang="en-US" sz="2000" dirty="0" err="1">
                <a:solidFill>
                  <a:schemeClr val="bg1"/>
                </a:solidFill>
                <a:latin typeface="Arial Black" pitchFamily="34" charset="0"/>
              </a:rPr>
              <a:t>diinginkan</a:t>
            </a:r>
            <a:endParaRPr lang="en-US" sz="2000" dirty="0">
              <a:solidFill>
                <a:schemeClr val="bg1"/>
              </a:solidFill>
              <a:latin typeface="Arial Black" pitchFamily="34" charset="0"/>
            </a:endParaRPr>
          </a:p>
        </p:txBody>
      </p:sp>
      <p:sp>
        <p:nvSpPr>
          <p:cNvPr id="14" name="Rounded Rectangle 13"/>
          <p:cNvSpPr/>
          <p:nvPr/>
        </p:nvSpPr>
        <p:spPr>
          <a:xfrm>
            <a:off x="684213" y="1844675"/>
            <a:ext cx="3527425" cy="1439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dirty="0" err="1">
                <a:solidFill>
                  <a:schemeClr val="bg1"/>
                </a:solidFill>
                <a:latin typeface="Arial Black" pitchFamily="34" charset="0"/>
              </a:rPr>
              <a:t>Konsentrasi</a:t>
            </a:r>
            <a:r>
              <a:rPr lang="en-US" sz="2000" dirty="0">
                <a:solidFill>
                  <a:schemeClr val="bg1"/>
                </a:solidFill>
                <a:latin typeface="Arial Black" pitchFamily="34" charset="0"/>
              </a:rPr>
              <a:t> </a:t>
            </a:r>
            <a:r>
              <a:rPr lang="en-US" sz="2000" dirty="0" err="1">
                <a:solidFill>
                  <a:schemeClr val="bg1"/>
                </a:solidFill>
                <a:latin typeface="Arial Black" pitchFamily="34" charset="0"/>
              </a:rPr>
              <a:t>sistemik</a:t>
            </a:r>
            <a:r>
              <a:rPr lang="en-US" sz="2000" dirty="0">
                <a:solidFill>
                  <a:schemeClr val="bg1"/>
                </a:solidFill>
                <a:latin typeface="Arial Black" pitchFamily="34" charset="0"/>
              </a:rPr>
              <a:t> </a:t>
            </a:r>
            <a:r>
              <a:rPr lang="en-US" sz="2000" dirty="0" err="1">
                <a:solidFill>
                  <a:schemeClr val="bg1"/>
                </a:solidFill>
                <a:latin typeface="Arial Black" pitchFamily="34" charset="0"/>
              </a:rPr>
              <a:t>dari</a:t>
            </a:r>
            <a:r>
              <a:rPr lang="en-US" sz="2000" dirty="0">
                <a:solidFill>
                  <a:schemeClr val="bg1"/>
                </a:solidFill>
                <a:latin typeface="Arial Black" pitchFamily="34" charset="0"/>
              </a:rPr>
              <a:t> </a:t>
            </a:r>
            <a:r>
              <a:rPr lang="en-US" sz="2000" dirty="0" err="1">
                <a:solidFill>
                  <a:schemeClr val="bg1"/>
                </a:solidFill>
                <a:latin typeface="Arial Black" pitchFamily="34" charset="0"/>
              </a:rPr>
              <a:t>kortikosteroid</a:t>
            </a:r>
            <a:r>
              <a:rPr lang="en-US" sz="2000" dirty="0">
                <a:solidFill>
                  <a:schemeClr val="bg1"/>
                </a:solidFill>
                <a:latin typeface="Arial Black" pitchFamily="34" charset="0"/>
              </a:rPr>
              <a:t> </a:t>
            </a:r>
            <a:r>
              <a:rPr lang="en-US" sz="2000" dirty="0" err="1">
                <a:solidFill>
                  <a:schemeClr val="bg1"/>
                </a:solidFill>
                <a:latin typeface="Arial Black" pitchFamily="34" charset="0"/>
              </a:rPr>
              <a:t>pada</a:t>
            </a:r>
            <a:r>
              <a:rPr lang="en-US" sz="2000" dirty="0">
                <a:solidFill>
                  <a:schemeClr val="bg1"/>
                </a:solidFill>
                <a:latin typeface="Arial Black" pitchFamily="34" charset="0"/>
              </a:rPr>
              <a:t> </a:t>
            </a:r>
            <a:r>
              <a:rPr lang="en-US" sz="2000" dirty="0" err="1">
                <a:solidFill>
                  <a:schemeClr val="bg1"/>
                </a:solidFill>
                <a:latin typeface="Arial Black" pitchFamily="34" charset="0"/>
              </a:rPr>
              <a:t>penggunaan</a:t>
            </a:r>
            <a:r>
              <a:rPr lang="en-US" sz="2000" dirty="0">
                <a:solidFill>
                  <a:schemeClr val="bg1"/>
                </a:solidFill>
                <a:latin typeface="Arial Black" pitchFamily="34" charset="0"/>
              </a:rPr>
              <a:t> </a:t>
            </a:r>
            <a:r>
              <a:rPr lang="en-US" sz="2000" dirty="0" err="1">
                <a:solidFill>
                  <a:schemeClr val="bg1"/>
                </a:solidFill>
                <a:latin typeface="Arial Black" pitchFamily="34" charset="0"/>
              </a:rPr>
              <a:t>jangka</a:t>
            </a:r>
            <a:r>
              <a:rPr lang="en-US" sz="2000" dirty="0">
                <a:solidFill>
                  <a:schemeClr val="bg1"/>
                </a:solidFill>
                <a:latin typeface="Arial Black" pitchFamily="34" charset="0"/>
              </a:rPr>
              <a:t> </a:t>
            </a:r>
            <a:r>
              <a:rPr lang="en-US" sz="2000" dirty="0" err="1">
                <a:solidFill>
                  <a:schemeClr val="bg1"/>
                </a:solidFill>
                <a:latin typeface="Arial Black" pitchFamily="34" charset="0"/>
              </a:rPr>
              <a:t>panjang</a:t>
            </a:r>
            <a:endParaRPr lang="en-US" sz="2000" dirty="0">
              <a:solidFill>
                <a:schemeClr val="bg1"/>
              </a:solidFill>
              <a:latin typeface="Arial Black" pitchFamily="34" charset="0"/>
            </a:endParaRPr>
          </a:p>
        </p:txBody>
      </p:sp>
      <p:sp>
        <p:nvSpPr>
          <p:cNvPr id="16"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339975" y="401638"/>
            <a:ext cx="4032250" cy="1155700"/>
          </a:xfrm>
          <a:prstGeom prst="rect">
            <a:avLst/>
          </a:prstGeom>
          <a:solidFill>
            <a:schemeClr val="bg2"/>
          </a:solidFill>
          <a:ln w="9525">
            <a:noFill/>
            <a:miter lim="800000"/>
            <a:headEnd/>
            <a:tailEnd/>
          </a:ln>
          <a:effectLst/>
        </p:spPr>
        <p:txBody>
          <a:bodyPr wrap="none" anchor="ctr"/>
          <a:lstStyle/>
          <a:p>
            <a:pPr algn="ctr" eaLnBrk="0" hangingPunct="0">
              <a:defRPr/>
            </a:pPr>
            <a:r>
              <a:rPr lang="en-US" sz="2000" dirty="0" err="1">
                <a:solidFill>
                  <a:srgbClr val="FFFF00"/>
                </a:solidFill>
                <a:latin typeface="Arial" pitchFamily="34" charset="0"/>
                <a:cs typeface="+mn-cs"/>
              </a:rPr>
              <a:t>Pemicu</a:t>
            </a:r>
            <a:endParaRPr lang="en-GB" sz="2000" dirty="0">
              <a:solidFill>
                <a:srgbClr val="FFFF00"/>
              </a:solidFill>
              <a:latin typeface="Arial" pitchFamily="34" charset="0"/>
              <a:cs typeface="+mn-cs"/>
            </a:endParaRPr>
          </a:p>
          <a:p>
            <a:pPr algn="ctr" eaLnBrk="0" hangingPunct="0">
              <a:defRPr/>
            </a:pPr>
            <a:r>
              <a:rPr lang="en-GB" dirty="0" err="1">
                <a:solidFill>
                  <a:srgbClr val="FFFF00"/>
                </a:solidFill>
                <a:effectLst>
                  <a:outerShdw blurRad="38100" dist="38100" dir="2700000" algn="tl">
                    <a:srgbClr val="000000"/>
                  </a:outerShdw>
                </a:effectLst>
                <a:latin typeface="Arial" pitchFamily="34" charset="0"/>
                <a:cs typeface="+mn-cs"/>
              </a:rPr>
              <a:t>Alergen</a:t>
            </a:r>
            <a:r>
              <a:rPr lang="en-GB" dirty="0">
                <a:solidFill>
                  <a:srgbClr val="FFFF00"/>
                </a:solidFill>
                <a:effectLst>
                  <a:outerShdw blurRad="38100" dist="38100" dir="2700000" algn="tl">
                    <a:srgbClr val="000000"/>
                  </a:outerShdw>
                </a:effectLst>
                <a:latin typeface="Arial" pitchFamily="34" charset="0"/>
                <a:cs typeface="+mn-cs"/>
              </a:rPr>
              <a:t>, </a:t>
            </a:r>
            <a:r>
              <a:rPr lang="en-GB" dirty="0" err="1">
                <a:solidFill>
                  <a:srgbClr val="FFFF00"/>
                </a:solidFill>
                <a:effectLst>
                  <a:outerShdw blurRad="38100" dist="38100" dir="2700000" algn="tl">
                    <a:srgbClr val="000000"/>
                  </a:outerShdw>
                </a:effectLst>
                <a:latin typeface="Arial" pitchFamily="34" charset="0"/>
                <a:cs typeface="+mn-cs"/>
              </a:rPr>
              <a:t>zat</a:t>
            </a:r>
            <a:r>
              <a:rPr lang="en-GB" dirty="0">
                <a:solidFill>
                  <a:srgbClr val="FFFF00"/>
                </a:solidFill>
                <a:effectLst>
                  <a:outerShdw blurRad="38100" dist="38100" dir="2700000" algn="tl">
                    <a:srgbClr val="000000"/>
                  </a:outerShdw>
                </a:effectLst>
                <a:latin typeface="Arial" pitchFamily="34" charset="0"/>
                <a:cs typeface="+mn-cs"/>
              </a:rPr>
              <a:t> </a:t>
            </a:r>
            <a:r>
              <a:rPr lang="en-GB" dirty="0" err="1">
                <a:solidFill>
                  <a:srgbClr val="FFFF00"/>
                </a:solidFill>
                <a:effectLst>
                  <a:outerShdw blurRad="38100" dist="38100" dir="2700000" algn="tl">
                    <a:srgbClr val="000000"/>
                  </a:outerShdw>
                </a:effectLst>
                <a:latin typeface="Arial" pitchFamily="34" charset="0"/>
                <a:cs typeface="+mn-cs"/>
              </a:rPr>
              <a:t>kimia</a:t>
            </a:r>
            <a:r>
              <a:rPr lang="en-GB" dirty="0">
                <a:solidFill>
                  <a:srgbClr val="FFFF00"/>
                </a:solidFill>
                <a:effectLst>
                  <a:outerShdw blurRad="38100" dist="38100" dir="2700000" algn="tl">
                    <a:srgbClr val="000000"/>
                  </a:outerShdw>
                </a:effectLst>
                <a:latin typeface="Arial" pitchFamily="34" charset="0"/>
                <a:cs typeface="+mn-cs"/>
              </a:rPr>
              <a:t>, </a:t>
            </a:r>
          </a:p>
          <a:p>
            <a:pPr algn="ctr" eaLnBrk="0" hangingPunct="0">
              <a:defRPr/>
            </a:pPr>
            <a:r>
              <a:rPr lang="en-GB" dirty="0" err="1">
                <a:solidFill>
                  <a:srgbClr val="FFFF00"/>
                </a:solidFill>
                <a:effectLst>
                  <a:outerShdw blurRad="38100" dist="38100" dir="2700000" algn="tl">
                    <a:srgbClr val="000000"/>
                  </a:outerShdw>
                </a:effectLst>
                <a:latin typeface="Arial" pitchFamily="34" charset="0"/>
                <a:cs typeface="+mn-cs"/>
              </a:rPr>
              <a:t>polusi</a:t>
            </a:r>
            <a:r>
              <a:rPr lang="en-GB" dirty="0">
                <a:solidFill>
                  <a:srgbClr val="FFFF00"/>
                </a:solidFill>
                <a:effectLst>
                  <a:outerShdw blurRad="38100" dist="38100" dir="2700000" algn="tl">
                    <a:srgbClr val="000000"/>
                  </a:outerShdw>
                </a:effectLst>
                <a:latin typeface="Arial" pitchFamily="34" charset="0"/>
                <a:cs typeface="+mn-cs"/>
              </a:rPr>
              <a:t> </a:t>
            </a:r>
            <a:r>
              <a:rPr lang="en-GB" dirty="0" err="1">
                <a:solidFill>
                  <a:srgbClr val="FFFF00"/>
                </a:solidFill>
                <a:effectLst>
                  <a:outerShdw blurRad="38100" dist="38100" dir="2700000" algn="tl">
                    <a:srgbClr val="000000"/>
                  </a:outerShdw>
                </a:effectLst>
                <a:latin typeface="Arial" pitchFamily="34" charset="0"/>
                <a:cs typeface="+mn-cs"/>
              </a:rPr>
              <a:t>udara</a:t>
            </a:r>
            <a:r>
              <a:rPr lang="en-GB" dirty="0">
                <a:solidFill>
                  <a:srgbClr val="FFFF00"/>
                </a:solidFill>
                <a:effectLst>
                  <a:outerShdw blurRad="38100" dist="38100" dir="2700000" algn="tl">
                    <a:srgbClr val="000000"/>
                  </a:outerShdw>
                </a:effectLst>
                <a:latin typeface="Arial" pitchFamily="34" charset="0"/>
                <a:cs typeface="+mn-cs"/>
              </a:rPr>
              <a:t>, </a:t>
            </a:r>
            <a:r>
              <a:rPr lang="en-GB" dirty="0" err="1">
                <a:solidFill>
                  <a:srgbClr val="FFFF00"/>
                </a:solidFill>
                <a:effectLst>
                  <a:outerShdw blurRad="38100" dist="38100" dir="2700000" algn="tl">
                    <a:srgbClr val="000000"/>
                  </a:outerShdw>
                </a:effectLst>
                <a:latin typeface="Arial" pitchFamily="34" charset="0"/>
                <a:cs typeface="+mn-cs"/>
              </a:rPr>
              <a:t>infeksi</a:t>
            </a:r>
            <a:r>
              <a:rPr lang="en-GB" dirty="0">
                <a:solidFill>
                  <a:srgbClr val="FFFF00"/>
                </a:solidFill>
                <a:effectLst>
                  <a:outerShdw blurRad="38100" dist="38100" dir="2700000" algn="tl">
                    <a:srgbClr val="000000"/>
                  </a:outerShdw>
                </a:effectLst>
                <a:latin typeface="Arial" pitchFamily="34" charset="0"/>
                <a:cs typeface="+mn-cs"/>
              </a:rPr>
              <a:t> virus</a:t>
            </a:r>
          </a:p>
        </p:txBody>
      </p:sp>
      <p:sp>
        <p:nvSpPr>
          <p:cNvPr id="43011" name="AutoShape 3"/>
          <p:cNvSpPr>
            <a:spLocks noChangeArrowheads="1"/>
          </p:cNvSpPr>
          <p:nvPr/>
        </p:nvSpPr>
        <p:spPr bwMode="auto">
          <a:xfrm>
            <a:off x="2473325" y="1927225"/>
            <a:ext cx="3779838" cy="1631950"/>
          </a:xfrm>
          <a:prstGeom prst="irregularSeal1">
            <a:avLst/>
          </a:prstGeom>
          <a:solidFill>
            <a:srgbClr val="BC003A"/>
          </a:solidFill>
          <a:ln w="9525">
            <a:noFill/>
            <a:miter lim="800000"/>
            <a:headEnd/>
            <a:tailEnd/>
          </a:ln>
          <a:effectLst/>
        </p:spPr>
        <p:txBody>
          <a:bodyPr wrap="none" anchor="ctr"/>
          <a:lstStyle/>
          <a:p>
            <a:pPr algn="ctr" eaLnBrk="0" hangingPunct="0">
              <a:defRPr/>
            </a:pPr>
            <a:endParaRPr lang="en-GB" sz="1600" dirty="0">
              <a:solidFill>
                <a:srgbClr val="FFFF00"/>
              </a:solidFill>
              <a:effectLst>
                <a:outerShdw blurRad="38100" dist="38100" dir="2700000" algn="tl">
                  <a:srgbClr val="000000"/>
                </a:outerShdw>
              </a:effectLst>
              <a:latin typeface="Arial" pitchFamily="34" charset="0"/>
              <a:cs typeface="+mn-cs"/>
            </a:endParaRPr>
          </a:p>
          <a:p>
            <a:pPr algn="ctr" eaLnBrk="0" hangingPunct="0">
              <a:defRPr/>
            </a:pPr>
            <a:r>
              <a:rPr lang="en-GB" sz="2800" dirty="0">
                <a:solidFill>
                  <a:srgbClr val="FFFF00"/>
                </a:solidFill>
                <a:effectLst>
                  <a:outerShdw blurRad="38100" dist="38100" dir="2700000" algn="tl">
                    <a:srgbClr val="000000"/>
                  </a:outerShdw>
                </a:effectLst>
                <a:latin typeface="Arial" pitchFamily="34" charset="0"/>
                <a:cs typeface="+mn-cs"/>
              </a:rPr>
              <a:t>I</a:t>
            </a:r>
            <a:r>
              <a:rPr lang="en-US" sz="2800" dirty="0" err="1">
                <a:solidFill>
                  <a:srgbClr val="FFFF00"/>
                </a:solidFill>
                <a:effectLst>
                  <a:outerShdw blurRad="38100" dist="38100" dir="2700000" algn="tl">
                    <a:srgbClr val="000000"/>
                  </a:outerShdw>
                </a:effectLst>
                <a:latin typeface="Arial" pitchFamily="34" charset="0"/>
                <a:cs typeface="+mn-cs"/>
              </a:rPr>
              <a:t>nflamasi</a:t>
            </a:r>
            <a:endParaRPr lang="en-GB" sz="2800" dirty="0">
              <a:solidFill>
                <a:srgbClr val="FFFF00"/>
              </a:solidFill>
              <a:effectLst>
                <a:outerShdw blurRad="38100" dist="38100" dir="2700000" algn="tl">
                  <a:srgbClr val="000000"/>
                </a:outerShdw>
              </a:effectLst>
              <a:latin typeface="Arial" pitchFamily="34" charset="0"/>
              <a:cs typeface="+mn-cs"/>
            </a:endParaRPr>
          </a:p>
          <a:p>
            <a:pPr algn="ctr" eaLnBrk="0" hangingPunct="0">
              <a:defRPr/>
            </a:pPr>
            <a:endParaRPr lang="en-GB" dirty="0">
              <a:solidFill>
                <a:srgbClr val="FFFF00"/>
              </a:solidFill>
              <a:effectLst>
                <a:outerShdw blurRad="38100" dist="38100" dir="2700000" algn="tl">
                  <a:srgbClr val="000000"/>
                </a:outerShdw>
              </a:effectLst>
              <a:latin typeface="Arial" pitchFamily="34" charset="0"/>
              <a:cs typeface="+mn-cs"/>
            </a:endParaRPr>
          </a:p>
        </p:txBody>
      </p:sp>
      <p:sp>
        <p:nvSpPr>
          <p:cNvPr id="43012" name="Rectangle 4"/>
          <p:cNvSpPr>
            <a:spLocks noChangeArrowheads="1"/>
          </p:cNvSpPr>
          <p:nvPr/>
        </p:nvSpPr>
        <p:spPr bwMode="auto">
          <a:xfrm>
            <a:off x="3203575" y="4941888"/>
            <a:ext cx="2232025" cy="1571625"/>
          </a:xfrm>
          <a:prstGeom prst="rect">
            <a:avLst/>
          </a:prstGeom>
          <a:solidFill>
            <a:schemeClr val="bg2"/>
          </a:solidFill>
          <a:ln w="9525">
            <a:noFill/>
            <a:miter lim="800000"/>
            <a:headEnd/>
            <a:tailEnd/>
          </a:ln>
          <a:effectLst/>
        </p:spPr>
        <p:txBody>
          <a:bodyPr wrap="none" anchor="ctr"/>
          <a:lstStyle/>
          <a:p>
            <a:pPr algn="ctr" eaLnBrk="0" hangingPunct="0">
              <a:defRPr/>
            </a:pPr>
            <a:r>
              <a:rPr lang="en-US" sz="2000" dirty="0" err="1">
                <a:solidFill>
                  <a:srgbClr val="FFFF00"/>
                </a:solidFill>
                <a:latin typeface="Arial" pitchFamily="34" charset="0"/>
                <a:cs typeface="+mn-cs"/>
              </a:rPr>
              <a:t>Pencetus</a:t>
            </a:r>
            <a:endParaRPr lang="en-GB" sz="2000" dirty="0">
              <a:solidFill>
                <a:srgbClr val="FFFF00"/>
              </a:solidFill>
              <a:latin typeface="Arial" pitchFamily="34" charset="0"/>
              <a:cs typeface="+mn-cs"/>
            </a:endParaRPr>
          </a:p>
          <a:p>
            <a:pPr algn="ctr" eaLnBrk="0" hangingPunct="0">
              <a:defRPr/>
            </a:pPr>
            <a:r>
              <a:rPr lang="en-GB" sz="2000" dirty="0" err="1">
                <a:solidFill>
                  <a:srgbClr val="FFFF00"/>
                </a:solidFill>
                <a:effectLst>
                  <a:outerShdw blurRad="38100" dist="38100" dir="2700000" algn="tl">
                    <a:srgbClr val="000000"/>
                  </a:outerShdw>
                </a:effectLst>
                <a:latin typeface="Arial" pitchFamily="34" charset="0"/>
                <a:cs typeface="+mn-cs"/>
              </a:rPr>
              <a:t>Alergen</a:t>
            </a:r>
            <a:r>
              <a:rPr lang="en-GB" sz="2000" dirty="0">
                <a:solidFill>
                  <a:srgbClr val="FFFF00"/>
                </a:solidFill>
                <a:effectLst>
                  <a:outerShdw blurRad="38100" dist="38100" dir="2700000" algn="tl">
                    <a:srgbClr val="000000"/>
                  </a:outerShdw>
                </a:effectLst>
                <a:latin typeface="Arial" pitchFamily="34" charset="0"/>
                <a:cs typeface="+mn-cs"/>
              </a:rPr>
              <a:t>, </a:t>
            </a:r>
          </a:p>
          <a:p>
            <a:pPr algn="ctr" eaLnBrk="0" hangingPunct="0">
              <a:defRPr/>
            </a:pPr>
            <a:r>
              <a:rPr lang="en-GB" sz="2000" dirty="0" err="1">
                <a:solidFill>
                  <a:srgbClr val="FFFF00"/>
                </a:solidFill>
                <a:effectLst>
                  <a:outerShdw blurRad="38100" dist="38100" dir="2700000" algn="tl">
                    <a:srgbClr val="000000"/>
                  </a:outerShdw>
                </a:effectLst>
                <a:latin typeface="Arial" pitchFamily="34" charset="0"/>
                <a:cs typeface="+mn-cs"/>
              </a:rPr>
              <a:t>Olahraga</a:t>
            </a:r>
            <a:r>
              <a:rPr lang="en-GB" sz="2000" dirty="0">
                <a:solidFill>
                  <a:srgbClr val="FFFF00"/>
                </a:solidFill>
                <a:effectLst>
                  <a:outerShdw blurRad="38100" dist="38100" dir="2700000" algn="tl">
                    <a:srgbClr val="000000"/>
                  </a:outerShdw>
                </a:effectLst>
                <a:latin typeface="Arial" pitchFamily="34" charset="0"/>
                <a:cs typeface="+mn-cs"/>
              </a:rPr>
              <a:t>,</a:t>
            </a:r>
          </a:p>
          <a:p>
            <a:pPr algn="ctr" eaLnBrk="0" hangingPunct="0">
              <a:defRPr/>
            </a:pPr>
            <a:r>
              <a:rPr lang="en-GB" sz="2000" dirty="0" err="1">
                <a:solidFill>
                  <a:srgbClr val="FFFF00"/>
                </a:solidFill>
                <a:effectLst>
                  <a:outerShdw blurRad="38100" dist="38100" dir="2700000" algn="tl">
                    <a:srgbClr val="000000"/>
                  </a:outerShdw>
                </a:effectLst>
                <a:latin typeface="Arial" pitchFamily="34" charset="0"/>
                <a:cs typeface="+mn-cs"/>
              </a:rPr>
              <a:t>Udara</a:t>
            </a:r>
            <a:r>
              <a:rPr lang="en-GB" sz="2000" dirty="0">
                <a:solidFill>
                  <a:srgbClr val="FFFF00"/>
                </a:solidFill>
                <a:effectLst>
                  <a:outerShdw blurRad="38100" dist="38100" dir="2700000" algn="tl">
                    <a:srgbClr val="000000"/>
                  </a:outerShdw>
                </a:effectLst>
                <a:latin typeface="Arial" pitchFamily="34" charset="0"/>
                <a:cs typeface="+mn-cs"/>
              </a:rPr>
              <a:t> </a:t>
            </a:r>
            <a:r>
              <a:rPr lang="en-GB" sz="2000" dirty="0" err="1">
                <a:solidFill>
                  <a:srgbClr val="FFFF00"/>
                </a:solidFill>
                <a:effectLst>
                  <a:outerShdw blurRad="38100" dist="38100" dir="2700000" algn="tl">
                    <a:srgbClr val="000000"/>
                  </a:outerShdw>
                </a:effectLst>
                <a:latin typeface="Arial" pitchFamily="34" charset="0"/>
                <a:cs typeface="+mn-cs"/>
              </a:rPr>
              <a:t>dingin</a:t>
            </a:r>
            <a:r>
              <a:rPr lang="en-GB" sz="2000" dirty="0">
                <a:solidFill>
                  <a:srgbClr val="FFFF00"/>
                </a:solidFill>
                <a:effectLst>
                  <a:outerShdw blurRad="38100" dist="38100" dir="2700000" algn="tl">
                    <a:srgbClr val="000000"/>
                  </a:outerShdw>
                </a:effectLst>
                <a:latin typeface="Arial" pitchFamily="34" charset="0"/>
                <a:cs typeface="+mn-cs"/>
              </a:rPr>
              <a:t>, </a:t>
            </a:r>
          </a:p>
          <a:p>
            <a:pPr algn="ctr" eaLnBrk="0" hangingPunct="0">
              <a:defRPr/>
            </a:pPr>
            <a:r>
              <a:rPr lang="en-GB" sz="2000" dirty="0" err="1">
                <a:solidFill>
                  <a:srgbClr val="FFFF00"/>
                </a:solidFill>
                <a:effectLst>
                  <a:outerShdw blurRad="38100" dist="38100" dir="2700000" algn="tl">
                    <a:srgbClr val="000000"/>
                  </a:outerShdw>
                </a:effectLst>
                <a:latin typeface="Arial" pitchFamily="34" charset="0"/>
                <a:cs typeface="+mn-cs"/>
              </a:rPr>
              <a:t>dll</a:t>
            </a:r>
            <a:endParaRPr lang="en-GB" sz="2000" dirty="0">
              <a:solidFill>
                <a:srgbClr val="FFFF00"/>
              </a:solidFill>
              <a:effectLst>
                <a:outerShdw blurRad="38100" dist="38100" dir="2700000" algn="tl">
                  <a:srgbClr val="000000"/>
                </a:outerShdw>
              </a:effectLst>
              <a:latin typeface="Arial" pitchFamily="34" charset="0"/>
              <a:cs typeface="+mn-cs"/>
            </a:endParaRPr>
          </a:p>
        </p:txBody>
      </p:sp>
      <p:sp>
        <p:nvSpPr>
          <p:cNvPr id="43013" name="Oval 5"/>
          <p:cNvSpPr>
            <a:spLocks noChangeArrowheads="1"/>
          </p:cNvSpPr>
          <p:nvPr/>
        </p:nvSpPr>
        <p:spPr bwMode="auto">
          <a:xfrm>
            <a:off x="5654675" y="4895850"/>
            <a:ext cx="2473325" cy="1628775"/>
          </a:xfrm>
          <a:prstGeom prst="ellipse">
            <a:avLst/>
          </a:prstGeom>
          <a:solidFill>
            <a:srgbClr val="008080"/>
          </a:solidFill>
          <a:ln w="9525">
            <a:noFill/>
            <a:round/>
            <a:headEnd/>
            <a:tailEnd/>
          </a:ln>
          <a:effectLst/>
        </p:spPr>
        <p:txBody>
          <a:bodyPr wrap="none" anchor="ctr"/>
          <a:lstStyle/>
          <a:p>
            <a:pPr algn="ctr" eaLnBrk="0" hangingPunct="0">
              <a:defRPr/>
            </a:pPr>
            <a:endParaRPr lang="en-GB">
              <a:solidFill>
                <a:srgbClr val="FFFF00"/>
              </a:solidFill>
              <a:effectLst>
                <a:outerShdw blurRad="38100" dist="38100" dir="2700000" algn="tl">
                  <a:srgbClr val="000000"/>
                </a:outerShdw>
              </a:effectLst>
              <a:latin typeface="Arial" pitchFamily="34" charset="0"/>
              <a:cs typeface="+mn-cs"/>
            </a:endParaRPr>
          </a:p>
        </p:txBody>
      </p:sp>
      <p:sp>
        <p:nvSpPr>
          <p:cNvPr id="43014" name="Text Box 6"/>
          <p:cNvSpPr txBox="1">
            <a:spLocks noChangeArrowheads="1"/>
          </p:cNvSpPr>
          <p:nvPr/>
        </p:nvSpPr>
        <p:spPr bwMode="auto">
          <a:xfrm>
            <a:off x="5724525" y="5016500"/>
            <a:ext cx="2403475" cy="1323975"/>
          </a:xfrm>
          <a:prstGeom prst="rect">
            <a:avLst/>
          </a:prstGeom>
          <a:noFill/>
          <a:ln w="9525">
            <a:noFill/>
            <a:miter lim="800000"/>
            <a:headEnd/>
            <a:tailEnd/>
          </a:ln>
          <a:effectLst/>
        </p:spPr>
        <p:txBody>
          <a:bodyPr>
            <a:spAutoFit/>
          </a:bodyPr>
          <a:lstStyle/>
          <a:p>
            <a:pPr algn="ctr" eaLnBrk="0" hangingPunct="0">
              <a:defRPr/>
            </a:pPr>
            <a:r>
              <a:rPr lang="en-US" sz="2000" dirty="0" err="1">
                <a:solidFill>
                  <a:srgbClr val="FFFF00"/>
                </a:solidFill>
                <a:latin typeface="Arial" pitchFamily="34" charset="0"/>
                <a:cs typeface="+mn-cs"/>
              </a:rPr>
              <a:t>Gejala</a:t>
            </a:r>
            <a:endParaRPr lang="en-GB" sz="2000" dirty="0">
              <a:solidFill>
                <a:srgbClr val="FFFF00"/>
              </a:solidFill>
              <a:latin typeface="Arial" pitchFamily="34" charset="0"/>
              <a:cs typeface="+mn-cs"/>
            </a:endParaRPr>
          </a:p>
          <a:p>
            <a:pPr algn="ctr" eaLnBrk="0" hangingPunct="0">
              <a:defRPr/>
            </a:pPr>
            <a:r>
              <a:rPr lang="en-GB" sz="2000" dirty="0" err="1">
                <a:solidFill>
                  <a:srgbClr val="FFFF00"/>
                </a:solidFill>
                <a:effectLst>
                  <a:outerShdw blurRad="38100" dist="38100" dir="2700000" algn="tl">
                    <a:srgbClr val="000000"/>
                  </a:outerShdw>
                </a:effectLst>
                <a:latin typeface="Arial" pitchFamily="34" charset="0"/>
                <a:cs typeface="+mn-cs"/>
              </a:rPr>
              <a:t>Batuk</a:t>
            </a:r>
            <a:r>
              <a:rPr lang="en-GB" sz="2000" dirty="0">
                <a:solidFill>
                  <a:srgbClr val="FFFF00"/>
                </a:solidFill>
                <a:effectLst>
                  <a:outerShdw blurRad="38100" dist="38100" dir="2700000" algn="tl">
                    <a:srgbClr val="000000"/>
                  </a:outerShdw>
                </a:effectLst>
                <a:latin typeface="Arial" pitchFamily="34" charset="0"/>
                <a:cs typeface="+mn-cs"/>
              </a:rPr>
              <a:t> , </a:t>
            </a:r>
            <a:r>
              <a:rPr lang="en-GB" sz="2000" dirty="0" err="1">
                <a:solidFill>
                  <a:srgbClr val="FFFF00"/>
                </a:solidFill>
                <a:effectLst>
                  <a:outerShdw blurRad="38100" dist="38100" dir="2700000" algn="tl">
                    <a:srgbClr val="000000"/>
                  </a:outerShdw>
                </a:effectLst>
                <a:latin typeface="Arial" pitchFamily="34" charset="0"/>
                <a:cs typeface="+mn-cs"/>
              </a:rPr>
              <a:t>mengi</a:t>
            </a:r>
            <a:endParaRPr lang="en-GB" sz="2000" dirty="0">
              <a:solidFill>
                <a:srgbClr val="FFFF00"/>
              </a:solidFill>
              <a:effectLst>
                <a:outerShdw blurRad="38100" dist="38100" dir="2700000" algn="tl">
                  <a:srgbClr val="000000"/>
                </a:outerShdw>
              </a:effectLst>
              <a:latin typeface="Arial" pitchFamily="34" charset="0"/>
              <a:cs typeface="+mn-cs"/>
            </a:endParaRPr>
          </a:p>
          <a:p>
            <a:pPr algn="ctr" eaLnBrk="0" hangingPunct="0">
              <a:defRPr/>
            </a:pPr>
            <a:r>
              <a:rPr lang="en-GB" sz="2000" dirty="0">
                <a:solidFill>
                  <a:srgbClr val="FFFF00"/>
                </a:solidFill>
                <a:effectLst>
                  <a:outerShdw blurRad="38100" dist="38100" dir="2700000" algn="tl">
                    <a:srgbClr val="000000"/>
                  </a:outerShdw>
                </a:effectLst>
                <a:latin typeface="Arial" pitchFamily="34" charset="0"/>
                <a:cs typeface="+mn-cs"/>
              </a:rPr>
              <a:t>dada </a:t>
            </a:r>
            <a:r>
              <a:rPr lang="en-GB" sz="2000" dirty="0" err="1">
                <a:solidFill>
                  <a:srgbClr val="FFFF00"/>
                </a:solidFill>
                <a:effectLst>
                  <a:outerShdw blurRad="38100" dist="38100" dir="2700000" algn="tl">
                    <a:srgbClr val="000000"/>
                  </a:outerShdw>
                </a:effectLst>
                <a:latin typeface="Arial" pitchFamily="34" charset="0"/>
                <a:cs typeface="+mn-cs"/>
              </a:rPr>
              <a:t>tertekan</a:t>
            </a:r>
            <a:r>
              <a:rPr lang="en-GB" sz="2000" dirty="0">
                <a:solidFill>
                  <a:srgbClr val="FFFF00"/>
                </a:solidFill>
                <a:effectLst>
                  <a:outerShdw blurRad="38100" dist="38100" dir="2700000" algn="tl">
                    <a:srgbClr val="000000"/>
                  </a:outerShdw>
                </a:effectLst>
                <a:latin typeface="Arial" pitchFamily="34" charset="0"/>
                <a:cs typeface="+mn-cs"/>
              </a:rPr>
              <a:t>,</a:t>
            </a:r>
          </a:p>
          <a:p>
            <a:pPr algn="ctr" eaLnBrk="0" hangingPunct="0">
              <a:defRPr/>
            </a:pPr>
            <a:r>
              <a:rPr lang="en-GB" sz="2000" dirty="0">
                <a:solidFill>
                  <a:srgbClr val="FFFF00"/>
                </a:solidFill>
                <a:effectLst>
                  <a:outerShdw blurRad="38100" dist="38100" dir="2700000" algn="tl">
                    <a:srgbClr val="000000"/>
                  </a:outerShdw>
                </a:effectLst>
                <a:latin typeface="Arial" pitchFamily="34" charset="0"/>
                <a:cs typeface="+mn-cs"/>
              </a:rPr>
              <a:t>  </a:t>
            </a:r>
            <a:r>
              <a:rPr lang="en-GB" sz="2000" dirty="0" err="1">
                <a:solidFill>
                  <a:srgbClr val="FFFF00"/>
                </a:solidFill>
                <a:effectLst>
                  <a:outerShdw blurRad="38100" dist="38100" dir="2700000" algn="tl">
                    <a:srgbClr val="000000"/>
                  </a:outerShdw>
                </a:effectLst>
                <a:latin typeface="Arial" pitchFamily="34" charset="0"/>
                <a:cs typeface="+mn-cs"/>
              </a:rPr>
              <a:t>sesak</a:t>
            </a:r>
            <a:r>
              <a:rPr lang="en-GB" sz="2000" dirty="0">
                <a:solidFill>
                  <a:srgbClr val="FFFF00"/>
                </a:solidFill>
                <a:effectLst>
                  <a:outerShdw blurRad="38100" dist="38100" dir="2700000" algn="tl">
                    <a:srgbClr val="000000"/>
                  </a:outerShdw>
                </a:effectLst>
                <a:latin typeface="Arial" pitchFamily="34" charset="0"/>
                <a:cs typeface="+mn-cs"/>
              </a:rPr>
              <a:t> </a:t>
            </a:r>
            <a:r>
              <a:rPr lang="en-GB" sz="2000" dirty="0" err="1">
                <a:solidFill>
                  <a:srgbClr val="FFFF00"/>
                </a:solidFill>
                <a:effectLst>
                  <a:outerShdw blurRad="38100" dist="38100" dir="2700000" algn="tl">
                    <a:srgbClr val="000000"/>
                  </a:outerShdw>
                </a:effectLst>
                <a:latin typeface="Arial" pitchFamily="34" charset="0"/>
                <a:cs typeface="+mn-cs"/>
              </a:rPr>
              <a:t>napas</a:t>
            </a:r>
            <a:endParaRPr lang="en-GB" sz="2000" dirty="0">
              <a:solidFill>
                <a:srgbClr val="FFFF00"/>
              </a:solidFill>
              <a:effectLst>
                <a:outerShdw blurRad="38100" dist="38100" dir="2700000" algn="tl">
                  <a:srgbClr val="000000"/>
                </a:outerShdw>
              </a:effectLst>
              <a:latin typeface="Arial" pitchFamily="34" charset="0"/>
              <a:cs typeface="+mn-cs"/>
            </a:endParaRPr>
          </a:p>
        </p:txBody>
      </p:sp>
      <p:sp>
        <p:nvSpPr>
          <p:cNvPr id="43015" name="Rectangle 7"/>
          <p:cNvSpPr>
            <a:spLocks noChangeArrowheads="1"/>
          </p:cNvSpPr>
          <p:nvPr/>
        </p:nvSpPr>
        <p:spPr bwMode="auto">
          <a:xfrm>
            <a:off x="642938" y="3659188"/>
            <a:ext cx="2786062" cy="647700"/>
          </a:xfrm>
          <a:prstGeom prst="rect">
            <a:avLst/>
          </a:prstGeom>
          <a:solidFill>
            <a:srgbClr val="800080"/>
          </a:solidFill>
          <a:ln w="9525">
            <a:noFill/>
            <a:miter lim="800000"/>
            <a:headEnd/>
            <a:tailEnd/>
          </a:ln>
          <a:effectLst/>
        </p:spPr>
        <p:txBody>
          <a:bodyPr lIns="92075" tIns="46038" rIns="92075" bIns="46038">
            <a:spAutoFit/>
          </a:bodyPr>
          <a:lstStyle/>
          <a:p>
            <a:pPr algn="ctr" eaLnBrk="0" hangingPunct="0">
              <a:lnSpc>
                <a:spcPct val="90000"/>
              </a:lnSpc>
              <a:defRPr/>
            </a:pPr>
            <a:r>
              <a:rPr lang="en-US" sz="2000" dirty="0" err="1">
                <a:solidFill>
                  <a:srgbClr val="FFFF00"/>
                </a:solidFill>
                <a:effectLst>
                  <a:outerShdw blurRad="38100" dist="38100" dir="2700000" algn="tl">
                    <a:srgbClr val="000000"/>
                  </a:outerShdw>
                </a:effectLst>
                <a:latin typeface="Arial" pitchFamily="34" charset="0"/>
                <a:cs typeface="+mn-cs"/>
              </a:rPr>
              <a:t>Hiper-responsif</a:t>
            </a:r>
            <a:r>
              <a:rPr lang="en-US" sz="2000" dirty="0">
                <a:solidFill>
                  <a:srgbClr val="FFFF00"/>
                </a:solidFill>
                <a:effectLst>
                  <a:outerShdw blurRad="38100" dist="38100" dir="2700000" algn="tl">
                    <a:srgbClr val="000000"/>
                  </a:outerShdw>
                </a:effectLst>
                <a:latin typeface="Arial" pitchFamily="34" charset="0"/>
                <a:cs typeface="+mn-cs"/>
              </a:rPr>
              <a:t> </a:t>
            </a:r>
            <a:r>
              <a:rPr lang="en-US" sz="2000" dirty="0" err="1">
                <a:solidFill>
                  <a:srgbClr val="FFFF00"/>
                </a:solidFill>
                <a:effectLst>
                  <a:outerShdw blurRad="38100" dist="38100" dir="2700000" algn="tl">
                    <a:srgbClr val="000000"/>
                  </a:outerShdw>
                </a:effectLst>
                <a:latin typeface="Arial" pitchFamily="34" charset="0"/>
                <a:cs typeface="+mn-cs"/>
              </a:rPr>
              <a:t>saluran</a:t>
            </a:r>
            <a:r>
              <a:rPr lang="en-US" sz="2000" dirty="0">
                <a:solidFill>
                  <a:srgbClr val="FFFF00"/>
                </a:solidFill>
                <a:effectLst>
                  <a:outerShdw blurRad="38100" dist="38100" dir="2700000" algn="tl">
                    <a:srgbClr val="000000"/>
                  </a:outerShdw>
                </a:effectLst>
                <a:latin typeface="Arial" pitchFamily="34" charset="0"/>
                <a:cs typeface="+mn-cs"/>
              </a:rPr>
              <a:t> </a:t>
            </a:r>
            <a:r>
              <a:rPr lang="en-US" sz="2000" dirty="0" err="1">
                <a:solidFill>
                  <a:srgbClr val="FFFF00"/>
                </a:solidFill>
                <a:effectLst>
                  <a:outerShdw blurRad="38100" dist="38100" dir="2700000" algn="tl">
                    <a:srgbClr val="000000"/>
                  </a:outerShdw>
                </a:effectLst>
                <a:latin typeface="Arial" pitchFamily="34" charset="0"/>
                <a:cs typeface="+mn-cs"/>
              </a:rPr>
              <a:t>napas</a:t>
            </a:r>
            <a:endParaRPr lang="en-US" sz="2000" dirty="0">
              <a:solidFill>
                <a:srgbClr val="FFFF00"/>
              </a:solidFill>
              <a:effectLst>
                <a:outerShdw blurRad="38100" dist="38100" dir="2700000" algn="tl">
                  <a:srgbClr val="000000"/>
                </a:outerShdw>
              </a:effectLst>
              <a:latin typeface="Arial" pitchFamily="34" charset="0"/>
              <a:cs typeface="+mn-cs"/>
            </a:endParaRPr>
          </a:p>
        </p:txBody>
      </p:sp>
      <p:sp>
        <p:nvSpPr>
          <p:cNvPr id="43016" name="Rectangle 8"/>
          <p:cNvSpPr>
            <a:spLocks noChangeArrowheads="1"/>
          </p:cNvSpPr>
          <p:nvPr/>
        </p:nvSpPr>
        <p:spPr bwMode="auto">
          <a:xfrm>
            <a:off x="6000750" y="3649663"/>
            <a:ext cx="1928813" cy="708025"/>
          </a:xfrm>
          <a:prstGeom prst="rect">
            <a:avLst/>
          </a:prstGeom>
          <a:solidFill>
            <a:srgbClr val="800080"/>
          </a:solidFill>
          <a:ln w="9525">
            <a:noFill/>
            <a:miter lim="800000"/>
            <a:headEnd/>
            <a:tailEnd/>
          </a:ln>
          <a:effectLst/>
        </p:spPr>
        <p:txBody>
          <a:bodyPr lIns="92075" tIns="46038" rIns="92075" bIns="46038">
            <a:spAutoFit/>
          </a:bodyPr>
          <a:lstStyle/>
          <a:p>
            <a:pPr algn="ctr" eaLnBrk="0" hangingPunct="0">
              <a:defRPr/>
            </a:pPr>
            <a:r>
              <a:rPr lang="en-US" sz="2000" dirty="0" err="1">
                <a:solidFill>
                  <a:srgbClr val="FFFF00"/>
                </a:solidFill>
                <a:effectLst>
                  <a:outerShdw blurRad="38100" dist="38100" dir="2700000" algn="tl">
                    <a:srgbClr val="000000"/>
                  </a:outerShdw>
                </a:effectLst>
                <a:latin typeface="Arial" pitchFamily="34" charset="0"/>
                <a:cs typeface="+mn-cs"/>
              </a:rPr>
              <a:t>Gangguan</a:t>
            </a:r>
            <a:r>
              <a:rPr lang="en-US" sz="2000" dirty="0">
                <a:solidFill>
                  <a:srgbClr val="FFFF00"/>
                </a:solidFill>
                <a:effectLst>
                  <a:outerShdw blurRad="38100" dist="38100" dir="2700000" algn="tl">
                    <a:srgbClr val="000000"/>
                  </a:outerShdw>
                </a:effectLst>
                <a:latin typeface="Arial" pitchFamily="34" charset="0"/>
                <a:cs typeface="+mn-cs"/>
              </a:rPr>
              <a:t> </a:t>
            </a:r>
            <a:r>
              <a:rPr lang="en-US" sz="2000" dirty="0" err="1">
                <a:solidFill>
                  <a:srgbClr val="FFFF00"/>
                </a:solidFill>
                <a:effectLst>
                  <a:outerShdw blurRad="38100" dist="38100" dir="2700000" algn="tl">
                    <a:srgbClr val="000000"/>
                  </a:outerShdw>
                </a:effectLst>
                <a:latin typeface="Arial" pitchFamily="34" charset="0"/>
                <a:cs typeface="+mn-cs"/>
              </a:rPr>
              <a:t>aliran</a:t>
            </a:r>
            <a:r>
              <a:rPr lang="en-US" sz="2000" dirty="0">
                <a:solidFill>
                  <a:srgbClr val="FFFF00"/>
                </a:solidFill>
                <a:effectLst>
                  <a:outerShdw blurRad="38100" dist="38100" dir="2700000" algn="tl">
                    <a:srgbClr val="000000"/>
                  </a:outerShdw>
                </a:effectLst>
                <a:latin typeface="Arial" pitchFamily="34" charset="0"/>
                <a:cs typeface="+mn-cs"/>
              </a:rPr>
              <a:t> </a:t>
            </a:r>
            <a:r>
              <a:rPr lang="en-US" sz="2000" dirty="0" err="1">
                <a:solidFill>
                  <a:srgbClr val="FFFF00"/>
                </a:solidFill>
                <a:effectLst>
                  <a:outerShdw blurRad="38100" dist="38100" dir="2700000" algn="tl">
                    <a:srgbClr val="000000"/>
                  </a:outerShdw>
                </a:effectLst>
                <a:latin typeface="Arial" pitchFamily="34" charset="0"/>
                <a:cs typeface="+mn-cs"/>
              </a:rPr>
              <a:t>udara</a:t>
            </a:r>
            <a:endParaRPr lang="en-US" sz="2000" dirty="0">
              <a:solidFill>
                <a:srgbClr val="FFFF00"/>
              </a:solidFill>
              <a:effectLst>
                <a:outerShdw blurRad="38100" dist="38100" dir="2700000" algn="tl">
                  <a:srgbClr val="000000"/>
                </a:outerShdw>
              </a:effectLst>
              <a:latin typeface="Arial" pitchFamily="34" charset="0"/>
              <a:cs typeface="+mn-cs"/>
            </a:endParaRPr>
          </a:p>
        </p:txBody>
      </p:sp>
      <p:sp>
        <p:nvSpPr>
          <p:cNvPr id="8201" name="AutoShape 9"/>
          <p:cNvSpPr>
            <a:spLocks noChangeArrowheads="1"/>
          </p:cNvSpPr>
          <p:nvPr/>
        </p:nvSpPr>
        <p:spPr bwMode="auto">
          <a:xfrm>
            <a:off x="4206875" y="1643063"/>
            <a:ext cx="304800" cy="379412"/>
          </a:xfrm>
          <a:prstGeom prst="downArrow">
            <a:avLst>
              <a:gd name="adj1" fmla="val 41667"/>
              <a:gd name="adj2" fmla="val 52604"/>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2" name="AutoShape 10"/>
          <p:cNvSpPr>
            <a:spLocks noChangeArrowheads="1"/>
          </p:cNvSpPr>
          <p:nvPr/>
        </p:nvSpPr>
        <p:spPr bwMode="auto">
          <a:xfrm>
            <a:off x="4206875" y="4343400"/>
            <a:ext cx="304800" cy="554038"/>
          </a:xfrm>
          <a:prstGeom prst="upArrow">
            <a:avLst>
              <a:gd name="adj1" fmla="val 41667"/>
              <a:gd name="adj2" fmla="val 70832"/>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3" name="AutoShape 11"/>
          <p:cNvSpPr>
            <a:spLocks noChangeArrowheads="1"/>
          </p:cNvSpPr>
          <p:nvPr/>
        </p:nvSpPr>
        <p:spPr bwMode="auto">
          <a:xfrm>
            <a:off x="6721475" y="4429125"/>
            <a:ext cx="304800" cy="379413"/>
          </a:xfrm>
          <a:prstGeom prst="downArrow">
            <a:avLst>
              <a:gd name="adj1" fmla="val 40620"/>
              <a:gd name="adj2" fmla="val 48437"/>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4" name="Rectangle 12"/>
          <p:cNvSpPr>
            <a:spLocks noChangeArrowheads="1"/>
          </p:cNvSpPr>
          <p:nvPr/>
        </p:nvSpPr>
        <p:spPr bwMode="auto">
          <a:xfrm>
            <a:off x="6340475" y="2687638"/>
            <a:ext cx="2133600" cy="76200"/>
          </a:xfrm>
          <a:prstGeom prst="rect">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5" name="AutoShape 13"/>
          <p:cNvSpPr>
            <a:spLocks noChangeArrowheads="1"/>
          </p:cNvSpPr>
          <p:nvPr/>
        </p:nvSpPr>
        <p:spPr bwMode="auto">
          <a:xfrm rot="5400000">
            <a:off x="4435475" y="3032125"/>
            <a:ext cx="304800" cy="2133600"/>
          </a:xfrm>
          <a:prstGeom prst="upArrow">
            <a:avLst>
              <a:gd name="adj1" fmla="val 35426"/>
              <a:gd name="adj2" fmla="val 79139"/>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6" name="Rectangle 14"/>
          <p:cNvSpPr>
            <a:spLocks noChangeArrowheads="1"/>
          </p:cNvSpPr>
          <p:nvPr/>
        </p:nvSpPr>
        <p:spPr bwMode="auto">
          <a:xfrm rot="5400000">
            <a:off x="7026275" y="4059238"/>
            <a:ext cx="2819400" cy="76200"/>
          </a:xfrm>
          <a:prstGeom prst="rect">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7" name="AutoShape 15"/>
          <p:cNvSpPr>
            <a:spLocks noChangeArrowheads="1"/>
          </p:cNvSpPr>
          <p:nvPr/>
        </p:nvSpPr>
        <p:spPr bwMode="auto">
          <a:xfrm rot="5400000">
            <a:off x="8166100" y="5332413"/>
            <a:ext cx="193675" cy="269875"/>
          </a:xfrm>
          <a:prstGeom prst="downArrow">
            <a:avLst>
              <a:gd name="adj1" fmla="val 40620"/>
              <a:gd name="adj2" fmla="val 54222"/>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8" name="AutoShape 16"/>
          <p:cNvSpPr>
            <a:spLocks noChangeArrowheads="1"/>
          </p:cNvSpPr>
          <p:nvPr/>
        </p:nvSpPr>
        <p:spPr bwMode="auto">
          <a:xfrm rot="1482514">
            <a:off x="2673350" y="3179763"/>
            <a:ext cx="304800" cy="379412"/>
          </a:xfrm>
          <a:prstGeom prst="downArrow">
            <a:avLst>
              <a:gd name="adj1" fmla="val 33333"/>
              <a:gd name="adj2" fmla="val 48437"/>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sp>
        <p:nvSpPr>
          <p:cNvPr id="8209" name="AutoShape 17"/>
          <p:cNvSpPr>
            <a:spLocks noChangeArrowheads="1"/>
          </p:cNvSpPr>
          <p:nvPr/>
        </p:nvSpPr>
        <p:spPr bwMode="auto">
          <a:xfrm rot="20117486" flipH="1">
            <a:off x="5786438" y="3279775"/>
            <a:ext cx="304800" cy="379413"/>
          </a:xfrm>
          <a:prstGeom prst="downArrow">
            <a:avLst>
              <a:gd name="adj1" fmla="val 33333"/>
              <a:gd name="adj2" fmla="val 48437"/>
            </a:avLst>
          </a:prstGeom>
          <a:solidFill>
            <a:srgbClr val="FF3300"/>
          </a:solidFill>
          <a:ln w="9525">
            <a:solidFill>
              <a:srgbClr val="FF3300"/>
            </a:solidFill>
            <a:miter lim="800000"/>
            <a:headEnd/>
            <a:tailEnd/>
          </a:ln>
        </p:spPr>
        <p:txBody>
          <a:bodyPr wrap="none" anchor="ctr"/>
          <a:lstStyle/>
          <a:p>
            <a:endParaRPr lang="en-US">
              <a:solidFill>
                <a:srgbClr val="FFFF00"/>
              </a:solidFill>
            </a:endParaRPr>
          </a:p>
        </p:txBody>
      </p:sp>
      <p:pic>
        <p:nvPicPr>
          <p:cNvPr id="8210" name="Picture 21" descr="gina logo.jpg"/>
          <p:cNvPicPr>
            <a:picLocks noChangeAspect="1"/>
          </p:cNvPicPr>
          <p:nvPr/>
        </p:nvPicPr>
        <p:blipFill>
          <a:blip r:embed="rId3" cstate="print"/>
          <a:srcRect/>
          <a:stretch>
            <a:fillRect/>
          </a:stretch>
        </p:blipFill>
        <p:spPr bwMode="auto">
          <a:xfrm>
            <a:off x="0" y="0"/>
            <a:ext cx="1066800" cy="1076325"/>
          </a:xfrm>
          <a:prstGeom prst="rect">
            <a:avLst/>
          </a:prstGeom>
          <a:noFill/>
          <a:ln w="9525">
            <a:noFill/>
            <a:miter lim="800000"/>
            <a:headEnd/>
            <a:tailEnd/>
          </a:ln>
        </p:spPr>
      </p:pic>
      <p:sp>
        <p:nvSpPr>
          <p:cNvPr id="22"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
        <p:nvSpPr>
          <p:cNvPr id="23"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914400" y="228600"/>
            <a:ext cx="7620000" cy="1724025"/>
          </a:xfrm>
          <a:prstGeom prst="rect">
            <a:avLst/>
          </a:prstGeom>
          <a:noFill/>
          <a:ln w="9525">
            <a:noFill/>
            <a:miter lim="800000"/>
            <a:headEnd/>
            <a:tailEnd/>
          </a:ln>
        </p:spPr>
        <p:txBody>
          <a:bodyPr>
            <a:spAutoFit/>
          </a:bodyPr>
          <a:lstStyle/>
          <a:p>
            <a:pPr algn="ctr"/>
            <a:endParaRPr lang="en-US" sz="4400">
              <a:solidFill>
                <a:schemeClr val="tx2"/>
              </a:solidFill>
              <a:latin typeface="Calibri" pitchFamily="34" charset="0"/>
            </a:endParaRPr>
          </a:p>
          <a:p>
            <a:pPr algn="ctr"/>
            <a:endParaRPr lang="en-US" sz="4400">
              <a:solidFill>
                <a:schemeClr val="tx2"/>
              </a:solidFill>
              <a:latin typeface="Calibri" pitchFamily="34" charset="0"/>
            </a:endParaRPr>
          </a:p>
          <a:p>
            <a:pPr algn="ctr"/>
            <a:endParaRPr lang="en-US">
              <a:solidFill>
                <a:schemeClr val="tx2"/>
              </a:solidFill>
              <a:latin typeface="Calibri" pitchFamily="34" charset="0"/>
            </a:endParaRPr>
          </a:p>
        </p:txBody>
      </p:sp>
      <p:sp>
        <p:nvSpPr>
          <p:cNvPr id="14" name="Title 1"/>
          <p:cNvSpPr txBox="1">
            <a:spLocks/>
          </p:cNvSpPr>
          <p:nvPr/>
        </p:nvSpPr>
        <p:spPr>
          <a:xfrm>
            <a:off x="241300" y="0"/>
            <a:ext cx="8504238" cy="1003300"/>
          </a:xfrm>
          <a:prstGeom prst="rect">
            <a:avLst/>
          </a:prstGeom>
        </p:spPr>
        <p:txBody>
          <a:bodyPr anchor="ctr">
            <a:normAutofit/>
          </a:bodyPr>
          <a:lstStyle/>
          <a:p>
            <a:pPr indent="-225425" algn="ctr" fontAlgn="auto">
              <a:spcAft>
                <a:spcPts val="0"/>
              </a:spcAft>
              <a:buClr>
                <a:schemeClr val="accent1"/>
              </a:buClr>
              <a:buSzPct val="120000"/>
              <a:defRPr/>
            </a:pPr>
            <a:endParaRPr lang="en-US" sz="4400" dirty="0">
              <a:solidFill>
                <a:srgbClr val="002060"/>
              </a:solidFill>
              <a:latin typeface="+mj-lt"/>
              <a:ea typeface="+mj-ea"/>
              <a:cs typeface="Arial" pitchFamily="34" charset="0"/>
            </a:endParaRPr>
          </a:p>
        </p:txBody>
      </p:sp>
      <p:sp>
        <p:nvSpPr>
          <p:cNvPr id="20" name="Title 1"/>
          <p:cNvSpPr txBox="1">
            <a:spLocks/>
          </p:cNvSpPr>
          <p:nvPr/>
        </p:nvSpPr>
        <p:spPr>
          <a:xfrm>
            <a:off x="241300" y="0"/>
            <a:ext cx="8504238" cy="1003300"/>
          </a:xfrm>
          <a:prstGeom prst="rect">
            <a:avLst/>
          </a:prstGeom>
        </p:spPr>
        <p:txBody>
          <a:bodyPr anchor="ctr">
            <a:normAutofit/>
          </a:bodyPr>
          <a:lstStyle/>
          <a:p>
            <a:pPr indent="-225425" algn="ctr" fontAlgn="auto">
              <a:spcAft>
                <a:spcPts val="0"/>
              </a:spcAft>
              <a:buClr>
                <a:schemeClr val="accent1"/>
              </a:buClr>
              <a:buSzPct val="120000"/>
              <a:defRPr/>
            </a:pPr>
            <a:endParaRPr lang="en-US" dirty="0">
              <a:solidFill>
                <a:srgbClr val="002060"/>
              </a:solidFill>
              <a:latin typeface="+mj-lt"/>
              <a:ea typeface="+mj-ea"/>
              <a:cs typeface="Arial" pitchFamily="34" charset="0"/>
            </a:endParaRPr>
          </a:p>
        </p:txBody>
      </p:sp>
      <p:sp>
        <p:nvSpPr>
          <p:cNvPr id="18" name="TextBox 17"/>
          <p:cNvSpPr txBox="1">
            <a:spLocks noChangeArrowheads="1"/>
          </p:cNvSpPr>
          <p:nvPr/>
        </p:nvSpPr>
        <p:spPr bwMode="auto">
          <a:xfrm>
            <a:off x="395288" y="1412875"/>
            <a:ext cx="8280400" cy="5370701"/>
          </a:xfrm>
          <a:prstGeom prst="rect">
            <a:avLst/>
          </a:prstGeom>
          <a:noFill/>
          <a:ln w="9525">
            <a:noFill/>
            <a:miter lim="800000"/>
            <a:headEnd/>
            <a:tailEnd/>
          </a:ln>
        </p:spPr>
        <p:txBody>
          <a:bodyPr>
            <a:spAutoFit/>
          </a:bodyPr>
          <a:lstStyle/>
          <a:p>
            <a:pPr algn="just">
              <a:spcAft>
                <a:spcPts val="1200"/>
              </a:spcAft>
              <a:defRPr/>
            </a:pPr>
            <a:r>
              <a:rPr lang="en-US" sz="1600" dirty="0" err="1">
                <a:latin typeface="+mn-lt"/>
                <a:cs typeface="+mn-cs"/>
              </a:rPr>
              <a:t>Studi</a:t>
            </a:r>
            <a:r>
              <a:rPr lang="en-US" sz="1600" dirty="0">
                <a:latin typeface="+mn-lt"/>
                <a:cs typeface="+mn-cs"/>
              </a:rPr>
              <a:t> </a:t>
            </a:r>
            <a:r>
              <a:rPr lang="en-US" sz="1600" dirty="0" err="1">
                <a:latin typeface="+mn-lt"/>
                <a:cs typeface="+mn-cs"/>
              </a:rPr>
              <a:t>acak</a:t>
            </a:r>
            <a:r>
              <a:rPr lang="en-US" sz="1600" dirty="0">
                <a:latin typeface="+mn-lt"/>
                <a:cs typeface="+mn-cs"/>
              </a:rPr>
              <a:t>, double-blind, </a:t>
            </a:r>
            <a:r>
              <a:rPr lang="en-US" sz="1600" dirty="0" err="1">
                <a:latin typeface="+mn-lt"/>
                <a:cs typeface="+mn-cs"/>
              </a:rPr>
              <a:t>grup</a:t>
            </a:r>
            <a:r>
              <a:rPr lang="en-US" sz="1600" dirty="0">
                <a:latin typeface="+mn-lt"/>
                <a:cs typeface="+mn-cs"/>
              </a:rPr>
              <a:t> </a:t>
            </a:r>
            <a:r>
              <a:rPr lang="en-US" sz="1600" dirty="0" err="1">
                <a:latin typeface="+mn-lt"/>
                <a:cs typeface="+mn-cs"/>
              </a:rPr>
              <a:t>paralel</a:t>
            </a:r>
            <a:r>
              <a:rPr lang="en-US" sz="1600" dirty="0">
                <a:latin typeface="+mn-lt"/>
                <a:cs typeface="+mn-cs"/>
              </a:rPr>
              <a:t> </a:t>
            </a:r>
            <a:r>
              <a:rPr lang="en-US" sz="1600" dirty="0" err="1">
                <a:latin typeface="+mn-lt"/>
                <a:cs typeface="+mn-cs"/>
              </a:rPr>
              <a:t>terhadap</a:t>
            </a:r>
            <a:r>
              <a:rPr lang="en-US" sz="1600" dirty="0">
                <a:latin typeface="+mn-lt"/>
                <a:cs typeface="+mn-cs"/>
              </a:rPr>
              <a:t> </a:t>
            </a:r>
            <a:r>
              <a:rPr lang="en-US" sz="1600" dirty="0">
                <a:latin typeface="Arial" pitchFamily="34" charset="0"/>
                <a:cs typeface="+mn-cs"/>
              </a:rPr>
              <a:t>150 </a:t>
            </a:r>
            <a:r>
              <a:rPr lang="en-US" sz="1600" dirty="0" err="1">
                <a:latin typeface="Arial" pitchFamily="34" charset="0"/>
                <a:cs typeface="+mn-cs"/>
              </a:rPr>
              <a:t>anak</a:t>
            </a:r>
            <a:r>
              <a:rPr lang="en-US" sz="1600" dirty="0">
                <a:latin typeface="Arial" pitchFamily="34" charset="0"/>
                <a:cs typeface="+mn-cs"/>
              </a:rPr>
              <a:t> </a:t>
            </a:r>
            <a:r>
              <a:rPr lang="en-US" sz="1600" dirty="0" err="1">
                <a:latin typeface="Arial" pitchFamily="34" charset="0"/>
                <a:cs typeface="+mn-cs"/>
              </a:rPr>
              <a:t>dengan</a:t>
            </a:r>
            <a:r>
              <a:rPr lang="en-US" sz="1600" dirty="0">
                <a:latin typeface="Arial" pitchFamily="34" charset="0"/>
                <a:cs typeface="+mn-cs"/>
              </a:rPr>
              <a:t> </a:t>
            </a:r>
            <a:r>
              <a:rPr lang="en-US" sz="1600" dirty="0" err="1">
                <a:latin typeface="Arial" pitchFamily="34" charset="0"/>
                <a:cs typeface="+mn-cs"/>
              </a:rPr>
              <a:t>asma</a:t>
            </a:r>
            <a:r>
              <a:rPr lang="en-US" sz="1600" dirty="0">
                <a:latin typeface="Arial" pitchFamily="34" charset="0"/>
                <a:cs typeface="+mn-cs"/>
              </a:rPr>
              <a:t> </a:t>
            </a:r>
            <a:r>
              <a:rPr lang="en-US" sz="1600" dirty="0" err="1">
                <a:latin typeface="Arial" pitchFamily="34" charset="0"/>
                <a:cs typeface="+mn-cs"/>
              </a:rPr>
              <a:t>akut</a:t>
            </a:r>
            <a:r>
              <a:rPr lang="en-US" sz="1600" dirty="0">
                <a:latin typeface="Arial" pitchFamily="34" charset="0"/>
                <a:cs typeface="+mn-cs"/>
              </a:rPr>
              <a:t> </a:t>
            </a:r>
            <a:r>
              <a:rPr lang="en-US" sz="1600" dirty="0" err="1">
                <a:latin typeface="Arial" pitchFamily="34" charset="0"/>
                <a:cs typeface="+mn-cs"/>
              </a:rPr>
              <a:t>derajat</a:t>
            </a:r>
            <a:r>
              <a:rPr lang="en-US" sz="1600" dirty="0">
                <a:latin typeface="Arial" pitchFamily="34" charset="0"/>
                <a:cs typeface="+mn-cs"/>
              </a:rPr>
              <a:t> </a:t>
            </a:r>
            <a:r>
              <a:rPr lang="en-US" sz="1600" dirty="0" err="1">
                <a:latin typeface="Arial" pitchFamily="34" charset="0"/>
                <a:cs typeface="+mn-cs"/>
              </a:rPr>
              <a:t>sedang</a:t>
            </a:r>
            <a:r>
              <a:rPr lang="en-US" sz="1600" dirty="0">
                <a:latin typeface="Arial" pitchFamily="34" charset="0"/>
                <a:cs typeface="+mn-cs"/>
              </a:rPr>
              <a:t> </a:t>
            </a:r>
            <a:r>
              <a:rPr lang="en-US" sz="1600" dirty="0" err="1">
                <a:latin typeface="Arial" pitchFamily="34" charset="0"/>
                <a:cs typeface="+mn-cs"/>
              </a:rPr>
              <a:t>untuk</a:t>
            </a:r>
            <a:r>
              <a:rPr lang="en-US" sz="1600" dirty="0">
                <a:latin typeface="Arial" pitchFamily="34" charset="0"/>
                <a:cs typeface="+mn-cs"/>
              </a:rPr>
              <a:t> </a:t>
            </a:r>
            <a:r>
              <a:rPr lang="en-US" sz="1600" dirty="0" err="1">
                <a:latin typeface="Arial" pitchFamily="34" charset="0"/>
                <a:cs typeface="+mn-cs"/>
              </a:rPr>
              <a:t>menguji</a:t>
            </a:r>
            <a:r>
              <a:rPr lang="en-US" sz="1600" dirty="0">
                <a:latin typeface="Arial" pitchFamily="34" charset="0"/>
                <a:cs typeface="+mn-cs"/>
              </a:rPr>
              <a:t> benefit </a:t>
            </a:r>
            <a:r>
              <a:rPr lang="en-US" sz="1600" dirty="0" err="1">
                <a:latin typeface="Arial" pitchFamily="34" charset="0"/>
                <a:cs typeface="+mn-cs"/>
              </a:rPr>
              <a:t>kombinasi</a:t>
            </a:r>
            <a:r>
              <a:rPr lang="en-US" sz="1600" dirty="0">
                <a:latin typeface="Arial" pitchFamily="34" charset="0"/>
                <a:cs typeface="+mn-cs"/>
              </a:rPr>
              <a:t> </a:t>
            </a:r>
            <a:r>
              <a:rPr lang="en-US" sz="1600" dirty="0" err="1">
                <a:latin typeface="Arial" pitchFamily="34" charset="0"/>
                <a:cs typeface="+mn-cs"/>
              </a:rPr>
              <a:t>fluticasone</a:t>
            </a:r>
            <a:r>
              <a:rPr lang="en-US" sz="1600" dirty="0">
                <a:latin typeface="Arial" pitchFamily="34" charset="0"/>
                <a:cs typeface="+mn-cs"/>
              </a:rPr>
              <a:t> propionate (FP) </a:t>
            </a:r>
            <a:r>
              <a:rPr lang="en-US" sz="1600" dirty="0" err="1">
                <a:latin typeface="Arial" pitchFamily="34" charset="0"/>
                <a:cs typeface="+mn-cs"/>
              </a:rPr>
              <a:t>terhadap</a:t>
            </a:r>
            <a:r>
              <a:rPr lang="en-US" sz="1600" dirty="0">
                <a:latin typeface="Arial" pitchFamily="34" charset="0"/>
                <a:cs typeface="+mn-cs"/>
              </a:rPr>
              <a:t> </a:t>
            </a:r>
            <a:r>
              <a:rPr lang="en-US" sz="1600" dirty="0" err="1">
                <a:latin typeface="Arial" pitchFamily="34" charset="0"/>
                <a:cs typeface="+mn-cs"/>
              </a:rPr>
              <a:t>salbutamol</a:t>
            </a:r>
            <a:r>
              <a:rPr lang="en-US" sz="1600" dirty="0">
                <a:latin typeface="Arial" pitchFamily="34" charset="0"/>
                <a:cs typeface="+mn-cs"/>
              </a:rPr>
              <a:t> yang </a:t>
            </a:r>
            <a:r>
              <a:rPr lang="en-US" sz="1600" dirty="0" err="1">
                <a:latin typeface="Arial" pitchFamily="34" charset="0"/>
                <a:cs typeface="+mn-cs"/>
              </a:rPr>
              <a:t>diberikan</a:t>
            </a:r>
            <a:r>
              <a:rPr lang="en-US" sz="1600" dirty="0">
                <a:latin typeface="Arial" pitchFamily="34" charset="0"/>
                <a:cs typeface="+mn-cs"/>
              </a:rPr>
              <a:t> </a:t>
            </a:r>
            <a:r>
              <a:rPr lang="en-US" sz="1600" dirty="0" err="1">
                <a:latin typeface="Arial" pitchFamily="34" charset="0"/>
                <a:cs typeface="+mn-cs"/>
              </a:rPr>
              <a:t>secara</a:t>
            </a:r>
            <a:r>
              <a:rPr lang="en-US" sz="1600" dirty="0">
                <a:latin typeface="Arial" pitchFamily="34" charset="0"/>
                <a:cs typeface="+mn-cs"/>
              </a:rPr>
              <a:t> </a:t>
            </a:r>
            <a:r>
              <a:rPr lang="en-US" sz="1600" dirty="0" err="1">
                <a:latin typeface="Arial" pitchFamily="34" charset="0"/>
                <a:cs typeface="+mn-cs"/>
              </a:rPr>
              <a:t>nebulisasi</a:t>
            </a:r>
            <a:endParaRPr lang="en-US" sz="1600" dirty="0">
              <a:latin typeface="Arial" pitchFamily="34" charset="0"/>
              <a:cs typeface="+mn-cs"/>
            </a:endParaRPr>
          </a:p>
          <a:p>
            <a:pPr marL="225425" indent="-225425">
              <a:spcAft>
                <a:spcPts val="600"/>
              </a:spcAft>
              <a:defRPr/>
            </a:pPr>
            <a:endParaRPr lang="en-US" sz="1600" dirty="0">
              <a:solidFill>
                <a:srgbClr val="FFFF00"/>
              </a:solidFill>
              <a:latin typeface="+mn-lt"/>
              <a:cs typeface="+mn-cs"/>
            </a:endParaRPr>
          </a:p>
          <a:p>
            <a:pPr marL="225425" indent="-225425">
              <a:spcAft>
                <a:spcPts val="600"/>
              </a:spcAft>
              <a:defRPr/>
            </a:pPr>
            <a:r>
              <a:rPr lang="en-US" sz="1600" dirty="0" err="1">
                <a:solidFill>
                  <a:srgbClr val="FFFF00"/>
                </a:solidFill>
                <a:latin typeface="+mn-lt"/>
                <a:cs typeface="+mn-cs"/>
              </a:rPr>
              <a:t>Kelompok</a:t>
            </a:r>
            <a:r>
              <a:rPr lang="en-US" sz="1600" dirty="0">
                <a:solidFill>
                  <a:srgbClr val="FFFF00"/>
                </a:solidFill>
                <a:latin typeface="+mn-lt"/>
                <a:cs typeface="+mn-cs"/>
              </a:rPr>
              <a:t> </a:t>
            </a:r>
            <a:r>
              <a:rPr lang="en-US" sz="1600" dirty="0" err="1">
                <a:solidFill>
                  <a:srgbClr val="FFFF00"/>
                </a:solidFill>
                <a:latin typeface="+mn-lt"/>
                <a:cs typeface="+mn-cs"/>
              </a:rPr>
              <a:t>Studi</a:t>
            </a:r>
            <a:endParaRPr lang="en-US" sz="1600" dirty="0">
              <a:solidFill>
                <a:srgbClr val="FFFF00"/>
              </a:solidFill>
              <a:latin typeface="+mn-lt"/>
              <a:cs typeface="+mn-cs"/>
            </a:endParaRPr>
          </a:p>
          <a:p>
            <a:pPr marL="225425" indent="-225425">
              <a:spcAft>
                <a:spcPts val="600"/>
              </a:spcAft>
              <a:buFont typeface="Arial" pitchFamily="34" charset="0"/>
              <a:buChar char="•"/>
              <a:defRPr/>
            </a:pPr>
            <a:r>
              <a:rPr lang="en-US" sz="1600" dirty="0" err="1">
                <a:latin typeface="+mn-lt"/>
                <a:cs typeface="+mn-cs"/>
              </a:rPr>
              <a:t>Tiga</a:t>
            </a:r>
            <a:r>
              <a:rPr lang="en-US" sz="1600" dirty="0">
                <a:latin typeface="+mn-lt"/>
                <a:cs typeface="+mn-cs"/>
              </a:rPr>
              <a:t> </a:t>
            </a:r>
            <a:r>
              <a:rPr lang="en-US" sz="1600" dirty="0" err="1">
                <a:latin typeface="+mn-lt"/>
                <a:cs typeface="+mn-cs"/>
              </a:rPr>
              <a:t>dosis</a:t>
            </a:r>
            <a:r>
              <a:rPr lang="en-US" sz="1600" dirty="0">
                <a:latin typeface="+mn-lt"/>
                <a:cs typeface="+mn-cs"/>
              </a:rPr>
              <a:t> </a:t>
            </a:r>
            <a:r>
              <a:rPr lang="en-US" sz="1600" dirty="0" err="1">
                <a:latin typeface="+mn-lt"/>
                <a:cs typeface="+mn-cs"/>
              </a:rPr>
              <a:t>salbutamol</a:t>
            </a:r>
            <a:r>
              <a:rPr lang="en-US" sz="1600" dirty="0">
                <a:latin typeface="+mn-lt"/>
                <a:cs typeface="+mn-cs"/>
              </a:rPr>
              <a:t> (30 </a:t>
            </a:r>
            <a:r>
              <a:rPr lang="en-US" sz="1600" dirty="0" smtClean="0">
                <a:latin typeface="+mn-lt"/>
                <a:cs typeface="+mn-cs"/>
              </a:rPr>
              <a:t>µI/kg/</a:t>
            </a:r>
            <a:r>
              <a:rPr lang="en-US" sz="1600" dirty="0" err="1" smtClean="0">
                <a:latin typeface="+mn-lt"/>
                <a:cs typeface="+mn-cs"/>
              </a:rPr>
              <a:t>dosis</a:t>
            </a:r>
            <a:r>
              <a:rPr lang="en-US" sz="1600" dirty="0">
                <a:latin typeface="+mn-lt"/>
                <a:cs typeface="+mn-cs"/>
              </a:rPr>
              <a:t>) </a:t>
            </a:r>
            <a:r>
              <a:rPr lang="en-US" sz="1600" dirty="0" err="1">
                <a:latin typeface="+mn-lt"/>
                <a:cs typeface="+mn-cs"/>
              </a:rPr>
              <a:t>setiap</a:t>
            </a:r>
            <a:r>
              <a:rPr lang="en-US" sz="1600" dirty="0">
                <a:latin typeface="+mn-lt"/>
                <a:cs typeface="+mn-cs"/>
              </a:rPr>
              <a:t> 15 </a:t>
            </a:r>
            <a:r>
              <a:rPr lang="en-US" sz="1600" dirty="0" err="1">
                <a:latin typeface="+mn-lt"/>
                <a:cs typeface="+mn-cs"/>
              </a:rPr>
              <a:t>menit</a:t>
            </a:r>
            <a:endParaRPr lang="en-US" sz="1600" dirty="0">
              <a:latin typeface="+mn-lt"/>
              <a:cs typeface="+mn-cs"/>
            </a:endParaRPr>
          </a:p>
          <a:p>
            <a:pPr marL="225425" indent="-225425">
              <a:spcAft>
                <a:spcPts val="600"/>
              </a:spcAft>
              <a:buFont typeface="Arial" pitchFamily="34" charset="0"/>
              <a:buChar char="•"/>
              <a:defRPr/>
            </a:pPr>
            <a:r>
              <a:rPr lang="en-US" sz="1600" dirty="0" err="1">
                <a:latin typeface="Arial" pitchFamily="34" charset="0"/>
                <a:cs typeface="+mn-cs"/>
              </a:rPr>
              <a:t>Tiga</a:t>
            </a:r>
            <a:r>
              <a:rPr lang="en-US" sz="1600" dirty="0">
                <a:latin typeface="Arial" pitchFamily="34" charset="0"/>
                <a:cs typeface="+mn-cs"/>
              </a:rPr>
              <a:t> </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salbutamol</a:t>
            </a:r>
            <a:r>
              <a:rPr lang="en-US" sz="1600" dirty="0">
                <a:latin typeface="Arial" pitchFamily="34" charset="0"/>
                <a:cs typeface="+mn-cs"/>
              </a:rPr>
              <a:t> (30 µl/kg/</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setiap</a:t>
            </a:r>
            <a:r>
              <a:rPr lang="en-US" sz="1600" dirty="0">
                <a:latin typeface="Arial" pitchFamily="34" charset="0"/>
                <a:cs typeface="+mn-cs"/>
              </a:rPr>
              <a:t> 15 </a:t>
            </a:r>
            <a:r>
              <a:rPr lang="en-US" sz="1600" dirty="0" err="1">
                <a:latin typeface="Arial" pitchFamily="34" charset="0"/>
                <a:cs typeface="+mn-cs"/>
              </a:rPr>
              <a:t>menit</a:t>
            </a:r>
            <a:r>
              <a:rPr lang="en-US" sz="1600" dirty="0">
                <a:latin typeface="Arial" pitchFamily="34" charset="0"/>
                <a:cs typeface="+mn-cs"/>
              </a:rPr>
              <a:t> + </a:t>
            </a:r>
            <a:r>
              <a:rPr lang="en-US" sz="1600" dirty="0" err="1">
                <a:latin typeface="Arial" pitchFamily="34" charset="0"/>
                <a:cs typeface="+mn-cs"/>
              </a:rPr>
              <a:t>dua</a:t>
            </a:r>
            <a:r>
              <a:rPr lang="en-US" sz="1600" dirty="0">
                <a:latin typeface="Arial" pitchFamily="34" charset="0"/>
                <a:cs typeface="+mn-cs"/>
              </a:rPr>
              <a:t> </a:t>
            </a:r>
            <a:r>
              <a:rPr lang="en-US" sz="1600" dirty="0" err="1">
                <a:latin typeface="Arial" pitchFamily="34" charset="0"/>
                <a:cs typeface="+mn-cs"/>
              </a:rPr>
              <a:t>dosis</a:t>
            </a:r>
            <a:r>
              <a:rPr lang="en-US" sz="1600" dirty="0">
                <a:latin typeface="Arial" pitchFamily="34" charset="0"/>
                <a:cs typeface="+mn-cs"/>
              </a:rPr>
              <a:t> FP (500 mcg/</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pada</a:t>
            </a:r>
            <a:r>
              <a:rPr lang="en-US" sz="1600" dirty="0">
                <a:latin typeface="Arial" pitchFamily="34" charset="0"/>
                <a:cs typeface="+mn-cs"/>
              </a:rPr>
              <a:t> </a:t>
            </a:r>
            <a:r>
              <a:rPr lang="en-US" sz="1600" dirty="0" err="1">
                <a:latin typeface="Arial" pitchFamily="34" charset="0"/>
                <a:cs typeface="+mn-cs"/>
              </a:rPr>
              <a:t>menit</a:t>
            </a:r>
            <a:r>
              <a:rPr lang="en-US" sz="1600" dirty="0">
                <a:latin typeface="Arial" pitchFamily="34" charset="0"/>
                <a:cs typeface="+mn-cs"/>
              </a:rPr>
              <a:t> ke-15 </a:t>
            </a:r>
            <a:r>
              <a:rPr lang="en-US" sz="1600" dirty="0" err="1">
                <a:latin typeface="Arial" pitchFamily="34" charset="0"/>
                <a:cs typeface="+mn-cs"/>
              </a:rPr>
              <a:t>dan</a:t>
            </a:r>
            <a:r>
              <a:rPr lang="en-US" sz="1600" dirty="0">
                <a:latin typeface="Arial" pitchFamily="34" charset="0"/>
                <a:cs typeface="+mn-cs"/>
              </a:rPr>
              <a:t> ke-30 </a:t>
            </a:r>
            <a:r>
              <a:rPr lang="en-US" sz="1600" dirty="0" err="1">
                <a:latin typeface="Arial" pitchFamily="34" charset="0"/>
                <a:cs typeface="+mn-cs"/>
              </a:rPr>
              <a:t>setelah</a:t>
            </a:r>
            <a:r>
              <a:rPr lang="en-US" sz="1600" dirty="0">
                <a:latin typeface="Arial" pitchFamily="34" charset="0"/>
                <a:cs typeface="+mn-cs"/>
              </a:rPr>
              <a:t> </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pertama</a:t>
            </a:r>
            <a:r>
              <a:rPr lang="en-US" sz="1600" dirty="0">
                <a:latin typeface="Arial" pitchFamily="34" charset="0"/>
                <a:cs typeface="+mn-cs"/>
              </a:rPr>
              <a:t> </a:t>
            </a:r>
            <a:r>
              <a:rPr lang="en-US" sz="1600" dirty="0" err="1">
                <a:latin typeface="Arial" pitchFamily="34" charset="0"/>
                <a:cs typeface="+mn-cs"/>
              </a:rPr>
              <a:t>salbutamol</a:t>
            </a:r>
            <a:endParaRPr lang="en-US" sz="1600" dirty="0">
              <a:latin typeface="Arial" pitchFamily="34" charset="0"/>
              <a:cs typeface="+mn-cs"/>
            </a:endParaRPr>
          </a:p>
          <a:p>
            <a:pPr marL="225425" indent="-225425">
              <a:spcAft>
                <a:spcPts val="600"/>
              </a:spcAft>
              <a:buFont typeface="Arial" pitchFamily="34" charset="0"/>
              <a:buChar char="•"/>
              <a:defRPr/>
            </a:pPr>
            <a:r>
              <a:rPr lang="en-US" sz="1600" dirty="0" err="1">
                <a:latin typeface="Arial" pitchFamily="34" charset="0"/>
                <a:cs typeface="+mn-cs"/>
              </a:rPr>
              <a:t>Tiga</a:t>
            </a:r>
            <a:r>
              <a:rPr lang="en-US" sz="1600" dirty="0">
                <a:latin typeface="Arial" pitchFamily="34" charset="0"/>
                <a:cs typeface="+mn-cs"/>
              </a:rPr>
              <a:t> </a:t>
            </a:r>
            <a:r>
              <a:rPr lang="en-US" sz="1600" dirty="0" err="1">
                <a:latin typeface="Arial" pitchFamily="34" charset="0"/>
                <a:cs typeface="+mn-cs"/>
              </a:rPr>
              <a:t>kombinasi</a:t>
            </a:r>
            <a:r>
              <a:rPr lang="en-US" sz="1600" dirty="0">
                <a:latin typeface="Arial" pitchFamily="34" charset="0"/>
                <a:cs typeface="+mn-cs"/>
              </a:rPr>
              <a:t> </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salbutamol</a:t>
            </a:r>
            <a:r>
              <a:rPr lang="en-US" sz="1600" dirty="0">
                <a:latin typeface="Arial" pitchFamily="34" charset="0"/>
                <a:cs typeface="+mn-cs"/>
              </a:rPr>
              <a:t> (30 µl/kg/</a:t>
            </a:r>
            <a:r>
              <a:rPr lang="en-US" sz="1600" dirty="0" err="1">
                <a:latin typeface="Arial" pitchFamily="34" charset="0"/>
                <a:cs typeface="+mn-cs"/>
              </a:rPr>
              <a:t>dosis</a:t>
            </a:r>
            <a:r>
              <a:rPr lang="en-US" sz="1600" dirty="0">
                <a:latin typeface="Arial" pitchFamily="34" charset="0"/>
                <a:cs typeface="+mn-cs"/>
              </a:rPr>
              <a:t>) + FP (500 mcg/</a:t>
            </a:r>
            <a:r>
              <a:rPr lang="en-US" sz="1600" dirty="0" err="1">
                <a:latin typeface="Arial" pitchFamily="34" charset="0"/>
                <a:cs typeface="+mn-cs"/>
              </a:rPr>
              <a:t>dosis</a:t>
            </a:r>
            <a:r>
              <a:rPr lang="en-US" sz="1600" dirty="0">
                <a:latin typeface="Arial" pitchFamily="34" charset="0"/>
                <a:cs typeface="+mn-cs"/>
              </a:rPr>
              <a:t>) </a:t>
            </a:r>
            <a:r>
              <a:rPr lang="en-US" sz="1600" dirty="0" err="1">
                <a:latin typeface="Arial" pitchFamily="34" charset="0"/>
                <a:cs typeface="+mn-cs"/>
              </a:rPr>
              <a:t>setiap</a:t>
            </a:r>
            <a:r>
              <a:rPr lang="en-US" sz="1600" dirty="0">
                <a:latin typeface="Arial" pitchFamily="34" charset="0"/>
                <a:cs typeface="+mn-cs"/>
              </a:rPr>
              <a:t> 15 </a:t>
            </a:r>
            <a:r>
              <a:rPr lang="en-US" sz="1600" dirty="0" err="1">
                <a:latin typeface="Arial" pitchFamily="34" charset="0"/>
                <a:cs typeface="+mn-cs"/>
              </a:rPr>
              <a:t>menit</a:t>
            </a:r>
            <a:r>
              <a:rPr lang="en-US" sz="1600" dirty="0">
                <a:latin typeface="Arial" pitchFamily="34" charset="0"/>
                <a:cs typeface="+mn-cs"/>
              </a:rPr>
              <a:t> </a:t>
            </a:r>
          </a:p>
          <a:p>
            <a:pPr marL="225425" indent="-225425">
              <a:spcAft>
                <a:spcPts val="600"/>
              </a:spcAft>
              <a:buFont typeface="Arial" pitchFamily="34" charset="0"/>
              <a:buChar char="•"/>
              <a:defRPr/>
            </a:pPr>
            <a:endParaRPr lang="en-US" sz="1600" dirty="0">
              <a:latin typeface="+mn-lt"/>
              <a:cs typeface="+mn-cs"/>
            </a:endParaRPr>
          </a:p>
          <a:p>
            <a:pPr marL="225425" indent="-225425">
              <a:spcAft>
                <a:spcPts val="600"/>
              </a:spcAft>
              <a:defRPr/>
            </a:pPr>
            <a:r>
              <a:rPr lang="en-US" sz="1600" dirty="0" err="1">
                <a:solidFill>
                  <a:srgbClr val="FFFF00"/>
                </a:solidFill>
                <a:latin typeface="+mn-lt"/>
                <a:cs typeface="+mn-cs"/>
              </a:rPr>
              <a:t>Kesimpulan</a:t>
            </a:r>
            <a:endParaRPr lang="en-US" sz="1600" dirty="0">
              <a:solidFill>
                <a:srgbClr val="FFFF00"/>
              </a:solidFill>
              <a:latin typeface="+mn-lt"/>
              <a:cs typeface="+mn-cs"/>
            </a:endParaRPr>
          </a:p>
          <a:p>
            <a:pPr marL="225425" indent="-225425" algn="just">
              <a:spcAft>
                <a:spcPts val="600"/>
              </a:spcAft>
              <a:buFont typeface="Arial" pitchFamily="34" charset="0"/>
              <a:buChar char="•"/>
              <a:defRPr/>
            </a:pPr>
            <a:r>
              <a:rPr lang="en-US" sz="1600" dirty="0" err="1">
                <a:latin typeface="+mn-lt"/>
                <a:cs typeface="+mn-cs"/>
              </a:rPr>
              <a:t>Pasien</a:t>
            </a:r>
            <a:r>
              <a:rPr lang="en-US" sz="1600" dirty="0">
                <a:latin typeface="+mn-lt"/>
                <a:cs typeface="+mn-cs"/>
              </a:rPr>
              <a:t> </a:t>
            </a:r>
            <a:r>
              <a:rPr lang="en-US" sz="1600" dirty="0" err="1">
                <a:latin typeface="+mn-lt"/>
                <a:cs typeface="+mn-cs"/>
              </a:rPr>
              <a:t>anak</a:t>
            </a:r>
            <a:r>
              <a:rPr lang="en-US" sz="1600" dirty="0">
                <a:latin typeface="+mn-lt"/>
                <a:cs typeface="+mn-cs"/>
              </a:rPr>
              <a:t> yang </a:t>
            </a:r>
            <a:r>
              <a:rPr lang="en-US" sz="1600" dirty="0" err="1">
                <a:latin typeface="+mn-lt"/>
                <a:cs typeface="+mn-cs"/>
              </a:rPr>
              <a:t>diberikan</a:t>
            </a:r>
            <a:r>
              <a:rPr lang="en-US" sz="1600" dirty="0">
                <a:latin typeface="+mn-lt"/>
                <a:cs typeface="+mn-cs"/>
              </a:rPr>
              <a:t> </a:t>
            </a:r>
            <a:r>
              <a:rPr lang="en-US" sz="1600" dirty="0" err="1">
                <a:latin typeface="+mn-lt"/>
                <a:cs typeface="+mn-cs"/>
              </a:rPr>
              <a:t>kombinasi</a:t>
            </a:r>
            <a:r>
              <a:rPr lang="en-US" sz="1600" dirty="0">
                <a:latin typeface="+mn-lt"/>
                <a:cs typeface="+mn-cs"/>
              </a:rPr>
              <a:t> </a:t>
            </a:r>
            <a:r>
              <a:rPr lang="en-US" sz="1600" dirty="0" err="1">
                <a:latin typeface="+mn-lt"/>
                <a:cs typeface="+mn-cs"/>
              </a:rPr>
              <a:t>salbutamol</a:t>
            </a:r>
            <a:r>
              <a:rPr lang="en-US" sz="1600" dirty="0">
                <a:latin typeface="+mn-lt"/>
                <a:cs typeface="+mn-cs"/>
              </a:rPr>
              <a:t> </a:t>
            </a:r>
            <a:r>
              <a:rPr lang="en-US" sz="1600" dirty="0" err="1">
                <a:latin typeface="+mn-lt"/>
                <a:cs typeface="+mn-cs"/>
              </a:rPr>
              <a:t>dan</a:t>
            </a:r>
            <a:r>
              <a:rPr lang="en-US" sz="1600" dirty="0">
                <a:latin typeface="+mn-lt"/>
                <a:cs typeface="+mn-cs"/>
              </a:rPr>
              <a:t> </a:t>
            </a:r>
            <a:r>
              <a:rPr lang="en-US" sz="1600" dirty="0" err="1">
                <a:latin typeface="+mn-lt"/>
                <a:cs typeface="+mn-cs"/>
              </a:rPr>
              <a:t>fluticasone</a:t>
            </a:r>
            <a:r>
              <a:rPr lang="en-US" sz="1600" dirty="0">
                <a:latin typeface="+mn-lt"/>
                <a:cs typeface="+mn-cs"/>
              </a:rPr>
              <a:t> </a:t>
            </a:r>
            <a:r>
              <a:rPr lang="en-US" sz="1600" dirty="0" err="1">
                <a:latin typeface="+mn-lt"/>
                <a:cs typeface="+mn-cs"/>
              </a:rPr>
              <a:t>menunjukkan</a:t>
            </a:r>
            <a:r>
              <a:rPr lang="en-US" sz="1600" dirty="0">
                <a:latin typeface="+mn-lt"/>
                <a:cs typeface="+mn-cs"/>
              </a:rPr>
              <a:t> </a:t>
            </a:r>
            <a:r>
              <a:rPr lang="en-US" sz="1600" dirty="0" err="1">
                <a:latin typeface="+mn-lt"/>
                <a:cs typeface="+mn-cs"/>
              </a:rPr>
              <a:t>perbaikan</a:t>
            </a:r>
            <a:r>
              <a:rPr lang="en-US" sz="1600" dirty="0">
                <a:latin typeface="+mn-lt"/>
                <a:cs typeface="+mn-cs"/>
              </a:rPr>
              <a:t> </a:t>
            </a:r>
            <a:r>
              <a:rPr lang="en-US" sz="1600" dirty="0" err="1">
                <a:latin typeface="+mn-lt"/>
                <a:cs typeface="+mn-cs"/>
              </a:rPr>
              <a:t>respon</a:t>
            </a:r>
            <a:r>
              <a:rPr lang="en-US" sz="1600" dirty="0">
                <a:latin typeface="+mn-lt"/>
                <a:cs typeface="+mn-cs"/>
              </a:rPr>
              <a:t> </a:t>
            </a:r>
            <a:r>
              <a:rPr lang="en-US" sz="1600" dirty="0" err="1">
                <a:latin typeface="+mn-lt"/>
                <a:cs typeface="+mn-cs"/>
              </a:rPr>
              <a:t>klinis</a:t>
            </a:r>
            <a:r>
              <a:rPr lang="en-US" sz="1600" dirty="0">
                <a:latin typeface="+mn-lt"/>
                <a:cs typeface="+mn-cs"/>
              </a:rPr>
              <a:t> </a:t>
            </a:r>
            <a:r>
              <a:rPr lang="en-US" sz="1600" dirty="0" err="1">
                <a:latin typeface="+mn-lt"/>
                <a:cs typeface="+mn-cs"/>
              </a:rPr>
              <a:t>pada</a:t>
            </a:r>
            <a:r>
              <a:rPr lang="en-US" sz="1600" dirty="0">
                <a:latin typeface="+mn-lt"/>
                <a:cs typeface="+mn-cs"/>
              </a:rPr>
              <a:t> </a:t>
            </a:r>
            <a:r>
              <a:rPr lang="en-US" sz="1600" dirty="0" err="1">
                <a:latin typeface="+mn-lt"/>
                <a:cs typeface="+mn-cs"/>
              </a:rPr>
              <a:t>menit</a:t>
            </a:r>
            <a:r>
              <a:rPr lang="en-US" sz="1600" dirty="0">
                <a:latin typeface="+mn-lt"/>
                <a:cs typeface="+mn-cs"/>
              </a:rPr>
              <a:t> ke-120 </a:t>
            </a:r>
            <a:r>
              <a:rPr lang="en-US" sz="1600" dirty="0" err="1">
                <a:latin typeface="+mn-lt"/>
                <a:cs typeface="+mn-cs"/>
              </a:rPr>
              <a:t>dibandingkan</a:t>
            </a:r>
            <a:r>
              <a:rPr lang="en-US" sz="1600" dirty="0">
                <a:latin typeface="+mn-lt"/>
                <a:cs typeface="+mn-cs"/>
              </a:rPr>
              <a:t> </a:t>
            </a:r>
            <a:r>
              <a:rPr lang="en-US" sz="1600" dirty="0" err="1">
                <a:latin typeface="+mn-lt"/>
                <a:cs typeface="+mn-cs"/>
              </a:rPr>
              <a:t>kelompok</a:t>
            </a:r>
            <a:r>
              <a:rPr lang="en-US" sz="1600" dirty="0">
                <a:latin typeface="+mn-lt"/>
                <a:cs typeface="+mn-cs"/>
              </a:rPr>
              <a:t> </a:t>
            </a:r>
            <a:r>
              <a:rPr lang="en-US" sz="1600" dirty="0" err="1">
                <a:latin typeface="+mn-lt"/>
                <a:cs typeface="+mn-cs"/>
              </a:rPr>
              <a:t>salbutamol</a:t>
            </a:r>
            <a:r>
              <a:rPr lang="en-US" sz="1600" dirty="0">
                <a:latin typeface="+mn-lt"/>
                <a:cs typeface="+mn-cs"/>
              </a:rPr>
              <a:t> </a:t>
            </a:r>
            <a:r>
              <a:rPr lang="en-US" sz="1600" dirty="0" err="1">
                <a:latin typeface="+mn-lt"/>
                <a:cs typeface="+mn-cs"/>
              </a:rPr>
              <a:t>tunggal</a:t>
            </a:r>
            <a:r>
              <a:rPr lang="en-US" sz="1600" dirty="0">
                <a:latin typeface="+mn-lt"/>
                <a:cs typeface="+mn-cs"/>
              </a:rPr>
              <a:t> (p=0,004)</a:t>
            </a:r>
          </a:p>
          <a:p>
            <a:pPr marL="225425" indent="-225425" algn="just">
              <a:spcAft>
                <a:spcPts val="600"/>
              </a:spcAft>
              <a:buFont typeface="Arial" pitchFamily="34" charset="0"/>
              <a:buChar char="•"/>
              <a:defRPr/>
            </a:pPr>
            <a:r>
              <a:rPr lang="en-US" sz="1600" dirty="0" err="1">
                <a:latin typeface="Arial" pitchFamily="34" charset="0"/>
                <a:cs typeface="+mn-cs"/>
              </a:rPr>
              <a:t>Tidak</a:t>
            </a:r>
            <a:r>
              <a:rPr lang="en-US" sz="1600" dirty="0">
                <a:latin typeface="Arial" pitchFamily="34" charset="0"/>
                <a:cs typeface="+mn-cs"/>
              </a:rPr>
              <a:t> </a:t>
            </a:r>
            <a:r>
              <a:rPr lang="en-US" sz="1600" dirty="0" err="1">
                <a:latin typeface="Arial" pitchFamily="34" charset="0"/>
                <a:cs typeface="+mn-cs"/>
              </a:rPr>
              <a:t>terdapat</a:t>
            </a:r>
            <a:r>
              <a:rPr lang="en-US" sz="1600" dirty="0">
                <a:latin typeface="Arial" pitchFamily="34" charset="0"/>
                <a:cs typeface="+mn-cs"/>
              </a:rPr>
              <a:t> </a:t>
            </a:r>
            <a:r>
              <a:rPr lang="en-US" sz="1600" dirty="0" err="1">
                <a:latin typeface="Arial" pitchFamily="34" charset="0"/>
                <a:cs typeface="+mn-cs"/>
              </a:rPr>
              <a:t>reaksi</a:t>
            </a:r>
            <a:r>
              <a:rPr lang="en-US" sz="1600" dirty="0">
                <a:latin typeface="Arial" pitchFamily="34" charset="0"/>
                <a:cs typeface="+mn-cs"/>
              </a:rPr>
              <a:t> </a:t>
            </a:r>
            <a:r>
              <a:rPr lang="en-US" sz="1600" dirty="0" err="1">
                <a:latin typeface="Arial" pitchFamily="34" charset="0"/>
                <a:cs typeface="+mn-cs"/>
              </a:rPr>
              <a:t>simpang</a:t>
            </a:r>
            <a:r>
              <a:rPr lang="en-US" sz="1600" dirty="0">
                <a:latin typeface="Arial" pitchFamily="34" charset="0"/>
                <a:cs typeface="+mn-cs"/>
              </a:rPr>
              <a:t> </a:t>
            </a:r>
            <a:r>
              <a:rPr lang="en-US" sz="1600" dirty="0" err="1">
                <a:latin typeface="Arial" pitchFamily="34" charset="0"/>
                <a:cs typeface="+mn-cs"/>
              </a:rPr>
              <a:t>signifikan</a:t>
            </a:r>
            <a:r>
              <a:rPr lang="en-US" sz="1600" dirty="0">
                <a:latin typeface="Arial" pitchFamily="34" charset="0"/>
                <a:cs typeface="+mn-cs"/>
              </a:rPr>
              <a:t> yang </a:t>
            </a:r>
            <a:r>
              <a:rPr lang="en-US" sz="1600" dirty="0" err="1">
                <a:latin typeface="Arial" pitchFamily="34" charset="0"/>
                <a:cs typeface="+mn-cs"/>
              </a:rPr>
              <a:t>teramati</a:t>
            </a:r>
            <a:r>
              <a:rPr lang="en-US" sz="1600" dirty="0">
                <a:latin typeface="Arial" pitchFamily="34" charset="0"/>
                <a:cs typeface="+mn-cs"/>
              </a:rPr>
              <a:t> </a:t>
            </a:r>
            <a:r>
              <a:rPr lang="en-US" sz="1600" dirty="0" err="1">
                <a:latin typeface="Arial" pitchFamily="34" charset="0"/>
                <a:cs typeface="+mn-cs"/>
              </a:rPr>
              <a:t>dengan</a:t>
            </a:r>
            <a:r>
              <a:rPr lang="en-US" sz="1600" dirty="0">
                <a:latin typeface="Arial" pitchFamily="34" charset="0"/>
                <a:cs typeface="+mn-cs"/>
              </a:rPr>
              <a:t> </a:t>
            </a:r>
            <a:r>
              <a:rPr lang="en-US" sz="1600" dirty="0" err="1">
                <a:latin typeface="Arial" pitchFamily="34" charset="0"/>
                <a:cs typeface="+mn-cs"/>
              </a:rPr>
              <a:t>pengobatan</a:t>
            </a:r>
            <a:r>
              <a:rPr lang="en-US" sz="1600" dirty="0">
                <a:latin typeface="Arial" pitchFamily="34" charset="0"/>
                <a:cs typeface="+mn-cs"/>
              </a:rPr>
              <a:t> yang </a:t>
            </a:r>
            <a:r>
              <a:rPr lang="en-US" sz="1600" dirty="0" err="1">
                <a:latin typeface="Arial" pitchFamily="34" charset="0"/>
                <a:cs typeface="+mn-cs"/>
              </a:rPr>
              <a:t>dilakukan</a:t>
            </a:r>
            <a:r>
              <a:rPr lang="en-US" sz="1600" dirty="0">
                <a:latin typeface="Arial" pitchFamily="34" charset="0"/>
                <a:cs typeface="+mn-cs"/>
              </a:rPr>
              <a:t>.</a:t>
            </a:r>
          </a:p>
          <a:p>
            <a:pPr marL="225425" indent="-225425">
              <a:spcAft>
                <a:spcPts val="600"/>
              </a:spcAft>
              <a:defRPr/>
            </a:pPr>
            <a:endParaRPr lang="en-US" sz="1600" dirty="0">
              <a:latin typeface="+mn-lt"/>
              <a:cs typeface="+mn-cs"/>
            </a:endParaRPr>
          </a:p>
        </p:txBody>
      </p:sp>
      <p:sp>
        <p:nvSpPr>
          <p:cNvPr id="7" name="Rectangle 20"/>
          <p:cNvSpPr>
            <a:spLocks noChangeArrowheads="1"/>
          </p:cNvSpPr>
          <p:nvPr/>
        </p:nvSpPr>
        <p:spPr bwMode="auto">
          <a:xfrm>
            <a:off x="0" y="6596390"/>
            <a:ext cx="4499992" cy="261610"/>
          </a:xfrm>
          <a:prstGeom prst="rect">
            <a:avLst/>
          </a:prstGeom>
          <a:noFill/>
          <a:ln w="9525">
            <a:noFill/>
            <a:miter lim="800000"/>
            <a:headEnd/>
            <a:tailEnd/>
          </a:ln>
        </p:spPr>
        <p:txBody>
          <a:bodyPr wrap="square">
            <a:spAutoFit/>
          </a:bodyPr>
          <a:lstStyle/>
          <a:p>
            <a:pPr>
              <a:defRPr/>
            </a:pPr>
            <a:r>
              <a:rPr lang="en-US" sz="1100" dirty="0" smtClean="0">
                <a:solidFill>
                  <a:srgbClr val="FFFF00"/>
                </a:solidFill>
                <a:latin typeface="Candara" pitchFamily="34" charset="0"/>
                <a:cs typeface="+mn-cs"/>
              </a:rPr>
              <a:t>Estrada-Reyes </a:t>
            </a:r>
            <a:r>
              <a:rPr lang="en-US" sz="1100" dirty="0">
                <a:solidFill>
                  <a:srgbClr val="FFFF00"/>
                </a:solidFill>
                <a:latin typeface="Candara" pitchFamily="34" charset="0"/>
                <a:cs typeface="+mn-cs"/>
              </a:rPr>
              <a:t>E, et al. </a:t>
            </a:r>
            <a:r>
              <a:rPr lang="it-IT" sz="1100" dirty="0">
                <a:solidFill>
                  <a:srgbClr val="FFFF00"/>
                </a:solidFill>
                <a:latin typeface="Candara" pitchFamily="34" charset="0"/>
                <a:cs typeface="+mn-cs"/>
              </a:rPr>
              <a:t>Pediatr Allergy Immunol 2005: 16: 609–614</a:t>
            </a:r>
            <a:endParaRPr lang="en-US" sz="1100" dirty="0">
              <a:solidFill>
                <a:srgbClr val="FFFF00"/>
              </a:solidFill>
              <a:latin typeface="Candara" pitchFamily="34" charset="0"/>
              <a:cs typeface="+mn-cs"/>
            </a:endParaRPr>
          </a:p>
        </p:txBody>
      </p:sp>
      <p:sp>
        <p:nvSpPr>
          <p:cNvPr id="10" name="Rectangle 2"/>
          <p:cNvSpPr>
            <a:spLocks noChangeArrowheads="1"/>
          </p:cNvSpPr>
          <p:nvPr/>
        </p:nvSpPr>
        <p:spPr bwMode="auto">
          <a:xfrm>
            <a:off x="34925" y="0"/>
            <a:ext cx="8964613" cy="1125538"/>
          </a:xfrm>
          <a:prstGeom prst="rect">
            <a:avLst/>
          </a:prstGeom>
          <a:noFill/>
          <a:ln w="12700">
            <a:noFill/>
            <a:miter lim="800000"/>
            <a:headEnd/>
            <a:tailEnd/>
          </a:ln>
          <a:effectLst/>
        </p:spPr>
        <p:txBody>
          <a:bodyPr lIns="90488" tIns="44450" rIns="90488" bIns="44450" anchor="ctr"/>
          <a:lstStyle/>
          <a:p>
            <a:pPr algn="ctr">
              <a:defRPr/>
            </a:pPr>
            <a:r>
              <a:rPr lang="en-GB" sz="3200" dirty="0" err="1">
                <a:solidFill>
                  <a:srgbClr val="FAFD00"/>
                </a:solidFill>
                <a:effectLst>
                  <a:outerShdw blurRad="38100" dist="38100" dir="2700000" algn="tl">
                    <a:srgbClr val="000000">
                      <a:alpha val="43137"/>
                    </a:srgbClr>
                  </a:outerShdw>
                </a:effectLst>
                <a:latin typeface="Arial Narrow" pitchFamily="34" charset="0"/>
                <a:cs typeface="+mn-cs"/>
              </a:rPr>
              <a:t>Perbandingan</a:t>
            </a:r>
            <a:r>
              <a:rPr lang="en-GB" sz="3200" dirty="0">
                <a:solidFill>
                  <a:srgbClr val="FAFD00"/>
                </a:solidFill>
                <a:effectLst>
                  <a:outerShdw blurRad="38100" dist="38100" dir="2700000" algn="tl">
                    <a:srgbClr val="000000">
                      <a:alpha val="43137"/>
                    </a:srgbClr>
                  </a:outerShdw>
                </a:effectLst>
                <a:latin typeface="Arial Narrow" pitchFamily="34" charset="0"/>
                <a:cs typeface="+mn-cs"/>
              </a:rPr>
              <a:t> </a:t>
            </a:r>
            <a:r>
              <a:rPr lang="en-GB" sz="3200" dirty="0" err="1">
                <a:solidFill>
                  <a:srgbClr val="FAFD00"/>
                </a:solidFill>
                <a:effectLst>
                  <a:outerShdw blurRad="38100" dist="38100" dir="2700000" algn="tl">
                    <a:srgbClr val="000000">
                      <a:alpha val="43137"/>
                    </a:srgbClr>
                  </a:outerShdw>
                </a:effectLst>
                <a:latin typeface="Arial Narrow" pitchFamily="34" charset="0"/>
                <a:cs typeface="+mn-cs"/>
              </a:rPr>
              <a:t>kombinasi</a:t>
            </a:r>
            <a:r>
              <a:rPr lang="en-GB" sz="3200" dirty="0">
                <a:solidFill>
                  <a:srgbClr val="FAFD00"/>
                </a:solidFill>
                <a:effectLst>
                  <a:outerShdw blurRad="38100" dist="38100" dir="2700000" algn="tl">
                    <a:srgbClr val="000000">
                      <a:alpha val="43137"/>
                    </a:srgbClr>
                  </a:outerShdw>
                </a:effectLst>
                <a:latin typeface="Arial Narrow" pitchFamily="34" charset="0"/>
                <a:cs typeface="+mn-cs"/>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mn-cs"/>
              </a:rPr>
              <a:t>Flixotide</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Nebules</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Fluticasone</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Propionate)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dengan</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SABA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tunggal</a:t>
            </a:r>
            <a:r>
              <a:rPr lang="en-GB" sz="3200" dirty="0">
                <a:solidFill>
                  <a:srgbClr val="FAFD00"/>
                </a:solidFill>
                <a:effectLst>
                  <a:outerShdw blurRad="38100" dist="38100" dir="2700000" algn="tl">
                    <a:srgbClr val="000000">
                      <a:alpha val="43137"/>
                    </a:srgbClr>
                  </a:outerShdw>
                </a:effectLst>
                <a:latin typeface="Arial Narrow" pitchFamily="34" charset="0"/>
                <a:cs typeface="+mn-cs"/>
              </a:rPr>
              <a:t> </a:t>
            </a:r>
          </a:p>
        </p:txBody>
      </p:sp>
      <p:sp>
        <p:nvSpPr>
          <p:cNvPr id="12"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23850" y="3373438"/>
            <a:ext cx="4724400" cy="554037"/>
          </a:xfrm>
          <a:prstGeom prst="rect">
            <a:avLst/>
          </a:prstGeom>
          <a:noFill/>
          <a:ln w="9525">
            <a:noFill/>
            <a:miter lim="800000"/>
            <a:headEnd/>
            <a:tailEnd/>
          </a:ln>
        </p:spPr>
        <p:txBody>
          <a:bodyPr>
            <a:spAutoFit/>
          </a:bodyPr>
          <a:lstStyle/>
          <a:p>
            <a:pPr marL="114300" indent="-114300" eaLnBrk="0" hangingPunct="0">
              <a:spcBef>
                <a:spcPct val="50000"/>
              </a:spcBef>
            </a:pPr>
            <a:r>
              <a:rPr lang="en-US" sz="1200">
                <a:solidFill>
                  <a:srgbClr val="FFFF00"/>
                </a:solidFill>
                <a:latin typeface="Arial Narrow" pitchFamily="34" charset="0"/>
              </a:rPr>
              <a:t>Harding SM,Respir Med 1990;84 (Suppl A)25-29</a:t>
            </a:r>
          </a:p>
          <a:p>
            <a:pPr marL="114300" indent="-114300" eaLnBrk="0" hangingPunct="0">
              <a:spcBef>
                <a:spcPct val="50000"/>
              </a:spcBef>
            </a:pPr>
            <a:r>
              <a:rPr lang="en-US" sz="1200">
                <a:solidFill>
                  <a:srgbClr val="FFFF00"/>
                </a:solidFill>
                <a:latin typeface="Arial Narrow" pitchFamily="34" charset="0"/>
              </a:rPr>
              <a:t>Johnson M.J. Allergy Clin Immunol 1996;97:169-176</a:t>
            </a:r>
          </a:p>
        </p:txBody>
      </p:sp>
      <p:sp>
        <p:nvSpPr>
          <p:cNvPr id="43011" name="AutoShape 3"/>
          <p:cNvSpPr>
            <a:spLocks noChangeAspect="1" noChangeArrowheads="1" noTextEdit="1"/>
          </p:cNvSpPr>
          <p:nvPr/>
        </p:nvSpPr>
        <p:spPr bwMode="auto">
          <a:xfrm>
            <a:off x="242888" y="188913"/>
            <a:ext cx="8656637" cy="6100762"/>
          </a:xfrm>
          <a:prstGeom prst="rect">
            <a:avLst/>
          </a:prstGeom>
          <a:noFill/>
          <a:ln w="9525">
            <a:noFill/>
            <a:miter lim="800000"/>
            <a:headEnd/>
            <a:tailEnd/>
          </a:ln>
        </p:spPr>
        <p:txBody>
          <a:bodyPr/>
          <a:lstStyle/>
          <a:p>
            <a:endParaRPr lang="en-US"/>
          </a:p>
        </p:txBody>
      </p:sp>
      <p:sp>
        <p:nvSpPr>
          <p:cNvPr id="43012" name="Rectangle 4"/>
          <p:cNvSpPr>
            <a:spLocks noChangeArrowheads="1"/>
          </p:cNvSpPr>
          <p:nvPr/>
        </p:nvSpPr>
        <p:spPr bwMode="auto">
          <a:xfrm>
            <a:off x="417513" y="381000"/>
            <a:ext cx="8480425" cy="1374775"/>
          </a:xfrm>
          <a:prstGeom prst="rect">
            <a:avLst/>
          </a:prstGeom>
          <a:noFill/>
          <a:ln w="9525">
            <a:noFill/>
            <a:miter lim="800000"/>
            <a:headEnd/>
            <a:tailEnd/>
          </a:ln>
        </p:spPr>
        <p:txBody>
          <a:bodyPr/>
          <a:lstStyle/>
          <a:p>
            <a:endParaRPr lang="en-GB">
              <a:latin typeface="Arial Narrow" pitchFamily="34" charset="0"/>
            </a:endParaRPr>
          </a:p>
        </p:txBody>
      </p:sp>
      <p:sp>
        <p:nvSpPr>
          <p:cNvPr id="43013" name="Rectangle 5"/>
          <p:cNvSpPr>
            <a:spLocks noChangeArrowheads="1"/>
          </p:cNvSpPr>
          <p:nvPr/>
        </p:nvSpPr>
        <p:spPr bwMode="auto">
          <a:xfrm>
            <a:off x="2227263" y="460375"/>
            <a:ext cx="3841750" cy="611188"/>
          </a:xfrm>
          <a:prstGeom prst="rect">
            <a:avLst/>
          </a:prstGeom>
          <a:noFill/>
          <a:ln w="9525">
            <a:noFill/>
            <a:miter lim="800000"/>
            <a:headEnd/>
            <a:tailEnd/>
          </a:ln>
        </p:spPr>
        <p:txBody>
          <a:bodyPr/>
          <a:lstStyle/>
          <a:p>
            <a:endParaRPr lang="en-GB">
              <a:latin typeface="Arial Narrow" pitchFamily="34" charset="0"/>
            </a:endParaRPr>
          </a:p>
        </p:txBody>
      </p:sp>
      <p:sp>
        <p:nvSpPr>
          <p:cNvPr id="238598" name="Rectangle 6"/>
          <p:cNvSpPr>
            <a:spLocks noChangeArrowheads="1"/>
          </p:cNvSpPr>
          <p:nvPr/>
        </p:nvSpPr>
        <p:spPr bwMode="auto">
          <a:xfrm>
            <a:off x="6156325" y="1916113"/>
            <a:ext cx="8353425" cy="862012"/>
          </a:xfrm>
          <a:prstGeom prst="rect">
            <a:avLst/>
          </a:prstGeom>
          <a:noFill/>
          <a:ln w="9525">
            <a:noFill/>
            <a:miter lim="800000"/>
            <a:headEnd/>
            <a:tailEnd/>
          </a:ln>
        </p:spPr>
        <p:txBody>
          <a:bodyPr lIns="0" tIns="0" rIns="0" bIns="0">
            <a:spAutoFit/>
          </a:bodyPr>
          <a:lstStyle/>
          <a:p>
            <a:pPr eaLnBrk="0" hangingPunct="0">
              <a:defRPr/>
            </a:pPr>
            <a:r>
              <a:rPr lang="en-GB" sz="2800" dirty="0" err="1">
                <a:latin typeface="Arial Narrow" pitchFamily="34" charset="0"/>
                <a:cs typeface="+mn-cs"/>
              </a:rPr>
              <a:t>Bioavailabilitas</a:t>
            </a:r>
            <a:r>
              <a:rPr lang="en-GB" sz="2800" dirty="0">
                <a:latin typeface="Arial Narrow" pitchFamily="34" charset="0"/>
                <a:cs typeface="+mn-cs"/>
              </a:rPr>
              <a:t> Oral </a:t>
            </a:r>
          </a:p>
          <a:p>
            <a:pPr eaLnBrk="0" hangingPunct="0">
              <a:defRPr/>
            </a:pPr>
            <a:r>
              <a:rPr lang="en-GB" sz="2800" dirty="0" err="1">
                <a:latin typeface="Arial Narrow" pitchFamily="34" charset="0"/>
                <a:cs typeface="+mn-cs"/>
              </a:rPr>
              <a:t>Dapat</a:t>
            </a:r>
            <a:r>
              <a:rPr lang="en-GB" sz="2800" dirty="0">
                <a:latin typeface="Arial Narrow" pitchFamily="34" charset="0"/>
                <a:cs typeface="+mn-cs"/>
              </a:rPr>
              <a:t> </a:t>
            </a:r>
            <a:r>
              <a:rPr lang="en-GB" sz="2800" dirty="0" err="1">
                <a:latin typeface="Arial Narrow" pitchFamily="34" charset="0"/>
                <a:cs typeface="+mn-cs"/>
              </a:rPr>
              <a:t>Diabaikan</a:t>
            </a:r>
            <a:r>
              <a:rPr lang="en-GB" sz="2800" dirty="0">
                <a:latin typeface="Arial Narrow" pitchFamily="34" charset="0"/>
                <a:cs typeface="+mn-cs"/>
              </a:rPr>
              <a:t> </a:t>
            </a:r>
            <a:endParaRPr lang="en-GB" dirty="0">
              <a:effectLst>
                <a:outerShdw blurRad="38100" dist="38100" dir="2700000" algn="tl">
                  <a:srgbClr val="FFFFFF"/>
                </a:outerShdw>
              </a:effectLst>
              <a:latin typeface="Arial Narrow" pitchFamily="34" charset="0"/>
              <a:cs typeface="+mn-cs"/>
            </a:endParaRPr>
          </a:p>
        </p:txBody>
      </p:sp>
      <p:sp>
        <p:nvSpPr>
          <p:cNvPr id="43015" name="Rectangle 7"/>
          <p:cNvSpPr>
            <a:spLocks noChangeArrowheads="1"/>
          </p:cNvSpPr>
          <p:nvPr/>
        </p:nvSpPr>
        <p:spPr bwMode="auto">
          <a:xfrm>
            <a:off x="6067425" y="460375"/>
            <a:ext cx="1019175" cy="611188"/>
          </a:xfrm>
          <a:prstGeom prst="rect">
            <a:avLst/>
          </a:prstGeom>
          <a:noFill/>
          <a:ln w="9525">
            <a:noFill/>
            <a:miter lim="800000"/>
            <a:headEnd/>
            <a:tailEnd/>
          </a:ln>
        </p:spPr>
        <p:txBody>
          <a:bodyPr/>
          <a:lstStyle/>
          <a:p>
            <a:endParaRPr lang="en-GB">
              <a:latin typeface="Arial Narrow" pitchFamily="34" charset="0"/>
            </a:endParaRPr>
          </a:p>
        </p:txBody>
      </p:sp>
      <p:sp>
        <p:nvSpPr>
          <p:cNvPr id="43016" name="Rectangle 9"/>
          <p:cNvSpPr>
            <a:spLocks noChangeArrowheads="1"/>
          </p:cNvSpPr>
          <p:nvPr/>
        </p:nvSpPr>
        <p:spPr bwMode="auto">
          <a:xfrm>
            <a:off x="2679700" y="1130300"/>
            <a:ext cx="3952875" cy="611188"/>
          </a:xfrm>
          <a:prstGeom prst="rect">
            <a:avLst/>
          </a:prstGeom>
          <a:noFill/>
          <a:ln w="9525">
            <a:noFill/>
            <a:miter lim="800000"/>
            <a:headEnd/>
            <a:tailEnd/>
          </a:ln>
        </p:spPr>
        <p:txBody>
          <a:bodyPr/>
          <a:lstStyle/>
          <a:p>
            <a:endParaRPr lang="en-GB">
              <a:latin typeface="Arial Narrow" pitchFamily="34" charset="0"/>
            </a:endParaRPr>
          </a:p>
        </p:txBody>
      </p:sp>
      <p:sp>
        <p:nvSpPr>
          <p:cNvPr id="43017" name="Rectangle 11"/>
          <p:cNvSpPr>
            <a:spLocks noChangeArrowheads="1"/>
          </p:cNvSpPr>
          <p:nvPr/>
        </p:nvSpPr>
        <p:spPr bwMode="auto">
          <a:xfrm>
            <a:off x="246063" y="6134100"/>
            <a:ext cx="5946775" cy="339725"/>
          </a:xfrm>
          <a:prstGeom prst="rect">
            <a:avLst/>
          </a:prstGeom>
          <a:noFill/>
          <a:ln w="9525">
            <a:noFill/>
            <a:miter lim="800000"/>
            <a:headEnd/>
            <a:tailEnd/>
          </a:ln>
        </p:spPr>
        <p:txBody>
          <a:bodyPr/>
          <a:lstStyle/>
          <a:p>
            <a:endParaRPr lang="en-GB">
              <a:latin typeface="Arial Narrow" pitchFamily="34" charset="0"/>
            </a:endParaRPr>
          </a:p>
        </p:txBody>
      </p:sp>
      <p:sp>
        <p:nvSpPr>
          <p:cNvPr id="43018" name="Rectangle 12"/>
          <p:cNvSpPr>
            <a:spLocks noChangeArrowheads="1"/>
          </p:cNvSpPr>
          <p:nvPr/>
        </p:nvSpPr>
        <p:spPr bwMode="auto">
          <a:xfrm>
            <a:off x="338138" y="6183313"/>
            <a:ext cx="1276350" cy="293687"/>
          </a:xfrm>
          <a:prstGeom prst="rect">
            <a:avLst/>
          </a:prstGeom>
          <a:noFill/>
          <a:ln w="9525">
            <a:noFill/>
            <a:miter lim="800000"/>
            <a:headEnd/>
            <a:tailEnd/>
          </a:ln>
        </p:spPr>
        <p:txBody>
          <a:bodyPr/>
          <a:lstStyle/>
          <a:p>
            <a:endParaRPr lang="en-GB">
              <a:latin typeface="Arial Narrow" pitchFamily="34" charset="0"/>
            </a:endParaRPr>
          </a:p>
        </p:txBody>
      </p:sp>
      <p:sp>
        <p:nvSpPr>
          <p:cNvPr id="43019" name="Rectangle 13"/>
          <p:cNvSpPr>
            <a:spLocks noChangeArrowheads="1"/>
          </p:cNvSpPr>
          <p:nvPr/>
        </p:nvSpPr>
        <p:spPr bwMode="auto">
          <a:xfrm>
            <a:off x="1527175" y="6183313"/>
            <a:ext cx="950913" cy="246062"/>
          </a:xfrm>
          <a:prstGeom prst="rect">
            <a:avLst/>
          </a:prstGeom>
          <a:noFill/>
          <a:ln w="9525">
            <a:noFill/>
            <a:miter lim="800000"/>
            <a:headEnd/>
            <a:tailEnd/>
          </a:ln>
        </p:spPr>
        <p:txBody>
          <a:bodyPr/>
          <a:lstStyle/>
          <a:p>
            <a:endParaRPr lang="en-GB">
              <a:latin typeface="Arial Narrow" pitchFamily="34" charset="0"/>
            </a:endParaRPr>
          </a:p>
        </p:txBody>
      </p:sp>
      <p:sp>
        <p:nvSpPr>
          <p:cNvPr id="43020" name="Rectangle 14"/>
          <p:cNvSpPr>
            <a:spLocks noChangeArrowheads="1"/>
          </p:cNvSpPr>
          <p:nvPr/>
        </p:nvSpPr>
        <p:spPr bwMode="auto">
          <a:xfrm>
            <a:off x="2476500" y="6183313"/>
            <a:ext cx="1747838" cy="293687"/>
          </a:xfrm>
          <a:prstGeom prst="rect">
            <a:avLst/>
          </a:prstGeom>
          <a:noFill/>
          <a:ln w="9525">
            <a:noFill/>
            <a:miter lim="800000"/>
            <a:headEnd/>
            <a:tailEnd/>
          </a:ln>
        </p:spPr>
        <p:txBody>
          <a:bodyPr/>
          <a:lstStyle/>
          <a:p>
            <a:endParaRPr lang="en-GB">
              <a:latin typeface="Arial Narrow" pitchFamily="34" charset="0"/>
            </a:endParaRPr>
          </a:p>
        </p:txBody>
      </p:sp>
      <p:sp>
        <p:nvSpPr>
          <p:cNvPr id="43021" name="Rectangle 15"/>
          <p:cNvSpPr>
            <a:spLocks noChangeArrowheads="1"/>
          </p:cNvSpPr>
          <p:nvPr/>
        </p:nvSpPr>
        <p:spPr bwMode="auto">
          <a:xfrm>
            <a:off x="4137025" y="6183313"/>
            <a:ext cx="246063" cy="246062"/>
          </a:xfrm>
          <a:prstGeom prst="rect">
            <a:avLst/>
          </a:prstGeom>
          <a:noFill/>
          <a:ln w="9525">
            <a:noFill/>
            <a:miter lim="800000"/>
            <a:headEnd/>
            <a:tailEnd/>
          </a:ln>
        </p:spPr>
        <p:txBody>
          <a:bodyPr/>
          <a:lstStyle/>
          <a:p>
            <a:endParaRPr lang="en-GB">
              <a:latin typeface="Arial Narrow" pitchFamily="34" charset="0"/>
            </a:endParaRPr>
          </a:p>
        </p:txBody>
      </p:sp>
      <p:grpSp>
        <p:nvGrpSpPr>
          <p:cNvPr id="43022" name="Group 18"/>
          <p:cNvGrpSpPr>
            <a:grpSpLocks/>
          </p:cNvGrpSpPr>
          <p:nvPr/>
        </p:nvGrpSpPr>
        <p:grpSpPr bwMode="auto">
          <a:xfrm>
            <a:off x="323850" y="1484313"/>
            <a:ext cx="5688013" cy="1873250"/>
            <a:chOff x="810" y="1464"/>
            <a:chExt cx="4300" cy="1569"/>
          </a:xfrm>
        </p:grpSpPr>
        <p:sp>
          <p:nvSpPr>
            <p:cNvPr id="43228" name="Rectangle 19"/>
            <p:cNvSpPr>
              <a:spLocks noChangeArrowheads="1"/>
            </p:cNvSpPr>
            <p:nvPr/>
          </p:nvSpPr>
          <p:spPr bwMode="auto">
            <a:xfrm>
              <a:off x="862" y="1481"/>
              <a:ext cx="322" cy="358"/>
            </a:xfrm>
            <a:prstGeom prst="rect">
              <a:avLst/>
            </a:prstGeom>
            <a:noFill/>
            <a:ln w="9525">
              <a:noFill/>
              <a:miter lim="800000"/>
              <a:headEnd/>
              <a:tailEnd/>
            </a:ln>
          </p:spPr>
          <p:txBody>
            <a:bodyPr/>
            <a:lstStyle/>
            <a:p>
              <a:endParaRPr lang="en-GB" sz="1600">
                <a:latin typeface="Arial Narrow" pitchFamily="34" charset="0"/>
              </a:endParaRPr>
            </a:p>
          </p:txBody>
        </p:sp>
        <p:sp>
          <p:nvSpPr>
            <p:cNvPr id="238612" name="Rectangle 20"/>
            <p:cNvSpPr>
              <a:spLocks noChangeArrowheads="1"/>
            </p:cNvSpPr>
            <p:nvPr/>
          </p:nvSpPr>
          <p:spPr bwMode="auto">
            <a:xfrm>
              <a:off x="862" y="1487"/>
              <a:ext cx="131"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   </a:t>
              </a:r>
              <a:endParaRPr lang="en-GB">
                <a:effectLst>
                  <a:outerShdw blurRad="38100" dist="38100" dir="2700000" algn="tl">
                    <a:srgbClr val="FFFFFF"/>
                  </a:outerShdw>
                </a:effectLst>
                <a:latin typeface="Arial Narrow" pitchFamily="34" charset="0"/>
                <a:cs typeface="+mn-cs"/>
              </a:endParaRPr>
            </a:p>
          </p:txBody>
        </p:sp>
        <p:sp>
          <p:nvSpPr>
            <p:cNvPr id="43230" name="Rectangle 21"/>
            <p:cNvSpPr>
              <a:spLocks noChangeArrowheads="1"/>
            </p:cNvSpPr>
            <p:nvPr/>
          </p:nvSpPr>
          <p:spPr bwMode="auto">
            <a:xfrm>
              <a:off x="1075" y="1481"/>
              <a:ext cx="893"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14" name="Rectangle 22"/>
            <p:cNvSpPr>
              <a:spLocks noChangeArrowheads="1"/>
            </p:cNvSpPr>
            <p:nvPr/>
          </p:nvSpPr>
          <p:spPr bwMode="auto">
            <a:xfrm>
              <a:off x="1460" y="1487"/>
              <a:ext cx="678" cy="258"/>
            </a:xfrm>
            <a:prstGeom prst="rect">
              <a:avLst/>
            </a:prstGeom>
            <a:noFill/>
            <a:ln w="9525">
              <a:noFill/>
              <a:miter lim="800000"/>
              <a:headEnd/>
              <a:tailEnd/>
            </a:ln>
          </p:spPr>
          <p:txBody>
            <a:bodyPr wrap="none" lIns="0" tIns="0" rIns="0" bIns="0">
              <a:spAutoFit/>
            </a:bodyPr>
            <a:lstStyle/>
            <a:p>
              <a:pPr eaLnBrk="0" hangingPunct="0">
                <a:defRPr/>
              </a:pPr>
              <a:r>
                <a:rPr lang="en-GB" sz="2000" dirty="0" err="1">
                  <a:solidFill>
                    <a:srgbClr val="FFFF00"/>
                  </a:solidFill>
                  <a:latin typeface="Arial Narrow" pitchFamily="34" charset="0"/>
                  <a:cs typeface="+mn-cs"/>
                </a:rPr>
                <a:t>Senyawa</a:t>
              </a:r>
              <a:endParaRPr lang="en-GB" dirty="0">
                <a:effectLst>
                  <a:outerShdw blurRad="38100" dist="38100" dir="2700000" algn="tl">
                    <a:srgbClr val="FFFFFF"/>
                  </a:outerShdw>
                </a:effectLst>
                <a:latin typeface="Arial Narrow" pitchFamily="34" charset="0"/>
                <a:cs typeface="+mn-cs"/>
              </a:endParaRPr>
            </a:p>
          </p:txBody>
        </p:sp>
        <p:sp>
          <p:nvSpPr>
            <p:cNvPr id="43232" name="Rectangle 23"/>
            <p:cNvSpPr>
              <a:spLocks noChangeArrowheads="1"/>
            </p:cNvSpPr>
            <p:nvPr/>
          </p:nvSpPr>
          <p:spPr bwMode="auto">
            <a:xfrm>
              <a:off x="3237" y="1481"/>
              <a:ext cx="1553"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16" name="Rectangle 24"/>
            <p:cNvSpPr>
              <a:spLocks noChangeArrowheads="1"/>
            </p:cNvSpPr>
            <p:nvPr/>
          </p:nvSpPr>
          <p:spPr bwMode="auto">
            <a:xfrm>
              <a:off x="3310" y="1487"/>
              <a:ext cx="1156" cy="258"/>
            </a:xfrm>
            <a:prstGeom prst="rect">
              <a:avLst/>
            </a:prstGeom>
            <a:noFill/>
            <a:ln w="9525">
              <a:noFill/>
              <a:miter lim="800000"/>
              <a:headEnd/>
              <a:tailEnd/>
            </a:ln>
          </p:spPr>
          <p:txBody>
            <a:bodyPr wrap="none" lIns="0" tIns="0" rIns="0" bIns="0">
              <a:spAutoFit/>
            </a:bodyPr>
            <a:lstStyle/>
            <a:p>
              <a:pPr eaLnBrk="0" hangingPunct="0">
                <a:defRPr/>
              </a:pPr>
              <a:r>
                <a:rPr lang="en-GB" sz="2000" dirty="0" err="1">
                  <a:solidFill>
                    <a:srgbClr val="FFFF00"/>
                  </a:solidFill>
                  <a:latin typeface="Arial Narrow" pitchFamily="34" charset="0"/>
                  <a:cs typeface="+mn-cs"/>
                </a:rPr>
                <a:t>Bioavailabilitas</a:t>
              </a:r>
              <a:endParaRPr lang="en-GB" dirty="0">
                <a:effectLst>
                  <a:outerShdw blurRad="38100" dist="38100" dir="2700000" algn="tl">
                    <a:srgbClr val="FFFFFF"/>
                  </a:outerShdw>
                </a:effectLst>
                <a:latin typeface="Arial Narrow" pitchFamily="34" charset="0"/>
                <a:cs typeface="+mn-cs"/>
              </a:endParaRPr>
            </a:p>
          </p:txBody>
        </p:sp>
        <p:sp>
          <p:nvSpPr>
            <p:cNvPr id="43234" name="Rectangle 25"/>
            <p:cNvSpPr>
              <a:spLocks noChangeArrowheads="1"/>
            </p:cNvSpPr>
            <p:nvPr/>
          </p:nvSpPr>
          <p:spPr bwMode="auto">
            <a:xfrm>
              <a:off x="810" y="1464"/>
              <a:ext cx="18"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35" name="Line 26"/>
            <p:cNvSpPr>
              <a:spLocks noChangeShapeType="1"/>
            </p:cNvSpPr>
            <p:nvPr/>
          </p:nvSpPr>
          <p:spPr bwMode="auto">
            <a:xfrm>
              <a:off x="810" y="1464"/>
              <a:ext cx="1" cy="17"/>
            </a:xfrm>
            <a:prstGeom prst="line">
              <a:avLst/>
            </a:prstGeom>
            <a:noFill/>
            <a:ln w="1588">
              <a:solidFill>
                <a:srgbClr val="00FFFF"/>
              </a:solidFill>
              <a:round/>
              <a:headEnd/>
              <a:tailEnd/>
            </a:ln>
          </p:spPr>
          <p:txBody>
            <a:bodyPr/>
            <a:lstStyle/>
            <a:p>
              <a:endParaRPr lang="en-US"/>
            </a:p>
          </p:txBody>
        </p:sp>
        <p:sp>
          <p:nvSpPr>
            <p:cNvPr id="43236" name="Rectangle 27"/>
            <p:cNvSpPr>
              <a:spLocks noChangeArrowheads="1"/>
            </p:cNvSpPr>
            <p:nvPr/>
          </p:nvSpPr>
          <p:spPr bwMode="auto">
            <a:xfrm>
              <a:off x="810" y="1464"/>
              <a:ext cx="18" cy="16"/>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37" name="Line 28"/>
            <p:cNvSpPr>
              <a:spLocks noChangeShapeType="1"/>
            </p:cNvSpPr>
            <p:nvPr/>
          </p:nvSpPr>
          <p:spPr bwMode="auto">
            <a:xfrm>
              <a:off x="810" y="1464"/>
              <a:ext cx="18" cy="1"/>
            </a:xfrm>
            <a:prstGeom prst="line">
              <a:avLst/>
            </a:prstGeom>
            <a:noFill/>
            <a:ln w="1588">
              <a:solidFill>
                <a:srgbClr val="00FFFF"/>
              </a:solidFill>
              <a:round/>
              <a:headEnd/>
              <a:tailEnd/>
            </a:ln>
          </p:spPr>
          <p:txBody>
            <a:bodyPr/>
            <a:lstStyle/>
            <a:p>
              <a:endParaRPr lang="en-US"/>
            </a:p>
          </p:txBody>
        </p:sp>
        <p:sp>
          <p:nvSpPr>
            <p:cNvPr id="43238" name="Line 29"/>
            <p:cNvSpPr>
              <a:spLocks noChangeShapeType="1"/>
            </p:cNvSpPr>
            <p:nvPr/>
          </p:nvSpPr>
          <p:spPr bwMode="auto">
            <a:xfrm>
              <a:off x="810" y="1464"/>
              <a:ext cx="1" cy="16"/>
            </a:xfrm>
            <a:prstGeom prst="line">
              <a:avLst/>
            </a:prstGeom>
            <a:noFill/>
            <a:ln w="1588">
              <a:solidFill>
                <a:srgbClr val="00FFFF"/>
              </a:solidFill>
              <a:round/>
              <a:headEnd/>
              <a:tailEnd/>
            </a:ln>
          </p:spPr>
          <p:txBody>
            <a:bodyPr/>
            <a:lstStyle/>
            <a:p>
              <a:endParaRPr lang="en-US"/>
            </a:p>
          </p:txBody>
        </p:sp>
        <p:sp>
          <p:nvSpPr>
            <p:cNvPr id="43239" name="Rectangle 30"/>
            <p:cNvSpPr>
              <a:spLocks noChangeArrowheads="1"/>
            </p:cNvSpPr>
            <p:nvPr/>
          </p:nvSpPr>
          <p:spPr bwMode="auto">
            <a:xfrm>
              <a:off x="828" y="1464"/>
              <a:ext cx="2141" cy="16"/>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40" name="Line 31"/>
            <p:cNvSpPr>
              <a:spLocks noChangeShapeType="1"/>
            </p:cNvSpPr>
            <p:nvPr/>
          </p:nvSpPr>
          <p:spPr bwMode="auto">
            <a:xfrm>
              <a:off x="828" y="1464"/>
              <a:ext cx="2141" cy="1"/>
            </a:xfrm>
            <a:prstGeom prst="line">
              <a:avLst/>
            </a:prstGeom>
            <a:noFill/>
            <a:ln w="1588">
              <a:solidFill>
                <a:srgbClr val="00FFFF"/>
              </a:solidFill>
              <a:round/>
              <a:headEnd/>
              <a:tailEnd/>
            </a:ln>
          </p:spPr>
          <p:txBody>
            <a:bodyPr/>
            <a:lstStyle/>
            <a:p>
              <a:endParaRPr lang="en-US"/>
            </a:p>
          </p:txBody>
        </p:sp>
        <p:sp>
          <p:nvSpPr>
            <p:cNvPr id="43241" name="Rectangle 32"/>
            <p:cNvSpPr>
              <a:spLocks noChangeArrowheads="1"/>
            </p:cNvSpPr>
            <p:nvPr/>
          </p:nvSpPr>
          <p:spPr bwMode="auto">
            <a:xfrm>
              <a:off x="2969" y="1480"/>
              <a:ext cx="18" cy="1"/>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42" name="Line 33"/>
            <p:cNvSpPr>
              <a:spLocks noChangeShapeType="1"/>
            </p:cNvSpPr>
            <p:nvPr/>
          </p:nvSpPr>
          <p:spPr bwMode="auto">
            <a:xfrm>
              <a:off x="2969" y="1480"/>
              <a:ext cx="18" cy="1"/>
            </a:xfrm>
            <a:prstGeom prst="line">
              <a:avLst/>
            </a:prstGeom>
            <a:noFill/>
            <a:ln w="1588">
              <a:solidFill>
                <a:srgbClr val="00FFFF"/>
              </a:solidFill>
              <a:round/>
              <a:headEnd/>
              <a:tailEnd/>
            </a:ln>
          </p:spPr>
          <p:txBody>
            <a:bodyPr/>
            <a:lstStyle/>
            <a:p>
              <a:endParaRPr lang="en-US"/>
            </a:p>
          </p:txBody>
        </p:sp>
        <p:sp>
          <p:nvSpPr>
            <p:cNvPr id="43243" name="Rectangle 34"/>
            <p:cNvSpPr>
              <a:spLocks noChangeArrowheads="1"/>
            </p:cNvSpPr>
            <p:nvPr/>
          </p:nvSpPr>
          <p:spPr bwMode="auto">
            <a:xfrm>
              <a:off x="2969" y="1464"/>
              <a:ext cx="18" cy="16"/>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44" name="Line 35"/>
            <p:cNvSpPr>
              <a:spLocks noChangeShapeType="1"/>
            </p:cNvSpPr>
            <p:nvPr/>
          </p:nvSpPr>
          <p:spPr bwMode="auto">
            <a:xfrm>
              <a:off x="2969" y="1464"/>
              <a:ext cx="18" cy="1"/>
            </a:xfrm>
            <a:prstGeom prst="line">
              <a:avLst/>
            </a:prstGeom>
            <a:noFill/>
            <a:ln w="1588">
              <a:solidFill>
                <a:srgbClr val="00FFFF"/>
              </a:solidFill>
              <a:round/>
              <a:headEnd/>
              <a:tailEnd/>
            </a:ln>
          </p:spPr>
          <p:txBody>
            <a:bodyPr/>
            <a:lstStyle/>
            <a:p>
              <a:endParaRPr lang="en-US"/>
            </a:p>
          </p:txBody>
        </p:sp>
        <p:sp>
          <p:nvSpPr>
            <p:cNvPr id="43245" name="Line 36"/>
            <p:cNvSpPr>
              <a:spLocks noChangeShapeType="1"/>
            </p:cNvSpPr>
            <p:nvPr/>
          </p:nvSpPr>
          <p:spPr bwMode="auto">
            <a:xfrm>
              <a:off x="2969" y="1464"/>
              <a:ext cx="1" cy="16"/>
            </a:xfrm>
            <a:prstGeom prst="line">
              <a:avLst/>
            </a:prstGeom>
            <a:noFill/>
            <a:ln w="1588">
              <a:solidFill>
                <a:srgbClr val="00FFFF"/>
              </a:solidFill>
              <a:round/>
              <a:headEnd/>
              <a:tailEnd/>
            </a:ln>
          </p:spPr>
          <p:txBody>
            <a:bodyPr/>
            <a:lstStyle/>
            <a:p>
              <a:endParaRPr lang="en-US"/>
            </a:p>
          </p:txBody>
        </p:sp>
        <p:sp>
          <p:nvSpPr>
            <p:cNvPr id="43246" name="Rectangle 37"/>
            <p:cNvSpPr>
              <a:spLocks noChangeArrowheads="1"/>
            </p:cNvSpPr>
            <p:nvPr/>
          </p:nvSpPr>
          <p:spPr bwMode="auto">
            <a:xfrm>
              <a:off x="2987" y="1464"/>
              <a:ext cx="2106" cy="16"/>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47" name="Line 38"/>
            <p:cNvSpPr>
              <a:spLocks noChangeShapeType="1"/>
            </p:cNvSpPr>
            <p:nvPr/>
          </p:nvSpPr>
          <p:spPr bwMode="auto">
            <a:xfrm>
              <a:off x="2987" y="1464"/>
              <a:ext cx="2106" cy="1"/>
            </a:xfrm>
            <a:prstGeom prst="line">
              <a:avLst/>
            </a:prstGeom>
            <a:noFill/>
            <a:ln w="1588">
              <a:solidFill>
                <a:srgbClr val="00FFFF"/>
              </a:solidFill>
              <a:round/>
              <a:headEnd/>
              <a:tailEnd/>
            </a:ln>
          </p:spPr>
          <p:txBody>
            <a:bodyPr/>
            <a:lstStyle/>
            <a:p>
              <a:endParaRPr lang="en-US"/>
            </a:p>
          </p:txBody>
        </p:sp>
        <p:sp>
          <p:nvSpPr>
            <p:cNvPr id="43248" name="Rectangle 39"/>
            <p:cNvSpPr>
              <a:spLocks noChangeArrowheads="1"/>
            </p:cNvSpPr>
            <p:nvPr/>
          </p:nvSpPr>
          <p:spPr bwMode="auto">
            <a:xfrm>
              <a:off x="5093" y="1464"/>
              <a:ext cx="17"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49" name="Line 40"/>
            <p:cNvSpPr>
              <a:spLocks noChangeShapeType="1"/>
            </p:cNvSpPr>
            <p:nvPr/>
          </p:nvSpPr>
          <p:spPr bwMode="auto">
            <a:xfrm>
              <a:off x="5093" y="1464"/>
              <a:ext cx="1" cy="17"/>
            </a:xfrm>
            <a:prstGeom prst="line">
              <a:avLst/>
            </a:prstGeom>
            <a:noFill/>
            <a:ln w="1588">
              <a:solidFill>
                <a:srgbClr val="00FFFF"/>
              </a:solidFill>
              <a:round/>
              <a:headEnd/>
              <a:tailEnd/>
            </a:ln>
          </p:spPr>
          <p:txBody>
            <a:bodyPr/>
            <a:lstStyle/>
            <a:p>
              <a:endParaRPr lang="en-US"/>
            </a:p>
          </p:txBody>
        </p:sp>
        <p:sp>
          <p:nvSpPr>
            <p:cNvPr id="43250" name="Rectangle 41"/>
            <p:cNvSpPr>
              <a:spLocks noChangeArrowheads="1"/>
            </p:cNvSpPr>
            <p:nvPr/>
          </p:nvSpPr>
          <p:spPr bwMode="auto">
            <a:xfrm>
              <a:off x="5093" y="1464"/>
              <a:ext cx="17" cy="16"/>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51" name="Line 42"/>
            <p:cNvSpPr>
              <a:spLocks noChangeShapeType="1"/>
            </p:cNvSpPr>
            <p:nvPr/>
          </p:nvSpPr>
          <p:spPr bwMode="auto">
            <a:xfrm>
              <a:off x="5093" y="1464"/>
              <a:ext cx="17" cy="1"/>
            </a:xfrm>
            <a:prstGeom prst="line">
              <a:avLst/>
            </a:prstGeom>
            <a:noFill/>
            <a:ln w="1588">
              <a:solidFill>
                <a:srgbClr val="00FFFF"/>
              </a:solidFill>
              <a:round/>
              <a:headEnd/>
              <a:tailEnd/>
            </a:ln>
          </p:spPr>
          <p:txBody>
            <a:bodyPr/>
            <a:lstStyle/>
            <a:p>
              <a:endParaRPr lang="en-US"/>
            </a:p>
          </p:txBody>
        </p:sp>
        <p:sp>
          <p:nvSpPr>
            <p:cNvPr id="43252" name="Line 43"/>
            <p:cNvSpPr>
              <a:spLocks noChangeShapeType="1"/>
            </p:cNvSpPr>
            <p:nvPr/>
          </p:nvSpPr>
          <p:spPr bwMode="auto">
            <a:xfrm>
              <a:off x="5093" y="1464"/>
              <a:ext cx="1" cy="16"/>
            </a:xfrm>
            <a:prstGeom prst="line">
              <a:avLst/>
            </a:prstGeom>
            <a:noFill/>
            <a:ln w="1588">
              <a:solidFill>
                <a:srgbClr val="00FFFF"/>
              </a:solidFill>
              <a:round/>
              <a:headEnd/>
              <a:tailEnd/>
            </a:ln>
          </p:spPr>
          <p:txBody>
            <a:bodyPr/>
            <a:lstStyle/>
            <a:p>
              <a:endParaRPr lang="en-US"/>
            </a:p>
          </p:txBody>
        </p:sp>
        <p:sp>
          <p:nvSpPr>
            <p:cNvPr id="43253" name="Rectangle 44"/>
            <p:cNvSpPr>
              <a:spLocks noChangeArrowheads="1"/>
            </p:cNvSpPr>
            <p:nvPr/>
          </p:nvSpPr>
          <p:spPr bwMode="auto">
            <a:xfrm>
              <a:off x="810" y="1481"/>
              <a:ext cx="18" cy="294"/>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54" name="Line 45"/>
            <p:cNvSpPr>
              <a:spLocks noChangeShapeType="1"/>
            </p:cNvSpPr>
            <p:nvPr/>
          </p:nvSpPr>
          <p:spPr bwMode="auto">
            <a:xfrm>
              <a:off x="810" y="1481"/>
              <a:ext cx="1" cy="294"/>
            </a:xfrm>
            <a:prstGeom prst="line">
              <a:avLst/>
            </a:prstGeom>
            <a:noFill/>
            <a:ln w="1588">
              <a:solidFill>
                <a:srgbClr val="00FFFF"/>
              </a:solidFill>
              <a:round/>
              <a:headEnd/>
              <a:tailEnd/>
            </a:ln>
          </p:spPr>
          <p:txBody>
            <a:bodyPr/>
            <a:lstStyle/>
            <a:p>
              <a:endParaRPr lang="en-US"/>
            </a:p>
          </p:txBody>
        </p:sp>
        <p:sp>
          <p:nvSpPr>
            <p:cNvPr id="43255" name="Rectangle 46"/>
            <p:cNvSpPr>
              <a:spLocks noChangeArrowheads="1"/>
            </p:cNvSpPr>
            <p:nvPr/>
          </p:nvSpPr>
          <p:spPr bwMode="auto">
            <a:xfrm>
              <a:off x="2969" y="1481"/>
              <a:ext cx="18" cy="294"/>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56" name="Line 47"/>
            <p:cNvSpPr>
              <a:spLocks noChangeShapeType="1"/>
            </p:cNvSpPr>
            <p:nvPr/>
          </p:nvSpPr>
          <p:spPr bwMode="auto">
            <a:xfrm>
              <a:off x="2969" y="1481"/>
              <a:ext cx="1" cy="294"/>
            </a:xfrm>
            <a:prstGeom prst="line">
              <a:avLst/>
            </a:prstGeom>
            <a:noFill/>
            <a:ln w="1588">
              <a:solidFill>
                <a:srgbClr val="00FFFF"/>
              </a:solidFill>
              <a:round/>
              <a:headEnd/>
              <a:tailEnd/>
            </a:ln>
          </p:spPr>
          <p:txBody>
            <a:bodyPr/>
            <a:lstStyle/>
            <a:p>
              <a:endParaRPr lang="en-US"/>
            </a:p>
          </p:txBody>
        </p:sp>
        <p:sp>
          <p:nvSpPr>
            <p:cNvPr id="43257" name="Rectangle 48"/>
            <p:cNvSpPr>
              <a:spLocks noChangeArrowheads="1"/>
            </p:cNvSpPr>
            <p:nvPr/>
          </p:nvSpPr>
          <p:spPr bwMode="auto">
            <a:xfrm>
              <a:off x="5093" y="1481"/>
              <a:ext cx="17" cy="294"/>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58" name="Line 49"/>
            <p:cNvSpPr>
              <a:spLocks noChangeShapeType="1"/>
            </p:cNvSpPr>
            <p:nvPr/>
          </p:nvSpPr>
          <p:spPr bwMode="auto">
            <a:xfrm>
              <a:off x="5093" y="1481"/>
              <a:ext cx="1" cy="294"/>
            </a:xfrm>
            <a:prstGeom prst="line">
              <a:avLst/>
            </a:prstGeom>
            <a:noFill/>
            <a:ln w="1588">
              <a:solidFill>
                <a:srgbClr val="00FFFF"/>
              </a:solidFill>
              <a:round/>
              <a:headEnd/>
              <a:tailEnd/>
            </a:ln>
          </p:spPr>
          <p:txBody>
            <a:bodyPr/>
            <a:lstStyle/>
            <a:p>
              <a:endParaRPr lang="en-US"/>
            </a:p>
          </p:txBody>
        </p:sp>
        <p:sp>
          <p:nvSpPr>
            <p:cNvPr id="43259" name="Rectangle 50"/>
            <p:cNvSpPr>
              <a:spLocks noChangeArrowheads="1"/>
            </p:cNvSpPr>
            <p:nvPr/>
          </p:nvSpPr>
          <p:spPr bwMode="auto">
            <a:xfrm>
              <a:off x="999" y="1793"/>
              <a:ext cx="874"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43" name="Rectangle 51"/>
            <p:cNvSpPr>
              <a:spLocks noChangeArrowheads="1"/>
            </p:cNvSpPr>
            <p:nvPr/>
          </p:nvSpPr>
          <p:spPr bwMode="auto">
            <a:xfrm>
              <a:off x="839" y="1798"/>
              <a:ext cx="1631" cy="258"/>
            </a:xfrm>
            <a:prstGeom prst="rect">
              <a:avLst/>
            </a:prstGeom>
            <a:noFill/>
            <a:ln w="9525">
              <a:noFill/>
              <a:miter lim="800000"/>
              <a:headEnd/>
              <a:tailEnd/>
            </a:ln>
          </p:spPr>
          <p:txBody>
            <a:bodyPr wrap="none" lIns="0" tIns="0" rIns="0" bIns="0">
              <a:spAutoFit/>
            </a:bodyPr>
            <a:lstStyle/>
            <a:p>
              <a:pPr eaLnBrk="0" hangingPunct="0">
                <a:defRPr/>
              </a:pPr>
              <a:r>
                <a:rPr lang="en-GB" sz="2000" dirty="0" err="1">
                  <a:solidFill>
                    <a:srgbClr val="FFFF00"/>
                  </a:solidFill>
                  <a:latin typeface="Arial Narrow" pitchFamily="34" charset="0"/>
                  <a:cs typeface="+mn-cs"/>
                </a:rPr>
                <a:t>Flixotide</a:t>
              </a:r>
              <a:r>
                <a:rPr lang="en-GB" sz="2000" dirty="0">
                  <a:solidFill>
                    <a:srgbClr val="FFFF00"/>
                  </a:solidFill>
                  <a:latin typeface="Calibri"/>
                  <a:cs typeface="Calibri"/>
                </a:rPr>
                <a:t>™ </a:t>
              </a:r>
              <a:r>
                <a:rPr lang="en-GB" sz="2000" dirty="0" err="1">
                  <a:solidFill>
                    <a:srgbClr val="FFFF00"/>
                  </a:solidFill>
                  <a:latin typeface="Calibri"/>
                  <a:cs typeface="Calibri"/>
                </a:rPr>
                <a:t>Nebules</a:t>
              </a:r>
              <a:r>
                <a:rPr lang="en-GB" sz="2000" dirty="0">
                  <a:solidFill>
                    <a:srgbClr val="FFFF00"/>
                  </a:solidFill>
                  <a:latin typeface="Calibri"/>
                  <a:cs typeface="Calibri"/>
                </a:rPr>
                <a:t>™</a:t>
              </a:r>
              <a:endParaRPr lang="en-GB" dirty="0">
                <a:effectLst>
                  <a:outerShdw blurRad="38100" dist="38100" dir="2700000" algn="tl">
                    <a:srgbClr val="FFFFFF"/>
                  </a:outerShdw>
                </a:effectLst>
                <a:latin typeface="Arial Narrow" pitchFamily="34" charset="0"/>
                <a:cs typeface="+mn-cs"/>
              </a:endParaRPr>
            </a:p>
          </p:txBody>
        </p:sp>
        <p:sp>
          <p:nvSpPr>
            <p:cNvPr id="43261" name="Rectangle 52"/>
            <p:cNvSpPr>
              <a:spLocks noChangeArrowheads="1"/>
            </p:cNvSpPr>
            <p:nvPr/>
          </p:nvSpPr>
          <p:spPr bwMode="auto">
            <a:xfrm>
              <a:off x="999" y="2087"/>
              <a:ext cx="1181"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45" name="Rectangle 53"/>
            <p:cNvSpPr>
              <a:spLocks noChangeArrowheads="1"/>
            </p:cNvSpPr>
            <p:nvPr/>
          </p:nvSpPr>
          <p:spPr bwMode="auto">
            <a:xfrm>
              <a:off x="839" y="2092"/>
              <a:ext cx="910" cy="258"/>
            </a:xfrm>
            <a:prstGeom prst="rect">
              <a:avLst/>
            </a:prstGeom>
            <a:noFill/>
            <a:ln w="9525">
              <a:noFill/>
              <a:miter lim="800000"/>
              <a:headEnd/>
              <a:tailEnd/>
            </a:ln>
          </p:spPr>
          <p:txBody>
            <a:bodyPr wrap="none" lIns="0" tIns="0" rIns="0" bIns="0">
              <a:spAutoFit/>
            </a:bodyPr>
            <a:lstStyle/>
            <a:p>
              <a:pPr eaLnBrk="0" hangingPunct="0">
                <a:defRPr/>
              </a:pPr>
              <a:r>
                <a:rPr lang="en-GB" sz="2000" dirty="0" err="1">
                  <a:solidFill>
                    <a:srgbClr val="FFFF00"/>
                  </a:solidFill>
                  <a:latin typeface="Arial Narrow" pitchFamily="34" charset="0"/>
                  <a:cs typeface="+mn-cs"/>
                </a:rPr>
                <a:t>Budesonide</a:t>
              </a:r>
              <a:endParaRPr lang="en-GB" dirty="0">
                <a:effectLst>
                  <a:outerShdw blurRad="38100" dist="38100" dir="2700000" algn="tl">
                    <a:srgbClr val="FFFFFF"/>
                  </a:outerShdw>
                </a:effectLst>
                <a:latin typeface="Arial Narrow" pitchFamily="34" charset="0"/>
                <a:cs typeface="+mn-cs"/>
              </a:endParaRPr>
            </a:p>
          </p:txBody>
        </p:sp>
        <p:sp>
          <p:nvSpPr>
            <p:cNvPr id="43263" name="Rectangle 54"/>
            <p:cNvSpPr>
              <a:spLocks noChangeArrowheads="1"/>
            </p:cNvSpPr>
            <p:nvPr/>
          </p:nvSpPr>
          <p:spPr bwMode="auto">
            <a:xfrm>
              <a:off x="999" y="2381"/>
              <a:ext cx="1619"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47" name="Rectangle 55"/>
            <p:cNvSpPr>
              <a:spLocks noChangeArrowheads="1"/>
            </p:cNvSpPr>
            <p:nvPr/>
          </p:nvSpPr>
          <p:spPr bwMode="auto">
            <a:xfrm>
              <a:off x="839" y="2385"/>
              <a:ext cx="1222"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Dexamethasone</a:t>
              </a:r>
              <a:endParaRPr lang="en-GB">
                <a:effectLst>
                  <a:outerShdw blurRad="38100" dist="38100" dir="2700000" algn="tl">
                    <a:srgbClr val="FFFFFF"/>
                  </a:outerShdw>
                </a:effectLst>
                <a:latin typeface="Arial Narrow" pitchFamily="34" charset="0"/>
                <a:cs typeface="+mn-cs"/>
              </a:endParaRPr>
            </a:p>
          </p:txBody>
        </p:sp>
        <p:sp>
          <p:nvSpPr>
            <p:cNvPr id="43265" name="Rectangle 56"/>
            <p:cNvSpPr>
              <a:spLocks noChangeArrowheads="1"/>
            </p:cNvSpPr>
            <p:nvPr/>
          </p:nvSpPr>
          <p:spPr bwMode="auto">
            <a:xfrm>
              <a:off x="999" y="2675"/>
              <a:ext cx="1313" cy="299"/>
            </a:xfrm>
            <a:prstGeom prst="rect">
              <a:avLst/>
            </a:prstGeom>
            <a:noFill/>
            <a:ln w="9525">
              <a:noFill/>
              <a:miter lim="800000"/>
              <a:headEnd/>
              <a:tailEnd/>
            </a:ln>
          </p:spPr>
          <p:txBody>
            <a:bodyPr/>
            <a:lstStyle/>
            <a:p>
              <a:endParaRPr lang="en-GB" sz="1600">
                <a:latin typeface="Arial Narrow" pitchFamily="34" charset="0"/>
              </a:endParaRPr>
            </a:p>
          </p:txBody>
        </p:sp>
        <p:sp>
          <p:nvSpPr>
            <p:cNvPr id="238649" name="Rectangle 57"/>
            <p:cNvSpPr>
              <a:spLocks noChangeArrowheads="1"/>
            </p:cNvSpPr>
            <p:nvPr/>
          </p:nvSpPr>
          <p:spPr bwMode="auto">
            <a:xfrm>
              <a:off x="839" y="2681"/>
              <a:ext cx="1006"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Prednisolone</a:t>
              </a:r>
              <a:endParaRPr lang="en-GB">
                <a:effectLst>
                  <a:outerShdw blurRad="38100" dist="38100" dir="2700000" algn="tl">
                    <a:srgbClr val="FFFFFF"/>
                  </a:outerShdw>
                </a:effectLst>
                <a:latin typeface="Arial Narrow" pitchFamily="34" charset="0"/>
                <a:cs typeface="+mn-cs"/>
              </a:endParaRPr>
            </a:p>
          </p:txBody>
        </p:sp>
        <p:sp>
          <p:nvSpPr>
            <p:cNvPr id="43267" name="Rectangle 58"/>
            <p:cNvSpPr>
              <a:spLocks noChangeArrowheads="1"/>
            </p:cNvSpPr>
            <p:nvPr/>
          </p:nvSpPr>
          <p:spPr bwMode="auto">
            <a:xfrm>
              <a:off x="3750" y="1793"/>
              <a:ext cx="687" cy="358"/>
            </a:xfrm>
            <a:prstGeom prst="rect">
              <a:avLst/>
            </a:prstGeom>
            <a:noFill/>
            <a:ln w="9525">
              <a:noFill/>
              <a:miter lim="800000"/>
              <a:headEnd/>
              <a:tailEnd/>
            </a:ln>
          </p:spPr>
          <p:txBody>
            <a:bodyPr/>
            <a:lstStyle/>
            <a:p>
              <a:endParaRPr lang="en-GB" sz="1600">
                <a:latin typeface="Arial Narrow" pitchFamily="34" charset="0"/>
              </a:endParaRPr>
            </a:p>
          </p:txBody>
        </p:sp>
        <p:sp>
          <p:nvSpPr>
            <p:cNvPr id="238651" name="Rectangle 59"/>
            <p:cNvSpPr>
              <a:spLocks noChangeArrowheads="1"/>
            </p:cNvSpPr>
            <p:nvPr/>
          </p:nvSpPr>
          <p:spPr bwMode="auto">
            <a:xfrm>
              <a:off x="3750" y="1798"/>
              <a:ext cx="367"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&lt; 1%</a:t>
              </a:r>
              <a:endParaRPr lang="en-GB">
                <a:effectLst>
                  <a:outerShdw blurRad="38100" dist="38100" dir="2700000" algn="tl">
                    <a:srgbClr val="FFFFFF"/>
                  </a:outerShdw>
                </a:effectLst>
                <a:latin typeface="Arial Narrow" pitchFamily="34" charset="0"/>
                <a:cs typeface="+mn-cs"/>
              </a:endParaRPr>
            </a:p>
          </p:txBody>
        </p:sp>
        <p:sp>
          <p:nvSpPr>
            <p:cNvPr id="43269" name="Rectangle 60"/>
            <p:cNvSpPr>
              <a:spLocks noChangeArrowheads="1"/>
            </p:cNvSpPr>
            <p:nvPr/>
          </p:nvSpPr>
          <p:spPr bwMode="auto">
            <a:xfrm>
              <a:off x="3793" y="2087"/>
              <a:ext cx="602" cy="358"/>
            </a:xfrm>
            <a:prstGeom prst="rect">
              <a:avLst/>
            </a:prstGeom>
            <a:noFill/>
            <a:ln w="9525">
              <a:noFill/>
              <a:miter lim="800000"/>
              <a:headEnd/>
              <a:tailEnd/>
            </a:ln>
          </p:spPr>
          <p:txBody>
            <a:bodyPr/>
            <a:lstStyle/>
            <a:p>
              <a:endParaRPr lang="en-GB" sz="1600">
                <a:latin typeface="Arial Narrow" pitchFamily="34" charset="0"/>
              </a:endParaRPr>
            </a:p>
          </p:txBody>
        </p:sp>
        <p:sp>
          <p:nvSpPr>
            <p:cNvPr id="238653" name="Rectangle 61"/>
            <p:cNvSpPr>
              <a:spLocks noChangeArrowheads="1"/>
            </p:cNvSpPr>
            <p:nvPr/>
          </p:nvSpPr>
          <p:spPr bwMode="auto">
            <a:xfrm>
              <a:off x="3793" y="2092"/>
              <a:ext cx="310"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11%</a:t>
              </a:r>
              <a:endParaRPr lang="en-GB">
                <a:effectLst>
                  <a:outerShdw blurRad="38100" dist="38100" dir="2700000" algn="tl">
                    <a:srgbClr val="FFFFFF"/>
                  </a:outerShdw>
                </a:effectLst>
                <a:latin typeface="Arial Narrow" pitchFamily="34" charset="0"/>
                <a:cs typeface="+mn-cs"/>
              </a:endParaRPr>
            </a:p>
          </p:txBody>
        </p:sp>
        <p:sp>
          <p:nvSpPr>
            <p:cNvPr id="43271" name="Rectangle 62"/>
            <p:cNvSpPr>
              <a:spLocks noChangeArrowheads="1"/>
            </p:cNvSpPr>
            <p:nvPr/>
          </p:nvSpPr>
          <p:spPr bwMode="auto">
            <a:xfrm>
              <a:off x="3681" y="2381"/>
              <a:ext cx="824" cy="358"/>
            </a:xfrm>
            <a:prstGeom prst="rect">
              <a:avLst/>
            </a:prstGeom>
            <a:noFill/>
            <a:ln w="9525">
              <a:noFill/>
              <a:miter lim="800000"/>
              <a:headEnd/>
              <a:tailEnd/>
            </a:ln>
          </p:spPr>
          <p:txBody>
            <a:bodyPr/>
            <a:lstStyle/>
            <a:p>
              <a:endParaRPr lang="en-GB" sz="1600">
                <a:latin typeface="Arial Narrow" pitchFamily="34" charset="0"/>
              </a:endParaRPr>
            </a:p>
          </p:txBody>
        </p:sp>
        <p:sp>
          <p:nvSpPr>
            <p:cNvPr id="238655" name="Rectangle 63"/>
            <p:cNvSpPr>
              <a:spLocks noChangeArrowheads="1"/>
            </p:cNvSpPr>
            <p:nvPr/>
          </p:nvSpPr>
          <p:spPr bwMode="auto">
            <a:xfrm>
              <a:off x="3681" y="2385"/>
              <a:ext cx="456"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&gt; 80%</a:t>
              </a:r>
              <a:endParaRPr lang="en-GB">
                <a:effectLst>
                  <a:outerShdw blurRad="38100" dist="38100" dir="2700000" algn="tl">
                    <a:srgbClr val="FFFFFF"/>
                  </a:outerShdw>
                </a:effectLst>
                <a:latin typeface="Arial Narrow" pitchFamily="34" charset="0"/>
                <a:cs typeface="+mn-cs"/>
              </a:endParaRPr>
            </a:p>
          </p:txBody>
        </p:sp>
        <p:sp>
          <p:nvSpPr>
            <p:cNvPr id="43273" name="Rectangle 64"/>
            <p:cNvSpPr>
              <a:spLocks noChangeArrowheads="1"/>
            </p:cNvSpPr>
            <p:nvPr/>
          </p:nvSpPr>
          <p:spPr bwMode="auto">
            <a:xfrm>
              <a:off x="3681" y="2675"/>
              <a:ext cx="824" cy="358"/>
            </a:xfrm>
            <a:prstGeom prst="rect">
              <a:avLst/>
            </a:prstGeom>
            <a:noFill/>
            <a:ln w="9525">
              <a:noFill/>
              <a:miter lim="800000"/>
              <a:headEnd/>
              <a:tailEnd/>
            </a:ln>
          </p:spPr>
          <p:txBody>
            <a:bodyPr/>
            <a:lstStyle/>
            <a:p>
              <a:endParaRPr lang="en-GB" sz="1600">
                <a:latin typeface="Arial Narrow" pitchFamily="34" charset="0"/>
              </a:endParaRPr>
            </a:p>
          </p:txBody>
        </p:sp>
        <p:sp>
          <p:nvSpPr>
            <p:cNvPr id="238657" name="Rectangle 65"/>
            <p:cNvSpPr>
              <a:spLocks noChangeArrowheads="1"/>
            </p:cNvSpPr>
            <p:nvPr/>
          </p:nvSpPr>
          <p:spPr bwMode="auto">
            <a:xfrm>
              <a:off x="3681" y="2681"/>
              <a:ext cx="456" cy="258"/>
            </a:xfrm>
            <a:prstGeom prst="rect">
              <a:avLst/>
            </a:prstGeom>
            <a:noFill/>
            <a:ln w="9525">
              <a:noFill/>
              <a:miter lim="800000"/>
              <a:headEnd/>
              <a:tailEnd/>
            </a:ln>
          </p:spPr>
          <p:txBody>
            <a:bodyPr wrap="none" lIns="0" tIns="0" rIns="0" bIns="0">
              <a:spAutoFit/>
            </a:bodyPr>
            <a:lstStyle/>
            <a:p>
              <a:pPr eaLnBrk="0" hangingPunct="0">
                <a:defRPr/>
              </a:pPr>
              <a:r>
                <a:rPr lang="en-GB" sz="2000">
                  <a:solidFill>
                    <a:srgbClr val="FFFF00"/>
                  </a:solidFill>
                  <a:latin typeface="Arial Narrow" pitchFamily="34" charset="0"/>
                  <a:cs typeface="+mn-cs"/>
                </a:rPr>
                <a:t>&gt; 80%</a:t>
              </a:r>
              <a:endParaRPr lang="en-GB">
                <a:effectLst>
                  <a:outerShdw blurRad="38100" dist="38100" dir="2700000" algn="tl">
                    <a:srgbClr val="FFFFFF"/>
                  </a:outerShdw>
                </a:effectLst>
                <a:latin typeface="Arial Narrow" pitchFamily="34" charset="0"/>
                <a:cs typeface="+mn-cs"/>
              </a:endParaRPr>
            </a:p>
          </p:txBody>
        </p:sp>
        <p:sp>
          <p:nvSpPr>
            <p:cNvPr id="43275" name="Rectangle 66"/>
            <p:cNvSpPr>
              <a:spLocks noChangeArrowheads="1"/>
            </p:cNvSpPr>
            <p:nvPr/>
          </p:nvSpPr>
          <p:spPr bwMode="auto">
            <a:xfrm>
              <a:off x="810" y="1775"/>
              <a:ext cx="18" cy="18"/>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76" name="Line 67"/>
            <p:cNvSpPr>
              <a:spLocks noChangeShapeType="1"/>
            </p:cNvSpPr>
            <p:nvPr/>
          </p:nvSpPr>
          <p:spPr bwMode="auto">
            <a:xfrm>
              <a:off x="810" y="1775"/>
              <a:ext cx="1" cy="18"/>
            </a:xfrm>
            <a:prstGeom prst="line">
              <a:avLst/>
            </a:prstGeom>
            <a:noFill/>
            <a:ln w="1588">
              <a:solidFill>
                <a:srgbClr val="00FFFF"/>
              </a:solidFill>
              <a:round/>
              <a:headEnd/>
              <a:tailEnd/>
            </a:ln>
          </p:spPr>
          <p:txBody>
            <a:bodyPr/>
            <a:lstStyle/>
            <a:p>
              <a:endParaRPr lang="en-US"/>
            </a:p>
          </p:txBody>
        </p:sp>
        <p:sp>
          <p:nvSpPr>
            <p:cNvPr id="43277" name="Rectangle 68"/>
            <p:cNvSpPr>
              <a:spLocks noChangeArrowheads="1"/>
            </p:cNvSpPr>
            <p:nvPr/>
          </p:nvSpPr>
          <p:spPr bwMode="auto">
            <a:xfrm>
              <a:off x="828" y="1775"/>
              <a:ext cx="2141"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78" name="Line 69"/>
            <p:cNvSpPr>
              <a:spLocks noChangeShapeType="1"/>
            </p:cNvSpPr>
            <p:nvPr/>
          </p:nvSpPr>
          <p:spPr bwMode="auto">
            <a:xfrm>
              <a:off x="828" y="1775"/>
              <a:ext cx="2141" cy="1"/>
            </a:xfrm>
            <a:prstGeom prst="line">
              <a:avLst/>
            </a:prstGeom>
            <a:noFill/>
            <a:ln w="1588">
              <a:solidFill>
                <a:srgbClr val="00FFFF"/>
              </a:solidFill>
              <a:round/>
              <a:headEnd/>
              <a:tailEnd/>
            </a:ln>
          </p:spPr>
          <p:txBody>
            <a:bodyPr/>
            <a:lstStyle/>
            <a:p>
              <a:endParaRPr lang="en-US"/>
            </a:p>
          </p:txBody>
        </p:sp>
        <p:sp>
          <p:nvSpPr>
            <p:cNvPr id="43279" name="Rectangle 70"/>
            <p:cNvSpPr>
              <a:spLocks noChangeArrowheads="1"/>
            </p:cNvSpPr>
            <p:nvPr/>
          </p:nvSpPr>
          <p:spPr bwMode="auto">
            <a:xfrm>
              <a:off x="2969" y="1775"/>
              <a:ext cx="18" cy="18"/>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80" name="Line 71"/>
            <p:cNvSpPr>
              <a:spLocks noChangeShapeType="1"/>
            </p:cNvSpPr>
            <p:nvPr/>
          </p:nvSpPr>
          <p:spPr bwMode="auto">
            <a:xfrm>
              <a:off x="2969" y="1775"/>
              <a:ext cx="1" cy="18"/>
            </a:xfrm>
            <a:prstGeom prst="line">
              <a:avLst/>
            </a:prstGeom>
            <a:noFill/>
            <a:ln w="1588">
              <a:solidFill>
                <a:srgbClr val="00FFFF"/>
              </a:solidFill>
              <a:round/>
              <a:headEnd/>
              <a:tailEnd/>
            </a:ln>
          </p:spPr>
          <p:txBody>
            <a:bodyPr/>
            <a:lstStyle/>
            <a:p>
              <a:endParaRPr lang="en-US"/>
            </a:p>
          </p:txBody>
        </p:sp>
        <p:sp>
          <p:nvSpPr>
            <p:cNvPr id="43281" name="Rectangle 72"/>
            <p:cNvSpPr>
              <a:spLocks noChangeArrowheads="1"/>
            </p:cNvSpPr>
            <p:nvPr/>
          </p:nvSpPr>
          <p:spPr bwMode="auto">
            <a:xfrm>
              <a:off x="2987" y="1775"/>
              <a:ext cx="2106"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82" name="Line 73"/>
            <p:cNvSpPr>
              <a:spLocks noChangeShapeType="1"/>
            </p:cNvSpPr>
            <p:nvPr/>
          </p:nvSpPr>
          <p:spPr bwMode="auto">
            <a:xfrm>
              <a:off x="2987" y="1775"/>
              <a:ext cx="2106" cy="1"/>
            </a:xfrm>
            <a:prstGeom prst="line">
              <a:avLst/>
            </a:prstGeom>
            <a:noFill/>
            <a:ln w="1588">
              <a:solidFill>
                <a:srgbClr val="00FFFF"/>
              </a:solidFill>
              <a:round/>
              <a:headEnd/>
              <a:tailEnd/>
            </a:ln>
          </p:spPr>
          <p:txBody>
            <a:bodyPr/>
            <a:lstStyle/>
            <a:p>
              <a:endParaRPr lang="en-US"/>
            </a:p>
          </p:txBody>
        </p:sp>
        <p:sp>
          <p:nvSpPr>
            <p:cNvPr id="43283" name="Rectangle 74"/>
            <p:cNvSpPr>
              <a:spLocks noChangeArrowheads="1"/>
            </p:cNvSpPr>
            <p:nvPr/>
          </p:nvSpPr>
          <p:spPr bwMode="auto">
            <a:xfrm>
              <a:off x="5093" y="1775"/>
              <a:ext cx="17" cy="18"/>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84" name="Line 75"/>
            <p:cNvSpPr>
              <a:spLocks noChangeShapeType="1"/>
            </p:cNvSpPr>
            <p:nvPr/>
          </p:nvSpPr>
          <p:spPr bwMode="auto">
            <a:xfrm>
              <a:off x="5093" y="1775"/>
              <a:ext cx="1" cy="18"/>
            </a:xfrm>
            <a:prstGeom prst="line">
              <a:avLst/>
            </a:prstGeom>
            <a:noFill/>
            <a:ln w="1588">
              <a:solidFill>
                <a:srgbClr val="00FFFF"/>
              </a:solidFill>
              <a:round/>
              <a:headEnd/>
              <a:tailEnd/>
            </a:ln>
          </p:spPr>
          <p:txBody>
            <a:bodyPr/>
            <a:lstStyle/>
            <a:p>
              <a:endParaRPr lang="en-US"/>
            </a:p>
          </p:txBody>
        </p:sp>
        <p:sp>
          <p:nvSpPr>
            <p:cNvPr id="43285" name="Rectangle 76"/>
            <p:cNvSpPr>
              <a:spLocks noChangeArrowheads="1"/>
            </p:cNvSpPr>
            <p:nvPr/>
          </p:nvSpPr>
          <p:spPr bwMode="auto">
            <a:xfrm>
              <a:off x="810" y="1793"/>
              <a:ext cx="18" cy="117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86" name="Line 77"/>
            <p:cNvSpPr>
              <a:spLocks noChangeShapeType="1"/>
            </p:cNvSpPr>
            <p:nvPr/>
          </p:nvSpPr>
          <p:spPr bwMode="auto">
            <a:xfrm>
              <a:off x="810" y="1793"/>
              <a:ext cx="1" cy="1177"/>
            </a:xfrm>
            <a:prstGeom prst="line">
              <a:avLst/>
            </a:prstGeom>
            <a:noFill/>
            <a:ln w="1588">
              <a:solidFill>
                <a:srgbClr val="00FFFF"/>
              </a:solidFill>
              <a:round/>
              <a:headEnd/>
              <a:tailEnd/>
            </a:ln>
          </p:spPr>
          <p:txBody>
            <a:bodyPr/>
            <a:lstStyle/>
            <a:p>
              <a:endParaRPr lang="en-US"/>
            </a:p>
          </p:txBody>
        </p:sp>
        <p:sp>
          <p:nvSpPr>
            <p:cNvPr id="43287" name="Rectangle 78"/>
            <p:cNvSpPr>
              <a:spLocks noChangeArrowheads="1"/>
            </p:cNvSpPr>
            <p:nvPr/>
          </p:nvSpPr>
          <p:spPr bwMode="auto">
            <a:xfrm>
              <a:off x="810" y="2970"/>
              <a:ext cx="18"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88" name="Line 79"/>
            <p:cNvSpPr>
              <a:spLocks noChangeShapeType="1"/>
            </p:cNvSpPr>
            <p:nvPr/>
          </p:nvSpPr>
          <p:spPr bwMode="auto">
            <a:xfrm>
              <a:off x="810" y="2970"/>
              <a:ext cx="18" cy="1"/>
            </a:xfrm>
            <a:prstGeom prst="line">
              <a:avLst/>
            </a:prstGeom>
            <a:noFill/>
            <a:ln w="1588">
              <a:solidFill>
                <a:srgbClr val="00FFFF"/>
              </a:solidFill>
              <a:round/>
              <a:headEnd/>
              <a:tailEnd/>
            </a:ln>
          </p:spPr>
          <p:txBody>
            <a:bodyPr/>
            <a:lstStyle/>
            <a:p>
              <a:endParaRPr lang="en-US"/>
            </a:p>
          </p:txBody>
        </p:sp>
        <p:sp>
          <p:nvSpPr>
            <p:cNvPr id="43289" name="Line 80"/>
            <p:cNvSpPr>
              <a:spLocks noChangeShapeType="1"/>
            </p:cNvSpPr>
            <p:nvPr/>
          </p:nvSpPr>
          <p:spPr bwMode="auto">
            <a:xfrm>
              <a:off x="810" y="2970"/>
              <a:ext cx="1" cy="17"/>
            </a:xfrm>
            <a:prstGeom prst="line">
              <a:avLst/>
            </a:prstGeom>
            <a:noFill/>
            <a:ln w="1588">
              <a:solidFill>
                <a:srgbClr val="00FFFF"/>
              </a:solidFill>
              <a:round/>
              <a:headEnd/>
              <a:tailEnd/>
            </a:ln>
          </p:spPr>
          <p:txBody>
            <a:bodyPr/>
            <a:lstStyle/>
            <a:p>
              <a:endParaRPr lang="en-US"/>
            </a:p>
          </p:txBody>
        </p:sp>
        <p:sp>
          <p:nvSpPr>
            <p:cNvPr id="43290" name="Rectangle 81"/>
            <p:cNvSpPr>
              <a:spLocks noChangeArrowheads="1"/>
            </p:cNvSpPr>
            <p:nvPr/>
          </p:nvSpPr>
          <p:spPr bwMode="auto">
            <a:xfrm>
              <a:off x="810" y="2970"/>
              <a:ext cx="18"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91" name="Line 82"/>
            <p:cNvSpPr>
              <a:spLocks noChangeShapeType="1"/>
            </p:cNvSpPr>
            <p:nvPr/>
          </p:nvSpPr>
          <p:spPr bwMode="auto">
            <a:xfrm>
              <a:off x="810" y="2970"/>
              <a:ext cx="18" cy="1"/>
            </a:xfrm>
            <a:prstGeom prst="line">
              <a:avLst/>
            </a:prstGeom>
            <a:noFill/>
            <a:ln w="1588">
              <a:solidFill>
                <a:srgbClr val="00FFFF"/>
              </a:solidFill>
              <a:round/>
              <a:headEnd/>
              <a:tailEnd/>
            </a:ln>
          </p:spPr>
          <p:txBody>
            <a:bodyPr/>
            <a:lstStyle/>
            <a:p>
              <a:endParaRPr lang="en-US"/>
            </a:p>
          </p:txBody>
        </p:sp>
        <p:sp>
          <p:nvSpPr>
            <p:cNvPr id="43292" name="Line 83"/>
            <p:cNvSpPr>
              <a:spLocks noChangeShapeType="1"/>
            </p:cNvSpPr>
            <p:nvPr/>
          </p:nvSpPr>
          <p:spPr bwMode="auto">
            <a:xfrm>
              <a:off x="810" y="2970"/>
              <a:ext cx="1" cy="17"/>
            </a:xfrm>
            <a:prstGeom prst="line">
              <a:avLst/>
            </a:prstGeom>
            <a:noFill/>
            <a:ln w="1588">
              <a:solidFill>
                <a:srgbClr val="00FFFF"/>
              </a:solidFill>
              <a:round/>
              <a:headEnd/>
              <a:tailEnd/>
            </a:ln>
          </p:spPr>
          <p:txBody>
            <a:bodyPr/>
            <a:lstStyle/>
            <a:p>
              <a:endParaRPr lang="en-US"/>
            </a:p>
          </p:txBody>
        </p:sp>
        <p:sp>
          <p:nvSpPr>
            <p:cNvPr id="43293" name="Rectangle 84"/>
            <p:cNvSpPr>
              <a:spLocks noChangeArrowheads="1"/>
            </p:cNvSpPr>
            <p:nvPr/>
          </p:nvSpPr>
          <p:spPr bwMode="auto">
            <a:xfrm>
              <a:off x="828" y="2970"/>
              <a:ext cx="2141"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94" name="Line 85"/>
            <p:cNvSpPr>
              <a:spLocks noChangeShapeType="1"/>
            </p:cNvSpPr>
            <p:nvPr/>
          </p:nvSpPr>
          <p:spPr bwMode="auto">
            <a:xfrm>
              <a:off x="828" y="2970"/>
              <a:ext cx="2141" cy="1"/>
            </a:xfrm>
            <a:prstGeom prst="line">
              <a:avLst/>
            </a:prstGeom>
            <a:noFill/>
            <a:ln w="1588">
              <a:solidFill>
                <a:srgbClr val="00FFFF"/>
              </a:solidFill>
              <a:round/>
              <a:headEnd/>
              <a:tailEnd/>
            </a:ln>
          </p:spPr>
          <p:txBody>
            <a:bodyPr/>
            <a:lstStyle/>
            <a:p>
              <a:endParaRPr lang="en-US"/>
            </a:p>
          </p:txBody>
        </p:sp>
        <p:sp>
          <p:nvSpPr>
            <p:cNvPr id="43295" name="Rectangle 86"/>
            <p:cNvSpPr>
              <a:spLocks noChangeArrowheads="1"/>
            </p:cNvSpPr>
            <p:nvPr/>
          </p:nvSpPr>
          <p:spPr bwMode="auto">
            <a:xfrm>
              <a:off x="2969" y="1793"/>
              <a:ext cx="18" cy="117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96" name="Line 87"/>
            <p:cNvSpPr>
              <a:spLocks noChangeShapeType="1"/>
            </p:cNvSpPr>
            <p:nvPr/>
          </p:nvSpPr>
          <p:spPr bwMode="auto">
            <a:xfrm>
              <a:off x="2969" y="1793"/>
              <a:ext cx="1" cy="1177"/>
            </a:xfrm>
            <a:prstGeom prst="line">
              <a:avLst/>
            </a:prstGeom>
            <a:noFill/>
            <a:ln w="1588">
              <a:solidFill>
                <a:srgbClr val="00FFFF"/>
              </a:solidFill>
              <a:round/>
              <a:headEnd/>
              <a:tailEnd/>
            </a:ln>
          </p:spPr>
          <p:txBody>
            <a:bodyPr/>
            <a:lstStyle/>
            <a:p>
              <a:endParaRPr lang="en-US"/>
            </a:p>
          </p:txBody>
        </p:sp>
        <p:sp>
          <p:nvSpPr>
            <p:cNvPr id="43297" name="Rectangle 88"/>
            <p:cNvSpPr>
              <a:spLocks noChangeArrowheads="1"/>
            </p:cNvSpPr>
            <p:nvPr/>
          </p:nvSpPr>
          <p:spPr bwMode="auto">
            <a:xfrm>
              <a:off x="2969" y="2970"/>
              <a:ext cx="18"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298" name="Line 89"/>
            <p:cNvSpPr>
              <a:spLocks noChangeShapeType="1"/>
            </p:cNvSpPr>
            <p:nvPr/>
          </p:nvSpPr>
          <p:spPr bwMode="auto">
            <a:xfrm>
              <a:off x="2969" y="2970"/>
              <a:ext cx="18" cy="1"/>
            </a:xfrm>
            <a:prstGeom prst="line">
              <a:avLst/>
            </a:prstGeom>
            <a:noFill/>
            <a:ln w="1588">
              <a:solidFill>
                <a:srgbClr val="00FFFF"/>
              </a:solidFill>
              <a:round/>
              <a:headEnd/>
              <a:tailEnd/>
            </a:ln>
          </p:spPr>
          <p:txBody>
            <a:bodyPr/>
            <a:lstStyle/>
            <a:p>
              <a:endParaRPr lang="en-US"/>
            </a:p>
          </p:txBody>
        </p:sp>
        <p:sp>
          <p:nvSpPr>
            <p:cNvPr id="43299" name="Line 90"/>
            <p:cNvSpPr>
              <a:spLocks noChangeShapeType="1"/>
            </p:cNvSpPr>
            <p:nvPr/>
          </p:nvSpPr>
          <p:spPr bwMode="auto">
            <a:xfrm>
              <a:off x="2969" y="2970"/>
              <a:ext cx="1" cy="17"/>
            </a:xfrm>
            <a:prstGeom prst="line">
              <a:avLst/>
            </a:prstGeom>
            <a:noFill/>
            <a:ln w="1588">
              <a:solidFill>
                <a:srgbClr val="00FFFF"/>
              </a:solidFill>
              <a:round/>
              <a:headEnd/>
              <a:tailEnd/>
            </a:ln>
          </p:spPr>
          <p:txBody>
            <a:bodyPr/>
            <a:lstStyle/>
            <a:p>
              <a:endParaRPr lang="en-US"/>
            </a:p>
          </p:txBody>
        </p:sp>
        <p:sp>
          <p:nvSpPr>
            <p:cNvPr id="43300" name="Rectangle 91"/>
            <p:cNvSpPr>
              <a:spLocks noChangeArrowheads="1"/>
            </p:cNvSpPr>
            <p:nvPr/>
          </p:nvSpPr>
          <p:spPr bwMode="auto">
            <a:xfrm>
              <a:off x="2987" y="2970"/>
              <a:ext cx="2106"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301" name="Line 92"/>
            <p:cNvSpPr>
              <a:spLocks noChangeShapeType="1"/>
            </p:cNvSpPr>
            <p:nvPr/>
          </p:nvSpPr>
          <p:spPr bwMode="auto">
            <a:xfrm>
              <a:off x="2987" y="2970"/>
              <a:ext cx="2106" cy="1"/>
            </a:xfrm>
            <a:prstGeom prst="line">
              <a:avLst/>
            </a:prstGeom>
            <a:noFill/>
            <a:ln w="1588">
              <a:solidFill>
                <a:srgbClr val="00FFFF"/>
              </a:solidFill>
              <a:round/>
              <a:headEnd/>
              <a:tailEnd/>
            </a:ln>
          </p:spPr>
          <p:txBody>
            <a:bodyPr/>
            <a:lstStyle/>
            <a:p>
              <a:endParaRPr lang="en-US"/>
            </a:p>
          </p:txBody>
        </p:sp>
        <p:sp>
          <p:nvSpPr>
            <p:cNvPr id="43302" name="Rectangle 93"/>
            <p:cNvSpPr>
              <a:spLocks noChangeArrowheads="1"/>
            </p:cNvSpPr>
            <p:nvPr/>
          </p:nvSpPr>
          <p:spPr bwMode="auto">
            <a:xfrm>
              <a:off x="5093" y="1793"/>
              <a:ext cx="17" cy="117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303" name="Line 94"/>
            <p:cNvSpPr>
              <a:spLocks noChangeShapeType="1"/>
            </p:cNvSpPr>
            <p:nvPr/>
          </p:nvSpPr>
          <p:spPr bwMode="auto">
            <a:xfrm>
              <a:off x="5093" y="1793"/>
              <a:ext cx="1" cy="1177"/>
            </a:xfrm>
            <a:prstGeom prst="line">
              <a:avLst/>
            </a:prstGeom>
            <a:noFill/>
            <a:ln w="1588">
              <a:solidFill>
                <a:srgbClr val="00FFFF"/>
              </a:solidFill>
              <a:round/>
              <a:headEnd/>
              <a:tailEnd/>
            </a:ln>
          </p:spPr>
          <p:txBody>
            <a:bodyPr/>
            <a:lstStyle/>
            <a:p>
              <a:endParaRPr lang="en-US"/>
            </a:p>
          </p:txBody>
        </p:sp>
        <p:sp>
          <p:nvSpPr>
            <p:cNvPr id="43304" name="Rectangle 95"/>
            <p:cNvSpPr>
              <a:spLocks noChangeArrowheads="1"/>
            </p:cNvSpPr>
            <p:nvPr/>
          </p:nvSpPr>
          <p:spPr bwMode="auto">
            <a:xfrm>
              <a:off x="5093" y="2970"/>
              <a:ext cx="17"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305" name="Line 96"/>
            <p:cNvSpPr>
              <a:spLocks noChangeShapeType="1"/>
            </p:cNvSpPr>
            <p:nvPr/>
          </p:nvSpPr>
          <p:spPr bwMode="auto">
            <a:xfrm>
              <a:off x="5093" y="2970"/>
              <a:ext cx="17" cy="1"/>
            </a:xfrm>
            <a:prstGeom prst="line">
              <a:avLst/>
            </a:prstGeom>
            <a:noFill/>
            <a:ln w="1588">
              <a:solidFill>
                <a:srgbClr val="00FFFF"/>
              </a:solidFill>
              <a:round/>
              <a:headEnd/>
              <a:tailEnd/>
            </a:ln>
          </p:spPr>
          <p:txBody>
            <a:bodyPr/>
            <a:lstStyle/>
            <a:p>
              <a:endParaRPr lang="en-US"/>
            </a:p>
          </p:txBody>
        </p:sp>
        <p:sp>
          <p:nvSpPr>
            <p:cNvPr id="43306" name="Line 97"/>
            <p:cNvSpPr>
              <a:spLocks noChangeShapeType="1"/>
            </p:cNvSpPr>
            <p:nvPr/>
          </p:nvSpPr>
          <p:spPr bwMode="auto">
            <a:xfrm>
              <a:off x="5093" y="2970"/>
              <a:ext cx="1" cy="17"/>
            </a:xfrm>
            <a:prstGeom prst="line">
              <a:avLst/>
            </a:prstGeom>
            <a:noFill/>
            <a:ln w="1588">
              <a:solidFill>
                <a:srgbClr val="00FFFF"/>
              </a:solidFill>
              <a:round/>
              <a:headEnd/>
              <a:tailEnd/>
            </a:ln>
          </p:spPr>
          <p:txBody>
            <a:bodyPr/>
            <a:lstStyle/>
            <a:p>
              <a:endParaRPr lang="en-US"/>
            </a:p>
          </p:txBody>
        </p:sp>
        <p:sp>
          <p:nvSpPr>
            <p:cNvPr id="43307" name="Rectangle 98"/>
            <p:cNvSpPr>
              <a:spLocks noChangeArrowheads="1"/>
            </p:cNvSpPr>
            <p:nvPr/>
          </p:nvSpPr>
          <p:spPr bwMode="auto">
            <a:xfrm>
              <a:off x="5093" y="2970"/>
              <a:ext cx="17" cy="17"/>
            </a:xfrm>
            <a:prstGeom prst="rect">
              <a:avLst/>
            </a:prstGeom>
            <a:solidFill>
              <a:srgbClr val="00FFFF"/>
            </a:solidFill>
            <a:ln w="9525">
              <a:noFill/>
              <a:miter lim="800000"/>
              <a:headEnd/>
              <a:tailEnd/>
            </a:ln>
          </p:spPr>
          <p:txBody>
            <a:bodyPr/>
            <a:lstStyle/>
            <a:p>
              <a:endParaRPr lang="en-GB" sz="1600">
                <a:latin typeface="Arial Narrow" pitchFamily="34" charset="0"/>
              </a:endParaRPr>
            </a:p>
          </p:txBody>
        </p:sp>
        <p:sp>
          <p:nvSpPr>
            <p:cNvPr id="43308" name="Line 99"/>
            <p:cNvSpPr>
              <a:spLocks noChangeShapeType="1"/>
            </p:cNvSpPr>
            <p:nvPr/>
          </p:nvSpPr>
          <p:spPr bwMode="auto">
            <a:xfrm>
              <a:off x="5093" y="2970"/>
              <a:ext cx="17" cy="1"/>
            </a:xfrm>
            <a:prstGeom prst="line">
              <a:avLst/>
            </a:prstGeom>
            <a:noFill/>
            <a:ln w="1588">
              <a:solidFill>
                <a:srgbClr val="00FFFF"/>
              </a:solidFill>
              <a:round/>
              <a:headEnd/>
              <a:tailEnd/>
            </a:ln>
          </p:spPr>
          <p:txBody>
            <a:bodyPr/>
            <a:lstStyle/>
            <a:p>
              <a:endParaRPr lang="en-US"/>
            </a:p>
          </p:txBody>
        </p:sp>
        <p:sp>
          <p:nvSpPr>
            <p:cNvPr id="43309" name="Line 100"/>
            <p:cNvSpPr>
              <a:spLocks noChangeShapeType="1"/>
            </p:cNvSpPr>
            <p:nvPr/>
          </p:nvSpPr>
          <p:spPr bwMode="auto">
            <a:xfrm>
              <a:off x="5093" y="2970"/>
              <a:ext cx="1" cy="17"/>
            </a:xfrm>
            <a:prstGeom prst="line">
              <a:avLst/>
            </a:prstGeom>
            <a:noFill/>
            <a:ln w="1588">
              <a:solidFill>
                <a:srgbClr val="00FFFF"/>
              </a:solidFill>
              <a:round/>
              <a:headEnd/>
              <a:tailEnd/>
            </a:ln>
          </p:spPr>
          <p:txBody>
            <a:bodyPr/>
            <a:lstStyle/>
            <a:p>
              <a:endParaRPr lang="en-US"/>
            </a:p>
          </p:txBody>
        </p:sp>
      </p:grpSp>
      <p:sp>
        <p:nvSpPr>
          <p:cNvPr id="98" name="Rectangle 6"/>
          <p:cNvSpPr>
            <a:spLocks noChangeArrowheads="1"/>
          </p:cNvSpPr>
          <p:nvPr/>
        </p:nvSpPr>
        <p:spPr bwMode="auto">
          <a:xfrm>
            <a:off x="-4140200" y="5084763"/>
            <a:ext cx="8640763" cy="431800"/>
          </a:xfrm>
          <a:prstGeom prst="rect">
            <a:avLst/>
          </a:prstGeom>
          <a:noFill/>
          <a:ln w="9525">
            <a:noFill/>
            <a:miter lim="800000"/>
            <a:headEnd/>
            <a:tailEnd/>
          </a:ln>
        </p:spPr>
        <p:txBody>
          <a:bodyPr lIns="0" tIns="0" rIns="0" bIns="0">
            <a:spAutoFit/>
          </a:bodyPr>
          <a:lstStyle/>
          <a:p>
            <a:pPr algn="r" eaLnBrk="0" hangingPunct="0">
              <a:defRPr/>
            </a:pPr>
            <a:r>
              <a:rPr lang="en-GB" sz="2800" dirty="0" err="1">
                <a:latin typeface="Arial Narrow" pitchFamily="34" charset="0"/>
                <a:cs typeface="+mn-cs"/>
              </a:rPr>
              <a:t>Afinitas</a:t>
            </a:r>
            <a:r>
              <a:rPr lang="en-GB" sz="2800" dirty="0">
                <a:latin typeface="Arial Narrow" pitchFamily="34" charset="0"/>
                <a:cs typeface="+mn-cs"/>
              </a:rPr>
              <a:t> </a:t>
            </a:r>
            <a:r>
              <a:rPr lang="en-GB" sz="2800" dirty="0" err="1">
                <a:latin typeface="Arial Narrow" pitchFamily="34" charset="0"/>
                <a:cs typeface="+mn-cs"/>
              </a:rPr>
              <a:t>Reseptor</a:t>
            </a:r>
            <a:r>
              <a:rPr lang="en-GB" sz="2800" dirty="0">
                <a:latin typeface="Arial Narrow" pitchFamily="34" charset="0"/>
                <a:cs typeface="+mn-cs"/>
              </a:rPr>
              <a:t> </a:t>
            </a:r>
            <a:r>
              <a:rPr lang="en-GB" sz="2800" dirty="0" err="1">
                <a:latin typeface="Arial Narrow" pitchFamily="34" charset="0"/>
                <a:cs typeface="+mn-cs"/>
              </a:rPr>
              <a:t>Tinggi</a:t>
            </a:r>
            <a:endParaRPr lang="en-GB" dirty="0">
              <a:effectLst>
                <a:outerShdw blurRad="38100" dist="38100" dir="2700000" algn="tl">
                  <a:srgbClr val="FFFFFF"/>
                </a:outerShdw>
              </a:effectLst>
              <a:latin typeface="Arial Narrow" pitchFamily="34" charset="0"/>
              <a:cs typeface="+mn-cs"/>
            </a:endParaRPr>
          </a:p>
        </p:txBody>
      </p:sp>
      <p:sp>
        <p:nvSpPr>
          <p:cNvPr id="43024" name="Text Box 2"/>
          <p:cNvSpPr txBox="1">
            <a:spLocks noChangeArrowheads="1"/>
          </p:cNvSpPr>
          <p:nvPr/>
        </p:nvSpPr>
        <p:spPr bwMode="auto">
          <a:xfrm>
            <a:off x="0" y="6596390"/>
            <a:ext cx="4724400" cy="261610"/>
          </a:xfrm>
          <a:prstGeom prst="rect">
            <a:avLst/>
          </a:prstGeom>
          <a:noFill/>
          <a:ln w="9525">
            <a:noFill/>
            <a:miter lim="800000"/>
            <a:headEnd/>
            <a:tailEnd/>
          </a:ln>
        </p:spPr>
        <p:txBody>
          <a:bodyPr>
            <a:spAutoFit/>
          </a:bodyPr>
          <a:lstStyle/>
          <a:p>
            <a:pPr marL="114300" indent="-114300" eaLnBrk="0" hangingPunct="0">
              <a:spcBef>
                <a:spcPct val="50000"/>
              </a:spcBef>
            </a:pPr>
            <a:r>
              <a:rPr lang="en-US" sz="1100" dirty="0">
                <a:solidFill>
                  <a:srgbClr val="FFFF00"/>
                </a:solidFill>
                <a:latin typeface="Candara" pitchFamily="34" charset="0"/>
              </a:rPr>
              <a:t>Johnson M.J. </a:t>
            </a:r>
            <a:r>
              <a:rPr lang="en-US" sz="1100" dirty="0">
                <a:solidFill>
                  <a:schemeClr val="accent2"/>
                </a:solidFill>
                <a:latin typeface="Candara" pitchFamily="34" charset="0"/>
              </a:rPr>
              <a:t>Allergy</a:t>
            </a:r>
            <a:r>
              <a:rPr lang="en-US" sz="1100" dirty="0">
                <a:solidFill>
                  <a:srgbClr val="FFFF00"/>
                </a:solidFill>
                <a:latin typeface="Candara" pitchFamily="34" charset="0"/>
              </a:rPr>
              <a:t> </a:t>
            </a:r>
            <a:r>
              <a:rPr lang="en-US" sz="1100" dirty="0" err="1">
                <a:solidFill>
                  <a:srgbClr val="FFFF00"/>
                </a:solidFill>
                <a:latin typeface="Candara" pitchFamily="34" charset="0"/>
              </a:rPr>
              <a:t>Clin</a:t>
            </a:r>
            <a:r>
              <a:rPr lang="en-US" sz="1100" dirty="0">
                <a:solidFill>
                  <a:srgbClr val="FFFF00"/>
                </a:solidFill>
                <a:latin typeface="Candara" pitchFamily="34" charset="0"/>
              </a:rPr>
              <a:t> </a:t>
            </a:r>
            <a:r>
              <a:rPr lang="en-US" sz="1100" dirty="0" err="1">
                <a:solidFill>
                  <a:srgbClr val="FFFF00"/>
                </a:solidFill>
                <a:latin typeface="Candara" pitchFamily="34" charset="0"/>
              </a:rPr>
              <a:t>Immunol</a:t>
            </a:r>
            <a:r>
              <a:rPr lang="en-US" sz="1100" dirty="0">
                <a:solidFill>
                  <a:srgbClr val="FFFF00"/>
                </a:solidFill>
                <a:latin typeface="Candara" pitchFamily="34" charset="0"/>
              </a:rPr>
              <a:t> 1996;97:169-176</a:t>
            </a:r>
          </a:p>
        </p:txBody>
      </p:sp>
      <p:sp>
        <p:nvSpPr>
          <p:cNvPr id="311" name="Rectangle 2"/>
          <p:cNvSpPr>
            <a:spLocks noChangeArrowheads="1"/>
          </p:cNvSpPr>
          <p:nvPr/>
        </p:nvSpPr>
        <p:spPr bwMode="auto">
          <a:xfrm>
            <a:off x="34925" y="0"/>
            <a:ext cx="8964613" cy="1125538"/>
          </a:xfrm>
          <a:prstGeom prst="rect">
            <a:avLst/>
          </a:prstGeom>
          <a:noFill/>
          <a:ln w="12700">
            <a:noFill/>
            <a:miter lim="800000"/>
            <a:headEnd/>
            <a:tailEnd/>
          </a:ln>
          <a:effectLst/>
        </p:spPr>
        <p:txBody>
          <a:bodyPr lIns="90488" tIns="44450" rIns="90488" bIns="44450" anchor="ctr"/>
          <a:lstStyle/>
          <a:p>
            <a:pPr algn="ctr">
              <a:defRPr/>
            </a:pPr>
            <a:r>
              <a:rPr lang="en-GB" sz="3200" dirty="0" err="1">
                <a:solidFill>
                  <a:srgbClr val="FAFD00"/>
                </a:solidFill>
                <a:effectLst>
                  <a:outerShdw blurRad="38100" dist="38100" dir="2700000" algn="tl">
                    <a:srgbClr val="000000">
                      <a:alpha val="43137"/>
                    </a:srgbClr>
                  </a:outerShdw>
                </a:effectLst>
                <a:latin typeface="Arial Narrow" pitchFamily="34" charset="0"/>
                <a:cs typeface="+mn-cs"/>
              </a:rPr>
              <a:t>Perbandingan</a:t>
            </a:r>
            <a:r>
              <a:rPr lang="en-GB" sz="3200" dirty="0">
                <a:solidFill>
                  <a:srgbClr val="FAFD00"/>
                </a:solidFill>
                <a:effectLst>
                  <a:outerShdw blurRad="38100" dist="38100" dir="2700000" algn="tl">
                    <a:srgbClr val="000000">
                      <a:alpha val="43137"/>
                    </a:srgbClr>
                  </a:outerShdw>
                </a:effectLst>
                <a:latin typeface="Arial Narrow" pitchFamily="34" charset="0"/>
                <a:cs typeface="+mn-cs"/>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mn-cs"/>
              </a:rPr>
              <a:t>Flixotide</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Nebules</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Fluticasone</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Propionate)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dengan</a:t>
            </a:r>
            <a:r>
              <a:rPr lang="en-GB" sz="3200" dirty="0">
                <a:solidFill>
                  <a:srgbClr val="FFFF00"/>
                </a:solidFill>
                <a:effectLst>
                  <a:outerShdw blurRad="38100" dist="38100" dir="2700000" algn="tl">
                    <a:srgbClr val="000000">
                      <a:alpha val="43137"/>
                    </a:srgbClr>
                  </a:outerShdw>
                </a:effectLst>
                <a:latin typeface="Arial Narrow" pitchFamily="34" charset="0"/>
                <a:cs typeface="Calibri"/>
              </a:rPr>
              <a:t> </a:t>
            </a:r>
            <a:r>
              <a:rPr lang="en-GB" sz="3200" dirty="0" err="1">
                <a:solidFill>
                  <a:srgbClr val="FFFF00"/>
                </a:solidFill>
                <a:effectLst>
                  <a:outerShdw blurRad="38100" dist="38100" dir="2700000" algn="tl">
                    <a:srgbClr val="000000">
                      <a:alpha val="43137"/>
                    </a:srgbClr>
                  </a:outerShdw>
                </a:effectLst>
                <a:latin typeface="Arial Narrow" pitchFamily="34" charset="0"/>
                <a:cs typeface="Calibri"/>
              </a:rPr>
              <a:t>Budesonide</a:t>
            </a:r>
            <a:r>
              <a:rPr lang="en-GB" sz="3200" dirty="0">
                <a:solidFill>
                  <a:srgbClr val="FAFD00"/>
                </a:solidFill>
                <a:effectLst>
                  <a:outerShdw blurRad="38100" dist="38100" dir="2700000" algn="tl">
                    <a:srgbClr val="000000">
                      <a:alpha val="43137"/>
                    </a:srgbClr>
                  </a:outerShdw>
                </a:effectLst>
                <a:latin typeface="Arial Narrow" pitchFamily="34" charset="0"/>
                <a:cs typeface="+mn-cs"/>
              </a:rPr>
              <a:t> </a:t>
            </a:r>
          </a:p>
        </p:txBody>
      </p:sp>
      <p:grpSp>
        <p:nvGrpSpPr>
          <p:cNvPr id="43026" name="Group 17"/>
          <p:cNvGrpSpPr>
            <a:grpSpLocks/>
          </p:cNvGrpSpPr>
          <p:nvPr/>
        </p:nvGrpSpPr>
        <p:grpSpPr bwMode="auto">
          <a:xfrm>
            <a:off x="4594225" y="3500438"/>
            <a:ext cx="4225925" cy="2668587"/>
            <a:chOff x="970" y="992"/>
            <a:chExt cx="3856" cy="2677"/>
          </a:xfrm>
        </p:grpSpPr>
        <p:grpSp>
          <p:nvGrpSpPr>
            <p:cNvPr id="43033" name="Group 18"/>
            <p:cNvGrpSpPr>
              <a:grpSpLocks/>
            </p:cNvGrpSpPr>
            <p:nvPr/>
          </p:nvGrpSpPr>
          <p:grpSpPr bwMode="auto">
            <a:xfrm>
              <a:off x="970" y="992"/>
              <a:ext cx="3856" cy="2677"/>
              <a:chOff x="970" y="992"/>
              <a:chExt cx="3856" cy="2677"/>
            </a:xfrm>
          </p:grpSpPr>
          <p:sp>
            <p:nvSpPr>
              <p:cNvPr id="43043" name="Freeform 20"/>
              <p:cNvSpPr>
                <a:spLocks/>
              </p:cNvSpPr>
              <p:nvPr/>
            </p:nvSpPr>
            <p:spPr bwMode="auto">
              <a:xfrm>
                <a:off x="1490" y="1058"/>
                <a:ext cx="11" cy="1842"/>
              </a:xfrm>
              <a:custGeom>
                <a:avLst/>
                <a:gdLst>
                  <a:gd name="T0" fmla="*/ 5 w 11"/>
                  <a:gd name="T1" fmla="*/ 1842 h 1842"/>
                  <a:gd name="T2" fmla="*/ 11 w 11"/>
                  <a:gd name="T3" fmla="*/ 1842 h 1842"/>
                  <a:gd name="T4" fmla="*/ 11 w 11"/>
                  <a:gd name="T5" fmla="*/ 0 h 1842"/>
                  <a:gd name="T6" fmla="*/ 0 w 11"/>
                  <a:gd name="T7" fmla="*/ 0 h 1842"/>
                  <a:gd name="T8" fmla="*/ 0 w 11"/>
                  <a:gd name="T9" fmla="*/ 1842 h 1842"/>
                  <a:gd name="T10" fmla="*/ 5 w 11"/>
                  <a:gd name="T11" fmla="*/ 1842 h 1842"/>
                  <a:gd name="T12" fmla="*/ 0 60000 65536"/>
                  <a:gd name="T13" fmla="*/ 0 60000 65536"/>
                  <a:gd name="T14" fmla="*/ 0 60000 65536"/>
                  <a:gd name="T15" fmla="*/ 0 60000 65536"/>
                  <a:gd name="T16" fmla="*/ 0 60000 65536"/>
                  <a:gd name="T17" fmla="*/ 0 60000 65536"/>
                  <a:gd name="T18" fmla="*/ 0 w 11"/>
                  <a:gd name="T19" fmla="*/ 0 h 1842"/>
                  <a:gd name="T20" fmla="*/ 11 w 11"/>
                  <a:gd name="T21" fmla="*/ 1842 h 1842"/>
                </a:gdLst>
                <a:ahLst/>
                <a:cxnLst>
                  <a:cxn ang="T12">
                    <a:pos x="T0" y="T1"/>
                  </a:cxn>
                  <a:cxn ang="T13">
                    <a:pos x="T2" y="T3"/>
                  </a:cxn>
                  <a:cxn ang="T14">
                    <a:pos x="T4" y="T5"/>
                  </a:cxn>
                  <a:cxn ang="T15">
                    <a:pos x="T6" y="T7"/>
                  </a:cxn>
                  <a:cxn ang="T16">
                    <a:pos x="T8" y="T9"/>
                  </a:cxn>
                  <a:cxn ang="T17">
                    <a:pos x="T10" y="T11"/>
                  </a:cxn>
                </a:cxnLst>
                <a:rect l="T18" t="T19" r="T20" b="T21"/>
                <a:pathLst>
                  <a:path w="11" h="1842">
                    <a:moveTo>
                      <a:pt x="5" y="1842"/>
                    </a:moveTo>
                    <a:lnTo>
                      <a:pt x="11" y="1842"/>
                    </a:lnTo>
                    <a:lnTo>
                      <a:pt x="11" y="0"/>
                    </a:lnTo>
                    <a:lnTo>
                      <a:pt x="0" y="0"/>
                    </a:lnTo>
                    <a:lnTo>
                      <a:pt x="0" y="1842"/>
                    </a:lnTo>
                    <a:lnTo>
                      <a:pt x="5" y="1842"/>
                    </a:lnTo>
                    <a:close/>
                  </a:path>
                </a:pathLst>
              </a:custGeom>
              <a:solidFill>
                <a:srgbClr val="FFFF00"/>
              </a:solidFill>
              <a:ln w="9525">
                <a:noFill/>
                <a:round/>
                <a:headEnd/>
                <a:tailEnd/>
              </a:ln>
            </p:spPr>
            <p:txBody>
              <a:bodyPr/>
              <a:lstStyle/>
              <a:p>
                <a:endParaRPr lang="en-US"/>
              </a:p>
            </p:txBody>
          </p:sp>
          <p:sp>
            <p:nvSpPr>
              <p:cNvPr id="43044" name="Rectangle 21"/>
              <p:cNvSpPr>
                <a:spLocks noChangeArrowheads="1"/>
              </p:cNvSpPr>
              <p:nvPr/>
            </p:nvSpPr>
            <p:spPr bwMode="auto">
              <a:xfrm>
                <a:off x="1824" y="2798"/>
                <a:ext cx="357" cy="102"/>
              </a:xfrm>
              <a:prstGeom prst="rect">
                <a:avLst/>
              </a:prstGeom>
              <a:solidFill>
                <a:srgbClr val="FFFF00"/>
              </a:solidFill>
              <a:ln w="9525">
                <a:noFill/>
                <a:miter lim="800000"/>
                <a:headEnd/>
                <a:tailEnd/>
              </a:ln>
            </p:spPr>
            <p:txBody>
              <a:bodyPr/>
              <a:lstStyle/>
              <a:p>
                <a:endParaRPr lang="en-GB"/>
              </a:p>
            </p:txBody>
          </p:sp>
          <p:sp>
            <p:nvSpPr>
              <p:cNvPr id="43045" name="Rectangle 22"/>
              <p:cNvSpPr>
                <a:spLocks noChangeArrowheads="1"/>
              </p:cNvSpPr>
              <p:nvPr/>
            </p:nvSpPr>
            <p:spPr bwMode="auto">
              <a:xfrm>
                <a:off x="2573" y="2148"/>
                <a:ext cx="359" cy="752"/>
              </a:xfrm>
              <a:prstGeom prst="rect">
                <a:avLst/>
              </a:prstGeom>
              <a:solidFill>
                <a:srgbClr val="00FFFF"/>
              </a:solidFill>
              <a:ln w="9525">
                <a:noFill/>
                <a:miter lim="800000"/>
                <a:headEnd/>
                <a:tailEnd/>
              </a:ln>
            </p:spPr>
            <p:txBody>
              <a:bodyPr/>
              <a:lstStyle/>
              <a:p>
                <a:endParaRPr lang="en-GB"/>
              </a:p>
            </p:txBody>
          </p:sp>
          <p:sp>
            <p:nvSpPr>
              <p:cNvPr id="43046" name="Rectangle 23"/>
              <p:cNvSpPr>
                <a:spLocks noChangeArrowheads="1"/>
              </p:cNvSpPr>
              <p:nvPr/>
            </p:nvSpPr>
            <p:spPr bwMode="auto">
              <a:xfrm>
                <a:off x="3296" y="2437"/>
                <a:ext cx="357" cy="463"/>
              </a:xfrm>
              <a:prstGeom prst="rect">
                <a:avLst/>
              </a:prstGeom>
              <a:solidFill>
                <a:srgbClr val="FFFFFF"/>
              </a:solidFill>
              <a:ln w="9525">
                <a:noFill/>
                <a:miter lim="800000"/>
                <a:headEnd/>
                <a:tailEnd/>
              </a:ln>
            </p:spPr>
            <p:txBody>
              <a:bodyPr/>
              <a:lstStyle/>
              <a:p>
                <a:endParaRPr lang="en-GB"/>
              </a:p>
            </p:txBody>
          </p:sp>
          <p:sp>
            <p:nvSpPr>
              <p:cNvPr id="43047" name="Rectangle 24"/>
              <p:cNvSpPr>
                <a:spLocks noChangeArrowheads="1"/>
              </p:cNvSpPr>
              <p:nvPr/>
            </p:nvSpPr>
            <p:spPr bwMode="auto">
              <a:xfrm>
                <a:off x="4013" y="1822"/>
                <a:ext cx="369" cy="1078"/>
              </a:xfrm>
              <a:prstGeom prst="rect">
                <a:avLst/>
              </a:prstGeom>
              <a:solidFill>
                <a:srgbClr val="FF6600"/>
              </a:solidFill>
              <a:ln w="9525">
                <a:noFill/>
                <a:miter lim="800000"/>
                <a:headEnd/>
                <a:tailEnd/>
              </a:ln>
            </p:spPr>
            <p:txBody>
              <a:bodyPr/>
              <a:lstStyle/>
              <a:p>
                <a:endParaRPr lang="en-GB"/>
              </a:p>
            </p:txBody>
          </p:sp>
          <p:sp>
            <p:nvSpPr>
              <p:cNvPr id="43048" name="Freeform 25"/>
              <p:cNvSpPr>
                <a:spLocks/>
              </p:cNvSpPr>
              <p:nvPr/>
            </p:nvSpPr>
            <p:spPr bwMode="auto">
              <a:xfrm>
                <a:off x="2000" y="2900"/>
                <a:ext cx="12" cy="55"/>
              </a:xfrm>
              <a:custGeom>
                <a:avLst/>
                <a:gdLst>
                  <a:gd name="T0" fmla="*/ 6 w 12"/>
                  <a:gd name="T1" fmla="*/ 55 h 55"/>
                  <a:gd name="T2" fmla="*/ 12 w 12"/>
                  <a:gd name="T3" fmla="*/ 55 h 55"/>
                  <a:gd name="T4" fmla="*/ 12 w 12"/>
                  <a:gd name="T5" fmla="*/ 0 h 55"/>
                  <a:gd name="T6" fmla="*/ 0 w 12"/>
                  <a:gd name="T7" fmla="*/ 0 h 55"/>
                  <a:gd name="T8" fmla="*/ 0 w 12"/>
                  <a:gd name="T9" fmla="*/ 55 h 55"/>
                  <a:gd name="T10" fmla="*/ 6 w 12"/>
                  <a:gd name="T11" fmla="*/ 55 h 55"/>
                  <a:gd name="T12" fmla="*/ 0 60000 65536"/>
                  <a:gd name="T13" fmla="*/ 0 60000 65536"/>
                  <a:gd name="T14" fmla="*/ 0 60000 65536"/>
                  <a:gd name="T15" fmla="*/ 0 60000 65536"/>
                  <a:gd name="T16" fmla="*/ 0 60000 65536"/>
                  <a:gd name="T17" fmla="*/ 0 60000 65536"/>
                  <a:gd name="T18" fmla="*/ 0 w 12"/>
                  <a:gd name="T19" fmla="*/ 0 h 55"/>
                  <a:gd name="T20" fmla="*/ 12 w 1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 h="55">
                    <a:moveTo>
                      <a:pt x="6" y="55"/>
                    </a:moveTo>
                    <a:lnTo>
                      <a:pt x="12" y="55"/>
                    </a:lnTo>
                    <a:lnTo>
                      <a:pt x="12" y="0"/>
                    </a:lnTo>
                    <a:lnTo>
                      <a:pt x="0" y="0"/>
                    </a:lnTo>
                    <a:lnTo>
                      <a:pt x="0" y="55"/>
                    </a:lnTo>
                    <a:lnTo>
                      <a:pt x="6" y="55"/>
                    </a:lnTo>
                    <a:close/>
                  </a:path>
                </a:pathLst>
              </a:custGeom>
              <a:solidFill>
                <a:srgbClr val="FFFF00"/>
              </a:solidFill>
              <a:ln w="9525">
                <a:noFill/>
                <a:round/>
                <a:headEnd/>
                <a:tailEnd/>
              </a:ln>
            </p:spPr>
            <p:txBody>
              <a:bodyPr/>
              <a:lstStyle/>
              <a:p>
                <a:endParaRPr lang="en-US"/>
              </a:p>
            </p:txBody>
          </p:sp>
          <p:sp>
            <p:nvSpPr>
              <p:cNvPr id="43049" name="Freeform 26"/>
              <p:cNvSpPr>
                <a:spLocks/>
              </p:cNvSpPr>
              <p:nvPr/>
            </p:nvSpPr>
            <p:spPr bwMode="auto">
              <a:xfrm>
                <a:off x="2750" y="2900"/>
                <a:ext cx="11" cy="55"/>
              </a:xfrm>
              <a:custGeom>
                <a:avLst/>
                <a:gdLst>
                  <a:gd name="T0" fmla="*/ 5 w 11"/>
                  <a:gd name="T1" fmla="*/ 55 h 55"/>
                  <a:gd name="T2" fmla="*/ 11 w 11"/>
                  <a:gd name="T3" fmla="*/ 55 h 55"/>
                  <a:gd name="T4" fmla="*/ 11 w 11"/>
                  <a:gd name="T5" fmla="*/ 0 h 55"/>
                  <a:gd name="T6" fmla="*/ 0 w 11"/>
                  <a:gd name="T7" fmla="*/ 0 h 55"/>
                  <a:gd name="T8" fmla="*/ 0 w 11"/>
                  <a:gd name="T9" fmla="*/ 55 h 55"/>
                  <a:gd name="T10" fmla="*/ 5 w 11"/>
                  <a:gd name="T11" fmla="*/ 55 h 55"/>
                  <a:gd name="T12" fmla="*/ 0 60000 65536"/>
                  <a:gd name="T13" fmla="*/ 0 60000 65536"/>
                  <a:gd name="T14" fmla="*/ 0 60000 65536"/>
                  <a:gd name="T15" fmla="*/ 0 60000 65536"/>
                  <a:gd name="T16" fmla="*/ 0 60000 65536"/>
                  <a:gd name="T17" fmla="*/ 0 60000 65536"/>
                  <a:gd name="T18" fmla="*/ 0 w 11"/>
                  <a:gd name="T19" fmla="*/ 0 h 55"/>
                  <a:gd name="T20" fmla="*/ 11 w 11"/>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1" h="55">
                    <a:moveTo>
                      <a:pt x="5" y="55"/>
                    </a:moveTo>
                    <a:lnTo>
                      <a:pt x="11" y="55"/>
                    </a:lnTo>
                    <a:lnTo>
                      <a:pt x="11" y="0"/>
                    </a:lnTo>
                    <a:lnTo>
                      <a:pt x="0" y="0"/>
                    </a:lnTo>
                    <a:lnTo>
                      <a:pt x="0" y="55"/>
                    </a:lnTo>
                    <a:lnTo>
                      <a:pt x="5" y="55"/>
                    </a:lnTo>
                    <a:close/>
                  </a:path>
                </a:pathLst>
              </a:custGeom>
              <a:solidFill>
                <a:srgbClr val="FFFF00"/>
              </a:solidFill>
              <a:ln w="9525">
                <a:noFill/>
                <a:round/>
                <a:headEnd/>
                <a:tailEnd/>
              </a:ln>
            </p:spPr>
            <p:txBody>
              <a:bodyPr/>
              <a:lstStyle/>
              <a:p>
                <a:endParaRPr lang="en-US"/>
              </a:p>
            </p:txBody>
          </p:sp>
          <p:sp>
            <p:nvSpPr>
              <p:cNvPr id="43050" name="Freeform 27"/>
              <p:cNvSpPr>
                <a:spLocks/>
              </p:cNvSpPr>
              <p:nvPr/>
            </p:nvSpPr>
            <p:spPr bwMode="auto">
              <a:xfrm>
                <a:off x="3471" y="2900"/>
                <a:ext cx="11" cy="55"/>
              </a:xfrm>
              <a:custGeom>
                <a:avLst/>
                <a:gdLst>
                  <a:gd name="T0" fmla="*/ 5 w 11"/>
                  <a:gd name="T1" fmla="*/ 55 h 55"/>
                  <a:gd name="T2" fmla="*/ 11 w 11"/>
                  <a:gd name="T3" fmla="*/ 55 h 55"/>
                  <a:gd name="T4" fmla="*/ 11 w 11"/>
                  <a:gd name="T5" fmla="*/ 0 h 55"/>
                  <a:gd name="T6" fmla="*/ 0 w 11"/>
                  <a:gd name="T7" fmla="*/ 0 h 55"/>
                  <a:gd name="T8" fmla="*/ 0 w 11"/>
                  <a:gd name="T9" fmla="*/ 55 h 55"/>
                  <a:gd name="T10" fmla="*/ 5 w 11"/>
                  <a:gd name="T11" fmla="*/ 55 h 55"/>
                  <a:gd name="T12" fmla="*/ 0 60000 65536"/>
                  <a:gd name="T13" fmla="*/ 0 60000 65536"/>
                  <a:gd name="T14" fmla="*/ 0 60000 65536"/>
                  <a:gd name="T15" fmla="*/ 0 60000 65536"/>
                  <a:gd name="T16" fmla="*/ 0 60000 65536"/>
                  <a:gd name="T17" fmla="*/ 0 60000 65536"/>
                  <a:gd name="T18" fmla="*/ 0 w 11"/>
                  <a:gd name="T19" fmla="*/ 0 h 55"/>
                  <a:gd name="T20" fmla="*/ 11 w 11"/>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1" h="55">
                    <a:moveTo>
                      <a:pt x="5" y="55"/>
                    </a:moveTo>
                    <a:lnTo>
                      <a:pt x="11" y="55"/>
                    </a:lnTo>
                    <a:lnTo>
                      <a:pt x="11" y="0"/>
                    </a:lnTo>
                    <a:lnTo>
                      <a:pt x="0" y="0"/>
                    </a:lnTo>
                    <a:lnTo>
                      <a:pt x="0" y="55"/>
                    </a:lnTo>
                    <a:lnTo>
                      <a:pt x="5" y="55"/>
                    </a:lnTo>
                    <a:close/>
                  </a:path>
                </a:pathLst>
              </a:custGeom>
              <a:solidFill>
                <a:srgbClr val="FFFF00"/>
              </a:solidFill>
              <a:ln w="9525">
                <a:noFill/>
                <a:round/>
                <a:headEnd/>
                <a:tailEnd/>
              </a:ln>
            </p:spPr>
            <p:txBody>
              <a:bodyPr/>
              <a:lstStyle/>
              <a:p>
                <a:endParaRPr lang="en-US"/>
              </a:p>
            </p:txBody>
          </p:sp>
          <p:sp>
            <p:nvSpPr>
              <p:cNvPr id="43051" name="Freeform 28"/>
              <p:cNvSpPr>
                <a:spLocks/>
              </p:cNvSpPr>
              <p:nvPr/>
            </p:nvSpPr>
            <p:spPr bwMode="auto">
              <a:xfrm>
                <a:off x="4190" y="2900"/>
                <a:ext cx="13" cy="55"/>
              </a:xfrm>
              <a:custGeom>
                <a:avLst/>
                <a:gdLst>
                  <a:gd name="T0" fmla="*/ 6 w 13"/>
                  <a:gd name="T1" fmla="*/ 55 h 55"/>
                  <a:gd name="T2" fmla="*/ 13 w 13"/>
                  <a:gd name="T3" fmla="*/ 55 h 55"/>
                  <a:gd name="T4" fmla="*/ 13 w 13"/>
                  <a:gd name="T5" fmla="*/ 0 h 55"/>
                  <a:gd name="T6" fmla="*/ 0 w 13"/>
                  <a:gd name="T7" fmla="*/ 0 h 55"/>
                  <a:gd name="T8" fmla="*/ 0 w 13"/>
                  <a:gd name="T9" fmla="*/ 55 h 55"/>
                  <a:gd name="T10" fmla="*/ 6 w 13"/>
                  <a:gd name="T11" fmla="*/ 55 h 55"/>
                  <a:gd name="T12" fmla="*/ 0 60000 65536"/>
                  <a:gd name="T13" fmla="*/ 0 60000 65536"/>
                  <a:gd name="T14" fmla="*/ 0 60000 65536"/>
                  <a:gd name="T15" fmla="*/ 0 60000 65536"/>
                  <a:gd name="T16" fmla="*/ 0 60000 65536"/>
                  <a:gd name="T17" fmla="*/ 0 60000 65536"/>
                  <a:gd name="T18" fmla="*/ 0 w 13"/>
                  <a:gd name="T19" fmla="*/ 0 h 55"/>
                  <a:gd name="T20" fmla="*/ 13 w 1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3" h="55">
                    <a:moveTo>
                      <a:pt x="6" y="55"/>
                    </a:moveTo>
                    <a:lnTo>
                      <a:pt x="13" y="55"/>
                    </a:lnTo>
                    <a:lnTo>
                      <a:pt x="13" y="0"/>
                    </a:lnTo>
                    <a:lnTo>
                      <a:pt x="0" y="0"/>
                    </a:lnTo>
                    <a:lnTo>
                      <a:pt x="0" y="55"/>
                    </a:lnTo>
                    <a:lnTo>
                      <a:pt x="6" y="55"/>
                    </a:lnTo>
                    <a:close/>
                  </a:path>
                </a:pathLst>
              </a:custGeom>
              <a:solidFill>
                <a:srgbClr val="FFFF00"/>
              </a:solidFill>
              <a:ln w="9525">
                <a:noFill/>
                <a:round/>
                <a:headEnd/>
                <a:tailEnd/>
              </a:ln>
            </p:spPr>
            <p:txBody>
              <a:bodyPr/>
              <a:lstStyle/>
              <a:p>
                <a:endParaRPr lang="en-US"/>
              </a:p>
            </p:txBody>
          </p:sp>
          <p:sp>
            <p:nvSpPr>
              <p:cNvPr id="43052" name="Freeform 29"/>
              <p:cNvSpPr>
                <a:spLocks/>
              </p:cNvSpPr>
              <p:nvPr/>
            </p:nvSpPr>
            <p:spPr bwMode="auto">
              <a:xfrm>
                <a:off x="1396" y="2691"/>
                <a:ext cx="100" cy="11"/>
              </a:xfrm>
              <a:custGeom>
                <a:avLst/>
                <a:gdLst>
                  <a:gd name="T0" fmla="*/ 100 w 100"/>
                  <a:gd name="T1" fmla="*/ 5 h 11"/>
                  <a:gd name="T2" fmla="*/ 100 w 100"/>
                  <a:gd name="T3" fmla="*/ 0 h 11"/>
                  <a:gd name="T4" fmla="*/ 0 w 100"/>
                  <a:gd name="T5" fmla="*/ 0 h 11"/>
                  <a:gd name="T6" fmla="*/ 0 w 100"/>
                  <a:gd name="T7" fmla="*/ 11 h 11"/>
                  <a:gd name="T8" fmla="*/ 100 w 100"/>
                  <a:gd name="T9" fmla="*/ 11 h 11"/>
                  <a:gd name="T10" fmla="*/ 100 w 100"/>
                  <a:gd name="T11" fmla="*/ 5 h 11"/>
                  <a:gd name="T12" fmla="*/ 0 60000 65536"/>
                  <a:gd name="T13" fmla="*/ 0 60000 65536"/>
                  <a:gd name="T14" fmla="*/ 0 60000 65536"/>
                  <a:gd name="T15" fmla="*/ 0 60000 65536"/>
                  <a:gd name="T16" fmla="*/ 0 60000 65536"/>
                  <a:gd name="T17" fmla="*/ 0 60000 65536"/>
                  <a:gd name="T18" fmla="*/ 0 w 100"/>
                  <a:gd name="T19" fmla="*/ 0 h 11"/>
                  <a:gd name="T20" fmla="*/ 100 w 10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0" h="11">
                    <a:moveTo>
                      <a:pt x="100" y="5"/>
                    </a:moveTo>
                    <a:lnTo>
                      <a:pt x="100" y="0"/>
                    </a:lnTo>
                    <a:lnTo>
                      <a:pt x="0" y="0"/>
                    </a:lnTo>
                    <a:lnTo>
                      <a:pt x="0" y="11"/>
                    </a:lnTo>
                    <a:lnTo>
                      <a:pt x="100" y="11"/>
                    </a:lnTo>
                    <a:lnTo>
                      <a:pt x="100" y="5"/>
                    </a:lnTo>
                    <a:close/>
                  </a:path>
                </a:pathLst>
              </a:custGeom>
              <a:solidFill>
                <a:srgbClr val="FFFF00"/>
              </a:solidFill>
              <a:ln w="9525">
                <a:noFill/>
                <a:round/>
                <a:headEnd/>
                <a:tailEnd/>
              </a:ln>
            </p:spPr>
            <p:txBody>
              <a:bodyPr/>
              <a:lstStyle/>
              <a:p>
                <a:endParaRPr lang="en-US"/>
              </a:p>
            </p:txBody>
          </p:sp>
          <p:sp>
            <p:nvSpPr>
              <p:cNvPr id="43053" name="Freeform 30"/>
              <p:cNvSpPr>
                <a:spLocks/>
              </p:cNvSpPr>
              <p:nvPr/>
            </p:nvSpPr>
            <p:spPr bwMode="auto">
              <a:xfrm>
                <a:off x="1396" y="2484"/>
                <a:ext cx="100" cy="11"/>
              </a:xfrm>
              <a:custGeom>
                <a:avLst/>
                <a:gdLst>
                  <a:gd name="T0" fmla="*/ 100 w 100"/>
                  <a:gd name="T1" fmla="*/ 6 h 11"/>
                  <a:gd name="T2" fmla="*/ 100 w 100"/>
                  <a:gd name="T3" fmla="*/ 0 h 11"/>
                  <a:gd name="T4" fmla="*/ 0 w 100"/>
                  <a:gd name="T5" fmla="*/ 0 h 11"/>
                  <a:gd name="T6" fmla="*/ 0 w 100"/>
                  <a:gd name="T7" fmla="*/ 11 h 11"/>
                  <a:gd name="T8" fmla="*/ 100 w 100"/>
                  <a:gd name="T9" fmla="*/ 11 h 11"/>
                  <a:gd name="T10" fmla="*/ 100 w 100"/>
                  <a:gd name="T11" fmla="*/ 6 h 11"/>
                  <a:gd name="T12" fmla="*/ 0 60000 65536"/>
                  <a:gd name="T13" fmla="*/ 0 60000 65536"/>
                  <a:gd name="T14" fmla="*/ 0 60000 65536"/>
                  <a:gd name="T15" fmla="*/ 0 60000 65536"/>
                  <a:gd name="T16" fmla="*/ 0 60000 65536"/>
                  <a:gd name="T17" fmla="*/ 0 60000 65536"/>
                  <a:gd name="T18" fmla="*/ 0 w 100"/>
                  <a:gd name="T19" fmla="*/ 0 h 11"/>
                  <a:gd name="T20" fmla="*/ 100 w 10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0" h="11">
                    <a:moveTo>
                      <a:pt x="100" y="6"/>
                    </a:moveTo>
                    <a:lnTo>
                      <a:pt x="100" y="0"/>
                    </a:lnTo>
                    <a:lnTo>
                      <a:pt x="0" y="0"/>
                    </a:lnTo>
                    <a:lnTo>
                      <a:pt x="0" y="11"/>
                    </a:lnTo>
                    <a:lnTo>
                      <a:pt x="100" y="11"/>
                    </a:lnTo>
                    <a:lnTo>
                      <a:pt x="100" y="6"/>
                    </a:lnTo>
                    <a:close/>
                  </a:path>
                </a:pathLst>
              </a:custGeom>
              <a:solidFill>
                <a:srgbClr val="FFFF00"/>
              </a:solidFill>
              <a:ln w="9525">
                <a:noFill/>
                <a:round/>
                <a:headEnd/>
                <a:tailEnd/>
              </a:ln>
            </p:spPr>
            <p:txBody>
              <a:bodyPr/>
              <a:lstStyle/>
              <a:p>
                <a:endParaRPr lang="en-US"/>
              </a:p>
            </p:txBody>
          </p:sp>
          <p:sp>
            <p:nvSpPr>
              <p:cNvPr id="43054" name="Freeform 31"/>
              <p:cNvSpPr>
                <a:spLocks/>
              </p:cNvSpPr>
              <p:nvPr/>
            </p:nvSpPr>
            <p:spPr bwMode="auto">
              <a:xfrm>
                <a:off x="1396" y="2281"/>
                <a:ext cx="100" cy="11"/>
              </a:xfrm>
              <a:custGeom>
                <a:avLst/>
                <a:gdLst>
                  <a:gd name="T0" fmla="*/ 100 w 100"/>
                  <a:gd name="T1" fmla="*/ 6 h 11"/>
                  <a:gd name="T2" fmla="*/ 100 w 100"/>
                  <a:gd name="T3" fmla="*/ 0 h 11"/>
                  <a:gd name="T4" fmla="*/ 0 w 100"/>
                  <a:gd name="T5" fmla="*/ 0 h 11"/>
                  <a:gd name="T6" fmla="*/ 0 w 100"/>
                  <a:gd name="T7" fmla="*/ 11 h 11"/>
                  <a:gd name="T8" fmla="*/ 100 w 100"/>
                  <a:gd name="T9" fmla="*/ 11 h 11"/>
                  <a:gd name="T10" fmla="*/ 100 w 100"/>
                  <a:gd name="T11" fmla="*/ 6 h 11"/>
                  <a:gd name="T12" fmla="*/ 0 60000 65536"/>
                  <a:gd name="T13" fmla="*/ 0 60000 65536"/>
                  <a:gd name="T14" fmla="*/ 0 60000 65536"/>
                  <a:gd name="T15" fmla="*/ 0 60000 65536"/>
                  <a:gd name="T16" fmla="*/ 0 60000 65536"/>
                  <a:gd name="T17" fmla="*/ 0 60000 65536"/>
                  <a:gd name="T18" fmla="*/ 0 w 100"/>
                  <a:gd name="T19" fmla="*/ 0 h 11"/>
                  <a:gd name="T20" fmla="*/ 100 w 10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0" h="11">
                    <a:moveTo>
                      <a:pt x="100" y="6"/>
                    </a:moveTo>
                    <a:lnTo>
                      <a:pt x="100" y="0"/>
                    </a:lnTo>
                    <a:lnTo>
                      <a:pt x="0" y="0"/>
                    </a:lnTo>
                    <a:lnTo>
                      <a:pt x="0" y="11"/>
                    </a:lnTo>
                    <a:lnTo>
                      <a:pt x="100" y="11"/>
                    </a:lnTo>
                    <a:lnTo>
                      <a:pt x="100" y="6"/>
                    </a:lnTo>
                    <a:close/>
                  </a:path>
                </a:pathLst>
              </a:custGeom>
              <a:solidFill>
                <a:srgbClr val="FFFF00"/>
              </a:solidFill>
              <a:ln w="9525">
                <a:noFill/>
                <a:round/>
                <a:headEnd/>
                <a:tailEnd/>
              </a:ln>
            </p:spPr>
            <p:txBody>
              <a:bodyPr/>
              <a:lstStyle/>
              <a:p>
                <a:endParaRPr lang="en-US"/>
              </a:p>
            </p:txBody>
          </p:sp>
          <p:sp>
            <p:nvSpPr>
              <p:cNvPr id="43055" name="Freeform 32"/>
              <p:cNvSpPr>
                <a:spLocks/>
              </p:cNvSpPr>
              <p:nvPr/>
            </p:nvSpPr>
            <p:spPr bwMode="auto">
              <a:xfrm>
                <a:off x="1396" y="2076"/>
                <a:ext cx="100" cy="11"/>
              </a:xfrm>
              <a:custGeom>
                <a:avLst/>
                <a:gdLst>
                  <a:gd name="T0" fmla="*/ 100 w 100"/>
                  <a:gd name="T1" fmla="*/ 5 h 11"/>
                  <a:gd name="T2" fmla="*/ 100 w 100"/>
                  <a:gd name="T3" fmla="*/ 0 h 11"/>
                  <a:gd name="T4" fmla="*/ 0 w 100"/>
                  <a:gd name="T5" fmla="*/ 0 h 11"/>
                  <a:gd name="T6" fmla="*/ 0 w 100"/>
                  <a:gd name="T7" fmla="*/ 11 h 11"/>
                  <a:gd name="T8" fmla="*/ 100 w 100"/>
                  <a:gd name="T9" fmla="*/ 11 h 11"/>
                  <a:gd name="T10" fmla="*/ 100 w 100"/>
                  <a:gd name="T11" fmla="*/ 5 h 11"/>
                  <a:gd name="T12" fmla="*/ 0 60000 65536"/>
                  <a:gd name="T13" fmla="*/ 0 60000 65536"/>
                  <a:gd name="T14" fmla="*/ 0 60000 65536"/>
                  <a:gd name="T15" fmla="*/ 0 60000 65536"/>
                  <a:gd name="T16" fmla="*/ 0 60000 65536"/>
                  <a:gd name="T17" fmla="*/ 0 60000 65536"/>
                  <a:gd name="T18" fmla="*/ 0 w 100"/>
                  <a:gd name="T19" fmla="*/ 0 h 11"/>
                  <a:gd name="T20" fmla="*/ 100 w 10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0" h="11">
                    <a:moveTo>
                      <a:pt x="100" y="5"/>
                    </a:moveTo>
                    <a:lnTo>
                      <a:pt x="100" y="0"/>
                    </a:lnTo>
                    <a:lnTo>
                      <a:pt x="0" y="0"/>
                    </a:lnTo>
                    <a:lnTo>
                      <a:pt x="0" y="11"/>
                    </a:lnTo>
                    <a:lnTo>
                      <a:pt x="100" y="11"/>
                    </a:lnTo>
                    <a:lnTo>
                      <a:pt x="100" y="5"/>
                    </a:lnTo>
                    <a:close/>
                  </a:path>
                </a:pathLst>
              </a:custGeom>
              <a:solidFill>
                <a:srgbClr val="FFFF00"/>
              </a:solidFill>
              <a:ln w="9525">
                <a:noFill/>
                <a:round/>
                <a:headEnd/>
                <a:tailEnd/>
              </a:ln>
            </p:spPr>
            <p:txBody>
              <a:bodyPr/>
              <a:lstStyle/>
              <a:p>
                <a:endParaRPr lang="en-US"/>
              </a:p>
            </p:txBody>
          </p:sp>
          <p:sp>
            <p:nvSpPr>
              <p:cNvPr id="43056" name="Freeform 33"/>
              <p:cNvSpPr>
                <a:spLocks/>
              </p:cNvSpPr>
              <p:nvPr/>
            </p:nvSpPr>
            <p:spPr bwMode="auto">
              <a:xfrm>
                <a:off x="1396" y="1864"/>
                <a:ext cx="100" cy="12"/>
              </a:xfrm>
              <a:custGeom>
                <a:avLst/>
                <a:gdLst>
                  <a:gd name="T0" fmla="*/ 100 w 100"/>
                  <a:gd name="T1" fmla="*/ 6 h 12"/>
                  <a:gd name="T2" fmla="*/ 100 w 100"/>
                  <a:gd name="T3" fmla="*/ 0 h 12"/>
                  <a:gd name="T4" fmla="*/ 0 w 100"/>
                  <a:gd name="T5" fmla="*/ 0 h 12"/>
                  <a:gd name="T6" fmla="*/ 0 w 100"/>
                  <a:gd name="T7" fmla="*/ 12 h 12"/>
                  <a:gd name="T8" fmla="*/ 100 w 100"/>
                  <a:gd name="T9" fmla="*/ 12 h 12"/>
                  <a:gd name="T10" fmla="*/ 100 w 100"/>
                  <a:gd name="T11" fmla="*/ 6 h 12"/>
                  <a:gd name="T12" fmla="*/ 0 60000 65536"/>
                  <a:gd name="T13" fmla="*/ 0 60000 65536"/>
                  <a:gd name="T14" fmla="*/ 0 60000 65536"/>
                  <a:gd name="T15" fmla="*/ 0 60000 65536"/>
                  <a:gd name="T16" fmla="*/ 0 60000 65536"/>
                  <a:gd name="T17" fmla="*/ 0 60000 65536"/>
                  <a:gd name="T18" fmla="*/ 0 w 100"/>
                  <a:gd name="T19" fmla="*/ 0 h 12"/>
                  <a:gd name="T20" fmla="*/ 100 w 10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0" h="12">
                    <a:moveTo>
                      <a:pt x="100" y="6"/>
                    </a:moveTo>
                    <a:lnTo>
                      <a:pt x="100" y="0"/>
                    </a:lnTo>
                    <a:lnTo>
                      <a:pt x="0" y="0"/>
                    </a:lnTo>
                    <a:lnTo>
                      <a:pt x="0" y="12"/>
                    </a:lnTo>
                    <a:lnTo>
                      <a:pt x="100" y="12"/>
                    </a:lnTo>
                    <a:lnTo>
                      <a:pt x="100" y="6"/>
                    </a:lnTo>
                    <a:close/>
                  </a:path>
                </a:pathLst>
              </a:custGeom>
              <a:solidFill>
                <a:srgbClr val="FFFF00"/>
              </a:solidFill>
              <a:ln w="9525">
                <a:noFill/>
                <a:round/>
                <a:headEnd/>
                <a:tailEnd/>
              </a:ln>
            </p:spPr>
            <p:txBody>
              <a:bodyPr/>
              <a:lstStyle/>
              <a:p>
                <a:endParaRPr lang="en-US"/>
              </a:p>
            </p:txBody>
          </p:sp>
          <p:sp>
            <p:nvSpPr>
              <p:cNvPr id="43057" name="Freeform 34"/>
              <p:cNvSpPr>
                <a:spLocks/>
              </p:cNvSpPr>
              <p:nvPr/>
            </p:nvSpPr>
            <p:spPr bwMode="auto">
              <a:xfrm>
                <a:off x="1396" y="1666"/>
                <a:ext cx="100" cy="12"/>
              </a:xfrm>
              <a:custGeom>
                <a:avLst/>
                <a:gdLst>
                  <a:gd name="T0" fmla="*/ 100 w 100"/>
                  <a:gd name="T1" fmla="*/ 6 h 12"/>
                  <a:gd name="T2" fmla="*/ 100 w 100"/>
                  <a:gd name="T3" fmla="*/ 0 h 12"/>
                  <a:gd name="T4" fmla="*/ 0 w 100"/>
                  <a:gd name="T5" fmla="*/ 0 h 12"/>
                  <a:gd name="T6" fmla="*/ 0 w 100"/>
                  <a:gd name="T7" fmla="*/ 12 h 12"/>
                  <a:gd name="T8" fmla="*/ 100 w 100"/>
                  <a:gd name="T9" fmla="*/ 12 h 12"/>
                  <a:gd name="T10" fmla="*/ 100 w 100"/>
                  <a:gd name="T11" fmla="*/ 6 h 12"/>
                  <a:gd name="T12" fmla="*/ 0 60000 65536"/>
                  <a:gd name="T13" fmla="*/ 0 60000 65536"/>
                  <a:gd name="T14" fmla="*/ 0 60000 65536"/>
                  <a:gd name="T15" fmla="*/ 0 60000 65536"/>
                  <a:gd name="T16" fmla="*/ 0 60000 65536"/>
                  <a:gd name="T17" fmla="*/ 0 60000 65536"/>
                  <a:gd name="T18" fmla="*/ 0 w 100"/>
                  <a:gd name="T19" fmla="*/ 0 h 12"/>
                  <a:gd name="T20" fmla="*/ 100 w 10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0" h="12">
                    <a:moveTo>
                      <a:pt x="100" y="6"/>
                    </a:moveTo>
                    <a:lnTo>
                      <a:pt x="100" y="0"/>
                    </a:lnTo>
                    <a:lnTo>
                      <a:pt x="0" y="0"/>
                    </a:lnTo>
                    <a:lnTo>
                      <a:pt x="0" y="12"/>
                    </a:lnTo>
                    <a:lnTo>
                      <a:pt x="100" y="12"/>
                    </a:lnTo>
                    <a:lnTo>
                      <a:pt x="100" y="6"/>
                    </a:lnTo>
                    <a:close/>
                  </a:path>
                </a:pathLst>
              </a:custGeom>
              <a:solidFill>
                <a:srgbClr val="FFFF00"/>
              </a:solidFill>
              <a:ln w="9525">
                <a:noFill/>
                <a:round/>
                <a:headEnd/>
                <a:tailEnd/>
              </a:ln>
            </p:spPr>
            <p:txBody>
              <a:bodyPr/>
              <a:lstStyle/>
              <a:p>
                <a:endParaRPr lang="en-US"/>
              </a:p>
            </p:txBody>
          </p:sp>
          <p:sp>
            <p:nvSpPr>
              <p:cNvPr id="43058" name="Freeform 35"/>
              <p:cNvSpPr>
                <a:spLocks/>
              </p:cNvSpPr>
              <p:nvPr/>
            </p:nvSpPr>
            <p:spPr bwMode="auto">
              <a:xfrm>
                <a:off x="1396" y="1462"/>
                <a:ext cx="100" cy="11"/>
              </a:xfrm>
              <a:custGeom>
                <a:avLst/>
                <a:gdLst>
                  <a:gd name="T0" fmla="*/ 100 w 100"/>
                  <a:gd name="T1" fmla="*/ 6 h 11"/>
                  <a:gd name="T2" fmla="*/ 100 w 100"/>
                  <a:gd name="T3" fmla="*/ 0 h 11"/>
                  <a:gd name="T4" fmla="*/ 0 w 100"/>
                  <a:gd name="T5" fmla="*/ 0 h 11"/>
                  <a:gd name="T6" fmla="*/ 0 w 100"/>
                  <a:gd name="T7" fmla="*/ 11 h 11"/>
                  <a:gd name="T8" fmla="*/ 100 w 100"/>
                  <a:gd name="T9" fmla="*/ 11 h 11"/>
                  <a:gd name="T10" fmla="*/ 100 w 100"/>
                  <a:gd name="T11" fmla="*/ 6 h 11"/>
                  <a:gd name="T12" fmla="*/ 0 60000 65536"/>
                  <a:gd name="T13" fmla="*/ 0 60000 65536"/>
                  <a:gd name="T14" fmla="*/ 0 60000 65536"/>
                  <a:gd name="T15" fmla="*/ 0 60000 65536"/>
                  <a:gd name="T16" fmla="*/ 0 60000 65536"/>
                  <a:gd name="T17" fmla="*/ 0 60000 65536"/>
                  <a:gd name="T18" fmla="*/ 0 w 100"/>
                  <a:gd name="T19" fmla="*/ 0 h 11"/>
                  <a:gd name="T20" fmla="*/ 100 w 10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0" h="11">
                    <a:moveTo>
                      <a:pt x="100" y="6"/>
                    </a:moveTo>
                    <a:lnTo>
                      <a:pt x="100" y="0"/>
                    </a:lnTo>
                    <a:lnTo>
                      <a:pt x="0" y="0"/>
                    </a:lnTo>
                    <a:lnTo>
                      <a:pt x="0" y="11"/>
                    </a:lnTo>
                    <a:lnTo>
                      <a:pt x="100" y="11"/>
                    </a:lnTo>
                    <a:lnTo>
                      <a:pt x="100" y="6"/>
                    </a:lnTo>
                    <a:close/>
                  </a:path>
                </a:pathLst>
              </a:custGeom>
              <a:solidFill>
                <a:srgbClr val="FFFF00"/>
              </a:solidFill>
              <a:ln w="9525">
                <a:noFill/>
                <a:round/>
                <a:headEnd/>
                <a:tailEnd/>
              </a:ln>
            </p:spPr>
            <p:txBody>
              <a:bodyPr/>
              <a:lstStyle/>
              <a:p>
                <a:endParaRPr lang="en-US"/>
              </a:p>
            </p:txBody>
          </p:sp>
          <p:sp>
            <p:nvSpPr>
              <p:cNvPr id="43059" name="Freeform 36"/>
              <p:cNvSpPr>
                <a:spLocks/>
              </p:cNvSpPr>
              <p:nvPr/>
            </p:nvSpPr>
            <p:spPr bwMode="auto">
              <a:xfrm>
                <a:off x="1396" y="1255"/>
                <a:ext cx="100" cy="12"/>
              </a:xfrm>
              <a:custGeom>
                <a:avLst/>
                <a:gdLst>
                  <a:gd name="T0" fmla="*/ 100 w 100"/>
                  <a:gd name="T1" fmla="*/ 6 h 12"/>
                  <a:gd name="T2" fmla="*/ 100 w 100"/>
                  <a:gd name="T3" fmla="*/ 0 h 12"/>
                  <a:gd name="T4" fmla="*/ 0 w 100"/>
                  <a:gd name="T5" fmla="*/ 0 h 12"/>
                  <a:gd name="T6" fmla="*/ 0 w 100"/>
                  <a:gd name="T7" fmla="*/ 12 h 12"/>
                  <a:gd name="T8" fmla="*/ 100 w 100"/>
                  <a:gd name="T9" fmla="*/ 12 h 12"/>
                  <a:gd name="T10" fmla="*/ 100 w 100"/>
                  <a:gd name="T11" fmla="*/ 6 h 12"/>
                  <a:gd name="T12" fmla="*/ 0 60000 65536"/>
                  <a:gd name="T13" fmla="*/ 0 60000 65536"/>
                  <a:gd name="T14" fmla="*/ 0 60000 65536"/>
                  <a:gd name="T15" fmla="*/ 0 60000 65536"/>
                  <a:gd name="T16" fmla="*/ 0 60000 65536"/>
                  <a:gd name="T17" fmla="*/ 0 60000 65536"/>
                  <a:gd name="T18" fmla="*/ 0 w 100"/>
                  <a:gd name="T19" fmla="*/ 0 h 12"/>
                  <a:gd name="T20" fmla="*/ 100 w 10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0" h="12">
                    <a:moveTo>
                      <a:pt x="100" y="6"/>
                    </a:moveTo>
                    <a:lnTo>
                      <a:pt x="100" y="0"/>
                    </a:lnTo>
                    <a:lnTo>
                      <a:pt x="0" y="0"/>
                    </a:lnTo>
                    <a:lnTo>
                      <a:pt x="0" y="12"/>
                    </a:lnTo>
                    <a:lnTo>
                      <a:pt x="100" y="12"/>
                    </a:lnTo>
                    <a:lnTo>
                      <a:pt x="100" y="6"/>
                    </a:lnTo>
                    <a:close/>
                  </a:path>
                </a:pathLst>
              </a:custGeom>
              <a:solidFill>
                <a:srgbClr val="FFFF00"/>
              </a:solidFill>
              <a:ln w="9525">
                <a:noFill/>
                <a:round/>
                <a:headEnd/>
                <a:tailEnd/>
              </a:ln>
            </p:spPr>
            <p:txBody>
              <a:bodyPr/>
              <a:lstStyle/>
              <a:p>
                <a:endParaRPr lang="en-US"/>
              </a:p>
            </p:txBody>
          </p:sp>
          <p:sp>
            <p:nvSpPr>
              <p:cNvPr id="43060" name="Freeform 37"/>
              <p:cNvSpPr>
                <a:spLocks/>
              </p:cNvSpPr>
              <p:nvPr/>
            </p:nvSpPr>
            <p:spPr bwMode="auto">
              <a:xfrm>
                <a:off x="1396" y="1052"/>
                <a:ext cx="105" cy="12"/>
              </a:xfrm>
              <a:custGeom>
                <a:avLst/>
                <a:gdLst>
                  <a:gd name="T0" fmla="*/ 105 w 105"/>
                  <a:gd name="T1" fmla="*/ 6 h 12"/>
                  <a:gd name="T2" fmla="*/ 105 w 105"/>
                  <a:gd name="T3" fmla="*/ 0 h 12"/>
                  <a:gd name="T4" fmla="*/ 0 w 105"/>
                  <a:gd name="T5" fmla="*/ 0 h 12"/>
                  <a:gd name="T6" fmla="*/ 0 w 105"/>
                  <a:gd name="T7" fmla="*/ 12 h 12"/>
                  <a:gd name="T8" fmla="*/ 105 w 105"/>
                  <a:gd name="T9" fmla="*/ 12 h 12"/>
                  <a:gd name="T10" fmla="*/ 105 w 105"/>
                  <a:gd name="T11" fmla="*/ 6 h 12"/>
                  <a:gd name="T12" fmla="*/ 0 60000 65536"/>
                  <a:gd name="T13" fmla="*/ 0 60000 65536"/>
                  <a:gd name="T14" fmla="*/ 0 60000 65536"/>
                  <a:gd name="T15" fmla="*/ 0 60000 65536"/>
                  <a:gd name="T16" fmla="*/ 0 60000 65536"/>
                  <a:gd name="T17" fmla="*/ 0 60000 65536"/>
                  <a:gd name="T18" fmla="*/ 0 w 105"/>
                  <a:gd name="T19" fmla="*/ 0 h 12"/>
                  <a:gd name="T20" fmla="*/ 105 w 10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5" h="12">
                    <a:moveTo>
                      <a:pt x="105" y="6"/>
                    </a:moveTo>
                    <a:lnTo>
                      <a:pt x="105" y="0"/>
                    </a:lnTo>
                    <a:lnTo>
                      <a:pt x="0" y="0"/>
                    </a:lnTo>
                    <a:lnTo>
                      <a:pt x="0" y="12"/>
                    </a:lnTo>
                    <a:lnTo>
                      <a:pt x="105" y="12"/>
                    </a:lnTo>
                    <a:lnTo>
                      <a:pt x="105" y="6"/>
                    </a:lnTo>
                    <a:close/>
                  </a:path>
                </a:pathLst>
              </a:custGeom>
              <a:solidFill>
                <a:srgbClr val="FFFF00"/>
              </a:solidFill>
              <a:ln w="9525">
                <a:noFill/>
                <a:round/>
                <a:headEnd/>
                <a:tailEnd/>
              </a:ln>
            </p:spPr>
            <p:txBody>
              <a:bodyPr/>
              <a:lstStyle/>
              <a:p>
                <a:endParaRPr lang="en-US"/>
              </a:p>
            </p:txBody>
          </p:sp>
          <p:sp>
            <p:nvSpPr>
              <p:cNvPr id="43061" name="Freeform 38"/>
              <p:cNvSpPr>
                <a:spLocks/>
              </p:cNvSpPr>
              <p:nvPr/>
            </p:nvSpPr>
            <p:spPr bwMode="auto">
              <a:xfrm>
                <a:off x="1441" y="1154"/>
                <a:ext cx="55" cy="11"/>
              </a:xfrm>
              <a:custGeom>
                <a:avLst/>
                <a:gdLst>
                  <a:gd name="T0" fmla="*/ 55 w 55"/>
                  <a:gd name="T1" fmla="*/ 6 h 11"/>
                  <a:gd name="T2" fmla="*/ 55 w 55"/>
                  <a:gd name="T3" fmla="*/ 0 h 11"/>
                  <a:gd name="T4" fmla="*/ 0 w 55"/>
                  <a:gd name="T5" fmla="*/ 0 h 11"/>
                  <a:gd name="T6" fmla="*/ 0 w 55"/>
                  <a:gd name="T7" fmla="*/ 11 h 11"/>
                  <a:gd name="T8" fmla="*/ 55 w 55"/>
                  <a:gd name="T9" fmla="*/ 11 h 11"/>
                  <a:gd name="T10" fmla="*/ 55 w 55"/>
                  <a:gd name="T11" fmla="*/ 6 h 11"/>
                  <a:gd name="T12" fmla="*/ 0 60000 65536"/>
                  <a:gd name="T13" fmla="*/ 0 60000 65536"/>
                  <a:gd name="T14" fmla="*/ 0 60000 65536"/>
                  <a:gd name="T15" fmla="*/ 0 60000 65536"/>
                  <a:gd name="T16" fmla="*/ 0 60000 65536"/>
                  <a:gd name="T17" fmla="*/ 0 60000 65536"/>
                  <a:gd name="T18" fmla="*/ 0 w 55"/>
                  <a:gd name="T19" fmla="*/ 0 h 11"/>
                  <a:gd name="T20" fmla="*/ 55 w 5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5" h="11">
                    <a:moveTo>
                      <a:pt x="55" y="6"/>
                    </a:moveTo>
                    <a:lnTo>
                      <a:pt x="55" y="0"/>
                    </a:lnTo>
                    <a:lnTo>
                      <a:pt x="0" y="0"/>
                    </a:lnTo>
                    <a:lnTo>
                      <a:pt x="0" y="11"/>
                    </a:lnTo>
                    <a:lnTo>
                      <a:pt x="55" y="11"/>
                    </a:lnTo>
                    <a:lnTo>
                      <a:pt x="55" y="6"/>
                    </a:lnTo>
                    <a:close/>
                  </a:path>
                </a:pathLst>
              </a:custGeom>
              <a:solidFill>
                <a:srgbClr val="FFFF00"/>
              </a:solidFill>
              <a:ln w="9525">
                <a:noFill/>
                <a:round/>
                <a:headEnd/>
                <a:tailEnd/>
              </a:ln>
            </p:spPr>
            <p:txBody>
              <a:bodyPr/>
              <a:lstStyle/>
              <a:p>
                <a:endParaRPr lang="en-US"/>
              </a:p>
            </p:txBody>
          </p:sp>
          <p:sp>
            <p:nvSpPr>
              <p:cNvPr id="43062" name="Freeform 39"/>
              <p:cNvSpPr>
                <a:spLocks/>
              </p:cNvSpPr>
              <p:nvPr/>
            </p:nvSpPr>
            <p:spPr bwMode="auto">
              <a:xfrm>
                <a:off x="1441" y="2179"/>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3" name="Freeform 40"/>
              <p:cNvSpPr>
                <a:spLocks/>
              </p:cNvSpPr>
              <p:nvPr/>
            </p:nvSpPr>
            <p:spPr bwMode="auto">
              <a:xfrm>
                <a:off x="1441" y="2585"/>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4" name="Freeform 41"/>
              <p:cNvSpPr>
                <a:spLocks/>
              </p:cNvSpPr>
              <p:nvPr/>
            </p:nvSpPr>
            <p:spPr bwMode="auto">
              <a:xfrm>
                <a:off x="1441" y="2792"/>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5" name="Freeform 42"/>
              <p:cNvSpPr>
                <a:spLocks/>
              </p:cNvSpPr>
              <p:nvPr/>
            </p:nvSpPr>
            <p:spPr bwMode="auto">
              <a:xfrm>
                <a:off x="1441" y="2383"/>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6" name="Freeform 43"/>
              <p:cNvSpPr>
                <a:spLocks/>
              </p:cNvSpPr>
              <p:nvPr/>
            </p:nvSpPr>
            <p:spPr bwMode="auto">
              <a:xfrm>
                <a:off x="1441" y="1976"/>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7" name="Freeform 44"/>
              <p:cNvSpPr>
                <a:spLocks/>
              </p:cNvSpPr>
              <p:nvPr/>
            </p:nvSpPr>
            <p:spPr bwMode="auto">
              <a:xfrm>
                <a:off x="1441" y="1769"/>
                <a:ext cx="55" cy="11"/>
              </a:xfrm>
              <a:custGeom>
                <a:avLst/>
                <a:gdLst>
                  <a:gd name="T0" fmla="*/ 55 w 55"/>
                  <a:gd name="T1" fmla="*/ 5 h 11"/>
                  <a:gd name="T2" fmla="*/ 55 w 55"/>
                  <a:gd name="T3" fmla="*/ 0 h 11"/>
                  <a:gd name="T4" fmla="*/ 0 w 55"/>
                  <a:gd name="T5" fmla="*/ 0 h 11"/>
                  <a:gd name="T6" fmla="*/ 0 w 55"/>
                  <a:gd name="T7" fmla="*/ 11 h 11"/>
                  <a:gd name="T8" fmla="*/ 55 w 55"/>
                  <a:gd name="T9" fmla="*/ 11 h 11"/>
                  <a:gd name="T10" fmla="*/ 55 w 55"/>
                  <a:gd name="T11" fmla="*/ 5 h 11"/>
                  <a:gd name="T12" fmla="*/ 0 60000 65536"/>
                  <a:gd name="T13" fmla="*/ 0 60000 65536"/>
                  <a:gd name="T14" fmla="*/ 0 60000 65536"/>
                  <a:gd name="T15" fmla="*/ 0 60000 65536"/>
                  <a:gd name="T16" fmla="*/ 0 60000 65536"/>
                  <a:gd name="T17" fmla="*/ 0 60000 65536"/>
                  <a:gd name="T18" fmla="*/ 0 w 55"/>
                  <a:gd name="T19" fmla="*/ 0 h 11"/>
                  <a:gd name="T20" fmla="*/ 55 w 5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5" h="11">
                    <a:moveTo>
                      <a:pt x="55" y="5"/>
                    </a:moveTo>
                    <a:lnTo>
                      <a:pt x="55" y="0"/>
                    </a:lnTo>
                    <a:lnTo>
                      <a:pt x="0" y="0"/>
                    </a:lnTo>
                    <a:lnTo>
                      <a:pt x="0" y="11"/>
                    </a:lnTo>
                    <a:lnTo>
                      <a:pt x="55" y="11"/>
                    </a:lnTo>
                    <a:lnTo>
                      <a:pt x="55" y="5"/>
                    </a:lnTo>
                    <a:close/>
                  </a:path>
                </a:pathLst>
              </a:custGeom>
              <a:solidFill>
                <a:srgbClr val="FFFF00"/>
              </a:solidFill>
              <a:ln w="9525">
                <a:noFill/>
                <a:round/>
                <a:headEnd/>
                <a:tailEnd/>
              </a:ln>
            </p:spPr>
            <p:txBody>
              <a:bodyPr/>
              <a:lstStyle/>
              <a:p>
                <a:endParaRPr lang="en-US"/>
              </a:p>
            </p:txBody>
          </p:sp>
          <p:sp>
            <p:nvSpPr>
              <p:cNvPr id="43068" name="Freeform 45"/>
              <p:cNvSpPr>
                <a:spLocks/>
              </p:cNvSpPr>
              <p:nvPr/>
            </p:nvSpPr>
            <p:spPr bwMode="auto">
              <a:xfrm>
                <a:off x="1441" y="1564"/>
                <a:ext cx="55" cy="12"/>
              </a:xfrm>
              <a:custGeom>
                <a:avLst/>
                <a:gdLst>
                  <a:gd name="T0" fmla="*/ 55 w 55"/>
                  <a:gd name="T1" fmla="*/ 6 h 12"/>
                  <a:gd name="T2" fmla="*/ 55 w 55"/>
                  <a:gd name="T3" fmla="*/ 0 h 12"/>
                  <a:gd name="T4" fmla="*/ 0 w 55"/>
                  <a:gd name="T5" fmla="*/ 0 h 12"/>
                  <a:gd name="T6" fmla="*/ 0 w 55"/>
                  <a:gd name="T7" fmla="*/ 12 h 12"/>
                  <a:gd name="T8" fmla="*/ 55 w 55"/>
                  <a:gd name="T9" fmla="*/ 12 h 12"/>
                  <a:gd name="T10" fmla="*/ 55 w 55"/>
                  <a:gd name="T11" fmla="*/ 6 h 12"/>
                  <a:gd name="T12" fmla="*/ 0 60000 65536"/>
                  <a:gd name="T13" fmla="*/ 0 60000 65536"/>
                  <a:gd name="T14" fmla="*/ 0 60000 65536"/>
                  <a:gd name="T15" fmla="*/ 0 60000 65536"/>
                  <a:gd name="T16" fmla="*/ 0 60000 65536"/>
                  <a:gd name="T17" fmla="*/ 0 60000 65536"/>
                  <a:gd name="T18" fmla="*/ 0 w 55"/>
                  <a:gd name="T19" fmla="*/ 0 h 12"/>
                  <a:gd name="T20" fmla="*/ 55 w 5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5" h="12">
                    <a:moveTo>
                      <a:pt x="55" y="6"/>
                    </a:moveTo>
                    <a:lnTo>
                      <a:pt x="55" y="0"/>
                    </a:lnTo>
                    <a:lnTo>
                      <a:pt x="0" y="0"/>
                    </a:lnTo>
                    <a:lnTo>
                      <a:pt x="0" y="12"/>
                    </a:lnTo>
                    <a:lnTo>
                      <a:pt x="55" y="12"/>
                    </a:lnTo>
                    <a:lnTo>
                      <a:pt x="55" y="6"/>
                    </a:lnTo>
                    <a:close/>
                  </a:path>
                </a:pathLst>
              </a:custGeom>
              <a:solidFill>
                <a:srgbClr val="FFFF00"/>
              </a:solidFill>
              <a:ln w="9525">
                <a:noFill/>
                <a:round/>
                <a:headEnd/>
                <a:tailEnd/>
              </a:ln>
            </p:spPr>
            <p:txBody>
              <a:bodyPr/>
              <a:lstStyle/>
              <a:p>
                <a:endParaRPr lang="en-US"/>
              </a:p>
            </p:txBody>
          </p:sp>
          <p:sp>
            <p:nvSpPr>
              <p:cNvPr id="43069" name="Freeform 46"/>
              <p:cNvSpPr>
                <a:spLocks/>
              </p:cNvSpPr>
              <p:nvPr/>
            </p:nvSpPr>
            <p:spPr bwMode="auto">
              <a:xfrm>
                <a:off x="1441" y="1362"/>
                <a:ext cx="55" cy="11"/>
              </a:xfrm>
              <a:custGeom>
                <a:avLst/>
                <a:gdLst>
                  <a:gd name="T0" fmla="*/ 55 w 55"/>
                  <a:gd name="T1" fmla="*/ 5 h 11"/>
                  <a:gd name="T2" fmla="*/ 55 w 55"/>
                  <a:gd name="T3" fmla="*/ 0 h 11"/>
                  <a:gd name="T4" fmla="*/ 0 w 55"/>
                  <a:gd name="T5" fmla="*/ 0 h 11"/>
                  <a:gd name="T6" fmla="*/ 0 w 55"/>
                  <a:gd name="T7" fmla="*/ 11 h 11"/>
                  <a:gd name="T8" fmla="*/ 55 w 55"/>
                  <a:gd name="T9" fmla="*/ 11 h 11"/>
                  <a:gd name="T10" fmla="*/ 55 w 55"/>
                  <a:gd name="T11" fmla="*/ 5 h 11"/>
                  <a:gd name="T12" fmla="*/ 0 60000 65536"/>
                  <a:gd name="T13" fmla="*/ 0 60000 65536"/>
                  <a:gd name="T14" fmla="*/ 0 60000 65536"/>
                  <a:gd name="T15" fmla="*/ 0 60000 65536"/>
                  <a:gd name="T16" fmla="*/ 0 60000 65536"/>
                  <a:gd name="T17" fmla="*/ 0 60000 65536"/>
                  <a:gd name="T18" fmla="*/ 0 w 55"/>
                  <a:gd name="T19" fmla="*/ 0 h 11"/>
                  <a:gd name="T20" fmla="*/ 55 w 5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5" h="11">
                    <a:moveTo>
                      <a:pt x="55" y="5"/>
                    </a:moveTo>
                    <a:lnTo>
                      <a:pt x="55" y="0"/>
                    </a:lnTo>
                    <a:lnTo>
                      <a:pt x="0" y="0"/>
                    </a:lnTo>
                    <a:lnTo>
                      <a:pt x="0" y="11"/>
                    </a:lnTo>
                    <a:lnTo>
                      <a:pt x="55" y="11"/>
                    </a:lnTo>
                    <a:lnTo>
                      <a:pt x="55" y="5"/>
                    </a:lnTo>
                    <a:close/>
                  </a:path>
                </a:pathLst>
              </a:custGeom>
              <a:solidFill>
                <a:srgbClr val="FFFF00"/>
              </a:solidFill>
              <a:ln w="9525">
                <a:noFill/>
                <a:round/>
                <a:headEnd/>
                <a:tailEnd/>
              </a:ln>
            </p:spPr>
            <p:txBody>
              <a:bodyPr/>
              <a:lstStyle/>
              <a:p>
                <a:endParaRPr lang="en-US"/>
              </a:p>
            </p:txBody>
          </p:sp>
          <p:sp>
            <p:nvSpPr>
              <p:cNvPr id="43070" name="Freeform 47"/>
              <p:cNvSpPr>
                <a:spLocks/>
              </p:cNvSpPr>
              <p:nvPr/>
            </p:nvSpPr>
            <p:spPr bwMode="auto">
              <a:xfrm>
                <a:off x="1202" y="992"/>
                <a:ext cx="42" cy="114"/>
              </a:xfrm>
              <a:custGeom>
                <a:avLst/>
                <a:gdLst>
                  <a:gd name="T0" fmla="*/ 42 w 42"/>
                  <a:gd name="T1" fmla="*/ 114 h 114"/>
                  <a:gd name="T2" fmla="*/ 27 w 42"/>
                  <a:gd name="T3" fmla="*/ 114 h 114"/>
                  <a:gd name="T4" fmla="*/ 27 w 42"/>
                  <a:gd name="T5" fmla="*/ 26 h 114"/>
                  <a:gd name="T6" fmla="*/ 25 w 42"/>
                  <a:gd name="T7" fmla="*/ 28 h 114"/>
                  <a:gd name="T8" fmla="*/ 21 w 42"/>
                  <a:gd name="T9" fmla="*/ 31 h 114"/>
                  <a:gd name="T10" fmla="*/ 18 w 42"/>
                  <a:gd name="T11" fmla="*/ 33 h 114"/>
                  <a:gd name="T12" fmla="*/ 15 w 42"/>
                  <a:gd name="T13" fmla="*/ 36 h 114"/>
                  <a:gd name="T14" fmla="*/ 10 w 42"/>
                  <a:gd name="T15" fmla="*/ 38 h 114"/>
                  <a:gd name="T16" fmla="*/ 7 w 42"/>
                  <a:gd name="T17" fmla="*/ 40 h 114"/>
                  <a:gd name="T18" fmla="*/ 3 w 42"/>
                  <a:gd name="T19" fmla="*/ 41 h 114"/>
                  <a:gd name="T20" fmla="*/ 0 w 42"/>
                  <a:gd name="T21" fmla="*/ 42 h 114"/>
                  <a:gd name="T22" fmla="*/ 0 w 42"/>
                  <a:gd name="T23" fmla="*/ 29 h 114"/>
                  <a:gd name="T24" fmla="*/ 5 w 42"/>
                  <a:gd name="T25" fmla="*/ 26 h 114"/>
                  <a:gd name="T26" fmla="*/ 10 w 42"/>
                  <a:gd name="T27" fmla="*/ 23 h 114"/>
                  <a:gd name="T28" fmla="*/ 15 w 42"/>
                  <a:gd name="T29" fmla="*/ 20 h 114"/>
                  <a:gd name="T30" fmla="*/ 19 w 42"/>
                  <a:gd name="T31" fmla="*/ 17 h 114"/>
                  <a:gd name="T32" fmla="*/ 24 w 42"/>
                  <a:gd name="T33" fmla="*/ 12 h 114"/>
                  <a:gd name="T34" fmla="*/ 27 w 42"/>
                  <a:gd name="T35" fmla="*/ 8 h 114"/>
                  <a:gd name="T36" fmla="*/ 30 w 42"/>
                  <a:gd name="T37" fmla="*/ 4 h 114"/>
                  <a:gd name="T38" fmla="*/ 32 w 42"/>
                  <a:gd name="T39" fmla="*/ 0 h 114"/>
                  <a:gd name="T40" fmla="*/ 42 w 42"/>
                  <a:gd name="T41" fmla="*/ 0 h 114"/>
                  <a:gd name="T42" fmla="*/ 42 w 42"/>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14"/>
                  <a:gd name="T68" fmla="*/ 42 w 4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14">
                    <a:moveTo>
                      <a:pt x="42" y="114"/>
                    </a:moveTo>
                    <a:lnTo>
                      <a:pt x="27" y="114"/>
                    </a:lnTo>
                    <a:lnTo>
                      <a:pt x="27" y="26"/>
                    </a:lnTo>
                    <a:lnTo>
                      <a:pt x="25" y="28"/>
                    </a:lnTo>
                    <a:lnTo>
                      <a:pt x="21" y="31"/>
                    </a:lnTo>
                    <a:lnTo>
                      <a:pt x="18" y="33"/>
                    </a:lnTo>
                    <a:lnTo>
                      <a:pt x="15" y="36"/>
                    </a:lnTo>
                    <a:lnTo>
                      <a:pt x="10" y="38"/>
                    </a:lnTo>
                    <a:lnTo>
                      <a:pt x="7" y="40"/>
                    </a:lnTo>
                    <a:lnTo>
                      <a:pt x="3" y="41"/>
                    </a:lnTo>
                    <a:lnTo>
                      <a:pt x="0" y="42"/>
                    </a:lnTo>
                    <a:lnTo>
                      <a:pt x="0" y="29"/>
                    </a:lnTo>
                    <a:lnTo>
                      <a:pt x="5" y="26"/>
                    </a:lnTo>
                    <a:lnTo>
                      <a:pt x="10" y="23"/>
                    </a:lnTo>
                    <a:lnTo>
                      <a:pt x="15" y="20"/>
                    </a:lnTo>
                    <a:lnTo>
                      <a:pt x="19" y="17"/>
                    </a:lnTo>
                    <a:lnTo>
                      <a:pt x="24" y="12"/>
                    </a:lnTo>
                    <a:lnTo>
                      <a:pt x="27" y="8"/>
                    </a:lnTo>
                    <a:lnTo>
                      <a:pt x="30" y="4"/>
                    </a:lnTo>
                    <a:lnTo>
                      <a:pt x="32" y="0"/>
                    </a:lnTo>
                    <a:lnTo>
                      <a:pt x="42" y="0"/>
                    </a:lnTo>
                    <a:lnTo>
                      <a:pt x="42" y="114"/>
                    </a:lnTo>
                    <a:close/>
                  </a:path>
                </a:pathLst>
              </a:custGeom>
              <a:solidFill>
                <a:srgbClr val="FFFFFF"/>
              </a:solidFill>
              <a:ln w="9525">
                <a:noFill/>
                <a:round/>
                <a:headEnd/>
                <a:tailEnd/>
              </a:ln>
            </p:spPr>
            <p:txBody>
              <a:bodyPr/>
              <a:lstStyle/>
              <a:p>
                <a:endParaRPr lang="en-US"/>
              </a:p>
            </p:txBody>
          </p:sp>
          <p:sp>
            <p:nvSpPr>
              <p:cNvPr id="43071" name="Freeform 48"/>
              <p:cNvSpPr>
                <a:spLocks noEditPoints="1"/>
              </p:cNvSpPr>
              <p:nvPr/>
            </p:nvSpPr>
            <p:spPr bwMode="auto">
              <a:xfrm>
                <a:off x="1287" y="992"/>
                <a:ext cx="71" cy="116"/>
              </a:xfrm>
              <a:custGeom>
                <a:avLst/>
                <a:gdLst>
                  <a:gd name="T0" fmla="*/ 13 w 71"/>
                  <a:gd name="T1" fmla="*/ 49 h 116"/>
                  <a:gd name="T2" fmla="*/ 6 w 71"/>
                  <a:gd name="T3" fmla="*/ 41 h 116"/>
                  <a:gd name="T4" fmla="*/ 4 w 71"/>
                  <a:gd name="T5" fmla="*/ 29 h 116"/>
                  <a:gd name="T6" fmla="*/ 9 w 71"/>
                  <a:gd name="T7" fmla="*/ 14 h 116"/>
                  <a:gd name="T8" fmla="*/ 22 w 71"/>
                  <a:gd name="T9" fmla="*/ 2 h 116"/>
                  <a:gd name="T10" fmla="*/ 42 w 71"/>
                  <a:gd name="T11" fmla="*/ 1 h 116"/>
                  <a:gd name="T12" fmla="*/ 58 w 71"/>
                  <a:gd name="T13" fmla="*/ 8 h 116"/>
                  <a:gd name="T14" fmla="*/ 66 w 71"/>
                  <a:gd name="T15" fmla="*/ 25 h 116"/>
                  <a:gd name="T16" fmla="*/ 66 w 71"/>
                  <a:gd name="T17" fmla="*/ 38 h 116"/>
                  <a:gd name="T18" fmla="*/ 61 w 71"/>
                  <a:gd name="T19" fmla="*/ 46 h 116"/>
                  <a:gd name="T20" fmla="*/ 51 w 71"/>
                  <a:gd name="T21" fmla="*/ 54 h 116"/>
                  <a:gd name="T22" fmla="*/ 64 w 71"/>
                  <a:gd name="T23" fmla="*/ 60 h 116"/>
                  <a:gd name="T24" fmla="*/ 70 w 71"/>
                  <a:gd name="T25" fmla="*/ 71 h 116"/>
                  <a:gd name="T26" fmla="*/ 70 w 71"/>
                  <a:gd name="T27" fmla="*/ 88 h 116"/>
                  <a:gd name="T28" fmla="*/ 61 w 71"/>
                  <a:gd name="T29" fmla="*/ 106 h 116"/>
                  <a:gd name="T30" fmla="*/ 53 w 71"/>
                  <a:gd name="T31" fmla="*/ 111 h 116"/>
                  <a:gd name="T32" fmla="*/ 43 w 71"/>
                  <a:gd name="T33" fmla="*/ 115 h 116"/>
                  <a:gd name="T34" fmla="*/ 32 w 71"/>
                  <a:gd name="T35" fmla="*/ 116 h 116"/>
                  <a:gd name="T36" fmla="*/ 20 w 71"/>
                  <a:gd name="T37" fmla="*/ 113 h 116"/>
                  <a:gd name="T38" fmla="*/ 12 w 71"/>
                  <a:gd name="T39" fmla="*/ 108 h 116"/>
                  <a:gd name="T40" fmla="*/ 3 w 71"/>
                  <a:gd name="T41" fmla="*/ 95 h 116"/>
                  <a:gd name="T42" fmla="*/ 0 w 71"/>
                  <a:gd name="T43" fmla="*/ 76 h 116"/>
                  <a:gd name="T44" fmla="*/ 5 w 71"/>
                  <a:gd name="T45" fmla="*/ 63 h 116"/>
                  <a:gd name="T46" fmla="*/ 15 w 71"/>
                  <a:gd name="T47" fmla="*/ 56 h 116"/>
                  <a:gd name="T48" fmla="*/ 18 w 71"/>
                  <a:gd name="T49" fmla="*/ 32 h 116"/>
                  <a:gd name="T50" fmla="*/ 21 w 71"/>
                  <a:gd name="T51" fmla="*/ 42 h 116"/>
                  <a:gd name="T52" fmla="*/ 33 w 71"/>
                  <a:gd name="T53" fmla="*/ 47 h 116"/>
                  <a:gd name="T54" fmla="*/ 43 w 71"/>
                  <a:gd name="T55" fmla="*/ 46 h 116"/>
                  <a:gd name="T56" fmla="*/ 51 w 71"/>
                  <a:gd name="T57" fmla="*/ 40 h 116"/>
                  <a:gd name="T58" fmla="*/ 53 w 71"/>
                  <a:gd name="T59" fmla="*/ 31 h 116"/>
                  <a:gd name="T60" fmla="*/ 51 w 71"/>
                  <a:gd name="T61" fmla="*/ 21 h 116"/>
                  <a:gd name="T62" fmla="*/ 43 w 71"/>
                  <a:gd name="T63" fmla="*/ 13 h 116"/>
                  <a:gd name="T64" fmla="*/ 33 w 71"/>
                  <a:gd name="T65" fmla="*/ 12 h 116"/>
                  <a:gd name="T66" fmla="*/ 23 w 71"/>
                  <a:gd name="T67" fmla="*/ 17 h 116"/>
                  <a:gd name="T68" fmla="*/ 18 w 71"/>
                  <a:gd name="T69" fmla="*/ 26 h 116"/>
                  <a:gd name="T70" fmla="*/ 13 w 71"/>
                  <a:gd name="T71" fmla="*/ 84 h 116"/>
                  <a:gd name="T72" fmla="*/ 15 w 71"/>
                  <a:gd name="T73" fmla="*/ 92 h 116"/>
                  <a:gd name="T74" fmla="*/ 21 w 71"/>
                  <a:gd name="T75" fmla="*/ 99 h 116"/>
                  <a:gd name="T76" fmla="*/ 30 w 71"/>
                  <a:gd name="T77" fmla="*/ 103 h 116"/>
                  <a:gd name="T78" fmla="*/ 40 w 71"/>
                  <a:gd name="T79" fmla="*/ 103 h 116"/>
                  <a:gd name="T80" fmla="*/ 51 w 71"/>
                  <a:gd name="T81" fmla="*/ 97 h 116"/>
                  <a:gd name="T82" fmla="*/ 57 w 71"/>
                  <a:gd name="T83" fmla="*/ 86 h 116"/>
                  <a:gd name="T84" fmla="*/ 56 w 71"/>
                  <a:gd name="T85" fmla="*/ 72 h 116"/>
                  <a:gd name="T86" fmla="*/ 48 w 71"/>
                  <a:gd name="T87" fmla="*/ 62 h 116"/>
                  <a:gd name="T88" fmla="*/ 36 w 71"/>
                  <a:gd name="T89" fmla="*/ 58 h 116"/>
                  <a:gd name="T90" fmla="*/ 23 w 71"/>
                  <a:gd name="T91" fmla="*/ 62 h 116"/>
                  <a:gd name="T92" fmla="*/ 15 w 71"/>
                  <a:gd name="T93" fmla="*/ 7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20" y="54"/>
                    </a:moveTo>
                    <a:lnTo>
                      <a:pt x="16" y="51"/>
                    </a:lnTo>
                    <a:lnTo>
                      <a:pt x="13" y="49"/>
                    </a:lnTo>
                    <a:lnTo>
                      <a:pt x="10" y="46"/>
                    </a:lnTo>
                    <a:lnTo>
                      <a:pt x="9" y="44"/>
                    </a:lnTo>
                    <a:lnTo>
                      <a:pt x="6" y="41"/>
                    </a:lnTo>
                    <a:lnTo>
                      <a:pt x="5" y="37"/>
                    </a:lnTo>
                    <a:lnTo>
                      <a:pt x="4" y="33"/>
                    </a:lnTo>
                    <a:lnTo>
                      <a:pt x="4" y="29"/>
                    </a:lnTo>
                    <a:lnTo>
                      <a:pt x="5" y="24"/>
                    </a:lnTo>
                    <a:lnTo>
                      <a:pt x="6" y="19"/>
                    </a:lnTo>
                    <a:lnTo>
                      <a:pt x="9" y="14"/>
                    </a:lnTo>
                    <a:lnTo>
                      <a:pt x="12" y="10"/>
                    </a:lnTo>
                    <a:lnTo>
                      <a:pt x="16" y="6"/>
                    </a:lnTo>
                    <a:lnTo>
                      <a:pt x="22" y="2"/>
                    </a:lnTo>
                    <a:lnTo>
                      <a:pt x="29" y="1"/>
                    </a:lnTo>
                    <a:lnTo>
                      <a:pt x="36" y="0"/>
                    </a:lnTo>
                    <a:lnTo>
                      <a:pt x="42" y="1"/>
                    </a:lnTo>
                    <a:lnTo>
                      <a:pt x="48" y="2"/>
                    </a:lnTo>
                    <a:lnTo>
                      <a:pt x="53" y="5"/>
                    </a:lnTo>
                    <a:lnTo>
                      <a:pt x="58" y="8"/>
                    </a:lnTo>
                    <a:lnTo>
                      <a:pt x="62" y="13"/>
                    </a:lnTo>
                    <a:lnTo>
                      <a:pt x="66" y="19"/>
                    </a:lnTo>
                    <a:lnTo>
                      <a:pt x="66" y="25"/>
                    </a:lnTo>
                    <a:lnTo>
                      <a:pt x="67" y="31"/>
                    </a:lnTo>
                    <a:lnTo>
                      <a:pt x="67" y="34"/>
                    </a:lnTo>
                    <a:lnTo>
                      <a:pt x="66" y="38"/>
                    </a:lnTo>
                    <a:lnTo>
                      <a:pt x="65" y="41"/>
                    </a:lnTo>
                    <a:lnTo>
                      <a:pt x="63" y="44"/>
                    </a:lnTo>
                    <a:lnTo>
                      <a:pt x="61" y="46"/>
                    </a:lnTo>
                    <a:lnTo>
                      <a:pt x="58" y="49"/>
                    </a:lnTo>
                    <a:lnTo>
                      <a:pt x="55" y="51"/>
                    </a:lnTo>
                    <a:lnTo>
                      <a:pt x="51" y="54"/>
                    </a:lnTo>
                    <a:lnTo>
                      <a:pt x="56" y="56"/>
                    </a:lnTo>
                    <a:lnTo>
                      <a:pt x="60" y="57"/>
                    </a:lnTo>
                    <a:lnTo>
                      <a:pt x="64" y="60"/>
                    </a:lnTo>
                    <a:lnTo>
                      <a:pt x="66" y="63"/>
                    </a:lnTo>
                    <a:lnTo>
                      <a:pt x="68" y="67"/>
                    </a:lnTo>
                    <a:lnTo>
                      <a:pt x="70" y="71"/>
                    </a:lnTo>
                    <a:lnTo>
                      <a:pt x="71" y="76"/>
                    </a:lnTo>
                    <a:lnTo>
                      <a:pt x="71" y="81"/>
                    </a:lnTo>
                    <a:lnTo>
                      <a:pt x="70" y="88"/>
                    </a:lnTo>
                    <a:lnTo>
                      <a:pt x="68" y="95"/>
                    </a:lnTo>
                    <a:lnTo>
                      <a:pt x="66" y="101"/>
                    </a:lnTo>
                    <a:lnTo>
                      <a:pt x="61" y="106"/>
                    </a:lnTo>
                    <a:lnTo>
                      <a:pt x="59" y="108"/>
                    </a:lnTo>
                    <a:lnTo>
                      <a:pt x="56" y="110"/>
                    </a:lnTo>
                    <a:lnTo>
                      <a:pt x="53" y="111"/>
                    </a:lnTo>
                    <a:lnTo>
                      <a:pt x="50" y="113"/>
                    </a:lnTo>
                    <a:lnTo>
                      <a:pt x="46" y="114"/>
                    </a:lnTo>
                    <a:lnTo>
                      <a:pt x="43" y="115"/>
                    </a:lnTo>
                    <a:lnTo>
                      <a:pt x="39" y="116"/>
                    </a:lnTo>
                    <a:lnTo>
                      <a:pt x="36" y="116"/>
                    </a:lnTo>
                    <a:lnTo>
                      <a:pt x="32" y="116"/>
                    </a:lnTo>
                    <a:lnTo>
                      <a:pt x="28" y="115"/>
                    </a:lnTo>
                    <a:lnTo>
                      <a:pt x="24" y="114"/>
                    </a:lnTo>
                    <a:lnTo>
                      <a:pt x="20" y="113"/>
                    </a:lnTo>
                    <a:lnTo>
                      <a:pt x="17" y="111"/>
                    </a:lnTo>
                    <a:lnTo>
                      <a:pt x="15" y="110"/>
                    </a:lnTo>
                    <a:lnTo>
                      <a:pt x="12" y="108"/>
                    </a:lnTo>
                    <a:lnTo>
                      <a:pt x="10" y="106"/>
                    </a:lnTo>
                    <a:lnTo>
                      <a:pt x="6" y="101"/>
                    </a:lnTo>
                    <a:lnTo>
                      <a:pt x="3" y="95"/>
                    </a:lnTo>
                    <a:lnTo>
                      <a:pt x="1" y="88"/>
                    </a:lnTo>
                    <a:lnTo>
                      <a:pt x="0" y="81"/>
                    </a:lnTo>
                    <a:lnTo>
                      <a:pt x="0" y="76"/>
                    </a:lnTo>
                    <a:lnTo>
                      <a:pt x="2" y="71"/>
                    </a:lnTo>
                    <a:lnTo>
                      <a:pt x="3" y="67"/>
                    </a:lnTo>
                    <a:lnTo>
                      <a:pt x="5" y="63"/>
                    </a:lnTo>
                    <a:lnTo>
                      <a:pt x="8" y="60"/>
                    </a:lnTo>
                    <a:lnTo>
                      <a:pt x="11" y="57"/>
                    </a:lnTo>
                    <a:lnTo>
                      <a:pt x="15" y="56"/>
                    </a:lnTo>
                    <a:lnTo>
                      <a:pt x="20" y="54"/>
                    </a:lnTo>
                    <a:close/>
                    <a:moveTo>
                      <a:pt x="18" y="29"/>
                    </a:moveTo>
                    <a:lnTo>
                      <a:pt x="18" y="32"/>
                    </a:lnTo>
                    <a:lnTo>
                      <a:pt x="19" y="36"/>
                    </a:lnTo>
                    <a:lnTo>
                      <a:pt x="20" y="40"/>
                    </a:lnTo>
                    <a:lnTo>
                      <a:pt x="21" y="42"/>
                    </a:lnTo>
                    <a:lnTo>
                      <a:pt x="25" y="45"/>
                    </a:lnTo>
                    <a:lnTo>
                      <a:pt x="29" y="46"/>
                    </a:lnTo>
                    <a:lnTo>
                      <a:pt x="33" y="47"/>
                    </a:lnTo>
                    <a:lnTo>
                      <a:pt x="36" y="47"/>
                    </a:lnTo>
                    <a:lnTo>
                      <a:pt x="39" y="47"/>
                    </a:lnTo>
                    <a:lnTo>
                      <a:pt x="43" y="46"/>
                    </a:lnTo>
                    <a:lnTo>
                      <a:pt x="46" y="45"/>
                    </a:lnTo>
                    <a:lnTo>
                      <a:pt x="49" y="42"/>
                    </a:lnTo>
                    <a:lnTo>
                      <a:pt x="51" y="40"/>
                    </a:lnTo>
                    <a:lnTo>
                      <a:pt x="52" y="37"/>
                    </a:lnTo>
                    <a:lnTo>
                      <a:pt x="53" y="34"/>
                    </a:lnTo>
                    <a:lnTo>
                      <a:pt x="53" y="31"/>
                    </a:lnTo>
                    <a:lnTo>
                      <a:pt x="53" y="27"/>
                    </a:lnTo>
                    <a:lnTo>
                      <a:pt x="52" y="24"/>
                    </a:lnTo>
                    <a:lnTo>
                      <a:pt x="51" y="21"/>
                    </a:lnTo>
                    <a:lnTo>
                      <a:pt x="49" y="18"/>
                    </a:lnTo>
                    <a:lnTo>
                      <a:pt x="46" y="16"/>
                    </a:lnTo>
                    <a:lnTo>
                      <a:pt x="43" y="13"/>
                    </a:lnTo>
                    <a:lnTo>
                      <a:pt x="39" y="12"/>
                    </a:lnTo>
                    <a:lnTo>
                      <a:pt x="36" y="12"/>
                    </a:lnTo>
                    <a:lnTo>
                      <a:pt x="33" y="12"/>
                    </a:lnTo>
                    <a:lnTo>
                      <a:pt x="29" y="12"/>
                    </a:lnTo>
                    <a:lnTo>
                      <a:pt x="26" y="14"/>
                    </a:lnTo>
                    <a:lnTo>
                      <a:pt x="23" y="17"/>
                    </a:lnTo>
                    <a:lnTo>
                      <a:pt x="20" y="19"/>
                    </a:lnTo>
                    <a:lnTo>
                      <a:pt x="20" y="22"/>
                    </a:lnTo>
                    <a:lnTo>
                      <a:pt x="18" y="26"/>
                    </a:lnTo>
                    <a:lnTo>
                      <a:pt x="18" y="29"/>
                    </a:lnTo>
                    <a:close/>
                    <a:moveTo>
                      <a:pt x="13" y="81"/>
                    </a:moveTo>
                    <a:lnTo>
                      <a:pt x="13" y="84"/>
                    </a:lnTo>
                    <a:lnTo>
                      <a:pt x="14" y="86"/>
                    </a:lnTo>
                    <a:lnTo>
                      <a:pt x="15" y="90"/>
                    </a:lnTo>
                    <a:lnTo>
                      <a:pt x="15" y="92"/>
                    </a:lnTo>
                    <a:lnTo>
                      <a:pt x="16" y="95"/>
                    </a:lnTo>
                    <a:lnTo>
                      <a:pt x="19" y="97"/>
                    </a:lnTo>
                    <a:lnTo>
                      <a:pt x="21" y="99"/>
                    </a:lnTo>
                    <a:lnTo>
                      <a:pt x="25" y="101"/>
                    </a:lnTo>
                    <a:lnTo>
                      <a:pt x="28" y="101"/>
                    </a:lnTo>
                    <a:lnTo>
                      <a:pt x="30" y="103"/>
                    </a:lnTo>
                    <a:lnTo>
                      <a:pt x="33" y="104"/>
                    </a:lnTo>
                    <a:lnTo>
                      <a:pt x="36" y="104"/>
                    </a:lnTo>
                    <a:lnTo>
                      <a:pt x="40" y="103"/>
                    </a:lnTo>
                    <a:lnTo>
                      <a:pt x="44" y="101"/>
                    </a:lnTo>
                    <a:lnTo>
                      <a:pt x="48" y="100"/>
                    </a:lnTo>
                    <a:lnTo>
                      <a:pt x="51" y="97"/>
                    </a:lnTo>
                    <a:lnTo>
                      <a:pt x="54" y="94"/>
                    </a:lnTo>
                    <a:lnTo>
                      <a:pt x="56" y="91"/>
                    </a:lnTo>
                    <a:lnTo>
                      <a:pt x="57" y="86"/>
                    </a:lnTo>
                    <a:lnTo>
                      <a:pt x="58" y="81"/>
                    </a:lnTo>
                    <a:lnTo>
                      <a:pt x="57" y="76"/>
                    </a:lnTo>
                    <a:lnTo>
                      <a:pt x="56" y="72"/>
                    </a:lnTo>
                    <a:lnTo>
                      <a:pt x="54" y="69"/>
                    </a:lnTo>
                    <a:lnTo>
                      <a:pt x="52" y="65"/>
                    </a:lnTo>
                    <a:lnTo>
                      <a:pt x="48" y="62"/>
                    </a:lnTo>
                    <a:lnTo>
                      <a:pt x="44" y="60"/>
                    </a:lnTo>
                    <a:lnTo>
                      <a:pt x="40" y="59"/>
                    </a:lnTo>
                    <a:lnTo>
                      <a:pt x="36" y="58"/>
                    </a:lnTo>
                    <a:lnTo>
                      <a:pt x="31" y="59"/>
                    </a:lnTo>
                    <a:lnTo>
                      <a:pt x="27" y="60"/>
                    </a:lnTo>
                    <a:lnTo>
                      <a:pt x="23" y="62"/>
                    </a:lnTo>
                    <a:lnTo>
                      <a:pt x="20" y="65"/>
                    </a:lnTo>
                    <a:lnTo>
                      <a:pt x="17" y="69"/>
                    </a:lnTo>
                    <a:lnTo>
                      <a:pt x="15" y="72"/>
                    </a:lnTo>
                    <a:lnTo>
                      <a:pt x="14" y="76"/>
                    </a:lnTo>
                    <a:lnTo>
                      <a:pt x="13" y="81"/>
                    </a:lnTo>
                    <a:close/>
                  </a:path>
                </a:pathLst>
              </a:custGeom>
              <a:solidFill>
                <a:srgbClr val="FFFFFF"/>
              </a:solidFill>
              <a:ln w="9525">
                <a:noFill/>
                <a:round/>
                <a:headEnd/>
                <a:tailEnd/>
              </a:ln>
            </p:spPr>
            <p:txBody>
              <a:bodyPr/>
              <a:lstStyle/>
              <a:p>
                <a:endParaRPr lang="en-US"/>
              </a:p>
            </p:txBody>
          </p:sp>
          <p:sp>
            <p:nvSpPr>
              <p:cNvPr id="43072" name="Freeform 49"/>
              <p:cNvSpPr>
                <a:spLocks/>
              </p:cNvSpPr>
              <p:nvPr/>
            </p:nvSpPr>
            <p:spPr bwMode="auto">
              <a:xfrm>
                <a:off x="1202" y="1198"/>
                <a:ext cx="42" cy="114"/>
              </a:xfrm>
              <a:custGeom>
                <a:avLst/>
                <a:gdLst>
                  <a:gd name="T0" fmla="*/ 42 w 42"/>
                  <a:gd name="T1" fmla="*/ 114 h 114"/>
                  <a:gd name="T2" fmla="*/ 27 w 42"/>
                  <a:gd name="T3" fmla="*/ 114 h 114"/>
                  <a:gd name="T4" fmla="*/ 27 w 42"/>
                  <a:gd name="T5" fmla="*/ 26 h 114"/>
                  <a:gd name="T6" fmla="*/ 25 w 42"/>
                  <a:gd name="T7" fmla="*/ 28 h 114"/>
                  <a:gd name="T8" fmla="*/ 21 w 42"/>
                  <a:gd name="T9" fmla="*/ 31 h 114"/>
                  <a:gd name="T10" fmla="*/ 18 w 42"/>
                  <a:gd name="T11" fmla="*/ 33 h 114"/>
                  <a:gd name="T12" fmla="*/ 15 w 42"/>
                  <a:gd name="T13" fmla="*/ 36 h 114"/>
                  <a:gd name="T14" fmla="*/ 10 w 42"/>
                  <a:gd name="T15" fmla="*/ 38 h 114"/>
                  <a:gd name="T16" fmla="*/ 7 w 42"/>
                  <a:gd name="T17" fmla="*/ 40 h 114"/>
                  <a:gd name="T18" fmla="*/ 3 w 42"/>
                  <a:gd name="T19" fmla="*/ 41 h 114"/>
                  <a:gd name="T20" fmla="*/ 0 w 42"/>
                  <a:gd name="T21" fmla="*/ 42 h 114"/>
                  <a:gd name="T22" fmla="*/ 0 w 42"/>
                  <a:gd name="T23" fmla="*/ 29 h 114"/>
                  <a:gd name="T24" fmla="*/ 5 w 42"/>
                  <a:gd name="T25" fmla="*/ 27 h 114"/>
                  <a:gd name="T26" fmla="*/ 10 w 42"/>
                  <a:gd name="T27" fmla="*/ 23 h 114"/>
                  <a:gd name="T28" fmla="*/ 15 w 42"/>
                  <a:gd name="T29" fmla="*/ 20 h 114"/>
                  <a:gd name="T30" fmla="*/ 19 w 42"/>
                  <a:gd name="T31" fmla="*/ 17 h 114"/>
                  <a:gd name="T32" fmla="*/ 24 w 42"/>
                  <a:gd name="T33" fmla="*/ 12 h 114"/>
                  <a:gd name="T34" fmla="*/ 27 w 42"/>
                  <a:gd name="T35" fmla="*/ 8 h 114"/>
                  <a:gd name="T36" fmla="*/ 30 w 42"/>
                  <a:gd name="T37" fmla="*/ 4 h 114"/>
                  <a:gd name="T38" fmla="*/ 32 w 42"/>
                  <a:gd name="T39" fmla="*/ 0 h 114"/>
                  <a:gd name="T40" fmla="*/ 42 w 42"/>
                  <a:gd name="T41" fmla="*/ 0 h 114"/>
                  <a:gd name="T42" fmla="*/ 42 w 42"/>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14"/>
                  <a:gd name="T68" fmla="*/ 42 w 4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14">
                    <a:moveTo>
                      <a:pt x="42" y="114"/>
                    </a:moveTo>
                    <a:lnTo>
                      <a:pt x="27" y="114"/>
                    </a:lnTo>
                    <a:lnTo>
                      <a:pt x="27" y="26"/>
                    </a:lnTo>
                    <a:lnTo>
                      <a:pt x="25" y="28"/>
                    </a:lnTo>
                    <a:lnTo>
                      <a:pt x="21" y="31"/>
                    </a:lnTo>
                    <a:lnTo>
                      <a:pt x="18" y="33"/>
                    </a:lnTo>
                    <a:lnTo>
                      <a:pt x="15" y="36"/>
                    </a:lnTo>
                    <a:lnTo>
                      <a:pt x="10" y="38"/>
                    </a:lnTo>
                    <a:lnTo>
                      <a:pt x="7" y="40"/>
                    </a:lnTo>
                    <a:lnTo>
                      <a:pt x="3" y="41"/>
                    </a:lnTo>
                    <a:lnTo>
                      <a:pt x="0" y="42"/>
                    </a:lnTo>
                    <a:lnTo>
                      <a:pt x="0" y="29"/>
                    </a:lnTo>
                    <a:lnTo>
                      <a:pt x="5" y="27"/>
                    </a:lnTo>
                    <a:lnTo>
                      <a:pt x="10" y="23"/>
                    </a:lnTo>
                    <a:lnTo>
                      <a:pt x="15" y="20"/>
                    </a:lnTo>
                    <a:lnTo>
                      <a:pt x="19" y="17"/>
                    </a:lnTo>
                    <a:lnTo>
                      <a:pt x="24" y="12"/>
                    </a:lnTo>
                    <a:lnTo>
                      <a:pt x="27" y="8"/>
                    </a:lnTo>
                    <a:lnTo>
                      <a:pt x="30" y="4"/>
                    </a:lnTo>
                    <a:lnTo>
                      <a:pt x="32" y="0"/>
                    </a:lnTo>
                    <a:lnTo>
                      <a:pt x="42" y="0"/>
                    </a:lnTo>
                    <a:lnTo>
                      <a:pt x="42" y="114"/>
                    </a:lnTo>
                    <a:close/>
                  </a:path>
                </a:pathLst>
              </a:custGeom>
              <a:solidFill>
                <a:srgbClr val="FFFFFF"/>
              </a:solidFill>
              <a:ln w="9525">
                <a:noFill/>
                <a:round/>
                <a:headEnd/>
                <a:tailEnd/>
              </a:ln>
            </p:spPr>
            <p:txBody>
              <a:bodyPr/>
              <a:lstStyle/>
              <a:p>
                <a:endParaRPr lang="en-US"/>
              </a:p>
            </p:txBody>
          </p:sp>
          <p:sp>
            <p:nvSpPr>
              <p:cNvPr id="43073" name="Freeform 50"/>
              <p:cNvSpPr>
                <a:spLocks noEditPoints="1"/>
              </p:cNvSpPr>
              <p:nvPr/>
            </p:nvSpPr>
            <p:spPr bwMode="auto">
              <a:xfrm>
                <a:off x="1286" y="1198"/>
                <a:ext cx="72" cy="115"/>
              </a:xfrm>
              <a:custGeom>
                <a:avLst/>
                <a:gdLst>
                  <a:gd name="T0" fmla="*/ 56 w 72"/>
                  <a:gd name="T1" fmla="*/ 26 h 115"/>
                  <a:gd name="T2" fmla="*/ 51 w 72"/>
                  <a:gd name="T3" fmla="*/ 18 h 115"/>
                  <a:gd name="T4" fmla="*/ 42 w 72"/>
                  <a:gd name="T5" fmla="*/ 12 h 115"/>
                  <a:gd name="T6" fmla="*/ 31 w 72"/>
                  <a:gd name="T7" fmla="*/ 12 h 115"/>
                  <a:gd name="T8" fmla="*/ 24 w 72"/>
                  <a:gd name="T9" fmla="*/ 19 h 115"/>
                  <a:gd name="T10" fmla="*/ 17 w 72"/>
                  <a:gd name="T11" fmla="*/ 29 h 115"/>
                  <a:gd name="T12" fmla="*/ 14 w 72"/>
                  <a:gd name="T13" fmla="*/ 37 h 115"/>
                  <a:gd name="T14" fmla="*/ 13 w 72"/>
                  <a:gd name="T15" fmla="*/ 47 h 115"/>
                  <a:gd name="T16" fmla="*/ 14 w 72"/>
                  <a:gd name="T17" fmla="*/ 52 h 115"/>
                  <a:gd name="T18" fmla="*/ 26 w 72"/>
                  <a:gd name="T19" fmla="*/ 44 h 115"/>
                  <a:gd name="T20" fmla="*/ 37 w 72"/>
                  <a:gd name="T21" fmla="*/ 41 h 115"/>
                  <a:gd name="T22" fmla="*/ 51 w 72"/>
                  <a:gd name="T23" fmla="*/ 43 h 115"/>
                  <a:gd name="T24" fmla="*/ 64 w 72"/>
                  <a:gd name="T25" fmla="*/ 53 h 115"/>
                  <a:gd name="T26" fmla="*/ 69 w 72"/>
                  <a:gd name="T27" fmla="*/ 62 h 115"/>
                  <a:gd name="T28" fmla="*/ 72 w 72"/>
                  <a:gd name="T29" fmla="*/ 73 h 115"/>
                  <a:gd name="T30" fmla="*/ 71 w 72"/>
                  <a:gd name="T31" fmla="*/ 87 h 115"/>
                  <a:gd name="T32" fmla="*/ 66 w 72"/>
                  <a:gd name="T33" fmla="*/ 100 h 115"/>
                  <a:gd name="T34" fmla="*/ 56 w 72"/>
                  <a:gd name="T35" fmla="*/ 110 h 115"/>
                  <a:gd name="T36" fmla="*/ 41 w 72"/>
                  <a:gd name="T37" fmla="*/ 115 h 115"/>
                  <a:gd name="T38" fmla="*/ 29 w 72"/>
                  <a:gd name="T39" fmla="*/ 114 h 115"/>
                  <a:gd name="T40" fmla="*/ 18 w 72"/>
                  <a:gd name="T41" fmla="*/ 109 h 115"/>
                  <a:gd name="T42" fmla="*/ 9 w 72"/>
                  <a:gd name="T43" fmla="*/ 102 h 115"/>
                  <a:gd name="T44" fmla="*/ 3 w 72"/>
                  <a:gd name="T45" fmla="*/ 90 h 115"/>
                  <a:gd name="T46" fmla="*/ 1 w 72"/>
                  <a:gd name="T47" fmla="*/ 74 h 115"/>
                  <a:gd name="T48" fmla="*/ 0 w 72"/>
                  <a:gd name="T49" fmla="*/ 53 h 115"/>
                  <a:gd name="T50" fmla="*/ 3 w 72"/>
                  <a:gd name="T51" fmla="*/ 33 h 115"/>
                  <a:gd name="T52" fmla="*/ 8 w 72"/>
                  <a:gd name="T53" fmla="*/ 17 h 115"/>
                  <a:gd name="T54" fmla="*/ 16 w 72"/>
                  <a:gd name="T55" fmla="*/ 7 h 115"/>
                  <a:gd name="T56" fmla="*/ 26 w 72"/>
                  <a:gd name="T57" fmla="*/ 2 h 115"/>
                  <a:gd name="T58" fmla="*/ 39 w 72"/>
                  <a:gd name="T59" fmla="*/ 0 h 115"/>
                  <a:gd name="T60" fmla="*/ 57 w 72"/>
                  <a:gd name="T61" fmla="*/ 5 h 115"/>
                  <a:gd name="T62" fmla="*/ 67 w 72"/>
                  <a:gd name="T63" fmla="*/ 17 h 115"/>
                  <a:gd name="T64" fmla="*/ 13 w 72"/>
                  <a:gd name="T65" fmla="*/ 76 h 115"/>
                  <a:gd name="T66" fmla="*/ 14 w 72"/>
                  <a:gd name="T67" fmla="*/ 87 h 115"/>
                  <a:gd name="T68" fmla="*/ 20 w 72"/>
                  <a:gd name="T69" fmla="*/ 96 h 115"/>
                  <a:gd name="T70" fmla="*/ 28 w 72"/>
                  <a:gd name="T71" fmla="*/ 101 h 115"/>
                  <a:gd name="T72" fmla="*/ 37 w 72"/>
                  <a:gd name="T73" fmla="*/ 103 h 115"/>
                  <a:gd name="T74" fmla="*/ 49 w 72"/>
                  <a:gd name="T75" fmla="*/ 99 h 115"/>
                  <a:gd name="T76" fmla="*/ 57 w 72"/>
                  <a:gd name="T77" fmla="*/ 88 h 115"/>
                  <a:gd name="T78" fmla="*/ 58 w 72"/>
                  <a:gd name="T79" fmla="*/ 73 h 115"/>
                  <a:gd name="T80" fmla="*/ 53 w 72"/>
                  <a:gd name="T81" fmla="*/ 59 h 115"/>
                  <a:gd name="T82" fmla="*/ 41 w 72"/>
                  <a:gd name="T83" fmla="*/ 55 h 115"/>
                  <a:gd name="T84" fmla="*/ 27 w 72"/>
                  <a:gd name="T85" fmla="*/ 56 h 115"/>
                  <a:gd name="T86" fmla="*/ 17 w 72"/>
                  <a:gd name="T87" fmla="*/ 64 h 115"/>
                  <a:gd name="T88" fmla="*/ 13 w 72"/>
                  <a:gd name="T89" fmla="*/ 78 h 1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115"/>
                  <a:gd name="T137" fmla="*/ 72 w 72"/>
                  <a:gd name="T138" fmla="*/ 115 h 1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115">
                    <a:moveTo>
                      <a:pt x="70" y="29"/>
                    </a:moveTo>
                    <a:lnTo>
                      <a:pt x="57" y="29"/>
                    </a:lnTo>
                    <a:lnTo>
                      <a:pt x="56" y="26"/>
                    </a:lnTo>
                    <a:lnTo>
                      <a:pt x="55" y="22"/>
                    </a:lnTo>
                    <a:lnTo>
                      <a:pt x="53" y="20"/>
                    </a:lnTo>
                    <a:lnTo>
                      <a:pt x="51" y="18"/>
                    </a:lnTo>
                    <a:lnTo>
                      <a:pt x="49" y="16"/>
                    </a:lnTo>
                    <a:lnTo>
                      <a:pt x="45" y="13"/>
                    </a:lnTo>
                    <a:lnTo>
                      <a:pt x="42" y="12"/>
                    </a:lnTo>
                    <a:lnTo>
                      <a:pt x="39" y="12"/>
                    </a:lnTo>
                    <a:lnTo>
                      <a:pt x="35" y="12"/>
                    </a:lnTo>
                    <a:lnTo>
                      <a:pt x="31" y="12"/>
                    </a:lnTo>
                    <a:lnTo>
                      <a:pt x="29" y="14"/>
                    </a:lnTo>
                    <a:lnTo>
                      <a:pt x="27" y="17"/>
                    </a:lnTo>
                    <a:lnTo>
                      <a:pt x="24" y="19"/>
                    </a:lnTo>
                    <a:lnTo>
                      <a:pt x="21" y="22"/>
                    </a:lnTo>
                    <a:lnTo>
                      <a:pt x="19" y="26"/>
                    </a:lnTo>
                    <a:lnTo>
                      <a:pt x="17" y="29"/>
                    </a:lnTo>
                    <a:lnTo>
                      <a:pt x="16" y="32"/>
                    </a:lnTo>
                    <a:lnTo>
                      <a:pt x="15" y="34"/>
                    </a:lnTo>
                    <a:lnTo>
                      <a:pt x="14" y="37"/>
                    </a:lnTo>
                    <a:lnTo>
                      <a:pt x="13" y="41"/>
                    </a:lnTo>
                    <a:lnTo>
                      <a:pt x="13" y="44"/>
                    </a:lnTo>
                    <a:lnTo>
                      <a:pt x="13" y="47"/>
                    </a:lnTo>
                    <a:lnTo>
                      <a:pt x="13" y="52"/>
                    </a:lnTo>
                    <a:lnTo>
                      <a:pt x="13" y="56"/>
                    </a:lnTo>
                    <a:lnTo>
                      <a:pt x="14" y="52"/>
                    </a:lnTo>
                    <a:lnTo>
                      <a:pt x="18" y="48"/>
                    </a:lnTo>
                    <a:lnTo>
                      <a:pt x="21" y="46"/>
                    </a:lnTo>
                    <a:lnTo>
                      <a:pt x="26" y="44"/>
                    </a:lnTo>
                    <a:lnTo>
                      <a:pt x="29" y="43"/>
                    </a:lnTo>
                    <a:lnTo>
                      <a:pt x="32" y="42"/>
                    </a:lnTo>
                    <a:lnTo>
                      <a:pt x="37" y="41"/>
                    </a:lnTo>
                    <a:lnTo>
                      <a:pt x="40" y="41"/>
                    </a:lnTo>
                    <a:lnTo>
                      <a:pt x="46" y="42"/>
                    </a:lnTo>
                    <a:lnTo>
                      <a:pt x="51" y="43"/>
                    </a:lnTo>
                    <a:lnTo>
                      <a:pt x="57" y="47"/>
                    </a:lnTo>
                    <a:lnTo>
                      <a:pt x="62" y="51"/>
                    </a:lnTo>
                    <a:lnTo>
                      <a:pt x="64" y="53"/>
                    </a:lnTo>
                    <a:lnTo>
                      <a:pt x="67" y="56"/>
                    </a:lnTo>
                    <a:lnTo>
                      <a:pt x="68" y="59"/>
                    </a:lnTo>
                    <a:lnTo>
                      <a:pt x="69" y="62"/>
                    </a:lnTo>
                    <a:lnTo>
                      <a:pt x="70" y="65"/>
                    </a:lnTo>
                    <a:lnTo>
                      <a:pt x="71" y="69"/>
                    </a:lnTo>
                    <a:lnTo>
                      <a:pt x="72" y="73"/>
                    </a:lnTo>
                    <a:lnTo>
                      <a:pt x="72" y="76"/>
                    </a:lnTo>
                    <a:lnTo>
                      <a:pt x="72" y="82"/>
                    </a:lnTo>
                    <a:lnTo>
                      <a:pt x="71" y="87"/>
                    </a:lnTo>
                    <a:lnTo>
                      <a:pt x="69" y="92"/>
                    </a:lnTo>
                    <a:lnTo>
                      <a:pt x="68" y="97"/>
                    </a:lnTo>
                    <a:lnTo>
                      <a:pt x="66" y="100"/>
                    </a:lnTo>
                    <a:lnTo>
                      <a:pt x="63" y="104"/>
                    </a:lnTo>
                    <a:lnTo>
                      <a:pt x="59" y="108"/>
                    </a:lnTo>
                    <a:lnTo>
                      <a:pt x="56" y="110"/>
                    </a:lnTo>
                    <a:lnTo>
                      <a:pt x="51" y="113"/>
                    </a:lnTo>
                    <a:lnTo>
                      <a:pt x="46" y="113"/>
                    </a:lnTo>
                    <a:lnTo>
                      <a:pt x="41" y="115"/>
                    </a:lnTo>
                    <a:lnTo>
                      <a:pt x="37" y="115"/>
                    </a:lnTo>
                    <a:lnTo>
                      <a:pt x="33" y="115"/>
                    </a:lnTo>
                    <a:lnTo>
                      <a:pt x="29" y="114"/>
                    </a:lnTo>
                    <a:lnTo>
                      <a:pt x="26" y="113"/>
                    </a:lnTo>
                    <a:lnTo>
                      <a:pt x="22" y="112"/>
                    </a:lnTo>
                    <a:lnTo>
                      <a:pt x="18" y="109"/>
                    </a:lnTo>
                    <a:lnTo>
                      <a:pt x="14" y="108"/>
                    </a:lnTo>
                    <a:lnTo>
                      <a:pt x="12" y="105"/>
                    </a:lnTo>
                    <a:lnTo>
                      <a:pt x="9" y="102"/>
                    </a:lnTo>
                    <a:lnTo>
                      <a:pt x="7" y="98"/>
                    </a:lnTo>
                    <a:lnTo>
                      <a:pt x="5" y="94"/>
                    </a:lnTo>
                    <a:lnTo>
                      <a:pt x="3" y="90"/>
                    </a:lnTo>
                    <a:lnTo>
                      <a:pt x="3" y="85"/>
                    </a:lnTo>
                    <a:lnTo>
                      <a:pt x="1" y="80"/>
                    </a:lnTo>
                    <a:lnTo>
                      <a:pt x="1" y="74"/>
                    </a:lnTo>
                    <a:lnTo>
                      <a:pt x="0" y="68"/>
                    </a:lnTo>
                    <a:lnTo>
                      <a:pt x="0" y="61"/>
                    </a:lnTo>
                    <a:lnTo>
                      <a:pt x="0" y="53"/>
                    </a:lnTo>
                    <a:lnTo>
                      <a:pt x="1" y="47"/>
                    </a:lnTo>
                    <a:lnTo>
                      <a:pt x="1" y="39"/>
                    </a:lnTo>
                    <a:lnTo>
                      <a:pt x="3" y="33"/>
                    </a:lnTo>
                    <a:lnTo>
                      <a:pt x="3" y="27"/>
                    </a:lnTo>
                    <a:lnTo>
                      <a:pt x="6" y="22"/>
                    </a:lnTo>
                    <a:lnTo>
                      <a:pt x="8" y="17"/>
                    </a:lnTo>
                    <a:lnTo>
                      <a:pt x="11" y="13"/>
                    </a:lnTo>
                    <a:lnTo>
                      <a:pt x="13" y="10"/>
                    </a:lnTo>
                    <a:lnTo>
                      <a:pt x="16" y="7"/>
                    </a:lnTo>
                    <a:lnTo>
                      <a:pt x="20" y="6"/>
                    </a:lnTo>
                    <a:lnTo>
                      <a:pt x="23" y="3"/>
                    </a:lnTo>
                    <a:lnTo>
                      <a:pt x="26" y="2"/>
                    </a:lnTo>
                    <a:lnTo>
                      <a:pt x="31" y="1"/>
                    </a:lnTo>
                    <a:lnTo>
                      <a:pt x="34" y="0"/>
                    </a:lnTo>
                    <a:lnTo>
                      <a:pt x="39" y="0"/>
                    </a:lnTo>
                    <a:lnTo>
                      <a:pt x="44" y="1"/>
                    </a:lnTo>
                    <a:lnTo>
                      <a:pt x="50" y="2"/>
                    </a:lnTo>
                    <a:lnTo>
                      <a:pt x="57" y="5"/>
                    </a:lnTo>
                    <a:lnTo>
                      <a:pt x="61" y="8"/>
                    </a:lnTo>
                    <a:lnTo>
                      <a:pt x="64" y="12"/>
                    </a:lnTo>
                    <a:lnTo>
                      <a:pt x="67" y="17"/>
                    </a:lnTo>
                    <a:lnTo>
                      <a:pt x="68" y="22"/>
                    </a:lnTo>
                    <a:lnTo>
                      <a:pt x="70" y="29"/>
                    </a:lnTo>
                    <a:close/>
                    <a:moveTo>
                      <a:pt x="13" y="76"/>
                    </a:moveTo>
                    <a:lnTo>
                      <a:pt x="13" y="80"/>
                    </a:lnTo>
                    <a:lnTo>
                      <a:pt x="13" y="83"/>
                    </a:lnTo>
                    <a:lnTo>
                      <a:pt x="14" y="87"/>
                    </a:lnTo>
                    <a:lnTo>
                      <a:pt x="15" y="90"/>
                    </a:lnTo>
                    <a:lnTo>
                      <a:pt x="17" y="93"/>
                    </a:lnTo>
                    <a:lnTo>
                      <a:pt x="20" y="96"/>
                    </a:lnTo>
                    <a:lnTo>
                      <a:pt x="22" y="98"/>
                    </a:lnTo>
                    <a:lnTo>
                      <a:pt x="26" y="100"/>
                    </a:lnTo>
                    <a:lnTo>
                      <a:pt x="28" y="101"/>
                    </a:lnTo>
                    <a:lnTo>
                      <a:pt x="31" y="103"/>
                    </a:lnTo>
                    <a:lnTo>
                      <a:pt x="34" y="103"/>
                    </a:lnTo>
                    <a:lnTo>
                      <a:pt x="37" y="103"/>
                    </a:lnTo>
                    <a:lnTo>
                      <a:pt x="41" y="103"/>
                    </a:lnTo>
                    <a:lnTo>
                      <a:pt x="45" y="101"/>
                    </a:lnTo>
                    <a:lnTo>
                      <a:pt x="49" y="99"/>
                    </a:lnTo>
                    <a:lnTo>
                      <a:pt x="51" y="97"/>
                    </a:lnTo>
                    <a:lnTo>
                      <a:pt x="55" y="93"/>
                    </a:lnTo>
                    <a:lnTo>
                      <a:pt x="57" y="88"/>
                    </a:lnTo>
                    <a:lnTo>
                      <a:pt x="58" y="83"/>
                    </a:lnTo>
                    <a:lnTo>
                      <a:pt x="59" y="78"/>
                    </a:lnTo>
                    <a:lnTo>
                      <a:pt x="58" y="73"/>
                    </a:lnTo>
                    <a:lnTo>
                      <a:pt x="57" y="68"/>
                    </a:lnTo>
                    <a:lnTo>
                      <a:pt x="55" y="64"/>
                    </a:lnTo>
                    <a:lnTo>
                      <a:pt x="53" y="59"/>
                    </a:lnTo>
                    <a:lnTo>
                      <a:pt x="49" y="57"/>
                    </a:lnTo>
                    <a:lnTo>
                      <a:pt x="45" y="56"/>
                    </a:lnTo>
                    <a:lnTo>
                      <a:pt x="41" y="55"/>
                    </a:lnTo>
                    <a:lnTo>
                      <a:pt x="37" y="54"/>
                    </a:lnTo>
                    <a:lnTo>
                      <a:pt x="31" y="55"/>
                    </a:lnTo>
                    <a:lnTo>
                      <a:pt x="27" y="56"/>
                    </a:lnTo>
                    <a:lnTo>
                      <a:pt x="24" y="57"/>
                    </a:lnTo>
                    <a:lnTo>
                      <a:pt x="21" y="59"/>
                    </a:lnTo>
                    <a:lnTo>
                      <a:pt x="17" y="64"/>
                    </a:lnTo>
                    <a:lnTo>
                      <a:pt x="15" y="68"/>
                    </a:lnTo>
                    <a:lnTo>
                      <a:pt x="13" y="73"/>
                    </a:lnTo>
                    <a:lnTo>
                      <a:pt x="13" y="78"/>
                    </a:lnTo>
                    <a:lnTo>
                      <a:pt x="13" y="76"/>
                    </a:lnTo>
                    <a:close/>
                  </a:path>
                </a:pathLst>
              </a:custGeom>
              <a:solidFill>
                <a:srgbClr val="FFFFFF"/>
              </a:solidFill>
              <a:ln w="9525">
                <a:noFill/>
                <a:round/>
                <a:headEnd/>
                <a:tailEnd/>
              </a:ln>
            </p:spPr>
            <p:txBody>
              <a:bodyPr/>
              <a:lstStyle/>
              <a:p>
                <a:endParaRPr lang="en-US"/>
              </a:p>
            </p:txBody>
          </p:sp>
          <p:sp>
            <p:nvSpPr>
              <p:cNvPr id="43074" name="Freeform 51"/>
              <p:cNvSpPr>
                <a:spLocks/>
              </p:cNvSpPr>
              <p:nvPr/>
            </p:nvSpPr>
            <p:spPr bwMode="auto">
              <a:xfrm>
                <a:off x="1202" y="1404"/>
                <a:ext cx="42" cy="114"/>
              </a:xfrm>
              <a:custGeom>
                <a:avLst/>
                <a:gdLst>
                  <a:gd name="T0" fmla="*/ 42 w 42"/>
                  <a:gd name="T1" fmla="*/ 114 h 114"/>
                  <a:gd name="T2" fmla="*/ 27 w 42"/>
                  <a:gd name="T3" fmla="*/ 114 h 114"/>
                  <a:gd name="T4" fmla="*/ 27 w 42"/>
                  <a:gd name="T5" fmla="*/ 26 h 114"/>
                  <a:gd name="T6" fmla="*/ 25 w 42"/>
                  <a:gd name="T7" fmla="*/ 28 h 114"/>
                  <a:gd name="T8" fmla="*/ 21 w 42"/>
                  <a:gd name="T9" fmla="*/ 31 h 114"/>
                  <a:gd name="T10" fmla="*/ 18 w 42"/>
                  <a:gd name="T11" fmla="*/ 33 h 114"/>
                  <a:gd name="T12" fmla="*/ 15 w 42"/>
                  <a:gd name="T13" fmla="*/ 36 h 114"/>
                  <a:gd name="T14" fmla="*/ 10 w 42"/>
                  <a:gd name="T15" fmla="*/ 38 h 114"/>
                  <a:gd name="T16" fmla="*/ 7 w 42"/>
                  <a:gd name="T17" fmla="*/ 40 h 114"/>
                  <a:gd name="T18" fmla="*/ 3 w 42"/>
                  <a:gd name="T19" fmla="*/ 41 h 114"/>
                  <a:gd name="T20" fmla="*/ 0 w 42"/>
                  <a:gd name="T21" fmla="*/ 42 h 114"/>
                  <a:gd name="T22" fmla="*/ 0 w 42"/>
                  <a:gd name="T23" fmla="*/ 29 h 114"/>
                  <a:gd name="T24" fmla="*/ 5 w 42"/>
                  <a:gd name="T25" fmla="*/ 26 h 114"/>
                  <a:gd name="T26" fmla="*/ 10 w 42"/>
                  <a:gd name="T27" fmla="*/ 23 h 114"/>
                  <a:gd name="T28" fmla="*/ 15 w 42"/>
                  <a:gd name="T29" fmla="*/ 20 h 114"/>
                  <a:gd name="T30" fmla="*/ 19 w 42"/>
                  <a:gd name="T31" fmla="*/ 16 h 114"/>
                  <a:gd name="T32" fmla="*/ 24 w 42"/>
                  <a:gd name="T33" fmla="*/ 12 h 114"/>
                  <a:gd name="T34" fmla="*/ 27 w 42"/>
                  <a:gd name="T35" fmla="*/ 8 h 114"/>
                  <a:gd name="T36" fmla="*/ 30 w 42"/>
                  <a:gd name="T37" fmla="*/ 4 h 114"/>
                  <a:gd name="T38" fmla="*/ 32 w 42"/>
                  <a:gd name="T39" fmla="*/ 0 h 114"/>
                  <a:gd name="T40" fmla="*/ 42 w 42"/>
                  <a:gd name="T41" fmla="*/ 0 h 114"/>
                  <a:gd name="T42" fmla="*/ 42 w 42"/>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14"/>
                  <a:gd name="T68" fmla="*/ 42 w 4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14">
                    <a:moveTo>
                      <a:pt x="42" y="114"/>
                    </a:moveTo>
                    <a:lnTo>
                      <a:pt x="27" y="114"/>
                    </a:lnTo>
                    <a:lnTo>
                      <a:pt x="27" y="26"/>
                    </a:lnTo>
                    <a:lnTo>
                      <a:pt x="25" y="28"/>
                    </a:lnTo>
                    <a:lnTo>
                      <a:pt x="21" y="31"/>
                    </a:lnTo>
                    <a:lnTo>
                      <a:pt x="18" y="33"/>
                    </a:lnTo>
                    <a:lnTo>
                      <a:pt x="15" y="36"/>
                    </a:lnTo>
                    <a:lnTo>
                      <a:pt x="10" y="38"/>
                    </a:lnTo>
                    <a:lnTo>
                      <a:pt x="7" y="40"/>
                    </a:lnTo>
                    <a:lnTo>
                      <a:pt x="3" y="41"/>
                    </a:lnTo>
                    <a:lnTo>
                      <a:pt x="0" y="42"/>
                    </a:lnTo>
                    <a:lnTo>
                      <a:pt x="0" y="29"/>
                    </a:lnTo>
                    <a:lnTo>
                      <a:pt x="5" y="26"/>
                    </a:lnTo>
                    <a:lnTo>
                      <a:pt x="10" y="23"/>
                    </a:lnTo>
                    <a:lnTo>
                      <a:pt x="15" y="20"/>
                    </a:lnTo>
                    <a:lnTo>
                      <a:pt x="19" y="16"/>
                    </a:lnTo>
                    <a:lnTo>
                      <a:pt x="24" y="12"/>
                    </a:lnTo>
                    <a:lnTo>
                      <a:pt x="27" y="8"/>
                    </a:lnTo>
                    <a:lnTo>
                      <a:pt x="30" y="4"/>
                    </a:lnTo>
                    <a:lnTo>
                      <a:pt x="32" y="0"/>
                    </a:lnTo>
                    <a:lnTo>
                      <a:pt x="42" y="0"/>
                    </a:lnTo>
                    <a:lnTo>
                      <a:pt x="42" y="114"/>
                    </a:lnTo>
                    <a:close/>
                  </a:path>
                </a:pathLst>
              </a:custGeom>
              <a:solidFill>
                <a:srgbClr val="FFFFFF"/>
              </a:solidFill>
              <a:ln w="9525">
                <a:noFill/>
                <a:round/>
                <a:headEnd/>
                <a:tailEnd/>
              </a:ln>
            </p:spPr>
            <p:txBody>
              <a:bodyPr/>
              <a:lstStyle/>
              <a:p>
                <a:endParaRPr lang="en-US"/>
              </a:p>
            </p:txBody>
          </p:sp>
          <p:sp>
            <p:nvSpPr>
              <p:cNvPr id="43075" name="Freeform 52"/>
              <p:cNvSpPr>
                <a:spLocks noEditPoints="1"/>
              </p:cNvSpPr>
              <p:nvPr/>
            </p:nvSpPr>
            <p:spPr bwMode="auto">
              <a:xfrm>
                <a:off x="1281" y="1406"/>
                <a:ext cx="77" cy="112"/>
              </a:xfrm>
              <a:custGeom>
                <a:avLst/>
                <a:gdLst>
                  <a:gd name="T0" fmla="*/ 48 w 77"/>
                  <a:gd name="T1" fmla="*/ 112 h 112"/>
                  <a:gd name="T2" fmla="*/ 48 w 77"/>
                  <a:gd name="T3" fmla="*/ 85 h 112"/>
                  <a:gd name="T4" fmla="*/ 0 w 77"/>
                  <a:gd name="T5" fmla="*/ 85 h 112"/>
                  <a:gd name="T6" fmla="*/ 0 w 77"/>
                  <a:gd name="T7" fmla="*/ 73 h 112"/>
                  <a:gd name="T8" fmla="*/ 51 w 77"/>
                  <a:gd name="T9" fmla="*/ 0 h 112"/>
                  <a:gd name="T10" fmla="*/ 62 w 77"/>
                  <a:gd name="T11" fmla="*/ 0 h 112"/>
                  <a:gd name="T12" fmla="*/ 62 w 77"/>
                  <a:gd name="T13" fmla="*/ 73 h 112"/>
                  <a:gd name="T14" fmla="*/ 77 w 77"/>
                  <a:gd name="T15" fmla="*/ 73 h 112"/>
                  <a:gd name="T16" fmla="*/ 77 w 77"/>
                  <a:gd name="T17" fmla="*/ 85 h 112"/>
                  <a:gd name="T18" fmla="*/ 62 w 77"/>
                  <a:gd name="T19" fmla="*/ 85 h 112"/>
                  <a:gd name="T20" fmla="*/ 62 w 77"/>
                  <a:gd name="T21" fmla="*/ 112 h 112"/>
                  <a:gd name="T22" fmla="*/ 48 w 77"/>
                  <a:gd name="T23" fmla="*/ 112 h 112"/>
                  <a:gd name="T24" fmla="*/ 48 w 77"/>
                  <a:gd name="T25" fmla="*/ 73 h 112"/>
                  <a:gd name="T26" fmla="*/ 48 w 77"/>
                  <a:gd name="T27" fmla="*/ 24 h 112"/>
                  <a:gd name="T28" fmla="*/ 13 w 77"/>
                  <a:gd name="T29" fmla="*/ 73 h 112"/>
                  <a:gd name="T30" fmla="*/ 48 w 77"/>
                  <a:gd name="T31" fmla="*/ 73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2"/>
                  <a:gd name="T50" fmla="*/ 77 w 77"/>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2">
                    <a:moveTo>
                      <a:pt x="48" y="112"/>
                    </a:moveTo>
                    <a:lnTo>
                      <a:pt x="48" y="85"/>
                    </a:lnTo>
                    <a:lnTo>
                      <a:pt x="0" y="85"/>
                    </a:lnTo>
                    <a:lnTo>
                      <a:pt x="0" y="73"/>
                    </a:lnTo>
                    <a:lnTo>
                      <a:pt x="51" y="0"/>
                    </a:lnTo>
                    <a:lnTo>
                      <a:pt x="62" y="0"/>
                    </a:lnTo>
                    <a:lnTo>
                      <a:pt x="62" y="73"/>
                    </a:lnTo>
                    <a:lnTo>
                      <a:pt x="77" y="73"/>
                    </a:lnTo>
                    <a:lnTo>
                      <a:pt x="77" y="85"/>
                    </a:lnTo>
                    <a:lnTo>
                      <a:pt x="62" y="85"/>
                    </a:lnTo>
                    <a:lnTo>
                      <a:pt x="62" y="112"/>
                    </a:lnTo>
                    <a:lnTo>
                      <a:pt x="48" y="112"/>
                    </a:lnTo>
                    <a:close/>
                    <a:moveTo>
                      <a:pt x="48" y="73"/>
                    </a:moveTo>
                    <a:lnTo>
                      <a:pt x="48" y="24"/>
                    </a:lnTo>
                    <a:lnTo>
                      <a:pt x="13" y="73"/>
                    </a:lnTo>
                    <a:lnTo>
                      <a:pt x="48" y="73"/>
                    </a:lnTo>
                    <a:close/>
                  </a:path>
                </a:pathLst>
              </a:custGeom>
              <a:solidFill>
                <a:srgbClr val="FFFFFF"/>
              </a:solidFill>
              <a:ln w="9525">
                <a:noFill/>
                <a:round/>
                <a:headEnd/>
                <a:tailEnd/>
              </a:ln>
            </p:spPr>
            <p:txBody>
              <a:bodyPr/>
              <a:lstStyle/>
              <a:p>
                <a:endParaRPr lang="en-US"/>
              </a:p>
            </p:txBody>
          </p:sp>
          <p:sp>
            <p:nvSpPr>
              <p:cNvPr id="43076" name="Freeform 53"/>
              <p:cNvSpPr>
                <a:spLocks/>
              </p:cNvSpPr>
              <p:nvPr/>
            </p:nvSpPr>
            <p:spPr bwMode="auto">
              <a:xfrm>
                <a:off x="1202" y="1610"/>
                <a:ext cx="42" cy="114"/>
              </a:xfrm>
              <a:custGeom>
                <a:avLst/>
                <a:gdLst>
                  <a:gd name="T0" fmla="*/ 42 w 42"/>
                  <a:gd name="T1" fmla="*/ 114 h 114"/>
                  <a:gd name="T2" fmla="*/ 27 w 42"/>
                  <a:gd name="T3" fmla="*/ 114 h 114"/>
                  <a:gd name="T4" fmla="*/ 27 w 42"/>
                  <a:gd name="T5" fmla="*/ 26 h 114"/>
                  <a:gd name="T6" fmla="*/ 25 w 42"/>
                  <a:gd name="T7" fmla="*/ 28 h 114"/>
                  <a:gd name="T8" fmla="*/ 21 w 42"/>
                  <a:gd name="T9" fmla="*/ 31 h 114"/>
                  <a:gd name="T10" fmla="*/ 18 w 42"/>
                  <a:gd name="T11" fmla="*/ 33 h 114"/>
                  <a:gd name="T12" fmla="*/ 15 w 42"/>
                  <a:gd name="T13" fmla="*/ 36 h 114"/>
                  <a:gd name="T14" fmla="*/ 10 w 42"/>
                  <a:gd name="T15" fmla="*/ 38 h 114"/>
                  <a:gd name="T16" fmla="*/ 7 w 42"/>
                  <a:gd name="T17" fmla="*/ 40 h 114"/>
                  <a:gd name="T18" fmla="*/ 3 w 42"/>
                  <a:gd name="T19" fmla="*/ 41 h 114"/>
                  <a:gd name="T20" fmla="*/ 0 w 42"/>
                  <a:gd name="T21" fmla="*/ 42 h 114"/>
                  <a:gd name="T22" fmla="*/ 0 w 42"/>
                  <a:gd name="T23" fmla="*/ 29 h 114"/>
                  <a:gd name="T24" fmla="*/ 5 w 42"/>
                  <a:gd name="T25" fmla="*/ 27 h 114"/>
                  <a:gd name="T26" fmla="*/ 10 w 42"/>
                  <a:gd name="T27" fmla="*/ 23 h 114"/>
                  <a:gd name="T28" fmla="*/ 15 w 42"/>
                  <a:gd name="T29" fmla="*/ 20 h 114"/>
                  <a:gd name="T30" fmla="*/ 19 w 42"/>
                  <a:gd name="T31" fmla="*/ 17 h 114"/>
                  <a:gd name="T32" fmla="*/ 24 w 42"/>
                  <a:gd name="T33" fmla="*/ 12 h 114"/>
                  <a:gd name="T34" fmla="*/ 27 w 42"/>
                  <a:gd name="T35" fmla="*/ 8 h 114"/>
                  <a:gd name="T36" fmla="*/ 30 w 42"/>
                  <a:gd name="T37" fmla="*/ 4 h 114"/>
                  <a:gd name="T38" fmla="*/ 32 w 42"/>
                  <a:gd name="T39" fmla="*/ 0 h 114"/>
                  <a:gd name="T40" fmla="*/ 42 w 42"/>
                  <a:gd name="T41" fmla="*/ 0 h 114"/>
                  <a:gd name="T42" fmla="*/ 42 w 42"/>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14"/>
                  <a:gd name="T68" fmla="*/ 42 w 4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14">
                    <a:moveTo>
                      <a:pt x="42" y="114"/>
                    </a:moveTo>
                    <a:lnTo>
                      <a:pt x="27" y="114"/>
                    </a:lnTo>
                    <a:lnTo>
                      <a:pt x="27" y="26"/>
                    </a:lnTo>
                    <a:lnTo>
                      <a:pt x="25" y="28"/>
                    </a:lnTo>
                    <a:lnTo>
                      <a:pt x="21" y="31"/>
                    </a:lnTo>
                    <a:lnTo>
                      <a:pt x="18" y="33"/>
                    </a:lnTo>
                    <a:lnTo>
                      <a:pt x="15" y="36"/>
                    </a:lnTo>
                    <a:lnTo>
                      <a:pt x="10" y="38"/>
                    </a:lnTo>
                    <a:lnTo>
                      <a:pt x="7" y="40"/>
                    </a:lnTo>
                    <a:lnTo>
                      <a:pt x="3" y="41"/>
                    </a:lnTo>
                    <a:lnTo>
                      <a:pt x="0" y="42"/>
                    </a:lnTo>
                    <a:lnTo>
                      <a:pt x="0" y="29"/>
                    </a:lnTo>
                    <a:lnTo>
                      <a:pt x="5" y="27"/>
                    </a:lnTo>
                    <a:lnTo>
                      <a:pt x="10" y="23"/>
                    </a:lnTo>
                    <a:lnTo>
                      <a:pt x="15" y="20"/>
                    </a:lnTo>
                    <a:lnTo>
                      <a:pt x="19" y="17"/>
                    </a:lnTo>
                    <a:lnTo>
                      <a:pt x="24" y="12"/>
                    </a:lnTo>
                    <a:lnTo>
                      <a:pt x="27" y="8"/>
                    </a:lnTo>
                    <a:lnTo>
                      <a:pt x="30" y="4"/>
                    </a:lnTo>
                    <a:lnTo>
                      <a:pt x="32" y="0"/>
                    </a:lnTo>
                    <a:lnTo>
                      <a:pt x="42" y="0"/>
                    </a:lnTo>
                    <a:lnTo>
                      <a:pt x="42" y="114"/>
                    </a:lnTo>
                    <a:close/>
                  </a:path>
                </a:pathLst>
              </a:custGeom>
              <a:solidFill>
                <a:srgbClr val="FFFFFF"/>
              </a:solidFill>
              <a:ln w="9525">
                <a:noFill/>
                <a:round/>
                <a:headEnd/>
                <a:tailEnd/>
              </a:ln>
            </p:spPr>
            <p:txBody>
              <a:bodyPr/>
              <a:lstStyle/>
              <a:p>
                <a:endParaRPr lang="en-US"/>
              </a:p>
            </p:txBody>
          </p:sp>
          <p:sp>
            <p:nvSpPr>
              <p:cNvPr id="43077" name="Freeform 54"/>
              <p:cNvSpPr>
                <a:spLocks/>
              </p:cNvSpPr>
              <p:nvPr/>
            </p:nvSpPr>
            <p:spPr bwMode="auto">
              <a:xfrm>
                <a:off x="1285" y="1610"/>
                <a:ext cx="72" cy="114"/>
              </a:xfrm>
              <a:custGeom>
                <a:avLst/>
                <a:gdLst>
                  <a:gd name="T0" fmla="*/ 72 w 72"/>
                  <a:gd name="T1" fmla="*/ 114 h 114"/>
                  <a:gd name="T2" fmla="*/ 0 w 72"/>
                  <a:gd name="T3" fmla="*/ 111 h 114"/>
                  <a:gd name="T4" fmla="*/ 1 w 72"/>
                  <a:gd name="T5" fmla="*/ 106 h 114"/>
                  <a:gd name="T6" fmla="*/ 3 w 72"/>
                  <a:gd name="T7" fmla="*/ 100 h 114"/>
                  <a:gd name="T8" fmla="*/ 7 w 72"/>
                  <a:gd name="T9" fmla="*/ 92 h 114"/>
                  <a:gd name="T10" fmla="*/ 13 w 72"/>
                  <a:gd name="T11" fmla="*/ 86 h 114"/>
                  <a:gd name="T12" fmla="*/ 22 w 72"/>
                  <a:gd name="T13" fmla="*/ 76 h 114"/>
                  <a:gd name="T14" fmla="*/ 35 w 72"/>
                  <a:gd name="T15" fmla="*/ 65 h 114"/>
                  <a:gd name="T16" fmla="*/ 47 w 72"/>
                  <a:gd name="T17" fmla="*/ 52 h 114"/>
                  <a:gd name="T18" fmla="*/ 54 w 72"/>
                  <a:gd name="T19" fmla="*/ 43 h 114"/>
                  <a:gd name="T20" fmla="*/ 57 w 72"/>
                  <a:gd name="T21" fmla="*/ 35 h 114"/>
                  <a:gd name="T22" fmla="*/ 57 w 72"/>
                  <a:gd name="T23" fmla="*/ 27 h 114"/>
                  <a:gd name="T24" fmla="*/ 54 w 72"/>
                  <a:gd name="T25" fmla="*/ 21 h 114"/>
                  <a:gd name="T26" fmla="*/ 49 w 72"/>
                  <a:gd name="T27" fmla="*/ 16 h 114"/>
                  <a:gd name="T28" fmla="*/ 41 w 72"/>
                  <a:gd name="T29" fmla="*/ 12 h 114"/>
                  <a:gd name="T30" fmla="*/ 32 w 72"/>
                  <a:gd name="T31" fmla="*/ 12 h 114"/>
                  <a:gd name="T32" fmla="*/ 24 w 72"/>
                  <a:gd name="T33" fmla="*/ 16 h 114"/>
                  <a:gd name="T34" fmla="*/ 18 w 72"/>
                  <a:gd name="T35" fmla="*/ 22 h 114"/>
                  <a:gd name="T36" fmla="*/ 15 w 72"/>
                  <a:gd name="T37" fmla="*/ 29 h 114"/>
                  <a:gd name="T38" fmla="*/ 2 w 72"/>
                  <a:gd name="T39" fmla="*/ 32 h 114"/>
                  <a:gd name="T40" fmla="*/ 5 w 72"/>
                  <a:gd name="T41" fmla="*/ 19 h 114"/>
                  <a:gd name="T42" fmla="*/ 11 w 72"/>
                  <a:gd name="T43" fmla="*/ 8 h 114"/>
                  <a:gd name="T44" fmla="*/ 16 w 72"/>
                  <a:gd name="T45" fmla="*/ 5 h 114"/>
                  <a:gd name="T46" fmla="*/ 23 w 72"/>
                  <a:gd name="T47" fmla="*/ 2 h 114"/>
                  <a:gd name="T48" fmla="*/ 30 w 72"/>
                  <a:gd name="T49" fmla="*/ 1 h 114"/>
                  <a:gd name="T50" fmla="*/ 37 w 72"/>
                  <a:gd name="T51" fmla="*/ 0 h 114"/>
                  <a:gd name="T52" fmla="*/ 44 w 72"/>
                  <a:gd name="T53" fmla="*/ 1 h 114"/>
                  <a:gd name="T54" fmla="*/ 51 w 72"/>
                  <a:gd name="T55" fmla="*/ 2 h 114"/>
                  <a:gd name="T56" fmla="*/ 57 w 72"/>
                  <a:gd name="T57" fmla="*/ 6 h 114"/>
                  <a:gd name="T58" fmla="*/ 63 w 72"/>
                  <a:gd name="T59" fmla="*/ 10 h 114"/>
                  <a:gd name="T60" fmla="*/ 70 w 72"/>
                  <a:gd name="T61" fmla="*/ 20 h 114"/>
                  <a:gd name="T62" fmla="*/ 72 w 72"/>
                  <a:gd name="T63" fmla="*/ 32 h 114"/>
                  <a:gd name="T64" fmla="*/ 71 w 72"/>
                  <a:gd name="T65" fmla="*/ 38 h 114"/>
                  <a:gd name="T66" fmla="*/ 69 w 72"/>
                  <a:gd name="T67" fmla="*/ 46 h 114"/>
                  <a:gd name="T68" fmla="*/ 66 w 72"/>
                  <a:gd name="T69" fmla="*/ 52 h 114"/>
                  <a:gd name="T70" fmla="*/ 61 w 72"/>
                  <a:gd name="T71" fmla="*/ 58 h 114"/>
                  <a:gd name="T72" fmla="*/ 53 w 72"/>
                  <a:gd name="T73" fmla="*/ 67 h 114"/>
                  <a:gd name="T74" fmla="*/ 41 w 72"/>
                  <a:gd name="T75" fmla="*/ 78 h 114"/>
                  <a:gd name="T76" fmla="*/ 30 w 72"/>
                  <a:gd name="T77" fmla="*/ 87 h 114"/>
                  <a:gd name="T78" fmla="*/ 24 w 72"/>
                  <a:gd name="T79" fmla="*/ 92 h 114"/>
                  <a:gd name="T80" fmla="*/ 21 w 72"/>
                  <a:gd name="T81" fmla="*/ 96 h 114"/>
                  <a:gd name="T82" fmla="*/ 17 w 72"/>
                  <a:gd name="T83" fmla="*/ 99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
                  <a:gd name="T127" fmla="*/ 0 h 114"/>
                  <a:gd name="T128" fmla="*/ 72 w 72"/>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 h="114">
                    <a:moveTo>
                      <a:pt x="72" y="99"/>
                    </a:moveTo>
                    <a:lnTo>
                      <a:pt x="72" y="114"/>
                    </a:lnTo>
                    <a:lnTo>
                      <a:pt x="0" y="114"/>
                    </a:lnTo>
                    <a:lnTo>
                      <a:pt x="0" y="111"/>
                    </a:lnTo>
                    <a:lnTo>
                      <a:pt x="0" y="109"/>
                    </a:lnTo>
                    <a:lnTo>
                      <a:pt x="1" y="106"/>
                    </a:lnTo>
                    <a:lnTo>
                      <a:pt x="2" y="104"/>
                    </a:lnTo>
                    <a:lnTo>
                      <a:pt x="3" y="100"/>
                    </a:lnTo>
                    <a:lnTo>
                      <a:pt x="5" y="96"/>
                    </a:lnTo>
                    <a:lnTo>
                      <a:pt x="7" y="92"/>
                    </a:lnTo>
                    <a:lnTo>
                      <a:pt x="10" y="89"/>
                    </a:lnTo>
                    <a:lnTo>
                      <a:pt x="13" y="86"/>
                    </a:lnTo>
                    <a:lnTo>
                      <a:pt x="16" y="81"/>
                    </a:lnTo>
                    <a:lnTo>
                      <a:pt x="22" y="76"/>
                    </a:lnTo>
                    <a:lnTo>
                      <a:pt x="28" y="71"/>
                    </a:lnTo>
                    <a:lnTo>
                      <a:pt x="35" y="65"/>
                    </a:lnTo>
                    <a:lnTo>
                      <a:pt x="42" y="58"/>
                    </a:lnTo>
                    <a:lnTo>
                      <a:pt x="47" y="52"/>
                    </a:lnTo>
                    <a:lnTo>
                      <a:pt x="51" y="47"/>
                    </a:lnTo>
                    <a:lnTo>
                      <a:pt x="54" y="43"/>
                    </a:lnTo>
                    <a:lnTo>
                      <a:pt x="56" y="39"/>
                    </a:lnTo>
                    <a:lnTo>
                      <a:pt x="57" y="35"/>
                    </a:lnTo>
                    <a:lnTo>
                      <a:pt x="58" y="31"/>
                    </a:lnTo>
                    <a:lnTo>
                      <a:pt x="57" y="27"/>
                    </a:lnTo>
                    <a:lnTo>
                      <a:pt x="56" y="24"/>
                    </a:lnTo>
                    <a:lnTo>
                      <a:pt x="54" y="21"/>
                    </a:lnTo>
                    <a:lnTo>
                      <a:pt x="51" y="18"/>
                    </a:lnTo>
                    <a:lnTo>
                      <a:pt x="49" y="16"/>
                    </a:lnTo>
                    <a:lnTo>
                      <a:pt x="46" y="13"/>
                    </a:lnTo>
                    <a:lnTo>
                      <a:pt x="41" y="12"/>
                    </a:lnTo>
                    <a:lnTo>
                      <a:pt x="37" y="12"/>
                    </a:lnTo>
                    <a:lnTo>
                      <a:pt x="32" y="12"/>
                    </a:lnTo>
                    <a:lnTo>
                      <a:pt x="28" y="13"/>
                    </a:lnTo>
                    <a:lnTo>
                      <a:pt x="24" y="16"/>
                    </a:lnTo>
                    <a:lnTo>
                      <a:pt x="21" y="18"/>
                    </a:lnTo>
                    <a:lnTo>
                      <a:pt x="18" y="22"/>
                    </a:lnTo>
                    <a:lnTo>
                      <a:pt x="17" y="26"/>
                    </a:lnTo>
                    <a:lnTo>
                      <a:pt x="15" y="29"/>
                    </a:lnTo>
                    <a:lnTo>
                      <a:pt x="15" y="34"/>
                    </a:lnTo>
                    <a:lnTo>
                      <a:pt x="2" y="32"/>
                    </a:lnTo>
                    <a:lnTo>
                      <a:pt x="3" y="26"/>
                    </a:lnTo>
                    <a:lnTo>
                      <a:pt x="5" y="19"/>
                    </a:lnTo>
                    <a:lnTo>
                      <a:pt x="8" y="13"/>
                    </a:lnTo>
                    <a:lnTo>
                      <a:pt x="11" y="8"/>
                    </a:lnTo>
                    <a:lnTo>
                      <a:pt x="14" y="7"/>
                    </a:lnTo>
                    <a:lnTo>
                      <a:pt x="16" y="5"/>
                    </a:lnTo>
                    <a:lnTo>
                      <a:pt x="20" y="3"/>
                    </a:lnTo>
                    <a:lnTo>
                      <a:pt x="23" y="2"/>
                    </a:lnTo>
                    <a:lnTo>
                      <a:pt x="27" y="2"/>
                    </a:lnTo>
                    <a:lnTo>
                      <a:pt x="30" y="1"/>
                    </a:lnTo>
                    <a:lnTo>
                      <a:pt x="33" y="0"/>
                    </a:lnTo>
                    <a:lnTo>
                      <a:pt x="37" y="0"/>
                    </a:lnTo>
                    <a:lnTo>
                      <a:pt x="41" y="0"/>
                    </a:lnTo>
                    <a:lnTo>
                      <a:pt x="44" y="1"/>
                    </a:lnTo>
                    <a:lnTo>
                      <a:pt x="47" y="2"/>
                    </a:lnTo>
                    <a:lnTo>
                      <a:pt x="51" y="2"/>
                    </a:lnTo>
                    <a:lnTo>
                      <a:pt x="54" y="4"/>
                    </a:lnTo>
                    <a:lnTo>
                      <a:pt x="57" y="6"/>
                    </a:lnTo>
                    <a:lnTo>
                      <a:pt x="60" y="7"/>
                    </a:lnTo>
                    <a:lnTo>
                      <a:pt x="63" y="10"/>
                    </a:lnTo>
                    <a:lnTo>
                      <a:pt x="67" y="14"/>
                    </a:lnTo>
                    <a:lnTo>
                      <a:pt x="70" y="20"/>
                    </a:lnTo>
                    <a:lnTo>
                      <a:pt x="71" y="27"/>
                    </a:lnTo>
                    <a:lnTo>
                      <a:pt x="72" y="32"/>
                    </a:lnTo>
                    <a:lnTo>
                      <a:pt x="72" y="35"/>
                    </a:lnTo>
                    <a:lnTo>
                      <a:pt x="71" y="38"/>
                    </a:lnTo>
                    <a:lnTo>
                      <a:pt x="70" y="42"/>
                    </a:lnTo>
                    <a:lnTo>
                      <a:pt x="69" y="46"/>
                    </a:lnTo>
                    <a:lnTo>
                      <a:pt x="68" y="49"/>
                    </a:lnTo>
                    <a:lnTo>
                      <a:pt x="66" y="52"/>
                    </a:lnTo>
                    <a:lnTo>
                      <a:pt x="64" y="56"/>
                    </a:lnTo>
                    <a:lnTo>
                      <a:pt x="61" y="58"/>
                    </a:lnTo>
                    <a:lnTo>
                      <a:pt x="58" y="62"/>
                    </a:lnTo>
                    <a:lnTo>
                      <a:pt x="53" y="67"/>
                    </a:lnTo>
                    <a:lnTo>
                      <a:pt x="47" y="72"/>
                    </a:lnTo>
                    <a:lnTo>
                      <a:pt x="41" y="78"/>
                    </a:lnTo>
                    <a:lnTo>
                      <a:pt x="34" y="84"/>
                    </a:lnTo>
                    <a:lnTo>
                      <a:pt x="30" y="87"/>
                    </a:lnTo>
                    <a:lnTo>
                      <a:pt x="27" y="91"/>
                    </a:lnTo>
                    <a:lnTo>
                      <a:pt x="24" y="92"/>
                    </a:lnTo>
                    <a:lnTo>
                      <a:pt x="23" y="94"/>
                    </a:lnTo>
                    <a:lnTo>
                      <a:pt x="21" y="96"/>
                    </a:lnTo>
                    <a:lnTo>
                      <a:pt x="19" y="97"/>
                    </a:lnTo>
                    <a:lnTo>
                      <a:pt x="17" y="99"/>
                    </a:lnTo>
                    <a:lnTo>
                      <a:pt x="72" y="99"/>
                    </a:lnTo>
                    <a:close/>
                  </a:path>
                </a:pathLst>
              </a:custGeom>
              <a:solidFill>
                <a:srgbClr val="FFFFFF"/>
              </a:solidFill>
              <a:ln w="9525">
                <a:noFill/>
                <a:round/>
                <a:headEnd/>
                <a:tailEnd/>
              </a:ln>
            </p:spPr>
            <p:txBody>
              <a:bodyPr/>
              <a:lstStyle/>
              <a:p>
                <a:endParaRPr lang="en-US"/>
              </a:p>
            </p:txBody>
          </p:sp>
          <p:sp>
            <p:nvSpPr>
              <p:cNvPr id="43078" name="Freeform 55"/>
              <p:cNvSpPr>
                <a:spLocks/>
              </p:cNvSpPr>
              <p:nvPr/>
            </p:nvSpPr>
            <p:spPr bwMode="auto">
              <a:xfrm>
                <a:off x="1202" y="1815"/>
                <a:ext cx="42" cy="114"/>
              </a:xfrm>
              <a:custGeom>
                <a:avLst/>
                <a:gdLst>
                  <a:gd name="T0" fmla="*/ 42 w 42"/>
                  <a:gd name="T1" fmla="*/ 114 h 114"/>
                  <a:gd name="T2" fmla="*/ 27 w 42"/>
                  <a:gd name="T3" fmla="*/ 114 h 114"/>
                  <a:gd name="T4" fmla="*/ 27 w 42"/>
                  <a:gd name="T5" fmla="*/ 26 h 114"/>
                  <a:gd name="T6" fmla="*/ 25 w 42"/>
                  <a:gd name="T7" fmla="*/ 28 h 114"/>
                  <a:gd name="T8" fmla="*/ 21 w 42"/>
                  <a:gd name="T9" fmla="*/ 31 h 114"/>
                  <a:gd name="T10" fmla="*/ 18 w 42"/>
                  <a:gd name="T11" fmla="*/ 33 h 114"/>
                  <a:gd name="T12" fmla="*/ 15 w 42"/>
                  <a:gd name="T13" fmla="*/ 36 h 114"/>
                  <a:gd name="T14" fmla="*/ 10 w 42"/>
                  <a:gd name="T15" fmla="*/ 38 h 114"/>
                  <a:gd name="T16" fmla="*/ 7 w 42"/>
                  <a:gd name="T17" fmla="*/ 40 h 114"/>
                  <a:gd name="T18" fmla="*/ 3 w 42"/>
                  <a:gd name="T19" fmla="*/ 41 h 114"/>
                  <a:gd name="T20" fmla="*/ 0 w 42"/>
                  <a:gd name="T21" fmla="*/ 42 h 114"/>
                  <a:gd name="T22" fmla="*/ 0 w 42"/>
                  <a:gd name="T23" fmla="*/ 29 h 114"/>
                  <a:gd name="T24" fmla="*/ 5 w 42"/>
                  <a:gd name="T25" fmla="*/ 27 h 114"/>
                  <a:gd name="T26" fmla="*/ 10 w 42"/>
                  <a:gd name="T27" fmla="*/ 23 h 114"/>
                  <a:gd name="T28" fmla="*/ 15 w 42"/>
                  <a:gd name="T29" fmla="*/ 20 h 114"/>
                  <a:gd name="T30" fmla="*/ 19 w 42"/>
                  <a:gd name="T31" fmla="*/ 17 h 114"/>
                  <a:gd name="T32" fmla="*/ 24 w 42"/>
                  <a:gd name="T33" fmla="*/ 12 h 114"/>
                  <a:gd name="T34" fmla="*/ 27 w 42"/>
                  <a:gd name="T35" fmla="*/ 8 h 114"/>
                  <a:gd name="T36" fmla="*/ 30 w 42"/>
                  <a:gd name="T37" fmla="*/ 4 h 114"/>
                  <a:gd name="T38" fmla="*/ 32 w 42"/>
                  <a:gd name="T39" fmla="*/ 0 h 114"/>
                  <a:gd name="T40" fmla="*/ 42 w 42"/>
                  <a:gd name="T41" fmla="*/ 0 h 114"/>
                  <a:gd name="T42" fmla="*/ 42 w 42"/>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114"/>
                  <a:gd name="T68" fmla="*/ 42 w 4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114">
                    <a:moveTo>
                      <a:pt x="42" y="114"/>
                    </a:moveTo>
                    <a:lnTo>
                      <a:pt x="27" y="114"/>
                    </a:lnTo>
                    <a:lnTo>
                      <a:pt x="27" y="26"/>
                    </a:lnTo>
                    <a:lnTo>
                      <a:pt x="25" y="28"/>
                    </a:lnTo>
                    <a:lnTo>
                      <a:pt x="21" y="31"/>
                    </a:lnTo>
                    <a:lnTo>
                      <a:pt x="18" y="33"/>
                    </a:lnTo>
                    <a:lnTo>
                      <a:pt x="15" y="36"/>
                    </a:lnTo>
                    <a:lnTo>
                      <a:pt x="10" y="38"/>
                    </a:lnTo>
                    <a:lnTo>
                      <a:pt x="7" y="40"/>
                    </a:lnTo>
                    <a:lnTo>
                      <a:pt x="3" y="41"/>
                    </a:lnTo>
                    <a:lnTo>
                      <a:pt x="0" y="42"/>
                    </a:lnTo>
                    <a:lnTo>
                      <a:pt x="0" y="29"/>
                    </a:lnTo>
                    <a:lnTo>
                      <a:pt x="5" y="27"/>
                    </a:lnTo>
                    <a:lnTo>
                      <a:pt x="10" y="23"/>
                    </a:lnTo>
                    <a:lnTo>
                      <a:pt x="15" y="20"/>
                    </a:lnTo>
                    <a:lnTo>
                      <a:pt x="19" y="17"/>
                    </a:lnTo>
                    <a:lnTo>
                      <a:pt x="24" y="12"/>
                    </a:lnTo>
                    <a:lnTo>
                      <a:pt x="27" y="8"/>
                    </a:lnTo>
                    <a:lnTo>
                      <a:pt x="30" y="4"/>
                    </a:lnTo>
                    <a:lnTo>
                      <a:pt x="32" y="0"/>
                    </a:lnTo>
                    <a:lnTo>
                      <a:pt x="42" y="0"/>
                    </a:lnTo>
                    <a:lnTo>
                      <a:pt x="42" y="114"/>
                    </a:lnTo>
                    <a:close/>
                  </a:path>
                </a:pathLst>
              </a:custGeom>
              <a:solidFill>
                <a:srgbClr val="FFFFFF"/>
              </a:solidFill>
              <a:ln w="9525">
                <a:noFill/>
                <a:round/>
                <a:headEnd/>
                <a:tailEnd/>
              </a:ln>
            </p:spPr>
            <p:txBody>
              <a:bodyPr/>
              <a:lstStyle/>
              <a:p>
                <a:endParaRPr lang="en-US"/>
              </a:p>
            </p:txBody>
          </p:sp>
          <p:sp>
            <p:nvSpPr>
              <p:cNvPr id="43079" name="Freeform 56"/>
              <p:cNvSpPr>
                <a:spLocks noEditPoints="1"/>
              </p:cNvSpPr>
              <p:nvPr/>
            </p:nvSpPr>
            <p:spPr bwMode="auto">
              <a:xfrm>
                <a:off x="1287" y="1815"/>
                <a:ext cx="71" cy="116"/>
              </a:xfrm>
              <a:custGeom>
                <a:avLst/>
                <a:gdLst>
                  <a:gd name="T0" fmla="*/ 0 w 71"/>
                  <a:gd name="T1" fmla="*/ 53 h 116"/>
                  <a:gd name="T2" fmla="*/ 1 w 71"/>
                  <a:gd name="T3" fmla="*/ 45 h 116"/>
                  <a:gd name="T4" fmla="*/ 2 w 71"/>
                  <a:gd name="T5" fmla="*/ 37 h 116"/>
                  <a:gd name="T6" fmla="*/ 3 w 71"/>
                  <a:gd name="T7" fmla="*/ 29 h 116"/>
                  <a:gd name="T8" fmla="*/ 5 w 71"/>
                  <a:gd name="T9" fmla="*/ 20 h 116"/>
                  <a:gd name="T10" fmla="*/ 11 w 71"/>
                  <a:gd name="T11" fmla="*/ 11 h 116"/>
                  <a:gd name="T12" fmla="*/ 19 w 71"/>
                  <a:gd name="T13" fmla="*/ 4 h 116"/>
                  <a:gd name="T14" fmla="*/ 30 w 71"/>
                  <a:gd name="T15" fmla="*/ 1 h 116"/>
                  <a:gd name="T16" fmla="*/ 39 w 71"/>
                  <a:gd name="T17" fmla="*/ 0 h 116"/>
                  <a:gd name="T18" fmla="*/ 47 w 71"/>
                  <a:gd name="T19" fmla="*/ 2 h 116"/>
                  <a:gd name="T20" fmla="*/ 54 w 71"/>
                  <a:gd name="T21" fmla="*/ 6 h 116"/>
                  <a:gd name="T22" fmla="*/ 60 w 71"/>
                  <a:gd name="T23" fmla="*/ 12 h 116"/>
                  <a:gd name="T24" fmla="*/ 64 w 71"/>
                  <a:gd name="T25" fmla="*/ 19 h 116"/>
                  <a:gd name="T26" fmla="*/ 67 w 71"/>
                  <a:gd name="T27" fmla="*/ 27 h 116"/>
                  <a:gd name="T28" fmla="*/ 70 w 71"/>
                  <a:gd name="T29" fmla="*/ 33 h 116"/>
                  <a:gd name="T30" fmla="*/ 71 w 71"/>
                  <a:gd name="T31" fmla="*/ 40 h 116"/>
                  <a:gd name="T32" fmla="*/ 71 w 71"/>
                  <a:gd name="T33" fmla="*/ 47 h 116"/>
                  <a:gd name="T34" fmla="*/ 71 w 71"/>
                  <a:gd name="T35" fmla="*/ 54 h 116"/>
                  <a:gd name="T36" fmla="*/ 71 w 71"/>
                  <a:gd name="T37" fmla="*/ 63 h 116"/>
                  <a:gd name="T38" fmla="*/ 70 w 71"/>
                  <a:gd name="T39" fmla="*/ 72 h 116"/>
                  <a:gd name="T40" fmla="*/ 69 w 71"/>
                  <a:gd name="T41" fmla="*/ 80 h 116"/>
                  <a:gd name="T42" fmla="*/ 68 w 71"/>
                  <a:gd name="T43" fmla="*/ 87 h 116"/>
                  <a:gd name="T44" fmla="*/ 66 w 71"/>
                  <a:gd name="T45" fmla="*/ 97 h 116"/>
                  <a:gd name="T46" fmla="*/ 60 w 71"/>
                  <a:gd name="T47" fmla="*/ 106 h 116"/>
                  <a:gd name="T48" fmla="*/ 52 w 71"/>
                  <a:gd name="T49" fmla="*/ 112 h 116"/>
                  <a:gd name="T50" fmla="*/ 42 w 71"/>
                  <a:gd name="T51" fmla="*/ 115 h 116"/>
                  <a:gd name="T52" fmla="*/ 33 w 71"/>
                  <a:gd name="T53" fmla="*/ 116 h 116"/>
                  <a:gd name="T54" fmla="*/ 26 w 71"/>
                  <a:gd name="T55" fmla="*/ 114 h 116"/>
                  <a:gd name="T56" fmla="*/ 19 w 71"/>
                  <a:gd name="T57" fmla="*/ 111 h 116"/>
                  <a:gd name="T58" fmla="*/ 13 w 71"/>
                  <a:gd name="T59" fmla="*/ 107 h 116"/>
                  <a:gd name="T60" fmla="*/ 8 w 71"/>
                  <a:gd name="T61" fmla="*/ 101 h 116"/>
                  <a:gd name="T62" fmla="*/ 5 w 71"/>
                  <a:gd name="T63" fmla="*/ 92 h 116"/>
                  <a:gd name="T64" fmla="*/ 2 w 71"/>
                  <a:gd name="T65" fmla="*/ 80 h 116"/>
                  <a:gd name="T66" fmla="*/ 0 w 71"/>
                  <a:gd name="T67" fmla="*/ 66 h 116"/>
                  <a:gd name="T68" fmla="*/ 13 w 71"/>
                  <a:gd name="T69" fmla="*/ 58 h 116"/>
                  <a:gd name="T70" fmla="*/ 14 w 71"/>
                  <a:gd name="T71" fmla="*/ 71 h 116"/>
                  <a:gd name="T72" fmla="*/ 15 w 71"/>
                  <a:gd name="T73" fmla="*/ 81 h 116"/>
                  <a:gd name="T74" fmla="*/ 17 w 71"/>
                  <a:gd name="T75" fmla="*/ 89 h 116"/>
                  <a:gd name="T76" fmla="*/ 20 w 71"/>
                  <a:gd name="T77" fmla="*/ 94 h 116"/>
                  <a:gd name="T78" fmla="*/ 28 w 71"/>
                  <a:gd name="T79" fmla="*/ 102 h 116"/>
                  <a:gd name="T80" fmla="*/ 36 w 71"/>
                  <a:gd name="T81" fmla="*/ 104 h 116"/>
                  <a:gd name="T82" fmla="*/ 43 w 71"/>
                  <a:gd name="T83" fmla="*/ 102 h 116"/>
                  <a:gd name="T84" fmla="*/ 51 w 71"/>
                  <a:gd name="T85" fmla="*/ 96 h 116"/>
                  <a:gd name="T86" fmla="*/ 54 w 71"/>
                  <a:gd name="T87" fmla="*/ 90 h 116"/>
                  <a:gd name="T88" fmla="*/ 56 w 71"/>
                  <a:gd name="T89" fmla="*/ 82 h 116"/>
                  <a:gd name="T90" fmla="*/ 57 w 71"/>
                  <a:gd name="T91" fmla="*/ 71 h 116"/>
                  <a:gd name="T92" fmla="*/ 58 w 71"/>
                  <a:gd name="T93" fmla="*/ 58 h 116"/>
                  <a:gd name="T94" fmla="*/ 57 w 71"/>
                  <a:gd name="T95" fmla="*/ 45 h 116"/>
                  <a:gd name="T96" fmla="*/ 56 w 71"/>
                  <a:gd name="T97" fmla="*/ 35 h 116"/>
                  <a:gd name="T98" fmla="*/ 54 w 71"/>
                  <a:gd name="T99" fmla="*/ 27 h 116"/>
                  <a:gd name="T100" fmla="*/ 51 w 71"/>
                  <a:gd name="T101" fmla="*/ 22 h 116"/>
                  <a:gd name="T102" fmla="*/ 43 w 71"/>
                  <a:gd name="T103" fmla="*/ 14 h 116"/>
                  <a:gd name="T104" fmla="*/ 36 w 71"/>
                  <a:gd name="T105" fmla="*/ 12 h 116"/>
                  <a:gd name="T106" fmla="*/ 28 w 71"/>
                  <a:gd name="T107" fmla="*/ 14 h 116"/>
                  <a:gd name="T108" fmla="*/ 20 w 71"/>
                  <a:gd name="T109" fmla="*/ 20 h 116"/>
                  <a:gd name="T110" fmla="*/ 17 w 71"/>
                  <a:gd name="T111" fmla="*/ 27 h 116"/>
                  <a:gd name="T112" fmla="*/ 15 w 71"/>
                  <a:gd name="T113" fmla="*/ 35 h 116"/>
                  <a:gd name="T114" fmla="*/ 14 w 71"/>
                  <a:gd name="T115" fmla="*/ 45 h 116"/>
                  <a:gd name="T116" fmla="*/ 13 w 71"/>
                  <a:gd name="T117" fmla="*/ 58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16"/>
                  <a:gd name="T179" fmla="*/ 71 w 71"/>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16">
                    <a:moveTo>
                      <a:pt x="0" y="58"/>
                    </a:moveTo>
                    <a:lnTo>
                      <a:pt x="0" y="53"/>
                    </a:lnTo>
                    <a:lnTo>
                      <a:pt x="0" y="49"/>
                    </a:lnTo>
                    <a:lnTo>
                      <a:pt x="1" y="45"/>
                    </a:lnTo>
                    <a:lnTo>
                      <a:pt x="1" y="41"/>
                    </a:lnTo>
                    <a:lnTo>
                      <a:pt x="2" y="37"/>
                    </a:lnTo>
                    <a:lnTo>
                      <a:pt x="3" y="32"/>
                    </a:lnTo>
                    <a:lnTo>
                      <a:pt x="3" y="29"/>
                    </a:lnTo>
                    <a:lnTo>
                      <a:pt x="4" y="26"/>
                    </a:lnTo>
                    <a:lnTo>
                      <a:pt x="5" y="20"/>
                    </a:lnTo>
                    <a:lnTo>
                      <a:pt x="8" y="15"/>
                    </a:lnTo>
                    <a:lnTo>
                      <a:pt x="11" y="11"/>
                    </a:lnTo>
                    <a:lnTo>
                      <a:pt x="15" y="7"/>
                    </a:lnTo>
                    <a:lnTo>
                      <a:pt x="19" y="4"/>
                    </a:lnTo>
                    <a:lnTo>
                      <a:pt x="24" y="2"/>
                    </a:lnTo>
                    <a:lnTo>
                      <a:pt x="30" y="1"/>
                    </a:lnTo>
                    <a:lnTo>
                      <a:pt x="36" y="0"/>
                    </a:lnTo>
                    <a:lnTo>
                      <a:pt x="39" y="0"/>
                    </a:lnTo>
                    <a:lnTo>
                      <a:pt x="43" y="1"/>
                    </a:lnTo>
                    <a:lnTo>
                      <a:pt x="47" y="2"/>
                    </a:lnTo>
                    <a:lnTo>
                      <a:pt x="51" y="3"/>
                    </a:lnTo>
                    <a:lnTo>
                      <a:pt x="54" y="6"/>
                    </a:lnTo>
                    <a:lnTo>
                      <a:pt x="57" y="8"/>
                    </a:lnTo>
                    <a:lnTo>
                      <a:pt x="60" y="12"/>
                    </a:lnTo>
                    <a:lnTo>
                      <a:pt x="61" y="15"/>
                    </a:lnTo>
                    <a:lnTo>
                      <a:pt x="64" y="19"/>
                    </a:lnTo>
                    <a:lnTo>
                      <a:pt x="66" y="22"/>
                    </a:lnTo>
                    <a:lnTo>
                      <a:pt x="67" y="27"/>
                    </a:lnTo>
                    <a:lnTo>
                      <a:pt x="69" y="31"/>
                    </a:lnTo>
                    <a:lnTo>
                      <a:pt x="70" y="33"/>
                    </a:lnTo>
                    <a:lnTo>
                      <a:pt x="70" y="37"/>
                    </a:lnTo>
                    <a:lnTo>
                      <a:pt x="71" y="40"/>
                    </a:lnTo>
                    <a:lnTo>
                      <a:pt x="71" y="43"/>
                    </a:lnTo>
                    <a:lnTo>
                      <a:pt x="71" y="47"/>
                    </a:lnTo>
                    <a:lnTo>
                      <a:pt x="71" y="50"/>
                    </a:lnTo>
                    <a:lnTo>
                      <a:pt x="71" y="54"/>
                    </a:lnTo>
                    <a:lnTo>
                      <a:pt x="71" y="58"/>
                    </a:lnTo>
                    <a:lnTo>
                      <a:pt x="71" y="63"/>
                    </a:lnTo>
                    <a:lnTo>
                      <a:pt x="71" y="67"/>
                    </a:lnTo>
                    <a:lnTo>
                      <a:pt x="70" y="72"/>
                    </a:lnTo>
                    <a:lnTo>
                      <a:pt x="70" y="76"/>
                    </a:lnTo>
                    <a:lnTo>
                      <a:pt x="69" y="80"/>
                    </a:lnTo>
                    <a:lnTo>
                      <a:pt x="68" y="84"/>
                    </a:lnTo>
                    <a:lnTo>
                      <a:pt x="68" y="87"/>
                    </a:lnTo>
                    <a:lnTo>
                      <a:pt x="67" y="91"/>
                    </a:lnTo>
                    <a:lnTo>
                      <a:pt x="66" y="97"/>
                    </a:lnTo>
                    <a:lnTo>
                      <a:pt x="63" y="102"/>
                    </a:lnTo>
                    <a:lnTo>
                      <a:pt x="60" y="106"/>
                    </a:lnTo>
                    <a:lnTo>
                      <a:pt x="56" y="109"/>
                    </a:lnTo>
                    <a:lnTo>
                      <a:pt x="52" y="112"/>
                    </a:lnTo>
                    <a:lnTo>
                      <a:pt x="47" y="113"/>
                    </a:lnTo>
                    <a:lnTo>
                      <a:pt x="42" y="115"/>
                    </a:lnTo>
                    <a:lnTo>
                      <a:pt x="36" y="116"/>
                    </a:lnTo>
                    <a:lnTo>
                      <a:pt x="33" y="116"/>
                    </a:lnTo>
                    <a:lnTo>
                      <a:pt x="29" y="115"/>
                    </a:lnTo>
                    <a:lnTo>
                      <a:pt x="26" y="114"/>
                    </a:lnTo>
                    <a:lnTo>
                      <a:pt x="22" y="112"/>
                    </a:lnTo>
                    <a:lnTo>
                      <a:pt x="19" y="111"/>
                    </a:lnTo>
                    <a:lnTo>
                      <a:pt x="15" y="109"/>
                    </a:lnTo>
                    <a:lnTo>
                      <a:pt x="13" y="107"/>
                    </a:lnTo>
                    <a:lnTo>
                      <a:pt x="10" y="104"/>
                    </a:lnTo>
                    <a:lnTo>
                      <a:pt x="8" y="101"/>
                    </a:lnTo>
                    <a:lnTo>
                      <a:pt x="6" y="97"/>
                    </a:lnTo>
                    <a:lnTo>
                      <a:pt x="5" y="92"/>
                    </a:lnTo>
                    <a:lnTo>
                      <a:pt x="3" y="86"/>
                    </a:lnTo>
                    <a:lnTo>
                      <a:pt x="2" y="80"/>
                    </a:lnTo>
                    <a:lnTo>
                      <a:pt x="1" y="73"/>
                    </a:lnTo>
                    <a:lnTo>
                      <a:pt x="0" y="66"/>
                    </a:lnTo>
                    <a:lnTo>
                      <a:pt x="0" y="58"/>
                    </a:lnTo>
                    <a:close/>
                    <a:moveTo>
                      <a:pt x="13" y="58"/>
                    </a:moveTo>
                    <a:lnTo>
                      <a:pt x="13" y="65"/>
                    </a:lnTo>
                    <a:lnTo>
                      <a:pt x="14" y="71"/>
                    </a:lnTo>
                    <a:lnTo>
                      <a:pt x="14" y="77"/>
                    </a:lnTo>
                    <a:lnTo>
                      <a:pt x="15" y="81"/>
                    </a:lnTo>
                    <a:lnTo>
                      <a:pt x="16" y="86"/>
                    </a:lnTo>
                    <a:lnTo>
                      <a:pt x="17" y="89"/>
                    </a:lnTo>
                    <a:lnTo>
                      <a:pt x="19" y="92"/>
                    </a:lnTo>
                    <a:lnTo>
                      <a:pt x="20" y="94"/>
                    </a:lnTo>
                    <a:lnTo>
                      <a:pt x="23" y="98"/>
                    </a:lnTo>
                    <a:lnTo>
                      <a:pt x="28" y="102"/>
                    </a:lnTo>
                    <a:lnTo>
                      <a:pt x="32" y="103"/>
                    </a:lnTo>
                    <a:lnTo>
                      <a:pt x="36" y="104"/>
                    </a:lnTo>
                    <a:lnTo>
                      <a:pt x="39" y="103"/>
                    </a:lnTo>
                    <a:lnTo>
                      <a:pt x="43" y="102"/>
                    </a:lnTo>
                    <a:lnTo>
                      <a:pt x="47" y="99"/>
                    </a:lnTo>
                    <a:lnTo>
                      <a:pt x="51" y="96"/>
                    </a:lnTo>
                    <a:lnTo>
                      <a:pt x="52" y="93"/>
                    </a:lnTo>
                    <a:lnTo>
                      <a:pt x="54" y="90"/>
                    </a:lnTo>
                    <a:lnTo>
                      <a:pt x="55" y="86"/>
                    </a:lnTo>
                    <a:lnTo>
                      <a:pt x="56" y="82"/>
                    </a:lnTo>
                    <a:lnTo>
                      <a:pt x="56" y="77"/>
                    </a:lnTo>
                    <a:lnTo>
                      <a:pt x="57" y="71"/>
                    </a:lnTo>
                    <a:lnTo>
                      <a:pt x="58" y="65"/>
                    </a:lnTo>
                    <a:lnTo>
                      <a:pt x="58" y="58"/>
                    </a:lnTo>
                    <a:lnTo>
                      <a:pt x="58" y="52"/>
                    </a:lnTo>
                    <a:lnTo>
                      <a:pt x="57" y="45"/>
                    </a:lnTo>
                    <a:lnTo>
                      <a:pt x="56" y="40"/>
                    </a:lnTo>
                    <a:lnTo>
                      <a:pt x="56" y="35"/>
                    </a:lnTo>
                    <a:lnTo>
                      <a:pt x="55" y="31"/>
                    </a:lnTo>
                    <a:lnTo>
                      <a:pt x="54" y="27"/>
                    </a:lnTo>
                    <a:lnTo>
                      <a:pt x="52" y="24"/>
                    </a:lnTo>
                    <a:lnTo>
                      <a:pt x="51" y="22"/>
                    </a:lnTo>
                    <a:lnTo>
                      <a:pt x="47" y="17"/>
                    </a:lnTo>
                    <a:lnTo>
                      <a:pt x="43" y="14"/>
                    </a:lnTo>
                    <a:lnTo>
                      <a:pt x="39" y="12"/>
                    </a:lnTo>
                    <a:lnTo>
                      <a:pt x="36" y="12"/>
                    </a:lnTo>
                    <a:lnTo>
                      <a:pt x="32" y="12"/>
                    </a:lnTo>
                    <a:lnTo>
                      <a:pt x="28" y="14"/>
                    </a:lnTo>
                    <a:lnTo>
                      <a:pt x="23" y="17"/>
                    </a:lnTo>
                    <a:lnTo>
                      <a:pt x="20" y="20"/>
                    </a:lnTo>
                    <a:lnTo>
                      <a:pt x="19" y="23"/>
                    </a:lnTo>
                    <a:lnTo>
                      <a:pt x="17" y="27"/>
                    </a:lnTo>
                    <a:lnTo>
                      <a:pt x="16" y="30"/>
                    </a:lnTo>
                    <a:lnTo>
                      <a:pt x="15" y="35"/>
                    </a:lnTo>
                    <a:lnTo>
                      <a:pt x="14" y="40"/>
                    </a:lnTo>
                    <a:lnTo>
                      <a:pt x="14" y="45"/>
                    </a:lnTo>
                    <a:lnTo>
                      <a:pt x="13" y="52"/>
                    </a:lnTo>
                    <a:lnTo>
                      <a:pt x="13" y="58"/>
                    </a:lnTo>
                    <a:close/>
                  </a:path>
                </a:pathLst>
              </a:custGeom>
              <a:solidFill>
                <a:srgbClr val="FFFFFF"/>
              </a:solidFill>
              <a:ln w="9525">
                <a:noFill/>
                <a:round/>
                <a:headEnd/>
                <a:tailEnd/>
              </a:ln>
            </p:spPr>
            <p:txBody>
              <a:bodyPr/>
              <a:lstStyle/>
              <a:p>
                <a:endParaRPr lang="en-US"/>
              </a:p>
            </p:txBody>
          </p:sp>
          <p:sp>
            <p:nvSpPr>
              <p:cNvPr id="43080" name="Freeform 57"/>
              <p:cNvSpPr>
                <a:spLocks noEditPoints="1"/>
              </p:cNvSpPr>
              <p:nvPr/>
            </p:nvSpPr>
            <p:spPr bwMode="auto">
              <a:xfrm>
                <a:off x="1281" y="2021"/>
                <a:ext cx="71" cy="116"/>
              </a:xfrm>
              <a:custGeom>
                <a:avLst/>
                <a:gdLst>
                  <a:gd name="T0" fmla="*/ 13 w 71"/>
                  <a:gd name="T1" fmla="*/ 49 h 116"/>
                  <a:gd name="T2" fmla="*/ 6 w 71"/>
                  <a:gd name="T3" fmla="*/ 41 h 116"/>
                  <a:gd name="T4" fmla="*/ 3 w 71"/>
                  <a:gd name="T5" fmla="*/ 29 h 116"/>
                  <a:gd name="T6" fmla="*/ 8 w 71"/>
                  <a:gd name="T7" fmla="*/ 14 h 116"/>
                  <a:gd name="T8" fmla="*/ 22 w 71"/>
                  <a:gd name="T9" fmla="*/ 3 h 116"/>
                  <a:gd name="T10" fmla="*/ 42 w 71"/>
                  <a:gd name="T11" fmla="*/ 1 h 116"/>
                  <a:gd name="T12" fmla="*/ 58 w 71"/>
                  <a:gd name="T13" fmla="*/ 8 h 116"/>
                  <a:gd name="T14" fmla="*/ 67 w 71"/>
                  <a:gd name="T15" fmla="*/ 25 h 116"/>
                  <a:gd name="T16" fmla="*/ 67 w 71"/>
                  <a:gd name="T17" fmla="*/ 38 h 116"/>
                  <a:gd name="T18" fmla="*/ 62 w 71"/>
                  <a:gd name="T19" fmla="*/ 47 h 116"/>
                  <a:gd name="T20" fmla="*/ 50 w 71"/>
                  <a:gd name="T21" fmla="*/ 54 h 116"/>
                  <a:gd name="T22" fmla="*/ 64 w 71"/>
                  <a:gd name="T23" fmla="*/ 60 h 116"/>
                  <a:gd name="T24" fmla="*/ 70 w 71"/>
                  <a:gd name="T25" fmla="*/ 72 h 116"/>
                  <a:gd name="T26" fmla="*/ 70 w 71"/>
                  <a:gd name="T27" fmla="*/ 88 h 116"/>
                  <a:gd name="T28" fmla="*/ 62 w 71"/>
                  <a:gd name="T29" fmla="*/ 106 h 116"/>
                  <a:gd name="T30" fmla="*/ 53 w 71"/>
                  <a:gd name="T31" fmla="*/ 112 h 116"/>
                  <a:gd name="T32" fmla="*/ 43 w 71"/>
                  <a:gd name="T33" fmla="*/ 115 h 116"/>
                  <a:gd name="T34" fmla="*/ 31 w 71"/>
                  <a:gd name="T35" fmla="*/ 116 h 116"/>
                  <a:gd name="T36" fmla="*/ 21 w 71"/>
                  <a:gd name="T37" fmla="*/ 113 h 116"/>
                  <a:gd name="T38" fmla="*/ 12 w 71"/>
                  <a:gd name="T39" fmla="*/ 108 h 116"/>
                  <a:gd name="T40" fmla="*/ 3 w 71"/>
                  <a:gd name="T41" fmla="*/ 95 h 116"/>
                  <a:gd name="T42" fmla="*/ 0 w 71"/>
                  <a:gd name="T43" fmla="*/ 77 h 116"/>
                  <a:gd name="T44" fmla="*/ 5 w 71"/>
                  <a:gd name="T45" fmla="*/ 63 h 116"/>
                  <a:gd name="T46" fmla="*/ 15 w 71"/>
                  <a:gd name="T47" fmla="*/ 56 h 116"/>
                  <a:gd name="T48" fmla="*/ 18 w 71"/>
                  <a:gd name="T49" fmla="*/ 33 h 116"/>
                  <a:gd name="T50" fmla="*/ 21 w 71"/>
                  <a:gd name="T51" fmla="*/ 43 h 116"/>
                  <a:gd name="T52" fmla="*/ 32 w 71"/>
                  <a:gd name="T53" fmla="*/ 48 h 116"/>
                  <a:gd name="T54" fmla="*/ 43 w 71"/>
                  <a:gd name="T55" fmla="*/ 46 h 116"/>
                  <a:gd name="T56" fmla="*/ 50 w 71"/>
                  <a:gd name="T57" fmla="*/ 40 h 116"/>
                  <a:gd name="T58" fmla="*/ 53 w 71"/>
                  <a:gd name="T59" fmla="*/ 31 h 116"/>
                  <a:gd name="T60" fmla="*/ 50 w 71"/>
                  <a:gd name="T61" fmla="*/ 21 h 116"/>
                  <a:gd name="T62" fmla="*/ 43 w 71"/>
                  <a:gd name="T63" fmla="*/ 13 h 116"/>
                  <a:gd name="T64" fmla="*/ 32 w 71"/>
                  <a:gd name="T65" fmla="*/ 12 h 116"/>
                  <a:gd name="T66" fmla="*/ 23 w 71"/>
                  <a:gd name="T67" fmla="*/ 17 h 116"/>
                  <a:gd name="T68" fmla="*/ 18 w 71"/>
                  <a:gd name="T69" fmla="*/ 27 h 116"/>
                  <a:gd name="T70" fmla="*/ 13 w 71"/>
                  <a:gd name="T71" fmla="*/ 84 h 116"/>
                  <a:gd name="T72" fmla="*/ 14 w 71"/>
                  <a:gd name="T73" fmla="*/ 92 h 116"/>
                  <a:gd name="T74" fmla="*/ 21 w 71"/>
                  <a:gd name="T75" fmla="*/ 99 h 116"/>
                  <a:gd name="T76" fmla="*/ 30 w 71"/>
                  <a:gd name="T77" fmla="*/ 103 h 116"/>
                  <a:gd name="T78" fmla="*/ 40 w 71"/>
                  <a:gd name="T79" fmla="*/ 103 h 116"/>
                  <a:gd name="T80" fmla="*/ 50 w 71"/>
                  <a:gd name="T81" fmla="*/ 97 h 116"/>
                  <a:gd name="T82" fmla="*/ 57 w 71"/>
                  <a:gd name="T83" fmla="*/ 86 h 116"/>
                  <a:gd name="T84" fmla="*/ 57 w 71"/>
                  <a:gd name="T85" fmla="*/ 72 h 116"/>
                  <a:gd name="T86" fmla="*/ 48 w 71"/>
                  <a:gd name="T87" fmla="*/ 62 h 116"/>
                  <a:gd name="T88" fmla="*/ 36 w 71"/>
                  <a:gd name="T89" fmla="*/ 58 h 116"/>
                  <a:gd name="T90" fmla="*/ 23 w 71"/>
                  <a:gd name="T91" fmla="*/ 62 h 116"/>
                  <a:gd name="T92" fmla="*/ 15 w 71"/>
                  <a:gd name="T93" fmla="*/ 7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20" y="54"/>
                    </a:moveTo>
                    <a:lnTo>
                      <a:pt x="16" y="52"/>
                    </a:lnTo>
                    <a:lnTo>
                      <a:pt x="13" y="49"/>
                    </a:lnTo>
                    <a:lnTo>
                      <a:pt x="10" y="47"/>
                    </a:lnTo>
                    <a:lnTo>
                      <a:pt x="8" y="44"/>
                    </a:lnTo>
                    <a:lnTo>
                      <a:pt x="6" y="41"/>
                    </a:lnTo>
                    <a:lnTo>
                      <a:pt x="5" y="38"/>
                    </a:lnTo>
                    <a:lnTo>
                      <a:pt x="3" y="33"/>
                    </a:lnTo>
                    <a:lnTo>
                      <a:pt x="3" y="29"/>
                    </a:lnTo>
                    <a:lnTo>
                      <a:pt x="4" y="24"/>
                    </a:lnTo>
                    <a:lnTo>
                      <a:pt x="6" y="19"/>
                    </a:lnTo>
                    <a:lnTo>
                      <a:pt x="8" y="14"/>
                    </a:lnTo>
                    <a:lnTo>
                      <a:pt x="12" y="10"/>
                    </a:lnTo>
                    <a:lnTo>
                      <a:pt x="16" y="6"/>
                    </a:lnTo>
                    <a:lnTo>
                      <a:pt x="22" y="3"/>
                    </a:lnTo>
                    <a:lnTo>
                      <a:pt x="29" y="1"/>
                    </a:lnTo>
                    <a:lnTo>
                      <a:pt x="36" y="0"/>
                    </a:lnTo>
                    <a:lnTo>
                      <a:pt x="42" y="1"/>
                    </a:lnTo>
                    <a:lnTo>
                      <a:pt x="48" y="3"/>
                    </a:lnTo>
                    <a:lnTo>
                      <a:pt x="53" y="5"/>
                    </a:lnTo>
                    <a:lnTo>
                      <a:pt x="58" y="8"/>
                    </a:lnTo>
                    <a:lnTo>
                      <a:pt x="62" y="13"/>
                    </a:lnTo>
                    <a:lnTo>
                      <a:pt x="66" y="19"/>
                    </a:lnTo>
                    <a:lnTo>
                      <a:pt x="67" y="25"/>
                    </a:lnTo>
                    <a:lnTo>
                      <a:pt x="67" y="31"/>
                    </a:lnTo>
                    <a:lnTo>
                      <a:pt x="67" y="34"/>
                    </a:lnTo>
                    <a:lnTo>
                      <a:pt x="67" y="38"/>
                    </a:lnTo>
                    <a:lnTo>
                      <a:pt x="65" y="42"/>
                    </a:lnTo>
                    <a:lnTo>
                      <a:pt x="63" y="44"/>
                    </a:lnTo>
                    <a:lnTo>
                      <a:pt x="62" y="47"/>
                    </a:lnTo>
                    <a:lnTo>
                      <a:pt x="58" y="49"/>
                    </a:lnTo>
                    <a:lnTo>
                      <a:pt x="55" y="52"/>
                    </a:lnTo>
                    <a:lnTo>
                      <a:pt x="50" y="54"/>
                    </a:lnTo>
                    <a:lnTo>
                      <a:pt x="56" y="56"/>
                    </a:lnTo>
                    <a:lnTo>
                      <a:pt x="60" y="58"/>
                    </a:lnTo>
                    <a:lnTo>
                      <a:pt x="64" y="60"/>
                    </a:lnTo>
                    <a:lnTo>
                      <a:pt x="67" y="63"/>
                    </a:lnTo>
                    <a:lnTo>
                      <a:pt x="68" y="67"/>
                    </a:lnTo>
                    <a:lnTo>
                      <a:pt x="70" y="72"/>
                    </a:lnTo>
                    <a:lnTo>
                      <a:pt x="71" y="77"/>
                    </a:lnTo>
                    <a:lnTo>
                      <a:pt x="71" y="82"/>
                    </a:lnTo>
                    <a:lnTo>
                      <a:pt x="70" y="88"/>
                    </a:lnTo>
                    <a:lnTo>
                      <a:pt x="68" y="95"/>
                    </a:lnTo>
                    <a:lnTo>
                      <a:pt x="66" y="101"/>
                    </a:lnTo>
                    <a:lnTo>
                      <a:pt x="62" y="106"/>
                    </a:lnTo>
                    <a:lnTo>
                      <a:pt x="59" y="108"/>
                    </a:lnTo>
                    <a:lnTo>
                      <a:pt x="56" y="110"/>
                    </a:lnTo>
                    <a:lnTo>
                      <a:pt x="53" y="112"/>
                    </a:lnTo>
                    <a:lnTo>
                      <a:pt x="49" y="113"/>
                    </a:lnTo>
                    <a:lnTo>
                      <a:pt x="46" y="114"/>
                    </a:lnTo>
                    <a:lnTo>
                      <a:pt x="43" y="115"/>
                    </a:lnTo>
                    <a:lnTo>
                      <a:pt x="39" y="116"/>
                    </a:lnTo>
                    <a:lnTo>
                      <a:pt x="36" y="116"/>
                    </a:lnTo>
                    <a:lnTo>
                      <a:pt x="31" y="116"/>
                    </a:lnTo>
                    <a:lnTo>
                      <a:pt x="28" y="115"/>
                    </a:lnTo>
                    <a:lnTo>
                      <a:pt x="24" y="114"/>
                    </a:lnTo>
                    <a:lnTo>
                      <a:pt x="21" y="113"/>
                    </a:lnTo>
                    <a:lnTo>
                      <a:pt x="17" y="112"/>
                    </a:lnTo>
                    <a:lnTo>
                      <a:pt x="14" y="110"/>
                    </a:lnTo>
                    <a:lnTo>
                      <a:pt x="12" y="108"/>
                    </a:lnTo>
                    <a:lnTo>
                      <a:pt x="10" y="106"/>
                    </a:lnTo>
                    <a:lnTo>
                      <a:pt x="6" y="101"/>
                    </a:lnTo>
                    <a:lnTo>
                      <a:pt x="3" y="95"/>
                    </a:lnTo>
                    <a:lnTo>
                      <a:pt x="1" y="88"/>
                    </a:lnTo>
                    <a:lnTo>
                      <a:pt x="0" y="82"/>
                    </a:lnTo>
                    <a:lnTo>
                      <a:pt x="0" y="77"/>
                    </a:lnTo>
                    <a:lnTo>
                      <a:pt x="2" y="72"/>
                    </a:lnTo>
                    <a:lnTo>
                      <a:pt x="3" y="67"/>
                    </a:lnTo>
                    <a:lnTo>
                      <a:pt x="5" y="63"/>
                    </a:lnTo>
                    <a:lnTo>
                      <a:pt x="8" y="60"/>
                    </a:lnTo>
                    <a:lnTo>
                      <a:pt x="11" y="58"/>
                    </a:lnTo>
                    <a:lnTo>
                      <a:pt x="15" y="56"/>
                    </a:lnTo>
                    <a:lnTo>
                      <a:pt x="20" y="54"/>
                    </a:lnTo>
                    <a:close/>
                    <a:moveTo>
                      <a:pt x="18" y="29"/>
                    </a:moveTo>
                    <a:lnTo>
                      <a:pt x="18" y="33"/>
                    </a:lnTo>
                    <a:lnTo>
                      <a:pt x="19" y="37"/>
                    </a:lnTo>
                    <a:lnTo>
                      <a:pt x="21" y="40"/>
                    </a:lnTo>
                    <a:lnTo>
                      <a:pt x="21" y="43"/>
                    </a:lnTo>
                    <a:lnTo>
                      <a:pt x="25" y="45"/>
                    </a:lnTo>
                    <a:lnTo>
                      <a:pt x="29" y="46"/>
                    </a:lnTo>
                    <a:lnTo>
                      <a:pt x="32" y="48"/>
                    </a:lnTo>
                    <a:lnTo>
                      <a:pt x="36" y="48"/>
                    </a:lnTo>
                    <a:lnTo>
                      <a:pt x="39" y="48"/>
                    </a:lnTo>
                    <a:lnTo>
                      <a:pt x="43" y="46"/>
                    </a:lnTo>
                    <a:lnTo>
                      <a:pt x="46" y="45"/>
                    </a:lnTo>
                    <a:lnTo>
                      <a:pt x="49" y="43"/>
                    </a:lnTo>
                    <a:lnTo>
                      <a:pt x="50" y="40"/>
                    </a:lnTo>
                    <a:lnTo>
                      <a:pt x="52" y="38"/>
                    </a:lnTo>
                    <a:lnTo>
                      <a:pt x="53" y="34"/>
                    </a:lnTo>
                    <a:lnTo>
                      <a:pt x="53" y="31"/>
                    </a:lnTo>
                    <a:lnTo>
                      <a:pt x="53" y="28"/>
                    </a:lnTo>
                    <a:lnTo>
                      <a:pt x="52" y="24"/>
                    </a:lnTo>
                    <a:lnTo>
                      <a:pt x="50" y="21"/>
                    </a:lnTo>
                    <a:lnTo>
                      <a:pt x="49" y="18"/>
                    </a:lnTo>
                    <a:lnTo>
                      <a:pt x="46" y="16"/>
                    </a:lnTo>
                    <a:lnTo>
                      <a:pt x="43" y="13"/>
                    </a:lnTo>
                    <a:lnTo>
                      <a:pt x="39" y="13"/>
                    </a:lnTo>
                    <a:lnTo>
                      <a:pt x="36" y="12"/>
                    </a:lnTo>
                    <a:lnTo>
                      <a:pt x="32" y="12"/>
                    </a:lnTo>
                    <a:lnTo>
                      <a:pt x="29" y="13"/>
                    </a:lnTo>
                    <a:lnTo>
                      <a:pt x="26" y="14"/>
                    </a:lnTo>
                    <a:lnTo>
                      <a:pt x="23" y="17"/>
                    </a:lnTo>
                    <a:lnTo>
                      <a:pt x="21" y="19"/>
                    </a:lnTo>
                    <a:lnTo>
                      <a:pt x="20" y="23"/>
                    </a:lnTo>
                    <a:lnTo>
                      <a:pt x="18" y="27"/>
                    </a:lnTo>
                    <a:lnTo>
                      <a:pt x="18" y="29"/>
                    </a:lnTo>
                    <a:close/>
                    <a:moveTo>
                      <a:pt x="13" y="82"/>
                    </a:moveTo>
                    <a:lnTo>
                      <a:pt x="13" y="84"/>
                    </a:lnTo>
                    <a:lnTo>
                      <a:pt x="13" y="87"/>
                    </a:lnTo>
                    <a:lnTo>
                      <a:pt x="14" y="90"/>
                    </a:lnTo>
                    <a:lnTo>
                      <a:pt x="14" y="92"/>
                    </a:lnTo>
                    <a:lnTo>
                      <a:pt x="16" y="95"/>
                    </a:lnTo>
                    <a:lnTo>
                      <a:pt x="19" y="97"/>
                    </a:lnTo>
                    <a:lnTo>
                      <a:pt x="21" y="99"/>
                    </a:lnTo>
                    <a:lnTo>
                      <a:pt x="25" y="101"/>
                    </a:lnTo>
                    <a:lnTo>
                      <a:pt x="27" y="102"/>
                    </a:lnTo>
                    <a:lnTo>
                      <a:pt x="30" y="103"/>
                    </a:lnTo>
                    <a:lnTo>
                      <a:pt x="33" y="104"/>
                    </a:lnTo>
                    <a:lnTo>
                      <a:pt x="36" y="104"/>
                    </a:lnTo>
                    <a:lnTo>
                      <a:pt x="40" y="103"/>
                    </a:lnTo>
                    <a:lnTo>
                      <a:pt x="44" y="102"/>
                    </a:lnTo>
                    <a:lnTo>
                      <a:pt x="48" y="100"/>
                    </a:lnTo>
                    <a:lnTo>
                      <a:pt x="50" y="97"/>
                    </a:lnTo>
                    <a:lnTo>
                      <a:pt x="54" y="94"/>
                    </a:lnTo>
                    <a:lnTo>
                      <a:pt x="56" y="91"/>
                    </a:lnTo>
                    <a:lnTo>
                      <a:pt x="57" y="86"/>
                    </a:lnTo>
                    <a:lnTo>
                      <a:pt x="58" y="82"/>
                    </a:lnTo>
                    <a:lnTo>
                      <a:pt x="57" y="77"/>
                    </a:lnTo>
                    <a:lnTo>
                      <a:pt x="57" y="72"/>
                    </a:lnTo>
                    <a:lnTo>
                      <a:pt x="54" y="69"/>
                    </a:lnTo>
                    <a:lnTo>
                      <a:pt x="52" y="65"/>
                    </a:lnTo>
                    <a:lnTo>
                      <a:pt x="48" y="62"/>
                    </a:lnTo>
                    <a:lnTo>
                      <a:pt x="44" y="60"/>
                    </a:lnTo>
                    <a:lnTo>
                      <a:pt x="40" y="59"/>
                    </a:lnTo>
                    <a:lnTo>
                      <a:pt x="36" y="58"/>
                    </a:lnTo>
                    <a:lnTo>
                      <a:pt x="31" y="59"/>
                    </a:lnTo>
                    <a:lnTo>
                      <a:pt x="26" y="60"/>
                    </a:lnTo>
                    <a:lnTo>
                      <a:pt x="23" y="62"/>
                    </a:lnTo>
                    <a:lnTo>
                      <a:pt x="20" y="65"/>
                    </a:lnTo>
                    <a:lnTo>
                      <a:pt x="17" y="69"/>
                    </a:lnTo>
                    <a:lnTo>
                      <a:pt x="15" y="72"/>
                    </a:lnTo>
                    <a:lnTo>
                      <a:pt x="13" y="77"/>
                    </a:lnTo>
                    <a:lnTo>
                      <a:pt x="13" y="82"/>
                    </a:lnTo>
                    <a:close/>
                  </a:path>
                </a:pathLst>
              </a:custGeom>
              <a:solidFill>
                <a:srgbClr val="FFFFFF"/>
              </a:solidFill>
              <a:ln w="9525">
                <a:noFill/>
                <a:round/>
                <a:headEnd/>
                <a:tailEnd/>
              </a:ln>
            </p:spPr>
            <p:txBody>
              <a:bodyPr/>
              <a:lstStyle/>
              <a:p>
                <a:endParaRPr lang="en-US"/>
              </a:p>
            </p:txBody>
          </p:sp>
          <p:sp>
            <p:nvSpPr>
              <p:cNvPr id="43081" name="Freeform 58"/>
              <p:cNvSpPr>
                <a:spLocks noEditPoints="1"/>
              </p:cNvSpPr>
              <p:nvPr/>
            </p:nvSpPr>
            <p:spPr bwMode="auto">
              <a:xfrm>
                <a:off x="1281" y="2227"/>
                <a:ext cx="71" cy="116"/>
              </a:xfrm>
              <a:custGeom>
                <a:avLst/>
                <a:gdLst>
                  <a:gd name="T0" fmla="*/ 55 w 71"/>
                  <a:gd name="T1" fmla="*/ 26 h 116"/>
                  <a:gd name="T2" fmla="*/ 51 w 71"/>
                  <a:gd name="T3" fmla="*/ 18 h 116"/>
                  <a:gd name="T4" fmla="*/ 42 w 71"/>
                  <a:gd name="T5" fmla="*/ 12 h 116"/>
                  <a:gd name="T6" fmla="*/ 31 w 71"/>
                  <a:gd name="T7" fmla="*/ 12 h 116"/>
                  <a:gd name="T8" fmla="*/ 24 w 71"/>
                  <a:gd name="T9" fmla="*/ 19 h 116"/>
                  <a:gd name="T10" fmla="*/ 17 w 71"/>
                  <a:gd name="T11" fmla="*/ 29 h 116"/>
                  <a:gd name="T12" fmla="*/ 14 w 71"/>
                  <a:gd name="T13" fmla="*/ 37 h 116"/>
                  <a:gd name="T14" fmla="*/ 13 w 71"/>
                  <a:gd name="T15" fmla="*/ 47 h 116"/>
                  <a:gd name="T16" fmla="*/ 14 w 71"/>
                  <a:gd name="T17" fmla="*/ 52 h 116"/>
                  <a:gd name="T18" fmla="*/ 25 w 71"/>
                  <a:gd name="T19" fmla="*/ 44 h 116"/>
                  <a:gd name="T20" fmla="*/ 37 w 71"/>
                  <a:gd name="T21" fmla="*/ 41 h 116"/>
                  <a:gd name="T22" fmla="*/ 51 w 71"/>
                  <a:gd name="T23" fmla="*/ 43 h 116"/>
                  <a:gd name="T24" fmla="*/ 63 w 71"/>
                  <a:gd name="T25" fmla="*/ 53 h 116"/>
                  <a:gd name="T26" fmla="*/ 68 w 71"/>
                  <a:gd name="T27" fmla="*/ 62 h 116"/>
                  <a:gd name="T28" fmla="*/ 71 w 71"/>
                  <a:gd name="T29" fmla="*/ 73 h 116"/>
                  <a:gd name="T30" fmla="*/ 70 w 71"/>
                  <a:gd name="T31" fmla="*/ 87 h 116"/>
                  <a:gd name="T32" fmla="*/ 65 w 71"/>
                  <a:gd name="T33" fmla="*/ 101 h 116"/>
                  <a:gd name="T34" fmla="*/ 55 w 71"/>
                  <a:gd name="T35" fmla="*/ 111 h 116"/>
                  <a:gd name="T36" fmla="*/ 41 w 71"/>
                  <a:gd name="T37" fmla="*/ 116 h 116"/>
                  <a:gd name="T38" fmla="*/ 29 w 71"/>
                  <a:gd name="T39" fmla="*/ 115 h 116"/>
                  <a:gd name="T40" fmla="*/ 18 w 71"/>
                  <a:gd name="T41" fmla="*/ 110 h 116"/>
                  <a:gd name="T42" fmla="*/ 9 w 71"/>
                  <a:gd name="T43" fmla="*/ 102 h 116"/>
                  <a:gd name="T44" fmla="*/ 4 w 71"/>
                  <a:gd name="T45" fmla="*/ 91 h 116"/>
                  <a:gd name="T46" fmla="*/ 1 w 71"/>
                  <a:gd name="T47" fmla="*/ 75 h 116"/>
                  <a:gd name="T48" fmla="*/ 0 w 71"/>
                  <a:gd name="T49" fmla="*/ 53 h 116"/>
                  <a:gd name="T50" fmla="*/ 3 w 71"/>
                  <a:gd name="T51" fmla="*/ 33 h 116"/>
                  <a:gd name="T52" fmla="*/ 9 w 71"/>
                  <a:gd name="T53" fmla="*/ 17 h 116"/>
                  <a:gd name="T54" fmla="*/ 16 w 71"/>
                  <a:gd name="T55" fmla="*/ 7 h 116"/>
                  <a:gd name="T56" fmla="*/ 26 w 71"/>
                  <a:gd name="T57" fmla="*/ 2 h 116"/>
                  <a:gd name="T58" fmla="*/ 38 w 71"/>
                  <a:gd name="T59" fmla="*/ 0 h 116"/>
                  <a:gd name="T60" fmla="*/ 56 w 71"/>
                  <a:gd name="T61" fmla="*/ 5 h 116"/>
                  <a:gd name="T62" fmla="*/ 66 w 71"/>
                  <a:gd name="T63" fmla="*/ 17 h 116"/>
                  <a:gd name="T64" fmla="*/ 14 w 71"/>
                  <a:gd name="T65" fmla="*/ 77 h 116"/>
                  <a:gd name="T66" fmla="*/ 14 w 71"/>
                  <a:gd name="T67" fmla="*/ 87 h 116"/>
                  <a:gd name="T68" fmla="*/ 19 w 71"/>
                  <a:gd name="T69" fmla="*/ 97 h 116"/>
                  <a:gd name="T70" fmla="*/ 28 w 71"/>
                  <a:gd name="T71" fmla="*/ 102 h 116"/>
                  <a:gd name="T72" fmla="*/ 37 w 71"/>
                  <a:gd name="T73" fmla="*/ 104 h 116"/>
                  <a:gd name="T74" fmla="*/ 48 w 71"/>
                  <a:gd name="T75" fmla="*/ 100 h 116"/>
                  <a:gd name="T76" fmla="*/ 56 w 71"/>
                  <a:gd name="T77" fmla="*/ 89 h 116"/>
                  <a:gd name="T78" fmla="*/ 57 w 71"/>
                  <a:gd name="T79" fmla="*/ 73 h 116"/>
                  <a:gd name="T80" fmla="*/ 52 w 71"/>
                  <a:gd name="T81" fmla="*/ 60 h 116"/>
                  <a:gd name="T82" fmla="*/ 41 w 71"/>
                  <a:gd name="T83" fmla="*/ 55 h 116"/>
                  <a:gd name="T84" fmla="*/ 27 w 71"/>
                  <a:gd name="T85" fmla="*/ 56 h 116"/>
                  <a:gd name="T86" fmla="*/ 17 w 71"/>
                  <a:gd name="T87" fmla="*/ 64 h 116"/>
                  <a:gd name="T88" fmla="*/ 14 w 71"/>
                  <a:gd name="T89" fmla="*/ 78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
                  <a:gd name="T136" fmla="*/ 0 h 116"/>
                  <a:gd name="T137" fmla="*/ 71 w 71"/>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 h="116">
                    <a:moveTo>
                      <a:pt x="69" y="29"/>
                    </a:moveTo>
                    <a:lnTo>
                      <a:pt x="57" y="29"/>
                    </a:lnTo>
                    <a:lnTo>
                      <a:pt x="55" y="26"/>
                    </a:lnTo>
                    <a:lnTo>
                      <a:pt x="54" y="22"/>
                    </a:lnTo>
                    <a:lnTo>
                      <a:pt x="52" y="20"/>
                    </a:lnTo>
                    <a:lnTo>
                      <a:pt x="51" y="18"/>
                    </a:lnTo>
                    <a:lnTo>
                      <a:pt x="48" y="16"/>
                    </a:lnTo>
                    <a:lnTo>
                      <a:pt x="45" y="13"/>
                    </a:lnTo>
                    <a:lnTo>
                      <a:pt x="42" y="12"/>
                    </a:lnTo>
                    <a:lnTo>
                      <a:pt x="38" y="12"/>
                    </a:lnTo>
                    <a:lnTo>
                      <a:pt x="34" y="12"/>
                    </a:lnTo>
                    <a:lnTo>
                      <a:pt x="31" y="12"/>
                    </a:lnTo>
                    <a:lnTo>
                      <a:pt x="29" y="14"/>
                    </a:lnTo>
                    <a:lnTo>
                      <a:pt x="27" y="17"/>
                    </a:lnTo>
                    <a:lnTo>
                      <a:pt x="24" y="19"/>
                    </a:lnTo>
                    <a:lnTo>
                      <a:pt x="21" y="22"/>
                    </a:lnTo>
                    <a:lnTo>
                      <a:pt x="19" y="26"/>
                    </a:lnTo>
                    <a:lnTo>
                      <a:pt x="17" y="29"/>
                    </a:lnTo>
                    <a:lnTo>
                      <a:pt x="16" y="32"/>
                    </a:lnTo>
                    <a:lnTo>
                      <a:pt x="15" y="34"/>
                    </a:lnTo>
                    <a:lnTo>
                      <a:pt x="14" y="37"/>
                    </a:lnTo>
                    <a:lnTo>
                      <a:pt x="14" y="41"/>
                    </a:lnTo>
                    <a:lnTo>
                      <a:pt x="14" y="44"/>
                    </a:lnTo>
                    <a:lnTo>
                      <a:pt x="13" y="47"/>
                    </a:lnTo>
                    <a:lnTo>
                      <a:pt x="13" y="52"/>
                    </a:lnTo>
                    <a:lnTo>
                      <a:pt x="13" y="56"/>
                    </a:lnTo>
                    <a:lnTo>
                      <a:pt x="14" y="52"/>
                    </a:lnTo>
                    <a:lnTo>
                      <a:pt x="18" y="48"/>
                    </a:lnTo>
                    <a:lnTo>
                      <a:pt x="21" y="46"/>
                    </a:lnTo>
                    <a:lnTo>
                      <a:pt x="25" y="44"/>
                    </a:lnTo>
                    <a:lnTo>
                      <a:pt x="29" y="43"/>
                    </a:lnTo>
                    <a:lnTo>
                      <a:pt x="32" y="42"/>
                    </a:lnTo>
                    <a:lnTo>
                      <a:pt x="37" y="41"/>
                    </a:lnTo>
                    <a:lnTo>
                      <a:pt x="40" y="41"/>
                    </a:lnTo>
                    <a:lnTo>
                      <a:pt x="46" y="42"/>
                    </a:lnTo>
                    <a:lnTo>
                      <a:pt x="51" y="43"/>
                    </a:lnTo>
                    <a:lnTo>
                      <a:pt x="57" y="47"/>
                    </a:lnTo>
                    <a:lnTo>
                      <a:pt x="62" y="51"/>
                    </a:lnTo>
                    <a:lnTo>
                      <a:pt x="63" y="53"/>
                    </a:lnTo>
                    <a:lnTo>
                      <a:pt x="66" y="56"/>
                    </a:lnTo>
                    <a:lnTo>
                      <a:pt x="67" y="59"/>
                    </a:lnTo>
                    <a:lnTo>
                      <a:pt x="68" y="62"/>
                    </a:lnTo>
                    <a:lnTo>
                      <a:pt x="69" y="66"/>
                    </a:lnTo>
                    <a:lnTo>
                      <a:pt x="70" y="69"/>
                    </a:lnTo>
                    <a:lnTo>
                      <a:pt x="71" y="73"/>
                    </a:lnTo>
                    <a:lnTo>
                      <a:pt x="71" y="77"/>
                    </a:lnTo>
                    <a:lnTo>
                      <a:pt x="71" y="82"/>
                    </a:lnTo>
                    <a:lnTo>
                      <a:pt x="70" y="87"/>
                    </a:lnTo>
                    <a:lnTo>
                      <a:pt x="68" y="92"/>
                    </a:lnTo>
                    <a:lnTo>
                      <a:pt x="67" y="97"/>
                    </a:lnTo>
                    <a:lnTo>
                      <a:pt x="65" y="101"/>
                    </a:lnTo>
                    <a:lnTo>
                      <a:pt x="62" y="105"/>
                    </a:lnTo>
                    <a:lnTo>
                      <a:pt x="58" y="108"/>
                    </a:lnTo>
                    <a:lnTo>
                      <a:pt x="55" y="111"/>
                    </a:lnTo>
                    <a:lnTo>
                      <a:pt x="51" y="113"/>
                    </a:lnTo>
                    <a:lnTo>
                      <a:pt x="46" y="114"/>
                    </a:lnTo>
                    <a:lnTo>
                      <a:pt x="41" y="116"/>
                    </a:lnTo>
                    <a:lnTo>
                      <a:pt x="37" y="116"/>
                    </a:lnTo>
                    <a:lnTo>
                      <a:pt x="33" y="116"/>
                    </a:lnTo>
                    <a:lnTo>
                      <a:pt x="29" y="115"/>
                    </a:lnTo>
                    <a:lnTo>
                      <a:pt x="25" y="114"/>
                    </a:lnTo>
                    <a:lnTo>
                      <a:pt x="22" y="112"/>
                    </a:lnTo>
                    <a:lnTo>
                      <a:pt x="18" y="110"/>
                    </a:lnTo>
                    <a:lnTo>
                      <a:pt x="14" y="108"/>
                    </a:lnTo>
                    <a:lnTo>
                      <a:pt x="12" y="106"/>
                    </a:lnTo>
                    <a:lnTo>
                      <a:pt x="9" y="102"/>
                    </a:lnTo>
                    <a:lnTo>
                      <a:pt x="7" y="99"/>
                    </a:lnTo>
                    <a:lnTo>
                      <a:pt x="5" y="95"/>
                    </a:lnTo>
                    <a:lnTo>
                      <a:pt x="4" y="91"/>
                    </a:lnTo>
                    <a:lnTo>
                      <a:pt x="3" y="86"/>
                    </a:lnTo>
                    <a:lnTo>
                      <a:pt x="1" y="81"/>
                    </a:lnTo>
                    <a:lnTo>
                      <a:pt x="1" y="75"/>
                    </a:lnTo>
                    <a:lnTo>
                      <a:pt x="0" y="68"/>
                    </a:lnTo>
                    <a:lnTo>
                      <a:pt x="0" y="62"/>
                    </a:lnTo>
                    <a:lnTo>
                      <a:pt x="0" y="53"/>
                    </a:lnTo>
                    <a:lnTo>
                      <a:pt x="1" y="47"/>
                    </a:lnTo>
                    <a:lnTo>
                      <a:pt x="1" y="39"/>
                    </a:lnTo>
                    <a:lnTo>
                      <a:pt x="3" y="33"/>
                    </a:lnTo>
                    <a:lnTo>
                      <a:pt x="4" y="27"/>
                    </a:lnTo>
                    <a:lnTo>
                      <a:pt x="6" y="22"/>
                    </a:lnTo>
                    <a:lnTo>
                      <a:pt x="9" y="17"/>
                    </a:lnTo>
                    <a:lnTo>
                      <a:pt x="11" y="13"/>
                    </a:lnTo>
                    <a:lnTo>
                      <a:pt x="14" y="10"/>
                    </a:lnTo>
                    <a:lnTo>
                      <a:pt x="16" y="7"/>
                    </a:lnTo>
                    <a:lnTo>
                      <a:pt x="19" y="6"/>
                    </a:lnTo>
                    <a:lnTo>
                      <a:pt x="23" y="3"/>
                    </a:lnTo>
                    <a:lnTo>
                      <a:pt x="26" y="2"/>
                    </a:lnTo>
                    <a:lnTo>
                      <a:pt x="30" y="1"/>
                    </a:lnTo>
                    <a:lnTo>
                      <a:pt x="34" y="0"/>
                    </a:lnTo>
                    <a:lnTo>
                      <a:pt x="38" y="0"/>
                    </a:lnTo>
                    <a:lnTo>
                      <a:pt x="44" y="1"/>
                    </a:lnTo>
                    <a:lnTo>
                      <a:pt x="50" y="2"/>
                    </a:lnTo>
                    <a:lnTo>
                      <a:pt x="56" y="5"/>
                    </a:lnTo>
                    <a:lnTo>
                      <a:pt x="60" y="8"/>
                    </a:lnTo>
                    <a:lnTo>
                      <a:pt x="63" y="12"/>
                    </a:lnTo>
                    <a:lnTo>
                      <a:pt x="66" y="17"/>
                    </a:lnTo>
                    <a:lnTo>
                      <a:pt x="67" y="22"/>
                    </a:lnTo>
                    <a:lnTo>
                      <a:pt x="69" y="29"/>
                    </a:lnTo>
                    <a:close/>
                    <a:moveTo>
                      <a:pt x="14" y="77"/>
                    </a:moveTo>
                    <a:lnTo>
                      <a:pt x="14" y="81"/>
                    </a:lnTo>
                    <a:lnTo>
                      <a:pt x="14" y="84"/>
                    </a:lnTo>
                    <a:lnTo>
                      <a:pt x="14" y="87"/>
                    </a:lnTo>
                    <a:lnTo>
                      <a:pt x="15" y="91"/>
                    </a:lnTo>
                    <a:lnTo>
                      <a:pt x="17" y="94"/>
                    </a:lnTo>
                    <a:lnTo>
                      <a:pt x="19" y="97"/>
                    </a:lnTo>
                    <a:lnTo>
                      <a:pt x="22" y="99"/>
                    </a:lnTo>
                    <a:lnTo>
                      <a:pt x="25" y="101"/>
                    </a:lnTo>
                    <a:lnTo>
                      <a:pt x="28" y="102"/>
                    </a:lnTo>
                    <a:lnTo>
                      <a:pt x="30" y="103"/>
                    </a:lnTo>
                    <a:lnTo>
                      <a:pt x="34" y="104"/>
                    </a:lnTo>
                    <a:lnTo>
                      <a:pt x="37" y="104"/>
                    </a:lnTo>
                    <a:lnTo>
                      <a:pt x="41" y="103"/>
                    </a:lnTo>
                    <a:lnTo>
                      <a:pt x="45" y="102"/>
                    </a:lnTo>
                    <a:lnTo>
                      <a:pt x="48" y="100"/>
                    </a:lnTo>
                    <a:lnTo>
                      <a:pt x="51" y="97"/>
                    </a:lnTo>
                    <a:lnTo>
                      <a:pt x="54" y="93"/>
                    </a:lnTo>
                    <a:lnTo>
                      <a:pt x="56" y="89"/>
                    </a:lnTo>
                    <a:lnTo>
                      <a:pt x="57" y="84"/>
                    </a:lnTo>
                    <a:lnTo>
                      <a:pt x="58" y="78"/>
                    </a:lnTo>
                    <a:lnTo>
                      <a:pt x="57" y="73"/>
                    </a:lnTo>
                    <a:lnTo>
                      <a:pt x="57" y="68"/>
                    </a:lnTo>
                    <a:lnTo>
                      <a:pt x="54" y="64"/>
                    </a:lnTo>
                    <a:lnTo>
                      <a:pt x="52" y="60"/>
                    </a:lnTo>
                    <a:lnTo>
                      <a:pt x="48" y="57"/>
                    </a:lnTo>
                    <a:lnTo>
                      <a:pt x="45" y="56"/>
                    </a:lnTo>
                    <a:lnTo>
                      <a:pt x="41" y="55"/>
                    </a:lnTo>
                    <a:lnTo>
                      <a:pt x="37" y="54"/>
                    </a:lnTo>
                    <a:lnTo>
                      <a:pt x="31" y="55"/>
                    </a:lnTo>
                    <a:lnTo>
                      <a:pt x="27" y="56"/>
                    </a:lnTo>
                    <a:lnTo>
                      <a:pt x="24" y="57"/>
                    </a:lnTo>
                    <a:lnTo>
                      <a:pt x="20" y="60"/>
                    </a:lnTo>
                    <a:lnTo>
                      <a:pt x="17" y="64"/>
                    </a:lnTo>
                    <a:lnTo>
                      <a:pt x="15" y="68"/>
                    </a:lnTo>
                    <a:lnTo>
                      <a:pt x="14" y="73"/>
                    </a:lnTo>
                    <a:lnTo>
                      <a:pt x="14" y="78"/>
                    </a:lnTo>
                    <a:lnTo>
                      <a:pt x="14" y="77"/>
                    </a:lnTo>
                    <a:close/>
                  </a:path>
                </a:pathLst>
              </a:custGeom>
              <a:solidFill>
                <a:srgbClr val="FFFFFF"/>
              </a:solidFill>
              <a:ln w="9525">
                <a:noFill/>
                <a:round/>
                <a:headEnd/>
                <a:tailEnd/>
              </a:ln>
            </p:spPr>
            <p:txBody>
              <a:bodyPr/>
              <a:lstStyle/>
              <a:p>
                <a:endParaRPr lang="en-US"/>
              </a:p>
            </p:txBody>
          </p:sp>
          <p:sp>
            <p:nvSpPr>
              <p:cNvPr id="43082" name="Freeform 59"/>
              <p:cNvSpPr>
                <a:spLocks noEditPoints="1"/>
              </p:cNvSpPr>
              <p:nvPr/>
            </p:nvSpPr>
            <p:spPr bwMode="auto">
              <a:xfrm>
                <a:off x="1275" y="2434"/>
                <a:ext cx="77" cy="113"/>
              </a:xfrm>
              <a:custGeom>
                <a:avLst/>
                <a:gdLst>
                  <a:gd name="T0" fmla="*/ 48 w 77"/>
                  <a:gd name="T1" fmla="*/ 113 h 113"/>
                  <a:gd name="T2" fmla="*/ 48 w 77"/>
                  <a:gd name="T3" fmla="*/ 86 h 113"/>
                  <a:gd name="T4" fmla="*/ 0 w 77"/>
                  <a:gd name="T5" fmla="*/ 86 h 113"/>
                  <a:gd name="T6" fmla="*/ 0 w 77"/>
                  <a:gd name="T7" fmla="*/ 73 h 113"/>
                  <a:gd name="T8" fmla="*/ 51 w 77"/>
                  <a:gd name="T9" fmla="*/ 0 h 113"/>
                  <a:gd name="T10" fmla="*/ 63 w 77"/>
                  <a:gd name="T11" fmla="*/ 0 h 113"/>
                  <a:gd name="T12" fmla="*/ 63 w 77"/>
                  <a:gd name="T13" fmla="*/ 73 h 113"/>
                  <a:gd name="T14" fmla="*/ 77 w 77"/>
                  <a:gd name="T15" fmla="*/ 73 h 113"/>
                  <a:gd name="T16" fmla="*/ 77 w 77"/>
                  <a:gd name="T17" fmla="*/ 86 h 113"/>
                  <a:gd name="T18" fmla="*/ 63 w 77"/>
                  <a:gd name="T19" fmla="*/ 86 h 113"/>
                  <a:gd name="T20" fmla="*/ 63 w 77"/>
                  <a:gd name="T21" fmla="*/ 113 h 113"/>
                  <a:gd name="T22" fmla="*/ 48 w 77"/>
                  <a:gd name="T23" fmla="*/ 113 h 113"/>
                  <a:gd name="T24" fmla="*/ 48 w 77"/>
                  <a:gd name="T25" fmla="*/ 73 h 113"/>
                  <a:gd name="T26" fmla="*/ 48 w 77"/>
                  <a:gd name="T27" fmla="*/ 24 h 113"/>
                  <a:gd name="T28" fmla="*/ 13 w 77"/>
                  <a:gd name="T29" fmla="*/ 73 h 113"/>
                  <a:gd name="T30" fmla="*/ 48 w 77"/>
                  <a:gd name="T31" fmla="*/ 73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13"/>
                  <a:gd name="T50" fmla="*/ 77 w 7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13">
                    <a:moveTo>
                      <a:pt x="48" y="113"/>
                    </a:moveTo>
                    <a:lnTo>
                      <a:pt x="48" y="86"/>
                    </a:lnTo>
                    <a:lnTo>
                      <a:pt x="0" y="86"/>
                    </a:lnTo>
                    <a:lnTo>
                      <a:pt x="0" y="73"/>
                    </a:lnTo>
                    <a:lnTo>
                      <a:pt x="51" y="0"/>
                    </a:lnTo>
                    <a:lnTo>
                      <a:pt x="63" y="0"/>
                    </a:lnTo>
                    <a:lnTo>
                      <a:pt x="63" y="73"/>
                    </a:lnTo>
                    <a:lnTo>
                      <a:pt x="77" y="73"/>
                    </a:lnTo>
                    <a:lnTo>
                      <a:pt x="77" y="86"/>
                    </a:lnTo>
                    <a:lnTo>
                      <a:pt x="63" y="86"/>
                    </a:lnTo>
                    <a:lnTo>
                      <a:pt x="63" y="113"/>
                    </a:lnTo>
                    <a:lnTo>
                      <a:pt x="48" y="113"/>
                    </a:lnTo>
                    <a:close/>
                    <a:moveTo>
                      <a:pt x="48" y="73"/>
                    </a:moveTo>
                    <a:lnTo>
                      <a:pt x="48" y="24"/>
                    </a:lnTo>
                    <a:lnTo>
                      <a:pt x="13" y="73"/>
                    </a:lnTo>
                    <a:lnTo>
                      <a:pt x="48" y="73"/>
                    </a:lnTo>
                    <a:close/>
                  </a:path>
                </a:pathLst>
              </a:custGeom>
              <a:solidFill>
                <a:srgbClr val="FFFFFF"/>
              </a:solidFill>
              <a:ln w="9525">
                <a:noFill/>
                <a:round/>
                <a:headEnd/>
                <a:tailEnd/>
              </a:ln>
            </p:spPr>
            <p:txBody>
              <a:bodyPr/>
              <a:lstStyle/>
              <a:p>
                <a:endParaRPr lang="en-US"/>
              </a:p>
            </p:txBody>
          </p:sp>
          <p:sp>
            <p:nvSpPr>
              <p:cNvPr id="43083" name="Freeform 60"/>
              <p:cNvSpPr>
                <a:spLocks/>
              </p:cNvSpPr>
              <p:nvPr/>
            </p:nvSpPr>
            <p:spPr bwMode="auto">
              <a:xfrm>
                <a:off x="1278" y="2638"/>
                <a:ext cx="73" cy="114"/>
              </a:xfrm>
              <a:custGeom>
                <a:avLst/>
                <a:gdLst>
                  <a:gd name="T0" fmla="*/ 73 w 73"/>
                  <a:gd name="T1" fmla="*/ 114 h 114"/>
                  <a:gd name="T2" fmla="*/ 0 w 73"/>
                  <a:gd name="T3" fmla="*/ 111 h 114"/>
                  <a:gd name="T4" fmla="*/ 1 w 73"/>
                  <a:gd name="T5" fmla="*/ 106 h 114"/>
                  <a:gd name="T6" fmla="*/ 3 w 73"/>
                  <a:gd name="T7" fmla="*/ 100 h 114"/>
                  <a:gd name="T8" fmla="*/ 7 w 73"/>
                  <a:gd name="T9" fmla="*/ 92 h 114"/>
                  <a:gd name="T10" fmla="*/ 13 w 73"/>
                  <a:gd name="T11" fmla="*/ 85 h 114"/>
                  <a:gd name="T12" fmla="*/ 21 w 73"/>
                  <a:gd name="T13" fmla="*/ 76 h 114"/>
                  <a:gd name="T14" fmla="*/ 35 w 73"/>
                  <a:gd name="T15" fmla="*/ 65 h 114"/>
                  <a:gd name="T16" fmla="*/ 47 w 73"/>
                  <a:gd name="T17" fmla="*/ 52 h 114"/>
                  <a:gd name="T18" fmla="*/ 55 w 73"/>
                  <a:gd name="T19" fmla="*/ 43 h 114"/>
                  <a:gd name="T20" fmla="*/ 57 w 73"/>
                  <a:gd name="T21" fmla="*/ 35 h 114"/>
                  <a:gd name="T22" fmla="*/ 57 w 73"/>
                  <a:gd name="T23" fmla="*/ 27 h 114"/>
                  <a:gd name="T24" fmla="*/ 55 w 73"/>
                  <a:gd name="T25" fmla="*/ 20 h 114"/>
                  <a:gd name="T26" fmla="*/ 50 w 73"/>
                  <a:gd name="T27" fmla="*/ 15 h 114"/>
                  <a:gd name="T28" fmla="*/ 42 w 73"/>
                  <a:gd name="T29" fmla="*/ 12 h 114"/>
                  <a:gd name="T30" fmla="*/ 32 w 73"/>
                  <a:gd name="T31" fmla="*/ 12 h 114"/>
                  <a:gd name="T32" fmla="*/ 24 w 73"/>
                  <a:gd name="T33" fmla="*/ 15 h 114"/>
                  <a:gd name="T34" fmla="*/ 18 w 73"/>
                  <a:gd name="T35" fmla="*/ 21 h 114"/>
                  <a:gd name="T36" fmla="*/ 16 w 73"/>
                  <a:gd name="T37" fmla="*/ 29 h 114"/>
                  <a:gd name="T38" fmla="*/ 2 w 73"/>
                  <a:gd name="T39" fmla="*/ 32 h 114"/>
                  <a:gd name="T40" fmla="*/ 4 w 73"/>
                  <a:gd name="T41" fmla="*/ 19 h 114"/>
                  <a:gd name="T42" fmla="*/ 11 w 73"/>
                  <a:gd name="T43" fmla="*/ 8 h 114"/>
                  <a:gd name="T44" fmla="*/ 16 w 73"/>
                  <a:gd name="T45" fmla="*/ 5 h 114"/>
                  <a:gd name="T46" fmla="*/ 23 w 73"/>
                  <a:gd name="T47" fmla="*/ 2 h 114"/>
                  <a:gd name="T48" fmla="*/ 30 w 73"/>
                  <a:gd name="T49" fmla="*/ 0 h 114"/>
                  <a:gd name="T50" fmla="*/ 37 w 73"/>
                  <a:gd name="T51" fmla="*/ 0 h 114"/>
                  <a:gd name="T52" fmla="*/ 44 w 73"/>
                  <a:gd name="T53" fmla="*/ 0 h 114"/>
                  <a:gd name="T54" fmla="*/ 51 w 73"/>
                  <a:gd name="T55" fmla="*/ 2 h 114"/>
                  <a:gd name="T56" fmla="*/ 57 w 73"/>
                  <a:gd name="T57" fmla="*/ 5 h 114"/>
                  <a:gd name="T58" fmla="*/ 63 w 73"/>
                  <a:gd name="T59" fmla="*/ 10 h 114"/>
                  <a:gd name="T60" fmla="*/ 71 w 73"/>
                  <a:gd name="T61" fmla="*/ 20 h 114"/>
                  <a:gd name="T62" fmla="*/ 73 w 73"/>
                  <a:gd name="T63" fmla="*/ 32 h 114"/>
                  <a:gd name="T64" fmla="*/ 72 w 73"/>
                  <a:gd name="T65" fmla="*/ 38 h 114"/>
                  <a:gd name="T66" fmla="*/ 70 w 73"/>
                  <a:gd name="T67" fmla="*/ 45 h 114"/>
                  <a:gd name="T68" fmla="*/ 67 w 73"/>
                  <a:gd name="T69" fmla="*/ 52 h 114"/>
                  <a:gd name="T70" fmla="*/ 62 w 73"/>
                  <a:gd name="T71" fmla="*/ 58 h 114"/>
                  <a:gd name="T72" fmla="*/ 54 w 73"/>
                  <a:gd name="T73" fmla="*/ 66 h 114"/>
                  <a:gd name="T74" fmla="*/ 41 w 73"/>
                  <a:gd name="T75" fmla="*/ 78 h 114"/>
                  <a:gd name="T76" fmla="*/ 30 w 73"/>
                  <a:gd name="T77" fmla="*/ 87 h 114"/>
                  <a:gd name="T78" fmla="*/ 24 w 73"/>
                  <a:gd name="T79" fmla="*/ 92 h 114"/>
                  <a:gd name="T80" fmla="*/ 21 w 73"/>
                  <a:gd name="T81" fmla="*/ 95 h 114"/>
                  <a:gd name="T82" fmla="*/ 17 w 73"/>
                  <a:gd name="T83" fmla="*/ 99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14"/>
                  <a:gd name="T128" fmla="*/ 73 w 73"/>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14">
                    <a:moveTo>
                      <a:pt x="73" y="99"/>
                    </a:moveTo>
                    <a:lnTo>
                      <a:pt x="73" y="114"/>
                    </a:lnTo>
                    <a:lnTo>
                      <a:pt x="0" y="114"/>
                    </a:lnTo>
                    <a:lnTo>
                      <a:pt x="0" y="111"/>
                    </a:lnTo>
                    <a:lnTo>
                      <a:pt x="0" y="109"/>
                    </a:lnTo>
                    <a:lnTo>
                      <a:pt x="1" y="106"/>
                    </a:lnTo>
                    <a:lnTo>
                      <a:pt x="2" y="104"/>
                    </a:lnTo>
                    <a:lnTo>
                      <a:pt x="3" y="100"/>
                    </a:lnTo>
                    <a:lnTo>
                      <a:pt x="4" y="96"/>
                    </a:lnTo>
                    <a:lnTo>
                      <a:pt x="7" y="92"/>
                    </a:lnTo>
                    <a:lnTo>
                      <a:pt x="9" y="89"/>
                    </a:lnTo>
                    <a:lnTo>
                      <a:pt x="13" y="85"/>
                    </a:lnTo>
                    <a:lnTo>
                      <a:pt x="16" y="81"/>
                    </a:lnTo>
                    <a:lnTo>
                      <a:pt x="21" y="76"/>
                    </a:lnTo>
                    <a:lnTo>
                      <a:pt x="28" y="71"/>
                    </a:lnTo>
                    <a:lnTo>
                      <a:pt x="35" y="65"/>
                    </a:lnTo>
                    <a:lnTo>
                      <a:pt x="42" y="58"/>
                    </a:lnTo>
                    <a:lnTo>
                      <a:pt x="47" y="52"/>
                    </a:lnTo>
                    <a:lnTo>
                      <a:pt x="52" y="47"/>
                    </a:lnTo>
                    <a:lnTo>
                      <a:pt x="55" y="43"/>
                    </a:lnTo>
                    <a:lnTo>
                      <a:pt x="56" y="39"/>
                    </a:lnTo>
                    <a:lnTo>
                      <a:pt x="57" y="35"/>
                    </a:lnTo>
                    <a:lnTo>
                      <a:pt x="58" y="30"/>
                    </a:lnTo>
                    <a:lnTo>
                      <a:pt x="57" y="27"/>
                    </a:lnTo>
                    <a:lnTo>
                      <a:pt x="56" y="24"/>
                    </a:lnTo>
                    <a:lnTo>
                      <a:pt x="55" y="20"/>
                    </a:lnTo>
                    <a:lnTo>
                      <a:pt x="52" y="18"/>
                    </a:lnTo>
                    <a:lnTo>
                      <a:pt x="50" y="15"/>
                    </a:lnTo>
                    <a:lnTo>
                      <a:pt x="46" y="13"/>
                    </a:lnTo>
                    <a:lnTo>
                      <a:pt x="42" y="12"/>
                    </a:lnTo>
                    <a:lnTo>
                      <a:pt x="37" y="11"/>
                    </a:lnTo>
                    <a:lnTo>
                      <a:pt x="32" y="12"/>
                    </a:lnTo>
                    <a:lnTo>
                      <a:pt x="28" y="13"/>
                    </a:lnTo>
                    <a:lnTo>
                      <a:pt x="24" y="15"/>
                    </a:lnTo>
                    <a:lnTo>
                      <a:pt x="21" y="18"/>
                    </a:lnTo>
                    <a:lnTo>
                      <a:pt x="18" y="21"/>
                    </a:lnTo>
                    <a:lnTo>
                      <a:pt x="17" y="25"/>
                    </a:lnTo>
                    <a:lnTo>
                      <a:pt x="16" y="29"/>
                    </a:lnTo>
                    <a:lnTo>
                      <a:pt x="16" y="34"/>
                    </a:lnTo>
                    <a:lnTo>
                      <a:pt x="2" y="32"/>
                    </a:lnTo>
                    <a:lnTo>
                      <a:pt x="3" y="25"/>
                    </a:lnTo>
                    <a:lnTo>
                      <a:pt x="4" y="19"/>
                    </a:lnTo>
                    <a:lnTo>
                      <a:pt x="8" y="13"/>
                    </a:lnTo>
                    <a:lnTo>
                      <a:pt x="11" y="8"/>
                    </a:lnTo>
                    <a:lnTo>
                      <a:pt x="14" y="6"/>
                    </a:lnTo>
                    <a:lnTo>
                      <a:pt x="16" y="5"/>
                    </a:lnTo>
                    <a:lnTo>
                      <a:pt x="20" y="3"/>
                    </a:lnTo>
                    <a:lnTo>
                      <a:pt x="23" y="2"/>
                    </a:lnTo>
                    <a:lnTo>
                      <a:pt x="27" y="1"/>
                    </a:lnTo>
                    <a:lnTo>
                      <a:pt x="30" y="0"/>
                    </a:lnTo>
                    <a:lnTo>
                      <a:pt x="34" y="0"/>
                    </a:lnTo>
                    <a:lnTo>
                      <a:pt x="37" y="0"/>
                    </a:lnTo>
                    <a:lnTo>
                      <a:pt x="41" y="0"/>
                    </a:lnTo>
                    <a:lnTo>
                      <a:pt x="44" y="0"/>
                    </a:lnTo>
                    <a:lnTo>
                      <a:pt x="47" y="1"/>
                    </a:lnTo>
                    <a:lnTo>
                      <a:pt x="51" y="2"/>
                    </a:lnTo>
                    <a:lnTo>
                      <a:pt x="55" y="4"/>
                    </a:lnTo>
                    <a:lnTo>
                      <a:pt x="57" y="5"/>
                    </a:lnTo>
                    <a:lnTo>
                      <a:pt x="60" y="7"/>
                    </a:lnTo>
                    <a:lnTo>
                      <a:pt x="63" y="10"/>
                    </a:lnTo>
                    <a:lnTo>
                      <a:pt x="68" y="14"/>
                    </a:lnTo>
                    <a:lnTo>
                      <a:pt x="71" y="20"/>
                    </a:lnTo>
                    <a:lnTo>
                      <a:pt x="72" y="26"/>
                    </a:lnTo>
                    <a:lnTo>
                      <a:pt x="73" y="32"/>
                    </a:lnTo>
                    <a:lnTo>
                      <a:pt x="73" y="35"/>
                    </a:lnTo>
                    <a:lnTo>
                      <a:pt x="72" y="38"/>
                    </a:lnTo>
                    <a:lnTo>
                      <a:pt x="71" y="42"/>
                    </a:lnTo>
                    <a:lnTo>
                      <a:pt x="70" y="45"/>
                    </a:lnTo>
                    <a:lnTo>
                      <a:pt x="68" y="49"/>
                    </a:lnTo>
                    <a:lnTo>
                      <a:pt x="67" y="52"/>
                    </a:lnTo>
                    <a:lnTo>
                      <a:pt x="64" y="55"/>
                    </a:lnTo>
                    <a:lnTo>
                      <a:pt x="62" y="58"/>
                    </a:lnTo>
                    <a:lnTo>
                      <a:pt x="58" y="62"/>
                    </a:lnTo>
                    <a:lnTo>
                      <a:pt x="54" y="66"/>
                    </a:lnTo>
                    <a:lnTo>
                      <a:pt x="47" y="72"/>
                    </a:lnTo>
                    <a:lnTo>
                      <a:pt x="41" y="78"/>
                    </a:lnTo>
                    <a:lnTo>
                      <a:pt x="34" y="84"/>
                    </a:lnTo>
                    <a:lnTo>
                      <a:pt x="30" y="87"/>
                    </a:lnTo>
                    <a:lnTo>
                      <a:pt x="27" y="90"/>
                    </a:lnTo>
                    <a:lnTo>
                      <a:pt x="24" y="92"/>
                    </a:lnTo>
                    <a:lnTo>
                      <a:pt x="22" y="94"/>
                    </a:lnTo>
                    <a:lnTo>
                      <a:pt x="21" y="95"/>
                    </a:lnTo>
                    <a:lnTo>
                      <a:pt x="19" y="97"/>
                    </a:lnTo>
                    <a:lnTo>
                      <a:pt x="17" y="99"/>
                    </a:lnTo>
                    <a:lnTo>
                      <a:pt x="73" y="99"/>
                    </a:lnTo>
                    <a:close/>
                  </a:path>
                </a:pathLst>
              </a:custGeom>
              <a:solidFill>
                <a:srgbClr val="FFFFFF"/>
              </a:solidFill>
              <a:ln w="9525">
                <a:noFill/>
                <a:round/>
                <a:headEnd/>
                <a:tailEnd/>
              </a:ln>
            </p:spPr>
            <p:txBody>
              <a:bodyPr/>
              <a:lstStyle/>
              <a:p>
                <a:endParaRPr lang="en-US"/>
              </a:p>
            </p:txBody>
          </p:sp>
          <p:sp>
            <p:nvSpPr>
              <p:cNvPr id="43084" name="Freeform 61"/>
              <p:cNvSpPr>
                <a:spLocks noEditPoints="1"/>
              </p:cNvSpPr>
              <p:nvPr/>
            </p:nvSpPr>
            <p:spPr bwMode="auto">
              <a:xfrm>
                <a:off x="1281" y="2844"/>
                <a:ext cx="71" cy="116"/>
              </a:xfrm>
              <a:custGeom>
                <a:avLst/>
                <a:gdLst>
                  <a:gd name="T0" fmla="*/ 0 w 71"/>
                  <a:gd name="T1" fmla="*/ 53 h 116"/>
                  <a:gd name="T2" fmla="*/ 1 w 71"/>
                  <a:gd name="T3" fmla="*/ 45 h 116"/>
                  <a:gd name="T4" fmla="*/ 2 w 71"/>
                  <a:gd name="T5" fmla="*/ 37 h 116"/>
                  <a:gd name="T6" fmla="*/ 3 w 71"/>
                  <a:gd name="T7" fmla="*/ 29 h 116"/>
                  <a:gd name="T8" fmla="*/ 5 w 71"/>
                  <a:gd name="T9" fmla="*/ 20 h 116"/>
                  <a:gd name="T10" fmla="*/ 11 w 71"/>
                  <a:gd name="T11" fmla="*/ 11 h 116"/>
                  <a:gd name="T12" fmla="*/ 19 w 71"/>
                  <a:gd name="T13" fmla="*/ 4 h 116"/>
                  <a:gd name="T14" fmla="*/ 30 w 71"/>
                  <a:gd name="T15" fmla="*/ 1 h 116"/>
                  <a:gd name="T16" fmla="*/ 39 w 71"/>
                  <a:gd name="T17" fmla="*/ 0 h 116"/>
                  <a:gd name="T18" fmla="*/ 47 w 71"/>
                  <a:gd name="T19" fmla="*/ 3 h 116"/>
                  <a:gd name="T20" fmla="*/ 54 w 71"/>
                  <a:gd name="T21" fmla="*/ 6 h 116"/>
                  <a:gd name="T22" fmla="*/ 60 w 71"/>
                  <a:gd name="T23" fmla="*/ 12 h 116"/>
                  <a:gd name="T24" fmla="*/ 64 w 71"/>
                  <a:gd name="T25" fmla="*/ 19 h 116"/>
                  <a:gd name="T26" fmla="*/ 67 w 71"/>
                  <a:gd name="T27" fmla="*/ 27 h 116"/>
                  <a:gd name="T28" fmla="*/ 70 w 71"/>
                  <a:gd name="T29" fmla="*/ 34 h 116"/>
                  <a:gd name="T30" fmla="*/ 71 w 71"/>
                  <a:gd name="T31" fmla="*/ 40 h 116"/>
                  <a:gd name="T32" fmla="*/ 71 w 71"/>
                  <a:gd name="T33" fmla="*/ 47 h 116"/>
                  <a:gd name="T34" fmla="*/ 71 w 71"/>
                  <a:gd name="T35" fmla="*/ 54 h 116"/>
                  <a:gd name="T36" fmla="*/ 71 w 71"/>
                  <a:gd name="T37" fmla="*/ 63 h 116"/>
                  <a:gd name="T38" fmla="*/ 70 w 71"/>
                  <a:gd name="T39" fmla="*/ 72 h 116"/>
                  <a:gd name="T40" fmla="*/ 69 w 71"/>
                  <a:gd name="T41" fmla="*/ 80 h 116"/>
                  <a:gd name="T42" fmla="*/ 68 w 71"/>
                  <a:gd name="T43" fmla="*/ 88 h 116"/>
                  <a:gd name="T44" fmla="*/ 66 w 71"/>
                  <a:gd name="T45" fmla="*/ 97 h 116"/>
                  <a:gd name="T46" fmla="*/ 60 w 71"/>
                  <a:gd name="T47" fmla="*/ 106 h 116"/>
                  <a:gd name="T48" fmla="*/ 52 w 71"/>
                  <a:gd name="T49" fmla="*/ 112 h 116"/>
                  <a:gd name="T50" fmla="*/ 42 w 71"/>
                  <a:gd name="T51" fmla="*/ 115 h 116"/>
                  <a:gd name="T52" fmla="*/ 32 w 71"/>
                  <a:gd name="T53" fmla="*/ 116 h 116"/>
                  <a:gd name="T54" fmla="*/ 26 w 71"/>
                  <a:gd name="T55" fmla="*/ 114 h 116"/>
                  <a:gd name="T56" fmla="*/ 19 w 71"/>
                  <a:gd name="T57" fmla="*/ 111 h 116"/>
                  <a:gd name="T58" fmla="*/ 13 w 71"/>
                  <a:gd name="T59" fmla="*/ 107 h 116"/>
                  <a:gd name="T60" fmla="*/ 8 w 71"/>
                  <a:gd name="T61" fmla="*/ 101 h 116"/>
                  <a:gd name="T62" fmla="*/ 4 w 71"/>
                  <a:gd name="T63" fmla="*/ 92 h 116"/>
                  <a:gd name="T64" fmla="*/ 2 w 71"/>
                  <a:gd name="T65" fmla="*/ 80 h 116"/>
                  <a:gd name="T66" fmla="*/ 0 w 71"/>
                  <a:gd name="T67" fmla="*/ 66 h 116"/>
                  <a:gd name="T68" fmla="*/ 13 w 71"/>
                  <a:gd name="T69" fmla="*/ 58 h 116"/>
                  <a:gd name="T70" fmla="*/ 13 w 71"/>
                  <a:gd name="T71" fmla="*/ 71 h 116"/>
                  <a:gd name="T72" fmla="*/ 15 w 71"/>
                  <a:gd name="T73" fmla="*/ 81 h 116"/>
                  <a:gd name="T74" fmla="*/ 17 w 71"/>
                  <a:gd name="T75" fmla="*/ 89 h 116"/>
                  <a:gd name="T76" fmla="*/ 20 w 71"/>
                  <a:gd name="T77" fmla="*/ 94 h 116"/>
                  <a:gd name="T78" fmla="*/ 27 w 71"/>
                  <a:gd name="T79" fmla="*/ 102 h 116"/>
                  <a:gd name="T80" fmla="*/ 36 w 71"/>
                  <a:gd name="T81" fmla="*/ 104 h 116"/>
                  <a:gd name="T82" fmla="*/ 44 w 71"/>
                  <a:gd name="T83" fmla="*/ 102 h 116"/>
                  <a:gd name="T84" fmla="*/ 50 w 71"/>
                  <a:gd name="T85" fmla="*/ 96 h 116"/>
                  <a:gd name="T86" fmla="*/ 54 w 71"/>
                  <a:gd name="T87" fmla="*/ 90 h 116"/>
                  <a:gd name="T88" fmla="*/ 56 w 71"/>
                  <a:gd name="T89" fmla="*/ 82 h 116"/>
                  <a:gd name="T90" fmla="*/ 57 w 71"/>
                  <a:gd name="T91" fmla="*/ 71 h 116"/>
                  <a:gd name="T92" fmla="*/ 58 w 71"/>
                  <a:gd name="T93" fmla="*/ 58 h 116"/>
                  <a:gd name="T94" fmla="*/ 57 w 71"/>
                  <a:gd name="T95" fmla="*/ 45 h 116"/>
                  <a:gd name="T96" fmla="*/ 56 w 71"/>
                  <a:gd name="T97" fmla="*/ 35 h 116"/>
                  <a:gd name="T98" fmla="*/ 54 w 71"/>
                  <a:gd name="T99" fmla="*/ 28 h 116"/>
                  <a:gd name="T100" fmla="*/ 50 w 71"/>
                  <a:gd name="T101" fmla="*/ 22 h 116"/>
                  <a:gd name="T102" fmla="*/ 44 w 71"/>
                  <a:gd name="T103" fmla="*/ 14 h 116"/>
                  <a:gd name="T104" fmla="*/ 36 w 71"/>
                  <a:gd name="T105" fmla="*/ 12 h 116"/>
                  <a:gd name="T106" fmla="*/ 27 w 71"/>
                  <a:gd name="T107" fmla="*/ 14 h 116"/>
                  <a:gd name="T108" fmla="*/ 20 w 71"/>
                  <a:gd name="T109" fmla="*/ 20 h 116"/>
                  <a:gd name="T110" fmla="*/ 17 w 71"/>
                  <a:gd name="T111" fmla="*/ 27 h 116"/>
                  <a:gd name="T112" fmla="*/ 15 w 71"/>
                  <a:gd name="T113" fmla="*/ 35 h 116"/>
                  <a:gd name="T114" fmla="*/ 13 w 71"/>
                  <a:gd name="T115" fmla="*/ 45 h 116"/>
                  <a:gd name="T116" fmla="*/ 13 w 71"/>
                  <a:gd name="T117" fmla="*/ 58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16"/>
                  <a:gd name="T179" fmla="*/ 71 w 71"/>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16">
                    <a:moveTo>
                      <a:pt x="0" y="58"/>
                    </a:moveTo>
                    <a:lnTo>
                      <a:pt x="0" y="53"/>
                    </a:lnTo>
                    <a:lnTo>
                      <a:pt x="0" y="49"/>
                    </a:lnTo>
                    <a:lnTo>
                      <a:pt x="1" y="45"/>
                    </a:lnTo>
                    <a:lnTo>
                      <a:pt x="1" y="41"/>
                    </a:lnTo>
                    <a:lnTo>
                      <a:pt x="2" y="37"/>
                    </a:lnTo>
                    <a:lnTo>
                      <a:pt x="3" y="33"/>
                    </a:lnTo>
                    <a:lnTo>
                      <a:pt x="3" y="29"/>
                    </a:lnTo>
                    <a:lnTo>
                      <a:pt x="3" y="26"/>
                    </a:lnTo>
                    <a:lnTo>
                      <a:pt x="5" y="20"/>
                    </a:lnTo>
                    <a:lnTo>
                      <a:pt x="8" y="15"/>
                    </a:lnTo>
                    <a:lnTo>
                      <a:pt x="11" y="11"/>
                    </a:lnTo>
                    <a:lnTo>
                      <a:pt x="14" y="7"/>
                    </a:lnTo>
                    <a:lnTo>
                      <a:pt x="19" y="4"/>
                    </a:lnTo>
                    <a:lnTo>
                      <a:pt x="24" y="2"/>
                    </a:lnTo>
                    <a:lnTo>
                      <a:pt x="30" y="1"/>
                    </a:lnTo>
                    <a:lnTo>
                      <a:pt x="36" y="0"/>
                    </a:lnTo>
                    <a:lnTo>
                      <a:pt x="39" y="0"/>
                    </a:lnTo>
                    <a:lnTo>
                      <a:pt x="44" y="1"/>
                    </a:lnTo>
                    <a:lnTo>
                      <a:pt x="47" y="3"/>
                    </a:lnTo>
                    <a:lnTo>
                      <a:pt x="50" y="4"/>
                    </a:lnTo>
                    <a:lnTo>
                      <a:pt x="54" y="6"/>
                    </a:lnTo>
                    <a:lnTo>
                      <a:pt x="57" y="9"/>
                    </a:lnTo>
                    <a:lnTo>
                      <a:pt x="60" y="12"/>
                    </a:lnTo>
                    <a:lnTo>
                      <a:pt x="62" y="15"/>
                    </a:lnTo>
                    <a:lnTo>
                      <a:pt x="64" y="19"/>
                    </a:lnTo>
                    <a:lnTo>
                      <a:pt x="66" y="23"/>
                    </a:lnTo>
                    <a:lnTo>
                      <a:pt x="67" y="27"/>
                    </a:lnTo>
                    <a:lnTo>
                      <a:pt x="69" y="31"/>
                    </a:lnTo>
                    <a:lnTo>
                      <a:pt x="70" y="34"/>
                    </a:lnTo>
                    <a:lnTo>
                      <a:pt x="70" y="37"/>
                    </a:lnTo>
                    <a:lnTo>
                      <a:pt x="71" y="40"/>
                    </a:lnTo>
                    <a:lnTo>
                      <a:pt x="71" y="43"/>
                    </a:lnTo>
                    <a:lnTo>
                      <a:pt x="71" y="47"/>
                    </a:lnTo>
                    <a:lnTo>
                      <a:pt x="71" y="50"/>
                    </a:lnTo>
                    <a:lnTo>
                      <a:pt x="71" y="54"/>
                    </a:lnTo>
                    <a:lnTo>
                      <a:pt x="71" y="58"/>
                    </a:lnTo>
                    <a:lnTo>
                      <a:pt x="71" y="63"/>
                    </a:lnTo>
                    <a:lnTo>
                      <a:pt x="71" y="68"/>
                    </a:lnTo>
                    <a:lnTo>
                      <a:pt x="70" y="72"/>
                    </a:lnTo>
                    <a:lnTo>
                      <a:pt x="70" y="76"/>
                    </a:lnTo>
                    <a:lnTo>
                      <a:pt x="69" y="80"/>
                    </a:lnTo>
                    <a:lnTo>
                      <a:pt x="68" y="84"/>
                    </a:lnTo>
                    <a:lnTo>
                      <a:pt x="68" y="88"/>
                    </a:lnTo>
                    <a:lnTo>
                      <a:pt x="67" y="91"/>
                    </a:lnTo>
                    <a:lnTo>
                      <a:pt x="66" y="97"/>
                    </a:lnTo>
                    <a:lnTo>
                      <a:pt x="63" y="102"/>
                    </a:lnTo>
                    <a:lnTo>
                      <a:pt x="60" y="106"/>
                    </a:lnTo>
                    <a:lnTo>
                      <a:pt x="57" y="109"/>
                    </a:lnTo>
                    <a:lnTo>
                      <a:pt x="52" y="112"/>
                    </a:lnTo>
                    <a:lnTo>
                      <a:pt x="47" y="113"/>
                    </a:lnTo>
                    <a:lnTo>
                      <a:pt x="42" y="115"/>
                    </a:lnTo>
                    <a:lnTo>
                      <a:pt x="36" y="116"/>
                    </a:lnTo>
                    <a:lnTo>
                      <a:pt x="32" y="116"/>
                    </a:lnTo>
                    <a:lnTo>
                      <a:pt x="29" y="115"/>
                    </a:lnTo>
                    <a:lnTo>
                      <a:pt x="26" y="114"/>
                    </a:lnTo>
                    <a:lnTo>
                      <a:pt x="22" y="113"/>
                    </a:lnTo>
                    <a:lnTo>
                      <a:pt x="19" y="111"/>
                    </a:lnTo>
                    <a:lnTo>
                      <a:pt x="15" y="109"/>
                    </a:lnTo>
                    <a:lnTo>
                      <a:pt x="13" y="107"/>
                    </a:lnTo>
                    <a:lnTo>
                      <a:pt x="10" y="104"/>
                    </a:lnTo>
                    <a:lnTo>
                      <a:pt x="8" y="101"/>
                    </a:lnTo>
                    <a:lnTo>
                      <a:pt x="6" y="97"/>
                    </a:lnTo>
                    <a:lnTo>
                      <a:pt x="4" y="92"/>
                    </a:lnTo>
                    <a:lnTo>
                      <a:pt x="3" y="86"/>
                    </a:lnTo>
                    <a:lnTo>
                      <a:pt x="2" y="80"/>
                    </a:lnTo>
                    <a:lnTo>
                      <a:pt x="1" y="73"/>
                    </a:lnTo>
                    <a:lnTo>
                      <a:pt x="0" y="66"/>
                    </a:lnTo>
                    <a:lnTo>
                      <a:pt x="0" y="58"/>
                    </a:lnTo>
                    <a:close/>
                    <a:moveTo>
                      <a:pt x="13" y="58"/>
                    </a:moveTo>
                    <a:lnTo>
                      <a:pt x="13" y="65"/>
                    </a:lnTo>
                    <a:lnTo>
                      <a:pt x="13" y="71"/>
                    </a:lnTo>
                    <a:lnTo>
                      <a:pt x="13" y="77"/>
                    </a:lnTo>
                    <a:lnTo>
                      <a:pt x="15" y="81"/>
                    </a:lnTo>
                    <a:lnTo>
                      <a:pt x="16" y="86"/>
                    </a:lnTo>
                    <a:lnTo>
                      <a:pt x="17" y="89"/>
                    </a:lnTo>
                    <a:lnTo>
                      <a:pt x="19" y="92"/>
                    </a:lnTo>
                    <a:lnTo>
                      <a:pt x="20" y="94"/>
                    </a:lnTo>
                    <a:lnTo>
                      <a:pt x="23" y="98"/>
                    </a:lnTo>
                    <a:lnTo>
                      <a:pt x="27" y="102"/>
                    </a:lnTo>
                    <a:lnTo>
                      <a:pt x="31" y="103"/>
                    </a:lnTo>
                    <a:lnTo>
                      <a:pt x="36" y="104"/>
                    </a:lnTo>
                    <a:lnTo>
                      <a:pt x="39" y="103"/>
                    </a:lnTo>
                    <a:lnTo>
                      <a:pt x="44" y="102"/>
                    </a:lnTo>
                    <a:lnTo>
                      <a:pt x="47" y="99"/>
                    </a:lnTo>
                    <a:lnTo>
                      <a:pt x="50" y="96"/>
                    </a:lnTo>
                    <a:lnTo>
                      <a:pt x="52" y="93"/>
                    </a:lnTo>
                    <a:lnTo>
                      <a:pt x="54" y="90"/>
                    </a:lnTo>
                    <a:lnTo>
                      <a:pt x="55" y="86"/>
                    </a:lnTo>
                    <a:lnTo>
                      <a:pt x="56" y="82"/>
                    </a:lnTo>
                    <a:lnTo>
                      <a:pt x="57" y="77"/>
                    </a:lnTo>
                    <a:lnTo>
                      <a:pt x="57" y="71"/>
                    </a:lnTo>
                    <a:lnTo>
                      <a:pt x="58" y="65"/>
                    </a:lnTo>
                    <a:lnTo>
                      <a:pt x="58" y="58"/>
                    </a:lnTo>
                    <a:lnTo>
                      <a:pt x="58" y="52"/>
                    </a:lnTo>
                    <a:lnTo>
                      <a:pt x="57" y="45"/>
                    </a:lnTo>
                    <a:lnTo>
                      <a:pt x="57" y="40"/>
                    </a:lnTo>
                    <a:lnTo>
                      <a:pt x="56" y="35"/>
                    </a:lnTo>
                    <a:lnTo>
                      <a:pt x="55" y="31"/>
                    </a:lnTo>
                    <a:lnTo>
                      <a:pt x="54" y="28"/>
                    </a:lnTo>
                    <a:lnTo>
                      <a:pt x="52" y="24"/>
                    </a:lnTo>
                    <a:lnTo>
                      <a:pt x="50" y="22"/>
                    </a:lnTo>
                    <a:lnTo>
                      <a:pt x="47" y="18"/>
                    </a:lnTo>
                    <a:lnTo>
                      <a:pt x="44" y="14"/>
                    </a:lnTo>
                    <a:lnTo>
                      <a:pt x="39" y="13"/>
                    </a:lnTo>
                    <a:lnTo>
                      <a:pt x="36" y="12"/>
                    </a:lnTo>
                    <a:lnTo>
                      <a:pt x="31" y="13"/>
                    </a:lnTo>
                    <a:lnTo>
                      <a:pt x="27" y="14"/>
                    </a:lnTo>
                    <a:lnTo>
                      <a:pt x="23" y="17"/>
                    </a:lnTo>
                    <a:lnTo>
                      <a:pt x="20" y="20"/>
                    </a:lnTo>
                    <a:lnTo>
                      <a:pt x="19" y="24"/>
                    </a:lnTo>
                    <a:lnTo>
                      <a:pt x="17" y="27"/>
                    </a:lnTo>
                    <a:lnTo>
                      <a:pt x="16" y="30"/>
                    </a:lnTo>
                    <a:lnTo>
                      <a:pt x="15" y="35"/>
                    </a:lnTo>
                    <a:lnTo>
                      <a:pt x="13" y="40"/>
                    </a:lnTo>
                    <a:lnTo>
                      <a:pt x="13" y="45"/>
                    </a:lnTo>
                    <a:lnTo>
                      <a:pt x="13" y="52"/>
                    </a:lnTo>
                    <a:lnTo>
                      <a:pt x="13" y="58"/>
                    </a:lnTo>
                    <a:close/>
                  </a:path>
                </a:pathLst>
              </a:custGeom>
              <a:solidFill>
                <a:srgbClr val="FFFFFF"/>
              </a:solidFill>
              <a:ln w="9525">
                <a:noFill/>
                <a:round/>
                <a:headEnd/>
                <a:tailEnd/>
              </a:ln>
            </p:spPr>
            <p:txBody>
              <a:bodyPr/>
              <a:lstStyle/>
              <a:p>
                <a:endParaRPr lang="en-US"/>
              </a:p>
            </p:txBody>
          </p:sp>
          <p:sp>
            <p:nvSpPr>
              <p:cNvPr id="43085" name="Freeform 62"/>
              <p:cNvSpPr>
                <a:spLocks noEditPoints="1"/>
              </p:cNvSpPr>
              <p:nvPr/>
            </p:nvSpPr>
            <p:spPr bwMode="auto">
              <a:xfrm>
                <a:off x="972" y="2441"/>
                <a:ext cx="103" cy="77"/>
              </a:xfrm>
              <a:custGeom>
                <a:avLst/>
                <a:gdLst>
                  <a:gd name="T0" fmla="*/ 103 w 103"/>
                  <a:gd name="T1" fmla="*/ 77 h 77"/>
                  <a:gd name="T2" fmla="*/ 0 w 103"/>
                  <a:gd name="T3" fmla="*/ 77 h 77"/>
                  <a:gd name="T4" fmla="*/ 0 w 103"/>
                  <a:gd name="T5" fmla="*/ 45 h 77"/>
                  <a:gd name="T6" fmla="*/ 0 w 103"/>
                  <a:gd name="T7" fmla="*/ 37 h 77"/>
                  <a:gd name="T8" fmla="*/ 1 w 103"/>
                  <a:gd name="T9" fmla="*/ 30 h 77"/>
                  <a:gd name="T10" fmla="*/ 1 w 103"/>
                  <a:gd name="T11" fmla="*/ 25 h 77"/>
                  <a:gd name="T12" fmla="*/ 2 w 103"/>
                  <a:gd name="T13" fmla="*/ 21 h 77"/>
                  <a:gd name="T14" fmla="*/ 4 w 103"/>
                  <a:gd name="T15" fmla="*/ 17 h 77"/>
                  <a:gd name="T16" fmla="*/ 6 w 103"/>
                  <a:gd name="T17" fmla="*/ 13 h 77"/>
                  <a:gd name="T18" fmla="*/ 9 w 103"/>
                  <a:gd name="T19" fmla="*/ 10 h 77"/>
                  <a:gd name="T20" fmla="*/ 12 w 103"/>
                  <a:gd name="T21" fmla="*/ 6 h 77"/>
                  <a:gd name="T22" fmla="*/ 16 w 103"/>
                  <a:gd name="T23" fmla="*/ 4 h 77"/>
                  <a:gd name="T24" fmla="*/ 22 w 103"/>
                  <a:gd name="T25" fmla="*/ 2 h 77"/>
                  <a:gd name="T26" fmla="*/ 27 w 103"/>
                  <a:gd name="T27" fmla="*/ 1 h 77"/>
                  <a:gd name="T28" fmla="*/ 33 w 103"/>
                  <a:gd name="T29" fmla="*/ 0 h 77"/>
                  <a:gd name="T30" fmla="*/ 37 w 103"/>
                  <a:gd name="T31" fmla="*/ 0 h 77"/>
                  <a:gd name="T32" fmla="*/ 41 w 103"/>
                  <a:gd name="T33" fmla="*/ 1 h 77"/>
                  <a:gd name="T34" fmla="*/ 45 w 103"/>
                  <a:gd name="T35" fmla="*/ 3 h 77"/>
                  <a:gd name="T36" fmla="*/ 48 w 103"/>
                  <a:gd name="T37" fmla="*/ 4 h 77"/>
                  <a:gd name="T38" fmla="*/ 51 w 103"/>
                  <a:gd name="T39" fmla="*/ 5 h 77"/>
                  <a:gd name="T40" fmla="*/ 54 w 103"/>
                  <a:gd name="T41" fmla="*/ 8 h 77"/>
                  <a:gd name="T42" fmla="*/ 57 w 103"/>
                  <a:gd name="T43" fmla="*/ 10 h 77"/>
                  <a:gd name="T44" fmla="*/ 59 w 103"/>
                  <a:gd name="T45" fmla="*/ 13 h 77"/>
                  <a:gd name="T46" fmla="*/ 60 w 103"/>
                  <a:gd name="T47" fmla="*/ 15 h 77"/>
                  <a:gd name="T48" fmla="*/ 61 w 103"/>
                  <a:gd name="T49" fmla="*/ 18 h 77"/>
                  <a:gd name="T50" fmla="*/ 63 w 103"/>
                  <a:gd name="T51" fmla="*/ 20 h 77"/>
                  <a:gd name="T52" fmla="*/ 64 w 103"/>
                  <a:gd name="T53" fmla="*/ 23 h 77"/>
                  <a:gd name="T54" fmla="*/ 64 w 103"/>
                  <a:gd name="T55" fmla="*/ 27 h 77"/>
                  <a:gd name="T56" fmla="*/ 64 w 103"/>
                  <a:gd name="T57" fmla="*/ 32 h 77"/>
                  <a:gd name="T58" fmla="*/ 64 w 103"/>
                  <a:gd name="T59" fmla="*/ 38 h 77"/>
                  <a:gd name="T60" fmla="*/ 64 w 103"/>
                  <a:gd name="T61" fmla="*/ 44 h 77"/>
                  <a:gd name="T62" fmla="*/ 64 w 103"/>
                  <a:gd name="T63" fmla="*/ 57 h 77"/>
                  <a:gd name="T64" fmla="*/ 103 w 103"/>
                  <a:gd name="T65" fmla="*/ 57 h 77"/>
                  <a:gd name="T66" fmla="*/ 103 w 103"/>
                  <a:gd name="T67" fmla="*/ 77 h 77"/>
                  <a:gd name="T68" fmla="*/ 18 w 103"/>
                  <a:gd name="T69" fmla="*/ 57 h 77"/>
                  <a:gd name="T70" fmla="*/ 47 w 103"/>
                  <a:gd name="T71" fmla="*/ 57 h 77"/>
                  <a:gd name="T72" fmla="*/ 47 w 103"/>
                  <a:gd name="T73" fmla="*/ 46 h 77"/>
                  <a:gd name="T74" fmla="*/ 47 w 103"/>
                  <a:gd name="T75" fmla="*/ 40 h 77"/>
                  <a:gd name="T76" fmla="*/ 47 w 103"/>
                  <a:gd name="T77" fmla="*/ 35 h 77"/>
                  <a:gd name="T78" fmla="*/ 46 w 103"/>
                  <a:gd name="T79" fmla="*/ 32 h 77"/>
                  <a:gd name="T80" fmla="*/ 46 w 103"/>
                  <a:gd name="T81" fmla="*/ 30 h 77"/>
                  <a:gd name="T82" fmla="*/ 46 w 103"/>
                  <a:gd name="T83" fmla="*/ 28 h 77"/>
                  <a:gd name="T84" fmla="*/ 44 w 103"/>
                  <a:gd name="T85" fmla="*/ 26 h 77"/>
                  <a:gd name="T86" fmla="*/ 43 w 103"/>
                  <a:gd name="T87" fmla="*/ 25 h 77"/>
                  <a:gd name="T88" fmla="*/ 41 w 103"/>
                  <a:gd name="T89" fmla="*/ 23 h 77"/>
                  <a:gd name="T90" fmla="*/ 40 w 103"/>
                  <a:gd name="T91" fmla="*/ 22 h 77"/>
                  <a:gd name="T92" fmla="*/ 37 w 103"/>
                  <a:gd name="T93" fmla="*/ 21 h 77"/>
                  <a:gd name="T94" fmla="*/ 35 w 103"/>
                  <a:gd name="T95" fmla="*/ 20 h 77"/>
                  <a:gd name="T96" fmla="*/ 33 w 103"/>
                  <a:gd name="T97" fmla="*/ 20 h 77"/>
                  <a:gd name="T98" fmla="*/ 30 w 103"/>
                  <a:gd name="T99" fmla="*/ 20 h 77"/>
                  <a:gd name="T100" fmla="*/ 28 w 103"/>
                  <a:gd name="T101" fmla="*/ 21 h 77"/>
                  <a:gd name="T102" fmla="*/ 25 w 103"/>
                  <a:gd name="T103" fmla="*/ 23 h 77"/>
                  <a:gd name="T104" fmla="*/ 23 w 103"/>
                  <a:gd name="T105" fmla="*/ 24 h 77"/>
                  <a:gd name="T106" fmla="*/ 22 w 103"/>
                  <a:gd name="T107" fmla="*/ 25 h 77"/>
                  <a:gd name="T108" fmla="*/ 20 w 103"/>
                  <a:gd name="T109" fmla="*/ 27 h 77"/>
                  <a:gd name="T110" fmla="*/ 19 w 103"/>
                  <a:gd name="T111" fmla="*/ 30 h 77"/>
                  <a:gd name="T112" fmla="*/ 18 w 103"/>
                  <a:gd name="T113" fmla="*/ 32 h 77"/>
                  <a:gd name="T114" fmla="*/ 18 w 103"/>
                  <a:gd name="T115" fmla="*/ 35 h 77"/>
                  <a:gd name="T116" fmla="*/ 18 w 103"/>
                  <a:gd name="T117" fmla="*/ 38 h 77"/>
                  <a:gd name="T118" fmla="*/ 18 w 103"/>
                  <a:gd name="T119" fmla="*/ 42 h 77"/>
                  <a:gd name="T120" fmla="*/ 18 w 103"/>
                  <a:gd name="T121" fmla="*/ 47 h 77"/>
                  <a:gd name="T122" fmla="*/ 18 w 103"/>
                  <a:gd name="T123" fmla="*/ 57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
                  <a:gd name="T187" fmla="*/ 0 h 77"/>
                  <a:gd name="T188" fmla="*/ 103 w 103"/>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 h="77">
                    <a:moveTo>
                      <a:pt x="103" y="77"/>
                    </a:moveTo>
                    <a:lnTo>
                      <a:pt x="0" y="77"/>
                    </a:lnTo>
                    <a:lnTo>
                      <a:pt x="0" y="45"/>
                    </a:lnTo>
                    <a:lnTo>
                      <a:pt x="0" y="37"/>
                    </a:lnTo>
                    <a:lnTo>
                      <a:pt x="1" y="30"/>
                    </a:lnTo>
                    <a:lnTo>
                      <a:pt x="1" y="25"/>
                    </a:lnTo>
                    <a:lnTo>
                      <a:pt x="2" y="21"/>
                    </a:lnTo>
                    <a:lnTo>
                      <a:pt x="4" y="17"/>
                    </a:lnTo>
                    <a:lnTo>
                      <a:pt x="6" y="13"/>
                    </a:lnTo>
                    <a:lnTo>
                      <a:pt x="9" y="10"/>
                    </a:lnTo>
                    <a:lnTo>
                      <a:pt x="12" y="6"/>
                    </a:lnTo>
                    <a:lnTo>
                      <a:pt x="16" y="4"/>
                    </a:lnTo>
                    <a:lnTo>
                      <a:pt x="22" y="2"/>
                    </a:lnTo>
                    <a:lnTo>
                      <a:pt x="27" y="1"/>
                    </a:lnTo>
                    <a:lnTo>
                      <a:pt x="33" y="0"/>
                    </a:lnTo>
                    <a:lnTo>
                      <a:pt x="37" y="0"/>
                    </a:lnTo>
                    <a:lnTo>
                      <a:pt x="41" y="1"/>
                    </a:lnTo>
                    <a:lnTo>
                      <a:pt x="45" y="3"/>
                    </a:lnTo>
                    <a:lnTo>
                      <a:pt x="48" y="4"/>
                    </a:lnTo>
                    <a:lnTo>
                      <a:pt x="51" y="5"/>
                    </a:lnTo>
                    <a:lnTo>
                      <a:pt x="54" y="8"/>
                    </a:lnTo>
                    <a:lnTo>
                      <a:pt x="57" y="10"/>
                    </a:lnTo>
                    <a:lnTo>
                      <a:pt x="59" y="13"/>
                    </a:lnTo>
                    <a:lnTo>
                      <a:pt x="60" y="15"/>
                    </a:lnTo>
                    <a:lnTo>
                      <a:pt x="61" y="18"/>
                    </a:lnTo>
                    <a:lnTo>
                      <a:pt x="63" y="20"/>
                    </a:lnTo>
                    <a:lnTo>
                      <a:pt x="64" y="23"/>
                    </a:lnTo>
                    <a:lnTo>
                      <a:pt x="64" y="27"/>
                    </a:lnTo>
                    <a:lnTo>
                      <a:pt x="64" y="32"/>
                    </a:lnTo>
                    <a:lnTo>
                      <a:pt x="64" y="38"/>
                    </a:lnTo>
                    <a:lnTo>
                      <a:pt x="64" y="44"/>
                    </a:lnTo>
                    <a:lnTo>
                      <a:pt x="64" y="57"/>
                    </a:lnTo>
                    <a:lnTo>
                      <a:pt x="103" y="57"/>
                    </a:lnTo>
                    <a:lnTo>
                      <a:pt x="103" y="77"/>
                    </a:lnTo>
                    <a:close/>
                    <a:moveTo>
                      <a:pt x="18" y="57"/>
                    </a:moveTo>
                    <a:lnTo>
                      <a:pt x="47" y="57"/>
                    </a:lnTo>
                    <a:lnTo>
                      <a:pt x="47" y="46"/>
                    </a:lnTo>
                    <a:lnTo>
                      <a:pt x="47" y="40"/>
                    </a:lnTo>
                    <a:lnTo>
                      <a:pt x="47" y="35"/>
                    </a:lnTo>
                    <a:lnTo>
                      <a:pt x="46" y="32"/>
                    </a:lnTo>
                    <a:lnTo>
                      <a:pt x="46" y="30"/>
                    </a:lnTo>
                    <a:lnTo>
                      <a:pt x="46" y="28"/>
                    </a:lnTo>
                    <a:lnTo>
                      <a:pt x="44" y="26"/>
                    </a:lnTo>
                    <a:lnTo>
                      <a:pt x="43" y="25"/>
                    </a:lnTo>
                    <a:lnTo>
                      <a:pt x="41" y="23"/>
                    </a:lnTo>
                    <a:lnTo>
                      <a:pt x="40" y="22"/>
                    </a:lnTo>
                    <a:lnTo>
                      <a:pt x="37" y="21"/>
                    </a:lnTo>
                    <a:lnTo>
                      <a:pt x="35" y="20"/>
                    </a:lnTo>
                    <a:lnTo>
                      <a:pt x="33" y="20"/>
                    </a:lnTo>
                    <a:lnTo>
                      <a:pt x="30" y="20"/>
                    </a:lnTo>
                    <a:lnTo>
                      <a:pt x="28" y="21"/>
                    </a:lnTo>
                    <a:lnTo>
                      <a:pt x="25" y="23"/>
                    </a:lnTo>
                    <a:lnTo>
                      <a:pt x="23" y="24"/>
                    </a:lnTo>
                    <a:lnTo>
                      <a:pt x="22" y="25"/>
                    </a:lnTo>
                    <a:lnTo>
                      <a:pt x="20" y="27"/>
                    </a:lnTo>
                    <a:lnTo>
                      <a:pt x="19" y="30"/>
                    </a:lnTo>
                    <a:lnTo>
                      <a:pt x="18" y="32"/>
                    </a:lnTo>
                    <a:lnTo>
                      <a:pt x="18" y="35"/>
                    </a:lnTo>
                    <a:lnTo>
                      <a:pt x="18" y="38"/>
                    </a:lnTo>
                    <a:lnTo>
                      <a:pt x="18" y="42"/>
                    </a:lnTo>
                    <a:lnTo>
                      <a:pt x="18" y="47"/>
                    </a:lnTo>
                    <a:lnTo>
                      <a:pt x="18" y="57"/>
                    </a:lnTo>
                    <a:close/>
                  </a:path>
                </a:pathLst>
              </a:custGeom>
              <a:solidFill>
                <a:srgbClr val="FFFFFF"/>
              </a:solidFill>
              <a:ln w="9525">
                <a:noFill/>
                <a:round/>
                <a:headEnd/>
                <a:tailEnd/>
              </a:ln>
            </p:spPr>
            <p:txBody>
              <a:bodyPr/>
              <a:lstStyle/>
              <a:p>
                <a:endParaRPr lang="en-US"/>
              </a:p>
            </p:txBody>
          </p:sp>
          <p:sp>
            <p:nvSpPr>
              <p:cNvPr id="43086" name="Freeform 63"/>
              <p:cNvSpPr>
                <a:spLocks noEditPoints="1"/>
              </p:cNvSpPr>
              <p:nvPr/>
            </p:nvSpPr>
            <p:spPr bwMode="auto">
              <a:xfrm>
                <a:off x="999" y="2355"/>
                <a:ext cx="78" cy="75"/>
              </a:xfrm>
              <a:custGeom>
                <a:avLst/>
                <a:gdLst>
                  <a:gd name="T0" fmla="*/ 33 w 78"/>
                  <a:gd name="T1" fmla="*/ 75 h 75"/>
                  <a:gd name="T2" fmla="*/ 24 w 78"/>
                  <a:gd name="T3" fmla="*/ 72 h 75"/>
                  <a:gd name="T4" fmla="*/ 15 w 78"/>
                  <a:gd name="T5" fmla="*/ 68 h 75"/>
                  <a:gd name="T6" fmla="*/ 8 w 78"/>
                  <a:gd name="T7" fmla="*/ 60 h 75"/>
                  <a:gd name="T8" fmla="*/ 3 w 78"/>
                  <a:gd name="T9" fmla="*/ 53 h 75"/>
                  <a:gd name="T10" fmla="*/ 0 w 78"/>
                  <a:gd name="T11" fmla="*/ 43 h 75"/>
                  <a:gd name="T12" fmla="*/ 0 w 78"/>
                  <a:gd name="T13" fmla="*/ 34 h 75"/>
                  <a:gd name="T14" fmla="*/ 2 w 78"/>
                  <a:gd name="T15" fmla="*/ 26 h 75"/>
                  <a:gd name="T16" fmla="*/ 4 w 78"/>
                  <a:gd name="T17" fmla="*/ 20 h 75"/>
                  <a:gd name="T18" fmla="*/ 9 w 78"/>
                  <a:gd name="T19" fmla="*/ 13 h 75"/>
                  <a:gd name="T20" fmla="*/ 14 w 78"/>
                  <a:gd name="T21" fmla="*/ 8 h 75"/>
                  <a:gd name="T22" fmla="*/ 21 w 78"/>
                  <a:gd name="T23" fmla="*/ 4 h 75"/>
                  <a:gd name="T24" fmla="*/ 27 w 78"/>
                  <a:gd name="T25" fmla="*/ 1 h 75"/>
                  <a:gd name="T26" fmla="*/ 35 w 78"/>
                  <a:gd name="T27" fmla="*/ 0 h 75"/>
                  <a:gd name="T28" fmla="*/ 44 w 78"/>
                  <a:gd name="T29" fmla="*/ 0 h 75"/>
                  <a:gd name="T30" fmla="*/ 51 w 78"/>
                  <a:gd name="T31" fmla="*/ 1 h 75"/>
                  <a:gd name="T32" fmla="*/ 58 w 78"/>
                  <a:gd name="T33" fmla="*/ 4 h 75"/>
                  <a:gd name="T34" fmla="*/ 64 w 78"/>
                  <a:gd name="T35" fmla="*/ 8 h 75"/>
                  <a:gd name="T36" fmla="*/ 69 w 78"/>
                  <a:gd name="T37" fmla="*/ 13 h 75"/>
                  <a:gd name="T38" fmla="*/ 73 w 78"/>
                  <a:gd name="T39" fmla="*/ 19 h 75"/>
                  <a:gd name="T40" fmla="*/ 76 w 78"/>
                  <a:gd name="T41" fmla="*/ 26 h 75"/>
                  <a:gd name="T42" fmla="*/ 78 w 78"/>
                  <a:gd name="T43" fmla="*/ 34 h 75"/>
                  <a:gd name="T44" fmla="*/ 78 w 78"/>
                  <a:gd name="T45" fmla="*/ 42 h 75"/>
                  <a:gd name="T46" fmla="*/ 75 w 78"/>
                  <a:gd name="T47" fmla="*/ 52 h 75"/>
                  <a:gd name="T48" fmla="*/ 71 w 78"/>
                  <a:gd name="T49" fmla="*/ 60 h 75"/>
                  <a:gd name="T50" fmla="*/ 64 w 78"/>
                  <a:gd name="T51" fmla="*/ 67 h 75"/>
                  <a:gd name="T52" fmla="*/ 55 w 78"/>
                  <a:gd name="T53" fmla="*/ 72 h 75"/>
                  <a:gd name="T54" fmla="*/ 45 w 78"/>
                  <a:gd name="T55" fmla="*/ 75 h 75"/>
                  <a:gd name="T56" fmla="*/ 37 w 78"/>
                  <a:gd name="T57" fmla="*/ 75 h 75"/>
                  <a:gd name="T58" fmla="*/ 45 w 78"/>
                  <a:gd name="T59" fmla="*/ 55 h 75"/>
                  <a:gd name="T60" fmla="*/ 53 w 78"/>
                  <a:gd name="T61" fmla="*/ 53 h 75"/>
                  <a:gd name="T62" fmla="*/ 59 w 78"/>
                  <a:gd name="T63" fmla="*/ 48 h 75"/>
                  <a:gd name="T64" fmla="*/ 62 w 78"/>
                  <a:gd name="T65" fmla="*/ 41 h 75"/>
                  <a:gd name="T66" fmla="*/ 62 w 78"/>
                  <a:gd name="T67" fmla="*/ 35 h 75"/>
                  <a:gd name="T68" fmla="*/ 59 w 78"/>
                  <a:gd name="T69" fmla="*/ 28 h 75"/>
                  <a:gd name="T70" fmla="*/ 53 w 78"/>
                  <a:gd name="T71" fmla="*/ 23 h 75"/>
                  <a:gd name="T72" fmla="*/ 45 w 78"/>
                  <a:gd name="T73" fmla="*/ 20 h 75"/>
                  <a:gd name="T74" fmla="*/ 34 w 78"/>
                  <a:gd name="T75" fmla="*/ 20 h 75"/>
                  <a:gd name="T76" fmla="*/ 26 w 78"/>
                  <a:gd name="T77" fmla="*/ 22 h 75"/>
                  <a:gd name="T78" fmla="*/ 19 w 78"/>
                  <a:gd name="T79" fmla="*/ 27 h 75"/>
                  <a:gd name="T80" fmla="*/ 16 w 78"/>
                  <a:gd name="T81" fmla="*/ 35 h 75"/>
                  <a:gd name="T82" fmla="*/ 16 w 78"/>
                  <a:gd name="T83" fmla="*/ 41 h 75"/>
                  <a:gd name="T84" fmla="*/ 19 w 78"/>
                  <a:gd name="T85" fmla="*/ 48 h 75"/>
                  <a:gd name="T86" fmla="*/ 25 w 78"/>
                  <a:gd name="T87" fmla="*/ 53 h 75"/>
                  <a:gd name="T88" fmla="*/ 34 w 78"/>
                  <a:gd name="T89" fmla="*/ 55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75"/>
                  <a:gd name="T137" fmla="*/ 78 w 78"/>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75">
                    <a:moveTo>
                      <a:pt x="37" y="75"/>
                    </a:moveTo>
                    <a:lnTo>
                      <a:pt x="33" y="75"/>
                    </a:lnTo>
                    <a:lnTo>
                      <a:pt x="28" y="74"/>
                    </a:lnTo>
                    <a:lnTo>
                      <a:pt x="24" y="72"/>
                    </a:lnTo>
                    <a:lnTo>
                      <a:pt x="19" y="70"/>
                    </a:lnTo>
                    <a:lnTo>
                      <a:pt x="15" y="68"/>
                    </a:lnTo>
                    <a:lnTo>
                      <a:pt x="11" y="65"/>
                    </a:lnTo>
                    <a:lnTo>
                      <a:pt x="8" y="60"/>
                    </a:lnTo>
                    <a:lnTo>
                      <a:pt x="5" y="57"/>
                    </a:lnTo>
                    <a:lnTo>
                      <a:pt x="3" y="53"/>
                    </a:lnTo>
                    <a:lnTo>
                      <a:pt x="2" y="48"/>
                    </a:lnTo>
                    <a:lnTo>
                      <a:pt x="0" y="43"/>
                    </a:lnTo>
                    <a:lnTo>
                      <a:pt x="0" y="38"/>
                    </a:lnTo>
                    <a:lnTo>
                      <a:pt x="0" y="34"/>
                    </a:lnTo>
                    <a:lnTo>
                      <a:pt x="1" y="30"/>
                    </a:lnTo>
                    <a:lnTo>
                      <a:pt x="2" y="26"/>
                    </a:lnTo>
                    <a:lnTo>
                      <a:pt x="4" y="23"/>
                    </a:lnTo>
                    <a:lnTo>
                      <a:pt x="4" y="20"/>
                    </a:lnTo>
                    <a:lnTo>
                      <a:pt x="7" y="16"/>
                    </a:lnTo>
                    <a:lnTo>
                      <a:pt x="9" y="13"/>
                    </a:lnTo>
                    <a:lnTo>
                      <a:pt x="11" y="10"/>
                    </a:lnTo>
                    <a:lnTo>
                      <a:pt x="14" y="8"/>
                    </a:lnTo>
                    <a:lnTo>
                      <a:pt x="17" y="6"/>
                    </a:lnTo>
                    <a:lnTo>
                      <a:pt x="21" y="4"/>
                    </a:lnTo>
                    <a:lnTo>
                      <a:pt x="24" y="2"/>
                    </a:lnTo>
                    <a:lnTo>
                      <a:pt x="27" y="1"/>
                    </a:lnTo>
                    <a:lnTo>
                      <a:pt x="31" y="0"/>
                    </a:lnTo>
                    <a:lnTo>
                      <a:pt x="35" y="0"/>
                    </a:lnTo>
                    <a:lnTo>
                      <a:pt x="40" y="0"/>
                    </a:lnTo>
                    <a:lnTo>
                      <a:pt x="44" y="0"/>
                    </a:lnTo>
                    <a:lnTo>
                      <a:pt x="47" y="0"/>
                    </a:lnTo>
                    <a:lnTo>
                      <a:pt x="51" y="1"/>
                    </a:lnTo>
                    <a:lnTo>
                      <a:pt x="55" y="2"/>
                    </a:lnTo>
                    <a:lnTo>
                      <a:pt x="58" y="4"/>
                    </a:lnTo>
                    <a:lnTo>
                      <a:pt x="61" y="6"/>
                    </a:lnTo>
                    <a:lnTo>
                      <a:pt x="64" y="8"/>
                    </a:lnTo>
                    <a:lnTo>
                      <a:pt x="67" y="10"/>
                    </a:lnTo>
                    <a:lnTo>
                      <a:pt x="69" y="13"/>
                    </a:lnTo>
                    <a:lnTo>
                      <a:pt x="71" y="16"/>
                    </a:lnTo>
                    <a:lnTo>
                      <a:pt x="73" y="19"/>
                    </a:lnTo>
                    <a:lnTo>
                      <a:pt x="75" y="22"/>
                    </a:lnTo>
                    <a:lnTo>
                      <a:pt x="76" y="26"/>
                    </a:lnTo>
                    <a:lnTo>
                      <a:pt x="77" y="30"/>
                    </a:lnTo>
                    <a:lnTo>
                      <a:pt x="78" y="34"/>
                    </a:lnTo>
                    <a:lnTo>
                      <a:pt x="78" y="37"/>
                    </a:lnTo>
                    <a:lnTo>
                      <a:pt x="78" y="42"/>
                    </a:lnTo>
                    <a:lnTo>
                      <a:pt x="77" y="47"/>
                    </a:lnTo>
                    <a:lnTo>
                      <a:pt x="75" y="52"/>
                    </a:lnTo>
                    <a:lnTo>
                      <a:pt x="73" y="56"/>
                    </a:lnTo>
                    <a:lnTo>
                      <a:pt x="71" y="60"/>
                    </a:lnTo>
                    <a:lnTo>
                      <a:pt x="68" y="64"/>
                    </a:lnTo>
                    <a:lnTo>
                      <a:pt x="64" y="67"/>
                    </a:lnTo>
                    <a:lnTo>
                      <a:pt x="61" y="70"/>
                    </a:lnTo>
                    <a:lnTo>
                      <a:pt x="55" y="72"/>
                    </a:lnTo>
                    <a:lnTo>
                      <a:pt x="50" y="73"/>
                    </a:lnTo>
                    <a:lnTo>
                      <a:pt x="45" y="75"/>
                    </a:lnTo>
                    <a:lnTo>
                      <a:pt x="38" y="75"/>
                    </a:lnTo>
                    <a:lnTo>
                      <a:pt x="37" y="75"/>
                    </a:lnTo>
                    <a:close/>
                    <a:moveTo>
                      <a:pt x="40" y="55"/>
                    </a:moveTo>
                    <a:lnTo>
                      <a:pt x="45" y="55"/>
                    </a:lnTo>
                    <a:lnTo>
                      <a:pt x="50" y="54"/>
                    </a:lnTo>
                    <a:lnTo>
                      <a:pt x="53" y="53"/>
                    </a:lnTo>
                    <a:lnTo>
                      <a:pt x="56" y="50"/>
                    </a:lnTo>
                    <a:lnTo>
                      <a:pt x="59" y="48"/>
                    </a:lnTo>
                    <a:lnTo>
                      <a:pt x="61" y="45"/>
                    </a:lnTo>
                    <a:lnTo>
                      <a:pt x="62" y="41"/>
                    </a:lnTo>
                    <a:lnTo>
                      <a:pt x="63" y="38"/>
                    </a:lnTo>
                    <a:lnTo>
                      <a:pt x="62" y="35"/>
                    </a:lnTo>
                    <a:lnTo>
                      <a:pt x="61" y="31"/>
                    </a:lnTo>
                    <a:lnTo>
                      <a:pt x="59" y="28"/>
                    </a:lnTo>
                    <a:lnTo>
                      <a:pt x="56" y="25"/>
                    </a:lnTo>
                    <a:lnTo>
                      <a:pt x="53" y="23"/>
                    </a:lnTo>
                    <a:lnTo>
                      <a:pt x="50" y="21"/>
                    </a:lnTo>
                    <a:lnTo>
                      <a:pt x="45" y="20"/>
                    </a:lnTo>
                    <a:lnTo>
                      <a:pt x="40" y="20"/>
                    </a:lnTo>
                    <a:lnTo>
                      <a:pt x="34" y="20"/>
                    </a:lnTo>
                    <a:lnTo>
                      <a:pt x="30" y="20"/>
                    </a:lnTo>
                    <a:lnTo>
                      <a:pt x="26" y="22"/>
                    </a:lnTo>
                    <a:lnTo>
                      <a:pt x="22" y="25"/>
                    </a:lnTo>
                    <a:lnTo>
                      <a:pt x="19" y="27"/>
                    </a:lnTo>
                    <a:lnTo>
                      <a:pt x="17" y="30"/>
                    </a:lnTo>
                    <a:lnTo>
                      <a:pt x="16" y="35"/>
                    </a:lnTo>
                    <a:lnTo>
                      <a:pt x="15" y="38"/>
                    </a:lnTo>
                    <a:lnTo>
                      <a:pt x="16" y="41"/>
                    </a:lnTo>
                    <a:lnTo>
                      <a:pt x="17" y="45"/>
                    </a:lnTo>
                    <a:lnTo>
                      <a:pt x="19" y="48"/>
                    </a:lnTo>
                    <a:lnTo>
                      <a:pt x="22" y="50"/>
                    </a:lnTo>
                    <a:lnTo>
                      <a:pt x="25" y="53"/>
                    </a:lnTo>
                    <a:lnTo>
                      <a:pt x="29" y="54"/>
                    </a:lnTo>
                    <a:lnTo>
                      <a:pt x="34" y="55"/>
                    </a:lnTo>
                    <a:lnTo>
                      <a:pt x="40" y="55"/>
                    </a:lnTo>
                    <a:close/>
                  </a:path>
                </a:pathLst>
              </a:custGeom>
              <a:solidFill>
                <a:srgbClr val="FFFFFF"/>
              </a:solidFill>
              <a:ln w="9525">
                <a:noFill/>
                <a:round/>
                <a:headEnd/>
                <a:tailEnd/>
              </a:ln>
            </p:spPr>
            <p:txBody>
              <a:bodyPr/>
              <a:lstStyle/>
              <a:p>
                <a:endParaRPr lang="en-US"/>
              </a:p>
            </p:txBody>
          </p:sp>
          <p:sp>
            <p:nvSpPr>
              <p:cNvPr id="43087" name="Freeform 64"/>
              <p:cNvSpPr>
                <a:spLocks/>
              </p:cNvSpPr>
              <p:nvPr/>
            </p:nvSpPr>
            <p:spPr bwMode="auto">
              <a:xfrm>
                <a:off x="975" y="2304"/>
                <a:ext cx="102" cy="44"/>
              </a:xfrm>
              <a:custGeom>
                <a:avLst/>
                <a:gdLst>
                  <a:gd name="T0" fmla="*/ 26 w 102"/>
                  <a:gd name="T1" fmla="*/ 1 h 44"/>
                  <a:gd name="T2" fmla="*/ 41 w 102"/>
                  <a:gd name="T3" fmla="*/ 1 h 44"/>
                  <a:gd name="T4" fmla="*/ 41 w 102"/>
                  <a:gd name="T5" fmla="*/ 15 h 44"/>
                  <a:gd name="T6" fmla="*/ 72 w 102"/>
                  <a:gd name="T7" fmla="*/ 15 h 44"/>
                  <a:gd name="T8" fmla="*/ 76 w 102"/>
                  <a:gd name="T9" fmla="*/ 15 h 44"/>
                  <a:gd name="T10" fmla="*/ 79 w 102"/>
                  <a:gd name="T11" fmla="*/ 15 h 44"/>
                  <a:gd name="T12" fmla="*/ 81 w 102"/>
                  <a:gd name="T13" fmla="*/ 15 h 44"/>
                  <a:gd name="T14" fmla="*/ 82 w 102"/>
                  <a:gd name="T15" fmla="*/ 15 h 44"/>
                  <a:gd name="T16" fmla="*/ 83 w 102"/>
                  <a:gd name="T17" fmla="*/ 15 h 44"/>
                  <a:gd name="T18" fmla="*/ 84 w 102"/>
                  <a:gd name="T19" fmla="*/ 15 h 44"/>
                  <a:gd name="T20" fmla="*/ 85 w 102"/>
                  <a:gd name="T21" fmla="*/ 14 h 44"/>
                  <a:gd name="T22" fmla="*/ 85 w 102"/>
                  <a:gd name="T23" fmla="*/ 13 h 44"/>
                  <a:gd name="T24" fmla="*/ 86 w 102"/>
                  <a:gd name="T25" fmla="*/ 12 h 44"/>
                  <a:gd name="T26" fmla="*/ 86 w 102"/>
                  <a:gd name="T27" fmla="*/ 10 h 44"/>
                  <a:gd name="T28" fmla="*/ 86 w 102"/>
                  <a:gd name="T29" fmla="*/ 10 h 44"/>
                  <a:gd name="T30" fmla="*/ 86 w 102"/>
                  <a:gd name="T31" fmla="*/ 8 h 44"/>
                  <a:gd name="T32" fmla="*/ 85 w 102"/>
                  <a:gd name="T33" fmla="*/ 6 h 44"/>
                  <a:gd name="T34" fmla="*/ 85 w 102"/>
                  <a:gd name="T35" fmla="*/ 4 h 44"/>
                  <a:gd name="T36" fmla="*/ 84 w 102"/>
                  <a:gd name="T37" fmla="*/ 1 h 44"/>
                  <a:gd name="T38" fmla="*/ 99 w 102"/>
                  <a:gd name="T39" fmla="*/ 0 h 44"/>
                  <a:gd name="T40" fmla="*/ 100 w 102"/>
                  <a:gd name="T41" fmla="*/ 4 h 44"/>
                  <a:gd name="T42" fmla="*/ 101 w 102"/>
                  <a:gd name="T43" fmla="*/ 7 h 44"/>
                  <a:gd name="T44" fmla="*/ 102 w 102"/>
                  <a:gd name="T45" fmla="*/ 11 h 44"/>
                  <a:gd name="T46" fmla="*/ 102 w 102"/>
                  <a:gd name="T47" fmla="*/ 15 h 44"/>
                  <a:gd name="T48" fmla="*/ 102 w 102"/>
                  <a:gd name="T49" fmla="*/ 18 h 44"/>
                  <a:gd name="T50" fmla="*/ 101 w 102"/>
                  <a:gd name="T51" fmla="*/ 20 h 44"/>
                  <a:gd name="T52" fmla="*/ 101 w 102"/>
                  <a:gd name="T53" fmla="*/ 23 h 44"/>
                  <a:gd name="T54" fmla="*/ 100 w 102"/>
                  <a:gd name="T55" fmla="*/ 25 h 44"/>
                  <a:gd name="T56" fmla="*/ 99 w 102"/>
                  <a:gd name="T57" fmla="*/ 27 h 44"/>
                  <a:gd name="T58" fmla="*/ 98 w 102"/>
                  <a:gd name="T59" fmla="*/ 29 h 44"/>
                  <a:gd name="T60" fmla="*/ 97 w 102"/>
                  <a:gd name="T61" fmla="*/ 30 h 44"/>
                  <a:gd name="T62" fmla="*/ 96 w 102"/>
                  <a:gd name="T63" fmla="*/ 31 h 44"/>
                  <a:gd name="T64" fmla="*/ 94 w 102"/>
                  <a:gd name="T65" fmla="*/ 32 h 44"/>
                  <a:gd name="T66" fmla="*/ 92 w 102"/>
                  <a:gd name="T67" fmla="*/ 34 h 44"/>
                  <a:gd name="T68" fmla="*/ 91 w 102"/>
                  <a:gd name="T69" fmla="*/ 35 h 44"/>
                  <a:gd name="T70" fmla="*/ 88 w 102"/>
                  <a:gd name="T71" fmla="*/ 35 h 44"/>
                  <a:gd name="T72" fmla="*/ 87 w 102"/>
                  <a:gd name="T73" fmla="*/ 35 h 44"/>
                  <a:gd name="T74" fmla="*/ 83 w 102"/>
                  <a:gd name="T75" fmla="*/ 35 h 44"/>
                  <a:gd name="T76" fmla="*/ 79 w 102"/>
                  <a:gd name="T77" fmla="*/ 35 h 44"/>
                  <a:gd name="T78" fmla="*/ 74 w 102"/>
                  <a:gd name="T79" fmla="*/ 35 h 44"/>
                  <a:gd name="T80" fmla="*/ 41 w 102"/>
                  <a:gd name="T81" fmla="*/ 35 h 44"/>
                  <a:gd name="T82" fmla="*/ 41 w 102"/>
                  <a:gd name="T83" fmla="*/ 44 h 44"/>
                  <a:gd name="T84" fmla="*/ 26 w 102"/>
                  <a:gd name="T85" fmla="*/ 44 h 44"/>
                  <a:gd name="T86" fmla="*/ 26 w 102"/>
                  <a:gd name="T87" fmla="*/ 35 h 44"/>
                  <a:gd name="T88" fmla="*/ 11 w 102"/>
                  <a:gd name="T89" fmla="*/ 35 h 44"/>
                  <a:gd name="T90" fmla="*/ 0 w 102"/>
                  <a:gd name="T91" fmla="*/ 15 h 44"/>
                  <a:gd name="T92" fmla="*/ 26 w 102"/>
                  <a:gd name="T93" fmla="*/ 15 h 44"/>
                  <a:gd name="T94" fmla="*/ 26 w 102"/>
                  <a:gd name="T95" fmla="*/ 1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44"/>
                  <a:gd name="T146" fmla="*/ 102 w 102"/>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44">
                    <a:moveTo>
                      <a:pt x="26" y="1"/>
                    </a:moveTo>
                    <a:lnTo>
                      <a:pt x="41" y="1"/>
                    </a:lnTo>
                    <a:lnTo>
                      <a:pt x="41" y="15"/>
                    </a:lnTo>
                    <a:lnTo>
                      <a:pt x="72" y="15"/>
                    </a:lnTo>
                    <a:lnTo>
                      <a:pt x="76" y="15"/>
                    </a:lnTo>
                    <a:lnTo>
                      <a:pt x="79" y="15"/>
                    </a:lnTo>
                    <a:lnTo>
                      <a:pt x="81" y="15"/>
                    </a:lnTo>
                    <a:lnTo>
                      <a:pt x="82" y="15"/>
                    </a:lnTo>
                    <a:lnTo>
                      <a:pt x="83" y="15"/>
                    </a:lnTo>
                    <a:lnTo>
                      <a:pt x="84" y="15"/>
                    </a:lnTo>
                    <a:lnTo>
                      <a:pt x="85" y="14"/>
                    </a:lnTo>
                    <a:lnTo>
                      <a:pt x="85" y="13"/>
                    </a:lnTo>
                    <a:lnTo>
                      <a:pt x="86" y="12"/>
                    </a:lnTo>
                    <a:lnTo>
                      <a:pt x="86" y="10"/>
                    </a:lnTo>
                    <a:lnTo>
                      <a:pt x="86" y="8"/>
                    </a:lnTo>
                    <a:lnTo>
                      <a:pt x="85" y="6"/>
                    </a:lnTo>
                    <a:lnTo>
                      <a:pt x="85" y="4"/>
                    </a:lnTo>
                    <a:lnTo>
                      <a:pt x="84" y="1"/>
                    </a:lnTo>
                    <a:lnTo>
                      <a:pt x="99" y="0"/>
                    </a:lnTo>
                    <a:lnTo>
                      <a:pt x="100" y="4"/>
                    </a:lnTo>
                    <a:lnTo>
                      <a:pt x="101" y="7"/>
                    </a:lnTo>
                    <a:lnTo>
                      <a:pt x="102" y="11"/>
                    </a:lnTo>
                    <a:lnTo>
                      <a:pt x="102" y="15"/>
                    </a:lnTo>
                    <a:lnTo>
                      <a:pt x="102" y="18"/>
                    </a:lnTo>
                    <a:lnTo>
                      <a:pt x="101" y="20"/>
                    </a:lnTo>
                    <a:lnTo>
                      <a:pt x="101" y="23"/>
                    </a:lnTo>
                    <a:lnTo>
                      <a:pt x="100" y="25"/>
                    </a:lnTo>
                    <a:lnTo>
                      <a:pt x="99" y="27"/>
                    </a:lnTo>
                    <a:lnTo>
                      <a:pt x="98" y="29"/>
                    </a:lnTo>
                    <a:lnTo>
                      <a:pt x="97" y="30"/>
                    </a:lnTo>
                    <a:lnTo>
                      <a:pt x="96" y="31"/>
                    </a:lnTo>
                    <a:lnTo>
                      <a:pt x="94" y="32"/>
                    </a:lnTo>
                    <a:lnTo>
                      <a:pt x="92" y="34"/>
                    </a:lnTo>
                    <a:lnTo>
                      <a:pt x="91" y="35"/>
                    </a:lnTo>
                    <a:lnTo>
                      <a:pt x="88" y="35"/>
                    </a:lnTo>
                    <a:lnTo>
                      <a:pt x="87" y="35"/>
                    </a:lnTo>
                    <a:lnTo>
                      <a:pt x="83" y="35"/>
                    </a:lnTo>
                    <a:lnTo>
                      <a:pt x="79" y="35"/>
                    </a:lnTo>
                    <a:lnTo>
                      <a:pt x="74" y="35"/>
                    </a:lnTo>
                    <a:lnTo>
                      <a:pt x="41" y="35"/>
                    </a:lnTo>
                    <a:lnTo>
                      <a:pt x="41" y="44"/>
                    </a:lnTo>
                    <a:lnTo>
                      <a:pt x="26" y="44"/>
                    </a:lnTo>
                    <a:lnTo>
                      <a:pt x="26" y="35"/>
                    </a:lnTo>
                    <a:lnTo>
                      <a:pt x="11" y="35"/>
                    </a:lnTo>
                    <a:lnTo>
                      <a:pt x="0" y="15"/>
                    </a:lnTo>
                    <a:lnTo>
                      <a:pt x="26" y="15"/>
                    </a:lnTo>
                    <a:lnTo>
                      <a:pt x="26" y="1"/>
                    </a:lnTo>
                    <a:close/>
                  </a:path>
                </a:pathLst>
              </a:custGeom>
              <a:solidFill>
                <a:srgbClr val="FFFFFF"/>
              </a:solidFill>
              <a:ln w="9525">
                <a:noFill/>
                <a:round/>
                <a:headEnd/>
                <a:tailEnd/>
              </a:ln>
            </p:spPr>
            <p:txBody>
              <a:bodyPr/>
              <a:lstStyle/>
              <a:p>
                <a:endParaRPr lang="en-US"/>
              </a:p>
            </p:txBody>
          </p:sp>
          <p:sp>
            <p:nvSpPr>
              <p:cNvPr id="43088" name="Freeform 65"/>
              <p:cNvSpPr>
                <a:spLocks noEditPoints="1"/>
              </p:cNvSpPr>
              <p:nvPr/>
            </p:nvSpPr>
            <p:spPr bwMode="auto">
              <a:xfrm>
                <a:off x="999" y="2231"/>
                <a:ext cx="78" cy="69"/>
              </a:xfrm>
              <a:custGeom>
                <a:avLst/>
                <a:gdLst>
                  <a:gd name="T0" fmla="*/ 55 w 78"/>
                  <a:gd name="T1" fmla="*/ 2 h 69"/>
                  <a:gd name="T2" fmla="*/ 65 w 78"/>
                  <a:gd name="T3" fmla="*/ 7 h 69"/>
                  <a:gd name="T4" fmla="*/ 72 w 78"/>
                  <a:gd name="T5" fmla="*/ 13 h 69"/>
                  <a:gd name="T6" fmla="*/ 76 w 78"/>
                  <a:gd name="T7" fmla="*/ 23 h 69"/>
                  <a:gd name="T8" fmla="*/ 78 w 78"/>
                  <a:gd name="T9" fmla="*/ 33 h 69"/>
                  <a:gd name="T10" fmla="*/ 77 w 78"/>
                  <a:gd name="T11" fmla="*/ 43 h 69"/>
                  <a:gd name="T12" fmla="*/ 74 w 78"/>
                  <a:gd name="T13" fmla="*/ 51 h 69"/>
                  <a:gd name="T14" fmla="*/ 71 w 78"/>
                  <a:gd name="T15" fmla="*/ 57 h 69"/>
                  <a:gd name="T16" fmla="*/ 66 w 78"/>
                  <a:gd name="T17" fmla="*/ 62 h 69"/>
                  <a:gd name="T18" fmla="*/ 61 w 78"/>
                  <a:gd name="T19" fmla="*/ 65 h 69"/>
                  <a:gd name="T20" fmla="*/ 55 w 78"/>
                  <a:gd name="T21" fmla="*/ 67 h 69"/>
                  <a:gd name="T22" fmla="*/ 48 w 78"/>
                  <a:gd name="T23" fmla="*/ 68 h 69"/>
                  <a:gd name="T24" fmla="*/ 40 w 78"/>
                  <a:gd name="T25" fmla="*/ 69 h 69"/>
                  <a:gd name="T26" fmla="*/ 32 w 78"/>
                  <a:gd name="T27" fmla="*/ 68 h 69"/>
                  <a:gd name="T28" fmla="*/ 24 w 78"/>
                  <a:gd name="T29" fmla="*/ 66 h 69"/>
                  <a:gd name="T30" fmla="*/ 17 w 78"/>
                  <a:gd name="T31" fmla="*/ 64 h 69"/>
                  <a:gd name="T32" fmla="*/ 11 w 78"/>
                  <a:gd name="T33" fmla="*/ 60 h 69"/>
                  <a:gd name="T34" fmla="*/ 4 w 78"/>
                  <a:gd name="T35" fmla="*/ 49 h 69"/>
                  <a:gd name="T36" fmla="*/ 0 w 78"/>
                  <a:gd name="T37" fmla="*/ 36 h 69"/>
                  <a:gd name="T38" fmla="*/ 1 w 78"/>
                  <a:gd name="T39" fmla="*/ 28 h 69"/>
                  <a:gd name="T40" fmla="*/ 4 w 78"/>
                  <a:gd name="T41" fmla="*/ 21 h 69"/>
                  <a:gd name="T42" fmla="*/ 7 w 78"/>
                  <a:gd name="T43" fmla="*/ 15 h 69"/>
                  <a:gd name="T44" fmla="*/ 11 w 78"/>
                  <a:gd name="T45" fmla="*/ 10 h 69"/>
                  <a:gd name="T46" fmla="*/ 17 w 78"/>
                  <a:gd name="T47" fmla="*/ 6 h 69"/>
                  <a:gd name="T48" fmla="*/ 25 w 78"/>
                  <a:gd name="T49" fmla="*/ 3 h 69"/>
                  <a:gd name="T50" fmla="*/ 34 w 78"/>
                  <a:gd name="T51" fmla="*/ 1 h 69"/>
                  <a:gd name="T52" fmla="*/ 45 w 78"/>
                  <a:gd name="T53" fmla="*/ 0 h 69"/>
                  <a:gd name="T54" fmla="*/ 48 w 78"/>
                  <a:gd name="T55" fmla="*/ 50 h 69"/>
                  <a:gd name="T56" fmla="*/ 55 w 78"/>
                  <a:gd name="T57" fmla="*/ 47 h 69"/>
                  <a:gd name="T58" fmla="*/ 60 w 78"/>
                  <a:gd name="T59" fmla="*/ 43 h 69"/>
                  <a:gd name="T60" fmla="*/ 63 w 78"/>
                  <a:gd name="T61" fmla="*/ 37 h 69"/>
                  <a:gd name="T62" fmla="*/ 63 w 78"/>
                  <a:gd name="T63" fmla="*/ 32 h 69"/>
                  <a:gd name="T64" fmla="*/ 62 w 78"/>
                  <a:gd name="T65" fmla="*/ 28 h 69"/>
                  <a:gd name="T66" fmla="*/ 59 w 78"/>
                  <a:gd name="T67" fmla="*/ 24 h 69"/>
                  <a:gd name="T68" fmla="*/ 55 w 78"/>
                  <a:gd name="T69" fmla="*/ 22 h 69"/>
                  <a:gd name="T70" fmla="*/ 32 w 78"/>
                  <a:gd name="T71" fmla="*/ 19 h 69"/>
                  <a:gd name="T72" fmla="*/ 26 w 78"/>
                  <a:gd name="T73" fmla="*/ 21 h 69"/>
                  <a:gd name="T74" fmla="*/ 21 w 78"/>
                  <a:gd name="T75" fmla="*/ 24 h 69"/>
                  <a:gd name="T76" fmla="*/ 17 w 78"/>
                  <a:gd name="T77" fmla="*/ 29 h 69"/>
                  <a:gd name="T78" fmla="*/ 15 w 78"/>
                  <a:gd name="T79" fmla="*/ 34 h 69"/>
                  <a:gd name="T80" fmla="*/ 17 w 78"/>
                  <a:gd name="T81" fmla="*/ 41 h 69"/>
                  <a:gd name="T82" fmla="*/ 21 w 78"/>
                  <a:gd name="T83" fmla="*/ 46 h 69"/>
                  <a:gd name="T84" fmla="*/ 26 w 78"/>
                  <a:gd name="T85" fmla="*/ 49 h 69"/>
                  <a:gd name="T86" fmla="*/ 32 w 78"/>
                  <a:gd name="T87" fmla="*/ 50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9"/>
                  <a:gd name="T134" fmla="*/ 78 w 78"/>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9">
                    <a:moveTo>
                      <a:pt x="52" y="21"/>
                    </a:moveTo>
                    <a:lnTo>
                      <a:pt x="55" y="2"/>
                    </a:lnTo>
                    <a:lnTo>
                      <a:pt x="60" y="4"/>
                    </a:lnTo>
                    <a:lnTo>
                      <a:pt x="65" y="7"/>
                    </a:lnTo>
                    <a:lnTo>
                      <a:pt x="68" y="10"/>
                    </a:lnTo>
                    <a:lnTo>
                      <a:pt x="72" y="13"/>
                    </a:lnTo>
                    <a:lnTo>
                      <a:pt x="74" y="18"/>
                    </a:lnTo>
                    <a:lnTo>
                      <a:pt x="76" y="23"/>
                    </a:lnTo>
                    <a:lnTo>
                      <a:pt x="77" y="28"/>
                    </a:lnTo>
                    <a:lnTo>
                      <a:pt x="78" y="33"/>
                    </a:lnTo>
                    <a:lnTo>
                      <a:pt x="78" y="38"/>
                    </a:lnTo>
                    <a:lnTo>
                      <a:pt x="77" y="43"/>
                    </a:lnTo>
                    <a:lnTo>
                      <a:pt x="76" y="47"/>
                    </a:lnTo>
                    <a:lnTo>
                      <a:pt x="74" y="51"/>
                    </a:lnTo>
                    <a:lnTo>
                      <a:pt x="73" y="54"/>
                    </a:lnTo>
                    <a:lnTo>
                      <a:pt x="71" y="57"/>
                    </a:lnTo>
                    <a:lnTo>
                      <a:pt x="68" y="60"/>
                    </a:lnTo>
                    <a:lnTo>
                      <a:pt x="66" y="62"/>
                    </a:lnTo>
                    <a:lnTo>
                      <a:pt x="63" y="64"/>
                    </a:lnTo>
                    <a:lnTo>
                      <a:pt x="61" y="65"/>
                    </a:lnTo>
                    <a:lnTo>
                      <a:pt x="57" y="66"/>
                    </a:lnTo>
                    <a:lnTo>
                      <a:pt x="55" y="67"/>
                    </a:lnTo>
                    <a:lnTo>
                      <a:pt x="51" y="68"/>
                    </a:lnTo>
                    <a:lnTo>
                      <a:pt x="48" y="68"/>
                    </a:lnTo>
                    <a:lnTo>
                      <a:pt x="44" y="69"/>
                    </a:lnTo>
                    <a:lnTo>
                      <a:pt x="40" y="69"/>
                    </a:lnTo>
                    <a:lnTo>
                      <a:pt x="36" y="69"/>
                    </a:lnTo>
                    <a:lnTo>
                      <a:pt x="32" y="68"/>
                    </a:lnTo>
                    <a:lnTo>
                      <a:pt x="27" y="67"/>
                    </a:lnTo>
                    <a:lnTo>
                      <a:pt x="24" y="66"/>
                    </a:lnTo>
                    <a:lnTo>
                      <a:pt x="21" y="66"/>
                    </a:lnTo>
                    <a:lnTo>
                      <a:pt x="17" y="64"/>
                    </a:lnTo>
                    <a:lnTo>
                      <a:pt x="14" y="61"/>
                    </a:lnTo>
                    <a:lnTo>
                      <a:pt x="11" y="60"/>
                    </a:lnTo>
                    <a:lnTo>
                      <a:pt x="7" y="55"/>
                    </a:lnTo>
                    <a:lnTo>
                      <a:pt x="4" y="49"/>
                    </a:lnTo>
                    <a:lnTo>
                      <a:pt x="1" y="43"/>
                    </a:lnTo>
                    <a:lnTo>
                      <a:pt x="0" y="36"/>
                    </a:lnTo>
                    <a:lnTo>
                      <a:pt x="0" y="32"/>
                    </a:lnTo>
                    <a:lnTo>
                      <a:pt x="1" y="28"/>
                    </a:lnTo>
                    <a:lnTo>
                      <a:pt x="2" y="24"/>
                    </a:lnTo>
                    <a:lnTo>
                      <a:pt x="4" y="21"/>
                    </a:lnTo>
                    <a:lnTo>
                      <a:pt x="4" y="18"/>
                    </a:lnTo>
                    <a:lnTo>
                      <a:pt x="7" y="15"/>
                    </a:lnTo>
                    <a:lnTo>
                      <a:pt x="9" y="13"/>
                    </a:lnTo>
                    <a:lnTo>
                      <a:pt x="11" y="10"/>
                    </a:lnTo>
                    <a:lnTo>
                      <a:pt x="14" y="8"/>
                    </a:lnTo>
                    <a:lnTo>
                      <a:pt x="17" y="6"/>
                    </a:lnTo>
                    <a:lnTo>
                      <a:pt x="21" y="4"/>
                    </a:lnTo>
                    <a:lnTo>
                      <a:pt x="25" y="3"/>
                    </a:lnTo>
                    <a:lnTo>
                      <a:pt x="29" y="2"/>
                    </a:lnTo>
                    <a:lnTo>
                      <a:pt x="34" y="1"/>
                    </a:lnTo>
                    <a:lnTo>
                      <a:pt x="40" y="0"/>
                    </a:lnTo>
                    <a:lnTo>
                      <a:pt x="45" y="0"/>
                    </a:lnTo>
                    <a:lnTo>
                      <a:pt x="45" y="50"/>
                    </a:lnTo>
                    <a:lnTo>
                      <a:pt x="48" y="50"/>
                    </a:lnTo>
                    <a:lnTo>
                      <a:pt x="52" y="49"/>
                    </a:lnTo>
                    <a:lnTo>
                      <a:pt x="55" y="47"/>
                    </a:lnTo>
                    <a:lnTo>
                      <a:pt x="57" y="46"/>
                    </a:lnTo>
                    <a:lnTo>
                      <a:pt x="60" y="43"/>
                    </a:lnTo>
                    <a:lnTo>
                      <a:pt x="62" y="40"/>
                    </a:lnTo>
                    <a:lnTo>
                      <a:pt x="63" y="37"/>
                    </a:lnTo>
                    <a:lnTo>
                      <a:pt x="63" y="33"/>
                    </a:lnTo>
                    <a:lnTo>
                      <a:pt x="63" y="32"/>
                    </a:lnTo>
                    <a:lnTo>
                      <a:pt x="62" y="29"/>
                    </a:lnTo>
                    <a:lnTo>
                      <a:pt x="62" y="28"/>
                    </a:lnTo>
                    <a:lnTo>
                      <a:pt x="61" y="26"/>
                    </a:lnTo>
                    <a:lnTo>
                      <a:pt x="59" y="24"/>
                    </a:lnTo>
                    <a:lnTo>
                      <a:pt x="57" y="23"/>
                    </a:lnTo>
                    <a:lnTo>
                      <a:pt x="55" y="22"/>
                    </a:lnTo>
                    <a:lnTo>
                      <a:pt x="52" y="21"/>
                    </a:lnTo>
                    <a:close/>
                    <a:moveTo>
                      <a:pt x="32" y="19"/>
                    </a:moveTo>
                    <a:lnTo>
                      <a:pt x="29" y="20"/>
                    </a:lnTo>
                    <a:lnTo>
                      <a:pt x="26" y="21"/>
                    </a:lnTo>
                    <a:lnTo>
                      <a:pt x="23" y="23"/>
                    </a:lnTo>
                    <a:lnTo>
                      <a:pt x="21" y="24"/>
                    </a:lnTo>
                    <a:lnTo>
                      <a:pt x="18" y="27"/>
                    </a:lnTo>
                    <a:lnTo>
                      <a:pt x="17" y="29"/>
                    </a:lnTo>
                    <a:lnTo>
                      <a:pt x="15" y="32"/>
                    </a:lnTo>
                    <a:lnTo>
                      <a:pt x="15" y="34"/>
                    </a:lnTo>
                    <a:lnTo>
                      <a:pt x="15" y="38"/>
                    </a:lnTo>
                    <a:lnTo>
                      <a:pt x="17" y="41"/>
                    </a:lnTo>
                    <a:lnTo>
                      <a:pt x="18" y="43"/>
                    </a:lnTo>
                    <a:lnTo>
                      <a:pt x="21" y="46"/>
                    </a:lnTo>
                    <a:lnTo>
                      <a:pt x="23" y="47"/>
                    </a:lnTo>
                    <a:lnTo>
                      <a:pt x="26" y="49"/>
                    </a:lnTo>
                    <a:lnTo>
                      <a:pt x="29" y="50"/>
                    </a:lnTo>
                    <a:lnTo>
                      <a:pt x="32" y="50"/>
                    </a:lnTo>
                    <a:lnTo>
                      <a:pt x="32" y="19"/>
                    </a:lnTo>
                    <a:close/>
                  </a:path>
                </a:pathLst>
              </a:custGeom>
              <a:solidFill>
                <a:srgbClr val="FFFFFF"/>
              </a:solidFill>
              <a:ln w="9525">
                <a:noFill/>
                <a:round/>
                <a:headEnd/>
                <a:tailEnd/>
              </a:ln>
            </p:spPr>
            <p:txBody>
              <a:bodyPr/>
              <a:lstStyle/>
              <a:p>
                <a:endParaRPr lang="en-US"/>
              </a:p>
            </p:txBody>
          </p:sp>
          <p:sp>
            <p:nvSpPr>
              <p:cNvPr id="43089" name="Freeform 66"/>
              <p:cNvSpPr>
                <a:spLocks/>
              </p:cNvSpPr>
              <p:nvPr/>
            </p:nvSpPr>
            <p:spPr bwMode="auto">
              <a:xfrm>
                <a:off x="999" y="2151"/>
                <a:ext cx="76" cy="65"/>
              </a:xfrm>
              <a:custGeom>
                <a:avLst/>
                <a:gdLst>
                  <a:gd name="T0" fmla="*/ 76 w 76"/>
                  <a:gd name="T1" fmla="*/ 0 h 65"/>
                  <a:gd name="T2" fmla="*/ 76 w 76"/>
                  <a:gd name="T3" fmla="*/ 19 h 65"/>
                  <a:gd name="T4" fmla="*/ 39 w 76"/>
                  <a:gd name="T5" fmla="*/ 19 h 65"/>
                  <a:gd name="T6" fmla="*/ 33 w 76"/>
                  <a:gd name="T7" fmla="*/ 19 h 65"/>
                  <a:gd name="T8" fmla="*/ 28 w 76"/>
                  <a:gd name="T9" fmla="*/ 19 h 65"/>
                  <a:gd name="T10" fmla="*/ 25 w 76"/>
                  <a:gd name="T11" fmla="*/ 20 h 65"/>
                  <a:gd name="T12" fmla="*/ 23 w 76"/>
                  <a:gd name="T13" fmla="*/ 20 h 65"/>
                  <a:gd name="T14" fmla="*/ 22 w 76"/>
                  <a:gd name="T15" fmla="*/ 21 h 65"/>
                  <a:gd name="T16" fmla="*/ 21 w 76"/>
                  <a:gd name="T17" fmla="*/ 21 h 65"/>
                  <a:gd name="T18" fmla="*/ 19 w 76"/>
                  <a:gd name="T19" fmla="*/ 23 h 65"/>
                  <a:gd name="T20" fmla="*/ 18 w 76"/>
                  <a:gd name="T21" fmla="*/ 24 h 65"/>
                  <a:gd name="T22" fmla="*/ 17 w 76"/>
                  <a:gd name="T23" fmla="*/ 26 h 65"/>
                  <a:gd name="T24" fmla="*/ 16 w 76"/>
                  <a:gd name="T25" fmla="*/ 27 h 65"/>
                  <a:gd name="T26" fmla="*/ 15 w 76"/>
                  <a:gd name="T27" fmla="*/ 29 h 65"/>
                  <a:gd name="T28" fmla="*/ 15 w 76"/>
                  <a:gd name="T29" fmla="*/ 31 h 65"/>
                  <a:gd name="T30" fmla="*/ 15 w 76"/>
                  <a:gd name="T31" fmla="*/ 33 h 65"/>
                  <a:gd name="T32" fmla="*/ 16 w 76"/>
                  <a:gd name="T33" fmla="*/ 36 h 65"/>
                  <a:gd name="T34" fmla="*/ 17 w 76"/>
                  <a:gd name="T35" fmla="*/ 37 h 65"/>
                  <a:gd name="T36" fmla="*/ 18 w 76"/>
                  <a:gd name="T37" fmla="*/ 39 h 65"/>
                  <a:gd name="T38" fmla="*/ 20 w 76"/>
                  <a:gd name="T39" fmla="*/ 41 h 65"/>
                  <a:gd name="T40" fmla="*/ 22 w 76"/>
                  <a:gd name="T41" fmla="*/ 42 h 65"/>
                  <a:gd name="T42" fmla="*/ 24 w 76"/>
                  <a:gd name="T43" fmla="*/ 43 h 65"/>
                  <a:gd name="T44" fmla="*/ 26 w 76"/>
                  <a:gd name="T45" fmla="*/ 44 h 65"/>
                  <a:gd name="T46" fmla="*/ 29 w 76"/>
                  <a:gd name="T47" fmla="*/ 45 h 65"/>
                  <a:gd name="T48" fmla="*/ 32 w 76"/>
                  <a:gd name="T49" fmla="*/ 45 h 65"/>
                  <a:gd name="T50" fmla="*/ 37 w 76"/>
                  <a:gd name="T51" fmla="*/ 46 h 65"/>
                  <a:gd name="T52" fmla="*/ 43 w 76"/>
                  <a:gd name="T53" fmla="*/ 46 h 65"/>
                  <a:gd name="T54" fmla="*/ 76 w 76"/>
                  <a:gd name="T55" fmla="*/ 46 h 65"/>
                  <a:gd name="T56" fmla="*/ 76 w 76"/>
                  <a:gd name="T57" fmla="*/ 65 h 65"/>
                  <a:gd name="T58" fmla="*/ 2 w 76"/>
                  <a:gd name="T59" fmla="*/ 65 h 65"/>
                  <a:gd name="T60" fmla="*/ 2 w 76"/>
                  <a:gd name="T61" fmla="*/ 47 h 65"/>
                  <a:gd name="T62" fmla="*/ 13 w 76"/>
                  <a:gd name="T63" fmla="*/ 47 h 65"/>
                  <a:gd name="T64" fmla="*/ 7 w 76"/>
                  <a:gd name="T65" fmla="*/ 42 h 65"/>
                  <a:gd name="T66" fmla="*/ 4 w 76"/>
                  <a:gd name="T67" fmla="*/ 36 h 65"/>
                  <a:gd name="T68" fmla="*/ 1 w 76"/>
                  <a:gd name="T69" fmla="*/ 31 h 65"/>
                  <a:gd name="T70" fmla="*/ 0 w 76"/>
                  <a:gd name="T71" fmla="*/ 24 h 65"/>
                  <a:gd name="T72" fmla="*/ 0 w 76"/>
                  <a:gd name="T73" fmla="*/ 21 h 65"/>
                  <a:gd name="T74" fmla="*/ 1 w 76"/>
                  <a:gd name="T75" fmla="*/ 18 h 65"/>
                  <a:gd name="T76" fmla="*/ 2 w 76"/>
                  <a:gd name="T77" fmla="*/ 16 h 65"/>
                  <a:gd name="T78" fmla="*/ 3 w 76"/>
                  <a:gd name="T79" fmla="*/ 13 h 65"/>
                  <a:gd name="T80" fmla="*/ 4 w 76"/>
                  <a:gd name="T81" fmla="*/ 11 h 65"/>
                  <a:gd name="T82" fmla="*/ 6 w 76"/>
                  <a:gd name="T83" fmla="*/ 8 h 65"/>
                  <a:gd name="T84" fmla="*/ 7 w 76"/>
                  <a:gd name="T85" fmla="*/ 6 h 65"/>
                  <a:gd name="T86" fmla="*/ 9 w 76"/>
                  <a:gd name="T87" fmla="*/ 5 h 65"/>
                  <a:gd name="T88" fmla="*/ 10 w 76"/>
                  <a:gd name="T89" fmla="*/ 4 h 65"/>
                  <a:gd name="T90" fmla="*/ 13 w 76"/>
                  <a:gd name="T91" fmla="*/ 2 h 65"/>
                  <a:gd name="T92" fmla="*/ 15 w 76"/>
                  <a:gd name="T93" fmla="*/ 1 h 65"/>
                  <a:gd name="T94" fmla="*/ 17 w 76"/>
                  <a:gd name="T95" fmla="*/ 1 h 65"/>
                  <a:gd name="T96" fmla="*/ 20 w 76"/>
                  <a:gd name="T97" fmla="*/ 1 h 65"/>
                  <a:gd name="T98" fmla="*/ 22 w 76"/>
                  <a:gd name="T99" fmla="*/ 1 h 65"/>
                  <a:gd name="T100" fmla="*/ 27 w 76"/>
                  <a:gd name="T101" fmla="*/ 0 h 65"/>
                  <a:gd name="T102" fmla="*/ 30 w 76"/>
                  <a:gd name="T103" fmla="*/ 0 h 65"/>
                  <a:gd name="T104" fmla="*/ 76 w 76"/>
                  <a:gd name="T105" fmla="*/ 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65"/>
                  <a:gd name="T161" fmla="*/ 76 w 76"/>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65">
                    <a:moveTo>
                      <a:pt x="76" y="0"/>
                    </a:moveTo>
                    <a:lnTo>
                      <a:pt x="76" y="19"/>
                    </a:lnTo>
                    <a:lnTo>
                      <a:pt x="39" y="19"/>
                    </a:lnTo>
                    <a:lnTo>
                      <a:pt x="33" y="19"/>
                    </a:lnTo>
                    <a:lnTo>
                      <a:pt x="28" y="19"/>
                    </a:lnTo>
                    <a:lnTo>
                      <a:pt x="25" y="20"/>
                    </a:lnTo>
                    <a:lnTo>
                      <a:pt x="23" y="20"/>
                    </a:lnTo>
                    <a:lnTo>
                      <a:pt x="22" y="21"/>
                    </a:lnTo>
                    <a:lnTo>
                      <a:pt x="21" y="21"/>
                    </a:lnTo>
                    <a:lnTo>
                      <a:pt x="19" y="23"/>
                    </a:lnTo>
                    <a:lnTo>
                      <a:pt x="18" y="24"/>
                    </a:lnTo>
                    <a:lnTo>
                      <a:pt x="17" y="26"/>
                    </a:lnTo>
                    <a:lnTo>
                      <a:pt x="16" y="27"/>
                    </a:lnTo>
                    <a:lnTo>
                      <a:pt x="15" y="29"/>
                    </a:lnTo>
                    <a:lnTo>
                      <a:pt x="15" y="31"/>
                    </a:lnTo>
                    <a:lnTo>
                      <a:pt x="15" y="33"/>
                    </a:lnTo>
                    <a:lnTo>
                      <a:pt x="16" y="36"/>
                    </a:lnTo>
                    <a:lnTo>
                      <a:pt x="17" y="37"/>
                    </a:lnTo>
                    <a:lnTo>
                      <a:pt x="18" y="39"/>
                    </a:lnTo>
                    <a:lnTo>
                      <a:pt x="20" y="41"/>
                    </a:lnTo>
                    <a:lnTo>
                      <a:pt x="22" y="42"/>
                    </a:lnTo>
                    <a:lnTo>
                      <a:pt x="24" y="43"/>
                    </a:lnTo>
                    <a:lnTo>
                      <a:pt x="26" y="44"/>
                    </a:lnTo>
                    <a:lnTo>
                      <a:pt x="29" y="45"/>
                    </a:lnTo>
                    <a:lnTo>
                      <a:pt x="32" y="45"/>
                    </a:lnTo>
                    <a:lnTo>
                      <a:pt x="37" y="46"/>
                    </a:lnTo>
                    <a:lnTo>
                      <a:pt x="43" y="46"/>
                    </a:lnTo>
                    <a:lnTo>
                      <a:pt x="76" y="46"/>
                    </a:lnTo>
                    <a:lnTo>
                      <a:pt x="76" y="65"/>
                    </a:lnTo>
                    <a:lnTo>
                      <a:pt x="2" y="65"/>
                    </a:lnTo>
                    <a:lnTo>
                      <a:pt x="2" y="47"/>
                    </a:lnTo>
                    <a:lnTo>
                      <a:pt x="13" y="47"/>
                    </a:lnTo>
                    <a:lnTo>
                      <a:pt x="7" y="42"/>
                    </a:lnTo>
                    <a:lnTo>
                      <a:pt x="4" y="36"/>
                    </a:lnTo>
                    <a:lnTo>
                      <a:pt x="1" y="31"/>
                    </a:lnTo>
                    <a:lnTo>
                      <a:pt x="0" y="24"/>
                    </a:lnTo>
                    <a:lnTo>
                      <a:pt x="0" y="21"/>
                    </a:lnTo>
                    <a:lnTo>
                      <a:pt x="1" y="18"/>
                    </a:lnTo>
                    <a:lnTo>
                      <a:pt x="2" y="16"/>
                    </a:lnTo>
                    <a:lnTo>
                      <a:pt x="3" y="13"/>
                    </a:lnTo>
                    <a:lnTo>
                      <a:pt x="4" y="11"/>
                    </a:lnTo>
                    <a:lnTo>
                      <a:pt x="6" y="8"/>
                    </a:lnTo>
                    <a:lnTo>
                      <a:pt x="7" y="6"/>
                    </a:lnTo>
                    <a:lnTo>
                      <a:pt x="9" y="5"/>
                    </a:lnTo>
                    <a:lnTo>
                      <a:pt x="10" y="4"/>
                    </a:lnTo>
                    <a:lnTo>
                      <a:pt x="13" y="2"/>
                    </a:lnTo>
                    <a:lnTo>
                      <a:pt x="15" y="1"/>
                    </a:lnTo>
                    <a:lnTo>
                      <a:pt x="17" y="1"/>
                    </a:lnTo>
                    <a:lnTo>
                      <a:pt x="20" y="1"/>
                    </a:lnTo>
                    <a:lnTo>
                      <a:pt x="22" y="1"/>
                    </a:lnTo>
                    <a:lnTo>
                      <a:pt x="27" y="0"/>
                    </a:lnTo>
                    <a:lnTo>
                      <a:pt x="30" y="0"/>
                    </a:lnTo>
                    <a:lnTo>
                      <a:pt x="76" y="0"/>
                    </a:lnTo>
                    <a:close/>
                  </a:path>
                </a:pathLst>
              </a:custGeom>
              <a:solidFill>
                <a:srgbClr val="FFFFFF"/>
              </a:solidFill>
              <a:ln w="9525">
                <a:noFill/>
                <a:round/>
                <a:headEnd/>
                <a:tailEnd/>
              </a:ln>
            </p:spPr>
            <p:txBody>
              <a:bodyPr/>
              <a:lstStyle/>
              <a:p>
                <a:endParaRPr lang="en-US"/>
              </a:p>
            </p:txBody>
          </p:sp>
          <p:sp>
            <p:nvSpPr>
              <p:cNvPr id="43090" name="Freeform 67"/>
              <p:cNvSpPr>
                <a:spLocks/>
              </p:cNvSpPr>
              <p:nvPr/>
            </p:nvSpPr>
            <p:spPr bwMode="auto">
              <a:xfrm>
                <a:off x="999" y="2071"/>
                <a:ext cx="78" cy="68"/>
              </a:xfrm>
              <a:custGeom>
                <a:avLst/>
                <a:gdLst>
                  <a:gd name="T0" fmla="*/ 53 w 78"/>
                  <a:gd name="T1" fmla="*/ 49 h 68"/>
                  <a:gd name="T2" fmla="*/ 58 w 78"/>
                  <a:gd name="T3" fmla="*/ 47 h 68"/>
                  <a:gd name="T4" fmla="*/ 62 w 78"/>
                  <a:gd name="T5" fmla="*/ 44 h 68"/>
                  <a:gd name="T6" fmla="*/ 63 w 78"/>
                  <a:gd name="T7" fmla="*/ 39 h 68"/>
                  <a:gd name="T8" fmla="*/ 64 w 78"/>
                  <a:gd name="T9" fmla="*/ 33 h 68"/>
                  <a:gd name="T10" fmla="*/ 63 w 78"/>
                  <a:gd name="T11" fmla="*/ 26 h 68"/>
                  <a:gd name="T12" fmla="*/ 62 w 78"/>
                  <a:gd name="T13" fmla="*/ 22 h 68"/>
                  <a:gd name="T14" fmla="*/ 59 w 78"/>
                  <a:gd name="T15" fmla="*/ 19 h 68"/>
                  <a:gd name="T16" fmla="*/ 56 w 78"/>
                  <a:gd name="T17" fmla="*/ 19 h 68"/>
                  <a:gd name="T18" fmla="*/ 54 w 78"/>
                  <a:gd name="T19" fmla="*/ 19 h 68"/>
                  <a:gd name="T20" fmla="*/ 52 w 78"/>
                  <a:gd name="T21" fmla="*/ 20 h 68"/>
                  <a:gd name="T22" fmla="*/ 51 w 78"/>
                  <a:gd name="T23" fmla="*/ 23 h 68"/>
                  <a:gd name="T24" fmla="*/ 50 w 78"/>
                  <a:gd name="T25" fmla="*/ 27 h 68"/>
                  <a:gd name="T26" fmla="*/ 47 w 78"/>
                  <a:gd name="T27" fmla="*/ 38 h 68"/>
                  <a:gd name="T28" fmla="*/ 45 w 78"/>
                  <a:gd name="T29" fmla="*/ 46 h 68"/>
                  <a:gd name="T30" fmla="*/ 42 w 78"/>
                  <a:gd name="T31" fmla="*/ 53 h 68"/>
                  <a:gd name="T32" fmla="*/ 40 w 78"/>
                  <a:gd name="T33" fmla="*/ 57 h 68"/>
                  <a:gd name="T34" fmla="*/ 33 w 78"/>
                  <a:gd name="T35" fmla="*/ 63 h 68"/>
                  <a:gd name="T36" fmla="*/ 23 w 78"/>
                  <a:gd name="T37" fmla="*/ 65 h 68"/>
                  <a:gd name="T38" fmla="*/ 14 w 78"/>
                  <a:gd name="T39" fmla="*/ 64 h 68"/>
                  <a:gd name="T40" fmla="*/ 7 w 78"/>
                  <a:gd name="T41" fmla="*/ 58 h 68"/>
                  <a:gd name="T42" fmla="*/ 2 w 78"/>
                  <a:gd name="T43" fmla="*/ 48 h 68"/>
                  <a:gd name="T44" fmla="*/ 0 w 78"/>
                  <a:gd name="T45" fmla="*/ 34 h 68"/>
                  <a:gd name="T46" fmla="*/ 2 w 78"/>
                  <a:gd name="T47" fmla="*/ 21 h 68"/>
                  <a:gd name="T48" fmla="*/ 5 w 78"/>
                  <a:gd name="T49" fmla="*/ 13 h 68"/>
                  <a:gd name="T50" fmla="*/ 12 w 78"/>
                  <a:gd name="T51" fmla="*/ 6 h 68"/>
                  <a:gd name="T52" fmla="*/ 21 w 78"/>
                  <a:gd name="T53" fmla="*/ 2 h 68"/>
                  <a:gd name="T54" fmla="*/ 22 w 78"/>
                  <a:gd name="T55" fmla="*/ 21 h 68"/>
                  <a:gd name="T56" fmla="*/ 18 w 78"/>
                  <a:gd name="T57" fmla="*/ 24 h 68"/>
                  <a:gd name="T58" fmla="*/ 15 w 78"/>
                  <a:gd name="T59" fmla="*/ 27 h 68"/>
                  <a:gd name="T60" fmla="*/ 14 w 78"/>
                  <a:gd name="T61" fmla="*/ 32 h 68"/>
                  <a:gd name="T62" fmla="*/ 14 w 78"/>
                  <a:gd name="T63" fmla="*/ 38 h 68"/>
                  <a:gd name="T64" fmla="*/ 15 w 78"/>
                  <a:gd name="T65" fmla="*/ 44 h 68"/>
                  <a:gd name="T66" fmla="*/ 17 w 78"/>
                  <a:gd name="T67" fmla="*/ 47 h 68"/>
                  <a:gd name="T68" fmla="*/ 19 w 78"/>
                  <a:gd name="T69" fmla="*/ 48 h 68"/>
                  <a:gd name="T70" fmla="*/ 22 w 78"/>
                  <a:gd name="T71" fmla="*/ 48 h 68"/>
                  <a:gd name="T72" fmla="*/ 23 w 78"/>
                  <a:gd name="T73" fmla="*/ 47 h 68"/>
                  <a:gd name="T74" fmla="*/ 25 w 78"/>
                  <a:gd name="T75" fmla="*/ 44 h 68"/>
                  <a:gd name="T76" fmla="*/ 27 w 78"/>
                  <a:gd name="T77" fmla="*/ 34 h 68"/>
                  <a:gd name="T78" fmla="*/ 31 w 78"/>
                  <a:gd name="T79" fmla="*/ 20 h 68"/>
                  <a:gd name="T80" fmla="*/ 36 w 78"/>
                  <a:gd name="T81" fmla="*/ 10 h 68"/>
                  <a:gd name="T82" fmla="*/ 41 w 78"/>
                  <a:gd name="T83" fmla="*/ 4 h 68"/>
                  <a:gd name="T84" fmla="*/ 49 w 78"/>
                  <a:gd name="T85" fmla="*/ 0 h 68"/>
                  <a:gd name="T86" fmla="*/ 58 w 78"/>
                  <a:gd name="T87" fmla="*/ 0 h 68"/>
                  <a:gd name="T88" fmla="*/ 67 w 78"/>
                  <a:gd name="T89" fmla="*/ 5 h 68"/>
                  <a:gd name="T90" fmla="*/ 72 w 78"/>
                  <a:gd name="T91" fmla="*/ 10 h 68"/>
                  <a:gd name="T92" fmla="*/ 74 w 78"/>
                  <a:gd name="T93" fmla="*/ 15 h 68"/>
                  <a:gd name="T94" fmla="*/ 77 w 78"/>
                  <a:gd name="T95" fmla="*/ 22 h 68"/>
                  <a:gd name="T96" fmla="*/ 78 w 78"/>
                  <a:gd name="T97" fmla="*/ 29 h 68"/>
                  <a:gd name="T98" fmla="*/ 77 w 78"/>
                  <a:gd name="T99" fmla="*/ 40 h 68"/>
                  <a:gd name="T100" fmla="*/ 74 w 78"/>
                  <a:gd name="T101" fmla="*/ 52 h 68"/>
                  <a:gd name="T102" fmla="*/ 68 w 78"/>
                  <a:gd name="T103" fmla="*/ 60 h 68"/>
                  <a:gd name="T104" fmla="*/ 61 w 78"/>
                  <a:gd name="T105" fmla="*/ 66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68"/>
                  <a:gd name="T161" fmla="*/ 78 w 78"/>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68">
                    <a:moveTo>
                      <a:pt x="55" y="68"/>
                    </a:moveTo>
                    <a:lnTo>
                      <a:pt x="53" y="49"/>
                    </a:lnTo>
                    <a:lnTo>
                      <a:pt x="55" y="48"/>
                    </a:lnTo>
                    <a:lnTo>
                      <a:pt x="58" y="47"/>
                    </a:lnTo>
                    <a:lnTo>
                      <a:pt x="60" y="46"/>
                    </a:lnTo>
                    <a:lnTo>
                      <a:pt x="62" y="44"/>
                    </a:lnTo>
                    <a:lnTo>
                      <a:pt x="63" y="42"/>
                    </a:lnTo>
                    <a:lnTo>
                      <a:pt x="63" y="39"/>
                    </a:lnTo>
                    <a:lnTo>
                      <a:pt x="64" y="36"/>
                    </a:lnTo>
                    <a:lnTo>
                      <a:pt x="64" y="33"/>
                    </a:lnTo>
                    <a:lnTo>
                      <a:pt x="64" y="29"/>
                    </a:lnTo>
                    <a:lnTo>
                      <a:pt x="63" y="26"/>
                    </a:lnTo>
                    <a:lnTo>
                      <a:pt x="63" y="24"/>
                    </a:lnTo>
                    <a:lnTo>
                      <a:pt x="62" y="22"/>
                    </a:lnTo>
                    <a:lnTo>
                      <a:pt x="61" y="21"/>
                    </a:lnTo>
                    <a:lnTo>
                      <a:pt x="59" y="19"/>
                    </a:lnTo>
                    <a:lnTo>
                      <a:pt x="58" y="19"/>
                    </a:lnTo>
                    <a:lnTo>
                      <a:pt x="56" y="19"/>
                    </a:lnTo>
                    <a:lnTo>
                      <a:pt x="55" y="19"/>
                    </a:lnTo>
                    <a:lnTo>
                      <a:pt x="54" y="19"/>
                    </a:lnTo>
                    <a:lnTo>
                      <a:pt x="53" y="19"/>
                    </a:lnTo>
                    <a:lnTo>
                      <a:pt x="52" y="20"/>
                    </a:lnTo>
                    <a:lnTo>
                      <a:pt x="52" y="21"/>
                    </a:lnTo>
                    <a:lnTo>
                      <a:pt x="51" y="23"/>
                    </a:lnTo>
                    <a:lnTo>
                      <a:pt x="50" y="24"/>
                    </a:lnTo>
                    <a:lnTo>
                      <a:pt x="50" y="27"/>
                    </a:lnTo>
                    <a:lnTo>
                      <a:pt x="49" y="33"/>
                    </a:lnTo>
                    <a:lnTo>
                      <a:pt x="47" y="38"/>
                    </a:lnTo>
                    <a:lnTo>
                      <a:pt x="46" y="42"/>
                    </a:lnTo>
                    <a:lnTo>
                      <a:pt x="45" y="46"/>
                    </a:lnTo>
                    <a:lnTo>
                      <a:pt x="44" y="49"/>
                    </a:lnTo>
                    <a:lnTo>
                      <a:pt x="42" y="53"/>
                    </a:lnTo>
                    <a:lnTo>
                      <a:pt x="41" y="55"/>
                    </a:lnTo>
                    <a:lnTo>
                      <a:pt x="40" y="57"/>
                    </a:lnTo>
                    <a:lnTo>
                      <a:pt x="37" y="60"/>
                    </a:lnTo>
                    <a:lnTo>
                      <a:pt x="33" y="63"/>
                    </a:lnTo>
                    <a:lnTo>
                      <a:pt x="28" y="64"/>
                    </a:lnTo>
                    <a:lnTo>
                      <a:pt x="23" y="65"/>
                    </a:lnTo>
                    <a:lnTo>
                      <a:pt x="19" y="64"/>
                    </a:lnTo>
                    <a:lnTo>
                      <a:pt x="14" y="64"/>
                    </a:lnTo>
                    <a:lnTo>
                      <a:pt x="10" y="61"/>
                    </a:lnTo>
                    <a:lnTo>
                      <a:pt x="7" y="58"/>
                    </a:lnTo>
                    <a:lnTo>
                      <a:pt x="4" y="54"/>
                    </a:lnTo>
                    <a:lnTo>
                      <a:pt x="2" y="48"/>
                    </a:lnTo>
                    <a:lnTo>
                      <a:pt x="1" y="42"/>
                    </a:lnTo>
                    <a:lnTo>
                      <a:pt x="0" y="34"/>
                    </a:lnTo>
                    <a:lnTo>
                      <a:pt x="0" y="28"/>
                    </a:lnTo>
                    <a:lnTo>
                      <a:pt x="2" y="21"/>
                    </a:lnTo>
                    <a:lnTo>
                      <a:pt x="3" y="16"/>
                    </a:lnTo>
                    <a:lnTo>
                      <a:pt x="5" y="13"/>
                    </a:lnTo>
                    <a:lnTo>
                      <a:pt x="9" y="10"/>
                    </a:lnTo>
                    <a:lnTo>
                      <a:pt x="12" y="6"/>
                    </a:lnTo>
                    <a:lnTo>
                      <a:pt x="16" y="4"/>
                    </a:lnTo>
                    <a:lnTo>
                      <a:pt x="21" y="2"/>
                    </a:lnTo>
                    <a:lnTo>
                      <a:pt x="23" y="20"/>
                    </a:lnTo>
                    <a:lnTo>
                      <a:pt x="22" y="21"/>
                    </a:lnTo>
                    <a:lnTo>
                      <a:pt x="19" y="23"/>
                    </a:lnTo>
                    <a:lnTo>
                      <a:pt x="18" y="24"/>
                    </a:lnTo>
                    <a:lnTo>
                      <a:pt x="16" y="25"/>
                    </a:lnTo>
                    <a:lnTo>
                      <a:pt x="15" y="27"/>
                    </a:lnTo>
                    <a:lnTo>
                      <a:pt x="14" y="29"/>
                    </a:lnTo>
                    <a:lnTo>
                      <a:pt x="14" y="32"/>
                    </a:lnTo>
                    <a:lnTo>
                      <a:pt x="14" y="34"/>
                    </a:lnTo>
                    <a:lnTo>
                      <a:pt x="14" y="38"/>
                    </a:lnTo>
                    <a:lnTo>
                      <a:pt x="14" y="41"/>
                    </a:lnTo>
                    <a:lnTo>
                      <a:pt x="15" y="44"/>
                    </a:lnTo>
                    <a:lnTo>
                      <a:pt x="16" y="46"/>
                    </a:lnTo>
                    <a:lnTo>
                      <a:pt x="17" y="47"/>
                    </a:lnTo>
                    <a:lnTo>
                      <a:pt x="18" y="47"/>
                    </a:lnTo>
                    <a:lnTo>
                      <a:pt x="19" y="48"/>
                    </a:lnTo>
                    <a:lnTo>
                      <a:pt x="21" y="48"/>
                    </a:lnTo>
                    <a:lnTo>
                      <a:pt x="22" y="48"/>
                    </a:lnTo>
                    <a:lnTo>
                      <a:pt x="22" y="47"/>
                    </a:lnTo>
                    <a:lnTo>
                      <a:pt x="23" y="47"/>
                    </a:lnTo>
                    <a:lnTo>
                      <a:pt x="24" y="46"/>
                    </a:lnTo>
                    <a:lnTo>
                      <a:pt x="25" y="44"/>
                    </a:lnTo>
                    <a:lnTo>
                      <a:pt x="27" y="40"/>
                    </a:lnTo>
                    <a:lnTo>
                      <a:pt x="27" y="34"/>
                    </a:lnTo>
                    <a:lnTo>
                      <a:pt x="29" y="28"/>
                    </a:lnTo>
                    <a:lnTo>
                      <a:pt x="31" y="20"/>
                    </a:lnTo>
                    <a:lnTo>
                      <a:pt x="33" y="14"/>
                    </a:lnTo>
                    <a:lnTo>
                      <a:pt x="36" y="10"/>
                    </a:lnTo>
                    <a:lnTo>
                      <a:pt x="38" y="6"/>
                    </a:lnTo>
                    <a:lnTo>
                      <a:pt x="41" y="4"/>
                    </a:lnTo>
                    <a:lnTo>
                      <a:pt x="45" y="1"/>
                    </a:lnTo>
                    <a:lnTo>
                      <a:pt x="49" y="0"/>
                    </a:lnTo>
                    <a:lnTo>
                      <a:pt x="53" y="0"/>
                    </a:lnTo>
                    <a:lnTo>
                      <a:pt x="58" y="0"/>
                    </a:lnTo>
                    <a:lnTo>
                      <a:pt x="63" y="2"/>
                    </a:lnTo>
                    <a:lnTo>
                      <a:pt x="67" y="5"/>
                    </a:lnTo>
                    <a:lnTo>
                      <a:pt x="70" y="8"/>
                    </a:lnTo>
                    <a:lnTo>
                      <a:pt x="72" y="10"/>
                    </a:lnTo>
                    <a:lnTo>
                      <a:pt x="73" y="13"/>
                    </a:lnTo>
                    <a:lnTo>
                      <a:pt x="74" y="15"/>
                    </a:lnTo>
                    <a:lnTo>
                      <a:pt x="76" y="19"/>
                    </a:lnTo>
                    <a:lnTo>
                      <a:pt x="77" y="22"/>
                    </a:lnTo>
                    <a:lnTo>
                      <a:pt x="77" y="25"/>
                    </a:lnTo>
                    <a:lnTo>
                      <a:pt x="78" y="29"/>
                    </a:lnTo>
                    <a:lnTo>
                      <a:pt x="78" y="33"/>
                    </a:lnTo>
                    <a:lnTo>
                      <a:pt x="77" y="40"/>
                    </a:lnTo>
                    <a:lnTo>
                      <a:pt x="76" y="46"/>
                    </a:lnTo>
                    <a:lnTo>
                      <a:pt x="74" y="52"/>
                    </a:lnTo>
                    <a:lnTo>
                      <a:pt x="72" y="56"/>
                    </a:lnTo>
                    <a:lnTo>
                      <a:pt x="68" y="60"/>
                    </a:lnTo>
                    <a:lnTo>
                      <a:pt x="65" y="64"/>
                    </a:lnTo>
                    <a:lnTo>
                      <a:pt x="61" y="66"/>
                    </a:lnTo>
                    <a:lnTo>
                      <a:pt x="55" y="68"/>
                    </a:lnTo>
                    <a:close/>
                  </a:path>
                </a:pathLst>
              </a:custGeom>
              <a:solidFill>
                <a:srgbClr val="FFFFFF"/>
              </a:solidFill>
              <a:ln w="9525">
                <a:noFill/>
                <a:round/>
                <a:headEnd/>
                <a:tailEnd/>
              </a:ln>
            </p:spPr>
            <p:txBody>
              <a:bodyPr/>
              <a:lstStyle/>
              <a:p>
                <a:endParaRPr lang="en-US"/>
              </a:p>
            </p:txBody>
          </p:sp>
          <p:sp>
            <p:nvSpPr>
              <p:cNvPr id="43091" name="Freeform 68"/>
              <p:cNvSpPr>
                <a:spLocks noEditPoints="1"/>
              </p:cNvSpPr>
              <p:nvPr/>
            </p:nvSpPr>
            <p:spPr bwMode="auto">
              <a:xfrm>
                <a:off x="972" y="2035"/>
                <a:ext cx="103" cy="19"/>
              </a:xfrm>
              <a:custGeom>
                <a:avLst/>
                <a:gdLst>
                  <a:gd name="T0" fmla="*/ 18 w 103"/>
                  <a:gd name="T1" fmla="*/ 19 h 19"/>
                  <a:gd name="T2" fmla="*/ 0 w 103"/>
                  <a:gd name="T3" fmla="*/ 19 h 19"/>
                  <a:gd name="T4" fmla="*/ 0 w 103"/>
                  <a:gd name="T5" fmla="*/ 0 h 19"/>
                  <a:gd name="T6" fmla="*/ 18 w 103"/>
                  <a:gd name="T7" fmla="*/ 0 h 19"/>
                  <a:gd name="T8" fmla="*/ 18 w 103"/>
                  <a:gd name="T9" fmla="*/ 19 h 19"/>
                  <a:gd name="T10" fmla="*/ 103 w 103"/>
                  <a:gd name="T11" fmla="*/ 19 h 19"/>
                  <a:gd name="T12" fmla="*/ 28 w 103"/>
                  <a:gd name="T13" fmla="*/ 19 h 19"/>
                  <a:gd name="T14" fmla="*/ 28 w 103"/>
                  <a:gd name="T15" fmla="*/ 0 h 19"/>
                  <a:gd name="T16" fmla="*/ 103 w 103"/>
                  <a:gd name="T17" fmla="*/ 0 h 19"/>
                  <a:gd name="T18" fmla="*/ 103 w 103"/>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9"/>
                  <a:gd name="T32" fmla="*/ 103 w 10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9">
                    <a:moveTo>
                      <a:pt x="18" y="19"/>
                    </a:moveTo>
                    <a:lnTo>
                      <a:pt x="0" y="19"/>
                    </a:lnTo>
                    <a:lnTo>
                      <a:pt x="0" y="0"/>
                    </a:lnTo>
                    <a:lnTo>
                      <a:pt x="18" y="0"/>
                    </a:lnTo>
                    <a:lnTo>
                      <a:pt x="18" y="19"/>
                    </a:lnTo>
                    <a:close/>
                    <a:moveTo>
                      <a:pt x="103" y="19"/>
                    </a:moveTo>
                    <a:lnTo>
                      <a:pt x="28" y="19"/>
                    </a:lnTo>
                    <a:lnTo>
                      <a:pt x="28" y="0"/>
                    </a:lnTo>
                    <a:lnTo>
                      <a:pt x="103" y="0"/>
                    </a:lnTo>
                    <a:lnTo>
                      <a:pt x="103" y="19"/>
                    </a:lnTo>
                    <a:close/>
                  </a:path>
                </a:pathLst>
              </a:custGeom>
              <a:solidFill>
                <a:srgbClr val="FFFFFF"/>
              </a:solidFill>
              <a:ln w="9525">
                <a:noFill/>
                <a:round/>
                <a:headEnd/>
                <a:tailEnd/>
              </a:ln>
            </p:spPr>
            <p:txBody>
              <a:bodyPr/>
              <a:lstStyle/>
              <a:p>
                <a:endParaRPr lang="en-US"/>
              </a:p>
            </p:txBody>
          </p:sp>
          <p:sp>
            <p:nvSpPr>
              <p:cNvPr id="43092" name="Freeform 69"/>
              <p:cNvSpPr>
                <a:spLocks noEditPoints="1"/>
              </p:cNvSpPr>
              <p:nvPr/>
            </p:nvSpPr>
            <p:spPr bwMode="auto">
              <a:xfrm>
                <a:off x="972" y="1888"/>
                <a:ext cx="103" cy="90"/>
              </a:xfrm>
              <a:custGeom>
                <a:avLst/>
                <a:gdLst>
                  <a:gd name="T0" fmla="*/ 0 w 103"/>
                  <a:gd name="T1" fmla="*/ 90 h 90"/>
                  <a:gd name="T2" fmla="*/ 0 w 103"/>
                  <a:gd name="T3" fmla="*/ 41 h 90"/>
                  <a:gd name="T4" fmla="*/ 2 w 103"/>
                  <a:gd name="T5" fmla="*/ 29 h 90"/>
                  <a:gd name="T6" fmla="*/ 5 w 103"/>
                  <a:gd name="T7" fmla="*/ 22 h 90"/>
                  <a:gd name="T8" fmla="*/ 10 w 103"/>
                  <a:gd name="T9" fmla="*/ 16 h 90"/>
                  <a:gd name="T10" fmla="*/ 16 w 103"/>
                  <a:gd name="T11" fmla="*/ 11 h 90"/>
                  <a:gd name="T12" fmla="*/ 25 w 103"/>
                  <a:gd name="T13" fmla="*/ 8 h 90"/>
                  <a:gd name="T14" fmla="*/ 36 w 103"/>
                  <a:gd name="T15" fmla="*/ 9 h 90"/>
                  <a:gd name="T16" fmla="*/ 45 w 103"/>
                  <a:gd name="T17" fmla="*/ 12 h 90"/>
                  <a:gd name="T18" fmla="*/ 51 w 103"/>
                  <a:gd name="T19" fmla="*/ 18 h 90"/>
                  <a:gd name="T20" fmla="*/ 57 w 103"/>
                  <a:gd name="T21" fmla="*/ 28 h 90"/>
                  <a:gd name="T22" fmla="*/ 60 w 103"/>
                  <a:gd name="T23" fmla="*/ 31 h 90"/>
                  <a:gd name="T24" fmla="*/ 64 w 103"/>
                  <a:gd name="T25" fmla="*/ 26 h 90"/>
                  <a:gd name="T26" fmla="*/ 70 w 103"/>
                  <a:gd name="T27" fmla="*/ 22 h 90"/>
                  <a:gd name="T28" fmla="*/ 78 w 103"/>
                  <a:gd name="T29" fmla="*/ 16 h 90"/>
                  <a:gd name="T30" fmla="*/ 103 w 103"/>
                  <a:gd name="T31" fmla="*/ 0 h 90"/>
                  <a:gd name="T32" fmla="*/ 81 w 103"/>
                  <a:gd name="T33" fmla="*/ 38 h 90"/>
                  <a:gd name="T34" fmla="*/ 72 w 103"/>
                  <a:gd name="T35" fmla="*/ 45 h 90"/>
                  <a:gd name="T36" fmla="*/ 66 w 103"/>
                  <a:gd name="T37" fmla="*/ 49 h 90"/>
                  <a:gd name="T38" fmla="*/ 64 w 103"/>
                  <a:gd name="T39" fmla="*/ 52 h 90"/>
                  <a:gd name="T40" fmla="*/ 62 w 103"/>
                  <a:gd name="T41" fmla="*/ 56 h 90"/>
                  <a:gd name="T42" fmla="*/ 61 w 103"/>
                  <a:gd name="T43" fmla="*/ 60 h 90"/>
                  <a:gd name="T44" fmla="*/ 60 w 103"/>
                  <a:gd name="T45" fmla="*/ 66 h 90"/>
                  <a:gd name="T46" fmla="*/ 103 w 103"/>
                  <a:gd name="T47" fmla="*/ 70 h 90"/>
                  <a:gd name="T48" fmla="*/ 43 w 103"/>
                  <a:gd name="T49" fmla="*/ 70 h 90"/>
                  <a:gd name="T50" fmla="*/ 43 w 103"/>
                  <a:gd name="T51" fmla="*/ 48 h 90"/>
                  <a:gd name="T52" fmla="*/ 42 w 103"/>
                  <a:gd name="T53" fmla="*/ 39 h 90"/>
                  <a:gd name="T54" fmla="*/ 42 w 103"/>
                  <a:gd name="T55" fmla="*/ 35 h 90"/>
                  <a:gd name="T56" fmla="*/ 40 w 103"/>
                  <a:gd name="T57" fmla="*/ 32 h 90"/>
                  <a:gd name="T58" fmla="*/ 36 w 103"/>
                  <a:gd name="T59" fmla="*/ 30 h 90"/>
                  <a:gd name="T60" fmla="*/ 32 w 103"/>
                  <a:gd name="T61" fmla="*/ 28 h 90"/>
                  <a:gd name="T62" fmla="*/ 28 w 103"/>
                  <a:gd name="T63" fmla="*/ 28 h 90"/>
                  <a:gd name="T64" fmla="*/ 24 w 103"/>
                  <a:gd name="T65" fmla="*/ 30 h 90"/>
                  <a:gd name="T66" fmla="*/ 21 w 103"/>
                  <a:gd name="T67" fmla="*/ 32 h 90"/>
                  <a:gd name="T68" fmla="*/ 19 w 103"/>
                  <a:gd name="T69" fmla="*/ 37 h 90"/>
                  <a:gd name="T70" fmla="*/ 18 w 103"/>
                  <a:gd name="T71" fmla="*/ 41 h 90"/>
                  <a:gd name="T72" fmla="*/ 18 w 103"/>
                  <a:gd name="T73" fmla="*/ 48 h 90"/>
                  <a:gd name="T74" fmla="*/ 18 w 103"/>
                  <a:gd name="T75" fmla="*/ 7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90"/>
                  <a:gd name="T116" fmla="*/ 103 w 103"/>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90">
                    <a:moveTo>
                      <a:pt x="103" y="90"/>
                    </a:moveTo>
                    <a:lnTo>
                      <a:pt x="0" y="90"/>
                    </a:lnTo>
                    <a:lnTo>
                      <a:pt x="0" y="48"/>
                    </a:lnTo>
                    <a:lnTo>
                      <a:pt x="0" y="41"/>
                    </a:lnTo>
                    <a:lnTo>
                      <a:pt x="1" y="34"/>
                    </a:lnTo>
                    <a:lnTo>
                      <a:pt x="2" y="29"/>
                    </a:lnTo>
                    <a:lnTo>
                      <a:pt x="3" y="25"/>
                    </a:lnTo>
                    <a:lnTo>
                      <a:pt x="5" y="22"/>
                    </a:lnTo>
                    <a:lnTo>
                      <a:pt x="7" y="18"/>
                    </a:lnTo>
                    <a:lnTo>
                      <a:pt x="10" y="16"/>
                    </a:lnTo>
                    <a:lnTo>
                      <a:pt x="13" y="13"/>
                    </a:lnTo>
                    <a:lnTo>
                      <a:pt x="16" y="11"/>
                    </a:lnTo>
                    <a:lnTo>
                      <a:pt x="21" y="9"/>
                    </a:lnTo>
                    <a:lnTo>
                      <a:pt x="25" y="8"/>
                    </a:lnTo>
                    <a:lnTo>
                      <a:pt x="29" y="8"/>
                    </a:lnTo>
                    <a:lnTo>
                      <a:pt x="36" y="9"/>
                    </a:lnTo>
                    <a:lnTo>
                      <a:pt x="41" y="10"/>
                    </a:lnTo>
                    <a:lnTo>
                      <a:pt x="45" y="12"/>
                    </a:lnTo>
                    <a:lnTo>
                      <a:pt x="48" y="15"/>
                    </a:lnTo>
                    <a:lnTo>
                      <a:pt x="51" y="18"/>
                    </a:lnTo>
                    <a:lnTo>
                      <a:pt x="55" y="23"/>
                    </a:lnTo>
                    <a:lnTo>
                      <a:pt x="57" y="28"/>
                    </a:lnTo>
                    <a:lnTo>
                      <a:pt x="59" y="34"/>
                    </a:lnTo>
                    <a:lnTo>
                      <a:pt x="60" y="31"/>
                    </a:lnTo>
                    <a:lnTo>
                      <a:pt x="62" y="28"/>
                    </a:lnTo>
                    <a:lnTo>
                      <a:pt x="64" y="26"/>
                    </a:lnTo>
                    <a:lnTo>
                      <a:pt x="66" y="24"/>
                    </a:lnTo>
                    <a:lnTo>
                      <a:pt x="70" y="22"/>
                    </a:lnTo>
                    <a:lnTo>
                      <a:pt x="73" y="19"/>
                    </a:lnTo>
                    <a:lnTo>
                      <a:pt x="78" y="16"/>
                    </a:lnTo>
                    <a:lnTo>
                      <a:pt x="83" y="12"/>
                    </a:lnTo>
                    <a:lnTo>
                      <a:pt x="103" y="0"/>
                    </a:lnTo>
                    <a:lnTo>
                      <a:pt x="103" y="24"/>
                    </a:lnTo>
                    <a:lnTo>
                      <a:pt x="81" y="38"/>
                    </a:lnTo>
                    <a:lnTo>
                      <a:pt x="76" y="42"/>
                    </a:lnTo>
                    <a:lnTo>
                      <a:pt x="72" y="45"/>
                    </a:lnTo>
                    <a:lnTo>
                      <a:pt x="68" y="47"/>
                    </a:lnTo>
                    <a:lnTo>
                      <a:pt x="66" y="49"/>
                    </a:lnTo>
                    <a:lnTo>
                      <a:pt x="64" y="51"/>
                    </a:lnTo>
                    <a:lnTo>
                      <a:pt x="64" y="52"/>
                    </a:lnTo>
                    <a:lnTo>
                      <a:pt x="63" y="54"/>
                    </a:lnTo>
                    <a:lnTo>
                      <a:pt x="62" y="56"/>
                    </a:lnTo>
                    <a:lnTo>
                      <a:pt x="61" y="57"/>
                    </a:lnTo>
                    <a:lnTo>
                      <a:pt x="61" y="60"/>
                    </a:lnTo>
                    <a:lnTo>
                      <a:pt x="60" y="62"/>
                    </a:lnTo>
                    <a:lnTo>
                      <a:pt x="60" y="66"/>
                    </a:lnTo>
                    <a:lnTo>
                      <a:pt x="60" y="70"/>
                    </a:lnTo>
                    <a:lnTo>
                      <a:pt x="103" y="70"/>
                    </a:lnTo>
                    <a:lnTo>
                      <a:pt x="103" y="90"/>
                    </a:lnTo>
                    <a:close/>
                    <a:moveTo>
                      <a:pt x="43" y="70"/>
                    </a:moveTo>
                    <a:lnTo>
                      <a:pt x="43" y="55"/>
                    </a:lnTo>
                    <a:lnTo>
                      <a:pt x="43" y="48"/>
                    </a:lnTo>
                    <a:lnTo>
                      <a:pt x="43" y="42"/>
                    </a:lnTo>
                    <a:lnTo>
                      <a:pt x="42" y="39"/>
                    </a:lnTo>
                    <a:lnTo>
                      <a:pt x="42" y="37"/>
                    </a:lnTo>
                    <a:lnTo>
                      <a:pt x="42" y="35"/>
                    </a:lnTo>
                    <a:lnTo>
                      <a:pt x="41" y="33"/>
                    </a:lnTo>
                    <a:lnTo>
                      <a:pt x="40" y="32"/>
                    </a:lnTo>
                    <a:lnTo>
                      <a:pt x="38" y="31"/>
                    </a:lnTo>
                    <a:lnTo>
                      <a:pt x="36" y="30"/>
                    </a:lnTo>
                    <a:lnTo>
                      <a:pt x="35" y="29"/>
                    </a:lnTo>
                    <a:lnTo>
                      <a:pt x="32" y="28"/>
                    </a:lnTo>
                    <a:lnTo>
                      <a:pt x="30" y="28"/>
                    </a:lnTo>
                    <a:lnTo>
                      <a:pt x="28" y="28"/>
                    </a:lnTo>
                    <a:lnTo>
                      <a:pt x="26" y="29"/>
                    </a:lnTo>
                    <a:lnTo>
                      <a:pt x="24" y="30"/>
                    </a:lnTo>
                    <a:lnTo>
                      <a:pt x="23" y="31"/>
                    </a:lnTo>
                    <a:lnTo>
                      <a:pt x="21" y="32"/>
                    </a:lnTo>
                    <a:lnTo>
                      <a:pt x="20" y="34"/>
                    </a:lnTo>
                    <a:lnTo>
                      <a:pt x="19" y="37"/>
                    </a:lnTo>
                    <a:lnTo>
                      <a:pt x="18" y="39"/>
                    </a:lnTo>
                    <a:lnTo>
                      <a:pt x="18" y="41"/>
                    </a:lnTo>
                    <a:lnTo>
                      <a:pt x="18" y="44"/>
                    </a:lnTo>
                    <a:lnTo>
                      <a:pt x="18" y="48"/>
                    </a:lnTo>
                    <a:lnTo>
                      <a:pt x="18" y="54"/>
                    </a:lnTo>
                    <a:lnTo>
                      <a:pt x="18" y="70"/>
                    </a:lnTo>
                    <a:lnTo>
                      <a:pt x="43" y="70"/>
                    </a:lnTo>
                    <a:close/>
                  </a:path>
                </a:pathLst>
              </a:custGeom>
              <a:solidFill>
                <a:srgbClr val="FFFFFF"/>
              </a:solidFill>
              <a:ln w="9525">
                <a:noFill/>
                <a:round/>
                <a:headEnd/>
                <a:tailEnd/>
              </a:ln>
            </p:spPr>
            <p:txBody>
              <a:bodyPr/>
              <a:lstStyle/>
              <a:p>
                <a:endParaRPr lang="en-US"/>
              </a:p>
            </p:txBody>
          </p:sp>
          <p:sp>
            <p:nvSpPr>
              <p:cNvPr id="43093" name="Freeform 70"/>
              <p:cNvSpPr>
                <a:spLocks noEditPoints="1"/>
              </p:cNvSpPr>
              <p:nvPr/>
            </p:nvSpPr>
            <p:spPr bwMode="auto">
              <a:xfrm>
                <a:off x="999" y="1814"/>
                <a:ext cx="78" cy="69"/>
              </a:xfrm>
              <a:custGeom>
                <a:avLst/>
                <a:gdLst>
                  <a:gd name="T0" fmla="*/ 55 w 78"/>
                  <a:gd name="T1" fmla="*/ 2 h 69"/>
                  <a:gd name="T2" fmla="*/ 65 w 78"/>
                  <a:gd name="T3" fmla="*/ 7 h 69"/>
                  <a:gd name="T4" fmla="*/ 72 w 78"/>
                  <a:gd name="T5" fmla="*/ 13 h 69"/>
                  <a:gd name="T6" fmla="*/ 76 w 78"/>
                  <a:gd name="T7" fmla="*/ 23 h 69"/>
                  <a:gd name="T8" fmla="*/ 78 w 78"/>
                  <a:gd name="T9" fmla="*/ 33 h 69"/>
                  <a:gd name="T10" fmla="*/ 77 w 78"/>
                  <a:gd name="T11" fmla="*/ 43 h 69"/>
                  <a:gd name="T12" fmla="*/ 74 w 78"/>
                  <a:gd name="T13" fmla="*/ 51 h 69"/>
                  <a:gd name="T14" fmla="*/ 71 w 78"/>
                  <a:gd name="T15" fmla="*/ 57 h 69"/>
                  <a:gd name="T16" fmla="*/ 66 w 78"/>
                  <a:gd name="T17" fmla="*/ 62 h 69"/>
                  <a:gd name="T18" fmla="*/ 61 w 78"/>
                  <a:gd name="T19" fmla="*/ 65 h 69"/>
                  <a:gd name="T20" fmla="*/ 55 w 78"/>
                  <a:gd name="T21" fmla="*/ 67 h 69"/>
                  <a:gd name="T22" fmla="*/ 48 w 78"/>
                  <a:gd name="T23" fmla="*/ 68 h 69"/>
                  <a:gd name="T24" fmla="*/ 40 w 78"/>
                  <a:gd name="T25" fmla="*/ 69 h 69"/>
                  <a:gd name="T26" fmla="*/ 32 w 78"/>
                  <a:gd name="T27" fmla="*/ 68 h 69"/>
                  <a:gd name="T28" fmla="*/ 24 w 78"/>
                  <a:gd name="T29" fmla="*/ 66 h 69"/>
                  <a:gd name="T30" fmla="*/ 17 w 78"/>
                  <a:gd name="T31" fmla="*/ 64 h 69"/>
                  <a:gd name="T32" fmla="*/ 11 w 78"/>
                  <a:gd name="T33" fmla="*/ 60 h 69"/>
                  <a:gd name="T34" fmla="*/ 4 w 78"/>
                  <a:gd name="T35" fmla="*/ 49 h 69"/>
                  <a:gd name="T36" fmla="*/ 0 w 78"/>
                  <a:gd name="T37" fmla="*/ 36 h 69"/>
                  <a:gd name="T38" fmla="*/ 1 w 78"/>
                  <a:gd name="T39" fmla="*/ 28 h 69"/>
                  <a:gd name="T40" fmla="*/ 4 w 78"/>
                  <a:gd name="T41" fmla="*/ 21 h 69"/>
                  <a:gd name="T42" fmla="*/ 7 w 78"/>
                  <a:gd name="T43" fmla="*/ 15 h 69"/>
                  <a:gd name="T44" fmla="*/ 11 w 78"/>
                  <a:gd name="T45" fmla="*/ 10 h 69"/>
                  <a:gd name="T46" fmla="*/ 17 w 78"/>
                  <a:gd name="T47" fmla="*/ 6 h 69"/>
                  <a:gd name="T48" fmla="*/ 25 w 78"/>
                  <a:gd name="T49" fmla="*/ 3 h 69"/>
                  <a:gd name="T50" fmla="*/ 34 w 78"/>
                  <a:gd name="T51" fmla="*/ 1 h 69"/>
                  <a:gd name="T52" fmla="*/ 45 w 78"/>
                  <a:gd name="T53" fmla="*/ 0 h 69"/>
                  <a:gd name="T54" fmla="*/ 48 w 78"/>
                  <a:gd name="T55" fmla="*/ 50 h 69"/>
                  <a:gd name="T56" fmla="*/ 55 w 78"/>
                  <a:gd name="T57" fmla="*/ 47 h 69"/>
                  <a:gd name="T58" fmla="*/ 60 w 78"/>
                  <a:gd name="T59" fmla="*/ 43 h 69"/>
                  <a:gd name="T60" fmla="*/ 63 w 78"/>
                  <a:gd name="T61" fmla="*/ 37 h 69"/>
                  <a:gd name="T62" fmla="*/ 63 w 78"/>
                  <a:gd name="T63" fmla="*/ 32 h 69"/>
                  <a:gd name="T64" fmla="*/ 62 w 78"/>
                  <a:gd name="T65" fmla="*/ 28 h 69"/>
                  <a:gd name="T66" fmla="*/ 59 w 78"/>
                  <a:gd name="T67" fmla="*/ 24 h 69"/>
                  <a:gd name="T68" fmla="*/ 55 w 78"/>
                  <a:gd name="T69" fmla="*/ 22 h 69"/>
                  <a:gd name="T70" fmla="*/ 32 w 78"/>
                  <a:gd name="T71" fmla="*/ 19 h 69"/>
                  <a:gd name="T72" fmla="*/ 26 w 78"/>
                  <a:gd name="T73" fmla="*/ 21 h 69"/>
                  <a:gd name="T74" fmla="*/ 21 w 78"/>
                  <a:gd name="T75" fmla="*/ 24 h 69"/>
                  <a:gd name="T76" fmla="*/ 17 w 78"/>
                  <a:gd name="T77" fmla="*/ 29 h 69"/>
                  <a:gd name="T78" fmla="*/ 15 w 78"/>
                  <a:gd name="T79" fmla="*/ 34 h 69"/>
                  <a:gd name="T80" fmla="*/ 17 w 78"/>
                  <a:gd name="T81" fmla="*/ 41 h 69"/>
                  <a:gd name="T82" fmla="*/ 21 w 78"/>
                  <a:gd name="T83" fmla="*/ 46 h 69"/>
                  <a:gd name="T84" fmla="*/ 26 w 78"/>
                  <a:gd name="T85" fmla="*/ 49 h 69"/>
                  <a:gd name="T86" fmla="*/ 32 w 78"/>
                  <a:gd name="T87" fmla="*/ 50 h 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69"/>
                  <a:gd name="T134" fmla="*/ 78 w 78"/>
                  <a:gd name="T135" fmla="*/ 69 h 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69">
                    <a:moveTo>
                      <a:pt x="52" y="21"/>
                    </a:moveTo>
                    <a:lnTo>
                      <a:pt x="55" y="2"/>
                    </a:lnTo>
                    <a:lnTo>
                      <a:pt x="60" y="4"/>
                    </a:lnTo>
                    <a:lnTo>
                      <a:pt x="65" y="7"/>
                    </a:lnTo>
                    <a:lnTo>
                      <a:pt x="68" y="10"/>
                    </a:lnTo>
                    <a:lnTo>
                      <a:pt x="72" y="13"/>
                    </a:lnTo>
                    <a:lnTo>
                      <a:pt x="74" y="18"/>
                    </a:lnTo>
                    <a:lnTo>
                      <a:pt x="76" y="23"/>
                    </a:lnTo>
                    <a:lnTo>
                      <a:pt x="77" y="28"/>
                    </a:lnTo>
                    <a:lnTo>
                      <a:pt x="78" y="33"/>
                    </a:lnTo>
                    <a:lnTo>
                      <a:pt x="78" y="38"/>
                    </a:lnTo>
                    <a:lnTo>
                      <a:pt x="77" y="43"/>
                    </a:lnTo>
                    <a:lnTo>
                      <a:pt x="76" y="47"/>
                    </a:lnTo>
                    <a:lnTo>
                      <a:pt x="74" y="51"/>
                    </a:lnTo>
                    <a:lnTo>
                      <a:pt x="73" y="54"/>
                    </a:lnTo>
                    <a:lnTo>
                      <a:pt x="71" y="57"/>
                    </a:lnTo>
                    <a:lnTo>
                      <a:pt x="68" y="60"/>
                    </a:lnTo>
                    <a:lnTo>
                      <a:pt x="66" y="62"/>
                    </a:lnTo>
                    <a:lnTo>
                      <a:pt x="63" y="64"/>
                    </a:lnTo>
                    <a:lnTo>
                      <a:pt x="61" y="65"/>
                    </a:lnTo>
                    <a:lnTo>
                      <a:pt x="57" y="66"/>
                    </a:lnTo>
                    <a:lnTo>
                      <a:pt x="55" y="67"/>
                    </a:lnTo>
                    <a:lnTo>
                      <a:pt x="51" y="68"/>
                    </a:lnTo>
                    <a:lnTo>
                      <a:pt x="48" y="68"/>
                    </a:lnTo>
                    <a:lnTo>
                      <a:pt x="44" y="69"/>
                    </a:lnTo>
                    <a:lnTo>
                      <a:pt x="40" y="69"/>
                    </a:lnTo>
                    <a:lnTo>
                      <a:pt x="36" y="69"/>
                    </a:lnTo>
                    <a:lnTo>
                      <a:pt x="32" y="68"/>
                    </a:lnTo>
                    <a:lnTo>
                      <a:pt x="27" y="67"/>
                    </a:lnTo>
                    <a:lnTo>
                      <a:pt x="24" y="66"/>
                    </a:lnTo>
                    <a:lnTo>
                      <a:pt x="21" y="66"/>
                    </a:lnTo>
                    <a:lnTo>
                      <a:pt x="17" y="64"/>
                    </a:lnTo>
                    <a:lnTo>
                      <a:pt x="14" y="61"/>
                    </a:lnTo>
                    <a:lnTo>
                      <a:pt x="11" y="60"/>
                    </a:lnTo>
                    <a:lnTo>
                      <a:pt x="7" y="55"/>
                    </a:lnTo>
                    <a:lnTo>
                      <a:pt x="4" y="49"/>
                    </a:lnTo>
                    <a:lnTo>
                      <a:pt x="1" y="43"/>
                    </a:lnTo>
                    <a:lnTo>
                      <a:pt x="0" y="36"/>
                    </a:lnTo>
                    <a:lnTo>
                      <a:pt x="0" y="32"/>
                    </a:lnTo>
                    <a:lnTo>
                      <a:pt x="1" y="28"/>
                    </a:lnTo>
                    <a:lnTo>
                      <a:pt x="2" y="24"/>
                    </a:lnTo>
                    <a:lnTo>
                      <a:pt x="4" y="21"/>
                    </a:lnTo>
                    <a:lnTo>
                      <a:pt x="4" y="18"/>
                    </a:lnTo>
                    <a:lnTo>
                      <a:pt x="7" y="15"/>
                    </a:lnTo>
                    <a:lnTo>
                      <a:pt x="9" y="13"/>
                    </a:lnTo>
                    <a:lnTo>
                      <a:pt x="11" y="10"/>
                    </a:lnTo>
                    <a:lnTo>
                      <a:pt x="14" y="8"/>
                    </a:lnTo>
                    <a:lnTo>
                      <a:pt x="17" y="6"/>
                    </a:lnTo>
                    <a:lnTo>
                      <a:pt x="21" y="4"/>
                    </a:lnTo>
                    <a:lnTo>
                      <a:pt x="25" y="3"/>
                    </a:lnTo>
                    <a:lnTo>
                      <a:pt x="29" y="2"/>
                    </a:lnTo>
                    <a:lnTo>
                      <a:pt x="34" y="1"/>
                    </a:lnTo>
                    <a:lnTo>
                      <a:pt x="40" y="0"/>
                    </a:lnTo>
                    <a:lnTo>
                      <a:pt x="45" y="0"/>
                    </a:lnTo>
                    <a:lnTo>
                      <a:pt x="45" y="50"/>
                    </a:lnTo>
                    <a:lnTo>
                      <a:pt x="48" y="50"/>
                    </a:lnTo>
                    <a:lnTo>
                      <a:pt x="52" y="49"/>
                    </a:lnTo>
                    <a:lnTo>
                      <a:pt x="55" y="47"/>
                    </a:lnTo>
                    <a:lnTo>
                      <a:pt x="57" y="46"/>
                    </a:lnTo>
                    <a:lnTo>
                      <a:pt x="60" y="43"/>
                    </a:lnTo>
                    <a:lnTo>
                      <a:pt x="62" y="40"/>
                    </a:lnTo>
                    <a:lnTo>
                      <a:pt x="63" y="37"/>
                    </a:lnTo>
                    <a:lnTo>
                      <a:pt x="63" y="33"/>
                    </a:lnTo>
                    <a:lnTo>
                      <a:pt x="63" y="32"/>
                    </a:lnTo>
                    <a:lnTo>
                      <a:pt x="62" y="29"/>
                    </a:lnTo>
                    <a:lnTo>
                      <a:pt x="62" y="28"/>
                    </a:lnTo>
                    <a:lnTo>
                      <a:pt x="61" y="26"/>
                    </a:lnTo>
                    <a:lnTo>
                      <a:pt x="59" y="24"/>
                    </a:lnTo>
                    <a:lnTo>
                      <a:pt x="57" y="23"/>
                    </a:lnTo>
                    <a:lnTo>
                      <a:pt x="55" y="22"/>
                    </a:lnTo>
                    <a:lnTo>
                      <a:pt x="52" y="21"/>
                    </a:lnTo>
                    <a:close/>
                    <a:moveTo>
                      <a:pt x="32" y="19"/>
                    </a:moveTo>
                    <a:lnTo>
                      <a:pt x="29" y="20"/>
                    </a:lnTo>
                    <a:lnTo>
                      <a:pt x="26" y="21"/>
                    </a:lnTo>
                    <a:lnTo>
                      <a:pt x="23" y="23"/>
                    </a:lnTo>
                    <a:lnTo>
                      <a:pt x="21" y="24"/>
                    </a:lnTo>
                    <a:lnTo>
                      <a:pt x="18" y="27"/>
                    </a:lnTo>
                    <a:lnTo>
                      <a:pt x="17" y="29"/>
                    </a:lnTo>
                    <a:lnTo>
                      <a:pt x="15" y="32"/>
                    </a:lnTo>
                    <a:lnTo>
                      <a:pt x="15" y="34"/>
                    </a:lnTo>
                    <a:lnTo>
                      <a:pt x="15" y="38"/>
                    </a:lnTo>
                    <a:lnTo>
                      <a:pt x="17" y="41"/>
                    </a:lnTo>
                    <a:lnTo>
                      <a:pt x="18" y="43"/>
                    </a:lnTo>
                    <a:lnTo>
                      <a:pt x="21" y="46"/>
                    </a:lnTo>
                    <a:lnTo>
                      <a:pt x="23" y="47"/>
                    </a:lnTo>
                    <a:lnTo>
                      <a:pt x="26" y="49"/>
                    </a:lnTo>
                    <a:lnTo>
                      <a:pt x="29" y="50"/>
                    </a:lnTo>
                    <a:lnTo>
                      <a:pt x="32" y="50"/>
                    </a:lnTo>
                    <a:lnTo>
                      <a:pt x="32" y="19"/>
                    </a:lnTo>
                    <a:close/>
                  </a:path>
                </a:pathLst>
              </a:custGeom>
              <a:solidFill>
                <a:srgbClr val="FFFFFF"/>
              </a:solidFill>
              <a:ln w="9525">
                <a:noFill/>
                <a:round/>
                <a:headEnd/>
                <a:tailEnd/>
              </a:ln>
            </p:spPr>
            <p:txBody>
              <a:bodyPr/>
              <a:lstStyle/>
              <a:p>
                <a:endParaRPr lang="en-US"/>
              </a:p>
            </p:txBody>
          </p:sp>
          <p:sp>
            <p:nvSpPr>
              <p:cNvPr id="43094" name="Rectangle 71"/>
              <p:cNvSpPr>
                <a:spLocks noChangeArrowheads="1"/>
              </p:cNvSpPr>
              <p:nvPr/>
            </p:nvSpPr>
            <p:spPr bwMode="auto">
              <a:xfrm>
                <a:off x="972" y="1780"/>
                <a:ext cx="103" cy="19"/>
              </a:xfrm>
              <a:prstGeom prst="rect">
                <a:avLst/>
              </a:prstGeom>
              <a:solidFill>
                <a:srgbClr val="FFFFFF"/>
              </a:solidFill>
              <a:ln w="9525">
                <a:noFill/>
                <a:miter lim="800000"/>
                <a:headEnd/>
                <a:tailEnd/>
              </a:ln>
            </p:spPr>
            <p:txBody>
              <a:bodyPr/>
              <a:lstStyle/>
              <a:p>
                <a:endParaRPr lang="en-GB"/>
              </a:p>
            </p:txBody>
          </p:sp>
          <p:sp>
            <p:nvSpPr>
              <p:cNvPr id="43095" name="Freeform 72"/>
              <p:cNvSpPr>
                <a:spLocks noEditPoints="1"/>
              </p:cNvSpPr>
              <p:nvPr/>
            </p:nvSpPr>
            <p:spPr bwMode="auto">
              <a:xfrm>
                <a:off x="999" y="1699"/>
                <a:ext cx="78" cy="68"/>
              </a:xfrm>
              <a:custGeom>
                <a:avLst/>
                <a:gdLst>
                  <a:gd name="T0" fmla="*/ 22 w 78"/>
                  <a:gd name="T1" fmla="*/ 66 h 68"/>
                  <a:gd name="T2" fmla="*/ 13 w 78"/>
                  <a:gd name="T3" fmla="*/ 62 h 68"/>
                  <a:gd name="T4" fmla="*/ 6 w 78"/>
                  <a:gd name="T5" fmla="*/ 57 h 68"/>
                  <a:gd name="T6" fmla="*/ 2 w 78"/>
                  <a:gd name="T7" fmla="*/ 47 h 68"/>
                  <a:gd name="T8" fmla="*/ 0 w 78"/>
                  <a:gd name="T9" fmla="*/ 35 h 68"/>
                  <a:gd name="T10" fmla="*/ 1 w 78"/>
                  <a:gd name="T11" fmla="*/ 24 h 68"/>
                  <a:gd name="T12" fmla="*/ 4 w 78"/>
                  <a:gd name="T13" fmla="*/ 17 h 68"/>
                  <a:gd name="T14" fmla="*/ 7 w 78"/>
                  <a:gd name="T15" fmla="*/ 12 h 68"/>
                  <a:gd name="T16" fmla="*/ 11 w 78"/>
                  <a:gd name="T17" fmla="*/ 8 h 68"/>
                  <a:gd name="T18" fmla="*/ 18 w 78"/>
                  <a:gd name="T19" fmla="*/ 6 h 68"/>
                  <a:gd name="T20" fmla="*/ 29 w 78"/>
                  <a:gd name="T21" fmla="*/ 5 h 68"/>
                  <a:gd name="T22" fmla="*/ 56 w 78"/>
                  <a:gd name="T23" fmla="*/ 5 h 68"/>
                  <a:gd name="T24" fmla="*/ 63 w 78"/>
                  <a:gd name="T25" fmla="*/ 4 h 68"/>
                  <a:gd name="T26" fmla="*/ 68 w 78"/>
                  <a:gd name="T27" fmla="*/ 3 h 68"/>
                  <a:gd name="T28" fmla="*/ 73 w 78"/>
                  <a:gd name="T29" fmla="*/ 2 h 68"/>
                  <a:gd name="T30" fmla="*/ 76 w 78"/>
                  <a:gd name="T31" fmla="*/ 19 h 68"/>
                  <a:gd name="T32" fmla="*/ 73 w 78"/>
                  <a:gd name="T33" fmla="*/ 20 h 68"/>
                  <a:gd name="T34" fmla="*/ 71 w 78"/>
                  <a:gd name="T35" fmla="*/ 22 h 68"/>
                  <a:gd name="T36" fmla="*/ 69 w 78"/>
                  <a:gd name="T37" fmla="*/ 22 h 68"/>
                  <a:gd name="T38" fmla="*/ 71 w 78"/>
                  <a:gd name="T39" fmla="*/ 25 h 68"/>
                  <a:gd name="T40" fmla="*/ 74 w 78"/>
                  <a:gd name="T41" fmla="*/ 30 h 68"/>
                  <a:gd name="T42" fmla="*/ 76 w 78"/>
                  <a:gd name="T43" fmla="*/ 35 h 68"/>
                  <a:gd name="T44" fmla="*/ 78 w 78"/>
                  <a:gd name="T45" fmla="*/ 42 h 68"/>
                  <a:gd name="T46" fmla="*/ 77 w 78"/>
                  <a:gd name="T47" fmla="*/ 50 h 68"/>
                  <a:gd name="T48" fmla="*/ 74 w 78"/>
                  <a:gd name="T49" fmla="*/ 58 h 68"/>
                  <a:gd name="T50" fmla="*/ 68 w 78"/>
                  <a:gd name="T51" fmla="*/ 64 h 68"/>
                  <a:gd name="T52" fmla="*/ 61 w 78"/>
                  <a:gd name="T53" fmla="*/ 67 h 68"/>
                  <a:gd name="T54" fmla="*/ 54 w 78"/>
                  <a:gd name="T55" fmla="*/ 68 h 68"/>
                  <a:gd name="T56" fmla="*/ 48 w 78"/>
                  <a:gd name="T57" fmla="*/ 67 h 68"/>
                  <a:gd name="T58" fmla="*/ 43 w 78"/>
                  <a:gd name="T59" fmla="*/ 64 h 68"/>
                  <a:gd name="T60" fmla="*/ 40 w 78"/>
                  <a:gd name="T61" fmla="*/ 61 h 68"/>
                  <a:gd name="T62" fmla="*/ 37 w 78"/>
                  <a:gd name="T63" fmla="*/ 55 h 68"/>
                  <a:gd name="T64" fmla="*/ 34 w 78"/>
                  <a:gd name="T65" fmla="*/ 47 h 68"/>
                  <a:gd name="T66" fmla="*/ 32 w 78"/>
                  <a:gd name="T67" fmla="*/ 37 h 68"/>
                  <a:gd name="T68" fmla="*/ 30 w 78"/>
                  <a:gd name="T69" fmla="*/ 27 h 68"/>
                  <a:gd name="T70" fmla="*/ 27 w 78"/>
                  <a:gd name="T71" fmla="*/ 24 h 68"/>
                  <a:gd name="T72" fmla="*/ 22 w 78"/>
                  <a:gd name="T73" fmla="*/ 25 h 68"/>
                  <a:gd name="T74" fmla="*/ 18 w 78"/>
                  <a:gd name="T75" fmla="*/ 27 h 68"/>
                  <a:gd name="T76" fmla="*/ 16 w 78"/>
                  <a:gd name="T77" fmla="*/ 31 h 68"/>
                  <a:gd name="T78" fmla="*/ 15 w 78"/>
                  <a:gd name="T79" fmla="*/ 37 h 68"/>
                  <a:gd name="T80" fmla="*/ 16 w 78"/>
                  <a:gd name="T81" fmla="*/ 41 h 68"/>
                  <a:gd name="T82" fmla="*/ 17 w 78"/>
                  <a:gd name="T83" fmla="*/ 44 h 68"/>
                  <a:gd name="T84" fmla="*/ 21 w 78"/>
                  <a:gd name="T85" fmla="*/ 47 h 68"/>
                  <a:gd name="T86" fmla="*/ 25 w 78"/>
                  <a:gd name="T87" fmla="*/ 48 h 68"/>
                  <a:gd name="T88" fmla="*/ 43 w 78"/>
                  <a:gd name="T89" fmla="*/ 27 h 68"/>
                  <a:gd name="T90" fmla="*/ 45 w 78"/>
                  <a:gd name="T91" fmla="*/ 32 h 68"/>
                  <a:gd name="T92" fmla="*/ 46 w 78"/>
                  <a:gd name="T93" fmla="*/ 39 h 68"/>
                  <a:gd name="T94" fmla="*/ 48 w 78"/>
                  <a:gd name="T95" fmla="*/ 44 h 68"/>
                  <a:gd name="T96" fmla="*/ 50 w 78"/>
                  <a:gd name="T97" fmla="*/ 47 h 68"/>
                  <a:gd name="T98" fmla="*/ 53 w 78"/>
                  <a:gd name="T99" fmla="*/ 49 h 68"/>
                  <a:gd name="T100" fmla="*/ 56 w 78"/>
                  <a:gd name="T101" fmla="*/ 49 h 68"/>
                  <a:gd name="T102" fmla="*/ 60 w 78"/>
                  <a:gd name="T103" fmla="*/ 47 h 68"/>
                  <a:gd name="T104" fmla="*/ 63 w 78"/>
                  <a:gd name="T105" fmla="*/ 45 h 68"/>
                  <a:gd name="T106" fmla="*/ 64 w 78"/>
                  <a:gd name="T107" fmla="*/ 42 h 68"/>
                  <a:gd name="T108" fmla="*/ 64 w 78"/>
                  <a:gd name="T109" fmla="*/ 37 h 68"/>
                  <a:gd name="T110" fmla="*/ 63 w 78"/>
                  <a:gd name="T111" fmla="*/ 32 h 68"/>
                  <a:gd name="T112" fmla="*/ 60 w 78"/>
                  <a:gd name="T113" fmla="*/ 28 h 68"/>
                  <a:gd name="T114" fmla="*/ 56 w 78"/>
                  <a:gd name="T115" fmla="*/ 26 h 68"/>
                  <a:gd name="T116" fmla="*/ 54 w 78"/>
                  <a:gd name="T117" fmla="*/ 25 h 68"/>
                  <a:gd name="T118" fmla="*/ 50 w 78"/>
                  <a:gd name="T119" fmla="*/ 24 h 68"/>
                  <a:gd name="T120" fmla="*/ 42 w 78"/>
                  <a:gd name="T121" fmla="*/ 24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68"/>
                  <a:gd name="T185" fmla="*/ 78 w 7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68">
                    <a:moveTo>
                      <a:pt x="25" y="48"/>
                    </a:moveTo>
                    <a:lnTo>
                      <a:pt x="22" y="66"/>
                    </a:lnTo>
                    <a:lnTo>
                      <a:pt x="17" y="64"/>
                    </a:lnTo>
                    <a:lnTo>
                      <a:pt x="13" y="62"/>
                    </a:lnTo>
                    <a:lnTo>
                      <a:pt x="9" y="60"/>
                    </a:lnTo>
                    <a:lnTo>
                      <a:pt x="6" y="57"/>
                    </a:lnTo>
                    <a:lnTo>
                      <a:pt x="4" y="52"/>
                    </a:lnTo>
                    <a:lnTo>
                      <a:pt x="2" y="47"/>
                    </a:lnTo>
                    <a:lnTo>
                      <a:pt x="1" y="42"/>
                    </a:lnTo>
                    <a:lnTo>
                      <a:pt x="0" y="35"/>
                    </a:lnTo>
                    <a:lnTo>
                      <a:pt x="0" y="29"/>
                    </a:lnTo>
                    <a:lnTo>
                      <a:pt x="1" y="24"/>
                    </a:lnTo>
                    <a:lnTo>
                      <a:pt x="3" y="20"/>
                    </a:lnTo>
                    <a:lnTo>
                      <a:pt x="4" y="17"/>
                    </a:lnTo>
                    <a:lnTo>
                      <a:pt x="5" y="14"/>
                    </a:lnTo>
                    <a:lnTo>
                      <a:pt x="7" y="12"/>
                    </a:lnTo>
                    <a:lnTo>
                      <a:pt x="9" y="10"/>
                    </a:lnTo>
                    <a:lnTo>
                      <a:pt x="11" y="8"/>
                    </a:lnTo>
                    <a:lnTo>
                      <a:pt x="14" y="7"/>
                    </a:lnTo>
                    <a:lnTo>
                      <a:pt x="18" y="6"/>
                    </a:lnTo>
                    <a:lnTo>
                      <a:pt x="23" y="5"/>
                    </a:lnTo>
                    <a:lnTo>
                      <a:pt x="29" y="5"/>
                    </a:lnTo>
                    <a:lnTo>
                      <a:pt x="52" y="5"/>
                    </a:lnTo>
                    <a:lnTo>
                      <a:pt x="56" y="5"/>
                    </a:lnTo>
                    <a:lnTo>
                      <a:pt x="61" y="4"/>
                    </a:lnTo>
                    <a:lnTo>
                      <a:pt x="63" y="4"/>
                    </a:lnTo>
                    <a:lnTo>
                      <a:pt x="66" y="4"/>
                    </a:lnTo>
                    <a:lnTo>
                      <a:pt x="68" y="3"/>
                    </a:lnTo>
                    <a:lnTo>
                      <a:pt x="71" y="2"/>
                    </a:lnTo>
                    <a:lnTo>
                      <a:pt x="73" y="2"/>
                    </a:lnTo>
                    <a:lnTo>
                      <a:pt x="76" y="0"/>
                    </a:lnTo>
                    <a:lnTo>
                      <a:pt x="76" y="19"/>
                    </a:lnTo>
                    <a:lnTo>
                      <a:pt x="75" y="19"/>
                    </a:lnTo>
                    <a:lnTo>
                      <a:pt x="73" y="20"/>
                    </a:lnTo>
                    <a:lnTo>
                      <a:pt x="73" y="21"/>
                    </a:lnTo>
                    <a:lnTo>
                      <a:pt x="71" y="22"/>
                    </a:lnTo>
                    <a:lnTo>
                      <a:pt x="70" y="22"/>
                    </a:lnTo>
                    <a:lnTo>
                      <a:pt x="69" y="22"/>
                    </a:lnTo>
                    <a:lnTo>
                      <a:pt x="68" y="22"/>
                    </a:lnTo>
                    <a:lnTo>
                      <a:pt x="71" y="25"/>
                    </a:lnTo>
                    <a:lnTo>
                      <a:pt x="73" y="27"/>
                    </a:lnTo>
                    <a:lnTo>
                      <a:pt x="74" y="30"/>
                    </a:lnTo>
                    <a:lnTo>
                      <a:pt x="75" y="32"/>
                    </a:lnTo>
                    <a:lnTo>
                      <a:pt x="76" y="35"/>
                    </a:lnTo>
                    <a:lnTo>
                      <a:pt x="77" y="38"/>
                    </a:lnTo>
                    <a:lnTo>
                      <a:pt x="78" y="42"/>
                    </a:lnTo>
                    <a:lnTo>
                      <a:pt x="78" y="45"/>
                    </a:lnTo>
                    <a:lnTo>
                      <a:pt x="77" y="50"/>
                    </a:lnTo>
                    <a:lnTo>
                      <a:pt x="76" y="54"/>
                    </a:lnTo>
                    <a:lnTo>
                      <a:pt x="74" y="58"/>
                    </a:lnTo>
                    <a:lnTo>
                      <a:pt x="72" y="62"/>
                    </a:lnTo>
                    <a:lnTo>
                      <a:pt x="68" y="64"/>
                    </a:lnTo>
                    <a:lnTo>
                      <a:pt x="65" y="67"/>
                    </a:lnTo>
                    <a:lnTo>
                      <a:pt x="61" y="67"/>
                    </a:lnTo>
                    <a:lnTo>
                      <a:pt x="56" y="68"/>
                    </a:lnTo>
                    <a:lnTo>
                      <a:pt x="54" y="68"/>
                    </a:lnTo>
                    <a:lnTo>
                      <a:pt x="51" y="67"/>
                    </a:lnTo>
                    <a:lnTo>
                      <a:pt x="48" y="67"/>
                    </a:lnTo>
                    <a:lnTo>
                      <a:pt x="45" y="66"/>
                    </a:lnTo>
                    <a:lnTo>
                      <a:pt x="43" y="64"/>
                    </a:lnTo>
                    <a:lnTo>
                      <a:pt x="41" y="62"/>
                    </a:lnTo>
                    <a:lnTo>
                      <a:pt x="40" y="61"/>
                    </a:lnTo>
                    <a:lnTo>
                      <a:pt x="37" y="58"/>
                    </a:lnTo>
                    <a:lnTo>
                      <a:pt x="37" y="55"/>
                    </a:lnTo>
                    <a:lnTo>
                      <a:pt x="35" y="52"/>
                    </a:lnTo>
                    <a:lnTo>
                      <a:pt x="34" y="47"/>
                    </a:lnTo>
                    <a:lnTo>
                      <a:pt x="33" y="42"/>
                    </a:lnTo>
                    <a:lnTo>
                      <a:pt x="32" y="37"/>
                    </a:lnTo>
                    <a:lnTo>
                      <a:pt x="31" y="32"/>
                    </a:lnTo>
                    <a:lnTo>
                      <a:pt x="30" y="27"/>
                    </a:lnTo>
                    <a:lnTo>
                      <a:pt x="28" y="24"/>
                    </a:lnTo>
                    <a:lnTo>
                      <a:pt x="27" y="24"/>
                    </a:lnTo>
                    <a:lnTo>
                      <a:pt x="24" y="24"/>
                    </a:lnTo>
                    <a:lnTo>
                      <a:pt x="22" y="25"/>
                    </a:lnTo>
                    <a:lnTo>
                      <a:pt x="19" y="26"/>
                    </a:lnTo>
                    <a:lnTo>
                      <a:pt x="18" y="27"/>
                    </a:lnTo>
                    <a:lnTo>
                      <a:pt x="17" y="28"/>
                    </a:lnTo>
                    <a:lnTo>
                      <a:pt x="16" y="31"/>
                    </a:lnTo>
                    <a:lnTo>
                      <a:pt x="15" y="33"/>
                    </a:lnTo>
                    <a:lnTo>
                      <a:pt x="15" y="37"/>
                    </a:lnTo>
                    <a:lnTo>
                      <a:pt x="15" y="39"/>
                    </a:lnTo>
                    <a:lnTo>
                      <a:pt x="16" y="41"/>
                    </a:lnTo>
                    <a:lnTo>
                      <a:pt x="16" y="42"/>
                    </a:lnTo>
                    <a:lnTo>
                      <a:pt x="17" y="44"/>
                    </a:lnTo>
                    <a:lnTo>
                      <a:pt x="19" y="45"/>
                    </a:lnTo>
                    <a:lnTo>
                      <a:pt x="21" y="47"/>
                    </a:lnTo>
                    <a:lnTo>
                      <a:pt x="22" y="47"/>
                    </a:lnTo>
                    <a:lnTo>
                      <a:pt x="25" y="48"/>
                    </a:lnTo>
                    <a:close/>
                    <a:moveTo>
                      <a:pt x="42" y="24"/>
                    </a:moveTo>
                    <a:lnTo>
                      <a:pt x="43" y="27"/>
                    </a:lnTo>
                    <a:lnTo>
                      <a:pt x="44" y="29"/>
                    </a:lnTo>
                    <a:lnTo>
                      <a:pt x="45" y="32"/>
                    </a:lnTo>
                    <a:lnTo>
                      <a:pt x="45" y="36"/>
                    </a:lnTo>
                    <a:lnTo>
                      <a:pt x="46" y="39"/>
                    </a:lnTo>
                    <a:lnTo>
                      <a:pt x="47" y="42"/>
                    </a:lnTo>
                    <a:lnTo>
                      <a:pt x="48" y="44"/>
                    </a:lnTo>
                    <a:lnTo>
                      <a:pt x="49" y="46"/>
                    </a:lnTo>
                    <a:lnTo>
                      <a:pt x="50" y="47"/>
                    </a:lnTo>
                    <a:lnTo>
                      <a:pt x="52" y="48"/>
                    </a:lnTo>
                    <a:lnTo>
                      <a:pt x="53" y="49"/>
                    </a:lnTo>
                    <a:lnTo>
                      <a:pt x="55" y="49"/>
                    </a:lnTo>
                    <a:lnTo>
                      <a:pt x="56" y="49"/>
                    </a:lnTo>
                    <a:lnTo>
                      <a:pt x="58" y="48"/>
                    </a:lnTo>
                    <a:lnTo>
                      <a:pt x="60" y="47"/>
                    </a:lnTo>
                    <a:lnTo>
                      <a:pt x="62" y="47"/>
                    </a:lnTo>
                    <a:lnTo>
                      <a:pt x="63" y="45"/>
                    </a:lnTo>
                    <a:lnTo>
                      <a:pt x="63" y="43"/>
                    </a:lnTo>
                    <a:lnTo>
                      <a:pt x="64" y="42"/>
                    </a:lnTo>
                    <a:lnTo>
                      <a:pt x="64" y="39"/>
                    </a:lnTo>
                    <a:lnTo>
                      <a:pt x="64" y="37"/>
                    </a:lnTo>
                    <a:lnTo>
                      <a:pt x="63" y="34"/>
                    </a:lnTo>
                    <a:lnTo>
                      <a:pt x="63" y="32"/>
                    </a:lnTo>
                    <a:lnTo>
                      <a:pt x="62" y="30"/>
                    </a:lnTo>
                    <a:lnTo>
                      <a:pt x="60" y="28"/>
                    </a:lnTo>
                    <a:lnTo>
                      <a:pt x="58" y="27"/>
                    </a:lnTo>
                    <a:lnTo>
                      <a:pt x="56" y="26"/>
                    </a:lnTo>
                    <a:lnTo>
                      <a:pt x="55" y="25"/>
                    </a:lnTo>
                    <a:lnTo>
                      <a:pt x="54" y="25"/>
                    </a:lnTo>
                    <a:lnTo>
                      <a:pt x="52" y="24"/>
                    </a:lnTo>
                    <a:lnTo>
                      <a:pt x="50" y="24"/>
                    </a:lnTo>
                    <a:lnTo>
                      <a:pt x="46" y="24"/>
                    </a:lnTo>
                    <a:lnTo>
                      <a:pt x="42" y="24"/>
                    </a:lnTo>
                    <a:close/>
                  </a:path>
                </a:pathLst>
              </a:custGeom>
              <a:solidFill>
                <a:srgbClr val="FFFFFF"/>
              </a:solidFill>
              <a:ln w="9525">
                <a:noFill/>
                <a:round/>
                <a:headEnd/>
                <a:tailEnd/>
              </a:ln>
            </p:spPr>
            <p:txBody>
              <a:bodyPr/>
              <a:lstStyle/>
              <a:p>
                <a:endParaRPr lang="en-US"/>
              </a:p>
            </p:txBody>
          </p:sp>
          <p:sp>
            <p:nvSpPr>
              <p:cNvPr id="43096" name="Freeform 73"/>
              <p:cNvSpPr>
                <a:spLocks/>
              </p:cNvSpPr>
              <p:nvPr/>
            </p:nvSpPr>
            <p:spPr bwMode="auto">
              <a:xfrm>
                <a:off x="975" y="1647"/>
                <a:ext cx="102" cy="44"/>
              </a:xfrm>
              <a:custGeom>
                <a:avLst/>
                <a:gdLst>
                  <a:gd name="T0" fmla="*/ 26 w 102"/>
                  <a:gd name="T1" fmla="*/ 2 h 44"/>
                  <a:gd name="T2" fmla="*/ 41 w 102"/>
                  <a:gd name="T3" fmla="*/ 2 h 44"/>
                  <a:gd name="T4" fmla="*/ 41 w 102"/>
                  <a:gd name="T5" fmla="*/ 16 h 44"/>
                  <a:gd name="T6" fmla="*/ 72 w 102"/>
                  <a:gd name="T7" fmla="*/ 16 h 44"/>
                  <a:gd name="T8" fmla="*/ 76 w 102"/>
                  <a:gd name="T9" fmla="*/ 16 h 44"/>
                  <a:gd name="T10" fmla="*/ 79 w 102"/>
                  <a:gd name="T11" fmla="*/ 16 h 44"/>
                  <a:gd name="T12" fmla="*/ 81 w 102"/>
                  <a:gd name="T13" fmla="*/ 16 h 44"/>
                  <a:gd name="T14" fmla="*/ 82 w 102"/>
                  <a:gd name="T15" fmla="*/ 16 h 44"/>
                  <a:gd name="T16" fmla="*/ 83 w 102"/>
                  <a:gd name="T17" fmla="*/ 16 h 44"/>
                  <a:gd name="T18" fmla="*/ 84 w 102"/>
                  <a:gd name="T19" fmla="*/ 15 h 44"/>
                  <a:gd name="T20" fmla="*/ 85 w 102"/>
                  <a:gd name="T21" fmla="*/ 14 h 44"/>
                  <a:gd name="T22" fmla="*/ 85 w 102"/>
                  <a:gd name="T23" fmla="*/ 13 h 44"/>
                  <a:gd name="T24" fmla="*/ 86 w 102"/>
                  <a:gd name="T25" fmla="*/ 12 h 44"/>
                  <a:gd name="T26" fmla="*/ 86 w 102"/>
                  <a:gd name="T27" fmla="*/ 11 h 44"/>
                  <a:gd name="T28" fmla="*/ 86 w 102"/>
                  <a:gd name="T29" fmla="*/ 10 h 44"/>
                  <a:gd name="T30" fmla="*/ 86 w 102"/>
                  <a:gd name="T31" fmla="*/ 8 h 44"/>
                  <a:gd name="T32" fmla="*/ 85 w 102"/>
                  <a:gd name="T33" fmla="*/ 7 h 44"/>
                  <a:gd name="T34" fmla="*/ 85 w 102"/>
                  <a:gd name="T35" fmla="*/ 4 h 44"/>
                  <a:gd name="T36" fmla="*/ 84 w 102"/>
                  <a:gd name="T37" fmla="*/ 2 h 44"/>
                  <a:gd name="T38" fmla="*/ 99 w 102"/>
                  <a:gd name="T39" fmla="*/ 0 h 44"/>
                  <a:gd name="T40" fmla="*/ 100 w 102"/>
                  <a:gd name="T41" fmla="*/ 4 h 44"/>
                  <a:gd name="T42" fmla="*/ 101 w 102"/>
                  <a:gd name="T43" fmla="*/ 7 h 44"/>
                  <a:gd name="T44" fmla="*/ 102 w 102"/>
                  <a:gd name="T45" fmla="*/ 12 h 44"/>
                  <a:gd name="T46" fmla="*/ 102 w 102"/>
                  <a:gd name="T47" fmla="*/ 16 h 44"/>
                  <a:gd name="T48" fmla="*/ 102 w 102"/>
                  <a:gd name="T49" fmla="*/ 18 h 44"/>
                  <a:gd name="T50" fmla="*/ 101 w 102"/>
                  <a:gd name="T51" fmla="*/ 21 h 44"/>
                  <a:gd name="T52" fmla="*/ 101 w 102"/>
                  <a:gd name="T53" fmla="*/ 23 h 44"/>
                  <a:gd name="T54" fmla="*/ 100 w 102"/>
                  <a:gd name="T55" fmla="*/ 26 h 44"/>
                  <a:gd name="T56" fmla="*/ 99 w 102"/>
                  <a:gd name="T57" fmla="*/ 27 h 44"/>
                  <a:gd name="T58" fmla="*/ 98 w 102"/>
                  <a:gd name="T59" fmla="*/ 29 h 44"/>
                  <a:gd name="T60" fmla="*/ 97 w 102"/>
                  <a:gd name="T61" fmla="*/ 31 h 44"/>
                  <a:gd name="T62" fmla="*/ 96 w 102"/>
                  <a:gd name="T63" fmla="*/ 32 h 44"/>
                  <a:gd name="T64" fmla="*/ 94 w 102"/>
                  <a:gd name="T65" fmla="*/ 32 h 44"/>
                  <a:gd name="T66" fmla="*/ 92 w 102"/>
                  <a:gd name="T67" fmla="*/ 34 h 44"/>
                  <a:gd name="T68" fmla="*/ 91 w 102"/>
                  <a:gd name="T69" fmla="*/ 35 h 44"/>
                  <a:gd name="T70" fmla="*/ 88 w 102"/>
                  <a:gd name="T71" fmla="*/ 35 h 44"/>
                  <a:gd name="T72" fmla="*/ 87 w 102"/>
                  <a:gd name="T73" fmla="*/ 35 h 44"/>
                  <a:gd name="T74" fmla="*/ 83 w 102"/>
                  <a:gd name="T75" fmla="*/ 35 h 44"/>
                  <a:gd name="T76" fmla="*/ 79 w 102"/>
                  <a:gd name="T77" fmla="*/ 35 h 44"/>
                  <a:gd name="T78" fmla="*/ 74 w 102"/>
                  <a:gd name="T79" fmla="*/ 35 h 44"/>
                  <a:gd name="T80" fmla="*/ 41 w 102"/>
                  <a:gd name="T81" fmla="*/ 35 h 44"/>
                  <a:gd name="T82" fmla="*/ 41 w 102"/>
                  <a:gd name="T83" fmla="*/ 44 h 44"/>
                  <a:gd name="T84" fmla="*/ 26 w 102"/>
                  <a:gd name="T85" fmla="*/ 44 h 44"/>
                  <a:gd name="T86" fmla="*/ 26 w 102"/>
                  <a:gd name="T87" fmla="*/ 35 h 44"/>
                  <a:gd name="T88" fmla="*/ 11 w 102"/>
                  <a:gd name="T89" fmla="*/ 35 h 44"/>
                  <a:gd name="T90" fmla="*/ 0 w 102"/>
                  <a:gd name="T91" fmla="*/ 16 h 44"/>
                  <a:gd name="T92" fmla="*/ 26 w 102"/>
                  <a:gd name="T93" fmla="*/ 16 h 44"/>
                  <a:gd name="T94" fmla="*/ 26 w 102"/>
                  <a:gd name="T95" fmla="*/ 2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44"/>
                  <a:gd name="T146" fmla="*/ 102 w 102"/>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44">
                    <a:moveTo>
                      <a:pt x="26" y="2"/>
                    </a:moveTo>
                    <a:lnTo>
                      <a:pt x="41" y="2"/>
                    </a:lnTo>
                    <a:lnTo>
                      <a:pt x="41" y="16"/>
                    </a:lnTo>
                    <a:lnTo>
                      <a:pt x="72" y="16"/>
                    </a:lnTo>
                    <a:lnTo>
                      <a:pt x="76" y="16"/>
                    </a:lnTo>
                    <a:lnTo>
                      <a:pt x="79" y="16"/>
                    </a:lnTo>
                    <a:lnTo>
                      <a:pt x="81" y="16"/>
                    </a:lnTo>
                    <a:lnTo>
                      <a:pt x="82" y="16"/>
                    </a:lnTo>
                    <a:lnTo>
                      <a:pt x="83" y="16"/>
                    </a:lnTo>
                    <a:lnTo>
                      <a:pt x="84" y="15"/>
                    </a:lnTo>
                    <a:lnTo>
                      <a:pt x="85" y="14"/>
                    </a:lnTo>
                    <a:lnTo>
                      <a:pt x="85" y="13"/>
                    </a:lnTo>
                    <a:lnTo>
                      <a:pt x="86" y="12"/>
                    </a:lnTo>
                    <a:lnTo>
                      <a:pt x="86" y="11"/>
                    </a:lnTo>
                    <a:lnTo>
                      <a:pt x="86" y="10"/>
                    </a:lnTo>
                    <a:lnTo>
                      <a:pt x="86" y="8"/>
                    </a:lnTo>
                    <a:lnTo>
                      <a:pt x="85" y="7"/>
                    </a:lnTo>
                    <a:lnTo>
                      <a:pt x="85" y="4"/>
                    </a:lnTo>
                    <a:lnTo>
                      <a:pt x="84" y="2"/>
                    </a:lnTo>
                    <a:lnTo>
                      <a:pt x="99" y="0"/>
                    </a:lnTo>
                    <a:lnTo>
                      <a:pt x="100" y="4"/>
                    </a:lnTo>
                    <a:lnTo>
                      <a:pt x="101" y="7"/>
                    </a:lnTo>
                    <a:lnTo>
                      <a:pt x="102" y="12"/>
                    </a:lnTo>
                    <a:lnTo>
                      <a:pt x="102" y="16"/>
                    </a:lnTo>
                    <a:lnTo>
                      <a:pt x="102" y="18"/>
                    </a:lnTo>
                    <a:lnTo>
                      <a:pt x="101" y="21"/>
                    </a:lnTo>
                    <a:lnTo>
                      <a:pt x="101" y="23"/>
                    </a:lnTo>
                    <a:lnTo>
                      <a:pt x="100" y="26"/>
                    </a:lnTo>
                    <a:lnTo>
                      <a:pt x="99" y="27"/>
                    </a:lnTo>
                    <a:lnTo>
                      <a:pt x="98" y="29"/>
                    </a:lnTo>
                    <a:lnTo>
                      <a:pt x="97" y="31"/>
                    </a:lnTo>
                    <a:lnTo>
                      <a:pt x="96" y="32"/>
                    </a:lnTo>
                    <a:lnTo>
                      <a:pt x="94" y="32"/>
                    </a:lnTo>
                    <a:lnTo>
                      <a:pt x="92" y="34"/>
                    </a:lnTo>
                    <a:lnTo>
                      <a:pt x="91" y="35"/>
                    </a:lnTo>
                    <a:lnTo>
                      <a:pt x="88" y="35"/>
                    </a:lnTo>
                    <a:lnTo>
                      <a:pt x="87" y="35"/>
                    </a:lnTo>
                    <a:lnTo>
                      <a:pt x="83" y="35"/>
                    </a:lnTo>
                    <a:lnTo>
                      <a:pt x="79" y="35"/>
                    </a:lnTo>
                    <a:lnTo>
                      <a:pt x="74" y="35"/>
                    </a:lnTo>
                    <a:lnTo>
                      <a:pt x="41" y="35"/>
                    </a:lnTo>
                    <a:lnTo>
                      <a:pt x="41" y="44"/>
                    </a:lnTo>
                    <a:lnTo>
                      <a:pt x="26" y="44"/>
                    </a:lnTo>
                    <a:lnTo>
                      <a:pt x="26" y="35"/>
                    </a:lnTo>
                    <a:lnTo>
                      <a:pt x="11" y="35"/>
                    </a:lnTo>
                    <a:lnTo>
                      <a:pt x="0" y="16"/>
                    </a:lnTo>
                    <a:lnTo>
                      <a:pt x="26" y="16"/>
                    </a:lnTo>
                    <a:lnTo>
                      <a:pt x="26" y="2"/>
                    </a:lnTo>
                    <a:close/>
                  </a:path>
                </a:pathLst>
              </a:custGeom>
              <a:solidFill>
                <a:srgbClr val="FFFFFF"/>
              </a:solidFill>
              <a:ln w="9525">
                <a:noFill/>
                <a:round/>
                <a:headEnd/>
                <a:tailEnd/>
              </a:ln>
            </p:spPr>
            <p:txBody>
              <a:bodyPr/>
              <a:lstStyle/>
              <a:p>
                <a:endParaRPr lang="en-US"/>
              </a:p>
            </p:txBody>
          </p:sp>
          <p:sp>
            <p:nvSpPr>
              <p:cNvPr id="43097" name="Freeform 74"/>
              <p:cNvSpPr>
                <a:spLocks noEditPoints="1"/>
              </p:cNvSpPr>
              <p:nvPr/>
            </p:nvSpPr>
            <p:spPr bwMode="auto">
              <a:xfrm>
                <a:off x="972" y="1618"/>
                <a:ext cx="103" cy="19"/>
              </a:xfrm>
              <a:custGeom>
                <a:avLst/>
                <a:gdLst>
                  <a:gd name="T0" fmla="*/ 18 w 103"/>
                  <a:gd name="T1" fmla="*/ 19 h 19"/>
                  <a:gd name="T2" fmla="*/ 0 w 103"/>
                  <a:gd name="T3" fmla="*/ 19 h 19"/>
                  <a:gd name="T4" fmla="*/ 0 w 103"/>
                  <a:gd name="T5" fmla="*/ 0 h 19"/>
                  <a:gd name="T6" fmla="*/ 18 w 103"/>
                  <a:gd name="T7" fmla="*/ 0 h 19"/>
                  <a:gd name="T8" fmla="*/ 18 w 103"/>
                  <a:gd name="T9" fmla="*/ 19 h 19"/>
                  <a:gd name="T10" fmla="*/ 103 w 103"/>
                  <a:gd name="T11" fmla="*/ 19 h 19"/>
                  <a:gd name="T12" fmla="*/ 28 w 103"/>
                  <a:gd name="T13" fmla="*/ 19 h 19"/>
                  <a:gd name="T14" fmla="*/ 28 w 103"/>
                  <a:gd name="T15" fmla="*/ 0 h 19"/>
                  <a:gd name="T16" fmla="*/ 103 w 103"/>
                  <a:gd name="T17" fmla="*/ 0 h 19"/>
                  <a:gd name="T18" fmla="*/ 103 w 103"/>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9"/>
                  <a:gd name="T32" fmla="*/ 103 w 10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9">
                    <a:moveTo>
                      <a:pt x="18" y="19"/>
                    </a:moveTo>
                    <a:lnTo>
                      <a:pt x="0" y="19"/>
                    </a:lnTo>
                    <a:lnTo>
                      <a:pt x="0" y="0"/>
                    </a:lnTo>
                    <a:lnTo>
                      <a:pt x="18" y="0"/>
                    </a:lnTo>
                    <a:lnTo>
                      <a:pt x="18" y="19"/>
                    </a:lnTo>
                    <a:close/>
                    <a:moveTo>
                      <a:pt x="103" y="19"/>
                    </a:moveTo>
                    <a:lnTo>
                      <a:pt x="28" y="19"/>
                    </a:lnTo>
                    <a:lnTo>
                      <a:pt x="28" y="0"/>
                    </a:lnTo>
                    <a:lnTo>
                      <a:pt x="103" y="0"/>
                    </a:lnTo>
                    <a:lnTo>
                      <a:pt x="103" y="19"/>
                    </a:lnTo>
                    <a:close/>
                  </a:path>
                </a:pathLst>
              </a:custGeom>
              <a:solidFill>
                <a:srgbClr val="FFFFFF"/>
              </a:solidFill>
              <a:ln w="9525">
                <a:noFill/>
                <a:round/>
                <a:headEnd/>
                <a:tailEnd/>
              </a:ln>
            </p:spPr>
            <p:txBody>
              <a:bodyPr/>
              <a:lstStyle/>
              <a:p>
                <a:endParaRPr lang="en-US"/>
              </a:p>
            </p:txBody>
          </p:sp>
          <p:sp>
            <p:nvSpPr>
              <p:cNvPr id="43098" name="Freeform 75"/>
              <p:cNvSpPr>
                <a:spLocks/>
              </p:cNvSpPr>
              <p:nvPr/>
            </p:nvSpPr>
            <p:spPr bwMode="auto">
              <a:xfrm>
                <a:off x="970" y="1558"/>
                <a:ext cx="105" cy="48"/>
              </a:xfrm>
              <a:custGeom>
                <a:avLst/>
                <a:gdLst>
                  <a:gd name="T0" fmla="*/ 30 w 105"/>
                  <a:gd name="T1" fmla="*/ 48 h 48"/>
                  <a:gd name="T2" fmla="*/ 30 w 105"/>
                  <a:gd name="T3" fmla="*/ 38 h 48"/>
                  <a:gd name="T4" fmla="*/ 25 w 105"/>
                  <a:gd name="T5" fmla="*/ 38 h 48"/>
                  <a:gd name="T6" fmla="*/ 21 w 105"/>
                  <a:gd name="T7" fmla="*/ 38 h 48"/>
                  <a:gd name="T8" fmla="*/ 17 w 105"/>
                  <a:gd name="T9" fmla="*/ 37 h 48"/>
                  <a:gd name="T10" fmla="*/ 14 w 105"/>
                  <a:gd name="T11" fmla="*/ 37 h 48"/>
                  <a:gd name="T12" fmla="*/ 11 w 105"/>
                  <a:gd name="T13" fmla="*/ 36 h 48"/>
                  <a:gd name="T14" fmla="*/ 9 w 105"/>
                  <a:gd name="T15" fmla="*/ 36 h 48"/>
                  <a:gd name="T16" fmla="*/ 7 w 105"/>
                  <a:gd name="T17" fmla="*/ 34 h 48"/>
                  <a:gd name="T18" fmla="*/ 5 w 105"/>
                  <a:gd name="T19" fmla="*/ 32 h 48"/>
                  <a:gd name="T20" fmla="*/ 4 w 105"/>
                  <a:gd name="T21" fmla="*/ 30 h 48"/>
                  <a:gd name="T22" fmla="*/ 3 w 105"/>
                  <a:gd name="T23" fmla="*/ 27 h 48"/>
                  <a:gd name="T24" fmla="*/ 1 w 105"/>
                  <a:gd name="T25" fmla="*/ 24 h 48"/>
                  <a:gd name="T26" fmla="*/ 0 w 105"/>
                  <a:gd name="T27" fmla="*/ 20 h 48"/>
                  <a:gd name="T28" fmla="*/ 0 w 105"/>
                  <a:gd name="T29" fmla="*/ 16 h 48"/>
                  <a:gd name="T30" fmla="*/ 0 w 105"/>
                  <a:gd name="T31" fmla="*/ 12 h 48"/>
                  <a:gd name="T32" fmla="*/ 1 w 105"/>
                  <a:gd name="T33" fmla="*/ 8 h 48"/>
                  <a:gd name="T34" fmla="*/ 2 w 105"/>
                  <a:gd name="T35" fmla="*/ 4 h 48"/>
                  <a:gd name="T36" fmla="*/ 3 w 105"/>
                  <a:gd name="T37" fmla="*/ 0 h 48"/>
                  <a:gd name="T38" fmla="*/ 17 w 105"/>
                  <a:gd name="T39" fmla="*/ 2 h 48"/>
                  <a:gd name="T40" fmla="*/ 17 w 105"/>
                  <a:gd name="T41" fmla="*/ 5 h 48"/>
                  <a:gd name="T42" fmla="*/ 17 w 105"/>
                  <a:gd name="T43" fmla="*/ 7 h 48"/>
                  <a:gd name="T44" fmla="*/ 16 w 105"/>
                  <a:gd name="T45" fmla="*/ 10 h 48"/>
                  <a:gd name="T46" fmla="*/ 16 w 105"/>
                  <a:gd name="T47" fmla="*/ 11 h 48"/>
                  <a:gd name="T48" fmla="*/ 16 w 105"/>
                  <a:gd name="T49" fmla="*/ 13 h 48"/>
                  <a:gd name="T50" fmla="*/ 17 w 105"/>
                  <a:gd name="T51" fmla="*/ 15 h 48"/>
                  <a:gd name="T52" fmla="*/ 17 w 105"/>
                  <a:gd name="T53" fmla="*/ 16 h 48"/>
                  <a:gd name="T54" fmla="*/ 17 w 105"/>
                  <a:gd name="T55" fmla="*/ 17 h 48"/>
                  <a:gd name="T56" fmla="*/ 19 w 105"/>
                  <a:gd name="T57" fmla="*/ 18 h 48"/>
                  <a:gd name="T58" fmla="*/ 21 w 105"/>
                  <a:gd name="T59" fmla="*/ 18 h 48"/>
                  <a:gd name="T60" fmla="*/ 23 w 105"/>
                  <a:gd name="T61" fmla="*/ 19 h 48"/>
                  <a:gd name="T62" fmla="*/ 26 w 105"/>
                  <a:gd name="T63" fmla="*/ 19 h 48"/>
                  <a:gd name="T64" fmla="*/ 30 w 105"/>
                  <a:gd name="T65" fmla="*/ 19 h 48"/>
                  <a:gd name="T66" fmla="*/ 30 w 105"/>
                  <a:gd name="T67" fmla="*/ 5 h 48"/>
                  <a:gd name="T68" fmla="*/ 46 w 105"/>
                  <a:gd name="T69" fmla="*/ 5 h 48"/>
                  <a:gd name="T70" fmla="*/ 46 w 105"/>
                  <a:gd name="T71" fmla="*/ 19 h 48"/>
                  <a:gd name="T72" fmla="*/ 105 w 105"/>
                  <a:gd name="T73" fmla="*/ 19 h 48"/>
                  <a:gd name="T74" fmla="*/ 105 w 105"/>
                  <a:gd name="T75" fmla="*/ 38 h 48"/>
                  <a:gd name="T76" fmla="*/ 46 w 105"/>
                  <a:gd name="T77" fmla="*/ 38 h 48"/>
                  <a:gd name="T78" fmla="*/ 46 w 105"/>
                  <a:gd name="T79" fmla="*/ 48 h 48"/>
                  <a:gd name="T80" fmla="*/ 30 w 105"/>
                  <a:gd name="T81" fmla="*/ 48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5"/>
                  <a:gd name="T124" fmla="*/ 0 h 48"/>
                  <a:gd name="T125" fmla="*/ 105 w 10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5" h="48">
                    <a:moveTo>
                      <a:pt x="30" y="48"/>
                    </a:moveTo>
                    <a:lnTo>
                      <a:pt x="30" y="38"/>
                    </a:lnTo>
                    <a:lnTo>
                      <a:pt x="25" y="38"/>
                    </a:lnTo>
                    <a:lnTo>
                      <a:pt x="21" y="38"/>
                    </a:lnTo>
                    <a:lnTo>
                      <a:pt x="17" y="37"/>
                    </a:lnTo>
                    <a:lnTo>
                      <a:pt x="14" y="37"/>
                    </a:lnTo>
                    <a:lnTo>
                      <a:pt x="11" y="36"/>
                    </a:lnTo>
                    <a:lnTo>
                      <a:pt x="9" y="36"/>
                    </a:lnTo>
                    <a:lnTo>
                      <a:pt x="7" y="34"/>
                    </a:lnTo>
                    <a:lnTo>
                      <a:pt x="5" y="32"/>
                    </a:lnTo>
                    <a:lnTo>
                      <a:pt x="4" y="30"/>
                    </a:lnTo>
                    <a:lnTo>
                      <a:pt x="3" y="27"/>
                    </a:lnTo>
                    <a:lnTo>
                      <a:pt x="1" y="24"/>
                    </a:lnTo>
                    <a:lnTo>
                      <a:pt x="0" y="20"/>
                    </a:lnTo>
                    <a:lnTo>
                      <a:pt x="0" y="16"/>
                    </a:lnTo>
                    <a:lnTo>
                      <a:pt x="0" y="12"/>
                    </a:lnTo>
                    <a:lnTo>
                      <a:pt x="1" y="8"/>
                    </a:lnTo>
                    <a:lnTo>
                      <a:pt x="2" y="4"/>
                    </a:lnTo>
                    <a:lnTo>
                      <a:pt x="3" y="0"/>
                    </a:lnTo>
                    <a:lnTo>
                      <a:pt x="17" y="2"/>
                    </a:lnTo>
                    <a:lnTo>
                      <a:pt x="17" y="5"/>
                    </a:lnTo>
                    <a:lnTo>
                      <a:pt x="17" y="7"/>
                    </a:lnTo>
                    <a:lnTo>
                      <a:pt x="16" y="10"/>
                    </a:lnTo>
                    <a:lnTo>
                      <a:pt x="16" y="11"/>
                    </a:lnTo>
                    <a:lnTo>
                      <a:pt x="16" y="13"/>
                    </a:lnTo>
                    <a:lnTo>
                      <a:pt x="17" y="15"/>
                    </a:lnTo>
                    <a:lnTo>
                      <a:pt x="17" y="16"/>
                    </a:lnTo>
                    <a:lnTo>
                      <a:pt x="17" y="17"/>
                    </a:lnTo>
                    <a:lnTo>
                      <a:pt x="19" y="18"/>
                    </a:lnTo>
                    <a:lnTo>
                      <a:pt x="21" y="18"/>
                    </a:lnTo>
                    <a:lnTo>
                      <a:pt x="23" y="19"/>
                    </a:lnTo>
                    <a:lnTo>
                      <a:pt x="26" y="19"/>
                    </a:lnTo>
                    <a:lnTo>
                      <a:pt x="30" y="19"/>
                    </a:lnTo>
                    <a:lnTo>
                      <a:pt x="30" y="5"/>
                    </a:lnTo>
                    <a:lnTo>
                      <a:pt x="46" y="5"/>
                    </a:lnTo>
                    <a:lnTo>
                      <a:pt x="46" y="19"/>
                    </a:lnTo>
                    <a:lnTo>
                      <a:pt x="105" y="19"/>
                    </a:lnTo>
                    <a:lnTo>
                      <a:pt x="105" y="38"/>
                    </a:lnTo>
                    <a:lnTo>
                      <a:pt x="46" y="38"/>
                    </a:lnTo>
                    <a:lnTo>
                      <a:pt x="46" y="48"/>
                    </a:lnTo>
                    <a:lnTo>
                      <a:pt x="30" y="48"/>
                    </a:lnTo>
                    <a:close/>
                  </a:path>
                </a:pathLst>
              </a:custGeom>
              <a:solidFill>
                <a:srgbClr val="FFFFFF"/>
              </a:solidFill>
              <a:ln w="9525">
                <a:noFill/>
                <a:round/>
                <a:headEnd/>
                <a:tailEnd/>
              </a:ln>
            </p:spPr>
            <p:txBody>
              <a:bodyPr/>
              <a:lstStyle/>
              <a:p>
                <a:endParaRPr lang="en-US"/>
              </a:p>
            </p:txBody>
          </p:sp>
          <p:sp>
            <p:nvSpPr>
              <p:cNvPr id="43099" name="Freeform 90"/>
              <p:cNvSpPr>
                <a:spLocks noEditPoints="1"/>
              </p:cNvSpPr>
              <p:nvPr/>
            </p:nvSpPr>
            <p:spPr bwMode="auto">
              <a:xfrm>
                <a:off x="1675" y="3000"/>
                <a:ext cx="50" cy="68"/>
              </a:xfrm>
              <a:custGeom>
                <a:avLst/>
                <a:gdLst>
                  <a:gd name="T0" fmla="*/ 13 w 50"/>
                  <a:gd name="T1" fmla="*/ 0 h 68"/>
                  <a:gd name="T2" fmla="*/ 19 w 50"/>
                  <a:gd name="T3" fmla="*/ 1 h 68"/>
                  <a:gd name="T4" fmla="*/ 24 w 50"/>
                  <a:gd name="T5" fmla="*/ 1 h 68"/>
                  <a:gd name="T6" fmla="*/ 29 w 50"/>
                  <a:gd name="T7" fmla="*/ 1 h 68"/>
                  <a:gd name="T8" fmla="*/ 33 w 50"/>
                  <a:gd name="T9" fmla="*/ 2 h 68"/>
                  <a:gd name="T10" fmla="*/ 40 w 50"/>
                  <a:gd name="T11" fmla="*/ 6 h 68"/>
                  <a:gd name="T12" fmla="*/ 47 w 50"/>
                  <a:gd name="T13" fmla="*/ 17 h 68"/>
                  <a:gd name="T14" fmla="*/ 50 w 50"/>
                  <a:gd name="T15" fmla="*/ 26 h 68"/>
                  <a:gd name="T16" fmla="*/ 50 w 50"/>
                  <a:gd name="T17" fmla="*/ 31 h 68"/>
                  <a:gd name="T18" fmla="*/ 50 w 50"/>
                  <a:gd name="T19" fmla="*/ 36 h 68"/>
                  <a:gd name="T20" fmla="*/ 50 w 50"/>
                  <a:gd name="T21" fmla="*/ 41 h 68"/>
                  <a:gd name="T22" fmla="*/ 50 w 50"/>
                  <a:gd name="T23" fmla="*/ 46 h 68"/>
                  <a:gd name="T24" fmla="*/ 47 w 50"/>
                  <a:gd name="T25" fmla="*/ 51 h 68"/>
                  <a:gd name="T26" fmla="*/ 43 w 50"/>
                  <a:gd name="T27" fmla="*/ 59 h 68"/>
                  <a:gd name="T28" fmla="*/ 32 w 50"/>
                  <a:gd name="T29" fmla="*/ 66 h 68"/>
                  <a:gd name="T30" fmla="*/ 24 w 50"/>
                  <a:gd name="T31" fmla="*/ 68 h 68"/>
                  <a:gd name="T32" fmla="*/ 19 w 50"/>
                  <a:gd name="T33" fmla="*/ 68 h 68"/>
                  <a:gd name="T34" fmla="*/ 16 w 50"/>
                  <a:gd name="T35" fmla="*/ 68 h 68"/>
                  <a:gd name="T36" fmla="*/ 13 w 50"/>
                  <a:gd name="T37" fmla="*/ 68 h 68"/>
                  <a:gd name="T38" fmla="*/ 0 w 50"/>
                  <a:gd name="T39" fmla="*/ 0 h 68"/>
                  <a:gd name="T40" fmla="*/ 17 w 50"/>
                  <a:gd name="T41" fmla="*/ 60 h 68"/>
                  <a:gd name="T42" fmla="*/ 25 w 50"/>
                  <a:gd name="T43" fmla="*/ 60 h 68"/>
                  <a:gd name="T44" fmla="*/ 31 w 50"/>
                  <a:gd name="T45" fmla="*/ 56 h 68"/>
                  <a:gd name="T46" fmla="*/ 34 w 50"/>
                  <a:gd name="T47" fmla="*/ 51 h 68"/>
                  <a:gd name="T48" fmla="*/ 37 w 50"/>
                  <a:gd name="T49" fmla="*/ 46 h 68"/>
                  <a:gd name="T50" fmla="*/ 37 w 50"/>
                  <a:gd name="T51" fmla="*/ 41 h 68"/>
                  <a:gd name="T52" fmla="*/ 37 w 50"/>
                  <a:gd name="T53" fmla="*/ 37 h 68"/>
                  <a:gd name="T54" fmla="*/ 37 w 50"/>
                  <a:gd name="T55" fmla="*/ 30 h 68"/>
                  <a:gd name="T56" fmla="*/ 35 w 50"/>
                  <a:gd name="T57" fmla="*/ 23 h 68"/>
                  <a:gd name="T58" fmla="*/ 34 w 50"/>
                  <a:gd name="T59" fmla="*/ 17 h 68"/>
                  <a:gd name="T60" fmla="*/ 29 w 50"/>
                  <a:gd name="T61" fmla="*/ 11 h 68"/>
                  <a:gd name="T62" fmla="*/ 26 w 50"/>
                  <a:gd name="T63" fmla="*/ 9 h 68"/>
                  <a:gd name="T64" fmla="*/ 22 w 50"/>
                  <a:gd name="T65" fmla="*/ 8 h 68"/>
                  <a:gd name="T66" fmla="*/ 19 w 50"/>
                  <a:gd name="T67" fmla="*/ 7 h 68"/>
                  <a:gd name="T68" fmla="*/ 17 w 50"/>
                  <a:gd name="T69" fmla="*/ 7 h 68"/>
                  <a:gd name="T70" fmla="*/ 13 w 50"/>
                  <a:gd name="T71" fmla="*/ 7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68"/>
                  <a:gd name="T110" fmla="*/ 50 w 50"/>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68">
                    <a:moveTo>
                      <a:pt x="0" y="0"/>
                    </a:moveTo>
                    <a:lnTo>
                      <a:pt x="13" y="0"/>
                    </a:lnTo>
                    <a:lnTo>
                      <a:pt x="17" y="1"/>
                    </a:lnTo>
                    <a:lnTo>
                      <a:pt x="19" y="1"/>
                    </a:lnTo>
                    <a:lnTo>
                      <a:pt x="22" y="1"/>
                    </a:lnTo>
                    <a:lnTo>
                      <a:pt x="24" y="1"/>
                    </a:lnTo>
                    <a:lnTo>
                      <a:pt x="26" y="1"/>
                    </a:lnTo>
                    <a:lnTo>
                      <a:pt x="29" y="1"/>
                    </a:lnTo>
                    <a:lnTo>
                      <a:pt x="31" y="2"/>
                    </a:lnTo>
                    <a:lnTo>
                      <a:pt x="33" y="2"/>
                    </a:lnTo>
                    <a:lnTo>
                      <a:pt x="35" y="2"/>
                    </a:lnTo>
                    <a:lnTo>
                      <a:pt x="40" y="6"/>
                    </a:lnTo>
                    <a:lnTo>
                      <a:pt x="45" y="11"/>
                    </a:lnTo>
                    <a:lnTo>
                      <a:pt x="47" y="17"/>
                    </a:lnTo>
                    <a:lnTo>
                      <a:pt x="50" y="25"/>
                    </a:lnTo>
                    <a:lnTo>
                      <a:pt x="50" y="26"/>
                    </a:lnTo>
                    <a:lnTo>
                      <a:pt x="50" y="29"/>
                    </a:lnTo>
                    <a:lnTo>
                      <a:pt x="50" y="31"/>
                    </a:lnTo>
                    <a:lnTo>
                      <a:pt x="50" y="33"/>
                    </a:lnTo>
                    <a:lnTo>
                      <a:pt x="50" y="36"/>
                    </a:lnTo>
                    <a:lnTo>
                      <a:pt x="50" y="38"/>
                    </a:lnTo>
                    <a:lnTo>
                      <a:pt x="50" y="41"/>
                    </a:lnTo>
                    <a:lnTo>
                      <a:pt x="50" y="43"/>
                    </a:lnTo>
                    <a:lnTo>
                      <a:pt x="50" y="46"/>
                    </a:lnTo>
                    <a:lnTo>
                      <a:pt x="48" y="48"/>
                    </a:lnTo>
                    <a:lnTo>
                      <a:pt x="47" y="51"/>
                    </a:lnTo>
                    <a:lnTo>
                      <a:pt x="45" y="53"/>
                    </a:lnTo>
                    <a:lnTo>
                      <a:pt x="43" y="59"/>
                    </a:lnTo>
                    <a:lnTo>
                      <a:pt x="38" y="63"/>
                    </a:lnTo>
                    <a:lnTo>
                      <a:pt x="32" y="66"/>
                    </a:lnTo>
                    <a:lnTo>
                      <a:pt x="26" y="68"/>
                    </a:lnTo>
                    <a:lnTo>
                      <a:pt x="24" y="68"/>
                    </a:lnTo>
                    <a:lnTo>
                      <a:pt x="22" y="68"/>
                    </a:lnTo>
                    <a:lnTo>
                      <a:pt x="19" y="68"/>
                    </a:lnTo>
                    <a:lnTo>
                      <a:pt x="17" y="68"/>
                    </a:lnTo>
                    <a:lnTo>
                      <a:pt x="16" y="68"/>
                    </a:lnTo>
                    <a:lnTo>
                      <a:pt x="14" y="68"/>
                    </a:lnTo>
                    <a:lnTo>
                      <a:pt x="13" y="68"/>
                    </a:lnTo>
                    <a:lnTo>
                      <a:pt x="0" y="68"/>
                    </a:lnTo>
                    <a:lnTo>
                      <a:pt x="0" y="0"/>
                    </a:lnTo>
                    <a:close/>
                    <a:moveTo>
                      <a:pt x="13" y="60"/>
                    </a:moveTo>
                    <a:lnTo>
                      <a:pt x="17" y="60"/>
                    </a:lnTo>
                    <a:lnTo>
                      <a:pt x="22" y="60"/>
                    </a:lnTo>
                    <a:lnTo>
                      <a:pt x="25" y="60"/>
                    </a:lnTo>
                    <a:lnTo>
                      <a:pt x="28" y="58"/>
                    </a:lnTo>
                    <a:lnTo>
                      <a:pt x="31" y="56"/>
                    </a:lnTo>
                    <a:lnTo>
                      <a:pt x="32" y="54"/>
                    </a:lnTo>
                    <a:lnTo>
                      <a:pt x="34" y="51"/>
                    </a:lnTo>
                    <a:lnTo>
                      <a:pt x="35" y="49"/>
                    </a:lnTo>
                    <a:lnTo>
                      <a:pt x="37" y="46"/>
                    </a:lnTo>
                    <a:lnTo>
                      <a:pt x="37" y="43"/>
                    </a:lnTo>
                    <a:lnTo>
                      <a:pt x="37" y="41"/>
                    </a:lnTo>
                    <a:lnTo>
                      <a:pt x="37" y="39"/>
                    </a:lnTo>
                    <a:lnTo>
                      <a:pt x="37" y="37"/>
                    </a:lnTo>
                    <a:lnTo>
                      <a:pt x="37" y="35"/>
                    </a:lnTo>
                    <a:lnTo>
                      <a:pt x="37" y="30"/>
                    </a:lnTo>
                    <a:lnTo>
                      <a:pt x="36" y="26"/>
                    </a:lnTo>
                    <a:lnTo>
                      <a:pt x="35" y="23"/>
                    </a:lnTo>
                    <a:lnTo>
                      <a:pt x="35" y="21"/>
                    </a:lnTo>
                    <a:lnTo>
                      <a:pt x="34" y="17"/>
                    </a:lnTo>
                    <a:lnTo>
                      <a:pt x="32" y="13"/>
                    </a:lnTo>
                    <a:lnTo>
                      <a:pt x="29" y="11"/>
                    </a:lnTo>
                    <a:lnTo>
                      <a:pt x="28" y="9"/>
                    </a:lnTo>
                    <a:lnTo>
                      <a:pt x="26" y="9"/>
                    </a:lnTo>
                    <a:lnTo>
                      <a:pt x="24" y="8"/>
                    </a:lnTo>
                    <a:lnTo>
                      <a:pt x="22" y="8"/>
                    </a:lnTo>
                    <a:lnTo>
                      <a:pt x="20" y="8"/>
                    </a:lnTo>
                    <a:lnTo>
                      <a:pt x="19" y="7"/>
                    </a:lnTo>
                    <a:lnTo>
                      <a:pt x="18" y="7"/>
                    </a:lnTo>
                    <a:lnTo>
                      <a:pt x="17" y="7"/>
                    </a:lnTo>
                    <a:lnTo>
                      <a:pt x="15" y="7"/>
                    </a:lnTo>
                    <a:lnTo>
                      <a:pt x="13" y="7"/>
                    </a:lnTo>
                    <a:lnTo>
                      <a:pt x="13" y="60"/>
                    </a:lnTo>
                    <a:close/>
                  </a:path>
                </a:pathLst>
              </a:custGeom>
              <a:solidFill>
                <a:srgbClr val="FFFFFF"/>
              </a:solidFill>
              <a:ln w="9525">
                <a:noFill/>
                <a:round/>
                <a:headEnd/>
                <a:tailEnd/>
              </a:ln>
            </p:spPr>
            <p:txBody>
              <a:bodyPr/>
              <a:lstStyle/>
              <a:p>
                <a:endParaRPr lang="en-US"/>
              </a:p>
            </p:txBody>
          </p:sp>
          <p:sp>
            <p:nvSpPr>
              <p:cNvPr id="43100" name="Freeform 91"/>
              <p:cNvSpPr>
                <a:spLocks noEditPoints="1"/>
              </p:cNvSpPr>
              <p:nvPr/>
            </p:nvSpPr>
            <p:spPr bwMode="auto">
              <a:xfrm>
                <a:off x="1733" y="3020"/>
                <a:ext cx="42" cy="48"/>
              </a:xfrm>
              <a:custGeom>
                <a:avLst/>
                <a:gdLst>
                  <a:gd name="T0" fmla="*/ 13 w 42"/>
                  <a:gd name="T1" fmla="*/ 24 h 48"/>
                  <a:gd name="T2" fmla="*/ 15 w 42"/>
                  <a:gd name="T3" fmla="*/ 32 h 48"/>
                  <a:gd name="T4" fmla="*/ 20 w 42"/>
                  <a:gd name="T5" fmla="*/ 38 h 48"/>
                  <a:gd name="T6" fmla="*/ 27 w 42"/>
                  <a:gd name="T7" fmla="*/ 41 h 48"/>
                  <a:gd name="T8" fmla="*/ 33 w 42"/>
                  <a:gd name="T9" fmla="*/ 41 h 48"/>
                  <a:gd name="T10" fmla="*/ 36 w 42"/>
                  <a:gd name="T11" fmla="*/ 41 h 48"/>
                  <a:gd name="T12" fmla="*/ 39 w 42"/>
                  <a:gd name="T13" fmla="*/ 40 h 48"/>
                  <a:gd name="T14" fmla="*/ 40 w 42"/>
                  <a:gd name="T15" fmla="*/ 45 h 48"/>
                  <a:gd name="T16" fmla="*/ 35 w 42"/>
                  <a:gd name="T17" fmla="*/ 48 h 48"/>
                  <a:gd name="T18" fmla="*/ 30 w 42"/>
                  <a:gd name="T19" fmla="*/ 48 h 48"/>
                  <a:gd name="T20" fmla="*/ 24 w 42"/>
                  <a:gd name="T21" fmla="*/ 48 h 48"/>
                  <a:gd name="T22" fmla="*/ 10 w 42"/>
                  <a:gd name="T23" fmla="*/ 43 h 48"/>
                  <a:gd name="T24" fmla="*/ 0 w 42"/>
                  <a:gd name="T25" fmla="*/ 33 h 48"/>
                  <a:gd name="T26" fmla="*/ 0 w 42"/>
                  <a:gd name="T27" fmla="*/ 28 h 48"/>
                  <a:gd name="T28" fmla="*/ 0 w 42"/>
                  <a:gd name="T29" fmla="*/ 23 h 48"/>
                  <a:gd name="T30" fmla="*/ 5 w 42"/>
                  <a:gd name="T31" fmla="*/ 6 h 48"/>
                  <a:gd name="T32" fmla="*/ 22 w 42"/>
                  <a:gd name="T33" fmla="*/ 0 h 48"/>
                  <a:gd name="T34" fmla="*/ 25 w 42"/>
                  <a:gd name="T35" fmla="*/ 0 h 48"/>
                  <a:gd name="T36" fmla="*/ 28 w 42"/>
                  <a:gd name="T37" fmla="*/ 0 h 48"/>
                  <a:gd name="T38" fmla="*/ 31 w 42"/>
                  <a:gd name="T39" fmla="*/ 1 h 48"/>
                  <a:gd name="T40" fmla="*/ 34 w 42"/>
                  <a:gd name="T41" fmla="*/ 3 h 48"/>
                  <a:gd name="T42" fmla="*/ 38 w 42"/>
                  <a:gd name="T43" fmla="*/ 7 h 48"/>
                  <a:gd name="T44" fmla="*/ 40 w 42"/>
                  <a:gd name="T45" fmla="*/ 13 h 48"/>
                  <a:gd name="T46" fmla="*/ 41 w 42"/>
                  <a:gd name="T47" fmla="*/ 16 h 48"/>
                  <a:gd name="T48" fmla="*/ 42 w 42"/>
                  <a:gd name="T49" fmla="*/ 18 h 48"/>
                  <a:gd name="T50" fmla="*/ 13 w 42"/>
                  <a:gd name="T51" fmla="*/ 21 h 48"/>
                  <a:gd name="T52" fmla="*/ 30 w 42"/>
                  <a:gd name="T53" fmla="*/ 13 h 48"/>
                  <a:gd name="T54" fmla="*/ 29 w 42"/>
                  <a:gd name="T55" fmla="*/ 9 h 48"/>
                  <a:gd name="T56" fmla="*/ 28 w 42"/>
                  <a:gd name="T57" fmla="*/ 7 h 48"/>
                  <a:gd name="T58" fmla="*/ 25 w 42"/>
                  <a:gd name="T59" fmla="*/ 4 h 48"/>
                  <a:gd name="T60" fmla="*/ 22 w 42"/>
                  <a:gd name="T61" fmla="*/ 4 h 48"/>
                  <a:gd name="T62" fmla="*/ 16 w 42"/>
                  <a:gd name="T63" fmla="*/ 6 h 48"/>
                  <a:gd name="T64" fmla="*/ 13 w 42"/>
                  <a:gd name="T65" fmla="*/ 10 h 48"/>
                  <a:gd name="T66" fmla="*/ 13 w 42"/>
                  <a:gd name="T67" fmla="*/ 12 h 48"/>
                  <a:gd name="T68" fmla="*/ 30 w 42"/>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8"/>
                  <a:gd name="T107" fmla="*/ 42 w 4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8">
                    <a:moveTo>
                      <a:pt x="13" y="21"/>
                    </a:moveTo>
                    <a:lnTo>
                      <a:pt x="13" y="24"/>
                    </a:lnTo>
                    <a:lnTo>
                      <a:pt x="14" y="28"/>
                    </a:lnTo>
                    <a:lnTo>
                      <a:pt x="15" y="32"/>
                    </a:lnTo>
                    <a:lnTo>
                      <a:pt x="17" y="35"/>
                    </a:lnTo>
                    <a:lnTo>
                      <a:pt x="20" y="38"/>
                    </a:lnTo>
                    <a:lnTo>
                      <a:pt x="23" y="39"/>
                    </a:lnTo>
                    <a:lnTo>
                      <a:pt x="27" y="41"/>
                    </a:lnTo>
                    <a:lnTo>
                      <a:pt x="30" y="41"/>
                    </a:lnTo>
                    <a:lnTo>
                      <a:pt x="33" y="41"/>
                    </a:lnTo>
                    <a:lnTo>
                      <a:pt x="34" y="41"/>
                    </a:lnTo>
                    <a:lnTo>
                      <a:pt x="36" y="41"/>
                    </a:lnTo>
                    <a:lnTo>
                      <a:pt x="37" y="41"/>
                    </a:lnTo>
                    <a:lnTo>
                      <a:pt x="39" y="40"/>
                    </a:lnTo>
                    <a:lnTo>
                      <a:pt x="40" y="39"/>
                    </a:lnTo>
                    <a:lnTo>
                      <a:pt x="40" y="45"/>
                    </a:lnTo>
                    <a:lnTo>
                      <a:pt x="37" y="47"/>
                    </a:lnTo>
                    <a:lnTo>
                      <a:pt x="35" y="48"/>
                    </a:lnTo>
                    <a:lnTo>
                      <a:pt x="33" y="48"/>
                    </a:lnTo>
                    <a:lnTo>
                      <a:pt x="30" y="48"/>
                    </a:lnTo>
                    <a:lnTo>
                      <a:pt x="28" y="48"/>
                    </a:lnTo>
                    <a:lnTo>
                      <a:pt x="24" y="48"/>
                    </a:lnTo>
                    <a:lnTo>
                      <a:pt x="16" y="47"/>
                    </a:lnTo>
                    <a:lnTo>
                      <a:pt x="10" y="43"/>
                    </a:lnTo>
                    <a:lnTo>
                      <a:pt x="5" y="39"/>
                    </a:lnTo>
                    <a:lnTo>
                      <a:pt x="0" y="33"/>
                    </a:lnTo>
                    <a:lnTo>
                      <a:pt x="0" y="30"/>
                    </a:lnTo>
                    <a:lnTo>
                      <a:pt x="0" y="28"/>
                    </a:lnTo>
                    <a:lnTo>
                      <a:pt x="0" y="25"/>
                    </a:lnTo>
                    <a:lnTo>
                      <a:pt x="0" y="23"/>
                    </a:lnTo>
                    <a:lnTo>
                      <a:pt x="2" y="13"/>
                    </a:lnTo>
                    <a:lnTo>
                      <a:pt x="5" y="6"/>
                    </a:lnTo>
                    <a:lnTo>
                      <a:pt x="12" y="2"/>
                    </a:lnTo>
                    <a:lnTo>
                      <a:pt x="22" y="0"/>
                    </a:lnTo>
                    <a:lnTo>
                      <a:pt x="23" y="0"/>
                    </a:lnTo>
                    <a:lnTo>
                      <a:pt x="25" y="0"/>
                    </a:lnTo>
                    <a:lnTo>
                      <a:pt x="26" y="0"/>
                    </a:lnTo>
                    <a:lnTo>
                      <a:pt x="28" y="0"/>
                    </a:lnTo>
                    <a:lnTo>
                      <a:pt x="29" y="0"/>
                    </a:lnTo>
                    <a:lnTo>
                      <a:pt x="31" y="1"/>
                    </a:lnTo>
                    <a:lnTo>
                      <a:pt x="33" y="3"/>
                    </a:lnTo>
                    <a:lnTo>
                      <a:pt x="34" y="3"/>
                    </a:lnTo>
                    <a:lnTo>
                      <a:pt x="37" y="4"/>
                    </a:lnTo>
                    <a:lnTo>
                      <a:pt x="38" y="7"/>
                    </a:lnTo>
                    <a:lnTo>
                      <a:pt x="39" y="9"/>
                    </a:lnTo>
                    <a:lnTo>
                      <a:pt x="40" y="13"/>
                    </a:lnTo>
                    <a:lnTo>
                      <a:pt x="40" y="14"/>
                    </a:lnTo>
                    <a:lnTo>
                      <a:pt x="41" y="16"/>
                    </a:lnTo>
                    <a:lnTo>
                      <a:pt x="42" y="17"/>
                    </a:lnTo>
                    <a:lnTo>
                      <a:pt x="42" y="18"/>
                    </a:lnTo>
                    <a:lnTo>
                      <a:pt x="11" y="18"/>
                    </a:lnTo>
                    <a:lnTo>
                      <a:pt x="13" y="21"/>
                    </a:lnTo>
                    <a:close/>
                    <a:moveTo>
                      <a:pt x="30" y="13"/>
                    </a:moveTo>
                    <a:lnTo>
                      <a:pt x="30" y="13"/>
                    </a:lnTo>
                    <a:lnTo>
                      <a:pt x="30" y="11"/>
                    </a:lnTo>
                    <a:lnTo>
                      <a:pt x="29" y="9"/>
                    </a:lnTo>
                    <a:lnTo>
                      <a:pt x="28" y="8"/>
                    </a:lnTo>
                    <a:lnTo>
                      <a:pt x="28" y="7"/>
                    </a:lnTo>
                    <a:lnTo>
                      <a:pt x="26" y="5"/>
                    </a:lnTo>
                    <a:lnTo>
                      <a:pt x="25" y="4"/>
                    </a:lnTo>
                    <a:lnTo>
                      <a:pt x="23" y="4"/>
                    </a:lnTo>
                    <a:lnTo>
                      <a:pt x="22" y="4"/>
                    </a:lnTo>
                    <a:lnTo>
                      <a:pt x="19" y="5"/>
                    </a:lnTo>
                    <a:lnTo>
                      <a:pt x="16" y="6"/>
                    </a:lnTo>
                    <a:lnTo>
                      <a:pt x="15" y="8"/>
                    </a:lnTo>
                    <a:lnTo>
                      <a:pt x="13" y="10"/>
                    </a:lnTo>
                    <a:lnTo>
                      <a:pt x="13" y="11"/>
                    </a:lnTo>
                    <a:lnTo>
                      <a:pt x="13" y="12"/>
                    </a:lnTo>
                    <a:lnTo>
                      <a:pt x="13" y="13"/>
                    </a:lnTo>
                    <a:lnTo>
                      <a:pt x="30" y="13"/>
                    </a:lnTo>
                    <a:close/>
                  </a:path>
                </a:pathLst>
              </a:custGeom>
              <a:solidFill>
                <a:srgbClr val="FFFFFF"/>
              </a:solidFill>
              <a:ln w="9525">
                <a:noFill/>
                <a:round/>
                <a:headEnd/>
                <a:tailEnd/>
              </a:ln>
            </p:spPr>
            <p:txBody>
              <a:bodyPr/>
              <a:lstStyle/>
              <a:p>
                <a:endParaRPr lang="en-US"/>
              </a:p>
            </p:txBody>
          </p:sp>
          <p:sp>
            <p:nvSpPr>
              <p:cNvPr id="43101" name="Freeform 92"/>
              <p:cNvSpPr>
                <a:spLocks/>
              </p:cNvSpPr>
              <p:nvPr/>
            </p:nvSpPr>
            <p:spPr bwMode="auto">
              <a:xfrm>
                <a:off x="1776" y="3020"/>
                <a:ext cx="49" cy="48"/>
              </a:xfrm>
              <a:custGeom>
                <a:avLst/>
                <a:gdLst>
                  <a:gd name="T0" fmla="*/ 49 w 49"/>
                  <a:gd name="T1" fmla="*/ 48 h 48"/>
                  <a:gd name="T2" fmla="*/ 35 w 49"/>
                  <a:gd name="T3" fmla="*/ 48 h 48"/>
                  <a:gd name="T4" fmla="*/ 23 w 49"/>
                  <a:gd name="T5" fmla="*/ 33 h 48"/>
                  <a:gd name="T6" fmla="*/ 13 w 49"/>
                  <a:gd name="T7" fmla="*/ 48 h 48"/>
                  <a:gd name="T8" fmla="*/ 0 w 49"/>
                  <a:gd name="T9" fmla="*/ 48 h 48"/>
                  <a:gd name="T10" fmla="*/ 18 w 49"/>
                  <a:gd name="T11" fmla="*/ 23 h 48"/>
                  <a:gd name="T12" fmla="*/ 19 w 49"/>
                  <a:gd name="T13" fmla="*/ 23 h 48"/>
                  <a:gd name="T14" fmla="*/ 3 w 49"/>
                  <a:gd name="T15" fmla="*/ 0 h 48"/>
                  <a:gd name="T16" fmla="*/ 18 w 49"/>
                  <a:gd name="T17" fmla="*/ 0 h 48"/>
                  <a:gd name="T18" fmla="*/ 26 w 49"/>
                  <a:gd name="T19" fmla="*/ 14 h 48"/>
                  <a:gd name="T20" fmla="*/ 35 w 49"/>
                  <a:gd name="T21" fmla="*/ 0 h 48"/>
                  <a:gd name="T22" fmla="*/ 47 w 49"/>
                  <a:gd name="T23" fmla="*/ 0 h 48"/>
                  <a:gd name="T24" fmla="*/ 32 w 49"/>
                  <a:gd name="T25" fmla="*/ 23 h 48"/>
                  <a:gd name="T26" fmla="*/ 49 w 49"/>
                  <a:gd name="T27" fmla="*/ 48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48"/>
                  <a:gd name="T44" fmla="*/ 49 w 49"/>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48">
                    <a:moveTo>
                      <a:pt x="49" y="48"/>
                    </a:moveTo>
                    <a:lnTo>
                      <a:pt x="35" y="48"/>
                    </a:lnTo>
                    <a:lnTo>
                      <a:pt x="23" y="33"/>
                    </a:lnTo>
                    <a:lnTo>
                      <a:pt x="13" y="48"/>
                    </a:lnTo>
                    <a:lnTo>
                      <a:pt x="0" y="48"/>
                    </a:lnTo>
                    <a:lnTo>
                      <a:pt x="18" y="23"/>
                    </a:lnTo>
                    <a:lnTo>
                      <a:pt x="19" y="23"/>
                    </a:lnTo>
                    <a:lnTo>
                      <a:pt x="3" y="0"/>
                    </a:lnTo>
                    <a:lnTo>
                      <a:pt x="18" y="0"/>
                    </a:lnTo>
                    <a:lnTo>
                      <a:pt x="26" y="14"/>
                    </a:lnTo>
                    <a:lnTo>
                      <a:pt x="35" y="0"/>
                    </a:lnTo>
                    <a:lnTo>
                      <a:pt x="47" y="0"/>
                    </a:lnTo>
                    <a:lnTo>
                      <a:pt x="32" y="23"/>
                    </a:lnTo>
                    <a:lnTo>
                      <a:pt x="49" y="48"/>
                    </a:lnTo>
                    <a:close/>
                  </a:path>
                </a:pathLst>
              </a:custGeom>
              <a:solidFill>
                <a:srgbClr val="FFFFFF"/>
              </a:solidFill>
              <a:ln w="9525">
                <a:noFill/>
                <a:round/>
                <a:headEnd/>
                <a:tailEnd/>
              </a:ln>
            </p:spPr>
            <p:txBody>
              <a:bodyPr/>
              <a:lstStyle/>
              <a:p>
                <a:endParaRPr lang="en-US"/>
              </a:p>
            </p:txBody>
          </p:sp>
          <p:sp>
            <p:nvSpPr>
              <p:cNvPr id="43102" name="Freeform 93"/>
              <p:cNvSpPr>
                <a:spLocks noEditPoints="1"/>
              </p:cNvSpPr>
              <p:nvPr/>
            </p:nvSpPr>
            <p:spPr bwMode="auto">
              <a:xfrm>
                <a:off x="1828" y="3020"/>
                <a:ext cx="40" cy="48"/>
              </a:xfrm>
              <a:custGeom>
                <a:avLst/>
                <a:gdLst>
                  <a:gd name="T0" fmla="*/ 25 w 40"/>
                  <a:gd name="T1" fmla="*/ 43 h 48"/>
                  <a:gd name="T2" fmla="*/ 21 w 40"/>
                  <a:gd name="T3" fmla="*/ 47 h 48"/>
                  <a:gd name="T4" fmla="*/ 17 w 40"/>
                  <a:gd name="T5" fmla="*/ 48 h 48"/>
                  <a:gd name="T6" fmla="*/ 15 w 40"/>
                  <a:gd name="T7" fmla="*/ 48 h 48"/>
                  <a:gd name="T8" fmla="*/ 10 w 40"/>
                  <a:gd name="T9" fmla="*/ 48 h 48"/>
                  <a:gd name="T10" fmla="*/ 6 w 40"/>
                  <a:gd name="T11" fmla="*/ 47 h 48"/>
                  <a:gd name="T12" fmla="*/ 3 w 40"/>
                  <a:gd name="T13" fmla="*/ 43 h 48"/>
                  <a:gd name="T14" fmla="*/ 1 w 40"/>
                  <a:gd name="T15" fmla="*/ 40 h 48"/>
                  <a:gd name="T16" fmla="*/ 1 w 40"/>
                  <a:gd name="T17" fmla="*/ 34 h 48"/>
                  <a:gd name="T18" fmla="*/ 3 w 40"/>
                  <a:gd name="T19" fmla="*/ 29 h 48"/>
                  <a:gd name="T20" fmla="*/ 6 w 40"/>
                  <a:gd name="T21" fmla="*/ 28 h 48"/>
                  <a:gd name="T22" fmla="*/ 9 w 40"/>
                  <a:gd name="T23" fmla="*/ 25 h 48"/>
                  <a:gd name="T24" fmla="*/ 11 w 40"/>
                  <a:gd name="T25" fmla="*/ 24 h 48"/>
                  <a:gd name="T26" fmla="*/ 15 w 40"/>
                  <a:gd name="T27" fmla="*/ 23 h 48"/>
                  <a:gd name="T28" fmla="*/ 19 w 40"/>
                  <a:gd name="T29" fmla="*/ 23 h 48"/>
                  <a:gd name="T30" fmla="*/ 23 w 40"/>
                  <a:gd name="T31" fmla="*/ 23 h 48"/>
                  <a:gd name="T32" fmla="*/ 27 w 40"/>
                  <a:gd name="T33" fmla="*/ 21 h 48"/>
                  <a:gd name="T34" fmla="*/ 27 w 40"/>
                  <a:gd name="T35" fmla="*/ 17 h 48"/>
                  <a:gd name="T36" fmla="*/ 27 w 40"/>
                  <a:gd name="T37" fmla="*/ 11 h 48"/>
                  <a:gd name="T38" fmla="*/ 24 w 40"/>
                  <a:gd name="T39" fmla="*/ 5 h 48"/>
                  <a:gd name="T40" fmla="*/ 19 w 40"/>
                  <a:gd name="T41" fmla="*/ 5 h 48"/>
                  <a:gd name="T42" fmla="*/ 15 w 40"/>
                  <a:gd name="T43" fmla="*/ 9 h 48"/>
                  <a:gd name="T44" fmla="*/ 15 w 40"/>
                  <a:gd name="T45" fmla="*/ 15 h 48"/>
                  <a:gd name="T46" fmla="*/ 3 w 40"/>
                  <a:gd name="T47" fmla="*/ 14 h 48"/>
                  <a:gd name="T48" fmla="*/ 3 w 40"/>
                  <a:gd name="T49" fmla="*/ 13 h 48"/>
                  <a:gd name="T50" fmla="*/ 5 w 40"/>
                  <a:gd name="T51" fmla="*/ 7 h 48"/>
                  <a:gd name="T52" fmla="*/ 9 w 40"/>
                  <a:gd name="T53" fmla="*/ 3 h 48"/>
                  <a:gd name="T54" fmla="*/ 15 w 40"/>
                  <a:gd name="T55" fmla="*/ 0 h 48"/>
                  <a:gd name="T56" fmla="*/ 21 w 40"/>
                  <a:gd name="T57" fmla="*/ 0 h 48"/>
                  <a:gd name="T58" fmla="*/ 34 w 40"/>
                  <a:gd name="T59" fmla="*/ 3 h 48"/>
                  <a:gd name="T60" fmla="*/ 38 w 40"/>
                  <a:gd name="T61" fmla="*/ 14 h 48"/>
                  <a:gd name="T62" fmla="*/ 39 w 40"/>
                  <a:gd name="T63" fmla="*/ 16 h 48"/>
                  <a:gd name="T64" fmla="*/ 40 w 40"/>
                  <a:gd name="T65" fmla="*/ 18 h 48"/>
                  <a:gd name="T66" fmla="*/ 27 w 40"/>
                  <a:gd name="T67" fmla="*/ 48 h 48"/>
                  <a:gd name="T68" fmla="*/ 27 w 40"/>
                  <a:gd name="T69" fmla="*/ 25 h 48"/>
                  <a:gd name="T70" fmla="*/ 25 w 40"/>
                  <a:gd name="T71" fmla="*/ 27 h 48"/>
                  <a:gd name="T72" fmla="*/ 22 w 40"/>
                  <a:gd name="T73" fmla="*/ 27 h 48"/>
                  <a:gd name="T74" fmla="*/ 18 w 40"/>
                  <a:gd name="T75" fmla="*/ 28 h 48"/>
                  <a:gd name="T76" fmla="*/ 14 w 40"/>
                  <a:gd name="T77" fmla="*/ 33 h 48"/>
                  <a:gd name="T78" fmla="*/ 13 w 40"/>
                  <a:gd name="T79" fmla="*/ 38 h 48"/>
                  <a:gd name="T80" fmla="*/ 16 w 40"/>
                  <a:gd name="T81" fmla="*/ 41 h 48"/>
                  <a:gd name="T82" fmla="*/ 20 w 40"/>
                  <a:gd name="T83" fmla="*/ 41 h 48"/>
                  <a:gd name="T84" fmla="*/ 22 w 40"/>
                  <a:gd name="T85" fmla="*/ 40 h 48"/>
                  <a:gd name="T86" fmla="*/ 25 w 40"/>
                  <a:gd name="T87" fmla="*/ 38 h 48"/>
                  <a:gd name="T88" fmla="*/ 25 w 40"/>
                  <a:gd name="T89" fmla="*/ 38 h 48"/>
                  <a:gd name="T90" fmla="*/ 26 w 40"/>
                  <a:gd name="T91" fmla="*/ 35 h 48"/>
                  <a:gd name="T92" fmla="*/ 27 w 40"/>
                  <a:gd name="T93" fmla="*/ 31 h 48"/>
                  <a:gd name="T94" fmla="*/ 27 w 40"/>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27" y="41"/>
                    </a:moveTo>
                    <a:lnTo>
                      <a:pt x="25" y="43"/>
                    </a:lnTo>
                    <a:lnTo>
                      <a:pt x="23" y="46"/>
                    </a:lnTo>
                    <a:lnTo>
                      <a:pt x="21" y="47"/>
                    </a:lnTo>
                    <a:lnTo>
                      <a:pt x="19" y="48"/>
                    </a:lnTo>
                    <a:lnTo>
                      <a:pt x="17" y="48"/>
                    </a:lnTo>
                    <a:lnTo>
                      <a:pt x="16" y="48"/>
                    </a:lnTo>
                    <a:lnTo>
                      <a:pt x="15" y="48"/>
                    </a:lnTo>
                    <a:lnTo>
                      <a:pt x="13" y="48"/>
                    </a:lnTo>
                    <a:lnTo>
                      <a:pt x="10" y="48"/>
                    </a:lnTo>
                    <a:lnTo>
                      <a:pt x="8" y="48"/>
                    </a:lnTo>
                    <a:lnTo>
                      <a:pt x="6" y="47"/>
                    </a:lnTo>
                    <a:lnTo>
                      <a:pt x="5" y="45"/>
                    </a:lnTo>
                    <a:lnTo>
                      <a:pt x="3" y="43"/>
                    </a:lnTo>
                    <a:lnTo>
                      <a:pt x="2" y="42"/>
                    </a:lnTo>
                    <a:lnTo>
                      <a:pt x="1" y="40"/>
                    </a:lnTo>
                    <a:lnTo>
                      <a:pt x="0" y="38"/>
                    </a:lnTo>
                    <a:lnTo>
                      <a:pt x="1" y="34"/>
                    </a:lnTo>
                    <a:lnTo>
                      <a:pt x="2" y="32"/>
                    </a:lnTo>
                    <a:lnTo>
                      <a:pt x="3" y="29"/>
                    </a:lnTo>
                    <a:lnTo>
                      <a:pt x="5" y="28"/>
                    </a:lnTo>
                    <a:lnTo>
                      <a:pt x="6" y="28"/>
                    </a:lnTo>
                    <a:lnTo>
                      <a:pt x="8" y="26"/>
                    </a:lnTo>
                    <a:lnTo>
                      <a:pt x="9" y="25"/>
                    </a:lnTo>
                    <a:lnTo>
                      <a:pt x="10" y="25"/>
                    </a:lnTo>
                    <a:lnTo>
                      <a:pt x="11" y="24"/>
                    </a:lnTo>
                    <a:lnTo>
                      <a:pt x="13" y="23"/>
                    </a:lnTo>
                    <a:lnTo>
                      <a:pt x="15" y="23"/>
                    </a:lnTo>
                    <a:lnTo>
                      <a:pt x="17" y="23"/>
                    </a:lnTo>
                    <a:lnTo>
                      <a:pt x="19" y="23"/>
                    </a:lnTo>
                    <a:lnTo>
                      <a:pt x="21" y="23"/>
                    </a:lnTo>
                    <a:lnTo>
                      <a:pt x="23" y="23"/>
                    </a:lnTo>
                    <a:lnTo>
                      <a:pt x="25" y="23"/>
                    </a:lnTo>
                    <a:lnTo>
                      <a:pt x="27" y="21"/>
                    </a:lnTo>
                    <a:lnTo>
                      <a:pt x="27" y="20"/>
                    </a:lnTo>
                    <a:lnTo>
                      <a:pt x="27" y="17"/>
                    </a:lnTo>
                    <a:lnTo>
                      <a:pt x="27" y="15"/>
                    </a:lnTo>
                    <a:lnTo>
                      <a:pt x="27" y="11"/>
                    </a:lnTo>
                    <a:lnTo>
                      <a:pt x="25" y="7"/>
                    </a:lnTo>
                    <a:lnTo>
                      <a:pt x="24" y="5"/>
                    </a:lnTo>
                    <a:lnTo>
                      <a:pt x="21" y="4"/>
                    </a:lnTo>
                    <a:lnTo>
                      <a:pt x="19" y="5"/>
                    </a:lnTo>
                    <a:lnTo>
                      <a:pt x="16" y="7"/>
                    </a:lnTo>
                    <a:lnTo>
                      <a:pt x="15" y="9"/>
                    </a:lnTo>
                    <a:lnTo>
                      <a:pt x="15" y="13"/>
                    </a:lnTo>
                    <a:lnTo>
                      <a:pt x="15" y="15"/>
                    </a:lnTo>
                    <a:lnTo>
                      <a:pt x="3" y="15"/>
                    </a:lnTo>
                    <a:lnTo>
                      <a:pt x="3" y="14"/>
                    </a:lnTo>
                    <a:lnTo>
                      <a:pt x="3" y="13"/>
                    </a:lnTo>
                    <a:lnTo>
                      <a:pt x="3" y="9"/>
                    </a:lnTo>
                    <a:lnTo>
                      <a:pt x="5" y="7"/>
                    </a:lnTo>
                    <a:lnTo>
                      <a:pt x="6" y="4"/>
                    </a:lnTo>
                    <a:lnTo>
                      <a:pt x="9" y="3"/>
                    </a:lnTo>
                    <a:lnTo>
                      <a:pt x="12" y="1"/>
                    </a:lnTo>
                    <a:lnTo>
                      <a:pt x="15" y="0"/>
                    </a:lnTo>
                    <a:lnTo>
                      <a:pt x="18" y="0"/>
                    </a:lnTo>
                    <a:lnTo>
                      <a:pt x="21" y="0"/>
                    </a:lnTo>
                    <a:lnTo>
                      <a:pt x="29" y="1"/>
                    </a:lnTo>
                    <a:lnTo>
                      <a:pt x="34" y="3"/>
                    </a:lnTo>
                    <a:lnTo>
                      <a:pt x="37" y="8"/>
                    </a:lnTo>
                    <a:lnTo>
                      <a:pt x="38" y="14"/>
                    </a:lnTo>
                    <a:lnTo>
                      <a:pt x="38" y="15"/>
                    </a:lnTo>
                    <a:lnTo>
                      <a:pt x="39" y="16"/>
                    </a:lnTo>
                    <a:lnTo>
                      <a:pt x="40" y="18"/>
                    </a:lnTo>
                    <a:lnTo>
                      <a:pt x="40" y="48"/>
                    </a:lnTo>
                    <a:lnTo>
                      <a:pt x="27" y="48"/>
                    </a:lnTo>
                    <a:lnTo>
                      <a:pt x="27" y="41"/>
                    </a:lnTo>
                    <a:close/>
                    <a:moveTo>
                      <a:pt x="27" y="25"/>
                    </a:moveTo>
                    <a:lnTo>
                      <a:pt x="25" y="27"/>
                    </a:lnTo>
                    <a:lnTo>
                      <a:pt x="24" y="27"/>
                    </a:lnTo>
                    <a:lnTo>
                      <a:pt x="22" y="27"/>
                    </a:lnTo>
                    <a:lnTo>
                      <a:pt x="21" y="27"/>
                    </a:lnTo>
                    <a:lnTo>
                      <a:pt x="18" y="28"/>
                    </a:lnTo>
                    <a:lnTo>
                      <a:pt x="15" y="30"/>
                    </a:lnTo>
                    <a:lnTo>
                      <a:pt x="14" y="33"/>
                    </a:lnTo>
                    <a:lnTo>
                      <a:pt x="13" y="35"/>
                    </a:lnTo>
                    <a:lnTo>
                      <a:pt x="13" y="38"/>
                    </a:lnTo>
                    <a:lnTo>
                      <a:pt x="15" y="39"/>
                    </a:lnTo>
                    <a:lnTo>
                      <a:pt x="16" y="41"/>
                    </a:lnTo>
                    <a:lnTo>
                      <a:pt x="19" y="41"/>
                    </a:lnTo>
                    <a:lnTo>
                      <a:pt x="20" y="41"/>
                    </a:lnTo>
                    <a:lnTo>
                      <a:pt x="22" y="40"/>
                    </a:lnTo>
                    <a:lnTo>
                      <a:pt x="23" y="39"/>
                    </a:lnTo>
                    <a:lnTo>
                      <a:pt x="25" y="38"/>
                    </a:lnTo>
                    <a:lnTo>
                      <a:pt x="25" y="37"/>
                    </a:lnTo>
                    <a:lnTo>
                      <a:pt x="26" y="35"/>
                    </a:lnTo>
                    <a:lnTo>
                      <a:pt x="27" y="33"/>
                    </a:lnTo>
                    <a:lnTo>
                      <a:pt x="27" y="31"/>
                    </a:lnTo>
                    <a:lnTo>
                      <a:pt x="27" y="27"/>
                    </a:lnTo>
                    <a:lnTo>
                      <a:pt x="27" y="25"/>
                    </a:lnTo>
                    <a:close/>
                  </a:path>
                </a:pathLst>
              </a:custGeom>
              <a:solidFill>
                <a:srgbClr val="FFFFFF"/>
              </a:solidFill>
              <a:ln w="9525">
                <a:noFill/>
                <a:round/>
                <a:headEnd/>
                <a:tailEnd/>
              </a:ln>
            </p:spPr>
            <p:txBody>
              <a:bodyPr/>
              <a:lstStyle/>
              <a:p>
                <a:endParaRPr lang="en-US"/>
              </a:p>
            </p:txBody>
          </p:sp>
          <p:sp>
            <p:nvSpPr>
              <p:cNvPr id="43103" name="Freeform 94"/>
              <p:cNvSpPr>
                <a:spLocks/>
              </p:cNvSpPr>
              <p:nvPr/>
            </p:nvSpPr>
            <p:spPr bwMode="auto">
              <a:xfrm>
                <a:off x="1881" y="3020"/>
                <a:ext cx="67" cy="48"/>
              </a:xfrm>
              <a:custGeom>
                <a:avLst/>
                <a:gdLst>
                  <a:gd name="T0" fmla="*/ 15 w 67"/>
                  <a:gd name="T1" fmla="*/ 6 h 48"/>
                  <a:gd name="T2" fmla="*/ 22 w 67"/>
                  <a:gd name="T3" fmla="*/ 1 h 48"/>
                  <a:gd name="T4" fmla="*/ 28 w 67"/>
                  <a:gd name="T5" fmla="*/ 0 h 48"/>
                  <a:gd name="T6" fmla="*/ 32 w 67"/>
                  <a:gd name="T7" fmla="*/ 2 h 48"/>
                  <a:gd name="T8" fmla="*/ 36 w 67"/>
                  <a:gd name="T9" fmla="*/ 4 h 48"/>
                  <a:gd name="T10" fmla="*/ 38 w 67"/>
                  <a:gd name="T11" fmla="*/ 7 h 48"/>
                  <a:gd name="T12" fmla="*/ 40 w 67"/>
                  <a:gd name="T13" fmla="*/ 11 h 48"/>
                  <a:gd name="T14" fmla="*/ 40 w 67"/>
                  <a:gd name="T15" fmla="*/ 10 h 48"/>
                  <a:gd name="T16" fmla="*/ 41 w 67"/>
                  <a:gd name="T17" fmla="*/ 8 h 48"/>
                  <a:gd name="T18" fmla="*/ 43 w 67"/>
                  <a:gd name="T19" fmla="*/ 4 h 48"/>
                  <a:gd name="T20" fmla="*/ 49 w 67"/>
                  <a:gd name="T21" fmla="*/ 1 h 48"/>
                  <a:gd name="T22" fmla="*/ 56 w 67"/>
                  <a:gd name="T23" fmla="*/ 0 h 48"/>
                  <a:gd name="T24" fmla="*/ 61 w 67"/>
                  <a:gd name="T25" fmla="*/ 3 h 48"/>
                  <a:gd name="T26" fmla="*/ 63 w 67"/>
                  <a:gd name="T27" fmla="*/ 6 h 48"/>
                  <a:gd name="T28" fmla="*/ 65 w 67"/>
                  <a:gd name="T29" fmla="*/ 10 h 48"/>
                  <a:gd name="T30" fmla="*/ 66 w 67"/>
                  <a:gd name="T31" fmla="*/ 14 h 48"/>
                  <a:gd name="T32" fmla="*/ 67 w 67"/>
                  <a:gd name="T33" fmla="*/ 17 h 48"/>
                  <a:gd name="T34" fmla="*/ 55 w 67"/>
                  <a:gd name="T35" fmla="*/ 48 h 48"/>
                  <a:gd name="T36" fmla="*/ 55 w 67"/>
                  <a:gd name="T37" fmla="*/ 18 h 48"/>
                  <a:gd name="T38" fmla="*/ 54 w 67"/>
                  <a:gd name="T39" fmla="*/ 16 h 48"/>
                  <a:gd name="T40" fmla="*/ 53 w 67"/>
                  <a:gd name="T41" fmla="*/ 11 h 48"/>
                  <a:gd name="T42" fmla="*/ 48 w 67"/>
                  <a:gd name="T43" fmla="*/ 8 h 48"/>
                  <a:gd name="T44" fmla="*/ 46 w 67"/>
                  <a:gd name="T45" fmla="*/ 10 h 48"/>
                  <a:gd name="T46" fmla="*/ 42 w 67"/>
                  <a:gd name="T47" fmla="*/ 13 h 48"/>
                  <a:gd name="T48" fmla="*/ 41 w 67"/>
                  <a:gd name="T49" fmla="*/ 16 h 48"/>
                  <a:gd name="T50" fmla="*/ 40 w 67"/>
                  <a:gd name="T51" fmla="*/ 23 h 48"/>
                  <a:gd name="T52" fmla="*/ 40 w 67"/>
                  <a:gd name="T53" fmla="*/ 25 h 48"/>
                  <a:gd name="T54" fmla="*/ 40 w 67"/>
                  <a:gd name="T55" fmla="*/ 29 h 48"/>
                  <a:gd name="T56" fmla="*/ 28 w 67"/>
                  <a:gd name="T57" fmla="*/ 48 h 48"/>
                  <a:gd name="T58" fmla="*/ 26 w 67"/>
                  <a:gd name="T59" fmla="*/ 17 h 48"/>
                  <a:gd name="T60" fmla="*/ 25 w 67"/>
                  <a:gd name="T61" fmla="*/ 13 h 48"/>
                  <a:gd name="T62" fmla="*/ 23 w 67"/>
                  <a:gd name="T63" fmla="*/ 9 h 48"/>
                  <a:gd name="T64" fmla="*/ 18 w 67"/>
                  <a:gd name="T65" fmla="*/ 9 h 48"/>
                  <a:gd name="T66" fmla="*/ 15 w 67"/>
                  <a:gd name="T67" fmla="*/ 13 h 48"/>
                  <a:gd name="T68" fmla="*/ 13 w 67"/>
                  <a:gd name="T69" fmla="*/ 16 h 48"/>
                  <a:gd name="T70" fmla="*/ 12 w 67"/>
                  <a:gd name="T71" fmla="*/ 18 h 48"/>
                  <a:gd name="T72" fmla="*/ 12 w 67"/>
                  <a:gd name="T73" fmla="*/ 21 h 48"/>
                  <a:gd name="T74" fmla="*/ 12 w 67"/>
                  <a:gd name="T75" fmla="*/ 23 h 48"/>
                  <a:gd name="T76" fmla="*/ 12 w 67"/>
                  <a:gd name="T77" fmla="*/ 25 h 48"/>
                  <a:gd name="T78" fmla="*/ 12 w 67"/>
                  <a:gd name="T79" fmla="*/ 29 h 48"/>
                  <a:gd name="T80" fmla="*/ 0 w 67"/>
                  <a:gd name="T81" fmla="*/ 48 h 48"/>
                  <a:gd name="T82" fmla="*/ 10 w 67"/>
                  <a:gd name="T83" fmla="*/ 0 h 48"/>
                  <a:gd name="T84" fmla="*/ 12 w 67"/>
                  <a:gd name="T85" fmla="*/ 1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48"/>
                  <a:gd name="T131" fmla="*/ 67 w 67"/>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48">
                    <a:moveTo>
                      <a:pt x="12" y="10"/>
                    </a:moveTo>
                    <a:lnTo>
                      <a:pt x="15" y="6"/>
                    </a:lnTo>
                    <a:lnTo>
                      <a:pt x="18" y="3"/>
                    </a:lnTo>
                    <a:lnTo>
                      <a:pt x="22" y="1"/>
                    </a:lnTo>
                    <a:lnTo>
                      <a:pt x="26" y="0"/>
                    </a:lnTo>
                    <a:lnTo>
                      <a:pt x="28" y="0"/>
                    </a:lnTo>
                    <a:lnTo>
                      <a:pt x="30" y="1"/>
                    </a:lnTo>
                    <a:lnTo>
                      <a:pt x="32" y="2"/>
                    </a:lnTo>
                    <a:lnTo>
                      <a:pt x="33" y="3"/>
                    </a:lnTo>
                    <a:lnTo>
                      <a:pt x="36" y="4"/>
                    </a:lnTo>
                    <a:lnTo>
                      <a:pt x="36" y="5"/>
                    </a:lnTo>
                    <a:lnTo>
                      <a:pt x="38" y="7"/>
                    </a:lnTo>
                    <a:lnTo>
                      <a:pt x="38" y="8"/>
                    </a:lnTo>
                    <a:lnTo>
                      <a:pt x="40" y="11"/>
                    </a:lnTo>
                    <a:lnTo>
                      <a:pt x="38" y="11"/>
                    </a:lnTo>
                    <a:lnTo>
                      <a:pt x="40" y="10"/>
                    </a:lnTo>
                    <a:lnTo>
                      <a:pt x="40" y="9"/>
                    </a:lnTo>
                    <a:lnTo>
                      <a:pt x="41" y="8"/>
                    </a:lnTo>
                    <a:lnTo>
                      <a:pt x="41" y="7"/>
                    </a:lnTo>
                    <a:lnTo>
                      <a:pt x="43" y="4"/>
                    </a:lnTo>
                    <a:lnTo>
                      <a:pt x="46" y="2"/>
                    </a:lnTo>
                    <a:lnTo>
                      <a:pt x="49" y="1"/>
                    </a:lnTo>
                    <a:lnTo>
                      <a:pt x="53" y="0"/>
                    </a:lnTo>
                    <a:lnTo>
                      <a:pt x="56" y="0"/>
                    </a:lnTo>
                    <a:lnTo>
                      <a:pt x="58" y="1"/>
                    </a:lnTo>
                    <a:lnTo>
                      <a:pt x="61" y="3"/>
                    </a:lnTo>
                    <a:lnTo>
                      <a:pt x="63" y="4"/>
                    </a:lnTo>
                    <a:lnTo>
                      <a:pt x="63" y="6"/>
                    </a:lnTo>
                    <a:lnTo>
                      <a:pt x="64" y="8"/>
                    </a:lnTo>
                    <a:lnTo>
                      <a:pt x="65" y="10"/>
                    </a:lnTo>
                    <a:lnTo>
                      <a:pt x="65" y="13"/>
                    </a:lnTo>
                    <a:lnTo>
                      <a:pt x="66" y="14"/>
                    </a:lnTo>
                    <a:lnTo>
                      <a:pt x="67" y="15"/>
                    </a:lnTo>
                    <a:lnTo>
                      <a:pt x="67" y="17"/>
                    </a:lnTo>
                    <a:lnTo>
                      <a:pt x="67" y="48"/>
                    </a:lnTo>
                    <a:lnTo>
                      <a:pt x="55" y="48"/>
                    </a:lnTo>
                    <a:lnTo>
                      <a:pt x="55" y="18"/>
                    </a:lnTo>
                    <a:lnTo>
                      <a:pt x="54" y="17"/>
                    </a:lnTo>
                    <a:lnTo>
                      <a:pt x="54" y="16"/>
                    </a:lnTo>
                    <a:lnTo>
                      <a:pt x="54" y="13"/>
                    </a:lnTo>
                    <a:lnTo>
                      <a:pt x="53" y="11"/>
                    </a:lnTo>
                    <a:lnTo>
                      <a:pt x="50" y="9"/>
                    </a:lnTo>
                    <a:lnTo>
                      <a:pt x="48" y="8"/>
                    </a:lnTo>
                    <a:lnTo>
                      <a:pt x="46" y="8"/>
                    </a:lnTo>
                    <a:lnTo>
                      <a:pt x="46" y="10"/>
                    </a:lnTo>
                    <a:lnTo>
                      <a:pt x="44" y="11"/>
                    </a:lnTo>
                    <a:lnTo>
                      <a:pt x="42" y="13"/>
                    </a:lnTo>
                    <a:lnTo>
                      <a:pt x="41" y="14"/>
                    </a:lnTo>
                    <a:lnTo>
                      <a:pt x="41" y="16"/>
                    </a:lnTo>
                    <a:lnTo>
                      <a:pt x="40" y="18"/>
                    </a:lnTo>
                    <a:lnTo>
                      <a:pt x="40" y="23"/>
                    </a:lnTo>
                    <a:lnTo>
                      <a:pt x="40" y="25"/>
                    </a:lnTo>
                    <a:lnTo>
                      <a:pt x="40" y="27"/>
                    </a:lnTo>
                    <a:lnTo>
                      <a:pt x="40" y="29"/>
                    </a:lnTo>
                    <a:lnTo>
                      <a:pt x="40" y="48"/>
                    </a:lnTo>
                    <a:lnTo>
                      <a:pt x="28" y="48"/>
                    </a:lnTo>
                    <a:lnTo>
                      <a:pt x="28" y="18"/>
                    </a:lnTo>
                    <a:lnTo>
                      <a:pt x="26" y="17"/>
                    </a:lnTo>
                    <a:lnTo>
                      <a:pt x="26" y="15"/>
                    </a:lnTo>
                    <a:lnTo>
                      <a:pt x="25" y="13"/>
                    </a:lnTo>
                    <a:lnTo>
                      <a:pt x="24" y="10"/>
                    </a:lnTo>
                    <a:lnTo>
                      <a:pt x="23" y="9"/>
                    </a:lnTo>
                    <a:lnTo>
                      <a:pt x="21" y="8"/>
                    </a:lnTo>
                    <a:lnTo>
                      <a:pt x="18" y="9"/>
                    </a:lnTo>
                    <a:lnTo>
                      <a:pt x="16" y="10"/>
                    </a:lnTo>
                    <a:lnTo>
                      <a:pt x="15" y="13"/>
                    </a:lnTo>
                    <a:lnTo>
                      <a:pt x="13" y="15"/>
                    </a:lnTo>
                    <a:lnTo>
                      <a:pt x="13" y="16"/>
                    </a:lnTo>
                    <a:lnTo>
                      <a:pt x="13" y="17"/>
                    </a:lnTo>
                    <a:lnTo>
                      <a:pt x="12" y="18"/>
                    </a:lnTo>
                    <a:lnTo>
                      <a:pt x="12" y="21"/>
                    </a:lnTo>
                    <a:lnTo>
                      <a:pt x="12" y="23"/>
                    </a:lnTo>
                    <a:lnTo>
                      <a:pt x="12" y="24"/>
                    </a:lnTo>
                    <a:lnTo>
                      <a:pt x="12" y="25"/>
                    </a:lnTo>
                    <a:lnTo>
                      <a:pt x="12" y="27"/>
                    </a:lnTo>
                    <a:lnTo>
                      <a:pt x="12" y="29"/>
                    </a:lnTo>
                    <a:lnTo>
                      <a:pt x="12" y="48"/>
                    </a:lnTo>
                    <a:lnTo>
                      <a:pt x="0" y="48"/>
                    </a:lnTo>
                    <a:lnTo>
                      <a:pt x="0" y="0"/>
                    </a:lnTo>
                    <a:lnTo>
                      <a:pt x="10" y="0"/>
                    </a:lnTo>
                    <a:lnTo>
                      <a:pt x="10" y="11"/>
                    </a:lnTo>
                    <a:lnTo>
                      <a:pt x="12" y="10"/>
                    </a:lnTo>
                    <a:close/>
                  </a:path>
                </a:pathLst>
              </a:custGeom>
              <a:solidFill>
                <a:srgbClr val="FFFFFF"/>
              </a:solidFill>
              <a:ln w="9525">
                <a:noFill/>
                <a:round/>
                <a:headEnd/>
                <a:tailEnd/>
              </a:ln>
            </p:spPr>
            <p:txBody>
              <a:bodyPr/>
              <a:lstStyle/>
              <a:p>
                <a:endParaRPr lang="en-US"/>
              </a:p>
            </p:txBody>
          </p:sp>
          <p:sp>
            <p:nvSpPr>
              <p:cNvPr id="43104" name="Freeform 95"/>
              <p:cNvSpPr>
                <a:spLocks noEditPoints="1"/>
              </p:cNvSpPr>
              <p:nvPr/>
            </p:nvSpPr>
            <p:spPr bwMode="auto">
              <a:xfrm>
                <a:off x="1957" y="3020"/>
                <a:ext cx="43" cy="48"/>
              </a:xfrm>
              <a:custGeom>
                <a:avLst/>
                <a:gdLst>
                  <a:gd name="T0" fmla="*/ 13 w 43"/>
                  <a:gd name="T1" fmla="*/ 24 h 48"/>
                  <a:gd name="T2" fmla="*/ 16 w 43"/>
                  <a:gd name="T3" fmla="*/ 32 h 48"/>
                  <a:gd name="T4" fmla="*/ 20 w 43"/>
                  <a:gd name="T5" fmla="*/ 38 h 48"/>
                  <a:gd name="T6" fmla="*/ 27 w 43"/>
                  <a:gd name="T7" fmla="*/ 41 h 48"/>
                  <a:gd name="T8" fmla="*/ 34 w 43"/>
                  <a:gd name="T9" fmla="*/ 41 h 48"/>
                  <a:gd name="T10" fmla="*/ 37 w 43"/>
                  <a:gd name="T11" fmla="*/ 41 h 48"/>
                  <a:gd name="T12" fmla="*/ 40 w 43"/>
                  <a:gd name="T13" fmla="*/ 40 h 48"/>
                  <a:gd name="T14" fmla="*/ 41 w 43"/>
                  <a:gd name="T15" fmla="*/ 45 h 48"/>
                  <a:gd name="T16" fmla="*/ 36 w 43"/>
                  <a:gd name="T17" fmla="*/ 48 h 48"/>
                  <a:gd name="T18" fmla="*/ 31 w 43"/>
                  <a:gd name="T19" fmla="*/ 48 h 48"/>
                  <a:gd name="T20" fmla="*/ 25 w 43"/>
                  <a:gd name="T21" fmla="*/ 48 h 48"/>
                  <a:gd name="T22" fmla="*/ 10 w 43"/>
                  <a:gd name="T23" fmla="*/ 43 h 48"/>
                  <a:gd name="T24" fmla="*/ 0 w 43"/>
                  <a:gd name="T25" fmla="*/ 33 h 48"/>
                  <a:gd name="T26" fmla="*/ 0 w 43"/>
                  <a:gd name="T27" fmla="*/ 28 h 48"/>
                  <a:gd name="T28" fmla="*/ 0 w 43"/>
                  <a:gd name="T29" fmla="*/ 23 h 48"/>
                  <a:gd name="T30" fmla="*/ 5 w 43"/>
                  <a:gd name="T31" fmla="*/ 6 h 48"/>
                  <a:gd name="T32" fmla="*/ 22 w 43"/>
                  <a:gd name="T33" fmla="*/ 0 h 48"/>
                  <a:gd name="T34" fmla="*/ 26 w 43"/>
                  <a:gd name="T35" fmla="*/ 0 h 48"/>
                  <a:gd name="T36" fmla="*/ 28 w 43"/>
                  <a:gd name="T37" fmla="*/ 0 h 48"/>
                  <a:gd name="T38" fmla="*/ 31 w 43"/>
                  <a:gd name="T39" fmla="*/ 1 h 48"/>
                  <a:gd name="T40" fmla="*/ 35 w 43"/>
                  <a:gd name="T41" fmla="*/ 3 h 48"/>
                  <a:gd name="T42" fmla="*/ 39 w 43"/>
                  <a:gd name="T43" fmla="*/ 7 h 48"/>
                  <a:gd name="T44" fmla="*/ 41 w 43"/>
                  <a:gd name="T45" fmla="*/ 13 h 48"/>
                  <a:gd name="T46" fmla="*/ 42 w 43"/>
                  <a:gd name="T47" fmla="*/ 16 h 48"/>
                  <a:gd name="T48" fmla="*/ 43 w 43"/>
                  <a:gd name="T49" fmla="*/ 18 h 48"/>
                  <a:gd name="T50" fmla="*/ 13 w 43"/>
                  <a:gd name="T51" fmla="*/ 21 h 48"/>
                  <a:gd name="T52" fmla="*/ 31 w 43"/>
                  <a:gd name="T53" fmla="*/ 13 h 48"/>
                  <a:gd name="T54" fmla="*/ 30 w 43"/>
                  <a:gd name="T55" fmla="*/ 9 h 48"/>
                  <a:gd name="T56" fmla="*/ 28 w 43"/>
                  <a:gd name="T57" fmla="*/ 7 h 48"/>
                  <a:gd name="T58" fmla="*/ 26 w 43"/>
                  <a:gd name="T59" fmla="*/ 4 h 48"/>
                  <a:gd name="T60" fmla="*/ 22 w 43"/>
                  <a:gd name="T61" fmla="*/ 4 h 48"/>
                  <a:gd name="T62" fmla="*/ 17 w 43"/>
                  <a:gd name="T63" fmla="*/ 6 h 48"/>
                  <a:gd name="T64" fmla="*/ 13 w 43"/>
                  <a:gd name="T65" fmla="*/ 10 h 48"/>
                  <a:gd name="T66" fmla="*/ 13 w 43"/>
                  <a:gd name="T67" fmla="*/ 12 h 48"/>
                  <a:gd name="T68" fmla="*/ 31 w 43"/>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8"/>
                  <a:gd name="T107" fmla="*/ 43 w 43"/>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8">
                    <a:moveTo>
                      <a:pt x="13" y="21"/>
                    </a:moveTo>
                    <a:lnTo>
                      <a:pt x="13" y="24"/>
                    </a:lnTo>
                    <a:lnTo>
                      <a:pt x="14" y="28"/>
                    </a:lnTo>
                    <a:lnTo>
                      <a:pt x="16" y="32"/>
                    </a:lnTo>
                    <a:lnTo>
                      <a:pt x="18" y="35"/>
                    </a:lnTo>
                    <a:lnTo>
                      <a:pt x="20" y="38"/>
                    </a:lnTo>
                    <a:lnTo>
                      <a:pt x="24" y="39"/>
                    </a:lnTo>
                    <a:lnTo>
                      <a:pt x="27" y="41"/>
                    </a:lnTo>
                    <a:lnTo>
                      <a:pt x="31" y="41"/>
                    </a:lnTo>
                    <a:lnTo>
                      <a:pt x="34" y="41"/>
                    </a:lnTo>
                    <a:lnTo>
                      <a:pt x="35" y="41"/>
                    </a:lnTo>
                    <a:lnTo>
                      <a:pt x="37" y="41"/>
                    </a:lnTo>
                    <a:lnTo>
                      <a:pt x="39" y="41"/>
                    </a:lnTo>
                    <a:lnTo>
                      <a:pt x="40" y="40"/>
                    </a:lnTo>
                    <a:lnTo>
                      <a:pt x="41" y="39"/>
                    </a:lnTo>
                    <a:lnTo>
                      <a:pt x="41" y="45"/>
                    </a:lnTo>
                    <a:lnTo>
                      <a:pt x="39" y="47"/>
                    </a:lnTo>
                    <a:lnTo>
                      <a:pt x="36" y="48"/>
                    </a:lnTo>
                    <a:lnTo>
                      <a:pt x="34" y="48"/>
                    </a:lnTo>
                    <a:lnTo>
                      <a:pt x="31" y="48"/>
                    </a:lnTo>
                    <a:lnTo>
                      <a:pt x="28" y="48"/>
                    </a:lnTo>
                    <a:lnTo>
                      <a:pt x="25" y="48"/>
                    </a:lnTo>
                    <a:lnTo>
                      <a:pt x="17" y="47"/>
                    </a:lnTo>
                    <a:lnTo>
                      <a:pt x="10" y="43"/>
                    </a:lnTo>
                    <a:lnTo>
                      <a:pt x="5" y="39"/>
                    </a:lnTo>
                    <a:lnTo>
                      <a:pt x="0" y="33"/>
                    </a:lnTo>
                    <a:lnTo>
                      <a:pt x="0" y="30"/>
                    </a:lnTo>
                    <a:lnTo>
                      <a:pt x="0" y="28"/>
                    </a:lnTo>
                    <a:lnTo>
                      <a:pt x="0" y="25"/>
                    </a:lnTo>
                    <a:lnTo>
                      <a:pt x="0" y="23"/>
                    </a:lnTo>
                    <a:lnTo>
                      <a:pt x="2" y="13"/>
                    </a:lnTo>
                    <a:lnTo>
                      <a:pt x="5" y="6"/>
                    </a:lnTo>
                    <a:lnTo>
                      <a:pt x="13" y="2"/>
                    </a:lnTo>
                    <a:lnTo>
                      <a:pt x="22" y="0"/>
                    </a:lnTo>
                    <a:lnTo>
                      <a:pt x="24" y="0"/>
                    </a:lnTo>
                    <a:lnTo>
                      <a:pt x="26" y="0"/>
                    </a:lnTo>
                    <a:lnTo>
                      <a:pt x="28" y="0"/>
                    </a:lnTo>
                    <a:lnTo>
                      <a:pt x="30" y="0"/>
                    </a:lnTo>
                    <a:lnTo>
                      <a:pt x="31" y="1"/>
                    </a:lnTo>
                    <a:lnTo>
                      <a:pt x="34" y="3"/>
                    </a:lnTo>
                    <a:lnTo>
                      <a:pt x="35" y="3"/>
                    </a:lnTo>
                    <a:lnTo>
                      <a:pt x="38" y="4"/>
                    </a:lnTo>
                    <a:lnTo>
                      <a:pt x="39" y="7"/>
                    </a:lnTo>
                    <a:lnTo>
                      <a:pt x="40" y="9"/>
                    </a:lnTo>
                    <a:lnTo>
                      <a:pt x="41" y="13"/>
                    </a:lnTo>
                    <a:lnTo>
                      <a:pt x="41" y="14"/>
                    </a:lnTo>
                    <a:lnTo>
                      <a:pt x="42" y="16"/>
                    </a:lnTo>
                    <a:lnTo>
                      <a:pt x="43" y="17"/>
                    </a:lnTo>
                    <a:lnTo>
                      <a:pt x="43" y="18"/>
                    </a:lnTo>
                    <a:lnTo>
                      <a:pt x="12" y="18"/>
                    </a:lnTo>
                    <a:lnTo>
                      <a:pt x="13" y="21"/>
                    </a:lnTo>
                    <a:close/>
                    <a:moveTo>
                      <a:pt x="31" y="13"/>
                    </a:moveTo>
                    <a:lnTo>
                      <a:pt x="31" y="13"/>
                    </a:lnTo>
                    <a:lnTo>
                      <a:pt x="31" y="11"/>
                    </a:lnTo>
                    <a:lnTo>
                      <a:pt x="30" y="9"/>
                    </a:lnTo>
                    <a:lnTo>
                      <a:pt x="29" y="8"/>
                    </a:lnTo>
                    <a:lnTo>
                      <a:pt x="28" y="7"/>
                    </a:lnTo>
                    <a:lnTo>
                      <a:pt x="26" y="5"/>
                    </a:lnTo>
                    <a:lnTo>
                      <a:pt x="26" y="4"/>
                    </a:lnTo>
                    <a:lnTo>
                      <a:pt x="24" y="4"/>
                    </a:lnTo>
                    <a:lnTo>
                      <a:pt x="22" y="4"/>
                    </a:lnTo>
                    <a:lnTo>
                      <a:pt x="19" y="5"/>
                    </a:lnTo>
                    <a:lnTo>
                      <a:pt x="17" y="6"/>
                    </a:lnTo>
                    <a:lnTo>
                      <a:pt x="15" y="8"/>
                    </a:lnTo>
                    <a:lnTo>
                      <a:pt x="13" y="10"/>
                    </a:lnTo>
                    <a:lnTo>
                      <a:pt x="13" y="11"/>
                    </a:lnTo>
                    <a:lnTo>
                      <a:pt x="13" y="12"/>
                    </a:lnTo>
                    <a:lnTo>
                      <a:pt x="13" y="13"/>
                    </a:lnTo>
                    <a:lnTo>
                      <a:pt x="31" y="13"/>
                    </a:lnTo>
                    <a:close/>
                  </a:path>
                </a:pathLst>
              </a:custGeom>
              <a:solidFill>
                <a:srgbClr val="FFFFFF"/>
              </a:solidFill>
              <a:ln w="9525">
                <a:noFill/>
                <a:round/>
                <a:headEnd/>
                <a:tailEnd/>
              </a:ln>
            </p:spPr>
            <p:txBody>
              <a:bodyPr/>
              <a:lstStyle/>
              <a:p>
                <a:endParaRPr lang="en-US"/>
              </a:p>
            </p:txBody>
          </p:sp>
          <p:sp>
            <p:nvSpPr>
              <p:cNvPr id="43105" name="Freeform 96"/>
              <p:cNvSpPr>
                <a:spLocks/>
              </p:cNvSpPr>
              <p:nvPr/>
            </p:nvSpPr>
            <p:spPr bwMode="auto">
              <a:xfrm>
                <a:off x="2005" y="3002"/>
                <a:ext cx="35" cy="66"/>
              </a:xfrm>
              <a:custGeom>
                <a:avLst/>
                <a:gdLst>
                  <a:gd name="T0" fmla="*/ 21 w 35"/>
                  <a:gd name="T1" fmla="*/ 43 h 66"/>
                  <a:gd name="T2" fmla="*/ 21 w 35"/>
                  <a:gd name="T3" fmla="*/ 47 h 66"/>
                  <a:gd name="T4" fmla="*/ 21 w 35"/>
                  <a:gd name="T5" fmla="*/ 51 h 66"/>
                  <a:gd name="T6" fmla="*/ 21 w 35"/>
                  <a:gd name="T7" fmla="*/ 55 h 66"/>
                  <a:gd name="T8" fmla="*/ 22 w 35"/>
                  <a:gd name="T9" fmla="*/ 57 h 66"/>
                  <a:gd name="T10" fmla="*/ 23 w 35"/>
                  <a:gd name="T11" fmla="*/ 59 h 66"/>
                  <a:gd name="T12" fmla="*/ 25 w 35"/>
                  <a:gd name="T13" fmla="*/ 59 h 66"/>
                  <a:gd name="T14" fmla="*/ 27 w 35"/>
                  <a:gd name="T15" fmla="*/ 59 h 66"/>
                  <a:gd name="T16" fmla="*/ 29 w 35"/>
                  <a:gd name="T17" fmla="*/ 59 h 66"/>
                  <a:gd name="T18" fmla="*/ 31 w 35"/>
                  <a:gd name="T19" fmla="*/ 59 h 66"/>
                  <a:gd name="T20" fmla="*/ 32 w 35"/>
                  <a:gd name="T21" fmla="*/ 59 h 66"/>
                  <a:gd name="T22" fmla="*/ 32 w 35"/>
                  <a:gd name="T23" fmla="*/ 59 h 66"/>
                  <a:gd name="T24" fmla="*/ 33 w 35"/>
                  <a:gd name="T25" fmla="*/ 59 h 66"/>
                  <a:gd name="T26" fmla="*/ 32 w 35"/>
                  <a:gd name="T27" fmla="*/ 66 h 66"/>
                  <a:gd name="T28" fmla="*/ 30 w 35"/>
                  <a:gd name="T29" fmla="*/ 66 h 66"/>
                  <a:gd name="T30" fmla="*/ 29 w 35"/>
                  <a:gd name="T31" fmla="*/ 66 h 66"/>
                  <a:gd name="T32" fmla="*/ 27 w 35"/>
                  <a:gd name="T33" fmla="*/ 66 h 66"/>
                  <a:gd name="T34" fmla="*/ 25 w 35"/>
                  <a:gd name="T35" fmla="*/ 66 h 66"/>
                  <a:gd name="T36" fmla="*/ 23 w 35"/>
                  <a:gd name="T37" fmla="*/ 66 h 66"/>
                  <a:gd name="T38" fmla="*/ 22 w 35"/>
                  <a:gd name="T39" fmla="*/ 66 h 66"/>
                  <a:gd name="T40" fmla="*/ 21 w 35"/>
                  <a:gd name="T41" fmla="*/ 66 h 66"/>
                  <a:gd name="T42" fmla="*/ 19 w 35"/>
                  <a:gd name="T43" fmla="*/ 66 h 66"/>
                  <a:gd name="T44" fmla="*/ 17 w 35"/>
                  <a:gd name="T45" fmla="*/ 66 h 66"/>
                  <a:gd name="T46" fmla="*/ 14 w 35"/>
                  <a:gd name="T47" fmla="*/ 65 h 66"/>
                  <a:gd name="T48" fmla="*/ 11 w 35"/>
                  <a:gd name="T49" fmla="*/ 62 h 66"/>
                  <a:gd name="T50" fmla="*/ 9 w 35"/>
                  <a:gd name="T51" fmla="*/ 58 h 66"/>
                  <a:gd name="T52" fmla="*/ 9 w 35"/>
                  <a:gd name="T53" fmla="*/ 53 h 66"/>
                  <a:gd name="T54" fmla="*/ 9 w 35"/>
                  <a:gd name="T55" fmla="*/ 49 h 66"/>
                  <a:gd name="T56" fmla="*/ 9 w 35"/>
                  <a:gd name="T57" fmla="*/ 25 h 66"/>
                  <a:gd name="T58" fmla="*/ 0 w 35"/>
                  <a:gd name="T59" fmla="*/ 25 h 66"/>
                  <a:gd name="T60" fmla="*/ 0 w 35"/>
                  <a:gd name="T61" fmla="*/ 18 h 66"/>
                  <a:gd name="T62" fmla="*/ 9 w 35"/>
                  <a:gd name="T63" fmla="*/ 18 h 66"/>
                  <a:gd name="T64" fmla="*/ 9 w 35"/>
                  <a:gd name="T65" fmla="*/ 8 h 66"/>
                  <a:gd name="T66" fmla="*/ 21 w 35"/>
                  <a:gd name="T67" fmla="*/ 0 h 66"/>
                  <a:gd name="T68" fmla="*/ 21 w 35"/>
                  <a:gd name="T69" fmla="*/ 18 h 66"/>
                  <a:gd name="T70" fmla="*/ 35 w 35"/>
                  <a:gd name="T71" fmla="*/ 18 h 66"/>
                  <a:gd name="T72" fmla="*/ 35 w 35"/>
                  <a:gd name="T73" fmla="*/ 25 h 66"/>
                  <a:gd name="T74" fmla="*/ 21 w 35"/>
                  <a:gd name="T75" fmla="*/ 25 h 66"/>
                  <a:gd name="T76" fmla="*/ 21 w 35"/>
                  <a:gd name="T77" fmla="*/ 4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66"/>
                  <a:gd name="T119" fmla="*/ 35 w 35"/>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66">
                    <a:moveTo>
                      <a:pt x="21" y="43"/>
                    </a:moveTo>
                    <a:lnTo>
                      <a:pt x="21" y="47"/>
                    </a:lnTo>
                    <a:lnTo>
                      <a:pt x="21" y="51"/>
                    </a:lnTo>
                    <a:lnTo>
                      <a:pt x="21" y="55"/>
                    </a:lnTo>
                    <a:lnTo>
                      <a:pt x="22" y="57"/>
                    </a:lnTo>
                    <a:lnTo>
                      <a:pt x="23" y="59"/>
                    </a:lnTo>
                    <a:lnTo>
                      <a:pt x="25" y="59"/>
                    </a:lnTo>
                    <a:lnTo>
                      <a:pt x="27" y="59"/>
                    </a:lnTo>
                    <a:lnTo>
                      <a:pt x="29" y="59"/>
                    </a:lnTo>
                    <a:lnTo>
                      <a:pt x="31" y="59"/>
                    </a:lnTo>
                    <a:lnTo>
                      <a:pt x="32" y="59"/>
                    </a:lnTo>
                    <a:lnTo>
                      <a:pt x="33" y="59"/>
                    </a:lnTo>
                    <a:lnTo>
                      <a:pt x="32" y="66"/>
                    </a:lnTo>
                    <a:lnTo>
                      <a:pt x="30" y="66"/>
                    </a:lnTo>
                    <a:lnTo>
                      <a:pt x="29" y="66"/>
                    </a:lnTo>
                    <a:lnTo>
                      <a:pt x="27" y="66"/>
                    </a:lnTo>
                    <a:lnTo>
                      <a:pt x="25" y="66"/>
                    </a:lnTo>
                    <a:lnTo>
                      <a:pt x="23" y="66"/>
                    </a:lnTo>
                    <a:lnTo>
                      <a:pt x="22" y="66"/>
                    </a:lnTo>
                    <a:lnTo>
                      <a:pt x="21" y="66"/>
                    </a:lnTo>
                    <a:lnTo>
                      <a:pt x="19" y="66"/>
                    </a:lnTo>
                    <a:lnTo>
                      <a:pt x="17" y="66"/>
                    </a:lnTo>
                    <a:lnTo>
                      <a:pt x="14" y="65"/>
                    </a:lnTo>
                    <a:lnTo>
                      <a:pt x="11" y="62"/>
                    </a:lnTo>
                    <a:lnTo>
                      <a:pt x="9" y="58"/>
                    </a:lnTo>
                    <a:lnTo>
                      <a:pt x="9" y="53"/>
                    </a:lnTo>
                    <a:lnTo>
                      <a:pt x="9" y="49"/>
                    </a:lnTo>
                    <a:lnTo>
                      <a:pt x="9" y="25"/>
                    </a:lnTo>
                    <a:lnTo>
                      <a:pt x="0" y="25"/>
                    </a:lnTo>
                    <a:lnTo>
                      <a:pt x="0" y="18"/>
                    </a:lnTo>
                    <a:lnTo>
                      <a:pt x="9" y="18"/>
                    </a:lnTo>
                    <a:lnTo>
                      <a:pt x="9" y="8"/>
                    </a:lnTo>
                    <a:lnTo>
                      <a:pt x="21" y="0"/>
                    </a:lnTo>
                    <a:lnTo>
                      <a:pt x="21" y="18"/>
                    </a:lnTo>
                    <a:lnTo>
                      <a:pt x="35" y="18"/>
                    </a:lnTo>
                    <a:lnTo>
                      <a:pt x="35" y="25"/>
                    </a:lnTo>
                    <a:lnTo>
                      <a:pt x="21" y="25"/>
                    </a:lnTo>
                    <a:lnTo>
                      <a:pt x="21" y="43"/>
                    </a:lnTo>
                    <a:close/>
                  </a:path>
                </a:pathLst>
              </a:custGeom>
              <a:solidFill>
                <a:srgbClr val="FFFFFF"/>
              </a:solidFill>
              <a:ln w="9525">
                <a:noFill/>
                <a:round/>
                <a:headEnd/>
                <a:tailEnd/>
              </a:ln>
            </p:spPr>
            <p:txBody>
              <a:bodyPr/>
              <a:lstStyle/>
              <a:p>
                <a:endParaRPr lang="en-US"/>
              </a:p>
            </p:txBody>
          </p:sp>
          <p:sp>
            <p:nvSpPr>
              <p:cNvPr id="43106" name="Freeform 97"/>
              <p:cNvSpPr>
                <a:spLocks/>
              </p:cNvSpPr>
              <p:nvPr/>
            </p:nvSpPr>
            <p:spPr bwMode="auto">
              <a:xfrm>
                <a:off x="2048" y="3000"/>
                <a:ext cx="39" cy="68"/>
              </a:xfrm>
              <a:custGeom>
                <a:avLst/>
                <a:gdLst>
                  <a:gd name="T0" fmla="*/ 11 w 39"/>
                  <a:gd name="T1" fmla="*/ 31 h 68"/>
                  <a:gd name="T2" fmla="*/ 11 w 39"/>
                  <a:gd name="T3" fmla="*/ 31 h 68"/>
                  <a:gd name="T4" fmla="*/ 12 w 39"/>
                  <a:gd name="T5" fmla="*/ 30 h 68"/>
                  <a:gd name="T6" fmla="*/ 14 w 39"/>
                  <a:gd name="T7" fmla="*/ 28 h 68"/>
                  <a:gd name="T8" fmla="*/ 15 w 39"/>
                  <a:gd name="T9" fmla="*/ 27 h 68"/>
                  <a:gd name="T10" fmla="*/ 17 w 39"/>
                  <a:gd name="T11" fmla="*/ 25 h 68"/>
                  <a:gd name="T12" fmla="*/ 20 w 39"/>
                  <a:gd name="T13" fmla="*/ 22 h 68"/>
                  <a:gd name="T14" fmla="*/ 22 w 39"/>
                  <a:gd name="T15" fmla="*/ 21 h 68"/>
                  <a:gd name="T16" fmla="*/ 26 w 39"/>
                  <a:gd name="T17" fmla="*/ 21 h 68"/>
                  <a:gd name="T18" fmla="*/ 31 w 39"/>
                  <a:gd name="T19" fmla="*/ 21 h 68"/>
                  <a:gd name="T20" fmla="*/ 35 w 39"/>
                  <a:gd name="T21" fmla="*/ 24 h 68"/>
                  <a:gd name="T22" fmla="*/ 37 w 39"/>
                  <a:gd name="T23" fmla="*/ 27 h 68"/>
                  <a:gd name="T24" fmla="*/ 38 w 39"/>
                  <a:gd name="T25" fmla="*/ 33 h 68"/>
                  <a:gd name="T26" fmla="*/ 39 w 39"/>
                  <a:gd name="T27" fmla="*/ 37 h 68"/>
                  <a:gd name="T28" fmla="*/ 39 w 39"/>
                  <a:gd name="T29" fmla="*/ 68 h 68"/>
                  <a:gd name="T30" fmla="*/ 28 w 39"/>
                  <a:gd name="T31" fmla="*/ 68 h 68"/>
                  <a:gd name="T32" fmla="*/ 28 w 39"/>
                  <a:gd name="T33" fmla="*/ 41 h 68"/>
                  <a:gd name="T34" fmla="*/ 26 w 39"/>
                  <a:gd name="T35" fmla="*/ 37 h 68"/>
                  <a:gd name="T36" fmla="*/ 26 w 39"/>
                  <a:gd name="T37" fmla="*/ 36 h 68"/>
                  <a:gd name="T38" fmla="*/ 26 w 39"/>
                  <a:gd name="T39" fmla="*/ 36 h 68"/>
                  <a:gd name="T40" fmla="*/ 26 w 39"/>
                  <a:gd name="T41" fmla="*/ 35 h 68"/>
                  <a:gd name="T42" fmla="*/ 26 w 39"/>
                  <a:gd name="T43" fmla="*/ 32 h 68"/>
                  <a:gd name="T44" fmla="*/ 24 w 39"/>
                  <a:gd name="T45" fmla="*/ 31 h 68"/>
                  <a:gd name="T46" fmla="*/ 23 w 39"/>
                  <a:gd name="T47" fmla="*/ 30 h 68"/>
                  <a:gd name="T48" fmla="*/ 22 w 39"/>
                  <a:gd name="T49" fmla="*/ 29 h 68"/>
                  <a:gd name="T50" fmla="*/ 20 w 39"/>
                  <a:gd name="T51" fmla="*/ 29 h 68"/>
                  <a:gd name="T52" fmla="*/ 19 w 39"/>
                  <a:gd name="T53" fmla="*/ 30 h 68"/>
                  <a:gd name="T54" fmla="*/ 17 w 39"/>
                  <a:gd name="T55" fmla="*/ 31 h 68"/>
                  <a:gd name="T56" fmla="*/ 16 w 39"/>
                  <a:gd name="T57" fmla="*/ 31 h 68"/>
                  <a:gd name="T58" fmla="*/ 15 w 39"/>
                  <a:gd name="T59" fmla="*/ 33 h 68"/>
                  <a:gd name="T60" fmla="*/ 13 w 39"/>
                  <a:gd name="T61" fmla="*/ 36 h 68"/>
                  <a:gd name="T62" fmla="*/ 12 w 39"/>
                  <a:gd name="T63" fmla="*/ 38 h 68"/>
                  <a:gd name="T64" fmla="*/ 11 w 39"/>
                  <a:gd name="T65" fmla="*/ 41 h 68"/>
                  <a:gd name="T66" fmla="*/ 11 w 39"/>
                  <a:gd name="T67" fmla="*/ 42 h 68"/>
                  <a:gd name="T68" fmla="*/ 11 w 39"/>
                  <a:gd name="T69" fmla="*/ 44 h 68"/>
                  <a:gd name="T70" fmla="*/ 11 w 39"/>
                  <a:gd name="T71" fmla="*/ 45 h 68"/>
                  <a:gd name="T72" fmla="*/ 11 w 39"/>
                  <a:gd name="T73" fmla="*/ 47 h 68"/>
                  <a:gd name="T74" fmla="*/ 11 w 39"/>
                  <a:gd name="T75" fmla="*/ 50 h 68"/>
                  <a:gd name="T76" fmla="*/ 11 w 39"/>
                  <a:gd name="T77" fmla="*/ 68 h 68"/>
                  <a:gd name="T78" fmla="*/ 0 w 39"/>
                  <a:gd name="T79" fmla="*/ 68 h 68"/>
                  <a:gd name="T80" fmla="*/ 0 w 39"/>
                  <a:gd name="T81" fmla="*/ 0 h 68"/>
                  <a:gd name="T82" fmla="*/ 10 w 39"/>
                  <a:gd name="T83" fmla="*/ 0 h 68"/>
                  <a:gd name="T84" fmla="*/ 10 w 39"/>
                  <a:gd name="T85" fmla="*/ 33 h 68"/>
                  <a:gd name="T86" fmla="*/ 11 w 39"/>
                  <a:gd name="T87" fmla="*/ 3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
                  <a:gd name="T133" fmla="*/ 0 h 68"/>
                  <a:gd name="T134" fmla="*/ 39 w 39"/>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 h="68">
                    <a:moveTo>
                      <a:pt x="11" y="31"/>
                    </a:moveTo>
                    <a:lnTo>
                      <a:pt x="11" y="31"/>
                    </a:lnTo>
                    <a:lnTo>
                      <a:pt x="12" y="30"/>
                    </a:lnTo>
                    <a:lnTo>
                      <a:pt x="14" y="28"/>
                    </a:lnTo>
                    <a:lnTo>
                      <a:pt x="15" y="27"/>
                    </a:lnTo>
                    <a:lnTo>
                      <a:pt x="17" y="25"/>
                    </a:lnTo>
                    <a:lnTo>
                      <a:pt x="20" y="22"/>
                    </a:lnTo>
                    <a:lnTo>
                      <a:pt x="22" y="21"/>
                    </a:lnTo>
                    <a:lnTo>
                      <a:pt x="26" y="21"/>
                    </a:lnTo>
                    <a:lnTo>
                      <a:pt x="31" y="21"/>
                    </a:lnTo>
                    <a:lnTo>
                      <a:pt x="35" y="24"/>
                    </a:lnTo>
                    <a:lnTo>
                      <a:pt x="37" y="27"/>
                    </a:lnTo>
                    <a:lnTo>
                      <a:pt x="38" y="33"/>
                    </a:lnTo>
                    <a:lnTo>
                      <a:pt x="39" y="37"/>
                    </a:lnTo>
                    <a:lnTo>
                      <a:pt x="39" y="68"/>
                    </a:lnTo>
                    <a:lnTo>
                      <a:pt x="28" y="68"/>
                    </a:lnTo>
                    <a:lnTo>
                      <a:pt x="28" y="41"/>
                    </a:lnTo>
                    <a:lnTo>
                      <a:pt x="26" y="37"/>
                    </a:lnTo>
                    <a:lnTo>
                      <a:pt x="26" y="36"/>
                    </a:lnTo>
                    <a:lnTo>
                      <a:pt x="26" y="35"/>
                    </a:lnTo>
                    <a:lnTo>
                      <a:pt x="26" y="32"/>
                    </a:lnTo>
                    <a:lnTo>
                      <a:pt x="24" y="31"/>
                    </a:lnTo>
                    <a:lnTo>
                      <a:pt x="23" y="30"/>
                    </a:lnTo>
                    <a:lnTo>
                      <a:pt x="22" y="29"/>
                    </a:lnTo>
                    <a:lnTo>
                      <a:pt x="20" y="29"/>
                    </a:lnTo>
                    <a:lnTo>
                      <a:pt x="19" y="30"/>
                    </a:lnTo>
                    <a:lnTo>
                      <a:pt x="17" y="31"/>
                    </a:lnTo>
                    <a:lnTo>
                      <a:pt x="16" y="31"/>
                    </a:lnTo>
                    <a:lnTo>
                      <a:pt x="15" y="33"/>
                    </a:lnTo>
                    <a:lnTo>
                      <a:pt x="13" y="36"/>
                    </a:lnTo>
                    <a:lnTo>
                      <a:pt x="12" y="38"/>
                    </a:lnTo>
                    <a:lnTo>
                      <a:pt x="11" y="41"/>
                    </a:lnTo>
                    <a:lnTo>
                      <a:pt x="11" y="42"/>
                    </a:lnTo>
                    <a:lnTo>
                      <a:pt x="11" y="44"/>
                    </a:lnTo>
                    <a:lnTo>
                      <a:pt x="11" y="45"/>
                    </a:lnTo>
                    <a:lnTo>
                      <a:pt x="11" y="47"/>
                    </a:lnTo>
                    <a:lnTo>
                      <a:pt x="11" y="50"/>
                    </a:lnTo>
                    <a:lnTo>
                      <a:pt x="11" y="68"/>
                    </a:lnTo>
                    <a:lnTo>
                      <a:pt x="0" y="68"/>
                    </a:lnTo>
                    <a:lnTo>
                      <a:pt x="0" y="0"/>
                    </a:lnTo>
                    <a:lnTo>
                      <a:pt x="10" y="0"/>
                    </a:lnTo>
                    <a:lnTo>
                      <a:pt x="10" y="33"/>
                    </a:lnTo>
                    <a:lnTo>
                      <a:pt x="11" y="31"/>
                    </a:lnTo>
                    <a:close/>
                  </a:path>
                </a:pathLst>
              </a:custGeom>
              <a:solidFill>
                <a:srgbClr val="FFFFFF"/>
              </a:solidFill>
              <a:ln w="9525">
                <a:noFill/>
                <a:round/>
                <a:headEnd/>
                <a:tailEnd/>
              </a:ln>
            </p:spPr>
            <p:txBody>
              <a:bodyPr/>
              <a:lstStyle/>
              <a:p>
                <a:endParaRPr lang="en-US"/>
              </a:p>
            </p:txBody>
          </p:sp>
          <p:sp>
            <p:nvSpPr>
              <p:cNvPr id="43107" name="Freeform 98"/>
              <p:cNvSpPr>
                <a:spLocks noEditPoints="1"/>
              </p:cNvSpPr>
              <p:nvPr/>
            </p:nvSpPr>
            <p:spPr bwMode="auto">
              <a:xfrm>
                <a:off x="2100" y="3020"/>
                <a:ext cx="40" cy="48"/>
              </a:xfrm>
              <a:custGeom>
                <a:avLst/>
                <a:gdLst>
                  <a:gd name="T0" fmla="*/ 26 w 40"/>
                  <a:gd name="T1" fmla="*/ 43 h 48"/>
                  <a:gd name="T2" fmla="*/ 22 w 40"/>
                  <a:gd name="T3" fmla="*/ 47 h 48"/>
                  <a:gd name="T4" fmla="*/ 17 w 40"/>
                  <a:gd name="T5" fmla="*/ 48 h 48"/>
                  <a:gd name="T6" fmla="*/ 14 w 40"/>
                  <a:gd name="T7" fmla="*/ 48 h 48"/>
                  <a:gd name="T8" fmla="*/ 10 w 40"/>
                  <a:gd name="T9" fmla="*/ 48 h 48"/>
                  <a:gd name="T10" fmla="*/ 6 w 40"/>
                  <a:gd name="T11" fmla="*/ 47 h 48"/>
                  <a:gd name="T12" fmla="*/ 3 w 40"/>
                  <a:gd name="T13" fmla="*/ 43 h 48"/>
                  <a:gd name="T14" fmla="*/ 1 w 40"/>
                  <a:gd name="T15" fmla="*/ 40 h 48"/>
                  <a:gd name="T16" fmla="*/ 1 w 40"/>
                  <a:gd name="T17" fmla="*/ 34 h 48"/>
                  <a:gd name="T18" fmla="*/ 3 w 40"/>
                  <a:gd name="T19" fmla="*/ 29 h 48"/>
                  <a:gd name="T20" fmla="*/ 6 w 40"/>
                  <a:gd name="T21" fmla="*/ 28 h 48"/>
                  <a:gd name="T22" fmla="*/ 9 w 40"/>
                  <a:gd name="T23" fmla="*/ 25 h 48"/>
                  <a:gd name="T24" fmla="*/ 11 w 40"/>
                  <a:gd name="T25" fmla="*/ 24 h 48"/>
                  <a:gd name="T26" fmla="*/ 15 w 40"/>
                  <a:gd name="T27" fmla="*/ 23 h 48"/>
                  <a:gd name="T28" fmla="*/ 19 w 40"/>
                  <a:gd name="T29" fmla="*/ 23 h 48"/>
                  <a:gd name="T30" fmla="*/ 23 w 40"/>
                  <a:gd name="T31" fmla="*/ 23 h 48"/>
                  <a:gd name="T32" fmla="*/ 27 w 40"/>
                  <a:gd name="T33" fmla="*/ 21 h 48"/>
                  <a:gd name="T34" fmla="*/ 27 w 40"/>
                  <a:gd name="T35" fmla="*/ 17 h 48"/>
                  <a:gd name="T36" fmla="*/ 27 w 40"/>
                  <a:gd name="T37" fmla="*/ 11 h 48"/>
                  <a:gd name="T38" fmla="*/ 24 w 40"/>
                  <a:gd name="T39" fmla="*/ 5 h 48"/>
                  <a:gd name="T40" fmla="*/ 19 w 40"/>
                  <a:gd name="T41" fmla="*/ 5 h 48"/>
                  <a:gd name="T42" fmla="*/ 15 w 40"/>
                  <a:gd name="T43" fmla="*/ 9 h 48"/>
                  <a:gd name="T44" fmla="*/ 14 w 40"/>
                  <a:gd name="T45" fmla="*/ 15 h 48"/>
                  <a:gd name="T46" fmla="*/ 3 w 40"/>
                  <a:gd name="T47" fmla="*/ 14 h 48"/>
                  <a:gd name="T48" fmla="*/ 3 w 40"/>
                  <a:gd name="T49" fmla="*/ 13 h 48"/>
                  <a:gd name="T50" fmla="*/ 5 w 40"/>
                  <a:gd name="T51" fmla="*/ 7 h 48"/>
                  <a:gd name="T52" fmla="*/ 9 w 40"/>
                  <a:gd name="T53" fmla="*/ 3 h 48"/>
                  <a:gd name="T54" fmla="*/ 15 w 40"/>
                  <a:gd name="T55" fmla="*/ 0 h 48"/>
                  <a:gd name="T56" fmla="*/ 22 w 40"/>
                  <a:gd name="T57" fmla="*/ 0 h 48"/>
                  <a:gd name="T58" fmla="*/ 34 w 40"/>
                  <a:gd name="T59" fmla="*/ 3 h 48"/>
                  <a:gd name="T60" fmla="*/ 38 w 40"/>
                  <a:gd name="T61" fmla="*/ 14 h 48"/>
                  <a:gd name="T62" fmla="*/ 39 w 40"/>
                  <a:gd name="T63" fmla="*/ 16 h 48"/>
                  <a:gd name="T64" fmla="*/ 40 w 40"/>
                  <a:gd name="T65" fmla="*/ 18 h 48"/>
                  <a:gd name="T66" fmla="*/ 27 w 40"/>
                  <a:gd name="T67" fmla="*/ 48 h 48"/>
                  <a:gd name="T68" fmla="*/ 27 w 40"/>
                  <a:gd name="T69" fmla="*/ 25 h 48"/>
                  <a:gd name="T70" fmla="*/ 25 w 40"/>
                  <a:gd name="T71" fmla="*/ 27 h 48"/>
                  <a:gd name="T72" fmla="*/ 22 w 40"/>
                  <a:gd name="T73" fmla="*/ 27 h 48"/>
                  <a:gd name="T74" fmla="*/ 18 w 40"/>
                  <a:gd name="T75" fmla="*/ 28 h 48"/>
                  <a:gd name="T76" fmla="*/ 14 w 40"/>
                  <a:gd name="T77" fmla="*/ 33 h 48"/>
                  <a:gd name="T78" fmla="*/ 13 w 40"/>
                  <a:gd name="T79" fmla="*/ 38 h 48"/>
                  <a:gd name="T80" fmla="*/ 16 w 40"/>
                  <a:gd name="T81" fmla="*/ 41 h 48"/>
                  <a:gd name="T82" fmla="*/ 19 w 40"/>
                  <a:gd name="T83" fmla="*/ 41 h 48"/>
                  <a:gd name="T84" fmla="*/ 22 w 40"/>
                  <a:gd name="T85" fmla="*/ 40 h 48"/>
                  <a:gd name="T86" fmla="*/ 25 w 40"/>
                  <a:gd name="T87" fmla="*/ 38 h 48"/>
                  <a:gd name="T88" fmla="*/ 26 w 40"/>
                  <a:gd name="T89" fmla="*/ 38 h 48"/>
                  <a:gd name="T90" fmla="*/ 27 w 40"/>
                  <a:gd name="T91" fmla="*/ 35 h 48"/>
                  <a:gd name="T92" fmla="*/ 27 w 40"/>
                  <a:gd name="T93" fmla="*/ 31 h 48"/>
                  <a:gd name="T94" fmla="*/ 27 w 40"/>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27" y="41"/>
                    </a:moveTo>
                    <a:lnTo>
                      <a:pt x="26" y="43"/>
                    </a:lnTo>
                    <a:lnTo>
                      <a:pt x="23" y="46"/>
                    </a:lnTo>
                    <a:lnTo>
                      <a:pt x="22" y="47"/>
                    </a:lnTo>
                    <a:lnTo>
                      <a:pt x="19" y="48"/>
                    </a:lnTo>
                    <a:lnTo>
                      <a:pt x="17" y="48"/>
                    </a:lnTo>
                    <a:lnTo>
                      <a:pt x="16" y="48"/>
                    </a:lnTo>
                    <a:lnTo>
                      <a:pt x="14" y="48"/>
                    </a:lnTo>
                    <a:lnTo>
                      <a:pt x="13" y="48"/>
                    </a:lnTo>
                    <a:lnTo>
                      <a:pt x="10" y="48"/>
                    </a:lnTo>
                    <a:lnTo>
                      <a:pt x="8" y="48"/>
                    </a:lnTo>
                    <a:lnTo>
                      <a:pt x="6" y="47"/>
                    </a:lnTo>
                    <a:lnTo>
                      <a:pt x="5" y="45"/>
                    </a:lnTo>
                    <a:lnTo>
                      <a:pt x="3" y="43"/>
                    </a:lnTo>
                    <a:lnTo>
                      <a:pt x="2" y="42"/>
                    </a:lnTo>
                    <a:lnTo>
                      <a:pt x="1" y="40"/>
                    </a:lnTo>
                    <a:lnTo>
                      <a:pt x="0" y="38"/>
                    </a:lnTo>
                    <a:lnTo>
                      <a:pt x="1" y="34"/>
                    </a:lnTo>
                    <a:lnTo>
                      <a:pt x="2" y="32"/>
                    </a:lnTo>
                    <a:lnTo>
                      <a:pt x="3" y="29"/>
                    </a:lnTo>
                    <a:lnTo>
                      <a:pt x="5" y="28"/>
                    </a:lnTo>
                    <a:lnTo>
                      <a:pt x="6" y="28"/>
                    </a:lnTo>
                    <a:lnTo>
                      <a:pt x="8" y="26"/>
                    </a:lnTo>
                    <a:lnTo>
                      <a:pt x="9" y="25"/>
                    </a:lnTo>
                    <a:lnTo>
                      <a:pt x="10" y="25"/>
                    </a:lnTo>
                    <a:lnTo>
                      <a:pt x="11" y="24"/>
                    </a:lnTo>
                    <a:lnTo>
                      <a:pt x="13" y="23"/>
                    </a:lnTo>
                    <a:lnTo>
                      <a:pt x="15" y="23"/>
                    </a:lnTo>
                    <a:lnTo>
                      <a:pt x="17" y="23"/>
                    </a:lnTo>
                    <a:lnTo>
                      <a:pt x="19" y="23"/>
                    </a:lnTo>
                    <a:lnTo>
                      <a:pt x="22" y="23"/>
                    </a:lnTo>
                    <a:lnTo>
                      <a:pt x="23" y="23"/>
                    </a:lnTo>
                    <a:lnTo>
                      <a:pt x="26" y="23"/>
                    </a:lnTo>
                    <a:lnTo>
                      <a:pt x="27" y="21"/>
                    </a:lnTo>
                    <a:lnTo>
                      <a:pt x="27" y="20"/>
                    </a:lnTo>
                    <a:lnTo>
                      <a:pt x="27" y="17"/>
                    </a:lnTo>
                    <a:lnTo>
                      <a:pt x="27" y="15"/>
                    </a:lnTo>
                    <a:lnTo>
                      <a:pt x="27" y="11"/>
                    </a:lnTo>
                    <a:lnTo>
                      <a:pt x="26" y="7"/>
                    </a:lnTo>
                    <a:lnTo>
                      <a:pt x="24" y="5"/>
                    </a:lnTo>
                    <a:lnTo>
                      <a:pt x="22" y="4"/>
                    </a:lnTo>
                    <a:lnTo>
                      <a:pt x="19" y="5"/>
                    </a:lnTo>
                    <a:lnTo>
                      <a:pt x="16" y="7"/>
                    </a:lnTo>
                    <a:lnTo>
                      <a:pt x="15" y="9"/>
                    </a:lnTo>
                    <a:lnTo>
                      <a:pt x="14" y="13"/>
                    </a:lnTo>
                    <a:lnTo>
                      <a:pt x="14" y="15"/>
                    </a:lnTo>
                    <a:lnTo>
                      <a:pt x="3" y="15"/>
                    </a:lnTo>
                    <a:lnTo>
                      <a:pt x="3" y="14"/>
                    </a:lnTo>
                    <a:lnTo>
                      <a:pt x="3" y="13"/>
                    </a:lnTo>
                    <a:lnTo>
                      <a:pt x="3" y="9"/>
                    </a:lnTo>
                    <a:lnTo>
                      <a:pt x="5" y="7"/>
                    </a:lnTo>
                    <a:lnTo>
                      <a:pt x="6" y="4"/>
                    </a:lnTo>
                    <a:lnTo>
                      <a:pt x="9" y="3"/>
                    </a:lnTo>
                    <a:lnTo>
                      <a:pt x="12" y="1"/>
                    </a:lnTo>
                    <a:lnTo>
                      <a:pt x="15" y="0"/>
                    </a:lnTo>
                    <a:lnTo>
                      <a:pt x="18" y="0"/>
                    </a:lnTo>
                    <a:lnTo>
                      <a:pt x="22" y="0"/>
                    </a:lnTo>
                    <a:lnTo>
                      <a:pt x="29" y="1"/>
                    </a:lnTo>
                    <a:lnTo>
                      <a:pt x="34" y="3"/>
                    </a:lnTo>
                    <a:lnTo>
                      <a:pt x="37" y="8"/>
                    </a:lnTo>
                    <a:lnTo>
                      <a:pt x="38" y="14"/>
                    </a:lnTo>
                    <a:lnTo>
                      <a:pt x="38" y="15"/>
                    </a:lnTo>
                    <a:lnTo>
                      <a:pt x="39" y="16"/>
                    </a:lnTo>
                    <a:lnTo>
                      <a:pt x="40" y="18"/>
                    </a:lnTo>
                    <a:lnTo>
                      <a:pt x="40" y="48"/>
                    </a:lnTo>
                    <a:lnTo>
                      <a:pt x="27" y="48"/>
                    </a:lnTo>
                    <a:lnTo>
                      <a:pt x="27" y="41"/>
                    </a:lnTo>
                    <a:close/>
                    <a:moveTo>
                      <a:pt x="27" y="25"/>
                    </a:moveTo>
                    <a:lnTo>
                      <a:pt x="26" y="27"/>
                    </a:lnTo>
                    <a:lnTo>
                      <a:pt x="25" y="27"/>
                    </a:lnTo>
                    <a:lnTo>
                      <a:pt x="24" y="27"/>
                    </a:lnTo>
                    <a:lnTo>
                      <a:pt x="22" y="27"/>
                    </a:lnTo>
                    <a:lnTo>
                      <a:pt x="18" y="28"/>
                    </a:lnTo>
                    <a:lnTo>
                      <a:pt x="15" y="30"/>
                    </a:lnTo>
                    <a:lnTo>
                      <a:pt x="14" y="33"/>
                    </a:lnTo>
                    <a:lnTo>
                      <a:pt x="13" y="35"/>
                    </a:lnTo>
                    <a:lnTo>
                      <a:pt x="13" y="38"/>
                    </a:lnTo>
                    <a:lnTo>
                      <a:pt x="14" y="39"/>
                    </a:lnTo>
                    <a:lnTo>
                      <a:pt x="16" y="41"/>
                    </a:lnTo>
                    <a:lnTo>
                      <a:pt x="19" y="41"/>
                    </a:lnTo>
                    <a:lnTo>
                      <a:pt x="21" y="41"/>
                    </a:lnTo>
                    <a:lnTo>
                      <a:pt x="22" y="40"/>
                    </a:lnTo>
                    <a:lnTo>
                      <a:pt x="23" y="39"/>
                    </a:lnTo>
                    <a:lnTo>
                      <a:pt x="25" y="38"/>
                    </a:lnTo>
                    <a:lnTo>
                      <a:pt x="26" y="38"/>
                    </a:lnTo>
                    <a:lnTo>
                      <a:pt x="26" y="37"/>
                    </a:lnTo>
                    <a:lnTo>
                      <a:pt x="27" y="35"/>
                    </a:lnTo>
                    <a:lnTo>
                      <a:pt x="27" y="33"/>
                    </a:lnTo>
                    <a:lnTo>
                      <a:pt x="27" y="31"/>
                    </a:lnTo>
                    <a:lnTo>
                      <a:pt x="27" y="27"/>
                    </a:lnTo>
                    <a:lnTo>
                      <a:pt x="27" y="25"/>
                    </a:lnTo>
                    <a:close/>
                  </a:path>
                </a:pathLst>
              </a:custGeom>
              <a:solidFill>
                <a:srgbClr val="FFFFFF"/>
              </a:solidFill>
              <a:ln w="9525">
                <a:noFill/>
                <a:round/>
                <a:headEnd/>
                <a:tailEnd/>
              </a:ln>
            </p:spPr>
            <p:txBody>
              <a:bodyPr/>
              <a:lstStyle/>
              <a:p>
                <a:endParaRPr lang="en-US"/>
              </a:p>
            </p:txBody>
          </p:sp>
          <p:sp>
            <p:nvSpPr>
              <p:cNvPr id="43108" name="Freeform 99"/>
              <p:cNvSpPr>
                <a:spLocks/>
              </p:cNvSpPr>
              <p:nvPr/>
            </p:nvSpPr>
            <p:spPr bwMode="auto">
              <a:xfrm>
                <a:off x="2150" y="3020"/>
                <a:ext cx="32" cy="48"/>
              </a:xfrm>
              <a:custGeom>
                <a:avLst/>
                <a:gdLst>
                  <a:gd name="T0" fmla="*/ 23 w 32"/>
                  <a:gd name="T1" fmla="*/ 9 h 48"/>
                  <a:gd name="T2" fmla="*/ 18 w 32"/>
                  <a:gd name="T3" fmla="*/ 7 h 48"/>
                  <a:gd name="T4" fmla="*/ 15 w 32"/>
                  <a:gd name="T5" fmla="*/ 7 h 48"/>
                  <a:gd name="T6" fmla="*/ 12 w 32"/>
                  <a:gd name="T7" fmla="*/ 8 h 48"/>
                  <a:gd name="T8" fmla="*/ 11 w 32"/>
                  <a:gd name="T9" fmla="*/ 13 h 48"/>
                  <a:gd name="T10" fmla="*/ 12 w 32"/>
                  <a:gd name="T11" fmla="*/ 15 h 48"/>
                  <a:gd name="T12" fmla="*/ 15 w 32"/>
                  <a:gd name="T13" fmla="*/ 17 h 48"/>
                  <a:gd name="T14" fmla="*/ 21 w 32"/>
                  <a:gd name="T15" fmla="*/ 19 h 48"/>
                  <a:gd name="T16" fmla="*/ 23 w 32"/>
                  <a:gd name="T17" fmla="*/ 22 h 48"/>
                  <a:gd name="T18" fmla="*/ 27 w 32"/>
                  <a:gd name="T19" fmla="*/ 25 h 48"/>
                  <a:gd name="T20" fmla="*/ 31 w 32"/>
                  <a:gd name="T21" fmla="*/ 31 h 48"/>
                  <a:gd name="T22" fmla="*/ 31 w 32"/>
                  <a:gd name="T23" fmla="*/ 38 h 48"/>
                  <a:gd name="T24" fmla="*/ 28 w 32"/>
                  <a:gd name="T25" fmla="*/ 43 h 48"/>
                  <a:gd name="T26" fmla="*/ 23 w 32"/>
                  <a:gd name="T27" fmla="*/ 47 h 48"/>
                  <a:gd name="T28" fmla="*/ 17 w 32"/>
                  <a:gd name="T29" fmla="*/ 48 h 48"/>
                  <a:gd name="T30" fmla="*/ 10 w 32"/>
                  <a:gd name="T31" fmla="*/ 48 h 48"/>
                  <a:gd name="T32" fmla="*/ 4 w 32"/>
                  <a:gd name="T33" fmla="*/ 48 h 48"/>
                  <a:gd name="T34" fmla="*/ 0 w 32"/>
                  <a:gd name="T35" fmla="*/ 47 h 48"/>
                  <a:gd name="T36" fmla="*/ 0 w 32"/>
                  <a:gd name="T37" fmla="*/ 38 h 48"/>
                  <a:gd name="T38" fmla="*/ 7 w 32"/>
                  <a:gd name="T39" fmla="*/ 40 h 48"/>
                  <a:gd name="T40" fmla="*/ 13 w 32"/>
                  <a:gd name="T41" fmla="*/ 41 h 48"/>
                  <a:gd name="T42" fmla="*/ 18 w 32"/>
                  <a:gd name="T43" fmla="*/ 40 h 48"/>
                  <a:gd name="T44" fmla="*/ 20 w 32"/>
                  <a:gd name="T45" fmla="*/ 38 h 48"/>
                  <a:gd name="T46" fmla="*/ 20 w 32"/>
                  <a:gd name="T47" fmla="*/ 36 h 48"/>
                  <a:gd name="T48" fmla="*/ 19 w 32"/>
                  <a:gd name="T49" fmla="*/ 33 h 48"/>
                  <a:gd name="T50" fmla="*/ 17 w 32"/>
                  <a:gd name="T51" fmla="*/ 32 h 48"/>
                  <a:gd name="T52" fmla="*/ 15 w 32"/>
                  <a:gd name="T53" fmla="*/ 31 h 48"/>
                  <a:gd name="T54" fmla="*/ 10 w 32"/>
                  <a:gd name="T55" fmla="*/ 28 h 48"/>
                  <a:gd name="T56" fmla="*/ 7 w 32"/>
                  <a:gd name="T57" fmla="*/ 25 h 48"/>
                  <a:gd name="T58" fmla="*/ 5 w 32"/>
                  <a:gd name="T59" fmla="*/ 24 h 48"/>
                  <a:gd name="T60" fmla="*/ 2 w 32"/>
                  <a:gd name="T61" fmla="*/ 22 h 48"/>
                  <a:gd name="T62" fmla="*/ 0 w 32"/>
                  <a:gd name="T63" fmla="*/ 19 h 48"/>
                  <a:gd name="T64" fmla="*/ 0 w 32"/>
                  <a:gd name="T65" fmla="*/ 16 h 48"/>
                  <a:gd name="T66" fmla="*/ 0 w 32"/>
                  <a:gd name="T67" fmla="*/ 11 h 48"/>
                  <a:gd name="T68" fmla="*/ 3 w 32"/>
                  <a:gd name="T69" fmla="*/ 5 h 48"/>
                  <a:gd name="T70" fmla="*/ 7 w 32"/>
                  <a:gd name="T71" fmla="*/ 2 h 48"/>
                  <a:gd name="T72" fmla="*/ 13 w 32"/>
                  <a:gd name="T73" fmla="*/ 0 h 48"/>
                  <a:gd name="T74" fmla="*/ 19 w 32"/>
                  <a:gd name="T75" fmla="*/ 0 h 48"/>
                  <a:gd name="T76" fmla="*/ 23 w 32"/>
                  <a:gd name="T77" fmla="*/ 2 h 48"/>
                  <a:gd name="T78" fmla="*/ 28 w 32"/>
                  <a:gd name="T79" fmla="*/ 3 h 48"/>
                  <a:gd name="T80" fmla="*/ 26 w 32"/>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26" y="11"/>
                    </a:moveTo>
                    <a:lnTo>
                      <a:pt x="23" y="9"/>
                    </a:lnTo>
                    <a:lnTo>
                      <a:pt x="21" y="8"/>
                    </a:lnTo>
                    <a:lnTo>
                      <a:pt x="18" y="7"/>
                    </a:lnTo>
                    <a:lnTo>
                      <a:pt x="15" y="7"/>
                    </a:lnTo>
                    <a:lnTo>
                      <a:pt x="14" y="7"/>
                    </a:lnTo>
                    <a:lnTo>
                      <a:pt x="12" y="8"/>
                    </a:lnTo>
                    <a:lnTo>
                      <a:pt x="11" y="10"/>
                    </a:lnTo>
                    <a:lnTo>
                      <a:pt x="11" y="13"/>
                    </a:lnTo>
                    <a:lnTo>
                      <a:pt x="12" y="15"/>
                    </a:lnTo>
                    <a:lnTo>
                      <a:pt x="13" y="15"/>
                    </a:lnTo>
                    <a:lnTo>
                      <a:pt x="15" y="17"/>
                    </a:lnTo>
                    <a:lnTo>
                      <a:pt x="19" y="18"/>
                    </a:lnTo>
                    <a:lnTo>
                      <a:pt x="21" y="19"/>
                    </a:lnTo>
                    <a:lnTo>
                      <a:pt x="23" y="20"/>
                    </a:lnTo>
                    <a:lnTo>
                      <a:pt x="23" y="22"/>
                    </a:lnTo>
                    <a:lnTo>
                      <a:pt x="23" y="23"/>
                    </a:lnTo>
                    <a:lnTo>
                      <a:pt x="27" y="25"/>
                    </a:lnTo>
                    <a:lnTo>
                      <a:pt x="29" y="28"/>
                    </a:lnTo>
                    <a:lnTo>
                      <a:pt x="31" y="31"/>
                    </a:lnTo>
                    <a:lnTo>
                      <a:pt x="32" y="35"/>
                    </a:lnTo>
                    <a:lnTo>
                      <a:pt x="31" y="38"/>
                    </a:lnTo>
                    <a:lnTo>
                      <a:pt x="30" y="41"/>
                    </a:lnTo>
                    <a:lnTo>
                      <a:pt x="28" y="43"/>
                    </a:lnTo>
                    <a:lnTo>
                      <a:pt x="26" y="45"/>
                    </a:lnTo>
                    <a:lnTo>
                      <a:pt x="23" y="47"/>
                    </a:lnTo>
                    <a:lnTo>
                      <a:pt x="20" y="48"/>
                    </a:lnTo>
                    <a:lnTo>
                      <a:pt x="17" y="48"/>
                    </a:lnTo>
                    <a:lnTo>
                      <a:pt x="13" y="48"/>
                    </a:lnTo>
                    <a:lnTo>
                      <a:pt x="10" y="48"/>
                    </a:lnTo>
                    <a:lnTo>
                      <a:pt x="7" y="48"/>
                    </a:lnTo>
                    <a:lnTo>
                      <a:pt x="4" y="48"/>
                    </a:lnTo>
                    <a:lnTo>
                      <a:pt x="1" y="48"/>
                    </a:lnTo>
                    <a:lnTo>
                      <a:pt x="0" y="47"/>
                    </a:lnTo>
                    <a:lnTo>
                      <a:pt x="0" y="35"/>
                    </a:lnTo>
                    <a:lnTo>
                      <a:pt x="0" y="38"/>
                    </a:lnTo>
                    <a:lnTo>
                      <a:pt x="4" y="38"/>
                    </a:lnTo>
                    <a:lnTo>
                      <a:pt x="7" y="40"/>
                    </a:lnTo>
                    <a:lnTo>
                      <a:pt x="10" y="41"/>
                    </a:lnTo>
                    <a:lnTo>
                      <a:pt x="13" y="41"/>
                    </a:lnTo>
                    <a:lnTo>
                      <a:pt x="15" y="41"/>
                    </a:lnTo>
                    <a:lnTo>
                      <a:pt x="18" y="40"/>
                    </a:lnTo>
                    <a:lnTo>
                      <a:pt x="19" y="38"/>
                    </a:lnTo>
                    <a:lnTo>
                      <a:pt x="20" y="38"/>
                    </a:lnTo>
                    <a:lnTo>
                      <a:pt x="20" y="37"/>
                    </a:lnTo>
                    <a:lnTo>
                      <a:pt x="20" y="36"/>
                    </a:lnTo>
                    <a:lnTo>
                      <a:pt x="19" y="34"/>
                    </a:lnTo>
                    <a:lnTo>
                      <a:pt x="19" y="33"/>
                    </a:lnTo>
                    <a:lnTo>
                      <a:pt x="18" y="33"/>
                    </a:lnTo>
                    <a:lnTo>
                      <a:pt x="17" y="32"/>
                    </a:lnTo>
                    <a:lnTo>
                      <a:pt x="15" y="31"/>
                    </a:lnTo>
                    <a:lnTo>
                      <a:pt x="11" y="28"/>
                    </a:lnTo>
                    <a:lnTo>
                      <a:pt x="10" y="28"/>
                    </a:lnTo>
                    <a:lnTo>
                      <a:pt x="8" y="26"/>
                    </a:lnTo>
                    <a:lnTo>
                      <a:pt x="7" y="25"/>
                    </a:lnTo>
                    <a:lnTo>
                      <a:pt x="5" y="25"/>
                    </a:lnTo>
                    <a:lnTo>
                      <a:pt x="5" y="24"/>
                    </a:lnTo>
                    <a:lnTo>
                      <a:pt x="4" y="23"/>
                    </a:lnTo>
                    <a:lnTo>
                      <a:pt x="2" y="22"/>
                    </a:lnTo>
                    <a:lnTo>
                      <a:pt x="1" y="21"/>
                    </a:lnTo>
                    <a:lnTo>
                      <a:pt x="0" y="19"/>
                    </a:lnTo>
                    <a:lnTo>
                      <a:pt x="0" y="18"/>
                    </a:lnTo>
                    <a:lnTo>
                      <a:pt x="0" y="16"/>
                    </a:lnTo>
                    <a:lnTo>
                      <a:pt x="0" y="14"/>
                    </a:lnTo>
                    <a:lnTo>
                      <a:pt x="0" y="11"/>
                    </a:lnTo>
                    <a:lnTo>
                      <a:pt x="1" y="8"/>
                    </a:lnTo>
                    <a:lnTo>
                      <a:pt x="3" y="5"/>
                    </a:lnTo>
                    <a:lnTo>
                      <a:pt x="5" y="3"/>
                    </a:lnTo>
                    <a:lnTo>
                      <a:pt x="7" y="2"/>
                    </a:lnTo>
                    <a:lnTo>
                      <a:pt x="10" y="1"/>
                    </a:lnTo>
                    <a:lnTo>
                      <a:pt x="13" y="0"/>
                    </a:lnTo>
                    <a:lnTo>
                      <a:pt x="18" y="0"/>
                    </a:lnTo>
                    <a:lnTo>
                      <a:pt x="19" y="0"/>
                    </a:lnTo>
                    <a:lnTo>
                      <a:pt x="22" y="1"/>
                    </a:lnTo>
                    <a:lnTo>
                      <a:pt x="23" y="2"/>
                    </a:lnTo>
                    <a:lnTo>
                      <a:pt x="26" y="2"/>
                    </a:lnTo>
                    <a:lnTo>
                      <a:pt x="28" y="3"/>
                    </a:lnTo>
                    <a:lnTo>
                      <a:pt x="28" y="11"/>
                    </a:lnTo>
                    <a:lnTo>
                      <a:pt x="26" y="11"/>
                    </a:lnTo>
                    <a:close/>
                  </a:path>
                </a:pathLst>
              </a:custGeom>
              <a:solidFill>
                <a:srgbClr val="FFFFFF"/>
              </a:solidFill>
              <a:ln w="9525">
                <a:noFill/>
                <a:round/>
                <a:headEnd/>
                <a:tailEnd/>
              </a:ln>
            </p:spPr>
            <p:txBody>
              <a:bodyPr/>
              <a:lstStyle/>
              <a:p>
                <a:endParaRPr lang="en-US"/>
              </a:p>
            </p:txBody>
          </p:sp>
          <p:sp>
            <p:nvSpPr>
              <p:cNvPr id="43109" name="Freeform 100"/>
              <p:cNvSpPr>
                <a:spLocks noEditPoints="1"/>
              </p:cNvSpPr>
              <p:nvPr/>
            </p:nvSpPr>
            <p:spPr bwMode="auto">
              <a:xfrm>
                <a:off x="2187" y="3020"/>
                <a:ext cx="46" cy="48"/>
              </a:xfrm>
              <a:custGeom>
                <a:avLst/>
                <a:gdLst>
                  <a:gd name="T0" fmla="*/ 46 w 46"/>
                  <a:gd name="T1" fmla="*/ 27 h 48"/>
                  <a:gd name="T2" fmla="*/ 45 w 46"/>
                  <a:gd name="T3" fmla="*/ 31 h 48"/>
                  <a:gd name="T4" fmla="*/ 43 w 46"/>
                  <a:gd name="T5" fmla="*/ 38 h 48"/>
                  <a:gd name="T6" fmla="*/ 39 w 46"/>
                  <a:gd name="T7" fmla="*/ 43 h 48"/>
                  <a:gd name="T8" fmla="*/ 35 w 46"/>
                  <a:gd name="T9" fmla="*/ 46 h 48"/>
                  <a:gd name="T10" fmla="*/ 32 w 46"/>
                  <a:gd name="T11" fmla="*/ 48 h 48"/>
                  <a:gd name="T12" fmla="*/ 28 w 46"/>
                  <a:gd name="T13" fmla="*/ 48 h 48"/>
                  <a:gd name="T14" fmla="*/ 25 w 46"/>
                  <a:gd name="T15" fmla="*/ 48 h 48"/>
                  <a:gd name="T16" fmla="*/ 18 w 46"/>
                  <a:gd name="T17" fmla="*/ 47 h 48"/>
                  <a:gd name="T18" fmla="*/ 7 w 46"/>
                  <a:gd name="T19" fmla="*/ 43 h 48"/>
                  <a:gd name="T20" fmla="*/ 3 w 46"/>
                  <a:gd name="T21" fmla="*/ 38 h 48"/>
                  <a:gd name="T22" fmla="*/ 1 w 46"/>
                  <a:gd name="T23" fmla="*/ 29 h 48"/>
                  <a:gd name="T24" fmla="*/ 0 w 46"/>
                  <a:gd name="T25" fmla="*/ 23 h 48"/>
                  <a:gd name="T26" fmla="*/ 0 w 46"/>
                  <a:gd name="T27" fmla="*/ 18 h 48"/>
                  <a:gd name="T28" fmla="*/ 3 w 46"/>
                  <a:gd name="T29" fmla="*/ 9 h 48"/>
                  <a:gd name="T30" fmla="*/ 14 w 46"/>
                  <a:gd name="T31" fmla="*/ 1 h 48"/>
                  <a:gd name="T32" fmla="*/ 24 w 46"/>
                  <a:gd name="T33" fmla="*/ 0 h 48"/>
                  <a:gd name="T34" fmla="*/ 28 w 46"/>
                  <a:gd name="T35" fmla="*/ 0 h 48"/>
                  <a:gd name="T36" fmla="*/ 35 w 46"/>
                  <a:gd name="T37" fmla="*/ 3 h 48"/>
                  <a:gd name="T38" fmla="*/ 43 w 46"/>
                  <a:gd name="T39" fmla="*/ 9 h 48"/>
                  <a:gd name="T40" fmla="*/ 45 w 46"/>
                  <a:gd name="T41" fmla="*/ 18 h 48"/>
                  <a:gd name="T42" fmla="*/ 46 w 46"/>
                  <a:gd name="T43" fmla="*/ 23 h 48"/>
                  <a:gd name="T44" fmla="*/ 46 w 46"/>
                  <a:gd name="T45" fmla="*/ 24 h 48"/>
                  <a:gd name="T46" fmla="*/ 33 w 46"/>
                  <a:gd name="T47" fmla="*/ 18 h 48"/>
                  <a:gd name="T48" fmla="*/ 33 w 46"/>
                  <a:gd name="T49" fmla="*/ 16 h 48"/>
                  <a:gd name="T50" fmla="*/ 33 w 46"/>
                  <a:gd name="T51" fmla="*/ 13 h 48"/>
                  <a:gd name="T52" fmla="*/ 29 w 46"/>
                  <a:gd name="T53" fmla="*/ 6 h 48"/>
                  <a:gd name="T54" fmla="*/ 22 w 46"/>
                  <a:gd name="T55" fmla="*/ 4 h 48"/>
                  <a:gd name="T56" fmla="*/ 18 w 46"/>
                  <a:gd name="T57" fmla="*/ 6 h 48"/>
                  <a:gd name="T58" fmla="*/ 15 w 46"/>
                  <a:gd name="T59" fmla="*/ 10 h 48"/>
                  <a:gd name="T60" fmla="*/ 14 w 46"/>
                  <a:gd name="T61" fmla="*/ 13 h 48"/>
                  <a:gd name="T62" fmla="*/ 13 w 46"/>
                  <a:gd name="T63" fmla="*/ 18 h 48"/>
                  <a:gd name="T64" fmla="*/ 13 w 46"/>
                  <a:gd name="T65" fmla="*/ 27 h 48"/>
                  <a:gd name="T66" fmla="*/ 13 w 46"/>
                  <a:gd name="T67" fmla="*/ 33 h 48"/>
                  <a:gd name="T68" fmla="*/ 15 w 46"/>
                  <a:gd name="T69" fmla="*/ 39 h 48"/>
                  <a:gd name="T70" fmla="*/ 19 w 46"/>
                  <a:gd name="T71" fmla="*/ 43 h 48"/>
                  <a:gd name="T72" fmla="*/ 27 w 46"/>
                  <a:gd name="T73" fmla="*/ 43 h 48"/>
                  <a:gd name="T74" fmla="*/ 31 w 46"/>
                  <a:gd name="T75" fmla="*/ 39 h 48"/>
                  <a:gd name="T76" fmla="*/ 33 w 46"/>
                  <a:gd name="T77" fmla="*/ 34 h 48"/>
                  <a:gd name="T78" fmla="*/ 33 w 46"/>
                  <a:gd name="T79" fmla="*/ 28 h 48"/>
                  <a:gd name="T80" fmla="*/ 33 w 46"/>
                  <a:gd name="T81" fmla="*/ 24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48"/>
                  <a:gd name="T125" fmla="*/ 46 w 4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48">
                    <a:moveTo>
                      <a:pt x="46" y="24"/>
                    </a:moveTo>
                    <a:lnTo>
                      <a:pt x="46" y="27"/>
                    </a:lnTo>
                    <a:lnTo>
                      <a:pt x="46" y="28"/>
                    </a:lnTo>
                    <a:lnTo>
                      <a:pt x="45" y="31"/>
                    </a:lnTo>
                    <a:lnTo>
                      <a:pt x="44" y="33"/>
                    </a:lnTo>
                    <a:lnTo>
                      <a:pt x="43" y="38"/>
                    </a:lnTo>
                    <a:lnTo>
                      <a:pt x="42" y="41"/>
                    </a:lnTo>
                    <a:lnTo>
                      <a:pt x="39" y="43"/>
                    </a:lnTo>
                    <a:lnTo>
                      <a:pt x="37" y="45"/>
                    </a:lnTo>
                    <a:lnTo>
                      <a:pt x="35" y="46"/>
                    </a:lnTo>
                    <a:lnTo>
                      <a:pt x="34" y="47"/>
                    </a:lnTo>
                    <a:lnTo>
                      <a:pt x="32" y="48"/>
                    </a:lnTo>
                    <a:lnTo>
                      <a:pt x="29" y="48"/>
                    </a:lnTo>
                    <a:lnTo>
                      <a:pt x="28" y="48"/>
                    </a:lnTo>
                    <a:lnTo>
                      <a:pt x="27" y="48"/>
                    </a:lnTo>
                    <a:lnTo>
                      <a:pt x="25" y="48"/>
                    </a:lnTo>
                    <a:lnTo>
                      <a:pt x="24" y="48"/>
                    </a:lnTo>
                    <a:lnTo>
                      <a:pt x="18" y="47"/>
                    </a:lnTo>
                    <a:lnTo>
                      <a:pt x="11" y="46"/>
                    </a:lnTo>
                    <a:lnTo>
                      <a:pt x="7" y="43"/>
                    </a:lnTo>
                    <a:lnTo>
                      <a:pt x="4" y="41"/>
                    </a:lnTo>
                    <a:lnTo>
                      <a:pt x="3" y="38"/>
                    </a:lnTo>
                    <a:lnTo>
                      <a:pt x="2" y="34"/>
                    </a:lnTo>
                    <a:lnTo>
                      <a:pt x="1" y="29"/>
                    </a:lnTo>
                    <a:lnTo>
                      <a:pt x="0" y="25"/>
                    </a:lnTo>
                    <a:lnTo>
                      <a:pt x="0" y="23"/>
                    </a:lnTo>
                    <a:lnTo>
                      <a:pt x="0" y="20"/>
                    </a:lnTo>
                    <a:lnTo>
                      <a:pt x="0" y="18"/>
                    </a:lnTo>
                    <a:lnTo>
                      <a:pt x="1" y="15"/>
                    </a:lnTo>
                    <a:lnTo>
                      <a:pt x="3" y="9"/>
                    </a:lnTo>
                    <a:lnTo>
                      <a:pt x="8" y="4"/>
                    </a:lnTo>
                    <a:lnTo>
                      <a:pt x="14" y="1"/>
                    </a:lnTo>
                    <a:lnTo>
                      <a:pt x="22" y="0"/>
                    </a:lnTo>
                    <a:lnTo>
                      <a:pt x="24" y="0"/>
                    </a:lnTo>
                    <a:lnTo>
                      <a:pt x="26" y="0"/>
                    </a:lnTo>
                    <a:lnTo>
                      <a:pt x="28" y="0"/>
                    </a:lnTo>
                    <a:lnTo>
                      <a:pt x="29" y="0"/>
                    </a:lnTo>
                    <a:lnTo>
                      <a:pt x="35" y="3"/>
                    </a:lnTo>
                    <a:lnTo>
                      <a:pt x="40" y="5"/>
                    </a:lnTo>
                    <a:lnTo>
                      <a:pt x="43" y="9"/>
                    </a:lnTo>
                    <a:lnTo>
                      <a:pt x="44" y="15"/>
                    </a:lnTo>
                    <a:lnTo>
                      <a:pt x="45" y="18"/>
                    </a:lnTo>
                    <a:lnTo>
                      <a:pt x="46" y="20"/>
                    </a:lnTo>
                    <a:lnTo>
                      <a:pt x="46" y="23"/>
                    </a:lnTo>
                    <a:lnTo>
                      <a:pt x="46" y="25"/>
                    </a:lnTo>
                    <a:lnTo>
                      <a:pt x="46" y="24"/>
                    </a:lnTo>
                    <a:close/>
                    <a:moveTo>
                      <a:pt x="33" y="24"/>
                    </a:moveTo>
                    <a:lnTo>
                      <a:pt x="33" y="18"/>
                    </a:lnTo>
                    <a:lnTo>
                      <a:pt x="33" y="17"/>
                    </a:lnTo>
                    <a:lnTo>
                      <a:pt x="33" y="16"/>
                    </a:lnTo>
                    <a:lnTo>
                      <a:pt x="33" y="14"/>
                    </a:lnTo>
                    <a:lnTo>
                      <a:pt x="33" y="13"/>
                    </a:lnTo>
                    <a:lnTo>
                      <a:pt x="31" y="8"/>
                    </a:lnTo>
                    <a:lnTo>
                      <a:pt x="29" y="6"/>
                    </a:lnTo>
                    <a:lnTo>
                      <a:pt x="27" y="5"/>
                    </a:lnTo>
                    <a:lnTo>
                      <a:pt x="22" y="4"/>
                    </a:lnTo>
                    <a:lnTo>
                      <a:pt x="20" y="5"/>
                    </a:lnTo>
                    <a:lnTo>
                      <a:pt x="18" y="6"/>
                    </a:lnTo>
                    <a:lnTo>
                      <a:pt x="16" y="8"/>
                    </a:lnTo>
                    <a:lnTo>
                      <a:pt x="15" y="10"/>
                    </a:lnTo>
                    <a:lnTo>
                      <a:pt x="15" y="12"/>
                    </a:lnTo>
                    <a:lnTo>
                      <a:pt x="14" y="13"/>
                    </a:lnTo>
                    <a:lnTo>
                      <a:pt x="13" y="16"/>
                    </a:lnTo>
                    <a:lnTo>
                      <a:pt x="13" y="18"/>
                    </a:lnTo>
                    <a:lnTo>
                      <a:pt x="13" y="23"/>
                    </a:lnTo>
                    <a:lnTo>
                      <a:pt x="13" y="27"/>
                    </a:lnTo>
                    <a:lnTo>
                      <a:pt x="13" y="30"/>
                    </a:lnTo>
                    <a:lnTo>
                      <a:pt x="13" y="33"/>
                    </a:lnTo>
                    <a:lnTo>
                      <a:pt x="13" y="35"/>
                    </a:lnTo>
                    <a:lnTo>
                      <a:pt x="15" y="39"/>
                    </a:lnTo>
                    <a:lnTo>
                      <a:pt x="17" y="42"/>
                    </a:lnTo>
                    <a:lnTo>
                      <a:pt x="19" y="43"/>
                    </a:lnTo>
                    <a:lnTo>
                      <a:pt x="22" y="43"/>
                    </a:lnTo>
                    <a:lnTo>
                      <a:pt x="27" y="43"/>
                    </a:lnTo>
                    <a:lnTo>
                      <a:pt x="29" y="42"/>
                    </a:lnTo>
                    <a:lnTo>
                      <a:pt x="31" y="39"/>
                    </a:lnTo>
                    <a:lnTo>
                      <a:pt x="33" y="37"/>
                    </a:lnTo>
                    <a:lnTo>
                      <a:pt x="33" y="34"/>
                    </a:lnTo>
                    <a:lnTo>
                      <a:pt x="33" y="31"/>
                    </a:lnTo>
                    <a:lnTo>
                      <a:pt x="33" y="28"/>
                    </a:lnTo>
                    <a:lnTo>
                      <a:pt x="33" y="25"/>
                    </a:lnTo>
                    <a:lnTo>
                      <a:pt x="33" y="24"/>
                    </a:lnTo>
                    <a:close/>
                  </a:path>
                </a:pathLst>
              </a:custGeom>
              <a:solidFill>
                <a:srgbClr val="FFFFFF"/>
              </a:solidFill>
              <a:ln w="9525">
                <a:noFill/>
                <a:round/>
                <a:headEnd/>
                <a:tailEnd/>
              </a:ln>
            </p:spPr>
            <p:txBody>
              <a:bodyPr/>
              <a:lstStyle/>
              <a:p>
                <a:endParaRPr lang="en-US"/>
              </a:p>
            </p:txBody>
          </p:sp>
          <p:sp>
            <p:nvSpPr>
              <p:cNvPr id="43110" name="Freeform 101"/>
              <p:cNvSpPr>
                <a:spLocks/>
              </p:cNvSpPr>
              <p:nvPr/>
            </p:nvSpPr>
            <p:spPr bwMode="auto">
              <a:xfrm>
                <a:off x="2245" y="3020"/>
                <a:ext cx="39" cy="48"/>
              </a:xfrm>
              <a:custGeom>
                <a:avLst/>
                <a:gdLst>
                  <a:gd name="T0" fmla="*/ 10 w 39"/>
                  <a:gd name="T1" fmla="*/ 13 h 48"/>
                  <a:gd name="T2" fmla="*/ 10 w 39"/>
                  <a:gd name="T3" fmla="*/ 13 h 48"/>
                  <a:gd name="T4" fmla="*/ 11 w 39"/>
                  <a:gd name="T5" fmla="*/ 12 h 48"/>
                  <a:gd name="T6" fmla="*/ 11 w 39"/>
                  <a:gd name="T7" fmla="*/ 11 h 48"/>
                  <a:gd name="T8" fmla="*/ 13 w 39"/>
                  <a:gd name="T9" fmla="*/ 9 h 48"/>
                  <a:gd name="T10" fmla="*/ 15 w 39"/>
                  <a:gd name="T11" fmla="*/ 8 h 48"/>
                  <a:gd name="T12" fmla="*/ 16 w 39"/>
                  <a:gd name="T13" fmla="*/ 6 h 48"/>
                  <a:gd name="T14" fmla="*/ 18 w 39"/>
                  <a:gd name="T15" fmla="*/ 4 h 48"/>
                  <a:gd name="T16" fmla="*/ 19 w 39"/>
                  <a:gd name="T17" fmla="*/ 3 h 48"/>
                  <a:gd name="T18" fmla="*/ 22 w 39"/>
                  <a:gd name="T19" fmla="*/ 2 h 48"/>
                  <a:gd name="T20" fmla="*/ 23 w 39"/>
                  <a:gd name="T21" fmla="*/ 0 h 48"/>
                  <a:gd name="T22" fmla="*/ 26 w 39"/>
                  <a:gd name="T23" fmla="*/ 0 h 48"/>
                  <a:gd name="T24" fmla="*/ 31 w 39"/>
                  <a:gd name="T25" fmla="*/ 1 h 48"/>
                  <a:gd name="T26" fmla="*/ 35 w 39"/>
                  <a:gd name="T27" fmla="*/ 3 h 48"/>
                  <a:gd name="T28" fmla="*/ 37 w 39"/>
                  <a:gd name="T29" fmla="*/ 7 h 48"/>
                  <a:gd name="T30" fmla="*/ 38 w 39"/>
                  <a:gd name="T31" fmla="*/ 13 h 48"/>
                  <a:gd name="T32" fmla="*/ 39 w 39"/>
                  <a:gd name="T33" fmla="*/ 17 h 48"/>
                  <a:gd name="T34" fmla="*/ 39 w 39"/>
                  <a:gd name="T35" fmla="*/ 48 h 48"/>
                  <a:gd name="T36" fmla="*/ 28 w 39"/>
                  <a:gd name="T37" fmla="*/ 48 h 48"/>
                  <a:gd name="T38" fmla="*/ 28 w 39"/>
                  <a:gd name="T39" fmla="*/ 20 h 48"/>
                  <a:gd name="T40" fmla="*/ 26 w 39"/>
                  <a:gd name="T41" fmla="*/ 17 h 48"/>
                  <a:gd name="T42" fmla="*/ 26 w 39"/>
                  <a:gd name="T43" fmla="*/ 16 h 48"/>
                  <a:gd name="T44" fmla="*/ 26 w 39"/>
                  <a:gd name="T45" fmla="*/ 15 h 48"/>
                  <a:gd name="T46" fmla="*/ 26 w 39"/>
                  <a:gd name="T47" fmla="*/ 14 h 48"/>
                  <a:gd name="T48" fmla="*/ 26 w 39"/>
                  <a:gd name="T49" fmla="*/ 12 h 48"/>
                  <a:gd name="T50" fmla="*/ 24 w 39"/>
                  <a:gd name="T51" fmla="*/ 10 h 48"/>
                  <a:gd name="T52" fmla="*/ 23 w 39"/>
                  <a:gd name="T53" fmla="*/ 9 h 48"/>
                  <a:gd name="T54" fmla="*/ 22 w 39"/>
                  <a:gd name="T55" fmla="*/ 8 h 48"/>
                  <a:gd name="T56" fmla="*/ 20 w 39"/>
                  <a:gd name="T57" fmla="*/ 8 h 48"/>
                  <a:gd name="T58" fmla="*/ 19 w 39"/>
                  <a:gd name="T59" fmla="*/ 9 h 48"/>
                  <a:gd name="T60" fmla="*/ 18 w 39"/>
                  <a:gd name="T61" fmla="*/ 11 h 48"/>
                  <a:gd name="T62" fmla="*/ 16 w 39"/>
                  <a:gd name="T63" fmla="*/ 11 h 48"/>
                  <a:gd name="T64" fmla="*/ 15 w 39"/>
                  <a:gd name="T65" fmla="*/ 13 h 48"/>
                  <a:gd name="T66" fmla="*/ 13 w 39"/>
                  <a:gd name="T67" fmla="*/ 15 h 48"/>
                  <a:gd name="T68" fmla="*/ 12 w 39"/>
                  <a:gd name="T69" fmla="*/ 18 h 48"/>
                  <a:gd name="T70" fmla="*/ 11 w 39"/>
                  <a:gd name="T71" fmla="*/ 21 h 48"/>
                  <a:gd name="T72" fmla="*/ 11 w 39"/>
                  <a:gd name="T73" fmla="*/ 22 h 48"/>
                  <a:gd name="T74" fmla="*/ 11 w 39"/>
                  <a:gd name="T75" fmla="*/ 23 h 48"/>
                  <a:gd name="T76" fmla="*/ 11 w 39"/>
                  <a:gd name="T77" fmla="*/ 24 h 48"/>
                  <a:gd name="T78" fmla="*/ 11 w 39"/>
                  <a:gd name="T79" fmla="*/ 27 h 48"/>
                  <a:gd name="T80" fmla="*/ 11 w 39"/>
                  <a:gd name="T81" fmla="*/ 29 h 48"/>
                  <a:gd name="T82" fmla="*/ 11 w 39"/>
                  <a:gd name="T83" fmla="*/ 48 h 48"/>
                  <a:gd name="T84" fmla="*/ 0 w 39"/>
                  <a:gd name="T85" fmla="*/ 48 h 48"/>
                  <a:gd name="T86" fmla="*/ 0 w 39"/>
                  <a:gd name="T87" fmla="*/ 0 h 48"/>
                  <a:gd name="T88" fmla="*/ 10 w 39"/>
                  <a:gd name="T89" fmla="*/ 0 h 48"/>
                  <a:gd name="T90" fmla="*/ 10 w 39"/>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8"/>
                  <a:gd name="T140" fmla="*/ 39 w 39"/>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8">
                    <a:moveTo>
                      <a:pt x="10" y="13"/>
                    </a:moveTo>
                    <a:lnTo>
                      <a:pt x="10" y="13"/>
                    </a:lnTo>
                    <a:lnTo>
                      <a:pt x="11" y="12"/>
                    </a:lnTo>
                    <a:lnTo>
                      <a:pt x="11" y="11"/>
                    </a:lnTo>
                    <a:lnTo>
                      <a:pt x="13" y="9"/>
                    </a:lnTo>
                    <a:lnTo>
                      <a:pt x="15" y="8"/>
                    </a:lnTo>
                    <a:lnTo>
                      <a:pt x="16" y="6"/>
                    </a:lnTo>
                    <a:lnTo>
                      <a:pt x="18" y="4"/>
                    </a:lnTo>
                    <a:lnTo>
                      <a:pt x="19" y="3"/>
                    </a:lnTo>
                    <a:lnTo>
                      <a:pt x="22" y="2"/>
                    </a:lnTo>
                    <a:lnTo>
                      <a:pt x="23" y="0"/>
                    </a:lnTo>
                    <a:lnTo>
                      <a:pt x="26" y="0"/>
                    </a:lnTo>
                    <a:lnTo>
                      <a:pt x="31" y="1"/>
                    </a:lnTo>
                    <a:lnTo>
                      <a:pt x="35" y="3"/>
                    </a:lnTo>
                    <a:lnTo>
                      <a:pt x="37" y="7"/>
                    </a:lnTo>
                    <a:lnTo>
                      <a:pt x="38" y="13"/>
                    </a:lnTo>
                    <a:lnTo>
                      <a:pt x="39" y="17"/>
                    </a:lnTo>
                    <a:lnTo>
                      <a:pt x="39" y="48"/>
                    </a:lnTo>
                    <a:lnTo>
                      <a:pt x="28" y="48"/>
                    </a:lnTo>
                    <a:lnTo>
                      <a:pt x="28" y="20"/>
                    </a:lnTo>
                    <a:lnTo>
                      <a:pt x="26" y="17"/>
                    </a:lnTo>
                    <a:lnTo>
                      <a:pt x="26" y="16"/>
                    </a:lnTo>
                    <a:lnTo>
                      <a:pt x="26" y="15"/>
                    </a:lnTo>
                    <a:lnTo>
                      <a:pt x="26" y="14"/>
                    </a:lnTo>
                    <a:lnTo>
                      <a:pt x="26" y="12"/>
                    </a:lnTo>
                    <a:lnTo>
                      <a:pt x="24" y="10"/>
                    </a:lnTo>
                    <a:lnTo>
                      <a:pt x="23" y="9"/>
                    </a:lnTo>
                    <a:lnTo>
                      <a:pt x="22" y="8"/>
                    </a:lnTo>
                    <a:lnTo>
                      <a:pt x="20" y="8"/>
                    </a:lnTo>
                    <a:lnTo>
                      <a:pt x="19" y="9"/>
                    </a:lnTo>
                    <a:lnTo>
                      <a:pt x="18" y="11"/>
                    </a:lnTo>
                    <a:lnTo>
                      <a:pt x="16" y="11"/>
                    </a:lnTo>
                    <a:lnTo>
                      <a:pt x="15" y="13"/>
                    </a:lnTo>
                    <a:lnTo>
                      <a:pt x="13" y="15"/>
                    </a:lnTo>
                    <a:lnTo>
                      <a:pt x="12" y="18"/>
                    </a:lnTo>
                    <a:lnTo>
                      <a:pt x="11" y="21"/>
                    </a:lnTo>
                    <a:lnTo>
                      <a:pt x="11" y="22"/>
                    </a:lnTo>
                    <a:lnTo>
                      <a:pt x="11" y="23"/>
                    </a:lnTo>
                    <a:lnTo>
                      <a:pt x="11" y="24"/>
                    </a:lnTo>
                    <a:lnTo>
                      <a:pt x="11" y="27"/>
                    </a:lnTo>
                    <a:lnTo>
                      <a:pt x="11" y="29"/>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11" name="Freeform 102"/>
              <p:cNvSpPr>
                <a:spLocks noEditPoints="1"/>
              </p:cNvSpPr>
              <p:nvPr/>
            </p:nvSpPr>
            <p:spPr bwMode="auto">
              <a:xfrm>
                <a:off x="2295" y="3020"/>
                <a:ext cx="43" cy="48"/>
              </a:xfrm>
              <a:custGeom>
                <a:avLst/>
                <a:gdLst>
                  <a:gd name="T0" fmla="*/ 13 w 43"/>
                  <a:gd name="T1" fmla="*/ 24 h 48"/>
                  <a:gd name="T2" fmla="*/ 16 w 43"/>
                  <a:gd name="T3" fmla="*/ 32 h 48"/>
                  <a:gd name="T4" fmla="*/ 20 w 43"/>
                  <a:gd name="T5" fmla="*/ 38 h 48"/>
                  <a:gd name="T6" fmla="*/ 27 w 43"/>
                  <a:gd name="T7" fmla="*/ 41 h 48"/>
                  <a:gd name="T8" fmla="*/ 34 w 43"/>
                  <a:gd name="T9" fmla="*/ 41 h 48"/>
                  <a:gd name="T10" fmla="*/ 37 w 43"/>
                  <a:gd name="T11" fmla="*/ 41 h 48"/>
                  <a:gd name="T12" fmla="*/ 40 w 43"/>
                  <a:gd name="T13" fmla="*/ 40 h 48"/>
                  <a:gd name="T14" fmla="*/ 41 w 43"/>
                  <a:gd name="T15" fmla="*/ 45 h 48"/>
                  <a:gd name="T16" fmla="*/ 36 w 43"/>
                  <a:gd name="T17" fmla="*/ 48 h 48"/>
                  <a:gd name="T18" fmla="*/ 31 w 43"/>
                  <a:gd name="T19" fmla="*/ 48 h 48"/>
                  <a:gd name="T20" fmla="*/ 25 w 43"/>
                  <a:gd name="T21" fmla="*/ 48 h 48"/>
                  <a:gd name="T22" fmla="*/ 10 w 43"/>
                  <a:gd name="T23" fmla="*/ 43 h 48"/>
                  <a:gd name="T24" fmla="*/ 0 w 43"/>
                  <a:gd name="T25" fmla="*/ 33 h 48"/>
                  <a:gd name="T26" fmla="*/ 0 w 43"/>
                  <a:gd name="T27" fmla="*/ 28 h 48"/>
                  <a:gd name="T28" fmla="*/ 0 w 43"/>
                  <a:gd name="T29" fmla="*/ 23 h 48"/>
                  <a:gd name="T30" fmla="*/ 5 w 43"/>
                  <a:gd name="T31" fmla="*/ 6 h 48"/>
                  <a:gd name="T32" fmla="*/ 22 w 43"/>
                  <a:gd name="T33" fmla="*/ 0 h 48"/>
                  <a:gd name="T34" fmla="*/ 26 w 43"/>
                  <a:gd name="T35" fmla="*/ 0 h 48"/>
                  <a:gd name="T36" fmla="*/ 28 w 43"/>
                  <a:gd name="T37" fmla="*/ 0 h 48"/>
                  <a:gd name="T38" fmla="*/ 31 w 43"/>
                  <a:gd name="T39" fmla="*/ 1 h 48"/>
                  <a:gd name="T40" fmla="*/ 35 w 43"/>
                  <a:gd name="T41" fmla="*/ 3 h 48"/>
                  <a:gd name="T42" fmla="*/ 39 w 43"/>
                  <a:gd name="T43" fmla="*/ 7 h 48"/>
                  <a:gd name="T44" fmla="*/ 41 w 43"/>
                  <a:gd name="T45" fmla="*/ 13 h 48"/>
                  <a:gd name="T46" fmla="*/ 42 w 43"/>
                  <a:gd name="T47" fmla="*/ 16 h 48"/>
                  <a:gd name="T48" fmla="*/ 43 w 43"/>
                  <a:gd name="T49" fmla="*/ 18 h 48"/>
                  <a:gd name="T50" fmla="*/ 13 w 43"/>
                  <a:gd name="T51" fmla="*/ 21 h 48"/>
                  <a:gd name="T52" fmla="*/ 31 w 43"/>
                  <a:gd name="T53" fmla="*/ 13 h 48"/>
                  <a:gd name="T54" fmla="*/ 30 w 43"/>
                  <a:gd name="T55" fmla="*/ 9 h 48"/>
                  <a:gd name="T56" fmla="*/ 28 w 43"/>
                  <a:gd name="T57" fmla="*/ 7 h 48"/>
                  <a:gd name="T58" fmla="*/ 26 w 43"/>
                  <a:gd name="T59" fmla="*/ 4 h 48"/>
                  <a:gd name="T60" fmla="*/ 22 w 43"/>
                  <a:gd name="T61" fmla="*/ 4 h 48"/>
                  <a:gd name="T62" fmla="*/ 17 w 43"/>
                  <a:gd name="T63" fmla="*/ 6 h 48"/>
                  <a:gd name="T64" fmla="*/ 13 w 43"/>
                  <a:gd name="T65" fmla="*/ 10 h 48"/>
                  <a:gd name="T66" fmla="*/ 13 w 43"/>
                  <a:gd name="T67" fmla="*/ 12 h 48"/>
                  <a:gd name="T68" fmla="*/ 31 w 43"/>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8"/>
                  <a:gd name="T107" fmla="*/ 43 w 43"/>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8">
                    <a:moveTo>
                      <a:pt x="13" y="21"/>
                    </a:moveTo>
                    <a:lnTo>
                      <a:pt x="13" y="24"/>
                    </a:lnTo>
                    <a:lnTo>
                      <a:pt x="14" y="28"/>
                    </a:lnTo>
                    <a:lnTo>
                      <a:pt x="16" y="32"/>
                    </a:lnTo>
                    <a:lnTo>
                      <a:pt x="18" y="35"/>
                    </a:lnTo>
                    <a:lnTo>
                      <a:pt x="20" y="38"/>
                    </a:lnTo>
                    <a:lnTo>
                      <a:pt x="24" y="39"/>
                    </a:lnTo>
                    <a:lnTo>
                      <a:pt x="27" y="41"/>
                    </a:lnTo>
                    <a:lnTo>
                      <a:pt x="31" y="41"/>
                    </a:lnTo>
                    <a:lnTo>
                      <a:pt x="34" y="41"/>
                    </a:lnTo>
                    <a:lnTo>
                      <a:pt x="35" y="41"/>
                    </a:lnTo>
                    <a:lnTo>
                      <a:pt x="37" y="41"/>
                    </a:lnTo>
                    <a:lnTo>
                      <a:pt x="39" y="41"/>
                    </a:lnTo>
                    <a:lnTo>
                      <a:pt x="40" y="40"/>
                    </a:lnTo>
                    <a:lnTo>
                      <a:pt x="41" y="39"/>
                    </a:lnTo>
                    <a:lnTo>
                      <a:pt x="41" y="45"/>
                    </a:lnTo>
                    <a:lnTo>
                      <a:pt x="39" y="47"/>
                    </a:lnTo>
                    <a:lnTo>
                      <a:pt x="36" y="48"/>
                    </a:lnTo>
                    <a:lnTo>
                      <a:pt x="34" y="48"/>
                    </a:lnTo>
                    <a:lnTo>
                      <a:pt x="31" y="48"/>
                    </a:lnTo>
                    <a:lnTo>
                      <a:pt x="28" y="48"/>
                    </a:lnTo>
                    <a:lnTo>
                      <a:pt x="25" y="48"/>
                    </a:lnTo>
                    <a:lnTo>
                      <a:pt x="17" y="47"/>
                    </a:lnTo>
                    <a:lnTo>
                      <a:pt x="10" y="43"/>
                    </a:lnTo>
                    <a:lnTo>
                      <a:pt x="5" y="39"/>
                    </a:lnTo>
                    <a:lnTo>
                      <a:pt x="0" y="33"/>
                    </a:lnTo>
                    <a:lnTo>
                      <a:pt x="0" y="30"/>
                    </a:lnTo>
                    <a:lnTo>
                      <a:pt x="0" y="28"/>
                    </a:lnTo>
                    <a:lnTo>
                      <a:pt x="0" y="25"/>
                    </a:lnTo>
                    <a:lnTo>
                      <a:pt x="0" y="23"/>
                    </a:lnTo>
                    <a:lnTo>
                      <a:pt x="2" y="13"/>
                    </a:lnTo>
                    <a:lnTo>
                      <a:pt x="5" y="6"/>
                    </a:lnTo>
                    <a:lnTo>
                      <a:pt x="13" y="2"/>
                    </a:lnTo>
                    <a:lnTo>
                      <a:pt x="22" y="0"/>
                    </a:lnTo>
                    <a:lnTo>
                      <a:pt x="24" y="0"/>
                    </a:lnTo>
                    <a:lnTo>
                      <a:pt x="26" y="0"/>
                    </a:lnTo>
                    <a:lnTo>
                      <a:pt x="28" y="0"/>
                    </a:lnTo>
                    <a:lnTo>
                      <a:pt x="30" y="0"/>
                    </a:lnTo>
                    <a:lnTo>
                      <a:pt x="31" y="1"/>
                    </a:lnTo>
                    <a:lnTo>
                      <a:pt x="34" y="3"/>
                    </a:lnTo>
                    <a:lnTo>
                      <a:pt x="35" y="3"/>
                    </a:lnTo>
                    <a:lnTo>
                      <a:pt x="38" y="4"/>
                    </a:lnTo>
                    <a:lnTo>
                      <a:pt x="39" y="7"/>
                    </a:lnTo>
                    <a:lnTo>
                      <a:pt x="40" y="9"/>
                    </a:lnTo>
                    <a:lnTo>
                      <a:pt x="41" y="13"/>
                    </a:lnTo>
                    <a:lnTo>
                      <a:pt x="41" y="14"/>
                    </a:lnTo>
                    <a:lnTo>
                      <a:pt x="42" y="16"/>
                    </a:lnTo>
                    <a:lnTo>
                      <a:pt x="43" y="17"/>
                    </a:lnTo>
                    <a:lnTo>
                      <a:pt x="43" y="18"/>
                    </a:lnTo>
                    <a:lnTo>
                      <a:pt x="12" y="18"/>
                    </a:lnTo>
                    <a:lnTo>
                      <a:pt x="13" y="21"/>
                    </a:lnTo>
                    <a:close/>
                    <a:moveTo>
                      <a:pt x="31" y="13"/>
                    </a:moveTo>
                    <a:lnTo>
                      <a:pt x="31" y="13"/>
                    </a:lnTo>
                    <a:lnTo>
                      <a:pt x="31" y="11"/>
                    </a:lnTo>
                    <a:lnTo>
                      <a:pt x="30" y="9"/>
                    </a:lnTo>
                    <a:lnTo>
                      <a:pt x="29" y="8"/>
                    </a:lnTo>
                    <a:lnTo>
                      <a:pt x="28" y="7"/>
                    </a:lnTo>
                    <a:lnTo>
                      <a:pt x="26" y="5"/>
                    </a:lnTo>
                    <a:lnTo>
                      <a:pt x="26" y="4"/>
                    </a:lnTo>
                    <a:lnTo>
                      <a:pt x="24" y="4"/>
                    </a:lnTo>
                    <a:lnTo>
                      <a:pt x="22" y="4"/>
                    </a:lnTo>
                    <a:lnTo>
                      <a:pt x="19" y="5"/>
                    </a:lnTo>
                    <a:lnTo>
                      <a:pt x="17" y="6"/>
                    </a:lnTo>
                    <a:lnTo>
                      <a:pt x="15" y="8"/>
                    </a:lnTo>
                    <a:lnTo>
                      <a:pt x="13" y="10"/>
                    </a:lnTo>
                    <a:lnTo>
                      <a:pt x="13" y="11"/>
                    </a:lnTo>
                    <a:lnTo>
                      <a:pt x="13" y="12"/>
                    </a:lnTo>
                    <a:lnTo>
                      <a:pt x="13" y="13"/>
                    </a:lnTo>
                    <a:lnTo>
                      <a:pt x="31" y="13"/>
                    </a:lnTo>
                    <a:close/>
                  </a:path>
                </a:pathLst>
              </a:custGeom>
              <a:solidFill>
                <a:srgbClr val="FFFFFF"/>
              </a:solidFill>
              <a:ln w="9525">
                <a:noFill/>
                <a:round/>
                <a:headEnd/>
                <a:tailEnd/>
              </a:ln>
            </p:spPr>
            <p:txBody>
              <a:bodyPr/>
              <a:lstStyle/>
              <a:p>
                <a:endParaRPr lang="en-US"/>
              </a:p>
            </p:txBody>
          </p:sp>
          <p:sp>
            <p:nvSpPr>
              <p:cNvPr id="43112" name="Freeform 103"/>
              <p:cNvSpPr>
                <a:spLocks noEditPoints="1"/>
              </p:cNvSpPr>
              <p:nvPr/>
            </p:nvSpPr>
            <p:spPr bwMode="auto">
              <a:xfrm>
                <a:off x="2422" y="3000"/>
                <a:ext cx="47" cy="68"/>
              </a:xfrm>
              <a:custGeom>
                <a:avLst/>
                <a:gdLst>
                  <a:gd name="T0" fmla="*/ 38 w 47"/>
                  <a:gd name="T1" fmla="*/ 35 h 68"/>
                  <a:gd name="T2" fmla="*/ 46 w 47"/>
                  <a:gd name="T3" fmla="*/ 44 h 68"/>
                  <a:gd name="T4" fmla="*/ 46 w 47"/>
                  <a:gd name="T5" fmla="*/ 56 h 68"/>
                  <a:gd name="T6" fmla="*/ 40 w 47"/>
                  <a:gd name="T7" fmla="*/ 64 h 68"/>
                  <a:gd name="T8" fmla="*/ 32 w 47"/>
                  <a:gd name="T9" fmla="*/ 66 h 68"/>
                  <a:gd name="T10" fmla="*/ 30 w 47"/>
                  <a:gd name="T11" fmla="*/ 68 h 68"/>
                  <a:gd name="T12" fmla="*/ 26 w 47"/>
                  <a:gd name="T13" fmla="*/ 68 h 68"/>
                  <a:gd name="T14" fmla="*/ 22 w 47"/>
                  <a:gd name="T15" fmla="*/ 68 h 68"/>
                  <a:gd name="T16" fmla="*/ 15 w 47"/>
                  <a:gd name="T17" fmla="*/ 68 h 68"/>
                  <a:gd name="T18" fmla="*/ 0 w 47"/>
                  <a:gd name="T19" fmla="*/ 0 h 68"/>
                  <a:gd name="T20" fmla="*/ 20 w 47"/>
                  <a:gd name="T21" fmla="*/ 0 h 68"/>
                  <a:gd name="T22" fmla="*/ 30 w 47"/>
                  <a:gd name="T23" fmla="*/ 1 h 68"/>
                  <a:gd name="T24" fmla="*/ 35 w 47"/>
                  <a:gd name="T25" fmla="*/ 2 h 68"/>
                  <a:gd name="T26" fmla="*/ 41 w 47"/>
                  <a:gd name="T27" fmla="*/ 9 h 68"/>
                  <a:gd name="T28" fmla="*/ 43 w 47"/>
                  <a:gd name="T29" fmla="*/ 17 h 68"/>
                  <a:gd name="T30" fmla="*/ 43 w 47"/>
                  <a:gd name="T31" fmla="*/ 18 h 68"/>
                  <a:gd name="T32" fmla="*/ 43 w 47"/>
                  <a:gd name="T33" fmla="*/ 21 h 68"/>
                  <a:gd name="T34" fmla="*/ 42 w 47"/>
                  <a:gd name="T35" fmla="*/ 22 h 68"/>
                  <a:gd name="T36" fmla="*/ 39 w 47"/>
                  <a:gd name="T37" fmla="*/ 25 h 68"/>
                  <a:gd name="T38" fmla="*/ 37 w 47"/>
                  <a:gd name="T39" fmla="*/ 28 h 68"/>
                  <a:gd name="T40" fmla="*/ 32 w 47"/>
                  <a:gd name="T41" fmla="*/ 31 h 68"/>
                  <a:gd name="T42" fmla="*/ 30 w 47"/>
                  <a:gd name="T43" fmla="*/ 31 h 68"/>
                  <a:gd name="T44" fmla="*/ 32 w 47"/>
                  <a:gd name="T45" fmla="*/ 31 h 68"/>
                  <a:gd name="T46" fmla="*/ 15 w 47"/>
                  <a:gd name="T47" fmla="*/ 60 h 68"/>
                  <a:gd name="T48" fmla="*/ 25 w 47"/>
                  <a:gd name="T49" fmla="*/ 59 h 68"/>
                  <a:gd name="T50" fmla="*/ 31 w 47"/>
                  <a:gd name="T51" fmla="*/ 55 h 68"/>
                  <a:gd name="T52" fmla="*/ 34 w 47"/>
                  <a:gd name="T53" fmla="*/ 47 h 68"/>
                  <a:gd name="T54" fmla="*/ 32 w 47"/>
                  <a:gd name="T55" fmla="*/ 43 h 68"/>
                  <a:gd name="T56" fmla="*/ 30 w 47"/>
                  <a:gd name="T57" fmla="*/ 39 h 68"/>
                  <a:gd name="T58" fmla="*/ 25 w 47"/>
                  <a:gd name="T59" fmla="*/ 36 h 68"/>
                  <a:gd name="T60" fmla="*/ 20 w 47"/>
                  <a:gd name="T61" fmla="*/ 36 h 68"/>
                  <a:gd name="T62" fmla="*/ 18 w 47"/>
                  <a:gd name="T63" fmla="*/ 36 h 68"/>
                  <a:gd name="T64" fmla="*/ 16 w 47"/>
                  <a:gd name="T65" fmla="*/ 36 h 68"/>
                  <a:gd name="T66" fmla="*/ 13 w 47"/>
                  <a:gd name="T67" fmla="*/ 60 h 68"/>
                  <a:gd name="T68" fmla="*/ 15 w 47"/>
                  <a:gd name="T69" fmla="*/ 27 h 68"/>
                  <a:gd name="T70" fmla="*/ 18 w 47"/>
                  <a:gd name="T71" fmla="*/ 27 h 68"/>
                  <a:gd name="T72" fmla="*/ 21 w 47"/>
                  <a:gd name="T73" fmla="*/ 27 h 68"/>
                  <a:gd name="T74" fmla="*/ 23 w 47"/>
                  <a:gd name="T75" fmla="*/ 27 h 68"/>
                  <a:gd name="T76" fmla="*/ 29 w 47"/>
                  <a:gd name="T77" fmla="*/ 24 h 68"/>
                  <a:gd name="T78" fmla="*/ 30 w 47"/>
                  <a:gd name="T79" fmla="*/ 17 h 68"/>
                  <a:gd name="T80" fmla="*/ 28 w 47"/>
                  <a:gd name="T81" fmla="*/ 9 h 68"/>
                  <a:gd name="T82" fmla="*/ 19 w 47"/>
                  <a:gd name="T83" fmla="*/ 7 h 68"/>
                  <a:gd name="T84" fmla="*/ 13 w 47"/>
                  <a:gd name="T85" fmla="*/ 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
                  <a:gd name="T130" fmla="*/ 0 h 68"/>
                  <a:gd name="T131" fmla="*/ 47 w 47"/>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 h="68">
                    <a:moveTo>
                      <a:pt x="32" y="31"/>
                    </a:moveTo>
                    <a:lnTo>
                      <a:pt x="38" y="35"/>
                    </a:lnTo>
                    <a:lnTo>
                      <a:pt x="43" y="39"/>
                    </a:lnTo>
                    <a:lnTo>
                      <a:pt x="46" y="44"/>
                    </a:lnTo>
                    <a:lnTo>
                      <a:pt x="47" y="50"/>
                    </a:lnTo>
                    <a:lnTo>
                      <a:pt x="46" y="56"/>
                    </a:lnTo>
                    <a:lnTo>
                      <a:pt x="43" y="60"/>
                    </a:lnTo>
                    <a:lnTo>
                      <a:pt x="40" y="64"/>
                    </a:lnTo>
                    <a:lnTo>
                      <a:pt x="34" y="66"/>
                    </a:lnTo>
                    <a:lnTo>
                      <a:pt x="32" y="66"/>
                    </a:lnTo>
                    <a:lnTo>
                      <a:pt x="31" y="67"/>
                    </a:lnTo>
                    <a:lnTo>
                      <a:pt x="30" y="68"/>
                    </a:lnTo>
                    <a:lnTo>
                      <a:pt x="28" y="68"/>
                    </a:lnTo>
                    <a:lnTo>
                      <a:pt x="26" y="68"/>
                    </a:lnTo>
                    <a:lnTo>
                      <a:pt x="25" y="68"/>
                    </a:lnTo>
                    <a:lnTo>
                      <a:pt x="22" y="68"/>
                    </a:lnTo>
                    <a:lnTo>
                      <a:pt x="20" y="68"/>
                    </a:lnTo>
                    <a:lnTo>
                      <a:pt x="15" y="68"/>
                    </a:lnTo>
                    <a:lnTo>
                      <a:pt x="0" y="68"/>
                    </a:lnTo>
                    <a:lnTo>
                      <a:pt x="0" y="0"/>
                    </a:lnTo>
                    <a:lnTo>
                      <a:pt x="15" y="0"/>
                    </a:lnTo>
                    <a:lnTo>
                      <a:pt x="20" y="0"/>
                    </a:lnTo>
                    <a:lnTo>
                      <a:pt x="25" y="0"/>
                    </a:lnTo>
                    <a:lnTo>
                      <a:pt x="30" y="1"/>
                    </a:lnTo>
                    <a:lnTo>
                      <a:pt x="32" y="2"/>
                    </a:lnTo>
                    <a:lnTo>
                      <a:pt x="35" y="2"/>
                    </a:lnTo>
                    <a:lnTo>
                      <a:pt x="38" y="6"/>
                    </a:lnTo>
                    <a:lnTo>
                      <a:pt x="41" y="9"/>
                    </a:lnTo>
                    <a:lnTo>
                      <a:pt x="43" y="12"/>
                    </a:lnTo>
                    <a:lnTo>
                      <a:pt x="43" y="17"/>
                    </a:lnTo>
                    <a:lnTo>
                      <a:pt x="43" y="18"/>
                    </a:lnTo>
                    <a:lnTo>
                      <a:pt x="43" y="20"/>
                    </a:lnTo>
                    <a:lnTo>
                      <a:pt x="43" y="21"/>
                    </a:lnTo>
                    <a:lnTo>
                      <a:pt x="42" y="22"/>
                    </a:lnTo>
                    <a:lnTo>
                      <a:pt x="40" y="24"/>
                    </a:lnTo>
                    <a:lnTo>
                      <a:pt x="39" y="25"/>
                    </a:lnTo>
                    <a:lnTo>
                      <a:pt x="38" y="26"/>
                    </a:lnTo>
                    <a:lnTo>
                      <a:pt x="37" y="28"/>
                    </a:lnTo>
                    <a:lnTo>
                      <a:pt x="34" y="29"/>
                    </a:lnTo>
                    <a:lnTo>
                      <a:pt x="32" y="31"/>
                    </a:lnTo>
                    <a:lnTo>
                      <a:pt x="31" y="31"/>
                    </a:lnTo>
                    <a:lnTo>
                      <a:pt x="30" y="31"/>
                    </a:lnTo>
                    <a:lnTo>
                      <a:pt x="32" y="31"/>
                    </a:lnTo>
                    <a:close/>
                    <a:moveTo>
                      <a:pt x="13" y="60"/>
                    </a:moveTo>
                    <a:lnTo>
                      <a:pt x="15" y="60"/>
                    </a:lnTo>
                    <a:lnTo>
                      <a:pt x="19" y="60"/>
                    </a:lnTo>
                    <a:lnTo>
                      <a:pt x="25" y="59"/>
                    </a:lnTo>
                    <a:lnTo>
                      <a:pt x="29" y="57"/>
                    </a:lnTo>
                    <a:lnTo>
                      <a:pt x="31" y="55"/>
                    </a:lnTo>
                    <a:lnTo>
                      <a:pt x="32" y="50"/>
                    </a:lnTo>
                    <a:lnTo>
                      <a:pt x="34" y="47"/>
                    </a:lnTo>
                    <a:lnTo>
                      <a:pt x="33" y="46"/>
                    </a:lnTo>
                    <a:lnTo>
                      <a:pt x="32" y="43"/>
                    </a:lnTo>
                    <a:lnTo>
                      <a:pt x="30" y="41"/>
                    </a:lnTo>
                    <a:lnTo>
                      <a:pt x="30" y="39"/>
                    </a:lnTo>
                    <a:lnTo>
                      <a:pt x="28" y="38"/>
                    </a:lnTo>
                    <a:lnTo>
                      <a:pt x="25" y="36"/>
                    </a:lnTo>
                    <a:lnTo>
                      <a:pt x="22" y="36"/>
                    </a:lnTo>
                    <a:lnTo>
                      <a:pt x="20" y="36"/>
                    </a:lnTo>
                    <a:lnTo>
                      <a:pt x="19" y="36"/>
                    </a:lnTo>
                    <a:lnTo>
                      <a:pt x="18" y="36"/>
                    </a:lnTo>
                    <a:lnTo>
                      <a:pt x="16" y="36"/>
                    </a:lnTo>
                    <a:lnTo>
                      <a:pt x="13" y="36"/>
                    </a:lnTo>
                    <a:lnTo>
                      <a:pt x="13" y="60"/>
                    </a:lnTo>
                    <a:close/>
                    <a:moveTo>
                      <a:pt x="13" y="27"/>
                    </a:moveTo>
                    <a:lnTo>
                      <a:pt x="15" y="27"/>
                    </a:lnTo>
                    <a:lnTo>
                      <a:pt x="17" y="27"/>
                    </a:lnTo>
                    <a:lnTo>
                      <a:pt x="18" y="27"/>
                    </a:lnTo>
                    <a:lnTo>
                      <a:pt x="19" y="27"/>
                    </a:lnTo>
                    <a:lnTo>
                      <a:pt x="21" y="27"/>
                    </a:lnTo>
                    <a:lnTo>
                      <a:pt x="22" y="27"/>
                    </a:lnTo>
                    <a:lnTo>
                      <a:pt x="23" y="27"/>
                    </a:lnTo>
                    <a:lnTo>
                      <a:pt x="26" y="26"/>
                    </a:lnTo>
                    <a:lnTo>
                      <a:pt x="29" y="24"/>
                    </a:lnTo>
                    <a:lnTo>
                      <a:pt x="30" y="21"/>
                    </a:lnTo>
                    <a:lnTo>
                      <a:pt x="30" y="17"/>
                    </a:lnTo>
                    <a:lnTo>
                      <a:pt x="30" y="12"/>
                    </a:lnTo>
                    <a:lnTo>
                      <a:pt x="28" y="9"/>
                    </a:lnTo>
                    <a:lnTo>
                      <a:pt x="23" y="7"/>
                    </a:lnTo>
                    <a:lnTo>
                      <a:pt x="19" y="7"/>
                    </a:lnTo>
                    <a:lnTo>
                      <a:pt x="15" y="7"/>
                    </a:lnTo>
                    <a:lnTo>
                      <a:pt x="13" y="7"/>
                    </a:lnTo>
                    <a:lnTo>
                      <a:pt x="13" y="27"/>
                    </a:lnTo>
                    <a:close/>
                  </a:path>
                </a:pathLst>
              </a:custGeom>
              <a:solidFill>
                <a:srgbClr val="FFFFFF"/>
              </a:solidFill>
              <a:ln w="9525">
                <a:noFill/>
                <a:round/>
                <a:headEnd/>
                <a:tailEnd/>
              </a:ln>
            </p:spPr>
            <p:txBody>
              <a:bodyPr/>
              <a:lstStyle/>
              <a:p>
                <a:endParaRPr lang="en-US"/>
              </a:p>
            </p:txBody>
          </p:sp>
          <p:sp>
            <p:nvSpPr>
              <p:cNvPr id="43113" name="Freeform 104"/>
              <p:cNvSpPr>
                <a:spLocks noEditPoints="1"/>
              </p:cNvSpPr>
              <p:nvPr/>
            </p:nvSpPr>
            <p:spPr bwMode="auto">
              <a:xfrm>
                <a:off x="2474" y="3020"/>
                <a:ext cx="42" cy="48"/>
              </a:xfrm>
              <a:custGeom>
                <a:avLst/>
                <a:gdLst>
                  <a:gd name="T0" fmla="*/ 13 w 42"/>
                  <a:gd name="T1" fmla="*/ 24 h 48"/>
                  <a:gd name="T2" fmla="*/ 16 w 42"/>
                  <a:gd name="T3" fmla="*/ 32 h 48"/>
                  <a:gd name="T4" fmla="*/ 20 w 42"/>
                  <a:gd name="T5" fmla="*/ 38 h 48"/>
                  <a:gd name="T6" fmla="*/ 26 w 42"/>
                  <a:gd name="T7" fmla="*/ 41 h 48"/>
                  <a:gd name="T8" fmla="*/ 33 w 42"/>
                  <a:gd name="T9" fmla="*/ 41 h 48"/>
                  <a:gd name="T10" fmla="*/ 36 w 42"/>
                  <a:gd name="T11" fmla="*/ 41 h 48"/>
                  <a:gd name="T12" fmla="*/ 39 w 42"/>
                  <a:gd name="T13" fmla="*/ 40 h 48"/>
                  <a:gd name="T14" fmla="*/ 40 w 42"/>
                  <a:gd name="T15" fmla="*/ 45 h 48"/>
                  <a:gd name="T16" fmla="*/ 35 w 42"/>
                  <a:gd name="T17" fmla="*/ 48 h 48"/>
                  <a:gd name="T18" fmla="*/ 30 w 42"/>
                  <a:gd name="T19" fmla="*/ 48 h 48"/>
                  <a:gd name="T20" fmla="*/ 24 w 42"/>
                  <a:gd name="T21" fmla="*/ 48 h 48"/>
                  <a:gd name="T22" fmla="*/ 9 w 42"/>
                  <a:gd name="T23" fmla="*/ 43 h 48"/>
                  <a:gd name="T24" fmla="*/ 0 w 42"/>
                  <a:gd name="T25" fmla="*/ 33 h 48"/>
                  <a:gd name="T26" fmla="*/ 0 w 42"/>
                  <a:gd name="T27" fmla="*/ 28 h 48"/>
                  <a:gd name="T28" fmla="*/ 0 w 42"/>
                  <a:gd name="T29" fmla="*/ 23 h 48"/>
                  <a:gd name="T30" fmla="*/ 5 w 42"/>
                  <a:gd name="T31" fmla="*/ 6 h 48"/>
                  <a:gd name="T32" fmla="*/ 21 w 42"/>
                  <a:gd name="T33" fmla="*/ 0 h 48"/>
                  <a:gd name="T34" fmla="*/ 25 w 42"/>
                  <a:gd name="T35" fmla="*/ 0 h 48"/>
                  <a:gd name="T36" fmla="*/ 27 w 42"/>
                  <a:gd name="T37" fmla="*/ 0 h 48"/>
                  <a:gd name="T38" fmla="*/ 31 w 42"/>
                  <a:gd name="T39" fmla="*/ 1 h 48"/>
                  <a:gd name="T40" fmla="*/ 34 w 42"/>
                  <a:gd name="T41" fmla="*/ 3 h 48"/>
                  <a:gd name="T42" fmla="*/ 39 w 42"/>
                  <a:gd name="T43" fmla="*/ 7 h 48"/>
                  <a:gd name="T44" fmla="*/ 40 w 42"/>
                  <a:gd name="T45" fmla="*/ 13 h 48"/>
                  <a:gd name="T46" fmla="*/ 41 w 42"/>
                  <a:gd name="T47" fmla="*/ 16 h 48"/>
                  <a:gd name="T48" fmla="*/ 42 w 42"/>
                  <a:gd name="T49" fmla="*/ 18 h 48"/>
                  <a:gd name="T50" fmla="*/ 13 w 42"/>
                  <a:gd name="T51" fmla="*/ 21 h 48"/>
                  <a:gd name="T52" fmla="*/ 30 w 42"/>
                  <a:gd name="T53" fmla="*/ 13 h 48"/>
                  <a:gd name="T54" fmla="*/ 29 w 42"/>
                  <a:gd name="T55" fmla="*/ 9 h 48"/>
                  <a:gd name="T56" fmla="*/ 27 w 42"/>
                  <a:gd name="T57" fmla="*/ 7 h 48"/>
                  <a:gd name="T58" fmla="*/ 25 w 42"/>
                  <a:gd name="T59" fmla="*/ 4 h 48"/>
                  <a:gd name="T60" fmla="*/ 21 w 42"/>
                  <a:gd name="T61" fmla="*/ 4 h 48"/>
                  <a:gd name="T62" fmla="*/ 16 w 42"/>
                  <a:gd name="T63" fmla="*/ 6 h 48"/>
                  <a:gd name="T64" fmla="*/ 13 w 42"/>
                  <a:gd name="T65" fmla="*/ 10 h 48"/>
                  <a:gd name="T66" fmla="*/ 13 w 42"/>
                  <a:gd name="T67" fmla="*/ 12 h 48"/>
                  <a:gd name="T68" fmla="*/ 30 w 42"/>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8"/>
                  <a:gd name="T107" fmla="*/ 42 w 4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8">
                    <a:moveTo>
                      <a:pt x="13" y="21"/>
                    </a:moveTo>
                    <a:lnTo>
                      <a:pt x="13" y="24"/>
                    </a:lnTo>
                    <a:lnTo>
                      <a:pt x="13" y="28"/>
                    </a:lnTo>
                    <a:lnTo>
                      <a:pt x="16" y="32"/>
                    </a:lnTo>
                    <a:lnTo>
                      <a:pt x="17" y="35"/>
                    </a:lnTo>
                    <a:lnTo>
                      <a:pt x="20" y="38"/>
                    </a:lnTo>
                    <a:lnTo>
                      <a:pt x="23" y="39"/>
                    </a:lnTo>
                    <a:lnTo>
                      <a:pt x="26" y="41"/>
                    </a:lnTo>
                    <a:lnTo>
                      <a:pt x="30" y="41"/>
                    </a:lnTo>
                    <a:lnTo>
                      <a:pt x="33" y="41"/>
                    </a:lnTo>
                    <a:lnTo>
                      <a:pt x="34" y="41"/>
                    </a:lnTo>
                    <a:lnTo>
                      <a:pt x="36" y="41"/>
                    </a:lnTo>
                    <a:lnTo>
                      <a:pt x="38" y="41"/>
                    </a:lnTo>
                    <a:lnTo>
                      <a:pt x="39" y="40"/>
                    </a:lnTo>
                    <a:lnTo>
                      <a:pt x="40" y="39"/>
                    </a:lnTo>
                    <a:lnTo>
                      <a:pt x="40" y="45"/>
                    </a:lnTo>
                    <a:lnTo>
                      <a:pt x="38" y="47"/>
                    </a:lnTo>
                    <a:lnTo>
                      <a:pt x="35" y="48"/>
                    </a:lnTo>
                    <a:lnTo>
                      <a:pt x="33" y="48"/>
                    </a:lnTo>
                    <a:lnTo>
                      <a:pt x="30" y="48"/>
                    </a:lnTo>
                    <a:lnTo>
                      <a:pt x="27" y="48"/>
                    </a:lnTo>
                    <a:lnTo>
                      <a:pt x="24" y="48"/>
                    </a:lnTo>
                    <a:lnTo>
                      <a:pt x="16" y="47"/>
                    </a:lnTo>
                    <a:lnTo>
                      <a:pt x="9" y="43"/>
                    </a:lnTo>
                    <a:lnTo>
                      <a:pt x="4" y="39"/>
                    </a:lnTo>
                    <a:lnTo>
                      <a:pt x="0" y="33"/>
                    </a:lnTo>
                    <a:lnTo>
                      <a:pt x="0" y="30"/>
                    </a:lnTo>
                    <a:lnTo>
                      <a:pt x="0" y="28"/>
                    </a:lnTo>
                    <a:lnTo>
                      <a:pt x="0" y="25"/>
                    </a:lnTo>
                    <a:lnTo>
                      <a:pt x="0" y="23"/>
                    </a:lnTo>
                    <a:lnTo>
                      <a:pt x="2" y="13"/>
                    </a:lnTo>
                    <a:lnTo>
                      <a:pt x="5" y="6"/>
                    </a:lnTo>
                    <a:lnTo>
                      <a:pt x="12" y="2"/>
                    </a:lnTo>
                    <a:lnTo>
                      <a:pt x="21" y="0"/>
                    </a:lnTo>
                    <a:lnTo>
                      <a:pt x="23" y="0"/>
                    </a:lnTo>
                    <a:lnTo>
                      <a:pt x="25" y="0"/>
                    </a:lnTo>
                    <a:lnTo>
                      <a:pt x="26" y="0"/>
                    </a:lnTo>
                    <a:lnTo>
                      <a:pt x="27" y="0"/>
                    </a:lnTo>
                    <a:lnTo>
                      <a:pt x="29" y="0"/>
                    </a:lnTo>
                    <a:lnTo>
                      <a:pt x="31" y="1"/>
                    </a:lnTo>
                    <a:lnTo>
                      <a:pt x="33" y="3"/>
                    </a:lnTo>
                    <a:lnTo>
                      <a:pt x="34" y="3"/>
                    </a:lnTo>
                    <a:lnTo>
                      <a:pt x="37" y="4"/>
                    </a:lnTo>
                    <a:lnTo>
                      <a:pt x="39" y="7"/>
                    </a:lnTo>
                    <a:lnTo>
                      <a:pt x="39" y="9"/>
                    </a:lnTo>
                    <a:lnTo>
                      <a:pt x="40" y="13"/>
                    </a:lnTo>
                    <a:lnTo>
                      <a:pt x="40" y="14"/>
                    </a:lnTo>
                    <a:lnTo>
                      <a:pt x="41" y="16"/>
                    </a:lnTo>
                    <a:lnTo>
                      <a:pt x="42" y="17"/>
                    </a:lnTo>
                    <a:lnTo>
                      <a:pt x="42" y="18"/>
                    </a:lnTo>
                    <a:lnTo>
                      <a:pt x="11" y="18"/>
                    </a:lnTo>
                    <a:lnTo>
                      <a:pt x="13" y="21"/>
                    </a:lnTo>
                    <a:close/>
                    <a:moveTo>
                      <a:pt x="30" y="13"/>
                    </a:moveTo>
                    <a:lnTo>
                      <a:pt x="30" y="13"/>
                    </a:lnTo>
                    <a:lnTo>
                      <a:pt x="30" y="11"/>
                    </a:lnTo>
                    <a:lnTo>
                      <a:pt x="29" y="9"/>
                    </a:lnTo>
                    <a:lnTo>
                      <a:pt x="29" y="8"/>
                    </a:lnTo>
                    <a:lnTo>
                      <a:pt x="27" y="7"/>
                    </a:lnTo>
                    <a:lnTo>
                      <a:pt x="26" y="5"/>
                    </a:lnTo>
                    <a:lnTo>
                      <a:pt x="25" y="4"/>
                    </a:lnTo>
                    <a:lnTo>
                      <a:pt x="23" y="4"/>
                    </a:lnTo>
                    <a:lnTo>
                      <a:pt x="21" y="4"/>
                    </a:lnTo>
                    <a:lnTo>
                      <a:pt x="19" y="5"/>
                    </a:lnTo>
                    <a:lnTo>
                      <a:pt x="16" y="6"/>
                    </a:lnTo>
                    <a:lnTo>
                      <a:pt x="15" y="8"/>
                    </a:lnTo>
                    <a:lnTo>
                      <a:pt x="13" y="10"/>
                    </a:lnTo>
                    <a:lnTo>
                      <a:pt x="13" y="11"/>
                    </a:lnTo>
                    <a:lnTo>
                      <a:pt x="13" y="12"/>
                    </a:lnTo>
                    <a:lnTo>
                      <a:pt x="13" y="13"/>
                    </a:lnTo>
                    <a:lnTo>
                      <a:pt x="30" y="13"/>
                    </a:lnTo>
                    <a:close/>
                  </a:path>
                </a:pathLst>
              </a:custGeom>
              <a:solidFill>
                <a:srgbClr val="FFFFFF"/>
              </a:solidFill>
              <a:ln w="9525">
                <a:noFill/>
                <a:round/>
                <a:headEnd/>
                <a:tailEnd/>
              </a:ln>
            </p:spPr>
            <p:txBody>
              <a:bodyPr/>
              <a:lstStyle/>
              <a:p>
                <a:endParaRPr lang="en-US"/>
              </a:p>
            </p:txBody>
          </p:sp>
          <p:sp>
            <p:nvSpPr>
              <p:cNvPr id="43114" name="Freeform 105"/>
              <p:cNvSpPr>
                <a:spLocks/>
              </p:cNvSpPr>
              <p:nvPr/>
            </p:nvSpPr>
            <p:spPr bwMode="auto">
              <a:xfrm>
                <a:off x="2523" y="3020"/>
                <a:ext cx="40" cy="48"/>
              </a:xfrm>
              <a:custGeom>
                <a:avLst/>
                <a:gdLst>
                  <a:gd name="T0" fmla="*/ 27 w 40"/>
                  <a:gd name="T1" fmla="*/ 16 h 48"/>
                  <a:gd name="T2" fmla="*/ 26 w 40"/>
                  <a:gd name="T3" fmla="*/ 11 h 48"/>
                  <a:gd name="T4" fmla="*/ 23 w 40"/>
                  <a:gd name="T5" fmla="*/ 5 h 48"/>
                  <a:gd name="T6" fmla="*/ 19 w 40"/>
                  <a:gd name="T7" fmla="*/ 5 h 48"/>
                  <a:gd name="T8" fmla="*/ 15 w 40"/>
                  <a:gd name="T9" fmla="*/ 8 h 48"/>
                  <a:gd name="T10" fmla="*/ 13 w 40"/>
                  <a:gd name="T11" fmla="*/ 11 h 48"/>
                  <a:gd name="T12" fmla="*/ 13 w 40"/>
                  <a:gd name="T13" fmla="*/ 16 h 48"/>
                  <a:gd name="T14" fmla="*/ 13 w 40"/>
                  <a:gd name="T15" fmla="*/ 23 h 48"/>
                  <a:gd name="T16" fmla="*/ 16 w 40"/>
                  <a:gd name="T17" fmla="*/ 32 h 48"/>
                  <a:gd name="T18" fmla="*/ 21 w 40"/>
                  <a:gd name="T19" fmla="*/ 38 h 48"/>
                  <a:gd name="T20" fmla="*/ 26 w 40"/>
                  <a:gd name="T21" fmla="*/ 41 h 48"/>
                  <a:gd name="T22" fmla="*/ 31 w 40"/>
                  <a:gd name="T23" fmla="*/ 41 h 48"/>
                  <a:gd name="T24" fmla="*/ 33 w 40"/>
                  <a:gd name="T25" fmla="*/ 41 h 48"/>
                  <a:gd name="T26" fmla="*/ 35 w 40"/>
                  <a:gd name="T27" fmla="*/ 41 h 48"/>
                  <a:gd name="T28" fmla="*/ 37 w 40"/>
                  <a:gd name="T29" fmla="*/ 41 h 48"/>
                  <a:gd name="T30" fmla="*/ 40 w 40"/>
                  <a:gd name="T31" fmla="*/ 45 h 48"/>
                  <a:gd name="T32" fmla="*/ 35 w 40"/>
                  <a:gd name="T33" fmla="*/ 48 h 48"/>
                  <a:gd name="T34" fmla="*/ 30 w 40"/>
                  <a:gd name="T35" fmla="*/ 48 h 48"/>
                  <a:gd name="T36" fmla="*/ 26 w 40"/>
                  <a:gd name="T37" fmla="*/ 48 h 48"/>
                  <a:gd name="T38" fmla="*/ 19 w 40"/>
                  <a:gd name="T39" fmla="*/ 48 h 48"/>
                  <a:gd name="T40" fmla="*/ 14 w 40"/>
                  <a:gd name="T41" fmla="*/ 48 h 48"/>
                  <a:gd name="T42" fmla="*/ 12 w 40"/>
                  <a:gd name="T43" fmla="*/ 46 h 48"/>
                  <a:gd name="T44" fmla="*/ 8 w 40"/>
                  <a:gd name="T45" fmla="*/ 43 h 48"/>
                  <a:gd name="T46" fmla="*/ 2 w 40"/>
                  <a:gd name="T47" fmla="*/ 34 h 48"/>
                  <a:gd name="T48" fmla="*/ 0 w 40"/>
                  <a:gd name="T49" fmla="*/ 23 h 48"/>
                  <a:gd name="T50" fmla="*/ 1 w 40"/>
                  <a:gd name="T51" fmla="*/ 15 h 48"/>
                  <a:gd name="T52" fmla="*/ 3 w 40"/>
                  <a:gd name="T53" fmla="*/ 8 h 48"/>
                  <a:gd name="T54" fmla="*/ 10 w 40"/>
                  <a:gd name="T55" fmla="*/ 3 h 48"/>
                  <a:gd name="T56" fmla="*/ 21 w 40"/>
                  <a:gd name="T57" fmla="*/ 0 h 48"/>
                  <a:gd name="T58" fmla="*/ 31 w 40"/>
                  <a:gd name="T59" fmla="*/ 1 h 48"/>
                  <a:gd name="T60" fmla="*/ 36 w 40"/>
                  <a:gd name="T61" fmla="*/ 4 h 48"/>
                  <a:gd name="T62" fmla="*/ 37 w 40"/>
                  <a:gd name="T63" fmla="*/ 8 h 48"/>
                  <a:gd name="T64" fmla="*/ 38 w 40"/>
                  <a:gd name="T65" fmla="*/ 10 h 48"/>
                  <a:gd name="T66" fmla="*/ 40 w 40"/>
                  <a:gd name="T67" fmla="*/ 13 h 48"/>
                  <a:gd name="T68" fmla="*/ 40 w 40"/>
                  <a:gd name="T69" fmla="*/ 16 h 48"/>
                  <a:gd name="T70" fmla="*/ 27 w 40"/>
                  <a:gd name="T71" fmla="*/ 1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8"/>
                  <a:gd name="T110" fmla="*/ 40 w 4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8">
                    <a:moveTo>
                      <a:pt x="27" y="17"/>
                    </a:moveTo>
                    <a:lnTo>
                      <a:pt x="27" y="16"/>
                    </a:lnTo>
                    <a:lnTo>
                      <a:pt x="27" y="15"/>
                    </a:lnTo>
                    <a:lnTo>
                      <a:pt x="26" y="11"/>
                    </a:lnTo>
                    <a:lnTo>
                      <a:pt x="26" y="7"/>
                    </a:lnTo>
                    <a:lnTo>
                      <a:pt x="23" y="5"/>
                    </a:lnTo>
                    <a:lnTo>
                      <a:pt x="21" y="4"/>
                    </a:lnTo>
                    <a:lnTo>
                      <a:pt x="19" y="5"/>
                    </a:lnTo>
                    <a:lnTo>
                      <a:pt x="17" y="6"/>
                    </a:lnTo>
                    <a:lnTo>
                      <a:pt x="15" y="8"/>
                    </a:lnTo>
                    <a:lnTo>
                      <a:pt x="14" y="10"/>
                    </a:lnTo>
                    <a:lnTo>
                      <a:pt x="13" y="11"/>
                    </a:lnTo>
                    <a:lnTo>
                      <a:pt x="13" y="13"/>
                    </a:lnTo>
                    <a:lnTo>
                      <a:pt x="13" y="16"/>
                    </a:lnTo>
                    <a:lnTo>
                      <a:pt x="13" y="18"/>
                    </a:lnTo>
                    <a:lnTo>
                      <a:pt x="13" y="23"/>
                    </a:lnTo>
                    <a:lnTo>
                      <a:pt x="14" y="28"/>
                    </a:lnTo>
                    <a:lnTo>
                      <a:pt x="16" y="32"/>
                    </a:lnTo>
                    <a:lnTo>
                      <a:pt x="18" y="35"/>
                    </a:lnTo>
                    <a:lnTo>
                      <a:pt x="21" y="38"/>
                    </a:lnTo>
                    <a:lnTo>
                      <a:pt x="24" y="39"/>
                    </a:lnTo>
                    <a:lnTo>
                      <a:pt x="26" y="41"/>
                    </a:lnTo>
                    <a:lnTo>
                      <a:pt x="30" y="41"/>
                    </a:lnTo>
                    <a:lnTo>
                      <a:pt x="31" y="41"/>
                    </a:lnTo>
                    <a:lnTo>
                      <a:pt x="32" y="41"/>
                    </a:lnTo>
                    <a:lnTo>
                      <a:pt x="33" y="41"/>
                    </a:lnTo>
                    <a:lnTo>
                      <a:pt x="34" y="41"/>
                    </a:lnTo>
                    <a:lnTo>
                      <a:pt x="35" y="41"/>
                    </a:lnTo>
                    <a:lnTo>
                      <a:pt x="36" y="41"/>
                    </a:lnTo>
                    <a:lnTo>
                      <a:pt x="37" y="41"/>
                    </a:lnTo>
                    <a:lnTo>
                      <a:pt x="40" y="41"/>
                    </a:lnTo>
                    <a:lnTo>
                      <a:pt x="40" y="45"/>
                    </a:lnTo>
                    <a:lnTo>
                      <a:pt x="37" y="47"/>
                    </a:lnTo>
                    <a:lnTo>
                      <a:pt x="35" y="48"/>
                    </a:lnTo>
                    <a:lnTo>
                      <a:pt x="32" y="48"/>
                    </a:lnTo>
                    <a:lnTo>
                      <a:pt x="30" y="48"/>
                    </a:lnTo>
                    <a:lnTo>
                      <a:pt x="27" y="48"/>
                    </a:lnTo>
                    <a:lnTo>
                      <a:pt x="26" y="48"/>
                    </a:lnTo>
                    <a:lnTo>
                      <a:pt x="22" y="48"/>
                    </a:lnTo>
                    <a:lnTo>
                      <a:pt x="19" y="48"/>
                    </a:lnTo>
                    <a:lnTo>
                      <a:pt x="17" y="48"/>
                    </a:lnTo>
                    <a:lnTo>
                      <a:pt x="14" y="48"/>
                    </a:lnTo>
                    <a:lnTo>
                      <a:pt x="13" y="47"/>
                    </a:lnTo>
                    <a:lnTo>
                      <a:pt x="12" y="46"/>
                    </a:lnTo>
                    <a:lnTo>
                      <a:pt x="10" y="44"/>
                    </a:lnTo>
                    <a:lnTo>
                      <a:pt x="8" y="43"/>
                    </a:lnTo>
                    <a:lnTo>
                      <a:pt x="4" y="39"/>
                    </a:lnTo>
                    <a:lnTo>
                      <a:pt x="2" y="34"/>
                    </a:lnTo>
                    <a:lnTo>
                      <a:pt x="1" y="28"/>
                    </a:lnTo>
                    <a:lnTo>
                      <a:pt x="0" y="23"/>
                    </a:lnTo>
                    <a:lnTo>
                      <a:pt x="0" y="18"/>
                    </a:lnTo>
                    <a:lnTo>
                      <a:pt x="1" y="15"/>
                    </a:lnTo>
                    <a:lnTo>
                      <a:pt x="2" y="12"/>
                    </a:lnTo>
                    <a:lnTo>
                      <a:pt x="3" y="8"/>
                    </a:lnTo>
                    <a:lnTo>
                      <a:pt x="6" y="5"/>
                    </a:lnTo>
                    <a:lnTo>
                      <a:pt x="10" y="3"/>
                    </a:lnTo>
                    <a:lnTo>
                      <a:pt x="15" y="1"/>
                    </a:lnTo>
                    <a:lnTo>
                      <a:pt x="21" y="0"/>
                    </a:lnTo>
                    <a:lnTo>
                      <a:pt x="26" y="0"/>
                    </a:lnTo>
                    <a:lnTo>
                      <a:pt x="31" y="1"/>
                    </a:lnTo>
                    <a:lnTo>
                      <a:pt x="34" y="3"/>
                    </a:lnTo>
                    <a:lnTo>
                      <a:pt x="36" y="4"/>
                    </a:lnTo>
                    <a:lnTo>
                      <a:pt x="36" y="6"/>
                    </a:lnTo>
                    <a:lnTo>
                      <a:pt x="37" y="8"/>
                    </a:lnTo>
                    <a:lnTo>
                      <a:pt x="38" y="8"/>
                    </a:lnTo>
                    <a:lnTo>
                      <a:pt x="38" y="10"/>
                    </a:lnTo>
                    <a:lnTo>
                      <a:pt x="39" y="12"/>
                    </a:lnTo>
                    <a:lnTo>
                      <a:pt x="40" y="13"/>
                    </a:lnTo>
                    <a:lnTo>
                      <a:pt x="40" y="15"/>
                    </a:lnTo>
                    <a:lnTo>
                      <a:pt x="40" y="16"/>
                    </a:lnTo>
                    <a:lnTo>
                      <a:pt x="40" y="17"/>
                    </a:lnTo>
                    <a:lnTo>
                      <a:pt x="27" y="17"/>
                    </a:lnTo>
                    <a:close/>
                  </a:path>
                </a:pathLst>
              </a:custGeom>
              <a:solidFill>
                <a:srgbClr val="FFFFFF"/>
              </a:solidFill>
              <a:ln w="9525">
                <a:noFill/>
                <a:round/>
                <a:headEnd/>
                <a:tailEnd/>
              </a:ln>
            </p:spPr>
            <p:txBody>
              <a:bodyPr/>
              <a:lstStyle/>
              <a:p>
                <a:endParaRPr lang="en-US"/>
              </a:p>
            </p:txBody>
          </p:sp>
          <p:sp>
            <p:nvSpPr>
              <p:cNvPr id="43115" name="Rectangle 106"/>
              <p:cNvSpPr>
                <a:spLocks noChangeArrowheads="1"/>
              </p:cNvSpPr>
              <p:nvPr/>
            </p:nvSpPr>
            <p:spPr bwMode="auto">
              <a:xfrm>
                <a:off x="2571" y="3000"/>
                <a:ext cx="12" cy="68"/>
              </a:xfrm>
              <a:prstGeom prst="rect">
                <a:avLst/>
              </a:prstGeom>
              <a:solidFill>
                <a:srgbClr val="FFFFFF"/>
              </a:solidFill>
              <a:ln w="9525">
                <a:noFill/>
                <a:miter lim="800000"/>
                <a:headEnd/>
                <a:tailEnd/>
              </a:ln>
            </p:spPr>
            <p:txBody>
              <a:bodyPr/>
              <a:lstStyle/>
              <a:p>
                <a:endParaRPr lang="en-GB"/>
              </a:p>
            </p:txBody>
          </p:sp>
          <p:sp>
            <p:nvSpPr>
              <p:cNvPr id="43116" name="Freeform 107"/>
              <p:cNvSpPr>
                <a:spLocks noEditPoints="1"/>
              </p:cNvSpPr>
              <p:nvPr/>
            </p:nvSpPr>
            <p:spPr bwMode="auto">
              <a:xfrm>
                <a:off x="2594" y="3020"/>
                <a:ext cx="45" cy="48"/>
              </a:xfrm>
              <a:custGeom>
                <a:avLst/>
                <a:gdLst>
                  <a:gd name="T0" fmla="*/ 45 w 45"/>
                  <a:gd name="T1" fmla="*/ 27 h 48"/>
                  <a:gd name="T2" fmla="*/ 44 w 45"/>
                  <a:gd name="T3" fmla="*/ 31 h 48"/>
                  <a:gd name="T4" fmla="*/ 42 w 45"/>
                  <a:gd name="T5" fmla="*/ 38 h 48"/>
                  <a:gd name="T6" fmla="*/ 38 w 45"/>
                  <a:gd name="T7" fmla="*/ 43 h 48"/>
                  <a:gd name="T8" fmla="*/ 35 w 45"/>
                  <a:gd name="T9" fmla="*/ 46 h 48"/>
                  <a:gd name="T10" fmla="*/ 31 w 45"/>
                  <a:gd name="T11" fmla="*/ 48 h 48"/>
                  <a:gd name="T12" fmla="*/ 28 w 45"/>
                  <a:gd name="T13" fmla="*/ 48 h 48"/>
                  <a:gd name="T14" fmla="*/ 24 w 45"/>
                  <a:gd name="T15" fmla="*/ 48 h 48"/>
                  <a:gd name="T16" fmla="*/ 17 w 45"/>
                  <a:gd name="T17" fmla="*/ 47 h 48"/>
                  <a:gd name="T18" fmla="*/ 7 w 45"/>
                  <a:gd name="T19" fmla="*/ 43 h 48"/>
                  <a:gd name="T20" fmla="*/ 3 w 45"/>
                  <a:gd name="T21" fmla="*/ 38 h 48"/>
                  <a:gd name="T22" fmla="*/ 1 w 45"/>
                  <a:gd name="T23" fmla="*/ 29 h 48"/>
                  <a:gd name="T24" fmla="*/ 0 w 45"/>
                  <a:gd name="T25" fmla="*/ 23 h 48"/>
                  <a:gd name="T26" fmla="*/ 0 w 45"/>
                  <a:gd name="T27" fmla="*/ 18 h 48"/>
                  <a:gd name="T28" fmla="*/ 4 w 45"/>
                  <a:gd name="T29" fmla="*/ 9 h 48"/>
                  <a:gd name="T30" fmla="*/ 14 w 45"/>
                  <a:gd name="T31" fmla="*/ 1 h 48"/>
                  <a:gd name="T32" fmla="*/ 24 w 45"/>
                  <a:gd name="T33" fmla="*/ 0 h 48"/>
                  <a:gd name="T34" fmla="*/ 28 w 45"/>
                  <a:gd name="T35" fmla="*/ 0 h 48"/>
                  <a:gd name="T36" fmla="*/ 34 w 45"/>
                  <a:gd name="T37" fmla="*/ 3 h 48"/>
                  <a:gd name="T38" fmla="*/ 42 w 45"/>
                  <a:gd name="T39" fmla="*/ 9 h 48"/>
                  <a:gd name="T40" fmla="*/ 44 w 45"/>
                  <a:gd name="T41" fmla="*/ 18 h 48"/>
                  <a:gd name="T42" fmla="*/ 45 w 45"/>
                  <a:gd name="T43" fmla="*/ 23 h 48"/>
                  <a:gd name="T44" fmla="*/ 45 w 45"/>
                  <a:gd name="T45" fmla="*/ 24 h 48"/>
                  <a:gd name="T46" fmla="*/ 32 w 45"/>
                  <a:gd name="T47" fmla="*/ 18 h 48"/>
                  <a:gd name="T48" fmla="*/ 32 w 45"/>
                  <a:gd name="T49" fmla="*/ 16 h 48"/>
                  <a:gd name="T50" fmla="*/ 32 w 45"/>
                  <a:gd name="T51" fmla="*/ 13 h 48"/>
                  <a:gd name="T52" fmla="*/ 29 w 45"/>
                  <a:gd name="T53" fmla="*/ 6 h 48"/>
                  <a:gd name="T54" fmla="*/ 21 w 45"/>
                  <a:gd name="T55" fmla="*/ 4 h 48"/>
                  <a:gd name="T56" fmla="*/ 17 w 45"/>
                  <a:gd name="T57" fmla="*/ 6 h 48"/>
                  <a:gd name="T58" fmla="*/ 15 w 45"/>
                  <a:gd name="T59" fmla="*/ 10 h 48"/>
                  <a:gd name="T60" fmla="*/ 14 w 45"/>
                  <a:gd name="T61" fmla="*/ 13 h 48"/>
                  <a:gd name="T62" fmla="*/ 13 w 45"/>
                  <a:gd name="T63" fmla="*/ 18 h 48"/>
                  <a:gd name="T64" fmla="*/ 13 w 45"/>
                  <a:gd name="T65" fmla="*/ 27 h 48"/>
                  <a:gd name="T66" fmla="*/ 13 w 45"/>
                  <a:gd name="T67" fmla="*/ 33 h 48"/>
                  <a:gd name="T68" fmla="*/ 15 w 45"/>
                  <a:gd name="T69" fmla="*/ 39 h 48"/>
                  <a:gd name="T70" fmla="*/ 19 w 45"/>
                  <a:gd name="T71" fmla="*/ 43 h 48"/>
                  <a:gd name="T72" fmla="*/ 26 w 45"/>
                  <a:gd name="T73" fmla="*/ 43 h 48"/>
                  <a:gd name="T74" fmla="*/ 30 w 45"/>
                  <a:gd name="T75" fmla="*/ 39 h 48"/>
                  <a:gd name="T76" fmla="*/ 32 w 45"/>
                  <a:gd name="T77" fmla="*/ 34 h 48"/>
                  <a:gd name="T78" fmla="*/ 32 w 45"/>
                  <a:gd name="T79" fmla="*/ 28 h 48"/>
                  <a:gd name="T80" fmla="*/ 32 w 45"/>
                  <a:gd name="T81" fmla="*/ 24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48"/>
                  <a:gd name="T125" fmla="*/ 45 w 4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48">
                    <a:moveTo>
                      <a:pt x="45" y="24"/>
                    </a:moveTo>
                    <a:lnTo>
                      <a:pt x="45" y="27"/>
                    </a:lnTo>
                    <a:lnTo>
                      <a:pt x="45" y="28"/>
                    </a:lnTo>
                    <a:lnTo>
                      <a:pt x="44" y="31"/>
                    </a:lnTo>
                    <a:lnTo>
                      <a:pt x="43" y="33"/>
                    </a:lnTo>
                    <a:lnTo>
                      <a:pt x="42" y="38"/>
                    </a:lnTo>
                    <a:lnTo>
                      <a:pt x="41" y="41"/>
                    </a:lnTo>
                    <a:lnTo>
                      <a:pt x="38" y="43"/>
                    </a:lnTo>
                    <a:lnTo>
                      <a:pt x="37" y="45"/>
                    </a:lnTo>
                    <a:lnTo>
                      <a:pt x="35" y="46"/>
                    </a:lnTo>
                    <a:lnTo>
                      <a:pt x="33" y="47"/>
                    </a:lnTo>
                    <a:lnTo>
                      <a:pt x="31" y="48"/>
                    </a:lnTo>
                    <a:lnTo>
                      <a:pt x="29" y="48"/>
                    </a:lnTo>
                    <a:lnTo>
                      <a:pt x="28" y="48"/>
                    </a:lnTo>
                    <a:lnTo>
                      <a:pt x="26" y="48"/>
                    </a:lnTo>
                    <a:lnTo>
                      <a:pt x="24" y="48"/>
                    </a:lnTo>
                    <a:lnTo>
                      <a:pt x="17" y="47"/>
                    </a:lnTo>
                    <a:lnTo>
                      <a:pt x="12" y="46"/>
                    </a:lnTo>
                    <a:lnTo>
                      <a:pt x="7" y="43"/>
                    </a:lnTo>
                    <a:lnTo>
                      <a:pt x="4" y="41"/>
                    </a:lnTo>
                    <a:lnTo>
                      <a:pt x="3" y="38"/>
                    </a:lnTo>
                    <a:lnTo>
                      <a:pt x="2" y="34"/>
                    </a:lnTo>
                    <a:lnTo>
                      <a:pt x="1" y="29"/>
                    </a:lnTo>
                    <a:lnTo>
                      <a:pt x="0" y="25"/>
                    </a:lnTo>
                    <a:lnTo>
                      <a:pt x="0" y="23"/>
                    </a:lnTo>
                    <a:lnTo>
                      <a:pt x="0" y="20"/>
                    </a:lnTo>
                    <a:lnTo>
                      <a:pt x="0" y="18"/>
                    </a:lnTo>
                    <a:lnTo>
                      <a:pt x="1" y="15"/>
                    </a:lnTo>
                    <a:lnTo>
                      <a:pt x="4" y="9"/>
                    </a:lnTo>
                    <a:lnTo>
                      <a:pt x="8" y="4"/>
                    </a:lnTo>
                    <a:lnTo>
                      <a:pt x="14" y="1"/>
                    </a:lnTo>
                    <a:lnTo>
                      <a:pt x="21" y="0"/>
                    </a:lnTo>
                    <a:lnTo>
                      <a:pt x="24" y="0"/>
                    </a:lnTo>
                    <a:lnTo>
                      <a:pt x="25" y="0"/>
                    </a:lnTo>
                    <a:lnTo>
                      <a:pt x="28" y="0"/>
                    </a:lnTo>
                    <a:lnTo>
                      <a:pt x="29" y="0"/>
                    </a:lnTo>
                    <a:lnTo>
                      <a:pt x="34" y="3"/>
                    </a:lnTo>
                    <a:lnTo>
                      <a:pt x="39" y="5"/>
                    </a:lnTo>
                    <a:lnTo>
                      <a:pt x="42" y="9"/>
                    </a:lnTo>
                    <a:lnTo>
                      <a:pt x="43" y="15"/>
                    </a:lnTo>
                    <a:lnTo>
                      <a:pt x="44" y="18"/>
                    </a:lnTo>
                    <a:lnTo>
                      <a:pt x="45" y="20"/>
                    </a:lnTo>
                    <a:lnTo>
                      <a:pt x="45" y="23"/>
                    </a:lnTo>
                    <a:lnTo>
                      <a:pt x="45" y="25"/>
                    </a:lnTo>
                    <a:lnTo>
                      <a:pt x="45" y="24"/>
                    </a:lnTo>
                    <a:close/>
                    <a:moveTo>
                      <a:pt x="32" y="24"/>
                    </a:moveTo>
                    <a:lnTo>
                      <a:pt x="32" y="18"/>
                    </a:lnTo>
                    <a:lnTo>
                      <a:pt x="32" y="17"/>
                    </a:lnTo>
                    <a:lnTo>
                      <a:pt x="32" y="16"/>
                    </a:lnTo>
                    <a:lnTo>
                      <a:pt x="32" y="14"/>
                    </a:lnTo>
                    <a:lnTo>
                      <a:pt x="32" y="13"/>
                    </a:lnTo>
                    <a:lnTo>
                      <a:pt x="30" y="8"/>
                    </a:lnTo>
                    <a:lnTo>
                      <a:pt x="29" y="6"/>
                    </a:lnTo>
                    <a:lnTo>
                      <a:pt x="26" y="5"/>
                    </a:lnTo>
                    <a:lnTo>
                      <a:pt x="21" y="4"/>
                    </a:lnTo>
                    <a:lnTo>
                      <a:pt x="20" y="5"/>
                    </a:lnTo>
                    <a:lnTo>
                      <a:pt x="17" y="6"/>
                    </a:lnTo>
                    <a:lnTo>
                      <a:pt x="16" y="8"/>
                    </a:lnTo>
                    <a:lnTo>
                      <a:pt x="15" y="10"/>
                    </a:lnTo>
                    <a:lnTo>
                      <a:pt x="15" y="12"/>
                    </a:lnTo>
                    <a:lnTo>
                      <a:pt x="14" y="13"/>
                    </a:lnTo>
                    <a:lnTo>
                      <a:pt x="13" y="16"/>
                    </a:lnTo>
                    <a:lnTo>
                      <a:pt x="13" y="18"/>
                    </a:lnTo>
                    <a:lnTo>
                      <a:pt x="13" y="23"/>
                    </a:lnTo>
                    <a:lnTo>
                      <a:pt x="13" y="27"/>
                    </a:lnTo>
                    <a:lnTo>
                      <a:pt x="13" y="30"/>
                    </a:lnTo>
                    <a:lnTo>
                      <a:pt x="13" y="33"/>
                    </a:lnTo>
                    <a:lnTo>
                      <a:pt x="13" y="35"/>
                    </a:lnTo>
                    <a:lnTo>
                      <a:pt x="15" y="39"/>
                    </a:lnTo>
                    <a:lnTo>
                      <a:pt x="17" y="42"/>
                    </a:lnTo>
                    <a:lnTo>
                      <a:pt x="19" y="43"/>
                    </a:lnTo>
                    <a:lnTo>
                      <a:pt x="21" y="43"/>
                    </a:lnTo>
                    <a:lnTo>
                      <a:pt x="26" y="43"/>
                    </a:lnTo>
                    <a:lnTo>
                      <a:pt x="29" y="42"/>
                    </a:lnTo>
                    <a:lnTo>
                      <a:pt x="30" y="39"/>
                    </a:lnTo>
                    <a:lnTo>
                      <a:pt x="32" y="37"/>
                    </a:lnTo>
                    <a:lnTo>
                      <a:pt x="32" y="34"/>
                    </a:lnTo>
                    <a:lnTo>
                      <a:pt x="32" y="31"/>
                    </a:lnTo>
                    <a:lnTo>
                      <a:pt x="32" y="28"/>
                    </a:lnTo>
                    <a:lnTo>
                      <a:pt x="32" y="25"/>
                    </a:lnTo>
                    <a:lnTo>
                      <a:pt x="32" y="24"/>
                    </a:lnTo>
                    <a:close/>
                  </a:path>
                </a:pathLst>
              </a:custGeom>
              <a:solidFill>
                <a:srgbClr val="FFFFFF"/>
              </a:solidFill>
              <a:ln w="9525">
                <a:noFill/>
                <a:round/>
                <a:headEnd/>
                <a:tailEnd/>
              </a:ln>
            </p:spPr>
            <p:txBody>
              <a:bodyPr/>
              <a:lstStyle/>
              <a:p>
                <a:endParaRPr lang="en-US"/>
              </a:p>
            </p:txBody>
          </p:sp>
          <p:sp>
            <p:nvSpPr>
              <p:cNvPr id="43117" name="Freeform 108"/>
              <p:cNvSpPr>
                <a:spLocks/>
              </p:cNvSpPr>
              <p:nvPr/>
            </p:nvSpPr>
            <p:spPr bwMode="auto">
              <a:xfrm>
                <a:off x="2650" y="3020"/>
                <a:ext cx="67" cy="48"/>
              </a:xfrm>
              <a:custGeom>
                <a:avLst/>
                <a:gdLst>
                  <a:gd name="T0" fmla="*/ 14 w 67"/>
                  <a:gd name="T1" fmla="*/ 6 h 48"/>
                  <a:gd name="T2" fmla="*/ 22 w 67"/>
                  <a:gd name="T3" fmla="*/ 1 h 48"/>
                  <a:gd name="T4" fmla="*/ 28 w 67"/>
                  <a:gd name="T5" fmla="*/ 0 h 48"/>
                  <a:gd name="T6" fmla="*/ 32 w 67"/>
                  <a:gd name="T7" fmla="*/ 2 h 48"/>
                  <a:gd name="T8" fmla="*/ 35 w 67"/>
                  <a:gd name="T9" fmla="*/ 4 h 48"/>
                  <a:gd name="T10" fmla="*/ 38 w 67"/>
                  <a:gd name="T11" fmla="*/ 7 h 48"/>
                  <a:gd name="T12" fmla="*/ 40 w 67"/>
                  <a:gd name="T13" fmla="*/ 11 h 48"/>
                  <a:gd name="T14" fmla="*/ 40 w 67"/>
                  <a:gd name="T15" fmla="*/ 10 h 48"/>
                  <a:gd name="T16" fmla="*/ 40 w 67"/>
                  <a:gd name="T17" fmla="*/ 8 h 48"/>
                  <a:gd name="T18" fmla="*/ 43 w 67"/>
                  <a:gd name="T19" fmla="*/ 4 h 48"/>
                  <a:gd name="T20" fmla="*/ 49 w 67"/>
                  <a:gd name="T21" fmla="*/ 1 h 48"/>
                  <a:gd name="T22" fmla="*/ 56 w 67"/>
                  <a:gd name="T23" fmla="*/ 0 h 48"/>
                  <a:gd name="T24" fmla="*/ 61 w 67"/>
                  <a:gd name="T25" fmla="*/ 3 h 48"/>
                  <a:gd name="T26" fmla="*/ 63 w 67"/>
                  <a:gd name="T27" fmla="*/ 6 h 48"/>
                  <a:gd name="T28" fmla="*/ 65 w 67"/>
                  <a:gd name="T29" fmla="*/ 10 h 48"/>
                  <a:gd name="T30" fmla="*/ 66 w 67"/>
                  <a:gd name="T31" fmla="*/ 14 h 48"/>
                  <a:gd name="T32" fmla="*/ 67 w 67"/>
                  <a:gd name="T33" fmla="*/ 17 h 48"/>
                  <a:gd name="T34" fmla="*/ 55 w 67"/>
                  <a:gd name="T35" fmla="*/ 48 h 48"/>
                  <a:gd name="T36" fmla="*/ 55 w 67"/>
                  <a:gd name="T37" fmla="*/ 18 h 48"/>
                  <a:gd name="T38" fmla="*/ 54 w 67"/>
                  <a:gd name="T39" fmla="*/ 16 h 48"/>
                  <a:gd name="T40" fmla="*/ 53 w 67"/>
                  <a:gd name="T41" fmla="*/ 11 h 48"/>
                  <a:gd name="T42" fmla="*/ 48 w 67"/>
                  <a:gd name="T43" fmla="*/ 8 h 48"/>
                  <a:gd name="T44" fmla="*/ 45 w 67"/>
                  <a:gd name="T45" fmla="*/ 10 h 48"/>
                  <a:gd name="T46" fmla="*/ 42 w 67"/>
                  <a:gd name="T47" fmla="*/ 13 h 48"/>
                  <a:gd name="T48" fmla="*/ 40 w 67"/>
                  <a:gd name="T49" fmla="*/ 16 h 48"/>
                  <a:gd name="T50" fmla="*/ 40 w 67"/>
                  <a:gd name="T51" fmla="*/ 23 h 48"/>
                  <a:gd name="T52" fmla="*/ 40 w 67"/>
                  <a:gd name="T53" fmla="*/ 25 h 48"/>
                  <a:gd name="T54" fmla="*/ 40 w 67"/>
                  <a:gd name="T55" fmla="*/ 29 h 48"/>
                  <a:gd name="T56" fmla="*/ 27 w 67"/>
                  <a:gd name="T57" fmla="*/ 48 h 48"/>
                  <a:gd name="T58" fmla="*/ 26 w 67"/>
                  <a:gd name="T59" fmla="*/ 17 h 48"/>
                  <a:gd name="T60" fmla="*/ 25 w 67"/>
                  <a:gd name="T61" fmla="*/ 13 h 48"/>
                  <a:gd name="T62" fmla="*/ 22 w 67"/>
                  <a:gd name="T63" fmla="*/ 9 h 48"/>
                  <a:gd name="T64" fmla="*/ 18 w 67"/>
                  <a:gd name="T65" fmla="*/ 9 h 48"/>
                  <a:gd name="T66" fmla="*/ 14 w 67"/>
                  <a:gd name="T67" fmla="*/ 13 h 48"/>
                  <a:gd name="T68" fmla="*/ 13 w 67"/>
                  <a:gd name="T69" fmla="*/ 16 h 48"/>
                  <a:gd name="T70" fmla="*/ 12 w 67"/>
                  <a:gd name="T71" fmla="*/ 18 h 48"/>
                  <a:gd name="T72" fmla="*/ 12 w 67"/>
                  <a:gd name="T73" fmla="*/ 21 h 48"/>
                  <a:gd name="T74" fmla="*/ 12 w 67"/>
                  <a:gd name="T75" fmla="*/ 23 h 48"/>
                  <a:gd name="T76" fmla="*/ 12 w 67"/>
                  <a:gd name="T77" fmla="*/ 25 h 48"/>
                  <a:gd name="T78" fmla="*/ 12 w 67"/>
                  <a:gd name="T79" fmla="*/ 29 h 48"/>
                  <a:gd name="T80" fmla="*/ 0 w 67"/>
                  <a:gd name="T81" fmla="*/ 48 h 48"/>
                  <a:gd name="T82" fmla="*/ 10 w 67"/>
                  <a:gd name="T83" fmla="*/ 0 h 48"/>
                  <a:gd name="T84" fmla="*/ 12 w 67"/>
                  <a:gd name="T85" fmla="*/ 1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48"/>
                  <a:gd name="T131" fmla="*/ 67 w 67"/>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48">
                    <a:moveTo>
                      <a:pt x="12" y="10"/>
                    </a:moveTo>
                    <a:lnTo>
                      <a:pt x="14" y="6"/>
                    </a:lnTo>
                    <a:lnTo>
                      <a:pt x="18" y="3"/>
                    </a:lnTo>
                    <a:lnTo>
                      <a:pt x="22" y="1"/>
                    </a:lnTo>
                    <a:lnTo>
                      <a:pt x="26" y="0"/>
                    </a:lnTo>
                    <a:lnTo>
                      <a:pt x="28" y="0"/>
                    </a:lnTo>
                    <a:lnTo>
                      <a:pt x="30" y="1"/>
                    </a:lnTo>
                    <a:lnTo>
                      <a:pt x="32" y="2"/>
                    </a:lnTo>
                    <a:lnTo>
                      <a:pt x="33" y="3"/>
                    </a:lnTo>
                    <a:lnTo>
                      <a:pt x="35" y="4"/>
                    </a:lnTo>
                    <a:lnTo>
                      <a:pt x="36" y="5"/>
                    </a:lnTo>
                    <a:lnTo>
                      <a:pt x="38" y="7"/>
                    </a:lnTo>
                    <a:lnTo>
                      <a:pt x="38" y="8"/>
                    </a:lnTo>
                    <a:lnTo>
                      <a:pt x="40" y="11"/>
                    </a:lnTo>
                    <a:lnTo>
                      <a:pt x="38" y="11"/>
                    </a:lnTo>
                    <a:lnTo>
                      <a:pt x="40" y="10"/>
                    </a:lnTo>
                    <a:lnTo>
                      <a:pt x="40" y="9"/>
                    </a:lnTo>
                    <a:lnTo>
                      <a:pt x="40" y="8"/>
                    </a:lnTo>
                    <a:lnTo>
                      <a:pt x="40" y="7"/>
                    </a:lnTo>
                    <a:lnTo>
                      <a:pt x="43" y="4"/>
                    </a:lnTo>
                    <a:lnTo>
                      <a:pt x="46" y="2"/>
                    </a:lnTo>
                    <a:lnTo>
                      <a:pt x="49" y="1"/>
                    </a:lnTo>
                    <a:lnTo>
                      <a:pt x="53" y="0"/>
                    </a:lnTo>
                    <a:lnTo>
                      <a:pt x="56" y="0"/>
                    </a:lnTo>
                    <a:lnTo>
                      <a:pt x="58" y="1"/>
                    </a:lnTo>
                    <a:lnTo>
                      <a:pt x="61" y="3"/>
                    </a:lnTo>
                    <a:lnTo>
                      <a:pt x="63" y="4"/>
                    </a:lnTo>
                    <a:lnTo>
                      <a:pt x="63" y="6"/>
                    </a:lnTo>
                    <a:lnTo>
                      <a:pt x="64" y="8"/>
                    </a:lnTo>
                    <a:lnTo>
                      <a:pt x="65" y="10"/>
                    </a:lnTo>
                    <a:lnTo>
                      <a:pt x="65" y="13"/>
                    </a:lnTo>
                    <a:lnTo>
                      <a:pt x="66" y="14"/>
                    </a:lnTo>
                    <a:lnTo>
                      <a:pt x="67" y="15"/>
                    </a:lnTo>
                    <a:lnTo>
                      <a:pt x="67" y="17"/>
                    </a:lnTo>
                    <a:lnTo>
                      <a:pt x="67" y="48"/>
                    </a:lnTo>
                    <a:lnTo>
                      <a:pt x="55" y="48"/>
                    </a:lnTo>
                    <a:lnTo>
                      <a:pt x="55" y="18"/>
                    </a:lnTo>
                    <a:lnTo>
                      <a:pt x="54" y="17"/>
                    </a:lnTo>
                    <a:lnTo>
                      <a:pt x="54" y="16"/>
                    </a:lnTo>
                    <a:lnTo>
                      <a:pt x="53" y="13"/>
                    </a:lnTo>
                    <a:lnTo>
                      <a:pt x="53" y="11"/>
                    </a:lnTo>
                    <a:lnTo>
                      <a:pt x="50" y="9"/>
                    </a:lnTo>
                    <a:lnTo>
                      <a:pt x="48" y="8"/>
                    </a:lnTo>
                    <a:lnTo>
                      <a:pt x="46" y="8"/>
                    </a:lnTo>
                    <a:lnTo>
                      <a:pt x="45" y="10"/>
                    </a:lnTo>
                    <a:lnTo>
                      <a:pt x="44" y="11"/>
                    </a:lnTo>
                    <a:lnTo>
                      <a:pt x="42" y="13"/>
                    </a:lnTo>
                    <a:lnTo>
                      <a:pt x="41" y="14"/>
                    </a:lnTo>
                    <a:lnTo>
                      <a:pt x="40" y="16"/>
                    </a:lnTo>
                    <a:lnTo>
                      <a:pt x="40" y="18"/>
                    </a:lnTo>
                    <a:lnTo>
                      <a:pt x="40" y="23"/>
                    </a:lnTo>
                    <a:lnTo>
                      <a:pt x="40" y="25"/>
                    </a:lnTo>
                    <a:lnTo>
                      <a:pt x="40" y="27"/>
                    </a:lnTo>
                    <a:lnTo>
                      <a:pt x="40" y="29"/>
                    </a:lnTo>
                    <a:lnTo>
                      <a:pt x="40" y="48"/>
                    </a:lnTo>
                    <a:lnTo>
                      <a:pt x="27" y="48"/>
                    </a:lnTo>
                    <a:lnTo>
                      <a:pt x="27" y="18"/>
                    </a:lnTo>
                    <a:lnTo>
                      <a:pt x="26" y="17"/>
                    </a:lnTo>
                    <a:lnTo>
                      <a:pt x="26" y="15"/>
                    </a:lnTo>
                    <a:lnTo>
                      <a:pt x="25" y="13"/>
                    </a:lnTo>
                    <a:lnTo>
                      <a:pt x="24" y="10"/>
                    </a:lnTo>
                    <a:lnTo>
                      <a:pt x="22" y="9"/>
                    </a:lnTo>
                    <a:lnTo>
                      <a:pt x="21" y="8"/>
                    </a:lnTo>
                    <a:lnTo>
                      <a:pt x="18" y="9"/>
                    </a:lnTo>
                    <a:lnTo>
                      <a:pt x="16" y="10"/>
                    </a:lnTo>
                    <a:lnTo>
                      <a:pt x="14" y="13"/>
                    </a:lnTo>
                    <a:lnTo>
                      <a:pt x="13" y="15"/>
                    </a:lnTo>
                    <a:lnTo>
                      <a:pt x="13" y="16"/>
                    </a:lnTo>
                    <a:lnTo>
                      <a:pt x="13" y="17"/>
                    </a:lnTo>
                    <a:lnTo>
                      <a:pt x="12" y="18"/>
                    </a:lnTo>
                    <a:lnTo>
                      <a:pt x="12" y="21"/>
                    </a:lnTo>
                    <a:lnTo>
                      <a:pt x="12" y="23"/>
                    </a:lnTo>
                    <a:lnTo>
                      <a:pt x="12" y="24"/>
                    </a:lnTo>
                    <a:lnTo>
                      <a:pt x="12" y="25"/>
                    </a:lnTo>
                    <a:lnTo>
                      <a:pt x="12" y="27"/>
                    </a:lnTo>
                    <a:lnTo>
                      <a:pt x="12" y="29"/>
                    </a:lnTo>
                    <a:lnTo>
                      <a:pt x="12" y="48"/>
                    </a:lnTo>
                    <a:lnTo>
                      <a:pt x="0" y="48"/>
                    </a:lnTo>
                    <a:lnTo>
                      <a:pt x="0" y="0"/>
                    </a:lnTo>
                    <a:lnTo>
                      <a:pt x="10" y="0"/>
                    </a:lnTo>
                    <a:lnTo>
                      <a:pt x="10" y="11"/>
                    </a:lnTo>
                    <a:lnTo>
                      <a:pt x="12" y="10"/>
                    </a:lnTo>
                    <a:close/>
                  </a:path>
                </a:pathLst>
              </a:custGeom>
              <a:solidFill>
                <a:srgbClr val="FFFFFF"/>
              </a:solidFill>
              <a:ln w="9525">
                <a:noFill/>
                <a:round/>
                <a:headEnd/>
                <a:tailEnd/>
              </a:ln>
            </p:spPr>
            <p:txBody>
              <a:bodyPr/>
              <a:lstStyle/>
              <a:p>
                <a:endParaRPr lang="en-US"/>
              </a:p>
            </p:txBody>
          </p:sp>
          <p:sp>
            <p:nvSpPr>
              <p:cNvPr id="43118" name="Freeform 109"/>
              <p:cNvSpPr>
                <a:spLocks noEditPoints="1"/>
              </p:cNvSpPr>
              <p:nvPr/>
            </p:nvSpPr>
            <p:spPr bwMode="auto">
              <a:xfrm>
                <a:off x="2727" y="3020"/>
                <a:ext cx="42" cy="48"/>
              </a:xfrm>
              <a:custGeom>
                <a:avLst/>
                <a:gdLst>
                  <a:gd name="T0" fmla="*/ 13 w 42"/>
                  <a:gd name="T1" fmla="*/ 24 h 48"/>
                  <a:gd name="T2" fmla="*/ 15 w 42"/>
                  <a:gd name="T3" fmla="*/ 32 h 48"/>
                  <a:gd name="T4" fmla="*/ 19 w 42"/>
                  <a:gd name="T5" fmla="*/ 38 h 48"/>
                  <a:gd name="T6" fmla="*/ 27 w 42"/>
                  <a:gd name="T7" fmla="*/ 41 h 48"/>
                  <a:gd name="T8" fmla="*/ 32 w 42"/>
                  <a:gd name="T9" fmla="*/ 41 h 48"/>
                  <a:gd name="T10" fmla="*/ 36 w 42"/>
                  <a:gd name="T11" fmla="*/ 41 h 48"/>
                  <a:gd name="T12" fmla="*/ 39 w 42"/>
                  <a:gd name="T13" fmla="*/ 40 h 48"/>
                  <a:gd name="T14" fmla="*/ 40 w 42"/>
                  <a:gd name="T15" fmla="*/ 45 h 48"/>
                  <a:gd name="T16" fmla="*/ 35 w 42"/>
                  <a:gd name="T17" fmla="*/ 48 h 48"/>
                  <a:gd name="T18" fmla="*/ 30 w 42"/>
                  <a:gd name="T19" fmla="*/ 48 h 48"/>
                  <a:gd name="T20" fmla="*/ 24 w 42"/>
                  <a:gd name="T21" fmla="*/ 48 h 48"/>
                  <a:gd name="T22" fmla="*/ 9 w 42"/>
                  <a:gd name="T23" fmla="*/ 43 h 48"/>
                  <a:gd name="T24" fmla="*/ 0 w 42"/>
                  <a:gd name="T25" fmla="*/ 33 h 48"/>
                  <a:gd name="T26" fmla="*/ 0 w 42"/>
                  <a:gd name="T27" fmla="*/ 28 h 48"/>
                  <a:gd name="T28" fmla="*/ 0 w 42"/>
                  <a:gd name="T29" fmla="*/ 23 h 48"/>
                  <a:gd name="T30" fmla="*/ 5 w 42"/>
                  <a:gd name="T31" fmla="*/ 6 h 48"/>
                  <a:gd name="T32" fmla="*/ 22 w 42"/>
                  <a:gd name="T33" fmla="*/ 0 h 48"/>
                  <a:gd name="T34" fmla="*/ 25 w 42"/>
                  <a:gd name="T35" fmla="*/ 0 h 48"/>
                  <a:gd name="T36" fmla="*/ 27 w 42"/>
                  <a:gd name="T37" fmla="*/ 0 h 48"/>
                  <a:gd name="T38" fmla="*/ 31 w 42"/>
                  <a:gd name="T39" fmla="*/ 1 h 48"/>
                  <a:gd name="T40" fmla="*/ 34 w 42"/>
                  <a:gd name="T41" fmla="*/ 3 h 48"/>
                  <a:gd name="T42" fmla="*/ 38 w 42"/>
                  <a:gd name="T43" fmla="*/ 7 h 48"/>
                  <a:gd name="T44" fmla="*/ 40 w 42"/>
                  <a:gd name="T45" fmla="*/ 13 h 48"/>
                  <a:gd name="T46" fmla="*/ 41 w 42"/>
                  <a:gd name="T47" fmla="*/ 16 h 48"/>
                  <a:gd name="T48" fmla="*/ 42 w 42"/>
                  <a:gd name="T49" fmla="*/ 18 h 48"/>
                  <a:gd name="T50" fmla="*/ 13 w 42"/>
                  <a:gd name="T51" fmla="*/ 21 h 48"/>
                  <a:gd name="T52" fmla="*/ 30 w 42"/>
                  <a:gd name="T53" fmla="*/ 13 h 48"/>
                  <a:gd name="T54" fmla="*/ 29 w 42"/>
                  <a:gd name="T55" fmla="*/ 9 h 48"/>
                  <a:gd name="T56" fmla="*/ 27 w 42"/>
                  <a:gd name="T57" fmla="*/ 7 h 48"/>
                  <a:gd name="T58" fmla="*/ 25 w 42"/>
                  <a:gd name="T59" fmla="*/ 4 h 48"/>
                  <a:gd name="T60" fmla="*/ 22 w 42"/>
                  <a:gd name="T61" fmla="*/ 4 h 48"/>
                  <a:gd name="T62" fmla="*/ 16 w 42"/>
                  <a:gd name="T63" fmla="*/ 6 h 48"/>
                  <a:gd name="T64" fmla="*/ 13 w 42"/>
                  <a:gd name="T65" fmla="*/ 10 h 48"/>
                  <a:gd name="T66" fmla="*/ 13 w 42"/>
                  <a:gd name="T67" fmla="*/ 12 h 48"/>
                  <a:gd name="T68" fmla="*/ 30 w 42"/>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8"/>
                  <a:gd name="T107" fmla="*/ 42 w 4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8">
                    <a:moveTo>
                      <a:pt x="13" y="21"/>
                    </a:moveTo>
                    <a:lnTo>
                      <a:pt x="13" y="24"/>
                    </a:lnTo>
                    <a:lnTo>
                      <a:pt x="14" y="28"/>
                    </a:lnTo>
                    <a:lnTo>
                      <a:pt x="15" y="32"/>
                    </a:lnTo>
                    <a:lnTo>
                      <a:pt x="17" y="35"/>
                    </a:lnTo>
                    <a:lnTo>
                      <a:pt x="19" y="38"/>
                    </a:lnTo>
                    <a:lnTo>
                      <a:pt x="23" y="39"/>
                    </a:lnTo>
                    <a:lnTo>
                      <a:pt x="27" y="41"/>
                    </a:lnTo>
                    <a:lnTo>
                      <a:pt x="30" y="41"/>
                    </a:lnTo>
                    <a:lnTo>
                      <a:pt x="32" y="41"/>
                    </a:lnTo>
                    <a:lnTo>
                      <a:pt x="34" y="41"/>
                    </a:lnTo>
                    <a:lnTo>
                      <a:pt x="36" y="41"/>
                    </a:lnTo>
                    <a:lnTo>
                      <a:pt x="37" y="41"/>
                    </a:lnTo>
                    <a:lnTo>
                      <a:pt x="39" y="40"/>
                    </a:lnTo>
                    <a:lnTo>
                      <a:pt x="40" y="39"/>
                    </a:lnTo>
                    <a:lnTo>
                      <a:pt x="40" y="45"/>
                    </a:lnTo>
                    <a:lnTo>
                      <a:pt x="37" y="47"/>
                    </a:lnTo>
                    <a:lnTo>
                      <a:pt x="35" y="48"/>
                    </a:lnTo>
                    <a:lnTo>
                      <a:pt x="32" y="48"/>
                    </a:lnTo>
                    <a:lnTo>
                      <a:pt x="30" y="48"/>
                    </a:lnTo>
                    <a:lnTo>
                      <a:pt x="27" y="48"/>
                    </a:lnTo>
                    <a:lnTo>
                      <a:pt x="24" y="48"/>
                    </a:lnTo>
                    <a:lnTo>
                      <a:pt x="16" y="47"/>
                    </a:lnTo>
                    <a:lnTo>
                      <a:pt x="9" y="43"/>
                    </a:lnTo>
                    <a:lnTo>
                      <a:pt x="4" y="39"/>
                    </a:lnTo>
                    <a:lnTo>
                      <a:pt x="0" y="33"/>
                    </a:lnTo>
                    <a:lnTo>
                      <a:pt x="0" y="30"/>
                    </a:lnTo>
                    <a:lnTo>
                      <a:pt x="0" y="28"/>
                    </a:lnTo>
                    <a:lnTo>
                      <a:pt x="0" y="25"/>
                    </a:lnTo>
                    <a:lnTo>
                      <a:pt x="0" y="23"/>
                    </a:lnTo>
                    <a:lnTo>
                      <a:pt x="2" y="13"/>
                    </a:lnTo>
                    <a:lnTo>
                      <a:pt x="5" y="6"/>
                    </a:lnTo>
                    <a:lnTo>
                      <a:pt x="12" y="2"/>
                    </a:lnTo>
                    <a:lnTo>
                      <a:pt x="22" y="0"/>
                    </a:lnTo>
                    <a:lnTo>
                      <a:pt x="23" y="0"/>
                    </a:lnTo>
                    <a:lnTo>
                      <a:pt x="25" y="0"/>
                    </a:lnTo>
                    <a:lnTo>
                      <a:pt x="26" y="0"/>
                    </a:lnTo>
                    <a:lnTo>
                      <a:pt x="27" y="0"/>
                    </a:lnTo>
                    <a:lnTo>
                      <a:pt x="29" y="0"/>
                    </a:lnTo>
                    <a:lnTo>
                      <a:pt x="31" y="1"/>
                    </a:lnTo>
                    <a:lnTo>
                      <a:pt x="32" y="3"/>
                    </a:lnTo>
                    <a:lnTo>
                      <a:pt x="34" y="3"/>
                    </a:lnTo>
                    <a:lnTo>
                      <a:pt x="37" y="4"/>
                    </a:lnTo>
                    <a:lnTo>
                      <a:pt x="38" y="7"/>
                    </a:lnTo>
                    <a:lnTo>
                      <a:pt x="39" y="9"/>
                    </a:lnTo>
                    <a:lnTo>
                      <a:pt x="40" y="13"/>
                    </a:lnTo>
                    <a:lnTo>
                      <a:pt x="40" y="14"/>
                    </a:lnTo>
                    <a:lnTo>
                      <a:pt x="41" y="16"/>
                    </a:lnTo>
                    <a:lnTo>
                      <a:pt x="42" y="17"/>
                    </a:lnTo>
                    <a:lnTo>
                      <a:pt x="42" y="18"/>
                    </a:lnTo>
                    <a:lnTo>
                      <a:pt x="11" y="18"/>
                    </a:lnTo>
                    <a:lnTo>
                      <a:pt x="13" y="21"/>
                    </a:lnTo>
                    <a:close/>
                    <a:moveTo>
                      <a:pt x="30" y="13"/>
                    </a:moveTo>
                    <a:lnTo>
                      <a:pt x="30" y="13"/>
                    </a:lnTo>
                    <a:lnTo>
                      <a:pt x="30" y="11"/>
                    </a:lnTo>
                    <a:lnTo>
                      <a:pt x="29" y="9"/>
                    </a:lnTo>
                    <a:lnTo>
                      <a:pt x="28" y="8"/>
                    </a:lnTo>
                    <a:lnTo>
                      <a:pt x="27" y="7"/>
                    </a:lnTo>
                    <a:lnTo>
                      <a:pt x="26" y="5"/>
                    </a:lnTo>
                    <a:lnTo>
                      <a:pt x="25" y="4"/>
                    </a:lnTo>
                    <a:lnTo>
                      <a:pt x="23" y="4"/>
                    </a:lnTo>
                    <a:lnTo>
                      <a:pt x="22" y="4"/>
                    </a:lnTo>
                    <a:lnTo>
                      <a:pt x="19" y="5"/>
                    </a:lnTo>
                    <a:lnTo>
                      <a:pt x="16" y="6"/>
                    </a:lnTo>
                    <a:lnTo>
                      <a:pt x="14" y="8"/>
                    </a:lnTo>
                    <a:lnTo>
                      <a:pt x="13" y="10"/>
                    </a:lnTo>
                    <a:lnTo>
                      <a:pt x="13" y="11"/>
                    </a:lnTo>
                    <a:lnTo>
                      <a:pt x="13" y="12"/>
                    </a:lnTo>
                    <a:lnTo>
                      <a:pt x="13" y="13"/>
                    </a:lnTo>
                    <a:lnTo>
                      <a:pt x="30" y="13"/>
                    </a:lnTo>
                    <a:close/>
                  </a:path>
                </a:pathLst>
              </a:custGeom>
              <a:solidFill>
                <a:srgbClr val="FFFFFF"/>
              </a:solidFill>
              <a:ln w="9525">
                <a:noFill/>
                <a:round/>
                <a:headEnd/>
                <a:tailEnd/>
              </a:ln>
            </p:spPr>
            <p:txBody>
              <a:bodyPr/>
              <a:lstStyle/>
              <a:p>
                <a:endParaRPr lang="en-US"/>
              </a:p>
            </p:txBody>
          </p:sp>
          <p:sp>
            <p:nvSpPr>
              <p:cNvPr id="43119" name="Freeform 110"/>
              <p:cNvSpPr>
                <a:spLocks/>
              </p:cNvSpPr>
              <p:nvPr/>
            </p:nvSpPr>
            <p:spPr bwMode="auto">
              <a:xfrm>
                <a:off x="2774" y="3002"/>
                <a:ext cx="35" cy="66"/>
              </a:xfrm>
              <a:custGeom>
                <a:avLst/>
                <a:gdLst>
                  <a:gd name="T0" fmla="*/ 21 w 35"/>
                  <a:gd name="T1" fmla="*/ 43 h 66"/>
                  <a:gd name="T2" fmla="*/ 21 w 35"/>
                  <a:gd name="T3" fmla="*/ 47 h 66"/>
                  <a:gd name="T4" fmla="*/ 21 w 35"/>
                  <a:gd name="T5" fmla="*/ 51 h 66"/>
                  <a:gd name="T6" fmla="*/ 21 w 35"/>
                  <a:gd name="T7" fmla="*/ 55 h 66"/>
                  <a:gd name="T8" fmla="*/ 21 w 35"/>
                  <a:gd name="T9" fmla="*/ 57 h 66"/>
                  <a:gd name="T10" fmla="*/ 23 w 35"/>
                  <a:gd name="T11" fmla="*/ 59 h 66"/>
                  <a:gd name="T12" fmla="*/ 25 w 35"/>
                  <a:gd name="T13" fmla="*/ 59 h 66"/>
                  <a:gd name="T14" fmla="*/ 27 w 35"/>
                  <a:gd name="T15" fmla="*/ 59 h 66"/>
                  <a:gd name="T16" fmla="*/ 29 w 35"/>
                  <a:gd name="T17" fmla="*/ 59 h 66"/>
                  <a:gd name="T18" fmla="*/ 31 w 35"/>
                  <a:gd name="T19" fmla="*/ 59 h 66"/>
                  <a:gd name="T20" fmla="*/ 31 w 35"/>
                  <a:gd name="T21" fmla="*/ 59 h 66"/>
                  <a:gd name="T22" fmla="*/ 32 w 35"/>
                  <a:gd name="T23" fmla="*/ 59 h 66"/>
                  <a:gd name="T24" fmla="*/ 33 w 35"/>
                  <a:gd name="T25" fmla="*/ 59 h 66"/>
                  <a:gd name="T26" fmla="*/ 31 w 35"/>
                  <a:gd name="T27" fmla="*/ 66 h 66"/>
                  <a:gd name="T28" fmla="*/ 30 w 35"/>
                  <a:gd name="T29" fmla="*/ 66 h 66"/>
                  <a:gd name="T30" fmla="*/ 29 w 35"/>
                  <a:gd name="T31" fmla="*/ 66 h 66"/>
                  <a:gd name="T32" fmla="*/ 26 w 35"/>
                  <a:gd name="T33" fmla="*/ 66 h 66"/>
                  <a:gd name="T34" fmla="*/ 25 w 35"/>
                  <a:gd name="T35" fmla="*/ 66 h 66"/>
                  <a:gd name="T36" fmla="*/ 23 w 35"/>
                  <a:gd name="T37" fmla="*/ 66 h 66"/>
                  <a:gd name="T38" fmla="*/ 21 w 35"/>
                  <a:gd name="T39" fmla="*/ 66 h 66"/>
                  <a:gd name="T40" fmla="*/ 21 w 35"/>
                  <a:gd name="T41" fmla="*/ 66 h 66"/>
                  <a:gd name="T42" fmla="*/ 19 w 35"/>
                  <a:gd name="T43" fmla="*/ 66 h 66"/>
                  <a:gd name="T44" fmla="*/ 17 w 35"/>
                  <a:gd name="T45" fmla="*/ 66 h 66"/>
                  <a:gd name="T46" fmla="*/ 13 w 35"/>
                  <a:gd name="T47" fmla="*/ 65 h 66"/>
                  <a:gd name="T48" fmla="*/ 11 w 35"/>
                  <a:gd name="T49" fmla="*/ 62 h 66"/>
                  <a:gd name="T50" fmla="*/ 9 w 35"/>
                  <a:gd name="T51" fmla="*/ 58 h 66"/>
                  <a:gd name="T52" fmla="*/ 9 w 35"/>
                  <a:gd name="T53" fmla="*/ 53 h 66"/>
                  <a:gd name="T54" fmla="*/ 9 w 35"/>
                  <a:gd name="T55" fmla="*/ 49 h 66"/>
                  <a:gd name="T56" fmla="*/ 9 w 35"/>
                  <a:gd name="T57" fmla="*/ 25 h 66"/>
                  <a:gd name="T58" fmla="*/ 0 w 35"/>
                  <a:gd name="T59" fmla="*/ 25 h 66"/>
                  <a:gd name="T60" fmla="*/ 0 w 35"/>
                  <a:gd name="T61" fmla="*/ 18 h 66"/>
                  <a:gd name="T62" fmla="*/ 9 w 35"/>
                  <a:gd name="T63" fmla="*/ 18 h 66"/>
                  <a:gd name="T64" fmla="*/ 9 w 35"/>
                  <a:gd name="T65" fmla="*/ 8 h 66"/>
                  <a:gd name="T66" fmla="*/ 21 w 35"/>
                  <a:gd name="T67" fmla="*/ 0 h 66"/>
                  <a:gd name="T68" fmla="*/ 21 w 35"/>
                  <a:gd name="T69" fmla="*/ 18 h 66"/>
                  <a:gd name="T70" fmla="*/ 35 w 35"/>
                  <a:gd name="T71" fmla="*/ 18 h 66"/>
                  <a:gd name="T72" fmla="*/ 35 w 35"/>
                  <a:gd name="T73" fmla="*/ 25 h 66"/>
                  <a:gd name="T74" fmla="*/ 21 w 35"/>
                  <a:gd name="T75" fmla="*/ 25 h 66"/>
                  <a:gd name="T76" fmla="*/ 21 w 35"/>
                  <a:gd name="T77" fmla="*/ 4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66"/>
                  <a:gd name="T119" fmla="*/ 35 w 35"/>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66">
                    <a:moveTo>
                      <a:pt x="21" y="43"/>
                    </a:moveTo>
                    <a:lnTo>
                      <a:pt x="21" y="47"/>
                    </a:lnTo>
                    <a:lnTo>
                      <a:pt x="21" y="51"/>
                    </a:lnTo>
                    <a:lnTo>
                      <a:pt x="21" y="55"/>
                    </a:lnTo>
                    <a:lnTo>
                      <a:pt x="21" y="57"/>
                    </a:lnTo>
                    <a:lnTo>
                      <a:pt x="23" y="59"/>
                    </a:lnTo>
                    <a:lnTo>
                      <a:pt x="25" y="59"/>
                    </a:lnTo>
                    <a:lnTo>
                      <a:pt x="27" y="59"/>
                    </a:lnTo>
                    <a:lnTo>
                      <a:pt x="29" y="59"/>
                    </a:lnTo>
                    <a:lnTo>
                      <a:pt x="31" y="59"/>
                    </a:lnTo>
                    <a:lnTo>
                      <a:pt x="32" y="59"/>
                    </a:lnTo>
                    <a:lnTo>
                      <a:pt x="33" y="59"/>
                    </a:lnTo>
                    <a:lnTo>
                      <a:pt x="31" y="66"/>
                    </a:lnTo>
                    <a:lnTo>
                      <a:pt x="30" y="66"/>
                    </a:lnTo>
                    <a:lnTo>
                      <a:pt x="29" y="66"/>
                    </a:lnTo>
                    <a:lnTo>
                      <a:pt x="26" y="66"/>
                    </a:lnTo>
                    <a:lnTo>
                      <a:pt x="25" y="66"/>
                    </a:lnTo>
                    <a:lnTo>
                      <a:pt x="23" y="66"/>
                    </a:lnTo>
                    <a:lnTo>
                      <a:pt x="21" y="66"/>
                    </a:lnTo>
                    <a:lnTo>
                      <a:pt x="19" y="66"/>
                    </a:lnTo>
                    <a:lnTo>
                      <a:pt x="17" y="66"/>
                    </a:lnTo>
                    <a:lnTo>
                      <a:pt x="13" y="65"/>
                    </a:lnTo>
                    <a:lnTo>
                      <a:pt x="11" y="62"/>
                    </a:lnTo>
                    <a:lnTo>
                      <a:pt x="9" y="58"/>
                    </a:lnTo>
                    <a:lnTo>
                      <a:pt x="9" y="53"/>
                    </a:lnTo>
                    <a:lnTo>
                      <a:pt x="9" y="49"/>
                    </a:lnTo>
                    <a:lnTo>
                      <a:pt x="9" y="25"/>
                    </a:lnTo>
                    <a:lnTo>
                      <a:pt x="0" y="25"/>
                    </a:lnTo>
                    <a:lnTo>
                      <a:pt x="0" y="18"/>
                    </a:lnTo>
                    <a:lnTo>
                      <a:pt x="9" y="18"/>
                    </a:lnTo>
                    <a:lnTo>
                      <a:pt x="9" y="8"/>
                    </a:lnTo>
                    <a:lnTo>
                      <a:pt x="21" y="0"/>
                    </a:lnTo>
                    <a:lnTo>
                      <a:pt x="21" y="18"/>
                    </a:lnTo>
                    <a:lnTo>
                      <a:pt x="35" y="18"/>
                    </a:lnTo>
                    <a:lnTo>
                      <a:pt x="35" y="25"/>
                    </a:lnTo>
                    <a:lnTo>
                      <a:pt x="21" y="25"/>
                    </a:lnTo>
                    <a:lnTo>
                      <a:pt x="21" y="43"/>
                    </a:lnTo>
                    <a:close/>
                  </a:path>
                </a:pathLst>
              </a:custGeom>
              <a:solidFill>
                <a:srgbClr val="FFFFFF"/>
              </a:solidFill>
              <a:ln w="9525">
                <a:noFill/>
                <a:round/>
                <a:headEnd/>
                <a:tailEnd/>
              </a:ln>
            </p:spPr>
            <p:txBody>
              <a:bodyPr/>
              <a:lstStyle/>
              <a:p>
                <a:endParaRPr lang="en-US"/>
              </a:p>
            </p:txBody>
          </p:sp>
          <p:sp>
            <p:nvSpPr>
              <p:cNvPr id="43120" name="Freeform 111"/>
              <p:cNvSpPr>
                <a:spLocks/>
              </p:cNvSpPr>
              <p:nvPr/>
            </p:nvSpPr>
            <p:spPr bwMode="auto">
              <a:xfrm>
                <a:off x="2817" y="3000"/>
                <a:ext cx="39" cy="68"/>
              </a:xfrm>
              <a:custGeom>
                <a:avLst/>
                <a:gdLst>
                  <a:gd name="T0" fmla="*/ 11 w 39"/>
                  <a:gd name="T1" fmla="*/ 31 h 68"/>
                  <a:gd name="T2" fmla="*/ 11 w 39"/>
                  <a:gd name="T3" fmla="*/ 31 h 68"/>
                  <a:gd name="T4" fmla="*/ 12 w 39"/>
                  <a:gd name="T5" fmla="*/ 30 h 68"/>
                  <a:gd name="T6" fmla="*/ 14 w 39"/>
                  <a:gd name="T7" fmla="*/ 28 h 68"/>
                  <a:gd name="T8" fmla="*/ 15 w 39"/>
                  <a:gd name="T9" fmla="*/ 27 h 68"/>
                  <a:gd name="T10" fmla="*/ 17 w 39"/>
                  <a:gd name="T11" fmla="*/ 25 h 68"/>
                  <a:gd name="T12" fmla="*/ 20 w 39"/>
                  <a:gd name="T13" fmla="*/ 22 h 68"/>
                  <a:gd name="T14" fmla="*/ 22 w 39"/>
                  <a:gd name="T15" fmla="*/ 21 h 68"/>
                  <a:gd name="T16" fmla="*/ 26 w 39"/>
                  <a:gd name="T17" fmla="*/ 21 h 68"/>
                  <a:gd name="T18" fmla="*/ 31 w 39"/>
                  <a:gd name="T19" fmla="*/ 21 h 68"/>
                  <a:gd name="T20" fmla="*/ 34 w 39"/>
                  <a:gd name="T21" fmla="*/ 24 h 68"/>
                  <a:gd name="T22" fmla="*/ 37 w 39"/>
                  <a:gd name="T23" fmla="*/ 27 h 68"/>
                  <a:gd name="T24" fmla="*/ 38 w 39"/>
                  <a:gd name="T25" fmla="*/ 33 h 68"/>
                  <a:gd name="T26" fmla="*/ 39 w 39"/>
                  <a:gd name="T27" fmla="*/ 37 h 68"/>
                  <a:gd name="T28" fmla="*/ 39 w 39"/>
                  <a:gd name="T29" fmla="*/ 68 h 68"/>
                  <a:gd name="T30" fmla="*/ 28 w 39"/>
                  <a:gd name="T31" fmla="*/ 68 h 68"/>
                  <a:gd name="T32" fmla="*/ 28 w 39"/>
                  <a:gd name="T33" fmla="*/ 41 h 68"/>
                  <a:gd name="T34" fmla="*/ 26 w 39"/>
                  <a:gd name="T35" fmla="*/ 37 h 68"/>
                  <a:gd name="T36" fmla="*/ 26 w 39"/>
                  <a:gd name="T37" fmla="*/ 36 h 68"/>
                  <a:gd name="T38" fmla="*/ 26 w 39"/>
                  <a:gd name="T39" fmla="*/ 36 h 68"/>
                  <a:gd name="T40" fmla="*/ 26 w 39"/>
                  <a:gd name="T41" fmla="*/ 35 h 68"/>
                  <a:gd name="T42" fmla="*/ 26 w 39"/>
                  <a:gd name="T43" fmla="*/ 32 h 68"/>
                  <a:gd name="T44" fmla="*/ 24 w 39"/>
                  <a:gd name="T45" fmla="*/ 31 h 68"/>
                  <a:gd name="T46" fmla="*/ 23 w 39"/>
                  <a:gd name="T47" fmla="*/ 30 h 68"/>
                  <a:gd name="T48" fmla="*/ 21 w 39"/>
                  <a:gd name="T49" fmla="*/ 29 h 68"/>
                  <a:gd name="T50" fmla="*/ 20 w 39"/>
                  <a:gd name="T51" fmla="*/ 29 h 68"/>
                  <a:gd name="T52" fmla="*/ 19 w 39"/>
                  <a:gd name="T53" fmla="*/ 30 h 68"/>
                  <a:gd name="T54" fmla="*/ 17 w 39"/>
                  <a:gd name="T55" fmla="*/ 31 h 68"/>
                  <a:gd name="T56" fmla="*/ 16 w 39"/>
                  <a:gd name="T57" fmla="*/ 31 h 68"/>
                  <a:gd name="T58" fmla="*/ 15 w 39"/>
                  <a:gd name="T59" fmla="*/ 33 h 68"/>
                  <a:gd name="T60" fmla="*/ 13 w 39"/>
                  <a:gd name="T61" fmla="*/ 36 h 68"/>
                  <a:gd name="T62" fmla="*/ 12 w 39"/>
                  <a:gd name="T63" fmla="*/ 38 h 68"/>
                  <a:gd name="T64" fmla="*/ 11 w 39"/>
                  <a:gd name="T65" fmla="*/ 41 h 68"/>
                  <a:gd name="T66" fmla="*/ 11 w 39"/>
                  <a:gd name="T67" fmla="*/ 42 h 68"/>
                  <a:gd name="T68" fmla="*/ 11 w 39"/>
                  <a:gd name="T69" fmla="*/ 44 h 68"/>
                  <a:gd name="T70" fmla="*/ 11 w 39"/>
                  <a:gd name="T71" fmla="*/ 45 h 68"/>
                  <a:gd name="T72" fmla="*/ 11 w 39"/>
                  <a:gd name="T73" fmla="*/ 47 h 68"/>
                  <a:gd name="T74" fmla="*/ 11 w 39"/>
                  <a:gd name="T75" fmla="*/ 50 h 68"/>
                  <a:gd name="T76" fmla="*/ 11 w 39"/>
                  <a:gd name="T77" fmla="*/ 68 h 68"/>
                  <a:gd name="T78" fmla="*/ 0 w 39"/>
                  <a:gd name="T79" fmla="*/ 68 h 68"/>
                  <a:gd name="T80" fmla="*/ 0 w 39"/>
                  <a:gd name="T81" fmla="*/ 0 h 68"/>
                  <a:gd name="T82" fmla="*/ 10 w 39"/>
                  <a:gd name="T83" fmla="*/ 0 h 68"/>
                  <a:gd name="T84" fmla="*/ 10 w 39"/>
                  <a:gd name="T85" fmla="*/ 33 h 68"/>
                  <a:gd name="T86" fmla="*/ 11 w 39"/>
                  <a:gd name="T87" fmla="*/ 3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
                  <a:gd name="T133" fmla="*/ 0 h 68"/>
                  <a:gd name="T134" fmla="*/ 39 w 39"/>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 h="68">
                    <a:moveTo>
                      <a:pt x="11" y="31"/>
                    </a:moveTo>
                    <a:lnTo>
                      <a:pt x="11" y="31"/>
                    </a:lnTo>
                    <a:lnTo>
                      <a:pt x="12" y="30"/>
                    </a:lnTo>
                    <a:lnTo>
                      <a:pt x="14" y="28"/>
                    </a:lnTo>
                    <a:lnTo>
                      <a:pt x="15" y="27"/>
                    </a:lnTo>
                    <a:lnTo>
                      <a:pt x="17" y="25"/>
                    </a:lnTo>
                    <a:lnTo>
                      <a:pt x="20" y="22"/>
                    </a:lnTo>
                    <a:lnTo>
                      <a:pt x="22" y="21"/>
                    </a:lnTo>
                    <a:lnTo>
                      <a:pt x="26" y="21"/>
                    </a:lnTo>
                    <a:lnTo>
                      <a:pt x="31" y="21"/>
                    </a:lnTo>
                    <a:lnTo>
                      <a:pt x="34" y="24"/>
                    </a:lnTo>
                    <a:lnTo>
                      <a:pt x="37" y="27"/>
                    </a:lnTo>
                    <a:lnTo>
                      <a:pt x="38" y="33"/>
                    </a:lnTo>
                    <a:lnTo>
                      <a:pt x="39" y="37"/>
                    </a:lnTo>
                    <a:lnTo>
                      <a:pt x="39" y="68"/>
                    </a:lnTo>
                    <a:lnTo>
                      <a:pt x="28" y="68"/>
                    </a:lnTo>
                    <a:lnTo>
                      <a:pt x="28" y="41"/>
                    </a:lnTo>
                    <a:lnTo>
                      <a:pt x="26" y="37"/>
                    </a:lnTo>
                    <a:lnTo>
                      <a:pt x="26" y="36"/>
                    </a:lnTo>
                    <a:lnTo>
                      <a:pt x="26" y="35"/>
                    </a:lnTo>
                    <a:lnTo>
                      <a:pt x="26" y="32"/>
                    </a:lnTo>
                    <a:lnTo>
                      <a:pt x="24" y="31"/>
                    </a:lnTo>
                    <a:lnTo>
                      <a:pt x="23" y="30"/>
                    </a:lnTo>
                    <a:lnTo>
                      <a:pt x="21" y="29"/>
                    </a:lnTo>
                    <a:lnTo>
                      <a:pt x="20" y="29"/>
                    </a:lnTo>
                    <a:lnTo>
                      <a:pt x="19" y="30"/>
                    </a:lnTo>
                    <a:lnTo>
                      <a:pt x="17" y="31"/>
                    </a:lnTo>
                    <a:lnTo>
                      <a:pt x="16" y="31"/>
                    </a:lnTo>
                    <a:lnTo>
                      <a:pt x="15" y="33"/>
                    </a:lnTo>
                    <a:lnTo>
                      <a:pt x="13" y="36"/>
                    </a:lnTo>
                    <a:lnTo>
                      <a:pt x="12" y="38"/>
                    </a:lnTo>
                    <a:lnTo>
                      <a:pt x="11" y="41"/>
                    </a:lnTo>
                    <a:lnTo>
                      <a:pt x="11" y="42"/>
                    </a:lnTo>
                    <a:lnTo>
                      <a:pt x="11" y="44"/>
                    </a:lnTo>
                    <a:lnTo>
                      <a:pt x="11" y="45"/>
                    </a:lnTo>
                    <a:lnTo>
                      <a:pt x="11" y="47"/>
                    </a:lnTo>
                    <a:lnTo>
                      <a:pt x="11" y="50"/>
                    </a:lnTo>
                    <a:lnTo>
                      <a:pt x="11" y="68"/>
                    </a:lnTo>
                    <a:lnTo>
                      <a:pt x="0" y="68"/>
                    </a:lnTo>
                    <a:lnTo>
                      <a:pt x="0" y="0"/>
                    </a:lnTo>
                    <a:lnTo>
                      <a:pt x="10" y="0"/>
                    </a:lnTo>
                    <a:lnTo>
                      <a:pt x="10" y="33"/>
                    </a:lnTo>
                    <a:lnTo>
                      <a:pt x="11" y="31"/>
                    </a:lnTo>
                    <a:close/>
                  </a:path>
                </a:pathLst>
              </a:custGeom>
              <a:solidFill>
                <a:srgbClr val="FFFFFF"/>
              </a:solidFill>
              <a:ln w="9525">
                <a:noFill/>
                <a:round/>
                <a:headEnd/>
                <a:tailEnd/>
              </a:ln>
            </p:spPr>
            <p:txBody>
              <a:bodyPr/>
              <a:lstStyle/>
              <a:p>
                <a:endParaRPr lang="en-US"/>
              </a:p>
            </p:txBody>
          </p:sp>
          <p:sp>
            <p:nvSpPr>
              <p:cNvPr id="43121" name="Freeform 112"/>
              <p:cNvSpPr>
                <a:spLocks noEditPoints="1"/>
              </p:cNvSpPr>
              <p:nvPr/>
            </p:nvSpPr>
            <p:spPr bwMode="auto">
              <a:xfrm>
                <a:off x="2867" y="3020"/>
                <a:ext cx="41" cy="48"/>
              </a:xfrm>
              <a:custGeom>
                <a:avLst/>
                <a:gdLst>
                  <a:gd name="T0" fmla="*/ 26 w 41"/>
                  <a:gd name="T1" fmla="*/ 43 h 48"/>
                  <a:gd name="T2" fmla="*/ 22 w 41"/>
                  <a:gd name="T3" fmla="*/ 47 h 48"/>
                  <a:gd name="T4" fmla="*/ 17 w 41"/>
                  <a:gd name="T5" fmla="*/ 48 h 48"/>
                  <a:gd name="T6" fmla="*/ 15 w 41"/>
                  <a:gd name="T7" fmla="*/ 48 h 48"/>
                  <a:gd name="T8" fmla="*/ 11 w 41"/>
                  <a:gd name="T9" fmla="*/ 48 h 48"/>
                  <a:gd name="T10" fmla="*/ 6 w 41"/>
                  <a:gd name="T11" fmla="*/ 47 h 48"/>
                  <a:gd name="T12" fmla="*/ 3 w 41"/>
                  <a:gd name="T13" fmla="*/ 43 h 48"/>
                  <a:gd name="T14" fmla="*/ 1 w 41"/>
                  <a:gd name="T15" fmla="*/ 40 h 48"/>
                  <a:gd name="T16" fmla="*/ 1 w 41"/>
                  <a:gd name="T17" fmla="*/ 34 h 48"/>
                  <a:gd name="T18" fmla="*/ 3 w 41"/>
                  <a:gd name="T19" fmla="*/ 29 h 48"/>
                  <a:gd name="T20" fmla="*/ 6 w 41"/>
                  <a:gd name="T21" fmla="*/ 28 h 48"/>
                  <a:gd name="T22" fmla="*/ 9 w 41"/>
                  <a:gd name="T23" fmla="*/ 25 h 48"/>
                  <a:gd name="T24" fmla="*/ 12 w 41"/>
                  <a:gd name="T25" fmla="*/ 24 h 48"/>
                  <a:gd name="T26" fmla="*/ 16 w 41"/>
                  <a:gd name="T27" fmla="*/ 23 h 48"/>
                  <a:gd name="T28" fmla="*/ 19 w 41"/>
                  <a:gd name="T29" fmla="*/ 23 h 48"/>
                  <a:gd name="T30" fmla="*/ 24 w 41"/>
                  <a:gd name="T31" fmla="*/ 23 h 48"/>
                  <a:gd name="T32" fmla="*/ 28 w 41"/>
                  <a:gd name="T33" fmla="*/ 21 h 48"/>
                  <a:gd name="T34" fmla="*/ 28 w 41"/>
                  <a:gd name="T35" fmla="*/ 17 h 48"/>
                  <a:gd name="T36" fmla="*/ 28 w 41"/>
                  <a:gd name="T37" fmla="*/ 11 h 48"/>
                  <a:gd name="T38" fmla="*/ 25 w 41"/>
                  <a:gd name="T39" fmla="*/ 5 h 48"/>
                  <a:gd name="T40" fmla="*/ 19 w 41"/>
                  <a:gd name="T41" fmla="*/ 5 h 48"/>
                  <a:gd name="T42" fmla="*/ 16 w 41"/>
                  <a:gd name="T43" fmla="*/ 9 h 48"/>
                  <a:gd name="T44" fmla="*/ 15 w 41"/>
                  <a:gd name="T45" fmla="*/ 15 h 48"/>
                  <a:gd name="T46" fmla="*/ 3 w 41"/>
                  <a:gd name="T47" fmla="*/ 14 h 48"/>
                  <a:gd name="T48" fmla="*/ 3 w 41"/>
                  <a:gd name="T49" fmla="*/ 13 h 48"/>
                  <a:gd name="T50" fmla="*/ 4 w 41"/>
                  <a:gd name="T51" fmla="*/ 7 h 48"/>
                  <a:gd name="T52" fmla="*/ 9 w 41"/>
                  <a:gd name="T53" fmla="*/ 3 h 48"/>
                  <a:gd name="T54" fmla="*/ 16 w 41"/>
                  <a:gd name="T55" fmla="*/ 0 h 48"/>
                  <a:gd name="T56" fmla="*/ 22 w 41"/>
                  <a:gd name="T57" fmla="*/ 0 h 48"/>
                  <a:gd name="T58" fmla="*/ 35 w 41"/>
                  <a:gd name="T59" fmla="*/ 3 h 48"/>
                  <a:gd name="T60" fmla="*/ 39 w 41"/>
                  <a:gd name="T61" fmla="*/ 14 h 48"/>
                  <a:gd name="T62" fmla="*/ 40 w 41"/>
                  <a:gd name="T63" fmla="*/ 16 h 48"/>
                  <a:gd name="T64" fmla="*/ 41 w 41"/>
                  <a:gd name="T65" fmla="*/ 18 h 48"/>
                  <a:gd name="T66" fmla="*/ 28 w 41"/>
                  <a:gd name="T67" fmla="*/ 48 h 48"/>
                  <a:gd name="T68" fmla="*/ 28 w 41"/>
                  <a:gd name="T69" fmla="*/ 25 h 48"/>
                  <a:gd name="T70" fmla="*/ 25 w 41"/>
                  <a:gd name="T71" fmla="*/ 27 h 48"/>
                  <a:gd name="T72" fmla="*/ 23 w 41"/>
                  <a:gd name="T73" fmla="*/ 27 h 48"/>
                  <a:gd name="T74" fmla="*/ 18 w 41"/>
                  <a:gd name="T75" fmla="*/ 28 h 48"/>
                  <a:gd name="T76" fmla="*/ 14 w 41"/>
                  <a:gd name="T77" fmla="*/ 33 h 48"/>
                  <a:gd name="T78" fmla="*/ 13 w 41"/>
                  <a:gd name="T79" fmla="*/ 38 h 48"/>
                  <a:gd name="T80" fmla="*/ 17 w 41"/>
                  <a:gd name="T81" fmla="*/ 41 h 48"/>
                  <a:gd name="T82" fmla="*/ 20 w 41"/>
                  <a:gd name="T83" fmla="*/ 41 h 48"/>
                  <a:gd name="T84" fmla="*/ 23 w 41"/>
                  <a:gd name="T85" fmla="*/ 40 h 48"/>
                  <a:gd name="T86" fmla="*/ 25 w 41"/>
                  <a:gd name="T87" fmla="*/ 38 h 48"/>
                  <a:gd name="T88" fmla="*/ 26 w 41"/>
                  <a:gd name="T89" fmla="*/ 38 h 48"/>
                  <a:gd name="T90" fmla="*/ 27 w 41"/>
                  <a:gd name="T91" fmla="*/ 35 h 48"/>
                  <a:gd name="T92" fmla="*/ 28 w 41"/>
                  <a:gd name="T93" fmla="*/ 31 h 48"/>
                  <a:gd name="T94" fmla="*/ 28 w 41"/>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48"/>
                  <a:gd name="T146" fmla="*/ 41 w 41"/>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48">
                    <a:moveTo>
                      <a:pt x="28" y="41"/>
                    </a:moveTo>
                    <a:lnTo>
                      <a:pt x="26" y="43"/>
                    </a:lnTo>
                    <a:lnTo>
                      <a:pt x="24" y="46"/>
                    </a:lnTo>
                    <a:lnTo>
                      <a:pt x="22" y="47"/>
                    </a:lnTo>
                    <a:lnTo>
                      <a:pt x="19" y="48"/>
                    </a:lnTo>
                    <a:lnTo>
                      <a:pt x="17" y="48"/>
                    </a:lnTo>
                    <a:lnTo>
                      <a:pt x="15" y="48"/>
                    </a:lnTo>
                    <a:lnTo>
                      <a:pt x="13" y="48"/>
                    </a:lnTo>
                    <a:lnTo>
                      <a:pt x="11" y="48"/>
                    </a:lnTo>
                    <a:lnTo>
                      <a:pt x="8" y="48"/>
                    </a:lnTo>
                    <a:lnTo>
                      <a:pt x="6" y="47"/>
                    </a:lnTo>
                    <a:lnTo>
                      <a:pt x="4" y="45"/>
                    </a:lnTo>
                    <a:lnTo>
                      <a:pt x="3" y="43"/>
                    </a:lnTo>
                    <a:lnTo>
                      <a:pt x="2" y="42"/>
                    </a:lnTo>
                    <a:lnTo>
                      <a:pt x="1" y="40"/>
                    </a:lnTo>
                    <a:lnTo>
                      <a:pt x="0" y="38"/>
                    </a:lnTo>
                    <a:lnTo>
                      <a:pt x="1" y="34"/>
                    </a:lnTo>
                    <a:lnTo>
                      <a:pt x="2" y="32"/>
                    </a:lnTo>
                    <a:lnTo>
                      <a:pt x="3" y="29"/>
                    </a:lnTo>
                    <a:lnTo>
                      <a:pt x="4" y="28"/>
                    </a:lnTo>
                    <a:lnTo>
                      <a:pt x="6" y="28"/>
                    </a:lnTo>
                    <a:lnTo>
                      <a:pt x="8" y="26"/>
                    </a:lnTo>
                    <a:lnTo>
                      <a:pt x="9" y="25"/>
                    </a:lnTo>
                    <a:lnTo>
                      <a:pt x="11" y="25"/>
                    </a:lnTo>
                    <a:lnTo>
                      <a:pt x="12" y="24"/>
                    </a:lnTo>
                    <a:lnTo>
                      <a:pt x="13" y="23"/>
                    </a:lnTo>
                    <a:lnTo>
                      <a:pt x="16" y="23"/>
                    </a:lnTo>
                    <a:lnTo>
                      <a:pt x="17" y="23"/>
                    </a:lnTo>
                    <a:lnTo>
                      <a:pt x="19" y="23"/>
                    </a:lnTo>
                    <a:lnTo>
                      <a:pt x="22" y="23"/>
                    </a:lnTo>
                    <a:lnTo>
                      <a:pt x="24" y="23"/>
                    </a:lnTo>
                    <a:lnTo>
                      <a:pt x="26" y="23"/>
                    </a:lnTo>
                    <a:lnTo>
                      <a:pt x="28" y="21"/>
                    </a:lnTo>
                    <a:lnTo>
                      <a:pt x="28" y="20"/>
                    </a:lnTo>
                    <a:lnTo>
                      <a:pt x="28" y="17"/>
                    </a:lnTo>
                    <a:lnTo>
                      <a:pt x="28" y="15"/>
                    </a:lnTo>
                    <a:lnTo>
                      <a:pt x="28" y="11"/>
                    </a:lnTo>
                    <a:lnTo>
                      <a:pt x="26" y="7"/>
                    </a:lnTo>
                    <a:lnTo>
                      <a:pt x="25" y="5"/>
                    </a:lnTo>
                    <a:lnTo>
                      <a:pt x="22" y="4"/>
                    </a:lnTo>
                    <a:lnTo>
                      <a:pt x="19" y="5"/>
                    </a:lnTo>
                    <a:lnTo>
                      <a:pt x="17" y="7"/>
                    </a:lnTo>
                    <a:lnTo>
                      <a:pt x="16" y="9"/>
                    </a:lnTo>
                    <a:lnTo>
                      <a:pt x="15" y="13"/>
                    </a:lnTo>
                    <a:lnTo>
                      <a:pt x="15" y="15"/>
                    </a:lnTo>
                    <a:lnTo>
                      <a:pt x="3" y="15"/>
                    </a:lnTo>
                    <a:lnTo>
                      <a:pt x="3" y="14"/>
                    </a:lnTo>
                    <a:lnTo>
                      <a:pt x="3" y="13"/>
                    </a:lnTo>
                    <a:lnTo>
                      <a:pt x="3" y="9"/>
                    </a:lnTo>
                    <a:lnTo>
                      <a:pt x="4" y="7"/>
                    </a:lnTo>
                    <a:lnTo>
                      <a:pt x="6" y="4"/>
                    </a:lnTo>
                    <a:lnTo>
                      <a:pt x="9" y="3"/>
                    </a:lnTo>
                    <a:lnTo>
                      <a:pt x="12" y="1"/>
                    </a:lnTo>
                    <a:lnTo>
                      <a:pt x="16" y="0"/>
                    </a:lnTo>
                    <a:lnTo>
                      <a:pt x="18" y="0"/>
                    </a:lnTo>
                    <a:lnTo>
                      <a:pt x="22" y="0"/>
                    </a:lnTo>
                    <a:lnTo>
                      <a:pt x="30" y="1"/>
                    </a:lnTo>
                    <a:lnTo>
                      <a:pt x="35" y="3"/>
                    </a:lnTo>
                    <a:lnTo>
                      <a:pt x="38" y="8"/>
                    </a:lnTo>
                    <a:lnTo>
                      <a:pt x="39" y="14"/>
                    </a:lnTo>
                    <a:lnTo>
                      <a:pt x="39" y="15"/>
                    </a:lnTo>
                    <a:lnTo>
                      <a:pt x="40" y="16"/>
                    </a:lnTo>
                    <a:lnTo>
                      <a:pt x="41" y="18"/>
                    </a:lnTo>
                    <a:lnTo>
                      <a:pt x="41" y="48"/>
                    </a:lnTo>
                    <a:lnTo>
                      <a:pt x="28" y="48"/>
                    </a:lnTo>
                    <a:lnTo>
                      <a:pt x="28" y="41"/>
                    </a:lnTo>
                    <a:close/>
                    <a:moveTo>
                      <a:pt x="28" y="25"/>
                    </a:moveTo>
                    <a:lnTo>
                      <a:pt x="26" y="27"/>
                    </a:lnTo>
                    <a:lnTo>
                      <a:pt x="25" y="27"/>
                    </a:lnTo>
                    <a:lnTo>
                      <a:pt x="23" y="27"/>
                    </a:lnTo>
                    <a:lnTo>
                      <a:pt x="22" y="27"/>
                    </a:lnTo>
                    <a:lnTo>
                      <a:pt x="18" y="28"/>
                    </a:lnTo>
                    <a:lnTo>
                      <a:pt x="16" y="30"/>
                    </a:lnTo>
                    <a:lnTo>
                      <a:pt x="14" y="33"/>
                    </a:lnTo>
                    <a:lnTo>
                      <a:pt x="13" y="35"/>
                    </a:lnTo>
                    <a:lnTo>
                      <a:pt x="13" y="38"/>
                    </a:lnTo>
                    <a:lnTo>
                      <a:pt x="15" y="39"/>
                    </a:lnTo>
                    <a:lnTo>
                      <a:pt x="17" y="41"/>
                    </a:lnTo>
                    <a:lnTo>
                      <a:pt x="19" y="41"/>
                    </a:lnTo>
                    <a:lnTo>
                      <a:pt x="20" y="41"/>
                    </a:lnTo>
                    <a:lnTo>
                      <a:pt x="21" y="41"/>
                    </a:lnTo>
                    <a:lnTo>
                      <a:pt x="23" y="40"/>
                    </a:lnTo>
                    <a:lnTo>
                      <a:pt x="24" y="39"/>
                    </a:lnTo>
                    <a:lnTo>
                      <a:pt x="25" y="38"/>
                    </a:lnTo>
                    <a:lnTo>
                      <a:pt x="26" y="38"/>
                    </a:lnTo>
                    <a:lnTo>
                      <a:pt x="26" y="37"/>
                    </a:lnTo>
                    <a:lnTo>
                      <a:pt x="27" y="35"/>
                    </a:lnTo>
                    <a:lnTo>
                      <a:pt x="28" y="33"/>
                    </a:lnTo>
                    <a:lnTo>
                      <a:pt x="28" y="31"/>
                    </a:lnTo>
                    <a:lnTo>
                      <a:pt x="28" y="27"/>
                    </a:lnTo>
                    <a:lnTo>
                      <a:pt x="28" y="25"/>
                    </a:lnTo>
                    <a:close/>
                  </a:path>
                </a:pathLst>
              </a:custGeom>
              <a:solidFill>
                <a:srgbClr val="FFFFFF"/>
              </a:solidFill>
              <a:ln w="9525">
                <a:noFill/>
                <a:round/>
                <a:headEnd/>
                <a:tailEnd/>
              </a:ln>
            </p:spPr>
            <p:txBody>
              <a:bodyPr/>
              <a:lstStyle/>
              <a:p>
                <a:endParaRPr lang="en-US"/>
              </a:p>
            </p:txBody>
          </p:sp>
          <p:sp>
            <p:nvSpPr>
              <p:cNvPr id="43122" name="Freeform 113"/>
              <p:cNvSpPr>
                <a:spLocks/>
              </p:cNvSpPr>
              <p:nvPr/>
            </p:nvSpPr>
            <p:spPr bwMode="auto">
              <a:xfrm>
                <a:off x="2919" y="3020"/>
                <a:ext cx="32" cy="48"/>
              </a:xfrm>
              <a:custGeom>
                <a:avLst/>
                <a:gdLst>
                  <a:gd name="T0" fmla="*/ 23 w 32"/>
                  <a:gd name="T1" fmla="*/ 9 h 48"/>
                  <a:gd name="T2" fmla="*/ 18 w 32"/>
                  <a:gd name="T3" fmla="*/ 7 h 48"/>
                  <a:gd name="T4" fmla="*/ 14 w 32"/>
                  <a:gd name="T5" fmla="*/ 7 h 48"/>
                  <a:gd name="T6" fmla="*/ 12 w 32"/>
                  <a:gd name="T7" fmla="*/ 8 h 48"/>
                  <a:gd name="T8" fmla="*/ 11 w 32"/>
                  <a:gd name="T9" fmla="*/ 13 h 48"/>
                  <a:gd name="T10" fmla="*/ 12 w 32"/>
                  <a:gd name="T11" fmla="*/ 15 h 48"/>
                  <a:gd name="T12" fmla="*/ 14 w 32"/>
                  <a:gd name="T13" fmla="*/ 17 h 48"/>
                  <a:gd name="T14" fmla="*/ 21 w 32"/>
                  <a:gd name="T15" fmla="*/ 19 h 48"/>
                  <a:gd name="T16" fmla="*/ 23 w 32"/>
                  <a:gd name="T17" fmla="*/ 22 h 48"/>
                  <a:gd name="T18" fmla="*/ 27 w 32"/>
                  <a:gd name="T19" fmla="*/ 25 h 48"/>
                  <a:gd name="T20" fmla="*/ 31 w 32"/>
                  <a:gd name="T21" fmla="*/ 31 h 48"/>
                  <a:gd name="T22" fmla="*/ 31 w 32"/>
                  <a:gd name="T23" fmla="*/ 38 h 48"/>
                  <a:gd name="T24" fmla="*/ 27 w 32"/>
                  <a:gd name="T25" fmla="*/ 43 h 48"/>
                  <a:gd name="T26" fmla="*/ 22 w 32"/>
                  <a:gd name="T27" fmla="*/ 47 h 48"/>
                  <a:gd name="T28" fmla="*/ 17 w 32"/>
                  <a:gd name="T29" fmla="*/ 48 h 48"/>
                  <a:gd name="T30" fmla="*/ 9 w 32"/>
                  <a:gd name="T31" fmla="*/ 48 h 48"/>
                  <a:gd name="T32" fmla="*/ 4 w 32"/>
                  <a:gd name="T33" fmla="*/ 48 h 48"/>
                  <a:gd name="T34" fmla="*/ 0 w 32"/>
                  <a:gd name="T35" fmla="*/ 47 h 48"/>
                  <a:gd name="T36" fmla="*/ 0 w 32"/>
                  <a:gd name="T37" fmla="*/ 38 h 48"/>
                  <a:gd name="T38" fmla="*/ 7 w 32"/>
                  <a:gd name="T39" fmla="*/ 40 h 48"/>
                  <a:gd name="T40" fmla="*/ 13 w 32"/>
                  <a:gd name="T41" fmla="*/ 41 h 48"/>
                  <a:gd name="T42" fmla="*/ 18 w 32"/>
                  <a:gd name="T43" fmla="*/ 40 h 48"/>
                  <a:gd name="T44" fmla="*/ 20 w 32"/>
                  <a:gd name="T45" fmla="*/ 38 h 48"/>
                  <a:gd name="T46" fmla="*/ 20 w 32"/>
                  <a:gd name="T47" fmla="*/ 36 h 48"/>
                  <a:gd name="T48" fmla="*/ 19 w 32"/>
                  <a:gd name="T49" fmla="*/ 33 h 48"/>
                  <a:gd name="T50" fmla="*/ 17 w 32"/>
                  <a:gd name="T51" fmla="*/ 32 h 48"/>
                  <a:gd name="T52" fmla="*/ 14 w 32"/>
                  <a:gd name="T53" fmla="*/ 31 h 48"/>
                  <a:gd name="T54" fmla="*/ 9 w 32"/>
                  <a:gd name="T55" fmla="*/ 28 h 48"/>
                  <a:gd name="T56" fmla="*/ 7 w 32"/>
                  <a:gd name="T57" fmla="*/ 25 h 48"/>
                  <a:gd name="T58" fmla="*/ 4 w 32"/>
                  <a:gd name="T59" fmla="*/ 24 h 48"/>
                  <a:gd name="T60" fmla="*/ 2 w 32"/>
                  <a:gd name="T61" fmla="*/ 22 h 48"/>
                  <a:gd name="T62" fmla="*/ 0 w 32"/>
                  <a:gd name="T63" fmla="*/ 19 h 48"/>
                  <a:gd name="T64" fmla="*/ 0 w 32"/>
                  <a:gd name="T65" fmla="*/ 16 h 48"/>
                  <a:gd name="T66" fmla="*/ 0 w 32"/>
                  <a:gd name="T67" fmla="*/ 11 h 48"/>
                  <a:gd name="T68" fmla="*/ 3 w 32"/>
                  <a:gd name="T69" fmla="*/ 5 h 48"/>
                  <a:gd name="T70" fmla="*/ 7 w 32"/>
                  <a:gd name="T71" fmla="*/ 2 h 48"/>
                  <a:gd name="T72" fmla="*/ 13 w 32"/>
                  <a:gd name="T73" fmla="*/ 0 h 48"/>
                  <a:gd name="T74" fmla="*/ 19 w 32"/>
                  <a:gd name="T75" fmla="*/ 0 h 48"/>
                  <a:gd name="T76" fmla="*/ 23 w 32"/>
                  <a:gd name="T77" fmla="*/ 2 h 48"/>
                  <a:gd name="T78" fmla="*/ 27 w 32"/>
                  <a:gd name="T79" fmla="*/ 3 h 48"/>
                  <a:gd name="T80" fmla="*/ 26 w 32"/>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26" y="11"/>
                    </a:moveTo>
                    <a:lnTo>
                      <a:pt x="23" y="9"/>
                    </a:lnTo>
                    <a:lnTo>
                      <a:pt x="21" y="8"/>
                    </a:lnTo>
                    <a:lnTo>
                      <a:pt x="18" y="7"/>
                    </a:lnTo>
                    <a:lnTo>
                      <a:pt x="15" y="7"/>
                    </a:lnTo>
                    <a:lnTo>
                      <a:pt x="14" y="7"/>
                    </a:lnTo>
                    <a:lnTo>
                      <a:pt x="12" y="8"/>
                    </a:lnTo>
                    <a:lnTo>
                      <a:pt x="11" y="10"/>
                    </a:lnTo>
                    <a:lnTo>
                      <a:pt x="11" y="13"/>
                    </a:lnTo>
                    <a:lnTo>
                      <a:pt x="12" y="15"/>
                    </a:lnTo>
                    <a:lnTo>
                      <a:pt x="13" y="15"/>
                    </a:lnTo>
                    <a:lnTo>
                      <a:pt x="14" y="17"/>
                    </a:lnTo>
                    <a:lnTo>
                      <a:pt x="19" y="18"/>
                    </a:lnTo>
                    <a:lnTo>
                      <a:pt x="21" y="19"/>
                    </a:lnTo>
                    <a:lnTo>
                      <a:pt x="22" y="20"/>
                    </a:lnTo>
                    <a:lnTo>
                      <a:pt x="23" y="22"/>
                    </a:lnTo>
                    <a:lnTo>
                      <a:pt x="23" y="23"/>
                    </a:lnTo>
                    <a:lnTo>
                      <a:pt x="27" y="25"/>
                    </a:lnTo>
                    <a:lnTo>
                      <a:pt x="29" y="28"/>
                    </a:lnTo>
                    <a:lnTo>
                      <a:pt x="31" y="31"/>
                    </a:lnTo>
                    <a:lnTo>
                      <a:pt x="32" y="35"/>
                    </a:lnTo>
                    <a:lnTo>
                      <a:pt x="31" y="38"/>
                    </a:lnTo>
                    <a:lnTo>
                      <a:pt x="30" y="41"/>
                    </a:lnTo>
                    <a:lnTo>
                      <a:pt x="27" y="43"/>
                    </a:lnTo>
                    <a:lnTo>
                      <a:pt x="26" y="45"/>
                    </a:lnTo>
                    <a:lnTo>
                      <a:pt x="22" y="47"/>
                    </a:lnTo>
                    <a:lnTo>
                      <a:pt x="20" y="48"/>
                    </a:lnTo>
                    <a:lnTo>
                      <a:pt x="17" y="48"/>
                    </a:lnTo>
                    <a:lnTo>
                      <a:pt x="13" y="48"/>
                    </a:lnTo>
                    <a:lnTo>
                      <a:pt x="9" y="48"/>
                    </a:lnTo>
                    <a:lnTo>
                      <a:pt x="7" y="48"/>
                    </a:lnTo>
                    <a:lnTo>
                      <a:pt x="4" y="48"/>
                    </a:lnTo>
                    <a:lnTo>
                      <a:pt x="1" y="48"/>
                    </a:lnTo>
                    <a:lnTo>
                      <a:pt x="0" y="47"/>
                    </a:lnTo>
                    <a:lnTo>
                      <a:pt x="0" y="35"/>
                    </a:lnTo>
                    <a:lnTo>
                      <a:pt x="0" y="38"/>
                    </a:lnTo>
                    <a:lnTo>
                      <a:pt x="4" y="38"/>
                    </a:lnTo>
                    <a:lnTo>
                      <a:pt x="7" y="40"/>
                    </a:lnTo>
                    <a:lnTo>
                      <a:pt x="9" y="41"/>
                    </a:lnTo>
                    <a:lnTo>
                      <a:pt x="13" y="41"/>
                    </a:lnTo>
                    <a:lnTo>
                      <a:pt x="15" y="41"/>
                    </a:lnTo>
                    <a:lnTo>
                      <a:pt x="18" y="40"/>
                    </a:lnTo>
                    <a:lnTo>
                      <a:pt x="19" y="38"/>
                    </a:lnTo>
                    <a:lnTo>
                      <a:pt x="20" y="38"/>
                    </a:lnTo>
                    <a:lnTo>
                      <a:pt x="20" y="37"/>
                    </a:lnTo>
                    <a:lnTo>
                      <a:pt x="20" y="36"/>
                    </a:lnTo>
                    <a:lnTo>
                      <a:pt x="19" y="34"/>
                    </a:lnTo>
                    <a:lnTo>
                      <a:pt x="19" y="33"/>
                    </a:lnTo>
                    <a:lnTo>
                      <a:pt x="18" y="33"/>
                    </a:lnTo>
                    <a:lnTo>
                      <a:pt x="17" y="32"/>
                    </a:lnTo>
                    <a:lnTo>
                      <a:pt x="15" y="31"/>
                    </a:lnTo>
                    <a:lnTo>
                      <a:pt x="14" y="31"/>
                    </a:lnTo>
                    <a:lnTo>
                      <a:pt x="11" y="28"/>
                    </a:lnTo>
                    <a:lnTo>
                      <a:pt x="9" y="28"/>
                    </a:lnTo>
                    <a:lnTo>
                      <a:pt x="8" y="26"/>
                    </a:lnTo>
                    <a:lnTo>
                      <a:pt x="7" y="25"/>
                    </a:lnTo>
                    <a:lnTo>
                      <a:pt x="5" y="25"/>
                    </a:lnTo>
                    <a:lnTo>
                      <a:pt x="4" y="24"/>
                    </a:lnTo>
                    <a:lnTo>
                      <a:pt x="4" y="23"/>
                    </a:lnTo>
                    <a:lnTo>
                      <a:pt x="2" y="22"/>
                    </a:lnTo>
                    <a:lnTo>
                      <a:pt x="1" y="21"/>
                    </a:lnTo>
                    <a:lnTo>
                      <a:pt x="0" y="19"/>
                    </a:lnTo>
                    <a:lnTo>
                      <a:pt x="0" y="18"/>
                    </a:lnTo>
                    <a:lnTo>
                      <a:pt x="0" y="16"/>
                    </a:lnTo>
                    <a:lnTo>
                      <a:pt x="0" y="14"/>
                    </a:lnTo>
                    <a:lnTo>
                      <a:pt x="0" y="11"/>
                    </a:lnTo>
                    <a:lnTo>
                      <a:pt x="1" y="8"/>
                    </a:lnTo>
                    <a:lnTo>
                      <a:pt x="3" y="5"/>
                    </a:lnTo>
                    <a:lnTo>
                      <a:pt x="4" y="3"/>
                    </a:lnTo>
                    <a:lnTo>
                      <a:pt x="7" y="2"/>
                    </a:lnTo>
                    <a:lnTo>
                      <a:pt x="9" y="1"/>
                    </a:lnTo>
                    <a:lnTo>
                      <a:pt x="13" y="0"/>
                    </a:lnTo>
                    <a:lnTo>
                      <a:pt x="17" y="0"/>
                    </a:lnTo>
                    <a:lnTo>
                      <a:pt x="19" y="0"/>
                    </a:lnTo>
                    <a:lnTo>
                      <a:pt x="22" y="1"/>
                    </a:lnTo>
                    <a:lnTo>
                      <a:pt x="23" y="2"/>
                    </a:lnTo>
                    <a:lnTo>
                      <a:pt x="26" y="2"/>
                    </a:lnTo>
                    <a:lnTo>
                      <a:pt x="27" y="3"/>
                    </a:lnTo>
                    <a:lnTo>
                      <a:pt x="27" y="11"/>
                    </a:lnTo>
                    <a:lnTo>
                      <a:pt x="26" y="11"/>
                    </a:lnTo>
                    <a:close/>
                  </a:path>
                </a:pathLst>
              </a:custGeom>
              <a:solidFill>
                <a:srgbClr val="FFFFFF"/>
              </a:solidFill>
              <a:ln w="9525">
                <a:noFill/>
                <a:round/>
                <a:headEnd/>
                <a:tailEnd/>
              </a:ln>
            </p:spPr>
            <p:txBody>
              <a:bodyPr/>
              <a:lstStyle/>
              <a:p>
                <a:endParaRPr lang="en-US"/>
              </a:p>
            </p:txBody>
          </p:sp>
          <p:sp>
            <p:nvSpPr>
              <p:cNvPr id="43123" name="Freeform 114"/>
              <p:cNvSpPr>
                <a:spLocks noEditPoints="1"/>
              </p:cNvSpPr>
              <p:nvPr/>
            </p:nvSpPr>
            <p:spPr bwMode="auto">
              <a:xfrm>
                <a:off x="2957" y="3020"/>
                <a:ext cx="44" cy="48"/>
              </a:xfrm>
              <a:custGeom>
                <a:avLst/>
                <a:gdLst>
                  <a:gd name="T0" fmla="*/ 44 w 44"/>
                  <a:gd name="T1" fmla="*/ 27 h 48"/>
                  <a:gd name="T2" fmla="*/ 43 w 44"/>
                  <a:gd name="T3" fmla="*/ 31 h 48"/>
                  <a:gd name="T4" fmla="*/ 41 w 44"/>
                  <a:gd name="T5" fmla="*/ 38 h 48"/>
                  <a:gd name="T6" fmla="*/ 37 w 44"/>
                  <a:gd name="T7" fmla="*/ 43 h 48"/>
                  <a:gd name="T8" fmla="*/ 34 w 44"/>
                  <a:gd name="T9" fmla="*/ 46 h 48"/>
                  <a:gd name="T10" fmla="*/ 30 w 44"/>
                  <a:gd name="T11" fmla="*/ 48 h 48"/>
                  <a:gd name="T12" fmla="*/ 27 w 44"/>
                  <a:gd name="T13" fmla="*/ 48 h 48"/>
                  <a:gd name="T14" fmla="*/ 24 w 44"/>
                  <a:gd name="T15" fmla="*/ 48 h 48"/>
                  <a:gd name="T16" fmla="*/ 17 w 44"/>
                  <a:gd name="T17" fmla="*/ 47 h 48"/>
                  <a:gd name="T18" fmla="*/ 7 w 44"/>
                  <a:gd name="T19" fmla="*/ 43 h 48"/>
                  <a:gd name="T20" fmla="*/ 3 w 44"/>
                  <a:gd name="T21" fmla="*/ 38 h 48"/>
                  <a:gd name="T22" fmla="*/ 1 w 44"/>
                  <a:gd name="T23" fmla="*/ 29 h 48"/>
                  <a:gd name="T24" fmla="*/ 0 w 44"/>
                  <a:gd name="T25" fmla="*/ 23 h 48"/>
                  <a:gd name="T26" fmla="*/ 0 w 44"/>
                  <a:gd name="T27" fmla="*/ 18 h 48"/>
                  <a:gd name="T28" fmla="*/ 4 w 44"/>
                  <a:gd name="T29" fmla="*/ 9 h 48"/>
                  <a:gd name="T30" fmla="*/ 14 w 44"/>
                  <a:gd name="T31" fmla="*/ 1 h 48"/>
                  <a:gd name="T32" fmla="*/ 23 w 44"/>
                  <a:gd name="T33" fmla="*/ 0 h 48"/>
                  <a:gd name="T34" fmla="*/ 27 w 44"/>
                  <a:gd name="T35" fmla="*/ 0 h 48"/>
                  <a:gd name="T36" fmla="*/ 33 w 44"/>
                  <a:gd name="T37" fmla="*/ 3 h 48"/>
                  <a:gd name="T38" fmla="*/ 40 w 44"/>
                  <a:gd name="T39" fmla="*/ 9 h 48"/>
                  <a:gd name="T40" fmla="*/ 43 w 44"/>
                  <a:gd name="T41" fmla="*/ 18 h 48"/>
                  <a:gd name="T42" fmla="*/ 44 w 44"/>
                  <a:gd name="T43" fmla="*/ 23 h 48"/>
                  <a:gd name="T44" fmla="*/ 44 w 44"/>
                  <a:gd name="T45" fmla="*/ 24 h 48"/>
                  <a:gd name="T46" fmla="*/ 31 w 44"/>
                  <a:gd name="T47" fmla="*/ 18 h 48"/>
                  <a:gd name="T48" fmla="*/ 31 w 44"/>
                  <a:gd name="T49" fmla="*/ 16 h 48"/>
                  <a:gd name="T50" fmla="*/ 31 w 44"/>
                  <a:gd name="T51" fmla="*/ 13 h 48"/>
                  <a:gd name="T52" fmla="*/ 28 w 44"/>
                  <a:gd name="T53" fmla="*/ 6 h 48"/>
                  <a:gd name="T54" fmla="*/ 21 w 44"/>
                  <a:gd name="T55" fmla="*/ 4 h 48"/>
                  <a:gd name="T56" fmla="*/ 17 w 44"/>
                  <a:gd name="T57" fmla="*/ 6 h 48"/>
                  <a:gd name="T58" fmla="*/ 14 w 44"/>
                  <a:gd name="T59" fmla="*/ 10 h 48"/>
                  <a:gd name="T60" fmla="*/ 14 w 44"/>
                  <a:gd name="T61" fmla="*/ 13 h 48"/>
                  <a:gd name="T62" fmla="*/ 13 w 44"/>
                  <a:gd name="T63" fmla="*/ 18 h 48"/>
                  <a:gd name="T64" fmla="*/ 13 w 44"/>
                  <a:gd name="T65" fmla="*/ 27 h 48"/>
                  <a:gd name="T66" fmla="*/ 13 w 44"/>
                  <a:gd name="T67" fmla="*/ 33 h 48"/>
                  <a:gd name="T68" fmla="*/ 14 w 44"/>
                  <a:gd name="T69" fmla="*/ 39 h 48"/>
                  <a:gd name="T70" fmla="*/ 19 w 44"/>
                  <a:gd name="T71" fmla="*/ 43 h 48"/>
                  <a:gd name="T72" fmla="*/ 25 w 44"/>
                  <a:gd name="T73" fmla="*/ 43 h 48"/>
                  <a:gd name="T74" fmla="*/ 29 w 44"/>
                  <a:gd name="T75" fmla="*/ 39 h 48"/>
                  <a:gd name="T76" fmla="*/ 31 w 44"/>
                  <a:gd name="T77" fmla="*/ 34 h 48"/>
                  <a:gd name="T78" fmla="*/ 31 w 44"/>
                  <a:gd name="T79" fmla="*/ 28 h 48"/>
                  <a:gd name="T80" fmla="*/ 31 w 44"/>
                  <a:gd name="T81" fmla="*/ 24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48"/>
                  <a:gd name="T125" fmla="*/ 44 w 44"/>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48">
                    <a:moveTo>
                      <a:pt x="44" y="24"/>
                    </a:moveTo>
                    <a:lnTo>
                      <a:pt x="44" y="27"/>
                    </a:lnTo>
                    <a:lnTo>
                      <a:pt x="44" y="28"/>
                    </a:lnTo>
                    <a:lnTo>
                      <a:pt x="43" y="31"/>
                    </a:lnTo>
                    <a:lnTo>
                      <a:pt x="42" y="33"/>
                    </a:lnTo>
                    <a:lnTo>
                      <a:pt x="41" y="38"/>
                    </a:lnTo>
                    <a:lnTo>
                      <a:pt x="39" y="41"/>
                    </a:lnTo>
                    <a:lnTo>
                      <a:pt x="37" y="43"/>
                    </a:lnTo>
                    <a:lnTo>
                      <a:pt x="35" y="45"/>
                    </a:lnTo>
                    <a:lnTo>
                      <a:pt x="34" y="46"/>
                    </a:lnTo>
                    <a:lnTo>
                      <a:pt x="32" y="47"/>
                    </a:lnTo>
                    <a:lnTo>
                      <a:pt x="30" y="48"/>
                    </a:lnTo>
                    <a:lnTo>
                      <a:pt x="28" y="48"/>
                    </a:lnTo>
                    <a:lnTo>
                      <a:pt x="27" y="48"/>
                    </a:lnTo>
                    <a:lnTo>
                      <a:pt x="25" y="48"/>
                    </a:lnTo>
                    <a:lnTo>
                      <a:pt x="24" y="48"/>
                    </a:lnTo>
                    <a:lnTo>
                      <a:pt x="23" y="48"/>
                    </a:lnTo>
                    <a:lnTo>
                      <a:pt x="17" y="47"/>
                    </a:lnTo>
                    <a:lnTo>
                      <a:pt x="11" y="46"/>
                    </a:lnTo>
                    <a:lnTo>
                      <a:pt x="7" y="43"/>
                    </a:lnTo>
                    <a:lnTo>
                      <a:pt x="4" y="41"/>
                    </a:lnTo>
                    <a:lnTo>
                      <a:pt x="3" y="38"/>
                    </a:lnTo>
                    <a:lnTo>
                      <a:pt x="2" y="34"/>
                    </a:lnTo>
                    <a:lnTo>
                      <a:pt x="1" y="29"/>
                    </a:lnTo>
                    <a:lnTo>
                      <a:pt x="0" y="25"/>
                    </a:lnTo>
                    <a:lnTo>
                      <a:pt x="0" y="23"/>
                    </a:lnTo>
                    <a:lnTo>
                      <a:pt x="0" y="20"/>
                    </a:lnTo>
                    <a:lnTo>
                      <a:pt x="0" y="18"/>
                    </a:lnTo>
                    <a:lnTo>
                      <a:pt x="1" y="15"/>
                    </a:lnTo>
                    <a:lnTo>
                      <a:pt x="4" y="9"/>
                    </a:lnTo>
                    <a:lnTo>
                      <a:pt x="8" y="4"/>
                    </a:lnTo>
                    <a:lnTo>
                      <a:pt x="14" y="1"/>
                    </a:lnTo>
                    <a:lnTo>
                      <a:pt x="21" y="0"/>
                    </a:lnTo>
                    <a:lnTo>
                      <a:pt x="23" y="0"/>
                    </a:lnTo>
                    <a:lnTo>
                      <a:pt x="24" y="0"/>
                    </a:lnTo>
                    <a:lnTo>
                      <a:pt x="27" y="0"/>
                    </a:lnTo>
                    <a:lnTo>
                      <a:pt x="28" y="0"/>
                    </a:lnTo>
                    <a:lnTo>
                      <a:pt x="33" y="3"/>
                    </a:lnTo>
                    <a:lnTo>
                      <a:pt x="38" y="5"/>
                    </a:lnTo>
                    <a:lnTo>
                      <a:pt x="40" y="9"/>
                    </a:lnTo>
                    <a:lnTo>
                      <a:pt x="42" y="15"/>
                    </a:lnTo>
                    <a:lnTo>
                      <a:pt x="43" y="18"/>
                    </a:lnTo>
                    <a:lnTo>
                      <a:pt x="44" y="20"/>
                    </a:lnTo>
                    <a:lnTo>
                      <a:pt x="44" y="23"/>
                    </a:lnTo>
                    <a:lnTo>
                      <a:pt x="44" y="25"/>
                    </a:lnTo>
                    <a:lnTo>
                      <a:pt x="44" y="24"/>
                    </a:lnTo>
                    <a:close/>
                    <a:moveTo>
                      <a:pt x="31" y="24"/>
                    </a:moveTo>
                    <a:lnTo>
                      <a:pt x="31" y="18"/>
                    </a:lnTo>
                    <a:lnTo>
                      <a:pt x="31" y="17"/>
                    </a:lnTo>
                    <a:lnTo>
                      <a:pt x="31" y="16"/>
                    </a:lnTo>
                    <a:lnTo>
                      <a:pt x="31" y="14"/>
                    </a:lnTo>
                    <a:lnTo>
                      <a:pt x="31" y="13"/>
                    </a:lnTo>
                    <a:lnTo>
                      <a:pt x="29" y="8"/>
                    </a:lnTo>
                    <a:lnTo>
                      <a:pt x="28" y="6"/>
                    </a:lnTo>
                    <a:lnTo>
                      <a:pt x="25" y="5"/>
                    </a:lnTo>
                    <a:lnTo>
                      <a:pt x="21" y="4"/>
                    </a:lnTo>
                    <a:lnTo>
                      <a:pt x="19" y="5"/>
                    </a:lnTo>
                    <a:lnTo>
                      <a:pt x="17" y="6"/>
                    </a:lnTo>
                    <a:lnTo>
                      <a:pt x="15" y="8"/>
                    </a:lnTo>
                    <a:lnTo>
                      <a:pt x="14" y="10"/>
                    </a:lnTo>
                    <a:lnTo>
                      <a:pt x="14" y="12"/>
                    </a:lnTo>
                    <a:lnTo>
                      <a:pt x="14" y="13"/>
                    </a:lnTo>
                    <a:lnTo>
                      <a:pt x="13" y="16"/>
                    </a:lnTo>
                    <a:lnTo>
                      <a:pt x="13" y="18"/>
                    </a:lnTo>
                    <a:lnTo>
                      <a:pt x="13" y="23"/>
                    </a:lnTo>
                    <a:lnTo>
                      <a:pt x="13" y="27"/>
                    </a:lnTo>
                    <a:lnTo>
                      <a:pt x="13" y="30"/>
                    </a:lnTo>
                    <a:lnTo>
                      <a:pt x="13" y="33"/>
                    </a:lnTo>
                    <a:lnTo>
                      <a:pt x="13" y="35"/>
                    </a:lnTo>
                    <a:lnTo>
                      <a:pt x="14" y="39"/>
                    </a:lnTo>
                    <a:lnTo>
                      <a:pt x="16" y="42"/>
                    </a:lnTo>
                    <a:lnTo>
                      <a:pt x="19" y="43"/>
                    </a:lnTo>
                    <a:lnTo>
                      <a:pt x="21" y="43"/>
                    </a:lnTo>
                    <a:lnTo>
                      <a:pt x="25" y="43"/>
                    </a:lnTo>
                    <a:lnTo>
                      <a:pt x="28" y="42"/>
                    </a:lnTo>
                    <a:lnTo>
                      <a:pt x="29" y="39"/>
                    </a:lnTo>
                    <a:lnTo>
                      <a:pt x="31" y="37"/>
                    </a:lnTo>
                    <a:lnTo>
                      <a:pt x="31" y="34"/>
                    </a:lnTo>
                    <a:lnTo>
                      <a:pt x="31" y="31"/>
                    </a:lnTo>
                    <a:lnTo>
                      <a:pt x="31" y="28"/>
                    </a:lnTo>
                    <a:lnTo>
                      <a:pt x="31" y="25"/>
                    </a:lnTo>
                    <a:lnTo>
                      <a:pt x="31" y="24"/>
                    </a:lnTo>
                    <a:close/>
                  </a:path>
                </a:pathLst>
              </a:custGeom>
              <a:solidFill>
                <a:srgbClr val="FFFFFF"/>
              </a:solidFill>
              <a:ln w="9525">
                <a:noFill/>
                <a:round/>
                <a:headEnd/>
                <a:tailEnd/>
              </a:ln>
            </p:spPr>
            <p:txBody>
              <a:bodyPr/>
              <a:lstStyle/>
              <a:p>
                <a:endParaRPr lang="en-US"/>
              </a:p>
            </p:txBody>
          </p:sp>
          <p:sp>
            <p:nvSpPr>
              <p:cNvPr id="43124" name="Freeform 115"/>
              <p:cNvSpPr>
                <a:spLocks/>
              </p:cNvSpPr>
              <p:nvPr/>
            </p:nvSpPr>
            <p:spPr bwMode="auto">
              <a:xfrm>
                <a:off x="3015" y="3020"/>
                <a:ext cx="38" cy="48"/>
              </a:xfrm>
              <a:custGeom>
                <a:avLst/>
                <a:gdLst>
                  <a:gd name="T0" fmla="*/ 10 w 38"/>
                  <a:gd name="T1" fmla="*/ 13 h 48"/>
                  <a:gd name="T2" fmla="*/ 10 w 38"/>
                  <a:gd name="T3" fmla="*/ 13 h 48"/>
                  <a:gd name="T4" fmla="*/ 11 w 38"/>
                  <a:gd name="T5" fmla="*/ 12 h 48"/>
                  <a:gd name="T6" fmla="*/ 11 w 38"/>
                  <a:gd name="T7" fmla="*/ 11 h 48"/>
                  <a:gd name="T8" fmla="*/ 13 w 38"/>
                  <a:gd name="T9" fmla="*/ 9 h 48"/>
                  <a:gd name="T10" fmla="*/ 14 w 38"/>
                  <a:gd name="T11" fmla="*/ 8 h 48"/>
                  <a:gd name="T12" fmla="*/ 15 w 38"/>
                  <a:gd name="T13" fmla="*/ 6 h 48"/>
                  <a:gd name="T14" fmla="*/ 17 w 38"/>
                  <a:gd name="T15" fmla="*/ 4 h 48"/>
                  <a:gd name="T16" fmla="*/ 18 w 38"/>
                  <a:gd name="T17" fmla="*/ 3 h 48"/>
                  <a:gd name="T18" fmla="*/ 21 w 38"/>
                  <a:gd name="T19" fmla="*/ 2 h 48"/>
                  <a:gd name="T20" fmla="*/ 23 w 38"/>
                  <a:gd name="T21" fmla="*/ 0 h 48"/>
                  <a:gd name="T22" fmla="*/ 25 w 38"/>
                  <a:gd name="T23" fmla="*/ 0 h 48"/>
                  <a:gd name="T24" fmla="*/ 30 w 38"/>
                  <a:gd name="T25" fmla="*/ 1 h 48"/>
                  <a:gd name="T26" fmla="*/ 33 w 38"/>
                  <a:gd name="T27" fmla="*/ 3 h 48"/>
                  <a:gd name="T28" fmla="*/ 36 w 38"/>
                  <a:gd name="T29" fmla="*/ 7 h 48"/>
                  <a:gd name="T30" fmla="*/ 37 w 38"/>
                  <a:gd name="T31" fmla="*/ 13 h 48"/>
                  <a:gd name="T32" fmla="*/ 38 w 38"/>
                  <a:gd name="T33" fmla="*/ 17 h 48"/>
                  <a:gd name="T34" fmla="*/ 38 w 38"/>
                  <a:gd name="T35" fmla="*/ 48 h 48"/>
                  <a:gd name="T36" fmla="*/ 27 w 38"/>
                  <a:gd name="T37" fmla="*/ 48 h 48"/>
                  <a:gd name="T38" fmla="*/ 27 w 38"/>
                  <a:gd name="T39" fmla="*/ 20 h 48"/>
                  <a:gd name="T40" fmla="*/ 25 w 38"/>
                  <a:gd name="T41" fmla="*/ 17 h 48"/>
                  <a:gd name="T42" fmla="*/ 25 w 38"/>
                  <a:gd name="T43" fmla="*/ 16 h 48"/>
                  <a:gd name="T44" fmla="*/ 25 w 38"/>
                  <a:gd name="T45" fmla="*/ 15 h 48"/>
                  <a:gd name="T46" fmla="*/ 25 w 38"/>
                  <a:gd name="T47" fmla="*/ 14 h 48"/>
                  <a:gd name="T48" fmla="*/ 25 w 38"/>
                  <a:gd name="T49" fmla="*/ 12 h 48"/>
                  <a:gd name="T50" fmla="*/ 23 w 38"/>
                  <a:gd name="T51" fmla="*/ 10 h 48"/>
                  <a:gd name="T52" fmla="*/ 23 w 38"/>
                  <a:gd name="T53" fmla="*/ 9 h 48"/>
                  <a:gd name="T54" fmla="*/ 21 w 38"/>
                  <a:gd name="T55" fmla="*/ 8 h 48"/>
                  <a:gd name="T56" fmla="*/ 19 w 38"/>
                  <a:gd name="T57" fmla="*/ 8 h 48"/>
                  <a:gd name="T58" fmla="*/ 18 w 38"/>
                  <a:gd name="T59" fmla="*/ 9 h 48"/>
                  <a:gd name="T60" fmla="*/ 17 w 38"/>
                  <a:gd name="T61" fmla="*/ 11 h 48"/>
                  <a:gd name="T62" fmla="*/ 15 w 38"/>
                  <a:gd name="T63" fmla="*/ 11 h 48"/>
                  <a:gd name="T64" fmla="*/ 14 w 38"/>
                  <a:gd name="T65" fmla="*/ 13 h 48"/>
                  <a:gd name="T66" fmla="*/ 13 w 38"/>
                  <a:gd name="T67" fmla="*/ 15 h 48"/>
                  <a:gd name="T68" fmla="*/ 12 w 38"/>
                  <a:gd name="T69" fmla="*/ 18 h 48"/>
                  <a:gd name="T70" fmla="*/ 11 w 38"/>
                  <a:gd name="T71" fmla="*/ 21 h 48"/>
                  <a:gd name="T72" fmla="*/ 11 w 38"/>
                  <a:gd name="T73" fmla="*/ 22 h 48"/>
                  <a:gd name="T74" fmla="*/ 11 w 38"/>
                  <a:gd name="T75" fmla="*/ 23 h 48"/>
                  <a:gd name="T76" fmla="*/ 11 w 38"/>
                  <a:gd name="T77" fmla="*/ 24 h 48"/>
                  <a:gd name="T78" fmla="*/ 11 w 38"/>
                  <a:gd name="T79" fmla="*/ 27 h 48"/>
                  <a:gd name="T80" fmla="*/ 11 w 38"/>
                  <a:gd name="T81" fmla="*/ 29 h 48"/>
                  <a:gd name="T82" fmla="*/ 11 w 38"/>
                  <a:gd name="T83" fmla="*/ 48 h 48"/>
                  <a:gd name="T84" fmla="*/ 0 w 38"/>
                  <a:gd name="T85" fmla="*/ 48 h 48"/>
                  <a:gd name="T86" fmla="*/ 0 w 38"/>
                  <a:gd name="T87" fmla="*/ 0 h 48"/>
                  <a:gd name="T88" fmla="*/ 10 w 38"/>
                  <a:gd name="T89" fmla="*/ 0 h 48"/>
                  <a:gd name="T90" fmla="*/ 10 w 38"/>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8"/>
                  <a:gd name="T140" fmla="*/ 38 w 38"/>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8">
                    <a:moveTo>
                      <a:pt x="10" y="13"/>
                    </a:moveTo>
                    <a:lnTo>
                      <a:pt x="10" y="13"/>
                    </a:lnTo>
                    <a:lnTo>
                      <a:pt x="11" y="12"/>
                    </a:lnTo>
                    <a:lnTo>
                      <a:pt x="11" y="11"/>
                    </a:lnTo>
                    <a:lnTo>
                      <a:pt x="13" y="9"/>
                    </a:lnTo>
                    <a:lnTo>
                      <a:pt x="14" y="8"/>
                    </a:lnTo>
                    <a:lnTo>
                      <a:pt x="15" y="6"/>
                    </a:lnTo>
                    <a:lnTo>
                      <a:pt x="17" y="4"/>
                    </a:lnTo>
                    <a:lnTo>
                      <a:pt x="18" y="3"/>
                    </a:lnTo>
                    <a:lnTo>
                      <a:pt x="21" y="2"/>
                    </a:lnTo>
                    <a:lnTo>
                      <a:pt x="23" y="0"/>
                    </a:lnTo>
                    <a:lnTo>
                      <a:pt x="25" y="0"/>
                    </a:lnTo>
                    <a:lnTo>
                      <a:pt x="30" y="1"/>
                    </a:lnTo>
                    <a:lnTo>
                      <a:pt x="33" y="3"/>
                    </a:lnTo>
                    <a:lnTo>
                      <a:pt x="36" y="7"/>
                    </a:lnTo>
                    <a:lnTo>
                      <a:pt x="37" y="13"/>
                    </a:lnTo>
                    <a:lnTo>
                      <a:pt x="38" y="17"/>
                    </a:lnTo>
                    <a:lnTo>
                      <a:pt x="38" y="48"/>
                    </a:lnTo>
                    <a:lnTo>
                      <a:pt x="27" y="48"/>
                    </a:lnTo>
                    <a:lnTo>
                      <a:pt x="27" y="20"/>
                    </a:lnTo>
                    <a:lnTo>
                      <a:pt x="25" y="17"/>
                    </a:lnTo>
                    <a:lnTo>
                      <a:pt x="25" y="16"/>
                    </a:lnTo>
                    <a:lnTo>
                      <a:pt x="25" y="15"/>
                    </a:lnTo>
                    <a:lnTo>
                      <a:pt x="25" y="14"/>
                    </a:lnTo>
                    <a:lnTo>
                      <a:pt x="25" y="12"/>
                    </a:lnTo>
                    <a:lnTo>
                      <a:pt x="23" y="10"/>
                    </a:lnTo>
                    <a:lnTo>
                      <a:pt x="23" y="9"/>
                    </a:lnTo>
                    <a:lnTo>
                      <a:pt x="21" y="8"/>
                    </a:lnTo>
                    <a:lnTo>
                      <a:pt x="19" y="8"/>
                    </a:lnTo>
                    <a:lnTo>
                      <a:pt x="18" y="9"/>
                    </a:lnTo>
                    <a:lnTo>
                      <a:pt x="17" y="11"/>
                    </a:lnTo>
                    <a:lnTo>
                      <a:pt x="15" y="11"/>
                    </a:lnTo>
                    <a:lnTo>
                      <a:pt x="14" y="13"/>
                    </a:lnTo>
                    <a:lnTo>
                      <a:pt x="13" y="15"/>
                    </a:lnTo>
                    <a:lnTo>
                      <a:pt x="12" y="18"/>
                    </a:lnTo>
                    <a:lnTo>
                      <a:pt x="11" y="21"/>
                    </a:lnTo>
                    <a:lnTo>
                      <a:pt x="11" y="22"/>
                    </a:lnTo>
                    <a:lnTo>
                      <a:pt x="11" y="23"/>
                    </a:lnTo>
                    <a:lnTo>
                      <a:pt x="11" y="24"/>
                    </a:lnTo>
                    <a:lnTo>
                      <a:pt x="11" y="27"/>
                    </a:lnTo>
                    <a:lnTo>
                      <a:pt x="11" y="29"/>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25" name="Freeform 116"/>
              <p:cNvSpPr>
                <a:spLocks noEditPoints="1"/>
              </p:cNvSpPr>
              <p:nvPr/>
            </p:nvSpPr>
            <p:spPr bwMode="auto">
              <a:xfrm>
                <a:off x="3065" y="3020"/>
                <a:ext cx="42" cy="48"/>
              </a:xfrm>
              <a:custGeom>
                <a:avLst/>
                <a:gdLst>
                  <a:gd name="T0" fmla="*/ 13 w 42"/>
                  <a:gd name="T1" fmla="*/ 24 h 48"/>
                  <a:gd name="T2" fmla="*/ 15 w 42"/>
                  <a:gd name="T3" fmla="*/ 32 h 48"/>
                  <a:gd name="T4" fmla="*/ 19 w 42"/>
                  <a:gd name="T5" fmla="*/ 38 h 48"/>
                  <a:gd name="T6" fmla="*/ 27 w 42"/>
                  <a:gd name="T7" fmla="*/ 41 h 48"/>
                  <a:gd name="T8" fmla="*/ 32 w 42"/>
                  <a:gd name="T9" fmla="*/ 41 h 48"/>
                  <a:gd name="T10" fmla="*/ 36 w 42"/>
                  <a:gd name="T11" fmla="*/ 41 h 48"/>
                  <a:gd name="T12" fmla="*/ 39 w 42"/>
                  <a:gd name="T13" fmla="*/ 40 h 48"/>
                  <a:gd name="T14" fmla="*/ 40 w 42"/>
                  <a:gd name="T15" fmla="*/ 45 h 48"/>
                  <a:gd name="T16" fmla="*/ 35 w 42"/>
                  <a:gd name="T17" fmla="*/ 48 h 48"/>
                  <a:gd name="T18" fmla="*/ 30 w 42"/>
                  <a:gd name="T19" fmla="*/ 48 h 48"/>
                  <a:gd name="T20" fmla="*/ 24 w 42"/>
                  <a:gd name="T21" fmla="*/ 48 h 48"/>
                  <a:gd name="T22" fmla="*/ 9 w 42"/>
                  <a:gd name="T23" fmla="*/ 43 h 48"/>
                  <a:gd name="T24" fmla="*/ 0 w 42"/>
                  <a:gd name="T25" fmla="*/ 33 h 48"/>
                  <a:gd name="T26" fmla="*/ 0 w 42"/>
                  <a:gd name="T27" fmla="*/ 28 h 48"/>
                  <a:gd name="T28" fmla="*/ 0 w 42"/>
                  <a:gd name="T29" fmla="*/ 23 h 48"/>
                  <a:gd name="T30" fmla="*/ 5 w 42"/>
                  <a:gd name="T31" fmla="*/ 6 h 48"/>
                  <a:gd name="T32" fmla="*/ 22 w 42"/>
                  <a:gd name="T33" fmla="*/ 0 h 48"/>
                  <a:gd name="T34" fmla="*/ 25 w 42"/>
                  <a:gd name="T35" fmla="*/ 0 h 48"/>
                  <a:gd name="T36" fmla="*/ 27 w 42"/>
                  <a:gd name="T37" fmla="*/ 0 h 48"/>
                  <a:gd name="T38" fmla="*/ 31 w 42"/>
                  <a:gd name="T39" fmla="*/ 1 h 48"/>
                  <a:gd name="T40" fmla="*/ 34 w 42"/>
                  <a:gd name="T41" fmla="*/ 3 h 48"/>
                  <a:gd name="T42" fmla="*/ 38 w 42"/>
                  <a:gd name="T43" fmla="*/ 7 h 48"/>
                  <a:gd name="T44" fmla="*/ 40 w 42"/>
                  <a:gd name="T45" fmla="*/ 13 h 48"/>
                  <a:gd name="T46" fmla="*/ 41 w 42"/>
                  <a:gd name="T47" fmla="*/ 16 h 48"/>
                  <a:gd name="T48" fmla="*/ 42 w 42"/>
                  <a:gd name="T49" fmla="*/ 18 h 48"/>
                  <a:gd name="T50" fmla="*/ 13 w 42"/>
                  <a:gd name="T51" fmla="*/ 21 h 48"/>
                  <a:gd name="T52" fmla="*/ 30 w 42"/>
                  <a:gd name="T53" fmla="*/ 13 h 48"/>
                  <a:gd name="T54" fmla="*/ 29 w 42"/>
                  <a:gd name="T55" fmla="*/ 9 h 48"/>
                  <a:gd name="T56" fmla="*/ 27 w 42"/>
                  <a:gd name="T57" fmla="*/ 7 h 48"/>
                  <a:gd name="T58" fmla="*/ 25 w 42"/>
                  <a:gd name="T59" fmla="*/ 4 h 48"/>
                  <a:gd name="T60" fmla="*/ 22 w 42"/>
                  <a:gd name="T61" fmla="*/ 4 h 48"/>
                  <a:gd name="T62" fmla="*/ 16 w 42"/>
                  <a:gd name="T63" fmla="*/ 6 h 48"/>
                  <a:gd name="T64" fmla="*/ 13 w 42"/>
                  <a:gd name="T65" fmla="*/ 10 h 48"/>
                  <a:gd name="T66" fmla="*/ 13 w 42"/>
                  <a:gd name="T67" fmla="*/ 12 h 48"/>
                  <a:gd name="T68" fmla="*/ 30 w 42"/>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8"/>
                  <a:gd name="T107" fmla="*/ 42 w 4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8">
                    <a:moveTo>
                      <a:pt x="13" y="21"/>
                    </a:moveTo>
                    <a:lnTo>
                      <a:pt x="13" y="24"/>
                    </a:lnTo>
                    <a:lnTo>
                      <a:pt x="14" y="28"/>
                    </a:lnTo>
                    <a:lnTo>
                      <a:pt x="15" y="32"/>
                    </a:lnTo>
                    <a:lnTo>
                      <a:pt x="17" y="35"/>
                    </a:lnTo>
                    <a:lnTo>
                      <a:pt x="19" y="38"/>
                    </a:lnTo>
                    <a:lnTo>
                      <a:pt x="23" y="39"/>
                    </a:lnTo>
                    <a:lnTo>
                      <a:pt x="27" y="41"/>
                    </a:lnTo>
                    <a:lnTo>
                      <a:pt x="30" y="41"/>
                    </a:lnTo>
                    <a:lnTo>
                      <a:pt x="32" y="41"/>
                    </a:lnTo>
                    <a:lnTo>
                      <a:pt x="34" y="41"/>
                    </a:lnTo>
                    <a:lnTo>
                      <a:pt x="36" y="41"/>
                    </a:lnTo>
                    <a:lnTo>
                      <a:pt x="37" y="41"/>
                    </a:lnTo>
                    <a:lnTo>
                      <a:pt x="39" y="40"/>
                    </a:lnTo>
                    <a:lnTo>
                      <a:pt x="40" y="39"/>
                    </a:lnTo>
                    <a:lnTo>
                      <a:pt x="40" y="45"/>
                    </a:lnTo>
                    <a:lnTo>
                      <a:pt x="37" y="47"/>
                    </a:lnTo>
                    <a:lnTo>
                      <a:pt x="35" y="48"/>
                    </a:lnTo>
                    <a:lnTo>
                      <a:pt x="32" y="48"/>
                    </a:lnTo>
                    <a:lnTo>
                      <a:pt x="30" y="48"/>
                    </a:lnTo>
                    <a:lnTo>
                      <a:pt x="27" y="48"/>
                    </a:lnTo>
                    <a:lnTo>
                      <a:pt x="24" y="48"/>
                    </a:lnTo>
                    <a:lnTo>
                      <a:pt x="16" y="47"/>
                    </a:lnTo>
                    <a:lnTo>
                      <a:pt x="9" y="43"/>
                    </a:lnTo>
                    <a:lnTo>
                      <a:pt x="4" y="39"/>
                    </a:lnTo>
                    <a:lnTo>
                      <a:pt x="0" y="33"/>
                    </a:lnTo>
                    <a:lnTo>
                      <a:pt x="0" y="30"/>
                    </a:lnTo>
                    <a:lnTo>
                      <a:pt x="0" y="28"/>
                    </a:lnTo>
                    <a:lnTo>
                      <a:pt x="0" y="25"/>
                    </a:lnTo>
                    <a:lnTo>
                      <a:pt x="0" y="23"/>
                    </a:lnTo>
                    <a:lnTo>
                      <a:pt x="2" y="13"/>
                    </a:lnTo>
                    <a:lnTo>
                      <a:pt x="5" y="6"/>
                    </a:lnTo>
                    <a:lnTo>
                      <a:pt x="12" y="2"/>
                    </a:lnTo>
                    <a:lnTo>
                      <a:pt x="22" y="0"/>
                    </a:lnTo>
                    <a:lnTo>
                      <a:pt x="23" y="0"/>
                    </a:lnTo>
                    <a:lnTo>
                      <a:pt x="25" y="0"/>
                    </a:lnTo>
                    <a:lnTo>
                      <a:pt x="26" y="0"/>
                    </a:lnTo>
                    <a:lnTo>
                      <a:pt x="27" y="0"/>
                    </a:lnTo>
                    <a:lnTo>
                      <a:pt x="29" y="0"/>
                    </a:lnTo>
                    <a:lnTo>
                      <a:pt x="31" y="1"/>
                    </a:lnTo>
                    <a:lnTo>
                      <a:pt x="32" y="3"/>
                    </a:lnTo>
                    <a:lnTo>
                      <a:pt x="34" y="3"/>
                    </a:lnTo>
                    <a:lnTo>
                      <a:pt x="37" y="4"/>
                    </a:lnTo>
                    <a:lnTo>
                      <a:pt x="38" y="7"/>
                    </a:lnTo>
                    <a:lnTo>
                      <a:pt x="39" y="9"/>
                    </a:lnTo>
                    <a:lnTo>
                      <a:pt x="40" y="13"/>
                    </a:lnTo>
                    <a:lnTo>
                      <a:pt x="40" y="14"/>
                    </a:lnTo>
                    <a:lnTo>
                      <a:pt x="41" y="16"/>
                    </a:lnTo>
                    <a:lnTo>
                      <a:pt x="42" y="17"/>
                    </a:lnTo>
                    <a:lnTo>
                      <a:pt x="42" y="18"/>
                    </a:lnTo>
                    <a:lnTo>
                      <a:pt x="11" y="18"/>
                    </a:lnTo>
                    <a:lnTo>
                      <a:pt x="13" y="21"/>
                    </a:lnTo>
                    <a:close/>
                    <a:moveTo>
                      <a:pt x="30" y="13"/>
                    </a:moveTo>
                    <a:lnTo>
                      <a:pt x="30" y="13"/>
                    </a:lnTo>
                    <a:lnTo>
                      <a:pt x="30" y="11"/>
                    </a:lnTo>
                    <a:lnTo>
                      <a:pt x="29" y="9"/>
                    </a:lnTo>
                    <a:lnTo>
                      <a:pt x="28" y="8"/>
                    </a:lnTo>
                    <a:lnTo>
                      <a:pt x="27" y="7"/>
                    </a:lnTo>
                    <a:lnTo>
                      <a:pt x="26" y="5"/>
                    </a:lnTo>
                    <a:lnTo>
                      <a:pt x="25" y="4"/>
                    </a:lnTo>
                    <a:lnTo>
                      <a:pt x="23" y="4"/>
                    </a:lnTo>
                    <a:lnTo>
                      <a:pt x="22" y="4"/>
                    </a:lnTo>
                    <a:lnTo>
                      <a:pt x="19" y="5"/>
                    </a:lnTo>
                    <a:lnTo>
                      <a:pt x="16" y="6"/>
                    </a:lnTo>
                    <a:lnTo>
                      <a:pt x="14" y="8"/>
                    </a:lnTo>
                    <a:lnTo>
                      <a:pt x="13" y="10"/>
                    </a:lnTo>
                    <a:lnTo>
                      <a:pt x="13" y="11"/>
                    </a:lnTo>
                    <a:lnTo>
                      <a:pt x="13" y="12"/>
                    </a:lnTo>
                    <a:lnTo>
                      <a:pt x="13" y="13"/>
                    </a:lnTo>
                    <a:lnTo>
                      <a:pt x="30" y="13"/>
                    </a:lnTo>
                    <a:close/>
                  </a:path>
                </a:pathLst>
              </a:custGeom>
              <a:solidFill>
                <a:srgbClr val="FFFFFF"/>
              </a:solidFill>
              <a:ln w="9525">
                <a:noFill/>
                <a:round/>
                <a:headEnd/>
                <a:tailEnd/>
              </a:ln>
            </p:spPr>
            <p:txBody>
              <a:bodyPr/>
              <a:lstStyle/>
              <a:p>
                <a:endParaRPr lang="en-US"/>
              </a:p>
            </p:txBody>
          </p:sp>
          <p:sp>
            <p:nvSpPr>
              <p:cNvPr id="43126" name="Freeform 117"/>
              <p:cNvSpPr>
                <a:spLocks/>
              </p:cNvSpPr>
              <p:nvPr/>
            </p:nvSpPr>
            <p:spPr bwMode="auto">
              <a:xfrm>
                <a:off x="2326" y="3124"/>
                <a:ext cx="24" cy="64"/>
              </a:xfrm>
              <a:custGeom>
                <a:avLst/>
                <a:gdLst>
                  <a:gd name="T0" fmla="*/ 24 w 24"/>
                  <a:gd name="T1" fmla="*/ 64 h 64"/>
                  <a:gd name="T2" fmla="*/ 12 w 24"/>
                  <a:gd name="T3" fmla="*/ 64 h 64"/>
                  <a:gd name="T4" fmla="*/ 12 w 24"/>
                  <a:gd name="T5" fmla="*/ 10 h 64"/>
                  <a:gd name="T6" fmla="*/ 0 w 24"/>
                  <a:gd name="T7" fmla="*/ 18 h 64"/>
                  <a:gd name="T8" fmla="*/ 0 w 24"/>
                  <a:gd name="T9" fmla="*/ 10 h 64"/>
                  <a:gd name="T10" fmla="*/ 15 w 24"/>
                  <a:gd name="T11" fmla="*/ 0 h 64"/>
                  <a:gd name="T12" fmla="*/ 24 w 24"/>
                  <a:gd name="T13" fmla="*/ 0 h 64"/>
                  <a:gd name="T14" fmla="*/ 24 w 24"/>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64"/>
                  <a:gd name="T26" fmla="*/ 24 w 2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64">
                    <a:moveTo>
                      <a:pt x="24" y="64"/>
                    </a:moveTo>
                    <a:lnTo>
                      <a:pt x="12" y="64"/>
                    </a:lnTo>
                    <a:lnTo>
                      <a:pt x="12" y="10"/>
                    </a:lnTo>
                    <a:lnTo>
                      <a:pt x="0" y="18"/>
                    </a:lnTo>
                    <a:lnTo>
                      <a:pt x="0" y="10"/>
                    </a:lnTo>
                    <a:lnTo>
                      <a:pt x="15" y="0"/>
                    </a:lnTo>
                    <a:lnTo>
                      <a:pt x="24" y="0"/>
                    </a:lnTo>
                    <a:lnTo>
                      <a:pt x="24" y="64"/>
                    </a:lnTo>
                    <a:close/>
                  </a:path>
                </a:pathLst>
              </a:custGeom>
              <a:solidFill>
                <a:srgbClr val="FFFFFF"/>
              </a:solidFill>
              <a:ln w="9525">
                <a:noFill/>
                <a:round/>
                <a:headEnd/>
                <a:tailEnd/>
              </a:ln>
            </p:spPr>
            <p:txBody>
              <a:bodyPr/>
              <a:lstStyle/>
              <a:p>
                <a:endParaRPr lang="en-US"/>
              </a:p>
            </p:txBody>
          </p:sp>
          <p:sp>
            <p:nvSpPr>
              <p:cNvPr id="43127" name="Freeform 118"/>
              <p:cNvSpPr>
                <a:spLocks/>
              </p:cNvSpPr>
              <p:nvPr/>
            </p:nvSpPr>
            <p:spPr bwMode="auto">
              <a:xfrm>
                <a:off x="2377" y="3124"/>
                <a:ext cx="42" cy="64"/>
              </a:xfrm>
              <a:custGeom>
                <a:avLst/>
                <a:gdLst>
                  <a:gd name="T0" fmla="*/ 0 w 42"/>
                  <a:gd name="T1" fmla="*/ 9 h 64"/>
                  <a:gd name="T2" fmla="*/ 0 w 42"/>
                  <a:gd name="T3" fmla="*/ 0 h 64"/>
                  <a:gd name="T4" fmla="*/ 42 w 42"/>
                  <a:gd name="T5" fmla="*/ 0 h 64"/>
                  <a:gd name="T6" fmla="*/ 42 w 42"/>
                  <a:gd name="T7" fmla="*/ 9 h 64"/>
                  <a:gd name="T8" fmla="*/ 21 w 42"/>
                  <a:gd name="T9" fmla="*/ 64 h 64"/>
                  <a:gd name="T10" fmla="*/ 8 w 42"/>
                  <a:gd name="T11" fmla="*/ 64 h 64"/>
                  <a:gd name="T12" fmla="*/ 29 w 42"/>
                  <a:gd name="T13" fmla="*/ 9 h 64"/>
                  <a:gd name="T14" fmla="*/ 0 w 42"/>
                  <a:gd name="T15" fmla="*/ 9 h 6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64"/>
                  <a:gd name="T26" fmla="*/ 42 w 42"/>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64">
                    <a:moveTo>
                      <a:pt x="0" y="9"/>
                    </a:moveTo>
                    <a:lnTo>
                      <a:pt x="0" y="0"/>
                    </a:lnTo>
                    <a:lnTo>
                      <a:pt x="42" y="0"/>
                    </a:lnTo>
                    <a:lnTo>
                      <a:pt x="42" y="9"/>
                    </a:lnTo>
                    <a:lnTo>
                      <a:pt x="21" y="64"/>
                    </a:lnTo>
                    <a:lnTo>
                      <a:pt x="8" y="64"/>
                    </a:lnTo>
                    <a:lnTo>
                      <a:pt x="29" y="9"/>
                    </a:lnTo>
                    <a:lnTo>
                      <a:pt x="0" y="9"/>
                    </a:lnTo>
                    <a:close/>
                  </a:path>
                </a:pathLst>
              </a:custGeom>
              <a:solidFill>
                <a:srgbClr val="FFFFFF"/>
              </a:solidFill>
              <a:ln w="9525">
                <a:noFill/>
                <a:round/>
                <a:headEnd/>
                <a:tailEnd/>
              </a:ln>
            </p:spPr>
            <p:txBody>
              <a:bodyPr/>
              <a:lstStyle/>
              <a:p>
                <a:endParaRPr lang="en-US"/>
              </a:p>
            </p:txBody>
          </p:sp>
          <p:sp>
            <p:nvSpPr>
              <p:cNvPr id="43128" name="Rectangle 119"/>
              <p:cNvSpPr>
                <a:spLocks noChangeArrowheads="1"/>
              </p:cNvSpPr>
              <p:nvPr/>
            </p:nvSpPr>
            <p:spPr bwMode="auto">
              <a:xfrm>
                <a:off x="2431" y="3157"/>
                <a:ext cx="38" cy="10"/>
              </a:xfrm>
              <a:prstGeom prst="rect">
                <a:avLst/>
              </a:prstGeom>
              <a:solidFill>
                <a:srgbClr val="FFFFFF"/>
              </a:solidFill>
              <a:ln w="9525">
                <a:noFill/>
                <a:miter lim="800000"/>
                <a:headEnd/>
                <a:tailEnd/>
              </a:ln>
            </p:spPr>
            <p:txBody>
              <a:bodyPr/>
              <a:lstStyle/>
              <a:p>
                <a:endParaRPr lang="en-GB"/>
              </a:p>
            </p:txBody>
          </p:sp>
          <p:sp>
            <p:nvSpPr>
              <p:cNvPr id="43129" name="Freeform 120"/>
              <p:cNvSpPr>
                <a:spLocks/>
              </p:cNvSpPr>
              <p:nvPr/>
            </p:nvSpPr>
            <p:spPr bwMode="auto">
              <a:xfrm>
                <a:off x="2511" y="3140"/>
                <a:ext cx="67" cy="48"/>
              </a:xfrm>
              <a:custGeom>
                <a:avLst/>
                <a:gdLst>
                  <a:gd name="T0" fmla="*/ 15 w 67"/>
                  <a:gd name="T1" fmla="*/ 6 h 48"/>
                  <a:gd name="T2" fmla="*/ 22 w 67"/>
                  <a:gd name="T3" fmla="*/ 1 h 48"/>
                  <a:gd name="T4" fmla="*/ 28 w 67"/>
                  <a:gd name="T5" fmla="*/ 0 h 48"/>
                  <a:gd name="T6" fmla="*/ 32 w 67"/>
                  <a:gd name="T7" fmla="*/ 2 h 48"/>
                  <a:gd name="T8" fmla="*/ 36 w 67"/>
                  <a:gd name="T9" fmla="*/ 4 h 48"/>
                  <a:gd name="T10" fmla="*/ 38 w 67"/>
                  <a:gd name="T11" fmla="*/ 7 h 48"/>
                  <a:gd name="T12" fmla="*/ 40 w 67"/>
                  <a:gd name="T13" fmla="*/ 11 h 48"/>
                  <a:gd name="T14" fmla="*/ 40 w 67"/>
                  <a:gd name="T15" fmla="*/ 10 h 48"/>
                  <a:gd name="T16" fmla="*/ 41 w 67"/>
                  <a:gd name="T17" fmla="*/ 8 h 48"/>
                  <a:gd name="T18" fmla="*/ 43 w 67"/>
                  <a:gd name="T19" fmla="*/ 4 h 48"/>
                  <a:gd name="T20" fmla="*/ 49 w 67"/>
                  <a:gd name="T21" fmla="*/ 1 h 48"/>
                  <a:gd name="T22" fmla="*/ 56 w 67"/>
                  <a:gd name="T23" fmla="*/ 0 h 48"/>
                  <a:gd name="T24" fmla="*/ 61 w 67"/>
                  <a:gd name="T25" fmla="*/ 3 h 48"/>
                  <a:gd name="T26" fmla="*/ 64 w 67"/>
                  <a:gd name="T27" fmla="*/ 6 h 48"/>
                  <a:gd name="T28" fmla="*/ 65 w 67"/>
                  <a:gd name="T29" fmla="*/ 10 h 48"/>
                  <a:gd name="T30" fmla="*/ 66 w 67"/>
                  <a:gd name="T31" fmla="*/ 14 h 48"/>
                  <a:gd name="T32" fmla="*/ 67 w 67"/>
                  <a:gd name="T33" fmla="*/ 17 h 48"/>
                  <a:gd name="T34" fmla="*/ 55 w 67"/>
                  <a:gd name="T35" fmla="*/ 48 h 48"/>
                  <a:gd name="T36" fmla="*/ 55 w 67"/>
                  <a:gd name="T37" fmla="*/ 17 h 48"/>
                  <a:gd name="T38" fmla="*/ 54 w 67"/>
                  <a:gd name="T39" fmla="*/ 16 h 48"/>
                  <a:gd name="T40" fmla="*/ 53 w 67"/>
                  <a:gd name="T41" fmla="*/ 11 h 48"/>
                  <a:gd name="T42" fmla="*/ 48 w 67"/>
                  <a:gd name="T43" fmla="*/ 8 h 48"/>
                  <a:gd name="T44" fmla="*/ 46 w 67"/>
                  <a:gd name="T45" fmla="*/ 10 h 48"/>
                  <a:gd name="T46" fmla="*/ 42 w 67"/>
                  <a:gd name="T47" fmla="*/ 13 h 48"/>
                  <a:gd name="T48" fmla="*/ 41 w 67"/>
                  <a:gd name="T49" fmla="*/ 16 h 48"/>
                  <a:gd name="T50" fmla="*/ 40 w 67"/>
                  <a:gd name="T51" fmla="*/ 22 h 48"/>
                  <a:gd name="T52" fmla="*/ 40 w 67"/>
                  <a:gd name="T53" fmla="*/ 25 h 48"/>
                  <a:gd name="T54" fmla="*/ 40 w 67"/>
                  <a:gd name="T55" fmla="*/ 30 h 48"/>
                  <a:gd name="T56" fmla="*/ 28 w 67"/>
                  <a:gd name="T57" fmla="*/ 48 h 48"/>
                  <a:gd name="T58" fmla="*/ 26 w 67"/>
                  <a:gd name="T59" fmla="*/ 17 h 48"/>
                  <a:gd name="T60" fmla="*/ 25 w 67"/>
                  <a:gd name="T61" fmla="*/ 13 h 48"/>
                  <a:gd name="T62" fmla="*/ 23 w 67"/>
                  <a:gd name="T63" fmla="*/ 9 h 48"/>
                  <a:gd name="T64" fmla="*/ 18 w 67"/>
                  <a:gd name="T65" fmla="*/ 9 h 48"/>
                  <a:gd name="T66" fmla="*/ 15 w 67"/>
                  <a:gd name="T67" fmla="*/ 13 h 48"/>
                  <a:gd name="T68" fmla="*/ 13 w 67"/>
                  <a:gd name="T69" fmla="*/ 16 h 48"/>
                  <a:gd name="T70" fmla="*/ 12 w 67"/>
                  <a:gd name="T71" fmla="*/ 17 h 48"/>
                  <a:gd name="T72" fmla="*/ 12 w 67"/>
                  <a:gd name="T73" fmla="*/ 21 h 48"/>
                  <a:gd name="T74" fmla="*/ 12 w 67"/>
                  <a:gd name="T75" fmla="*/ 23 h 48"/>
                  <a:gd name="T76" fmla="*/ 12 w 67"/>
                  <a:gd name="T77" fmla="*/ 25 h 48"/>
                  <a:gd name="T78" fmla="*/ 12 w 67"/>
                  <a:gd name="T79" fmla="*/ 30 h 48"/>
                  <a:gd name="T80" fmla="*/ 0 w 67"/>
                  <a:gd name="T81" fmla="*/ 48 h 48"/>
                  <a:gd name="T82" fmla="*/ 10 w 67"/>
                  <a:gd name="T83" fmla="*/ 0 h 48"/>
                  <a:gd name="T84" fmla="*/ 12 w 67"/>
                  <a:gd name="T85" fmla="*/ 1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48"/>
                  <a:gd name="T131" fmla="*/ 67 w 67"/>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48">
                    <a:moveTo>
                      <a:pt x="12" y="10"/>
                    </a:moveTo>
                    <a:lnTo>
                      <a:pt x="15" y="6"/>
                    </a:lnTo>
                    <a:lnTo>
                      <a:pt x="18" y="3"/>
                    </a:lnTo>
                    <a:lnTo>
                      <a:pt x="22" y="1"/>
                    </a:lnTo>
                    <a:lnTo>
                      <a:pt x="26" y="0"/>
                    </a:lnTo>
                    <a:lnTo>
                      <a:pt x="28" y="0"/>
                    </a:lnTo>
                    <a:lnTo>
                      <a:pt x="30" y="1"/>
                    </a:lnTo>
                    <a:lnTo>
                      <a:pt x="32" y="2"/>
                    </a:lnTo>
                    <a:lnTo>
                      <a:pt x="33" y="3"/>
                    </a:lnTo>
                    <a:lnTo>
                      <a:pt x="36" y="4"/>
                    </a:lnTo>
                    <a:lnTo>
                      <a:pt x="36" y="5"/>
                    </a:lnTo>
                    <a:lnTo>
                      <a:pt x="38" y="7"/>
                    </a:lnTo>
                    <a:lnTo>
                      <a:pt x="38" y="8"/>
                    </a:lnTo>
                    <a:lnTo>
                      <a:pt x="40" y="11"/>
                    </a:lnTo>
                    <a:lnTo>
                      <a:pt x="38" y="11"/>
                    </a:lnTo>
                    <a:lnTo>
                      <a:pt x="40" y="10"/>
                    </a:lnTo>
                    <a:lnTo>
                      <a:pt x="40" y="9"/>
                    </a:lnTo>
                    <a:lnTo>
                      <a:pt x="41" y="8"/>
                    </a:lnTo>
                    <a:lnTo>
                      <a:pt x="41" y="7"/>
                    </a:lnTo>
                    <a:lnTo>
                      <a:pt x="43" y="4"/>
                    </a:lnTo>
                    <a:lnTo>
                      <a:pt x="46" y="2"/>
                    </a:lnTo>
                    <a:lnTo>
                      <a:pt x="49" y="1"/>
                    </a:lnTo>
                    <a:lnTo>
                      <a:pt x="53" y="0"/>
                    </a:lnTo>
                    <a:lnTo>
                      <a:pt x="56" y="0"/>
                    </a:lnTo>
                    <a:lnTo>
                      <a:pt x="59" y="1"/>
                    </a:lnTo>
                    <a:lnTo>
                      <a:pt x="61" y="3"/>
                    </a:lnTo>
                    <a:lnTo>
                      <a:pt x="63" y="4"/>
                    </a:lnTo>
                    <a:lnTo>
                      <a:pt x="64" y="6"/>
                    </a:lnTo>
                    <a:lnTo>
                      <a:pt x="64" y="8"/>
                    </a:lnTo>
                    <a:lnTo>
                      <a:pt x="65" y="10"/>
                    </a:lnTo>
                    <a:lnTo>
                      <a:pt x="65" y="13"/>
                    </a:lnTo>
                    <a:lnTo>
                      <a:pt x="66" y="14"/>
                    </a:lnTo>
                    <a:lnTo>
                      <a:pt x="67" y="15"/>
                    </a:lnTo>
                    <a:lnTo>
                      <a:pt x="67" y="17"/>
                    </a:lnTo>
                    <a:lnTo>
                      <a:pt x="67" y="48"/>
                    </a:lnTo>
                    <a:lnTo>
                      <a:pt x="55" y="48"/>
                    </a:lnTo>
                    <a:lnTo>
                      <a:pt x="55" y="18"/>
                    </a:lnTo>
                    <a:lnTo>
                      <a:pt x="55" y="17"/>
                    </a:lnTo>
                    <a:lnTo>
                      <a:pt x="54" y="17"/>
                    </a:lnTo>
                    <a:lnTo>
                      <a:pt x="54" y="16"/>
                    </a:lnTo>
                    <a:lnTo>
                      <a:pt x="54" y="13"/>
                    </a:lnTo>
                    <a:lnTo>
                      <a:pt x="53" y="11"/>
                    </a:lnTo>
                    <a:lnTo>
                      <a:pt x="50" y="9"/>
                    </a:lnTo>
                    <a:lnTo>
                      <a:pt x="48" y="8"/>
                    </a:lnTo>
                    <a:lnTo>
                      <a:pt x="46" y="8"/>
                    </a:lnTo>
                    <a:lnTo>
                      <a:pt x="46" y="10"/>
                    </a:lnTo>
                    <a:lnTo>
                      <a:pt x="44" y="11"/>
                    </a:lnTo>
                    <a:lnTo>
                      <a:pt x="42" y="13"/>
                    </a:lnTo>
                    <a:lnTo>
                      <a:pt x="41" y="14"/>
                    </a:lnTo>
                    <a:lnTo>
                      <a:pt x="41" y="16"/>
                    </a:lnTo>
                    <a:lnTo>
                      <a:pt x="40" y="18"/>
                    </a:lnTo>
                    <a:lnTo>
                      <a:pt x="40" y="22"/>
                    </a:lnTo>
                    <a:lnTo>
                      <a:pt x="40" y="23"/>
                    </a:lnTo>
                    <a:lnTo>
                      <a:pt x="40" y="25"/>
                    </a:lnTo>
                    <a:lnTo>
                      <a:pt x="40" y="27"/>
                    </a:lnTo>
                    <a:lnTo>
                      <a:pt x="40" y="30"/>
                    </a:lnTo>
                    <a:lnTo>
                      <a:pt x="40" y="48"/>
                    </a:lnTo>
                    <a:lnTo>
                      <a:pt x="28" y="48"/>
                    </a:lnTo>
                    <a:lnTo>
                      <a:pt x="28" y="18"/>
                    </a:lnTo>
                    <a:lnTo>
                      <a:pt x="26" y="17"/>
                    </a:lnTo>
                    <a:lnTo>
                      <a:pt x="26" y="15"/>
                    </a:lnTo>
                    <a:lnTo>
                      <a:pt x="25" y="13"/>
                    </a:lnTo>
                    <a:lnTo>
                      <a:pt x="24" y="10"/>
                    </a:lnTo>
                    <a:lnTo>
                      <a:pt x="23" y="9"/>
                    </a:lnTo>
                    <a:lnTo>
                      <a:pt x="21" y="8"/>
                    </a:lnTo>
                    <a:lnTo>
                      <a:pt x="18" y="9"/>
                    </a:lnTo>
                    <a:lnTo>
                      <a:pt x="16" y="10"/>
                    </a:lnTo>
                    <a:lnTo>
                      <a:pt x="15" y="13"/>
                    </a:lnTo>
                    <a:lnTo>
                      <a:pt x="13" y="15"/>
                    </a:lnTo>
                    <a:lnTo>
                      <a:pt x="13" y="16"/>
                    </a:lnTo>
                    <a:lnTo>
                      <a:pt x="13" y="17"/>
                    </a:lnTo>
                    <a:lnTo>
                      <a:pt x="12" y="17"/>
                    </a:lnTo>
                    <a:lnTo>
                      <a:pt x="12" y="18"/>
                    </a:lnTo>
                    <a:lnTo>
                      <a:pt x="12" y="21"/>
                    </a:lnTo>
                    <a:lnTo>
                      <a:pt x="12" y="22"/>
                    </a:lnTo>
                    <a:lnTo>
                      <a:pt x="12" y="23"/>
                    </a:lnTo>
                    <a:lnTo>
                      <a:pt x="12" y="25"/>
                    </a:lnTo>
                    <a:lnTo>
                      <a:pt x="12" y="27"/>
                    </a:lnTo>
                    <a:lnTo>
                      <a:pt x="12" y="30"/>
                    </a:lnTo>
                    <a:lnTo>
                      <a:pt x="12" y="48"/>
                    </a:lnTo>
                    <a:lnTo>
                      <a:pt x="0" y="48"/>
                    </a:lnTo>
                    <a:lnTo>
                      <a:pt x="0" y="0"/>
                    </a:lnTo>
                    <a:lnTo>
                      <a:pt x="10" y="0"/>
                    </a:lnTo>
                    <a:lnTo>
                      <a:pt x="10" y="11"/>
                    </a:lnTo>
                    <a:lnTo>
                      <a:pt x="12" y="10"/>
                    </a:lnTo>
                    <a:close/>
                  </a:path>
                </a:pathLst>
              </a:custGeom>
              <a:solidFill>
                <a:srgbClr val="FFFFFF"/>
              </a:solidFill>
              <a:ln w="9525">
                <a:noFill/>
                <a:round/>
                <a:headEnd/>
                <a:tailEnd/>
              </a:ln>
            </p:spPr>
            <p:txBody>
              <a:bodyPr/>
              <a:lstStyle/>
              <a:p>
                <a:endParaRPr lang="en-US"/>
              </a:p>
            </p:txBody>
          </p:sp>
          <p:sp>
            <p:nvSpPr>
              <p:cNvPr id="43130" name="Freeform 121"/>
              <p:cNvSpPr>
                <a:spLocks noEditPoints="1"/>
              </p:cNvSpPr>
              <p:nvPr/>
            </p:nvSpPr>
            <p:spPr bwMode="auto">
              <a:xfrm>
                <a:off x="2588" y="3140"/>
                <a:ext cx="44" cy="48"/>
              </a:xfrm>
              <a:custGeom>
                <a:avLst/>
                <a:gdLst>
                  <a:gd name="T0" fmla="*/ 44 w 44"/>
                  <a:gd name="T1" fmla="*/ 27 h 48"/>
                  <a:gd name="T2" fmla="*/ 43 w 44"/>
                  <a:gd name="T3" fmla="*/ 31 h 48"/>
                  <a:gd name="T4" fmla="*/ 41 w 44"/>
                  <a:gd name="T5" fmla="*/ 38 h 48"/>
                  <a:gd name="T6" fmla="*/ 37 w 44"/>
                  <a:gd name="T7" fmla="*/ 44 h 48"/>
                  <a:gd name="T8" fmla="*/ 34 w 44"/>
                  <a:gd name="T9" fmla="*/ 46 h 48"/>
                  <a:gd name="T10" fmla="*/ 30 w 44"/>
                  <a:gd name="T11" fmla="*/ 48 h 48"/>
                  <a:gd name="T12" fmla="*/ 27 w 44"/>
                  <a:gd name="T13" fmla="*/ 48 h 48"/>
                  <a:gd name="T14" fmla="*/ 24 w 44"/>
                  <a:gd name="T15" fmla="*/ 48 h 48"/>
                  <a:gd name="T16" fmla="*/ 17 w 44"/>
                  <a:gd name="T17" fmla="*/ 47 h 48"/>
                  <a:gd name="T18" fmla="*/ 7 w 44"/>
                  <a:gd name="T19" fmla="*/ 44 h 48"/>
                  <a:gd name="T20" fmla="*/ 3 w 44"/>
                  <a:gd name="T21" fmla="*/ 38 h 48"/>
                  <a:gd name="T22" fmla="*/ 1 w 44"/>
                  <a:gd name="T23" fmla="*/ 30 h 48"/>
                  <a:gd name="T24" fmla="*/ 0 w 44"/>
                  <a:gd name="T25" fmla="*/ 22 h 48"/>
                  <a:gd name="T26" fmla="*/ 0 w 44"/>
                  <a:gd name="T27" fmla="*/ 17 h 48"/>
                  <a:gd name="T28" fmla="*/ 4 w 44"/>
                  <a:gd name="T29" fmla="*/ 9 h 48"/>
                  <a:gd name="T30" fmla="*/ 14 w 44"/>
                  <a:gd name="T31" fmla="*/ 1 h 48"/>
                  <a:gd name="T32" fmla="*/ 23 w 44"/>
                  <a:gd name="T33" fmla="*/ 0 h 48"/>
                  <a:gd name="T34" fmla="*/ 27 w 44"/>
                  <a:gd name="T35" fmla="*/ 0 h 48"/>
                  <a:gd name="T36" fmla="*/ 33 w 44"/>
                  <a:gd name="T37" fmla="*/ 3 h 48"/>
                  <a:gd name="T38" fmla="*/ 40 w 44"/>
                  <a:gd name="T39" fmla="*/ 9 h 48"/>
                  <a:gd name="T40" fmla="*/ 43 w 44"/>
                  <a:gd name="T41" fmla="*/ 17 h 48"/>
                  <a:gd name="T42" fmla="*/ 44 w 44"/>
                  <a:gd name="T43" fmla="*/ 22 h 48"/>
                  <a:gd name="T44" fmla="*/ 44 w 44"/>
                  <a:gd name="T45" fmla="*/ 25 h 48"/>
                  <a:gd name="T46" fmla="*/ 31 w 44"/>
                  <a:gd name="T47" fmla="*/ 18 h 48"/>
                  <a:gd name="T48" fmla="*/ 31 w 44"/>
                  <a:gd name="T49" fmla="*/ 16 h 48"/>
                  <a:gd name="T50" fmla="*/ 31 w 44"/>
                  <a:gd name="T51" fmla="*/ 13 h 48"/>
                  <a:gd name="T52" fmla="*/ 28 w 44"/>
                  <a:gd name="T53" fmla="*/ 6 h 48"/>
                  <a:gd name="T54" fmla="*/ 21 w 44"/>
                  <a:gd name="T55" fmla="*/ 4 h 48"/>
                  <a:gd name="T56" fmla="*/ 17 w 44"/>
                  <a:gd name="T57" fmla="*/ 6 h 48"/>
                  <a:gd name="T58" fmla="*/ 15 w 44"/>
                  <a:gd name="T59" fmla="*/ 10 h 48"/>
                  <a:gd name="T60" fmla="*/ 14 w 44"/>
                  <a:gd name="T61" fmla="*/ 13 h 48"/>
                  <a:gd name="T62" fmla="*/ 13 w 44"/>
                  <a:gd name="T63" fmla="*/ 18 h 48"/>
                  <a:gd name="T64" fmla="*/ 13 w 44"/>
                  <a:gd name="T65" fmla="*/ 27 h 48"/>
                  <a:gd name="T66" fmla="*/ 13 w 44"/>
                  <a:gd name="T67" fmla="*/ 34 h 48"/>
                  <a:gd name="T68" fmla="*/ 15 w 44"/>
                  <a:gd name="T69" fmla="*/ 40 h 48"/>
                  <a:gd name="T70" fmla="*/ 19 w 44"/>
                  <a:gd name="T71" fmla="*/ 43 h 48"/>
                  <a:gd name="T72" fmla="*/ 25 w 44"/>
                  <a:gd name="T73" fmla="*/ 43 h 48"/>
                  <a:gd name="T74" fmla="*/ 29 w 44"/>
                  <a:gd name="T75" fmla="*/ 40 h 48"/>
                  <a:gd name="T76" fmla="*/ 31 w 44"/>
                  <a:gd name="T77" fmla="*/ 35 h 48"/>
                  <a:gd name="T78" fmla="*/ 31 w 44"/>
                  <a:gd name="T79" fmla="*/ 29 h 48"/>
                  <a:gd name="T80" fmla="*/ 31 w 44"/>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48"/>
                  <a:gd name="T125" fmla="*/ 44 w 44"/>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48">
                    <a:moveTo>
                      <a:pt x="44" y="25"/>
                    </a:moveTo>
                    <a:lnTo>
                      <a:pt x="44" y="27"/>
                    </a:lnTo>
                    <a:lnTo>
                      <a:pt x="44" y="29"/>
                    </a:lnTo>
                    <a:lnTo>
                      <a:pt x="43" y="31"/>
                    </a:lnTo>
                    <a:lnTo>
                      <a:pt x="42" y="34"/>
                    </a:lnTo>
                    <a:lnTo>
                      <a:pt x="41" y="38"/>
                    </a:lnTo>
                    <a:lnTo>
                      <a:pt x="39" y="41"/>
                    </a:lnTo>
                    <a:lnTo>
                      <a:pt x="37" y="44"/>
                    </a:lnTo>
                    <a:lnTo>
                      <a:pt x="35" y="45"/>
                    </a:lnTo>
                    <a:lnTo>
                      <a:pt x="34" y="46"/>
                    </a:lnTo>
                    <a:lnTo>
                      <a:pt x="32" y="47"/>
                    </a:lnTo>
                    <a:lnTo>
                      <a:pt x="30" y="48"/>
                    </a:lnTo>
                    <a:lnTo>
                      <a:pt x="28" y="48"/>
                    </a:lnTo>
                    <a:lnTo>
                      <a:pt x="27" y="48"/>
                    </a:lnTo>
                    <a:lnTo>
                      <a:pt x="25" y="48"/>
                    </a:lnTo>
                    <a:lnTo>
                      <a:pt x="24" y="48"/>
                    </a:lnTo>
                    <a:lnTo>
                      <a:pt x="23" y="48"/>
                    </a:lnTo>
                    <a:lnTo>
                      <a:pt x="17" y="47"/>
                    </a:lnTo>
                    <a:lnTo>
                      <a:pt x="11" y="46"/>
                    </a:lnTo>
                    <a:lnTo>
                      <a:pt x="7" y="44"/>
                    </a:lnTo>
                    <a:lnTo>
                      <a:pt x="5" y="41"/>
                    </a:lnTo>
                    <a:lnTo>
                      <a:pt x="3" y="38"/>
                    </a:lnTo>
                    <a:lnTo>
                      <a:pt x="2" y="35"/>
                    </a:lnTo>
                    <a:lnTo>
                      <a:pt x="1" y="30"/>
                    </a:lnTo>
                    <a:lnTo>
                      <a:pt x="0" y="25"/>
                    </a:lnTo>
                    <a:lnTo>
                      <a:pt x="0" y="22"/>
                    </a:lnTo>
                    <a:lnTo>
                      <a:pt x="0" y="20"/>
                    </a:lnTo>
                    <a:lnTo>
                      <a:pt x="0" y="17"/>
                    </a:lnTo>
                    <a:lnTo>
                      <a:pt x="1" y="15"/>
                    </a:lnTo>
                    <a:lnTo>
                      <a:pt x="4" y="9"/>
                    </a:lnTo>
                    <a:lnTo>
                      <a:pt x="8" y="4"/>
                    </a:lnTo>
                    <a:lnTo>
                      <a:pt x="14" y="1"/>
                    </a:lnTo>
                    <a:lnTo>
                      <a:pt x="21" y="0"/>
                    </a:lnTo>
                    <a:lnTo>
                      <a:pt x="23" y="0"/>
                    </a:lnTo>
                    <a:lnTo>
                      <a:pt x="24" y="0"/>
                    </a:lnTo>
                    <a:lnTo>
                      <a:pt x="27" y="0"/>
                    </a:lnTo>
                    <a:lnTo>
                      <a:pt x="28" y="0"/>
                    </a:lnTo>
                    <a:lnTo>
                      <a:pt x="33" y="3"/>
                    </a:lnTo>
                    <a:lnTo>
                      <a:pt x="38" y="5"/>
                    </a:lnTo>
                    <a:lnTo>
                      <a:pt x="40" y="9"/>
                    </a:lnTo>
                    <a:lnTo>
                      <a:pt x="42" y="15"/>
                    </a:lnTo>
                    <a:lnTo>
                      <a:pt x="43" y="17"/>
                    </a:lnTo>
                    <a:lnTo>
                      <a:pt x="44" y="20"/>
                    </a:lnTo>
                    <a:lnTo>
                      <a:pt x="44" y="22"/>
                    </a:lnTo>
                    <a:lnTo>
                      <a:pt x="44" y="25"/>
                    </a:lnTo>
                    <a:close/>
                    <a:moveTo>
                      <a:pt x="31" y="25"/>
                    </a:moveTo>
                    <a:lnTo>
                      <a:pt x="31" y="18"/>
                    </a:lnTo>
                    <a:lnTo>
                      <a:pt x="31" y="17"/>
                    </a:lnTo>
                    <a:lnTo>
                      <a:pt x="31" y="16"/>
                    </a:lnTo>
                    <a:lnTo>
                      <a:pt x="31" y="14"/>
                    </a:lnTo>
                    <a:lnTo>
                      <a:pt x="31" y="13"/>
                    </a:lnTo>
                    <a:lnTo>
                      <a:pt x="29" y="8"/>
                    </a:lnTo>
                    <a:lnTo>
                      <a:pt x="28" y="6"/>
                    </a:lnTo>
                    <a:lnTo>
                      <a:pt x="25" y="5"/>
                    </a:lnTo>
                    <a:lnTo>
                      <a:pt x="21" y="4"/>
                    </a:lnTo>
                    <a:lnTo>
                      <a:pt x="20" y="5"/>
                    </a:lnTo>
                    <a:lnTo>
                      <a:pt x="17" y="6"/>
                    </a:lnTo>
                    <a:lnTo>
                      <a:pt x="15"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6" y="42"/>
                    </a:lnTo>
                    <a:lnTo>
                      <a:pt x="19" y="43"/>
                    </a:lnTo>
                    <a:lnTo>
                      <a:pt x="21" y="44"/>
                    </a:lnTo>
                    <a:lnTo>
                      <a:pt x="25" y="43"/>
                    </a:lnTo>
                    <a:lnTo>
                      <a:pt x="28" y="42"/>
                    </a:lnTo>
                    <a:lnTo>
                      <a:pt x="29" y="40"/>
                    </a:lnTo>
                    <a:lnTo>
                      <a:pt x="31" y="37"/>
                    </a:lnTo>
                    <a:lnTo>
                      <a:pt x="31" y="35"/>
                    </a:lnTo>
                    <a:lnTo>
                      <a:pt x="31" y="31"/>
                    </a:lnTo>
                    <a:lnTo>
                      <a:pt x="31" y="29"/>
                    </a:lnTo>
                    <a:lnTo>
                      <a:pt x="31" y="25"/>
                    </a:lnTo>
                    <a:close/>
                  </a:path>
                </a:pathLst>
              </a:custGeom>
              <a:solidFill>
                <a:srgbClr val="FFFFFF"/>
              </a:solidFill>
              <a:ln w="9525">
                <a:noFill/>
                <a:round/>
                <a:headEnd/>
                <a:tailEnd/>
              </a:ln>
            </p:spPr>
            <p:txBody>
              <a:bodyPr/>
              <a:lstStyle/>
              <a:p>
                <a:endParaRPr lang="en-US"/>
              </a:p>
            </p:txBody>
          </p:sp>
          <p:sp>
            <p:nvSpPr>
              <p:cNvPr id="43131" name="Freeform 122"/>
              <p:cNvSpPr>
                <a:spLocks/>
              </p:cNvSpPr>
              <p:nvPr/>
            </p:nvSpPr>
            <p:spPr bwMode="auto">
              <a:xfrm>
                <a:off x="2645" y="3140"/>
                <a:ext cx="39" cy="48"/>
              </a:xfrm>
              <a:custGeom>
                <a:avLst/>
                <a:gdLst>
                  <a:gd name="T0" fmla="*/ 10 w 39"/>
                  <a:gd name="T1" fmla="*/ 13 h 48"/>
                  <a:gd name="T2" fmla="*/ 10 w 39"/>
                  <a:gd name="T3" fmla="*/ 13 h 48"/>
                  <a:gd name="T4" fmla="*/ 11 w 39"/>
                  <a:gd name="T5" fmla="*/ 12 h 48"/>
                  <a:gd name="T6" fmla="*/ 11 w 39"/>
                  <a:gd name="T7" fmla="*/ 11 h 48"/>
                  <a:gd name="T8" fmla="*/ 13 w 39"/>
                  <a:gd name="T9" fmla="*/ 9 h 48"/>
                  <a:gd name="T10" fmla="*/ 15 w 39"/>
                  <a:gd name="T11" fmla="*/ 8 h 48"/>
                  <a:gd name="T12" fmla="*/ 16 w 39"/>
                  <a:gd name="T13" fmla="*/ 6 h 48"/>
                  <a:gd name="T14" fmla="*/ 17 w 39"/>
                  <a:gd name="T15" fmla="*/ 4 h 48"/>
                  <a:gd name="T16" fmla="*/ 19 w 39"/>
                  <a:gd name="T17" fmla="*/ 3 h 48"/>
                  <a:gd name="T18" fmla="*/ 22 w 39"/>
                  <a:gd name="T19" fmla="*/ 2 h 48"/>
                  <a:gd name="T20" fmla="*/ 23 w 39"/>
                  <a:gd name="T21" fmla="*/ 0 h 48"/>
                  <a:gd name="T22" fmla="*/ 26 w 39"/>
                  <a:gd name="T23" fmla="*/ 0 h 48"/>
                  <a:gd name="T24" fmla="*/ 31 w 39"/>
                  <a:gd name="T25" fmla="*/ 1 h 48"/>
                  <a:gd name="T26" fmla="*/ 35 w 39"/>
                  <a:gd name="T27" fmla="*/ 3 h 48"/>
                  <a:gd name="T28" fmla="*/ 37 w 39"/>
                  <a:gd name="T29" fmla="*/ 7 h 48"/>
                  <a:gd name="T30" fmla="*/ 38 w 39"/>
                  <a:gd name="T31" fmla="*/ 13 h 48"/>
                  <a:gd name="T32" fmla="*/ 39 w 39"/>
                  <a:gd name="T33" fmla="*/ 17 h 48"/>
                  <a:gd name="T34" fmla="*/ 39 w 39"/>
                  <a:gd name="T35" fmla="*/ 48 h 48"/>
                  <a:gd name="T36" fmla="*/ 28 w 39"/>
                  <a:gd name="T37" fmla="*/ 48 h 48"/>
                  <a:gd name="T38" fmla="*/ 28 w 39"/>
                  <a:gd name="T39" fmla="*/ 20 h 48"/>
                  <a:gd name="T40" fmla="*/ 26 w 39"/>
                  <a:gd name="T41" fmla="*/ 17 h 48"/>
                  <a:gd name="T42" fmla="*/ 26 w 39"/>
                  <a:gd name="T43" fmla="*/ 16 h 48"/>
                  <a:gd name="T44" fmla="*/ 26 w 39"/>
                  <a:gd name="T45" fmla="*/ 15 h 48"/>
                  <a:gd name="T46" fmla="*/ 26 w 39"/>
                  <a:gd name="T47" fmla="*/ 14 h 48"/>
                  <a:gd name="T48" fmla="*/ 26 w 39"/>
                  <a:gd name="T49" fmla="*/ 12 h 48"/>
                  <a:gd name="T50" fmla="*/ 24 w 39"/>
                  <a:gd name="T51" fmla="*/ 10 h 48"/>
                  <a:gd name="T52" fmla="*/ 23 w 39"/>
                  <a:gd name="T53" fmla="*/ 9 h 48"/>
                  <a:gd name="T54" fmla="*/ 22 w 39"/>
                  <a:gd name="T55" fmla="*/ 8 h 48"/>
                  <a:gd name="T56" fmla="*/ 20 w 39"/>
                  <a:gd name="T57" fmla="*/ 8 h 48"/>
                  <a:gd name="T58" fmla="*/ 19 w 39"/>
                  <a:gd name="T59" fmla="*/ 9 h 48"/>
                  <a:gd name="T60" fmla="*/ 17 w 39"/>
                  <a:gd name="T61" fmla="*/ 11 h 48"/>
                  <a:gd name="T62" fmla="*/ 16 w 39"/>
                  <a:gd name="T63" fmla="*/ 11 h 48"/>
                  <a:gd name="T64" fmla="*/ 15 w 39"/>
                  <a:gd name="T65" fmla="*/ 13 h 48"/>
                  <a:gd name="T66" fmla="*/ 13 w 39"/>
                  <a:gd name="T67" fmla="*/ 15 h 48"/>
                  <a:gd name="T68" fmla="*/ 12 w 39"/>
                  <a:gd name="T69" fmla="*/ 17 h 48"/>
                  <a:gd name="T70" fmla="*/ 11 w 39"/>
                  <a:gd name="T71" fmla="*/ 21 h 48"/>
                  <a:gd name="T72" fmla="*/ 11 w 39"/>
                  <a:gd name="T73" fmla="*/ 22 h 48"/>
                  <a:gd name="T74" fmla="*/ 11 w 39"/>
                  <a:gd name="T75" fmla="*/ 23 h 48"/>
                  <a:gd name="T76" fmla="*/ 11 w 39"/>
                  <a:gd name="T77" fmla="*/ 25 h 48"/>
                  <a:gd name="T78" fmla="*/ 11 w 39"/>
                  <a:gd name="T79" fmla="*/ 27 h 48"/>
                  <a:gd name="T80" fmla="*/ 11 w 39"/>
                  <a:gd name="T81" fmla="*/ 30 h 48"/>
                  <a:gd name="T82" fmla="*/ 11 w 39"/>
                  <a:gd name="T83" fmla="*/ 48 h 48"/>
                  <a:gd name="T84" fmla="*/ 0 w 39"/>
                  <a:gd name="T85" fmla="*/ 48 h 48"/>
                  <a:gd name="T86" fmla="*/ 0 w 39"/>
                  <a:gd name="T87" fmla="*/ 0 h 48"/>
                  <a:gd name="T88" fmla="*/ 10 w 39"/>
                  <a:gd name="T89" fmla="*/ 0 h 48"/>
                  <a:gd name="T90" fmla="*/ 10 w 39"/>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8"/>
                  <a:gd name="T140" fmla="*/ 39 w 39"/>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8">
                    <a:moveTo>
                      <a:pt x="10" y="13"/>
                    </a:moveTo>
                    <a:lnTo>
                      <a:pt x="10" y="13"/>
                    </a:lnTo>
                    <a:lnTo>
                      <a:pt x="11" y="12"/>
                    </a:lnTo>
                    <a:lnTo>
                      <a:pt x="11" y="11"/>
                    </a:lnTo>
                    <a:lnTo>
                      <a:pt x="13" y="9"/>
                    </a:lnTo>
                    <a:lnTo>
                      <a:pt x="15" y="8"/>
                    </a:lnTo>
                    <a:lnTo>
                      <a:pt x="16" y="6"/>
                    </a:lnTo>
                    <a:lnTo>
                      <a:pt x="17" y="4"/>
                    </a:lnTo>
                    <a:lnTo>
                      <a:pt x="19" y="3"/>
                    </a:lnTo>
                    <a:lnTo>
                      <a:pt x="22" y="2"/>
                    </a:lnTo>
                    <a:lnTo>
                      <a:pt x="23" y="0"/>
                    </a:lnTo>
                    <a:lnTo>
                      <a:pt x="26" y="0"/>
                    </a:lnTo>
                    <a:lnTo>
                      <a:pt x="31" y="1"/>
                    </a:lnTo>
                    <a:lnTo>
                      <a:pt x="35" y="3"/>
                    </a:lnTo>
                    <a:lnTo>
                      <a:pt x="37" y="7"/>
                    </a:lnTo>
                    <a:lnTo>
                      <a:pt x="38" y="13"/>
                    </a:lnTo>
                    <a:lnTo>
                      <a:pt x="39" y="17"/>
                    </a:lnTo>
                    <a:lnTo>
                      <a:pt x="39" y="48"/>
                    </a:lnTo>
                    <a:lnTo>
                      <a:pt x="28" y="48"/>
                    </a:lnTo>
                    <a:lnTo>
                      <a:pt x="28" y="20"/>
                    </a:lnTo>
                    <a:lnTo>
                      <a:pt x="26" y="17"/>
                    </a:lnTo>
                    <a:lnTo>
                      <a:pt x="26" y="16"/>
                    </a:lnTo>
                    <a:lnTo>
                      <a:pt x="26" y="15"/>
                    </a:lnTo>
                    <a:lnTo>
                      <a:pt x="26" y="14"/>
                    </a:lnTo>
                    <a:lnTo>
                      <a:pt x="26" y="12"/>
                    </a:lnTo>
                    <a:lnTo>
                      <a:pt x="24" y="10"/>
                    </a:lnTo>
                    <a:lnTo>
                      <a:pt x="23" y="9"/>
                    </a:lnTo>
                    <a:lnTo>
                      <a:pt x="22" y="8"/>
                    </a:lnTo>
                    <a:lnTo>
                      <a:pt x="20" y="8"/>
                    </a:lnTo>
                    <a:lnTo>
                      <a:pt x="19" y="9"/>
                    </a:lnTo>
                    <a:lnTo>
                      <a:pt x="17" y="11"/>
                    </a:lnTo>
                    <a:lnTo>
                      <a:pt x="16" y="11"/>
                    </a:lnTo>
                    <a:lnTo>
                      <a:pt x="15" y="13"/>
                    </a:lnTo>
                    <a:lnTo>
                      <a:pt x="13" y="15"/>
                    </a:lnTo>
                    <a:lnTo>
                      <a:pt x="12" y="17"/>
                    </a:lnTo>
                    <a:lnTo>
                      <a:pt x="11" y="21"/>
                    </a:lnTo>
                    <a:lnTo>
                      <a:pt x="11" y="22"/>
                    </a:lnTo>
                    <a:lnTo>
                      <a:pt x="11" y="23"/>
                    </a:lnTo>
                    <a:lnTo>
                      <a:pt x="11" y="25"/>
                    </a:lnTo>
                    <a:lnTo>
                      <a:pt x="11" y="27"/>
                    </a:lnTo>
                    <a:lnTo>
                      <a:pt x="11" y="30"/>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32" name="Freeform 123"/>
              <p:cNvSpPr>
                <a:spLocks noEditPoints="1"/>
              </p:cNvSpPr>
              <p:nvPr/>
            </p:nvSpPr>
            <p:spPr bwMode="auto">
              <a:xfrm>
                <a:off x="2695" y="3140"/>
                <a:ext cx="45" cy="48"/>
              </a:xfrm>
              <a:custGeom>
                <a:avLst/>
                <a:gdLst>
                  <a:gd name="T0" fmla="*/ 45 w 45"/>
                  <a:gd name="T1" fmla="*/ 27 h 48"/>
                  <a:gd name="T2" fmla="*/ 44 w 45"/>
                  <a:gd name="T3" fmla="*/ 31 h 48"/>
                  <a:gd name="T4" fmla="*/ 42 w 45"/>
                  <a:gd name="T5" fmla="*/ 38 h 48"/>
                  <a:gd name="T6" fmla="*/ 38 w 45"/>
                  <a:gd name="T7" fmla="*/ 44 h 48"/>
                  <a:gd name="T8" fmla="*/ 35 w 45"/>
                  <a:gd name="T9" fmla="*/ 46 h 48"/>
                  <a:gd name="T10" fmla="*/ 31 w 45"/>
                  <a:gd name="T11" fmla="*/ 48 h 48"/>
                  <a:gd name="T12" fmla="*/ 28 w 45"/>
                  <a:gd name="T13" fmla="*/ 48 h 48"/>
                  <a:gd name="T14" fmla="*/ 24 w 45"/>
                  <a:gd name="T15" fmla="*/ 48 h 48"/>
                  <a:gd name="T16" fmla="*/ 18 w 45"/>
                  <a:gd name="T17" fmla="*/ 47 h 48"/>
                  <a:gd name="T18" fmla="*/ 7 w 45"/>
                  <a:gd name="T19" fmla="*/ 44 h 48"/>
                  <a:gd name="T20" fmla="*/ 3 w 45"/>
                  <a:gd name="T21" fmla="*/ 38 h 48"/>
                  <a:gd name="T22" fmla="*/ 1 w 45"/>
                  <a:gd name="T23" fmla="*/ 30 h 48"/>
                  <a:gd name="T24" fmla="*/ 0 w 45"/>
                  <a:gd name="T25" fmla="*/ 22 h 48"/>
                  <a:gd name="T26" fmla="*/ 0 w 45"/>
                  <a:gd name="T27" fmla="*/ 17 h 48"/>
                  <a:gd name="T28" fmla="*/ 4 w 45"/>
                  <a:gd name="T29" fmla="*/ 9 h 48"/>
                  <a:gd name="T30" fmla="*/ 14 w 45"/>
                  <a:gd name="T31" fmla="*/ 1 h 48"/>
                  <a:gd name="T32" fmla="*/ 23 w 45"/>
                  <a:gd name="T33" fmla="*/ 0 h 48"/>
                  <a:gd name="T34" fmla="*/ 28 w 45"/>
                  <a:gd name="T35" fmla="*/ 0 h 48"/>
                  <a:gd name="T36" fmla="*/ 34 w 45"/>
                  <a:gd name="T37" fmla="*/ 3 h 48"/>
                  <a:gd name="T38" fmla="*/ 41 w 45"/>
                  <a:gd name="T39" fmla="*/ 9 h 48"/>
                  <a:gd name="T40" fmla="*/ 44 w 45"/>
                  <a:gd name="T41" fmla="*/ 17 h 48"/>
                  <a:gd name="T42" fmla="*/ 45 w 45"/>
                  <a:gd name="T43" fmla="*/ 22 h 48"/>
                  <a:gd name="T44" fmla="*/ 45 w 45"/>
                  <a:gd name="T45" fmla="*/ 25 h 48"/>
                  <a:gd name="T46" fmla="*/ 32 w 45"/>
                  <a:gd name="T47" fmla="*/ 18 h 48"/>
                  <a:gd name="T48" fmla="*/ 32 w 45"/>
                  <a:gd name="T49" fmla="*/ 16 h 48"/>
                  <a:gd name="T50" fmla="*/ 32 w 45"/>
                  <a:gd name="T51" fmla="*/ 13 h 48"/>
                  <a:gd name="T52" fmla="*/ 28 w 45"/>
                  <a:gd name="T53" fmla="*/ 6 h 48"/>
                  <a:gd name="T54" fmla="*/ 22 w 45"/>
                  <a:gd name="T55" fmla="*/ 4 h 48"/>
                  <a:gd name="T56" fmla="*/ 18 w 45"/>
                  <a:gd name="T57" fmla="*/ 6 h 48"/>
                  <a:gd name="T58" fmla="*/ 15 w 45"/>
                  <a:gd name="T59" fmla="*/ 10 h 48"/>
                  <a:gd name="T60" fmla="*/ 14 w 45"/>
                  <a:gd name="T61" fmla="*/ 13 h 48"/>
                  <a:gd name="T62" fmla="*/ 13 w 45"/>
                  <a:gd name="T63" fmla="*/ 18 h 48"/>
                  <a:gd name="T64" fmla="*/ 13 w 45"/>
                  <a:gd name="T65" fmla="*/ 27 h 48"/>
                  <a:gd name="T66" fmla="*/ 13 w 45"/>
                  <a:gd name="T67" fmla="*/ 34 h 48"/>
                  <a:gd name="T68" fmla="*/ 15 w 45"/>
                  <a:gd name="T69" fmla="*/ 40 h 48"/>
                  <a:gd name="T70" fmla="*/ 19 w 45"/>
                  <a:gd name="T71" fmla="*/ 43 h 48"/>
                  <a:gd name="T72" fmla="*/ 26 w 45"/>
                  <a:gd name="T73" fmla="*/ 43 h 48"/>
                  <a:gd name="T74" fmla="*/ 31 w 45"/>
                  <a:gd name="T75" fmla="*/ 40 h 48"/>
                  <a:gd name="T76" fmla="*/ 32 w 45"/>
                  <a:gd name="T77" fmla="*/ 35 h 48"/>
                  <a:gd name="T78" fmla="*/ 32 w 45"/>
                  <a:gd name="T79" fmla="*/ 29 h 48"/>
                  <a:gd name="T80" fmla="*/ 32 w 45"/>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48"/>
                  <a:gd name="T125" fmla="*/ 45 w 4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48">
                    <a:moveTo>
                      <a:pt x="45" y="25"/>
                    </a:moveTo>
                    <a:lnTo>
                      <a:pt x="45" y="27"/>
                    </a:lnTo>
                    <a:lnTo>
                      <a:pt x="45" y="29"/>
                    </a:lnTo>
                    <a:lnTo>
                      <a:pt x="44" y="31"/>
                    </a:lnTo>
                    <a:lnTo>
                      <a:pt x="43" y="34"/>
                    </a:lnTo>
                    <a:lnTo>
                      <a:pt x="42" y="38"/>
                    </a:lnTo>
                    <a:lnTo>
                      <a:pt x="41" y="41"/>
                    </a:lnTo>
                    <a:lnTo>
                      <a:pt x="38" y="44"/>
                    </a:lnTo>
                    <a:lnTo>
                      <a:pt x="36" y="45"/>
                    </a:lnTo>
                    <a:lnTo>
                      <a:pt x="35" y="46"/>
                    </a:lnTo>
                    <a:lnTo>
                      <a:pt x="33" y="47"/>
                    </a:lnTo>
                    <a:lnTo>
                      <a:pt x="31" y="48"/>
                    </a:lnTo>
                    <a:lnTo>
                      <a:pt x="28" y="48"/>
                    </a:lnTo>
                    <a:lnTo>
                      <a:pt x="26" y="48"/>
                    </a:lnTo>
                    <a:lnTo>
                      <a:pt x="24" y="48"/>
                    </a:lnTo>
                    <a:lnTo>
                      <a:pt x="23" y="48"/>
                    </a:lnTo>
                    <a:lnTo>
                      <a:pt x="18" y="47"/>
                    </a:lnTo>
                    <a:lnTo>
                      <a:pt x="11" y="46"/>
                    </a:lnTo>
                    <a:lnTo>
                      <a:pt x="7" y="44"/>
                    </a:lnTo>
                    <a:lnTo>
                      <a:pt x="5" y="41"/>
                    </a:lnTo>
                    <a:lnTo>
                      <a:pt x="3" y="38"/>
                    </a:lnTo>
                    <a:lnTo>
                      <a:pt x="2" y="35"/>
                    </a:lnTo>
                    <a:lnTo>
                      <a:pt x="1" y="30"/>
                    </a:lnTo>
                    <a:lnTo>
                      <a:pt x="0" y="25"/>
                    </a:lnTo>
                    <a:lnTo>
                      <a:pt x="0" y="22"/>
                    </a:lnTo>
                    <a:lnTo>
                      <a:pt x="0" y="20"/>
                    </a:lnTo>
                    <a:lnTo>
                      <a:pt x="0" y="17"/>
                    </a:lnTo>
                    <a:lnTo>
                      <a:pt x="1" y="15"/>
                    </a:lnTo>
                    <a:lnTo>
                      <a:pt x="4" y="9"/>
                    </a:lnTo>
                    <a:lnTo>
                      <a:pt x="8" y="4"/>
                    </a:lnTo>
                    <a:lnTo>
                      <a:pt x="14" y="1"/>
                    </a:lnTo>
                    <a:lnTo>
                      <a:pt x="22" y="0"/>
                    </a:lnTo>
                    <a:lnTo>
                      <a:pt x="23" y="0"/>
                    </a:lnTo>
                    <a:lnTo>
                      <a:pt x="25" y="0"/>
                    </a:lnTo>
                    <a:lnTo>
                      <a:pt x="28" y="0"/>
                    </a:lnTo>
                    <a:lnTo>
                      <a:pt x="34" y="3"/>
                    </a:lnTo>
                    <a:lnTo>
                      <a:pt x="39" y="5"/>
                    </a:lnTo>
                    <a:lnTo>
                      <a:pt x="41" y="9"/>
                    </a:lnTo>
                    <a:lnTo>
                      <a:pt x="43" y="15"/>
                    </a:lnTo>
                    <a:lnTo>
                      <a:pt x="44" y="17"/>
                    </a:lnTo>
                    <a:lnTo>
                      <a:pt x="45" y="20"/>
                    </a:lnTo>
                    <a:lnTo>
                      <a:pt x="45" y="22"/>
                    </a:lnTo>
                    <a:lnTo>
                      <a:pt x="45" y="25"/>
                    </a:lnTo>
                    <a:close/>
                    <a:moveTo>
                      <a:pt x="32" y="25"/>
                    </a:moveTo>
                    <a:lnTo>
                      <a:pt x="32" y="18"/>
                    </a:lnTo>
                    <a:lnTo>
                      <a:pt x="32" y="17"/>
                    </a:lnTo>
                    <a:lnTo>
                      <a:pt x="32" y="16"/>
                    </a:lnTo>
                    <a:lnTo>
                      <a:pt x="32" y="14"/>
                    </a:lnTo>
                    <a:lnTo>
                      <a:pt x="32" y="13"/>
                    </a:lnTo>
                    <a:lnTo>
                      <a:pt x="31" y="8"/>
                    </a:lnTo>
                    <a:lnTo>
                      <a:pt x="28" y="6"/>
                    </a:lnTo>
                    <a:lnTo>
                      <a:pt x="26" y="5"/>
                    </a:lnTo>
                    <a:lnTo>
                      <a:pt x="22" y="4"/>
                    </a:lnTo>
                    <a:lnTo>
                      <a:pt x="20" y="5"/>
                    </a:lnTo>
                    <a:lnTo>
                      <a:pt x="18" y="6"/>
                    </a:lnTo>
                    <a:lnTo>
                      <a:pt x="16"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7" y="42"/>
                    </a:lnTo>
                    <a:lnTo>
                      <a:pt x="19" y="43"/>
                    </a:lnTo>
                    <a:lnTo>
                      <a:pt x="22" y="44"/>
                    </a:lnTo>
                    <a:lnTo>
                      <a:pt x="26" y="43"/>
                    </a:lnTo>
                    <a:lnTo>
                      <a:pt x="28" y="42"/>
                    </a:lnTo>
                    <a:lnTo>
                      <a:pt x="31" y="40"/>
                    </a:lnTo>
                    <a:lnTo>
                      <a:pt x="32" y="37"/>
                    </a:lnTo>
                    <a:lnTo>
                      <a:pt x="32" y="35"/>
                    </a:lnTo>
                    <a:lnTo>
                      <a:pt x="32" y="31"/>
                    </a:lnTo>
                    <a:lnTo>
                      <a:pt x="32" y="29"/>
                    </a:lnTo>
                    <a:lnTo>
                      <a:pt x="32" y="25"/>
                    </a:lnTo>
                    <a:close/>
                  </a:path>
                </a:pathLst>
              </a:custGeom>
              <a:solidFill>
                <a:srgbClr val="FFFFFF"/>
              </a:solidFill>
              <a:ln w="9525">
                <a:noFill/>
                <a:round/>
                <a:headEnd/>
                <a:tailEnd/>
              </a:ln>
            </p:spPr>
            <p:txBody>
              <a:bodyPr/>
              <a:lstStyle/>
              <a:p>
                <a:endParaRPr lang="en-US"/>
              </a:p>
            </p:txBody>
          </p:sp>
          <p:sp>
            <p:nvSpPr>
              <p:cNvPr id="43133" name="Freeform 124"/>
              <p:cNvSpPr>
                <a:spLocks noEditPoints="1"/>
              </p:cNvSpPr>
              <p:nvPr/>
            </p:nvSpPr>
            <p:spPr bwMode="auto">
              <a:xfrm>
                <a:off x="2751" y="3140"/>
                <a:ext cx="42" cy="69"/>
              </a:xfrm>
              <a:custGeom>
                <a:avLst/>
                <a:gdLst>
                  <a:gd name="T0" fmla="*/ 0 w 42"/>
                  <a:gd name="T1" fmla="*/ 67 h 69"/>
                  <a:gd name="T2" fmla="*/ 12 w 42"/>
                  <a:gd name="T3" fmla="*/ 0 h 69"/>
                  <a:gd name="T4" fmla="*/ 13 w 42"/>
                  <a:gd name="T5" fmla="*/ 6 h 69"/>
                  <a:gd name="T6" fmla="*/ 18 w 42"/>
                  <a:gd name="T7" fmla="*/ 2 h 69"/>
                  <a:gd name="T8" fmla="*/ 21 w 42"/>
                  <a:gd name="T9" fmla="*/ 0 h 69"/>
                  <a:gd name="T10" fmla="*/ 25 w 42"/>
                  <a:gd name="T11" fmla="*/ 0 h 69"/>
                  <a:gd name="T12" fmla="*/ 29 w 42"/>
                  <a:gd name="T13" fmla="*/ 0 h 69"/>
                  <a:gd name="T14" fmla="*/ 33 w 42"/>
                  <a:gd name="T15" fmla="*/ 2 h 69"/>
                  <a:gd name="T16" fmla="*/ 37 w 42"/>
                  <a:gd name="T17" fmla="*/ 5 h 69"/>
                  <a:gd name="T18" fmla="*/ 39 w 42"/>
                  <a:gd name="T19" fmla="*/ 7 h 69"/>
                  <a:gd name="T20" fmla="*/ 39 w 42"/>
                  <a:gd name="T21" fmla="*/ 10 h 69"/>
                  <a:gd name="T22" fmla="*/ 42 w 42"/>
                  <a:gd name="T23" fmla="*/ 14 h 69"/>
                  <a:gd name="T24" fmla="*/ 42 w 42"/>
                  <a:gd name="T25" fmla="*/ 17 h 69"/>
                  <a:gd name="T26" fmla="*/ 42 w 42"/>
                  <a:gd name="T27" fmla="*/ 22 h 69"/>
                  <a:gd name="T28" fmla="*/ 41 w 42"/>
                  <a:gd name="T29" fmla="*/ 34 h 69"/>
                  <a:gd name="T30" fmla="*/ 33 w 42"/>
                  <a:gd name="T31" fmla="*/ 45 h 69"/>
                  <a:gd name="T32" fmla="*/ 23 w 42"/>
                  <a:gd name="T33" fmla="*/ 47 h 69"/>
                  <a:gd name="T34" fmla="*/ 21 w 42"/>
                  <a:gd name="T35" fmla="*/ 47 h 69"/>
                  <a:gd name="T36" fmla="*/ 17 w 42"/>
                  <a:gd name="T37" fmla="*/ 46 h 69"/>
                  <a:gd name="T38" fmla="*/ 15 w 42"/>
                  <a:gd name="T39" fmla="*/ 44 h 69"/>
                  <a:gd name="T40" fmla="*/ 12 w 42"/>
                  <a:gd name="T41" fmla="*/ 40 h 69"/>
                  <a:gd name="T42" fmla="*/ 29 w 42"/>
                  <a:gd name="T43" fmla="*/ 22 h 69"/>
                  <a:gd name="T44" fmla="*/ 29 w 42"/>
                  <a:gd name="T45" fmla="*/ 19 h 69"/>
                  <a:gd name="T46" fmla="*/ 29 w 42"/>
                  <a:gd name="T47" fmla="*/ 18 h 69"/>
                  <a:gd name="T48" fmla="*/ 29 w 42"/>
                  <a:gd name="T49" fmla="*/ 16 h 69"/>
                  <a:gd name="T50" fmla="*/ 27 w 42"/>
                  <a:gd name="T51" fmla="*/ 14 h 69"/>
                  <a:gd name="T52" fmla="*/ 25 w 42"/>
                  <a:gd name="T53" fmla="*/ 9 h 69"/>
                  <a:gd name="T54" fmla="*/ 21 w 42"/>
                  <a:gd name="T55" fmla="*/ 6 h 69"/>
                  <a:gd name="T56" fmla="*/ 16 w 42"/>
                  <a:gd name="T57" fmla="*/ 9 h 69"/>
                  <a:gd name="T58" fmla="*/ 13 w 42"/>
                  <a:gd name="T59" fmla="*/ 14 h 69"/>
                  <a:gd name="T60" fmla="*/ 13 w 42"/>
                  <a:gd name="T61" fmla="*/ 17 h 69"/>
                  <a:gd name="T62" fmla="*/ 13 w 42"/>
                  <a:gd name="T63" fmla="*/ 22 h 69"/>
                  <a:gd name="T64" fmla="*/ 13 w 42"/>
                  <a:gd name="T65" fmla="*/ 29 h 69"/>
                  <a:gd name="T66" fmla="*/ 13 w 42"/>
                  <a:gd name="T67" fmla="*/ 32 h 69"/>
                  <a:gd name="T68" fmla="*/ 13 w 42"/>
                  <a:gd name="T69" fmla="*/ 34 h 69"/>
                  <a:gd name="T70" fmla="*/ 15 w 42"/>
                  <a:gd name="T71" fmla="*/ 36 h 69"/>
                  <a:gd name="T72" fmla="*/ 16 w 42"/>
                  <a:gd name="T73" fmla="*/ 39 h 69"/>
                  <a:gd name="T74" fmla="*/ 18 w 42"/>
                  <a:gd name="T75" fmla="*/ 40 h 69"/>
                  <a:gd name="T76" fmla="*/ 24 w 42"/>
                  <a:gd name="T77" fmla="*/ 39 h 69"/>
                  <a:gd name="T78" fmla="*/ 29 w 42"/>
                  <a:gd name="T79" fmla="*/ 34 h 69"/>
                  <a:gd name="T80" fmla="*/ 29 w 42"/>
                  <a:gd name="T81" fmla="*/ 28 h 69"/>
                  <a:gd name="T82" fmla="*/ 29 w 42"/>
                  <a:gd name="T83" fmla="*/ 24 h 69"/>
                  <a:gd name="T84" fmla="*/ 29 w 42"/>
                  <a:gd name="T85" fmla="*/ 22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69"/>
                  <a:gd name="T131" fmla="*/ 42 w 42"/>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69">
                    <a:moveTo>
                      <a:pt x="12" y="69"/>
                    </a:moveTo>
                    <a:lnTo>
                      <a:pt x="0" y="67"/>
                    </a:lnTo>
                    <a:lnTo>
                      <a:pt x="0" y="0"/>
                    </a:lnTo>
                    <a:lnTo>
                      <a:pt x="12" y="0"/>
                    </a:lnTo>
                    <a:lnTo>
                      <a:pt x="12" y="8"/>
                    </a:lnTo>
                    <a:lnTo>
                      <a:pt x="13" y="6"/>
                    </a:lnTo>
                    <a:lnTo>
                      <a:pt x="16" y="4"/>
                    </a:lnTo>
                    <a:lnTo>
                      <a:pt x="18" y="2"/>
                    </a:lnTo>
                    <a:lnTo>
                      <a:pt x="21" y="1"/>
                    </a:lnTo>
                    <a:lnTo>
                      <a:pt x="21" y="0"/>
                    </a:lnTo>
                    <a:lnTo>
                      <a:pt x="23" y="0"/>
                    </a:lnTo>
                    <a:lnTo>
                      <a:pt x="25" y="0"/>
                    </a:lnTo>
                    <a:lnTo>
                      <a:pt x="26" y="0"/>
                    </a:lnTo>
                    <a:lnTo>
                      <a:pt x="29" y="0"/>
                    </a:lnTo>
                    <a:lnTo>
                      <a:pt x="31" y="1"/>
                    </a:lnTo>
                    <a:lnTo>
                      <a:pt x="33" y="2"/>
                    </a:lnTo>
                    <a:lnTo>
                      <a:pt x="35" y="4"/>
                    </a:lnTo>
                    <a:lnTo>
                      <a:pt x="37" y="5"/>
                    </a:lnTo>
                    <a:lnTo>
                      <a:pt x="38" y="5"/>
                    </a:lnTo>
                    <a:lnTo>
                      <a:pt x="39" y="7"/>
                    </a:lnTo>
                    <a:lnTo>
                      <a:pt x="39" y="8"/>
                    </a:lnTo>
                    <a:lnTo>
                      <a:pt x="39" y="10"/>
                    </a:lnTo>
                    <a:lnTo>
                      <a:pt x="41" y="12"/>
                    </a:lnTo>
                    <a:lnTo>
                      <a:pt x="42" y="14"/>
                    </a:lnTo>
                    <a:lnTo>
                      <a:pt x="42" y="15"/>
                    </a:lnTo>
                    <a:lnTo>
                      <a:pt x="42" y="17"/>
                    </a:lnTo>
                    <a:lnTo>
                      <a:pt x="42" y="19"/>
                    </a:lnTo>
                    <a:lnTo>
                      <a:pt x="42" y="22"/>
                    </a:lnTo>
                    <a:lnTo>
                      <a:pt x="42" y="24"/>
                    </a:lnTo>
                    <a:lnTo>
                      <a:pt x="41" y="34"/>
                    </a:lnTo>
                    <a:lnTo>
                      <a:pt x="38" y="41"/>
                    </a:lnTo>
                    <a:lnTo>
                      <a:pt x="33" y="45"/>
                    </a:lnTo>
                    <a:lnTo>
                      <a:pt x="25" y="47"/>
                    </a:lnTo>
                    <a:lnTo>
                      <a:pt x="23" y="47"/>
                    </a:lnTo>
                    <a:lnTo>
                      <a:pt x="22" y="47"/>
                    </a:lnTo>
                    <a:lnTo>
                      <a:pt x="21" y="47"/>
                    </a:lnTo>
                    <a:lnTo>
                      <a:pt x="19" y="47"/>
                    </a:lnTo>
                    <a:lnTo>
                      <a:pt x="17" y="46"/>
                    </a:lnTo>
                    <a:lnTo>
                      <a:pt x="16" y="45"/>
                    </a:lnTo>
                    <a:lnTo>
                      <a:pt x="15" y="44"/>
                    </a:lnTo>
                    <a:lnTo>
                      <a:pt x="13" y="42"/>
                    </a:lnTo>
                    <a:lnTo>
                      <a:pt x="12" y="40"/>
                    </a:lnTo>
                    <a:lnTo>
                      <a:pt x="12" y="69"/>
                    </a:lnTo>
                    <a:close/>
                    <a:moveTo>
                      <a:pt x="29" y="22"/>
                    </a:moveTo>
                    <a:lnTo>
                      <a:pt x="29" y="21"/>
                    </a:lnTo>
                    <a:lnTo>
                      <a:pt x="29" y="19"/>
                    </a:lnTo>
                    <a:lnTo>
                      <a:pt x="29" y="18"/>
                    </a:lnTo>
                    <a:lnTo>
                      <a:pt x="29" y="17"/>
                    </a:lnTo>
                    <a:lnTo>
                      <a:pt x="29" y="16"/>
                    </a:lnTo>
                    <a:lnTo>
                      <a:pt x="27" y="15"/>
                    </a:lnTo>
                    <a:lnTo>
                      <a:pt x="27" y="14"/>
                    </a:lnTo>
                    <a:lnTo>
                      <a:pt x="26" y="11"/>
                    </a:lnTo>
                    <a:lnTo>
                      <a:pt x="25" y="9"/>
                    </a:lnTo>
                    <a:lnTo>
                      <a:pt x="23" y="7"/>
                    </a:lnTo>
                    <a:lnTo>
                      <a:pt x="21" y="6"/>
                    </a:lnTo>
                    <a:lnTo>
                      <a:pt x="18" y="7"/>
                    </a:lnTo>
                    <a:lnTo>
                      <a:pt x="16" y="9"/>
                    </a:lnTo>
                    <a:lnTo>
                      <a:pt x="15" y="11"/>
                    </a:lnTo>
                    <a:lnTo>
                      <a:pt x="13" y="14"/>
                    </a:lnTo>
                    <a:lnTo>
                      <a:pt x="13" y="15"/>
                    </a:lnTo>
                    <a:lnTo>
                      <a:pt x="13" y="17"/>
                    </a:lnTo>
                    <a:lnTo>
                      <a:pt x="13" y="18"/>
                    </a:lnTo>
                    <a:lnTo>
                      <a:pt x="13" y="22"/>
                    </a:lnTo>
                    <a:lnTo>
                      <a:pt x="13" y="29"/>
                    </a:lnTo>
                    <a:lnTo>
                      <a:pt x="13" y="31"/>
                    </a:lnTo>
                    <a:lnTo>
                      <a:pt x="13" y="32"/>
                    </a:lnTo>
                    <a:lnTo>
                      <a:pt x="13" y="33"/>
                    </a:lnTo>
                    <a:lnTo>
                      <a:pt x="13" y="34"/>
                    </a:lnTo>
                    <a:lnTo>
                      <a:pt x="13" y="35"/>
                    </a:lnTo>
                    <a:lnTo>
                      <a:pt x="15" y="36"/>
                    </a:lnTo>
                    <a:lnTo>
                      <a:pt x="15" y="38"/>
                    </a:lnTo>
                    <a:lnTo>
                      <a:pt x="16" y="39"/>
                    </a:lnTo>
                    <a:lnTo>
                      <a:pt x="18" y="40"/>
                    </a:lnTo>
                    <a:lnTo>
                      <a:pt x="21" y="40"/>
                    </a:lnTo>
                    <a:lnTo>
                      <a:pt x="24" y="39"/>
                    </a:lnTo>
                    <a:lnTo>
                      <a:pt x="26" y="38"/>
                    </a:lnTo>
                    <a:lnTo>
                      <a:pt x="29" y="34"/>
                    </a:lnTo>
                    <a:lnTo>
                      <a:pt x="29" y="29"/>
                    </a:lnTo>
                    <a:lnTo>
                      <a:pt x="29" y="28"/>
                    </a:lnTo>
                    <a:lnTo>
                      <a:pt x="29" y="26"/>
                    </a:lnTo>
                    <a:lnTo>
                      <a:pt x="29" y="24"/>
                    </a:lnTo>
                    <a:lnTo>
                      <a:pt x="29" y="22"/>
                    </a:lnTo>
                    <a:close/>
                  </a:path>
                </a:pathLst>
              </a:custGeom>
              <a:solidFill>
                <a:srgbClr val="FFFFFF"/>
              </a:solidFill>
              <a:ln w="9525">
                <a:noFill/>
                <a:round/>
                <a:headEnd/>
                <a:tailEnd/>
              </a:ln>
            </p:spPr>
            <p:txBody>
              <a:bodyPr/>
              <a:lstStyle/>
              <a:p>
                <a:endParaRPr lang="en-US"/>
              </a:p>
            </p:txBody>
          </p:sp>
          <p:sp>
            <p:nvSpPr>
              <p:cNvPr id="43134" name="Freeform 125"/>
              <p:cNvSpPr>
                <a:spLocks/>
              </p:cNvSpPr>
              <p:nvPr/>
            </p:nvSpPr>
            <p:spPr bwMode="auto">
              <a:xfrm>
                <a:off x="2804" y="3140"/>
                <a:ext cx="29" cy="48"/>
              </a:xfrm>
              <a:custGeom>
                <a:avLst/>
                <a:gdLst>
                  <a:gd name="T0" fmla="*/ 12 w 29"/>
                  <a:gd name="T1" fmla="*/ 14 h 48"/>
                  <a:gd name="T2" fmla="*/ 12 w 29"/>
                  <a:gd name="T3" fmla="*/ 13 h 48"/>
                  <a:gd name="T4" fmla="*/ 13 w 29"/>
                  <a:gd name="T5" fmla="*/ 12 h 48"/>
                  <a:gd name="T6" fmla="*/ 13 w 29"/>
                  <a:gd name="T7" fmla="*/ 11 h 48"/>
                  <a:gd name="T8" fmla="*/ 14 w 29"/>
                  <a:gd name="T9" fmla="*/ 10 h 48"/>
                  <a:gd name="T10" fmla="*/ 16 w 29"/>
                  <a:gd name="T11" fmla="*/ 6 h 48"/>
                  <a:gd name="T12" fmla="*/ 19 w 29"/>
                  <a:gd name="T13" fmla="*/ 3 h 48"/>
                  <a:gd name="T14" fmla="*/ 22 w 29"/>
                  <a:gd name="T15" fmla="*/ 1 h 48"/>
                  <a:gd name="T16" fmla="*/ 26 w 29"/>
                  <a:gd name="T17" fmla="*/ 0 h 48"/>
                  <a:gd name="T18" fmla="*/ 26 w 29"/>
                  <a:gd name="T19" fmla="*/ 0 h 48"/>
                  <a:gd name="T20" fmla="*/ 28 w 29"/>
                  <a:gd name="T21" fmla="*/ 0 h 48"/>
                  <a:gd name="T22" fmla="*/ 29 w 29"/>
                  <a:gd name="T23" fmla="*/ 0 h 48"/>
                  <a:gd name="T24" fmla="*/ 29 w 29"/>
                  <a:gd name="T25" fmla="*/ 11 h 48"/>
                  <a:gd name="T26" fmla="*/ 28 w 29"/>
                  <a:gd name="T27" fmla="*/ 11 h 48"/>
                  <a:gd name="T28" fmla="*/ 26 w 29"/>
                  <a:gd name="T29" fmla="*/ 11 h 48"/>
                  <a:gd name="T30" fmla="*/ 26 w 29"/>
                  <a:gd name="T31" fmla="*/ 11 h 48"/>
                  <a:gd name="T32" fmla="*/ 23 w 29"/>
                  <a:gd name="T33" fmla="*/ 13 h 48"/>
                  <a:gd name="T34" fmla="*/ 21 w 29"/>
                  <a:gd name="T35" fmla="*/ 13 h 48"/>
                  <a:gd name="T36" fmla="*/ 19 w 29"/>
                  <a:gd name="T37" fmla="*/ 13 h 48"/>
                  <a:gd name="T38" fmla="*/ 17 w 29"/>
                  <a:gd name="T39" fmla="*/ 13 h 48"/>
                  <a:gd name="T40" fmla="*/ 16 w 29"/>
                  <a:gd name="T41" fmla="*/ 15 h 48"/>
                  <a:gd name="T42" fmla="*/ 14 w 29"/>
                  <a:gd name="T43" fmla="*/ 17 h 48"/>
                  <a:gd name="T44" fmla="*/ 13 w 29"/>
                  <a:gd name="T45" fmla="*/ 18 h 48"/>
                  <a:gd name="T46" fmla="*/ 13 w 29"/>
                  <a:gd name="T47" fmla="*/ 21 h 48"/>
                  <a:gd name="T48" fmla="*/ 12 w 29"/>
                  <a:gd name="T49" fmla="*/ 22 h 48"/>
                  <a:gd name="T50" fmla="*/ 12 w 29"/>
                  <a:gd name="T51" fmla="*/ 27 h 48"/>
                  <a:gd name="T52" fmla="*/ 12 w 29"/>
                  <a:gd name="T53" fmla="*/ 48 h 48"/>
                  <a:gd name="T54" fmla="*/ 0 w 29"/>
                  <a:gd name="T55" fmla="*/ 48 h 48"/>
                  <a:gd name="T56" fmla="*/ 0 w 29"/>
                  <a:gd name="T57" fmla="*/ 0 h 48"/>
                  <a:gd name="T58" fmla="*/ 12 w 29"/>
                  <a:gd name="T59" fmla="*/ 0 h 48"/>
                  <a:gd name="T60" fmla="*/ 12 w 29"/>
                  <a:gd name="T61" fmla="*/ 14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48"/>
                  <a:gd name="T95" fmla="*/ 29 w 29"/>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48">
                    <a:moveTo>
                      <a:pt x="12" y="14"/>
                    </a:moveTo>
                    <a:lnTo>
                      <a:pt x="12" y="13"/>
                    </a:lnTo>
                    <a:lnTo>
                      <a:pt x="13" y="12"/>
                    </a:lnTo>
                    <a:lnTo>
                      <a:pt x="13" y="11"/>
                    </a:lnTo>
                    <a:lnTo>
                      <a:pt x="14" y="10"/>
                    </a:lnTo>
                    <a:lnTo>
                      <a:pt x="16" y="6"/>
                    </a:lnTo>
                    <a:lnTo>
                      <a:pt x="19" y="3"/>
                    </a:lnTo>
                    <a:lnTo>
                      <a:pt x="22" y="1"/>
                    </a:lnTo>
                    <a:lnTo>
                      <a:pt x="26" y="0"/>
                    </a:lnTo>
                    <a:lnTo>
                      <a:pt x="28" y="0"/>
                    </a:lnTo>
                    <a:lnTo>
                      <a:pt x="29" y="0"/>
                    </a:lnTo>
                    <a:lnTo>
                      <a:pt x="29" y="11"/>
                    </a:lnTo>
                    <a:lnTo>
                      <a:pt x="28" y="11"/>
                    </a:lnTo>
                    <a:lnTo>
                      <a:pt x="26" y="11"/>
                    </a:lnTo>
                    <a:lnTo>
                      <a:pt x="23" y="13"/>
                    </a:lnTo>
                    <a:lnTo>
                      <a:pt x="21" y="13"/>
                    </a:lnTo>
                    <a:lnTo>
                      <a:pt x="19" y="13"/>
                    </a:lnTo>
                    <a:lnTo>
                      <a:pt x="17" y="13"/>
                    </a:lnTo>
                    <a:lnTo>
                      <a:pt x="16" y="15"/>
                    </a:lnTo>
                    <a:lnTo>
                      <a:pt x="14" y="17"/>
                    </a:lnTo>
                    <a:lnTo>
                      <a:pt x="13" y="18"/>
                    </a:lnTo>
                    <a:lnTo>
                      <a:pt x="13" y="21"/>
                    </a:lnTo>
                    <a:lnTo>
                      <a:pt x="12" y="22"/>
                    </a:lnTo>
                    <a:lnTo>
                      <a:pt x="12" y="27"/>
                    </a:lnTo>
                    <a:lnTo>
                      <a:pt x="12" y="48"/>
                    </a:lnTo>
                    <a:lnTo>
                      <a:pt x="0" y="48"/>
                    </a:lnTo>
                    <a:lnTo>
                      <a:pt x="0" y="0"/>
                    </a:lnTo>
                    <a:lnTo>
                      <a:pt x="12" y="0"/>
                    </a:lnTo>
                    <a:lnTo>
                      <a:pt x="12" y="14"/>
                    </a:lnTo>
                    <a:close/>
                  </a:path>
                </a:pathLst>
              </a:custGeom>
              <a:solidFill>
                <a:srgbClr val="FFFFFF"/>
              </a:solidFill>
              <a:ln w="9525">
                <a:noFill/>
                <a:round/>
                <a:headEnd/>
                <a:tailEnd/>
              </a:ln>
            </p:spPr>
            <p:txBody>
              <a:bodyPr/>
              <a:lstStyle/>
              <a:p>
                <a:endParaRPr lang="en-US"/>
              </a:p>
            </p:txBody>
          </p:sp>
          <p:sp>
            <p:nvSpPr>
              <p:cNvPr id="43135" name="Freeform 126"/>
              <p:cNvSpPr>
                <a:spLocks noEditPoints="1"/>
              </p:cNvSpPr>
              <p:nvPr/>
            </p:nvSpPr>
            <p:spPr bwMode="auto">
              <a:xfrm>
                <a:off x="2836" y="3140"/>
                <a:ext cx="45" cy="48"/>
              </a:xfrm>
              <a:custGeom>
                <a:avLst/>
                <a:gdLst>
                  <a:gd name="T0" fmla="*/ 45 w 45"/>
                  <a:gd name="T1" fmla="*/ 27 h 48"/>
                  <a:gd name="T2" fmla="*/ 44 w 45"/>
                  <a:gd name="T3" fmla="*/ 31 h 48"/>
                  <a:gd name="T4" fmla="*/ 42 w 45"/>
                  <a:gd name="T5" fmla="*/ 38 h 48"/>
                  <a:gd name="T6" fmla="*/ 38 w 45"/>
                  <a:gd name="T7" fmla="*/ 44 h 48"/>
                  <a:gd name="T8" fmla="*/ 35 w 45"/>
                  <a:gd name="T9" fmla="*/ 46 h 48"/>
                  <a:gd name="T10" fmla="*/ 31 w 45"/>
                  <a:gd name="T11" fmla="*/ 48 h 48"/>
                  <a:gd name="T12" fmla="*/ 28 w 45"/>
                  <a:gd name="T13" fmla="*/ 48 h 48"/>
                  <a:gd name="T14" fmla="*/ 24 w 45"/>
                  <a:gd name="T15" fmla="*/ 48 h 48"/>
                  <a:gd name="T16" fmla="*/ 18 w 45"/>
                  <a:gd name="T17" fmla="*/ 47 h 48"/>
                  <a:gd name="T18" fmla="*/ 7 w 45"/>
                  <a:gd name="T19" fmla="*/ 44 h 48"/>
                  <a:gd name="T20" fmla="*/ 3 w 45"/>
                  <a:gd name="T21" fmla="*/ 38 h 48"/>
                  <a:gd name="T22" fmla="*/ 1 w 45"/>
                  <a:gd name="T23" fmla="*/ 30 h 48"/>
                  <a:gd name="T24" fmla="*/ 0 w 45"/>
                  <a:gd name="T25" fmla="*/ 22 h 48"/>
                  <a:gd name="T26" fmla="*/ 0 w 45"/>
                  <a:gd name="T27" fmla="*/ 17 h 48"/>
                  <a:gd name="T28" fmla="*/ 4 w 45"/>
                  <a:gd name="T29" fmla="*/ 9 h 48"/>
                  <a:gd name="T30" fmla="*/ 14 w 45"/>
                  <a:gd name="T31" fmla="*/ 1 h 48"/>
                  <a:gd name="T32" fmla="*/ 23 w 45"/>
                  <a:gd name="T33" fmla="*/ 0 h 48"/>
                  <a:gd name="T34" fmla="*/ 28 w 45"/>
                  <a:gd name="T35" fmla="*/ 0 h 48"/>
                  <a:gd name="T36" fmla="*/ 34 w 45"/>
                  <a:gd name="T37" fmla="*/ 3 h 48"/>
                  <a:gd name="T38" fmla="*/ 41 w 45"/>
                  <a:gd name="T39" fmla="*/ 9 h 48"/>
                  <a:gd name="T40" fmla="*/ 44 w 45"/>
                  <a:gd name="T41" fmla="*/ 17 h 48"/>
                  <a:gd name="T42" fmla="*/ 45 w 45"/>
                  <a:gd name="T43" fmla="*/ 22 h 48"/>
                  <a:gd name="T44" fmla="*/ 45 w 45"/>
                  <a:gd name="T45" fmla="*/ 25 h 48"/>
                  <a:gd name="T46" fmla="*/ 32 w 45"/>
                  <a:gd name="T47" fmla="*/ 18 h 48"/>
                  <a:gd name="T48" fmla="*/ 32 w 45"/>
                  <a:gd name="T49" fmla="*/ 16 h 48"/>
                  <a:gd name="T50" fmla="*/ 32 w 45"/>
                  <a:gd name="T51" fmla="*/ 13 h 48"/>
                  <a:gd name="T52" fmla="*/ 28 w 45"/>
                  <a:gd name="T53" fmla="*/ 6 h 48"/>
                  <a:gd name="T54" fmla="*/ 22 w 45"/>
                  <a:gd name="T55" fmla="*/ 4 h 48"/>
                  <a:gd name="T56" fmla="*/ 18 w 45"/>
                  <a:gd name="T57" fmla="*/ 6 h 48"/>
                  <a:gd name="T58" fmla="*/ 15 w 45"/>
                  <a:gd name="T59" fmla="*/ 10 h 48"/>
                  <a:gd name="T60" fmla="*/ 14 w 45"/>
                  <a:gd name="T61" fmla="*/ 13 h 48"/>
                  <a:gd name="T62" fmla="*/ 13 w 45"/>
                  <a:gd name="T63" fmla="*/ 18 h 48"/>
                  <a:gd name="T64" fmla="*/ 13 w 45"/>
                  <a:gd name="T65" fmla="*/ 27 h 48"/>
                  <a:gd name="T66" fmla="*/ 13 w 45"/>
                  <a:gd name="T67" fmla="*/ 34 h 48"/>
                  <a:gd name="T68" fmla="*/ 15 w 45"/>
                  <a:gd name="T69" fmla="*/ 40 h 48"/>
                  <a:gd name="T70" fmla="*/ 19 w 45"/>
                  <a:gd name="T71" fmla="*/ 43 h 48"/>
                  <a:gd name="T72" fmla="*/ 26 w 45"/>
                  <a:gd name="T73" fmla="*/ 43 h 48"/>
                  <a:gd name="T74" fmla="*/ 31 w 45"/>
                  <a:gd name="T75" fmla="*/ 40 h 48"/>
                  <a:gd name="T76" fmla="*/ 32 w 45"/>
                  <a:gd name="T77" fmla="*/ 35 h 48"/>
                  <a:gd name="T78" fmla="*/ 32 w 45"/>
                  <a:gd name="T79" fmla="*/ 29 h 48"/>
                  <a:gd name="T80" fmla="*/ 32 w 45"/>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48"/>
                  <a:gd name="T125" fmla="*/ 45 w 4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48">
                    <a:moveTo>
                      <a:pt x="45" y="25"/>
                    </a:moveTo>
                    <a:lnTo>
                      <a:pt x="45" y="27"/>
                    </a:lnTo>
                    <a:lnTo>
                      <a:pt x="45" y="29"/>
                    </a:lnTo>
                    <a:lnTo>
                      <a:pt x="44" y="31"/>
                    </a:lnTo>
                    <a:lnTo>
                      <a:pt x="43" y="34"/>
                    </a:lnTo>
                    <a:lnTo>
                      <a:pt x="42" y="38"/>
                    </a:lnTo>
                    <a:lnTo>
                      <a:pt x="41" y="41"/>
                    </a:lnTo>
                    <a:lnTo>
                      <a:pt x="38" y="44"/>
                    </a:lnTo>
                    <a:lnTo>
                      <a:pt x="36" y="45"/>
                    </a:lnTo>
                    <a:lnTo>
                      <a:pt x="35" y="46"/>
                    </a:lnTo>
                    <a:lnTo>
                      <a:pt x="33" y="47"/>
                    </a:lnTo>
                    <a:lnTo>
                      <a:pt x="31" y="48"/>
                    </a:lnTo>
                    <a:lnTo>
                      <a:pt x="28" y="48"/>
                    </a:lnTo>
                    <a:lnTo>
                      <a:pt x="26" y="48"/>
                    </a:lnTo>
                    <a:lnTo>
                      <a:pt x="24" y="48"/>
                    </a:lnTo>
                    <a:lnTo>
                      <a:pt x="23" y="48"/>
                    </a:lnTo>
                    <a:lnTo>
                      <a:pt x="18" y="47"/>
                    </a:lnTo>
                    <a:lnTo>
                      <a:pt x="11" y="46"/>
                    </a:lnTo>
                    <a:lnTo>
                      <a:pt x="7" y="44"/>
                    </a:lnTo>
                    <a:lnTo>
                      <a:pt x="5" y="41"/>
                    </a:lnTo>
                    <a:lnTo>
                      <a:pt x="3" y="38"/>
                    </a:lnTo>
                    <a:lnTo>
                      <a:pt x="2" y="35"/>
                    </a:lnTo>
                    <a:lnTo>
                      <a:pt x="1" y="30"/>
                    </a:lnTo>
                    <a:lnTo>
                      <a:pt x="0" y="25"/>
                    </a:lnTo>
                    <a:lnTo>
                      <a:pt x="0" y="22"/>
                    </a:lnTo>
                    <a:lnTo>
                      <a:pt x="0" y="20"/>
                    </a:lnTo>
                    <a:lnTo>
                      <a:pt x="0" y="17"/>
                    </a:lnTo>
                    <a:lnTo>
                      <a:pt x="1" y="15"/>
                    </a:lnTo>
                    <a:lnTo>
                      <a:pt x="4" y="9"/>
                    </a:lnTo>
                    <a:lnTo>
                      <a:pt x="8" y="4"/>
                    </a:lnTo>
                    <a:lnTo>
                      <a:pt x="14" y="1"/>
                    </a:lnTo>
                    <a:lnTo>
                      <a:pt x="22" y="0"/>
                    </a:lnTo>
                    <a:lnTo>
                      <a:pt x="23" y="0"/>
                    </a:lnTo>
                    <a:lnTo>
                      <a:pt x="25" y="0"/>
                    </a:lnTo>
                    <a:lnTo>
                      <a:pt x="28" y="0"/>
                    </a:lnTo>
                    <a:lnTo>
                      <a:pt x="34" y="3"/>
                    </a:lnTo>
                    <a:lnTo>
                      <a:pt x="39" y="5"/>
                    </a:lnTo>
                    <a:lnTo>
                      <a:pt x="41" y="9"/>
                    </a:lnTo>
                    <a:lnTo>
                      <a:pt x="43" y="15"/>
                    </a:lnTo>
                    <a:lnTo>
                      <a:pt x="44" y="17"/>
                    </a:lnTo>
                    <a:lnTo>
                      <a:pt x="45" y="20"/>
                    </a:lnTo>
                    <a:lnTo>
                      <a:pt x="45" y="22"/>
                    </a:lnTo>
                    <a:lnTo>
                      <a:pt x="45" y="25"/>
                    </a:lnTo>
                    <a:close/>
                    <a:moveTo>
                      <a:pt x="32" y="25"/>
                    </a:moveTo>
                    <a:lnTo>
                      <a:pt x="32" y="18"/>
                    </a:lnTo>
                    <a:lnTo>
                      <a:pt x="32" y="17"/>
                    </a:lnTo>
                    <a:lnTo>
                      <a:pt x="32" y="16"/>
                    </a:lnTo>
                    <a:lnTo>
                      <a:pt x="32" y="14"/>
                    </a:lnTo>
                    <a:lnTo>
                      <a:pt x="32" y="13"/>
                    </a:lnTo>
                    <a:lnTo>
                      <a:pt x="31" y="8"/>
                    </a:lnTo>
                    <a:lnTo>
                      <a:pt x="28" y="6"/>
                    </a:lnTo>
                    <a:lnTo>
                      <a:pt x="26" y="5"/>
                    </a:lnTo>
                    <a:lnTo>
                      <a:pt x="22" y="4"/>
                    </a:lnTo>
                    <a:lnTo>
                      <a:pt x="20" y="5"/>
                    </a:lnTo>
                    <a:lnTo>
                      <a:pt x="18" y="6"/>
                    </a:lnTo>
                    <a:lnTo>
                      <a:pt x="16"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7" y="42"/>
                    </a:lnTo>
                    <a:lnTo>
                      <a:pt x="19" y="43"/>
                    </a:lnTo>
                    <a:lnTo>
                      <a:pt x="22" y="44"/>
                    </a:lnTo>
                    <a:lnTo>
                      <a:pt x="26" y="43"/>
                    </a:lnTo>
                    <a:lnTo>
                      <a:pt x="28" y="42"/>
                    </a:lnTo>
                    <a:lnTo>
                      <a:pt x="31" y="40"/>
                    </a:lnTo>
                    <a:lnTo>
                      <a:pt x="32" y="37"/>
                    </a:lnTo>
                    <a:lnTo>
                      <a:pt x="32" y="35"/>
                    </a:lnTo>
                    <a:lnTo>
                      <a:pt x="32" y="31"/>
                    </a:lnTo>
                    <a:lnTo>
                      <a:pt x="32" y="29"/>
                    </a:lnTo>
                    <a:lnTo>
                      <a:pt x="32" y="25"/>
                    </a:lnTo>
                    <a:close/>
                  </a:path>
                </a:pathLst>
              </a:custGeom>
              <a:solidFill>
                <a:srgbClr val="FFFFFF"/>
              </a:solidFill>
              <a:ln w="9525">
                <a:noFill/>
                <a:round/>
                <a:headEnd/>
                <a:tailEnd/>
              </a:ln>
            </p:spPr>
            <p:txBody>
              <a:bodyPr/>
              <a:lstStyle/>
              <a:p>
                <a:endParaRPr lang="en-US"/>
              </a:p>
            </p:txBody>
          </p:sp>
          <p:sp>
            <p:nvSpPr>
              <p:cNvPr id="43136" name="Freeform 127"/>
              <p:cNvSpPr>
                <a:spLocks noEditPoints="1"/>
              </p:cNvSpPr>
              <p:nvPr/>
            </p:nvSpPr>
            <p:spPr bwMode="auto">
              <a:xfrm>
                <a:off x="2892" y="3140"/>
                <a:ext cx="42" cy="69"/>
              </a:xfrm>
              <a:custGeom>
                <a:avLst/>
                <a:gdLst>
                  <a:gd name="T0" fmla="*/ 0 w 42"/>
                  <a:gd name="T1" fmla="*/ 67 h 69"/>
                  <a:gd name="T2" fmla="*/ 12 w 42"/>
                  <a:gd name="T3" fmla="*/ 0 h 69"/>
                  <a:gd name="T4" fmla="*/ 13 w 42"/>
                  <a:gd name="T5" fmla="*/ 6 h 69"/>
                  <a:gd name="T6" fmla="*/ 18 w 42"/>
                  <a:gd name="T7" fmla="*/ 2 h 69"/>
                  <a:gd name="T8" fmla="*/ 21 w 42"/>
                  <a:gd name="T9" fmla="*/ 0 h 69"/>
                  <a:gd name="T10" fmla="*/ 25 w 42"/>
                  <a:gd name="T11" fmla="*/ 0 h 69"/>
                  <a:gd name="T12" fmla="*/ 29 w 42"/>
                  <a:gd name="T13" fmla="*/ 0 h 69"/>
                  <a:gd name="T14" fmla="*/ 34 w 42"/>
                  <a:gd name="T15" fmla="*/ 2 h 69"/>
                  <a:gd name="T16" fmla="*/ 37 w 42"/>
                  <a:gd name="T17" fmla="*/ 5 h 69"/>
                  <a:gd name="T18" fmla="*/ 39 w 42"/>
                  <a:gd name="T19" fmla="*/ 7 h 69"/>
                  <a:gd name="T20" fmla="*/ 39 w 42"/>
                  <a:gd name="T21" fmla="*/ 10 h 69"/>
                  <a:gd name="T22" fmla="*/ 42 w 42"/>
                  <a:gd name="T23" fmla="*/ 14 h 69"/>
                  <a:gd name="T24" fmla="*/ 42 w 42"/>
                  <a:gd name="T25" fmla="*/ 17 h 69"/>
                  <a:gd name="T26" fmla="*/ 42 w 42"/>
                  <a:gd name="T27" fmla="*/ 22 h 69"/>
                  <a:gd name="T28" fmla="*/ 41 w 42"/>
                  <a:gd name="T29" fmla="*/ 34 h 69"/>
                  <a:gd name="T30" fmla="*/ 33 w 42"/>
                  <a:gd name="T31" fmla="*/ 45 h 69"/>
                  <a:gd name="T32" fmla="*/ 23 w 42"/>
                  <a:gd name="T33" fmla="*/ 47 h 69"/>
                  <a:gd name="T34" fmla="*/ 21 w 42"/>
                  <a:gd name="T35" fmla="*/ 47 h 69"/>
                  <a:gd name="T36" fmla="*/ 17 w 42"/>
                  <a:gd name="T37" fmla="*/ 46 h 69"/>
                  <a:gd name="T38" fmla="*/ 15 w 42"/>
                  <a:gd name="T39" fmla="*/ 44 h 69"/>
                  <a:gd name="T40" fmla="*/ 12 w 42"/>
                  <a:gd name="T41" fmla="*/ 40 h 69"/>
                  <a:gd name="T42" fmla="*/ 29 w 42"/>
                  <a:gd name="T43" fmla="*/ 22 h 69"/>
                  <a:gd name="T44" fmla="*/ 29 w 42"/>
                  <a:gd name="T45" fmla="*/ 19 h 69"/>
                  <a:gd name="T46" fmla="*/ 29 w 42"/>
                  <a:gd name="T47" fmla="*/ 18 h 69"/>
                  <a:gd name="T48" fmla="*/ 29 w 42"/>
                  <a:gd name="T49" fmla="*/ 16 h 69"/>
                  <a:gd name="T50" fmla="*/ 27 w 42"/>
                  <a:gd name="T51" fmla="*/ 14 h 69"/>
                  <a:gd name="T52" fmla="*/ 25 w 42"/>
                  <a:gd name="T53" fmla="*/ 9 h 69"/>
                  <a:gd name="T54" fmla="*/ 21 w 42"/>
                  <a:gd name="T55" fmla="*/ 6 h 69"/>
                  <a:gd name="T56" fmla="*/ 16 w 42"/>
                  <a:gd name="T57" fmla="*/ 9 h 69"/>
                  <a:gd name="T58" fmla="*/ 13 w 42"/>
                  <a:gd name="T59" fmla="*/ 14 h 69"/>
                  <a:gd name="T60" fmla="*/ 13 w 42"/>
                  <a:gd name="T61" fmla="*/ 17 h 69"/>
                  <a:gd name="T62" fmla="*/ 13 w 42"/>
                  <a:gd name="T63" fmla="*/ 22 h 69"/>
                  <a:gd name="T64" fmla="*/ 13 w 42"/>
                  <a:gd name="T65" fmla="*/ 29 h 69"/>
                  <a:gd name="T66" fmla="*/ 13 w 42"/>
                  <a:gd name="T67" fmla="*/ 32 h 69"/>
                  <a:gd name="T68" fmla="*/ 13 w 42"/>
                  <a:gd name="T69" fmla="*/ 34 h 69"/>
                  <a:gd name="T70" fmla="*/ 15 w 42"/>
                  <a:gd name="T71" fmla="*/ 36 h 69"/>
                  <a:gd name="T72" fmla="*/ 16 w 42"/>
                  <a:gd name="T73" fmla="*/ 39 h 69"/>
                  <a:gd name="T74" fmla="*/ 18 w 42"/>
                  <a:gd name="T75" fmla="*/ 40 h 69"/>
                  <a:gd name="T76" fmla="*/ 24 w 42"/>
                  <a:gd name="T77" fmla="*/ 39 h 69"/>
                  <a:gd name="T78" fmla="*/ 29 w 42"/>
                  <a:gd name="T79" fmla="*/ 34 h 69"/>
                  <a:gd name="T80" fmla="*/ 29 w 42"/>
                  <a:gd name="T81" fmla="*/ 28 h 69"/>
                  <a:gd name="T82" fmla="*/ 29 w 42"/>
                  <a:gd name="T83" fmla="*/ 24 h 69"/>
                  <a:gd name="T84" fmla="*/ 29 w 42"/>
                  <a:gd name="T85" fmla="*/ 22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69"/>
                  <a:gd name="T131" fmla="*/ 42 w 42"/>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69">
                    <a:moveTo>
                      <a:pt x="12" y="69"/>
                    </a:moveTo>
                    <a:lnTo>
                      <a:pt x="0" y="67"/>
                    </a:lnTo>
                    <a:lnTo>
                      <a:pt x="0" y="0"/>
                    </a:lnTo>
                    <a:lnTo>
                      <a:pt x="12" y="0"/>
                    </a:lnTo>
                    <a:lnTo>
                      <a:pt x="12" y="8"/>
                    </a:lnTo>
                    <a:lnTo>
                      <a:pt x="13" y="6"/>
                    </a:lnTo>
                    <a:lnTo>
                      <a:pt x="16" y="4"/>
                    </a:lnTo>
                    <a:lnTo>
                      <a:pt x="18" y="2"/>
                    </a:lnTo>
                    <a:lnTo>
                      <a:pt x="21" y="1"/>
                    </a:lnTo>
                    <a:lnTo>
                      <a:pt x="21" y="0"/>
                    </a:lnTo>
                    <a:lnTo>
                      <a:pt x="23" y="0"/>
                    </a:lnTo>
                    <a:lnTo>
                      <a:pt x="25" y="0"/>
                    </a:lnTo>
                    <a:lnTo>
                      <a:pt x="26" y="0"/>
                    </a:lnTo>
                    <a:lnTo>
                      <a:pt x="29" y="0"/>
                    </a:lnTo>
                    <a:lnTo>
                      <a:pt x="31" y="1"/>
                    </a:lnTo>
                    <a:lnTo>
                      <a:pt x="34" y="2"/>
                    </a:lnTo>
                    <a:lnTo>
                      <a:pt x="35" y="4"/>
                    </a:lnTo>
                    <a:lnTo>
                      <a:pt x="37" y="5"/>
                    </a:lnTo>
                    <a:lnTo>
                      <a:pt x="39" y="5"/>
                    </a:lnTo>
                    <a:lnTo>
                      <a:pt x="39" y="7"/>
                    </a:lnTo>
                    <a:lnTo>
                      <a:pt x="39" y="8"/>
                    </a:lnTo>
                    <a:lnTo>
                      <a:pt x="39" y="10"/>
                    </a:lnTo>
                    <a:lnTo>
                      <a:pt x="41" y="12"/>
                    </a:lnTo>
                    <a:lnTo>
                      <a:pt x="42" y="14"/>
                    </a:lnTo>
                    <a:lnTo>
                      <a:pt x="42" y="15"/>
                    </a:lnTo>
                    <a:lnTo>
                      <a:pt x="42" y="17"/>
                    </a:lnTo>
                    <a:lnTo>
                      <a:pt x="42" y="19"/>
                    </a:lnTo>
                    <a:lnTo>
                      <a:pt x="42" y="22"/>
                    </a:lnTo>
                    <a:lnTo>
                      <a:pt x="42" y="24"/>
                    </a:lnTo>
                    <a:lnTo>
                      <a:pt x="41" y="34"/>
                    </a:lnTo>
                    <a:lnTo>
                      <a:pt x="38" y="41"/>
                    </a:lnTo>
                    <a:lnTo>
                      <a:pt x="33" y="45"/>
                    </a:lnTo>
                    <a:lnTo>
                      <a:pt x="25" y="47"/>
                    </a:lnTo>
                    <a:lnTo>
                      <a:pt x="23" y="47"/>
                    </a:lnTo>
                    <a:lnTo>
                      <a:pt x="22" y="47"/>
                    </a:lnTo>
                    <a:lnTo>
                      <a:pt x="21" y="47"/>
                    </a:lnTo>
                    <a:lnTo>
                      <a:pt x="19" y="47"/>
                    </a:lnTo>
                    <a:lnTo>
                      <a:pt x="17" y="46"/>
                    </a:lnTo>
                    <a:lnTo>
                      <a:pt x="16" y="45"/>
                    </a:lnTo>
                    <a:lnTo>
                      <a:pt x="15" y="44"/>
                    </a:lnTo>
                    <a:lnTo>
                      <a:pt x="13" y="42"/>
                    </a:lnTo>
                    <a:lnTo>
                      <a:pt x="12" y="40"/>
                    </a:lnTo>
                    <a:lnTo>
                      <a:pt x="12" y="69"/>
                    </a:lnTo>
                    <a:close/>
                    <a:moveTo>
                      <a:pt x="29" y="22"/>
                    </a:moveTo>
                    <a:lnTo>
                      <a:pt x="29" y="21"/>
                    </a:lnTo>
                    <a:lnTo>
                      <a:pt x="29" y="19"/>
                    </a:lnTo>
                    <a:lnTo>
                      <a:pt x="29" y="18"/>
                    </a:lnTo>
                    <a:lnTo>
                      <a:pt x="29" y="17"/>
                    </a:lnTo>
                    <a:lnTo>
                      <a:pt x="29" y="16"/>
                    </a:lnTo>
                    <a:lnTo>
                      <a:pt x="27" y="15"/>
                    </a:lnTo>
                    <a:lnTo>
                      <a:pt x="27" y="14"/>
                    </a:lnTo>
                    <a:lnTo>
                      <a:pt x="26" y="11"/>
                    </a:lnTo>
                    <a:lnTo>
                      <a:pt x="25" y="9"/>
                    </a:lnTo>
                    <a:lnTo>
                      <a:pt x="23" y="7"/>
                    </a:lnTo>
                    <a:lnTo>
                      <a:pt x="21" y="6"/>
                    </a:lnTo>
                    <a:lnTo>
                      <a:pt x="18" y="7"/>
                    </a:lnTo>
                    <a:lnTo>
                      <a:pt x="16" y="9"/>
                    </a:lnTo>
                    <a:lnTo>
                      <a:pt x="15" y="11"/>
                    </a:lnTo>
                    <a:lnTo>
                      <a:pt x="13" y="14"/>
                    </a:lnTo>
                    <a:lnTo>
                      <a:pt x="13" y="15"/>
                    </a:lnTo>
                    <a:lnTo>
                      <a:pt x="13" y="17"/>
                    </a:lnTo>
                    <a:lnTo>
                      <a:pt x="13" y="18"/>
                    </a:lnTo>
                    <a:lnTo>
                      <a:pt x="13" y="22"/>
                    </a:lnTo>
                    <a:lnTo>
                      <a:pt x="13" y="29"/>
                    </a:lnTo>
                    <a:lnTo>
                      <a:pt x="13" y="31"/>
                    </a:lnTo>
                    <a:lnTo>
                      <a:pt x="13" y="32"/>
                    </a:lnTo>
                    <a:lnTo>
                      <a:pt x="13" y="33"/>
                    </a:lnTo>
                    <a:lnTo>
                      <a:pt x="13" y="34"/>
                    </a:lnTo>
                    <a:lnTo>
                      <a:pt x="13" y="35"/>
                    </a:lnTo>
                    <a:lnTo>
                      <a:pt x="15" y="36"/>
                    </a:lnTo>
                    <a:lnTo>
                      <a:pt x="15" y="38"/>
                    </a:lnTo>
                    <a:lnTo>
                      <a:pt x="16" y="39"/>
                    </a:lnTo>
                    <a:lnTo>
                      <a:pt x="18" y="40"/>
                    </a:lnTo>
                    <a:lnTo>
                      <a:pt x="21" y="40"/>
                    </a:lnTo>
                    <a:lnTo>
                      <a:pt x="24" y="39"/>
                    </a:lnTo>
                    <a:lnTo>
                      <a:pt x="26" y="38"/>
                    </a:lnTo>
                    <a:lnTo>
                      <a:pt x="29" y="34"/>
                    </a:lnTo>
                    <a:lnTo>
                      <a:pt x="29" y="29"/>
                    </a:lnTo>
                    <a:lnTo>
                      <a:pt x="29" y="28"/>
                    </a:lnTo>
                    <a:lnTo>
                      <a:pt x="29" y="26"/>
                    </a:lnTo>
                    <a:lnTo>
                      <a:pt x="29" y="24"/>
                    </a:lnTo>
                    <a:lnTo>
                      <a:pt x="29" y="22"/>
                    </a:lnTo>
                    <a:close/>
                  </a:path>
                </a:pathLst>
              </a:custGeom>
              <a:solidFill>
                <a:srgbClr val="FFFFFF"/>
              </a:solidFill>
              <a:ln w="9525">
                <a:noFill/>
                <a:round/>
                <a:headEnd/>
                <a:tailEnd/>
              </a:ln>
            </p:spPr>
            <p:txBody>
              <a:bodyPr/>
              <a:lstStyle/>
              <a:p>
                <a:endParaRPr lang="en-US"/>
              </a:p>
            </p:txBody>
          </p:sp>
          <p:sp>
            <p:nvSpPr>
              <p:cNvPr id="43137" name="Freeform 128"/>
              <p:cNvSpPr>
                <a:spLocks noEditPoints="1"/>
              </p:cNvSpPr>
              <p:nvPr/>
            </p:nvSpPr>
            <p:spPr bwMode="auto">
              <a:xfrm>
                <a:off x="2945" y="3120"/>
                <a:ext cx="11" cy="68"/>
              </a:xfrm>
              <a:custGeom>
                <a:avLst/>
                <a:gdLst>
                  <a:gd name="T0" fmla="*/ 11 w 11"/>
                  <a:gd name="T1" fmla="*/ 68 h 68"/>
                  <a:gd name="T2" fmla="*/ 0 w 11"/>
                  <a:gd name="T3" fmla="*/ 68 h 68"/>
                  <a:gd name="T4" fmla="*/ 0 w 11"/>
                  <a:gd name="T5" fmla="*/ 20 h 68"/>
                  <a:gd name="T6" fmla="*/ 11 w 11"/>
                  <a:gd name="T7" fmla="*/ 20 h 68"/>
                  <a:gd name="T8" fmla="*/ 11 w 11"/>
                  <a:gd name="T9" fmla="*/ 68 h 68"/>
                  <a:gd name="T10" fmla="*/ 0 w 11"/>
                  <a:gd name="T11" fmla="*/ 10 h 68"/>
                  <a:gd name="T12" fmla="*/ 0 w 11"/>
                  <a:gd name="T13" fmla="*/ 0 h 68"/>
                  <a:gd name="T14" fmla="*/ 11 w 11"/>
                  <a:gd name="T15" fmla="*/ 0 h 68"/>
                  <a:gd name="T16" fmla="*/ 11 w 11"/>
                  <a:gd name="T17" fmla="*/ 10 h 68"/>
                  <a:gd name="T18" fmla="*/ 0 w 11"/>
                  <a:gd name="T19" fmla="*/ 1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8"/>
                  <a:gd name="T32" fmla="*/ 11 w 1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8">
                    <a:moveTo>
                      <a:pt x="11" y="68"/>
                    </a:moveTo>
                    <a:lnTo>
                      <a:pt x="0" y="68"/>
                    </a:lnTo>
                    <a:lnTo>
                      <a:pt x="0" y="20"/>
                    </a:lnTo>
                    <a:lnTo>
                      <a:pt x="11" y="20"/>
                    </a:lnTo>
                    <a:lnTo>
                      <a:pt x="11" y="68"/>
                    </a:lnTo>
                    <a:close/>
                    <a:moveTo>
                      <a:pt x="0" y="10"/>
                    </a:moveTo>
                    <a:lnTo>
                      <a:pt x="0" y="0"/>
                    </a:lnTo>
                    <a:lnTo>
                      <a:pt x="11" y="0"/>
                    </a:lnTo>
                    <a:lnTo>
                      <a:pt x="11" y="10"/>
                    </a:lnTo>
                    <a:lnTo>
                      <a:pt x="0" y="10"/>
                    </a:lnTo>
                    <a:close/>
                  </a:path>
                </a:pathLst>
              </a:custGeom>
              <a:solidFill>
                <a:srgbClr val="FFFFFF"/>
              </a:solidFill>
              <a:ln w="9525">
                <a:noFill/>
                <a:round/>
                <a:headEnd/>
                <a:tailEnd/>
              </a:ln>
            </p:spPr>
            <p:txBody>
              <a:bodyPr/>
              <a:lstStyle/>
              <a:p>
                <a:endParaRPr lang="en-US"/>
              </a:p>
            </p:txBody>
          </p:sp>
          <p:sp>
            <p:nvSpPr>
              <p:cNvPr id="43138" name="Freeform 129"/>
              <p:cNvSpPr>
                <a:spLocks noEditPoints="1"/>
              </p:cNvSpPr>
              <p:nvPr/>
            </p:nvSpPr>
            <p:spPr bwMode="auto">
              <a:xfrm>
                <a:off x="2968" y="3140"/>
                <a:ext cx="45" cy="48"/>
              </a:xfrm>
              <a:custGeom>
                <a:avLst/>
                <a:gdLst>
                  <a:gd name="T0" fmla="*/ 45 w 45"/>
                  <a:gd name="T1" fmla="*/ 27 h 48"/>
                  <a:gd name="T2" fmla="*/ 44 w 45"/>
                  <a:gd name="T3" fmla="*/ 31 h 48"/>
                  <a:gd name="T4" fmla="*/ 42 w 45"/>
                  <a:gd name="T5" fmla="*/ 38 h 48"/>
                  <a:gd name="T6" fmla="*/ 38 w 45"/>
                  <a:gd name="T7" fmla="*/ 44 h 48"/>
                  <a:gd name="T8" fmla="*/ 35 w 45"/>
                  <a:gd name="T9" fmla="*/ 46 h 48"/>
                  <a:gd name="T10" fmla="*/ 31 w 45"/>
                  <a:gd name="T11" fmla="*/ 48 h 48"/>
                  <a:gd name="T12" fmla="*/ 28 w 45"/>
                  <a:gd name="T13" fmla="*/ 48 h 48"/>
                  <a:gd name="T14" fmla="*/ 24 w 45"/>
                  <a:gd name="T15" fmla="*/ 48 h 48"/>
                  <a:gd name="T16" fmla="*/ 17 w 45"/>
                  <a:gd name="T17" fmla="*/ 47 h 48"/>
                  <a:gd name="T18" fmla="*/ 7 w 45"/>
                  <a:gd name="T19" fmla="*/ 44 h 48"/>
                  <a:gd name="T20" fmla="*/ 3 w 45"/>
                  <a:gd name="T21" fmla="*/ 38 h 48"/>
                  <a:gd name="T22" fmla="*/ 1 w 45"/>
                  <a:gd name="T23" fmla="*/ 30 h 48"/>
                  <a:gd name="T24" fmla="*/ 0 w 45"/>
                  <a:gd name="T25" fmla="*/ 22 h 48"/>
                  <a:gd name="T26" fmla="*/ 0 w 45"/>
                  <a:gd name="T27" fmla="*/ 17 h 48"/>
                  <a:gd name="T28" fmla="*/ 3 w 45"/>
                  <a:gd name="T29" fmla="*/ 9 h 48"/>
                  <a:gd name="T30" fmla="*/ 14 w 45"/>
                  <a:gd name="T31" fmla="*/ 1 h 48"/>
                  <a:gd name="T32" fmla="*/ 24 w 45"/>
                  <a:gd name="T33" fmla="*/ 0 h 48"/>
                  <a:gd name="T34" fmla="*/ 28 w 45"/>
                  <a:gd name="T35" fmla="*/ 0 h 48"/>
                  <a:gd name="T36" fmla="*/ 34 w 45"/>
                  <a:gd name="T37" fmla="*/ 3 h 48"/>
                  <a:gd name="T38" fmla="*/ 42 w 45"/>
                  <a:gd name="T39" fmla="*/ 9 h 48"/>
                  <a:gd name="T40" fmla="*/ 44 w 45"/>
                  <a:gd name="T41" fmla="*/ 17 h 48"/>
                  <a:gd name="T42" fmla="*/ 45 w 45"/>
                  <a:gd name="T43" fmla="*/ 22 h 48"/>
                  <a:gd name="T44" fmla="*/ 45 w 45"/>
                  <a:gd name="T45" fmla="*/ 25 h 48"/>
                  <a:gd name="T46" fmla="*/ 32 w 45"/>
                  <a:gd name="T47" fmla="*/ 18 h 48"/>
                  <a:gd name="T48" fmla="*/ 32 w 45"/>
                  <a:gd name="T49" fmla="*/ 16 h 48"/>
                  <a:gd name="T50" fmla="*/ 32 w 45"/>
                  <a:gd name="T51" fmla="*/ 13 h 48"/>
                  <a:gd name="T52" fmla="*/ 29 w 45"/>
                  <a:gd name="T53" fmla="*/ 6 h 48"/>
                  <a:gd name="T54" fmla="*/ 21 w 45"/>
                  <a:gd name="T55" fmla="*/ 4 h 48"/>
                  <a:gd name="T56" fmla="*/ 17 w 45"/>
                  <a:gd name="T57" fmla="*/ 6 h 48"/>
                  <a:gd name="T58" fmla="*/ 15 w 45"/>
                  <a:gd name="T59" fmla="*/ 10 h 48"/>
                  <a:gd name="T60" fmla="*/ 14 w 45"/>
                  <a:gd name="T61" fmla="*/ 13 h 48"/>
                  <a:gd name="T62" fmla="*/ 13 w 45"/>
                  <a:gd name="T63" fmla="*/ 18 h 48"/>
                  <a:gd name="T64" fmla="*/ 13 w 45"/>
                  <a:gd name="T65" fmla="*/ 27 h 48"/>
                  <a:gd name="T66" fmla="*/ 13 w 45"/>
                  <a:gd name="T67" fmla="*/ 34 h 48"/>
                  <a:gd name="T68" fmla="*/ 15 w 45"/>
                  <a:gd name="T69" fmla="*/ 40 h 48"/>
                  <a:gd name="T70" fmla="*/ 19 w 45"/>
                  <a:gd name="T71" fmla="*/ 43 h 48"/>
                  <a:gd name="T72" fmla="*/ 26 w 45"/>
                  <a:gd name="T73" fmla="*/ 43 h 48"/>
                  <a:gd name="T74" fmla="*/ 30 w 45"/>
                  <a:gd name="T75" fmla="*/ 40 h 48"/>
                  <a:gd name="T76" fmla="*/ 32 w 45"/>
                  <a:gd name="T77" fmla="*/ 35 h 48"/>
                  <a:gd name="T78" fmla="*/ 32 w 45"/>
                  <a:gd name="T79" fmla="*/ 29 h 48"/>
                  <a:gd name="T80" fmla="*/ 32 w 45"/>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48"/>
                  <a:gd name="T125" fmla="*/ 45 w 4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48">
                    <a:moveTo>
                      <a:pt x="45" y="25"/>
                    </a:moveTo>
                    <a:lnTo>
                      <a:pt x="45" y="27"/>
                    </a:lnTo>
                    <a:lnTo>
                      <a:pt x="45" y="29"/>
                    </a:lnTo>
                    <a:lnTo>
                      <a:pt x="44" y="31"/>
                    </a:lnTo>
                    <a:lnTo>
                      <a:pt x="43" y="34"/>
                    </a:lnTo>
                    <a:lnTo>
                      <a:pt x="42" y="38"/>
                    </a:lnTo>
                    <a:lnTo>
                      <a:pt x="41" y="41"/>
                    </a:lnTo>
                    <a:lnTo>
                      <a:pt x="38" y="44"/>
                    </a:lnTo>
                    <a:lnTo>
                      <a:pt x="37" y="45"/>
                    </a:lnTo>
                    <a:lnTo>
                      <a:pt x="35" y="46"/>
                    </a:lnTo>
                    <a:lnTo>
                      <a:pt x="33" y="47"/>
                    </a:lnTo>
                    <a:lnTo>
                      <a:pt x="31" y="48"/>
                    </a:lnTo>
                    <a:lnTo>
                      <a:pt x="29" y="48"/>
                    </a:lnTo>
                    <a:lnTo>
                      <a:pt x="28" y="48"/>
                    </a:lnTo>
                    <a:lnTo>
                      <a:pt x="26" y="48"/>
                    </a:lnTo>
                    <a:lnTo>
                      <a:pt x="24" y="48"/>
                    </a:lnTo>
                    <a:lnTo>
                      <a:pt x="17" y="47"/>
                    </a:lnTo>
                    <a:lnTo>
                      <a:pt x="11" y="46"/>
                    </a:lnTo>
                    <a:lnTo>
                      <a:pt x="7" y="44"/>
                    </a:lnTo>
                    <a:lnTo>
                      <a:pt x="4" y="41"/>
                    </a:lnTo>
                    <a:lnTo>
                      <a:pt x="3" y="38"/>
                    </a:lnTo>
                    <a:lnTo>
                      <a:pt x="2" y="35"/>
                    </a:lnTo>
                    <a:lnTo>
                      <a:pt x="1" y="30"/>
                    </a:lnTo>
                    <a:lnTo>
                      <a:pt x="0" y="25"/>
                    </a:lnTo>
                    <a:lnTo>
                      <a:pt x="0" y="22"/>
                    </a:lnTo>
                    <a:lnTo>
                      <a:pt x="0" y="20"/>
                    </a:lnTo>
                    <a:lnTo>
                      <a:pt x="0" y="17"/>
                    </a:lnTo>
                    <a:lnTo>
                      <a:pt x="1" y="15"/>
                    </a:lnTo>
                    <a:lnTo>
                      <a:pt x="3" y="9"/>
                    </a:lnTo>
                    <a:lnTo>
                      <a:pt x="8" y="4"/>
                    </a:lnTo>
                    <a:lnTo>
                      <a:pt x="14" y="1"/>
                    </a:lnTo>
                    <a:lnTo>
                      <a:pt x="21" y="0"/>
                    </a:lnTo>
                    <a:lnTo>
                      <a:pt x="24" y="0"/>
                    </a:lnTo>
                    <a:lnTo>
                      <a:pt x="25" y="0"/>
                    </a:lnTo>
                    <a:lnTo>
                      <a:pt x="28" y="0"/>
                    </a:lnTo>
                    <a:lnTo>
                      <a:pt x="29" y="0"/>
                    </a:lnTo>
                    <a:lnTo>
                      <a:pt x="34" y="3"/>
                    </a:lnTo>
                    <a:lnTo>
                      <a:pt x="39" y="5"/>
                    </a:lnTo>
                    <a:lnTo>
                      <a:pt x="42" y="9"/>
                    </a:lnTo>
                    <a:lnTo>
                      <a:pt x="43" y="15"/>
                    </a:lnTo>
                    <a:lnTo>
                      <a:pt x="44" y="17"/>
                    </a:lnTo>
                    <a:lnTo>
                      <a:pt x="45" y="20"/>
                    </a:lnTo>
                    <a:lnTo>
                      <a:pt x="45" y="22"/>
                    </a:lnTo>
                    <a:lnTo>
                      <a:pt x="45" y="25"/>
                    </a:lnTo>
                    <a:close/>
                    <a:moveTo>
                      <a:pt x="32" y="25"/>
                    </a:moveTo>
                    <a:lnTo>
                      <a:pt x="32" y="18"/>
                    </a:lnTo>
                    <a:lnTo>
                      <a:pt x="32" y="17"/>
                    </a:lnTo>
                    <a:lnTo>
                      <a:pt x="32" y="16"/>
                    </a:lnTo>
                    <a:lnTo>
                      <a:pt x="32" y="14"/>
                    </a:lnTo>
                    <a:lnTo>
                      <a:pt x="32" y="13"/>
                    </a:lnTo>
                    <a:lnTo>
                      <a:pt x="30" y="8"/>
                    </a:lnTo>
                    <a:lnTo>
                      <a:pt x="29" y="6"/>
                    </a:lnTo>
                    <a:lnTo>
                      <a:pt x="26" y="5"/>
                    </a:lnTo>
                    <a:lnTo>
                      <a:pt x="21" y="4"/>
                    </a:lnTo>
                    <a:lnTo>
                      <a:pt x="20" y="5"/>
                    </a:lnTo>
                    <a:lnTo>
                      <a:pt x="17" y="6"/>
                    </a:lnTo>
                    <a:lnTo>
                      <a:pt x="16"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6" y="42"/>
                    </a:lnTo>
                    <a:lnTo>
                      <a:pt x="19" y="43"/>
                    </a:lnTo>
                    <a:lnTo>
                      <a:pt x="21" y="44"/>
                    </a:lnTo>
                    <a:lnTo>
                      <a:pt x="26" y="43"/>
                    </a:lnTo>
                    <a:lnTo>
                      <a:pt x="29" y="42"/>
                    </a:lnTo>
                    <a:lnTo>
                      <a:pt x="30" y="40"/>
                    </a:lnTo>
                    <a:lnTo>
                      <a:pt x="32" y="37"/>
                    </a:lnTo>
                    <a:lnTo>
                      <a:pt x="32" y="35"/>
                    </a:lnTo>
                    <a:lnTo>
                      <a:pt x="32" y="31"/>
                    </a:lnTo>
                    <a:lnTo>
                      <a:pt x="32" y="29"/>
                    </a:lnTo>
                    <a:lnTo>
                      <a:pt x="32" y="25"/>
                    </a:lnTo>
                    <a:close/>
                  </a:path>
                </a:pathLst>
              </a:custGeom>
              <a:solidFill>
                <a:srgbClr val="FFFFFF"/>
              </a:solidFill>
              <a:ln w="9525">
                <a:noFill/>
                <a:round/>
                <a:headEnd/>
                <a:tailEnd/>
              </a:ln>
            </p:spPr>
            <p:txBody>
              <a:bodyPr/>
              <a:lstStyle/>
              <a:p>
                <a:endParaRPr lang="en-US"/>
              </a:p>
            </p:txBody>
          </p:sp>
          <p:sp>
            <p:nvSpPr>
              <p:cNvPr id="43139" name="Freeform 130"/>
              <p:cNvSpPr>
                <a:spLocks/>
              </p:cNvSpPr>
              <p:nvPr/>
            </p:nvSpPr>
            <p:spPr bwMode="auto">
              <a:xfrm>
                <a:off x="3026" y="3140"/>
                <a:ext cx="38" cy="48"/>
              </a:xfrm>
              <a:custGeom>
                <a:avLst/>
                <a:gdLst>
                  <a:gd name="T0" fmla="*/ 10 w 38"/>
                  <a:gd name="T1" fmla="*/ 13 h 48"/>
                  <a:gd name="T2" fmla="*/ 10 w 38"/>
                  <a:gd name="T3" fmla="*/ 13 h 48"/>
                  <a:gd name="T4" fmla="*/ 11 w 38"/>
                  <a:gd name="T5" fmla="*/ 12 h 48"/>
                  <a:gd name="T6" fmla="*/ 11 w 38"/>
                  <a:gd name="T7" fmla="*/ 11 h 48"/>
                  <a:gd name="T8" fmla="*/ 13 w 38"/>
                  <a:gd name="T9" fmla="*/ 9 h 48"/>
                  <a:gd name="T10" fmla="*/ 15 w 38"/>
                  <a:gd name="T11" fmla="*/ 8 h 48"/>
                  <a:gd name="T12" fmla="*/ 15 w 38"/>
                  <a:gd name="T13" fmla="*/ 6 h 48"/>
                  <a:gd name="T14" fmla="*/ 17 w 38"/>
                  <a:gd name="T15" fmla="*/ 4 h 48"/>
                  <a:gd name="T16" fmla="*/ 19 w 38"/>
                  <a:gd name="T17" fmla="*/ 3 h 48"/>
                  <a:gd name="T18" fmla="*/ 21 w 38"/>
                  <a:gd name="T19" fmla="*/ 2 h 48"/>
                  <a:gd name="T20" fmla="*/ 23 w 38"/>
                  <a:gd name="T21" fmla="*/ 0 h 48"/>
                  <a:gd name="T22" fmla="*/ 25 w 38"/>
                  <a:gd name="T23" fmla="*/ 0 h 48"/>
                  <a:gd name="T24" fmla="*/ 30 w 38"/>
                  <a:gd name="T25" fmla="*/ 1 h 48"/>
                  <a:gd name="T26" fmla="*/ 34 w 38"/>
                  <a:gd name="T27" fmla="*/ 3 h 48"/>
                  <a:gd name="T28" fmla="*/ 36 w 38"/>
                  <a:gd name="T29" fmla="*/ 7 h 48"/>
                  <a:gd name="T30" fmla="*/ 37 w 38"/>
                  <a:gd name="T31" fmla="*/ 13 h 48"/>
                  <a:gd name="T32" fmla="*/ 38 w 38"/>
                  <a:gd name="T33" fmla="*/ 17 h 48"/>
                  <a:gd name="T34" fmla="*/ 38 w 38"/>
                  <a:gd name="T35" fmla="*/ 48 h 48"/>
                  <a:gd name="T36" fmla="*/ 27 w 38"/>
                  <a:gd name="T37" fmla="*/ 48 h 48"/>
                  <a:gd name="T38" fmla="*/ 27 w 38"/>
                  <a:gd name="T39" fmla="*/ 20 h 48"/>
                  <a:gd name="T40" fmla="*/ 25 w 38"/>
                  <a:gd name="T41" fmla="*/ 17 h 48"/>
                  <a:gd name="T42" fmla="*/ 25 w 38"/>
                  <a:gd name="T43" fmla="*/ 16 h 48"/>
                  <a:gd name="T44" fmla="*/ 25 w 38"/>
                  <a:gd name="T45" fmla="*/ 15 h 48"/>
                  <a:gd name="T46" fmla="*/ 25 w 38"/>
                  <a:gd name="T47" fmla="*/ 14 h 48"/>
                  <a:gd name="T48" fmla="*/ 25 w 38"/>
                  <a:gd name="T49" fmla="*/ 12 h 48"/>
                  <a:gd name="T50" fmla="*/ 24 w 38"/>
                  <a:gd name="T51" fmla="*/ 10 h 48"/>
                  <a:gd name="T52" fmla="*/ 23 w 38"/>
                  <a:gd name="T53" fmla="*/ 9 h 48"/>
                  <a:gd name="T54" fmla="*/ 21 w 38"/>
                  <a:gd name="T55" fmla="*/ 8 h 48"/>
                  <a:gd name="T56" fmla="*/ 20 w 38"/>
                  <a:gd name="T57" fmla="*/ 8 h 48"/>
                  <a:gd name="T58" fmla="*/ 19 w 38"/>
                  <a:gd name="T59" fmla="*/ 9 h 48"/>
                  <a:gd name="T60" fmla="*/ 17 w 38"/>
                  <a:gd name="T61" fmla="*/ 11 h 48"/>
                  <a:gd name="T62" fmla="*/ 15 w 38"/>
                  <a:gd name="T63" fmla="*/ 11 h 48"/>
                  <a:gd name="T64" fmla="*/ 15 w 38"/>
                  <a:gd name="T65" fmla="*/ 13 h 48"/>
                  <a:gd name="T66" fmla="*/ 13 w 38"/>
                  <a:gd name="T67" fmla="*/ 15 h 48"/>
                  <a:gd name="T68" fmla="*/ 12 w 38"/>
                  <a:gd name="T69" fmla="*/ 17 h 48"/>
                  <a:gd name="T70" fmla="*/ 11 w 38"/>
                  <a:gd name="T71" fmla="*/ 21 h 48"/>
                  <a:gd name="T72" fmla="*/ 11 w 38"/>
                  <a:gd name="T73" fmla="*/ 22 h 48"/>
                  <a:gd name="T74" fmla="*/ 11 w 38"/>
                  <a:gd name="T75" fmla="*/ 23 h 48"/>
                  <a:gd name="T76" fmla="*/ 11 w 38"/>
                  <a:gd name="T77" fmla="*/ 25 h 48"/>
                  <a:gd name="T78" fmla="*/ 11 w 38"/>
                  <a:gd name="T79" fmla="*/ 27 h 48"/>
                  <a:gd name="T80" fmla="*/ 11 w 38"/>
                  <a:gd name="T81" fmla="*/ 30 h 48"/>
                  <a:gd name="T82" fmla="*/ 11 w 38"/>
                  <a:gd name="T83" fmla="*/ 48 h 48"/>
                  <a:gd name="T84" fmla="*/ 0 w 38"/>
                  <a:gd name="T85" fmla="*/ 48 h 48"/>
                  <a:gd name="T86" fmla="*/ 0 w 38"/>
                  <a:gd name="T87" fmla="*/ 0 h 48"/>
                  <a:gd name="T88" fmla="*/ 10 w 38"/>
                  <a:gd name="T89" fmla="*/ 0 h 48"/>
                  <a:gd name="T90" fmla="*/ 10 w 38"/>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
                  <a:gd name="T139" fmla="*/ 0 h 48"/>
                  <a:gd name="T140" fmla="*/ 38 w 38"/>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 h="48">
                    <a:moveTo>
                      <a:pt x="10" y="13"/>
                    </a:moveTo>
                    <a:lnTo>
                      <a:pt x="10" y="13"/>
                    </a:lnTo>
                    <a:lnTo>
                      <a:pt x="11" y="12"/>
                    </a:lnTo>
                    <a:lnTo>
                      <a:pt x="11" y="11"/>
                    </a:lnTo>
                    <a:lnTo>
                      <a:pt x="13" y="9"/>
                    </a:lnTo>
                    <a:lnTo>
                      <a:pt x="15" y="8"/>
                    </a:lnTo>
                    <a:lnTo>
                      <a:pt x="15" y="6"/>
                    </a:lnTo>
                    <a:lnTo>
                      <a:pt x="17" y="4"/>
                    </a:lnTo>
                    <a:lnTo>
                      <a:pt x="19" y="3"/>
                    </a:lnTo>
                    <a:lnTo>
                      <a:pt x="21" y="2"/>
                    </a:lnTo>
                    <a:lnTo>
                      <a:pt x="23" y="0"/>
                    </a:lnTo>
                    <a:lnTo>
                      <a:pt x="25" y="0"/>
                    </a:lnTo>
                    <a:lnTo>
                      <a:pt x="30" y="1"/>
                    </a:lnTo>
                    <a:lnTo>
                      <a:pt x="34" y="3"/>
                    </a:lnTo>
                    <a:lnTo>
                      <a:pt x="36" y="7"/>
                    </a:lnTo>
                    <a:lnTo>
                      <a:pt x="37" y="13"/>
                    </a:lnTo>
                    <a:lnTo>
                      <a:pt x="38" y="17"/>
                    </a:lnTo>
                    <a:lnTo>
                      <a:pt x="38" y="48"/>
                    </a:lnTo>
                    <a:lnTo>
                      <a:pt x="27" y="48"/>
                    </a:lnTo>
                    <a:lnTo>
                      <a:pt x="27" y="20"/>
                    </a:lnTo>
                    <a:lnTo>
                      <a:pt x="25" y="17"/>
                    </a:lnTo>
                    <a:lnTo>
                      <a:pt x="25" y="16"/>
                    </a:lnTo>
                    <a:lnTo>
                      <a:pt x="25" y="15"/>
                    </a:lnTo>
                    <a:lnTo>
                      <a:pt x="25" y="14"/>
                    </a:lnTo>
                    <a:lnTo>
                      <a:pt x="25" y="12"/>
                    </a:lnTo>
                    <a:lnTo>
                      <a:pt x="24" y="10"/>
                    </a:lnTo>
                    <a:lnTo>
                      <a:pt x="23" y="9"/>
                    </a:lnTo>
                    <a:lnTo>
                      <a:pt x="21" y="8"/>
                    </a:lnTo>
                    <a:lnTo>
                      <a:pt x="20" y="8"/>
                    </a:lnTo>
                    <a:lnTo>
                      <a:pt x="19" y="9"/>
                    </a:lnTo>
                    <a:lnTo>
                      <a:pt x="17" y="11"/>
                    </a:lnTo>
                    <a:lnTo>
                      <a:pt x="15" y="11"/>
                    </a:lnTo>
                    <a:lnTo>
                      <a:pt x="15" y="13"/>
                    </a:lnTo>
                    <a:lnTo>
                      <a:pt x="13" y="15"/>
                    </a:lnTo>
                    <a:lnTo>
                      <a:pt x="12" y="17"/>
                    </a:lnTo>
                    <a:lnTo>
                      <a:pt x="11" y="21"/>
                    </a:lnTo>
                    <a:lnTo>
                      <a:pt x="11" y="22"/>
                    </a:lnTo>
                    <a:lnTo>
                      <a:pt x="11" y="23"/>
                    </a:lnTo>
                    <a:lnTo>
                      <a:pt x="11" y="25"/>
                    </a:lnTo>
                    <a:lnTo>
                      <a:pt x="11" y="27"/>
                    </a:lnTo>
                    <a:lnTo>
                      <a:pt x="11" y="30"/>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40" name="Freeform 131"/>
              <p:cNvSpPr>
                <a:spLocks noEditPoints="1"/>
              </p:cNvSpPr>
              <p:nvPr/>
            </p:nvSpPr>
            <p:spPr bwMode="auto">
              <a:xfrm>
                <a:off x="3076" y="3140"/>
                <a:ext cx="41" cy="48"/>
              </a:xfrm>
              <a:custGeom>
                <a:avLst/>
                <a:gdLst>
                  <a:gd name="T0" fmla="*/ 26 w 41"/>
                  <a:gd name="T1" fmla="*/ 44 h 48"/>
                  <a:gd name="T2" fmla="*/ 22 w 41"/>
                  <a:gd name="T3" fmla="*/ 47 h 48"/>
                  <a:gd name="T4" fmla="*/ 17 w 41"/>
                  <a:gd name="T5" fmla="*/ 48 h 48"/>
                  <a:gd name="T6" fmla="*/ 15 w 41"/>
                  <a:gd name="T7" fmla="*/ 48 h 48"/>
                  <a:gd name="T8" fmla="*/ 11 w 41"/>
                  <a:gd name="T9" fmla="*/ 48 h 48"/>
                  <a:gd name="T10" fmla="*/ 6 w 41"/>
                  <a:gd name="T11" fmla="*/ 47 h 48"/>
                  <a:gd name="T12" fmla="*/ 3 w 41"/>
                  <a:gd name="T13" fmla="*/ 44 h 48"/>
                  <a:gd name="T14" fmla="*/ 1 w 41"/>
                  <a:gd name="T15" fmla="*/ 40 h 48"/>
                  <a:gd name="T16" fmla="*/ 1 w 41"/>
                  <a:gd name="T17" fmla="*/ 35 h 48"/>
                  <a:gd name="T18" fmla="*/ 3 w 41"/>
                  <a:gd name="T19" fmla="*/ 30 h 48"/>
                  <a:gd name="T20" fmla="*/ 6 w 41"/>
                  <a:gd name="T21" fmla="*/ 28 h 48"/>
                  <a:gd name="T22" fmla="*/ 8 w 41"/>
                  <a:gd name="T23" fmla="*/ 25 h 48"/>
                  <a:gd name="T24" fmla="*/ 11 w 41"/>
                  <a:gd name="T25" fmla="*/ 25 h 48"/>
                  <a:gd name="T26" fmla="*/ 16 w 41"/>
                  <a:gd name="T27" fmla="*/ 22 h 48"/>
                  <a:gd name="T28" fmla="*/ 19 w 41"/>
                  <a:gd name="T29" fmla="*/ 22 h 48"/>
                  <a:gd name="T30" fmla="*/ 24 w 41"/>
                  <a:gd name="T31" fmla="*/ 22 h 48"/>
                  <a:gd name="T32" fmla="*/ 28 w 41"/>
                  <a:gd name="T33" fmla="*/ 21 h 48"/>
                  <a:gd name="T34" fmla="*/ 28 w 41"/>
                  <a:gd name="T35" fmla="*/ 17 h 48"/>
                  <a:gd name="T36" fmla="*/ 28 w 41"/>
                  <a:gd name="T37" fmla="*/ 11 h 48"/>
                  <a:gd name="T38" fmla="*/ 24 w 41"/>
                  <a:gd name="T39" fmla="*/ 5 h 48"/>
                  <a:gd name="T40" fmla="*/ 19 w 41"/>
                  <a:gd name="T41" fmla="*/ 5 h 48"/>
                  <a:gd name="T42" fmla="*/ 16 w 41"/>
                  <a:gd name="T43" fmla="*/ 9 h 48"/>
                  <a:gd name="T44" fmla="*/ 15 w 41"/>
                  <a:gd name="T45" fmla="*/ 15 h 48"/>
                  <a:gd name="T46" fmla="*/ 3 w 41"/>
                  <a:gd name="T47" fmla="*/ 14 h 48"/>
                  <a:gd name="T48" fmla="*/ 3 w 41"/>
                  <a:gd name="T49" fmla="*/ 13 h 48"/>
                  <a:gd name="T50" fmla="*/ 4 w 41"/>
                  <a:gd name="T51" fmla="*/ 7 h 48"/>
                  <a:gd name="T52" fmla="*/ 8 w 41"/>
                  <a:gd name="T53" fmla="*/ 3 h 48"/>
                  <a:gd name="T54" fmla="*/ 16 w 41"/>
                  <a:gd name="T55" fmla="*/ 0 h 48"/>
                  <a:gd name="T56" fmla="*/ 22 w 41"/>
                  <a:gd name="T57" fmla="*/ 0 h 48"/>
                  <a:gd name="T58" fmla="*/ 35 w 41"/>
                  <a:gd name="T59" fmla="*/ 3 h 48"/>
                  <a:gd name="T60" fmla="*/ 39 w 41"/>
                  <a:gd name="T61" fmla="*/ 14 h 48"/>
                  <a:gd name="T62" fmla="*/ 40 w 41"/>
                  <a:gd name="T63" fmla="*/ 16 h 48"/>
                  <a:gd name="T64" fmla="*/ 41 w 41"/>
                  <a:gd name="T65" fmla="*/ 18 h 48"/>
                  <a:gd name="T66" fmla="*/ 28 w 41"/>
                  <a:gd name="T67" fmla="*/ 48 h 48"/>
                  <a:gd name="T68" fmla="*/ 28 w 41"/>
                  <a:gd name="T69" fmla="*/ 25 h 48"/>
                  <a:gd name="T70" fmla="*/ 25 w 41"/>
                  <a:gd name="T71" fmla="*/ 27 h 48"/>
                  <a:gd name="T72" fmla="*/ 23 w 41"/>
                  <a:gd name="T73" fmla="*/ 27 h 48"/>
                  <a:gd name="T74" fmla="*/ 18 w 41"/>
                  <a:gd name="T75" fmla="*/ 29 h 48"/>
                  <a:gd name="T76" fmla="*/ 14 w 41"/>
                  <a:gd name="T77" fmla="*/ 33 h 48"/>
                  <a:gd name="T78" fmla="*/ 13 w 41"/>
                  <a:gd name="T79" fmla="*/ 38 h 48"/>
                  <a:gd name="T80" fmla="*/ 16 w 41"/>
                  <a:gd name="T81" fmla="*/ 41 h 48"/>
                  <a:gd name="T82" fmla="*/ 20 w 41"/>
                  <a:gd name="T83" fmla="*/ 41 h 48"/>
                  <a:gd name="T84" fmla="*/ 23 w 41"/>
                  <a:gd name="T85" fmla="*/ 40 h 48"/>
                  <a:gd name="T86" fmla="*/ 25 w 41"/>
                  <a:gd name="T87" fmla="*/ 39 h 48"/>
                  <a:gd name="T88" fmla="*/ 26 w 41"/>
                  <a:gd name="T89" fmla="*/ 38 h 48"/>
                  <a:gd name="T90" fmla="*/ 27 w 41"/>
                  <a:gd name="T91" fmla="*/ 35 h 48"/>
                  <a:gd name="T92" fmla="*/ 28 w 41"/>
                  <a:gd name="T93" fmla="*/ 31 h 48"/>
                  <a:gd name="T94" fmla="*/ 28 w 41"/>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48"/>
                  <a:gd name="T146" fmla="*/ 41 w 41"/>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48">
                    <a:moveTo>
                      <a:pt x="28" y="41"/>
                    </a:moveTo>
                    <a:lnTo>
                      <a:pt x="26" y="44"/>
                    </a:lnTo>
                    <a:lnTo>
                      <a:pt x="24" y="46"/>
                    </a:lnTo>
                    <a:lnTo>
                      <a:pt x="22" y="47"/>
                    </a:lnTo>
                    <a:lnTo>
                      <a:pt x="19" y="48"/>
                    </a:lnTo>
                    <a:lnTo>
                      <a:pt x="17" y="48"/>
                    </a:lnTo>
                    <a:lnTo>
                      <a:pt x="16" y="48"/>
                    </a:lnTo>
                    <a:lnTo>
                      <a:pt x="15" y="48"/>
                    </a:lnTo>
                    <a:lnTo>
                      <a:pt x="13" y="48"/>
                    </a:lnTo>
                    <a:lnTo>
                      <a:pt x="11" y="48"/>
                    </a:lnTo>
                    <a:lnTo>
                      <a:pt x="8" y="48"/>
                    </a:lnTo>
                    <a:lnTo>
                      <a:pt x="6" y="47"/>
                    </a:lnTo>
                    <a:lnTo>
                      <a:pt x="4" y="45"/>
                    </a:lnTo>
                    <a:lnTo>
                      <a:pt x="3" y="44"/>
                    </a:lnTo>
                    <a:lnTo>
                      <a:pt x="2" y="42"/>
                    </a:lnTo>
                    <a:lnTo>
                      <a:pt x="1" y="40"/>
                    </a:lnTo>
                    <a:lnTo>
                      <a:pt x="0" y="38"/>
                    </a:lnTo>
                    <a:lnTo>
                      <a:pt x="1" y="35"/>
                    </a:lnTo>
                    <a:lnTo>
                      <a:pt x="2" y="32"/>
                    </a:lnTo>
                    <a:lnTo>
                      <a:pt x="3" y="30"/>
                    </a:lnTo>
                    <a:lnTo>
                      <a:pt x="4" y="29"/>
                    </a:lnTo>
                    <a:lnTo>
                      <a:pt x="6" y="28"/>
                    </a:lnTo>
                    <a:lnTo>
                      <a:pt x="8" y="26"/>
                    </a:lnTo>
                    <a:lnTo>
                      <a:pt x="8" y="25"/>
                    </a:lnTo>
                    <a:lnTo>
                      <a:pt x="11" y="25"/>
                    </a:lnTo>
                    <a:lnTo>
                      <a:pt x="13" y="23"/>
                    </a:lnTo>
                    <a:lnTo>
                      <a:pt x="16" y="22"/>
                    </a:lnTo>
                    <a:lnTo>
                      <a:pt x="17" y="22"/>
                    </a:lnTo>
                    <a:lnTo>
                      <a:pt x="19" y="22"/>
                    </a:lnTo>
                    <a:lnTo>
                      <a:pt x="22" y="22"/>
                    </a:lnTo>
                    <a:lnTo>
                      <a:pt x="24" y="22"/>
                    </a:lnTo>
                    <a:lnTo>
                      <a:pt x="26" y="22"/>
                    </a:lnTo>
                    <a:lnTo>
                      <a:pt x="28" y="21"/>
                    </a:lnTo>
                    <a:lnTo>
                      <a:pt x="28" y="20"/>
                    </a:lnTo>
                    <a:lnTo>
                      <a:pt x="28" y="17"/>
                    </a:lnTo>
                    <a:lnTo>
                      <a:pt x="28" y="15"/>
                    </a:lnTo>
                    <a:lnTo>
                      <a:pt x="28" y="11"/>
                    </a:lnTo>
                    <a:lnTo>
                      <a:pt x="26" y="7"/>
                    </a:lnTo>
                    <a:lnTo>
                      <a:pt x="24" y="5"/>
                    </a:lnTo>
                    <a:lnTo>
                      <a:pt x="22" y="4"/>
                    </a:lnTo>
                    <a:lnTo>
                      <a:pt x="19" y="5"/>
                    </a:lnTo>
                    <a:lnTo>
                      <a:pt x="16" y="7"/>
                    </a:lnTo>
                    <a:lnTo>
                      <a:pt x="16" y="9"/>
                    </a:lnTo>
                    <a:lnTo>
                      <a:pt x="15" y="13"/>
                    </a:lnTo>
                    <a:lnTo>
                      <a:pt x="15" y="15"/>
                    </a:lnTo>
                    <a:lnTo>
                      <a:pt x="3" y="15"/>
                    </a:lnTo>
                    <a:lnTo>
                      <a:pt x="3" y="14"/>
                    </a:lnTo>
                    <a:lnTo>
                      <a:pt x="3" y="13"/>
                    </a:lnTo>
                    <a:lnTo>
                      <a:pt x="3" y="9"/>
                    </a:lnTo>
                    <a:lnTo>
                      <a:pt x="4" y="7"/>
                    </a:lnTo>
                    <a:lnTo>
                      <a:pt x="6" y="4"/>
                    </a:lnTo>
                    <a:lnTo>
                      <a:pt x="8" y="3"/>
                    </a:lnTo>
                    <a:lnTo>
                      <a:pt x="12" y="1"/>
                    </a:lnTo>
                    <a:lnTo>
                      <a:pt x="16" y="0"/>
                    </a:lnTo>
                    <a:lnTo>
                      <a:pt x="18" y="0"/>
                    </a:lnTo>
                    <a:lnTo>
                      <a:pt x="22" y="0"/>
                    </a:lnTo>
                    <a:lnTo>
                      <a:pt x="29" y="1"/>
                    </a:lnTo>
                    <a:lnTo>
                      <a:pt x="35" y="3"/>
                    </a:lnTo>
                    <a:lnTo>
                      <a:pt x="38" y="8"/>
                    </a:lnTo>
                    <a:lnTo>
                      <a:pt x="39" y="14"/>
                    </a:lnTo>
                    <a:lnTo>
                      <a:pt x="39" y="15"/>
                    </a:lnTo>
                    <a:lnTo>
                      <a:pt x="40" y="16"/>
                    </a:lnTo>
                    <a:lnTo>
                      <a:pt x="41" y="17"/>
                    </a:lnTo>
                    <a:lnTo>
                      <a:pt x="41" y="18"/>
                    </a:lnTo>
                    <a:lnTo>
                      <a:pt x="41" y="48"/>
                    </a:lnTo>
                    <a:lnTo>
                      <a:pt x="28" y="48"/>
                    </a:lnTo>
                    <a:lnTo>
                      <a:pt x="28" y="41"/>
                    </a:lnTo>
                    <a:close/>
                    <a:moveTo>
                      <a:pt x="28" y="25"/>
                    </a:moveTo>
                    <a:lnTo>
                      <a:pt x="26" y="27"/>
                    </a:lnTo>
                    <a:lnTo>
                      <a:pt x="25" y="27"/>
                    </a:lnTo>
                    <a:lnTo>
                      <a:pt x="24" y="27"/>
                    </a:lnTo>
                    <a:lnTo>
                      <a:pt x="23" y="27"/>
                    </a:lnTo>
                    <a:lnTo>
                      <a:pt x="22" y="27"/>
                    </a:lnTo>
                    <a:lnTo>
                      <a:pt x="18" y="29"/>
                    </a:lnTo>
                    <a:lnTo>
                      <a:pt x="16" y="30"/>
                    </a:lnTo>
                    <a:lnTo>
                      <a:pt x="14" y="33"/>
                    </a:lnTo>
                    <a:lnTo>
                      <a:pt x="13" y="35"/>
                    </a:lnTo>
                    <a:lnTo>
                      <a:pt x="13" y="38"/>
                    </a:lnTo>
                    <a:lnTo>
                      <a:pt x="15" y="40"/>
                    </a:lnTo>
                    <a:lnTo>
                      <a:pt x="16" y="41"/>
                    </a:lnTo>
                    <a:lnTo>
                      <a:pt x="19" y="41"/>
                    </a:lnTo>
                    <a:lnTo>
                      <a:pt x="20" y="41"/>
                    </a:lnTo>
                    <a:lnTo>
                      <a:pt x="21" y="41"/>
                    </a:lnTo>
                    <a:lnTo>
                      <a:pt x="23" y="40"/>
                    </a:lnTo>
                    <a:lnTo>
                      <a:pt x="24" y="40"/>
                    </a:lnTo>
                    <a:lnTo>
                      <a:pt x="25" y="39"/>
                    </a:lnTo>
                    <a:lnTo>
                      <a:pt x="26" y="39"/>
                    </a:lnTo>
                    <a:lnTo>
                      <a:pt x="26" y="38"/>
                    </a:lnTo>
                    <a:lnTo>
                      <a:pt x="26" y="37"/>
                    </a:lnTo>
                    <a:lnTo>
                      <a:pt x="27" y="35"/>
                    </a:lnTo>
                    <a:lnTo>
                      <a:pt x="28" y="33"/>
                    </a:lnTo>
                    <a:lnTo>
                      <a:pt x="28" y="31"/>
                    </a:lnTo>
                    <a:lnTo>
                      <a:pt x="28" y="27"/>
                    </a:lnTo>
                    <a:lnTo>
                      <a:pt x="28" y="25"/>
                    </a:lnTo>
                    <a:close/>
                  </a:path>
                </a:pathLst>
              </a:custGeom>
              <a:solidFill>
                <a:srgbClr val="FFFFFF"/>
              </a:solidFill>
              <a:ln w="9525">
                <a:noFill/>
                <a:round/>
                <a:headEnd/>
                <a:tailEnd/>
              </a:ln>
            </p:spPr>
            <p:txBody>
              <a:bodyPr/>
              <a:lstStyle/>
              <a:p>
                <a:endParaRPr lang="en-US"/>
              </a:p>
            </p:txBody>
          </p:sp>
          <p:sp>
            <p:nvSpPr>
              <p:cNvPr id="43141" name="Freeform 132"/>
              <p:cNvSpPr>
                <a:spLocks/>
              </p:cNvSpPr>
              <p:nvPr/>
            </p:nvSpPr>
            <p:spPr bwMode="auto">
              <a:xfrm>
                <a:off x="3125" y="3122"/>
                <a:ext cx="35" cy="66"/>
              </a:xfrm>
              <a:custGeom>
                <a:avLst/>
                <a:gdLst>
                  <a:gd name="T0" fmla="*/ 20 w 35"/>
                  <a:gd name="T1" fmla="*/ 43 h 66"/>
                  <a:gd name="T2" fmla="*/ 20 w 35"/>
                  <a:gd name="T3" fmla="*/ 48 h 66"/>
                  <a:gd name="T4" fmla="*/ 20 w 35"/>
                  <a:gd name="T5" fmla="*/ 52 h 66"/>
                  <a:gd name="T6" fmla="*/ 20 w 35"/>
                  <a:gd name="T7" fmla="*/ 55 h 66"/>
                  <a:gd name="T8" fmla="*/ 21 w 35"/>
                  <a:gd name="T9" fmla="*/ 58 h 66"/>
                  <a:gd name="T10" fmla="*/ 23 w 35"/>
                  <a:gd name="T11" fmla="*/ 59 h 66"/>
                  <a:gd name="T12" fmla="*/ 25 w 35"/>
                  <a:gd name="T13" fmla="*/ 59 h 66"/>
                  <a:gd name="T14" fmla="*/ 27 w 35"/>
                  <a:gd name="T15" fmla="*/ 59 h 66"/>
                  <a:gd name="T16" fmla="*/ 29 w 35"/>
                  <a:gd name="T17" fmla="*/ 59 h 66"/>
                  <a:gd name="T18" fmla="*/ 30 w 35"/>
                  <a:gd name="T19" fmla="*/ 59 h 66"/>
                  <a:gd name="T20" fmla="*/ 31 w 35"/>
                  <a:gd name="T21" fmla="*/ 59 h 66"/>
                  <a:gd name="T22" fmla="*/ 32 w 35"/>
                  <a:gd name="T23" fmla="*/ 59 h 66"/>
                  <a:gd name="T24" fmla="*/ 33 w 35"/>
                  <a:gd name="T25" fmla="*/ 59 h 66"/>
                  <a:gd name="T26" fmla="*/ 31 w 35"/>
                  <a:gd name="T27" fmla="*/ 66 h 66"/>
                  <a:gd name="T28" fmla="*/ 30 w 35"/>
                  <a:gd name="T29" fmla="*/ 66 h 66"/>
                  <a:gd name="T30" fmla="*/ 29 w 35"/>
                  <a:gd name="T31" fmla="*/ 66 h 66"/>
                  <a:gd name="T32" fmla="*/ 26 w 35"/>
                  <a:gd name="T33" fmla="*/ 66 h 66"/>
                  <a:gd name="T34" fmla="*/ 25 w 35"/>
                  <a:gd name="T35" fmla="*/ 66 h 66"/>
                  <a:gd name="T36" fmla="*/ 23 w 35"/>
                  <a:gd name="T37" fmla="*/ 66 h 66"/>
                  <a:gd name="T38" fmla="*/ 21 w 35"/>
                  <a:gd name="T39" fmla="*/ 66 h 66"/>
                  <a:gd name="T40" fmla="*/ 20 w 35"/>
                  <a:gd name="T41" fmla="*/ 66 h 66"/>
                  <a:gd name="T42" fmla="*/ 19 w 35"/>
                  <a:gd name="T43" fmla="*/ 66 h 66"/>
                  <a:gd name="T44" fmla="*/ 17 w 35"/>
                  <a:gd name="T45" fmla="*/ 66 h 66"/>
                  <a:gd name="T46" fmla="*/ 14 w 35"/>
                  <a:gd name="T47" fmla="*/ 65 h 66"/>
                  <a:gd name="T48" fmla="*/ 11 w 35"/>
                  <a:gd name="T49" fmla="*/ 63 h 66"/>
                  <a:gd name="T50" fmla="*/ 10 w 35"/>
                  <a:gd name="T51" fmla="*/ 58 h 66"/>
                  <a:gd name="T52" fmla="*/ 9 w 35"/>
                  <a:gd name="T53" fmla="*/ 53 h 66"/>
                  <a:gd name="T54" fmla="*/ 9 w 35"/>
                  <a:gd name="T55" fmla="*/ 49 h 66"/>
                  <a:gd name="T56" fmla="*/ 9 w 35"/>
                  <a:gd name="T57" fmla="*/ 25 h 66"/>
                  <a:gd name="T58" fmla="*/ 0 w 35"/>
                  <a:gd name="T59" fmla="*/ 25 h 66"/>
                  <a:gd name="T60" fmla="*/ 0 w 35"/>
                  <a:gd name="T61" fmla="*/ 19 h 66"/>
                  <a:gd name="T62" fmla="*/ 9 w 35"/>
                  <a:gd name="T63" fmla="*/ 19 h 66"/>
                  <a:gd name="T64" fmla="*/ 9 w 35"/>
                  <a:gd name="T65" fmla="*/ 9 h 66"/>
                  <a:gd name="T66" fmla="*/ 20 w 35"/>
                  <a:gd name="T67" fmla="*/ 0 h 66"/>
                  <a:gd name="T68" fmla="*/ 20 w 35"/>
                  <a:gd name="T69" fmla="*/ 19 h 66"/>
                  <a:gd name="T70" fmla="*/ 35 w 35"/>
                  <a:gd name="T71" fmla="*/ 19 h 66"/>
                  <a:gd name="T72" fmla="*/ 35 w 35"/>
                  <a:gd name="T73" fmla="*/ 25 h 66"/>
                  <a:gd name="T74" fmla="*/ 20 w 35"/>
                  <a:gd name="T75" fmla="*/ 25 h 66"/>
                  <a:gd name="T76" fmla="*/ 20 w 35"/>
                  <a:gd name="T77" fmla="*/ 4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66"/>
                  <a:gd name="T119" fmla="*/ 35 w 35"/>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66">
                    <a:moveTo>
                      <a:pt x="20" y="43"/>
                    </a:moveTo>
                    <a:lnTo>
                      <a:pt x="20" y="48"/>
                    </a:lnTo>
                    <a:lnTo>
                      <a:pt x="20" y="52"/>
                    </a:lnTo>
                    <a:lnTo>
                      <a:pt x="20" y="55"/>
                    </a:lnTo>
                    <a:lnTo>
                      <a:pt x="21" y="58"/>
                    </a:lnTo>
                    <a:lnTo>
                      <a:pt x="23" y="59"/>
                    </a:lnTo>
                    <a:lnTo>
                      <a:pt x="25" y="59"/>
                    </a:lnTo>
                    <a:lnTo>
                      <a:pt x="27" y="59"/>
                    </a:lnTo>
                    <a:lnTo>
                      <a:pt x="29" y="59"/>
                    </a:lnTo>
                    <a:lnTo>
                      <a:pt x="30" y="59"/>
                    </a:lnTo>
                    <a:lnTo>
                      <a:pt x="31" y="59"/>
                    </a:lnTo>
                    <a:lnTo>
                      <a:pt x="32" y="59"/>
                    </a:lnTo>
                    <a:lnTo>
                      <a:pt x="33" y="59"/>
                    </a:lnTo>
                    <a:lnTo>
                      <a:pt x="31" y="66"/>
                    </a:lnTo>
                    <a:lnTo>
                      <a:pt x="30" y="66"/>
                    </a:lnTo>
                    <a:lnTo>
                      <a:pt x="29" y="66"/>
                    </a:lnTo>
                    <a:lnTo>
                      <a:pt x="26" y="66"/>
                    </a:lnTo>
                    <a:lnTo>
                      <a:pt x="25" y="66"/>
                    </a:lnTo>
                    <a:lnTo>
                      <a:pt x="23" y="66"/>
                    </a:lnTo>
                    <a:lnTo>
                      <a:pt x="21" y="66"/>
                    </a:lnTo>
                    <a:lnTo>
                      <a:pt x="20" y="66"/>
                    </a:lnTo>
                    <a:lnTo>
                      <a:pt x="19" y="66"/>
                    </a:lnTo>
                    <a:lnTo>
                      <a:pt x="17" y="66"/>
                    </a:lnTo>
                    <a:lnTo>
                      <a:pt x="14" y="65"/>
                    </a:lnTo>
                    <a:lnTo>
                      <a:pt x="11" y="63"/>
                    </a:lnTo>
                    <a:lnTo>
                      <a:pt x="10" y="58"/>
                    </a:lnTo>
                    <a:lnTo>
                      <a:pt x="9" y="53"/>
                    </a:lnTo>
                    <a:lnTo>
                      <a:pt x="9" y="49"/>
                    </a:lnTo>
                    <a:lnTo>
                      <a:pt x="9" y="25"/>
                    </a:lnTo>
                    <a:lnTo>
                      <a:pt x="0" y="25"/>
                    </a:lnTo>
                    <a:lnTo>
                      <a:pt x="0" y="19"/>
                    </a:lnTo>
                    <a:lnTo>
                      <a:pt x="9" y="19"/>
                    </a:lnTo>
                    <a:lnTo>
                      <a:pt x="9" y="9"/>
                    </a:lnTo>
                    <a:lnTo>
                      <a:pt x="20" y="0"/>
                    </a:lnTo>
                    <a:lnTo>
                      <a:pt x="20" y="19"/>
                    </a:lnTo>
                    <a:lnTo>
                      <a:pt x="35" y="19"/>
                    </a:lnTo>
                    <a:lnTo>
                      <a:pt x="35" y="25"/>
                    </a:lnTo>
                    <a:lnTo>
                      <a:pt x="20" y="25"/>
                    </a:lnTo>
                    <a:lnTo>
                      <a:pt x="20" y="43"/>
                    </a:lnTo>
                    <a:close/>
                  </a:path>
                </a:pathLst>
              </a:custGeom>
              <a:solidFill>
                <a:srgbClr val="FFFFFF"/>
              </a:solidFill>
              <a:ln w="9525">
                <a:noFill/>
                <a:round/>
                <a:headEnd/>
                <a:tailEnd/>
              </a:ln>
            </p:spPr>
            <p:txBody>
              <a:bodyPr/>
              <a:lstStyle/>
              <a:p>
                <a:endParaRPr lang="en-US"/>
              </a:p>
            </p:txBody>
          </p:sp>
          <p:sp>
            <p:nvSpPr>
              <p:cNvPr id="43142" name="Freeform 133"/>
              <p:cNvSpPr>
                <a:spLocks noEditPoints="1"/>
              </p:cNvSpPr>
              <p:nvPr/>
            </p:nvSpPr>
            <p:spPr bwMode="auto">
              <a:xfrm>
                <a:off x="3165" y="3140"/>
                <a:ext cx="41" cy="48"/>
              </a:xfrm>
              <a:custGeom>
                <a:avLst/>
                <a:gdLst>
                  <a:gd name="T0" fmla="*/ 12 w 41"/>
                  <a:gd name="T1" fmla="*/ 25 h 48"/>
                  <a:gd name="T2" fmla="*/ 15 w 41"/>
                  <a:gd name="T3" fmla="*/ 32 h 48"/>
                  <a:gd name="T4" fmla="*/ 19 w 41"/>
                  <a:gd name="T5" fmla="*/ 38 h 48"/>
                  <a:gd name="T6" fmla="*/ 26 w 41"/>
                  <a:gd name="T7" fmla="*/ 41 h 48"/>
                  <a:gd name="T8" fmla="*/ 31 w 41"/>
                  <a:gd name="T9" fmla="*/ 41 h 48"/>
                  <a:gd name="T10" fmla="*/ 35 w 41"/>
                  <a:gd name="T11" fmla="*/ 41 h 48"/>
                  <a:gd name="T12" fmla="*/ 38 w 41"/>
                  <a:gd name="T13" fmla="*/ 40 h 48"/>
                  <a:gd name="T14" fmla="*/ 39 w 41"/>
                  <a:gd name="T15" fmla="*/ 45 h 48"/>
                  <a:gd name="T16" fmla="*/ 34 w 41"/>
                  <a:gd name="T17" fmla="*/ 48 h 48"/>
                  <a:gd name="T18" fmla="*/ 29 w 41"/>
                  <a:gd name="T19" fmla="*/ 48 h 48"/>
                  <a:gd name="T20" fmla="*/ 23 w 41"/>
                  <a:gd name="T21" fmla="*/ 48 h 48"/>
                  <a:gd name="T22" fmla="*/ 9 w 41"/>
                  <a:gd name="T23" fmla="*/ 44 h 48"/>
                  <a:gd name="T24" fmla="*/ 0 w 41"/>
                  <a:gd name="T25" fmla="*/ 33 h 48"/>
                  <a:gd name="T26" fmla="*/ 0 w 41"/>
                  <a:gd name="T27" fmla="*/ 28 h 48"/>
                  <a:gd name="T28" fmla="*/ 0 w 41"/>
                  <a:gd name="T29" fmla="*/ 22 h 48"/>
                  <a:gd name="T30" fmla="*/ 5 w 41"/>
                  <a:gd name="T31" fmla="*/ 6 h 48"/>
                  <a:gd name="T32" fmla="*/ 21 w 41"/>
                  <a:gd name="T33" fmla="*/ 0 h 48"/>
                  <a:gd name="T34" fmla="*/ 24 w 41"/>
                  <a:gd name="T35" fmla="*/ 0 h 48"/>
                  <a:gd name="T36" fmla="*/ 26 w 41"/>
                  <a:gd name="T37" fmla="*/ 0 h 48"/>
                  <a:gd name="T38" fmla="*/ 30 w 41"/>
                  <a:gd name="T39" fmla="*/ 1 h 48"/>
                  <a:gd name="T40" fmla="*/ 33 w 41"/>
                  <a:gd name="T41" fmla="*/ 3 h 48"/>
                  <a:gd name="T42" fmla="*/ 37 w 41"/>
                  <a:gd name="T43" fmla="*/ 7 h 48"/>
                  <a:gd name="T44" fmla="*/ 39 w 41"/>
                  <a:gd name="T45" fmla="*/ 13 h 48"/>
                  <a:gd name="T46" fmla="*/ 40 w 41"/>
                  <a:gd name="T47" fmla="*/ 16 h 48"/>
                  <a:gd name="T48" fmla="*/ 41 w 41"/>
                  <a:gd name="T49" fmla="*/ 18 h 48"/>
                  <a:gd name="T50" fmla="*/ 12 w 41"/>
                  <a:gd name="T51" fmla="*/ 21 h 48"/>
                  <a:gd name="T52" fmla="*/ 29 w 41"/>
                  <a:gd name="T53" fmla="*/ 13 h 48"/>
                  <a:gd name="T54" fmla="*/ 28 w 41"/>
                  <a:gd name="T55" fmla="*/ 9 h 48"/>
                  <a:gd name="T56" fmla="*/ 26 w 41"/>
                  <a:gd name="T57" fmla="*/ 7 h 48"/>
                  <a:gd name="T58" fmla="*/ 24 w 41"/>
                  <a:gd name="T59" fmla="*/ 4 h 48"/>
                  <a:gd name="T60" fmla="*/ 21 w 41"/>
                  <a:gd name="T61" fmla="*/ 4 h 48"/>
                  <a:gd name="T62" fmla="*/ 16 w 41"/>
                  <a:gd name="T63" fmla="*/ 6 h 48"/>
                  <a:gd name="T64" fmla="*/ 12 w 41"/>
                  <a:gd name="T65" fmla="*/ 10 h 48"/>
                  <a:gd name="T66" fmla="*/ 12 w 41"/>
                  <a:gd name="T67" fmla="*/ 12 h 48"/>
                  <a:gd name="T68" fmla="*/ 29 w 41"/>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48"/>
                  <a:gd name="T107" fmla="*/ 41 w 41"/>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48">
                    <a:moveTo>
                      <a:pt x="12" y="21"/>
                    </a:moveTo>
                    <a:lnTo>
                      <a:pt x="12" y="25"/>
                    </a:lnTo>
                    <a:lnTo>
                      <a:pt x="13" y="28"/>
                    </a:lnTo>
                    <a:lnTo>
                      <a:pt x="15" y="32"/>
                    </a:lnTo>
                    <a:lnTo>
                      <a:pt x="16" y="35"/>
                    </a:lnTo>
                    <a:lnTo>
                      <a:pt x="19" y="38"/>
                    </a:lnTo>
                    <a:lnTo>
                      <a:pt x="22" y="40"/>
                    </a:lnTo>
                    <a:lnTo>
                      <a:pt x="26" y="41"/>
                    </a:lnTo>
                    <a:lnTo>
                      <a:pt x="29" y="41"/>
                    </a:lnTo>
                    <a:lnTo>
                      <a:pt x="31" y="41"/>
                    </a:lnTo>
                    <a:lnTo>
                      <a:pt x="33" y="41"/>
                    </a:lnTo>
                    <a:lnTo>
                      <a:pt x="35" y="41"/>
                    </a:lnTo>
                    <a:lnTo>
                      <a:pt x="36" y="41"/>
                    </a:lnTo>
                    <a:lnTo>
                      <a:pt x="38" y="40"/>
                    </a:lnTo>
                    <a:lnTo>
                      <a:pt x="39" y="40"/>
                    </a:lnTo>
                    <a:lnTo>
                      <a:pt x="39" y="45"/>
                    </a:lnTo>
                    <a:lnTo>
                      <a:pt x="36" y="47"/>
                    </a:lnTo>
                    <a:lnTo>
                      <a:pt x="34" y="48"/>
                    </a:lnTo>
                    <a:lnTo>
                      <a:pt x="31" y="48"/>
                    </a:lnTo>
                    <a:lnTo>
                      <a:pt x="29" y="48"/>
                    </a:lnTo>
                    <a:lnTo>
                      <a:pt x="26" y="48"/>
                    </a:lnTo>
                    <a:lnTo>
                      <a:pt x="23" y="48"/>
                    </a:lnTo>
                    <a:lnTo>
                      <a:pt x="16" y="47"/>
                    </a:lnTo>
                    <a:lnTo>
                      <a:pt x="9" y="44"/>
                    </a:lnTo>
                    <a:lnTo>
                      <a:pt x="4" y="40"/>
                    </a:lnTo>
                    <a:lnTo>
                      <a:pt x="0" y="33"/>
                    </a:lnTo>
                    <a:lnTo>
                      <a:pt x="0" y="30"/>
                    </a:lnTo>
                    <a:lnTo>
                      <a:pt x="0" y="28"/>
                    </a:lnTo>
                    <a:lnTo>
                      <a:pt x="0" y="25"/>
                    </a:lnTo>
                    <a:lnTo>
                      <a:pt x="0" y="22"/>
                    </a:lnTo>
                    <a:lnTo>
                      <a:pt x="1" y="13"/>
                    </a:lnTo>
                    <a:lnTo>
                      <a:pt x="5" y="6"/>
                    </a:lnTo>
                    <a:lnTo>
                      <a:pt x="11" y="2"/>
                    </a:lnTo>
                    <a:lnTo>
                      <a:pt x="21" y="0"/>
                    </a:lnTo>
                    <a:lnTo>
                      <a:pt x="22" y="0"/>
                    </a:lnTo>
                    <a:lnTo>
                      <a:pt x="24" y="0"/>
                    </a:lnTo>
                    <a:lnTo>
                      <a:pt x="25" y="0"/>
                    </a:lnTo>
                    <a:lnTo>
                      <a:pt x="26" y="0"/>
                    </a:lnTo>
                    <a:lnTo>
                      <a:pt x="28" y="0"/>
                    </a:lnTo>
                    <a:lnTo>
                      <a:pt x="30" y="1"/>
                    </a:lnTo>
                    <a:lnTo>
                      <a:pt x="31" y="3"/>
                    </a:lnTo>
                    <a:lnTo>
                      <a:pt x="33" y="3"/>
                    </a:lnTo>
                    <a:lnTo>
                      <a:pt x="36" y="4"/>
                    </a:lnTo>
                    <a:lnTo>
                      <a:pt x="37" y="7"/>
                    </a:lnTo>
                    <a:lnTo>
                      <a:pt x="38" y="9"/>
                    </a:lnTo>
                    <a:lnTo>
                      <a:pt x="39" y="13"/>
                    </a:lnTo>
                    <a:lnTo>
                      <a:pt x="39" y="14"/>
                    </a:lnTo>
                    <a:lnTo>
                      <a:pt x="40" y="16"/>
                    </a:lnTo>
                    <a:lnTo>
                      <a:pt x="41" y="17"/>
                    </a:lnTo>
                    <a:lnTo>
                      <a:pt x="41" y="18"/>
                    </a:lnTo>
                    <a:lnTo>
                      <a:pt x="11" y="18"/>
                    </a:lnTo>
                    <a:lnTo>
                      <a:pt x="12" y="21"/>
                    </a:lnTo>
                    <a:close/>
                    <a:moveTo>
                      <a:pt x="29" y="13"/>
                    </a:moveTo>
                    <a:lnTo>
                      <a:pt x="29" y="13"/>
                    </a:lnTo>
                    <a:lnTo>
                      <a:pt x="29" y="11"/>
                    </a:lnTo>
                    <a:lnTo>
                      <a:pt x="28" y="9"/>
                    </a:lnTo>
                    <a:lnTo>
                      <a:pt x="27" y="8"/>
                    </a:lnTo>
                    <a:lnTo>
                      <a:pt x="26" y="7"/>
                    </a:lnTo>
                    <a:lnTo>
                      <a:pt x="25" y="5"/>
                    </a:lnTo>
                    <a:lnTo>
                      <a:pt x="24" y="4"/>
                    </a:lnTo>
                    <a:lnTo>
                      <a:pt x="22" y="4"/>
                    </a:lnTo>
                    <a:lnTo>
                      <a:pt x="21" y="4"/>
                    </a:lnTo>
                    <a:lnTo>
                      <a:pt x="18" y="5"/>
                    </a:lnTo>
                    <a:lnTo>
                      <a:pt x="16" y="6"/>
                    </a:lnTo>
                    <a:lnTo>
                      <a:pt x="14" y="8"/>
                    </a:lnTo>
                    <a:lnTo>
                      <a:pt x="12" y="10"/>
                    </a:lnTo>
                    <a:lnTo>
                      <a:pt x="12" y="11"/>
                    </a:lnTo>
                    <a:lnTo>
                      <a:pt x="12" y="12"/>
                    </a:lnTo>
                    <a:lnTo>
                      <a:pt x="12" y="13"/>
                    </a:lnTo>
                    <a:lnTo>
                      <a:pt x="29" y="13"/>
                    </a:lnTo>
                    <a:close/>
                  </a:path>
                </a:pathLst>
              </a:custGeom>
              <a:solidFill>
                <a:srgbClr val="FFFFFF"/>
              </a:solidFill>
              <a:ln w="9525">
                <a:noFill/>
                <a:round/>
                <a:headEnd/>
                <a:tailEnd/>
              </a:ln>
            </p:spPr>
            <p:txBody>
              <a:bodyPr/>
              <a:lstStyle/>
              <a:p>
                <a:endParaRPr lang="en-US"/>
              </a:p>
            </p:txBody>
          </p:sp>
          <p:sp>
            <p:nvSpPr>
              <p:cNvPr id="43143" name="Freeform 134"/>
              <p:cNvSpPr>
                <a:spLocks noEditPoints="1"/>
              </p:cNvSpPr>
              <p:nvPr/>
            </p:nvSpPr>
            <p:spPr bwMode="auto">
              <a:xfrm>
                <a:off x="3250" y="3000"/>
                <a:ext cx="46" cy="68"/>
              </a:xfrm>
              <a:custGeom>
                <a:avLst/>
                <a:gdLst>
                  <a:gd name="T0" fmla="*/ 37 w 46"/>
                  <a:gd name="T1" fmla="*/ 35 h 68"/>
                  <a:gd name="T2" fmla="*/ 45 w 46"/>
                  <a:gd name="T3" fmla="*/ 44 h 68"/>
                  <a:gd name="T4" fmla="*/ 45 w 46"/>
                  <a:gd name="T5" fmla="*/ 56 h 68"/>
                  <a:gd name="T6" fmla="*/ 39 w 46"/>
                  <a:gd name="T7" fmla="*/ 64 h 68"/>
                  <a:gd name="T8" fmla="*/ 32 w 46"/>
                  <a:gd name="T9" fmla="*/ 66 h 68"/>
                  <a:gd name="T10" fmla="*/ 29 w 46"/>
                  <a:gd name="T11" fmla="*/ 68 h 68"/>
                  <a:gd name="T12" fmla="*/ 26 w 46"/>
                  <a:gd name="T13" fmla="*/ 68 h 68"/>
                  <a:gd name="T14" fmla="*/ 21 w 46"/>
                  <a:gd name="T15" fmla="*/ 68 h 68"/>
                  <a:gd name="T16" fmla="*/ 14 w 46"/>
                  <a:gd name="T17" fmla="*/ 68 h 68"/>
                  <a:gd name="T18" fmla="*/ 0 w 46"/>
                  <a:gd name="T19" fmla="*/ 0 h 68"/>
                  <a:gd name="T20" fmla="*/ 19 w 46"/>
                  <a:gd name="T21" fmla="*/ 0 h 68"/>
                  <a:gd name="T22" fmla="*/ 29 w 46"/>
                  <a:gd name="T23" fmla="*/ 1 h 68"/>
                  <a:gd name="T24" fmla="*/ 34 w 46"/>
                  <a:gd name="T25" fmla="*/ 2 h 68"/>
                  <a:gd name="T26" fmla="*/ 40 w 46"/>
                  <a:gd name="T27" fmla="*/ 9 h 68"/>
                  <a:gd name="T28" fmla="*/ 41 w 46"/>
                  <a:gd name="T29" fmla="*/ 17 h 68"/>
                  <a:gd name="T30" fmla="*/ 41 w 46"/>
                  <a:gd name="T31" fmla="*/ 18 h 68"/>
                  <a:gd name="T32" fmla="*/ 41 w 46"/>
                  <a:gd name="T33" fmla="*/ 21 h 68"/>
                  <a:gd name="T34" fmla="*/ 41 w 46"/>
                  <a:gd name="T35" fmla="*/ 22 h 68"/>
                  <a:gd name="T36" fmla="*/ 38 w 46"/>
                  <a:gd name="T37" fmla="*/ 25 h 68"/>
                  <a:gd name="T38" fmla="*/ 36 w 46"/>
                  <a:gd name="T39" fmla="*/ 28 h 68"/>
                  <a:gd name="T40" fmla="*/ 32 w 46"/>
                  <a:gd name="T41" fmla="*/ 31 h 68"/>
                  <a:gd name="T42" fmla="*/ 30 w 46"/>
                  <a:gd name="T43" fmla="*/ 31 h 68"/>
                  <a:gd name="T44" fmla="*/ 32 w 46"/>
                  <a:gd name="T45" fmla="*/ 31 h 68"/>
                  <a:gd name="T46" fmla="*/ 14 w 46"/>
                  <a:gd name="T47" fmla="*/ 60 h 68"/>
                  <a:gd name="T48" fmla="*/ 25 w 46"/>
                  <a:gd name="T49" fmla="*/ 59 h 68"/>
                  <a:gd name="T50" fmla="*/ 31 w 46"/>
                  <a:gd name="T51" fmla="*/ 55 h 68"/>
                  <a:gd name="T52" fmla="*/ 33 w 46"/>
                  <a:gd name="T53" fmla="*/ 47 h 68"/>
                  <a:gd name="T54" fmla="*/ 32 w 46"/>
                  <a:gd name="T55" fmla="*/ 43 h 68"/>
                  <a:gd name="T56" fmla="*/ 29 w 46"/>
                  <a:gd name="T57" fmla="*/ 39 h 68"/>
                  <a:gd name="T58" fmla="*/ 25 w 46"/>
                  <a:gd name="T59" fmla="*/ 36 h 68"/>
                  <a:gd name="T60" fmla="*/ 19 w 46"/>
                  <a:gd name="T61" fmla="*/ 36 h 68"/>
                  <a:gd name="T62" fmla="*/ 18 w 46"/>
                  <a:gd name="T63" fmla="*/ 36 h 68"/>
                  <a:gd name="T64" fmla="*/ 15 w 46"/>
                  <a:gd name="T65" fmla="*/ 36 h 68"/>
                  <a:gd name="T66" fmla="*/ 13 w 46"/>
                  <a:gd name="T67" fmla="*/ 60 h 68"/>
                  <a:gd name="T68" fmla="*/ 14 w 46"/>
                  <a:gd name="T69" fmla="*/ 27 h 68"/>
                  <a:gd name="T70" fmla="*/ 17 w 46"/>
                  <a:gd name="T71" fmla="*/ 27 h 68"/>
                  <a:gd name="T72" fmla="*/ 20 w 46"/>
                  <a:gd name="T73" fmla="*/ 27 h 68"/>
                  <a:gd name="T74" fmla="*/ 23 w 46"/>
                  <a:gd name="T75" fmla="*/ 27 h 68"/>
                  <a:gd name="T76" fmla="*/ 28 w 46"/>
                  <a:gd name="T77" fmla="*/ 24 h 68"/>
                  <a:gd name="T78" fmla="*/ 30 w 46"/>
                  <a:gd name="T79" fmla="*/ 17 h 68"/>
                  <a:gd name="T80" fmla="*/ 27 w 46"/>
                  <a:gd name="T81" fmla="*/ 9 h 68"/>
                  <a:gd name="T82" fmla="*/ 19 w 46"/>
                  <a:gd name="T83" fmla="*/ 7 h 68"/>
                  <a:gd name="T84" fmla="*/ 13 w 46"/>
                  <a:gd name="T85" fmla="*/ 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
                  <a:gd name="T130" fmla="*/ 0 h 68"/>
                  <a:gd name="T131" fmla="*/ 46 w 4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 h="68">
                    <a:moveTo>
                      <a:pt x="32" y="31"/>
                    </a:moveTo>
                    <a:lnTo>
                      <a:pt x="37" y="35"/>
                    </a:lnTo>
                    <a:lnTo>
                      <a:pt x="41" y="39"/>
                    </a:lnTo>
                    <a:lnTo>
                      <a:pt x="45" y="44"/>
                    </a:lnTo>
                    <a:lnTo>
                      <a:pt x="46" y="50"/>
                    </a:lnTo>
                    <a:lnTo>
                      <a:pt x="45" y="56"/>
                    </a:lnTo>
                    <a:lnTo>
                      <a:pt x="42" y="60"/>
                    </a:lnTo>
                    <a:lnTo>
                      <a:pt x="39" y="64"/>
                    </a:lnTo>
                    <a:lnTo>
                      <a:pt x="33" y="66"/>
                    </a:lnTo>
                    <a:lnTo>
                      <a:pt x="32" y="66"/>
                    </a:lnTo>
                    <a:lnTo>
                      <a:pt x="31" y="67"/>
                    </a:lnTo>
                    <a:lnTo>
                      <a:pt x="29" y="68"/>
                    </a:lnTo>
                    <a:lnTo>
                      <a:pt x="27" y="68"/>
                    </a:lnTo>
                    <a:lnTo>
                      <a:pt x="26" y="68"/>
                    </a:lnTo>
                    <a:lnTo>
                      <a:pt x="24" y="68"/>
                    </a:lnTo>
                    <a:lnTo>
                      <a:pt x="21" y="68"/>
                    </a:lnTo>
                    <a:lnTo>
                      <a:pt x="19" y="68"/>
                    </a:lnTo>
                    <a:lnTo>
                      <a:pt x="14" y="68"/>
                    </a:lnTo>
                    <a:lnTo>
                      <a:pt x="0" y="68"/>
                    </a:lnTo>
                    <a:lnTo>
                      <a:pt x="0" y="0"/>
                    </a:lnTo>
                    <a:lnTo>
                      <a:pt x="14" y="0"/>
                    </a:lnTo>
                    <a:lnTo>
                      <a:pt x="19" y="0"/>
                    </a:lnTo>
                    <a:lnTo>
                      <a:pt x="25" y="0"/>
                    </a:lnTo>
                    <a:lnTo>
                      <a:pt x="29" y="1"/>
                    </a:lnTo>
                    <a:lnTo>
                      <a:pt x="32" y="2"/>
                    </a:lnTo>
                    <a:lnTo>
                      <a:pt x="34" y="2"/>
                    </a:lnTo>
                    <a:lnTo>
                      <a:pt x="37" y="6"/>
                    </a:lnTo>
                    <a:lnTo>
                      <a:pt x="40" y="9"/>
                    </a:lnTo>
                    <a:lnTo>
                      <a:pt x="41" y="12"/>
                    </a:lnTo>
                    <a:lnTo>
                      <a:pt x="41" y="17"/>
                    </a:lnTo>
                    <a:lnTo>
                      <a:pt x="41" y="18"/>
                    </a:lnTo>
                    <a:lnTo>
                      <a:pt x="41" y="20"/>
                    </a:lnTo>
                    <a:lnTo>
                      <a:pt x="41" y="21"/>
                    </a:lnTo>
                    <a:lnTo>
                      <a:pt x="41" y="22"/>
                    </a:lnTo>
                    <a:lnTo>
                      <a:pt x="39" y="24"/>
                    </a:lnTo>
                    <a:lnTo>
                      <a:pt x="38" y="25"/>
                    </a:lnTo>
                    <a:lnTo>
                      <a:pt x="37" y="26"/>
                    </a:lnTo>
                    <a:lnTo>
                      <a:pt x="36" y="28"/>
                    </a:lnTo>
                    <a:lnTo>
                      <a:pt x="33" y="29"/>
                    </a:lnTo>
                    <a:lnTo>
                      <a:pt x="32" y="31"/>
                    </a:lnTo>
                    <a:lnTo>
                      <a:pt x="31" y="31"/>
                    </a:lnTo>
                    <a:lnTo>
                      <a:pt x="30" y="31"/>
                    </a:lnTo>
                    <a:lnTo>
                      <a:pt x="29" y="31"/>
                    </a:lnTo>
                    <a:lnTo>
                      <a:pt x="32" y="31"/>
                    </a:lnTo>
                    <a:close/>
                    <a:moveTo>
                      <a:pt x="13" y="60"/>
                    </a:moveTo>
                    <a:lnTo>
                      <a:pt x="14" y="60"/>
                    </a:lnTo>
                    <a:lnTo>
                      <a:pt x="19" y="60"/>
                    </a:lnTo>
                    <a:lnTo>
                      <a:pt x="25" y="59"/>
                    </a:lnTo>
                    <a:lnTo>
                      <a:pt x="28" y="57"/>
                    </a:lnTo>
                    <a:lnTo>
                      <a:pt x="31" y="55"/>
                    </a:lnTo>
                    <a:lnTo>
                      <a:pt x="32" y="50"/>
                    </a:lnTo>
                    <a:lnTo>
                      <a:pt x="33" y="47"/>
                    </a:lnTo>
                    <a:lnTo>
                      <a:pt x="32" y="46"/>
                    </a:lnTo>
                    <a:lnTo>
                      <a:pt x="32" y="43"/>
                    </a:lnTo>
                    <a:lnTo>
                      <a:pt x="30" y="41"/>
                    </a:lnTo>
                    <a:lnTo>
                      <a:pt x="29" y="39"/>
                    </a:lnTo>
                    <a:lnTo>
                      <a:pt x="27" y="38"/>
                    </a:lnTo>
                    <a:lnTo>
                      <a:pt x="25" y="36"/>
                    </a:lnTo>
                    <a:lnTo>
                      <a:pt x="22" y="36"/>
                    </a:lnTo>
                    <a:lnTo>
                      <a:pt x="19" y="36"/>
                    </a:lnTo>
                    <a:lnTo>
                      <a:pt x="18" y="36"/>
                    </a:lnTo>
                    <a:lnTo>
                      <a:pt x="17" y="36"/>
                    </a:lnTo>
                    <a:lnTo>
                      <a:pt x="15" y="36"/>
                    </a:lnTo>
                    <a:lnTo>
                      <a:pt x="13" y="36"/>
                    </a:lnTo>
                    <a:lnTo>
                      <a:pt x="13" y="60"/>
                    </a:lnTo>
                    <a:close/>
                    <a:moveTo>
                      <a:pt x="13" y="27"/>
                    </a:moveTo>
                    <a:lnTo>
                      <a:pt x="14" y="27"/>
                    </a:lnTo>
                    <a:lnTo>
                      <a:pt x="16" y="27"/>
                    </a:lnTo>
                    <a:lnTo>
                      <a:pt x="17" y="27"/>
                    </a:lnTo>
                    <a:lnTo>
                      <a:pt x="19" y="27"/>
                    </a:lnTo>
                    <a:lnTo>
                      <a:pt x="20" y="27"/>
                    </a:lnTo>
                    <a:lnTo>
                      <a:pt x="21" y="27"/>
                    </a:lnTo>
                    <a:lnTo>
                      <a:pt x="23" y="27"/>
                    </a:lnTo>
                    <a:lnTo>
                      <a:pt x="26" y="26"/>
                    </a:lnTo>
                    <a:lnTo>
                      <a:pt x="28" y="24"/>
                    </a:lnTo>
                    <a:lnTo>
                      <a:pt x="29" y="21"/>
                    </a:lnTo>
                    <a:lnTo>
                      <a:pt x="30" y="17"/>
                    </a:lnTo>
                    <a:lnTo>
                      <a:pt x="29" y="12"/>
                    </a:lnTo>
                    <a:lnTo>
                      <a:pt x="27" y="9"/>
                    </a:lnTo>
                    <a:lnTo>
                      <a:pt x="23" y="7"/>
                    </a:lnTo>
                    <a:lnTo>
                      <a:pt x="19" y="7"/>
                    </a:lnTo>
                    <a:lnTo>
                      <a:pt x="14" y="7"/>
                    </a:lnTo>
                    <a:lnTo>
                      <a:pt x="13" y="7"/>
                    </a:lnTo>
                    <a:lnTo>
                      <a:pt x="13" y="27"/>
                    </a:lnTo>
                    <a:close/>
                  </a:path>
                </a:pathLst>
              </a:custGeom>
              <a:solidFill>
                <a:srgbClr val="FFFFFF"/>
              </a:solidFill>
              <a:ln w="9525">
                <a:noFill/>
                <a:round/>
                <a:headEnd/>
                <a:tailEnd/>
              </a:ln>
            </p:spPr>
            <p:txBody>
              <a:bodyPr/>
              <a:lstStyle/>
              <a:p>
                <a:endParaRPr lang="en-US"/>
              </a:p>
            </p:txBody>
          </p:sp>
          <p:sp>
            <p:nvSpPr>
              <p:cNvPr id="43144" name="Freeform 135"/>
              <p:cNvSpPr>
                <a:spLocks/>
              </p:cNvSpPr>
              <p:nvPr/>
            </p:nvSpPr>
            <p:spPr bwMode="auto">
              <a:xfrm>
                <a:off x="3304" y="3020"/>
                <a:ext cx="40" cy="48"/>
              </a:xfrm>
              <a:custGeom>
                <a:avLst/>
                <a:gdLst>
                  <a:gd name="T0" fmla="*/ 30 w 40"/>
                  <a:gd name="T1" fmla="*/ 35 h 48"/>
                  <a:gd name="T2" fmla="*/ 30 w 40"/>
                  <a:gd name="T3" fmla="*/ 37 h 48"/>
                  <a:gd name="T4" fmla="*/ 29 w 40"/>
                  <a:gd name="T5" fmla="*/ 38 h 48"/>
                  <a:gd name="T6" fmla="*/ 28 w 40"/>
                  <a:gd name="T7" fmla="*/ 39 h 48"/>
                  <a:gd name="T8" fmla="*/ 27 w 40"/>
                  <a:gd name="T9" fmla="*/ 40 h 48"/>
                  <a:gd name="T10" fmla="*/ 25 w 40"/>
                  <a:gd name="T11" fmla="*/ 42 h 48"/>
                  <a:gd name="T12" fmla="*/ 25 w 40"/>
                  <a:gd name="T13" fmla="*/ 43 h 48"/>
                  <a:gd name="T14" fmla="*/ 23 w 40"/>
                  <a:gd name="T15" fmla="*/ 44 h 48"/>
                  <a:gd name="T16" fmla="*/ 21 w 40"/>
                  <a:gd name="T17" fmla="*/ 46 h 48"/>
                  <a:gd name="T18" fmla="*/ 19 w 40"/>
                  <a:gd name="T19" fmla="*/ 47 h 48"/>
                  <a:gd name="T20" fmla="*/ 17 w 40"/>
                  <a:gd name="T21" fmla="*/ 48 h 48"/>
                  <a:gd name="T22" fmla="*/ 16 w 40"/>
                  <a:gd name="T23" fmla="*/ 48 h 48"/>
                  <a:gd name="T24" fmla="*/ 14 w 40"/>
                  <a:gd name="T25" fmla="*/ 48 h 48"/>
                  <a:gd name="T26" fmla="*/ 13 w 40"/>
                  <a:gd name="T27" fmla="*/ 48 h 48"/>
                  <a:gd name="T28" fmla="*/ 12 w 40"/>
                  <a:gd name="T29" fmla="*/ 48 h 48"/>
                  <a:gd name="T30" fmla="*/ 10 w 40"/>
                  <a:gd name="T31" fmla="*/ 48 h 48"/>
                  <a:gd name="T32" fmla="*/ 9 w 40"/>
                  <a:gd name="T33" fmla="*/ 48 h 48"/>
                  <a:gd name="T34" fmla="*/ 8 w 40"/>
                  <a:gd name="T35" fmla="*/ 48 h 48"/>
                  <a:gd name="T36" fmla="*/ 5 w 40"/>
                  <a:gd name="T37" fmla="*/ 47 h 48"/>
                  <a:gd name="T38" fmla="*/ 3 w 40"/>
                  <a:gd name="T39" fmla="*/ 44 h 48"/>
                  <a:gd name="T40" fmla="*/ 1 w 40"/>
                  <a:gd name="T41" fmla="*/ 41 h 48"/>
                  <a:gd name="T42" fmla="*/ 0 w 40"/>
                  <a:gd name="T43" fmla="*/ 37 h 48"/>
                  <a:gd name="T44" fmla="*/ 0 w 40"/>
                  <a:gd name="T45" fmla="*/ 36 h 48"/>
                  <a:gd name="T46" fmla="*/ 0 w 40"/>
                  <a:gd name="T47" fmla="*/ 34 h 48"/>
                  <a:gd name="T48" fmla="*/ 0 w 40"/>
                  <a:gd name="T49" fmla="*/ 33 h 48"/>
                  <a:gd name="T50" fmla="*/ 0 w 40"/>
                  <a:gd name="T51" fmla="*/ 33 h 48"/>
                  <a:gd name="T52" fmla="*/ 0 w 40"/>
                  <a:gd name="T53" fmla="*/ 28 h 48"/>
                  <a:gd name="T54" fmla="*/ 0 w 40"/>
                  <a:gd name="T55" fmla="*/ 0 h 48"/>
                  <a:gd name="T56" fmla="*/ 12 w 40"/>
                  <a:gd name="T57" fmla="*/ 0 h 48"/>
                  <a:gd name="T58" fmla="*/ 12 w 40"/>
                  <a:gd name="T59" fmla="*/ 25 h 48"/>
                  <a:gd name="T60" fmla="*/ 12 w 40"/>
                  <a:gd name="T61" fmla="*/ 26 h 48"/>
                  <a:gd name="T62" fmla="*/ 12 w 40"/>
                  <a:gd name="T63" fmla="*/ 28 h 48"/>
                  <a:gd name="T64" fmla="*/ 12 w 40"/>
                  <a:gd name="T65" fmla="*/ 28 h 48"/>
                  <a:gd name="T66" fmla="*/ 12 w 40"/>
                  <a:gd name="T67" fmla="*/ 29 h 48"/>
                  <a:gd name="T68" fmla="*/ 13 w 40"/>
                  <a:gd name="T69" fmla="*/ 33 h 48"/>
                  <a:gd name="T70" fmla="*/ 14 w 40"/>
                  <a:gd name="T71" fmla="*/ 37 h 48"/>
                  <a:gd name="T72" fmla="*/ 16 w 40"/>
                  <a:gd name="T73" fmla="*/ 38 h 48"/>
                  <a:gd name="T74" fmla="*/ 18 w 40"/>
                  <a:gd name="T75" fmla="*/ 39 h 48"/>
                  <a:gd name="T76" fmla="*/ 20 w 40"/>
                  <a:gd name="T77" fmla="*/ 39 h 48"/>
                  <a:gd name="T78" fmla="*/ 22 w 40"/>
                  <a:gd name="T79" fmla="*/ 38 h 48"/>
                  <a:gd name="T80" fmla="*/ 23 w 40"/>
                  <a:gd name="T81" fmla="*/ 37 h 48"/>
                  <a:gd name="T82" fmla="*/ 25 w 40"/>
                  <a:gd name="T83" fmla="*/ 35 h 48"/>
                  <a:gd name="T84" fmla="*/ 26 w 40"/>
                  <a:gd name="T85" fmla="*/ 33 h 48"/>
                  <a:gd name="T86" fmla="*/ 27 w 40"/>
                  <a:gd name="T87" fmla="*/ 31 h 48"/>
                  <a:gd name="T88" fmla="*/ 28 w 40"/>
                  <a:gd name="T89" fmla="*/ 28 h 48"/>
                  <a:gd name="T90" fmla="*/ 28 w 40"/>
                  <a:gd name="T91" fmla="*/ 25 h 48"/>
                  <a:gd name="T92" fmla="*/ 28 w 40"/>
                  <a:gd name="T93" fmla="*/ 23 h 48"/>
                  <a:gd name="T94" fmla="*/ 28 w 40"/>
                  <a:gd name="T95" fmla="*/ 18 h 48"/>
                  <a:gd name="T96" fmla="*/ 28 w 40"/>
                  <a:gd name="T97" fmla="*/ 0 h 48"/>
                  <a:gd name="T98" fmla="*/ 40 w 40"/>
                  <a:gd name="T99" fmla="*/ 0 h 48"/>
                  <a:gd name="T100" fmla="*/ 40 w 40"/>
                  <a:gd name="T101" fmla="*/ 48 h 48"/>
                  <a:gd name="T102" fmla="*/ 30 w 40"/>
                  <a:gd name="T103" fmla="*/ 48 h 48"/>
                  <a:gd name="T104" fmla="*/ 30 w 40"/>
                  <a:gd name="T105" fmla="*/ 35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48"/>
                  <a:gd name="T161" fmla="*/ 40 w 40"/>
                  <a:gd name="T162" fmla="*/ 48 h 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48">
                    <a:moveTo>
                      <a:pt x="30" y="35"/>
                    </a:moveTo>
                    <a:lnTo>
                      <a:pt x="30" y="37"/>
                    </a:lnTo>
                    <a:lnTo>
                      <a:pt x="29" y="38"/>
                    </a:lnTo>
                    <a:lnTo>
                      <a:pt x="28" y="39"/>
                    </a:lnTo>
                    <a:lnTo>
                      <a:pt x="27" y="40"/>
                    </a:lnTo>
                    <a:lnTo>
                      <a:pt x="25" y="42"/>
                    </a:lnTo>
                    <a:lnTo>
                      <a:pt x="25" y="43"/>
                    </a:lnTo>
                    <a:lnTo>
                      <a:pt x="23" y="44"/>
                    </a:lnTo>
                    <a:lnTo>
                      <a:pt x="21" y="46"/>
                    </a:lnTo>
                    <a:lnTo>
                      <a:pt x="19" y="47"/>
                    </a:lnTo>
                    <a:lnTo>
                      <a:pt x="17" y="48"/>
                    </a:lnTo>
                    <a:lnTo>
                      <a:pt x="16" y="48"/>
                    </a:lnTo>
                    <a:lnTo>
                      <a:pt x="14" y="48"/>
                    </a:lnTo>
                    <a:lnTo>
                      <a:pt x="13" y="48"/>
                    </a:lnTo>
                    <a:lnTo>
                      <a:pt x="12" y="48"/>
                    </a:lnTo>
                    <a:lnTo>
                      <a:pt x="10" y="48"/>
                    </a:lnTo>
                    <a:lnTo>
                      <a:pt x="9" y="48"/>
                    </a:lnTo>
                    <a:lnTo>
                      <a:pt x="8" y="48"/>
                    </a:lnTo>
                    <a:lnTo>
                      <a:pt x="5" y="47"/>
                    </a:lnTo>
                    <a:lnTo>
                      <a:pt x="3" y="44"/>
                    </a:lnTo>
                    <a:lnTo>
                      <a:pt x="1" y="41"/>
                    </a:lnTo>
                    <a:lnTo>
                      <a:pt x="0" y="37"/>
                    </a:lnTo>
                    <a:lnTo>
                      <a:pt x="0" y="36"/>
                    </a:lnTo>
                    <a:lnTo>
                      <a:pt x="0" y="34"/>
                    </a:lnTo>
                    <a:lnTo>
                      <a:pt x="0" y="33"/>
                    </a:lnTo>
                    <a:lnTo>
                      <a:pt x="0" y="28"/>
                    </a:lnTo>
                    <a:lnTo>
                      <a:pt x="0" y="0"/>
                    </a:lnTo>
                    <a:lnTo>
                      <a:pt x="12" y="0"/>
                    </a:lnTo>
                    <a:lnTo>
                      <a:pt x="12" y="25"/>
                    </a:lnTo>
                    <a:lnTo>
                      <a:pt x="12" y="26"/>
                    </a:lnTo>
                    <a:lnTo>
                      <a:pt x="12" y="28"/>
                    </a:lnTo>
                    <a:lnTo>
                      <a:pt x="12" y="29"/>
                    </a:lnTo>
                    <a:lnTo>
                      <a:pt x="13" y="33"/>
                    </a:lnTo>
                    <a:lnTo>
                      <a:pt x="14" y="37"/>
                    </a:lnTo>
                    <a:lnTo>
                      <a:pt x="16" y="38"/>
                    </a:lnTo>
                    <a:lnTo>
                      <a:pt x="18" y="39"/>
                    </a:lnTo>
                    <a:lnTo>
                      <a:pt x="20" y="39"/>
                    </a:lnTo>
                    <a:lnTo>
                      <a:pt x="22" y="38"/>
                    </a:lnTo>
                    <a:lnTo>
                      <a:pt x="23" y="37"/>
                    </a:lnTo>
                    <a:lnTo>
                      <a:pt x="25" y="35"/>
                    </a:lnTo>
                    <a:lnTo>
                      <a:pt x="26" y="33"/>
                    </a:lnTo>
                    <a:lnTo>
                      <a:pt x="27" y="31"/>
                    </a:lnTo>
                    <a:lnTo>
                      <a:pt x="28" y="28"/>
                    </a:lnTo>
                    <a:lnTo>
                      <a:pt x="28" y="25"/>
                    </a:lnTo>
                    <a:lnTo>
                      <a:pt x="28" y="23"/>
                    </a:lnTo>
                    <a:lnTo>
                      <a:pt x="28" y="18"/>
                    </a:lnTo>
                    <a:lnTo>
                      <a:pt x="28" y="0"/>
                    </a:lnTo>
                    <a:lnTo>
                      <a:pt x="40" y="0"/>
                    </a:lnTo>
                    <a:lnTo>
                      <a:pt x="40" y="48"/>
                    </a:lnTo>
                    <a:lnTo>
                      <a:pt x="30" y="48"/>
                    </a:lnTo>
                    <a:lnTo>
                      <a:pt x="30" y="35"/>
                    </a:lnTo>
                    <a:close/>
                  </a:path>
                </a:pathLst>
              </a:custGeom>
              <a:solidFill>
                <a:srgbClr val="FFFFFF"/>
              </a:solidFill>
              <a:ln w="9525">
                <a:noFill/>
                <a:round/>
                <a:headEnd/>
                <a:tailEnd/>
              </a:ln>
            </p:spPr>
            <p:txBody>
              <a:bodyPr/>
              <a:lstStyle/>
              <a:p>
                <a:endParaRPr lang="en-US"/>
              </a:p>
            </p:txBody>
          </p:sp>
          <p:sp>
            <p:nvSpPr>
              <p:cNvPr id="43145" name="Freeform 136"/>
              <p:cNvSpPr>
                <a:spLocks noEditPoints="1"/>
              </p:cNvSpPr>
              <p:nvPr/>
            </p:nvSpPr>
            <p:spPr bwMode="auto">
              <a:xfrm>
                <a:off x="3357" y="3000"/>
                <a:ext cx="42" cy="68"/>
              </a:xfrm>
              <a:custGeom>
                <a:avLst/>
                <a:gdLst>
                  <a:gd name="T0" fmla="*/ 30 w 42"/>
                  <a:gd name="T1" fmla="*/ 0 h 68"/>
                  <a:gd name="T2" fmla="*/ 42 w 42"/>
                  <a:gd name="T3" fmla="*/ 0 h 68"/>
                  <a:gd name="T4" fmla="*/ 42 w 42"/>
                  <a:gd name="T5" fmla="*/ 68 h 68"/>
                  <a:gd name="T6" fmla="*/ 30 w 42"/>
                  <a:gd name="T7" fmla="*/ 68 h 68"/>
                  <a:gd name="T8" fmla="*/ 30 w 42"/>
                  <a:gd name="T9" fmla="*/ 60 h 68"/>
                  <a:gd name="T10" fmla="*/ 27 w 42"/>
                  <a:gd name="T11" fmla="*/ 61 h 68"/>
                  <a:gd name="T12" fmla="*/ 26 w 42"/>
                  <a:gd name="T13" fmla="*/ 64 h 68"/>
                  <a:gd name="T14" fmla="*/ 23 w 42"/>
                  <a:gd name="T15" fmla="*/ 66 h 68"/>
                  <a:gd name="T16" fmla="*/ 19 w 42"/>
                  <a:gd name="T17" fmla="*/ 67 h 68"/>
                  <a:gd name="T18" fmla="*/ 15 w 42"/>
                  <a:gd name="T19" fmla="*/ 68 h 68"/>
                  <a:gd name="T20" fmla="*/ 9 w 42"/>
                  <a:gd name="T21" fmla="*/ 66 h 68"/>
                  <a:gd name="T22" fmla="*/ 4 w 42"/>
                  <a:gd name="T23" fmla="*/ 62 h 68"/>
                  <a:gd name="T24" fmla="*/ 1 w 42"/>
                  <a:gd name="T25" fmla="*/ 55 h 68"/>
                  <a:gd name="T26" fmla="*/ 0 w 42"/>
                  <a:gd name="T27" fmla="*/ 45 h 68"/>
                  <a:gd name="T28" fmla="*/ 1 w 42"/>
                  <a:gd name="T29" fmla="*/ 34 h 68"/>
                  <a:gd name="T30" fmla="*/ 4 w 42"/>
                  <a:gd name="T31" fmla="*/ 26 h 68"/>
                  <a:gd name="T32" fmla="*/ 9 w 42"/>
                  <a:gd name="T33" fmla="*/ 22 h 68"/>
                  <a:gd name="T34" fmla="*/ 17 w 42"/>
                  <a:gd name="T35" fmla="*/ 21 h 68"/>
                  <a:gd name="T36" fmla="*/ 20 w 42"/>
                  <a:gd name="T37" fmla="*/ 21 h 68"/>
                  <a:gd name="T38" fmla="*/ 23 w 42"/>
                  <a:gd name="T39" fmla="*/ 22 h 68"/>
                  <a:gd name="T40" fmla="*/ 26 w 42"/>
                  <a:gd name="T41" fmla="*/ 25 h 68"/>
                  <a:gd name="T42" fmla="*/ 27 w 42"/>
                  <a:gd name="T43" fmla="*/ 27 h 68"/>
                  <a:gd name="T44" fmla="*/ 30 w 42"/>
                  <a:gd name="T45" fmla="*/ 27 h 68"/>
                  <a:gd name="T46" fmla="*/ 30 w 42"/>
                  <a:gd name="T47" fmla="*/ 0 h 68"/>
                  <a:gd name="T48" fmla="*/ 13 w 42"/>
                  <a:gd name="T49" fmla="*/ 46 h 68"/>
                  <a:gd name="T50" fmla="*/ 13 w 42"/>
                  <a:gd name="T51" fmla="*/ 47 h 68"/>
                  <a:gd name="T52" fmla="*/ 13 w 42"/>
                  <a:gd name="T53" fmla="*/ 48 h 68"/>
                  <a:gd name="T54" fmla="*/ 13 w 42"/>
                  <a:gd name="T55" fmla="*/ 49 h 68"/>
                  <a:gd name="T56" fmla="*/ 13 w 42"/>
                  <a:gd name="T57" fmla="*/ 50 h 68"/>
                  <a:gd name="T58" fmla="*/ 13 w 42"/>
                  <a:gd name="T59" fmla="*/ 51 h 68"/>
                  <a:gd name="T60" fmla="*/ 13 w 42"/>
                  <a:gd name="T61" fmla="*/ 52 h 68"/>
                  <a:gd name="T62" fmla="*/ 13 w 42"/>
                  <a:gd name="T63" fmla="*/ 53 h 68"/>
                  <a:gd name="T64" fmla="*/ 13 w 42"/>
                  <a:gd name="T65" fmla="*/ 54 h 68"/>
                  <a:gd name="T66" fmla="*/ 14 w 42"/>
                  <a:gd name="T67" fmla="*/ 57 h 68"/>
                  <a:gd name="T68" fmla="*/ 16 w 42"/>
                  <a:gd name="T69" fmla="*/ 60 h 68"/>
                  <a:gd name="T70" fmla="*/ 19 w 42"/>
                  <a:gd name="T71" fmla="*/ 61 h 68"/>
                  <a:gd name="T72" fmla="*/ 22 w 42"/>
                  <a:gd name="T73" fmla="*/ 61 h 68"/>
                  <a:gd name="T74" fmla="*/ 23 w 42"/>
                  <a:gd name="T75" fmla="*/ 61 h 68"/>
                  <a:gd name="T76" fmla="*/ 26 w 42"/>
                  <a:gd name="T77" fmla="*/ 60 h 68"/>
                  <a:gd name="T78" fmla="*/ 27 w 42"/>
                  <a:gd name="T79" fmla="*/ 57 h 68"/>
                  <a:gd name="T80" fmla="*/ 27 w 42"/>
                  <a:gd name="T81" fmla="*/ 54 h 68"/>
                  <a:gd name="T82" fmla="*/ 27 w 42"/>
                  <a:gd name="T83" fmla="*/ 53 h 68"/>
                  <a:gd name="T84" fmla="*/ 27 w 42"/>
                  <a:gd name="T85" fmla="*/ 52 h 68"/>
                  <a:gd name="T86" fmla="*/ 27 w 42"/>
                  <a:gd name="T87" fmla="*/ 51 h 68"/>
                  <a:gd name="T88" fmla="*/ 27 w 42"/>
                  <a:gd name="T89" fmla="*/ 50 h 68"/>
                  <a:gd name="T90" fmla="*/ 28 w 42"/>
                  <a:gd name="T91" fmla="*/ 46 h 68"/>
                  <a:gd name="T92" fmla="*/ 27 w 42"/>
                  <a:gd name="T93" fmla="*/ 41 h 68"/>
                  <a:gd name="T94" fmla="*/ 27 w 42"/>
                  <a:gd name="T95" fmla="*/ 35 h 68"/>
                  <a:gd name="T96" fmla="*/ 26 w 42"/>
                  <a:gd name="T97" fmla="*/ 31 h 68"/>
                  <a:gd name="T98" fmla="*/ 23 w 42"/>
                  <a:gd name="T99" fmla="*/ 28 h 68"/>
                  <a:gd name="T100" fmla="*/ 19 w 42"/>
                  <a:gd name="T101" fmla="*/ 27 h 68"/>
                  <a:gd name="T102" fmla="*/ 17 w 42"/>
                  <a:gd name="T103" fmla="*/ 28 h 68"/>
                  <a:gd name="T104" fmla="*/ 14 w 42"/>
                  <a:gd name="T105" fmla="*/ 31 h 68"/>
                  <a:gd name="T106" fmla="*/ 14 w 42"/>
                  <a:gd name="T107" fmla="*/ 34 h 68"/>
                  <a:gd name="T108" fmla="*/ 13 w 42"/>
                  <a:gd name="T109" fmla="*/ 39 h 68"/>
                  <a:gd name="T110" fmla="*/ 13 w 42"/>
                  <a:gd name="T111" fmla="*/ 41 h 68"/>
                  <a:gd name="T112" fmla="*/ 13 w 42"/>
                  <a:gd name="T113" fmla="*/ 42 h 68"/>
                  <a:gd name="T114" fmla="*/ 13 w 42"/>
                  <a:gd name="T115" fmla="*/ 44 h 68"/>
                  <a:gd name="T116" fmla="*/ 13 w 42"/>
                  <a:gd name="T117" fmla="*/ 46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8"/>
                  <a:gd name="T179" fmla="*/ 42 w 42"/>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8">
                    <a:moveTo>
                      <a:pt x="30" y="0"/>
                    </a:moveTo>
                    <a:lnTo>
                      <a:pt x="42" y="0"/>
                    </a:lnTo>
                    <a:lnTo>
                      <a:pt x="42" y="68"/>
                    </a:lnTo>
                    <a:lnTo>
                      <a:pt x="30" y="68"/>
                    </a:lnTo>
                    <a:lnTo>
                      <a:pt x="30" y="60"/>
                    </a:lnTo>
                    <a:lnTo>
                      <a:pt x="27" y="61"/>
                    </a:lnTo>
                    <a:lnTo>
                      <a:pt x="26" y="64"/>
                    </a:lnTo>
                    <a:lnTo>
                      <a:pt x="23" y="66"/>
                    </a:lnTo>
                    <a:lnTo>
                      <a:pt x="19" y="67"/>
                    </a:lnTo>
                    <a:lnTo>
                      <a:pt x="15" y="68"/>
                    </a:lnTo>
                    <a:lnTo>
                      <a:pt x="9" y="66"/>
                    </a:lnTo>
                    <a:lnTo>
                      <a:pt x="4" y="62"/>
                    </a:lnTo>
                    <a:lnTo>
                      <a:pt x="1" y="55"/>
                    </a:lnTo>
                    <a:lnTo>
                      <a:pt x="0" y="45"/>
                    </a:lnTo>
                    <a:lnTo>
                      <a:pt x="1" y="34"/>
                    </a:lnTo>
                    <a:lnTo>
                      <a:pt x="4" y="26"/>
                    </a:lnTo>
                    <a:lnTo>
                      <a:pt x="9" y="22"/>
                    </a:lnTo>
                    <a:lnTo>
                      <a:pt x="17" y="21"/>
                    </a:lnTo>
                    <a:lnTo>
                      <a:pt x="20" y="21"/>
                    </a:lnTo>
                    <a:lnTo>
                      <a:pt x="23" y="22"/>
                    </a:lnTo>
                    <a:lnTo>
                      <a:pt x="26" y="25"/>
                    </a:lnTo>
                    <a:lnTo>
                      <a:pt x="27" y="27"/>
                    </a:lnTo>
                    <a:lnTo>
                      <a:pt x="30" y="27"/>
                    </a:lnTo>
                    <a:lnTo>
                      <a:pt x="30" y="0"/>
                    </a:lnTo>
                    <a:close/>
                    <a:moveTo>
                      <a:pt x="13" y="46"/>
                    </a:moveTo>
                    <a:lnTo>
                      <a:pt x="13" y="47"/>
                    </a:lnTo>
                    <a:lnTo>
                      <a:pt x="13" y="48"/>
                    </a:lnTo>
                    <a:lnTo>
                      <a:pt x="13" y="49"/>
                    </a:lnTo>
                    <a:lnTo>
                      <a:pt x="13" y="50"/>
                    </a:lnTo>
                    <a:lnTo>
                      <a:pt x="13" y="51"/>
                    </a:lnTo>
                    <a:lnTo>
                      <a:pt x="13" y="52"/>
                    </a:lnTo>
                    <a:lnTo>
                      <a:pt x="13" y="53"/>
                    </a:lnTo>
                    <a:lnTo>
                      <a:pt x="13" y="54"/>
                    </a:lnTo>
                    <a:lnTo>
                      <a:pt x="14" y="57"/>
                    </a:lnTo>
                    <a:lnTo>
                      <a:pt x="16" y="60"/>
                    </a:lnTo>
                    <a:lnTo>
                      <a:pt x="19" y="61"/>
                    </a:lnTo>
                    <a:lnTo>
                      <a:pt x="22" y="61"/>
                    </a:lnTo>
                    <a:lnTo>
                      <a:pt x="23" y="61"/>
                    </a:lnTo>
                    <a:lnTo>
                      <a:pt x="26" y="60"/>
                    </a:lnTo>
                    <a:lnTo>
                      <a:pt x="27" y="57"/>
                    </a:lnTo>
                    <a:lnTo>
                      <a:pt x="27" y="54"/>
                    </a:lnTo>
                    <a:lnTo>
                      <a:pt x="27" y="53"/>
                    </a:lnTo>
                    <a:lnTo>
                      <a:pt x="27" y="52"/>
                    </a:lnTo>
                    <a:lnTo>
                      <a:pt x="27" y="51"/>
                    </a:lnTo>
                    <a:lnTo>
                      <a:pt x="27" y="50"/>
                    </a:lnTo>
                    <a:lnTo>
                      <a:pt x="28" y="46"/>
                    </a:lnTo>
                    <a:lnTo>
                      <a:pt x="27" y="41"/>
                    </a:lnTo>
                    <a:lnTo>
                      <a:pt x="27" y="35"/>
                    </a:lnTo>
                    <a:lnTo>
                      <a:pt x="26" y="31"/>
                    </a:lnTo>
                    <a:lnTo>
                      <a:pt x="23" y="28"/>
                    </a:lnTo>
                    <a:lnTo>
                      <a:pt x="19" y="27"/>
                    </a:lnTo>
                    <a:lnTo>
                      <a:pt x="17" y="28"/>
                    </a:lnTo>
                    <a:lnTo>
                      <a:pt x="14" y="31"/>
                    </a:lnTo>
                    <a:lnTo>
                      <a:pt x="14" y="34"/>
                    </a:lnTo>
                    <a:lnTo>
                      <a:pt x="13" y="39"/>
                    </a:lnTo>
                    <a:lnTo>
                      <a:pt x="13" y="41"/>
                    </a:lnTo>
                    <a:lnTo>
                      <a:pt x="13" y="42"/>
                    </a:lnTo>
                    <a:lnTo>
                      <a:pt x="13" y="44"/>
                    </a:lnTo>
                    <a:lnTo>
                      <a:pt x="13" y="46"/>
                    </a:lnTo>
                    <a:close/>
                  </a:path>
                </a:pathLst>
              </a:custGeom>
              <a:solidFill>
                <a:srgbClr val="FFFFFF"/>
              </a:solidFill>
              <a:ln w="9525">
                <a:noFill/>
                <a:round/>
                <a:headEnd/>
                <a:tailEnd/>
              </a:ln>
            </p:spPr>
            <p:txBody>
              <a:bodyPr/>
              <a:lstStyle/>
              <a:p>
                <a:endParaRPr lang="en-US"/>
              </a:p>
            </p:txBody>
          </p:sp>
          <p:sp>
            <p:nvSpPr>
              <p:cNvPr id="43146" name="Freeform 137"/>
              <p:cNvSpPr>
                <a:spLocks noEditPoints="1"/>
              </p:cNvSpPr>
              <p:nvPr/>
            </p:nvSpPr>
            <p:spPr bwMode="auto">
              <a:xfrm>
                <a:off x="3410" y="3020"/>
                <a:ext cx="41" cy="48"/>
              </a:xfrm>
              <a:custGeom>
                <a:avLst/>
                <a:gdLst>
                  <a:gd name="T0" fmla="*/ 12 w 41"/>
                  <a:gd name="T1" fmla="*/ 24 h 48"/>
                  <a:gd name="T2" fmla="*/ 15 w 41"/>
                  <a:gd name="T3" fmla="*/ 32 h 48"/>
                  <a:gd name="T4" fmla="*/ 19 w 41"/>
                  <a:gd name="T5" fmla="*/ 38 h 48"/>
                  <a:gd name="T6" fmla="*/ 26 w 41"/>
                  <a:gd name="T7" fmla="*/ 41 h 48"/>
                  <a:gd name="T8" fmla="*/ 32 w 41"/>
                  <a:gd name="T9" fmla="*/ 41 h 48"/>
                  <a:gd name="T10" fmla="*/ 35 w 41"/>
                  <a:gd name="T11" fmla="*/ 41 h 48"/>
                  <a:gd name="T12" fmla="*/ 38 w 41"/>
                  <a:gd name="T13" fmla="*/ 40 h 48"/>
                  <a:gd name="T14" fmla="*/ 39 w 41"/>
                  <a:gd name="T15" fmla="*/ 45 h 48"/>
                  <a:gd name="T16" fmla="*/ 34 w 41"/>
                  <a:gd name="T17" fmla="*/ 48 h 48"/>
                  <a:gd name="T18" fmla="*/ 29 w 41"/>
                  <a:gd name="T19" fmla="*/ 48 h 48"/>
                  <a:gd name="T20" fmla="*/ 23 w 41"/>
                  <a:gd name="T21" fmla="*/ 48 h 48"/>
                  <a:gd name="T22" fmla="*/ 9 w 41"/>
                  <a:gd name="T23" fmla="*/ 43 h 48"/>
                  <a:gd name="T24" fmla="*/ 0 w 41"/>
                  <a:gd name="T25" fmla="*/ 33 h 48"/>
                  <a:gd name="T26" fmla="*/ 0 w 41"/>
                  <a:gd name="T27" fmla="*/ 28 h 48"/>
                  <a:gd name="T28" fmla="*/ 0 w 41"/>
                  <a:gd name="T29" fmla="*/ 23 h 48"/>
                  <a:gd name="T30" fmla="*/ 5 w 41"/>
                  <a:gd name="T31" fmla="*/ 6 h 48"/>
                  <a:gd name="T32" fmla="*/ 21 w 41"/>
                  <a:gd name="T33" fmla="*/ 0 h 48"/>
                  <a:gd name="T34" fmla="*/ 24 w 41"/>
                  <a:gd name="T35" fmla="*/ 0 h 48"/>
                  <a:gd name="T36" fmla="*/ 27 w 41"/>
                  <a:gd name="T37" fmla="*/ 0 h 48"/>
                  <a:gd name="T38" fmla="*/ 30 w 41"/>
                  <a:gd name="T39" fmla="*/ 1 h 48"/>
                  <a:gd name="T40" fmla="*/ 33 w 41"/>
                  <a:gd name="T41" fmla="*/ 3 h 48"/>
                  <a:gd name="T42" fmla="*/ 37 w 41"/>
                  <a:gd name="T43" fmla="*/ 7 h 48"/>
                  <a:gd name="T44" fmla="*/ 39 w 41"/>
                  <a:gd name="T45" fmla="*/ 13 h 48"/>
                  <a:gd name="T46" fmla="*/ 40 w 41"/>
                  <a:gd name="T47" fmla="*/ 16 h 48"/>
                  <a:gd name="T48" fmla="*/ 41 w 41"/>
                  <a:gd name="T49" fmla="*/ 18 h 48"/>
                  <a:gd name="T50" fmla="*/ 12 w 41"/>
                  <a:gd name="T51" fmla="*/ 21 h 48"/>
                  <a:gd name="T52" fmla="*/ 29 w 41"/>
                  <a:gd name="T53" fmla="*/ 13 h 48"/>
                  <a:gd name="T54" fmla="*/ 28 w 41"/>
                  <a:gd name="T55" fmla="*/ 9 h 48"/>
                  <a:gd name="T56" fmla="*/ 27 w 41"/>
                  <a:gd name="T57" fmla="*/ 7 h 48"/>
                  <a:gd name="T58" fmla="*/ 24 w 41"/>
                  <a:gd name="T59" fmla="*/ 4 h 48"/>
                  <a:gd name="T60" fmla="*/ 21 w 41"/>
                  <a:gd name="T61" fmla="*/ 4 h 48"/>
                  <a:gd name="T62" fmla="*/ 16 w 41"/>
                  <a:gd name="T63" fmla="*/ 6 h 48"/>
                  <a:gd name="T64" fmla="*/ 12 w 41"/>
                  <a:gd name="T65" fmla="*/ 10 h 48"/>
                  <a:gd name="T66" fmla="*/ 12 w 41"/>
                  <a:gd name="T67" fmla="*/ 12 h 48"/>
                  <a:gd name="T68" fmla="*/ 29 w 41"/>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48"/>
                  <a:gd name="T107" fmla="*/ 41 w 41"/>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48">
                    <a:moveTo>
                      <a:pt x="12" y="21"/>
                    </a:moveTo>
                    <a:lnTo>
                      <a:pt x="12" y="24"/>
                    </a:lnTo>
                    <a:lnTo>
                      <a:pt x="13" y="28"/>
                    </a:lnTo>
                    <a:lnTo>
                      <a:pt x="15" y="32"/>
                    </a:lnTo>
                    <a:lnTo>
                      <a:pt x="17" y="35"/>
                    </a:lnTo>
                    <a:lnTo>
                      <a:pt x="19" y="38"/>
                    </a:lnTo>
                    <a:lnTo>
                      <a:pt x="22" y="39"/>
                    </a:lnTo>
                    <a:lnTo>
                      <a:pt x="26" y="41"/>
                    </a:lnTo>
                    <a:lnTo>
                      <a:pt x="29" y="41"/>
                    </a:lnTo>
                    <a:lnTo>
                      <a:pt x="32" y="41"/>
                    </a:lnTo>
                    <a:lnTo>
                      <a:pt x="33" y="41"/>
                    </a:lnTo>
                    <a:lnTo>
                      <a:pt x="35" y="41"/>
                    </a:lnTo>
                    <a:lnTo>
                      <a:pt x="37" y="41"/>
                    </a:lnTo>
                    <a:lnTo>
                      <a:pt x="38" y="40"/>
                    </a:lnTo>
                    <a:lnTo>
                      <a:pt x="39" y="39"/>
                    </a:lnTo>
                    <a:lnTo>
                      <a:pt x="39" y="45"/>
                    </a:lnTo>
                    <a:lnTo>
                      <a:pt x="37" y="47"/>
                    </a:lnTo>
                    <a:lnTo>
                      <a:pt x="34" y="48"/>
                    </a:lnTo>
                    <a:lnTo>
                      <a:pt x="32" y="48"/>
                    </a:lnTo>
                    <a:lnTo>
                      <a:pt x="29" y="48"/>
                    </a:lnTo>
                    <a:lnTo>
                      <a:pt x="27" y="48"/>
                    </a:lnTo>
                    <a:lnTo>
                      <a:pt x="23" y="48"/>
                    </a:lnTo>
                    <a:lnTo>
                      <a:pt x="16" y="47"/>
                    </a:lnTo>
                    <a:lnTo>
                      <a:pt x="9" y="43"/>
                    </a:lnTo>
                    <a:lnTo>
                      <a:pt x="4" y="39"/>
                    </a:lnTo>
                    <a:lnTo>
                      <a:pt x="0" y="33"/>
                    </a:lnTo>
                    <a:lnTo>
                      <a:pt x="0" y="30"/>
                    </a:lnTo>
                    <a:lnTo>
                      <a:pt x="0" y="28"/>
                    </a:lnTo>
                    <a:lnTo>
                      <a:pt x="0" y="25"/>
                    </a:lnTo>
                    <a:lnTo>
                      <a:pt x="0" y="23"/>
                    </a:lnTo>
                    <a:lnTo>
                      <a:pt x="2" y="13"/>
                    </a:lnTo>
                    <a:lnTo>
                      <a:pt x="5" y="6"/>
                    </a:lnTo>
                    <a:lnTo>
                      <a:pt x="12" y="2"/>
                    </a:lnTo>
                    <a:lnTo>
                      <a:pt x="21" y="0"/>
                    </a:lnTo>
                    <a:lnTo>
                      <a:pt x="22" y="0"/>
                    </a:lnTo>
                    <a:lnTo>
                      <a:pt x="24" y="0"/>
                    </a:lnTo>
                    <a:lnTo>
                      <a:pt x="25" y="0"/>
                    </a:lnTo>
                    <a:lnTo>
                      <a:pt x="27" y="0"/>
                    </a:lnTo>
                    <a:lnTo>
                      <a:pt x="28" y="0"/>
                    </a:lnTo>
                    <a:lnTo>
                      <a:pt x="30" y="1"/>
                    </a:lnTo>
                    <a:lnTo>
                      <a:pt x="32" y="3"/>
                    </a:lnTo>
                    <a:lnTo>
                      <a:pt x="33" y="3"/>
                    </a:lnTo>
                    <a:lnTo>
                      <a:pt x="36" y="4"/>
                    </a:lnTo>
                    <a:lnTo>
                      <a:pt x="37" y="7"/>
                    </a:lnTo>
                    <a:lnTo>
                      <a:pt x="38" y="9"/>
                    </a:lnTo>
                    <a:lnTo>
                      <a:pt x="39" y="13"/>
                    </a:lnTo>
                    <a:lnTo>
                      <a:pt x="39" y="14"/>
                    </a:lnTo>
                    <a:lnTo>
                      <a:pt x="40" y="16"/>
                    </a:lnTo>
                    <a:lnTo>
                      <a:pt x="41" y="17"/>
                    </a:lnTo>
                    <a:lnTo>
                      <a:pt x="41" y="18"/>
                    </a:lnTo>
                    <a:lnTo>
                      <a:pt x="11" y="18"/>
                    </a:lnTo>
                    <a:lnTo>
                      <a:pt x="12" y="21"/>
                    </a:lnTo>
                    <a:close/>
                    <a:moveTo>
                      <a:pt x="29" y="13"/>
                    </a:moveTo>
                    <a:lnTo>
                      <a:pt x="29" y="13"/>
                    </a:lnTo>
                    <a:lnTo>
                      <a:pt x="29" y="11"/>
                    </a:lnTo>
                    <a:lnTo>
                      <a:pt x="28" y="9"/>
                    </a:lnTo>
                    <a:lnTo>
                      <a:pt x="27" y="8"/>
                    </a:lnTo>
                    <a:lnTo>
                      <a:pt x="27" y="7"/>
                    </a:lnTo>
                    <a:lnTo>
                      <a:pt x="25" y="5"/>
                    </a:lnTo>
                    <a:lnTo>
                      <a:pt x="24" y="4"/>
                    </a:lnTo>
                    <a:lnTo>
                      <a:pt x="22" y="4"/>
                    </a:lnTo>
                    <a:lnTo>
                      <a:pt x="21" y="4"/>
                    </a:lnTo>
                    <a:lnTo>
                      <a:pt x="18" y="5"/>
                    </a:lnTo>
                    <a:lnTo>
                      <a:pt x="16" y="6"/>
                    </a:lnTo>
                    <a:lnTo>
                      <a:pt x="14" y="8"/>
                    </a:lnTo>
                    <a:lnTo>
                      <a:pt x="12" y="10"/>
                    </a:lnTo>
                    <a:lnTo>
                      <a:pt x="12" y="11"/>
                    </a:lnTo>
                    <a:lnTo>
                      <a:pt x="12" y="12"/>
                    </a:lnTo>
                    <a:lnTo>
                      <a:pt x="12" y="13"/>
                    </a:lnTo>
                    <a:lnTo>
                      <a:pt x="29" y="13"/>
                    </a:lnTo>
                    <a:close/>
                  </a:path>
                </a:pathLst>
              </a:custGeom>
              <a:solidFill>
                <a:srgbClr val="FFFFFF"/>
              </a:solidFill>
              <a:ln w="9525">
                <a:noFill/>
                <a:round/>
                <a:headEnd/>
                <a:tailEnd/>
              </a:ln>
            </p:spPr>
            <p:txBody>
              <a:bodyPr/>
              <a:lstStyle/>
              <a:p>
                <a:endParaRPr lang="en-US"/>
              </a:p>
            </p:txBody>
          </p:sp>
          <p:sp>
            <p:nvSpPr>
              <p:cNvPr id="43147" name="Freeform 138"/>
              <p:cNvSpPr>
                <a:spLocks/>
              </p:cNvSpPr>
              <p:nvPr/>
            </p:nvSpPr>
            <p:spPr bwMode="auto">
              <a:xfrm>
                <a:off x="3459" y="3020"/>
                <a:ext cx="32" cy="48"/>
              </a:xfrm>
              <a:custGeom>
                <a:avLst/>
                <a:gdLst>
                  <a:gd name="T0" fmla="*/ 23 w 32"/>
                  <a:gd name="T1" fmla="*/ 9 h 48"/>
                  <a:gd name="T2" fmla="*/ 18 w 32"/>
                  <a:gd name="T3" fmla="*/ 7 h 48"/>
                  <a:gd name="T4" fmla="*/ 14 w 32"/>
                  <a:gd name="T5" fmla="*/ 7 h 48"/>
                  <a:gd name="T6" fmla="*/ 12 w 32"/>
                  <a:gd name="T7" fmla="*/ 8 h 48"/>
                  <a:gd name="T8" fmla="*/ 11 w 32"/>
                  <a:gd name="T9" fmla="*/ 13 h 48"/>
                  <a:gd name="T10" fmla="*/ 12 w 32"/>
                  <a:gd name="T11" fmla="*/ 15 h 48"/>
                  <a:gd name="T12" fmla="*/ 14 w 32"/>
                  <a:gd name="T13" fmla="*/ 17 h 48"/>
                  <a:gd name="T14" fmla="*/ 21 w 32"/>
                  <a:gd name="T15" fmla="*/ 19 h 48"/>
                  <a:gd name="T16" fmla="*/ 23 w 32"/>
                  <a:gd name="T17" fmla="*/ 22 h 48"/>
                  <a:gd name="T18" fmla="*/ 27 w 32"/>
                  <a:gd name="T19" fmla="*/ 25 h 48"/>
                  <a:gd name="T20" fmla="*/ 31 w 32"/>
                  <a:gd name="T21" fmla="*/ 31 h 48"/>
                  <a:gd name="T22" fmla="*/ 31 w 32"/>
                  <a:gd name="T23" fmla="*/ 38 h 48"/>
                  <a:gd name="T24" fmla="*/ 27 w 32"/>
                  <a:gd name="T25" fmla="*/ 43 h 48"/>
                  <a:gd name="T26" fmla="*/ 22 w 32"/>
                  <a:gd name="T27" fmla="*/ 47 h 48"/>
                  <a:gd name="T28" fmla="*/ 17 w 32"/>
                  <a:gd name="T29" fmla="*/ 48 h 48"/>
                  <a:gd name="T30" fmla="*/ 9 w 32"/>
                  <a:gd name="T31" fmla="*/ 48 h 48"/>
                  <a:gd name="T32" fmla="*/ 4 w 32"/>
                  <a:gd name="T33" fmla="*/ 48 h 48"/>
                  <a:gd name="T34" fmla="*/ 0 w 32"/>
                  <a:gd name="T35" fmla="*/ 47 h 48"/>
                  <a:gd name="T36" fmla="*/ 0 w 32"/>
                  <a:gd name="T37" fmla="*/ 38 h 48"/>
                  <a:gd name="T38" fmla="*/ 7 w 32"/>
                  <a:gd name="T39" fmla="*/ 40 h 48"/>
                  <a:gd name="T40" fmla="*/ 13 w 32"/>
                  <a:gd name="T41" fmla="*/ 41 h 48"/>
                  <a:gd name="T42" fmla="*/ 18 w 32"/>
                  <a:gd name="T43" fmla="*/ 40 h 48"/>
                  <a:gd name="T44" fmla="*/ 20 w 32"/>
                  <a:gd name="T45" fmla="*/ 38 h 48"/>
                  <a:gd name="T46" fmla="*/ 20 w 32"/>
                  <a:gd name="T47" fmla="*/ 36 h 48"/>
                  <a:gd name="T48" fmla="*/ 19 w 32"/>
                  <a:gd name="T49" fmla="*/ 33 h 48"/>
                  <a:gd name="T50" fmla="*/ 17 w 32"/>
                  <a:gd name="T51" fmla="*/ 32 h 48"/>
                  <a:gd name="T52" fmla="*/ 14 w 32"/>
                  <a:gd name="T53" fmla="*/ 31 h 48"/>
                  <a:gd name="T54" fmla="*/ 9 w 32"/>
                  <a:gd name="T55" fmla="*/ 28 h 48"/>
                  <a:gd name="T56" fmla="*/ 7 w 32"/>
                  <a:gd name="T57" fmla="*/ 25 h 48"/>
                  <a:gd name="T58" fmla="*/ 4 w 32"/>
                  <a:gd name="T59" fmla="*/ 24 h 48"/>
                  <a:gd name="T60" fmla="*/ 2 w 32"/>
                  <a:gd name="T61" fmla="*/ 22 h 48"/>
                  <a:gd name="T62" fmla="*/ 0 w 32"/>
                  <a:gd name="T63" fmla="*/ 19 h 48"/>
                  <a:gd name="T64" fmla="*/ 0 w 32"/>
                  <a:gd name="T65" fmla="*/ 16 h 48"/>
                  <a:gd name="T66" fmla="*/ 0 w 32"/>
                  <a:gd name="T67" fmla="*/ 11 h 48"/>
                  <a:gd name="T68" fmla="*/ 3 w 32"/>
                  <a:gd name="T69" fmla="*/ 5 h 48"/>
                  <a:gd name="T70" fmla="*/ 7 w 32"/>
                  <a:gd name="T71" fmla="*/ 2 h 48"/>
                  <a:gd name="T72" fmla="*/ 13 w 32"/>
                  <a:gd name="T73" fmla="*/ 0 h 48"/>
                  <a:gd name="T74" fmla="*/ 19 w 32"/>
                  <a:gd name="T75" fmla="*/ 0 h 48"/>
                  <a:gd name="T76" fmla="*/ 23 w 32"/>
                  <a:gd name="T77" fmla="*/ 2 h 48"/>
                  <a:gd name="T78" fmla="*/ 27 w 32"/>
                  <a:gd name="T79" fmla="*/ 3 h 48"/>
                  <a:gd name="T80" fmla="*/ 26 w 32"/>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26" y="11"/>
                    </a:moveTo>
                    <a:lnTo>
                      <a:pt x="23" y="9"/>
                    </a:lnTo>
                    <a:lnTo>
                      <a:pt x="21" y="8"/>
                    </a:lnTo>
                    <a:lnTo>
                      <a:pt x="18" y="7"/>
                    </a:lnTo>
                    <a:lnTo>
                      <a:pt x="15" y="7"/>
                    </a:lnTo>
                    <a:lnTo>
                      <a:pt x="14" y="7"/>
                    </a:lnTo>
                    <a:lnTo>
                      <a:pt x="12" y="8"/>
                    </a:lnTo>
                    <a:lnTo>
                      <a:pt x="11" y="10"/>
                    </a:lnTo>
                    <a:lnTo>
                      <a:pt x="11" y="13"/>
                    </a:lnTo>
                    <a:lnTo>
                      <a:pt x="12" y="15"/>
                    </a:lnTo>
                    <a:lnTo>
                      <a:pt x="13" y="15"/>
                    </a:lnTo>
                    <a:lnTo>
                      <a:pt x="14" y="17"/>
                    </a:lnTo>
                    <a:lnTo>
                      <a:pt x="19" y="18"/>
                    </a:lnTo>
                    <a:lnTo>
                      <a:pt x="21" y="19"/>
                    </a:lnTo>
                    <a:lnTo>
                      <a:pt x="22" y="20"/>
                    </a:lnTo>
                    <a:lnTo>
                      <a:pt x="23" y="22"/>
                    </a:lnTo>
                    <a:lnTo>
                      <a:pt x="23" y="23"/>
                    </a:lnTo>
                    <a:lnTo>
                      <a:pt x="27" y="25"/>
                    </a:lnTo>
                    <a:lnTo>
                      <a:pt x="29" y="28"/>
                    </a:lnTo>
                    <a:lnTo>
                      <a:pt x="31" y="31"/>
                    </a:lnTo>
                    <a:lnTo>
                      <a:pt x="32" y="35"/>
                    </a:lnTo>
                    <a:lnTo>
                      <a:pt x="31" y="38"/>
                    </a:lnTo>
                    <a:lnTo>
                      <a:pt x="30" y="41"/>
                    </a:lnTo>
                    <a:lnTo>
                      <a:pt x="27" y="43"/>
                    </a:lnTo>
                    <a:lnTo>
                      <a:pt x="26" y="45"/>
                    </a:lnTo>
                    <a:lnTo>
                      <a:pt x="22" y="47"/>
                    </a:lnTo>
                    <a:lnTo>
                      <a:pt x="20" y="48"/>
                    </a:lnTo>
                    <a:lnTo>
                      <a:pt x="17" y="48"/>
                    </a:lnTo>
                    <a:lnTo>
                      <a:pt x="13" y="48"/>
                    </a:lnTo>
                    <a:lnTo>
                      <a:pt x="9" y="48"/>
                    </a:lnTo>
                    <a:lnTo>
                      <a:pt x="7" y="48"/>
                    </a:lnTo>
                    <a:lnTo>
                      <a:pt x="4" y="48"/>
                    </a:lnTo>
                    <a:lnTo>
                      <a:pt x="1" y="48"/>
                    </a:lnTo>
                    <a:lnTo>
                      <a:pt x="0" y="47"/>
                    </a:lnTo>
                    <a:lnTo>
                      <a:pt x="0" y="35"/>
                    </a:lnTo>
                    <a:lnTo>
                      <a:pt x="0" y="38"/>
                    </a:lnTo>
                    <a:lnTo>
                      <a:pt x="4" y="38"/>
                    </a:lnTo>
                    <a:lnTo>
                      <a:pt x="7" y="40"/>
                    </a:lnTo>
                    <a:lnTo>
                      <a:pt x="9" y="41"/>
                    </a:lnTo>
                    <a:lnTo>
                      <a:pt x="13" y="41"/>
                    </a:lnTo>
                    <a:lnTo>
                      <a:pt x="15" y="41"/>
                    </a:lnTo>
                    <a:lnTo>
                      <a:pt x="18" y="40"/>
                    </a:lnTo>
                    <a:lnTo>
                      <a:pt x="19" y="38"/>
                    </a:lnTo>
                    <a:lnTo>
                      <a:pt x="20" y="38"/>
                    </a:lnTo>
                    <a:lnTo>
                      <a:pt x="20" y="37"/>
                    </a:lnTo>
                    <a:lnTo>
                      <a:pt x="20" y="36"/>
                    </a:lnTo>
                    <a:lnTo>
                      <a:pt x="19" y="34"/>
                    </a:lnTo>
                    <a:lnTo>
                      <a:pt x="19" y="33"/>
                    </a:lnTo>
                    <a:lnTo>
                      <a:pt x="18" y="33"/>
                    </a:lnTo>
                    <a:lnTo>
                      <a:pt x="17" y="32"/>
                    </a:lnTo>
                    <a:lnTo>
                      <a:pt x="15" y="31"/>
                    </a:lnTo>
                    <a:lnTo>
                      <a:pt x="14" y="31"/>
                    </a:lnTo>
                    <a:lnTo>
                      <a:pt x="11" y="28"/>
                    </a:lnTo>
                    <a:lnTo>
                      <a:pt x="9" y="28"/>
                    </a:lnTo>
                    <a:lnTo>
                      <a:pt x="8" y="26"/>
                    </a:lnTo>
                    <a:lnTo>
                      <a:pt x="7" y="25"/>
                    </a:lnTo>
                    <a:lnTo>
                      <a:pt x="5" y="25"/>
                    </a:lnTo>
                    <a:lnTo>
                      <a:pt x="4" y="24"/>
                    </a:lnTo>
                    <a:lnTo>
                      <a:pt x="4" y="23"/>
                    </a:lnTo>
                    <a:lnTo>
                      <a:pt x="2" y="22"/>
                    </a:lnTo>
                    <a:lnTo>
                      <a:pt x="1" y="21"/>
                    </a:lnTo>
                    <a:lnTo>
                      <a:pt x="0" y="19"/>
                    </a:lnTo>
                    <a:lnTo>
                      <a:pt x="0" y="18"/>
                    </a:lnTo>
                    <a:lnTo>
                      <a:pt x="0" y="16"/>
                    </a:lnTo>
                    <a:lnTo>
                      <a:pt x="0" y="14"/>
                    </a:lnTo>
                    <a:lnTo>
                      <a:pt x="0" y="11"/>
                    </a:lnTo>
                    <a:lnTo>
                      <a:pt x="1" y="8"/>
                    </a:lnTo>
                    <a:lnTo>
                      <a:pt x="3" y="5"/>
                    </a:lnTo>
                    <a:lnTo>
                      <a:pt x="4" y="3"/>
                    </a:lnTo>
                    <a:lnTo>
                      <a:pt x="7" y="2"/>
                    </a:lnTo>
                    <a:lnTo>
                      <a:pt x="9" y="1"/>
                    </a:lnTo>
                    <a:lnTo>
                      <a:pt x="13" y="0"/>
                    </a:lnTo>
                    <a:lnTo>
                      <a:pt x="17" y="0"/>
                    </a:lnTo>
                    <a:lnTo>
                      <a:pt x="19" y="0"/>
                    </a:lnTo>
                    <a:lnTo>
                      <a:pt x="22" y="1"/>
                    </a:lnTo>
                    <a:lnTo>
                      <a:pt x="23" y="2"/>
                    </a:lnTo>
                    <a:lnTo>
                      <a:pt x="26" y="2"/>
                    </a:lnTo>
                    <a:lnTo>
                      <a:pt x="27" y="3"/>
                    </a:lnTo>
                    <a:lnTo>
                      <a:pt x="27" y="11"/>
                    </a:lnTo>
                    <a:lnTo>
                      <a:pt x="26" y="11"/>
                    </a:lnTo>
                    <a:close/>
                  </a:path>
                </a:pathLst>
              </a:custGeom>
              <a:solidFill>
                <a:srgbClr val="FFFFFF"/>
              </a:solidFill>
              <a:ln w="9525">
                <a:noFill/>
                <a:round/>
                <a:headEnd/>
                <a:tailEnd/>
              </a:ln>
            </p:spPr>
            <p:txBody>
              <a:bodyPr/>
              <a:lstStyle/>
              <a:p>
                <a:endParaRPr lang="en-US"/>
              </a:p>
            </p:txBody>
          </p:sp>
          <p:sp>
            <p:nvSpPr>
              <p:cNvPr id="43148" name="Freeform 139"/>
              <p:cNvSpPr>
                <a:spLocks noEditPoints="1"/>
              </p:cNvSpPr>
              <p:nvPr/>
            </p:nvSpPr>
            <p:spPr bwMode="auto">
              <a:xfrm>
                <a:off x="3497" y="3020"/>
                <a:ext cx="44" cy="48"/>
              </a:xfrm>
              <a:custGeom>
                <a:avLst/>
                <a:gdLst>
                  <a:gd name="T0" fmla="*/ 44 w 44"/>
                  <a:gd name="T1" fmla="*/ 27 h 48"/>
                  <a:gd name="T2" fmla="*/ 43 w 44"/>
                  <a:gd name="T3" fmla="*/ 31 h 48"/>
                  <a:gd name="T4" fmla="*/ 41 w 44"/>
                  <a:gd name="T5" fmla="*/ 38 h 48"/>
                  <a:gd name="T6" fmla="*/ 37 w 44"/>
                  <a:gd name="T7" fmla="*/ 43 h 48"/>
                  <a:gd name="T8" fmla="*/ 34 w 44"/>
                  <a:gd name="T9" fmla="*/ 46 h 48"/>
                  <a:gd name="T10" fmla="*/ 30 w 44"/>
                  <a:gd name="T11" fmla="*/ 48 h 48"/>
                  <a:gd name="T12" fmla="*/ 27 w 44"/>
                  <a:gd name="T13" fmla="*/ 48 h 48"/>
                  <a:gd name="T14" fmla="*/ 24 w 44"/>
                  <a:gd name="T15" fmla="*/ 48 h 48"/>
                  <a:gd name="T16" fmla="*/ 17 w 44"/>
                  <a:gd name="T17" fmla="*/ 47 h 48"/>
                  <a:gd name="T18" fmla="*/ 7 w 44"/>
                  <a:gd name="T19" fmla="*/ 43 h 48"/>
                  <a:gd name="T20" fmla="*/ 3 w 44"/>
                  <a:gd name="T21" fmla="*/ 38 h 48"/>
                  <a:gd name="T22" fmla="*/ 1 w 44"/>
                  <a:gd name="T23" fmla="*/ 29 h 48"/>
                  <a:gd name="T24" fmla="*/ 0 w 44"/>
                  <a:gd name="T25" fmla="*/ 23 h 48"/>
                  <a:gd name="T26" fmla="*/ 0 w 44"/>
                  <a:gd name="T27" fmla="*/ 18 h 48"/>
                  <a:gd name="T28" fmla="*/ 4 w 44"/>
                  <a:gd name="T29" fmla="*/ 9 h 48"/>
                  <a:gd name="T30" fmla="*/ 14 w 44"/>
                  <a:gd name="T31" fmla="*/ 1 h 48"/>
                  <a:gd name="T32" fmla="*/ 23 w 44"/>
                  <a:gd name="T33" fmla="*/ 0 h 48"/>
                  <a:gd name="T34" fmla="*/ 27 w 44"/>
                  <a:gd name="T35" fmla="*/ 0 h 48"/>
                  <a:gd name="T36" fmla="*/ 33 w 44"/>
                  <a:gd name="T37" fmla="*/ 3 h 48"/>
                  <a:gd name="T38" fmla="*/ 40 w 44"/>
                  <a:gd name="T39" fmla="*/ 9 h 48"/>
                  <a:gd name="T40" fmla="*/ 43 w 44"/>
                  <a:gd name="T41" fmla="*/ 18 h 48"/>
                  <a:gd name="T42" fmla="*/ 44 w 44"/>
                  <a:gd name="T43" fmla="*/ 23 h 48"/>
                  <a:gd name="T44" fmla="*/ 44 w 44"/>
                  <a:gd name="T45" fmla="*/ 24 h 48"/>
                  <a:gd name="T46" fmla="*/ 31 w 44"/>
                  <a:gd name="T47" fmla="*/ 18 h 48"/>
                  <a:gd name="T48" fmla="*/ 31 w 44"/>
                  <a:gd name="T49" fmla="*/ 16 h 48"/>
                  <a:gd name="T50" fmla="*/ 31 w 44"/>
                  <a:gd name="T51" fmla="*/ 13 h 48"/>
                  <a:gd name="T52" fmla="*/ 28 w 44"/>
                  <a:gd name="T53" fmla="*/ 6 h 48"/>
                  <a:gd name="T54" fmla="*/ 21 w 44"/>
                  <a:gd name="T55" fmla="*/ 4 h 48"/>
                  <a:gd name="T56" fmla="*/ 17 w 44"/>
                  <a:gd name="T57" fmla="*/ 6 h 48"/>
                  <a:gd name="T58" fmla="*/ 15 w 44"/>
                  <a:gd name="T59" fmla="*/ 10 h 48"/>
                  <a:gd name="T60" fmla="*/ 14 w 44"/>
                  <a:gd name="T61" fmla="*/ 13 h 48"/>
                  <a:gd name="T62" fmla="*/ 13 w 44"/>
                  <a:gd name="T63" fmla="*/ 18 h 48"/>
                  <a:gd name="T64" fmla="*/ 13 w 44"/>
                  <a:gd name="T65" fmla="*/ 27 h 48"/>
                  <a:gd name="T66" fmla="*/ 13 w 44"/>
                  <a:gd name="T67" fmla="*/ 33 h 48"/>
                  <a:gd name="T68" fmla="*/ 15 w 44"/>
                  <a:gd name="T69" fmla="*/ 39 h 48"/>
                  <a:gd name="T70" fmla="*/ 19 w 44"/>
                  <a:gd name="T71" fmla="*/ 43 h 48"/>
                  <a:gd name="T72" fmla="*/ 25 w 44"/>
                  <a:gd name="T73" fmla="*/ 43 h 48"/>
                  <a:gd name="T74" fmla="*/ 30 w 44"/>
                  <a:gd name="T75" fmla="*/ 39 h 48"/>
                  <a:gd name="T76" fmla="*/ 31 w 44"/>
                  <a:gd name="T77" fmla="*/ 34 h 48"/>
                  <a:gd name="T78" fmla="*/ 31 w 44"/>
                  <a:gd name="T79" fmla="*/ 28 h 48"/>
                  <a:gd name="T80" fmla="*/ 31 w 44"/>
                  <a:gd name="T81" fmla="*/ 24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48"/>
                  <a:gd name="T125" fmla="*/ 44 w 44"/>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48">
                    <a:moveTo>
                      <a:pt x="44" y="24"/>
                    </a:moveTo>
                    <a:lnTo>
                      <a:pt x="44" y="27"/>
                    </a:lnTo>
                    <a:lnTo>
                      <a:pt x="44" y="28"/>
                    </a:lnTo>
                    <a:lnTo>
                      <a:pt x="43" y="31"/>
                    </a:lnTo>
                    <a:lnTo>
                      <a:pt x="42" y="33"/>
                    </a:lnTo>
                    <a:lnTo>
                      <a:pt x="41" y="38"/>
                    </a:lnTo>
                    <a:lnTo>
                      <a:pt x="40" y="41"/>
                    </a:lnTo>
                    <a:lnTo>
                      <a:pt x="37" y="43"/>
                    </a:lnTo>
                    <a:lnTo>
                      <a:pt x="35" y="45"/>
                    </a:lnTo>
                    <a:lnTo>
                      <a:pt x="34" y="46"/>
                    </a:lnTo>
                    <a:lnTo>
                      <a:pt x="32" y="47"/>
                    </a:lnTo>
                    <a:lnTo>
                      <a:pt x="30" y="48"/>
                    </a:lnTo>
                    <a:lnTo>
                      <a:pt x="28" y="48"/>
                    </a:lnTo>
                    <a:lnTo>
                      <a:pt x="27" y="48"/>
                    </a:lnTo>
                    <a:lnTo>
                      <a:pt x="25" y="48"/>
                    </a:lnTo>
                    <a:lnTo>
                      <a:pt x="24" y="48"/>
                    </a:lnTo>
                    <a:lnTo>
                      <a:pt x="23" y="48"/>
                    </a:lnTo>
                    <a:lnTo>
                      <a:pt x="17" y="47"/>
                    </a:lnTo>
                    <a:lnTo>
                      <a:pt x="11" y="46"/>
                    </a:lnTo>
                    <a:lnTo>
                      <a:pt x="7" y="43"/>
                    </a:lnTo>
                    <a:lnTo>
                      <a:pt x="5" y="41"/>
                    </a:lnTo>
                    <a:lnTo>
                      <a:pt x="3" y="38"/>
                    </a:lnTo>
                    <a:lnTo>
                      <a:pt x="2" y="34"/>
                    </a:lnTo>
                    <a:lnTo>
                      <a:pt x="1" y="29"/>
                    </a:lnTo>
                    <a:lnTo>
                      <a:pt x="0" y="25"/>
                    </a:lnTo>
                    <a:lnTo>
                      <a:pt x="0" y="23"/>
                    </a:lnTo>
                    <a:lnTo>
                      <a:pt x="0" y="20"/>
                    </a:lnTo>
                    <a:lnTo>
                      <a:pt x="0" y="18"/>
                    </a:lnTo>
                    <a:lnTo>
                      <a:pt x="1" y="15"/>
                    </a:lnTo>
                    <a:lnTo>
                      <a:pt x="4" y="9"/>
                    </a:lnTo>
                    <a:lnTo>
                      <a:pt x="8" y="4"/>
                    </a:lnTo>
                    <a:lnTo>
                      <a:pt x="14" y="1"/>
                    </a:lnTo>
                    <a:lnTo>
                      <a:pt x="21" y="0"/>
                    </a:lnTo>
                    <a:lnTo>
                      <a:pt x="23" y="0"/>
                    </a:lnTo>
                    <a:lnTo>
                      <a:pt x="25" y="0"/>
                    </a:lnTo>
                    <a:lnTo>
                      <a:pt x="27" y="0"/>
                    </a:lnTo>
                    <a:lnTo>
                      <a:pt x="28" y="0"/>
                    </a:lnTo>
                    <a:lnTo>
                      <a:pt x="33" y="3"/>
                    </a:lnTo>
                    <a:lnTo>
                      <a:pt x="38" y="5"/>
                    </a:lnTo>
                    <a:lnTo>
                      <a:pt x="40" y="9"/>
                    </a:lnTo>
                    <a:lnTo>
                      <a:pt x="42" y="15"/>
                    </a:lnTo>
                    <a:lnTo>
                      <a:pt x="43" y="18"/>
                    </a:lnTo>
                    <a:lnTo>
                      <a:pt x="44" y="20"/>
                    </a:lnTo>
                    <a:lnTo>
                      <a:pt x="44" y="23"/>
                    </a:lnTo>
                    <a:lnTo>
                      <a:pt x="44" y="25"/>
                    </a:lnTo>
                    <a:lnTo>
                      <a:pt x="44" y="24"/>
                    </a:lnTo>
                    <a:close/>
                    <a:moveTo>
                      <a:pt x="31" y="24"/>
                    </a:moveTo>
                    <a:lnTo>
                      <a:pt x="31" y="18"/>
                    </a:lnTo>
                    <a:lnTo>
                      <a:pt x="31" y="17"/>
                    </a:lnTo>
                    <a:lnTo>
                      <a:pt x="31" y="16"/>
                    </a:lnTo>
                    <a:lnTo>
                      <a:pt x="31" y="14"/>
                    </a:lnTo>
                    <a:lnTo>
                      <a:pt x="31" y="13"/>
                    </a:lnTo>
                    <a:lnTo>
                      <a:pt x="30" y="8"/>
                    </a:lnTo>
                    <a:lnTo>
                      <a:pt x="28" y="6"/>
                    </a:lnTo>
                    <a:lnTo>
                      <a:pt x="25" y="5"/>
                    </a:lnTo>
                    <a:lnTo>
                      <a:pt x="21" y="4"/>
                    </a:lnTo>
                    <a:lnTo>
                      <a:pt x="20" y="5"/>
                    </a:lnTo>
                    <a:lnTo>
                      <a:pt x="17" y="6"/>
                    </a:lnTo>
                    <a:lnTo>
                      <a:pt x="15" y="8"/>
                    </a:lnTo>
                    <a:lnTo>
                      <a:pt x="15" y="10"/>
                    </a:lnTo>
                    <a:lnTo>
                      <a:pt x="15" y="12"/>
                    </a:lnTo>
                    <a:lnTo>
                      <a:pt x="14" y="13"/>
                    </a:lnTo>
                    <a:lnTo>
                      <a:pt x="13" y="16"/>
                    </a:lnTo>
                    <a:lnTo>
                      <a:pt x="13" y="18"/>
                    </a:lnTo>
                    <a:lnTo>
                      <a:pt x="13" y="23"/>
                    </a:lnTo>
                    <a:lnTo>
                      <a:pt x="13" y="27"/>
                    </a:lnTo>
                    <a:lnTo>
                      <a:pt x="13" y="30"/>
                    </a:lnTo>
                    <a:lnTo>
                      <a:pt x="13" y="33"/>
                    </a:lnTo>
                    <a:lnTo>
                      <a:pt x="13" y="35"/>
                    </a:lnTo>
                    <a:lnTo>
                      <a:pt x="15" y="39"/>
                    </a:lnTo>
                    <a:lnTo>
                      <a:pt x="16" y="42"/>
                    </a:lnTo>
                    <a:lnTo>
                      <a:pt x="19" y="43"/>
                    </a:lnTo>
                    <a:lnTo>
                      <a:pt x="21" y="43"/>
                    </a:lnTo>
                    <a:lnTo>
                      <a:pt x="25" y="43"/>
                    </a:lnTo>
                    <a:lnTo>
                      <a:pt x="28" y="42"/>
                    </a:lnTo>
                    <a:lnTo>
                      <a:pt x="30" y="39"/>
                    </a:lnTo>
                    <a:lnTo>
                      <a:pt x="31" y="37"/>
                    </a:lnTo>
                    <a:lnTo>
                      <a:pt x="31" y="34"/>
                    </a:lnTo>
                    <a:lnTo>
                      <a:pt x="31" y="31"/>
                    </a:lnTo>
                    <a:lnTo>
                      <a:pt x="31" y="28"/>
                    </a:lnTo>
                    <a:lnTo>
                      <a:pt x="31" y="25"/>
                    </a:lnTo>
                    <a:lnTo>
                      <a:pt x="31" y="24"/>
                    </a:lnTo>
                    <a:close/>
                  </a:path>
                </a:pathLst>
              </a:custGeom>
              <a:solidFill>
                <a:srgbClr val="FFFFFF"/>
              </a:solidFill>
              <a:ln w="9525">
                <a:noFill/>
                <a:round/>
                <a:headEnd/>
                <a:tailEnd/>
              </a:ln>
            </p:spPr>
            <p:txBody>
              <a:bodyPr/>
              <a:lstStyle/>
              <a:p>
                <a:endParaRPr lang="en-US"/>
              </a:p>
            </p:txBody>
          </p:sp>
          <p:sp>
            <p:nvSpPr>
              <p:cNvPr id="43149" name="Freeform 140"/>
              <p:cNvSpPr>
                <a:spLocks/>
              </p:cNvSpPr>
              <p:nvPr/>
            </p:nvSpPr>
            <p:spPr bwMode="auto">
              <a:xfrm>
                <a:off x="3553" y="3020"/>
                <a:ext cx="40" cy="48"/>
              </a:xfrm>
              <a:custGeom>
                <a:avLst/>
                <a:gdLst>
                  <a:gd name="T0" fmla="*/ 11 w 40"/>
                  <a:gd name="T1" fmla="*/ 13 h 48"/>
                  <a:gd name="T2" fmla="*/ 11 w 40"/>
                  <a:gd name="T3" fmla="*/ 13 h 48"/>
                  <a:gd name="T4" fmla="*/ 12 w 40"/>
                  <a:gd name="T5" fmla="*/ 12 h 48"/>
                  <a:gd name="T6" fmla="*/ 12 w 40"/>
                  <a:gd name="T7" fmla="*/ 11 h 48"/>
                  <a:gd name="T8" fmla="*/ 13 w 40"/>
                  <a:gd name="T9" fmla="*/ 9 h 48"/>
                  <a:gd name="T10" fmla="*/ 15 w 40"/>
                  <a:gd name="T11" fmla="*/ 8 h 48"/>
                  <a:gd name="T12" fmla="*/ 16 w 40"/>
                  <a:gd name="T13" fmla="*/ 6 h 48"/>
                  <a:gd name="T14" fmla="*/ 18 w 40"/>
                  <a:gd name="T15" fmla="*/ 4 h 48"/>
                  <a:gd name="T16" fmla="*/ 20 w 40"/>
                  <a:gd name="T17" fmla="*/ 3 h 48"/>
                  <a:gd name="T18" fmla="*/ 22 w 40"/>
                  <a:gd name="T19" fmla="*/ 2 h 48"/>
                  <a:gd name="T20" fmla="*/ 24 w 40"/>
                  <a:gd name="T21" fmla="*/ 0 h 48"/>
                  <a:gd name="T22" fmla="*/ 27 w 40"/>
                  <a:gd name="T23" fmla="*/ 0 h 48"/>
                  <a:gd name="T24" fmla="*/ 32 w 40"/>
                  <a:gd name="T25" fmla="*/ 1 h 48"/>
                  <a:gd name="T26" fmla="*/ 36 w 40"/>
                  <a:gd name="T27" fmla="*/ 3 h 48"/>
                  <a:gd name="T28" fmla="*/ 38 w 40"/>
                  <a:gd name="T29" fmla="*/ 7 h 48"/>
                  <a:gd name="T30" fmla="*/ 39 w 40"/>
                  <a:gd name="T31" fmla="*/ 13 h 48"/>
                  <a:gd name="T32" fmla="*/ 40 w 40"/>
                  <a:gd name="T33" fmla="*/ 17 h 48"/>
                  <a:gd name="T34" fmla="*/ 40 w 40"/>
                  <a:gd name="T35" fmla="*/ 48 h 48"/>
                  <a:gd name="T36" fmla="*/ 28 w 40"/>
                  <a:gd name="T37" fmla="*/ 48 h 48"/>
                  <a:gd name="T38" fmla="*/ 28 w 40"/>
                  <a:gd name="T39" fmla="*/ 20 h 48"/>
                  <a:gd name="T40" fmla="*/ 27 w 40"/>
                  <a:gd name="T41" fmla="*/ 17 h 48"/>
                  <a:gd name="T42" fmla="*/ 27 w 40"/>
                  <a:gd name="T43" fmla="*/ 16 h 48"/>
                  <a:gd name="T44" fmla="*/ 27 w 40"/>
                  <a:gd name="T45" fmla="*/ 15 h 48"/>
                  <a:gd name="T46" fmla="*/ 27 w 40"/>
                  <a:gd name="T47" fmla="*/ 14 h 48"/>
                  <a:gd name="T48" fmla="*/ 27 w 40"/>
                  <a:gd name="T49" fmla="*/ 12 h 48"/>
                  <a:gd name="T50" fmla="*/ 25 w 40"/>
                  <a:gd name="T51" fmla="*/ 10 h 48"/>
                  <a:gd name="T52" fmla="*/ 24 w 40"/>
                  <a:gd name="T53" fmla="*/ 9 h 48"/>
                  <a:gd name="T54" fmla="*/ 22 w 40"/>
                  <a:gd name="T55" fmla="*/ 8 h 48"/>
                  <a:gd name="T56" fmla="*/ 20 w 40"/>
                  <a:gd name="T57" fmla="*/ 8 h 48"/>
                  <a:gd name="T58" fmla="*/ 20 w 40"/>
                  <a:gd name="T59" fmla="*/ 9 h 48"/>
                  <a:gd name="T60" fmla="*/ 18 w 40"/>
                  <a:gd name="T61" fmla="*/ 11 h 48"/>
                  <a:gd name="T62" fmla="*/ 16 w 40"/>
                  <a:gd name="T63" fmla="*/ 11 h 48"/>
                  <a:gd name="T64" fmla="*/ 15 w 40"/>
                  <a:gd name="T65" fmla="*/ 13 h 48"/>
                  <a:gd name="T66" fmla="*/ 13 w 40"/>
                  <a:gd name="T67" fmla="*/ 15 h 48"/>
                  <a:gd name="T68" fmla="*/ 12 w 40"/>
                  <a:gd name="T69" fmla="*/ 18 h 48"/>
                  <a:gd name="T70" fmla="*/ 12 w 40"/>
                  <a:gd name="T71" fmla="*/ 21 h 48"/>
                  <a:gd name="T72" fmla="*/ 12 w 40"/>
                  <a:gd name="T73" fmla="*/ 22 h 48"/>
                  <a:gd name="T74" fmla="*/ 12 w 40"/>
                  <a:gd name="T75" fmla="*/ 23 h 48"/>
                  <a:gd name="T76" fmla="*/ 12 w 40"/>
                  <a:gd name="T77" fmla="*/ 24 h 48"/>
                  <a:gd name="T78" fmla="*/ 12 w 40"/>
                  <a:gd name="T79" fmla="*/ 27 h 48"/>
                  <a:gd name="T80" fmla="*/ 12 w 40"/>
                  <a:gd name="T81" fmla="*/ 29 h 48"/>
                  <a:gd name="T82" fmla="*/ 12 w 40"/>
                  <a:gd name="T83" fmla="*/ 48 h 48"/>
                  <a:gd name="T84" fmla="*/ 0 w 40"/>
                  <a:gd name="T85" fmla="*/ 48 h 48"/>
                  <a:gd name="T86" fmla="*/ 0 w 40"/>
                  <a:gd name="T87" fmla="*/ 0 h 48"/>
                  <a:gd name="T88" fmla="*/ 11 w 40"/>
                  <a:gd name="T89" fmla="*/ 0 h 48"/>
                  <a:gd name="T90" fmla="*/ 11 w 40"/>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48"/>
                  <a:gd name="T140" fmla="*/ 40 w 40"/>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48">
                    <a:moveTo>
                      <a:pt x="11" y="13"/>
                    </a:moveTo>
                    <a:lnTo>
                      <a:pt x="11" y="13"/>
                    </a:lnTo>
                    <a:lnTo>
                      <a:pt x="12" y="12"/>
                    </a:lnTo>
                    <a:lnTo>
                      <a:pt x="12" y="11"/>
                    </a:lnTo>
                    <a:lnTo>
                      <a:pt x="13" y="9"/>
                    </a:lnTo>
                    <a:lnTo>
                      <a:pt x="15" y="8"/>
                    </a:lnTo>
                    <a:lnTo>
                      <a:pt x="16" y="6"/>
                    </a:lnTo>
                    <a:lnTo>
                      <a:pt x="18" y="4"/>
                    </a:lnTo>
                    <a:lnTo>
                      <a:pt x="20" y="3"/>
                    </a:lnTo>
                    <a:lnTo>
                      <a:pt x="22" y="2"/>
                    </a:lnTo>
                    <a:lnTo>
                      <a:pt x="24" y="0"/>
                    </a:lnTo>
                    <a:lnTo>
                      <a:pt x="27" y="0"/>
                    </a:lnTo>
                    <a:lnTo>
                      <a:pt x="32" y="1"/>
                    </a:lnTo>
                    <a:lnTo>
                      <a:pt x="36" y="3"/>
                    </a:lnTo>
                    <a:lnTo>
                      <a:pt x="38" y="7"/>
                    </a:lnTo>
                    <a:lnTo>
                      <a:pt x="39" y="13"/>
                    </a:lnTo>
                    <a:lnTo>
                      <a:pt x="40" y="17"/>
                    </a:lnTo>
                    <a:lnTo>
                      <a:pt x="40" y="48"/>
                    </a:lnTo>
                    <a:lnTo>
                      <a:pt x="28" y="48"/>
                    </a:lnTo>
                    <a:lnTo>
                      <a:pt x="28" y="20"/>
                    </a:lnTo>
                    <a:lnTo>
                      <a:pt x="27" y="17"/>
                    </a:lnTo>
                    <a:lnTo>
                      <a:pt x="27" y="16"/>
                    </a:lnTo>
                    <a:lnTo>
                      <a:pt x="27" y="15"/>
                    </a:lnTo>
                    <a:lnTo>
                      <a:pt x="27" y="14"/>
                    </a:lnTo>
                    <a:lnTo>
                      <a:pt x="27" y="12"/>
                    </a:lnTo>
                    <a:lnTo>
                      <a:pt x="25" y="10"/>
                    </a:lnTo>
                    <a:lnTo>
                      <a:pt x="24" y="9"/>
                    </a:lnTo>
                    <a:lnTo>
                      <a:pt x="22" y="8"/>
                    </a:lnTo>
                    <a:lnTo>
                      <a:pt x="20" y="8"/>
                    </a:lnTo>
                    <a:lnTo>
                      <a:pt x="20" y="9"/>
                    </a:lnTo>
                    <a:lnTo>
                      <a:pt x="18" y="11"/>
                    </a:lnTo>
                    <a:lnTo>
                      <a:pt x="16" y="11"/>
                    </a:lnTo>
                    <a:lnTo>
                      <a:pt x="15" y="13"/>
                    </a:lnTo>
                    <a:lnTo>
                      <a:pt x="13" y="15"/>
                    </a:lnTo>
                    <a:lnTo>
                      <a:pt x="12" y="18"/>
                    </a:lnTo>
                    <a:lnTo>
                      <a:pt x="12" y="21"/>
                    </a:lnTo>
                    <a:lnTo>
                      <a:pt x="12" y="22"/>
                    </a:lnTo>
                    <a:lnTo>
                      <a:pt x="12" y="23"/>
                    </a:lnTo>
                    <a:lnTo>
                      <a:pt x="12" y="24"/>
                    </a:lnTo>
                    <a:lnTo>
                      <a:pt x="12" y="27"/>
                    </a:lnTo>
                    <a:lnTo>
                      <a:pt x="12" y="29"/>
                    </a:lnTo>
                    <a:lnTo>
                      <a:pt x="12" y="48"/>
                    </a:lnTo>
                    <a:lnTo>
                      <a:pt x="0" y="48"/>
                    </a:lnTo>
                    <a:lnTo>
                      <a:pt x="0" y="0"/>
                    </a:lnTo>
                    <a:lnTo>
                      <a:pt x="11" y="0"/>
                    </a:lnTo>
                    <a:lnTo>
                      <a:pt x="11" y="13"/>
                    </a:lnTo>
                    <a:close/>
                  </a:path>
                </a:pathLst>
              </a:custGeom>
              <a:solidFill>
                <a:srgbClr val="FFFFFF"/>
              </a:solidFill>
              <a:ln w="9525">
                <a:noFill/>
                <a:round/>
                <a:headEnd/>
                <a:tailEnd/>
              </a:ln>
            </p:spPr>
            <p:txBody>
              <a:bodyPr/>
              <a:lstStyle/>
              <a:p>
                <a:endParaRPr lang="en-US"/>
              </a:p>
            </p:txBody>
          </p:sp>
          <p:sp>
            <p:nvSpPr>
              <p:cNvPr id="43150" name="Freeform 141"/>
              <p:cNvSpPr>
                <a:spLocks noEditPoints="1"/>
              </p:cNvSpPr>
              <p:nvPr/>
            </p:nvSpPr>
            <p:spPr bwMode="auto">
              <a:xfrm>
                <a:off x="3606" y="3000"/>
                <a:ext cx="12" cy="68"/>
              </a:xfrm>
              <a:custGeom>
                <a:avLst/>
                <a:gdLst>
                  <a:gd name="T0" fmla="*/ 12 w 12"/>
                  <a:gd name="T1" fmla="*/ 68 h 68"/>
                  <a:gd name="T2" fmla="*/ 0 w 12"/>
                  <a:gd name="T3" fmla="*/ 68 h 68"/>
                  <a:gd name="T4" fmla="*/ 0 w 12"/>
                  <a:gd name="T5" fmla="*/ 20 h 68"/>
                  <a:gd name="T6" fmla="*/ 12 w 12"/>
                  <a:gd name="T7" fmla="*/ 20 h 68"/>
                  <a:gd name="T8" fmla="*/ 12 w 12"/>
                  <a:gd name="T9" fmla="*/ 68 h 68"/>
                  <a:gd name="T10" fmla="*/ 0 w 12"/>
                  <a:gd name="T11" fmla="*/ 10 h 68"/>
                  <a:gd name="T12" fmla="*/ 0 w 12"/>
                  <a:gd name="T13" fmla="*/ 0 h 68"/>
                  <a:gd name="T14" fmla="*/ 12 w 12"/>
                  <a:gd name="T15" fmla="*/ 0 h 68"/>
                  <a:gd name="T16" fmla="*/ 12 w 12"/>
                  <a:gd name="T17" fmla="*/ 10 h 68"/>
                  <a:gd name="T18" fmla="*/ 0 w 12"/>
                  <a:gd name="T19" fmla="*/ 1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8"/>
                  <a:gd name="T32" fmla="*/ 12 w 1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8">
                    <a:moveTo>
                      <a:pt x="12" y="68"/>
                    </a:moveTo>
                    <a:lnTo>
                      <a:pt x="0" y="68"/>
                    </a:lnTo>
                    <a:lnTo>
                      <a:pt x="0" y="20"/>
                    </a:lnTo>
                    <a:lnTo>
                      <a:pt x="12" y="20"/>
                    </a:lnTo>
                    <a:lnTo>
                      <a:pt x="12" y="68"/>
                    </a:lnTo>
                    <a:close/>
                    <a:moveTo>
                      <a:pt x="0" y="10"/>
                    </a:moveTo>
                    <a:lnTo>
                      <a:pt x="0" y="0"/>
                    </a:lnTo>
                    <a:lnTo>
                      <a:pt x="12" y="0"/>
                    </a:lnTo>
                    <a:lnTo>
                      <a:pt x="12" y="10"/>
                    </a:lnTo>
                    <a:lnTo>
                      <a:pt x="0" y="10"/>
                    </a:lnTo>
                    <a:close/>
                  </a:path>
                </a:pathLst>
              </a:custGeom>
              <a:solidFill>
                <a:srgbClr val="FFFFFF"/>
              </a:solidFill>
              <a:ln w="9525">
                <a:noFill/>
                <a:round/>
                <a:headEnd/>
                <a:tailEnd/>
              </a:ln>
            </p:spPr>
            <p:txBody>
              <a:bodyPr/>
              <a:lstStyle/>
              <a:p>
                <a:endParaRPr lang="en-US"/>
              </a:p>
            </p:txBody>
          </p:sp>
          <p:sp>
            <p:nvSpPr>
              <p:cNvPr id="43151" name="Freeform 142"/>
              <p:cNvSpPr>
                <a:spLocks noEditPoints="1"/>
              </p:cNvSpPr>
              <p:nvPr/>
            </p:nvSpPr>
            <p:spPr bwMode="auto">
              <a:xfrm>
                <a:off x="3631" y="3000"/>
                <a:ext cx="41" cy="68"/>
              </a:xfrm>
              <a:custGeom>
                <a:avLst/>
                <a:gdLst>
                  <a:gd name="T0" fmla="*/ 29 w 41"/>
                  <a:gd name="T1" fmla="*/ 0 h 68"/>
                  <a:gd name="T2" fmla="*/ 41 w 41"/>
                  <a:gd name="T3" fmla="*/ 0 h 68"/>
                  <a:gd name="T4" fmla="*/ 41 w 41"/>
                  <a:gd name="T5" fmla="*/ 68 h 68"/>
                  <a:gd name="T6" fmla="*/ 29 w 41"/>
                  <a:gd name="T7" fmla="*/ 68 h 68"/>
                  <a:gd name="T8" fmla="*/ 29 w 41"/>
                  <a:gd name="T9" fmla="*/ 60 h 68"/>
                  <a:gd name="T10" fmla="*/ 26 w 41"/>
                  <a:gd name="T11" fmla="*/ 61 h 68"/>
                  <a:gd name="T12" fmla="*/ 25 w 41"/>
                  <a:gd name="T13" fmla="*/ 64 h 68"/>
                  <a:gd name="T14" fmla="*/ 22 w 41"/>
                  <a:gd name="T15" fmla="*/ 66 h 68"/>
                  <a:gd name="T16" fmla="*/ 19 w 41"/>
                  <a:gd name="T17" fmla="*/ 67 h 68"/>
                  <a:gd name="T18" fmla="*/ 15 w 41"/>
                  <a:gd name="T19" fmla="*/ 68 h 68"/>
                  <a:gd name="T20" fmla="*/ 8 w 41"/>
                  <a:gd name="T21" fmla="*/ 66 h 68"/>
                  <a:gd name="T22" fmla="*/ 4 w 41"/>
                  <a:gd name="T23" fmla="*/ 62 h 68"/>
                  <a:gd name="T24" fmla="*/ 1 w 41"/>
                  <a:gd name="T25" fmla="*/ 55 h 68"/>
                  <a:gd name="T26" fmla="*/ 0 w 41"/>
                  <a:gd name="T27" fmla="*/ 45 h 68"/>
                  <a:gd name="T28" fmla="*/ 1 w 41"/>
                  <a:gd name="T29" fmla="*/ 34 h 68"/>
                  <a:gd name="T30" fmla="*/ 3 w 41"/>
                  <a:gd name="T31" fmla="*/ 26 h 68"/>
                  <a:gd name="T32" fmla="*/ 9 w 41"/>
                  <a:gd name="T33" fmla="*/ 22 h 68"/>
                  <a:gd name="T34" fmla="*/ 16 w 41"/>
                  <a:gd name="T35" fmla="*/ 21 h 68"/>
                  <a:gd name="T36" fmla="*/ 20 w 41"/>
                  <a:gd name="T37" fmla="*/ 21 h 68"/>
                  <a:gd name="T38" fmla="*/ 22 w 41"/>
                  <a:gd name="T39" fmla="*/ 22 h 68"/>
                  <a:gd name="T40" fmla="*/ 25 w 41"/>
                  <a:gd name="T41" fmla="*/ 25 h 68"/>
                  <a:gd name="T42" fmla="*/ 26 w 41"/>
                  <a:gd name="T43" fmla="*/ 27 h 68"/>
                  <a:gd name="T44" fmla="*/ 29 w 41"/>
                  <a:gd name="T45" fmla="*/ 27 h 68"/>
                  <a:gd name="T46" fmla="*/ 29 w 41"/>
                  <a:gd name="T47" fmla="*/ 0 h 68"/>
                  <a:gd name="T48" fmla="*/ 12 w 41"/>
                  <a:gd name="T49" fmla="*/ 46 h 68"/>
                  <a:gd name="T50" fmla="*/ 12 w 41"/>
                  <a:gd name="T51" fmla="*/ 47 h 68"/>
                  <a:gd name="T52" fmla="*/ 12 w 41"/>
                  <a:gd name="T53" fmla="*/ 48 h 68"/>
                  <a:gd name="T54" fmla="*/ 12 w 41"/>
                  <a:gd name="T55" fmla="*/ 49 h 68"/>
                  <a:gd name="T56" fmla="*/ 12 w 41"/>
                  <a:gd name="T57" fmla="*/ 50 h 68"/>
                  <a:gd name="T58" fmla="*/ 12 w 41"/>
                  <a:gd name="T59" fmla="*/ 51 h 68"/>
                  <a:gd name="T60" fmla="*/ 12 w 41"/>
                  <a:gd name="T61" fmla="*/ 52 h 68"/>
                  <a:gd name="T62" fmla="*/ 12 w 41"/>
                  <a:gd name="T63" fmla="*/ 53 h 68"/>
                  <a:gd name="T64" fmla="*/ 12 w 41"/>
                  <a:gd name="T65" fmla="*/ 54 h 68"/>
                  <a:gd name="T66" fmla="*/ 14 w 41"/>
                  <a:gd name="T67" fmla="*/ 57 h 68"/>
                  <a:gd name="T68" fmla="*/ 16 w 41"/>
                  <a:gd name="T69" fmla="*/ 60 h 68"/>
                  <a:gd name="T70" fmla="*/ 18 w 41"/>
                  <a:gd name="T71" fmla="*/ 61 h 68"/>
                  <a:gd name="T72" fmla="*/ 21 w 41"/>
                  <a:gd name="T73" fmla="*/ 61 h 68"/>
                  <a:gd name="T74" fmla="*/ 22 w 41"/>
                  <a:gd name="T75" fmla="*/ 61 h 68"/>
                  <a:gd name="T76" fmla="*/ 25 w 41"/>
                  <a:gd name="T77" fmla="*/ 60 h 68"/>
                  <a:gd name="T78" fmla="*/ 26 w 41"/>
                  <a:gd name="T79" fmla="*/ 57 h 68"/>
                  <a:gd name="T80" fmla="*/ 26 w 41"/>
                  <a:gd name="T81" fmla="*/ 54 h 68"/>
                  <a:gd name="T82" fmla="*/ 26 w 41"/>
                  <a:gd name="T83" fmla="*/ 53 h 68"/>
                  <a:gd name="T84" fmla="*/ 26 w 41"/>
                  <a:gd name="T85" fmla="*/ 52 h 68"/>
                  <a:gd name="T86" fmla="*/ 26 w 41"/>
                  <a:gd name="T87" fmla="*/ 51 h 68"/>
                  <a:gd name="T88" fmla="*/ 26 w 41"/>
                  <a:gd name="T89" fmla="*/ 50 h 68"/>
                  <a:gd name="T90" fmla="*/ 27 w 41"/>
                  <a:gd name="T91" fmla="*/ 46 h 68"/>
                  <a:gd name="T92" fmla="*/ 26 w 41"/>
                  <a:gd name="T93" fmla="*/ 41 h 68"/>
                  <a:gd name="T94" fmla="*/ 26 w 41"/>
                  <a:gd name="T95" fmla="*/ 35 h 68"/>
                  <a:gd name="T96" fmla="*/ 25 w 41"/>
                  <a:gd name="T97" fmla="*/ 31 h 68"/>
                  <a:gd name="T98" fmla="*/ 22 w 41"/>
                  <a:gd name="T99" fmla="*/ 28 h 68"/>
                  <a:gd name="T100" fmla="*/ 19 w 41"/>
                  <a:gd name="T101" fmla="*/ 27 h 68"/>
                  <a:gd name="T102" fmla="*/ 16 w 41"/>
                  <a:gd name="T103" fmla="*/ 28 h 68"/>
                  <a:gd name="T104" fmla="*/ 14 w 41"/>
                  <a:gd name="T105" fmla="*/ 31 h 68"/>
                  <a:gd name="T106" fmla="*/ 13 w 41"/>
                  <a:gd name="T107" fmla="*/ 34 h 68"/>
                  <a:gd name="T108" fmla="*/ 12 w 41"/>
                  <a:gd name="T109" fmla="*/ 39 h 68"/>
                  <a:gd name="T110" fmla="*/ 12 w 41"/>
                  <a:gd name="T111" fmla="*/ 41 h 68"/>
                  <a:gd name="T112" fmla="*/ 12 w 41"/>
                  <a:gd name="T113" fmla="*/ 42 h 68"/>
                  <a:gd name="T114" fmla="*/ 12 w 41"/>
                  <a:gd name="T115" fmla="*/ 44 h 68"/>
                  <a:gd name="T116" fmla="*/ 12 w 41"/>
                  <a:gd name="T117" fmla="*/ 46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
                  <a:gd name="T178" fmla="*/ 0 h 68"/>
                  <a:gd name="T179" fmla="*/ 41 w 41"/>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 h="68">
                    <a:moveTo>
                      <a:pt x="29" y="0"/>
                    </a:moveTo>
                    <a:lnTo>
                      <a:pt x="41" y="0"/>
                    </a:lnTo>
                    <a:lnTo>
                      <a:pt x="41" y="68"/>
                    </a:lnTo>
                    <a:lnTo>
                      <a:pt x="29" y="68"/>
                    </a:lnTo>
                    <a:lnTo>
                      <a:pt x="29" y="60"/>
                    </a:lnTo>
                    <a:lnTo>
                      <a:pt x="26" y="61"/>
                    </a:lnTo>
                    <a:lnTo>
                      <a:pt x="25" y="64"/>
                    </a:lnTo>
                    <a:lnTo>
                      <a:pt x="22" y="66"/>
                    </a:lnTo>
                    <a:lnTo>
                      <a:pt x="19" y="67"/>
                    </a:lnTo>
                    <a:lnTo>
                      <a:pt x="15" y="68"/>
                    </a:lnTo>
                    <a:lnTo>
                      <a:pt x="8" y="66"/>
                    </a:lnTo>
                    <a:lnTo>
                      <a:pt x="4" y="62"/>
                    </a:lnTo>
                    <a:lnTo>
                      <a:pt x="1" y="55"/>
                    </a:lnTo>
                    <a:lnTo>
                      <a:pt x="0" y="45"/>
                    </a:lnTo>
                    <a:lnTo>
                      <a:pt x="1" y="34"/>
                    </a:lnTo>
                    <a:lnTo>
                      <a:pt x="3" y="26"/>
                    </a:lnTo>
                    <a:lnTo>
                      <a:pt x="9" y="22"/>
                    </a:lnTo>
                    <a:lnTo>
                      <a:pt x="16" y="21"/>
                    </a:lnTo>
                    <a:lnTo>
                      <a:pt x="20" y="21"/>
                    </a:lnTo>
                    <a:lnTo>
                      <a:pt x="22" y="22"/>
                    </a:lnTo>
                    <a:lnTo>
                      <a:pt x="25" y="25"/>
                    </a:lnTo>
                    <a:lnTo>
                      <a:pt x="26" y="27"/>
                    </a:lnTo>
                    <a:lnTo>
                      <a:pt x="29" y="27"/>
                    </a:lnTo>
                    <a:lnTo>
                      <a:pt x="29" y="0"/>
                    </a:lnTo>
                    <a:close/>
                    <a:moveTo>
                      <a:pt x="12" y="46"/>
                    </a:moveTo>
                    <a:lnTo>
                      <a:pt x="12" y="47"/>
                    </a:lnTo>
                    <a:lnTo>
                      <a:pt x="12" y="48"/>
                    </a:lnTo>
                    <a:lnTo>
                      <a:pt x="12" y="49"/>
                    </a:lnTo>
                    <a:lnTo>
                      <a:pt x="12" y="50"/>
                    </a:lnTo>
                    <a:lnTo>
                      <a:pt x="12" y="51"/>
                    </a:lnTo>
                    <a:lnTo>
                      <a:pt x="12" y="52"/>
                    </a:lnTo>
                    <a:lnTo>
                      <a:pt x="12" y="53"/>
                    </a:lnTo>
                    <a:lnTo>
                      <a:pt x="12" y="54"/>
                    </a:lnTo>
                    <a:lnTo>
                      <a:pt x="14" y="57"/>
                    </a:lnTo>
                    <a:lnTo>
                      <a:pt x="16" y="60"/>
                    </a:lnTo>
                    <a:lnTo>
                      <a:pt x="18" y="61"/>
                    </a:lnTo>
                    <a:lnTo>
                      <a:pt x="21" y="61"/>
                    </a:lnTo>
                    <a:lnTo>
                      <a:pt x="22" y="61"/>
                    </a:lnTo>
                    <a:lnTo>
                      <a:pt x="25" y="60"/>
                    </a:lnTo>
                    <a:lnTo>
                      <a:pt x="26" y="57"/>
                    </a:lnTo>
                    <a:lnTo>
                      <a:pt x="26" y="54"/>
                    </a:lnTo>
                    <a:lnTo>
                      <a:pt x="26" y="53"/>
                    </a:lnTo>
                    <a:lnTo>
                      <a:pt x="26" y="52"/>
                    </a:lnTo>
                    <a:lnTo>
                      <a:pt x="26" y="51"/>
                    </a:lnTo>
                    <a:lnTo>
                      <a:pt x="26" y="50"/>
                    </a:lnTo>
                    <a:lnTo>
                      <a:pt x="27" y="46"/>
                    </a:lnTo>
                    <a:lnTo>
                      <a:pt x="26" y="41"/>
                    </a:lnTo>
                    <a:lnTo>
                      <a:pt x="26" y="35"/>
                    </a:lnTo>
                    <a:lnTo>
                      <a:pt x="25" y="31"/>
                    </a:lnTo>
                    <a:lnTo>
                      <a:pt x="22" y="28"/>
                    </a:lnTo>
                    <a:lnTo>
                      <a:pt x="19" y="27"/>
                    </a:lnTo>
                    <a:lnTo>
                      <a:pt x="16" y="28"/>
                    </a:lnTo>
                    <a:lnTo>
                      <a:pt x="14" y="31"/>
                    </a:lnTo>
                    <a:lnTo>
                      <a:pt x="13" y="34"/>
                    </a:lnTo>
                    <a:lnTo>
                      <a:pt x="12" y="39"/>
                    </a:lnTo>
                    <a:lnTo>
                      <a:pt x="12" y="41"/>
                    </a:lnTo>
                    <a:lnTo>
                      <a:pt x="12" y="42"/>
                    </a:lnTo>
                    <a:lnTo>
                      <a:pt x="12" y="44"/>
                    </a:lnTo>
                    <a:lnTo>
                      <a:pt x="12" y="46"/>
                    </a:lnTo>
                    <a:close/>
                  </a:path>
                </a:pathLst>
              </a:custGeom>
              <a:solidFill>
                <a:srgbClr val="FFFFFF"/>
              </a:solidFill>
              <a:ln w="9525">
                <a:noFill/>
                <a:round/>
                <a:headEnd/>
                <a:tailEnd/>
              </a:ln>
            </p:spPr>
            <p:txBody>
              <a:bodyPr/>
              <a:lstStyle/>
              <a:p>
                <a:endParaRPr lang="en-US"/>
              </a:p>
            </p:txBody>
          </p:sp>
          <p:sp>
            <p:nvSpPr>
              <p:cNvPr id="43152" name="Freeform 143"/>
              <p:cNvSpPr>
                <a:spLocks noEditPoints="1"/>
              </p:cNvSpPr>
              <p:nvPr/>
            </p:nvSpPr>
            <p:spPr bwMode="auto">
              <a:xfrm>
                <a:off x="3683" y="3020"/>
                <a:ext cx="43" cy="48"/>
              </a:xfrm>
              <a:custGeom>
                <a:avLst/>
                <a:gdLst>
                  <a:gd name="T0" fmla="*/ 13 w 43"/>
                  <a:gd name="T1" fmla="*/ 24 h 48"/>
                  <a:gd name="T2" fmla="*/ 16 w 43"/>
                  <a:gd name="T3" fmla="*/ 32 h 48"/>
                  <a:gd name="T4" fmla="*/ 20 w 43"/>
                  <a:gd name="T5" fmla="*/ 38 h 48"/>
                  <a:gd name="T6" fmla="*/ 27 w 43"/>
                  <a:gd name="T7" fmla="*/ 41 h 48"/>
                  <a:gd name="T8" fmla="*/ 34 w 43"/>
                  <a:gd name="T9" fmla="*/ 41 h 48"/>
                  <a:gd name="T10" fmla="*/ 37 w 43"/>
                  <a:gd name="T11" fmla="*/ 41 h 48"/>
                  <a:gd name="T12" fmla="*/ 40 w 43"/>
                  <a:gd name="T13" fmla="*/ 40 h 48"/>
                  <a:gd name="T14" fmla="*/ 41 w 43"/>
                  <a:gd name="T15" fmla="*/ 45 h 48"/>
                  <a:gd name="T16" fmla="*/ 36 w 43"/>
                  <a:gd name="T17" fmla="*/ 48 h 48"/>
                  <a:gd name="T18" fmla="*/ 31 w 43"/>
                  <a:gd name="T19" fmla="*/ 48 h 48"/>
                  <a:gd name="T20" fmla="*/ 25 w 43"/>
                  <a:gd name="T21" fmla="*/ 48 h 48"/>
                  <a:gd name="T22" fmla="*/ 10 w 43"/>
                  <a:gd name="T23" fmla="*/ 43 h 48"/>
                  <a:gd name="T24" fmla="*/ 0 w 43"/>
                  <a:gd name="T25" fmla="*/ 33 h 48"/>
                  <a:gd name="T26" fmla="*/ 0 w 43"/>
                  <a:gd name="T27" fmla="*/ 28 h 48"/>
                  <a:gd name="T28" fmla="*/ 0 w 43"/>
                  <a:gd name="T29" fmla="*/ 23 h 48"/>
                  <a:gd name="T30" fmla="*/ 5 w 43"/>
                  <a:gd name="T31" fmla="*/ 6 h 48"/>
                  <a:gd name="T32" fmla="*/ 22 w 43"/>
                  <a:gd name="T33" fmla="*/ 0 h 48"/>
                  <a:gd name="T34" fmla="*/ 26 w 43"/>
                  <a:gd name="T35" fmla="*/ 0 h 48"/>
                  <a:gd name="T36" fmla="*/ 28 w 43"/>
                  <a:gd name="T37" fmla="*/ 0 h 48"/>
                  <a:gd name="T38" fmla="*/ 31 w 43"/>
                  <a:gd name="T39" fmla="*/ 1 h 48"/>
                  <a:gd name="T40" fmla="*/ 35 w 43"/>
                  <a:gd name="T41" fmla="*/ 3 h 48"/>
                  <a:gd name="T42" fmla="*/ 39 w 43"/>
                  <a:gd name="T43" fmla="*/ 7 h 48"/>
                  <a:gd name="T44" fmla="*/ 41 w 43"/>
                  <a:gd name="T45" fmla="*/ 13 h 48"/>
                  <a:gd name="T46" fmla="*/ 42 w 43"/>
                  <a:gd name="T47" fmla="*/ 16 h 48"/>
                  <a:gd name="T48" fmla="*/ 43 w 43"/>
                  <a:gd name="T49" fmla="*/ 18 h 48"/>
                  <a:gd name="T50" fmla="*/ 13 w 43"/>
                  <a:gd name="T51" fmla="*/ 21 h 48"/>
                  <a:gd name="T52" fmla="*/ 31 w 43"/>
                  <a:gd name="T53" fmla="*/ 13 h 48"/>
                  <a:gd name="T54" fmla="*/ 30 w 43"/>
                  <a:gd name="T55" fmla="*/ 9 h 48"/>
                  <a:gd name="T56" fmla="*/ 28 w 43"/>
                  <a:gd name="T57" fmla="*/ 7 h 48"/>
                  <a:gd name="T58" fmla="*/ 26 w 43"/>
                  <a:gd name="T59" fmla="*/ 4 h 48"/>
                  <a:gd name="T60" fmla="*/ 22 w 43"/>
                  <a:gd name="T61" fmla="*/ 4 h 48"/>
                  <a:gd name="T62" fmla="*/ 17 w 43"/>
                  <a:gd name="T63" fmla="*/ 6 h 48"/>
                  <a:gd name="T64" fmla="*/ 13 w 43"/>
                  <a:gd name="T65" fmla="*/ 10 h 48"/>
                  <a:gd name="T66" fmla="*/ 13 w 43"/>
                  <a:gd name="T67" fmla="*/ 12 h 48"/>
                  <a:gd name="T68" fmla="*/ 31 w 43"/>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8"/>
                  <a:gd name="T107" fmla="*/ 43 w 43"/>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8">
                    <a:moveTo>
                      <a:pt x="13" y="21"/>
                    </a:moveTo>
                    <a:lnTo>
                      <a:pt x="13" y="24"/>
                    </a:lnTo>
                    <a:lnTo>
                      <a:pt x="14" y="28"/>
                    </a:lnTo>
                    <a:lnTo>
                      <a:pt x="16" y="32"/>
                    </a:lnTo>
                    <a:lnTo>
                      <a:pt x="18" y="35"/>
                    </a:lnTo>
                    <a:lnTo>
                      <a:pt x="20" y="38"/>
                    </a:lnTo>
                    <a:lnTo>
                      <a:pt x="24" y="39"/>
                    </a:lnTo>
                    <a:lnTo>
                      <a:pt x="27" y="41"/>
                    </a:lnTo>
                    <a:lnTo>
                      <a:pt x="31" y="41"/>
                    </a:lnTo>
                    <a:lnTo>
                      <a:pt x="34" y="41"/>
                    </a:lnTo>
                    <a:lnTo>
                      <a:pt x="35" y="41"/>
                    </a:lnTo>
                    <a:lnTo>
                      <a:pt x="37" y="41"/>
                    </a:lnTo>
                    <a:lnTo>
                      <a:pt x="39" y="41"/>
                    </a:lnTo>
                    <a:lnTo>
                      <a:pt x="40" y="40"/>
                    </a:lnTo>
                    <a:lnTo>
                      <a:pt x="41" y="39"/>
                    </a:lnTo>
                    <a:lnTo>
                      <a:pt x="41" y="45"/>
                    </a:lnTo>
                    <a:lnTo>
                      <a:pt x="39" y="47"/>
                    </a:lnTo>
                    <a:lnTo>
                      <a:pt x="36" y="48"/>
                    </a:lnTo>
                    <a:lnTo>
                      <a:pt x="34" y="48"/>
                    </a:lnTo>
                    <a:lnTo>
                      <a:pt x="31" y="48"/>
                    </a:lnTo>
                    <a:lnTo>
                      <a:pt x="28" y="48"/>
                    </a:lnTo>
                    <a:lnTo>
                      <a:pt x="25" y="48"/>
                    </a:lnTo>
                    <a:lnTo>
                      <a:pt x="17" y="47"/>
                    </a:lnTo>
                    <a:lnTo>
                      <a:pt x="10" y="43"/>
                    </a:lnTo>
                    <a:lnTo>
                      <a:pt x="5" y="39"/>
                    </a:lnTo>
                    <a:lnTo>
                      <a:pt x="0" y="33"/>
                    </a:lnTo>
                    <a:lnTo>
                      <a:pt x="0" y="30"/>
                    </a:lnTo>
                    <a:lnTo>
                      <a:pt x="0" y="28"/>
                    </a:lnTo>
                    <a:lnTo>
                      <a:pt x="0" y="25"/>
                    </a:lnTo>
                    <a:lnTo>
                      <a:pt x="0" y="23"/>
                    </a:lnTo>
                    <a:lnTo>
                      <a:pt x="2" y="13"/>
                    </a:lnTo>
                    <a:lnTo>
                      <a:pt x="5" y="6"/>
                    </a:lnTo>
                    <a:lnTo>
                      <a:pt x="13" y="2"/>
                    </a:lnTo>
                    <a:lnTo>
                      <a:pt x="22" y="0"/>
                    </a:lnTo>
                    <a:lnTo>
                      <a:pt x="24" y="0"/>
                    </a:lnTo>
                    <a:lnTo>
                      <a:pt x="26" y="0"/>
                    </a:lnTo>
                    <a:lnTo>
                      <a:pt x="28" y="0"/>
                    </a:lnTo>
                    <a:lnTo>
                      <a:pt x="30" y="0"/>
                    </a:lnTo>
                    <a:lnTo>
                      <a:pt x="31" y="1"/>
                    </a:lnTo>
                    <a:lnTo>
                      <a:pt x="34" y="3"/>
                    </a:lnTo>
                    <a:lnTo>
                      <a:pt x="35" y="3"/>
                    </a:lnTo>
                    <a:lnTo>
                      <a:pt x="38" y="4"/>
                    </a:lnTo>
                    <a:lnTo>
                      <a:pt x="39" y="7"/>
                    </a:lnTo>
                    <a:lnTo>
                      <a:pt x="40" y="9"/>
                    </a:lnTo>
                    <a:lnTo>
                      <a:pt x="41" y="13"/>
                    </a:lnTo>
                    <a:lnTo>
                      <a:pt x="41" y="14"/>
                    </a:lnTo>
                    <a:lnTo>
                      <a:pt x="42" y="16"/>
                    </a:lnTo>
                    <a:lnTo>
                      <a:pt x="43" y="17"/>
                    </a:lnTo>
                    <a:lnTo>
                      <a:pt x="43" y="18"/>
                    </a:lnTo>
                    <a:lnTo>
                      <a:pt x="12" y="18"/>
                    </a:lnTo>
                    <a:lnTo>
                      <a:pt x="13" y="21"/>
                    </a:lnTo>
                    <a:close/>
                    <a:moveTo>
                      <a:pt x="31" y="13"/>
                    </a:moveTo>
                    <a:lnTo>
                      <a:pt x="31" y="13"/>
                    </a:lnTo>
                    <a:lnTo>
                      <a:pt x="31" y="11"/>
                    </a:lnTo>
                    <a:lnTo>
                      <a:pt x="30" y="9"/>
                    </a:lnTo>
                    <a:lnTo>
                      <a:pt x="29" y="8"/>
                    </a:lnTo>
                    <a:lnTo>
                      <a:pt x="28" y="7"/>
                    </a:lnTo>
                    <a:lnTo>
                      <a:pt x="26" y="5"/>
                    </a:lnTo>
                    <a:lnTo>
                      <a:pt x="26" y="4"/>
                    </a:lnTo>
                    <a:lnTo>
                      <a:pt x="24" y="4"/>
                    </a:lnTo>
                    <a:lnTo>
                      <a:pt x="22" y="4"/>
                    </a:lnTo>
                    <a:lnTo>
                      <a:pt x="19" y="5"/>
                    </a:lnTo>
                    <a:lnTo>
                      <a:pt x="17" y="6"/>
                    </a:lnTo>
                    <a:lnTo>
                      <a:pt x="15" y="8"/>
                    </a:lnTo>
                    <a:lnTo>
                      <a:pt x="13" y="10"/>
                    </a:lnTo>
                    <a:lnTo>
                      <a:pt x="13" y="11"/>
                    </a:lnTo>
                    <a:lnTo>
                      <a:pt x="13" y="12"/>
                    </a:lnTo>
                    <a:lnTo>
                      <a:pt x="13" y="13"/>
                    </a:lnTo>
                    <a:lnTo>
                      <a:pt x="31" y="13"/>
                    </a:lnTo>
                    <a:close/>
                  </a:path>
                </a:pathLst>
              </a:custGeom>
              <a:solidFill>
                <a:srgbClr val="FFFFFF"/>
              </a:solidFill>
              <a:ln w="9525">
                <a:noFill/>
                <a:round/>
                <a:headEnd/>
                <a:tailEnd/>
              </a:ln>
            </p:spPr>
            <p:txBody>
              <a:bodyPr/>
              <a:lstStyle/>
              <a:p>
                <a:endParaRPr lang="en-US"/>
              </a:p>
            </p:txBody>
          </p:sp>
          <p:sp>
            <p:nvSpPr>
              <p:cNvPr id="43153" name="Freeform 144"/>
              <p:cNvSpPr>
                <a:spLocks/>
              </p:cNvSpPr>
              <p:nvPr/>
            </p:nvSpPr>
            <p:spPr bwMode="auto">
              <a:xfrm>
                <a:off x="3969" y="3000"/>
                <a:ext cx="38" cy="68"/>
              </a:xfrm>
              <a:custGeom>
                <a:avLst/>
                <a:gdLst>
                  <a:gd name="T0" fmla="*/ 13 w 38"/>
                  <a:gd name="T1" fmla="*/ 68 h 68"/>
                  <a:gd name="T2" fmla="*/ 0 w 38"/>
                  <a:gd name="T3" fmla="*/ 68 h 68"/>
                  <a:gd name="T4" fmla="*/ 0 w 38"/>
                  <a:gd name="T5" fmla="*/ 0 h 68"/>
                  <a:gd name="T6" fmla="*/ 38 w 38"/>
                  <a:gd name="T7" fmla="*/ 0 h 68"/>
                  <a:gd name="T8" fmla="*/ 38 w 38"/>
                  <a:gd name="T9" fmla="*/ 7 h 68"/>
                  <a:gd name="T10" fmla="*/ 13 w 38"/>
                  <a:gd name="T11" fmla="*/ 7 h 68"/>
                  <a:gd name="T12" fmla="*/ 13 w 38"/>
                  <a:gd name="T13" fmla="*/ 29 h 68"/>
                  <a:gd name="T14" fmla="*/ 37 w 38"/>
                  <a:gd name="T15" fmla="*/ 29 h 68"/>
                  <a:gd name="T16" fmla="*/ 37 w 38"/>
                  <a:gd name="T17" fmla="*/ 36 h 68"/>
                  <a:gd name="T18" fmla="*/ 13 w 38"/>
                  <a:gd name="T19" fmla="*/ 36 h 68"/>
                  <a:gd name="T20" fmla="*/ 13 w 38"/>
                  <a:gd name="T21" fmla="*/ 68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68"/>
                  <a:gd name="T35" fmla="*/ 38 w 38"/>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68">
                    <a:moveTo>
                      <a:pt x="13" y="68"/>
                    </a:moveTo>
                    <a:lnTo>
                      <a:pt x="0" y="68"/>
                    </a:lnTo>
                    <a:lnTo>
                      <a:pt x="0" y="0"/>
                    </a:lnTo>
                    <a:lnTo>
                      <a:pt x="38" y="0"/>
                    </a:lnTo>
                    <a:lnTo>
                      <a:pt x="38" y="7"/>
                    </a:lnTo>
                    <a:lnTo>
                      <a:pt x="13" y="7"/>
                    </a:lnTo>
                    <a:lnTo>
                      <a:pt x="13" y="29"/>
                    </a:lnTo>
                    <a:lnTo>
                      <a:pt x="37" y="29"/>
                    </a:lnTo>
                    <a:lnTo>
                      <a:pt x="37" y="36"/>
                    </a:lnTo>
                    <a:lnTo>
                      <a:pt x="13" y="36"/>
                    </a:lnTo>
                    <a:lnTo>
                      <a:pt x="13" y="68"/>
                    </a:lnTo>
                    <a:close/>
                  </a:path>
                </a:pathLst>
              </a:custGeom>
              <a:solidFill>
                <a:srgbClr val="FFFFFF"/>
              </a:solidFill>
              <a:ln w="9525">
                <a:noFill/>
                <a:round/>
                <a:headEnd/>
                <a:tailEnd/>
              </a:ln>
            </p:spPr>
            <p:txBody>
              <a:bodyPr/>
              <a:lstStyle/>
              <a:p>
                <a:endParaRPr lang="en-US"/>
              </a:p>
            </p:txBody>
          </p:sp>
          <p:sp>
            <p:nvSpPr>
              <p:cNvPr id="43154" name="Rectangle 145"/>
              <p:cNvSpPr>
                <a:spLocks noChangeArrowheads="1"/>
              </p:cNvSpPr>
              <p:nvPr/>
            </p:nvSpPr>
            <p:spPr bwMode="auto">
              <a:xfrm>
                <a:off x="4015" y="3000"/>
                <a:ext cx="12" cy="68"/>
              </a:xfrm>
              <a:prstGeom prst="rect">
                <a:avLst/>
              </a:prstGeom>
              <a:solidFill>
                <a:srgbClr val="FFFFFF"/>
              </a:solidFill>
              <a:ln w="9525">
                <a:noFill/>
                <a:miter lim="800000"/>
                <a:headEnd/>
                <a:tailEnd/>
              </a:ln>
            </p:spPr>
            <p:txBody>
              <a:bodyPr/>
              <a:lstStyle/>
              <a:p>
                <a:endParaRPr lang="en-GB"/>
              </a:p>
            </p:txBody>
          </p:sp>
          <p:sp>
            <p:nvSpPr>
              <p:cNvPr id="43155" name="Freeform 146"/>
              <p:cNvSpPr>
                <a:spLocks/>
              </p:cNvSpPr>
              <p:nvPr/>
            </p:nvSpPr>
            <p:spPr bwMode="auto">
              <a:xfrm>
                <a:off x="4042" y="3020"/>
                <a:ext cx="39" cy="48"/>
              </a:xfrm>
              <a:custGeom>
                <a:avLst/>
                <a:gdLst>
                  <a:gd name="T0" fmla="*/ 29 w 39"/>
                  <a:gd name="T1" fmla="*/ 35 h 48"/>
                  <a:gd name="T2" fmla="*/ 29 w 39"/>
                  <a:gd name="T3" fmla="*/ 37 h 48"/>
                  <a:gd name="T4" fmla="*/ 28 w 39"/>
                  <a:gd name="T5" fmla="*/ 38 h 48"/>
                  <a:gd name="T6" fmla="*/ 27 w 39"/>
                  <a:gd name="T7" fmla="*/ 39 h 48"/>
                  <a:gd name="T8" fmla="*/ 26 w 39"/>
                  <a:gd name="T9" fmla="*/ 40 h 48"/>
                  <a:gd name="T10" fmla="*/ 25 w 39"/>
                  <a:gd name="T11" fmla="*/ 42 h 48"/>
                  <a:gd name="T12" fmla="*/ 25 w 39"/>
                  <a:gd name="T13" fmla="*/ 43 h 48"/>
                  <a:gd name="T14" fmla="*/ 23 w 39"/>
                  <a:gd name="T15" fmla="*/ 44 h 48"/>
                  <a:gd name="T16" fmla="*/ 20 w 39"/>
                  <a:gd name="T17" fmla="*/ 46 h 48"/>
                  <a:gd name="T18" fmla="*/ 19 w 39"/>
                  <a:gd name="T19" fmla="*/ 47 h 48"/>
                  <a:gd name="T20" fmla="*/ 16 w 39"/>
                  <a:gd name="T21" fmla="*/ 48 h 48"/>
                  <a:gd name="T22" fmla="*/ 15 w 39"/>
                  <a:gd name="T23" fmla="*/ 48 h 48"/>
                  <a:gd name="T24" fmla="*/ 14 w 39"/>
                  <a:gd name="T25" fmla="*/ 48 h 48"/>
                  <a:gd name="T26" fmla="*/ 13 w 39"/>
                  <a:gd name="T27" fmla="*/ 48 h 48"/>
                  <a:gd name="T28" fmla="*/ 12 w 39"/>
                  <a:gd name="T29" fmla="*/ 48 h 48"/>
                  <a:gd name="T30" fmla="*/ 10 w 39"/>
                  <a:gd name="T31" fmla="*/ 48 h 48"/>
                  <a:gd name="T32" fmla="*/ 9 w 39"/>
                  <a:gd name="T33" fmla="*/ 48 h 48"/>
                  <a:gd name="T34" fmla="*/ 8 w 39"/>
                  <a:gd name="T35" fmla="*/ 48 h 48"/>
                  <a:gd name="T36" fmla="*/ 5 w 39"/>
                  <a:gd name="T37" fmla="*/ 47 h 48"/>
                  <a:gd name="T38" fmla="*/ 3 w 39"/>
                  <a:gd name="T39" fmla="*/ 44 h 48"/>
                  <a:gd name="T40" fmla="*/ 1 w 39"/>
                  <a:gd name="T41" fmla="*/ 41 h 48"/>
                  <a:gd name="T42" fmla="*/ 0 w 39"/>
                  <a:gd name="T43" fmla="*/ 37 h 48"/>
                  <a:gd name="T44" fmla="*/ 0 w 39"/>
                  <a:gd name="T45" fmla="*/ 36 h 48"/>
                  <a:gd name="T46" fmla="*/ 0 w 39"/>
                  <a:gd name="T47" fmla="*/ 34 h 48"/>
                  <a:gd name="T48" fmla="*/ 0 w 39"/>
                  <a:gd name="T49" fmla="*/ 33 h 48"/>
                  <a:gd name="T50" fmla="*/ 0 w 39"/>
                  <a:gd name="T51" fmla="*/ 33 h 48"/>
                  <a:gd name="T52" fmla="*/ 0 w 39"/>
                  <a:gd name="T53" fmla="*/ 28 h 48"/>
                  <a:gd name="T54" fmla="*/ 0 w 39"/>
                  <a:gd name="T55" fmla="*/ 0 h 48"/>
                  <a:gd name="T56" fmla="*/ 12 w 39"/>
                  <a:gd name="T57" fmla="*/ 0 h 48"/>
                  <a:gd name="T58" fmla="*/ 12 w 39"/>
                  <a:gd name="T59" fmla="*/ 25 h 48"/>
                  <a:gd name="T60" fmla="*/ 12 w 39"/>
                  <a:gd name="T61" fmla="*/ 26 h 48"/>
                  <a:gd name="T62" fmla="*/ 12 w 39"/>
                  <a:gd name="T63" fmla="*/ 28 h 48"/>
                  <a:gd name="T64" fmla="*/ 12 w 39"/>
                  <a:gd name="T65" fmla="*/ 28 h 48"/>
                  <a:gd name="T66" fmla="*/ 12 w 39"/>
                  <a:gd name="T67" fmla="*/ 29 h 48"/>
                  <a:gd name="T68" fmla="*/ 13 w 39"/>
                  <a:gd name="T69" fmla="*/ 33 h 48"/>
                  <a:gd name="T70" fmla="*/ 14 w 39"/>
                  <a:gd name="T71" fmla="*/ 37 h 48"/>
                  <a:gd name="T72" fmla="*/ 15 w 39"/>
                  <a:gd name="T73" fmla="*/ 38 h 48"/>
                  <a:gd name="T74" fmla="*/ 17 w 39"/>
                  <a:gd name="T75" fmla="*/ 39 h 48"/>
                  <a:gd name="T76" fmla="*/ 20 w 39"/>
                  <a:gd name="T77" fmla="*/ 39 h 48"/>
                  <a:gd name="T78" fmla="*/ 21 w 39"/>
                  <a:gd name="T79" fmla="*/ 38 h 48"/>
                  <a:gd name="T80" fmla="*/ 23 w 39"/>
                  <a:gd name="T81" fmla="*/ 37 h 48"/>
                  <a:gd name="T82" fmla="*/ 25 w 39"/>
                  <a:gd name="T83" fmla="*/ 35 h 48"/>
                  <a:gd name="T84" fmla="*/ 25 w 39"/>
                  <a:gd name="T85" fmla="*/ 33 h 48"/>
                  <a:gd name="T86" fmla="*/ 26 w 39"/>
                  <a:gd name="T87" fmla="*/ 31 h 48"/>
                  <a:gd name="T88" fmla="*/ 27 w 39"/>
                  <a:gd name="T89" fmla="*/ 28 h 48"/>
                  <a:gd name="T90" fmla="*/ 27 w 39"/>
                  <a:gd name="T91" fmla="*/ 25 h 48"/>
                  <a:gd name="T92" fmla="*/ 27 w 39"/>
                  <a:gd name="T93" fmla="*/ 23 h 48"/>
                  <a:gd name="T94" fmla="*/ 27 w 39"/>
                  <a:gd name="T95" fmla="*/ 18 h 48"/>
                  <a:gd name="T96" fmla="*/ 27 w 39"/>
                  <a:gd name="T97" fmla="*/ 0 h 48"/>
                  <a:gd name="T98" fmla="*/ 39 w 39"/>
                  <a:gd name="T99" fmla="*/ 0 h 48"/>
                  <a:gd name="T100" fmla="*/ 39 w 39"/>
                  <a:gd name="T101" fmla="*/ 48 h 48"/>
                  <a:gd name="T102" fmla="*/ 29 w 39"/>
                  <a:gd name="T103" fmla="*/ 48 h 48"/>
                  <a:gd name="T104" fmla="*/ 29 w 39"/>
                  <a:gd name="T105" fmla="*/ 35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
                  <a:gd name="T160" fmla="*/ 0 h 48"/>
                  <a:gd name="T161" fmla="*/ 39 w 39"/>
                  <a:gd name="T162" fmla="*/ 48 h 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 h="48">
                    <a:moveTo>
                      <a:pt x="29" y="35"/>
                    </a:moveTo>
                    <a:lnTo>
                      <a:pt x="29" y="37"/>
                    </a:lnTo>
                    <a:lnTo>
                      <a:pt x="28" y="38"/>
                    </a:lnTo>
                    <a:lnTo>
                      <a:pt x="27" y="39"/>
                    </a:lnTo>
                    <a:lnTo>
                      <a:pt x="26" y="40"/>
                    </a:lnTo>
                    <a:lnTo>
                      <a:pt x="25" y="42"/>
                    </a:lnTo>
                    <a:lnTo>
                      <a:pt x="25" y="43"/>
                    </a:lnTo>
                    <a:lnTo>
                      <a:pt x="23" y="44"/>
                    </a:lnTo>
                    <a:lnTo>
                      <a:pt x="20" y="46"/>
                    </a:lnTo>
                    <a:lnTo>
                      <a:pt x="19" y="47"/>
                    </a:lnTo>
                    <a:lnTo>
                      <a:pt x="16" y="48"/>
                    </a:lnTo>
                    <a:lnTo>
                      <a:pt x="15" y="48"/>
                    </a:lnTo>
                    <a:lnTo>
                      <a:pt x="14" y="48"/>
                    </a:lnTo>
                    <a:lnTo>
                      <a:pt x="13" y="48"/>
                    </a:lnTo>
                    <a:lnTo>
                      <a:pt x="12" y="48"/>
                    </a:lnTo>
                    <a:lnTo>
                      <a:pt x="10" y="48"/>
                    </a:lnTo>
                    <a:lnTo>
                      <a:pt x="9" y="48"/>
                    </a:lnTo>
                    <a:lnTo>
                      <a:pt x="8" y="48"/>
                    </a:lnTo>
                    <a:lnTo>
                      <a:pt x="5" y="47"/>
                    </a:lnTo>
                    <a:lnTo>
                      <a:pt x="3" y="44"/>
                    </a:lnTo>
                    <a:lnTo>
                      <a:pt x="1" y="41"/>
                    </a:lnTo>
                    <a:lnTo>
                      <a:pt x="0" y="37"/>
                    </a:lnTo>
                    <a:lnTo>
                      <a:pt x="0" y="36"/>
                    </a:lnTo>
                    <a:lnTo>
                      <a:pt x="0" y="34"/>
                    </a:lnTo>
                    <a:lnTo>
                      <a:pt x="0" y="33"/>
                    </a:lnTo>
                    <a:lnTo>
                      <a:pt x="0" y="28"/>
                    </a:lnTo>
                    <a:lnTo>
                      <a:pt x="0" y="0"/>
                    </a:lnTo>
                    <a:lnTo>
                      <a:pt x="12" y="0"/>
                    </a:lnTo>
                    <a:lnTo>
                      <a:pt x="12" y="25"/>
                    </a:lnTo>
                    <a:lnTo>
                      <a:pt x="12" y="26"/>
                    </a:lnTo>
                    <a:lnTo>
                      <a:pt x="12" y="28"/>
                    </a:lnTo>
                    <a:lnTo>
                      <a:pt x="12" y="29"/>
                    </a:lnTo>
                    <a:lnTo>
                      <a:pt x="13" y="33"/>
                    </a:lnTo>
                    <a:lnTo>
                      <a:pt x="14" y="37"/>
                    </a:lnTo>
                    <a:lnTo>
                      <a:pt x="15" y="38"/>
                    </a:lnTo>
                    <a:lnTo>
                      <a:pt x="17" y="39"/>
                    </a:lnTo>
                    <a:lnTo>
                      <a:pt x="20" y="39"/>
                    </a:lnTo>
                    <a:lnTo>
                      <a:pt x="21" y="38"/>
                    </a:lnTo>
                    <a:lnTo>
                      <a:pt x="23" y="37"/>
                    </a:lnTo>
                    <a:lnTo>
                      <a:pt x="25" y="35"/>
                    </a:lnTo>
                    <a:lnTo>
                      <a:pt x="25" y="33"/>
                    </a:lnTo>
                    <a:lnTo>
                      <a:pt x="26" y="31"/>
                    </a:lnTo>
                    <a:lnTo>
                      <a:pt x="27" y="28"/>
                    </a:lnTo>
                    <a:lnTo>
                      <a:pt x="27" y="25"/>
                    </a:lnTo>
                    <a:lnTo>
                      <a:pt x="27" y="23"/>
                    </a:lnTo>
                    <a:lnTo>
                      <a:pt x="27" y="18"/>
                    </a:lnTo>
                    <a:lnTo>
                      <a:pt x="27" y="0"/>
                    </a:lnTo>
                    <a:lnTo>
                      <a:pt x="39" y="0"/>
                    </a:lnTo>
                    <a:lnTo>
                      <a:pt x="39" y="48"/>
                    </a:lnTo>
                    <a:lnTo>
                      <a:pt x="29" y="48"/>
                    </a:lnTo>
                    <a:lnTo>
                      <a:pt x="29" y="35"/>
                    </a:lnTo>
                    <a:close/>
                  </a:path>
                </a:pathLst>
              </a:custGeom>
              <a:solidFill>
                <a:srgbClr val="FFFFFF"/>
              </a:solidFill>
              <a:ln w="9525">
                <a:noFill/>
                <a:round/>
                <a:headEnd/>
                <a:tailEnd/>
              </a:ln>
            </p:spPr>
            <p:txBody>
              <a:bodyPr/>
              <a:lstStyle/>
              <a:p>
                <a:endParaRPr lang="en-US"/>
              </a:p>
            </p:txBody>
          </p:sp>
          <p:sp>
            <p:nvSpPr>
              <p:cNvPr id="43156" name="Freeform 147"/>
              <p:cNvSpPr>
                <a:spLocks/>
              </p:cNvSpPr>
              <p:nvPr/>
            </p:nvSpPr>
            <p:spPr bwMode="auto">
              <a:xfrm>
                <a:off x="4092" y="3002"/>
                <a:ext cx="35" cy="66"/>
              </a:xfrm>
              <a:custGeom>
                <a:avLst/>
                <a:gdLst>
                  <a:gd name="T0" fmla="*/ 21 w 35"/>
                  <a:gd name="T1" fmla="*/ 43 h 66"/>
                  <a:gd name="T2" fmla="*/ 21 w 35"/>
                  <a:gd name="T3" fmla="*/ 47 h 66"/>
                  <a:gd name="T4" fmla="*/ 21 w 35"/>
                  <a:gd name="T5" fmla="*/ 51 h 66"/>
                  <a:gd name="T6" fmla="*/ 21 w 35"/>
                  <a:gd name="T7" fmla="*/ 55 h 66"/>
                  <a:gd name="T8" fmla="*/ 21 w 35"/>
                  <a:gd name="T9" fmla="*/ 57 h 66"/>
                  <a:gd name="T10" fmla="*/ 23 w 35"/>
                  <a:gd name="T11" fmla="*/ 59 h 66"/>
                  <a:gd name="T12" fmla="*/ 25 w 35"/>
                  <a:gd name="T13" fmla="*/ 59 h 66"/>
                  <a:gd name="T14" fmla="*/ 27 w 35"/>
                  <a:gd name="T15" fmla="*/ 59 h 66"/>
                  <a:gd name="T16" fmla="*/ 29 w 35"/>
                  <a:gd name="T17" fmla="*/ 59 h 66"/>
                  <a:gd name="T18" fmla="*/ 31 w 35"/>
                  <a:gd name="T19" fmla="*/ 59 h 66"/>
                  <a:gd name="T20" fmla="*/ 31 w 35"/>
                  <a:gd name="T21" fmla="*/ 59 h 66"/>
                  <a:gd name="T22" fmla="*/ 32 w 35"/>
                  <a:gd name="T23" fmla="*/ 59 h 66"/>
                  <a:gd name="T24" fmla="*/ 33 w 35"/>
                  <a:gd name="T25" fmla="*/ 59 h 66"/>
                  <a:gd name="T26" fmla="*/ 31 w 35"/>
                  <a:gd name="T27" fmla="*/ 66 h 66"/>
                  <a:gd name="T28" fmla="*/ 30 w 35"/>
                  <a:gd name="T29" fmla="*/ 66 h 66"/>
                  <a:gd name="T30" fmla="*/ 29 w 35"/>
                  <a:gd name="T31" fmla="*/ 66 h 66"/>
                  <a:gd name="T32" fmla="*/ 26 w 35"/>
                  <a:gd name="T33" fmla="*/ 66 h 66"/>
                  <a:gd name="T34" fmla="*/ 25 w 35"/>
                  <a:gd name="T35" fmla="*/ 66 h 66"/>
                  <a:gd name="T36" fmla="*/ 23 w 35"/>
                  <a:gd name="T37" fmla="*/ 66 h 66"/>
                  <a:gd name="T38" fmla="*/ 21 w 35"/>
                  <a:gd name="T39" fmla="*/ 66 h 66"/>
                  <a:gd name="T40" fmla="*/ 21 w 35"/>
                  <a:gd name="T41" fmla="*/ 66 h 66"/>
                  <a:gd name="T42" fmla="*/ 19 w 35"/>
                  <a:gd name="T43" fmla="*/ 66 h 66"/>
                  <a:gd name="T44" fmla="*/ 17 w 35"/>
                  <a:gd name="T45" fmla="*/ 66 h 66"/>
                  <a:gd name="T46" fmla="*/ 13 w 35"/>
                  <a:gd name="T47" fmla="*/ 65 h 66"/>
                  <a:gd name="T48" fmla="*/ 11 w 35"/>
                  <a:gd name="T49" fmla="*/ 62 h 66"/>
                  <a:gd name="T50" fmla="*/ 9 w 35"/>
                  <a:gd name="T51" fmla="*/ 58 h 66"/>
                  <a:gd name="T52" fmla="*/ 8 w 35"/>
                  <a:gd name="T53" fmla="*/ 53 h 66"/>
                  <a:gd name="T54" fmla="*/ 8 w 35"/>
                  <a:gd name="T55" fmla="*/ 49 h 66"/>
                  <a:gd name="T56" fmla="*/ 8 w 35"/>
                  <a:gd name="T57" fmla="*/ 25 h 66"/>
                  <a:gd name="T58" fmla="*/ 0 w 35"/>
                  <a:gd name="T59" fmla="*/ 25 h 66"/>
                  <a:gd name="T60" fmla="*/ 0 w 35"/>
                  <a:gd name="T61" fmla="*/ 18 h 66"/>
                  <a:gd name="T62" fmla="*/ 8 w 35"/>
                  <a:gd name="T63" fmla="*/ 18 h 66"/>
                  <a:gd name="T64" fmla="*/ 8 w 35"/>
                  <a:gd name="T65" fmla="*/ 8 h 66"/>
                  <a:gd name="T66" fmla="*/ 21 w 35"/>
                  <a:gd name="T67" fmla="*/ 0 h 66"/>
                  <a:gd name="T68" fmla="*/ 21 w 35"/>
                  <a:gd name="T69" fmla="*/ 18 h 66"/>
                  <a:gd name="T70" fmla="*/ 35 w 35"/>
                  <a:gd name="T71" fmla="*/ 18 h 66"/>
                  <a:gd name="T72" fmla="*/ 35 w 35"/>
                  <a:gd name="T73" fmla="*/ 25 h 66"/>
                  <a:gd name="T74" fmla="*/ 21 w 35"/>
                  <a:gd name="T75" fmla="*/ 25 h 66"/>
                  <a:gd name="T76" fmla="*/ 21 w 35"/>
                  <a:gd name="T77" fmla="*/ 4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66"/>
                  <a:gd name="T119" fmla="*/ 35 w 35"/>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66">
                    <a:moveTo>
                      <a:pt x="21" y="43"/>
                    </a:moveTo>
                    <a:lnTo>
                      <a:pt x="21" y="47"/>
                    </a:lnTo>
                    <a:lnTo>
                      <a:pt x="21" y="51"/>
                    </a:lnTo>
                    <a:lnTo>
                      <a:pt x="21" y="55"/>
                    </a:lnTo>
                    <a:lnTo>
                      <a:pt x="21" y="57"/>
                    </a:lnTo>
                    <a:lnTo>
                      <a:pt x="23" y="59"/>
                    </a:lnTo>
                    <a:lnTo>
                      <a:pt x="25" y="59"/>
                    </a:lnTo>
                    <a:lnTo>
                      <a:pt x="27" y="59"/>
                    </a:lnTo>
                    <a:lnTo>
                      <a:pt x="29" y="59"/>
                    </a:lnTo>
                    <a:lnTo>
                      <a:pt x="31" y="59"/>
                    </a:lnTo>
                    <a:lnTo>
                      <a:pt x="32" y="59"/>
                    </a:lnTo>
                    <a:lnTo>
                      <a:pt x="33" y="59"/>
                    </a:lnTo>
                    <a:lnTo>
                      <a:pt x="31" y="66"/>
                    </a:lnTo>
                    <a:lnTo>
                      <a:pt x="30" y="66"/>
                    </a:lnTo>
                    <a:lnTo>
                      <a:pt x="29" y="66"/>
                    </a:lnTo>
                    <a:lnTo>
                      <a:pt x="26" y="66"/>
                    </a:lnTo>
                    <a:lnTo>
                      <a:pt x="25" y="66"/>
                    </a:lnTo>
                    <a:lnTo>
                      <a:pt x="23" y="66"/>
                    </a:lnTo>
                    <a:lnTo>
                      <a:pt x="21" y="66"/>
                    </a:lnTo>
                    <a:lnTo>
                      <a:pt x="19" y="66"/>
                    </a:lnTo>
                    <a:lnTo>
                      <a:pt x="17" y="66"/>
                    </a:lnTo>
                    <a:lnTo>
                      <a:pt x="13" y="65"/>
                    </a:lnTo>
                    <a:lnTo>
                      <a:pt x="11" y="62"/>
                    </a:lnTo>
                    <a:lnTo>
                      <a:pt x="9" y="58"/>
                    </a:lnTo>
                    <a:lnTo>
                      <a:pt x="8" y="53"/>
                    </a:lnTo>
                    <a:lnTo>
                      <a:pt x="8" y="49"/>
                    </a:lnTo>
                    <a:lnTo>
                      <a:pt x="8" y="25"/>
                    </a:lnTo>
                    <a:lnTo>
                      <a:pt x="0" y="25"/>
                    </a:lnTo>
                    <a:lnTo>
                      <a:pt x="0" y="18"/>
                    </a:lnTo>
                    <a:lnTo>
                      <a:pt x="8" y="18"/>
                    </a:lnTo>
                    <a:lnTo>
                      <a:pt x="8" y="8"/>
                    </a:lnTo>
                    <a:lnTo>
                      <a:pt x="21" y="0"/>
                    </a:lnTo>
                    <a:lnTo>
                      <a:pt x="21" y="18"/>
                    </a:lnTo>
                    <a:lnTo>
                      <a:pt x="35" y="18"/>
                    </a:lnTo>
                    <a:lnTo>
                      <a:pt x="35" y="25"/>
                    </a:lnTo>
                    <a:lnTo>
                      <a:pt x="21" y="25"/>
                    </a:lnTo>
                    <a:lnTo>
                      <a:pt x="21" y="43"/>
                    </a:lnTo>
                    <a:close/>
                  </a:path>
                </a:pathLst>
              </a:custGeom>
              <a:solidFill>
                <a:srgbClr val="FFFFFF"/>
              </a:solidFill>
              <a:ln w="9525">
                <a:noFill/>
                <a:round/>
                <a:headEnd/>
                <a:tailEnd/>
              </a:ln>
            </p:spPr>
            <p:txBody>
              <a:bodyPr/>
              <a:lstStyle/>
              <a:p>
                <a:endParaRPr lang="en-US"/>
              </a:p>
            </p:txBody>
          </p:sp>
          <p:sp>
            <p:nvSpPr>
              <p:cNvPr id="43157" name="Freeform 148"/>
              <p:cNvSpPr>
                <a:spLocks noEditPoints="1"/>
              </p:cNvSpPr>
              <p:nvPr/>
            </p:nvSpPr>
            <p:spPr bwMode="auto">
              <a:xfrm>
                <a:off x="4135" y="3000"/>
                <a:ext cx="12" cy="68"/>
              </a:xfrm>
              <a:custGeom>
                <a:avLst/>
                <a:gdLst>
                  <a:gd name="T0" fmla="*/ 12 w 12"/>
                  <a:gd name="T1" fmla="*/ 68 h 68"/>
                  <a:gd name="T2" fmla="*/ 0 w 12"/>
                  <a:gd name="T3" fmla="*/ 68 h 68"/>
                  <a:gd name="T4" fmla="*/ 0 w 12"/>
                  <a:gd name="T5" fmla="*/ 20 h 68"/>
                  <a:gd name="T6" fmla="*/ 12 w 12"/>
                  <a:gd name="T7" fmla="*/ 20 h 68"/>
                  <a:gd name="T8" fmla="*/ 12 w 12"/>
                  <a:gd name="T9" fmla="*/ 68 h 68"/>
                  <a:gd name="T10" fmla="*/ 0 w 12"/>
                  <a:gd name="T11" fmla="*/ 10 h 68"/>
                  <a:gd name="T12" fmla="*/ 0 w 12"/>
                  <a:gd name="T13" fmla="*/ 0 h 68"/>
                  <a:gd name="T14" fmla="*/ 12 w 12"/>
                  <a:gd name="T15" fmla="*/ 0 h 68"/>
                  <a:gd name="T16" fmla="*/ 12 w 12"/>
                  <a:gd name="T17" fmla="*/ 10 h 68"/>
                  <a:gd name="T18" fmla="*/ 0 w 12"/>
                  <a:gd name="T19" fmla="*/ 1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8"/>
                  <a:gd name="T32" fmla="*/ 12 w 1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8">
                    <a:moveTo>
                      <a:pt x="12" y="68"/>
                    </a:moveTo>
                    <a:lnTo>
                      <a:pt x="0" y="68"/>
                    </a:lnTo>
                    <a:lnTo>
                      <a:pt x="0" y="20"/>
                    </a:lnTo>
                    <a:lnTo>
                      <a:pt x="12" y="20"/>
                    </a:lnTo>
                    <a:lnTo>
                      <a:pt x="12" y="68"/>
                    </a:lnTo>
                    <a:close/>
                    <a:moveTo>
                      <a:pt x="0" y="10"/>
                    </a:moveTo>
                    <a:lnTo>
                      <a:pt x="0" y="0"/>
                    </a:lnTo>
                    <a:lnTo>
                      <a:pt x="12" y="0"/>
                    </a:lnTo>
                    <a:lnTo>
                      <a:pt x="12" y="10"/>
                    </a:lnTo>
                    <a:lnTo>
                      <a:pt x="0" y="10"/>
                    </a:lnTo>
                    <a:close/>
                  </a:path>
                </a:pathLst>
              </a:custGeom>
              <a:solidFill>
                <a:srgbClr val="FFFFFF"/>
              </a:solidFill>
              <a:ln w="9525">
                <a:noFill/>
                <a:round/>
                <a:headEnd/>
                <a:tailEnd/>
              </a:ln>
            </p:spPr>
            <p:txBody>
              <a:bodyPr/>
              <a:lstStyle/>
              <a:p>
                <a:endParaRPr lang="en-US"/>
              </a:p>
            </p:txBody>
          </p:sp>
          <p:sp>
            <p:nvSpPr>
              <p:cNvPr id="43158" name="Freeform 149"/>
              <p:cNvSpPr>
                <a:spLocks/>
              </p:cNvSpPr>
              <p:nvPr/>
            </p:nvSpPr>
            <p:spPr bwMode="auto">
              <a:xfrm>
                <a:off x="4158" y="3020"/>
                <a:ext cx="40" cy="48"/>
              </a:xfrm>
              <a:custGeom>
                <a:avLst/>
                <a:gdLst>
                  <a:gd name="T0" fmla="*/ 27 w 40"/>
                  <a:gd name="T1" fmla="*/ 16 h 48"/>
                  <a:gd name="T2" fmla="*/ 27 w 40"/>
                  <a:gd name="T3" fmla="*/ 11 h 48"/>
                  <a:gd name="T4" fmla="*/ 23 w 40"/>
                  <a:gd name="T5" fmla="*/ 5 h 48"/>
                  <a:gd name="T6" fmla="*/ 19 w 40"/>
                  <a:gd name="T7" fmla="*/ 5 h 48"/>
                  <a:gd name="T8" fmla="*/ 15 w 40"/>
                  <a:gd name="T9" fmla="*/ 8 h 48"/>
                  <a:gd name="T10" fmla="*/ 14 w 40"/>
                  <a:gd name="T11" fmla="*/ 11 h 48"/>
                  <a:gd name="T12" fmla="*/ 13 w 40"/>
                  <a:gd name="T13" fmla="*/ 16 h 48"/>
                  <a:gd name="T14" fmla="*/ 13 w 40"/>
                  <a:gd name="T15" fmla="*/ 23 h 48"/>
                  <a:gd name="T16" fmla="*/ 16 w 40"/>
                  <a:gd name="T17" fmla="*/ 32 h 48"/>
                  <a:gd name="T18" fmla="*/ 22 w 40"/>
                  <a:gd name="T19" fmla="*/ 38 h 48"/>
                  <a:gd name="T20" fmla="*/ 27 w 40"/>
                  <a:gd name="T21" fmla="*/ 41 h 48"/>
                  <a:gd name="T22" fmla="*/ 31 w 40"/>
                  <a:gd name="T23" fmla="*/ 41 h 48"/>
                  <a:gd name="T24" fmla="*/ 33 w 40"/>
                  <a:gd name="T25" fmla="*/ 41 h 48"/>
                  <a:gd name="T26" fmla="*/ 35 w 40"/>
                  <a:gd name="T27" fmla="*/ 41 h 48"/>
                  <a:gd name="T28" fmla="*/ 37 w 40"/>
                  <a:gd name="T29" fmla="*/ 41 h 48"/>
                  <a:gd name="T30" fmla="*/ 40 w 40"/>
                  <a:gd name="T31" fmla="*/ 45 h 48"/>
                  <a:gd name="T32" fmla="*/ 35 w 40"/>
                  <a:gd name="T33" fmla="*/ 48 h 48"/>
                  <a:gd name="T34" fmla="*/ 30 w 40"/>
                  <a:gd name="T35" fmla="*/ 48 h 48"/>
                  <a:gd name="T36" fmla="*/ 26 w 40"/>
                  <a:gd name="T37" fmla="*/ 48 h 48"/>
                  <a:gd name="T38" fmla="*/ 19 w 40"/>
                  <a:gd name="T39" fmla="*/ 48 h 48"/>
                  <a:gd name="T40" fmla="*/ 14 w 40"/>
                  <a:gd name="T41" fmla="*/ 48 h 48"/>
                  <a:gd name="T42" fmla="*/ 12 w 40"/>
                  <a:gd name="T43" fmla="*/ 46 h 48"/>
                  <a:gd name="T44" fmla="*/ 9 w 40"/>
                  <a:gd name="T45" fmla="*/ 43 h 48"/>
                  <a:gd name="T46" fmla="*/ 2 w 40"/>
                  <a:gd name="T47" fmla="*/ 34 h 48"/>
                  <a:gd name="T48" fmla="*/ 0 w 40"/>
                  <a:gd name="T49" fmla="*/ 23 h 48"/>
                  <a:gd name="T50" fmla="*/ 1 w 40"/>
                  <a:gd name="T51" fmla="*/ 15 h 48"/>
                  <a:gd name="T52" fmla="*/ 3 w 40"/>
                  <a:gd name="T53" fmla="*/ 8 h 48"/>
                  <a:gd name="T54" fmla="*/ 10 w 40"/>
                  <a:gd name="T55" fmla="*/ 3 h 48"/>
                  <a:gd name="T56" fmla="*/ 22 w 40"/>
                  <a:gd name="T57" fmla="*/ 0 h 48"/>
                  <a:gd name="T58" fmla="*/ 31 w 40"/>
                  <a:gd name="T59" fmla="*/ 1 h 48"/>
                  <a:gd name="T60" fmla="*/ 36 w 40"/>
                  <a:gd name="T61" fmla="*/ 4 h 48"/>
                  <a:gd name="T62" fmla="*/ 37 w 40"/>
                  <a:gd name="T63" fmla="*/ 8 h 48"/>
                  <a:gd name="T64" fmla="*/ 38 w 40"/>
                  <a:gd name="T65" fmla="*/ 10 h 48"/>
                  <a:gd name="T66" fmla="*/ 40 w 40"/>
                  <a:gd name="T67" fmla="*/ 13 h 48"/>
                  <a:gd name="T68" fmla="*/ 40 w 40"/>
                  <a:gd name="T69" fmla="*/ 16 h 48"/>
                  <a:gd name="T70" fmla="*/ 27 w 40"/>
                  <a:gd name="T71" fmla="*/ 1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8"/>
                  <a:gd name="T110" fmla="*/ 40 w 4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8">
                    <a:moveTo>
                      <a:pt x="27" y="17"/>
                    </a:moveTo>
                    <a:lnTo>
                      <a:pt x="27" y="16"/>
                    </a:lnTo>
                    <a:lnTo>
                      <a:pt x="27" y="15"/>
                    </a:lnTo>
                    <a:lnTo>
                      <a:pt x="27" y="11"/>
                    </a:lnTo>
                    <a:lnTo>
                      <a:pt x="26" y="7"/>
                    </a:lnTo>
                    <a:lnTo>
                      <a:pt x="23" y="5"/>
                    </a:lnTo>
                    <a:lnTo>
                      <a:pt x="22" y="4"/>
                    </a:lnTo>
                    <a:lnTo>
                      <a:pt x="19" y="5"/>
                    </a:lnTo>
                    <a:lnTo>
                      <a:pt x="17" y="6"/>
                    </a:lnTo>
                    <a:lnTo>
                      <a:pt x="15" y="8"/>
                    </a:lnTo>
                    <a:lnTo>
                      <a:pt x="14" y="10"/>
                    </a:lnTo>
                    <a:lnTo>
                      <a:pt x="14" y="11"/>
                    </a:lnTo>
                    <a:lnTo>
                      <a:pt x="13" y="13"/>
                    </a:lnTo>
                    <a:lnTo>
                      <a:pt x="13" y="16"/>
                    </a:lnTo>
                    <a:lnTo>
                      <a:pt x="13" y="18"/>
                    </a:lnTo>
                    <a:lnTo>
                      <a:pt x="13" y="23"/>
                    </a:lnTo>
                    <a:lnTo>
                      <a:pt x="14" y="28"/>
                    </a:lnTo>
                    <a:lnTo>
                      <a:pt x="16" y="32"/>
                    </a:lnTo>
                    <a:lnTo>
                      <a:pt x="19" y="35"/>
                    </a:lnTo>
                    <a:lnTo>
                      <a:pt x="22" y="38"/>
                    </a:lnTo>
                    <a:lnTo>
                      <a:pt x="24" y="39"/>
                    </a:lnTo>
                    <a:lnTo>
                      <a:pt x="27" y="41"/>
                    </a:lnTo>
                    <a:lnTo>
                      <a:pt x="30" y="41"/>
                    </a:lnTo>
                    <a:lnTo>
                      <a:pt x="31" y="41"/>
                    </a:lnTo>
                    <a:lnTo>
                      <a:pt x="32" y="41"/>
                    </a:lnTo>
                    <a:lnTo>
                      <a:pt x="33" y="41"/>
                    </a:lnTo>
                    <a:lnTo>
                      <a:pt x="34" y="41"/>
                    </a:lnTo>
                    <a:lnTo>
                      <a:pt x="35" y="41"/>
                    </a:lnTo>
                    <a:lnTo>
                      <a:pt x="37" y="41"/>
                    </a:lnTo>
                    <a:lnTo>
                      <a:pt x="40" y="41"/>
                    </a:lnTo>
                    <a:lnTo>
                      <a:pt x="40" y="45"/>
                    </a:lnTo>
                    <a:lnTo>
                      <a:pt x="37" y="47"/>
                    </a:lnTo>
                    <a:lnTo>
                      <a:pt x="35" y="48"/>
                    </a:lnTo>
                    <a:lnTo>
                      <a:pt x="32" y="48"/>
                    </a:lnTo>
                    <a:lnTo>
                      <a:pt x="30" y="48"/>
                    </a:lnTo>
                    <a:lnTo>
                      <a:pt x="27" y="48"/>
                    </a:lnTo>
                    <a:lnTo>
                      <a:pt x="26" y="48"/>
                    </a:lnTo>
                    <a:lnTo>
                      <a:pt x="22" y="48"/>
                    </a:lnTo>
                    <a:lnTo>
                      <a:pt x="19" y="48"/>
                    </a:lnTo>
                    <a:lnTo>
                      <a:pt x="17" y="48"/>
                    </a:lnTo>
                    <a:lnTo>
                      <a:pt x="14" y="48"/>
                    </a:lnTo>
                    <a:lnTo>
                      <a:pt x="13" y="47"/>
                    </a:lnTo>
                    <a:lnTo>
                      <a:pt x="12" y="46"/>
                    </a:lnTo>
                    <a:lnTo>
                      <a:pt x="10" y="44"/>
                    </a:lnTo>
                    <a:lnTo>
                      <a:pt x="9" y="43"/>
                    </a:lnTo>
                    <a:lnTo>
                      <a:pt x="4" y="39"/>
                    </a:lnTo>
                    <a:lnTo>
                      <a:pt x="2" y="34"/>
                    </a:lnTo>
                    <a:lnTo>
                      <a:pt x="1" y="28"/>
                    </a:lnTo>
                    <a:lnTo>
                      <a:pt x="0" y="23"/>
                    </a:lnTo>
                    <a:lnTo>
                      <a:pt x="0" y="18"/>
                    </a:lnTo>
                    <a:lnTo>
                      <a:pt x="1" y="15"/>
                    </a:lnTo>
                    <a:lnTo>
                      <a:pt x="2" y="12"/>
                    </a:lnTo>
                    <a:lnTo>
                      <a:pt x="3" y="8"/>
                    </a:lnTo>
                    <a:lnTo>
                      <a:pt x="6" y="5"/>
                    </a:lnTo>
                    <a:lnTo>
                      <a:pt x="10" y="3"/>
                    </a:lnTo>
                    <a:lnTo>
                      <a:pt x="15" y="1"/>
                    </a:lnTo>
                    <a:lnTo>
                      <a:pt x="22" y="0"/>
                    </a:lnTo>
                    <a:lnTo>
                      <a:pt x="27" y="0"/>
                    </a:lnTo>
                    <a:lnTo>
                      <a:pt x="31" y="1"/>
                    </a:lnTo>
                    <a:lnTo>
                      <a:pt x="34" y="3"/>
                    </a:lnTo>
                    <a:lnTo>
                      <a:pt x="36" y="4"/>
                    </a:lnTo>
                    <a:lnTo>
                      <a:pt x="37" y="6"/>
                    </a:lnTo>
                    <a:lnTo>
                      <a:pt x="37" y="8"/>
                    </a:lnTo>
                    <a:lnTo>
                      <a:pt x="38" y="8"/>
                    </a:lnTo>
                    <a:lnTo>
                      <a:pt x="38" y="10"/>
                    </a:lnTo>
                    <a:lnTo>
                      <a:pt x="39" y="12"/>
                    </a:lnTo>
                    <a:lnTo>
                      <a:pt x="40" y="13"/>
                    </a:lnTo>
                    <a:lnTo>
                      <a:pt x="40" y="15"/>
                    </a:lnTo>
                    <a:lnTo>
                      <a:pt x="40" y="16"/>
                    </a:lnTo>
                    <a:lnTo>
                      <a:pt x="40" y="17"/>
                    </a:lnTo>
                    <a:lnTo>
                      <a:pt x="27" y="17"/>
                    </a:lnTo>
                    <a:close/>
                  </a:path>
                </a:pathLst>
              </a:custGeom>
              <a:solidFill>
                <a:srgbClr val="FFFFFF"/>
              </a:solidFill>
              <a:ln w="9525">
                <a:noFill/>
                <a:round/>
                <a:headEnd/>
                <a:tailEnd/>
              </a:ln>
            </p:spPr>
            <p:txBody>
              <a:bodyPr/>
              <a:lstStyle/>
              <a:p>
                <a:endParaRPr lang="en-US"/>
              </a:p>
            </p:txBody>
          </p:sp>
          <p:sp>
            <p:nvSpPr>
              <p:cNvPr id="43159" name="Freeform 150"/>
              <p:cNvSpPr>
                <a:spLocks noEditPoints="1"/>
              </p:cNvSpPr>
              <p:nvPr/>
            </p:nvSpPr>
            <p:spPr bwMode="auto">
              <a:xfrm>
                <a:off x="4204" y="3020"/>
                <a:ext cx="40" cy="48"/>
              </a:xfrm>
              <a:custGeom>
                <a:avLst/>
                <a:gdLst>
                  <a:gd name="T0" fmla="*/ 25 w 40"/>
                  <a:gd name="T1" fmla="*/ 43 h 48"/>
                  <a:gd name="T2" fmla="*/ 21 w 40"/>
                  <a:gd name="T3" fmla="*/ 47 h 48"/>
                  <a:gd name="T4" fmla="*/ 17 w 40"/>
                  <a:gd name="T5" fmla="*/ 48 h 48"/>
                  <a:gd name="T6" fmla="*/ 15 w 40"/>
                  <a:gd name="T7" fmla="*/ 48 h 48"/>
                  <a:gd name="T8" fmla="*/ 10 w 40"/>
                  <a:gd name="T9" fmla="*/ 48 h 48"/>
                  <a:gd name="T10" fmla="*/ 6 w 40"/>
                  <a:gd name="T11" fmla="*/ 47 h 48"/>
                  <a:gd name="T12" fmla="*/ 3 w 40"/>
                  <a:gd name="T13" fmla="*/ 43 h 48"/>
                  <a:gd name="T14" fmla="*/ 1 w 40"/>
                  <a:gd name="T15" fmla="*/ 40 h 48"/>
                  <a:gd name="T16" fmla="*/ 1 w 40"/>
                  <a:gd name="T17" fmla="*/ 34 h 48"/>
                  <a:gd name="T18" fmla="*/ 3 w 40"/>
                  <a:gd name="T19" fmla="*/ 29 h 48"/>
                  <a:gd name="T20" fmla="*/ 6 w 40"/>
                  <a:gd name="T21" fmla="*/ 28 h 48"/>
                  <a:gd name="T22" fmla="*/ 9 w 40"/>
                  <a:gd name="T23" fmla="*/ 25 h 48"/>
                  <a:gd name="T24" fmla="*/ 11 w 40"/>
                  <a:gd name="T25" fmla="*/ 24 h 48"/>
                  <a:gd name="T26" fmla="*/ 15 w 40"/>
                  <a:gd name="T27" fmla="*/ 23 h 48"/>
                  <a:gd name="T28" fmla="*/ 19 w 40"/>
                  <a:gd name="T29" fmla="*/ 23 h 48"/>
                  <a:gd name="T30" fmla="*/ 23 w 40"/>
                  <a:gd name="T31" fmla="*/ 23 h 48"/>
                  <a:gd name="T32" fmla="*/ 27 w 40"/>
                  <a:gd name="T33" fmla="*/ 21 h 48"/>
                  <a:gd name="T34" fmla="*/ 27 w 40"/>
                  <a:gd name="T35" fmla="*/ 17 h 48"/>
                  <a:gd name="T36" fmla="*/ 27 w 40"/>
                  <a:gd name="T37" fmla="*/ 11 h 48"/>
                  <a:gd name="T38" fmla="*/ 24 w 40"/>
                  <a:gd name="T39" fmla="*/ 5 h 48"/>
                  <a:gd name="T40" fmla="*/ 19 w 40"/>
                  <a:gd name="T41" fmla="*/ 5 h 48"/>
                  <a:gd name="T42" fmla="*/ 15 w 40"/>
                  <a:gd name="T43" fmla="*/ 9 h 48"/>
                  <a:gd name="T44" fmla="*/ 15 w 40"/>
                  <a:gd name="T45" fmla="*/ 15 h 48"/>
                  <a:gd name="T46" fmla="*/ 3 w 40"/>
                  <a:gd name="T47" fmla="*/ 14 h 48"/>
                  <a:gd name="T48" fmla="*/ 3 w 40"/>
                  <a:gd name="T49" fmla="*/ 13 h 48"/>
                  <a:gd name="T50" fmla="*/ 5 w 40"/>
                  <a:gd name="T51" fmla="*/ 7 h 48"/>
                  <a:gd name="T52" fmla="*/ 9 w 40"/>
                  <a:gd name="T53" fmla="*/ 3 h 48"/>
                  <a:gd name="T54" fmla="*/ 15 w 40"/>
                  <a:gd name="T55" fmla="*/ 0 h 48"/>
                  <a:gd name="T56" fmla="*/ 21 w 40"/>
                  <a:gd name="T57" fmla="*/ 0 h 48"/>
                  <a:gd name="T58" fmla="*/ 34 w 40"/>
                  <a:gd name="T59" fmla="*/ 3 h 48"/>
                  <a:gd name="T60" fmla="*/ 38 w 40"/>
                  <a:gd name="T61" fmla="*/ 14 h 48"/>
                  <a:gd name="T62" fmla="*/ 39 w 40"/>
                  <a:gd name="T63" fmla="*/ 16 h 48"/>
                  <a:gd name="T64" fmla="*/ 40 w 40"/>
                  <a:gd name="T65" fmla="*/ 18 h 48"/>
                  <a:gd name="T66" fmla="*/ 27 w 40"/>
                  <a:gd name="T67" fmla="*/ 48 h 48"/>
                  <a:gd name="T68" fmla="*/ 27 w 40"/>
                  <a:gd name="T69" fmla="*/ 25 h 48"/>
                  <a:gd name="T70" fmla="*/ 25 w 40"/>
                  <a:gd name="T71" fmla="*/ 27 h 48"/>
                  <a:gd name="T72" fmla="*/ 22 w 40"/>
                  <a:gd name="T73" fmla="*/ 27 h 48"/>
                  <a:gd name="T74" fmla="*/ 18 w 40"/>
                  <a:gd name="T75" fmla="*/ 28 h 48"/>
                  <a:gd name="T76" fmla="*/ 14 w 40"/>
                  <a:gd name="T77" fmla="*/ 33 h 48"/>
                  <a:gd name="T78" fmla="*/ 13 w 40"/>
                  <a:gd name="T79" fmla="*/ 38 h 48"/>
                  <a:gd name="T80" fmla="*/ 16 w 40"/>
                  <a:gd name="T81" fmla="*/ 41 h 48"/>
                  <a:gd name="T82" fmla="*/ 20 w 40"/>
                  <a:gd name="T83" fmla="*/ 41 h 48"/>
                  <a:gd name="T84" fmla="*/ 22 w 40"/>
                  <a:gd name="T85" fmla="*/ 40 h 48"/>
                  <a:gd name="T86" fmla="*/ 25 w 40"/>
                  <a:gd name="T87" fmla="*/ 38 h 48"/>
                  <a:gd name="T88" fmla="*/ 25 w 40"/>
                  <a:gd name="T89" fmla="*/ 38 h 48"/>
                  <a:gd name="T90" fmla="*/ 26 w 40"/>
                  <a:gd name="T91" fmla="*/ 35 h 48"/>
                  <a:gd name="T92" fmla="*/ 27 w 40"/>
                  <a:gd name="T93" fmla="*/ 31 h 48"/>
                  <a:gd name="T94" fmla="*/ 27 w 40"/>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27" y="41"/>
                    </a:moveTo>
                    <a:lnTo>
                      <a:pt x="25" y="43"/>
                    </a:lnTo>
                    <a:lnTo>
                      <a:pt x="23" y="46"/>
                    </a:lnTo>
                    <a:lnTo>
                      <a:pt x="21" y="47"/>
                    </a:lnTo>
                    <a:lnTo>
                      <a:pt x="19" y="48"/>
                    </a:lnTo>
                    <a:lnTo>
                      <a:pt x="17" y="48"/>
                    </a:lnTo>
                    <a:lnTo>
                      <a:pt x="16" y="48"/>
                    </a:lnTo>
                    <a:lnTo>
                      <a:pt x="15" y="48"/>
                    </a:lnTo>
                    <a:lnTo>
                      <a:pt x="13" y="48"/>
                    </a:lnTo>
                    <a:lnTo>
                      <a:pt x="10" y="48"/>
                    </a:lnTo>
                    <a:lnTo>
                      <a:pt x="8" y="48"/>
                    </a:lnTo>
                    <a:lnTo>
                      <a:pt x="6" y="47"/>
                    </a:lnTo>
                    <a:lnTo>
                      <a:pt x="5" y="45"/>
                    </a:lnTo>
                    <a:lnTo>
                      <a:pt x="3" y="43"/>
                    </a:lnTo>
                    <a:lnTo>
                      <a:pt x="2" y="42"/>
                    </a:lnTo>
                    <a:lnTo>
                      <a:pt x="1" y="40"/>
                    </a:lnTo>
                    <a:lnTo>
                      <a:pt x="0" y="38"/>
                    </a:lnTo>
                    <a:lnTo>
                      <a:pt x="1" y="34"/>
                    </a:lnTo>
                    <a:lnTo>
                      <a:pt x="2" y="32"/>
                    </a:lnTo>
                    <a:lnTo>
                      <a:pt x="3" y="29"/>
                    </a:lnTo>
                    <a:lnTo>
                      <a:pt x="5" y="28"/>
                    </a:lnTo>
                    <a:lnTo>
                      <a:pt x="6" y="28"/>
                    </a:lnTo>
                    <a:lnTo>
                      <a:pt x="8" y="26"/>
                    </a:lnTo>
                    <a:lnTo>
                      <a:pt x="9" y="25"/>
                    </a:lnTo>
                    <a:lnTo>
                      <a:pt x="10" y="25"/>
                    </a:lnTo>
                    <a:lnTo>
                      <a:pt x="11" y="24"/>
                    </a:lnTo>
                    <a:lnTo>
                      <a:pt x="13" y="23"/>
                    </a:lnTo>
                    <a:lnTo>
                      <a:pt x="15" y="23"/>
                    </a:lnTo>
                    <a:lnTo>
                      <a:pt x="17" y="23"/>
                    </a:lnTo>
                    <a:lnTo>
                      <a:pt x="19" y="23"/>
                    </a:lnTo>
                    <a:lnTo>
                      <a:pt x="21" y="23"/>
                    </a:lnTo>
                    <a:lnTo>
                      <a:pt x="23" y="23"/>
                    </a:lnTo>
                    <a:lnTo>
                      <a:pt x="25" y="23"/>
                    </a:lnTo>
                    <a:lnTo>
                      <a:pt x="27" y="21"/>
                    </a:lnTo>
                    <a:lnTo>
                      <a:pt x="27" y="20"/>
                    </a:lnTo>
                    <a:lnTo>
                      <a:pt x="27" y="17"/>
                    </a:lnTo>
                    <a:lnTo>
                      <a:pt x="27" y="15"/>
                    </a:lnTo>
                    <a:lnTo>
                      <a:pt x="27" y="11"/>
                    </a:lnTo>
                    <a:lnTo>
                      <a:pt x="25" y="7"/>
                    </a:lnTo>
                    <a:lnTo>
                      <a:pt x="24" y="5"/>
                    </a:lnTo>
                    <a:lnTo>
                      <a:pt x="21" y="4"/>
                    </a:lnTo>
                    <a:lnTo>
                      <a:pt x="19" y="5"/>
                    </a:lnTo>
                    <a:lnTo>
                      <a:pt x="16" y="7"/>
                    </a:lnTo>
                    <a:lnTo>
                      <a:pt x="15" y="9"/>
                    </a:lnTo>
                    <a:lnTo>
                      <a:pt x="15" y="13"/>
                    </a:lnTo>
                    <a:lnTo>
                      <a:pt x="15" y="15"/>
                    </a:lnTo>
                    <a:lnTo>
                      <a:pt x="3" y="15"/>
                    </a:lnTo>
                    <a:lnTo>
                      <a:pt x="3" y="14"/>
                    </a:lnTo>
                    <a:lnTo>
                      <a:pt x="3" y="13"/>
                    </a:lnTo>
                    <a:lnTo>
                      <a:pt x="3" y="9"/>
                    </a:lnTo>
                    <a:lnTo>
                      <a:pt x="5" y="7"/>
                    </a:lnTo>
                    <a:lnTo>
                      <a:pt x="6" y="4"/>
                    </a:lnTo>
                    <a:lnTo>
                      <a:pt x="9" y="3"/>
                    </a:lnTo>
                    <a:lnTo>
                      <a:pt x="12" y="1"/>
                    </a:lnTo>
                    <a:lnTo>
                      <a:pt x="15" y="0"/>
                    </a:lnTo>
                    <a:lnTo>
                      <a:pt x="18" y="0"/>
                    </a:lnTo>
                    <a:lnTo>
                      <a:pt x="21" y="0"/>
                    </a:lnTo>
                    <a:lnTo>
                      <a:pt x="29" y="1"/>
                    </a:lnTo>
                    <a:lnTo>
                      <a:pt x="34" y="3"/>
                    </a:lnTo>
                    <a:lnTo>
                      <a:pt x="37" y="8"/>
                    </a:lnTo>
                    <a:lnTo>
                      <a:pt x="38" y="14"/>
                    </a:lnTo>
                    <a:lnTo>
                      <a:pt x="38" y="15"/>
                    </a:lnTo>
                    <a:lnTo>
                      <a:pt x="39" y="16"/>
                    </a:lnTo>
                    <a:lnTo>
                      <a:pt x="40" y="18"/>
                    </a:lnTo>
                    <a:lnTo>
                      <a:pt x="40" y="48"/>
                    </a:lnTo>
                    <a:lnTo>
                      <a:pt x="27" y="48"/>
                    </a:lnTo>
                    <a:lnTo>
                      <a:pt x="27" y="41"/>
                    </a:lnTo>
                    <a:close/>
                    <a:moveTo>
                      <a:pt x="27" y="25"/>
                    </a:moveTo>
                    <a:lnTo>
                      <a:pt x="25" y="27"/>
                    </a:lnTo>
                    <a:lnTo>
                      <a:pt x="24" y="27"/>
                    </a:lnTo>
                    <a:lnTo>
                      <a:pt x="22" y="27"/>
                    </a:lnTo>
                    <a:lnTo>
                      <a:pt x="21" y="27"/>
                    </a:lnTo>
                    <a:lnTo>
                      <a:pt x="18" y="28"/>
                    </a:lnTo>
                    <a:lnTo>
                      <a:pt x="15" y="30"/>
                    </a:lnTo>
                    <a:lnTo>
                      <a:pt x="14" y="33"/>
                    </a:lnTo>
                    <a:lnTo>
                      <a:pt x="13" y="35"/>
                    </a:lnTo>
                    <a:lnTo>
                      <a:pt x="13" y="38"/>
                    </a:lnTo>
                    <a:lnTo>
                      <a:pt x="15" y="39"/>
                    </a:lnTo>
                    <a:lnTo>
                      <a:pt x="16" y="41"/>
                    </a:lnTo>
                    <a:lnTo>
                      <a:pt x="19" y="41"/>
                    </a:lnTo>
                    <a:lnTo>
                      <a:pt x="20" y="41"/>
                    </a:lnTo>
                    <a:lnTo>
                      <a:pt x="22" y="40"/>
                    </a:lnTo>
                    <a:lnTo>
                      <a:pt x="23" y="39"/>
                    </a:lnTo>
                    <a:lnTo>
                      <a:pt x="25" y="38"/>
                    </a:lnTo>
                    <a:lnTo>
                      <a:pt x="25" y="37"/>
                    </a:lnTo>
                    <a:lnTo>
                      <a:pt x="26" y="35"/>
                    </a:lnTo>
                    <a:lnTo>
                      <a:pt x="27" y="33"/>
                    </a:lnTo>
                    <a:lnTo>
                      <a:pt x="27" y="31"/>
                    </a:lnTo>
                    <a:lnTo>
                      <a:pt x="27" y="27"/>
                    </a:lnTo>
                    <a:lnTo>
                      <a:pt x="27" y="25"/>
                    </a:lnTo>
                    <a:close/>
                  </a:path>
                </a:pathLst>
              </a:custGeom>
              <a:solidFill>
                <a:srgbClr val="FFFFFF"/>
              </a:solidFill>
              <a:ln w="9525">
                <a:noFill/>
                <a:round/>
                <a:headEnd/>
                <a:tailEnd/>
              </a:ln>
            </p:spPr>
            <p:txBody>
              <a:bodyPr/>
              <a:lstStyle/>
              <a:p>
                <a:endParaRPr lang="en-US"/>
              </a:p>
            </p:txBody>
          </p:sp>
          <p:sp>
            <p:nvSpPr>
              <p:cNvPr id="43160" name="Freeform 151"/>
              <p:cNvSpPr>
                <a:spLocks/>
              </p:cNvSpPr>
              <p:nvPr/>
            </p:nvSpPr>
            <p:spPr bwMode="auto">
              <a:xfrm>
                <a:off x="4254" y="3020"/>
                <a:ext cx="32" cy="48"/>
              </a:xfrm>
              <a:custGeom>
                <a:avLst/>
                <a:gdLst>
                  <a:gd name="T0" fmla="*/ 24 w 32"/>
                  <a:gd name="T1" fmla="*/ 9 h 48"/>
                  <a:gd name="T2" fmla="*/ 18 w 32"/>
                  <a:gd name="T3" fmla="*/ 7 h 48"/>
                  <a:gd name="T4" fmla="*/ 15 w 32"/>
                  <a:gd name="T5" fmla="*/ 7 h 48"/>
                  <a:gd name="T6" fmla="*/ 12 w 32"/>
                  <a:gd name="T7" fmla="*/ 8 h 48"/>
                  <a:gd name="T8" fmla="*/ 11 w 32"/>
                  <a:gd name="T9" fmla="*/ 13 h 48"/>
                  <a:gd name="T10" fmla="*/ 12 w 32"/>
                  <a:gd name="T11" fmla="*/ 15 h 48"/>
                  <a:gd name="T12" fmla="*/ 15 w 32"/>
                  <a:gd name="T13" fmla="*/ 17 h 48"/>
                  <a:gd name="T14" fmla="*/ 21 w 32"/>
                  <a:gd name="T15" fmla="*/ 19 h 48"/>
                  <a:gd name="T16" fmla="*/ 24 w 32"/>
                  <a:gd name="T17" fmla="*/ 22 h 48"/>
                  <a:gd name="T18" fmla="*/ 27 w 32"/>
                  <a:gd name="T19" fmla="*/ 25 h 48"/>
                  <a:gd name="T20" fmla="*/ 31 w 32"/>
                  <a:gd name="T21" fmla="*/ 31 h 48"/>
                  <a:gd name="T22" fmla="*/ 31 w 32"/>
                  <a:gd name="T23" fmla="*/ 38 h 48"/>
                  <a:gd name="T24" fmla="*/ 28 w 32"/>
                  <a:gd name="T25" fmla="*/ 43 h 48"/>
                  <a:gd name="T26" fmla="*/ 23 w 32"/>
                  <a:gd name="T27" fmla="*/ 47 h 48"/>
                  <a:gd name="T28" fmla="*/ 16 w 32"/>
                  <a:gd name="T29" fmla="*/ 48 h 48"/>
                  <a:gd name="T30" fmla="*/ 9 w 32"/>
                  <a:gd name="T31" fmla="*/ 48 h 48"/>
                  <a:gd name="T32" fmla="*/ 3 w 32"/>
                  <a:gd name="T33" fmla="*/ 48 h 48"/>
                  <a:gd name="T34" fmla="*/ 0 w 32"/>
                  <a:gd name="T35" fmla="*/ 47 h 48"/>
                  <a:gd name="T36" fmla="*/ 0 w 32"/>
                  <a:gd name="T37" fmla="*/ 38 h 48"/>
                  <a:gd name="T38" fmla="*/ 7 w 32"/>
                  <a:gd name="T39" fmla="*/ 40 h 48"/>
                  <a:gd name="T40" fmla="*/ 13 w 32"/>
                  <a:gd name="T41" fmla="*/ 41 h 48"/>
                  <a:gd name="T42" fmla="*/ 18 w 32"/>
                  <a:gd name="T43" fmla="*/ 40 h 48"/>
                  <a:gd name="T44" fmla="*/ 20 w 32"/>
                  <a:gd name="T45" fmla="*/ 38 h 48"/>
                  <a:gd name="T46" fmla="*/ 20 w 32"/>
                  <a:gd name="T47" fmla="*/ 36 h 48"/>
                  <a:gd name="T48" fmla="*/ 19 w 32"/>
                  <a:gd name="T49" fmla="*/ 33 h 48"/>
                  <a:gd name="T50" fmla="*/ 16 w 32"/>
                  <a:gd name="T51" fmla="*/ 32 h 48"/>
                  <a:gd name="T52" fmla="*/ 15 w 32"/>
                  <a:gd name="T53" fmla="*/ 31 h 48"/>
                  <a:gd name="T54" fmla="*/ 9 w 32"/>
                  <a:gd name="T55" fmla="*/ 28 h 48"/>
                  <a:gd name="T56" fmla="*/ 7 w 32"/>
                  <a:gd name="T57" fmla="*/ 25 h 48"/>
                  <a:gd name="T58" fmla="*/ 4 w 32"/>
                  <a:gd name="T59" fmla="*/ 24 h 48"/>
                  <a:gd name="T60" fmla="*/ 2 w 32"/>
                  <a:gd name="T61" fmla="*/ 22 h 48"/>
                  <a:gd name="T62" fmla="*/ 0 w 32"/>
                  <a:gd name="T63" fmla="*/ 19 h 48"/>
                  <a:gd name="T64" fmla="*/ 0 w 32"/>
                  <a:gd name="T65" fmla="*/ 16 h 48"/>
                  <a:gd name="T66" fmla="*/ 0 w 32"/>
                  <a:gd name="T67" fmla="*/ 11 h 48"/>
                  <a:gd name="T68" fmla="*/ 3 w 32"/>
                  <a:gd name="T69" fmla="*/ 5 h 48"/>
                  <a:gd name="T70" fmla="*/ 7 w 32"/>
                  <a:gd name="T71" fmla="*/ 2 h 48"/>
                  <a:gd name="T72" fmla="*/ 13 w 32"/>
                  <a:gd name="T73" fmla="*/ 0 h 48"/>
                  <a:gd name="T74" fmla="*/ 19 w 32"/>
                  <a:gd name="T75" fmla="*/ 0 h 48"/>
                  <a:gd name="T76" fmla="*/ 24 w 32"/>
                  <a:gd name="T77" fmla="*/ 2 h 48"/>
                  <a:gd name="T78" fmla="*/ 28 w 32"/>
                  <a:gd name="T79" fmla="*/ 3 h 48"/>
                  <a:gd name="T80" fmla="*/ 26 w 32"/>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48"/>
                  <a:gd name="T125" fmla="*/ 32 w 32"/>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48">
                    <a:moveTo>
                      <a:pt x="26" y="11"/>
                    </a:moveTo>
                    <a:lnTo>
                      <a:pt x="24" y="9"/>
                    </a:lnTo>
                    <a:lnTo>
                      <a:pt x="21" y="8"/>
                    </a:lnTo>
                    <a:lnTo>
                      <a:pt x="18" y="7"/>
                    </a:lnTo>
                    <a:lnTo>
                      <a:pt x="16" y="7"/>
                    </a:lnTo>
                    <a:lnTo>
                      <a:pt x="15" y="7"/>
                    </a:lnTo>
                    <a:lnTo>
                      <a:pt x="14" y="7"/>
                    </a:lnTo>
                    <a:lnTo>
                      <a:pt x="12" y="8"/>
                    </a:lnTo>
                    <a:lnTo>
                      <a:pt x="11" y="10"/>
                    </a:lnTo>
                    <a:lnTo>
                      <a:pt x="11" y="13"/>
                    </a:lnTo>
                    <a:lnTo>
                      <a:pt x="12" y="15"/>
                    </a:lnTo>
                    <a:lnTo>
                      <a:pt x="13" y="15"/>
                    </a:lnTo>
                    <a:lnTo>
                      <a:pt x="15" y="17"/>
                    </a:lnTo>
                    <a:lnTo>
                      <a:pt x="19" y="18"/>
                    </a:lnTo>
                    <a:lnTo>
                      <a:pt x="21" y="19"/>
                    </a:lnTo>
                    <a:lnTo>
                      <a:pt x="23" y="20"/>
                    </a:lnTo>
                    <a:lnTo>
                      <a:pt x="24" y="22"/>
                    </a:lnTo>
                    <a:lnTo>
                      <a:pt x="24" y="23"/>
                    </a:lnTo>
                    <a:lnTo>
                      <a:pt x="27" y="25"/>
                    </a:lnTo>
                    <a:lnTo>
                      <a:pt x="29" y="28"/>
                    </a:lnTo>
                    <a:lnTo>
                      <a:pt x="31" y="31"/>
                    </a:lnTo>
                    <a:lnTo>
                      <a:pt x="32" y="35"/>
                    </a:lnTo>
                    <a:lnTo>
                      <a:pt x="31" y="38"/>
                    </a:lnTo>
                    <a:lnTo>
                      <a:pt x="30" y="41"/>
                    </a:lnTo>
                    <a:lnTo>
                      <a:pt x="28" y="43"/>
                    </a:lnTo>
                    <a:lnTo>
                      <a:pt x="26" y="45"/>
                    </a:lnTo>
                    <a:lnTo>
                      <a:pt x="23" y="47"/>
                    </a:lnTo>
                    <a:lnTo>
                      <a:pt x="20" y="48"/>
                    </a:lnTo>
                    <a:lnTo>
                      <a:pt x="16" y="48"/>
                    </a:lnTo>
                    <a:lnTo>
                      <a:pt x="13" y="48"/>
                    </a:lnTo>
                    <a:lnTo>
                      <a:pt x="9" y="48"/>
                    </a:lnTo>
                    <a:lnTo>
                      <a:pt x="7" y="48"/>
                    </a:lnTo>
                    <a:lnTo>
                      <a:pt x="3" y="48"/>
                    </a:lnTo>
                    <a:lnTo>
                      <a:pt x="1" y="48"/>
                    </a:lnTo>
                    <a:lnTo>
                      <a:pt x="0" y="47"/>
                    </a:lnTo>
                    <a:lnTo>
                      <a:pt x="0" y="35"/>
                    </a:lnTo>
                    <a:lnTo>
                      <a:pt x="0" y="38"/>
                    </a:lnTo>
                    <a:lnTo>
                      <a:pt x="3" y="38"/>
                    </a:lnTo>
                    <a:lnTo>
                      <a:pt x="7" y="40"/>
                    </a:lnTo>
                    <a:lnTo>
                      <a:pt x="9" y="41"/>
                    </a:lnTo>
                    <a:lnTo>
                      <a:pt x="13" y="41"/>
                    </a:lnTo>
                    <a:lnTo>
                      <a:pt x="16" y="41"/>
                    </a:lnTo>
                    <a:lnTo>
                      <a:pt x="18" y="40"/>
                    </a:lnTo>
                    <a:lnTo>
                      <a:pt x="19" y="38"/>
                    </a:lnTo>
                    <a:lnTo>
                      <a:pt x="20" y="38"/>
                    </a:lnTo>
                    <a:lnTo>
                      <a:pt x="20" y="37"/>
                    </a:lnTo>
                    <a:lnTo>
                      <a:pt x="20" y="36"/>
                    </a:lnTo>
                    <a:lnTo>
                      <a:pt x="19" y="34"/>
                    </a:lnTo>
                    <a:lnTo>
                      <a:pt x="19" y="33"/>
                    </a:lnTo>
                    <a:lnTo>
                      <a:pt x="18" y="33"/>
                    </a:lnTo>
                    <a:lnTo>
                      <a:pt x="16" y="32"/>
                    </a:lnTo>
                    <a:lnTo>
                      <a:pt x="16" y="31"/>
                    </a:lnTo>
                    <a:lnTo>
                      <a:pt x="15" y="31"/>
                    </a:lnTo>
                    <a:lnTo>
                      <a:pt x="11" y="28"/>
                    </a:lnTo>
                    <a:lnTo>
                      <a:pt x="9" y="28"/>
                    </a:lnTo>
                    <a:lnTo>
                      <a:pt x="8" y="26"/>
                    </a:lnTo>
                    <a:lnTo>
                      <a:pt x="7" y="25"/>
                    </a:lnTo>
                    <a:lnTo>
                      <a:pt x="5" y="25"/>
                    </a:lnTo>
                    <a:lnTo>
                      <a:pt x="4" y="24"/>
                    </a:lnTo>
                    <a:lnTo>
                      <a:pt x="3" y="23"/>
                    </a:lnTo>
                    <a:lnTo>
                      <a:pt x="2" y="22"/>
                    </a:lnTo>
                    <a:lnTo>
                      <a:pt x="1" y="21"/>
                    </a:lnTo>
                    <a:lnTo>
                      <a:pt x="0" y="19"/>
                    </a:lnTo>
                    <a:lnTo>
                      <a:pt x="0" y="18"/>
                    </a:lnTo>
                    <a:lnTo>
                      <a:pt x="0" y="16"/>
                    </a:lnTo>
                    <a:lnTo>
                      <a:pt x="0" y="14"/>
                    </a:lnTo>
                    <a:lnTo>
                      <a:pt x="0" y="11"/>
                    </a:lnTo>
                    <a:lnTo>
                      <a:pt x="1" y="8"/>
                    </a:lnTo>
                    <a:lnTo>
                      <a:pt x="3" y="5"/>
                    </a:lnTo>
                    <a:lnTo>
                      <a:pt x="4" y="3"/>
                    </a:lnTo>
                    <a:lnTo>
                      <a:pt x="7" y="2"/>
                    </a:lnTo>
                    <a:lnTo>
                      <a:pt x="9" y="1"/>
                    </a:lnTo>
                    <a:lnTo>
                      <a:pt x="13" y="0"/>
                    </a:lnTo>
                    <a:lnTo>
                      <a:pt x="17" y="0"/>
                    </a:lnTo>
                    <a:lnTo>
                      <a:pt x="19" y="0"/>
                    </a:lnTo>
                    <a:lnTo>
                      <a:pt x="22" y="1"/>
                    </a:lnTo>
                    <a:lnTo>
                      <a:pt x="24" y="2"/>
                    </a:lnTo>
                    <a:lnTo>
                      <a:pt x="26" y="2"/>
                    </a:lnTo>
                    <a:lnTo>
                      <a:pt x="28" y="3"/>
                    </a:lnTo>
                    <a:lnTo>
                      <a:pt x="28" y="11"/>
                    </a:lnTo>
                    <a:lnTo>
                      <a:pt x="26" y="11"/>
                    </a:lnTo>
                    <a:close/>
                  </a:path>
                </a:pathLst>
              </a:custGeom>
              <a:solidFill>
                <a:srgbClr val="FFFFFF"/>
              </a:solidFill>
              <a:ln w="9525">
                <a:noFill/>
                <a:round/>
                <a:headEnd/>
                <a:tailEnd/>
              </a:ln>
            </p:spPr>
            <p:txBody>
              <a:bodyPr/>
              <a:lstStyle/>
              <a:p>
                <a:endParaRPr lang="en-US"/>
              </a:p>
            </p:txBody>
          </p:sp>
          <p:sp>
            <p:nvSpPr>
              <p:cNvPr id="43161" name="Freeform 152"/>
              <p:cNvSpPr>
                <a:spLocks noEditPoints="1"/>
              </p:cNvSpPr>
              <p:nvPr/>
            </p:nvSpPr>
            <p:spPr bwMode="auto">
              <a:xfrm>
                <a:off x="4291" y="3020"/>
                <a:ext cx="46" cy="48"/>
              </a:xfrm>
              <a:custGeom>
                <a:avLst/>
                <a:gdLst>
                  <a:gd name="T0" fmla="*/ 46 w 46"/>
                  <a:gd name="T1" fmla="*/ 27 h 48"/>
                  <a:gd name="T2" fmla="*/ 45 w 46"/>
                  <a:gd name="T3" fmla="*/ 31 h 48"/>
                  <a:gd name="T4" fmla="*/ 43 w 46"/>
                  <a:gd name="T5" fmla="*/ 38 h 48"/>
                  <a:gd name="T6" fmla="*/ 39 w 46"/>
                  <a:gd name="T7" fmla="*/ 43 h 48"/>
                  <a:gd name="T8" fmla="*/ 35 w 46"/>
                  <a:gd name="T9" fmla="*/ 46 h 48"/>
                  <a:gd name="T10" fmla="*/ 32 w 46"/>
                  <a:gd name="T11" fmla="*/ 48 h 48"/>
                  <a:gd name="T12" fmla="*/ 28 w 46"/>
                  <a:gd name="T13" fmla="*/ 48 h 48"/>
                  <a:gd name="T14" fmla="*/ 25 w 46"/>
                  <a:gd name="T15" fmla="*/ 48 h 48"/>
                  <a:gd name="T16" fmla="*/ 18 w 46"/>
                  <a:gd name="T17" fmla="*/ 47 h 48"/>
                  <a:gd name="T18" fmla="*/ 7 w 46"/>
                  <a:gd name="T19" fmla="*/ 43 h 48"/>
                  <a:gd name="T20" fmla="*/ 3 w 46"/>
                  <a:gd name="T21" fmla="*/ 38 h 48"/>
                  <a:gd name="T22" fmla="*/ 1 w 46"/>
                  <a:gd name="T23" fmla="*/ 29 h 48"/>
                  <a:gd name="T24" fmla="*/ 0 w 46"/>
                  <a:gd name="T25" fmla="*/ 23 h 48"/>
                  <a:gd name="T26" fmla="*/ 0 w 46"/>
                  <a:gd name="T27" fmla="*/ 18 h 48"/>
                  <a:gd name="T28" fmla="*/ 4 w 46"/>
                  <a:gd name="T29" fmla="*/ 9 h 48"/>
                  <a:gd name="T30" fmla="*/ 14 w 46"/>
                  <a:gd name="T31" fmla="*/ 1 h 48"/>
                  <a:gd name="T32" fmla="*/ 24 w 46"/>
                  <a:gd name="T33" fmla="*/ 0 h 48"/>
                  <a:gd name="T34" fmla="*/ 28 w 46"/>
                  <a:gd name="T35" fmla="*/ 0 h 48"/>
                  <a:gd name="T36" fmla="*/ 35 w 46"/>
                  <a:gd name="T37" fmla="*/ 3 h 48"/>
                  <a:gd name="T38" fmla="*/ 43 w 46"/>
                  <a:gd name="T39" fmla="*/ 9 h 48"/>
                  <a:gd name="T40" fmla="*/ 45 w 46"/>
                  <a:gd name="T41" fmla="*/ 18 h 48"/>
                  <a:gd name="T42" fmla="*/ 46 w 46"/>
                  <a:gd name="T43" fmla="*/ 23 h 48"/>
                  <a:gd name="T44" fmla="*/ 46 w 46"/>
                  <a:gd name="T45" fmla="*/ 24 h 48"/>
                  <a:gd name="T46" fmla="*/ 33 w 46"/>
                  <a:gd name="T47" fmla="*/ 18 h 48"/>
                  <a:gd name="T48" fmla="*/ 33 w 46"/>
                  <a:gd name="T49" fmla="*/ 16 h 48"/>
                  <a:gd name="T50" fmla="*/ 33 w 46"/>
                  <a:gd name="T51" fmla="*/ 13 h 48"/>
                  <a:gd name="T52" fmla="*/ 29 w 46"/>
                  <a:gd name="T53" fmla="*/ 6 h 48"/>
                  <a:gd name="T54" fmla="*/ 22 w 46"/>
                  <a:gd name="T55" fmla="*/ 4 h 48"/>
                  <a:gd name="T56" fmla="*/ 18 w 46"/>
                  <a:gd name="T57" fmla="*/ 6 h 48"/>
                  <a:gd name="T58" fmla="*/ 15 w 46"/>
                  <a:gd name="T59" fmla="*/ 10 h 48"/>
                  <a:gd name="T60" fmla="*/ 14 w 46"/>
                  <a:gd name="T61" fmla="*/ 13 h 48"/>
                  <a:gd name="T62" fmla="*/ 13 w 46"/>
                  <a:gd name="T63" fmla="*/ 18 h 48"/>
                  <a:gd name="T64" fmla="*/ 13 w 46"/>
                  <a:gd name="T65" fmla="*/ 27 h 48"/>
                  <a:gd name="T66" fmla="*/ 13 w 46"/>
                  <a:gd name="T67" fmla="*/ 33 h 48"/>
                  <a:gd name="T68" fmla="*/ 15 w 46"/>
                  <a:gd name="T69" fmla="*/ 39 h 48"/>
                  <a:gd name="T70" fmla="*/ 19 w 46"/>
                  <a:gd name="T71" fmla="*/ 43 h 48"/>
                  <a:gd name="T72" fmla="*/ 27 w 46"/>
                  <a:gd name="T73" fmla="*/ 43 h 48"/>
                  <a:gd name="T74" fmla="*/ 31 w 46"/>
                  <a:gd name="T75" fmla="*/ 39 h 48"/>
                  <a:gd name="T76" fmla="*/ 33 w 46"/>
                  <a:gd name="T77" fmla="*/ 34 h 48"/>
                  <a:gd name="T78" fmla="*/ 33 w 46"/>
                  <a:gd name="T79" fmla="*/ 28 h 48"/>
                  <a:gd name="T80" fmla="*/ 33 w 46"/>
                  <a:gd name="T81" fmla="*/ 24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48"/>
                  <a:gd name="T125" fmla="*/ 46 w 4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48">
                    <a:moveTo>
                      <a:pt x="46" y="24"/>
                    </a:moveTo>
                    <a:lnTo>
                      <a:pt x="46" y="27"/>
                    </a:lnTo>
                    <a:lnTo>
                      <a:pt x="46" y="28"/>
                    </a:lnTo>
                    <a:lnTo>
                      <a:pt x="45" y="31"/>
                    </a:lnTo>
                    <a:lnTo>
                      <a:pt x="44" y="33"/>
                    </a:lnTo>
                    <a:lnTo>
                      <a:pt x="43" y="38"/>
                    </a:lnTo>
                    <a:lnTo>
                      <a:pt x="42" y="41"/>
                    </a:lnTo>
                    <a:lnTo>
                      <a:pt x="39" y="43"/>
                    </a:lnTo>
                    <a:lnTo>
                      <a:pt x="37" y="45"/>
                    </a:lnTo>
                    <a:lnTo>
                      <a:pt x="35" y="46"/>
                    </a:lnTo>
                    <a:lnTo>
                      <a:pt x="34" y="47"/>
                    </a:lnTo>
                    <a:lnTo>
                      <a:pt x="32" y="48"/>
                    </a:lnTo>
                    <a:lnTo>
                      <a:pt x="29" y="48"/>
                    </a:lnTo>
                    <a:lnTo>
                      <a:pt x="28" y="48"/>
                    </a:lnTo>
                    <a:lnTo>
                      <a:pt x="27" y="48"/>
                    </a:lnTo>
                    <a:lnTo>
                      <a:pt x="25" y="48"/>
                    </a:lnTo>
                    <a:lnTo>
                      <a:pt x="24" y="48"/>
                    </a:lnTo>
                    <a:lnTo>
                      <a:pt x="18" y="47"/>
                    </a:lnTo>
                    <a:lnTo>
                      <a:pt x="12" y="46"/>
                    </a:lnTo>
                    <a:lnTo>
                      <a:pt x="7" y="43"/>
                    </a:lnTo>
                    <a:lnTo>
                      <a:pt x="4" y="41"/>
                    </a:lnTo>
                    <a:lnTo>
                      <a:pt x="3" y="38"/>
                    </a:lnTo>
                    <a:lnTo>
                      <a:pt x="2" y="34"/>
                    </a:lnTo>
                    <a:lnTo>
                      <a:pt x="1" y="29"/>
                    </a:lnTo>
                    <a:lnTo>
                      <a:pt x="0" y="25"/>
                    </a:lnTo>
                    <a:lnTo>
                      <a:pt x="0" y="23"/>
                    </a:lnTo>
                    <a:lnTo>
                      <a:pt x="0" y="20"/>
                    </a:lnTo>
                    <a:lnTo>
                      <a:pt x="0" y="18"/>
                    </a:lnTo>
                    <a:lnTo>
                      <a:pt x="1" y="15"/>
                    </a:lnTo>
                    <a:lnTo>
                      <a:pt x="4" y="9"/>
                    </a:lnTo>
                    <a:lnTo>
                      <a:pt x="8" y="4"/>
                    </a:lnTo>
                    <a:lnTo>
                      <a:pt x="14" y="1"/>
                    </a:lnTo>
                    <a:lnTo>
                      <a:pt x="22" y="0"/>
                    </a:lnTo>
                    <a:lnTo>
                      <a:pt x="24" y="0"/>
                    </a:lnTo>
                    <a:lnTo>
                      <a:pt x="26" y="0"/>
                    </a:lnTo>
                    <a:lnTo>
                      <a:pt x="28" y="0"/>
                    </a:lnTo>
                    <a:lnTo>
                      <a:pt x="29" y="0"/>
                    </a:lnTo>
                    <a:lnTo>
                      <a:pt x="35" y="3"/>
                    </a:lnTo>
                    <a:lnTo>
                      <a:pt x="40" y="5"/>
                    </a:lnTo>
                    <a:lnTo>
                      <a:pt x="43" y="9"/>
                    </a:lnTo>
                    <a:lnTo>
                      <a:pt x="44" y="15"/>
                    </a:lnTo>
                    <a:lnTo>
                      <a:pt x="45" y="18"/>
                    </a:lnTo>
                    <a:lnTo>
                      <a:pt x="46" y="20"/>
                    </a:lnTo>
                    <a:lnTo>
                      <a:pt x="46" y="23"/>
                    </a:lnTo>
                    <a:lnTo>
                      <a:pt x="46" y="25"/>
                    </a:lnTo>
                    <a:lnTo>
                      <a:pt x="46" y="24"/>
                    </a:lnTo>
                    <a:close/>
                    <a:moveTo>
                      <a:pt x="33" y="24"/>
                    </a:moveTo>
                    <a:lnTo>
                      <a:pt x="33" y="18"/>
                    </a:lnTo>
                    <a:lnTo>
                      <a:pt x="33" y="17"/>
                    </a:lnTo>
                    <a:lnTo>
                      <a:pt x="33" y="16"/>
                    </a:lnTo>
                    <a:lnTo>
                      <a:pt x="33" y="14"/>
                    </a:lnTo>
                    <a:lnTo>
                      <a:pt x="33" y="13"/>
                    </a:lnTo>
                    <a:lnTo>
                      <a:pt x="31" y="8"/>
                    </a:lnTo>
                    <a:lnTo>
                      <a:pt x="29" y="6"/>
                    </a:lnTo>
                    <a:lnTo>
                      <a:pt x="27" y="5"/>
                    </a:lnTo>
                    <a:lnTo>
                      <a:pt x="22" y="4"/>
                    </a:lnTo>
                    <a:lnTo>
                      <a:pt x="20" y="5"/>
                    </a:lnTo>
                    <a:lnTo>
                      <a:pt x="18" y="6"/>
                    </a:lnTo>
                    <a:lnTo>
                      <a:pt x="16" y="8"/>
                    </a:lnTo>
                    <a:lnTo>
                      <a:pt x="15" y="10"/>
                    </a:lnTo>
                    <a:lnTo>
                      <a:pt x="15" y="12"/>
                    </a:lnTo>
                    <a:lnTo>
                      <a:pt x="14" y="13"/>
                    </a:lnTo>
                    <a:lnTo>
                      <a:pt x="13" y="16"/>
                    </a:lnTo>
                    <a:lnTo>
                      <a:pt x="13" y="18"/>
                    </a:lnTo>
                    <a:lnTo>
                      <a:pt x="13" y="23"/>
                    </a:lnTo>
                    <a:lnTo>
                      <a:pt x="13" y="27"/>
                    </a:lnTo>
                    <a:lnTo>
                      <a:pt x="13" y="30"/>
                    </a:lnTo>
                    <a:lnTo>
                      <a:pt x="13" y="33"/>
                    </a:lnTo>
                    <a:lnTo>
                      <a:pt x="13" y="35"/>
                    </a:lnTo>
                    <a:lnTo>
                      <a:pt x="15" y="39"/>
                    </a:lnTo>
                    <a:lnTo>
                      <a:pt x="17" y="42"/>
                    </a:lnTo>
                    <a:lnTo>
                      <a:pt x="19" y="43"/>
                    </a:lnTo>
                    <a:lnTo>
                      <a:pt x="22" y="43"/>
                    </a:lnTo>
                    <a:lnTo>
                      <a:pt x="27" y="43"/>
                    </a:lnTo>
                    <a:lnTo>
                      <a:pt x="29" y="42"/>
                    </a:lnTo>
                    <a:lnTo>
                      <a:pt x="31" y="39"/>
                    </a:lnTo>
                    <a:lnTo>
                      <a:pt x="33" y="37"/>
                    </a:lnTo>
                    <a:lnTo>
                      <a:pt x="33" y="34"/>
                    </a:lnTo>
                    <a:lnTo>
                      <a:pt x="33" y="31"/>
                    </a:lnTo>
                    <a:lnTo>
                      <a:pt x="33" y="28"/>
                    </a:lnTo>
                    <a:lnTo>
                      <a:pt x="33" y="25"/>
                    </a:lnTo>
                    <a:lnTo>
                      <a:pt x="33" y="24"/>
                    </a:lnTo>
                    <a:close/>
                  </a:path>
                </a:pathLst>
              </a:custGeom>
              <a:solidFill>
                <a:srgbClr val="FFFFFF"/>
              </a:solidFill>
              <a:ln w="9525">
                <a:noFill/>
                <a:round/>
                <a:headEnd/>
                <a:tailEnd/>
              </a:ln>
            </p:spPr>
            <p:txBody>
              <a:bodyPr/>
              <a:lstStyle/>
              <a:p>
                <a:endParaRPr lang="en-US"/>
              </a:p>
            </p:txBody>
          </p:sp>
          <p:sp>
            <p:nvSpPr>
              <p:cNvPr id="43162" name="Freeform 153"/>
              <p:cNvSpPr>
                <a:spLocks/>
              </p:cNvSpPr>
              <p:nvPr/>
            </p:nvSpPr>
            <p:spPr bwMode="auto">
              <a:xfrm>
                <a:off x="4349" y="3020"/>
                <a:ext cx="39" cy="48"/>
              </a:xfrm>
              <a:custGeom>
                <a:avLst/>
                <a:gdLst>
                  <a:gd name="T0" fmla="*/ 10 w 39"/>
                  <a:gd name="T1" fmla="*/ 13 h 48"/>
                  <a:gd name="T2" fmla="*/ 10 w 39"/>
                  <a:gd name="T3" fmla="*/ 13 h 48"/>
                  <a:gd name="T4" fmla="*/ 11 w 39"/>
                  <a:gd name="T5" fmla="*/ 12 h 48"/>
                  <a:gd name="T6" fmla="*/ 11 w 39"/>
                  <a:gd name="T7" fmla="*/ 11 h 48"/>
                  <a:gd name="T8" fmla="*/ 13 w 39"/>
                  <a:gd name="T9" fmla="*/ 9 h 48"/>
                  <a:gd name="T10" fmla="*/ 15 w 39"/>
                  <a:gd name="T11" fmla="*/ 8 h 48"/>
                  <a:gd name="T12" fmla="*/ 16 w 39"/>
                  <a:gd name="T13" fmla="*/ 6 h 48"/>
                  <a:gd name="T14" fmla="*/ 18 w 39"/>
                  <a:gd name="T15" fmla="*/ 4 h 48"/>
                  <a:gd name="T16" fmla="*/ 19 w 39"/>
                  <a:gd name="T17" fmla="*/ 3 h 48"/>
                  <a:gd name="T18" fmla="*/ 22 w 39"/>
                  <a:gd name="T19" fmla="*/ 2 h 48"/>
                  <a:gd name="T20" fmla="*/ 23 w 39"/>
                  <a:gd name="T21" fmla="*/ 0 h 48"/>
                  <a:gd name="T22" fmla="*/ 26 w 39"/>
                  <a:gd name="T23" fmla="*/ 0 h 48"/>
                  <a:gd name="T24" fmla="*/ 31 w 39"/>
                  <a:gd name="T25" fmla="*/ 1 h 48"/>
                  <a:gd name="T26" fmla="*/ 35 w 39"/>
                  <a:gd name="T27" fmla="*/ 3 h 48"/>
                  <a:gd name="T28" fmla="*/ 37 w 39"/>
                  <a:gd name="T29" fmla="*/ 7 h 48"/>
                  <a:gd name="T30" fmla="*/ 38 w 39"/>
                  <a:gd name="T31" fmla="*/ 13 h 48"/>
                  <a:gd name="T32" fmla="*/ 39 w 39"/>
                  <a:gd name="T33" fmla="*/ 17 h 48"/>
                  <a:gd name="T34" fmla="*/ 39 w 39"/>
                  <a:gd name="T35" fmla="*/ 48 h 48"/>
                  <a:gd name="T36" fmla="*/ 28 w 39"/>
                  <a:gd name="T37" fmla="*/ 48 h 48"/>
                  <a:gd name="T38" fmla="*/ 28 w 39"/>
                  <a:gd name="T39" fmla="*/ 20 h 48"/>
                  <a:gd name="T40" fmla="*/ 26 w 39"/>
                  <a:gd name="T41" fmla="*/ 17 h 48"/>
                  <a:gd name="T42" fmla="*/ 26 w 39"/>
                  <a:gd name="T43" fmla="*/ 16 h 48"/>
                  <a:gd name="T44" fmla="*/ 26 w 39"/>
                  <a:gd name="T45" fmla="*/ 15 h 48"/>
                  <a:gd name="T46" fmla="*/ 26 w 39"/>
                  <a:gd name="T47" fmla="*/ 14 h 48"/>
                  <a:gd name="T48" fmla="*/ 26 w 39"/>
                  <a:gd name="T49" fmla="*/ 12 h 48"/>
                  <a:gd name="T50" fmla="*/ 24 w 39"/>
                  <a:gd name="T51" fmla="*/ 10 h 48"/>
                  <a:gd name="T52" fmla="*/ 23 w 39"/>
                  <a:gd name="T53" fmla="*/ 9 h 48"/>
                  <a:gd name="T54" fmla="*/ 22 w 39"/>
                  <a:gd name="T55" fmla="*/ 8 h 48"/>
                  <a:gd name="T56" fmla="*/ 20 w 39"/>
                  <a:gd name="T57" fmla="*/ 8 h 48"/>
                  <a:gd name="T58" fmla="*/ 19 w 39"/>
                  <a:gd name="T59" fmla="*/ 9 h 48"/>
                  <a:gd name="T60" fmla="*/ 18 w 39"/>
                  <a:gd name="T61" fmla="*/ 11 h 48"/>
                  <a:gd name="T62" fmla="*/ 16 w 39"/>
                  <a:gd name="T63" fmla="*/ 11 h 48"/>
                  <a:gd name="T64" fmla="*/ 15 w 39"/>
                  <a:gd name="T65" fmla="*/ 13 h 48"/>
                  <a:gd name="T66" fmla="*/ 13 w 39"/>
                  <a:gd name="T67" fmla="*/ 15 h 48"/>
                  <a:gd name="T68" fmla="*/ 12 w 39"/>
                  <a:gd name="T69" fmla="*/ 18 h 48"/>
                  <a:gd name="T70" fmla="*/ 11 w 39"/>
                  <a:gd name="T71" fmla="*/ 21 h 48"/>
                  <a:gd name="T72" fmla="*/ 11 w 39"/>
                  <a:gd name="T73" fmla="*/ 22 h 48"/>
                  <a:gd name="T74" fmla="*/ 11 w 39"/>
                  <a:gd name="T75" fmla="*/ 23 h 48"/>
                  <a:gd name="T76" fmla="*/ 11 w 39"/>
                  <a:gd name="T77" fmla="*/ 24 h 48"/>
                  <a:gd name="T78" fmla="*/ 11 w 39"/>
                  <a:gd name="T79" fmla="*/ 27 h 48"/>
                  <a:gd name="T80" fmla="*/ 11 w 39"/>
                  <a:gd name="T81" fmla="*/ 29 h 48"/>
                  <a:gd name="T82" fmla="*/ 11 w 39"/>
                  <a:gd name="T83" fmla="*/ 48 h 48"/>
                  <a:gd name="T84" fmla="*/ 0 w 39"/>
                  <a:gd name="T85" fmla="*/ 48 h 48"/>
                  <a:gd name="T86" fmla="*/ 0 w 39"/>
                  <a:gd name="T87" fmla="*/ 0 h 48"/>
                  <a:gd name="T88" fmla="*/ 10 w 39"/>
                  <a:gd name="T89" fmla="*/ 0 h 48"/>
                  <a:gd name="T90" fmla="*/ 10 w 39"/>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8"/>
                  <a:gd name="T140" fmla="*/ 39 w 39"/>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8">
                    <a:moveTo>
                      <a:pt x="10" y="13"/>
                    </a:moveTo>
                    <a:lnTo>
                      <a:pt x="10" y="13"/>
                    </a:lnTo>
                    <a:lnTo>
                      <a:pt x="11" y="12"/>
                    </a:lnTo>
                    <a:lnTo>
                      <a:pt x="11" y="11"/>
                    </a:lnTo>
                    <a:lnTo>
                      <a:pt x="13" y="9"/>
                    </a:lnTo>
                    <a:lnTo>
                      <a:pt x="15" y="8"/>
                    </a:lnTo>
                    <a:lnTo>
                      <a:pt x="16" y="6"/>
                    </a:lnTo>
                    <a:lnTo>
                      <a:pt x="18" y="4"/>
                    </a:lnTo>
                    <a:lnTo>
                      <a:pt x="19" y="3"/>
                    </a:lnTo>
                    <a:lnTo>
                      <a:pt x="22" y="2"/>
                    </a:lnTo>
                    <a:lnTo>
                      <a:pt x="23" y="0"/>
                    </a:lnTo>
                    <a:lnTo>
                      <a:pt x="26" y="0"/>
                    </a:lnTo>
                    <a:lnTo>
                      <a:pt x="31" y="1"/>
                    </a:lnTo>
                    <a:lnTo>
                      <a:pt x="35" y="3"/>
                    </a:lnTo>
                    <a:lnTo>
                      <a:pt x="37" y="7"/>
                    </a:lnTo>
                    <a:lnTo>
                      <a:pt x="38" y="13"/>
                    </a:lnTo>
                    <a:lnTo>
                      <a:pt x="39" y="17"/>
                    </a:lnTo>
                    <a:lnTo>
                      <a:pt x="39" y="48"/>
                    </a:lnTo>
                    <a:lnTo>
                      <a:pt x="28" y="48"/>
                    </a:lnTo>
                    <a:lnTo>
                      <a:pt x="28" y="20"/>
                    </a:lnTo>
                    <a:lnTo>
                      <a:pt x="26" y="17"/>
                    </a:lnTo>
                    <a:lnTo>
                      <a:pt x="26" y="16"/>
                    </a:lnTo>
                    <a:lnTo>
                      <a:pt x="26" y="15"/>
                    </a:lnTo>
                    <a:lnTo>
                      <a:pt x="26" y="14"/>
                    </a:lnTo>
                    <a:lnTo>
                      <a:pt x="26" y="12"/>
                    </a:lnTo>
                    <a:lnTo>
                      <a:pt x="24" y="10"/>
                    </a:lnTo>
                    <a:lnTo>
                      <a:pt x="23" y="9"/>
                    </a:lnTo>
                    <a:lnTo>
                      <a:pt x="22" y="8"/>
                    </a:lnTo>
                    <a:lnTo>
                      <a:pt x="20" y="8"/>
                    </a:lnTo>
                    <a:lnTo>
                      <a:pt x="19" y="9"/>
                    </a:lnTo>
                    <a:lnTo>
                      <a:pt x="18" y="11"/>
                    </a:lnTo>
                    <a:lnTo>
                      <a:pt x="16" y="11"/>
                    </a:lnTo>
                    <a:lnTo>
                      <a:pt x="15" y="13"/>
                    </a:lnTo>
                    <a:lnTo>
                      <a:pt x="13" y="15"/>
                    </a:lnTo>
                    <a:lnTo>
                      <a:pt x="12" y="18"/>
                    </a:lnTo>
                    <a:lnTo>
                      <a:pt x="11" y="21"/>
                    </a:lnTo>
                    <a:lnTo>
                      <a:pt x="11" y="22"/>
                    </a:lnTo>
                    <a:lnTo>
                      <a:pt x="11" y="23"/>
                    </a:lnTo>
                    <a:lnTo>
                      <a:pt x="11" y="24"/>
                    </a:lnTo>
                    <a:lnTo>
                      <a:pt x="11" y="27"/>
                    </a:lnTo>
                    <a:lnTo>
                      <a:pt x="11" y="29"/>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63" name="Freeform 154"/>
              <p:cNvSpPr>
                <a:spLocks noEditPoints="1"/>
              </p:cNvSpPr>
              <p:nvPr/>
            </p:nvSpPr>
            <p:spPr bwMode="auto">
              <a:xfrm>
                <a:off x="4399" y="3020"/>
                <a:ext cx="43" cy="48"/>
              </a:xfrm>
              <a:custGeom>
                <a:avLst/>
                <a:gdLst>
                  <a:gd name="T0" fmla="*/ 13 w 43"/>
                  <a:gd name="T1" fmla="*/ 24 h 48"/>
                  <a:gd name="T2" fmla="*/ 16 w 43"/>
                  <a:gd name="T3" fmla="*/ 32 h 48"/>
                  <a:gd name="T4" fmla="*/ 20 w 43"/>
                  <a:gd name="T5" fmla="*/ 38 h 48"/>
                  <a:gd name="T6" fmla="*/ 27 w 43"/>
                  <a:gd name="T7" fmla="*/ 41 h 48"/>
                  <a:gd name="T8" fmla="*/ 33 w 43"/>
                  <a:gd name="T9" fmla="*/ 41 h 48"/>
                  <a:gd name="T10" fmla="*/ 37 w 43"/>
                  <a:gd name="T11" fmla="*/ 41 h 48"/>
                  <a:gd name="T12" fmla="*/ 40 w 43"/>
                  <a:gd name="T13" fmla="*/ 40 h 48"/>
                  <a:gd name="T14" fmla="*/ 41 w 43"/>
                  <a:gd name="T15" fmla="*/ 45 h 48"/>
                  <a:gd name="T16" fmla="*/ 36 w 43"/>
                  <a:gd name="T17" fmla="*/ 48 h 48"/>
                  <a:gd name="T18" fmla="*/ 31 w 43"/>
                  <a:gd name="T19" fmla="*/ 48 h 48"/>
                  <a:gd name="T20" fmla="*/ 24 w 43"/>
                  <a:gd name="T21" fmla="*/ 48 h 48"/>
                  <a:gd name="T22" fmla="*/ 10 w 43"/>
                  <a:gd name="T23" fmla="*/ 43 h 48"/>
                  <a:gd name="T24" fmla="*/ 0 w 43"/>
                  <a:gd name="T25" fmla="*/ 33 h 48"/>
                  <a:gd name="T26" fmla="*/ 0 w 43"/>
                  <a:gd name="T27" fmla="*/ 28 h 48"/>
                  <a:gd name="T28" fmla="*/ 0 w 43"/>
                  <a:gd name="T29" fmla="*/ 23 h 48"/>
                  <a:gd name="T30" fmla="*/ 5 w 43"/>
                  <a:gd name="T31" fmla="*/ 6 h 48"/>
                  <a:gd name="T32" fmla="*/ 22 w 43"/>
                  <a:gd name="T33" fmla="*/ 0 h 48"/>
                  <a:gd name="T34" fmla="*/ 25 w 43"/>
                  <a:gd name="T35" fmla="*/ 0 h 48"/>
                  <a:gd name="T36" fmla="*/ 28 w 43"/>
                  <a:gd name="T37" fmla="*/ 0 h 48"/>
                  <a:gd name="T38" fmla="*/ 32 w 43"/>
                  <a:gd name="T39" fmla="*/ 1 h 48"/>
                  <a:gd name="T40" fmla="*/ 35 w 43"/>
                  <a:gd name="T41" fmla="*/ 3 h 48"/>
                  <a:gd name="T42" fmla="*/ 40 w 43"/>
                  <a:gd name="T43" fmla="*/ 7 h 48"/>
                  <a:gd name="T44" fmla="*/ 41 w 43"/>
                  <a:gd name="T45" fmla="*/ 13 h 48"/>
                  <a:gd name="T46" fmla="*/ 42 w 43"/>
                  <a:gd name="T47" fmla="*/ 16 h 48"/>
                  <a:gd name="T48" fmla="*/ 43 w 43"/>
                  <a:gd name="T49" fmla="*/ 18 h 48"/>
                  <a:gd name="T50" fmla="*/ 13 w 43"/>
                  <a:gd name="T51" fmla="*/ 21 h 48"/>
                  <a:gd name="T52" fmla="*/ 31 w 43"/>
                  <a:gd name="T53" fmla="*/ 13 h 48"/>
                  <a:gd name="T54" fmla="*/ 30 w 43"/>
                  <a:gd name="T55" fmla="*/ 9 h 48"/>
                  <a:gd name="T56" fmla="*/ 28 w 43"/>
                  <a:gd name="T57" fmla="*/ 7 h 48"/>
                  <a:gd name="T58" fmla="*/ 25 w 43"/>
                  <a:gd name="T59" fmla="*/ 4 h 48"/>
                  <a:gd name="T60" fmla="*/ 22 w 43"/>
                  <a:gd name="T61" fmla="*/ 4 h 48"/>
                  <a:gd name="T62" fmla="*/ 16 w 43"/>
                  <a:gd name="T63" fmla="*/ 6 h 48"/>
                  <a:gd name="T64" fmla="*/ 13 w 43"/>
                  <a:gd name="T65" fmla="*/ 10 h 48"/>
                  <a:gd name="T66" fmla="*/ 13 w 43"/>
                  <a:gd name="T67" fmla="*/ 12 h 48"/>
                  <a:gd name="T68" fmla="*/ 31 w 43"/>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48"/>
                  <a:gd name="T107" fmla="*/ 43 w 43"/>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48">
                    <a:moveTo>
                      <a:pt x="13" y="21"/>
                    </a:moveTo>
                    <a:lnTo>
                      <a:pt x="13" y="24"/>
                    </a:lnTo>
                    <a:lnTo>
                      <a:pt x="14" y="28"/>
                    </a:lnTo>
                    <a:lnTo>
                      <a:pt x="16" y="32"/>
                    </a:lnTo>
                    <a:lnTo>
                      <a:pt x="18" y="35"/>
                    </a:lnTo>
                    <a:lnTo>
                      <a:pt x="20" y="38"/>
                    </a:lnTo>
                    <a:lnTo>
                      <a:pt x="24" y="39"/>
                    </a:lnTo>
                    <a:lnTo>
                      <a:pt x="27" y="41"/>
                    </a:lnTo>
                    <a:lnTo>
                      <a:pt x="31" y="41"/>
                    </a:lnTo>
                    <a:lnTo>
                      <a:pt x="33" y="41"/>
                    </a:lnTo>
                    <a:lnTo>
                      <a:pt x="35" y="41"/>
                    </a:lnTo>
                    <a:lnTo>
                      <a:pt x="37" y="41"/>
                    </a:lnTo>
                    <a:lnTo>
                      <a:pt x="39" y="41"/>
                    </a:lnTo>
                    <a:lnTo>
                      <a:pt x="40" y="40"/>
                    </a:lnTo>
                    <a:lnTo>
                      <a:pt x="41" y="39"/>
                    </a:lnTo>
                    <a:lnTo>
                      <a:pt x="41" y="45"/>
                    </a:lnTo>
                    <a:lnTo>
                      <a:pt x="39" y="47"/>
                    </a:lnTo>
                    <a:lnTo>
                      <a:pt x="36" y="48"/>
                    </a:lnTo>
                    <a:lnTo>
                      <a:pt x="33" y="48"/>
                    </a:lnTo>
                    <a:lnTo>
                      <a:pt x="31" y="48"/>
                    </a:lnTo>
                    <a:lnTo>
                      <a:pt x="28" y="48"/>
                    </a:lnTo>
                    <a:lnTo>
                      <a:pt x="24" y="48"/>
                    </a:lnTo>
                    <a:lnTo>
                      <a:pt x="16" y="47"/>
                    </a:lnTo>
                    <a:lnTo>
                      <a:pt x="10" y="43"/>
                    </a:lnTo>
                    <a:lnTo>
                      <a:pt x="4" y="39"/>
                    </a:lnTo>
                    <a:lnTo>
                      <a:pt x="0" y="33"/>
                    </a:lnTo>
                    <a:lnTo>
                      <a:pt x="0" y="30"/>
                    </a:lnTo>
                    <a:lnTo>
                      <a:pt x="0" y="28"/>
                    </a:lnTo>
                    <a:lnTo>
                      <a:pt x="0" y="25"/>
                    </a:lnTo>
                    <a:lnTo>
                      <a:pt x="0" y="23"/>
                    </a:lnTo>
                    <a:lnTo>
                      <a:pt x="2" y="13"/>
                    </a:lnTo>
                    <a:lnTo>
                      <a:pt x="5" y="6"/>
                    </a:lnTo>
                    <a:lnTo>
                      <a:pt x="12" y="2"/>
                    </a:lnTo>
                    <a:lnTo>
                      <a:pt x="22" y="0"/>
                    </a:lnTo>
                    <a:lnTo>
                      <a:pt x="24" y="0"/>
                    </a:lnTo>
                    <a:lnTo>
                      <a:pt x="25" y="0"/>
                    </a:lnTo>
                    <a:lnTo>
                      <a:pt x="27" y="0"/>
                    </a:lnTo>
                    <a:lnTo>
                      <a:pt x="28" y="0"/>
                    </a:lnTo>
                    <a:lnTo>
                      <a:pt x="30" y="0"/>
                    </a:lnTo>
                    <a:lnTo>
                      <a:pt x="32" y="1"/>
                    </a:lnTo>
                    <a:lnTo>
                      <a:pt x="33" y="3"/>
                    </a:lnTo>
                    <a:lnTo>
                      <a:pt x="35" y="3"/>
                    </a:lnTo>
                    <a:lnTo>
                      <a:pt x="38" y="4"/>
                    </a:lnTo>
                    <a:lnTo>
                      <a:pt x="40" y="7"/>
                    </a:lnTo>
                    <a:lnTo>
                      <a:pt x="40" y="9"/>
                    </a:lnTo>
                    <a:lnTo>
                      <a:pt x="41" y="13"/>
                    </a:lnTo>
                    <a:lnTo>
                      <a:pt x="41" y="14"/>
                    </a:lnTo>
                    <a:lnTo>
                      <a:pt x="42" y="16"/>
                    </a:lnTo>
                    <a:lnTo>
                      <a:pt x="43" y="17"/>
                    </a:lnTo>
                    <a:lnTo>
                      <a:pt x="43" y="18"/>
                    </a:lnTo>
                    <a:lnTo>
                      <a:pt x="11" y="18"/>
                    </a:lnTo>
                    <a:lnTo>
                      <a:pt x="13" y="21"/>
                    </a:lnTo>
                    <a:close/>
                    <a:moveTo>
                      <a:pt x="31" y="13"/>
                    </a:moveTo>
                    <a:lnTo>
                      <a:pt x="31" y="13"/>
                    </a:lnTo>
                    <a:lnTo>
                      <a:pt x="31" y="11"/>
                    </a:lnTo>
                    <a:lnTo>
                      <a:pt x="30" y="9"/>
                    </a:lnTo>
                    <a:lnTo>
                      <a:pt x="29" y="8"/>
                    </a:lnTo>
                    <a:lnTo>
                      <a:pt x="28" y="7"/>
                    </a:lnTo>
                    <a:lnTo>
                      <a:pt x="27" y="5"/>
                    </a:lnTo>
                    <a:lnTo>
                      <a:pt x="25" y="4"/>
                    </a:lnTo>
                    <a:lnTo>
                      <a:pt x="24" y="4"/>
                    </a:lnTo>
                    <a:lnTo>
                      <a:pt x="22" y="4"/>
                    </a:lnTo>
                    <a:lnTo>
                      <a:pt x="19" y="5"/>
                    </a:lnTo>
                    <a:lnTo>
                      <a:pt x="16" y="6"/>
                    </a:lnTo>
                    <a:lnTo>
                      <a:pt x="15" y="8"/>
                    </a:lnTo>
                    <a:lnTo>
                      <a:pt x="13" y="10"/>
                    </a:lnTo>
                    <a:lnTo>
                      <a:pt x="13" y="11"/>
                    </a:lnTo>
                    <a:lnTo>
                      <a:pt x="13" y="12"/>
                    </a:lnTo>
                    <a:lnTo>
                      <a:pt x="13" y="13"/>
                    </a:lnTo>
                    <a:lnTo>
                      <a:pt x="31" y="13"/>
                    </a:lnTo>
                    <a:close/>
                  </a:path>
                </a:pathLst>
              </a:custGeom>
              <a:solidFill>
                <a:srgbClr val="FFFFFF"/>
              </a:solidFill>
              <a:ln w="9525">
                <a:noFill/>
                <a:round/>
                <a:headEnd/>
                <a:tailEnd/>
              </a:ln>
            </p:spPr>
            <p:txBody>
              <a:bodyPr/>
              <a:lstStyle/>
              <a:p>
                <a:endParaRPr lang="en-US"/>
              </a:p>
            </p:txBody>
          </p:sp>
          <p:sp>
            <p:nvSpPr>
              <p:cNvPr id="43164" name="Freeform 155"/>
              <p:cNvSpPr>
                <a:spLocks noEditPoints="1"/>
              </p:cNvSpPr>
              <p:nvPr/>
            </p:nvSpPr>
            <p:spPr bwMode="auto">
              <a:xfrm>
                <a:off x="3977" y="3140"/>
                <a:ext cx="42" cy="69"/>
              </a:xfrm>
              <a:custGeom>
                <a:avLst/>
                <a:gdLst>
                  <a:gd name="T0" fmla="*/ 0 w 42"/>
                  <a:gd name="T1" fmla="*/ 67 h 69"/>
                  <a:gd name="T2" fmla="*/ 12 w 42"/>
                  <a:gd name="T3" fmla="*/ 0 h 69"/>
                  <a:gd name="T4" fmla="*/ 13 w 42"/>
                  <a:gd name="T5" fmla="*/ 6 h 69"/>
                  <a:gd name="T6" fmla="*/ 18 w 42"/>
                  <a:gd name="T7" fmla="*/ 2 h 69"/>
                  <a:gd name="T8" fmla="*/ 21 w 42"/>
                  <a:gd name="T9" fmla="*/ 0 h 69"/>
                  <a:gd name="T10" fmla="*/ 25 w 42"/>
                  <a:gd name="T11" fmla="*/ 0 h 69"/>
                  <a:gd name="T12" fmla="*/ 29 w 42"/>
                  <a:gd name="T13" fmla="*/ 0 h 69"/>
                  <a:gd name="T14" fmla="*/ 34 w 42"/>
                  <a:gd name="T15" fmla="*/ 2 h 69"/>
                  <a:gd name="T16" fmla="*/ 37 w 42"/>
                  <a:gd name="T17" fmla="*/ 5 h 69"/>
                  <a:gd name="T18" fmla="*/ 39 w 42"/>
                  <a:gd name="T19" fmla="*/ 7 h 69"/>
                  <a:gd name="T20" fmla="*/ 39 w 42"/>
                  <a:gd name="T21" fmla="*/ 10 h 69"/>
                  <a:gd name="T22" fmla="*/ 42 w 42"/>
                  <a:gd name="T23" fmla="*/ 14 h 69"/>
                  <a:gd name="T24" fmla="*/ 42 w 42"/>
                  <a:gd name="T25" fmla="*/ 17 h 69"/>
                  <a:gd name="T26" fmla="*/ 42 w 42"/>
                  <a:gd name="T27" fmla="*/ 22 h 69"/>
                  <a:gd name="T28" fmla="*/ 41 w 42"/>
                  <a:gd name="T29" fmla="*/ 34 h 69"/>
                  <a:gd name="T30" fmla="*/ 33 w 42"/>
                  <a:gd name="T31" fmla="*/ 45 h 69"/>
                  <a:gd name="T32" fmla="*/ 23 w 42"/>
                  <a:gd name="T33" fmla="*/ 47 h 69"/>
                  <a:gd name="T34" fmla="*/ 21 w 42"/>
                  <a:gd name="T35" fmla="*/ 47 h 69"/>
                  <a:gd name="T36" fmla="*/ 17 w 42"/>
                  <a:gd name="T37" fmla="*/ 46 h 69"/>
                  <a:gd name="T38" fmla="*/ 15 w 42"/>
                  <a:gd name="T39" fmla="*/ 44 h 69"/>
                  <a:gd name="T40" fmla="*/ 12 w 42"/>
                  <a:gd name="T41" fmla="*/ 40 h 69"/>
                  <a:gd name="T42" fmla="*/ 29 w 42"/>
                  <a:gd name="T43" fmla="*/ 22 h 69"/>
                  <a:gd name="T44" fmla="*/ 29 w 42"/>
                  <a:gd name="T45" fmla="*/ 19 h 69"/>
                  <a:gd name="T46" fmla="*/ 29 w 42"/>
                  <a:gd name="T47" fmla="*/ 18 h 69"/>
                  <a:gd name="T48" fmla="*/ 29 w 42"/>
                  <a:gd name="T49" fmla="*/ 16 h 69"/>
                  <a:gd name="T50" fmla="*/ 27 w 42"/>
                  <a:gd name="T51" fmla="*/ 14 h 69"/>
                  <a:gd name="T52" fmla="*/ 25 w 42"/>
                  <a:gd name="T53" fmla="*/ 9 h 69"/>
                  <a:gd name="T54" fmla="*/ 21 w 42"/>
                  <a:gd name="T55" fmla="*/ 6 h 69"/>
                  <a:gd name="T56" fmla="*/ 16 w 42"/>
                  <a:gd name="T57" fmla="*/ 9 h 69"/>
                  <a:gd name="T58" fmla="*/ 13 w 42"/>
                  <a:gd name="T59" fmla="*/ 14 h 69"/>
                  <a:gd name="T60" fmla="*/ 13 w 42"/>
                  <a:gd name="T61" fmla="*/ 17 h 69"/>
                  <a:gd name="T62" fmla="*/ 13 w 42"/>
                  <a:gd name="T63" fmla="*/ 22 h 69"/>
                  <a:gd name="T64" fmla="*/ 13 w 42"/>
                  <a:gd name="T65" fmla="*/ 29 h 69"/>
                  <a:gd name="T66" fmla="*/ 13 w 42"/>
                  <a:gd name="T67" fmla="*/ 32 h 69"/>
                  <a:gd name="T68" fmla="*/ 13 w 42"/>
                  <a:gd name="T69" fmla="*/ 34 h 69"/>
                  <a:gd name="T70" fmla="*/ 15 w 42"/>
                  <a:gd name="T71" fmla="*/ 36 h 69"/>
                  <a:gd name="T72" fmla="*/ 16 w 42"/>
                  <a:gd name="T73" fmla="*/ 39 h 69"/>
                  <a:gd name="T74" fmla="*/ 18 w 42"/>
                  <a:gd name="T75" fmla="*/ 40 h 69"/>
                  <a:gd name="T76" fmla="*/ 24 w 42"/>
                  <a:gd name="T77" fmla="*/ 39 h 69"/>
                  <a:gd name="T78" fmla="*/ 29 w 42"/>
                  <a:gd name="T79" fmla="*/ 34 h 69"/>
                  <a:gd name="T80" fmla="*/ 29 w 42"/>
                  <a:gd name="T81" fmla="*/ 28 h 69"/>
                  <a:gd name="T82" fmla="*/ 29 w 42"/>
                  <a:gd name="T83" fmla="*/ 24 h 69"/>
                  <a:gd name="T84" fmla="*/ 29 w 42"/>
                  <a:gd name="T85" fmla="*/ 22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69"/>
                  <a:gd name="T131" fmla="*/ 42 w 42"/>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69">
                    <a:moveTo>
                      <a:pt x="12" y="69"/>
                    </a:moveTo>
                    <a:lnTo>
                      <a:pt x="0" y="67"/>
                    </a:lnTo>
                    <a:lnTo>
                      <a:pt x="0" y="0"/>
                    </a:lnTo>
                    <a:lnTo>
                      <a:pt x="12" y="0"/>
                    </a:lnTo>
                    <a:lnTo>
                      <a:pt x="12" y="8"/>
                    </a:lnTo>
                    <a:lnTo>
                      <a:pt x="13" y="6"/>
                    </a:lnTo>
                    <a:lnTo>
                      <a:pt x="16" y="4"/>
                    </a:lnTo>
                    <a:lnTo>
                      <a:pt x="18" y="2"/>
                    </a:lnTo>
                    <a:lnTo>
                      <a:pt x="21" y="1"/>
                    </a:lnTo>
                    <a:lnTo>
                      <a:pt x="21" y="0"/>
                    </a:lnTo>
                    <a:lnTo>
                      <a:pt x="23" y="0"/>
                    </a:lnTo>
                    <a:lnTo>
                      <a:pt x="25" y="0"/>
                    </a:lnTo>
                    <a:lnTo>
                      <a:pt x="26" y="0"/>
                    </a:lnTo>
                    <a:lnTo>
                      <a:pt x="29" y="0"/>
                    </a:lnTo>
                    <a:lnTo>
                      <a:pt x="31" y="1"/>
                    </a:lnTo>
                    <a:lnTo>
                      <a:pt x="34" y="2"/>
                    </a:lnTo>
                    <a:lnTo>
                      <a:pt x="35" y="4"/>
                    </a:lnTo>
                    <a:lnTo>
                      <a:pt x="37" y="5"/>
                    </a:lnTo>
                    <a:lnTo>
                      <a:pt x="39" y="5"/>
                    </a:lnTo>
                    <a:lnTo>
                      <a:pt x="39" y="7"/>
                    </a:lnTo>
                    <a:lnTo>
                      <a:pt x="39" y="8"/>
                    </a:lnTo>
                    <a:lnTo>
                      <a:pt x="39" y="10"/>
                    </a:lnTo>
                    <a:lnTo>
                      <a:pt x="41" y="12"/>
                    </a:lnTo>
                    <a:lnTo>
                      <a:pt x="42" y="14"/>
                    </a:lnTo>
                    <a:lnTo>
                      <a:pt x="42" y="15"/>
                    </a:lnTo>
                    <a:lnTo>
                      <a:pt x="42" y="17"/>
                    </a:lnTo>
                    <a:lnTo>
                      <a:pt x="42" y="19"/>
                    </a:lnTo>
                    <a:lnTo>
                      <a:pt x="42" y="22"/>
                    </a:lnTo>
                    <a:lnTo>
                      <a:pt x="42" y="24"/>
                    </a:lnTo>
                    <a:lnTo>
                      <a:pt x="41" y="34"/>
                    </a:lnTo>
                    <a:lnTo>
                      <a:pt x="38" y="41"/>
                    </a:lnTo>
                    <a:lnTo>
                      <a:pt x="33" y="45"/>
                    </a:lnTo>
                    <a:lnTo>
                      <a:pt x="25" y="47"/>
                    </a:lnTo>
                    <a:lnTo>
                      <a:pt x="23" y="47"/>
                    </a:lnTo>
                    <a:lnTo>
                      <a:pt x="22" y="47"/>
                    </a:lnTo>
                    <a:lnTo>
                      <a:pt x="21" y="47"/>
                    </a:lnTo>
                    <a:lnTo>
                      <a:pt x="19" y="47"/>
                    </a:lnTo>
                    <a:lnTo>
                      <a:pt x="17" y="46"/>
                    </a:lnTo>
                    <a:lnTo>
                      <a:pt x="16" y="45"/>
                    </a:lnTo>
                    <a:lnTo>
                      <a:pt x="15" y="44"/>
                    </a:lnTo>
                    <a:lnTo>
                      <a:pt x="13" y="42"/>
                    </a:lnTo>
                    <a:lnTo>
                      <a:pt x="12" y="40"/>
                    </a:lnTo>
                    <a:lnTo>
                      <a:pt x="12" y="69"/>
                    </a:lnTo>
                    <a:close/>
                    <a:moveTo>
                      <a:pt x="29" y="22"/>
                    </a:moveTo>
                    <a:lnTo>
                      <a:pt x="29" y="21"/>
                    </a:lnTo>
                    <a:lnTo>
                      <a:pt x="29" y="19"/>
                    </a:lnTo>
                    <a:lnTo>
                      <a:pt x="29" y="18"/>
                    </a:lnTo>
                    <a:lnTo>
                      <a:pt x="29" y="17"/>
                    </a:lnTo>
                    <a:lnTo>
                      <a:pt x="29" y="16"/>
                    </a:lnTo>
                    <a:lnTo>
                      <a:pt x="27" y="15"/>
                    </a:lnTo>
                    <a:lnTo>
                      <a:pt x="27" y="14"/>
                    </a:lnTo>
                    <a:lnTo>
                      <a:pt x="26" y="11"/>
                    </a:lnTo>
                    <a:lnTo>
                      <a:pt x="25" y="9"/>
                    </a:lnTo>
                    <a:lnTo>
                      <a:pt x="23" y="7"/>
                    </a:lnTo>
                    <a:lnTo>
                      <a:pt x="21" y="6"/>
                    </a:lnTo>
                    <a:lnTo>
                      <a:pt x="18" y="7"/>
                    </a:lnTo>
                    <a:lnTo>
                      <a:pt x="16" y="9"/>
                    </a:lnTo>
                    <a:lnTo>
                      <a:pt x="15" y="11"/>
                    </a:lnTo>
                    <a:lnTo>
                      <a:pt x="13" y="14"/>
                    </a:lnTo>
                    <a:lnTo>
                      <a:pt x="13" y="15"/>
                    </a:lnTo>
                    <a:lnTo>
                      <a:pt x="13" y="17"/>
                    </a:lnTo>
                    <a:lnTo>
                      <a:pt x="13" y="18"/>
                    </a:lnTo>
                    <a:lnTo>
                      <a:pt x="13" y="22"/>
                    </a:lnTo>
                    <a:lnTo>
                      <a:pt x="13" y="29"/>
                    </a:lnTo>
                    <a:lnTo>
                      <a:pt x="13" y="31"/>
                    </a:lnTo>
                    <a:lnTo>
                      <a:pt x="13" y="32"/>
                    </a:lnTo>
                    <a:lnTo>
                      <a:pt x="13" y="33"/>
                    </a:lnTo>
                    <a:lnTo>
                      <a:pt x="13" y="34"/>
                    </a:lnTo>
                    <a:lnTo>
                      <a:pt x="13" y="35"/>
                    </a:lnTo>
                    <a:lnTo>
                      <a:pt x="15" y="36"/>
                    </a:lnTo>
                    <a:lnTo>
                      <a:pt x="15" y="38"/>
                    </a:lnTo>
                    <a:lnTo>
                      <a:pt x="16" y="39"/>
                    </a:lnTo>
                    <a:lnTo>
                      <a:pt x="18" y="40"/>
                    </a:lnTo>
                    <a:lnTo>
                      <a:pt x="21" y="40"/>
                    </a:lnTo>
                    <a:lnTo>
                      <a:pt x="24" y="39"/>
                    </a:lnTo>
                    <a:lnTo>
                      <a:pt x="26" y="38"/>
                    </a:lnTo>
                    <a:lnTo>
                      <a:pt x="29" y="34"/>
                    </a:lnTo>
                    <a:lnTo>
                      <a:pt x="29" y="29"/>
                    </a:lnTo>
                    <a:lnTo>
                      <a:pt x="29" y="28"/>
                    </a:lnTo>
                    <a:lnTo>
                      <a:pt x="29" y="26"/>
                    </a:lnTo>
                    <a:lnTo>
                      <a:pt x="29" y="24"/>
                    </a:lnTo>
                    <a:lnTo>
                      <a:pt x="29" y="22"/>
                    </a:lnTo>
                    <a:close/>
                  </a:path>
                </a:pathLst>
              </a:custGeom>
              <a:solidFill>
                <a:srgbClr val="FFFFFF"/>
              </a:solidFill>
              <a:ln w="9525">
                <a:noFill/>
                <a:round/>
                <a:headEnd/>
                <a:tailEnd/>
              </a:ln>
            </p:spPr>
            <p:txBody>
              <a:bodyPr/>
              <a:lstStyle/>
              <a:p>
                <a:endParaRPr lang="en-US"/>
              </a:p>
            </p:txBody>
          </p:sp>
          <p:sp>
            <p:nvSpPr>
              <p:cNvPr id="43165" name="Freeform 156"/>
              <p:cNvSpPr>
                <a:spLocks/>
              </p:cNvSpPr>
              <p:nvPr/>
            </p:nvSpPr>
            <p:spPr bwMode="auto">
              <a:xfrm>
                <a:off x="4030" y="3140"/>
                <a:ext cx="28" cy="48"/>
              </a:xfrm>
              <a:custGeom>
                <a:avLst/>
                <a:gdLst>
                  <a:gd name="T0" fmla="*/ 12 w 28"/>
                  <a:gd name="T1" fmla="*/ 14 h 48"/>
                  <a:gd name="T2" fmla="*/ 12 w 28"/>
                  <a:gd name="T3" fmla="*/ 13 h 48"/>
                  <a:gd name="T4" fmla="*/ 12 w 28"/>
                  <a:gd name="T5" fmla="*/ 12 h 48"/>
                  <a:gd name="T6" fmla="*/ 13 w 28"/>
                  <a:gd name="T7" fmla="*/ 11 h 48"/>
                  <a:gd name="T8" fmla="*/ 14 w 28"/>
                  <a:gd name="T9" fmla="*/ 10 h 48"/>
                  <a:gd name="T10" fmla="*/ 16 w 28"/>
                  <a:gd name="T11" fmla="*/ 6 h 48"/>
                  <a:gd name="T12" fmla="*/ 18 w 28"/>
                  <a:gd name="T13" fmla="*/ 3 h 48"/>
                  <a:gd name="T14" fmla="*/ 22 w 28"/>
                  <a:gd name="T15" fmla="*/ 1 h 48"/>
                  <a:gd name="T16" fmla="*/ 25 w 28"/>
                  <a:gd name="T17" fmla="*/ 0 h 48"/>
                  <a:gd name="T18" fmla="*/ 26 w 28"/>
                  <a:gd name="T19" fmla="*/ 0 h 48"/>
                  <a:gd name="T20" fmla="*/ 27 w 28"/>
                  <a:gd name="T21" fmla="*/ 0 h 48"/>
                  <a:gd name="T22" fmla="*/ 28 w 28"/>
                  <a:gd name="T23" fmla="*/ 0 h 48"/>
                  <a:gd name="T24" fmla="*/ 28 w 28"/>
                  <a:gd name="T25" fmla="*/ 11 h 48"/>
                  <a:gd name="T26" fmla="*/ 27 w 28"/>
                  <a:gd name="T27" fmla="*/ 11 h 48"/>
                  <a:gd name="T28" fmla="*/ 26 w 28"/>
                  <a:gd name="T29" fmla="*/ 11 h 48"/>
                  <a:gd name="T30" fmla="*/ 25 w 28"/>
                  <a:gd name="T31" fmla="*/ 11 h 48"/>
                  <a:gd name="T32" fmla="*/ 22 w 28"/>
                  <a:gd name="T33" fmla="*/ 13 h 48"/>
                  <a:gd name="T34" fmla="*/ 21 w 28"/>
                  <a:gd name="T35" fmla="*/ 13 h 48"/>
                  <a:gd name="T36" fmla="*/ 18 w 28"/>
                  <a:gd name="T37" fmla="*/ 13 h 48"/>
                  <a:gd name="T38" fmla="*/ 17 w 28"/>
                  <a:gd name="T39" fmla="*/ 13 h 48"/>
                  <a:gd name="T40" fmla="*/ 16 w 28"/>
                  <a:gd name="T41" fmla="*/ 15 h 48"/>
                  <a:gd name="T42" fmla="*/ 14 w 28"/>
                  <a:gd name="T43" fmla="*/ 17 h 48"/>
                  <a:gd name="T44" fmla="*/ 13 w 28"/>
                  <a:gd name="T45" fmla="*/ 18 h 48"/>
                  <a:gd name="T46" fmla="*/ 12 w 28"/>
                  <a:gd name="T47" fmla="*/ 21 h 48"/>
                  <a:gd name="T48" fmla="*/ 12 w 28"/>
                  <a:gd name="T49" fmla="*/ 22 h 48"/>
                  <a:gd name="T50" fmla="*/ 12 w 28"/>
                  <a:gd name="T51" fmla="*/ 27 h 48"/>
                  <a:gd name="T52" fmla="*/ 12 w 28"/>
                  <a:gd name="T53" fmla="*/ 48 h 48"/>
                  <a:gd name="T54" fmla="*/ 0 w 28"/>
                  <a:gd name="T55" fmla="*/ 48 h 48"/>
                  <a:gd name="T56" fmla="*/ 0 w 28"/>
                  <a:gd name="T57" fmla="*/ 0 h 48"/>
                  <a:gd name="T58" fmla="*/ 12 w 28"/>
                  <a:gd name="T59" fmla="*/ 0 h 48"/>
                  <a:gd name="T60" fmla="*/ 12 w 28"/>
                  <a:gd name="T61" fmla="*/ 14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48"/>
                  <a:gd name="T95" fmla="*/ 28 w 28"/>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48">
                    <a:moveTo>
                      <a:pt x="12" y="14"/>
                    </a:moveTo>
                    <a:lnTo>
                      <a:pt x="12" y="13"/>
                    </a:lnTo>
                    <a:lnTo>
                      <a:pt x="12" y="12"/>
                    </a:lnTo>
                    <a:lnTo>
                      <a:pt x="13" y="11"/>
                    </a:lnTo>
                    <a:lnTo>
                      <a:pt x="14" y="10"/>
                    </a:lnTo>
                    <a:lnTo>
                      <a:pt x="16" y="6"/>
                    </a:lnTo>
                    <a:lnTo>
                      <a:pt x="18" y="3"/>
                    </a:lnTo>
                    <a:lnTo>
                      <a:pt x="22" y="1"/>
                    </a:lnTo>
                    <a:lnTo>
                      <a:pt x="25" y="0"/>
                    </a:lnTo>
                    <a:lnTo>
                      <a:pt x="26" y="0"/>
                    </a:lnTo>
                    <a:lnTo>
                      <a:pt x="27" y="0"/>
                    </a:lnTo>
                    <a:lnTo>
                      <a:pt x="28" y="0"/>
                    </a:lnTo>
                    <a:lnTo>
                      <a:pt x="28" y="11"/>
                    </a:lnTo>
                    <a:lnTo>
                      <a:pt x="27" y="11"/>
                    </a:lnTo>
                    <a:lnTo>
                      <a:pt x="26" y="11"/>
                    </a:lnTo>
                    <a:lnTo>
                      <a:pt x="25" y="11"/>
                    </a:lnTo>
                    <a:lnTo>
                      <a:pt x="22" y="13"/>
                    </a:lnTo>
                    <a:lnTo>
                      <a:pt x="21" y="13"/>
                    </a:lnTo>
                    <a:lnTo>
                      <a:pt x="18" y="13"/>
                    </a:lnTo>
                    <a:lnTo>
                      <a:pt x="17" y="13"/>
                    </a:lnTo>
                    <a:lnTo>
                      <a:pt x="16" y="15"/>
                    </a:lnTo>
                    <a:lnTo>
                      <a:pt x="14" y="17"/>
                    </a:lnTo>
                    <a:lnTo>
                      <a:pt x="13" y="18"/>
                    </a:lnTo>
                    <a:lnTo>
                      <a:pt x="12" y="21"/>
                    </a:lnTo>
                    <a:lnTo>
                      <a:pt x="12" y="22"/>
                    </a:lnTo>
                    <a:lnTo>
                      <a:pt x="12" y="27"/>
                    </a:lnTo>
                    <a:lnTo>
                      <a:pt x="12" y="48"/>
                    </a:lnTo>
                    <a:lnTo>
                      <a:pt x="0" y="48"/>
                    </a:lnTo>
                    <a:lnTo>
                      <a:pt x="0" y="0"/>
                    </a:lnTo>
                    <a:lnTo>
                      <a:pt x="12" y="0"/>
                    </a:lnTo>
                    <a:lnTo>
                      <a:pt x="12" y="14"/>
                    </a:lnTo>
                    <a:close/>
                  </a:path>
                </a:pathLst>
              </a:custGeom>
              <a:solidFill>
                <a:srgbClr val="FFFFFF"/>
              </a:solidFill>
              <a:ln w="9525">
                <a:noFill/>
                <a:round/>
                <a:headEnd/>
                <a:tailEnd/>
              </a:ln>
            </p:spPr>
            <p:txBody>
              <a:bodyPr/>
              <a:lstStyle/>
              <a:p>
                <a:endParaRPr lang="en-US"/>
              </a:p>
            </p:txBody>
          </p:sp>
          <p:sp>
            <p:nvSpPr>
              <p:cNvPr id="43166" name="Freeform 157"/>
              <p:cNvSpPr>
                <a:spLocks noEditPoints="1"/>
              </p:cNvSpPr>
              <p:nvPr/>
            </p:nvSpPr>
            <p:spPr bwMode="auto">
              <a:xfrm>
                <a:off x="4060" y="3140"/>
                <a:ext cx="46" cy="48"/>
              </a:xfrm>
              <a:custGeom>
                <a:avLst/>
                <a:gdLst>
                  <a:gd name="T0" fmla="*/ 46 w 46"/>
                  <a:gd name="T1" fmla="*/ 27 h 48"/>
                  <a:gd name="T2" fmla="*/ 45 w 46"/>
                  <a:gd name="T3" fmla="*/ 31 h 48"/>
                  <a:gd name="T4" fmla="*/ 43 w 46"/>
                  <a:gd name="T5" fmla="*/ 38 h 48"/>
                  <a:gd name="T6" fmla="*/ 39 w 46"/>
                  <a:gd name="T7" fmla="*/ 44 h 48"/>
                  <a:gd name="T8" fmla="*/ 35 w 46"/>
                  <a:gd name="T9" fmla="*/ 46 h 48"/>
                  <a:gd name="T10" fmla="*/ 32 w 46"/>
                  <a:gd name="T11" fmla="*/ 48 h 48"/>
                  <a:gd name="T12" fmla="*/ 28 w 46"/>
                  <a:gd name="T13" fmla="*/ 48 h 48"/>
                  <a:gd name="T14" fmla="*/ 25 w 46"/>
                  <a:gd name="T15" fmla="*/ 48 h 48"/>
                  <a:gd name="T16" fmla="*/ 17 w 46"/>
                  <a:gd name="T17" fmla="*/ 47 h 48"/>
                  <a:gd name="T18" fmla="*/ 7 w 46"/>
                  <a:gd name="T19" fmla="*/ 44 h 48"/>
                  <a:gd name="T20" fmla="*/ 3 w 46"/>
                  <a:gd name="T21" fmla="*/ 38 h 48"/>
                  <a:gd name="T22" fmla="*/ 1 w 46"/>
                  <a:gd name="T23" fmla="*/ 30 h 48"/>
                  <a:gd name="T24" fmla="*/ 0 w 46"/>
                  <a:gd name="T25" fmla="*/ 22 h 48"/>
                  <a:gd name="T26" fmla="*/ 0 w 46"/>
                  <a:gd name="T27" fmla="*/ 17 h 48"/>
                  <a:gd name="T28" fmla="*/ 4 w 46"/>
                  <a:gd name="T29" fmla="*/ 9 h 48"/>
                  <a:gd name="T30" fmla="*/ 14 w 46"/>
                  <a:gd name="T31" fmla="*/ 1 h 48"/>
                  <a:gd name="T32" fmla="*/ 24 w 46"/>
                  <a:gd name="T33" fmla="*/ 0 h 48"/>
                  <a:gd name="T34" fmla="*/ 28 w 46"/>
                  <a:gd name="T35" fmla="*/ 0 h 48"/>
                  <a:gd name="T36" fmla="*/ 34 w 46"/>
                  <a:gd name="T37" fmla="*/ 3 h 48"/>
                  <a:gd name="T38" fmla="*/ 42 w 46"/>
                  <a:gd name="T39" fmla="*/ 9 h 48"/>
                  <a:gd name="T40" fmla="*/ 45 w 46"/>
                  <a:gd name="T41" fmla="*/ 17 h 48"/>
                  <a:gd name="T42" fmla="*/ 46 w 46"/>
                  <a:gd name="T43" fmla="*/ 22 h 48"/>
                  <a:gd name="T44" fmla="*/ 46 w 46"/>
                  <a:gd name="T45" fmla="*/ 25 h 48"/>
                  <a:gd name="T46" fmla="*/ 33 w 46"/>
                  <a:gd name="T47" fmla="*/ 18 h 48"/>
                  <a:gd name="T48" fmla="*/ 33 w 46"/>
                  <a:gd name="T49" fmla="*/ 16 h 48"/>
                  <a:gd name="T50" fmla="*/ 33 w 46"/>
                  <a:gd name="T51" fmla="*/ 13 h 48"/>
                  <a:gd name="T52" fmla="*/ 29 w 46"/>
                  <a:gd name="T53" fmla="*/ 6 h 48"/>
                  <a:gd name="T54" fmla="*/ 22 w 46"/>
                  <a:gd name="T55" fmla="*/ 4 h 48"/>
                  <a:gd name="T56" fmla="*/ 17 w 46"/>
                  <a:gd name="T57" fmla="*/ 6 h 48"/>
                  <a:gd name="T58" fmla="*/ 15 w 46"/>
                  <a:gd name="T59" fmla="*/ 10 h 48"/>
                  <a:gd name="T60" fmla="*/ 14 w 46"/>
                  <a:gd name="T61" fmla="*/ 13 h 48"/>
                  <a:gd name="T62" fmla="*/ 13 w 46"/>
                  <a:gd name="T63" fmla="*/ 18 h 48"/>
                  <a:gd name="T64" fmla="*/ 13 w 46"/>
                  <a:gd name="T65" fmla="*/ 27 h 48"/>
                  <a:gd name="T66" fmla="*/ 13 w 46"/>
                  <a:gd name="T67" fmla="*/ 34 h 48"/>
                  <a:gd name="T68" fmla="*/ 15 w 46"/>
                  <a:gd name="T69" fmla="*/ 40 h 48"/>
                  <a:gd name="T70" fmla="*/ 20 w 46"/>
                  <a:gd name="T71" fmla="*/ 43 h 48"/>
                  <a:gd name="T72" fmla="*/ 26 w 46"/>
                  <a:gd name="T73" fmla="*/ 43 h 48"/>
                  <a:gd name="T74" fmla="*/ 31 w 46"/>
                  <a:gd name="T75" fmla="*/ 40 h 48"/>
                  <a:gd name="T76" fmla="*/ 33 w 46"/>
                  <a:gd name="T77" fmla="*/ 35 h 48"/>
                  <a:gd name="T78" fmla="*/ 33 w 46"/>
                  <a:gd name="T79" fmla="*/ 29 h 48"/>
                  <a:gd name="T80" fmla="*/ 33 w 46"/>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48"/>
                  <a:gd name="T125" fmla="*/ 46 w 4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48">
                    <a:moveTo>
                      <a:pt x="46" y="25"/>
                    </a:moveTo>
                    <a:lnTo>
                      <a:pt x="46" y="27"/>
                    </a:lnTo>
                    <a:lnTo>
                      <a:pt x="46" y="29"/>
                    </a:lnTo>
                    <a:lnTo>
                      <a:pt x="45" y="31"/>
                    </a:lnTo>
                    <a:lnTo>
                      <a:pt x="44" y="34"/>
                    </a:lnTo>
                    <a:lnTo>
                      <a:pt x="43" y="38"/>
                    </a:lnTo>
                    <a:lnTo>
                      <a:pt x="41" y="41"/>
                    </a:lnTo>
                    <a:lnTo>
                      <a:pt x="39" y="44"/>
                    </a:lnTo>
                    <a:lnTo>
                      <a:pt x="37" y="45"/>
                    </a:lnTo>
                    <a:lnTo>
                      <a:pt x="35" y="46"/>
                    </a:lnTo>
                    <a:lnTo>
                      <a:pt x="33" y="47"/>
                    </a:lnTo>
                    <a:lnTo>
                      <a:pt x="32" y="48"/>
                    </a:lnTo>
                    <a:lnTo>
                      <a:pt x="29" y="48"/>
                    </a:lnTo>
                    <a:lnTo>
                      <a:pt x="28" y="48"/>
                    </a:lnTo>
                    <a:lnTo>
                      <a:pt x="26" y="48"/>
                    </a:lnTo>
                    <a:lnTo>
                      <a:pt x="25" y="48"/>
                    </a:lnTo>
                    <a:lnTo>
                      <a:pt x="24" y="48"/>
                    </a:lnTo>
                    <a:lnTo>
                      <a:pt x="17" y="47"/>
                    </a:lnTo>
                    <a:lnTo>
                      <a:pt x="12" y="46"/>
                    </a:lnTo>
                    <a:lnTo>
                      <a:pt x="7" y="44"/>
                    </a:lnTo>
                    <a:lnTo>
                      <a:pt x="4" y="41"/>
                    </a:lnTo>
                    <a:lnTo>
                      <a:pt x="3" y="38"/>
                    </a:lnTo>
                    <a:lnTo>
                      <a:pt x="2" y="35"/>
                    </a:lnTo>
                    <a:lnTo>
                      <a:pt x="1" y="30"/>
                    </a:lnTo>
                    <a:lnTo>
                      <a:pt x="0" y="25"/>
                    </a:lnTo>
                    <a:lnTo>
                      <a:pt x="0" y="22"/>
                    </a:lnTo>
                    <a:lnTo>
                      <a:pt x="0" y="20"/>
                    </a:lnTo>
                    <a:lnTo>
                      <a:pt x="0" y="17"/>
                    </a:lnTo>
                    <a:lnTo>
                      <a:pt x="1" y="15"/>
                    </a:lnTo>
                    <a:lnTo>
                      <a:pt x="4" y="9"/>
                    </a:lnTo>
                    <a:lnTo>
                      <a:pt x="8" y="4"/>
                    </a:lnTo>
                    <a:lnTo>
                      <a:pt x="14" y="1"/>
                    </a:lnTo>
                    <a:lnTo>
                      <a:pt x="22" y="0"/>
                    </a:lnTo>
                    <a:lnTo>
                      <a:pt x="24" y="0"/>
                    </a:lnTo>
                    <a:lnTo>
                      <a:pt x="25" y="0"/>
                    </a:lnTo>
                    <a:lnTo>
                      <a:pt x="28" y="0"/>
                    </a:lnTo>
                    <a:lnTo>
                      <a:pt x="29" y="0"/>
                    </a:lnTo>
                    <a:lnTo>
                      <a:pt x="34" y="3"/>
                    </a:lnTo>
                    <a:lnTo>
                      <a:pt x="40" y="5"/>
                    </a:lnTo>
                    <a:lnTo>
                      <a:pt x="42" y="9"/>
                    </a:lnTo>
                    <a:lnTo>
                      <a:pt x="44" y="15"/>
                    </a:lnTo>
                    <a:lnTo>
                      <a:pt x="45" y="17"/>
                    </a:lnTo>
                    <a:lnTo>
                      <a:pt x="46" y="20"/>
                    </a:lnTo>
                    <a:lnTo>
                      <a:pt x="46" y="22"/>
                    </a:lnTo>
                    <a:lnTo>
                      <a:pt x="46" y="25"/>
                    </a:lnTo>
                    <a:close/>
                    <a:moveTo>
                      <a:pt x="33" y="25"/>
                    </a:moveTo>
                    <a:lnTo>
                      <a:pt x="33" y="18"/>
                    </a:lnTo>
                    <a:lnTo>
                      <a:pt x="33" y="17"/>
                    </a:lnTo>
                    <a:lnTo>
                      <a:pt x="33" y="16"/>
                    </a:lnTo>
                    <a:lnTo>
                      <a:pt x="33" y="14"/>
                    </a:lnTo>
                    <a:lnTo>
                      <a:pt x="33" y="13"/>
                    </a:lnTo>
                    <a:lnTo>
                      <a:pt x="31" y="8"/>
                    </a:lnTo>
                    <a:lnTo>
                      <a:pt x="29" y="6"/>
                    </a:lnTo>
                    <a:lnTo>
                      <a:pt x="26" y="5"/>
                    </a:lnTo>
                    <a:lnTo>
                      <a:pt x="22" y="4"/>
                    </a:lnTo>
                    <a:lnTo>
                      <a:pt x="20" y="5"/>
                    </a:lnTo>
                    <a:lnTo>
                      <a:pt x="17" y="6"/>
                    </a:lnTo>
                    <a:lnTo>
                      <a:pt x="16"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7" y="42"/>
                    </a:lnTo>
                    <a:lnTo>
                      <a:pt x="20" y="43"/>
                    </a:lnTo>
                    <a:lnTo>
                      <a:pt x="22" y="44"/>
                    </a:lnTo>
                    <a:lnTo>
                      <a:pt x="26" y="43"/>
                    </a:lnTo>
                    <a:lnTo>
                      <a:pt x="29" y="42"/>
                    </a:lnTo>
                    <a:lnTo>
                      <a:pt x="31" y="40"/>
                    </a:lnTo>
                    <a:lnTo>
                      <a:pt x="33" y="37"/>
                    </a:lnTo>
                    <a:lnTo>
                      <a:pt x="33" y="35"/>
                    </a:lnTo>
                    <a:lnTo>
                      <a:pt x="33" y="31"/>
                    </a:lnTo>
                    <a:lnTo>
                      <a:pt x="33" y="29"/>
                    </a:lnTo>
                    <a:lnTo>
                      <a:pt x="33" y="25"/>
                    </a:lnTo>
                    <a:close/>
                  </a:path>
                </a:pathLst>
              </a:custGeom>
              <a:solidFill>
                <a:srgbClr val="FFFFFF"/>
              </a:solidFill>
              <a:ln w="9525">
                <a:noFill/>
                <a:round/>
                <a:headEnd/>
                <a:tailEnd/>
              </a:ln>
            </p:spPr>
            <p:txBody>
              <a:bodyPr/>
              <a:lstStyle/>
              <a:p>
                <a:endParaRPr lang="en-US"/>
              </a:p>
            </p:txBody>
          </p:sp>
          <p:sp>
            <p:nvSpPr>
              <p:cNvPr id="43167" name="Freeform 158"/>
              <p:cNvSpPr>
                <a:spLocks noEditPoints="1"/>
              </p:cNvSpPr>
              <p:nvPr/>
            </p:nvSpPr>
            <p:spPr bwMode="auto">
              <a:xfrm>
                <a:off x="4117" y="3140"/>
                <a:ext cx="41" cy="69"/>
              </a:xfrm>
              <a:custGeom>
                <a:avLst/>
                <a:gdLst>
                  <a:gd name="T0" fmla="*/ 0 w 41"/>
                  <a:gd name="T1" fmla="*/ 67 h 69"/>
                  <a:gd name="T2" fmla="*/ 12 w 41"/>
                  <a:gd name="T3" fmla="*/ 0 h 69"/>
                  <a:gd name="T4" fmla="*/ 13 w 41"/>
                  <a:gd name="T5" fmla="*/ 6 h 69"/>
                  <a:gd name="T6" fmla="*/ 17 w 41"/>
                  <a:gd name="T7" fmla="*/ 2 h 69"/>
                  <a:gd name="T8" fmla="*/ 21 w 41"/>
                  <a:gd name="T9" fmla="*/ 0 h 69"/>
                  <a:gd name="T10" fmla="*/ 24 w 41"/>
                  <a:gd name="T11" fmla="*/ 0 h 69"/>
                  <a:gd name="T12" fmla="*/ 27 w 41"/>
                  <a:gd name="T13" fmla="*/ 0 h 69"/>
                  <a:gd name="T14" fmla="*/ 32 w 41"/>
                  <a:gd name="T15" fmla="*/ 2 h 69"/>
                  <a:gd name="T16" fmla="*/ 36 w 41"/>
                  <a:gd name="T17" fmla="*/ 5 h 69"/>
                  <a:gd name="T18" fmla="*/ 38 w 41"/>
                  <a:gd name="T19" fmla="*/ 7 h 69"/>
                  <a:gd name="T20" fmla="*/ 38 w 41"/>
                  <a:gd name="T21" fmla="*/ 10 h 69"/>
                  <a:gd name="T22" fmla="*/ 41 w 41"/>
                  <a:gd name="T23" fmla="*/ 14 h 69"/>
                  <a:gd name="T24" fmla="*/ 41 w 41"/>
                  <a:gd name="T25" fmla="*/ 17 h 69"/>
                  <a:gd name="T26" fmla="*/ 41 w 41"/>
                  <a:gd name="T27" fmla="*/ 22 h 69"/>
                  <a:gd name="T28" fmla="*/ 40 w 41"/>
                  <a:gd name="T29" fmla="*/ 34 h 69"/>
                  <a:gd name="T30" fmla="*/ 31 w 41"/>
                  <a:gd name="T31" fmla="*/ 45 h 69"/>
                  <a:gd name="T32" fmla="*/ 22 w 41"/>
                  <a:gd name="T33" fmla="*/ 47 h 69"/>
                  <a:gd name="T34" fmla="*/ 20 w 41"/>
                  <a:gd name="T35" fmla="*/ 47 h 69"/>
                  <a:gd name="T36" fmla="*/ 17 w 41"/>
                  <a:gd name="T37" fmla="*/ 46 h 69"/>
                  <a:gd name="T38" fmla="*/ 14 w 41"/>
                  <a:gd name="T39" fmla="*/ 44 h 69"/>
                  <a:gd name="T40" fmla="*/ 12 w 41"/>
                  <a:gd name="T41" fmla="*/ 40 h 69"/>
                  <a:gd name="T42" fmla="*/ 28 w 41"/>
                  <a:gd name="T43" fmla="*/ 22 h 69"/>
                  <a:gd name="T44" fmla="*/ 28 w 41"/>
                  <a:gd name="T45" fmla="*/ 19 h 69"/>
                  <a:gd name="T46" fmla="*/ 28 w 41"/>
                  <a:gd name="T47" fmla="*/ 18 h 69"/>
                  <a:gd name="T48" fmla="*/ 27 w 41"/>
                  <a:gd name="T49" fmla="*/ 16 h 69"/>
                  <a:gd name="T50" fmla="*/ 26 w 41"/>
                  <a:gd name="T51" fmla="*/ 14 h 69"/>
                  <a:gd name="T52" fmla="*/ 24 w 41"/>
                  <a:gd name="T53" fmla="*/ 9 h 69"/>
                  <a:gd name="T54" fmla="*/ 20 w 41"/>
                  <a:gd name="T55" fmla="*/ 6 h 69"/>
                  <a:gd name="T56" fmla="*/ 15 w 41"/>
                  <a:gd name="T57" fmla="*/ 9 h 69"/>
                  <a:gd name="T58" fmla="*/ 12 w 41"/>
                  <a:gd name="T59" fmla="*/ 14 h 69"/>
                  <a:gd name="T60" fmla="*/ 12 w 41"/>
                  <a:gd name="T61" fmla="*/ 17 h 69"/>
                  <a:gd name="T62" fmla="*/ 12 w 41"/>
                  <a:gd name="T63" fmla="*/ 22 h 69"/>
                  <a:gd name="T64" fmla="*/ 12 w 41"/>
                  <a:gd name="T65" fmla="*/ 29 h 69"/>
                  <a:gd name="T66" fmla="*/ 12 w 41"/>
                  <a:gd name="T67" fmla="*/ 32 h 69"/>
                  <a:gd name="T68" fmla="*/ 12 w 41"/>
                  <a:gd name="T69" fmla="*/ 34 h 69"/>
                  <a:gd name="T70" fmla="*/ 14 w 41"/>
                  <a:gd name="T71" fmla="*/ 36 h 69"/>
                  <a:gd name="T72" fmla="*/ 15 w 41"/>
                  <a:gd name="T73" fmla="*/ 39 h 69"/>
                  <a:gd name="T74" fmla="*/ 17 w 41"/>
                  <a:gd name="T75" fmla="*/ 40 h 69"/>
                  <a:gd name="T76" fmla="*/ 23 w 41"/>
                  <a:gd name="T77" fmla="*/ 39 h 69"/>
                  <a:gd name="T78" fmla="*/ 27 w 41"/>
                  <a:gd name="T79" fmla="*/ 34 h 69"/>
                  <a:gd name="T80" fmla="*/ 28 w 41"/>
                  <a:gd name="T81" fmla="*/ 28 h 69"/>
                  <a:gd name="T82" fmla="*/ 28 w 41"/>
                  <a:gd name="T83" fmla="*/ 24 h 69"/>
                  <a:gd name="T84" fmla="*/ 28 w 41"/>
                  <a:gd name="T85" fmla="*/ 22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69"/>
                  <a:gd name="T131" fmla="*/ 41 w 41"/>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69">
                    <a:moveTo>
                      <a:pt x="12" y="69"/>
                    </a:moveTo>
                    <a:lnTo>
                      <a:pt x="0" y="67"/>
                    </a:lnTo>
                    <a:lnTo>
                      <a:pt x="0" y="0"/>
                    </a:lnTo>
                    <a:lnTo>
                      <a:pt x="12" y="0"/>
                    </a:lnTo>
                    <a:lnTo>
                      <a:pt x="12" y="8"/>
                    </a:lnTo>
                    <a:lnTo>
                      <a:pt x="13" y="6"/>
                    </a:lnTo>
                    <a:lnTo>
                      <a:pt x="15" y="4"/>
                    </a:lnTo>
                    <a:lnTo>
                      <a:pt x="17" y="2"/>
                    </a:lnTo>
                    <a:lnTo>
                      <a:pt x="20" y="1"/>
                    </a:lnTo>
                    <a:lnTo>
                      <a:pt x="21" y="0"/>
                    </a:lnTo>
                    <a:lnTo>
                      <a:pt x="22" y="0"/>
                    </a:lnTo>
                    <a:lnTo>
                      <a:pt x="24" y="0"/>
                    </a:lnTo>
                    <a:lnTo>
                      <a:pt x="25" y="0"/>
                    </a:lnTo>
                    <a:lnTo>
                      <a:pt x="27" y="0"/>
                    </a:lnTo>
                    <a:lnTo>
                      <a:pt x="30" y="1"/>
                    </a:lnTo>
                    <a:lnTo>
                      <a:pt x="32" y="2"/>
                    </a:lnTo>
                    <a:lnTo>
                      <a:pt x="34" y="4"/>
                    </a:lnTo>
                    <a:lnTo>
                      <a:pt x="36" y="5"/>
                    </a:lnTo>
                    <a:lnTo>
                      <a:pt x="37" y="5"/>
                    </a:lnTo>
                    <a:lnTo>
                      <a:pt x="38" y="7"/>
                    </a:lnTo>
                    <a:lnTo>
                      <a:pt x="38" y="8"/>
                    </a:lnTo>
                    <a:lnTo>
                      <a:pt x="38" y="10"/>
                    </a:lnTo>
                    <a:lnTo>
                      <a:pt x="40" y="12"/>
                    </a:lnTo>
                    <a:lnTo>
                      <a:pt x="41" y="14"/>
                    </a:lnTo>
                    <a:lnTo>
                      <a:pt x="41" y="15"/>
                    </a:lnTo>
                    <a:lnTo>
                      <a:pt x="41" y="17"/>
                    </a:lnTo>
                    <a:lnTo>
                      <a:pt x="41" y="19"/>
                    </a:lnTo>
                    <a:lnTo>
                      <a:pt x="41" y="22"/>
                    </a:lnTo>
                    <a:lnTo>
                      <a:pt x="41" y="24"/>
                    </a:lnTo>
                    <a:lnTo>
                      <a:pt x="40" y="34"/>
                    </a:lnTo>
                    <a:lnTo>
                      <a:pt x="36" y="41"/>
                    </a:lnTo>
                    <a:lnTo>
                      <a:pt x="31" y="45"/>
                    </a:lnTo>
                    <a:lnTo>
                      <a:pt x="24" y="47"/>
                    </a:lnTo>
                    <a:lnTo>
                      <a:pt x="22" y="47"/>
                    </a:lnTo>
                    <a:lnTo>
                      <a:pt x="21" y="47"/>
                    </a:lnTo>
                    <a:lnTo>
                      <a:pt x="20" y="47"/>
                    </a:lnTo>
                    <a:lnTo>
                      <a:pt x="18" y="47"/>
                    </a:lnTo>
                    <a:lnTo>
                      <a:pt x="17" y="46"/>
                    </a:lnTo>
                    <a:lnTo>
                      <a:pt x="15" y="45"/>
                    </a:lnTo>
                    <a:lnTo>
                      <a:pt x="14" y="44"/>
                    </a:lnTo>
                    <a:lnTo>
                      <a:pt x="12" y="42"/>
                    </a:lnTo>
                    <a:lnTo>
                      <a:pt x="12" y="40"/>
                    </a:lnTo>
                    <a:lnTo>
                      <a:pt x="12" y="69"/>
                    </a:lnTo>
                    <a:close/>
                    <a:moveTo>
                      <a:pt x="28" y="22"/>
                    </a:moveTo>
                    <a:lnTo>
                      <a:pt x="28" y="21"/>
                    </a:lnTo>
                    <a:lnTo>
                      <a:pt x="28" y="19"/>
                    </a:lnTo>
                    <a:lnTo>
                      <a:pt x="28" y="18"/>
                    </a:lnTo>
                    <a:lnTo>
                      <a:pt x="28" y="17"/>
                    </a:lnTo>
                    <a:lnTo>
                      <a:pt x="27" y="16"/>
                    </a:lnTo>
                    <a:lnTo>
                      <a:pt x="26" y="15"/>
                    </a:lnTo>
                    <a:lnTo>
                      <a:pt x="26" y="14"/>
                    </a:lnTo>
                    <a:lnTo>
                      <a:pt x="26" y="11"/>
                    </a:lnTo>
                    <a:lnTo>
                      <a:pt x="24" y="9"/>
                    </a:lnTo>
                    <a:lnTo>
                      <a:pt x="22" y="7"/>
                    </a:lnTo>
                    <a:lnTo>
                      <a:pt x="20" y="6"/>
                    </a:lnTo>
                    <a:lnTo>
                      <a:pt x="17" y="7"/>
                    </a:lnTo>
                    <a:lnTo>
                      <a:pt x="15" y="9"/>
                    </a:lnTo>
                    <a:lnTo>
                      <a:pt x="14" y="11"/>
                    </a:lnTo>
                    <a:lnTo>
                      <a:pt x="12" y="14"/>
                    </a:lnTo>
                    <a:lnTo>
                      <a:pt x="12" y="15"/>
                    </a:lnTo>
                    <a:lnTo>
                      <a:pt x="12" y="17"/>
                    </a:lnTo>
                    <a:lnTo>
                      <a:pt x="12" y="18"/>
                    </a:lnTo>
                    <a:lnTo>
                      <a:pt x="12" y="22"/>
                    </a:lnTo>
                    <a:lnTo>
                      <a:pt x="12" y="29"/>
                    </a:lnTo>
                    <a:lnTo>
                      <a:pt x="12" y="31"/>
                    </a:lnTo>
                    <a:lnTo>
                      <a:pt x="12" y="32"/>
                    </a:lnTo>
                    <a:lnTo>
                      <a:pt x="12" y="33"/>
                    </a:lnTo>
                    <a:lnTo>
                      <a:pt x="12" y="34"/>
                    </a:lnTo>
                    <a:lnTo>
                      <a:pt x="13" y="35"/>
                    </a:lnTo>
                    <a:lnTo>
                      <a:pt x="14" y="36"/>
                    </a:lnTo>
                    <a:lnTo>
                      <a:pt x="14" y="38"/>
                    </a:lnTo>
                    <a:lnTo>
                      <a:pt x="15" y="39"/>
                    </a:lnTo>
                    <a:lnTo>
                      <a:pt x="16" y="39"/>
                    </a:lnTo>
                    <a:lnTo>
                      <a:pt x="17" y="40"/>
                    </a:lnTo>
                    <a:lnTo>
                      <a:pt x="20" y="40"/>
                    </a:lnTo>
                    <a:lnTo>
                      <a:pt x="23" y="39"/>
                    </a:lnTo>
                    <a:lnTo>
                      <a:pt x="26" y="38"/>
                    </a:lnTo>
                    <a:lnTo>
                      <a:pt x="27" y="34"/>
                    </a:lnTo>
                    <a:lnTo>
                      <a:pt x="28" y="29"/>
                    </a:lnTo>
                    <a:lnTo>
                      <a:pt x="28" y="28"/>
                    </a:lnTo>
                    <a:lnTo>
                      <a:pt x="28" y="26"/>
                    </a:lnTo>
                    <a:lnTo>
                      <a:pt x="28" y="24"/>
                    </a:lnTo>
                    <a:lnTo>
                      <a:pt x="28" y="22"/>
                    </a:lnTo>
                    <a:close/>
                  </a:path>
                </a:pathLst>
              </a:custGeom>
              <a:solidFill>
                <a:srgbClr val="FFFFFF"/>
              </a:solidFill>
              <a:ln w="9525">
                <a:noFill/>
                <a:round/>
                <a:headEnd/>
                <a:tailEnd/>
              </a:ln>
            </p:spPr>
            <p:txBody>
              <a:bodyPr/>
              <a:lstStyle/>
              <a:p>
                <a:endParaRPr lang="en-US"/>
              </a:p>
            </p:txBody>
          </p:sp>
          <p:sp>
            <p:nvSpPr>
              <p:cNvPr id="43168" name="Freeform 159"/>
              <p:cNvSpPr>
                <a:spLocks noEditPoints="1"/>
              </p:cNvSpPr>
              <p:nvPr/>
            </p:nvSpPr>
            <p:spPr bwMode="auto">
              <a:xfrm>
                <a:off x="4170" y="3120"/>
                <a:ext cx="12" cy="68"/>
              </a:xfrm>
              <a:custGeom>
                <a:avLst/>
                <a:gdLst>
                  <a:gd name="T0" fmla="*/ 12 w 12"/>
                  <a:gd name="T1" fmla="*/ 68 h 68"/>
                  <a:gd name="T2" fmla="*/ 0 w 12"/>
                  <a:gd name="T3" fmla="*/ 68 h 68"/>
                  <a:gd name="T4" fmla="*/ 0 w 12"/>
                  <a:gd name="T5" fmla="*/ 20 h 68"/>
                  <a:gd name="T6" fmla="*/ 12 w 12"/>
                  <a:gd name="T7" fmla="*/ 20 h 68"/>
                  <a:gd name="T8" fmla="*/ 12 w 12"/>
                  <a:gd name="T9" fmla="*/ 68 h 68"/>
                  <a:gd name="T10" fmla="*/ 0 w 12"/>
                  <a:gd name="T11" fmla="*/ 10 h 68"/>
                  <a:gd name="T12" fmla="*/ 0 w 12"/>
                  <a:gd name="T13" fmla="*/ 0 h 68"/>
                  <a:gd name="T14" fmla="*/ 12 w 12"/>
                  <a:gd name="T15" fmla="*/ 0 h 68"/>
                  <a:gd name="T16" fmla="*/ 12 w 12"/>
                  <a:gd name="T17" fmla="*/ 10 h 68"/>
                  <a:gd name="T18" fmla="*/ 0 w 12"/>
                  <a:gd name="T19" fmla="*/ 1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8"/>
                  <a:gd name="T32" fmla="*/ 12 w 12"/>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8">
                    <a:moveTo>
                      <a:pt x="12" y="68"/>
                    </a:moveTo>
                    <a:lnTo>
                      <a:pt x="0" y="68"/>
                    </a:lnTo>
                    <a:lnTo>
                      <a:pt x="0" y="20"/>
                    </a:lnTo>
                    <a:lnTo>
                      <a:pt x="12" y="20"/>
                    </a:lnTo>
                    <a:lnTo>
                      <a:pt x="12" y="68"/>
                    </a:lnTo>
                    <a:close/>
                    <a:moveTo>
                      <a:pt x="0" y="10"/>
                    </a:moveTo>
                    <a:lnTo>
                      <a:pt x="0" y="0"/>
                    </a:lnTo>
                    <a:lnTo>
                      <a:pt x="12" y="0"/>
                    </a:lnTo>
                    <a:lnTo>
                      <a:pt x="12" y="10"/>
                    </a:lnTo>
                    <a:lnTo>
                      <a:pt x="0" y="10"/>
                    </a:lnTo>
                    <a:close/>
                  </a:path>
                </a:pathLst>
              </a:custGeom>
              <a:solidFill>
                <a:srgbClr val="FFFFFF"/>
              </a:solidFill>
              <a:ln w="9525">
                <a:noFill/>
                <a:round/>
                <a:headEnd/>
                <a:tailEnd/>
              </a:ln>
            </p:spPr>
            <p:txBody>
              <a:bodyPr/>
              <a:lstStyle/>
              <a:p>
                <a:endParaRPr lang="en-US"/>
              </a:p>
            </p:txBody>
          </p:sp>
          <p:sp>
            <p:nvSpPr>
              <p:cNvPr id="43169" name="Freeform 160"/>
              <p:cNvSpPr>
                <a:spLocks noEditPoints="1"/>
              </p:cNvSpPr>
              <p:nvPr/>
            </p:nvSpPr>
            <p:spPr bwMode="auto">
              <a:xfrm>
                <a:off x="4193" y="3140"/>
                <a:ext cx="45" cy="48"/>
              </a:xfrm>
              <a:custGeom>
                <a:avLst/>
                <a:gdLst>
                  <a:gd name="T0" fmla="*/ 45 w 45"/>
                  <a:gd name="T1" fmla="*/ 27 h 48"/>
                  <a:gd name="T2" fmla="*/ 44 w 45"/>
                  <a:gd name="T3" fmla="*/ 31 h 48"/>
                  <a:gd name="T4" fmla="*/ 42 w 45"/>
                  <a:gd name="T5" fmla="*/ 38 h 48"/>
                  <a:gd name="T6" fmla="*/ 38 w 45"/>
                  <a:gd name="T7" fmla="*/ 44 h 48"/>
                  <a:gd name="T8" fmla="*/ 35 w 45"/>
                  <a:gd name="T9" fmla="*/ 46 h 48"/>
                  <a:gd name="T10" fmla="*/ 31 w 45"/>
                  <a:gd name="T11" fmla="*/ 48 h 48"/>
                  <a:gd name="T12" fmla="*/ 28 w 45"/>
                  <a:gd name="T13" fmla="*/ 48 h 48"/>
                  <a:gd name="T14" fmla="*/ 24 w 45"/>
                  <a:gd name="T15" fmla="*/ 48 h 48"/>
                  <a:gd name="T16" fmla="*/ 18 w 45"/>
                  <a:gd name="T17" fmla="*/ 47 h 48"/>
                  <a:gd name="T18" fmla="*/ 7 w 45"/>
                  <a:gd name="T19" fmla="*/ 44 h 48"/>
                  <a:gd name="T20" fmla="*/ 3 w 45"/>
                  <a:gd name="T21" fmla="*/ 38 h 48"/>
                  <a:gd name="T22" fmla="*/ 1 w 45"/>
                  <a:gd name="T23" fmla="*/ 30 h 48"/>
                  <a:gd name="T24" fmla="*/ 0 w 45"/>
                  <a:gd name="T25" fmla="*/ 22 h 48"/>
                  <a:gd name="T26" fmla="*/ 0 w 45"/>
                  <a:gd name="T27" fmla="*/ 17 h 48"/>
                  <a:gd name="T28" fmla="*/ 4 w 45"/>
                  <a:gd name="T29" fmla="*/ 9 h 48"/>
                  <a:gd name="T30" fmla="*/ 14 w 45"/>
                  <a:gd name="T31" fmla="*/ 1 h 48"/>
                  <a:gd name="T32" fmla="*/ 23 w 45"/>
                  <a:gd name="T33" fmla="*/ 0 h 48"/>
                  <a:gd name="T34" fmla="*/ 28 w 45"/>
                  <a:gd name="T35" fmla="*/ 0 h 48"/>
                  <a:gd name="T36" fmla="*/ 34 w 45"/>
                  <a:gd name="T37" fmla="*/ 3 h 48"/>
                  <a:gd name="T38" fmla="*/ 41 w 45"/>
                  <a:gd name="T39" fmla="*/ 9 h 48"/>
                  <a:gd name="T40" fmla="*/ 44 w 45"/>
                  <a:gd name="T41" fmla="*/ 17 h 48"/>
                  <a:gd name="T42" fmla="*/ 45 w 45"/>
                  <a:gd name="T43" fmla="*/ 22 h 48"/>
                  <a:gd name="T44" fmla="*/ 45 w 45"/>
                  <a:gd name="T45" fmla="*/ 25 h 48"/>
                  <a:gd name="T46" fmla="*/ 32 w 45"/>
                  <a:gd name="T47" fmla="*/ 18 h 48"/>
                  <a:gd name="T48" fmla="*/ 32 w 45"/>
                  <a:gd name="T49" fmla="*/ 16 h 48"/>
                  <a:gd name="T50" fmla="*/ 32 w 45"/>
                  <a:gd name="T51" fmla="*/ 13 h 48"/>
                  <a:gd name="T52" fmla="*/ 28 w 45"/>
                  <a:gd name="T53" fmla="*/ 6 h 48"/>
                  <a:gd name="T54" fmla="*/ 22 w 45"/>
                  <a:gd name="T55" fmla="*/ 4 h 48"/>
                  <a:gd name="T56" fmla="*/ 18 w 45"/>
                  <a:gd name="T57" fmla="*/ 6 h 48"/>
                  <a:gd name="T58" fmla="*/ 15 w 45"/>
                  <a:gd name="T59" fmla="*/ 10 h 48"/>
                  <a:gd name="T60" fmla="*/ 14 w 45"/>
                  <a:gd name="T61" fmla="*/ 13 h 48"/>
                  <a:gd name="T62" fmla="*/ 13 w 45"/>
                  <a:gd name="T63" fmla="*/ 18 h 48"/>
                  <a:gd name="T64" fmla="*/ 13 w 45"/>
                  <a:gd name="T65" fmla="*/ 27 h 48"/>
                  <a:gd name="T66" fmla="*/ 13 w 45"/>
                  <a:gd name="T67" fmla="*/ 34 h 48"/>
                  <a:gd name="T68" fmla="*/ 15 w 45"/>
                  <a:gd name="T69" fmla="*/ 40 h 48"/>
                  <a:gd name="T70" fmla="*/ 19 w 45"/>
                  <a:gd name="T71" fmla="*/ 43 h 48"/>
                  <a:gd name="T72" fmla="*/ 26 w 45"/>
                  <a:gd name="T73" fmla="*/ 43 h 48"/>
                  <a:gd name="T74" fmla="*/ 31 w 45"/>
                  <a:gd name="T75" fmla="*/ 40 h 48"/>
                  <a:gd name="T76" fmla="*/ 32 w 45"/>
                  <a:gd name="T77" fmla="*/ 35 h 48"/>
                  <a:gd name="T78" fmla="*/ 32 w 45"/>
                  <a:gd name="T79" fmla="*/ 29 h 48"/>
                  <a:gd name="T80" fmla="*/ 32 w 45"/>
                  <a:gd name="T81" fmla="*/ 2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48"/>
                  <a:gd name="T125" fmla="*/ 45 w 45"/>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48">
                    <a:moveTo>
                      <a:pt x="45" y="25"/>
                    </a:moveTo>
                    <a:lnTo>
                      <a:pt x="45" y="27"/>
                    </a:lnTo>
                    <a:lnTo>
                      <a:pt x="45" y="29"/>
                    </a:lnTo>
                    <a:lnTo>
                      <a:pt x="44" y="31"/>
                    </a:lnTo>
                    <a:lnTo>
                      <a:pt x="43" y="34"/>
                    </a:lnTo>
                    <a:lnTo>
                      <a:pt x="42" y="38"/>
                    </a:lnTo>
                    <a:lnTo>
                      <a:pt x="41" y="41"/>
                    </a:lnTo>
                    <a:lnTo>
                      <a:pt x="38" y="44"/>
                    </a:lnTo>
                    <a:lnTo>
                      <a:pt x="36" y="45"/>
                    </a:lnTo>
                    <a:lnTo>
                      <a:pt x="35" y="46"/>
                    </a:lnTo>
                    <a:lnTo>
                      <a:pt x="33" y="47"/>
                    </a:lnTo>
                    <a:lnTo>
                      <a:pt x="31" y="48"/>
                    </a:lnTo>
                    <a:lnTo>
                      <a:pt x="28" y="48"/>
                    </a:lnTo>
                    <a:lnTo>
                      <a:pt x="26" y="48"/>
                    </a:lnTo>
                    <a:lnTo>
                      <a:pt x="24" y="48"/>
                    </a:lnTo>
                    <a:lnTo>
                      <a:pt x="23" y="48"/>
                    </a:lnTo>
                    <a:lnTo>
                      <a:pt x="18" y="47"/>
                    </a:lnTo>
                    <a:lnTo>
                      <a:pt x="11" y="46"/>
                    </a:lnTo>
                    <a:lnTo>
                      <a:pt x="7" y="44"/>
                    </a:lnTo>
                    <a:lnTo>
                      <a:pt x="5" y="41"/>
                    </a:lnTo>
                    <a:lnTo>
                      <a:pt x="3" y="38"/>
                    </a:lnTo>
                    <a:lnTo>
                      <a:pt x="2" y="35"/>
                    </a:lnTo>
                    <a:lnTo>
                      <a:pt x="1" y="30"/>
                    </a:lnTo>
                    <a:lnTo>
                      <a:pt x="0" y="25"/>
                    </a:lnTo>
                    <a:lnTo>
                      <a:pt x="0" y="22"/>
                    </a:lnTo>
                    <a:lnTo>
                      <a:pt x="0" y="20"/>
                    </a:lnTo>
                    <a:lnTo>
                      <a:pt x="0" y="17"/>
                    </a:lnTo>
                    <a:lnTo>
                      <a:pt x="1" y="15"/>
                    </a:lnTo>
                    <a:lnTo>
                      <a:pt x="4" y="9"/>
                    </a:lnTo>
                    <a:lnTo>
                      <a:pt x="8" y="4"/>
                    </a:lnTo>
                    <a:lnTo>
                      <a:pt x="14" y="1"/>
                    </a:lnTo>
                    <a:lnTo>
                      <a:pt x="22" y="0"/>
                    </a:lnTo>
                    <a:lnTo>
                      <a:pt x="23" y="0"/>
                    </a:lnTo>
                    <a:lnTo>
                      <a:pt x="25" y="0"/>
                    </a:lnTo>
                    <a:lnTo>
                      <a:pt x="28" y="0"/>
                    </a:lnTo>
                    <a:lnTo>
                      <a:pt x="34" y="3"/>
                    </a:lnTo>
                    <a:lnTo>
                      <a:pt x="39" y="5"/>
                    </a:lnTo>
                    <a:lnTo>
                      <a:pt x="41" y="9"/>
                    </a:lnTo>
                    <a:lnTo>
                      <a:pt x="43" y="15"/>
                    </a:lnTo>
                    <a:lnTo>
                      <a:pt x="44" y="17"/>
                    </a:lnTo>
                    <a:lnTo>
                      <a:pt x="45" y="20"/>
                    </a:lnTo>
                    <a:lnTo>
                      <a:pt x="45" y="22"/>
                    </a:lnTo>
                    <a:lnTo>
                      <a:pt x="45" y="25"/>
                    </a:lnTo>
                    <a:close/>
                    <a:moveTo>
                      <a:pt x="32" y="25"/>
                    </a:moveTo>
                    <a:lnTo>
                      <a:pt x="32" y="18"/>
                    </a:lnTo>
                    <a:lnTo>
                      <a:pt x="32" y="17"/>
                    </a:lnTo>
                    <a:lnTo>
                      <a:pt x="32" y="16"/>
                    </a:lnTo>
                    <a:lnTo>
                      <a:pt x="32" y="14"/>
                    </a:lnTo>
                    <a:lnTo>
                      <a:pt x="32" y="13"/>
                    </a:lnTo>
                    <a:lnTo>
                      <a:pt x="31" y="8"/>
                    </a:lnTo>
                    <a:lnTo>
                      <a:pt x="28" y="6"/>
                    </a:lnTo>
                    <a:lnTo>
                      <a:pt x="26" y="5"/>
                    </a:lnTo>
                    <a:lnTo>
                      <a:pt x="22" y="4"/>
                    </a:lnTo>
                    <a:lnTo>
                      <a:pt x="20" y="5"/>
                    </a:lnTo>
                    <a:lnTo>
                      <a:pt x="18" y="6"/>
                    </a:lnTo>
                    <a:lnTo>
                      <a:pt x="16" y="8"/>
                    </a:lnTo>
                    <a:lnTo>
                      <a:pt x="15" y="10"/>
                    </a:lnTo>
                    <a:lnTo>
                      <a:pt x="15" y="12"/>
                    </a:lnTo>
                    <a:lnTo>
                      <a:pt x="14" y="13"/>
                    </a:lnTo>
                    <a:lnTo>
                      <a:pt x="13" y="16"/>
                    </a:lnTo>
                    <a:lnTo>
                      <a:pt x="13" y="18"/>
                    </a:lnTo>
                    <a:lnTo>
                      <a:pt x="13" y="22"/>
                    </a:lnTo>
                    <a:lnTo>
                      <a:pt x="13" y="27"/>
                    </a:lnTo>
                    <a:lnTo>
                      <a:pt x="13" y="30"/>
                    </a:lnTo>
                    <a:lnTo>
                      <a:pt x="13" y="34"/>
                    </a:lnTo>
                    <a:lnTo>
                      <a:pt x="13" y="35"/>
                    </a:lnTo>
                    <a:lnTo>
                      <a:pt x="15" y="40"/>
                    </a:lnTo>
                    <a:lnTo>
                      <a:pt x="17" y="42"/>
                    </a:lnTo>
                    <a:lnTo>
                      <a:pt x="19" y="43"/>
                    </a:lnTo>
                    <a:lnTo>
                      <a:pt x="22" y="44"/>
                    </a:lnTo>
                    <a:lnTo>
                      <a:pt x="26" y="43"/>
                    </a:lnTo>
                    <a:lnTo>
                      <a:pt x="28" y="42"/>
                    </a:lnTo>
                    <a:lnTo>
                      <a:pt x="31" y="40"/>
                    </a:lnTo>
                    <a:lnTo>
                      <a:pt x="32" y="37"/>
                    </a:lnTo>
                    <a:lnTo>
                      <a:pt x="32" y="35"/>
                    </a:lnTo>
                    <a:lnTo>
                      <a:pt x="32" y="31"/>
                    </a:lnTo>
                    <a:lnTo>
                      <a:pt x="32" y="29"/>
                    </a:lnTo>
                    <a:lnTo>
                      <a:pt x="32" y="25"/>
                    </a:lnTo>
                    <a:close/>
                  </a:path>
                </a:pathLst>
              </a:custGeom>
              <a:solidFill>
                <a:srgbClr val="FFFFFF"/>
              </a:solidFill>
              <a:ln w="9525">
                <a:noFill/>
                <a:round/>
                <a:headEnd/>
                <a:tailEnd/>
              </a:ln>
            </p:spPr>
            <p:txBody>
              <a:bodyPr/>
              <a:lstStyle/>
              <a:p>
                <a:endParaRPr lang="en-US"/>
              </a:p>
            </p:txBody>
          </p:sp>
          <p:sp>
            <p:nvSpPr>
              <p:cNvPr id="43170" name="Freeform 161"/>
              <p:cNvSpPr>
                <a:spLocks/>
              </p:cNvSpPr>
              <p:nvPr/>
            </p:nvSpPr>
            <p:spPr bwMode="auto">
              <a:xfrm>
                <a:off x="4250" y="3140"/>
                <a:ext cx="39" cy="48"/>
              </a:xfrm>
              <a:custGeom>
                <a:avLst/>
                <a:gdLst>
                  <a:gd name="T0" fmla="*/ 10 w 39"/>
                  <a:gd name="T1" fmla="*/ 13 h 48"/>
                  <a:gd name="T2" fmla="*/ 10 w 39"/>
                  <a:gd name="T3" fmla="*/ 13 h 48"/>
                  <a:gd name="T4" fmla="*/ 11 w 39"/>
                  <a:gd name="T5" fmla="*/ 12 h 48"/>
                  <a:gd name="T6" fmla="*/ 11 w 39"/>
                  <a:gd name="T7" fmla="*/ 11 h 48"/>
                  <a:gd name="T8" fmla="*/ 13 w 39"/>
                  <a:gd name="T9" fmla="*/ 9 h 48"/>
                  <a:gd name="T10" fmla="*/ 15 w 39"/>
                  <a:gd name="T11" fmla="*/ 8 h 48"/>
                  <a:gd name="T12" fmla="*/ 16 w 39"/>
                  <a:gd name="T13" fmla="*/ 6 h 48"/>
                  <a:gd name="T14" fmla="*/ 17 w 39"/>
                  <a:gd name="T15" fmla="*/ 4 h 48"/>
                  <a:gd name="T16" fmla="*/ 19 w 39"/>
                  <a:gd name="T17" fmla="*/ 3 h 48"/>
                  <a:gd name="T18" fmla="*/ 22 w 39"/>
                  <a:gd name="T19" fmla="*/ 2 h 48"/>
                  <a:gd name="T20" fmla="*/ 23 w 39"/>
                  <a:gd name="T21" fmla="*/ 0 h 48"/>
                  <a:gd name="T22" fmla="*/ 26 w 39"/>
                  <a:gd name="T23" fmla="*/ 0 h 48"/>
                  <a:gd name="T24" fmla="*/ 31 w 39"/>
                  <a:gd name="T25" fmla="*/ 1 h 48"/>
                  <a:gd name="T26" fmla="*/ 35 w 39"/>
                  <a:gd name="T27" fmla="*/ 3 h 48"/>
                  <a:gd name="T28" fmla="*/ 37 w 39"/>
                  <a:gd name="T29" fmla="*/ 7 h 48"/>
                  <a:gd name="T30" fmla="*/ 38 w 39"/>
                  <a:gd name="T31" fmla="*/ 13 h 48"/>
                  <a:gd name="T32" fmla="*/ 39 w 39"/>
                  <a:gd name="T33" fmla="*/ 17 h 48"/>
                  <a:gd name="T34" fmla="*/ 39 w 39"/>
                  <a:gd name="T35" fmla="*/ 48 h 48"/>
                  <a:gd name="T36" fmla="*/ 28 w 39"/>
                  <a:gd name="T37" fmla="*/ 48 h 48"/>
                  <a:gd name="T38" fmla="*/ 28 w 39"/>
                  <a:gd name="T39" fmla="*/ 20 h 48"/>
                  <a:gd name="T40" fmla="*/ 26 w 39"/>
                  <a:gd name="T41" fmla="*/ 17 h 48"/>
                  <a:gd name="T42" fmla="*/ 26 w 39"/>
                  <a:gd name="T43" fmla="*/ 16 h 48"/>
                  <a:gd name="T44" fmla="*/ 26 w 39"/>
                  <a:gd name="T45" fmla="*/ 15 h 48"/>
                  <a:gd name="T46" fmla="*/ 26 w 39"/>
                  <a:gd name="T47" fmla="*/ 14 h 48"/>
                  <a:gd name="T48" fmla="*/ 26 w 39"/>
                  <a:gd name="T49" fmla="*/ 12 h 48"/>
                  <a:gd name="T50" fmla="*/ 24 w 39"/>
                  <a:gd name="T51" fmla="*/ 10 h 48"/>
                  <a:gd name="T52" fmla="*/ 23 w 39"/>
                  <a:gd name="T53" fmla="*/ 9 h 48"/>
                  <a:gd name="T54" fmla="*/ 22 w 39"/>
                  <a:gd name="T55" fmla="*/ 8 h 48"/>
                  <a:gd name="T56" fmla="*/ 20 w 39"/>
                  <a:gd name="T57" fmla="*/ 8 h 48"/>
                  <a:gd name="T58" fmla="*/ 19 w 39"/>
                  <a:gd name="T59" fmla="*/ 9 h 48"/>
                  <a:gd name="T60" fmla="*/ 17 w 39"/>
                  <a:gd name="T61" fmla="*/ 11 h 48"/>
                  <a:gd name="T62" fmla="*/ 16 w 39"/>
                  <a:gd name="T63" fmla="*/ 11 h 48"/>
                  <a:gd name="T64" fmla="*/ 15 w 39"/>
                  <a:gd name="T65" fmla="*/ 13 h 48"/>
                  <a:gd name="T66" fmla="*/ 13 w 39"/>
                  <a:gd name="T67" fmla="*/ 15 h 48"/>
                  <a:gd name="T68" fmla="*/ 12 w 39"/>
                  <a:gd name="T69" fmla="*/ 17 h 48"/>
                  <a:gd name="T70" fmla="*/ 11 w 39"/>
                  <a:gd name="T71" fmla="*/ 21 h 48"/>
                  <a:gd name="T72" fmla="*/ 11 w 39"/>
                  <a:gd name="T73" fmla="*/ 22 h 48"/>
                  <a:gd name="T74" fmla="*/ 11 w 39"/>
                  <a:gd name="T75" fmla="*/ 23 h 48"/>
                  <a:gd name="T76" fmla="*/ 11 w 39"/>
                  <a:gd name="T77" fmla="*/ 25 h 48"/>
                  <a:gd name="T78" fmla="*/ 11 w 39"/>
                  <a:gd name="T79" fmla="*/ 27 h 48"/>
                  <a:gd name="T80" fmla="*/ 11 w 39"/>
                  <a:gd name="T81" fmla="*/ 30 h 48"/>
                  <a:gd name="T82" fmla="*/ 11 w 39"/>
                  <a:gd name="T83" fmla="*/ 48 h 48"/>
                  <a:gd name="T84" fmla="*/ 0 w 39"/>
                  <a:gd name="T85" fmla="*/ 48 h 48"/>
                  <a:gd name="T86" fmla="*/ 0 w 39"/>
                  <a:gd name="T87" fmla="*/ 0 h 48"/>
                  <a:gd name="T88" fmla="*/ 10 w 39"/>
                  <a:gd name="T89" fmla="*/ 0 h 48"/>
                  <a:gd name="T90" fmla="*/ 10 w 39"/>
                  <a:gd name="T91" fmla="*/ 13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48"/>
                  <a:gd name="T140" fmla="*/ 39 w 39"/>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48">
                    <a:moveTo>
                      <a:pt x="10" y="13"/>
                    </a:moveTo>
                    <a:lnTo>
                      <a:pt x="10" y="13"/>
                    </a:lnTo>
                    <a:lnTo>
                      <a:pt x="11" y="12"/>
                    </a:lnTo>
                    <a:lnTo>
                      <a:pt x="11" y="11"/>
                    </a:lnTo>
                    <a:lnTo>
                      <a:pt x="13" y="9"/>
                    </a:lnTo>
                    <a:lnTo>
                      <a:pt x="15" y="8"/>
                    </a:lnTo>
                    <a:lnTo>
                      <a:pt x="16" y="6"/>
                    </a:lnTo>
                    <a:lnTo>
                      <a:pt x="17" y="4"/>
                    </a:lnTo>
                    <a:lnTo>
                      <a:pt x="19" y="3"/>
                    </a:lnTo>
                    <a:lnTo>
                      <a:pt x="22" y="2"/>
                    </a:lnTo>
                    <a:lnTo>
                      <a:pt x="23" y="0"/>
                    </a:lnTo>
                    <a:lnTo>
                      <a:pt x="26" y="0"/>
                    </a:lnTo>
                    <a:lnTo>
                      <a:pt x="31" y="1"/>
                    </a:lnTo>
                    <a:lnTo>
                      <a:pt x="35" y="3"/>
                    </a:lnTo>
                    <a:lnTo>
                      <a:pt x="37" y="7"/>
                    </a:lnTo>
                    <a:lnTo>
                      <a:pt x="38" y="13"/>
                    </a:lnTo>
                    <a:lnTo>
                      <a:pt x="39" y="17"/>
                    </a:lnTo>
                    <a:lnTo>
                      <a:pt x="39" y="48"/>
                    </a:lnTo>
                    <a:lnTo>
                      <a:pt x="28" y="48"/>
                    </a:lnTo>
                    <a:lnTo>
                      <a:pt x="28" y="20"/>
                    </a:lnTo>
                    <a:lnTo>
                      <a:pt x="26" y="17"/>
                    </a:lnTo>
                    <a:lnTo>
                      <a:pt x="26" y="16"/>
                    </a:lnTo>
                    <a:lnTo>
                      <a:pt x="26" y="15"/>
                    </a:lnTo>
                    <a:lnTo>
                      <a:pt x="26" y="14"/>
                    </a:lnTo>
                    <a:lnTo>
                      <a:pt x="26" y="12"/>
                    </a:lnTo>
                    <a:lnTo>
                      <a:pt x="24" y="10"/>
                    </a:lnTo>
                    <a:lnTo>
                      <a:pt x="23" y="9"/>
                    </a:lnTo>
                    <a:lnTo>
                      <a:pt x="22" y="8"/>
                    </a:lnTo>
                    <a:lnTo>
                      <a:pt x="20" y="8"/>
                    </a:lnTo>
                    <a:lnTo>
                      <a:pt x="19" y="9"/>
                    </a:lnTo>
                    <a:lnTo>
                      <a:pt x="17" y="11"/>
                    </a:lnTo>
                    <a:lnTo>
                      <a:pt x="16" y="11"/>
                    </a:lnTo>
                    <a:lnTo>
                      <a:pt x="15" y="13"/>
                    </a:lnTo>
                    <a:lnTo>
                      <a:pt x="13" y="15"/>
                    </a:lnTo>
                    <a:lnTo>
                      <a:pt x="12" y="17"/>
                    </a:lnTo>
                    <a:lnTo>
                      <a:pt x="11" y="21"/>
                    </a:lnTo>
                    <a:lnTo>
                      <a:pt x="11" y="22"/>
                    </a:lnTo>
                    <a:lnTo>
                      <a:pt x="11" y="23"/>
                    </a:lnTo>
                    <a:lnTo>
                      <a:pt x="11" y="25"/>
                    </a:lnTo>
                    <a:lnTo>
                      <a:pt x="11" y="27"/>
                    </a:lnTo>
                    <a:lnTo>
                      <a:pt x="11" y="30"/>
                    </a:lnTo>
                    <a:lnTo>
                      <a:pt x="11" y="48"/>
                    </a:lnTo>
                    <a:lnTo>
                      <a:pt x="0" y="48"/>
                    </a:lnTo>
                    <a:lnTo>
                      <a:pt x="0" y="0"/>
                    </a:lnTo>
                    <a:lnTo>
                      <a:pt x="10" y="0"/>
                    </a:lnTo>
                    <a:lnTo>
                      <a:pt x="10" y="13"/>
                    </a:lnTo>
                    <a:close/>
                  </a:path>
                </a:pathLst>
              </a:custGeom>
              <a:solidFill>
                <a:srgbClr val="FFFFFF"/>
              </a:solidFill>
              <a:ln w="9525">
                <a:noFill/>
                <a:round/>
                <a:headEnd/>
                <a:tailEnd/>
              </a:ln>
            </p:spPr>
            <p:txBody>
              <a:bodyPr/>
              <a:lstStyle/>
              <a:p>
                <a:endParaRPr lang="en-US"/>
              </a:p>
            </p:txBody>
          </p:sp>
          <p:sp>
            <p:nvSpPr>
              <p:cNvPr id="43171" name="Freeform 162"/>
              <p:cNvSpPr>
                <a:spLocks noEditPoints="1"/>
              </p:cNvSpPr>
              <p:nvPr/>
            </p:nvSpPr>
            <p:spPr bwMode="auto">
              <a:xfrm>
                <a:off x="4302" y="3140"/>
                <a:ext cx="40" cy="48"/>
              </a:xfrm>
              <a:custGeom>
                <a:avLst/>
                <a:gdLst>
                  <a:gd name="T0" fmla="*/ 26 w 40"/>
                  <a:gd name="T1" fmla="*/ 44 h 48"/>
                  <a:gd name="T2" fmla="*/ 22 w 40"/>
                  <a:gd name="T3" fmla="*/ 47 h 48"/>
                  <a:gd name="T4" fmla="*/ 17 w 40"/>
                  <a:gd name="T5" fmla="*/ 48 h 48"/>
                  <a:gd name="T6" fmla="*/ 14 w 40"/>
                  <a:gd name="T7" fmla="*/ 48 h 48"/>
                  <a:gd name="T8" fmla="*/ 10 w 40"/>
                  <a:gd name="T9" fmla="*/ 48 h 48"/>
                  <a:gd name="T10" fmla="*/ 6 w 40"/>
                  <a:gd name="T11" fmla="*/ 47 h 48"/>
                  <a:gd name="T12" fmla="*/ 3 w 40"/>
                  <a:gd name="T13" fmla="*/ 44 h 48"/>
                  <a:gd name="T14" fmla="*/ 1 w 40"/>
                  <a:gd name="T15" fmla="*/ 40 h 48"/>
                  <a:gd name="T16" fmla="*/ 1 w 40"/>
                  <a:gd name="T17" fmla="*/ 35 h 48"/>
                  <a:gd name="T18" fmla="*/ 3 w 40"/>
                  <a:gd name="T19" fmla="*/ 30 h 48"/>
                  <a:gd name="T20" fmla="*/ 6 w 40"/>
                  <a:gd name="T21" fmla="*/ 28 h 48"/>
                  <a:gd name="T22" fmla="*/ 9 w 40"/>
                  <a:gd name="T23" fmla="*/ 25 h 48"/>
                  <a:gd name="T24" fmla="*/ 11 w 40"/>
                  <a:gd name="T25" fmla="*/ 25 h 48"/>
                  <a:gd name="T26" fmla="*/ 15 w 40"/>
                  <a:gd name="T27" fmla="*/ 22 h 48"/>
                  <a:gd name="T28" fmla="*/ 19 w 40"/>
                  <a:gd name="T29" fmla="*/ 22 h 48"/>
                  <a:gd name="T30" fmla="*/ 23 w 40"/>
                  <a:gd name="T31" fmla="*/ 22 h 48"/>
                  <a:gd name="T32" fmla="*/ 27 w 40"/>
                  <a:gd name="T33" fmla="*/ 21 h 48"/>
                  <a:gd name="T34" fmla="*/ 27 w 40"/>
                  <a:gd name="T35" fmla="*/ 17 h 48"/>
                  <a:gd name="T36" fmla="*/ 27 w 40"/>
                  <a:gd name="T37" fmla="*/ 11 h 48"/>
                  <a:gd name="T38" fmla="*/ 24 w 40"/>
                  <a:gd name="T39" fmla="*/ 5 h 48"/>
                  <a:gd name="T40" fmla="*/ 19 w 40"/>
                  <a:gd name="T41" fmla="*/ 5 h 48"/>
                  <a:gd name="T42" fmla="*/ 15 w 40"/>
                  <a:gd name="T43" fmla="*/ 9 h 48"/>
                  <a:gd name="T44" fmla="*/ 14 w 40"/>
                  <a:gd name="T45" fmla="*/ 15 h 48"/>
                  <a:gd name="T46" fmla="*/ 3 w 40"/>
                  <a:gd name="T47" fmla="*/ 14 h 48"/>
                  <a:gd name="T48" fmla="*/ 3 w 40"/>
                  <a:gd name="T49" fmla="*/ 13 h 48"/>
                  <a:gd name="T50" fmla="*/ 5 w 40"/>
                  <a:gd name="T51" fmla="*/ 7 h 48"/>
                  <a:gd name="T52" fmla="*/ 9 w 40"/>
                  <a:gd name="T53" fmla="*/ 3 h 48"/>
                  <a:gd name="T54" fmla="*/ 15 w 40"/>
                  <a:gd name="T55" fmla="*/ 0 h 48"/>
                  <a:gd name="T56" fmla="*/ 22 w 40"/>
                  <a:gd name="T57" fmla="*/ 0 h 48"/>
                  <a:gd name="T58" fmla="*/ 34 w 40"/>
                  <a:gd name="T59" fmla="*/ 3 h 48"/>
                  <a:gd name="T60" fmla="*/ 38 w 40"/>
                  <a:gd name="T61" fmla="*/ 14 h 48"/>
                  <a:gd name="T62" fmla="*/ 39 w 40"/>
                  <a:gd name="T63" fmla="*/ 16 h 48"/>
                  <a:gd name="T64" fmla="*/ 40 w 40"/>
                  <a:gd name="T65" fmla="*/ 18 h 48"/>
                  <a:gd name="T66" fmla="*/ 27 w 40"/>
                  <a:gd name="T67" fmla="*/ 48 h 48"/>
                  <a:gd name="T68" fmla="*/ 27 w 40"/>
                  <a:gd name="T69" fmla="*/ 25 h 48"/>
                  <a:gd name="T70" fmla="*/ 25 w 40"/>
                  <a:gd name="T71" fmla="*/ 27 h 48"/>
                  <a:gd name="T72" fmla="*/ 22 w 40"/>
                  <a:gd name="T73" fmla="*/ 27 h 48"/>
                  <a:gd name="T74" fmla="*/ 18 w 40"/>
                  <a:gd name="T75" fmla="*/ 29 h 48"/>
                  <a:gd name="T76" fmla="*/ 14 w 40"/>
                  <a:gd name="T77" fmla="*/ 33 h 48"/>
                  <a:gd name="T78" fmla="*/ 13 w 40"/>
                  <a:gd name="T79" fmla="*/ 38 h 48"/>
                  <a:gd name="T80" fmla="*/ 16 w 40"/>
                  <a:gd name="T81" fmla="*/ 41 h 48"/>
                  <a:gd name="T82" fmla="*/ 19 w 40"/>
                  <a:gd name="T83" fmla="*/ 41 h 48"/>
                  <a:gd name="T84" fmla="*/ 22 w 40"/>
                  <a:gd name="T85" fmla="*/ 40 h 48"/>
                  <a:gd name="T86" fmla="*/ 25 w 40"/>
                  <a:gd name="T87" fmla="*/ 39 h 48"/>
                  <a:gd name="T88" fmla="*/ 26 w 40"/>
                  <a:gd name="T89" fmla="*/ 38 h 48"/>
                  <a:gd name="T90" fmla="*/ 27 w 40"/>
                  <a:gd name="T91" fmla="*/ 35 h 48"/>
                  <a:gd name="T92" fmla="*/ 27 w 40"/>
                  <a:gd name="T93" fmla="*/ 31 h 48"/>
                  <a:gd name="T94" fmla="*/ 27 w 40"/>
                  <a:gd name="T95" fmla="*/ 25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27" y="41"/>
                    </a:moveTo>
                    <a:lnTo>
                      <a:pt x="26" y="44"/>
                    </a:lnTo>
                    <a:lnTo>
                      <a:pt x="23" y="46"/>
                    </a:lnTo>
                    <a:lnTo>
                      <a:pt x="22" y="47"/>
                    </a:lnTo>
                    <a:lnTo>
                      <a:pt x="19" y="48"/>
                    </a:lnTo>
                    <a:lnTo>
                      <a:pt x="17" y="48"/>
                    </a:lnTo>
                    <a:lnTo>
                      <a:pt x="16" y="48"/>
                    </a:lnTo>
                    <a:lnTo>
                      <a:pt x="14" y="48"/>
                    </a:lnTo>
                    <a:lnTo>
                      <a:pt x="13" y="48"/>
                    </a:lnTo>
                    <a:lnTo>
                      <a:pt x="10" y="48"/>
                    </a:lnTo>
                    <a:lnTo>
                      <a:pt x="8" y="48"/>
                    </a:lnTo>
                    <a:lnTo>
                      <a:pt x="6" y="47"/>
                    </a:lnTo>
                    <a:lnTo>
                      <a:pt x="5" y="45"/>
                    </a:lnTo>
                    <a:lnTo>
                      <a:pt x="3" y="44"/>
                    </a:lnTo>
                    <a:lnTo>
                      <a:pt x="2" y="42"/>
                    </a:lnTo>
                    <a:lnTo>
                      <a:pt x="1" y="40"/>
                    </a:lnTo>
                    <a:lnTo>
                      <a:pt x="0" y="38"/>
                    </a:lnTo>
                    <a:lnTo>
                      <a:pt x="1" y="35"/>
                    </a:lnTo>
                    <a:lnTo>
                      <a:pt x="2" y="32"/>
                    </a:lnTo>
                    <a:lnTo>
                      <a:pt x="3" y="30"/>
                    </a:lnTo>
                    <a:lnTo>
                      <a:pt x="5" y="29"/>
                    </a:lnTo>
                    <a:lnTo>
                      <a:pt x="6" y="28"/>
                    </a:lnTo>
                    <a:lnTo>
                      <a:pt x="8" y="26"/>
                    </a:lnTo>
                    <a:lnTo>
                      <a:pt x="9" y="25"/>
                    </a:lnTo>
                    <a:lnTo>
                      <a:pt x="10" y="25"/>
                    </a:lnTo>
                    <a:lnTo>
                      <a:pt x="11" y="25"/>
                    </a:lnTo>
                    <a:lnTo>
                      <a:pt x="13" y="23"/>
                    </a:lnTo>
                    <a:lnTo>
                      <a:pt x="15" y="22"/>
                    </a:lnTo>
                    <a:lnTo>
                      <a:pt x="17" y="22"/>
                    </a:lnTo>
                    <a:lnTo>
                      <a:pt x="19" y="22"/>
                    </a:lnTo>
                    <a:lnTo>
                      <a:pt x="22" y="22"/>
                    </a:lnTo>
                    <a:lnTo>
                      <a:pt x="23" y="22"/>
                    </a:lnTo>
                    <a:lnTo>
                      <a:pt x="26" y="22"/>
                    </a:lnTo>
                    <a:lnTo>
                      <a:pt x="27" y="21"/>
                    </a:lnTo>
                    <a:lnTo>
                      <a:pt x="27" y="20"/>
                    </a:lnTo>
                    <a:lnTo>
                      <a:pt x="27" y="17"/>
                    </a:lnTo>
                    <a:lnTo>
                      <a:pt x="27" y="15"/>
                    </a:lnTo>
                    <a:lnTo>
                      <a:pt x="27" y="11"/>
                    </a:lnTo>
                    <a:lnTo>
                      <a:pt x="26" y="7"/>
                    </a:lnTo>
                    <a:lnTo>
                      <a:pt x="24" y="5"/>
                    </a:lnTo>
                    <a:lnTo>
                      <a:pt x="22" y="4"/>
                    </a:lnTo>
                    <a:lnTo>
                      <a:pt x="19" y="5"/>
                    </a:lnTo>
                    <a:lnTo>
                      <a:pt x="16" y="7"/>
                    </a:lnTo>
                    <a:lnTo>
                      <a:pt x="15" y="9"/>
                    </a:lnTo>
                    <a:lnTo>
                      <a:pt x="14" y="13"/>
                    </a:lnTo>
                    <a:lnTo>
                      <a:pt x="14" y="15"/>
                    </a:lnTo>
                    <a:lnTo>
                      <a:pt x="3" y="15"/>
                    </a:lnTo>
                    <a:lnTo>
                      <a:pt x="3" y="14"/>
                    </a:lnTo>
                    <a:lnTo>
                      <a:pt x="3" y="13"/>
                    </a:lnTo>
                    <a:lnTo>
                      <a:pt x="3" y="9"/>
                    </a:lnTo>
                    <a:lnTo>
                      <a:pt x="5" y="7"/>
                    </a:lnTo>
                    <a:lnTo>
                      <a:pt x="6" y="4"/>
                    </a:lnTo>
                    <a:lnTo>
                      <a:pt x="9" y="3"/>
                    </a:lnTo>
                    <a:lnTo>
                      <a:pt x="12" y="1"/>
                    </a:lnTo>
                    <a:lnTo>
                      <a:pt x="15" y="0"/>
                    </a:lnTo>
                    <a:lnTo>
                      <a:pt x="18" y="0"/>
                    </a:lnTo>
                    <a:lnTo>
                      <a:pt x="22" y="0"/>
                    </a:lnTo>
                    <a:lnTo>
                      <a:pt x="29" y="1"/>
                    </a:lnTo>
                    <a:lnTo>
                      <a:pt x="34" y="3"/>
                    </a:lnTo>
                    <a:lnTo>
                      <a:pt x="37" y="8"/>
                    </a:lnTo>
                    <a:lnTo>
                      <a:pt x="38" y="14"/>
                    </a:lnTo>
                    <a:lnTo>
                      <a:pt x="38" y="15"/>
                    </a:lnTo>
                    <a:lnTo>
                      <a:pt x="39" y="16"/>
                    </a:lnTo>
                    <a:lnTo>
                      <a:pt x="40" y="17"/>
                    </a:lnTo>
                    <a:lnTo>
                      <a:pt x="40" y="18"/>
                    </a:lnTo>
                    <a:lnTo>
                      <a:pt x="40" y="48"/>
                    </a:lnTo>
                    <a:lnTo>
                      <a:pt x="27" y="48"/>
                    </a:lnTo>
                    <a:lnTo>
                      <a:pt x="27" y="41"/>
                    </a:lnTo>
                    <a:close/>
                    <a:moveTo>
                      <a:pt x="27" y="25"/>
                    </a:moveTo>
                    <a:lnTo>
                      <a:pt x="26" y="27"/>
                    </a:lnTo>
                    <a:lnTo>
                      <a:pt x="25" y="27"/>
                    </a:lnTo>
                    <a:lnTo>
                      <a:pt x="24" y="27"/>
                    </a:lnTo>
                    <a:lnTo>
                      <a:pt x="22" y="27"/>
                    </a:lnTo>
                    <a:lnTo>
                      <a:pt x="18" y="29"/>
                    </a:lnTo>
                    <a:lnTo>
                      <a:pt x="15" y="30"/>
                    </a:lnTo>
                    <a:lnTo>
                      <a:pt x="14" y="33"/>
                    </a:lnTo>
                    <a:lnTo>
                      <a:pt x="13" y="35"/>
                    </a:lnTo>
                    <a:lnTo>
                      <a:pt x="13" y="38"/>
                    </a:lnTo>
                    <a:lnTo>
                      <a:pt x="14" y="40"/>
                    </a:lnTo>
                    <a:lnTo>
                      <a:pt x="16" y="41"/>
                    </a:lnTo>
                    <a:lnTo>
                      <a:pt x="19" y="41"/>
                    </a:lnTo>
                    <a:lnTo>
                      <a:pt x="21" y="41"/>
                    </a:lnTo>
                    <a:lnTo>
                      <a:pt x="22" y="40"/>
                    </a:lnTo>
                    <a:lnTo>
                      <a:pt x="23" y="40"/>
                    </a:lnTo>
                    <a:lnTo>
                      <a:pt x="25" y="39"/>
                    </a:lnTo>
                    <a:lnTo>
                      <a:pt x="26" y="39"/>
                    </a:lnTo>
                    <a:lnTo>
                      <a:pt x="26" y="38"/>
                    </a:lnTo>
                    <a:lnTo>
                      <a:pt x="26" y="37"/>
                    </a:lnTo>
                    <a:lnTo>
                      <a:pt x="27" y="35"/>
                    </a:lnTo>
                    <a:lnTo>
                      <a:pt x="27" y="33"/>
                    </a:lnTo>
                    <a:lnTo>
                      <a:pt x="27" y="31"/>
                    </a:lnTo>
                    <a:lnTo>
                      <a:pt x="27" y="27"/>
                    </a:lnTo>
                    <a:lnTo>
                      <a:pt x="27" y="25"/>
                    </a:lnTo>
                    <a:close/>
                  </a:path>
                </a:pathLst>
              </a:custGeom>
              <a:solidFill>
                <a:srgbClr val="FFFFFF"/>
              </a:solidFill>
              <a:ln w="9525">
                <a:noFill/>
                <a:round/>
                <a:headEnd/>
                <a:tailEnd/>
              </a:ln>
            </p:spPr>
            <p:txBody>
              <a:bodyPr/>
              <a:lstStyle/>
              <a:p>
                <a:endParaRPr lang="en-US"/>
              </a:p>
            </p:txBody>
          </p:sp>
          <p:sp>
            <p:nvSpPr>
              <p:cNvPr id="43172" name="Freeform 163"/>
              <p:cNvSpPr>
                <a:spLocks/>
              </p:cNvSpPr>
              <p:nvPr/>
            </p:nvSpPr>
            <p:spPr bwMode="auto">
              <a:xfrm>
                <a:off x="4351" y="3122"/>
                <a:ext cx="35" cy="66"/>
              </a:xfrm>
              <a:custGeom>
                <a:avLst/>
                <a:gdLst>
                  <a:gd name="T0" fmla="*/ 21 w 35"/>
                  <a:gd name="T1" fmla="*/ 43 h 66"/>
                  <a:gd name="T2" fmla="*/ 21 w 35"/>
                  <a:gd name="T3" fmla="*/ 48 h 66"/>
                  <a:gd name="T4" fmla="*/ 21 w 35"/>
                  <a:gd name="T5" fmla="*/ 52 h 66"/>
                  <a:gd name="T6" fmla="*/ 21 w 35"/>
                  <a:gd name="T7" fmla="*/ 55 h 66"/>
                  <a:gd name="T8" fmla="*/ 21 w 35"/>
                  <a:gd name="T9" fmla="*/ 58 h 66"/>
                  <a:gd name="T10" fmla="*/ 23 w 35"/>
                  <a:gd name="T11" fmla="*/ 59 h 66"/>
                  <a:gd name="T12" fmla="*/ 25 w 35"/>
                  <a:gd name="T13" fmla="*/ 59 h 66"/>
                  <a:gd name="T14" fmla="*/ 27 w 35"/>
                  <a:gd name="T15" fmla="*/ 59 h 66"/>
                  <a:gd name="T16" fmla="*/ 29 w 35"/>
                  <a:gd name="T17" fmla="*/ 59 h 66"/>
                  <a:gd name="T18" fmla="*/ 31 w 35"/>
                  <a:gd name="T19" fmla="*/ 59 h 66"/>
                  <a:gd name="T20" fmla="*/ 31 w 35"/>
                  <a:gd name="T21" fmla="*/ 59 h 66"/>
                  <a:gd name="T22" fmla="*/ 32 w 35"/>
                  <a:gd name="T23" fmla="*/ 59 h 66"/>
                  <a:gd name="T24" fmla="*/ 33 w 35"/>
                  <a:gd name="T25" fmla="*/ 59 h 66"/>
                  <a:gd name="T26" fmla="*/ 31 w 35"/>
                  <a:gd name="T27" fmla="*/ 66 h 66"/>
                  <a:gd name="T28" fmla="*/ 30 w 35"/>
                  <a:gd name="T29" fmla="*/ 66 h 66"/>
                  <a:gd name="T30" fmla="*/ 29 w 35"/>
                  <a:gd name="T31" fmla="*/ 66 h 66"/>
                  <a:gd name="T32" fmla="*/ 26 w 35"/>
                  <a:gd name="T33" fmla="*/ 66 h 66"/>
                  <a:gd name="T34" fmla="*/ 25 w 35"/>
                  <a:gd name="T35" fmla="*/ 66 h 66"/>
                  <a:gd name="T36" fmla="*/ 23 w 35"/>
                  <a:gd name="T37" fmla="*/ 66 h 66"/>
                  <a:gd name="T38" fmla="*/ 21 w 35"/>
                  <a:gd name="T39" fmla="*/ 66 h 66"/>
                  <a:gd name="T40" fmla="*/ 21 w 35"/>
                  <a:gd name="T41" fmla="*/ 66 h 66"/>
                  <a:gd name="T42" fmla="*/ 19 w 35"/>
                  <a:gd name="T43" fmla="*/ 66 h 66"/>
                  <a:gd name="T44" fmla="*/ 17 w 35"/>
                  <a:gd name="T45" fmla="*/ 66 h 66"/>
                  <a:gd name="T46" fmla="*/ 13 w 35"/>
                  <a:gd name="T47" fmla="*/ 65 h 66"/>
                  <a:gd name="T48" fmla="*/ 11 w 35"/>
                  <a:gd name="T49" fmla="*/ 63 h 66"/>
                  <a:gd name="T50" fmla="*/ 9 w 35"/>
                  <a:gd name="T51" fmla="*/ 58 h 66"/>
                  <a:gd name="T52" fmla="*/ 8 w 35"/>
                  <a:gd name="T53" fmla="*/ 53 h 66"/>
                  <a:gd name="T54" fmla="*/ 8 w 35"/>
                  <a:gd name="T55" fmla="*/ 49 h 66"/>
                  <a:gd name="T56" fmla="*/ 8 w 35"/>
                  <a:gd name="T57" fmla="*/ 25 h 66"/>
                  <a:gd name="T58" fmla="*/ 0 w 35"/>
                  <a:gd name="T59" fmla="*/ 25 h 66"/>
                  <a:gd name="T60" fmla="*/ 0 w 35"/>
                  <a:gd name="T61" fmla="*/ 19 h 66"/>
                  <a:gd name="T62" fmla="*/ 8 w 35"/>
                  <a:gd name="T63" fmla="*/ 19 h 66"/>
                  <a:gd name="T64" fmla="*/ 8 w 35"/>
                  <a:gd name="T65" fmla="*/ 9 h 66"/>
                  <a:gd name="T66" fmla="*/ 21 w 35"/>
                  <a:gd name="T67" fmla="*/ 0 h 66"/>
                  <a:gd name="T68" fmla="*/ 21 w 35"/>
                  <a:gd name="T69" fmla="*/ 19 h 66"/>
                  <a:gd name="T70" fmla="*/ 35 w 35"/>
                  <a:gd name="T71" fmla="*/ 19 h 66"/>
                  <a:gd name="T72" fmla="*/ 35 w 35"/>
                  <a:gd name="T73" fmla="*/ 25 h 66"/>
                  <a:gd name="T74" fmla="*/ 21 w 35"/>
                  <a:gd name="T75" fmla="*/ 25 h 66"/>
                  <a:gd name="T76" fmla="*/ 21 w 35"/>
                  <a:gd name="T77" fmla="*/ 43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
                  <a:gd name="T118" fmla="*/ 0 h 66"/>
                  <a:gd name="T119" fmla="*/ 35 w 35"/>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 h="66">
                    <a:moveTo>
                      <a:pt x="21" y="43"/>
                    </a:moveTo>
                    <a:lnTo>
                      <a:pt x="21" y="48"/>
                    </a:lnTo>
                    <a:lnTo>
                      <a:pt x="21" y="52"/>
                    </a:lnTo>
                    <a:lnTo>
                      <a:pt x="21" y="55"/>
                    </a:lnTo>
                    <a:lnTo>
                      <a:pt x="21" y="58"/>
                    </a:lnTo>
                    <a:lnTo>
                      <a:pt x="23" y="59"/>
                    </a:lnTo>
                    <a:lnTo>
                      <a:pt x="25" y="59"/>
                    </a:lnTo>
                    <a:lnTo>
                      <a:pt x="27" y="59"/>
                    </a:lnTo>
                    <a:lnTo>
                      <a:pt x="29" y="59"/>
                    </a:lnTo>
                    <a:lnTo>
                      <a:pt x="31" y="59"/>
                    </a:lnTo>
                    <a:lnTo>
                      <a:pt x="32" y="59"/>
                    </a:lnTo>
                    <a:lnTo>
                      <a:pt x="33" y="59"/>
                    </a:lnTo>
                    <a:lnTo>
                      <a:pt x="31" y="66"/>
                    </a:lnTo>
                    <a:lnTo>
                      <a:pt x="30" y="66"/>
                    </a:lnTo>
                    <a:lnTo>
                      <a:pt x="29" y="66"/>
                    </a:lnTo>
                    <a:lnTo>
                      <a:pt x="26" y="66"/>
                    </a:lnTo>
                    <a:lnTo>
                      <a:pt x="25" y="66"/>
                    </a:lnTo>
                    <a:lnTo>
                      <a:pt x="23" y="66"/>
                    </a:lnTo>
                    <a:lnTo>
                      <a:pt x="21" y="66"/>
                    </a:lnTo>
                    <a:lnTo>
                      <a:pt x="19" y="66"/>
                    </a:lnTo>
                    <a:lnTo>
                      <a:pt x="17" y="66"/>
                    </a:lnTo>
                    <a:lnTo>
                      <a:pt x="13" y="65"/>
                    </a:lnTo>
                    <a:lnTo>
                      <a:pt x="11" y="63"/>
                    </a:lnTo>
                    <a:lnTo>
                      <a:pt x="9" y="58"/>
                    </a:lnTo>
                    <a:lnTo>
                      <a:pt x="8" y="53"/>
                    </a:lnTo>
                    <a:lnTo>
                      <a:pt x="8" y="49"/>
                    </a:lnTo>
                    <a:lnTo>
                      <a:pt x="8" y="25"/>
                    </a:lnTo>
                    <a:lnTo>
                      <a:pt x="0" y="25"/>
                    </a:lnTo>
                    <a:lnTo>
                      <a:pt x="0" y="19"/>
                    </a:lnTo>
                    <a:lnTo>
                      <a:pt x="8" y="19"/>
                    </a:lnTo>
                    <a:lnTo>
                      <a:pt x="8" y="9"/>
                    </a:lnTo>
                    <a:lnTo>
                      <a:pt x="21" y="0"/>
                    </a:lnTo>
                    <a:lnTo>
                      <a:pt x="21" y="19"/>
                    </a:lnTo>
                    <a:lnTo>
                      <a:pt x="35" y="19"/>
                    </a:lnTo>
                    <a:lnTo>
                      <a:pt x="35" y="25"/>
                    </a:lnTo>
                    <a:lnTo>
                      <a:pt x="21" y="25"/>
                    </a:lnTo>
                    <a:lnTo>
                      <a:pt x="21" y="43"/>
                    </a:lnTo>
                    <a:close/>
                  </a:path>
                </a:pathLst>
              </a:custGeom>
              <a:solidFill>
                <a:srgbClr val="FFFFFF"/>
              </a:solidFill>
              <a:ln w="9525">
                <a:noFill/>
                <a:round/>
                <a:headEnd/>
                <a:tailEnd/>
              </a:ln>
            </p:spPr>
            <p:txBody>
              <a:bodyPr/>
              <a:lstStyle/>
              <a:p>
                <a:endParaRPr lang="en-US"/>
              </a:p>
            </p:txBody>
          </p:sp>
          <p:sp>
            <p:nvSpPr>
              <p:cNvPr id="43173" name="Freeform 164"/>
              <p:cNvSpPr>
                <a:spLocks noEditPoints="1"/>
              </p:cNvSpPr>
              <p:nvPr/>
            </p:nvSpPr>
            <p:spPr bwMode="auto">
              <a:xfrm>
                <a:off x="4390" y="3140"/>
                <a:ext cx="42" cy="48"/>
              </a:xfrm>
              <a:custGeom>
                <a:avLst/>
                <a:gdLst>
                  <a:gd name="T0" fmla="*/ 13 w 42"/>
                  <a:gd name="T1" fmla="*/ 25 h 48"/>
                  <a:gd name="T2" fmla="*/ 15 w 42"/>
                  <a:gd name="T3" fmla="*/ 32 h 48"/>
                  <a:gd name="T4" fmla="*/ 20 w 42"/>
                  <a:gd name="T5" fmla="*/ 38 h 48"/>
                  <a:gd name="T6" fmla="*/ 27 w 42"/>
                  <a:gd name="T7" fmla="*/ 41 h 48"/>
                  <a:gd name="T8" fmla="*/ 33 w 42"/>
                  <a:gd name="T9" fmla="*/ 41 h 48"/>
                  <a:gd name="T10" fmla="*/ 36 w 42"/>
                  <a:gd name="T11" fmla="*/ 41 h 48"/>
                  <a:gd name="T12" fmla="*/ 39 w 42"/>
                  <a:gd name="T13" fmla="*/ 40 h 48"/>
                  <a:gd name="T14" fmla="*/ 40 w 42"/>
                  <a:gd name="T15" fmla="*/ 45 h 48"/>
                  <a:gd name="T16" fmla="*/ 35 w 42"/>
                  <a:gd name="T17" fmla="*/ 48 h 48"/>
                  <a:gd name="T18" fmla="*/ 30 w 42"/>
                  <a:gd name="T19" fmla="*/ 48 h 48"/>
                  <a:gd name="T20" fmla="*/ 24 w 42"/>
                  <a:gd name="T21" fmla="*/ 48 h 48"/>
                  <a:gd name="T22" fmla="*/ 10 w 42"/>
                  <a:gd name="T23" fmla="*/ 44 h 48"/>
                  <a:gd name="T24" fmla="*/ 0 w 42"/>
                  <a:gd name="T25" fmla="*/ 33 h 48"/>
                  <a:gd name="T26" fmla="*/ 0 w 42"/>
                  <a:gd name="T27" fmla="*/ 28 h 48"/>
                  <a:gd name="T28" fmla="*/ 0 w 42"/>
                  <a:gd name="T29" fmla="*/ 22 h 48"/>
                  <a:gd name="T30" fmla="*/ 5 w 42"/>
                  <a:gd name="T31" fmla="*/ 6 h 48"/>
                  <a:gd name="T32" fmla="*/ 22 w 42"/>
                  <a:gd name="T33" fmla="*/ 0 h 48"/>
                  <a:gd name="T34" fmla="*/ 25 w 42"/>
                  <a:gd name="T35" fmla="*/ 0 h 48"/>
                  <a:gd name="T36" fmla="*/ 28 w 42"/>
                  <a:gd name="T37" fmla="*/ 0 h 48"/>
                  <a:gd name="T38" fmla="*/ 31 w 42"/>
                  <a:gd name="T39" fmla="*/ 1 h 48"/>
                  <a:gd name="T40" fmla="*/ 34 w 42"/>
                  <a:gd name="T41" fmla="*/ 3 h 48"/>
                  <a:gd name="T42" fmla="*/ 38 w 42"/>
                  <a:gd name="T43" fmla="*/ 7 h 48"/>
                  <a:gd name="T44" fmla="*/ 40 w 42"/>
                  <a:gd name="T45" fmla="*/ 13 h 48"/>
                  <a:gd name="T46" fmla="*/ 41 w 42"/>
                  <a:gd name="T47" fmla="*/ 16 h 48"/>
                  <a:gd name="T48" fmla="*/ 42 w 42"/>
                  <a:gd name="T49" fmla="*/ 18 h 48"/>
                  <a:gd name="T50" fmla="*/ 13 w 42"/>
                  <a:gd name="T51" fmla="*/ 21 h 48"/>
                  <a:gd name="T52" fmla="*/ 30 w 42"/>
                  <a:gd name="T53" fmla="*/ 13 h 48"/>
                  <a:gd name="T54" fmla="*/ 29 w 42"/>
                  <a:gd name="T55" fmla="*/ 9 h 48"/>
                  <a:gd name="T56" fmla="*/ 28 w 42"/>
                  <a:gd name="T57" fmla="*/ 7 h 48"/>
                  <a:gd name="T58" fmla="*/ 25 w 42"/>
                  <a:gd name="T59" fmla="*/ 4 h 48"/>
                  <a:gd name="T60" fmla="*/ 22 w 42"/>
                  <a:gd name="T61" fmla="*/ 4 h 48"/>
                  <a:gd name="T62" fmla="*/ 16 w 42"/>
                  <a:gd name="T63" fmla="*/ 6 h 48"/>
                  <a:gd name="T64" fmla="*/ 13 w 42"/>
                  <a:gd name="T65" fmla="*/ 10 h 48"/>
                  <a:gd name="T66" fmla="*/ 13 w 42"/>
                  <a:gd name="T67" fmla="*/ 12 h 48"/>
                  <a:gd name="T68" fmla="*/ 30 w 42"/>
                  <a:gd name="T69" fmla="*/ 13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48"/>
                  <a:gd name="T107" fmla="*/ 42 w 4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48">
                    <a:moveTo>
                      <a:pt x="13" y="21"/>
                    </a:moveTo>
                    <a:lnTo>
                      <a:pt x="13" y="25"/>
                    </a:lnTo>
                    <a:lnTo>
                      <a:pt x="14" y="28"/>
                    </a:lnTo>
                    <a:lnTo>
                      <a:pt x="15" y="32"/>
                    </a:lnTo>
                    <a:lnTo>
                      <a:pt x="17" y="35"/>
                    </a:lnTo>
                    <a:lnTo>
                      <a:pt x="20" y="38"/>
                    </a:lnTo>
                    <a:lnTo>
                      <a:pt x="23" y="40"/>
                    </a:lnTo>
                    <a:lnTo>
                      <a:pt x="27" y="41"/>
                    </a:lnTo>
                    <a:lnTo>
                      <a:pt x="30" y="41"/>
                    </a:lnTo>
                    <a:lnTo>
                      <a:pt x="33" y="41"/>
                    </a:lnTo>
                    <a:lnTo>
                      <a:pt x="34" y="41"/>
                    </a:lnTo>
                    <a:lnTo>
                      <a:pt x="36" y="41"/>
                    </a:lnTo>
                    <a:lnTo>
                      <a:pt x="38" y="41"/>
                    </a:lnTo>
                    <a:lnTo>
                      <a:pt x="39" y="40"/>
                    </a:lnTo>
                    <a:lnTo>
                      <a:pt x="40" y="40"/>
                    </a:lnTo>
                    <a:lnTo>
                      <a:pt x="40" y="45"/>
                    </a:lnTo>
                    <a:lnTo>
                      <a:pt x="38" y="47"/>
                    </a:lnTo>
                    <a:lnTo>
                      <a:pt x="35" y="48"/>
                    </a:lnTo>
                    <a:lnTo>
                      <a:pt x="33" y="48"/>
                    </a:lnTo>
                    <a:lnTo>
                      <a:pt x="30" y="48"/>
                    </a:lnTo>
                    <a:lnTo>
                      <a:pt x="28" y="48"/>
                    </a:lnTo>
                    <a:lnTo>
                      <a:pt x="24" y="48"/>
                    </a:lnTo>
                    <a:lnTo>
                      <a:pt x="16" y="47"/>
                    </a:lnTo>
                    <a:lnTo>
                      <a:pt x="10" y="44"/>
                    </a:lnTo>
                    <a:lnTo>
                      <a:pt x="5" y="40"/>
                    </a:lnTo>
                    <a:lnTo>
                      <a:pt x="0" y="33"/>
                    </a:lnTo>
                    <a:lnTo>
                      <a:pt x="0" y="30"/>
                    </a:lnTo>
                    <a:lnTo>
                      <a:pt x="0" y="28"/>
                    </a:lnTo>
                    <a:lnTo>
                      <a:pt x="0" y="25"/>
                    </a:lnTo>
                    <a:lnTo>
                      <a:pt x="0" y="22"/>
                    </a:lnTo>
                    <a:lnTo>
                      <a:pt x="2" y="13"/>
                    </a:lnTo>
                    <a:lnTo>
                      <a:pt x="5" y="6"/>
                    </a:lnTo>
                    <a:lnTo>
                      <a:pt x="12" y="2"/>
                    </a:lnTo>
                    <a:lnTo>
                      <a:pt x="22" y="0"/>
                    </a:lnTo>
                    <a:lnTo>
                      <a:pt x="23" y="0"/>
                    </a:lnTo>
                    <a:lnTo>
                      <a:pt x="25" y="0"/>
                    </a:lnTo>
                    <a:lnTo>
                      <a:pt x="26" y="0"/>
                    </a:lnTo>
                    <a:lnTo>
                      <a:pt x="28" y="0"/>
                    </a:lnTo>
                    <a:lnTo>
                      <a:pt x="29" y="0"/>
                    </a:lnTo>
                    <a:lnTo>
                      <a:pt x="31" y="1"/>
                    </a:lnTo>
                    <a:lnTo>
                      <a:pt x="33" y="3"/>
                    </a:lnTo>
                    <a:lnTo>
                      <a:pt x="34" y="3"/>
                    </a:lnTo>
                    <a:lnTo>
                      <a:pt x="37" y="4"/>
                    </a:lnTo>
                    <a:lnTo>
                      <a:pt x="38" y="7"/>
                    </a:lnTo>
                    <a:lnTo>
                      <a:pt x="39" y="9"/>
                    </a:lnTo>
                    <a:lnTo>
                      <a:pt x="40" y="13"/>
                    </a:lnTo>
                    <a:lnTo>
                      <a:pt x="40" y="14"/>
                    </a:lnTo>
                    <a:lnTo>
                      <a:pt x="41" y="16"/>
                    </a:lnTo>
                    <a:lnTo>
                      <a:pt x="42" y="17"/>
                    </a:lnTo>
                    <a:lnTo>
                      <a:pt x="42" y="18"/>
                    </a:lnTo>
                    <a:lnTo>
                      <a:pt x="11" y="18"/>
                    </a:lnTo>
                    <a:lnTo>
                      <a:pt x="13" y="21"/>
                    </a:lnTo>
                    <a:close/>
                    <a:moveTo>
                      <a:pt x="30" y="13"/>
                    </a:moveTo>
                    <a:lnTo>
                      <a:pt x="30" y="13"/>
                    </a:lnTo>
                    <a:lnTo>
                      <a:pt x="30" y="11"/>
                    </a:lnTo>
                    <a:lnTo>
                      <a:pt x="29" y="9"/>
                    </a:lnTo>
                    <a:lnTo>
                      <a:pt x="28" y="8"/>
                    </a:lnTo>
                    <a:lnTo>
                      <a:pt x="28" y="7"/>
                    </a:lnTo>
                    <a:lnTo>
                      <a:pt x="26" y="5"/>
                    </a:lnTo>
                    <a:lnTo>
                      <a:pt x="25" y="4"/>
                    </a:lnTo>
                    <a:lnTo>
                      <a:pt x="23" y="4"/>
                    </a:lnTo>
                    <a:lnTo>
                      <a:pt x="22" y="4"/>
                    </a:lnTo>
                    <a:lnTo>
                      <a:pt x="19" y="5"/>
                    </a:lnTo>
                    <a:lnTo>
                      <a:pt x="16" y="6"/>
                    </a:lnTo>
                    <a:lnTo>
                      <a:pt x="15" y="8"/>
                    </a:lnTo>
                    <a:lnTo>
                      <a:pt x="13" y="10"/>
                    </a:lnTo>
                    <a:lnTo>
                      <a:pt x="13" y="11"/>
                    </a:lnTo>
                    <a:lnTo>
                      <a:pt x="13" y="12"/>
                    </a:lnTo>
                    <a:lnTo>
                      <a:pt x="13" y="13"/>
                    </a:lnTo>
                    <a:lnTo>
                      <a:pt x="30" y="13"/>
                    </a:lnTo>
                    <a:close/>
                  </a:path>
                </a:pathLst>
              </a:custGeom>
              <a:solidFill>
                <a:srgbClr val="FFFFFF"/>
              </a:solidFill>
              <a:ln w="9525">
                <a:noFill/>
                <a:round/>
                <a:headEnd/>
                <a:tailEnd/>
              </a:ln>
            </p:spPr>
            <p:txBody>
              <a:bodyPr/>
              <a:lstStyle/>
              <a:p>
                <a:endParaRPr lang="en-US"/>
              </a:p>
            </p:txBody>
          </p:sp>
          <p:sp>
            <p:nvSpPr>
              <p:cNvPr id="43174" name="Freeform 165"/>
              <p:cNvSpPr>
                <a:spLocks/>
              </p:cNvSpPr>
              <p:nvPr/>
            </p:nvSpPr>
            <p:spPr bwMode="auto">
              <a:xfrm>
                <a:off x="1396" y="2894"/>
                <a:ext cx="3430" cy="12"/>
              </a:xfrm>
              <a:custGeom>
                <a:avLst/>
                <a:gdLst>
                  <a:gd name="T0" fmla="*/ 3430 w 3430"/>
                  <a:gd name="T1" fmla="*/ 6 h 12"/>
                  <a:gd name="T2" fmla="*/ 3430 w 3430"/>
                  <a:gd name="T3" fmla="*/ 0 h 12"/>
                  <a:gd name="T4" fmla="*/ 0 w 3430"/>
                  <a:gd name="T5" fmla="*/ 0 h 12"/>
                  <a:gd name="T6" fmla="*/ 0 w 3430"/>
                  <a:gd name="T7" fmla="*/ 12 h 12"/>
                  <a:gd name="T8" fmla="*/ 3430 w 3430"/>
                  <a:gd name="T9" fmla="*/ 12 h 12"/>
                  <a:gd name="T10" fmla="*/ 3430 w 3430"/>
                  <a:gd name="T11" fmla="*/ 6 h 12"/>
                  <a:gd name="T12" fmla="*/ 0 60000 65536"/>
                  <a:gd name="T13" fmla="*/ 0 60000 65536"/>
                  <a:gd name="T14" fmla="*/ 0 60000 65536"/>
                  <a:gd name="T15" fmla="*/ 0 60000 65536"/>
                  <a:gd name="T16" fmla="*/ 0 60000 65536"/>
                  <a:gd name="T17" fmla="*/ 0 60000 65536"/>
                  <a:gd name="T18" fmla="*/ 0 w 3430"/>
                  <a:gd name="T19" fmla="*/ 0 h 12"/>
                  <a:gd name="T20" fmla="*/ 3430 w 343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430" h="12">
                    <a:moveTo>
                      <a:pt x="3430" y="6"/>
                    </a:moveTo>
                    <a:lnTo>
                      <a:pt x="3430" y="0"/>
                    </a:lnTo>
                    <a:lnTo>
                      <a:pt x="0" y="0"/>
                    </a:lnTo>
                    <a:lnTo>
                      <a:pt x="0" y="12"/>
                    </a:lnTo>
                    <a:lnTo>
                      <a:pt x="3430" y="12"/>
                    </a:lnTo>
                    <a:lnTo>
                      <a:pt x="3430" y="6"/>
                    </a:lnTo>
                    <a:close/>
                  </a:path>
                </a:pathLst>
              </a:custGeom>
              <a:solidFill>
                <a:srgbClr val="FFFF00"/>
              </a:solidFill>
              <a:ln w="9525">
                <a:noFill/>
                <a:round/>
                <a:headEnd/>
                <a:tailEnd/>
              </a:ln>
            </p:spPr>
            <p:txBody>
              <a:bodyPr/>
              <a:lstStyle/>
              <a:p>
                <a:endParaRPr lang="en-US"/>
              </a:p>
            </p:txBody>
          </p:sp>
          <p:sp>
            <p:nvSpPr>
              <p:cNvPr id="43175" name="Freeform 166"/>
              <p:cNvSpPr>
                <a:spLocks noEditPoints="1"/>
              </p:cNvSpPr>
              <p:nvPr/>
            </p:nvSpPr>
            <p:spPr bwMode="auto">
              <a:xfrm>
                <a:off x="1342" y="3320"/>
                <a:ext cx="125" cy="122"/>
              </a:xfrm>
              <a:custGeom>
                <a:avLst/>
                <a:gdLst>
                  <a:gd name="T0" fmla="*/ 125 w 125"/>
                  <a:gd name="T1" fmla="*/ 122 h 122"/>
                  <a:gd name="T2" fmla="*/ 96 w 125"/>
                  <a:gd name="T3" fmla="*/ 122 h 122"/>
                  <a:gd name="T4" fmla="*/ 86 w 125"/>
                  <a:gd name="T5" fmla="*/ 95 h 122"/>
                  <a:gd name="T6" fmla="*/ 37 w 125"/>
                  <a:gd name="T7" fmla="*/ 95 h 122"/>
                  <a:gd name="T8" fmla="*/ 27 w 125"/>
                  <a:gd name="T9" fmla="*/ 122 h 122"/>
                  <a:gd name="T10" fmla="*/ 0 w 125"/>
                  <a:gd name="T11" fmla="*/ 122 h 122"/>
                  <a:gd name="T12" fmla="*/ 46 w 125"/>
                  <a:gd name="T13" fmla="*/ 0 h 122"/>
                  <a:gd name="T14" fmla="*/ 75 w 125"/>
                  <a:gd name="T15" fmla="*/ 0 h 122"/>
                  <a:gd name="T16" fmla="*/ 125 w 125"/>
                  <a:gd name="T17" fmla="*/ 122 h 122"/>
                  <a:gd name="T18" fmla="*/ 78 w 125"/>
                  <a:gd name="T19" fmla="*/ 74 h 122"/>
                  <a:gd name="T20" fmla="*/ 61 w 125"/>
                  <a:gd name="T21" fmla="*/ 29 h 122"/>
                  <a:gd name="T22" fmla="*/ 45 w 125"/>
                  <a:gd name="T23" fmla="*/ 74 h 122"/>
                  <a:gd name="T24" fmla="*/ 78 w 125"/>
                  <a:gd name="T25" fmla="*/ 74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22"/>
                  <a:gd name="T41" fmla="*/ 125 w 125"/>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22">
                    <a:moveTo>
                      <a:pt x="125" y="122"/>
                    </a:moveTo>
                    <a:lnTo>
                      <a:pt x="96" y="122"/>
                    </a:lnTo>
                    <a:lnTo>
                      <a:pt x="86" y="95"/>
                    </a:lnTo>
                    <a:lnTo>
                      <a:pt x="37" y="95"/>
                    </a:lnTo>
                    <a:lnTo>
                      <a:pt x="27" y="122"/>
                    </a:lnTo>
                    <a:lnTo>
                      <a:pt x="0" y="122"/>
                    </a:lnTo>
                    <a:lnTo>
                      <a:pt x="46" y="0"/>
                    </a:lnTo>
                    <a:lnTo>
                      <a:pt x="75" y="0"/>
                    </a:lnTo>
                    <a:lnTo>
                      <a:pt x="125" y="122"/>
                    </a:lnTo>
                    <a:close/>
                    <a:moveTo>
                      <a:pt x="78" y="74"/>
                    </a:moveTo>
                    <a:lnTo>
                      <a:pt x="61" y="29"/>
                    </a:lnTo>
                    <a:lnTo>
                      <a:pt x="45" y="74"/>
                    </a:lnTo>
                    <a:lnTo>
                      <a:pt x="78" y="74"/>
                    </a:lnTo>
                    <a:close/>
                  </a:path>
                </a:pathLst>
              </a:custGeom>
              <a:solidFill>
                <a:srgbClr val="FFFF00"/>
              </a:solidFill>
              <a:ln w="9525">
                <a:noFill/>
                <a:round/>
                <a:headEnd/>
                <a:tailEnd/>
              </a:ln>
            </p:spPr>
            <p:txBody>
              <a:bodyPr/>
              <a:lstStyle/>
              <a:p>
                <a:endParaRPr lang="en-US"/>
              </a:p>
            </p:txBody>
          </p:sp>
          <p:sp>
            <p:nvSpPr>
              <p:cNvPr id="43176" name="Freeform 167"/>
              <p:cNvSpPr>
                <a:spLocks/>
              </p:cNvSpPr>
              <p:nvPr/>
            </p:nvSpPr>
            <p:spPr bwMode="auto">
              <a:xfrm>
                <a:off x="1470" y="3318"/>
                <a:ext cx="61" cy="124"/>
              </a:xfrm>
              <a:custGeom>
                <a:avLst/>
                <a:gdLst>
                  <a:gd name="T0" fmla="*/ 0 w 61"/>
                  <a:gd name="T1" fmla="*/ 36 h 124"/>
                  <a:gd name="T2" fmla="*/ 13 w 61"/>
                  <a:gd name="T3" fmla="*/ 36 h 124"/>
                  <a:gd name="T4" fmla="*/ 13 w 61"/>
                  <a:gd name="T5" fmla="*/ 29 h 124"/>
                  <a:gd name="T6" fmla="*/ 13 w 61"/>
                  <a:gd name="T7" fmla="*/ 24 h 124"/>
                  <a:gd name="T8" fmla="*/ 14 w 61"/>
                  <a:gd name="T9" fmla="*/ 20 h 124"/>
                  <a:gd name="T10" fmla="*/ 15 w 61"/>
                  <a:gd name="T11" fmla="*/ 16 h 124"/>
                  <a:gd name="T12" fmla="*/ 16 w 61"/>
                  <a:gd name="T13" fmla="*/ 13 h 124"/>
                  <a:gd name="T14" fmla="*/ 16 w 61"/>
                  <a:gd name="T15" fmla="*/ 11 h 124"/>
                  <a:gd name="T16" fmla="*/ 19 w 61"/>
                  <a:gd name="T17" fmla="*/ 8 h 124"/>
                  <a:gd name="T18" fmla="*/ 21 w 61"/>
                  <a:gd name="T19" fmla="*/ 6 h 124"/>
                  <a:gd name="T20" fmla="*/ 24 w 61"/>
                  <a:gd name="T21" fmla="*/ 5 h 124"/>
                  <a:gd name="T22" fmla="*/ 28 w 61"/>
                  <a:gd name="T23" fmla="*/ 2 h 124"/>
                  <a:gd name="T24" fmla="*/ 32 w 61"/>
                  <a:gd name="T25" fmla="*/ 1 h 124"/>
                  <a:gd name="T26" fmla="*/ 36 w 61"/>
                  <a:gd name="T27" fmla="*/ 0 h 124"/>
                  <a:gd name="T28" fmla="*/ 41 w 61"/>
                  <a:gd name="T29" fmla="*/ 0 h 124"/>
                  <a:gd name="T30" fmla="*/ 46 w 61"/>
                  <a:gd name="T31" fmla="*/ 0 h 124"/>
                  <a:gd name="T32" fmla="*/ 52 w 61"/>
                  <a:gd name="T33" fmla="*/ 1 h 124"/>
                  <a:gd name="T34" fmla="*/ 56 w 61"/>
                  <a:gd name="T35" fmla="*/ 2 h 124"/>
                  <a:gd name="T36" fmla="*/ 61 w 61"/>
                  <a:gd name="T37" fmla="*/ 3 h 124"/>
                  <a:gd name="T38" fmla="*/ 58 w 61"/>
                  <a:gd name="T39" fmla="*/ 19 h 124"/>
                  <a:gd name="T40" fmla="*/ 55 w 61"/>
                  <a:gd name="T41" fmla="*/ 19 h 124"/>
                  <a:gd name="T42" fmla="*/ 53 w 61"/>
                  <a:gd name="T43" fmla="*/ 18 h 124"/>
                  <a:gd name="T44" fmla="*/ 50 w 61"/>
                  <a:gd name="T45" fmla="*/ 17 h 124"/>
                  <a:gd name="T46" fmla="*/ 47 w 61"/>
                  <a:gd name="T47" fmla="*/ 17 h 124"/>
                  <a:gd name="T48" fmla="*/ 45 w 61"/>
                  <a:gd name="T49" fmla="*/ 17 h 124"/>
                  <a:gd name="T50" fmla="*/ 43 w 61"/>
                  <a:gd name="T51" fmla="*/ 18 h 124"/>
                  <a:gd name="T52" fmla="*/ 41 w 61"/>
                  <a:gd name="T53" fmla="*/ 19 h 124"/>
                  <a:gd name="T54" fmla="*/ 40 w 61"/>
                  <a:gd name="T55" fmla="*/ 20 h 124"/>
                  <a:gd name="T56" fmla="*/ 39 w 61"/>
                  <a:gd name="T57" fmla="*/ 21 h 124"/>
                  <a:gd name="T58" fmla="*/ 38 w 61"/>
                  <a:gd name="T59" fmla="*/ 24 h 124"/>
                  <a:gd name="T60" fmla="*/ 37 w 61"/>
                  <a:gd name="T61" fmla="*/ 26 h 124"/>
                  <a:gd name="T62" fmla="*/ 37 w 61"/>
                  <a:gd name="T63" fmla="*/ 31 h 124"/>
                  <a:gd name="T64" fmla="*/ 37 w 61"/>
                  <a:gd name="T65" fmla="*/ 36 h 124"/>
                  <a:gd name="T66" fmla="*/ 55 w 61"/>
                  <a:gd name="T67" fmla="*/ 36 h 124"/>
                  <a:gd name="T68" fmla="*/ 55 w 61"/>
                  <a:gd name="T69" fmla="*/ 54 h 124"/>
                  <a:gd name="T70" fmla="*/ 37 w 61"/>
                  <a:gd name="T71" fmla="*/ 54 h 124"/>
                  <a:gd name="T72" fmla="*/ 37 w 61"/>
                  <a:gd name="T73" fmla="*/ 124 h 124"/>
                  <a:gd name="T74" fmla="*/ 13 w 61"/>
                  <a:gd name="T75" fmla="*/ 124 h 124"/>
                  <a:gd name="T76" fmla="*/ 13 w 61"/>
                  <a:gd name="T77" fmla="*/ 54 h 124"/>
                  <a:gd name="T78" fmla="*/ 0 w 61"/>
                  <a:gd name="T79" fmla="*/ 54 h 124"/>
                  <a:gd name="T80" fmla="*/ 0 w 61"/>
                  <a:gd name="T81" fmla="*/ 36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124"/>
                  <a:gd name="T125" fmla="*/ 61 w 61"/>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124">
                    <a:moveTo>
                      <a:pt x="0" y="36"/>
                    </a:moveTo>
                    <a:lnTo>
                      <a:pt x="13" y="36"/>
                    </a:lnTo>
                    <a:lnTo>
                      <a:pt x="13" y="29"/>
                    </a:lnTo>
                    <a:lnTo>
                      <a:pt x="13" y="24"/>
                    </a:lnTo>
                    <a:lnTo>
                      <a:pt x="14" y="20"/>
                    </a:lnTo>
                    <a:lnTo>
                      <a:pt x="15" y="16"/>
                    </a:lnTo>
                    <a:lnTo>
                      <a:pt x="16" y="13"/>
                    </a:lnTo>
                    <a:lnTo>
                      <a:pt x="16" y="11"/>
                    </a:lnTo>
                    <a:lnTo>
                      <a:pt x="19" y="8"/>
                    </a:lnTo>
                    <a:lnTo>
                      <a:pt x="21" y="6"/>
                    </a:lnTo>
                    <a:lnTo>
                      <a:pt x="24" y="5"/>
                    </a:lnTo>
                    <a:lnTo>
                      <a:pt x="28" y="2"/>
                    </a:lnTo>
                    <a:lnTo>
                      <a:pt x="32" y="1"/>
                    </a:lnTo>
                    <a:lnTo>
                      <a:pt x="36" y="0"/>
                    </a:lnTo>
                    <a:lnTo>
                      <a:pt x="41" y="0"/>
                    </a:lnTo>
                    <a:lnTo>
                      <a:pt x="46" y="0"/>
                    </a:lnTo>
                    <a:lnTo>
                      <a:pt x="52" y="1"/>
                    </a:lnTo>
                    <a:lnTo>
                      <a:pt x="56" y="2"/>
                    </a:lnTo>
                    <a:lnTo>
                      <a:pt x="61" y="3"/>
                    </a:lnTo>
                    <a:lnTo>
                      <a:pt x="58" y="19"/>
                    </a:lnTo>
                    <a:lnTo>
                      <a:pt x="55" y="19"/>
                    </a:lnTo>
                    <a:lnTo>
                      <a:pt x="53" y="18"/>
                    </a:lnTo>
                    <a:lnTo>
                      <a:pt x="50" y="17"/>
                    </a:lnTo>
                    <a:lnTo>
                      <a:pt x="47" y="17"/>
                    </a:lnTo>
                    <a:lnTo>
                      <a:pt x="45" y="17"/>
                    </a:lnTo>
                    <a:lnTo>
                      <a:pt x="43" y="18"/>
                    </a:lnTo>
                    <a:lnTo>
                      <a:pt x="41" y="19"/>
                    </a:lnTo>
                    <a:lnTo>
                      <a:pt x="40" y="20"/>
                    </a:lnTo>
                    <a:lnTo>
                      <a:pt x="39" y="21"/>
                    </a:lnTo>
                    <a:lnTo>
                      <a:pt x="38" y="24"/>
                    </a:lnTo>
                    <a:lnTo>
                      <a:pt x="37" y="26"/>
                    </a:lnTo>
                    <a:lnTo>
                      <a:pt x="37" y="31"/>
                    </a:lnTo>
                    <a:lnTo>
                      <a:pt x="37" y="36"/>
                    </a:lnTo>
                    <a:lnTo>
                      <a:pt x="55" y="36"/>
                    </a:lnTo>
                    <a:lnTo>
                      <a:pt x="55" y="54"/>
                    </a:lnTo>
                    <a:lnTo>
                      <a:pt x="37" y="54"/>
                    </a:lnTo>
                    <a:lnTo>
                      <a:pt x="37" y="124"/>
                    </a:lnTo>
                    <a:lnTo>
                      <a:pt x="13" y="124"/>
                    </a:lnTo>
                    <a:lnTo>
                      <a:pt x="13" y="54"/>
                    </a:lnTo>
                    <a:lnTo>
                      <a:pt x="0" y="54"/>
                    </a:lnTo>
                    <a:lnTo>
                      <a:pt x="0" y="36"/>
                    </a:lnTo>
                    <a:close/>
                  </a:path>
                </a:pathLst>
              </a:custGeom>
              <a:solidFill>
                <a:srgbClr val="FFFF00"/>
              </a:solidFill>
              <a:ln w="9525">
                <a:noFill/>
                <a:round/>
                <a:headEnd/>
                <a:tailEnd/>
              </a:ln>
            </p:spPr>
            <p:txBody>
              <a:bodyPr/>
              <a:lstStyle/>
              <a:p>
                <a:endParaRPr lang="en-US"/>
              </a:p>
            </p:txBody>
          </p:sp>
          <p:sp>
            <p:nvSpPr>
              <p:cNvPr id="43177" name="Freeform 168"/>
              <p:cNvSpPr>
                <a:spLocks noEditPoints="1"/>
              </p:cNvSpPr>
              <p:nvPr/>
            </p:nvSpPr>
            <p:spPr bwMode="auto">
              <a:xfrm>
                <a:off x="1537" y="3320"/>
                <a:ext cx="25" cy="122"/>
              </a:xfrm>
              <a:custGeom>
                <a:avLst/>
                <a:gdLst>
                  <a:gd name="T0" fmla="*/ 0 w 25"/>
                  <a:gd name="T1" fmla="*/ 21 h 122"/>
                  <a:gd name="T2" fmla="*/ 0 w 25"/>
                  <a:gd name="T3" fmla="*/ 0 h 122"/>
                  <a:gd name="T4" fmla="*/ 25 w 25"/>
                  <a:gd name="T5" fmla="*/ 0 h 122"/>
                  <a:gd name="T6" fmla="*/ 25 w 25"/>
                  <a:gd name="T7" fmla="*/ 21 h 122"/>
                  <a:gd name="T8" fmla="*/ 0 w 25"/>
                  <a:gd name="T9" fmla="*/ 21 h 122"/>
                  <a:gd name="T10" fmla="*/ 0 w 25"/>
                  <a:gd name="T11" fmla="*/ 122 h 122"/>
                  <a:gd name="T12" fmla="*/ 0 w 25"/>
                  <a:gd name="T13" fmla="*/ 34 h 122"/>
                  <a:gd name="T14" fmla="*/ 25 w 25"/>
                  <a:gd name="T15" fmla="*/ 34 h 122"/>
                  <a:gd name="T16" fmla="*/ 25 w 25"/>
                  <a:gd name="T17" fmla="*/ 122 h 122"/>
                  <a:gd name="T18" fmla="*/ 0 w 25"/>
                  <a:gd name="T19" fmla="*/ 12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22"/>
                  <a:gd name="T32" fmla="*/ 25 w 25"/>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22">
                    <a:moveTo>
                      <a:pt x="0" y="21"/>
                    </a:moveTo>
                    <a:lnTo>
                      <a:pt x="0" y="0"/>
                    </a:lnTo>
                    <a:lnTo>
                      <a:pt x="25" y="0"/>
                    </a:lnTo>
                    <a:lnTo>
                      <a:pt x="25" y="21"/>
                    </a:lnTo>
                    <a:lnTo>
                      <a:pt x="0" y="21"/>
                    </a:lnTo>
                    <a:close/>
                    <a:moveTo>
                      <a:pt x="0" y="122"/>
                    </a:moveTo>
                    <a:lnTo>
                      <a:pt x="0" y="34"/>
                    </a:lnTo>
                    <a:lnTo>
                      <a:pt x="25" y="34"/>
                    </a:lnTo>
                    <a:lnTo>
                      <a:pt x="25" y="122"/>
                    </a:lnTo>
                    <a:lnTo>
                      <a:pt x="0" y="122"/>
                    </a:lnTo>
                    <a:close/>
                  </a:path>
                </a:pathLst>
              </a:custGeom>
              <a:solidFill>
                <a:srgbClr val="FFFF00"/>
              </a:solidFill>
              <a:ln w="9525">
                <a:noFill/>
                <a:round/>
                <a:headEnd/>
                <a:tailEnd/>
              </a:ln>
            </p:spPr>
            <p:txBody>
              <a:bodyPr/>
              <a:lstStyle/>
              <a:p>
                <a:endParaRPr lang="en-US"/>
              </a:p>
            </p:txBody>
          </p:sp>
          <p:sp>
            <p:nvSpPr>
              <p:cNvPr id="43178" name="Freeform 169"/>
              <p:cNvSpPr>
                <a:spLocks/>
              </p:cNvSpPr>
              <p:nvPr/>
            </p:nvSpPr>
            <p:spPr bwMode="auto">
              <a:xfrm>
                <a:off x="1587" y="3352"/>
                <a:ext cx="83" cy="90"/>
              </a:xfrm>
              <a:custGeom>
                <a:avLst/>
                <a:gdLst>
                  <a:gd name="T0" fmla="*/ 83 w 83"/>
                  <a:gd name="T1" fmla="*/ 90 h 90"/>
                  <a:gd name="T2" fmla="*/ 59 w 83"/>
                  <a:gd name="T3" fmla="*/ 90 h 90"/>
                  <a:gd name="T4" fmla="*/ 59 w 83"/>
                  <a:gd name="T5" fmla="*/ 46 h 90"/>
                  <a:gd name="T6" fmla="*/ 59 w 83"/>
                  <a:gd name="T7" fmla="*/ 38 h 90"/>
                  <a:gd name="T8" fmla="*/ 58 w 83"/>
                  <a:gd name="T9" fmla="*/ 33 h 90"/>
                  <a:gd name="T10" fmla="*/ 58 w 83"/>
                  <a:gd name="T11" fmla="*/ 29 h 90"/>
                  <a:gd name="T12" fmla="*/ 57 w 83"/>
                  <a:gd name="T13" fmla="*/ 26 h 90"/>
                  <a:gd name="T14" fmla="*/ 56 w 83"/>
                  <a:gd name="T15" fmla="*/ 24 h 90"/>
                  <a:gd name="T16" fmla="*/ 55 w 83"/>
                  <a:gd name="T17" fmla="*/ 22 h 90"/>
                  <a:gd name="T18" fmla="*/ 54 w 83"/>
                  <a:gd name="T19" fmla="*/ 21 h 90"/>
                  <a:gd name="T20" fmla="*/ 52 w 83"/>
                  <a:gd name="T21" fmla="*/ 20 h 90"/>
                  <a:gd name="T22" fmla="*/ 51 w 83"/>
                  <a:gd name="T23" fmla="*/ 18 h 90"/>
                  <a:gd name="T24" fmla="*/ 48 w 83"/>
                  <a:gd name="T25" fmla="*/ 17 h 90"/>
                  <a:gd name="T26" fmla="*/ 46 w 83"/>
                  <a:gd name="T27" fmla="*/ 17 h 90"/>
                  <a:gd name="T28" fmla="*/ 44 w 83"/>
                  <a:gd name="T29" fmla="*/ 17 h 90"/>
                  <a:gd name="T30" fmla="*/ 41 w 83"/>
                  <a:gd name="T31" fmla="*/ 17 h 90"/>
                  <a:gd name="T32" fmla="*/ 38 w 83"/>
                  <a:gd name="T33" fmla="*/ 18 h 90"/>
                  <a:gd name="T34" fmla="*/ 35 w 83"/>
                  <a:gd name="T35" fmla="*/ 19 h 90"/>
                  <a:gd name="T36" fmla="*/ 32 w 83"/>
                  <a:gd name="T37" fmla="*/ 20 h 90"/>
                  <a:gd name="T38" fmla="*/ 30 w 83"/>
                  <a:gd name="T39" fmla="*/ 22 h 90"/>
                  <a:gd name="T40" fmla="*/ 28 w 83"/>
                  <a:gd name="T41" fmla="*/ 24 h 90"/>
                  <a:gd name="T42" fmla="*/ 27 w 83"/>
                  <a:gd name="T43" fmla="*/ 27 h 90"/>
                  <a:gd name="T44" fmla="*/ 26 w 83"/>
                  <a:gd name="T45" fmla="*/ 29 h 90"/>
                  <a:gd name="T46" fmla="*/ 25 w 83"/>
                  <a:gd name="T47" fmla="*/ 32 h 90"/>
                  <a:gd name="T48" fmla="*/ 25 w 83"/>
                  <a:gd name="T49" fmla="*/ 37 h 90"/>
                  <a:gd name="T50" fmla="*/ 24 w 83"/>
                  <a:gd name="T51" fmla="*/ 43 h 90"/>
                  <a:gd name="T52" fmla="*/ 24 w 83"/>
                  <a:gd name="T53" fmla="*/ 50 h 90"/>
                  <a:gd name="T54" fmla="*/ 24 w 83"/>
                  <a:gd name="T55" fmla="*/ 90 h 90"/>
                  <a:gd name="T56" fmla="*/ 0 w 83"/>
                  <a:gd name="T57" fmla="*/ 90 h 90"/>
                  <a:gd name="T58" fmla="*/ 0 w 83"/>
                  <a:gd name="T59" fmla="*/ 2 h 90"/>
                  <a:gd name="T60" fmla="*/ 22 w 83"/>
                  <a:gd name="T61" fmla="*/ 2 h 90"/>
                  <a:gd name="T62" fmla="*/ 22 w 83"/>
                  <a:gd name="T63" fmla="*/ 15 h 90"/>
                  <a:gd name="T64" fmla="*/ 25 w 83"/>
                  <a:gd name="T65" fmla="*/ 12 h 90"/>
                  <a:gd name="T66" fmla="*/ 28 w 83"/>
                  <a:gd name="T67" fmla="*/ 9 h 90"/>
                  <a:gd name="T68" fmla="*/ 31 w 83"/>
                  <a:gd name="T69" fmla="*/ 6 h 90"/>
                  <a:gd name="T70" fmla="*/ 35 w 83"/>
                  <a:gd name="T71" fmla="*/ 4 h 90"/>
                  <a:gd name="T72" fmla="*/ 39 w 83"/>
                  <a:gd name="T73" fmla="*/ 2 h 90"/>
                  <a:gd name="T74" fmla="*/ 43 w 83"/>
                  <a:gd name="T75" fmla="*/ 1 h 90"/>
                  <a:gd name="T76" fmla="*/ 48 w 83"/>
                  <a:gd name="T77" fmla="*/ 0 h 90"/>
                  <a:gd name="T78" fmla="*/ 52 w 83"/>
                  <a:gd name="T79" fmla="*/ 0 h 90"/>
                  <a:gd name="T80" fmla="*/ 56 w 83"/>
                  <a:gd name="T81" fmla="*/ 0 h 90"/>
                  <a:gd name="T82" fmla="*/ 60 w 83"/>
                  <a:gd name="T83" fmla="*/ 0 h 90"/>
                  <a:gd name="T84" fmla="*/ 63 w 83"/>
                  <a:gd name="T85" fmla="*/ 1 h 90"/>
                  <a:gd name="T86" fmla="*/ 66 w 83"/>
                  <a:gd name="T87" fmla="*/ 2 h 90"/>
                  <a:gd name="T88" fmla="*/ 69 w 83"/>
                  <a:gd name="T89" fmla="*/ 3 h 90"/>
                  <a:gd name="T90" fmla="*/ 72 w 83"/>
                  <a:gd name="T91" fmla="*/ 5 h 90"/>
                  <a:gd name="T92" fmla="*/ 74 w 83"/>
                  <a:gd name="T93" fmla="*/ 7 h 90"/>
                  <a:gd name="T94" fmla="*/ 76 w 83"/>
                  <a:gd name="T95" fmla="*/ 9 h 90"/>
                  <a:gd name="T96" fmla="*/ 78 w 83"/>
                  <a:gd name="T97" fmla="*/ 12 h 90"/>
                  <a:gd name="T98" fmla="*/ 79 w 83"/>
                  <a:gd name="T99" fmla="*/ 14 h 90"/>
                  <a:gd name="T100" fmla="*/ 80 w 83"/>
                  <a:gd name="T101" fmla="*/ 17 h 90"/>
                  <a:gd name="T102" fmla="*/ 81 w 83"/>
                  <a:gd name="T103" fmla="*/ 20 h 90"/>
                  <a:gd name="T104" fmla="*/ 82 w 83"/>
                  <a:gd name="T105" fmla="*/ 23 h 90"/>
                  <a:gd name="T106" fmla="*/ 82 w 83"/>
                  <a:gd name="T107" fmla="*/ 27 h 90"/>
                  <a:gd name="T108" fmla="*/ 83 w 83"/>
                  <a:gd name="T109" fmla="*/ 31 h 90"/>
                  <a:gd name="T110" fmla="*/ 83 w 83"/>
                  <a:gd name="T111" fmla="*/ 35 h 90"/>
                  <a:gd name="T112" fmla="*/ 83 w 83"/>
                  <a:gd name="T113" fmla="*/ 90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90"/>
                  <a:gd name="T173" fmla="*/ 83 w 8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90">
                    <a:moveTo>
                      <a:pt x="83" y="90"/>
                    </a:moveTo>
                    <a:lnTo>
                      <a:pt x="59" y="90"/>
                    </a:lnTo>
                    <a:lnTo>
                      <a:pt x="59" y="46"/>
                    </a:lnTo>
                    <a:lnTo>
                      <a:pt x="59" y="38"/>
                    </a:lnTo>
                    <a:lnTo>
                      <a:pt x="58" y="33"/>
                    </a:lnTo>
                    <a:lnTo>
                      <a:pt x="58" y="29"/>
                    </a:lnTo>
                    <a:lnTo>
                      <a:pt x="57" y="26"/>
                    </a:lnTo>
                    <a:lnTo>
                      <a:pt x="56" y="24"/>
                    </a:lnTo>
                    <a:lnTo>
                      <a:pt x="55" y="22"/>
                    </a:lnTo>
                    <a:lnTo>
                      <a:pt x="54" y="21"/>
                    </a:lnTo>
                    <a:lnTo>
                      <a:pt x="52" y="20"/>
                    </a:lnTo>
                    <a:lnTo>
                      <a:pt x="51" y="18"/>
                    </a:lnTo>
                    <a:lnTo>
                      <a:pt x="48" y="17"/>
                    </a:lnTo>
                    <a:lnTo>
                      <a:pt x="46" y="17"/>
                    </a:lnTo>
                    <a:lnTo>
                      <a:pt x="44" y="17"/>
                    </a:lnTo>
                    <a:lnTo>
                      <a:pt x="41" y="17"/>
                    </a:lnTo>
                    <a:lnTo>
                      <a:pt x="38" y="18"/>
                    </a:lnTo>
                    <a:lnTo>
                      <a:pt x="35" y="19"/>
                    </a:lnTo>
                    <a:lnTo>
                      <a:pt x="32" y="20"/>
                    </a:lnTo>
                    <a:lnTo>
                      <a:pt x="30" y="22"/>
                    </a:lnTo>
                    <a:lnTo>
                      <a:pt x="28" y="24"/>
                    </a:lnTo>
                    <a:lnTo>
                      <a:pt x="27" y="27"/>
                    </a:lnTo>
                    <a:lnTo>
                      <a:pt x="26" y="29"/>
                    </a:lnTo>
                    <a:lnTo>
                      <a:pt x="25" y="32"/>
                    </a:lnTo>
                    <a:lnTo>
                      <a:pt x="25" y="37"/>
                    </a:lnTo>
                    <a:lnTo>
                      <a:pt x="24" y="43"/>
                    </a:lnTo>
                    <a:lnTo>
                      <a:pt x="24" y="50"/>
                    </a:lnTo>
                    <a:lnTo>
                      <a:pt x="24" y="90"/>
                    </a:lnTo>
                    <a:lnTo>
                      <a:pt x="0" y="90"/>
                    </a:lnTo>
                    <a:lnTo>
                      <a:pt x="0" y="2"/>
                    </a:lnTo>
                    <a:lnTo>
                      <a:pt x="22" y="2"/>
                    </a:lnTo>
                    <a:lnTo>
                      <a:pt x="22" y="15"/>
                    </a:lnTo>
                    <a:lnTo>
                      <a:pt x="25" y="12"/>
                    </a:lnTo>
                    <a:lnTo>
                      <a:pt x="28" y="9"/>
                    </a:lnTo>
                    <a:lnTo>
                      <a:pt x="31" y="6"/>
                    </a:lnTo>
                    <a:lnTo>
                      <a:pt x="35" y="4"/>
                    </a:lnTo>
                    <a:lnTo>
                      <a:pt x="39" y="2"/>
                    </a:lnTo>
                    <a:lnTo>
                      <a:pt x="43" y="1"/>
                    </a:lnTo>
                    <a:lnTo>
                      <a:pt x="48" y="0"/>
                    </a:lnTo>
                    <a:lnTo>
                      <a:pt x="52" y="0"/>
                    </a:lnTo>
                    <a:lnTo>
                      <a:pt x="56" y="0"/>
                    </a:lnTo>
                    <a:lnTo>
                      <a:pt x="60" y="0"/>
                    </a:lnTo>
                    <a:lnTo>
                      <a:pt x="63" y="1"/>
                    </a:lnTo>
                    <a:lnTo>
                      <a:pt x="66" y="2"/>
                    </a:lnTo>
                    <a:lnTo>
                      <a:pt x="69" y="3"/>
                    </a:lnTo>
                    <a:lnTo>
                      <a:pt x="72" y="5"/>
                    </a:lnTo>
                    <a:lnTo>
                      <a:pt x="74" y="7"/>
                    </a:lnTo>
                    <a:lnTo>
                      <a:pt x="76" y="9"/>
                    </a:lnTo>
                    <a:lnTo>
                      <a:pt x="78" y="12"/>
                    </a:lnTo>
                    <a:lnTo>
                      <a:pt x="79" y="14"/>
                    </a:lnTo>
                    <a:lnTo>
                      <a:pt x="80" y="17"/>
                    </a:lnTo>
                    <a:lnTo>
                      <a:pt x="81" y="20"/>
                    </a:lnTo>
                    <a:lnTo>
                      <a:pt x="82" y="23"/>
                    </a:lnTo>
                    <a:lnTo>
                      <a:pt x="82" y="27"/>
                    </a:lnTo>
                    <a:lnTo>
                      <a:pt x="83" y="31"/>
                    </a:lnTo>
                    <a:lnTo>
                      <a:pt x="83" y="35"/>
                    </a:lnTo>
                    <a:lnTo>
                      <a:pt x="83" y="90"/>
                    </a:lnTo>
                    <a:close/>
                  </a:path>
                </a:pathLst>
              </a:custGeom>
              <a:solidFill>
                <a:srgbClr val="FFFF00"/>
              </a:solidFill>
              <a:ln w="9525">
                <a:noFill/>
                <a:round/>
                <a:headEnd/>
                <a:tailEnd/>
              </a:ln>
            </p:spPr>
            <p:txBody>
              <a:bodyPr/>
              <a:lstStyle/>
              <a:p>
                <a:endParaRPr lang="en-US"/>
              </a:p>
            </p:txBody>
          </p:sp>
          <p:sp>
            <p:nvSpPr>
              <p:cNvPr id="43179" name="Freeform 170"/>
              <p:cNvSpPr>
                <a:spLocks noEditPoints="1"/>
              </p:cNvSpPr>
              <p:nvPr/>
            </p:nvSpPr>
            <p:spPr bwMode="auto">
              <a:xfrm>
                <a:off x="1693" y="3320"/>
                <a:ext cx="23" cy="122"/>
              </a:xfrm>
              <a:custGeom>
                <a:avLst/>
                <a:gdLst>
                  <a:gd name="T0" fmla="*/ 0 w 23"/>
                  <a:gd name="T1" fmla="*/ 21 h 122"/>
                  <a:gd name="T2" fmla="*/ 0 w 23"/>
                  <a:gd name="T3" fmla="*/ 0 h 122"/>
                  <a:gd name="T4" fmla="*/ 23 w 23"/>
                  <a:gd name="T5" fmla="*/ 0 h 122"/>
                  <a:gd name="T6" fmla="*/ 23 w 23"/>
                  <a:gd name="T7" fmla="*/ 21 h 122"/>
                  <a:gd name="T8" fmla="*/ 0 w 23"/>
                  <a:gd name="T9" fmla="*/ 21 h 122"/>
                  <a:gd name="T10" fmla="*/ 0 w 23"/>
                  <a:gd name="T11" fmla="*/ 122 h 122"/>
                  <a:gd name="T12" fmla="*/ 0 w 23"/>
                  <a:gd name="T13" fmla="*/ 34 h 122"/>
                  <a:gd name="T14" fmla="*/ 23 w 23"/>
                  <a:gd name="T15" fmla="*/ 34 h 122"/>
                  <a:gd name="T16" fmla="*/ 23 w 23"/>
                  <a:gd name="T17" fmla="*/ 122 h 122"/>
                  <a:gd name="T18" fmla="*/ 0 w 23"/>
                  <a:gd name="T19" fmla="*/ 12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22"/>
                  <a:gd name="T32" fmla="*/ 23 w 23"/>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22">
                    <a:moveTo>
                      <a:pt x="0" y="21"/>
                    </a:moveTo>
                    <a:lnTo>
                      <a:pt x="0" y="0"/>
                    </a:lnTo>
                    <a:lnTo>
                      <a:pt x="23" y="0"/>
                    </a:lnTo>
                    <a:lnTo>
                      <a:pt x="23" y="21"/>
                    </a:lnTo>
                    <a:lnTo>
                      <a:pt x="0" y="21"/>
                    </a:lnTo>
                    <a:close/>
                    <a:moveTo>
                      <a:pt x="0" y="122"/>
                    </a:moveTo>
                    <a:lnTo>
                      <a:pt x="0" y="34"/>
                    </a:lnTo>
                    <a:lnTo>
                      <a:pt x="23" y="34"/>
                    </a:lnTo>
                    <a:lnTo>
                      <a:pt x="23" y="122"/>
                    </a:lnTo>
                    <a:lnTo>
                      <a:pt x="0" y="122"/>
                    </a:lnTo>
                    <a:close/>
                  </a:path>
                </a:pathLst>
              </a:custGeom>
              <a:solidFill>
                <a:srgbClr val="FFFF00"/>
              </a:solidFill>
              <a:ln w="9525">
                <a:noFill/>
                <a:round/>
                <a:headEnd/>
                <a:tailEnd/>
              </a:ln>
            </p:spPr>
            <p:txBody>
              <a:bodyPr/>
              <a:lstStyle/>
              <a:p>
                <a:endParaRPr lang="en-US"/>
              </a:p>
            </p:txBody>
          </p:sp>
          <p:sp>
            <p:nvSpPr>
              <p:cNvPr id="43180" name="Freeform 171"/>
              <p:cNvSpPr>
                <a:spLocks/>
              </p:cNvSpPr>
              <p:nvPr/>
            </p:nvSpPr>
            <p:spPr bwMode="auto">
              <a:xfrm>
                <a:off x="1732" y="3323"/>
                <a:ext cx="54" cy="121"/>
              </a:xfrm>
              <a:custGeom>
                <a:avLst/>
                <a:gdLst>
                  <a:gd name="T0" fmla="*/ 52 w 54"/>
                  <a:gd name="T1" fmla="*/ 31 h 121"/>
                  <a:gd name="T2" fmla="*/ 52 w 54"/>
                  <a:gd name="T3" fmla="*/ 48 h 121"/>
                  <a:gd name="T4" fmla="*/ 36 w 54"/>
                  <a:gd name="T5" fmla="*/ 48 h 121"/>
                  <a:gd name="T6" fmla="*/ 36 w 54"/>
                  <a:gd name="T7" fmla="*/ 86 h 121"/>
                  <a:gd name="T8" fmla="*/ 36 w 54"/>
                  <a:gd name="T9" fmla="*/ 90 h 121"/>
                  <a:gd name="T10" fmla="*/ 36 w 54"/>
                  <a:gd name="T11" fmla="*/ 94 h 121"/>
                  <a:gd name="T12" fmla="*/ 36 w 54"/>
                  <a:gd name="T13" fmla="*/ 97 h 121"/>
                  <a:gd name="T14" fmla="*/ 36 w 54"/>
                  <a:gd name="T15" fmla="*/ 98 h 121"/>
                  <a:gd name="T16" fmla="*/ 36 w 54"/>
                  <a:gd name="T17" fmla="*/ 98 h 121"/>
                  <a:gd name="T18" fmla="*/ 37 w 54"/>
                  <a:gd name="T19" fmla="*/ 100 h 121"/>
                  <a:gd name="T20" fmla="*/ 37 w 54"/>
                  <a:gd name="T21" fmla="*/ 101 h 121"/>
                  <a:gd name="T22" fmla="*/ 38 w 54"/>
                  <a:gd name="T23" fmla="*/ 101 h 121"/>
                  <a:gd name="T24" fmla="*/ 38 w 54"/>
                  <a:gd name="T25" fmla="*/ 101 h 121"/>
                  <a:gd name="T26" fmla="*/ 39 w 54"/>
                  <a:gd name="T27" fmla="*/ 101 h 121"/>
                  <a:gd name="T28" fmla="*/ 41 w 54"/>
                  <a:gd name="T29" fmla="*/ 102 h 121"/>
                  <a:gd name="T30" fmla="*/ 42 w 54"/>
                  <a:gd name="T31" fmla="*/ 102 h 121"/>
                  <a:gd name="T32" fmla="*/ 44 w 54"/>
                  <a:gd name="T33" fmla="*/ 102 h 121"/>
                  <a:gd name="T34" fmla="*/ 46 w 54"/>
                  <a:gd name="T35" fmla="*/ 101 h 121"/>
                  <a:gd name="T36" fmla="*/ 49 w 54"/>
                  <a:gd name="T37" fmla="*/ 101 h 121"/>
                  <a:gd name="T38" fmla="*/ 51 w 54"/>
                  <a:gd name="T39" fmla="*/ 101 h 121"/>
                  <a:gd name="T40" fmla="*/ 54 w 54"/>
                  <a:gd name="T41" fmla="*/ 118 h 121"/>
                  <a:gd name="T42" fmla="*/ 50 w 54"/>
                  <a:gd name="T43" fmla="*/ 119 h 121"/>
                  <a:gd name="T44" fmla="*/ 46 w 54"/>
                  <a:gd name="T45" fmla="*/ 120 h 121"/>
                  <a:gd name="T46" fmla="*/ 40 w 54"/>
                  <a:gd name="T47" fmla="*/ 121 h 121"/>
                  <a:gd name="T48" fmla="*/ 34 w 54"/>
                  <a:gd name="T49" fmla="*/ 121 h 121"/>
                  <a:gd name="T50" fmla="*/ 32 w 54"/>
                  <a:gd name="T51" fmla="*/ 121 h 121"/>
                  <a:gd name="T52" fmla="*/ 29 w 54"/>
                  <a:gd name="T53" fmla="*/ 121 h 121"/>
                  <a:gd name="T54" fmla="*/ 26 w 54"/>
                  <a:gd name="T55" fmla="*/ 120 h 121"/>
                  <a:gd name="T56" fmla="*/ 24 w 54"/>
                  <a:gd name="T57" fmla="*/ 119 h 121"/>
                  <a:gd name="T58" fmla="*/ 21 w 54"/>
                  <a:gd name="T59" fmla="*/ 118 h 121"/>
                  <a:gd name="T60" fmla="*/ 19 w 54"/>
                  <a:gd name="T61" fmla="*/ 117 h 121"/>
                  <a:gd name="T62" fmla="*/ 16 w 54"/>
                  <a:gd name="T63" fmla="*/ 115 h 121"/>
                  <a:gd name="T64" fmla="*/ 16 w 54"/>
                  <a:gd name="T65" fmla="*/ 113 h 121"/>
                  <a:gd name="T66" fmla="*/ 15 w 54"/>
                  <a:gd name="T67" fmla="*/ 112 h 121"/>
                  <a:gd name="T68" fmla="*/ 13 w 54"/>
                  <a:gd name="T69" fmla="*/ 110 h 121"/>
                  <a:gd name="T70" fmla="*/ 12 w 54"/>
                  <a:gd name="T71" fmla="*/ 107 h 121"/>
                  <a:gd name="T72" fmla="*/ 12 w 54"/>
                  <a:gd name="T73" fmla="*/ 104 h 121"/>
                  <a:gd name="T74" fmla="*/ 12 w 54"/>
                  <a:gd name="T75" fmla="*/ 102 h 121"/>
                  <a:gd name="T76" fmla="*/ 12 w 54"/>
                  <a:gd name="T77" fmla="*/ 98 h 121"/>
                  <a:gd name="T78" fmla="*/ 12 w 54"/>
                  <a:gd name="T79" fmla="*/ 93 h 121"/>
                  <a:gd name="T80" fmla="*/ 12 w 54"/>
                  <a:gd name="T81" fmla="*/ 88 h 121"/>
                  <a:gd name="T82" fmla="*/ 12 w 54"/>
                  <a:gd name="T83" fmla="*/ 48 h 121"/>
                  <a:gd name="T84" fmla="*/ 0 w 54"/>
                  <a:gd name="T85" fmla="*/ 48 h 121"/>
                  <a:gd name="T86" fmla="*/ 0 w 54"/>
                  <a:gd name="T87" fmla="*/ 31 h 121"/>
                  <a:gd name="T88" fmla="*/ 12 w 54"/>
                  <a:gd name="T89" fmla="*/ 31 h 121"/>
                  <a:gd name="T90" fmla="*/ 12 w 54"/>
                  <a:gd name="T91" fmla="*/ 13 h 121"/>
                  <a:gd name="T92" fmla="*/ 36 w 54"/>
                  <a:gd name="T93" fmla="*/ 0 h 121"/>
                  <a:gd name="T94" fmla="*/ 36 w 54"/>
                  <a:gd name="T95" fmla="*/ 31 h 121"/>
                  <a:gd name="T96" fmla="*/ 52 w 54"/>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121"/>
                  <a:gd name="T149" fmla="*/ 54 w 54"/>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121">
                    <a:moveTo>
                      <a:pt x="52" y="31"/>
                    </a:moveTo>
                    <a:lnTo>
                      <a:pt x="52" y="48"/>
                    </a:lnTo>
                    <a:lnTo>
                      <a:pt x="36" y="48"/>
                    </a:lnTo>
                    <a:lnTo>
                      <a:pt x="36" y="86"/>
                    </a:lnTo>
                    <a:lnTo>
                      <a:pt x="36" y="90"/>
                    </a:lnTo>
                    <a:lnTo>
                      <a:pt x="36" y="94"/>
                    </a:lnTo>
                    <a:lnTo>
                      <a:pt x="36" y="97"/>
                    </a:lnTo>
                    <a:lnTo>
                      <a:pt x="36" y="98"/>
                    </a:lnTo>
                    <a:lnTo>
                      <a:pt x="37" y="100"/>
                    </a:lnTo>
                    <a:lnTo>
                      <a:pt x="37" y="101"/>
                    </a:lnTo>
                    <a:lnTo>
                      <a:pt x="38" y="101"/>
                    </a:lnTo>
                    <a:lnTo>
                      <a:pt x="39" y="101"/>
                    </a:lnTo>
                    <a:lnTo>
                      <a:pt x="41" y="102"/>
                    </a:lnTo>
                    <a:lnTo>
                      <a:pt x="42" y="102"/>
                    </a:lnTo>
                    <a:lnTo>
                      <a:pt x="44" y="102"/>
                    </a:lnTo>
                    <a:lnTo>
                      <a:pt x="46" y="101"/>
                    </a:lnTo>
                    <a:lnTo>
                      <a:pt x="49" y="101"/>
                    </a:lnTo>
                    <a:lnTo>
                      <a:pt x="51" y="101"/>
                    </a:lnTo>
                    <a:lnTo>
                      <a:pt x="54" y="118"/>
                    </a:lnTo>
                    <a:lnTo>
                      <a:pt x="50" y="119"/>
                    </a:lnTo>
                    <a:lnTo>
                      <a:pt x="46" y="120"/>
                    </a:lnTo>
                    <a:lnTo>
                      <a:pt x="40" y="121"/>
                    </a:lnTo>
                    <a:lnTo>
                      <a:pt x="34" y="121"/>
                    </a:lnTo>
                    <a:lnTo>
                      <a:pt x="32" y="121"/>
                    </a:lnTo>
                    <a:lnTo>
                      <a:pt x="29" y="121"/>
                    </a:lnTo>
                    <a:lnTo>
                      <a:pt x="26" y="120"/>
                    </a:lnTo>
                    <a:lnTo>
                      <a:pt x="24" y="119"/>
                    </a:lnTo>
                    <a:lnTo>
                      <a:pt x="21" y="118"/>
                    </a:lnTo>
                    <a:lnTo>
                      <a:pt x="19" y="117"/>
                    </a:lnTo>
                    <a:lnTo>
                      <a:pt x="16" y="115"/>
                    </a:lnTo>
                    <a:lnTo>
                      <a:pt x="16" y="113"/>
                    </a:lnTo>
                    <a:lnTo>
                      <a:pt x="15" y="112"/>
                    </a:lnTo>
                    <a:lnTo>
                      <a:pt x="13" y="110"/>
                    </a:lnTo>
                    <a:lnTo>
                      <a:pt x="12" y="107"/>
                    </a:lnTo>
                    <a:lnTo>
                      <a:pt x="12" y="104"/>
                    </a:lnTo>
                    <a:lnTo>
                      <a:pt x="12" y="102"/>
                    </a:lnTo>
                    <a:lnTo>
                      <a:pt x="12" y="98"/>
                    </a:lnTo>
                    <a:lnTo>
                      <a:pt x="12" y="93"/>
                    </a:lnTo>
                    <a:lnTo>
                      <a:pt x="12" y="88"/>
                    </a:lnTo>
                    <a:lnTo>
                      <a:pt x="12" y="48"/>
                    </a:lnTo>
                    <a:lnTo>
                      <a:pt x="0" y="48"/>
                    </a:lnTo>
                    <a:lnTo>
                      <a:pt x="0" y="31"/>
                    </a:lnTo>
                    <a:lnTo>
                      <a:pt x="12" y="31"/>
                    </a:lnTo>
                    <a:lnTo>
                      <a:pt x="12" y="13"/>
                    </a:lnTo>
                    <a:lnTo>
                      <a:pt x="36" y="0"/>
                    </a:lnTo>
                    <a:lnTo>
                      <a:pt x="36" y="31"/>
                    </a:lnTo>
                    <a:lnTo>
                      <a:pt x="52" y="31"/>
                    </a:lnTo>
                    <a:close/>
                  </a:path>
                </a:pathLst>
              </a:custGeom>
              <a:solidFill>
                <a:srgbClr val="FFFF00"/>
              </a:solidFill>
              <a:ln w="9525">
                <a:noFill/>
                <a:round/>
                <a:headEnd/>
                <a:tailEnd/>
              </a:ln>
            </p:spPr>
            <p:txBody>
              <a:bodyPr/>
              <a:lstStyle/>
              <a:p>
                <a:endParaRPr lang="en-US"/>
              </a:p>
            </p:txBody>
          </p:sp>
          <p:sp>
            <p:nvSpPr>
              <p:cNvPr id="43181" name="Freeform 172"/>
              <p:cNvSpPr>
                <a:spLocks noEditPoints="1"/>
              </p:cNvSpPr>
              <p:nvPr/>
            </p:nvSpPr>
            <p:spPr bwMode="auto">
              <a:xfrm>
                <a:off x="1794" y="3352"/>
                <a:ext cx="84" cy="92"/>
              </a:xfrm>
              <a:custGeom>
                <a:avLst/>
                <a:gdLst>
                  <a:gd name="T0" fmla="*/ 3 w 84"/>
                  <a:gd name="T1" fmla="*/ 24 h 92"/>
                  <a:gd name="T2" fmla="*/ 8 w 84"/>
                  <a:gd name="T3" fmla="*/ 13 h 92"/>
                  <a:gd name="T4" fmla="*/ 15 w 84"/>
                  <a:gd name="T5" fmla="*/ 6 h 92"/>
                  <a:gd name="T6" fmla="*/ 20 w 84"/>
                  <a:gd name="T7" fmla="*/ 3 h 92"/>
                  <a:gd name="T8" fmla="*/ 26 w 84"/>
                  <a:gd name="T9" fmla="*/ 2 h 92"/>
                  <a:gd name="T10" fmla="*/ 33 w 84"/>
                  <a:gd name="T11" fmla="*/ 1 h 92"/>
                  <a:gd name="T12" fmla="*/ 40 w 84"/>
                  <a:gd name="T13" fmla="*/ 0 h 92"/>
                  <a:gd name="T14" fmla="*/ 54 w 84"/>
                  <a:gd name="T15" fmla="*/ 1 h 92"/>
                  <a:gd name="T16" fmla="*/ 64 w 84"/>
                  <a:gd name="T17" fmla="*/ 2 h 92"/>
                  <a:gd name="T18" fmla="*/ 70 w 84"/>
                  <a:gd name="T19" fmla="*/ 7 h 92"/>
                  <a:gd name="T20" fmla="*/ 74 w 84"/>
                  <a:gd name="T21" fmla="*/ 12 h 92"/>
                  <a:gd name="T22" fmla="*/ 77 w 84"/>
                  <a:gd name="T23" fmla="*/ 21 h 92"/>
                  <a:gd name="T24" fmla="*/ 78 w 84"/>
                  <a:gd name="T25" fmla="*/ 35 h 92"/>
                  <a:gd name="T26" fmla="*/ 78 w 84"/>
                  <a:gd name="T27" fmla="*/ 67 h 92"/>
                  <a:gd name="T28" fmla="*/ 79 w 84"/>
                  <a:gd name="T29" fmla="*/ 75 h 92"/>
                  <a:gd name="T30" fmla="*/ 79 w 84"/>
                  <a:gd name="T31" fmla="*/ 81 h 92"/>
                  <a:gd name="T32" fmla="*/ 82 w 84"/>
                  <a:gd name="T33" fmla="*/ 87 h 92"/>
                  <a:gd name="T34" fmla="*/ 60 w 84"/>
                  <a:gd name="T35" fmla="*/ 90 h 92"/>
                  <a:gd name="T36" fmla="*/ 58 w 84"/>
                  <a:gd name="T37" fmla="*/ 88 h 92"/>
                  <a:gd name="T38" fmla="*/ 57 w 84"/>
                  <a:gd name="T39" fmla="*/ 84 h 92"/>
                  <a:gd name="T40" fmla="*/ 57 w 84"/>
                  <a:gd name="T41" fmla="*/ 81 h 92"/>
                  <a:gd name="T42" fmla="*/ 54 w 84"/>
                  <a:gd name="T43" fmla="*/ 83 h 92"/>
                  <a:gd name="T44" fmla="*/ 47 w 84"/>
                  <a:gd name="T45" fmla="*/ 88 h 92"/>
                  <a:gd name="T46" fmla="*/ 40 w 84"/>
                  <a:gd name="T47" fmla="*/ 91 h 92"/>
                  <a:gd name="T48" fmla="*/ 33 w 84"/>
                  <a:gd name="T49" fmla="*/ 92 h 92"/>
                  <a:gd name="T50" fmla="*/ 23 w 84"/>
                  <a:gd name="T51" fmla="*/ 91 h 92"/>
                  <a:gd name="T52" fmla="*/ 11 w 84"/>
                  <a:gd name="T53" fmla="*/ 88 h 92"/>
                  <a:gd name="T54" fmla="*/ 5 w 84"/>
                  <a:gd name="T55" fmla="*/ 81 h 92"/>
                  <a:gd name="T56" fmla="*/ 1 w 84"/>
                  <a:gd name="T57" fmla="*/ 71 h 92"/>
                  <a:gd name="T58" fmla="*/ 0 w 84"/>
                  <a:gd name="T59" fmla="*/ 62 h 92"/>
                  <a:gd name="T60" fmla="*/ 2 w 84"/>
                  <a:gd name="T61" fmla="*/ 55 h 92"/>
                  <a:gd name="T62" fmla="*/ 5 w 84"/>
                  <a:gd name="T63" fmla="*/ 50 h 92"/>
                  <a:gd name="T64" fmla="*/ 10 w 84"/>
                  <a:gd name="T65" fmla="*/ 45 h 92"/>
                  <a:gd name="T66" fmla="*/ 15 w 84"/>
                  <a:gd name="T67" fmla="*/ 42 h 92"/>
                  <a:gd name="T68" fmla="*/ 25 w 84"/>
                  <a:gd name="T69" fmla="*/ 39 h 92"/>
                  <a:gd name="T70" fmla="*/ 38 w 84"/>
                  <a:gd name="T71" fmla="*/ 37 h 92"/>
                  <a:gd name="T72" fmla="*/ 51 w 84"/>
                  <a:gd name="T73" fmla="*/ 33 h 92"/>
                  <a:gd name="T74" fmla="*/ 54 w 84"/>
                  <a:gd name="T75" fmla="*/ 30 h 92"/>
                  <a:gd name="T76" fmla="*/ 53 w 84"/>
                  <a:gd name="T77" fmla="*/ 24 h 92"/>
                  <a:gd name="T78" fmla="*/ 51 w 84"/>
                  <a:gd name="T79" fmla="*/ 20 h 92"/>
                  <a:gd name="T80" fmla="*/ 46 w 84"/>
                  <a:gd name="T81" fmla="*/ 18 h 92"/>
                  <a:gd name="T82" fmla="*/ 38 w 84"/>
                  <a:gd name="T83" fmla="*/ 17 h 92"/>
                  <a:gd name="T84" fmla="*/ 33 w 84"/>
                  <a:gd name="T85" fmla="*/ 17 h 92"/>
                  <a:gd name="T86" fmla="*/ 29 w 84"/>
                  <a:gd name="T87" fmla="*/ 20 h 92"/>
                  <a:gd name="T88" fmla="*/ 27 w 84"/>
                  <a:gd name="T89" fmla="*/ 22 h 92"/>
                  <a:gd name="T90" fmla="*/ 24 w 84"/>
                  <a:gd name="T91" fmla="*/ 28 h 92"/>
                  <a:gd name="T92" fmla="*/ 51 w 84"/>
                  <a:gd name="T93" fmla="*/ 47 h 92"/>
                  <a:gd name="T94" fmla="*/ 44 w 84"/>
                  <a:gd name="T95" fmla="*/ 50 h 92"/>
                  <a:gd name="T96" fmla="*/ 35 w 84"/>
                  <a:gd name="T97" fmla="*/ 52 h 92"/>
                  <a:gd name="T98" fmla="*/ 29 w 84"/>
                  <a:gd name="T99" fmla="*/ 55 h 92"/>
                  <a:gd name="T100" fmla="*/ 26 w 84"/>
                  <a:gd name="T101" fmla="*/ 57 h 92"/>
                  <a:gd name="T102" fmla="*/ 23 w 84"/>
                  <a:gd name="T103" fmla="*/ 62 h 92"/>
                  <a:gd name="T104" fmla="*/ 23 w 84"/>
                  <a:gd name="T105" fmla="*/ 66 h 92"/>
                  <a:gd name="T106" fmla="*/ 26 w 84"/>
                  <a:gd name="T107" fmla="*/ 71 h 92"/>
                  <a:gd name="T108" fmla="*/ 28 w 84"/>
                  <a:gd name="T109" fmla="*/ 74 h 92"/>
                  <a:gd name="T110" fmla="*/ 33 w 84"/>
                  <a:gd name="T111" fmla="*/ 76 h 92"/>
                  <a:gd name="T112" fmla="*/ 38 w 84"/>
                  <a:gd name="T113" fmla="*/ 76 h 92"/>
                  <a:gd name="T114" fmla="*/ 45 w 84"/>
                  <a:gd name="T115" fmla="*/ 74 h 92"/>
                  <a:gd name="T116" fmla="*/ 50 w 84"/>
                  <a:gd name="T117" fmla="*/ 71 h 92"/>
                  <a:gd name="T118" fmla="*/ 52 w 84"/>
                  <a:gd name="T119" fmla="*/ 66 h 92"/>
                  <a:gd name="T120" fmla="*/ 53 w 84"/>
                  <a:gd name="T121" fmla="*/ 62 h 92"/>
                  <a:gd name="T122" fmla="*/ 54 w 84"/>
                  <a:gd name="T123" fmla="*/ 57 h 92"/>
                  <a:gd name="T124" fmla="*/ 54 w 84"/>
                  <a:gd name="T125" fmla="*/ 47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92"/>
                  <a:gd name="T191" fmla="*/ 84 w 84"/>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92">
                    <a:moveTo>
                      <a:pt x="24" y="28"/>
                    </a:moveTo>
                    <a:lnTo>
                      <a:pt x="3" y="24"/>
                    </a:lnTo>
                    <a:lnTo>
                      <a:pt x="5" y="18"/>
                    </a:lnTo>
                    <a:lnTo>
                      <a:pt x="8" y="13"/>
                    </a:lnTo>
                    <a:lnTo>
                      <a:pt x="11" y="9"/>
                    </a:lnTo>
                    <a:lnTo>
                      <a:pt x="15" y="6"/>
                    </a:lnTo>
                    <a:lnTo>
                      <a:pt x="17" y="5"/>
                    </a:lnTo>
                    <a:lnTo>
                      <a:pt x="20" y="3"/>
                    </a:lnTo>
                    <a:lnTo>
                      <a:pt x="23" y="2"/>
                    </a:lnTo>
                    <a:lnTo>
                      <a:pt x="26" y="2"/>
                    </a:lnTo>
                    <a:lnTo>
                      <a:pt x="29" y="1"/>
                    </a:lnTo>
                    <a:lnTo>
                      <a:pt x="33" y="1"/>
                    </a:lnTo>
                    <a:lnTo>
                      <a:pt x="36" y="0"/>
                    </a:lnTo>
                    <a:lnTo>
                      <a:pt x="40" y="0"/>
                    </a:lnTo>
                    <a:lnTo>
                      <a:pt x="47" y="0"/>
                    </a:lnTo>
                    <a:lnTo>
                      <a:pt x="54" y="1"/>
                    </a:lnTo>
                    <a:lnTo>
                      <a:pt x="59" y="2"/>
                    </a:lnTo>
                    <a:lnTo>
                      <a:pt x="64" y="2"/>
                    </a:lnTo>
                    <a:lnTo>
                      <a:pt x="67" y="5"/>
                    </a:lnTo>
                    <a:lnTo>
                      <a:pt x="70" y="7"/>
                    </a:lnTo>
                    <a:lnTo>
                      <a:pt x="73" y="10"/>
                    </a:lnTo>
                    <a:lnTo>
                      <a:pt x="74" y="12"/>
                    </a:lnTo>
                    <a:lnTo>
                      <a:pt x="75" y="16"/>
                    </a:lnTo>
                    <a:lnTo>
                      <a:pt x="77" y="21"/>
                    </a:lnTo>
                    <a:lnTo>
                      <a:pt x="78" y="27"/>
                    </a:lnTo>
                    <a:lnTo>
                      <a:pt x="78" y="35"/>
                    </a:lnTo>
                    <a:lnTo>
                      <a:pt x="78" y="61"/>
                    </a:lnTo>
                    <a:lnTo>
                      <a:pt x="78" y="67"/>
                    </a:lnTo>
                    <a:lnTo>
                      <a:pt x="79" y="71"/>
                    </a:lnTo>
                    <a:lnTo>
                      <a:pt x="79" y="75"/>
                    </a:lnTo>
                    <a:lnTo>
                      <a:pt x="79" y="78"/>
                    </a:lnTo>
                    <a:lnTo>
                      <a:pt x="79" y="81"/>
                    </a:lnTo>
                    <a:lnTo>
                      <a:pt x="80" y="84"/>
                    </a:lnTo>
                    <a:lnTo>
                      <a:pt x="82" y="87"/>
                    </a:lnTo>
                    <a:lnTo>
                      <a:pt x="84" y="90"/>
                    </a:lnTo>
                    <a:lnTo>
                      <a:pt x="60" y="90"/>
                    </a:lnTo>
                    <a:lnTo>
                      <a:pt x="59" y="89"/>
                    </a:lnTo>
                    <a:lnTo>
                      <a:pt x="58" y="88"/>
                    </a:lnTo>
                    <a:lnTo>
                      <a:pt x="57" y="86"/>
                    </a:lnTo>
                    <a:lnTo>
                      <a:pt x="57" y="84"/>
                    </a:lnTo>
                    <a:lnTo>
                      <a:pt x="57" y="83"/>
                    </a:lnTo>
                    <a:lnTo>
                      <a:pt x="57" y="81"/>
                    </a:lnTo>
                    <a:lnTo>
                      <a:pt x="56" y="81"/>
                    </a:lnTo>
                    <a:lnTo>
                      <a:pt x="54" y="83"/>
                    </a:lnTo>
                    <a:lnTo>
                      <a:pt x="51" y="86"/>
                    </a:lnTo>
                    <a:lnTo>
                      <a:pt x="47" y="88"/>
                    </a:lnTo>
                    <a:lnTo>
                      <a:pt x="45" y="90"/>
                    </a:lnTo>
                    <a:lnTo>
                      <a:pt x="40" y="91"/>
                    </a:lnTo>
                    <a:lnTo>
                      <a:pt x="37" y="91"/>
                    </a:lnTo>
                    <a:lnTo>
                      <a:pt x="33" y="92"/>
                    </a:lnTo>
                    <a:lnTo>
                      <a:pt x="28" y="92"/>
                    </a:lnTo>
                    <a:lnTo>
                      <a:pt x="23" y="91"/>
                    </a:lnTo>
                    <a:lnTo>
                      <a:pt x="16" y="91"/>
                    </a:lnTo>
                    <a:lnTo>
                      <a:pt x="11" y="88"/>
                    </a:lnTo>
                    <a:lnTo>
                      <a:pt x="7" y="85"/>
                    </a:lnTo>
                    <a:lnTo>
                      <a:pt x="5" y="81"/>
                    </a:lnTo>
                    <a:lnTo>
                      <a:pt x="2" y="76"/>
                    </a:lnTo>
                    <a:lnTo>
                      <a:pt x="1" y="71"/>
                    </a:lnTo>
                    <a:lnTo>
                      <a:pt x="0" y="67"/>
                    </a:lnTo>
                    <a:lnTo>
                      <a:pt x="0" y="62"/>
                    </a:lnTo>
                    <a:lnTo>
                      <a:pt x="1" y="59"/>
                    </a:lnTo>
                    <a:lnTo>
                      <a:pt x="2" y="55"/>
                    </a:lnTo>
                    <a:lnTo>
                      <a:pt x="3" y="52"/>
                    </a:lnTo>
                    <a:lnTo>
                      <a:pt x="5" y="50"/>
                    </a:lnTo>
                    <a:lnTo>
                      <a:pt x="7" y="47"/>
                    </a:lnTo>
                    <a:lnTo>
                      <a:pt x="10" y="45"/>
                    </a:lnTo>
                    <a:lnTo>
                      <a:pt x="12" y="43"/>
                    </a:lnTo>
                    <a:lnTo>
                      <a:pt x="15" y="42"/>
                    </a:lnTo>
                    <a:lnTo>
                      <a:pt x="20" y="41"/>
                    </a:lnTo>
                    <a:lnTo>
                      <a:pt x="25" y="39"/>
                    </a:lnTo>
                    <a:lnTo>
                      <a:pt x="31" y="38"/>
                    </a:lnTo>
                    <a:lnTo>
                      <a:pt x="38" y="37"/>
                    </a:lnTo>
                    <a:lnTo>
                      <a:pt x="46" y="36"/>
                    </a:lnTo>
                    <a:lnTo>
                      <a:pt x="51" y="33"/>
                    </a:lnTo>
                    <a:lnTo>
                      <a:pt x="54" y="32"/>
                    </a:lnTo>
                    <a:lnTo>
                      <a:pt x="54" y="30"/>
                    </a:lnTo>
                    <a:lnTo>
                      <a:pt x="54" y="27"/>
                    </a:lnTo>
                    <a:lnTo>
                      <a:pt x="53" y="24"/>
                    </a:lnTo>
                    <a:lnTo>
                      <a:pt x="51" y="22"/>
                    </a:lnTo>
                    <a:lnTo>
                      <a:pt x="51" y="20"/>
                    </a:lnTo>
                    <a:lnTo>
                      <a:pt x="49" y="19"/>
                    </a:lnTo>
                    <a:lnTo>
                      <a:pt x="46" y="18"/>
                    </a:lnTo>
                    <a:lnTo>
                      <a:pt x="43" y="17"/>
                    </a:lnTo>
                    <a:lnTo>
                      <a:pt x="38" y="17"/>
                    </a:lnTo>
                    <a:lnTo>
                      <a:pt x="36" y="17"/>
                    </a:lnTo>
                    <a:lnTo>
                      <a:pt x="33" y="17"/>
                    </a:lnTo>
                    <a:lnTo>
                      <a:pt x="31" y="18"/>
                    </a:lnTo>
                    <a:lnTo>
                      <a:pt x="29" y="20"/>
                    </a:lnTo>
                    <a:lnTo>
                      <a:pt x="28" y="21"/>
                    </a:lnTo>
                    <a:lnTo>
                      <a:pt x="27" y="22"/>
                    </a:lnTo>
                    <a:lnTo>
                      <a:pt x="25" y="25"/>
                    </a:lnTo>
                    <a:lnTo>
                      <a:pt x="24" y="28"/>
                    </a:lnTo>
                    <a:close/>
                    <a:moveTo>
                      <a:pt x="54" y="47"/>
                    </a:moveTo>
                    <a:lnTo>
                      <a:pt x="51" y="47"/>
                    </a:lnTo>
                    <a:lnTo>
                      <a:pt x="48" y="48"/>
                    </a:lnTo>
                    <a:lnTo>
                      <a:pt x="44" y="50"/>
                    </a:lnTo>
                    <a:lnTo>
                      <a:pt x="39" y="52"/>
                    </a:lnTo>
                    <a:lnTo>
                      <a:pt x="35" y="52"/>
                    </a:lnTo>
                    <a:lnTo>
                      <a:pt x="32" y="53"/>
                    </a:lnTo>
                    <a:lnTo>
                      <a:pt x="29" y="55"/>
                    </a:lnTo>
                    <a:lnTo>
                      <a:pt x="28" y="55"/>
                    </a:lnTo>
                    <a:lnTo>
                      <a:pt x="26" y="57"/>
                    </a:lnTo>
                    <a:lnTo>
                      <a:pt x="24" y="59"/>
                    </a:lnTo>
                    <a:lnTo>
                      <a:pt x="23" y="62"/>
                    </a:lnTo>
                    <a:lnTo>
                      <a:pt x="23" y="63"/>
                    </a:lnTo>
                    <a:lnTo>
                      <a:pt x="23" y="66"/>
                    </a:lnTo>
                    <a:lnTo>
                      <a:pt x="24" y="68"/>
                    </a:lnTo>
                    <a:lnTo>
                      <a:pt x="26" y="71"/>
                    </a:lnTo>
                    <a:lnTo>
                      <a:pt x="27" y="72"/>
                    </a:lnTo>
                    <a:lnTo>
                      <a:pt x="28" y="74"/>
                    </a:lnTo>
                    <a:lnTo>
                      <a:pt x="31" y="75"/>
                    </a:lnTo>
                    <a:lnTo>
                      <a:pt x="33" y="76"/>
                    </a:lnTo>
                    <a:lnTo>
                      <a:pt x="35" y="76"/>
                    </a:lnTo>
                    <a:lnTo>
                      <a:pt x="38" y="76"/>
                    </a:lnTo>
                    <a:lnTo>
                      <a:pt x="42" y="75"/>
                    </a:lnTo>
                    <a:lnTo>
                      <a:pt x="45" y="74"/>
                    </a:lnTo>
                    <a:lnTo>
                      <a:pt x="47" y="72"/>
                    </a:lnTo>
                    <a:lnTo>
                      <a:pt x="50" y="71"/>
                    </a:lnTo>
                    <a:lnTo>
                      <a:pt x="51" y="68"/>
                    </a:lnTo>
                    <a:lnTo>
                      <a:pt x="52" y="66"/>
                    </a:lnTo>
                    <a:lnTo>
                      <a:pt x="52" y="64"/>
                    </a:lnTo>
                    <a:lnTo>
                      <a:pt x="53" y="62"/>
                    </a:lnTo>
                    <a:lnTo>
                      <a:pt x="53" y="60"/>
                    </a:lnTo>
                    <a:lnTo>
                      <a:pt x="54" y="57"/>
                    </a:lnTo>
                    <a:lnTo>
                      <a:pt x="54" y="52"/>
                    </a:lnTo>
                    <a:lnTo>
                      <a:pt x="54" y="47"/>
                    </a:lnTo>
                    <a:close/>
                  </a:path>
                </a:pathLst>
              </a:custGeom>
              <a:solidFill>
                <a:srgbClr val="FFFF00"/>
              </a:solidFill>
              <a:ln w="9525">
                <a:noFill/>
                <a:round/>
                <a:headEnd/>
                <a:tailEnd/>
              </a:ln>
            </p:spPr>
            <p:txBody>
              <a:bodyPr/>
              <a:lstStyle/>
              <a:p>
                <a:endParaRPr lang="en-US"/>
              </a:p>
            </p:txBody>
          </p:sp>
          <p:sp>
            <p:nvSpPr>
              <p:cNvPr id="43182" name="Freeform 173"/>
              <p:cNvSpPr>
                <a:spLocks/>
              </p:cNvSpPr>
              <p:nvPr/>
            </p:nvSpPr>
            <p:spPr bwMode="auto">
              <a:xfrm>
                <a:off x="1889" y="3352"/>
                <a:ext cx="84" cy="92"/>
              </a:xfrm>
              <a:custGeom>
                <a:avLst/>
                <a:gdLst>
                  <a:gd name="T0" fmla="*/ 24 w 84"/>
                  <a:gd name="T1" fmla="*/ 63 h 92"/>
                  <a:gd name="T2" fmla="*/ 26 w 84"/>
                  <a:gd name="T3" fmla="*/ 68 h 92"/>
                  <a:gd name="T4" fmla="*/ 29 w 84"/>
                  <a:gd name="T5" fmla="*/ 72 h 92"/>
                  <a:gd name="T6" fmla="*/ 36 w 84"/>
                  <a:gd name="T7" fmla="*/ 75 h 92"/>
                  <a:gd name="T8" fmla="*/ 43 w 84"/>
                  <a:gd name="T9" fmla="*/ 76 h 92"/>
                  <a:gd name="T10" fmla="*/ 51 w 84"/>
                  <a:gd name="T11" fmla="*/ 75 h 92"/>
                  <a:gd name="T12" fmla="*/ 57 w 84"/>
                  <a:gd name="T13" fmla="*/ 72 h 92"/>
                  <a:gd name="T14" fmla="*/ 59 w 84"/>
                  <a:gd name="T15" fmla="*/ 71 h 92"/>
                  <a:gd name="T16" fmla="*/ 60 w 84"/>
                  <a:gd name="T17" fmla="*/ 67 h 92"/>
                  <a:gd name="T18" fmla="*/ 59 w 84"/>
                  <a:gd name="T19" fmla="*/ 64 h 92"/>
                  <a:gd name="T20" fmla="*/ 58 w 84"/>
                  <a:gd name="T21" fmla="*/ 62 h 92"/>
                  <a:gd name="T22" fmla="*/ 55 w 84"/>
                  <a:gd name="T23" fmla="*/ 60 h 92"/>
                  <a:gd name="T24" fmla="*/ 50 w 84"/>
                  <a:gd name="T25" fmla="*/ 59 h 92"/>
                  <a:gd name="T26" fmla="*/ 37 w 84"/>
                  <a:gd name="T27" fmla="*/ 56 h 92"/>
                  <a:gd name="T28" fmla="*/ 27 w 84"/>
                  <a:gd name="T29" fmla="*/ 53 h 92"/>
                  <a:gd name="T30" fmla="*/ 19 w 84"/>
                  <a:gd name="T31" fmla="*/ 51 h 92"/>
                  <a:gd name="T32" fmla="*/ 14 w 84"/>
                  <a:gd name="T33" fmla="*/ 47 h 92"/>
                  <a:gd name="T34" fmla="*/ 7 w 84"/>
                  <a:gd name="T35" fmla="*/ 38 h 92"/>
                  <a:gd name="T36" fmla="*/ 5 w 84"/>
                  <a:gd name="T37" fmla="*/ 27 h 92"/>
                  <a:gd name="T38" fmla="*/ 7 w 84"/>
                  <a:gd name="T39" fmla="*/ 17 h 92"/>
                  <a:gd name="T40" fmla="*/ 12 w 84"/>
                  <a:gd name="T41" fmla="*/ 8 h 92"/>
                  <a:gd name="T42" fmla="*/ 18 w 84"/>
                  <a:gd name="T43" fmla="*/ 4 h 92"/>
                  <a:gd name="T44" fmla="*/ 24 w 84"/>
                  <a:gd name="T45" fmla="*/ 2 h 92"/>
                  <a:gd name="T46" fmla="*/ 32 w 84"/>
                  <a:gd name="T47" fmla="*/ 1 h 92"/>
                  <a:gd name="T48" fmla="*/ 41 w 84"/>
                  <a:gd name="T49" fmla="*/ 0 h 92"/>
                  <a:gd name="T50" fmla="*/ 49 w 84"/>
                  <a:gd name="T51" fmla="*/ 1 h 92"/>
                  <a:gd name="T52" fmla="*/ 57 w 84"/>
                  <a:gd name="T53" fmla="*/ 2 h 92"/>
                  <a:gd name="T54" fmla="*/ 63 w 84"/>
                  <a:gd name="T55" fmla="*/ 3 h 92"/>
                  <a:gd name="T56" fmla="*/ 68 w 84"/>
                  <a:gd name="T57" fmla="*/ 6 h 92"/>
                  <a:gd name="T58" fmla="*/ 76 w 84"/>
                  <a:gd name="T59" fmla="*/ 13 h 92"/>
                  <a:gd name="T60" fmla="*/ 81 w 84"/>
                  <a:gd name="T61" fmla="*/ 23 h 92"/>
                  <a:gd name="T62" fmla="*/ 58 w 84"/>
                  <a:gd name="T63" fmla="*/ 24 h 92"/>
                  <a:gd name="T64" fmla="*/ 55 w 84"/>
                  <a:gd name="T65" fmla="*/ 21 h 92"/>
                  <a:gd name="T66" fmla="*/ 51 w 84"/>
                  <a:gd name="T67" fmla="*/ 18 h 92"/>
                  <a:gd name="T68" fmla="*/ 45 w 84"/>
                  <a:gd name="T69" fmla="*/ 17 h 92"/>
                  <a:gd name="T70" fmla="*/ 37 w 84"/>
                  <a:gd name="T71" fmla="*/ 17 h 92"/>
                  <a:gd name="T72" fmla="*/ 30 w 84"/>
                  <a:gd name="T73" fmla="*/ 18 h 92"/>
                  <a:gd name="T74" fmla="*/ 28 w 84"/>
                  <a:gd name="T75" fmla="*/ 20 h 92"/>
                  <a:gd name="T76" fmla="*/ 26 w 84"/>
                  <a:gd name="T77" fmla="*/ 22 h 92"/>
                  <a:gd name="T78" fmla="*/ 26 w 84"/>
                  <a:gd name="T79" fmla="*/ 25 h 92"/>
                  <a:gd name="T80" fmla="*/ 28 w 84"/>
                  <a:gd name="T81" fmla="*/ 28 h 92"/>
                  <a:gd name="T82" fmla="*/ 30 w 84"/>
                  <a:gd name="T83" fmla="*/ 30 h 92"/>
                  <a:gd name="T84" fmla="*/ 41 w 84"/>
                  <a:gd name="T85" fmla="*/ 33 h 92"/>
                  <a:gd name="T86" fmla="*/ 54 w 84"/>
                  <a:gd name="T87" fmla="*/ 36 h 92"/>
                  <a:gd name="T88" fmla="*/ 62 w 84"/>
                  <a:gd name="T89" fmla="*/ 38 h 92"/>
                  <a:gd name="T90" fmla="*/ 69 w 84"/>
                  <a:gd name="T91" fmla="*/ 41 h 92"/>
                  <a:gd name="T92" fmla="*/ 75 w 84"/>
                  <a:gd name="T93" fmla="*/ 44 h 92"/>
                  <a:gd name="T94" fmla="*/ 80 w 84"/>
                  <a:gd name="T95" fmla="*/ 49 h 92"/>
                  <a:gd name="T96" fmla="*/ 84 w 84"/>
                  <a:gd name="T97" fmla="*/ 57 h 92"/>
                  <a:gd name="T98" fmla="*/ 83 w 84"/>
                  <a:gd name="T99" fmla="*/ 69 h 92"/>
                  <a:gd name="T100" fmla="*/ 78 w 84"/>
                  <a:gd name="T101" fmla="*/ 79 h 92"/>
                  <a:gd name="T102" fmla="*/ 71 w 84"/>
                  <a:gd name="T103" fmla="*/ 86 h 92"/>
                  <a:gd name="T104" fmla="*/ 64 w 84"/>
                  <a:gd name="T105" fmla="*/ 89 h 92"/>
                  <a:gd name="T106" fmla="*/ 57 w 84"/>
                  <a:gd name="T107" fmla="*/ 91 h 92"/>
                  <a:gd name="T108" fmla="*/ 48 w 84"/>
                  <a:gd name="T109" fmla="*/ 92 h 92"/>
                  <a:gd name="T110" fmla="*/ 39 w 84"/>
                  <a:gd name="T111" fmla="*/ 92 h 92"/>
                  <a:gd name="T112" fmla="*/ 30 w 84"/>
                  <a:gd name="T113" fmla="*/ 91 h 92"/>
                  <a:gd name="T114" fmla="*/ 23 w 84"/>
                  <a:gd name="T115" fmla="*/ 90 h 92"/>
                  <a:gd name="T116" fmla="*/ 16 w 84"/>
                  <a:gd name="T117" fmla="*/ 87 h 92"/>
                  <a:gd name="T118" fmla="*/ 10 w 84"/>
                  <a:gd name="T119" fmla="*/ 82 h 92"/>
                  <a:gd name="T120" fmla="*/ 2 w 84"/>
                  <a:gd name="T121" fmla="*/ 72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92"/>
                  <a:gd name="T185" fmla="*/ 84 w 84"/>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92">
                    <a:moveTo>
                      <a:pt x="0" y="67"/>
                    </a:moveTo>
                    <a:lnTo>
                      <a:pt x="24" y="63"/>
                    </a:lnTo>
                    <a:lnTo>
                      <a:pt x="25" y="66"/>
                    </a:lnTo>
                    <a:lnTo>
                      <a:pt x="26" y="68"/>
                    </a:lnTo>
                    <a:lnTo>
                      <a:pt x="28" y="71"/>
                    </a:lnTo>
                    <a:lnTo>
                      <a:pt x="29" y="72"/>
                    </a:lnTo>
                    <a:lnTo>
                      <a:pt x="32" y="74"/>
                    </a:lnTo>
                    <a:lnTo>
                      <a:pt x="36" y="75"/>
                    </a:lnTo>
                    <a:lnTo>
                      <a:pt x="40" y="76"/>
                    </a:lnTo>
                    <a:lnTo>
                      <a:pt x="43" y="76"/>
                    </a:lnTo>
                    <a:lnTo>
                      <a:pt x="46" y="76"/>
                    </a:lnTo>
                    <a:lnTo>
                      <a:pt x="51" y="75"/>
                    </a:lnTo>
                    <a:lnTo>
                      <a:pt x="54" y="74"/>
                    </a:lnTo>
                    <a:lnTo>
                      <a:pt x="57" y="72"/>
                    </a:lnTo>
                    <a:lnTo>
                      <a:pt x="58" y="71"/>
                    </a:lnTo>
                    <a:lnTo>
                      <a:pt x="59" y="71"/>
                    </a:lnTo>
                    <a:lnTo>
                      <a:pt x="60" y="68"/>
                    </a:lnTo>
                    <a:lnTo>
                      <a:pt x="60" y="67"/>
                    </a:lnTo>
                    <a:lnTo>
                      <a:pt x="60" y="65"/>
                    </a:lnTo>
                    <a:lnTo>
                      <a:pt x="59" y="64"/>
                    </a:lnTo>
                    <a:lnTo>
                      <a:pt x="59" y="62"/>
                    </a:lnTo>
                    <a:lnTo>
                      <a:pt x="58" y="62"/>
                    </a:lnTo>
                    <a:lnTo>
                      <a:pt x="57" y="61"/>
                    </a:lnTo>
                    <a:lnTo>
                      <a:pt x="55" y="60"/>
                    </a:lnTo>
                    <a:lnTo>
                      <a:pt x="53" y="59"/>
                    </a:lnTo>
                    <a:lnTo>
                      <a:pt x="50" y="59"/>
                    </a:lnTo>
                    <a:lnTo>
                      <a:pt x="43" y="57"/>
                    </a:lnTo>
                    <a:lnTo>
                      <a:pt x="37" y="56"/>
                    </a:lnTo>
                    <a:lnTo>
                      <a:pt x="32" y="55"/>
                    </a:lnTo>
                    <a:lnTo>
                      <a:pt x="27" y="53"/>
                    </a:lnTo>
                    <a:lnTo>
                      <a:pt x="23" y="52"/>
                    </a:lnTo>
                    <a:lnTo>
                      <a:pt x="19" y="51"/>
                    </a:lnTo>
                    <a:lnTo>
                      <a:pt x="16" y="49"/>
                    </a:lnTo>
                    <a:lnTo>
                      <a:pt x="14" y="47"/>
                    </a:lnTo>
                    <a:lnTo>
                      <a:pt x="10" y="43"/>
                    </a:lnTo>
                    <a:lnTo>
                      <a:pt x="7" y="38"/>
                    </a:lnTo>
                    <a:lnTo>
                      <a:pt x="5" y="32"/>
                    </a:lnTo>
                    <a:lnTo>
                      <a:pt x="5" y="27"/>
                    </a:lnTo>
                    <a:lnTo>
                      <a:pt x="5" y="22"/>
                    </a:lnTo>
                    <a:lnTo>
                      <a:pt x="7" y="17"/>
                    </a:lnTo>
                    <a:lnTo>
                      <a:pt x="9" y="12"/>
                    </a:lnTo>
                    <a:lnTo>
                      <a:pt x="12" y="8"/>
                    </a:lnTo>
                    <a:lnTo>
                      <a:pt x="15" y="7"/>
                    </a:lnTo>
                    <a:lnTo>
                      <a:pt x="18" y="4"/>
                    </a:lnTo>
                    <a:lnTo>
                      <a:pt x="21" y="3"/>
                    </a:lnTo>
                    <a:lnTo>
                      <a:pt x="24" y="2"/>
                    </a:lnTo>
                    <a:lnTo>
                      <a:pt x="28" y="1"/>
                    </a:lnTo>
                    <a:lnTo>
                      <a:pt x="32" y="1"/>
                    </a:lnTo>
                    <a:lnTo>
                      <a:pt x="36" y="0"/>
                    </a:lnTo>
                    <a:lnTo>
                      <a:pt x="41" y="0"/>
                    </a:lnTo>
                    <a:lnTo>
                      <a:pt x="45" y="0"/>
                    </a:lnTo>
                    <a:lnTo>
                      <a:pt x="49" y="1"/>
                    </a:lnTo>
                    <a:lnTo>
                      <a:pt x="53" y="1"/>
                    </a:lnTo>
                    <a:lnTo>
                      <a:pt x="57" y="2"/>
                    </a:lnTo>
                    <a:lnTo>
                      <a:pt x="60" y="2"/>
                    </a:lnTo>
                    <a:lnTo>
                      <a:pt x="63" y="3"/>
                    </a:lnTo>
                    <a:lnTo>
                      <a:pt x="65" y="5"/>
                    </a:lnTo>
                    <a:lnTo>
                      <a:pt x="68" y="6"/>
                    </a:lnTo>
                    <a:lnTo>
                      <a:pt x="72" y="9"/>
                    </a:lnTo>
                    <a:lnTo>
                      <a:pt x="76" y="13"/>
                    </a:lnTo>
                    <a:lnTo>
                      <a:pt x="79" y="18"/>
                    </a:lnTo>
                    <a:lnTo>
                      <a:pt x="81" y="23"/>
                    </a:lnTo>
                    <a:lnTo>
                      <a:pt x="58" y="27"/>
                    </a:lnTo>
                    <a:lnTo>
                      <a:pt x="58" y="24"/>
                    </a:lnTo>
                    <a:lnTo>
                      <a:pt x="57" y="22"/>
                    </a:lnTo>
                    <a:lnTo>
                      <a:pt x="55" y="21"/>
                    </a:lnTo>
                    <a:lnTo>
                      <a:pt x="53" y="20"/>
                    </a:lnTo>
                    <a:lnTo>
                      <a:pt x="51" y="18"/>
                    </a:lnTo>
                    <a:lnTo>
                      <a:pt x="48" y="17"/>
                    </a:lnTo>
                    <a:lnTo>
                      <a:pt x="45" y="17"/>
                    </a:lnTo>
                    <a:lnTo>
                      <a:pt x="41" y="17"/>
                    </a:lnTo>
                    <a:lnTo>
                      <a:pt x="37" y="17"/>
                    </a:lnTo>
                    <a:lnTo>
                      <a:pt x="33" y="17"/>
                    </a:lnTo>
                    <a:lnTo>
                      <a:pt x="30" y="18"/>
                    </a:lnTo>
                    <a:lnTo>
                      <a:pt x="28" y="20"/>
                    </a:lnTo>
                    <a:lnTo>
                      <a:pt x="27" y="22"/>
                    </a:lnTo>
                    <a:lnTo>
                      <a:pt x="26" y="22"/>
                    </a:lnTo>
                    <a:lnTo>
                      <a:pt x="26" y="23"/>
                    </a:lnTo>
                    <a:lnTo>
                      <a:pt x="26" y="25"/>
                    </a:lnTo>
                    <a:lnTo>
                      <a:pt x="27" y="27"/>
                    </a:lnTo>
                    <a:lnTo>
                      <a:pt x="28" y="28"/>
                    </a:lnTo>
                    <a:lnTo>
                      <a:pt x="28" y="29"/>
                    </a:lnTo>
                    <a:lnTo>
                      <a:pt x="30" y="30"/>
                    </a:lnTo>
                    <a:lnTo>
                      <a:pt x="36" y="32"/>
                    </a:lnTo>
                    <a:lnTo>
                      <a:pt x="41" y="33"/>
                    </a:lnTo>
                    <a:lnTo>
                      <a:pt x="50" y="35"/>
                    </a:lnTo>
                    <a:lnTo>
                      <a:pt x="54" y="36"/>
                    </a:lnTo>
                    <a:lnTo>
                      <a:pt x="58" y="37"/>
                    </a:lnTo>
                    <a:lnTo>
                      <a:pt x="62" y="38"/>
                    </a:lnTo>
                    <a:lnTo>
                      <a:pt x="66" y="40"/>
                    </a:lnTo>
                    <a:lnTo>
                      <a:pt x="69" y="41"/>
                    </a:lnTo>
                    <a:lnTo>
                      <a:pt x="72" y="42"/>
                    </a:lnTo>
                    <a:lnTo>
                      <a:pt x="75" y="44"/>
                    </a:lnTo>
                    <a:lnTo>
                      <a:pt x="76" y="46"/>
                    </a:lnTo>
                    <a:lnTo>
                      <a:pt x="80" y="49"/>
                    </a:lnTo>
                    <a:lnTo>
                      <a:pt x="82" y="53"/>
                    </a:lnTo>
                    <a:lnTo>
                      <a:pt x="84" y="57"/>
                    </a:lnTo>
                    <a:lnTo>
                      <a:pt x="84" y="63"/>
                    </a:lnTo>
                    <a:lnTo>
                      <a:pt x="83" y="69"/>
                    </a:lnTo>
                    <a:lnTo>
                      <a:pt x="81" y="74"/>
                    </a:lnTo>
                    <a:lnTo>
                      <a:pt x="78" y="79"/>
                    </a:lnTo>
                    <a:lnTo>
                      <a:pt x="74" y="84"/>
                    </a:lnTo>
                    <a:lnTo>
                      <a:pt x="71" y="86"/>
                    </a:lnTo>
                    <a:lnTo>
                      <a:pt x="68" y="88"/>
                    </a:lnTo>
                    <a:lnTo>
                      <a:pt x="64" y="89"/>
                    </a:lnTo>
                    <a:lnTo>
                      <a:pt x="61" y="91"/>
                    </a:lnTo>
                    <a:lnTo>
                      <a:pt x="57" y="91"/>
                    </a:lnTo>
                    <a:lnTo>
                      <a:pt x="53" y="91"/>
                    </a:lnTo>
                    <a:lnTo>
                      <a:pt x="48" y="92"/>
                    </a:lnTo>
                    <a:lnTo>
                      <a:pt x="43" y="92"/>
                    </a:lnTo>
                    <a:lnTo>
                      <a:pt x="39" y="92"/>
                    </a:lnTo>
                    <a:lnTo>
                      <a:pt x="35" y="91"/>
                    </a:lnTo>
                    <a:lnTo>
                      <a:pt x="30" y="91"/>
                    </a:lnTo>
                    <a:lnTo>
                      <a:pt x="27" y="91"/>
                    </a:lnTo>
                    <a:lnTo>
                      <a:pt x="23" y="90"/>
                    </a:lnTo>
                    <a:lnTo>
                      <a:pt x="20" y="89"/>
                    </a:lnTo>
                    <a:lnTo>
                      <a:pt x="16" y="87"/>
                    </a:lnTo>
                    <a:lnTo>
                      <a:pt x="14" y="86"/>
                    </a:lnTo>
                    <a:lnTo>
                      <a:pt x="10" y="82"/>
                    </a:lnTo>
                    <a:lnTo>
                      <a:pt x="5" y="77"/>
                    </a:lnTo>
                    <a:lnTo>
                      <a:pt x="2" y="72"/>
                    </a:lnTo>
                    <a:lnTo>
                      <a:pt x="0" y="67"/>
                    </a:lnTo>
                    <a:close/>
                  </a:path>
                </a:pathLst>
              </a:custGeom>
              <a:solidFill>
                <a:srgbClr val="FFFF00"/>
              </a:solidFill>
              <a:ln w="9525">
                <a:noFill/>
                <a:round/>
                <a:headEnd/>
                <a:tailEnd/>
              </a:ln>
            </p:spPr>
            <p:txBody>
              <a:bodyPr/>
              <a:lstStyle/>
              <a:p>
                <a:endParaRPr lang="en-US"/>
              </a:p>
            </p:txBody>
          </p:sp>
          <p:sp>
            <p:nvSpPr>
              <p:cNvPr id="43183" name="Freeform 174"/>
              <p:cNvSpPr>
                <a:spLocks/>
              </p:cNvSpPr>
              <p:nvPr/>
            </p:nvSpPr>
            <p:spPr bwMode="auto">
              <a:xfrm>
                <a:off x="2043" y="3352"/>
                <a:ext cx="59" cy="90"/>
              </a:xfrm>
              <a:custGeom>
                <a:avLst/>
                <a:gdLst>
                  <a:gd name="T0" fmla="*/ 25 w 59"/>
                  <a:gd name="T1" fmla="*/ 90 h 90"/>
                  <a:gd name="T2" fmla="*/ 0 w 59"/>
                  <a:gd name="T3" fmla="*/ 90 h 90"/>
                  <a:gd name="T4" fmla="*/ 0 w 59"/>
                  <a:gd name="T5" fmla="*/ 2 h 90"/>
                  <a:gd name="T6" fmla="*/ 22 w 59"/>
                  <a:gd name="T7" fmla="*/ 2 h 90"/>
                  <a:gd name="T8" fmla="*/ 22 w 59"/>
                  <a:gd name="T9" fmla="*/ 15 h 90"/>
                  <a:gd name="T10" fmla="*/ 25 w 59"/>
                  <a:gd name="T11" fmla="*/ 11 h 90"/>
                  <a:gd name="T12" fmla="*/ 28 w 59"/>
                  <a:gd name="T13" fmla="*/ 7 h 90"/>
                  <a:gd name="T14" fmla="*/ 30 w 59"/>
                  <a:gd name="T15" fmla="*/ 5 h 90"/>
                  <a:gd name="T16" fmla="*/ 33 w 59"/>
                  <a:gd name="T17" fmla="*/ 2 h 90"/>
                  <a:gd name="T18" fmla="*/ 35 w 59"/>
                  <a:gd name="T19" fmla="*/ 2 h 90"/>
                  <a:gd name="T20" fmla="*/ 38 w 59"/>
                  <a:gd name="T21" fmla="*/ 1 h 90"/>
                  <a:gd name="T22" fmla="*/ 40 w 59"/>
                  <a:gd name="T23" fmla="*/ 0 h 90"/>
                  <a:gd name="T24" fmla="*/ 43 w 59"/>
                  <a:gd name="T25" fmla="*/ 0 h 90"/>
                  <a:gd name="T26" fmla="*/ 47 w 59"/>
                  <a:gd name="T27" fmla="*/ 0 h 90"/>
                  <a:gd name="T28" fmla="*/ 51 w 59"/>
                  <a:gd name="T29" fmla="*/ 1 h 90"/>
                  <a:gd name="T30" fmla="*/ 55 w 59"/>
                  <a:gd name="T31" fmla="*/ 2 h 90"/>
                  <a:gd name="T32" fmla="*/ 59 w 59"/>
                  <a:gd name="T33" fmla="*/ 5 h 90"/>
                  <a:gd name="T34" fmla="*/ 51 w 59"/>
                  <a:gd name="T35" fmla="*/ 24 h 90"/>
                  <a:gd name="T36" fmla="*/ 49 w 59"/>
                  <a:gd name="T37" fmla="*/ 22 h 90"/>
                  <a:gd name="T38" fmla="*/ 46 w 59"/>
                  <a:gd name="T39" fmla="*/ 22 h 90"/>
                  <a:gd name="T40" fmla="*/ 43 w 59"/>
                  <a:gd name="T41" fmla="*/ 20 h 90"/>
                  <a:gd name="T42" fmla="*/ 40 w 59"/>
                  <a:gd name="T43" fmla="*/ 20 h 90"/>
                  <a:gd name="T44" fmla="*/ 38 w 59"/>
                  <a:gd name="T45" fmla="*/ 20 h 90"/>
                  <a:gd name="T46" fmla="*/ 35 w 59"/>
                  <a:gd name="T47" fmla="*/ 21 h 90"/>
                  <a:gd name="T48" fmla="*/ 33 w 59"/>
                  <a:gd name="T49" fmla="*/ 22 h 90"/>
                  <a:gd name="T50" fmla="*/ 31 w 59"/>
                  <a:gd name="T51" fmla="*/ 23 h 90"/>
                  <a:gd name="T52" fmla="*/ 30 w 59"/>
                  <a:gd name="T53" fmla="*/ 25 h 90"/>
                  <a:gd name="T54" fmla="*/ 29 w 59"/>
                  <a:gd name="T55" fmla="*/ 27 h 90"/>
                  <a:gd name="T56" fmla="*/ 28 w 59"/>
                  <a:gd name="T57" fmla="*/ 30 h 90"/>
                  <a:gd name="T58" fmla="*/ 27 w 59"/>
                  <a:gd name="T59" fmla="*/ 32 h 90"/>
                  <a:gd name="T60" fmla="*/ 26 w 59"/>
                  <a:gd name="T61" fmla="*/ 35 h 90"/>
                  <a:gd name="T62" fmla="*/ 26 w 59"/>
                  <a:gd name="T63" fmla="*/ 37 h 90"/>
                  <a:gd name="T64" fmla="*/ 25 w 59"/>
                  <a:gd name="T65" fmla="*/ 40 h 90"/>
                  <a:gd name="T66" fmla="*/ 25 w 59"/>
                  <a:gd name="T67" fmla="*/ 44 h 90"/>
                  <a:gd name="T68" fmla="*/ 25 w 59"/>
                  <a:gd name="T69" fmla="*/ 48 h 90"/>
                  <a:gd name="T70" fmla="*/ 25 w 59"/>
                  <a:gd name="T71" fmla="*/ 52 h 90"/>
                  <a:gd name="T72" fmla="*/ 25 w 59"/>
                  <a:gd name="T73" fmla="*/ 57 h 90"/>
                  <a:gd name="T74" fmla="*/ 25 w 59"/>
                  <a:gd name="T75" fmla="*/ 63 h 90"/>
                  <a:gd name="T76" fmla="*/ 25 w 59"/>
                  <a:gd name="T77" fmla="*/ 9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
                  <a:gd name="T118" fmla="*/ 0 h 90"/>
                  <a:gd name="T119" fmla="*/ 59 w 59"/>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 h="90">
                    <a:moveTo>
                      <a:pt x="25" y="90"/>
                    </a:moveTo>
                    <a:lnTo>
                      <a:pt x="0" y="90"/>
                    </a:lnTo>
                    <a:lnTo>
                      <a:pt x="0" y="2"/>
                    </a:lnTo>
                    <a:lnTo>
                      <a:pt x="22" y="2"/>
                    </a:lnTo>
                    <a:lnTo>
                      <a:pt x="22" y="15"/>
                    </a:lnTo>
                    <a:lnTo>
                      <a:pt x="25" y="11"/>
                    </a:lnTo>
                    <a:lnTo>
                      <a:pt x="28" y="7"/>
                    </a:lnTo>
                    <a:lnTo>
                      <a:pt x="30" y="5"/>
                    </a:lnTo>
                    <a:lnTo>
                      <a:pt x="33" y="2"/>
                    </a:lnTo>
                    <a:lnTo>
                      <a:pt x="35" y="2"/>
                    </a:lnTo>
                    <a:lnTo>
                      <a:pt x="38" y="1"/>
                    </a:lnTo>
                    <a:lnTo>
                      <a:pt x="40" y="0"/>
                    </a:lnTo>
                    <a:lnTo>
                      <a:pt x="43" y="0"/>
                    </a:lnTo>
                    <a:lnTo>
                      <a:pt x="47" y="0"/>
                    </a:lnTo>
                    <a:lnTo>
                      <a:pt x="51" y="1"/>
                    </a:lnTo>
                    <a:lnTo>
                      <a:pt x="55" y="2"/>
                    </a:lnTo>
                    <a:lnTo>
                      <a:pt x="59" y="5"/>
                    </a:lnTo>
                    <a:lnTo>
                      <a:pt x="51" y="24"/>
                    </a:lnTo>
                    <a:lnTo>
                      <a:pt x="49" y="22"/>
                    </a:lnTo>
                    <a:lnTo>
                      <a:pt x="46" y="22"/>
                    </a:lnTo>
                    <a:lnTo>
                      <a:pt x="43" y="20"/>
                    </a:lnTo>
                    <a:lnTo>
                      <a:pt x="40" y="20"/>
                    </a:lnTo>
                    <a:lnTo>
                      <a:pt x="38" y="20"/>
                    </a:lnTo>
                    <a:lnTo>
                      <a:pt x="35" y="21"/>
                    </a:lnTo>
                    <a:lnTo>
                      <a:pt x="33" y="22"/>
                    </a:lnTo>
                    <a:lnTo>
                      <a:pt x="31" y="23"/>
                    </a:lnTo>
                    <a:lnTo>
                      <a:pt x="30" y="25"/>
                    </a:lnTo>
                    <a:lnTo>
                      <a:pt x="29" y="27"/>
                    </a:lnTo>
                    <a:lnTo>
                      <a:pt x="28" y="30"/>
                    </a:lnTo>
                    <a:lnTo>
                      <a:pt x="27" y="32"/>
                    </a:lnTo>
                    <a:lnTo>
                      <a:pt x="26" y="35"/>
                    </a:lnTo>
                    <a:lnTo>
                      <a:pt x="26" y="37"/>
                    </a:lnTo>
                    <a:lnTo>
                      <a:pt x="25" y="40"/>
                    </a:lnTo>
                    <a:lnTo>
                      <a:pt x="25" y="44"/>
                    </a:lnTo>
                    <a:lnTo>
                      <a:pt x="25" y="48"/>
                    </a:lnTo>
                    <a:lnTo>
                      <a:pt x="25" y="52"/>
                    </a:lnTo>
                    <a:lnTo>
                      <a:pt x="25" y="57"/>
                    </a:lnTo>
                    <a:lnTo>
                      <a:pt x="25" y="63"/>
                    </a:lnTo>
                    <a:lnTo>
                      <a:pt x="25" y="90"/>
                    </a:lnTo>
                    <a:close/>
                  </a:path>
                </a:pathLst>
              </a:custGeom>
              <a:solidFill>
                <a:srgbClr val="FFFF00"/>
              </a:solidFill>
              <a:ln w="9525">
                <a:noFill/>
                <a:round/>
                <a:headEnd/>
                <a:tailEnd/>
              </a:ln>
            </p:spPr>
            <p:txBody>
              <a:bodyPr/>
              <a:lstStyle/>
              <a:p>
                <a:endParaRPr lang="en-US"/>
              </a:p>
            </p:txBody>
          </p:sp>
          <p:sp>
            <p:nvSpPr>
              <p:cNvPr id="43184" name="Freeform 175"/>
              <p:cNvSpPr>
                <a:spLocks noEditPoints="1"/>
              </p:cNvSpPr>
              <p:nvPr/>
            </p:nvSpPr>
            <p:spPr bwMode="auto">
              <a:xfrm>
                <a:off x="2105" y="3352"/>
                <a:ext cx="84" cy="92"/>
              </a:xfrm>
              <a:custGeom>
                <a:avLst/>
                <a:gdLst>
                  <a:gd name="T0" fmla="*/ 82 w 84"/>
                  <a:gd name="T1" fmla="*/ 67 h 92"/>
                  <a:gd name="T2" fmla="*/ 76 w 84"/>
                  <a:gd name="T3" fmla="*/ 77 h 92"/>
                  <a:gd name="T4" fmla="*/ 69 w 84"/>
                  <a:gd name="T5" fmla="*/ 86 h 92"/>
                  <a:gd name="T6" fmla="*/ 62 w 84"/>
                  <a:gd name="T7" fmla="*/ 89 h 92"/>
                  <a:gd name="T8" fmla="*/ 57 w 84"/>
                  <a:gd name="T9" fmla="*/ 91 h 92"/>
                  <a:gd name="T10" fmla="*/ 49 w 84"/>
                  <a:gd name="T11" fmla="*/ 91 h 92"/>
                  <a:gd name="T12" fmla="*/ 43 w 84"/>
                  <a:gd name="T13" fmla="*/ 92 h 92"/>
                  <a:gd name="T14" fmla="*/ 31 w 84"/>
                  <a:gd name="T15" fmla="*/ 91 h 92"/>
                  <a:gd name="T16" fmla="*/ 22 w 84"/>
                  <a:gd name="T17" fmla="*/ 89 h 92"/>
                  <a:gd name="T18" fmla="*/ 14 w 84"/>
                  <a:gd name="T19" fmla="*/ 84 h 92"/>
                  <a:gd name="T20" fmla="*/ 8 w 84"/>
                  <a:gd name="T21" fmla="*/ 78 h 92"/>
                  <a:gd name="T22" fmla="*/ 4 w 84"/>
                  <a:gd name="T23" fmla="*/ 71 h 92"/>
                  <a:gd name="T24" fmla="*/ 2 w 84"/>
                  <a:gd name="T25" fmla="*/ 64 h 92"/>
                  <a:gd name="T26" fmla="*/ 1 w 84"/>
                  <a:gd name="T27" fmla="*/ 56 h 92"/>
                  <a:gd name="T28" fmla="*/ 0 w 84"/>
                  <a:gd name="T29" fmla="*/ 47 h 92"/>
                  <a:gd name="T30" fmla="*/ 1 w 84"/>
                  <a:gd name="T31" fmla="*/ 37 h 92"/>
                  <a:gd name="T32" fmla="*/ 3 w 84"/>
                  <a:gd name="T33" fmla="*/ 27 h 92"/>
                  <a:gd name="T34" fmla="*/ 6 w 84"/>
                  <a:gd name="T35" fmla="*/ 19 h 92"/>
                  <a:gd name="T36" fmla="*/ 10 w 84"/>
                  <a:gd name="T37" fmla="*/ 12 h 92"/>
                  <a:gd name="T38" fmla="*/ 16 w 84"/>
                  <a:gd name="T39" fmla="*/ 7 h 92"/>
                  <a:gd name="T40" fmla="*/ 24 w 84"/>
                  <a:gd name="T41" fmla="*/ 3 h 92"/>
                  <a:gd name="T42" fmla="*/ 31 w 84"/>
                  <a:gd name="T43" fmla="*/ 1 h 92"/>
                  <a:gd name="T44" fmla="*/ 40 w 84"/>
                  <a:gd name="T45" fmla="*/ 0 h 92"/>
                  <a:gd name="T46" fmla="*/ 49 w 84"/>
                  <a:gd name="T47" fmla="*/ 1 h 92"/>
                  <a:gd name="T48" fmla="*/ 59 w 84"/>
                  <a:gd name="T49" fmla="*/ 3 h 92"/>
                  <a:gd name="T50" fmla="*/ 66 w 84"/>
                  <a:gd name="T51" fmla="*/ 7 h 92"/>
                  <a:gd name="T52" fmla="*/ 72 w 84"/>
                  <a:gd name="T53" fmla="*/ 12 h 92"/>
                  <a:gd name="T54" fmla="*/ 77 w 84"/>
                  <a:gd name="T55" fmla="*/ 20 h 92"/>
                  <a:gd name="T56" fmla="*/ 81 w 84"/>
                  <a:gd name="T57" fmla="*/ 29 h 92"/>
                  <a:gd name="T58" fmla="*/ 83 w 84"/>
                  <a:gd name="T59" fmla="*/ 40 h 92"/>
                  <a:gd name="T60" fmla="*/ 84 w 84"/>
                  <a:gd name="T61" fmla="*/ 52 h 92"/>
                  <a:gd name="T62" fmla="*/ 23 w 84"/>
                  <a:gd name="T63" fmla="*/ 57 h 92"/>
                  <a:gd name="T64" fmla="*/ 26 w 84"/>
                  <a:gd name="T65" fmla="*/ 67 h 92"/>
                  <a:gd name="T66" fmla="*/ 31 w 84"/>
                  <a:gd name="T67" fmla="*/ 71 h 92"/>
                  <a:gd name="T68" fmla="*/ 39 w 84"/>
                  <a:gd name="T69" fmla="*/ 74 h 92"/>
                  <a:gd name="T70" fmla="*/ 45 w 84"/>
                  <a:gd name="T71" fmla="*/ 75 h 92"/>
                  <a:gd name="T72" fmla="*/ 51 w 84"/>
                  <a:gd name="T73" fmla="*/ 74 h 92"/>
                  <a:gd name="T74" fmla="*/ 53 w 84"/>
                  <a:gd name="T75" fmla="*/ 71 h 92"/>
                  <a:gd name="T76" fmla="*/ 57 w 84"/>
                  <a:gd name="T77" fmla="*/ 66 h 92"/>
                  <a:gd name="T78" fmla="*/ 60 w 84"/>
                  <a:gd name="T79" fmla="*/ 38 h 92"/>
                  <a:gd name="T80" fmla="*/ 58 w 84"/>
                  <a:gd name="T81" fmla="*/ 29 h 92"/>
                  <a:gd name="T82" fmla="*/ 54 w 84"/>
                  <a:gd name="T83" fmla="*/ 23 h 92"/>
                  <a:gd name="T84" fmla="*/ 48 w 84"/>
                  <a:gd name="T85" fmla="*/ 19 h 92"/>
                  <a:gd name="T86" fmla="*/ 41 w 84"/>
                  <a:gd name="T87" fmla="*/ 17 h 92"/>
                  <a:gd name="T88" fmla="*/ 34 w 84"/>
                  <a:gd name="T89" fmla="*/ 19 h 92"/>
                  <a:gd name="T90" fmla="*/ 28 w 84"/>
                  <a:gd name="T91" fmla="*/ 23 h 92"/>
                  <a:gd name="T92" fmla="*/ 25 w 84"/>
                  <a:gd name="T93" fmla="*/ 29 h 92"/>
                  <a:gd name="T94" fmla="*/ 23 w 84"/>
                  <a:gd name="T95" fmla="*/ 38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92"/>
                  <a:gd name="T146" fmla="*/ 84 w 84"/>
                  <a:gd name="T147" fmla="*/ 92 h 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92">
                    <a:moveTo>
                      <a:pt x="58" y="63"/>
                    </a:moveTo>
                    <a:lnTo>
                      <a:pt x="82" y="67"/>
                    </a:lnTo>
                    <a:lnTo>
                      <a:pt x="80" y="72"/>
                    </a:lnTo>
                    <a:lnTo>
                      <a:pt x="76" y="77"/>
                    </a:lnTo>
                    <a:lnTo>
                      <a:pt x="73" y="82"/>
                    </a:lnTo>
                    <a:lnTo>
                      <a:pt x="69" y="86"/>
                    </a:lnTo>
                    <a:lnTo>
                      <a:pt x="66" y="87"/>
                    </a:lnTo>
                    <a:lnTo>
                      <a:pt x="62" y="89"/>
                    </a:lnTo>
                    <a:lnTo>
                      <a:pt x="59" y="90"/>
                    </a:lnTo>
                    <a:lnTo>
                      <a:pt x="57" y="91"/>
                    </a:lnTo>
                    <a:lnTo>
                      <a:pt x="53" y="91"/>
                    </a:lnTo>
                    <a:lnTo>
                      <a:pt x="49" y="91"/>
                    </a:lnTo>
                    <a:lnTo>
                      <a:pt x="46" y="92"/>
                    </a:lnTo>
                    <a:lnTo>
                      <a:pt x="43" y="92"/>
                    </a:lnTo>
                    <a:lnTo>
                      <a:pt x="37" y="92"/>
                    </a:lnTo>
                    <a:lnTo>
                      <a:pt x="31" y="91"/>
                    </a:lnTo>
                    <a:lnTo>
                      <a:pt x="26" y="91"/>
                    </a:lnTo>
                    <a:lnTo>
                      <a:pt x="22" y="89"/>
                    </a:lnTo>
                    <a:lnTo>
                      <a:pt x="18" y="86"/>
                    </a:lnTo>
                    <a:lnTo>
                      <a:pt x="14" y="84"/>
                    </a:lnTo>
                    <a:lnTo>
                      <a:pt x="11" y="81"/>
                    </a:lnTo>
                    <a:lnTo>
                      <a:pt x="8" y="78"/>
                    </a:lnTo>
                    <a:lnTo>
                      <a:pt x="7" y="75"/>
                    </a:lnTo>
                    <a:lnTo>
                      <a:pt x="4" y="71"/>
                    </a:lnTo>
                    <a:lnTo>
                      <a:pt x="3" y="68"/>
                    </a:lnTo>
                    <a:lnTo>
                      <a:pt x="2" y="64"/>
                    </a:lnTo>
                    <a:lnTo>
                      <a:pt x="1" y="60"/>
                    </a:lnTo>
                    <a:lnTo>
                      <a:pt x="1" y="56"/>
                    </a:lnTo>
                    <a:lnTo>
                      <a:pt x="0" y="52"/>
                    </a:lnTo>
                    <a:lnTo>
                      <a:pt x="0" y="47"/>
                    </a:lnTo>
                    <a:lnTo>
                      <a:pt x="0" y="42"/>
                    </a:lnTo>
                    <a:lnTo>
                      <a:pt x="1" y="37"/>
                    </a:lnTo>
                    <a:lnTo>
                      <a:pt x="2" y="32"/>
                    </a:lnTo>
                    <a:lnTo>
                      <a:pt x="3" y="27"/>
                    </a:lnTo>
                    <a:lnTo>
                      <a:pt x="4" y="23"/>
                    </a:lnTo>
                    <a:lnTo>
                      <a:pt x="6" y="19"/>
                    </a:lnTo>
                    <a:lnTo>
                      <a:pt x="8" y="16"/>
                    </a:lnTo>
                    <a:lnTo>
                      <a:pt x="10" y="12"/>
                    </a:lnTo>
                    <a:lnTo>
                      <a:pt x="13" y="10"/>
                    </a:lnTo>
                    <a:lnTo>
                      <a:pt x="16" y="7"/>
                    </a:lnTo>
                    <a:lnTo>
                      <a:pt x="20" y="5"/>
                    </a:lnTo>
                    <a:lnTo>
                      <a:pt x="24" y="3"/>
                    </a:lnTo>
                    <a:lnTo>
                      <a:pt x="27" y="2"/>
                    </a:lnTo>
                    <a:lnTo>
                      <a:pt x="31" y="1"/>
                    </a:lnTo>
                    <a:lnTo>
                      <a:pt x="36" y="0"/>
                    </a:lnTo>
                    <a:lnTo>
                      <a:pt x="40" y="0"/>
                    </a:lnTo>
                    <a:lnTo>
                      <a:pt x="45" y="0"/>
                    </a:lnTo>
                    <a:lnTo>
                      <a:pt x="49" y="1"/>
                    </a:lnTo>
                    <a:lnTo>
                      <a:pt x="55" y="2"/>
                    </a:lnTo>
                    <a:lnTo>
                      <a:pt x="59" y="3"/>
                    </a:lnTo>
                    <a:lnTo>
                      <a:pt x="62" y="5"/>
                    </a:lnTo>
                    <a:lnTo>
                      <a:pt x="66" y="7"/>
                    </a:lnTo>
                    <a:lnTo>
                      <a:pt x="70" y="10"/>
                    </a:lnTo>
                    <a:lnTo>
                      <a:pt x="72" y="12"/>
                    </a:lnTo>
                    <a:lnTo>
                      <a:pt x="75" y="16"/>
                    </a:lnTo>
                    <a:lnTo>
                      <a:pt x="77" y="20"/>
                    </a:lnTo>
                    <a:lnTo>
                      <a:pt x="80" y="24"/>
                    </a:lnTo>
                    <a:lnTo>
                      <a:pt x="81" y="29"/>
                    </a:lnTo>
                    <a:lnTo>
                      <a:pt x="82" y="34"/>
                    </a:lnTo>
                    <a:lnTo>
                      <a:pt x="83" y="40"/>
                    </a:lnTo>
                    <a:lnTo>
                      <a:pt x="84" y="46"/>
                    </a:lnTo>
                    <a:lnTo>
                      <a:pt x="84" y="52"/>
                    </a:lnTo>
                    <a:lnTo>
                      <a:pt x="23" y="52"/>
                    </a:lnTo>
                    <a:lnTo>
                      <a:pt x="23" y="57"/>
                    </a:lnTo>
                    <a:lnTo>
                      <a:pt x="25" y="62"/>
                    </a:lnTo>
                    <a:lnTo>
                      <a:pt x="26" y="67"/>
                    </a:lnTo>
                    <a:lnTo>
                      <a:pt x="28" y="69"/>
                    </a:lnTo>
                    <a:lnTo>
                      <a:pt x="31" y="71"/>
                    </a:lnTo>
                    <a:lnTo>
                      <a:pt x="36" y="73"/>
                    </a:lnTo>
                    <a:lnTo>
                      <a:pt x="39" y="74"/>
                    </a:lnTo>
                    <a:lnTo>
                      <a:pt x="43" y="75"/>
                    </a:lnTo>
                    <a:lnTo>
                      <a:pt x="45" y="75"/>
                    </a:lnTo>
                    <a:lnTo>
                      <a:pt x="48" y="75"/>
                    </a:lnTo>
                    <a:lnTo>
                      <a:pt x="51" y="74"/>
                    </a:lnTo>
                    <a:lnTo>
                      <a:pt x="52" y="72"/>
                    </a:lnTo>
                    <a:lnTo>
                      <a:pt x="53" y="71"/>
                    </a:lnTo>
                    <a:lnTo>
                      <a:pt x="55" y="68"/>
                    </a:lnTo>
                    <a:lnTo>
                      <a:pt x="57" y="66"/>
                    </a:lnTo>
                    <a:lnTo>
                      <a:pt x="58" y="63"/>
                    </a:lnTo>
                    <a:close/>
                    <a:moveTo>
                      <a:pt x="60" y="38"/>
                    </a:moveTo>
                    <a:lnTo>
                      <a:pt x="59" y="33"/>
                    </a:lnTo>
                    <a:lnTo>
                      <a:pt x="58" y="29"/>
                    </a:lnTo>
                    <a:lnTo>
                      <a:pt x="57" y="26"/>
                    </a:lnTo>
                    <a:lnTo>
                      <a:pt x="54" y="23"/>
                    </a:lnTo>
                    <a:lnTo>
                      <a:pt x="52" y="21"/>
                    </a:lnTo>
                    <a:lnTo>
                      <a:pt x="48" y="19"/>
                    </a:lnTo>
                    <a:lnTo>
                      <a:pt x="44" y="18"/>
                    </a:lnTo>
                    <a:lnTo>
                      <a:pt x="41" y="17"/>
                    </a:lnTo>
                    <a:lnTo>
                      <a:pt x="38" y="18"/>
                    </a:lnTo>
                    <a:lnTo>
                      <a:pt x="34" y="19"/>
                    </a:lnTo>
                    <a:lnTo>
                      <a:pt x="31" y="21"/>
                    </a:lnTo>
                    <a:lnTo>
                      <a:pt x="28" y="23"/>
                    </a:lnTo>
                    <a:lnTo>
                      <a:pt x="26" y="26"/>
                    </a:lnTo>
                    <a:lnTo>
                      <a:pt x="25" y="29"/>
                    </a:lnTo>
                    <a:lnTo>
                      <a:pt x="23" y="33"/>
                    </a:lnTo>
                    <a:lnTo>
                      <a:pt x="23" y="38"/>
                    </a:lnTo>
                    <a:lnTo>
                      <a:pt x="60" y="38"/>
                    </a:lnTo>
                    <a:close/>
                  </a:path>
                </a:pathLst>
              </a:custGeom>
              <a:solidFill>
                <a:srgbClr val="FFFF00"/>
              </a:solidFill>
              <a:ln w="9525">
                <a:noFill/>
                <a:round/>
                <a:headEnd/>
                <a:tailEnd/>
              </a:ln>
            </p:spPr>
            <p:txBody>
              <a:bodyPr/>
              <a:lstStyle/>
              <a:p>
                <a:endParaRPr lang="en-US"/>
              </a:p>
            </p:txBody>
          </p:sp>
          <p:sp>
            <p:nvSpPr>
              <p:cNvPr id="43185" name="Rectangle 176"/>
              <p:cNvSpPr>
                <a:spLocks noChangeArrowheads="1"/>
              </p:cNvSpPr>
              <p:nvPr/>
            </p:nvSpPr>
            <p:spPr bwMode="auto">
              <a:xfrm>
                <a:off x="2208" y="3320"/>
                <a:ext cx="25" cy="122"/>
              </a:xfrm>
              <a:prstGeom prst="rect">
                <a:avLst/>
              </a:prstGeom>
              <a:solidFill>
                <a:srgbClr val="FFFF00"/>
              </a:solidFill>
              <a:ln w="9525">
                <a:noFill/>
                <a:miter lim="800000"/>
                <a:headEnd/>
                <a:tailEnd/>
              </a:ln>
            </p:spPr>
            <p:txBody>
              <a:bodyPr/>
              <a:lstStyle/>
              <a:p>
                <a:endParaRPr lang="en-GB"/>
              </a:p>
            </p:txBody>
          </p:sp>
          <p:sp>
            <p:nvSpPr>
              <p:cNvPr id="43186" name="Freeform 177"/>
              <p:cNvSpPr>
                <a:spLocks noEditPoints="1"/>
              </p:cNvSpPr>
              <p:nvPr/>
            </p:nvSpPr>
            <p:spPr bwMode="auto">
              <a:xfrm>
                <a:off x="2251" y="3352"/>
                <a:ext cx="85" cy="92"/>
              </a:xfrm>
              <a:custGeom>
                <a:avLst/>
                <a:gdLst>
                  <a:gd name="T0" fmla="*/ 3 w 85"/>
                  <a:gd name="T1" fmla="*/ 24 h 92"/>
                  <a:gd name="T2" fmla="*/ 8 w 85"/>
                  <a:gd name="T3" fmla="*/ 13 h 92"/>
                  <a:gd name="T4" fmla="*/ 15 w 85"/>
                  <a:gd name="T5" fmla="*/ 6 h 92"/>
                  <a:gd name="T6" fmla="*/ 20 w 85"/>
                  <a:gd name="T7" fmla="*/ 3 h 92"/>
                  <a:gd name="T8" fmla="*/ 26 w 85"/>
                  <a:gd name="T9" fmla="*/ 2 h 92"/>
                  <a:gd name="T10" fmla="*/ 33 w 85"/>
                  <a:gd name="T11" fmla="*/ 1 h 92"/>
                  <a:gd name="T12" fmla="*/ 41 w 85"/>
                  <a:gd name="T13" fmla="*/ 0 h 92"/>
                  <a:gd name="T14" fmla="*/ 55 w 85"/>
                  <a:gd name="T15" fmla="*/ 1 h 92"/>
                  <a:gd name="T16" fmla="*/ 64 w 85"/>
                  <a:gd name="T17" fmla="*/ 2 h 92"/>
                  <a:gd name="T18" fmla="*/ 71 w 85"/>
                  <a:gd name="T19" fmla="*/ 7 h 92"/>
                  <a:gd name="T20" fmla="*/ 76 w 85"/>
                  <a:gd name="T21" fmla="*/ 12 h 92"/>
                  <a:gd name="T22" fmla="*/ 78 w 85"/>
                  <a:gd name="T23" fmla="*/ 21 h 92"/>
                  <a:gd name="T24" fmla="*/ 79 w 85"/>
                  <a:gd name="T25" fmla="*/ 35 h 92"/>
                  <a:gd name="T26" fmla="*/ 79 w 85"/>
                  <a:gd name="T27" fmla="*/ 67 h 92"/>
                  <a:gd name="T28" fmla="*/ 80 w 85"/>
                  <a:gd name="T29" fmla="*/ 75 h 92"/>
                  <a:gd name="T30" fmla="*/ 81 w 85"/>
                  <a:gd name="T31" fmla="*/ 81 h 92"/>
                  <a:gd name="T32" fmla="*/ 83 w 85"/>
                  <a:gd name="T33" fmla="*/ 87 h 92"/>
                  <a:gd name="T34" fmla="*/ 60 w 85"/>
                  <a:gd name="T35" fmla="*/ 90 h 92"/>
                  <a:gd name="T36" fmla="*/ 59 w 85"/>
                  <a:gd name="T37" fmla="*/ 88 h 92"/>
                  <a:gd name="T38" fmla="*/ 58 w 85"/>
                  <a:gd name="T39" fmla="*/ 84 h 92"/>
                  <a:gd name="T40" fmla="*/ 58 w 85"/>
                  <a:gd name="T41" fmla="*/ 81 h 92"/>
                  <a:gd name="T42" fmla="*/ 55 w 85"/>
                  <a:gd name="T43" fmla="*/ 83 h 92"/>
                  <a:gd name="T44" fmla="*/ 47 w 85"/>
                  <a:gd name="T45" fmla="*/ 88 h 92"/>
                  <a:gd name="T46" fmla="*/ 41 w 85"/>
                  <a:gd name="T47" fmla="*/ 91 h 92"/>
                  <a:gd name="T48" fmla="*/ 33 w 85"/>
                  <a:gd name="T49" fmla="*/ 92 h 92"/>
                  <a:gd name="T50" fmla="*/ 22 w 85"/>
                  <a:gd name="T51" fmla="*/ 91 h 92"/>
                  <a:gd name="T52" fmla="*/ 11 w 85"/>
                  <a:gd name="T53" fmla="*/ 88 h 92"/>
                  <a:gd name="T54" fmla="*/ 4 w 85"/>
                  <a:gd name="T55" fmla="*/ 81 h 92"/>
                  <a:gd name="T56" fmla="*/ 1 w 85"/>
                  <a:gd name="T57" fmla="*/ 71 h 92"/>
                  <a:gd name="T58" fmla="*/ 0 w 85"/>
                  <a:gd name="T59" fmla="*/ 62 h 92"/>
                  <a:gd name="T60" fmla="*/ 2 w 85"/>
                  <a:gd name="T61" fmla="*/ 55 h 92"/>
                  <a:gd name="T62" fmla="*/ 4 w 85"/>
                  <a:gd name="T63" fmla="*/ 50 h 92"/>
                  <a:gd name="T64" fmla="*/ 9 w 85"/>
                  <a:gd name="T65" fmla="*/ 45 h 92"/>
                  <a:gd name="T66" fmla="*/ 16 w 85"/>
                  <a:gd name="T67" fmla="*/ 42 h 92"/>
                  <a:gd name="T68" fmla="*/ 25 w 85"/>
                  <a:gd name="T69" fmla="*/ 39 h 92"/>
                  <a:gd name="T70" fmla="*/ 39 w 85"/>
                  <a:gd name="T71" fmla="*/ 37 h 92"/>
                  <a:gd name="T72" fmla="*/ 51 w 85"/>
                  <a:gd name="T73" fmla="*/ 33 h 92"/>
                  <a:gd name="T74" fmla="*/ 55 w 85"/>
                  <a:gd name="T75" fmla="*/ 30 h 92"/>
                  <a:gd name="T76" fmla="*/ 54 w 85"/>
                  <a:gd name="T77" fmla="*/ 24 h 92"/>
                  <a:gd name="T78" fmla="*/ 51 w 85"/>
                  <a:gd name="T79" fmla="*/ 20 h 92"/>
                  <a:gd name="T80" fmla="*/ 47 w 85"/>
                  <a:gd name="T81" fmla="*/ 18 h 92"/>
                  <a:gd name="T82" fmla="*/ 39 w 85"/>
                  <a:gd name="T83" fmla="*/ 17 h 92"/>
                  <a:gd name="T84" fmla="*/ 34 w 85"/>
                  <a:gd name="T85" fmla="*/ 17 h 92"/>
                  <a:gd name="T86" fmla="*/ 29 w 85"/>
                  <a:gd name="T87" fmla="*/ 20 h 92"/>
                  <a:gd name="T88" fmla="*/ 27 w 85"/>
                  <a:gd name="T89" fmla="*/ 22 h 92"/>
                  <a:gd name="T90" fmla="*/ 24 w 85"/>
                  <a:gd name="T91" fmla="*/ 28 h 92"/>
                  <a:gd name="T92" fmla="*/ 52 w 85"/>
                  <a:gd name="T93" fmla="*/ 47 h 92"/>
                  <a:gd name="T94" fmla="*/ 44 w 85"/>
                  <a:gd name="T95" fmla="*/ 50 h 92"/>
                  <a:gd name="T96" fmla="*/ 35 w 85"/>
                  <a:gd name="T97" fmla="*/ 52 h 92"/>
                  <a:gd name="T98" fmla="*/ 29 w 85"/>
                  <a:gd name="T99" fmla="*/ 55 h 92"/>
                  <a:gd name="T100" fmla="*/ 26 w 85"/>
                  <a:gd name="T101" fmla="*/ 57 h 92"/>
                  <a:gd name="T102" fmla="*/ 23 w 85"/>
                  <a:gd name="T103" fmla="*/ 62 h 92"/>
                  <a:gd name="T104" fmla="*/ 23 w 85"/>
                  <a:gd name="T105" fmla="*/ 66 h 92"/>
                  <a:gd name="T106" fmla="*/ 26 w 85"/>
                  <a:gd name="T107" fmla="*/ 71 h 92"/>
                  <a:gd name="T108" fmla="*/ 29 w 85"/>
                  <a:gd name="T109" fmla="*/ 74 h 92"/>
                  <a:gd name="T110" fmla="*/ 33 w 85"/>
                  <a:gd name="T111" fmla="*/ 76 h 92"/>
                  <a:gd name="T112" fmla="*/ 39 w 85"/>
                  <a:gd name="T113" fmla="*/ 76 h 92"/>
                  <a:gd name="T114" fmla="*/ 45 w 85"/>
                  <a:gd name="T115" fmla="*/ 74 h 92"/>
                  <a:gd name="T116" fmla="*/ 50 w 85"/>
                  <a:gd name="T117" fmla="*/ 71 h 92"/>
                  <a:gd name="T118" fmla="*/ 53 w 85"/>
                  <a:gd name="T119" fmla="*/ 66 h 92"/>
                  <a:gd name="T120" fmla="*/ 54 w 85"/>
                  <a:gd name="T121" fmla="*/ 62 h 92"/>
                  <a:gd name="T122" fmla="*/ 55 w 85"/>
                  <a:gd name="T123" fmla="*/ 57 h 92"/>
                  <a:gd name="T124" fmla="*/ 55 w 85"/>
                  <a:gd name="T125" fmla="*/ 47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92"/>
                  <a:gd name="T191" fmla="*/ 85 w 8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92">
                    <a:moveTo>
                      <a:pt x="24" y="28"/>
                    </a:moveTo>
                    <a:lnTo>
                      <a:pt x="3" y="24"/>
                    </a:lnTo>
                    <a:lnTo>
                      <a:pt x="4" y="18"/>
                    </a:lnTo>
                    <a:lnTo>
                      <a:pt x="8" y="13"/>
                    </a:lnTo>
                    <a:lnTo>
                      <a:pt x="11" y="9"/>
                    </a:lnTo>
                    <a:lnTo>
                      <a:pt x="15" y="6"/>
                    </a:lnTo>
                    <a:lnTo>
                      <a:pt x="17" y="5"/>
                    </a:lnTo>
                    <a:lnTo>
                      <a:pt x="20" y="3"/>
                    </a:lnTo>
                    <a:lnTo>
                      <a:pt x="22" y="2"/>
                    </a:lnTo>
                    <a:lnTo>
                      <a:pt x="26" y="2"/>
                    </a:lnTo>
                    <a:lnTo>
                      <a:pt x="29" y="1"/>
                    </a:lnTo>
                    <a:lnTo>
                      <a:pt x="33" y="1"/>
                    </a:lnTo>
                    <a:lnTo>
                      <a:pt x="37" y="0"/>
                    </a:lnTo>
                    <a:lnTo>
                      <a:pt x="41" y="0"/>
                    </a:lnTo>
                    <a:lnTo>
                      <a:pt x="47" y="0"/>
                    </a:lnTo>
                    <a:lnTo>
                      <a:pt x="55" y="1"/>
                    </a:lnTo>
                    <a:lnTo>
                      <a:pt x="60" y="2"/>
                    </a:lnTo>
                    <a:lnTo>
                      <a:pt x="64" y="2"/>
                    </a:lnTo>
                    <a:lnTo>
                      <a:pt x="68" y="5"/>
                    </a:lnTo>
                    <a:lnTo>
                      <a:pt x="71" y="7"/>
                    </a:lnTo>
                    <a:lnTo>
                      <a:pt x="74" y="10"/>
                    </a:lnTo>
                    <a:lnTo>
                      <a:pt x="76" y="12"/>
                    </a:lnTo>
                    <a:lnTo>
                      <a:pt x="76" y="16"/>
                    </a:lnTo>
                    <a:lnTo>
                      <a:pt x="78" y="21"/>
                    </a:lnTo>
                    <a:lnTo>
                      <a:pt x="79" y="27"/>
                    </a:lnTo>
                    <a:lnTo>
                      <a:pt x="79" y="35"/>
                    </a:lnTo>
                    <a:lnTo>
                      <a:pt x="79" y="61"/>
                    </a:lnTo>
                    <a:lnTo>
                      <a:pt x="79" y="67"/>
                    </a:lnTo>
                    <a:lnTo>
                      <a:pt x="80" y="71"/>
                    </a:lnTo>
                    <a:lnTo>
                      <a:pt x="80" y="75"/>
                    </a:lnTo>
                    <a:lnTo>
                      <a:pt x="80" y="78"/>
                    </a:lnTo>
                    <a:lnTo>
                      <a:pt x="81" y="81"/>
                    </a:lnTo>
                    <a:lnTo>
                      <a:pt x="81" y="84"/>
                    </a:lnTo>
                    <a:lnTo>
                      <a:pt x="83" y="87"/>
                    </a:lnTo>
                    <a:lnTo>
                      <a:pt x="85" y="90"/>
                    </a:lnTo>
                    <a:lnTo>
                      <a:pt x="60" y="90"/>
                    </a:lnTo>
                    <a:lnTo>
                      <a:pt x="60" y="89"/>
                    </a:lnTo>
                    <a:lnTo>
                      <a:pt x="59" y="88"/>
                    </a:lnTo>
                    <a:lnTo>
                      <a:pt x="58" y="86"/>
                    </a:lnTo>
                    <a:lnTo>
                      <a:pt x="58" y="84"/>
                    </a:lnTo>
                    <a:lnTo>
                      <a:pt x="58" y="83"/>
                    </a:lnTo>
                    <a:lnTo>
                      <a:pt x="58" y="81"/>
                    </a:lnTo>
                    <a:lnTo>
                      <a:pt x="57" y="81"/>
                    </a:lnTo>
                    <a:lnTo>
                      <a:pt x="55" y="83"/>
                    </a:lnTo>
                    <a:lnTo>
                      <a:pt x="51" y="86"/>
                    </a:lnTo>
                    <a:lnTo>
                      <a:pt x="47" y="88"/>
                    </a:lnTo>
                    <a:lnTo>
                      <a:pt x="45" y="90"/>
                    </a:lnTo>
                    <a:lnTo>
                      <a:pt x="41" y="91"/>
                    </a:lnTo>
                    <a:lnTo>
                      <a:pt x="37" y="91"/>
                    </a:lnTo>
                    <a:lnTo>
                      <a:pt x="33" y="92"/>
                    </a:lnTo>
                    <a:lnTo>
                      <a:pt x="29" y="92"/>
                    </a:lnTo>
                    <a:lnTo>
                      <a:pt x="22" y="91"/>
                    </a:lnTo>
                    <a:lnTo>
                      <a:pt x="17" y="91"/>
                    </a:lnTo>
                    <a:lnTo>
                      <a:pt x="11" y="88"/>
                    </a:lnTo>
                    <a:lnTo>
                      <a:pt x="7" y="85"/>
                    </a:lnTo>
                    <a:lnTo>
                      <a:pt x="4" y="81"/>
                    </a:lnTo>
                    <a:lnTo>
                      <a:pt x="2" y="76"/>
                    </a:lnTo>
                    <a:lnTo>
                      <a:pt x="1" y="71"/>
                    </a:lnTo>
                    <a:lnTo>
                      <a:pt x="0" y="67"/>
                    </a:lnTo>
                    <a:lnTo>
                      <a:pt x="0" y="62"/>
                    </a:lnTo>
                    <a:lnTo>
                      <a:pt x="1" y="59"/>
                    </a:lnTo>
                    <a:lnTo>
                      <a:pt x="2" y="55"/>
                    </a:lnTo>
                    <a:lnTo>
                      <a:pt x="3" y="52"/>
                    </a:lnTo>
                    <a:lnTo>
                      <a:pt x="4" y="50"/>
                    </a:lnTo>
                    <a:lnTo>
                      <a:pt x="7" y="47"/>
                    </a:lnTo>
                    <a:lnTo>
                      <a:pt x="9" y="45"/>
                    </a:lnTo>
                    <a:lnTo>
                      <a:pt x="12" y="43"/>
                    </a:lnTo>
                    <a:lnTo>
                      <a:pt x="16" y="42"/>
                    </a:lnTo>
                    <a:lnTo>
                      <a:pt x="21" y="41"/>
                    </a:lnTo>
                    <a:lnTo>
                      <a:pt x="25" y="39"/>
                    </a:lnTo>
                    <a:lnTo>
                      <a:pt x="31" y="38"/>
                    </a:lnTo>
                    <a:lnTo>
                      <a:pt x="39" y="37"/>
                    </a:lnTo>
                    <a:lnTo>
                      <a:pt x="46" y="36"/>
                    </a:lnTo>
                    <a:lnTo>
                      <a:pt x="51" y="33"/>
                    </a:lnTo>
                    <a:lnTo>
                      <a:pt x="55" y="32"/>
                    </a:lnTo>
                    <a:lnTo>
                      <a:pt x="55" y="30"/>
                    </a:lnTo>
                    <a:lnTo>
                      <a:pt x="55" y="27"/>
                    </a:lnTo>
                    <a:lnTo>
                      <a:pt x="54" y="24"/>
                    </a:lnTo>
                    <a:lnTo>
                      <a:pt x="52" y="22"/>
                    </a:lnTo>
                    <a:lnTo>
                      <a:pt x="51" y="20"/>
                    </a:lnTo>
                    <a:lnTo>
                      <a:pt x="50" y="19"/>
                    </a:lnTo>
                    <a:lnTo>
                      <a:pt x="47" y="18"/>
                    </a:lnTo>
                    <a:lnTo>
                      <a:pt x="43" y="17"/>
                    </a:lnTo>
                    <a:lnTo>
                      <a:pt x="39" y="17"/>
                    </a:lnTo>
                    <a:lnTo>
                      <a:pt x="37" y="17"/>
                    </a:lnTo>
                    <a:lnTo>
                      <a:pt x="34" y="17"/>
                    </a:lnTo>
                    <a:lnTo>
                      <a:pt x="31" y="18"/>
                    </a:lnTo>
                    <a:lnTo>
                      <a:pt x="29" y="20"/>
                    </a:lnTo>
                    <a:lnTo>
                      <a:pt x="28" y="21"/>
                    </a:lnTo>
                    <a:lnTo>
                      <a:pt x="27" y="22"/>
                    </a:lnTo>
                    <a:lnTo>
                      <a:pt x="25" y="25"/>
                    </a:lnTo>
                    <a:lnTo>
                      <a:pt x="24" y="28"/>
                    </a:lnTo>
                    <a:close/>
                    <a:moveTo>
                      <a:pt x="55" y="47"/>
                    </a:moveTo>
                    <a:lnTo>
                      <a:pt x="52" y="47"/>
                    </a:lnTo>
                    <a:lnTo>
                      <a:pt x="48" y="48"/>
                    </a:lnTo>
                    <a:lnTo>
                      <a:pt x="44" y="50"/>
                    </a:lnTo>
                    <a:lnTo>
                      <a:pt x="40" y="52"/>
                    </a:lnTo>
                    <a:lnTo>
                      <a:pt x="35" y="52"/>
                    </a:lnTo>
                    <a:lnTo>
                      <a:pt x="32" y="53"/>
                    </a:lnTo>
                    <a:lnTo>
                      <a:pt x="29" y="55"/>
                    </a:lnTo>
                    <a:lnTo>
                      <a:pt x="28" y="55"/>
                    </a:lnTo>
                    <a:lnTo>
                      <a:pt x="26" y="57"/>
                    </a:lnTo>
                    <a:lnTo>
                      <a:pt x="24" y="59"/>
                    </a:lnTo>
                    <a:lnTo>
                      <a:pt x="23" y="62"/>
                    </a:lnTo>
                    <a:lnTo>
                      <a:pt x="23" y="63"/>
                    </a:lnTo>
                    <a:lnTo>
                      <a:pt x="23" y="66"/>
                    </a:lnTo>
                    <a:lnTo>
                      <a:pt x="24" y="68"/>
                    </a:lnTo>
                    <a:lnTo>
                      <a:pt x="26" y="71"/>
                    </a:lnTo>
                    <a:lnTo>
                      <a:pt x="27" y="72"/>
                    </a:lnTo>
                    <a:lnTo>
                      <a:pt x="29" y="74"/>
                    </a:lnTo>
                    <a:lnTo>
                      <a:pt x="31" y="75"/>
                    </a:lnTo>
                    <a:lnTo>
                      <a:pt x="33" y="76"/>
                    </a:lnTo>
                    <a:lnTo>
                      <a:pt x="35" y="76"/>
                    </a:lnTo>
                    <a:lnTo>
                      <a:pt x="39" y="76"/>
                    </a:lnTo>
                    <a:lnTo>
                      <a:pt x="42" y="75"/>
                    </a:lnTo>
                    <a:lnTo>
                      <a:pt x="45" y="74"/>
                    </a:lnTo>
                    <a:lnTo>
                      <a:pt x="47" y="72"/>
                    </a:lnTo>
                    <a:lnTo>
                      <a:pt x="50" y="71"/>
                    </a:lnTo>
                    <a:lnTo>
                      <a:pt x="52" y="68"/>
                    </a:lnTo>
                    <a:lnTo>
                      <a:pt x="53" y="66"/>
                    </a:lnTo>
                    <a:lnTo>
                      <a:pt x="53" y="64"/>
                    </a:lnTo>
                    <a:lnTo>
                      <a:pt x="54" y="62"/>
                    </a:lnTo>
                    <a:lnTo>
                      <a:pt x="54" y="60"/>
                    </a:lnTo>
                    <a:lnTo>
                      <a:pt x="55" y="57"/>
                    </a:lnTo>
                    <a:lnTo>
                      <a:pt x="55" y="52"/>
                    </a:lnTo>
                    <a:lnTo>
                      <a:pt x="55" y="47"/>
                    </a:lnTo>
                    <a:close/>
                  </a:path>
                </a:pathLst>
              </a:custGeom>
              <a:solidFill>
                <a:srgbClr val="FFFF00"/>
              </a:solidFill>
              <a:ln w="9525">
                <a:noFill/>
                <a:round/>
                <a:headEnd/>
                <a:tailEnd/>
              </a:ln>
            </p:spPr>
            <p:txBody>
              <a:bodyPr/>
              <a:lstStyle/>
              <a:p>
                <a:endParaRPr lang="en-US"/>
              </a:p>
            </p:txBody>
          </p:sp>
          <p:sp>
            <p:nvSpPr>
              <p:cNvPr id="43187" name="Freeform 178"/>
              <p:cNvSpPr>
                <a:spLocks/>
              </p:cNvSpPr>
              <p:nvPr/>
            </p:nvSpPr>
            <p:spPr bwMode="auto">
              <a:xfrm>
                <a:off x="2346" y="3323"/>
                <a:ext cx="53" cy="121"/>
              </a:xfrm>
              <a:custGeom>
                <a:avLst/>
                <a:gdLst>
                  <a:gd name="T0" fmla="*/ 51 w 53"/>
                  <a:gd name="T1" fmla="*/ 31 h 121"/>
                  <a:gd name="T2" fmla="*/ 51 w 53"/>
                  <a:gd name="T3" fmla="*/ 48 h 121"/>
                  <a:gd name="T4" fmla="*/ 35 w 53"/>
                  <a:gd name="T5" fmla="*/ 48 h 121"/>
                  <a:gd name="T6" fmla="*/ 35 w 53"/>
                  <a:gd name="T7" fmla="*/ 86 h 121"/>
                  <a:gd name="T8" fmla="*/ 35 w 53"/>
                  <a:gd name="T9" fmla="*/ 90 h 121"/>
                  <a:gd name="T10" fmla="*/ 35 w 53"/>
                  <a:gd name="T11" fmla="*/ 94 h 121"/>
                  <a:gd name="T12" fmla="*/ 35 w 53"/>
                  <a:gd name="T13" fmla="*/ 97 h 121"/>
                  <a:gd name="T14" fmla="*/ 35 w 53"/>
                  <a:gd name="T15" fmla="*/ 98 h 121"/>
                  <a:gd name="T16" fmla="*/ 35 w 53"/>
                  <a:gd name="T17" fmla="*/ 98 h 121"/>
                  <a:gd name="T18" fmla="*/ 36 w 53"/>
                  <a:gd name="T19" fmla="*/ 100 h 121"/>
                  <a:gd name="T20" fmla="*/ 36 w 53"/>
                  <a:gd name="T21" fmla="*/ 101 h 121"/>
                  <a:gd name="T22" fmla="*/ 37 w 53"/>
                  <a:gd name="T23" fmla="*/ 101 h 121"/>
                  <a:gd name="T24" fmla="*/ 38 w 53"/>
                  <a:gd name="T25" fmla="*/ 101 h 121"/>
                  <a:gd name="T26" fmla="*/ 39 w 53"/>
                  <a:gd name="T27" fmla="*/ 101 h 121"/>
                  <a:gd name="T28" fmla="*/ 40 w 53"/>
                  <a:gd name="T29" fmla="*/ 102 h 121"/>
                  <a:gd name="T30" fmla="*/ 41 w 53"/>
                  <a:gd name="T31" fmla="*/ 102 h 121"/>
                  <a:gd name="T32" fmla="*/ 43 w 53"/>
                  <a:gd name="T33" fmla="*/ 102 h 121"/>
                  <a:gd name="T34" fmla="*/ 44 w 53"/>
                  <a:gd name="T35" fmla="*/ 101 h 121"/>
                  <a:gd name="T36" fmla="*/ 48 w 53"/>
                  <a:gd name="T37" fmla="*/ 101 h 121"/>
                  <a:gd name="T38" fmla="*/ 50 w 53"/>
                  <a:gd name="T39" fmla="*/ 101 h 121"/>
                  <a:gd name="T40" fmla="*/ 53 w 53"/>
                  <a:gd name="T41" fmla="*/ 118 h 121"/>
                  <a:gd name="T42" fmla="*/ 49 w 53"/>
                  <a:gd name="T43" fmla="*/ 119 h 121"/>
                  <a:gd name="T44" fmla="*/ 44 w 53"/>
                  <a:gd name="T45" fmla="*/ 120 h 121"/>
                  <a:gd name="T46" fmla="*/ 39 w 53"/>
                  <a:gd name="T47" fmla="*/ 121 h 121"/>
                  <a:gd name="T48" fmla="*/ 34 w 53"/>
                  <a:gd name="T49" fmla="*/ 121 h 121"/>
                  <a:gd name="T50" fmla="*/ 31 w 53"/>
                  <a:gd name="T51" fmla="*/ 121 h 121"/>
                  <a:gd name="T52" fmla="*/ 29 w 53"/>
                  <a:gd name="T53" fmla="*/ 121 h 121"/>
                  <a:gd name="T54" fmla="*/ 26 w 53"/>
                  <a:gd name="T55" fmla="*/ 120 h 121"/>
                  <a:gd name="T56" fmla="*/ 24 w 53"/>
                  <a:gd name="T57" fmla="*/ 119 h 121"/>
                  <a:gd name="T58" fmla="*/ 20 w 53"/>
                  <a:gd name="T59" fmla="*/ 118 h 121"/>
                  <a:gd name="T60" fmla="*/ 19 w 53"/>
                  <a:gd name="T61" fmla="*/ 117 h 121"/>
                  <a:gd name="T62" fmla="*/ 16 w 53"/>
                  <a:gd name="T63" fmla="*/ 115 h 121"/>
                  <a:gd name="T64" fmla="*/ 15 w 53"/>
                  <a:gd name="T65" fmla="*/ 113 h 121"/>
                  <a:gd name="T66" fmla="*/ 14 w 53"/>
                  <a:gd name="T67" fmla="*/ 112 h 121"/>
                  <a:gd name="T68" fmla="*/ 13 w 53"/>
                  <a:gd name="T69" fmla="*/ 110 h 121"/>
                  <a:gd name="T70" fmla="*/ 12 w 53"/>
                  <a:gd name="T71" fmla="*/ 107 h 121"/>
                  <a:gd name="T72" fmla="*/ 12 w 53"/>
                  <a:gd name="T73" fmla="*/ 104 h 121"/>
                  <a:gd name="T74" fmla="*/ 12 w 53"/>
                  <a:gd name="T75" fmla="*/ 102 h 121"/>
                  <a:gd name="T76" fmla="*/ 12 w 53"/>
                  <a:gd name="T77" fmla="*/ 98 h 121"/>
                  <a:gd name="T78" fmla="*/ 12 w 53"/>
                  <a:gd name="T79" fmla="*/ 93 h 121"/>
                  <a:gd name="T80" fmla="*/ 12 w 53"/>
                  <a:gd name="T81" fmla="*/ 88 h 121"/>
                  <a:gd name="T82" fmla="*/ 12 w 53"/>
                  <a:gd name="T83" fmla="*/ 48 h 121"/>
                  <a:gd name="T84" fmla="*/ 0 w 53"/>
                  <a:gd name="T85" fmla="*/ 48 h 121"/>
                  <a:gd name="T86" fmla="*/ 0 w 53"/>
                  <a:gd name="T87" fmla="*/ 31 h 121"/>
                  <a:gd name="T88" fmla="*/ 12 w 53"/>
                  <a:gd name="T89" fmla="*/ 31 h 121"/>
                  <a:gd name="T90" fmla="*/ 12 w 53"/>
                  <a:gd name="T91" fmla="*/ 13 h 121"/>
                  <a:gd name="T92" fmla="*/ 35 w 53"/>
                  <a:gd name="T93" fmla="*/ 0 h 121"/>
                  <a:gd name="T94" fmla="*/ 35 w 53"/>
                  <a:gd name="T95" fmla="*/ 31 h 121"/>
                  <a:gd name="T96" fmla="*/ 51 w 53"/>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121"/>
                  <a:gd name="T149" fmla="*/ 53 w 53"/>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121">
                    <a:moveTo>
                      <a:pt x="51" y="31"/>
                    </a:moveTo>
                    <a:lnTo>
                      <a:pt x="51" y="48"/>
                    </a:lnTo>
                    <a:lnTo>
                      <a:pt x="35" y="48"/>
                    </a:lnTo>
                    <a:lnTo>
                      <a:pt x="35" y="86"/>
                    </a:lnTo>
                    <a:lnTo>
                      <a:pt x="35" y="90"/>
                    </a:lnTo>
                    <a:lnTo>
                      <a:pt x="35" y="94"/>
                    </a:lnTo>
                    <a:lnTo>
                      <a:pt x="35" y="97"/>
                    </a:lnTo>
                    <a:lnTo>
                      <a:pt x="35" y="98"/>
                    </a:lnTo>
                    <a:lnTo>
                      <a:pt x="36" y="100"/>
                    </a:lnTo>
                    <a:lnTo>
                      <a:pt x="36" y="101"/>
                    </a:lnTo>
                    <a:lnTo>
                      <a:pt x="37" y="101"/>
                    </a:lnTo>
                    <a:lnTo>
                      <a:pt x="38" y="101"/>
                    </a:lnTo>
                    <a:lnTo>
                      <a:pt x="39" y="101"/>
                    </a:lnTo>
                    <a:lnTo>
                      <a:pt x="40" y="102"/>
                    </a:lnTo>
                    <a:lnTo>
                      <a:pt x="41" y="102"/>
                    </a:lnTo>
                    <a:lnTo>
                      <a:pt x="43" y="102"/>
                    </a:lnTo>
                    <a:lnTo>
                      <a:pt x="44" y="101"/>
                    </a:lnTo>
                    <a:lnTo>
                      <a:pt x="48" y="101"/>
                    </a:lnTo>
                    <a:lnTo>
                      <a:pt x="50" y="101"/>
                    </a:lnTo>
                    <a:lnTo>
                      <a:pt x="53" y="118"/>
                    </a:lnTo>
                    <a:lnTo>
                      <a:pt x="49" y="119"/>
                    </a:lnTo>
                    <a:lnTo>
                      <a:pt x="44" y="120"/>
                    </a:lnTo>
                    <a:lnTo>
                      <a:pt x="39" y="121"/>
                    </a:lnTo>
                    <a:lnTo>
                      <a:pt x="34" y="121"/>
                    </a:lnTo>
                    <a:lnTo>
                      <a:pt x="31" y="121"/>
                    </a:lnTo>
                    <a:lnTo>
                      <a:pt x="29" y="121"/>
                    </a:lnTo>
                    <a:lnTo>
                      <a:pt x="26" y="120"/>
                    </a:lnTo>
                    <a:lnTo>
                      <a:pt x="24" y="119"/>
                    </a:lnTo>
                    <a:lnTo>
                      <a:pt x="20" y="118"/>
                    </a:lnTo>
                    <a:lnTo>
                      <a:pt x="19" y="117"/>
                    </a:lnTo>
                    <a:lnTo>
                      <a:pt x="16" y="115"/>
                    </a:lnTo>
                    <a:lnTo>
                      <a:pt x="15" y="113"/>
                    </a:lnTo>
                    <a:lnTo>
                      <a:pt x="14" y="112"/>
                    </a:lnTo>
                    <a:lnTo>
                      <a:pt x="13" y="110"/>
                    </a:lnTo>
                    <a:lnTo>
                      <a:pt x="12" y="107"/>
                    </a:lnTo>
                    <a:lnTo>
                      <a:pt x="12" y="104"/>
                    </a:lnTo>
                    <a:lnTo>
                      <a:pt x="12" y="102"/>
                    </a:lnTo>
                    <a:lnTo>
                      <a:pt x="12" y="98"/>
                    </a:lnTo>
                    <a:lnTo>
                      <a:pt x="12" y="93"/>
                    </a:lnTo>
                    <a:lnTo>
                      <a:pt x="12" y="88"/>
                    </a:lnTo>
                    <a:lnTo>
                      <a:pt x="12" y="48"/>
                    </a:lnTo>
                    <a:lnTo>
                      <a:pt x="0" y="48"/>
                    </a:lnTo>
                    <a:lnTo>
                      <a:pt x="0" y="31"/>
                    </a:lnTo>
                    <a:lnTo>
                      <a:pt x="12" y="31"/>
                    </a:lnTo>
                    <a:lnTo>
                      <a:pt x="12" y="13"/>
                    </a:lnTo>
                    <a:lnTo>
                      <a:pt x="35" y="0"/>
                    </a:lnTo>
                    <a:lnTo>
                      <a:pt x="35" y="31"/>
                    </a:lnTo>
                    <a:lnTo>
                      <a:pt x="51" y="31"/>
                    </a:lnTo>
                    <a:close/>
                  </a:path>
                </a:pathLst>
              </a:custGeom>
              <a:solidFill>
                <a:srgbClr val="FFFF00"/>
              </a:solidFill>
              <a:ln w="9525">
                <a:noFill/>
                <a:round/>
                <a:headEnd/>
                <a:tailEnd/>
              </a:ln>
            </p:spPr>
            <p:txBody>
              <a:bodyPr/>
              <a:lstStyle/>
              <a:p>
                <a:endParaRPr lang="en-US"/>
              </a:p>
            </p:txBody>
          </p:sp>
          <p:sp>
            <p:nvSpPr>
              <p:cNvPr id="43188" name="Freeform 179"/>
              <p:cNvSpPr>
                <a:spLocks noEditPoints="1"/>
              </p:cNvSpPr>
              <p:nvPr/>
            </p:nvSpPr>
            <p:spPr bwMode="auto">
              <a:xfrm>
                <a:off x="2412" y="3320"/>
                <a:ext cx="25" cy="122"/>
              </a:xfrm>
              <a:custGeom>
                <a:avLst/>
                <a:gdLst>
                  <a:gd name="T0" fmla="*/ 0 w 25"/>
                  <a:gd name="T1" fmla="*/ 21 h 122"/>
                  <a:gd name="T2" fmla="*/ 0 w 25"/>
                  <a:gd name="T3" fmla="*/ 0 h 122"/>
                  <a:gd name="T4" fmla="*/ 25 w 25"/>
                  <a:gd name="T5" fmla="*/ 0 h 122"/>
                  <a:gd name="T6" fmla="*/ 25 w 25"/>
                  <a:gd name="T7" fmla="*/ 21 h 122"/>
                  <a:gd name="T8" fmla="*/ 0 w 25"/>
                  <a:gd name="T9" fmla="*/ 21 h 122"/>
                  <a:gd name="T10" fmla="*/ 0 w 25"/>
                  <a:gd name="T11" fmla="*/ 122 h 122"/>
                  <a:gd name="T12" fmla="*/ 0 w 25"/>
                  <a:gd name="T13" fmla="*/ 34 h 122"/>
                  <a:gd name="T14" fmla="*/ 25 w 25"/>
                  <a:gd name="T15" fmla="*/ 34 h 122"/>
                  <a:gd name="T16" fmla="*/ 25 w 25"/>
                  <a:gd name="T17" fmla="*/ 122 h 122"/>
                  <a:gd name="T18" fmla="*/ 0 w 25"/>
                  <a:gd name="T19" fmla="*/ 12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22"/>
                  <a:gd name="T32" fmla="*/ 25 w 25"/>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22">
                    <a:moveTo>
                      <a:pt x="0" y="21"/>
                    </a:moveTo>
                    <a:lnTo>
                      <a:pt x="0" y="0"/>
                    </a:lnTo>
                    <a:lnTo>
                      <a:pt x="25" y="0"/>
                    </a:lnTo>
                    <a:lnTo>
                      <a:pt x="25" y="21"/>
                    </a:lnTo>
                    <a:lnTo>
                      <a:pt x="0" y="21"/>
                    </a:lnTo>
                    <a:close/>
                    <a:moveTo>
                      <a:pt x="0" y="122"/>
                    </a:moveTo>
                    <a:lnTo>
                      <a:pt x="0" y="34"/>
                    </a:lnTo>
                    <a:lnTo>
                      <a:pt x="25" y="34"/>
                    </a:lnTo>
                    <a:lnTo>
                      <a:pt x="25" y="122"/>
                    </a:lnTo>
                    <a:lnTo>
                      <a:pt x="0" y="122"/>
                    </a:lnTo>
                    <a:close/>
                  </a:path>
                </a:pathLst>
              </a:custGeom>
              <a:solidFill>
                <a:srgbClr val="FFFF00"/>
              </a:solidFill>
              <a:ln w="9525">
                <a:noFill/>
                <a:round/>
                <a:headEnd/>
                <a:tailEnd/>
              </a:ln>
            </p:spPr>
            <p:txBody>
              <a:bodyPr/>
              <a:lstStyle/>
              <a:p>
                <a:endParaRPr lang="en-US"/>
              </a:p>
            </p:txBody>
          </p:sp>
          <p:sp>
            <p:nvSpPr>
              <p:cNvPr id="43189" name="Freeform 180"/>
              <p:cNvSpPr>
                <a:spLocks/>
              </p:cNvSpPr>
              <p:nvPr/>
            </p:nvSpPr>
            <p:spPr bwMode="auto">
              <a:xfrm>
                <a:off x="2452" y="3318"/>
                <a:ext cx="60" cy="124"/>
              </a:xfrm>
              <a:custGeom>
                <a:avLst/>
                <a:gdLst>
                  <a:gd name="T0" fmla="*/ 0 w 60"/>
                  <a:gd name="T1" fmla="*/ 36 h 124"/>
                  <a:gd name="T2" fmla="*/ 13 w 60"/>
                  <a:gd name="T3" fmla="*/ 36 h 124"/>
                  <a:gd name="T4" fmla="*/ 13 w 60"/>
                  <a:gd name="T5" fmla="*/ 29 h 124"/>
                  <a:gd name="T6" fmla="*/ 13 w 60"/>
                  <a:gd name="T7" fmla="*/ 24 h 124"/>
                  <a:gd name="T8" fmla="*/ 14 w 60"/>
                  <a:gd name="T9" fmla="*/ 20 h 124"/>
                  <a:gd name="T10" fmla="*/ 15 w 60"/>
                  <a:gd name="T11" fmla="*/ 16 h 124"/>
                  <a:gd name="T12" fmla="*/ 15 w 60"/>
                  <a:gd name="T13" fmla="*/ 13 h 124"/>
                  <a:gd name="T14" fmla="*/ 16 w 60"/>
                  <a:gd name="T15" fmla="*/ 11 h 124"/>
                  <a:gd name="T16" fmla="*/ 19 w 60"/>
                  <a:gd name="T17" fmla="*/ 8 h 124"/>
                  <a:gd name="T18" fmla="*/ 21 w 60"/>
                  <a:gd name="T19" fmla="*/ 6 h 124"/>
                  <a:gd name="T20" fmla="*/ 24 w 60"/>
                  <a:gd name="T21" fmla="*/ 5 h 124"/>
                  <a:gd name="T22" fmla="*/ 28 w 60"/>
                  <a:gd name="T23" fmla="*/ 2 h 124"/>
                  <a:gd name="T24" fmla="*/ 31 w 60"/>
                  <a:gd name="T25" fmla="*/ 1 h 124"/>
                  <a:gd name="T26" fmla="*/ 35 w 60"/>
                  <a:gd name="T27" fmla="*/ 0 h 124"/>
                  <a:gd name="T28" fmla="*/ 41 w 60"/>
                  <a:gd name="T29" fmla="*/ 0 h 124"/>
                  <a:gd name="T30" fmla="*/ 46 w 60"/>
                  <a:gd name="T31" fmla="*/ 0 h 124"/>
                  <a:gd name="T32" fmla="*/ 51 w 60"/>
                  <a:gd name="T33" fmla="*/ 1 h 124"/>
                  <a:gd name="T34" fmla="*/ 55 w 60"/>
                  <a:gd name="T35" fmla="*/ 2 h 124"/>
                  <a:gd name="T36" fmla="*/ 60 w 60"/>
                  <a:gd name="T37" fmla="*/ 3 h 124"/>
                  <a:gd name="T38" fmla="*/ 56 w 60"/>
                  <a:gd name="T39" fmla="*/ 19 h 124"/>
                  <a:gd name="T40" fmla="*/ 54 w 60"/>
                  <a:gd name="T41" fmla="*/ 19 h 124"/>
                  <a:gd name="T42" fmla="*/ 51 w 60"/>
                  <a:gd name="T43" fmla="*/ 18 h 124"/>
                  <a:gd name="T44" fmla="*/ 49 w 60"/>
                  <a:gd name="T45" fmla="*/ 17 h 124"/>
                  <a:gd name="T46" fmla="*/ 46 w 60"/>
                  <a:gd name="T47" fmla="*/ 17 h 124"/>
                  <a:gd name="T48" fmla="*/ 44 w 60"/>
                  <a:gd name="T49" fmla="*/ 17 h 124"/>
                  <a:gd name="T50" fmla="*/ 42 w 60"/>
                  <a:gd name="T51" fmla="*/ 18 h 124"/>
                  <a:gd name="T52" fmla="*/ 41 w 60"/>
                  <a:gd name="T53" fmla="*/ 19 h 124"/>
                  <a:gd name="T54" fmla="*/ 39 w 60"/>
                  <a:gd name="T55" fmla="*/ 20 h 124"/>
                  <a:gd name="T56" fmla="*/ 38 w 60"/>
                  <a:gd name="T57" fmla="*/ 21 h 124"/>
                  <a:gd name="T58" fmla="*/ 38 w 60"/>
                  <a:gd name="T59" fmla="*/ 24 h 124"/>
                  <a:gd name="T60" fmla="*/ 37 w 60"/>
                  <a:gd name="T61" fmla="*/ 26 h 124"/>
                  <a:gd name="T62" fmla="*/ 37 w 60"/>
                  <a:gd name="T63" fmla="*/ 31 h 124"/>
                  <a:gd name="T64" fmla="*/ 37 w 60"/>
                  <a:gd name="T65" fmla="*/ 36 h 124"/>
                  <a:gd name="T66" fmla="*/ 54 w 60"/>
                  <a:gd name="T67" fmla="*/ 36 h 124"/>
                  <a:gd name="T68" fmla="*/ 54 w 60"/>
                  <a:gd name="T69" fmla="*/ 54 h 124"/>
                  <a:gd name="T70" fmla="*/ 37 w 60"/>
                  <a:gd name="T71" fmla="*/ 54 h 124"/>
                  <a:gd name="T72" fmla="*/ 37 w 60"/>
                  <a:gd name="T73" fmla="*/ 124 h 124"/>
                  <a:gd name="T74" fmla="*/ 13 w 60"/>
                  <a:gd name="T75" fmla="*/ 124 h 124"/>
                  <a:gd name="T76" fmla="*/ 13 w 60"/>
                  <a:gd name="T77" fmla="*/ 54 h 124"/>
                  <a:gd name="T78" fmla="*/ 0 w 60"/>
                  <a:gd name="T79" fmla="*/ 54 h 124"/>
                  <a:gd name="T80" fmla="*/ 0 w 60"/>
                  <a:gd name="T81" fmla="*/ 36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24"/>
                  <a:gd name="T125" fmla="*/ 60 w 60"/>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24">
                    <a:moveTo>
                      <a:pt x="0" y="36"/>
                    </a:moveTo>
                    <a:lnTo>
                      <a:pt x="13" y="36"/>
                    </a:lnTo>
                    <a:lnTo>
                      <a:pt x="13" y="29"/>
                    </a:lnTo>
                    <a:lnTo>
                      <a:pt x="13" y="24"/>
                    </a:lnTo>
                    <a:lnTo>
                      <a:pt x="14" y="20"/>
                    </a:lnTo>
                    <a:lnTo>
                      <a:pt x="15" y="16"/>
                    </a:lnTo>
                    <a:lnTo>
                      <a:pt x="15" y="13"/>
                    </a:lnTo>
                    <a:lnTo>
                      <a:pt x="16" y="11"/>
                    </a:lnTo>
                    <a:lnTo>
                      <a:pt x="19" y="8"/>
                    </a:lnTo>
                    <a:lnTo>
                      <a:pt x="21" y="6"/>
                    </a:lnTo>
                    <a:lnTo>
                      <a:pt x="24" y="5"/>
                    </a:lnTo>
                    <a:lnTo>
                      <a:pt x="28" y="2"/>
                    </a:lnTo>
                    <a:lnTo>
                      <a:pt x="31" y="1"/>
                    </a:lnTo>
                    <a:lnTo>
                      <a:pt x="35" y="0"/>
                    </a:lnTo>
                    <a:lnTo>
                      <a:pt x="41" y="0"/>
                    </a:lnTo>
                    <a:lnTo>
                      <a:pt x="46" y="0"/>
                    </a:lnTo>
                    <a:lnTo>
                      <a:pt x="51" y="1"/>
                    </a:lnTo>
                    <a:lnTo>
                      <a:pt x="55" y="2"/>
                    </a:lnTo>
                    <a:lnTo>
                      <a:pt x="60" y="3"/>
                    </a:lnTo>
                    <a:lnTo>
                      <a:pt x="56" y="19"/>
                    </a:lnTo>
                    <a:lnTo>
                      <a:pt x="54" y="19"/>
                    </a:lnTo>
                    <a:lnTo>
                      <a:pt x="51" y="18"/>
                    </a:lnTo>
                    <a:lnTo>
                      <a:pt x="49" y="17"/>
                    </a:lnTo>
                    <a:lnTo>
                      <a:pt x="46" y="17"/>
                    </a:lnTo>
                    <a:lnTo>
                      <a:pt x="44" y="17"/>
                    </a:lnTo>
                    <a:lnTo>
                      <a:pt x="42" y="18"/>
                    </a:lnTo>
                    <a:lnTo>
                      <a:pt x="41" y="19"/>
                    </a:lnTo>
                    <a:lnTo>
                      <a:pt x="39" y="20"/>
                    </a:lnTo>
                    <a:lnTo>
                      <a:pt x="38" y="21"/>
                    </a:lnTo>
                    <a:lnTo>
                      <a:pt x="38" y="24"/>
                    </a:lnTo>
                    <a:lnTo>
                      <a:pt x="37" y="26"/>
                    </a:lnTo>
                    <a:lnTo>
                      <a:pt x="37" y="31"/>
                    </a:lnTo>
                    <a:lnTo>
                      <a:pt x="37" y="36"/>
                    </a:lnTo>
                    <a:lnTo>
                      <a:pt x="54" y="36"/>
                    </a:lnTo>
                    <a:lnTo>
                      <a:pt x="54" y="54"/>
                    </a:lnTo>
                    <a:lnTo>
                      <a:pt x="37" y="54"/>
                    </a:lnTo>
                    <a:lnTo>
                      <a:pt x="37" y="124"/>
                    </a:lnTo>
                    <a:lnTo>
                      <a:pt x="13" y="124"/>
                    </a:lnTo>
                    <a:lnTo>
                      <a:pt x="13" y="54"/>
                    </a:lnTo>
                    <a:lnTo>
                      <a:pt x="0" y="54"/>
                    </a:lnTo>
                    <a:lnTo>
                      <a:pt x="0" y="36"/>
                    </a:lnTo>
                    <a:close/>
                  </a:path>
                </a:pathLst>
              </a:custGeom>
              <a:solidFill>
                <a:srgbClr val="FFFF00"/>
              </a:solidFill>
              <a:ln w="9525">
                <a:noFill/>
                <a:round/>
                <a:headEnd/>
                <a:tailEnd/>
              </a:ln>
            </p:spPr>
            <p:txBody>
              <a:bodyPr/>
              <a:lstStyle/>
              <a:p>
                <a:endParaRPr lang="en-US"/>
              </a:p>
            </p:txBody>
          </p:sp>
          <p:sp>
            <p:nvSpPr>
              <p:cNvPr id="43190" name="Freeform 181"/>
              <p:cNvSpPr>
                <a:spLocks/>
              </p:cNvSpPr>
              <p:nvPr/>
            </p:nvSpPr>
            <p:spPr bwMode="auto">
              <a:xfrm>
                <a:off x="2568" y="3320"/>
                <a:ext cx="86" cy="122"/>
              </a:xfrm>
              <a:custGeom>
                <a:avLst/>
                <a:gdLst>
                  <a:gd name="T0" fmla="*/ 0 w 86"/>
                  <a:gd name="T1" fmla="*/ 122 h 122"/>
                  <a:gd name="T2" fmla="*/ 0 w 86"/>
                  <a:gd name="T3" fmla="*/ 0 h 122"/>
                  <a:gd name="T4" fmla="*/ 86 w 86"/>
                  <a:gd name="T5" fmla="*/ 0 h 122"/>
                  <a:gd name="T6" fmla="*/ 86 w 86"/>
                  <a:gd name="T7" fmla="*/ 21 h 122"/>
                  <a:gd name="T8" fmla="*/ 26 w 86"/>
                  <a:gd name="T9" fmla="*/ 21 h 122"/>
                  <a:gd name="T10" fmla="*/ 26 w 86"/>
                  <a:gd name="T11" fmla="*/ 49 h 122"/>
                  <a:gd name="T12" fmla="*/ 78 w 86"/>
                  <a:gd name="T13" fmla="*/ 49 h 122"/>
                  <a:gd name="T14" fmla="*/ 78 w 86"/>
                  <a:gd name="T15" fmla="*/ 70 h 122"/>
                  <a:gd name="T16" fmla="*/ 26 w 86"/>
                  <a:gd name="T17" fmla="*/ 70 h 122"/>
                  <a:gd name="T18" fmla="*/ 26 w 86"/>
                  <a:gd name="T19" fmla="*/ 122 h 122"/>
                  <a:gd name="T20" fmla="*/ 0 w 86"/>
                  <a:gd name="T21" fmla="*/ 12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2"/>
                  <a:gd name="T35" fmla="*/ 86 w 8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2">
                    <a:moveTo>
                      <a:pt x="0" y="122"/>
                    </a:moveTo>
                    <a:lnTo>
                      <a:pt x="0" y="0"/>
                    </a:lnTo>
                    <a:lnTo>
                      <a:pt x="86" y="0"/>
                    </a:lnTo>
                    <a:lnTo>
                      <a:pt x="86" y="21"/>
                    </a:lnTo>
                    <a:lnTo>
                      <a:pt x="26" y="21"/>
                    </a:lnTo>
                    <a:lnTo>
                      <a:pt x="26" y="49"/>
                    </a:lnTo>
                    <a:lnTo>
                      <a:pt x="78" y="49"/>
                    </a:lnTo>
                    <a:lnTo>
                      <a:pt x="78" y="70"/>
                    </a:lnTo>
                    <a:lnTo>
                      <a:pt x="26" y="70"/>
                    </a:lnTo>
                    <a:lnTo>
                      <a:pt x="26" y="122"/>
                    </a:lnTo>
                    <a:lnTo>
                      <a:pt x="0" y="122"/>
                    </a:lnTo>
                    <a:close/>
                  </a:path>
                </a:pathLst>
              </a:custGeom>
              <a:solidFill>
                <a:srgbClr val="FFFF00"/>
              </a:solidFill>
              <a:ln w="9525">
                <a:noFill/>
                <a:round/>
                <a:headEnd/>
                <a:tailEnd/>
              </a:ln>
            </p:spPr>
            <p:txBody>
              <a:bodyPr/>
              <a:lstStyle/>
              <a:p>
                <a:endParaRPr lang="en-US"/>
              </a:p>
            </p:txBody>
          </p:sp>
          <p:sp>
            <p:nvSpPr>
              <p:cNvPr id="43191" name="Rectangle 182"/>
              <p:cNvSpPr>
                <a:spLocks noChangeArrowheads="1"/>
              </p:cNvSpPr>
              <p:nvPr/>
            </p:nvSpPr>
            <p:spPr bwMode="auto">
              <a:xfrm>
                <a:off x="2675" y="3320"/>
                <a:ext cx="23" cy="122"/>
              </a:xfrm>
              <a:prstGeom prst="rect">
                <a:avLst/>
              </a:prstGeom>
              <a:solidFill>
                <a:srgbClr val="FFFF00"/>
              </a:solidFill>
              <a:ln w="9525">
                <a:noFill/>
                <a:miter lim="800000"/>
                <a:headEnd/>
                <a:tailEnd/>
              </a:ln>
            </p:spPr>
            <p:txBody>
              <a:bodyPr/>
              <a:lstStyle/>
              <a:p>
                <a:endParaRPr lang="en-GB"/>
              </a:p>
            </p:txBody>
          </p:sp>
          <p:sp>
            <p:nvSpPr>
              <p:cNvPr id="43192" name="Freeform 183"/>
              <p:cNvSpPr>
                <a:spLocks/>
              </p:cNvSpPr>
              <p:nvPr/>
            </p:nvSpPr>
            <p:spPr bwMode="auto">
              <a:xfrm>
                <a:off x="2724" y="3354"/>
                <a:ext cx="82" cy="90"/>
              </a:xfrm>
              <a:custGeom>
                <a:avLst/>
                <a:gdLst>
                  <a:gd name="T0" fmla="*/ 60 w 82"/>
                  <a:gd name="T1" fmla="*/ 87 h 90"/>
                  <a:gd name="T2" fmla="*/ 60 w 82"/>
                  <a:gd name="T3" fmla="*/ 76 h 90"/>
                  <a:gd name="T4" fmla="*/ 58 w 82"/>
                  <a:gd name="T5" fmla="*/ 78 h 90"/>
                  <a:gd name="T6" fmla="*/ 54 w 82"/>
                  <a:gd name="T7" fmla="*/ 81 h 90"/>
                  <a:gd name="T8" fmla="*/ 51 w 82"/>
                  <a:gd name="T9" fmla="*/ 84 h 90"/>
                  <a:gd name="T10" fmla="*/ 48 w 82"/>
                  <a:gd name="T11" fmla="*/ 86 h 90"/>
                  <a:gd name="T12" fmla="*/ 43 w 82"/>
                  <a:gd name="T13" fmla="*/ 87 h 90"/>
                  <a:gd name="T14" fmla="*/ 39 w 82"/>
                  <a:gd name="T15" fmla="*/ 89 h 90"/>
                  <a:gd name="T16" fmla="*/ 34 w 82"/>
                  <a:gd name="T17" fmla="*/ 90 h 90"/>
                  <a:gd name="T18" fmla="*/ 30 w 82"/>
                  <a:gd name="T19" fmla="*/ 90 h 90"/>
                  <a:gd name="T20" fmla="*/ 25 w 82"/>
                  <a:gd name="T21" fmla="*/ 90 h 90"/>
                  <a:gd name="T22" fmla="*/ 21 w 82"/>
                  <a:gd name="T23" fmla="*/ 89 h 90"/>
                  <a:gd name="T24" fmla="*/ 18 w 82"/>
                  <a:gd name="T25" fmla="*/ 88 h 90"/>
                  <a:gd name="T26" fmla="*/ 15 w 82"/>
                  <a:gd name="T27" fmla="*/ 87 h 90"/>
                  <a:gd name="T28" fmla="*/ 10 w 82"/>
                  <a:gd name="T29" fmla="*/ 85 h 90"/>
                  <a:gd name="T30" fmla="*/ 8 w 82"/>
                  <a:gd name="T31" fmla="*/ 81 h 90"/>
                  <a:gd name="T32" fmla="*/ 5 w 82"/>
                  <a:gd name="T33" fmla="*/ 79 h 90"/>
                  <a:gd name="T34" fmla="*/ 4 w 82"/>
                  <a:gd name="T35" fmla="*/ 76 h 90"/>
                  <a:gd name="T36" fmla="*/ 3 w 82"/>
                  <a:gd name="T37" fmla="*/ 71 h 90"/>
                  <a:gd name="T38" fmla="*/ 2 w 82"/>
                  <a:gd name="T39" fmla="*/ 67 h 90"/>
                  <a:gd name="T40" fmla="*/ 0 w 82"/>
                  <a:gd name="T41" fmla="*/ 62 h 90"/>
                  <a:gd name="T42" fmla="*/ 0 w 82"/>
                  <a:gd name="T43" fmla="*/ 56 h 90"/>
                  <a:gd name="T44" fmla="*/ 0 w 82"/>
                  <a:gd name="T45" fmla="*/ 0 h 90"/>
                  <a:gd name="T46" fmla="*/ 24 w 82"/>
                  <a:gd name="T47" fmla="*/ 0 h 90"/>
                  <a:gd name="T48" fmla="*/ 24 w 82"/>
                  <a:gd name="T49" fmla="*/ 41 h 90"/>
                  <a:gd name="T50" fmla="*/ 24 w 82"/>
                  <a:gd name="T51" fmla="*/ 49 h 90"/>
                  <a:gd name="T52" fmla="*/ 25 w 82"/>
                  <a:gd name="T53" fmla="*/ 56 h 90"/>
                  <a:gd name="T54" fmla="*/ 25 w 82"/>
                  <a:gd name="T55" fmla="*/ 61 h 90"/>
                  <a:gd name="T56" fmla="*/ 25 w 82"/>
                  <a:gd name="T57" fmla="*/ 64 h 90"/>
                  <a:gd name="T58" fmla="*/ 26 w 82"/>
                  <a:gd name="T59" fmla="*/ 66 h 90"/>
                  <a:gd name="T60" fmla="*/ 27 w 82"/>
                  <a:gd name="T61" fmla="*/ 68 h 90"/>
                  <a:gd name="T62" fmla="*/ 29 w 82"/>
                  <a:gd name="T63" fmla="*/ 69 h 90"/>
                  <a:gd name="T64" fmla="*/ 30 w 82"/>
                  <a:gd name="T65" fmla="*/ 70 h 90"/>
                  <a:gd name="T66" fmla="*/ 31 w 82"/>
                  <a:gd name="T67" fmla="*/ 71 h 90"/>
                  <a:gd name="T68" fmla="*/ 34 w 82"/>
                  <a:gd name="T69" fmla="*/ 72 h 90"/>
                  <a:gd name="T70" fmla="*/ 35 w 82"/>
                  <a:gd name="T71" fmla="*/ 72 h 90"/>
                  <a:gd name="T72" fmla="*/ 38 w 82"/>
                  <a:gd name="T73" fmla="*/ 72 h 90"/>
                  <a:gd name="T74" fmla="*/ 42 w 82"/>
                  <a:gd name="T75" fmla="*/ 72 h 90"/>
                  <a:gd name="T76" fmla="*/ 44 w 82"/>
                  <a:gd name="T77" fmla="*/ 72 h 90"/>
                  <a:gd name="T78" fmla="*/ 48 w 82"/>
                  <a:gd name="T79" fmla="*/ 71 h 90"/>
                  <a:gd name="T80" fmla="*/ 50 w 82"/>
                  <a:gd name="T81" fmla="*/ 70 h 90"/>
                  <a:gd name="T82" fmla="*/ 52 w 82"/>
                  <a:gd name="T83" fmla="*/ 68 h 90"/>
                  <a:gd name="T84" fmla="*/ 54 w 82"/>
                  <a:gd name="T85" fmla="*/ 67 h 90"/>
                  <a:gd name="T86" fmla="*/ 55 w 82"/>
                  <a:gd name="T87" fmla="*/ 64 h 90"/>
                  <a:gd name="T88" fmla="*/ 56 w 82"/>
                  <a:gd name="T89" fmla="*/ 62 h 90"/>
                  <a:gd name="T90" fmla="*/ 57 w 82"/>
                  <a:gd name="T91" fmla="*/ 58 h 90"/>
                  <a:gd name="T92" fmla="*/ 58 w 82"/>
                  <a:gd name="T93" fmla="*/ 53 h 90"/>
                  <a:gd name="T94" fmla="*/ 58 w 82"/>
                  <a:gd name="T95" fmla="*/ 47 h 90"/>
                  <a:gd name="T96" fmla="*/ 58 w 82"/>
                  <a:gd name="T97" fmla="*/ 38 h 90"/>
                  <a:gd name="T98" fmla="*/ 58 w 82"/>
                  <a:gd name="T99" fmla="*/ 0 h 90"/>
                  <a:gd name="T100" fmla="*/ 82 w 82"/>
                  <a:gd name="T101" fmla="*/ 0 h 90"/>
                  <a:gd name="T102" fmla="*/ 82 w 82"/>
                  <a:gd name="T103" fmla="*/ 87 h 90"/>
                  <a:gd name="T104" fmla="*/ 60 w 82"/>
                  <a:gd name="T105" fmla="*/ 87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90"/>
                  <a:gd name="T161" fmla="*/ 82 w 82"/>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90">
                    <a:moveTo>
                      <a:pt x="60" y="87"/>
                    </a:moveTo>
                    <a:lnTo>
                      <a:pt x="60" y="76"/>
                    </a:lnTo>
                    <a:lnTo>
                      <a:pt x="58" y="78"/>
                    </a:lnTo>
                    <a:lnTo>
                      <a:pt x="54" y="81"/>
                    </a:lnTo>
                    <a:lnTo>
                      <a:pt x="51" y="84"/>
                    </a:lnTo>
                    <a:lnTo>
                      <a:pt x="48" y="86"/>
                    </a:lnTo>
                    <a:lnTo>
                      <a:pt x="43" y="87"/>
                    </a:lnTo>
                    <a:lnTo>
                      <a:pt x="39" y="89"/>
                    </a:lnTo>
                    <a:lnTo>
                      <a:pt x="34" y="90"/>
                    </a:lnTo>
                    <a:lnTo>
                      <a:pt x="30" y="90"/>
                    </a:lnTo>
                    <a:lnTo>
                      <a:pt x="25" y="90"/>
                    </a:lnTo>
                    <a:lnTo>
                      <a:pt x="21" y="89"/>
                    </a:lnTo>
                    <a:lnTo>
                      <a:pt x="18" y="88"/>
                    </a:lnTo>
                    <a:lnTo>
                      <a:pt x="15" y="87"/>
                    </a:lnTo>
                    <a:lnTo>
                      <a:pt x="10" y="85"/>
                    </a:lnTo>
                    <a:lnTo>
                      <a:pt x="8" y="81"/>
                    </a:lnTo>
                    <a:lnTo>
                      <a:pt x="5" y="79"/>
                    </a:lnTo>
                    <a:lnTo>
                      <a:pt x="4" y="76"/>
                    </a:lnTo>
                    <a:lnTo>
                      <a:pt x="3" y="71"/>
                    </a:lnTo>
                    <a:lnTo>
                      <a:pt x="2" y="67"/>
                    </a:lnTo>
                    <a:lnTo>
                      <a:pt x="0" y="62"/>
                    </a:lnTo>
                    <a:lnTo>
                      <a:pt x="0" y="56"/>
                    </a:lnTo>
                    <a:lnTo>
                      <a:pt x="0" y="0"/>
                    </a:lnTo>
                    <a:lnTo>
                      <a:pt x="24" y="0"/>
                    </a:lnTo>
                    <a:lnTo>
                      <a:pt x="24" y="41"/>
                    </a:lnTo>
                    <a:lnTo>
                      <a:pt x="24" y="49"/>
                    </a:lnTo>
                    <a:lnTo>
                      <a:pt x="25" y="56"/>
                    </a:lnTo>
                    <a:lnTo>
                      <a:pt x="25" y="61"/>
                    </a:lnTo>
                    <a:lnTo>
                      <a:pt x="25" y="64"/>
                    </a:lnTo>
                    <a:lnTo>
                      <a:pt x="26" y="66"/>
                    </a:lnTo>
                    <a:lnTo>
                      <a:pt x="27" y="68"/>
                    </a:lnTo>
                    <a:lnTo>
                      <a:pt x="29" y="69"/>
                    </a:lnTo>
                    <a:lnTo>
                      <a:pt x="30" y="70"/>
                    </a:lnTo>
                    <a:lnTo>
                      <a:pt x="31" y="71"/>
                    </a:lnTo>
                    <a:lnTo>
                      <a:pt x="34" y="72"/>
                    </a:lnTo>
                    <a:lnTo>
                      <a:pt x="35" y="72"/>
                    </a:lnTo>
                    <a:lnTo>
                      <a:pt x="38" y="72"/>
                    </a:lnTo>
                    <a:lnTo>
                      <a:pt x="42" y="72"/>
                    </a:lnTo>
                    <a:lnTo>
                      <a:pt x="44" y="72"/>
                    </a:lnTo>
                    <a:lnTo>
                      <a:pt x="48" y="71"/>
                    </a:lnTo>
                    <a:lnTo>
                      <a:pt x="50" y="70"/>
                    </a:lnTo>
                    <a:lnTo>
                      <a:pt x="52" y="68"/>
                    </a:lnTo>
                    <a:lnTo>
                      <a:pt x="54" y="67"/>
                    </a:lnTo>
                    <a:lnTo>
                      <a:pt x="55" y="64"/>
                    </a:lnTo>
                    <a:lnTo>
                      <a:pt x="56" y="62"/>
                    </a:lnTo>
                    <a:lnTo>
                      <a:pt x="57" y="58"/>
                    </a:lnTo>
                    <a:lnTo>
                      <a:pt x="58" y="53"/>
                    </a:lnTo>
                    <a:lnTo>
                      <a:pt x="58" y="47"/>
                    </a:lnTo>
                    <a:lnTo>
                      <a:pt x="58" y="38"/>
                    </a:lnTo>
                    <a:lnTo>
                      <a:pt x="58" y="0"/>
                    </a:lnTo>
                    <a:lnTo>
                      <a:pt x="82" y="0"/>
                    </a:lnTo>
                    <a:lnTo>
                      <a:pt x="82" y="87"/>
                    </a:lnTo>
                    <a:lnTo>
                      <a:pt x="60" y="87"/>
                    </a:lnTo>
                    <a:close/>
                  </a:path>
                </a:pathLst>
              </a:custGeom>
              <a:solidFill>
                <a:srgbClr val="FFFF00"/>
              </a:solidFill>
              <a:ln w="9525">
                <a:noFill/>
                <a:round/>
                <a:headEnd/>
                <a:tailEnd/>
              </a:ln>
            </p:spPr>
            <p:txBody>
              <a:bodyPr/>
              <a:lstStyle/>
              <a:p>
                <a:endParaRPr lang="en-US"/>
              </a:p>
            </p:txBody>
          </p:sp>
          <p:sp>
            <p:nvSpPr>
              <p:cNvPr id="43193" name="Freeform 184"/>
              <p:cNvSpPr>
                <a:spLocks/>
              </p:cNvSpPr>
              <p:nvPr/>
            </p:nvSpPr>
            <p:spPr bwMode="auto">
              <a:xfrm>
                <a:off x="2821" y="3323"/>
                <a:ext cx="53" cy="121"/>
              </a:xfrm>
              <a:custGeom>
                <a:avLst/>
                <a:gdLst>
                  <a:gd name="T0" fmla="*/ 51 w 53"/>
                  <a:gd name="T1" fmla="*/ 31 h 121"/>
                  <a:gd name="T2" fmla="*/ 51 w 53"/>
                  <a:gd name="T3" fmla="*/ 48 h 121"/>
                  <a:gd name="T4" fmla="*/ 35 w 53"/>
                  <a:gd name="T5" fmla="*/ 48 h 121"/>
                  <a:gd name="T6" fmla="*/ 35 w 53"/>
                  <a:gd name="T7" fmla="*/ 86 h 121"/>
                  <a:gd name="T8" fmla="*/ 35 w 53"/>
                  <a:gd name="T9" fmla="*/ 90 h 121"/>
                  <a:gd name="T10" fmla="*/ 35 w 53"/>
                  <a:gd name="T11" fmla="*/ 94 h 121"/>
                  <a:gd name="T12" fmla="*/ 35 w 53"/>
                  <a:gd name="T13" fmla="*/ 97 h 121"/>
                  <a:gd name="T14" fmla="*/ 35 w 53"/>
                  <a:gd name="T15" fmla="*/ 98 h 121"/>
                  <a:gd name="T16" fmla="*/ 35 w 53"/>
                  <a:gd name="T17" fmla="*/ 98 h 121"/>
                  <a:gd name="T18" fmla="*/ 36 w 53"/>
                  <a:gd name="T19" fmla="*/ 100 h 121"/>
                  <a:gd name="T20" fmla="*/ 36 w 53"/>
                  <a:gd name="T21" fmla="*/ 101 h 121"/>
                  <a:gd name="T22" fmla="*/ 37 w 53"/>
                  <a:gd name="T23" fmla="*/ 101 h 121"/>
                  <a:gd name="T24" fmla="*/ 38 w 53"/>
                  <a:gd name="T25" fmla="*/ 101 h 121"/>
                  <a:gd name="T26" fmla="*/ 39 w 53"/>
                  <a:gd name="T27" fmla="*/ 101 h 121"/>
                  <a:gd name="T28" fmla="*/ 40 w 53"/>
                  <a:gd name="T29" fmla="*/ 102 h 121"/>
                  <a:gd name="T30" fmla="*/ 41 w 53"/>
                  <a:gd name="T31" fmla="*/ 102 h 121"/>
                  <a:gd name="T32" fmla="*/ 43 w 53"/>
                  <a:gd name="T33" fmla="*/ 102 h 121"/>
                  <a:gd name="T34" fmla="*/ 45 w 53"/>
                  <a:gd name="T35" fmla="*/ 101 h 121"/>
                  <a:gd name="T36" fmla="*/ 48 w 53"/>
                  <a:gd name="T37" fmla="*/ 101 h 121"/>
                  <a:gd name="T38" fmla="*/ 50 w 53"/>
                  <a:gd name="T39" fmla="*/ 101 h 121"/>
                  <a:gd name="T40" fmla="*/ 53 w 53"/>
                  <a:gd name="T41" fmla="*/ 118 h 121"/>
                  <a:gd name="T42" fmla="*/ 49 w 53"/>
                  <a:gd name="T43" fmla="*/ 119 h 121"/>
                  <a:gd name="T44" fmla="*/ 45 w 53"/>
                  <a:gd name="T45" fmla="*/ 120 h 121"/>
                  <a:gd name="T46" fmla="*/ 40 w 53"/>
                  <a:gd name="T47" fmla="*/ 121 h 121"/>
                  <a:gd name="T48" fmla="*/ 34 w 53"/>
                  <a:gd name="T49" fmla="*/ 121 h 121"/>
                  <a:gd name="T50" fmla="*/ 31 w 53"/>
                  <a:gd name="T51" fmla="*/ 121 h 121"/>
                  <a:gd name="T52" fmla="*/ 29 w 53"/>
                  <a:gd name="T53" fmla="*/ 121 h 121"/>
                  <a:gd name="T54" fmla="*/ 26 w 53"/>
                  <a:gd name="T55" fmla="*/ 120 h 121"/>
                  <a:gd name="T56" fmla="*/ 24 w 53"/>
                  <a:gd name="T57" fmla="*/ 119 h 121"/>
                  <a:gd name="T58" fmla="*/ 20 w 53"/>
                  <a:gd name="T59" fmla="*/ 118 h 121"/>
                  <a:gd name="T60" fmla="*/ 19 w 53"/>
                  <a:gd name="T61" fmla="*/ 117 h 121"/>
                  <a:gd name="T62" fmla="*/ 16 w 53"/>
                  <a:gd name="T63" fmla="*/ 115 h 121"/>
                  <a:gd name="T64" fmla="*/ 15 w 53"/>
                  <a:gd name="T65" fmla="*/ 113 h 121"/>
                  <a:gd name="T66" fmla="*/ 15 w 53"/>
                  <a:gd name="T67" fmla="*/ 112 h 121"/>
                  <a:gd name="T68" fmla="*/ 13 w 53"/>
                  <a:gd name="T69" fmla="*/ 110 h 121"/>
                  <a:gd name="T70" fmla="*/ 12 w 53"/>
                  <a:gd name="T71" fmla="*/ 107 h 121"/>
                  <a:gd name="T72" fmla="*/ 12 w 53"/>
                  <a:gd name="T73" fmla="*/ 104 h 121"/>
                  <a:gd name="T74" fmla="*/ 12 w 53"/>
                  <a:gd name="T75" fmla="*/ 102 h 121"/>
                  <a:gd name="T76" fmla="*/ 12 w 53"/>
                  <a:gd name="T77" fmla="*/ 98 h 121"/>
                  <a:gd name="T78" fmla="*/ 12 w 53"/>
                  <a:gd name="T79" fmla="*/ 93 h 121"/>
                  <a:gd name="T80" fmla="*/ 12 w 53"/>
                  <a:gd name="T81" fmla="*/ 88 h 121"/>
                  <a:gd name="T82" fmla="*/ 12 w 53"/>
                  <a:gd name="T83" fmla="*/ 48 h 121"/>
                  <a:gd name="T84" fmla="*/ 0 w 53"/>
                  <a:gd name="T85" fmla="*/ 48 h 121"/>
                  <a:gd name="T86" fmla="*/ 0 w 53"/>
                  <a:gd name="T87" fmla="*/ 31 h 121"/>
                  <a:gd name="T88" fmla="*/ 12 w 53"/>
                  <a:gd name="T89" fmla="*/ 31 h 121"/>
                  <a:gd name="T90" fmla="*/ 12 w 53"/>
                  <a:gd name="T91" fmla="*/ 13 h 121"/>
                  <a:gd name="T92" fmla="*/ 35 w 53"/>
                  <a:gd name="T93" fmla="*/ 0 h 121"/>
                  <a:gd name="T94" fmla="*/ 35 w 53"/>
                  <a:gd name="T95" fmla="*/ 31 h 121"/>
                  <a:gd name="T96" fmla="*/ 51 w 53"/>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121"/>
                  <a:gd name="T149" fmla="*/ 53 w 53"/>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121">
                    <a:moveTo>
                      <a:pt x="51" y="31"/>
                    </a:moveTo>
                    <a:lnTo>
                      <a:pt x="51" y="48"/>
                    </a:lnTo>
                    <a:lnTo>
                      <a:pt x="35" y="48"/>
                    </a:lnTo>
                    <a:lnTo>
                      <a:pt x="35" y="86"/>
                    </a:lnTo>
                    <a:lnTo>
                      <a:pt x="35" y="90"/>
                    </a:lnTo>
                    <a:lnTo>
                      <a:pt x="35" y="94"/>
                    </a:lnTo>
                    <a:lnTo>
                      <a:pt x="35" y="97"/>
                    </a:lnTo>
                    <a:lnTo>
                      <a:pt x="35" y="98"/>
                    </a:lnTo>
                    <a:lnTo>
                      <a:pt x="36" y="100"/>
                    </a:lnTo>
                    <a:lnTo>
                      <a:pt x="36" y="101"/>
                    </a:lnTo>
                    <a:lnTo>
                      <a:pt x="37" y="101"/>
                    </a:lnTo>
                    <a:lnTo>
                      <a:pt x="38" y="101"/>
                    </a:lnTo>
                    <a:lnTo>
                      <a:pt x="39" y="101"/>
                    </a:lnTo>
                    <a:lnTo>
                      <a:pt x="40" y="102"/>
                    </a:lnTo>
                    <a:lnTo>
                      <a:pt x="41" y="102"/>
                    </a:lnTo>
                    <a:lnTo>
                      <a:pt x="43" y="102"/>
                    </a:lnTo>
                    <a:lnTo>
                      <a:pt x="45" y="101"/>
                    </a:lnTo>
                    <a:lnTo>
                      <a:pt x="48" y="101"/>
                    </a:lnTo>
                    <a:lnTo>
                      <a:pt x="50" y="101"/>
                    </a:lnTo>
                    <a:lnTo>
                      <a:pt x="53" y="118"/>
                    </a:lnTo>
                    <a:lnTo>
                      <a:pt x="49" y="119"/>
                    </a:lnTo>
                    <a:lnTo>
                      <a:pt x="45" y="120"/>
                    </a:lnTo>
                    <a:lnTo>
                      <a:pt x="40" y="121"/>
                    </a:lnTo>
                    <a:lnTo>
                      <a:pt x="34" y="121"/>
                    </a:lnTo>
                    <a:lnTo>
                      <a:pt x="31" y="121"/>
                    </a:lnTo>
                    <a:lnTo>
                      <a:pt x="29" y="121"/>
                    </a:lnTo>
                    <a:lnTo>
                      <a:pt x="26" y="120"/>
                    </a:lnTo>
                    <a:lnTo>
                      <a:pt x="24" y="119"/>
                    </a:lnTo>
                    <a:lnTo>
                      <a:pt x="20" y="118"/>
                    </a:lnTo>
                    <a:lnTo>
                      <a:pt x="19" y="117"/>
                    </a:lnTo>
                    <a:lnTo>
                      <a:pt x="16" y="115"/>
                    </a:lnTo>
                    <a:lnTo>
                      <a:pt x="15" y="113"/>
                    </a:lnTo>
                    <a:lnTo>
                      <a:pt x="15" y="112"/>
                    </a:lnTo>
                    <a:lnTo>
                      <a:pt x="13" y="110"/>
                    </a:lnTo>
                    <a:lnTo>
                      <a:pt x="12" y="107"/>
                    </a:lnTo>
                    <a:lnTo>
                      <a:pt x="12" y="104"/>
                    </a:lnTo>
                    <a:lnTo>
                      <a:pt x="12" y="102"/>
                    </a:lnTo>
                    <a:lnTo>
                      <a:pt x="12" y="98"/>
                    </a:lnTo>
                    <a:lnTo>
                      <a:pt x="12" y="93"/>
                    </a:lnTo>
                    <a:lnTo>
                      <a:pt x="12" y="88"/>
                    </a:lnTo>
                    <a:lnTo>
                      <a:pt x="12" y="48"/>
                    </a:lnTo>
                    <a:lnTo>
                      <a:pt x="0" y="48"/>
                    </a:lnTo>
                    <a:lnTo>
                      <a:pt x="0" y="31"/>
                    </a:lnTo>
                    <a:lnTo>
                      <a:pt x="12" y="31"/>
                    </a:lnTo>
                    <a:lnTo>
                      <a:pt x="12" y="13"/>
                    </a:lnTo>
                    <a:lnTo>
                      <a:pt x="35" y="0"/>
                    </a:lnTo>
                    <a:lnTo>
                      <a:pt x="35" y="31"/>
                    </a:lnTo>
                    <a:lnTo>
                      <a:pt x="51" y="31"/>
                    </a:lnTo>
                    <a:close/>
                  </a:path>
                </a:pathLst>
              </a:custGeom>
              <a:solidFill>
                <a:srgbClr val="FFFF00"/>
              </a:solidFill>
              <a:ln w="9525">
                <a:noFill/>
                <a:round/>
                <a:headEnd/>
                <a:tailEnd/>
              </a:ln>
            </p:spPr>
            <p:txBody>
              <a:bodyPr/>
              <a:lstStyle/>
              <a:p>
                <a:endParaRPr lang="en-US"/>
              </a:p>
            </p:txBody>
          </p:sp>
          <p:sp>
            <p:nvSpPr>
              <p:cNvPr id="43194" name="Freeform 185"/>
              <p:cNvSpPr>
                <a:spLocks noEditPoints="1"/>
              </p:cNvSpPr>
              <p:nvPr/>
            </p:nvSpPr>
            <p:spPr bwMode="auto">
              <a:xfrm>
                <a:off x="2888" y="3320"/>
                <a:ext cx="25" cy="122"/>
              </a:xfrm>
              <a:custGeom>
                <a:avLst/>
                <a:gdLst>
                  <a:gd name="T0" fmla="*/ 0 w 25"/>
                  <a:gd name="T1" fmla="*/ 21 h 122"/>
                  <a:gd name="T2" fmla="*/ 0 w 25"/>
                  <a:gd name="T3" fmla="*/ 0 h 122"/>
                  <a:gd name="T4" fmla="*/ 25 w 25"/>
                  <a:gd name="T5" fmla="*/ 0 h 122"/>
                  <a:gd name="T6" fmla="*/ 25 w 25"/>
                  <a:gd name="T7" fmla="*/ 21 h 122"/>
                  <a:gd name="T8" fmla="*/ 0 w 25"/>
                  <a:gd name="T9" fmla="*/ 21 h 122"/>
                  <a:gd name="T10" fmla="*/ 0 w 25"/>
                  <a:gd name="T11" fmla="*/ 122 h 122"/>
                  <a:gd name="T12" fmla="*/ 0 w 25"/>
                  <a:gd name="T13" fmla="*/ 34 h 122"/>
                  <a:gd name="T14" fmla="*/ 25 w 25"/>
                  <a:gd name="T15" fmla="*/ 34 h 122"/>
                  <a:gd name="T16" fmla="*/ 25 w 25"/>
                  <a:gd name="T17" fmla="*/ 122 h 122"/>
                  <a:gd name="T18" fmla="*/ 0 w 25"/>
                  <a:gd name="T19" fmla="*/ 12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22"/>
                  <a:gd name="T32" fmla="*/ 25 w 25"/>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22">
                    <a:moveTo>
                      <a:pt x="0" y="21"/>
                    </a:moveTo>
                    <a:lnTo>
                      <a:pt x="0" y="0"/>
                    </a:lnTo>
                    <a:lnTo>
                      <a:pt x="25" y="0"/>
                    </a:lnTo>
                    <a:lnTo>
                      <a:pt x="25" y="21"/>
                    </a:lnTo>
                    <a:lnTo>
                      <a:pt x="0" y="21"/>
                    </a:lnTo>
                    <a:close/>
                    <a:moveTo>
                      <a:pt x="0" y="122"/>
                    </a:moveTo>
                    <a:lnTo>
                      <a:pt x="0" y="34"/>
                    </a:lnTo>
                    <a:lnTo>
                      <a:pt x="25" y="34"/>
                    </a:lnTo>
                    <a:lnTo>
                      <a:pt x="25" y="122"/>
                    </a:lnTo>
                    <a:lnTo>
                      <a:pt x="0" y="122"/>
                    </a:lnTo>
                    <a:close/>
                  </a:path>
                </a:pathLst>
              </a:custGeom>
              <a:solidFill>
                <a:srgbClr val="FFFF00"/>
              </a:solidFill>
              <a:ln w="9525">
                <a:noFill/>
                <a:round/>
                <a:headEnd/>
                <a:tailEnd/>
              </a:ln>
            </p:spPr>
            <p:txBody>
              <a:bodyPr/>
              <a:lstStyle/>
              <a:p>
                <a:endParaRPr lang="en-US"/>
              </a:p>
            </p:txBody>
          </p:sp>
          <p:sp>
            <p:nvSpPr>
              <p:cNvPr id="43195" name="Freeform 186"/>
              <p:cNvSpPr>
                <a:spLocks/>
              </p:cNvSpPr>
              <p:nvPr/>
            </p:nvSpPr>
            <p:spPr bwMode="auto">
              <a:xfrm>
                <a:off x="2931" y="3352"/>
                <a:ext cx="86" cy="92"/>
              </a:xfrm>
              <a:custGeom>
                <a:avLst/>
                <a:gdLst>
                  <a:gd name="T0" fmla="*/ 60 w 86"/>
                  <a:gd name="T1" fmla="*/ 30 h 92"/>
                  <a:gd name="T2" fmla="*/ 58 w 86"/>
                  <a:gd name="T3" fmla="*/ 25 h 92"/>
                  <a:gd name="T4" fmla="*/ 54 w 86"/>
                  <a:gd name="T5" fmla="*/ 21 h 92"/>
                  <a:gd name="T6" fmla="*/ 49 w 86"/>
                  <a:gd name="T7" fmla="*/ 18 h 92"/>
                  <a:gd name="T8" fmla="*/ 44 w 86"/>
                  <a:gd name="T9" fmla="*/ 17 h 92"/>
                  <a:gd name="T10" fmla="*/ 35 w 86"/>
                  <a:gd name="T11" fmla="*/ 19 h 92"/>
                  <a:gd name="T12" fmla="*/ 29 w 86"/>
                  <a:gd name="T13" fmla="*/ 23 h 92"/>
                  <a:gd name="T14" fmla="*/ 26 w 86"/>
                  <a:gd name="T15" fmla="*/ 32 h 92"/>
                  <a:gd name="T16" fmla="*/ 24 w 86"/>
                  <a:gd name="T17" fmla="*/ 44 h 92"/>
                  <a:gd name="T18" fmla="*/ 26 w 86"/>
                  <a:gd name="T19" fmla="*/ 58 h 92"/>
                  <a:gd name="T20" fmla="*/ 29 w 86"/>
                  <a:gd name="T21" fmla="*/ 67 h 92"/>
                  <a:gd name="T22" fmla="*/ 35 w 86"/>
                  <a:gd name="T23" fmla="*/ 71 h 92"/>
                  <a:gd name="T24" fmla="*/ 44 w 86"/>
                  <a:gd name="T25" fmla="*/ 73 h 92"/>
                  <a:gd name="T26" fmla="*/ 50 w 86"/>
                  <a:gd name="T27" fmla="*/ 72 h 92"/>
                  <a:gd name="T28" fmla="*/ 56 w 86"/>
                  <a:gd name="T29" fmla="*/ 70 h 92"/>
                  <a:gd name="T30" fmla="*/ 59 w 86"/>
                  <a:gd name="T31" fmla="*/ 65 h 92"/>
                  <a:gd name="T32" fmla="*/ 62 w 86"/>
                  <a:gd name="T33" fmla="*/ 57 h 92"/>
                  <a:gd name="T34" fmla="*/ 83 w 86"/>
                  <a:gd name="T35" fmla="*/ 68 h 92"/>
                  <a:gd name="T36" fmla="*/ 76 w 86"/>
                  <a:gd name="T37" fmla="*/ 80 h 92"/>
                  <a:gd name="T38" fmla="*/ 68 w 86"/>
                  <a:gd name="T39" fmla="*/ 86 h 92"/>
                  <a:gd name="T40" fmla="*/ 63 w 86"/>
                  <a:gd name="T41" fmla="*/ 89 h 92"/>
                  <a:gd name="T42" fmla="*/ 56 w 86"/>
                  <a:gd name="T43" fmla="*/ 91 h 92"/>
                  <a:gd name="T44" fmla="*/ 48 w 86"/>
                  <a:gd name="T45" fmla="*/ 92 h 92"/>
                  <a:gd name="T46" fmla="*/ 39 w 86"/>
                  <a:gd name="T47" fmla="*/ 92 h 92"/>
                  <a:gd name="T48" fmla="*/ 30 w 86"/>
                  <a:gd name="T49" fmla="*/ 91 h 92"/>
                  <a:gd name="T50" fmla="*/ 22 w 86"/>
                  <a:gd name="T51" fmla="*/ 87 h 92"/>
                  <a:gd name="T52" fmla="*/ 15 w 86"/>
                  <a:gd name="T53" fmla="*/ 83 h 92"/>
                  <a:gd name="T54" fmla="*/ 10 w 86"/>
                  <a:gd name="T55" fmla="*/ 77 h 92"/>
                  <a:gd name="T56" fmla="*/ 5 w 86"/>
                  <a:gd name="T57" fmla="*/ 70 h 92"/>
                  <a:gd name="T58" fmla="*/ 2 w 86"/>
                  <a:gd name="T59" fmla="*/ 62 h 92"/>
                  <a:gd name="T60" fmla="*/ 0 w 86"/>
                  <a:gd name="T61" fmla="*/ 52 h 92"/>
                  <a:gd name="T62" fmla="*/ 0 w 86"/>
                  <a:gd name="T63" fmla="*/ 41 h 92"/>
                  <a:gd name="T64" fmla="*/ 2 w 86"/>
                  <a:gd name="T65" fmla="*/ 31 h 92"/>
                  <a:gd name="T66" fmla="*/ 5 w 86"/>
                  <a:gd name="T67" fmla="*/ 22 h 92"/>
                  <a:gd name="T68" fmla="*/ 9 w 86"/>
                  <a:gd name="T69" fmla="*/ 15 h 92"/>
                  <a:gd name="T70" fmla="*/ 15 w 86"/>
                  <a:gd name="T71" fmla="*/ 9 h 92"/>
                  <a:gd name="T72" fmla="*/ 22 w 86"/>
                  <a:gd name="T73" fmla="*/ 4 h 92"/>
                  <a:gd name="T74" fmla="*/ 30 w 86"/>
                  <a:gd name="T75" fmla="*/ 2 h 92"/>
                  <a:gd name="T76" fmla="*/ 39 w 86"/>
                  <a:gd name="T77" fmla="*/ 0 h 92"/>
                  <a:gd name="T78" fmla="*/ 47 w 86"/>
                  <a:gd name="T79" fmla="*/ 0 h 92"/>
                  <a:gd name="T80" fmla="*/ 55 w 86"/>
                  <a:gd name="T81" fmla="*/ 1 h 92"/>
                  <a:gd name="T82" fmla="*/ 62 w 86"/>
                  <a:gd name="T83" fmla="*/ 2 h 92"/>
                  <a:gd name="T84" fmla="*/ 67 w 86"/>
                  <a:gd name="T85" fmla="*/ 5 h 92"/>
                  <a:gd name="T86" fmla="*/ 75 w 86"/>
                  <a:gd name="T87" fmla="*/ 10 h 92"/>
                  <a:gd name="T88" fmla="*/ 81 w 86"/>
                  <a:gd name="T89" fmla="*/ 2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92"/>
                  <a:gd name="T137" fmla="*/ 86 w 86"/>
                  <a:gd name="T138" fmla="*/ 92 h 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92">
                    <a:moveTo>
                      <a:pt x="84" y="26"/>
                    </a:moveTo>
                    <a:lnTo>
                      <a:pt x="60" y="30"/>
                    </a:lnTo>
                    <a:lnTo>
                      <a:pt x="59" y="27"/>
                    </a:lnTo>
                    <a:lnTo>
                      <a:pt x="58" y="25"/>
                    </a:lnTo>
                    <a:lnTo>
                      <a:pt x="56" y="22"/>
                    </a:lnTo>
                    <a:lnTo>
                      <a:pt x="54" y="21"/>
                    </a:lnTo>
                    <a:lnTo>
                      <a:pt x="51" y="19"/>
                    </a:lnTo>
                    <a:lnTo>
                      <a:pt x="49" y="18"/>
                    </a:lnTo>
                    <a:lnTo>
                      <a:pt x="46" y="17"/>
                    </a:lnTo>
                    <a:lnTo>
                      <a:pt x="44" y="17"/>
                    </a:lnTo>
                    <a:lnTo>
                      <a:pt x="40" y="18"/>
                    </a:lnTo>
                    <a:lnTo>
                      <a:pt x="35" y="19"/>
                    </a:lnTo>
                    <a:lnTo>
                      <a:pt x="32" y="21"/>
                    </a:lnTo>
                    <a:lnTo>
                      <a:pt x="29" y="23"/>
                    </a:lnTo>
                    <a:lnTo>
                      <a:pt x="27" y="27"/>
                    </a:lnTo>
                    <a:lnTo>
                      <a:pt x="26" y="32"/>
                    </a:lnTo>
                    <a:lnTo>
                      <a:pt x="24" y="37"/>
                    </a:lnTo>
                    <a:lnTo>
                      <a:pt x="24" y="44"/>
                    </a:lnTo>
                    <a:lnTo>
                      <a:pt x="24" y="52"/>
                    </a:lnTo>
                    <a:lnTo>
                      <a:pt x="26" y="58"/>
                    </a:lnTo>
                    <a:lnTo>
                      <a:pt x="27" y="63"/>
                    </a:lnTo>
                    <a:lnTo>
                      <a:pt x="29" y="67"/>
                    </a:lnTo>
                    <a:lnTo>
                      <a:pt x="32" y="69"/>
                    </a:lnTo>
                    <a:lnTo>
                      <a:pt x="35" y="71"/>
                    </a:lnTo>
                    <a:lnTo>
                      <a:pt x="40" y="72"/>
                    </a:lnTo>
                    <a:lnTo>
                      <a:pt x="44" y="73"/>
                    </a:lnTo>
                    <a:lnTo>
                      <a:pt x="47" y="73"/>
                    </a:lnTo>
                    <a:lnTo>
                      <a:pt x="50" y="72"/>
                    </a:lnTo>
                    <a:lnTo>
                      <a:pt x="53" y="71"/>
                    </a:lnTo>
                    <a:lnTo>
                      <a:pt x="56" y="70"/>
                    </a:lnTo>
                    <a:lnTo>
                      <a:pt x="58" y="67"/>
                    </a:lnTo>
                    <a:lnTo>
                      <a:pt x="59" y="65"/>
                    </a:lnTo>
                    <a:lnTo>
                      <a:pt x="60" y="62"/>
                    </a:lnTo>
                    <a:lnTo>
                      <a:pt x="62" y="57"/>
                    </a:lnTo>
                    <a:lnTo>
                      <a:pt x="86" y="61"/>
                    </a:lnTo>
                    <a:lnTo>
                      <a:pt x="83" y="68"/>
                    </a:lnTo>
                    <a:lnTo>
                      <a:pt x="80" y="74"/>
                    </a:lnTo>
                    <a:lnTo>
                      <a:pt x="76" y="80"/>
                    </a:lnTo>
                    <a:lnTo>
                      <a:pt x="71" y="84"/>
                    </a:lnTo>
                    <a:lnTo>
                      <a:pt x="68" y="86"/>
                    </a:lnTo>
                    <a:lnTo>
                      <a:pt x="66" y="88"/>
                    </a:lnTo>
                    <a:lnTo>
                      <a:pt x="63" y="89"/>
                    </a:lnTo>
                    <a:lnTo>
                      <a:pt x="59" y="91"/>
                    </a:lnTo>
                    <a:lnTo>
                      <a:pt x="56" y="91"/>
                    </a:lnTo>
                    <a:lnTo>
                      <a:pt x="53" y="91"/>
                    </a:lnTo>
                    <a:lnTo>
                      <a:pt x="48" y="92"/>
                    </a:lnTo>
                    <a:lnTo>
                      <a:pt x="44" y="92"/>
                    </a:lnTo>
                    <a:lnTo>
                      <a:pt x="39" y="92"/>
                    </a:lnTo>
                    <a:lnTo>
                      <a:pt x="35" y="91"/>
                    </a:lnTo>
                    <a:lnTo>
                      <a:pt x="30" y="91"/>
                    </a:lnTo>
                    <a:lnTo>
                      <a:pt x="26" y="89"/>
                    </a:lnTo>
                    <a:lnTo>
                      <a:pt x="22" y="87"/>
                    </a:lnTo>
                    <a:lnTo>
                      <a:pt x="18" y="86"/>
                    </a:lnTo>
                    <a:lnTo>
                      <a:pt x="15" y="83"/>
                    </a:lnTo>
                    <a:lnTo>
                      <a:pt x="12" y="81"/>
                    </a:lnTo>
                    <a:lnTo>
                      <a:pt x="10" y="77"/>
                    </a:lnTo>
                    <a:lnTo>
                      <a:pt x="7" y="74"/>
                    </a:lnTo>
                    <a:lnTo>
                      <a:pt x="5" y="70"/>
                    </a:lnTo>
                    <a:lnTo>
                      <a:pt x="4" y="66"/>
                    </a:lnTo>
                    <a:lnTo>
                      <a:pt x="2" y="62"/>
                    </a:lnTo>
                    <a:lnTo>
                      <a:pt x="1" y="57"/>
                    </a:lnTo>
                    <a:lnTo>
                      <a:pt x="0" y="52"/>
                    </a:lnTo>
                    <a:lnTo>
                      <a:pt x="0" y="47"/>
                    </a:lnTo>
                    <a:lnTo>
                      <a:pt x="0" y="41"/>
                    </a:lnTo>
                    <a:lnTo>
                      <a:pt x="1" y="36"/>
                    </a:lnTo>
                    <a:lnTo>
                      <a:pt x="2" y="31"/>
                    </a:lnTo>
                    <a:lnTo>
                      <a:pt x="4" y="27"/>
                    </a:lnTo>
                    <a:lnTo>
                      <a:pt x="5" y="22"/>
                    </a:lnTo>
                    <a:lnTo>
                      <a:pt x="7" y="18"/>
                    </a:lnTo>
                    <a:lnTo>
                      <a:pt x="9" y="15"/>
                    </a:lnTo>
                    <a:lnTo>
                      <a:pt x="11" y="12"/>
                    </a:lnTo>
                    <a:lnTo>
                      <a:pt x="15" y="9"/>
                    </a:lnTo>
                    <a:lnTo>
                      <a:pt x="18" y="7"/>
                    </a:lnTo>
                    <a:lnTo>
                      <a:pt x="22" y="4"/>
                    </a:lnTo>
                    <a:lnTo>
                      <a:pt x="26" y="2"/>
                    </a:lnTo>
                    <a:lnTo>
                      <a:pt x="30" y="2"/>
                    </a:lnTo>
                    <a:lnTo>
                      <a:pt x="35" y="1"/>
                    </a:lnTo>
                    <a:lnTo>
                      <a:pt x="39" y="0"/>
                    </a:lnTo>
                    <a:lnTo>
                      <a:pt x="44" y="0"/>
                    </a:lnTo>
                    <a:lnTo>
                      <a:pt x="47" y="0"/>
                    </a:lnTo>
                    <a:lnTo>
                      <a:pt x="51" y="1"/>
                    </a:lnTo>
                    <a:lnTo>
                      <a:pt x="55" y="1"/>
                    </a:lnTo>
                    <a:lnTo>
                      <a:pt x="58" y="2"/>
                    </a:lnTo>
                    <a:lnTo>
                      <a:pt x="62" y="2"/>
                    </a:lnTo>
                    <a:lnTo>
                      <a:pt x="64" y="3"/>
                    </a:lnTo>
                    <a:lnTo>
                      <a:pt x="67" y="5"/>
                    </a:lnTo>
                    <a:lnTo>
                      <a:pt x="70" y="6"/>
                    </a:lnTo>
                    <a:lnTo>
                      <a:pt x="75" y="10"/>
                    </a:lnTo>
                    <a:lnTo>
                      <a:pt x="78" y="14"/>
                    </a:lnTo>
                    <a:lnTo>
                      <a:pt x="81" y="20"/>
                    </a:lnTo>
                    <a:lnTo>
                      <a:pt x="84" y="26"/>
                    </a:lnTo>
                    <a:close/>
                  </a:path>
                </a:pathLst>
              </a:custGeom>
              <a:solidFill>
                <a:srgbClr val="FFFF00"/>
              </a:solidFill>
              <a:ln w="9525">
                <a:noFill/>
                <a:round/>
                <a:headEnd/>
                <a:tailEnd/>
              </a:ln>
            </p:spPr>
            <p:txBody>
              <a:bodyPr/>
              <a:lstStyle/>
              <a:p>
                <a:endParaRPr lang="en-US"/>
              </a:p>
            </p:txBody>
          </p:sp>
          <p:sp>
            <p:nvSpPr>
              <p:cNvPr id="43196" name="Freeform 187"/>
              <p:cNvSpPr>
                <a:spLocks noEditPoints="1"/>
              </p:cNvSpPr>
              <p:nvPr/>
            </p:nvSpPr>
            <p:spPr bwMode="auto">
              <a:xfrm>
                <a:off x="3028" y="3352"/>
                <a:ext cx="84" cy="92"/>
              </a:xfrm>
              <a:custGeom>
                <a:avLst/>
                <a:gdLst>
                  <a:gd name="T0" fmla="*/ 3 w 84"/>
                  <a:gd name="T1" fmla="*/ 24 h 92"/>
                  <a:gd name="T2" fmla="*/ 8 w 84"/>
                  <a:gd name="T3" fmla="*/ 13 h 92"/>
                  <a:gd name="T4" fmla="*/ 15 w 84"/>
                  <a:gd name="T5" fmla="*/ 6 h 92"/>
                  <a:gd name="T6" fmla="*/ 20 w 84"/>
                  <a:gd name="T7" fmla="*/ 3 h 92"/>
                  <a:gd name="T8" fmla="*/ 26 w 84"/>
                  <a:gd name="T9" fmla="*/ 2 h 92"/>
                  <a:gd name="T10" fmla="*/ 33 w 84"/>
                  <a:gd name="T11" fmla="*/ 1 h 92"/>
                  <a:gd name="T12" fmla="*/ 40 w 84"/>
                  <a:gd name="T13" fmla="*/ 0 h 92"/>
                  <a:gd name="T14" fmla="*/ 54 w 84"/>
                  <a:gd name="T15" fmla="*/ 1 h 92"/>
                  <a:gd name="T16" fmla="*/ 64 w 84"/>
                  <a:gd name="T17" fmla="*/ 2 h 92"/>
                  <a:gd name="T18" fmla="*/ 70 w 84"/>
                  <a:gd name="T19" fmla="*/ 7 h 92"/>
                  <a:gd name="T20" fmla="*/ 74 w 84"/>
                  <a:gd name="T21" fmla="*/ 12 h 92"/>
                  <a:gd name="T22" fmla="*/ 77 w 84"/>
                  <a:gd name="T23" fmla="*/ 21 h 92"/>
                  <a:gd name="T24" fmla="*/ 78 w 84"/>
                  <a:gd name="T25" fmla="*/ 35 h 92"/>
                  <a:gd name="T26" fmla="*/ 78 w 84"/>
                  <a:gd name="T27" fmla="*/ 67 h 92"/>
                  <a:gd name="T28" fmla="*/ 79 w 84"/>
                  <a:gd name="T29" fmla="*/ 75 h 92"/>
                  <a:gd name="T30" fmla="*/ 79 w 84"/>
                  <a:gd name="T31" fmla="*/ 81 h 92"/>
                  <a:gd name="T32" fmla="*/ 82 w 84"/>
                  <a:gd name="T33" fmla="*/ 87 h 92"/>
                  <a:gd name="T34" fmla="*/ 60 w 84"/>
                  <a:gd name="T35" fmla="*/ 90 h 92"/>
                  <a:gd name="T36" fmla="*/ 58 w 84"/>
                  <a:gd name="T37" fmla="*/ 88 h 92"/>
                  <a:gd name="T38" fmla="*/ 57 w 84"/>
                  <a:gd name="T39" fmla="*/ 84 h 92"/>
                  <a:gd name="T40" fmla="*/ 57 w 84"/>
                  <a:gd name="T41" fmla="*/ 81 h 92"/>
                  <a:gd name="T42" fmla="*/ 54 w 84"/>
                  <a:gd name="T43" fmla="*/ 83 h 92"/>
                  <a:gd name="T44" fmla="*/ 47 w 84"/>
                  <a:gd name="T45" fmla="*/ 88 h 92"/>
                  <a:gd name="T46" fmla="*/ 40 w 84"/>
                  <a:gd name="T47" fmla="*/ 91 h 92"/>
                  <a:gd name="T48" fmla="*/ 33 w 84"/>
                  <a:gd name="T49" fmla="*/ 92 h 92"/>
                  <a:gd name="T50" fmla="*/ 23 w 84"/>
                  <a:gd name="T51" fmla="*/ 91 h 92"/>
                  <a:gd name="T52" fmla="*/ 11 w 84"/>
                  <a:gd name="T53" fmla="*/ 88 h 92"/>
                  <a:gd name="T54" fmla="*/ 5 w 84"/>
                  <a:gd name="T55" fmla="*/ 81 h 92"/>
                  <a:gd name="T56" fmla="*/ 1 w 84"/>
                  <a:gd name="T57" fmla="*/ 71 h 92"/>
                  <a:gd name="T58" fmla="*/ 0 w 84"/>
                  <a:gd name="T59" fmla="*/ 62 h 92"/>
                  <a:gd name="T60" fmla="*/ 2 w 84"/>
                  <a:gd name="T61" fmla="*/ 55 h 92"/>
                  <a:gd name="T62" fmla="*/ 5 w 84"/>
                  <a:gd name="T63" fmla="*/ 50 h 92"/>
                  <a:gd name="T64" fmla="*/ 10 w 84"/>
                  <a:gd name="T65" fmla="*/ 45 h 92"/>
                  <a:gd name="T66" fmla="*/ 15 w 84"/>
                  <a:gd name="T67" fmla="*/ 42 h 92"/>
                  <a:gd name="T68" fmla="*/ 25 w 84"/>
                  <a:gd name="T69" fmla="*/ 39 h 92"/>
                  <a:gd name="T70" fmla="*/ 38 w 84"/>
                  <a:gd name="T71" fmla="*/ 37 h 92"/>
                  <a:gd name="T72" fmla="*/ 51 w 84"/>
                  <a:gd name="T73" fmla="*/ 33 h 92"/>
                  <a:gd name="T74" fmla="*/ 54 w 84"/>
                  <a:gd name="T75" fmla="*/ 30 h 92"/>
                  <a:gd name="T76" fmla="*/ 53 w 84"/>
                  <a:gd name="T77" fmla="*/ 24 h 92"/>
                  <a:gd name="T78" fmla="*/ 51 w 84"/>
                  <a:gd name="T79" fmla="*/ 20 h 92"/>
                  <a:gd name="T80" fmla="*/ 46 w 84"/>
                  <a:gd name="T81" fmla="*/ 18 h 92"/>
                  <a:gd name="T82" fmla="*/ 38 w 84"/>
                  <a:gd name="T83" fmla="*/ 17 h 92"/>
                  <a:gd name="T84" fmla="*/ 33 w 84"/>
                  <a:gd name="T85" fmla="*/ 17 h 92"/>
                  <a:gd name="T86" fmla="*/ 29 w 84"/>
                  <a:gd name="T87" fmla="*/ 20 h 92"/>
                  <a:gd name="T88" fmla="*/ 27 w 84"/>
                  <a:gd name="T89" fmla="*/ 22 h 92"/>
                  <a:gd name="T90" fmla="*/ 24 w 84"/>
                  <a:gd name="T91" fmla="*/ 28 h 92"/>
                  <a:gd name="T92" fmla="*/ 51 w 84"/>
                  <a:gd name="T93" fmla="*/ 47 h 92"/>
                  <a:gd name="T94" fmla="*/ 44 w 84"/>
                  <a:gd name="T95" fmla="*/ 50 h 92"/>
                  <a:gd name="T96" fmla="*/ 35 w 84"/>
                  <a:gd name="T97" fmla="*/ 52 h 92"/>
                  <a:gd name="T98" fmla="*/ 29 w 84"/>
                  <a:gd name="T99" fmla="*/ 55 h 92"/>
                  <a:gd name="T100" fmla="*/ 26 w 84"/>
                  <a:gd name="T101" fmla="*/ 57 h 92"/>
                  <a:gd name="T102" fmla="*/ 23 w 84"/>
                  <a:gd name="T103" fmla="*/ 62 h 92"/>
                  <a:gd name="T104" fmla="*/ 23 w 84"/>
                  <a:gd name="T105" fmla="*/ 66 h 92"/>
                  <a:gd name="T106" fmla="*/ 26 w 84"/>
                  <a:gd name="T107" fmla="*/ 71 h 92"/>
                  <a:gd name="T108" fmla="*/ 28 w 84"/>
                  <a:gd name="T109" fmla="*/ 74 h 92"/>
                  <a:gd name="T110" fmla="*/ 33 w 84"/>
                  <a:gd name="T111" fmla="*/ 76 h 92"/>
                  <a:gd name="T112" fmla="*/ 38 w 84"/>
                  <a:gd name="T113" fmla="*/ 76 h 92"/>
                  <a:gd name="T114" fmla="*/ 45 w 84"/>
                  <a:gd name="T115" fmla="*/ 74 h 92"/>
                  <a:gd name="T116" fmla="*/ 50 w 84"/>
                  <a:gd name="T117" fmla="*/ 71 h 92"/>
                  <a:gd name="T118" fmla="*/ 52 w 84"/>
                  <a:gd name="T119" fmla="*/ 66 h 92"/>
                  <a:gd name="T120" fmla="*/ 53 w 84"/>
                  <a:gd name="T121" fmla="*/ 62 h 92"/>
                  <a:gd name="T122" fmla="*/ 54 w 84"/>
                  <a:gd name="T123" fmla="*/ 57 h 92"/>
                  <a:gd name="T124" fmla="*/ 54 w 84"/>
                  <a:gd name="T125" fmla="*/ 47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92"/>
                  <a:gd name="T191" fmla="*/ 84 w 84"/>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92">
                    <a:moveTo>
                      <a:pt x="24" y="28"/>
                    </a:moveTo>
                    <a:lnTo>
                      <a:pt x="3" y="24"/>
                    </a:lnTo>
                    <a:lnTo>
                      <a:pt x="5" y="18"/>
                    </a:lnTo>
                    <a:lnTo>
                      <a:pt x="8" y="13"/>
                    </a:lnTo>
                    <a:lnTo>
                      <a:pt x="11" y="9"/>
                    </a:lnTo>
                    <a:lnTo>
                      <a:pt x="15" y="6"/>
                    </a:lnTo>
                    <a:lnTo>
                      <a:pt x="17" y="5"/>
                    </a:lnTo>
                    <a:lnTo>
                      <a:pt x="20" y="3"/>
                    </a:lnTo>
                    <a:lnTo>
                      <a:pt x="23" y="2"/>
                    </a:lnTo>
                    <a:lnTo>
                      <a:pt x="26" y="2"/>
                    </a:lnTo>
                    <a:lnTo>
                      <a:pt x="29" y="1"/>
                    </a:lnTo>
                    <a:lnTo>
                      <a:pt x="33" y="1"/>
                    </a:lnTo>
                    <a:lnTo>
                      <a:pt x="36" y="0"/>
                    </a:lnTo>
                    <a:lnTo>
                      <a:pt x="40" y="0"/>
                    </a:lnTo>
                    <a:lnTo>
                      <a:pt x="47" y="0"/>
                    </a:lnTo>
                    <a:lnTo>
                      <a:pt x="54" y="1"/>
                    </a:lnTo>
                    <a:lnTo>
                      <a:pt x="59" y="2"/>
                    </a:lnTo>
                    <a:lnTo>
                      <a:pt x="64" y="2"/>
                    </a:lnTo>
                    <a:lnTo>
                      <a:pt x="67" y="5"/>
                    </a:lnTo>
                    <a:lnTo>
                      <a:pt x="70" y="7"/>
                    </a:lnTo>
                    <a:lnTo>
                      <a:pt x="73" y="10"/>
                    </a:lnTo>
                    <a:lnTo>
                      <a:pt x="74" y="12"/>
                    </a:lnTo>
                    <a:lnTo>
                      <a:pt x="75" y="16"/>
                    </a:lnTo>
                    <a:lnTo>
                      <a:pt x="77" y="21"/>
                    </a:lnTo>
                    <a:lnTo>
                      <a:pt x="78" y="27"/>
                    </a:lnTo>
                    <a:lnTo>
                      <a:pt x="78" y="35"/>
                    </a:lnTo>
                    <a:lnTo>
                      <a:pt x="78" y="61"/>
                    </a:lnTo>
                    <a:lnTo>
                      <a:pt x="78" y="67"/>
                    </a:lnTo>
                    <a:lnTo>
                      <a:pt x="79" y="71"/>
                    </a:lnTo>
                    <a:lnTo>
                      <a:pt x="79" y="75"/>
                    </a:lnTo>
                    <a:lnTo>
                      <a:pt x="79" y="78"/>
                    </a:lnTo>
                    <a:lnTo>
                      <a:pt x="79" y="81"/>
                    </a:lnTo>
                    <a:lnTo>
                      <a:pt x="80" y="84"/>
                    </a:lnTo>
                    <a:lnTo>
                      <a:pt x="82" y="87"/>
                    </a:lnTo>
                    <a:lnTo>
                      <a:pt x="84" y="90"/>
                    </a:lnTo>
                    <a:lnTo>
                      <a:pt x="60" y="90"/>
                    </a:lnTo>
                    <a:lnTo>
                      <a:pt x="59" y="89"/>
                    </a:lnTo>
                    <a:lnTo>
                      <a:pt x="58" y="88"/>
                    </a:lnTo>
                    <a:lnTo>
                      <a:pt x="57" y="86"/>
                    </a:lnTo>
                    <a:lnTo>
                      <a:pt x="57" y="84"/>
                    </a:lnTo>
                    <a:lnTo>
                      <a:pt x="57" y="83"/>
                    </a:lnTo>
                    <a:lnTo>
                      <a:pt x="57" y="81"/>
                    </a:lnTo>
                    <a:lnTo>
                      <a:pt x="56" y="81"/>
                    </a:lnTo>
                    <a:lnTo>
                      <a:pt x="54" y="83"/>
                    </a:lnTo>
                    <a:lnTo>
                      <a:pt x="51" y="86"/>
                    </a:lnTo>
                    <a:lnTo>
                      <a:pt x="47" y="88"/>
                    </a:lnTo>
                    <a:lnTo>
                      <a:pt x="45" y="90"/>
                    </a:lnTo>
                    <a:lnTo>
                      <a:pt x="40" y="91"/>
                    </a:lnTo>
                    <a:lnTo>
                      <a:pt x="37" y="91"/>
                    </a:lnTo>
                    <a:lnTo>
                      <a:pt x="33" y="92"/>
                    </a:lnTo>
                    <a:lnTo>
                      <a:pt x="28" y="92"/>
                    </a:lnTo>
                    <a:lnTo>
                      <a:pt x="23" y="91"/>
                    </a:lnTo>
                    <a:lnTo>
                      <a:pt x="16" y="91"/>
                    </a:lnTo>
                    <a:lnTo>
                      <a:pt x="11" y="88"/>
                    </a:lnTo>
                    <a:lnTo>
                      <a:pt x="7" y="85"/>
                    </a:lnTo>
                    <a:lnTo>
                      <a:pt x="5" y="81"/>
                    </a:lnTo>
                    <a:lnTo>
                      <a:pt x="2" y="76"/>
                    </a:lnTo>
                    <a:lnTo>
                      <a:pt x="1" y="71"/>
                    </a:lnTo>
                    <a:lnTo>
                      <a:pt x="0" y="67"/>
                    </a:lnTo>
                    <a:lnTo>
                      <a:pt x="0" y="62"/>
                    </a:lnTo>
                    <a:lnTo>
                      <a:pt x="1" y="59"/>
                    </a:lnTo>
                    <a:lnTo>
                      <a:pt x="2" y="55"/>
                    </a:lnTo>
                    <a:lnTo>
                      <a:pt x="3" y="52"/>
                    </a:lnTo>
                    <a:lnTo>
                      <a:pt x="5" y="50"/>
                    </a:lnTo>
                    <a:lnTo>
                      <a:pt x="7" y="47"/>
                    </a:lnTo>
                    <a:lnTo>
                      <a:pt x="10" y="45"/>
                    </a:lnTo>
                    <a:lnTo>
                      <a:pt x="12" y="43"/>
                    </a:lnTo>
                    <a:lnTo>
                      <a:pt x="15" y="42"/>
                    </a:lnTo>
                    <a:lnTo>
                      <a:pt x="20" y="41"/>
                    </a:lnTo>
                    <a:lnTo>
                      <a:pt x="25" y="39"/>
                    </a:lnTo>
                    <a:lnTo>
                      <a:pt x="31" y="38"/>
                    </a:lnTo>
                    <a:lnTo>
                      <a:pt x="38" y="37"/>
                    </a:lnTo>
                    <a:lnTo>
                      <a:pt x="46" y="36"/>
                    </a:lnTo>
                    <a:lnTo>
                      <a:pt x="51" y="33"/>
                    </a:lnTo>
                    <a:lnTo>
                      <a:pt x="54" y="32"/>
                    </a:lnTo>
                    <a:lnTo>
                      <a:pt x="54" y="30"/>
                    </a:lnTo>
                    <a:lnTo>
                      <a:pt x="54" y="27"/>
                    </a:lnTo>
                    <a:lnTo>
                      <a:pt x="53" y="24"/>
                    </a:lnTo>
                    <a:lnTo>
                      <a:pt x="51" y="22"/>
                    </a:lnTo>
                    <a:lnTo>
                      <a:pt x="51" y="20"/>
                    </a:lnTo>
                    <a:lnTo>
                      <a:pt x="49" y="19"/>
                    </a:lnTo>
                    <a:lnTo>
                      <a:pt x="46" y="18"/>
                    </a:lnTo>
                    <a:lnTo>
                      <a:pt x="43" y="17"/>
                    </a:lnTo>
                    <a:lnTo>
                      <a:pt x="38" y="17"/>
                    </a:lnTo>
                    <a:lnTo>
                      <a:pt x="36" y="17"/>
                    </a:lnTo>
                    <a:lnTo>
                      <a:pt x="33" y="17"/>
                    </a:lnTo>
                    <a:lnTo>
                      <a:pt x="31" y="18"/>
                    </a:lnTo>
                    <a:lnTo>
                      <a:pt x="29" y="20"/>
                    </a:lnTo>
                    <a:lnTo>
                      <a:pt x="28" y="21"/>
                    </a:lnTo>
                    <a:lnTo>
                      <a:pt x="27" y="22"/>
                    </a:lnTo>
                    <a:lnTo>
                      <a:pt x="25" y="25"/>
                    </a:lnTo>
                    <a:lnTo>
                      <a:pt x="24" y="28"/>
                    </a:lnTo>
                    <a:close/>
                    <a:moveTo>
                      <a:pt x="54" y="47"/>
                    </a:moveTo>
                    <a:lnTo>
                      <a:pt x="51" y="47"/>
                    </a:lnTo>
                    <a:lnTo>
                      <a:pt x="48" y="48"/>
                    </a:lnTo>
                    <a:lnTo>
                      <a:pt x="44" y="50"/>
                    </a:lnTo>
                    <a:lnTo>
                      <a:pt x="39" y="52"/>
                    </a:lnTo>
                    <a:lnTo>
                      <a:pt x="35" y="52"/>
                    </a:lnTo>
                    <a:lnTo>
                      <a:pt x="32" y="53"/>
                    </a:lnTo>
                    <a:lnTo>
                      <a:pt x="29" y="55"/>
                    </a:lnTo>
                    <a:lnTo>
                      <a:pt x="28" y="55"/>
                    </a:lnTo>
                    <a:lnTo>
                      <a:pt x="26" y="57"/>
                    </a:lnTo>
                    <a:lnTo>
                      <a:pt x="24" y="59"/>
                    </a:lnTo>
                    <a:lnTo>
                      <a:pt x="23" y="62"/>
                    </a:lnTo>
                    <a:lnTo>
                      <a:pt x="23" y="63"/>
                    </a:lnTo>
                    <a:lnTo>
                      <a:pt x="23" y="66"/>
                    </a:lnTo>
                    <a:lnTo>
                      <a:pt x="24" y="68"/>
                    </a:lnTo>
                    <a:lnTo>
                      <a:pt x="26" y="71"/>
                    </a:lnTo>
                    <a:lnTo>
                      <a:pt x="27" y="72"/>
                    </a:lnTo>
                    <a:lnTo>
                      <a:pt x="28" y="74"/>
                    </a:lnTo>
                    <a:lnTo>
                      <a:pt x="31" y="75"/>
                    </a:lnTo>
                    <a:lnTo>
                      <a:pt x="33" y="76"/>
                    </a:lnTo>
                    <a:lnTo>
                      <a:pt x="35" y="76"/>
                    </a:lnTo>
                    <a:lnTo>
                      <a:pt x="38" y="76"/>
                    </a:lnTo>
                    <a:lnTo>
                      <a:pt x="42" y="75"/>
                    </a:lnTo>
                    <a:lnTo>
                      <a:pt x="45" y="74"/>
                    </a:lnTo>
                    <a:lnTo>
                      <a:pt x="47" y="72"/>
                    </a:lnTo>
                    <a:lnTo>
                      <a:pt x="50" y="71"/>
                    </a:lnTo>
                    <a:lnTo>
                      <a:pt x="51" y="68"/>
                    </a:lnTo>
                    <a:lnTo>
                      <a:pt x="52" y="66"/>
                    </a:lnTo>
                    <a:lnTo>
                      <a:pt x="52" y="64"/>
                    </a:lnTo>
                    <a:lnTo>
                      <a:pt x="53" y="62"/>
                    </a:lnTo>
                    <a:lnTo>
                      <a:pt x="53" y="60"/>
                    </a:lnTo>
                    <a:lnTo>
                      <a:pt x="54" y="57"/>
                    </a:lnTo>
                    <a:lnTo>
                      <a:pt x="54" y="52"/>
                    </a:lnTo>
                    <a:lnTo>
                      <a:pt x="54" y="47"/>
                    </a:lnTo>
                    <a:close/>
                  </a:path>
                </a:pathLst>
              </a:custGeom>
              <a:solidFill>
                <a:srgbClr val="FFFF00"/>
              </a:solidFill>
              <a:ln w="9525">
                <a:noFill/>
                <a:round/>
                <a:headEnd/>
                <a:tailEnd/>
              </a:ln>
            </p:spPr>
            <p:txBody>
              <a:bodyPr/>
              <a:lstStyle/>
              <a:p>
                <a:endParaRPr lang="en-US"/>
              </a:p>
            </p:txBody>
          </p:sp>
          <p:sp>
            <p:nvSpPr>
              <p:cNvPr id="43197" name="Freeform 188"/>
              <p:cNvSpPr>
                <a:spLocks/>
              </p:cNvSpPr>
              <p:nvPr/>
            </p:nvSpPr>
            <p:spPr bwMode="auto">
              <a:xfrm>
                <a:off x="3124" y="3352"/>
                <a:ext cx="83" cy="92"/>
              </a:xfrm>
              <a:custGeom>
                <a:avLst/>
                <a:gdLst>
                  <a:gd name="T0" fmla="*/ 24 w 83"/>
                  <a:gd name="T1" fmla="*/ 63 h 92"/>
                  <a:gd name="T2" fmla="*/ 25 w 83"/>
                  <a:gd name="T3" fmla="*/ 68 h 92"/>
                  <a:gd name="T4" fmla="*/ 29 w 83"/>
                  <a:gd name="T5" fmla="*/ 72 h 92"/>
                  <a:gd name="T6" fmla="*/ 35 w 83"/>
                  <a:gd name="T7" fmla="*/ 75 h 92"/>
                  <a:gd name="T8" fmla="*/ 42 w 83"/>
                  <a:gd name="T9" fmla="*/ 76 h 92"/>
                  <a:gd name="T10" fmla="*/ 50 w 83"/>
                  <a:gd name="T11" fmla="*/ 75 h 92"/>
                  <a:gd name="T12" fmla="*/ 56 w 83"/>
                  <a:gd name="T13" fmla="*/ 72 h 92"/>
                  <a:gd name="T14" fmla="*/ 59 w 83"/>
                  <a:gd name="T15" fmla="*/ 71 h 92"/>
                  <a:gd name="T16" fmla="*/ 60 w 83"/>
                  <a:gd name="T17" fmla="*/ 67 h 92"/>
                  <a:gd name="T18" fmla="*/ 59 w 83"/>
                  <a:gd name="T19" fmla="*/ 64 h 92"/>
                  <a:gd name="T20" fmla="*/ 58 w 83"/>
                  <a:gd name="T21" fmla="*/ 62 h 92"/>
                  <a:gd name="T22" fmla="*/ 54 w 83"/>
                  <a:gd name="T23" fmla="*/ 60 h 92"/>
                  <a:gd name="T24" fmla="*/ 49 w 83"/>
                  <a:gd name="T25" fmla="*/ 59 h 92"/>
                  <a:gd name="T26" fmla="*/ 37 w 83"/>
                  <a:gd name="T27" fmla="*/ 56 h 92"/>
                  <a:gd name="T28" fmla="*/ 26 w 83"/>
                  <a:gd name="T29" fmla="*/ 53 h 92"/>
                  <a:gd name="T30" fmla="*/ 19 w 83"/>
                  <a:gd name="T31" fmla="*/ 51 h 92"/>
                  <a:gd name="T32" fmla="*/ 14 w 83"/>
                  <a:gd name="T33" fmla="*/ 47 h 92"/>
                  <a:gd name="T34" fmla="*/ 7 w 83"/>
                  <a:gd name="T35" fmla="*/ 38 h 92"/>
                  <a:gd name="T36" fmla="*/ 4 w 83"/>
                  <a:gd name="T37" fmla="*/ 27 h 92"/>
                  <a:gd name="T38" fmla="*/ 7 w 83"/>
                  <a:gd name="T39" fmla="*/ 17 h 92"/>
                  <a:gd name="T40" fmla="*/ 12 w 83"/>
                  <a:gd name="T41" fmla="*/ 8 h 92"/>
                  <a:gd name="T42" fmla="*/ 17 w 83"/>
                  <a:gd name="T43" fmla="*/ 4 h 92"/>
                  <a:gd name="T44" fmla="*/ 24 w 83"/>
                  <a:gd name="T45" fmla="*/ 2 h 92"/>
                  <a:gd name="T46" fmla="*/ 32 w 83"/>
                  <a:gd name="T47" fmla="*/ 1 h 92"/>
                  <a:gd name="T48" fmla="*/ 40 w 83"/>
                  <a:gd name="T49" fmla="*/ 0 h 92"/>
                  <a:gd name="T50" fmla="*/ 48 w 83"/>
                  <a:gd name="T51" fmla="*/ 1 h 92"/>
                  <a:gd name="T52" fmla="*/ 56 w 83"/>
                  <a:gd name="T53" fmla="*/ 2 h 92"/>
                  <a:gd name="T54" fmla="*/ 62 w 83"/>
                  <a:gd name="T55" fmla="*/ 3 h 92"/>
                  <a:gd name="T56" fmla="*/ 67 w 83"/>
                  <a:gd name="T57" fmla="*/ 6 h 92"/>
                  <a:gd name="T58" fmla="*/ 75 w 83"/>
                  <a:gd name="T59" fmla="*/ 13 h 92"/>
                  <a:gd name="T60" fmla="*/ 80 w 83"/>
                  <a:gd name="T61" fmla="*/ 23 h 92"/>
                  <a:gd name="T62" fmla="*/ 57 w 83"/>
                  <a:gd name="T63" fmla="*/ 24 h 92"/>
                  <a:gd name="T64" fmla="*/ 54 w 83"/>
                  <a:gd name="T65" fmla="*/ 21 h 92"/>
                  <a:gd name="T66" fmla="*/ 50 w 83"/>
                  <a:gd name="T67" fmla="*/ 18 h 92"/>
                  <a:gd name="T68" fmla="*/ 44 w 83"/>
                  <a:gd name="T69" fmla="*/ 17 h 92"/>
                  <a:gd name="T70" fmla="*/ 37 w 83"/>
                  <a:gd name="T71" fmla="*/ 17 h 92"/>
                  <a:gd name="T72" fmla="*/ 30 w 83"/>
                  <a:gd name="T73" fmla="*/ 18 h 92"/>
                  <a:gd name="T74" fmla="*/ 27 w 83"/>
                  <a:gd name="T75" fmla="*/ 20 h 92"/>
                  <a:gd name="T76" fmla="*/ 25 w 83"/>
                  <a:gd name="T77" fmla="*/ 22 h 92"/>
                  <a:gd name="T78" fmla="*/ 25 w 83"/>
                  <a:gd name="T79" fmla="*/ 25 h 92"/>
                  <a:gd name="T80" fmla="*/ 27 w 83"/>
                  <a:gd name="T81" fmla="*/ 28 h 92"/>
                  <a:gd name="T82" fmla="*/ 30 w 83"/>
                  <a:gd name="T83" fmla="*/ 30 h 92"/>
                  <a:gd name="T84" fmla="*/ 41 w 83"/>
                  <a:gd name="T85" fmla="*/ 33 h 92"/>
                  <a:gd name="T86" fmla="*/ 53 w 83"/>
                  <a:gd name="T87" fmla="*/ 36 h 92"/>
                  <a:gd name="T88" fmla="*/ 61 w 83"/>
                  <a:gd name="T89" fmla="*/ 38 h 92"/>
                  <a:gd name="T90" fmla="*/ 68 w 83"/>
                  <a:gd name="T91" fmla="*/ 41 h 92"/>
                  <a:gd name="T92" fmla="*/ 74 w 83"/>
                  <a:gd name="T93" fmla="*/ 44 h 92"/>
                  <a:gd name="T94" fmla="*/ 79 w 83"/>
                  <a:gd name="T95" fmla="*/ 49 h 92"/>
                  <a:gd name="T96" fmla="*/ 83 w 83"/>
                  <a:gd name="T97" fmla="*/ 57 h 92"/>
                  <a:gd name="T98" fmla="*/ 82 w 83"/>
                  <a:gd name="T99" fmla="*/ 69 h 92"/>
                  <a:gd name="T100" fmla="*/ 77 w 83"/>
                  <a:gd name="T101" fmla="*/ 79 h 92"/>
                  <a:gd name="T102" fmla="*/ 70 w 83"/>
                  <a:gd name="T103" fmla="*/ 86 h 92"/>
                  <a:gd name="T104" fmla="*/ 64 w 83"/>
                  <a:gd name="T105" fmla="*/ 89 h 92"/>
                  <a:gd name="T106" fmla="*/ 56 w 83"/>
                  <a:gd name="T107" fmla="*/ 91 h 92"/>
                  <a:gd name="T108" fmla="*/ 47 w 83"/>
                  <a:gd name="T109" fmla="*/ 92 h 92"/>
                  <a:gd name="T110" fmla="*/ 38 w 83"/>
                  <a:gd name="T111" fmla="*/ 92 h 92"/>
                  <a:gd name="T112" fmla="*/ 30 w 83"/>
                  <a:gd name="T113" fmla="*/ 91 h 92"/>
                  <a:gd name="T114" fmla="*/ 23 w 83"/>
                  <a:gd name="T115" fmla="*/ 90 h 92"/>
                  <a:gd name="T116" fmla="*/ 16 w 83"/>
                  <a:gd name="T117" fmla="*/ 87 h 92"/>
                  <a:gd name="T118" fmla="*/ 9 w 83"/>
                  <a:gd name="T119" fmla="*/ 82 h 92"/>
                  <a:gd name="T120" fmla="*/ 2 w 83"/>
                  <a:gd name="T121" fmla="*/ 72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
                  <a:gd name="T184" fmla="*/ 0 h 92"/>
                  <a:gd name="T185" fmla="*/ 83 w 83"/>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 h="92">
                    <a:moveTo>
                      <a:pt x="0" y="67"/>
                    </a:moveTo>
                    <a:lnTo>
                      <a:pt x="24" y="63"/>
                    </a:lnTo>
                    <a:lnTo>
                      <a:pt x="24" y="66"/>
                    </a:lnTo>
                    <a:lnTo>
                      <a:pt x="25" y="68"/>
                    </a:lnTo>
                    <a:lnTo>
                      <a:pt x="27" y="71"/>
                    </a:lnTo>
                    <a:lnTo>
                      <a:pt x="29" y="72"/>
                    </a:lnTo>
                    <a:lnTo>
                      <a:pt x="32" y="74"/>
                    </a:lnTo>
                    <a:lnTo>
                      <a:pt x="35" y="75"/>
                    </a:lnTo>
                    <a:lnTo>
                      <a:pt x="39" y="76"/>
                    </a:lnTo>
                    <a:lnTo>
                      <a:pt x="42" y="76"/>
                    </a:lnTo>
                    <a:lnTo>
                      <a:pt x="46" y="76"/>
                    </a:lnTo>
                    <a:lnTo>
                      <a:pt x="50" y="75"/>
                    </a:lnTo>
                    <a:lnTo>
                      <a:pt x="53" y="74"/>
                    </a:lnTo>
                    <a:lnTo>
                      <a:pt x="56" y="72"/>
                    </a:lnTo>
                    <a:lnTo>
                      <a:pt x="57" y="71"/>
                    </a:lnTo>
                    <a:lnTo>
                      <a:pt x="59" y="71"/>
                    </a:lnTo>
                    <a:lnTo>
                      <a:pt x="60" y="68"/>
                    </a:lnTo>
                    <a:lnTo>
                      <a:pt x="60" y="67"/>
                    </a:lnTo>
                    <a:lnTo>
                      <a:pt x="60" y="65"/>
                    </a:lnTo>
                    <a:lnTo>
                      <a:pt x="59" y="64"/>
                    </a:lnTo>
                    <a:lnTo>
                      <a:pt x="59" y="62"/>
                    </a:lnTo>
                    <a:lnTo>
                      <a:pt x="58" y="62"/>
                    </a:lnTo>
                    <a:lnTo>
                      <a:pt x="56" y="61"/>
                    </a:lnTo>
                    <a:lnTo>
                      <a:pt x="54" y="60"/>
                    </a:lnTo>
                    <a:lnTo>
                      <a:pt x="52" y="59"/>
                    </a:lnTo>
                    <a:lnTo>
                      <a:pt x="49" y="59"/>
                    </a:lnTo>
                    <a:lnTo>
                      <a:pt x="42" y="57"/>
                    </a:lnTo>
                    <a:lnTo>
                      <a:pt x="37" y="56"/>
                    </a:lnTo>
                    <a:lnTo>
                      <a:pt x="32" y="55"/>
                    </a:lnTo>
                    <a:lnTo>
                      <a:pt x="26" y="53"/>
                    </a:lnTo>
                    <a:lnTo>
                      <a:pt x="22" y="52"/>
                    </a:lnTo>
                    <a:lnTo>
                      <a:pt x="19" y="51"/>
                    </a:lnTo>
                    <a:lnTo>
                      <a:pt x="16" y="49"/>
                    </a:lnTo>
                    <a:lnTo>
                      <a:pt x="14" y="47"/>
                    </a:lnTo>
                    <a:lnTo>
                      <a:pt x="9" y="43"/>
                    </a:lnTo>
                    <a:lnTo>
                      <a:pt x="7" y="38"/>
                    </a:lnTo>
                    <a:lnTo>
                      <a:pt x="5" y="32"/>
                    </a:lnTo>
                    <a:lnTo>
                      <a:pt x="4" y="27"/>
                    </a:lnTo>
                    <a:lnTo>
                      <a:pt x="5" y="22"/>
                    </a:lnTo>
                    <a:lnTo>
                      <a:pt x="7" y="17"/>
                    </a:lnTo>
                    <a:lnTo>
                      <a:pt x="9" y="12"/>
                    </a:lnTo>
                    <a:lnTo>
                      <a:pt x="12" y="8"/>
                    </a:lnTo>
                    <a:lnTo>
                      <a:pt x="14" y="7"/>
                    </a:lnTo>
                    <a:lnTo>
                      <a:pt x="17" y="4"/>
                    </a:lnTo>
                    <a:lnTo>
                      <a:pt x="20" y="3"/>
                    </a:lnTo>
                    <a:lnTo>
                      <a:pt x="24" y="2"/>
                    </a:lnTo>
                    <a:lnTo>
                      <a:pt x="27" y="1"/>
                    </a:lnTo>
                    <a:lnTo>
                      <a:pt x="32" y="1"/>
                    </a:lnTo>
                    <a:lnTo>
                      <a:pt x="36" y="0"/>
                    </a:lnTo>
                    <a:lnTo>
                      <a:pt x="40" y="0"/>
                    </a:lnTo>
                    <a:lnTo>
                      <a:pt x="44" y="0"/>
                    </a:lnTo>
                    <a:lnTo>
                      <a:pt x="48" y="1"/>
                    </a:lnTo>
                    <a:lnTo>
                      <a:pt x="52" y="1"/>
                    </a:lnTo>
                    <a:lnTo>
                      <a:pt x="56" y="2"/>
                    </a:lnTo>
                    <a:lnTo>
                      <a:pt x="60" y="2"/>
                    </a:lnTo>
                    <a:lnTo>
                      <a:pt x="62" y="3"/>
                    </a:lnTo>
                    <a:lnTo>
                      <a:pt x="65" y="5"/>
                    </a:lnTo>
                    <a:lnTo>
                      <a:pt x="67" y="6"/>
                    </a:lnTo>
                    <a:lnTo>
                      <a:pt x="71" y="9"/>
                    </a:lnTo>
                    <a:lnTo>
                      <a:pt x="75" y="13"/>
                    </a:lnTo>
                    <a:lnTo>
                      <a:pt x="78" y="18"/>
                    </a:lnTo>
                    <a:lnTo>
                      <a:pt x="80" y="23"/>
                    </a:lnTo>
                    <a:lnTo>
                      <a:pt x="58" y="27"/>
                    </a:lnTo>
                    <a:lnTo>
                      <a:pt x="57" y="24"/>
                    </a:lnTo>
                    <a:lnTo>
                      <a:pt x="56" y="22"/>
                    </a:lnTo>
                    <a:lnTo>
                      <a:pt x="54" y="21"/>
                    </a:lnTo>
                    <a:lnTo>
                      <a:pt x="52" y="20"/>
                    </a:lnTo>
                    <a:lnTo>
                      <a:pt x="50" y="18"/>
                    </a:lnTo>
                    <a:lnTo>
                      <a:pt x="47" y="17"/>
                    </a:lnTo>
                    <a:lnTo>
                      <a:pt x="44" y="17"/>
                    </a:lnTo>
                    <a:lnTo>
                      <a:pt x="41" y="17"/>
                    </a:lnTo>
                    <a:lnTo>
                      <a:pt x="37" y="17"/>
                    </a:lnTo>
                    <a:lnTo>
                      <a:pt x="33" y="17"/>
                    </a:lnTo>
                    <a:lnTo>
                      <a:pt x="30" y="18"/>
                    </a:lnTo>
                    <a:lnTo>
                      <a:pt x="28" y="20"/>
                    </a:lnTo>
                    <a:lnTo>
                      <a:pt x="27" y="20"/>
                    </a:lnTo>
                    <a:lnTo>
                      <a:pt x="26" y="22"/>
                    </a:lnTo>
                    <a:lnTo>
                      <a:pt x="25" y="22"/>
                    </a:lnTo>
                    <a:lnTo>
                      <a:pt x="25" y="23"/>
                    </a:lnTo>
                    <a:lnTo>
                      <a:pt x="25" y="25"/>
                    </a:lnTo>
                    <a:lnTo>
                      <a:pt x="26" y="27"/>
                    </a:lnTo>
                    <a:lnTo>
                      <a:pt x="27" y="28"/>
                    </a:lnTo>
                    <a:lnTo>
                      <a:pt x="28" y="29"/>
                    </a:lnTo>
                    <a:lnTo>
                      <a:pt x="30" y="30"/>
                    </a:lnTo>
                    <a:lnTo>
                      <a:pt x="35" y="32"/>
                    </a:lnTo>
                    <a:lnTo>
                      <a:pt x="41" y="33"/>
                    </a:lnTo>
                    <a:lnTo>
                      <a:pt x="49" y="35"/>
                    </a:lnTo>
                    <a:lnTo>
                      <a:pt x="53" y="36"/>
                    </a:lnTo>
                    <a:lnTo>
                      <a:pt x="58" y="37"/>
                    </a:lnTo>
                    <a:lnTo>
                      <a:pt x="61" y="38"/>
                    </a:lnTo>
                    <a:lnTo>
                      <a:pt x="65" y="40"/>
                    </a:lnTo>
                    <a:lnTo>
                      <a:pt x="68" y="41"/>
                    </a:lnTo>
                    <a:lnTo>
                      <a:pt x="71" y="42"/>
                    </a:lnTo>
                    <a:lnTo>
                      <a:pt x="74" y="44"/>
                    </a:lnTo>
                    <a:lnTo>
                      <a:pt x="75" y="46"/>
                    </a:lnTo>
                    <a:lnTo>
                      <a:pt x="79" y="49"/>
                    </a:lnTo>
                    <a:lnTo>
                      <a:pt x="81" y="53"/>
                    </a:lnTo>
                    <a:lnTo>
                      <a:pt x="83" y="57"/>
                    </a:lnTo>
                    <a:lnTo>
                      <a:pt x="83" y="63"/>
                    </a:lnTo>
                    <a:lnTo>
                      <a:pt x="82" y="69"/>
                    </a:lnTo>
                    <a:lnTo>
                      <a:pt x="80" y="74"/>
                    </a:lnTo>
                    <a:lnTo>
                      <a:pt x="77" y="79"/>
                    </a:lnTo>
                    <a:lnTo>
                      <a:pt x="73" y="84"/>
                    </a:lnTo>
                    <a:lnTo>
                      <a:pt x="70" y="86"/>
                    </a:lnTo>
                    <a:lnTo>
                      <a:pt x="67" y="88"/>
                    </a:lnTo>
                    <a:lnTo>
                      <a:pt x="64" y="89"/>
                    </a:lnTo>
                    <a:lnTo>
                      <a:pt x="60" y="91"/>
                    </a:lnTo>
                    <a:lnTo>
                      <a:pt x="56" y="91"/>
                    </a:lnTo>
                    <a:lnTo>
                      <a:pt x="52" y="91"/>
                    </a:lnTo>
                    <a:lnTo>
                      <a:pt x="47" y="92"/>
                    </a:lnTo>
                    <a:lnTo>
                      <a:pt x="42" y="92"/>
                    </a:lnTo>
                    <a:lnTo>
                      <a:pt x="38" y="92"/>
                    </a:lnTo>
                    <a:lnTo>
                      <a:pt x="34" y="91"/>
                    </a:lnTo>
                    <a:lnTo>
                      <a:pt x="30" y="91"/>
                    </a:lnTo>
                    <a:lnTo>
                      <a:pt x="26" y="91"/>
                    </a:lnTo>
                    <a:lnTo>
                      <a:pt x="23" y="90"/>
                    </a:lnTo>
                    <a:lnTo>
                      <a:pt x="19" y="89"/>
                    </a:lnTo>
                    <a:lnTo>
                      <a:pt x="16" y="87"/>
                    </a:lnTo>
                    <a:lnTo>
                      <a:pt x="14" y="86"/>
                    </a:lnTo>
                    <a:lnTo>
                      <a:pt x="9" y="82"/>
                    </a:lnTo>
                    <a:lnTo>
                      <a:pt x="5" y="77"/>
                    </a:lnTo>
                    <a:lnTo>
                      <a:pt x="2" y="72"/>
                    </a:lnTo>
                    <a:lnTo>
                      <a:pt x="0" y="67"/>
                    </a:lnTo>
                    <a:close/>
                  </a:path>
                </a:pathLst>
              </a:custGeom>
              <a:solidFill>
                <a:srgbClr val="FFFF00"/>
              </a:solidFill>
              <a:ln w="9525">
                <a:noFill/>
                <a:round/>
                <a:headEnd/>
                <a:tailEnd/>
              </a:ln>
            </p:spPr>
            <p:txBody>
              <a:bodyPr/>
              <a:lstStyle/>
              <a:p>
                <a:endParaRPr lang="en-US"/>
              </a:p>
            </p:txBody>
          </p:sp>
          <p:sp>
            <p:nvSpPr>
              <p:cNvPr id="43198" name="Freeform 189"/>
              <p:cNvSpPr>
                <a:spLocks noEditPoints="1"/>
              </p:cNvSpPr>
              <p:nvPr/>
            </p:nvSpPr>
            <p:spPr bwMode="auto">
              <a:xfrm>
                <a:off x="3224" y="3352"/>
                <a:ext cx="94" cy="92"/>
              </a:xfrm>
              <a:custGeom>
                <a:avLst/>
                <a:gdLst>
                  <a:gd name="T0" fmla="*/ 0 w 94"/>
                  <a:gd name="T1" fmla="*/ 39 h 92"/>
                  <a:gd name="T2" fmla="*/ 3 w 94"/>
                  <a:gd name="T3" fmla="*/ 28 h 92"/>
                  <a:gd name="T4" fmla="*/ 9 w 94"/>
                  <a:gd name="T5" fmla="*/ 17 h 92"/>
                  <a:gd name="T6" fmla="*/ 17 w 94"/>
                  <a:gd name="T7" fmla="*/ 8 h 92"/>
                  <a:gd name="T8" fmla="*/ 28 w 94"/>
                  <a:gd name="T9" fmla="*/ 3 h 92"/>
                  <a:gd name="T10" fmla="*/ 40 w 94"/>
                  <a:gd name="T11" fmla="*/ 1 h 92"/>
                  <a:gd name="T12" fmla="*/ 52 w 94"/>
                  <a:gd name="T13" fmla="*/ 0 h 92"/>
                  <a:gd name="T14" fmla="*/ 61 w 94"/>
                  <a:gd name="T15" fmla="*/ 2 h 92"/>
                  <a:gd name="T16" fmla="*/ 69 w 94"/>
                  <a:gd name="T17" fmla="*/ 5 h 92"/>
                  <a:gd name="T18" fmla="*/ 77 w 94"/>
                  <a:gd name="T19" fmla="*/ 10 h 92"/>
                  <a:gd name="T20" fmla="*/ 84 w 94"/>
                  <a:gd name="T21" fmla="*/ 16 h 92"/>
                  <a:gd name="T22" fmla="*/ 88 w 94"/>
                  <a:gd name="T23" fmla="*/ 23 h 92"/>
                  <a:gd name="T24" fmla="*/ 92 w 94"/>
                  <a:gd name="T25" fmla="*/ 32 h 92"/>
                  <a:gd name="T26" fmla="*/ 94 w 94"/>
                  <a:gd name="T27" fmla="*/ 42 h 92"/>
                  <a:gd name="T28" fmla="*/ 94 w 94"/>
                  <a:gd name="T29" fmla="*/ 52 h 92"/>
                  <a:gd name="T30" fmla="*/ 92 w 94"/>
                  <a:gd name="T31" fmla="*/ 60 h 92"/>
                  <a:gd name="T32" fmla="*/ 89 w 94"/>
                  <a:gd name="T33" fmla="*/ 68 h 92"/>
                  <a:gd name="T34" fmla="*/ 85 w 94"/>
                  <a:gd name="T35" fmla="*/ 76 h 92"/>
                  <a:gd name="T36" fmla="*/ 78 w 94"/>
                  <a:gd name="T37" fmla="*/ 82 h 92"/>
                  <a:gd name="T38" fmla="*/ 70 w 94"/>
                  <a:gd name="T39" fmla="*/ 86 h 92"/>
                  <a:gd name="T40" fmla="*/ 61 w 94"/>
                  <a:gd name="T41" fmla="*/ 91 h 92"/>
                  <a:gd name="T42" fmla="*/ 52 w 94"/>
                  <a:gd name="T43" fmla="*/ 92 h 92"/>
                  <a:gd name="T44" fmla="*/ 41 w 94"/>
                  <a:gd name="T45" fmla="*/ 92 h 92"/>
                  <a:gd name="T46" fmla="*/ 29 w 94"/>
                  <a:gd name="T47" fmla="*/ 90 h 92"/>
                  <a:gd name="T48" fmla="*/ 18 w 94"/>
                  <a:gd name="T49" fmla="*/ 84 h 92"/>
                  <a:gd name="T50" fmla="*/ 9 w 94"/>
                  <a:gd name="T51" fmla="*/ 76 h 92"/>
                  <a:gd name="T52" fmla="*/ 5 w 94"/>
                  <a:gd name="T53" fmla="*/ 68 h 92"/>
                  <a:gd name="T54" fmla="*/ 3 w 94"/>
                  <a:gd name="T55" fmla="*/ 62 h 92"/>
                  <a:gd name="T56" fmla="*/ 1 w 94"/>
                  <a:gd name="T57" fmla="*/ 56 h 92"/>
                  <a:gd name="T58" fmla="*/ 0 w 94"/>
                  <a:gd name="T59" fmla="*/ 49 h 92"/>
                  <a:gd name="T60" fmla="*/ 0 w 94"/>
                  <a:gd name="T61" fmla="*/ 44 h 92"/>
                  <a:gd name="T62" fmla="*/ 25 w 94"/>
                  <a:gd name="T63" fmla="*/ 52 h 92"/>
                  <a:gd name="T64" fmla="*/ 28 w 94"/>
                  <a:gd name="T65" fmla="*/ 62 h 92"/>
                  <a:gd name="T66" fmla="*/ 34 w 94"/>
                  <a:gd name="T67" fmla="*/ 69 h 92"/>
                  <a:gd name="T68" fmla="*/ 42 w 94"/>
                  <a:gd name="T69" fmla="*/ 72 h 92"/>
                  <a:gd name="T70" fmla="*/ 50 w 94"/>
                  <a:gd name="T71" fmla="*/ 72 h 92"/>
                  <a:gd name="T72" fmla="*/ 59 w 94"/>
                  <a:gd name="T73" fmla="*/ 69 h 92"/>
                  <a:gd name="T74" fmla="*/ 65 w 94"/>
                  <a:gd name="T75" fmla="*/ 62 h 92"/>
                  <a:gd name="T76" fmla="*/ 68 w 94"/>
                  <a:gd name="T77" fmla="*/ 52 h 92"/>
                  <a:gd name="T78" fmla="*/ 68 w 94"/>
                  <a:gd name="T79" fmla="*/ 40 h 92"/>
                  <a:gd name="T80" fmla="*/ 65 w 94"/>
                  <a:gd name="T81" fmla="*/ 29 h 92"/>
                  <a:gd name="T82" fmla="*/ 59 w 94"/>
                  <a:gd name="T83" fmla="*/ 22 h 92"/>
                  <a:gd name="T84" fmla="*/ 50 w 94"/>
                  <a:gd name="T85" fmla="*/ 19 h 92"/>
                  <a:gd name="T86" fmla="*/ 42 w 94"/>
                  <a:gd name="T87" fmla="*/ 19 h 92"/>
                  <a:gd name="T88" fmla="*/ 34 w 94"/>
                  <a:gd name="T89" fmla="*/ 22 h 92"/>
                  <a:gd name="T90" fmla="*/ 28 w 94"/>
                  <a:gd name="T91" fmla="*/ 29 h 92"/>
                  <a:gd name="T92" fmla="*/ 25 w 94"/>
                  <a:gd name="T93" fmla="*/ 40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92"/>
                  <a:gd name="T143" fmla="*/ 94 w 94"/>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92">
                    <a:moveTo>
                      <a:pt x="0" y="44"/>
                    </a:moveTo>
                    <a:lnTo>
                      <a:pt x="0" y="39"/>
                    </a:lnTo>
                    <a:lnTo>
                      <a:pt x="2" y="33"/>
                    </a:lnTo>
                    <a:lnTo>
                      <a:pt x="3" y="28"/>
                    </a:lnTo>
                    <a:lnTo>
                      <a:pt x="5" y="23"/>
                    </a:lnTo>
                    <a:lnTo>
                      <a:pt x="9" y="17"/>
                    </a:lnTo>
                    <a:lnTo>
                      <a:pt x="12" y="12"/>
                    </a:lnTo>
                    <a:lnTo>
                      <a:pt x="17" y="8"/>
                    </a:lnTo>
                    <a:lnTo>
                      <a:pt x="22" y="6"/>
                    </a:lnTo>
                    <a:lnTo>
                      <a:pt x="28" y="3"/>
                    </a:lnTo>
                    <a:lnTo>
                      <a:pt x="34" y="2"/>
                    </a:lnTo>
                    <a:lnTo>
                      <a:pt x="40" y="1"/>
                    </a:lnTo>
                    <a:lnTo>
                      <a:pt x="47" y="0"/>
                    </a:lnTo>
                    <a:lnTo>
                      <a:pt x="52" y="0"/>
                    </a:lnTo>
                    <a:lnTo>
                      <a:pt x="56" y="1"/>
                    </a:lnTo>
                    <a:lnTo>
                      <a:pt x="61" y="2"/>
                    </a:lnTo>
                    <a:lnTo>
                      <a:pt x="66" y="3"/>
                    </a:lnTo>
                    <a:lnTo>
                      <a:pt x="69" y="5"/>
                    </a:lnTo>
                    <a:lnTo>
                      <a:pt x="73" y="7"/>
                    </a:lnTo>
                    <a:lnTo>
                      <a:pt x="77" y="10"/>
                    </a:lnTo>
                    <a:lnTo>
                      <a:pt x="80" y="12"/>
                    </a:lnTo>
                    <a:lnTo>
                      <a:pt x="84" y="16"/>
                    </a:lnTo>
                    <a:lnTo>
                      <a:pt x="86" y="19"/>
                    </a:lnTo>
                    <a:lnTo>
                      <a:pt x="88" y="23"/>
                    </a:lnTo>
                    <a:lnTo>
                      <a:pt x="91" y="27"/>
                    </a:lnTo>
                    <a:lnTo>
                      <a:pt x="92" y="32"/>
                    </a:lnTo>
                    <a:lnTo>
                      <a:pt x="93" y="37"/>
                    </a:lnTo>
                    <a:lnTo>
                      <a:pt x="94" y="42"/>
                    </a:lnTo>
                    <a:lnTo>
                      <a:pt x="94" y="47"/>
                    </a:lnTo>
                    <a:lnTo>
                      <a:pt x="94" y="52"/>
                    </a:lnTo>
                    <a:lnTo>
                      <a:pt x="93" y="56"/>
                    </a:lnTo>
                    <a:lnTo>
                      <a:pt x="92" y="60"/>
                    </a:lnTo>
                    <a:lnTo>
                      <a:pt x="91" y="64"/>
                    </a:lnTo>
                    <a:lnTo>
                      <a:pt x="89" y="68"/>
                    </a:lnTo>
                    <a:lnTo>
                      <a:pt x="87" y="72"/>
                    </a:lnTo>
                    <a:lnTo>
                      <a:pt x="85" y="76"/>
                    </a:lnTo>
                    <a:lnTo>
                      <a:pt x="81" y="79"/>
                    </a:lnTo>
                    <a:lnTo>
                      <a:pt x="78" y="82"/>
                    </a:lnTo>
                    <a:lnTo>
                      <a:pt x="74" y="85"/>
                    </a:lnTo>
                    <a:lnTo>
                      <a:pt x="70" y="86"/>
                    </a:lnTo>
                    <a:lnTo>
                      <a:pt x="66" y="89"/>
                    </a:lnTo>
                    <a:lnTo>
                      <a:pt x="61" y="91"/>
                    </a:lnTo>
                    <a:lnTo>
                      <a:pt x="57" y="91"/>
                    </a:lnTo>
                    <a:lnTo>
                      <a:pt x="52" y="92"/>
                    </a:lnTo>
                    <a:lnTo>
                      <a:pt x="47" y="92"/>
                    </a:lnTo>
                    <a:lnTo>
                      <a:pt x="41" y="92"/>
                    </a:lnTo>
                    <a:lnTo>
                      <a:pt x="35" y="91"/>
                    </a:lnTo>
                    <a:lnTo>
                      <a:pt x="29" y="90"/>
                    </a:lnTo>
                    <a:lnTo>
                      <a:pt x="23" y="87"/>
                    </a:lnTo>
                    <a:lnTo>
                      <a:pt x="18" y="84"/>
                    </a:lnTo>
                    <a:lnTo>
                      <a:pt x="13" y="81"/>
                    </a:lnTo>
                    <a:lnTo>
                      <a:pt x="9" y="76"/>
                    </a:lnTo>
                    <a:lnTo>
                      <a:pt x="6" y="71"/>
                    </a:lnTo>
                    <a:lnTo>
                      <a:pt x="5" y="68"/>
                    </a:lnTo>
                    <a:lnTo>
                      <a:pt x="4" y="65"/>
                    </a:lnTo>
                    <a:lnTo>
                      <a:pt x="3" y="62"/>
                    </a:lnTo>
                    <a:lnTo>
                      <a:pt x="2" y="59"/>
                    </a:lnTo>
                    <a:lnTo>
                      <a:pt x="1" y="56"/>
                    </a:lnTo>
                    <a:lnTo>
                      <a:pt x="1" y="52"/>
                    </a:lnTo>
                    <a:lnTo>
                      <a:pt x="0" y="49"/>
                    </a:lnTo>
                    <a:lnTo>
                      <a:pt x="0" y="46"/>
                    </a:lnTo>
                    <a:lnTo>
                      <a:pt x="0" y="44"/>
                    </a:lnTo>
                    <a:close/>
                    <a:moveTo>
                      <a:pt x="24" y="47"/>
                    </a:moveTo>
                    <a:lnTo>
                      <a:pt x="25" y="52"/>
                    </a:lnTo>
                    <a:lnTo>
                      <a:pt x="26" y="57"/>
                    </a:lnTo>
                    <a:lnTo>
                      <a:pt x="28" y="62"/>
                    </a:lnTo>
                    <a:lnTo>
                      <a:pt x="30" y="67"/>
                    </a:lnTo>
                    <a:lnTo>
                      <a:pt x="34" y="69"/>
                    </a:lnTo>
                    <a:lnTo>
                      <a:pt x="37" y="71"/>
                    </a:lnTo>
                    <a:lnTo>
                      <a:pt x="42" y="72"/>
                    </a:lnTo>
                    <a:lnTo>
                      <a:pt x="46" y="73"/>
                    </a:lnTo>
                    <a:lnTo>
                      <a:pt x="50" y="72"/>
                    </a:lnTo>
                    <a:lnTo>
                      <a:pt x="55" y="71"/>
                    </a:lnTo>
                    <a:lnTo>
                      <a:pt x="59" y="69"/>
                    </a:lnTo>
                    <a:lnTo>
                      <a:pt x="62" y="67"/>
                    </a:lnTo>
                    <a:lnTo>
                      <a:pt x="65" y="62"/>
                    </a:lnTo>
                    <a:lnTo>
                      <a:pt x="66" y="57"/>
                    </a:lnTo>
                    <a:lnTo>
                      <a:pt x="68" y="52"/>
                    </a:lnTo>
                    <a:lnTo>
                      <a:pt x="68" y="47"/>
                    </a:lnTo>
                    <a:lnTo>
                      <a:pt x="68" y="40"/>
                    </a:lnTo>
                    <a:lnTo>
                      <a:pt x="66" y="34"/>
                    </a:lnTo>
                    <a:lnTo>
                      <a:pt x="65" y="29"/>
                    </a:lnTo>
                    <a:lnTo>
                      <a:pt x="62" y="26"/>
                    </a:lnTo>
                    <a:lnTo>
                      <a:pt x="59" y="22"/>
                    </a:lnTo>
                    <a:lnTo>
                      <a:pt x="55" y="20"/>
                    </a:lnTo>
                    <a:lnTo>
                      <a:pt x="50" y="19"/>
                    </a:lnTo>
                    <a:lnTo>
                      <a:pt x="46" y="18"/>
                    </a:lnTo>
                    <a:lnTo>
                      <a:pt x="42" y="19"/>
                    </a:lnTo>
                    <a:lnTo>
                      <a:pt x="37" y="20"/>
                    </a:lnTo>
                    <a:lnTo>
                      <a:pt x="34" y="22"/>
                    </a:lnTo>
                    <a:lnTo>
                      <a:pt x="30" y="26"/>
                    </a:lnTo>
                    <a:lnTo>
                      <a:pt x="28" y="29"/>
                    </a:lnTo>
                    <a:lnTo>
                      <a:pt x="26" y="34"/>
                    </a:lnTo>
                    <a:lnTo>
                      <a:pt x="25" y="40"/>
                    </a:lnTo>
                    <a:lnTo>
                      <a:pt x="24" y="47"/>
                    </a:lnTo>
                    <a:close/>
                  </a:path>
                </a:pathLst>
              </a:custGeom>
              <a:solidFill>
                <a:srgbClr val="FFFF00"/>
              </a:solidFill>
              <a:ln w="9525">
                <a:noFill/>
                <a:round/>
                <a:headEnd/>
                <a:tailEnd/>
              </a:ln>
            </p:spPr>
            <p:txBody>
              <a:bodyPr/>
              <a:lstStyle/>
              <a:p>
                <a:endParaRPr lang="en-US"/>
              </a:p>
            </p:txBody>
          </p:sp>
          <p:sp>
            <p:nvSpPr>
              <p:cNvPr id="43199" name="Freeform 190"/>
              <p:cNvSpPr>
                <a:spLocks/>
              </p:cNvSpPr>
              <p:nvPr/>
            </p:nvSpPr>
            <p:spPr bwMode="auto">
              <a:xfrm>
                <a:off x="3335" y="3352"/>
                <a:ext cx="84" cy="90"/>
              </a:xfrm>
              <a:custGeom>
                <a:avLst/>
                <a:gdLst>
                  <a:gd name="T0" fmla="*/ 84 w 84"/>
                  <a:gd name="T1" fmla="*/ 90 h 90"/>
                  <a:gd name="T2" fmla="*/ 60 w 84"/>
                  <a:gd name="T3" fmla="*/ 90 h 90"/>
                  <a:gd name="T4" fmla="*/ 60 w 84"/>
                  <a:gd name="T5" fmla="*/ 46 h 90"/>
                  <a:gd name="T6" fmla="*/ 60 w 84"/>
                  <a:gd name="T7" fmla="*/ 38 h 90"/>
                  <a:gd name="T8" fmla="*/ 59 w 84"/>
                  <a:gd name="T9" fmla="*/ 33 h 90"/>
                  <a:gd name="T10" fmla="*/ 59 w 84"/>
                  <a:gd name="T11" fmla="*/ 29 h 90"/>
                  <a:gd name="T12" fmla="*/ 58 w 84"/>
                  <a:gd name="T13" fmla="*/ 26 h 90"/>
                  <a:gd name="T14" fmla="*/ 57 w 84"/>
                  <a:gd name="T15" fmla="*/ 24 h 90"/>
                  <a:gd name="T16" fmla="*/ 55 w 84"/>
                  <a:gd name="T17" fmla="*/ 22 h 90"/>
                  <a:gd name="T18" fmla="*/ 54 w 84"/>
                  <a:gd name="T19" fmla="*/ 21 h 90"/>
                  <a:gd name="T20" fmla="*/ 53 w 84"/>
                  <a:gd name="T21" fmla="*/ 20 h 90"/>
                  <a:gd name="T22" fmla="*/ 51 w 84"/>
                  <a:gd name="T23" fmla="*/ 18 h 90"/>
                  <a:gd name="T24" fmla="*/ 49 w 84"/>
                  <a:gd name="T25" fmla="*/ 17 h 90"/>
                  <a:gd name="T26" fmla="*/ 47 w 84"/>
                  <a:gd name="T27" fmla="*/ 17 h 90"/>
                  <a:gd name="T28" fmla="*/ 45 w 84"/>
                  <a:gd name="T29" fmla="*/ 17 h 90"/>
                  <a:gd name="T30" fmla="*/ 41 w 84"/>
                  <a:gd name="T31" fmla="*/ 17 h 90"/>
                  <a:gd name="T32" fmla="*/ 39 w 84"/>
                  <a:gd name="T33" fmla="*/ 18 h 90"/>
                  <a:gd name="T34" fmla="*/ 36 w 84"/>
                  <a:gd name="T35" fmla="*/ 19 h 90"/>
                  <a:gd name="T36" fmla="*/ 33 w 84"/>
                  <a:gd name="T37" fmla="*/ 20 h 90"/>
                  <a:gd name="T38" fmla="*/ 31 w 84"/>
                  <a:gd name="T39" fmla="*/ 22 h 90"/>
                  <a:gd name="T40" fmla="*/ 29 w 84"/>
                  <a:gd name="T41" fmla="*/ 24 h 90"/>
                  <a:gd name="T42" fmla="*/ 28 w 84"/>
                  <a:gd name="T43" fmla="*/ 27 h 90"/>
                  <a:gd name="T44" fmla="*/ 27 w 84"/>
                  <a:gd name="T45" fmla="*/ 29 h 90"/>
                  <a:gd name="T46" fmla="*/ 26 w 84"/>
                  <a:gd name="T47" fmla="*/ 32 h 90"/>
                  <a:gd name="T48" fmla="*/ 25 w 84"/>
                  <a:gd name="T49" fmla="*/ 37 h 90"/>
                  <a:gd name="T50" fmla="*/ 24 w 84"/>
                  <a:gd name="T51" fmla="*/ 43 h 90"/>
                  <a:gd name="T52" fmla="*/ 24 w 84"/>
                  <a:gd name="T53" fmla="*/ 50 h 90"/>
                  <a:gd name="T54" fmla="*/ 24 w 84"/>
                  <a:gd name="T55" fmla="*/ 90 h 90"/>
                  <a:gd name="T56" fmla="*/ 0 w 84"/>
                  <a:gd name="T57" fmla="*/ 90 h 90"/>
                  <a:gd name="T58" fmla="*/ 0 w 84"/>
                  <a:gd name="T59" fmla="*/ 2 h 90"/>
                  <a:gd name="T60" fmla="*/ 23 w 84"/>
                  <a:gd name="T61" fmla="*/ 2 h 90"/>
                  <a:gd name="T62" fmla="*/ 23 w 84"/>
                  <a:gd name="T63" fmla="*/ 15 h 90"/>
                  <a:gd name="T64" fmla="*/ 25 w 84"/>
                  <a:gd name="T65" fmla="*/ 12 h 90"/>
                  <a:gd name="T66" fmla="*/ 29 w 84"/>
                  <a:gd name="T67" fmla="*/ 9 h 90"/>
                  <a:gd name="T68" fmla="*/ 32 w 84"/>
                  <a:gd name="T69" fmla="*/ 6 h 90"/>
                  <a:gd name="T70" fmla="*/ 36 w 84"/>
                  <a:gd name="T71" fmla="*/ 4 h 90"/>
                  <a:gd name="T72" fmla="*/ 40 w 84"/>
                  <a:gd name="T73" fmla="*/ 2 h 90"/>
                  <a:gd name="T74" fmla="*/ 44 w 84"/>
                  <a:gd name="T75" fmla="*/ 1 h 90"/>
                  <a:gd name="T76" fmla="*/ 49 w 84"/>
                  <a:gd name="T77" fmla="*/ 0 h 90"/>
                  <a:gd name="T78" fmla="*/ 53 w 84"/>
                  <a:gd name="T79" fmla="*/ 0 h 90"/>
                  <a:gd name="T80" fmla="*/ 57 w 84"/>
                  <a:gd name="T81" fmla="*/ 0 h 90"/>
                  <a:gd name="T82" fmla="*/ 61 w 84"/>
                  <a:gd name="T83" fmla="*/ 0 h 90"/>
                  <a:gd name="T84" fmla="*/ 64 w 84"/>
                  <a:gd name="T85" fmla="*/ 1 h 90"/>
                  <a:gd name="T86" fmla="*/ 67 w 84"/>
                  <a:gd name="T87" fmla="*/ 2 h 90"/>
                  <a:gd name="T88" fmla="*/ 70 w 84"/>
                  <a:gd name="T89" fmla="*/ 3 h 90"/>
                  <a:gd name="T90" fmla="*/ 73 w 84"/>
                  <a:gd name="T91" fmla="*/ 5 h 90"/>
                  <a:gd name="T92" fmla="*/ 75 w 84"/>
                  <a:gd name="T93" fmla="*/ 7 h 90"/>
                  <a:gd name="T94" fmla="*/ 77 w 84"/>
                  <a:gd name="T95" fmla="*/ 9 h 90"/>
                  <a:gd name="T96" fmla="*/ 79 w 84"/>
                  <a:gd name="T97" fmla="*/ 12 h 90"/>
                  <a:gd name="T98" fmla="*/ 80 w 84"/>
                  <a:gd name="T99" fmla="*/ 14 h 90"/>
                  <a:gd name="T100" fmla="*/ 81 w 84"/>
                  <a:gd name="T101" fmla="*/ 17 h 90"/>
                  <a:gd name="T102" fmla="*/ 82 w 84"/>
                  <a:gd name="T103" fmla="*/ 20 h 90"/>
                  <a:gd name="T104" fmla="*/ 83 w 84"/>
                  <a:gd name="T105" fmla="*/ 23 h 90"/>
                  <a:gd name="T106" fmla="*/ 83 w 84"/>
                  <a:gd name="T107" fmla="*/ 27 h 90"/>
                  <a:gd name="T108" fmla="*/ 84 w 84"/>
                  <a:gd name="T109" fmla="*/ 31 h 90"/>
                  <a:gd name="T110" fmla="*/ 84 w 84"/>
                  <a:gd name="T111" fmla="*/ 35 h 90"/>
                  <a:gd name="T112" fmla="*/ 84 w 84"/>
                  <a:gd name="T113" fmla="*/ 90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
                  <a:gd name="T172" fmla="*/ 0 h 90"/>
                  <a:gd name="T173" fmla="*/ 84 w 84"/>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 h="90">
                    <a:moveTo>
                      <a:pt x="84" y="90"/>
                    </a:moveTo>
                    <a:lnTo>
                      <a:pt x="60" y="90"/>
                    </a:lnTo>
                    <a:lnTo>
                      <a:pt x="60" y="46"/>
                    </a:lnTo>
                    <a:lnTo>
                      <a:pt x="60" y="38"/>
                    </a:lnTo>
                    <a:lnTo>
                      <a:pt x="59" y="33"/>
                    </a:lnTo>
                    <a:lnTo>
                      <a:pt x="59" y="29"/>
                    </a:lnTo>
                    <a:lnTo>
                      <a:pt x="58" y="26"/>
                    </a:lnTo>
                    <a:lnTo>
                      <a:pt x="57" y="24"/>
                    </a:lnTo>
                    <a:lnTo>
                      <a:pt x="55" y="22"/>
                    </a:lnTo>
                    <a:lnTo>
                      <a:pt x="54" y="21"/>
                    </a:lnTo>
                    <a:lnTo>
                      <a:pt x="53" y="20"/>
                    </a:lnTo>
                    <a:lnTo>
                      <a:pt x="51" y="18"/>
                    </a:lnTo>
                    <a:lnTo>
                      <a:pt x="49" y="17"/>
                    </a:lnTo>
                    <a:lnTo>
                      <a:pt x="47" y="17"/>
                    </a:lnTo>
                    <a:lnTo>
                      <a:pt x="45" y="17"/>
                    </a:lnTo>
                    <a:lnTo>
                      <a:pt x="41" y="17"/>
                    </a:lnTo>
                    <a:lnTo>
                      <a:pt x="39" y="18"/>
                    </a:lnTo>
                    <a:lnTo>
                      <a:pt x="36" y="19"/>
                    </a:lnTo>
                    <a:lnTo>
                      <a:pt x="33" y="20"/>
                    </a:lnTo>
                    <a:lnTo>
                      <a:pt x="31" y="22"/>
                    </a:lnTo>
                    <a:lnTo>
                      <a:pt x="29" y="24"/>
                    </a:lnTo>
                    <a:lnTo>
                      <a:pt x="28" y="27"/>
                    </a:lnTo>
                    <a:lnTo>
                      <a:pt x="27" y="29"/>
                    </a:lnTo>
                    <a:lnTo>
                      <a:pt x="26" y="32"/>
                    </a:lnTo>
                    <a:lnTo>
                      <a:pt x="25" y="37"/>
                    </a:lnTo>
                    <a:lnTo>
                      <a:pt x="24" y="43"/>
                    </a:lnTo>
                    <a:lnTo>
                      <a:pt x="24" y="50"/>
                    </a:lnTo>
                    <a:lnTo>
                      <a:pt x="24" y="90"/>
                    </a:lnTo>
                    <a:lnTo>
                      <a:pt x="0" y="90"/>
                    </a:lnTo>
                    <a:lnTo>
                      <a:pt x="0" y="2"/>
                    </a:lnTo>
                    <a:lnTo>
                      <a:pt x="23" y="2"/>
                    </a:lnTo>
                    <a:lnTo>
                      <a:pt x="23" y="15"/>
                    </a:lnTo>
                    <a:lnTo>
                      <a:pt x="25" y="12"/>
                    </a:lnTo>
                    <a:lnTo>
                      <a:pt x="29" y="9"/>
                    </a:lnTo>
                    <a:lnTo>
                      <a:pt x="32" y="6"/>
                    </a:lnTo>
                    <a:lnTo>
                      <a:pt x="36" y="4"/>
                    </a:lnTo>
                    <a:lnTo>
                      <a:pt x="40" y="2"/>
                    </a:lnTo>
                    <a:lnTo>
                      <a:pt x="44" y="1"/>
                    </a:lnTo>
                    <a:lnTo>
                      <a:pt x="49" y="0"/>
                    </a:lnTo>
                    <a:lnTo>
                      <a:pt x="53" y="0"/>
                    </a:lnTo>
                    <a:lnTo>
                      <a:pt x="57" y="0"/>
                    </a:lnTo>
                    <a:lnTo>
                      <a:pt x="61" y="0"/>
                    </a:lnTo>
                    <a:lnTo>
                      <a:pt x="64" y="1"/>
                    </a:lnTo>
                    <a:lnTo>
                      <a:pt x="67" y="2"/>
                    </a:lnTo>
                    <a:lnTo>
                      <a:pt x="70" y="3"/>
                    </a:lnTo>
                    <a:lnTo>
                      <a:pt x="73" y="5"/>
                    </a:lnTo>
                    <a:lnTo>
                      <a:pt x="75" y="7"/>
                    </a:lnTo>
                    <a:lnTo>
                      <a:pt x="77" y="9"/>
                    </a:lnTo>
                    <a:lnTo>
                      <a:pt x="79" y="12"/>
                    </a:lnTo>
                    <a:lnTo>
                      <a:pt x="80" y="14"/>
                    </a:lnTo>
                    <a:lnTo>
                      <a:pt x="81" y="17"/>
                    </a:lnTo>
                    <a:lnTo>
                      <a:pt x="82" y="20"/>
                    </a:lnTo>
                    <a:lnTo>
                      <a:pt x="83" y="23"/>
                    </a:lnTo>
                    <a:lnTo>
                      <a:pt x="83" y="27"/>
                    </a:lnTo>
                    <a:lnTo>
                      <a:pt x="84" y="31"/>
                    </a:lnTo>
                    <a:lnTo>
                      <a:pt x="84" y="35"/>
                    </a:lnTo>
                    <a:lnTo>
                      <a:pt x="84" y="90"/>
                    </a:lnTo>
                    <a:close/>
                  </a:path>
                </a:pathLst>
              </a:custGeom>
              <a:solidFill>
                <a:srgbClr val="FFFF00"/>
              </a:solidFill>
              <a:ln w="9525">
                <a:noFill/>
                <a:round/>
                <a:headEnd/>
                <a:tailEnd/>
              </a:ln>
            </p:spPr>
            <p:txBody>
              <a:bodyPr/>
              <a:lstStyle/>
              <a:p>
                <a:endParaRPr lang="en-US"/>
              </a:p>
            </p:txBody>
          </p:sp>
          <p:sp>
            <p:nvSpPr>
              <p:cNvPr id="43200" name="Freeform 191"/>
              <p:cNvSpPr>
                <a:spLocks noEditPoints="1"/>
              </p:cNvSpPr>
              <p:nvPr/>
            </p:nvSpPr>
            <p:spPr bwMode="auto">
              <a:xfrm>
                <a:off x="3436" y="3352"/>
                <a:ext cx="85" cy="92"/>
              </a:xfrm>
              <a:custGeom>
                <a:avLst/>
                <a:gdLst>
                  <a:gd name="T0" fmla="*/ 83 w 85"/>
                  <a:gd name="T1" fmla="*/ 67 h 92"/>
                  <a:gd name="T2" fmla="*/ 77 w 85"/>
                  <a:gd name="T3" fmla="*/ 77 h 92"/>
                  <a:gd name="T4" fmla="*/ 69 w 85"/>
                  <a:gd name="T5" fmla="*/ 86 h 92"/>
                  <a:gd name="T6" fmla="*/ 63 w 85"/>
                  <a:gd name="T7" fmla="*/ 89 h 92"/>
                  <a:gd name="T8" fmla="*/ 57 w 85"/>
                  <a:gd name="T9" fmla="*/ 91 h 92"/>
                  <a:gd name="T10" fmla="*/ 50 w 85"/>
                  <a:gd name="T11" fmla="*/ 91 h 92"/>
                  <a:gd name="T12" fmla="*/ 43 w 85"/>
                  <a:gd name="T13" fmla="*/ 92 h 92"/>
                  <a:gd name="T14" fmla="*/ 32 w 85"/>
                  <a:gd name="T15" fmla="*/ 91 h 92"/>
                  <a:gd name="T16" fmla="*/ 22 w 85"/>
                  <a:gd name="T17" fmla="*/ 89 h 92"/>
                  <a:gd name="T18" fmla="*/ 15 w 85"/>
                  <a:gd name="T19" fmla="*/ 84 h 92"/>
                  <a:gd name="T20" fmla="*/ 9 w 85"/>
                  <a:gd name="T21" fmla="*/ 78 h 92"/>
                  <a:gd name="T22" fmla="*/ 4 w 85"/>
                  <a:gd name="T23" fmla="*/ 71 h 92"/>
                  <a:gd name="T24" fmla="*/ 2 w 85"/>
                  <a:gd name="T25" fmla="*/ 64 h 92"/>
                  <a:gd name="T26" fmla="*/ 1 w 85"/>
                  <a:gd name="T27" fmla="*/ 56 h 92"/>
                  <a:gd name="T28" fmla="*/ 0 w 85"/>
                  <a:gd name="T29" fmla="*/ 47 h 92"/>
                  <a:gd name="T30" fmla="*/ 1 w 85"/>
                  <a:gd name="T31" fmla="*/ 37 h 92"/>
                  <a:gd name="T32" fmla="*/ 3 w 85"/>
                  <a:gd name="T33" fmla="*/ 27 h 92"/>
                  <a:gd name="T34" fmla="*/ 6 w 85"/>
                  <a:gd name="T35" fmla="*/ 19 h 92"/>
                  <a:gd name="T36" fmla="*/ 10 w 85"/>
                  <a:gd name="T37" fmla="*/ 12 h 92"/>
                  <a:gd name="T38" fmla="*/ 17 w 85"/>
                  <a:gd name="T39" fmla="*/ 7 h 92"/>
                  <a:gd name="T40" fmla="*/ 24 w 85"/>
                  <a:gd name="T41" fmla="*/ 3 h 92"/>
                  <a:gd name="T42" fmla="*/ 32 w 85"/>
                  <a:gd name="T43" fmla="*/ 1 h 92"/>
                  <a:gd name="T44" fmla="*/ 41 w 85"/>
                  <a:gd name="T45" fmla="*/ 0 h 92"/>
                  <a:gd name="T46" fmla="*/ 50 w 85"/>
                  <a:gd name="T47" fmla="*/ 1 h 92"/>
                  <a:gd name="T48" fmla="*/ 60 w 85"/>
                  <a:gd name="T49" fmla="*/ 3 h 92"/>
                  <a:gd name="T50" fmla="*/ 67 w 85"/>
                  <a:gd name="T51" fmla="*/ 7 h 92"/>
                  <a:gd name="T52" fmla="*/ 73 w 85"/>
                  <a:gd name="T53" fmla="*/ 12 h 92"/>
                  <a:gd name="T54" fmla="*/ 78 w 85"/>
                  <a:gd name="T55" fmla="*/ 20 h 92"/>
                  <a:gd name="T56" fmla="*/ 82 w 85"/>
                  <a:gd name="T57" fmla="*/ 29 h 92"/>
                  <a:gd name="T58" fmla="*/ 84 w 85"/>
                  <a:gd name="T59" fmla="*/ 40 h 92"/>
                  <a:gd name="T60" fmla="*/ 85 w 85"/>
                  <a:gd name="T61" fmla="*/ 52 h 92"/>
                  <a:gd name="T62" fmla="*/ 23 w 85"/>
                  <a:gd name="T63" fmla="*/ 57 h 92"/>
                  <a:gd name="T64" fmla="*/ 26 w 85"/>
                  <a:gd name="T65" fmla="*/ 67 h 92"/>
                  <a:gd name="T66" fmla="*/ 32 w 85"/>
                  <a:gd name="T67" fmla="*/ 71 h 92"/>
                  <a:gd name="T68" fmla="*/ 40 w 85"/>
                  <a:gd name="T69" fmla="*/ 74 h 92"/>
                  <a:gd name="T70" fmla="*/ 46 w 85"/>
                  <a:gd name="T71" fmla="*/ 75 h 92"/>
                  <a:gd name="T72" fmla="*/ 51 w 85"/>
                  <a:gd name="T73" fmla="*/ 74 h 92"/>
                  <a:gd name="T74" fmla="*/ 54 w 85"/>
                  <a:gd name="T75" fmla="*/ 71 h 92"/>
                  <a:gd name="T76" fmla="*/ 57 w 85"/>
                  <a:gd name="T77" fmla="*/ 66 h 92"/>
                  <a:gd name="T78" fmla="*/ 60 w 85"/>
                  <a:gd name="T79" fmla="*/ 38 h 92"/>
                  <a:gd name="T80" fmla="*/ 59 w 85"/>
                  <a:gd name="T81" fmla="*/ 29 h 92"/>
                  <a:gd name="T82" fmla="*/ 55 w 85"/>
                  <a:gd name="T83" fmla="*/ 23 h 92"/>
                  <a:gd name="T84" fmla="*/ 48 w 85"/>
                  <a:gd name="T85" fmla="*/ 19 h 92"/>
                  <a:gd name="T86" fmla="*/ 42 w 85"/>
                  <a:gd name="T87" fmla="*/ 17 h 92"/>
                  <a:gd name="T88" fmla="*/ 34 w 85"/>
                  <a:gd name="T89" fmla="*/ 19 h 92"/>
                  <a:gd name="T90" fmla="*/ 29 w 85"/>
                  <a:gd name="T91" fmla="*/ 23 h 92"/>
                  <a:gd name="T92" fmla="*/ 25 w 85"/>
                  <a:gd name="T93" fmla="*/ 29 h 92"/>
                  <a:gd name="T94" fmla="*/ 23 w 85"/>
                  <a:gd name="T95" fmla="*/ 38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2"/>
                  <a:gd name="T146" fmla="*/ 85 w 85"/>
                  <a:gd name="T147" fmla="*/ 92 h 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2">
                    <a:moveTo>
                      <a:pt x="59" y="63"/>
                    </a:moveTo>
                    <a:lnTo>
                      <a:pt x="83" y="67"/>
                    </a:lnTo>
                    <a:lnTo>
                      <a:pt x="81" y="72"/>
                    </a:lnTo>
                    <a:lnTo>
                      <a:pt x="77" y="77"/>
                    </a:lnTo>
                    <a:lnTo>
                      <a:pt x="74" y="82"/>
                    </a:lnTo>
                    <a:lnTo>
                      <a:pt x="69" y="86"/>
                    </a:lnTo>
                    <a:lnTo>
                      <a:pt x="67" y="87"/>
                    </a:lnTo>
                    <a:lnTo>
                      <a:pt x="63" y="89"/>
                    </a:lnTo>
                    <a:lnTo>
                      <a:pt x="60" y="90"/>
                    </a:lnTo>
                    <a:lnTo>
                      <a:pt x="57" y="91"/>
                    </a:lnTo>
                    <a:lnTo>
                      <a:pt x="54" y="91"/>
                    </a:lnTo>
                    <a:lnTo>
                      <a:pt x="50" y="91"/>
                    </a:lnTo>
                    <a:lnTo>
                      <a:pt x="47" y="92"/>
                    </a:lnTo>
                    <a:lnTo>
                      <a:pt x="43" y="92"/>
                    </a:lnTo>
                    <a:lnTo>
                      <a:pt x="37" y="92"/>
                    </a:lnTo>
                    <a:lnTo>
                      <a:pt x="32" y="91"/>
                    </a:lnTo>
                    <a:lnTo>
                      <a:pt x="27" y="91"/>
                    </a:lnTo>
                    <a:lnTo>
                      <a:pt x="22" y="89"/>
                    </a:lnTo>
                    <a:lnTo>
                      <a:pt x="18" y="86"/>
                    </a:lnTo>
                    <a:lnTo>
                      <a:pt x="15" y="84"/>
                    </a:lnTo>
                    <a:lnTo>
                      <a:pt x="11" y="81"/>
                    </a:lnTo>
                    <a:lnTo>
                      <a:pt x="9" y="78"/>
                    </a:lnTo>
                    <a:lnTo>
                      <a:pt x="7" y="75"/>
                    </a:lnTo>
                    <a:lnTo>
                      <a:pt x="4" y="71"/>
                    </a:lnTo>
                    <a:lnTo>
                      <a:pt x="4" y="68"/>
                    </a:lnTo>
                    <a:lnTo>
                      <a:pt x="2" y="64"/>
                    </a:lnTo>
                    <a:lnTo>
                      <a:pt x="1" y="60"/>
                    </a:lnTo>
                    <a:lnTo>
                      <a:pt x="1" y="56"/>
                    </a:lnTo>
                    <a:lnTo>
                      <a:pt x="0" y="52"/>
                    </a:lnTo>
                    <a:lnTo>
                      <a:pt x="0" y="47"/>
                    </a:lnTo>
                    <a:lnTo>
                      <a:pt x="0" y="42"/>
                    </a:lnTo>
                    <a:lnTo>
                      <a:pt x="1" y="37"/>
                    </a:lnTo>
                    <a:lnTo>
                      <a:pt x="2" y="32"/>
                    </a:lnTo>
                    <a:lnTo>
                      <a:pt x="3" y="27"/>
                    </a:lnTo>
                    <a:lnTo>
                      <a:pt x="4" y="23"/>
                    </a:lnTo>
                    <a:lnTo>
                      <a:pt x="6" y="19"/>
                    </a:lnTo>
                    <a:lnTo>
                      <a:pt x="8" y="16"/>
                    </a:lnTo>
                    <a:lnTo>
                      <a:pt x="10" y="12"/>
                    </a:lnTo>
                    <a:lnTo>
                      <a:pt x="14" y="10"/>
                    </a:lnTo>
                    <a:lnTo>
                      <a:pt x="17" y="7"/>
                    </a:lnTo>
                    <a:lnTo>
                      <a:pt x="20" y="5"/>
                    </a:lnTo>
                    <a:lnTo>
                      <a:pt x="24" y="3"/>
                    </a:lnTo>
                    <a:lnTo>
                      <a:pt x="28" y="2"/>
                    </a:lnTo>
                    <a:lnTo>
                      <a:pt x="32" y="1"/>
                    </a:lnTo>
                    <a:lnTo>
                      <a:pt x="37" y="0"/>
                    </a:lnTo>
                    <a:lnTo>
                      <a:pt x="41" y="0"/>
                    </a:lnTo>
                    <a:lnTo>
                      <a:pt x="46" y="0"/>
                    </a:lnTo>
                    <a:lnTo>
                      <a:pt x="50" y="1"/>
                    </a:lnTo>
                    <a:lnTo>
                      <a:pt x="55" y="2"/>
                    </a:lnTo>
                    <a:lnTo>
                      <a:pt x="60" y="3"/>
                    </a:lnTo>
                    <a:lnTo>
                      <a:pt x="63" y="5"/>
                    </a:lnTo>
                    <a:lnTo>
                      <a:pt x="67" y="7"/>
                    </a:lnTo>
                    <a:lnTo>
                      <a:pt x="70" y="10"/>
                    </a:lnTo>
                    <a:lnTo>
                      <a:pt x="73" y="12"/>
                    </a:lnTo>
                    <a:lnTo>
                      <a:pt x="76" y="16"/>
                    </a:lnTo>
                    <a:lnTo>
                      <a:pt x="78" y="20"/>
                    </a:lnTo>
                    <a:lnTo>
                      <a:pt x="81" y="24"/>
                    </a:lnTo>
                    <a:lnTo>
                      <a:pt x="82" y="29"/>
                    </a:lnTo>
                    <a:lnTo>
                      <a:pt x="83" y="34"/>
                    </a:lnTo>
                    <a:lnTo>
                      <a:pt x="84" y="40"/>
                    </a:lnTo>
                    <a:lnTo>
                      <a:pt x="85" y="46"/>
                    </a:lnTo>
                    <a:lnTo>
                      <a:pt x="85" y="52"/>
                    </a:lnTo>
                    <a:lnTo>
                      <a:pt x="23" y="52"/>
                    </a:lnTo>
                    <a:lnTo>
                      <a:pt x="23" y="57"/>
                    </a:lnTo>
                    <a:lnTo>
                      <a:pt x="25" y="62"/>
                    </a:lnTo>
                    <a:lnTo>
                      <a:pt x="26" y="67"/>
                    </a:lnTo>
                    <a:lnTo>
                      <a:pt x="29" y="69"/>
                    </a:lnTo>
                    <a:lnTo>
                      <a:pt x="32" y="71"/>
                    </a:lnTo>
                    <a:lnTo>
                      <a:pt x="37" y="73"/>
                    </a:lnTo>
                    <a:lnTo>
                      <a:pt x="40" y="74"/>
                    </a:lnTo>
                    <a:lnTo>
                      <a:pt x="43" y="75"/>
                    </a:lnTo>
                    <a:lnTo>
                      <a:pt x="46" y="75"/>
                    </a:lnTo>
                    <a:lnTo>
                      <a:pt x="48" y="75"/>
                    </a:lnTo>
                    <a:lnTo>
                      <a:pt x="51" y="74"/>
                    </a:lnTo>
                    <a:lnTo>
                      <a:pt x="52" y="72"/>
                    </a:lnTo>
                    <a:lnTo>
                      <a:pt x="54" y="71"/>
                    </a:lnTo>
                    <a:lnTo>
                      <a:pt x="55" y="68"/>
                    </a:lnTo>
                    <a:lnTo>
                      <a:pt x="57" y="66"/>
                    </a:lnTo>
                    <a:lnTo>
                      <a:pt x="59" y="63"/>
                    </a:lnTo>
                    <a:close/>
                    <a:moveTo>
                      <a:pt x="60" y="38"/>
                    </a:moveTo>
                    <a:lnTo>
                      <a:pt x="60" y="33"/>
                    </a:lnTo>
                    <a:lnTo>
                      <a:pt x="59" y="29"/>
                    </a:lnTo>
                    <a:lnTo>
                      <a:pt x="57" y="26"/>
                    </a:lnTo>
                    <a:lnTo>
                      <a:pt x="55" y="23"/>
                    </a:lnTo>
                    <a:lnTo>
                      <a:pt x="52" y="21"/>
                    </a:lnTo>
                    <a:lnTo>
                      <a:pt x="48" y="19"/>
                    </a:lnTo>
                    <a:lnTo>
                      <a:pt x="45" y="18"/>
                    </a:lnTo>
                    <a:lnTo>
                      <a:pt x="42" y="17"/>
                    </a:lnTo>
                    <a:lnTo>
                      <a:pt x="38" y="18"/>
                    </a:lnTo>
                    <a:lnTo>
                      <a:pt x="34" y="19"/>
                    </a:lnTo>
                    <a:lnTo>
                      <a:pt x="32" y="21"/>
                    </a:lnTo>
                    <a:lnTo>
                      <a:pt x="29" y="23"/>
                    </a:lnTo>
                    <a:lnTo>
                      <a:pt x="26" y="26"/>
                    </a:lnTo>
                    <a:lnTo>
                      <a:pt x="25" y="29"/>
                    </a:lnTo>
                    <a:lnTo>
                      <a:pt x="23" y="33"/>
                    </a:lnTo>
                    <a:lnTo>
                      <a:pt x="23" y="38"/>
                    </a:lnTo>
                    <a:lnTo>
                      <a:pt x="60" y="38"/>
                    </a:lnTo>
                    <a:close/>
                  </a:path>
                </a:pathLst>
              </a:custGeom>
              <a:solidFill>
                <a:srgbClr val="FFFF00"/>
              </a:solidFill>
              <a:ln w="9525">
                <a:noFill/>
                <a:round/>
                <a:headEnd/>
                <a:tailEnd/>
              </a:ln>
            </p:spPr>
            <p:txBody>
              <a:bodyPr/>
              <a:lstStyle/>
              <a:p>
                <a:endParaRPr lang="en-US"/>
              </a:p>
            </p:txBody>
          </p:sp>
          <p:sp>
            <p:nvSpPr>
              <p:cNvPr id="43201" name="Freeform 192"/>
              <p:cNvSpPr>
                <a:spLocks noEditPoints="1"/>
              </p:cNvSpPr>
              <p:nvPr/>
            </p:nvSpPr>
            <p:spPr bwMode="auto">
              <a:xfrm>
                <a:off x="3589" y="3352"/>
                <a:ext cx="88" cy="125"/>
              </a:xfrm>
              <a:custGeom>
                <a:avLst/>
                <a:gdLst>
                  <a:gd name="T0" fmla="*/ 22 w 88"/>
                  <a:gd name="T1" fmla="*/ 2 h 125"/>
                  <a:gd name="T2" fmla="*/ 25 w 88"/>
                  <a:gd name="T3" fmla="*/ 12 h 125"/>
                  <a:gd name="T4" fmla="*/ 30 w 88"/>
                  <a:gd name="T5" fmla="*/ 7 h 125"/>
                  <a:gd name="T6" fmla="*/ 38 w 88"/>
                  <a:gd name="T7" fmla="*/ 2 h 125"/>
                  <a:gd name="T8" fmla="*/ 46 w 88"/>
                  <a:gd name="T9" fmla="*/ 0 h 125"/>
                  <a:gd name="T10" fmla="*/ 54 w 88"/>
                  <a:gd name="T11" fmla="*/ 0 h 125"/>
                  <a:gd name="T12" fmla="*/ 61 w 88"/>
                  <a:gd name="T13" fmla="*/ 2 h 125"/>
                  <a:gd name="T14" fmla="*/ 68 w 88"/>
                  <a:gd name="T15" fmla="*/ 4 h 125"/>
                  <a:gd name="T16" fmla="*/ 74 w 88"/>
                  <a:gd name="T17" fmla="*/ 9 h 125"/>
                  <a:gd name="T18" fmla="*/ 79 w 88"/>
                  <a:gd name="T19" fmla="*/ 15 h 125"/>
                  <a:gd name="T20" fmla="*/ 84 w 88"/>
                  <a:gd name="T21" fmla="*/ 22 h 125"/>
                  <a:gd name="T22" fmla="*/ 86 w 88"/>
                  <a:gd name="T23" fmla="*/ 31 h 125"/>
                  <a:gd name="T24" fmla="*/ 88 w 88"/>
                  <a:gd name="T25" fmla="*/ 41 h 125"/>
                  <a:gd name="T26" fmla="*/ 88 w 88"/>
                  <a:gd name="T27" fmla="*/ 52 h 125"/>
                  <a:gd name="T28" fmla="*/ 86 w 88"/>
                  <a:gd name="T29" fmla="*/ 62 h 125"/>
                  <a:gd name="T30" fmla="*/ 84 w 88"/>
                  <a:gd name="T31" fmla="*/ 70 h 125"/>
                  <a:gd name="T32" fmla="*/ 79 w 88"/>
                  <a:gd name="T33" fmla="*/ 77 h 125"/>
                  <a:gd name="T34" fmla="*/ 74 w 88"/>
                  <a:gd name="T35" fmla="*/ 83 h 125"/>
                  <a:gd name="T36" fmla="*/ 68 w 88"/>
                  <a:gd name="T37" fmla="*/ 87 h 125"/>
                  <a:gd name="T38" fmla="*/ 61 w 88"/>
                  <a:gd name="T39" fmla="*/ 91 h 125"/>
                  <a:gd name="T40" fmla="*/ 54 w 88"/>
                  <a:gd name="T41" fmla="*/ 92 h 125"/>
                  <a:gd name="T42" fmla="*/ 47 w 88"/>
                  <a:gd name="T43" fmla="*/ 92 h 125"/>
                  <a:gd name="T44" fmla="*/ 39 w 88"/>
                  <a:gd name="T45" fmla="*/ 91 h 125"/>
                  <a:gd name="T46" fmla="*/ 33 w 88"/>
                  <a:gd name="T47" fmla="*/ 88 h 125"/>
                  <a:gd name="T48" fmla="*/ 26 w 88"/>
                  <a:gd name="T49" fmla="*/ 84 h 125"/>
                  <a:gd name="T50" fmla="*/ 24 w 88"/>
                  <a:gd name="T51" fmla="*/ 125 h 125"/>
                  <a:gd name="T52" fmla="*/ 0 w 88"/>
                  <a:gd name="T53" fmla="*/ 2 h 125"/>
                  <a:gd name="T54" fmla="*/ 25 w 88"/>
                  <a:gd name="T55" fmla="*/ 52 h 125"/>
                  <a:gd name="T56" fmla="*/ 27 w 88"/>
                  <a:gd name="T57" fmla="*/ 63 h 125"/>
                  <a:gd name="T58" fmla="*/ 33 w 88"/>
                  <a:gd name="T59" fmla="*/ 71 h 125"/>
                  <a:gd name="T60" fmla="*/ 40 w 88"/>
                  <a:gd name="T61" fmla="*/ 74 h 125"/>
                  <a:gd name="T62" fmla="*/ 48 w 88"/>
                  <a:gd name="T63" fmla="*/ 74 h 125"/>
                  <a:gd name="T64" fmla="*/ 56 w 88"/>
                  <a:gd name="T65" fmla="*/ 71 h 125"/>
                  <a:gd name="T66" fmla="*/ 61 w 88"/>
                  <a:gd name="T67" fmla="*/ 65 h 125"/>
                  <a:gd name="T68" fmla="*/ 64 w 88"/>
                  <a:gd name="T69" fmla="*/ 53 h 125"/>
                  <a:gd name="T70" fmla="*/ 64 w 88"/>
                  <a:gd name="T71" fmla="*/ 40 h 125"/>
                  <a:gd name="T72" fmla="*/ 61 w 88"/>
                  <a:gd name="T73" fmla="*/ 28 h 125"/>
                  <a:gd name="T74" fmla="*/ 56 w 88"/>
                  <a:gd name="T75" fmla="*/ 22 h 125"/>
                  <a:gd name="T76" fmla="*/ 48 w 88"/>
                  <a:gd name="T77" fmla="*/ 18 h 125"/>
                  <a:gd name="T78" fmla="*/ 40 w 88"/>
                  <a:gd name="T79" fmla="*/ 18 h 125"/>
                  <a:gd name="T80" fmla="*/ 32 w 88"/>
                  <a:gd name="T81" fmla="*/ 21 h 125"/>
                  <a:gd name="T82" fmla="*/ 27 w 88"/>
                  <a:gd name="T83" fmla="*/ 27 h 125"/>
                  <a:gd name="T84" fmla="*/ 25 w 88"/>
                  <a:gd name="T85" fmla="*/ 39 h 125"/>
                  <a:gd name="T86" fmla="*/ 24 w 88"/>
                  <a:gd name="T87" fmla="*/ 44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125"/>
                  <a:gd name="T134" fmla="*/ 88 w 88"/>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125">
                    <a:moveTo>
                      <a:pt x="0" y="2"/>
                    </a:moveTo>
                    <a:lnTo>
                      <a:pt x="22" y="2"/>
                    </a:lnTo>
                    <a:lnTo>
                      <a:pt x="22" y="15"/>
                    </a:lnTo>
                    <a:lnTo>
                      <a:pt x="25" y="12"/>
                    </a:lnTo>
                    <a:lnTo>
                      <a:pt x="27" y="9"/>
                    </a:lnTo>
                    <a:lnTo>
                      <a:pt x="30" y="7"/>
                    </a:lnTo>
                    <a:lnTo>
                      <a:pt x="33" y="5"/>
                    </a:lnTo>
                    <a:lnTo>
                      <a:pt x="38" y="2"/>
                    </a:lnTo>
                    <a:lnTo>
                      <a:pt x="42" y="1"/>
                    </a:lnTo>
                    <a:lnTo>
                      <a:pt x="46" y="0"/>
                    </a:lnTo>
                    <a:lnTo>
                      <a:pt x="50" y="0"/>
                    </a:lnTo>
                    <a:lnTo>
                      <a:pt x="54" y="0"/>
                    </a:lnTo>
                    <a:lnTo>
                      <a:pt x="57" y="1"/>
                    </a:lnTo>
                    <a:lnTo>
                      <a:pt x="61" y="2"/>
                    </a:lnTo>
                    <a:lnTo>
                      <a:pt x="65" y="2"/>
                    </a:lnTo>
                    <a:lnTo>
                      <a:pt x="68" y="4"/>
                    </a:lnTo>
                    <a:lnTo>
                      <a:pt x="71" y="7"/>
                    </a:lnTo>
                    <a:lnTo>
                      <a:pt x="74" y="9"/>
                    </a:lnTo>
                    <a:lnTo>
                      <a:pt x="77" y="12"/>
                    </a:lnTo>
                    <a:lnTo>
                      <a:pt x="79" y="15"/>
                    </a:lnTo>
                    <a:lnTo>
                      <a:pt x="81" y="18"/>
                    </a:lnTo>
                    <a:lnTo>
                      <a:pt x="84" y="22"/>
                    </a:lnTo>
                    <a:lnTo>
                      <a:pt x="85" y="27"/>
                    </a:lnTo>
                    <a:lnTo>
                      <a:pt x="86" y="31"/>
                    </a:lnTo>
                    <a:lnTo>
                      <a:pt x="87" y="36"/>
                    </a:lnTo>
                    <a:lnTo>
                      <a:pt x="88" y="41"/>
                    </a:lnTo>
                    <a:lnTo>
                      <a:pt x="88" y="47"/>
                    </a:lnTo>
                    <a:lnTo>
                      <a:pt x="88" y="52"/>
                    </a:lnTo>
                    <a:lnTo>
                      <a:pt x="87" y="57"/>
                    </a:lnTo>
                    <a:lnTo>
                      <a:pt x="86" y="62"/>
                    </a:lnTo>
                    <a:lnTo>
                      <a:pt x="85" y="66"/>
                    </a:lnTo>
                    <a:lnTo>
                      <a:pt x="84" y="70"/>
                    </a:lnTo>
                    <a:lnTo>
                      <a:pt x="81" y="74"/>
                    </a:lnTo>
                    <a:lnTo>
                      <a:pt x="79" y="77"/>
                    </a:lnTo>
                    <a:lnTo>
                      <a:pt x="77" y="81"/>
                    </a:lnTo>
                    <a:lnTo>
                      <a:pt x="74" y="83"/>
                    </a:lnTo>
                    <a:lnTo>
                      <a:pt x="71" y="86"/>
                    </a:lnTo>
                    <a:lnTo>
                      <a:pt x="68" y="87"/>
                    </a:lnTo>
                    <a:lnTo>
                      <a:pt x="65" y="89"/>
                    </a:lnTo>
                    <a:lnTo>
                      <a:pt x="61" y="91"/>
                    </a:lnTo>
                    <a:lnTo>
                      <a:pt x="57" y="91"/>
                    </a:lnTo>
                    <a:lnTo>
                      <a:pt x="54" y="92"/>
                    </a:lnTo>
                    <a:lnTo>
                      <a:pt x="50" y="92"/>
                    </a:lnTo>
                    <a:lnTo>
                      <a:pt x="47" y="92"/>
                    </a:lnTo>
                    <a:lnTo>
                      <a:pt x="43" y="92"/>
                    </a:lnTo>
                    <a:lnTo>
                      <a:pt x="39" y="91"/>
                    </a:lnTo>
                    <a:lnTo>
                      <a:pt x="37" y="90"/>
                    </a:lnTo>
                    <a:lnTo>
                      <a:pt x="33" y="88"/>
                    </a:lnTo>
                    <a:lnTo>
                      <a:pt x="30" y="86"/>
                    </a:lnTo>
                    <a:lnTo>
                      <a:pt x="26" y="84"/>
                    </a:lnTo>
                    <a:lnTo>
                      <a:pt x="24" y="81"/>
                    </a:lnTo>
                    <a:lnTo>
                      <a:pt x="24" y="125"/>
                    </a:lnTo>
                    <a:lnTo>
                      <a:pt x="0" y="125"/>
                    </a:lnTo>
                    <a:lnTo>
                      <a:pt x="0" y="2"/>
                    </a:lnTo>
                    <a:close/>
                    <a:moveTo>
                      <a:pt x="24" y="44"/>
                    </a:moveTo>
                    <a:lnTo>
                      <a:pt x="25" y="52"/>
                    </a:lnTo>
                    <a:lnTo>
                      <a:pt x="26" y="58"/>
                    </a:lnTo>
                    <a:lnTo>
                      <a:pt x="27" y="63"/>
                    </a:lnTo>
                    <a:lnTo>
                      <a:pt x="30" y="67"/>
                    </a:lnTo>
                    <a:lnTo>
                      <a:pt x="33" y="71"/>
                    </a:lnTo>
                    <a:lnTo>
                      <a:pt x="37" y="73"/>
                    </a:lnTo>
                    <a:lnTo>
                      <a:pt x="40" y="74"/>
                    </a:lnTo>
                    <a:lnTo>
                      <a:pt x="44" y="75"/>
                    </a:lnTo>
                    <a:lnTo>
                      <a:pt x="48" y="74"/>
                    </a:lnTo>
                    <a:lnTo>
                      <a:pt x="52" y="73"/>
                    </a:lnTo>
                    <a:lnTo>
                      <a:pt x="56" y="71"/>
                    </a:lnTo>
                    <a:lnTo>
                      <a:pt x="58" y="69"/>
                    </a:lnTo>
                    <a:lnTo>
                      <a:pt x="61" y="65"/>
                    </a:lnTo>
                    <a:lnTo>
                      <a:pt x="62" y="59"/>
                    </a:lnTo>
                    <a:lnTo>
                      <a:pt x="64" y="53"/>
                    </a:lnTo>
                    <a:lnTo>
                      <a:pt x="64" y="47"/>
                    </a:lnTo>
                    <a:lnTo>
                      <a:pt x="64" y="40"/>
                    </a:lnTo>
                    <a:lnTo>
                      <a:pt x="62" y="34"/>
                    </a:lnTo>
                    <a:lnTo>
                      <a:pt x="61" y="28"/>
                    </a:lnTo>
                    <a:lnTo>
                      <a:pt x="58" y="24"/>
                    </a:lnTo>
                    <a:lnTo>
                      <a:pt x="56" y="22"/>
                    </a:lnTo>
                    <a:lnTo>
                      <a:pt x="51" y="19"/>
                    </a:lnTo>
                    <a:lnTo>
                      <a:pt x="48" y="18"/>
                    </a:lnTo>
                    <a:lnTo>
                      <a:pt x="44" y="17"/>
                    </a:lnTo>
                    <a:lnTo>
                      <a:pt x="40" y="18"/>
                    </a:lnTo>
                    <a:lnTo>
                      <a:pt x="36" y="19"/>
                    </a:lnTo>
                    <a:lnTo>
                      <a:pt x="32" y="21"/>
                    </a:lnTo>
                    <a:lnTo>
                      <a:pt x="30" y="23"/>
                    </a:lnTo>
                    <a:lnTo>
                      <a:pt x="27" y="27"/>
                    </a:lnTo>
                    <a:lnTo>
                      <a:pt x="26" y="33"/>
                    </a:lnTo>
                    <a:lnTo>
                      <a:pt x="25" y="39"/>
                    </a:lnTo>
                    <a:lnTo>
                      <a:pt x="24" y="46"/>
                    </a:lnTo>
                    <a:lnTo>
                      <a:pt x="24" y="44"/>
                    </a:lnTo>
                    <a:close/>
                  </a:path>
                </a:pathLst>
              </a:custGeom>
              <a:solidFill>
                <a:srgbClr val="FFFF00"/>
              </a:solidFill>
              <a:ln w="9525">
                <a:noFill/>
                <a:round/>
                <a:headEnd/>
                <a:tailEnd/>
              </a:ln>
            </p:spPr>
            <p:txBody>
              <a:bodyPr/>
              <a:lstStyle/>
              <a:p>
                <a:endParaRPr lang="en-US"/>
              </a:p>
            </p:txBody>
          </p:sp>
          <p:sp>
            <p:nvSpPr>
              <p:cNvPr id="43202" name="Freeform 193"/>
              <p:cNvSpPr>
                <a:spLocks/>
              </p:cNvSpPr>
              <p:nvPr/>
            </p:nvSpPr>
            <p:spPr bwMode="auto">
              <a:xfrm>
                <a:off x="3695" y="3352"/>
                <a:ext cx="58" cy="90"/>
              </a:xfrm>
              <a:custGeom>
                <a:avLst/>
                <a:gdLst>
                  <a:gd name="T0" fmla="*/ 24 w 58"/>
                  <a:gd name="T1" fmla="*/ 90 h 90"/>
                  <a:gd name="T2" fmla="*/ 0 w 58"/>
                  <a:gd name="T3" fmla="*/ 90 h 90"/>
                  <a:gd name="T4" fmla="*/ 0 w 58"/>
                  <a:gd name="T5" fmla="*/ 2 h 90"/>
                  <a:gd name="T6" fmla="*/ 22 w 58"/>
                  <a:gd name="T7" fmla="*/ 2 h 90"/>
                  <a:gd name="T8" fmla="*/ 22 w 58"/>
                  <a:gd name="T9" fmla="*/ 15 h 90"/>
                  <a:gd name="T10" fmla="*/ 25 w 58"/>
                  <a:gd name="T11" fmla="*/ 11 h 90"/>
                  <a:gd name="T12" fmla="*/ 27 w 58"/>
                  <a:gd name="T13" fmla="*/ 7 h 90"/>
                  <a:gd name="T14" fmla="*/ 30 w 58"/>
                  <a:gd name="T15" fmla="*/ 5 h 90"/>
                  <a:gd name="T16" fmla="*/ 32 w 58"/>
                  <a:gd name="T17" fmla="*/ 2 h 90"/>
                  <a:gd name="T18" fmla="*/ 34 w 58"/>
                  <a:gd name="T19" fmla="*/ 2 h 90"/>
                  <a:gd name="T20" fmla="*/ 37 w 58"/>
                  <a:gd name="T21" fmla="*/ 1 h 90"/>
                  <a:gd name="T22" fmla="*/ 40 w 58"/>
                  <a:gd name="T23" fmla="*/ 0 h 90"/>
                  <a:gd name="T24" fmla="*/ 42 w 58"/>
                  <a:gd name="T25" fmla="*/ 0 h 90"/>
                  <a:gd name="T26" fmla="*/ 46 w 58"/>
                  <a:gd name="T27" fmla="*/ 0 h 90"/>
                  <a:gd name="T28" fmla="*/ 50 w 58"/>
                  <a:gd name="T29" fmla="*/ 1 h 90"/>
                  <a:gd name="T30" fmla="*/ 54 w 58"/>
                  <a:gd name="T31" fmla="*/ 2 h 90"/>
                  <a:gd name="T32" fmla="*/ 58 w 58"/>
                  <a:gd name="T33" fmla="*/ 5 h 90"/>
                  <a:gd name="T34" fmla="*/ 50 w 58"/>
                  <a:gd name="T35" fmla="*/ 24 h 90"/>
                  <a:gd name="T36" fmla="*/ 48 w 58"/>
                  <a:gd name="T37" fmla="*/ 22 h 90"/>
                  <a:gd name="T38" fmla="*/ 45 w 58"/>
                  <a:gd name="T39" fmla="*/ 22 h 90"/>
                  <a:gd name="T40" fmla="*/ 42 w 58"/>
                  <a:gd name="T41" fmla="*/ 20 h 90"/>
                  <a:gd name="T42" fmla="*/ 40 w 58"/>
                  <a:gd name="T43" fmla="*/ 20 h 90"/>
                  <a:gd name="T44" fmla="*/ 37 w 58"/>
                  <a:gd name="T45" fmla="*/ 20 h 90"/>
                  <a:gd name="T46" fmla="*/ 34 w 58"/>
                  <a:gd name="T47" fmla="*/ 21 h 90"/>
                  <a:gd name="T48" fmla="*/ 32 w 58"/>
                  <a:gd name="T49" fmla="*/ 22 h 90"/>
                  <a:gd name="T50" fmla="*/ 31 w 58"/>
                  <a:gd name="T51" fmla="*/ 23 h 90"/>
                  <a:gd name="T52" fmla="*/ 29 w 58"/>
                  <a:gd name="T53" fmla="*/ 25 h 90"/>
                  <a:gd name="T54" fmla="*/ 28 w 58"/>
                  <a:gd name="T55" fmla="*/ 27 h 90"/>
                  <a:gd name="T56" fmla="*/ 27 w 58"/>
                  <a:gd name="T57" fmla="*/ 30 h 90"/>
                  <a:gd name="T58" fmla="*/ 27 w 58"/>
                  <a:gd name="T59" fmla="*/ 32 h 90"/>
                  <a:gd name="T60" fmla="*/ 26 w 58"/>
                  <a:gd name="T61" fmla="*/ 35 h 90"/>
                  <a:gd name="T62" fmla="*/ 26 w 58"/>
                  <a:gd name="T63" fmla="*/ 37 h 90"/>
                  <a:gd name="T64" fmla="*/ 25 w 58"/>
                  <a:gd name="T65" fmla="*/ 40 h 90"/>
                  <a:gd name="T66" fmla="*/ 25 w 58"/>
                  <a:gd name="T67" fmla="*/ 44 h 90"/>
                  <a:gd name="T68" fmla="*/ 24 w 58"/>
                  <a:gd name="T69" fmla="*/ 48 h 90"/>
                  <a:gd name="T70" fmla="*/ 24 w 58"/>
                  <a:gd name="T71" fmla="*/ 52 h 90"/>
                  <a:gd name="T72" fmla="*/ 24 w 58"/>
                  <a:gd name="T73" fmla="*/ 57 h 90"/>
                  <a:gd name="T74" fmla="*/ 24 w 58"/>
                  <a:gd name="T75" fmla="*/ 63 h 90"/>
                  <a:gd name="T76" fmla="*/ 24 w 58"/>
                  <a:gd name="T77" fmla="*/ 9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90"/>
                  <a:gd name="T119" fmla="*/ 58 w 5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90">
                    <a:moveTo>
                      <a:pt x="24" y="90"/>
                    </a:moveTo>
                    <a:lnTo>
                      <a:pt x="0" y="90"/>
                    </a:lnTo>
                    <a:lnTo>
                      <a:pt x="0" y="2"/>
                    </a:lnTo>
                    <a:lnTo>
                      <a:pt x="22" y="2"/>
                    </a:lnTo>
                    <a:lnTo>
                      <a:pt x="22" y="15"/>
                    </a:lnTo>
                    <a:lnTo>
                      <a:pt x="25" y="11"/>
                    </a:lnTo>
                    <a:lnTo>
                      <a:pt x="27" y="7"/>
                    </a:lnTo>
                    <a:lnTo>
                      <a:pt x="30" y="5"/>
                    </a:lnTo>
                    <a:lnTo>
                      <a:pt x="32" y="2"/>
                    </a:lnTo>
                    <a:lnTo>
                      <a:pt x="34" y="2"/>
                    </a:lnTo>
                    <a:lnTo>
                      <a:pt x="37" y="1"/>
                    </a:lnTo>
                    <a:lnTo>
                      <a:pt x="40" y="0"/>
                    </a:lnTo>
                    <a:lnTo>
                      <a:pt x="42" y="0"/>
                    </a:lnTo>
                    <a:lnTo>
                      <a:pt x="46" y="0"/>
                    </a:lnTo>
                    <a:lnTo>
                      <a:pt x="50" y="1"/>
                    </a:lnTo>
                    <a:lnTo>
                      <a:pt x="54" y="2"/>
                    </a:lnTo>
                    <a:lnTo>
                      <a:pt x="58" y="5"/>
                    </a:lnTo>
                    <a:lnTo>
                      <a:pt x="50" y="24"/>
                    </a:lnTo>
                    <a:lnTo>
                      <a:pt x="48" y="22"/>
                    </a:lnTo>
                    <a:lnTo>
                      <a:pt x="45" y="22"/>
                    </a:lnTo>
                    <a:lnTo>
                      <a:pt x="42" y="20"/>
                    </a:lnTo>
                    <a:lnTo>
                      <a:pt x="40" y="20"/>
                    </a:lnTo>
                    <a:lnTo>
                      <a:pt x="37" y="20"/>
                    </a:lnTo>
                    <a:lnTo>
                      <a:pt x="34" y="21"/>
                    </a:lnTo>
                    <a:lnTo>
                      <a:pt x="32" y="22"/>
                    </a:lnTo>
                    <a:lnTo>
                      <a:pt x="31" y="23"/>
                    </a:lnTo>
                    <a:lnTo>
                      <a:pt x="29" y="25"/>
                    </a:lnTo>
                    <a:lnTo>
                      <a:pt x="28" y="27"/>
                    </a:lnTo>
                    <a:lnTo>
                      <a:pt x="27" y="30"/>
                    </a:lnTo>
                    <a:lnTo>
                      <a:pt x="27" y="32"/>
                    </a:lnTo>
                    <a:lnTo>
                      <a:pt x="26" y="35"/>
                    </a:lnTo>
                    <a:lnTo>
                      <a:pt x="26" y="37"/>
                    </a:lnTo>
                    <a:lnTo>
                      <a:pt x="25" y="40"/>
                    </a:lnTo>
                    <a:lnTo>
                      <a:pt x="25" y="44"/>
                    </a:lnTo>
                    <a:lnTo>
                      <a:pt x="24" y="48"/>
                    </a:lnTo>
                    <a:lnTo>
                      <a:pt x="24" y="52"/>
                    </a:lnTo>
                    <a:lnTo>
                      <a:pt x="24" y="57"/>
                    </a:lnTo>
                    <a:lnTo>
                      <a:pt x="24" y="63"/>
                    </a:lnTo>
                    <a:lnTo>
                      <a:pt x="24" y="90"/>
                    </a:lnTo>
                    <a:close/>
                  </a:path>
                </a:pathLst>
              </a:custGeom>
              <a:solidFill>
                <a:srgbClr val="FFFF00"/>
              </a:solidFill>
              <a:ln w="9525">
                <a:noFill/>
                <a:round/>
                <a:headEnd/>
                <a:tailEnd/>
              </a:ln>
            </p:spPr>
            <p:txBody>
              <a:bodyPr/>
              <a:lstStyle/>
              <a:p>
                <a:endParaRPr lang="en-US"/>
              </a:p>
            </p:txBody>
          </p:sp>
          <p:sp>
            <p:nvSpPr>
              <p:cNvPr id="43203" name="Freeform 194"/>
              <p:cNvSpPr>
                <a:spLocks noEditPoints="1"/>
              </p:cNvSpPr>
              <p:nvPr/>
            </p:nvSpPr>
            <p:spPr bwMode="auto">
              <a:xfrm>
                <a:off x="3759" y="3352"/>
                <a:ext cx="92" cy="92"/>
              </a:xfrm>
              <a:custGeom>
                <a:avLst/>
                <a:gdLst>
                  <a:gd name="T0" fmla="*/ 0 w 92"/>
                  <a:gd name="T1" fmla="*/ 39 h 92"/>
                  <a:gd name="T2" fmla="*/ 3 w 92"/>
                  <a:gd name="T3" fmla="*/ 28 h 92"/>
                  <a:gd name="T4" fmla="*/ 9 w 92"/>
                  <a:gd name="T5" fmla="*/ 17 h 92"/>
                  <a:gd name="T6" fmla="*/ 16 w 92"/>
                  <a:gd name="T7" fmla="*/ 8 h 92"/>
                  <a:gd name="T8" fmla="*/ 27 w 92"/>
                  <a:gd name="T9" fmla="*/ 3 h 92"/>
                  <a:gd name="T10" fmla="*/ 39 w 92"/>
                  <a:gd name="T11" fmla="*/ 1 h 92"/>
                  <a:gd name="T12" fmla="*/ 51 w 92"/>
                  <a:gd name="T13" fmla="*/ 0 h 92"/>
                  <a:gd name="T14" fmla="*/ 60 w 92"/>
                  <a:gd name="T15" fmla="*/ 2 h 92"/>
                  <a:gd name="T16" fmla="*/ 67 w 92"/>
                  <a:gd name="T17" fmla="*/ 5 h 92"/>
                  <a:gd name="T18" fmla="*/ 75 w 92"/>
                  <a:gd name="T19" fmla="*/ 10 h 92"/>
                  <a:gd name="T20" fmla="*/ 82 w 92"/>
                  <a:gd name="T21" fmla="*/ 16 h 92"/>
                  <a:gd name="T22" fmla="*/ 86 w 92"/>
                  <a:gd name="T23" fmla="*/ 23 h 92"/>
                  <a:gd name="T24" fmla="*/ 90 w 92"/>
                  <a:gd name="T25" fmla="*/ 32 h 92"/>
                  <a:gd name="T26" fmla="*/ 92 w 92"/>
                  <a:gd name="T27" fmla="*/ 42 h 92"/>
                  <a:gd name="T28" fmla="*/ 92 w 92"/>
                  <a:gd name="T29" fmla="*/ 52 h 92"/>
                  <a:gd name="T30" fmla="*/ 90 w 92"/>
                  <a:gd name="T31" fmla="*/ 60 h 92"/>
                  <a:gd name="T32" fmla="*/ 87 w 92"/>
                  <a:gd name="T33" fmla="*/ 68 h 92"/>
                  <a:gd name="T34" fmla="*/ 82 w 92"/>
                  <a:gd name="T35" fmla="*/ 76 h 92"/>
                  <a:gd name="T36" fmla="*/ 76 w 92"/>
                  <a:gd name="T37" fmla="*/ 82 h 92"/>
                  <a:gd name="T38" fmla="*/ 68 w 92"/>
                  <a:gd name="T39" fmla="*/ 86 h 92"/>
                  <a:gd name="T40" fmla="*/ 60 w 92"/>
                  <a:gd name="T41" fmla="*/ 91 h 92"/>
                  <a:gd name="T42" fmla="*/ 51 w 92"/>
                  <a:gd name="T43" fmla="*/ 92 h 92"/>
                  <a:gd name="T44" fmla="*/ 40 w 92"/>
                  <a:gd name="T45" fmla="*/ 92 h 92"/>
                  <a:gd name="T46" fmla="*/ 28 w 92"/>
                  <a:gd name="T47" fmla="*/ 90 h 92"/>
                  <a:gd name="T48" fmla="*/ 18 w 92"/>
                  <a:gd name="T49" fmla="*/ 84 h 92"/>
                  <a:gd name="T50" fmla="*/ 10 w 92"/>
                  <a:gd name="T51" fmla="*/ 76 h 92"/>
                  <a:gd name="T52" fmla="*/ 5 w 92"/>
                  <a:gd name="T53" fmla="*/ 68 h 92"/>
                  <a:gd name="T54" fmla="*/ 3 w 92"/>
                  <a:gd name="T55" fmla="*/ 62 h 92"/>
                  <a:gd name="T56" fmla="*/ 1 w 92"/>
                  <a:gd name="T57" fmla="*/ 56 h 92"/>
                  <a:gd name="T58" fmla="*/ 0 w 92"/>
                  <a:gd name="T59" fmla="*/ 49 h 92"/>
                  <a:gd name="T60" fmla="*/ 0 w 92"/>
                  <a:gd name="T61" fmla="*/ 44 h 92"/>
                  <a:gd name="T62" fmla="*/ 25 w 92"/>
                  <a:gd name="T63" fmla="*/ 52 h 92"/>
                  <a:gd name="T64" fmla="*/ 27 w 92"/>
                  <a:gd name="T65" fmla="*/ 62 h 92"/>
                  <a:gd name="T66" fmla="*/ 33 w 92"/>
                  <a:gd name="T67" fmla="*/ 69 h 92"/>
                  <a:gd name="T68" fmla="*/ 40 w 92"/>
                  <a:gd name="T69" fmla="*/ 72 h 92"/>
                  <a:gd name="T70" fmla="*/ 49 w 92"/>
                  <a:gd name="T71" fmla="*/ 72 h 92"/>
                  <a:gd name="T72" fmla="*/ 57 w 92"/>
                  <a:gd name="T73" fmla="*/ 69 h 92"/>
                  <a:gd name="T74" fmla="*/ 63 w 92"/>
                  <a:gd name="T75" fmla="*/ 62 h 92"/>
                  <a:gd name="T76" fmla="*/ 66 w 92"/>
                  <a:gd name="T77" fmla="*/ 52 h 92"/>
                  <a:gd name="T78" fmla="*/ 66 w 92"/>
                  <a:gd name="T79" fmla="*/ 40 h 92"/>
                  <a:gd name="T80" fmla="*/ 63 w 92"/>
                  <a:gd name="T81" fmla="*/ 29 h 92"/>
                  <a:gd name="T82" fmla="*/ 57 w 92"/>
                  <a:gd name="T83" fmla="*/ 22 h 92"/>
                  <a:gd name="T84" fmla="*/ 49 w 92"/>
                  <a:gd name="T85" fmla="*/ 19 h 92"/>
                  <a:gd name="T86" fmla="*/ 40 w 92"/>
                  <a:gd name="T87" fmla="*/ 19 h 92"/>
                  <a:gd name="T88" fmla="*/ 33 w 92"/>
                  <a:gd name="T89" fmla="*/ 22 h 92"/>
                  <a:gd name="T90" fmla="*/ 27 w 92"/>
                  <a:gd name="T91" fmla="*/ 29 h 92"/>
                  <a:gd name="T92" fmla="*/ 25 w 92"/>
                  <a:gd name="T93" fmla="*/ 40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
                  <a:gd name="T142" fmla="*/ 0 h 92"/>
                  <a:gd name="T143" fmla="*/ 92 w 92"/>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 h="92">
                    <a:moveTo>
                      <a:pt x="0" y="44"/>
                    </a:moveTo>
                    <a:lnTo>
                      <a:pt x="0" y="39"/>
                    </a:lnTo>
                    <a:lnTo>
                      <a:pt x="2" y="33"/>
                    </a:lnTo>
                    <a:lnTo>
                      <a:pt x="3" y="28"/>
                    </a:lnTo>
                    <a:lnTo>
                      <a:pt x="5" y="23"/>
                    </a:lnTo>
                    <a:lnTo>
                      <a:pt x="9" y="17"/>
                    </a:lnTo>
                    <a:lnTo>
                      <a:pt x="12" y="12"/>
                    </a:lnTo>
                    <a:lnTo>
                      <a:pt x="16" y="8"/>
                    </a:lnTo>
                    <a:lnTo>
                      <a:pt x="21" y="6"/>
                    </a:lnTo>
                    <a:lnTo>
                      <a:pt x="27" y="3"/>
                    </a:lnTo>
                    <a:lnTo>
                      <a:pt x="33" y="2"/>
                    </a:lnTo>
                    <a:lnTo>
                      <a:pt x="39" y="1"/>
                    </a:lnTo>
                    <a:lnTo>
                      <a:pt x="45" y="0"/>
                    </a:lnTo>
                    <a:lnTo>
                      <a:pt x="51" y="0"/>
                    </a:lnTo>
                    <a:lnTo>
                      <a:pt x="55" y="1"/>
                    </a:lnTo>
                    <a:lnTo>
                      <a:pt x="60" y="2"/>
                    </a:lnTo>
                    <a:lnTo>
                      <a:pt x="64" y="3"/>
                    </a:lnTo>
                    <a:lnTo>
                      <a:pt x="67" y="5"/>
                    </a:lnTo>
                    <a:lnTo>
                      <a:pt x="72" y="7"/>
                    </a:lnTo>
                    <a:lnTo>
                      <a:pt x="75" y="10"/>
                    </a:lnTo>
                    <a:lnTo>
                      <a:pt x="78" y="12"/>
                    </a:lnTo>
                    <a:lnTo>
                      <a:pt x="82" y="16"/>
                    </a:lnTo>
                    <a:lnTo>
                      <a:pt x="84" y="19"/>
                    </a:lnTo>
                    <a:lnTo>
                      <a:pt x="86" y="23"/>
                    </a:lnTo>
                    <a:lnTo>
                      <a:pt x="88" y="27"/>
                    </a:lnTo>
                    <a:lnTo>
                      <a:pt x="90" y="32"/>
                    </a:lnTo>
                    <a:lnTo>
                      <a:pt x="91" y="37"/>
                    </a:lnTo>
                    <a:lnTo>
                      <a:pt x="92" y="42"/>
                    </a:lnTo>
                    <a:lnTo>
                      <a:pt x="92" y="47"/>
                    </a:lnTo>
                    <a:lnTo>
                      <a:pt x="92" y="52"/>
                    </a:lnTo>
                    <a:lnTo>
                      <a:pt x="91" y="56"/>
                    </a:lnTo>
                    <a:lnTo>
                      <a:pt x="90" y="60"/>
                    </a:lnTo>
                    <a:lnTo>
                      <a:pt x="88" y="64"/>
                    </a:lnTo>
                    <a:lnTo>
                      <a:pt x="87" y="68"/>
                    </a:lnTo>
                    <a:lnTo>
                      <a:pt x="85" y="72"/>
                    </a:lnTo>
                    <a:lnTo>
                      <a:pt x="82" y="76"/>
                    </a:lnTo>
                    <a:lnTo>
                      <a:pt x="79" y="79"/>
                    </a:lnTo>
                    <a:lnTo>
                      <a:pt x="76" y="82"/>
                    </a:lnTo>
                    <a:lnTo>
                      <a:pt x="72" y="85"/>
                    </a:lnTo>
                    <a:lnTo>
                      <a:pt x="68" y="86"/>
                    </a:lnTo>
                    <a:lnTo>
                      <a:pt x="64" y="89"/>
                    </a:lnTo>
                    <a:lnTo>
                      <a:pt x="60" y="91"/>
                    </a:lnTo>
                    <a:lnTo>
                      <a:pt x="56" y="91"/>
                    </a:lnTo>
                    <a:lnTo>
                      <a:pt x="51" y="92"/>
                    </a:lnTo>
                    <a:lnTo>
                      <a:pt x="45" y="92"/>
                    </a:lnTo>
                    <a:lnTo>
                      <a:pt x="40" y="92"/>
                    </a:lnTo>
                    <a:lnTo>
                      <a:pt x="34" y="91"/>
                    </a:lnTo>
                    <a:lnTo>
                      <a:pt x="28" y="90"/>
                    </a:lnTo>
                    <a:lnTo>
                      <a:pt x="23" y="87"/>
                    </a:lnTo>
                    <a:lnTo>
                      <a:pt x="18" y="84"/>
                    </a:lnTo>
                    <a:lnTo>
                      <a:pt x="13" y="81"/>
                    </a:lnTo>
                    <a:lnTo>
                      <a:pt x="10" y="76"/>
                    </a:lnTo>
                    <a:lnTo>
                      <a:pt x="6" y="71"/>
                    </a:lnTo>
                    <a:lnTo>
                      <a:pt x="5" y="68"/>
                    </a:lnTo>
                    <a:lnTo>
                      <a:pt x="4" y="65"/>
                    </a:lnTo>
                    <a:lnTo>
                      <a:pt x="3" y="62"/>
                    </a:lnTo>
                    <a:lnTo>
                      <a:pt x="2" y="59"/>
                    </a:lnTo>
                    <a:lnTo>
                      <a:pt x="1" y="56"/>
                    </a:lnTo>
                    <a:lnTo>
                      <a:pt x="1" y="52"/>
                    </a:lnTo>
                    <a:lnTo>
                      <a:pt x="0" y="49"/>
                    </a:lnTo>
                    <a:lnTo>
                      <a:pt x="0" y="46"/>
                    </a:lnTo>
                    <a:lnTo>
                      <a:pt x="0" y="44"/>
                    </a:lnTo>
                    <a:close/>
                    <a:moveTo>
                      <a:pt x="24" y="47"/>
                    </a:moveTo>
                    <a:lnTo>
                      <a:pt x="25" y="52"/>
                    </a:lnTo>
                    <a:lnTo>
                      <a:pt x="25" y="57"/>
                    </a:lnTo>
                    <a:lnTo>
                      <a:pt x="27" y="62"/>
                    </a:lnTo>
                    <a:lnTo>
                      <a:pt x="30" y="67"/>
                    </a:lnTo>
                    <a:lnTo>
                      <a:pt x="33" y="69"/>
                    </a:lnTo>
                    <a:lnTo>
                      <a:pt x="36" y="71"/>
                    </a:lnTo>
                    <a:lnTo>
                      <a:pt x="40" y="72"/>
                    </a:lnTo>
                    <a:lnTo>
                      <a:pt x="44" y="73"/>
                    </a:lnTo>
                    <a:lnTo>
                      <a:pt x="49" y="72"/>
                    </a:lnTo>
                    <a:lnTo>
                      <a:pt x="53" y="71"/>
                    </a:lnTo>
                    <a:lnTo>
                      <a:pt x="57" y="69"/>
                    </a:lnTo>
                    <a:lnTo>
                      <a:pt x="61" y="67"/>
                    </a:lnTo>
                    <a:lnTo>
                      <a:pt x="63" y="62"/>
                    </a:lnTo>
                    <a:lnTo>
                      <a:pt x="65" y="57"/>
                    </a:lnTo>
                    <a:lnTo>
                      <a:pt x="66" y="52"/>
                    </a:lnTo>
                    <a:lnTo>
                      <a:pt x="67" y="47"/>
                    </a:lnTo>
                    <a:lnTo>
                      <a:pt x="66" y="40"/>
                    </a:lnTo>
                    <a:lnTo>
                      <a:pt x="65" y="34"/>
                    </a:lnTo>
                    <a:lnTo>
                      <a:pt x="63" y="29"/>
                    </a:lnTo>
                    <a:lnTo>
                      <a:pt x="61" y="26"/>
                    </a:lnTo>
                    <a:lnTo>
                      <a:pt x="57" y="22"/>
                    </a:lnTo>
                    <a:lnTo>
                      <a:pt x="53" y="20"/>
                    </a:lnTo>
                    <a:lnTo>
                      <a:pt x="49" y="19"/>
                    </a:lnTo>
                    <a:lnTo>
                      <a:pt x="44" y="18"/>
                    </a:lnTo>
                    <a:lnTo>
                      <a:pt x="40" y="19"/>
                    </a:lnTo>
                    <a:lnTo>
                      <a:pt x="36" y="20"/>
                    </a:lnTo>
                    <a:lnTo>
                      <a:pt x="33" y="22"/>
                    </a:lnTo>
                    <a:lnTo>
                      <a:pt x="30" y="26"/>
                    </a:lnTo>
                    <a:lnTo>
                      <a:pt x="27" y="29"/>
                    </a:lnTo>
                    <a:lnTo>
                      <a:pt x="25" y="34"/>
                    </a:lnTo>
                    <a:lnTo>
                      <a:pt x="25" y="40"/>
                    </a:lnTo>
                    <a:lnTo>
                      <a:pt x="24" y="47"/>
                    </a:lnTo>
                    <a:close/>
                  </a:path>
                </a:pathLst>
              </a:custGeom>
              <a:solidFill>
                <a:srgbClr val="FFFF00"/>
              </a:solidFill>
              <a:ln w="9525">
                <a:noFill/>
                <a:round/>
                <a:headEnd/>
                <a:tailEnd/>
              </a:ln>
            </p:spPr>
            <p:txBody>
              <a:bodyPr/>
              <a:lstStyle/>
              <a:p>
                <a:endParaRPr lang="en-US"/>
              </a:p>
            </p:txBody>
          </p:sp>
          <p:sp>
            <p:nvSpPr>
              <p:cNvPr id="43204" name="Freeform 195"/>
              <p:cNvSpPr>
                <a:spLocks noEditPoints="1"/>
              </p:cNvSpPr>
              <p:nvPr/>
            </p:nvSpPr>
            <p:spPr bwMode="auto">
              <a:xfrm>
                <a:off x="3870" y="3352"/>
                <a:ext cx="88" cy="125"/>
              </a:xfrm>
              <a:custGeom>
                <a:avLst/>
                <a:gdLst>
                  <a:gd name="T0" fmla="*/ 22 w 88"/>
                  <a:gd name="T1" fmla="*/ 2 h 125"/>
                  <a:gd name="T2" fmla="*/ 25 w 88"/>
                  <a:gd name="T3" fmla="*/ 12 h 125"/>
                  <a:gd name="T4" fmla="*/ 30 w 88"/>
                  <a:gd name="T5" fmla="*/ 7 h 125"/>
                  <a:gd name="T6" fmla="*/ 38 w 88"/>
                  <a:gd name="T7" fmla="*/ 2 h 125"/>
                  <a:gd name="T8" fmla="*/ 46 w 88"/>
                  <a:gd name="T9" fmla="*/ 0 h 125"/>
                  <a:gd name="T10" fmla="*/ 54 w 88"/>
                  <a:gd name="T11" fmla="*/ 0 h 125"/>
                  <a:gd name="T12" fmla="*/ 62 w 88"/>
                  <a:gd name="T13" fmla="*/ 2 h 125"/>
                  <a:gd name="T14" fmla="*/ 68 w 88"/>
                  <a:gd name="T15" fmla="*/ 4 h 125"/>
                  <a:gd name="T16" fmla="*/ 75 w 88"/>
                  <a:gd name="T17" fmla="*/ 9 h 125"/>
                  <a:gd name="T18" fmla="*/ 80 w 88"/>
                  <a:gd name="T19" fmla="*/ 15 h 125"/>
                  <a:gd name="T20" fmla="*/ 84 w 88"/>
                  <a:gd name="T21" fmla="*/ 22 h 125"/>
                  <a:gd name="T22" fmla="*/ 86 w 88"/>
                  <a:gd name="T23" fmla="*/ 31 h 125"/>
                  <a:gd name="T24" fmla="*/ 88 w 88"/>
                  <a:gd name="T25" fmla="*/ 41 h 125"/>
                  <a:gd name="T26" fmla="*/ 88 w 88"/>
                  <a:gd name="T27" fmla="*/ 52 h 125"/>
                  <a:gd name="T28" fmla="*/ 86 w 88"/>
                  <a:gd name="T29" fmla="*/ 62 h 125"/>
                  <a:gd name="T30" fmla="*/ 84 w 88"/>
                  <a:gd name="T31" fmla="*/ 70 h 125"/>
                  <a:gd name="T32" fmla="*/ 80 w 88"/>
                  <a:gd name="T33" fmla="*/ 77 h 125"/>
                  <a:gd name="T34" fmla="*/ 75 w 88"/>
                  <a:gd name="T35" fmla="*/ 83 h 125"/>
                  <a:gd name="T36" fmla="*/ 68 w 88"/>
                  <a:gd name="T37" fmla="*/ 87 h 125"/>
                  <a:gd name="T38" fmla="*/ 62 w 88"/>
                  <a:gd name="T39" fmla="*/ 91 h 125"/>
                  <a:gd name="T40" fmla="*/ 54 w 88"/>
                  <a:gd name="T41" fmla="*/ 92 h 125"/>
                  <a:gd name="T42" fmla="*/ 47 w 88"/>
                  <a:gd name="T43" fmla="*/ 92 h 125"/>
                  <a:gd name="T44" fmla="*/ 39 w 88"/>
                  <a:gd name="T45" fmla="*/ 91 h 125"/>
                  <a:gd name="T46" fmla="*/ 33 w 88"/>
                  <a:gd name="T47" fmla="*/ 88 h 125"/>
                  <a:gd name="T48" fmla="*/ 26 w 88"/>
                  <a:gd name="T49" fmla="*/ 84 h 125"/>
                  <a:gd name="T50" fmla="*/ 24 w 88"/>
                  <a:gd name="T51" fmla="*/ 125 h 125"/>
                  <a:gd name="T52" fmla="*/ 0 w 88"/>
                  <a:gd name="T53" fmla="*/ 2 h 125"/>
                  <a:gd name="T54" fmla="*/ 25 w 88"/>
                  <a:gd name="T55" fmla="*/ 52 h 125"/>
                  <a:gd name="T56" fmla="*/ 27 w 88"/>
                  <a:gd name="T57" fmla="*/ 63 h 125"/>
                  <a:gd name="T58" fmla="*/ 33 w 88"/>
                  <a:gd name="T59" fmla="*/ 71 h 125"/>
                  <a:gd name="T60" fmla="*/ 40 w 88"/>
                  <a:gd name="T61" fmla="*/ 74 h 125"/>
                  <a:gd name="T62" fmla="*/ 49 w 88"/>
                  <a:gd name="T63" fmla="*/ 74 h 125"/>
                  <a:gd name="T64" fmla="*/ 56 w 88"/>
                  <a:gd name="T65" fmla="*/ 71 h 125"/>
                  <a:gd name="T66" fmla="*/ 61 w 88"/>
                  <a:gd name="T67" fmla="*/ 65 h 125"/>
                  <a:gd name="T68" fmla="*/ 64 w 88"/>
                  <a:gd name="T69" fmla="*/ 53 h 125"/>
                  <a:gd name="T70" fmla="*/ 64 w 88"/>
                  <a:gd name="T71" fmla="*/ 40 h 125"/>
                  <a:gd name="T72" fmla="*/ 61 w 88"/>
                  <a:gd name="T73" fmla="*/ 28 h 125"/>
                  <a:gd name="T74" fmla="*/ 56 w 88"/>
                  <a:gd name="T75" fmla="*/ 22 h 125"/>
                  <a:gd name="T76" fmla="*/ 48 w 88"/>
                  <a:gd name="T77" fmla="*/ 18 h 125"/>
                  <a:gd name="T78" fmla="*/ 40 w 88"/>
                  <a:gd name="T79" fmla="*/ 18 h 125"/>
                  <a:gd name="T80" fmla="*/ 32 w 88"/>
                  <a:gd name="T81" fmla="*/ 21 h 125"/>
                  <a:gd name="T82" fmla="*/ 27 w 88"/>
                  <a:gd name="T83" fmla="*/ 27 h 125"/>
                  <a:gd name="T84" fmla="*/ 25 w 88"/>
                  <a:gd name="T85" fmla="*/ 39 h 125"/>
                  <a:gd name="T86" fmla="*/ 24 w 88"/>
                  <a:gd name="T87" fmla="*/ 44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125"/>
                  <a:gd name="T134" fmla="*/ 88 w 88"/>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125">
                    <a:moveTo>
                      <a:pt x="0" y="2"/>
                    </a:moveTo>
                    <a:lnTo>
                      <a:pt x="22" y="2"/>
                    </a:lnTo>
                    <a:lnTo>
                      <a:pt x="22" y="15"/>
                    </a:lnTo>
                    <a:lnTo>
                      <a:pt x="25" y="12"/>
                    </a:lnTo>
                    <a:lnTo>
                      <a:pt x="27" y="9"/>
                    </a:lnTo>
                    <a:lnTo>
                      <a:pt x="30" y="7"/>
                    </a:lnTo>
                    <a:lnTo>
                      <a:pt x="33" y="5"/>
                    </a:lnTo>
                    <a:lnTo>
                      <a:pt x="38" y="2"/>
                    </a:lnTo>
                    <a:lnTo>
                      <a:pt x="42" y="1"/>
                    </a:lnTo>
                    <a:lnTo>
                      <a:pt x="46" y="0"/>
                    </a:lnTo>
                    <a:lnTo>
                      <a:pt x="50" y="0"/>
                    </a:lnTo>
                    <a:lnTo>
                      <a:pt x="54" y="0"/>
                    </a:lnTo>
                    <a:lnTo>
                      <a:pt x="57" y="1"/>
                    </a:lnTo>
                    <a:lnTo>
                      <a:pt x="62" y="2"/>
                    </a:lnTo>
                    <a:lnTo>
                      <a:pt x="65" y="2"/>
                    </a:lnTo>
                    <a:lnTo>
                      <a:pt x="68" y="4"/>
                    </a:lnTo>
                    <a:lnTo>
                      <a:pt x="71" y="7"/>
                    </a:lnTo>
                    <a:lnTo>
                      <a:pt x="75" y="9"/>
                    </a:lnTo>
                    <a:lnTo>
                      <a:pt x="77" y="12"/>
                    </a:lnTo>
                    <a:lnTo>
                      <a:pt x="80" y="15"/>
                    </a:lnTo>
                    <a:lnTo>
                      <a:pt x="81" y="18"/>
                    </a:lnTo>
                    <a:lnTo>
                      <a:pt x="84" y="22"/>
                    </a:lnTo>
                    <a:lnTo>
                      <a:pt x="85" y="27"/>
                    </a:lnTo>
                    <a:lnTo>
                      <a:pt x="86" y="31"/>
                    </a:lnTo>
                    <a:lnTo>
                      <a:pt x="87" y="36"/>
                    </a:lnTo>
                    <a:lnTo>
                      <a:pt x="88" y="41"/>
                    </a:lnTo>
                    <a:lnTo>
                      <a:pt x="88" y="47"/>
                    </a:lnTo>
                    <a:lnTo>
                      <a:pt x="88" y="52"/>
                    </a:lnTo>
                    <a:lnTo>
                      <a:pt x="87" y="57"/>
                    </a:lnTo>
                    <a:lnTo>
                      <a:pt x="86" y="62"/>
                    </a:lnTo>
                    <a:lnTo>
                      <a:pt x="85" y="66"/>
                    </a:lnTo>
                    <a:lnTo>
                      <a:pt x="84" y="70"/>
                    </a:lnTo>
                    <a:lnTo>
                      <a:pt x="81" y="74"/>
                    </a:lnTo>
                    <a:lnTo>
                      <a:pt x="80" y="77"/>
                    </a:lnTo>
                    <a:lnTo>
                      <a:pt x="77" y="81"/>
                    </a:lnTo>
                    <a:lnTo>
                      <a:pt x="75" y="83"/>
                    </a:lnTo>
                    <a:lnTo>
                      <a:pt x="71" y="86"/>
                    </a:lnTo>
                    <a:lnTo>
                      <a:pt x="68" y="87"/>
                    </a:lnTo>
                    <a:lnTo>
                      <a:pt x="65" y="89"/>
                    </a:lnTo>
                    <a:lnTo>
                      <a:pt x="62" y="91"/>
                    </a:lnTo>
                    <a:lnTo>
                      <a:pt x="57" y="91"/>
                    </a:lnTo>
                    <a:lnTo>
                      <a:pt x="54" y="92"/>
                    </a:lnTo>
                    <a:lnTo>
                      <a:pt x="50" y="92"/>
                    </a:lnTo>
                    <a:lnTo>
                      <a:pt x="47" y="92"/>
                    </a:lnTo>
                    <a:lnTo>
                      <a:pt x="43" y="92"/>
                    </a:lnTo>
                    <a:lnTo>
                      <a:pt x="39" y="91"/>
                    </a:lnTo>
                    <a:lnTo>
                      <a:pt x="37" y="90"/>
                    </a:lnTo>
                    <a:lnTo>
                      <a:pt x="33" y="88"/>
                    </a:lnTo>
                    <a:lnTo>
                      <a:pt x="30" y="86"/>
                    </a:lnTo>
                    <a:lnTo>
                      <a:pt x="26" y="84"/>
                    </a:lnTo>
                    <a:lnTo>
                      <a:pt x="24" y="81"/>
                    </a:lnTo>
                    <a:lnTo>
                      <a:pt x="24" y="125"/>
                    </a:lnTo>
                    <a:lnTo>
                      <a:pt x="0" y="125"/>
                    </a:lnTo>
                    <a:lnTo>
                      <a:pt x="0" y="2"/>
                    </a:lnTo>
                    <a:close/>
                    <a:moveTo>
                      <a:pt x="24" y="44"/>
                    </a:moveTo>
                    <a:lnTo>
                      <a:pt x="25" y="52"/>
                    </a:lnTo>
                    <a:lnTo>
                      <a:pt x="26" y="58"/>
                    </a:lnTo>
                    <a:lnTo>
                      <a:pt x="27" y="63"/>
                    </a:lnTo>
                    <a:lnTo>
                      <a:pt x="30" y="67"/>
                    </a:lnTo>
                    <a:lnTo>
                      <a:pt x="33" y="71"/>
                    </a:lnTo>
                    <a:lnTo>
                      <a:pt x="37" y="73"/>
                    </a:lnTo>
                    <a:lnTo>
                      <a:pt x="40" y="74"/>
                    </a:lnTo>
                    <a:lnTo>
                      <a:pt x="44" y="75"/>
                    </a:lnTo>
                    <a:lnTo>
                      <a:pt x="49" y="74"/>
                    </a:lnTo>
                    <a:lnTo>
                      <a:pt x="52" y="73"/>
                    </a:lnTo>
                    <a:lnTo>
                      <a:pt x="56" y="71"/>
                    </a:lnTo>
                    <a:lnTo>
                      <a:pt x="58" y="69"/>
                    </a:lnTo>
                    <a:lnTo>
                      <a:pt x="61" y="65"/>
                    </a:lnTo>
                    <a:lnTo>
                      <a:pt x="62" y="59"/>
                    </a:lnTo>
                    <a:lnTo>
                      <a:pt x="64" y="53"/>
                    </a:lnTo>
                    <a:lnTo>
                      <a:pt x="64" y="47"/>
                    </a:lnTo>
                    <a:lnTo>
                      <a:pt x="64" y="40"/>
                    </a:lnTo>
                    <a:lnTo>
                      <a:pt x="62" y="34"/>
                    </a:lnTo>
                    <a:lnTo>
                      <a:pt x="61" y="28"/>
                    </a:lnTo>
                    <a:lnTo>
                      <a:pt x="58" y="24"/>
                    </a:lnTo>
                    <a:lnTo>
                      <a:pt x="56" y="22"/>
                    </a:lnTo>
                    <a:lnTo>
                      <a:pt x="51" y="19"/>
                    </a:lnTo>
                    <a:lnTo>
                      <a:pt x="48" y="18"/>
                    </a:lnTo>
                    <a:lnTo>
                      <a:pt x="44" y="17"/>
                    </a:lnTo>
                    <a:lnTo>
                      <a:pt x="40" y="18"/>
                    </a:lnTo>
                    <a:lnTo>
                      <a:pt x="36" y="19"/>
                    </a:lnTo>
                    <a:lnTo>
                      <a:pt x="32" y="21"/>
                    </a:lnTo>
                    <a:lnTo>
                      <a:pt x="30" y="23"/>
                    </a:lnTo>
                    <a:lnTo>
                      <a:pt x="27" y="27"/>
                    </a:lnTo>
                    <a:lnTo>
                      <a:pt x="26" y="33"/>
                    </a:lnTo>
                    <a:lnTo>
                      <a:pt x="25" y="39"/>
                    </a:lnTo>
                    <a:lnTo>
                      <a:pt x="24" y="46"/>
                    </a:lnTo>
                    <a:lnTo>
                      <a:pt x="24" y="44"/>
                    </a:lnTo>
                    <a:close/>
                  </a:path>
                </a:pathLst>
              </a:custGeom>
              <a:solidFill>
                <a:srgbClr val="FFFF00"/>
              </a:solidFill>
              <a:ln w="9525">
                <a:noFill/>
                <a:round/>
                <a:headEnd/>
                <a:tailEnd/>
              </a:ln>
            </p:spPr>
            <p:txBody>
              <a:bodyPr/>
              <a:lstStyle/>
              <a:p>
                <a:endParaRPr lang="en-US"/>
              </a:p>
            </p:txBody>
          </p:sp>
          <p:sp>
            <p:nvSpPr>
              <p:cNvPr id="43205" name="Freeform 196"/>
              <p:cNvSpPr>
                <a:spLocks noEditPoints="1"/>
              </p:cNvSpPr>
              <p:nvPr/>
            </p:nvSpPr>
            <p:spPr bwMode="auto">
              <a:xfrm>
                <a:off x="3976" y="3320"/>
                <a:ext cx="24" cy="122"/>
              </a:xfrm>
              <a:custGeom>
                <a:avLst/>
                <a:gdLst>
                  <a:gd name="T0" fmla="*/ 0 w 24"/>
                  <a:gd name="T1" fmla="*/ 21 h 122"/>
                  <a:gd name="T2" fmla="*/ 0 w 24"/>
                  <a:gd name="T3" fmla="*/ 0 h 122"/>
                  <a:gd name="T4" fmla="*/ 24 w 24"/>
                  <a:gd name="T5" fmla="*/ 0 h 122"/>
                  <a:gd name="T6" fmla="*/ 24 w 24"/>
                  <a:gd name="T7" fmla="*/ 21 h 122"/>
                  <a:gd name="T8" fmla="*/ 0 w 24"/>
                  <a:gd name="T9" fmla="*/ 21 h 122"/>
                  <a:gd name="T10" fmla="*/ 0 w 24"/>
                  <a:gd name="T11" fmla="*/ 122 h 122"/>
                  <a:gd name="T12" fmla="*/ 0 w 24"/>
                  <a:gd name="T13" fmla="*/ 34 h 122"/>
                  <a:gd name="T14" fmla="*/ 24 w 24"/>
                  <a:gd name="T15" fmla="*/ 34 h 122"/>
                  <a:gd name="T16" fmla="*/ 24 w 24"/>
                  <a:gd name="T17" fmla="*/ 122 h 122"/>
                  <a:gd name="T18" fmla="*/ 0 w 24"/>
                  <a:gd name="T19" fmla="*/ 122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22"/>
                  <a:gd name="T32" fmla="*/ 24 w 24"/>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22">
                    <a:moveTo>
                      <a:pt x="0" y="21"/>
                    </a:moveTo>
                    <a:lnTo>
                      <a:pt x="0" y="0"/>
                    </a:lnTo>
                    <a:lnTo>
                      <a:pt x="24" y="0"/>
                    </a:lnTo>
                    <a:lnTo>
                      <a:pt x="24" y="21"/>
                    </a:lnTo>
                    <a:lnTo>
                      <a:pt x="0" y="21"/>
                    </a:lnTo>
                    <a:close/>
                    <a:moveTo>
                      <a:pt x="0" y="122"/>
                    </a:moveTo>
                    <a:lnTo>
                      <a:pt x="0" y="34"/>
                    </a:lnTo>
                    <a:lnTo>
                      <a:pt x="24" y="34"/>
                    </a:lnTo>
                    <a:lnTo>
                      <a:pt x="24" y="122"/>
                    </a:lnTo>
                    <a:lnTo>
                      <a:pt x="0" y="122"/>
                    </a:lnTo>
                    <a:close/>
                  </a:path>
                </a:pathLst>
              </a:custGeom>
              <a:solidFill>
                <a:srgbClr val="FFFF00"/>
              </a:solidFill>
              <a:ln w="9525">
                <a:noFill/>
                <a:round/>
                <a:headEnd/>
                <a:tailEnd/>
              </a:ln>
            </p:spPr>
            <p:txBody>
              <a:bodyPr/>
              <a:lstStyle/>
              <a:p>
                <a:endParaRPr lang="en-US"/>
              </a:p>
            </p:txBody>
          </p:sp>
          <p:sp>
            <p:nvSpPr>
              <p:cNvPr id="43206" name="Freeform 197"/>
              <p:cNvSpPr>
                <a:spLocks noEditPoints="1"/>
              </p:cNvSpPr>
              <p:nvPr/>
            </p:nvSpPr>
            <p:spPr bwMode="auto">
              <a:xfrm>
                <a:off x="4020" y="3352"/>
                <a:ext cx="93" cy="92"/>
              </a:xfrm>
              <a:custGeom>
                <a:avLst/>
                <a:gdLst>
                  <a:gd name="T0" fmla="*/ 0 w 93"/>
                  <a:gd name="T1" fmla="*/ 39 h 92"/>
                  <a:gd name="T2" fmla="*/ 3 w 93"/>
                  <a:gd name="T3" fmla="*/ 28 h 92"/>
                  <a:gd name="T4" fmla="*/ 9 w 93"/>
                  <a:gd name="T5" fmla="*/ 17 h 92"/>
                  <a:gd name="T6" fmla="*/ 16 w 93"/>
                  <a:gd name="T7" fmla="*/ 8 h 92"/>
                  <a:gd name="T8" fmla="*/ 27 w 93"/>
                  <a:gd name="T9" fmla="*/ 3 h 92"/>
                  <a:gd name="T10" fmla="*/ 39 w 93"/>
                  <a:gd name="T11" fmla="*/ 1 h 92"/>
                  <a:gd name="T12" fmla="*/ 51 w 93"/>
                  <a:gd name="T13" fmla="*/ 0 h 92"/>
                  <a:gd name="T14" fmla="*/ 60 w 93"/>
                  <a:gd name="T15" fmla="*/ 2 h 92"/>
                  <a:gd name="T16" fmla="*/ 68 w 93"/>
                  <a:gd name="T17" fmla="*/ 5 h 92"/>
                  <a:gd name="T18" fmla="*/ 76 w 93"/>
                  <a:gd name="T19" fmla="*/ 10 h 92"/>
                  <a:gd name="T20" fmla="*/ 83 w 93"/>
                  <a:gd name="T21" fmla="*/ 16 h 92"/>
                  <a:gd name="T22" fmla="*/ 87 w 93"/>
                  <a:gd name="T23" fmla="*/ 23 h 92"/>
                  <a:gd name="T24" fmla="*/ 91 w 93"/>
                  <a:gd name="T25" fmla="*/ 32 h 92"/>
                  <a:gd name="T26" fmla="*/ 93 w 93"/>
                  <a:gd name="T27" fmla="*/ 42 h 92"/>
                  <a:gd name="T28" fmla="*/ 93 w 93"/>
                  <a:gd name="T29" fmla="*/ 52 h 92"/>
                  <a:gd name="T30" fmla="*/ 91 w 93"/>
                  <a:gd name="T31" fmla="*/ 60 h 92"/>
                  <a:gd name="T32" fmla="*/ 88 w 93"/>
                  <a:gd name="T33" fmla="*/ 68 h 92"/>
                  <a:gd name="T34" fmla="*/ 83 w 93"/>
                  <a:gd name="T35" fmla="*/ 76 h 92"/>
                  <a:gd name="T36" fmla="*/ 77 w 93"/>
                  <a:gd name="T37" fmla="*/ 82 h 92"/>
                  <a:gd name="T38" fmla="*/ 69 w 93"/>
                  <a:gd name="T39" fmla="*/ 86 h 92"/>
                  <a:gd name="T40" fmla="*/ 60 w 93"/>
                  <a:gd name="T41" fmla="*/ 91 h 92"/>
                  <a:gd name="T42" fmla="*/ 51 w 93"/>
                  <a:gd name="T43" fmla="*/ 92 h 92"/>
                  <a:gd name="T44" fmla="*/ 40 w 93"/>
                  <a:gd name="T45" fmla="*/ 92 h 92"/>
                  <a:gd name="T46" fmla="*/ 28 w 93"/>
                  <a:gd name="T47" fmla="*/ 90 h 92"/>
                  <a:gd name="T48" fmla="*/ 18 w 93"/>
                  <a:gd name="T49" fmla="*/ 84 h 92"/>
                  <a:gd name="T50" fmla="*/ 9 w 93"/>
                  <a:gd name="T51" fmla="*/ 76 h 92"/>
                  <a:gd name="T52" fmla="*/ 5 w 93"/>
                  <a:gd name="T53" fmla="*/ 68 h 92"/>
                  <a:gd name="T54" fmla="*/ 3 w 93"/>
                  <a:gd name="T55" fmla="*/ 62 h 92"/>
                  <a:gd name="T56" fmla="*/ 1 w 93"/>
                  <a:gd name="T57" fmla="*/ 56 h 92"/>
                  <a:gd name="T58" fmla="*/ 0 w 93"/>
                  <a:gd name="T59" fmla="*/ 49 h 92"/>
                  <a:gd name="T60" fmla="*/ 0 w 93"/>
                  <a:gd name="T61" fmla="*/ 44 h 92"/>
                  <a:gd name="T62" fmla="*/ 25 w 93"/>
                  <a:gd name="T63" fmla="*/ 52 h 92"/>
                  <a:gd name="T64" fmla="*/ 27 w 93"/>
                  <a:gd name="T65" fmla="*/ 62 h 92"/>
                  <a:gd name="T66" fmla="*/ 33 w 93"/>
                  <a:gd name="T67" fmla="*/ 69 h 92"/>
                  <a:gd name="T68" fmla="*/ 41 w 93"/>
                  <a:gd name="T69" fmla="*/ 72 h 92"/>
                  <a:gd name="T70" fmla="*/ 50 w 93"/>
                  <a:gd name="T71" fmla="*/ 72 h 92"/>
                  <a:gd name="T72" fmla="*/ 58 w 93"/>
                  <a:gd name="T73" fmla="*/ 69 h 92"/>
                  <a:gd name="T74" fmla="*/ 64 w 93"/>
                  <a:gd name="T75" fmla="*/ 62 h 92"/>
                  <a:gd name="T76" fmla="*/ 66 w 93"/>
                  <a:gd name="T77" fmla="*/ 52 h 92"/>
                  <a:gd name="T78" fmla="*/ 66 w 93"/>
                  <a:gd name="T79" fmla="*/ 40 h 92"/>
                  <a:gd name="T80" fmla="*/ 64 w 93"/>
                  <a:gd name="T81" fmla="*/ 29 h 92"/>
                  <a:gd name="T82" fmla="*/ 58 w 93"/>
                  <a:gd name="T83" fmla="*/ 22 h 92"/>
                  <a:gd name="T84" fmla="*/ 50 w 93"/>
                  <a:gd name="T85" fmla="*/ 19 h 92"/>
                  <a:gd name="T86" fmla="*/ 41 w 93"/>
                  <a:gd name="T87" fmla="*/ 19 h 92"/>
                  <a:gd name="T88" fmla="*/ 33 w 93"/>
                  <a:gd name="T89" fmla="*/ 22 h 92"/>
                  <a:gd name="T90" fmla="*/ 27 w 93"/>
                  <a:gd name="T91" fmla="*/ 29 h 92"/>
                  <a:gd name="T92" fmla="*/ 25 w 93"/>
                  <a:gd name="T93" fmla="*/ 40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92"/>
                  <a:gd name="T143" fmla="*/ 93 w 93"/>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92">
                    <a:moveTo>
                      <a:pt x="0" y="44"/>
                    </a:moveTo>
                    <a:lnTo>
                      <a:pt x="0" y="39"/>
                    </a:lnTo>
                    <a:lnTo>
                      <a:pt x="2" y="33"/>
                    </a:lnTo>
                    <a:lnTo>
                      <a:pt x="3" y="28"/>
                    </a:lnTo>
                    <a:lnTo>
                      <a:pt x="5" y="23"/>
                    </a:lnTo>
                    <a:lnTo>
                      <a:pt x="9" y="17"/>
                    </a:lnTo>
                    <a:lnTo>
                      <a:pt x="12" y="12"/>
                    </a:lnTo>
                    <a:lnTo>
                      <a:pt x="16" y="8"/>
                    </a:lnTo>
                    <a:lnTo>
                      <a:pt x="21" y="6"/>
                    </a:lnTo>
                    <a:lnTo>
                      <a:pt x="27" y="3"/>
                    </a:lnTo>
                    <a:lnTo>
                      <a:pt x="33" y="2"/>
                    </a:lnTo>
                    <a:lnTo>
                      <a:pt x="39" y="1"/>
                    </a:lnTo>
                    <a:lnTo>
                      <a:pt x="46" y="0"/>
                    </a:lnTo>
                    <a:lnTo>
                      <a:pt x="51" y="0"/>
                    </a:lnTo>
                    <a:lnTo>
                      <a:pt x="55" y="1"/>
                    </a:lnTo>
                    <a:lnTo>
                      <a:pt x="60" y="2"/>
                    </a:lnTo>
                    <a:lnTo>
                      <a:pt x="65" y="3"/>
                    </a:lnTo>
                    <a:lnTo>
                      <a:pt x="68" y="5"/>
                    </a:lnTo>
                    <a:lnTo>
                      <a:pt x="73" y="7"/>
                    </a:lnTo>
                    <a:lnTo>
                      <a:pt x="76" y="10"/>
                    </a:lnTo>
                    <a:lnTo>
                      <a:pt x="79" y="12"/>
                    </a:lnTo>
                    <a:lnTo>
                      <a:pt x="83" y="16"/>
                    </a:lnTo>
                    <a:lnTo>
                      <a:pt x="85" y="19"/>
                    </a:lnTo>
                    <a:lnTo>
                      <a:pt x="87" y="23"/>
                    </a:lnTo>
                    <a:lnTo>
                      <a:pt x="89" y="27"/>
                    </a:lnTo>
                    <a:lnTo>
                      <a:pt x="91" y="32"/>
                    </a:lnTo>
                    <a:lnTo>
                      <a:pt x="92" y="37"/>
                    </a:lnTo>
                    <a:lnTo>
                      <a:pt x="93" y="42"/>
                    </a:lnTo>
                    <a:lnTo>
                      <a:pt x="93" y="47"/>
                    </a:lnTo>
                    <a:lnTo>
                      <a:pt x="93" y="52"/>
                    </a:lnTo>
                    <a:lnTo>
                      <a:pt x="92" y="56"/>
                    </a:lnTo>
                    <a:lnTo>
                      <a:pt x="91" y="60"/>
                    </a:lnTo>
                    <a:lnTo>
                      <a:pt x="89" y="64"/>
                    </a:lnTo>
                    <a:lnTo>
                      <a:pt x="88" y="68"/>
                    </a:lnTo>
                    <a:lnTo>
                      <a:pt x="86" y="72"/>
                    </a:lnTo>
                    <a:lnTo>
                      <a:pt x="83" y="76"/>
                    </a:lnTo>
                    <a:lnTo>
                      <a:pt x="80" y="79"/>
                    </a:lnTo>
                    <a:lnTo>
                      <a:pt x="77" y="82"/>
                    </a:lnTo>
                    <a:lnTo>
                      <a:pt x="73" y="85"/>
                    </a:lnTo>
                    <a:lnTo>
                      <a:pt x="69" y="86"/>
                    </a:lnTo>
                    <a:lnTo>
                      <a:pt x="65" y="89"/>
                    </a:lnTo>
                    <a:lnTo>
                      <a:pt x="60" y="91"/>
                    </a:lnTo>
                    <a:lnTo>
                      <a:pt x="56" y="91"/>
                    </a:lnTo>
                    <a:lnTo>
                      <a:pt x="51" y="92"/>
                    </a:lnTo>
                    <a:lnTo>
                      <a:pt x="46" y="92"/>
                    </a:lnTo>
                    <a:lnTo>
                      <a:pt x="40" y="92"/>
                    </a:lnTo>
                    <a:lnTo>
                      <a:pt x="34" y="91"/>
                    </a:lnTo>
                    <a:lnTo>
                      <a:pt x="28" y="90"/>
                    </a:lnTo>
                    <a:lnTo>
                      <a:pt x="23" y="87"/>
                    </a:lnTo>
                    <a:lnTo>
                      <a:pt x="18" y="84"/>
                    </a:lnTo>
                    <a:lnTo>
                      <a:pt x="13" y="81"/>
                    </a:lnTo>
                    <a:lnTo>
                      <a:pt x="9" y="76"/>
                    </a:lnTo>
                    <a:lnTo>
                      <a:pt x="6" y="71"/>
                    </a:lnTo>
                    <a:lnTo>
                      <a:pt x="5" y="68"/>
                    </a:lnTo>
                    <a:lnTo>
                      <a:pt x="4" y="65"/>
                    </a:lnTo>
                    <a:lnTo>
                      <a:pt x="3" y="62"/>
                    </a:lnTo>
                    <a:lnTo>
                      <a:pt x="2" y="59"/>
                    </a:lnTo>
                    <a:lnTo>
                      <a:pt x="1" y="56"/>
                    </a:lnTo>
                    <a:lnTo>
                      <a:pt x="1" y="52"/>
                    </a:lnTo>
                    <a:lnTo>
                      <a:pt x="0" y="49"/>
                    </a:lnTo>
                    <a:lnTo>
                      <a:pt x="0" y="46"/>
                    </a:lnTo>
                    <a:lnTo>
                      <a:pt x="0" y="44"/>
                    </a:lnTo>
                    <a:close/>
                    <a:moveTo>
                      <a:pt x="24" y="47"/>
                    </a:moveTo>
                    <a:lnTo>
                      <a:pt x="25" y="52"/>
                    </a:lnTo>
                    <a:lnTo>
                      <a:pt x="26" y="57"/>
                    </a:lnTo>
                    <a:lnTo>
                      <a:pt x="27" y="62"/>
                    </a:lnTo>
                    <a:lnTo>
                      <a:pt x="30" y="67"/>
                    </a:lnTo>
                    <a:lnTo>
                      <a:pt x="33" y="69"/>
                    </a:lnTo>
                    <a:lnTo>
                      <a:pt x="37" y="71"/>
                    </a:lnTo>
                    <a:lnTo>
                      <a:pt x="41" y="72"/>
                    </a:lnTo>
                    <a:lnTo>
                      <a:pt x="45" y="73"/>
                    </a:lnTo>
                    <a:lnTo>
                      <a:pt x="50" y="72"/>
                    </a:lnTo>
                    <a:lnTo>
                      <a:pt x="54" y="71"/>
                    </a:lnTo>
                    <a:lnTo>
                      <a:pt x="58" y="69"/>
                    </a:lnTo>
                    <a:lnTo>
                      <a:pt x="61" y="67"/>
                    </a:lnTo>
                    <a:lnTo>
                      <a:pt x="64" y="62"/>
                    </a:lnTo>
                    <a:lnTo>
                      <a:pt x="65" y="57"/>
                    </a:lnTo>
                    <a:lnTo>
                      <a:pt x="66" y="52"/>
                    </a:lnTo>
                    <a:lnTo>
                      <a:pt x="67" y="47"/>
                    </a:lnTo>
                    <a:lnTo>
                      <a:pt x="66" y="40"/>
                    </a:lnTo>
                    <a:lnTo>
                      <a:pt x="65" y="34"/>
                    </a:lnTo>
                    <a:lnTo>
                      <a:pt x="64" y="29"/>
                    </a:lnTo>
                    <a:lnTo>
                      <a:pt x="61" y="26"/>
                    </a:lnTo>
                    <a:lnTo>
                      <a:pt x="58" y="22"/>
                    </a:lnTo>
                    <a:lnTo>
                      <a:pt x="54" y="20"/>
                    </a:lnTo>
                    <a:lnTo>
                      <a:pt x="50" y="19"/>
                    </a:lnTo>
                    <a:lnTo>
                      <a:pt x="45" y="18"/>
                    </a:lnTo>
                    <a:lnTo>
                      <a:pt x="41" y="19"/>
                    </a:lnTo>
                    <a:lnTo>
                      <a:pt x="37" y="20"/>
                    </a:lnTo>
                    <a:lnTo>
                      <a:pt x="33" y="22"/>
                    </a:lnTo>
                    <a:lnTo>
                      <a:pt x="30" y="26"/>
                    </a:lnTo>
                    <a:lnTo>
                      <a:pt x="27" y="29"/>
                    </a:lnTo>
                    <a:lnTo>
                      <a:pt x="26" y="34"/>
                    </a:lnTo>
                    <a:lnTo>
                      <a:pt x="25" y="40"/>
                    </a:lnTo>
                    <a:lnTo>
                      <a:pt x="24" y="47"/>
                    </a:lnTo>
                    <a:close/>
                  </a:path>
                </a:pathLst>
              </a:custGeom>
              <a:solidFill>
                <a:srgbClr val="FFFF00"/>
              </a:solidFill>
              <a:ln w="9525">
                <a:noFill/>
                <a:round/>
                <a:headEnd/>
                <a:tailEnd/>
              </a:ln>
            </p:spPr>
            <p:txBody>
              <a:bodyPr/>
              <a:lstStyle/>
              <a:p>
                <a:endParaRPr lang="en-US"/>
              </a:p>
            </p:txBody>
          </p:sp>
          <p:sp>
            <p:nvSpPr>
              <p:cNvPr id="43207" name="Freeform 198"/>
              <p:cNvSpPr>
                <a:spLocks/>
              </p:cNvSpPr>
              <p:nvPr/>
            </p:nvSpPr>
            <p:spPr bwMode="auto">
              <a:xfrm>
                <a:off x="4133" y="3352"/>
                <a:ext cx="82" cy="90"/>
              </a:xfrm>
              <a:custGeom>
                <a:avLst/>
                <a:gdLst>
                  <a:gd name="T0" fmla="*/ 82 w 82"/>
                  <a:gd name="T1" fmla="*/ 90 h 90"/>
                  <a:gd name="T2" fmla="*/ 58 w 82"/>
                  <a:gd name="T3" fmla="*/ 90 h 90"/>
                  <a:gd name="T4" fmla="*/ 58 w 82"/>
                  <a:gd name="T5" fmla="*/ 46 h 90"/>
                  <a:gd name="T6" fmla="*/ 58 w 82"/>
                  <a:gd name="T7" fmla="*/ 38 h 90"/>
                  <a:gd name="T8" fmla="*/ 57 w 82"/>
                  <a:gd name="T9" fmla="*/ 33 h 90"/>
                  <a:gd name="T10" fmla="*/ 57 w 82"/>
                  <a:gd name="T11" fmla="*/ 29 h 90"/>
                  <a:gd name="T12" fmla="*/ 57 w 82"/>
                  <a:gd name="T13" fmla="*/ 26 h 90"/>
                  <a:gd name="T14" fmla="*/ 56 w 82"/>
                  <a:gd name="T15" fmla="*/ 24 h 90"/>
                  <a:gd name="T16" fmla="*/ 54 w 82"/>
                  <a:gd name="T17" fmla="*/ 22 h 90"/>
                  <a:gd name="T18" fmla="*/ 53 w 82"/>
                  <a:gd name="T19" fmla="*/ 21 h 90"/>
                  <a:gd name="T20" fmla="*/ 52 w 82"/>
                  <a:gd name="T21" fmla="*/ 20 h 90"/>
                  <a:gd name="T22" fmla="*/ 50 w 82"/>
                  <a:gd name="T23" fmla="*/ 18 h 90"/>
                  <a:gd name="T24" fmla="*/ 48 w 82"/>
                  <a:gd name="T25" fmla="*/ 17 h 90"/>
                  <a:gd name="T26" fmla="*/ 46 w 82"/>
                  <a:gd name="T27" fmla="*/ 17 h 90"/>
                  <a:gd name="T28" fmla="*/ 44 w 82"/>
                  <a:gd name="T29" fmla="*/ 17 h 90"/>
                  <a:gd name="T30" fmla="*/ 40 w 82"/>
                  <a:gd name="T31" fmla="*/ 17 h 90"/>
                  <a:gd name="T32" fmla="*/ 38 w 82"/>
                  <a:gd name="T33" fmla="*/ 18 h 90"/>
                  <a:gd name="T34" fmla="*/ 34 w 82"/>
                  <a:gd name="T35" fmla="*/ 19 h 90"/>
                  <a:gd name="T36" fmla="*/ 32 w 82"/>
                  <a:gd name="T37" fmla="*/ 20 h 90"/>
                  <a:gd name="T38" fmla="*/ 29 w 82"/>
                  <a:gd name="T39" fmla="*/ 22 h 90"/>
                  <a:gd name="T40" fmla="*/ 28 w 82"/>
                  <a:gd name="T41" fmla="*/ 24 h 90"/>
                  <a:gd name="T42" fmla="*/ 27 w 82"/>
                  <a:gd name="T43" fmla="*/ 27 h 90"/>
                  <a:gd name="T44" fmla="*/ 26 w 82"/>
                  <a:gd name="T45" fmla="*/ 29 h 90"/>
                  <a:gd name="T46" fmla="*/ 25 w 82"/>
                  <a:gd name="T47" fmla="*/ 32 h 90"/>
                  <a:gd name="T48" fmla="*/ 24 w 82"/>
                  <a:gd name="T49" fmla="*/ 37 h 90"/>
                  <a:gd name="T50" fmla="*/ 24 w 82"/>
                  <a:gd name="T51" fmla="*/ 43 h 90"/>
                  <a:gd name="T52" fmla="*/ 24 w 82"/>
                  <a:gd name="T53" fmla="*/ 50 h 90"/>
                  <a:gd name="T54" fmla="*/ 24 w 82"/>
                  <a:gd name="T55" fmla="*/ 90 h 90"/>
                  <a:gd name="T56" fmla="*/ 0 w 82"/>
                  <a:gd name="T57" fmla="*/ 90 h 90"/>
                  <a:gd name="T58" fmla="*/ 0 w 82"/>
                  <a:gd name="T59" fmla="*/ 2 h 90"/>
                  <a:gd name="T60" fmla="*/ 22 w 82"/>
                  <a:gd name="T61" fmla="*/ 2 h 90"/>
                  <a:gd name="T62" fmla="*/ 22 w 82"/>
                  <a:gd name="T63" fmla="*/ 15 h 90"/>
                  <a:gd name="T64" fmla="*/ 24 w 82"/>
                  <a:gd name="T65" fmla="*/ 12 h 90"/>
                  <a:gd name="T66" fmla="*/ 28 w 82"/>
                  <a:gd name="T67" fmla="*/ 9 h 90"/>
                  <a:gd name="T68" fmla="*/ 31 w 82"/>
                  <a:gd name="T69" fmla="*/ 6 h 90"/>
                  <a:gd name="T70" fmla="*/ 34 w 82"/>
                  <a:gd name="T71" fmla="*/ 4 h 90"/>
                  <a:gd name="T72" fmla="*/ 39 w 82"/>
                  <a:gd name="T73" fmla="*/ 2 h 90"/>
                  <a:gd name="T74" fmla="*/ 43 w 82"/>
                  <a:gd name="T75" fmla="*/ 1 h 90"/>
                  <a:gd name="T76" fmla="*/ 47 w 82"/>
                  <a:gd name="T77" fmla="*/ 0 h 90"/>
                  <a:gd name="T78" fmla="*/ 52 w 82"/>
                  <a:gd name="T79" fmla="*/ 0 h 90"/>
                  <a:gd name="T80" fmla="*/ 55 w 82"/>
                  <a:gd name="T81" fmla="*/ 0 h 90"/>
                  <a:gd name="T82" fmla="*/ 59 w 82"/>
                  <a:gd name="T83" fmla="*/ 0 h 90"/>
                  <a:gd name="T84" fmla="*/ 62 w 82"/>
                  <a:gd name="T85" fmla="*/ 1 h 90"/>
                  <a:gd name="T86" fmla="*/ 65 w 82"/>
                  <a:gd name="T87" fmla="*/ 2 h 90"/>
                  <a:gd name="T88" fmla="*/ 68 w 82"/>
                  <a:gd name="T89" fmla="*/ 3 h 90"/>
                  <a:gd name="T90" fmla="*/ 71 w 82"/>
                  <a:gd name="T91" fmla="*/ 5 h 90"/>
                  <a:gd name="T92" fmla="*/ 73 w 82"/>
                  <a:gd name="T93" fmla="*/ 7 h 90"/>
                  <a:gd name="T94" fmla="*/ 75 w 82"/>
                  <a:gd name="T95" fmla="*/ 9 h 90"/>
                  <a:gd name="T96" fmla="*/ 77 w 82"/>
                  <a:gd name="T97" fmla="*/ 12 h 90"/>
                  <a:gd name="T98" fmla="*/ 77 w 82"/>
                  <a:gd name="T99" fmla="*/ 14 h 90"/>
                  <a:gd name="T100" fmla="*/ 79 w 82"/>
                  <a:gd name="T101" fmla="*/ 17 h 90"/>
                  <a:gd name="T102" fmla="*/ 80 w 82"/>
                  <a:gd name="T103" fmla="*/ 20 h 90"/>
                  <a:gd name="T104" fmla="*/ 81 w 82"/>
                  <a:gd name="T105" fmla="*/ 23 h 90"/>
                  <a:gd name="T106" fmla="*/ 81 w 82"/>
                  <a:gd name="T107" fmla="*/ 27 h 90"/>
                  <a:gd name="T108" fmla="*/ 82 w 82"/>
                  <a:gd name="T109" fmla="*/ 31 h 90"/>
                  <a:gd name="T110" fmla="*/ 82 w 82"/>
                  <a:gd name="T111" fmla="*/ 35 h 90"/>
                  <a:gd name="T112" fmla="*/ 82 w 82"/>
                  <a:gd name="T113" fmla="*/ 90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90"/>
                  <a:gd name="T173" fmla="*/ 82 w 82"/>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90">
                    <a:moveTo>
                      <a:pt x="82" y="90"/>
                    </a:moveTo>
                    <a:lnTo>
                      <a:pt x="58" y="90"/>
                    </a:lnTo>
                    <a:lnTo>
                      <a:pt x="58" y="46"/>
                    </a:lnTo>
                    <a:lnTo>
                      <a:pt x="58" y="38"/>
                    </a:lnTo>
                    <a:lnTo>
                      <a:pt x="57" y="33"/>
                    </a:lnTo>
                    <a:lnTo>
                      <a:pt x="57" y="29"/>
                    </a:lnTo>
                    <a:lnTo>
                      <a:pt x="57" y="26"/>
                    </a:lnTo>
                    <a:lnTo>
                      <a:pt x="56" y="24"/>
                    </a:lnTo>
                    <a:lnTo>
                      <a:pt x="54" y="22"/>
                    </a:lnTo>
                    <a:lnTo>
                      <a:pt x="53" y="21"/>
                    </a:lnTo>
                    <a:lnTo>
                      <a:pt x="52" y="20"/>
                    </a:lnTo>
                    <a:lnTo>
                      <a:pt x="50" y="18"/>
                    </a:lnTo>
                    <a:lnTo>
                      <a:pt x="48" y="17"/>
                    </a:lnTo>
                    <a:lnTo>
                      <a:pt x="46" y="17"/>
                    </a:lnTo>
                    <a:lnTo>
                      <a:pt x="44" y="17"/>
                    </a:lnTo>
                    <a:lnTo>
                      <a:pt x="40" y="17"/>
                    </a:lnTo>
                    <a:lnTo>
                      <a:pt x="38" y="18"/>
                    </a:lnTo>
                    <a:lnTo>
                      <a:pt x="34" y="19"/>
                    </a:lnTo>
                    <a:lnTo>
                      <a:pt x="32" y="20"/>
                    </a:lnTo>
                    <a:lnTo>
                      <a:pt x="29" y="22"/>
                    </a:lnTo>
                    <a:lnTo>
                      <a:pt x="28" y="24"/>
                    </a:lnTo>
                    <a:lnTo>
                      <a:pt x="27" y="27"/>
                    </a:lnTo>
                    <a:lnTo>
                      <a:pt x="26" y="29"/>
                    </a:lnTo>
                    <a:lnTo>
                      <a:pt x="25" y="32"/>
                    </a:lnTo>
                    <a:lnTo>
                      <a:pt x="24" y="37"/>
                    </a:lnTo>
                    <a:lnTo>
                      <a:pt x="24" y="43"/>
                    </a:lnTo>
                    <a:lnTo>
                      <a:pt x="24" y="50"/>
                    </a:lnTo>
                    <a:lnTo>
                      <a:pt x="24" y="90"/>
                    </a:lnTo>
                    <a:lnTo>
                      <a:pt x="0" y="90"/>
                    </a:lnTo>
                    <a:lnTo>
                      <a:pt x="0" y="2"/>
                    </a:lnTo>
                    <a:lnTo>
                      <a:pt x="22" y="2"/>
                    </a:lnTo>
                    <a:lnTo>
                      <a:pt x="22" y="15"/>
                    </a:lnTo>
                    <a:lnTo>
                      <a:pt x="24" y="12"/>
                    </a:lnTo>
                    <a:lnTo>
                      <a:pt x="28" y="9"/>
                    </a:lnTo>
                    <a:lnTo>
                      <a:pt x="31" y="6"/>
                    </a:lnTo>
                    <a:lnTo>
                      <a:pt x="34" y="4"/>
                    </a:lnTo>
                    <a:lnTo>
                      <a:pt x="39" y="2"/>
                    </a:lnTo>
                    <a:lnTo>
                      <a:pt x="43" y="1"/>
                    </a:lnTo>
                    <a:lnTo>
                      <a:pt x="47" y="0"/>
                    </a:lnTo>
                    <a:lnTo>
                      <a:pt x="52" y="0"/>
                    </a:lnTo>
                    <a:lnTo>
                      <a:pt x="55" y="0"/>
                    </a:lnTo>
                    <a:lnTo>
                      <a:pt x="59" y="0"/>
                    </a:lnTo>
                    <a:lnTo>
                      <a:pt x="62" y="1"/>
                    </a:lnTo>
                    <a:lnTo>
                      <a:pt x="65" y="2"/>
                    </a:lnTo>
                    <a:lnTo>
                      <a:pt x="68" y="3"/>
                    </a:lnTo>
                    <a:lnTo>
                      <a:pt x="71" y="5"/>
                    </a:lnTo>
                    <a:lnTo>
                      <a:pt x="73" y="7"/>
                    </a:lnTo>
                    <a:lnTo>
                      <a:pt x="75" y="9"/>
                    </a:lnTo>
                    <a:lnTo>
                      <a:pt x="77" y="12"/>
                    </a:lnTo>
                    <a:lnTo>
                      <a:pt x="77" y="14"/>
                    </a:lnTo>
                    <a:lnTo>
                      <a:pt x="79" y="17"/>
                    </a:lnTo>
                    <a:lnTo>
                      <a:pt x="80" y="20"/>
                    </a:lnTo>
                    <a:lnTo>
                      <a:pt x="81" y="23"/>
                    </a:lnTo>
                    <a:lnTo>
                      <a:pt x="81" y="27"/>
                    </a:lnTo>
                    <a:lnTo>
                      <a:pt x="82" y="31"/>
                    </a:lnTo>
                    <a:lnTo>
                      <a:pt x="82" y="35"/>
                    </a:lnTo>
                    <a:lnTo>
                      <a:pt x="82" y="90"/>
                    </a:lnTo>
                    <a:close/>
                  </a:path>
                </a:pathLst>
              </a:custGeom>
              <a:solidFill>
                <a:srgbClr val="FFFF00"/>
              </a:solidFill>
              <a:ln w="9525">
                <a:noFill/>
                <a:round/>
                <a:headEnd/>
                <a:tailEnd/>
              </a:ln>
            </p:spPr>
            <p:txBody>
              <a:bodyPr/>
              <a:lstStyle/>
              <a:p>
                <a:endParaRPr lang="en-US"/>
              </a:p>
            </p:txBody>
          </p:sp>
          <p:sp>
            <p:nvSpPr>
              <p:cNvPr id="43208" name="Freeform 199"/>
              <p:cNvSpPr>
                <a:spLocks noEditPoints="1"/>
              </p:cNvSpPr>
              <p:nvPr/>
            </p:nvSpPr>
            <p:spPr bwMode="auto">
              <a:xfrm>
                <a:off x="4232" y="3352"/>
                <a:ext cx="85" cy="92"/>
              </a:xfrm>
              <a:custGeom>
                <a:avLst/>
                <a:gdLst>
                  <a:gd name="T0" fmla="*/ 3 w 85"/>
                  <a:gd name="T1" fmla="*/ 24 h 92"/>
                  <a:gd name="T2" fmla="*/ 8 w 85"/>
                  <a:gd name="T3" fmla="*/ 13 h 92"/>
                  <a:gd name="T4" fmla="*/ 15 w 85"/>
                  <a:gd name="T5" fmla="*/ 6 h 92"/>
                  <a:gd name="T6" fmla="*/ 20 w 85"/>
                  <a:gd name="T7" fmla="*/ 3 h 92"/>
                  <a:gd name="T8" fmla="*/ 26 w 85"/>
                  <a:gd name="T9" fmla="*/ 2 h 92"/>
                  <a:gd name="T10" fmla="*/ 33 w 85"/>
                  <a:gd name="T11" fmla="*/ 1 h 92"/>
                  <a:gd name="T12" fmla="*/ 41 w 85"/>
                  <a:gd name="T13" fmla="*/ 0 h 92"/>
                  <a:gd name="T14" fmla="*/ 55 w 85"/>
                  <a:gd name="T15" fmla="*/ 1 h 92"/>
                  <a:gd name="T16" fmla="*/ 64 w 85"/>
                  <a:gd name="T17" fmla="*/ 2 h 92"/>
                  <a:gd name="T18" fmla="*/ 71 w 85"/>
                  <a:gd name="T19" fmla="*/ 7 h 92"/>
                  <a:gd name="T20" fmla="*/ 76 w 85"/>
                  <a:gd name="T21" fmla="*/ 12 h 92"/>
                  <a:gd name="T22" fmla="*/ 78 w 85"/>
                  <a:gd name="T23" fmla="*/ 21 h 92"/>
                  <a:gd name="T24" fmla="*/ 79 w 85"/>
                  <a:gd name="T25" fmla="*/ 35 h 92"/>
                  <a:gd name="T26" fmla="*/ 79 w 85"/>
                  <a:gd name="T27" fmla="*/ 67 h 92"/>
                  <a:gd name="T28" fmla="*/ 80 w 85"/>
                  <a:gd name="T29" fmla="*/ 75 h 92"/>
                  <a:gd name="T30" fmla="*/ 81 w 85"/>
                  <a:gd name="T31" fmla="*/ 81 h 92"/>
                  <a:gd name="T32" fmla="*/ 83 w 85"/>
                  <a:gd name="T33" fmla="*/ 87 h 92"/>
                  <a:gd name="T34" fmla="*/ 61 w 85"/>
                  <a:gd name="T35" fmla="*/ 90 h 92"/>
                  <a:gd name="T36" fmla="*/ 59 w 85"/>
                  <a:gd name="T37" fmla="*/ 88 h 92"/>
                  <a:gd name="T38" fmla="*/ 58 w 85"/>
                  <a:gd name="T39" fmla="*/ 84 h 92"/>
                  <a:gd name="T40" fmla="*/ 58 w 85"/>
                  <a:gd name="T41" fmla="*/ 81 h 92"/>
                  <a:gd name="T42" fmla="*/ 55 w 85"/>
                  <a:gd name="T43" fmla="*/ 83 h 92"/>
                  <a:gd name="T44" fmla="*/ 48 w 85"/>
                  <a:gd name="T45" fmla="*/ 88 h 92"/>
                  <a:gd name="T46" fmla="*/ 41 w 85"/>
                  <a:gd name="T47" fmla="*/ 91 h 92"/>
                  <a:gd name="T48" fmla="*/ 33 w 85"/>
                  <a:gd name="T49" fmla="*/ 92 h 92"/>
                  <a:gd name="T50" fmla="*/ 22 w 85"/>
                  <a:gd name="T51" fmla="*/ 91 h 92"/>
                  <a:gd name="T52" fmla="*/ 11 w 85"/>
                  <a:gd name="T53" fmla="*/ 88 h 92"/>
                  <a:gd name="T54" fmla="*/ 4 w 85"/>
                  <a:gd name="T55" fmla="*/ 81 h 92"/>
                  <a:gd name="T56" fmla="*/ 1 w 85"/>
                  <a:gd name="T57" fmla="*/ 71 h 92"/>
                  <a:gd name="T58" fmla="*/ 0 w 85"/>
                  <a:gd name="T59" fmla="*/ 62 h 92"/>
                  <a:gd name="T60" fmla="*/ 2 w 85"/>
                  <a:gd name="T61" fmla="*/ 55 h 92"/>
                  <a:gd name="T62" fmla="*/ 4 w 85"/>
                  <a:gd name="T63" fmla="*/ 50 h 92"/>
                  <a:gd name="T64" fmla="*/ 9 w 85"/>
                  <a:gd name="T65" fmla="*/ 45 h 92"/>
                  <a:gd name="T66" fmla="*/ 16 w 85"/>
                  <a:gd name="T67" fmla="*/ 42 h 92"/>
                  <a:gd name="T68" fmla="*/ 25 w 85"/>
                  <a:gd name="T69" fmla="*/ 39 h 92"/>
                  <a:gd name="T70" fmla="*/ 39 w 85"/>
                  <a:gd name="T71" fmla="*/ 37 h 92"/>
                  <a:gd name="T72" fmla="*/ 51 w 85"/>
                  <a:gd name="T73" fmla="*/ 33 h 92"/>
                  <a:gd name="T74" fmla="*/ 55 w 85"/>
                  <a:gd name="T75" fmla="*/ 30 h 92"/>
                  <a:gd name="T76" fmla="*/ 54 w 85"/>
                  <a:gd name="T77" fmla="*/ 24 h 92"/>
                  <a:gd name="T78" fmla="*/ 51 w 85"/>
                  <a:gd name="T79" fmla="*/ 20 h 92"/>
                  <a:gd name="T80" fmla="*/ 47 w 85"/>
                  <a:gd name="T81" fmla="*/ 18 h 92"/>
                  <a:gd name="T82" fmla="*/ 39 w 85"/>
                  <a:gd name="T83" fmla="*/ 17 h 92"/>
                  <a:gd name="T84" fmla="*/ 34 w 85"/>
                  <a:gd name="T85" fmla="*/ 17 h 92"/>
                  <a:gd name="T86" fmla="*/ 30 w 85"/>
                  <a:gd name="T87" fmla="*/ 20 h 92"/>
                  <a:gd name="T88" fmla="*/ 27 w 85"/>
                  <a:gd name="T89" fmla="*/ 22 h 92"/>
                  <a:gd name="T90" fmla="*/ 25 w 85"/>
                  <a:gd name="T91" fmla="*/ 28 h 92"/>
                  <a:gd name="T92" fmla="*/ 52 w 85"/>
                  <a:gd name="T93" fmla="*/ 47 h 92"/>
                  <a:gd name="T94" fmla="*/ 44 w 85"/>
                  <a:gd name="T95" fmla="*/ 50 h 92"/>
                  <a:gd name="T96" fmla="*/ 35 w 85"/>
                  <a:gd name="T97" fmla="*/ 52 h 92"/>
                  <a:gd name="T98" fmla="*/ 30 w 85"/>
                  <a:gd name="T99" fmla="*/ 55 h 92"/>
                  <a:gd name="T100" fmla="*/ 26 w 85"/>
                  <a:gd name="T101" fmla="*/ 57 h 92"/>
                  <a:gd name="T102" fmla="*/ 23 w 85"/>
                  <a:gd name="T103" fmla="*/ 62 h 92"/>
                  <a:gd name="T104" fmla="*/ 23 w 85"/>
                  <a:gd name="T105" fmla="*/ 66 h 92"/>
                  <a:gd name="T106" fmla="*/ 26 w 85"/>
                  <a:gd name="T107" fmla="*/ 71 h 92"/>
                  <a:gd name="T108" fmla="*/ 29 w 85"/>
                  <a:gd name="T109" fmla="*/ 74 h 92"/>
                  <a:gd name="T110" fmla="*/ 33 w 85"/>
                  <a:gd name="T111" fmla="*/ 76 h 92"/>
                  <a:gd name="T112" fmla="*/ 39 w 85"/>
                  <a:gd name="T113" fmla="*/ 76 h 92"/>
                  <a:gd name="T114" fmla="*/ 45 w 85"/>
                  <a:gd name="T115" fmla="*/ 74 h 92"/>
                  <a:gd name="T116" fmla="*/ 51 w 85"/>
                  <a:gd name="T117" fmla="*/ 71 h 92"/>
                  <a:gd name="T118" fmla="*/ 53 w 85"/>
                  <a:gd name="T119" fmla="*/ 66 h 92"/>
                  <a:gd name="T120" fmla="*/ 54 w 85"/>
                  <a:gd name="T121" fmla="*/ 62 h 92"/>
                  <a:gd name="T122" fmla="*/ 55 w 85"/>
                  <a:gd name="T123" fmla="*/ 57 h 92"/>
                  <a:gd name="T124" fmla="*/ 55 w 85"/>
                  <a:gd name="T125" fmla="*/ 47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92"/>
                  <a:gd name="T191" fmla="*/ 85 w 85"/>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92">
                    <a:moveTo>
                      <a:pt x="25" y="28"/>
                    </a:moveTo>
                    <a:lnTo>
                      <a:pt x="3" y="24"/>
                    </a:lnTo>
                    <a:lnTo>
                      <a:pt x="4" y="18"/>
                    </a:lnTo>
                    <a:lnTo>
                      <a:pt x="8" y="13"/>
                    </a:lnTo>
                    <a:lnTo>
                      <a:pt x="11" y="9"/>
                    </a:lnTo>
                    <a:lnTo>
                      <a:pt x="15" y="6"/>
                    </a:lnTo>
                    <a:lnTo>
                      <a:pt x="17" y="5"/>
                    </a:lnTo>
                    <a:lnTo>
                      <a:pt x="20" y="3"/>
                    </a:lnTo>
                    <a:lnTo>
                      <a:pt x="22" y="2"/>
                    </a:lnTo>
                    <a:lnTo>
                      <a:pt x="26" y="2"/>
                    </a:lnTo>
                    <a:lnTo>
                      <a:pt x="30" y="1"/>
                    </a:lnTo>
                    <a:lnTo>
                      <a:pt x="33" y="1"/>
                    </a:lnTo>
                    <a:lnTo>
                      <a:pt x="37" y="0"/>
                    </a:lnTo>
                    <a:lnTo>
                      <a:pt x="41" y="0"/>
                    </a:lnTo>
                    <a:lnTo>
                      <a:pt x="48" y="0"/>
                    </a:lnTo>
                    <a:lnTo>
                      <a:pt x="55" y="1"/>
                    </a:lnTo>
                    <a:lnTo>
                      <a:pt x="60" y="2"/>
                    </a:lnTo>
                    <a:lnTo>
                      <a:pt x="64" y="2"/>
                    </a:lnTo>
                    <a:lnTo>
                      <a:pt x="68" y="5"/>
                    </a:lnTo>
                    <a:lnTo>
                      <a:pt x="71" y="7"/>
                    </a:lnTo>
                    <a:lnTo>
                      <a:pt x="74" y="10"/>
                    </a:lnTo>
                    <a:lnTo>
                      <a:pt x="76" y="12"/>
                    </a:lnTo>
                    <a:lnTo>
                      <a:pt x="76" y="16"/>
                    </a:lnTo>
                    <a:lnTo>
                      <a:pt x="78" y="21"/>
                    </a:lnTo>
                    <a:lnTo>
                      <a:pt x="79" y="27"/>
                    </a:lnTo>
                    <a:lnTo>
                      <a:pt x="79" y="35"/>
                    </a:lnTo>
                    <a:lnTo>
                      <a:pt x="79" y="61"/>
                    </a:lnTo>
                    <a:lnTo>
                      <a:pt x="79" y="67"/>
                    </a:lnTo>
                    <a:lnTo>
                      <a:pt x="80" y="71"/>
                    </a:lnTo>
                    <a:lnTo>
                      <a:pt x="80" y="75"/>
                    </a:lnTo>
                    <a:lnTo>
                      <a:pt x="80" y="78"/>
                    </a:lnTo>
                    <a:lnTo>
                      <a:pt x="81" y="81"/>
                    </a:lnTo>
                    <a:lnTo>
                      <a:pt x="81" y="84"/>
                    </a:lnTo>
                    <a:lnTo>
                      <a:pt x="83" y="87"/>
                    </a:lnTo>
                    <a:lnTo>
                      <a:pt x="85" y="90"/>
                    </a:lnTo>
                    <a:lnTo>
                      <a:pt x="61" y="90"/>
                    </a:lnTo>
                    <a:lnTo>
                      <a:pt x="60" y="89"/>
                    </a:lnTo>
                    <a:lnTo>
                      <a:pt x="59" y="88"/>
                    </a:lnTo>
                    <a:lnTo>
                      <a:pt x="58" y="86"/>
                    </a:lnTo>
                    <a:lnTo>
                      <a:pt x="58" y="84"/>
                    </a:lnTo>
                    <a:lnTo>
                      <a:pt x="58" y="83"/>
                    </a:lnTo>
                    <a:lnTo>
                      <a:pt x="58" y="81"/>
                    </a:lnTo>
                    <a:lnTo>
                      <a:pt x="57" y="81"/>
                    </a:lnTo>
                    <a:lnTo>
                      <a:pt x="55" y="83"/>
                    </a:lnTo>
                    <a:lnTo>
                      <a:pt x="51" y="86"/>
                    </a:lnTo>
                    <a:lnTo>
                      <a:pt x="48" y="88"/>
                    </a:lnTo>
                    <a:lnTo>
                      <a:pt x="45" y="90"/>
                    </a:lnTo>
                    <a:lnTo>
                      <a:pt x="41" y="91"/>
                    </a:lnTo>
                    <a:lnTo>
                      <a:pt x="38" y="91"/>
                    </a:lnTo>
                    <a:lnTo>
                      <a:pt x="33" y="92"/>
                    </a:lnTo>
                    <a:lnTo>
                      <a:pt x="29" y="92"/>
                    </a:lnTo>
                    <a:lnTo>
                      <a:pt x="22" y="91"/>
                    </a:lnTo>
                    <a:lnTo>
                      <a:pt x="17" y="91"/>
                    </a:lnTo>
                    <a:lnTo>
                      <a:pt x="11" y="88"/>
                    </a:lnTo>
                    <a:lnTo>
                      <a:pt x="7" y="85"/>
                    </a:lnTo>
                    <a:lnTo>
                      <a:pt x="4" y="81"/>
                    </a:lnTo>
                    <a:lnTo>
                      <a:pt x="2" y="76"/>
                    </a:lnTo>
                    <a:lnTo>
                      <a:pt x="1" y="71"/>
                    </a:lnTo>
                    <a:lnTo>
                      <a:pt x="0" y="67"/>
                    </a:lnTo>
                    <a:lnTo>
                      <a:pt x="0" y="62"/>
                    </a:lnTo>
                    <a:lnTo>
                      <a:pt x="1" y="59"/>
                    </a:lnTo>
                    <a:lnTo>
                      <a:pt x="2" y="55"/>
                    </a:lnTo>
                    <a:lnTo>
                      <a:pt x="3" y="52"/>
                    </a:lnTo>
                    <a:lnTo>
                      <a:pt x="4" y="50"/>
                    </a:lnTo>
                    <a:lnTo>
                      <a:pt x="7" y="47"/>
                    </a:lnTo>
                    <a:lnTo>
                      <a:pt x="9" y="45"/>
                    </a:lnTo>
                    <a:lnTo>
                      <a:pt x="12" y="43"/>
                    </a:lnTo>
                    <a:lnTo>
                      <a:pt x="16" y="42"/>
                    </a:lnTo>
                    <a:lnTo>
                      <a:pt x="21" y="41"/>
                    </a:lnTo>
                    <a:lnTo>
                      <a:pt x="25" y="39"/>
                    </a:lnTo>
                    <a:lnTo>
                      <a:pt x="31" y="38"/>
                    </a:lnTo>
                    <a:lnTo>
                      <a:pt x="39" y="37"/>
                    </a:lnTo>
                    <a:lnTo>
                      <a:pt x="46" y="36"/>
                    </a:lnTo>
                    <a:lnTo>
                      <a:pt x="51" y="33"/>
                    </a:lnTo>
                    <a:lnTo>
                      <a:pt x="55" y="32"/>
                    </a:lnTo>
                    <a:lnTo>
                      <a:pt x="55" y="30"/>
                    </a:lnTo>
                    <a:lnTo>
                      <a:pt x="55" y="27"/>
                    </a:lnTo>
                    <a:lnTo>
                      <a:pt x="54" y="24"/>
                    </a:lnTo>
                    <a:lnTo>
                      <a:pt x="52" y="22"/>
                    </a:lnTo>
                    <a:lnTo>
                      <a:pt x="51" y="20"/>
                    </a:lnTo>
                    <a:lnTo>
                      <a:pt x="50" y="19"/>
                    </a:lnTo>
                    <a:lnTo>
                      <a:pt x="47" y="18"/>
                    </a:lnTo>
                    <a:lnTo>
                      <a:pt x="43" y="17"/>
                    </a:lnTo>
                    <a:lnTo>
                      <a:pt x="39" y="17"/>
                    </a:lnTo>
                    <a:lnTo>
                      <a:pt x="37" y="17"/>
                    </a:lnTo>
                    <a:lnTo>
                      <a:pt x="34" y="17"/>
                    </a:lnTo>
                    <a:lnTo>
                      <a:pt x="31" y="18"/>
                    </a:lnTo>
                    <a:lnTo>
                      <a:pt x="30" y="20"/>
                    </a:lnTo>
                    <a:lnTo>
                      <a:pt x="28" y="21"/>
                    </a:lnTo>
                    <a:lnTo>
                      <a:pt x="27" y="22"/>
                    </a:lnTo>
                    <a:lnTo>
                      <a:pt x="25" y="25"/>
                    </a:lnTo>
                    <a:lnTo>
                      <a:pt x="25" y="28"/>
                    </a:lnTo>
                    <a:close/>
                    <a:moveTo>
                      <a:pt x="55" y="47"/>
                    </a:moveTo>
                    <a:lnTo>
                      <a:pt x="52" y="47"/>
                    </a:lnTo>
                    <a:lnTo>
                      <a:pt x="48" y="48"/>
                    </a:lnTo>
                    <a:lnTo>
                      <a:pt x="44" y="50"/>
                    </a:lnTo>
                    <a:lnTo>
                      <a:pt x="40" y="52"/>
                    </a:lnTo>
                    <a:lnTo>
                      <a:pt x="35" y="52"/>
                    </a:lnTo>
                    <a:lnTo>
                      <a:pt x="32" y="53"/>
                    </a:lnTo>
                    <a:lnTo>
                      <a:pt x="30" y="55"/>
                    </a:lnTo>
                    <a:lnTo>
                      <a:pt x="28" y="55"/>
                    </a:lnTo>
                    <a:lnTo>
                      <a:pt x="26" y="57"/>
                    </a:lnTo>
                    <a:lnTo>
                      <a:pt x="25" y="59"/>
                    </a:lnTo>
                    <a:lnTo>
                      <a:pt x="23" y="62"/>
                    </a:lnTo>
                    <a:lnTo>
                      <a:pt x="23" y="63"/>
                    </a:lnTo>
                    <a:lnTo>
                      <a:pt x="23" y="66"/>
                    </a:lnTo>
                    <a:lnTo>
                      <a:pt x="25" y="68"/>
                    </a:lnTo>
                    <a:lnTo>
                      <a:pt x="26" y="71"/>
                    </a:lnTo>
                    <a:lnTo>
                      <a:pt x="27" y="72"/>
                    </a:lnTo>
                    <a:lnTo>
                      <a:pt x="29" y="74"/>
                    </a:lnTo>
                    <a:lnTo>
                      <a:pt x="31" y="75"/>
                    </a:lnTo>
                    <a:lnTo>
                      <a:pt x="33" y="76"/>
                    </a:lnTo>
                    <a:lnTo>
                      <a:pt x="35" y="76"/>
                    </a:lnTo>
                    <a:lnTo>
                      <a:pt x="39" y="76"/>
                    </a:lnTo>
                    <a:lnTo>
                      <a:pt x="43" y="75"/>
                    </a:lnTo>
                    <a:lnTo>
                      <a:pt x="45" y="74"/>
                    </a:lnTo>
                    <a:lnTo>
                      <a:pt x="48" y="72"/>
                    </a:lnTo>
                    <a:lnTo>
                      <a:pt x="51" y="71"/>
                    </a:lnTo>
                    <a:lnTo>
                      <a:pt x="52" y="68"/>
                    </a:lnTo>
                    <a:lnTo>
                      <a:pt x="53" y="66"/>
                    </a:lnTo>
                    <a:lnTo>
                      <a:pt x="53" y="64"/>
                    </a:lnTo>
                    <a:lnTo>
                      <a:pt x="54" y="62"/>
                    </a:lnTo>
                    <a:lnTo>
                      <a:pt x="54" y="60"/>
                    </a:lnTo>
                    <a:lnTo>
                      <a:pt x="55" y="57"/>
                    </a:lnTo>
                    <a:lnTo>
                      <a:pt x="55" y="52"/>
                    </a:lnTo>
                    <a:lnTo>
                      <a:pt x="55" y="47"/>
                    </a:lnTo>
                    <a:close/>
                  </a:path>
                </a:pathLst>
              </a:custGeom>
              <a:solidFill>
                <a:srgbClr val="FFFF00"/>
              </a:solidFill>
              <a:ln w="9525">
                <a:noFill/>
                <a:round/>
                <a:headEnd/>
                <a:tailEnd/>
              </a:ln>
            </p:spPr>
            <p:txBody>
              <a:bodyPr/>
              <a:lstStyle/>
              <a:p>
                <a:endParaRPr lang="en-US"/>
              </a:p>
            </p:txBody>
          </p:sp>
          <p:sp>
            <p:nvSpPr>
              <p:cNvPr id="43209" name="Freeform 200"/>
              <p:cNvSpPr>
                <a:spLocks/>
              </p:cNvSpPr>
              <p:nvPr/>
            </p:nvSpPr>
            <p:spPr bwMode="auto">
              <a:xfrm>
                <a:off x="4326" y="3323"/>
                <a:ext cx="54" cy="121"/>
              </a:xfrm>
              <a:custGeom>
                <a:avLst/>
                <a:gdLst>
                  <a:gd name="T0" fmla="*/ 52 w 54"/>
                  <a:gd name="T1" fmla="*/ 31 h 121"/>
                  <a:gd name="T2" fmla="*/ 52 w 54"/>
                  <a:gd name="T3" fmla="*/ 48 h 121"/>
                  <a:gd name="T4" fmla="*/ 36 w 54"/>
                  <a:gd name="T5" fmla="*/ 48 h 121"/>
                  <a:gd name="T6" fmla="*/ 36 w 54"/>
                  <a:gd name="T7" fmla="*/ 86 h 121"/>
                  <a:gd name="T8" fmla="*/ 36 w 54"/>
                  <a:gd name="T9" fmla="*/ 90 h 121"/>
                  <a:gd name="T10" fmla="*/ 36 w 54"/>
                  <a:gd name="T11" fmla="*/ 94 h 121"/>
                  <a:gd name="T12" fmla="*/ 36 w 54"/>
                  <a:gd name="T13" fmla="*/ 97 h 121"/>
                  <a:gd name="T14" fmla="*/ 36 w 54"/>
                  <a:gd name="T15" fmla="*/ 98 h 121"/>
                  <a:gd name="T16" fmla="*/ 36 w 54"/>
                  <a:gd name="T17" fmla="*/ 98 h 121"/>
                  <a:gd name="T18" fmla="*/ 37 w 54"/>
                  <a:gd name="T19" fmla="*/ 100 h 121"/>
                  <a:gd name="T20" fmla="*/ 37 w 54"/>
                  <a:gd name="T21" fmla="*/ 101 h 121"/>
                  <a:gd name="T22" fmla="*/ 38 w 54"/>
                  <a:gd name="T23" fmla="*/ 101 h 121"/>
                  <a:gd name="T24" fmla="*/ 39 w 54"/>
                  <a:gd name="T25" fmla="*/ 101 h 121"/>
                  <a:gd name="T26" fmla="*/ 40 w 54"/>
                  <a:gd name="T27" fmla="*/ 101 h 121"/>
                  <a:gd name="T28" fmla="*/ 41 w 54"/>
                  <a:gd name="T29" fmla="*/ 102 h 121"/>
                  <a:gd name="T30" fmla="*/ 42 w 54"/>
                  <a:gd name="T31" fmla="*/ 102 h 121"/>
                  <a:gd name="T32" fmla="*/ 44 w 54"/>
                  <a:gd name="T33" fmla="*/ 102 h 121"/>
                  <a:gd name="T34" fmla="*/ 46 w 54"/>
                  <a:gd name="T35" fmla="*/ 101 h 121"/>
                  <a:gd name="T36" fmla="*/ 49 w 54"/>
                  <a:gd name="T37" fmla="*/ 101 h 121"/>
                  <a:gd name="T38" fmla="*/ 51 w 54"/>
                  <a:gd name="T39" fmla="*/ 101 h 121"/>
                  <a:gd name="T40" fmla="*/ 54 w 54"/>
                  <a:gd name="T41" fmla="*/ 118 h 121"/>
                  <a:gd name="T42" fmla="*/ 50 w 54"/>
                  <a:gd name="T43" fmla="*/ 119 h 121"/>
                  <a:gd name="T44" fmla="*/ 46 w 54"/>
                  <a:gd name="T45" fmla="*/ 120 h 121"/>
                  <a:gd name="T46" fmla="*/ 41 w 54"/>
                  <a:gd name="T47" fmla="*/ 121 h 121"/>
                  <a:gd name="T48" fmla="*/ 34 w 54"/>
                  <a:gd name="T49" fmla="*/ 121 h 121"/>
                  <a:gd name="T50" fmla="*/ 32 w 54"/>
                  <a:gd name="T51" fmla="*/ 121 h 121"/>
                  <a:gd name="T52" fmla="*/ 29 w 54"/>
                  <a:gd name="T53" fmla="*/ 121 h 121"/>
                  <a:gd name="T54" fmla="*/ 27 w 54"/>
                  <a:gd name="T55" fmla="*/ 120 h 121"/>
                  <a:gd name="T56" fmla="*/ 24 w 54"/>
                  <a:gd name="T57" fmla="*/ 119 h 121"/>
                  <a:gd name="T58" fmla="*/ 21 w 54"/>
                  <a:gd name="T59" fmla="*/ 118 h 121"/>
                  <a:gd name="T60" fmla="*/ 19 w 54"/>
                  <a:gd name="T61" fmla="*/ 117 h 121"/>
                  <a:gd name="T62" fmla="*/ 16 w 54"/>
                  <a:gd name="T63" fmla="*/ 115 h 121"/>
                  <a:gd name="T64" fmla="*/ 15 w 54"/>
                  <a:gd name="T65" fmla="*/ 113 h 121"/>
                  <a:gd name="T66" fmla="*/ 15 w 54"/>
                  <a:gd name="T67" fmla="*/ 112 h 121"/>
                  <a:gd name="T68" fmla="*/ 13 w 54"/>
                  <a:gd name="T69" fmla="*/ 110 h 121"/>
                  <a:gd name="T70" fmla="*/ 12 w 54"/>
                  <a:gd name="T71" fmla="*/ 107 h 121"/>
                  <a:gd name="T72" fmla="*/ 12 w 54"/>
                  <a:gd name="T73" fmla="*/ 104 h 121"/>
                  <a:gd name="T74" fmla="*/ 12 w 54"/>
                  <a:gd name="T75" fmla="*/ 102 h 121"/>
                  <a:gd name="T76" fmla="*/ 12 w 54"/>
                  <a:gd name="T77" fmla="*/ 98 h 121"/>
                  <a:gd name="T78" fmla="*/ 12 w 54"/>
                  <a:gd name="T79" fmla="*/ 93 h 121"/>
                  <a:gd name="T80" fmla="*/ 12 w 54"/>
                  <a:gd name="T81" fmla="*/ 88 h 121"/>
                  <a:gd name="T82" fmla="*/ 12 w 54"/>
                  <a:gd name="T83" fmla="*/ 48 h 121"/>
                  <a:gd name="T84" fmla="*/ 0 w 54"/>
                  <a:gd name="T85" fmla="*/ 48 h 121"/>
                  <a:gd name="T86" fmla="*/ 0 w 54"/>
                  <a:gd name="T87" fmla="*/ 31 h 121"/>
                  <a:gd name="T88" fmla="*/ 12 w 54"/>
                  <a:gd name="T89" fmla="*/ 31 h 121"/>
                  <a:gd name="T90" fmla="*/ 12 w 54"/>
                  <a:gd name="T91" fmla="*/ 13 h 121"/>
                  <a:gd name="T92" fmla="*/ 36 w 54"/>
                  <a:gd name="T93" fmla="*/ 0 h 121"/>
                  <a:gd name="T94" fmla="*/ 36 w 54"/>
                  <a:gd name="T95" fmla="*/ 31 h 121"/>
                  <a:gd name="T96" fmla="*/ 52 w 54"/>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121"/>
                  <a:gd name="T149" fmla="*/ 54 w 54"/>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121">
                    <a:moveTo>
                      <a:pt x="52" y="31"/>
                    </a:moveTo>
                    <a:lnTo>
                      <a:pt x="52" y="48"/>
                    </a:lnTo>
                    <a:lnTo>
                      <a:pt x="36" y="48"/>
                    </a:lnTo>
                    <a:lnTo>
                      <a:pt x="36" y="86"/>
                    </a:lnTo>
                    <a:lnTo>
                      <a:pt x="36" y="90"/>
                    </a:lnTo>
                    <a:lnTo>
                      <a:pt x="36" y="94"/>
                    </a:lnTo>
                    <a:lnTo>
                      <a:pt x="36" y="97"/>
                    </a:lnTo>
                    <a:lnTo>
                      <a:pt x="36" y="98"/>
                    </a:lnTo>
                    <a:lnTo>
                      <a:pt x="37" y="100"/>
                    </a:lnTo>
                    <a:lnTo>
                      <a:pt x="37" y="101"/>
                    </a:lnTo>
                    <a:lnTo>
                      <a:pt x="38" y="101"/>
                    </a:lnTo>
                    <a:lnTo>
                      <a:pt x="39" y="101"/>
                    </a:lnTo>
                    <a:lnTo>
                      <a:pt x="40" y="101"/>
                    </a:lnTo>
                    <a:lnTo>
                      <a:pt x="41" y="102"/>
                    </a:lnTo>
                    <a:lnTo>
                      <a:pt x="42" y="102"/>
                    </a:lnTo>
                    <a:lnTo>
                      <a:pt x="44" y="102"/>
                    </a:lnTo>
                    <a:lnTo>
                      <a:pt x="46" y="101"/>
                    </a:lnTo>
                    <a:lnTo>
                      <a:pt x="49" y="101"/>
                    </a:lnTo>
                    <a:lnTo>
                      <a:pt x="51" y="101"/>
                    </a:lnTo>
                    <a:lnTo>
                      <a:pt x="54" y="118"/>
                    </a:lnTo>
                    <a:lnTo>
                      <a:pt x="50" y="119"/>
                    </a:lnTo>
                    <a:lnTo>
                      <a:pt x="46" y="120"/>
                    </a:lnTo>
                    <a:lnTo>
                      <a:pt x="41" y="121"/>
                    </a:lnTo>
                    <a:lnTo>
                      <a:pt x="34" y="121"/>
                    </a:lnTo>
                    <a:lnTo>
                      <a:pt x="32" y="121"/>
                    </a:lnTo>
                    <a:lnTo>
                      <a:pt x="29" y="121"/>
                    </a:lnTo>
                    <a:lnTo>
                      <a:pt x="27" y="120"/>
                    </a:lnTo>
                    <a:lnTo>
                      <a:pt x="24" y="119"/>
                    </a:lnTo>
                    <a:lnTo>
                      <a:pt x="21" y="118"/>
                    </a:lnTo>
                    <a:lnTo>
                      <a:pt x="19" y="117"/>
                    </a:lnTo>
                    <a:lnTo>
                      <a:pt x="16" y="115"/>
                    </a:lnTo>
                    <a:lnTo>
                      <a:pt x="15" y="113"/>
                    </a:lnTo>
                    <a:lnTo>
                      <a:pt x="15" y="112"/>
                    </a:lnTo>
                    <a:lnTo>
                      <a:pt x="13" y="110"/>
                    </a:lnTo>
                    <a:lnTo>
                      <a:pt x="12" y="107"/>
                    </a:lnTo>
                    <a:lnTo>
                      <a:pt x="12" y="104"/>
                    </a:lnTo>
                    <a:lnTo>
                      <a:pt x="12" y="102"/>
                    </a:lnTo>
                    <a:lnTo>
                      <a:pt x="12" y="98"/>
                    </a:lnTo>
                    <a:lnTo>
                      <a:pt x="12" y="93"/>
                    </a:lnTo>
                    <a:lnTo>
                      <a:pt x="12" y="88"/>
                    </a:lnTo>
                    <a:lnTo>
                      <a:pt x="12" y="48"/>
                    </a:lnTo>
                    <a:lnTo>
                      <a:pt x="0" y="48"/>
                    </a:lnTo>
                    <a:lnTo>
                      <a:pt x="0" y="31"/>
                    </a:lnTo>
                    <a:lnTo>
                      <a:pt x="12" y="31"/>
                    </a:lnTo>
                    <a:lnTo>
                      <a:pt x="12" y="13"/>
                    </a:lnTo>
                    <a:lnTo>
                      <a:pt x="36" y="0"/>
                    </a:lnTo>
                    <a:lnTo>
                      <a:pt x="36" y="31"/>
                    </a:lnTo>
                    <a:lnTo>
                      <a:pt x="52" y="31"/>
                    </a:lnTo>
                    <a:close/>
                  </a:path>
                </a:pathLst>
              </a:custGeom>
              <a:solidFill>
                <a:srgbClr val="FFFF00"/>
              </a:solidFill>
              <a:ln w="9525">
                <a:noFill/>
                <a:round/>
                <a:headEnd/>
                <a:tailEnd/>
              </a:ln>
            </p:spPr>
            <p:txBody>
              <a:bodyPr/>
              <a:lstStyle/>
              <a:p>
                <a:endParaRPr lang="en-US"/>
              </a:p>
            </p:txBody>
          </p:sp>
          <p:sp>
            <p:nvSpPr>
              <p:cNvPr id="43210" name="Freeform 201"/>
              <p:cNvSpPr>
                <a:spLocks noEditPoints="1"/>
              </p:cNvSpPr>
              <p:nvPr/>
            </p:nvSpPr>
            <p:spPr bwMode="auto">
              <a:xfrm>
                <a:off x="4388" y="3352"/>
                <a:ext cx="84" cy="92"/>
              </a:xfrm>
              <a:custGeom>
                <a:avLst/>
                <a:gdLst>
                  <a:gd name="T0" fmla="*/ 82 w 84"/>
                  <a:gd name="T1" fmla="*/ 67 h 92"/>
                  <a:gd name="T2" fmla="*/ 76 w 84"/>
                  <a:gd name="T3" fmla="*/ 77 h 92"/>
                  <a:gd name="T4" fmla="*/ 69 w 84"/>
                  <a:gd name="T5" fmla="*/ 86 h 92"/>
                  <a:gd name="T6" fmla="*/ 62 w 84"/>
                  <a:gd name="T7" fmla="*/ 89 h 92"/>
                  <a:gd name="T8" fmla="*/ 56 w 84"/>
                  <a:gd name="T9" fmla="*/ 91 h 92"/>
                  <a:gd name="T10" fmla="*/ 50 w 84"/>
                  <a:gd name="T11" fmla="*/ 91 h 92"/>
                  <a:gd name="T12" fmla="*/ 43 w 84"/>
                  <a:gd name="T13" fmla="*/ 92 h 92"/>
                  <a:gd name="T14" fmla="*/ 32 w 84"/>
                  <a:gd name="T15" fmla="*/ 91 h 92"/>
                  <a:gd name="T16" fmla="*/ 23 w 84"/>
                  <a:gd name="T17" fmla="*/ 89 h 92"/>
                  <a:gd name="T18" fmla="*/ 15 w 84"/>
                  <a:gd name="T19" fmla="*/ 84 h 92"/>
                  <a:gd name="T20" fmla="*/ 9 w 84"/>
                  <a:gd name="T21" fmla="*/ 78 h 92"/>
                  <a:gd name="T22" fmla="*/ 5 w 84"/>
                  <a:gd name="T23" fmla="*/ 71 h 92"/>
                  <a:gd name="T24" fmla="*/ 2 w 84"/>
                  <a:gd name="T25" fmla="*/ 64 h 92"/>
                  <a:gd name="T26" fmla="*/ 1 w 84"/>
                  <a:gd name="T27" fmla="*/ 56 h 92"/>
                  <a:gd name="T28" fmla="*/ 0 w 84"/>
                  <a:gd name="T29" fmla="*/ 47 h 92"/>
                  <a:gd name="T30" fmla="*/ 1 w 84"/>
                  <a:gd name="T31" fmla="*/ 37 h 92"/>
                  <a:gd name="T32" fmla="*/ 3 w 84"/>
                  <a:gd name="T33" fmla="*/ 27 h 92"/>
                  <a:gd name="T34" fmla="*/ 6 w 84"/>
                  <a:gd name="T35" fmla="*/ 19 h 92"/>
                  <a:gd name="T36" fmla="*/ 10 w 84"/>
                  <a:gd name="T37" fmla="*/ 12 h 92"/>
                  <a:gd name="T38" fmla="*/ 16 w 84"/>
                  <a:gd name="T39" fmla="*/ 7 h 92"/>
                  <a:gd name="T40" fmla="*/ 24 w 84"/>
                  <a:gd name="T41" fmla="*/ 3 h 92"/>
                  <a:gd name="T42" fmla="*/ 32 w 84"/>
                  <a:gd name="T43" fmla="*/ 1 h 92"/>
                  <a:gd name="T44" fmla="*/ 40 w 84"/>
                  <a:gd name="T45" fmla="*/ 0 h 92"/>
                  <a:gd name="T46" fmla="*/ 50 w 84"/>
                  <a:gd name="T47" fmla="*/ 1 h 92"/>
                  <a:gd name="T48" fmla="*/ 59 w 84"/>
                  <a:gd name="T49" fmla="*/ 3 h 92"/>
                  <a:gd name="T50" fmla="*/ 66 w 84"/>
                  <a:gd name="T51" fmla="*/ 7 h 92"/>
                  <a:gd name="T52" fmla="*/ 72 w 84"/>
                  <a:gd name="T53" fmla="*/ 12 h 92"/>
                  <a:gd name="T54" fmla="*/ 77 w 84"/>
                  <a:gd name="T55" fmla="*/ 20 h 92"/>
                  <a:gd name="T56" fmla="*/ 81 w 84"/>
                  <a:gd name="T57" fmla="*/ 29 h 92"/>
                  <a:gd name="T58" fmla="*/ 83 w 84"/>
                  <a:gd name="T59" fmla="*/ 40 h 92"/>
                  <a:gd name="T60" fmla="*/ 84 w 84"/>
                  <a:gd name="T61" fmla="*/ 52 h 92"/>
                  <a:gd name="T62" fmla="*/ 23 w 84"/>
                  <a:gd name="T63" fmla="*/ 57 h 92"/>
                  <a:gd name="T64" fmla="*/ 26 w 84"/>
                  <a:gd name="T65" fmla="*/ 67 h 92"/>
                  <a:gd name="T66" fmla="*/ 32 w 84"/>
                  <a:gd name="T67" fmla="*/ 71 h 92"/>
                  <a:gd name="T68" fmla="*/ 39 w 84"/>
                  <a:gd name="T69" fmla="*/ 74 h 92"/>
                  <a:gd name="T70" fmla="*/ 46 w 84"/>
                  <a:gd name="T71" fmla="*/ 75 h 92"/>
                  <a:gd name="T72" fmla="*/ 51 w 84"/>
                  <a:gd name="T73" fmla="*/ 74 h 92"/>
                  <a:gd name="T74" fmla="*/ 53 w 84"/>
                  <a:gd name="T75" fmla="*/ 71 h 92"/>
                  <a:gd name="T76" fmla="*/ 56 w 84"/>
                  <a:gd name="T77" fmla="*/ 66 h 92"/>
                  <a:gd name="T78" fmla="*/ 60 w 84"/>
                  <a:gd name="T79" fmla="*/ 38 h 92"/>
                  <a:gd name="T80" fmla="*/ 58 w 84"/>
                  <a:gd name="T81" fmla="*/ 29 h 92"/>
                  <a:gd name="T82" fmla="*/ 54 w 84"/>
                  <a:gd name="T83" fmla="*/ 23 h 92"/>
                  <a:gd name="T84" fmla="*/ 48 w 84"/>
                  <a:gd name="T85" fmla="*/ 19 h 92"/>
                  <a:gd name="T86" fmla="*/ 41 w 84"/>
                  <a:gd name="T87" fmla="*/ 17 h 92"/>
                  <a:gd name="T88" fmla="*/ 34 w 84"/>
                  <a:gd name="T89" fmla="*/ 19 h 92"/>
                  <a:gd name="T90" fmla="*/ 28 w 84"/>
                  <a:gd name="T91" fmla="*/ 23 h 92"/>
                  <a:gd name="T92" fmla="*/ 25 w 84"/>
                  <a:gd name="T93" fmla="*/ 29 h 92"/>
                  <a:gd name="T94" fmla="*/ 23 w 84"/>
                  <a:gd name="T95" fmla="*/ 38 h 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92"/>
                  <a:gd name="T146" fmla="*/ 84 w 84"/>
                  <a:gd name="T147" fmla="*/ 92 h 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92">
                    <a:moveTo>
                      <a:pt x="58" y="63"/>
                    </a:moveTo>
                    <a:lnTo>
                      <a:pt x="82" y="67"/>
                    </a:lnTo>
                    <a:lnTo>
                      <a:pt x="79" y="72"/>
                    </a:lnTo>
                    <a:lnTo>
                      <a:pt x="76" y="77"/>
                    </a:lnTo>
                    <a:lnTo>
                      <a:pt x="73" y="82"/>
                    </a:lnTo>
                    <a:lnTo>
                      <a:pt x="69" y="86"/>
                    </a:lnTo>
                    <a:lnTo>
                      <a:pt x="66" y="87"/>
                    </a:lnTo>
                    <a:lnTo>
                      <a:pt x="62" y="89"/>
                    </a:lnTo>
                    <a:lnTo>
                      <a:pt x="59" y="90"/>
                    </a:lnTo>
                    <a:lnTo>
                      <a:pt x="56" y="91"/>
                    </a:lnTo>
                    <a:lnTo>
                      <a:pt x="53" y="91"/>
                    </a:lnTo>
                    <a:lnTo>
                      <a:pt x="50" y="91"/>
                    </a:lnTo>
                    <a:lnTo>
                      <a:pt x="46" y="92"/>
                    </a:lnTo>
                    <a:lnTo>
                      <a:pt x="43" y="92"/>
                    </a:lnTo>
                    <a:lnTo>
                      <a:pt x="37" y="92"/>
                    </a:lnTo>
                    <a:lnTo>
                      <a:pt x="32" y="91"/>
                    </a:lnTo>
                    <a:lnTo>
                      <a:pt x="27" y="91"/>
                    </a:lnTo>
                    <a:lnTo>
                      <a:pt x="23" y="89"/>
                    </a:lnTo>
                    <a:lnTo>
                      <a:pt x="18" y="86"/>
                    </a:lnTo>
                    <a:lnTo>
                      <a:pt x="15" y="84"/>
                    </a:lnTo>
                    <a:lnTo>
                      <a:pt x="11" y="81"/>
                    </a:lnTo>
                    <a:lnTo>
                      <a:pt x="9" y="78"/>
                    </a:lnTo>
                    <a:lnTo>
                      <a:pt x="7" y="75"/>
                    </a:lnTo>
                    <a:lnTo>
                      <a:pt x="5" y="71"/>
                    </a:lnTo>
                    <a:lnTo>
                      <a:pt x="4" y="68"/>
                    </a:lnTo>
                    <a:lnTo>
                      <a:pt x="2" y="64"/>
                    </a:lnTo>
                    <a:lnTo>
                      <a:pt x="1" y="60"/>
                    </a:lnTo>
                    <a:lnTo>
                      <a:pt x="1" y="56"/>
                    </a:lnTo>
                    <a:lnTo>
                      <a:pt x="0" y="52"/>
                    </a:lnTo>
                    <a:lnTo>
                      <a:pt x="0" y="47"/>
                    </a:lnTo>
                    <a:lnTo>
                      <a:pt x="0" y="42"/>
                    </a:lnTo>
                    <a:lnTo>
                      <a:pt x="1" y="37"/>
                    </a:lnTo>
                    <a:lnTo>
                      <a:pt x="2" y="32"/>
                    </a:lnTo>
                    <a:lnTo>
                      <a:pt x="3" y="27"/>
                    </a:lnTo>
                    <a:lnTo>
                      <a:pt x="5" y="23"/>
                    </a:lnTo>
                    <a:lnTo>
                      <a:pt x="6" y="19"/>
                    </a:lnTo>
                    <a:lnTo>
                      <a:pt x="8" y="16"/>
                    </a:lnTo>
                    <a:lnTo>
                      <a:pt x="10" y="12"/>
                    </a:lnTo>
                    <a:lnTo>
                      <a:pt x="14" y="10"/>
                    </a:lnTo>
                    <a:lnTo>
                      <a:pt x="16" y="7"/>
                    </a:lnTo>
                    <a:lnTo>
                      <a:pt x="20" y="5"/>
                    </a:lnTo>
                    <a:lnTo>
                      <a:pt x="24" y="3"/>
                    </a:lnTo>
                    <a:lnTo>
                      <a:pt x="28" y="2"/>
                    </a:lnTo>
                    <a:lnTo>
                      <a:pt x="32" y="1"/>
                    </a:lnTo>
                    <a:lnTo>
                      <a:pt x="36" y="0"/>
                    </a:lnTo>
                    <a:lnTo>
                      <a:pt x="40" y="0"/>
                    </a:lnTo>
                    <a:lnTo>
                      <a:pt x="46" y="0"/>
                    </a:lnTo>
                    <a:lnTo>
                      <a:pt x="50" y="1"/>
                    </a:lnTo>
                    <a:lnTo>
                      <a:pt x="55" y="2"/>
                    </a:lnTo>
                    <a:lnTo>
                      <a:pt x="59" y="3"/>
                    </a:lnTo>
                    <a:lnTo>
                      <a:pt x="62" y="5"/>
                    </a:lnTo>
                    <a:lnTo>
                      <a:pt x="66" y="7"/>
                    </a:lnTo>
                    <a:lnTo>
                      <a:pt x="69" y="10"/>
                    </a:lnTo>
                    <a:lnTo>
                      <a:pt x="72" y="12"/>
                    </a:lnTo>
                    <a:lnTo>
                      <a:pt x="74" y="16"/>
                    </a:lnTo>
                    <a:lnTo>
                      <a:pt x="77" y="20"/>
                    </a:lnTo>
                    <a:lnTo>
                      <a:pt x="79" y="24"/>
                    </a:lnTo>
                    <a:lnTo>
                      <a:pt x="81" y="29"/>
                    </a:lnTo>
                    <a:lnTo>
                      <a:pt x="82" y="34"/>
                    </a:lnTo>
                    <a:lnTo>
                      <a:pt x="83" y="40"/>
                    </a:lnTo>
                    <a:lnTo>
                      <a:pt x="84" y="46"/>
                    </a:lnTo>
                    <a:lnTo>
                      <a:pt x="84" y="52"/>
                    </a:lnTo>
                    <a:lnTo>
                      <a:pt x="23" y="52"/>
                    </a:lnTo>
                    <a:lnTo>
                      <a:pt x="23" y="57"/>
                    </a:lnTo>
                    <a:lnTo>
                      <a:pt x="25" y="62"/>
                    </a:lnTo>
                    <a:lnTo>
                      <a:pt x="26" y="67"/>
                    </a:lnTo>
                    <a:lnTo>
                      <a:pt x="28" y="69"/>
                    </a:lnTo>
                    <a:lnTo>
                      <a:pt x="32" y="71"/>
                    </a:lnTo>
                    <a:lnTo>
                      <a:pt x="36" y="73"/>
                    </a:lnTo>
                    <a:lnTo>
                      <a:pt x="39" y="74"/>
                    </a:lnTo>
                    <a:lnTo>
                      <a:pt x="43" y="75"/>
                    </a:lnTo>
                    <a:lnTo>
                      <a:pt x="46" y="75"/>
                    </a:lnTo>
                    <a:lnTo>
                      <a:pt x="48" y="75"/>
                    </a:lnTo>
                    <a:lnTo>
                      <a:pt x="51" y="74"/>
                    </a:lnTo>
                    <a:lnTo>
                      <a:pt x="51" y="72"/>
                    </a:lnTo>
                    <a:lnTo>
                      <a:pt x="53" y="71"/>
                    </a:lnTo>
                    <a:lnTo>
                      <a:pt x="55" y="68"/>
                    </a:lnTo>
                    <a:lnTo>
                      <a:pt x="56" y="66"/>
                    </a:lnTo>
                    <a:lnTo>
                      <a:pt x="58" y="63"/>
                    </a:lnTo>
                    <a:close/>
                    <a:moveTo>
                      <a:pt x="60" y="38"/>
                    </a:moveTo>
                    <a:lnTo>
                      <a:pt x="59" y="33"/>
                    </a:lnTo>
                    <a:lnTo>
                      <a:pt x="58" y="29"/>
                    </a:lnTo>
                    <a:lnTo>
                      <a:pt x="56" y="26"/>
                    </a:lnTo>
                    <a:lnTo>
                      <a:pt x="54" y="23"/>
                    </a:lnTo>
                    <a:lnTo>
                      <a:pt x="51" y="21"/>
                    </a:lnTo>
                    <a:lnTo>
                      <a:pt x="48" y="19"/>
                    </a:lnTo>
                    <a:lnTo>
                      <a:pt x="45" y="18"/>
                    </a:lnTo>
                    <a:lnTo>
                      <a:pt x="41" y="17"/>
                    </a:lnTo>
                    <a:lnTo>
                      <a:pt x="38" y="18"/>
                    </a:lnTo>
                    <a:lnTo>
                      <a:pt x="34" y="19"/>
                    </a:lnTo>
                    <a:lnTo>
                      <a:pt x="32" y="21"/>
                    </a:lnTo>
                    <a:lnTo>
                      <a:pt x="28" y="23"/>
                    </a:lnTo>
                    <a:lnTo>
                      <a:pt x="26" y="26"/>
                    </a:lnTo>
                    <a:lnTo>
                      <a:pt x="25" y="29"/>
                    </a:lnTo>
                    <a:lnTo>
                      <a:pt x="23" y="33"/>
                    </a:lnTo>
                    <a:lnTo>
                      <a:pt x="23" y="38"/>
                    </a:lnTo>
                    <a:lnTo>
                      <a:pt x="60" y="38"/>
                    </a:lnTo>
                    <a:close/>
                  </a:path>
                </a:pathLst>
              </a:custGeom>
              <a:solidFill>
                <a:srgbClr val="FFFF00"/>
              </a:solidFill>
              <a:ln w="9525">
                <a:noFill/>
                <a:round/>
                <a:headEnd/>
                <a:tailEnd/>
              </a:ln>
            </p:spPr>
            <p:txBody>
              <a:bodyPr/>
              <a:lstStyle/>
              <a:p>
                <a:endParaRPr lang="en-US"/>
              </a:p>
            </p:txBody>
          </p:sp>
          <p:sp>
            <p:nvSpPr>
              <p:cNvPr id="43211" name="Freeform 202"/>
              <p:cNvSpPr>
                <a:spLocks noEditPoints="1"/>
              </p:cNvSpPr>
              <p:nvPr/>
            </p:nvSpPr>
            <p:spPr bwMode="auto">
              <a:xfrm>
                <a:off x="1717" y="3541"/>
                <a:ext cx="89" cy="125"/>
              </a:xfrm>
              <a:custGeom>
                <a:avLst/>
                <a:gdLst>
                  <a:gd name="T0" fmla="*/ 23 w 89"/>
                  <a:gd name="T1" fmla="*/ 2 h 125"/>
                  <a:gd name="T2" fmla="*/ 25 w 89"/>
                  <a:gd name="T3" fmla="*/ 12 h 125"/>
                  <a:gd name="T4" fmla="*/ 31 w 89"/>
                  <a:gd name="T5" fmla="*/ 6 h 125"/>
                  <a:gd name="T6" fmla="*/ 38 w 89"/>
                  <a:gd name="T7" fmla="*/ 2 h 125"/>
                  <a:gd name="T8" fmla="*/ 47 w 89"/>
                  <a:gd name="T9" fmla="*/ 0 h 125"/>
                  <a:gd name="T10" fmla="*/ 54 w 89"/>
                  <a:gd name="T11" fmla="*/ 0 h 125"/>
                  <a:gd name="T12" fmla="*/ 62 w 89"/>
                  <a:gd name="T13" fmla="*/ 1 h 125"/>
                  <a:gd name="T14" fmla="*/ 69 w 89"/>
                  <a:gd name="T15" fmla="*/ 4 h 125"/>
                  <a:gd name="T16" fmla="*/ 75 w 89"/>
                  <a:gd name="T17" fmla="*/ 9 h 125"/>
                  <a:gd name="T18" fmla="*/ 80 w 89"/>
                  <a:gd name="T19" fmla="*/ 15 h 125"/>
                  <a:gd name="T20" fmla="*/ 84 w 89"/>
                  <a:gd name="T21" fmla="*/ 22 h 125"/>
                  <a:gd name="T22" fmla="*/ 87 w 89"/>
                  <a:gd name="T23" fmla="*/ 30 h 125"/>
                  <a:gd name="T24" fmla="*/ 89 w 89"/>
                  <a:gd name="T25" fmla="*/ 40 h 125"/>
                  <a:gd name="T26" fmla="*/ 89 w 89"/>
                  <a:gd name="T27" fmla="*/ 51 h 125"/>
                  <a:gd name="T28" fmla="*/ 87 w 89"/>
                  <a:gd name="T29" fmla="*/ 61 h 125"/>
                  <a:gd name="T30" fmla="*/ 84 w 89"/>
                  <a:gd name="T31" fmla="*/ 70 h 125"/>
                  <a:gd name="T32" fmla="*/ 80 w 89"/>
                  <a:gd name="T33" fmla="*/ 77 h 125"/>
                  <a:gd name="T34" fmla="*/ 75 w 89"/>
                  <a:gd name="T35" fmla="*/ 83 h 125"/>
                  <a:gd name="T36" fmla="*/ 69 w 89"/>
                  <a:gd name="T37" fmla="*/ 87 h 125"/>
                  <a:gd name="T38" fmla="*/ 62 w 89"/>
                  <a:gd name="T39" fmla="*/ 90 h 125"/>
                  <a:gd name="T40" fmla="*/ 54 w 89"/>
                  <a:gd name="T41" fmla="*/ 92 h 125"/>
                  <a:gd name="T42" fmla="*/ 48 w 89"/>
                  <a:gd name="T43" fmla="*/ 92 h 125"/>
                  <a:gd name="T44" fmla="*/ 40 w 89"/>
                  <a:gd name="T45" fmla="*/ 91 h 125"/>
                  <a:gd name="T46" fmla="*/ 34 w 89"/>
                  <a:gd name="T47" fmla="*/ 88 h 125"/>
                  <a:gd name="T48" fmla="*/ 27 w 89"/>
                  <a:gd name="T49" fmla="*/ 84 h 125"/>
                  <a:gd name="T50" fmla="*/ 24 w 89"/>
                  <a:gd name="T51" fmla="*/ 125 h 125"/>
                  <a:gd name="T52" fmla="*/ 0 w 89"/>
                  <a:gd name="T53" fmla="*/ 2 h 125"/>
                  <a:gd name="T54" fmla="*/ 25 w 89"/>
                  <a:gd name="T55" fmla="*/ 51 h 125"/>
                  <a:gd name="T56" fmla="*/ 28 w 89"/>
                  <a:gd name="T57" fmla="*/ 63 h 125"/>
                  <a:gd name="T58" fmla="*/ 34 w 89"/>
                  <a:gd name="T59" fmla="*/ 70 h 125"/>
                  <a:gd name="T60" fmla="*/ 41 w 89"/>
                  <a:gd name="T61" fmla="*/ 74 h 125"/>
                  <a:gd name="T62" fmla="*/ 49 w 89"/>
                  <a:gd name="T63" fmla="*/ 74 h 125"/>
                  <a:gd name="T64" fmla="*/ 56 w 89"/>
                  <a:gd name="T65" fmla="*/ 71 h 125"/>
                  <a:gd name="T66" fmla="*/ 61 w 89"/>
                  <a:gd name="T67" fmla="*/ 65 h 125"/>
                  <a:gd name="T68" fmla="*/ 65 w 89"/>
                  <a:gd name="T69" fmla="*/ 53 h 125"/>
                  <a:gd name="T70" fmla="*/ 65 w 89"/>
                  <a:gd name="T71" fmla="*/ 40 h 125"/>
                  <a:gd name="T72" fmla="*/ 61 w 89"/>
                  <a:gd name="T73" fmla="*/ 28 h 125"/>
                  <a:gd name="T74" fmla="*/ 56 w 89"/>
                  <a:gd name="T75" fmla="*/ 21 h 125"/>
                  <a:gd name="T76" fmla="*/ 49 w 89"/>
                  <a:gd name="T77" fmla="*/ 18 h 125"/>
                  <a:gd name="T78" fmla="*/ 41 w 89"/>
                  <a:gd name="T79" fmla="*/ 18 h 125"/>
                  <a:gd name="T80" fmla="*/ 33 w 89"/>
                  <a:gd name="T81" fmla="*/ 20 h 125"/>
                  <a:gd name="T82" fmla="*/ 28 w 89"/>
                  <a:gd name="T83" fmla="*/ 27 h 125"/>
                  <a:gd name="T84" fmla="*/ 25 w 89"/>
                  <a:gd name="T85" fmla="*/ 39 h 125"/>
                  <a:gd name="T86" fmla="*/ 24 w 89"/>
                  <a:gd name="T87" fmla="*/ 44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125"/>
                  <a:gd name="T134" fmla="*/ 89 w 89"/>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125">
                    <a:moveTo>
                      <a:pt x="0" y="2"/>
                    </a:moveTo>
                    <a:lnTo>
                      <a:pt x="23" y="2"/>
                    </a:lnTo>
                    <a:lnTo>
                      <a:pt x="23" y="15"/>
                    </a:lnTo>
                    <a:lnTo>
                      <a:pt x="25" y="12"/>
                    </a:lnTo>
                    <a:lnTo>
                      <a:pt x="28" y="9"/>
                    </a:lnTo>
                    <a:lnTo>
                      <a:pt x="31" y="6"/>
                    </a:lnTo>
                    <a:lnTo>
                      <a:pt x="34" y="5"/>
                    </a:lnTo>
                    <a:lnTo>
                      <a:pt x="38" y="2"/>
                    </a:lnTo>
                    <a:lnTo>
                      <a:pt x="42" y="1"/>
                    </a:lnTo>
                    <a:lnTo>
                      <a:pt x="47" y="0"/>
                    </a:lnTo>
                    <a:lnTo>
                      <a:pt x="51" y="0"/>
                    </a:lnTo>
                    <a:lnTo>
                      <a:pt x="54" y="0"/>
                    </a:lnTo>
                    <a:lnTo>
                      <a:pt x="58" y="1"/>
                    </a:lnTo>
                    <a:lnTo>
                      <a:pt x="62" y="1"/>
                    </a:lnTo>
                    <a:lnTo>
                      <a:pt x="66" y="2"/>
                    </a:lnTo>
                    <a:lnTo>
                      <a:pt x="69" y="4"/>
                    </a:lnTo>
                    <a:lnTo>
                      <a:pt x="71" y="6"/>
                    </a:lnTo>
                    <a:lnTo>
                      <a:pt x="75" y="9"/>
                    </a:lnTo>
                    <a:lnTo>
                      <a:pt x="78" y="11"/>
                    </a:lnTo>
                    <a:lnTo>
                      <a:pt x="80" y="15"/>
                    </a:lnTo>
                    <a:lnTo>
                      <a:pt x="82" y="18"/>
                    </a:lnTo>
                    <a:lnTo>
                      <a:pt x="84" y="22"/>
                    </a:lnTo>
                    <a:lnTo>
                      <a:pt x="86" y="26"/>
                    </a:lnTo>
                    <a:lnTo>
                      <a:pt x="87" y="30"/>
                    </a:lnTo>
                    <a:lnTo>
                      <a:pt x="88" y="35"/>
                    </a:lnTo>
                    <a:lnTo>
                      <a:pt x="89" y="40"/>
                    </a:lnTo>
                    <a:lnTo>
                      <a:pt x="89" y="46"/>
                    </a:lnTo>
                    <a:lnTo>
                      <a:pt x="89" y="51"/>
                    </a:lnTo>
                    <a:lnTo>
                      <a:pt x="88" y="56"/>
                    </a:lnTo>
                    <a:lnTo>
                      <a:pt x="87" y="61"/>
                    </a:lnTo>
                    <a:lnTo>
                      <a:pt x="86" y="65"/>
                    </a:lnTo>
                    <a:lnTo>
                      <a:pt x="84" y="70"/>
                    </a:lnTo>
                    <a:lnTo>
                      <a:pt x="82" y="74"/>
                    </a:lnTo>
                    <a:lnTo>
                      <a:pt x="80" y="77"/>
                    </a:lnTo>
                    <a:lnTo>
                      <a:pt x="78" y="80"/>
                    </a:lnTo>
                    <a:lnTo>
                      <a:pt x="75" y="83"/>
                    </a:lnTo>
                    <a:lnTo>
                      <a:pt x="71" y="85"/>
                    </a:lnTo>
                    <a:lnTo>
                      <a:pt x="69" y="87"/>
                    </a:lnTo>
                    <a:lnTo>
                      <a:pt x="66" y="89"/>
                    </a:lnTo>
                    <a:lnTo>
                      <a:pt x="62" y="90"/>
                    </a:lnTo>
                    <a:lnTo>
                      <a:pt x="58" y="91"/>
                    </a:lnTo>
                    <a:lnTo>
                      <a:pt x="54" y="92"/>
                    </a:lnTo>
                    <a:lnTo>
                      <a:pt x="51" y="92"/>
                    </a:lnTo>
                    <a:lnTo>
                      <a:pt x="48" y="92"/>
                    </a:lnTo>
                    <a:lnTo>
                      <a:pt x="43" y="92"/>
                    </a:lnTo>
                    <a:lnTo>
                      <a:pt x="40" y="91"/>
                    </a:lnTo>
                    <a:lnTo>
                      <a:pt x="37" y="90"/>
                    </a:lnTo>
                    <a:lnTo>
                      <a:pt x="34" y="88"/>
                    </a:lnTo>
                    <a:lnTo>
                      <a:pt x="31" y="86"/>
                    </a:lnTo>
                    <a:lnTo>
                      <a:pt x="27" y="84"/>
                    </a:lnTo>
                    <a:lnTo>
                      <a:pt x="24" y="80"/>
                    </a:lnTo>
                    <a:lnTo>
                      <a:pt x="24" y="125"/>
                    </a:lnTo>
                    <a:lnTo>
                      <a:pt x="0" y="125"/>
                    </a:lnTo>
                    <a:lnTo>
                      <a:pt x="0" y="2"/>
                    </a:lnTo>
                    <a:close/>
                    <a:moveTo>
                      <a:pt x="24" y="44"/>
                    </a:moveTo>
                    <a:lnTo>
                      <a:pt x="25" y="51"/>
                    </a:lnTo>
                    <a:lnTo>
                      <a:pt x="26" y="58"/>
                    </a:lnTo>
                    <a:lnTo>
                      <a:pt x="28" y="63"/>
                    </a:lnTo>
                    <a:lnTo>
                      <a:pt x="31" y="67"/>
                    </a:lnTo>
                    <a:lnTo>
                      <a:pt x="34" y="70"/>
                    </a:lnTo>
                    <a:lnTo>
                      <a:pt x="37" y="73"/>
                    </a:lnTo>
                    <a:lnTo>
                      <a:pt x="41" y="74"/>
                    </a:lnTo>
                    <a:lnTo>
                      <a:pt x="45" y="75"/>
                    </a:lnTo>
                    <a:lnTo>
                      <a:pt x="49" y="74"/>
                    </a:lnTo>
                    <a:lnTo>
                      <a:pt x="53" y="73"/>
                    </a:lnTo>
                    <a:lnTo>
                      <a:pt x="56" y="71"/>
                    </a:lnTo>
                    <a:lnTo>
                      <a:pt x="58" y="69"/>
                    </a:lnTo>
                    <a:lnTo>
                      <a:pt x="61" y="65"/>
                    </a:lnTo>
                    <a:lnTo>
                      <a:pt x="63" y="59"/>
                    </a:lnTo>
                    <a:lnTo>
                      <a:pt x="65" y="53"/>
                    </a:lnTo>
                    <a:lnTo>
                      <a:pt x="65" y="46"/>
                    </a:lnTo>
                    <a:lnTo>
                      <a:pt x="65" y="40"/>
                    </a:lnTo>
                    <a:lnTo>
                      <a:pt x="63" y="34"/>
                    </a:lnTo>
                    <a:lnTo>
                      <a:pt x="61" y="28"/>
                    </a:lnTo>
                    <a:lnTo>
                      <a:pt x="58" y="24"/>
                    </a:lnTo>
                    <a:lnTo>
                      <a:pt x="56" y="21"/>
                    </a:lnTo>
                    <a:lnTo>
                      <a:pt x="52" y="19"/>
                    </a:lnTo>
                    <a:lnTo>
                      <a:pt x="49" y="18"/>
                    </a:lnTo>
                    <a:lnTo>
                      <a:pt x="45" y="17"/>
                    </a:lnTo>
                    <a:lnTo>
                      <a:pt x="41" y="18"/>
                    </a:lnTo>
                    <a:lnTo>
                      <a:pt x="36" y="19"/>
                    </a:lnTo>
                    <a:lnTo>
                      <a:pt x="33" y="20"/>
                    </a:lnTo>
                    <a:lnTo>
                      <a:pt x="31" y="23"/>
                    </a:lnTo>
                    <a:lnTo>
                      <a:pt x="28" y="27"/>
                    </a:lnTo>
                    <a:lnTo>
                      <a:pt x="26" y="33"/>
                    </a:lnTo>
                    <a:lnTo>
                      <a:pt x="25" y="39"/>
                    </a:lnTo>
                    <a:lnTo>
                      <a:pt x="24" y="45"/>
                    </a:lnTo>
                    <a:lnTo>
                      <a:pt x="24" y="44"/>
                    </a:lnTo>
                    <a:close/>
                  </a:path>
                </a:pathLst>
              </a:custGeom>
              <a:solidFill>
                <a:srgbClr val="FFFF00"/>
              </a:solidFill>
              <a:ln w="9525">
                <a:noFill/>
                <a:round/>
                <a:headEnd/>
                <a:tailEnd/>
              </a:ln>
            </p:spPr>
            <p:txBody>
              <a:bodyPr/>
              <a:lstStyle/>
              <a:p>
                <a:endParaRPr lang="en-US"/>
              </a:p>
            </p:txBody>
          </p:sp>
          <p:sp>
            <p:nvSpPr>
              <p:cNvPr id="43212" name="Freeform 203"/>
              <p:cNvSpPr>
                <a:spLocks noEditPoints="1"/>
              </p:cNvSpPr>
              <p:nvPr/>
            </p:nvSpPr>
            <p:spPr bwMode="auto">
              <a:xfrm>
                <a:off x="1818" y="3541"/>
                <a:ext cx="85" cy="93"/>
              </a:xfrm>
              <a:custGeom>
                <a:avLst/>
                <a:gdLst>
                  <a:gd name="T0" fmla="*/ 3 w 85"/>
                  <a:gd name="T1" fmla="*/ 24 h 93"/>
                  <a:gd name="T2" fmla="*/ 8 w 85"/>
                  <a:gd name="T3" fmla="*/ 14 h 93"/>
                  <a:gd name="T4" fmla="*/ 15 w 85"/>
                  <a:gd name="T5" fmla="*/ 6 h 93"/>
                  <a:gd name="T6" fmla="*/ 20 w 85"/>
                  <a:gd name="T7" fmla="*/ 4 h 93"/>
                  <a:gd name="T8" fmla="*/ 26 w 85"/>
                  <a:gd name="T9" fmla="*/ 2 h 93"/>
                  <a:gd name="T10" fmla="*/ 33 w 85"/>
                  <a:gd name="T11" fmla="*/ 1 h 93"/>
                  <a:gd name="T12" fmla="*/ 41 w 85"/>
                  <a:gd name="T13" fmla="*/ 0 h 93"/>
                  <a:gd name="T14" fmla="*/ 55 w 85"/>
                  <a:gd name="T15" fmla="*/ 1 h 93"/>
                  <a:gd name="T16" fmla="*/ 64 w 85"/>
                  <a:gd name="T17" fmla="*/ 3 h 93"/>
                  <a:gd name="T18" fmla="*/ 71 w 85"/>
                  <a:gd name="T19" fmla="*/ 8 h 93"/>
                  <a:gd name="T20" fmla="*/ 76 w 85"/>
                  <a:gd name="T21" fmla="*/ 13 h 93"/>
                  <a:gd name="T22" fmla="*/ 78 w 85"/>
                  <a:gd name="T23" fmla="*/ 21 h 93"/>
                  <a:gd name="T24" fmla="*/ 79 w 85"/>
                  <a:gd name="T25" fmla="*/ 35 h 93"/>
                  <a:gd name="T26" fmla="*/ 79 w 85"/>
                  <a:gd name="T27" fmla="*/ 67 h 93"/>
                  <a:gd name="T28" fmla="*/ 80 w 85"/>
                  <a:gd name="T29" fmla="*/ 75 h 93"/>
                  <a:gd name="T30" fmla="*/ 81 w 85"/>
                  <a:gd name="T31" fmla="*/ 81 h 93"/>
                  <a:gd name="T32" fmla="*/ 83 w 85"/>
                  <a:gd name="T33" fmla="*/ 88 h 93"/>
                  <a:gd name="T34" fmla="*/ 60 w 85"/>
                  <a:gd name="T35" fmla="*/ 90 h 93"/>
                  <a:gd name="T36" fmla="*/ 59 w 85"/>
                  <a:gd name="T37" fmla="*/ 88 h 93"/>
                  <a:gd name="T38" fmla="*/ 58 w 85"/>
                  <a:gd name="T39" fmla="*/ 84 h 93"/>
                  <a:gd name="T40" fmla="*/ 58 w 85"/>
                  <a:gd name="T41" fmla="*/ 82 h 93"/>
                  <a:gd name="T42" fmla="*/ 55 w 85"/>
                  <a:gd name="T43" fmla="*/ 83 h 93"/>
                  <a:gd name="T44" fmla="*/ 47 w 85"/>
                  <a:gd name="T45" fmla="*/ 88 h 93"/>
                  <a:gd name="T46" fmla="*/ 41 w 85"/>
                  <a:gd name="T47" fmla="*/ 91 h 93"/>
                  <a:gd name="T48" fmla="*/ 33 w 85"/>
                  <a:gd name="T49" fmla="*/ 93 h 93"/>
                  <a:gd name="T50" fmla="*/ 22 w 85"/>
                  <a:gd name="T51" fmla="*/ 92 h 93"/>
                  <a:gd name="T52" fmla="*/ 11 w 85"/>
                  <a:gd name="T53" fmla="*/ 88 h 93"/>
                  <a:gd name="T54" fmla="*/ 4 w 85"/>
                  <a:gd name="T55" fmla="*/ 82 h 93"/>
                  <a:gd name="T56" fmla="*/ 1 w 85"/>
                  <a:gd name="T57" fmla="*/ 72 h 93"/>
                  <a:gd name="T58" fmla="*/ 0 w 85"/>
                  <a:gd name="T59" fmla="*/ 63 h 93"/>
                  <a:gd name="T60" fmla="*/ 2 w 85"/>
                  <a:gd name="T61" fmla="*/ 55 h 93"/>
                  <a:gd name="T62" fmla="*/ 4 w 85"/>
                  <a:gd name="T63" fmla="*/ 50 h 93"/>
                  <a:gd name="T64" fmla="*/ 9 w 85"/>
                  <a:gd name="T65" fmla="*/ 45 h 93"/>
                  <a:gd name="T66" fmla="*/ 16 w 85"/>
                  <a:gd name="T67" fmla="*/ 42 h 93"/>
                  <a:gd name="T68" fmla="*/ 25 w 85"/>
                  <a:gd name="T69" fmla="*/ 39 h 93"/>
                  <a:gd name="T70" fmla="*/ 39 w 85"/>
                  <a:gd name="T71" fmla="*/ 38 h 93"/>
                  <a:gd name="T72" fmla="*/ 51 w 85"/>
                  <a:gd name="T73" fmla="*/ 33 h 93"/>
                  <a:gd name="T74" fmla="*/ 55 w 85"/>
                  <a:gd name="T75" fmla="*/ 30 h 93"/>
                  <a:gd name="T76" fmla="*/ 54 w 85"/>
                  <a:gd name="T77" fmla="*/ 24 h 93"/>
                  <a:gd name="T78" fmla="*/ 51 w 85"/>
                  <a:gd name="T79" fmla="*/ 20 h 93"/>
                  <a:gd name="T80" fmla="*/ 47 w 85"/>
                  <a:gd name="T81" fmla="*/ 18 h 93"/>
                  <a:gd name="T82" fmla="*/ 39 w 85"/>
                  <a:gd name="T83" fmla="*/ 18 h 93"/>
                  <a:gd name="T84" fmla="*/ 34 w 85"/>
                  <a:gd name="T85" fmla="*/ 18 h 93"/>
                  <a:gd name="T86" fmla="*/ 29 w 85"/>
                  <a:gd name="T87" fmla="*/ 20 h 93"/>
                  <a:gd name="T88" fmla="*/ 27 w 85"/>
                  <a:gd name="T89" fmla="*/ 23 h 93"/>
                  <a:gd name="T90" fmla="*/ 24 w 85"/>
                  <a:gd name="T91" fmla="*/ 28 h 93"/>
                  <a:gd name="T92" fmla="*/ 52 w 85"/>
                  <a:gd name="T93" fmla="*/ 48 h 93"/>
                  <a:gd name="T94" fmla="*/ 44 w 85"/>
                  <a:gd name="T95" fmla="*/ 50 h 93"/>
                  <a:gd name="T96" fmla="*/ 35 w 85"/>
                  <a:gd name="T97" fmla="*/ 53 h 93"/>
                  <a:gd name="T98" fmla="*/ 29 w 85"/>
                  <a:gd name="T99" fmla="*/ 55 h 93"/>
                  <a:gd name="T100" fmla="*/ 26 w 85"/>
                  <a:gd name="T101" fmla="*/ 57 h 93"/>
                  <a:gd name="T102" fmla="*/ 23 w 85"/>
                  <a:gd name="T103" fmla="*/ 62 h 93"/>
                  <a:gd name="T104" fmla="*/ 23 w 85"/>
                  <a:gd name="T105" fmla="*/ 66 h 93"/>
                  <a:gd name="T106" fmla="*/ 26 w 85"/>
                  <a:gd name="T107" fmla="*/ 71 h 93"/>
                  <a:gd name="T108" fmla="*/ 29 w 85"/>
                  <a:gd name="T109" fmla="*/ 74 h 93"/>
                  <a:gd name="T110" fmla="*/ 33 w 85"/>
                  <a:gd name="T111" fmla="*/ 76 h 93"/>
                  <a:gd name="T112" fmla="*/ 39 w 85"/>
                  <a:gd name="T113" fmla="*/ 76 h 93"/>
                  <a:gd name="T114" fmla="*/ 45 w 85"/>
                  <a:gd name="T115" fmla="*/ 74 h 93"/>
                  <a:gd name="T116" fmla="*/ 50 w 85"/>
                  <a:gd name="T117" fmla="*/ 71 h 93"/>
                  <a:gd name="T118" fmla="*/ 53 w 85"/>
                  <a:gd name="T119" fmla="*/ 66 h 93"/>
                  <a:gd name="T120" fmla="*/ 54 w 85"/>
                  <a:gd name="T121" fmla="*/ 63 h 93"/>
                  <a:gd name="T122" fmla="*/ 55 w 85"/>
                  <a:gd name="T123" fmla="*/ 57 h 93"/>
                  <a:gd name="T124" fmla="*/ 55 w 85"/>
                  <a:gd name="T125" fmla="*/ 47 h 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93"/>
                  <a:gd name="T191" fmla="*/ 85 w 85"/>
                  <a:gd name="T192" fmla="*/ 93 h 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93">
                    <a:moveTo>
                      <a:pt x="24" y="28"/>
                    </a:moveTo>
                    <a:lnTo>
                      <a:pt x="3" y="24"/>
                    </a:lnTo>
                    <a:lnTo>
                      <a:pt x="4" y="18"/>
                    </a:lnTo>
                    <a:lnTo>
                      <a:pt x="8" y="14"/>
                    </a:lnTo>
                    <a:lnTo>
                      <a:pt x="11" y="9"/>
                    </a:lnTo>
                    <a:lnTo>
                      <a:pt x="15" y="6"/>
                    </a:lnTo>
                    <a:lnTo>
                      <a:pt x="17" y="5"/>
                    </a:lnTo>
                    <a:lnTo>
                      <a:pt x="20" y="4"/>
                    </a:lnTo>
                    <a:lnTo>
                      <a:pt x="22" y="3"/>
                    </a:lnTo>
                    <a:lnTo>
                      <a:pt x="26" y="2"/>
                    </a:lnTo>
                    <a:lnTo>
                      <a:pt x="29" y="1"/>
                    </a:lnTo>
                    <a:lnTo>
                      <a:pt x="33" y="1"/>
                    </a:lnTo>
                    <a:lnTo>
                      <a:pt x="37" y="0"/>
                    </a:lnTo>
                    <a:lnTo>
                      <a:pt x="41" y="0"/>
                    </a:lnTo>
                    <a:lnTo>
                      <a:pt x="47" y="0"/>
                    </a:lnTo>
                    <a:lnTo>
                      <a:pt x="55" y="1"/>
                    </a:lnTo>
                    <a:lnTo>
                      <a:pt x="60" y="2"/>
                    </a:lnTo>
                    <a:lnTo>
                      <a:pt x="64" y="3"/>
                    </a:lnTo>
                    <a:lnTo>
                      <a:pt x="68" y="5"/>
                    </a:lnTo>
                    <a:lnTo>
                      <a:pt x="71" y="8"/>
                    </a:lnTo>
                    <a:lnTo>
                      <a:pt x="74" y="10"/>
                    </a:lnTo>
                    <a:lnTo>
                      <a:pt x="76" y="13"/>
                    </a:lnTo>
                    <a:lnTo>
                      <a:pt x="76" y="16"/>
                    </a:lnTo>
                    <a:lnTo>
                      <a:pt x="78" y="21"/>
                    </a:lnTo>
                    <a:lnTo>
                      <a:pt x="79" y="28"/>
                    </a:lnTo>
                    <a:lnTo>
                      <a:pt x="79" y="35"/>
                    </a:lnTo>
                    <a:lnTo>
                      <a:pt x="79" y="61"/>
                    </a:lnTo>
                    <a:lnTo>
                      <a:pt x="79" y="67"/>
                    </a:lnTo>
                    <a:lnTo>
                      <a:pt x="80" y="72"/>
                    </a:lnTo>
                    <a:lnTo>
                      <a:pt x="80" y="75"/>
                    </a:lnTo>
                    <a:lnTo>
                      <a:pt x="80" y="78"/>
                    </a:lnTo>
                    <a:lnTo>
                      <a:pt x="81" y="81"/>
                    </a:lnTo>
                    <a:lnTo>
                      <a:pt x="81" y="84"/>
                    </a:lnTo>
                    <a:lnTo>
                      <a:pt x="83" y="88"/>
                    </a:lnTo>
                    <a:lnTo>
                      <a:pt x="85" y="90"/>
                    </a:lnTo>
                    <a:lnTo>
                      <a:pt x="60" y="90"/>
                    </a:lnTo>
                    <a:lnTo>
                      <a:pt x="60" y="89"/>
                    </a:lnTo>
                    <a:lnTo>
                      <a:pt x="59" y="88"/>
                    </a:lnTo>
                    <a:lnTo>
                      <a:pt x="58" y="86"/>
                    </a:lnTo>
                    <a:lnTo>
                      <a:pt x="58" y="84"/>
                    </a:lnTo>
                    <a:lnTo>
                      <a:pt x="58" y="83"/>
                    </a:lnTo>
                    <a:lnTo>
                      <a:pt x="58" y="82"/>
                    </a:lnTo>
                    <a:lnTo>
                      <a:pt x="57" y="81"/>
                    </a:lnTo>
                    <a:lnTo>
                      <a:pt x="55" y="83"/>
                    </a:lnTo>
                    <a:lnTo>
                      <a:pt x="51" y="86"/>
                    </a:lnTo>
                    <a:lnTo>
                      <a:pt x="47" y="88"/>
                    </a:lnTo>
                    <a:lnTo>
                      <a:pt x="45" y="90"/>
                    </a:lnTo>
                    <a:lnTo>
                      <a:pt x="41" y="91"/>
                    </a:lnTo>
                    <a:lnTo>
                      <a:pt x="37" y="92"/>
                    </a:lnTo>
                    <a:lnTo>
                      <a:pt x="33" y="93"/>
                    </a:lnTo>
                    <a:lnTo>
                      <a:pt x="29" y="93"/>
                    </a:lnTo>
                    <a:lnTo>
                      <a:pt x="22" y="92"/>
                    </a:lnTo>
                    <a:lnTo>
                      <a:pt x="16" y="91"/>
                    </a:lnTo>
                    <a:lnTo>
                      <a:pt x="11" y="88"/>
                    </a:lnTo>
                    <a:lnTo>
                      <a:pt x="7" y="85"/>
                    </a:lnTo>
                    <a:lnTo>
                      <a:pt x="4" y="82"/>
                    </a:lnTo>
                    <a:lnTo>
                      <a:pt x="2" y="77"/>
                    </a:lnTo>
                    <a:lnTo>
                      <a:pt x="1" y="72"/>
                    </a:lnTo>
                    <a:lnTo>
                      <a:pt x="0" y="67"/>
                    </a:lnTo>
                    <a:lnTo>
                      <a:pt x="0" y="63"/>
                    </a:lnTo>
                    <a:lnTo>
                      <a:pt x="1" y="59"/>
                    </a:lnTo>
                    <a:lnTo>
                      <a:pt x="2" y="55"/>
                    </a:lnTo>
                    <a:lnTo>
                      <a:pt x="3" y="53"/>
                    </a:lnTo>
                    <a:lnTo>
                      <a:pt x="4" y="50"/>
                    </a:lnTo>
                    <a:lnTo>
                      <a:pt x="7" y="48"/>
                    </a:lnTo>
                    <a:lnTo>
                      <a:pt x="9" y="45"/>
                    </a:lnTo>
                    <a:lnTo>
                      <a:pt x="12" y="43"/>
                    </a:lnTo>
                    <a:lnTo>
                      <a:pt x="16" y="42"/>
                    </a:lnTo>
                    <a:lnTo>
                      <a:pt x="21" y="41"/>
                    </a:lnTo>
                    <a:lnTo>
                      <a:pt x="25" y="39"/>
                    </a:lnTo>
                    <a:lnTo>
                      <a:pt x="31" y="38"/>
                    </a:lnTo>
                    <a:lnTo>
                      <a:pt x="39" y="38"/>
                    </a:lnTo>
                    <a:lnTo>
                      <a:pt x="46" y="36"/>
                    </a:lnTo>
                    <a:lnTo>
                      <a:pt x="51" y="33"/>
                    </a:lnTo>
                    <a:lnTo>
                      <a:pt x="55" y="32"/>
                    </a:lnTo>
                    <a:lnTo>
                      <a:pt x="55" y="30"/>
                    </a:lnTo>
                    <a:lnTo>
                      <a:pt x="55" y="27"/>
                    </a:lnTo>
                    <a:lnTo>
                      <a:pt x="54" y="24"/>
                    </a:lnTo>
                    <a:lnTo>
                      <a:pt x="52" y="22"/>
                    </a:lnTo>
                    <a:lnTo>
                      <a:pt x="51" y="20"/>
                    </a:lnTo>
                    <a:lnTo>
                      <a:pt x="50" y="19"/>
                    </a:lnTo>
                    <a:lnTo>
                      <a:pt x="47" y="18"/>
                    </a:lnTo>
                    <a:lnTo>
                      <a:pt x="43" y="18"/>
                    </a:lnTo>
                    <a:lnTo>
                      <a:pt x="39" y="18"/>
                    </a:lnTo>
                    <a:lnTo>
                      <a:pt x="37" y="18"/>
                    </a:lnTo>
                    <a:lnTo>
                      <a:pt x="34" y="18"/>
                    </a:lnTo>
                    <a:lnTo>
                      <a:pt x="31" y="18"/>
                    </a:lnTo>
                    <a:lnTo>
                      <a:pt x="29" y="20"/>
                    </a:lnTo>
                    <a:lnTo>
                      <a:pt x="28" y="21"/>
                    </a:lnTo>
                    <a:lnTo>
                      <a:pt x="27" y="23"/>
                    </a:lnTo>
                    <a:lnTo>
                      <a:pt x="25" y="25"/>
                    </a:lnTo>
                    <a:lnTo>
                      <a:pt x="24" y="28"/>
                    </a:lnTo>
                    <a:close/>
                    <a:moveTo>
                      <a:pt x="55" y="47"/>
                    </a:moveTo>
                    <a:lnTo>
                      <a:pt x="52" y="48"/>
                    </a:lnTo>
                    <a:lnTo>
                      <a:pt x="48" y="48"/>
                    </a:lnTo>
                    <a:lnTo>
                      <a:pt x="44" y="50"/>
                    </a:lnTo>
                    <a:lnTo>
                      <a:pt x="40" y="52"/>
                    </a:lnTo>
                    <a:lnTo>
                      <a:pt x="35" y="53"/>
                    </a:lnTo>
                    <a:lnTo>
                      <a:pt x="32" y="53"/>
                    </a:lnTo>
                    <a:lnTo>
                      <a:pt x="29" y="55"/>
                    </a:lnTo>
                    <a:lnTo>
                      <a:pt x="28" y="55"/>
                    </a:lnTo>
                    <a:lnTo>
                      <a:pt x="26" y="57"/>
                    </a:lnTo>
                    <a:lnTo>
                      <a:pt x="24" y="59"/>
                    </a:lnTo>
                    <a:lnTo>
                      <a:pt x="23" y="62"/>
                    </a:lnTo>
                    <a:lnTo>
                      <a:pt x="23" y="63"/>
                    </a:lnTo>
                    <a:lnTo>
                      <a:pt x="23" y="66"/>
                    </a:lnTo>
                    <a:lnTo>
                      <a:pt x="24" y="68"/>
                    </a:lnTo>
                    <a:lnTo>
                      <a:pt x="26" y="71"/>
                    </a:lnTo>
                    <a:lnTo>
                      <a:pt x="27" y="73"/>
                    </a:lnTo>
                    <a:lnTo>
                      <a:pt x="29" y="74"/>
                    </a:lnTo>
                    <a:lnTo>
                      <a:pt x="31" y="75"/>
                    </a:lnTo>
                    <a:lnTo>
                      <a:pt x="33" y="76"/>
                    </a:lnTo>
                    <a:lnTo>
                      <a:pt x="35" y="76"/>
                    </a:lnTo>
                    <a:lnTo>
                      <a:pt x="39" y="76"/>
                    </a:lnTo>
                    <a:lnTo>
                      <a:pt x="42" y="75"/>
                    </a:lnTo>
                    <a:lnTo>
                      <a:pt x="45" y="74"/>
                    </a:lnTo>
                    <a:lnTo>
                      <a:pt x="47" y="73"/>
                    </a:lnTo>
                    <a:lnTo>
                      <a:pt x="50" y="71"/>
                    </a:lnTo>
                    <a:lnTo>
                      <a:pt x="52" y="68"/>
                    </a:lnTo>
                    <a:lnTo>
                      <a:pt x="53" y="66"/>
                    </a:lnTo>
                    <a:lnTo>
                      <a:pt x="53" y="64"/>
                    </a:lnTo>
                    <a:lnTo>
                      <a:pt x="54" y="63"/>
                    </a:lnTo>
                    <a:lnTo>
                      <a:pt x="54" y="60"/>
                    </a:lnTo>
                    <a:lnTo>
                      <a:pt x="55" y="57"/>
                    </a:lnTo>
                    <a:lnTo>
                      <a:pt x="55" y="53"/>
                    </a:lnTo>
                    <a:lnTo>
                      <a:pt x="55" y="47"/>
                    </a:lnTo>
                    <a:close/>
                  </a:path>
                </a:pathLst>
              </a:custGeom>
              <a:solidFill>
                <a:srgbClr val="FFFF00"/>
              </a:solidFill>
              <a:ln w="9525">
                <a:noFill/>
                <a:round/>
                <a:headEnd/>
                <a:tailEnd/>
              </a:ln>
            </p:spPr>
            <p:txBody>
              <a:bodyPr/>
              <a:lstStyle/>
              <a:p>
                <a:endParaRPr lang="en-US"/>
              </a:p>
            </p:txBody>
          </p:sp>
          <p:sp>
            <p:nvSpPr>
              <p:cNvPr id="43213" name="Freeform 204"/>
              <p:cNvSpPr>
                <a:spLocks noEditPoints="1"/>
              </p:cNvSpPr>
              <p:nvPr/>
            </p:nvSpPr>
            <p:spPr bwMode="auto">
              <a:xfrm>
                <a:off x="1916" y="3510"/>
                <a:ext cx="89" cy="124"/>
              </a:xfrm>
              <a:custGeom>
                <a:avLst/>
                <a:gdLst>
                  <a:gd name="T0" fmla="*/ 67 w 89"/>
                  <a:gd name="T1" fmla="*/ 121 h 124"/>
                  <a:gd name="T2" fmla="*/ 64 w 89"/>
                  <a:gd name="T3" fmla="*/ 113 h 124"/>
                  <a:gd name="T4" fmla="*/ 56 w 89"/>
                  <a:gd name="T5" fmla="*/ 118 h 124"/>
                  <a:gd name="T6" fmla="*/ 49 w 89"/>
                  <a:gd name="T7" fmla="*/ 121 h 124"/>
                  <a:gd name="T8" fmla="*/ 41 w 89"/>
                  <a:gd name="T9" fmla="*/ 124 h 124"/>
                  <a:gd name="T10" fmla="*/ 34 w 89"/>
                  <a:gd name="T11" fmla="*/ 124 h 124"/>
                  <a:gd name="T12" fmla="*/ 27 w 89"/>
                  <a:gd name="T13" fmla="*/ 122 h 124"/>
                  <a:gd name="T14" fmla="*/ 20 w 89"/>
                  <a:gd name="T15" fmla="*/ 119 h 124"/>
                  <a:gd name="T16" fmla="*/ 14 w 89"/>
                  <a:gd name="T17" fmla="*/ 114 h 124"/>
                  <a:gd name="T18" fmla="*/ 8 w 89"/>
                  <a:gd name="T19" fmla="*/ 109 h 124"/>
                  <a:gd name="T20" fmla="*/ 5 w 89"/>
                  <a:gd name="T21" fmla="*/ 101 h 124"/>
                  <a:gd name="T22" fmla="*/ 2 w 89"/>
                  <a:gd name="T23" fmla="*/ 93 h 124"/>
                  <a:gd name="T24" fmla="*/ 0 w 89"/>
                  <a:gd name="T25" fmla="*/ 83 h 124"/>
                  <a:gd name="T26" fmla="*/ 0 w 89"/>
                  <a:gd name="T27" fmla="*/ 72 h 124"/>
                  <a:gd name="T28" fmla="*/ 2 w 89"/>
                  <a:gd name="T29" fmla="*/ 62 h 124"/>
                  <a:gd name="T30" fmla="*/ 4 w 89"/>
                  <a:gd name="T31" fmla="*/ 54 h 124"/>
                  <a:gd name="T32" fmla="*/ 8 w 89"/>
                  <a:gd name="T33" fmla="*/ 46 h 124"/>
                  <a:gd name="T34" fmla="*/ 14 w 89"/>
                  <a:gd name="T35" fmla="*/ 40 h 124"/>
                  <a:gd name="T36" fmla="*/ 20 w 89"/>
                  <a:gd name="T37" fmla="*/ 35 h 124"/>
                  <a:gd name="T38" fmla="*/ 27 w 89"/>
                  <a:gd name="T39" fmla="*/ 33 h 124"/>
                  <a:gd name="T40" fmla="*/ 34 w 89"/>
                  <a:gd name="T41" fmla="*/ 31 h 124"/>
                  <a:gd name="T42" fmla="*/ 41 w 89"/>
                  <a:gd name="T43" fmla="*/ 31 h 124"/>
                  <a:gd name="T44" fmla="*/ 49 w 89"/>
                  <a:gd name="T45" fmla="*/ 33 h 124"/>
                  <a:gd name="T46" fmla="*/ 56 w 89"/>
                  <a:gd name="T47" fmla="*/ 35 h 124"/>
                  <a:gd name="T48" fmla="*/ 62 w 89"/>
                  <a:gd name="T49" fmla="*/ 40 h 124"/>
                  <a:gd name="T50" fmla="*/ 65 w 89"/>
                  <a:gd name="T51" fmla="*/ 0 h 124"/>
                  <a:gd name="T52" fmla="*/ 89 w 89"/>
                  <a:gd name="T53" fmla="*/ 121 h 124"/>
                  <a:gd name="T54" fmla="*/ 24 w 89"/>
                  <a:gd name="T55" fmla="*/ 83 h 124"/>
                  <a:gd name="T56" fmla="*/ 27 w 89"/>
                  <a:gd name="T57" fmla="*/ 94 h 124"/>
                  <a:gd name="T58" fmla="*/ 31 w 89"/>
                  <a:gd name="T59" fmla="*/ 102 h 124"/>
                  <a:gd name="T60" fmla="*/ 40 w 89"/>
                  <a:gd name="T61" fmla="*/ 105 h 124"/>
                  <a:gd name="T62" fmla="*/ 48 w 89"/>
                  <a:gd name="T63" fmla="*/ 105 h 124"/>
                  <a:gd name="T64" fmla="*/ 56 w 89"/>
                  <a:gd name="T65" fmla="*/ 103 h 124"/>
                  <a:gd name="T66" fmla="*/ 61 w 89"/>
                  <a:gd name="T67" fmla="*/ 95 h 124"/>
                  <a:gd name="T68" fmla="*/ 64 w 89"/>
                  <a:gd name="T69" fmla="*/ 84 h 124"/>
                  <a:gd name="T70" fmla="*/ 64 w 89"/>
                  <a:gd name="T71" fmla="*/ 71 h 124"/>
                  <a:gd name="T72" fmla="*/ 61 w 89"/>
                  <a:gd name="T73" fmla="*/ 59 h 124"/>
                  <a:gd name="T74" fmla="*/ 56 w 89"/>
                  <a:gd name="T75" fmla="*/ 53 h 124"/>
                  <a:gd name="T76" fmla="*/ 48 w 89"/>
                  <a:gd name="T77" fmla="*/ 49 h 124"/>
                  <a:gd name="T78" fmla="*/ 41 w 89"/>
                  <a:gd name="T79" fmla="*/ 49 h 124"/>
                  <a:gd name="T80" fmla="*/ 33 w 89"/>
                  <a:gd name="T81" fmla="*/ 52 h 124"/>
                  <a:gd name="T82" fmla="*/ 28 w 89"/>
                  <a:gd name="T83" fmla="*/ 59 h 124"/>
                  <a:gd name="T84" fmla="*/ 25 w 89"/>
                  <a:gd name="T85" fmla="*/ 69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24"/>
                  <a:gd name="T131" fmla="*/ 89 w 8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24">
                    <a:moveTo>
                      <a:pt x="89" y="121"/>
                    </a:moveTo>
                    <a:lnTo>
                      <a:pt x="67" y="121"/>
                    </a:lnTo>
                    <a:lnTo>
                      <a:pt x="67" y="109"/>
                    </a:lnTo>
                    <a:lnTo>
                      <a:pt x="64" y="113"/>
                    </a:lnTo>
                    <a:lnTo>
                      <a:pt x="60" y="115"/>
                    </a:lnTo>
                    <a:lnTo>
                      <a:pt x="56" y="118"/>
                    </a:lnTo>
                    <a:lnTo>
                      <a:pt x="53" y="119"/>
                    </a:lnTo>
                    <a:lnTo>
                      <a:pt x="49" y="121"/>
                    </a:lnTo>
                    <a:lnTo>
                      <a:pt x="45" y="123"/>
                    </a:lnTo>
                    <a:lnTo>
                      <a:pt x="41" y="124"/>
                    </a:lnTo>
                    <a:lnTo>
                      <a:pt x="38" y="124"/>
                    </a:lnTo>
                    <a:lnTo>
                      <a:pt x="34" y="124"/>
                    </a:lnTo>
                    <a:lnTo>
                      <a:pt x="30" y="123"/>
                    </a:lnTo>
                    <a:lnTo>
                      <a:pt x="27" y="122"/>
                    </a:lnTo>
                    <a:lnTo>
                      <a:pt x="23" y="120"/>
                    </a:lnTo>
                    <a:lnTo>
                      <a:pt x="20" y="119"/>
                    </a:lnTo>
                    <a:lnTo>
                      <a:pt x="17" y="117"/>
                    </a:lnTo>
                    <a:lnTo>
                      <a:pt x="14" y="114"/>
                    </a:lnTo>
                    <a:lnTo>
                      <a:pt x="11" y="112"/>
                    </a:lnTo>
                    <a:lnTo>
                      <a:pt x="8" y="109"/>
                    </a:lnTo>
                    <a:lnTo>
                      <a:pt x="7" y="105"/>
                    </a:lnTo>
                    <a:lnTo>
                      <a:pt x="5" y="101"/>
                    </a:lnTo>
                    <a:lnTo>
                      <a:pt x="3" y="97"/>
                    </a:lnTo>
                    <a:lnTo>
                      <a:pt x="2" y="93"/>
                    </a:lnTo>
                    <a:lnTo>
                      <a:pt x="1" y="88"/>
                    </a:lnTo>
                    <a:lnTo>
                      <a:pt x="0" y="83"/>
                    </a:lnTo>
                    <a:lnTo>
                      <a:pt x="0" y="78"/>
                    </a:lnTo>
                    <a:lnTo>
                      <a:pt x="0" y="72"/>
                    </a:lnTo>
                    <a:lnTo>
                      <a:pt x="1" y="67"/>
                    </a:lnTo>
                    <a:lnTo>
                      <a:pt x="2" y="62"/>
                    </a:lnTo>
                    <a:lnTo>
                      <a:pt x="3" y="58"/>
                    </a:lnTo>
                    <a:lnTo>
                      <a:pt x="4" y="54"/>
                    </a:lnTo>
                    <a:lnTo>
                      <a:pt x="6" y="49"/>
                    </a:lnTo>
                    <a:lnTo>
                      <a:pt x="8" y="46"/>
                    </a:lnTo>
                    <a:lnTo>
                      <a:pt x="11" y="43"/>
                    </a:lnTo>
                    <a:lnTo>
                      <a:pt x="14" y="40"/>
                    </a:lnTo>
                    <a:lnTo>
                      <a:pt x="16" y="38"/>
                    </a:lnTo>
                    <a:lnTo>
                      <a:pt x="20" y="35"/>
                    </a:lnTo>
                    <a:lnTo>
                      <a:pt x="23" y="34"/>
                    </a:lnTo>
                    <a:lnTo>
                      <a:pt x="27" y="33"/>
                    </a:lnTo>
                    <a:lnTo>
                      <a:pt x="30" y="32"/>
                    </a:lnTo>
                    <a:lnTo>
                      <a:pt x="34" y="31"/>
                    </a:lnTo>
                    <a:lnTo>
                      <a:pt x="38" y="31"/>
                    </a:lnTo>
                    <a:lnTo>
                      <a:pt x="41" y="31"/>
                    </a:lnTo>
                    <a:lnTo>
                      <a:pt x="46" y="32"/>
                    </a:lnTo>
                    <a:lnTo>
                      <a:pt x="49" y="33"/>
                    </a:lnTo>
                    <a:lnTo>
                      <a:pt x="53" y="34"/>
                    </a:lnTo>
                    <a:lnTo>
                      <a:pt x="56" y="35"/>
                    </a:lnTo>
                    <a:lnTo>
                      <a:pt x="59" y="38"/>
                    </a:lnTo>
                    <a:lnTo>
                      <a:pt x="62" y="40"/>
                    </a:lnTo>
                    <a:lnTo>
                      <a:pt x="65" y="43"/>
                    </a:lnTo>
                    <a:lnTo>
                      <a:pt x="65" y="0"/>
                    </a:lnTo>
                    <a:lnTo>
                      <a:pt x="89" y="0"/>
                    </a:lnTo>
                    <a:lnTo>
                      <a:pt x="89" y="121"/>
                    </a:lnTo>
                    <a:close/>
                    <a:moveTo>
                      <a:pt x="24" y="75"/>
                    </a:moveTo>
                    <a:lnTo>
                      <a:pt x="24" y="83"/>
                    </a:lnTo>
                    <a:lnTo>
                      <a:pt x="25" y="89"/>
                    </a:lnTo>
                    <a:lnTo>
                      <a:pt x="27" y="94"/>
                    </a:lnTo>
                    <a:lnTo>
                      <a:pt x="28" y="98"/>
                    </a:lnTo>
                    <a:lnTo>
                      <a:pt x="31" y="102"/>
                    </a:lnTo>
                    <a:lnTo>
                      <a:pt x="35" y="104"/>
                    </a:lnTo>
                    <a:lnTo>
                      <a:pt x="40" y="105"/>
                    </a:lnTo>
                    <a:lnTo>
                      <a:pt x="44" y="106"/>
                    </a:lnTo>
                    <a:lnTo>
                      <a:pt x="48" y="105"/>
                    </a:lnTo>
                    <a:lnTo>
                      <a:pt x="53" y="104"/>
                    </a:lnTo>
                    <a:lnTo>
                      <a:pt x="56" y="103"/>
                    </a:lnTo>
                    <a:lnTo>
                      <a:pt x="59" y="100"/>
                    </a:lnTo>
                    <a:lnTo>
                      <a:pt x="61" y="95"/>
                    </a:lnTo>
                    <a:lnTo>
                      <a:pt x="63" y="90"/>
                    </a:lnTo>
                    <a:lnTo>
                      <a:pt x="64" y="84"/>
                    </a:lnTo>
                    <a:lnTo>
                      <a:pt x="65" y="78"/>
                    </a:lnTo>
                    <a:lnTo>
                      <a:pt x="64" y="71"/>
                    </a:lnTo>
                    <a:lnTo>
                      <a:pt x="63" y="65"/>
                    </a:lnTo>
                    <a:lnTo>
                      <a:pt x="61" y="59"/>
                    </a:lnTo>
                    <a:lnTo>
                      <a:pt x="59" y="55"/>
                    </a:lnTo>
                    <a:lnTo>
                      <a:pt x="56" y="53"/>
                    </a:lnTo>
                    <a:lnTo>
                      <a:pt x="53" y="50"/>
                    </a:lnTo>
                    <a:lnTo>
                      <a:pt x="48" y="49"/>
                    </a:lnTo>
                    <a:lnTo>
                      <a:pt x="44" y="49"/>
                    </a:lnTo>
                    <a:lnTo>
                      <a:pt x="41" y="49"/>
                    </a:lnTo>
                    <a:lnTo>
                      <a:pt x="36" y="50"/>
                    </a:lnTo>
                    <a:lnTo>
                      <a:pt x="33" y="52"/>
                    </a:lnTo>
                    <a:lnTo>
                      <a:pt x="30" y="54"/>
                    </a:lnTo>
                    <a:lnTo>
                      <a:pt x="28" y="59"/>
                    </a:lnTo>
                    <a:lnTo>
                      <a:pt x="26" y="64"/>
                    </a:lnTo>
                    <a:lnTo>
                      <a:pt x="25" y="69"/>
                    </a:lnTo>
                    <a:lnTo>
                      <a:pt x="24" y="75"/>
                    </a:lnTo>
                    <a:close/>
                  </a:path>
                </a:pathLst>
              </a:custGeom>
              <a:solidFill>
                <a:srgbClr val="FFFF00"/>
              </a:solidFill>
              <a:ln w="9525">
                <a:noFill/>
                <a:round/>
                <a:headEnd/>
                <a:tailEnd/>
              </a:ln>
            </p:spPr>
            <p:txBody>
              <a:bodyPr/>
              <a:lstStyle/>
              <a:p>
                <a:endParaRPr lang="en-US"/>
              </a:p>
            </p:txBody>
          </p:sp>
          <p:sp>
            <p:nvSpPr>
              <p:cNvPr id="43214" name="Freeform 205"/>
              <p:cNvSpPr>
                <a:spLocks noEditPoints="1"/>
              </p:cNvSpPr>
              <p:nvPr/>
            </p:nvSpPr>
            <p:spPr bwMode="auto">
              <a:xfrm>
                <a:off x="2022" y="3541"/>
                <a:ext cx="84" cy="93"/>
              </a:xfrm>
              <a:custGeom>
                <a:avLst/>
                <a:gdLst>
                  <a:gd name="T0" fmla="*/ 3 w 84"/>
                  <a:gd name="T1" fmla="*/ 24 h 93"/>
                  <a:gd name="T2" fmla="*/ 8 w 84"/>
                  <a:gd name="T3" fmla="*/ 14 h 93"/>
                  <a:gd name="T4" fmla="*/ 15 w 84"/>
                  <a:gd name="T5" fmla="*/ 6 h 93"/>
                  <a:gd name="T6" fmla="*/ 20 w 84"/>
                  <a:gd name="T7" fmla="*/ 4 h 93"/>
                  <a:gd name="T8" fmla="*/ 26 w 84"/>
                  <a:gd name="T9" fmla="*/ 2 h 93"/>
                  <a:gd name="T10" fmla="*/ 33 w 84"/>
                  <a:gd name="T11" fmla="*/ 1 h 93"/>
                  <a:gd name="T12" fmla="*/ 41 w 84"/>
                  <a:gd name="T13" fmla="*/ 0 h 93"/>
                  <a:gd name="T14" fmla="*/ 54 w 84"/>
                  <a:gd name="T15" fmla="*/ 1 h 93"/>
                  <a:gd name="T16" fmla="*/ 64 w 84"/>
                  <a:gd name="T17" fmla="*/ 3 h 93"/>
                  <a:gd name="T18" fmla="*/ 71 w 84"/>
                  <a:gd name="T19" fmla="*/ 8 h 93"/>
                  <a:gd name="T20" fmla="*/ 75 w 84"/>
                  <a:gd name="T21" fmla="*/ 13 h 93"/>
                  <a:gd name="T22" fmla="*/ 77 w 84"/>
                  <a:gd name="T23" fmla="*/ 21 h 93"/>
                  <a:gd name="T24" fmla="*/ 78 w 84"/>
                  <a:gd name="T25" fmla="*/ 35 h 93"/>
                  <a:gd name="T26" fmla="*/ 78 w 84"/>
                  <a:gd name="T27" fmla="*/ 67 h 93"/>
                  <a:gd name="T28" fmla="*/ 79 w 84"/>
                  <a:gd name="T29" fmla="*/ 75 h 93"/>
                  <a:gd name="T30" fmla="*/ 80 w 84"/>
                  <a:gd name="T31" fmla="*/ 81 h 93"/>
                  <a:gd name="T32" fmla="*/ 82 w 84"/>
                  <a:gd name="T33" fmla="*/ 88 h 93"/>
                  <a:gd name="T34" fmla="*/ 60 w 84"/>
                  <a:gd name="T35" fmla="*/ 90 h 93"/>
                  <a:gd name="T36" fmla="*/ 59 w 84"/>
                  <a:gd name="T37" fmla="*/ 88 h 93"/>
                  <a:gd name="T38" fmla="*/ 58 w 84"/>
                  <a:gd name="T39" fmla="*/ 84 h 93"/>
                  <a:gd name="T40" fmla="*/ 58 w 84"/>
                  <a:gd name="T41" fmla="*/ 82 h 93"/>
                  <a:gd name="T42" fmla="*/ 54 w 84"/>
                  <a:gd name="T43" fmla="*/ 83 h 93"/>
                  <a:gd name="T44" fmla="*/ 47 w 84"/>
                  <a:gd name="T45" fmla="*/ 88 h 93"/>
                  <a:gd name="T46" fmla="*/ 41 w 84"/>
                  <a:gd name="T47" fmla="*/ 91 h 93"/>
                  <a:gd name="T48" fmla="*/ 33 w 84"/>
                  <a:gd name="T49" fmla="*/ 93 h 93"/>
                  <a:gd name="T50" fmla="*/ 23 w 84"/>
                  <a:gd name="T51" fmla="*/ 92 h 93"/>
                  <a:gd name="T52" fmla="*/ 11 w 84"/>
                  <a:gd name="T53" fmla="*/ 88 h 93"/>
                  <a:gd name="T54" fmla="*/ 5 w 84"/>
                  <a:gd name="T55" fmla="*/ 82 h 93"/>
                  <a:gd name="T56" fmla="*/ 1 w 84"/>
                  <a:gd name="T57" fmla="*/ 72 h 93"/>
                  <a:gd name="T58" fmla="*/ 0 w 84"/>
                  <a:gd name="T59" fmla="*/ 63 h 93"/>
                  <a:gd name="T60" fmla="*/ 2 w 84"/>
                  <a:gd name="T61" fmla="*/ 55 h 93"/>
                  <a:gd name="T62" fmla="*/ 5 w 84"/>
                  <a:gd name="T63" fmla="*/ 50 h 93"/>
                  <a:gd name="T64" fmla="*/ 10 w 84"/>
                  <a:gd name="T65" fmla="*/ 45 h 93"/>
                  <a:gd name="T66" fmla="*/ 15 w 84"/>
                  <a:gd name="T67" fmla="*/ 42 h 93"/>
                  <a:gd name="T68" fmla="*/ 25 w 84"/>
                  <a:gd name="T69" fmla="*/ 39 h 93"/>
                  <a:gd name="T70" fmla="*/ 39 w 84"/>
                  <a:gd name="T71" fmla="*/ 38 h 93"/>
                  <a:gd name="T72" fmla="*/ 51 w 84"/>
                  <a:gd name="T73" fmla="*/ 33 h 93"/>
                  <a:gd name="T74" fmla="*/ 54 w 84"/>
                  <a:gd name="T75" fmla="*/ 30 h 93"/>
                  <a:gd name="T76" fmla="*/ 54 w 84"/>
                  <a:gd name="T77" fmla="*/ 24 h 93"/>
                  <a:gd name="T78" fmla="*/ 51 w 84"/>
                  <a:gd name="T79" fmla="*/ 20 h 93"/>
                  <a:gd name="T80" fmla="*/ 46 w 84"/>
                  <a:gd name="T81" fmla="*/ 18 h 93"/>
                  <a:gd name="T82" fmla="*/ 39 w 84"/>
                  <a:gd name="T83" fmla="*/ 18 h 93"/>
                  <a:gd name="T84" fmla="*/ 33 w 84"/>
                  <a:gd name="T85" fmla="*/ 18 h 93"/>
                  <a:gd name="T86" fmla="*/ 29 w 84"/>
                  <a:gd name="T87" fmla="*/ 20 h 93"/>
                  <a:gd name="T88" fmla="*/ 27 w 84"/>
                  <a:gd name="T89" fmla="*/ 23 h 93"/>
                  <a:gd name="T90" fmla="*/ 24 w 84"/>
                  <a:gd name="T91" fmla="*/ 28 h 93"/>
                  <a:gd name="T92" fmla="*/ 52 w 84"/>
                  <a:gd name="T93" fmla="*/ 48 h 93"/>
                  <a:gd name="T94" fmla="*/ 44 w 84"/>
                  <a:gd name="T95" fmla="*/ 50 h 93"/>
                  <a:gd name="T96" fmla="*/ 36 w 84"/>
                  <a:gd name="T97" fmla="*/ 53 h 93"/>
                  <a:gd name="T98" fmla="*/ 29 w 84"/>
                  <a:gd name="T99" fmla="*/ 55 h 93"/>
                  <a:gd name="T100" fmla="*/ 26 w 84"/>
                  <a:gd name="T101" fmla="*/ 57 h 93"/>
                  <a:gd name="T102" fmla="*/ 23 w 84"/>
                  <a:gd name="T103" fmla="*/ 62 h 93"/>
                  <a:gd name="T104" fmla="*/ 23 w 84"/>
                  <a:gd name="T105" fmla="*/ 66 h 93"/>
                  <a:gd name="T106" fmla="*/ 26 w 84"/>
                  <a:gd name="T107" fmla="*/ 71 h 93"/>
                  <a:gd name="T108" fmla="*/ 28 w 84"/>
                  <a:gd name="T109" fmla="*/ 74 h 93"/>
                  <a:gd name="T110" fmla="*/ 33 w 84"/>
                  <a:gd name="T111" fmla="*/ 76 h 93"/>
                  <a:gd name="T112" fmla="*/ 39 w 84"/>
                  <a:gd name="T113" fmla="*/ 76 h 93"/>
                  <a:gd name="T114" fmla="*/ 45 w 84"/>
                  <a:gd name="T115" fmla="*/ 74 h 93"/>
                  <a:gd name="T116" fmla="*/ 50 w 84"/>
                  <a:gd name="T117" fmla="*/ 71 h 93"/>
                  <a:gd name="T118" fmla="*/ 53 w 84"/>
                  <a:gd name="T119" fmla="*/ 66 h 93"/>
                  <a:gd name="T120" fmla="*/ 54 w 84"/>
                  <a:gd name="T121" fmla="*/ 63 h 93"/>
                  <a:gd name="T122" fmla="*/ 54 w 84"/>
                  <a:gd name="T123" fmla="*/ 57 h 93"/>
                  <a:gd name="T124" fmla="*/ 54 w 84"/>
                  <a:gd name="T125" fmla="*/ 47 h 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93"/>
                  <a:gd name="T191" fmla="*/ 84 w 84"/>
                  <a:gd name="T192" fmla="*/ 93 h 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93">
                    <a:moveTo>
                      <a:pt x="24" y="28"/>
                    </a:moveTo>
                    <a:lnTo>
                      <a:pt x="3" y="24"/>
                    </a:lnTo>
                    <a:lnTo>
                      <a:pt x="5" y="18"/>
                    </a:lnTo>
                    <a:lnTo>
                      <a:pt x="8" y="14"/>
                    </a:lnTo>
                    <a:lnTo>
                      <a:pt x="11" y="9"/>
                    </a:lnTo>
                    <a:lnTo>
                      <a:pt x="15" y="6"/>
                    </a:lnTo>
                    <a:lnTo>
                      <a:pt x="18" y="5"/>
                    </a:lnTo>
                    <a:lnTo>
                      <a:pt x="20" y="4"/>
                    </a:lnTo>
                    <a:lnTo>
                      <a:pt x="23" y="3"/>
                    </a:lnTo>
                    <a:lnTo>
                      <a:pt x="26" y="2"/>
                    </a:lnTo>
                    <a:lnTo>
                      <a:pt x="29" y="1"/>
                    </a:lnTo>
                    <a:lnTo>
                      <a:pt x="33" y="1"/>
                    </a:lnTo>
                    <a:lnTo>
                      <a:pt x="36" y="0"/>
                    </a:lnTo>
                    <a:lnTo>
                      <a:pt x="41" y="0"/>
                    </a:lnTo>
                    <a:lnTo>
                      <a:pt x="47" y="0"/>
                    </a:lnTo>
                    <a:lnTo>
                      <a:pt x="54" y="1"/>
                    </a:lnTo>
                    <a:lnTo>
                      <a:pt x="59" y="2"/>
                    </a:lnTo>
                    <a:lnTo>
                      <a:pt x="64" y="3"/>
                    </a:lnTo>
                    <a:lnTo>
                      <a:pt x="67" y="5"/>
                    </a:lnTo>
                    <a:lnTo>
                      <a:pt x="71" y="8"/>
                    </a:lnTo>
                    <a:lnTo>
                      <a:pt x="73" y="10"/>
                    </a:lnTo>
                    <a:lnTo>
                      <a:pt x="75" y="13"/>
                    </a:lnTo>
                    <a:lnTo>
                      <a:pt x="76" y="16"/>
                    </a:lnTo>
                    <a:lnTo>
                      <a:pt x="77" y="21"/>
                    </a:lnTo>
                    <a:lnTo>
                      <a:pt x="78" y="28"/>
                    </a:lnTo>
                    <a:lnTo>
                      <a:pt x="78" y="35"/>
                    </a:lnTo>
                    <a:lnTo>
                      <a:pt x="78" y="61"/>
                    </a:lnTo>
                    <a:lnTo>
                      <a:pt x="78" y="67"/>
                    </a:lnTo>
                    <a:lnTo>
                      <a:pt x="79" y="72"/>
                    </a:lnTo>
                    <a:lnTo>
                      <a:pt x="79" y="75"/>
                    </a:lnTo>
                    <a:lnTo>
                      <a:pt x="79" y="78"/>
                    </a:lnTo>
                    <a:lnTo>
                      <a:pt x="80" y="81"/>
                    </a:lnTo>
                    <a:lnTo>
                      <a:pt x="81" y="84"/>
                    </a:lnTo>
                    <a:lnTo>
                      <a:pt x="82" y="88"/>
                    </a:lnTo>
                    <a:lnTo>
                      <a:pt x="84" y="90"/>
                    </a:lnTo>
                    <a:lnTo>
                      <a:pt x="60" y="90"/>
                    </a:lnTo>
                    <a:lnTo>
                      <a:pt x="59" y="89"/>
                    </a:lnTo>
                    <a:lnTo>
                      <a:pt x="59" y="88"/>
                    </a:lnTo>
                    <a:lnTo>
                      <a:pt x="58" y="86"/>
                    </a:lnTo>
                    <a:lnTo>
                      <a:pt x="58" y="84"/>
                    </a:lnTo>
                    <a:lnTo>
                      <a:pt x="58" y="83"/>
                    </a:lnTo>
                    <a:lnTo>
                      <a:pt x="58" y="82"/>
                    </a:lnTo>
                    <a:lnTo>
                      <a:pt x="57" y="81"/>
                    </a:lnTo>
                    <a:lnTo>
                      <a:pt x="54" y="83"/>
                    </a:lnTo>
                    <a:lnTo>
                      <a:pt x="51" y="86"/>
                    </a:lnTo>
                    <a:lnTo>
                      <a:pt x="47" y="88"/>
                    </a:lnTo>
                    <a:lnTo>
                      <a:pt x="45" y="90"/>
                    </a:lnTo>
                    <a:lnTo>
                      <a:pt x="41" y="91"/>
                    </a:lnTo>
                    <a:lnTo>
                      <a:pt x="37" y="92"/>
                    </a:lnTo>
                    <a:lnTo>
                      <a:pt x="33" y="93"/>
                    </a:lnTo>
                    <a:lnTo>
                      <a:pt x="28" y="93"/>
                    </a:lnTo>
                    <a:lnTo>
                      <a:pt x="23" y="92"/>
                    </a:lnTo>
                    <a:lnTo>
                      <a:pt x="16" y="91"/>
                    </a:lnTo>
                    <a:lnTo>
                      <a:pt x="11" y="88"/>
                    </a:lnTo>
                    <a:lnTo>
                      <a:pt x="7" y="85"/>
                    </a:lnTo>
                    <a:lnTo>
                      <a:pt x="5" y="82"/>
                    </a:lnTo>
                    <a:lnTo>
                      <a:pt x="2" y="77"/>
                    </a:lnTo>
                    <a:lnTo>
                      <a:pt x="1" y="72"/>
                    </a:lnTo>
                    <a:lnTo>
                      <a:pt x="0" y="67"/>
                    </a:lnTo>
                    <a:lnTo>
                      <a:pt x="0" y="63"/>
                    </a:lnTo>
                    <a:lnTo>
                      <a:pt x="1" y="59"/>
                    </a:lnTo>
                    <a:lnTo>
                      <a:pt x="2" y="55"/>
                    </a:lnTo>
                    <a:lnTo>
                      <a:pt x="3" y="53"/>
                    </a:lnTo>
                    <a:lnTo>
                      <a:pt x="5" y="50"/>
                    </a:lnTo>
                    <a:lnTo>
                      <a:pt x="7" y="48"/>
                    </a:lnTo>
                    <a:lnTo>
                      <a:pt x="10" y="45"/>
                    </a:lnTo>
                    <a:lnTo>
                      <a:pt x="12" y="43"/>
                    </a:lnTo>
                    <a:lnTo>
                      <a:pt x="15" y="42"/>
                    </a:lnTo>
                    <a:lnTo>
                      <a:pt x="21" y="41"/>
                    </a:lnTo>
                    <a:lnTo>
                      <a:pt x="25" y="39"/>
                    </a:lnTo>
                    <a:lnTo>
                      <a:pt x="31" y="38"/>
                    </a:lnTo>
                    <a:lnTo>
                      <a:pt x="39" y="38"/>
                    </a:lnTo>
                    <a:lnTo>
                      <a:pt x="46" y="36"/>
                    </a:lnTo>
                    <a:lnTo>
                      <a:pt x="51" y="33"/>
                    </a:lnTo>
                    <a:lnTo>
                      <a:pt x="54" y="32"/>
                    </a:lnTo>
                    <a:lnTo>
                      <a:pt x="54" y="30"/>
                    </a:lnTo>
                    <a:lnTo>
                      <a:pt x="54" y="27"/>
                    </a:lnTo>
                    <a:lnTo>
                      <a:pt x="54" y="24"/>
                    </a:lnTo>
                    <a:lnTo>
                      <a:pt x="52" y="22"/>
                    </a:lnTo>
                    <a:lnTo>
                      <a:pt x="51" y="20"/>
                    </a:lnTo>
                    <a:lnTo>
                      <a:pt x="49" y="19"/>
                    </a:lnTo>
                    <a:lnTo>
                      <a:pt x="46" y="18"/>
                    </a:lnTo>
                    <a:lnTo>
                      <a:pt x="43" y="18"/>
                    </a:lnTo>
                    <a:lnTo>
                      <a:pt x="39" y="18"/>
                    </a:lnTo>
                    <a:lnTo>
                      <a:pt x="36" y="18"/>
                    </a:lnTo>
                    <a:lnTo>
                      <a:pt x="33" y="18"/>
                    </a:lnTo>
                    <a:lnTo>
                      <a:pt x="31" y="18"/>
                    </a:lnTo>
                    <a:lnTo>
                      <a:pt x="29" y="20"/>
                    </a:lnTo>
                    <a:lnTo>
                      <a:pt x="28" y="21"/>
                    </a:lnTo>
                    <a:lnTo>
                      <a:pt x="27" y="23"/>
                    </a:lnTo>
                    <a:lnTo>
                      <a:pt x="25" y="25"/>
                    </a:lnTo>
                    <a:lnTo>
                      <a:pt x="24" y="28"/>
                    </a:lnTo>
                    <a:close/>
                    <a:moveTo>
                      <a:pt x="54" y="47"/>
                    </a:moveTo>
                    <a:lnTo>
                      <a:pt x="52" y="48"/>
                    </a:lnTo>
                    <a:lnTo>
                      <a:pt x="48" y="48"/>
                    </a:lnTo>
                    <a:lnTo>
                      <a:pt x="44" y="50"/>
                    </a:lnTo>
                    <a:lnTo>
                      <a:pt x="40" y="52"/>
                    </a:lnTo>
                    <a:lnTo>
                      <a:pt x="36" y="53"/>
                    </a:lnTo>
                    <a:lnTo>
                      <a:pt x="32" y="53"/>
                    </a:lnTo>
                    <a:lnTo>
                      <a:pt x="29" y="55"/>
                    </a:lnTo>
                    <a:lnTo>
                      <a:pt x="28" y="55"/>
                    </a:lnTo>
                    <a:lnTo>
                      <a:pt x="26" y="57"/>
                    </a:lnTo>
                    <a:lnTo>
                      <a:pt x="24" y="59"/>
                    </a:lnTo>
                    <a:lnTo>
                      <a:pt x="23" y="62"/>
                    </a:lnTo>
                    <a:lnTo>
                      <a:pt x="23" y="63"/>
                    </a:lnTo>
                    <a:lnTo>
                      <a:pt x="23" y="66"/>
                    </a:lnTo>
                    <a:lnTo>
                      <a:pt x="24" y="68"/>
                    </a:lnTo>
                    <a:lnTo>
                      <a:pt x="26" y="71"/>
                    </a:lnTo>
                    <a:lnTo>
                      <a:pt x="27" y="73"/>
                    </a:lnTo>
                    <a:lnTo>
                      <a:pt x="28" y="74"/>
                    </a:lnTo>
                    <a:lnTo>
                      <a:pt x="31" y="75"/>
                    </a:lnTo>
                    <a:lnTo>
                      <a:pt x="33" y="76"/>
                    </a:lnTo>
                    <a:lnTo>
                      <a:pt x="36" y="76"/>
                    </a:lnTo>
                    <a:lnTo>
                      <a:pt x="39" y="76"/>
                    </a:lnTo>
                    <a:lnTo>
                      <a:pt x="42" y="75"/>
                    </a:lnTo>
                    <a:lnTo>
                      <a:pt x="45" y="74"/>
                    </a:lnTo>
                    <a:lnTo>
                      <a:pt x="47" y="73"/>
                    </a:lnTo>
                    <a:lnTo>
                      <a:pt x="50" y="71"/>
                    </a:lnTo>
                    <a:lnTo>
                      <a:pt x="52" y="68"/>
                    </a:lnTo>
                    <a:lnTo>
                      <a:pt x="53" y="66"/>
                    </a:lnTo>
                    <a:lnTo>
                      <a:pt x="53" y="64"/>
                    </a:lnTo>
                    <a:lnTo>
                      <a:pt x="54" y="63"/>
                    </a:lnTo>
                    <a:lnTo>
                      <a:pt x="54" y="60"/>
                    </a:lnTo>
                    <a:lnTo>
                      <a:pt x="54" y="57"/>
                    </a:lnTo>
                    <a:lnTo>
                      <a:pt x="54" y="53"/>
                    </a:lnTo>
                    <a:lnTo>
                      <a:pt x="54" y="47"/>
                    </a:lnTo>
                    <a:close/>
                  </a:path>
                </a:pathLst>
              </a:custGeom>
              <a:solidFill>
                <a:srgbClr val="FFFF00"/>
              </a:solidFill>
              <a:ln w="9525">
                <a:noFill/>
                <a:round/>
                <a:headEnd/>
                <a:tailEnd/>
              </a:ln>
            </p:spPr>
            <p:txBody>
              <a:bodyPr/>
              <a:lstStyle/>
              <a:p>
                <a:endParaRPr lang="en-US"/>
              </a:p>
            </p:txBody>
          </p:sp>
          <p:sp>
            <p:nvSpPr>
              <p:cNvPr id="43215" name="Freeform 206"/>
              <p:cNvSpPr>
                <a:spLocks/>
              </p:cNvSpPr>
              <p:nvPr/>
            </p:nvSpPr>
            <p:spPr bwMode="auto">
              <a:xfrm>
                <a:off x="2175" y="3541"/>
                <a:ext cx="58" cy="90"/>
              </a:xfrm>
              <a:custGeom>
                <a:avLst/>
                <a:gdLst>
                  <a:gd name="T0" fmla="*/ 24 w 58"/>
                  <a:gd name="T1" fmla="*/ 90 h 90"/>
                  <a:gd name="T2" fmla="*/ 0 w 58"/>
                  <a:gd name="T3" fmla="*/ 90 h 90"/>
                  <a:gd name="T4" fmla="*/ 0 w 58"/>
                  <a:gd name="T5" fmla="*/ 2 h 90"/>
                  <a:gd name="T6" fmla="*/ 22 w 58"/>
                  <a:gd name="T7" fmla="*/ 2 h 90"/>
                  <a:gd name="T8" fmla="*/ 22 w 58"/>
                  <a:gd name="T9" fmla="*/ 15 h 90"/>
                  <a:gd name="T10" fmla="*/ 25 w 58"/>
                  <a:gd name="T11" fmla="*/ 11 h 90"/>
                  <a:gd name="T12" fmla="*/ 27 w 58"/>
                  <a:gd name="T13" fmla="*/ 7 h 90"/>
                  <a:gd name="T14" fmla="*/ 30 w 58"/>
                  <a:gd name="T15" fmla="*/ 5 h 90"/>
                  <a:gd name="T16" fmla="*/ 32 w 58"/>
                  <a:gd name="T17" fmla="*/ 2 h 90"/>
                  <a:gd name="T18" fmla="*/ 34 w 58"/>
                  <a:gd name="T19" fmla="*/ 1 h 90"/>
                  <a:gd name="T20" fmla="*/ 36 w 58"/>
                  <a:gd name="T21" fmla="*/ 1 h 90"/>
                  <a:gd name="T22" fmla="*/ 39 w 58"/>
                  <a:gd name="T23" fmla="*/ 0 h 90"/>
                  <a:gd name="T24" fmla="*/ 42 w 58"/>
                  <a:gd name="T25" fmla="*/ 0 h 90"/>
                  <a:gd name="T26" fmla="*/ 46 w 58"/>
                  <a:gd name="T27" fmla="*/ 0 h 90"/>
                  <a:gd name="T28" fmla="*/ 50 w 58"/>
                  <a:gd name="T29" fmla="*/ 1 h 90"/>
                  <a:gd name="T30" fmla="*/ 54 w 58"/>
                  <a:gd name="T31" fmla="*/ 2 h 90"/>
                  <a:gd name="T32" fmla="*/ 58 w 58"/>
                  <a:gd name="T33" fmla="*/ 5 h 90"/>
                  <a:gd name="T34" fmla="*/ 50 w 58"/>
                  <a:gd name="T35" fmla="*/ 24 h 90"/>
                  <a:gd name="T36" fmla="*/ 48 w 58"/>
                  <a:gd name="T37" fmla="*/ 22 h 90"/>
                  <a:gd name="T38" fmla="*/ 45 w 58"/>
                  <a:gd name="T39" fmla="*/ 21 h 90"/>
                  <a:gd name="T40" fmla="*/ 42 w 58"/>
                  <a:gd name="T41" fmla="*/ 20 h 90"/>
                  <a:gd name="T42" fmla="*/ 39 w 58"/>
                  <a:gd name="T43" fmla="*/ 20 h 90"/>
                  <a:gd name="T44" fmla="*/ 36 w 58"/>
                  <a:gd name="T45" fmla="*/ 20 h 90"/>
                  <a:gd name="T46" fmla="*/ 34 w 58"/>
                  <a:gd name="T47" fmla="*/ 20 h 90"/>
                  <a:gd name="T48" fmla="*/ 32 w 58"/>
                  <a:gd name="T49" fmla="*/ 21 h 90"/>
                  <a:gd name="T50" fmla="*/ 31 w 58"/>
                  <a:gd name="T51" fmla="*/ 23 h 90"/>
                  <a:gd name="T52" fmla="*/ 29 w 58"/>
                  <a:gd name="T53" fmla="*/ 25 h 90"/>
                  <a:gd name="T54" fmla="*/ 28 w 58"/>
                  <a:gd name="T55" fmla="*/ 26 h 90"/>
                  <a:gd name="T56" fmla="*/ 27 w 58"/>
                  <a:gd name="T57" fmla="*/ 30 h 90"/>
                  <a:gd name="T58" fmla="*/ 26 w 58"/>
                  <a:gd name="T59" fmla="*/ 32 h 90"/>
                  <a:gd name="T60" fmla="*/ 26 w 58"/>
                  <a:gd name="T61" fmla="*/ 35 h 90"/>
                  <a:gd name="T62" fmla="*/ 26 w 58"/>
                  <a:gd name="T63" fmla="*/ 37 h 90"/>
                  <a:gd name="T64" fmla="*/ 25 w 58"/>
                  <a:gd name="T65" fmla="*/ 40 h 90"/>
                  <a:gd name="T66" fmla="*/ 25 w 58"/>
                  <a:gd name="T67" fmla="*/ 44 h 90"/>
                  <a:gd name="T68" fmla="*/ 24 w 58"/>
                  <a:gd name="T69" fmla="*/ 48 h 90"/>
                  <a:gd name="T70" fmla="*/ 24 w 58"/>
                  <a:gd name="T71" fmla="*/ 52 h 90"/>
                  <a:gd name="T72" fmla="*/ 24 w 58"/>
                  <a:gd name="T73" fmla="*/ 57 h 90"/>
                  <a:gd name="T74" fmla="*/ 24 w 58"/>
                  <a:gd name="T75" fmla="*/ 63 h 90"/>
                  <a:gd name="T76" fmla="*/ 24 w 58"/>
                  <a:gd name="T77" fmla="*/ 9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90"/>
                  <a:gd name="T119" fmla="*/ 58 w 5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90">
                    <a:moveTo>
                      <a:pt x="24" y="90"/>
                    </a:moveTo>
                    <a:lnTo>
                      <a:pt x="0" y="90"/>
                    </a:lnTo>
                    <a:lnTo>
                      <a:pt x="0" y="2"/>
                    </a:lnTo>
                    <a:lnTo>
                      <a:pt x="22" y="2"/>
                    </a:lnTo>
                    <a:lnTo>
                      <a:pt x="22" y="15"/>
                    </a:lnTo>
                    <a:lnTo>
                      <a:pt x="25" y="11"/>
                    </a:lnTo>
                    <a:lnTo>
                      <a:pt x="27" y="7"/>
                    </a:lnTo>
                    <a:lnTo>
                      <a:pt x="30" y="5"/>
                    </a:lnTo>
                    <a:lnTo>
                      <a:pt x="32" y="2"/>
                    </a:lnTo>
                    <a:lnTo>
                      <a:pt x="34" y="1"/>
                    </a:lnTo>
                    <a:lnTo>
                      <a:pt x="36" y="1"/>
                    </a:lnTo>
                    <a:lnTo>
                      <a:pt x="39" y="0"/>
                    </a:lnTo>
                    <a:lnTo>
                      <a:pt x="42" y="0"/>
                    </a:lnTo>
                    <a:lnTo>
                      <a:pt x="46" y="0"/>
                    </a:lnTo>
                    <a:lnTo>
                      <a:pt x="50" y="1"/>
                    </a:lnTo>
                    <a:lnTo>
                      <a:pt x="54" y="2"/>
                    </a:lnTo>
                    <a:lnTo>
                      <a:pt x="58" y="5"/>
                    </a:lnTo>
                    <a:lnTo>
                      <a:pt x="50" y="24"/>
                    </a:lnTo>
                    <a:lnTo>
                      <a:pt x="48" y="22"/>
                    </a:lnTo>
                    <a:lnTo>
                      <a:pt x="45" y="21"/>
                    </a:lnTo>
                    <a:lnTo>
                      <a:pt x="42" y="20"/>
                    </a:lnTo>
                    <a:lnTo>
                      <a:pt x="39" y="20"/>
                    </a:lnTo>
                    <a:lnTo>
                      <a:pt x="36" y="20"/>
                    </a:lnTo>
                    <a:lnTo>
                      <a:pt x="34" y="20"/>
                    </a:lnTo>
                    <a:lnTo>
                      <a:pt x="32" y="21"/>
                    </a:lnTo>
                    <a:lnTo>
                      <a:pt x="31" y="23"/>
                    </a:lnTo>
                    <a:lnTo>
                      <a:pt x="29" y="25"/>
                    </a:lnTo>
                    <a:lnTo>
                      <a:pt x="28" y="26"/>
                    </a:lnTo>
                    <a:lnTo>
                      <a:pt x="27" y="30"/>
                    </a:lnTo>
                    <a:lnTo>
                      <a:pt x="26" y="32"/>
                    </a:lnTo>
                    <a:lnTo>
                      <a:pt x="26" y="35"/>
                    </a:lnTo>
                    <a:lnTo>
                      <a:pt x="26" y="37"/>
                    </a:lnTo>
                    <a:lnTo>
                      <a:pt x="25" y="40"/>
                    </a:lnTo>
                    <a:lnTo>
                      <a:pt x="25" y="44"/>
                    </a:lnTo>
                    <a:lnTo>
                      <a:pt x="24" y="48"/>
                    </a:lnTo>
                    <a:lnTo>
                      <a:pt x="24" y="52"/>
                    </a:lnTo>
                    <a:lnTo>
                      <a:pt x="24" y="57"/>
                    </a:lnTo>
                    <a:lnTo>
                      <a:pt x="24" y="63"/>
                    </a:lnTo>
                    <a:lnTo>
                      <a:pt x="24" y="90"/>
                    </a:lnTo>
                    <a:close/>
                  </a:path>
                </a:pathLst>
              </a:custGeom>
              <a:solidFill>
                <a:srgbClr val="FFFF00"/>
              </a:solidFill>
              <a:ln w="9525">
                <a:noFill/>
                <a:round/>
                <a:headEnd/>
                <a:tailEnd/>
              </a:ln>
            </p:spPr>
            <p:txBody>
              <a:bodyPr/>
              <a:lstStyle/>
              <a:p>
                <a:endParaRPr lang="en-US"/>
              </a:p>
            </p:txBody>
          </p:sp>
          <p:sp>
            <p:nvSpPr>
              <p:cNvPr id="43216" name="Freeform 207"/>
              <p:cNvSpPr>
                <a:spLocks noEditPoints="1"/>
              </p:cNvSpPr>
              <p:nvPr/>
            </p:nvSpPr>
            <p:spPr bwMode="auto">
              <a:xfrm>
                <a:off x="2237" y="3541"/>
                <a:ext cx="83" cy="93"/>
              </a:xfrm>
              <a:custGeom>
                <a:avLst/>
                <a:gdLst>
                  <a:gd name="T0" fmla="*/ 81 w 83"/>
                  <a:gd name="T1" fmla="*/ 67 h 93"/>
                  <a:gd name="T2" fmla="*/ 75 w 83"/>
                  <a:gd name="T3" fmla="*/ 78 h 93"/>
                  <a:gd name="T4" fmla="*/ 68 w 83"/>
                  <a:gd name="T5" fmla="*/ 87 h 93"/>
                  <a:gd name="T6" fmla="*/ 62 w 83"/>
                  <a:gd name="T7" fmla="*/ 89 h 93"/>
                  <a:gd name="T8" fmla="*/ 56 w 83"/>
                  <a:gd name="T9" fmla="*/ 91 h 93"/>
                  <a:gd name="T10" fmla="*/ 49 w 83"/>
                  <a:gd name="T11" fmla="*/ 92 h 93"/>
                  <a:gd name="T12" fmla="*/ 42 w 83"/>
                  <a:gd name="T13" fmla="*/ 93 h 93"/>
                  <a:gd name="T14" fmla="*/ 31 w 83"/>
                  <a:gd name="T15" fmla="*/ 92 h 93"/>
                  <a:gd name="T16" fmla="*/ 22 w 83"/>
                  <a:gd name="T17" fmla="*/ 89 h 93"/>
                  <a:gd name="T18" fmla="*/ 14 w 83"/>
                  <a:gd name="T19" fmla="*/ 84 h 93"/>
                  <a:gd name="T20" fmla="*/ 8 w 83"/>
                  <a:gd name="T21" fmla="*/ 78 h 93"/>
                  <a:gd name="T22" fmla="*/ 4 w 83"/>
                  <a:gd name="T23" fmla="*/ 72 h 93"/>
                  <a:gd name="T24" fmla="*/ 2 w 83"/>
                  <a:gd name="T25" fmla="*/ 64 h 93"/>
                  <a:gd name="T26" fmla="*/ 1 w 83"/>
                  <a:gd name="T27" fmla="*/ 56 h 93"/>
                  <a:gd name="T28" fmla="*/ 0 w 83"/>
                  <a:gd name="T29" fmla="*/ 47 h 93"/>
                  <a:gd name="T30" fmla="*/ 1 w 83"/>
                  <a:gd name="T31" fmla="*/ 37 h 93"/>
                  <a:gd name="T32" fmla="*/ 3 w 83"/>
                  <a:gd name="T33" fmla="*/ 28 h 93"/>
                  <a:gd name="T34" fmla="*/ 6 w 83"/>
                  <a:gd name="T35" fmla="*/ 19 h 93"/>
                  <a:gd name="T36" fmla="*/ 10 w 83"/>
                  <a:gd name="T37" fmla="*/ 13 h 93"/>
                  <a:gd name="T38" fmla="*/ 16 w 83"/>
                  <a:gd name="T39" fmla="*/ 8 h 93"/>
                  <a:gd name="T40" fmla="*/ 23 w 83"/>
                  <a:gd name="T41" fmla="*/ 4 h 93"/>
                  <a:gd name="T42" fmla="*/ 31 w 83"/>
                  <a:gd name="T43" fmla="*/ 1 h 93"/>
                  <a:gd name="T44" fmla="*/ 40 w 83"/>
                  <a:gd name="T45" fmla="*/ 0 h 93"/>
                  <a:gd name="T46" fmla="*/ 49 w 83"/>
                  <a:gd name="T47" fmla="*/ 1 h 93"/>
                  <a:gd name="T48" fmla="*/ 58 w 83"/>
                  <a:gd name="T49" fmla="*/ 4 h 93"/>
                  <a:gd name="T50" fmla="*/ 65 w 83"/>
                  <a:gd name="T51" fmla="*/ 8 h 93"/>
                  <a:gd name="T52" fmla="*/ 71 w 83"/>
                  <a:gd name="T53" fmla="*/ 13 h 93"/>
                  <a:gd name="T54" fmla="*/ 76 w 83"/>
                  <a:gd name="T55" fmla="*/ 20 h 93"/>
                  <a:gd name="T56" fmla="*/ 80 w 83"/>
                  <a:gd name="T57" fmla="*/ 29 h 93"/>
                  <a:gd name="T58" fmla="*/ 82 w 83"/>
                  <a:gd name="T59" fmla="*/ 40 h 93"/>
                  <a:gd name="T60" fmla="*/ 83 w 83"/>
                  <a:gd name="T61" fmla="*/ 53 h 93"/>
                  <a:gd name="T62" fmla="*/ 23 w 83"/>
                  <a:gd name="T63" fmla="*/ 58 h 93"/>
                  <a:gd name="T64" fmla="*/ 25 w 83"/>
                  <a:gd name="T65" fmla="*/ 67 h 93"/>
                  <a:gd name="T66" fmla="*/ 31 w 83"/>
                  <a:gd name="T67" fmla="*/ 72 h 93"/>
                  <a:gd name="T68" fmla="*/ 39 w 83"/>
                  <a:gd name="T69" fmla="*/ 74 h 93"/>
                  <a:gd name="T70" fmla="*/ 45 w 83"/>
                  <a:gd name="T71" fmla="*/ 75 h 93"/>
                  <a:gd name="T72" fmla="*/ 50 w 83"/>
                  <a:gd name="T73" fmla="*/ 74 h 93"/>
                  <a:gd name="T74" fmla="*/ 52 w 83"/>
                  <a:gd name="T75" fmla="*/ 71 h 93"/>
                  <a:gd name="T76" fmla="*/ 56 w 83"/>
                  <a:gd name="T77" fmla="*/ 66 h 93"/>
                  <a:gd name="T78" fmla="*/ 59 w 83"/>
                  <a:gd name="T79" fmla="*/ 38 h 93"/>
                  <a:gd name="T80" fmla="*/ 58 w 83"/>
                  <a:gd name="T81" fmla="*/ 29 h 93"/>
                  <a:gd name="T82" fmla="*/ 53 w 83"/>
                  <a:gd name="T83" fmla="*/ 23 h 93"/>
                  <a:gd name="T84" fmla="*/ 47 w 83"/>
                  <a:gd name="T85" fmla="*/ 19 h 93"/>
                  <a:gd name="T86" fmla="*/ 40 w 83"/>
                  <a:gd name="T87" fmla="*/ 18 h 93"/>
                  <a:gd name="T88" fmla="*/ 34 w 83"/>
                  <a:gd name="T89" fmla="*/ 19 h 93"/>
                  <a:gd name="T90" fmla="*/ 28 w 83"/>
                  <a:gd name="T91" fmla="*/ 23 h 93"/>
                  <a:gd name="T92" fmla="*/ 24 w 83"/>
                  <a:gd name="T93" fmla="*/ 29 h 93"/>
                  <a:gd name="T94" fmla="*/ 23 w 83"/>
                  <a:gd name="T95" fmla="*/ 38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
                  <a:gd name="T145" fmla="*/ 0 h 93"/>
                  <a:gd name="T146" fmla="*/ 83 w 83"/>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 h="93">
                    <a:moveTo>
                      <a:pt x="58" y="63"/>
                    </a:moveTo>
                    <a:lnTo>
                      <a:pt x="81" y="67"/>
                    </a:lnTo>
                    <a:lnTo>
                      <a:pt x="78" y="73"/>
                    </a:lnTo>
                    <a:lnTo>
                      <a:pt x="75" y="78"/>
                    </a:lnTo>
                    <a:lnTo>
                      <a:pt x="72" y="83"/>
                    </a:lnTo>
                    <a:lnTo>
                      <a:pt x="68" y="87"/>
                    </a:lnTo>
                    <a:lnTo>
                      <a:pt x="65" y="88"/>
                    </a:lnTo>
                    <a:lnTo>
                      <a:pt x="62" y="89"/>
                    </a:lnTo>
                    <a:lnTo>
                      <a:pt x="58" y="90"/>
                    </a:lnTo>
                    <a:lnTo>
                      <a:pt x="56" y="91"/>
                    </a:lnTo>
                    <a:lnTo>
                      <a:pt x="52" y="92"/>
                    </a:lnTo>
                    <a:lnTo>
                      <a:pt x="49" y="92"/>
                    </a:lnTo>
                    <a:lnTo>
                      <a:pt x="45" y="93"/>
                    </a:lnTo>
                    <a:lnTo>
                      <a:pt x="42" y="93"/>
                    </a:lnTo>
                    <a:lnTo>
                      <a:pt x="36" y="93"/>
                    </a:lnTo>
                    <a:lnTo>
                      <a:pt x="31" y="92"/>
                    </a:lnTo>
                    <a:lnTo>
                      <a:pt x="26" y="91"/>
                    </a:lnTo>
                    <a:lnTo>
                      <a:pt x="22" y="89"/>
                    </a:lnTo>
                    <a:lnTo>
                      <a:pt x="18" y="87"/>
                    </a:lnTo>
                    <a:lnTo>
                      <a:pt x="14" y="84"/>
                    </a:lnTo>
                    <a:lnTo>
                      <a:pt x="11" y="82"/>
                    </a:lnTo>
                    <a:lnTo>
                      <a:pt x="8" y="78"/>
                    </a:lnTo>
                    <a:lnTo>
                      <a:pt x="7" y="75"/>
                    </a:lnTo>
                    <a:lnTo>
                      <a:pt x="4" y="72"/>
                    </a:lnTo>
                    <a:lnTo>
                      <a:pt x="3" y="68"/>
                    </a:lnTo>
                    <a:lnTo>
                      <a:pt x="2" y="64"/>
                    </a:lnTo>
                    <a:lnTo>
                      <a:pt x="1" y="60"/>
                    </a:lnTo>
                    <a:lnTo>
                      <a:pt x="1" y="56"/>
                    </a:lnTo>
                    <a:lnTo>
                      <a:pt x="0" y="52"/>
                    </a:lnTo>
                    <a:lnTo>
                      <a:pt x="0" y="47"/>
                    </a:lnTo>
                    <a:lnTo>
                      <a:pt x="0" y="42"/>
                    </a:lnTo>
                    <a:lnTo>
                      <a:pt x="1" y="37"/>
                    </a:lnTo>
                    <a:lnTo>
                      <a:pt x="2" y="32"/>
                    </a:lnTo>
                    <a:lnTo>
                      <a:pt x="3" y="28"/>
                    </a:lnTo>
                    <a:lnTo>
                      <a:pt x="4" y="23"/>
                    </a:lnTo>
                    <a:lnTo>
                      <a:pt x="6" y="19"/>
                    </a:lnTo>
                    <a:lnTo>
                      <a:pt x="8" y="16"/>
                    </a:lnTo>
                    <a:lnTo>
                      <a:pt x="10" y="13"/>
                    </a:lnTo>
                    <a:lnTo>
                      <a:pt x="13" y="10"/>
                    </a:lnTo>
                    <a:lnTo>
                      <a:pt x="16" y="8"/>
                    </a:lnTo>
                    <a:lnTo>
                      <a:pt x="19" y="5"/>
                    </a:lnTo>
                    <a:lnTo>
                      <a:pt x="23" y="4"/>
                    </a:lnTo>
                    <a:lnTo>
                      <a:pt x="27" y="2"/>
                    </a:lnTo>
                    <a:lnTo>
                      <a:pt x="31" y="1"/>
                    </a:lnTo>
                    <a:lnTo>
                      <a:pt x="36" y="0"/>
                    </a:lnTo>
                    <a:lnTo>
                      <a:pt x="40" y="0"/>
                    </a:lnTo>
                    <a:lnTo>
                      <a:pt x="45" y="0"/>
                    </a:lnTo>
                    <a:lnTo>
                      <a:pt x="49" y="1"/>
                    </a:lnTo>
                    <a:lnTo>
                      <a:pt x="54" y="2"/>
                    </a:lnTo>
                    <a:lnTo>
                      <a:pt x="58" y="4"/>
                    </a:lnTo>
                    <a:lnTo>
                      <a:pt x="62" y="5"/>
                    </a:lnTo>
                    <a:lnTo>
                      <a:pt x="65" y="8"/>
                    </a:lnTo>
                    <a:lnTo>
                      <a:pt x="68" y="10"/>
                    </a:lnTo>
                    <a:lnTo>
                      <a:pt x="71" y="13"/>
                    </a:lnTo>
                    <a:lnTo>
                      <a:pt x="73" y="16"/>
                    </a:lnTo>
                    <a:lnTo>
                      <a:pt x="76" y="20"/>
                    </a:lnTo>
                    <a:lnTo>
                      <a:pt x="78" y="24"/>
                    </a:lnTo>
                    <a:lnTo>
                      <a:pt x="80" y="29"/>
                    </a:lnTo>
                    <a:lnTo>
                      <a:pt x="81" y="34"/>
                    </a:lnTo>
                    <a:lnTo>
                      <a:pt x="82" y="40"/>
                    </a:lnTo>
                    <a:lnTo>
                      <a:pt x="83" y="46"/>
                    </a:lnTo>
                    <a:lnTo>
                      <a:pt x="83" y="53"/>
                    </a:lnTo>
                    <a:lnTo>
                      <a:pt x="23" y="53"/>
                    </a:lnTo>
                    <a:lnTo>
                      <a:pt x="23" y="58"/>
                    </a:lnTo>
                    <a:lnTo>
                      <a:pt x="24" y="63"/>
                    </a:lnTo>
                    <a:lnTo>
                      <a:pt x="25" y="67"/>
                    </a:lnTo>
                    <a:lnTo>
                      <a:pt x="28" y="69"/>
                    </a:lnTo>
                    <a:lnTo>
                      <a:pt x="31" y="72"/>
                    </a:lnTo>
                    <a:lnTo>
                      <a:pt x="36" y="73"/>
                    </a:lnTo>
                    <a:lnTo>
                      <a:pt x="39" y="74"/>
                    </a:lnTo>
                    <a:lnTo>
                      <a:pt x="42" y="75"/>
                    </a:lnTo>
                    <a:lnTo>
                      <a:pt x="45" y="75"/>
                    </a:lnTo>
                    <a:lnTo>
                      <a:pt x="47" y="75"/>
                    </a:lnTo>
                    <a:lnTo>
                      <a:pt x="50" y="74"/>
                    </a:lnTo>
                    <a:lnTo>
                      <a:pt x="50" y="73"/>
                    </a:lnTo>
                    <a:lnTo>
                      <a:pt x="52" y="71"/>
                    </a:lnTo>
                    <a:lnTo>
                      <a:pt x="54" y="68"/>
                    </a:lnTo>
                    <a:lnTo>
                      <a:pt x="56" y="66"/>
                    </a:lnTo>
                    <a:lnTo>
                      <a:pt x="58" y="63"/>
                    </a:lnTo>
                    <a:close/>
                    <a:moveTo>
                      <a:pt x="59" y="38"/>
                    </a:moveTo>
                    <a:lnTo>
                      <a:pt x="58" y="33"/>
                    </a:lnTo>
                    <a:lnTo>
                      <a:pt x="58" y="29"/>
                    </a:lnTo>
                    <a:lnTo>
                      <a:pt x="56" y="26"/>
                    </a:lnTo>
                    <a:lnTo>
                      <a:pt x="53" y="23"/>
                    </a:lnTo>
                    <a:lnTo>
                      <a:pt x="50" y="21"/>
                    </a:lnTo>
                    <a:lnTo>
                      <a:pt x="47" y="19"/>
                    </a:lnTo>
                    <a:lnTo>
                      <a:pt x="44" y="18"/>
                    </a:lnTo>
                    <a:lnTo>
                      <a:pt x="40" y="18"/>
                    </a:lnTo>
                    <a:lnTo>
                      <a:pt x="37" y="18"/>
                    </a:lnTo>
                    <a:lnTo>
                      <a:pt x="34" y="19"/>
                    </a:lnTo>
                    <a:lnTo>
                      <a:pt x="31" y="21"/>
                    </a:lnTo>
                    <a:lnTo>
                      <a:pt x="28" y="23"/>
                    </a:lnTo>
                    <a:lnTo>
                      <a:pt x="25" y="26"/>
                    </a:lnTo>
                    <a:lnTo>
                      <a:pt x="24" y="29"/>
                    </a:lnTo>
                    <a:lnTo>
                      <a:pt x="23" y="33"/>
                    </a:lnTo>
                    <a:lnTo>
                      <a:pt x="23" y="38"/>
                    </a:lnTo>
                    <a:lnTo>
                      <a:pt x="59" y="38"/>
                    </a:lnTo>
                    <a:close/>
                  </a:path>
                </a:pathLst>
              </a:custGeom>
              <a:solidFill>
                <a:srgbClr val="FFFF00"/>
              </a:solidFill>
              <a:ln w="9525">
                <a:noFill/>
                <a:round/>
                <a:headEnd/>
                <a:tailEnd/>
              </a:ln>
            </p:spPr>
            <p:txBody>
              <a:bodyPr/>
              <a:lstStyle/>
              <a:p>
                <a:endParaRPr lang="en-US"/>
              </a:p>
            </p:txBody>
          </p:sp>
          <p:sp>
            <p:nvSpPr>
              <p:cNvPr id="43217" name="Freeform 208"/>
              <p:cNvSpPr>
                <a:spLocks/>
              </p:cNvSpPr>
              <p:nvPr/>
            </p:nvSpPr>
            <p:spPr bwMode="auto">
              <a:xfrm>
                <a:off x="2331" y="3541"/>
                <a:ext cx="85" cy="93"/>
              </a:xfrm>
              <a:custGeom>
                <a:avLst/>
                <a:gdLst>
                  <a:gd name="T0" fmla="*/ 24 w 85"/>
                  <a:gd name="T1" fmla="*/ 63 h 93"/>
                  <a:gd name="T2" fmla="*/ 26 w 85"/>
                  <a:gd name="T3" fmla="*/ 68 h 93"/>
                  <a:gd name="T4" fmla="*/ 30 w 85"/>
                  <a:gd name="T5" fmla="*/ 73 h 93"/>
                  <a:gd name="T6" fmla="*/ 36 w 85"/>
                  <a:gd name="T7" fmla="*/ 75 h 93"/>
                  <a:gd name="T8" fmla="*/ 44 w 85"/>
                  <a:gd name="T9" fmla="*/ 76 h 93"/>
                  <a:gd name="T10" fmla="*/ 51 w 85"/>
                  <a:gd name="T11" fmla="*/ 75 h 93"/>
                  <a:gd name="T12" fmla="*/ 57 w 85"/>
                  <a:gd name="T13" fmla="*/ 73 h 93"/>
                  <a:gd name="T14" fmla="*/ 60 w 85"/>
                  <a:gd name="T15" fmla="*/ 71 h 93"/>
                  <a:gd name="T16" fmla="*/ 61 w 85"/>
                  <a:gd name="T17" fmla="*/ 67 h 93"/>
                  <a:gd name="T18" fmla="*/ 60 w 85"/>
                  <a:gd name="T19" fmla="*/ 64 h 93"/>
                  <a:gd name="T20" fmla="*/ 59 w 85"/>
                  <a:gd name="T21" fmla="*/ 62 h 93"/>
                  <a:gd name="T22" fmla="*/ 55 w 85"/>
                  <a:gd name="T23" fmla="*/ 60 h 93"/>
                  <a:gd name="T24" fmla="*/ 50 w 85"/>
                  <a:gd name="T25" fmla="*/ 59 h 93"/>
                  <a:gd name="T26" fmla="*/ 37 w 85"/>
                  <a:gd name="T27" fmla="*/ 56 h 93"/>
                  <a:gd name="T28" fmla="*/ 27 w 85"/>
                  <a:gd name="T29" fmla="*/ 53 h 93"/>
                  <a:gd name="T30" fmla="*/ 19 w 85"/>
                  <a:gd name="T31" fmla="*/ 51 h 93"/>
                  <a:gd name="T32" fmla="*/ 14 w 85"/>
                  <a:gd name="T33" fmla="*/ 48 h 93"/>
                  <a:gd name="T34" fmla="*/ 7 w 85"/>
                  <a:gd name="T35" fmla="*/ 38 h 93"/>
                  <a:gd name="T36" fmla="*/ 5 w 85"/>
                  <a:gd name="T37" fmla="*/ 27 h 93"/>
                  <a:gd name="T38" fmla="*/ 7 w 85"/>
                  <a:gd name="T39" fmla="*/ 17 h 93"/>
                  <a:gd name="T40" fmla="*/ 12 w 85"/>
                  <a:gd name="T41" fmla="*/ 9 h 93"/>
                  <a:gd name="T42" fmla="*/ 18 w 85"/>
                  <a:gd name="T43" fmla="*/ 4 h 93"/>
                  <a:gd name="T44" fmla="*/ 24 w 85"/>
                  <a:gd name="T45" fmla="*/ 2 h 93"/>
                  <a:gd name="T46" fmla="*/ 32 w 85"/>
                  <a:gd name="T47" fmla="*/ 1 h 93"/>
                  <a:gd name="T48" fmla="*/ 41 w 85"/>
                  <a:gd name="T49" fmla="*/ 0 h 93"/>
                  <a:gd name="T50" fmla="*/ 49 w 85"/>
                  <a:gd name="T51" fmla="*/ 1 h 93"/>
                  <a:gd name="T52" fmla="*/ 57 w 85"/>
                  <a:gd name="T53" fmla="*/ 2 h 93"/>
                  <a:gd name="T54" fmla="*/ 63 w 85"/>
                  <a:gd name="T55" fmla="*/ 4 h 93"/>
                  <a:gd name="T56" fmla="*/ 68 w 85"/>
                  <a:gd name="T57" fmla="*/ 6 h 93"/>
                  <a:gd name="T58" fmla="*/ 76 w 85"/>
                  <a:gd name="T59" fmla="*/ 14 h 93"/>
                  <a:gd name="T60" fmla="*/ 81 w 85"/>
                  <a:gd name="T61" fmla="*/ 23 h 93"/>
                  <a:gd name="T62" fmla="*/ 58 w 85"/>
                  <a:gd name="T63" fmla="*/ 24 h 93"/>
                  <a:gd name="T64" fmla="*/ 55 w 85"/>
                  <a:gd name="T65" fmla="*/ 21 h 93"/>
                  <a:gd name="T66" fmla="*/ 51 w 85"/>
                  <a:gd name="T67" fmla="*/ 18 h 93"/>
                  <a:gd name="T68" fmla="*/ 45 w 85"/>
                  <a:gd name="T69" fmla="*/ 17 h 93"/>
                  <a:gd name="T70" fmla="*/ 37 w 85"/>
                  <a:gd name="T71" fmla="*/ 17 h 93"/>
                  <a:gd name="T72" fmla="*/ 31 w 85"/>
                  <a:gd name="T73" fmla="*/ 18 h 93"/>
                  <a:gd name="T74" fmla="*/ 28 w 85"/>
                  <a:gd name="T75" fmla="*/ 20 h 93"/>
                  <a:gd name="T76" fmla="*/ 26 w 85"/>
                  <a:gd name="T77" fmla="*/ 23 h 93"/>
                  <a:gd name="T78" fmla="*/ 26 w 85"/>
                  <a:gd name="T79" fmla="*/ 25 h 93"/>
                  <a:gd name="T80" fmla="*/ 28 w 85"/>
                  <a:gd name="T81" fmla="*/ 28 h 93"/>
                  <a:gd name="T82" fmla="*/ 31 w 85"/>
                  <a:gd name="T83" fmla="*/ 30 h 93"/>
                  <a:gd name="T84" fmla="*/ 41 w 85"/>
                  <a:gd name="T85" fmla="*/ 33 h 93"/>
                  <a:gd name="T86" fmla="*/ 54 w 85"/>
                  <a:gd name="T87" fmla="*/ 36 h 93"/>
                  <a:gd name="T88" fmla="*/ 62 w 85"/>
                  <a:gd name="T89" fmla="*/ 38 h 93"/>
                  <a:gd name="T90" fmla="*/ 69 w 85"/>
                  <a:gd name="T91" fmla="*/ 41 h 93"/>
                  <a:gd name="T92" fmla="*/ 75 w 85"/>
                  <a:gd name="T93" fmla="*/ 44 h 93"/>
                  <a:gd name="T94" fmla="*/ 80 w 85"/>
                  <a:gd name="T95" fmla="*/ 49 h 93"/>
                  <a:gd name="T96" fmla="*/ 85 w 85"/>
                  <a:gd name="T97" fmla="*/ 58 h 93"/>
                  <a:gd name="T98" fmla="*/ 84 w 85"/>
                  <a:gd name="T99" fmla="*/ 69 h 93"/>
                  <a:gd name="T100" fmla="*/ 79 w 85"/>
                  <a:gd name="T101" fmla="*/ 79 h 93"/>
                  <a:gd name="T102" fmla="*/ 72 w 85"/>
                  <a:gd name="T103" fmla="*/ 86 h 93"/>
                  <a:gd name="T104" fmla="*/ 65 w 85"/>
                  <a:gd name="T105" fmla="*/ 89 h 93"/>
                  <a:gd name="T106" fmla="*/ 57 w 85"/>
                  <a:gd name="T107" fmla="*/ 92 h 93"/>
                  <a:gd name="T108" fmla="*/ 49 w 85"/>
                  <a:gd name="T109" fmla="*/ 93 h 93"/>
                  <a:gd name="T110" fmla="*/ 39 w 85"/>
                  <a:gd name="T111" fmla="*/ 93 h 93"/>
                  <a:gd name="T112" fmla="*/ 31 w 85"/>
                  <a:gd name="T113" fmla="*/ 92 h 93"/>
                  <a:gd name="T114" fmla="*/ 23 w 85"/>
                  <a:gd name="T115" fmla="*/ 90 h 93"/>
                  <a:gd name="T116" fmla="*/ 17 w 85"/>
                  <a:gd name="T117" fmla="*/ 88 h 93"/>
                  <a:gd name="T118" fmla="*/ 10 w 85"/>
                  <a:gd name="T119" fmla="*/ 83 h 93"/>
                  <a:gd name="T120" fmla="*/ 2 w 85"/>
                  <a:gd name="T121" fmla="*/ 73 h 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
                  <a:gd name="T184" fmla="*/ 0 h 93"/>
                  <a:gd name="T185" fmla="*/ 85 w 85"/>
                  <a:gd name="T186" fmla="*/ 93 h 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 h="93">
                    <a:moveTo>
                      <a:pt x="0" y="67"/>
                    </a:moveTo>
                    <a:lnTo>
                      <a:pt x="24" y="63"/>
                    </a:lnTo>
                    <a:lnTo>
                      <a:pt x="25" y="66"/>
                    </a:lnTo>
                    <a:lnTo>
                      <a:pt x="26" y="68"/>
                    </a:lnTo>
                    <a:lnTo>
                      <a:pt x="28" y="71"/>
                    </a:lnTo>
                    <a:lnTo>
                      <a:pt x="30" y="73"/>
                    </a:lnTo>
                    <a:lnTo>
                      <a:pt x="32" y="74"/>
                    </a:lnTo>
                    <a:lnTo>
                      <a:pt x="36" y="75"/>
                    </a:lnTo>
                    <a:lnTo>
                      <a:pt x="40" y="76"/>
                    </a:lnTo>
                    <a:lnTo>
                      <a:pt x="44" y="76"/>
                    </a:lnTo>
                    <a:lnTo>
                      <a:pt x="47" y="76"/>
                    </a:lnTo>
                    <a:lnTo>
                      <a:pt x="51" y="75"/>
                    </a:lnTo>
                    <a:lnTo>
                      <a:pt x="54" y="74"/>
                    </a:lnTo>
                    <a:lnTo>
                      <a:pt x="57" y="73"/>
                    </a:lnTo>
                    <a:lnTo>
                      <a:pt x="58" y="72"/>
                    </a:lnTo>
                    <a:lnTo>
                      <a:pt x="60" y="71"/>
                    </a:lnTo>
                    <a:lnTo>
                      <a:pt x="61" y="68"/>
                    </a:lnTo>
                    <a:lnTo>
                      <a:pt x="61" y="67"/>
                    </a:lnTo>
                    <a:lnTo>
                      <a:pt x="61" y="65"/>
                    </a:lnTo>
                    <a:lnTo>
                      <a:pt x="60" y="64"/>
                    </a:lnTo>
                    <a:lnTo>
                      <a:pt x="60" y="63"/>
                    </a:lnTo>
                    <a:lnTo>
                      <a:pt x="59" y="62"/>
                    </a:lnTo>
                    <a:lnTo>
                      <a:pt x="57" y="61"/>
                    </a:lnTo>
                    <a:lnTo>
                      <a:pt x="55" y="60"/>
                    </a:lnTo>
                    <a:lnTo>
                      <a:pt x="53" y="59"/>
                    </a:lnTo>
                    <a:lnTo>
                      <a:pt x="50" y="59"/>
                    </a:lnTo>
                    <a:lnTo>
                      <a:pt x="44" y="58"/>
                    </a:lnTo>
                    <a:lnTo>
                      <a:pt x="37" y="56"/>
                    </a:lnTo>
                    <a:lnTo>
                      <a:pt x="32" y="55"/>
                    </a:lnTo>
                    <a:lnTo>
                      <a:pt x="27" y="53"/>
                    </a:lnTo>
                    <a:lnTo>
                      <a:pt x="23" y="52"/>
                    </a:lnTo>
                    <a:lnTo>
                      <a:pt x="19" y="51"/>
                    </a:lnTo>
                    <a:lnTo>
                      <a:pt x="17" y="49"/>
                    </a:lnTo>
                    <a:lnTo>
                      <a:pt x="14" y="48"/>
                    </a:lnTo>
                    <a:lnTo>
                      <a:pt x="10" y="43"/>
                    </a:lnTo>
                    <a:lnTo>
                      <a:pt x="7" y="38"/>
                    </a:lnTo>
                    <a:lnTo>
                      <a:pt x="5" y="33"/>
                    </a:lnTo>
                    <a:lnTo>
                      <a:pt x="5" y="27"/>
                    </a:lnTo>
                    <a:lnTo>
                      <a:pt x="5" y="22"/>
                    </a:lnTo>
                    <a:lnTo>
                      <a:pt x="7" y="17"/>
                    </a:lnTo>
                    <a:lnTo>
                      <a:pt x="9" y="12"/>
                    </a:lnTo>
                    <a:lnTo>
                      <a:pt x="12" y="9"/>
                    </a:lnTo>
                    <a:lnTo>
                      <a:pt x="15" y="7"/>
                    </a:lnTo>
                    <a:lnTo>
                      <a:pt x="18" y="4"/>
                    </a:lnTo>
                    <a:lnTo>
                      <a:pt x="21" y="4"/>
                    </a:lnTo>
                    <a:lnTo>
                      <a:pt x="24" y="2"/>
                    </a:lnTo>
                    <a:lnTo>
                      <a:pt x="28" y="1"/>
                    </a:lnTo>
                    <a:lnTo>
                      <a:pt x="32" y="1"/>
                    </a:lnTo>
                    <a:lnTo>
                      <a:pt x="36" y="0"/>
                    </a:lnTo>
                    <a:lnTo>
                      <a:pt x="41" y="0"/>
                    </a:lnTo>
                    <a:lnTo>
                      <a:pt x="45" y="0"/>
                    </a:lnTo>
                    <a:lnTo>
                      <a:pt x="49" y="1"/>
                    </a:lnTo>
                    <a:lnTo>
                      <a:pt x="54" y="1"/>
                    </a:lnTo>
                    <a:lnTo>
                      <a:pt x="57" y="2"/>
                    </a:lnTo>
                    <a:lnTo>
                      <a:pt x="61" y="3"/>
                    </a:lnTo>
                    <a:lnTo>
                      <a:pt x="63" y="4"/>
                    </a:lnTo>
                    <a:lnTo>
                      <a:pt x="66" y="5"/>
                    </a:lnTo>
                    <a:lnTo>
                      <a:pt x="68" y="6"/>
                    </a:lnTo>
                    <a:lnTo>
                      <a:pt x="73" y="9"/>
                    </a:lnTo>
                    <a:lnTo>
                      <a:pt x="76" y="14"/>
                    </a:lnTo>
                    <a:lnTo>
                      <a:pt x="80" y="18"/>
                    </a:lnTo>
                    <a:lnTo>
                      <a:pt x="81" y="23"/>
                    </a:lnTo>
                    <a:lnTo>
                      <a:pt x="59" y="27"/>
                    </a:lnTo>
                    <a:lnTo>
                      <a:pt x="58" y="24"/>
                    </a:lnTo>
                    <a:lnTo>
                      <a:pt x="57" y="23"/>
                    </a:lnTo>
                    <a:lnTo>
                      <a:pt x="55" y="21"/>
                    </a:lnTo>
                    <a:lnTo>
                      <a:pt x="54" y="20"/>
                    </a:lnTo>
                    <a:lnTo>
                      <a:pt x="51" y="18"/>
                    </a:lnTo>
                    <a:lnTo>
                      <a:pt x="49" y="18"/>
                    </a:lnTo>
                    <a:lnTo>
                      <a:pt x="45" y="17"/>
                    </a:lnTo>
                    <a:lnTo>
                      <a:pt x="41" y="17"/>
                    </a:lnTo>
                    <a:lnTo>
                      <a:pt x="37" y="17"/>
                    </a:lnTo>
                    <a:lnTo>
                      <a:pt x="34" y="18"/>
                    </a:lnTo>
                    <a:lnTo>
                      <a:pt x="31" y="18"/>
                    </a:lnTo>
                    <a:lnTo>
                      <a:pt x="29" y="20"/>
                    </a:lnTo>
                    <a:lnTo>
                      <a:pt x="28" y="20"/>
                    </a:lnTo>
                    <a:lnTo>
                      <a:pt x="27" y="22"/>
                    </a:lnTo>
                    <a:lnTo>
                      <a:pt x="26" y="23"/>
                    </a:lnTo>
                    <a:lnTo>
                      <a:pt x="26" y="25"/>
                    </a:lnTo>
                    <a:lnTo>
                      <a:pt x="27" y="27"/>
                    </a:lnTo>
                    <a:lnTo>
                      <a:pt x="28" y="28"/>
                    </a:lnTo>
                    <a:lnTo>
                      <a:pt x="29" y="29"/>
                    </a:lnTo>
                    <a:lnTo>
                      <a:pt x="31" y="30"/>
                    </a:lnTo>
                    <a:lnTo>
                      <a:pt x="36" y="32"/>
                    </a:lnTo>
                    <a:lnTo>
                      <a:pt x="41" y="33"/>
                    </a:lnTo>
                    <a:lnTo>
                      <a:pt x="50" y="35"/>
                    </a:lnTo>
                    <a:lnTo>
                      <a:pt x="54" y="36"/>
                    </a:lnTo>
                    <a:lnTo>
                      <a:pt x="59" y="38"/>
                    </a:lnTo>
                    <a:lnTo>
                      <a:pt x="62" y="38"/>
                    </a:lnTo>
                    <a:lnTo>
                      <a:pt x="67" y="40"/>
                    </a:lnTo>
                    <a:lnTo>
                      <a:pt x="69" y="41"/>
                    </a:lnTo>
                    <a:lnTo>
                      <a:pt x="73" y="43"/>
                    </a:lnTo>
                    <a:lnTo>
                      <a:pt x="75" y="44"/>
                    </a:lnTo>
                    <a:lnTo>
                      <a:pt x="77" y="46"/>
                    </a:lnTo>
                    <a:lnTo>
                      <a:pt x="80" y="49"/>
                    </a:lnTo>
                    <a:lnTo>
                      <a:pt x="83" y="53"/>
                    </a:lnTo>
                    <a:lnTo>
                      <a:pt x="85" y="58"/>
                    </a:lnTo>
                    <a:lnTo>
                      <a:pt x="85" y="63"/>
                    </a:lnTo>
                    <a:lnTo>
                      <a:pt x="84" y="69"/>
                    </a:lnTo>
                    <a:lnTo>
                      <a:pt x="82" y="74"/>
                    </a:lnTo>
                    <a:lnTo>
                      <a:pt x="79" y="79"/>
                    </a:lnTo>
                    <a:lnTo>
                      <a:pt x="75" y="84"/>
                    </a:lnTo>
                    <a:lnTo>
                      <a:pt x="72" y="86"/>
                    </a:lnTo>
                    <a:lnTo>
                      <a:pt x="68" y="88"/>
                    </a:lnTo>
                    <a:lnTo>
                      <a:pt x="65" y="89"/>
                    </a:lnTo>
                    <a:lnTo>
                      <a:pt x="62" y="91"/>
                    </a:lnTo>
                    <a:lnTo>
                      <a:pt x="57" y="92"/>
                    </a:lnTo>
                    <a:lnTo>
                      <a:pt x="53" y="92"/>
                    </a:lnTo>
                    <a:lnTo>
                      <a:pt x="49" y="93"/>
                    </a:lnTo>
                    <a:lnTo>
                      <a:pt x="44" y="93"/>
                    </a:lnTo>
                    <a:lnTo>
                      <a:pt x="39" y="93"/>
                    </a:lnTo>
                    <a:lnTo>
                      <a:pt x="35" y="92"/>
                    </a:lnTo>
                    <a:lnTo>
                      <a:pt x="31" y="92"/>
                    </a:lnTo>
                    <a:lnTo>
                      <a:pt x="27" y="91"/>
                    </a:lnTo>
                    <a:lnTo>
                      <a:pt x="23" y="90"/>
                    </a:lnTo>
                    <a:lnTo>
                      <a:pt x="20" y="89"/>
                    </a:lnTo>
                    <a:lnTo>
                      <a:pt x="17" y="88"/>
                    </a:lnTo>
                    <a:lnTo>
                      <a:pt x="14" y="87"/>
                    </a:lnTo>
                    <a:lnTo>
                      <a:pt x="10" y="83"/>
                    </a:lnTo>
                    <a:lnTo>
                      <a:pt x="5" y="78"/>
                    </a:lnTo>
                    <a:lnTo>
                      <a:pt x="2" y="73"/>
                    </a:lnTo>
                    <a:lnTo>
                      <a:pt x="0" y="67"/>
                    </a:lnTo>
                    <a:close/>
                  </a:path>
                </a:pathLst>
              </a:custGeom>
              <a:solidFill>
                <a:srgbClr val="FFFF00"/>
              </a:solidFill>
              <a:ln w="9525">
                <a:noFill/>
                <a:round/>
                <a:headEnd/>
                <a:tailEnd/>
              </a:ln>
            </p:spPr>
            <p:txBody>
              <a:bodyPr/>
              <a:lstStyle/>
              <a:p>
                <a:endParaRPr lang="en-US"/>
              </a:p>
            </p:txBody>
          </p:sp>
          <p:sp>
            <p:nvSpPr>
              <p:cNvPr id="43218" name="Freeform 209"/>
              <p:cNvSpPr>
                <a:spLocks noEditPoints="1"/>
              </p:cNvSpPr>
              <p:nvPr/>
            </p:nvSpPr>
            <p:spPr bwMode="auto">
              <a:xfrm>
                <a:off x="2431" y="3541"/>
                <a:ext cx="84" cy="93"/>
              </a:xfrm>
              <a:custGeom>
                <a:avLst/>
                <a:gdLst>
                  <a:gd name="T0" fmla="*/ 82 w 84"/>
                  <a:gd name="T1" fmla="*/ 67 h 93"/>
                  <a:gd name="T2" fmla="*/ 76 w 84"/>
                  <a:gd name="T3" fmla="*/ 78 h 93"/>
                  <a:gd name="T4" fmla="*/ 69 w 84"/>
                  <a:gd name="T5" fmla="*/ 87 h 93"/>
                  <a:gd name="T6" fmla="*/ 62 w 84"/>
                  <a:gd name="T7" fmla="*/ 89 h 93"/>
                  <a:gd name="T8" fmla="*/ 56 w 84"/>
                  <a:gd name="T9" fmla="*/ 91 h 93"/>
                  <a:gd name="T10" fmla="*/ 49 w 84"/>
                  <a:gd name="T11" fmla="*/ 92 h 93"/>
                  <a:gd name="T12" fmla="*/ 43 w 84"/>
                  <a:gd name="T13" fmla="*/ 93 h 93"/>
                  <a:gd name="T14" fmla="*/ 31 w 84"/>
                  <a:gd name="T15" fmla="*/ 92 h 93"/>
                  <a:gd name="T16" fmla="*/ 22 w 84"/>
                  <a:gd name="T17" fmla="*/ 89 h 93"/>
                  <a:gd name="T18" fmla="*/ 14 w 84"/>
                  <a:gd name="T19" fmla="*/ 84 h 93"/>
                  <a:gd name="T20" fmla="*/ 8 w 84"/>
                  <a:gd name="T21" fmla="*/ 78 h 93"/>
                  <a:gd name="T22" fmla="*/ 4 w 84"/>
                  <a:gd name="T23" fmla="*/ 72 h 93"/>
                  <a:gd name="T24" fmla="*/ 2 w 84"/>
                  <a:gd name="T25" fmla="*/ 64 h 93"/>
                  <a:gd name="T26" fmla="*/ 1 w 84"/>
                  <a:gd name="T27" fmla="*/ 56 h 93"/>
                  <a:gd name="T28" fmla="*/ 0 w 84"/>
                  <a:gd name="T29" fmla="*/ 47 h 93"/>
                  <a:gd name="T30" fmla="*/ 1 w 84"/>
                  <a:gd name="T31" fmla="*/ 37 h 93"/>
                  <a:gd name="T32" fmla="*/ 3 w 84"/>
                  <a:gd name="T33" fmla="*/ 28 h 93"/>
                  <a:gd name="T34" fmla="*/ 6 w 84"/>
                  <a:gd name="T35" fmla="*/ 19 h 93"/>
                  <a:gd name="T36" fmla="*/ 10 w 84"/>
                  <a:gd name="T37" fmla="*/ 13 h 93"/>
                  <a:gd name="T38" fmla="*/ 16 w 84"/>
                  <a:gd name="T39" fmla="*/ 8 h 93"/>
                  <a:gd name="T40" fmla="*/ 24 w 84"/>
                  <a:gd name="T41" fmla="*/ 4 h 93"/>
                  <a:gd name="T42" fmla="*/ 31 w 84"/>
                  <a:gd name="T43" fmla="*/ 1 h 93"/>
                  <a:gd name="T44" fmla="*/ 40 w 84"/>
                  <a:gd name="T45" fmla="*/ 0 h 93"/>
                  <a:gd name="T46" fmla="*/ 49 w 84"/>
                  <a:gd name="T47" fmla="*/ 1 h 93"/>
                  <a:gd name="T48" fmla="*/ 59 w 84"/>
                  <a:gd name="T49" fmla="*/ 4 h 93"/>
                  <a:gd name="T50" fmla="*/ 66 w 84"/>
                  <a:gd name="T51" fmla="*/ 8 h 93"/>
                  <a:gd name="T52" fmla="*/ 72 w 84"/>
                  <a:gd name="T53" fmla="*/ 13 h 93"/>
                  <a:gd name="T54" fmla="*/ 77 w 84"/>
                  <a:gd name="T55" fmla="*/ 20 h 93"/>
                  <a:gd name="T56" fmla="*/ 81 w 84"/>
                  <a:gd name="T57" fmla="*/ 29 h 93"/>
                  <a:gd name="T58" fmla="*/ 83 w 84"/>
                  <a:gd name="T59" fmla="*/ 40 h 93"/>
                  <a:gd name="T60" fmla="*/ 84 w 84"/>
                  <a:gd name="T61" fmla="*/ 53 h 93"/>
                  <a:gd name="T62" fmla="*/ 23 w 84"/>
                  <a:gd name="T63" fmla="*/ 58 h 93"/>
                  <a:gd name="T64" fmla="*/ 25 w 84"/>
                  <a:gd name="T65" fmla="*/ 67 h 93"/>
                  <a:gd name="T66" fmla="*/ 31 w 84"/>
                  <a:gd name="T67" fmla="*/ 72 h 93"/>
                  <a:gd name="T68" fmla="*/ 39 w 84"/>
                  <a:gd name="T69" fmla="*/ 74 h 93"/>
                  <a:gd name="T70" fmla="*/ 45 w 84"/>
                  <a:gd name="T71" fmla="*/ 75 h 93"/>
                  <a:gd name="T72" fmla="*/ 51 w 84"/>
                  <a:gd name="T73" fmla="*/ 74 h 93"/>
                  <a:gd name="T74" fmla="*/ 53 w 84"/>
                  <a:gd name="T75" fmla="*/ 71 h 93"/>
                  <a:gd name="T76" fmla="*/ 56 w 84"/>
                  <a:gd name="T77" fmla="*/ 66 h 93"/>
                  <a:gd name="T78" fmla="*/ 60 w 84"/>
                  <a:gd name="T79" fmla="*/ 38 h 93"/>
                  <a:gd name="T80" fmla="*/ 58 w 84"/>
                  <a:gd name="T81" fmla="*/ 29 h 93"/>
                  <a:gd name="T82" fmla="*/ 54 w 84"/>
                  <a:gd name="T83" fmla="*/ 23 h 93"/>
                  <a:gd name="T84" fmla="*/ 48 w 84"/>
                  <a:gd name="T85" fmla="*/ 19 h 93"/>
                  <a:gd name="T86" fmla="*/ 41 w 84"/>
                  <a:gd name="T87" fmla="*/ 18 h 93"/>
                  <a:gd name="T88" fmla="*/ 34 w 84"/>
                  <a:gd name="T89" fmla="*/ 19 h 93"/>
                  <a:gd name="T90" fmla="*/ 28 w 84"/>
                  <a:gd name="T91" fmla="*/ 23 h 93"/>
                  <a:gd name="T92" fmla="*/ 25 w 84"/>
                  <a:gd name="T93" fmla="*/ 29 h 93"/>
                  <a:gd name="T94" fmla="*/ 23 w 84"/>
                  <a:gd name="T95" fmla="*/ 38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
                  <a:gd name="T145" fmla="*/ 0 h 93"/>
                  <a:gd name="T146" fmla="*/ 84 w 84"/>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 h="93">
                    <a:moveTo>
                      <a:pt x="58" y="63"/>
                    </a:moveTo>
                    <a:lnTo>
                      <a:pt x="82" y="67"/>
                    </a:lnTo>
                    <a:lnTo>
                      <a:pt x="79" y="73"/>
                    </a:lnTo>
                    <a:lnTo>
                      <a:pt x="76" y="78"/>
                    </a:lnTo>
                    <a:lnTo>
                      <a:pt x="73" y="83"/>
                    </a:lnTo>
                    <a:lnTo>
                      <a:pt x="69" y="87"/>
                    </a:lnTo>
                    <a:lnTo>
                      <a:pt x="66" y="88"/>
                    </a:lnTo>
                    <a:lnTo>
                      <a:pt x="62" y="89"/>
                    </a:lnTo>
                    <a:lnTo>
                      <a:pt x="59" y="90"/>
                    </a:lnTo>
                    <a:lnTo>
                      <a:pt x="56" y="91"/>
                    </a:lnTo>
                    <a:lnTo>
                      <a:pt x="53" y="92"/>
                    </a:lnTo>
                    <a:lnTo>
                      <a:pt x="49" y="92"/>
                    </a:lnTo>
                    <a:lnTo>
                      <a:pt x="46" y="93"/>
                    </a:lnTo>
                    <a:lnTo>
                      <a:pt x="43" y="93"/>
                    </a:lnTo>
                    <a:lnTo>
                      <a:pt x="37" y="93"/>
                    </a:lnTo>
                    <a:lnTo>
                      <a:pt x="31" y="92"/>
                    </a:lnTo>
                    <a:lnTo>
                      <a:pt x="26" y="91"/>
                    </a:lnTo>
                    <a:lnTo>
                      <a:pt x="22" y="89"/>
                    </a:lnTo>
                    <a:lnTo>
                      <a:pt x="18" y="87"/>
                    </a:lnTo>
                    <a:lnTo>
                      <a:pt x="14" y="84"/>
                    </a:lnTo>
                    <a:lnTo>
                      <a:pt x="11" y="82"/>
                    </a:lnTo>
                    <a:lnTo>
                      <a:pt x="8" y="78"/>
                    </a:lnTo>
                    <a:lnTo>
                      <a:pt x="7" y="75"/>
                    </a:lnTo>
                    <a:lnTo>
                      <a:pt x="4" y="72"/>
                    </a:lnTo>
                    <a:lnTo>
                      <a:pt x="3" y="68"/>
                    </a:lnTo>
                    <a:lnTo>
                      <a:pt x="2" y="64"/>
                    </a:lnTo>
                    <a:lnTo>
                      <a:pt x="1" y="60"/>
                    </a:lnTo>
                    <a:lnTo>
                      <a:pt x="1" y="56"/>
                    </a:lnTo>
                    <a:lnTo>
                      <a:pt x="0" y="52"/>
                    </a:lnTo>
                    <a:lnTo>
                      <a:pt x="0" y="47"/>
                    </a:lnTo>
                    <a:lnTo>
                      <a:pt x="0" y="42"/>
                    </a:lnTo>
                    <a:lnTo>
                      <a:pt x="1" y="37"/>
                    </a:lnTo>
                    <a:lnTo>
                      <a:pt x="2" y="32"/>
                    </a:lnTo>
                    <a:lnTo>
                      <a:pt x="3" y="28"/>
                    </a:lnTo>
                    <a:lnTo>
                      <a:pt x="4" y="23"/>
                    </a:lnTo>
                    <a:lnTo>
                      <a:pt x="6" y="19"/>
                    </a:lnTo>
                    <a:lnTo>
                      <a:pt x="8" y="16"/>
                    </a:lnTo>
                    <a:lnTo>
                      <a:pt x="10" y="13"/>
                    </a:lnTo>
                    <a:lnTo>
                      <a:pt x="13" y="10"/>
                    </a:lnTo>
                    <a:lnTo>
                      <a:pt x="16" y="8"/>
                    </a:lnTo>
                    <a:lnTo>
                      <a:pt x="20" y="5"/>
                    </a:lnTo>
                    <a:lnTo>
                      <a:pt x="24" y="4"/>
                    </a:lnTo>
                    <a:lnTo>
                      <a:pt x="27" y="2"/>
                    </a:lnTo>
                    <a:lnTo>
                      <a:pt x="31" y="1"/>
                    </a:lnTo>
                    <a:lnTo>
                      <a:pt x="36" y="0"/>
                    </a:lnTo>
                    <a:lnTo>
                      <a:pt x="40" y="0"/>
                    </a:lnTo>
                    <a:lnTo>
                      <a:pt x="45" y="0"/>
                    </a:lnTo>
                    <a:lnTo>
                      <a:pt x="49" y="1"/>
                    </a:lnTo>
                    <a:lnTo>
                      <a:pt x="55" y="2"/>
                    </a:lnTo>
                    <a:lnTo>
                      <a:pt x="59" y="4"/>
                    </a:lnTo>
                    <a:lnTo>
                      <a:pt x="62" y="5"/>
                    </a:lnTo>
                    <a:lnTo>
                      <a:pt x="66" y="8"/>
                    </a:lnTo>
                    <a:lnTo>
                      <a:pt x="69" y="10"/>
                    </a:lnTo>
                    <a:lnTo>
                      <a:pt x="72" y="13"/>
                    </a:lnTo>
                    <a:lnTo>
                      <a:pt x="74" y="16"/>
                    </a:lnTo>
                    <a:lnTo>
                      <a:pt x="77" y="20"/>
                    </a:lnTo>
                    <a:lnTo>
                      <a:pt x="79" y="24"/>
                    </a:lnTo>
                    <a:lnTo>
                      <a:pt x="81" y="29"/>
                    </a:lnTo>
                    <a:lnTo>
                      <a:pt x="82" y="34"/>
                    </a:lnTo>
                    <a:lnTo>
                      <a:pt x="83" y="40"/>
                    </a:lnTo>
                    <a:lnTo>
                      <a:pt x="84" y="46"/>
                    </a:lnTo>
                    <a:lnTo>
                      <a:pt x="84" y="53"/>
                    </a:lnTo>
                    <a:lnTo>
                      <a:pt x="23" y="53"/>
                    </a:lnTo>
                    <a:lnTo>
                      <a:pt x="23" y="58"/>
                    </a:lnTo>
                    <a:lnTo>
                      <a:pt x="25" y="63"/>
                    </a:lnTo>
                    <a:lnTo>
                      <a:pt x="25" y="67"/>
                    </a:lnTo>
                    <a:lnTo>
                      <a:pt x="28" y="69"/>
                    </a:lnTo>
                    <a:lnTo>
                      <a:pt x="31" y="72"/>
                    </a:lnTo>
                    <a:lnTo>
                      <a:pt x="36" y="73"/>
                    </a:lnTo>
                    <a:lnTo>
                      <a:pt x="39" y="74"/>
                    </a:lnTo>
                    <a:lnTo>
                      <a:pt x="43" y="75"/>
                    </a:lnTo>
                    <a:lnTo>
                      <a:pt x="45" y="75"/>
                    </a:lnTo>
                    <a:lnTo>
                      <a:pt x="48" y="75"/>
                    </a:lnTo>
                    <a:lnTo>
                      <a:pt x="51" y="74"/>
                    </a:lnTo>
                    <a:lnTo>
                      <a:pt x="51" y="73"/>
                    </a:lnTo>
                    <a:lnTo>
                      <a:pt x="53" y="71"/>
                    </a:lnTo>
                    <a:lnTo>
                      <a:pt x="55" y="68"/>
                    </a:lnTo>
                    <a:lnTo>
                      <a:pt x="56" y="66"/>
                    </a:lnTo>
                    <a:lnTo>
                      <a:pt x="58" y="63"/>
                    </a:lnTo>
                    <a:close/>
                    <a:moveTo>
                      <a:pt x="60" y="38"/>
                    </a:moveTo>
                    <a:lnTo>
                      <a:pt x="59" y="33"/>
                    </a:lnTo>
                    <a:lnTo>
                      <a:pt x="58" y="29"/>
                    </a:lnTo>
                    <a:lnTo>
                      <a:pt x="56" y="26"/>
                    </a:lnTo>
                    <a:lnTo>
                      <a:pt x="54" y="23"/>
                    </a:lnTo>
                    <a:lnTo>
                      <a:pt x="51" y="21"/>
                    </a:lnTo>
                    <a:lnTo>
                      <a:pt x="48" y="19"/>
                    </a:lnTo>
                    <a:lnTo>
                      <a:pt x="44" y="18"/>
                    </a:lnTo>
                    <a:lnTo>
                      <a:pt x="41" y="18"/>
                    </a:lnTo>
                    <a:lnTo>
                      <a:pt x="38" y="18"/>
                    </a:lnTo>
                    <a:lnTo>
                      <a:pt x="34" y="19"/>
                    </a:lnTo>
                    <a:lnTo>
                      <a:pt x="31" y="21"/>
                    </a:lnTo>
                    <a:lnTo>
                      <a:pt x="28" y="23"/>
                    </a:lnTo>
                    <a:lnTo>
                      <a:pt x="25" y="26"/>
                    </a:lnTo>
                    <a:lnTo>
                      <a:pt x="25" y="29"/>
                    </a:lnTo>
                    <a:lnTo>
                      <a:pt x="23" y="33"/>
                    </a:lnTo>
                    <a:lnTo>
                      <a:pt x="23" y="38"/>
                    </a:lnTo>
                    <a:lnTo>
                      <a:pt x="60" y="38"/>
                    </a:lnTo>
                    <a:close/>
                  </a:path>
                </a:pathLst>
              </a:custGeom>
              <a:solidFill>
                <a:srgbClr val="FFFF00"/>
              </a:solidFill>
              <a:ln w="9525">
                <a:noFill/>
                <a:round/>
                <a:headEnd/>
                <a:tailEnd/>
              </a:ln>
            </p:spPr>
            <p:txBody>
              <a:bodyPr/>
              <a:lstStyle/>
              <a:p>
                <a:endParaRPr lang="en-US"/>
              </a:p>
            </p:txBody>
          </p:sp>
          <p:sp>
            <p:nvSpPr>
              <p:cNvPr id="43219" name="Freeform 210"/>
              <p:cNvSpPr>
                <a:spLocks noEditPoints="1"/>
              </p:cNvSpPr>
              <p:nvPr/>
            </p:nvSpPr>
            <p:spPr bwMode="auto">
              <a:xfrm>
                <a:off x="2534" y="3541"/>
                <a:ext cx="89" cy="125"/>
              </a:xfrm>
              <a:custGeom>
                <a:avLst/>
                <a:gdLst>
                  <a:gd name="T0" fmla="*/ 22 w 89"/>
                  <a:gd name="T1" fmla="*/ 2 h 125"/>
                  <a:gd name="T2" fmla="*/ 25 w 89"/>
                  <a:gd name="T3" fmla="*/ 12 h 125"/>
                  <a:gd name="T4" fmla="*/ 30 w 89"/>
                  <a:gd name="T5" fmla="*/ 6 h 125"/>
                  <a:gd name="T6" fmla="*/ 38 w 89"/>
                  <a:gd name="T7" fmla="*/ 2 h 125"/>
                  <a:gd name="T8" fmla="*/ 47 w 89"/>
                  <a:gd name="T9" fmla="*/ 0 h 125"/>
                  <a:gd name="T10" fmla="*/ 55 w 89"/>
                  <a:gd name="T11" fmla="*/ 0 h 125"/>
                  <a:gd name="T12" fmla="*/ 62 w 89"/>
                  <a:gd name="T13" fmla="*/ 1 h 125"/>
                  <a:gd name="T14" fmla="*/ 69 w 89"/>
                  <a:gd name="T15" fmla="*/ 4 h 125"/>
                  <a:gd name="T16" fmla="*/ 75 w 89"/>
                  <a:gd name="T17" fmla="*/ 9 h 125"/>
                  <a:gd name="T18" fmla="*/ 81 w 89"/>
                  <a:gd name="T19" fmla="*/ 15 h 125"/>
                  <a:gd name="T20" fmla="*/ 85 w 89"/>
                  <a:gd name="T21" fmla="*/ 22 h 125"/>
                  <a:gd name="T22" fmla="*/ 87 w 89"/>
                  <a:gd name="T23" fmla="*/ 30 h 125"/>
                  <a:gd name="T24" fmla="*/ 89 w 89"/>
                  <a:gd name="T25" fmla="*/ 40 h 125"/>
                  <a:gd name="T26" fmla="*/ 89 w 89"/>
                  <a:gd name="T27" fmla="*/ 51 h 125"/>
                  <a:gd name="T28" fmla="*/ 87 w 89"/>
                  <a:gd name="T29" fmla="*/ 61 h 125"/>
                  <a:gd name="T30" fmla="*/ 85 w 89"/>
                  <a:gd name="T31" fmla="*/ 70 h 125"/>
                  <a:gd name="T32" fmla="*/ 81 w 89"/>
                  <a:gd name="T33" fmla="*/ 77 h 125"/>
                  <a:gd name="T34" fmla="*/ 75 w 89"/>
                  <a:gd name="T35" fmla="*/ 83 h 125"/>
                  <a:gd name="T36" fmla="*/ 69 w 89"/>
                  <a:gd name="T37" fmla="*/ 87 h 125"/>
                  <a:gd name="T38" fmla="*/ 62 w 89"/>
                  <a:gd name="T39" fmla="*/ 90 h 125"/>
                  <a:gd name="T40" fmla="*/ 55 w 89"/>
                  <a:gd name="T41" fmla="*/ 92 h 125"/>
                  <a:gd name="T42" fmla="*/ 48 w 89"/>
                  <a:gd name="T43" fmla="*/ 92 h 125"/>
                  <a:gd name="T44" fmla="*/ 40 w 89"/>
                  <a:gd name="T45" fmla="*/ 91 h 125"/>
                  <a:gd name="T46" fmla="*/ 34 w 89"/>
                  <a:gd name="T47" fmla="*/ 88 h 125"/>
                  <a:gd name="T48" fmla="*/ 27 w 89"/>
                  <a:gd name="T49" fmla="*/ 84 h 125"/>
                  <a:gd name="T50" fmla="*/ 24 w 89"/>
                  <a:gd name="T51" fmla="*/ 125 h 125"/>
                  <a:gd name="T52" fmla="*/ 0 w 89"/>
                  <a:gd name="T53" fmla="*/ 2 h 125"/>
                  <a:gd name="T54" fmla="*/ 25 w 89"/>
                  <a:gd name="T55" fmla="*/ 51 h 125"/>
                  <a:gd name="T56" fmla="*/ 28 w 89"/>
                  <a:gd name="T57" fmla="*/ 63 h 125"/>
                  <a:gd name="T58" fmla="*/ 34 w 89"/>
                  <a:gd name="T59" fmla="*/ 70 h 125"/>
                  <a:gd name="T60" fmla="*/ 41 w 89"/>
                  <a:gd name="T61" fmla="*/ 74 h 125"/>
                  <a:gd name="T62" fmla="*/ 49 w 89"/>
                  <a:gd name="T63" fmla="*/ 74 h 125"/>
                  <a:gd name="T64" fmla="*/ 56 w 89"/>
                  <a:gd name="T65" fmla="*/ 71 h 125"/>
                  <a:gd name="T66" fmla="*/ 61 w 89"/>
                  <a:gd name="T67" fmla="*/ 65 h 125"/>
                  <a:gd name="T68" fmla="*/ 65 w 89"/>
                  <a:gd name="T69" fmla="*/ 53 h 125"/>
                  <a:gd name="T70" fmla="*/ 65 w 89"/>
                  <a:gd name="T71" fmla="*/ 40 h 125"/>
                  <a:gd name="T72" fmla="*/ 61 w 89"/>
                  <a:gd name="T73" fmla="*/ 28 h 125"/>
                  <a:gd name="T74" fmla="*/ 56 w 89"/>
                  <a:gd name="T75" fmla="*/ 21 h 125"/>
                  <a:gd name="T76" fmla="*/ 48 w 89"/>
                  <a:gd name="T77" fmla="*/ 18 h 125"/>
                  <a:gd name="T78" fmla="*/ 41 w 89"/>
                  <a:gd name="T79" fmla="*/ 18 h 125"/>
                  <a:gd name="T80" fmla="*/ 33 w 89"/>
                  <a:gd name="T81" fmla="*/ 20 h 125"/>
                  <a:gd name="T82" fmla="*/ 28 w 89"/>
                  <a:gd name="T83" fmla="*/ 27 h 125"/>
                  <a:gd name="T84" fmla="*/ 25 w 89"/>
                  <a:gd name="T85" fmla="*/ 39 h 125"/>
                  <a:gd name="T86" fmla="*/ 24 w 89"/>
                  <a:gd name="T87" fmla="*/ 44 h 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125"/>
                  <a:gd name="T134" fmla="*/ 89 w 89"/>
                  <a:gd name="T135" fmla="*/ 125 h 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125">
                    <a:moveTo>
                      <a:pt x="0" y="2"/>
                    </a:moveTo>
                    <a:lnTo>
                      <a:pt x="22" y="2"/>
                    </a:lnTo>
                    <a:lnTo>
                      <a:pt x="22" y="15"/>
                    </a:lnTo>
                    <a:lnTo>
                      <a:pt x="25" y="12"/>
                    </a:lnTo>
                    <a:lnTo>
                      <a:pt x="28" y="9"/>
                    </a:lnTo>
                    <a:lnTo>
                      <a:pt x="30" y="6"/>
                    </a:lnTo>
                    <a:lnTo>
                      <a:pt x="34" y="5"/>
                    </a:lnTo>
                    <a:lnTo>
                      <a:pt x="38" y="2"/>
                    </a:lnTo>
                    <a:lnTo>
                      <a:pt x="43" y="1"/>
                    </a:lnTo>
                    <a:lnTo>
                      <a:pt x="47" y="0"/>
                    </a:lnTo>
                    <a:lnTo>
                      <a:pt x="51" y="0"/>
                    </a:lnTo>
                    <a:lnTo>
                      <a:pt x="55" y="0"/>
                    </a:lnTo>
                    <a:lnTo>
                      <a:pt x="58" y="1"/>
                    </a:lnTo>
                    <a:lnTo>
                      <a:pt x="62" y="1"/>
                    </a:lnTo>
                    <a:lnTo>
                      <a:pt x="66" y="2"/>
                    </a:lnTo>
                    <a:lnTo>
                      <a:pt x="69" y="4"/>
                    </a:lnTo>
                    <a:lnTo>
                      <a:pt x="72" y="6"/>
                    </a:lnTo>
                    <a:lnTo>
                      <a:pt x="75" y="9"/>
                    </a:lnTo>
                    <a:lnTo>
                      <a:pt x="78" y="11"/>
                    </a:lnTo>
                    <a:lnTo>
                      <a:pt x="81" y="15"/>
                    </a:lnTo>
                    <a:lnTo>
                      <a:pt x="82" y="18"/>
                    </a:lnTo>
                    <a:lnTo>
                      <a:pt x="85" y="22"/>
                    </a:lnTo>
                    <a:lnTo>
                      <a:pt x="86" y="26"/>
                    </a:lnTo>
                    <a:lnTo>
                      <a:pt x="87" y="30"/>
                    </a:lnTo>
                    <a:lnTo>
                      <a:pt x="88" y="35"/>
                    </a:lnTo>
                    <a:lnTo>
                      <a:pt x="89" y="40"/>
                    </a:lnTo>
                    <a:lnTo>
                      <a:pt x="89" y="46"/>
                    </a:lnTo>
                    <a:lnTo>
                      <a:pt x="89" y="51"/>
                    </a:lnTo>
                    <a:lnTo>
                      <a:pt x="88" y="56"/>
                    </a:lnTo>
                    <a:lnTo>
                      <a:pt x="87" y="61"/>
                    </a:lnTo>
                    <a:lnTo>
                      <a:pt x="86" y="65"/>
                    </a:lnTo>
                    <a:lnTo>
                      <a:pt x="85" y="70"/>
                    </a:lnTo>
                    <a:lnTo>
                      <a:pt x="82" y="74"/>
                    </a:lnTo>
                    <a:lnTo>
                      <a:pt x="81" y="77"/>
                    </a:lnTo>
                    <a:lnTo>
                      <a:pt x="78" y="80"/>
                    </a:lnTo>
                    <a:lnTo>
                      <a:pt x="75" y="83"/>
                    </a:lnTo>
                    <a:lnTo>
                      <a:pt x="72" y="85"/>
                    </a:lnTo>
                    <a:lnTo>
                      <a:pt x="69" y="87"/>
                    </a:lnTo>
                    <a:lnTo>
                      <a:pt x="66" y="89"/>
                    </a:lnTo>
                    <a:lnTo>
                      <a:pt x="62" y="90"/>
                    </a:lnTo>
                    <a:lnTo>
                      <a:pt x="58" y="91"/>
                    </a:lnTo>
                    <a:lnTo>
                      <a:pt x="55" y="92"/>
                    </a:lnTo>
                    <a:lnTo>
                      <a:pt x="51" y="92"/>
                    </a:lnTo>
                    <a:lnTo>
                      <a:pt x="48" y="92"/>
                    </a:lnTo>
                    <a:lnTo>
                      <a:pt x="43" y="92"/>
                    </a:lnTo>
                    <a:lnTo>
                      <a:pt x="40" y="91"/>
                    </a:lnTo>
                    <a:lnTo>
                      <a:pt x="37" y="90"/>
                    </a:lnTo>
                    <a:lnTo>
                      <a:pt x="34" y="88"/>
                    </a:lnTo>
                    <a:lnTo>
                      <a:pt x="30" y="86"/>
                    </a:lnTo>
                    <a:lnTo>
                      <a:pt x="27" y="84"/>
                    </a:lnTo>
                    <a:lnTo>
                      <a:pt x="24" y="80"/>
                    </a:lnTo>
                    <a:lnTo>
                      <a:pt x="24" y="125"/>
                    </a:lnTo>
                    <a:lnTo>
                      <a:pt x="0" y="125"/>
                    </a:lnTo>
                    <a:lnTo>
                      <a:pt x="0" y="2"/>
                    </a:lnTo>
                    <a:close/>
                    <a:moveTo>
                      <a:pt x="24" y="44"/>
                    </a:moveTo>
                    <a:lnTo>
                      <a:pt x="25" y="51"/>
                    </a:lnTo>
                    <a:lnTo>
                      <a:pt x="26" y="58"/>
                    </a:lnTo>
                    <a:lnTo>
                      <a:pt x="28" y="63"/>
                    </a:lnTo>
                    <a:lnTo>
                      <a:pt x="30" y="67"/>
                    </a:lnTo>
                    <a:lnTo>
                      <a:pt x="34" y="70"/>
                    </a:lnTo>
                    <a:lnTo>
                      <a:pt x="37" y="73"/>
                    </a:lnTo>
                    <a:lnTo>
                      <a:pt x="41" y="74"/>
                    </a:lnTo>
                    <a:lnTo>
                      <a:pt x="45" y="75"/>
                    </a:lnTo>
                    <a:lnTo>
                      <a:pt x="49" y="74"/>
                    </a:lnTo>
                    <a:lnTo>
                      <a:pt x="53" y="73"/>
                    </a:lnTo>
                    <a:lnTo>
                      <a:pt x="56" y="71"/>
                    </a:lnTo>
                    <a:lnTo>
                      <a:pt x="59" y="69"/>
                    </a:lnTo>
                    <a:lnTo>
                      <a:pt x="61" y="65"/>
                    </a:lnTo>
                    <a:lnTo>
                      <a:pt x="63" y="59"/>
                    </a:lnTo>
                    <a:lnTo>
                      <a:pt x="65" y="53"/>
                    </a:lnTo>
                    <a:lnTo>
                      <a:pt x="65" y="46"/>
                    </a:lnTo>
                    <a:lnTo>
                      <a:pt x="65" y="40"/>
                    </a:lnTo>
                    <a:lnTo>
                      <a:pt x="63" y="34"/>
                    </a:lnTo>
                    <a:lnTo>
                      <a:pt x="61" y="28"/>
                    </a:lnTo>
                    <a:lnTo>
                      <a:pt x="59" y="24"/>
                    </a:lnTo>
                    <a:lnTo>
                      <a:pt x="56" y="21"/>
                    </a:lnTo>
                    <a:lnTo>
                      <a:pt x="52" y="19"/>
                    </a:lnTo>
                    <a:lnTo>
                      <a:pt x="48" y="18"/>
                    </a:lnTo>
                    <a:lnTo>
                      <a:pt x="45" y="17"/>
                    </a:lnTo>
                    <a:lnTo>
                      <a:pt x="41" y="18"/>
                    </a:lnTo>
                    <a:lnTo>
                      <a:pt x="36" y="19"/>
                    </a:lnTo>
                    <a:lnTo>
                      <a:pt x="33" y="20"/>
                    </a:lnTo>
                    <a:lnTo>
                      <a:pt x="30" y="23"/>
                    </a:lnTo>
                    <a:lnTo>
                      <a:pt x="28" y="27"/>
                    </a:lnTo>
                    <a:lnTo>
                      <a:pt x="26" y="33"/>
                    </a:lnTo>
                    <a:lnTo>
                      <a:pt x="25" y="39"/>
                    </a:lnTo>
                    <a:lnTo>
                      <a:pt x="24" y="45"/>
                    </a:lnTo>
                    <a:lnTo>
                      <a:pt x="24" y="44"/>
                    </a:lnTo>
                    <a:close/>
                  </a:path>
                </a:pathLst>
              </a:custGeom>
              <a:solidFill>
                <a:srgbClr val="FFFF00"/>
              </a:solidFill>
              <a:ln w="9525">
                <a:noFill/>
                <a:round/>
                <a:headEnd/>
                <a:tailEnd/>
              </a:ln>
            </p:spPr>
            <p:txBody>
              <a:bodyPr/>
              <a:lstStyle/>
              <a:p>
                <a:endParaRPr lang="en-US"/>
              </a:p>
            </p:txBody>
          </p:sp>
          <p:sp>
            <p:nvSpPr>
              <p:cNvPr id="43220" name="Freeform 211"/>
              <p:cNvSpPr>
                <a:spLocks/>
              </p:cNvSpPr>
              <p:nvPr/>
            </p:nvSpPr>
            <p:spPr bwMode="auto">
              <a:xfrm>
                <a:off x="2632" y="3513"/>
                <a:ext cx="54" cy="121"/>
              </a:xfrm>
              <a:custGeom>
                <a:avLst/>
                <a:gdLst>
                  <a:gd name="T0" fmla="*/ 52 w 54"/>
                  <a:gd name="T1" fmla="*/ 31 h 121"/>
                  <a:gd name="T2" fmla="*/ 52 w 54"/>
                  <a:gd name="T3" fmla="*/ 48 h 121"/>
                  <a:gd name="T4" fmla="*/ 36 w 54"/>
                  <a:gd name="T5" fmla="*/ 48 h 121"/>
                  <a:gd name="T6" fmla="*/ 36 w 54"/>
                  <a:gd name="T7" fmla="*/ 86 h 121"/>
                  <a:gd name="T8" fmla="*/ 36 w 54"/>
                  <a:gd name="T9" fmla="*/ 90 h 121"/>
                  <a:gd name="T10" fmla="*/ 36 w 54"/>
                  <a:gd name="T11" fmla="*/ 94 h 121"/>
                  <a:gd name="T12" fmla="*/ 36 w 54"/>
                  <a:gd name="T13" fmla="*/ 96 h 121"/>
                  <a:gd name="T14" fmla="*/ 36 w 54"/>
                  <a:gd name="T15" fmla="*/ 97 h 121"/>
                  <a:gd name="T16" fmla="*/ 36 w 54"/>
                  <a:gd name="T17" fmla="*/ 98 h 121"/>
                  <a:gd name="T18" fmla="*/ 37 w 54"/>
                  <a:gd name="T19" fmla="*/ 100 h 121"/>
                  <a:gd name="T20" fmla="*/ 37 w 54"/>
                  <a:gd name="T21" fmla="*/ 101 h 121"/>
                  <a:gd name="T22" fmla="*/ 38 w 54"/>
                  <a:gd name="T23" fmla="*/ 101 h 121"/>
                  <a:gd name="T24" fmla="*/ 39 w 54"/>
                  <a:gd name="T25" fmla="*/ 101 h 121"/>
                  <a:gd name="T26" fmla="*/ 40 w 54"/>
                  <a:gd name="T27" fmla="*/ 101 h 121"/>
                  <a:gd name="T28" fmla="*/ 41 w 54"/>
                  <a:gd name="T29" fmla="*/ 101 h 121"/>
                  <a:gd name="T30" fmla="*/ 42 w 54"/>
                  <a:gd name="T31" fmla="*/ 101 h 121"/>
                  <a:gd name="T32" fmla="*/ 44 w 54"/>
                  <a:gd name="T33" fmla="*/ 101 h 121"/>
                  <a:gd name="T34" fmla="*/ 45 w 54"/>
                  <a:gd name="T35" fmla="*/ 101 h 121"/>
                  <a:gd name="T36" fmla="*/ 49 w 54"/>
                  <a:gd name="T37" fmla="*/ 101 h 121"/>
                  <a:gd name="T38" fmla="*/ 51 w 54"/>
                  <a:gd name="T39" fmla="*/ 101 h 121"/>
                  <a:gd name="T40" fmla="*/ 54 w 54"/>
                  <a:gd name="T41" fmla="*/ 118 h 121"/>
                  <a:gd name="T42" fmla="*/ 50 w 54"/>
                  <a:gd name="T43" fmla="*/ 119 h 121"/>
                  <a:gd name="T44" fmla="*/ 45 w 54"/>
                  <a:gd name="T45" fmla="*/ 120 h 121"/>
                  <a:gd name="T46" fmla="*/ 40 w 54"/>
                  <a:gd name="T47" fmla="*/ 121 h 121"/>
                  <a:gd name="T48" fmla="*/ 34 w 54"/>
                  <a:gd name="T49" fmla="*/ 121 h 121"/>
                  <a:gd name="T50" fmla="*/ 32 w 54"/>
                  <a:gd name="T51" fmla="*/ 121 h 121"/>
                  <a:gd name="T52" fmla="*/ 29 w 54"/>
                  <a:gd name="T53" fmla="*/ 121 h 121"/>
                  <a:gd name="T54" fmla="*/ 27 w 54"/>
                  <a:gd name="T55" fmla="*/ 120 h 121"/>
                  <a:gd name="T56" fmla="*/ 24 w 54"/>
                  <a:gd name="T57" fmla="*/ 119 h 121"/>
                  <a:gd name="T58" fmla="*/ 21 w 54"/>
                  <a:gd name="T59" fmla="*/ 118 h 121"/>
                  <a:gd name="T60" fmla="*/ 19 w 54"/>
                  <a:gd name="T61" fmla="*/ 116 h 121"/>
                  <a:gd name="T62" fmla="*/ 16 w 54"/>
                  <a:gd name="T63" fmla="*/ 115 h 121"/>
                  <a:gd name="T64" fmla="*/ 15 w 54"/>
                  <a:gd name="T65" fmla="*/ 113 h 121"/>
                  <a:gd name="T66" fmla="*/ 14 w 54"/>
                  <a:gd name="T67" fmla="*/ 111 h 121"/>
                  <a:gd name="T68" fmla="*/ 13 w 54"/>
                  <a:gd name="T69" fmla="*/ 110 h 121"/>
                  <a:gd name="T70" fmla="*/ 12 w 54"/>
                  <a:gd name="T71" fmla="*/ 106 h 121"/>
                  <a:gd name="T72" fmla="*/ 12 w 54"/>
                  <a:gd name="T73" fmla="*/ 104 h 121"/>
                  <a:gd name="T74" fmla="*/ 12 w 54"/>
                  <a:gd name="T75" fmla="*/ 101 h 121"/>
                  <a:gd name="T76" fmla="*/ 12 w 54"/>
                  <a:gd name="T77" fmla="*/ 98 h 121"/>
                  <a:gd name="T78" fmla="*/ 12 w 54"/>
                  <a:gd name="T79" fmla="*/ 93 h 121"/>
                  <a:gd name="T80" fmla="*/ 12 w 54"/>
                  <a:gd name="T81" fmla="*/ 87 h 121"/>
                  <a:gd name="T82" fmla="*/ 12 w 54"/>
                  <a:gd name="T83" fmla="*/ 48 h 121"/>
                  <a:gd name="T84" fmla="*/ 0 w 54"/>
                  <a:gd name="T85" fmla="*/ 48 h 121"/>
                  <a:gd name="T86" fmla="*/ 0 w 54"/>
                  <a:gd name="T87" fmla="*/ 31 h 121"/>
                  <a:gd name="T88" fmla="*/ 12 w 54"/>
                  <a:gd name="T89" fmla="*/ 31 h 121"/>
                  <a:gd name="T90" fmla="*/ 12 w 54"/>
                  <a:gd name="T91" fmla="*/ 13 h 121"/>
                  <a:gd name="T92" fmla="*/ 36 w 54"/>
                  <a:gd name="T93" fmla="*/ 0 h 121"/>
                  <a:gd name="T94" fmla="*/ 36 w 54"/>
                  <a:gd name="T95" fmla="*/ 31 h 121"/>
                  <a:gd name="T96" fmla="*/ 52 w 54"/>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121"/>
                  <a:gd name="T149" fmla="*/ 54 w 54"/>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121">
                    <a:moveTo>
                      <a:pt x="52" y="31"/>
                    </a:moveTo>
                    <a:lnTo>
                      <a:pt x="52" y="48"/>
                    </a:lnTo>
                    <a:lnTo>
                      <a:pt x="36" y="48"/>
                    </a:lnTo>
                    <a:lnTo>
                      <a:pt x="36" y="86"/>
                    </a:lnTo>
                    <a:lnTo>
                      <a:pt x="36" y="90"/>
                    </a:lnTo>
                    <a:lnTo>
                      <a:pt x="36" y="94"/>
                    </a:lnTo>
                    <a:lnTo>
                      <a:pt x="36" y="96"/>
                    </a:lnTo>
                    <a:lnTo>
                      <a:pt x="36" y="97"/>
                    </a:lnTo>
                    <a:lnTo>
                      <a:pt x="36" y="98"/>
                    </a:lnTo>
                    <a:lnTo>
                      <a:pt x="37" y="100"/>
                    </a:lnTo>
                    <a:lnTo>
                      <a:pt x="37" y="101"/>
                    </a:lnTo>
                    <a:lnTo>
                      <a:pt x="38" y="101"/>
                    </a:lnTo>
                    <a:lnTo>
                      <a:pt x="39" y="101"/>
                    </a:lnTo>
                    <a:lnTo>
                      <a:pt x="40" y="101"/>
                    </a:lnTo>
                    <a:lnTo>
                      <a:pt x="41" y="101"/>
                    </a:lnTo>
                    <a:lnTo>
                      <a:pt x="42" y="101"/>
                    </a:lnTo>
                    <a:lnTo>
                      <a:pt x="44" y="101"/>
                    </a:lnTo>
                    <a:lnTo>
                      <a:pt x="45" y="101"/>
                    </a:lnTo>
                    <a:lnTo>
                      <a:pt x="49" y="101"/>
                    </a:lnTo>
                    <a:lnTo>
                      <a:pt x="51" y="101"/>
                    </a:lnTo>
                    <a:lnTo>
                      <a:pt x="54" y="118"/>
                    </a:lnTo>
                    <a:lnTo>
                      <a:pt x="50" y="119"/>
                    </a:lnTo>
                    <a:lnTo>
                      <a:pt x="45" y="120"/>
                    </a:lnTo>
                    <a:lnTo>
                      <a:pt x="40" y="121"/>
                    </a:lnTo>
                    <a:lnTo>
                      <a:pt x="34" y="121"/>
                    </a:lnTo>
                    <a:lnTo>
                      <a:pt x="32" y="121"/>
                    </a:lnTo>
                    <a:lnTo>
                      <a:pt x="29" y="121"/>
                    </a:lnTo>
                    <a:lnTo>
                      <a:pt x="27" y="120"/>
                    </a:lnTo>
                    <a:lnTo>
                      <a:pt x="24" y="119"/>
                    </a:lnTo>
                    <a:lnTo>
                      <a:pt x="21" y="118"/>
                    </a:lnTo>
                    <a:lnTo>
                      <a:pt x="19" y="116"/>
                    </a:lnTo>
                    <a:lnTo>
                      <a:pt x="16" y="115"/>
                    </a:lnTo>
                    <a:lnTo>
                      <a:pt x="15" y="113"/>
                    </a:lnTo>
                    <a:lnTo>
                      <a:pt x="14" y="111"/>
                    </a:lnTo>
                    <a:lnTo>
                      <a:pt x="13" y="110"/>
                    </a:lnTo>
                    <a:lnTo>
                      <a:pt x="12" y="106"/>
                    </a:lnTo>
                    <a:lnTo>
                      <a:pt x="12" y="104"/>
                    </a:lnTo>
                    <a:lnTo>
                      <a:pt x="12" y="101"/>
                    </a:lnTo>
                    <a:lnTo>
                      <a:pt x="12" y="98"/>
                    </a:lnTo>
                    <a:lnTo>
                      <a:pt x="12" y="93"/>
                    </a:lnTo>
                    <a:lnTo>
                      <a:pt x="12" y="87"/>
                    </a:lnTo>
                    <a:lnTo>
                      <a:pt x="12" y="48"/>
                    </a:lnTo>
                    <a:lnTo>
                      <a:pt x="0" y="48"/>
                    </a:lnTo>
                    <a:lnTo>
                      <a:pt x="0" y="31"/>
                    </a:lnTo>
                    <a:lnTo>
                      <a:pt x="12" y="31"/>
                    </a:lnTo>
                    <a:lnTo>
                      <a:pt x="12" y="13"/>
                    </a:lnTo>
                    <a:lnTo>
                      <a:pt x="36" y="0"/>
                    </a:lnTo>
                    <a:lnTo>
                      <a:pt x="36" y="31"/>
                    </a:lnTo>
                    <a:lnTo>
                      <a:pt x="52" y="31"/>
                    </a:lnTo>
                    <a:close/>
                  </a:path>
                </a:pathLst>
              </a:custGeom>
              <a:solidFill>
                <a:srgbClr val="FFFF00"/>
              </a:solidFill>
              <a:ln w="9525">
                <a:noFill/>
                <a:round/>
                <a:headEnd/>
                <a:tailEnd/>
              </a:ln>
            </p:spPr>
            <p:txBody>
              <a:bodyPr/>
              <a:lstStyle/>
              <a:p>
                <a:endParaRPr lang="en-US"/>
              </a:p>
            </p:txBody>
          </p:sp>
          <p:sp>
            <p:nvSpPr>
              <p:cNvPr id="43221" name="Freeform 212"/>
              <p:cNvSpPr>
                <a:spLocks noEditPoints="1"/>
              </p:cNvSpPr>
              <p:nvPr/>
            </p:nvSpPr>
            <p:spPr bwMode="auto">
              <a:xfrm>
                <a:off x="2694" y="3541"/>
                <a:ext cx="94" cy="93"/>
              </a:xfrm>
              <a:custGeom>
                <a:avLst/>
                <a:gdLst>
                  <a:gd name="T0" fmla="*/ 0 w 94"/>
                  <a:gd name="T1" fmla="*/ 39 h 93"/>
                  <a:gd name="T2" fmla="*/ 3 w 94"/>
                  <a:gd name="T3" fmla="*/ 28 h 93"/>
                  <a:gd name="T4" fmla="*/ 8 w 94"/>
                  <a:gd name="T5" fmla="*/ 18 h 93"/>
                  <a:gd name="T6" fmla="*/ 16 w 94"/>
                  <a:gd name="T7" fmla="*/ 9 h 93"/>
                  <a:gd name="T8" fmla="*/ 28 w 94"/>
                  <a:gd name="T9" fmla="*/ 4 h 93"/>
                  <a:gd name="T10" fmla="*/ 39 w 94"/>
                  <a:gd name="T11" fmla="*/ 1 h 93"/>
                  <a:gd name="T12" fmla="*/ 52 w 94"/>
                  <a:gd name="T13" fmla="*/ 0 h 93"/>
                  <a:gd name="T14" fmla="*/ 61 w 94"/>
                  <a:gd name="T15" fmla="*/ 2 h 93"/>
                  <a:gd name="T16" fmla="*/ 69 w 94"/>
                  <a:gd name="T17" fmla="*/ 5 h 93"/>
                  <a:gd name="T18" fmla="*/ 77 w 94"/>
                  <a:gd name="T19" fmla="*/ 10 h 93"/>
                  <a:gd name="T20" fmla="*/ 84 w 94"/>
                  <a:gd name="T21" fmla="*/ 16 h 93"/>
                  <a:gd name="T22" fmla="*/ 88 w 94"/>
                  <a:gd name="T23" fmla="*/ 23 h 93"/>
                  <a:gd name="T24" fmla="*/ 92 w 94"/>
                  <a:gd name="T25" fmla="*/ 32 h 93"/>
                  <a:gd name="T26" fmla="*/ 94 w 94"/>
                  <a:gd name="T27" fmla="*/ 42 h 93"/>
                  <a:gd name="T28" fmla="*/ 94 w 94"/>
                  <a:gd name="T29" fmla="*/ 52 h 93"/>
                  <a:gd name="T30" fmla="*/ 92 w 94"/>
                  <a:gd name="T31" fmla="*/ 60 h 93"/>
                  <a:gd name="T32" fmla="*/ 89 w 94"/>
                  <a:gd name="T33" fmla="*/ 68 h 93"/>
                  <a:gd name="T34" fmla="*/ 85 w 94"/>
                  <a:gd name="T35" fmla="*/ 76 h 93"/>
                  <a:gd name="T36" fmla="*/ 78 w 94"/>
                  <a:gd name="T37" fmla="*/ 83 h 93"/>
                  <a:gd name="T38" fmla="*/ 70 w 94"/>
                  <a:gd name="T39" fmla="*/ 87 h 93"/>
                  <a:gd name="T40" fmla="*/ 61 w 94"/>
                  <a:gd name="T41" fmla="*/ 91 h 93"/>
                  <a:gd name="T42" fmla="*/ 52 w 94"/>
                  <a:gd name="T43" fmla="*/ 93 h 93"/>
                  <a:gd name="T44" fmla="*/ 41 w 94"/>
                  <a:gd name="T45" fmla="*/ 93 h 93"/>
                  <a:gd name="T46" fmla="*/ 29 w 94"/>
                  <a:gd name="T47" fmla="*/ 90 h 93"/>
                  <a:gd name="T48" fmla="*/ 18 w 94"/>
                  <a:gd name="T49" fmla="*/ 84 h 93"/>
                  <a:gd name="T50" fmla="*/ 9 w 94"/>
                  <a:gd name="T51" fmla="*/ 76 h 93"/>
                  <a:gd name="T52" fmla="*/ 5 w 94"/>
                  <a:gd name="T53" fmla="*/ 68 h 93"/>
                  <a:gd name="T54" fmla="*/ 3 w 94"/>
                  <a:gd name="T55" fmla="*/ 63 h 93"/>
                  <a:gd name="T56" fmla="*/ 1 w 94"/>
                  <a:gd name="T57" fmla="*/ 56 h 93"/>
                  <a:gd name="T58" fmla="*/ 0 w 94"/>
                  <a:gd name="T59" fmla="*/ 49 h 93"/>
                  <a:gd name="T60" fmla="*/ 0 w 94"/>
                  <a:gd name="T61" fmla="*/ 44 h 93"/>
                  <a:gd name="T62" fmla="*/ 25 w 94"/>
                  <a:gd name="T63" fmla="*/ 53 h 93"/>
                  <a:gd name="T64" fmla="*/ 28 w 94"/>
                  <a:gd name="T65" fmla="*/ 63 h 93"/>
                  <a:gd name="T66" fmla="*/ 34 w 94"/>
                  <a:gd name="T67" fmla="*/ 69 h 93"/>
                  <a:gd name="T68" fmla="*/ 42 w 94"/>
                  <a:gd name="T69" fmla="*/ 73 h 93"/>
                  <a:gd name="T70" fmla="*/ 50 w 94"/>
                  <a:gd name="T71" fmla="*/ 73 h 93"/>
                  <a:gd name="T72" fmla="*/ 59 w 94"/>
                  <a:gd name="T73" fmla="*/ 69 h 93"/>
                  <a:gd name="T74" fmla="*/ 65 w 94"/>
                  <a:gd name="T75" fmla="*/ 63 h 93"/>
                  <a:gd name="T76" fmla="*/ 68 w 94"/>
                  <a:gd name="T77" fmla="*/ 53 h 93"/>
                  <a:gd name="T78" fmla="*/ 68 w 94"/>
                  <a:gd name="T79" fmla="*/ 40 h 93"/>
                  <a:gd name="T80" fmla="*/ 65 w 94"/>
                  <a:gd name="T81" fmla="*/ 29 h 93"/>
                  <a:gd name="T82" fmla="*/ 59 w 94"/>
                  <a:gd name="T83" fmla="*/ 23 h 93"/>
                  <a:gd name="T84" fmla="*/ 50 w 94"/>
                  <a:gd name="T85" fmla="*/ 19 h 93"/>
                  <a:gd name="T86" fmla="*/ 42 w 94"/>
                  <a:gd name="T87" fmla="*/ 19 h 93"/>
                  <a:gd name="T88" fmla="*/ 34 w 94"/>
                  <a:gd name="T89" fmla="*/ 23 h 93"/>
                  <a:gd name="T90" fmla="*/ 28 w 94"/>
                  <a:gd name="T91" fmla="*/ 29 h 93"/>
                  <a:gd name="T92" fmla="*/ 25 w 94"/>
                  <a:gd name="T93" fmla="*/ 4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93"/>
                  <a:gd name="T143" fmla="*/ 94 w 94"/>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93">
                    <a:moveTo>
                      <a:pt x="0" y="44"/>
                    </a:moveTo>
                    <a:lnTo>
                      <a:pt x="0" y="39"/>
                    </a:lnTo>
                    <a:lnTo>
                      <a:pt x="2" y="33"/>
                    </a:lnTo>
                    <a:lnTo>
                      <a:pt x="3" y="28"/>
                    </a:lnTo>
                    <a:lnTo>
                      <a:pt x="5" y="23"/>
                    </a:lnTo>
                    <a:lnTo>
                      <a:pt x="8" y="18"/>
                    </a:lnTo>
                    <a:lnTo>
                      <a:pt x="12" y="13"/>
                    </a:lnTo>
                    <a:lnTo>
                      <a:pt x="16" y="9"/>
                    </a:lnTo>
                    <a:lnTo>
                      <a:pt x="21" y="6"/>
                    </a:lnTo>
                    <a:lnTo>
                      <a:pt x="28" y="4"/>
                    </a:lnTo>
                    <a:lnTo>
                      <a:pt x="34" y="2"/>
                    </a:lnTo>
                    <a:lnTo>
                      <a:pt x="39" y="1"/>
                    </a:lnTo>
                    <a:lnTo>
                      <a:pt x="47" y="0"/>
                    </a:lnTo>
                    <a:lnTo>
                      <a:pt x="52" y="0"/>
                    </a:lnTo>
                    <a:lnTo>
                      <a:pt x="56" y="1"/>
                    </a:lnTo>
                    <a:lnTo>
                      <a:pt x="61" y="2"/>
                    </a:lnTo>
                    <a:lnTo>
                      <a:pt x="65" y="4"/>
                    </a:lnTo>
                    <a:lnTo>
                      <a:pt x="69" y="5"/>
                    </a:lnTo>
                    <a:lnTo>
                      <a:pt x="73" y="8"/>
                    </a:lnTo>
                    <a:lnTo>
                      <a:pt x="77" y="10"/>
                    </a:lnTo>
                    <a:lnTo>
                      <a:pt x="80" y="13"/>
                    </a:lnTo>
                    <a:lnTo>
                      <a:pt x="84" y="16"/>
                    </a:lnTo>
                    <a:lnTo>
                      <a:pt x="86" y="19"/>
                    </a:lnTo>
                    <a:lnTo>
                      <a:pt x="88" y="23"/>
                    </a:lnTo>
                    <a:lnTo>
                      <a:pt x="90" y="28"/>
                    </a:lnTo>
                    <a:lnTo>
                      <a:pt x="92" y="32"/>
                    </a:lnTo>
                    <a:lnTo>
                      <a:pt x="93" y="37"/>
                    </a:lnTo>
                    <a:lnTo>
                      <a:pt x="94" y="42"/>
                    </a:lnTo>
                    <a:lnTo>
                      <a:pt x="94" y="47"/>
                    </a:lnTo>
                    <a:lnTo>
                      <a:pt x="94" y="52"/>
                    </a:lnTo>
                    <a:lnTo>
                      <a:pt x="93" y="56"/>
                    </a:lnTo>
                    <a:lnTo>
                      <a:pt x="92" y="60"/>
                    </a:lnTo>
                    <a:lnTo>
                      <a:pt x="90" y="64"/>
                    </a:lnTo>
                    <a:lnTo>
                      <a:pt x="89" y="68"/>
                    </a:lnTo>
                    <a:lnTo>
                      <a:pt x="87" y="73"/>
                    </a:lnTo>
                    <a:lnTo>
                      <a:pt x="85" y="76"/>
                    </a:lnTo>
                    <a:lnTo>
                      <a:pt x="81" y="79"/>
                    </a:lnTo>
                    <a:lnTo>
                      <a:pt x="78" y="83"/>
                    </a:lnTo>
                    <a:lnTo>
                      <a:pt x="74" y="85"/>
                    </a:lnTo>
                    <a:lnTo>
                      <a:pt x="70" y="87"/>
                    </a:lnTo>
                    <a:lnTo>
                      <a:pt x="65" y="89"/>
                    </a:lnTo>
                    <a:lnTo>
                      <a:pt x="61" y="91"/>
                    </a:lnTo>
                    <a:lnTo>
                      <a:pt x="57" y="92"/>
                    </a:lnTo>
                    <a:lnTo>
                      <a:pt x="52" y="93"/>
                    </a:lnTo>
                    <a:lnTo>
                      <a:pt x="47" y="93"/>
                    </a:lnTo>
                    <a:lnTo>
                      <a:pt x="41" y="93"/>
                    </a:lnTo>
                    <a:lnTo>
                      <a:pt x="34" y="91"/>
                    </a:lnTo>
                    <a:lnTo>
                      <a:pt x="29" y="90"/>
                    </a:lnTo>
                    <a:lnTo>
                      <a:pt x="23" y="88"/>
                    </a:lnTo>
                    <a:lnTo>
                      <a:pt x="18" y="84"/>
                    </a:lnTo>
                    <a:lnTo>
                      <a:pt x="13" y="81"/>
                    </a:lnTo>
                    <a:lnTo>
                      <a:pt x="9" y="76"/>
                    </a:lnTo>
                    <a:lnTo>
                      <a:pt x="6" y="71"/>
                    </a:lnTo>
                    <a:lnTo>
                      <a:pt x="5" y="68"/>
                    </a:lnTo>
                    <a:lnTo>
                      <a:pt x="3" y="65"/>
                    </a:lnTo>
                    <a:lnTo>
                      <a:pt x="3" y="63"/>
                    </a:lnTo>
                    <a:lnTo>
                      <a:pt x="2" y="59"/>
                    </a:lnTo>
                    <a:lnTo>
                      <a:pt x="1" y="56"/>
                    </a:lnTo>
                    <a:lnTo>
                      <a:pt x="1" y="53"/>
                    </a:lnTo>
                    <a:lnTo>
                      <a:pt x="0" y="49"/>
                    </a:lnTo>
                    <a:lnTo>
                      <a:pt x="0" y="46"/>
                    </a:lnTo>
                    <a:lnTo>
                      <a:pt x="0" y="44"/>
                    </a:lnTo>
                    <a:close/>
                    <a:moveTo>
                      <a:pt x="24" y="47"/>
                    </a:moveTo>
                    <a:lnTo>
                      <a:pt x="25" y="53"/>
                    </a:lnTo>
                    <a:lnTo>
                      <a:pt x="26" y="58"/>
                    </a:lnTo>
                    <a:lnTo>
                      <a:pt x="28" y="63"/>
                    </a:lnTo>
                    <a:lnTo>
                      <a:pt x="30" y="67"/>
                    </a:lnTo>
                    <a:lnTo>
                      <a:pt x="34" y="69"/>
                    </a:lnTo>
                    <a:lnTo>
                      <a:pt x="37" y="72"/>
                    </a:lnTo>
                    <a:lnTo>
                      <a:pt x="42" y="73"/>
                    </a:lnTo>
                    <a:lnTo>
                      <a:pt x="46" y="73"/>
                    </a:lnTo>
                    <a:lnTo>
                      <a:pt x="50" y="73"/>
                    </a:lnTo>
                    <a:lnTo>
                      <a:pt x="55" y="72"/>
                    </a:lnTo>
                    <a:lnTo>
                      <a:pt x="59" y="69"/>
                    </a:lnTo>
                    <a:lnTo>
                      <a:pt x="62" y="67"/>
                    </a:lnTo>
                    <a:lnTo>
                      <a:pt x="65" y="63"/>
                    </a:lnTo>
                    <a:lnTo>
                      <a:pt x="66" y="58"/>
                    </a:lnTo>
                    <a:lnTo>
                      <a:pt x="68" y="53"/>
                    </a:lnTo>
                    <a:lnTo>
                      <a:pt x="68" y="47"/>
                    </a:lnTo>
                    <a:lnTo>
                      <a:pt x="68" y="40"/>
                    </a:lnTo>
                    <a:lnTo>
                      <a:pt x="66" y="34"/>
                    </a:lnTo>
                    <a:lnTo>
                      <a:pt x="65" y="29"/>
                    </a:lnTo>
                    <a:lnTo>
                      <a:pt x="62" y="26"/>
                    </a:lnTo>
                    <a:lnTo>
                      <a:pt x="59" y="23"/>
                    </a:lnTo>
                    <a:lnTo>
                      <a:pt x="55" y="20"/>
                    </a:lnTo>
                    <a:lnTo>
                      <a:pt x="50" y="19"/>
                    </a:lnTo>
                    <a:lnTo>
                      <a:pt x="46" y="18"/>
                    </a:lnTo>
                    <a:lnTo>
                      <a:pt x="42" y="19"/>
                    </a:lnTo>
                    <a:lnTo>
                      <a:pt x="37" y="20"/>
                    </a:lnTo>
                    <a:lnTo>
                      <a:pt x="34" y="23"/>
                    </a:lnTo>
                    <a:lnTo>
                      <a:pt x="30" y="26"/>
                    </a:lnTo>
                    <a:lnTo>
                      <a:pt x="28" y="29"/>
                    </a:lnTo>
                    <a:lnTo>
                      <a:pt x="26" y="34"/>
                    </a:lnTo>
                    <a:lnTo>
                      <a:pt x="25" y="40"/>
                    </a:lnTo>
                    <a:lnTo>
                      <a:pt x="24" y="47"/>
                    </a:lnTo>
                    <a:close/>
                  </a:path>
                </a:pathLst>
              </a:custGeom>
              <a:solidFill>
                <a:srgbClr val="FFFF00"/>
              </a:solidFill>
              <a:ln w="9525">
                <a:noFill/>
                <a:round/>
                <a:headEnd/>
                <a:tailEnd/>
              </a:ln>
            </p:spPr>
            <p:txBody>
              <a:bodyPr/>
              <a:lstStyle/>
              <a:p>
                <a:endParaRPr lang="en-US"/>
              </a:p>
            </p:txBody>
          </p:sp>
          <p:sp>
            <p:nvSpPr>
              <p:cNvPr id="43222" name="Freeform 213"/>
              <p:cNvSpPr>
                <a:spLocks/>
              </p:cNvSpPr>
              <p:nvPr/>
            </p:nvSpPr>
            <p:spPr bwMode="auto">
              <a:xfrm>
                <a:off x="2806" y="3541"/>
                <a:ext cx="58" cy="90"/>
              </a:xfrm>
              <a:custGeom>
                <a:avLst/>
                <a:gdLst>
                  <a:gd name="T0" fmla="*/ 24 w 58"/>
                  <a:gd name="T1" fmla="*/ 90 h 90"/>
                  <a:gd name="T2" fmla="*/ 0 w 58"/>
                  <a:gd name="T3" fmla="*/ 90 h 90"/>
                  <a:gd name="T4" fmla="*/ 0 w 58"/>
                  <a:gd name="T5" fmla="*/ 2 h 90"/>
                  <a:gd name="T6" fmla="*/ 22 w 58"/>
                  <a:gd name="T7" fmla="*/ 2 h 90"/>
                  <a:gd name="T8" fmla="*/ 22 w 58"/>
                  <a:gd name="T9" fmla="*/ 15 h 90"/>
                  <a:gd name="T10" fmla="*/ 25 w 58"/>
                  <a:gd name="T11" fmla="*/ 11 h 90"/>
                  <a:gd name="T12" fmla="*/ 27 w 58"/>
                  <a:gd name="T13" fmla="*/ 7 h 90"/>
                  <a:gd name="T14" fmla="*/ 30 w 58"/>
                  <a:gd name="T15" fmla="*/ 5 h 90"/>
                  <a:gd name="T16" fmla="*/ 32 w 58"/>
                  <a:gd name="T17" fmla="*/ 2 h 90"/>
                  <a:gd name="T18" fmla="*/ 34 w 58"/>
                  <a:gd name="T19" fmla="*/ 1 h 90"/>
                  <a:gd name="T20" fmla="*/ 37 w 58"/>
                  <a:gd name="T21" fmla="*/ 1 h 90"/>
                  <a:gd name="T22" fmla="*/ 40 w 58"/>
                  <a:gd name="T23" fmla="*/ 0 h 90"/>
                  <a:gd name="T24" fmla="*/ 42 w 58"/>
                  <a:gd name="T25" fmla="*/ 0 h 90"/>
                  <a:gd name="T26" fmla="*/ 46 w 58"/>
                  <a:gd name="T27" fmla="*/ 0 h 90"/>
                  <a:gd name="T28" fmla="*/ 50 w 58"/>
                  <a:gd name="T29" fmla="*/ 1 h 90"/>
                  <a:gd name="T30" fmla="*/ 54 w 58"/>
                  <a:gd name="T31" fmla="*/ 2 h 90"/>
                  <a:gd name="T32" fmla="*/ 58 w 58"/>
                  <a:gd name="T33" fmla="*/ 5 h 90"/>
                  <a:gd name="T34" fmla="*/ 50 w 58"/>
                  <a:gd name="T35" fmla="*/ 24 h 90"/>
                  <a:gd name="T36" fmla="*/ 48 w 58"/>
                  <a:gd name="T37" fmla="*/ 22 h 90"/>
                  <a:gd name="T38" fmla="*/ 45 w 58"/>
                  <a:gd name="T39" fmla="*/ 21 h 90"/>
                  <a:gd name="T40" fmla="*/ 42 w 58"/>
                  <a:gd name="T41" fmla="*/ 20 h 90"/>
                  <a:gd name="T42" fmla="*/ 40 w 58"/>
                  <a:gd name="T43" fmla="*/ 20 h 90"/>
                  <a:gd name="T44" fmla="*/ 37 w 58"/>
                  <a:gd name="T45" fmla="*/ 20 h 90"/>
                  <a:gd name="T46" fmla="*/ 34 w 58"/>
                  <a:gd name="T47" fmla="*/ 20 h 90"/>
                  <a:gd name="T48" fmla="*/ 32 w 58"/>
                  <a:gd name="T49" fmla="*/ 21 h 90"/>
                  <a:gd name="T50" fmla="*/ 31 w 58"/>
                  <a:gd name="T51" fmla="*/ 23 h 90"/>
                  <a:gd name="T52" fmla="*/ 29 w 58"/>
                  <a:gd name="T53" fmla="*/ 25 h 90"/>
                  <a:gd name="T54" fmla="*/ 28 w 58"/>
                  <a:gd name="T55" fmla="*/ 26 h 90"/>
                  <a:gd name="T56" fmla="*/ 27 w 58"/>
                  <a:gd name="T57" fmla="*/ 30 h 90"/>
                  <a:gd name="T58" fmla="*/ 27 w 58"/>
                  <a:gd name="T59" fmla="*/ 32 h 90"/>
                  <a:gd name="T60" fmla="*/ 26 w 58"/>
                  <a:gd name="T61" fmla="*/ 35 h 90"/>
                  <a:gd name="T62" fmla="*/ 26 w 58"/>
                  <a:gd name="T63" fmla="*/ 37 h 90"/>
                  <a:gd name="T64" fmla="*/ 25 w 58"/>
                  <a:gd name="T65" fmla="*/ 40 h 90"/>
                  <a:gd name="T66" fmla="*/ 25 w 58"/>
                  <a:gd name="T67" fmla="*/ 44 h 90"/>
                  <a:gd name="T68" fmla="*/ 24 w 58"/>
                  <a:gd name="T69" fmla="*/ 48 h 90"/>
                  <a:gd name="T70" fmla="*/ 24 w 58"/>
                  <a:gd name="T71" fmla="*/ 52 h 90"/>
                  <a:gd name="T72" fmla="*/ 24 w 58"/>
                  <a:gd name="T73" fmla="*/ 57 h 90"/>
                  <a:gd name="T74" fmla="*/ 24 w 58"/>
                  <a:gd name="T75" fmla="*/ 63 h 90"/>
                  <a:gd name="T76" fmla="*/ 24 w 58"/>
                  <a:gd name="T77" fmla="*/ 9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90"/>
                  <a:gd name="T119" fmla="*/ 58 w 5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90">
                    <a:moveTo>
                      <a:pt x="24" y="90"/>
                    </a:moveTo>
                    <a:lnTo>
                      <a:pt x="0" y="90"/>
                    </a:lnTo>
                    <a:lnTo>
                      <a:pt x="0" y="2"/>
                    </a:lnTo>
                    <a:lnTo>
                      <a:pt x="22" y="2"/>
                    </a:lnTo>
                    <a:lnTo>
                      <a:pt x="22" y="15"/>
                    </a:lnTo>
                    <a:lnTo>
                      <a:pt x="25" y="11"/>
                    </a:lnTo>
                    <a:lnTo>
                      <a:pt x="27" y="7"/>
                    </a:lnTo>
                    <a:lnTo>
                      <a:pt x="30" y="5"/>
                    </a:lnTo>
                    <a:lnTo>
                      <a:pt x="32" y="2"/>
                    </a:lnTo>
                    <a:lnTo>
                      <a:pt x="34" y="1"/>
                    </a:lnTo>
                    <a:lnTo>
                      <a:pt x="37" y="1"/>
                    </a:lnTo>
                    <a:lnTo>
                      <a:pt x="40" y="0"/>
                    </a:lnTo>
                    <a:lnTo>
                      <a:pt x="42" y="0"/>
                    </a:lnTo>
                    <a:lnTo>
                      <a:pt x="46" y="0"/>
                    </a:lnTo>
                    <a:lnTo>
                      <a:pt x="50" y="1"/>
                    </a:lnTo>
                    <a:lnTo>
                      <a:pt x="54" y="2"/>
                    </a:lnTo>
                    <a:lnTo>
                      <a:pt x="58" y="5"/>
                    </a:lnTo>
                    <a:lnTo>
                      <a:pt x="50" y="24"/>
                    </a:lnTo>
                    <a:lnTo>
                      <a:pt x="48" y="22"/>
                    </a:lnTo>
                    <a:lnTo>
                      <a:pt x="45" y="21"/>
                    </a:lnTo>
                    <a:lnTo>
                      <a:pt x="42" y="20"/>
                    </a:lnTo>
                    <a:lnTo>
                      <a:pt x="40" y="20"/>
                    </a:lnTo>
                    <a:lnTo>
                      <a:pt x="37" y="20"/>
                    </a:lnTo>
                    <a:lnTo>
                      <a:pt x="34" y="20"/>
                    </a:lnTo>
                    <a:lnTo>
                      <a:pt x="32" y="21"/>
                    </a:lnTo>
                    <a:lnTo>
                      <a:pt x="31" y="23"/>
                    </a:lnTo>
                    <a:lnTo>
                      <a:pt x="29" y="25"/>
                    </a:lnTo>
                    <a:lnTo>
                      <a:pt x="28" y="26"/>
                    </a:lnTo>
                    <a:lnTo>
                      <a:pt x="27" y="30"/>
                    </a:lnTo>
                    <a:lnTo>
                      <a:pt x="27" y="32"/>
                    </a:lnTo>
                    <a:lnTo>
                      <a:pt x="26" y="35"/>
                    </a:lnTo>
                    <a:lnTo>
                      <a:pt x="26" y="37"/>
                    </a:lnTo>
                    <a:lnTo>
                      <a:pt x="25" y="40"/>
                    </a:lnTo>
                    <a:lnTo>
                      <a:pt x="25" y="44"/>
                    </a:lnTo>
                    <a:lnTo>
                      <a:pt x="24" y="48"/>
                    </a:lnTo>
                    <a:lnTo>
                      <a:pt x="24" y="52"/>
                    </a:lnTo>
                    <a:lnTo>
                      <a:pt x="24" y="57"/>
                    </a:lnTo>
                    <a:lnTo>
                      <a:pt x="24" y="63"/>
                    </a:lnTo>
                    <a:lnTo>
                      <a:pt x="24" y="90"/>
                    </a:lnTo>
                    <a:close/>
                  </a:path>
                </a:pathLst>
              </a:custGeom>
              <a:solidFill>
                <a:srgbClr val="FFFF00"/>
              </a:solidFill>
              <a:ln w="9525">
                <a:noFill/>
                <a:round/>
                <a:headEnd/>
                <a:tailEnd/>
              </a:ln>
            </p:spPr>
            <p:txBody>
              <a:bodyPr/>
              <a:lstStyle/>
              <a:p>
                <a:endParaRPr lang="en-US"/>
              </a:p>
            </p:txBody>
          </p:sp>
          <p:sp>
            <p:nvSpPr>
              <p:cNvPr id="43223" name="Freeform 214"/>
              <p:cNvSpPr>
                <a:spLocks noEditPoints="1"/>
              </p:cNvSpPr>
              <p:nvPr/>
            </p:nvSpPr>
            <p:spPr bwMode="auto">
              <a:xfrm>
                <a:off x="2918" y="3541"/>
                <a:ext cx="88" cy="128"/>
              </a:xfrm>
              <a:custGeom>
                <a:avLst/>
                <a:gdLst>
                  <a:gd name="T0" fmla="*/ 31 w 88"/>
                  <a:gd name="T1" fmla="*/ 103 h 128"/>
                  <a:gd name="T2" fmla="*/ 34 w 88"/>
                  <a:gd name="T3" fmla="*/ 108 h 128"/>
                  <a:gd name="T4" fmla="*/ 41 w 88"/>
                  <a:gd name="T5" fmla="*/ 110 h 128"/>
                  <a:gd name="T6" fmla="*/ 53 w 88"/>
                  <a:gd name="T7" fmla="*/ 109 h 128"/>
                  <a:gd name="T8" fmla="*/ 59 w 88"/>
                  <a:gd name="T9" fmla="*/ 106 h 128"/>
                  <a:gd name="T10" fmla="*/ 62 w 88"/>
                  <a:gd name="T11" fmla="*/ 102 h 128"/>
                  <a:gd name="T12" fmla="*/ 64 w 88"/>
                  <a:gd name="T13" fmla="*/ 94 h 128"/>
                  <a:gd name="T14" fmla="*/ 61 w 88"/>
                  <a:gd name="T15" fmla="*/ 81 h 128"/>
                  <a:gd name="T16" fmla="*/ 52 w 88"/>
                  <a:gd name="T17" fmla="*/ 88 h 128"/>
                  <a:gd name="T18" fmla="*/ 41 w 88"/>
                  <a:gd name="T19" fmla="*/ 90 h 128"/>
                  <a:gd name="T20" fmla="*/ 29 w 88"/>
                  <a:gd name="T21" fmla="*/ 89 h 128"/>
                  <a:gd name="T22" fmla="*/ 17 w 88"/>
                  <a:gd name="T23" fmla="*/ 84 h 128"/>
                  <a:gd name="T24" fmla="*/ 8 w 88"/>
                  <a:gd name="T25" fmla="*/ 75 h 128"/>
                  <a:gd name="T26" fmla="*/ 3 w 88"/>
                  <a:gd name="T27" fmla="*/ 66 h 128"/>
                  <a:gd name="T28" fmla="*/ 1 w 88"/>
                  <a:gd name="T29" fmla="*/ 55 h 128"/>
                  <a:gd name="T30" fmla="*/ 0 w 88"/>
                  <a:gd name="T31" fmla="*/ 41 h 128"/>
                  <a:gd name="T32" fmla="*/ 3 w 88"/>
                  <a:gd name="T33" fmla="*/ 27 h 128"/>
                  <a:gd name="T34" fmla="*/ 8 w 88"/>
                  <a:gd name="T35" fmla="*/ 15 h 128"/>
                  <a:gd name="T36" fmla="*/ 16 w 88"/>
                  <a:gd name="T37" fmla="*/ 7 h 128"/>
                  <a:gd name="T38" fmla="*/ 26 w 88"/>
                  <a:gd name="T39" fmla="*/ 2 h 128"/>
                  <a:gd name="T40" fmla="*/ 38 w 88"/>
                  <a:gd name="T41" fmla="*/ 0 h 128"/>
                  <a:gd name="T42" fmla="*/ 49 w 88"/>
                  <a:gd name="T43" fmla="*/ 2 h 128"/>
                  <a:gd name="T44" fmla="*/ 60 w 88"/>
                  <a:gd name="T45" fmla="*/ 9 h 128"/>
                  <a:gd name="T46" fmla="*/ 66 w 88"/>
                  <a:gd name="T47" fmla="*/ 3 h 128"/>
                  <a:gd name="T48" fmla="*/ 88 w 88"/>
                  <a:gd name="T49" fmla="*/ 89 h 128"/>
                  <a:gd name="T50" fmla="*/ 85 w 88"/>
                  <a:gd name="T51" fmla="*/ 105 h 128"/>
                  <a:gd name="T52" fmla="*/ 79 w 88"/>
                  <a:gd name="T53" fmla="*/ 116 h 128"/>
                  <a:gd name="T54" fmla="*/ 72 w 88"/>
                  <a:gd name="T55" fmla="*/ 121 h 128"/>
                  <a:gd name="T56" fmla="*/ 61 w 88"/>
                  <a:gd name="T57" fmla="*/ 126 h 128"/>
                  <a:gd name="T58" fmla="*/ 45 w 88"/>
                  <a:gd name="T59" fmla="*/ 128 h 128"/>
                  <a:gd name="T60" fmla="*/ 30 w 88"/>
                  <a:gd name="T61" fmla="*/ 127 h 128"/>
                  <a:gd name="T62" fmla="*/ 19 w 88"/>
                  <a:gd name="T63" fmla="*/ 123 h 128"/>
                  <a:gd name="T64" fmla="*/ 8 w 88"/>
                  <a:gd name="T65" fmla="*/ 115 h 128"/>
                  <a:gd name="T66" fmla="*/ 3 w 88"/>
                  <a:gd name="T67" fmla="*/ 100 h 128"/>
                  <a:gd name="T68" fmla="*/ 3 w 88"/>
                  <a:gd name="T69" fmla="*/ 98 h 128"/>
                  <a:gd name="T70" fmla="*/ 24 w 88"/>
                  <a:gd name="T71" fmla="*/ 44 h 128"/>
                  <a:gd name="T72" fmla="*/ 26 w 88"/>
                  <a:gd name="T73" fmla="*/ 63 h 128"/>
                  <a:gd name="T74" fmla="*/ 35 w 88"/>
                  <a:gd name="T75" fmla="*/ 71 h 128"/>
                  <a:gd name="T76" fmla="*/ 47 w 88"/>
                  <a:gd name="T77" fmla="*/ 72 h 128"/>
                  <a:gd name="T78" fmla="*/ 57 w 88"/>
                  <a:gd name="T79" fmla="*/ 67 h 128"/>
                  <a:gd name="T80" fmla="*/ 63 w 88"/>
                  <a:gd name="T81" fmla="*/ 53 h 128"/>
                  <a:gd name="T82" fmla="*/ 62 w 88"/>
                  <a:gd name="T83" fmla="*/ 33 h 128"/>
                  <a:gd name="T84" fmla="*/ 56 w 88"/>
                  <a:gd name="T85" fmla="*/ 22 h 128"/>
                  <a:gd name="T86" fmla="*/ 43 w 88"/>
                  <a:gd name="T87" fmla="*/ 18 h 128"/>
                  <a:gd name="T88" fmla="*/ 32 w 88"/>
                  <a:gd name="T89" fmla="*/ 21 h 128"/>
                  <a:gd name="T90" fmla="*/ 26 w 88"/>
                  <a:gd name="T91" fmla="*/ 33 h 128"/>
                  <a:gd name="T92" fmla="*/ 24 w 88"/>
                  <a:gd name="T93" fmla="*/ 44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28"/>
                  <a:gd name="T143" fmla="*/ 88 w 88"/>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28">
                    <a:moveTo>
                      <a:pt x="3" y="98"/>
                    </a:moveTo>
                    <a:lnTo>
                      <a:pt x="31" y="100"/>
                    </a:lnTo>
                    <a:lnTo>
                      <a:pt x="31" y="103"/>
                    </a:lnTo>
                    <a:lnTo>
                      <a:pt x="32" y="105"/>
                    </a:lnTo>
                    <a:lnTo>
                      <a:pt x="33" y="106"/>
                    </a:lnTo>
                    <a:lnTo>
                      <a:pt x="34" y="108"/>
                    </a:lnTo>
                    <a:lnTo>
                      <a:pt x="36" y="108"/>
                    </a:lnTo>
                    <a:lnTo>
                      <a:pt x="38" y="109"/>
                    </a:lnTo>
                    <a:lnTo>
                      <a:pt x="41" y="110"/>
                    </a:lnTo>
                    <a:lnTo>
                      <a:pt x="44" y="110"/>
                    </a:lnTo>
                    <a:lnTo>
                      <a:pt x="48" y="110"/>
                    </a:lnTo>
                    <a:lnTo>
                      <a:pt x="53" y="109"/>
                    </a:lnTo>
                    <a:lnTo>
                      <a:pt x="56" y="108"/>
                    </a:lnTo>
                    <a:lnTo>
                      <a:pt x="58" y="108"/>
                    </a:lnTo>
                    <a:lnTo>
                      <a:pt x="59" y="106"/>
                    </a:lnTo>
                    <a:lnTo>
                      <a:pt x="61" y="105"/>
                    </a:lnTo>
                    <a:lnTo>
                      <a:pt x="61" y="103"/>
                    </a:lnTo>
                    <a:lnTo>
                      <a:pt x="62" y="102"/>
                    </a:lnTo>
                    <a:lnTo>
                      <a:pt x="63" y="100"/>
                    </a:lnTo>
                    <a:lnTo>
                      <a:pt x="63" y="97"/>
                    </a:lnTo>
                    <a:lnTo>
                      <a:pt x="64" y="94"/>
                    </a:lnTo>
                    <a:lnTo>
                      <a:pt x="64" y="90"/>
                    </a:lnTo>
                    <a:lnTo>
                      <a:pt x="64" y="78"/>
                    </a:lnTo>
                    <a:lnTo>
                      <a:pt x="61" y="81"/>
                    </a:lnTo>
                    <a:lnTo>
                      <a:pt x="58" y="83"/>
                    </a:lnTo>
                    <a:lnTo>
                      <a:pt x="56" y="86"/>
                    </a:lnTo>
                    <a:lnTo>
                      <a:pt x="52" y="88"/>
                    </a:lnTo>
                    <a:lnTo>
                      <a:pt x="48" y="88"/>
                    </a:lnTo>
                    <a:lnTo>
                      <a:pt x="44" y="89"/>
                    </a:lnTo>
                    <a:lnTo>
                      <a:pt x="41" y="90"/>
                    </a:lnTo>
                    <a:lnTo>
                      <a:pt x="38" y="90"/>
                    </a:lnTo>
                    <a:lnTo>
                      <a:pt x="33" y="90"/>
                    </a:lnTo>
                    <a:lnTo>
                      <a:pt x="29" y="89"/>
                    </a:lnTo>
                    <a:lnTo>
                      <a:pt x="25" y="88"/>
                    </a:lnTo>
                    <a:lnTo>
                      <a:pt x="21" y="86"/>
                    </a:lnTo>
                    <a:lnTo>
                      <a:pt x="17" y="84"/>
                    </a:lnTo>
                    <a:lnTo>
                      <a:pt x="13" y="82"/>
                    </a:lnTo>
                    <a:lnTo>
                      <a:pt x="10" y="78"/>
                    </a:lnTo>
                    <a:lnTo>
                      <a:pt x="8" y="75"/>
                    </a:lnTo>
                    <a:lnTo>
                      <a:pt x="6" y="72"/>
                    </a:lnTo>
                    <a:lnTo>
                      <a:pt x="4" y="69"/>
                    </a:lnTo>
                    <a:lnTo>
                      <a:pt x="3" y="66"/>
                    </a:lnTo>
                    <a:lnTo>
                      <a:pt x="2" y="62"/>
                    </a:lnTo>
                    <a:lnTo>
                      <a:pt x="1" y="58"/>
                    </a:lnTo>
                    <a:lnTo>
                      <a:pt x="1" y="55"/>
                    </a:lnTo>
                    <a:lnTo>
                      <a:pt x="0" y="51"/>
                    </a:lnTo>
                    <a:lnTo>
                      <a:pt x="0" y="47"/>
                    </a:lnTo>
                    <a:lnTo>
                      <a:pt x="0" y="41"/>
                    </a:lnTo>
                    <a:lnTo>
                      <a:pt x="1" y="36"/>
                    </a:lnTo>
                    <a:lnTo>
                      <a:pt x="2" y="31"/>
                    </a:lnTo>
                    <a:lnTo>
                      <a:pt x="3" y="27"/>
                    </a:lnTo>
                    <a:lnTo>
                      <a:pt x="4" y="23"/>
                    </a:lnTo>
                    <a:lnTo>
                      <a:pt x="6" y="18"/>
                    </a:lnTo>
                    <a:lnTo>
                      <a:pt x="8" y="15"/>
                    </a:lnTo>
                    <a:lnTo>
                      <a:pt x="11" y="12"/>
                    </a:lnTo>
                    <a:lnTo>
                      <a:pt x="13" y="9"/>
                    </a:lnTo>
                    <a:lnTo>
                      <a:pt x="16" y="7"/>
                    </a:lnTo>
                    <a:lnTo>
                      <a:pt x="20" y="4"/>
                    </a:lnTo>
                    <a:lnTo>
                      <a:pt x="23" y="3"/>
                    </a:lnTo>
                    <a:lnTo>
                      <a:pt x="26" y="2"/>
                    </a:lnTo>
                    <a:lnTo>
                      <a:pt x="30" y="1"/>
                    </a:lnTo>
                    <a:lnTo>
                      <a:pt x="34" y="0"/>
                    </a:lnTo>
                    <a:lnTo>
                      <a:pt x="38" y="0"/>
                    </a:lnTo>
                    <a:lnTo>
                      <a:pt x="42" y="0"/>
                    </a:lnTo>
                    <a:lnTo>
                      <a:pt x="46" y="1"/>
                    </a:lnTo>
                    <a:lnTo>
                      <a:pt x="49" y="2"/>
                    </a:lnTo>
                    <a:lnTo>
                      <a:pt x="54" y="4"/>
                    </a:lnTo>
                    <a:lnTo>
                      <a:pt x="57" y="6"/>
                    </a:lnTo>
                    <a:lnTo>
                      <a:pt x="60" y="9"/>
                    </a:lnTo>
                    <a:lnTo>
                      <a:pt x="63" y="11"/>
                    </a:lnTo>
                    <a:lnTo>
                      <a:pt x="66" y="14"/>
                    </a:lnTo>
                    <a:lnTo>
                      <a:pt x="66" y="3"/>
                    </a:lnTo>
                    <a:lnTo>
                      <a:pt x="88" y="3"/>
                    </a:lnTo>
                    <a:lnTo>
                      <a:pt x="88" y="82"/>
                    </a:lnTo>
                    <a:lnTo>
                      <a:pt x="88" y="89"/>
                    </a:lnTo>
                    <a:lnTo>
                      <a:pt x="87" y="96"/>
                    </a:lnTo>
                    <a:lnTo>
                      <a:pt x="86" y="101"/>
                    </a:lnTo>
                    <a:lnTo>
                      <a:pt x="85" y="105"/>
                    </a:lnTo>
                    <a:lnTo>
                      <a:pt x="84" y="109"/>
                    </a:lnTo>
                    <a:lnTo>
                      <a:pt x="82" y="113"/>
                    </a:lnTo>
                    <a:lnTo>
                      <a:pt x="79" y="116"/>
                    </a:lnTo>
                    <a:lnTo>
                      <a:pt x="78" y="118"/>
                    </a:lnTo>
                    <a:lnTo>
                      <a:pt x="75" y="119"/>
                    </a:lnTo>
                    <a:lnTo>
                      <a:pt x="72" y="121"/>
                    </a:lnTo>
                    <a:lnTo>
                      <a:pt x="68" y="123"/>
                    </a:lnTo>
                    <a:lnTo>
                      <a:pt x="65" y="125"/>
                    </a:lnTo>
                    <a:lnTo>
                      <a:pt x="61" y="126"/>
                    </a:lnTo>
                    <a:lnTo>
                      <a:pt x="56" y="127"/>
                    </a:lnTo>
                    <a:lnTo>
                      <a:pt x="51" y="128"/>
                    </a:lnTo>
                    <a:lnTo>
                      <a:pt x="45" y="128"/>
                    </a:lnTo>
                    <a:lnTo>
                      <a:pt x="40" y="128"/>
                    </a:lnTo>
                    <a:lnTo>
                      <a:pt x="35" y="127"/>
                    </a:lnTo>
                    <a:lnTo>
                      <a:pt x="30" y="127"/>
                    </a:lnTo>
                    <a:lnTo>
                      <a:pt x="26" y="126"/>
                    </a:lnTo>
                    <a:lnTo>
                      <a:pt x="22" y="124"/>
                    </a:lnTo>
                    <a:lnTo>
                      <a:pt x="19" y="123"/>
                    </a:lnTo>
                    <a:lnTo>
                      <a:pt x="16" y="121"/>
                    </a:lnTo>
                    <a:lnTo>
                      <a:pt x="13" y="119"/>
                    </a:lnTo>
                    <a:lnTo>
                      <a:pt x="8" y="115"/>
                    </a:lnTo>
                    <a:lnTo>
                      <a:pt x="5" y="111"/>
                    </a:lnTo>
                    <a:lnTo>
                      <a:pt x="3" y="106"/>
                    </a:lnTo>
                    <a:lnTo>
                      <a:pt x="3" y="100"/>
                    </a:lnTo>
                    <a:lnTo>
                      <a:pt x="3" y="99"/>
                    </a:lnTo>
                    <a:lnTo>
                      <a:pt x="3" y="98"/>
                    </a:lnTo>
                    <a:lnTo>
                      <a:pt x="3" y="97"/>
                    </a:lnTo>
                    <a:lnTo>
                      <a:pt x="3" y="98"/>
                    </a:lnTo>
                    <a:close/>
                    <a:moveTo>
                      <a:pt x="24" y="44"/>
                    </a:moveTo>
                    <a:lnTo>
                      <a:pt x="24" y="52"/>
                    </a:lnTo>
                    <a:lnTo>
                      <a:pt x="26" y="58"/>
                    </a:lnTo>
                    <a:lnTo>
                      <a:pt x="26" y="63"/>
                    </a:lnTo>
                    <a:lnTo>
                      <a:pt x="29" y="67"/>
                    </a:lnTo>
                    <a:lnTo>
                      <a:pt x="31" y="69"/>
                    </a:lnTo>
                    <a:lnTo>
                      <a:pt x="35" y="71"/>
                    </a:lnTo>
                    <a:lnTo>
                      <a:pt x="39" y="72"/>
                    </a:lnTo>
                    <a:lnTo>
                      <a:pt x="43" y="73"/>
                    </a:lnTo>
                    <a:lnTo>
                      <a:pt x="47" y="72"/>
                    </a:lnTo>
                    <a:lnTo>
                      <a:pt x="50" y="71"/>
                    </a:lnTo>
                    <a:lnTo>
                      <a:pt x="55" y="69"/>
                    </a:lnTo>
                    <a:lnTo>
                      <a:pt x="57" y="67"/>
                    </a:lnTo>
                    <a:lnTo>
                      <a:pt x="60" y="63"/>
                    </a:lnTo>
                    <a:lnTo>
                      <a:pt x="62" y="58"/>
                    </a:lnTo>
                    <a:lnTo>
                      <a:pt x="63" y="53"/>
                    </a:lnTo>
                    <a:lnTo>
                      <a:pt x="64" y="46"/>
                    </a:lnTo>
                    <a:lnTo>
                      <a:pt x="63" y="39"/>
                    </a:lnTo>
                    <a:lnTo>
                      <a:pt x="62" y="33"/>
                    </a:lnTo>
                    <a:lnTo>
                      <a:pt x="61" y="28"/>
                    </a:lnTo>
                    <a:lnTo>
                      <a:pt x="58" y="24"/>
                    </a:lnTo>
                    <a:lnTo>
                      <a:pt x="56" y="22"/>
                    </a:lnTo>
                    <a:lnTo>
                      <a:pt x="52" y="19"/>
                    </a:lnTo>
                    <a:lnTo>
                      <a:pt x="48" y="18"/>
                    </a:lnTo>
                    <a:lnTo>
                      <a:pt x="43" y="18"/>
                    </a:lnTo>
                    <a:lnTo>
                      <a:pt x="40" y="18"/>
                    </a:lnTo>
                    <a:lnTo>
                      <a:pt x="36" y="19"/>
                    </a:lnTo>
                    <a:lnTo>
                      <a:pt x="32" y="21"/>
                    </a:lnTo>
                    <a:lnTo>
                      <a:pt x="30" y="23"/>
                    </a:lnTo>
                    <a:lnTo>
                      <a:pt x="27" y="28"/>
                    </a:lnTo>
                    <a:lnTo>
                      <a:pt x="26" y="33"/>
                    </a:lnTo>
                    <a:lnTo>
                      <a:pt x="25" y="39"/>
                    </a:lnTo>
                    <a:lnTo>
                      <a:pt x="24" y="46"/>
                    </a:lnTo>
                    <a:lnTo>
                      <a:pt x="24" y="44"/>
                    </a:lnTo>
                    <a:close/>
                  </a:path>
                </a:pathLst>
              </a:custGeom>
              <a:solidFill>
                <a:srgbClr val="FFFF00"/>
              </a:solidFill>
              <a:ln w="9525">
                <a:noFill/>
                <a:round/>
                <a:headEnd/>
                <a:tailEnd/>
              </a:ln>
            </p:spPr>
            <p:txBody>
              <a:bodyPr/>
              <a:lstStyle/>
              <a:p>
                <a:endParaRPr lang="en-US"/>
              </a:p>
            </p:txBody>
          </p:sp>
          <p:sp>
            <p:nvSpPr>
              <p:cNvPr id="43224" name="Rectangle 215"/>
              <p:cNvSpPr>
                <a:spLocks noChangeArrowheads="1"/>
              </p:cNvSpPr>
              <p:nvPr/>
            </p:nvSpPr>
            <p:spPr bwMode="auto">
              <a:xfrm>
                <a:off x="3029" y="3510"/>
                <a:ext cx="24" cy="121"/>
              </a:xfrm>
              <a:prstGeom prst="rect">
                <a:avLst/>
              </a:prstGeom>
              <a:solidFill>
                <a:srgbClr val="FFFF00"/>
              </a:solidFill>
              <a:ln w="9525">
                <a:noFill/>
                <a:miter lim="800000"/>
                <a:headEnd/>
                <a:tailEnd/>
              </a:ln>
            </p:spPr>
            <p:txBody>
              <a:bodyPr/>
              <a:lstStyle/>
              <a:p>
                <a:endParaRPr lang="en-GB"/>
              </a:p>
            </p:txBody>
          </p:sp>
          <p:sp>
            <p:nvSpPr>
              <p:cNvPr id="43225" name="Freeform 216"/>
              <p:cNvSpPr>
                <a:spLocks/>
              </p:cNvSpPr>
              <p:nvPr/>
            </p:nvSpPr>
            <p:spPr bwMode="auto">
              <a:xfrm>
                <a:off x="3077" y="3544"/>
                <a:ext cx="84" cy="90"/>
              </a:xfrm>
              <a:custGeom>
                <a:avLst/>
                <a:gdLst>
                  <a:gd name="T0" fmla="*/ 62 w 84"/>
                  <a:gd name="T1" fmla="*/ 87 h 90"/>
                  <a:gd name="T2" fmla="*/ 62 w 84"/>
                  <a:gd name="T3" fmla="*/ 75 h 90"/>
                  <a:gd name="T4" fmla="*/ 59 w 84"/>
                  <a:gd name="T5" fmla="*/ 78 h 90"/>
                  <a:gd name="T6" fmla="*/ 55 w 84"/>
                  <a:gd name="T7" fmla="*/ 81 h 90"/>
                  <a:gd name="T8" fmla="*/ 52 w 84"/>
                  <a:gd name="T9" fmla="*/ 84 h 90"/>
                  <a:gd name="T10" fmla="*/ 49 w 84"/>
                  <a:gd name="T11" fmla="*/ 85 h 90"/>
                  <a:gd name="T12" fmla="*/ 44 w 84"/>
                  <a:gd name="T13" fmla="*/ 87 h 90"/>
                  <a:gd name="T14" fmla="*/ 40 w 84"/>
                  <a:gd name="T15" fmla="*/ 89 h 90"/>
                  <a:gd name="T16" fmla="*/ 35 w 84"/>
                  <a:gd name="T17" fmla="*/ 90 h 90"/>
                  <a:gd name="T18" fmla="*/ 30 w 84"/>
                  <a:gd name="T19" fmla="*/ 90 h 90"/>
                  <a:gd name="T20" fmla="*/ 26 w 84"/>
                  <a:gd name="T21" fmla="*/ 90 h 90"/>
                  <a:gd name="T22" fmla="*/ 22 w 84"/>
                  <a:gd name="T23" fmla="*/ 89 h 90"/>
                  <a:gd name="T24" fmla="*/ 18 w 84"/>
                  <a:gd name="T25" fmla="*/ 88 h 90"/>
                  <a:gd name="T26" fmla="*/ 15 w 84"/>
                  <a:gd name="T27" fmla="*/ 87 h 90"/>
                  <a:gd name="T28" fmla="*/ 10 w 84"/>
                  <a:gd name="T29" fmla="*/ 85 h 90"/>
                  <a:gd name="T30" fmla="*/ 8 w 84"/>
                  <a:gd name="T31" fmla="*/ 81 h 90"/>
                  <a:gd name="T32" fmla="*/ 5 w 84"/>
                  <a:gd name="T33" fmla="*/ 79 h 90"/>
                  <a:gd name="T34" fmla="*/ 4 w 84"/>
                  <a:gd name="T35" fmla="*/ 75 h 90"/>
                  <a:gd name="T36" fmla="*/ 3 w 84"/>
                  <a:gd name="T37" fmla="*/ 71 h 90"/>
                  <a:gd name="T38" fmla="*/ 2 w 84"/>
                  <a:gd name="T39" fmla="*/ 66 h 90"/>
                  <a:gd name="T40" fmla="*/ 0 w 84"/>
                  <a:gd name="T41" fmla="*/ 61 h 90"/>
                  <a:gd name="T42" fmla="*/ 0 w 84"/>
                  <a:gd name="T43" fmla="*/ 55 h 90"/>
                  <a:gd name="T44" fmla="*/ 0 w 84"/>
                  <a:gd name="T45" fmla="*/ 0 h 90"/>
                  <a:gd name="T46" fmla="*/ 25 w 84"/>
                  <a:gd name="T47" fmla="*/ 0 h 90"/>
                  <a:gd name="T48" fmla="*/ 25 w 84"/>
                  <a:gd name="T49" fmla="*/ 40 h 90"/>
                  <a:gd name="T50" fmla="*/ 25 w 84"/>
                  <a:gd name="T51" fmla="*/ 49 h 90"/>
                  <a:gd name="T52" fmla="*/ 25 w 84"/>
                  <a:gd name="T53" fmla="*/ 55 h 90"/>
                  <a:gd name="T54" fmla="*/ 25 w 84"/>
                  <a:gd name="T55" fmla="*/ 60 h 90"/>
                  <a:gd name="T56" fmla="*/ 25 w 84"/>
                  <a:gd name="T57" fmla="*/ 64 h 90"/>
                  <a:gd name="T58" fmla="*/ 27 w 84"/>
                  <a:gd name="T59" fmla="*/ 65 h 90"/>
                  <a:gd name="T60" fmla="*/ 28 w 84"/>
                  <a:gd name="T61" fmla="*/ 68 h 90"/>
                  <a:gd name="T62" fmla="*/ 30 w 84"/>
                  <a:gd name="T63" fmla="*/ 69 h 90"/>
                  <a:gd name="T64" fmla="*/ 30 w 84"/>
                  <a:gd name="T65" fmla="*/ 70 h 90"/>
                  <a:gd name="T66" fmla="*/ 32 w 84"/>
                  <a:gd name="T67" fmla="*/ 71 h 90"/>
                  <a:gd name="T68" fmla="*/ 35 w 84"/>
                  <a:gd name="T69" fmla="*/ 72 h 90"/>
                  <a:gd name="T70" fmla="*/ 37 w 84"/>
                  <a:gd name="T71" fmla="*/ 72 h 90"/>
                  <a:gd name="T72" fmla="*/ 39 w 84"/>
                  <a:gd name="T73" fmla="*/ 72 h 90"/>
                  <a:gd name="T74" fmla="*/ 43 w 84"/>
                  <a:gd name="T75" fmla="*/ 72 h 90"/>
                  <a:gd name="T76" fmla="*/ 45 w 84"/>
                  <a:gd name="T77" fmla="*/ 72 h 90"/>
                  <a:gd name="T78" fmla="*/ 49 w 84"/>
                  <a:gd name="T79" fmla="*/ 71 h 90"/>
                  <a:gd name="T80" fmla="*/ 51 w 84"/>
                  <a:gd name="T81" fmla="*/ 70 h 90"/>
                  <a:gd name="T82" fmla="*/ 53 w 84"/>
                  <a:gd name="T83" fmla="*/ 68 h 90"/>
                  <a:gd name="T84" fmla="*/ 55 w 84"/>
                  <a:gd name="T85" fmla="*/ 66 h 90"/>
                  <a:gd name="T86" fmla="*/ 56 w 84"/>
                  <a:gd name="T87" fmla="*/ 64 h 90"/>
                  <a:gd name="T88" fmla="*/ 57 w 84"/>
                  <a:gd name="T89" fmla="*/ 61 h 90"/>
                  <a:gd name="T90" fmla="*/ 58 w 84"/>
                  <a:gd name="T91" fmla="*/ 58 h 90"/>
                  <a:gd name="T92" fmla="*/ 59 w 84"/>
                  <a:gd name="T93" fmla="*/ 53 h 90"/>
                  <a:gd name="T94" fmla="*/ 60 w 84"/>
                  <a:gd name="T95" fmla="*/ 46 h 90"/>
                  <a:gd name="T96" fmla="*/ 60 w 84"/>
                  <a:gd name="T97" fmla="*/ 38 h 90"/>
                  <a:gd name="T98" fmla="*/ 60 w 84"/>
                  <a:gd name="T99" fmla="*/ 0 h 90"/>
                  <a:gd name="T100" fmla="*/ 84 w 84"/>
                  <a:gd name="T101" fmla="*/ 0 h 90"/>
                  <a:gd name="T102" fmla="*/ 84 w 84"/>
                  <a:gd name="T103" fmla="*/ 87 h 90"/>
                  <a:gd name="T104" fmla="*/ 62 w 84"/>
                  <a:gd name="T105" fmla="*/ 87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90"/>
                  <a:gd name="T161" fmla="*/ 84 w 84"/>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90">
                    <a:moveTo>
                      <a:pt x="62" y="87"/>
                    </a:moveTo>
                    <a:lnTo>
                      <a:pt x="62" y="75"/>
                    </a:lnTo>
                    <a:lnTo>
                      <a:pt x="59" y="78"/>
                    </a:lnTo>
                    <a:lnTo>
                      <a:pt x="55" y="81"/>
                    </a:lnTo>
                    <a:lnTo>
                      <a:pt x="52" y="84"/>
                    </a:lnTo>
                    <a:lnTo>
                      <a:pt x="49" y="85"/>
                    </a:lnTo>
                    <a:lnTo>
                      <a:pt x="44" y="87"/>
                    </a:lnTo>
                    <a:lnTo>
                      <a:pt x="40" y="89"/>
                    </a:lnTo>
                    <a:lnTo>
                      <a:pt x="35" y="90"/>
                    </a:lnTo>
                    <a:lnTo>
                      <a:pt x="30" y="90"/>
                    </a:lnTo>
                    <a:lnTo>
                      <a:pt x="26" y="90"/>
                    </a:lnTo>
                    <a:lnTo>
                      <a:pt x="22" y="89"/>
                    </a:lnTo>
                    <a:lnTo>
                      <a:pt x="18" y="88"/>
                    </a:lnTo>
                    <a:lnTo>
                      <a:pt x="15" y="87"/>
                    </a:lnTo>
                    <a:lnTo>
                      <a:pt x="10" y="85"/>
                    </a:lnTo>
                    <a:lnTo>
                      <a:pt x="8" y="81"/>
                    </a:lnTo>
                    <a:lnTo>
                      <a:pt x="5" y="79"/>
                    </a:lnTo>
                    <a:lnTo>
                      <a:pt x="4" y="75"/>
                    </a:lnTo>
                    <a:lnTo>
                      <a:pt x="3" y="71"/>
                    </a:lnTo>
                    <a:lnTo>
                      <a:pt x="2" y="66"/>
                    </a:lnTo>
                    <a:lnTo>
                      <a:pt x="0" y="61"/>
                    </a:lnTo>
                    <a:lnTo>
                      <a:pt x="0" y="55"/>
                    </a:lnTo>
                    <a:lnTo>
                      <a:pt x="0" y="0"/>
                    </a:lnTo>
                    <a:lnTo>
                      <a:pt x="25" y="0"/>
                    </a:lnTo>
                    <a:lnTo>
                      <a:pt x="25" y="40"/>
                    </a:lnTo>
                    <a:lnTo>
                      <a:pt x="25" y="49"/>
                    </a:lnTo>
                    <a:lnTo>
                      <a:pt x="25" y="55"/>
                    </a:lnTo>
                    <a:lnTo>
                      <a:pt x="25" y="60"/>
                    </a:lnTo>
                    <a:lnTo>
                      <a:pt x="25" y="64"/>
                    </a:lnTo>
                    <a:lnTo>
                      <a:pt x="27" y="65"/>
                    </a:lnTo>
                    <a:lnTo>
                      <a:pt x="28" y="68"/>
                    </a:lnTo>
                    <a:lnTo>
                      <a:pt x="30" y="69"/>
                    </a:lnTo>
                    <a:lnTo>
                      <a:pt x="30" y="70"/>
                    </a:lnTo>
                    <a:lnTo>
                      <a:pt x="32" y="71"/>
                    </a:lnTo>
                    <a:lnTo>
                      <a:pt x="35" y="72"/>
                    </a:lnTo>
                    <a:lnTo>
                      <a:pt x="37" y="72"/>
                    </a:lnTo>
                    <a:lnTo>
                      <a:pt x="39" y="72"/>
                    </a:lnTo>
                    <a:lnTo>
                      <a:pt x="43" y="72"/>
                    </a:lnTo>
                    <a:lnTo>
                      <a:pt x="45" y="72"/>
                    </a:lnTo>
                    <a:lnTo>
                      <a:pt x="49" y="71"/>
                    </a:lnTo>
                    <a:lnTo>
                      <a:pt x="51" y="70"/>
                    </a:lnTo>
                    <a:lnTo>
                      <a:pt x="53" y="68"/>
                    </a:lnTo>
                    <a:lnTo>
                      <a:pt x="55" y="66"/>
                    </a:lnTo>
                    <a:lnTo>
                      <a:pt x="56" y="64"/>
                    </a:lnTo>
                    <a:lnTo>
                      <a:pt x="57" y="61"/>
                    </a:lnTo>
                    <a:lnTo>
                      <a:pt x="58" y="58"/>
                    </a:lnTo>
                    <a:lnTo>
                      <a:pt x="59" y="53"/>
                    </a:lnTo>
                    <a:lnTo>
                      <a:pt x="60" y="46"/>
                    </a:lnTo>
                    <a:lnTo>
                      <a:pt x="60" y="38"/>
                    </a:lnTo>
                    <a:lnTo>
                      <a:pt x="60" y="0"/>
                    </a:lnTo>
                    <a:lnTo>
                      <a:pt x="84" y="0"/>
                    </a:lnTo>
                    <a:lnTo>
                      <a:pt x="84" y="87"/>
                    </a:lnTo>
                    <a:lnTo>
                      <a:pt x="62" y="87"/>
                    </a:lnTo>
                    <a:close/>
                  </a:path>
                </a:pathLst>
              </a:custGeom>
              <a:solidFill>
                <a:srgbClr val="FFFF00"/>
              </a:solidFill>
              <a:ln w="9525">
                <a:noFill/>
                <a:round/>
                <a:headEnd/>
                <a:tailEnd/>
              </a:ln>
            </p:spPr>
            <p:txBody>
              <a:bodyPr/>
              <a:lstStyle/>
              <a:p>
                <a:endParaRPr lang="en-US"/>
              </a:p>
            </p:txBody>
          </p:sp>
          <p:sp>
            <p:nvSpPr>
              <p:cNvPr id="43226" name="Freeform 217"/>
              <p:cNvSpPr>
                <a:spLocks/>
              </p:cNvSpPr>
              <p:nvPr/>
            </p:nvSpPr>
            <p:spPr bwMode="auto">
              <a:xfrm>
                <a:off x="3186" y="3510"/>
                <a:ext cx="81" cy="121"/>
              </a:xfrm>
              <a:custGeom>
                <a:avLst/>
                <a:gdLst>
                  <a:gd name="T0" fmla="*/ 0 w 81"/>
                  <a:gd name="T1" fmla="*/ 121 h 121"/>
                  <a:gd name="T2" fmla="*/ 0 w 81"/>
                  <a:gd name="T3" fmla="*/ 0 h 121"/>
                  <a:gd name="T4" fmla="*/ 24 w 81"/>
                  <a:gd name="T5" fmla="*/ 0 h 121"/>
                  <a:gd name="T6" fmla="*/ 24 w 81"/>
                  <a:gd name="T7" fmla="*/ 65 h 121"/>
                  <a:gd name="T8" fmla="*/ 51 w 81"/>
                  <a:gd name="T9" fmla="*/ 34 h 121"/>
                  <a:gd name="T10" fmla="*/ 79 w 81"/>
                  <a:gd name="T11" fmla="*/ 34 h 121"/>
                  <a:gd name="T12" fmla="*/ 50 w 81"/>
                  <a:gd name="T13" fmla="*/ 66 h 121"/>
                  <a:gd name="T14" fmla="*/ 81 w 81"/>
                  <a:gd name="T15" fmla="*/ 121 h 121"/>
                  <a:gd name="T16" fmla="*/ 56 w 81"/>
                  <a:gd name="T17" fmla="*/ 121 h 121"/>
                  <a:gd name="T18" fmla="*/ 34 w 81"/>
                  <a:gd name="T19" fmla="*/ 83 h 121"/>
                  <a:gd name="T20" fmla="*/ 24 w 81"/>
                  <a:gd name="T21" fmla="*/ 94 h 121"/>
                  <a:gd name="T22" fmla="*/ 24 w 81"/>
                  <a:gd name="T23" fmla="*/ 121 h 121"/>
                  <a:gd name="T24" fmla="*/ 0 w 81"/>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21"/>
                  <a:gd name="T41" fmla="*/ 81 w 81"/>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21">
                    <a:moveTo>
                      <a:pt x="0" y="121"/>
                    </a:moveTo>
                    <a:lnTo>
                      <a:pt x="0" y="0"/>
                    </a:lnTo>
                    <a:lnTo>
                      <a:pt x="24" y="0"/>
                    </a:lnTo>
                    <a:lnTo>
                      <a:pt x="24" y="65"/>
                    </a:lnTo>
                    <a:lnTo>
                      <a:pt x="51" y="34"/>
                    </a:lnTo>
                    <a:lnTo>
                      <a:pt x="79" y="34"/>
                    </a:lnTo>
                    <a:lnTo>
                      <a:pt x="50" y="66"/>
                    </a:lnTo>
                    <a:lnTo>
                      <a:pt x="81" y="121"/>
                    </a:lnTo>
                    <a:lnTo>
                      <a:pt x="56" y="121"/>
                    </a:lnTo>
                    <a:lnTo>
                      <a:pt x="34" y="83"/>
                    </a:lnTo>
                    <a:lnTo>
                      <a:pt x="24" y="94"/>
                    </a:lnTo>
                    <a:lnTo>
                      <a:pt x="24" y="121"/>
                    </a:lnTo>
                    <a:lnTo>
                      <a:pt x="0" y="121"/>
                    </a:lnTo>
                    <a:close/>
                  </a:path>
                </a:pathLst>
              </a:custGeom>
              <a:solidFill>
                <a:srgbClr val="FFFF00"/>
              </a:solidFill>
              <a:ln w="9525">
                <a:noFill/>
                <a:round/>
                <a:headEnd/>
                <a:tailEnd/>
              </a:ln>
            </p:spPr>
            <p:txBody>
              <a:bodyPr/>
              <a:lstStyle/>
              <a:p>
                <a:endParaRPr lang="en-US"/>
              </a:p>
            </p:txBody>
          </p:sp>
          <p:sp>
            <p:nvSpPr>
              <p:cNvPr id="43227" name="Freeform 218"/>
              <p:cNvSpPr>
                <a:spLocks noEditPoints="1"/>
              </p:cNvSpPr>
              <p:nvPr/>
            </p:nvSpPr>
            <p:spPr bwMode="auto">
              <a:xfrm>
                <a:off x="3277" y="3541"/>
                <a:ext cx="93" cy="93"/>
              </a:xfrm>
              <a:custGeom>
                <a:avLst/>
                <a:gdLst>
                  <a:gd name="T0" fmla="*/ 0 w 93"/>
                  <a:gd name="T1" fmla="*/ 39 h 93"/>
                  <a:gd name="T2" fmla="*/ 3 w 93"/>
                  <a:gd name="T3" fmla="*/ 28 h 93"/>
                  <a:gd name="T4" fmla="*/ 9 w 93"/>
                  <a:gd name="T5" fmla="*/ 18 h 93"/>
                  <a:gd name="T6" fmla="*/ 16 w 93"/>
                  <a:gd name="T7" fmla="*/ 9 h 93"/>
                  <a:gd name="T8" fmla="*/ 27 w 93"/>
                  <a:gd name="T9" fmla="*/ 4 h 93"/>
                  <a:gd name="T10" fmla="*/ 39 w 93"/>
                  <a:gd name="T11" fmla="*/ 1 h 93"/>
                  <a:gd name="T12" fmla="*/ 51 w 93"/>
                  <a:gd name="T13" fmla="*/ 0 h 93"/>
                  <a:gd name="T14" fmla="*/ 60 w 93"/>
                  <a:gd name="T15" fmla="*/ 2 h 93"/>
                  <a:gd name="T16" fmla="*/ 68 w 93"/>
                  <a:gd name="T17" fmla="*/ 5 h 93"/>
                  <a:gd name="T18" fmla="*/ 76 w 93"/>
                  <a:gd name="T19" fmla="*/ 10 h 93"/>
                  <a:gd name="T20" fmla="*/ 83 w 93"/>
                  <a:gd name="T21" fmla="*/ 16 h 93"/>
                  <a:gd name="T22" fmla="*/ 87 w 93"/>
                  <a:gd name="T23" fmla="*/ 23 h 93"/>
                  <a:gd name="T24" fmla="*/ 91 w 93"/>
                  <a:gd name="T25" fmla="*/ 32 h 93"/>
                  <a:gd name="T26" fmla="*/ 93 w 93"/>
                  <a:gd name="T27" fmla="*/ 42 h 93"/>
                  <a:gd name="T28" fmla="*/ 93 w 93"/>
                  <a:gd name="T29" fmla="*/ 52 h 93"/>
                  <a:gd name="T30" fmla="*/ 91 w 93"/>
                  <a:gd name="T31" fmla="*/ 60 h 93"/>
                  <a:gd name="T32" fmla="*/ 88 w 93"/>
                  <a:gd name="T33" fmla="*/ 68 h 93"/>
                  <a:gd name="T34" fmla="*/ 83 w 93"/>
                  <a:gd name="T35" fmla="*/ 76 h 93"/>
                  <a:gd name="T36" fmla="*/ 77 w 93"/>
                  <a:gd name="T37" fmla="*/ 83 h 93"/>
                  <a:gd name="T38" fmla="*/ 69 w 93"/>
                  <a:gd name="T39" fmla="*/ 87 h 93"/>
                  <a:gd name="T40" fmla="*/ 60 w 93"/>
                  <a:gd name="T41" fmla="*/ 91 h 93"/>
                  <a:gd name="T42" fmla="*/ 51 w 93"/>
                  <a:gd name="T43" fmla="*/ 93 h 93"/>
                  <a:gd name="T44" fmla="*/ 40 w 93"/>
                  <a:gd name="T45" fmla="*/ 93 h 93"/>
                  <a:gd name="T46" fmla="*/ 28 w 93"/>
                  <a:gd name="T47" fmla="*/ 90 h 93"/>
                  <a:gd name="T48" fmla="*/ 18 w 93"/>
                  <a:gd name="T49" fmla="*/ 84 h 93"/>
                  <a:gd name="T50" fmla="*/ 10 w 93"/>
                  <a:gd name="T51" fmla="*/ 76 h 93"/>
                  <a:gd name="T52" fmla="*/ 5 w 93"/>
                  <a:gd name="T53" fmla="*/ 68 h 93"/>
                  <a:gd name="T54" fmla="*/ 3 w 93"/>
                  <a:gd name="T55" fmla="*/ 63 h 93"/>
                  <a:gd name="T56" fmla="*/ 1 w 93"/>
                  <a:gd name="T57" fmla="*/ 56 h 93"/>
                  <a:gd name="T58" fmla="*/ 0 w 93"/>
                  <a:gd name="T59" fmla="*/ 49 h 93"/>
                  <a:gd name="T60" fmla="*/ 0 w 93"/>
                  <a:gd name="T61" fmla="*/ 44 h 93"/>
                  <a:gd name="T62" fmla="*/ 25 w 93"/>
                  <a:gd name="T63" fmla="*/ 53 h 93"/>
                  <a:gd name="T64" fmla="*/ 27 w 93"/>
                  <a:gd name="T65" fmla="*/ 63 h 93"/>
                  <a:gd name="T66" fmla="*/ 33 w 93"/>
                  <a:gd name="T67" fmla="*/ 69 h 93"/>
                  <a:gd name="T68" fmla="*/ 41 w 93"/>
                  <a:gd name="T69" fmla="*/ 73 h 93"/>
                  <a:gd name="T70" fmla="*/ 50 w 93"/>
                  <a:gd name="T71" fmla="*/ 73 h 93"/>
                  <a:gd name="T72" fmla="*/ 58 w 93"/>
                  <a:gd name="T73" fmla="*/ 69 h 93"/>
                  <a:gd name="T74" fmla="*/ 64 w 93"/>
                  <a:gd name="T75" fmla="*/ 63 h 93"/>
                  <a:gd name="T76" fmla="*/ 66 w 93"/>
                  <a:gd name="T77" fmla="*/ 53 h 93"/>
                  <a:gd name="T78" fmla="*/ 66 w 93"/>
                  <a:gd name="T79" fmla="*/ 40 h 93"/>
                  <a:gd name="T80" fmla="*/ 64 w 93"/>
                  <a:gd name="T81" fmla="*/ 29 h 93"/>
                  <a:gd name="T82" fmla="*/ 58 w 93"/>
                  <a:gd name="T83" fmla="*/ 23 h 93"/>
                  <a:gd name="T84" fmla="*/ 50 w 93"/>
                  <a:gd name="T85" fmla="*/ 19 h 93"/>
                  <a:gd name="T86" fmla="*/ 41 w 93"/>
                  <a:gd name="T87" fmla="*/ 19 h 93"/>
                  <a:gd name="T88" fmla="*/ 33 w 93"/>
                  <a:gd name="T89" fmla="*/ 23 h 93"/>
                  <a:gd name="T90" fmla="*/ 27 w 93"/>
                  <a:gd name="T91" fmla="*/ 29 h 93"/>
                  <a:gd name="T92" fmla="*/ 25 w 93"/>
                  <a:gd name="T93" fmla="*/ 4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93"/>
                  <a:gd name="T143" fmla="*/ 93 w 93"/>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93">
                    <a:moveTo>
                      <a:pt x="0" y="44"/>
                    </a:moveTo>
                    <a:lnTo>
                      <a:pt x="0" y="39"/>
                    </a:lnTo>
                    <a:lnTo>
                      <a:pt x="2" y="33"/>
                    </a:lnTo>
                    <a:lnTo>
                      <a:pt x="3" y="28"/>
                    </a:lnTo>
                    <a:lnTo>
                      <a:pt x="5" y="23"/>
                    </a:lnTo>
                    <a:lnTo>
                      <a:pt x="9" y="18"/>
                    </a:lnTo>
                    <a:lnTo>
                      <a:pt x="12" y="13"/>
                    </a:lnTo>
                    <a:lnTo>
                      <a:pt x="16" y="9"/>
                    </a:lnTo>
                    <a:lnTo>
                      <a:pt x="21" y="6"/>
                    </a:lnTo>
                    <a:lnTo>
                      <a:pt x="27" y="4"/>
                    </a:lnTo>
                    <a:lnTo>
                      <a:pt x="33" y="2"/>
                    </a:lnTo>
                    <a:lnTo>
                      <a:pt x="39" y="1"/>
                    </a:lnTo>
                    <a:lnTo>
                      <a:pt x="46" y="0"/>
                    </a:lnTo>
                    <a:lnTo>
                      <a:pt x="51" y="0"/>
                    </a:lnTo>
                    <a:lnTo>
                      <a:pt x="55" y="1"/>
                    </a:lnTo>
                    <a:lnTo>
                      <a:pt x="60" y="2"/>
                    </a:lnTo>
                    <a:lnTo>
                      <a:pt x="65" y="4"/>
                    </a:lnTo>
                    <a:lnTo>
                      <a:pt x="68" y="5"/>
                    </a:lnTo>
                    <a:lnTo>
                      <a:pt x="73" y="8"/>
                    </a:lnTo>
                    <a:lnTo>
                      <a:pt x="76" y="10"/>
                    </a:lnTo>
                    <a:lnTo>
                      <a:pt x="79" y="13"/>
                    </a:lnTo>
                    <a:lnTo>
                      <a:pt x="83" y="16"/>
                    </a:lnTo>
                    <a:lnTo>
                      <a:pt x="85" y="19"/>
                    </a:lnTo>
                    <a:lnTo>
                      <a:pt x="87" y="23"/>
                    </a:lnTo>
                    <a:lnTo>
                      <a:pt x="89" y="28"/>
                    </a:lnTo>
                    <a:lnTo>
                      <a:pt x="91" y="32"/>
                    </a:lnTo>
                    <a:lnTo>
                      <a:pt x="92" y="37"/>
                    </a:lnTo>
                    <a:lnTo>
                      <a:pt x="93" y="42"/>
                    </a:lnTo>
                    <a:lnTo>
                      <a:pt x="93" y="47"/>
                    </a:lnTo>
                    <a:lnTo>
                      <a:pt x="93" y="52"/>
                    </a:lnTo>
                    <a:lnTo>
                      <a:pt x="92" y="56"/>
                    </a:lnTo>
                    <a:lnTo>
                      <a:pt x="91" y="60"/>
                    </a:lnTo>
                    <a:lnTo>
                      <a:pt x="89" y="64"/>
                    </a:lnTo>
                    <a:lnTo>
                      <a:pt x="88" y="68"/>
                    </a:lnTo>
                    <a:lnTo>
                      <a:pt x="86" y="73"/>
                    </a:lnTo>
                    <a:lnTo>
                      <a:pt x="83" y="76"/>
                    </a:lnTo>
                    <a:lnTo>
                      <a:pt x="80" y="79"/>
                    </a:lnTo>
                    <a:lnTo>
                      <a:pt x="77" y="83"/>
                    </a:lnTo>
                    <a:lnTo>
                      <a:pt x="73" y="85"/>
                    </a:lnTo>
                    <a:lnTo>
                      <a:pt x="69" y="87"/>
                    </a:lnTo>
                    <a:lnTo>
                      <a:pt x="65" y="89"/>
                    </a:lnTo>
                    <a:lnTo>
                      <a:pt x="60" y="91"/>
                    </a:lnTo>
                    <a:lnTo>
                      <a:pt x="56" y="92"/>
                    </a:lnTo>
                    <a:lnTo>
                      <a:pt x="51" y="93"/>
                    </a:lnTo>
                    <a:lnTo>
                      <a:pt x="46" y="93"/>
                    </a:lnTo>
                    <a:lnTo>
                      <a:pt x="40" y="93"/>
                    </a:lnTo>
                    <a:lnTo>
                      <a:pt x="34" y="91"/>
                    </a:lnTo>
                    <a:lnTo>
                      <a:pt x="28" y="90"/>
                    </a:lnTo>
                    <a:lnTo>
                      <a:pt x="23" y="88"/>
                    </a:lnTo>
                    <a:lnTo>
                      <a:pt x="18" y="84"/>
                    </a:lnTo>
                    <a:lnTo>
                      <a:pt x="13" y="81"/>
                    </a:lnTo>
                    <a:lnTo>
                      <a:pt x="10" y="76"/>
                    </a:lnTo>
                    <a:lnTo>
                      <a:pt x="6" y="71"/>
                    </a:lnTo>
                    <a:lnTo>
                      <a:pt x="5" y="68"/>
                    </a:lnTo>
                    <a:lnTo>
                      <a:pt x="4" y="65"/>
                    </a:lnTo>
                    <a:lnTo>
                      <a:pt x="3" y="63"/>
                    </a:lnTo>
                    <a:lnTo>
                      <a:pt x="2" y="59"/>
                    </a:lnTo>
                    <a:lnTo>
                      <a:pt x="1" y="56"/>
                    </a:lnTo>
                    <a:lnTo>
                      <a:pt x="1" y="53"/>
                    </a:lnTo>
                    <a:lnTo>
                      <a:pt x="0" y="49"/>
                    </a:lnTo>
                    <a:lnTo>
                      <a:pt x="0" y="46"/>
                    </a:lnTo>
                    <a:lnTo>
                      <a:pt x="0" y="44"/>
                    </a:lnTo>
                    <a:close/>
                    <a:moveTo>
                      <a:pt x="24" y="47"/>
                    </a:moveTo>
                    <a:lnTo>
                      <a:pt x="25" y="53"/>
                    </a:lnTo>
                    <a:lnTo>
                      <a:pt x="26" y="58"/>
                    </a:lnTo>
                    <a:lnTo>
                      <a:pt x="27" y="63"/>
                    </a:lnTo>
                    <a:lnTo>
                      <a:pt x="30" y="67"/>
                    </a:lnTo>
                    <a:lnTo>
                      <a:pt x="33" y="69"/>
                    </a:lnTo>
                    <a:lnTo>
                      <a:pt x="37" y="72"/>
                    </a:lnTo>
                    <a:lnTo>
                      <a:pt x="41" y="73"/>
                    </a:lnTo>
                    <a:lnTo>
                      <a:pt x="45" y="73"/>
                    </a:lnTo>
                    <a:lnTo>
                      <a:pt x="50" y="73"/>
                    </a:lnTo>
                    <a:lnTo>
                      <a:pt x="54" y="72"/>
                    </a:lnTo>
                    <a:lnTo>
                      <a:pt x="58" y="69"/>
                    </a:lnTo>
                    <a:lnTo>
                      <a:pt x="61" y="67"/>
                    </a:lnTo>
                    <a:lnTo>
                      <a:pt x="64" y="63"/>
                    </a:lnTo>
                    <a:lnTo>
                      <a:pt x="65" y="58"/>
                    </a:lnTo>
                    <a:lnTo>
                      <a:pt x="66" y="53"/>
                    </a:lnTo>
                    <a:lnTo>
                      <a:pt x="67" y="47"/>
                    </a:lnTo>
                    <a:lnTo>
                      <a:pt x="66" y="40"/>
                    </a:lnTo>
                    <a:lnTo>
                      <a:pt x="65" y="34"/>
                    </a:lnTo>
                    <a:lnTo>
                      <a:pt x="64" y="29"/>
                    </a:lnTo>
                    <a:lnTo>
                      <a:pt x="61" y="26"/>
                    </a:lnTo>
                    <a:lnTo>
                      <a:pt x="58" y="23"/>
                    </a:lnTo>
                    <a:lnTo>
                      <a:pt x="54" y="20"/>
                    </a:lnTo>
                    <a:lnTo>
                      <a:pt x="50" y="19"/>
                    </a:lnTo>
                    <a:lnTo>
                      <a:pt x="45" y="18"/>
                    </a:lnTo>
                    <a:lnTo>
                      <a:pt x="41" y="19"/>
                    </a:lnTo>
                    <a:lnTo>
                      <a:pt x="37" y="20"/>
                    </a:lnTo>
                    <a:lnTo>
                      <a:pt x="33" y="23"/>
                    </a:lnTo>
                    <a:lnTo>
                      <a:pt x="30" y="26"/>
                    </a:lnTo>
                    <a:lnTo>
                      <a:pt x="27" y="29"/>
                    </a:lnTo>
                    <a:lnTo>
                      <a:pt x="26" y="34"/>
                    </a:lnTo>
                    <a:lnTo>
                      <a:pt x="25" y="40"/>
                    </a:lnTo>
                    <a:lnTo>
                      <a:pt x="24" y="47"/>
                    </a:lnTo>
                    <a:close/>
                  </a:path>
                </a:pathLst>
              </a:custGeom>
              <a:solidFill>
                <a:srgbClr val="FFFF00"/>
              </a:solidFill>
              <a:ln w="9525">
                <a:noFill/>
                <a:round/>
                <a:headEnd/>
                <a:tailEnd/>
              </a:ln>
            </p:spPr>
            <p:txBody>
              <a:bodyPr/>
              <a:lstStyle/>
              <a:p>
                <a:endParaRPr lang="en-US"/>
              </a:p>
            </p:txBody>
          </p:sp>
        </p:grpSp>
        <p:sp>
          <p:nvSpPr>
            <p:cNvPr id="43034" name="Freeform 219"/>
            <p:cNvSpPr>
              <a:spLocks/>
            </p:cNvSpPr>
            <p:nvPr/>
          </p:nvSpPr>
          <p:spPr bwMode="auto">
            <a:xfrm>
              <a:off x="3389" y="3510"/>
              <a:ext cx="82" cy="121"/>
            </a:xfrm>
            <a:custGeom>
              <a:avLst/>
              <a:gdLst>
                <a:gd name="T0" fmla="*/ 0 w 82"/>
                <a:gd name="T1" fmla="*/ 121 h 121"/>
                <a:gd name="T2" fmla="*/ 0 w 82"/>
                <a:gd name="T3" fmla="*/ 0 h 121"/>
                <a:gd name="T4" fmla="*/ 24 w 82"/>
                <a:gd name="T5" fmla="*/ 0 h 121"/>
                <a:gd name="T6" fmla="*/ 24 w 82"/>
                <a:gd name="T7" fmla="*/ 65 h 121"/>
                <a:gd name="T8" fmla="*/ 52 w 82"/>
                <a:gd name="T9" fmla="*/ 34 h 121"/>
                <a:gd name="T10" fmla="*/ 80 w 82"/>
                <a:gd name="T11" fmla="*/ 34 h 121"/>
                <a:gd name="T12" fmla="*/ 51 w 82"/>
                <a:gd name="T13" fmla="*/ 66 h 121"/>
                <a:gd name="T14" fmla="*/ 82 w 82"/>
                <a:gd name="T15" fmla="*/ 121 h 121"/>
                <a:gd name="T16" fmla="*/ 57 w 82"/>
                <a:gd name="T17" fmla="*/ 121 h 121"/>
                <a:gd name="T18" fmla="*/ 34 w 82"/>
                <a:gd name="T19" fmla="*/ 83 h 121"/>
                <a:gd name="T20" fmla="*/ 24 w 82"/>
                <a:gd name="T21" fmla="*/ 94 h 121"/>
                <a:gd name="T22" fmla="*/ 24 w 82"/>
                <a:gd name="T23" fmla="*/ 121 h 121"/>
                <a:gd name="T24" fmla="*/ 0 w 82"/>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21"/>
                <a:gd name="T41" fmla="*/ 82 w 82"/>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21">
                  <a:moveTo>
                    <a:pt x="0" y="121"/>
                  </a:moveTo>
                  <a:lnTo>
                    <a:pt x="0" y="0"/>
                  </a:lnTo>
                  <a:lnTo>
                    <a:pt x="24" y="0"/>
                  </a:lnTo>
                  <a:lnTo>
                    <a:pt x="24" y="65"/>
                  </a:lnTo>
                  <a:lnTo>
                    <a:pt x="52" y="34"/>
                  </a:lnTo>
                  <a:lnTo>
                    <a:pt x="80" y="34"/>
                  </a:lnTo>
                  <a:lnTo>
                    <a:pt x="51" y="66"/>
                  </a:lnTo>
                  <a:lnTo>
                    <a:pt x="82" y="121"/>
                  </a:lnTo>
                  <a:lnTo>
                    <a:pt x="57" y="121"/>
                  </a:lnTo>
                  <a:lnTo>
                    <a:pt x="34" y="83"/>
                  </a:lnTo>
                  <a:lnTo>
                    <a:pt x="24" y="94"/>
                  </a:lnTo>
                  <a:lnTo>
                    <a:pt x="24" y="121"/>
                  </a:lnTo>
                  <a:lnTo>
                    <a:pt x="0" y="121"/>
                  </a:lnTo>
                  <a:close/>
                </a:path>
              </a:pathLst>
            </a:custGeom>
            <a:solidFill>
              <a:srgbClr val="FFFF00"/>
            </a:solidFill>
            <a:ln w="9525">
              <a:noFill/>
              <a:round/>
              <a:headEnd/>
              <a:tailEnd/>
            </a:ln>
          </p:spPr>
          <p:txBody>
            <a:bodyPr/>
            <a:lstStyle/>
            <a:p>
              <a:endParaRPr lang="en-US"/>
            </a:p>
          </p:txBody>
        </p:sp>
        <p:sp>
          <p:nvSpPr>
            <p:cNvPr id="43035" name="Freeform 220"/>
            <p:cNvSpPr>
              <a:spLocks noEditPoints="1"/>
            </p:cNvSpPr>
            <p:nvPr/>
          </p:nvSpPr>
          <p:spPr bwMode="auto">
            <a:xfrm>
              <a:off x="3481" y="3541"/>
              <a:ext cx="93" cy="93"/>
            </a:xfrm>
            <a:custGeom>
              <a:avLst/>
              <a:gdLst>
                <a:gd name="T0" fmla="*/ 0 w 93"/>
                <a:gd name="T1" fmla="*/ 39 h 93"/>
                <a:gd name="T2" fmla="*/ 3 w 93"/>
                <a:gd name="T3" fmla="*/ 28 h 93"/>
                <a:gd name="T4" fmla="*/ 9 w 93"/>
                <a:gd name="T5" fmla="*/ 18 h 93"/>
                <a:gd name="T6" fmla="*/ 16 w 93"/>
                <a:gd name="T7" fmla="*/ 9 h 93"/>
                <a:gd name="T8" fmla="*/ 28 w 93"/>
                <a:gd name="T9" fmla="*/ 4 h 93"/>
                <a:gd name="T10" fmla="*/ 39 w 93"/>
                <a:gd name="T11" fmla="*/ 1 h 93"/>
                <a:gd name="T12" fmla="*/ 51 w 93"/>
                <a:gd name="T13" fmla="*/ 0 h 93"/>
                <a:gd name="T14" fmla="*/ 61 w 93"/>
                <a:gd name="T15" fmla="*/ 2 h 93"/>
                <a:gd name="T16" fmla="*/ 68 w 93"/>
                <a:gd name="T17" fmla="*/ 5 h 93"/>
                <a:gd name="T18" fmla="*/ 76 w 93"/>
                <a:gd name="T19" fmla="*/ 10 h 93"/>
                <a:gd name="T20" fmla="*/ 83 w 93"/>
                <a:gd name="T21" fmla="*/ 16 h 93"/>
                <a:gd name="T22" fmla="*/ 87 w 93"/>
                <a:gd name="T23" fmla="*/ 23 h 93"/>
                <a:gd name="T24" fmla="*/ 91 w 93"/>
                <a:gd name="T25" fmla="*/ 32 h 93"/>
                <a:gd name="T26" fmla="*/ 93 w 93"/>
                <a:gd name="T27" fmla="*/ 42 h 93"/>
                <a:gd name="T28" fmla="*/ 93 w 93"/>
                <a:gd name="T29" fmla="*/ 52 h 93"/>
                <a:gd name="T30" fmla="*/ 91 w 93"/>
                <a:gd name="T31" fmla="*/ 60 h 93"/>
                <a:gd name="T32" fmla="*/ 88 w 93"/>
                <a:gd name="T33" fmla="*/ 68 h 93"/>
                <a:gd name="T34" fmla="*/ 84 w 93"/>
                <a:gd name="T35" fmla="*/ 76 h 93"/>
                <a:gd name="T36" fmla="*/ 77 w 93"/>
                <a:gd name="T37" fmla="*/ 83 h 93"/>
                <a:gd name="T38" fmla="*/ 69 w 93"/>
                <a:gd name="T39" fmla="*/ 87 h 93"/>
                <a:gd name="T40" fmla="*/ 61 w 93"/>
                <a:gd name="T41" fmla="*/ 91 h 93"/>
                <a:gd name="T42" fmla="*/ 51 w 93"/>
                <a:gd name="T43" fmla="*/ 93 h 93"/>
                <a:gd name="T44" fmla="*/ 40 w 93"/>
                <a:gd name="T45" fmla="*/ 93 h 93"/>
                <a:gd name="T46" fmla="*/ 28 w 93"/>
                <a:gd name="T47" fmla="*/ 90 h 93"/>
                <a:gd name="T48" fmla="*/ 18 w 93"/>
                <a:gd name="T49" fmla="*/ 84 h 93"/>
                <a:gd name="T50" fmla="*/ 10 w 93"/>
                <a:gd name="T51" fmla="*/ 76 h 93"/>
                <a:gd name="T52" fmla="*/ 5 w 93"/>
                <a:gd name="T53" fmla="*/ 68 h 93"/>
                <a:gd name="T54" fmla="*/ 3 w 93"/>
                <a:gd name="T55" fmla="*/ 63 h 93"/>
                <a:gd name="T56" fmla="*/ 1 w 93"/>
                <a:gd name="T57" fmla="*/ 56 h 93"/>
                <a:gd name="T58" fmla="*/ 0 w 93"/>
                <a:gd name="T59" fmla="*/ 49 h 93"/>
                <a:gd name="T60" fmla="*/ 0 w 93"/>
                <a:gd name="T61" fmla="*/ 44 h 93"/>
                <a:gd name="T62" fmla="*/ 25 w 93"/>
                <a:gd name="T63" fmla="*/ 53 h 93"/>
                <a:gd name="T64" fmla="*/ 28 w 93"/>
                <a:gd name="T65" fmla="*/ 63 h 93"/>
                <a:gd name="T66" fmla="*/ 33 w 93"/>
                <a:gd name="T67" fmla="*/ 69 h 93"/>
                <a:gd name="T68" fmla="*/ 41 w 93"/>
                <a:gd name="T69" fmla="*/ 73 h 93"/>
                <a:gd name="T70" fmla="*/ 50 w 93"/>
                <a:gd name="T71" fmla="*/ 73 h 93"/>
                <a:gd name="T72" fmla="*/ 58 w 93"/>
                <a:gd name="T73" fmla="*/ 69 h 93"/>
                <a:gd name="T74" fmla="*/ 64 w 93"/>
                <a:gd name="T75" fmla="*/ 63 h 93"/>
                <a:gd name="T76" fmla="*/ 66 w 93"/>
                <a:gd name="T77" fmla="*/ 53 h 93"/>
                <a:gd name="T78" fmla="*/ 66 w 93"/>
                <a:gd name="T79" fmla="*/ 40 h 93"/>
                <a:gd name="T80" fmla="*/ 64 w 93"/>
                <a:gd name="T81" fmla="*/ 29 h 93"/>
                <a:gd name="T82" fmla="*/ 58 w 93"/>
                <a:gd name="T83" fmla="*/ 23 h 93"/>
                <a:gd name="T84" fmla="*/ 50 w 93"/>
                <a:gd name="T85" fmla="*/ 19 h 93"/>
                <a:gd name="T86" fmla="*/ 41 w 93"/>
                <a:gd name="T87" fmla="*/ 19 h 93"/>
                <a:gd name="T88" fmla="*/ 33 w 93"/>
                <a:gd name="T89" fmla="*/ 23 h 93"/>
                <a:gd name="T90" fmla="*/ 28 w 93"/>
                <a:gd name="T91" fmla="*/ 29 h 93"/>
                <a:gd name="T92" fmla="*/ 25 w 93"/>
                <a:gd name="T93" fmla="*/ 4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93"/>
                <a:gd name="T143" fmla="*/ 93 w 93"/>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93">
                  <a:moveTo>
                    <a:pt x="0" y="44"/>
                  </a:moveTo>
                  <a:lnTo>
                    <a:pt x="0" y="39"/>
                  </a:lnTo>
                  <a:lnTo>
                    <a:pt x="2" y="33"/>
                  </a:lnTo>
                  <a:lnTo>
                    <a:pt x="3" y="28"/>
                  </a:lnTo>
                  <a:lnTo>
                    <a:pt x="5" y="23"/>
                  </a:lnTo>
                  <a:lnTo>
                    <a:pt x="9" y="18"/>
                  </a:lnTo>
                  <a:lnTo>
                    <a:pt x="12" y="13"/>
                  </a:lnTo>
                  <a:lnTo>
                    <a:pt x="16" y="9"/>
                  </a:lnTo>
                  <a:lnTo>
                    <a:pt x="21" y="6"/>
                  </a:lnTo>
                  <a:lnTo>
                    <a:pt x="28" y="4"/>
                  </a:lnTo>
                  <a:lnTo>
                    <a:pt x="33" y="2"/>
                  </a:lnTo>
                  <a:lnTo>
                    <a:pt x="39" y="1"/>
                  </a:lnTo>
                  <a:lnTo>
                    <a:pt x="46" y="0"/>
                  </a:lnTo>
                  <a:lnTo>
                    <a:pt x="51" y="0"/>
                  </a:lnTo>
                  <a:lnTo>
                    <a:pt x="56" y="1"/>
                  </a:lnTo>
                  <a:lnTo>
                    <a:pt x="61" y="2"/>
                  </a:lnTo>
                  <a:lnTo>
                    <a:pt x="65" y="4"/>
                  </a:lnTo>
                  <a:lnTo>
                    <a:pt x="68" y="5"/>
                  </a:lnTo>
                  <a:lnTo>
                    <a:pt x="73" y="8"/>
                  </a:lnTo>
                  <a:lnTo>
                    <a:pt x="76" y="10"/>
                  </a:lnTo>
                  <a:lnTo>
                    <a:pt x="79" y="13"/>
                  </a:lnTo>
                  <a:lnTo>
                    <a:pt x="83" y="16"/>
                  </a:lnTo>
                  <a:lnTo>
                    <a:pt x="85" y="19"/>
                  </a:lnTo>
                  <a:lnTo>
                    <a:pt x="87" y="23"/>
                  </a:lnTo>
                  <a:lnTo>
                    <a:pt x="89" y="28"/>
                  </a:lnTo>
                  <a:lnTo>
                    <a:pt x="91" y="32"/>
                  </a:lnTo>
                  <a:lnTo>
                    <a:pt x="92" y="37"/>
                  </a:lnTo>
                  <a:lnTo>
                    <a:pt x="93" y="42"/>
                  </a:lnTo>
                  <a:lnTo>
                    <a:pt x="93" y="47"/>
                  </a:lnTo>
                  <a:lnTo>
                    <a:pt x="93" y="52"/>
                  </a:lnTo>
                  <a:lnTo>
                    <a:pt x="92" y="56"/>
                  </a:lnTo>
                  <a:lnTo>
                    <a:pt x="91" y="60"/>
                  </a:lnTo>
                  <a:lnTo>
                    <a:pt x="89" y="64"/>
                  </a:lnTo>
                  <a:lnTo>
                    <a:pt x="88" y="68"/>
                  </a:lnTo>
                  <a:lnTo>
                    <a:pt x="86" y="73"/>
                  </a:lnTo>
                  <a:lnTo>
                    <a:pt x="84" y="76"/>
                  </a:lnTo>
                  <a:lnTo>
                    <a:pt x="80" y="79"/>
                  </a:lnTo>
                  <a:lnTo>
                    <a:pt x="77" y="83"/>
                  </a:lnTo>
                  <a:lnTo>
                    <a:pt x="74" y="85"/>
                  </a:lnTo>
                  <a:lnTo>
                    <a:pt x="69" y="87"/>
                  </a:lnTo>
                  <a:lnTo>
                    <a:pt x="65" y="89"/>
                  </a:lnTo>
                  <a:lnTo>
                    <a:pt x="61" y="91"/>
                  </a:lnTo>
                  <a:lnTo>
                    <a:pt x="56" y="92"/>
                  </a:lnTo>
                  <a:lnTo>
                    <a:pt x="51" y="93"/>
                  </a:lnTo>
                  <a:lnTo>
                    <a:pt x="46" y="93"/>
                  </a:lnTo>
                  <a:lnTo>
                    <a:pt x="40" y="93"/>
                  </a:lnTo>
                  <a:lnTo>
                    <a:pt x="34" y="91"/>
                  </a:lnTo>
                  <a:lnTo>
                    <a:pt x="28" y="90"/>
                  </a:lnTo>
                  <a:lnTo>
                    <a:pt x="23" y="88"/>
                  </a:lnTo>
                  <a:lnTo>
                    <a:pt x="18" y="84"/>
                  </a:lnTo>
                  <a:lnTo>
                    <a:pt x="13" y="81"/>
                  </a:lnTo>
                  <a:lnTo>
                    <a:pt x="10" y="76"/>
                  </a:lnTo>
                  <a:lnTo>
                    <a:pt x="6" y="71"/>
                  </a:lnTo>
                  <a:lnTo>
                    <a:pt x="5" y="68"/>
                  </a:lnTo>
                  <a:lnTo>
                    <a:pt x="4" y="65"/>
                  </a:lnTo>
                  <a:lnTo>
                    <a:pt x="3" y="63"/>
                  </a:lnTo>
                  <a:lnTo>
                    <a:pt x="2" y="59"/>
                  </a:lnTo>
                  <a:lnTo>
                    <a:pt x="1" y="56"/>
                  </a:lnTo>
                  <a:lnTo>
                    <a:pt x="1" y="53"/>
                  </a:lnTo>
                  <a:lnTo>
                    <a:pt x="0" y="49"/>
                  </a:lnTo>
                  <a:lnTo>
                    <a:pt x="0" y="46"/>
                  </a:lnTo>
                  <a:lnTo>
                    <a:pt x="0" y="44"/>
                  </a:lnTo>
                  <a:close/>
                  <a:moveTo>
                    <a:pt x="24" y="47"/>
                  </a:moveTo>
                  <a:lnTo>
                    <a:pt x="25" y="53"/>
                  </a:lnTo>
                  <a:lnTo>
                    <a:pt x="26" y="58"/>
                  </a:lnTo>
                  <a:lnTo>
                    <a:pt x="28" y="63"/>
                  </a:lnTo>
                  <a:lnTo>
                    <a:pt x="30" y="67"/>
                  </a:lnTo>
                  <a:lnTo>
                    <a:pt x="33" y="69"/>
                  </a:lnTo>
                  <a:lnTo>
                    <a:pt x="37" y="72"/>
                  </a:lnTo>
                  <a:lnTo>
                    <a:pt x="41" y="73"/>
                  </a:lnTo>
                  <a:lnTo>
                    <a:pt x="45" y="73"/>
                  </a:lnTo>
                  <a:lnTo>
                    <a:pt x="50" y="73"/>
                  </a:lnTo>
                  <a:lnTo>
                    <a:pt x="54" y="72"/>
                  </a:lnTo>
                  <a:lnTo>
                    <a:pt x="58" y="69"/>
                  </a:lnTo>
                  <a:lnTo>
                    <a:pt x="61" y="67"/>
                  </a:lnTo>
                  <a:lnTo>
                    <a:pt x="64" y="63"/>
                  </a:lnTo>
                  <a:lnTo>
                    <a:pt x="66" y="58"/>
                  </a:lnTo>
                  <a:lnTo>
                    <a:pt x="66" y="53"/>
                  </a:lnTo>
                  <a:lnTo>
                    <a:pt x="67" y="47"/>
                  </a:lnTo>
                  <a:lnTo>
                    <a:pt x="66" y="40"/>
                  </a:lnTo>
                  <a:lnTo>
                    <a:pt x="66" y="34"/>
                  </a:lnTo>
                  <a:lnTo>
                    <a:pt x="64" y="29"/>
                  </a:lnTo>
                  <a:lnTo>
                    <a:pt x="61" y="26"/>
                  </a:lnTo>
                  <a:lnTo>
                    <a:pt x="58" y="23"/>
                  </a:lnTo>
                  <a:lnTo>
                    <a:pt x="54" y="20"/>
                  </a:lnTo>
                  <a:lnTo>
                    <a:pt x="50" y="19"/>
                  </a:lnTo>
                  <a:lnTo>
                    <a:pt x="45" y="18"/>
                  </a:lnTo>
                  <a:lnTo>
                    <a:pt x="41" y="19"/>
                  </a:lnTo>
                  <a:lnTo>
                    <a:pt x="37" y="20"/>
                  </a:lnTo>
                  <a:lnTo>
                    <a:pt x="33" y="23"/>
                  </a:lnTo>
                  <a:lnTo>
                    <a:pt x="30" y="26"/>
                  </a:lnTo>
                  <a:lnTo>
                    <a:pt x="28" y="29"/>
                  </a:lnTo>
                  <a:lnTo>
                    <a:pt x="26" y="34"/>
                  </a:lnTo>
                  <a:lnTo>
                    <a:pt x="25" y="40"/>
                  </a:lnTo>
                  <a:lnTo>
                    <a:pt x="24" y="47"/>
                  </a:lnTo>
                  <a:close/>
                </a:path>
              </a:pathLst>
            </a:custGeom>
            <a:solidFill>
              <a:srgbClr val="FFFF00"/>
            </a:solidFill>
            <a:ln w="9525">
              <a:noFill/>
              <a:round/>
              <a:headEnd/>
              <a:tailEnd/>
            </a:ln>
          </p:spPr>
          <p:txBody>
            <a:bodyPr/>
            <a:lstStyle/>
            <a:p>
              <a:endParaRPr lang="en-US"/>
            </a:p>
          </p:txBody>
        </p:sp>
        <p:sp>
          <p:nvSpPr>
            <p:cNvPr id="43036" name="Freeform 221"/>
            <p:cNvSpPr>
              <a:spLocks/>
            </p:cNvSpPr>
            <p:nvPr/>
          </p:nvSpPr>
          <p:spPr bwMode="auto">
            <a:xfrm>
              <a:off x="3593" y="3541"/>
              <a:ext cx="58" cy="90"/>
            </a:xfrm>
            <a:custGeom>
              <a:avLst/>
              <a:gdLst>
                <a:gd name="T0" fmla="*/ 24 w 58"/>
                <a:gd name="T1" fmla="*/ 90 h 90"/>
                <a:gd name="T2" fmla="*/ 0 w 58"/>
                <a:gd name="T3" fmla="*/ 90 h 90"/>
                <a:gd name="T4" fmla="*/ 0 w 58"/>
                <a:gd name="T5" fmla="*/ 2 h 90"/>
                <a:gd name="T6" fmla="*/ 22 w 58"/>
                <a:gd name="T7" fmla="*/ 2 h 90"/>
                <a:gd name="T8" fmla="*/ 22 w 58"/>
                <a:gd name="T9" fmla="*/ 15 h 90"/>
                <a:gd name="T10" fmla="*/ 25 w 58"/>
                <a:gd name="T11" fmla="*/ 11 h 90"/>
                <a:gd name="T12" fmla="*/ 27 w 58"/>
                <a:gd name="T13" fmla="*/ 7 h 90"/>
                <a:gd name="T14" fmla="*/ 30 w 58"/>
                <a:gd name="T15" fmla="*/ 5 h 90"/>
                <a:gd name="T16" fmla="*/ 32 w 58"/>
                <a:gd name="T17" fmla="*/ 2 h 90"/>
                <a:gd name="T18" fmla="*/ 34 w 58"/>
                <a:gd name="T19" fmla="*/ 1 h 90"/>
                <a:gd name="T20" fmla="*/ 36 w 58"/>
                <a:gd name="T21" fmla="*/ 1 h 90"/>
                <a:gd name="T22" fmla="*/ 39 w 58"/>
                <a:gd name="T23" fmla="*/ 0 h 90"/>
                <a:gd name="T24" fmla="*/ 42 w 58"/>
                <a:gd name="T25" fmla="*/ 0 h 90"/>
                <a:gd name="T26" fmla="*/ 46 w 58"/>
                <a:gd name="T27" fmla="*/ 0 h 90"/>
                <a:gd name="T28" fmla="*/ 50 w 58"/>
                <a:gd name="T29" fmla="*/ 1 h 90"/>
                <a:gd name="T30" fmla="*/ 54 w 58"/>
                <a:gd name="T31" fmla="*/ 2 h 90"/>
                <a:gd name="T32" fmla="*/ 58 w 58"/>
                <a:gd name="T33" fmla="*/ 5 h 90"/>
                <a:gd name="T34" fmla="*/ 50 w 58"/>
                <a:gd name="T35" fmla="*/ 24 h 90"/>
                <a:gd name="T36" fmla="*/ 48 w 58"/>
                <a:gd name="T37" fmla="*/ 22 h 90"/>
                <a:gd name="T38" fmla="*/ 45 w 58"/>
                <a:gd name="T39" fmla="*/ 21 h 90"/>
                <a:gd name="T40" fmla="*/ 42 w 58"/>
                <a:gd name="T41" fmla="*/ 20 h 90"/>
                <a:gd name="T42" fmla="*/ 39 w 58"/>
                <a:gd name="T43" fmla="*/ 20 h 90"/>
                <a:gd name="T44" fmla="*/ 36 w 58"/>
                <a:gd name="T45" fmla="*/ 20 h 90"/>
                <a:gd name="T46" fmla="*/ 34 w 58"/>
                <a:gd name="T47" fmla="*/ 20 h 90"/>
                <a:gd name="T48" fmla="*/ 32 w 58"/>
                <a:gd name="T49" fmla="*/ 21 h 90"/>
                <a:gd name="T50" fmla="*/ 31 w 58"/>
                <a:gd name="T51" fmla="*/ 23 h 90"/>
                <a:gd name="T52" fmla="*/ 29 w 58"/>
                <a:gd name="T53" fmla="*/ 25 h 90"/>
                <a:gd name="T54" fmla="*/ 28 w 58"/>
                <a:gd name="T55" fmla="*/ 26 h 90"/>
                <a:gd name="T56" fmla="*/ 27 w 58"/>
                <a:gd name="T57" fmla="*/ 30 h 90"/>
                <a:gd name="T58" fmla="*/ 27 w 58"/>
                <a:gd name="T59" fmla="*/ 32 h 90"/>
                <a:gd name="T60" fmla="*/ 26 w 58"/>
                <a:gd name="T61" fmla="*/ 35 h 90"/>
                <a:gd name="T62" fmla="*/ 26 w 58"/>
                <a:gd name="T63" fmla="*/ 37 h 90"/>
                <a:gd name="T64" fmla="*/ 25 w 58"/>
                <a:gd name="T65" fmla="*/ 40 h 90"/>
                <a:gd name="T66" fmla="*/ 25 w 58"/>
                <a:gd name="T67" fmla="*/ 44 h 90"/>
                <a:gd name="T68" fmla="*/ 24 w 58"/>
                <a:gd name="T69" fmla="*/ 48 h 90"/>
                <a:gd name="T70" fmla="*/ 24 w 58"/>
                <a:gd name="T71" fmla="*/ 52 h 90"/>
                <a:gd name="T72" fmla="*/ 24 w 58"/>
                <a:gd name="T73" fmla="*/ 57 h 90"/>
                <a:gd name="T74" fmla="*/ 24 w 58"/>
                <a:gd name="T75" fmla="*/ 63 h 90"/>
                <a:gd name="T76" fmla="*/ 24 w 58"/>
                <a:gd name="T77" fmla="*/ 9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90"/>
                <a:gd name="T119" fmla="*/ 58 w 5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90">
                  <a:moveTo>
                    <a:pt x="24" y="90"/>
                  </a:moveTo>
                  <a:lnTo>
                    <a:pt x="0" y="90"/>
                  </a:lnTo>
                  <a:lnTo>
                    <a:pt x="0" y="2"/>
                  </a:lnTo>
                  <a:lnTo>
                    <a:pt x="22" y="2"/>
                  </a:lnTo>
                  <a:lnTo>
                    <a:pt x="22" y="15"/>
                  </a:lnTo>
                  <a:lnTo>
                    <a:pt x="25" y="11"/>
                  </a:lnTo>
                  <a:lnTo>
                    <a:pt x="27" y="7"/>
                  </a:lnTo>
                  <a:lnTo>
                    <a:pt x="30" y="5"/>
                  </a:lnTo>
                  <a:lnTo>
                    <a:pt x="32" y="2"/>
                  </a:lnTo>
                  <a:lnTo>
                    <a:pt x="34" y="1"/>
                  </a:lnTo>
                  <a:lnTo>
                    <a:pt x="36" y="1"/>
                  </a:lnTo>
                  <a:lnTo>
                    <a:pt x="39" y="0"/>
                  </a:lnTo>
                  <a:lnTo>
                    <a:pt x="42" y="0"/>
                  </a:lnTo>
                  <a:lnTo>
                    <a:pt x="46" y="0"/>
                  </a:lnTo>
                  <a:lnTo>
                    <a:pt x="50" y="1"/>
                  </a:lnTo>
                  <a:lnTo>
                    <a:pt x="54" y="2"/>
                  </a:lnTo>
                  <a:lnTo>
                    <a:pt x="58" y="5"/>
                  </a:lnTo>
                  <a:lnTo>
                    <a:pt x="50" y="24"/>
                  </a:lnTo>
                  <a:lnTo>
                    <a:pt x="48" y="22"/>
                  </a:lnTo>
                  <a:lnTo>
                    <a:pt x="45" y="21"/>
                  </a:lnTo>
                  <a:lnTo>
                    <a:pt x="42" y="20"/>
                  </a:lnTo>
                  <a:lnTo>
                    <a:pt x="39" y="20"/>
                  </a:lnTo>
                  <a:lnTo>
                    <a:pt x="36" y="20"/>
                  </a:lnTo>
                  <a:lnTo>
                    <a:pt x="34" y="20"/>
                  </a:lnTo>
                  <a:lnTo>
                    <a:pt x="32" y="21"/>
                  </a:lnTo>
                  <a:lnTo>
                    <a:pt x="31" y="23"/>
                  </a:lnTo>
                  <a:lnTo>
                    <a:pt x="29" y="25"/>
                  </a:lnTo>
                  <a:lnTo>
                    <a:pt x="28" y="26"/>
                  </a:lnTo>
                  <a:lnTo>
                    <a:pt x="27" y="30"/>
                  </a:lnTo>
                  <a:lnTo>
                    <a:pt x="27" y="32"/>
                  </a:lnTo>
                  <a:lnTo>
                    <a:pt x="26" y="35"/>
                  </a:lnTo>
                  <a:lnTo>
                    <a:pt x="26" y="37"/>
                  </a:lnTo>
                  <a:lnTo>
                    <a:pt x="25" y="40"/>
                  </a:lnTo>
                  <a:lnTo>
                    <a:pt x="25" y="44"/>
                  </a:lnTo>
                  <a:lnTo>
                    <a:pt x="24" y="48"/>
                  </a:lnTo>
                  <a:lnTo>
                    <a:pt x="24" y="52"/>
                  </a:lnTo>
                  <a:lnTo>
                    <a:pt x="24" y="57"/>
                  </a:lnTo>
                  <a:lnTo>
                    <a:pt x="24" y="63"/>
                  </a:lnTo>
                  <a:lnTo>
                    <a:pt x="24" y="90"/>
                  </a:lnTo>
                  <a:close/>
                </a:path>
              </a:pathLst>
            </a:custGeom>
            <a:solidFill>
              <a:srgbClr val="FFFF00"/>
            </a:solidFill>
            <a:ln w="9525">
              <a:noFill/>
              <a:round/>
              <a:headEnd/>
              <a:tailEnd/>
            </a:ln>
          </p:spPr>
          <p:txBody>
            <a:bodyPr/>
            <a:lstStyle/>
            <a:p>
              <a:endParaRPr lang="en-US"/>
            </a:p>
          </p:txBody>
        </p:sp>
        <p:sp>
          <p:nvSpPr>
            <p:cNvPr id="43037" name="Freeform 222"/>
            <p:cNvSpPr>
              <a:spLocks/>
            </p:cNvSpPr>
            <p:nvPr/>
          </p:nvSpPr>
          <p:spPr bwMode="auto">
            <a:xfrm>
              <a:off x="3651" y="3513"/>
              <a:ext cx="55" cy="121"/>
            </a:xfrm>
            <a:custGeom>
              <a:avLst/>
              <a:gdLst>
                <a:gd name="T0" fmla="*/ 53 w 55"/>
                <a:gd name="T1" fmla="*/ 31 h 121"/>
                <a:gd name="T2" fmla="*/ 53 w 55"/>
                <a:gd name="T3" fmla="*/ 48 h 121"/>
                <a:gd name="T4" fmla="*/ 37 w 55"/>
                <a:gd name="T5" fmla="*/ 48 h 121"/>
                <a:gd name="T6" fmla="*/ 37 w 55"/>
                <a:gd name="T7" fmla="*/ 86 h 121"/>
                <a:gd name="T8" fmla="*/ 37 w 55"/>
                <a:gd name="T9" fmla="*/ 90 h 121"/>
                <a:gd name="T10" fmla="*/ 37 w 55"/>
                <a:gd name="T11" fmla="*/ 94 h 121"/>
                <a:gd name="T12" fmla="*/ 37 w 55"/>
                <a:gd name="T13" fmla="*/ 96 h 121"/>
                <a:gd name="T14" fmla="*/ 37 w 55"/>
                <a:gd name="T15" fmla="*/ 97 h 121"/>
                <a:gd name="T16" fmla="*/ 37 w 55"/>
                <a:gd name="T17" fmla="*/ 98 h 121"/>
                <a:gd name="T18" fmla="*/ 37 w 55"/>
                <a:gd name="T19" fmla="*/ 100 h 121"/>
                <a:gd name="T20" fmla="*/ 37 w 55"/>
                <a:gd name="T21" fmla="*/ 101 h 121"/>
                <a:gd name="T22" fmla="*/ 38 w 55"/>
                <a:gd name="T23" fmla="*/ 101 h 121"/>
                <a:gd name="T24" fmla="*/ 39 w 55"/>
                <a:gd name="T25" fmla="*/ 101 h 121"/>
                <a:gd name="T26" fmla="*/ 40 w 55"/>
                <a:gd name="T27" fmla="*/ 101 h 121"/>
                <a:gd name="T28" fmla="*/ 42 w 55"/>
                <a:gd name="T29" fmla="*/ 101 h 121"/>
                <a:gd name="T30" fmla="*/ 42 w 55"/>
                <a:gd name="T31" fmla="*/ 101 h 121"/>
                <a:gd name="T32" fmla="*/ 45 w 55"/>
                <a:gd name="T33" fmla="*/ 101 h 121"/>
                <a:gd name="T34" fmla="*/ 46 w 55"/>
                <a:gd name="T35" fmla="*/ 101 h 121"/>
                <a:gd name="T36" fmla="*/ 50 w 55"/>
                <a:gd name="T37" fmla="*/ 101 h 121"/>
                <a:gd name="T38" fmla="*/ 52 w 55"/>
                <a:gd name="T39" fmla="*/ 101 h 121"/>
                <a:gd name="T40" fmla="*/ 55 w 55"/>
                <a:gd name="T41" fmla="*/ 118 h 121"/>
                <a:gd name="T42" fmla="*/ 50 w 55"/>
                <a:gd name="T43" fmla="*/ 119 h 121"/>
                <a:gd name="T44" fmla="*/ 46 w 55"/>
                <a:gd name="T45" fmla="*/ 120 h 121"/>
                <a:gd name="T46" fmla="*/ 41 w 55"/>
                <a:gd name="T47" fmla="*/ 121 h 121"/>
                <a:gd name="T48" fmla="*/ 35 w 55"/>
                <a:gd name="T49" fmla="*/ 121 h 121"/>
                <a:gd name="T50" fmla="*/ 32 w 55"/>
                <a:gd name="T51" fmla="*/ 121 h 121"/>
                <a:gd name="T52" fmla="*/ 29 w 55"/>
                <a:gd name="T53" fmla="*/ 121 h 121"/>
                <a:gd name="T54" fmla="*/ 27 w 55"/>
                <a:gd name="T55" fmla="*/ 120 h 121"/>
                <a:gd name="T56" fmla="*/ 24 w 55"/>
                <a:gd name="T57" fmla="*/ 119 h 121"/>
                <a:gd name="T58" fmla="*/ 21 w 55"/>
                <a:gd name="T59" fmla="*/ 118 h 121"/>
                <a:gd name="T60" fmla="*/ 19 w 55"/>
                <a:gd name="T61" fmla="*/ 116 h 121"/>
                <a:gd name="T62" fmla="*/ 16 w 55"/>
                <a:gd name="T63" fmla="*/ 115 h 121"/>
                <a:gd name="T64" fmla="*/ 16 w 55"/>
                <a:gd name="T65" fmla="*/ 113 h 121"/>
                <a:gd name="T66" fmla="*/ 15 w 55"/>
                <a:gd name="T67" fmla="*/ 111 h 121"/>
                <a:gd name="T68" fmla="*/ 13 w 55"/>
                <a:gd name="T69" fmla="*/ 110 h 121"/>
                <a:gd name="T70" fmla="*/ 12 w 55"/>
                <a:gd name="T71" fmla="*/ 106 h 121"/>
                <a:gd name="T72" fmla="*/ 12 w 55"/>
                <a:gd name="T73" fmla="*/ 104 h 121"/>
                <a:gd name="T74" fmla="*/ 12 w 55"/>
                <a:gd name="T75" fmla="*/ 101 h 121"/>
                <a:gd name="T76" fmla="*/ 12 w 55"/>
                <a:gd name="T77" fmla="*/ 98 h 121"/>
                <a:gd name="T78" fmla="*/ 12 w 55"/>
                <a:gd name="T79" fmla="*/ 93 h 121"/>
                <a:gd name="T80" fmla="*/ 12 w 55"/>
                <a:gd name="T81" fmla="*/ 87 h 121"/>
                <a:gd name="T82" fmla="*/ 12 w 55"/>
                <a:gd name="T83" fmla="*/ 48 h 121"/>
                <a:gd name="T84" fmla="*/ 0 w 55"/>
                <a:gd name="T85" fmla="*/ 48 h 121"/>
                <a:gd name="T86" fmla="*/ 0 w 55"/>
                <a:gd name="T87" fmla="*/ 31 h 121"/>
                <a:gd name="T88" fmla="*/ 12 w 55"/>
                <a:gd name="T89" fmla="*/ 31 h 121"/>
                <a:gd name="T90" fmla="*/ 12 w 55"/>
                <a:gd name="T91" fmla="*/ 13 h 121"/>
                <a:gd name="T92" fmla="*/ 37 w 55"/>
                <a:gd name="T93" fmla="*/ 0 h 121"/>
                <a:gd name="T94" fmla="*/ 37 w 55"/>
                <a:gd name="T95" fmla="*/ 31 h 121"/>
                <a:gd name="T96" fmla="*/ 53 w 55"/>
                <a:gd name="T97" fmla="*/ 3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121"/>
                <a:gd name="T149" fmla="*/ 55 w 55"/>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121">
                  <a:moveTo>
                    <a:pt x="53" y="31"/>
                  </a:moveTo>
                  <a:lnTo>
                    <a:pt x="53" y="48"/>
                  </a:lnTo>
                  <a:lnTo>
                    <a:pt x="37" y="48"/>
                  </a:lnTo>
                  <a:lnTo>
                    <a:pt x="37" y="86"/>
                  </a:lnTo>
                  <a:lnTo>
                    <a:pt x="37" y="90"/>
                  </a:lnTo>
                  <a:lnTo>
                    <a:pt x="37" y="94"/>
                  </a:lnTo>
                  <a:lnTo>
                    <a:pt x="37" y="96"/>
                  </a:lnTo>
                  <a:lnTo>
                    <a:pt x="37" y="97"/>
                  </a:lnTo>
                  <a:lnTo>
                    <a:pt x="37" y="98"/>
                  </a:lnTo>
                  <a:lnTo>
                    <a:pt x="37" y="100"/>
                  </a:lnTo>
                  <a:lnTo>
                    <a:pt x="37" y="101"/>
                  </a:lnTo>
                  <a:lnTo>
                    <a:pt x="38" y="101"/>
                  </a:lnTo>
                  <a:lnTo>
                    <a:pt x="39" y="101"/>
                  </a:lnTo>
                  <a:lnTo>
                    <a:pt x="40" y="101"/>
                  </a:lnTo>
                  <a:lnTo>
                    <a:pt x="42" y="101"/>
                  </a:lnTo>
                  <a:lnTo>
                    <a:pt x="45" y="101"/>
                  </a:lnTo>
                  <a:lnTo>
                    <a:pt x="46" y="101"/>
                  </a:lnTo>
                  <a:lnTo>
                    <a:pt x="50" y="101"/>
                  </a:lnTo>
                  <a:lnTo>
                    <a:pt x="52" y="101"/>
                  </a:lnTo>
                  <a:lnTo>
                    <a:pt x="55" y="118"/>
                  </a:lnTo>
                  <a:lnTo>
                    <a:pt x="50" y="119"/>
                  </a:lnTo>
                  <a:lnTo>
                    <a:pt x="46" y="120"/>
                  </a:lnTo>
                  <a:lnTo>
                    <a:pt x="41" y="121"/>
                  </a:lnTo>
                  <a:lnTo>
                    <a:pt x="35" y="121"/>
                  </a:lnTo>
                  <a:lnTo>
                    <a:pt x="32" y="121"/>
                  </a:lnTo>
                  <a:lnTo>
                    <a:pt x="29" y="121"/>
                  </a:lnTo>
                  <a:lnTo>
                    <a:pt x="27" y="120"/>
                  </a:lnTo>
                  <a:lnTo>
                    <a:pt x="24" y="119"/>
                  </a:lnTo>
                  <a:lnTo>
                    <a:pt x="21" y="118"/>
                  </a:lnTo>
                  <a:lnTo>
                    <a:pt x="19" y="116"/>
                  </a:lnTo>
                  <a:lnTo>
                    <a:pt x="16" y="115"/>
                  </a:lnTo>
                  <a:lnTo>
                    <a:pt x="16" y="113"/>
                  </a:lnTo>
                  <a:lnTo>
                    <a:pt x="15" y="111"/>
                  </a:lnTo>
                  <a:lnTo>
                    <a:pt x="13" y="110"/>
                  </a:lnTo>
                  <a:lnTo>
                    <a:pt x="12" y="106"/>
                  </a:lnTo>
                  <a:lnTo>
                    <a:pt x="12" y="104"/>
                  </a:lnTo>
                  <a:lnTo>
                    <a:pt x="12" y="101"/>
                  </a:lnTo>
                  <a:lnTo>
                    <a:pt x="12" y="98"/>
                  </a:lnTo>
                  <a:lnTo>
                    <a:pt x="12" y="93"/>
                  </a:lnTo>
                  <a:lnTo>
                    <a:pt x="12" y="87"/>
                  </a:lnTo>
                  <a:lnTo>
                    <a:pt x="12" y="48"/>
                  </a:lnTo>
                  <a:lnTo>
                    <a:pt x="0" y="48"/>
                  </a:lnTo>
                  <a:lnTo>
                    <a:pt x="0" y="31"/>
                  </a:lnTo>
                  <a:lnTo>
                    <a:pt x="12" y="31"/>
                  </a:lnTo>
                  <a:lnTo>
                    <a:pt x="12" y="13"/>
                  </a:lnTo>
                  <a:lnTo>
                    <a:pt x="37" y="0"/>
                  </a:lnTo>
                  <a:lnTo>
                    <a:pt x="37" y="31"/>
                  </a:lnTo>
                  <a:lnTo>
                    <a:pt x="53" y="31"/>
                  </a:lnTo>
                  <a:close/>
                </a:path>
              </a:pathLst>
            </a:custGeom>
            <a:solidFill>
              <a:srgbClr val="FFFF00"/>
            </a:solidFill>
            <a:ln w="9525">
              <a:noFill/>
              <a:round/>
              <a:headEnd/>
              <a:tailEnd/>
            </a:ln>
          </p:spPr>
          <p:txBody>
            <a:bodyPr/>
            <a:lstStyle/>
            <a:p>
              <a:endParaRPr lang="en-US"/>
            </a:p>
          </p:txBody>
        </p:sp>
        <p:sp>
          <p:nvSpPr>
            <p:cNvPr id="43038" name="Freeform 223"/>
            <p:cNvSpPr>
              <a:spLocks noEditPoints="1"/>
            </p:cNvSpPr>
            <p:nvPr/>
          </p:nvSpPr>
          <p:spPr bwMode="auto">
            <a:xfrm>
              <a:off x="3718" y="3510"/>
              <a:ext cx="25" cy="121"/>
            </a:xfrm>
            <a:custGeom>
              <a:avLst/>
              <a:gdLst>
                <a:gd name="T0" fmla="*/ 0 w 25"/>
                <a:gd name="T1" fmla="*/ 20 h 121"/>
                <a:gd name="T2" fmla="*/ 0 w 25"/>
                <a:gd name="T3" fmla="*/ 0 h 121"/>
                <a:gd name="T4" fmla="*/ 25 w 25"/>
                <a:gd name="T5" fmla="*/ 0 h 121"/>
                <a:gd name="T6" fmla="*/ 25 w 25"/>
                <a:gd name="T7" fmla="*/ 20 h 121"/>
                <a:gd name="T8" fmla="*/ 0 w 25"/>
                <a:gd name="T9" fmla="*/ 20 h 121"/>
                <a:gd name="T10" fmla="*/ 0 w 25"/>
                <a:gd name="T11" fmla="*/ 121 h 121"/>
                <a:gd name="T12" fmla="*/ 0 w 25"/>
                <a:gd name="T13" fmla="*/ 34 h 121"/>
                <a:gd name="T14" fmla="*/ 25 w 25"/>
                <a:gd name="T15" fmla="*/ 34 h 121"/>
                <a:gd name="T16" fmla="*/ 25 w 25"/>
                <a:gd name="T17" fmla="*/ 121 h 121"/>
                <a:gd name="T18" fmla="*/ 0 w 25"/>
                <a:gd name="T19" fmla="*/ 12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21"/>
                <a:gd name="T32" fmla="*/ 25 w 2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21">
                  <a:moveTo>
                    <a:pt x="0" y="20"/>
                  </a:moveTo>
                  <a:lnTo>
                    <a:pt x="0" y="0"/>
                  </a:lnTo>
                  <a:lnTo>
                    <a:pt x="25" y="0"/>
                  </a:lnTo>
                  <a:lnTo>
                    <a:pt x="25" y="20"/>
                  </a:lnTo>
                  <a:lnTo>
                    <a:pt x="0" y="20"/>
                  </a:lnTo>
                  <a:close/>
                  <a:moveTo>
                    <a:pt x="0" y="121"/>
                  </a:moveTo>
                  <a:lnTo>
                    <a:pt x="0" y="34"/>
                  </a:lnTo>
                  <a:lnTo>
                    <a:pt x="25" y="34"/>
                  </a:lnTo>
                  <a:lnTo>
                    <a:pt x="25" y="121"/>
                  </a:lnTo>
                  <a:lnTo>
                    <a:pt x="0" y="121"/>
                  </a:lnTo>
                  <a:close/>
                </a:path>
              </a:pathLst>
            </a:custGeom>
            <a:solidFill>
              <a:srgbClr val="FFFF00"/>
            </a:solidFill>
            <a:ln w="9525">
              <a:noFill/>
              <a:round/>
              <a:headEnd/>
              <a:tailEnd/>
            </a:ln>
          </p:spPr>
          <p:txBody>
            <a:bodyPr/>
            <a:lstStyle/>
            <a:p>
              <a:endParaRPr lang="en-US"/>
            </a:p>
          </p:txBody>
        </p:sp>
        <p:sp>
          <p:nvSpPr>
            <p:cNvPr id="43039" name="Freeform 224"/>
            <p:cNvSpPr>
              <a:spLocks/>
            </p:cNvSpPr>
            <p:nvPr/>
          </p:nvSpPr>
          <p:spPr bwMode="auto">
            <a:xfrm>
              <a:off x="3768" y="3510"/>
              <a:ext cx="82" cy="121"/>
            </a:xfrm>
            <a:custGeom>
              <a:avLst/>
              <a:gdLst>
                <a:gd name="T0" fmla="*/ 0 w 82"/>
                <a:gd name="T1" fmla="*/ 121 h 121"/>
                <a:gd name="T2" fmla="*/ 0 w 82"/>
                <a:gd name="T3" fmla="*/ 0 h 121"/>
                <a:gd name="T4" fmla="*/ 24 w 82"/>
                <a:gd name="T5" fmla="*/ 0 h 121"/>
                <a:gd name="T6" fmla="*/ 24 w 82"/>
                <a:gd name="T7" fmla="*/ 65 h 121"/>
                <a:gd name="T8" fmla="*/ 51 w 82"/>
                <a:gd name="T9" fmla="*/ 34 h 121"/>
                <a:gd name="T10" fmla="*/ 80 w 82"/>
                <a:gd name="T11" fmla="*/ 34 h 121"/>
                <a:gd name="T12" fmla="*/ 51 w 82"/>
                <a:gd name="T13" fmla="*/ 66 h 121"/>
                <a:gd name="T14" fmla="*/ 82 w 82"/>
                <a:gd name="T15" fmla="*/ 121 h 121"/>
                <a:gd name="T16" fmla="*/ 56 w 82"/>
                <a:gd name="T17" fmla="*/ 121 h 121"/>
                <a:gd name="T18" fmla="*/ 34 w 82"/>
                <a:gd name="T19" fmla="*/ 83 h 121"/>
                <a:gd name="T20" fmla="*/ 24 w 82"/>
                <a:gd name="T21" fmla="*/ 94 h 121"/>
                <a:gd name="T22" fmla="*/ 24 w 82"/>
                <a:gd name="T23" fmla="*/ 121 h 121"/>
                <a:gd name="T24" fmla="*/ 0 w 82"/>
                <a:gd name="T25" fmla="*/ 121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21"/>
                <a:gd name="T41" fmla="*/ 82 w 82"/>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21">
                  <a:moveTo>
                    <a:pt x="0" y="121"/>
                  </a:moveTo>
                  <a:lnTo>
                    <a:pt x="0" y="0"/>
                  </a:lnTo>
                  <a:lnTo>
                    <a:pt x="24" y="0"/>
                  </a:lnTo>
                  <a:lnTo>
                    <a:pt x="24" y="65"/>
                  </a:lnTo>
                  <a:lnTo>
                    <a:pt x="51" y="34"/>
                  </a:lnTo>
                  <a:lnTo>
                    <a:pt x="80" y="34"/>
                  </a:lnTo>
                  <a:lnTo>
                    <a:pt x="51" y="66"/>
                  </a:lnTo>
                  <a:lnTo>
                    <a:pt x="82" y="121"/>
                  </a:lnTo>
                  <a:lnTo>
                    <a:pt x="56" y="121"/>
                  </a:lnTo>
                  <a:lnTo>
                    <a:pt x="34" y="83"/>
                  </a:lnTo>
                  <a:lnTo>
                    <a:pt x="24" y="94"/>
                  </a:lnTo>
                  <a:lnTo>
                    <a:pt x="24" y="121"/>
                  </a:lnTo>
                  <a:lnTo>
                    <a:pt x="0" y="121"/>
                  </a:lnTo>
                  <a:close/>
                </a:path>
              </a:pathLst>
            </a:custGeom>
            <a:solidFill>
              <a:srgbClr val="FFFF00"/>
            </a:solidFill>
            <a:ln w="9525">
              <a:noFill/>
              <a:round/>
              <a:headEnd/>
              <a:tailEnd/>
            </a:ln>
          </p:spPr>
          <p:txBody>
            <a:bodyPr/>
            <a:lstStyle/>
            <a:p>
              <a:endParaRPr lang="en-US"/>
            </a:p>
          </p:txBody>
        </p:sp>
        <p:sp>
          <p:nvSpPr>
            <p:cNvPr id="43040" name="Freeform 225"/>
            <p:cNvSpPr>
              <a:spLocks noEditPoints="1"/>
            </p:cNvSpPr>
            <p:nvPr/>
          </p:nvSpPr>
          <p:spPr bwMode="auto">
            <a:xfrm>
              <a:off x="3861" y="3541"/>
              <a:ext cx="92" cy="93"/>
            </a:xfrm>
            <a:custGeom>
              <a:avLst/>
              <a:gdLst>
                <a:gd name="T0" fmla="*/ 0 w 92"/>
                <a:gd name="T1" fmla="*/ 39 h 93"/>
                <a:gd name="T2" fmla="*/ 3 w 92"/>
                <a:gd name="T3" fmla="*/ 28 h 93"/>
                <a:gd name="T4" fmla="*/ 9 w 92"/>
                <a:gd name="T5" fmla="*/ 18 h 93"/>
                <a:gd name="T6" fmla="*/ 16 w 92"/>
                <a:gd name="T7" fmla="*/ 9 h 93"/>
                <a:gd name="T8" fmla="*/ 27 w 92"/>
                <a:gd name="T9" fmla="*/ 4 h 93"/>
                <a:gd name="T10" fmla="*/ 39 w 92"/>
                <a:gd name="T11" fmla="*/ 1 h 93"/>
                <a:gd name="T12" fmla="*/ 51 w 92"/>
                <a:gd name="T13" fmla="*/ 0 h 93"/>
                <a:gd name="T14" fmla="*/ 60 w 92"/>
                <a:gd name="T15" fmla="*/ 2 h 93"/>
                <a:gd name="T16" fmla="*/ 68 w 92"/>
                <a:gd name="T17" fmla="*/ 5 h 93"/>
                <a:gd name="T18" fmla="*/ 75 w 92"/>
                <a:gd name="T19" fmla="*/ 10 h 93"/>
                <a:gd name="T20" fmla="*/ 82 w 92"/>
                <a:gd name="T21" fmla="*/ 16 h 93"/>
                <a:gd name="T22" fmla="*/ 86 w 92"/>
                <a:gd name="T23" fmla="*/ 23 h 93"/>
                <a:gd name="T24" fmla="*/ 90 w 92"/>
                <a:gd name="T25" fmla="*/ 32 h 93"/>
                <a:gd name="T26" fmla="*/ 92 w 92"/>
                <a:gd name="T27" fmla="*/ 42 h 93"/>
                <a:gd name="T28" fmla="*/ 92 w 92"/>
                <a:gd name="T29" fmla="*/ 52 h 93"/>
                <a:gd name="T30" fmla="*/ 90 w 92"/>
                <a:gd name="T31" fmla="*/ 60 h 93"/>
                <a:gd name="T32" fmla="*/ 87 w 92"/>
                <a:gd name="T33" fmla="*/ 68 h 93"/>
                <a:gd name="T34" fmla="*/ 83 w 92"/>
                <a:gd name="T35" fmla="*/ 76 h 93"/>
                <a:gd name="T36" fmla="*/ 76 w 92"/>
                <a:gd name="T37" fmla="*/ 83 h 93"/>
                <a:gd name="T38" fmla="*/ 68 w 92"/>
                <a:gd name="T39" fmla="*/ 87 h 93"/>
                <a:gd name="T40" fmla="*/ 60 w 92"/>
                <a:gd name="T41" fmla="*/ 91 h 93"/>
                <a:gd name="T42" fmla="*/ 51 w 92"/>
                <a:gd name="T43" fmla="*/ 93 h 93"/>
                <a:gd name="T44" fmla="*/ 40 w 92"/>
                <a:gd name="T45" fmla="*/ 93 h 93"/>
                <a:gd name="T46" fmla="*/ 28 w 92"/>
                <a:gd name="T47" fmla="*/ 90 h 93"/>
                <a:gd name="T48" fmla="*/ 18 w 92"/>
                <a:gd name="T49" fmla="*/ 84 h 93"/>
                <a:gd name="T50" fmla="*/ 10 w 92"/>
                <a:gd name="T51" fmla="*/ 76 h 93"/>
                <a:gd name="T52" fmla="*/ 5 w 92"/>
                <a:gd name="T53" fmla="*/ 68 h 93"/>
                <a:gd name="T54" fmla="*/ 3 w 92"/>
                <a:gd name="T55" fmla="*/ 63 h 93"/>
                <a:gd name="T56" fmla="*/ 1 w 92"/>
                <a:gd name="T57" fmla="*/ 56 h 93"/>
                <a:gd name="T58" fmla="*/ 0 w 92"/>
                <a:gd name="T59" fmla="*/ 49 h 93"/>
                <a:gd name="T60" fmla="*/ 0 w 92"/>
                <a:gd name="T61" fmla="*/ 44 h 93"/>
                <a:gd name="T62" fmla="*/ 25 w 92"/>
                <a:gd name="T63" fmla="*/ 53 h 93"/>
                <a:gd name="T64" fmla="*/ 27 w 92"/>
                <a:gd name="T65" fmla="*/ 63 h 93"/>
                <a:gd name="T66" fmla="*/ 33 w 92"/>
                <a:gd name="T67" fmla="*/ 69 h 93"/>
                <a:gd name="T68" fmla="*/ 40 w 92"/>
                <a:gd name="T69" fmla="*/ 73 h 93"/>
                <a:gd name="T70" fmla="*/ 49 w 92"/>
                <a:gd name="T71" fmla="*/ 73 h 93"/>
                <a:gd name="T72" fmla="*/ 58 w 92"/>
                <a:gd name="T73" fmla="*/ 69 h 93"/>
                <a:gd name="T74" fmla="*/ 63 w 92"/>
                <a:gd name="T75" fmla="*/ 63 h 93"/>
                <a:gd name="T76" fmla="*/ 66 w 92"/>
                <a:gd name="T77" fmla="*/ 53 h 93"/>
                <a:gd name="T78" fmla="*/ 66 w 92"/>
                <a:gd name="T79" fmla="*/ 40 h 93"/>
                <a:gd name="T80" fmla="*/ 63 w 92"/>
                <a:gd name="T81" fmla="*/ 29 h 93"/>
                <a:gd name="T82" fmla="*/ 58 w 92"/>
                <a:gd name="T83" fmla="*/ 23 h 93"/>
                <a:gd name="T84" fmla="*/ 49 w 92"/>
                <a:gd name="T85" fmla="*/ 19 h 93"/>
                <a:gd name="T86" fmla="*/ 40 w 92"/>
                <a:gd name="T87" fmla="*/ 19 h 93"/>
                <a:gd name="T88" fmla="*/ 33 w 92"/>
                <a:gd name="T89" fmla="*/ 23 h 93"/>
                <a:gd name="T90" fmla="*/ 27 w 92"/>
                <a:gd name="T91" fmla="*/ 29 h 93"/>
                <a:gd name="T92" fmla="*/ 25 w 92"/>
                <a:gd name="T93" fmla="*/ 40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2"/>
                <a:gd name="T142" fmla="*/ 0 h 93"/>
                <a:gd name="T143" fmla="*/ 92 w 92"/>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2" h="93">
                  <a:moveTo>
                    <a:pt x="0" y="44"/>
                  </a:moveTo>
                  <a:lnTo>
                    <a:pt x="0" y="39"/>
                  </a:lnTo>
                  <a:lnTo>
                    <a:pt x="2" y="33"/>
                  </a:lnTo>
                  <a:lnTo>
                    <a:pt x="3" y="28"/>
                  </a:lnTo>
                  <a:lnTo>
                    <a:pt x="5" y="23"/>
                  </a:lnTo>
                  <a:lnTo>
                    <a:pt x="9" y="18"/>
                  </a:lnTo>
                  <a:lnTo>
                    <a:pt x="12" y="13"/>
                  </a:lnTo>
                  <a:lnTo>
                    <a:pt x="16" y="9"/>
                  </a:lnTo>
                  <a:lnTo>
                    <a:pt x="21" y="6"/>
                  </a:lnTo>
                  <a:lnTo>
                    <a:pt x="27" y="4"/>
                  </a:lnTo>
                  <a:lnTo>
                    <a:pt x="33" y="2"/>
                  </a:lnTo>
                  <a:lnTo>
                    <a:pt x="39" y="1"/>
                  </a:lnTo>
                  <a:lnTo>
                    <a:pt x="45" y="0"/>
                  </a:lnTo>
                  <a:lnTo>
                    <a:pt x="51" y="0"/>
                  </a:lnTo>
                  <a:lnTo>
                    <a:pt x="55" y="1"/>
                  </a:lnTo>
                  <a:lnTo>
                    <a:pt x="60" y="2"/>
                  </a:lnTo>
                  <a:lnTo>
                    <a:pt x="64" y="4"/>
                  </a:lnTo>
                  <a:lnTo>
                    <a:pt x="68" y="5"/>
                  </a:lnTo>
                  <a:lnTo>
                    <a:pt x="72" y="8"/>
                  </a:lnTo>
                  <a:lnTo>
                    <a:pt x="75" y="10"/>
                  </a:lnTo>
                  <a:lnTo>
                    <a:pt x="78" y="13"/>
                  </a:lnTo>
                  <a:lnTo>
                    <a:pt x="82" y="16"/>
                  </a:lnTo>
                  <a:lnTo>
                    <a:pt x="84" y="19"/>
                  </a:lnTo>
                  <a:lnTo>
                    <a:pt x="86" y="23"/>
                  </a:lnTo>
                  <a:lnTo>
                    <a:pt x="88" y="28"/>
                  </a:lnTo>
                  <a:lnTo>
                    <a:pt x="90" y="32"/>
                  </a:lnTo>
                  <a:lnTo>
                    <a:pt x="91" y="37"/>
                  </a:lnTo>
                  <a:lnTo>
                    <a:pt x="92" y="42"/>
                  </a:lnTo>
                  <a:lnTo>
                    <a:pt x="92" y="47"/>
                  </a:lnTo>
                  <a:lnTo>
                    <a:pt x="92" y="52"/>
                  </a:lnTo>
                  <a:lnTo>
                    <a:pt x="91" y="56"/>
                  </a:lnTo>
                  <a:lnTo>
                    <a:pt x="90" y="60"/>
                  </a:lnTo>
                  <a:lnTo>
                    <a:pt x="88" y="64"/>
                  </a:lnTo>
                  <a:lnTo>
                    <a:pt x="87" y="68"/>
                  </a:lnTo>
                  <a:lnTo>
                    <a:pt x="85" y="73"/>
                  </a:lnTo>
                  <a:lnTo>
                    <a:pt x="83" y="76"/>
                  </a:lnTo>
                  <a:lnTo>
                    <a:pt x="79" y="79"/>
                  </a:lnTo>
                  <a:lnTo>
                    <a:pt x="76" y="83"/>
                  </a:lnTo>
                  <a:lnTo>
                    <a:pt x="73" y="85"/>
                  </a:lnTo>
                  <a:lnTo>
                    <a:pt x="68" y="87"/>
                  </a:lnTo>
                  <a:lnTo>
                    <a:pt x="64" y="89"/>
                  </a:lnTo>
                  <a:lnTo>
                    <a:pt x="60" y="91"/>
                  </a:lnTo>
                  <a:lnTo>
                    <a:pt x="56" y="92"/>
                  </a:lnTo>
                  <a:lnTo>
                    <a:pt x="51" y="93"/>
                  </a:lnTo>
                  <a:lnTo>
                    <a:pt x="45" y="93"/>
                  </a:lnTo>
                  <a:lnTo>
                    <a:pt x="40" y="93"/>
                  </a:lnTo>
                  <a:lnTo>
                    <a:pt x="34" y="91"/>
                  </a:lnTo>
                  <a:lnTo>
                    <a:pt x="28" y="90"/>
                  </a:lnTo>
                  <a:lnTo>
                    <a:pt x="23" y="88"/>
                  </a:lnTo>
                  <a:lnTo>
                    <a:pt x="18" y="84"/>
                  </a:lnTo>
                  <a:lnTo>
                    <a:pt x="13" y="81"/>
                  </a:lnTo>
                  <a:lnTo>
                    <a:pt x="10" y="76"/>
                  </a:lnTo>
                  <a:lnTo>
                    <a:pt x="6" y="71"/>
                  </a:lnTo>
                  <a:lnTo>
                    <a:pt x="5" y="68"/>
                  </a:lnTo>
                  <a:lnTo>
                    <a:pt x="4" y="65"/>
                  </a:lnTo>
                  <a:lnTo>
                    <a:pt x="3" y="63"/>
                  </a:lnTo>
                  <a:lnTo>
                    <a:pt x="2" y="59"/>
                  </a:lnTo>
                  <a:lnTo>
                    <a:pt x="1" y="56"/>
                  </a:lnTo>
                  <a:lnTo>
                    <a:pt x="1" y="53"/>
                  </a:lnTo>
                  <a:lnTo>
                    <a:pt x="0" y="49"/>
                  </a:lnTo>
                  <a:lnTo>
                    <a:pt x="0" y="46"/>
                  </a:lnTo>
                  <a:lnTo>
                    <a:pt x="0" y="44"/>
                  </a:lnTo>
                  <a:close/>
                  <a:moveTo>
                    <a:pt x="24" y="47"/>
                  </a:moveTo>
                  <a:lnTo>
                    <a:pt x="25" y="53"/>
                  </a:lnTo>
                  <a:lnTo>
                    <a:pt x="25" y="58"/>
                  </a:lnTo>
                  <a:lnTo>
                    <a:pt x="27" y="63"/>
                  </a:lnTo>
                  <a:lnTo>
                    <a:pt x="30" y="67"/>
                  </a:lnTo>
                  <a:lnTo>
                    <a:pt x="33" y="69"/>
                  </a:lnTo>
                  <a:lnTo>
                    <a:pt x="36" y="72"/>
                  </a:lnTo>
                  <a:lnTo>
                    <a:pt x="40" y="73"/>
                  </a:lnTo>
                  <a:lnTo>
                    <a:pt x="45" y="73"/>
                  </a:lnTo>
                  <a:lnTo>
                    <a:pt x="49" y="73"/>
                  </a:lnTo>
                  <a:lnTo>
                    <a:pt x="53" y="72"/>
                  </a:lnTo>
                  <a:lnTo>
                    <a:pt x="58" y="69"/>
                  </a:lnTo>
                  <a:lnTo>
                    <a:pt x="61" y="67"/>
                  </a:lnTo>
                  <a:lnTo>
                    <a:pt x="63" y="63"/>
                  </a:lnTo>
                  <a:lnTo>
                    <a:pt x="65" y="58"/>
                  </a:lnTo>
                  <a:lnTo>
                    <a:pt x="66" y="53"/>
                  </a:lnTo>
                  <a:lnTo>
                    <a:pt x="67" y="47"/>
                  </a:lnTo>
                  <a:lnTo>
                    <a:pt x="66" y="40"/>
                  </a:lnTo>
                  <a:lnTo>
                    <a:pt x="65" y="34"/>
                  </a:lnTo>
                  <a:lnTo>
                    <a:pt x="63" y="29"/>
                  </a:lnTo>
                  <a:lnTo>
                    <a:pt x="61" y="26"/>
                  </a:lnTo>
                  <a:lnTo>
                    <a:pt x="58" y="23"/>
                  </a:lnTo>
                  <a:lnTo>
                    <a:pt x="53" y="20"/>
                  </a:lnTo>
                  <a:lnTo>
                    <a:pt x="49" y="19"/>
                  </a:lnTo>
                  <a:lnTo>
                    <a:pt x="45" y="18"/>
                  </a:lnTo>
                  <a:lnTo>
                    <a:pt x="40" y="19"/>
                  </a:lnTo>
                  <a:lnTo>
                    <a:pt x="36" y="20"/>
                  </a:lnTo>
                  <a:lnTo>
                    <a:pt x="33" y="23"/>
                  </a:lnTo>
                  <a:lnTo>
                    <a:pt x="30" y="26"/>
                  </a:lnTo>
                  <a:lnTo>
                    <a:pt x="27" y="29"/>
                  </a:lnTo>
                  <a:lnTo>
                    <a:pt x="25" y="34"/>
                  </a:lnTo>
                  <a:lnTo>
                    <a:pt x="25" y="40"/>
                  </a:lnTo>
                  <a:lnTo>
                    <a:pt x="24" y="47"/>
                  </a:lnTo>
                  <a:close/>
                </a:path>
              </a:pathLst>
            </a:custGeom>
            <a:solidFill>
              <a:srgbClr val="FFFF00"/>
            </a:solidFill>
            <a:ln w="9525">
              <a:noFill/>
              <a:round/>
              <a:headEnd/>
              <a:tailEnd/>
            </a:ln>
          </p:spPr>
          <p:txBody>
            <a:bodyPr/>
            <a:lstStyle/>
            <a:p>
              <a:endParaRPr lang="en-US"/>
            </a:p>
          </p:txBody>
        </p:sp>
        <p:sp>
          <p:nvSpPr>
            <p:cNvPr id="43041" name="Freeform 226"/>
            <p:cNvSpPr>
              <a:spLocks noEditPoints="1"/>
            </p:cNvSpPr>
            <p:nvPr/>
          </p:nvSpPr>
          <p:spPr bwMode="auto">
            <a:xfrm>
              <a:off x="3972" y="3510"/>
              <a:ext cx="24" cy="121"/>
            </a:xfrm>
            <a:custGeom>
              <a:avLst/>
              <a:gdLst>
                <a:gd name="T0" fmla="*/ 0 w 24"/>
                <a:gd name="T1" fmla="*/ 20 h 121"/>
                <a:gd name="T2" fmla="*/ 0 w 24"/>
                <a:gd name="T3" fmla="*/ 0 h 121"/>
                <a:gd name="T4" fmla="*/ 24 w 24"/>
                <a:gd name="T5" fmla="*/ 0 h 121"/>
                <a:gd name="T6" fmla="*/ 24 w 24"/>
                <a:gd name="T7" fmla="*/ 20 h 121"/>
                <a:gd name="T8" fmla="*/ 0 w 24"/>
                <a:gd name="T9" fmla="*/ 20 h 121"/>
                <a:gd name="T10" fmla="*/ 0 w 24"/>
                <a:gd name="T11" fmla="*/ 121 h 121"/>
                <a:gd name="T12" fmla="*/ 0 w 24"/>
                <a:gd name="T13" fmla="*/ 34 h 121"/>
                <a:gd name="T14" fmla="*/ 24 w 24"/>
                <a:gd name="T15" fmla="*/ 34 h 121"/>
                <a:gd name="T16" fmla="*/ 24 w 24"/>
                <a:gd name="T17" fmla="*/ 121 h 121"/>
                <a:gd name="T18" fmla="*/ 0 w 24"/>
                <a:gd name="T19" fmla="*/ 12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21"/>
                <a:gd name="T32" fmla="*/ 24 w 24"/>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21">
                  <a:moveTo>
                    <a:pt x="0" y="20"/>
                  </a:moveTo>
                  <a:lnTo>
                    <a:pt x="0" y="0"/>
                  </a:lnTo>
                  <a:lnTo>
                    <a:pt x="24" y="0"/>
                  </a:lnTo>
                  <a:lnTo>
                    <a:pt x="24" y="20"/>
                  </a:lnTo>
                  <a:lnTo>
                    <a:pt x="0" y="20"/>
                  </a:lnTo>
                  <a:close/>
                  <a:moveTo>
                    <a:pt x="0" y="121"/>
                  </a:moveTo>
                  <a:lnTo>
                    <a:pt x="0" y="34"/>
                  </a:lnTo>
                  <a:lnTo>
                    <a:pt x="24" y="34"/>
                  </a:lnTo>
                  <a:lnTo>
                    <a:pt x="24" y="121"/>
                  </a:lnTo>
                  <a:lnTo>
                    <a:pt x="0" y="121"/>
                  </a:lnTo>
                  <a:close/>
                </a:path>
              </a:pathLst>
            </a:custGeom>
            <a:solidFill>
              <a:srgbClr val="FFFF00"/>
            </a:solidFill>
            <a:ln w="9525">
              <a:noFill/>
              <a:round/>
              <a:headEnd/>
              <a:tailEnd/>
            </a:ln>
          </p:spPr>
          <p:txBody>
            <a:bodyPr/>
            <a:lstStyle/>
            <a:p>
              <a:endParaRPr lang="en-US"/>
            </a:p>
          </p:txBody>
        </p:sp>
        <p:sp>
          <p:nvSpPr>
            <p:cNvPr id="43042" name="Freeform 227"/>
            <p:cNvSpPr>
              <a:spLocks noEditPoints="1"/>
            </p:cNvSpPr>
            <p:nvPr/>
          </p:nvSpPr>
          <p:spPr bwMode="auto">
            <a:xfrm>
              <a:off x="4015" y="3510"/>
              <a:ext cx="89" cy="124"/>
            </a:xfrm>
            <a:custGeom>
              <a:avLst/>
              <a:gdLst>
                <a:gd name="T0" fmla="*/ 67 w 89"/>
                <a:gd name="T1" fmla="*/ 121 h 124"/>
                <a:gd name="T2" fmla="*/ 64 w 89"/>
                <a:gd name="T3" fmla="*/ 113 h 124"/>
                <a:gd name="T4" fmla="*/ 56 w 89"/>
                <a:gd name="T5" fmla="*/ 118 h 124"/>
                <a:gd name="T6" fmla="*/ 49 w 89"/>
                <a:gd name="T7" fmla="*/ 121 h 124"/>
                <a:gd name="T8" fmla="*/ 42 w 89"/>
                <a:gd name="T9" fmla="*/ 124 h 124"/>
                <a:gd name="T10" fmla="*/ 34 w 89"/>
                <a:gd name="T11" fmla="*/ 124 h 124"/>
                <a:gd name="T12" fmla="*/ 27 w 89"/>
                <a:gd name="T13" fmla="*/ 122 h 124"/>
                <a:gd name="T14" fmla="*/ 20 w 89"/>
                <a:gd name="T15" fmla="*/ 119 h 124"/>
                <a:gd name="T16" fmla="*/ 14 w 89"/>
                <a:gd name="T17" fmla="*/ 114 h 124"/>
                <a:gd name="T18" fmla="*/ 8 w 89"/>
                <a:gd name="T19" fmla="*/ 109 h 124"/>
                <a:gd name="T20" fmla="*/ 5 w 89"/>
                <a:gd name="T21" fmla="*/ 101 h 124"/>
                <a:gd name="T22" fmla="*/ 2 w 89"/>
                <a:gd name="T23" fmla="*/ 93 h 124"/>
                <a:gd name="T24" fmla="*/ 0 w 89"/>
                <a:gd name="T25" fmla="*/ 83 h 124"/>
                <a:gd name="T26" fmla="*/ 0 w 89"/>
                <a:gd name="T27" fmla="*/ 72 h 124"/>
                <a:gd name="T28" fmla="*/ 2 w 89"/>
                <a:gd name="T29" fmla="*/ 62 h 124"/>
                <a:gd name="T30" fmla="*/ 4 w 89"/>
                <a:gd name="T31" fmla="*/ 54 h 124"/>
                <a:gd name="T32" fmla="*/ 8 w 89"/>
                <a:gd name="T33" fmla="*/ 46 h 124"/>
                <a:gd name="T34" fmla="*/ 14 w 89"/>
                <a:gd name="T35" fmla="*/ 40 h 124"/>
                <a:gd name="T36" fmla="*/ 20 w 89"/>
                <a:gd name="T37" fmla="*/ 35 h 124"/>
                <a:gd name="T38" fmla="*/ 27 w 89"/>
                <a:gd name="T39" fmla="*/ 33 h 124"/>
                <a:gd name="T40" fmla="*/ 34 w 89"/>
                <a:gd name="T41" fmla="*/ 31 h 124"/>
                <a:gd name="T42" fmla="*/ 42 w 89"/>
                <a:gd name="T43" fmla="*/ 31 h 124"/>
                <a:gd name="T44" fmla="*/ 49 w 89"/>
                <a:gd name="T45" fmla="*/ 33 h 124"/>
                <a:gd name="T46" fmla="*/ 56 w 89"/>
                <a:gd name="T47" fmla="*/ 35 h 124"/>
                <a:gd name="T48" fmla="*/ 62 w 89"/>
                <a:gd name="T49" fmla="*/ 40 h 124"/>
                <a:gd name="T50" fmla="*/ 65 w 89"/>
                <a:gd name="T51" fmla="*/ 0 h 124"/>
                <a:gd name="T52" fmla="*/ 89 w 89"/>
                <a:gd name="T53" fmla="*/ 121 h 124"/>
                <a:gd name="T54" fmla="*/ 24 w 89"/>
                <a:gd name="T55" fmla="*/ 83 h 124"/>
                <a:gd name="T56" fmla="*/ 27 w 89"/>
                <a:gd name="T57" fmla="*/ 94 h 124"/>
                <a:gd name="T58" fmla="*/ 31 w 89"/>
                <a:gd name="T59" fmla="*/ 102 h 124"/>
                <a:gd name="T60" fmla="*/ 40 w 89"/>
                <a:gd name="T61" fmla="*/ 105 h 124"/>
                <a:gd name="T62" fmla="*/ 48 w 89"/>
                <a:gd name="T63" fmla="*/ 105 h 124"/>
                <a:gd name="T64" fmla="*/ 56 w 89"/>
                <a:gd name="T65" fmla="*/ 103 h 124"/>
                <a:gd name="T66" fmla="*/ 61 w 89"/>
                <a:gd name="T67" fmla="*/ 95 h 124"/>
                <a:gd name="T68" fmla="*/ 64 w 89"/>
                <a:gd name="T69" fmla="*/ 84 h 124"/>
                <a:gd name="T70" fmla="*/ 64 w 89"/>
                <a:gd name="T71" fmla="*/ 71 h 124"/>
                <a:gd name="T72" fmla="*/ 61 w 89"/>
                <a:gd name="T73" fmla="*/ 59 h 124"/>
                <a:gd name="T74" fmla="*/ 56 w 89"/>
                <a:gd name="T75" fmla="*/ 53 h 124"/>
                <a:gd name="T76" fmla="*/ 48 w 89"/>
                <a:gd name="T77" fmla="*/ 49 h 124"/>
                <a:gd name="T78" fmla="*/ 41 w 89"/>
                <a:gd name="T79" fmla="*/ 49 h 124"/>
                <a:gd name="T80" fmla="*/ 33 w 89"/>
                <a:gd name="T81" fmla="*/ 52 h 124"/>
                <a:gd name="T82" fmla="*/ 28 w 89"/>
                <a:gd name="T83" fmla="*/ 59 h 124"/>
                <a:gd name="T84" fmla="*/ 25 w 89"/>
                <a:gd name="T85" fmla="*/ 69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24"/>
                <a:gd name="T131" fmla="*/ 89 w 89"/>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24">
                  <a:moveTo>
                    <a:pt x="89" y="121"/>
                  </a:moveTo>
                  <a:lnTo>
                    <a:pt x="67" y="121"/>
                  </a:lnTo>
                  <a:lnTo>
                    <a:pt x="67" y="109"/>
                  </a:lnTo>
                  <a:lnTo>
                    <a:pt x="64" y="113"/>
                  </a:lnTo>
                  <a:lnTo>
                    <a:pt x="60" y="115"/>
                  </a:lnTo>
                  <a:lnTo>
                    <a:pt x="56" y="118"/>
                  </a:lnTo>
                  <a:lnTo>
                    <a:pt x="53" y="119"/>
                  </a:lnTo>
                  <a:lnTo>
                    <a:pt x="49" y="121"/>
                  </a:lnTo>
                  <a:lnTo>
                    <a:pt x="45" y="123"/>
                  </a:lnTo>
                  <a:lnTo>
                    <a:pt x="42" y="124"/>
                  </a:lnTo>
                  <a:lnTo>
                    <a:pt x="38" y="124"/>
                  </a:lnTo>
                  <a:lnTo>
                    <a:pt x="34" y="124"/>
                  </a:lnTo>
                  <a:lnTo>
                    <a:pt x="30" y="123"/>
                  </a:lnTo>
                  <a:lnTo>
                    <a:pt x="27" y="122"/>
                  </a:lnTo>
                  <a:lnTo>
                    <a:pt x="23" y="120"/>
                  </a:lnTo>
                  <a:lnTo>
                    <a:pt x="20" y="119"/>
                  </a:lnTo>
                  <a:lnTo>
                    <a:pt x="17" y="117"/>
                  </a:lnTo>
                  <a:lnTo>
                    <a:pt x="14" y="114"/>
                  </a:lnTo>
                  <a:lnTo>
                    <a:pt x="11" y="112"/>
                  </a:lnTo>
                  <a:lnTo>
                    <a:pt x="8" y="109"/>
                  </a:lnTo>
                  <a:lnTo>
                    <a:pt x="7" y="105"/>
                  </a:lnTo>
                  <a:lnTo>
                    <a:pt x="5" y="101"/>
                  </a:lnTo>
                  <a:lnTo>
                    <a:pt x="3" y="97"/>
                  </a:lnTo>
                  <a:lnTo>
                    <a:pt x="2" y="93"/>
                  </a:lnTo>
                  <a:lnTo>
                    <a:pt x="1" y="88"/>
                  </a:lnTo>
                  <a:lnTo>
                    <a:pt x="0" y="83"/>
                  </a:lnTo>
                  <a:lnTo>
                    <a:pt x="0" y="78"/>
                  </a:lnTo>
                  <a:lnTo>
                    <a:pt x="0" y="72"/>
                  </a:lnTo>
                  <a:lnTo>
                    <a:pt x="1" y="67"/>
                  </a:lnTo>
                  <a:lnTo>
                    <a:pt x="2" y="62"/>
                  </a:lnTo>
                  <a:lnTo>
                    <a:pt x="3" y="58"/>
                  </a:lnTo>
                  <a:lnTo>
                    <a:pt x="4" y="54"/>
                  </a:lnTo>
                  <a:lnTo>
                    <a:pt x="6" y="49"/>
                  </a:lnTo>
                  <a:lnTo>
                    <a:pt x="8" y="46"/>
                  </a:lnTo>
                  <a:lnTo>
                    <a:pt x="11" y="43"/>
                  </a:lnTo>
                  <a:lnTo>
                    <a:pt x="14" y="40"/>
                  </a:lnTo>
                  <a:lnTo>
                    <a:pt x="16" y="38"/>
                  </a:lnTo>
                  <a:lnTo>
                    <a:pt x="20" y="35"/>
                  </a:lnTo>
                  <a:lnTo>
                    <a:pt x="23" y="34"/>
                  </a:lnTo>
                  <a:lnTo>
                    <a:pt x="27" y="33"/>
                  </a:lnTo>
                  <a:lnTo>
                    <a:pt x="30" y="32"/>
                  </a:lnTo>
                  <a:lnTo>
                    <a:pt x="34" y="31"/>
                  </a:lnTo>
                  <a:lnTo>
                    <a:pt x="38" y="31"/>
                  </a:lnTo>
                  <a:lnTo>
                    <a:pt x="42" y="31"/>
                  </a:lnTo>
                  <a:lnTo>
                    <a:pt x="46" y="32"/>
                  </a:lnTo>
                  <a:lnTo>
                    <a:pt x="49" y="33"/>
                  </a:lnTo>
                  <a:lnTo>
                    <a:pt x="53" y="34"/>
                  </a:lnTo>
                  <a:lnTo>
                    <a:pt x="56" y="35"/>
                  </a:lnTo>
                  <a:lnTo>
                    <a:pt x="59" y="38"/>
                  </a:lnTo>
                  <a:lnTo>
                    <a:pt x="62" y="40"/>
                  </a:lnTo>
                  <a:lnTo>
                    <a:pt x="65" y="43"/>
                  </a:lnTo>
                  <a:lnTo>
                    <a:pt x="65" y="0"/>
                  </a:lnTo>
                  <a:lnTo>
                    <a:pt x="89" y="0"/>
                  </a:lnTo>
                  <a:lnTo>
                    <a:pt x="89" y="121"/>
                  </a:lnTo>
                  <a:close/>
                  <a:moveTo>
                    <a:pt x="24" y="75"/>
                  </a:moveTo>
                  <a:lnTo>
                    <a:pt x="24" y="83"/>
                  </a:lnTo>
                  <a:lnTo>
                    <a:pt x="25" y="89"/>
                  </a:lnTo>
                  <a:lnTo>
                    <a:pt x="27" y="94"/>
                  </a:lnTo>
                  <a:lnTo>
                    <a:pt x="28" y="98"/>
                  </a:lnTo>
                  <a:lnTo>
                    <a:pt x="31" y="102"/>
                  </a:lnTo>
                  <a:lnTo>
                    <a:pt x="35" y="104"/>
                  </a:lnTo>
                  <a:lnTo>
                    <a:pt x="40" y="105"/>
                  </a:lnTo>
                  <a:lnTo>
                    <a:pt x="44" y="106"/>
                  </a:lnTo>
                  <a:lnTo>
                    <a:pt x="48" y="105"/>
                  </a:lnTo>
                  <a:lnTo>
                    <a:pt x="53" y="104"/>
                  </a:lnTo>
                  <a:lnTo>
                    <a:pt x="56" y="103"/>
                  </a:lnTo>
                  <a:lnTo>
                    <a:pt x="59" y="100"/>
                  </a:lnTo>
                  <a:lnTo>
                    <a:pt x="61" y="95"/>
                  </a:lnTo>
                  <a:lnTo>
                    <a:pt x="63" y="90"/>
                  </a:lnTo>
                  <a:lnTo>
                    <a:pt x="64" y="84"/>
                  </a:lnTo>
                  <a:lnTo>
                    <a:pt x="65" y="78"/>
                  </a:lnTo>
                  <a:lnTo>
                    <a:pt x="64" y="71"/>
                  </a:lnTo>
                  <a:lnTo>
                    <a:pt x="63" y="65"/>
                  </a:lnTo>
                  <a:lnTo>
                    <a:pt x="61" y="59"/>
                  </a:lnTo>
                  <a:lnTo>
                    <a:pt x="59" y="55"/>
                  </a:lnTo>
                  <a:lnTo>
                    <a:pt x="56" y="53"/>
                  </a:lnTo>
                  <a:lnTo>
                    <a:pt x="53" y="50"/>
                  </a:lnTo>
                  <a:lnTo>
                    <a:pt x="48" y="49"/>
                  </a:lnTo>
                  <a:lnTo>
                    <a:pt x="44" y="49"/>
                  </a:lnTo>
                  <a:lnTo>
                    <a:pt x="41" y="49"/>
                  </a:lnTo>
                  <a:lnTo>
                    <a:pt x="36" y="50"/>
                  </a:lnTo>
                  <a:lnTo>
                    <a:pt x="33" y="52"/>
                  </a:lnTo>
                  <a:lnTo>
                    <a:pt x="30" y="54"/>
                  </a:lnTo>
                  <a:lnTo>
                    <a:pt x="28" y="59"/>
                  </a:lnTo>
                  <a:lnTo>
                    <a:pt x="26" y="64"/>
                  </a:lnTo>
                  <a:lnTo>
                    <a:pt x="25" y="69"/>
                  </a:lnTo>
                  <a:lnTo>
                    <a:pt x="24" y="75"/>
                  </a:lnTo>
                  <a:close/>
                </a:path>
              </a:pathLst>
            </a:custGeom>
            <a:solidFill>
              <a:srgbClr val="FFFF00"/>
            </a:solidFill>
            <a:ln w="9525">
              <a:noFill/>
              <a:round/>
              <a:headEnd/>
              <a:tailEnd/>
            </a:ln>
          </p:spPr>
          <p:txBody>
            <a:bodyPr/>
            <a:lstStyle/>
            <a:p>
              <a:endParaRPr lang="en-US"/>
            </a:p>
          </p:txBody>
        </p:sp>
      </p:grpSp>
      <p:sp>
        <p:nvSpPr>
          <p:cNvPr id="43027" name="TextBox 525"/>
          <p:cNvSpPr txBox="1">
            <a:spLocks noChangeArrowheads="1"/>
          </p:cNvSpPr>
          <p:nvPr/>
        </p:nvSpPr>
        <p:spPr bwMode="auto">
          <a:xfrm>
            <a:off x="5507038" y="4992688"/>
            <a:ext cx="433387" cy="307975"/>
          </a:xfrm>
          <a:prstGeom prst="rect">
            <a:avLst/>
          </a:prstGeom>
          <a:noFill/>
          <a:ln w="9525">
            <a:noFill/>
            <a:miter lim="800000"/>
            <a:headEnd/>
            <a:tailEnd/>
          </a:ln>
        </p:spPr>
        <p:txBody>
          <a:bodyPr wrap="none">
            <a:spAutoFit/>
          </a:bodyPr>
          <a:lstStyle/>
          <a:p>
            <a:r>
              <a:rPr lang="en-US" sz="1400"/>
              <a:t>1.1</a:t>
            </a:r>
          </a:p>
        </p:txBody>
      </p:sp>
      <p:sp>
        <p:nvSpPr>
          <p:cNvPr id="43028" name="TextBox 526"/>
          <p:cNvSpPr txBox="1">
            <a:spLocks noChangeArrowheads="1"/>
          </p:cNvSpPr>
          <p:nvPr/>
        </p:nvSpPr>
        <p:spPr bwMode="auto">
          <a:xfrm>
            <a:off x="6300788" y="4365625"/>
            <a:ext cx="431800" cy="307975"/>
          </a:xfrm>
          <a:prstGeom prst="rect">
            <a:avLst/>
          </a:prstGeom>
          <a:noFill/>
          <a:ln w="9525">
            <a:noFill/>
            <a:miter lim="800000"/>
            <a:headEnd/>
            <a:tailEnd/>
          </a:ln>
        </p:spPr>
        <p:txBody>
          <a:bodyPr wrap="none">
            <a:spAutoFit/>
          </a:bodyPr>
          <a:lstStyle/>
          <a:p>
            <a:r>
              <a:rPr lang="en-US" sz="1400"/>
              <a:t>7.5</a:t>
            </a:r>
          </a:p>
        </p:txBody>
      </p:sp>
      <p:sp>
        <p:nvSpPr>
          <p:cNvPr id="43029" name="TextBox 527"/>
          <p:cNvSpPr txBox="1">
            <a:spLocks noChangeArrowheads="1"/>
          </p:cNvSpPr>
          <p:nvPr/>
        </p:nvSpPr>
        <p:spPr bwMode="auto">
          <a:xfrm>
            <a:off x="7092950" y="4633913"/>
            <a:ext cx="431800" cy="307975"/>
          </a:xfrm>
          <a:prstGeom prst="rect">
            <a:avLst/>
          </a:prstGeom>
          <a:noFill/>
          <a:ln w="9525">
            <a:noFill/>
            <a:miter lim="800000"/>
            <a:headEnd/>
            <a:tailEnd/>
          </a:ln>
        </p:spPr>
        <p:txBody>
          <a:bodyPr wrap="none">
            <a:spAutoFit/>
          </a:bodyPr>
          <a:lstStyle/>
          <a:p>
            <a:r>
              <a:rPr lang="en-US" sz="1400"/>
              <a:t>5.1</a:t>
            </a:r>
          </a:p>
        </p:txBody>
      </p:sp>
      <p:sp>
        <p:nvSpPr>
          <p:cNvPr id="43030" name="TextBox 528"/>
          <p:cNvSpPr txBox="1">
            <a:spLocks noChangeArrowheads="1"/>
          </p:cNvSpPr>
          <p:nvPr/>
        </p:nvSpPr>
        <p:spPr bwMode="auto">
          <a:xfrm>
            <a:off x="7885113" y="4005263"/>
            <a:ext cx="531812" cy="307975"/>
          </a:xfrm>
          <a:prstGeom prst="rect">
            <a:avLst/>
          </a:prstGeom>
          <a:noFill/>
          <a:ln w="9525">
            <a:noFill/>
            <a:miter lim="800000"/>
            <a:headEnd/>
            <a:tailEnd/>
          </a:ln>
        </p:spPr>
        <p:txBody>
          <a:bodyPr wrap="none">
            <a:spAutoFit/>
          </a:bodyPr>
          <a:lstStyle/>
          <a:p>
            <a:r>
              <a:rPr lang="en-US" sz="1400"/>
              <a:t>10.5</a:t>
            </a:r>
          </a:p>
        </p:txBody>
      </p:sp>
      <p:sp>
        <p:nvSpPr>
          <p:cNvPr id="303"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76200" y="133350"/>
            <a:ext cx="8975725" cy="1423988"/>
          </a:xfrm>
          <a:prstGeom prst="rect">
            <a:avLst/>
          </a:prstGeom>
          <a:noFill/>
          <a:ln w="12700">
            <a:noFill/>
            <a:miter lim="800000"/>
            <a:headEnd/>
            <a:tailEnd/>
          </a:ln>
          <a:effectLst/>
        </p:spPr>
        <p:txBody>
          <a:bodyPr lIns="90488" tIns="44450" rIns="90488" bIns="44450" anchor="ctr"/>
          <a:lstStyle/>
          <a:p>
            <a:pPr algn="ctr">
              <a:defRPr/>
            </a:pPr>
            <a:r>
              <a:rPr lang="en-GB" sz="3200" dirty="0" err="1">
                <a:solidFill>
                  <a:srgbClr val="FFFF00"/>
                </a:solidFill>
                <a:effectLst>
                  <a:outerShdw blurRad="38100" dist="38100" dir="2700000" algn="tl">
                    <a:srgbClr val="000000"/>
                  </a:outerShdw>
                </a:effectLst>
                <a:latin typeface="+mn-lt"/>
                <a:cs typeface="+mn-cs"/>
              </a:rPr>
              <a:t>Perbandingan</a:t>
            </a:r>
            <a:r>
              <a:rPr lang="en-GB" sz="3200" dirty="0">
                <a:solidFill>
                  <a:srgbClr val="FFFF00"/>
                </a:solidFill>
                <a:effectLst>
                  <a:outerShdw blurRad="38100" dist="38100" dir="2700000" algn="tl">
                    <a:srgbClr val="000000"/>
                  </a:outerShdw>
                </a:effectLst>
                <a:latin typeface="+mn-lt"/>
                <a:cs typeface="+mn-cs"/>
              </a:rPr>
              <a:t> </a:t>
            </a:r>
            <a:r>
              <a:rPr lang="en-GB" sz="3200" dirty="0" err="1">
                <a:solidFill>
                  <a:srgbClr val="FFFF00"/>
                </a:solidFill>
                <a:effectLst>
                  <a:outerShdw blurRad="38100" dist="38100" dir="2700000" algn="tl">
                    <a:srgbClr val="000000"/>
                  </a:outerShdw>
                </a:effectLst>
                <a:latin typeface="+mn-lt"/>
                <a:cs typeface="+mn-cs"/>
              </a:rPr>
              <a:t>Flixotide</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Nebules</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Fluticasone</a:t>
            </a:r>
            <a:r>
              <a:rPr lang="en-GB" sz="3200" dirty="0">
                <a:solidFill>
                  <a:srgbClr val="FFFF00"/>
                </a:solidFill>
                <a:effectLst>
                  <a:outerShdw blurRad="38100" dist="38100" dir="2700000" algn="tl">
                    <a:srgbClr val="000000"/>
                  </a:outerShdw>
                </a:effectLst>
                <a:latin typeface="+mn-lt"/>
                <a:cs typeface="Calibri"/>
              </a:rPr>
              <a:t> Propionate) </a:t>
            </a:r>
            <a:r>
              <a:rPr lang="en-GB" sz="3200" dirty="0" err="1">
                <a:solidFill>
                  <a:srgbClr val="FFFF00"/>
                </a:solidFill>
                <a:effectLst>
                  <a:outerShdw blurRad="38100" dist="38100" dir="2700000" algn="tl">
                    <a:srgbClr val="000000"/>
                  </a:outerShdw>
                </a:effectLst>
                <a:latin typeface="+mn-lt"/>
                <a:cs typeface="Calibri"/>
              </a:rPr>
              <a:t>dengan</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Prednisolon</a:t>
            </a:r>
            <a:r>
              <a:rPr lang="en-GB" sz="3200" dirty="0">
                <a:solidFill>
                  <a:srgbClr val="FFFF00"/>
                </a:solidFill>
                <a:effectLst>
                  <a:outerShdw blurRad="38100" dist="38100" dir="2700000" algn="tl">
                    <a:srgbClr val="000000"/>
                  </a:outerShdw>
                </a:effectLst>
                <a:latin typeface="+mn-lt"/>
                <a:cs typeface="Calibri"/>
              </a:rPr>
              <a:t> oral </a:t>
            </a:r>
            <a:r>
              <a:rPr lang="en-GB" sz="3200" dirty="0" err="1">
                <a:solidFill>
                  <a:srgbClr val="FFFF00"/>
                </a:solidFill>
                <a:effectLst>
                  <a:outerShdw blurRad="38100" dist="38100" dir="2700000" algn="tl">
                    <a:srgbClr val="000000"/>
                  </a:outerShdw>
                </a:effectLst>
                <a:latin typeface="+mn-lt"/>
                <a:cs typeface="Calibri"/>
              </a:rPr>
              <a:t>untuk</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eksaserbasi</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akut</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asma</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pada</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anak</a:t>
            </a:r>
            <a:endParaRPr lang="en-GB" sz="3200" dirty="0">
              <a:solidFill>
                <a:srgbClr val="FFFF00"/>
              </a:solidFill>
              <a:effectLst>
                <a:outerShdw blurRad="38100" dist="38100" dir="2700000" algn="tl">
                  <a:srgbClr val="000000"/>
                </a:outerShdw>
              </a:effectLst>
              <a:latin typeface="+mn-lt"/>
              <a:cs typeface="+mn-cs"/>
            </a:endParaRPr>
          </a:p>
        </p:txBody>
      </p:sp>
      <p:grpSp>
        <p:nvGrpSpPr>
          <p:cNvPr id="44035" name="Group 54"/>
          <p:cNvGrpSpPr>
            <a:grpSpLocks/>
          </p:cNvGrpSpPr>
          <p:nvPr/>
        </p:nvGrpSpPr>
        <p:grpSpPr bwMode="auto">
          <a:xfrm>
            <a:off x="3203575" y="1773238"/>
            <a:ext cx="5832475" cy="4565650"/>
            <a:chOff x="639588" y="1687513"/>
            <a:chExt cx="7730705" cy="4393055"/>
          </a:xfrm>
        </p:grpSpPr>
        <p:sp>
          <p:nvSpPr>
            <p:cNvPr id="44040" name="Rectangle 4"/>
            <p:cNvSpPr>
              <a:spLocks noChangeArrowheads="1"/>
            </p:cNvSpPr>
            <p:nvPr/>
          </p:nvSpPr>
          <p:spPr bwMode="auto">
            <a:xfrm rot="-5382832">
              <a:off x="-350943" y="3321670"/>
              <a:ext cx="2467188" cy="486125"/>
            </a:xfrm>
            <a:prstGeom prst="rect">
              <a:avLst/>
            </a:prstGeom>
            <a:noFill/>
            <a:ln w="12700">
              <a:noFill/>
              <a:miter lim="800000"/>
              <a:headEnd/>
              <a:tailEnd/>
            </a:ln>
          </p:spPr>
          <p:txBody>
            <a:bodyPr wrap="none" lIns="90488" tIns="44450" rIns="90488" bIns="44450">
              <a:spAutoFit/>
            </a:bodyPr>
            <a:lstStyle/>
            <a:p>
              <a:pPr algn="ctr" eaLnBrk="0" hangingPunct="0"/>
              <a:r>
                <a:rPr lang="en-GB" sz="1800">
                  <a:solidFill>
                    <a:srgbClr val="FFFF00"/>
                  </a:solidFill>
                  <a:latin typeface="Arial Narrow" pitchFamily="34" charset="0"/>
                </a:rPr>
                <a:t>Rata-rata APE pagi (L/min)</a:t>
              </a:r>
            </a:p>
          </p:txBody>
        </p:sp>
        <p:sp>
          <p:nvSpPr>
            <p:cNvPr id="44041" name="Rectangle 5"/>
            <p:cNvSpPr>
              <a:spLocks noChangeArrowheads="1"/>
            </p:cNvSpPr>
            <p:nvPr/>
          </p:nvSpPr>
          <p:spPr bwMode="auto">
            <a:xfrm>
              <a:off x="7405691" y="2247900"/>
              <a:ext cx="964602" cy="293647"/>
            </a:xfrm>
            <a:prstGeom prst="rect">
              <a:avLst/>
            </a:prstGeom>
            <a:noFill/>
            <a:ln w="12700">
              <a:noFill/>
              <a:miter lim="800000"/>
              <a:headEnd/>
              <a:tailEnd/>
            </a:ln>
          </p:spPr>
          <p:txBody>
            <a:bodyPr wrap="none" lIns="90488" tIns="44450" rIns="90488" bIns="44450">
              <a:spAutoFit/>
            </a:bodyPr>
            <a:lstStyle/>
            <a:p>
              <a:pPr eaLnBrk="0" hangingPunct="0"/>
              <a:r>
                <a:rPr lang="en-GB" sz="1400" i="1">
                  <a:latin typeface="Arial Narrow" pitchFamily="34" charset="0"/>
                </a:rPr>
                <a:t>p</a:t>
              </a:r>
              <a:r>
                <a:rPr lang="en-GB" sz="1400">
                  <a:latin typeface="Arial Narrow" pitchFamily="34" charset="0"/>
                </a:rPr>
                <a:t>=0.034</a:t>
              </a:r>
              <a:endParaRPr lang="en-GB" sz="1600">
                <a:latin typeface="Arial Narrow" pitchFamily="34" charset="0"/>
              </a:endParaRPr>
            </a:p>
          </p:txBody>
        </p:sp>
        <p:sp>
          <p:nvSpPr>
            <p:cNvPr id="44042" name="Rectangle 6"/>
            <p:cNvSpPr>
              <a:spLocks noChangeArrowheads="1"/>
            </p:cNvSpPr>
            <p:nvPr/>
          </p:nvSpPr>
          <p:spPr bwMode="auto">
            <a:xfrm>
              <a:off x="1480978" y="5468937"/>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1</a:t>
              </a:r>
            </a:p>
          </p:txBody>
        </p:sp>
        <p:sp>
          <p:nvSpPr>
            <p:cNvPr id="44043" name="Rectangle 7"/>
            <p:cNvSpPr>
              <a:spLocks noChangeArrowheads="1"/>
            </p:cNvSpPr>
            <p:nvPr/>
          </p:nvSpPr>
          <p:spPr bwMode="auto">
            <a:xfrm>
              <a:off x="2379503" y="5491163"/>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2</a:t>
              </a:r>
            </a:p>
          </p:txBody>
        </p:sp>
        <p:sp>
          <p:nvSpPr>
            <p:cNvPr id="44044" name="Rectangle 8"/>
            <p:cNvSpPr>
              <a:spLocks noChangeArrowheads="1"/>
            </p:cNvSpPr>
            <p:nvPr/>
          </p:nvSpPr>
          <p:spPr bwMode="auto">
            <a:xfrm>
              <a:off x="3290729" y="5481637"/>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3</a:t>
              </a:r>
            </a:p>
          </p:txBody>
        </p:sp>
        <p:sp>
          <p:nvSpPr>
            <p:cNvPr id="44045" name="Rectangle 9"/>
            <p:cNvSpPr>
              <a:spLocks noChangeArrowheads="1"/>
            </p:cNvSpPr>
            <p:nvPr/>
          </p:nvSpPr>
          <p:spPr bwMode="auto">
            <a:xfrm>
              <a:off x="4195603" y="5476875"/>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4</a:t>
              </a:r>
            </a:p>
          </p:txBody>
        </p:sp>
        <p:sp>
          <p:nvSpPr>
            <p:cNvPr id="44046" name="Rectangle 10"/>
            <p:cNvSpPr>
              <a:spLocks noChangeArrowheads="1"/>
            </p:cNvSpPr>
            <p:nvPr/>
          </p:nvSpPr>
          <p:spPr bwMode="auto">
            <a:xfrm>
              <a:off x="5102066" y="5475287"/>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5</a:t>
              </a:r>
            </a:p>
          </p:txBody>
        </p:sp>
        <p:sp>
          <p:nvSpPr>
            <p:cNvPr id="44047" name="Rectangle 11"/>
            <p:cNvSpPr>
              <a:spLocks noChangeArrowheads="1"/>
            </p:cNvSpPr>
            <p:nvPr/>
          </p:nvSpPr>
          <p:spPr bwMode="auto">
            <a:xfrm>
              <a:off x="5978365" y="5462588"/>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6</a:t>
              </a:r>
            </a:p>
          </p:txBody>
        </p:sp>
        <p:sp>
          <p:nvSpPr>
            <p:cNvPr id="44048" name="Rectangle 12"/>
            <p:cNvSpPr>
              <a:spLocks noChangeArrowheads="1"/>
            </p:cNvSpPr>
            <p:nvPr/>
          </p:nvSpPr>
          <p:spPr bwMode="auto">
            <a:xfrm>
              <a:off x="6881655" y="5470525"/>
              <a:ext cx="365446" cy="323258"/>
            </a:xfrm>
            <a:prstGeom prst="rect">
              <a:avLst/>
            </a:prstGeom>
            <a:noFill/>
            <a:ln w="12700">
              <a:noFill/>
              <a:miter lim="800000"/>
              <a:headEnd/>
              <a:tailEnd/>
            </a:ln>
          </p:spPr>
          <p:txBody>
            <a:bodyPr wrap="none" lIns="90488" tIns="44450" rIns="90488" bIns="44450">
              <a:spAutoFit/>
            </a:bodyPr>
            <a:lstStyle/>
            <a:p>
              <a:pPr algn="ctr" eaLnBrk="0" hangingPunct="0"/>
              <a:r>
                <a:rPr lang="en-GB" sz="1600">
                  <a:latin typeface="Arial Narrow" pitchFamily="34" charset="0"/>
                </a:rPr>
                <a:t>7</a:t>
              </a:r>
            </a:p>
          </p:txBody>
        </p:sp>
        <p:sp>
          <p:nvSpPr>
            <p:cNvPr id="44049" name="Rectangle 13"/>
            <p:cNvSpPr>
              <a:spLocks noChangeArrowheads="1"/>
            </p:cNvSpPr>
            <p:nvPr/>
          </p:nvSpPr>
          <p:spPr bwMode="auto">
            <a:xfrm>
              <a:off x="2701926" y="5727699"/>
              <a:ext cx="3516313" cy="352869"/>
            </a:xfrm>
            <a:prstGeom prst="rect">
              <a:avLst/>
            </a:prstGeom>
            <a:noFill/>
            <a:ln w="12700">
              <a:noFill/>
              <a:miter lim="800000"/>
              <a:headEnd/>
              <a:tailEnd/>
            </a:ln>
          </p:spPr>
          <p:txBody>
            <a:bodyPr lIns="90488" tIns="44450" rIns="90488" bIns="44450">
              <a:spAutoFit/>
            </a:bodyPr>
            <a:lstStyle/>
            <a:p>
              <a:pPr algn="ctr" eaLnBrk="0" hangingPunct="0"/>
              <a:r>
                <a:rPr lang="en-GB" sz="1800">
                  <a:solidFill>
                    <a:srgbClr val="FFFF00"/>
                  </a:solidFill>
                  <a:latin typeface="Arial Narrow" pitchFamily="34" charset="0"/>
                </a:rPr>
                <a:t>Hari setelah eksaserbasi</a:t>
              </a:r>
            </a:p>
          </p:txBody>
        </p:sp>
        <p:sp>
          <p:nvSpPr>
            <p:cNvPr id="44050" name="Line 14"/>
            <p:cNvSpPr>
              <a:spLocks noChangeShapeType="1"/>
            </p:cNvSpPr>
            <p:nvPr/>
          </p:nvSpPr>
          <p:spPr bwMode="auto">
            <a:xfrm>
              <a:off x="1662113" y="1852613"/>
              <a:ext cx="0" cy="3514725"/>
            </a:xfrm>
            <a:prstGeom prst="line">
              <a:avLst/>
            </a:prstGeom>
            <a:noFill/>
            <a:ln w="25400">
              <a:solidFill>
                <a:schemeClr val="tx1"/>
              </a:solidFill>
              <a:round/>
              <a:headEnd/>
              <a:tailEnd/>
            </a:ln>
          </p:spPr>
          <p:txBody>
            <a:bodyPr wrap="none" anchor="ctr"/>
            <a:lstStyle/>
            <a:p>
              <a:endParaRPr lang="en-US"/>
            </a:p>
          </p:txBody>
        </p:sp>
        <p:sp>
          <p:nvSpPr>
            <p:cNvPr id="44051" name="Line 15"/>
            <p:cNvSpPr>
              <a:spLocks noChangeShapeType="1"/>
            </p:cNvSpPr>
            <p:nvPr/>
          </p:nvSpPr>
          <p:spPr bwMode="auto">
            <a:xfrm>
              <a:off x="1671638" y="5378450"/>
              <a:ext cx="5380037" cy="0"/>
            </a:xfrm>
            <a:prstGeom prst="line">
              <a:avLst/>
            </a:prstGeom>
            <a:noFill/>
            <a:ln w="25400">
              <a:solidFill>
                <a:schemeClr val="tx1"/>
              </a:solidFill>
              <a:round/>
              <a:headEnd/>
              <a:tailEnd/>
            </a:ln>
          </p:spPr>
          <p:txBody>
            <a:bodyPr wrap="none" anchor="ctr"/>
            <a:lstStyle/>
            <a:p>
              <a:endParaRPr lang="en-US"/>
            </a:p>
          </p:txBody>
        </p:sp>
        <p:sp>
          <p:nvSpPr>
            <p:cNvPr id="44052" name="Line 16"/>
            <p:cNvSpPr>
              <a:spLocks noChangeShapeType="1"/>
            </p:cNvSpPr>
            <p:nvPr/>
          </p:nvSpPr>
          <p:spPr bwMode="auto">
            <a:xfrm flipH="1">
              <a:off x="1558925" y="5378450"/>
              <a:ext cx="106363" cy="0"/>
            </a:xfrm>
            <a:prstGeom prst="line">
              <a:avLst/>
            </a:prstGeom>
            <a:noFill/>
            <a:ln w="25400">
              <a:solidFill>
                <a:schemeClr val="tx1"/>
              </a:solidFill>
              <a:round/>
              <a:headEnd/>
              <a:tailEnd/>
            </a:ln>
          </p:spPr>
          <p:txBody>
            <a:bodyPr wrap="none" anchor="ctr"/>
            <a:lstStyle/>
            <a:p>
              <a:endParaRPr lang="en-US"/>
            </a:p>
          </p:txBody>
        </p:sp>
        <p:sp>
          <p:nvSpPr>
            <p:cNvPr id="44053" name="Line 17"/>
            <p:cNvSpPr>
              <a:spLocks noChangeShapeType="1"/>
            </p:cNvSpPr>
            <p:nvPr/>
          </p:nvSpPr>
          <p:spPr bwMode="auto">
            <a:xfrm flipH="1">
              <a:off x="1558925" y="5057775"/>
              <a:ext cx="106363" cy="0"/>
            </a:xfrm>
            <a:prstGeom prst="line">
              <a:avLst/>
            </a:prstGeom>
            <a:noFill/>
            <a:ln w="25400">
              <a:solidFill>
                <a:schemeClr val="tx1"/>
              </a:solidFill>
              <a:round/>
              <a:headEnd/>
              <a:tailEnd/>
            </a:ln>
          </p:spPr>
          <p:txBody>
            <a:bodyPr wrap="none" anchor="ctr"/>
            <a:lstStyle/>
            <a:p>
              <a:endParaRPr lang="en-US"/>
            </a:p>
          </p:txBody>
        </p:sp>
        <p:sp>
          <p:nvSpPr>
            <p:cNvPr id="44054" name="Line 18"/>
            <p:cNvSpPr>
              <a:spLocks noChangeShapeType="1"/>
            </p:cNvSpPr>
            <p:nvPr/>
          </p:nvSpPr>
          <p:spPr bwMode="auto">
            <a:xfrm flipH="1">
              <a:off x="1558925" y="4737100"/>
              <a:ext cx="106363" cy="0"/>
            </a:xfrm>
            <a:prstGeom prst="line">
              <a:avLst/>
            </a:prstGeom>
            <a:noFill/>
            <a:ln w="25400">
              <a:solidFill>
                <a:schemeClr val="tx1"/>
              </a:solidFill>
              <a:round/>
              <a:headEnd/>
              <a:tailEnd/>
            </a:ln>
          </p:spPr>
          <p:txBody>
            <a:bodyPr wrap="none" anchor="ctr"/>
            <a:lstStyle/>
            <a:p>
              <a:endParaRPr lang="en-US"/>
            </a:p>
          </p:txBody>
        </p:sp>
        <p:sp>
          <p:nvSpPr>
            <p:cNvPr id="44055" name="Line 19"/>
            <p:cNvSpPr>
              <a:spLocks noChangeShapeType="1"/>
            </p:cNvSpPr>
            <p:nvPr/>
          </p:nvSpPr>
          <p:spPr bwMode="auto">
            <a:xfrm flipH="1">
              <a:off x="1558925" y="4416425"/>
              <a:ext cx="106363" cy="0"/>
            </a:xfrm>
            <a:prstGeom prst="line">
              <a:avLst/>
            </a:prstGeom>
            <a:noFill/>
            <a:ln w="25400">
              <a:solidFill>
                <a:schemeClr val="tx1"/>
              </a:solidFill>
              <a:round/>
              <a:headEnd/>
              <a:tailEnd/>
            </a:ln>
          </p:spPr>
          <p:txBody>
            <a:bodyPr wrap="none" anchor="ctr"/>
            <a:lstStyle/>
            <a:p>
              <a:endParaRPr lang="en-US"/>
            </a:p>
          </p:txBody>
        </p:sp>
        <p:sp>
          <p:nvSpPr>
            <p:cNvPr id="44056" name="Line 20"/>
            <p:cNvSpPr>
              <a:spLocks noChangeShapeType="1"/>
            </p:cNvSpPr>
            <p:nvPr/>
          </p:nvSpPr>
          <p:spPr bwMode="auto">
            <a:xfrm flipH="1">
              <a:off x="1558925" y="4095750"/>
              <a:ext cx="106363" cy="0"/>
            </a:xfrm>
            <a:prstGeom prst="line">
              <a:avLst/>
            </a:prstGeom>
            <a:noFill/>
            <a:ln w="25400">
              <a:solidFill>
                <a:schemeClr val="tx1"/>
              </a:solidFill>
              <a:round/>
              <a:headEnd/>
              <a:tailEnd/>
            </a:ln>
          </p:spPr>
          <p:txBody>
            <a:bodyPr wrap="none" anchor="ctr"/>
            <a:lstStyle/>
            <a:p>
              <a:endParaRPr lang="en-US"/>
            </a:p>
          </p:txBody>
        </p:sp>
        <p:sp>
          <p:nvSpPr>
            <p:cNvPr id="44057" name="Line 21"/>
            <p:cNvSpPr>
              <a:spLocks noChangeShapeType="1"/>
            </p:cNvSpPr>
            <p:nvPr/>
          </p:nvSpPr>
          <p:spPr bwMode="auto">
            <a:xfrm flipH="1">
              <a:off x="1558925" y="3775075"/>
              <a:ext cx="106363" cy="0"/>
            </a:xfrm>
            <a:prstGeom prst="line">
              <a:avLst/>
            </a:prstGeom>
            <a:noFill/>
            <a:ln w="25400">
              <a:solidFill>
                <a:schemeClr val="tx1"/>
              </a:solidFill>
              <a:round/>
              <a:headEnd/>
              <a:tailEnd/>
            </a:ln>
          </p:spPr>
          <p:txBody>
            <a:bodyPr wrap="none" anchor="ctr"/>
            <a:lstStyle/>
            <a:p>
              <a:endParaRPr lang="en-US"/>
            </a:p>
          </p:txBody>
        </p:sp>
        <p:sp>
          <p:nvSpPr>
            <p:cNvPr id="44058" name="Line 22"/>
            <p:cNvSpPr>
              <a:spLocks noChangeShapeType="1"/>
            </p:cNvSpPr>
            <p:nvPr/>
          </p:nvSpPr>
          <p:spPr bwMode="auto">
            <a:xfrm flipH="1">
              <a:off x="1558925" y="3454400"/>
              <a:ext cx="106363" cy="0"/>
            </a:xfrm>
            <a:prstGeom prst="line">
              <a:avLst/>
            </a:prstGeom>
            <a:noFill/>
            <a:ln w="25400">
              <a:solidFill>
                <a:schemeClr val="tx1"/>
              </a:solidFill>
              <a:round/>
              <a:headEnd/>
              <a:tailEnd/>
            </a:ln>
          </p:spPr>
          <p:txBody>
            <a:bodyPr wrap="none" anchor="ctr"/>
            <a:lstStyle/>
            <a:p>
              <a:endParaRPr lang="en-US"/>
            </a:p>
          </p:txBody>
        </p:sp>
        <p:sp>
          <p:nvSpPr>
            <p:cNvPr id="44059" name="Line 23"/>
            <p:cNvSpPr>
              <a:spLocks noChangeShapeType="1"/>
            </p:cNvSpPr>
            <p:nvPr/>
          </p:nvSpPr>
          <p:spPr bwMode="auto">
            <a:xfrm flipH="1">
              <a:off x="1558925" y="3135313"/>
              <a:ext cx="106363" cy="0"/>
            </a:xfrm>
            <a:prstGeom prst="line">
              <a:avLst/>
            </a:prstGeom>
            <a:noFill/>
            <a:ln w="25400">
              <a:solidFill>
                <a:schemeClr val="tx1"/>
              </a:solidFill>
              <a:round/>
              <a:headEnd/>
              <a:tailEnd/>
            </a:ln>
          </p:spPr>
          <p:txBody>
            <a:bodyPr wrap="none" anchor="ctr"/>
            <a:lstStyle/>
            <a:p>
              <a:endParaRPr lang="en-US"/>
            </a:p>
          </p:txBody>
        </p:sp>
        <p:sp>
          <p:nvSpPr>
            <p:cNvPr id="44060" name="Line 24"/>
            <p:cNvSpPr>
              <a:spLocks noChangeShapeType="1"/>
            </p:cNvSpPr>
            <p:nvPr/>
          </p:nvSpPr>
          <p:spPr bwMode="auto">
            <a:xfrm flipH="1">
              <a:off x="1558925" y="2814638"/>
              <a:ext cx="106363" cy="0"/>
            </a:xfrm>
            <a:prstGeom prst="line">
              <a:avLst/>
            </a:prstGeom>
            <a:noFill/>
            <a:ln w="25400">
              <a:solidFill>
                <a:schemeClr val="tx1"/>
              </a:solidFill>
              <a:round/>
              <a:headEnd/>
              <a:tailEnd/>
            </a:ln>
          </p:spPr>
          <p:txBody>
            <a:bodyPr wrap="none" anchor="ctr"/>
            <a:lstStyle/>
            <a:p>
              <a:endParaRPr lang="en-US"/>
            </a:p>
          </p:txBody>
        </p:sp>
        <p:sp>
          <p:nvSpPr>
            <p:cNvPr id="44061" name="Line 25"/>
            <p:cNvSpPr>
              <a:spLocks noChangeShapeType="1"/>
            </p:cNvSpPr>
            <p:nvPr/>
          </p:nvSpPr>
          <p:spPr bwMode="auto">
            <a:xfrm flipH="1">
              <a:off x="1558925" y="2493963"/>
              <a:ext cx="106363" cy="0"/>
            </a:xfrm>
            <a:prstGeom prst="line">
              <a:avLst/>
            </a:prstGeom>
            <a:noFill/>
            <a:ln w="25400">
              <a:solidFill>
                <a:schemeClr val="tx1"/>
              </a:solidFill>
              <a:round/>
              <a:headEnd/>
              <a:tailEnd/>
            </a:ln>
          </p:spPr>
          <p:txBody>
            <a:bodyPr wrap="none" anchor="ctr"/>
            <a:lstStyle/>
            <a:p>
              <a:endParaRPr lang="en-US"/>
            </a:p>
          </p:txBody>
        </p:sp>
        <p:sp>
          <p:nvSpPr>
            <p:cNvPr id="44062" name="Line 26"/>
            <p:cNvSpPr>
              <a:spLocks noChangeShapeType="1"/>
            </p:cNvSpPr>
            <p:nvPr/>
          </p:nvSpPr>
          <p:spPr bwMode="auto">
            <a:xfrm flipH="1">
              <a:off x="1558925" y="2173288"/>
              <a:ext cx="106363" cy="0"/>
            </a:xfrm>
            <a:prstGeom prst="line">
              <a:avLst/>
            </a:prstGeom>
            <a:noFill/>
            <a:ln w="25400">
              <a:solidFill>
                <a:schemeClr val="tx1"/>
              </a:solidFill>
              <a:round/>
              <a:headEnd/>
              <a:tailEnd/>
            </a:ln>
          </p:spPr>
          <p:txBody>
            <a:bodyPr wrap="none" anchor="ctr"/>
            <a:lstStyle/>
            <a:p>
              <a:endParaRPr lang="en-US"/>
            </a:p>
          </p:txBody>
        </p:sp>
        <p:sp>
          <p:nvSpPr>
            <p:cNvPr id="44063" name="Line 27"/>
            <p:cNvSpPr>
              <a:spLocks noChangeShapeType="1"/>
            </p:cNvSpPr>
            <p:nvPr/>
          </p:nvSpPr>
          <p:spPr bwMode="auto">
            <a:xfrm flipH="1">
              <a:off x="1558925" y="1852613"/>
              <a:ext cx="106363" cy="0"/>
            </a:xfrm>
            <a:prstGeom prst="line">
              <a:avLst/>
            </a:prstGeom>
            <a:noFill/>
            <a:ln w="25400">
              <a:solidFill>
                <a:schemeClr val="tx1"/>
              </a:solidFill>
              <a:round/>
              <a:headEnd/>
              <a:tailEnd/>
            </a:ln>
          </p:spPr>
          <p:txBody>
            <a:bodyPr wrap="none" anchor="ctr"/>
            <a:lstStyle/>
            <a:p>
              <a:endParaRPr lang="en-US"/>
            </a:p>
          </p:txBody>
        </p:sp>
        <p:sp>
          <p:nvSpPr>
            <p:cNvPr id="44064" name="Line 28"/>
            <p:cNvSpPr>
              <a:spLocks noChangeShapeType="1"/>
            </p:cNvSpPr>
            <p:nvPr/>
          </p:nvSpPr>
          <p:spPr bwMode="auto">
            <a:xfrm>
              <a:off x="1662113" y="5384800"/>
              <a:ext cx="0" cy="138113"/>
            </a:xfrm>
            <a:prstGeom prst="line">
              <a:avLst/>
            </a:prstGeom>
            <a:noFill/>
            <a:ln w="25400">
              <a:solidFill>
                <a:schemeClr val="tx1"/>
              </a:solidFill>
              <a:round/>
              <a:headEnd/>
              <a:tailEnd/>
            </a:ln>
          </p:spPr>
          <p:txBody>
            <a:bodyPr wrap="none" anchor="ctr"/>
            <a:lstStyle/>
            <a:p>
              <a:endParaRPr lang="en-US"/>
            </a:p>
          </p:txBody>
        </p:sp>
        <p:sp>
          <p:nvSpPr>
            <p:cNvPr id="44065" name="Line 29"/>
            <p:cNvSpPr>
              <a:spLocks noChangeShapeType="1"/>
            </p:cNvSpPr>
            <p:nvPr/>
          </p:nvSpPr>
          <p:spPr bwMode="auto">
            <a:xfrm>
              <a:off x="2581275" y="5384800"/>
              <a:ext cx="0" cy="138113"/>
            </a:xfrm>
            <a:prstGeom prst="line">
              <a:avLst/>
            </a:prstGeom>
            <a:noFill/>
            <a:ln w="25400">
              <a:solidFill>
                <a:schemeClr val="tx1"/>
              </a:solidFill>
              <a:round/>
              <a:headEnd/>
              <a:tailEnd/>
            </a:ln>
          </p:spPr>
          <p:txBody>
            <a:bodyPr wrap="none" anchor="ctr"/>
            <a:lstStyle/>
            <a:p>
              <a:endParaRPr lang="en-US"/>
            </a:p>
          </p:txBody>
        </p:sp>
        <p:sp>
          <p:nvSpPr>
            <p:cNvPr id="44066" name="Line 30"/>
            <p:cNvSpPr>
              <a:spLocks noChangeShapeType="1"/>
            </p:cNvSpPr>
            <p:nvPr/>
          </p:nvSpPr>
          <p:spPr bwMode="auto">
            <a:xfrm>
              <a:off x="3481388" y="5384800"/>
              <a:ext cx="0" cy="138113"/>
            </a:xfrm>
            <a:prstGeom prst="line">
              <a:avLst/>
            </a:prstGeom>
            <a:noFill/>
            <a:ln w="25400">
              <a:solidFill>
                <a:schemeClr val="tx1"/>
              </a:solidFill>
              <a:round/>
              <a:headEnd/>
              <a:tailEnd/>
            </a:ln>
          </p:spPr>
          <p:txBody>
            <a:bodyPr wrap="none" anchor="ctr"/>
            <a:lstStyle/>
            <a:p>
              <a:endParaRPr lang="en-US"/>
            </a:p>
          </p:txBody>
        </p:sp>
        <p:sp>
          <p:nvSpPr>
            <p:cNvPr id="44067" name="Line 31"/>
            <p:cNvSpPr>
              <a:spLocks noChangeShapeType="1"/>
            </p:cNvSpPr>
            <p:nvPr/>
          </p:nvSpPr>
          <p:spPr bwMode="auto">
            <a:xfrm>
              <a:off x="4381500" y="5384800"/>
              <a:ext cx="0" cy="138113"/>
            </a:xfrm>
            <a:prstGeom prst="line">
              <a:avLst/>
            </a:prstGeom>
            <a:noFill/>
            <a:ln w="25400">
              <a:solidFill>
                <a:schemeClr val="tx1"/>
              </a:solidFill>
              <a:round/>
              <a:headEnd/>
              <a:tailEnd/>
            </a:ln>
          </p:spPr>
          <p:txBody>
            <a:bodyPr wrap="none" anchor="ctr"/>
            <a:lstStyle/>
            <a:p>
              <a:endParaRPr lang="en-US"/>
            </a:p>
          </p:txBody>
        </p:sp>
        <p:sp>
          <p:nvSpPr>
            <p:cNvPr id="44068" name="Line 32"/>
            <p:cNvSpPr>
              <a:spLocks noChangeShapeType="1"/>
            </p:cNvSpPr>
            <p:nvPr/>
          </p:nvSpPr>
          <p:spPr bwMode="auto">
            <a:xfrm>
              <a:off x="5272088" y="5384800"/>
              <a:ext cx="0" cy="152400"/>
            </a:xfrm>
            <a:prstGeom prst="line">
              <a:avLst/>
            </a:prstGeom>
            <a:noFill/>
            <a:ln w="25400">
              <a:solidFill>
                <a:schemeClr val="tx1"/>
              </a:solidFill>
              <a:round/>
              <a:headEnd/>
              <a:tailEnd/>
            </a:ln>
          </p:spPr>
          <p:txBody>
            <a:bodyPr wrap="none" anchor="ctr"/>
            <a:lstStyle/>
            <a:p>
              <a:endParaRPr lang="en-US"/>
            </a:p>
          </p:txBody>
        </p:sp>
        <p:sp>
          <p:nvSpPr>
            <p:cNvPr id="44069" name="Line 33"/>
            <p:cNvSpPr>
              <a:spLocks noChangeShapeType="1"/>
            </p:cNvSpPr>
            <p:nvPr/>
          </p:nvSpPr>
          <p:spPr bwMode="auto">
            <a:xfrm>
              <a:off x="6162675" y="5384800"/>
              <a:ext cx="0" cy="138113"/>
            </a:xfrm>
            <a:prstGeom prst="line">
              <a:avLst/>
            </a:prstGeom>
            <a:noFill/>
            <a:ln w="25400">
              <a:solidFill>
                <a:schemeClr val="tx1"/>
              </a:solidFill>
              <a:round/>
              <a:headEnd/>
              <a:tailEnd/>
            </a:ln>
          </p:spPr>
          <p:txBody>
            <a:bodyPr wrap="none" anchor="ctr"/>
            <a:lstStyle/>
            <a:p>
              <a:endParaRPr lang="en-US"/>
            </a:p>
          </p:txBody>
        </p:sp>
        <p:sp>
          <p:nvSpPr>
            <p:cNvPr id="44070" name="Line 34"/>
            <p:cNvSpPr>
              <a:spLocks noChangeShapeType="1"/>
            </p:cNvSpPr>
            <p:nvPr/>
          </p:nvSpPr>
          <p:spPr bwMode="auto">
            <a:xfrm>
              <a:off x="7054850" y="5376863"/>
              <a:ext cx="0" cy="136525"/>
            </a:xfrm>
            <a:prstGeom prst="line">
              <a:avLst/>
            </a:prstGeom>
            <a:noFill/>
            <a:ln w="25400">
              <a:solidFill>
                <a:schemeClr val="tx1"/>
              </a:solidFill>
              <a:round/>
              <a:headEnd/>
              <a:tailEnd/>
            </a:ln>
          </p:spPr>
          <p:txBody>
            <a:bodyPr wrap="none" anchor="ctr"/>
            <a:lstStyle/>
            <a:p>
              <a:endParaRPr lang="en-US"/>
            </a:p>
          </p:txBody>
        </p:sp>
        <p:sp>
          <p:nvSpPr>
            <p:cNvPr id="44071" name="Freeform 35"/>
            <p:cNvSpPr>
              <a:spLocks/>
            </p:cNvSpPr>
            <p:nvPr/>
          </p:nvSpPr>
          <p:spPr bwMode="auto">
            <a:xfrm>
              <a:off x="1681163" y="2836863"/>
              <a:ext cx="5343525" cy="1684337"/>
            </a:xfrm>
            <a:custGeom>
              <a:avLst/>
              <a:gdLst>
                <a:gd name="T0" fmla="*/ 0 w 4207"/>
                <a:gd name="T1" fmla="*/ 2147483647 h 1177"/>
                <a:gd name="T2" fmla="*/ 2147483647 w 4207"/>
                <a:gd name="T3" fmla="*/ 2147483647 h 1177"/>
                <a:gd name="T4" fmla="*/ 2147483647 w 4207"/>
                <a:gd name="T5" fmla="*/ 2147483647 h 1177"/>
                <a:gd name="T6" fmla="*/ 2147483647 w 4207"/>
                <a:gd name="T7" fmla="*/ 2147483647 h 1177"/>
                <a:gd name="T8" fmla="*/ 2147483647 w 4207"/>
                <a:gd name="T9" fmla="*/ 2147483647 h 1177"/>
                <a:gd name="T10" fmla="*/ 2147483647 w 4207"/>
                <a:gd name="T11" fmla="*/ 0 h 1177"/>
                <a:gd name="T12" fmla="*/ 0 60000 65536"/>
                <a:gd name="T13" fmla="*/ 0 60000 65536"/>
                <a:gd name="T14" fmla="*/ 0 60000 65536"/>
                <a:gd name="T15" fmla="*/ 0 60000 65536"/>
                <a:gd name="T16" fmla="*/ 0 60000 65536"/>
                <a:gd name="T17" fmla="*/ 0 60000 65536"/>
                <a:gd name="T18" fmla="*/ 0 w 4207"/>
                <a:gd name="T19" fmla="*/ 0 h 1177"/>
                <a:gd name="T20" fmla="*/ 4207 w 4207"/>
                <a:gd name="T21" fmla="*/ 1177 h 1177"/>
              </a:gdLst>
              <a:ahLst/>
              <a:cxnLst>
                <a:cxn ang="T12">
                  <a:pos x="T0" y="T1"/>
                </a:cxn>
                <a:cxn ang="T13">
                  <a:pos x="T2" y="T3"/>
                </a:cxn>
                <a:cxn ang="T14">
                  <a:pos x="T4" y="T5"/>
                </a:cxn>
                <a:cxn ang="T15">
                  <a:pos x="T6" y="T7"/>
                </a:cxn>
                <a:cxn ang="T16">
                  <a:pos x="T8" y="T9"/>
                </a:cxn>
                <a:cxn ang="T17">
                  <a:pos x="T10" y="T11"/>
                </a:cxn>
              </a:cxnLst>
              <a:rect l="T18" t="T19" r="T20" b="T21"/>
              <a:pathLst>
                <a:path w="4207" h="1177">
                  <a:moveTo>
                    <a:pt x="0" y="1064"/>
                  </a:moveTo>
                  <a:lnTo>
                    <a:pt x="701" y="1176"/>
                  </a:lnTo>
                  <a:lnTo>
                    <a:pt x="1417" y="656"/>
                  </a:lnTo>
                  <a:lnTo>
                    <a:pt x="2026" y="568"/>
                  </a:lnTo>
                  <a:lnTo>
                    <a:pt x="2912" y="216"/>
                  </a:lnTo>
                  <a:lnTo>
                    <a:pt x="4206" y="0"/>
                  </a:lnTo>
                </a:path>
              </a:pathLst>
            </a:custGeom>
            <a:noFill/>
            <a:ln w="38100" cap="rnd" cmpd="sng">
              <a:solidFill>
                <a:srgbClr val="00FFFF"/>
              </a:solidFill>
              <a:prstDash val="solid"/>
              <a:round/>
              <a:headEnd type="none" w="med" len="med"/>
              <a:tailEnd type="none" w="med" len="med"/>
            </a:ln>
          </p:spPr>
          <p:txBody>
            <a:bodyPr/>
            <a:lstStyle/>
            <a:p>
              <a:endParaRPr lang="en-US"/>
            </a:p>
          </p:txBody>
        </p:sp>
        <p:sp>
          <p:nvSpPr>
            <p:cNvPr id="44072" name="Freeform 36"/>
            <p:cNvSpPr>
              <a:spLocks/>
            </p:cNvSpPr>
            <p:nvPr/>
          </p:nvSpPr>
          <p:spPr bwMode="auto">
            <a:xfrm>
              <a:off x="1671638" y="2024063"/>
              <a:ext cx="5383212" cy="2543175"/>
            </a:xfrm>
            <a:custGeom>
              <a:avLst/>
              <a:gdLst>
                <a:gd name="T0" fmla="*/ 0 w 4238"/>
                <a:gd name="T1" fmla="*/ 2147483647 h 1777"/>
                <a:gd name="T2" fmla="*/ 2147483647 w 4238"/>
                <a:gd name="T3" fmla="*/ 2147483647 h 1777"/>
                <a:gd name="T4" fmla="*/ 2147483647 w 4238"/>
                <a:gd name="T5" fmla="*/ 2147483647 h 1777"/>
                <a:gd name="T6" fmla="*/ 2147483647 w 4238"/>
                <a:gd name="T7" fmla="*/ 2147483647 h 1777"/>
                <a:gd name="T8" fmla="*/ 2147483647 w 4238"/>
                <a:gd name="T9" fmla="*/ 2147483647 h 1777"/>
                <a:gd name="T10" fmla="*/ 2147483647 w 4238"/>
                <a:gd name="T11" fmla="*/ 2147483647 h 1777"/>
                <a:gd name="T12" fmla="*/ 2147483647 w 4238"/>
                <a:gd name="T13" fmla="*/ 2147483647 h 1777"/>
                <a:gd name="T14" fmla="*/ 2147483647 w 4238"/>
                <a:gd name="T15" fmla="*/ 0 h 1777"/>
                <a:gd name="T16" fmla="*/ 0 60000 65536"/>
                <a:gd name="T17" fmla="*/ 0 60000 65536"/>
                <a:gd name="T18" fmla="*/ 0 60000 65536"/>
                <a:gd name="T19" fmla="*/ 0 60000 65536"/>
                <a:gd name="T20" fmla="*/ 0 60000 65536"/>
                <a:gd name="T21" fmla="*/ 0 60000 65536"/>
                <a:gd name="T22" fmla="*/ 0 60000 65536"/>
                <a:gd name="T23" fmla="*/ 0 60000 65536"/>
                <a:gd name="T24" fmla="*/ 0 w 4238"/>
                <a:gd name="T25" fmla="*/ 0 h 1777"/>
                <a:gd name="T26" fmla="*/ 4238 w 4238"/>
                <a:gd name="T27" fmla="*/ 1777 h 17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8" h="1777">
                  <a:moveTo>
                    <a:pt x="0" y="1776"/>
                  </a:moveTo>
                  <a:lnTo>
                    <a:pt x="701" y="1424"/>
                  </a:lnTo>
                  <a:lnTo>
                    <a:pt x="1063" y="1208"/>
                  </a:lnTo>
                  <a:lnTo>
                    <a:pt x="1433" y="928"/>
                  </a:lnTo>
                  <a:lnTo>
                    <a:pt x="2196" y="648"/>
                  </a:lnTo>
                  <a:lnTo>
                    <a:pt x="2781" y="544"/>
                  </a:lnTo>
                  <a:lnTo>
                    <a:pt x="3521" y="272"/>
                  </a:lnTo>
                  <a:lnTo>
                    <a:pt x="4237" y="0"/>
                  </a:lnTo>
                </a:path>
              </a:pathLst>
            </a:custGeom>
            <a:noFill/>
            <a:ln w="38100" cap="rnd" cmpd="sng">
              <a:solidFill>
                <a:srgbClr val="FF9933"/>
              </a:solidFill>
              <a:prstDash val="solid"/>
              <a:round/>
              <a:headEnd type="none" w="med" len="med"/>
              <a:tailEnd type="none" w="med" len="med"/>
            </a:ln>
          </p:spPr>
          <p:txBody>
            <a:bodyPr/>
            <a:lstStyle/>
            <a:p>
              <a:endParaRPr lang="en-US"/>
            </a:p>
          </p:txBody>
        </p:sp>
        <p:sp>
          <p:nvSpPr>
            <p:cNvPr id="44073" name="Rectangle 37"/>
            <p:cNvSpPr>
              <a:spLocks noChangeArrowheads="1"/>
            </p:cNvSpPr>
            <p:nvPr/>
          </p:nvSpPr>
          <p:spPr bwMode="auto">
            <a:xfrm>
              <a:off x="6251578" y="3465513"/>
              <a:ext cx="1933454" cy="1105000"/>
            </a:xfrm>
            <a:prstGeom prst="rect">
              <a:avLst/>
            </a:prstGeom>
            <a:noFill/>
            <a:ln w="12700">
              <a:noFill/>
              <a:miter lim="800000"/>
              <a:headEnd/>
              <a:tailEnd/>
            </a:ln>
          </p:spPr>
          <p:txBody>
            <a:bodyPr wrap="none" lIns="90488" tIns="44450" rIns="90488" bIns="44450">
              <a:spAutoFit/>
            </a:bodyPr>
            <a:lstStyle/>
            <a:p>
              <a:pPr eaLnBrk="0" hangingPunct="0">
                <a:spcBef>
                  <a:spcPct val="30000"/>
                </a:spcBef>
                <a:spcAft>
                  <a:spcPct val="30000"/>
                </a:spcAft>
              </a:pPr>
              <a:r>
                <a:rPr lang="en-GB" sz="1600">
                  <a:latin typeface="Arial Narrow" pitchFamily="34" charset="0"/>
                </a:rPr>
                <a:t>FP 2000 </a:t>
              </a:r>
              <a:r>
                <a:rPr lang="en-GB" sz="1600">
                  <a:latin typeface="Arial Narrow" pitchFamily="34" charset="0"/>
                  <a:sym typeface="Symbol" pitchFamily="18" charset="2"/>
                </a:rPr>
                <a:t></a:t>
              </a:r>
              <a:r>
                <a:rPr lang="en-GB" sz="1600">
                  <a:latin typeface="Arial Narrow" pitchFamily="34" charset="0"/>
                </a:rPr>
                <a:t>g/hari</a:t>
              </a:r>
            </a:p>
            <a:p>
              <a:pPr eaLnBrk="0" hangingPunct="0"/>
              <a:r>
                <a:rPr lang="en-GB" sz="1600">
                  <a:latin typeface="Arial Narrow" pitchFamily="34" charset="0"/>
                </a:rPr>
                <a:t>Prednisolon</a:t>
              </a:r>
            </a:p>
            <a:p>
              <a:pPr eaLnBrk="0" hangingPunct="0"/>
              <a:r>
                <a:rPr lang="en-GB" sz="1600">
                  <a:latin typeface="Arial Narrow" pitchFamily="34" charset="0"/>
                </a:rPr>
                <a:t>2 mg/kg - 4 hari,</a:t>
              </a:r>
            </a:p>
            <a:p>
              <a:pPr eaLnBrk="0" hangingPunct="0"/>
              <a:r>
                <a:rPr lang="en-GB" sz="1600">
                  <a:latin typeface="Arial Narrow" pitchFamily="34" charset="0"/>
                </a:rPr>
                <a:t>1 mg/kg - 3 hari</a:t>
              </a:r>
            </a:p>
          </p:txBody>
        </p:sp>
        <p:sp>
          <p:nvSpPr>
            <p:cNvPr id="44074" name="Rectangle 38"/>
            <p:cNvSpPr>
              <a:spLocks noChangeArrowheads="1"/>
            </p:cNvSpPr>
            <p:nvPr/>
          </p:nvSpPr>
          <p:spPr bwMode="auto">
            <a:xfrm>
              <a:off x="1074738" y="1687513"/>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260</a:t>
              </a:r>
            </a:p>
          </p:txBody>
        </p:sp>
        <p:sp>
          <p:nvSpPr>
            <p:cNvPr id="44075" name="Rectangle 39"/>
            <p:cNvSpPr>
              <a:spLocks noChangeArrowheads="1"/>
            </p:cNvSpPr>
            <p:nvPr/>
          </p:nvSpPr>
          <p:spPr bwMode="auto">
            <a:xfrm>
              <a:off x="1074738" y="1984375"/>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250</a:t>
              </a:r>
            </a:p>
          </p:txBody>
        </p:sp>
        <p:sp>
          <p:nvSpPr>
            <p:cNvPr id="44076" name="Rectangle 40"/>
            <p:cNvSpPr>
              <a:spLocks noChangeArrowheads="1"/>
            </p:cNvSpPr>
            <p:nvPr/>
          </p:nvSpPr>
          <p:spPr bwMode="auto">
            <a:xfrm>
              <a:off x="1074738" y="2312988"/>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240</a:t>
              </a:r>
            </a:p>
          </p:txBody>
        </p:sp>
        <p:sp>
          <p:nvSpPr>
            <p:cNvPr id="44077" name="Rectangle 41"/>
            <p:cNvSpPr>
              <a:spLocks noChangeArrowheads="1"/>
            </p:cNvSpPr>
            <p:nvPr/>
          </p:nvSpPr>
          <p:spPr bwMode="auto">
            <a:xfrm>
              <a:off x="1074738" y="2627313"/>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230</a:t>
              </a:r>
            </a:p>
          </p:txBody>
        </p:sp>
        <p:sp>
          <p:nvSpPr>
            <p:cNvPr id="44078" name="Rectangle 42"/>
            <p:cNvSpPr>
              <a:spLocks noChangeArrowheads="1"/>
            </p:cNvSpPr>
            <p:nvPr/>
          </p:nvSpPr>
          <p:spPr bwMode="auto">
            <a:xfrm>
              <a:off x="1074738" y="2955924"/>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220</a:t>
              </a:r>
            </a:p>
          </p:txBody>
        </p:sp>
        <p:sp>
          <p:nvSpPr>
            <p:cNvPr id="44079" name="Rectangle 43"/>
            <p:cNvSpPr>
              <a:spLocks noChangeArrowheads="1"/>
            </p:cNvSpPr>
            <p:nvPr/>
          </p:nvSpPr>
          <p:spPr bwMode="auto">
            <a:xfrm>
              <a:off x="1074738" y="3270250"/>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210</a:t>
              </a:r>
            </a:p>
          </p:txBody>
        </p:sp>
        <p:sp>
          <p:nvSpPr>
            <p:cNvPr id="44080" name="Rectangle 44"/>
            <p:cNvSpPr>
              <a:spLocks noChangeArrowheads="1"/>
            </p:cNvSpPr>
            <p:nvPr/>
          </p:nvSpPr>
          <p:spPr bwMode="auto">
            <a:xfrm>
              <a:off x="1074738" y="3582988"/>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200</a:t>
              </a:r>
            </a:p>
          </p:txBody>
        </p:sp>
        <p:sp>
          <p:nvSpPr>
            <p:cNvPr id="44081" name="Rectangle 45"/>
            <p:cNvSpPr>
              <a:spLocks noChangeArrowheads="1"/>
            </p:cNvSpPr>
            <p:nvPr/>
          </p:nvSpPr>
          <p:spPr bwMode="auto">
            <a:xfrm>
              <a:off x="1074738" y="3911600"/>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190</a:t>
              </a:r>
            </a:p>
          </p:txBody>
        </p:sp>
        <p:sp>
          <p:nvSpPr>
            <p:cNvPr id="44082" name="Rectangle 46"/>
            <p:cNvSpPr>
              <a:spLocks noChangeArrowheads="1"/>
            </p:cNvSpPr>
            <p:nvPr/>
          </p:nvSpPr>
          <p:spPr bwMode="auto">
            <a:xfrm>
              <a:off x="1074738" y="4225924"/>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180</a:t>
              </a:r>
            </a:p>
          </p:txBody>
        </p:sp>
        <p:sp>
          <p:nvSpPr>
            <p:cNvPr id="44083" name="Rectangle 47"/>
            <p:cNvSpPr>
              <a:spLocks noChangeArrowheads="1"/>
            </p:cNvSpPr>
            <p:nvPr/>
          </p:nvSpPr>
          <p:spPr bwMode="auto">
            <a:xfrm>
              <a:off x="1074738" y="4554537"/>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170</a:t>
              </a:r>
            </a:p>
          </p:txBody>
        </p:sp>
        <p:sp>
          <p:nvSpPr>
            <p:cNvPr id="44084" name="Rectangle 48"/>
            <p:cNvSpPr>
              <a:spLocks noChangeArrowheads="1"/>
            </p:cNvSpPr>
            <p:nvPr/>
          </p:nvSpPr>
          <p:spPr bwMode="auto">
            <a:xfrm>
              <a:off x="1074738" y="4868863"/>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160</a:t>
              </a:r>
            </a:p>
          </p:txBody>
        </p:sp>
        <p:sp>
          <p:nvSpPr>
            <p:cNvPr id="44085" name="Rectangle 49"/>
            <p:cNvSpPr>
              <a:spLocks noChangeArrowheads="1"/>
            </p:cNvSpPr>
            <p:nvPr/>
          </p:nvSpPr>
          <p:spPr bwMode="auto">
            <a:xfrm>
              <a:off x="1074738" y="5197475"/>
              <a:ext cx="611907" cy="323258"/>
            </a:xfrm>
            <a:prstGeom prst="rect">
              <a:avLst/>
            </a:prstGeom>
            <a:noFill/>
            <a:ln w="12700">
              <a:noFill/>
              <a:miter lim="800000"/>
              <a:headEnd/>
              <a:tailEnd/>
            </a:ln>
          </p:spPr>
          <p:txBody>
            <a:bodyPr wrap="none" lIns="90488" tIns="44450" rIns="90488" bIns="44450">
              <a:spAutoFit/>
            </a:bodyPr>
            <a:lstStyle/>
            <a:p>
              <a:pPr eaLnBrk="0" hangingPunct="0"/>
              <a:r>
                <a:rPr lang="en-GB" sz="1600">
                  <a:latin typeface="Arial Narrow" pitchFamily="34" charset="0"/>
                </a:rPr>
                <a:t>150</a:t>
              </a:r>
            </a:p>
          </p:txBody>
        </p:sp>
        <p:sp>
          <p:nvSpPr>
            <p:cNvPr id="44086" name="Line 50"/>
            <p:cNvSpPr>
              <a:spLocks noChangeShapeType="1"/>
            </p:cNvSpPr>
            <p:nvPr/>
          </p:nvSpPr>
          <p:spPr bwMode="auto">
            <a:xfrm flipH="1">
              <a:off x="5797550" y="3959225"/>
              <a:ext cx="438150" cy="0"/>
            </a:xfrm>
            <a:prstGeom prst="line">
              <a:avLst/>
            </a:prstGeom>
            <a:noFill/>
            <a:ln w="38100">
              <a:solidFill>
                <a:srgbClr val="00FFFF"/>
              </a:solidFill>
              <a:round/>
              <a:headEnd/>
              <a:tailEnd/>
            </a:ln>
          </p:spPr>
          <p:txBody>
            <a:bodyPr wrap="none" anchor="ctr"/>
            <a:lstStyle/>
            <a:p>
              <a:endParaRPr lang="en-US"/>
            </a:p>
          </p:txBody>
        </p:sp>
        <p:sp>
          <p:nvSpPr>
            <p:cNvPr id="44087" name="Line 51"/>
            <p:cNvSpPr>
              <a:spLocks noChangeShapeType="1"/>
            </p:cNvSpPr>
            <p:nvPr/>
          </p:nvSpPr>
          <p:spPr bwMode="auto">
            <a:xfrm>
              <a:off x="5799138" y="3625850"/>
              <a:ext cx="434975" cy="0"/>
            </a:xfrm>
            <a:prstGeom prst="line">
              <a:avLst/>
            </a:prstGeom>
            <a:noFill/>
            <a:ln w="38100">
              <a:solidFill>
                <a:srgbClr val="FF9933"/>
              </a:solidFill>
              <a:round/>
              <a:headEnd/>
              <a:tailEnd/>
            </a:ln>
          </p:spPr>
          <p:txBody>
            <a:bodyPr wrap="none" anchor="ctr"/>
            <a:lstStyle/>
            <a:p>
              <a:endParaRPr lang="en-US"/>
            </a:p>
          </p:txBody>
        </p:sp>
        <p:sp>
          <p:nvSpPr>
            <p:cNvPr id="44088" name="Line 52"/>
            <p:cNvSpPr>
              <a:spLocks noChangeShapeType="1"/>
            </p:cNvSpPr>
            <p:nvPr/>
          </p:nvSpPr>
          <p:spPr bwMode="auto">
            <a:xfrm>
              <a:off x="7359650" y="2019300"/>
              <a:ext cx="0" cy="819150"/>
            </a:xfrm>
            <a:prstGeom prst="line">
              <a:avLst/>
            </a:prstGeom>
            <a:noFill/>
            <a:ln w="9525">
              <a:solidFill>
                <a:schemeClr val="tx1"/>
              </a:solidFill>
              <a:round/>
              <a:headEnd/>
              <a:tailEnd/>
            </a:ln>
          </p:spPr>
          <p:txBody>
            <a:bodyPr wrap="none" anchor="ctr">
              <a:spAutoFit/>
            </a:bodyPr>
            <a:lstStyle/>
            <a:p>
              <a:endParaRPr lang="en-US"/>
            </a:p>
          </p:txBody>
        </p:sp>
        <p:sp>
          <p:nvSpPr>
            <p:cNvPr id="44089" name="Line 53"/>
            <p:cNvSpPr>
              <a:spLocks noChangeShapeType="1"/>
            </p:cNvSpPr>
            <p:nvPr/>
          </p:nvSpPr>
          <p:spPr bwMode="auto">
            <a:xfrm>
              <a:off x="7213600" y="2019300"/>
              <a:ext cx="146050" cy="0"/>
            </a:xfrm>
            <a:prstGeom prst="line">
              <a:avLst/>
            </a:prstGeom>
            <a:noFill/>
            <a:ln w="9525">
              <a:solidFill>
                <a:schemeClr val="tx1"/>
              </a:solidFill>
              <a:round/>
              <a:headEnd/>
              <a:tailEnd/>
            </a:ln>
          </p:spPr>
          <p:txBody>
            <a:bodyPr anchor="ctr">
              <a:spAutoFit/>
            </a:bodyPr>
            <a:lstStyle/>
            <a:p>
              <a:endParaRPr lang="en-US"/>
            </a:p>
          </p:txBody>
        </p:sp>
        <p:sp>
          <p:nvSpPr>
            <p:cNvPr id="44090" name="Line 54"/>
            <p:cNvSpPr>
              <a:spLocks noChangeShapeType="1"/>
            </p:cNvSpPr>
            <p:nvPr/>
          </p:nvSpPr>
          <p:spPr bwMode="auto">
            <a:xfrm>
              <a:off x="7213600" y="2838450"/>
              <a:ext cx="146050" cy="0"/>
            </a:xfrm>
            <a:prstGeom prst="line">
              <a:avLst/>
            </a:prstGeom>
            <a:noFill/>
            <a:ln w="9525">
              <a:solidFill>
                <a:schemeClr val="tx1"/>
              </a:solidFill>
              <a:round/>
              <a:headEnd/>
              <a:tailEnd/>
            </a:ln>
          </p:spPr>
          <p:txBody>
            <a:bodyPr anchor="ctr">
              <a:spAutoFit/>
            </a:bodyPr>
            <a:lstStyle/>
            <a:p>
              <a:endParaRPr lang="en-US"/>
            </a:p>
          </p:txBody>
        </p:sp>
      </p:grpSp>
      <p:sp>
        <p:nvSpPr>
          <p:cNvPr id="56" name="Rectangle 3"/>
          <p:cNvSpPr>
            <a:spLocks noChangeArrowheads="1"/>
          </p:cNvSpPr>
          <p:nvPr/>
        </p:nvSpPr>
        <p:spPr bwMode="auto">
          <a:xfrm>
            <a:off x="179388" y="1844675"/>
            <a:ext cx="3097212" cy="3657600"/>
          </a:xfrm>
          <a:prstGeom prst="rect">
            <a:avLst/>
          </a:prstGeom>
          <a:noFill/>
          <a:ln w="12700">
            <a:noFill/>
            <a:miter lim="800000"/>
            <a:headEnd/>
            <a:tailEnd/>
          </a:ln>
          <a:effectLst/>
        </p:spPr>
        <p:txBody>
          <a:bodyPr lIns="90488" tIns="44450" rIns="90488" bIns="44450"/>
          <a:lstStyle/>
          <a:p>
            <a:pPr marL="342900" indent="-342900">
              <a:spcBef>
                <a:spcPct val="20000"/>
              </a:spcBef>
              <a:spcAft>
                <a:spcPct val="20000"/>
              </a:spcAft>
              <a:buClr>
                <a:srgbClr val="FFFF00"/>
              </a:buClr>
              <a:buSzPct val="130000"/>
              <a:buFontTx/>
              <a:buChar char="•"/>
              <a:defRPr/>
            </a:pPr>
            <a:r>
              <a:rPr lang="en-GB" sz="2000" dirty="0" err="1">
                <a:effectLst>
                  <a:outerShdw blurRad="38100" dist="38100" dir="2700000" algn="tl">
                    <a:srgbClr val="000000"/>
                  </a:outerShdw>
                </a:effectLst>
                <a:latin typeface="Arial Narrow" pitchFamily="34" charset="0"/>
                <a:cs typeface="+mn-cs"/>
              </a:rPr>
              <a:t>Acak</a:t>
            </a:r>
            <a:r>
              <a:rPr lang="en-GB" sz="2000" dirty="0">
                <a:effectLst>
                  <a:outerShdw blurRad="38100" dist="38100" dir="2700000" algn="tl">
                    <a:srgbClr val="000000"/>
                  </a:outerShdw>
                </a:effectLst>
                <a:latin typeface="Arial Narrow" pitchFamily="34" charset="0"/>
                <a:cs typeface="+mn-cs"/>
              </a:rPr>
              <a:t>, </a:t>
            </a:r>
            <a:r>
              <a:rPr lang="en-GB" sz="2000" i="1" dirty="0">
                <a:effectLst>
                  <a:outerShdw blurRad="38100" dist="38100" dir="2700000" algn="tl">
                    <a:srgbClr val="000000"/>
                  </a:outerShdw>
                </a:effectLst>
                <a:latin typeface="Arial Narrow" pitchFamily="34" charset="0"/>
                <a:cs typeface="+mn-cs"/>
              </a:rPr>
              <a:t>double blind</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Paralel</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studi</a:t>
            </a:r>
            <a:r>
              <a:rPr lang="en-GB" sz="2000" dirty="0">
                <a:effectLst>
                  <a:outerShdw blurRad="38100" dist="38100" dir="2700000" algn="tl">
                    <a:srgbClr val="000000"/>
                  </a:outerShdw>
                </a:effectLst>
                <a:latin typeface="Arial Narrow" pitchFamily="34" charset="0"/>
                <a:cs typeface="+mn-cs"/>
              </a:rPr>
              <a:t> 7-hari </a:t>
            </a:r>
            <a:r>
              <a:rPr lang="en-GB" sz="2000" dirty="0" err="1">
                <a:effectLst>
                  <a:outerShdw blurRad="38100" dist="38100" dir="2700000" algn="tl">
                    <a:srgbClr val="000000"/>
                  </a:outerShdw>
                </a:effectLst>
                <a:latin typeface="Arial Narrow" pitchFamily="34" charset="0"/>
                <a:cs typeface="+mn-cs"/>
              </a:rPr>
              <a:t>pada</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anak-anak</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dengan</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eksaserbasi</a:t>
            </a:r>
            <a:r>
              <a:rPr lang="en-GB" sz="2000" dirty="0">
                <a:effectLst>
                  <a:outerShdw blurRad="38100" dist="38100" dir="2700000" algn="tl">
                    <a:srgbClr val="000000"/>
                  </a:outerShdw>
                </a:effectLst>
                <a:latin typeface="Arial Narrow" pitchFamily="34" charset="0"/>
                <a:cs typeface="+mn-cs"/>
              </a:rPr>
              <a:t> </a:t>
            </a:r>
            <a:r>
              <a:rPr lang="en-GB" sz="2000" dirty="0" err="1">
                <a:effectLst>
                  <a:outerShdw blurRad="38100" dist="38100" dir="2700000" algn="tl">
                    <a:srgbClr val="000000"/>
                  </a:outerShdw>
                </a:effectLst>
                <a:latin typeface="Arial Narrow" pitchFamily="34" charset="0"/>
                <a:cs typeface="+mn-cs"/>
              </a:rPr>
              <a:t>asma</a:t>
            </a:r>
            <a:endParaRPr lang="en-GB" sz="2000" dirty="0">
              <a:effectLst>
                <a:outerShdw blurRad="38100" dist="38100" dir="2700000" algn="tl">
                  <a:srgbClr val="000000"/>
                </a:outerShdw>
              </a:effectLst>
              <a:latin typeface="Arial Narrow" pitchFamily="34" charset="0"/>
              <a:cs typeface="+mn-cs"/>
            </a:endParaRPr>
          </a:p>
          <a:p>
            <a:pPr marL="342900" indent="-342900">
              <a:spcBef>
                <a:spcPct val="20000"/>
              </a:spcBef>
              <a:spcAft>
                <a:spcPct val="20000"/>
              </a:spcAft>
              <a:buClr>
                <a:srgbClr val="FFFF00"/>
              </a:buClr>
              <a:buSzPct val="130000"/>
              <a:buFontTx/>
              <a:buChar char="•"/>
              <a:defRPr/>
            </a:pPr>
            <a:r>
              <a:rPr lang="en-GB" sz="2000" dirty="0">
                <a:effectLst>
                  <a:outerShdw blurRad="38100" dist="38100" dir="2700000" algn="tl">
                    <a:srgbClr val="000000"/>
                  </a:outerShdw>
                </a:effectLst>
                <a:latin typeface="Arial Narrow" pitchFamily="34" charset="0"/>
                <a:cs typeface="+mn-cs"/>
                <a:sym typeface="Symbol" pitchFamily="18" charset="2"/>
              </a:rPr>
              <a:t>320 </a:t>
            </a:r>
            <a:r>
              <a:rPr lang="en-GB" sz="2000" dirty="0" err="1">
                <a:effectLst>
                  <a:outerShdw blurRad="38100" dist="38100" dir="2700000" algn="tl">
                    <a:srgbClr val="000000"/>
                  </a:outerShdw>
                </a:effectLst>
                <a:latin typeface="Arial Narrow" pitchFamily="34" charset="0"/>
                <a:cs typeface="+mn-cs"/>
                <a:sym typeface="Symbol" pitchFamily="18" charset="2"/>
              </a:rPr>
              <a:t>anak</a:t>
            </a:r>
            <a:r>
              <a:rPr lang="en-GB" sz="2000" dirty="0">
                <a:effectLst>
                  <a:outerShdw blurRad="38100" dist="38100" dir="2700000" algn="tl">
                    <a:srgbClr val="000000"/>
                  </a:outerShdw>
                </a:effectLst>
                <a:latin typeface="Arial Narrow" pitchFamily="34" charset="0"/>
                <a:cs typeface="+mn-cs"/>
                <a:sym typeface="Symbol" pitchFamily="18" charset="2"/>
              </a:rPr>
              <a:t> - </a:t>
            </a:r>
            <a:r>
              <a:rPr lang="en-GB" sz="2000" dirty="0" err="1">
                <a:effectLst>
                  <a:outerShdw blurRad="38100" dist="38100" dir="2700000" algn="tl">
                    <a:srgbClr val="000000"/>
                  </a:outerShdw>
                </a:effectLst>
                <a:latin typeface="Arial Narrow" pitchFamily="34" charset="0"/>
                <a:cs typeface="+mn-cs"/>
                <a:sym typeface="Symbol" pitchFamily="18" charset="2"/>
              </a:rPr>
              <a:t>anak</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usia</a:t>
            </a:r>
            <a:r>
              <a:rPr lang="en-GB" sz="2000" dirty="0">
                <a:effectLst>
                  <a:outerShdw blurRad="38100" dist="38100" dir="2700000" algn="tl">
                    <a:srgbClr val="000000"/>
                  </a:outerShdw>
                </a:effectLst>
                <a:latin typeface="Arial Narrow" pitchFamily="34" charset="0"/>
                <a:cs typeface="+mn-cs"/>
              </a:rPr>
              <a:t> 4 - </a:t>
            </a:r>
            <a:r>
              <a:rPr lang="en-GB" sz="2000" dirty="0">
                <a:effectLst>
                  <a:outerShdw blurRad="38100" dist="38100" dir="2700000" algn="tl">
                    <a:srgbClr val="000000"/>
                  </a:outerShdw>
                </a:effectLst>
                <a:latin typeface="Arial Narrow" pitchFamily="34" charset="0"/>
                <a:cs typeface="+mn-cs"/>
                <a:sym typeface="Symbol" pitchFamily="18" charset="2"/>
              </a:rPr>
              <a:t>16 </a:t>
            </a:r>
            <a:r>
              <a:rPr lang="en-GB" sz="2000" dirty="0" err="1">
                <a:effectLst>
                  <a:outerShdw blurRad="38100" dist="38100" dir="2700000" algn="tl">
                    <a:srgbClr val="000000"/>
                  </a:outerShdw>
                </a:effectLst>
                <a:latin typeface="Arial Narrow" pitchFamily="34" charset="0"/>
                <a:cs typeface="+mn-cs"/>
                <a:sym typeface="Symbol" pitchFamily="18" charset="2"/>
              </a:rPr>
              <a:t>tahun</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diberikan</a:t>
            </a:r>
            <a:r>
              <a:rPr lang="en-GB" sz="2000" dirty="0">
                <a:effectLst>
                  <a:outerShdw blurRad="38100" dist="38100" dir="2700000" algn="tl">
                    <a:srgbClr val="000000"/>
                  </a:outerShdw>
                </a:effectLst>
                <a:latin typeface="Arial Narrow" pitchFamily="34" charset="0"/>
                <a:cs typeface="+mn-cs"/>
                <a:sym typeface="Symbol" pitchFamily="18" charset="2"/>
              </a:rPr>
              <a:t> FP </a:t>
            </a:r>
            <a:r>
              <a:rPr lang="en-GB" sz="2000" dirty="0" err="1">
                <a:effectLst>
                  <a:outerShdw blurRad="38100" dist="38100" dir="2700000" algn="tl">
                    <a:srgbClr val="000000"/>
                  </a:outerShdw>
                </a:effectLst>
                <a:latin typeface="Arial Narrow" pitchFamily="34" charset="0"/>
                <a:cs typeface="+mn-cs"/>
                <a:sym typeface="Symbol" pitchFamily="18" charset="2"/>
              </a:rPr>
              <a:t>nebules</a:t>
            </a:r>
            <a:r>
              <a:rPr lang="en-GB" sz="2000" dirty="0">
                <a:effectLst>
                  <a:outerShdw blurRad="38100" dist="38100" dir="2700000" algn="tl">
                    <a:srgbClr val="000000"/>
                  </a:outerShdw>
                </a:effectLst>
                <a:latin typeface="Arial Narrow" pitchFamily="34" charset="0"/>
                <a:cs typeface="+mn-cs"/>
                <a:sym typeface="Symbol" pitchFamily="18" charset="2"/>
              </a:rPr>
              <a:t> 2000 g/hr </a:t>
            </a:r>
            <a:r>
              <a:rPr lang="en-GB" sz="2000" dirty="0" err="1">
                <a:effectLst>
                  <a:outerShdw blurRad="38100" dist="38100" dir="2700000" algn="tl">
                    <a:srgbClr val="000000"/>
                  </a:outerShdw>
                </a:effectLst>
                <a:latin typeface="Arial Narrow" pitchFamily="34" charset="0"/>
                <a:cs typeface="+mn-cs"/>
                <a:sym typeface="Symbol" pitchFamily="18" charset="2"/>
              </a:rPr>
              <a:t>atau</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prednisolon</a:t>
            </a:r>
            <a:r>
              <a:rPr lang="en-GB" sz="2000" dirty="0">
                <a:effectLst>
                  <a:outerShdw blurRad="38100" dist="38100" dir="2700000" algn="tl">
                    <a:srgbClr val="000000"/>
                  </a:outerShdw>
                </a:effectLst>
                <a:latin typeface="Arial Narrow" pitchFamily="34" charset="0"/>
                <a:cs typeface="+mn-cs"/>
                <a:sym typeface="Symbol" pitchFamily="18" charset="2"/>
              </a:rPr>
              <a:t> oral</a:t>
            </a:r>
          </a:p>
          <a:p>
            <a:pPr marL="342900" indent="-342900">
              <a:spcBef>
                <a:spcPct val="20000"/>
              </a:spcBef>
              <a:spcAft>
                <a:spcPct val="20000"/>
              </a:spcAft>
              <a:buClr>
                <a:srgbClr val="FFFF00"/>
              </a:buClr>
              <a:buSzPct val="130000"/>
              <a:buFontTx/>
              <a:buChar char="•"/>
              <a:defRPr/>
            </a:pPr>
            <a:r>
              <a:rPr lang="en-GB" sz="2000" dirty="0" err="1">
                <a:effectLst>
                  <a:outerShdw blurRad="38100" dist="38100" dir="2700000" algn="tl">
                    <a:srgbClr val="000000"/>
                  </a:outerShdw>
                </a:effectLst>
                <a:latin typeface="Arial Narrow" pitchFamily="34" charset="0"/>
                <a:cs typeface="+mn-cs"/>
                <a:sym typeface="Symbol" pitchFamily="18" charset="2"/>
              </a:rPr>
              <a:t>Dosis</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Prednisolone</a:t>
            </a:r>
            <a:r>
              <a:rPr lang="en-GB" sz="2000" dirty="0">
                <a:effectLst>
                  <a:outerShdw blurRad="38100" dist="38100" dir="2700000" algn="tl">
                    <a:srgbClr val="000000"/>
                  </a:outerShdw>
                </a:effectLst>
                <a:latin typeface="Arial Narrow" pitchFamily="34" charset="0"/>
                <a:cs typeface="+mn-cs"/>
                <a:sym typeface="Symbol" pitchFamily="18" charset="2"/>
              </a:rPr>
              <a:t> : 2 mg/kg/</a:t>
            </a:r>
            <a:r>
              <a:rPr lang="en-GB" sz="2000" dirty="0" err="1">
                <a:effectLst>
                  <a:outerShdw blurRad="38100" dist="38100" dir="2700000" algn="tl">
                    <a:srgbClr val="000000"/>
                  </a:outerShdw>
                </a:effectLst>
                <a:latin typeface="Arial Narrow" pitchFamily="34" charset="0"/>
                <a:cs typeface="+mn-cs"/>
                <a:sym typeface="Symbol" pitchFamily="18" charset="2"/>
              </a:rPr>
              <a:t>hari</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selama</a:t>
            </a:r>
            <a:r>
              <a:rPr lang="en-GB" sz="2000" dirty="0">
                <a:effectLst>
                  <a:outerShdw blurRad="38100" dist="38100" dir="2700000" algn="tl">
                    <a:srgbClr val="000000"/>
                  </a:outerShdw>
                </a:effectLst>
                <a:latin typeface="Arial Narrow" pitchFamily="34" charset="0"/>
                <a:cs typeface="+mn-cs"/>
                <a:sym typeface="Symbol" pitchFamily="18" charset="2"/>
              </a:rPr>
              <a:t> 4 </a:t>
            </a:r>
            <a:r>
              <a:rPr lang="en-GB" sz="2000" dirty="0" err="1">
                <a:effectLst>
                  <a:outerShdw blurRad="38100" dist="38100" dir="2700000" algn="tl">
                    <a:srgbClr val="000000"/>
                  </a:outerShdw>
                </a:effectLst>
                <a:latin typeface="Arial Narrow" pitchFamily="34" charset="0"/>
                <a:cs typeface="+mn-cs"/>
                <a:sym typeface="Symbol" pitchFamily="18" charset="2"/>
              </a:rPr>
              <a:t>hari</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kemudian</a:t>
            </a:r>
            <a:r>
              <a:rPr lang="en-GB" sz="2000" dirty="0">
                <a:effectLst>
                  <a:outerShdw blurRad="38100" dist="38100" dir="2700000" algn="tl">
                    <a:srgbClr val="000000"/>
                  </a:outerShdw>
                </a:effectLst>
                <a:latin typeface="Arial Narrow" pitchFamily="34" charset="0"/>
                <a:cs typeface="+mn-cs"/>
                <a:sym typeface="Symbol" pitchFamily="18" charset="2"/>
              </a:rPr>
              <a:t> 1 mg/kg/</a:t>
            </a:r>
            <a:r>
              <a:rPr lang="en-GB" sz="2000" dirty="0" err="1">
                <a:effectLst>
                  <a:outerShdw blurRad="38100" dist="38100" dir="2700000" algn="tl">
                    <a:srgbClr val="000000"/>
                  </a:outerShdw>
                </a:effectLst>
                <a:latin typeface="Arial Narrow" pitchFamily="34" charset="0"/>
                <a:cs typeface="+mn-cs"/>
                <a:sym typeface="Symbol" pitchFamily="18" charset="2"/>
              </a:rPr>
              <a:t>hari</a:t>
            </a:r>
            <a:r>
              <a:rPr lang="en-GB" sz="2000" dirty="0">
                <a:effectLst>
                  <a:outerShdw blurRad="38100" dist="38100" dir="2700000" algn="tl">
                    <a:srgbClr val="000000"/>
                  </a:outerShdw>
                </a:effectLst>
                <a:latin typeface="Arial Narrow" pitchFamily="34" charset="0"/>
                <a:cs typeface="+mn-cs"/>
                <a:sym typeface="Symbol" pitchFamily="18" charset="2"/>
              </a:rPr>
              <a:t> </a:t>
            </a:r>
            <a:r>
              <a:rPr lang="en-GB" sz="2000" dirty="0" err="1">
                <a:effectLst>
                  <a:outerShdw blurRad="38100" dist="38100" dir="2700000" algn="tl">
                    <a:srgbClr val="000000"/>
                  </a:outerShdw>
                </a:effectLst>
                <a:latin typeface="Arial Narrow" pitchFamily="34" charset="0"/>
                <a:cs typeface="+mn-cs"/>
                <a:sym typeface="Symbol" pitchFamily="18" charset="2"/>
              </a:rPr>
              <a:t>selama</a:t>
            </a:r>
            <a:r>
              <a:rPr lang="en-GB" sz="2000" dirty="0">
                <a:effectLst>
                  <a:outerShdw blurRad="38100" dist="38100" dir="2700000" algn="tl">
                    <a:srgbClr val="000000"/>
                  </a:outerShdw>
                </a:effectLst>
                <a:latin typeface="Arial Narrow" pitchFamily="34" charset="0"/>
                <a:cs typeface="+mn-cs"/>
                <a:sym typeface="Symbol" pitchFamily="18" charset="2"/>
              </a:rPr>
              <a:t> 3 </a:t>
            </a:r>
            <a:r>
              <a:rPr lang="en-GB" sz="2000" dirty="0" err="1">
                <a:effectLst>
                  <a:outerShdw blurRad="38100" dist="38100" dir="2700000" algn="tl">
                    <a:srgbClr val="000000"/>
                  </a:outerShdw>
                </a:effectLst>
                <a:latin typeface="Arial Narrow" pitchFamily="34" charset="0"/>
                <a:cs typeface="+mn-cs"/>
                <a:sym typeface="Symbol" pitchFamily="18" charset="2"/>
              </a:rPr>
              <a:t>hari</a:t>
            </a:r>
            <a:endParaRPr lang="en-GB" sz="2000" dirty="0">
              <a:effectLst>
                <a:outerShdw blurRad="38100" dist="38100" dir="2700000" algn="tl">
                  <a:srgbClr val="000000"/>
                </a:outerShdw>
              </a:effectLst>
              <a:latin typeface="Arial Narrow" pitchFamily="34" charset="0"/>
              <a:cs typeface="+mn-cs"/>
              <a:sym typeface="Symbol" pitchFamily="18" charset="2"/>
            </a:endParaRPr>
          </a:p>
        </p:txBody>
      </p:sp>
      <p:sp>
        <p:nvSpPr>
          <p:cNvPr id="44037" name="Rectangle 55"/>
          <p:cNvSpPr>
            <a:spLocks noChangeArrowheads="1"/>
          </p:cNvSpPr>
          <p:nvPr/>
        </p:nvSpPr>
        <p:spPr bwMode="auto">
          <a:xfrm>
            <a:off x="0" y="6598955"/>
            <a:ext cx="2920672" cy="259045"/>
          </a:xfrm>
          <a:prstGeom prst="rect">
            <a:avLst/>
          </a:prstGeom>
          <a:noFill/>
          <a:ln w="12700">
            <a:noFill/>
            <a:miter lim="800000"/>
            <a:headEnd/>
            <a:tailEnd/>
          </a:ln>
        </p:spPr>
        <p:txBody>
          <a:bodyPr wrap="none" lIns="90488" tIns="44450" rIns="90488" bIns="44450">
            <a:spAutoFit/>
          </a:bodyPr>
          <a:lstStyle/>
          <a:p>
            <a:pPr algn="r" eaLnBrk="0" hangingPunct="0"/>
            <a:r>
              <a:rPr lang="en-GB" sz="1100" dirty="0">
                <a:solidFill>
                  <a:srgbClr val="FFFF00"/>
                </a:solidFill>
                <a:latin typeface="Candara" pitchFamily="34" charset="0"/>
              </a:rPr>
              <a:t>Manjra Al.  et al. </a:t>
            </a:r>
            <a:r>
              <a:rPr lang="en-GB" sz="1100" dirty="0" err="1">
                <a:solidFill>
                  <a:srgbClr val="FFFF00"/>
                </a:solidFill>
                <a:latin typeface="Candara" pitchFamily="34" charset="0"/>
              </a:rPr>
              <a:t>Resp</a:t>
            </a:r>
            <a:r>
              <a:rPr lang="en-GB" sz="1100" dirty="0">
                <a:solidFill>
                  <a:srgbClr val="FFFF00"/>
                </a:solidFill>
                <a:latin typeface="Candara" pitchFamily="34" charset="0"/>
              </a:rPr>
              <a:t> Med 2000; 94: 1206-1214</a:t>
            </a:r>
          </a:p>
        </p:txBody>
      </p:sp>
      <p:sp>
        <p:nvSpPr>
          <p:cNvPr id="60"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1998663"/>
            <a:ext cx="7467600" cy="4525962"/>
          </a:xfrm>
        </p:spPr>
        <p:txBody>
          <a:bodyPr/>
          <a:lstStyle/>
          <a:p>
            <a:pPr eaLnBrk="1" hangingPunct="1">
              <a:buFont typeface="Arial" charset="0"/>
              <a:buNone/>
              <a:defRPr/>
            </a:pPr>
            <a:r>
              <a:rPr lang="en-US" sz="2800" dirty="0" smtClean="0">
                <a:solidFill>
                  <a:srgbClr val="FFFF00"/>
                </a:solidFill>
              </a:rPr>
              <a:t>	</a:t>
            </a:r>
            <a:r>
              <a:rPr lang="en-US" sz="2400" dirty="0" err="1" smtClean="0">
                <a:solidFill>
                  <a:srgbClr val="FFFF00"/>
                </a:solidFill>
                <a:effectLst>
                  <a:outerShdw blurRad="38100" dist="38100" dir="2700000" algn="tl">
                    <a:srgbClr val="000000">
                      <a:alpha val="43137"/>
                    </a:srgbClr>
                  </a:outerShdw>
                </a:effectLst>
              </a:rPr>
              <a:t>Profil</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tolerabilitas</a:t>
            </a:r>
            <a:r>
              <a:rPr lang="en-US" sz="2400" dirty="0" smtClean="0">
                <a:solidFill>
                  <a:srgbClr val="FFFF00"/>
                </a:solidFill>
                <a:effectLst>
                  <a:outerShdw blurRad="38100" dist="38100" dir="2700000" algn="tl">
                    <a:srgbClr val="000000">
                      <a:alpha val="43137"/>
                    </a:srgbClr>
                  </a:outerShdw>
                </a:effectLst>
              </a:rPr>
              <a:t> yang </a:t>
            </a:r>
            <a:r>
              <a:rPr lang="en-US" sz="2400" dirty="0" err="1" smtClean="0">
                <a:solidFill>
                  <a:srgbClr val="FFFF00"/>
                </a:solidFill>
                <a:effectLst>
                  <a:outerShdw blurRad="38100" dist="38100" dir="2700000" algn="tl">
                    <a:srgbClr val="000000">
                      <a:alpha val="43137"/>
                    </a:srgbClr>
                  </a:outerShdw>
                </a:effectLst>
              </a:rPr>
              <a:t>sebanding</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dengan</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prednisolon</a:t>
            </a:r>
            <a:r>
              <a:rPr lang="en-US" sz="2400" dirty="0" smtClean="0">
                <a:solidFill>
                  <a:srgbClr val="FFFF00"/>
                </a:solidFill>
                <a:effectLst>
                  <a:outerShdw blurRad="38100" dist="38100" dir="2700000" algn="tl">
                    <a:srgbClr val="000000">
                      <a:alpha val="43137"/>
                    </a:srgbClr>
                  </a:outerShdw>
                </a:effectLst>
              </a:rPr>
              <a:t> oral</a:t>
            </a:r>
            <a:endParaRPr lang="en-US" sz="2800" dirty="0" smtClean="0">
              <a:solidFill>
                <a:srgbClr val="FFFF00"/>
              </a:solidFill>
              <a:effectLst>
                <a:outerShdw blurRad="38100" dist="38100" dir="2700000" algn="tl">
                  <a:srgbClr val="000000">
                    <a:alpha val="43137"/>
                  </a:srgbClr>
                </a:outerShdw>
              </a:effectLst>
            </a:endParaRPr>
          </a:p>
          <a:p>
            <a:pPr eaLnBrk="1" hangingPunct="1">
              <a:defRPr/>
            </a:pPr>
            <a:endParaRPr lang="en-US" dirty="0" smtClean="0"/>
          </a:p>
          <a:p>
            <a:pPr eaLnBrk="1" hangingPunct="1">
              <a:defRPr/>
            </a:pPr>
            <a:endParaRPr lang="en-US" dirty="0" smtClean="0"/>
          </a:p>
        </p:txBody>
      </p:sp>
      <p:sp>
        <p:nvSpPr>
          <p:cNvPr id="45059" name="Rectangle 55"/>
          <p:cNvSpPr>
            <a:spLocks noChangeArrowheads="1"/>
          </p:cNvSpPr>
          <p:nvPr/>
        </p:nvSpPr>
        <p:spPr bwMode="auto">
          <a:xfrm>
            <a:off x="0" y="6598955"/>
            <a:ext cx="2920672" cy="259045"/>
          </a:xfrm>
          <a:prstGeom prst="rect">
            <a:avLst/>
          </a:prstGeom>
          <a:noFill/>
          <a:ln w="12700">
            <a:noFill/>
            <a:miter lim="800000"/>
            <a:headEnd/>
            <a:tailEnd/>
          </a:ln>
        </p:spPr>
        <p:txBody>
          <a:bodyPr wrap="none" lIns="90488" tIns="44450" rIns="90488" bIns="44450">
            <a:spAutoFit/>
          </a:bodyPr>
          <a:lstStyle/>
          <a:p>
            <a:pPr algn="r" eaLnBrk="0" hangingPunct="0"/>
            <a:r>
              <a:rPr lang="en-GB" sz="1100" dirty="0">
                <a:solidFill>
                  <a:srgbClr val="FFFF00"/>
                </a:solidFill>
                <a:latin typeface="Candara" pitchFamily="34" charset="0"/>
              </a:rPr>
              <a:t>Manjra Al.  et al. </a:t>
            </a:r>
            <a:r>
              <a:rPr lang="en-GB" sz="1100" dirty="0" err="1">
                <a:solidFill>
                  <a:srgbClr val="FFFF00"/>
                </a:solidFill>
                <a:latin typeface="Candara" pitchFamily="34" charset="0"/>
              </a:rPr>
              <a:t>Resp</a:t>
            </a:r>
            <a:r>
              <a:rPr lang="en-GB" sz="1100" dirty="0">
                <a:solidFill>
                  <a:srgbClr val="FFFF00"/>
                </a:solidFill>
                <a:latin typeface="Candara" pitchFamily="34" charset="0"/>
              </a:rPr>
              <a:t> Med 2000; 94: 1206-1214</a:t>
            </a:r>
          </a:p>
        </p:txBody>
      </p:sp>
      <p:graphicFrame>
        <p:nvGraphicFramePr>
          <p:cNvPr id="7" name="Table 6"/>
          <p:cNvGraphicFramePr>
            <a:graphicFrameLocks noGrp="1"/>
          </p:cNvGraphicFramePr>
          <p:nvPr/>
        </p:nvGraphicFramePr>
        <p:xfrm>
          <a:off x="684213" y="3068638"/>
          <a:ext cx="7848871" cy="2067762"/>
        </p:xfrm>
        <a:graphic>
          <a:graphicData uri="http://schemas.openxmlformats.org/drawingml/2006/table">
            <a:tbl>
              <a:tblPr>
                <a:tableStyleId>{BC89EF96-8CEA-46FF-86C4-4CE0E7609802}</a:tableStyleId>
              </a:tblPr>
              <a:tblGrid>
                <a:gridCol w="3983297"/>
                <a:gridCol w="1932787"/>
                <a:gridCol w="1932787"/>
              </a:tblGrid>
              <a:tr h="486054">
                <a:tc>
                  <a:txBody>
                    <a:bodyPr/>
                    <a:lstStyle/>
                    <a:p>
                      <a:pPr algn="l" fontAlgn="b"/>
                      <a:r>
                        <a:rPr lang="en-US" sz="2000" u="none" strike="noStrike" dirty="0"/>
                        <a:t> </a:t>
                      </a:r>
                      <a:endParaRPr lang="en-US" sz="2000" u="none" strike="noStrike" dirty="0" smtClean="0"/>
                    </a:p>
                    <a:p>
                      <a:pPr algn="l" fontAlgn="b"/>
                      <a:r>
                        <a:rPr lang="en-US" sz="2000" u="none" strike="noStrike" dirty="0" smtClean="0"/>
                        <a:t> </a:t>
                      </a:r>
                      <a:endParaRPr lang="en-US" sz="2000" b="0" i="0" u="none" strike="noStrike" dirty="0" smtClean="0">
                        <a:solidFill>
                          <a:schemeClr val="tx1"/>
                        </a:solidFill>
                        <a:latin typeface="Arial" pitchFamily="34" charset="0"/>
                        <a:cs typeface="Arial" pitchFamily="34" charset="0"/>
                      </a:endParaRPr>
                    </a:p>
                  </a:txBody>
                  <a:tcPr marL="0" marR="0" marT="0" marB="0" anchor="b"/>
                </a:tc>
                <a:tc>
                  <a:txBody>
                    <a:bodyPr/>
                    <a:lstStyle/>
                    <a:p>
                      <a:pPr algn="ctr" fontAlgn="b"/>
                      <a:r>
                        <a:rPr lang="en-US" sz="2000" u="none" strike="noStrike" dirty="0"/>
                        <a:t>FP</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err="1"/>
                        <a:t>Prednisolon</a:t>
                      </a:r>
                      <a:endParaRPr lang="en-US" sz="2000" b="0" i="0" u="none" strike="noStrike" dirty="0">
                        <a:solidFill>
                          <a:schemeClr val="tx1"/>
                        </a:solidFill>
                        <a:latin typeface="Arial" pitchFamily="34" charset="0"/>
                        <a:cs typeface="Arial" pitchFamily="34" charset="0"/>
                      </a:endParaRPr>
                    </a:p>
                  </a:txBody>
                  <a:tcPr marL="0" marR="0" marT="0" marB="0" anchor="ctr"/>
                </a:tc>
              </a:tr>
              <a:tr h="486054">
                <a:tc>
                  <a:txBody>
                    <a:bodyPr/>
                    <a:lstStyle/>
                    <a:p>
                      <a:pPr algn="l" fontAlgn="b"/>
                      <a:r>
                        <a:rPr lang="en-US" sz="2000" u="none" strike="noStrike" dirty="0" smtClean="0"/>
                        <a:t>  Adverse Event:</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a:t>35</a:t>
                      </a:r>
                      <a:r>
                        <a:rPr lang="en-US" sz="2000" u="none" strike="noStrike" dirty="0" smtClean="0"/>
                        <a:t>% </a:t>
                      </a:r>
                      <a:r>
                        <a:rPr lang="en-US" sz="2000" u="none" strike="noStrike" dirty="0"/>
                        <a:t>(57/165)</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a:t>28% (44/156)</a:t>
                      </a:r>
                      <a:endParaRPr lang="en-US" sz="2000" b="0" i="0" u="none" strike="noStrike">
                        <a:solidFill>
                          <a:schemeClr val="tx1"/>
                        </a:solidFill>
                        <a:latin typeface="Arial" pitchFamily="34" charset="0"/>
                        <a:cs typeface="Arial" pitchFamily="34" charset="0"/>
                      </a:endParaRPr>
                    </a:p>
                  </a:txBody>
                  <a:tcPr marL="0" marR="0" marT="0" marB="0" anchor="ctr"/>
                </a:tc>
              </a:tr>
              <a:tr h="486054">
                <a:tc>
                  <a:txBody>
                    <a:bodyPr/>
                    <a:lstStyle/>
                    <a:p>
                      <a:pPr algn="l" fontAlgn="b"/>
                      <a:r>
                        <a:rPr lang="en-US" sz="2000" u="none" strike="noStrike" dirty="0" smtClean="0"/>
                        <a:t>     </a:t>
                      </a:r>
                      <a:r>
                        <a:rPr lang="en-US" sz="2000" u="none" strike="noStrike" dirty="0" err="1" smtClean="0"/>
                        <a:t>Kandidasis</a:t>
                      </a:r>
                      <a:r>
                        <a:rPr lang="en-US" sz="2000" u="none" strike="noStrike" dirty="0" smtClean="0"/>
                        <a:t> </a:t>
                      </a:r>
                      <a:r>
                        <a:rPr lang="en-US" sz="2000" u="none" strike="noStrike" dirty="0" err="1"/>
                        <a:t>orofaring</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a:t>8% (14/165)</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a:t>3% (5/156)</a:t>
                      </a:r>
                      <a:endParaRPr lang="en-US" sz="2000" b="0" i="0" u="none" strike="noStrike" dirty="0">
                        <a:solidFill>
                          <a:schemeClr val="tx1"/>
                        </a:solidFill>
                        <a:latin typeface="Arial" pitchFamily="34" charset="0"/>
                        <a:cs typeface="Arial" pitchFamily="34" charset="0"/>
                      </a:endParaRPr>
                    </a:p>
                  </a:txBody>
                  <a:tcPr marL="0" marR="0" marT="0" marB="0" anchor="ctr"/>
                </a:tc>
              </a:tr>
              <a:tr h="486054">
                <a:tc>
                  <a:txBody>
                    <a:bodyPr/>
                    <a:lstStyle/>
                    <a:p>
                      <a:pPr algn="l" fontAlgn="b"/>
                      <a:r>
                        <a:rPr lang="en-US" sz="2000" u="none" strike="noStrike" dirty="0"/>
                        <a:t> </a:t>
                      </a:r>
                      <a:r>
                        <a:rPr lang="en-US" sz="2000" u="none" strike="noStrike" dirty="0" smtClean="0"/>
                        <a:t>    </a:t>
                      </a:r>
                      <a:r>
                        <a:rPr lang="en-US" sz="2000" u="none" strike="noStrike" dirty="0" err="1" smtClean="0"/>
                        <a:t>Pusing</a:t>
                      </a:r>
                      <a:r>
                        <a:rPr lang="en-US" sz="2000" u="none" strike="noStrike" dirty="0" smtClean="0"/>
                        <a:t> </a:t>
                      </a:r>
                      <a:r>
                        <a:rPr lang="en-US" sz="2000" u="none" strike="noStrike" dirty="0" err="1"/>
                        <a:t>dan</a:t>
                      </a:r>
                      <a:r>
                        <a:rPr lang="en-US" sz="2000" u="none" strike="noStrike" dirty="0"/>
                        <a:t> </a:t>
                      </a:r>
                      <a:r>
                        <a:rPr lang="en-US" sz="2000" u="none" strike="noStrike" dirty="0" err="1"/>
                        <a:t>muntah</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a:t>4% (7/165)</a:t>
                      </a:r>
                      <a:endParaRPr lang="en-US" sz="200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b"/>
                      <a:r>
                        <a:rPr lang="en-US" sz="2000" u="none" strike="noStrike" dirty="0"/>
                        <a:t>5% (8/156)</a:t>
                      </a:r>
                      <a:endParaRPr lang="en-US" sz="2000" b="0" i="0" u="none" strike="noStrike" dirty="0">
                        <a:solidFill>
                          <a:schemeClr val="tx1"/>
                        </a:solidFill>
                        <a:latin typeface="Arial" pitchFamily="34" charset="0"/>
                        <a:cs typeface="Arial" pitchFamily="34" charset="0"/>
                      </a:endParaRPr>
                    </a:p>
                  </a:txBody>
                  <a:tcPr marL="0" marR="0" marT="0" marB="0" anchor="ctr"/>
                </a:tc>
              </a:tr>
            </a:tbl>
          </a:graphicData>
        </a:graphic>
      </p:graphicFrame>
      <p:sp>
        <p:nvSpPr>
          <p:cNvPr id="11" name="Rectangle 2"/>
          <p:cNvSpPr>
            <a:spLocks noChangeArrowheads="1"/>
          </p:cNvSpPr>
          <p:nvPr/>
        </p:nvSpPr>
        <p:spPr bwMode="auto">
          <a:xfrm>
            <a:off x="76200" y="133350"/>
            <a:ext cx="8975725" cy="1423988"/>
          </a:xfrm>
          <a:prstGeom prst="rect">
            <a:avLst/>
          </a:prstGeom>
          <a:noFill/>
          <a:ln w="12700">
            <a:noFill/>
            <a:miter lim="800000"/>
            <a:headEnd/>
            <a:tailEnd/>
          </a:ln>
          <a:effectLst/>
        </p:spPr>
        <p:txBody>
          <a:bodyPr lIns="90488" tIns="44450" rIns="90488" bIns="44450" anchor="ctr"/>
          <a:lstStyle/>
          <a:p>
            <a:pPr algn="ctr">
              <a:defRPr/>
            </a:pPr>
            <a:r>
              <a:rPr lang="en-GB" sz="3200" dirty="0" err="1">
                <a:solidFill>
                  <a:srgbClr val="FFFF00"/>
                </a:solidFill>
                <a:effectLst>
                  <a:outerShdw blurRad="38100" dist="38100" dir="2700000" algn="tl">
                    <a:srgbClr val="000000"/>
                  </a:outerShdw>
                </a:effectLst>
                <a:latin typeface="+mn-lt"/>
                <a:cs typeface="+mn-cs"/>
              </a:rPr>
              <a:t>Perbandingan</a:t>
            </a:r>
            <a:r>
              <a:rPr lang="en-GB" sz="3200" dirty="0">
                <a:solidFill>
                  <a:srgbClr val="FFFF00"/>
                </a:solidFill>
                <a:effectLst>
                  <a:outerShdw blurRad="38100" dist="38100" dir="2700000" algn="tl">
                    <a:srgbClr val="000000"/>
                  </a:outerShdw>
                </a:effectLst>
                <a:latin typeface="+mn-lt"/>
                <a:cs typeface="+mn-cs"/>
              </a:rPr>
              <a:t> </a:t>
            </a:r>
            <a:r>
              <a:rPr lang="en-GB" sz="3200" dirty="0" err="1">
                <a:solidFill>
                  <a:srgbClr val="FFFF00"/>
                </a:solidFill>
                <a:effectLst>
                  <a:outerShdw blurRad="38100" dist="38100" dir="2700000" algn="tl">
                    <a:srgbClr val="000000"/>
                  </a:outerShdw>
                </a:effectLst>
                <a:latin typeface="+mn-lt"/>
                <a:cs typeface="+mn-cs"/>
              </a:rPr>
              <a:t>Flixotide</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Nebules</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Fluticasone</a:t>
            </a:r>
            <a:r>
              <a:rPr lang="en-GB" sz="3200" dirty="0">
                <a:solidFill>
                  <a:srgbClr val="FFFF00"/>
                </a:solidFill>
                <a:effectLst>
                  <a:outerShdw blurRad="38100" dist="38100" dir="2700000" algn="tl">
                    <a:srgbClr val="000000"/>
                  </a:outerShdw>
                </a:effectLst>
                <a:latin typeface="+mn-lt"/>
                <a:cs typeface="Calibri"/>
              </a:rPr>
              <a:t> Propionate) </a:t>
            </a:r>
            <a:r>
              <a:rPr lang="en-GB" sz="3200" dirty="0" err="1">
                <a:solidFill>
                  <a:srgbClr val="FFFF00"/>
                </a:solidFill>
                <a:effectLst>
                  <a:outerShdw blurRad="38100" dist="38100" dir="2700000" algn="tl">
                    <a:srgbClr val="000000"/>
                  </a:outerShdw>
                </a:effectLst>
                <a:latin typeface="+mn-lt"/>
                <a:cs typeface="Calibri"/>
              </a:rPr>
              <a:t>dengan</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Prednisolon</a:t>
            </a:r>
            <a:r>
              <a:rPr lang="en-GB" sz="3200" dirty="0">
                <a:solidFill>
                  <a:srgbClr val="FFFF00"/>
                </a:solidFill>
                <a:effectLst>
                  <a:outerShdw blurRad="38100" dist="38100" dir="2700000" algn="tl">
                    <a:srgbClr val="000000"/>
                  </a:outerShdw>
                </a:effectLst>
                <a:latin typeface="+mn-lt"/>
                <a:cs typeface="Calibri"/>
              </a:rPr>
              <a:t> oral </a:t>
            </a:r>
            <a:r>
              <a:rPr lang="en-GB" sz="3200" dirty="0" err="1">
                <a:solidFill>
                  <a:srgbClr val="FFFF00"/>
                </a:solidFill>
                <a:effectLst>
                  <a:outerShdw blurRad="38100" dist="38100" dir="2700000" algn="tl">
                    <a:srgbClr val="000000"/>
                  </a:outerShdw>
                </a:effectLst>
                <a:latin typeface="+mn-lt"/>
                <a:cs typeface="Calibri"/>
              </a:rPr>
              <a:t>untuk</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eksaserbasi</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akut</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asma</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pada</a:t>
            </a:r>
            <a:r>
              <a:rPr lang="en-GB" sz="3200" dirty="0">
                <a:solidFill>
                  <a:srgbClr val="FFFF00"/>
                </a:solidFill>
                <a:effectLst>
                  <a:outerShdw blurRad="38100" dist="38100" dir="2700000" algn="tl">
                    <a:srgbClr val="000000"/>
                  </a:outerShdw>
                </a:effectLst>
                <a:latin typeface="+mn-lt"/>
                <a:cs typeface="Calibri"/>
              </a:rPr>
              <a:t> </a:t>
            </a:r>
            <a:r>
              <a:rPr lang="en-GB" sz="3200" dirty="0" err="1">
                <a:solidFill>
                  <a:srgbClr val="FFFF00"/>
                </a:solidFill>
                <a:effectLst>
                  <a:outerShdw blurRad="38100" dist="38100" dir="2700000" algn="tl">
                    <a:srgbClr val="000000"/>
                  </a:outerShdw>
                </a:effectLst>
                <a:latin typeface="+mn-lt"/>
                <a:cs typeface="Calibri"/>
              </a:rPr>
              <a:t>anak</a:t>
            </a:r>
            <a:endParaRPr lang="en-GB" sz="3200" dirty="0">
              <a:solidFill>
                <a:srgbClr val="FFFF00"/>
              </a:solidFill>
              <a:effectLst>
                <a:outerShdw blurRad="38100" dist="38100" dir="2700000" algn="tl">
                  <a:srgbClr val="000000"/>
                </a:outerShdw>
              </a:effectLst>
              <a:latin typeface="+mn-lt"/>
              <a:cs typeface="+mn-cs"/>
            </a:endParaRPr>
          </a:p>
        </p:txBody>
      </p:sp>
      <p:sp>
        <p:nvSpPr>
          <p:cNvPr id="8"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1676400" y="2286000"/>
            <a:ext cx="1371600" cy="366713"/>
          </a:xfrm>
          <a:prstGeom prst="rect">
            <a:avLst/>
          </a:prstGeom>
          <a:noFill/>
          <a:ln w="9525">
            <a:noFill/>
            <a:miter lim="800000"/>
            <a:headEnd/>
            <a:tailEnd/>
          </a:ln>
          <a:effectLst/>
        </p:spPr>
        <p:txBody>
          <a:bodyPr>
            <a:spAutoFit/>
          </a:bodyPr>
          <a:lstStyle/>
          <a:p>
            <a:pPr>
              <a:spcBef>
                <a:spcPct val="50000"/>
              </a:spcBef>
              <a:defRPr/>
            </a:pPr>
            <a:r>
              <a:rPr lang="en-US" i="1">
                <a:solidFill>
                  <a:schemeClr val="folHlink"/>
                </a:solidFill>
                <a:effectLst>
                  <a:outerShdw blurRad="38100" dist="38100" dir="2700000" algn="tl">
                    <a:srgbClr val="000000"/>
                  </a:outerShdw>
                </a:effectLst>
                <a:latin typeface="Arial Narrow" pitchFamily="34" charset="0"/>
                <a:cs typeface="+mn-cs"/>
              </a:rPr>
              <a:t>P=</a:t>
            </a:r>
            <a:r>
              <a:rPr lang="en-US">
                <a:solidFill>
                  <a:schemeClr val="folHlink"/>
                </a:solidFill>
                <a:effectLst>
                  <a:outerShdw blurRad="38100" dist="38100" dir="2700000" algn="tl">
                    <a:srgbClr val="000000"/>
                  </a:outerShdw>
                </a:effectLst>
                <a:latin typeface="Arial Narrow" pitchFamily="34" charset="0"/>
                <a:cs typeface="+mn-cs"/>
              </a:rPr>
              <a:t> 0,556</a:t>
            </a:r>
          </a:p>
        </p:txBody>
      </p:sp>
      <p:sp>
        <p:nvSpPr>
          <p:cNvPr id="193540" name="Text Box 4"/>
          <p:cNvSpPr txBox="1">
            <a:spLocks noChangeArrowheads="1"/>
          </p:cNvSpPr>
          <p:nvPr/>
        </p:nvSpPr>
        <p:spPr bwMode="auto">
          <a:xfrm>
            <a:off x="4175125" y="1641475"/>
            <a:ext cx="184150" cy="457200"/>
          </a:xfrm>
          <a:prstGeom prst="rect">
            <a:avLst/>
          </a:prstGeom>
          <a:noFill/>
          <a:ln w="9525">
            <a:noFill/>
            <a:miter lim="800000"/>
            <a:headEnd/>
            <a:tailEnd/>
          </a:ln>
          <a:effectLst/>
        </p:spPr>
        <p:txBody>
          <a:bodyPr wrap="none">
            <a:spAutoFit/>
          </a:bodyPr>
          <a:lstStyle/>
          <a:p>
            <a:pPr>
              <a:defRPr/>
            </a:pPr>
            <a:endParaRPr lang="en-GB">
              <a:effectLst>
                <a:outerShdw blurRad="38100" dist="38100" dir="2700000" algn="tl">
                  <a:srgbClr val="FFFFFF"/>
                </a:outerShdw>
              </a:effectLst>
              <a:latin typeface="Arial Narrow" pitchFamily="34" charset="0"/>
              <a:cs typeface="+mn-cs"/>
            </a:endParaRPr>
          </a:p>
        </p:txBody>
      </p:sp>
      <p:sp>
        <p:nvSpPr>
          <p:cNvPr id="193541" name="Text Box 5"/>
          <p:cNvSpPr txBox="1">
            <a:spLocks noChangeArrowheads="1"/>
          </p:cNvSpPr>
          <p:nvPr/>
        </p:nvSpPr>
        <p:spPr bwMode="auto">
          <a:xfrm>
            <a:off x="0" y="188913"/>
            <a:ext cx="9144000" cy="954087"/>
          </a:xfrm>
          <a:prstGeom prst="rect">
            <a:avLst/>
          </a:prstGeom>
          <a:noFill/>
          <a:ln w="9525">
            <a:noFill/>
            <a:miter lim="800000"/>
            <a:headEnd/>
            <a:tailEnd/>
          </a:ln>
          <a:effectLst/>
        </p:spPr>
        <p:txBody>
          <a:bodyPr>
            <a:spAutoFit/>
          </a:bodyPr>
          <a:lstStyle/>
          <a:p>
            <a:pPr algn="ctr" eaLnBrk="0" hangingPunct="0">
              <a:spcBef>
                <a:spcPct val="50000"/>
              </a:spcBef>
              <a:defRPr/>
            </a:pPr>
            <a:r>
              <a:rPr lang="en-US" sz="2800" dirty="0" err="1">
                <a:solidFill>
                  <a:srgbClr val="FFFF00"/>
                </a:solidFill>
                <a:effectLst>
                  <a:outerShdw blurRad="38100" dist="38100" dir="2700000" algn="tl">
                    <a:srgbClr val="000000"/>
                  </a:outerShdw>
                </a:effectLst>
                <a:latin typeface="Arial Narrow" pitchFamily="34" charset="0"/>
                <a:cs typeface="+mn-cs"/>
              </a:rPr>
              <a:t>Perbandingan</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Flixotide</a:t>
            </a:r>
            <a:r>
              <a:rPr lang="en-US" sz="2800" dirty="0">
                <a:solidFill>
                  <a:srgbClr val="FFFF00"/>
                </a:solidFill>
                <a:effectLst>
                  <a:outerShdw blurRad="38100" dist="38100" dir="2700000" algn="tl">
                    <a:srgbClr val="000000"/>
                  </a:outerShdw>
                </a:effectLst>
                <a:latin typeface="Calibri"/>
                <a:cs typeface="Calibri"/>
              </a:rPr>
              <a:t>™</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Nebules</a:t>
            </a:r>
            <a:r>
              <a:rPr lang="en-US" sz="2800" dirty="0">
                <a:solidFill>
                  <a:srgbClr val="FFFF00"/>
                </a:solidFill>
                <a:effectLst>
                  <a:outerShdw blurRad="38100" dist="38100" dir="2700000" algn="tl">
                    <a:srgbClr val="000000"/>
                  </a:outerShdw>
                </a:effectLst>
                <a:latin typeface="Calibri"/>
                <a:cs typeface="Calibri"/>
              </a:rPr>
              <a:t>™</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Fluticasone</a:t>
            </a:r>
            <a:r>
              <a:rPr lang="en-US" sz="2800" dirty="0">
                <a:solidFill>
                  <a:srgbClr val="FFFF00"/>
                </a:solidFill>
                <a:effectLst>
                  <a:outerShdw blurRad="38100" dist="38100" dir="2700000" algn="tl">
                    <a:srgbClr val="000000"/>
                  </a:outerShdw>
                </a:effectLst>
                <a:latin typeface="Arial Narrow" pitchFamily="34" charset="0"/>
                <a:cs typeface="+mn-cs"/>
              </a:rPr>
              <a:t> Propionate) </a:t>
            </a:r>
            <a:r>
              <a:rPr lang="en-US" sz="2800" dirty="0" err="1">
                <a:solidFill>
                  <a:srgbClr val="FFFF00"/>
                </a:solidFill>
                <a:effectLst>
                  <a:outerShdw blurRad="38100" dist="38100" dir="2700000" algn="tl">
                    <a:srgbClr val="000000"/>
                  </a:outerShdw>
                </a:effectLst>
                <a:latin typeface="Arial Narrow" pitchFamily="34" charset="0"/>
                <a:cs typeface="+mn-cs"/>
              </a:rPr>
              <a:t>dengan</a:t>
            </a:r>
            <a:r>
              <a:rPr lang="en-US" sz="2800" dirty="0">
                <a:solidFill>
                  <a:srgbClr val="FFFF00"/>
                </a:solidFill>
                <a:effectLst>
                  <a:outerShdw blurRad="38100" dist="38100" dir="2700000" algn="tl">
                    <a:srgbClr val="000000"/>
                  </a:outerShdw>
                </a:effectLst>
                <a:latin typeface="Arial Narrow" pitchFamily="34" charset="0"/>
                <a:cs typeface="+mn-cs"/>
              </a:rPr>
              <a:t> methyl </a:t>
            </a:r>
            <a:r>
              <a:rPr lang="en-US" sz="2800" dirty="0" err="1">
                <a:solidFill>
                  <a:srgbClr val="FFFF00"/>
                </a:solidFill>
                <a:effectLst>
                  <a:outerShdw blurRad="38100" dist="38100" dir="2700000" algn="tl">
                    <a:srgbClr val="000000"/>
                  </a:outerShdw>
                </a:effectLst>
                <a:latin typeface="Arial Narrow" pitchFamily="34" charset="0"/>
                <a:cs typeface="+mn-cs"/>
              </a:rPr>
              <a:t>prednisolon</a:t>
            </a:r>
            <a:r>
              <a:rPr lang="en-US" sz="2800" dirty="0">
                <a:solidFill>
                  <a:srgbClr val="FFFF00"/>
                </a:solidFill>
                <a:effectLst>
                  <a:outerShdw blurRad="38100" dist="38100" dir="2700000" algn="tl">
                    <a:srgbClr val="000000"/>
                  </a:outerShdw>
                </a:effectLst>
                <a:latin typeface="Arial Narrow" pitchFamily="34" charset="0"/>
                <a:cs typeface="+mn-cs"/>
              </a:rPr>
              <a:t> IV </a:t>
            </a:r>
            <a:r>
              <a:rPr lang="en-US" sz="2800" dirty="0" err="1">
                <a:solidFill>
                  <a:srgbClr val="FFFF00"/>
                </a:solidFill>
                <a:effectLst>
                  <a:outerShdw blurRad="38100" dist="38100" dir="2700000" algn="tl">
                    <a:srgbClr val="000000"/>
                  </a:outerShdw>
                </a:effectLst>
                <a:latin typeface="Arial Narrow" pitchFamily="34" charset="0"/>
                <a:cs typeface="+mn-cs"/>
              </a:rPr>
              <a:t>pada</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asma</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akut</a:t>
            </a:r>
            <a:r>
              <a:rPr lang="en-US" sz="2800" dirty="0">
                <a:solidFill>
                  <a:srgbClr val="FFFF00"/>
                </a:solidFill>
                <a:effectLst>
                  <a:outerShdw blurRad="38100" dist="38100" dir="2700000" algn="tl">
                    <a:srgbClr val="000000"/>
                  </a:outerShdw>
                </a:effectLst>
                <a:latin typeface="Arial Narrow" pitchFamily="34" charset="0"/>
                <a:cs typeface="+mn-cs"/>
              </a:rPr>
              <a:t> </a:t>
            </a:r>
            <a:r>
              <a:rPr lang="en-US" sz="2800" dirty="0" err="1">
                <a:solidFill>
                  <a:srgbClr val="FFFF00"/>
                </a:solidFill>
                <a:effectLst>
                  <a:outerShdw blurRad="38100" dist="38100" dir="2700000" algn="tl">
                    <a:srgbClr val="000000"/>
                  </a:outerShdw>
                </a:effectLst>
                <a:latin typeface="Arial Narrow" pitchFamily="34" charset="0"/>
                <a:cs typeface="+mn-cs"/>
              </a:rPr>
              <a:t>berat</a:t>
            </a:r>
            <a:endParaRPr lang="en-US" sz="2800" dirty="0">
              <a:solidFill>
                <a:srgbClr val="FFFF00"/>
              </a:solidFill>
              <a:effectLst>
                <a:outerShdw blurRad="38100" dist="38100" dir="2700000" algn="tl">
                  <a:srgbClr val="000000"/>
                </a:outerShdw>
              </a:effectLst>
              <a:latin typeface="Arial Narrow" pitchFamily="34" charset="0"/>
              <a:cs typeface="+mn-cs"/>
            </a:endParaRPr>
          </a:p>
        </p:txBody>
      </p:sp>
      <p:sp>
        <p:nvSpPr>
          <p:cNvPr id="193543" name="Text Box 7"/>
          <p:cNvSpPr txBox="1">
            <a:spLocks noChangeArrowheads="1"/>
          </p:cNvSpPr>
          <p:nvPr/>
        </p:nvSpPr>
        <p:spPr bwMode="auto">
          <a:xfrm>
            <a:off x="6516688" y="2852738"/>
            <a:ext cx="2376487" cy="1062037"/>
          </a:xfrm>
          <a:prstGeom prst="rect">
            <a:avLst/>
          </a:prstGeom>
          <a:noFill/>
          <a:ln>
            <a:headEnd/>
            <a:tailEnd/>
          </a:ln>
        </p:spPr>
        <p:style>
          <a:lnRef idx="3">
            <a:schemeClr val="lt1"/>
          </a:lnRef>
          <a:fillRef idx="1">
            <a:schemeClr val="accent2"/>
          </a:fillRef>
          <a:effectRef idx="1">
            <a:schemeClr val="accent2"/>
          </a:effectRef>
          <a:fontRef idx="minor">
            <a:schemeClr val="lt1"/>
          </a:fontRef>
        </p:style>
        <p:txBody>
          <a:bodyPr>
            <a:spAutoFit/>
          </a:bodyPr>
          <a:lstStyle/>
          <a:p>
            <a:pPr>
              <a:spcBef>
                <a:spcPct val="50000"/>
              </a:spcBef>
              <a:defRPr/>
            </a:pPr>
            <a:r>
              <a:rPr lang="en-US" sz="1400" dirty="0">
                <a:solidFill>
                  <a:schemeClr val="tx1"/>
                </a:solidFill>
                <a:latin typeface="Arial Narrow" pitchFamily="34" charset="0"/>
              </a:rPr>
              <a:t>0,5 mg FP </a:t>
            </a:r>
            <a:r>
              <a:rPr lang="en-US" sz="1400" dirty="0" err="1">
                <a:solidFill>
                  <a:schemeClr val="tx1"/>
                </a:solidFill>
                <a:latin typeface="Arial Narrow" pitchFamily="34" charset="0"/>
              </a:rPr>
              <a:t>nebules</a:t>
            </a:r>
            <a:r>
              <a:rPr lang="en-US" sz="1400" dirty="0">
                <a:solidFill>
                  <a:schemeClr val="tx1"/>
                </a:solidFill>
                <a:latin typeface="Arial Narrow" pitchFamily="34" charset="0"/>
              </a:rPr>
              <a:t> </a:t>
            </a:r>
            <a:r>
              <a:rPr lang="en-US" sz="1400" dirty="0" err="1">
                <a:solidFill>
                  <a:schemeClr val="tx1"/>
                </a:solidFill>
                <a:latin typeface="Arial Narrow" pitchFamily="34" charset="0"/>
              </a:rPr>
              <a:t>diberikan</a:t>
            </a:r>
            <a:r>
              <a:rPr lang="en-US" sz="1400" dirty="0">
                <a:solidFill>
                  <a:schemeClr val="tx1"/>
                </a:solidFill>
                <a:latin typeface="Arial Narrow" pitchFamily="34" charset="0"/>
              </a:rPr>
              <a:t> 3x </a:t>
            </a:r>
            <a:r>
              <a:rPr lang="en-US" sz="1400" dirty="0" err="1">
                <a:solidFill>
                  <a:schemeClr val="tx1"/>
                </a:solidFill>
                <a:latin typeface="Arial Narrow" pitchFamily="34" charset="0"/>
              </a:rPr>
              <a:t>pada</a:t>
            </a:r>
            <a:r>
              <a:rPr lang="en-US" sz="1400" dirty="0">
                <a:solidFill>
                  <a:schemeClr val="tx1"/>
                </a:solidFill>
                <a:latin typeface="Arial Narrow" pitchFamily="34" charset="0"/>
              </a:rPr>
              <a:t> </a:t>
            </a:r>
            <a:r>
              <a:rPr lang="en-US" sz="1400" dirty="0" err="1">
                <a:solidFill>
                  <a:schemeClr val="tx1"/>
                </a:solidFill>
                <a:latin typeface="Arial Narrow" pitchFamily="34" charset="0"/>
              </a:rPr>
              <a:t>menit</a:t>
            </a:r>
            <a:r>
              <a:rPr lang="en-US" sz="1400" dirty="0">
                <a:solidFill>
                  <a:schemeClr val="tx1"/>
                </a:solidFill>
                <a:latin typeface="Arial Narrow" pitchFamily="34" charset="0"/>
              </a:rPr>
              <a:t> 0, 20 </a:t>
            </a:r>
            <a:r>
              <a:rPr lang="en-US" sz="1400" dirty="0" err="1">
                <a:solidFill>
                  <a:schemeClr val="tx1"/>
                </a:solidFill>
                <a:latin typeface="Arial Narrow" pitchFamily="34" charset="0"/>
              </a:rPr>
              <a:t>dan</a:t>
            </a:r>
            <a:r>
              <a:rPr lang="en-US" sz="1400" dirty="0">
                <a:solidFill>
                  <a:schemeClr val="tx1"/>
                </a:solidFill>
                <a:latin typeface="Arial Narrow" pitchFamily="34" charset="0"/>
              </a:rPr>
              <a:t> 40 </a:t>
            </a:r>
          </a:p>
          <a:p>
            <a:pPr>
              <a:spcBef>
                <a:spcPct val="50000"/>
              </a:spcBef>
              <a:defRPr/>
            </a:pPr>
            <a:r>
              <a:rPr lang="en-US" sz="1400" dirty="0">
                <a:solidFill>
                  <a:schemeClr val="tx1"/>
                </a:solidFill>
                <a:latin typeface="Arial Narrow" pitchFamily="34" charset="0"/>
              </a:rPr>
              <a:t>125 mg </a:t>
            </a:r>
            <a:r>
              <a:rPr lang="en-US" sz="1400" dirty="0" err="1">
                <a:solidFill>
                  <a:schemeClr val="tx1"/>
                </a:solidFill>
                <a:latin typeface="Arial Narrow" pitchFamily="34" charset="0"/>
              </a:rPr>
              <a:t>Metil</a:t>
            </a:r>
            <a:r>
              <a:rPr lang="en-US" sz="1400" dirty="0">
                <a:solidFill>
                  <a:schemeClr val="tx1"/>
                </a:solidFill>
                <a:latin typeface="Arial Narrow" pitchFamily="34" charset="0"/>
              </a:rPr>
              <a:t> </a:t>
            </a:r>
            <a:r>
              <a:rPr lang="en-US" sz="1400" dirty="0" err="1">
                <a:solidFill>
                  <a:schemeClr val="tx1"/>
                </a:solidFill>
                <a:latin typeface="Arial Narrow" pitchFamily="34" charset="0"/>
              </a:rPr>
              <a:t>Prednisolon</a:t>
            </a:r>
            <a:r>
              <a:rPr lang="en-US" sz="1400" dirty="0">
                <a:solidFill>
                  <a:schemeClr val="tx1"/>
                </a:solidFill>
                <a:latin typeface="Arial Narrow" pitchFamily="34" charset="0"/>
              </a:rPr>
              <a:t> IV </a:t>
            </a:r>
            <a:r>
              <a:rPr lang="en-US" sz="1400" dirty="0" err="1">
                <a:solidFill>
                  <a:schemeClr val="tx1"/>
                </a:solidFill>
                <a:latin typeface="Arial Narrow" pitchFamily="34" charset="0"/>
              </a:rPr>
              <a:t>diberikan</a:t>
            </a:r>
            <a:r>
              <a:rPr lang="en-US" sz="1400" dirty="0">
                <a:solidFill>
                  <a:schemeClr val="tx1"/>
                </a:solidFill>
                <a:latin typeface="Arial Narrow" pitchFamily="34" charset="0"/>
              </a:rPr>
              <a:t> </a:t>
            </a:r>
            <a:r>
              <a:rPr lang="en-US" sz="1400" dirty="0" err="1">
                <a:solidFill>
                  <a:schemeClr val="tx1"/>
                </a:solidFill>
                <a:latin typeface="Arial Narrow" pitchFamily="34" charset="0"/>
              </a:rPr>
              <a:t>pada</a:t>
            </a:r>
            <a:r>
              <a:rPr lang="en-US" sz="1400" dirty="0">
                <a:solidFill>
                  <a:schemeClr val="tx1"/>
                </a:solidFill>
                <a:latin typeface="Arial Narrow" pitchFamily="34" charset="0"/>
              </a:rPr>
              <a:t> </a:t>
            </a:r>
            <a:r>
              <a:rPr lang="en-US" sz="1400" dirty="0" err="1">
                <a:solidFill>
                  <a:schemeClr val="tx1"/>
                </a:solidFill>
                <a:latin typeface="Arial Narrow" pitchFamily="34" charset="0"/>
              </a:rPr>
              <a:t>menit</a:t>
            </a:r>
            <a:r>
              <a:rPr lang="en-US" sz="1400" dirty="0">
                <a:solidFill>
                  <a:schemeClr val="tx1"/>
                </a:solidFill>
                <a:latin typeface="Arial Narrow" pitchFamily="34" charset="0"/>
              </a:rPr>
              <a:t> 0</a:t>
            </a:r>
            <a:endParaRPr lang="en-GB" sz="1400" dirty="0">
              <a:solidFill>
                <a:schemeClr val="tx1"/>
              </a:solidFill>
              <a:latin typeface="Arial Narrow" pitchFamily="34" charset="0"/>
            </a:endParaRPr>
          </a:p>
        </p:txBody>
      </p:sp>
      <p:sp>
        <p:nvSpPr>
          <p:cNvPr id="9" name="Text Box 5"/>
          <p:cNvSpPr txBox="1">
            <a:spLocks noChangeArrowheads="1"/>
          </p:cNvSpPr>
          <p:nvPr/>
        </p:nvSpPr>
        <p:spPr bwMode="auto">
          <a:xfrm>
            <a:off x="179388" y="1557338"/>
            <a:ext cx="9144000" cy="368300"/>
          </a:xfrm>
          <a:prstGeom prst="rect">
            <a:avLst/>
          </a:prstGeom>
          <a:noFill/>
          <a:ln w="9525">
            <a:noFill/>
            <a:miter lim="800000"/>
            <a:headEnd/>
            <a:tailEnd/>
          </a:ln>
          <a:effectLst/>
        </p:spPr>
        <p:txBody>
          <a:bodyPr>
            <a:spAutoFit/>
          </a:bodyPr>
          <a:lstStyle/>
          <a:p>
            <a:pPr eaLnBrk="0" hangingPunct="0">
              <a:spcBef>
                <a:spcPct val="50000"/>
              </a:spcBef>
              <a:defRPr/>
            </a:pPr>
            <a:r>
              <a:rPr lang="en-US" dirty="0" err="1">
                <a:solidFill>
                  <a:srgbClr val="FFFF00"/>
                </a:solidFill>
                <a:effectLst>
                  <a:outerShdw blurRad="38100" dist="38100" dir="2700000" algn="tl">
                    <a:srgbClr val="000000"/>
                  </a:outerShdw>
                </a:effectLst>
                <a:latin typeface="Arial Narrow" pitchFamily="34" charset="0"/>
                <a:cs typeface="+mn-cs"/>
              </a:rPr>
              <a:t>Perbaikan</a:t>
            </a:r>
            <a:r>
              <a:rPr lang="en-US" dirty="0">
                <a:solidFill>
                  <a:srgbClr val="FFFF00"/>
                </a:solidFill>
                <a:effectLst>
                  <a:outerShdw blurRad="38100" dist="38100" dir="2700000" algn="tl">
                    <a:srgbClr val="000000"/>
                  </a:outerShdw>
                </a:effectLst>
                <a:latin typeface="Arial Narrow" pitchFamily="34" charset="0"/>
                <a:cs typeface="+mn-cs"/>
              </a:rPr>
              <a:t> </a:t>
            </a:r>
            <a:r>
              <a:rPr lang="en-US" dirty="0" err="1">
                <a:solidFill>
                  <a:srgbClr val="FFFF00"/>
                </a:solidFill>
                <a:effectLst>
                  <a:outerShdw blurRad="38100" dist="38100" dir="2700000" algn="tl">
                    <a:srgbClr val="000000"/>
                  </a:outerShdw>
                </a:effectLst>
                <a:latin typeface="Arial Narrow" pitchFamily="34" charset="0"/>
                <a:cs typeface="+mn-cs"/>
              </a:rPr>
              <a:t>Arus</a:t>
            </a:r>
            <a:r>
              <a:rPr lang="en-US" dirty="0">
                <a:solidFill>
                  <a:srgbClr val="FFFF00"/>
                </a:solidFill>
                <a:effectLst>
                  <a:outerShdw blurRad="38100" dist="38100" dir="2700000" algn="tl">
                    <a:srgbClr val="000000"/>
                  </a:outerShdw>
                </a:effectLst>
                <a:latin typeface="Arial Narrow" pitchFamily="34" charset="0"/>
                <a:cs typeface="+mn-cs"/>
              </a:rPr>
              <a:t> </a:t>
            </a:r>
            <a:r>
              <a:rPr lang="en-US" dirty="0" err="1">
                <a:solidFill>
                  <a:srgbClr val="FFFF00"/>
                </a:solidFill>
                <a:effectLst>
                  <a:outerShdw blurRad="38100" dist="38100" dir="2700000" algn="tl">
                    <a:srgbClr val="000000"/>
                  </a:outerShdw>
                </a:effectLst>
                <a:latin typeface="Arial Narrow" pitchFamily="34" charset="0"/>
                <a:cs typeface="+mn-cs"/>
              </a:rPr>
              <a:t>Puncak</a:t>
            </a:r>
            <a:r>
              <a:rPr lang="en-US" dirty="0">
                <a:solidFill>
                  <a:srgbClr val="FFFF00"/>
                </a:solidFill>
                <a:effectLst>
                  <a:outerShdw blurRad="38100" dist="38100" dir="2700000" algn="tl">
                    <a:srgbClr val="000000"/>
                  </a:outerShdw>
                </a:effectLst>
                <a:latin typeface="Arial Narrow" pitchFamily="34" charset="0"/>
                <a:cs typeface="+mn-cs"/>
              </a:rPr>
              <a:t> </a:t>
            </a:r>
            <a:r>
              <a:rPr lang="en-US" dirty="0" err="1">
                <a:solidFill>
                  <a:srgbClr val="FFFF00"/>
                </a:solidFill>
                <a:effectLst>
                  <a:outerShdw blurRad="38100" dist="38100" dir="2700000" algn="tl">
                    <a:srgbClr val="000000"/>
                  </a:outerShdw>
                </a:effectLst>
                <a:latin typeface="Arial Narrow" pitchFamily="34" charset="0"/>
                <a:cs typeface="+mn-cs"/>
              </a:rPr>
              <a:t>Ekspirasi</a:t>
            </a:r>
            <a:r>
              <a:rPr lang="en-US" dirty="0">
                <a:solidFill>
                  <a:srgbClr val="FFFF00"/>
                </a:solidFill>
                <a:effectLst>
                  <a:outerShdw blurRad="38100" dist="38100" dir="2700000" algn="tl">
                    <a:srgbClr val="000000"/>
                  </a:outerShdw>
                </a:effectLst>
                <a:latin typeface="Arial Narrow" pitchFamily="34" charset="0"/>
                <a:cs typeface="+mn-cs"/>
              </a:rPr>
              <a:t> (APE) </a:t>
            </a:r>
            <a:r>
              <a:rPr lang="en-US" dirty="0" err="1">
                <a:solidFill>
                  <a:srgbClr val="FFFF00"/>
                </a:solidFill>
                <a:effectLst>
                  <a:outerShdw blurRad="38100" dist="38100" dir="2700000" algn="tl">
                    <a:srgbClr val="000000"/>
                  </a:outerShdw>
                </a:effectLst>
                <a:latin typeface="Arial Narrow" pitchFamily="34" charset="0"/>
                <a:cs typeface="+mn-cs"/>
              </a:rPr>
              <a:t>setelah</a:t>
            </a:r>
            <a:r>
              <a:rPr lang="en-US" dirty="0">
                <a:solidFill>
                  <a:srgbClr val="FFFF00"/>
                </a:solidFill>
                <a:effectLst>
                  <a:outerShdw blurRad="38100" dist="38100" dir="2700000" algn="tl">
                    <a:srgbClr val="000000"/>
                  </a:outerShdw>
                </a:effectLst>
                <a:latin typeface="Arial Narrow" pitchFamily="34" charset="0"/>
                <a:cs typeface="+mn-cs"/>
              </a:rPr>
              <a:t> </a:t>
            </a:r>
            <a:r>
              <a:rPr lang="en-US" dirty="0" err="1">
                <a:solidFill>
                  <a:srgbClr val="FFFF00"/>
                </a:solidFill>
                <a:effectLst>
                  <a:outerShdw blurRad="38100" dist="38100" dir="2700000" algn="tl">
                    <a:srgbClr val="000000"/>
                  </a:outerShdw>
                </a:effectLst>
                <a:latin typeface="Arial Narrow" pitchFamily="34" charset="0"/>
                <a:cs typeface="+mn-cs"/>
              </a:rPr>
              <a:t>pemberian</a:t>
            </a:r>
            <a:r>
              <a:rPr lang="en-US" dirty="0">
                <a:solidFill>
                  <a:srgbClr val="FFFF00"/>
                </a:solidFill>
                <a:effectLst>
                  <a:outerShdw blurRad="38100" dist="38100" dir="2700000" algn="tl">
                    <a:srgbClr val="000000"/>
                  </a:outerShdw>
                </a:effectLst>
                <a:latin typeface="Arial Narrow" pitchFamily="34" charset="0"/>
                <a:cs typeface="+mn-cs"/>
              </a:rPr>
              <a:t> steroid </a:t>
            </a:r>
          </a:p>
        </p:txBody>
      </p:sp>
      <p:pic>
        <p:nvPicPr>
          <p:cNvPr id="46087" name="Picture 3"/>
          <p:cNvPicPr>
            <a:picLocks noChangeAspect="1" noChangeArrowheads="1"/>
          </p:cNvPicPr>
          <p:nvPr/>
        </p:nvPicPr>
        <p:blipFill>
          <a:blip r:embed="rId2" cstate="print"/>
          <a:srcRect/>
          <a:stretch>
            <a:fillRect/>
          </a:stretch>
        </p:blipFill>
        <p:spPr bwMode="auto">
          <a:xfrm>
            <a:off x="276225" y="1995488"/>
            <a:ext cx="6096000" cy="2867025"/>
          </a:xfrm>
          <a:prstGeom prst="rect">
            <a:avLst/>
          </a:prstGeom>
          <a:noFill/>
          <a:ln w="9525">
            <a:noFill/>
            <a:miter lim="800000"/>
            <a:headEnd/>
            <a:tailEnd/>
          </a:ln>
        </p:spPr>
      </p:pic>
      <p:sp>
        <p:nvSpPr>
          <p:cNvPr id="12" name="Text Box 5"/>
          <p:cNvSpPr txBox="1">
            <a:spLocks noChangeArrowheads="1"/>
          </p:cNvSpPr>
          <p:nvPr/>
        </p:nvSpPr>
        <p:spPr bwMode="auto">
          <a:xfrm>
            <a:off x="468313" y="5157788"/>
            <a:ext cx="8135937" cy="70802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dirty="0" err="1">
                <a:effectLst>
                  <a:outerShdw blurRad="38100" dist="38100" dir="2700000" algn="tl">
                    <a:srgbClr val="000000"/>
                  </a:outerShdw>
                </a:effectLst>
                <a:latin typeface="Arial Narrow" pitchFamily="34" charset="0"/>
                <a:cs typeface="+mn-cs"/>
              </a:rPr>
              <a:t>Nebulisasi</a:t>
            </a:r>
            <a:r>
              <a:rPr lang="en-US" sz="2000" dirty="0">
                <a:effectLst>
                  <a:outerShdw blurRad="38100" dist="38100" dir="2700000" algn="tl">
                    <a:srgbClr val="000000"/>
                  </a:outerShdw>
                </a:effectLst>
                <a:latin typeface="Arial Narrow" pitchFamily="34" charset="0"/>
                <a:cs typeface="+mn-cs"/>
              </a:rPr>
              <a:t> </a:t>
            </a:r>
            <a:r>
              <a:rPr lang="en-US" sz="2000" dirty="0" err="1">
                <a:effectLst>
                  <a:outerShdw blurRad="38100" dist="38100" dir="2700000" algn="tl">
                    <a:srgbClr val="000000"/>
                  </a:outerShdw>
                </a:effectLst>
                <a:latin typeface="Arial Narrow" pitchFamily="34" charset="0"/>
                <a:cs typeface="+mn-cs"/>
              </a:rPr>
              <a:t>Flixotide</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Nebules</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memberikan</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perbaikan</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gejala</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klinis</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asma</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eksaserbasi</a:t>
            </a:r>
            <a:r>
              <a:rPr lang="en-US" sz="2000" dirty="0">
                <a:effectLst>
                  <a:outerShdw blurRad="38100" dist="38100" dir="2700000" algn="tl">
                    <a:srgbClr val="000000"/>
                  </a:outerShdw>
                </a:effectLst>
                <a:latin typeface="Calibri"/>
                <a:cs typeface="Calibri"/>
              </a:rPr>
              <a:t> yang </a:t>
            </a:r>
            <a:r>
              <a:rPr lang="en-US" sz="2000" dirty="0" err="1">
                <a:effectLst>
                  <a:outerShdw blurRad="38100" dist="38100" dir="2700000" algn="tl">
                    <a:srgbClr val="000000"/>
                  </a:outerShdw>
                </a:effectLst>
                <a:latin typeface="Calibri"/>
                <a:cs typeface="Calibri"/>
              </a:rPr>
              <a:t>sama</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baiknya</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dengan</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injeksi</a:t>
            </a:r>
            <a:r>
              <a:rPr lang="en-US" sz="2000" dirty="0">
                <a:effectLst>
                  <a:outerShdw blurRad="38100" dist="38100" dir="2700000" algn="tl">
                    <a:srgbClr val="000000"/>
                  </a:outerShdw>
                </a:effectLst>
                <a:latin typeface="Calibri"/>
                <a:cs typeface="Calibri"/>
              </a:rPr>
              <a:t> </a:t>
            </a:r>
            <a:r>
              <a:rPr lang="en-US" sz="2000" dirty="0" err="1">
                <a:effectLst>
                  <a:outerShdw blurRad="38100" dist="38100" dir="2700000" algn="tl">
                    <a:srgbClr val="000000"/>
                  </a:outerShdw>
                </a:effectLst>
                <a:latin typeface="Calibri"/>
                <a:cs typeface="Calibri"/>
              </a:rPr>
              <a:t>metilprednisolon</a:t>
            </a:r>
            <a:endParaRPr lang="en-US" sz="2000" dirty="0">
              <a:effectLst>
                <a:outerShdw blurRad="38100" dist="38100" dir="2700000" algn="tl">
                  <a:srgbClr val="000000"/>
                </a:outerShdw>
              </a:effectLst>
              <a:latin typeface="Arial Narrow" pitchFamily="34" charset="0"/>
              <a:cs typeface="+mn-cs"/>
            </a:endParaRPr>
          </a:p>
        </p:txBody>
      </p:sp>
      <p:sp>
        <p:nvSpPr>
          <p:cNvPr id="46089" name="TextBox 12"/>
          <p:cNvSpPr txBox="1">
            <a:spLocks noChangeArrowheads="1"/>
          </p:cNvSpPr>
          <p:nvPr/>
        </p:nvSpPr>
        <p:spPr bwMode="auto">
          <a:xfrm>
            <a:off x="5435600" y="2060575"/>
            <a:ext cx="655949" cy="307777"/>
          </a:xfrm>
          <a:prstGeom prst="rect">
            <a:avLst/>
          </a:prstGeom>
          <a:noFill/>
          <a:ln w="9525">
            <a:noFill/>
            <a:miter lim="800000"/>
            <a:headEnd/>
            <a:tailEnd/>
          </a:ln>
        </p:spPr>
        <p:txBody>
          <a:bodyPr wrap="none">
            <a:spAutoFit/>
          </a:bodyPr>
          <a:lstStyle/>
          <a:p>
            <a:r>
              <a:rPr lang="en-US" sz="1400" i="1" dirty="0" smtClean="0">
                <a:solidFill>
                  <a:schemeClr val="bg2"/>
                </a:solidFill>
              </a:rPr>
              <a:t>p</a:t>
            </a:r>
            <a:r>
              <a:rPr lang="en-US" sz="1400" dirty="0" smtClean="0">
                <a:solidFill>
                  <a:schemeClr val="bg2"/>
                </a:solidFill>
              </a:rPr>
              <a:t>=</a:t>
            </a:r>
            <a:r>
              <a:rPr lang="en-US" sz="1400" dirty="0" err="1" smtClean="0">
                <a:solidFill>
                  <a:schemeClr val="bg2"/>
                </a:solidFill>
              </a:rPr>
              <a:t>n.s</a:t>
            </a:r>
            <a:endParaRPr lang="en-US" sz="1400" dirty="0">
              <a:solidFill>
                <a:schemeClr val="bg2"/>
              </a:solidFill>
            </a:endParaRPr>
          </a:p>
        </p:txBody>
      </p:sp>
      <p:sp>
        <p:nvSpPr>
          <p:cNvPr id="13" name="Rectangle 20"/>
          <p:cNvSpPr>
            <a:spLocks noChangeArrowheads="1"/>
          </p:cNvSpPr>
          <p:nvPr/>
        </p:nvSpPr>
        <p:spPr bwMode="auto">
          <a:xfrm>
            <a:off x="0" y="6550025"/>
            <a:ext cx="9144000" cy="261610"/>
          </a:xfrm>
          <a:prstGeom prst="rect">
            <a:avLst/>
          </a:prstGeom>
          <a:noFill/>
          <a:ln w="9525">
            <a:noFill/>
            <a:miter lim="800000"/>
            <a:headEnd/>
            <a:tailEnd/>
          </a:ln>
        </p:spPr>
        <p:txBody>
          <a:bodyPr>
            <a:spAutoFit/>
          </a:bodyPr>
          <a:lstStyle/>
          <a:p>
            <a:pPr>
              <a:defRPr/>
            </a:pPr>
            <a:r>
              <a:rPr lang="en-US" sz="1100" dirty="0">
                <a:solidFill>
                  <a:srgbClr val="FFFF00"/>
                </a:solidFill>
                <a:latin typeface="Candara" pitchFamily="34" charset="0"/>
                <a:cs typeface="+mn-cs"/>
              </a:rPr>
              <a:t>Sari A. et al. </a:t>
            </a:r>
            <a:r>
              <a:rPr lang="en-US" sz="1100" dirty="0" err="1">
                <a:solidFill>
                  <a:srgbClr val="FFFF00"/>
                </a:solidFill>
                <a:latin typeface="Candara" pitchFamily="34" charset="0"/>
                <a:cs typeface="+mn-cs"/>
              </a:rPr>
              <a:t>Maj</a:t>
            </a:r>
            <a:r>
              <a:rPr lang="en-US" sz="1100" dirty="0">
                <a:solidFill>
                  <a:srgbClr val="FFFF00"/>
                </a:solidFill>
                <a:latin typeface="Candara" pitchFamily="34" charset="0"/>
                <a:cs typeface="+mn-cs"/>
              </a:rPr>
              <a:t> </a:t>
            </a:r>
            <a:r>
              <a:rPr lang="en-US" sz="1100" dirty="0" err="1">
                <a:solidFill>
                  <a:srgbClr val="FFFF00"/>
                </a:solidFill>
                <a:latin typeface="Candara" pitchFamily="34" charset="0"/>
                <a:cs typeface="+mn-cs"/>
              </a:rPr>
              <a:t>Kedokt</a:t>
            </a:r>
            <a:r>
              <a:rPr lang="en-US" sz="1100" dirty="0">
                <a:solidFill>
                  <a:srgbClr val="FFFF00"/>
                </a:solidFill>
                <a:latin typeface="Candara" pitchFamily="34" charset="0"/>
                <a:cs typeface="+mn-cs"/>
              </a:rPr>
              <a:t> </a:t>
            </a:r>
            <a:r>
              <a:rPr lang="en-US" sz="1100" dirty="0" err="1">
                <a:solidFill>
                  <a:srgbClr val="FFFF00"/>
                </a:solidFill>
                <a:latin typeface="Candara" pitchFamily="34" charset="0"/>
                <a:cs typeface="+mn-cs"/>
              </a:rPr>
              <a:t>Indon</a:t>
            </a:r>
            <a:r>
              <a:rPr lang="en-US" sz="1100" dirty="0">
                <a:solidFill>
                  <a:srgbClr val="FFFF00"/>
                </a:solidFill>
                <a:latin typeface="Candara" pitchFamily="34" charset="0"/>
                <a:cs typeface="+mn-cs"/>
              </a:rPr>
              <a:t> 2005; 7: 463-471</a:t>
            </a:r>
          </a:p>
        </p:txBody>
      </p:sp>
      <p:sp>
        <p:nvSpPr>
          <p:cNvPr id="14"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1075"/>
            <a:ext cx="7772400" cy="4824413"/>
          </a:xfrm>
        </p:spPr>
        <p:txBody>
          <a:bodyPr/>
          <a:lstStyle/>
          <a:p>
            <a:pPr>
              <a:defRPr/>
            </a:pPr>
            <a:r>
              <a:rPr lang="en-US" dirty="0" err="1" smtClean="0"/>
              <a:t>Apa</a:t>
            </a:r>
            <a:r>
              <a:rPr lang="en-US" dirty="0" smtClean="0"/>
              <a:t> yang </a:t>
            </a:r>
            <a:r>
              <a:rPr lang="en-US" dirty="0" err="1" smtClean="0"/>
              <a:t>harus</a:t>
            </a:r>
            <a:r>
              <a:rPr lang="en-US" dirty="0" smtClean="0"/>
              <a:t> </a:t>
            </a:r>
            <a:r>
              <a:rPr lang="en-US" dirty="0" err="1" smtClean="0"/>
              <a:t>diperhatikan</a:t>
            </a:r>
            <a:r>
              <a:rPr lang="en-US" dirty="0" smtClean="0"/>
              <a:t> </a:t>
            </a:r>
            <a:r>
              <a:rPr lang="en-US" dirty="0" err="1" smtClean="0"/>
              <a:t>saat</a:t>
            </a:r>
            <a:r>
              <a:rPr lang="en-US" dirty="0" smtClean="0"/>
              <a:t> </a:t>
            </a:r>
            <a:r>
              <a:rPr lang="en-US" dirty="0" err="1" smtClean="0"/>
              <a:t>pasien</a:t>
            </a:r>
            <a:r>
              <a:rPr lang="en-US" dirty="0" smtClean="0"/>
              <a:t> </a:t>
            </a:r>
            <a:r>
              <a:rPr lang="en-US" dirty="0" err="1" smtClean="0"/>
              <a:t>akan</a:t>
            </a:r>
            <a:r>
              <a:rPr lang="en-US" dirty="0" smtClean="0"/>
              <a:t> </a:t>
            </a:r>
            <a:r>
              <a:rPr lang="en-US" dirty="0" err="1" smtClean="0"/>
              <a:t>dipulangkan</a:t>
            </a:r>
            <a:r>
              <a:rPr lang="en-US" dirty="0" smtClean="0"/>
              <a:t>?</a:t>
            </a:r>
            <a:endParaRPr lang="en-US" dirty="0"/>
          </a:p>
        </p:txBody>
      </p:sp>
      <p:sp>
        <p:nvSpPr>
          <p:cNvPr id="3"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401763"/>
            <a:ext cx="8640762" cy="4114800"/>
          </a:xfrm>
        </p:spPr>
        <p:txBody>
          <a:bodyPr/>
          <a:lstStyle/>
          <a:p>
            <a:pPr>
              <a:buFontTx/>
              <a:buNone/>
            </a:pPr>
            <a:r>
              <a:rPr lang="en-AU" sz="2400" dirty="0" err="1" smtClean="0">
                <a:effectLst/>
              </a:rPr>
              <a:t>Berikan</a:t>
            </a:r>
            <a:r>
              <a:rPr lang="en-AU" sz="2400" dirty="0" smtClean="0">
                <a:effectLst/>
              </a:rPr>
              <a:t> </a:t>
            </a:r>
            <a:r>
              <a:rPr lang="en-AU" sz="2400" dirty="0" err="1" smtClean="0">
                <a:effectLst/>
              </a:rPr>
              <a:t>obat-obatan</a:t>
            </a:r>
            <a:r>
              <a:rPr lang="en-AU" sz="2400" dirty="0" smtClean="0">
                <a:effectLst/>
              </a:rPr>
              <a:t>:</a:t>
            </a:r>
          </a:p>
          <a:p>
            <a:r>
              <a:rPr lang="en-AU" sz="2400" dirty="0" err="1" smtClean="0">
                <a:solidFill>
                  <a:srgbClr val="FFFF00"/>
                </a:solidFill>
                <a:effectLst/>
              </a:rPr>
              <a:t>Obat</a:t>
            </a:r>
            <a:r>
              <a:rPr lang="en-AU" sz="2400" dirty="0" smtClean="0">
                <a:solidFill>
                  <a:srgbClr val="FFFF00"/>
                </a:solidFill>
                <a:effectLst/>
              </a:rPr>
              <a:t> </a:t>
            </a:r>
            <a:r>
              <a:rPr lang="en-AU" sz="2400" dirty="0" err="1" smtClean="0">
                <a:solidFill>
                  <a:srgbClr val="FFFF00"/>
                </a:solidFill>
                <a:effectLst/>
              </a:rPr>
              <a:t>pelega</a:t>
            </a:r>
            <a:r>
              <a:rPr lang="en-AU" sz="2400" dirty="0" smtClean="0">
                <a:effectLst/>
              </a:rPr>
              <a:t>: </a:t>
            </a:r>
            <a:r>
              <a:rPr lang="en-AU" sz="2400" dirty="0" err="1" smtClean="0">
                <a:effectLst/>
              </a:rPr>
              <a:t>diberikan</a:t>
            </a:r>
            <a:r>
              <a:rPr lang="en-AU" sz="2400" dirty="0" smtClean="0">
                <a:effectLst/>
              </a:rPr>
              <a:t> </a:t>
            </a:r>
            <a:r>
              <a:rPr lang="en-AU" sz="2400" dirty="0" err="1" smtClean="0">
                <a:effectLst/>
              </a:rPr>
              <a:t>prn</a:t>
            </a:r>
            <a:r>
              <a:rPr lang="en-AU" sz="2400" dirty="0" smtClean="0">
                <a:effectLst/>
              </a:rPr>
              <a:t> (</a:t>
            </a:r>
            <a:r>
              <a:rPr lang="en-AU" sz="2400" dirty="0" err="1" smtClean="0">
                <a:effectLst/>
              </a:rPr>
              <a:t>bilamana</a:t>
            </a:r>
            <a:r>
              <a:rPr lang="en-AU" sz="2400" dirty="0" smtClean="0">
                <a:effectLst/>
              </a:rPr>
              <a:t> </a:t>
            </a:r>
            <a:r>
              <a:rPr lang="en-AU" sz="2400" dirty="0" err="1" smtClean="0">
                <a:effectLst/>
              </a:rPr>
              <a:t>perlu</a:t>
            </a:r>
            <a:r>
              <a:rPr lang="en-AU" sz="2400" dirty="0" smtClean="0">
                <a:effectLst/>
              </a:rPr>
              <a:t>)</a:t>
            </a:r>
          </a:p>
          <a:p>
            <a:r>
              <a:rPr lang="en-AU" sz="2400" dirty="0" err="1" smtClean="0">
                <a:solidFill>
                  <a:srgbClr val="FFFF00"/>
                </a:solidFill>
                <a:effectLst/>
              </a:rPr>
              <a:t>Obat</a:t>
            </a:r>
            <a:r>
              <a:rPr lang="en-AU" sz="2400" dirty="0" smtClean="0">
                <a:solidFill>
                  <a:srgbClr val="FFFF00"/>
                </a:solidFill>
                <a:effectLst/>
              </a:rPr>
              <a:t> </a:t>
            </a:r>
            <a:r>
              <a:rPr lang="en-AU" sz="2400" dirty="0" err="1" smtClean="0">
                <a:solidFill>
                  <a:srgbClr val="FFFF00"/>
                </a:solidFill>
                <a:effectLst/>
              </a:rPr>
              <a:t>pengontrol</a:t>
            </a:r>
            <a:r>
              <a:rPr lang="en-AU" sz="2400" dirty="0" smtClean="0">
                <a:effectLst/>
              </a:rPr>
              <a:t>: </a:t>
            </a:r>
          </a:p>
          <a:p>
            <a:pPr lvl="1"/>
            <a:r>
              <a:rPr lang="en-AU" sz="2000" dirty="0" err="1" smtClean="0">
                <a:effectLst/>
              </a:rPr>
              <a:t>bila</a:t>
            </a:r>
            <a:r>
              <a:rPr lang="en-AU" sz="2000" dirty="0" smtClean="0">
                <a:effectLst/>
              </a:rPr>
              <a:t> </a:t>
            </a:r>
            <a:r>
              <a:rPr lang="en-AU" sz="2000" dirty="0" err="1" smtClean="0">
                <a:effectLst/>
              </a:rPr>
              <a:t>belum</a:t>
            </a:r>
            <a:r>
              <a:rPr lang="en-AU" sz="2000" dirty="0" smtClean="0">
                <a:effectLst/>
              </a:rPr>
              <a:t> </a:t>
            </a:r>
            <a:r>
              <a:rPr lang="en-AU" sz="2000" dirty="0" err="1" smtClean="0">
                <a:effectLst/>
              </a:rPr>
              <a:t>pakai</a:t>
            </a:r>
            <a:r>
              <a:rPr lang="en-AU" sz="2000" dirty="0" smtClean="0">
                <a:effectLst/>
              </a:rPr>
              <a:t>, </a:t>
            </a:r>
            <a:r>
              <a:rPr lang="en-AU" sz="2000" dirty="0" err="1" smtClean="0">
                <a:effectLst/>
              </a:rPr>
              <a:t>mulai</a:t>
            </a:r>
            <a:r>
              <a:rPr lang="en-AU" sz="2000" dirty="0" smtClean="0">
                <a:effectLst/>
              </a:rPr>
              <a:t> </a:t>
            </a:r>
            <a:r>
              <a:rPr lang="en-AU" sz="2000" dirty="0" err="1" smtClean="0">
                <a:effectLst/>
              </a:rPr>
              <a:t>berikan</a:t>
            </a:r>
            <a:r>
              <a:rPr lang="en-AU" sz="2000" dirty="0" smtClean="0">
                <a:effectLst/>
              </a:rPr>
              <a:t> </a:t>
            </a:r>
          </a:p>
          <a:p>
            <a:pPr lvl="1"/>
            <a:r>
              <a:rPr lang="en-AU" sz="2000" dirty="0" err="1" smtClean="0">
                <a:effectLst/>
              </a:rPr>
              <a:t>Bila</a:t>
            </a:r>
            <a:r>
              <a:rPr lang="en-AU" sz="2000" dirty="0" smtClean="0">
                <a:effectLst/>
              </a:rPr>
              <a:t> </a:t>
            </a:r>
            <a:r>
              <a:rPr lang="en-AU" sz="2000" dirty="0" err="1" smtClean="0">
                <a:effectLst/>
              </a:rPr>
              <a:t>sudah</a:t>
            </a:r>
            <a:r>
              <a:rPr lang="en-AU" sz="2000" dirty="0" smtClean="0">
                <a:effectLst/>
              </a:rPr>
              <a:t> </a:t>
            </a:r>
            <a:r>
              <a:rPr lang="en-AU" sz="2000" dirty="0" err="1" smtClean="0">
                <a:effectLst/>
              </a:rPr>
              <a:t>pakai</a:t>
            </a:r>
            <a:r>
              <a:rPr lang="en-AU" sz="2000" dirty="0" smtClean="0">
                <a:effectLst/>
              </a:rPr>
              <a:t>, </a:t>
            </a:r>
            <a:r>
              <a:rPr lang="en-AU" sz="2000" i="1" dirty="0" smtClean="0">
                <a:effectLst/>
              </a:rPr>
              <a:t>step-up</a:t>
            </a:r>
            <a:r>
              <a:rPr lang="en-AU" sz="2000" dirty="0" smtClean="0">
                <a:effectLst/>
              </a:rPr>
              <a:t> (</a:t>
            </a:r>
            <a:r>
              <a:rPr lang="en-AU" sz="2000" dirty="0" err="1" smtClean="0">
                <a:effectLst/>
              </a:rPr>
              <a:t>tingkatkan</a:t>
            </a:r>
            <a:r>
              <a:rPr lang="en-AU" sz="2000" dirty="0" smtClean="0">
                <a:effectLst/>
              </a:rPr>
              <a:t> </a:t>
            </a:r>
            <a:r>
              <a:rPr lang="en-AU" sz="2000" dirty="0" err="1" smtClean="0">
                <a:effectLst/>
              </a:rPr>
              <a:t>dosisnya</a:t>
            </a:r>
            <a:r>
              <a:rPr lang="en-AU" sz="2000" dirty="0" smtClean="0">
                <a:effectLst/>
              </a:rPr>
              <a:t> </a:t>
            </a:r>
            <a:r>
              <a:rPr lang="en-AU" sz="2000" dirty="0" err="1" smtClean="0">
                <a:effectLst/>
              </a:rPr>
              <a:t>atau</a:t>
            </a:r>
            <a:r>
              <a:rPr lang="en-AU" sz="2000" dirty="0" smtClean="0">
                <a:effectLst/>
              </a:rPr>
              <a:t> </a:t>
            </a:r>
            <a:r>
              <a:rPr lang="en-AU" sz="2000" dirty="0" err="1" smtClean="0">
                <a:effectLst/>
              </a:rPr>
              <a:t>tambah</a:t>
            </a:r>
            <a:r>
              <a:rPr lang="en-AU" sz="2000" dirty="0" smtClean="0">
                <a:effectLst/>
              </a:rPr>
              <a:t> </a:t>
            </a:r>
            <a:r>
              <a:rPr lang="en-AU" sz="2000" dirty="0" err="1" smtClean="0">
                <a:effectLst/>
              </a:rPr>
              <a:t>obat</a:t>
            </a:r>
            <a:r>
              <a:rPr lang="en-AU" sz="2000" dirty="0" smtClean="0">
                <a:effectLst/>
              </a:rPr>
              <a:t> lain)</a:t>
            </a:r>
          </a:p>
          <a:p>
            <a:r>
              <a:rPr lang="en-AU" sz="2400" dirty="0" err="1" smtClean="0">
                <a:solidFill>
                  <a:srgbClr val="FFFF00"/>
                </a:solidFill>
                <a:effectLst/>
              </a:rPr>
              <a:t>Prednisolon</a:t>
            </a:r>
            <a:r>
              <a:rPr lang="en-AU" sz="2400" dirty="0" smtClean="0">
                <a:effectLst/>
              </a:rPr>
              <a:t>: </a:t>
            </a:r>
            <a:r>
              <a:rPr lang="en-AU" sz="2400" dirty="0" err="1" smtClean="0">
                <a:effectLst/>
              </a:rPr>
              <a:t>dilanjutkan</a:t>
            </a:r>
            <a:r>
              <a:rPr lang="en-AU" sz="2400" dirty="0" smtClean="0">
                <a:effectLst/>
              </a:rPr>
              <a:t>, </a:t>
            </a:r>
            <a:r>
              <a:rPr lang="en-AU" sz="2400" dirty="0" err="1" smtClean="0">
                <a:effectLst/>
              </a:rPr>
              <a:t>umumnya</a:t>
            </a:r>
            <a:r>
              <a:rPr lang="en-AU" sz="2400" dirty="0" smtClean="0">
                <a:effectLst/>
              </a:rPr>
              <a:t> </a:t>
            </a:r>
            <a:r>
              <a:rPr lang="en-AU" sz="2400" dirty="0" err="1" smtClean="0">
                <a:effectLst/>
              </a:rPr>
              <a:t>untuk</a:t>
            </a:r>
            <a:r>
              <a:rPr lang="en-AU" sz="2400" dirty="0" smtClean="0">
                <a:effectLst/>
              </a:rPr>
              <a:t> 5-7 </a:t>
            </a:r>
            <a:r>
              <a:rPr lang="en-AU" sz="2400" dirty="0" err="1" smtClean="0">
                <a:effectLst/>
              </a:rPr>
              <a:t>hari</a:t>
            </a:r>
            <a:r>
              <a:rPr lang="en-AU" sz="2400" dirty="0" smtClean="0">
                <a:effectLst/>
              </a:rPr>
              <a:t> (3-5 </a:t>
            </a:r>
            <a:r>
              <a:rPr lang="en-AU" sz="2400" dirty="0" err="1" smtClean="0">
                <a:effectLst/>
              </a:rPr>
              <a:t>hari</a:t>
            </a:r>
            <a:r>
              <a:rPr lang="en-AU" sz="2400" dirty="0" smtClean="0">
                <a:effectLst/>
              </a:rPr>
              <a:t> </a:t>
            </a:r>
            <a:r>
              <a:rPr lang="en-AU" sz="2400" dirty="0" err="1" smtClean="0">
                <a:effectLst/>
              </a:rPr>
              <a:t>untuk</a:t>
            </a:r>
            <a:r>
              <a:rPr lang="en-AU" sz="2400" dirty="0" smtClean="0">
                <a:effectLst/>
              </a:rPr>
              <a:t> </a:t>
            </a:r>
            <a:r>
              <a:rPr lang="en-AU" sz="2400" dirty="0" err="1" smtClean="0">
                <a:effectLst/>
              </a:rPr>
              <a:t>anak</a:t>
            </a:r>
            <a:r>
              <a:rPr lang="en-AU" sz="2400" dirty="0" smtClean="0">
                <a:effectLst/>
              </a:rPr>
              <a:t>)</a:t>
            </a:r>
          </a:p>
          <a:p>
            <a:r>
              <a:rPr lang="en-AU" sz="2400" dirty="0" smtClean="0">
                <a:effectLst/>
              </a:rPr>
              <a:t>Follow up (</a:t>
            </a:r>
            <a:r>
              <a:rPr lang="en-AU" sz="2400" dirty="0" err="1" smtClean="0">
                <a:effectLst/>
              </a:rPr>
              <a:t>tindak</a:t>
            </a:r>
            <a:r>
              <a:rPr lang="en-AU" sz="2400" dirty="0" smtClean="0">
                <a:effectLst/>
              </a:rPr>
              <a:t> </a:t>
            </a:r>
            <a:r>
              <a:rPr lang="en-AU" sz="2400" dirty="0" err="1" smtClean="0">
                <a:effectLst/>
              </a:rPr>
              <a:t>lanjut</a:t>
            </a:r>
            <a:r>
              <a:rPr lang="en-AU" sz="2400" dirty="0" smtClean="0">
                <a:effectLst/>
              </a:rPr>
              <a:t>): </a:t>
            </a:r>
            <a:r>
              <a:rPr lang="en-AU" sz="2400" dirty="0" err="1" smtClean="0">
                <a:effectLst/>
              </a:rPr>
              <a:t>setelah</a:t>
            </a:r>
            <a:r>
              <a:rPr lang="en-AU" sz="2400" dirty="0" smtClean="0">
                <a:effectLst/>
              </a:rPr>
              <a:t> 2-7 </a:t>
            </a:r>
            <a:r>
              <a:rPr lang="en-AU" sz="2400" dirty="0" err="1" smtClean="0">
                <a:effectLst/>
              </a:rPr>
              <a:t>hari</a:t>
            </a:r>
            <a:endParaRPr lang="en-AU" sz="2400" dirty="0" smtClean="0">
              <a:effectLst/>
            </a:endParaRPr>
          </a:p>
        </p:txBody>
      </p:sp>
      <p:sp>
        <p:nvSpPr>
          <p:cNvPr id="57347" name="Title 1"/>
          <p:cNvSpPr>
            <a:spLocks noGrp="1"/>
          </p:cNvSpPr>
          <p:nvPr>
            <p:ph type="title"/>
          </p:nvPr>
        </p:nvSpPr>
        <p:spPr>
          <a:xfrm>
            <a:off x="0" y="44450"/>
            <a:ext cx="9144000" cy="1143000"/>
          </a:xfrm>
        </p:spPr>
        <p:txBody>
          <a:bodyPr/>
          <a:lstStyle/>
          <a:p>
            <a:r>
              <a:rPr lang="en-AU" sz="4000" smtClean="0">
                <a:effectLst/>
              </a:rPr>
              <a:t>Saat akan dipulangkan</a:t>
            </a:r>
          </a:p>
        </p:txBody>
      </p:sp>
      <p:sp>
        <p:nvSpPr>
          <p:cNvPr id="57348" name="TextBox 3"/>
          <p:cNvSpPr txBox="1">
            <a:spLocks noChangeArrowheads="1"/>
          </p:cNvSpPr>
          <p:nvPr/>
        </p:nvSpPr>
        <p:spPr bwMode="auto">
          <a:xfrm>
            <a:off x="0" y="6596390"/>
            <a:ext cx="2046287" cy="261610"/>
          </a:xfrm>
          <a:prstGeom prst="rect">
            <a:avLst/>
          </a:prstGeom>
          <a:noFill/>
          <a:ln w="9525">
            <a:noFill/>
            <a:miter lim="800000"/>
            <a:headEnd/>
            <a:tailEnd/>
          </a:ln>
        </p:spPr>
        <p:txBody>
          <a:bodyPr>
            <a:spAutoFit/>
          </a:bodyPr>
          <a:lstStyle/>
          <a:p>
            <a:r>
              <a:rPr lang="en-AU" sz="1100" b="0" i="1" dirty="0">
                <a:solidFill>
                  <a:schemeClr val="accent2"/>
                </a:solidFill>
                <a:latin typeface="Candara" pitchFamily="34" charset="0"/>
              </a:rPr>
              <a:t>GINA </a:t>
            </a:r>
            <a:r>
              <a:rPr lang="en-AU" sz="1100" b="0" i="1" dirty="0" smtClean="0">
                <a:solidFill>
                  <a:schemeClr val="accent2"/>
                </a:solidFill>
                <a:latin typeface="Candara" pitchFamily="34" charset="0"/>
              </a:rPr>
              <a:t> Updated 2016</a:t>
            </a:r>
            <a:endParaRPr lang="en-AU" sz="1100" b="0" i="1" dirty="0">
              <a:solidFill>
                <a:schemeClr val="accent2"/>
              </a:solidFill>
              <a:latin typeface="Candara" pitchFamily="34" charset="0"/>
            </a:endParaRPr>
          </a:p>
        </p:txBody>
      </p:sp>
      <p:sp>
        <p:nvSpPr>
          <p:cNvPr id="5" name="TextBox 5"/>
          <p:cNvSpPr txBox="1">
            <a:spLocks noChangeArrowheads="1"/>
          </p:cNvSpPr>
          <p:nvPr/>
        </p:nvSpPr>
        <p:spPr bwMode="auto">
          <a:xfrm>
            <a:off x="5036081" y="6381328"/>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268413"/>
            <a:ext cx="8640762" cy="4114800"/>
          </a:xfrm>
        </p:spPr>
        <p:txBody>
          <a:bodyPr/>
          <a:lstStyle/>
          <a:p>
            <a:r>
              <a:rPr lang="en-AU" sz="2400" smtClean="0">
                <a:effectLst/>
              </a:rPr>
              <a:t>Pantau pasien secara regular setelah eksaserbasi, sampai gejala dan fungsi paru kembali normal</a:t>
            </a:r>
          </a:p>
          <a:p>
            <a:pPr lvl="1"/>
            <a:r>
              <a:rPr lang="en-AU" sz="2000" smtClean="0">
                <a:effectLst/>
              </a:rPr>
              <a:t>Resiko pasien meningkat saat pemulihan dari eksaserbasi </a:t>
            </a:r>
          </a:p>
          <a:p>
            <a:r>
              <a:rPr lang="en-AU" sz="2400" smtClean="0">
                <a:effectLst/>
              </a:rPr>
              <a:t>Kesempatan</a:t>
            </a:r>
          </a:p>
          <a:p>
            <a:pPr lvl="1"/>
            <a:r>
              <a:rPr lang="en-AU" sz="2000" smtClean="0">
                <a:effectLst/>
              </a:rPr>
              <a:t>Eksaserbasi sering menggambarkan kegagalan penanganan asma kronik, dan saat ini menjadi kesempatan untuk menilai manajemen asma jangka panjang pasien</a:t>
            </a:r>
          </a:p>
          <a:p>
            <a:r>
              <a:rPr lang="en-AU" sz="2400" smtClean="0">
                <a:effectLst/>
              </a:rPr>
              <a:t>Saat kunjungan berikut, cek:</a:t>
            </a:r>
          </a:p>
          <a:p>
            <a:pPr lvl="1"/>
            <a:r>
              <a:rPr lang="en-AU" sz="2000" smtClean="0">
                <a:effectLst/>
              </a:rPr>
              <a:t>Pemahaman pasien tentang penyebab eksaserbasi</a:t>
            </a:r>
          </a:p>
          <a:p>
            <a:pPr lvl="1"/>
            <a:r>
              <a:rPr lang="en-AU" sz="2000" smtClean="0">
                <a:effectLst/>
              </a:rPr>
              <a:t>Faktor resiko yang bisa diperbaiki, misalnya merokok</a:t>
            </a:r>
          </a:p>
          <a:p>
            <a:pPr lvl="1"/>
            <a:r>
              <a:rPr lang="en-AU" sz="2000" smtClean="0">
                <a:effectLst/>
              </a:rPr>
              <a:t>Kepatuhan pemakaian obat, dan pengertian tujuan pengobatan </a:t>
            </a:r>
          </a:p>
          <a:p>
            <a:pPr lvl="1"/>
            <a:r>
              <a:rPr lang="en-AU" sz="2000" smtClean="0">
                <a:effectLst/>
              </a:rPr>
              <a:t>Teknik pemakain obat inhalasi</a:t>
            </a:r>
          </a:p>
          <a:p>
            <a:pPr lvl="1"/>
            <a:r>
              <a:rPr lang="en-AU" sz="2000" smtClean="0">
                <a:effectLst/>
              </a:rPr>
              <a:t>Buat rencana pengobatan tertulis  </a:t>
            </a:r>
          </a:p>
        </p:txBody>
      </p:sp>
      <p:sp>
        <p:nvSpPr>
          <p:cNvPr id="58371" name="Title 1"/>
          <p:cNvSpPr>
            <a:spLocks noGrp="1"/>
          </p:cNvSpPr>
          <p:nvPr>
            <p:ph type="title"/>
          </p:nvPr>
        </p:nvSpPr>
        <p:spPr>
          <a:xfrm>
            <a:off x="0" y="44450"/>
            <a:ext cx="9144000" cy="1143000"/>
          </a:xfrm>
        </p:spPr>
        <p:txBody>
          <a:bodyPr/>
          <a:lstStyle/>
          <a:p>
            <a:r>
              <a:rPr lang="en-AU" sz="4000" smtClean="0">
                <a:effectLst/>
              </a:rPr>
              <a:t>Tindak lanjut setelah eksaserbasi</a:t>
            </a:r>
          </a:p>
        </p:txBody>
      </p:sp>
      <p:sp>
        <p:nvSpPr>
          <p:cNvPr id="58372" name="TextBox 3"/>
          <p:cNvSpPr txBox="1">
            <a:spLocks noChangeArrowheads="1"/>
          </p:cNvSpPr>
          <p:nvPr/>
        </p:nvSpPr>
        <p:spPr bwMode="auto">
          <a:xfrm>
            <a:off x="0" y="6596390"/>
            <a:ext cx="2046287" cy="261610"/>
          </a:xfrm>
          <a:prstGeom prst="rect">
            <a:avLst/>
          </a:prstGeom>
          <a:noFill/>
          <a:ln w="9525">
            <a:noFill/>
            <a:miter lim="800000"/>
            <a:headEnd/>
            <a:tailEnd/>
          </a:ln>
        </p:spPr>
        <p:txBody>
          <a:bodyPr>
            <a:spAutoFit/>
          </a:bodyPr>
          <a:lstStyle/>
          <a:p>
            <a:r>
              <a:rPr lang="en-AU" sz="1100" b="0" i="1" dirty="0" smtClean="0">
                <a:solidFill>
                  <a:schemeClr val="accent2"/>
                </a:solidFill>
                <a:latin typeface="Candara" pitchFamily="34" charset="0"/>
              </a:rPr>
              <a:t>GINA Updated 2016</a:t>
            </a:r>
            <a:endParaRPr lang="en-AU" sz="1100" b="0" i="1" dirty="0">
              <a:solidFill>
                <a:schemeClr val="accent2"/>
              </a:solidFill>
              <a:latin typeface="Candara" pitchFamily="34" charset="0"/>
            </a:endParaRPr>
          </a:p>
        </p:txBody>
      </p:sp>
      <p:sp>
        <p:nvSpPr>
          <p:cNvPr id="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4313"/>
            <a:ext cx="7772400" cy="1000125"/>
          </a:xfrm>
        </p:spPr>
        <p:txBody>
          <a:bodyPr/>
          <a:lstStyle/>
          <a:p>
            <a:pPr>
              <a:defRPr/>
            </a:pPr>
            <a:r>
              <a:rPr lang="en-US" dirty="0" err="1" smtClean="0"/>
              <a:t>Kesimpulan</a:t>
            </a:r>
            <a:endParaRPr lang="en-GB" dirty="0"/>
          </a:p>
        </p:txBody>
      </p:sp>
      <p:sp>
        <p:nvSpPr>
          <p:cNvPr id="3" name="Content Placeholder 2"/>
          <p:cNvSpPr>
            <a:spLocks noGrp="1"/>
          </p:cNvSpPr>
          <p:nvPr>
            <p:ph idx="1"/>
          </p:nvPr>
        </p:nvSpPr>
        <p:spPr>
          <a:xfrm>
            <a:off x="323850" y="1285875"/>
            <a:ext cx="8640763" cy="4114800"/>
          </a:xfrm>
        </p:spPr>
        <p:txBody>
          <a:bodyPr/>
          <a:lstStyle/>
          <a:p>
            <a:pPr>
              <a:spcBef>
                <a:spcPts val="900"/>
              </a:spcBef>
              <a:defRPr/>
            </a:pPr>
            <a:r>
              <a:rPr lang="en-US" sz="2200" dirty="0" err="1" smtClean="0">
                <a:effectLst/>
              </a:rPr>
              <a:t>Penanganan</a:t>
            </a:r>
            <a:r>
              <a:rPr lang="en-US" sz="2200" dirty="0" smtClean="0">
                <a:effectLst/>
              </a:rPr>
              <a:t> </a:t>
            </a:r>
            <a:r>
              <a:rPr lang="en-US" sz="2200" dirty="0" err="1" smtClean="0">
                <a:effectLst/>
              </a:rPr>
              <a:t>utama</a:t>
            </a:r>
            <a:r>
              <a:rPr lang="en-US" sz="2200" dirty="0" smtClean="0">
                <a:effectLst/>
              </a:rPr>
              <a:t> </a:t>
            </a:r>
            <a:r>
              <a:rPr lang="en-US" sz="2200" dirty="0" err="1" smtClean="0">
                <a:effectLst/>
              </a:rPr>
              <a:t>serangan</a:t>
            </a:r>
            <a:r>
              <a:rPr lang="en-US" sz="2200" dirty="0" smtClean="0">
                <a:effectLst/>
              </a:rPr>
              <a:t> </a:t>
            </a:r>
            <a:r>
              <a:rPr lang="en-US" sz="2200" dirty="0" err="1" smtClean="0">
                <a:effectLst/>
              </a:rPr>
              <a:t>asma</a:t>
            </a:r>
            <a:r>
              <a:rPr lang="en-US" sz="2200" dirty="0" smtClean="0">
                <a:effectLst/>
              </a:rPr>
              <a:t> </a:t>
            </a:r>
            <a:r>
              <a:rPr lang="en-US" sz="2200" dirty="0" err="1" smtClean="0">
                <a:effectLst/>
              </a:rPr>
              <a:t>yaitu</a:t>
            </a:r>
            <a:r>
              <a:rPr lang="en-US" sz="2200" dirty="0" smtClean="0">
                <a:effectLst/>
              </a:rPr>
              <a:t>: </a:t>
            </a:r>
            <a:r>
              <a:rPr lang="en-US" sz="2200" dirty="0" err="1" smtClean="0">
                <a:solidFill>
                  <a:srgbClr val="FFFF00"/>
                </a:solidFill>
                <a:effectLst/>
              </a:rPr>
              <a:t>mengatasi</a:t>
            </a:r>
            <a:r>
              <a:rPr lang="en-US" sz="2200" dirty="0" smtClean="0">
                <a:solidFill>
                  <a:srgbClr val="FFFF00"/>
                </a:solidFill>
                <a:effectLst/>
              </a:rPr>
              <a:t> </a:t>
            </a:r>
            <a:r>
              <a:rPr lang="en-US" sz="2200" dirty="0" err="1" smtClean="0">
                <a:solidFill>
                  <a:srgbClr val="FFFF00"/>
                </a:solidFill>
                <a:effectLst/>
              </a:rPr>
              <a:t>hipoksemia</a:t>
            </a:r>
            <a:r>
              <a:rPr lang="en-US" sz="2200" dirty="0" smtClean="0">
                <a:solidFill>
                  <a:srgbClr val="FFFF00"/>
                </a:solidFill>
                <a:effectLst/>
              </a:rPr>
              <a:t>, </a:t>
            </a:r>
            <a:r>
              <a:rPr lang="en-US" sz="2200" dirty="0" err="1" smtClean="0">
                <a:solidFill>
                  <a:srgbClr val="FFFF00"/>
                </a:solidFill>
                <a:effectLst/>
              </a:rPr>
              <a:t>mengatasi</a:t>
            </a:r>
            <a:r>
              <a:rPr lang="en-US" sz="2200" dirty="0" smtClean="0">
                <a:solidFill>
                  <a:srgbClr val="FFFF00"/>
                </a:solidFill>
                <a:effectLst/>
              </a:rPr>
              <a:t> </a:t>
            </a:r>
            <a:r>
              <a:rPr lang="en-US" sz="2200" dirty="0" err="1" smtClean="0">
                <a:solidFill>
                  <a:srgbClr val="FFFF00"/>
                </a:solidFill>
                <a:effectLst/>
              </a:rPr>
              <a:t>bronkokonstriksi</a:t>
            </a:r>
            <a:r>
              <a:rPr lang="en-US" sz="2200" dirty="0" smtClean="0">
                <a:solidFill>
                  <a:srgbClr val="FFFF00"/>
                </a:solidFill>
                <a:effectLst/>
              </a:rPr>
              <a:t> </a:t>
            </a:r>
            <a:r>
              <a:rPr lang="en-US" sz="2200" dirty="0" err="1" smtClean="0">
                <a:solidFill>
                  <a:srgbClr val="FFFF00"/>
                </a:solidFill>
                <a:effectLst/>
              </a:rPr>
              <a:t>dan</a:t>
            </a:r>
            <a:r>
              <a:rPr lang="en-US" sz="2200" dirty="0" smtClean="0">
                <a:solidFill>
                  <a:srgbClr val="FFFF00"/>
                </a:solidFill>
                <a:effectLst/>
              </a:rPr>
              <a:t> </a:t>
            </a:r>
            <a:r>
              <a:rPr lang="en-US" sz="2200" dirty="0" err="1" smtClean="0">
                <a:solidFill>
                  <a:srgbClr val="FFFF00"/>
                </a:solidFill>
                <a:effectLst/>
              </a:rPr>
              <a:t>mencegah</a:t>
            </a:r>
            <a:r>
              <a:rPr lang="en-US" sz="2200" dirty="0" smtClean="0">
                <a:solidFill>
                  <a:srgbClr val="FFFF00"/>
                </a:solidFill>
                <a:effectLst/>
              </a:rPr>
              <a:t> </a:t>
            </a:r>
            <a:r>
              <a:rPr lang="en-US" sz="2200" dirty="0" err="1" smtClean="0">
                <a:solidFill>
                  <a:srgbClr val="FFFF00"/>
                </a:solidFill>
                <a:effectLst/>
              </a:rPr>
              <a:t>kekambuhan</a:t>
            </a:r>
            <a:endParaRPr lang="en-US" sz="2200" dirty="0" smtClean="0">
              <a:solidFill>
                <a:srgbClr val="FFFF00"/>
              </a:solidFill>
              <a:effectLst/>
            </a:endParaRPr>
          </a:p>
          <a:p>
            <a:pPr>
              <a:spcBef>
                <a:spcPts val="900"/>
              </a:spcBef>
              <a:defRPr/>
            </a:pPr>
            <a:r>
              <a:rPr lang="en-US" sz="2200" dirty="0" err="1" smtClean="0">
                <a:effectLst/>
              </a:rPr>
              <a:t>Berdasarkan</a:t>
            </a:r>
            <a:r>
              <a:rPr lang="en-US" sz="2200" dirty="0" smtClean="0">
                <a:effectLst/>
              </a:rPr>
              <a:t> guideline: </a:t>
            </a:r>
            <a:r>
              <a:rPr lang="en-US" sz="2200" dirty="0" err="1" smtClean="0">
                <a:effectLst/>
              </a:rPr>
              <a:t>terapi</a:t>
            </a:r>
            <a:r>
              <a:rPr lang="en-US" sz="2200" dirty="0" smtClean="0">
                <a:effectLst/>
              </a:rPr>
              <a:t> </a:t>
            </a:r>
            <a:r>
              <a:rPr lang="en-US" sz="2200" dirty="0" err="1" smtClean="0">
                <a:effectLst/>
              </a:rPr>
              <a:t>awal</a:t>
            </a:r>
            <a:r>
              <a:rPr lang="en-US" sz="2200" dirty="0" smtClean="0">
                <a:effectLst/>
              </a:rPr>
              <a:t> </a:t>
            </a:r>
            <a:r>
              <a:rPr lang="en-US" sz="2200" dirty="0" err="1" smtClean="0">
                <a:effectLst/>
              </a:rPr>
              <a:t>serangan</a:t>
            </a:r>
            <a:r>
              <a:rPr lang="en-US" sz="2200" dirty="0" smtClean="0">
                <a:effectLst/>
              </a:rPr>
              <a:t> </a:t>
            </a:r>
            <a:r>
              <a:rPr lang="en-US" sz="2200" dirty="0" err="1" smtClean="0">
                <a:effectLst/>
              </a:rPr>
              <a:t>asma</a:t>
            </a:r>
            <a:r>
              <a:rPr lang="en-US" sz="2200" dirty="0" smtClean="0">
                <a:effectLst/>
              </a:rPr>
              <a:t> </a:t>
            </a:r>
            <a:r>
              <a:rPr lang="en-US" sz="2200" dirty="0" err="1" smtClean="0">
                <a:effectLst/>
              </a:rPr>
              <a:t>adalah</a:t>
            </a:r>
            <a:r>
              <a:rPr lang="en-US" sz="2200" dirty="0" smtClean="0">
                <a:effectLst/>
              </a:rPr>
              <a:t> </a:t>
            </a:r>
            <a:r>
              <a:rPr lang="en-US" sz="2200" dirty="0" err="1" smtClean="0">
                <a:solidFill>
                  <a:srgbClr val="FFFF00"/>
                </a:solidFill>
                <a:effectLst/>
              </a:rPr>
              <a:t>inhalasi</a:t>
            </a:r>
            <a:r>
              <a:rPr lang="en-US" sz="2200" dirty="0" smtClean="0">
                <a:solidFill>
                  <a:srgbClr val="FFFF00"/>
                </a:solidFill>
                <a:effectLst/>
              </a:rPr>
              <a:t> SABA, </a:t>
            </a:r>
            <a:r>
              <a:rPr lang="en-US" sz="2200" dirty="0" err="1" smtClean="0">
                <a:solidFill>
                  <a:srgbClr val="FFFF00"/>
                </a:solidFill>
                <a:effectLst/>
              </a:rPr>
              <a:t>oksigen</a:t>
            </a:r>
            <a:r>
              <a:rPr lang="en-US" sz="2200" dirty="0" smtClean="0">
                <a:solidFill>
                  <a:srgbClr val="FFFF00"/>
                </a:solidFill>
                <a:effectLst/>
              </a:rPr>
              <a:t> </a:t>
            </a:r>
            <a:r>
              <a:rPr lang="en-US" sz="2200" dirty="0" err="1" smtClean="0">
                <a:solidFill>
                  <a:srgbClr val="FFFF00"/>
                </a:solidFill>
                <a:effectLst/>
              </a:rPr>
              <a:t>dan</a:t>
            </a:r>
            <a:r>
              <a:rPr lang="en-US" sz="2200" dirty="0" smtClean="0">
                <a:solidFill>
                  <a:srgbClr val="FFFF00"/>
                </a:solidFill>
                <a:effectLst/>
              </a:rPr>
              <a:t> steroid</a:t>
            </a:r>
          </a:p>
          <a:p>
            <a:pPr>
              <a:spcBef>
                <a:spcPts val="900"/>
              </a:spcBef>
              <a:defRPr/>
            </a:pPr>
            <a:r>
              <a:rPr lang="en-US" sz="2200" dirty="0" err="1" smtClean="0">
                <a:effectLst/>
              </a:rPr>
              <a:t>Beberapa</a:t>
            </a:r>
            <a:r>
              <a:rPr lang="en-US" sz="2200" dirty="0" smtClean="0">
                <a:effectLst/>
              </a:rPr>
              <a:t> </a:t>
            </a:r>
            <a:r>
              <a:rPr lang="en-US" sz="2200" dirty="0" err="1" smtClean="0">
                <a:effectLst/>
              </a:rPr>
              <a:t>literatur</a:t>
            </a:r>
            <a:r>
              <a:rPr lang="en-US" sz="2200" dirty="0" smtClean="0">
                <a:effectLst/>
              </a:rPr>
              <a:t> </a:t>
            </a:r>
            <a:r>
              <a:rPr lang="en-US" sz="2200" dirty="0" err="1" smtClean="0">
                <a:effectLst/>
              </a:rPr>
              <a:t>menunjukkan</a:t>
            </a:r>
            <a:r>
              <a:rPr lang="en-US" sz="2200" dirty="0" smtClean="0">
                <a:effectLst/>
              </a:rPr>
              <a:t> steroid </a:t>
            </a:r>
            <a:r>
              <a:rPr lang="en-US" sz="2200" dirty="0" err="1" smtClean="0">
                <a:effectLst/>
              </a:rPr>
              <a:t>inhalasi</a:t>
            </a:r>
            <a:r>
              <a:rPr lang="en-US" sz="2200" dirty="0" smtClean="0">
                <a:effectLst/>
              </a:rPr>
              <a:t> </a:t>
            </a:r>
            <a:r>
              <a:rPr lang="en-US" sz="2200" dirty="0" err="1" smtClean="0">
                <a:effectLst/>
              </a:rPr>
              <a:t>memunyai</a:t>
            </a:r>
            <a:r>
              <a:rPr lang="en-US" sz="2200" dirty="0" smtClean="0">
                <a:effectLst/>
              </a:rPr>
              <a:t> </a:t>
            </a:r>
            <a:r>
              <a:rPr lang="en-US" sz="2200" dirty="0" err="1" smtClean="0">
                <a:effectLst/>
              </a:rPr>
              <a:t>efikasi</a:t>
            </a:r>
            <a:r>
              <a:rPr lang="en-US" sz="2200" dirty="0" smtClean="0">
                <a:effectLst/>
              </a:rPr>
              <a:t> yang </a:t>
            </a:r>
            <a:r>
              <a:rPr lang="en-US" sz="2200" dirty="0" err="1" smtClean="0">
                <a:effectLst/>
              </a:rPr>
              <a:t>sebanding</a:t>
            </a:r>
            <a:r>
              <a:rPr lang="en-US" sz="2200" dirty="0" smtClean="0">
                <a:effectLst/>
              </a:rPr>
              <a:t> </a:t>
            </a:r>
            <a:r>
              <a:rPr lang="en-US" sz="2200" dirty="0" err="1" smtClean="0">
                <a:effectLst/>
              </a:rPr>
              <a:t>dengan</a:t>
            </a:r>
            <a:r>
              <a:rPr lang="en-US" sz="2200" dirty="0" smtClean="0">
                <a:effectLst/>
              </a:rPr>
              <a:t> steroid </a:t>
            </a:r>
            <a:r>
              <a:rPr lang="en-US" sz="2200" dirty="0" err="1" smtClean="0">
                <a:effectLst/>
              </a:rPr>
              <a:t>sistemik</a:t>
            </a:r>
            <a:r>
              <a:rPr lang="en-US" sz="2200" dirty="0" smtClean="0">
                <a:effectLst/>
              </a:rPr>
              <a:t>, </a:t>
            </a:r>
            <a:r>
              <a:rPr lang="en-US" sz="2200" dirty="0" err="1" smtClean="0">
                <a:effectLst/>
              </a:rPr>
              <a:t>dengan</a:t>
            </a:r>
            <a:r>
              <a:rPr lang="en-US" sz="2200" dirty="0" smtClean="0">
                <a:effectLst/>
              </a:rPr>
              <a:t> </a:t>
            </a:r>
            <a:r>
              <a:rPr lang="en-US" sz="2200" dirty="0" err="1" smtClean="0">
                <a:effectLst/>
              </a:rPr>
              <a:t>mula</a:t>
            </a:r>
            <a:r>
              <a:rPr lang="en-US" sz="2200" dirty="0" smtClean="0">
                <a:effectLst/>
              </a:rPr>
              <a:t> </a:t>
            </a:r>
            <a:r>
              <a:rPr lang="en-US" sz="2200" dirty="0" err="1" smtClean="0">
                <a:effectLst/>
              </a:rPr>
              <a:t>kerja</a:t>
            </a:r>
            <a:r>
              <a:rPr lang="en-US" sz="2200" dirty="0" smtClean="0">
                <a:effectLst/>
              </a:rPr>
              <a:t> yang </a:t>
            </a:r>
            <a:r>
              <a:rPr lang="en-US" sz="2200" dirty="0" err="1" smtClean="0">
                <a:effectLst/>
              </a:rPr>
              <a:t>lebih</a:t>
            </a:r>
            <a:r>
              <a:rPr lang="en-US" sz="2200" dirty="0" smtClean="0">
                <a:effectLst/>
              </a:rPr>
              <a:t> </a:t>
            </a:r>
            <a:r>
              <a:rPr lang="en-US" sz="2200" dirty="0" err="1" smtClean="0">
                <a:effectLst/>
              </a:rPr>
              <a:t>cepat</a:t>
            </a:r>
            <a:endParaRPr lang="en-US" sz="2200" dirty="0" smtClean="0">
              <a:effectLst/>
            </a:endParaRPr>
          </a:p>
          <a:p>
            <a:pPr>
              <a:spcBef>
                <a:spcPts val="900"/>
              </a:spcBef>
              <a:defRPr/>
            </a:pPr>
            <a:r>
              <a:rPr lang="en-US" sz="2200" dirty="0" err="1" smtClean="0"/>
              <a:t>Saat</a:t>
            </a:r>
            <a:r>
              <a:rPr lang="en-US" sz="2200" dirty="0" smtClean="0"/>
              <a:t> </a:t>
            </a:r>
            <a:r>
              <a:rPr lang="en-US" sz="2200" dirty="0" err="1" smtClean="0"/>
              <a:t>pasien</a:t>
            </a:r>
            <a:r>
              <a:rPr lang="en-US" sz="2200" dirty="0" smtClean="0"/>
              <a:t> </a:t>
            </a:r>
            <a:r>
              <a:rPr lang="en-US" sz="2200" dirty="0" err="1" smtClean="0"/>
              <a:t>dipulangkan</a:t>
            </a:r>
            <a:r>
              <a:rPr lang="en-US" sz="2200" dirty="0" smtClean="0"/>
              <a:t> </a:t>
            </a:r>
            <a:r>
              <a:rPr lang="en-US" sz="2200" dirty="0" err="1" smtClean="0"/>
              <a:t>berikan</a:t>
            </a:r>
            <a:r>
              <a:rPr lang="en-US" sz="2200" dirty="0" smtClean="0"/>
              <a:t> </a:t>
            </a:r>
            <a:r>
              <a:rPr lang="en-US" sz="2200" dirty="0" err="1" smtClean="0"/>
              <a:t>obat</a:t>
            </a:r>
            <a:r>
              <a:rPr lang="en-US" sz="2200" dirty="0" smtClean="0"/>
              <a:t> </a:t>
            </a:r>
            <a:r>
              <a:rPr lang="en-US" sz="2200" dirty="0" err="1" smtClean="0"/>
              <a:t>pelega</a:t>
            </a:r>
            <a:r>
              <a:rPr lang="en-US" sz="2200" dirty="0" smtClean="0"/>
              <a:t> </a:t>
            </a:r>
            <a:r>
              <a:rPr lang="en-US" sz="2200" dirty="0" err="1" smtClean="0"/>
              <a:t>dan</a:t>
            </a:r>
            <a:r>
              <a:rPr lang="en-US" sz="2200" dirty="0" smtClean="0"/>
              <a:t> </a:t>
            </a:r>
            <a:r>
              <a:rPr lang="en-US" sz="2200" dirty="0" err="1" smtClean="0"/>
              <a:t>pengontrol</a:t>
            </a:r>
            <a:r>
              <a:rPr lang="en-US" sz="2200" dirty="0" smtClean="0"/>
              <a:t>. </a:t>
            </a:r>
            <a:r>
              <a:rPr lang="en-US" sz="2200" dirty="0" err="1" smtClean="0"/>
              <a:t>Harap</a:t>
            </a:r>
            <a:r>
              <a:rPr lang="en-US" sz="2200" dirty="0" smtClean="0"/>
              <a:t> </a:t>
            </a:r>
            <a:r>
              <a:rPr lang="en-US" sz="2200" dirty="0" err="1" smtClean="0"/>
              <a:t>pastikan</a:t>
            </a:r>
            <a:r>
              <a:rPr lang="en-US" sz="2200" dirty="0" smtClean="0"/>
              <a:t> </a:t>
            </a:r>
            <a:r>
              <a:rPr lang="en-US" sz="2200" dirty="0" err="1" smtClean="0"/>
              <a:t>pasien</a:t>
            </a:r>
            <a:r>
              <a:rPr lang="en-US" sz="2200" dirty="0" smtClean="0"/>
              <a:t> </a:t>
            </a:r>
            <a:r>
              <a:rPr lang="en-US" sz="2200" dirty="0" err="1" smtClean="0"/>
              <a:t>tahu</a:t>
            </a:r>
            <a:r>
              <a:rPr lang="en-US" sz="2200" dirty="0" smtClean="0"/>
              <a:t> </a:t>
            </a:r>
            <a:r>
              <a:rPr lang="en-US" sz="2200" dirty="0" err="1" smtClean="0"/>
              <a:t>cara</a:t>
            </a:r>
            <a:r>
              <a:rPr lang="en-US" sz="2200" dirty="0" smtClean="0"/>
              <a:t> </a:t>
            </a:r>
            <a:r>
              <a:rPr lang="en-US" sz="2200" dirty="0" err="1" smtClean="0"/>
              <a:t>pakai</a:t>
            </a:r>
            <a:r>
              <a:rPr lang="en-US" sz="2200" dirty="0" smtClean="0"/>
              <a:t>. SABA </a:t>
            </a:r>
            <a:r>
              <a:rPr lang="en-US" sz="2200" dirty="0" err="1" smtClean="0"/>
              <a:t>inhalasi</a:t>
            </a:r>
            <a:r>
              <a:rPr lang="en-US" sz="2200" dirty="0" smtClean="0"/>
              <a:t> (</a:t>
            </a:r>
            <a:r>
              <a:rPr lang="en-US" sz="2200" dirty="0" err="1" smtClean="0"/>
              <a:t>spt</a:t>
            </a:r>
            <a:r>
              <a:rPr lang="en-US" sz="2200" dirty="0" smtClean="0"/>
              <a:t> </a:t>
            </a:r>
            <a:r>
              <a:rPr lang="en-US" sz="2200" dirty="0" err="1" smtClean="0"/>
              <a:t>Salbutamol</a:t>
            </a:r>
            <a:r>
              <a:rPr lang="en-US" sz="2200" dirty="0" smtClean="0"/>
              <a:t>) </a:t>
            </a:r>
            <a:r>
              <a:rPr lang="en-US" sz="2200" dirty="0" err="1" smtClean="0"/>
              <a:t>lebih</a:t>
            </a:r>
            <a:r>
              <a:rPr lang="en-US" sz="2200" dirty="0" smtClean="0"/>
              <a:t> </a:t>
            </a:r>
            <a:r>
              <a:rPr lang="en-US" sz="2200" dirty="0" err="1" smtClean="0"/>
              <a:t>diutamakan</a:t>
            </a:r>
            <a:r>
              <a:rPr lang="en-US" sz="2200" dirty="0" smtClean="0"/>
              <a:t> </a:t>
            </a:r>
            <a:r>
              <a:rPr lang="en-US" sz="2200" dirty="0" err="1" smtClean="0"/>
              <a:t>dibandingkan</a:t>
            </a:r>
            <a:r>
              <a:rPr lang="en-US" sz="2200" dirty="0" smtClean="0"/>
              <a:t> </a:t>
            </a:r>
            <a:r>
              <a:rPr lang="en-US" sz="2200" dirty="0" err="1" smtClean="0"/>
              <a:t>obat</a:t>
            </a:r>
            <a:r>
              <a:rPr lang="en-US" sz="2200" dirty="0" smtClean="0"/>
              <a:t> oral.</a:t>
            </a:r>
            <a:endParaRPr lang="en-US" sz="2200" dirty="0" smtClean="0">
              <a:effectLst/>
            </a:endParaRPr>
          </a:p>
          <a:p>
            <a:pPr>
              <a:spcBef>
                <a:spcPts val="900"/>
              </a:spcBef>
              <a:defRPr/>
            </a:pPr>
            <a:r>
              <a:rPr lang="en-US" sz="2200" i="1" dirty="0" smtClean="0">
                <a:solidFill>
                  <a:prstClr val="white"/>
                </a:solidFill>
                <a:cs typeface="Arial" charset="0"/>
              </a:rPr>
              <a:t>Fill-volume</a:t>
            </a:r>
            <a:r>
              <a:rPr lang="en-US" sz="2200" dirty="0" smtClean="0">
                <a:solidFill>
                  <a:prstClr val="white"/>
                </a:solidFill>
                <a:cs typeface="Arial" charset="0"/>
              </a:rPr>
              <a:t> </a:t>
            </a:r>
            <a:r>
              <a:rPr lang="en-US" sz="2200" dirty="0" err="1" smtClean="0">
                <a:solidFill>
                  <a:prstClr val="white"/>
                </a:solidFill>
                <a:cs typeface="Arial" charset="0"/>
              </a:rPr>
              <a:t>ditentukan</a:t>
            </a:r>
            <a:r>
              <a:rPr lang="en-US" sz="2200" dirty="0" smtClean="0">
                <a:solidFill>
                  <a:prstClr val="white"/>
                </a:solidFill>
                <a:cs typeface="Arial" charset="0"/>
              </a:rPr>
              <a:t> </a:t>
            </a:r>
            <a:r>
              <a:rPr lang="en-US" sz="2200" dirty="0" err="1" smtClean="0">
                <a:solidFill>
                  <a:prstClr val="white"/>
                </a:solidFill>
                <a:cs typeface="Arial" charset="0"/>
              </a:rPr>
              <a:t>sesuai</a:t>
            </a:r>
            <a:r>
              <a:rPr lang="en-US" sz="2200" dirty="0" smtClean="0">
                <a:solidFill>
                  <a:prstClr val="white"/>
                </a:solidFill>
                <a:cs typeface="Arial" charset="0"/>
              </a:rPr>
              <a:t> </a:t>
            </a:r>
            <a:r>
              <a:rPr lang="en-US" sz="2200" dirty="0" err="1" smtClean="0">
                <a:solidFill>
                  <a:prstClr val="white"/>
                </a:solidFill>
                <a:cs typeface="Arial" charset="0"/>
              </a:rPr>
              <a:t>spesifikasi</a:t>
            </a:r>
            <a:r>
              <a:rPr lang="en-US" sz="2200" dirty="0" smtClean="0">
                <a:solidFill>
                  <a:prstClr val="white"/>
                </a:solidFill>
                <a:cs typeface="Arial" charset="0"/>
              </a:rPr>
              <a:t> yang </a:t>
            </a:r>
            <a:r>
              <a:rPr lang="en-US" sz="2200" dirty="0" err="1" smtClean="0">
                <a:solidFill>
                  <a:prstClr val="white"/>
                </a:solidFill>
                <a:cs typeface="Arial" charset="0"/>
              </a:rPr>
              <a:t>dibuat</a:t>
            </a:r>
            <a:r>
              <a:rPr lang="en-US" sz="2200" dirty="0" smtClean="0">
                <a:solidFill>
                  <a:prstClr val="white"/>
                </a:solidFill>
                <a:cs typeface="Arial" charset="0"/>
              </a:rPr>
              <a:t> </a:t>
            </a:r>
            <a:r>
              <a:rPr lang="en-US" sz="2200" dirty="0" err="1" smtClean="0">
                <a:solidFill>
                  <a:prstClr val="white"/>
                </a:solidFill>
                <a:cs typeface="Arial" charset="0"/>
              </a:rPr>
              <a:t>oleh</a:t>
            </a:r>
            <a:r>
              <a:rPr lang="en-US" sz="2200" dirty="0" smtClean="0">
                <a:solidFill>
                  <a:prstClr val="white"/>
                </a:solidFill>
                <a:cs typeface="Arial" charset="0"/>
              </a:rPr>
              <a:t> </a:t>
            </a:r>
            <a:r>
              <a:rPr lang="en-US" sz="2200" dirty="0" err="1" smtClean="0">
                <a:solidFill>
                  <a:prstClr val="white"/>
                </a:solidFill>
                <a:cs typeface="Arial" charset="0"/>
              </a:rPr>
              <a:t>produsennya</a:t>
            </a:r>
            <a:endParaRPr lang="en-US" sz="2200" dirty="0" smtClean="0">
              <a:solidFill>
                <a:prstClr val="white"/>
              </a:solidFill>
              <a:cs typeface="Arial" charset="0"/>
            </a:endParaRPr>
          </a:p>
          <a:p>
            <a:pPr>
              <a:spcBef>
                <a:spcPts val="900"/>
              </a:spcBef>
              <a:defRPr/>
            </a:pPr>
            <a:endParaRPr lang="en-GB" sz="2200" dirty="0">
              <a:effectLst/>
            </a:endParaRPr>
          </a:p>
        </p:txBody>
      </p:sp>
      <p:sp>
        <p:nvSpPr>
          <p:cNvPr id="4"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4213" y="1341438"/>
            <a:ext cx="7772400" cy="4105275"/>
          </a:xfrm>
        </p:spPr>
        <p:txBody>
          <a:bodyPr/>
          <a:lstStyle/>
          <a:p>
            <a:pPr eaLnBrk="1" hangingPunct="1">
              <a:defRPr/>
            </a:pPr>
            <a:r>
              <a:rPr lang="en-US" sz="7200" dirty="0" smtClean="0"/>
              <a:t>TERIMA KASIH</a:t>
            </a:r>
            <a:endParaRPr lang="en-GB" sz="7200" dirty="0" smtClean="0"/>
          </a:p>
        </p:txBody>
      </p:sp>
      <p:pic>
        <p:nvPicPr>
          <p:cNvPr id="49155" name="Picture 2"/>
          <p:cNvPicPr>
            <a:picLocks noChangeAspect="1"/>
          </p:cNvPicPr>
          <p:nvPr/>
        </p:nvPicPr>
        <p:blipFill>
          <a:blip r:embed="rId2" cstate="print"/>
          <a:srcRect/>
          <a:stretch>
            <a:fillRect/>
          </a:stretch>
        </p:blipFill>
        <p:spPr bwMode="auto">
          <a:xfrm>
            <a:off x="250825" y="5805488"/>
            <a:ext cx="936625" cy="803275"/>
          </a:xfrm>
          <a:prstGeom prst="rect">
            <a:avLst/>
          </a:prstGeom>
          <a:noFill/>
          <a:ln w="9525">
            <a:noFill/>
            <a:miter lim="800000"/>
            <a:headEnd/>
            <a:tailEnd/>
          </a:ln>
        </p:spPr>
      </p:pic>
      <p:sp>
        <p:nvSpPr>
          <p:cNvPr id="6" name="TextBox 5"/>
          <p:cNvSpPr txBox="1"/>
          <p:nvPr/>
        </p:nvSpPr>
        <p:spPr>
          <a:xfrm>
            <a:off x="1187450" y="5842000"/>
            <a:ext cx="2771775" cy="900113"/>
          </a:xfrm>
          <a:prstGeom prst="rect">
            <a:avLst/>
          </a:prstGeom>
          <a:noFill/>
        </p:spPr>
        <p:txBody>
          <a:bodyPr>
            <a:spAutoFit/>
          </a:bodyPr>
          <a:lstStyle/>
          <a:p>
            <a:pPr>
              <a:defRPr/>
            </a:pPr>
            <a:r>
              <a:rPr lang="en-US" sz="1050" dirty="0" err="1">
                <a:latin typeface="Arial" pitchFamily="34" charset="0"/>
                <a:cs typeface="+mn-cs"/>
              </a:rPr>
              <a:t>Menara</a:t>
            </a:r>
            <a:r>
              <a:rPr lang="en-US" sz="1050" dirty="0">
                <a:latin typeface="Arial" pitchFamily="34" charset="0"/>
                <a:cs typeface="+mn-cs"/>
              </a:rPr>
              <a:t> Standard Chartered 35</a:t>
            </a:r>
            <a:r>
              <a:rPr lang="en-US" sz="1050" baseline="30000" dirty="0">
                <a:latin typeface="Arial" pitchFamily="34" charset="0"/>
                <a:cs typeface="+mn-cs"/>
              </a:rPr>
              <a:t>th</a:t>
            </a:r>
            <a:r>
              <a:rPr lang="en-US" sz="1050" dirty="0">
                <a:latin typeface="Arial" pitchFamily="34" charset="0"/>
                <a:cs typeface="+mn-cs"/>
              </a:rPr>
              <a:t> Floor </a:t>
            </a:r>
          </a:p>
          <a:p>
            <a:pPr>
              <a:defRPr/>
            </a:pPr>
            <a:r>
              <a:rPr lang="en-US" sz="1050" dirty="0">
                <a:latin typeface="Arial" pitchFamily="34" charset="0"/>
                <a:cs typeface="+mn-cs"/>
              </a:rPr>
              <a:t>Jl. Prof. Dr. </a:t>
            </a:r>
            <a:r>
              <a:rPr lang="en-US" sz="1050" dirty="0" err="1">
                <a:latin typeface="Arial" pitchFamily="34" charset="0"/>
                <a:cs typeface="+mn-cs"/>
              </a:rPr>
              <a:t>Satrio</a:t>
            </a:r>
            <a:r>
              <a:rPr lang="en-US" sz="1050" dirty="0">
                <a:latin typeface="Arial" pitchFamily="34" charset="0"/>
                <a:cs typeface="+mn-cs"/>
              </a:rPr>
              <a:t> No. 164 Jakarta 12930 </a:t>
            </a:r>
            <a:r>
              <a:rPr lang="en-US" sz="1050" dirty="0" err="1">
                <a:latin typeface="Arial" pitchFamily="34" charset="0"/>
                <a:cs typeface="+mn-cs"/>
              </a:rPr>
              <a:t>Telp</a:t>
            </a:r>
            <a:r>
              <a:rPr lang="en-US" sz="1050" dirty="0">
                <a:latin typeface="Arial" pitchFamily="34" charset="0"/>
                <a:cs typeface="+mn-cs"/>
              </a:rPr>
              <a:t>. (62-21) 2553 2350 </a:t>
            </a:r>
          </a:p>
          <a:p>
            <a:pPr>
              <a:defRPr/>
            </a:pPr>
            <a:r>
              <a:rPr lang="en-US" sz="1050" dirty="0">
                <a:latin typeface="Arial" pitchFamily="34" charset="0"/>
                <a:cs typeface="+mn-cs"/>
              </a:rPr>
              <a:t>Fax. (62-21) 2553 2360</a:t>
            </a:r>
          </a:p>
          <a:p>
            <a:pPr>
              <a:defRPr/>
            </a:pPr>
            <a:endParaRPr lang="en-US" sz="1050" dirty="0">
              <a:latin typeface="Arial" pitchFamily="34" charset="0"/>
              <a:cs typeface="+mn-cs"/>
            </a:endParaRPr>
          </a:p>
        </p:txBody>
      </p:sp>
      <p:sp>
        <p:nvSpPr>
          <p:cNvPr id="7"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14313"/>
            <a:ext cx="7772400" cy="1143000"/>
          </a:xfrm>
        </p:spPr>
        <p:txBody>
          <a:bodyPr/>
          <a:lstStyle/>
          <a:p>
            <a:pPr eaLnBrk="1" hangingPunct="1">
              <a:defRPr/>
            </a:pPr>
            <a:r>
              <a:rPr lang="en-US" sz="4000" smtClean="0">
                <a:solidFill>
                  <a:srgbClr val="FFFF00"/>
                </a:solidFill>
              </a:rPr>
              <a:t>Mengapa menggunakan inhalasi</a:t>
            </a:r>
          </a:p>
        </p:txBody>
      </p:sp>
      <p:sp>
        <p:nvSpPr>
          <p:cNvPr id="11267" name="Rectangle 3"/>
          <p:cNvSpPr>
            <a:spLocks noGrp="1" noChangeArrowheads="1"/>
          </p:cNvSpPr>
          <p:nvPr>
            <p:ph idx="1"/>
          </p:nvPr>
        </p:nvSpPr>
        <p:spPr>
          <a:xfrm>
            <a:off x="285750" y="1214438"/>
            <a:ext cx="8174038" cy="4114800"/>
          </a:xfrm>
        </p:spPr>
        <p:txBody>
          <a:bodyPr/>
          <a:lstStyle/>
          <a:p>
            <a:pPr eaLnBrk="1" hangingPunct="1">
              <a:defRPr/>
            </a:pPr>
            <a:r>
              <a:rPr lang="en-US" sz="2800" dirty="0" err="1" smtClean="0"/>
              <a:t>Obat</a:t>
            </a:r>
            <a:r>
              <a:rPr lang="en-US" sz="2800" dirty="0" smtClean="0"/>
              <a:t> </a:t>
            </a:r>
            <a:r>
              <a:rPr lang="en-US" sz="2800" dirty="0" err="1" smtClean="0"/>
              <a:t>inhalasi</a:t>
            </a:r>
            <a:r>
              <a:rPr lang="en-US" sz="2800" dirty="0" smtClean="0"/>
              <a:t>:</a:t>
            </a:r>
          </a:p>
          <a:p>
            <a:pPr lvl="1" eaLnBrk="1" hangingPunct="1">
              <a:defRPr/>
            </a:pPr>
            <a:r>
              <a:rPr lang="en-US" sz="2400" dirty="0" err="1" smtClean="0"/>
              <a:t>Dosis</a:t>
            </a:r>
            <a:r>
              <a:rPr lang="en-US" sz="2400" dirty="0" smtClean="0"/>
              <a:t> </a:t>
            </a:r>
            <a:r>
              <a:rPr lang="en-US" sz="2400" dirty="0" err="1" smtClean="0"/>
              <a:t>obat</a:t>
            </a:r>
            <a:r>
              <a:rPr lang="en-US" sz="2400" dirty="0" smtClean="0"/>
              <a:t> </a:t>
            </a:r>
            <a:r>
              <a:rPr lang="en-US" sz="2400" dirty="0" err="1" smtClean="0"/>
              <a:t>kecil</a:t>
            </a:r>
            <a:r>
              <a:rPr lang="en-US" sz="2400" dirty="0" smtClean="0"/>
              <a:t> </a:t>
            </a:r>
            <a:r>
              <a:rPr lang="en-US" sz="2400" dirty="0" smtClean="0">
                <a:sym typeface="Wingdings" pitchFamily="2" charset="2"/>
              </a:rPr>
              <a:t> </a:t>
            </a:r>
            <a:r>
              <a:rPr lang="en-US" sz="2400" dirty="0" err="1" smtClean="0">
                <a:sym typeface="Wingdings" pitchFamily="2" charset="2"/>
              </a:rPr>
              <a:t>efek</a:t>
            </a:r>
            <a:r>
              <a:rPr lang="en-US" sz="2400" dirty="0" smtClean="0">
                <a:sym typeface="Wingdings" pitchFamily="2" charset="2"/>
              </a:rPr>
              <a:t> </a:t>
            </a:r>
            <a:r>
              <a:rPr lang="en-US" sz="2400" dirty="0" err="1" smtClean="0">
                <a:sym typeface="Wingdings" pitchFamily="2" charset="2"/>
              </a:rPr>
              <a:t>samping</a:t>
            </a:r>
            <a:r>
              <a:rPr lang="en-US" sz="2400" dirty="0" smtClean="0">
                <a:sym typeface="Wingdings" pitchFamily="2" charset="2"/>
              </a:rPr>
              <a:t> </a:t>
            </a:r>
          </a:p>
          <a:p>
            <a:pPr lvl="1" eaLnBrk="1" hangingPunct="1">
              <a:defRPr/>
            </a:pPr>
            <a:r>
              <a:rPr lang="en-US" sz="2400" dirty="0" err="1" smtClean="0">
                <a:sym typeface="Wingdings" pitchFamily="2" charset="2"/>
              </a:rPr>
              <a:t>Langsung</a:t>
            </a:r>
            <a:r>
              <a:rPr lang="en-US" sz="2400" dirty="0" smtClean="0">
                <a:sym typeface="Wingdings" pitchFamily="2" charset="2"/>
              </a:rPr>
              <a:t> </a:t>
            </a:r>
            <a:r>
              <a:rPr lang="en-US" sz="2400" dirty="0" err="1" smtClean="0">
                <a:sym typeface="Wingdings" pitchFamily="2" charset="2"/>
              </a:rPr>
              <a:t>bekerja</a:t>
            </a:r>
            <a:r>
              <a:rPr lang="en-US" sz="2400" dirty="0" smtClean="0">
                <a:sym typeface="Wingdings" pitchFamily="2" charset="2"/>
              </a:rPr>
              <a:t> </a:t>
            </a:r>
            <a:r>
              <a:rPr lang="en-US" sz="2400" dirty="0" err="1" smtClean="0">
                <a:sym typeface="Wingdings" pitchFamily="2" charset="2"/>
              </a:rPr>
              <a:t>ke</a:t>
            </a:r>
            <a:r>
              <a:rPr lang="en-US" sz="2400" dirty="0" smtClean="0">
                <a:sym typeface="Wingdings" pitchFamily="2" charset="2"/>
              </a:rPr>
              <a:t> </a:t>
            </a:r>
            <a:r>
              <a:rPr lang="en-US" sz="2400" dirty="0" err="1" smtClean="0">
                <a:sym typeface="Wingdings" pitchFamily="2" charset="2"/>
              </a:rPr>
              <a:t>paru</a:t>
            </a:r>
            <a:endParaRPr lang="en-US" sz="2400" dirty="0" smtClean="0">
              <a:sym typeface="Wingdings" pitchFamily="2" charset="2"/>
            </a:endParaRPr>
          </a:p>
          <a:p>
            <a:pPr lvl="1" eaLnBrk="1" hangingPunct="1">
              <a:defRPr/>
            </a:pPr>
            <a:r>
              <a:rPr lang="en-US" sz="2400" dirty="0" err="1" smtClean="0">
                <a:sym typeface="Wingdings" pitchFamily="2" charset="2"/>
              </a:rPr>
              <a:t>Mula</a:t>
            </a:r>
            <a:r>
              <a:rPr lang="en-US" sz="2400" dirty="0" smtClean="0">
                <a:sym typeface="Wingdings" pitchFamily="2" charset="2"/>
              </a:rPr>
              <a:t> </a:t>
            </a:r>
            <a:r>
              <a:rPr lang="en-US" sz="2400" dirty="0" err="1" smtClean="0">
                <a:sym typeface="Wingdings" pitchFamily="2" charset="2"/>
              </a:rPr>
              <a:t>kerja</a:t>
            </a:r>
            <a:r>
              <a:rPr lang="en-US" sz="2400" dirty="0" smtClean="0">
                <a:sym typeface="Wingdings" pitchFamily="2" charset="2"/>
              </a:rPr>
              <a:t> </a:t>
            </a:r>
            <a:r>
              <a:rPr lang="en-US" sz="2400" dirty="0" err="1" smtClean="0">
                <a:sym typeface="Wingdings" pitchFamily="2" charset="2"/>
              </a:rPr>
              <a:t>cepat</a:t>
            </a:r>
            <a:endParaRPr lang="en-US" sz="2400" dirty="0" smtClean="0">
              <a:sym typeface="Wingdings" pitchFamily="2" charset="2"/>
            </a:endParaRPr>
          </a:p>
          <a:p>
            <a:pPr lvl="1" eaLnBrk="1" hangingPunct="1">
              <a:defRPr/>
            </a:pPr>
            <a:r>
              <a:rPr lang="en-US" sz="2400" dirty="0" err="1" smtClean="0">
                <a:sym typeface="Wingdings" pitchFamily="2" charset="2"/>
              </a:rPr>
              <a:t>Praktis</a:t>
            </a:r>
            <a:endParaRPr lang="en-US" sz="2400" dirty="0" smtClean="0">
              <a:sym typeface="Wingdings" pitchFamily="2" charset="2"/>
            </a:endParaRPr>
          </a:p>
          <a:p>
            <a:pPr lvl="1" eaLnBrk="1" hangingPunct="1">
              <a:buFontTx/>
              <a:buNone/>
              <a:defRPr/>
            </a:pPr>
            <a:r>
              <a:rPr lang="en-US" sz="2400" dirty="0" smtClean="0">
                <a:sym typeface="Wingdings" pitchFamily="2" charset="2"/>
              </a:rPr>
              <a:t> </a:t>
            </a:r>
            <a:r>
              <a:rPr lang="en-US" sz="2400" dirty="0" err="1" smtClean="0">
                <a:sym typeface="Wingdings" pitchFamily="2" charset="2"/>
              </a:rPr>
              <a:t>Direkomendasi</a:t>
            </a:r>
            <a:r>
              <a:rPr lang="en-US" sz="2400" dirty="0" smtClean="0">
                <a:sym typeface="Wingdings" pitchFamily="2" charset="2"/>
              </a:rPr>
              <a:t> </a:t>
            </a:r>
            <a:r>
              <a:rPr lang="en-US" sz="2400" dirty="0" err="1" smtClean="0">
                <a:sym typeface="Wingdings" pitchFamily="2" charset="2"/>
              </a:rPr>
              <a:t>oleh</a:t>
            </a:r>
            <a:r>
              <a:rPr lang="en-US" sz="2400" dirty="0" smtClean="0">
                <a:sym typeface="Wingdings" pitchFamily="2" charset="2"/>
              </a:rPr>
              <a:t> GINA (</a:t>
            </a:r>
            <a:r>
              <a:rPr lang="en-US" sz="2400" i="1" dirty="0" smtClean="0">
                <a:sym typeface="Wingdings" pitchFamily="2" charset="2"/>
              </a:rPr>
              <a:t>Global Initiative for Asthma </a:t>
            </a:r>
            <a:r>
              <a:rPr lang="en-US" sz="2400" dirty="0" smtClean="0">
                <a:sym typeface="Wingdings" pitchFamily="2" charset="2"/>
              </a:rPr>
              <a:t>– guideline </a:t>
            </a:r>
            <a:r>
              <a:rPr lang="en-US" sz="2400" dirty="0" err="1" smtClean="0">
                <a:sym typeface="Wingdings" pitchFamily="2" charset="2"/>
              </a:rPr>
              <a:t>asma</a:t>
            </a:r>
            <a:r>
              <a:rPr lang="en-US" sz="2400" dirty="0" smtClean="0">
                <a:sym typeface="Wingdings" pitchFamily="2" charset="2"/>
              </a:rPr>
              <a:t> </a:t>
            </a:r>
            <a:r>
              <a:rPr lang="en-US" sz="2400" dirty="0" err="1" smtClean="0">
                <a:sym typeface="Wingdings" pitchFamily="2" charset="2"/>
              </a:rPr>
              <a:t>dunia</a:t>
            </a:r>
            <a:r>
              <a:rPr lang="en-US" sz="2400" dirty="0" smtClean="0">
                <a:sym typeface="Wingdings" pitchFamily="2" charset="2"/>
              </a:rPr>
              <a:t>) &amp; guideline </a:t>
            </a:r>
            <a:r>
              <a:rPr lang="en-US" sz="2400" dirty="0" err="1" smtClean="0">
                <a:sym typeface="Wingdings" pitchFamily="2" charset="2"/>
              </a:rPr>
              <a:t>asma</a:t>
            </a:r>
            <a:r>
              <a:rPr lang="en-US" sz="2400" dirty="0" smtClean="0">
                <a:sym typeface="Wingdings" pitchFamily="2" charset="2"/>
              </a:rPr>
              <a:t> Indonesia</a:t>
            </a:r>
          </a:p>
        </p:txBody>
      </p:sp>
      <p:pic>
        <p:nvPicPr>
          <p:cNvPr id="9220" name="Picture 2" descr="inhaler_001"/>
          <p:cNvPicPr>
            <a:picLocks noChangeAspect="1" noChangeArrowheads="1"/>
          </p:cNvPicPr>
          <p:nvPr/>
        </p:nvPicPr>
        <p:blipFill>
          <a:blip r:embed="rId2" cstate="print"/>
          <a:srcRect/>
          <a:stretch>
            <a:fillRect/>
          </a:stretch>
        </p:blipFill>
        <p:spPr bwMode="auto">
          <a:xfrm rot="5613196">
            <a:off x="5627688" y="4868863"/>
            <a:ext cx="1584325" cy="1584325"/>
          </a:xfrm>
          <a:prstGeom prst="rect">
            <a:avLst/>
          </a:prstGeom>
          <a:noFill/>
          <a:ln w="9525">
            <a:noFill/>
            <a:miter lim="800000"/>
            <a:headEnd/>
            <a:tailEnd/>
          </a:ln>
        </p:spPr>
      </p:pic>
      <p:pic>
        <p:nvPicPr>
          <p:cNvPr id="9221" name="Picture 10"/>
          <p:cNvPicPr>
            <a:picLocks noChangeAspect="1" noChangeArrowheads="1"/>
          </p:cNvPicPr>
          <p:nvPr/>
        </p:nvPicPr>
        <p:blipFill>
          <a:blip r:embed="rId3" cstate="print"/>
          <a:srcRect/>
          <a:stretch>
            <a:fillRect/>
          </a:stretch>
        </p:blipFill>
        <p:spPr bwMode="auto">
          <a:xfrm rot="5400000">
            <a:off x="7085013" y="4508500"/>
            <a:ext cx="1819275" cy="1819275"/>
          </a:xfrm>
          <a:prstGeom prst="rect">
            <a:avLst/>
          </a:prstGeom>
          <a:noFill/>
          <a:ln w="9525">
            <a:noFill/>
            <a:miter lim="800000"/>
            <a:headEnd/>
            <a:tailEnd/>
          </a:ln>
        </p:spPr>
      </p:pic>
      <p:sp>
        <p:nvSpPr>
          <p:cNvPr id="10"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
        <p:nvSpPr>
          <p:cNvPr id="11" name="Rectangle 5"/>
          <p:cNvSpPr>
            <a:spLocks noChangeArrowheads="1"/>
          </p:cNvSpPr>
          <p:nvPr/>
        </p:nvSpPr>
        <p:spPr bwMode="auto">
          <a:xfrm>
            <a:off x="0" y="6400800"/>
            <a:ext cx="1827212" cy="457200"/>
          </a:xfrm>
          <a:prstGeom prst="rect">
            <a:avLst/>
          </a:prstGeom>
          <a:noFill/>
          <a:ln w="12700">
            <a:noFill/>
            <a:miter lim="800000"/>
            <a:headEnd type="none" w="sm" len="sm"/>
            <a:tailEnd type="none" w="sm" len="sm"/>
          </a:ln>
        </p:spPr>
        <p:txBody>
          <a:bodyPr wrap="none" anchor="ctr"/>
          <a:lstStyle/>
          <a:p>
            <a:r>
              <a:rPr lang="en-US" sz="1100" dirty="0">
                <a:solidFill>
                  <a:srgbClr val="FFFF00"/>
                </a:solidFill>
                <a:latin typeface="Candara" pitchFamily="34" charset="0"/>
              </a:rPr>
              <a:t>GINA Updated </a:t>
            </a:r>
            <a:r>
              <a:rPr lang="en-US" sz="1100" dirty="0" smtClean="0">
                <a:solidFill>
                  <a:srgbClr val="FFFF00"/>
                </a:solidFill>
                <a:latin typeface="Candara" pitchFamily="34" charset="0"/>
              </a:rPr>
              <a:t>2016</a:t>
            </a:r>
            <a:endParaRPr lang="en-US" sz="1100" dirty="0">
              <a:solidFill>
                <a:srgbClr val="FFFF00"/>
              </a:solidFill>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52400"/>
            <a:ext cx="7772400" cy="685800"/>
          </a:xfrm>
          <a:prstGeom prst="rect">
            <a:avLst/>
          </a:prstGeom>
          <a:noFill/>
          <a:ln w="9525">
            <a:noFill/>
            <a:miter lim="800000"/>
            <a:headEnd/>
            <a:tailEnd/>
          </a:ln>
        </p:spPr>
        <p:txBody>
          <a:bodyPr anchor="ctr"/>
          <a:lstStyle/>
          <a:p>
            <a:r>
              <a:rPr lang="en-US" sz="2600"/>
              <a:t>Deposisi Partikel pada Saluran Napas</a:t>
            </a:r>
          </a:p>
        </p:txBody>
      </p:sp>
      <p:sp>
        <p:nvSpPr>
          <p:cNvPr id="10243" name="Text Box 5"/>
          <p:cNvSpPr txBox="1">
            <a:spLocks noChangeArrowheads="1"/>
          </p:cNvSpPr>
          <p:nvPr/>
        </p:nvSpPr>
        <p:spPr bwMode="auto">
          <a:xfrm>
            <a:off x="755650" y="908050"/>
            <a:ext cx="7704138" cy="708025"/>
          </a:xfrm>
          <a:prstGeom prst="rect">
            <a:avLst/>
          </a:prstGeom>
          <a:noFill/>
          <a:ln w="9525">
            <a:noFill/>
            <a:miter lim="800000"/>
            <a:headEnd/>
            <a:tailEnd/>
          </a:ln>
        </p:spPr>
        <p:txBody>
          <a:bodyPr>
            <a:spAutoFit/>
          </a:bodyPr>
          <a:lstStyle/>
          <a:p>
            <a:pPr>
              <a:spcBef>
                <a:spcPct val="20000"/>
              </a:spcBef>
            </a:pPr>
            <a:r>
              <a:rPr lang="en-US" sz="2000"/>
              <a:t>Tiga mekanisme kinetik aerosol mengatur mayoritas deposisi partikel di dalam saluran napas</a:t>
            </a:r>
            <a:endParaRPr lang="en-GB" sz="2200"/>
          </a:p>
        </p:txBody>
      </p:sp>
      <p:grpSp>
        <p:nvGrpSpPr>
          <p:cNvPr id="10244" name="Group 6"/>
          <p:cNvGrpSpPr>
            <a:grpSpLocks/>
          </p:cNvGrpSpPr>
          <p:nvPr/>
        </p:nvGrpSpPr>
        <p:grpSpPr bwMode="auto">
          <a:xfrm>
            <a:off x="611188" y="2214563"/>
            <a:ext cx="3448050" cy="4022725"/>
            <a:chOff x="571128" y="1916832"/>
            <a:chExt cx="3447654" cy="4022204"/>
          </a:xfrm>
        </p:grpSpPr>
        <p:sp>
          <p:nvSpPr>
            <p:cNvPr id="10265" name="Freeform 7"/>
            <p:cNvSpPr>
              <a:spLocks/>
            </p:cNvSpPr>
            <p:nvPr/>
          </p:nvSpPr>
          <p:spPr bwMode="auto">
            <a:xfrm>
              <a:off x="2217366" y="2852936"/>
              <a:ext cx="1373188" cy="2559050"/>
            </a:xfrm>
            <a:custGeom>
              <a:avLst/>
              <a:gdLst>
                <a:gd name="T0" fmla="*/ 1095829 w 1312"/>
                <a:gd name="T1" fmla="*/ 0 h 2784"/>
                <a:gd name="T2" fmla="*/ 1095829 w 1312"/>
                <a:gd name="T3" fmla="*/ 844744 h 2784"/>
                <a:gd name="T4" fmla="*/ 1095829 w 1312"/>
                <a:gd name="T5" fmla="*/ 844744 h 2784"/>
                <a:gd name="T6" fmla="*/ 3286441 w 1312"/>
                <a:gd name="T7" fmla="*/ 844744 h 2784"/>
                <a:gd name="T8" fmla="*/ 4382270 w 1312"/>
                <a:gd name="T9" fmla="*/ 844744 h 2784"/>
                <a:gd name="T10" fmla="*/ 0 60000 65536"/>
                <a:gd name="T11" fmla="*/ 0 60000 65536"/>
                <a:gd name="T12" fmla="*/ 0 60000 65536"/>
                <a:gd name="T13" fmla="*/ 0 60000 65536"/>
                <a:gd name="T14" fmla="*/ 0 60000 65536"/>
                <a:gd name="T15" fmla="*/ 0 w 1312"/>
                <a:gd name="T16" fmla="*/ 0 h 2784"/>
                <a:gd name="T17" fmla="*/ 1312 w 1312"/>
                <a:gd name="T18" fmla="*/ 2784 h 2784"/>
              </a:gdLst>
              <a:ahLst/>
              <a:cxnLst>
                <a:cxn ang="T10">
                  <a:pos x="T0" y="T1"/>
                </a:cxn>
                <a:cxn ang="T11">
                  <a:pos x="T2" y="T3"/>
                </a:cxn>
                <a:cxn ang="T12">
                  <a:pos x="T4" y="T5"/>
                </a:cxn>
                <a:cxn ang="T13">
                  <a:pos x="T6" y="T7"/>
                </a:cxn>
                <a:cxn ang="T14">
                  <a:pos x="T8" y="T9"/>
                </a:cxn>
              </a:cxnLst>
              <a:rect l="T15" t="T16" r="T17" b="T18"/>
              <a:pathLst>
                <a:path w="1312" h="2784">
                  <a:moveTo>
                    <a:pt x="16" y="0"/>
                  </a:moveTo>
                  <a:cubicBezTo>
                    <a:pt x="8" y="428"/>
                    <a:pt x="0" y="856"/>
                    <a:pt x="64" y="1200"/>
                  </a:cubicBezTo>
                  <a:cubicBezTo>
                    <a:pt x="128" y="1544"/>
                    <a:pt x="264" y="1832"/>
                    <a:pt x="400" y="2064"/>
                  </a:cubicBezTo>
                  <a:cubicBezTo>
                    <a:pt x="536" y="2296"/>
                    <a:pt x="728" y="2472"/>
                    <a:pt x="880" y="2592"/>
                  </a:cubicBezTo>
                  <a:cubicBezTo>
                    <a:pt x="1032" y="2712"/>
                    <a:pt x="1240" y="2752"/>
                    <a:pt x="1312" y="2784"/>
                  </a:cubicBezTo>
                </a:path>
              </a:pathLst>
            </a:custGeom>
            <a:noFill/>
            <a:ln w="19050">
              <a:solidFill>
                <a:schemeClr val="tx1"/>
              </a:solidFill>
              <a:round/>
              <a:headEnd/>
              <a:tailEnd/>
            </a:ln>
          </p:spPr>
          <p:txBody>
            <a:bodyPr/>
            <a:lstStyle/>
            <a:p>
              <a:endParaRPr lang="en-US"/>
            </a:p>
          </p:txBody>
        </p:sp>
        <p:sp>
          <p:nvSpPr>
            <p:cNvPr id="10266" name="Freeform 8"/>
            <p:cNvSpPr>
              <a:spLocks/>
            </p:cNvSpPr>
            <p:nvPr/>
          </p:nvSpPr>
          <p:spPr bwMode="auto">
            <a:xfrm>
              <a:off x="1250578" y="2852936"/>
              <a:ext cx="474663" cy="1765300"/>
            </a:xfrm>
            <a:custGeom>
              <a:avLst/>
              <a:gdLst>
                <a:gd name="T0" fmla="*/ 1123087 w 448"/>
                <a:gd name="T1" fmla="*/ 0 h 1920"/>
                <a:gd name="T2" fmla="*/ 1123087 w 448"/>
                <a:gd name="T3" fmla="*/ 844953 h 1920"/>
                <a:gd name="T4" fmla="*/ 0 w 448"/>
                <a:gd name="T5" fmla="*/ 844953 h 1920"/>
                <a:gd name="T6" fmla="*/ 0 60000 65536"/>
                <a:gd name="T7" fmla="*/ 0 60000 65536"/>
                <a:gd name="T8" fmla="*/ 0 60000 65536"/>
                <a:gd name="T9" fmla="*/ 0 w 448"/>
                <a:gd name="T10" fmla="*/ 0 h 1920"/>
                <a:gd name="T11" fmla="*/ 448 w 448"/>
                <a:gd name="T12" fmla="*/ 1920 h 1920"/>
              </a:gdLst>
              <a:ahLst/>
              <a:cxnLst>
                <a:cxn ang="T6">
                  <a:pos x="T0" y="T1"/>
                </a:cxn>
                <a:cxn ang="T7">
                  <a:pos x="T2" y="T3"/>
                </a:cxn>
                <a:cxn ang="T8">
                  <a:pos x="T4" y="T5"/>
                </a:cxn>
              </a:cxnLst>
              <a:rect l="T9" t="T10" r="T11" b="T12"/>
              <a:pathLst>
                <a:path w="448" h="1920">
                  <a:moveTo>
                    <a:pt x="384" y="0"/>
                  </a:moveTo>
                  <a:cubicBezTo>
                    <a:pt x="416" y="416"/>
                    <a:pt x="448" y="832"/>
                    <a:pt x="384" y="1152"/>
                  </a:cubicBezTo>
                  <a:cubicBezTo>
                    <a:pt x="320" y="1472"/>
                    <a:pt x="160" y="1696"/>
                    <a:pt x="0" y="1920"/>
                  </a:cubicBezTo>
                </a:path>
              </a:pathLst>
            </a:custGeom>
            <a:noFill/>
            <a:ln w="19050">
              <a:solidFill>
                <a:schemeClr val="tx1"/>
              </a:solidFill>
              <a:round/>
              <a:headEnd/>
              <a:tailEnd/>
            </a:ln>
          </p:spPr>
          <p:txBody>
            <a:bodyPr/>
            <a:lstStyle/>
            <a:p>
              <a:endParaRPr lang="en-US"/>
            </a:p>
          </p:txBody>
        </p:sp>
        <p:sp>
          <p:nvSpPr>
            <p:cNvPr id="10267" name="Freeform 9"/>
            <p:cNvSpPr>
              <a:spLocks/>
            </p:cNvSpPr>
            <p:nvPr/>
          </p:nvSpPr>
          <p:spPr bwMode="auto">
            <a:xfrm>
              <a:off x="1506166" y="4132461"/>
              <a:ext cx="457200" cy="617537"/>
            </a:xfrm>
            <a:custGeom>
              <a:avLst/>
              <a:gdLst>
                <a:gd name="T0" fmla="*/ 1119717 w 432"/>
                <a:gd name="T1" fmla="*/ 0 h 672"/>
                <a:gd name="T2" fmla="*/ 1119717 w 432"/>
                <a:gd name="T3" fmla="*/ 844519 h 672"/>
                <a:gd name="T4" fmla="*/ 0 w 432"/>
                <a:gd name="T5" fmla="*/ 844519 h 672"/>
                <a:gd name="T6" fmla="*/ 0 60000 65536"/>
                <a:gd name="T7" fmla="*/ 0 60000 65536"/>
                <a:gd name="T8" fmla="*/ 0 60000 65536"/>
                <a:gd name="T9" fmla="*/ 0 w 432"/>
                <a:gd name="T10" fmla="*/ 0 h 672"/>
                <a:gd name="T11" fmla="*/ 432 w 432"/>
                <a:gd name="T12" fmla="*/ 672 h 672"/>
              </a:gdLst>
              <a:ahLst/>
              <a:cxnLst>
                <a:cxn ang="T6">
                  <a:pos x="T0" y="T1"/>
                </a:cxn>
                <a:cxn ang="T7">
                  <a:pos x="T2" y="T3"/>
                </a:cxn>
                <a:cxn ang="T8">
                  <a:pos x="T4" y="T5"/>
                </a:cxn>
              </a:cxnLst>
              <a:rect l="T9" t="T10" r="T11" b="T12"/>
              <a:pathLst>
                <a:path w="432" h="672">
                  <a:moveTo>
                    <a:pt x="432" y="0"/>
                  </a:moveTo>
                  <a:cubicBezTo>
                    <a:pt x="324" y="208"/>
                    <a:pt x="216" y="416"/>
                    <a:pt x="144" y="528"/>
                  </a:cubicBezTo>
                  <a:cubicBezTo>
                    <a:pt x="72" y="640"/>
                    <a:pt x="36" y="656"/>
                    <a:pt x="0" y="672"/>
                  </a:cubicBezTo>
                </a:path>
              </a:pathLst>
            </a:custGeom>
            <a:noFill/>
            <a:ln w="19050">
              <a:solidFill>
                <a:schemeClr val="tx1"/>
              </a:solidFill>
              <a:round/>
              <a:headEnd/>
              <a:tailEnd/>
            </a:ln>
          </p:spPr>
          <p:txBody>
            <a:bodyPr/>
            <a:lstStyle/>
            <a:p>
              <a:endParaRPr lang="en-US"/>
            </a:p>
          </p:txBody>
        </p:sp>
        <p:sp>
          <p:nvSpPr>
            <p:cNvPr id="10268" name="Freeform 10"/>
            <p:cNvSpPr>
              <a:spLocks/>
            </p:cNvSpPr>
            <p:nvPr/>
          </p:nvSpPr>
          <p:spPr bwMode="auto">
            <a:xfrm>
              <a:off x="1963366" y="4132461"/>
              <a:ext cx="347663" cy="1235075"/>
            </a:xfrm>
            <a:custGeom>
              <a:avLst/>
              <a:gdLst>
                <a:gd name="T0" fmla="*/ 0 w 328"/>
                <a:gd name="T1" fmla="*/ 0 h 1344"/>
                <a:gd name="T2" fmla="*/ 1123545 w 328"/>
                <a:gd name="T3" fmla="*/ 844519 h 1344"/>
                <a:gd name="T4" fmla="*/ 1123545 w 328"/>
                <a:gd name="T5" fmla="*/ 844519 h 1344"/>
                <a:gd name="T6" fmla="*/ 0 60000 65536"/>
                <a:gd name="T7" fmla="*/ 0 60000 65536"/>
                <a:gd name="T8" fmla="*/ 0 60000 65536"/>
                <a:gd name="T9" fmla="*/ 0 w 328"/>
                <a:gd name="T10" fmla="*/ 0 h 1344"/>
                <a:gd name="T11" fmla="*/ 328 w 328"/>
                <a:gd name="T12" fmla="*/ 1344 h 1344"/>
              </a:gdLst>
              <a:ahLst/>
              <a:cxnLst>
                <a:cxn ang="T6">
                  <a:pos x="T0" y="T1"/>
                </a:cxn>
                <a:cxn ang="T7">
                  <a:pos x="T2" y="T3"/>
                </a:cxn>
                <a:cxn ang="T8">
                  <a:pos x="T4" y="T5"/>
                </a:cxn>
              </a:cxnLst>
              <a:rect l="T9" t="T10" r="T11" b="T12"/>
              <a:pathLst>
                <a:path w="328" h="1344">
                  <a:moveTo>
                    <a:pt x="0" y="0"/>
                  </a:moveTo>
                  <a:cubicBezTo>
                    <a:pt x="124" y="272"/>
                    <a:pt x="248" y="544"/>
                    <a:pt x="288" y="768"/>
                  </a:cubicBezTo>
                  <a:cubicBezTo>
                    <a:pt x="328" y="992"/>
                    <a:pt x="248" y="1248"/>
                    <a:pt x="240" y="1344"/>
                  </a:cubicBezTo>
                </a:path>
              </a:pathLst>
            </a:custGeom>
            <a:noFill/>
            <a:ln w="19050">
              <a:solidFill>
                <a:schemeClr val="tx1"/>
              </a:solidFill>
              <a:round/>
              <a:headEnd/>
              <a:tailEnd/>
            </a:ln>
          </p:spPr>
          <p:txBody>
            <a:bodyPr/>
            <a:lstStyle/>
            <a:p>
              <a:endParaRPr lang="en-US"/>
            </a:p>
          </p:txBody>
        </p:sp>
        <p:sp>
          <p:nvSpPr>
            <p:cNvPr id="10269" name="Freeform 11"/>
            <p:cNvSpPr>
              <a:spLocks/>
            </p:cNvSpPr>
            <p:nvPr/>
          </p:nvSpPr>
          <p:spPr bwMode="auto">
            <a:xfrm>
              <a:off x="2369766" y="4926211"/>
              <a:ext cx="101600" cy="485775"/>
            </a:xfrm>
            <a:custGeom>
              <a:avLst/>
              <a:gdLst>
                <a:gd name="T0" fmla="*/ 1119717 w 96"/>
                <a:gd name="T1" fmla="*/ 0 h 528"/>
                <a:gd name="T2" fmla="*/ 1119717 w 96"/>
                <a:gd name="T3" fmla="*/ 846426 h 528"/>
                <a:gd name="T4" fmla="*/ 0 w 96"/>
                <a:gd name="T5" fmla="*/ 846426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80" y="124"/>
                    <a:pt x="64" y="248"/>
                    <a:pt x="48" y="336"/>
                  </a:cubicBezTo>
                  <a:cubicBezTo>
                    <a:pt x="32" y="424"/>
                    <a:pt x="16" y="476"/>
                    <a:pt x="0" y="528"/>
                  </a:cubicBezTo>
                </a:path>
              </a:pathLst>
            </a:custGeom>
            <a:noFill/>
            <a:ln w="19050">
              <a:solidFill>
                <a:srgbClr val="F8F8F8"/>
              </a:solidFill>
              <a:round/>
              <a:headEnd/>
              <a:tailEnd/>
            </a:ln>
          </p:spPr>
          <p:txBody>
            <a:bodyPr/>
            <a:lstStyle/>
            <a:p>
              <a:endParaRPr lang="en-US"/>
            </a:p>
          </p:txBody>
        </p:sp>
        <p:sp>
          <p:nvSpPr>
            <p:cNvPr id="10270" name="Freeform 12"/>
            <p:cNvSpPr>
              <a:spLocks/>
            </p:cNvSpPr>
            <p:nvPr/>
          </p:nvSpPr>
          <p:spPr bwMode="auto">
            <a:xfrm>
              <a:off x="2471366" y="4926211"/>
              <a:ext cx="474663" cy="838200"/>
            </a:xfrm>
            <a:custGeom>
              <a:avLst/>
              <a:gdLst>
                <a:gd name="T0" fmla="*/ 0 w 448"/>
                <a:gd name="T1" fmla="*/ 0 h 912"/>
                <a:gd name="T2" fmla="*/ 1123087 w 448"/>
                <a:gd name="T3" fmla="*/ 844634 h 912"/>
                <a:gd name="T4" fmla="*/ 1123087 w 448"/>
                <a:gd name="T5" fmla="*/ 844634 h 912"/>
                <a:gd name="T6" fmla="*/ 0 60000 65536"/>
                <a:gd name="T7" fmla="*/ 0 60000 65536"/>
                <a:gd name="T8" fmla="*/ 0 60000 65536"/>
                <a:gd name="T9" fmla="*/ 0 w 448"/>
                <a:gd name="T10" fmla="*/ 0 h 912"/>
                <a:gd name="T11" fmla="*/ 448 w 448"/>
                <a:gd name="T12" fmla="*/ 912 h 912"/>
              </a:gdLst>
              <a:ahLst/>
              <a:cxnLst>
                <a:cxn ang="T6">
                  <a:pos x="T0" y="T1"/>
                </a:cxn>
                <a:cxn ang="T7">
                  <a:pos x="T2" y="T3"/>
                </a:cxn>
                <a:cxn ang="T8">
                  <a:pos x="T4" y="T5"/>
                </a:cxn>
              </a:cxnLst>
              <a:rect l="T9" t="T10" r="T11" b="T12"/>
              <a:pathLst>
                <a:path w="448" h="912">
                  <a:moveTo>
                    <a:pt x="0" y="0"/>
                  </a:moveTo>
                  <a:cubicBezTo>
                    <a:pt x="160" y="140"/>
                    <a:pt x="320" y="280"/>
                    <a:pt x="384" y="432"/>
                  </a:cubicBezTo>
                  <a:cubicBezTo>
                    <a:pt x="448" y="584"/>
                    <a:pt x="416" y="748"/>
                    <a:pt x="384" y="912"/>
                  </a:cubicBezTo>
                </a:path>
              </a:pathLst>
            </a:custGeom>
            <a:noFill/>
            <a:ln w="19050">
              <a:solidFill>
                <a:schemeClr val="tx1"/>
              </a:solidFill>
              <a:round/>
              <a:headEnd/>
              <a:tailEnd/>
            </a:ln>
          </p:spPr>
          <p:txBody>
            <a:bodyPr/>
            <a:lstStyle/>
            <a:p>
              <a:endParaRPr lang="en-US"/>
            </a:p>
          </p:txBody>
        </p:sp>
        <p:sp>
          <p:nvSpPr>
            <p:cNvPr id="10271" name="Freeform 13"/>
            <p:cNvSpPr>
              <a:spLocks/>
            </p:cNvSpPr>
            <p:nvPr/>
          </p:nvSpPr>
          <p:spPr bwMode="auto">
            <a:xfrm>
              <a:off x="3030166" y="5323086"/>
              <a:ext cx="560388" cy="265112"/>
            </a:xfrm>
            <a:custGeom>
              <a:avLst/>
              <a:gdLst>
                <a:gd name="T0" fmla="*/ 0 w 400"/>
                <a:gd name="T1" fmla="*/ 0 h 240"/>
                <a:gd name="T2" fmla="*/ 113837227 w 400"/>
                <a:gd name="T3" fmla="*/ 1220620 h 240"/>
                <a:gd name="T4" fmla="*/ 131502053 w 400"/>
                <a:gd name="T5" fmla="*/ 1220620 h 240"/>
                <a:gd name="T6" fmla="*/ 0 60000 65536"/>
                <a:gd name="T7" fmla="*/ 0 60000 65536"/>
                <a:gd name="T8" fmla="*/ 0 60000 65536"/>
                <a:gd name="T9" fmla="*/ 0 w 400"/>
                <a:gd name="T10" fmla="*/ 0 h 240"/>
                <a:gd name="T11" fmla="*/ 400 w 400"/>
                <a:gd name="T12" fmla="*/ 240 h 240"/>
              </a:gdLst>
              <a:ahLst/>
              <a:cxnLst>
                <a:cxn ang="T6">
                  <a:pos x="T0" y="T1"/>
                </a:cxn>
                <a:cxn ang="T7">
                  <a:pos x="T2" y="T3"/>
                </a:cxn>
                <a:cxn ang="T8">
                  <a:pos x="T4" y="T5"/>
                </a:cxn>
              </a:cxnLst>
              <a:rect l="T9" t="T10" r="T11" b="T12"/>
              <a:pathLst>
                <a:path w="400" h="240">
                  <a:moveTo>
                    <a:pt x="0" y="0"/>
                  </a:moveTo>
                  <a:cubicBezTo>
                    <a:pt x="136" y="76"/>
                    <a:pt x="272" y="152"/>
                    <a:pt x="336" y="192"/>
                  </a:cubicBezTo>
                  <a:cubicBezTo>
                    <a:pt x="400" y="232"/>
                    <a:pt x="392" y="236"/>
                    <a:pt x="384" y="240"/>
                  </a:cubicBezTo>
                </a:path>
              </a:pathLst>
            </a:custGeom>
            <a:noFill/>
            <a:ln w="19050">
              <a:solidFill>
                <a:srgbClr val="F8F8F8"/>
              </a:solidFill>
              <a:round/>
              <a:headEnd/>
              <a:tailEnd/>
            </a:ln>
          </p:spPr>
          <p:txBody>
            <a:bodyPr/>
            <a:lstStyle/>
            <a:p>
              <a:endParaRPr lang="en-US"/>
            </a:p>
          </p:txBody>
        </p:sp>
        <p:sp>
          <p:nvSpPr>
            <p:cNvPr id="10272" name="Freeform 14"/>
            <p:cNvSpPr>
              <a:spLocks/>
            </p:cNvSpPr>
            <p:nvPr/>
          </p:nvSpPr>
          <p:spPr bwMode="auto">
            <a:xfrm>
              <a:off x="2979366" y="5323086"/>
              <a:ext cx="60325" cy="485775"/>
            </a:xfrm>
            <a:custGeom>
              <a:avLst/>
              <a:gdLst>
                <a:gd name="T0" fmla="*/ 1160179 w 56"/>
                <a:gd name="T1" fmla="*/ 0 h 528"/>
                <a:gd name="T2" fmla="*/ 1160179 w 56"/>
                <a:gd name="T3" fmla="*/ 846426 h 528"/>
                <a:gd name="T4" fmla="*/ 1160179 w 56"/>
                <a:gd name="T5" fmla="*/ 846426 h 528"/>
                <a:gd name="T6" fmla="*/ 1160179 w 56"/>
                <a:gd name="T7" fmla="*/ 846426 h 528"/>
                <a:gd name="T8" fmla="*/ 0 w 56"/>
                <a:gd name="T9" fmla="*/ 846426 h 528"/>
                <a:gd name="T10" fmla="*/ 0 60000 65536"/>
                <a:gd name="T11" fmla="*/ 0 60000 65536"/>
                <a:gd name="T12" fmla="*/ 0 60000 65536"/>
                <a:gd name="T13" fmla="*/ 0 60000 65536"/>
                <a:gd name="T14" fmla="*/ 0 60000 65536"/>
                <a:gd name="T15" fmla="*/ 0 w 56"/>
                <a:gd name="T16" fmla="*/ 0 h 528"/>
                <a:gd name="T17" fmla="*/ 56 w 56"/>
                <a:gd name="T18" fmla="*/ 528 h 528"/>
              </a:gdLst>
              <a:ahLst/>
              <a:cxnLst>
                <a:cxn ang="T10">
                  <a:pos x="T0" y="T1"/>
                </a:cxn>
                <a:cxn ang="T11">
                  <a:pos x="T2" y="T3"/>
                </a:cxn>
                <a:cxn ang="T12">
                  <a:pos x="T4" y="T5"/>
                </a:cxn>
                <a:cxn ang="T13">
                  <a:pos x="T6" y="T7"/>
                </a:cxn>
                <a:cxn ang="T14">
                  <a:pos x="T8" y="T9"/>
                </a:cxn>
              </a:cxnLst>
              <a:rect l="T15" t="T16" r="T17" b="T18"/>
              <a:pathLst>
                <a:path w="56" h="528">
                  <a:moveTo>
                    <a:pt x="48" y="0"/>
                  </a:moveTo>
                  <a:cubicBezTo>
                    <a:pt x="48" y="48"/>
                    <a:pt x="48" y="96"/>
                    <a:pt x="48" y="144"/>
                  </a:cubicBezTo>
                  <a:cubicBezTo>
                    <a:pt x="48" y="192"/>
                    <a:pt x="48" y="248"/>
                    <a:pt x="48" y="288"/>
                  </a:cubicBezTo>
                  <a:cubicBezTo>
                    <a:pt x="48" y="328"/>
                    <a:pt x="56" y="344"/>
                    <a:pt x="48" y="384"/>
                  </a:cubicBezTo>
                  <a:cubicBezTo>
                    <a:pt x="40" y="424"/>
                    <a:pt x="20" y="476"/>
                    <a:pt x="0" y="528"/>
                  </a:cubicBezTo>
                </a:path>
              </a:pathLst>
            </a:custGeom>
            <a:noFill/>
            <a:ln w="19050">
              <a:solidFill>
                <a:srgbClr val="F8F8F8"/>
              </a:solidFill>
              <a:round/>
              <a:headEnd/>
              <a:tailEnd/>
            </a:ln>
          </p:spPr>
          <p:txBody>
            <a:bodyPr/>
            <a:lstStyle/>
            <a:p>
              <a:endParaRPr lang="en-US"/>
            </a:p>
          </p:txBody>
        </p:sp>
        <p:sp>
          <p:nvSpPr>
            <p:cNvPr id="10273" name="Oval 15"/>
            <p:cNvSpPr>
              <a:spLocks noChangeArrowheads="1"/>
            </p:cNvSpPr>
            <p:nvPr/>
          </p:nvSpPr>
          <p:spPr bwMode="auto">
            <a:xfrm>
              <a:off x="2014166" y="3381574"/>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74" name="Oval 16"/>
            <p:cNvSpPr>
              <a:spLocks noChangeArrowheads="1"/>
            </p:cNvSpPr>
            <p:nvPr/>
          </p:nvSpPr>
          <p:spPr bwMode="auto">
            <a:xfrm>
              <a:off x="2014166" y="2897386"/>
              <a:ext cx="152400" cy="131762"/>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75" name="Oval 17"/>
            <p:cNvSpPr>
              <a:spLocks noChangeArrowheads="1"/>
            </p:cNvSpPr>
            <p:nvPr/>
          </p:nvSpPr>
          <p:spPr bwMode="auto">
            <a:xfrm>
              <a:off x="1810966" y="3029149"/>
              <a:ext cx="203200" cy="176212"/>
            </a:xfrm>
            <a:prstGeom prst="ellipse">
              <a:avLst/>
            </a:prstGeom>
            <a:solidFill>
              <a:srgbClr val="0000FF"/>
            </a:solidFill>
            <a:ln w="9525">
              <a:solidFill>
                <a:schemeClr val="tx1"/>
              </a:solidFill>
              <a:round/>
              <a:headEnd/>
              <a:tailEnd/>
            </a:ln>
          </p:spPr>
          <p:txBody>
            <a:bodyPr wrap="none" anchor="ctr"/>
            <a:lstStyle/>
            <a:p>
              <a:pPr eaLnBrk="0" hangingPunct="0"/>
              <a:endParaRPr lang="en-GB" sz="7200"/>
            </a:p>
          </p:txBody>
        </p:sp>
        <p:sp>
          <p:nvSpPr>
            <p:cNvPr id="10276" name="Line 18"/>
            <p:cNvSpPr>
              <a:spLocks noChangeShapeType="1"/>
            </p:cNvSpPr>
            <p:nvPr/>
          </p:nvSpPr>
          <p:spPr bwMode="auto">
            <a:xfrm>
              <a:off x="2369766" y="3426024"/>
              <a:ext cx="203200" cy="530225"/>
            </a:xfrm>
            <a:prstGeom prst="line">
              <a:avLst/>
            </a:prstGeom>
            <a:noFill/>
            <a:ln w="9525">
              <a:solidFill>
                <a:srgbClr val="CC00CC"/>
              </a:solidFill>
              <a:round/>
              <a:headEnd/>
              <a:tailEnd type="triangle" w="med" len="med"/>
            </a:ln>
          </p:spPr>
          <p:txBody>
            <a:bodyPr/>
            <a:lstStyle/>
            <a:p>
              <a:endParaRPr lang="en-US"/>
            </a:p>
          </p:txBody>
        </p:sp>
        <p:sp>
          <p:nvSpPr>
            <p:cNvPr id="10277" name="Text Box 19"/>
            <p:cNvSpPr txBox="1">
              <a:spLocks noChangeArrowheads="1"/>
            </p:cNvSpPr>
            <p:nvPr/>
          </p:nvSpPr>
          <p:spPr bwMode="auto">
            <a:xfrm>
              <a:off x="694953" y="3445074"/>
              <a:ext cx="1017588"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Trachea</a:t>
              </a:r>
            </a:p>
          </p:txBody>
        </p:sp>
        <p:sp>
          <p:nvSpPr>
            <p:cNvPr id="10278" name="Text Box 20"/>
            <p:cNvSpPr txBox="1">
              <a:spLocks noChangeArrowheads="1"/>
            </p:cNvSpPr>
            <p:nvPr/>
          </p:nvSpPr>
          <p:spPr bwMode="auto">
            <a:xfrm>
              <a:off x="571128" y="4005461"/>
              <a:ext cx="1017588"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Bronchi</a:t>
              </a:r>
            </a:p>
          </p:txBody>
        </p:sp>
        <p:sp>
          <p:nvSpPr>
            <p:cNvPr id="10279" name="Text Box 21"/>
            <p:cNvSpPr txBox="1">
              <a:spLocks noChangeArrowheads="1"/>
            </p:cNvSpPr>
            <p:nvPr/>
          </p:nvSpPr>
          <p:spPr bwMode="auto">
            <a:xfrm>
              <a:off x="971178" y="5127824"/>
              <a:ext cx="1017588"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Bronchioles</a:t>
              </a:r>
            </a:p>
          </p:txBody>
        </p:sp>
        <p:sp>
          <p:nvSpPr>
            <p:cNvPr id="10280" name="Line 22"/>
            <p:cNvSpPr>
              <a:spLocks noChangeShapeType="1"/>
            </p:cNvSpPr>
            <p:nvPr/>
          </p:nvSpPr>
          <p:spPr bwMode="auto">
            <a:xfrm>
              <a:off x="1148978" y="4132461"/>
              <a:ext cx="357188" cy="176212"/>
            </a:xfrm>
            <a:prstGeom prst="line">
              <a:avLst/>
            </a:prstGeom>
            <a:noFill/>
            <a:ln w="9525">
              <a:solidFill>
                <a:srgbClr val="FFFF00"/>
              </a:solidFill>
              <a:round/>
              <a:headEnd/>
              <a:tailEnd type="triangle" w="med" len="med"/>
            </a:ln>
          </p:spPr>
          <p:txBody>
            <a:bodyPr/>
            <a:lstStyle/>
            <a:p>
              <a:endParaRPr lang="en-US"/>
            </a:p>
          </p:txBody>
        </p:sp>
        <p:sp>
          <p:nvSpPr>
            <p:cNvPr id="10281" name="Line 23"/>
            <p:cNvSpPr>
              <a:spLocks noChangeShapeType="1"/>
            </p:cNvSpPr>
            <p:nvPr/>
          </p:nvSpPr>
          <p:spPr bwMode="auto">
            <a:xfrm>
              <a:off x="1352178" y="3559374"/>
              <a:ext cx="357188" cy="0"/>
            </a:xfrm>
            <a:prstGeom prst="line">
              <a:avLst/>
            </a:prstGeom>
            <a:noFill/>
            <a:ln w="9525">
              <a:solidFill>
                <a:srgbClr val="FFFF00"/>
              </a:solidFill>
              <a:round/>
              <a:headEnd/>
              <a:tailEnd type="triangle" w="med" len="med"/>
            </a:ln>
          </p:spPr>
          <p:txBody>
            <a:bodyPr/>
            <a:lstStyle/>
            <a:p>
              <a:endParaRPr lang="en-US"/>
            </a:p>
          </p:txBody>
        </p:sp>
        <p:sp>
          <p:nvSpPr>
            <p:cNvPr id="10282" name="Line 24"/>
            <p:cNvSpPr>
              <a:spLocks noChangeShapeType="1"/>
            </p:cNvSpPr>
            <p:nvPr/>
          </p:nvSpPr>
          <p:spPr bwMode="auto">
            <a:xfrm>
              <a:off x="1810966" y="5235774"/>
              <a:ext cx="406400" cy="0"/>
            </a:xfrm>
            <a:prstGeom prst="line">
              <a:avLst/>
            </a:prstGeom>
            <a:noFill/>
            <a:ln w="9525">
              <a:solidFill>
                <a:srgbClr val="FFFF00"/>
              </a:solidFill>
              <a:round/>
              <a:headEnd/>
              <a:tailEnd type="triangle" w="med" len="med"/>
            </a:ln>
          </p:spPr>
          <p:txBody>
            <a:bodyPr/>
            <a:lstStyle/>
            <a:p>
              <a:endParaRPr lang="en-US"/>
            </a:p>
          </p:txBody>
        </p:sp>
        <p:sp>
          <p:nvSpPr>
            <p:cNvPr id="10283" name="AutoShape 25"/>
            <p:cNvSpPr>
              <a:spLocks noChangeArrowheads="1"/>
            </p:cNvSpPr>
            <p:nvPr/>
          </p:nvSpPr>
          <p:spPr bwMode="auto">
            <a:xfrm rot="-7351277">
              <a:off x="1830016" y="4264224"/>
              <a:ext cx="265112" cy="304800"/>
            </a:xfrm>
            <a:prstGeom prst="lightningBolt">
              <a:avLst/>
            </a:prstGeom>
            <a:solidFill>
              <a:srgbClr val="FF0000"/>
            </a:solidFill>
            <a:ln w="9525">
              <a:noFill/>
              <a:miter lim="800000"/>
              <a:headEnd/>
              <a:tailEnd/>
            </a:ln>
          </p:spPr>
          <p:txBody>
            <a:bodyPr wrap="none" anchor="ctr"/>
            <a:lstStyle/>
            <a:p>
              <a:pPr eaLnBrk="0" hangingPunct="0"/>
              <a:endParaRPr lang="en-GB" sz="7200"/>
            </a:p>
          </p:txBody>
        </p:sp>
        <p:sp>
          <p:nvSpPr>
            <p:cNvPr id="10284" name="Text Box 26"/>
            <p:cNvSpPr txBox="1">
              <a:spLocks noChangeArrowheads="1"/>
            </p:cNvSpPr>
            <p:nvPr/>
          </p:nvSpPr>
          <p:spPr bwMode="auto">
            <a:xfrm>
              <a:off x="1604591" y="4578549"/>
              <a:ext cx="711200"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IMPACT</a:t>
              </a:r>
            </a:p>
          </p:txBody>
        </p:sp>
        <p:sp>
          <p:nvSpPr>
            <p:cNvPr id="10285" name="Oval 27"/>
            <p:cNvSpPr>
              <a:spLocks noChangeArrowheads="1"/>
            </p:cNvSpPr>
            <p:nvPr/>
          </p:nvSpPr>
          <p:spPr bwMode="auto">
            <a:xfrm>
              <a:off x="1942728" y="4088011"/>
              <a:ext cx="203200" cy="176212"/>
            </a:xfrm>
            <a:prstGeom prst="ellipse">
              <a:avLst/>
            </a:prstGeom>
            <a:solidFill>
              <a:srgbClr val="0000FF"/>
            </a:solidFill>
            <a:ln w="9525">
              <a:solidFill>
                <a:schemeClr val="tx1"/>
              </a:solidFill>
              <a:round/>
              <a:headEnd/>
              <a:tailEnd/>
            </a:ln>
          </p:spPr>
          <p:txBody>
            <a:bodyPr wrap="none" anchor="ctr"/>
            <a:lstStyle/>
            <a:p>
              <a:pPr eaLnBrk="0" hangingPunct="0"/>
              <a:endParaRPr lang="en-GB" sz="7200"/>
            </a:p>
          </p:txBody>
        </p:sp>
        <p:sp>
          <p:nvSpPr>
            <p:cNvPr id="10286" name="Oval 28"/>
            <p:cNvSpPr>
              <a:spLocks noChangeArrowheads="1"/>
            </p:cNvSpPr>
            <p:nvPr/>
          </p:nvSpPr>
          <p:spPr bwMode="auto">
            <a:xfrm>
              <a:off x="2399928" y="4837311"/>
              <a:ext cx="153988" cy="133350"/>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87" name="Oval 29"/>
            <p:cNvSpPr>
              <a:spLocks noChangeArrowheads="1"/>
            </p:cNvSpPr>
            <p:nvPr/>
          </p:nvSpPr>
          <p:spPr bwMode="auto">
            <a:xfrm>
              <a:off x="2217366" y="4308674"/>
              <a:ext cx="152400" cy="131762"/>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88" name="Oval 30"/>
            <p:cNvSpPr>
              <a:spLocks noChangeArrowheads="1"/>
            </p:cNvSpPr>
            <p:nvPr/>
          </p:nvSpPr>
          <p:spPr bwMode="auto">
            <a:xfrm>
              <a:off x="1455366" y="4484886"/>
              <a:ext cx="152400" cy="133350"/>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89" name="Oval 31"/>
            <p:cNvSpPr>
              <a:spLocks noChangeArrowheads="1"/>
            </p:cNvSpPr>
            <p:nvPr/>
          </p:nvSpPr>
          <p:spPr bwMode="auto">
            <a:xfrm>
              <a:off x="1658566" y="4088011"/>
              <a:ext cx="152400" cy="131762"/>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90" name="Oval 32"/>
            <p:cNvSpPr>
              <a:spLocks noChangeArrowheads="1"/>
            </p:cNvSpPr>
            <p:nvPr/>
          </p:nvSpPr>
          <p:spPr bwMode="auto">
            <a:xfrm>
              <a:off x="1861766" y="3602236"/>
              <a:ext cx="152400" cy="133350"/>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91" name="Oval 33"/>
            <p:cNvSpPr>
              <a:spLocks noChangeArrowheads="1"/>
            </p:cNvSpPr>
            <p:nvPr/>
          </p:nvSpPr>
          <p:spPr bwMode="auto">
            <a:xfrm>
              <a:off x="1760166" y="3294261"/>
              <a:ext cx="152400" cy="131762"/>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292" name="Oval 34"/>
            <p:cNvSpPr>
              <a:spLocks noChangeArrowheads="1"/>
            </p:cNvSpPr>
            <p:nvPr/>
          </p:nvSpPr>
          <p:spPr bwMode="auto">
            <a:xfrm>
              <a:off x="3336553" y="5367536"/>
              <a:ext cx="101600" cy="87312"/>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3" name="Oval 35"/>
            <p:cNvSpPr>
              <a:spLocks noChangeArrowheads="1"/>
            </p:cNvSpPr>
            <p:nvPr/>
          </p:nvSpPr>
          <p:spPr bwMode="auto">
            <a:xfrm>
              <a:off x="3011116" y="5323086"/>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4" name="Oval 36"/>
            <p:cNvSpPr>
              <a:spLocks noChangeArrowheads="1"/>
            </p:cNvSpPr>
            <p:nvPr/>
          </p:nvSpPr>
          <p:spPr bwMode="auto">
            <a:xfrm>
              <a:off x="2725366" y="5015111"/>
              <a:ext cx="101600" cy="87312"/>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5" name="Oval 37"/>
            <p:cNvSpPr>
              <a:spLocks noChangeArrowheads="1"/>
            </p:cNvSpPr>
            <p:nvPr/>
          </p:nvSpPr>
          <p:spPr bwMode="auto">
            <a:xfrm>
              <a:off x="2318966" y="5057974"/>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6" name="Oval 38"/>
            <p:cNvSpPr>
              <a:spLocks noChangeArrowheads="1"/>
            </p:cNvSpPr>
            <p:nvPr/>
          </p:nvSpPr>
          <p:spPr bwMode="auto">
            <a:xfrm>
              <a:off x="2318966" y="4529336"/>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7" name="Oval 39"/>
            <p:cNvSpPr>
              <a:spLocks noChangeArrowheads="1"/>
            </p:cNvSpPr>
            <p:nvPr/>
          </p:nvSpPr>
          <p:spPr bwMode="auto">
            <a:xfrm>
              <a:off x="1556966" y="4308674"/>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8" name="Oval 40"/>
            <p:cNvSpPr>
              <a:spLocks noChangeArrowheads="1"/>
            </p:cNvSpPr>
            <p:nvPr/>
          </p:nvSpPr>
          <p:spPr bwMode="auto">
            <a:xfrm>
              <a:off x="2064966" y="3822899"/>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299" name="Oval 41"/>
            <p:cNvSpPr>
              <a:spLocks noChangeArrowheads="1"/>
            </p:cNvSpPr>
            <p:nvPr/>
          </p:nvSpPr>
          <p:spPr bwMode="auto">
            <a:xfrm>
              <a:off x="1810966" y="3867349"/>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300" name="AutoShape 42"/>
            <p:cNvSpPr>
              <a:spLocks noChangeArrowheads="1"/>
            </p:cNvSpPr>
            <p:nvPr/>
          </p:nvSpPr>
          <p:spPr bwMode="auto">
            <a:xfrm rot="10234861">
              <a:off x="3117478" y="5413574"/>
              <a:ext cx="254000" cy="309562"/>
            </a:xfrm>
            <a:prstGeom prst="lightningBolt">
              <a:avLst/>
            </a:prstGeom>
            <a:solidFill>
              <a:srgbClr val="FF0000"/>
            </a:solidFill>
            <a:ln w="9525">
              <a:solidFill>
                <a:schemeClr val="tx1"/>
              </a:solidFill>
              <a:miter lim="800000"/>
              <a:headEnd/>
              <a:tailEnd/>
            </a:ln>
          </p:spPr>
          <p:txBody>
            <a:bodyPr wrap="none" anchor="ctr"/>
            <a:lstStyle/>
            <a:p>
              <a:pPr eaLnBrk="0" hangingPunct="0"/>
              <a:endParaRPr lang="en-GB" sz="7200"/>
            </a:p>
          </p:txBody>
        </p:sp>
        <p:sp>
          <p:nvSpPr>
            <p:cNvPr id="10301" name="Text Box 43"/>
            <p:cNvSpPr txBox="1">
              <a:spLocks noChangeArrowheads="1"/>
            </p:cNvSpPr>
            <p:nvPr/>
          </p:nvSpPr>
          <p:spPr bwMode="auto">
            <a:xfrm>
              <a:off x="2312616" y="5369124"/>
              <a:ext cx="711200"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IMPACT</a:t>
              </a:r>
            </a:p>
          </p:txBody>
        </p:sp>
        <p:sp>
          <p:nvSpPr>
            <p:cNvPr id="10302" name="Line 44"/>
            <p:cNvSpPr>
              <a:spLocks noChangeShapeType="1"/>
            </p:cNvSpPr>
            <p:nvPr/>
          </p:nvSpPr>
          <p:spPr bwMode="auto">
            <a:xfrm rot="-694728">
              <a:off x="2674566" y="4264224"/>
              <a:ext cx="203200" cy="530225"/>
            </a:xfrm>
            <a:prstGeom prst="line">
              <a:avLst/>
            </a:prstGeom>
            <a:noFill/>
            <a:ln w="9525">
              <a:solidFill>
                <a:srgbClr val="CC00CC"/>
              </a:solidFill>
              <a:round/>
              <a:headEnd/>
              <a:tailEnd type="triangle" w="med" len="med"/>
            </a:ln>
          </p:spPr>
          <p:txBody>
            <a:bodyPr/>
            <a:lstStyle/>
            <a:p>
              <a:endParaRPr lang="en-US"/>
            </a:p>
          </p:txBody>
        </p:sp>
        <p:sp>
          <p:nvSpPr>
            <p:cNvPr id="10303" name="Text Box 45"/>
            <p:cNvSpPr txBox="1">
              <a:spLocks noChangeArrowheads="1"/>
            </p:cNvSpPr>
            <p:nvPr/>
          </p:nvSpPr>
          <p:spPr bwMode="auto">
            <a:xfrm>
              <a:off x="2522166" y="3999111"/>
              <a:ext cx="1169988"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Direction of flow</a:t>
              </a:r>
            </a:p>
          </p:txBody>
        </p:sp>
        <p:sp>
          <p:nvSpPr>
            <p:cNvPr id="10304" name="Oval 46"/>
            <p:cNvSpPr>
              <a:spLocks noChangeArrowheads="1"/>
            </p:cNvSpPr>
            <p:nvPr/>
          </p:nvSpPr>
          <p:spPr bwMode="auto">
            <a:xfrm>
              <a:off x="2928566" y="5191324"/>
              <a:ext cx="101600" cy="87312"/>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305" name="Oval 47"/>
            <p:cNvSpPr>
              <a:spLocks noChangeArrowheads="1"/>
            </p:cNvSpPr>
            <p:nvPr/>
          </p:nvSpPr>
          <p:spPr bwMode="auto">
            <a:xfrm>
              <a:off x="2318966" y="4705549"/>
              <a:ext cx="152400" cy="131762"/>
            </a:xfrm>
            <a:prstGeom prst="ellipse">
              <a:avLst/>
            </a:prstGeom>
            <a:solidFill>
              <a:srgbClr val="00CCFF"/>
            </a:solidFill>
            <a:ln w="9525">
              <a:solidFill>
                <a:schemeClr val="tx1"/>
              </a:solidFill>
              <a:round/>
              <a:headEnd/>
              <a:tailEnd/>
            </a:ln>
          </p:spPr>
          <p:txBody>
            <a:bodyPr wrap="none" anchor="ctr"/>
            <a:lstStyle/>
            <a:p>
              <a:pPr eaLnBrk="0" hangingPunct="0"/>
              <a:endParaRPr lang="en-GB" sz="7200"/>
            </a:p>
          </p:txBody>
        </p:sp>
        <p:sp>
          <p:nvSpPr>
            <p:cNvPr id="10306" name="Text Box 48"/>
            <p:cNvSpPr txBox="1">
              <a:spLocks noChangeArrowheads="1"/>
            </p:cNvSpPr>
            <p:nvPr/>
          </p:nvSpPr>
          <p:spPr bwMode="auto">
            <a:xfrm>
              <a:off x="3212728" y="5694561"/>
              <a:ext cx="711200" cy="244475"/>
            </a:xfrm>
            <a:prstGeom prst="rect">
              <a:avLst/>
            </a:prstGeom>
            <a:noFill/>
            <a:ln w="9525">
              <a:noFill/>
              <a:miter lim="800000"/>
              <a:headEnd/>
              <a:tailEnd/>
            </a:ln>
          </p:spPr>
          <p:txBody>
            <a:bodyPr>
              <a:spAutoFit/>
            </a:bodyPr>
            <a:lstStyle/>
            <a:p>
              <a:pPr>
                <a:spcBef>
                  <a:spcPct val="50000"/>
                </a:spcBef>
              </a:pPr>
              <a:r>
                <a:rPr lang="en-GB" sz="1000">
                  <a:latin typeface="Arial Unicode MS" pitchFamily="34" charset="-128"/>
                </a:rPr>
                <a:t>IMPACT</a:t>
              </a:r>
            </a:p>
          </p:txBody>
        </p:sp>
        <p:sp>
          <p:nvSpPr>
            <p:cNvPr id="10307" name="AutoShape 49"/>
            <p:cNvSpPr>
              <a:spLocks noChangeArrowheads="1"/>
            </p:cNvSpPr>
            <p:nvPr/>
          </p:nvSpPr>
          <p:spPr bwMode="auto">
            <a:xfrm rot="-8044435">
              <a:off x="2391991" y="5038924"/>
              <a:ext cx="309562" cy="285750"/>
            </a:xfrm>
            <a:prstGeom prst="lightningBolt">
              <a:avLst/>
            </a:prstGeom>
            <a:solidFill>
              <a:srgbClr val="FF0000"/>
            </a:solidFill>
            <a:ln w="9525">
              <a:solidFill>
                <a:schemeClr val="tx1"/>
              </a:solidFill>
              <a:miter lim="800000"/>
              <a:headEnd/>
              <a:tailEnd/>
            </a:ln>
          </p:spPr>
          <p:txBody>
            <a:bodyPr wrap="none" anchor="ctr"/>
            <a:lstStyle/>
            <a:p>
              <a:pPr eaLnBrk="0" hangingPunct="0"/>
              <a:endParaRPr lang="en-GB" sz="7200"/>
            </a:p>
          </p:txBody>
        </p:sp>
        <p:sp>
          <p:nvSpPr>
            <p:cNvPr id="10308" name="Line 50"/>
            <p:cNvSpPr>
              <a:spLocks noChangeShapeType="1"/>
            </p:cNvSpPr>
            <p:nvPr/>
          </p:nvSpPr>
          <p:spPr bwMode="auto">
            <a:xfrm>
              <a:off x="3133353" y="4970661"/>
              <a:ext cx="457200" cy="265112"/>
            </a:xfrm>
            <a:prstGeom prst="line">
              <a:avLst/>
            </a:prstGeom>
            <a:noFill/>
            <a:ln w="9525">
              <a:solidFill>
                <a:srgbClr val="CC00CC"/>
              </a:solidFill>
              <a:round/>
              <a:headEnd/>
              <a:tailEnd type="triangle" w="med" len="med"/>
            </a:ln>
          </p:spPr>
          <p:txBody>
            <a:bodyPr/>
            <a:lstStyle/>
            <a:p>
              <a:endParaRPr lang="en-US"/>
            </a:p>
          </p:txBody>
        </p:sp>
        <p:sp>
          <p:nvSpPr>
            <p:cNvPr id="10309" name="Oval 51"/>
            <p:cNvSpPr>
              <a:spLocks noChangeArrowheads="1"/>
            </p:cNvSpPr>
            <p:nvPr/>
          </p:nvSpPr>
          <p:spPr bwMode="auto">
            <a:xfrm>
              <a:off x="2906341" y="5626299"/>
              <a:ext cx="101600" cy="88900"/>
            </a:xfrm>
            <a:prstGeom prst="ellipse">
              <a:avLst/>
            </a:prstGeom>
            <a:solidFill>
              <a:srgbClr val="99CCFF"/>
            </a:solidFill>
            <a:ln w="9525">
              <a:solidFill>
                <a:schemeClr val="tx1"/>
              </a:solidFill>
              <a:round/>
              <a:headEnd/>
              <a:tailEnd/>
            </a:ln>
          </p:spPr>
          <p:txBody>
            <a:bodyPr wrap="none" anchor="ctr"/>
            <a:lstStyle/>
            <a:p>
              <a:pPr eaLnBrk="0" hangingPunct="0"/>
              <a:endParaRPr lang="en-GB" sz="7200"/>
            </a:p>
          </p:txBody>
        </p:sp>
        <p:sp>
          <p:nvSpPr>
            <p:cNvPr id="10310" name="Text Box 52"/>
            <p:cNvSpPr txBox="1">
              <a:spLocks noChangeArrowheads="1"/>
            </p:cNvSpPr>
            <p:nvPr/>
          </p:nvSpPr>
          <p:spPr bwMode="auto">
            <a:xfrm>
              <a:off x="742182" y="1916832"/>
              <a:ext cx="3276600" cy="400050"/>
            </a:xfrm>
            <a:prstGeom prst="rect">
              <a:avLst/>
            </a:prstGeom>
            <a:noFill/>
            <a:ln w="9525">
              <a:noFill/>
              <a:miter lim="800000"/>
              <a:headEnd/>
              <a:tailEnd/>
            </a:ln>
          </p:spPr>
          <p:txBody>
            <a:bodyPr>
              <a:spAutoFit/>
            </a:bodyPr>
            <a:lstStyle/>
            <a:p>
              <a:pPr marL="457200" indent="-457200">
                <a:spcBef>
                  <a:spcPct val="20000"/>
                </a:spcBef>
                <a:buFontTx/>
                <a:buAutoNum type="arabicPeriod"/>
              </a:pPr>
              <a:r>
                <a:rPr lang="en-US" sz="2000"/>
                <a:t>Benturan inersial</a:t>
              </a:r>
              <a:endParaRPr lang="en-GB" sz="2000"/>
            </a:p>
          </p:txBody>
        </p:sp>
      </p:grpSp>
      <p:grpSp>
        <p:nvGrpSpPr>
          <p:cNvPr id="10245" name="Group 53"/>
          <p:cNvGrpSpPr>
            <a:grpSpLocks/>
          </p:cNvGrpSpPr>
          <p:nvPr/>
        </p:nvGrpSpPr>
        <p:grpSpPr bwMode="auto">
          <a:xfrm>
            <a:off x="3924300" y="2220913"/>
            <a:ext cx="3529013" cy="3686175"/>
            <a:chOff x="2382" y="1404"/>
            <a:chExt cx="1678" cy="2111"/>
          </a:xfrm>
        </p:grpSpPr>
        <p:sp>
          <p:nvSpPr>
            <p:cNvPr id="16396" name="Oval 54"/>
            <p:cNvSpPr>
              <a:spLocks noChangeArrowheads="1"/>
            </p:cNvSpPr>
            <p:nvPr/>
          </p:nvSpPr>
          <p:spPr bwMode="auto">
            <a:xfrm>
              <a:off x="2485" y="2205"/>
              <a:ext cx="432" cy="384"/>
            </a:xfrm>
            <a:prstGeom prst="ellipse">
              <a:avLst/>
            </a:prstGeom>
            <a:solidFill>
              <a:srgbClr val="0000FF"/>
            </a:solidFill>
            <a:ln w="9525">
              <a:solidFill>
                <a:schemeClr val="tx1"/>
              </a:solidFill>
              <a:round/>
              <a:headEnd/>
              <a:tailEnd/>
            </a:ln>
            <a:scene3d>
              <a:camera prst="orthographicFront"/>
              <a:lightRig rig="threePt" dir="t"/>
            </a:scene3d>
            <a:sp3d>
              <a:bevelT/>
            </a:sp3d>
          </p:spPr>
          <p:txBody>
            <a:bodyPr wrap="none" anchor="ctr"/>
            <a:lstStyle/>
            <a:p>
              <a:pPr eaLnBrk="0" hangingPunct="0">
                <a:defRPr/>
              </a:pPr>
              <a:endParaRPr lang="en-GB" sz="3200" dirty="0">
                <a:latin typeface="Arial" pitchFamily="34" charset="0"/>
                <a:cs typeface="+mn-cs"/>
              </a:endParaRPr>
            </a:p>
          </p:txBody>
        </p:sp>
        <p:sp>
          <p:nvSpPr>
            <p:cNvPr id="16397" name="Oval 55"/>
            <p:cNvSpPr>
              <a:spLocks noChangeArrowheads="1"/>
            </p:cNvSpPr>
            <p:nvPr/>
          </p:nvSpPr>
          <p:spPr bwMode="auto">
            <a:xfrm>
              <a:off x="3169" y="2296"/>
              <a:ext cx="192" cy="192"/>
            </a:xfrm>
            <a:prstGeom prst="ellipse">
              <a:avLst/>
            </a:prstGeom>
            <a:solidFill>
              <a:srgbClr val="33CCCC"/>
            </a:solidFill>
            <a:ln w="9525">
              <a:solidFill>
                <a:schemeClr val="tx1"/>
              </a:solidFill>
              <a:round/>
              <a:headEnd/>
              <a:tailEnd/>
            </a:ln>
            <a:scene3d>
              <a:camera prst="orthographicFront"/>
              <a:lightRig rig="threePt" dir="t"/>
            </a:scene3d>
            <a:sp3d>
              <a:bevelT/>
            </a:sp3d>
          </p:spPr>
          <p:txBody>
            <a:bodyPr wrap="none" anchor="ctr"/>
            <a:lstStyle/>
            <a:p>
              <a:pPr eaLnBrk="0" hangingPunct="0">
                <a:defRPr/>
              </a:pPr>
              <a:endParaRPr lang="en-GB" sz="3200" dirty="0">
                <a:latin typeface="Arial" pitchFamily="34" charset="0"/>
                <a:cs typeface="+mn-cs"/>
              </a:endParaRPr>
            </a:p>
          </p:txBody>
        </p:sp>
        <p:sp>
          <p:nvSpPr>
            <p:cNvPr id="10262" name="Line 56"/>
            <p:cNvSpPr>
              <a:spLocks noChangeShapeType="1"/>
            </p:cNvSpPr>
            <p:nvPr/>
          </p:nvSpPr>
          <p:spPr bwMode="auto">
            <a:xfrm>
              <a:off x="2712" y="2795"/>
              <a:ext cx="0" cy="720"/>
            </a:xfrm>
            <a:prstGeom prst="line">
              <a:avLst/>
            </a:prstGeom>
            <a:noFill/>
            <a:ln w="38100">
              <a:solidFill>
                <a:schemeClr val="tx1"/>
              </a:solidFill>
              <a:round/>
              <a:headEnd/>
              <a:tailEnd type="triangle" w="med" len="med"/>
            </a:ln>
          </p:spPr>
          <p:txBody>
            <a:bodyPr/>
            <a:lstStyle/>
            <a:p>
              <a:endParaRPr lang="en-US"/>
            </a:p>
          </p:txBody>
        </p:sp>
        <p:sp>
          <p:nvSpPr>
            <p:cNvPr id="10263" name="Line 57"/>
            <p:cNvSpPr>
              <a:spLocks noChangeShapeType="1"/>
            </p:cNvSpPr>
            <p:nvPr/>
          </p:nvSpPr>
          <p:spPr bwMode="auto">
            <a:xfrm>
              <a:off x="3260" y="2795"/>
              <a:ext cx="0" cy="384"/>
            </a:xfrm>
            <a:prstGeom prst="line">
              <a:avLst/>
            </a:prstGeom>
            <a:noFill/>
            <a:ln w="38100">
              <a:solidFill>
                <a:schemeClr val="tx1"/>
              </a:solidFill>
              <a:round/>
              <a:headEnd/>
              <a:tailEnd type="triangle" w="med" len="med"/>
            </a:ln>
          </p:spPr>
          <p:txBody>
            <a:bodyPr/>
            <a:lstStyle/>
            <a:p>
              <a:endParaRPr lang="en-US"/>
            </a:p>
          </p:txBody>
        </p:sp>
        <p:sp>
          <p:nvSpPr>
            <p:cNvPr id="10264" name="Text Box 58"/>
            <p:cNvSpPr txBox="1">
              <a:spLocks noChangeArrowheads="1"/>
            </p:cNvSpPr>
            <p:nvPr/>
          </p:nvSpPr>
          <p:spPr bwMode="auto">
            <a:xfrm>
              <a:off x="2382" y="1404"/>
              <a:ext cx="1678" cy="229"/>
            </a:xfrm>
            <a:prstGeom prst="rect">
              <a:avLst/>
            </a:prstGeom>
            <a:noFill/>
            <a:ln w="9525">
              <a:noFill/>
              <a:miter lim="800000"/>
              <a:headEnd/>
              <a:tailEnd/>
            </a:ln>
          </p:spPr>
          <p:txBody>
            <a:bodyPr>
              <a:spAutoFit/>
            </a:bodyPr>
            <a:lstStyle/>
            <a:p>
              <a:pPr marL="457200" indent="-457200">
                <a:spcBef>
                  <a:spcPct val="20000"/>
                </a:spcBef>
              </a:pPr>
              <a:r>
                <a:rPr lang="en-US" sz="2000"/>
                <a:t>2. Sedimentasi</a:t>
              </a:r>
              <a:endParaRPr lang="en-GB" sz="2000"/>
            </a:p>
          </p:txBody>
        </p:sp>
      </p:grpSp>
      <p:grpSp>
        <p:nvGrpSpPr>
          <p:cNvPr id="10246" name="Group 5"/>
          <p:cNvGrpSpPr>
            <a:grpSpLocks/>
          </p:cNvGrpSpPr>
          <p:nvPr/>
        </p:nvGrpSpPr>
        <p:grpSpPr bwMode="auto">
          <a:xfrm>
            <a:off x="6659563" y="2214563"/>
            <a:ext cx="1905000" cy="2881312"/>
            <a:chOff x="6659564" y="1988269"/>
            <a:chExt cx="1905000" cy="2881313"/>
          </a:xfrm>
        </p:grpSpPr>
        <p:grpSp>
          <p:nvGrpSpPr>
            <p:cNvPr id="10250" name="Group 60"/>
            <p:cNvGrpSpPr>
              <a:grpSpLocks/>
            </p:cNvGrpSpPr>
            <p:nvPr/>
          </p:nvGrpSpPr>
          <p:grpSpPr bwMode="auto">
            <a:xfrm>
              <a:off x="7092952" y="3509094"/>
              <a:ext cx="1384300" cy="1360488"/>
              <a:chOff x="4512" y="2549"/>
              <a:chExt cx="872" cy="857"/>
            </a:xfrm>
          </p:grpSpPr>
          <p:sp>
            <p:nvSpPr>
              <p:cNvPr id="16394" name="Oval 61"/>
              <p:cNvSpPr>
                <a:spLocks noChangeArrowheads="1"/>
              </p:cNvSpPr>
              <p:nvPr/>
            </p:nvSpPr>
            <p:spPr bwMode="auto">
              <a:xfrm>
                <a:off x="4664" y="2680"/>
                <a:ext cx="192" cy="192"/>
              </a:xfrm>
              <a:prstGeom prst="ellipse">
                <a:avLst/>
              </a:prstGeom>
              <a:solidFill>
                <a:srgbClr val="33CCCC"/>
              </a:solidFill>
              <a:ln w="9525">
                <a:solidFill>
                  <a:srgbClr val="F8F8F8"/>
                </a:solidFill>
                <a:round/>
                <a:headEnd/>
                <a:tailEnd/>
              </a:ln>
              <a:scene3d>
                <a:camera prst="orthographicFront"/>
                <a:lightRig rig="threePt" dir="t"/>
              </a:scene3d>
              <a:sp3d>
                <a:bevelT/>
              </a:sp3d>
            </p:spPr>
            <p:txBody>
              <a:bodyPr wrap="none" anchor="ctr"/>
              <a:lstStyle/>
              <a:p>
                <a:pPr eaLnBrk="0" hangingPunct="0">
                  <a:defRPr/>
                </a:pPr>
                <a:endParaRPr lang="en-GB" sz="7200" dirty="0">
                  <a:latin typeface="Arial" pitchFamily="34" charset="0"/>
                  <a:cs typeface="+mn-cs"/>
                </a:endParaRPr>
              </a:p>
            </p:txBody>
          </p:sp>
          <p:sp>
            <p:nvSpPr>
              <p:cNvPr id="10255" name="Freeform 62"/>
              <p:cNvSpPr>
                <a:spLocks/>
              </p:cNvSpPr>
              <p:nvPr/>
            </p:nvSpPr>
            <p:spPr bwMode="auto">
              <a:xfrm>
                <a:off x="4512" y="2549"/>
                <a:ext cx="872" cy="857"/>
              </a:xfrm>
              <a:custGeom>
                <a:avLst/>
                <a:gdLst>
                  <a:gd name="T0" fmla="*/ 360 w 872"/>
                  <a:gd name="T1" fmla="*/ 224 h 857"/>
                  <a:gd name="T2" fmla="*/ 584 w 872"/>
                  <a:gd name="T3" fmla="*/ 208 h 857"/>
                  <a:gd name="T4" fmla="*/ 552 w 872"/>
                  <a:gd name="T5" fmla="*/ 432 h 857"/>
                  <a:gd name="T6" fmla="*/ 424 w 872"/>
                  <a:gd name="T7" fmla="*/ 456 h 857"/>
                  <a:gd name="T8" fmla="*/ 536 w 872"/>
                  <a:gd name="T9" fmla="*/ 664 h 857"/>
                  <a:gd name="T10" fmla="*/ 600 w 872"/>
                  <a:gd name="T11" fmla="*/ 672 h 857"/>
                  <a:gd name="T12" fmla="*/ 592 w 872"/>
                  <a:gd name="T13" fmla="*/ 784 h 857"/>
                  <a:gd name="T14" fmla="*/ 584 w 872"/>
                  <a:gd name="T15" fmla="*/ 832 h 857"/>
                  <a:gd name="T16" fmla="*/ 464 w 872"/>
                  <a:gd name="T17" fmla="*/ 840 h 857"/>
                  <a:gd name="T18" fmla="*/ 352 w 872"/>
                  <a:gd name="T19" fmla="*/ 808 h 857"/>
                  <a:gd name="T20" fmla="*/ 344 w 872"/>
                  <a:gd name="T21" fmla="*/ 720 h 857"/>
                  <a:gd name="T22" fmla="*/ 216 w 872"/>
                  <a:gd name="T23" fmla="*/ 712 h 857"/>
                  <a:gd name="T24" fmla="*/ 288 w 872"/>
                  <a:gd name="T25" fmla="*/ 648 h 857"/>
                  <a:gd name="T26" fmla="*/ 224 w 872"/>
                  <a:gd name="T27" fmla="*/ 624 h 857"/>
                  <a:gd name="T28" fmla="*/ 24 w 872"/>
                  <a:gd name="T29" fmla="*/ 608 h 857"/>
                  <a:gd name="T30" fmla="*/ 72 w 872"/>
                  <a:gd name="T31" fmla="*/ 544 h 857"/>
                  <a:gd name="T32" fmla="*/ 88 w 872"/>
                  <a:gd name="T33" fmla="*/ 512 h 857"/>
                  <a:gd name="T34" fmla="*/ 448 w 872"/>
                  <a:gd name="T35" fmla="*/ 272 h 857"/>
                  <a:gd name="T36" fmla="*/ 696 w 872"/>
                  <a:gd name="T37" fmla="*/ 0 h 857"/>
                  <a:gd name="T38" fmla="*/ 736 w 872"/>
                  <a:gd name="T39" fmla="*/ 296 h 857"/>
                  <a:gd name="T40" fmla="*/ 592 w 872"/>
                  <a:gd name="T41" fmla="*/ 448 h 857"/>
                  <a:gd name="T42" fmla="*/ 544 w 872"/>
                  <a:gd name="T43" fmla="*/ 456 h 857"/>
                  <a:gd name="T44" fmla="*/ 688 w 872"/>
                  <a:gd name="T45" fmla="*/ 488 h 857"/>
                  <a:gd name="T46" fmla="*/ 800 w 872"/>
                  <a:gd name="T47" fmla="*/ 544 h 857"/>
                  <a:gd name="T48" fmla="*/ 856 w 872"/>
                  <a:gd name="T49" fmla="*/ 592 h 857"/>
                  <a:gd name="T50" fmla="*/ 872 w 872"/>
                  <a:gd name="T51" fmla="*/ 664 h 8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72"/>
                  <a:gd name="T79" fmla="*/ 0 h 857"/>
                  <a:gd name="T80" fmla="*/ 872 w 872"/>
                  <a:gd name="T81" fmla="*/ 857 h 8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72" h="857">
                    <a:moveTo>
                      <a:pt x="360" y="224"/>
                    </a:moveTo>
                    <a:cubicBezTo>
                      <a:pt x="435" y="219"/>
                      <a:pt x="593" y="134"/>
                      <a:pt x="584" y="208"/>
                    </a:cubicBezTo>
                    <a:cubicBezTo>
                      <a:pt x="579" y="249"/>
                      <a:pt x="573" y="407"/>
                      <a:pt x="552" y="432"/>
                    </a:cubicBezTo>
                    <a:cubicBezTo>
                      <a:pt x="542" y="444"/>
                      <a:pt x="437" y="454"/>
                      <a:pt x="424" y="456"/>
                    </a:cubicBezTo>
                    <a:cubicBezTo>
                      <a:pt x="404" y="705"/>
                      <a:pt x="342" y="648"/>
                      <a:pt x="536" y="664"/>
                    </a:cubicBezTo>
                    <a:cubicBezTo>
                      <a:pt x="557" y="666"/>
                      <a:pt x="579" y="669"/>
                      <a:pt x="600" y="672"/>
                    </a:cubicBezTo>
                    <a:cubicBezTo>
                      <a:pt x="613" y="747"/>
                      <a:pt x="611" y="697"/>
                      <a:pt x="592" y="784"/>
                    </a:cubicBezTo>
                    <a:cubicBezTo>
                      <a:pt x="589" y="800"/>
                      <a:pt x="599" y="825"/>
                      <a:pt x="584" y="832"/>
                    </a:cubicBezTo>
                    <a:cubicBezTo>
                      <a:pt x="547" y="848"/>
                      <a:pt x="504" y="837"/>
                      <a:pt x="464" y="840"/>
                    </a:cubicBezTo>
                    <a:cubicBezTo>
                      <a:pt x="436" y="838"/>
                      <a:pt x="362" y="857"/>
                      <a:pt x="352" y="808"/>
                    </a:cubicBezTo>
                    <a:cubicBezTo>
                      <a:pt x="346" y="779"/>
                      <a:pt x="368" y="737"/>
                      <a:pt x="344" y="720"/>
                    </a:cubicBezTo>
                    <a:cubicBezTo>
                      <a:pt x="309" y="695"/>
                      <a:pt x="259" y="715"/>
                      <a:pt x="216" y="712"/>
                    </a:cubicBezTo>
                    <a:cubicBezTo>
                      <a:pt x="229" y="659"/>
                      <a:pt x="232" y="657"/>
                      <a:pt x="288" y="648"/>
                    </a:cubicBezTo>
                    <a:cubicBezTo>
                      <a:pt x="267" y="640"/>
                      <a:pt x="247" y="627"/>
                      <a:pt x="224" y="624"/>
                    </a:cubicBezTo>
                    <a:cubicBezTo>
                      <a:pt x="158" y="614"/>
                      <a:pt x="83" y="639"/>
                      <a:pt x="24" y="608"/>
                    </a:cubicBezTo>
                    <a:cubicBezTo>
                      <a:pt x="0" y="596"/>
                      <a:pt x="57" y="566"/>
                      <a:pt x="72" y="544"/>
                    </a:cubicBezTo>
                    <a:cubicBezTo>
                      <a:pt x="79" y="534"/>
                      <a:pt x="79" y="519"/>
                      <a:pt x="88" y="512"/>
                    </a:cubicBezTo>
                    <a:cubicBezTo>
                      <a:pt x="203" y="424"/>
                      <a:pt x="334" y="363"/>
                      <a:pt x="448" y="272"/>
                    </a:cubicBezTo>
                    <a:cubicBezTo>
                      <a:pt x="508" y="167"/>
                      <a:pt x="602" y="75"/>
                      <a:pt x="696" y="0"/>
                    </a:cubicBezTo>
                    <a:cubicBezTo>
                      <a:pt x="719" y="99"/>
                      <a:pt x="726" y="195"/>
                      <a:pt x="736" y="296"/>
                    </a:cubicBezTo>
                    <a:cubicBezTo>
                      <a:pt x="676" y="477"/>
                      <a:pt x="740" y="432"/>
                      <a:pt x="592" y="448"/>
                    </a:cubicBezTo>
                    <a:cubicBezTo>
                      <a:pt x="576" y="450"/>
                      <a:pt x="560" y="453"/>
                      <a:pt x="544" y="456"/>
                    </a:cubicBezTo>
                    <a:cubicBezTo>
                      <a:pt x="592" y="468"/>
                      <a:pt x="643" y="468"/>
                      <a:pt x="688" y="488"/>
                    </a:cubicBezTo>
                    <a:cubicBezTo>
                      <a:pt x="850" y="560"/>
                      <a:pt x="674" y="523"/>
                      <a:pt x="800" y="544"/>
                    </a:cubicBezTo>
                    <a:cubicBezTo>
                      <a:pt x="822" y="558"/>
                      <a:pt x="838" y="574"/>
                      <a:pt x="856" y="592"/>
                    </a:cubicBezTo>
                    <a:lnTo>
                      <a:pt x="872" y="664"/>
                    </a:lnTo>
                  </a:path>
                </a:pathLst>
              </a:custGeom>
              <a:noFill/>
              <a:ln w="22225">
                <a:solidFill>
                  <a:schemeClr val="tx1"/>
                </a:solidFill>
                <a:round/>
                <a:headEnd type="none" w="med" len="med"/>
                <a:tailEnd type="triangle" w="lg" len="lg"/>
              </a:ln>
            </p:spPr>
            <p:txBody>
              <a:bodyPr/>
              <a:lstStyle/>
              <a:p>
                <a:endParaRPr lang="en-US"/>
              </a:p>
            </p:txBody>
          </p:sp>
        </p:grpSp>
        <p:sp>
          <p:nvSpPr>
            <p:cNvPr id="10251" name="Text Box 63"/>
            <p:cNvSpPr txBox="1">
              <a:spLocks noChangeArrowheads="1"/>
            </p:cNvSpPr>
            <p:nvPr/>
          </p:nvSpPr>
          <p:spPr bwMode="auto">
            <a:xfrm>
              <a:off x="6659564" y="1988269"/>
              <a:ext cx="1905000" cy="400050"/>
            </a:xfrm>
            <a:prstGeom prst="rect">
              <a:avLst/>
            </a:prstGeom>
            <a:noFill/>
            <a:ln w="9525">
              <a:noFill/>
              <a:miter lim="800000"/>
              <a:headEnd/>
              <a:tailEnd/>
            </a:ln>
          </p:spPr>
          <p:txBody>
            <a:bodyPr>
              <a:spAutoFit/>
            </a:bodyPr>
            <a:lstStyle/>
            <a:p>
              <a:pPr marL="457200" indent="-457200">
                <a:spcBef>
                  <a:spcPct val="20000"/>
                </a:spcBef>
              </a:pPr>
              <a:r>
                <a:rPr lang="en-US" sz="2000"/>
                <a:t>3. Difusi</a:t>
              </a:r>
              <a:endParaRPr lang="en-GB" sz="2000"/>
            </a:p>
          </p:txBody>
        </p:sp>
      </p:grpSp>
      <p:sp>
        <p:nvSpPr>
          <p:cNvPr id="10247" name="Text Box 64"/>
          <p:cNvSpPr txBox="1">
            <a:spLocks noChangeArrowheads="1"/>
          </p:cNvSpPr>
          <p:nvPr/>
        </p:nvSpPr>
        <p:spPr bwMode="auto">
          <a:xfrm>
            <a:off x="1" y="6457950"/>
            <a:ext cx="4283967" cy="430887"/>
          </a:xfrm>
          <a:prstGeom prst="rect">
            <a:avLst/>
          </a:prstGeom>
          <a:noFill/>
          <a:ln w="9525">
            <a:noFill/>
            <a:miter lim="800000"/>
            <a:headEnd/>
            <a:tailEnd/>
          </a:ln>
        </p:spPr>
        <p:txBody>
          <a:bodyPr wrap="square">
            <a:spAutoFit/>
          </a:bodyPr>
          <a:lstStyle/>
          <a:p>
            <a:r>
              <a:rPr lang="en-GB" sz="1100" i="1" dirty="0">
                <a:solidFill>
                  <a:schemeClr val="accent2"/>
                </a:solidFill>
                <a:latin typeface="Candara" pitchFamily="34" charset="0"/>
              </a:rPr>
              <a:t>Adapted from </a:t>
            </a:r>
            <a:r>
              <a:rPr lang="en-US" sz="1100" i="1" dirty="0" err="1">
                <a:solidFill>
                  <a:schemeClr val="accent2"/>
                </a:solidFill>
                <a:latin typeface="Candara" pitchFamily="34" charset="0"/>
              </a:rPr>
              <a:t>Carvalho</a:t>
            </a:r>
            <a:r>
              <a:rPr lang="en-US" sz="1100" i="1" dirty="0">
                <a:solidFill>
                  <a:schemeClr val="accent2"/>
                </a:solidFill>
                <a:latin typeface="Candara" pitchFamily="34" charset="0"/>
              </a:rPr>
              <a:t> et al., International Journal of Pharmaceutics  2011:406: 1–10</a:t>
            </a:r>
          </a:p>
        </p:txBody>
      </p:sp>
      <p:sp>
        <p:nvSpPr>
          <p:cNvPr id="6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txBox="1">
            <a:spLocks/>
          </p:cNvSpPr>
          <p:nvPr/>
        </p:nvSpPr>
        <p:spPr bwMode="auto">
          <a:xfrm>
            <a:off x="327025" y="1390650"/>
            <a:ext cx="2743200" cy="4559300"/>
          </a:xfrm>
          <a:prstGeom prst="rect">
            <a:avLst/>
          </a:prstGeom>
          <a:solidFill>
            <a:schemeClr val="accent1">
              <a:lumMod val="20000"/>
              <a:lumOff val="80000"/>
            </a:schemeClr>
          </a:solidFill>
          <a:ln w="9525">
            <a:solidFill>
              <a:srgbClr val="685D55"/>
            </a:solidFill>
            <a:miter lim="800000"/>
            <a:headEnd/>
            <a:tailEnd/>
          </a:ln>
        </p:spPr>
        <p:txBody>
          <a:bodyPr/>
          <a:lstStyle/>
          <a:p>
            <a:pPr marL="177800" indent="-177800" algn="ctr">
              <a:spcAft>
                <a:spcPts val="600"/>
              </a:spcAft>
              <a:buClr>
                <a:srgbClr val="F0AB00"/>
              </a:buClr>
              <a:buSzPct val="120000"/>
              <a:buFont typeface="Wingdings" pitchFamily="2" charset="2"/>
              <a:buNone/>
              <a:defRPr/>
            </a:pPr>
            <a:r>
              <a:rPr lang="en-GB" sz="1600" dirty="0">
                <a:solidFill>
                  <a:srgbClr val="002060"/>
                </a:solidFill>
                <a:latin typeface="+mj-lt"/>
                <a:cs typeface="+mn-cs"/>
              </a:rPr>
              <a:t>TERLALU KECIL</a:t>
            </a:r>
          </a:p>
          <a:p>
            <a:pPr marL="177800" indent="-177800" algn="ctr">
              <a:spcAft>
                <a:spcPts val="600"/>
              </a:spcAft>
              <a:buClr>
                <a:srgbClr val="F0AB00"/>
              </a:buClr>
              <a:buSzPct val="120000"/>
              <a:buFont typeface="Wingdings" pitchFamily="2" charset="2"/>
              <a:buNone/>
              <a:defRPr/>
            </a:pPr>
            <a:r>
              <a:rPr lang="en-GB" sz="1600" dirty="0">
                <a:solidFill>
                  <a:srgbClr val="002060"/>
                </a:solidFill>
                <a:latin typeface="+mj-lt"/>
                <a:cs typeface="+mn-cs"/>
              </a:rPr>
              <a:t>(&lt;1 </a:t>
            </a:r>
            <a:r>
              <a:rPr lang="en-GB" sz="1600" dirty="0" err="1">
                <a:solidFill>
                  <a:srgbClr val="002060"/>
                </a:solidFill>
                <a:latin typeface="+mj-lt"/>
                <a:cs typeface="+mn-cs"/>
              </a:rPr>
              <a:t>mikron</a:t>
            </a:r>
            <a:r>
              <a:rPr lang="en-GB" sz="1600" dirty="0">
                <a:solidFill>
                  <a:srgbClr val="002060"/>
                </a:solidFill>
                <a:latin typeface="+mj-lt"/>
                <a:cs typeface="+mn-cs"/>
              </a:rPr>
              <a:t>)</a:t>
            </a:r>
          </a:p>
          <a:p>
            <a:pPr marL="177800" indent="-177800" algn="ctr">
              <a:spcAft>
                <a:spcPts val="1000"/>
              </a:spcAft>
              <a:buClr>
                <a:srgbClr val="F0AB00"/>
              </a:buClr>
              <a:buSzPct val="120000"/>
              <a:buFont typeface="Wingdings" pitchFamily="2" charset="2"/>
              <a:buNone/>
              <a:defRPr/>
            </a:pPr>
            <a:endParaRPr lang="en-GB" sz="1600" dirty="0">
              <a:solidFill>
                <a:srgbClr val="002060"/>
              </a:solidFill>
              <a:latin typeface="+mj-lt"/>
              <a:cs typeface="+mn-cs"/>
            </a:endParaRPr>
          </a:p>
          <a:p>
            <a:pPr marL="177800" indent="-177800">
              <a:spcAft>
                <a:spcPts val="1000"/>
              </a:spcAft>
              <a:buClr>
                <a:srgbClr val="F0AB00"/>
              </a:buClr>
              <a:buSzPct val="120000"/>
              <a:buFontTx/>
              <a:buChar char="-"/>
              <a:defRPr/>
            </a:pPr>
            <a:r>
              <a:rPr lang="en-GB" sz="1600" dirty="0" err="1">
                <a:solidFill>
                  <a:srgbClr val="002060"/>
                </a:solidFill>
                <a:latin typeface="+mj-lt"/>
                <a:cs typeface="+mn-cs"/>
              </a:rPr>
              <a:t>Keluar</a:t>
            </a:r>
            <a:r>
              <a:rPr lang="en-GB" sz="1600" dirty="0">
                <a:solidFill>
                  <a:srgbClr val="002060"/>
                </a:solidFill>
                <a:latin typeface="+mj-lt"/>
                <a:cs typeface="+mn-cs"/>
              </a:rPr>
              <a:t> </a:t>
            </a:r>
            <a:r>
              <a:rPr lang="en-GB" sz="1600" dirty="0" err="1">
                <a:solidFill>
                  <a:srgbClr val="002060"/>
                </a:solidFill>
                <a:latin typeface="+mj-lt"/>
                <a:cs typeface="+mn-cs"/>
              </a:rPr>
              <a:t>saat</a:t>
            </a:r>
            <a:r>
              <a:rPr lang="en-GB" sz="1600" dirty="0">
                <a:solidFill>
                  <a:srgbClr val="002060"/>
                </a:solidFill>
                <a:latin typeface="+mj-lt"/>
                <a:cs typeface="+mn-cs"/>
              </a:rPr>
              <a:t> </a:t>
            </a:r>
            <a:r>
              <a:rPr lang="en-GB" sz="1600" dirty="0" err="1">
                <a:solidFill>
                  <a:srgbClr val="002060"/>
                </a:solidFill>
                <a:latin typeface="+mj-lt"/>
                <a:cs typeface="+mn-cs"/>
              </a:rPr>
              <a:t>expirasi</a:t>
            </a:r>
            <a:endParaRPr lang="en-GB" sz="1600" dirty="0">
              <a:solidFill>
                <a:srgbClr val="002060"/>
              </a:solidFill>
              <a:latin typeface="+mj-lt"/>
              <a:cs typeface="+mn-cs"/>
            </a:endParaRPr>
          </a:p>
          <a:p>
            <a:pPr marL="177800" indent="-177800">
              <a:spcAft>
                <a:spcPts val="1000"/>
              </a:spcAft>
              <a:buClr>
                <a:srgbClr val="F0AB00"/>
              </a:buClr>
              <a:buSzPct val="120000"/>
              <a:buFontTx/>
              <a:buChar char="-"/>
              <a:defRPr/>
            </a:pPr>
            <a:r>
              <a:rPr lang="en-GB" sz="1600" dirty="0" err="1">
                <a:solidFill>
                  <a:srgbClr val="002060"/>
                </a:solidFill>
                <a:latin typeface="+mj-lt"/>
                <a:cs typeface="+mn-cs"/>
              </a:rPr>
              <a:t>Berpotensi</a:t>
            </a:r>
            <a:r>
              <a:rPr lang="en-GB" sz="1600" dirty="0">
                <a:solidFill>
                  <a:srgbClr val="002060"/>
                </a:solidFill>
                <a:latin typeface="+mj-lt"/>
                <a:cs typeface="+mn-cs"/>
              </a:rPr>
              <a:t> </a:t>
            </a:r>
            <a:r>
              <a:rPr lang="en-GB" sz="1600" dirty="0" err="1">
                <a:solidFill>
                  <a:srgbClr val="002060"/>
                </a:solidFill>
                <a:latin typeface="+mj-lt"/>
                <a:cs typeface="+mn-cs"/>
              </a:rPr>
              <a:t>akan</a:t>
            </a:r>
            <a:r>
              <a:rPr lang="en-GB" sz="1600" dirty="0">
                <a:solidFill>
                  <a:srgbClr val="002060"/>
                </a:solidFill>
                <a:latin typeface="+mj-lt"/>
                <a:cs typeface="+mn-cs"/>
              </a:rPr>
              <a:t> </a:t>
            </a:r>
            <a:r>
              <a:rPr lang="en-GB" sz="1600" dirty="0" err="1">
                <a:solidFill>
                  <a:srgbClr val="002060"/>
                </a:solidFill>
                <a:latin typeface="+mj-lt"/>
                <a:cs typeface="+mn-cs"/>
              </a:rPr>
              <a:t>terdeteksi</a:t>
            </a:r>
            <a:r>
              <a:rPr lang="en-GB" sz="1600" dirty="0">
                <a:solidFill>
                  <a:srgbClr val="002060"/>
                </a:solidFill>
                <a:latin typeface="+mj-lt"/>
                <a:cs typeface="+mn-cs"/>
              </a:rPr>
              <a:t> </a:t>
            </a:r>
            <a:r>
              <a:rPr lang="en-GB" sz="1600" dirty="0" err="1">
                <a:solidFill>
                  <a:srgbClr val="002060"/>
                </a:solidFill>
                <a:latin typeface="+mj-lt"/>
                <a:cs typeface="+mn-cs"/>
              </a:rPr>
              <a:t>sebagai</a:t>
            </a:r>
            <a:r>
              <a:rPr lang="en-GB" sz="1600" dirty="0">
                <a:solidFill>
                  <a:srgbClr val="002060"/>
                </a:solidFill>
                <a:latin typeface="+mj-lt"/>
                <a:cs typeface="+mn-cs"/>
              </a:rPr>
              <a:t> </a:t>
            </a:r>
            <a:r>
              <a:rPr lang="en-GB" sz="1600" dirty="0" err="1">
                <a:solidFill>
                  <a:srgbClr val="002060"/>
                </a:solidFill>
                <a:latin typeface="+mj-lt"/>
                <a:cs typeface="+mn-cs"/>
              </a:rPr>
              <a:t>benda</a:t>
            </a:r>
            <a:r>
              <a:rPr lang="en-GB" sz="1600" dirty="0">
                <a:solidFill>
                  <a:srgbClr val="002060"/>
                </a:solidFill>
                <a:latin typeface="+mj-lt"/>
                <a:cs typeface="+mn-cs"/>
              </a:rPr>
              <a:t> </a:t>
            </a:r>
            <a:r>
              <a:rPr lang="en-GB" sz="1600" dirty="0" err="1">
                <a:solidFill>
                  <a:srgbClr val="002060"/>
                </a:solidFill>
                <a:latin typeface="+mj-lt"/>
                <a:cs typeface="+mn-cs"/>
              </a:rPr>
              <a:t>asing</a:t>
            </a:r>
            <a:r>
              <a:rPr lang="en-GB" sz="1600" dirty="0">
                <a:solidFill>
                  <a:srgbClr val="002060"/>
                </a:solidFill>
                <a:latin typeface="+mj-lt"/>
                <a:cs typeface="+mn-cs"/>
              </a:rPr>
              <a:t> </a:t>
            </a:r>
            <a:r>
              <a:rPr lang="en-GB" sz="1600" dirty="0" err="1">
                <a:solidFill>
                  <a:srgbClr val="002060"/>
                </a:solidFill>
                <a:latin typeface="+mj-lt"/>
                <a:cs typeface="+mn-cs"/>
              </a:rPr>
              <a:t>dan</a:t>
            </a:r>
            <a:r>
              <a:rPr lang="en-GB" sz="1600" dirty="0">
                <a:solidFill>
                  <a:srgbClr val="002060"/>
                </a:solidFill>
                <a:latin typeface="+mj-lt"/>
                <a:cs typeface="+mn-cs"/>
              </a:rPr>
              <a:t> </a:t>
            </a:r>
            <a:r>
              <a:rPr lang="en-GB" sz="1600" dirty="0" err="1">
                <a:solidFill>
                  <a:srgbClr val="002060"/>
                </a:solidFill>
                <a:latin typeface="+mj-lt"/>
                <a:cs typeface="+mn-cs"/>
              </a:rPr>
              <a:t>dapat</a:t>
            </a:r>
            <a:r>
              <a:rPr lang="en-GB" sz="1600" dirty="0">
                <a:solidFill>
                  <a:srgbClr val="002060"/>
                </a:solidFill>
                <a:latin typeface="+mj-lt"/>
                <a:cs typeface="+mn-cs"/>
              </a:rPr>
              <a:t> </a:t>
            </a:r>
            <a:r>
              <a:rPr lang="en-GB" sz="1600" dirty="0" err="1">
                <a:solidFill>
                  <a:srgbClr val="002060"/>
                </a:solidFill>
                <a:latin typeface="+mj-lt"/>
                <a:cs typeface="+mn-cs"/>
              </a:rPr>
              <a:t>difagositosis</a:t>
            </a:r>
            <a:endParaRPr lang="en-GB" sz="1600" dirty="0">
              <a:solidFill>
                <a:srgbClr val="002060"/>
              </a:solidFill>
              <a:latin typeface="+mj-lt"/>
              <a:cs typeface="+mn-cs"/>
            </a:endParaRPr>
          </a:p>
          <a:p>
            <a:pPr marL="177800" indent="-177800">
              <a:spcAft>
                <a:spcPts val="1000"/>
              </a:spcAft>
              <a:buClr>
                <a:srgbClr val="F0AB00"/>
              </a:buClr>
              <a:buSzPct val="120000"/>
              <a:buFontTx/>
              <a:buChar char="-"/>
              <a:defRPr/>
            </a:pPr>
            <a:r>
              <a:rPr lang="en-GB" sz="1600" dirty="0" err="1">
                <a:solidFill>
                  <a:srgbClr val="002060"/>
                </a:solidFill>
                <a:latin typeface="+mj-lt"/>
                <a:cs typeface="+mn-cs"/>
              </a:rPr>
              <a:t>Terabsorpsi</a:t>
            </a:r>
            <a:r>
              <a:rPr lang="en-GB" sz="1600" dirty="0">
                <a:solidFill>
                  <a:srgbClr val="002060"/>
                </a:solidFill>
                <a:latin typeface="+mj-lt"/>
                <a:cs typeface="+mn-cs"/>
              </a:rPr>
              <a:t> </a:t>
            </a:r>
            <a:r>
              <a:rPr lang="en-GB" sz="1600" dirty="0" err="1">
                <a:solidFill>
                  <a:srgbClr val="002060"/>
                </a:solidFill>
                <a:latin typeface="+mj-lt"/>
                <a:cs typeface="+mn-cs"/>
              </a:rPr>
              <a:t>lewat</a:t>
            </a:r>
            <a:r>
              <a:rPr lang="en-GB" sz="1600" dirty="0">
                <a:solidFill>
                  <a:srgbClr val="002060"/>
                </a:solidFill>
                <a:latin typeface="+mj-lt"/>
                <a:cs typeface="+mn-cs"/>
              </a:rPr>
              <a:t> alveolus </a:t>
            </a:r>
            <a:r>
              <a:rPr lang="en-GB" sz="1600" dirty="0" err="1">
                <a:solidFill>
                  <a:srgbClr val="002060"/>
                </a:solidFill>
                <a:latin typeface="+mj-lt"/>
                <a:cs typeface="+mn-cs"/>
              </a:rPr>
              <a:t>dan</a:t>
            </a:r>
            <a:r>
              <a:rPr lang="en-GB" sz="1600" dirty="0">
                <a:solidFill>
                  <a:srgbClr val="002060"/>
                </a:solidFill>
                <a:latin typeface="+mj-lt"/>
                <a:cs typeface="+mn-cs"/>
              </a:rPr>
              <a:t> </a:t>
            </a:r>
            <a:r>
              <a:rPr lang="en-GB" sz="1600" dirty="0" err="1">
                <a:solidFill>
                  <a:srgbClr val="002060"/>
                </a:solidFill>
                <a:latin typeface="+mj-lt"/>
                <a:cs typeface="+mn-cs"/>
              </a:rPr>
              <a:t>masuk</a:t>
            </a:r>
            <a:r>
              <a:rPr lang="en-GB" sz="1600" dirty="0">
                <a:solidFill>
                  <a:srgbClr val="002060"/>
                </a:solidFill>
                <a:latin typeface="+mj-lt"/>
                <a:cs typeface="+mn-cs"/>
              </a:rPr>
              <a:t> </a:t>
            </a:r>
            <a:r>
              <a:rPr lang="en-GB" sz="1600" dirty="0" err="1">
                <a:solidFill>
                  <a:srgbClr val="002060"/>
                </a:solidFill>
                <a:latin typeface="+mj-lt"/>
                <a:cs typeface="+mn-cs"/>
              </a:rPr>
              <a:t>ke</a:t>
            </a:r>
            <a:r>
              <a:rPr lang="en-GB" sz="1600" dirty="0">
                <a:solidFill>
                  <a:srgbClr val="002060"/>
                </a:solidFill>
                <a:latin typeface="+mj-lt"/>
                <a:cs typeface="+mn-cs"/>
              </a:rPr>
              <a:t> </a:t>
            </a:r>
            <a:r>
              <a:rPr lang="en-GB" sz="1600" dirty="0" err="1">
                <a:solidFill>
                  <a:srgbClr val="002060"/>
                </a:solidFill>
                <a:latin typeface="+mj-lt"/>
                <a:cs typeface="+mn-cs"/>
              </a:rPr>
              <a:t>sirkulasi</a:t>
            </a:r>
            <a:r>
              <a:rPr lang="en-GB" sz="1600" dirty="0">
                <a:solidFill>
                  <a:srgbClr val="002060"/>
                </a:solidFill>
                <a:latin typeface="+mj-lt"/>
                <a:cs typeface="+mn-cs"/>
              </a:rPr>
              <a:t> </a:t>
            </a:r>
            <a:r>
              <a:rPr lang="en-GB" sz="1600" dirty="0" err="1">
                <a:solidFill>
                  <a:srgbClr val="002060"/>
                </a:solidFill>
                <a:latin typeface="+mj-lt"/>
                <a:cs typeface="+mn-cs"/>
              </a:rPr>
              <a:t>darah</a:t>
            </a:r>
            <a:endParaRPr lang="en-GB" sz="1600" dirty="0">
              <a:solidFill>
                <a:srgbClr val="002060"/>
              </a:solidFill>
              <a:latin typeface="+mj-lt"/>
              <a:cs typeface="+mn-cs"/>
            </a:endParaRPr>
          </a:p>
          <a:p>
            <a:pPr marL="177800" indent="-177800">
              <a:spcAft>
                <a:spcPts val="1000"/>
              </a:spcAft>
              <a:buClr>
                <a:srgbClr val="F0AB00"/>
              </a:buClr>
              <a:buSzPct val="120000"/>
              <a:buFontTx/>
              <a:buChar char="-"/>
              <a:defRPr/>
            </a:pPr>
            <a:r>
              <a:rPr lang="en-GB" sz="1600" dirty="0" err="1">
                <a:solidFill>
                  <a:srgbClr val="002060"/>
                </a:solidFill>
                <a:latin typeface="+mj-lt"/>
                <a:cs typeface="+mn-cs"/>
              </a:rPr>
              <a:t>Mempunyai</a:t>
            </a:r>
            <a:r>
              <a:rPr lang="en-GB" sz="1600" dirty="0">
                <a:solidFill>
                  <a:srgbClr val="002060"/>
                </a:solidFill>
                <a:latin typeface="+mj-lt"/>
                <a:cs typeface="+mn-cs"/>
              </a:rPr>
              <a:t> </a:t>
            </a:r>
            <a:r>
              <a:rPr lang="en-GB" sz="1600" dirty="0" err="1">
                <a:solidFill>
                  <a:srgbClr val="002060"/>
                </a:solidFill>
                <a:latin typeface="+mj-lt"/>
                <a:cs typeface="+mn-cs"/>
              </a:rPr>
              <a:t>efek</a:t>
            </a:r>
            <a:r>
              <a:rPr lang="en-GB" sz="1600" dirty="0">
                <a:solidFill>
                  <a:srgbClr val="002060"/>
                </a:solidFill>
                <a:latin typeface="+mj-lt"/>
                <a:cs typeface="+mn-cs"/>
              </a:rPr>
              <a:t> </a:t>
            </a:r>
            <a:r>
              <a:rPr lang="en-GB" sz="1600" dirty="0" err="1">
                <a:solidFill>
                  <a:srgbClr val="002060"/>
                </a:solidFill>
                <a:latin typeface="+mj-lt"/>
                <a:cs typeface="+mn-cs"/>
              </a:rPr>
              <a:t>klinis</a:t>
            </a:r>
            <a:r>
              <a:rPr lang="en-GB" sz="1600" dirty="0">
                <a:solidFill>
                  <a:srgbClr val="002060"/>
                </a:solidFill>
                <a:latin typeface="+mj-lt"/>
                <a:cs typeface="+mn-cs"/>
              </a:rPr>
              <a:t> </a:t>
            </a:r>
            <a:r>
              <a:rPr lang="en-GB" sz="1600" dirty="0" err="1">
                <a:solidFill>
                  <a:srgbClr val="002060"/>
                </a:solidFill>
                <a:latin typeface="+mj-lt"/>
                <a:cs typeface="+mn-cs"/>
              </a:rPr>
              <a:t>lokal</a:t>
            </a:r>
            <a:r>
              <a:rPr lang="en-GB" sz="1600" dirty="0">
                <a:solidFill>
                  <a:srgbClr val="002060"/>
                </a:solidFill>
                <a:latin typeface="+mj-lt"/>
                <a:cs typeface="+mn-cs"/>
              </a:rPr>
              <a:t> yang </a:t>
            </a:r>
            <a:r>
              <a:rPr lang="en-GB" sz="1600" dirty="0" err="1">
                <a:solidFill>
                  <a:srgbClr val="002060"/>
                </a:solidFill>
                <a:latin typeface="+mj-lt"/>
                <a:cs typeface="+mn-cs"/>
              </a:rPr>
              <a:t>kecil</a:t>
            </a:r>
            <a:r>
              <a:rPr lang="en-GB" sz="1600" dirty="0">
                <a:solidFill>
                  <a:srgbClr val="002060"/>
                </a:solidFill>
                <a:latin typeface="+mj-lt"/>
                <a:cs typeface="+mn-cs"/>
              </a:rPr>
              <a:t> </a:t>
            </a:r>
            <a:r>
              <a:rPr lang="en-GB" sz="1600" dirty="0" err="1">
                <a:solidFill>
                  <a:srgbClr val="002060"/>
                </a:solidFill>
                <a:latin typeface="+mj-lt"/>
                <a:cs typeface="+mn-cs"/>
              </a:rPr>
              <a:t>dalam</a:t>
            </a:r>
            <a:r>
              <a:rPr lang="en-GB" sz="1600" dirty="0">
                <a:solidFill>
                  <a:srgbClr val="002060"/>
                </a:solidFill>
                <a:latin typeface="+mj-lt"/>
                <a:cs typeface="+mn-cs"/>
              </a:rPr>
              <a:t> </a:t>
            </a:r>
            <a:r>
              <a:rPr lang="en-GB" sz="1600" dirty="0" err="1">
                <a:solidFill>
                  <a:srgbClr val="002060"/>
                </a:solidFill>
                <a:latin typeface="+mj-lt"/>
                <a:cs typeface="+mn-cs"/>
              </a:rPr>
              <a:t>pengobatan</a:t>
            </a:r>
            <a:r>
              <a:rPr lang="en-GB" sz="1600" dirty="0">
                <a:solidFill>
                  <a:srgbClr val="002060"/>
                </a:solidFill>
                <a:latin typeface="+mj-lt"/>
                <a:cs typeface="+mn-cs"/>
              </a:rPr>
              <a:t> </a:t>
            </a:r>
            <a:r>
              <a:rPr lang="en-GB" sz="1600" dirty="0" err="1">
                <a:solidFill>
                  <a:srgbClr val="002060"/>
                </a:solidFill>
                <a:latin typeface="+mj-lt"/>
                <a:cs typeface="+mn-cs"/>
              </a:rPr>
              <a:t>asma</a:t>
            </a:r>
            <a:endParaRPr lang="en-GB" sz="1600" dirty="0">
              <a:solidFill>
                <a:srgbClr val="002060"/>
              </a:solidFill>
              <a:latin typeface="+mj-lt"/>
              <a:cs typeface="+mn-cs"/>
            </a:endParaRPr>
          </a:p>
          <a:p>
            <a:pPr marL="177800" indent="-177800">
              <a:spcAft>
                <a:spcPts val="1000"/>
              </a:spcAft>
              <a:buClr>
                <a:srgbClr val="F0AB00"/>
              </a:buClr>
              <a:buSzPct val="120000"/>
              <a:buFontTx/>
              <a:buChar char="-"/>
              <a:defRPr/>
            </a:pPr>
            <a:endParaRPr lang="en-GB" sz="1600" dirty="0">
              <a:solidFill>
                <a:srgbClr val="002060"/>
              </a:solidFill>
              <a:latin typeface="+mj-lt"/>
              <a:cs typeface="+mn-cs"/>
            </a:endParaRPr>
          </a:p>
          <a:p>
            <a:pPr marL="177800" indent="-177800">
              <a:spcAft>
                <a:spcPts val="1000"/>
              </a:spcAft>
              <a:buClr>
                <a:srgbClr val="F0AB00"/>
              </a:buClr>
              <a:buSzPct val="120000"/>
              <a:buFont typeface="Wingdings" pitchFamily="2" charset="2"/>
              <a:buNone/>
              <a:defRPr/>
            </a:pPr>
            <a:endParaRPr lang="en-GB" sz="1600" dirty="0">
              <a:solidFill>
                <a:srgbClr val="002060"/>
              </a:solidFill>
              <a:latin typeface="+mj-lt"/>
              <a:cs typeface="+mn-cs"/>
            </a:endParaRPr>
          </a:p>
        </p:txBody>
      </p:sp>
      <p:sp>
        <p:nvSpPr>
          <p:cNvPr id="6148" name="Content Placeholder 4"/>
          <p:cNvSpPr txBox="1">
            <a:spLocks/>
          </p:cNvSpPr>
          <p:nvPr/>
        </p:nvSpPr>
        <p:spPr bwMode="auto">
          <a:xfrm>
            <a:off x="6086475" y="1404938"/>
            <a:ext cx="2867025" cy="4545012"/>
          </a:xfrm>
          <a:prstGeom prst="rect">
            <a:avLst/>
          </a:prstGeom>
          <a:solidFill>
            <a:schemeClr val="accent1">
              <a:lumMod val="20000"/>
              <a:lumOff val="80000"/>
            </a:schemeClr>
          </a:solidFill>
          <a:ln w="9525">
            <a:solidFill>
              <a:srgbClr val="685D55"/>
            </a:solidFill>
            <a:miter lim="800000"/>
            <a:headEnd/>
            <a:tailEnd/>
          </a:ln>
        </p:spPr>
        <p:txBody>
          <a:bodyPr/>
          <a:lstStyle/>
          <a:p>
            <a:pPr marL="177800" indent="-177800" algn="ctr">
              <a:spcAft>
                <a:spcPts val="600"/>
              </a:spcAft>
              <a:buClr>
                <a:srgbClr val="F0AB00"/>
              </a:buClr>
              <a:buSzPct val="120000"/>
              <a:buFont typeface="Wingdings" pitchFamily="2" charset="2"/>
              <a:buNone/>
              <a:defRPr/>
            </a:pPr>
            <a:r>
              <a:rPr lang="en-GB" sz="1600" dirty="0">
                <a:solidFill>
                  <a:srgbClr val="002060"/>
                </a:solidFill>
                <a:latin typeface="+mj-lt"/>
                <a:cs typeface="+mn-cs"/>
              </a:rPr>
              <a:t>TERLALU BESAR:</a:t>
            </a:r>
          </a:p>
          <a:p>
            <a:pPr marL="177800" indent="-177800" algn="ctr">
              <a:spcAft>
                <a:spcPts val="600"/>
              </a:spcAft>
              <a:buClr>
                <a:srgbClr val="F0AB00"/>
              </a:buClr>
              <a:buSzPct val="120000"/>
              <a:buFont typeface="Wingdings" pitchFamily="2" charset="2"/>
              <a:buNone/>
              <a:defRPr/>
            </a:pPr>
            <a:r>
              <a:rPr lang="en-GB" sz="1600" dirty="0">
                <a:solidFill>
                  <a:srgbClr val="002060"/>
                </a:solidFill>
                <a:latin typeface="+mj-lt"/>
                <a:cs typeface="+mn-cs"/>
              </a:rPr>
              <a:t>(&gt;5 </a:t>
            </a:r>
            <a:r>
              <a:rPr lang="en-GB" sz="1600" dirty="0" err="1">
                <a:solidFill>
                  <a:srgbClr val="002060"/>
                </a:solidFill>
                <a:latin typeface="+mj-lt"/>
                <a:cs typeface="+mn-cs"/>
              </a:rPr>
              <a:t>mikron</a:t>
            </a:r>
            <a:r>
              <a:rPr lang="en-GB" sz="1600" dirty="0">
                <a:solidFill>
                  <a:srgbClr val="002060"/>
                </a:solidFill>
                <a:latin typeface="+mj-lt"/>
                <a:cs typeface="+mn-cs"/>
              </a:rPr>
              <a:t>)</a:t>
            </a:r>
          </a:p>
          <a:p>
            <a:pPr marL="177800" indent="-177800" algn="ctr">
              <a:spcAft>
                <a:spcPts val="1000"/>
              </a:spcAft>
              <a:buClr>
                <a:srgbClr val="F0AB00"/>
              </a:buClr>
              <a:buSzPct val="120000"/>
              <a:buFont typeface="Wingdings" pitchFamily="2" charset="2"/>
              <a:buNone/>
              <a:defRPr/>
            </a:pPr>
            <a:endParaRPr lang="en-GB" sz="1600" dirty="0">
              <a:solidFill>
                <a:srgbClr val="002060"/>
              </a:solidFill>
              <a:latin typeface="+mj-lt"/>
              <a:cs typeface="+mn-cs"/>
            </a:endParaRPr>
          </a:p>
          <a:p>
            <a:pPr marL="177800" indent="-177800">
              <a:spcAft>
                <a:spcPts val="600"/>
              </a:spcAft>
              <a:buClr>
                <a:srgbClr val="F0AB00"/>
              </a:buClr>
              <a:buSzPct val="120000"/>
              <a:buFontTx/>
              <a:buChar char="-"/>
              <a:defRPr/>
            </a:pPr>
            <a:r>
              <a:rPr lang="en-GB" sz="1600" dirty="0" err="1">
                <a:solidFill>
                  <a:srgbClr val="002060"/>
                </a:solidFill>
                <a:latin typeface="+mj-lt"/>
                <a:cs typeface="+mn-cs"/>
              </a:rPr>
              <a:t>Terdeposisi</a:t>
            </a:r>
            <a:r>
              <a:rPr lang="en-GB" sz="1600" dirty="0">
                <a:solidFill>
                  <a:srgbClr val="002060"/>
                </a:solidFill>
                <a:latin typeface="+mj-lt"/>
                <a:cs typeface="+mn-cs"/>
              </a:rPr>
              <a:t> </a:t>
            </a:r>
            <a:r>
              <a:rPr lang="en-GB" sz="1600" dirty="0" err="1">
                <a:solidFill>
                  <a:srgbClr val="002060"/>
                </a:solidFill>
                <a:latin typeface="+mj-lt"/>
                <a:cs typeface="+mn-cs"/>
              </a:rPr>
              <a:t>di</a:t>
            </a:r>
            <a:r>
              <a:rPr lang="en-GB" sz="1600" dirty="0">
                <a:solidFill>
                  <a:srgbClr val="002060"/>
                </a:solidFill>
                <a:latin typeface="+mj-lt"/>
                <a:cs typeface="+mn-cs"/>
              </a:rPr>
              <a:t> </a:t>
            </a:r>
            <a:r>
              <a:rPr lang="en-GB" sz="1600" dirty="0" err="1">
                <a:solidFill>
                  <a:srgbClr val="002060"/>
                </a:solidFill>
                <a:latin typeface="+mj-lt"/>
                <a:cs typeface="+mn-cs"/>
              </a:rPr>
              <a:t>orofaring</a:t>
            </a:r>
            <a:r>
              <a:rPr lang="en-GB" sz="1600" dirty="0">
                <a:solidFill>
                  <a:srgbClr val="002060"/>
                </a:solidFill>
                <a:latin typeface="+mj-lt"/>
                <a:cs typeface="+mn-cs"/>
              </a:rPr>
              <a:t> </a:t>
            </a:r>
            <a:r>
              <a:rPr lang="en-GB" sz="1600" dirty="0" err="1">
                <a:solidFill>
                  <a:srgbClr val="002060"/>
                </a:solidFill>
                <a:latin typeface="+mj-lt"/>
                <a:cs typeface="+mn-cs"/>
              </a:rPr>
              <a:t>dan</a:t>
            </a:r>
            <a:r>
              <a:rPr lang="en-GB" sz="1600" dirty="0">
                <a:solidFill>
                  <a:srgbClr val="002060"/>
                </a:solidFill>
                <a:latin typeface="+mj-lt"/>
                <a:cs typeface="+mn-cs"/>
              </a:rPr>
              <a:t>  </a:t>
            </a:r>
            <a:r>
              <a:rPr lang="en-GB" sz="1600" dirty="0" err="1">
                <a:solidFill>
                  <a:srgbClr val="002060"/>
                </a:solidFill>
                <a:latin typeface="+mj-lt"/>
                <a:cs typeface="+mn-cs"/>
              </a:rPr>
              <a:t>tertelan</a:t>
            </a:r>
            <a:endParaRPr lang="en-GB" sz="1600" dirty="0">
              <a:solidFill>
                <a:srgbClr val="002060"/>
              </a:solidFill>
              <a:latin typeface="+mj-lt"/>
              <a:cs typeface="+mn-cs"/>
            </a:endParaRPr>
          </a:p>
          <a:p>
            <a:pPr marL="177800" indent="-177800">
              <a:spcAft>
                <a:spcPts val="600"/>
              </a:spcAft>
              <a:buClr>
                <a:srgbClr val="F0AB00"/>
              </a:buClr>
              <a:buSzPct val="120000"/>
              <a:buFontTx/>
              <a:buChar char="-"/>
              <a:defRPr/>
            </a:pPr>
            <a:r>
              <a:rPr lang="en-GB" sz="1600" dirty="0" err="1">
                <a:solidFill>
                  <a:srgbClr val="002060"/>
                </a:solidFill>
                <a:latin typeface="+mj-lt"/>
                <a:cs typeface="+mn-cs"/>
              </a:rPr>
              <a:t>Meningkatkan</a:t>
            </a:r>
            <a:r>
              <a:rPr lang="en-GB" sz="1600" dirty="0">
                <a:solidFill>
                  <a:srgbClr val="002060"/>
                </a:solidFill>
                <a:latin typeface="+mj-lt"/>
                <a:cs typeface="+mn-cs"/>
              </a:rPr>
              <a:t> </a:t>
            </a:r>
            <a:r>
              <a:rPr lang="en-GB" sz="1600" dirty="0" err="1">
                <a:solidFill>
                  <a:srgbClr val="002060"/>
                </a:solidFill>
                <a:latin typeface="+mj-lt"/>
                <a:cs typeface="+mn-cs"/>
              </a:rPr>
              <a:t>efek</a:t>
            </a:r>
            <a:r>
              <a:rPr lang="en-GB" sz="1600" dirty="0">
                <a:solidFill>
                  <a:srgbClr val="002060"/>
                </a:solidFill>
                <a:latin typeface="+mj-lt"/>
                <a:cs typeface="+mn-cs"/>
              </a:rPr>
              <a:t> </a:t>
            </a:r>
            <a:r>
              <a:rPr lang="en-GB" sz="1600" dirty="0" err="1">
                <a:solidFill>
                  <a:srgbClr val="002060"/>
                </a:solidFill>
                <a:latin typeface="+mj-lt"/>
                <a:cs typeface="+mn-cs"/>
              </a:rPr>
              <a:t>samping</a:t>
            </a:r>
            <a:r>
              <a:rPr lang="en-GB" sz="1600" dirty="0">
                <a:solidFill>
                  <a:srgbClr val="002060"/>
                </a:solidFill>
                <a:latin typeface="+mj-lt"/>
                <a:cs typeface="+mn-cs"/>
              </a:rPr>
              <a:t> </a:t>
            </a:r>
            <a:r>
              <a:rPr lang="en-GB" sz="1600" dirty="0" err="1">
                <a:solidFill>
                  <a:srgbClr val="002060"/>
                </a:solidFill>
                <a:latin typeface="+mj-lt"/>
                <a:cs typeface="+mn-cs"/>
              </a:rPr>
              <a:t>seperti</a:t>
            </a:r>
            <a:r>
              <a:rPr lang="en-GB" sz="1600" dirty="0">
                <a:solidFill>
                  <a:srgbClr val="002060"/>
                </a:solidFill>
                <a:latin typeface="+mj-lt"/>
                <a:cs typeface="+mn-cs"/>
              </a:rPr>
              <a:t> </a:t>
            </a:r>
            <a:r>
              <a:rPr lang="en-GB" sz="1600" dirty="0" err="1">
                <a:solidFill>
                  <a:srgbClr val="002060"/>
                </a:solidFill>
                <a:latin typeface="+mj-lt"/>
                <a:cs typeface="+mn-cs"/>
              </a:rPr>
              <a:t>kandidiasis</a:t>
            </a:r>
            <a:r>
              <a:rPr lang="en-GB" sz="1600" dirty="0">
                <a:solidFill>
                  <a:srgbClr val="002060"/>
                </a:solidFill>
                <a:latin typeface="+mj-lt"/>
                <a:cs typeface="+mn-cs"/>
              </a:rPr>
              <a:t> </a:t>
            </a:r>
            <a:r>
              <a:rPr lang="en-GB" sz="1600" dirty="0" err="1">
                <a:solidFill>
                  <a:srgbClr val="002060"/>
                </a:solidFill>
                <a:latin typeface="+mj-lt"/>
                <a:cs typeface="+mn-cs"/>
              </a:rPr>
              <a:t>di</a:t>
            </a:r>
            <a:r>
              <a:rPr lang="en-GB" sz="1600" dirty="0">
                <a:solidFill>
                  <a:srgbClr val="002060"/>
                </a:solidFill>
                <a:latin typeface="+mj-lt"/>
                <a:cs typeface="+mn-cs"/>
              </a:rPr>
              <a:t> orofaring</a:t>
            </a:r>
            <a:r>
              <a:rPr lang="en-GB" sz="1600" baseline="30000" dirty="0">
                <a:solidFill>
                  <a:srgbClr val="002060"/>
                </a:solidFill>
                <a:latin typeface="+mj-lt"/>
                <a:cs typeface="+mn-cs"/>
              </a:rPr>
              <a:t>3</a:t>
            </a:r>
            <a:endParaRPr lang="en-GB" sz="1600" dirty="0">
              <a:solidFill>
                <a:srgbClr val="002060"/>
              </a:solidFill>
              <a:latin typeface="+mj-lt"/>
              <a:cs typeface="+mn-cs"/>
            </a:endParaRPr>
          </a:p>
          <a:p>
            <a:pPr marL="177800" indent="-177800">
              <a:spcAft>
                <a:spcPts val="600"/>
              </a:spcAft>
              <a:buClr>
                <a:srgbClr val="F0AB00"/>
              </a:buClr>
              <a:buSzPct val="120000"/>
              <a:buFontTx/>
              <a:buChar char="-"/>
              <a:defRPr/>
            </a:pPr>
            <a:r>
              <a:rPr lang="en-GB" sz="1600" dirty="0" err="1">
                <a:solidFill>
                  <a:srgbClr val="002060"/>
                </a:solidFill>
                <a:latin typeface="+mj-lt"/>
                <a:cs typeface="+mn-cs"/>
              </a:rPr>
              <a:t>Meningkatkan</a:t>
            </a:r>
            <a:r>
              <a:rPr lang="en-GB" sz="1600" dirty="0">
                <a:solidFill>
                  <a:srgbClr val="002060"/>
                </a:solidFill>
                <a:latin typeface="+mj-lt"/>
                <a:cs typeface="+mn-cs"/>
              </a:rPr>
              <a:t> </a:t>
            </a:r>
            <a:r>
              <a:rPr lang="en-GB" sz="1600" dirty="0" err="1">
                <a:solidFill>
                  <a:srgbClr val="002060"/>
                </a:solidFill>
                <a:latin typeface="+mj-lt"/>
                <a:cs typeface="+mn-cs"/>
              </a:rPr>
              <a:t>absorpsi</a:t>
            </a:r>
            <a:r>
              <a:rPr lang="en-GB" sz="1600" dirty="0">
                <a:solidFill>
                  <a:srgbClr val="002060"/>
                </a:solidFill>
                <a:latin typeface="+mj-lt"/>
                <a:cs typeface="+mn-cs"/>
              </a:rPr>
              <a:t> </a:t>
            </a:r>
            <a:r>
              <a:rPr lang="en-GB" sz="1600" dirty="0" err="1">
                <a:solidFill>
                  <a:srgbClr val="002060"/>
                </a:solidFill>
                <a:latin typeface="+mj-lt"/>
                <a:cs typeface="+mn-cs"/>
              </a:rPr>
              <a:t>sistemik</a:t>
            </a:r>
            <a:r>
              <a:rPr lang="en-GB" sz="1600" dirty="0">
                <a:solidFill>
                  <a:srgbClr val="002060"/>
                </a:solidFill>
                <a:latin typeface="+mj-lt"/>
                <a:cs typeface="+mn-cs"/>
              </a:rPr>
              <a:t> </a:t>
            </a:r>
            <a:r>
              <a:rPr lang="en-GB" sz="1600" dirty="0" err="1">
                <a:solidFill>
                  <a:srgbClr val="002060"/>
                </a:solidFill>
                <a:latin typeface="+mj-lt"/>
                <a:cs typeface="+mn-cs"/>
              </a:rPr>
              <a:t>melalui</a:t>
            </a:r>
            <a:r>
              <a:rPr lang="en-GB" sz="1600" dirty="0">
                <a:solidFill>
                  <a:srgbClr val="002060"/>
                </a:solidFill>
                <a:latin typeface="+mj-lt"/>
                <a:cs typeface="+mn-cs"/>
              </a:rPr>
              <a:t> </a:t>
            </a:r>
            <a:r>
              <a:rPr lang="en-GB" sz="1600" dirty="0" err="1">
                <a:solidFill>
                  <a:srgbClr val="002060"/>
                </a:solidFill>
                <a:latin typeface="+mj-lt"/>
                <a:cs typeface="+mn-cs"/>
              </a:rPr>
              <a:t>usus</a:t>
            </a:r>
            <a:endParaRPr lang="en-GB" sz="1600" dirty="0">
              <a:solidFill>
                <a:srgbClr val="002060"/>
              </a:solidFill>
              <a:latin typeface="+mj-lt"/>
              <a:cs typeface="+mn-cs"/>
            </a:endParaRPr>
          </a:p>
          <a:p>
            <a:pPr marL="177800" indent="-177800">
              <a:spcAft>
                <a:spcPts val="600"/>
              </a:spcAft>
              <a:buClr>
                <a:srgbClr val="F0AB00"/>
              </a:buClr>
              <a:buSzPct val="120000"/>
              <a:buFontTx/>
              <a:buChar char="-"/>
              <a:defRPr/>
            </a:pPr>
            <a:r>
              <a:rPr lang="en-GB" sz="1600" dirty="0" err="1">
                <a:solidFill>
                  <a:srgbClr val="002060"/>
                </a:solidFill>
                <a:latin typeface="+mj-lt"/>
                <a:cs typeface="+mn-cs"/>
              </a:rPr>
              <a:t>Tidak</a:t>
            </a:r>
            <a:r>
              <a:rPr lang="en-GB" sz="1600" dirty="0">
                <a:solidFill>
                  <a:srgbClr val="002060"/>
                </a:solidFill>
                <a:latin typeface="+mj-lt"/>
                <a:cs typeface="+mn-cs"/>
              </a:rPr>
              <a:t> </a:t>
            </a:r>
            <a:r>
              <a:rPr lang="en-GB" sz="1600" dirty="0" err="1">
                <a:solidFill>
                  <a:srgbClr val="002060"/>
                </a:solidFill>
                <a:latin typeface="+mj-lt"/>
                <a:cs typeface="+mn-cs"/>
              </a:rPr>
              <a:t>ada</a:t>
            </a:r>
            <a:r>
              <a:rPr lang="en-GB" sz="1600" dirty="0">
                <a:solidFill>
                  <a:srgbClr val="002060"/>
                </a:solidFill>
                <a:latin typeface="+mj-lt"/>
                <a:cs typeface="+mn-cs"/>
              </a:rPr>
              <a:t> </a:t>
            </a:r>
            <a:r>
              <a:rPr lang="en-GB" sz="1600" dirty="0" err="1">
                <a:solidFill>
                  <a:srgbClr val="002060"/>
                </a:solidFill>
                <a:latin typeface="+mj-lt"/>
                <a:cs typeface="+mn-cs"/>
              </a:rPr>
              <a:t>efek</a:t>
            </a:r>
            <a:r>
              <a:rPr lang="en-GB" sz="1600" dirty="0">
                <a:solidFill>
                  <a:srgbClr val="002060"/>
                </a:solidFill>
                <a:latin typeface="+mj-lt"/>
                <a:cs typeface="+mn-cs"/>
              </a:rPr>
              <a:t> </a:t>
            </a:r>
            <a:r>
              <a:rPr lang="en-GB" sz="1600" dirty="0" err="1">
                <a:solidFill>
                  <a:srgbClr val="002060"/>
                </a:solidFill>
                <a:latin typeface="+mj-lt"/>
                <a:cs typeface="+mn-cs"/>
              </a:rPr>
              <a:t>klinis</a:t>
            </a:r>
            <a:endParaRPr lang="en-GB" sz="1600" dirty="0">
              <a:solidFill>
                <a:srgbClr val="002060"/>
              </a:solidFill>
              <a:latin typeface="+mj-lt"/>
              <a:cs typeface="+mn-cs"/>
            </a:endParaRPr>
          </a:p>
        </p:txBody>
      </p:sp>
      <p:sp>
        <p:nvSpPr>
          <p:cNvPr id="9" name="Content Placeholder 3"/>
          <p:cNvSpPr txBox="1">
            <a:spLocks/>
          </p:cNvSpPr>
          <p:nvPr/>
        </p:nvSpPr>
        <p:spPr>
          <a:xfrm>
            <a:off x="3233738" y="1436688"/>
            <a:ext cx="2738437" cy="4513262"/>
          </a:xfrm>
          <a:prstGeom prst="rect">
            <a:avLst/>
          </a:prstGeom>
          <a:solidFill>
            <a:schemeClr val="tx2">
              <a:lumMod val="60000"/>
              <a:lumOff val="40000"/>
            </a:schemeClr>
          </a:solidFill>
          <a:ln w="25400">
            <a:solidFill>
              <a:srgbClr val="F0AB00"/>
            </a:solidFill>
          </a:ln>
        </p:spPr>
        <p:txBody>
          <a:bodyPr>
            <a:normAutofit/>
          </a:bodyPr>
          <a:lstStyle/>
          <a:p>
            <a:pPr marL="177800" indent="-177800" algn="ctr" fontAlgn="auto">
              <a:spcBef>
                <a:spcPts val="0"/>
              </a:spcBef>
              <a:spcAft>
                <a:spcPts val="600"/>
              </a:spcAft>
              <a:buClr>
                <a:srgbClr val="F0AB00"/>
              </a:buClr>
              <a:buSzPct val="120000"/>
              <a:defRPr/>
            </a:pPr>
            <a:r>
              <a:rPr lang="en-GB" sz="1600" kern="0" dirty="0">
                <a:solidFill>
                  <a:srgbClr val="002060"/>
                </a:solidFill>
                <a:latin typeface="+mj-lt"/>
                <a:cs typeface="Arial" pitchFamily="34" charset="0"/>
              </a:rPr>
              <a:t>UKURAN OPTIMUM</a:t>
            </a:r>
          </a:p>
          <a:p>
            <a:pPr marL="177800" indent="-177800" algn="ctr" fontAlgn="auto">
              <a:spcBef>
                <a:spcPts val="0"/>
              </a:spcBef>
              <a:spcAft>
                <a:spcPts val="600"/>
              </a:spcAft>
              <a:buClr>
                <a:srgbClr val="F0AB00"/>
              </a:buClr>
              <a:buSzPct val="120000"/>
              <a:defRPr/>
            </a:pPr>
            <a:r>
              <a:rPr lang="en-GB" sz="1600" kern="0" dirty="0">
                <a:solidFill>
                  <a:srgbClr val="002060"/>
                </a:solidFill>
                <a:latin typeface="+mj-lt"/>
                <a:cs typeface="Arial" pitchFamily="34" charset="0"/>
              </a:rPr>
              <a:t>(1-5 </a:t>
            </a:r>
            <a:r>
              <a:rPr lang="en-GB" sz="1600" kern="0" dirty="0" err="1">
                <a:solidFill>
                  <a:srgbClr val="002060"/>
                </a:solidFill>
                <a:latin typeface="+mj-lt"/>
                <a:cs typeface="Arial" pitchFamily="34" charset="0"/>
              </a:rPr>
              <a:t>mikron</a:t>
            </a:r>
            <a:r>
              <a:rPr lang="en-GB" sz="1600" kern="0" dirty="0">
                <a:solidFill>
                  <a:srgbClr val="002060"/>
                </a:solidFill>
                <a:latin typeface="+mj-lt"/>
                <a:cs typeface="Arial" pitchFamily="34" charset="0"/>
              </a:rPr>
              <a:t>)</a:t>
            </a:r>
            <a:r>
              <a:rPr lang="en-GB" sz="1600" kern="0" baseline="30000" dirty="0">
                <a:solidFill>
                  <a:srgbClr val="002060"/>
                </a:solidFill>
                <a:latin typeface="+mj-lt"/>
                <a:cs typeface="Arial" pitchFamily="34" charset="0"/>
              </a:rPr>
              <a:t>2</a:t>
            </a:r>
          </a:p>
          <a:p>
            <a:pPr marL="177800" indent="-177800" algn="ctr" fontAlgn="auto">
              <a:spcBef>
                <a:spcPts val="0"/>
              </a:spcBef>
              <a:spcAft>
                <a:spcPts val="1000"/>
              </a:spcAft>
              <a:buClr>
                <a:srgbClr val="F0AB00"/>
              </a:buClr>
              <a:buSzPct val="120000"/>
              <a:defRPr/>
            </a:pPr>
            <a:endParaRPr lang="en-GB" sz="1600" kern="0" dirty="0">
              <a:solidFill>
                <a:srgbClr val="002060"/>
              </a:solidFill>
              <a:latin typeface="+mj-lt"/>
              <a:cs typeface="Arial" pitchFamily="34" charset="0"/>
            </a:endParaRPr>
          </a:p>
          <a:p>
            <a:pPr marL="177800" indent="-177800" fontAlgn="auto">
              <a:spcBef>
                <a:spcPts val="0"/>
              </a:spcBef>
              <a:spcAft>
                <a:spcPts val="1000"/>
              </a:spcAft>
              <a:buClr>
                <a:srgbClr val="F0AB00"/>
              </a:buClr>
              <a:buSzPct val="120000"/>
              <a:buFont typeface="Wingdings" pitchFamily="2" charset="2"/>
              <a:buChar char="§"/>
              <a:defRPr/>
            </a:pPr>
            <a:r>
              <a:rPr lang="en-GB" sz="1600" kern="0" dirty="0" err="1">
                <a:solidFill>
                  <a:srgbClr val="002060"/>
                </a:solidFill>
                <a:latin typeface="+mj-lt"/>
                <a:cs typeface="Arial" pitchFamily="34" charset="0"/>
              </a:rPr>
              <a:t>Mencapai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saluran</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napas</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kecil</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dan</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besar</a:t>
            </a:r>
            <a:endParaRPr lang="en-GB" sz="1600" kern="0" dirty="0">
              <a:solidFill>
                <a:srgbClr val="002060"/>
              </a:solidFill>
              <a:latin typeface="+mj-lt"/>
              <a:cs typeface="Arial" pitchFamily="34" charset="0"/>
            </a:endParaRPr>
          </a:p>
          <a:p>
            <a:pPr marL="177800" indent="-177800" fontAlgn="auto">
              <a:spcBef>
                <a:spcPts val="0"/>
              </a:spcBef>
              <a:spcAft>
                <a:spcPts val="1000"/>
              </a:spcAft>
              <a:buClr>
                <a:srgbClr val="F0AB00"/>
              </a:buClr>
              <a:buSzPct val="120000"/>
              <a:buFont typeface="Wingdings" pitchFamily="2" charset="2"/>
              <a:buChar char="§"/>
              <a:defRPr/>
            </a:pPr>
            <a:r>
              <a:rPr lang="en-GB" sz="1600" kern="0" dirty="0" err="1">
                <a:solidFill>
                  <a:srgbClr val="002060"/>
                </a:solidFill>
                <a:latin typeface="+mj-lt"/>
                <a:cs typeface="Arial" pitchFamily="34" charset="0"/>
              </a:rPr>
              <a:t>Aksi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bronkodilatasi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melalui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reseptor</a:t>
            </a:r>
            <a:r>
              <a:rPr lang="en-GB" sz="1600" kern="0" dirty="0">
                <a:solidFill>
                  <a:srgbClr val="002060"/>
                </a:solidFill>
                <a:latin typeface="+mj-lt"/>
                <a:cs typeface="Arial" pitchFamily="34" charset="0"/>
              </a:rPr>
              <a:t> </a:t>
            </a:r>
            <a:r>
              <a:rPr lang="el-GR" sz="1600" kern="0" dirty="0">
                <a:solidFill>
                  <a:srgbClr val="002060"/>
                </a:solidFill>
                <a:latin typeface="+mj-lt"/>
                <a:cs typeface="Arial" pitchFamily="34" charset="0"/>
              </a:rPr>
              <a:t>β</a:t>
            </a:r>
            <a:r>
              <a:rPr lang="en-GB" sz="1600" kern="0" baseline="-25000" dirty="0">
                <a:solidFill>
                  <a:srgbClr val="002060"/>
                </a:solidFill>
                <a:latin typeface="+mj-lt"/>
                <a:cs typeface="Arial" pitchFamily="34" charset="0"/>
              </a:rPr>
              <a:t>2</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otot</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polos</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bronkus</a:t>
            </a:r>
            <a:endParaRPr lang="en-GB" sz="1600" kern="0" dirty="0">
              <a:solidFill>
                <a:srgbClr val="002060"/>
              </a:solidFill>
              <a:latin typeface="+mj-lt"/>
              <a:cs typeface="Arial" pitchFamily="34" charset="0"/>
            </a:endParaRPr>
          </a:p>
          <a:p>
            <a:pPr marL="177800" indent="-177800" fontAlgn="auto">
              <a:spcBef>
                <a:spcPts val="0"/>
              </a:spcBef>
              <a:spcAft>
                <a:spcPts val="1000"/>
              </a:spcAft>
              <a:buClr>
                <a:srgbClr val="F0AB00"/>
              </a:buClr>
              <a:buSzPct val="120000"/>
              <a:buFont typeface="Wingdings" pitchFamily="2" charset="2"/>
              <a:buChar char="§"/>
              <a:defRPr/>
            </a:pPr>
            <a:r>
              <a:rPr lang="en-GB" sz="1600" kern="0" dirty="0" err="1">
                <a:solidFill>
                  <a:srgbClr val="002060"/>
                </a:solidFill>
                <a:latin typeface="+mj-lt"/>
                <a:cs typeface="Arial" pitchFamily="34" charset="0"/>
              </a:rPr>
              <a:t>Efek</a:t>
            </a:r>
            <a:r>
              <a:rPr lang="en-GB" sz="1600" kern="0" dirty="0">
                <a:solidFill>
                  <a:srgbClr val="002060"/>
                </a:solidFill>
                <a:latin typeface="+mj-lt"/>
                <a:cs typeface="Arial" pitchFamily="34" charset="0"/>
              </a:rPr>
              <a:t> anti </a:t>
            </a:r>
            <a:r>
              <a:rPr lang="en-GB" sz="1600" kern="0" dirty="0" err="1">
                <a:solidFill>
                  <a:srgbClr val="002060"/>
                </a:solidFill>
                <a:latin typeface="+mj-lt"/>
                <a:cs typeface="Arial" pitchFamily="34" charset="0"/>
              </a:rPr>
              <a:t>inflamasi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lokal</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melalui</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reseptor</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kortikosteroid</a:t>
            </a:r>
            <a:r>
              <a:rPr lang="en-GB" sz="1600" kern="0" dirty="0">
                <a:solidFill>
                  <a:srgbClr val="002060"/>
                </a:solidFill>
                <a:latin typeface="+mj-lt"/>
                <a:cs typeface="Arial" pitchFamily="34" charset="0"/>
              </a:rPr>
              <a:t> </a:t>
            </a:r>
          </a:p>
          <a:p>
            <a:pPr marL="177800" indent="-177800" fontAlgn="auto">
              <a:spcBef>
                <a:spcPts val="0"/>
              </a:spcBef>
              <a:spcAft>
                <a:spcPts val="1000"/>
              </a:spcAft>
              <a:buClr>
                <a:srgbClr val="F0AB00"/>
              </a:buClr>
              <a:buSzPct val="120000"/>
              <a:buFont typeface="Wingdings" pitchFamily="2" charset="2"/>
              <a:buChar char="§"/>
              <a:defRPr/>
            </a:pPr>
            <a:r>
              <a:rPr lang="en-GB" sz="1600" kern="0" dirty="0" err="1">
                <a:solidFill>
                  <a:srgbClr val="002060"/>
                </a:solidFill>
                <a:latin typeface="+mj-lt"/>
                <a:cs typeface="Arial" pitchFamily="34" charset="0"/>
              </a:rPr>
              <a:t>Memberikan</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efek</a:t>
            </a:r>
            <a:r>
              <a:rPr lang="en-GB" sz="1600" kern="0" dirty="0">
                <a:solidFill>
                  <a:srgbClr val="002060"/>
                </a:solidFill>
                <a:latin typeface="+mj-lt"/>
                <a:cs typeface="Arial" pitchFamily="34" charset="0"/>
              </a:rPr>
              <a:t> </a:t>
            </a:r>
            <a:r>
              <a:rPr lang="en-GB" sz="1600" kern="0" dirty="0" err="1">
                <a:solidFill>
                  <a:srgbClr val="002060"/>
                </a:solidFill>
                <a:latin typeface="+mj-lt"/>
                <a:cs typeface="Arial" pitchFamily="34" charset="0"/>
              </a:rPr>
              <a:t>klinis</a:t>
            </a:r>
            <a:endParaRPr lang="en-GB" sz="1600" kern="0" dirty="0">
              <a:solidFill>
                <a:srgbClr val="002060"/>
              </a:solidFill>
              <a:latin typeface="+mj-lt"/>
              <a:cs typeface="Arial" pitchFamily="34" charset="0"/>
            </a:endParaRPr>
          </a:p>
          <a:p>
            <a:pPr marL="177800" indent="-177800" fontAlgn="auto">
              <a:spcBef>
                <a:spcPts val="0"/>
              </a:spcBef>
              <a:spcAft>
                <a:spcPts val="1000"/>
              </a:spcAft>
              <a:buClr>
                <a:srgbClr val="F0AB00"/>
              </a:buClr>
              <a:buSzPct val="120000"/>
              <a:buFontTx/>
              <a:buChar char="-"/>
              <a:defRPr/>
            </a:pPr>
            <a:endParaRPr lang="en-GB" sz="1600" kern="0" dirty="0">
              <a:solidFill>
                <a:srgbClr val="002060"/>
              </a:solidFill>
              <a:latin typeface="+mj-lt"/>
              <a:cs typeface="Arial" pitchFamily="34" charset="0"/>
            </a:endParaRPr>
          </a:p>
        </p:txBody>
      </p:sp>
      <p:sp>
        <p:nvSpPr>
          <p:cNvPr id="11269" name="TextBox 9"/>
          <p:cNvSpPr txBox="1">
            <a:spLocks noChangeArrowheads="1"/>
          </p:cNvSpPr>
          <p:nvPr/>
        </p:nvSpPr>
        <p:spPr bwMode="auto">
          <a:xfrm>
            <a:off x="0" y="6257925"/>
            <a:ext cx="4306888" cy="600075"/>
          </a:xfrm>
          <a:prstGeom prst="rect">
            <a:avLst/>
          </a:prstGeom>
          <a:noFill/>
          <a:ln w="9525">
            <a:noFill/>
            <a:miter lim="800000"/>
            <a:headEnd/>
            <a:tailEnd/>
          </a:ln>
        </p:spPr>
        <p:txBody>
          <a:bodyPr>
            <a:spAutoFit/>
          </a:bodyPr>
          <a:lstStyle/>
          <a:p>
            <a:pPr marL="228600" indent="-228600">
              <a:buFontTx/>
              <a:buAutoNum type="arabicPeriod"/>
            </a:pPr>
            <a:r>
              <a:rPr lang="en-GB" sz="1100" dirty="0" err="1">
                <a:solidFill>
                  <a:srgbClr val="FFFF00"/>
                </a:solidFill>
                <a:latin typeface="Candara" pitchFamily="34" charset="0"/>
              </a:rPr>
              <a:t>Scheuch</a:t>
            </a:r>
            <a:r>
              <a:rPr lang="en-GB" sz="1100" dirty="0">
                <a:solidFill>
                  <a:srgbClr val="FFFF00"/>
                </a:solidFill>
                <a:latin typeface="Candara" pitchFamily="34" charset="0"/>
              </a:rPr>
              <a:t> Advanced Drug Delivery Reviews 2006; 58: 996–1008 </a:t>
            </a:r>
          </a:p>
          <a:p>
            <a:pPr marL="228600" indent="-228600">
              <a:buFontTx/>
              <a:buAutoNum type="arabicPeriod"/>
            </a:pPr>
            <a:r>
              <a:rPr lang="en-GB" sz="1100" dirty="0" err="1">
                <a:solidFill>
                  <a:srgbClr val="FFFF00"/>
                </a:solidFill>
                <a:latin typeface="Candara" pitchFamily="34" charset="0"/>
              </a:rPr>
              <a:t>Scichilone</a:t>
            </a:r>
            <a:r>
              <a:rPr lang="en-GB" sz="1100" dirty="0">
                <a:solidFill>
                  <a:srgbClr val="FFFF00"/>
                </a:solidFill>
                <a:latin typeface="Candara" pitchFamily="34" charset="0"/>
              </a:rPr>
              <a:t> et al.  Journal of Asthma and Allergy 2013:6 11–21</a:t>
            </a:r>
          </a:p>
          <a:p>
            <a:pPr marL="228600" indent="-228600">
              <a:buFontTx/>
              <a:buAutoNum type="arabicPeriod"/>
            </a:pPr>
            <a:r>
              <a:rPr lang="en-GB" sz="1100" dirty="0">
                <a:solidFill>
                  <a:srgbClr val="FFFF00"/>
                </a:solidFill>
                <a:latin typeface="Candara" pitchFamily="34" charset="0"/>
              </a:rPr>
              <a:t>Gentile. </a:t>
            </a:r>
            <a:r>
              <a:rPr lang="en-GB" sz="1100" dirty="0" err="1">
                <a:solidFill>
                  <a:srgbClr val="FFFF00"/>
                </a:solidFill>
                <a:latin typeface="Candara" pitchFamily="34" charset="0"/>
              </a:rPr>
              <a:t>Curr</a:t>
            </a:r>
            <a:r>
              <a:rPr lang="en-GB" sz="1100" dirty="0">
                <a:solidFill>
                  <a:srgbClr val="FFFF00"/>
                </a:solidFill>
                <a:latin typeface="Candara" pitchFamily="34" charset="0"/>
              </a:rPr>
              <a:t> </a:t>
            </a:r>
            <a:r>
              <a:rPr lang="en-GB" sz="1100" dirty="0" err="1">
                <a:solidFill>
                  <a:srgbClr val="FFFF00"/>
                </a:solidFill>
                <a:latin typeface="Candara" pitchFamily="34" charset="0"/>
              </a:rPr>
              <a:t>Opin</a:t>
            </a:r>
            <a:r>
              <a:rPr lang="en-GB" sz="1100" dirty="0">
                <a:solidFill>
                  <a:srgbClr val="FFFF00"/>
                </a:solidFill>
                <a:latin typeface="Candara" pitchFamily="34" charset="0"/>
              </a:rPr>
              <a:t> </a:t>
            </a:r>
            <a:r>
              <a:rPr lang="en-GB" sz="1100" dirty="0" err="1">
                <a:solidFill>
                  <a:srgbClr val="FFFF00"/>
                </a:solidFill>
                <a:latin typeface="Candara" pitchFamily="34" charset="0"/>
              </a:rPr>
              <a:t>Pharmacol</a:t>
            </a:r>
            <a:r>
              <a:rPr lang="en-GB" sz="1100" dirty="0">
                <a:solidFill>
                  <a:srgbClr val="FFFF00"/>
                </a:solidFill>
                <a:latin typeface="Candara" pitchFamily="34" charset="0"/>
              </a:rPr>
              <a:t>. 2010;10:260–265</a:t>
            </a:r>
          </a:p>
        </p:txBody>
      </p:sp>
      <p:sp>
        <p:nvSpPr>
          <p:cNvPr id="11271" name="Rectangle 4"/>
          <p:cNvSpPr>
            <a:spLocks noChangeArrowheads="1"/>
          </p:cNvSpPr>
          <p:nvPr/>
        </p:nvSpPr>
        <p:spPr bwMode="auto">
          <a:xfrm>
            <a:off x="611188" y="163513"/>
            <a:ext cx="8062912" cy="962025"/>
          </a:xfrm>
          <a:prstGeom prst="rect">
            <a:avLst/>
          </a:prstGeom>
          <a:noFill/>
          <a:ln w="12700">
            <a:noFill/>
            <a:miter lim="800000"/>
            <a:headEnd/>
            <a:tailEnd/>
          </a:ln>
        </p:spPr>
        <p:txBody>
          <a:bodyPr lIns="77788" tIns="38100" rIns="77788" bIns="38100" anchor="ctr"/>
          <a:lstStyle/>
          <a:p>
            <a:pPr defTabSz="771525" eaLnBrk="0" hangingPunct="0"/>
            <a:r>
              <a:rPr lang="en-GB" sz="3200">
                <a:solidFill>
                  <a:srgbClr val="FFFF00"/>
                </a:solidFill>
              </a:rPr>
              <a:t>Pengaruh Ukuran Partikel dalam </a:t>
            </a:r>
          </a:p>
          <a:p>
            <a:pPr defTabSz="771525" eaLnBrk="0" hangingPunct="0"/>
            <a:r>
              <a:rPr lang="en-GB" sz="3200">
                <a:solidFill>
                  <a:srgbClr val="FFFF00"/>
                </a:solidFill>
              </a:rPr>
              <a:t>Terapi Inhalasi</a:t>
            </a:r>
            <a:r>
              <a:rPr lang="en-GB" sz="3200" baseline="30000">
                <a:solidFill>
                  <a:srgbClr val="FFFF00"/>
                </a:solidFill>
              </a:rPr>
              <a:t>1</a:t>
            </a:r>
          </a:p>
        </p:txBody>
      </p:sp>
      <p:sp>
        <p:nvSpPr>
          <p:cNvPr id="11"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9"/>
          <p:cNvSpPr txBox="1">
            <a:spLocks noChangeArrowheads="1"/>
          </p:cNvSpPr>
          <p:nvPr/>
        </p:nvSpPr>
        <p:spPr bwMode="auto">
          <a:xfrm>
            <a:off x="0" y="6638925"/>
            <a:ext cx="3429144" cy="261610"/>
          </a:xfrm>
          <a:prstGeom prst="rect">
            <a:avLst/>
          </a:prstGeom>
          <a:noFill/>
          <a:ln w="12700">
            <a:noFill/>
            <a:miter lim="800000"/>
            <a:headEnd/>
            <a:tailEnd/>
          </a:ln>
        </p:spPr>
        <p:txBody>
          <a:bodyPr wrap="none">
            <a:spAutoFit/>
          </a:bodyPr>
          <a:lstStyle/>
          <a:p>
            <a:pPr eaLnBrk="0" hangingPunct="0"/>
            <a:r>
              <a:rPr lang="en-GB" sz="1100" i="1" dirty="0">
                <a:solidFill>
                  <a:schemeClr val="accent2"/>
                </a:solidFill>
                <a:latin typeface="Candara" pitchFamily="34" charset="0"/>
              </a:rPr>
              <a:t>Adapted from </a:t>
            </a:r>
            <a:r>
              <a:rPr lang="en-GB" sz="1100" i="1" dirty="0" err="1">
                <a:solidFill>
                  <a:schemeClr val="accent2"/>
                </a:solidFill>
                <a:latin typeface="Candara" pitchFamily="34" charset="0"/>
              </a:rPr>
              <a:t>Laube</a:t>
            </a:r>
            <a:r>
              <a:rPr lang="en-GB" sz="1100" i="1" dirty="0">
                <a:solidFill>
                  <a:schemeClr val="accent2"/>
                </a:solidFill>
                <a:latin typeface="Candara" pitchFamily="34" charset="0"/>
              </a:rPr>
              <a:t> et al., </a:t>
            </a:r>
            <a:r>
              <a:rPr lang="en-GB" sz="1100" i="1" dirty="0" err="1">
                <a:solidFill>
                  <a:schemeClr val="accent2"/>
                </a:solidFill>
                <a:latin typeface="Candara" pitchFamily="34" charset="0"/>
              </a:rPr>
              <a:t>Eur</a:t>
            </a:r>
            <a:r>
              <a:rPr lang="en-GB" sz="1100" i="1" dirty="0">
                <a:solidFill>
                  <a:schemeClr val="accent2"/>
                </a:solidFill>
                <a:latin typeface="Candara" pitchFamily="34" charset="0"/>
              </a:rPr>
              <a:t> </a:t>
            </a:r>
            <a:r>
              <a:rPr lang="en-GB" sz="1100" i="1" dirty="0" err="1">
                <a:solidFill>
                  <a:schemeClr val="accent2"/>
                </a:solidFill>
                <a:latin typeface="Candara" pitchFamily="34" charset="0"/>
              </a:rPr>
              <a:t>Respi</a:t>
            </a:r>
            <a:r>
              <a:rPr lang="en-GB" sz="1100" i="1" dirty="0">
                <a:solidFill>
                  <a:schemeClr val="accent2"/>
                </a:solidFill>
                <a:latin typeface="Candara" pitchFamily="34" charset="0"/>
              </a:rPr>
              <a:t> J 2011:37:1308-1331</a:t>
            </a:r>
          </a:p>
        </p:txBody>
      </p:sp>
      <p:grpSp>
        <p:nvGrpSpPr>
          <p:cNvPr id="12291" name="Group 42"/>
          <p:cNvGrpSpPr>
            <a:grpSpLocks/>
          </p:cNvGrpSpPr>
          <p:nvPr/>
        </p:nvGrpSpPr>
        <p:grpSpPr bwMode="auto">
          <a:xfrm>
            <a:off x="684213" y="765175"/>
            <a:ext cx="7848600" cy="5256213"/>
            <a:chOff x="177772" y="404664"/>
            <a:chExt cx="8966229" cy="6017032"/>
          </a:xfrm>
        </p:grpSpPr>
        <p:sp>
          <p:nvSpPr>
            <p:cNvPr id="12296" name="Line 5"/>
            <p:cNvSpPr>
              <a:spLocks noChangeShapeType="1"/>
            </p:cNvSpPr>
            <p:nvPr/>
          </p:nvSpPr>
          <p:spPr bwMode="auto">
            <a:xfrm>
              <a:off x="1187450" y="620564"/>
              <a:ext cx="0" cy="4752975"/>
            </a:xfrm>
            <a:prstGeom prst="line">
              <a:avLst/>
            </a:prstGeom>
            <a:noFill/>
            <a:ln w="12700">
              <a:solidFill>
                <a:schemeClr val="tx1"/>
              </a:solidFill>
              <a:round/>
              <a:headEnd/>
              <a:tailEnd/>
            </a:ln>
          </p:spPr>
          <p:txBody>
            <a:bodyPr/>
            <a:lstStyle/>
            <a:p>
              <a:endParaRPr lang="en-US"/>
            </a:p>
          </p:txBody>
        </p:sp>
        <p:sp>
          <p:nvSpPr>
            <p:cNvPr id="12297" name="Line 6"/>
            <p:cNvSpPr>
              <a:spLocks noChangeShapeType="1"/>
            </p:cNvSpPr>
            <p:nvPr/>
          </p:nvSpPr>
          <p:spPr bwMode="auto">
            <a:xfrm>
              <a:off x="1187450" y="5300514"/>
              <a:ext cx="6769100" cy="0"/>
            </a:xfrm>
            <a:prstGeom prst="line">
              <a:avLst/>
            </a:prstGeom>
            <a:noFill/>
            <a:ln w="12700">
              <a:solidFill>
                <a:schemeClr val="tx1"/>
              </a:solidFill>
              <a:round/>
              <a:headEnd/>
              <a:tailEnd/>
            </a:ln>
          </p:spPr>
          <p:txBody>
            <a:bodyPr/>
            <a:lstStyle/>
            <a:p>
              <a:endParaRPr lang="en-US"/>
            </a:p>
          </p:txBody>
        </p:sp>
        <p:sp>
          <p:nvSpPr>
            <p:cNvPr id="12298" name="Line 7"/>
            <p:cNvSpPr>
              <a:spLocks noChangeShapeType="1"/>
            </p:cNvSpPr>
            <p:nvPr/>
          </p:nvSpPr>
          <p:spPr bwMode="auto">
            <a:xfrm>
              <a:off x="1187450" y="5300514"/>
              <a:ext cx="0" cy="144463"/>
            </a:xfrm>
            <a:prstGeom prst="line">
              <a:avLst/>
            </a:prstGeom>
            <a:noFill/>
            <a:ln w="12700">
              <a:solidFill>
                <a:srgbClr val="000000"/>
              </a:solidFill>
              <a:round/>
              <a:headEnd/>
              <a:tailEnd/>
            </a:ln>
          </p:spPr>
          <p:txBody>
            <a:bodyPr/>
            <a:lstStyle/>
            <a:p>
              <a:endParaRPr lang="en-US"/>
            </a:p>
          </p:txBody>
        </p:sp>
        <p:sp>
          <p:nvSpPr>
            <p:cNvPr id="12299" name="Line 8"/>
            <p:cNvSpPr>
              <a:spLocks noChangeShapeType="1"/>
            </p:cNvSpPr>
            <p:nvPr/>
          </p:nvSpPr>
          <p:spPr bwMode="auto">
            <a:xfrm>
              <a:off x="2484438" y="5300514"/>
              <a:ext cx="0" cy="144463"/>
            </a:xfrm>
            <a:prstGeom prst="line">
              <a:avLst/>
            </a:prstGeom>
            <a:noFill/>
            <a:ln w="12700">
              <a:solidFill>
                <a:srgbClr val="000000"/>
              </a:solidFill>
              <a:round/>
              <a:headEnd/>
              <a:tailEnd/>
            </a:ln>
          </p:spPr>
          <p:txBody>
            <a:bodyPr/>
            <a:lstStyle/>
            <a:p>
              <a:endParaRPr lang="en-US"/>
            </a:p>
          </p:txBody>
        </p:sp>
        <p:sp>
          <p:nvSpPr>
            <p:cNvPr id="12300" name="Line 9"/>
            <p:cNvSpPr>
              <a:spLocks noChangeShapeType="1"/>
            </p:cNvSpPr>
            <p:nvPr/>
          </p:nvSpPr>
          <p:spPr bwMode="auto">
            <a:xfrm>
              <a:off x="1908175" y="5300514"/>
              <a:ext cx="0" cy="144463"/>
            </a:xfrm>
            <a:prstGeom prst="line">
              <a:avLst/>
            </a:prstGeom>
            <a:noFill/>
            <a:ln w="12700">
              <a:solidFill>
                <a:srgbClr val="000000"/>
              </a:solidFill>
              <a:round/>
              <a:headEnd/>
              <a:tailEnd/>
            </a:ln>
          </p:spPr>
          <p:txBody>
            <a:bodyPr/>
            <a:lstStyle/>
            <a:p>
              <a:endParaRPr lang="en-US"/>
            </a:p>
          </p:txBody>
        </p:sp>
        <p:sp>
          <p:nvSpPr>
            <p:cNvPr id="424971" name="Freeform 11"/>
            <p:cNvSpPr>
              <a:spLocks/>
            </p:cNvSpPr>
            <p:nvPr/>
          </p:nvSpPr>
          <p:spPr bwMode="auto">
            <a:xfrm>
              <a:off x="1187923" y="1051618"/>
              <a:ext cx="6336570" cy="3325632"/>
            </a:xfrm>
            <a:custGeom>
              <a:avLst/>
              <a:gdLst>
                <a:gd name="T0" fmla="*/ 0 w 3992"/>
                <a:gd name="T1" fmla="*/ 2147483647 h 2094"/>
                <a:gd name="T2" fmla="*/ 2147483647 w 3992"/>
                <a:gd name="T3" fmla="*/ 2147483647 h 2094"/>
                <a:gd name="T4" fmla="*/ 2147483647 w 3992"/>
                <a:gd name="T5" fmla="*/ 2147483647 h 2094"/>
                <a:gd name="T6" fmla="*/ 2147483647 w 3992"/>
                <a:gd name="T7" fmla="*/ 2147483647 h 2094"/>
                <a:gd name="T8" fmla="*/ 2147483647 w 3992"/>
                <a:gd name="T9" fmla="*/ 2147483647 h 2094"/>
                <a:gd name="T10" fmla="*/ 2147483647 w 3992"/>
                <a:gd name="T11" fmla="*/ 2147483647 h 2094"/>
                <a:gd name="T12" fmla="*/ 2147483647 w 3992"/>
                <a:gd name="T13" fmla="*/ 2147483647 h 2094"/>
                <a:gd name="T14" fmla="*/ 2147483647 w 3992"/>
                <a:gd name="T15" fmla="*/ 2147483647 h 2094"/>
                <a:gd name="T16" fmla="*/ 2147483647 w 3992"/>
                <a:gd name="T17" fmla="*/ 2147483647 h 2094"/>
                <a:gd name="T18" fmla="*/ 2147483647 w 3992"/>
                <a:gd name="T19" fmla="*/ 2147483647 h 2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2"/>
                <a:gd name="T31" fmla="*/ 0 h 2094"/>
                <a:gd name="T32" fmla="*/ 3992 w 3992"/>
                <a:gd name="T33" fmla="*/ 2094 h 20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2" h="2094">
                  <a:moveTo>
                    <a:pt x="0" y="2094"/>
                  </a:moveTo>
                  <a:cubicBezTo>
                    <a:pt x="113" y="2033"/>
                    <a:pt x="227" y="1973"/>
                    <a:pt x="363" y="1867"/>
                  </a:cubicBezTo>
                  <a:cubicBezTo>
                    <a:pt x="499" y="1761"/>
                    <a:pt x="651" y="1625"/>
                    <a:pt x="817" y="1459"/>
                  </a:cubicBezTo>
                  <a:cubicBezTo>
                    <a:pt x="983" y="1293"/>
                    <a:pt x="1202" y="1043"/>
                    <a:pt x="1361" y="869"/>
                  </a:cubicBezTo>
                  <a:cubicBezTo>
                    <a:pt x="1520" y="695"/>
                    <a:pt x="1648" y="536"/>
                    <a:pt x="1769" y="415"/>
                  </a:cubicBezTo>
                  <a:cubicBezTo>
                    <a:pt x="1890" y="294"/>
                    <a:pt x="1973" y="211"/>
                    <a:pt x="2087" y="143"/>
                  </a:cubicBezTo>
                  <a:cubicBezTo>
                    <a:pt x="2201" y="75"/>
                    <a:pt x="2314" y="14"/>
                    <a:pt x="2450" y="7"/>
                  </a:cubicBezTo>
                  <a:cubicBezTo>
                    <a:pt x="2586" y="0"/>
                    <a:pt x="2744" y="38"/>
                    <a:pt x="2903" y="98"/>
                  </a:cubicBezTo>
                  <a:cubicBezTo>
                    <a:pt x="3062" y="158"/>
                    <a:pt x="3220" y="257"/>
                    <a:pt x="3402" y="370"/>
                  </a:cubicBezTo>
                  <a:cubicBezTo>
                    <a:pt x="3584" y="483"/>
                    <a:pt x="3788" y="630"/>
                    <a:pt x="3992" y="778"/>
                  </a:cubicBezTo>
                </a:path>
              </a:pathLst>
            </a:custGeom>
            <a:noFill/>
            <a:ln w="31750">
              <a:solidFill>
                <a:schemeClr val="accent5">
                  <a:lumMod val="50000"/>
                </a:schemeClr>
              </a:solidFill>
              <a:round/>
              <a:headEnd/>
              <a:tailEnd/>
            </a:ln>
          </p:spPr>
          <p:txBody>
            <a:bodyPr/>
            <a:lstStyle/>
            <a:p>
              <a:pPr eaLnBrk="0" hangingPunct="0">
                <a:defRPr/>
              </a:pPr>
              <a:endParaRPr lang="en-US" sz="7200" dirty="0">
                <a:solidFill>
                  <a:srgbClr val="000000"/>
                </a:solidFill>
                <a:latin typeface="Arial" pitchFamily="34" charset="0"/>
                <a:cs typeface="+mn-cs"/>
              </a:endParaRPr>
            </a:p>
          </p:txBody>
        </p:sp>
        <p:sp>
          <p:nvSpPr>
            <p:cNvPr id="12302" name="Freeform 12"/>
            <p:cNvSpPr>
              <a:spLocks/>
            </p:cNvSpPr>
            <p:nvPr/>
          </p:nvSpPr>
          <p:spPr bwMode="auto">
            <a:xfrm>
              <a:off x="1187450" y="3357414"/>
              <a:ext cx="6408738" cy="1919288"/>
            </a:xfrm>
            <a:custGeom>
              <a:avLst/>
              <a:gdLst>
                <a:gd name="T0" fmla="*/ 0 w 4037"/>
                <a:gd name="T1" fmla="*/ 2147483647 h 1209"/>
                <a:gd name="T2" fmla="*/ 2147483647 w 4037"/>
                <a:gd name="T3" fmla="*/ 2147483647 h 1209"/>
                <a:gd name="T4" fmla="*/ 2147483647 w 4037"/>
                <a:gd name="T5" fmla="*/ 2147483647 h 1209"/>
                <a:gd name="T6" fmla="*/ 2147483647 w 4037"/>
                <a:gd name="T7" fmla="*/ 2147483647 h 1209"/>
                <a:gd name="T8" fmla="*/ 2147483647 w 4037"/>
                <a:gd name="T9" fmla="*/ 2147483647 h 1209"/>
                <a:gd name="T10" fmla="*/ 2147483647 w 4037"/>
                <a:gd name="T11" fmla="*/ 2147483647 h 1209"/>
                <a:gd name="T12" fmla="*/ 2147483647 w 4037"/>
                <a:gd name="T13" fmla="*/ 2147483647 h 1209"/>
                <a:gd name="T14" fmla="*/ 2147483647 w 4037"/>
                <a:gd name="T15" fmla="*/ 2147483647 h 1209"/>
                <a:gd name="T16" fmla="*/ 2147483647 w 4037"/>
                <a:gd name="T17" fmla="*/ 2147483647 h 1209"/>
                <a:gd name="T18" fmla="*/ 2147483647 w 4037"/>
                <a:gd name="T19" fmla="*/ 2147483647 h 1209"/>
                <a:gd name="T20" fmla="*/ 2147483647 w 4037"/>
                <a:gd name="T21" fmla="*/ 2147483647 h 1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7"/>
                <a:gd name="T34" fmla="*/ 0 h 1209"/>
                <a:gd name="T35" fmla="*/ 4037 w 4037"/>
                <a:gd name="T36" fmla="*/ 1209 h 1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7" h="1209">
                  <a:moveTo>
                    <a:pt x="0" y="710"/>
                  </a:moveTo>
                  <a:cubicBezTo>
                    <a:pt x="121" y="661"/>
                    <a:pt x="242" y="612"/>
                    <a:pt x="408" y="529"/>
                  </a:cubicBezTo>
                  <a:cubicBezTo>
                    <a:pt x="574" y="446"/>
                    <a:pt x="832" y="294"/>
                    <a:pt x="998" y="211"/>
                  </a:cubicBezTo>
                  <a:cubicBezTo>
                    <a:pt x="1164" y="128"/>
                    <a:pt x="1285" y="60"/>
                    <a:pt x="1406" y="30"/>
                  </a:cubicBezTo>
                  <a:cubicBezTo>
                    <a:pt x="1527" y="0"/>
                    <a:pt x="1626" y="15"/>
                    <a:pt x="1724" y="30"/>
                  </a:cubicBezTo>
                  <a:cubicBezTo>
                    <a:pt x="1822" y="45"/>
                    <a:pt x="1890" y="53"/>
                    <a:pt x="1996" y="121"/>
                  </a:cubicBezTo>
                  <a:cubicBezTo>
                    <a:pt x="2102" y="189"/>
                    <a:pt x="2223" y="317"/>
                    <a:pt x="2359" y="438"/>
                  </a:cubicBezTo>
                  <a:cubicBezTo>
                    <a:pt x="2495" y="559"/>
                    <a:pt x="2691" y="748"/>
                    <a:pt x="2812" y="846"/>
                  </a:cubicBezTo>
                  <a:cubicBezTo>
                    <a:pt x="2933" y="944"/>
                    <a:pt x="2994" y="983"/>
                    <a:pt x="3085" y="1028"/>
                  </a:cubicBezTo>
                  <a:cubicBezTo>
                    <a:pt x="3176" y="1073"/>
                    <a:pt x="3198" y="1089"/>
                    <a:pt x="3357" y="1119"/>
                  </a:cubicBezTo>
                  <a:cubicBezTo>
                    <a:pt x="3516" y="1149"/>
                    <a:pt x="3776" y="1179"/>
                    <a:pt x="4037" y="1209"/>
                  </a:cubicBezTo>
                </a:path>
              </a:pathLst>
            </a:custGeom>
            <a:noFill/>
            <a:ln w="31750">
              <a:solidFill>
                <a:srgbClr val="00FF00"/>
              </a:solidFill>
              <a:round/>
              <a:headEnd/>
              <a:tailEnd/>
            </a:ln>
          </p:spPr>
          <p:txBody>
            <a:bodyPr/>
            <a:lstStyle/>
            <a:p>
              <a:endParaRPr lang="en-US"/>
            </a:p>
          </p:txBody>
        </p:sp>
        <p:sp>
          <p:nvSpPr>
            <p:cNvPr id="12303" name="Freeform 13"/>
            <p:cNvSpPr>
              <a:spLocks/>
            </p:cNvSpPr>
            <p:nvPr/>
          </p:nvSpPr>
          <p:spPr bwMode="auto">
            <a:xfrm>
              <a:off x="1187450" y="3201839"/>
              <a:ext cx="6480175" cy="1955800"/>
            </a:xfrm>
            <a:custGeom>
              <a:avLst/>
              <a:gdLst>
                <a:gd name="T0" fmla="*/ 0 w 4082"/>
                <a:gd name="T1" fmla="*/ 2147483647 h 1232"/>
                <a:gd name="T2" fmla="*/ 2147483647 w 4082"/>
                <a:gd name="T3" fmla="*/ 2147483647 h 1232"/>
                <a:gd name="T4" fmla="*/ 2147483647 w 4082"/>
                <a:gd name="T5" fmla="*/ 2147483647 h 1232"/>
                <a:gd name="T6" fmla="*/ 2147483647 w 4082"/>
                <a:gd name="T7" fmla="*/ 2147483647 h 1232"/>
                <a:gd name="T8" fmla="*/ 2147483647 w 4082"/>
                <a:gd name="T9" fmla="*/ 2147483647 h 1232"/>
                <a:gd name="T10" fmla="*/ 2147483647 w 4082"/>
                <a:gd name="T11" fmla="*/ 2147483647 h 1232"/>
                <a:gd name="T12" fmla="*/ 2147483647 w 4082"/>
                <a:gd name="T13" fmla="*/ 2147483647 h 1232"/>
                <a:gd name="T14" fmla="*/ 2147483647 w 4082"/>
                <a:gd name="T15" fmla="*/ 2147483647 h 1232"/>
                <a:gd name="T16" fmla="*/ 2147483647 w 4082"/>
                <a:gd name="T17" fmla="*/ 2147483647 h 1232"/>
                <a:gd name="T18" fmla="*/ 2147483647 w 4082"/>
                <a:gd name="T19" fmla="*/ 2147483647 h 1232"/>
                <a:gd name="T20" fmla="*/ 2147483647 w 4082"/>
                <a:gd name="T21" fmla="*/ 2147483647 h 1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2"/>
                <a:gd name="T34" fmla="*/ 0 h 1232"/>
                <a:gd name="T35" fmla="*/ 4082 w 4082"/>
                <a:gd name="T36" fmla="*/ 1232 h 12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2" h="1232">
                  <a:moveTo>
                    <a:pt x="0" y="1232"/>
                  </a:moveTo>
                  <a:cubicBezTo>
                    <a:pt x="155" y="1213"/>
                    <a:pt x="310" y="1194"/>
                    <a:pt x="499" y="1141"/>
                  </a:cubicBezTo>
                  <a:cubicBezTo>
                    <a:pt x="688" y="1088"/>
                    <a:pt x="930" y="1027"/>
                    <a:pt x="1134" y="914"/>
                  </a:cubicBezTo>
                  <a:cubicBezTo>
                    <a:pt x="1338" y="801"/>
                    <a:pt x="1558" y="588"/>
                    <a:pt x="1724" y="460"/>
                  </a:cubicBezTo>
                  <a:cubicBezTo>
                    <a:pt x="1890" y="332"/>
                    <a:pt x="2011" y="218"/>
                    <a:pt x="2132" y="143"/>
                  </a:cubicBezTo>
                  <a:cubicBezTo>
                    <a:pt x="2253" y="68"/>
                    <a:pt x="2352" y="14"/>
                    <a:pt x="2450" y="7"/>
                  </a:cubicBezTo>
                  <a:cubicBezTo>
                    <a:pt x="2548" y="0"/>
                    <a:pt x="2624" y="37"/>
                    <a:pt x="2722" y="98"/>
                  </a:cubicBezTo>
                  <a:cubicBezTo>
                    <a:pt x="2820" y="159"/>
                    <a:pt x="2911" y="249"/>
                    <a:pt x="3039" y="370"/>
                  </a:cubicBezTo>
                  <a:cubicBezTo>
                    <a:pt x="3167" y="491"/>
                    <a:pt x="3357" y="702"/>
                    <a:pt x="3493" y="823"/>
                  </a:cubicBezTo>
                  <a:cubicBezTo>
                    <a:pt x="3629" y="944"/>
                    <a:pt x="3758" y="1034"/>
                    <a:pt x="3856" y="1095"/>
                  </a:cubicBezTo>
                  <a:cubicBezTo>
                    <a:pt x="3954" y="1156"/>
                    <a:pt x="4018" y="1171"/>
                    <a:pt x="4082" y="1186"/>
                  </a:cubicBezTo>
                </a:path>
              </a:pathLst>
            </a:custGeom>
            <a:noFill/>
            <a:ln w="28575">
              <a:solidFill>
                <a:srgbClr val="9933FF"/>
              </a:solidFill>
              <a:round/>
              <a:headEnd/>
              <a:tailEnd/>
            </a:ln>
          </p:spPr>
          <p:txBody>
            <a:bodyPr/>
            <a:lstStyle/>
            <a:p>
              <a:endParaRPr lang="en-US"/>
            </a:p>
          </p:txBody>
        </p:sp>
        <p:sp>
          <p:nvSpPr>
            <p:cNvPr id="12304" name="Freeform 14"/>
            <p:cNvSpPr>
              <a:spLocks/>
            </p:cNvSpPr>
            <p:nvPr/>
          </p:nvSpPr>
          <p:spPr bwMode="auto">
            <a:xfrm>
              <a:off x="1187450" y="2347764"/>
              <a:ext cx="6337300" cy="2914650"/>
            </a:xfrm>
            <a:custGeom>
              <a:avLst/>
              <a:gdLst>
                <a:gd name="T0" fmla="*/ 0 w 3992"/>
                <a:gd name="T1" fmla="*/ 2147483647 h 1836"/>
                <a:gd name="T2" fmla="*/ 2147483647 w 3992"/>
                <a:gd name="T3" fmla="*/ 2147483647 h 1836"/>
                <a:gd name="T4" fmla="*/ 2147483647 w 3992"/>
                <a:gd name="T5" fmla="*/ 2147483647 h 1836"/>
                <a:gd name="T6" fmla="*/ 2147483647 w 3992"/>
                <a:gd name="T7" fmla="*/ 2147483647 h 1836"/>
                <a:gd name="T8" fmla="*/ 2147483647 w 3992"/>
                <a:gd name="T9" fmla="*/ 2147483647 h 1836"/>
                <a:gd name="T10" fmla="*/ 2147483647 w 3992"/>
                <a:gd name="T11" fmla="*/ 2147483647 h 1836"/>
                <a:gd name="T12" fmla="*/ 2147483647 w 3992"/>
                <a:gd name="T13" fmla="*/ 2147483647 h 1836"/>
                <a:gd name="T14" fmla="*/ 2147483647 w 3992"/>
                <a:gd name="T15" fmla="*/ 2147483647 h 1836"/>
                <a:gd name="T16" fmla="*/ 2147483647 w 3992"/>
                <a:gd name="T17" fmla="*/ 2147483647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2"/>
                <a:gd name="T28" fmla="*/ 0 h 1836"/>
                <a:gd name="T29" fmla="*/ 3992 w 3992"/>
                <a:gd name="T30" fmla="*/ 1836 h 18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2" h="1836">
                  <a:moveTo>
                    <a:pt x="0" y="1821"/>
                  </a:moveTo>
                  <a:cubicBezTo>
                    <a:pt x="132" y="1828"/>
                    <a:pt x="265" y="1836"/>
                    <a:pt x="499" y="1821"/>
                  </a:cubicBezTo>
                  <a:cubicBezTo>
                    <a:pt x="733" y="1806"/>
                    <a:pt x="1164" y="1776"/>
                    <a:pt x="1406" y="1731"/>
                  </a:cubicBezTo>
                  <a:cubicBezTo>
                    <a:pt x="1648" y="1686"/>
                    <a:pt x="1785" y="1640"/>
                    <a:pt x="1951" y="1549"/>
                  </a:cubicBezTo>
                  <a:cubicBezTo>
                    <a:pt x="2117" y="1458"/>
                    <a:pt x="2238" y="1360"/>
                    <a:pt x="2404" y="1186"/>
                  </a:cubicBezTo>
                  <a:cubicBezTo>
                    <a:pt x="2570" y="1012"/>
                    <a:pt x="2797" y="680"/>
                    <a:pt x="2948" y="506"/>
                  </a:cubicBezTo>
                  <a:cubicBezTo>
                    <a:pt x="3099" y="332"/>
                    <a:pt x="3183" y="226"/>
                    <a:pt x="3311" y="143"/>
                  </a:cubicBezTo>
                  <a:cubicBezTo>
                    <a:pt x="3439" y="60"/>
                    <a:pt x="3607" y="14"/>
                    <a:pt x="3720" y="7"/>
                  </a:cubicBezTo>
                  <a:cubicBezTo>
                    <a:pt x="3833" y="0"/>
                    <a:pt x="3912" y="49"/>
                    <a:pt x="3992" y="98"/>
                  </a:cubicBezTo>
                </a:path>
              </a:pathLst>
            </a:custGeom>
            <a:noFill/>
            <a:ln w="31750">
              <a:solidFill>
                <a:srgbClr val="FF0000"/>
              </a:solidFill>
              <a:round/>
              <a:headEnd/>
              <a:tailEnd/>
            </a:ln>
          </p:spPr>
          <p:txBody>
            <a:bodyPr/>
            <a:lstStyle/>
            <a:p>
              <a:endParaRPr lang="en-US"/>
            </a:p>
          </p:txBody>
        </p:sp>
        <p:sp>
          <p:nvSpPr>
            <p:cNvPr id="12305" name="Line 15"/>
            <p:cNvSpPr>
              <a:spLocks noChangeShapeType="1"/>
            </p:cNvSpPr>
            <p:nvPr/>
          </p:nvSpPr>
          <p:spPr bwMode="auto">
            <a:xfrm flipH="1">
              <a:off x="1042988" y="4436914"/>
              <a:ext cx="144462" cy="0"/>
            </a:xfrm>
            <a:prstGeom prst="line">
              <a:avLst/>
            </a:prstGeom>
            <a:noFill/>
            <a:ln w="12700">
              <a:solidFill>
                <a:srgbClr val="000000"/>
              </a:solidFill>
              <a:round/>
              <a:headEnd/>
              <a:tailEnd/>
            </a:ln>
          </p:spPr>
          <p:txBody>
            <a:bodyPr/>
            <a:lstStyle/>
            <a:p>
              <a:endParaRPr lang="en-US"/>
            </a:p>
          </p:txBody>
        </p:sp>
        <p:sp>
          <p:nvSpPr>
            <p:cNvPr id="12306" name="Line 16"/>
            <p:cNvSpPr>
              <a:spLocks noChangeShapeType="1"/>
            </p:cNvSpPr>
            <p:nvPr/>
          </p:nvSpPr>
          <p:spPr bwMode="auto">
            <a:xfrm flipH="1">
              <a:off x="1042988" y="3428852"/>
              <a:ext cx="144462" cy="0"/>
            </a:xfrm>
            <a:prstGeom prst="line">
              <a:avLst/>
            </a:prstGeom>
            <a:noFill/>
            <a:ln w="12700">
              <a:solidFill>
                <a:srgbClr val="000000"/>
              </a:solidFill>
              <a:round/>
              <a:headEnd/>
              <a:tailEnd/>
            </a:ln>
          </p:spPr>
          <p:txBody>
            <a:bodyPr/>
            <a:lstStyle/>
            <a:p>
              <a:endParaRPr lang="en-US"/>
            </a:p>
          </p:txBody>
        </p:sp>
        <p:sp>
          <p:nvSpPr>
            <p:cNvPr id="12307" name="Line 17"/>
            <p:cNvSpPr>
              <a:spLocks noChangeShapeType="1"/>
            </p:cNvSpPr>
            <p:nvPr/>
          </p:nvSpPr>
          <p:spPr bwMode="auto">
            <a:xfrm flipH="1">
              <a:off x="1042988" y="2492227"/>
              <a:ext cx="144462" cy="0"/>
            </a:xfrm>
            <a:prstGeom prst="line">
              <a:avLst/>
            </a:prstGeom>
            <a:noFill/>
            <a:ln w="12700">
              <a:solidFill>
                <a:srgbClr val="000000"/>
              </a:solidFill>
              <a:round/>
              <a:headEnd/>
              <a:tailEnd/>
            </a:ln>
          </p:spPr>
          <p:txBody>
            <a:bodyPr/>
            <a:lstStyle/>
            <a:p>
              <a:endParaRPr lang="en-US"/>
            </a:p>
          </p:txBody>
        </p:sp>
        <p:sp>
          <p:nvSpPr>
            <p:cNvPr id="12308" name="Line 18"/>
            <p:cNvSpPr>
              <a:spLocks noChangeShapeType="1"/>
            </p:cNvSpPr>
            <p:nvPr/>
          </p:nvSpPr>
          <p:spPr bwMode="auto">
            <a:xfrm flipH="1">
              <a:off x="1042988" y="1557189"/>
              <a:ext cx="144462" cy="0"/>
            </a:xfrm>
            <a:prstGeom prst="line">
              <a:avLst/>
            </a:prstGeom>
            <a:noFill/>
            <a:ln w="12700">
              <a:solidFill>
                <a:srgbClr val="000000"/>
              </a:solidFill>
              <a:round/>
              <a:headEnd/>
              <a:tailEnd/>
            </a:ln>
          </p:spPr>
          <p:txBody>
            <a:bodyPr/>
            <a:lstStyle/>
            <a:p>
              <a:endParaRPr lang="en-US"/>
            </a:p>
          </p:txBody>
        </p:sp>
        <p:sp>
          <p:nvSpPr>
            <p:cNvPr id="12309" name="Line 19"/>
            <p:cNvSpPr>
              <a:spLocks noChangeShapeType="1"/>
            </p:cNvSpPr>
            <p:nvPr/>
          </p:nvSpPr>
          <p:spPr bwMode="auto">
            <a:xfrm flipH="1">
              <a:off x="1042988" y="620564"/>
              <a:ext cx="144462" cy="0"/>
            </a:xfrm>
            <a:prstGeom prst="line">
              <a:avLst/>
            </a:prstGeom>
            <a:noFill/>
            <a:ln w="12700">
              <a:solidFill>
                <a:srgbClr val="000000"/>
              </a:solidFill>
              <a:round/>
              <a:headEnd/>
              <a:tailEnd/>
            </a:ln>
          </p:spPr>
          <p:txBody>
            <a:bodyPr/>
            <a:lstStyle/>
            <a:p>
              <a:endParaRPr lang="en-US"/>
            </a:p>
          </p:txBody>
        </p:sp>
        <p:sp>
          <p:nvSpPr>
            <p:cNvPr id="12310" name="Line 20"/>
            <p:cNvSpPr>
              <a:spLocks noChangeShapeType="1"/>
            </p:cNvSpPr>
            <p:nvPr/>
          </p:nvSpPr>
          <p:spPr bwMode="auto">
            <a:xfrm>
              <a:off x="3708400" y="5300514"/>
              <a:ext cx="0" cy="144463"/>
            </a:xfrm>
            <a:prstGeom prst="line">
              <a:avLst/>
            </a:prstGeom>
            <a:noFill/>
            <a:ln w="12700">
              <a:solidFill>
                <a:srgbClr val="000000"/>
              </a:solidFill>
              <a:round/>
              <a:headEnd/>
              <a:tailEnd/>
            </a:ln>
          </p:spPr>
          <p:txBody>
            <a:bodyPr/>
            <a:lstStyle/>
            <a:p>
              <a:endParaRPr lang="en-US"/>
            </a:p>
          </p:txBody>
        </p:sp>
        <p:sp>
          <p:nvSpPr>
            <p:cNvPr id="12311" name="Line 21"/>
            <p:cNvSpPr>
              <a:spLocks noChangeShapeType="1"/>
            </p:cNvSpPr>
            <p:nvPr/>
          </p:nvSpPr>
          <p:spPr bwMode="auto">
            <a:xfrm>
              <a:off x="4356100" y="5300514"/>
              <a:ext cx="0" cy="144463"/>
            </a:xfrm>
            <a:prstGeom prst="line">
              <a:avLst/>
            </a:prstGeom>
            <a:noFill/>
            <a:ln w="12700">
              <a:solidFill>
                <a:srgbClr val="000000"/>
              </a:solidFill>
              <a:round/>
              <a:headEnd/>
              <a:tailEnd/>
            </a:ln>
          </p:spPr>
          <p:txBody>
            <a:bodyPr/>
            <a:lstStyle/>
            <a:p>
              <a:endParaRPr lang="en-US"/>
            </a:p>
          </p:txBody>
        </p:sp>
        <p:sp>
          <p:nvSpPr>
            <p:cNvPr id="12312" name="Line 22"/>
            <p:cNvSpPr>
              <a:spLocks noChangeShapeType="1"/>
            </p:cNvSpPr>
            <p:nvPr/>
          </p:nvSpPr>
          <p:spPr bwMode="auto">
            <a:xfrm>
              <a:off x="4859338" y="5300514"/>
              <a:ext cx="0" cy="144463"/>
            </a:xfrm>
            <a:prstGeom prst="line">
              <a:avLst/>
            </a:prstGeom>
            <a:noFill/>
            <a:ln w="12700">
              <a:solidFill>
                <a:srgbClr val="000000"/>
              </a:solidFill>
              <a:round/>
              <a:headEnd/>
              <a:tailEnd/>
            </a:ln>
          </p:spPr>
          <p:txBody>
            <a:bodyPr/>
            <a:lstStyle/>
            <a:p>
              <a:endParaRPr lang="en-US"/>
            </a:p>
          </p:txBody>
        </p:sp>
        <p:sp>
          <p:nvSpPr>
            <p:cNvPr id="12313" name="Line 23"/>
            <p:cNvSpPr>
              <a:spLocks noChangeShapeType="1"/>
            </p:cNvSpPr>
            <p:nvPr/>
          </p:nvSpPr>
          <p:spPr bwMode="auto">
            <a:xfrm>
              <a:off x="5219700" y="5300514"/>
              <a:ext cx="0" cy="144463"/>
            </a:xfrm>
            <a:prstGeom prst="line">
              <a:avLst/>
            </a:prstGeom>
            <a:noFill/>
            <a:ln w="12700">
              <a:solidFill>
                <a:srgbClr val="000000"/>
              </a:solidFill>
              <a:round/>
              <a:headEnd/>
              <a:tailEnd/>
            </a:ln>
          </p:spPr>
          <p:txBody>
            <a:bodyPr/>
            <a:lstStyle/>
            <a:p>
              <a:endParaRPr lang="en-US"/>
            </a:p>
          </p:txBody>
        </p:sp>
        <p:sp>
          <p:nvSpPr>
            <p:cNvPr id="12314" name="Line 24"/>
            <p:cNvSpPr>
              <a:spLocks noChangeShapeType="1"/>
            </p:cNvSpPr>
            <p:nvPr/>
          </p:nvSpPr>
          <p:spPr bwMode="auto">
            <a:xfrm>
              <a:off x="5508625" y="5300514"/>
              <a:ext cx="0" cy="144463"/>
            </a:xfrm>
            <a:prstGeom prst="line">
              <a:avLst/>
            </a:prstGeom>
            <a:noFill/>
            <a:ln w="12700">
              <a:solidFill>
                <a:srgbClr val="000000"/>
              </a:solidFill>
              <a:round/>
              <a:headEnd/>
              <a:tailEnd/>
            </a:ln>
          </p:spPr>
          <p:txBody>
            <a:bodyPr/>
            <a:lstStyle/>
            <a:p>
              <a:endParaRPr lang="en-US"/>
            </a:p>
          </p:txBody>
        </p:sp>
        <p:sp>
          <p:nvSpPr>
            <p:cNvPr id="12315" name="Line 25"/>
            <p:cNvSpPr>
              <a:spLocks noChangeShapeType="1"/>
            </p:cNvSpPr>
            <p:nvPr/>
          </p:nvSpPr>
          <p:spPr bwMode="auto">
            <a:xfrm>
              <a:off x="5795963" y="5300514"/>
              <a:ext cx="0" cy="144463"/>
            </a:xfrm>
            <a:prstGeom prst="line">
              <a:avLst/>
            </a:prstGeom>
            <a:noFill/>
            <a:ln w="12700">
              <a:solidFill>
                <a:srgbClr val="000000"/>
              </a:solidFill>
              <a:round/>
              <a:headEnd/>
              <a:tailEnd/>
            </a:ln>
          </p:spPr>
          <p:txBody>
            <a:bodyPr/>
            <a:lstStyle/>
            <a:p>
              <a:endParaRPr lang="en-US"/>
            </a:p>
          </p:txBody>
        </p:sp>
        <p:sp>
          <p:nvSpPr>
            <p:cNvPr id="12316" name="Line 26"/>
            <p:cNvSpPr>
              <a:spLocks noChangeShapeType="1"/>
            </p:cNvSpPr>
            <p:nvPr/>
          </p:nvSpPr>
          <p:spPr bwMode="auto">
            <a:xfrm>
              <a:off x="6011863" y="5300514"/>
              <a:ext cx="0" cy="144463"/>
            </a:xfrm>
            <a:prstGeom prst="line">
              <a:avLst/>
            </a:prstGeom>
            <a:noFill/>
            <a:ln w="12700">
              <a:solidFill>
                <a:srgbClr val="000000"/>
              </a:solidFill>
              <a:round/>
              <a:headEnd/>
              <a:tailEnd/>
            </a:ln>
          </p:spPr>
          <p:txBody>
            <a:bodyPr/>
            <a:lstStyle/>
            <a:p>
              <a:endParaRPr lang="en-US"/>
            </a:p>
          </p:txBody>
        </p:sp>
        <p:sp>
          <p:nvSpPr>
            <p:cNvPr id="12317" name="Line 27"/>
            <p:cNvSpPr>
              <a:spLocks noChangeShapeType="1"/>
            </p:cNvSpPr>
            <p:nvPr/>
          </p:nvSpPr>
          <p:spPr bwMode="auto">
            <a:xfrm>
              <a:off x="6227763" y="5300514"/>
              <a:ext cx="0" cy="144463"/>
            </a:xfrm>
            <a:prstGeom prst="line">
              <a:avLst/>
            </a:prstGeom>
            <a:noFill/>
            <a:ln w="12700">
              <a:solidFill>
                <a:srgbClr val="000000"/>
              </a:solidFill>
              <a:round/>
              <a:headEnd/>
              <a:tailEnd/>
            </a:ln>
          </p:spPr>
          <p:txBody>
            <a:bodyPr/>
            <a:lstStyle/>
            <a:p>
              <a:endParaRPr lang="en-US"/>
            </a:p>
          </p:txBody>
        </p:sp>
        <p:sp>
          <p:nvSpPr>
            <p:cNvPr id="12318" name="Line 28"/>
            <p:cNvSpPr>
              <a:spLocks noChangeShapeType="1"/>
            </p:cNvSpPr>
            <p:nvPr/>
          </p:nvSpPr>
          <p:spPr bwMode="auto">
            <a:xfrm>
              <a:off x="6372225" y="5300514"/>
              <a:ext cx="0" cy="144463"/>
            </a:xfrm>
            <a:prstGeom prst="line">
              <a:avLst/>
            </a:prstGeom>
            <a:noFill/>
            <a:ln w="12700">
              <a:solidFill>
                <a:srgbClr val="000000"/>
              </a:solidFill>
              <a:round/>
              <a:headEnd/>
              <a:tailEnd/>
            </a:ln>
          </p:spPr>
          <p:txBody>
            <a:bodyPr/>
            <a:lstStyle/>
            <a:p>
              <a:endParaRPr lang="en-US"/>
            </a:p>
          </p:txBody>
        </p:sp>
        <p:sp>
          <p:nvSpPr>
            <p:cNvPr id="12319" name="Line 29"/>
            <p:cNvSpPr>
              <a:spLocks noChangeShapeType="1"/>
            </p:cNvSpPr>
            <p:nvPr/>
          </p:nvSpPr>
          <p:spPr bwMode="auto">
            <a:xfrm>
              <a:off x="7596188" y="5300514"/>
              <a:ext cx="0" cy="144463"/>
            </a:xfrm>
            <a:prstGeom prst="line">
              <a:avLst/>
            </a:prstGeom>
            <a:noFill/>
            <a:ln w="12700">
              <a:solidFill>
                <a:srgbClr val="000000"/>
              </a:solidFill>
              <a:round/>
              <a:headEnd/>
              <a:tailEnd/>
            </a:ln>
          </p:spPr>
          <p:txBody>
            <a:bodyPr/>
            <a:lstStyle/>
            <a:p>
              <a:endParaRPr lang="en-US"/>
            </a:p>
          </p:txBody>
        </p:sp>
        <p:sp>
          <p:nvSpPr>
            <p:cNvPr id="12320" name="Line 30"/>
            <p:cNvSpPr>
              <a:spLocks noChangeShapeType="1"/>
            </p:cNvSpPr>
            <p:nvPr/>
          </p:nvSpPr>
          <p:spPr bwMode="auto">
            <a:xfrm flipH="1">
              <a:off x="1042988" y="5300514"/>
              <a:ext cx="144462" cy="0"/>
            </a:xfrm>
            <a:prstGeom prst="line">
              <a:avLst/>
            </a:prstGeom>
            <a:noFill/>
            <a:ln w="12700">
              <a:solidFill>
                <a:srgbClr val="000000"/>
              </a:solidFill>
              <a:round/>
              <a:headEnd/>
              <a:tailEnd/>
            </a:ln>
          </p:spPr>
          <p:txBody>
            <a:bodyPr/>
            <a:lstStyle/>
            <a:p>
              <a:endParaRPr lang="en-US"/>
            </a:p>
          </p:txBody>
        </p:sp>
        <p:sp>
          <p:nvSpPr>
            <p:cNvPr id="424991" name="Text Box 31"/>
            <p:cNvSpPr txBox="1">
              <a:spLocks noChangeArrowheads="1"/>
            </p:cNvSpPr>
            <p:nvPr/>
          </p:nvSpPr>
          <p:spPr bwMode="auto">
            <a:xfrm>
              <a:off x="6566935" y="1264240"/>
              <a:ext cx="826982" cy="338015"/>
            </a:xfrm>
            <a:prstGeom prst="rect">
              <a:avLst/>
            </a:prstGeom>
            <a:noFill/>
            <a:ln w="12700">
              <a:noFill/>
              <a:miter lim="800000"/>
              <a:headEnd/>
              <a:tailEnd/>
            </a:ln>
          </p:spPr>
          <p:txBody>
            <a:bodyPr wrap="none">
              <a:spAutoFit/>
            </a:bodyPr>
            <a:lstStyle/>
            <a:p>
              <a:pPr eaLnBrk="0" hangingPunct="0">
                <a:defRPr/>
              </a:pPr>
              <a:r>
                <a:rPr lang="en-GB" sz="1600" dirty="0">
                  <a:solidFill>
                    <a:schemeClr val="accent5">
                      <a:lumMod val="50000"/>
                    </a:schemeClr>
                  </a:solidFill>
                  <a:latin typeface="Arial" pitchFamily="34" charset="0"/>
                  <a:cs typeface="+mn-cs"/>
                </a:rPr>
                <a:t>TOTAL</a:t>
              </a:r>
              <a:endParaRPr lang="en-GB" sz="2000" dirty="0">
                <a:solidFill>
                  <a:schemeClr val="accent5">
                    <a:lumMod val="50000"/>
                  </a:schemeClr>
                </a:solidFill>
                <a:latin typeface="Arial" pitchFamily="34" charset="0"/>
                <a:cs typeface="+mn-cs"/>
              </a:endParaRPr>
            </a:p>
          </p:txBody>
        </p:sp>
        <p:sp>
          <p:nvSpPr>
            <p:cNvPr id="12322" name="Text Box 32"/>
            <p:cNvSpPr txBox="1">
              <a:spLocks noChangeArrowheads="1"/>
            </p:cNvSpPr>
            <p:nvPr/>
          </p:nvSpPr>
          <p:spPr bwMode="auto">
            <a:xfrm>
              <a:off x="6588125" y="2492227"/>
              <a:ext cx="1646605" cy="338554"/>
            </a:xfrm>
            <a:prstGeom prst="rect">
              <a:avLst/>
            </a:prstGeom>
            <a:noFill/>
            <a:ln w="12700">
              <a:noFill/>
              <a:miter lim="800000"/>
              <a:headEnd/>
              <a:tailEnd/>
            </a:ln>
          </p:spPr>
          <p:txBody>
            <a:bodyPr wrap="none">
              <a:spAutoFit/>
            </a:bodyPr>
            <a:lstStyle/>
            <a:p>
              <a:pPr eaLnBrk="0" hangingPunct="0"/>
              <a:r>
                <a:rPr lang="en-GB" sz="1600">
                  <a:solidFill>
                    <a:srgbClr val="FC0128"/>
                  </a:solidFill>
                </a:rPr>
                <a:t>OROPHARYNX</a:t>
              </a:r>
              <a:endParaRPr lang="en-GB" sz="2000">
                <a:solidFill>
                  <a:srgbClr val="FC0128"/>
                </a:solidFill>
              </a:endParaRPr>
            </a:p>
          </p:txBody>
        </p:sp>
        <p:sp>
          <p:nvSpPr>
            <p:cNvPr id="12323" name="Text Box 33"/>
            <p:cNvSpPr txBox="1">
              <a:spLocks noChangeArrowheads="1"/>
            </p:cNvSpPr>
            <p:nvPr/>
          </p:nvSpPr>
          <p:spPr bwMode="auto">
            <a:xfrm>
              <a:off x="6228184" y="3500289"/>
              <a:ext cx="2915817" cy="651522"/>
            </a:xfrm>
            <a:prstGeom prst="rect">
              <a:avLst/>
            </a:prstGeom>
            <a:noFill/>
            <a:ln w="12700">
              <a:noFill/>
              <a:miter lim="800000"/>
              <a:headEnd/>
              <a:tailEnd/>
            </a:ln>
          </p:spPr>
          <p:txBody>
            <a:bodyPr>
              <a:spAutoFit/>
            </a:bodyPr>
            <a:lstStyle/>
            <a:p>
              <a:pPr eaLnBrk="0" hangingPunct="0"/>
              <a:r>
                <a:rPr lang="en-GB" sz="1600">
                  <a:solidFill>
                    <a:srgbClr val="9933FF"/>
                  </a:solidFill>
                </a:rPr>
                <a:t>BRONCHIAL/</a:t>
              </a:r>
            </a:p>
            <a:p>
              <a:pPr eaLnBrk="0" hangingPunct="0"/>
              <a:r>
                <a:rPr lang="en-GB" sz="1600">
                  <a:solidFill>
                    <a:srgbClr val="9933FF"/>
                  </a:solidFill>
                </a:rPr>
                <a:t>CONDUCTING AIRWAYS</a:t>
              </a:r>
            </a:p>
          </p:txBody>
        </p:sp>
        <p:sp>
          <p:nvSpPr>
            <p:cNvPr id="12324" name="Text Box 34"/>
            <p:cNvSpPr txBox="1">
              <a:spLocks noChangeArrowheads="1"/>
            </p:cNvSpPr>
            <p:nvPr/>
          </p:nvSpPr>
          <p:spPr bwMode="auto">
            <a:xfrm>
              <a:off x="7740352" y="4941168"/>
              <a:ext cx="1252867" cy="338554"/>
            </a:xfrm>
            <a:prstGeom prst="rect">
              <a:avLst/>
            </a:prstGeom>
            <a:noFill/>
            <a:ln w="12700">
              <a:noFill/>
              <a:miter lim="800000"/>
              <a:headEnd/>
              <a:tailEnd/>
            </a:ln>
          </p:spPr>
          <p:txBody>
            <a:bodyPr wrap="none">
              <a:spAutoFit/>
            </a:bodyPr>
            <a:lstStyle/>
            <a:p>
              <a:pPr eaLnBrk="0" hangingPunct="0"/>
              <a:r>
                <a:rPr lang="en-GB" sz="1600">
                  <a:solidFill>
                    <a:srgbClr val="00DB00"/>
                  </a:solidFill>
                </a:rPr>
                <a:t>ALVEOLAR</a:t>
              </a:r>
              <a:endParaRPr lang="en-GB" sz="2000">
                <a:solidFill>
                  <a:srgbClr val="00DB00"/>
                </a:solidFill>
              </a:endParaRPr>
            </a:p>
          </p:txBody>
        </p:sp>
        <p:sp>
          <p:nvSpPr>
            <p:cNvPr id="12325" name="Text Box 35"/>
            <p:cNvSpPr txBox="1">
              <a:spLocks noChangeArrowheads="1"/>
            </p:cNvSpPr>
            <p:nvPr/>
          </p:nvSpPr>
          <p:spPr bwMode="auto">
            <a:xfrm>
              <a:off x="1697485" y="5373216"/>
              <a:ext cx="6114875" cy="830997"/>
            </a:xfrm>
            <a:prstGeom prst="rect">
              <a:avLst/>
            </a:prstGeom>
            <a:noFill/>
            <a:ln w="12700">
              <a:noFill/>
              <a:miter lim="800000"/>
              <a:headEnd/>
              <a:tailEnd/>
            </a:ln>
          </p:spPr>
          <p:txBody>
            <a:bodyPr wrap="none">
              <a:spAutoFit/>
            </a:bodyPr>
            <a:lstStyle/>
            <a:p>
              <a:pPr algn="ctr" eaLnBrk="0" hangingPunct="0"/>
              <a:r>
                <a:rPr lang="en-GB" sz="1600"/>
                <a:t>0.5      1                    2         3       4    5   6   7  8  9 10                20</a:t>
              </a:r>
            </a:p>
            <a:p>
              <a:pPr algn="ctr" eaLnBrk="0" hangingPunct="0"/>
              <a:endParaRPr lang="en-GB" sz="1600"/>
            </a:p>
            <a:p>
              <a:pPr algn="ctr" eaLnBrk="0" hangingPunct="0"/>
              <a:r>
                <a:rPr lang="en-GB" sz="1600"/>
                <a:t>Log Aerodynamic Diameter (µm)</a:t>
              </a:r>
              <a:r>
                <a:rPr lang="en-GB" sz="1200"/>
                <a:t>  </a:t>
              </a:r>
            </a:p>
          </p:txBody>
        </p:sp>
        <p:sp>
          <p:nvSpPr>
            <p:cNvPr id="12326" name="Text Box 36"/>
            <p:cNvSpPr txBox="1">
              <a:spLocks noChangeArrowheads="1"/>
            </p:cNvSpPr>
            <p:nvPr/>
          </p:nvSpPr>
          <p:spPr bwMode="auto">
            <a:xfrm rot="-5400000">
              <a:off x="-611387" y="2856528"/>
              <a:ext cx="1978427" cy="400110"/>
            </a:xfrm>
            <a:prstGeom prst="rect">
              <a:avLst/>
            </a:prstGeom>
            <a:noFill/>
            <a:ln w="12700">
              <a:noFill/>
              <a:miter lim="800000"/>
              <a:headEnd/>
              <a:tailEnd/>
            </a:ln>
          </p:spPr>
          <p:txBody>
            <a:bodyPr wrap="none">
              <a:spAutoFit/>
            </a:bodyPr>
            <a:lstStyle/>
            <a:p>
              <a:pPr eaLnBrk="0" hangingPunct="0"/>
              <a:r>
                <a:rPr lang="en-GB" sz="2000"/>
                <a:t>Deposition (%)</a:t>
              </a:r>
            </a:p>
          </p:txBody>
        </p:sp>
        <p:sp>
          <p:nvSpPr>
            <p:cNvPr id="12327" name="Text Box 37"/>
            <p:cNvSpPr txBox="1">
              <a:spLocks noChangeArrowheads="1"/>
            </p:cNvSpPr>
            <p:nvPr/>
          </p:nvSpPr>
          <p:spPr bwMode="auto">
            <a:xfrm>
              <a:off x="539750" y="404664"/>
              <a:ext cx="638316" cy="6017032"/>
            </a:xfrm>
            <a:prstGeom prst="rect">
              <a:avLst/>
            </a:prstGeom>
            <a:noFill/>
            <a:ln w="12700">
              <a:noFill/>
              <a:miter lim="800000"/>
              <a:headEnd/>
              <a:tailEnd/>
            </a:ln>
          </p:spPr>
          <p:txBody>
            <a:bodyPr wrap="none">
              <a:spAutoFit/>
            </a:bodyPr>
            <a:lstStyle/>
            <a:p>
              <a:pPr eaLnBrk="0" hangingPunct="0"/>
              <a:r>
                <a:rPr lang="en-GB" sz="1600"/>
                <a:t>100</a:t>
              </a:r>
              <a:endParaRPr lang="en-GB"/>
            </a:p>
            <a:p>
              <a:pPr eaLnBrk="0" hangingPunct="0"/>
              <a:endParaRPr lang="en-GB"/>
            </a:p>
            <a:p>
              <a:pPr eaLnBrk="0" hangingPunct="0"/>
              <a:endParaRPr lang="en-GB" sz="2800"/>
            </a:p>
            <a:p>
              <a:pPr eaLnBrk="0" hangingPunct="0"/>
              <a:r>
                <a:rPr lang="en-GB"/>
                <a:t>  </a:t>
              </a:r>
              <a:r>
                <a:rPr lang="en-GB" sz="1600"/>
                <a:t>80</a:t>
              </a:r>
              <a:endParaRPr lang="en-GB"/>
            </a:p>
            <a:p>
              <a:pPr eaLnBrk="0" hangingPunct="0"/>
              <a:endParaRPr lang="en-GB"/>
            </a:p>
            <a:p>
              <a:pPr eaLnBrk="0" hangingPunct="0"/>
              <a:endParaRPr lang="en-GB"/>
            </a:p>
            <a:p>
              <a:pPr eaLnBrk="0" hangingPunct="0"/>
              <a:r>
                <a:rPr lang="en-GB"/>
                <a:t>  </a:t>
              </a:r>
              <a:r>
                <a:rPr lang="en-GB" sz="1600"/>
                <a:t>60</a:t>
              </a:r>
              <a:endParaRPr lang="en-GB"/>
            </a:p>
            <a:p>
              <a:pPr eaLnBrk="0" hangingPunct="0"/>
              <a:endParaRPr lang="en-GB"/>
            </a:p>
            <a:p>
              <a:pPr eaLnBrk="0" hangingPunct="0"/>
              <a:endParaRPr lang="en-GB"/>
            </a:p>
            <a:p>
              <a:pPr eaLnBrk="0" hangingPunct="0"/>
              <a:r>
                <a:rPr lang="en-GB"/>
                <a:t>  </a:t>
              </a:r>
              <a:r>
                <a:rPr lang="en-GB" sz="1600"/>
                <a:t>40</a:t>
              </a:r>
              <a:endParaRPr lang="en-GB"/>
            </a:p>
            <a:p>
              <a:pPr eaLnBrk="0" hangingPunct="0"/>
              <a:endParaRPr lang="en-GB" sz="2900"/>
            </a:p>
            <a:p>
              <a:pPr eaLnBrk="0" hangingPunct="0"/>
              <a:endParaRPr lang="en-GB"/>
            </a:p>
            <a:p>
              <a:pPr eaLnBrk="0" hangingPunct="0"/>
              <a:r>
                <a:rPr lang="en-GB"/>
                <a:t>  </a:t>
              </a:r>
              <a:r>
                <a:rPr lang="en-GB" sz="1600"/>
                <a:t>20</a:t>
              </a:r>
              <a:endParaRPr lang="en-GB"/>
            </a:p>
            <a:p>
              <a:pPr eaLnBrk="0" hangingPunct="0"/>
              <a:endParaRPr lang="en-GB"/>
            </a:p>
            <a:p>
              <a:pPr eaLnBrk="0" hangingPunct="0"/>
              <a:endParaRPr lang="en-GB"/>
            </a:p>
            <a:p>
              <a:pPr eaLnBrk="0" hangingPunct="0"/>
              <a:r>
                <a:rPr lang="en-GB"/>
                <a:t>    </a:t>
              </a:r>
              <a:r>
                <a:rPr lang="en-GB" sz="1600"/>
                <a:t>0</a:t>
              </a:r>
              <a:endParaRPr lang="en-GB"/>
            </a:p>
          </p:txBody>
        </p:sp>
        <p:sp>
          <p:nvSpPr>
            <p:cNvPr id="12328" name="Text Box 40"/>
            <p:cNvSpPr txBox="1">
              <a:spLocks noChangeArrowheads="1"/>
            </p:cNvSpPr>
            <p:nvPr/>
          </p:nvSpPr>
          <p:spPr bwMode="auto">
            <a:xfrm>
              <a:off x="1691680" y="1763524"/>
              <a:ext cx="2799164" cy="461665"/>
            </a:xfrm>
            <a:prstGeom prst="rect">
              <a:avLst/>
            </a:prstGeom>
            <a:noFill/>
            <a:ln w="12700">
              <a:noFill/>
              <a:miter lim="800000"/>
              <a:headEnd/>
              <a:tailEnd/>
            </a:ln>
          </p:spPr>
          <p:txBody>
            <a:bodyPr wrap="none">
              <a:spAutoFit/>
            </a:bodyPr>
            <a:lstStyle/>
            <a:p>
              <a:pPr eaLnBrk="0" hangingPunct="0"/>
              <a:r>
                <a:rPr lang="en-GB"/>
                <a:t>Fine particle dose</a:t>
              </a:r>
            </a:p>
          </p:txBody>
        </p:sp>
        <p:grpSp>
          <p:nvGrpSpPr>
            <p:cNvPr id="12329" name="Group 40"/>
            <p:cNvGrpSpPr>
              <a:grpSpLocks/>
            </p:cNvGrpSpPr>
            <p:nvPr/>
          </p:nvGrpSpPr>
          <p:grpSpPr bwMode="auto">
            <a:xfrm>
              <a:off x="1187450" y="692696"/>
              <a:ext cx="4032622" cy="4608512"/>
              <a:chOff x="1187450" y="1052736"/>
              <a:chExt cx="4032622" cy="4608512"/>
            </a:xfrm>
          </p:grpSpPr>
          <p:sp>
            <p:nvSpPr>
              <p:cNvPr id="12330" name="AutoShape 39"/>
              <p:cNvSpPr>
                <a:spLocks noChangeArrowheads="1"/>
              </p:cNvSpPr>
              <p:nvPr/>
            </p:nvSpPr>
            <p:spPr bwMode="auto">
              <a:xfrm>
                <a:off x="1187450" y="2491904"/>
                <a:ext cx="4032250" cy="215900"/>
              </a:xfrm>
              <a:prstGeom prst="leftRightArrow">
                <a:avLst>
                  <a:gd name="adj1" fmla="val 50000"/>
                  <a:gd name="adj2" fmla="val 373529"/>
                </a:avLst>
              </a:prstGeom>
              <a:solidFill>
                <a:srgbClr val="FFC000"/>
              </a:solidFill>
              <a:ln w="12700">
                <a:noFill/>
                <a:miter lim="800000"/>
                <a:headEnd/>
                <a:tailEnd/>
              </a:ln>
            </p:spPr>
            <p:txBody>
              <a:bodyPr wrap="none" anchor="ctr"/>
              <a:lstStyle/>
              <a:p>
                <a:pPr eaLnBrk="0" hangingPunct="0"/>
                <a:endParaRPr lang="en-GB" sz="7200">
                  <a:solidFill>
                    <a:srgbClr val="000000"/>
                  </a:solidFill>
                </a:endParaRPr>
              </a:p>
            </p:txBody>
          </p:sp>
          <p:cxnSp>
            <p:nvCxnSpPr>
              <p:cNvPr id="40" name="Straight Connector 39"/>
              <p:cNvCxnSpPr/>
              <p:nvPr/>
            </p:nvCxnSpPr>
            <p:spPr>
              <a:xfrm flipV="1">
                <a:off x="5219462" y="1051835"/>
                <a:ext cx="0" cy="4608636"/>
              </a:xfrm>
              <a:prstGeom prst="line">
                <a:avLst/>
              </a:prstGeom>
              <a:ln w="57150"/>
            </p:spPr>
            <p:style>
              <a:lnRef idx="1">
                <a:schemeClr val="accent1"/>
              </a:lnRef>
              <a:fillRef idx="0">
                <a:schemeClr val="accent1"/>
              </a:fillRef>
              <a:effectRef idx="0">
                <a:schemeClr val="accent1"/>
              </a:effectRef>
              <a:fontRef idx="minor">
                <a:schemeClr val="tx1"/>
              </a:fontRef>
            </p:style>
          </p:cxnSp>
        </p:grpSp>
      </p:grpSp>
      <p:sp>
        <p:nvSpPr>
          <p:cNvPr id="12292" name="Rectangle 5"/>
          <p:cNvSpPr>
            <a:spLocks noChangeArrowheads="1"/>
          </p:cNvSpPr>
          <p:nvPr/>
        </p:nvSpPr>
        <p:spPr bwMode="auto">
          <a:xfrm>
            <a:off x="0" y="5805488"/>
            <a:ext cx="9144000" cy="481012"/>
          </a:xfrm>
          <a:prstGeom prst="rect">
            <a:avLst/>
          </a:prstGeom>
          <a:noFill/>
          <a:ln w="9525">
            <a:noFill/>
            <a:miter lim="800000"/>
            <a:headEnd/>
            <a:tailEnd/>
          </a:ln>
        </p:spPr>
        <p:txBody>
          <a:bodyPr anchor="ctr"/>
          <a:lstStyle/>
          <a:p>
            <a:pPr algn="ctr" eaLnBrk="0" hangingPunct="0">
              <a:spcBef>
                <a:spcPct val="15000"/>
              </a:spcBef>
              <a:spcAft>
                <a:spcPct val="15000"/>
              </a:spcAft>
            </a:pPr>
            <a:r>
              <a:rPr lang="en-US" sz="2000">
                <a:solidFill>
                  <a:srgbClr val="FFFF00"/>
                </a:solidFill>
              </a:rPr>
              <a:t>Hubungan ukuran partikel dengan deposisi di paru</a:t>
            </a:r>
          </a:p>
        </p:txBody>
      </p:sp>
      <p:sp>
        <p:nvSpPr>
          <p:cNvPr id="42" name="Rectangle 2"/>
          <p:cNvSpPr txBox="1">
            <a:spLocks noChangeArrowheads="1"/>
          </p:cNvSpPr>
          <p:nvPr/>
        </p:nvSpPr>
        <p:spPr>
          <a:xfrm>
            <a:off x="0" y="125413"/>
            <a:ext cx="9144000" cy="1143000"/>
          </a:xfrm>
          <a:prstGeom prst="rect">
            <a:avLst/>
          </a:prstGeom>
        </p:spPr>
        <p:txBody>
          <a:bodyPr/>
          <a:lstStyle/>
          <a:p>
            <a:pPr algn="ctr" eaLnBrk="0" hangingPunct="0">
              <a:spcBef>
                <a:spcPct val="15000"/>
              </a:spcBef>
              <a:spcAft>
                <a:spcPct val="15000"/>
              </a:spcAft>
              <a:defRPr/>
            </a:pPr>
            <a:r>
              <a:rPr lang="en-US" sz="3200" kern="0" dirty="0" err="1">
                <a:solidFill>
                  <a:srgbClr val="FFFF00"/>
                </a:solidFill>
                <a:effectLst>
                  <a:outerShdw blurRad="38100" dist="38100" dir="2700000" algn="tl">
                    <a:srgbClr val="000000"/>
                  </a:outerShdw>
                </a:effectLst>
                <a:latin typeface="+mj-lt"/>
                <a:ea typeface="+mj-ea"/>
                <a:cs typeface="+mj-cs"/>
              </a:rPr>
              <a:t>Lokasi</a:t>
            </a:r>
            <a:r>
              <a:rPr lang="en-US" sz="3200" kern="0" dirty="0">
                <a:solidFill>
                  <a:srgbClr val="FFFF00"/>
                </a:solidFill>
                <a:effectLst>
                  <a:outerShdw blurRad="38100" dist="38100" dir="2700000" algn="tl">
                    <a:srgbClr val="000000"/>
                  </a:outerShdw>
                </a:effectLst>
                <a:latin typeface="+mj-lt"/>
                <a:ea typeface="+mj-ea"/>
                <a:cs typeface="+mj-cs"/>
              </a:rPr>
              <a:t> </a:t>
            </a:r>
            <a:r>
              <a:rPr lang="en-US" sz="3200" kern="0" dirty="0" err="1">
                <a:solidFill>
                  <a:srgbClr val="FFFF00"/>
                </a:solidFill>
                <a:effectLst>
                  <a:outerShdw blurRad="38100" dist="38100" dir="2700000" algn="tl">
                    <a:srgbClr val="000000"/>
                  </a:outerShdw>
                </a:effectLst>
                <a:latin typeface="+mj-lt"/>
                <a:ea typeface="+mj-ea"/>
                <a:cs typeface="+mj-cs"/>
              </a:rPr>
              <a:t>Deposisi</a:t>
            </a:r>
            <a:r>
              <a:rPr lang="en-US" sz="3200" kern="0" dirty="0">
                <a:solidFill>
                  <a:srgbClr val="FFFF00"/>
                </a:solidFill>
                <a:effectLst>
                  <a:outerShdw blurRad="38100" dist="38100" dir="2700000" algn="tl">
                    <a:srgbClr val="000000"/>
                  </a:outerShdw>
                </a:effectLst>
                <a:latin typeface="+mj-lt"/>
                <a:ea typeface="+mj-ea"/>
                <a:cs typeface="+mj-cs"/>
              </a:rPr>
              <a:t> </a:t>
            </a:r>
            <a:r>
              <a:rPr lang="en-US" sz="3200" kern="0" dirty="0" err="1">
                <a:solidFill>
                  <a:srgbClr val="FFFF00"/>
                </a:solidFill>
                <a:effectLst>
                  <a:outerShdw blurRad="38100" dist="38100" dir="2700000" algn="tl">
                    <a:srgbClr val="000000"/>
                  </a:outerShdw>
                </a:effectLst>
                <a:latin typeface="+mj-lt"/>
                <a:ea typeface="+mj-ea"/>
                <a:cs typeface="+mj-cs"/>
              </a:rPr>
              <a:t>Paru</a:t>
            </a:r>
            <a:r>
              <a:rPr lang="en-US" sz="3200" kern="0" dirty="0">
                <a:solidFill>
                  <a:srgbClr val="FFFF00"/>
                </a:solidFill>
                <a:effectLst>
                  <a:outerShdw blurRad="38100" dist="38100" dir="2700000" algn="tl">
                    <a:srgbClr val="000000"/>
                  </a:outerShdw>
                </a:effectLst>
                <a:latin typeface="+mj-lt"/>
                <a:ea typeface="+mj-ea"/>
                <a:cs typeface="+mj-cs"/>
              </a:rPr>
              <a:t> &amp; </a:t>
            </a:r>
            <a:r>
              <a:rPr lang="en-US" sz="3200" kern="0" dirty="0" err="1">
                <a:solidFill>
                  <a:srgbClr val="FFFF00"/>
                </a:solidFill>
                <a:effectLst>
                  <a:outerShdw blurRad="38100" dist="38100" dir="2700000" algn="tl">
                    <a:srgbClr val="000000"/>
                  </a:outerShdw>
                </a:effectLst>
                <a:latin typeface="+mj-lt"/>
                <a:ea typeface="+mj-ea"/>
                <a:cs typeface="+mj-cs"/>
              </a:rPr>
              <a:t>Ukuran</a:t>
            </a:r>
            <a:r>
              <a:rPr lang="en-US" sz="3200" kern="0" dirty="0">
                <a:solidFill>
                  <a:srgbClr val="FFFF00"/>
                </a:solidFill>
                <a:effectLst>
                  <a:outerShdw blurRad="38100" dist="38100" dir="2700000" algn="tl">
                    <a:srgbClr val="000000"/>
                  </a:outerShdw>
                </a:effectLst>
                <a:latin typeface="+mj-lt"/>
                <a:ea typeface="+mj-ea"/>
                <a:cs typeface="+mj-cs"/>
              </a:rPr>
              <a:t> </a:t>
            </a:r>
            <a:r>
              <a:rPr lang="en-US" sz="3200" kern="0" dirty="0" err="1">
                <a:solidFill>
                  <a:srgbClr val="FFFF00"/>
                </a:solidFill>
                <a:effectLst>
                  <a:outerShdw blurRad="38100" dist="38100" dir="2700000" algn="tl">
                    <a:srgbClr val="000000"/>
                  </a:outerShdw>
                </a:effectLst>
                <a:latin typeface="+mj-lt"/>
                <a:ea typeface="+mj-ea"/>
                <a:cs typeface="+mj-cs"/>
              </a:rPr>
              <a:t>Partikel</a:t>
            </a:r>
            <a:endParaRPr lang="en-US" sz="3200" kern="0" dirty="0">
              <a:solidFill>
                <a:srgbClr val="FFFF00"/>
              </a:solidFill>
              <a:effectLst>
                <a:outerShdw blurRad="38100" dist="38100" dir="2700000" algn="tl">
                  <a:srgbClr val="000000"/>
                </a:outerShdw>
              </a:effectLst>
              <a:latin typeface="+mj-lt"/>
              <a:ea typeface="+mj-ea"/>
              <a:cs typeface="+mj-cs"/>
            </a:endParaRPr>
          </a:p>
        </p:txBody>
      </p:sp>
      <p:sp>
        <p:nvSpPr>
          <p:cNvPr id="45"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09"/>
          <p:cNvGrpSpPr>
            <a:grpSpLocks/>
          </p:cNvGrpSpPr>
          <p:nvPr/>
        </p:nvGrpSpPr>
        <p:grpSpPr bwMode="auto">
          <a:xfrm>
            <a:off x="684213" y="908050"/>
            <a:ext cx="6157912" cy="4370388"/>
            <a:chOff x="778" y="618"/>
            <a:chExt cx="3879" cy="2753"/>
          </a:xfrm>
        </p:grpSpPr>
        <p:sp>
          <p:nvSpPr>
            <p:cNvPr id="13391" name="Line 5"/>
            <p:cNvSpPr>
              <a:spLocks noChangeShapeType="1"/>
            </p:cNvSpPr>
            <p:nvPr/>
          </p:nvSpPr>
          <p:spPr bwMode="auto">
            <a:xfrm>
              <a:off x="2154" y="618"/>
              <a:ext cx="0" cy="726"/>
            </a:xfrm>
            <a:prstGeom prst="line">
              <a:avLst/>
            </a:prstGeom>
            <a:noFill/>
            <a:ln w="349250">
              <a:solidFill>
                <a:srgbClr val="FF99CC"/>
              </a:solidFill>
              <a:round/>
              <a:headEnd/>
              <a:tailEnd/>
            </a:ln>
          </p:spPr>
          <p:txBody>
            <a:bodyPr/>
            <a:lstStyle/>
            <a:p>
              <a:endParaRPr lang="en-US"/>
            </a:p>
          </p:txBody>
        </p:sp>
        <p:sp>
          <p:nvSpPr>
            <p:cNvPr id="13392" name="Line 6"/>
            <p:cNvSpPr>
              <a:spLocks noChangeShapeType="1"/>
            </p:cNvSpPr>
            <p:nvPr/>
          </p:nvSpPr>
          <p:spPr bwMode="auto">
            <a:xfrm flipH="1">
              <a:off x="1655" y="1253"/>
              <a:ext cx="499" cy="454"/>
            </a:xfrm>
            <a:prstGeom prst="line">
              <a:avLst/>
            </a:prstGeom>
            <a:noFill/>
            <a:ln w="254000">
              <a:solidFill>
                <a:srgbClr val="FF99CC"/>
              </a:solidFill>
              <a:round/>
              <a:headEnd/>
              <a:tailEnd/>
            </a:ln>
          </p:spPr>
          <p:txBody>
            <a:bodyPr/>
            <a:lstStyle/>
            <a:p>
              <a:endParaRPr lang="en-US"/>
            </a:p>
          </p:txBody>
        </p:sp>
        <p:sp>
          <p:nvSpPr>
            <p:cNvPr id="13393" name="Line 7"/>
            <p:cNvSpPr>
              <a:spLocks noChangeShapeType="1"/>
            </p:cNvSpPr>
            <p:nvPr/>
          </p:nvSpPr>
          <p:spPr bwMode="auto">
            <a:xfrm>
              <a:off x="2154" y="1253"/>
              <a:ext cx="453" cy="454"/>
            </a:xfrm>
            <a:prstGeom prst="line">
              <a:avLst/>
            </a:prstGeom>
            <a:noFill/>
            <a:ln w="285750">
              <a:solidFill>
                <a:srgbClr val="FF99CC"/>
              </a:solidFill>
              <a:round/>
              <a:headEnd/>
              <a:tailEnd/>
            </a:ln>
          </p:spPr>
          <p:txBody>
            <a:bodyPr/>
            <a:lstStyle/>
            <a:p>
              <a:endParaRPr lang="en-US"/>
            </a:p>
          </p:txBody>
        </p:sp>
        <p:sp>
          <p:nvSpPr>
            <p:cNvPr id="13394" name="Line 8"/>
            <p:cNvSpPr>
              <a:spLocks noChangeShapeType="1"/>
            </p:cNvSpPr>
            <p:nvPr/>
          </p:nvSpPr>
          <p:spPr bwMode="auto">
            <a:xfrm flipH="1">
              <a:off x="1428" y="1707"/>
              <a:ext cx="227" cy="0"/>
            </a:xfrm>
            <a:prstGeom prst="line">
              <a:avLst/>
            </a:prstGeom>
            <a:noFill/>
            <a:ln w="190500">
              <a:solidFill>
                <a:srgbClr val="FF99CC"/>
              </a:solidFill>
              <a:round/>
              <a:headEnd/>
              <a:tailEnd/>
            </a:ln>
          </p:spPr>
          <p:txBody>
            <a:bodyPr/>
            <a:lstStyle/>
            <a:p>
              <a:endParaRPr lang="en-US"/>
            </a:p>
          </p:txBody>
        </p:sp>
        <p:sp>
          <p:nvSpPr>
            <p:cNvPr id="13395" name="Line 9"/>
            <p:cNvSpPr>
              <a:spLocks noChangeShapeType="1"/>
            </p:cNvSpPr>
            <p:nvPr/>
          </p:nvSpPr>
          <p:spPr bwMode="auto">
            <a:xfrm flipH="1">
              <a:off x="2607" y="1707"/>
              <a:ext cx="363" cy="0"/>
            </a:xfrm>
            <a:prstGeom prst="line">
              <a:avLst/>
            </a:prstGeom>
            <a:noFill/>
            <a:ln w="190500">
              <a:solidFill>
                <a:srgbClr val="FF99CC"/>
              </a:solidFill>
              <a:round/>
              <a:headEnd/>
              <a:tailEnd/>
            </a:ln>
          </p:spPr>
          <p:txBody>
            <a:bodyPr/>
            <a:lstStyle/>
            <a:p>
              <a:endParaRPr lang="en-US"/>
            </a:p>
          </p:txBody>
        </p:sp>
        <p:sp>
          <p:nvSpPr>
            <p:cNvPr id="13396" name="Line 10"/>
            <p:cNvSpPr>
              <a:spLocks noChangeShapeType="1"/>
            </p:cNvSpPr>
            <p:nvPr/>
          </p:nvSpPr>
          <p:spPr bwMode="auto">
            <a:xfrm>
              <a:off x="1655" y="1707"/>
              <a:ext cx="0" cy="272"/>
            </a:xfrm>
            <a:prstGeom prst="line">
              <a:avLst/>
            </a:prstGeom>
            <a:noFill/>
            <a:ln w="190500">
              <a:solidFill>
                <a:srgbClr val="FF99CC"/>
              </a:solidFill>
              <a:round/>
              <a:headEnd/>
              <a:tailEnd/>
            </a:ln>
          </p:spPr>
          <p:txBody>
            <a:bodyPr/>
            <a:lstStyle/>
            <a:p>
              <a:endParaRPr lang="en-US"/>
            </a:p>
          </p:txBody>
        </p:sp>
        <p:sp>
          <p:nvSpPr>
            <p:cNvPr id="13397" name="Line 11"/>
            <p:cNvSpPr>
              <a:spLocks noChangeShapeType="1"/>
            </p:cNvSpPr>
            <p:nvPr/>
          </p:nvSpPr>
          <p:spPr bwMode="auto">
            <a:xfrm>
              <a:off x="2607" y="1707"/>
              <a:ext cx="0" cy="317"/>
            </a:xfrm>
            <a:prstGeom prst="line">
              <a:avLst/>
            </a:prstGeom>
            <a:noFill/>
            <a:ln w="190500">
              <a:solidFill>
                <a:srgbClr val="FF99CC"/>
              </a:solidFill>
              <a:round/>
              <a:headEnd/>
              <a:tailEnd/>
            </a:ln>
          </p:spPr>
          <p:txBody>
            <a:bodyPr/>
            <a:lstStyle/>
            <a:p>
              <a:endParaRPr lang="en-US"/>
            </a:p>
          </p:txBody>
        </p:sp>
        <p:sp>
          <p:nvSpPr>
            <p:cNvPr id="13398" name="Line 12"/>
            <p:cNvSpPr>
              <a:spLocks noChangeShapeType="1"/>
            </p:cNvSpPr>
            <p:nvPr/>
          </p:nvSpPr>
          <p:spPr bwMode="auto">
            <a:xfrm flipH="1">
              <a:off x="1428" y="1979"/>
              <a:ext cx="227" cy="181"/>
            </a:xfrm>
            <a:prstGeom prst="line">
              <a:avLst/>
            </a:prstGeom>
            <a:noFill/>
            <a:ln w="127000">
              <a:solidFill>
                <a:srgbClr val="FF99CC"/>
              </a:solidFill>
              <a:round/>
              <a:headEnd/>
              <a:tailEnd/>
            </a:ln>
          </p:spPr>
          <p:txBody>
            <a:bodyPr/>
            <a:lstStyle/>
            <a:p>
              <a:endParaRPr lang="en-US"/>
            </a:p>
          </p:txBody>
        </p:sp>
        <p:sp>
          <p:nvSpPr>
            <p:cNvPr id="13399" name="Line 13"/>
            <p:cNvSpPr>
              <a:spLocks noChangeShapeType="1"/>
            </p:cNvSpPr>
            <p:nvPr/>
          </p:nvSpPr>
          <p:spPr bwMode="auto">
            <a:xfrm>
              <a:off x="1655" y="1979"/>
              <a:ext cx="272" cy="227"/>
            </a:xfrm>
            <a:prstGeom prst="line">
              <a:avLst/>
            </a:prstGeom>
            <a:noFill/>
            <a:ln w="127000">
              <a:solidFill>
                <a:srgbClr val="FF99CC"/>
              </a:solidFill>
              <a:round/>
              <a:headEnd/>
              <a:tailEnd/>
            </a:ln>
          </p:spPr>
          <p:txBody>
            <a:bodyPr/>
            <a:lstStyle/>
            <a:p>
              <a:endParaRPr lang="en-US"/>
            </a:p>
          </p:txBody>
        </p:sp>
        <p:sp>
          <p:nvSpPr>
            <p:cNvPr id="13400" name="Line 14"/>
            <p:cNvSpPr>
              <a:spLocks noChangeShapeType="1"/>
            </p:cNvSpPr>
            <p:nvPr/>
          </p:nvSpPr>
          <p:spPr bwMode="auto">
            <a:xfrm flipH="1">
              <a:off x="1746" y="2206"/>
              <a:ext cx="136" cy="136"/>
            </a:xfrm>
            <a:prstGeom prst="line">
              <a:avLst/>
            </a:prstGeom>
            <a:noFill/>
            <a:ln w="95250">
              <a:solidFill>
                <a:srgbClr val="FF99CC"/>
              </a:solidFill>
              <a:round/>
              <a:headEnd/>
              <a:tailEnd/>
            </a:ln>
          </p:spPr>
          <p:txBody>
            <a:bodyPr/>
            <a:lstStyle/>
            <a:p>
              <a:endParaRPr lang="en-US"/>
            </a:p>
          </p:txBody>
        </p:sp>
        <p:sp>
          <p:nvSpPr>
            <p:cNvPr id="13401" name="Line 15"/>
            <p:cNvSpPr>
              <a:spLocks noChangeShapeType="1"/>
            </p:cNvSpPr>
            <p:nvPr/>
          </p:nvSpPr>
          <p:spPr bwMode="auto">
            <a:xfrm>
              <a:off x="1882" y="2160"/>
              <a:ext cx="181" cy="181"/>
            </a:xfrm>
            <a:prstGeom prst="line">
              <a:avLst/>
            </a:prstGeom>
            <a:noFill/>
            <a:ln w="107950">
              <a:solidFill>
                <a:srgbClr val="FF99CC"/>
              </a:solidFill>
              <a:round/>
              <a:headEnd/>
              <a:tailEnd/>
            </a:ln>
          </p:spPr>
          <p:txBody>
            <a:bodyPr/>
            <a:lstStyle/>
            <a:p>
              <a:endParaRPr lang="en-US"/>
            </a:p>
          </p:txBody>
        </p:sp>
        <p:sp>
          <p:nvSpPr>
            <p:cNvPr id="13402" name="Line 16"/>
            <p:cNvSpPr>
              <a:spLocks noChangeShapeType="1"/>
            </p:cNvSpPr>
            <p:nvPr/>
          </p:nvSpPr>
          <p:spPr bwMode="auto">
            <a:xfrm flipH="1">
              <a:off x="1610" y="2342"/>
              <a:ext cx="136" cy="90"/>
            </a:xfrm>
            <a:prstGeom prst="line">
              <a:avLst/>
            </a:prstGeom>
            <a:noFill/>
            <a:ln w="63500">
              <a:solidFill>
                <a:srgbClr val="FF99CC"/>
              </a:solidFill>
              <a:round/>
              <a:headEnd/>
              <a:tailEnd/>
            </a:ln>
          </p:spPr>
          <p:txBody>
            <a:bodyPr/>
            <a:lstStyle/>
            <a:p>
              <a:endParaRPr lang="en-US"/>
            </a:p>
          </p:txBody>
        </p:sp>
        <p:sp>
          <p:nvSpPr>
            <p:cNvPr id="13403" name="Line 17"/>
            <p:cNvSpPr>
              <a:spLocks noChangeShapeType="1"/>
            </p:cNvSpPr>
            <p:nvPr/>
          </p:nvSpPr>
          <p:spPr bwMode="auto">
            <a:xfrm>
              <a:off x="1746" y="2342"/>
              <a:ext cx="136" cy="90"/>
            </a:xfrm>
            <a:prstGeom prst="line">
              <a:avLst/>
            </a:prstGeom>
            <a:noFill/>
            <a:ln w="63500">
              <a:solidFill>
                <a:srgbClr val="FF99CC"/>
              </a:solidFill>
              <a:round/>
              <a:headEnd/>
              <a:tailEnd/>
            </a:ln>
          </p:spPr>
          <p:txBody>
            <a:bodyPr/>
            <a:lstStyle/>
            <a:p>
              <a:endParaRPr lang="en-US"/>
            </a:p>
          </p:txBody>
        </p:sp>
        <p:sp>
          <p:nvSpPr>
            <p:cNvPr id="13404" name="Line 18"/>
            <p:cNvSpPr>
              <a:spLocks noChangeShapeType="1"/>
            </p:cNvSpPr>
            <p:nvPr/>
          </p:nvSpPr>
          <p:spPr bwMode="auto">
            <a:xfrm flipH="1">
              <a:off x="1746" y="2432"/>
              <a:ext cx="90" cy="91"/>
            </a:xfrm>
            <a:prstGeom prst="line">
              <a:avLst/>
            </a:prstGeom>
            <a:noFill/>
            <a:ln w="50800">
              <a:solidFill>
                <a:srgbClr val="FF99CC"/>
              </a:solidFill>
              <a:round/>
              <a:headEnd/>
              <a:tailEnd/>
            </a:ln>
          </p:spPr>
          <p:txBody>
            <a:bodyPr/>
            <a:lstStyle/>
            <a:p>
              <a:endParaRPr lang="en-US"/>
            </a:p>
          </p:txBody>
        </p:sp>
        <p:sp>
          <p:nvSpPr>
            <p:cNvPr id="13405" name="Line 19"/>
            <p:cNvSpPr>
              <a:spLocks noChangeShapeType="1"/>
            </p:cNvSpPr>
            <p:nvPr/>
          </p:nvSpPr>
          <p:spPr bwMode="auto">
            <a:xfrm>
              <a:off x="1882" y="2432"/>
              <a:ext cx="45" cy="91"/>
            </a:xfrm>
            <a:prstGeom prst="line">
              <a:avLst/>
            </a:prstGeom>
            <a:noFill/>
            <a:ln w="50800">
              <a:solidFill>
                <a:srgbClr val="FF99CC"/>
              </a:solidFill>
              <a:round/>
              <a:headEnd/>
              <a:tailEnd/>
            </a:ln>
          </p:spPr>
          <p:txBody>
            <a:bodyPr/>
            <a:lstStyle/>
            <a:p>
              <a:endParaRPr lang="en-US"/>
            </a:p>
          </p:txBody>
        </p:sp>
        <p:sp>
          <p:nvSpPr>
            <p:cNvPr id="13406" name="Line 74"/>
            <p:cNvSpPr>
              <a:spLocks noChangeShapeType="1"/>
            </p:cNvSpPr>
            <p:nvPr/>
          </p:nvSpPr>
          <p:spPr bwMode="auto">
            <a:xfrm>
              <a:off x="1202" y="1253"/>
              <a:ext cx="2313" cy="0"/>
            </a:xfrm>
            <a:prstGeom prst="line">
              <a:avLst/>
            </a:prstGeom>
            <a:noFill/>
            <a:ln w="12700">
              <a:solidFill>
                <a:schemeClr val="tx1"/>
              </a:solidFill>
              <a:prstDash val="sysDot"/>
              <a:round/>
              <a:headEnd/>
              <a:tailEnd/>
            </a:ln>
          </p:spPr>
          <p:txBody>
            <a:bodyPr/>
            <a:lstStyle/>
            <a:p>
              <a:endParaRPr lang="en-US"/>
            </a:p>
          </p:txBody>
        </p:sp>
        <p:sp>
          <p:nvSpPr>
            <p:cNvPr id="13407" name="Line 75"/>
            <p:cNvSpPr>
              <a:spLocks noChangeShapeType="1"/>
            </p:cNvSpPr>
            <p:nvPr/>
          </p:nvSpPr>
          <p:spPr bwMode="auto">
            <a:xfrm>
              <a:off x="1202" y="1706"/>
              <a:ext cx="2313" cy="0"/>
            </a:xfrm>
            <a:prstGeom prst="line">
              <a:avLst/>
            </a:prstGeom>
            <a:noFill/>
            <a:ln w="12700">
              <a:solidFill>
                <a:schemeClr val="tx1"/>
              </a:solidFill>
              <a:prstDash val="sysDot"/>
              <a:round/>
              <a:headEnd/>
              <a:tailEnd/>
            </a:ln>
          </p:spPr>
          <p:txBody>
            <a:bodyPr/>
            <a:lstStyle/>
            <a:p>
              <a:endParaRPr lang="en-US"/>
            </a:p>
          </p:txBody>
        </p:sp>
        <p:sp>
          <p:nvSpPr>
            <p:cNvPr id="13408" name="Line 76"/>
            <p:cNvSpPr>
              <a:spLocks noChangeShapeType="1"/>
            </p:cNvSpPr>
            <p:nvPr/>
          </p:nvSpPr>
          <p:spPr bwMode="auto">
            <a:xfrm>
              <a:off x="1202" y="2024"/>
              <a:ext cx="2313" cy="0"/>
            </a:xfrm>
            <a:prstGeom prst="line">
              <a:avLst/>
            </a:prstGeom>
            <a:noFill/>
            <a:ln w="12700">
              <a:solidFill>
                <a:schemeClr val="tx1"/>
              </a:solidFill>
              <a:prstDash val="sysDot"/>
              <a:round/>
              <a:headEnd/>
              <a:tailEnd/>
            </a:ln>
          </p:spPr>
          <p:txBody>
            <a:bodyPr/>
            <a:lstStyle/>
            <a:p>
              <a:endParaRPr lang="en-US"/>
            </a:p>
          </p:txBody>
        </p:sp>
        <p:sp>
          <p:nvSpPr>
            <p:cNvPr id="13409" name="Line 77"/>
            <p:cNvSpPr>
              <a:spLocks noChangeShapeType="1"/>
            </p:cNvSpPr>
            <p:nvPr/>
          </p:nvSpPr>
          <p:spPr bwMode="auto">
            <a:xfrm>
              <a:off x="1202" y="2205"/>
              <a:ext cx="2313" cy="0"/>
            </a:xfrm>
            <a:prstGeom prst="line">
              <a:avLst/>
            </a:prstGeom>
            <a:noFill/>
            <a:ln w="12700">
              <a:solidFill>
                <a:schemeClr val="tx1"/>
              </a:solidFill>
              <a:prstDash val="sysDot"/>
              <a:round/>
              <a:headEnd/>
              <a:tailEnd/>
            </a:ln>
          </p:spPr>
          <p:txBody>
            <a:bodyPr/>
            <a:lstStyle/>
            <a:p>
              <a:endParaRPr lang="en-US"/>
            </a:p>
          </p:txBody>
        </p:sp>
        <p:sp>
          <p:nvSpPr>
            <p:cNvPr id="13410" name="Line 78"/>
            <p:cNvSpPr>
              <a:spLocks noChangeShapeType="1"/>
            </p:cNvSpPr>
            <p:nvPr/>
          </p:nvSpPr>
          <p:spPr bwMode="auto">
            <a:xfrm>
              <a:off x="1202" y="2341"/>
              <a:ext cx="2313" cy="0"/>
            </a:xfrm>
            <a:prstGeom prst="line">
              <a:avLst/>
            </a:prstGeom>
            <a:noFill/>
            <a:ln w="12700">
              <a:solidFill>
                <a:schemeClr val="tx1"/>
              </a:solidFill>
              <a:prstDash val="sysDot"/>
              <a:round/>
              <a:headEnd/>
              <a:tailEnd/>
            </a:ln>
          </p:spPr>
          <p:txBody>
            <a:bodyPr/>
            <a:lstStyle/>
            <a:p>
              <a:endParaRPr lang="en-US"/>
            </a:p>
          </p:txBody>
        </p:sp>
        <p:sp>
          <p:nvSpPr>
            <p:cNvPr id="13411" name="Line 79"/>
            <p:cNvSpPr>
              <a:spLocks noChangeShapeType="1"/>
            </p:cNvSpPr>
            <p:nvPr/>
          </p:nvSpPr>
          <p:spPr bwMode="auto">
            <a:xfrm>
              <a:off x="1202" y="2478"/>
              <a:ext cx="2313" cy="0"/>
            </a:xfrm>
            <a:prstGeom prst="line">
              <a:avLst/>
            </a:prstGeom>
            <a:noFill/>
            <a:ln w="12700">
              <a:solidFill>
                <a:srgbClr val="CCFFCC"/>
              </a:solidFill>
              <a:prstDash val="sysDot"/>
              <a:round/>
              <a:headEnd/>
              <a:tailEnd/>
            </a:ln>
          </p:spPr>
          <p:txBody>
            <a:bodyPr/>
            <a:lstStyle/>
            <a:p>
              <a:endParaRPr lang="en-US"/>
            </a:p>
          </p:txBody>
        </p:sp>
        <p:sp>
          <p:nvSpPr>
            <p:cNvPr id="13412" name="Line 80"/>
            <p:cNvSpPr>
              <a:spLocks noChangeShapeType="1"/>
            </p:cNvSpPr>
            <p:nvPr/>
          </p:nvSpPr>
          <p:spPr bwMode="auto">
            <a:xfrm>
              <a:off x="1202" y="2568"/>
              <a:ext cx="2313" cy="0"/>
            </a:xfrm>
            <a:prstGeom prst="line">
              <a:avLst/>
            </a:prstGeom>
            <a:noFill/>
            <a:ln w="12700">
              <a:solidFill>
                <a:schemeClr val="tx1"/>
              </a:solidFill>
              <a:prstDash val="sysDot"/>
              <a:round/>
              <a:headEnd/>
              <a:tailEnd/>
            </a:ln>
          </p:spPr>
          <p:txBody>
            <a:bodyPr/>
            <a:lstStyle/>
            <a:p>
              <a:endParaRPr lang="en-US"/>
            </a:p>
          </p:txBody>
        </p:sp>
        <p:sp>
          <p:nvSpPr>
            <p:cNvPr id="13413" name="Line 81"/>
            <p:cNvSpPr>
              <a:spLocks noChangeShapeType="1"/>
            </p:cNvSpPr>
            <p:nvPr/>
          </p:nvSpPr>
          <p:spPr bwMode="auto">
            <a:xfrm>
              <a:off x="1202" y="2886"/>
              <a:ext cx="2313" cy="0"/>
            </a:xfrm>
            <a:prstGeom prst="line">
              <a:avLst/>
            </a:prstGeom>
            <a:noFill/>
            <a:ln w="12700">
              <a:solidFill>
                <a:schemeClr val="tx1"/>
              </a:solidFill>
              <a:prstDash val="sysDot"/>
              <a:round/>
              <a:headEnd/>
              <a:tailEnd/>
            </a:ln>
          </p:spPr>
          <p:txBody>
            <a:bodyPr/>
            <a:lstStyle/>
            <a:p>
              <a:endParaRPr lang="en-US"/>
            </a:p>
          </p:txBody>
        </p:sp>
        <p:sp>
          <p:nvSpPr>
            <p:cNvPr id="13414" name="Text Box 91"/>
            <p:cNvSpPr txBox="1">
              <a:spLocks noChangeArrowheads="1"/>
            </p:cNvSpPr>
            <p:nvPr/>
          </p:nvSpPr>
          <p:spPr bwMode="auto">
            <a:xfrm>
              <a:off x="1156" y="709"/>
              <a:ext cx="242" cy="2191"/>
            </a:xfrm>
            <a:prstGeom prst="rect">
              <a:avLst/>
            </a:prstGeom>
            <a:noFill/>
            <a:ln w="12700">
              <a:noFill/>
              <a:miter lim="800000"/>
              <a:headEnd/>
              <a:tailEnd/>
            </a:ln>
          </p:spPr>
          <p:txBody>
            <a:bodyPr wrap="none">
              <a:spAutoFit/>
            </a:bodyPr>
            <a:lstStyle/>
            <a:p>
              <a:pPr eaLnBrk="0" hangingPunct="0"/>
              <a:r>
                <a:rPr lang="en-GB" sz="1400">
                  <a:solidFill>
                    <a:srgbClr val="FFFF00"/>
                  </a:solidFill>
                </a:rPr>
                <a:t>0</a:t>
              </a:r>
            </a:p>
            <a:p>
              <a:pPr eaLnBrk="0" hangingPunct="0"/>
              <a:endParaRPr lang="en-GB" sz="1400">
                <a:solidFill>
                  <a:srgbClr val="FFFF00"/>
                </a:solidFill>
              </a:endParaRPr>
            </a:p>
            <a:p>
              <a:pPr eaLnBrk="0" hangingPunct="0"/>
              <a:endParaRPr lang="en-GB" sz="3200">
                <a:solidFill>
                  <a:srgbClr val="FFFF00"/>
                </a:solidFill>
              </a:endParaRPr>
            </a:p>
            <a:p>
              <a:pPr eaLnBrk="0" hangingPunct="0"/>
              <a:endParaRPr lang="en-GB" sz="1400">
                <a:solidFill>
                  <a:srgbClr val="FFFF00"/>
                </a:solidFill>
              </a:endParaRPr>
            </a:p>
            <a:p>
              <a:pPr eaLnBrk="0" hangingPunct="0"/>
              <a:r>
                <a:rPr lang="en-GB" sz="1400">
                  <a:solidFill>
                    <a:srgbClr val="FFFF00"/>
                  </a:solidFill>
                </a:rPr>
                <a:t>1</a:t>
              </a:r>
            </a:p>
            <a:p>
              <a:pPr eaLnBrk="0" hangingPunct="0"/>
              <a:endParaRPr lang="en-GB" sz="2000">
                <a:solidFill>
                  <a:srgbClr val="FFFF00"/>
                </a:solidFill>
              </a:endParaRPr>
            </a:p>
            <a:p>
              <a:pPr eaLnBrk="0" hangingPunct="0"/>
              <a:r>
                <a:rPr lang="en-GB" sz="1400">
                  <a:solidFill>
                    <a:srgbClr val="FFFF00"/>
                  </a:solidFill>
                </a:rPr>
                <a:t>2</a:t>
              </a:r>
            </a:p>
            <a:p>
              <a:pPr eaLnBrk="0" hangingPunct="0"/>
              <a:endParaRPr lang="en-GB" sz="1400">
                <a:solidFill>
                  <a:srgbClr val="FFFF00"/>
                </a:solidFill>
              </a:endParaRPr>
            </a:p>
            <a:p>
              <a:pPr eaLnBrk="0" hangingPunct="0"/>
              <a:r>
                <a:rPr lang="en-GB" sz="1400">
                  <a:solidFill>
                    <a:srgbClr val="FFFF00"/>
                  </a:solidFill>
                </a:rPr>
                <a:t>3</a:t>
              </a:r>
            </a:p>
            <a:p>
              <a:pPr eaLnBrk="0" hangingPunct="0"/>
              <a:r>
                <a:rPr lang="en-GB" sz="1400">
                  <a:solidFill>
                    <a:srgbClr val="FFFF00"/>
                  </a:solidFill>
                </a:rPr>
                <a:t>4</a:t>
              </a:r>
            </a:p>
            <a:p>
              <a:pPr eaLnBrk="0" hangingPunct="0"/>
              <a:r>
                <a:rPr lang="en-GB" sz="1400">
                  <a:solidFill>
                    <a:srgbClr val="FFFF00"/>
                  </a:solidFill>
                </a:rPr>
                <a:t>5</a:t>
              </a:r>
            </a:p>
            <a:p>
              <a:pPr eaLnBrk="0" hangingPunct="0"/>
              <a:r>
                <a:rPr lang="en-GB" sz="1400">
                  <a:solidFill>
                    <a:srgbClr val="FFFF00"/>
                  </a:solidFill>
                </a:rPr>
                <a:t>6</a:t>
              </a:r>
            </a:p>
            <a:p>
              <a:pPr eaLnBrk="0" hangingPunct="0"/>
              <a:endParaRPr lang="en-GB" sz="1400">
                <a:solidFill>
                  <a:srgbClr val="FFFF00"/>
                </a:solidFill>
              </a:endParaRPr>
            </a:p>
            <a:p>
              <a:pPr eaLnBrk="0" hangingPunct="0"/>
              <a:r>
                <a:rPr lang="en-GB" sz="1400">
                  <a:solidFill>
                    <a:srgbClr val="FFFF00"/>
                  </a:solidFill>
                </a:rPr>
                <a:t>16</a:t>
              </a:r>
            </a:p>
          </p:txBody>
        </p:sp>
        <p:sp>
          <p:nvSpPr>
            <p:cNvPr id="13415" name="Text Box 93"/>
            <p:cNvSpPr txBox="1">
              <a:spLocks noChangeArrowheads="1"/>
            </p:cNvSpPr>
            <p:nvPr/>
          </p:nvSpPr>
          <p:spPr bwMode="auto">
            <a:xfrm rot="-5400000">
              <a:off x="302" y="1528"/>
              <a:ext cx="1202" cy="250"/>
            </a:xfrm>
            <a:prstGeom prst="rect">
              <a:avLst/>
            </a:prstGeom>
            <a:noFill/>
            <a:ln w="12700">
              <a:noFill/>
              <a:miter lim="800000"/>
              <a:headEnd/>
              <a:tailEnd/>
            </a:ln>
          </p:spPr>
          <p:txBody>
            <a:bodyPr wrap="none">
              <a:spAutoFit/>
            </a:bodyPr>
            <a:lstStyle/>
            <a:p>
              <a:pPr eaLnBrk="0" hangingPunct="0"/>
              <a:r>
                <a:rPr lang="en-GB" sz="2000">
                  <a:solidFill>
                    <a:srgbClr val="FFFF00"/>
                  </a:solidFill>
                </a:rPr>
                <a:t>CONDUCTING</a:t>
              </a:r>
            </a:p>
          </p:txBody>
        </p:sp>
        <p:sp>
          <p:nvSpPr>
            <p:cNvPr id="13416" name="Text Box 95"/>
            <p:cNvSpPr txBox="1">
              <a:spLocks noChangeArrowheads="1"/>
            </p:cNvSpPr>
            <p:nvPr/>
          </p:nvSpPr>
          <p:spPr bwMode="auto">
            <a:xfrm>
              <a:off x="3243" y="754"/>
              <a:ext cx="1414" cy="2617"/>
            </a:xfrm>
            <a:prstGeom prst="rect">
              <a:avLst/>
            </a:prstGeom>
            <a:noFill/>
            <a:ln w="12700">
              <a:noFill/>
              <a:miter lim="800000"/>
              <a:headEnd/>
              <a:tailEnd/>
            </a:ln>
          </p:spPr>
          <p:txBody>
            <a:bodyPr wrap="none">
              <a:spAutoFit/>
            </a:bodyPr>
            <a:lstStyle/>
            <a:p>
              <a:pPr eaLnBrk="0" hangingPunct="0"/>
              <a:endParaRPr lang="en-GB" sz="1600">
                <a:solidFill>
                  <a:srgbClr val="FFFF00"/>
                </a:solidFill>
              </a:endParaRPr>
            </a:p>
            <a:p>
              <a:pPr eaLnBrk="0" hangingPunct="0"/>
              <a:endParaRPr lang="en-GB" sz="1600">
                <a:solidFill>
                  <a:srgbClr val="FFFF00"/>
                </a:solidFill>
              </a:endParaRPr>
            </a:p>
            <a:p>
              <a:pPr eaLnBrk="0" hangingPunct="0"/>
              <a:endParaRPr lang="en-GB" sz="1600">
                <a:solidFill>
                  <a:srgbClr val="FFFF00"/>
                </a:solidFill>
              </a:endParaRPr>
            </a:p>
            <a:p>
              <a:pPr eaLnBrk="0" hangingPunct="0"/>
              <a:endParaRPr lang="en-GB" sz="1600">
                <a:solidFill>
                  <a:srgbClr val="FFFF00"/>
                </a:solidFill>
              </a:endParaRPr>
            </a:p>
            <a:p>
              <a:pPr eaLnBrk="0" hangingPunct="0"/>
              <a:r>
                <a:rPr lang="en-GB" sz="1600">
                  <a:solidFill>
                    <a:srgbClr val="FFFF00"/>
                  </a:solidFill>
                </a:rPr>
                <a:t>Bronchi</a:t>
              </a:r>
            </a:p>
            <a:p>
              <a:pPr eaLnBrk="0" hangingPunct="0"/>
              <a:endParaRPr lang="en-GB" sz="1600">
                <a:solidFill>
                  <a:srgbClr val="FFFF00"/>
                </a:solidFill>
              </a:endParaRPr>
            </a:p>
            <a:p>
              <a:pPr eaLnBrk="0" hangingPunct="0"/>
              <a:endParaRPr lang="en-GB" sz="1600">
                <a:solidFill>
                  <a:srgbClr val="FFFF00"/>
                </a:solidFill>
              </a:endParaRPr>
            </a:p>
            <a:p>
              <a:pPr eaLnBrk="0" hangingPunct="0"/>
              <a:endParaRPr lang="en-GB" sz="1600">
                <a:solidFill>
                  <a:srgbClr val="FFFF00"/>
                </a:solidFill>
              </a:endParaRPr>
            </a:p>
            <a:p>
              <a:pPr eaLnBrk="0" hangingPunct="0"/>
              <a:r>
                <a:rPr lang="en-GB" sz="1600">
                  <a:solidFill>
                    <a:srgbClr val="FFFF00"/>
                  </a:solidFill>
                </a:rPr>
                <a:t>Bronchioles</a:t>
              </a:r>
            </a:p>
            <a:p>
              <a:pPr eaLnBrk="0" hangingPunct="0"/>
              <a:endParaRPr lang="en-GB" sz="1600">
                <a:solidFill>
                  <a:srgbClr val="FFFF00"/>
                </a:solidFill>
              </a:endParaRPr>
            </a:p>
            <a:p>
              <a:pPr eaLnBrk="0" hangingPunct="0"/>
              <a:endParaRPr lang="en-GB" sz="7200">
                <a:solidFill>
                  <a:srgbClr val="FFFF00"/>
                </a:solidFill>
              </a:endParaRPr>
            </a:p>
            <a:p>
              <a:pPr eaLnBrk="0" hangingPunct="0"/>
              <a:endParaRPr lang="en-GB" sz="1600">
                <a:solidFill>
                  <a:srgbClr val="FFFF00"/>
                </a:solidFill>
              </a:endParaRPr>
            </a:p>
            <a:p>
              <a:pPr eaLnBrk="0" hangingPunct="0"/>
              <a:r>
                <a:rPr lang="en-GB" sz="1600">
                  <a:solidFill>
                    <a:srgbClr val="FFFF00"/>
                  </a:solidFill>
                </a:rPr>
                <a:t>Terminal bronchioles</a:t>
              </a:r>
            </a:p>
          </p:txBody>
        </p:sp>
        <p:sp>
          <p:nvSpPr>
            <p:cNvPr id="13417" name="Line 99"/>
            <p:cNvSpPr>
              <a:spLocks noChangeShapeType="1"/>
            </p:cNvSpPr>
            <p:nvPr/>
          </p:nvSpPr>
          <p:spPr bwMode="auto">
            <a:xfrm>
              <a:off x="1292" y="2614"/>
              <a:ext cx="0" cy="136"/>
            </a:xfrm>
            <a:prstGeom prst="line">
              <a:avLst/>
            </a:prstGeom>
            <a:noFill/>
            <a:ln w="38100">
              <a:solidFill>
                <a:schemeClr val="tx1"/>
              </a:solidFill>
              <a:round/>
              <a:headEnd/>
              <a:tailEnd type="triangle" w="med" len="med"/>
            </a:ln>
          </p:spPr>
          <p:txBody>
            <a:bodyPr/>
            <a:lstStyle/>
            <a:p>
              <a:endParaRPr lang="en-US"/>
            </a:p>
          </p:txBody>
        </p:sp>
        <p:sp>
          <p:nvSpPr>
            <p:cNvPr id="13418" name="Line 100"/>
            <p:cNvSpPr>
              <a:spLocks noChangeShapeType="1"/>
            </p:cNvSpPr>
            <p:nvPr/>
          </p:nvSpPr>
          <p:spPr bwMode="auto">
            <a:xfrm>
              <a:off x="1927" y="2555"/>
              <a:ext cx="0" cy="136"/>
            </a:xfrm>
            <a:prstGeom prst="line">
              <a:avLst/>
            </a:prstGeom>
            <a:noFill/>
            <a:ln w="38100">
              <a:solidFill>
                <a:schemeClr val="tx1"/>
              </a:solidFill>
              <a:round/>
              <a:headEnd/>
              <a:tailEnd type="triangle" w="med" len="med"/>
            </a:ln>
          </p:spPr>
          <p:txBody>
            <a:bodyPr/>
            <a:lstStyle/>
            <a:p>
              <a:endParaRPr lang="en-US"/>
            </a:p>
          </p:txBody>
        </p:sp>
      </p:grpSp>
      <p:sp>
        <p:nvSpPr>
          <p:cNvPr id="13315" name="Line 21"/>
          <p:cNvSpPr>
            <a:spLocks noChangeShapeType="1"/>
          </p:cNvSpPr>
          <p:nvPr/>
        </p:nvSpPr>
        <p:spPr bwMode="auto">
          <a:xfrm>
            <a:off x="2516188" y="4198938"/>
            <a:ext cx="0" cy="358775"/>
          </a:xfrm>
          <a:prstGeom prst="line">
            <a:avLst/>
          </a:prstGeom>
          <a:noFill/>
          <a:ln w="190500">
            <a:solidFill>
              <a:srgbClr val="99CCFF"/>
            </a:solidFill>
            <a:round/>
            <a:headEnd/>
            <a:tailEnd/>
          </a:ln>
        </p:spPr>
        <p:txBody>
          <a:bodyPr/>
          <a:lstStyle/>
          <a:p>
            <a:endParaRPr lang="en-US"/>
          </a:p>
        </p:txBody>
      </p:sp>
      <p:sp>
        <p:nvSpPr>
          <p:cNvPr id="13316" name="Line 82"/>
          <p:cNvSpPr>
            <a:spLocks noChangeShapeType="1"/>
          </p:cNvSpPr>
          <p:nvPr/>
        </p:nvSpPr>
        <p:spPr bwMode="auto">
          <a:xfrm>
            <a:off x="1365250" y="4775200"/>
            <a:ext cx="3671888" cy="0"/>
          </a:xfrm>
          <a:prstGeom prst="line">
            <a:avLst/>
          </a:prstGeom>
          <a:noFill/>
          <a:ln w="12700">
            <a:solidFill>
              <a:schemeClr val="tx1"/>
            </a:solidFill>
            <a:prstDash val="sysDot"/>
            <a:round/>
            <a:headEnd/>
            <a:tailEnd/>
          </a:ln>
        </p:spPr>
        <p:txBody>
          <a:bodyPr/>
          <a:lstStyle/>
          <a:p>
            <a:endParaRPr lang="en-US"/>
          </a:p>
        </p:txBody>
      </p:sp>
      <p:sp>
        <p:nvSpPr>
          <p:cNvPr id="13317" name="Line 84"/>
          <p:cNvSpPr>
            <a:spLocks noChangeShapeType="1"/>
          </p:cNvSpPr>
          <p:nvPr/>
        </p:nvSpPr>
        <p:spPr bwMode="auto">
          <a:xfrm>
            <a:off x="1365250" y="5207000"/>
            <a:ext cx="3671888" cy="0"/>
          </a:xfrm>
          <a:prstGeom prst="line">
            <a:avLst/>
          </a:prstGeom>
          <a:noFill/>
          <a:ln w="12700">
            <a:solidFill>
              <a:schemeClr val="tx1"/>
            </a:solidFill>
            <a:prstDash val="sysDot"/>
            <a:round/>
            <a:headEnd/>
            <a:tailEnd/>
          </a:ln>
        </p:spPr>
        <p:txBody>
          <a:bodyPr/>
          <a:lstStyle/>
          <a:p>
            <a:endParaRPr lang="en-US"/>
          </a:p>
        </p:txBody>
      </p:sp>
      <p:sp>
        <p:nvSpPr>
          <p:cNvPr id="13318" name="Line 85"/>
          <p:cNvSpPr>
            <a:spLocks noChangeShapeType="1"/>
          </p:cNvSpPr>
          <p:nvPr/>
        </p:nvSpPr>
        <p:spPr bwMode="auto">
          <a:xfrm>
            <a:off x="1365250" y="5422900"/>
            <a:ext cx="3671888" cy="0"/>
          </a:xfrm>
          <a:prstGeom prst="line">
            <a:avLst/>
          </a:prstGeom>
          <a:noFill/>
          <a:ln w="12700">
            <a:solidFill>
              <a:schemeClr val="tx1"/>
            </a:solidFill>
            <a:prstDash val="sysDot"/>
            <a:round/>
            <a:headEnd/>
            <a:tailEnd/>
          </a:ln>
        </p:spPr>
        <p:txBody>
          <a:bodyPr/>
          <a:lstStyle/>
          <a:p>
            <a:endParaRPr lang="en-US"/>
          </a:p>
        </p:txBody>
      </p:sp>
      <p:sp>
        <p:nvSpPr>
          <p:cNvPr id="13319" name="Line 86"/>
          <p:cNvSpPr>
            <a:spLocks noChangeShapeType="1"/>
          </p:cNvSpPr>
          <p:nvPr/>
        </p:nvSpPr>
        <p:spPr bwMode="auto">
          <a:xfrm>
            <a:off x="1365250" y="4991100"/>
            <a:ext cx="3671888" cy="0"/>
          </a:xfrm>
          <a:prstGeom prst="line">
            <a:avLst/>
          </a:prstGeom>
          <a:noFill/>
          <a:ln w="12700">
            <a:solidFill>
              <a:schemeClr val="tx1"/>
            </a:solidFill>
            <a:prstDash val="sysDot"/>
            <a:round/>
            <a:headEnd/>
            <a:tailEnd/>
          </a:ln>
        </p:spPr>
        <p:txBody>
          <a:bodyPr/>
          <a:lstStyle/>
          <a:p>
            <a:endParaRPr lang="en-US"/>
          </a:p>
        </p:txBody>
      </p:sp>
      <p:sp>
        <p:nvSpPr>
          <p:cNvPr id="13320" name="Line 88"/>
          <p:cNvSpPr>
            <a:spLocks noChangeShapeType="1"/>
          </p:cNvSpPr>
          <p:nvPr/>
        </p:nvSpPr>
        <p:spPr bwMode="auto">
          <a:xfrm>
            <a:off x="1365250" y="5638800"/>
            <a:ext cx="3671888" cy="0"/>
          </a:xfrm>
          <a:prstGeom prst="line">
            <a:avLst/>
          </a:prstGeom>
          <a:noFill/>
          <a:ln w="12700">
            <a:solidFill>
              <a:schemeClr val="tx1"/>
            </a:solidFill>
            <a:prstDash val="sysDot"/>
            <a:round/>
            <a:headEnd/>
            <a:tailEnd/>
          </a:ln>
        </p:spPr>
        <p:txBody>
          <a:bodyPr/>
          <a:lstStyle/>
          <a:p>
            <a:endParaRPr lang="en-US"/>
          </a:p>
        </p:txBody>
      </p:sp>
      <p:sp>
        <p:nvSpPr>
          <p:cNvPr id="13321" name="Line 89"/>
          <p:cNvSpPr>
            <a:spLocks noChangeShapeType="1"/>
          </p:cNvSpPr>
          <p:nvPr/>
        </p:nvSpPr>
        <p:spPr bwMode="auto">
          <a:xfrm>
            <a:off x="1365250" y="5854700"/>
            <a:ext cx="3671888" cy="0"/>
          </a:xfrm>
          <a:prstGeom prst="line">
            <a:avLst/>
          </a:prstGeom>
          <a:noFill/>
          <a:ln w="12700">
            <a:solidFill>
              <a:schemeClr val="tx1"/>
            </a:solidFill>
            <a:prstDash val="sysDot"/>
            <a:round/>
            <a:headEnd/>
            <a:tailEnd/>
          </a:ln>
        </p:spPr>
        <p:txBody>
          <a:bodyPr/>
          <a:lstStyle/>
          <a:p>
            <a:endParaRPr lang="en-US"/>
          </a:p>
        </p:txBody>
      </p:sp>
      <p:sp>
        <p:nvSpPr>
          <p:cNvPr id="13322" name="Line 90"/>
          <p:cNvSpPr>
            <a:spLocks noChangeShapeType="1"/>
          </p:cNvSpPr>
          <p:nvPr/>
        </p:nvSpPr>
        <p:spPr bwMode="auto">
          <a:xfrm>
            <a:off x="1365250" y="6286500"/>
            <a:ext cx="3671888" cy="0"/>
          </a:xfrm>
          <a:prstGeom prst="line">
            <a:avLst/>
          </a:prstGeom>
          <a:noFill/>
          <a:ln w="12700">
            <a:solidFill>
              <a:schemeClr val="tx1"/>
            </a:solidFill>
            <a:prstDash val="sysDot"/>
            <a:round/>
            <a:headEnd/>
            <a:tailEnd/>
          </a:ln>
        </p:spPr>
        <p:txBody>
          <a:bodyPr/>
          <a:lstStyle/>
          <a:p>
            <a:endParaRPr lang="en-US"/>
          </a:p>
        </p:txBody>
      </p:sp>
      <p:sp>
        <p:nvSpPr>
          <p:cNvPr id="13323" name="Text Box 92"/>
          <p:cNvSpPr txBox="1">
            <a:spLocks noChangeArrowheads="1"/>
          </p:cNvSpPr>
          <p:nvPr/>
        </p:nvSpPr>
        <p:spPr bwMode="auto">
          <a:xfrm>
            <a:off x="1292225" y="4414838"/>
            <a:ext cx="382588" cy="1847850"/>
          </a:xfrm>
          <a:prstGeom prst="rect">
            <a:avLst/>
          </a:prstGeom>
          <a:noFill/>
          <a:ln w="12700">
            <a:noFill/>
            <a:miter lim="800000"/>
            <a:headEnd/>
            <a:tailEnd/>
          </a:ln>
        </p:spPr>
        <p:txBody>
          <a:bodyPr wrap="none">
            <a:spAutoFit/>
          </a:bodyPr>
          <a:lstStyle/>
          <a:p>
            <a:pPr eaLnBrk="0" hangingPunct="0"/>
            <a:r>
              <a:rPr lang="en-GB" sz="1400">
                <a:solidFill>
                  <a:srgbClr val="FFFF00"/>
                </a:solidFill>
              </a:rPr>
              <a:t>17</a:t>
            </a:r>
          </a:p>
          <a:p>
            <a:pPr eaLnBrk="0" hangingPunct="0"/>
            <a:endParaRPr lang="en-GB" sz="600">
              <a:solidFill>
                <a:srgbClr val="FFFF00"/>
              </a:solidFill>
            </a:endParaRPr>
          </a:p>
          <a:p>
            <a:pPr eaLnBrk="0" hangingPunct="0"/>
            <a:r>
              <a:rPr lang="en-GB" sz="1400">
                <a:solidFill>
                  <a:srgbClr val="FFFF00"/>
                </a:solidFill>
              </a:rPr>
              <a:t>18</a:t>
            </a:r>
          </a:p>
          <a:p>
            <a:pPr eaLnBrk="0" hangingPunct="0"/>
            <a:endParaRPr lang="en-GB" sz="200">
              <a:solidFill>
                <a:srgbClr val="FFFF00"/>
              </a:solidFill>
            </a:endParaRPr>
          </a:p>
          <a:p>
            <a:pPr eaLnBrk="0" hangingPunct="0"/>
            <a:r>
              <a:rPr lang="en-GB" sz="1400">
                <a:solidFill>
                  <a:srgbClr val="FFFF00"/>
                </a:solidFill>
              </a:rPr>
              <a:t>19</a:t>
            </a:r>
          </a:p>
          <a:p>
            <a:pPr eaLnBrk="0" hangingPunct="0"/>
            <a:r>
              <a:rPr lang="en-GB" sz="1400">
                <a:solidFill>
                  <a:srgbClr val="FFFF00"/>
                </a:solidFill>
              </a:rPr>
              <a:t>20</a:t>
            </a:r>
          </a:p>
          <a:p>
            <a:pPr eaLnBrk="0" hangingPunct="0"/>
            <a:r>
              <a:rPr lang="en-GB" sz="1400">
                <a:solidFill>
                  <a:srgbClr val="FFFF00"/>
                </a:solidFill>
              </a:rPr>
              <a:t>21</a:t>
            </a:r>
          </a:p>
          <a:p>
            <a:pPr eaLnBrk="0" hangingPunct="0"/>
            <a:r>
              <a:rPr lang="en-GB" sz="1400">
                <a:solidFill>
                  <a:srgbClr val="FFFF00"/>
                </a:solidFill>
              </a:rPr>
              <a:t>22</a:t>
            </a:r>
          </a:p>
          <a:p>
            <a:pPr eaLnBrk="0" hangingPunct="0"/>
            <a:endParaRPr lang="en-GB" sz="800">
              <a:solidFill>
                <a:srgbClr val="FFFF00"/>
              </a:solidFill>
            </a:endParaRPr>
          </a:p>
          <a:p>
            <a:pPr eaLnBrk="0" hangingPunct="0"/>
            <a:r>
              <a:rPr lang="en-GB" sz="1400">
                <a:solidFill>
                  <a:srgbClr val="FFFF00"/>
                </a:solidFill>
              </a:rPr>
              <a:t>23</a:t>
            </a:r>
          </a:p>
        </p:txBody>
      </p:sp>
      <p:sp>
        <p:nvSpPr>
          <p:cNvPr id="13324" name="Text Box 94"/>
          <p:cNvSpPr txBox="1">
            <a:spLocks noChangeArrowheads="1"/>
          </p:cNvSpPr>
          <p:nvPr/>
        </p:nvSpPr>
        <p:spPr bwMode="auto">
          <a:xfrm rot="-5400000">
            <a:off x="-115093" y="5036344"/>
            <a:ext cx="2008187" cy="396875"/>
          </a:xfrm>
          <a:prstGeom prst="rect">
            <a:avLst/>
          </a:prstGeom>
          <a:noFill/>
          <a:ln w="12700">
            <a:noFill/>
            <a:miter lim="800000"/>
            <a:headEnd/>
            <a:tailEnd/>
          </a:ln>
        </p:spPr>
        <p:txBody>
          <a:bodyPr wrap="none">
            <a:spAutoFit/>
          </a:bodyPr>
          <a:lstStyle/>
          <a:p>
            <a:pPr eaLnBrk="0" hangingPunct="0"/>
            <a:r>
              <a:rPr lang="en-GB" sz="2000">
                <a:solidFill>
                  <a:srgbClr val="FFFF00"/>
                </a:solidFill>
              </a:rPr>
              <a:t>RESPIRATORY</a:t>
            </a:r>
          </a:p>
        </p:txBody>
      </p:sp>
      <p:sp>
        <p:nvSpPr>
          <p:cNvPr id="13325" name="Text Box 96"/>
          <p:cNvSpPr txBox="1">
            <a:spLocks noChangeArrowheads="1"/>
          </p:cNvSpPr>
          <p:nvPr/>
        </p:nvSpPr>
        <p:spPr bwMode="auto">
          <a:xfrm>
            <a:off x="4603750" y="4697413"/>
            <a:ext cx="2566988" cy="1816100"/>
          </a:xfrm>
          <a:prstGeom prst="rect">
            <a:avLst/>
          </a:prstGeom>
          <a:noFill/>
          <a:ln w="12700">
            <a:noFill/>
            <a:miter lim="800000"/>
            <a:headEnd/>
            <a:tailEnd/>
          </a:ln>
        </p:spPr>
        <p:txBody>
          <a:bodyPr wrap="none">
            <a:spAutoFit/>
          </a:bodyPr>
          <a:lstStyle/>
          <a:p>
            <a:pPr eaLnBrk="0" hangingPunct="0"/>
            <a:r>
              <a:rPr lang="en-GB" sz="1600">
                <a:solidFill>
                  <a:srgbClr val="FFFF00"/>
                </a:solidFill>
              </a:rPr>
              <a:t>Respiratory Bronchioles</a:t>
            </a:r>
          </a:p>
          <a:p>
            <a:pPr eaLnBrk="0" hangingPunct="0"/>
            <a:endParaRPr lang="en-GB" sz="1600">
              <a:solidFill>
                <a:srgbClr val="FFFF00"/>
              </a:solidFill>
            </a:endParaRPr>
          </a:p>
          <a:p>
            <a:pPr eaLnBrk="0" hangingPunct="0"/>
            <a:endParaRPr lang="en-GB" sz="1600">
              <a:solidFill>
                <a:srgbClr val="FFFF00"/>
              </a:solidFill>
            </a:endParaRPr>
          </a:p>
          <a:p>
            <a:pPr eaLnBrk="0" hangingPunct="0"/>
            <a:r>
              <a:rPr lang="en-GB" sz="1600">
                <a:solidFill>
                  <a:srgbClr val="FFFF00"/>
                </a:solidFill>
              </a:rPr>
              <a:t>Alveolar Ducts</a:t>
            </a:r>
          </a:p>
          <a:p>
            <a:pPr eaLnBrk="0" hangingPunct="0"/>
            <a:endParaRPr lang="en-GB" sz="1600">
              <a:solidFill>
                <a:srgbClr val="FFFF00"/>
              </a:solidFill>
            </a:endParaRPr>
          </a:p>
          <a:p>
            <a:pPr eaLnBrk="0" hangingPunct="0"/>
            <a:r>
              <a:rPr lang="en-GB" sz="1600">
                <a:solidFill>
                  <a:srgbClr val="FFFF00"/>
                </a:solidFill>
              </a:rPr>
              <a:t>Alveolar Sacs</a:t>
            </a:r>
          </a:p>
          <a:p>
            <a:pPr eaLnBrk="0" hangingPunct="0"/>
            <a:endParaRPr lang="en-GB" sz="1600">
              <a:solidFill>
                <a:srgbClr val="FFFF00"/>
              </a:solidFill>
            </a:endParaRPr>
          </a:p>
        </p:txBody>
      </p:sp>
      <p:sp>
        <p:nvSpPr>
          <p:cNvPr id="13326" name="Line 22"/>
          <p:cNvSpPr>
            <a:spLocks noChangeShapeType="1"/>
          </p:cNvSpPr>
          <p:nvPr/>
        </p:nvSpPr>
        <p:spPr bwMode="auto">
          <a:xfrm>
            <a:off x="2516188" y="4486275"/>
            <a:ext cx="360362" cy="288925"/>
          </a:xfrm>
          <a:prstGeom prst="line">
            <a:avLst/>
          </a:prstGeom>
          <a:noFill/>
          <a:ln w="127000">
            <a:solidFill>
              <a:srgbClr val="99CCFF"/>
            </a:solidFill>
            <a:round/>
            <a:headEnd/>
            <a:tailEnd/>
          </a:ln>
        </p:spPr>
        <p:txBody>
          <a:bodyPr/>
          <a:lstStyle/>
          <a:p>
            <a:endParaRPr lang="en-US"/>
          </a:p>
        </p:txBody>
      </p:sp>
      <p:sp>
        <p:nvSpPr>
          <p:cNvPr id="13327" name="Line 23"/>
          <p:cNvSpPr>
            <a:spLocks noChangeShapeType="1"/>
          </p:cNvSpPr>
          <p:nvPr/>
        </p:nvSpPr>
        <p:spPr bwMode="auto">
          <a:xfrm flipH="1">
            <a:off x="2228850" y="4486275"/>
            <a:ext cx="287338" cy="288925"/>
          </a:xfrm>
          <a:prstGeom prst="line">
            <a:avLst/>
          </a:prstGeom>
          <a:noFill/>
          <a:ln w="127000">
            <a:solidFill>
              <a:srgbClr val="99CCFF"/>
            </a:solidFill>
            <a:round/>
            <a:headEnd/>
            <a:tailEnd/>
          </a:ln>
        </p:spPr>
        <p:txBody>
          <a:bodyPr/>
          <a:lstStyle/>
          <a:p>
            <a:endParaRPr lang="en-US"/>
          </a:p>
        </p:txBody>
      </p:sp>
      <p:sp>
        <p:nvSpPr>
          <p:cNvPr id="13328" name="Line 24"/>
          <p:cNvSpPr>
            <a:spLocks noChangeShapeType="1"/>
          </p:cNvSpPr>
          <p:nvPr/>
        </p:nvSpPr>
        <p:spPr bwMode="auto">
          <a:xfrm>
            <a:off x="2876550" y="4775200"/>
            <a:ext cx="288925" cy="0"/>
          </a:xfrm>
          <a:prstGeom prst="line">
            <a:avLst/>
          </a:prstGeom>
          <a:noFill/>
          <a:ln w="76200">
            <a:solidFill>
              <a:srgbClr val="99CCFF"/>
            </a:solidFill>
            <a:round/>
            <a:headEnd/>
            <a:tailEnd/>
          </a:ln>
        </p:spPr>
        <p:txBody>
          <a:bodyPr/>
          <a:lstStyle/>
          <a:p>
            <a:endParaRPr lang="en-US"/>
          </a:p>
        </p:txBody>
      </p:sp>
      <p:sp>
        <p:nvSpPr>
          <p:cNvPr id="13329" name="Line 25"/>
          <p:cNvSpPr>
            <a:spLocks noChangeShapeType="1"/>
          </p:cNvSpPr>
          <p:nvPr/>
        </p:nvSpPr>
        <p:spPr bwMode="auto">
          <a:xfrm>
            <a:off x="1941513" y="4775200"/>
            <a:ext cx="288925" cy="0"/>
          </a:xfrm>
          <a:prstGeom prst="line">
            <a:avLst/>
          </a:prstGeom>
          <a:noFill/>
          <a:ln w="76200">
            <a:solidFill>
              <a:srgbClr val="99CCFF"/>
            </a:solidFill>
            <a:round/>
            <a:headEnd/>
            <a:tailEnd/>
          </a:ln>
        </p:spPr>
        <p:txBody>
          <a:bodyPr/>
          <a:lstStyle/>
          <a:p>
            <a:endParaRPr lang="en-US"/>
          </a:p>
        </p:txBody>
      </p:sp>
      <p:sp>
        <p:nvSpPr>
          <p:cNvPr id="13330" name="Line 26"/>
          <p:cNvSpPr>
            <a:spLocks noChangeShapeType="1"/>
          </p:cNvSpPr>
          <p:nvPr/>
        </p:nvSpPr>
        <p:spPr bwMode="auto">
          <a:xfrm>
            <a:off x="2876550" y="4775200"/>
            <a:ext cx="0" cy="215900"/>
          </a:xfrm>
          <a:prstGeom prst="line">
            <a:avLst/>
          </a:prstGeom>
          <a:noFill/>
          <a:ln w="63500">
            <a:solidFill>
              <a:srgbClr val="99CCFF"/>
            </a:solidFill>
            <a:round/>
            <a:headEnd/>
            <a:tailEnd/>
          </a:ln>
        </p:spPr>
        <p:txBody>
          <a:bodyPr/>
          <a:lstStyle/>
          <a:p>
            <a:endParaRPr lang="en-US"/>
          </a:p>
        </p:txBody>
      </p:sp>
      <p:sp>
        <p:nvSpPr>
          <p:cNvPr id="13331" name="Line 27"/>
          <p:cNvSpPr>
            <a:spLocks noChangeShapeType="1"/>
          </p:cNvSpPr>
          <p:nvPr/>
        </p:nvSpPr>
        <p:spPr bwMode="auto">
          <a:xfrm>
            <a:off x="2228850" y="4775200"/>
            <a:ext cx="0" cy="215900"/>
          </a:xfrm>
          <a:prstGeom prst="line">
            <a:avLst/>
          </a:prstGeom>
          <a:noFill/>
          <a:ln w="63500">
            <a:solidFill>
              <a:srgbClr val="99CCFF"/>
            </a:solidFill>
            <a:round/>
            <a:headEnd/>
            <a:tailEnd/>
          </a:ln>
        </p:spPr>
        <p:txBody>
          <a:bodyPr/>
          <a:lstStyle/>
          <a:p>
            <a:endParaRPr lang="en-US"/>
          </a:p>
        </p:txBody>
      </p:sp>
      <p:sp>
        <p:nvSpPr>
          <p:cNvPr id="13332" name="Line 28"/>
          <p:cNvSpPr>
            <a:spLocks noChangeShapeType="1"/>
          </p:cNvSpPr>
          <p:nvPr/>
        </p:nvSpPr>
        <p:spPr bwMode="auto">
          <a:xfrm flipH="1">
            <a:off x="1941513" y="4991100"/>
            <a:ext cx="287337" cy="287338"/>
          </a:xfrm>
          <a:prstGeom prst="line">
            <a:avLst/>
          </a:prstGeom>
          <a:noFill/>
          <a:ln w="50800">
            <a:solidFill>
              <a:srgbClr val="99CCFF"/>
            </a:solidFill>
            <a:round/>
            <a:headEnd/>
            <a:tailEnd/>
          </a:ln>
        </p:spPr>
        <p:txBody>
          <a:bodyPr/>
          <a:lstStyle/>
          <a:p>
            <a:endParaRPr lang="en-US"/>
          </a:p>
        </p:txBody>
      </p:sp>
      <p:sp>
        <p:nvSpPr>
          <p:cNvPr id="13333" name="Line 29"/>
          <p:cNvSpPr>
            <a:spLocks noChangeShapeType="1"/>
          </p:cNvSpPr>
          <p:nvPr/>
        </p:nvSpPr>
        <p:spPr bwMode="auto">
          <a:xfrm>
            <a:off x="2228850" y="4991100"/>
            <a:ext cx="287338" cy="215900"/>
          </a:xfrm>
          <a:prstGeom prst="line">
            <a:avLst/>
          </a:prstGeom>
          <a:noFill/>
          <a:ln w="50800">
            <a:solidFill>
              <a:srgbClr val="99CCFF"/>
            </a:solidFill>
            <a:round/>
            <a:headEnd/>
            <a:tailEnd/>
          </a:ln>
        </p:spPr>
        <p:txBody>
          <a:bodyPr/>
          <a:lstStyle/>
          <a:p>
            <a:endParaRPr lang="en-US"/>
          </a:p>
        </p:txBody>
      </p:sp>
      <p:sp>
        <p:nvSpPr>
          <p:cNvPr id="13334" name="Oval 30"/>
          <p:cNvSpPr>
            <a:spLocks noChangeArrowheads="1"/>
          </p:cNvSpPr>
          <p:nvPr/>
        </p:nvSpPr>
        <p:spPr bwMode="auto">
          <a:xfrm>
            <a:off x="2228850" y="4486275"/>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35" name="Oval 31"/>
          <p:cNvSpPr>
            <a:spLocks noChangeArrowheads="1"/>
          </p:cNvSpPr>
          <p:nvPr/>
        </p:nvSpPr>
        <p:spPr bwMode="auto">
          <a:xfrm>
            <a:off x="2949575" y="46307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36" name="Oval 32"/>
          <p:cNvSpPr>
            <a:spLocks noChangeArrowheads="1"/>
          </p:cNvSpPr>
          <p:nvPr/>
        </p:nvSpPr>
        <p:spPr bwMode="auto">
          <a:xfrm>
            <a:off x="3092450" y="4775200"/>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37" name="Oval 33"/>
          <p:cNvSpPr>
            <a:spLocks noChangeArrowheads="1"/>
          </p:cNvSpPr>
          <p:nvPr/>
        </p:nvSpPr>
        <p:spPr bwMode="auto">
          <a:xfrm>
            <a:off x="2876550" y="4846638"/>
            <a:ext cx="73025"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38" name="Oval 34"/>
          <p:cNvSpPr>
            <a:spLocks noChangeArrowheads="1"/>
          </p:cNvSpPr>
          <p:nvPr/>
        </p:nvSpPr>
        <p:spPr bwMode="auto">
          <a:xfrm>
            <a:off x="2228850" y="4775200"/>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39" name="Oval 35"/>
          <p:cNvSpPr>
            <a:spLocks noChangeArrowheads="1"/>
          </p:cNvSpPr>
          <p:nvPr/>
        </p:nvSpPr>
        <p:spPr bwMode="auto">
          <a:xfrm>
            <a:off x="2228850" y="4918075"/>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0" name="Oval 36"/>
          <p:cNvSpPr>
            <a:spLocks noChangeArrowheads="1"/>
          </p:cNvSpPr>
          <p:nvPr/>
        </p:nvSpPr>
        <p:spPr bwMode="auto">
          <a:xfrm>
            <a:off x="2012950" y="4991100"/>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1" name="Oval 37"/>
          <p:cNvSpPr>
            <a:spLocks noChangeArrowheads="1"/>
          </p:cNvSpPr>
          <p:nvPr/>
        </p:nvSpPr>
        <p:spPr bwMode="auto">
          <a:xfrm>
            <a:off x="2373313" y="5062538"/>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2" name="Oval 38"/>
          <p:cNvSpPr>
            <a:spLocks noChangeArrowheads="1"/>
          </p:cNvSpPr>
          <p:nvPr/>
        </p:nvSpPr>
        <p:spPr bwMode="auto">
          <a:xfrm>
            <a:off x="2084388" y="5062538"/>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3" name="Oval 39"/>
          <p:cNvSpPr>
            <a:spLocks noChangeArrowheads="1"/>
          </p:cNvSpPr>
          <p:nvPr/>
        </p:nvSpPr>
        <p:spPr bwMode="auto">
          <a:xfrm>
            <a:off x="2516188" y="5133975"/>
            <a:ext cx="144462"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4" name="Oval 40"/>
          <p:cNvSpPr>
            <a:spLocks noChangeArrowheads="1"/>
          </p:cNvSpPr>
          <p:nvPr/>
        </p:nvSpPr>
        <p:spPr bwMode="auto">
          <a:xfrm>
            <a:off x="2444750" y="5422900"/>
            <a:ext cx="215900"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5" name="Oval 41"/>
          <p:cNvSpPr>
            <a:spLocks noChangeArrowheads="1"/>
          </p:cNvSpPr>
          <p:nvPr/>
        </p:nvSpPr>
        <p:spPr bwMode="auto">
          <a:xfrm>
            <a:off x="2373313" y="5207000"/>
            <a:ext cx="144462"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6" name="Oval 42"/>
          <p:cNvSpPr>
            <a:spLocks noChangeArrowheads="1"/>
          </p:cNvSpPr>
          <p:nvPr/>
        </p:nvSpPr>
        <p:spPr bwMode="auto">
          <a:xfrm>
            <a:off x="2444750" y="5207000"/>
            <a:ext cx="215900"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7" name="Oval 43"/>
          <p:cNvSpPr>
            <a:spLocks noChangeArrowheads="1"/>
          </p:cNvSpPr>
          <p:nvPr/>
        </p:nvSpPr>
        <p:spPr bwMode="auto">
          <a:xfrm>
            <a:off x="2589213" y="5349875"/>
            <a:ext cx="215900"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8" name="Oval 44"/>
          <p:cNvSpPr>
            <a:spLocks noChangeArrowheads="1"/>
          </p:cNvSpPr>
          <p:nvPr/>
        </p:nvSpPr>
        <p:spPr bwMode="auto">
          <a:xfrm>
            <a:off x="2300288" y="5422900"/>
            <a:ext cx="215900"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49" name="Oval 45"/>
          <p:cNvSpPr>
            <a:spLocks noChangeArrowheads="1"/>
          </p:cNvSpPr>
          <p:nvPr/>
        </p:nvSpPr>
        <p:spPr bwMode="auto">
          <a:xfrm>
            <a:off x="2373313" y="5567363"/>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0" name="Oval 46"/>
          <p:cNvSpPr>
            <a:spLocks noChangeArrowheads="1"/>
          </p:cNvSpPr>
          <p:nvPr/>
        </p:nvSpPr>
        <p:spPr bwMode="auto">
          <a:xfrm>
            <a:off x="2157413" y="5494338"/>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1" name="Oval 47"/>
          <p:cNvSpPr>
            <a:spLocks noChangeArrowheads="1"/>
          </p:cNvSpPr>
          <p:nvPr/>
        </p:nvSpPr>
        <p:spPr bwMode="auto">
          <a:xfrm>
            <a:off x="2228850" y="55673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2" name="Oval 48"/>
          <p:cNvSpPr>
            <a:spLocks noChangeArrowheads="1"/>
          </p:cNvSpPr>
          <p:nvPr/>
        </p:nvSpPr>
        <p:spPr bwMode="auto">
          <a:xfrm>
            <a:off x="2733675" y="54943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3" name="Oval 49"/>
          <p:cNvSpPr>
            <a:spLocks noChangeArrowheads="1"/>
          </p:cNvSpPr>
          <p:nvPr/>
        </p:nvSpPr>
        <p:spPr bwMode="auto">
          <a:xfrm>
            <a:off x="2589213" y="5567363"/>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4" name="Oval 50"/>
          <p:cNvSpPr>
            <a:spLocks noChangeArrowheads="1"/>
          </p:cNvSpPr>
          <p:nvPr/>
        </p:nvSpPr>
        <p:spPr bwMode="auto">
          <a:xfrm>
            <a:off x="2876550" y="55673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5" name="Oval 51"/>
          <p:cNvSpPr>
            <a:spLocks noChangeArrowheads="1"/>
          </p:cNvSpPr>
          <p:nvPr/>
        </p:nvSpPr>
        <p:spPr bwMode="auto">
          <a:xfrm>
            <a:off x="2660650" y="5638800"/>
            <a:ext cx="144463"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6" name="Oval 52"/>
          <p:cNvSpPr>
            <a:spLocks noChangeArrowheads="1"/>
          </p:cNvSpPr>
          <p:nvPr/>
        </p:nvSpPr>
        <p:spPr bwMode="auto">
          <a:xfrm>
            <a:off x="2733675" y="5638800"/>
            <a:ext cx="215900"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7" name="Oval 53"/>
          <p:cNvSpPr>
            <a:spLocks noChangeArrowheads="1"/>
          </p:cNvSpPr>
          <p:nvPr/>
        </p:nvSpPr>
        <p:spPr bwMode="auto">
          <a:xfrm>
            <a:off x="2733675" y="55673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8" name="Oval 54"/>
          <p:cNvSpPr>
            <a:spLocks noChangeArrowheads="1"/>
          </p:cNvSpPr>
          <p:nvPr/>
        </p:nvSpPr>
        <p:spPr bwMode="auto">
          <a:xfrm>
            <a:off x="2660650" y="54943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59" name="Oval 55"/>
          <p:cNvSpPr>
            <a:spLocks noChangeArrowheads="1"/>
          </p:cNvSpPr>
          <p:nvPr/>
        </p:nvSpPr>
        <p:spPr bwMode="auto">
          <a:xfrm>
            <a:off x="2660650" y="5783263"/>
            <a:ext cx="360363"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0" name="Oval 56"/>
          <p:cNvSpPr>
            <a:spLocks noChangeArrowheads="1"/>
          </p:cNvSpPr>
          <p:nvPr/>
        </p:nvSpPr>
        <p:spPr bwMode="auto">
          <a:xfrm>
            <a:off x="2805113" y="5926138"/>
            <a:ext cx="215900"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1" name="Oval 57"/>
          <p:cNvSpPr>
            <a:spLocks noChangeArrowheads="1"/>
          </p:cNvSpPr>
          <p:nvPr/>
        </p:nvSpPr>
        <p:spPr bwMode="auto">
          <a:xfrm>
            <a:off x="2949575" y="57832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2" name="Oval 58"/>
          <p:cNvSpPr>
            <a:spLocks noChangeArrowheads="1"/>
          </p:cNvSpPr>
          <p:nvPr/>
        </p:nvSpPr>
        <p:spPr bwMode="auto">
          <a:xfrm>
            <a:off x="2949575" y="5926138"/>
            <a:ext cx="287338"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3" name="Oval 59"/>
          <p:cNvSpPr>
            <a:spLocks noChangeArrowheads="1"/>
          </p:cNvSpPr>
          <p:nvPr/>
        </p:nvSpPr>
        <p:spPr bwMode="auto">
          <a:xfrm>
            <a:off x="3092450" y="5999163"/>
            <a:ext cx="287338"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4" name="Oval 60"/>
          <p:cNvSpPr>
            <a:spLocks noChangeArrowheads="1"/>
          </p:cNvSpPr>
          <p:nvPr/>
        </p:nvSpPr>
        <p:spPr bwMode="auto">
          <a:xfrm>
            <a:off x="2805113" y="6070600"/>
            <a:ext cx="287337"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5" name="Oval 61"/>
          <p:cNvSpPr>
            <a:spLocks noChangeArrowheads="1"/>
          </p:cNvSpPr>
          <p:nvPr/>
        </p:nvSpPr>
        <p:spPr bwMode="auto">
          <a:xfrm>
            <a:off x="2949575" y="59991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6" name="Oval 62"/>
          <p:cNvSpPr>
            <a:spLocks noChangeArrowheads="1"/>
          </p:cNvSpPr>
          <p:nvPr/>
        </p:nvSpPr>
        <p:spPr bwMode="auto">
          <a:xfrm>
            <a:off x="3021013" y="6070600"/>
            <a:ext cx="144462"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7" name="Oval 63"/>
          <p:cNvSpPr>
            <a:spLocks noChangeArrowheads="1"/>
          </p:cNvSpPr>
          <p:nvPr/>
        </p:nvSpPr>
        <p:spPr bwMode="auto">
          <a:xfrm>
            <a:off x="2516188" y="5854700"/>
            <a:ext cx="144462"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8" name="Oval 64"/>
          <p:cNvSpPr>
            <a:spLocks noChangeArrowheads="1"/>
          </p:cNvSpPr>
          <p:nvPr/>
        </p:nvSpPr>
        <p:spPr bwMode="auto">
          <a:xfrm>
            <a:off x="2589213" y="5926138"/>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69" name="Oval 65"/>
          <p:cNvSpPr>
            <a:spLocks noChangeArrowheads="1"/>
          </p:cNvSpPr>
          <p:nvPr/>
        </p:nvSpPr>
        <p:spPr bwMode="auto">
          <a:xfrm>
            <a:off x="2444750" y="59261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0" name="Oval 66"/>
          <p:cNvSpPr>
            <a:spLocks noChangeArrowheads="1"/>
          </p:cNvSpPr>
          <p:nvPr/>
        </p:nvSpPr>
        <p:spPr bwMode="auto">
          <a:xfrm>
            <a:off x="2589213" y="5999163"/>
            <a:ext cx="144462" cy="215900"/>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1" name="Oval 67"/>
          <p:cNvSpPr>
            <a:spLocks noChangeArrowheads="1"/>
          </p:cNvSpPr>
          <p:nvPr/>
        </p:nvSpPr>
        <p:spPr bwMode="auto">
          <a:xfrm>
            <a:off x="2516188" y="5999163"/>
            <a:ext cx="144462"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2" name="Oval 68"/>
          <p:cNvSpPr>
            <a:spLocks noChangeArrowheads="1"/>
          </p:cNvSpPr>
          <p:nvPr/>
        </p:nvSpPr>
        <p:spPr bwMode="auto">
          <a:xfrm>
            <a:off x="2444750" y="5999163"/>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3" name="Oval 69"/>
          <p:cNvSpPr>
            <a:spLocks noChangeArrowheads="1"/>
          </p:cNvSpPr>
          <p:nvPr/>
        </p:nvSpPr>
        <p:spPr bwMode="auto">
          <a:xfrm>
            <a:off x="2300288" y="6070600"/>
            <a:ext cx="144462" cy="144463"/>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4" name="Oval 70"/>
          <p:cNvSpPr>
            <a:spLocks noChangeArrowheads="1"/>
          </p:cNvSpPr>
          <p:nvPr/>
        </p:nvSpPr>
        <p:spPr bwMode="auto">
          <a:xfrm>
            <a:off x="2444750" y="61420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5" name="Line 71"/>
          <p:cNvSpPr>
            <a:spLocks noChangeShapeType="1"/>
          </p:cNvSpPr>
          <p:nvPr/>
        </p:nvSpPr>
        <p:spPr bwMode="auto">
          <a:xfrm flipH="1">
            <a:off x="2373313" y="6070600"/>
            <a:ext cx="142875" cy="71438"/>
          </a:xfrm>
          <a:prstGeom prst="line">
            <a:avLst/>
          </a:prstGeom>
          <a:noFill/>
          <a:ln w="76200">
            <a:solidFill>
              <a:srgbClr val="99CCFF"/>
            </a:solidFill>
            <a:round/>
            <a:headEnd/>
            <a:tailEnd/>
          </a:ln>
        </p:spPr>
        <p:txBody>
          <a:bodyPr/>
          <a:lstStyle/>
          <a:p>
            <a:endParaRPr lang="en-US"/>
          </a:p>
        </p:txBody>
      </p:sp>
      <p:sp>
        <p:nvSpPr>
          <p:cNvPr id="13376" name="Line 72"/>
          <p:cNvSpPr>
            <a:spLocks noChangeShapeType="1"/>
          </p:cNvSpPr>
          <p:nvPr/>
        </p:nvSpPr>
        <p:spPr bwMode="auto">
          <a:xfrm>
            <a:off x="2444750" y="6070600"/>
            <a:ext cx="71438" cy="144463"/>
          </a:xfrm>
          <a:prstGeom prst="line">
            <a:avLst/>
          </a:prstGeom>
          <a:noFill/>
          <a:ln w="76200">
            <a:solidFill>
              <a:srgbClr val="99CCFF"/>
            </a:solidFill>
            <a:round/>
            <a:headEnd/>
            <a:tailEnd/>
          </a:ln>
        </p:spPr>
        <p:txBody>
          <a:bodyPr/>
          <a:lstStyle/>
          <a:p>
            <a:endParaRPr lang="en-US"/>
          </a:p>
        </p:txBody>
      </p:sp>
      <p:sp>
        <p:nvSpPr>
          <p:cNvPr id="13377" name="Oval 73"/>
          <p:cNvSpPr>
            <a:spLocks noChangeArrowheads="1"/>
          </p:cNvSpPr>
          <p:nvPr/>
        </p:nvSpPr>
        <p:spPr bwMode="auto">
          <a:xfrm>
            <a:off x="2012950" y="4630738"/>
            <a:ext cx="144463" cy="144462"/>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8" name="Oval 101"/>
          <p:cNvSpPr>
            <a:spLocks noChangeArrowheads="1"/>
          </p:cNvSpPr>
          <p:nvPr/>
        </p:nvSpPr>
        <p:spPr bwMode="auto">
          <a:xfrm>
            <a:off x="1868488" y="5207000"/>
            <a:ext cx="144462" cy="71438"/>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79" name="Oval 102"/>
          <p:cNvSpPr>
            <a:spLocks noChangeArrowheads="1"/>
          </p:cNvSpPr>
          <p:nvPr/>
        </p:nvSpPr>
        <p:spPr bwMode="auto">
          <a:xfrm>
            <a:off x="1941513" y="5278438"/>
            <a:ext cx="144462" cy="71437"/>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80" name="Oval 103"/>
          <p:cNvSpPr>
            <a:spLocks noChangeArrowheads="1"/>
          </p:cNvSpPr>
          <p:nvPr/>
        </p:nvSpPr>
        <p:spPr bwMode="auto">
          <a:xfrm>
            <a:off x="1941513" y="5207000"/>
            <a:ext cx="144462" cy="71438"/>
          </a:xfrm>
          <a:prstGeom prst="ellipse">
            <a:avLst/>
          </a:prstGeom>
          <a:solidFill>
            <a:srgbClr val="99CCFF"/>
          </a:solidFill>
          <a:ln w="12700">
            <a:noFill/>
            <a:round/>
            <a:headEnd/>
            <a:tailEnd/>
          </a:ln>
        </p:spPr>
        <p:txBody>
          <a:bodyPr wrap="none" anchor="ctr"/>
          <a:lstStyle/>
          <a:p>
            <a:pPr eaLnBrk="0" hangingPunct="0"/>
            <a:endParaRPr lang="en-GB" sz="2000">
              <a:solidFill>
                <a:srgbClr val="000000"/>
              </a:solidFill>
            </a:endParaRPr>
          </a:p>
        </p:txBody>
      </p:sp>
      <p:sp>
        <p:nvSpPr>
          <p:cNvPr id="13381" name="Rectangle 117"/>
          <p:cNvSpPr>
            <a:spLocks noRot="1" noChangeArrowheads="1"/>
          </p:cNvSpPr>
          <p:nvPr/>
        </p:nvSpPr>
        <p:spPr bwMode="auto">
          <a:xfrm>
            <a:off x="611188" y="115888"/>
            <a:ext cx="8748712" cy="735012"/>
          </a:xfrm>
          <a:prstGeom prst="rect">
            <a:avLst/>
          </a:prstGeom>
          <a:noFill/>
          <a:ln w="9525">
            <a:noFill/>
            <a:miter lim="800000"/>
            <a:headEnd/>
            <a:tailEnd/>
          </a:ln>
        </p:spPr>
        <p:txBody>
          <a:bodyPr anchor="ctr"/>
          <a:lstStyle/>
          <a:p>
            <a:pPr defTabSz="730250" eaLnBrk="0" hangingPunct="0">
              <a:lnSpc>
                <a:spcPct val="80000"/>
              </a:lnSpc>
            </a:pPr>
            <a:r>
              <a:rPr lang="en-US" sz="2600"/>
              <a:t>Defining the Airway Targets - Airways Anatomy   </a:t>
            </a:r>
          </a:p>
        </p:txBody>
      </p:sp>
      <p:grpSp>
        <p:nvGrpSpPr>
          <p:cNvPr id="3" name="Group 102"/>
          <p:cNvGrpSpPr>
            <a:grpSpLocks/>
          </p:cNvGrpSpPr>
          <p:nvPr/>
        </p:nvGrpSpPr>
        <p:grpSpPr bwMode="auto">
          <a:xfrm>
            <a:off x="6618288" y="2038350"/>
            <a:ext cx="722312" cy="2305050"/>
            <a:chOff x="4285" y="1389"/>
            <a:chExt cx="455" cy="1452"/>
          </a:xfrm>
        </p:grpSpPr>
        <p:sp>
          <p:nvSpPr>
            <p:cNvPr id="13389" name="AutoShape 103"/>
            <p:cNvSpPr>
              <a:spLocks noChangeArrowheads="1"/>
            </p:cNvSpPr>
            <p:nvPr/>
          </p:nvSpPr>
          <p:spPr bwMode="auto">
            <a:xfrm>
              <a:off x="4604" y="1389"/>
              <a:ext cx="136" cy="1452"/>
            </a:xfrm>
            <a:prstGeom prst="upDownArrow">
              <a:avLst>
                <a:gd name="adj1" fmla="val 50000"/>
                <a:gd name="adj2" fmla="val 213529"/>
              </a:avLst>
            </a:prstGeom>
            <a:solidFill>
              <a:srgbClr val="00B050"/>
            </a:solidFill>
            <a:ln w="12700">
              <a:noFill/>
              <a:miter lim="800000"/>
              <a:headEnd/>
              <a:tailEnd/>
            </a:ln>
          </p:spPr>
          <p:txBody>
            <a:bodyPr vert="eaVert" wrap="none" anchor="ctr"/>
            <a:lstStyle/>
            <a:p>
              <a:pPr eaLnBrk="0" hangingPunct="0"/>
              <a:endParaRPr lang="en-GB" sz="7200">
                <a:solidFill>
                  <a:srgbClr val="000000"/>
                </a:solidFill>
              </a:endParaRPr>
            </a:p>
          </p:txBody>
        </p:sp>
        <p:sp>
          <p:nvSpPr>
            <p:cNvPr id="13390" name="Text Box 104"/>
            <p:cNvSpPr txBox="1">
              <a:spLocks noChangeArrowheads="1"/>
            </p:cNvSpPr>
            <p:nvPr/>
          </p:nvSpPr>
          <p:spPr bwMode="auto">
            <a:xfrm rot="-5400000">
              <a:off x="3795" y="1971"/>
              <a:ext cx="1231" cy="252"/>
            </a:xfrm>
            <a:prstGeom prst="rect">
              <a:avLst/>
            </a:prstGeom>
            <a:noFill/>
            <a:ln w="12700">
              <a:noFill/>
              <a:miter lim="800000"/>
              <a:headEnd/>
              <a:tailEnd/>
            </a:ln>
          </p:spPr>
          <p:txBody>
            <a:bodyPr wrap="none">
              <a:spAutoFit/>
            </a:bodyPr>
            <a:lstStyle/>
            <a:p>
              <a:pPr eaLnBrk="0" hangingPunct="0"/>
              <a:r>
                <a:rPr lang="en-GB" sz="2000">
                  <a:solidFill>
                    <a:srgbClr val="00B050"/>
                  </a:solidFill>
                </a:rPr>
                <a:t>Bronchodilation</a:t>
              </a:r>
            </a:p>
          </p:txBody>
        </p:sp>
      </p:grpSp>
      <p:grpSp>
        <p:nvGrpSpPr>
          <p:cNvPr id="4" name="Group 105"/>
          <p:cNvGrpSpPr>
            <a:grpSpLocks/>
          </p:cNvGrpSpPr>
          <p:nvPr/>
        </p:nvGrpSpPr>
        <p:grpSpPr bwMode="auto">
          <a:xfrm>
            <a:off x="7842250" y="1893888"/>
            <a:ext cx="650875" cy="3311525"/>
            <a:chOff x="5056" y="1472"/>
            <a:chExt cx="410" cy="1912"/>
          </a:xfrm>
        </p:grpSpPr>
        <p:sp>
          <p:nvSpPr>
            <p:cNvPr id="13387" name="AutoShape 106"/>
            <p:cNvSpPr>
              <a:spLocks noChangeArrowheads="1"/>
            </p:cNvSpPr>
            <p:nvPr/>
          </p:nvSpPr>
          <p:spPr bwMode="auto">
            <a:xfrm>
              <a:off x="5329" y="1472"/>
              <a:ext cx="137" cy="1912"/>
            </a:xfrm>
            <a:prstGeom prst="upDownArrow">
              <a:avLst>
                <a:gd name="adj1" fmla="val 50000"/>
                <a:gd name="adj2" fmla="val 295536"/>
              </a:avLst>
            </a:prstGeom>
            <a:solidFill>
              <a:srgbClr val="FFC000"/>
            </a:solidFill>
            <a:ln w="12700">
              <a:noFill/>
              <a:miter lim="800000"/>
              <a:headEnd/>
              <a:tailEnd/>
            </a:ln>
          </p:spPr>
          <p:txBody>
            <a:bodyPr vert="eaVert" wrap="none" anchor="ctr"/>
            <a:lstStyle/>
            <a:p>
              <a:pPr eaLnBrk="0" hangingPunct="0"/>
              <a:endParaRPr lang="en-GB" sz="7200">
                <a:solidFill>
                  <a:srgbClr val="000000"/>
                </a:solidFill>
              </a:endParaRPr>
            </a:p>
          </p:txBody>
        </p:sp>
        <p:sp>
          <p:nvSpPr>
            <p:cNvPr id="13388" name="Text Box 107"/>
            <p:cNvSpPr txBox="1">
              <a:spLocks noChangeArrowheads="1"/>
            </p:cNvSpPr>
            <p:nvPr/>
          </p:nvSpPr>
          <p:spPr bwMode="auto">
            <a:xfrm rot="-5400000">
              <a:off x="4437" y="2119"/>
              <a:ext cx="1490" cy="252"/>
            </a:xfrm>
            <a:prstGeom prst="rect">
              <a:avLst/>
            </a:prstGeom>
            <a:noFill/>
            <a:ln w="12700">
              <a:noFill/>
              <a:miter lim="800000"/>
              <a:headEnd/>
              <a:tailEnd/>
            </a:ln>
          </p:spPr>
          <p:txBody>
            <a:bodyPr wrap="none">
              <a:spAutoFit/>
            </a:bodyPr>
            <a:lstStyle/>
            <a:p>
              <a:pPr eaLnBrk="0" hangingPunct="0"/>
              <a:r>
                <a:rPr lang="en-GB" sz="2000">
                  <a:solidFill>
                    <a:srgbClr val="FF6600"/>
                  </a:solidFill>
                </a:rPr>
                <a:t>Anti – inflammation</a:t>
              </a:r>
            </a:p>
          </p:txBody>
        </p:sp>
      </p:grpSp>
      <p:sp>
        <p:nvSpPr>
          <p:cNvPr id="13384" name="Rectangle 108"/>
          <p:cNvSpPr>
            <a:spLocks noChangeArrowheads="1"/>
          </p:cNvSpPr>
          <p:nvPr/>
        </p:nvSpPr>
        <p:spPr bwMode="auto">
          <a:xfrm>
            <a:off x="20638" y="6613525"/>
            <a:ext cx="4046537" cy="259045"/>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GB" sz="1100" i="1" dirty="0">
                <a:solidFill>
                  <a:schemeClr val="accent2"/>
                </a:solidFill>
                <a:latin typeface="Candara" pitchFamily="34" charset="0"/>
              </a:rPr>
              <a:t>Adapted from Lee SL et al., AAPS J. 2009 ;11(3):414-23. </a:t>
            </a:r>
          </a:p>
        </p:txBody>
      </p:sp>
      <p:sp>
        <p:nvSpPr>
          <p:cNvPr id="107"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6238"/>
            <a:ext cx="7772400" cy="838200"/>
          </a:xfrm>
        </p:spPr>
        <p:txBody>
          <a:bodyPr/>
          <a:lstStyle/>
          <a:p>
            <a:pPr>
              <a:defRPr/>
            </a:pPr>
            <a:r>
              <a:rPr lang="en-US" dirty="0" err="1" smtClean="0"/>
              <a:t>Obat</a:t>
            </a:r>
            <a:r>
              <a:rPr lang="en-US" dirty="0" smtClean="0"/>
              <a:t> </a:t>
            </a:r>
            <a:r>
              <a:rPr lang="en-US" dirty="0" err="1" smtClean="0"/>
              <a:t>apa</a:t>
            </a:r>
            <a:r>
              <a:rPr lang="en-US" dirty="0" smtClean="0"/>
              <a:t> yang </a:t>
            </a:r>
            <a:r>
              <a:rPr lang="en-US" dirty="0" err="1" smtClean="0"/>
              <a:t>harus</a:t>
            </a:r>
            <a:r>
              <a:rPr lang="en-US" dirty="0" smtClean="0"/>
              <a:t> </a:t>
            </a:r>
            <a:r>
              <a:rPr lang="en-US" dirty="0" err="1" smtClean="0"/>
              <a:t>dipakai</a:t>
            </a:r>
            <a:r>
              <a:rPr lang="en-US" dirty="0" smtClean="0"/>
              <a:t> </a:t>
            </a:r>
            <a:r>
              <a:rPr lang="en-US" dirty="0" err="1" smtClean="0"/>
              <a:t>pada</a:t>
            </a:r>
            <a:r>
              <a:rPr lang="en-US" dirty="0" smtClean="0"/>
              <a:t> </a:t>
            </a:r>
            <a:r>
              <a:rPr lang="en-US" dirty="0" err="1" smtClean="0"/>
              <a:t>asma</a:t>
            </a:r>
            <a:r>
              <a:rPr lang="en-US" dirty="0" smtClean="0"/>
              <a:t>?</a:t>
            </a:r>
            <a:endParaRPr lang="en-GB" dirty="0"/>
          </a:p>
        </p:txBody>
      </p:sp>
      <p:sp>
        <p:nvSpPr>
          <p:cNvPr id="14339" name="TextBox 7"/>
          <p:cNvSpPr txBox="1">
            <a:spLocks noChangeArrowheads="1"/>
          </p:cNvSpPr>
          <p:nvPr/>
        </p:nvSpPr>
        <p:spPr bwMode="auto">
          <a:xfrm>
            <a:off x="2147888" y="6021388"/>
            <a:ext cx="3071812" cy="400050"/>
          </a:xfrm>
          <a:prstGeom prst="rect">
            <a:avLst/>
          </a:prstGeom>
          <a:noFill/>
          <a:ln w="9525">
            <a:noFill/>
            <a:miter lim="800000"/>
            <a:headEnd/>
            <a:tailEnd/>
          </a:ln>
        </p:spPr>
        <p:txBody>
          <a:bodyPr>
            <a:spAutoFit/>
          </a:bodyPr>
          <a:lstStyle/>
          <a:p>
            <a:pPr algn="ctr"/>
            <a:r>
              <a:rPr lang="en-US" sz="2000"/>
              <a:t>Anti inflamasi</a:t>
            </a:r>
            <a:endParaRPr lang="en-GB" sz="2000"/>
          </a:p>
        </p:txBody>
      </p:sp>
      <p:sp>
        <p:nvSpPr>
          <p:cNvPr id="14340" name="TextBox 8"/>
          <p:cNvSpPr txBox="1">
            <a:spLocks noChangeArrowheads="1"/>
          </p:cNvSpPr>
          <p:nvPr/>
        </p:nvSpPr>
        <p:spPr bwMode="auto">
          <a:xfrm>
            <a:off x="6516688" y="3460750"/>
            <a:ext cx="3071812" cy="400050"/>
          </a:xfrm>
          <a:prstGeom prst="rect">
            <a:avLst/>
          </a:prstGeom>
          <a:noFill/>
          <a:ln w="9525">
            <a:noFill/>
            <a:miter lim="800000"/>
            <a:headEnd/>
            <a:tailEnd/>
          </a:ln>
        </p:spPr>
        <p:txBody>
          <a:bodyPr>
            <a:spAutoFit/>
          </a:bodyPr>
          <a:lstStyle/>
          <a:p>
            <a:pPr algn="ctr"/>
            <a:r>
              <a:rPr lang="en-US" sz="2000"/>
              <a:t>Bronkodilator</a:t>
            </a:r>
            <a:endParaRPr lang="en-GB" sz="2000"/>
          </a:p>
        </p:txBody>
      </p:sp>
      <p:pic>
        <p:nvPicPr>
          <p:cNvPr id="14341" name="Picture 2"/>
          <p:cNvPicPr>
            <a:picLocks noChangeAspect="1" noChangeArrowheads="1"/>
          </p:cNvPicPr>
          <p:nvPr/>
        </p:nvPicPr>
        <p:blipFill>
          <a:blip r:embed="rId2" cstate="print"/>
          <a:srcRect/>
          <a:stretch>
            <a:fillRect/>
          </a:stretch>
        </p:blipFill>
        <p:spPr bwMode="auto">
          <a:xfrm>
            <a:off x="539750" y="1484313"/>
            <a:ext cx="5815013" cy="3986212"/>
          </a:xfrm>
          <a:prstGeom prst="rect">
            <a:avLst/>
          </a:prstGeom>
          <a:noFill/>
          <a:ln w="9525">
            <a:noFill/>
            <a:miter lim="800000"/>
            <a:headEnd/>
            <a:tailEnd/>
          </a:ln>
        </p:spPr>
      </p:pic>
      <p:sp>
        <p:nvSpPr>
          <p:cNvPr id="14342" name="Down Arrow 6"/>
          <p:cNvSpPr>
            <a:spLocks noChangeArrowheads="1"/>
          </p:cNvSpPr>
          <p:nvPr/>
        </p:nvSpPr>
        <p:spPr bwMode="auto">
          <a:xfrm rot="-5400000">
            <a:off x="6295232" y="3218656"/>
            <a:ext cx="722312" cy="1000125"/>
          </a:xfrm>
          <a:prstGeom prst="downArrow">
            <a:avLst>
              <a:gd name="adj1" fmla="val 50000"/>
              <a:gd name="adj2" fmla="val 50000"/>
            </a:avLst>
          </a:prstGeom>
          <a:solidFill>
            <a:srgbClr val="FFFF00"/>
          </a:solidFill>
          <a:ln w="9525" algn="ctr">
            <a:noFill/>
            <a:round/>
            <a:headEnd/>
            <a:tailEnd/>
          </a:ln>
        </p:spPr>
        <p:txBody>
          <a:bodyPr/>
          <a:lstStyle/>
          <a:p>
            <a:pPr algn="ctr" eaLnBrk="0" hangingPunct="0"/>
            <a:endParaRPr lang="en-GB" sz="1800"/>
          </a:p>
        </p:txBody>
      </p:sp>
      <p:sp>
        <p:nvSpPr>
          <p:cNvPr id="14343" name="Down Arrow 4"/>
          <p:cNvSpPr>
            <a:spLocks noChangeArrowheads="1"/>
          </p:cNvSpPr>
          <p:nvPr/>
        </p:nvSpPr>
        <p:spPr bwMode="auto">
          <a:xfrm>
            <a:off x="3348038" y="5084763"/>
            <a:ext cx="722312" cy="1000125"/>
          </a:xfrm>
          <a:prstGeom prst="downArrow">
            <a:avLst>
              <a:gd name="adj1" fmla="val 50000"/>
              <a:gd name="adj2" fmla="val 50000"/>
            </a:avLst>
          </a:prstGeom>
          <a:solidFill>
            <a:srgbClr val="FFFF00"/>
          </a:solidFill>
          <a:ln w="9525" algn="ctr">
            <a:noFill/>
            <a:round/>
            <a:headEnd/>
            <a:tailEnd/>
          </a:ln>
        </p:spPr>
        <p:txBody>
          <a:bodyPr/>
          <a:lstStyle/>
          <a:p>
            <a:pPr algn="ctr" eaLnBrk="0" hangingPunct="0"/>
            <a:endParaRPr lang="en-GB" sz="1800"/>
          </a:p>
        </p:txBody>
      </p:sp>
      <p:sp>
        <p:nvSpPr>
          <p:cNvPr id="10" name="TextBox 5"/>
          <p:cNvSpPr txBox="1">
            <a:spLocks noChangeArrowheads="1"/>
          </p:cNvSpPr>
          <p:nvPr/>
        </p:nvSpPr>
        <p:spPr bwMode="auto">
          <a:xfrm>
            <a:off x="5036081" y="6396335"/>
            <a:ext cx="4107919" cy="461665"/>
          </a:xfrm>
          <a:prstGeom prst="rect">
            <a:avLst/>
          </a:prstGeom>
          <a:noFill/>
          <a:ln w="9525">
            <a:noFill/>
            <a:miter lim="800000"/>
            <a:headEnd/>
            <a:tailEnd/>
          </a:ln>
        </p:spPr>
        <p:txBody>
          <a:bodyPr wrap="none">
            <a:spAutoFit/>
          </a:bodyPr>
          <a:lstStyle/>
          <a:p>
            <a:r>
              <a:rPr lang="en-US" sz="1200" dirty="0" err="1"/>
              <a:t>Hanya</a:t>
            </a:r>
            <a:r>
              <a:rPr lang="en-US" sz="1200" dirty="0"/>
              <a:t> </a:t>
            </a:r>
            <a:r>
              <a:rPr lang="en-US" sz="1200" dirty="0" err="1"/>
              <a:t>untuk</a:t>
            </a:r>
            <a:r>
              <a:rPr lang="en-US" sz="1200" dirty="0"/>
              <a:t> </a:t>
            </a:r>
            <a:r>
              <a:rPr lang="en-US" sz="1200" dirty="0" err="1"/>
              <a:t>kalangan</a:t>
            </a:r>
            <a:r>
              <a:rPr lang="en-US" sz="1200" dirty="0"/>
              <a:t> </a:t>
            </a:r>
            <a:r>
              <a:rPr lang="en-US" sz="1200" dirty="0" err="1"/>
              <a:t>profesional</a:t>
            </a:r>
            <a:r>
              <a:rPr lang="en-US" sz="1200" dirty="0"/>
              <a:t> </a:t>
            </a:r>
            <a:r>
              <a:rPr lang="en-US" sz="1200" dirty="0" err="1" smtClean="0"/>
              <a:t>kesehatan</a:t>
            </a:r>
            <a:endParaRPr lang="en-US" sz="1200" dirty="0" smtClean="0"/>
          </a:p>
          <a:p>
            <a:r>
              <a:rPr lang="en-US" sz="1200" dirty="0" smtClean="0">
                <a:latin typeface="Arial" pitchFamily="34" charset="0"/>
              </a:rPr>
              <a:t>ID/RESP/0010/16 . AD:XX/XX/XXXX . ED:XX/XX/XXXX</a:t>
            </a:r>
            <a:endParaRPr lang="en-US" sz="12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raining">
  <a:themeElements>
    <a:clrScheme name="">
      <a:dk1>
        <a:srgbClr val="000000"/>
      </a:dk1>
      <a:lt1>
        <a:srgbClr val="FFFFFF"/>
      </a:lt1>
      <a:dk2>
        <a:srgbClr val="0000FF"/>
      </a:dk2>
      <a:lt2>
        <a:srgbClr val="F6BF69"/>
      </a:lt2>
      <a:accent1>
        <a:srgbClr val="00FFFF"/>
      </a:accent1>
      <a:accent2>
        <a:srgbClr val="FAFD00"/>
      </a:accent2>
      <a:accent3>
        <a:srgbClr val="AAAAFF"/>
      </a:accent3>
      <a:accent4>
        <a:srgbClr val="DADADA"/>
      </a:accent4>
      <a:accent5>
        <a:srgbClr val="AAFFFF"/>
      </a:accent5>
      <a:accent6>
        <a:srgbClr val="E3E500"/>
      </a:accent6>
      <a:hlink>
        <a:srgbClr val="FC0128"/>
      </a:hlink>
      <a:folHlink>
        <a:srgbClr val="3365FB"/>
      </a:folHlink>
    </a:clrScheme>
    <a:fontScheme name="Trai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rai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28388</TotalTime>
  <Words>3639</Words>
  <Application>Microsoft Office PowerPoint</Application>
  <PresentationFormat>On-screen Show (4:3)</PresentationFormat>
  <Paragraphs>649</Paragraphs>
  <Slides>39</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1" baseType="lpstr">
      <vt:lpstr>Arial</vt:lpstr>
      <vt:lpstr>Wingdings</vt:lpstr>
      <vt:lpstr>Candara</vt:lpstr>
      <vt:lpstr>Arial Unicode MS</vt:lpstr>
      <vt:lpstr>Calibri</vt:lpstr>
      <vt:lpstr>Symbol</vt:lpstr>
      <vt:lpstr>Arial Narrow</vt:lpstr>
      <vt:lpstr>Arial Black</vt:lpstr>
      <vt:lpstr>Times New Roman</vt:lpstr>
      <vt:lpstr>Training</vt:lpstr>
      <vt:lpstr>PHOTO-PAINT Image</vt:lpstr>
      <vt:lpstr>Photo Editor Photo</vt:lpstr>
      <vt:lpstr>Terapi inhalasi pada ASMA</vt:lpstr>
      <vt:lpstr>Definisi Asma </vt:lpstr>
      <vt:lpstr>Slide 3</vt:lpstr>
      <vt:lpstr>Mengapa menggunakan inhalasi</vt:lpstr>
      <vt:lpstr>Slide 5</vt:lpstr>
      <vt:lpstr>Slide 6</vt:lpstr>
      <vt:lpstr>Slide 7</vt:lpstr>
      <vt:lpstr>Slide 8</vt:lpstr>
      <vt:lpstr>Obat apa yang harus dipakai pada asma?</vt:lpstr>
      <vt:lpstr>Slide 10</vt:lpstr>
      <vt:lpstr>Slide 11</vt:lpstr>
      <vt:lpstr>Efek Steroid pada Asma</vt:lpstr>
      <vt:lpstr>Tipe nebulizer (cara kerja)</vt:lpstr>
      <vt:lpstr>Slide 14</vt:lpstr>
      <vt:lpstr>Slide 15</vt:lpstr>
      <vt:lpstr>Slide 16</vt:lpstr>
      <vt:lpstr>Slide 17</vt:lpstr>
      <vt:lpstr>Pada nebulizer:  Apakah fill volume harus minimal 4 mL?</vt:lpstr>
      <vt:lpstr>Istilah</vt:lpstr>
      <vt:lpstr>Hubungan Fill-volume &amp; volume residu</vt:lpstr>
      <vt:lpstr>Perbandingan jumLah hantaran obat pada fill volume 2,5 mL vs 4 mL</vt:lpstr>
      <vt:lpstr>Fill volume &amp; ukuran partikel</vt:lpstr>
      <vt:lpstr>Penanganan Asma Eksaserbasi di Fasilitas Penanganan Akut (UGD)</vt:lpstr>
      <vt:lpstr>Penanganan Asma Eksaserbasi di Fasilitas Penanganan Akut (UGD)</vt:lpstr>
      <vt:lpstr>Penanganan Asma Eksaserbasi di pelayanan kesehatan primer</vt:lpstr>
      <vt:lpstr>Penanganan Asma Eksaserbasi di pelayanan kesehatan primer</vt:lpstr>
      <vt:lpstr>Apakah kita harus selalu memakai kombinasi Salbutamol + anti-kolinergik dibandingkan salbutamol saja?</vt:lpstr>
      <vt:lpstr>Apa perlu menambahkan inhalasi antikolinergik ke 2 agonis dalam mengobati asma akut pada anak &amp; remaja?  A systematic review</vt:lpstr>
      <vt:lpstr>Peranan ICS pada asma akut</vt:lpstr>
      <vt:lpstr>Slide 30</vt:lpstr>
      <vt:lpstr>Slide 31</vt:lpstr>
      <vt:lpstr>Slide 32</vt:lpstr>
      <vt:lpstr>Slide 33</vt:lpstr>
      <vt:lpstr>Slide 34</vt:lpstr>
      <vt:lpstr>Apa yang harus diperhatikan saat pasien akan dipulangkan?</vt:lpstr>
      <vt:lpstr>Saat akan dipulangkan</vt:lpstr>
      <vt:lpstr>Tindak lanjut setelah eksaserbasi</vt:lpstr>
      <vt:lpstr>Kesimpulan</vt:lpstr>
      <vt:lpstr>TERIMA KASIH</vt:lpstr>
    </vt:vector>
  </TitlesOfParts>
  <Company>In Vivo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Hoye</dc:creator>
  <cp:lastModifiedBy>fab69974</cp:lastModifiedBy>
  <cp:revision>321</cp:revision>
  <dcterms:created xsi:type="dcterms:W3CDTF">2002-07-19T07:02:23Z</dcterms:created>
  <dcterms:modified xsi:type="dcterms:W3CDTF">2017-03-20T15:39:05Z</dcterms:modified>
</cp:coreProperties>
</file>