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446" r:id="rId3"/>
    <p:sldId id="470" r:id="rId4"/>
    <p:sldId id="380" r:id="rId5"/>
    <p:sldId id="387" r:id="rId6"/>
    <p:sldId id="448" r:id="rId7"/>
    <p:sldId id="359" r:id="rId8"/>
    <p:sldId id="456" r:id="rId9"/>
    <p:sldId id="325" r:id="rId10"/>
    <p:sldId id="295" r:id="rId11"/>
    <p:sldId id="265" r:id="rId12"/>
    <p:sldId id="369" r:id="rId13"/>
    <p:sldId id="279" r:id="rId14"/>
    <p:sldId id="288" r:id="rId15"/>
    <p:sldId id="287" r:id="rId16"/>
    <p:sldId id="428" r:id="rId17"/>
    <p:sldId id="429" r:id="rId18"/>
    <p:sldId id="430" r:id="rId19"/>
    <p:sldId id="289" r:id="rId20"/>
    <p:sldId id="464" r:id="rId21"/>
    <p:sldId id="294" r:id="rId22"/>
    <p:sldId id="411" r:id="rId23"/>
    <p:sldId id="422" r:id="rId24"/>
    <p:sldId id="440" r:id="rId25"/>
    <p:sldId id="442" r:id="rId26"/>
    <p:sldId id="443" r:id="rId27"/>
    <p:sldId id="462" r:id="rId28"/>
    <p:sldId id="457" r:id="rId29"/>
    <p:sldId id="458" r:id="rId30"/>
    <p:sldId id="459" r:id="rId31"/>
    <p:sldId id="445" r:id="rId32"/>
    <p:sldId id="460" r:id="rId33"/>
    <p:sldId id="427" r:id="rId34"/>
    <p:sldId id="426" r:id="rId35"/>
    <p:sldId id="450" r:id="rId36"/>
    <p:sldId id="424" r:id="rId37"/>
    <p:sldId id="461" r:id="rId38"/>
    <p:sldId id="439" r:id="rId39"/>
    <p:sldId id="438" r:id="rId40"/>
    <p:sldId id="435" r:id="rId41"/>
    <p:sldId id="421" r:id="rId42"/>
    <p:sldId id="465" r:id="rId43"/>
    <p:sldId id="466" r:id="rId44"/>
    <p:sldId id="467" r:id="rId45"/>
    <p:sldId id="468" r:id="rId46"/>
    <p:sldId id="469" r:id="rId4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06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9"/>
      <c:rotY val="20"/>
      <c:depthPercent val="100"/>
      <c:rAngAx val="1"/>
    </c:view3D>
    <c:floor>
      <c:thickness val="0"/>
      <c:spPr>
        <a:solidFill>
          <a:srgbClr val="C0C0C0"/>
        </a:solidFill>
        <a:ln w="12700">
          <a:solidFill>
            <a:srgbClr val="000000"/>
          </a:solidFill>
          <a:prstDash val="solid"/>
        </a:ln>
      </c:spPr>
    </c:floor>
    <c:sideWall>
      <c:thickness val="0"/>
      <c:spPr>
        <a:solidFill>
          <a:schemeClr val="bg1"/>
        </a:solidFill>
        <a:ln w="12700">
          <a:solidFill>
            <a:srgbClr val="000000"/>
          </a:solidFill>
          <a:prstDash val="solid"/>
        </a:ln>
      </c:spPr>
    </c:sideWall>
    <c:backWall>
      <c:thickness val="0"/>
      <c:spPr>
        <a:solidFill>
          <a:schemeClr val="bg1"/>
        </a:solidFill>
        <a:ln w="12700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05"/>
          <c:y val="0.11591469816273"/>
          <c:w val="0.949999966457538"/>
          <c:h val="0.82247430473431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Pulm Rehab</c:v>
                </c:pt>
              </c:strCache>
            </c:strRef>
          </c:tx>
          <c:spPr>
            <a:solidFill>
              <a:schemeClr val="tx1"/>
            </a:solidFill>
            <a:ln w="14697">
              <a:solidFill>
                <a:srgbClr val="333300"/>
              </a:solidFill>
              <a:prstDash val="solid"/>
            </a:ln>
          </c:spPr>
          <c:invertIfNegative val="0"/>
          <c:cat>
            <c:strRef>
              <c:f>Sheet1!$B$1:$K$1</c:f>
              <c:strCache>
                <c:ptCount val="10"/>
                <c:pt idx="0">
                  <c:v>66-70</c:v>
                </c:pt>
                <c:pt idx="1">
                  <c:v>71-75</c:v>
                </c:pt>
                <c:pt idx="2">
                  <c:v>76-80</c:v>
                </c:pt>
                <c:pt idx="3">
                  <c:v>81-85</c:v>
                </c:pt>
                <c:pt idx="4">
                  <c:v>86-90</c:v>
                </c:pt>
                <c:pt idx="5">
                  <c:v>91-95</c:v>
                </c:pt>
                <c:pt idx="6">
                  <c:v>96-00</c:v>
                </c:pt>
                <c:pt idx="7">
                  <c:v>001-005</c:v>
                </c:pt>
                <c:pt idx="8">
                  <c:v>006-010</c:v>
                </c:pt>
                <c:pt idx="9">
                  <c:v>011-017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221.0</c:v>
                </c:pt>
                <c:pt idx="1">
                  <c:v>292.0</c:v>
                </c:pt>
                <c:pt idx="2">
                  <c:v>334.0</c:v>
                </c:pt>
                <c:pt idx="3">
                  <c:v>383.0</c:v>
                </c:pt>
                <c:pt idx="4">
                  <c:v>584.0</c:v>
                </c:pt>
                <c:pt idx="5">
                  <c:v>878.0</c:v>
                </c:pt>
                <c:pt idx="6">
                  <c:v>1334.0</c:v>
                </c:pt>
                <c:pt idx="7">
                  <c:v>1881.0</c:v>
                </c:pt>
                <c:pt idx="8">
                  <c:v>2729.0</c:v>
                </c:pt>
                <c:pt idx="9">
                  <c:v>6056.0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091673464"/>
        <c:axId val="2091676888"/>
        <c:axId val="0"/>
      </c:bar3DChart>
      <c:catAx>
        <c:axId val="2091673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6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916768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91676888"/>
        <c:scaling>
          <c:orientation val="minMax"/>
        </c:scaling>
        <c:delete val="0"/>
        <c:axPos val="l"/>
        <c:majorGridlines>
          <c:spPr>
            <a:ln w="14697">
              <a:solidFill>
                <a:srgbClr val="0000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74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09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2091673464"/>
        <c:crosses val="autoZero"/>
        <c:crossBetween val="between"/>
      </c:valAx>
      <c:spPr>
        <a:solidFill>
          <a:schemeClr val="bg1"/>
        </a:solidFill>
        <a:ln w="25379">
          <a:noFill/>
        </a:ln>
      </c:spPr>
    </c:plotArea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099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FAB9F-2C8C-2E4F-8A26-D12E60E479A1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7EEA6-E29B-D548-9903-0040B896CB4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65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6C8BDBE2-2B89-8F40-9A1D-C3FBB43AA588}" type="slidenum">
              <a:rPr lang="it-IT" sz="1200">
                <a:solidFill>
                  <a:schemeClr val="tx1"/>
                </a:solidFill>
                <a:latin typeface="Times New Roman" charset="0"/>
                <a:cs typeface="MS PGothic" charset="0"/>
              </a:rPr>
              <a:pPr algn="r" eaLnBrk="1" hangingPunct="1"/>
              <a:t>1</a:t>
            </a:fld>
            <a:endParaRPr lang="it-IT" sz="1200">
              <a:solidFill>
                <a:schemeClr val="tx1"/>
              </a:solidFill>
              <a:latin typeface="Times New Roman" charset="0"/>
              <a:cs typeface="MS PGothic" charset="0"/>
            </a:endParaRPr>
          </a:p>
        </p:txBody>
      </p:sp>
      <p:sp>
        <p:nvSpPr>
          <p:cNvPr id="163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ea typeface="ＭＳ Ｐゴシック" charset="0"/>
              <a:cs typeface="MS PGothic" charset="0"/>
            </a:endParaRPr>
          </a:p>
        </p:txBody>
      </p:sp>
      <p:sp>
        <p:nvSpPr>
          <p:cNvPr id="16388" name="Segnaposto numero diapositiva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D3ED9DE-4B6A-684D-8419-DEE9ED16D140}" type="slidenum">
              <a:rPr lang="it-IT" sz="1200">
                <a:solidFill>
                  <a:schemeClr val="tx1"/>
                </a:solidFill>
                <a:latin typeface="Times New Roman" charset="0"/>
                <a:cs typeface="MS PGothic" charset="0"/>
              </a:rPr>
              <a:pPr algn="r" eaLnBrk="1" hangingPunct="1"/>
              <a:t>1</a:t>
            </a:fld>
            <a:endParaRPr lang="it-IT" sz="1200">
              <a:solidFill>
                <a:schemeClr val="tx1"/>
              </a:solidFill>
              <a:latin typeface="Times New Roman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FFCF02BE-6110-EE47-B2B3-8CEAEA005E1D}" type="slidenum">
              <a:rPr lang="it-IT" sz="1200" b="0">
                <a:solidFill>
                  <a:schemeClr val="tx1"/>
                </a:solidFill>
                <a:latin typeface="Times New Roman" charset="0"/>
              </a:rPr>
              <a:pPr/>
              <a:t>10</a:t>
            </a:fld>
            <a:endParaRPr lang="it-IT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245E9DDB-1C60-F247-9654-E3E2703232EC}" type="slidenum">
              <a:rPr lang="it-IT" sz="1200" b="0">
                <a:solidFill>
                  <a:schemeClr val="tx1"/>
                </a:solidFill>
                <a:latin typeface="Times New Roman" charset="0"/>
              </a:rPr>
              <a:pPr/>
              <a:t>15</a:t>
            </a:fld>
            <a:endParaRPr lang="it-IT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B1C70DC6-1B3C-C94B-9BE7-ED15306F7E05}" type="slidenum">
              <a:rPr lang="it-IT" sz="1200" b="0">
                <a:solidFill>
                  <a:schemeClr val="tx1"/>
                </a:solidFill>
                <a:latin typeface="Times New Roman" charset="0"/>
              </a:rPr>
              <a:pPr/>
              <a:t>19</a:t>
            </a:fld>
            <a:endParaRPr lang="it-IT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9803A246-5D53-3B42-B807-C0733A11B8A1}" type="slidenum">
              <a:rPr lang="it-IT" sz="1200" b="0">
                <a:solidFill>
                  <a:schemeClr val="tx1"/>
                </a:solidFill>
                <a:latin typeface="Times New Roman" charset="0"/>
              </a:rPr>
              <a:pPr/>
              <a:t>24</a:t>
            </a:fld>
            <a:endParaRPr lang="it-IT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B1C70DC6-1B3C-C94B-9BE7-ED15306F7E05}" type="slidenum">
              <a:rPr lang="it-IT" sz="1200" b="0">
                <a:solidFill>
                  <a:schemeClr val="tx1"/>
                </a:solidFill>
                <a:latin typeface="Times New Roman" charset="0"/>
              </a:rPr>
              <a:pPr/>
              <a:t>33</a:t>
            </a:fld>
            <a:endParaRPr lang="it-IT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9803A246-5D53-3B42-B807-C0733A11B8A1}" type="slidenum">
              <a:rPr lang="it-IT" sz="1200" b="0">
                <a:solidFill>
                  <a:schemeClr val="tx1"/>
                </a:solidFill>
                <a:latin typeface="Times New Roman" charset="0"/>
              </a:rPr>
              <a:pPr/>
              <a:t>38</a:t>
            </a:fld>
            <a:endParaRPr lang="it-IT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fld id="{9803A246-5D53-3B42-B807-C0733A11B8A1}" type="slidenum">
              <a:rPr lang="it-IT" sz="1200" b="0">
                <a:solidFill>
                  <a:schemeClr val="tx1"/>
                </a:solidFill>
                <a:latin typeface="Times New Roman" charset="0"/>
              </a:rPr>
              <a:pPr/>
              <a:t>41</a:t>
            </a:fld>
            <a:endParaRPr lang="it-IT" sz="12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321227" indent="-211021" defTabSz="41471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743269" indent="-211021" defTabSz="41471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165310" indent="-211021" defTabSz="41471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587351" indent="-211021" defTabSz="41471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  <a:defRPr sz="11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fld id="{F13FD88F-9CCF-C745-831A-A244D065B28B}" type="slidenum">
              <a:rPr lang="it-IT" sz="1200">
                <a:latin typeface="Arial" charset="0"/>
              </a:rPr>
              <a:pPr>
                <a:defRPr/>
              </a:pPr>
              <a:t>42</a:t>
            </a:fld>
            <a:endParaRPr lang="it-IT" sz="1200">
              <a:latin typeface="Arial" charset="0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387" tIns="45860" rIns="91387" bIns="4586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>
              <a:buSzPct val="100000"/>
              <a:defRPr/>
            </a:pPr>
            <a:fld id="{10B17EF6-BAC5-4D4A-B257-91E157188B57}" type="slidenum">
              <a:rPr lang="en-US">
                <a:latin typeface="Arial" charset="0"/>
                <a:cs typeface="Arial Unicode MS" charset="0"/>
              </a:rPr>
              <a:pPr algn="r" eaLnBrk="1" hangingPunct="1">
                <a:buSzPct val="100000"/>
                <a:defRPr/>
              </a:pPr>
              <a:t>42</a:t>
            </a:fld>
            <a:endParaRPr lang="en-US">
              <a:latin typeface="Arial" charset="0"/>
              <a:cs typeface="Arial Unicode M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415"/>
              </a:spcBef>
              <a:tabLst>
                <a:tab pos="0" algn="l"/>
                <a:tab pos="413249" algn="l"/>
                <a:tab pos="827963" algn="l"/>
                <a:tab pos="1242677" algn="l"/>
                <a:tab pos="1657392" algn="l"/>
                <a:tab pos="2072106" algn="l"/>
                <a:tab pos="2486820" algn="l"/>
                <a:tab pos="2901534" algn="l"/>
                <a:tab pos="3316249" algn="l"/>
                <a:tab pos="3730963" algn="l"/>
                <a:tab pos="4145677" algn="l"/>
                <a:tab pos="4560391" algn="l"/>
                <a:tab pos="4975106" algn="l"/>
                <a:tab pos="5389819" algn="l"/>
                <a:tab pos="5804534" algn="l"/>
                <a:tab pos="6219248" algn="l"/>
                <a:tab pos="6633962" algn="l"/>
                <a:tab pos="7048676" algn="l"/>
                <a:tab pos="7463391" algn="l"/>
                <a:tab pos="7878105" algn="l"/>
                <a:tab pos="8292819" algn="l"/>
              </a:tabLst>
            </a:pPr>
            <a:r>
              <a:rPr lang="it-IT">
                <a:latin typeface="Arial" charset="0"/>
                <a:cs typeface="Arial Unicode MS" charset="0"/>
              </a:rPr>
              <a:t>Arm Exercise Training     g PT general Physioterapy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24457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317066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11038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9152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77061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0474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4310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6979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48880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9828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7190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7240E-00C3-5F44-AAE6-2B7119B26467}" type="datetimeFigureOut">
              <a:rPr lang="it-IT" smtClean="0"/>
              <a:t>05/04/17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9570D-DD36-F947-802A-AC0CEA99070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5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4" Type="http://schemas.openxmlformats.org/officeDocument/2006/relationships/image" Target="../media/image49.wmf"/><Relationship Id="rId5" Type="http://schemas.openxmlformats.org/officeDocument/2006/relationships/image" Target="../media/image50.wmf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4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olo 5"/>
          <p:cNvSpPr>
            <a:spLocks noGrp="1"/>
          </p:cNvSpPr>
          <p:nvPr>
            <p:ph type="title"/>
          </p:nvPr>
        </p:nvSpPr>
        <p:spPr>
          <a:xfrm>
            <a:off x="20638" y="-2"/>
            <a:ext cx="9123362" cy="6858001"/>
          </a:xfrm>
          <a:solidFill>
            <a:srgbClr val="0000FF"/>
          </a:solidFill>
        </p:spPr>
        <p:txBody>
          <a:bodyPr>
            <a:normAutofit/>
          </a:bodyPr>
          <a:lstStyle/>
          <a:p>
            <a:r>
              <a:rPr lang="it-IT" sz="1400" dirty="0">
                <a:latin typeface="Calibri" charset="0"/>
                <a:ea typeface="ＭＳ Ｐゴシック" charset="0"/>
                <a:cs typeface="MS PGothic" charset="0"/>
              </a:rPr>
              <a:t/>
            </a:r>
            <a:br>
              <a:rPr lang="it-IT" sz="1400" dirty="0">
                <a:latin typeface="Calibri" charset="0"/>
                <a:ea typeface="ＭＳ Ｐゴシック" charset="0"/>
                <a:cs typeface="MS PGothic" charset="0"/>
              </a:rPr>
            </a:br>
            <a:r>
              <a:rPr lang="it-IT" sz="3200" b="1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Pulmonary</a:t>
            </a:r>
            <a:r>
              <a:rPr lang="it-IT" sz="32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Rehabilitation</a:t>
            </a:r>
            <a:r>
              <a:rPr lang="it-IT" sz="32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32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32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32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Nicolino </a:t>
            </a:r>
            <a:r>
              <a:rPr lang="it-IT" sz="28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Ambrosino  </a:t>
            </a:r>
            <a: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FERS</a:t>
            </a:r>
            <a:b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28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28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ERS </a:t>
            </a:r>
            <a:r>
              <a:rPr lang="it-IT" sz="2800" b="1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Programme</a:t>
            </a:r>
            <a: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Director</a:t>
            </a:r>
            <a: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14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14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3200" b="1" dirty="0" err="1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>nico.ambrosino@gmail.com</a:t>
            </a:r>
            <a:r>
              <a:rPr lang="it-IT" sz="32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3200" b="1" dirty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r>
              <a:rPr lang="it-IT" sz="32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  <a:t/>
            </a:r>
            <a:br>
              <a:rPr lang="it-IT" sz="3200" b="1" dirty="0" smtClean="0">
                <a:solidFill>
                  <a:schemeClr val="bg1"/>
                </a:solidFill>
                <a:latin typeface="Verdana" charset="0"/>
                <a:ea typeface="ＭＳ Ｐゴシック" charset="0"/>
                <a:cs typeface="MS PGothic" charset="0"/>
              </a:rPr>
            </a:br>
            <a:endParaRPr lang="it-IT" sz="3200" b="1" dirty="0">
              <a:solidFill>
                <a:schemeClr val="bg1"/>
              </a:solidFill>
              <a:latin typeface="Verdana" charset="0"/>
              <a:ea typeface="ＭＳ Ｐゴシック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352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6913562" cy="1584325"/>
          </a:xfr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8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Siapa</a:t>
            </a:r>
            <a:r>
              <a:rPr lang="it-IT" sz="8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it-IT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824135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33375"/>
            <a:ext cx="90154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1177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56578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4238"/>
            <a:ext cx="9144000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46291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Immagin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4565650" y="333375"/>
            <a:ext cx="3517900" cy="835025"/>
          </a:xfrm>
          <a:prstGeom prst="rect">
            <a:avLst/>
          </a:prstGeom>
          <a:solidFill>
            <a:srgbClr val="FF0000"/>
          </a:solidFill>
          <a:ln w="12700">
            <a:solidFill>
              <a:srgbClr val="FFFF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it-IT"/>
          </a:p>
          <a:p>
            <a:pPr algn="ctr" eaLnBrk="1" hangingPunct="1"/>
            <a:r>
              <a:rPr lang="it-IT"/>
              <a:t>1938 AECOPD patients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4286250" y="1196975"/>
            <a:ext cx="4857750" cy="835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it-IT" dirty="0"/>
          </a:p>
          <a:p>
            <a:pPr algn="ctr" eaLnBrk="1" hangingPunct="1"/>
            <a:r>
              <a:rPr lang="it-IT" dirty="0">
                <a:solidFill>
                  <a:srgbClr val="FF0000"/>
                </a:solidFill>
              </a:rPr>
              <a:t>Clini et al </a:t>
            </a:r>
            <a:r>
              <a:rPr lang="it-IT" sz="1600" dirty="0" err="1">
                <a:solidFill>
                  <a:srgbClr val="FF0000"/>
                </a:solidFill>
              </a:rPr>
              <a:t>Resp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Med</a:t>
            </a:r>
            <a:r>
              <a:rPr lang="it-IT" sz="1600" dirty="0">
                <a:solidFill>
                  <a:srgbClr val="FF0000"/>
                </a:solidFill>
              </a:rPr>
              <a:t> 2009 103, 1526-1531</a:t>
            </a:r>
          </a:p>
        </p:txBody>
      </p:sp>
    </p:spTree>
    <p:extLst>
      <p:ext uri="{BB962C8B-B14F-4D97-AF65-F5344CB8AC3E}">
        <p14:creationId xmlns:p14="http://schemas.microsoft.com/office/powerpoint/2010/main" val="176437173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96300" cy="1841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4752"/>
            <a:ext cx="8559800" cy="1117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860" y="1359752"/>
            <a:ext cx="4542692" cy="635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086099"/>
            <a:ext cx="8954553" cy="233256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3086099"/>
            <a:ext cx="4673600" cy="419101"/>
          </a:xfrm>
          <a:prstGeom prst="rect">
            <a:avLst/>
          </a:prstGeom>
          <a:solidFill>
            <a:schemeClr val="bg1"/>
          </a:solidFill>
          <a:ln w="31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6252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2235" cy="200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83" y="389219"/>
            <a:ext cx="5558118" cy="646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93" y="0"/>
            <a:ext cx="4452466" cy="4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9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6196644" cy="125006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" y="1391038"/>
            <a:ext cx="9116140" cy="532712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4861201" y="435393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Am</a:t>
            </a:r>
            <a:r>
              <a:rPr lang="it-IT" b="1" dirty="0"/>
              <a:t> </a:t>
            </a:r>
            <a:r>
              <a:rPr lang="it-IT" b="1" dirty="0" err="1"/>
              <a:t>J</a:t>
            </a:r>
            <a:r>
              <a:rPr lang="it-IT" b="1" dirty="0"/>
              <a:t> </a:t>
            </a:r>
            <a:r>
              <a:rPr lang="it-IT" b="1" dirty="0" err="1"/>
              <a:t>Phys</a:t>
            </a:r>
            <a:r>
              <a:rPr lang="it-IT" b="1" dirty="0"/>
              <a:t> </a:t>
            </a:r>
            <a:r>
              <a:rPr lang="it-IT" b="1" dirty="0" err="1"/>
              <a:t>Med</a:t>
            </a:r>
            <a:r>
              <a:rPr lang="it-IT" b="1" dirty="0"/>
              <a:t> </a:t>
            </a:r>
            <a:r>
              <a:rPr lang="it-IT" b="1" dirty="0" err="1"/>
              <a:t>Rehabil</a:t>
            </a:r>
            <a:r>
              <a:rPr lang="it-IT" b="1" dirty="0"/>
              <a:t>. 2017 </a:t>
            </a:r>
            <a:r>
              <a:rPr lang="it-IT" b="1" dirty="0" err="1"/>
              <a:t>Jan</a:t>
            </a:r>
            <a:r>
              <a:rPr lang="it-IT" b="1" dirty="0"/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2449317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807"/>
            <a:ext cx="9080500" cy="46228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055437" y="113452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Am</a:t>
            </a:r>
            <a:r>
              <a:rPr lang="it-IT" b="1" dirty="0"/>
              <a:t> </a:t>
            </a:r>
            <a:r>
              <a:rPr lang="it-IT" b="1" dirty="0" err="1"/>
              <a:t>J</a:t>
            </a:r>
            <a:r>
              <a:rPr lang="it-IT" b="1" dirty="0"/>
              <a:t> </a:t>
            </a:r>
            <a:r>
              <a:rPr lang="it-IT" b="1" dirty="0" err="1"/>
              <a:t>Phys</a:t>
            </a:r>
            <a:r>
              <a:rPr lang="it-IT" b="1" dirty="0"/>
              <a:t> </a:t>
            </a:r>
            <a:r>
              <a:rPr lang="it-IT" b="1" dirty="0" err="1"/>
              <a:t>Med</a:t>
            </a:r>
            <a:r>
              <a:rPr lang="it-IT" b="1" dirty="0"/>
              <a:t> </a:t>
            </a:r>
            <a:r>
              <a:rPr lang="it-IT" b="1" dirty="0" err="1"/>
              <a:t>Rehabil</a:t>
            </a:r>
            <a:r>
              <a:rPr lang="it-IT" b="1" dirty="0"/>
              <a:t>. 2017 </a:t>
            </a:r>
            <a:r>
              <a:rPr lang="it-IT" b="1" dirty="0" err="1"/>
              <a:t>Jan</a:t>
            </a:r>
            <a:r>
              <a:rPr lang="it-IT" b="1" dirty="0"/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52938224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28718" cy="20509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05" y="0"/>
            <a:ext cx="3365500" cy="1193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21" y="2106949"/>
            <a:ext cx="8489084" cy="475105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982273" y="3244334"/>
            <a:ext cx="1179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2017 Jan 1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387394" y="1391628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err="1" smtClean="0"/>
              <a:t>Eur</a:t>
            </a:r>
            <a:r>
              <a:rPr lang="tr-TR" b="1" dirty="0" smtClean="0"/>
              <a:t> J </a:t>
            </a:r>
            <a:r>
              <a:rPr lang="tr-TR" b="1" dirty="0" err="1" smtClean="0"/>
              <a:t>Prev</a:t>
            </a:r>
            <a:r>
              <a:rPr lang="tr-TR" b="1" dirty="0" smtClean="0"/>
              <a:t> </a:t>
            </a:r>
            <a:r>
              <a:rPr lang="tr-TR" b="1" dirty="0" err="1" smtClean="0"/>
              <a:t>Cardiol</a:t>
            </a:r>
            <a:r>
              <a:rPr lang="tr-TR" b="1" dirty="0" smtClean="0"/>
              <a:t>. 2017 Apr;24(6):567-576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5061214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6913562" cy="1584325"/>
          </a:xfrm>
          <a:solidFill>
            <a:schemeClr val="bg1"/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8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APA </a:t>
            </a:r>
            <a:r>
              <a:rPr lang="it-IT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11305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 txBox="1">
            <a:spLocks/>
          </p:cNvSpPr>
          <p:nvPr/>
        </p:nvSpPr>
        <p:spPr bwMode="auto">
          <a:xfrm>
            <a:off x="852488" y="33338"/>
            <a:ext cx="745648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b"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CH" sz="4500">
                <a:solidFill>
                  <a:srgbClr val="FF0000"/>
                </a:solidFill>
                <a:latin typeface="Calibri" charset="0"/>
              </a:rPr>
              <a:t>Conflict of interest disclosure</a:t>
            </a:r>
          </a:p>
        </p:txBody>
      </p:sp>
      <p:sp>
        <p:nvSpPr>
          <p:cNvPr id="16386" name="Subtitle 1"/>
          <p:cNvSpPr>
            <a:spLocks noGrp="1"/>
          </p:cNvSpPr>
          <p:nvPr>
            <p:ph type="subTitle" idx="1"/>
          </p:nvPr>
        </p:nvSpPr>
        <p:spPr>
          <a:xfrm>
            <a:off x="457200" y="922338"/>
            <a:ext cx="8229600" cy="4422775"/>
          </a:xfrm>
        </p:spPr>
        <p:txBody>
          <a:bodyPr/>
          <a:lstStyle/>
          <a:p>
            <a:pPr marL="214313" indent="-214313" algn="l">
              <a:buFont typeface="Wingdings" charset="0"/>
              <a:buChar char="q"/>
            </a:pPr>
            <a:r>
              <a:rPr lang="en-US" sz="1600">
                <a:solidFill>
                  <a:srgbClr val="005291"/>
                </a:solidFill>
                <a:latin typeface="Arial" charset="0"/>
                <a:ea typeface="ＭＳ Ｐゴシック" charset="0"/>
              </a:rPr>
              <a:t>I </a:t>
            </a:r>
            <a:r>
              <a:rPr lang="en-US" sz="2000" b="1">
                <a:solidFill>
                  <a:srgbClr val="005291"/>
                </a:solidFill>
                <a:latin typeface="Arial" charset="0"/>
                <a:ea typeface="ＭＳ Ｐゴシック" charset="0"/>
              </a:rPr>
              <a:t>have no, real or perceived, direct or indirect conflicts of interest that relate to this presentation.</a:t>
            </a: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520700" y="876300"/>
            <a:ext cx="21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1800">
                <a:solidFill>
                  <a:schemeClr val="tx1"/>
                </a:solidFill>
              </a:rPr>
              <a:t>X</a:t>
            </a:r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8059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55086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00150"/>
            <a:ext cx="69119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60350"/>
            <a:ext cx="4025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2962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7627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0" y="583521"/>
            <a:ext cx="2882900" cy="4191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14" y="848764"/>
            <a:ext cx="6857332" cy="59374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414" y="0"/>
            <a:ext cx="6261100" cy="6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949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187"/>
            <a:ext cx="914400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6832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052513"/>
            <a:ext cx="50657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" y="1773238"/>
            <a:ext cx="8051800" cy="6985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81" y="889000"/>
            <a:ext cx="24130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461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6913562" cy="1584325"/>
          </a:xfrm>
          <a:solidFill>
            <a:srgbClr val="FFFFFF"/>
          </a:solidFill>
          <a:ln w="762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8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dimana</a:t>
            </a:r>
            <a:r>
              <a:rPr lang="it-IT" sz="8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it-IT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098559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836613"/>
            <a:ext cx="292258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038"/>
            <a:ext cx="465137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04775"/>
            <a:ext cx="4594225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3258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49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31"/>
            <a:ext cx="9144000" cy="223356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032195" y="2311400"/>
            <a:ext cx="2920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/>
              <a:t>Thorax. 2017 Jan;72(1):57-65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0732"/>
            <a:ext cx="9065102" cy="41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3870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39412" cy="334241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3447004"/>
            <a:ext cx="9039410" cy="16435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5" y="5230159"/>
            <a:ext cx="8994905" cy="96687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353" y="2092885"/>
            <a:ext cx="4915647" cy="51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6394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10827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641" y="570753"/>
            <a:ext cx="3192714" cy="4004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0079" y="3406588"/>
            <a:ext cx="2833921" cy="34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646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18A2-0498-40FB-A12A-03CF59B3CBC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643050"/>
            <a:ext cx="564360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200991"/>
            <a:ext cx="822960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400" dirty="0" smtClean="0"/>
              <a:t>Pedometer Omron HJ 321</a:t>
            </a:r>
          </a:p>
          <a:p>
            <a:pPr algn="ctr"/>
            <a:r>
              <a:rPr lang="en-ID" sz="2400" dirty="0" smtClean="0"/>
              <a:t>(Omron Healthcare Co Ltd, Kyoto, Japan)</a:t>
            </a:r>
            <a:endParaRPr lang="en-US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896471" y="702235"/>
            <a:ext cx="252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Dr Kiki </a:t>
            </a:r>
            <a:r>
              <a:rPr lang="it-IT" b="1" dirty="0" err="1" smtClean="0"/>
              <a:t>Widyastuti</a:t>
            </a:r>
            <a:r>
              <a:rPr lang="it-IT" b="1" dirty="0" smtClean="0"/>
              <a:t> </a:t>
            </a:r>
            <a:r>
              <a:rPr lang="it-IT" b="1" dirty="0" err="1" smtClean="0"/>
              <a:t>thesis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40548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5436"/>
              </p:ext>
            </p:extLst>
          </p:nvPr>
        </p:nvGraphicFramePr>
        <p:xfrm>
          <a:off x="119529" y="0"/>
          <a:ext cx="9024472" cy="679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4974986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18A2-0498-40FB-A12A-03CF59B3CBC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391" t="53034" r="18053" b="18555"/>
          <a:stretch>
            <a:fillRect/>
          </a:stretch>
        </p:blipFill>
        <p:spPr bwMode="auto">
          <a:xfrm>
            <a:off x="207746" y="274638"/>
            <a:ext cx="6345454" cy="19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5391" t="49877" r="16278" b="20133"/>
          <a:stretch>
            <a:fillRect/>
          </a:stretch>
        </p:blipFill>
        <p:spPr bwMode="auto">
          <a:xfrm>
            <a:off x="207746" y="2360929"/>
            <a:ext cx="6537851" cy="208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16278" t="54613" r="17165" b="13819"/>
          <a:stretch>
            <a:fillRect/>
          </a:stretch>
        </p:blipFill>
        <p:spPr bwMode="auto">
          <a:xfrm>
            <a:off x="207746" y="4576465"/>
            <a:ext cx="6937995" cy="196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511141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09" y="3562545"/>
            <a:ext cx="51339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67325" cy="33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123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83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20713"/>
            <a:ext cx="34417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30363"/>
            <a:ext cx="7358063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389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6913562" cy="1584325"/>
          </a:xfrm>
          <a:solidFill>
            <a:schemeClr val="bg1"/>
          </a:solidFill>
          <a:ln w="762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8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berita</a:t>
            </a:r>
            <a:r>
              <a:rPr lang="it-IT" sz="8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it-IT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655224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0163"/>
            <a:ext cx="9112250" cy="96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1" y="1065429"/>
            <a:ext cx="8882179" cy="42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362" y="4056150"/>
            <a:ext cx="5097637" cy="280184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00" y="1494118"/>
            <a:ext cx="8534565" cy="25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042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47258"/>
            <a:ext cx="9039412" cy="38274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676"/>
            <a:ext cx="9144000" cy="18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80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7509" cy="12260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039" y="0"/>
            <a:ext cx="3666961" cy="115041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3584774" cy="2317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58" y="4162539"/>
            <a:ext cx="3536140" cy="231780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098" y="2095500"/>
            <a:ext cx="5207902" cy="398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472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16824" cy="166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8000"/>
            <a:ext cx="9144000" cy="508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ttangolo 1"/>
          <p:cNvSpPr>
            <a:spLocks noChangeArrowheads="1"/>
          </p:cNvSpPr>
          <p:nvPr/>
        </p:nvSpPr>
        <p:spPr bwMode="auto">
          <a:xfrm>
            <a:off x="2420097" y="754809"/>
            <a:ext cx="6515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Respiratory Medicine (2014) 108, 1516-1524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907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6913562" cy="1584325"/>
          </a:xfrm>
          <a:solidFill>
            <a:srgbClr val="FFFFFF"/>
          </a:solidFill>
          <a:ln w="762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8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Berapa</a:t>
            </a:r>
            <a:r>
              <a:rPr lang="it-IT" sz="8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it-IT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6415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" y="-35973"/>
            <a:ext cx="8500533" cy="689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365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50344" cy="158917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45" y="643324"/>
            <a:ext cx="5208300" cy="5208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9175"/>
            <a:ext cx="7356436" cy="520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192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Kesimpulan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3600" b="1" dirty="0" err="1" smtClean="0"/>
              <a:t>Physical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activity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important</a:t>
            </a:r>
            <a:r>
              <a:rPr lang="it-IT" sz="3600" b="1" dirty="0" smtClean="0"/>
              <a:t> for </a:t>
            </a:r>
            <a:r>
              <a:rPr lang="it-IT" sz="3600" b="1" dirty="0" err="1" smtClean="0"/>
              <a:t>prognosis</a:t>
            </a:r>
            <a:endParaRPr lang="it-IT" sz="3600" b="1" dirty="0" smtClean="0"/>
          </a:p>
          <a:p>
            <a:pPr algn="just"/>
            <a:r>
              <a:rPr lang="it-IT" sz="3600" b="1" dirty="0" smtClean="0"/>
              <a:t>PR </a:t>
            </a:r>
            <a:r>
              <a:rPr lang="it-IT" sz="3600" b="1" dirty="0" err="1" smtClean="0"/>
              <a:t>cornerstone</a:t>
            </a:r>
            <a:r>
              <a:rPr lang="it-IT" sz="3600" b="1" dirty="0" smtClean="0"/>
              <a:t> of COPD management</a:t>
            </a:r>
          </a:p>
          <a:p>
            <a:pPr algn="just"/>
            <a:r>
              <a:rPr lang="it-IT" sz="3600" b="1" dirty="0" err="1"/>
              <a:t>Physiological</a:t>
            </a:r>
            <a:r>
              <a:rPr lang="it-IT" sz="3600" b="1" dirty="0"/>
              <a:t> </a:t>
            </a:r>
            <a:r>
              <a:rPr lang="it-IT" sz="3600" b="1" dirty="0" err="1"/>
              <a:t>changes</a:t>
            </a:r>
            <a:r>
              <a:rPr lang="it-IT" sz="3600" b="1" dirty="0"/>
              <a:t> </a:t>
            </a:r>
            <a:r>
              <a:rPr lang="it-IT" sz="3600" b="1" dirty="0" err="1"/>
              <a:t>after</a:t>
            </a:r>
            <a:r>
              <a:rPr lang="it-IT" sz="3600" b="1" dirty="0"/>
              <a:t> PR, no </a:t>
            </a:r>
            <a:r>
              <a:rPr lang="it-IT" sz="3600" b="1" dirty="0" err="1"/>
              <a:t>changes</a:t>
            </a:r>
            <a:r>
              <a:rPr lang="it-IT" sz="3600" b="1" dirty="0"/>
              <a:t> in LF</a:t>
            </a:r>
          </a:p>
          <a:p>
            <a:pPr algn="just"/>
            <a:r>
              <a:rPr lang="it-IT" sz="3600" b="1" dirty="0" err="1" smtClean="0"/>
              <a:t>Additional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tools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effective</a:t>
            </a:r>
            <a:endParaRPr lang="it-IT" sz="3600" b="1" dirty="0" smtClean="0"/>
          </a:p>
          <a:p>
            <a:pPr algn="just"/>
            <a:r>
              <a:rPr lang="it-IT" sz="3600" b="1" dirty="0" err="1" smtClean="0"/>
              <a:t>Different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locations</a:t>
            </a:r>
            <a:r>
              <a:rPr lang="it-IT" sz="3600" b="1" dirty="0" smtClean="0"/>
              <a:t> and tele-</a:t>
            </a:r>
            <a:r>
              <a:rPr lang="it-IT" sz="3600" b="1" dirty="0" err="1" smtClean="0"/>
              <a:t>rehab</a:t>
            </a:r>
            <a:r>
              <a:rPr lang="it-IT" sz="3600" b="1" dirty="0" smtClean="0"/>
              <a:t> </a:t>
            </a:r>
            <a:r>
              <a:rPr lang="it-IT" sz="3600" b="1" dirty="0" err="1" smtClean="0"/>
              <a:t>effective</a:t>
            </a:r>
            <a:endParaRPr lang="it-IT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23480306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636838"/>
            <a:ext cx="6913562" cy="1584325"/>
          </a:xfrm>
          <a:solidFill>
            <a:srgbClr val="FFFFFF"/>
          </a:solidFill>
          <a:ln w="762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8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Terima</a:t>
            </a:r>
            <a:r>
              <a:rPr lang="it-IT" sz="8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 </a:t>
            </a:r>
            <a:r>
              <a:rPr lang="it-IT" sz="8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</a:rPr>
              <a:t>Kasih</a:t>
            </a:r>
            <a:endParaRPr lang="it-IT" sz="8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71638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8"/>
          <a:stretch>
            <a:fillRect/>
          </a:stretch>
        </p:blipFill>
        <p:spPr bwMode="auto">
          <a:xfrm>
            <a:off x="107950" y="1008063"/>
            <a:ext cx="4284663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87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34925" y="115888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sz="3600" b="1">
                <a:solidFill>
                  <a:srgbClr val="000000"/>
                </a:solidFill>
                <a:cs typeface="Arial Unicode MS" charset="0"/>
              </a:rPr>
              <a:t>Effects of exercise training in COPD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675" y="6329363"/>
            <a:ext cx="207168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4689475" y="2732088"/>
            <a:ext cx="3375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3200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defTabSz="449263" eaLnBrk="0" fontAlgn="base" hangingPunct="0"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14313" algn="l"/>
                <a:tab pos="661988" algn="l"/>
                <a:tab pos="1111250" algn="l"/>
                <a:tab pos="1560513" algn="l"/>
                <a:tab pos="2009775" algn="l"/>
                <a:tab pos="2459038" algn="l"/>
                <a:tab pos="2908300" algn="l"/>
                <a:tab pos="3357563" algn="l"/>
                <a:tab pos="3806825" algn="l"/>
                <a:tab pos="4256088" algn="l"/>
                <a:tab pos="4705350" algn="l"/>
                <a:tab pos="5154613" algn="l"/>
                <a:tab pos="5603875" algn="l"/>
                <a:tab pos="6053138" algn="l"/>
                <a:tab pos="6502400" algn="l"/>
                <a:tab pos="6951663" algn="l"/>
                <a:tab pos="7400925" algn="l"/>
                <a:tab pos="7850188" algn="l"/>
                <a:tab pos="8299450" algn="l"/>
                <a:tab pos="8748713" algn="l"/>
                <a:tab pos="9197975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Symbol" charset="0"/>
              <a:buChar char=""/>
              <a:defRPr/>
            </a:pPr>
            <a:r>
              <a:rPr lang="it-IT" sz="3600" b="1" i="1" smtClean="0"/>
              <a:t> Endurance</a:t>
            </a:r>
          </a:p>
          <a:p>
            <a:pPr eaLnBrk="1" hangingPunct="1">
              <a:buClr>
                <a:srgbClr val="000000"/>
              </a:buClr>
              <a:buSzPct val="100000"/>
              <a:buFont typeface="Symbol" charset="0"/>
              <a:buChar char=""/>
              <a:defRPr/>
            </a:pPr>
            <a:r>
              <a:rPr lang="it-IT" sz="3600" b="1" i="1" smtClean="0"/>
              <a:t> Strength </a:t>
            </a:r>
            <a:r>
              <a:rPr lang="it-IT" sz="2600" b="1" i="1" smtClean="0"/>
              <a:t>(active or even passive i.e. NEMS)</a:t>
            </a:r>
          </a:p>
        </p:txBody>
      </p:sp>
    </p:spTree>
    <p:extLst>
      <p:ext uri="{BB962C8B-B14F-4D97-AF65-F5344CB8AC3E}">
        <p14:creationId xmlns:p14="http://schemas.microsoft.com/office/powerpoint/2010/main" val="28477842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805"/>
            <a:ext cx="9144000" cy="270829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166100" cy="23749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734" y="2226235"/>
            <a:ext cx="4222278" cy="42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84942"/>
      </p:ext>
    </p:extLst>
  </p:cSld>
  <p:clrMapOvr>
    <a:masterClrMapping/>
  </p:clrMapOvr>
  <p:transition xmlns:p14="http://schemas.microsoft.com/office/powerpoint/2010/main"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173" cy="18056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227" y="783611"/>
            <a:ext cx="35052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090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0"/>
            <a:ext cx="8202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e 1"/>
          <p:cNvSpPr>
            <a:spLocks noChangeArrowheads="1"/>
          </p:cNvSpPr>
          <p:nvPr/>
        </p:nvSpPr>
        <p:spPr bwMode="auto">
          <a:xfrm>
            <a:off x="539750" y="2997200"/>
            <a:ext cx="2016125" cy="431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47664" y="2132856"/>
            <a:ext cx="936104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2013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8" y="0"/>
            <a:ext cx="4013200" cy="4318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23" y="631524"/>
            <a:ext cx="6977529" cy="622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616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0302"/>
            <a:ext cx="9144000" cy="405180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33458" cy="26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586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093"/>
            <a:ext cx="8456706" cy="29670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94"/>
            <a:ext cx="8991600" cy="444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824" y="3493720"/>
            <a:ext cx="4216400" cy="311027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70" y="3493720"/>
            <a:ext cx="3735294" cy="79436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80722" y="4738452"/>
            <a:ext cx="3870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PLoS</a:t>
            </a:r>
            <a:r>
              <a:rPr lang="en-US" dirty="0"/>
              <a:t> One. 2016 Apr 28;11(4):e0154587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01451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8850313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57023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80121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4517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603"/>
            <a:ext cx="9144000" cy="7337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1400"/>
            <a:ext cx="9144000" cy="2222660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V="1">
            <a:off x="0" y="3540854"/>
            <a:ext cx="8042487" cy="19244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49675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15888"/>
            <a:ext cx="80264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9831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</TotalTime>
  <Words>209</Words>
  <Application>Microsoft Macintosh PowerPoint</Application>
  <PresentationFormat>Presentazione su schermo (4:3)</PresentationFormat>
  <Paragraphs>47</Paragraphs>
  <Slides>46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47" baseType="lpstr">
      <vt:lpstr>Tema di Office</vt:lpstr>
      <vt:lpstr> Pulmonary Rehabilitation  Nicolino Ambrosino  FERS   ERS Programme Director   nico.ambrosino@gmail.com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Siapa ?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APA ?</vt:lpstr>
      <vt:lpstr>Presentazione di PowerPoint</vt:lpstr>
      <vt:lpstr>Presentazione di PowerPoint</vt:lpstr>
      <vt:lpstr>Presentazione di PowerPoint</vt:lpstr>
      <vt:lpstr>Presentazione di PowerPoint</vt:lpstr>
      <vt:lpstr>dimana ?</vt:lpstr>
      <vt:lpstr>Presentazione di PowerPoint</vt:lpstr>
      <vt:lpstr>Presentazione di PowerPoint</vt:lpstr>
      <vt:lpstr>Presentazione di PowerPoint</vt:lpstr>
      <vt:lpstr>Presentazione di PowerPoint</vt:lpstr>
      <vt:lpstr>Pedometer Omron HJ 321 (Omron Healthcare Co Ltd, Kyoto, Japan)</vt:lpstr>
      <vt:lpstr>Presentazione di PowerPoint</vt:lpstr>
      <vt:lpstr>Presentazione di PowerPoint</vt:lpstr>
      <vt:lpstr>Presentazione di PowerPoint</vt:lpstr>
      <vt:lpstr>berita ?</vt:lpstr>
      <vt:lpstr>Presentazione di PowerPoint</vt:lpstr>
      <vt:lpstr>Presentazione di PowerPoint</vt:lpstr>
      <vt:lpstr>Presentazione di PowerPoint</vt:lpstr>
      <vt:lpstr>Presentazione di PowerPoint</vt:lpstr>
      <vt:lpstr>Berapa ?</vt:lpstr>
      <vt:lpstr>Presentazione di PowerPoint</vt:lpstr>
      <vt:lpstr>Kesimpulan</vt:lpstr>
      <vt:lpstr>Terima Kasih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Nicolino Ambrosino</dc:creator>
  <cp:lastModifiedBy>Nicolino Ambrosino</cp:lastModifiedBy>
  <cp:revision>176</cp:revision>
  <dcterms:created xsi:type="dcterms:W3CDTF">2015-12-09T18:31:53Z</dcterms:created>
  <dcterms:modified xsi:type="dcterms:W3CDTF">2017-04-05T07:30:03Z</dcterms:modified>
</cp:coreProperties>
</file>