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1" r:id="rId3"/>
    <p:sldId id="298" r:id="rId4"/>
    <p:sldId id="299" r:id="rId5"/>
    <p:sldId id="303" r:id="rId6"/>
    <p:sldId id="262" r:id="rId7"/>
    <p:sldId id="263" r:id="rId8"/>
    <p:sldId id="260" r:id="rId9"/>
    <p:sldId id="266" r:id="rId10"/>
    <p:sldId id="304" r:id="rId11"/>
    <p:sldId id="30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 id="291" r:id="rId29"/>
    <p:sldId id="292" r:id="rId30"/>
    <p:sldId id="293" r:id="rId31"/>
    <p:sldId id="294" r:id="rId32"/>
    <p:sldId id="295" r:id="rId33"/>
    <p:sldId id="296" r:id="rId34"/>
    <p:sldId id="297" r:id="rId35"/>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44"/>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0231" autoAdjust="0"/>
  </p:normalViewPr>
  <p:slideViewPr>
    <p:cSldViewPr>
      <p:cViewPr>
        <p:scale>
          <a:sx n="70" d="100"/>
          <a:sy n="70" d="100"/>
        </p:scale>
        <p:origin x="126" y="4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E1F30-A76B-4BFC-BA61-5FE43960DD1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526DC8E-4E50-4145-A024-5EADAD22F4DE}">
      <dgm:prSet phldrT="[Text]"/>
      <dgm:spPr/>
      <dgm:t>
        <a:bodyPr/>
        <a:lstStyle/>
        <a:p>
          <a:r>
            <a:rPr lang="en-US" b="1" dirty="0" smtClean="0">
              <a:solidFill>
                <a:sysClr val="windowText" lastClr="000000"/>
              </a:solidFill>
            </a:rPr>
            <a:t>ASETILKOLIN</a:t>
          </a:r>
        </a:p>
        <a:p>
          <a:r>
            <a:rPr lang="en-US" b="1" dirty="0" smtClean="0">
              <a:solidFill>
                <a:sysClr val="windowText" lastClr="000000"/>
              </a:solidFill>
            </a:rPr>
            <a:t>(KOLINERGIK)</a:t>
          </a:r>
          <a:endParaRPr lang="en-US" b="1" dirty="0">
            <a:solidFill>
              <a:sysClr val="windowText" lastClr="000000"/>
            </a:solidFill>
          </a:endParaRPr>
        </a:p>
      </dgm:t>
    </dgm:pt>
    <dgm:pt modelId="{67B0AC5E-09CE-46E7-88DD-EDF23EE1E88C}" type="parTrans" cxnId="{4F54F4F2-72C0-4E92-89A6-EAD756EB08C8}">
      <dgm:prSet/>
      <dgm:spPr/>
      <dgm:t>
        <a:bodyPr/>
        <a:lstStyle/>
        <a:p>
          <a:endParaRPr lang="en-US"/>
        </a:p>
      </dgm:t>
    </dgm:pt>
    <dgm:pt modelId="{61611668-561A-47C5-B4D1-719EDADDCD5A}" type="sibTrans" cxnId="{4F54F4F2-72C0-4E92-89A6-EAD756EB08C8}">
      <dgm:prSet/>
      <dgm:spPr/>
      <dgm:t>
        <a:bodyPr/>
        <a:lstStyle/>
        <a:p>
          <a:endParaRPr lang="en-US"/>
        </a:p>
      </dgm:t>
    </dgm:pt>
    <dgm:pt modelId="{80B1CB64-9D8F-407D-B4F1-53D41E664ABB}">
      <dgm:prSet phldrT="[Text]"/>
      <dgm:spPr/>
      <dgm:t>
        <a:bodyPr/>
        <a:lstStyle/>
        <a:p>
          <a:r>
            <a:rPr lang="en-US" b="1" dirty="0" smtClean="0">
              <a:solidFill>
                <a:sysClr val="windowText" lastClr="000000"/>
              </a:solidFill>
            </a:rPr>
            <a:t>MUSKARINIK</a:t>
          </a:r>
          <a:endParaRPr lang="en-US" b="1" dirty="0">
            <a:solidFill>
              <a:sysClr val="windowText" lastClr="000000"/>
            </a:solidFill>
          </a:endParaRPr>
        </a:p>
      </dgm:t>
    </dgm:pt>
    <dgm:pt modelId="{24C60AA0-61EE-42B2-84A5-669219D21108}" type="parTrans" cxnId="{18FBE880-5CEF-417C-B856-8177B49E98E5}">
      <dgm:prSet/>
      <dgm:spPr/>
      <dgm:t>
        <a:bodyPr/>
        <a:lstStyle/>
        <a:p>
          <a:endParaRPr lang="en-US"/>
        </a:p>
      </dgm:t>
    </dgm:pt>
    <dgm:pt modelId="{CBAC82E2-4E95-4BD6-82BE-1988D4B35BCA}" type="sibTrans" cxnId="{18FBE880-5CEF-417C-B856-8177B49E98E5}">
      <dgm:prSet/>
      <dgm:spPr/>
      <dgm:t>
        <a:bodyPr/>
        <a:lstStyle/>
        <a:p>
          <a:endParaRPr lang="en-US"/>
        </a:p>
      </dgm:t>
    </dgm:pt>
    <dgm:pt modelId="{5B58BECB-EA88-4484-9D6E-F932B7F66296}">
      <dgm:prSet phldrT="[Text]"/>
      <dgm:spPr/>
      <dgm:t>
        <a:bodyPr/>
        <a:lstStyle/>
        <a:p>
          <a:r>
            <a:rPr lang="en-US" b="1" dirty="0" smtClean="0">
              <a:solidFill>
                <a:sysClr val="windowText" lastClr="000000"/>
              </a:solidFill>
            </a:rPr>
            <a:t>NIKOTINIK</a:t>
          </a:r>
          <a:endParaRPr lang="en-US" b="1" dirty="0">
            <a:solidFill>
              <a:sysClr val="windowText" lastClr="000000"/>
            </a:solidFill>
          </a:endParaRPr>
        </a:p>
      </dgm:t>
    </dgm:pt>
    <dgm:pt modelId="{43FAC802-D354-41F8-9F25-E58E151DD946}" type="parTrans" cxnId="{EAB56B64-3E68-453E-A31B-FEA8EAFF3F38}">
      <dgm:prSet/>
      <dgm:spPr/>
      <dgm:t>
        <a:bodyPr/>
        <a:lstStyle/>
        <a:p>
          <a:endParaRPr lang="en-US"/>
        </a:p>
      </dgm:t>
    </dgm:pt>
    <dgm:pt modelId="{EC59B478-A568-4E23-8F1B-A7882F1AA701}" type="sibTrans" cxnId="{EAB56B64-3E68-453E-A31B-FEA8EAFF3F38}">
      <dgm:prSet/>
      <dgm:spPr/>
      <dgm:t>
        <a:bodyPr/>
        <a:lstStyle/>
        <a:p>
          <a:endParaRPr lang="en-US"/>
        </a:p>
      </dgm:t>
    </dgm:pt>
    <dgm:pt modelId="{142A1B31-87FA-4EDB-B609-5BFDF744FDE6}">
      <dgm:prSet phldrT="[Text]"/>
      <dgm:spPr/>
      <dgm:t>
        <a:bodyPr/>
        <a:lstStyle/>
        <a:p>
          <a:r>
            <a:rPr lang="en-US" b="1" dirty="0" smtClean="0">
              <a:solidFill>
                <a:sysClr val="windowText" lastClr="000000"/>
              </a:solidFill>
            </a:rPr>
            <a:t>NOREPINEFRIN</a:t>
          </a:r>
        </a:p>
        <a:p>
          <a:r>
            <a:rPr lang="en-US" b="1" dirty="0" smtClean="0">
              <a:solidFill>
                <a:sysClr val="windowText" lastClr="000000"/>
              </a:solidFill>
            </a:rPr>
            <a:t>(ADRENERGIK)</a:t>
          </a:r>
          <a:endParaRPr lang="en-US" b="1" dirty="0">
            <a:solidFill>
              <a:sysClr val="windowText" lastClr="000000"/>
            </a:solidFill>
          </a:endParaRPr>
        </a:p>
      </dgm:t>
    </dgm:pt>
    <dgm:pt modelId="{CD32DC6B-3026-4554-949D-1944151CAEC2}" type="parTrans" cxnId="{A84741BF-8E2D-4E80-956F-9903ECD6DAAB}">
      <dgm:prSet/>
      <dgm:spPr/>
      <dgm:t>
        <a:bodyPr/>
        <a:lstStyle/>
        <a:p>
          <a:endParaRPr lang="en-US"/>
        </a:p>
      </dgm:t>
    </dgm:pt>
    <dgm:pt modelId="{C0620EA0-103F-429D-AEF9-F1823F698B7B}" type="sibTrans" cxnId="{A84741BF-8E2D-4E80-956F-9903ECD6DAAB}">
      <dgm:prSet/>
      <dgm:spPr/>
      <dgm:t>
        <a:bodyPr/>
        <a:lstStyle/>
        <a:p>
          <a:endParaRPr lang="en-US"/>
        </a:p>
      </dgm:t>
    </dgm:pt>
    <dgm:pt modelId="{CB4AC5EC-4574-4BE4-AC50-C48B0F9EA086}" type="pres">
      <dgm:prSet presAssocID="{051E1F30-A76B-4BFC-BA61-5FE43960DD1C}" presName="diagram" presStyleCnt="0">
        <dgm:presLayoutVars>
          <dgm:chPref val="1"/>
          <dgm:dir/>
          <dgm:animOne val="branch"/>
          <dgm:animLvl val="lvl"/>
          <dgm:resizeHandles/>
        </dgm:presLayoutVars>
      </dgm:prSet>
      <dgm:spPr/>
      <dgm:t>
        <a:bodyPr/>
        <a:lstStyle/>
        <a:p>
          <a:endParaRPr lang="en-US"/>
        </a:p>
      </dgm:t>
    </dgm:pt>
    <dgm:pt modelId="{A17D0B53-A3E2-429D-BBE7-D3A295CF68CA}" type="pres">
      <dgm:prSet presAssocID="{2526DC8E-4E50-4145-A024-5EADAD22F4DE}" presName="root" presStyleCnt="0"/>
      <dgm:spPr/>
    </dgm:pt>
    <dgm:pt modelId="{6E8C04D9-8284-4252-B47C-4FA1BC9286BF}" type="pres">
      <dgm:prSet presAssocID="{2526DC8E-4E50-4145-A024-5EADAD22F4DE}" presName="rootComposite" presStyleCnt="0"/>
      <dgm:spPr/>
    </dgm:pt>
    <dgm:pt modelId="{1EEB2B3F-AD1E-4C55-9151-CC32A45365CF}" type="pres">
      <dgm:prSet presAssocID="{2526DC8E-4E50-4145-A024-5EADAD22F4DE}" presName="rootText" presStyleLbl="node1" presStyleIdx="0" presStyleCnt="2" custScaleX="216344" custLinFactNeighborX="-36072"/>
      <dgm:spPr/>
      <dgm:t>
        <a:bodyPr/>
        <a:lstStyle/>
        <a:p>
          <a:endParaRPr lang="en-US"/>
        </a:p>
      </dgm:t>
    </dgm:pt>
    <dgm:pt modelId="{51D8F095-5EF5-437B-993C-9E2F8F5DEE5A}" type="pres">
      <dgm:prSet presAssocID="{2526DC8E-4E50-4145-A024-5EADAD22F4DE}" presName="rootConnector" presStyleLbl="node1" presStyleIdx="0" presStyleCnt="2"/>
      <dgm:spPr/>
      <dgm:t>
        <a:bodyPr/>
        <a:lstStyle/>
        <a:p>
          <a:endParaRPr lang="en-US"/>
        </a:p>
      </dgm:t>
    </dgm:pt>
    <dgm:pt modelId="{EA3B1645-A32C-46F8-8D33-A0EECD78A892}" type="pres">
      <dgm:prSet presAssocID="{2526DC8E-4E50-4145-A024-5EADAD22F4DE}" presName="childShape" presStyleCnt="0"/>
      <dgm:spPr/>
    </dgm:pt>
    <dgm:pt modelId="{AC06FAA0-D9E0-4A41-A7C3-AE347375B208}" type="pres">
      <dgm:prSet presAssocID="{24C60AA0-61EE-42B2-84A5-669219D21108}" presName="Name13" presStyleLbl="parChTrans1D2" presStyleIdx="0" presStyleCnt="2"/>
      <dgm:spPr/>
      <dgm:t>
        <a:bodyPr/>
        <a:lstStyle/>
        <a:p>
          <a:endParaRPr lang="en-US"/>
        </a:p>
      </dgm:t>
    </dgm:pt>
    <dgm:pt modelId="{51445933-EA08-4D0B-B3C5-3A4A39053C84}" type="pres">
      <dgm:prSet presAssocID="{80B1CB64-9D8F-407D-B4F1-53D41E664ABB}" presName="childText" presStyleLbl="bgAcc1" presStyleIdx="0" presStyleCnt="2" custScaleX="167849">
        <dgm:presLayoutVars>
          <dgm:bulletEnabled val="1"/>
        </dgm:presLayoutVars>
      </dgm:prSet>
      <dgm:spPr/>
      <dgm:t>
        <a:bodyPr/>
        <a:lstStyle/>
        <a:p>
          <a:endParaRPr lang="en-US"/>
        </a:p>
      </dgm:t>
    </dgm:pt>
    <dgm:pt modelId="{5DFDED17-AEE9-4685-8D38-1E74018488EC}" type="pres">
      <dgm:prSet presAssocID="{43FAC802-D354-41F8-9F25-E58E151DD946}" presName="Name13" presStyleLbl="parChTrans1D2" presStyleIdx="1" presStyleCnt="2"/>
      <dgm:spPr/>
      <dgm:t>
        <a:bodyPr/>
        <a:lstStyle/>
        <a:p>
          <a:endParaRPr lang="en-US"/>
        </a:p>
      </dgm:t>
    </dgm:pt>
    <dgm:pt modelId="{18B64F10-F718-4871-9510-846ED1063580}" type="pres">
      <dgm:prSet presAssocID="{5B58BECB-EA88-4484-9D6E-F932B7F66296}" presName="childText" presStyleLbl="bgAcc1" presStyleIdx="1" presStyleCnt="2" custScaleX="167849">
        <dgm:presLayoutVars>
          <dgm:bulletEnabled val="1"/>
        </dgm:presLayoutVars>
      </dgm:prSet>
      <dgm:spPr/>
      <dgm:t>
        <a:bodyPr/>
        <a:lstStyle/>
        <a:p>
          <a:endParaRPr lang="en-US"/>
        </a:p>
      </dgm:t>
    </dgm:pt>
    <dgm:pt modelId="{8BA712E5-10B5-4B13-BD87-F7C791370D7E}" type="pres">
      <dgm:prSet presAssocID="{142A1B31-87FA-4EDB-B609-5BFDF744FDE6}" presName="root" presStyleCnt="0"/>
      <dgm:spPr/>
    </dgm:pt>
    <dgm:pt modelId="{423B6D55-CD48-4123-BE15-40A2D6025188}" type="pres">
      <dgm:prSet presAssocID="{142A1B31-87FA-4EDB-B609-5BFDF744FDE6}" presName="rootComposite" presStyleCnt="0"/>
      <dgm:spPr/>
    </dgm:pt>
    <dgm:pt modelId="{CEA4E961-A750-44F8-A99E-8D2990088B6B}" type="pres">
      <dgm:prSet presAssocID="{142A1B31-87FA-4EDB-B609-5BFDF744FDE6}" presName="rootText" presStyleLbl="node1" presStyleIdx="1" presStyleCnt="2" custScaleX="139114" custLinFactNeighborX="-36072"/>
      <dgm:spPr/>
      <dgm:t>
        <a:bodyPr/>
        <a:lstStyle/>
        <a:p>
          <a:endParaRPr lang="en-US"/>
        </a:p>
      </dgm:t>
    </dgm:pt>
    <dgm:pt modelId="{83FB02E3-0457-4752-A20D-183D733E21D4}" type="pres">
      <dgm:prSet presAssocID="{142A1B31-87FA-4EDB-B609-5BFDF744FDE6}" presName="rootConnector" presStyleLbl="node1" presStyleIdx="1" presStyleCnt="2"/>
      <dgm:spPr/>
      <dgm:t>
        <a:bodyPr/>
        <a:lstStyle/>
        <a:p>
          <a:endParaRPr lang="en-US"/>
        </a:p>
      </dgm:t>
    </dgm:pt>
    <dgm:pt modelId="{207B2FA9-1E32-4AA2-B8D8-BE125883AE8C}" type="pres">
      <dgm:prSet presAssocID="{142A1B31-87FA-4EDB-B609-5BFDF744FDE6}" presName="childShape" presStyleCnt="0"/>
      <dgm:spPr/>
    </dgm:pt>
  </dgm:ptLst>
  <dgm:cxnLst>
    <dgm:cxn modelId="{4F54F4F2-72C0-4E92-89A6-EAD756EB08C8}" srcId="{051E1F30-A76B-4BFC-BA61-5FE43960DD1C}" destId="{2526DC8E-4E50-4145-A024-5EADAD22F4DE}" srcOrd="0" destOrd="0" parTransId="{67B0AC5E-09CE-46E7-88DD-EDF23EE1E88C}" sibTransId="{61611668-561A-47C5-B4D1-719EDADDCD5A}"/>
    <dgm:cxn modelId="{A84741BF-8E2D-4E80-956F-9903ECD6DAAB}" srcId="{051E1F30-A76B-4BFC-BA61-5FE43960DD1C}" destId="{142A1B31-87FA-4EDB-B609-5BFDF744FDE6}" srcOrd="1" destOrd="0" parTransId="{CD32DC6B-3026-4554-949D-1944151CAEC2}" sibTransId="{C0620EA0-103F-429D-AEF9-F1823F698B7B}"/>
    <dgm:cxn modelId="{18FBE880-5CEF-417C-B856-8177B49E98E5}" srcId="{2526DC8E-4E50-4145-A024-5EADAD22F4DE}" destId="{80B1CB64-9D8F-407D-B4F1-53D41E664ABB}" srcOrd="0" destOrd="0" parTransId="{24C60AA0-61EE-42B2-84A5-669219D21108}" sibTransId="{CBAC82E2-4E95-4BD6-82BE-1988D4B35BCA}"/>
    <dgm:cxn modelId="{23C19D94-C492-4DC7-86E4-18DC1219A47E}" type="presOf" srcId="{43FAC802-D354-41F8-9F25-E58E151DD946}" destId="{5DFDED17-AEE9-4685-8D38-1E74018488EC}" srcOrd="0" destOrd="0" presId="urn:microsoft.com/office/officeart/2005/8/layout/hierarchy3"/>
    <dgm:cxn modelId="{EAB56B64-3E68-453E-A31B-FEA8EAFF3F38}" srcId="{2526DC8E-4E50-4145-A024-5EADAD22F4DE}" destId="{5B58BECB-EA88-4484-9D6E-F932B7F66296}" srcOrd="1" destOrd="0" parTransId="{43FAC802-D354-41F8-9F25-E58E151DD946}" sibTransId="{EC59B478-A568-4E23-8F1B-A7882F1AA701}"/>
    <dgm:cxn modelId="{219521D2-0D7C-4B98-BFD4-E401B425298B}" type="presOf" srcId="{2526DC8E-4E50-4145-A024-5EADAD22F4DE}" destId="{51D8F095-5EF5-437B-993C-9E2F8F5DEE5A}" srcOrd="1" destOrd="0" presId="urn:microsoft.com/office/officeart/2005/8/layout/hierarchy3"/>
    <dgm:cxn modelId="{3362F293-5423-4921-AD9A-A29ACBA34802}" type="presOf" srcId="{051E1F30-A76B-4BFC-BA61-5FE43960DD1C}" destId="{CB4AC5EC-4574-4BE4-AC50-C48B0F9EA086}" srcOrd="0" destOrd="0" presId="urn:microsoft.com/office/officeart/2005/8/layout/hierarchy3"/>
    <dgm:cxn modelId="{FDCBA823-2388-4246-8700-4290B18DB49D}" type="presOf" srcId="{5B58BECB-EA88-4484-9D6E-F932B7F66296}" destId="{18B64F10-F718-4871-9510-846ED1063580}" srcOrd="0" destOrd="0" presId="urn:microsoft.com/office/officeart/2005/8/layout/hierarchy3"/>
    <dgm:cxn modelId="{7DD37E1A-1309-4200-BAC5-0FB6F09AD52D}" type="presOf" srcId="{24C60AA0-61EE-42B2-84A5-669219D21108}" destId="{AC06FAA0-D9E0-4A41-A7C3-AE347375B208}" srcOrd="0" destOrd="0" presId="urn:microsoft.com/office/officeart/2005/8/layout/hierarchy3"/>
    <dgm:cxn modelId="{5E6BA78E-415A-4A3B-960C-21FDF71E5FC3}" type="presOf" srcId="{142A1B31-87FA-4EDB-B609-5BFDF744FDE6}" destId="{CEA4E961-A750-44F8-A99E-8D2990088B6B}" srcOrd="0" destOrd="0" presId="urn:microsoft.com/office/officeart/2005/8/layout/hierarchy3"/>
    <dgm:cxn modelId="{1C16E1B4-5EDA-4B63-945F-C1902D55F806}" type="presOf" srcId="{2526DC8E-4E50-4145-A024-5EADAD22F4DE}" destId="{1EEB2B3F-AD1E-4C55-9151-CC32A45365CF}" srcOrd="0" destOrd="0" presId="urn:microsoft.com/office/officeart/2005/8/layout/hierarchy3"/>
    <dgm:cxn modelId="{2887CBB8-FD85-4F26-8FD4-2BAB43839D8F}" type="presOf" srcId="{80B1CB64-9D8F-407D-B4F1-53D41E664ABB}" destId="{51445933-EA08-4D0B-B3C5-3A4A39053C84}" srcOrd="0" destOrd="0" presId="urn:microsoft.com/office/officeart/2005/8/layout/hierarchy3"/>
    <dgm:cxn modelId="{0B93F15E-20BB-4363-AC8E-8D3916BEBC67}" type="presOf" srcId="{142A1B31-87FA-4EDB-B609-5BFDF744FDE6}" destId="{83FB02E3-0457-4752-A20D-183D733E21D4}" srcOrd="1" destOrd="0" presId="urn:microsoft.com/office/officeart/2005/8/layout/hierarchy3"/>
    <dgm:cxn modelId="{4CDD5193-8AFC-4DC8-897D-08A328C2445B}" type="presParOf" srcId="{CB4AC5EC-4574-4BE4-AC50-C48B0F9EA086}" destId="{A17D0B53-A3E2-429D-BBE7-D3A295CF68CA}" srcOrd="0" destOrd="0" presId="urn:microsoft.com/office/officeart/2005/8/layout/hierarchy3"/>
    <dgm:cxn modelId="{75510855-75FF-4AE9-99B1-3169E3E7D952}" type="presParOf" srcId="{A17D0B53-A3E2-429D-BBE7-D3A295CF68CA}" destId="{6E8C04D9-8284-4252-B47C-4FA1BC9286BF}" srcOrd="0" destOrd="0" presId="urn:microsoft.com/office/officeart/2005/8/layout/hierarchy3"/>
    <dgm:cxn modelId="{717CD2A9-A6D6-4481-A4F2-AC809BD1065D}" type="presParOf" srcId="{6E8C04D9-8284-4252-B47C-4FA1BC9286BF}" destId="{1EEB2B3F-AD1E-4C55-9151-CC32A45365CF}" srcOrd="0" destOrd="0" presId="urn:microsoft.com/office/officeart/2005/8/layout/hierarchy3"/>
    <dgm:cxn modelId="{ADD62618-1D41-4850-9DE5-750AB40ECACD}" type="presParOf" srcId="{6E8C04D9-8284-4252-B47C-4FA1BC9286BF}" destId="{51D8F095-5EF5-437B-993C-9E2F8F5DEE5A}" srcOrd="1" destOrd="0" presId="urn:microsoft.com/office/officeart/2005/8/layout/hierarchy3"/>
    <dgm:cxn modelId="{0EBE853F-EEF9-4E18-86A1-E41AB5358D45}" type="presParOf" srcId="{A17D0B53-A3E2-429D-BBE7-D3A295CF68CA}" destId="{EA3B1645-A32C-46F8-8D33-A0EECD78A892}" srcOrd="1" destOrd="0" presId="urn:microsoft.com/office/officeart/2005/8/layout/hierarchy3"/>
    <dgm:cxn modelId="{6038685B-DE0B-463D-942C-9BCA73A92BA0}" type="presParOf" srcId="{EA3B1645-A32C-46F8-8D33-A0EECD78A892}" destId="{AC06FAA0-D9E0-4A41-A7C3-AE347375B208}" srcOrd="0" destOrd="0" presId="urn:microsoft.com/office/officeart/2005/8/layout/hierarchy3"/>
    <dgm:cxn modelId="{6EB3D0BC-C542-4048-9798-DBC392CBB764}" type="presParOf" srcId="{EA3B1645-A32C-46F8-8D33-A0EECD78A892}" destId="{51445933-EA08-4D0B-B3C5-3A4A39053C84}" srcOrd="1" destOrd="0" presId="urn:microsoft.com/office/officeart/2005/8/layout/hierarchy3"/>
    <dgm:cxn modelId="{6A06AA4F-D80A-47DA-A1FC-C2B4282A4B42}" type="presParOf" srcId="{EA3B1645-A32C-46F8-8D33-A0EECD78A892}" destId="{5DFDED17-AEE9-4685-8D38-1E74018488EC}" srcOrd="2" destOrd="0" presId="urn:microsoft.com/office/officeart/2005/8/layout/hierarchy3"/>
    <dgm:cxn modelId="{87AD242E-C0F9-4FFE-8D86-26CBCEC4D833}" type="presParOf" srcId="{EA3B1645-A32C-46F8-8D33-A0EECD78A892}" destId="{18B64F10-F718-4871-9510-846ED1063580}" srcOrd="3" destOrd="0" presId="urn:microsoft.com/office/officeart/2005/8/layout/hierarchy3"/>
    <dgm:cxn modelId="{5C72BD8C-D568-4EB9-A82D-88F9B2DC5655}" type="presParOf" srcId="{CB4AC5EC-4574-4BE4-AC50-C48B0F9EA086}" destId="{8BA712E5-10B5-4B13-BD87-F7C791370D7E}" srcOrd="1" destOrd="0" presId="urn:microsoft.com/office/officeart/2005/8/layout/hierarchy3"/>
    <dgm:cxn modelId="{ABE25BD5-5C14-41AD-A3D9-274936EF06C5}" type="presParOf" srcId="{8BA712E5-10B5-4B13-BD87-F7C791370D7E}" destId="{423B6D55-CD48-4123-BE15-40A2D6025188}" srcOrd="0" destOrd="0" presId="urn:microsoft.com/office/officeart/2005/8/layout/hierarchy3"/>
    <dgm:cxn modelId="{710967D5-24FD-4F3A-81F5-8041E2CD855D}" type="presParOf" srcId="{423B6D55-CD48-4123-BE15-40A2D6025188}" destId="{CEA4E961-A750-44F8-A99E-8D2990088B6B}" srcOrd="0" destOrd="0" presId="urn:microsoft.com/office/officeart/2005/8/layout/hierarchy3"/>
    <dgm:cxn modelId="{1D56F8BD-38D7-4872-89CD-9E401F42352C}" type="presParOf" srcId="{423B6D55-CD48-4123-BE15-40A2D6025188}" destId="{83FB02E3-0457-4752-A20D-183D733E21D4}" srcOrd="1" destOrd="0" presId="urn:microsoft.com/office/officeart/2005/8/layout/hierarchy3"/>
    <dgm:cxn modelId="{CB214997-DD9A-457F-B60C-B7CDE7397BBD}" type="presParOf" srcId="{8BA712E5-10B5-4B13-BD87-F7C791370D7E}" destId="{207B2FA9-1E32-4AA2-B8D8-BE125883AE8C}" srcOrd="1"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A0326754-72F6-4B9D-9A4E-CF162208A433}"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en-US"/>
        </a:p>
      </dgm:t>
    </dgm:pt>
    <dgm:pt modelId="{1493BAC2-5BA5-433A-B985-916BD2298CF4}">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en-US" sz="2400" b="1" cap="none" spc="0" dirty="0" err="1" smtClean="0">
              <a:ln w="50800"/>
              <a:solidFill>
                <a:schemeClr val="tx1"/>
              </a:solidFill>
              <a:effectLst/>
            </a:rPr>
            <a:t>Senyawa</a:t>
          </a:r>
          <a:r>
            <a:rPr lang="en-US" sz="2400" b="1" cap="none" spc="0" dirty="0" smtClean="0">
              <a:ln w="50800"/>
              <a:solidFill>
                <a:schemeClr val="tx1"/>
              </a:solidFill>
              <a:effectLst/>
            </a:rPr>
            <a:t> </a:t>
          </a:r>
          <a:r>
            <a:rPr lang="en-US" sz="2400" b="1" cap="none" spc="0" dirty="0" err="1" smtClean="0">
              <a:ln w="50800"/>
              <a:solidFill>
                <a:schemeClr val="tx1"/>
              </a:solidFill>
              <a:effectLst/>
            </a:rPr>
            <a:t>kolinergik</a:t>
          </a:r>
          <a:r>
            <a:rPr lang="en-US" sz="2400" b="1" cap="none" spc="0" dirty="0" smtClean="0">
              <a:ln w="50800"/>
              <a:solidFill>
                <a:schemeClr val="tx1"/>
              </a:solidFill>
              <a:effectLst/>
            </a:rPr>
            <a:t> </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jalur</a:t>
          </a:r>
          <a:r>
            <a:rPr lang="en-US" sz="2400" b="1" cap="none" spc="0" dirty="0" smtClean="0">
              <a:ln w="50800"/>
              <a:solidFill>
                <a:schemeClr val="tx1"/>
              </a:solidFill>
              <a:effectLst/>
              <a:sym typeface="Wingdings" pitchFamily="2" charset="2"/>
            </a:rPr>
            <a:t> neural </a:t>
          </a:r>
          <a:r>
            <a:rPr lang="en-US" sz="2400" b="1" cap="none" spc="0" dirty="0" err="1" smtClean="0">
              <a:ln w="50800"/>
              <a:solidFill>
                <a:schemeClr val="tx1"/>
              </a:solidFill>
              <a:effectLst/>
              <a:sym typeface="Wingdings" pitchFamily="2" charset="2"/>
            </a:rPr>
            <a:t>dominan</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pada</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nafas</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manusia</a:t>
          </a:r>
          <a:endParaRPr lang="en-US" sz="2400" b="1" cap="none" spc="0" dirty="0" smtClean="0">
            <a:ln w="50800"/>
            <a:solidFill>
              <a:schemeClr val="tx1"/>
            </a:solidFill>
            <a:effectLst/>
            <a:sym typeface="Wingdings" pitchFamily="2" charset="2"/>
          </a:endParaRPr>
        </a:p>
      </dgm:t>
    </dgm:pt>
    <dgm:pt modelId="{B16E6BFC-9711-4F32-89F5-8356EA3F0313}" type="parTrans" cxnId="{524AFDF3-70B0-4FB1-96C6-BB89AC2938F9}">
      <dgm:prSet/>
      <dgm:spPr/>
      <dgm:t>
        <a:bodyPr/>
        <a:lstStyle/>
        <a:p>
          <a:endParaRPr lang="en-US"/>
        </a:p>
      </dgm:t>
    </dgm:pt>
    <dgm:pt modelId="{B05D9467-EC00-440F-8FA2-73CA9B9846CD}" type="sibTrans" cxnId="{524AFDF3-70B0-4FB1-96C6-BB89AC2938F9}">
      <dgm:prSet/>
      <dgm:spPr/>
      <dgm:t>
        <a:bodyPr/>
        <a:lstStyle/>
        <a:p>
          <a:endParaRPr lang="en-US"/>
        </a:p>
      </dgm:t>
    </dgm:pt>
    <dgm:pt modelId="{6B7771A2-CE3E-4B14-92CB-27CDB38A8517}">
      <dgm:prSet custT="1"/>
      <dgm:spPr>
        <a:solidFill>
          <a:srgbClr val="CC90CC"/>
        </a:solid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en-US" sz="2400" b="1" cap="none" spc="0" dirty="0" err="1" smtClean="0">
              <a:ln w="50800"/>
              <a:solidFill>
                <a:schemeClr val="tx1"/>
              </a:solidFill>
              <a:effectLst/>
              <a:sym typeface="Wingdings" pitchFamily="2" charset="2"/>
            </a:rPr>
            <a:t>Asetilkolin</a:t>
          </a:r>
          <a:r>
            <a:rPr lang="en-US" sz="2400" b="1" cap="none" spc="0" dirty="0" smtClean="0">
              <a:ln w="50800"/>
              <a:solidFill>
                <a:schemeClr val="tx1"/>
              </a:solidFill>
              <a:effectLst/>
              <a:sym typeface="Wingdings" pitchFamily="2" charset="2"/>
            </a:rPr>
            <a:t> yang </a:t>
          </a:r>
          <a:r>
            <a:rPr lang="en-US" sz="2400" b="1" cap="none" spc="0" dirty="0" err="1" smtClean="0">
              <a:ln w="50800"/>
              <a:solidFill>
                <a:schemeClr val="tx1"/>
              </a:solidFill>
              <a:effectLst/>
              <a:sym typeface="Wingdings" pitchFamily="2" charset="2"/>
            </a:rPr>
            <a:t>dilepaskan</a:t>
          </a:r>
          <a:r>
            <a:rPr lang="en-US" sz="2400" b="1" cap="none" spc="0" dirty="0" smtClean="0">
              <a:ln w="50800"/>
              <a:solidFill>
                <a:schemeClr val="tx1"/>
              </a:solidFill>
              <a:effectLst/>
              <a:sym typeface="Wingdings" pitchFamily="2" charset="2"/>
            </a:rPr>
            <a:t>  </a:t>
          </a:r>
          <a:r>
            <a:rPr lang="en-US" sz="2400" b="1" cap="none" spc="0" dirty="0" err="1" smtClean="0">
              <a:ln w="50800"/>
              <a:solidFill>
                <a:schemeClr val="tx1"/>
              </a:solidFill>
              <a:effectLst/>
              <a:sym typeface="Wingdings" pitchFamily="2" charset="2"/>
            </a:rPr>
            <a:t>kontraksi</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otot</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polos</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dan</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sekresi</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mukus</a:t>
          </a:r>
          <a:endParaRPr lang="en-US" sz="2400" b="1" cap="none" spc="0" dirty="0" smtClean="0">
            <a:ln w="50800"/>
            <a:solidFill>
              <a:schemeClr val="tx1"/>
            </a:solidFill>
            <a:effectLst/>
            <a:sym typeface="Wingdings" pitchFamily="2" charset="2"/>
          </a:endParaRPr>
        </a:p>
      </dgm:t>
    </dgm:pt>
    <dgm:pt modelId="{9F2E9BF0-2332-4B54-902B-14F451EAF3C8}" type="parTrans" cxnId="{FEBE8958-EC8E-46F6-812A-4A19E99E833E}">
      <dgm:prSet/>
      <dgm:spPr/>
      <dgm:t>
        <a:bodyPr/>
        <a:lstStyle/>
        <a:p>
          <a:endParaRPr lang="en-US"/>
        </a:p>
      </dgm:t>
    </dgm:pt>
    <dgm:pt modelId="{11125E62-0F37-4BE8-BA17-A36ADE69BF72}" type="sibTrans" cxnId="{FEBE8958-EC8E-46F6-812A-4A19E99E833E}">
      <dgm:prSet/>
      <dgm:spPr/>
      <dgm:t>
        <a:bodyPr/>
        <a:lstStyle/>
        <a:p>
          <a:endParaRPr lang="en-US"/>
        </a:p>
      </dgm:t>
    </dgm:pt>
    <dgm:pt modelId="{9871B161-311B-4AD0-9B50-23785B489F90}">
      <dgm:prSet custT="1"/>
      <dgm:spPr>
        <a:solidFill>
          <a:srgbClr val="FE54F6"/>
        </a:solidFill>
      </dgm:spPr>
      <dgm:t>
        <a:bodyPr>
          <a:scene3d>
            <a:camera prst="orthographicFront"/>
            <a:lightRig rig="balanced" dir="t">
              <a:rot lat="0" lon="0" rev="2100000"/>
            </a:lightRig>
          </a:scene3d>
          <a:sp3d extrusionH="57150" prstMaterial="metal">
            <a:bevelT w="38100" h="25400"/>
            <a:contourClr>
              <a:schemeClr val="bg2"/>
            </a:contourClr>
          </a:sp3d>
        </a:bodyPr>
        <a:lstStyle/>
        <a:p>
          <a:r>
            <a:rPr lang="en-US" sz="2400" b="1" cap="none" spc="0" dirty="0" err="1" smtClean="0">
              <a:ln w="50800"/>
              <a:solidFill>
                <a:schemeClr val="tx1"/>
              </a:solidFill>
              <a:effectLst/>
              <a:sym typeface="Wingdings" pitchFamily="2" charset="2"/>
            </a:rPr>
            <a:t>Senyawa</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antikolinergik</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memblok</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reseptor</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muskarinik</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mencegah</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terjadinya</a:t>
          </a:r>
          <a:r>
            <a:rPr lang="en-US" sz="2400" b="1" cap="none" spc="0" dirty="0" smtClean="0">
              <a:ln w="50800"/>
              <a:solidFill>
                <a:schemeClr val="tx1"/>
              </a:solidFill>
              <a:effectLst/>
              <a:sym typeface="Wingdings" pitchFamily="2" charset="2"/>
            </a:rPr>
            <a:t> </a:t>
          </a:r>
          <a:r>
            <a:rPr lang="en-US" sz="2400" b="1" cap="none" spc="0" dirty="0" err="1" smtClean="0">
              <a:ln w="50800"/>
              <a:solidFill>
                <a:schemeClr val="tx1"/>
              </a:solidFill>
              <a:effectLst/>
              <a:sym typeface="Wingdings" pitchFamily="2" charset="2"/>
            </a:rPr>
            <a:t>bronkokonstriksi</a:t>
          </a:r>
          <a:endParaRPr lang="en-US" sz="2400" b="1" cap="none" spc="0" dirty="0">
            <a:ln w="50800"/>
            <a:solidFill>
              <a:schemeClr val="tx1"/>
            </a:solidFill>
            <a:effectLst/>
          </a:endParaRPr>
        </a:p>
      </dgm:t>
    </dgm:pt>
    <dgm:pt modelId="{16A0271F-91AF-45CD-8F8F-51814973C9BD}" type="parTrans" cxnId="{7B6A99B0-8152-4008-86EB-5EE55B4A4135}">
      <dgm:prSet/>
      <dgm:spPr/>
      <dgm:t>
        <a:bodyPr/>
        <a:lstStyle/>
        <a:p>
          <a:endParaRPr lang="en-US"/>
        </a:p>
      </dgm:t>
    </dgm:pt>
    <dgm:pt modelId="{67D8B7B2-5B47-4039-9DF8-2BCFA1BD29C7}" type="sibTrans" cxnId="{7B6A99B0-8152-4008-86EB-5EE55B4A4135}">
      <dgm:prSet/>
      <dgm:spPr/>
      <dgm:t>
        <a:bodyPr/>
        <a:lstStyle/>
        <a:p>
          <a:endParaRPr lang="en-US"/>
        </a:p>
      </dgm:t>
    </dgm:pt>
    <dgm:pt modelId="{00DD1E97-23A1-44B5-95F3-6A7054F0E6F9}" type="pres">
      <dgm:prSet presAssocID="{A0326754-72F6-4B9D-9A4E-CF162208A433}" presName="Name0" presStyleCnt="0">
        <dgm:presLayoutVars>
          <dgm:dir/>
          <dgm:animLvl val="lvl"/>
          <dgm:resizeHandles val="exact"/>
        </dgm:presLayoutVars>
      </dgm:prSet>
      <dgm:spPr/>
      <dgm:t>
        <a:bodyPr/>
        <a:lstStyle/>
        <a:p>
          <a:endParaRPr lang="en-US"/>
        </a:p>
      </dgm:t>
    </dgm:pt>
    <dgm:pt modelId="{14B59E95-D67C-465F-93C3-4AD62750CE70}" type="pres">
      <dgm:prSet presAssocID="{9871B161-311B-4AD0-9B50-23785B489F90}" presName="boxAndChildren" presStyleCnt="0"/>
      <dgm:spPr/>
    </dgm:pt>
    <dgm:pt modelId="{3580993B-A3F6-421E-AFA1-F4F24E5CC7A1}" type="pres">
      <dgm:prSet presAssocID="{9871B161-311B-4AD0-9B50-23785B489F90}" presName="parentTextBox" presStyleLbl="node1" presStyleIdx="0" presStyleCnt="3"/>
      <dgm:spPr/>
      <dgm:t>
        <a:bodyPr/>
        <a:lstStyle/>
        <a:p>
          <a:endParaRPr lang="en-US"/>
        </a:p>
      </dgm:t>
    </dgm:pt>
    <dgm:pt modelId="{7BDCF35E-FAA6-4E4F-8923-E6A16BA297BC}" type="pres">
      <dgm:prSet presAssocID="{11125E62-0F37-4BE8-BA17-A36ADE69BF72}" presName="sp" presStyleCnt="0"/>
      <dgm:spPr/>
    </dgm:pt>
    <dgm:pt modelId="{E5B51007-F0C1-4C01-BC30-231541FCD6AD}" type="pres">
      <dgm:prSet presAssocID="{6B7771A2-CE3E-4B14-92CB-27CDB38A8517}" presName="arrowAndChildren" presStyleCnt="0"/>
      <dgm:spPr/>
    </dgm:pt>
    <dgm:pt modelId="{49C9320B-82CE-4690-81C2-415835875A55}" type="pres">
      <dgm:prSet presAssocID="{6B7771A2-CE3E-4B14-92CB-27CDB38A8517}" presName="parentTextArrow" presStyleLbl="node1" presStyleIdx="1" presStyleCnt="3"/>
      <dgm:spPr/>
      <dgm:t>
        <a:bodyPr/>
        <a:lstStyle/>
        <a:p>
          <a:endParaRPr lang="en-US"/>
        </a:p>
      </dgm:t>
    </dgm:pt>
    <dgm:pt modelId="{858CEFF3-CBBC-4537-A148-BC8CD09923E4}" type="pres">
      <dgm:prSet presAssocID="{B05D9467-EC00-440F-8FA2-73CA9B9846CD}" presName="sp" presStyleCnt="0"/>
      <dgm:spPr/>
    </dgm:pt>
    <dgm:pt modelId="{719160C6-A097-4D31-9B59-B5E60133ADEC}" type="pres">
      <dgm:prSet presAssocID="{1493BAC2-5BA5-433A-B985-916BD2298CF4}" presName="arrowAndChildren" presStyleCnt="0"/>
      <dgm:spPr/>
    </dgm:pt>
    <dgm:pt modelId="{E7E77581-8BEE-435F-82EF-007ACF015F24}" type="pres">
      <dgm:prSet presAssocID="{1493BAC2-5BA5-433A-B985-916BD2298CF4}" presName="parentTextArrow" presStyleLbl="node1" presStyleIdx="2" presStyleCnt="3" custLinFactNeighborY="-46"/>
      <dgm:spPr/>
      <dgm:t>
        <a:bodyPr/>
        <a:lstStyle/>
        <a:p>
          <a:endParaRPr lang="en-US"/>
        </a:p>
      </dgm:t>
    </dgm:pt>
  </dgm:ptLst>
  <dgm:cxnLst>
    <dgm:cxn modelId="{4CB07C85-09B0-40B2-BDB2-2919A711504D}" type="presOf" srcId="{1493BAC2-5BA5-433A-B985-916BD2298CF4}" destId="{E7E77581-8BEE-435F-82EF-007ACF015F24}" srcOrd="0" destOrd="0" presId="urn:microsoft.com/office/officeart/2005/8/layout/process4"/>
    <dgm:cxn modelId="{FEBE8958-EC8E-46F6-812A-4A19E99E833E}" srcId="{A0326754-72F6-4B9D-9A4E-CF162208A433}" destId="{6B7771A2-CE3E-4B14-92CB-27CDB38A8517}" srcOrd="1" destOrd="0" parTransId="{9F2E9BF0-2332-4B54-902B-14F451EAF3C8}" sibTransId="{11125E62-0F37-4BE8-BA17-A36ADE69BF72}"/>
    <dgm:cxn modelId="{F82A4FAA-E5E8-421F-9FB6-C6BA8BF41559}" type="presOf" srcId="{9871B161-311B-4AD0-9B50-23785B489F90}" destId="{3580993B-A3F6-421E-AFA1-F4F24E5CC7A1}" srcOrd="0" destOrd="0" presId="urn:microsoft.com/office/officeart/2005/8/layout/process4"/>
    <dgm:cxn modelId="{7B6A99B0-8152-4008-86EB-5EE55B4A4135}" srcId="{A0326754-72F6-4B9D-9A4E-CF162208A433}" destId="{9871B161-311B-4AD0-9B50-23785B489F90}" srcOrd="2" destOrd="0" parTransId="{16A0271F-91AF-45CD-8F8F-51814973C9BD}" sibTransId="{67D8B7B2-5B47-4039-9DF8-2BCFA1BD29C7}"/>
    <dgm:cxn modelId="{524AFDF3-70B0-4FB1-96C6-BB89AC2938F9}" srcId="{A0326754-72F6-4B9D-9A4E-CF162208A433}" destId="{1493BAC2-5BA5-433A-B985-916BD2298CF4}" srcOrd="0" destOrd="0" parTransId="{B16E6BFC-9711-4F32-89F5-8356EA3F0313}" sibTransId="{B05D9467-EC00-440F-8FA2-73CA9B9846CD}"/>
    <dgm:cxn modelId="{89A872EF-8F2B-45B0-B8E3-F6D77199E63E}" type="presOf" srcId="{A0326754-72F6-4B9D-9A4E-CF162208A433}" destId="{00DD1E97-23A1-44B5-95F3-6A7054F0E6F9}" srcOrd="0" destOrd="0" presId="urn:microsoft.com/office/officeart/2005/8/layout/process4"/>
    <dgm:cxn modelId="{501B08C1-ABC7-4228-8FCF-B25B8FAB48C4}" type="presOf" srcId="{6B7771A2-CE3E-4B14-92CB-27CDB38A8517}" destId="{49C9320B-82CE-4690-81C2-415835875A55}" srcOrd="0" destOrd="0" presId="urn:microsoft.com/office/officeart/2005/8/layout/process4"/>
    <dgm:cxn modelId="{16B02281-5781-497C-BB99-53E239F2B117}" type="presParOf" srcId="{00DD1E97-23A1-44B5-95F3-6A7054F0E6F9}" destId="{14B59E95-D67C-465F-93C3-4AD62750CE70}" srcOrd="0" destOrd="0" presId="urn:microsoft.com/office/officeart/2005/8/layout/process4"/>
    <dgm:cxn modelId="{82D9F179-FE34-4964-A314-E7E8BA44CB52}" type="presParOf" srcId="{14B59E95-D67C-465F-93C3-4AD62750CE70}" destId="{3580993B-A3F6-421E-AFA1-F4F24E5CC7A1}" srcOrd="0" destOrd="0" presId="urn:microsoft.com/office/officeart/2005/8/layout/process4"/>
    <dgm:cxn modelId="{1BC9B41D-AC4B-4122-B007-9670C11CF8A7}" type="presParOf" srcId="{00DD1E97-23A1-44B5-95F3-6A7054F0E6F9}" destId="{7BDCF35E-FAA6-4E4F-8923-E6A16BA297BC}" srcOrd="1" destOrd="0" presId="urn:microsoft.com/office/officeart/2005/8/layout/process4"/>
    <dgm:cxn modelId="{54BFD76A-AF2E-4F3B-BF38-A3F682A7455D}" type="presParOf" srcId="{00DD1E97-23A1-44B5-95F3-6A7054F0E6F9}" destId="{E5B51007-F0C1-4C01-BC30-231541FCD6AD}" srcOrd="2" destOrd="0" presId="urn:microsoft.com/office/officeart/2005/8/layout/process4"/>
    <dgm:cxn modelId="{313B90DD-E521-488E-A424-2AC1B1DEA80B}" type="presParOf" srcId="{E5B51007-F0C1-4C01-BC30-231541FCD6AD}" destId="{49C9320B-82CE-4690-81C2-415835875A55}" srcOrd="0" destOrd="0" presId="urn:microsoft.com/office/officeart/2005/8/layout/process4"/>
    <dgm:cxn modelId="{861E89E1-05D1-4FFD-8AD1-7C7B2813F5C8}" type="presParOf" srcId="{00DD1E97-23A1-44B5-95F3-6A7054F0E6F9}" destId="{858CEFF3-CBBC-4537-A148-BC8CD09923E4}" srcOrd="3" destOrd="0" presId="urn:microsoft.com/office/officeart/2005/8/layout/process4"/>
    <dgm:cxn modelId="{968888B9-F03F-474C-B731-1E6F10316323}" type="presParOf" srcId="{00DD1E97-23A1-44B5-95F3-6A7054F0E6F9}" destId="{719160C6-A097-4D31-9B59-B5E60133ADEC}" srcOrd="4" destOrd="0" presId="urn:microsoft.com/office/officeart/2005/8/layout/process4"/>
    <dgm:cxn modelId="{22B43965-5165-430F-A805-F1A4D4E92A78}" type="presParOf" srcId="{719160C6-A097-4D31-9B59-B5E60133ADEC}" destId="{E7E77581-8BEE-435F-82EF-007ACF015F24}"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77A1E4-1741-4DD9-BDA6-C02CA5236DB3}" type="datetimeFigureOut">
              <a:rPr lang="id-ID"/>
              <a:pPr>
                <a:defRPr/>
              </a:pPr>
              <a:t>09/04/2017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5B5481-00A3-459E-86C2-948EDD1E8674}"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vagus nerve innervates the airway walls and postganglionic fibres terminate in airway smooth muscle and submucosal glands. Stimulation of the vagus nerve results in the release of acetylcholine and its interaction with M3 muscarinic receptors on airway smooth muscle cells and goblet cells in submucosal glands. This in turn leads to smooth muscle contractions and bronchoconstriction; as well as mucous production and secretion. The airways are under a constant, low level vagal stimulation which causes a certain amount of resting airway “tone”.</a:t>
            </a:r>
          </a:p>
          <a:p>
            <a:pPr eaLnBrk="1" hangingPunct="1">
              <a:spcBef>
                <a:spcPct val="0"/>
              </a:spcBef>
            </a:pPr>
            <a:endParaRPr lang="en-GB" smtClean="0"/>
          </a:p>
          <a:p>
            <a:pPr eaLnBrk="1" hangingPunct="1">
              <a:spcBef>
                <a:spcPct val="0"/>
              </a:spcBef>
            </a:pPr>
            <a:r>
              <a:rPr lang="en-GB" smtClean="0"/>
              <a:t>Further stimulation of the vagus nerve can result from the presence of chemical or mechanical irritants which are sensed by afferent C-fibres. Stimulation of these nerves leads to transmission to the CNS and increased vagal stimulation, resulting in bronchoconstriction and mucus hypersecretion in an effort to prevent the irritant from penetrating further into the lungs.</a:t>
            </a:r>
            <a:endParaRPr lang="id-ID" smtClean="0"/>
          </a:p>
          <a:p>
            <a:pPr eaLnBrk="1" hangingPunct="1">
              <a:spcBef>
                <a:spcPct val="0"/>
              </a:spcBef>
            </a:pPr>
            <a:r>
              <a:rPr lang="id-ID" smtClean="0"/>
              <a:t>Nervus  vagus menginnervasi ddg  sal.npasa  dan serabutpostganglion berakhir diselototpolossal.npsdankelenjar submukosa.  Stimulasinervusvagus  menghasilkan pelepasanasetiulkolindan  ia akanberiteraksi dengan M3 reseptor muskarinik pada sel otot polos saluran napas dan goblet  selpada kelenjar  submukosa  shg  menyebabkan  kontraksi  otot polos  dan bronkokontriksi  dan juga  produksi dan sekresi mukus.</a:t>
            </a:r>
          </a:p>
          <a:p>
            <a:pPr eaLnBrk="1" hangingPunct="1">
              <a:spcBef>
                <a:spcPct val="0"/>
              </a:spcBef>
            </a:pPr>
            <a:r>
              <a:rPr lang="id-ID" smtClean="0"/>
              <a:t>Stimulasi dari nervus vagus ini dapat disebabkan  dari  adanya  zaat kimiayang terhirupatau iritasimekanik yang disensasi olehserabut afferen   lalu disampaikanke CNS  dan terjadi peningkatan   stimulasi N vagus shg menghasilkan bronkokontriksi dan hipersekresi mukus dlm usaha  mencegah  iritan masuk kedalam paru.</a:t>
            </a:r>
            <a:endParaRPr lang="en-US" smtClean="0"/>
          </a:p>
          <a:p>
            <a:pPr eaLnBrk="1" hangingPunct="1">
              <a:spcBef>
                <a:spcPct val="0"/>
              </a:spcBef>
            </a:pPr>
            <a:endParaRPr lang="en-GB" smtClean="0"/>
          </a:p>
        </p:txBody>
      </p:sp>
      <p:sp>
        <p:nvSpPr>
          <p:cNvPr id="35844" name="Date Placeholder 1"/>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DFF593-112F-4C12-8B18-CD6CEBD07BF6}" type="datetime1">
              <a:rPr lang="id-ID" smtClean="0"/>
              <a:pPr fontAlgn="base">
                <a:spcBef>
                  <a:spcPct val="0"/>
                </a:spcBef>
                <a:spcAft>
                  <a:spcPct val="0"/>
                </a:spcAft>
                <a:defRPr/>
              </a:pPr>
              <a:t>09/04/2017</a:t>
            </a:fld>
            <a:endParaRPr lang="en-US" smtClean="0"/>
          </a:p>
        </p:txBody>
      </p:sp>
      <p:sp>
        <p:nvSpPr>
          <p:cNvPr id="35845" name="Footer Placeholder 2"/>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Respina,Jakarta 3 Desember 2011</a:t>
            </a:r>
          </a:p>
        </p:txBody>
      </p:sp>
      <p:sp>
        <p:nvSpPr>
          <p:cNvPr id="3584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APT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pitchFamily="34" charset="0"/>
              </a:rPr>
              <a:t>Hazard ratios based on subgroup-wise Cox regression with terms for treatment and represented by rectangles with area proportional to the fraction of patients within the subgroup category.</a:t>
            </a:r>
          </a:p>
          <a:p>
            <a:pPr eaLnBrk="1" hangingPunct="1">
              <a:spcBef>
                <a:spcPct val="0"/>
              </a:spcBef>
            </a:pPr>
            <a:r>
              <a:rPr lang="en-GB" smtClean="0">
                <a:latin typeface="Arial" pitchFamily="34" charset="0"/>
              </a:rPr>
              <a:t>Error bars represent 95% confidence intervals.</a:t>
            </a:r>
          </a:p>
          <a:p>
            <a:pPr eaLnBrk="1" hangingPunct="1">
              <a:spcBef>
                <a:spcPct val="0"/>
              </a:spcBef>
            </a:pPr>
            <a:r>
              <a:rPr lang="en-GB" smtClean="0">
                <a:latin typeface="Arial" pitchFamily="34" charset="0"/>
              </a:rPr>
              <a:t>n=number of patients with at least one exacerbation.</a:t>
            </a:r>
          </a:p>
          <a:p>
            <a:pPr eaLnBrk="1" hangingPunct="1">
              <a:spcBef>
                <a:spcPct val="0"/>
              </a:spcBef>
            </a:pPr>
            <a:r>
              <a:rPr lang="en-GB" smtClean="0">
                <a:latin typeface="Arial" pitchFamily="34" charset="0"/>
              </a:rPr>
              <a:t>N=total number of patients.</a:t>
            </a:r>
          </a:p>
          <a:p>
            <a:pPr eaLnBrk="1" hangingPunct="1">
              <a:spcBef>
                <a:spcPct val="0"/>
              </a:spcBef>
            </a:pPr>
            <a:r>
              <a:rPr lang="en-US" smtClean="0">
                <a:latin typeface="Arial" pitchFamily="34" charset="0"/>
              </a:rPr>
              <a:t>Patients with low BMI or very severe COPD seemed to benefit most from tiotropium. However, the p-values for testing an interaction between treatment effect and subgroup were 0.17 for BMI and 0.05 for GOLD stage.</a:t>
            </a:r>
          </a:p>
          <a:p>
            <a:pPr eaLnBrk="1" hangingPunct="1">
              <a:spcBef>
                <a:spcPct val="0"/>
              </a:spcBef>
            </a:pPr>
            <a:r>
              <a:rPr lang="en-US" smtClean="0">
                <a:latin typeface="Arial" pitchFamily="34" charset="0"/>
              </a:rPr>
              <a:t>Interaction p-values: age group 0.76, gender 0.83, COPD severity stage (GOLD) 0.05, smoking status 0.64, BMI group 0.17, ICS use at baseline 0.41.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cs typeface="Arial" pitchFamily="34" charset="0"/>
              </a:rPr>
              <a:t>p</a:t>
            </a:r>
            <a:r>
              <a:rPr lang="en-US" smtClean="0"/>
              <a:t>revention of exacerbations by tiotropium alone</a:t>
            </a:r>
            <a:br>
              <a:rPr lang="en-US" smtClean="0"/>
            </a:br>
            <a:r>
              <a:rPr lang="en-US" smtClean="0"/>
              <a:t>appears to be efficient</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2DE34-2095-4BC8-9E50-50FCD4696E0E}"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F68F7-A087-4EF6-968C-C869005B4EBC}"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1700" fontAlgn="base">
              <a:spcBef>
                <a:spcPct val="0"/>
              </a:spcBef>
              <a:spcAft>
                <a:spcPct val="0"/>
              </a:spcAft>
              <a:defRPr/>
            </a:pPr>
            <a:fld id="{5EADFE63-AB0F-49CC-B2A9-AA9B8866C613}" type="slidenum">
              <a:rPr lang="en-US" altLang="id-ID" smtClean="0">
                <a:solidFill>
                  <a:srgbClr val="000000"/>
                </a:solidFill>
              </a:rPr>
              <a:pPr defTabSz="901700" fontAlgn="base">
                <a:spcBef>
                  <a:spcPct val="0"/>
                </a:spcBef>
                <a:spcAft>
                  <a:spcPct val="0"/>
                </a:spcAft>
                <a:defRPr/>
              </a:pPr>
              <a:t>31</a:t>
            </a:fld>
            <a:endParaRPr lang="en-US" altLang="id-ID" smtClean="0">
              <a:solidFill>
                <a:srgbClr val="000000"/>
              </a:solidFill>
            </a:endParaRPr>
          </a:p>
        </p:txBody>
      </p:sp>
      <p:sp>
        <p:nvSpPr>
          <p:cNvPr id="53251" name="Rectangle 2"/>
          <p:cNvSpPr>
            <a:spLocks noGrp="1" noRot="1" noChangeAspect="1" noChangeArrowheads="1" noTextEdit="1"/>
          </p:cNvSpPr>
          <p:nvPr>
            <p:ph type="sldImg"/>
          </p:nvPr>
        </p:nvSpPr>
        <p:spPr bwMode="auto">
          <a:xfrm>
            <a:off x="1143000" y="682625"/>
            <a:ext cx="4575175" cy="3432175"/>
          </a:xfrm>
          <a:noFill/>
          <a:ln>
            <a:solidFill>
              <a:srgbClr val="000000"/>
            </a:solidFill>
            <a:miter lim="800000"/>
            <a:headEnd/>
            <a:tailEnd/>
          </a:ln>
        </p:spPr>
      </p:sp>
      <p:sp>
        <p:nvSpPr>
          <p:cNvPr id="145412" name="Rectangle 3"/>
          <p:cNvSpPr>
            <a:spLocks noGrp="1" noChangeArrowheads="1"/>
          </p:cNvSpPr>
          <p:nvPr>
            <p:ph type="body" idx="1"/>
          </p:nvPr>
        </p:nvSpPr>
        <p:spPr>
          <a:xfrm>
            <a:off x="395288" y="4344988"/>
            <a:ext cx="6080125" cy="4114800"/>
          </a:xfrm>
          <a:ln/>
        </p:spPr>
        <p:txBody>
          <a:bodyPr lIns="0" tIns="0" rIns="0" bIns="0"/>
          <a:lstStyle/>
          <a:p>
            <a:pPr marL="0" lvl="1" eaLnBrk="1" fontAlgn="auto" hangingPunct="1">
              <a:spcBef>
                <a:spcPts val="0"/>
              </a:spcBef>
              <a:spcAft>
                <a:spcPts val="0"/>
              </a:spcAft>
              <a:buClr>
                <a:srgbClr val="000000"/>
              </a:buClr>
              <a:buFont typeface="Arial" pitchFamily="34" charset="0"/>
              <a:buNone/>
              <a:defRPr/>
            </a:pPr>
            <a:r>
              <a:rPr lang="en-US" sz="800" b="1" dirty="0" smtClean="0">
                <a:latin typeface="Arial" pitchFamily="34" charset="0"/>
              </a:rPr>
              <a:t>Key points</a:t>
            </a:r>
          </a:p>
          <a:p>
            <a:pPr marL="171450" lvl="1" indent="-171450" eaLnBrk="1" fontAlgn="auto" hangingPunct="1">
              <a:spcBef>
                <a:spcPts val="0"/>
              </a:spcBef>
              <a:spcAft>
                <a:spcPts val="0"/>
              </a:spcAft>
              <a:buClr>
                <a:srgbClr val="000000"/>
              </a:buClr>
              <a:buFont typeface="Arial" pitchFamily="34" charset="0"/>
              <a:buChar char="•"/>
              <a:defRPr/>
            </a:pPr>
            <a:r>
              <a:rPr lang="en-US" sz="800" dirty="0" smtClean="0">
                <a:latin typeface="Arial" pitchFamily="34" charset="0"/>
              </a:rPr>
              <a:t>A major </a:t>
            </a:r>
            <a:r>
              <a:rPr lang="en-US" sz="800" dirty="0">
                <a:latin typeface="Arial" pitchFamily="34" charset="0"/>
              </a:rPr>
              <a:t>advantage of tiotropium therapy for </a:t>
            </a:r>
            <a:r>
              <a:rPr lang="en-US" sz="800" dirty="0" smtClean="0">
                <a:latin typeface="Arial" pitchFamily="34" charset="0"/>
              </a:rPr>
              <a:t>chronic obstructive pulmonary disease (COPD), is that patients </a:t>
            </a:r>
            <a:r>
              <a:rPr lang="en-US" sz="800" dirty="0">
                <a:latin typeface="Arial" pitchFamily="34" charset="0"/>
              </a:rPr>
              <a:t>have the choice of two alternative devices: the single-dose HandiHaler</a:t>
            </a:r>
            <a:r>
              <a:rPr lang="en-GB" sz="800" baseline="30000" dirty="0">
                <a:latin typeface="Arial" pitchFamily="34" charset="0"/>
              </a:rPr>
              <a:t>®</a:t>
            </a:r>
            <a:r>
              <a:rPr lang="en-GB" sz="800" dirty="0">
                <a:latin typeface="Arial" pitchFamily="34" charset="0"/>
              </a:rPr>
              <a:t> </a:t>
            </a:r>
            <a:r>
              <a:rPr lang="en-US" sz="800" dirty="0">
                <a:latin typeface="Arial" pitchFamily="34" charset="0"/>
              </a:rPr>
              <a:t>(dry powder inhaler)</a:t>
            </a:r>
            <a:r>
              <a:rPr lang="en-GB" sz="800" baseline="30000" dirty="0">
                <a:latin typeface="Arial" pitchFamily="34" charset="0"/>
              </a:rPr>
              <a:t>1</a:t>
            </a:r>
            <a:r>
              <a:rPr lang="en-US" sz="800" dirty="0">
                <a:latin typeface="Arial" pitchFamily="34" charset="0"/>
              </a:rPr>
              <a:t> or the multi-dose Respimat</a:t>
            </a:r>
            <a:r>
              <a:rPr lang="en-GB" sz="800" baseline="30000" dirty="0">
                <a:latin typeface="Arial" pitchFamily="34" charset="0"/>
              </a:rPr>
              <a:t>®</a:t>
            </a:r>
            <a:r>
              <a:rPr lang="en-US" sz="800" dirty="0">
                <a:latin typeface="Arial" pitchFamily="34" charset="0"/>
              </a:rPr>
              <a:t> </a:t>
            </a:r>
            <a:r>
              <a:rPr lang="en-US" sz="800" dirty="0" smtClean="0">
                <a:latin typeface="Arial" pitchFamily="34" charset="0"/>
              </a:rPr>
              <a:t>(Soft Mist™ inhaler [SMI]).</a:t>
            </a:r>
            <a:r>
              <a:rPr lang="en-GB" sz="800" baseline="30000" dirty="0">
                <a:latin typeface="Arial" pitchFamily="34" charset="0"/>
              </a:rPr>
              <a:t>2</a:t>
            </a:r>
            <a:r>
              <a:rPr lang="en-US" sz="800" dirty="0">
                <a:latin typeface="Arial" pitchFamily="34" charset="0"/>
              </a:rPr>
              <a:t> </a:t>
            </a:r>
            <a:endParaRPr lang="en-US" sz="800" dirty="0" smtClean="0">
              <a:latin typeface="Arial" pitchFamily="34" charset="0"/>
            </a:endParaRPr>
          </a:p>
          <a:p>
            <a:pPr marL="171450" lvl="1" indent="-171450" eaLnBrk="1" fontAlgn="auto" hangingPunct="1">
              <a:spcBef>
                <a:spcPts val="0"/>
              </a:spcBef>
              <a:spcAft>
                <a:spcPts val="0"/>
              </a:spcAft>
              <a:buClr>
                <a:srgbClr val="000000"/>
              </a:buClr>
              <a:buFont typeface="Arial" pitchFamily="34" charset="0"/>
              <a:buChar char="•"/>
              <a:defRPr/>
            </a:pPr>
            <a:r>
              <a:rPr lang="en-US" sz="800" dirty="0" smtClean="0">
                <a:latin typeface="Arial" pitchFamily="34" charset="0"/>
              </a:rPr>
              <a:t>Both </a:t>
            </a:r>
            <a:r>
              <a:rPr lang="en-US" sz="800" dirty="0">
                <a:latin typeface="Arial" pitchFamily="34" charset="0"/>
              </a:rPr>
              <a:t>devices </a:t>
            </a:r>
            <a:r>
              <a:rPr lang="en-US" sz="800" dirty="0" smtClean="0">
                <a:latin typeface="Arial" pitchFamily="34" charset="0"/>
              </a:rPr>
              <a:t>are well </a:t>
            </a:r>
            <a:r>
              <a:rPr lang="en-US" sz="800" dirty="0">
                <a:latin typeface="Arial" pitchFamily="34" charset="0"/>
              </a:rPr>
              <a:t>established in most countries, and HandiHaler</a:t>
            </a:r>
            <a:r>
              <a:rPr lang="en-US" sz="800" baseline="30000" dirty="0">
                <a:latin typeface="Arial" pitchFamily="34" charset="0"/>
              </a:rPr>
              <a:t>®</a:t>
            </a:r>
            <a:r>
              <a:rPr lang="en-US" sz="800" dirty="0">
                <a:latin typeface="Arial" pitchFamily="34" charset="0"/>
              </a:rPr>
              <a:t> is the most prescribed COPD maintenance drug device worldwide (with more than 25 million patient-years of use</a:t>
            </a:r>
            <a:r>
              <a:rPr lang="en-US" sz="800" dirty="0" smtClean="0">
                <a:latin typeface="Arial" pitchFamily="34" charset="0"/>
              </a:rPr>
              <a:t>).</a:t>
            </a:r>
            <a:r>
              <a:rPr lang="en-US" sz="800" baseline="30000" dirty="0" smtClean="0">
                <a:latin typeface="Arial" pitchFamily="34" charset="0"/>
              </a:rPr>
              <a:t>3 </a:t>
            </a:r>
            <a:r>
              <a:rPr lang="en-GB" sz="800" dirty="0" smtClean="0"/>
              <a:t>It is a dry powder inhalation capsule, approved for use in over 100 countries worldwide, with market introduction in Europe in 2002 and, subsequently, in other countries including the United States (approval in 2004). </a:t>
            </a:r>
          </a:p>
          <a:p>
            <a:pPr marL="171450" lvl="1" indent="-171450" eaLnBrk="1" fontAlgn="auto" hangingPunct="1">
              <a:spcBef>
                <a:spcPts val="0"/>
              </a:spcBef>
              <a:spcAft>
                <a:spcPts val="0"/>
              </a:spcAft>
              <a:buClr>
                <a:srgbClr val="000000"/>
              </a:buClr>
              <a:buFont typeface="Arial" pitchFamily="34" charset="0"/>
              <a:buChar char="•"/>
              <a:defRPr/>
            </a:pPr>
            <a:r>
              <a:rPr lang="en-GB" sz="800" dirty="0" smtClean="0"/>
              <a:t>Tiotropium Respimat</a:t>
            </a:r>
            <a:r>
              <a:rPr lang="en-GB" sz="800" baseline="30000" dirty="0" smtClean="0"/>
              <a:t>®</a:t>
            </a:r>
            <a:r>
              <a:rPr lang="en-GB" sz="800" dirty="0" smtClean="0"/>
              <a:t> SMI 5 μg once daily is an inhalation solution delivered by a device that generates a soft mist for inhalation; it was developed as an alternative to the HandiHaler</a:t>
            </a:r>
            <a:r>
              <a:rPr lang="en-GB" sz="800" baseline="30000" dirty="0" smtClean="0"/>
              <a:t>®</a:t>
            </a:r>
            <a:r>
              <a:rPr lang="en-GB" sz="800" dirty="0" smtClean="0"/>
              <a:t> formulation and is currently approved in more than 75 countries, with initial approval in 2007. </a:t>
            </a:r>
            <a:endParaRPr lang="en-US" sz="800" b="1" baseline="30000" dirty="0" smtClean="0">
              <a:latin typeface="Arial" pitchFamily="34" charset="0"/>
            </a:endParaRPr>
          </a:p>
          <a:p>
            <a:pPr marL="0" lvl="1" eaLnBrk="1" fontAlgn="auto" hangingPunct="1">
              <a:spcBef>
                <a:spcPts val="0"/>
              </a:spcBef>
              <a:spcAft>
                <a:spcPts val="0"/>
              </a:spcAft>
              <a:buClr>
                <a:srgbClr val="000000"/>
              </a:buClr>
              <a:buFont typeface="Arial" pitchFamily="34" charset="0"/>
              <a:buNone/>
              <a:defRPr/>
            </a:pPr>
            <a:endParaRPr lang="en-US" sz="800" b="1" dirty="0" smtClean="0">
              <a:latin typeface="Arial" pitchFamily="34" charset="0"/>
            </a:endParaRPr>
          </a:p>
          <a:p>
            <a:pPr marL="0" lvl="1" eaLnBrk="1" fontAlgn="auto" hangingPunct="1">
              <a:spcBef>
                <a:spcPts val="0"/>
              </a:spcBef>
              <a:spcAft>
                <a:spcPts val="0"/>
              </a:spcAft>
              <a:buClr>
                <a:srgbClr val="000000"/>
              </a:buClr>
              <a:buFont typeface="Arial" pitchFamily="34" charset="0"/>
              <a:buNone/>
              <a:defRPr/>
            </a:pPr>
            <a:r>
              <a:rPr lang="en-US" sz="800" b="1" dirty="0" smtClean="0">
                <a:latin typeface="Arial" pitchFamily="34" charset="0"/>
              </a:rPr>
              <a:t>Background</a:t>
            </a:r>
          </a:p>
          <a:p>
            <a:pPr marL="171450" lvl="1" indent="-171450" eaLnBrk="1" fontAlgn="auto" hangingPunct="1">
              <a:spcBef>
                <a:spcPts val="0"/>
              </a:spcBef>
              <a:spcAft>
                <a:spcPts val="0"/>
              </a:spcAft>
              <a:buClr>
                <a:srgbClr val="000000"/>
              </a:buClr>
              <a:buFont typeface="Arial" pitchFamily="34" charset="0"/>
              <a:buChar char="•"/>
              <a:defRPr/>
            </a:pPr>
            <a:r>
              <a:rPr lang="en-GB" sz="800" dirty="0" smtClean="0"/>
              <a:t>Tiotropium HandiHaler</a:t>
            </a:r>
            <a:r>
              <a:rPr lang="en-GB" sz="800" baseline="30000" dirty="0" smtClean="0">
                <a:sym typeface="Symbol"/>
              </a:rPr>
              <a:t></a:t>
            </a:r>
            <a:r>
              <a:rPr lang="en-GB" sz="800" dirty="0" smtClean="0"/>
              <a:t> (tiotropium bromide inhalation powder) is indicated for the long-term, once-daily, maintenance treatment of bronchospasm associated with COPD, including chronic bronchitis and emphysema. Tiotropium HandiHaler</a:t>
            </a:r>
            <a:r>
              <a:rPr lang="en-GB" sz="800" baseline="30000" dirty="0" smtClean="0">
                <a:sym typeface="Symbol"/>
              </a:rPr>
              <a:t></a:t>
            </a:r>
            <a:r>
              <a:rPr lang="en-GB" sz="800" dirty="0" smtClean="0"/>
              <a:t> is indicated to reduce exacerbations in patients with COPD </a:t>
            </a:r>
            <a:r>
              <a:rPr lang="en-GB" sz="800" baseline="30000" dirty="0" smtClean="0"/>
              <a:t>4</a:t>
            </a:r>
            <a:r>
              <a:rPr lang="en-GB" sz="800" dirty="0" smtClean="0"/>
              <a:t> (US label only; labels in other countries include clinical data on the effects of tiotropium in reducing exacerbations in the relevant clinical sections </a:t>
            </a:r>
            <a:r>
              <a:rPr lang="en-GB" sz="800" baseline="30000" dirty="0" smtClean="0"/>
              <a:t>1,2</a:t>
            </a:r>
            <a:r>
              <a:rPr lang="en-GB" sz="800" dirty="0" smtClean="0"/>
              <a:t>). HandiHaler</a:t>
            </a:r>
            <a:r>
              <a:rPr lang="en-GB" sz="800" baseline="30000" dirty="0" smtClean="0">
                <a:sym typeface="Symbol"/>
              </a:rPr>
              <a:t></a:t>
            </a:r>
            <a:r>
              <a:rPr lang="en-GB" sz="800" dirty="0" smtClean="0"/>
              <a:t> and Respimat</a:t>
            </a:r>
            <a:r>
              <a:rPr lang="en-GB" sz="800" baseline="30000" dirty="0" smtClean="0">
                <a:sym typeface="Symbol"/>
              </a:rPr>
              <a:t></a:t>
            </a:r>
            <a:r>
              <a:rPr lang="en-GB" sz="800" dirty="0" smtClean="0"/>
              <a:t> are indicated as a maintenance bronchodilator treatment to relieve symptoms of patients with COPD.</a:t>
            </a:r>
            <a:r>
              <a:rPr lang="en-GB" sz="800" baseline="30000" dirty="0" smtClean="0"/>
              <a:t>1,2</a:t>
            </a:r>
            <a:endParaRPr lang="en-US" sz="800" dirty="0" smtClean="0">
              <a:latin typeface="Arial" pitchFamily="34" charset="0"/>
            </a:endParaRPr>
          </a:p>
          <a:p>
            <a:pPr marL="171450" lvl="1" indent="-171450" eaLnBrk="1" fontAlgn="auto" hangingPunct="1">
              <a:spcBef>
                <a:spcPts val="0"/>
              </a:spcBef>
              <a:spcAft>
                <a:spcPts val="0"/>
              </a:spcAft>
              <a:buClr>
                <a:srgbClr val="000000"/>
              </a:buClr>
              <a:buFont typeface="Arial" pitchFamily="34" charset="0"/>
              <a:buChar char="•"/>
              <a:defRPr/>
            </a:pPr>
            <a:r>
              <a:rPr lang="en-US" sz="800" dirty="0" smtClean="0">
                <a:latin typeface="Arial" pitchFamily="34" charset="0"/>
              </a:rPr>
              <a:t>General </a:t>
            </a:r>
            <a:r>
              <a:rPr lang="en-US" sz="800" dirty="0">
                <a:latin typeface="Arial" pitchFamily="34" charset="0"/>
              </a:rPr>
              <a:t>research</a:t>
            </a:r>
            <a:r>
              <a:rPr lang="en-US" sz="800" dirty="0">
                <a:latin typeface="Arial" pitchFamily="34" charset="0"/>
                <a:cs typeface="Arial" pitchFamily="34" charset="0"/>
                <a:sym typeface="Calibri" pitchFamily="34" charset="0"/>
              </a:rPr>
              <a:t> on COPD medication use has shown that </a:t>
            </a:r>
            <a:r>
              <a:rPr lang="en-US" sz="800" dirty="0" smtClean="0">
                <a:latin typeface="Arial" pitchFamily="34" charset="0"/>
                <a:cs typeface="Arial" pitchFamily="34" charset="0"/>
                <a:sym typeface="Calibri" pitchFamily="34" charset="0"/>
              </a:rPr>
              <a:t>once-daily dosing </a:t>
            </a:r>
            <a:r>
              <a:rPr lang="en-US" sz="800" dirty="0">
                <a:latin typeface="Arial" pitchFamily="34" charset="0"/>
                <a:cs typeface="Arial" pitchFamily="34" charset="0"/>
                <a:sym typeface="Calibri" pitchFamily="34" charset="0"/>
              </a:rPr>
              <a:t>is correlated with higher adherence compared with </a:t>
            </a:r>
            <a:r>
              <a:rPr lang="en-US" sz="800" dirty="0" smtClean="0">
                <a:latin typeface="Arial" pitchFamily="34" charset="0"/>
                <a:cs typeface="Arial" pitchFamily="34" charset="0"/>
                <a:sym typeface="Calibri" pitchFamily="34" charset="0"/>
              </a:rPr>
              <a:t>twice-daily dosing.</a:t>
            </a:r>
            <a:r>
              <a:rPr lang="en-US" sz="800" baseline="30000" dirty="0" smtClean="0">
                <a:latin typeface="Arial" pitchFamily="34" charset="0"/>
                <a:cs typeface="Arial" pitchFamily="34" charset="0"/>
                <a:sym typeface="Calibri" pitchFamily="34" charset="0"/>
              </a:rPr>
              <a:t>5</a:t>
            </a:r>
            <a:r>
              <a:rPr lang="en-US" sz="800" dirty="0" smtClean="0">
                <a:latin typeface="Arial" pitchFamily="34" charset="0"/>
                <a:cs typeface="Arial" pitchFamily="34" charset="0"/>
                <a:sym typeface="Calibri" pitchFamily="34" charset="0"/>
              </a:rPr>
              <a:t> </a:t>
            </a:r>
          </a:p>
          <a:p>
            <a:pPr marL="171450" lvl="1" indent="-171450" eaLnBrk="1" fontAlgn="auto" hangingPunct="1">
              <a:spcBef>
                <a:spcPts val="0"/>
              </a:spcBef>
              <a:spcAft>
                <a:spcPts val="0"/>
              </a:spcAft>
              <a:buClr>
                <a:srgbClr val="000000"/>
              </a:buClr>
              <a:buFont typeface="Arial" pitchFamily="34" charset="0"/>
              <a:buChar char="•"/>
              <a:defRPr/>
            </a:pPr>
            <a:r>
              <a:rPr lang="en-GB" sz="800" dirty="0" smtClean="0"/>
              <a:t>The Respimat</a:t>
            </a:r>
            <a:r>
              <a:rPr lang="en-GB" sz="800" baseline="30000" dirty="0" smtClean="0">
                <a:sym typeface="Symbol"/>
              </a:rPr>
              <a:t></a:t>
            </a:r>
            <a:r>
              <a:rPr lang="en-GB" sz="800" dirty="0" smtClean="0"/>
              <a:t> dose of 5 μg (two puffs of 2.5 µg once daily) was determined to provide comparable pharmacokinetic and pharmacodynamic properties (such as dose to the lung, plasma levels and lung function) to the HandiHaler</a:t>
            </a:r>
            <a:r>
              <a:rPr lang="en-GB" sz="800" baseline="30000" dirty="0" smtClean="0"/>
              <a:t>®</a:t>
            </a:r>
            <a:r>
              <a:rPr lang="en-GB" sz="800" dirty="0" smtClean="0"/>
              <a:t> formulation at 18 μg once daily.</a:t>
            </a:r>
            <a:r>
              <a:rPr lang="en-GB" sz="800" baseline="30000" dirty="0" smtClean="0"/>
              <a:t>2</a:t>
            </a:r>
          </a:p>
          <a:p>
            <a:pPr marL="171450" lvl="1" indent="-171450" eaLnBrk="1" fontAlgn="auto" hangingPunct="1">
              <a:spcBef>
                <a:spcPts val="0"/>
              </a:spcBef>
              <a:spcAft>
                <a:spcPts val="0"/>
              </a:spcAft>
              <a:buClr>
                <a:srgbClr val="000000"/>
              </a:buClr>
              <a:buFont typeface="Arial" pitchFamily="34" charset="0"/>
              <a:buChar char="•"/>
              <a:defRPr/>
            </a:pPr>
            <a:r>
              <a:rPr lang="en-GB" sz="800" dirty="0" smtClean="0"/>
              <a:t>While the HandiHaler</a:t>
            </a:r>
            <a:r>
              <a:rPr lang="en-GB" sz="800" baseline="30000" dirty="0" smtClean="0"/>
              <a:t>®</a:t>
            </a:r>
            <a:r>
              <a:rPr lang="en-GB" sz="800" dirty="0" smtClean="0"/>
              <a:t> device comes with a hard capsule containing 22.5 μg of tiotropium bromide monohydrate, equivalent to tiotropium 18 μg (and a delivered dose of tiotropium 10 μg) delivered as an inhalation powder, the Respimat</a:t>
            </a:r>
            <a:r>
              <a:rPr lang="en-GB" sz="800" baseline="30000" dirty="0" smtClean="0"/>
              <a:t>®</a:t>
            </a:r>
            <a:r>
              <a:rPr lang="en-GB" sz="800" dirty="0" smtClean="0"/>
              <a:t> SMI has a unique delivery mechanism that is unlike any other active device currently used in respiratory medicine. It relies on a spring, rather than propellants, to generate a slow-moving cloud from a solution of medication contained in a cartridge, delivering 2.5 μg of tiotropium per inhalation (each dose consisting of two inhalations) (equivalent to 3.124 μg tiotropium bromide monohydrate) in a volume of 22.1 μL per dose. Respimat</a:t>
            </a:r>
            <a:r>
              <a:rPr lang="en-GB" sz="800" baseline="30000" dirty="0" smtClean="0"/>
              <a:t>®</a:t>
            </a:r>
            <a:r>
              <a:rPr lang="en-GB" sz="800" dirty="0" smtClean="0"/>
              <a:t> SMI is a more efficient delivery device, allowing for a reduction of the nominal dose to achieve the best efficacy to safety profile, with a similar dose to the lung. </a:t>
            </a:r>
            <a:endParaRPr lang="en-US" sz="800" dirty="0" smtClean="0"/>
          </a:p>
          <a:p>
            <a:pPr marL="0" lvl="1" eaLnBrk="1" fontAlgn="auto" hangingPunct="1">
              <a:spcBef>
                <a:spcPts val="0"/>
              </a:spcBef>
              <a:spcAft>
                <a:spcPts val="0"/>
              </a:spcAft>
              <a:buClr>
                <a:srgbClr val="000000"/>
              </a:buClr>
              <a:defRPr/>
            </a:pPr>
            <a:endParaRPr lang="en-US" sz="800" b="1" dirty="0">
              <a:latin typeface="Arial" pitchFamily="34" charset="0"/>
            </a:endParaRPr>
          </a:p>
          <a:p>
            <a:pPr marL="0" lvl="1" eaLnBrk="1" fontAlgn="auto" hangingPunct="1">
              <a:spcBef>
                <a:spcPts val="0"/>
              </a:spcBef>
              <a:spcAft>
                <a:spcPts val="0"/>
              </a:spcAft>
              <a:buClr>
                <a:srgbClr val="000000"/>
              </a:buClr>
              <a:defRPr/>
            </a:pPr>
            <a:r>
              <a:rPr lang="en-US" sz="800" b="1" dirty="0" smtClean="0">
                <a:latin typeface="Arial" pitchFamily="34" charset="0"/>
              </a:rPr>
              <a:t>References </a:t>
            </a:r>
            <a:endParaRPr lang="en-US" sz="800" b="1" dirty="0">
              <a:solidFill>
                <a:srgbClr val="FF0000"/>
              </a:solidFill>
              <a:latin typeface="Arial" pitchFamily="34" charset="0"/>
            </a:endParaRPr>
          </a:p>
          <a:p>
            <a:pPr marL="228600" lvl="1" indent="-228600" eaLnBrk="1" fontAlgn="auto" hangingPunct="1">
              <a:spcBef>
                <a:spcPts val="0"/>
              </a:spcBef>
              <a:spcAft>
                <a:spcPts val="0"/>
              </a:spcAft>
              <a:buClr>
                <a:srgbClr val="000000"/>
              </a:buClr>
              <a:buFontTx/>
              <a:buAutoNum type="arabicPeriod"/>
              <a:defRPr/>
            </a:pPr>
            <a:r>
              <a:rPr lang="nb-NO" sz="700" dirty="0" smtClean="0">
                <a:latin typeface="Arial" pitchFamily="34" charset="0"/>
              </a:rPr>
              <a:t>SPIRIVA</a:t>
            </a:r>
            <a:r>
              <a:rPr lang="nb-NO" sz="700" baseline="30000" dirty="0">
                <a:latin typeface="Arial" pitchFamily="34" charset="0"/>
              </a:rPr>
              <a:t>®</a:t>
            </a:r>
            <a:r>
              <a:rPr lang="nb-NO" sz="700" dirty="0">
                <a:latin typeface="Arial" pitchFamily="34" charset="0"/>
              </a:rPr>
              <a:t> SmPC. Boehringer Ingelheim </a:t>
            </a:r>
            <a:r>
              <a:rPr lang="nb-NO" sz="700" dirty="0" smtClean="0">
                <a:latin typeface="Arial" pitchFamily="34" charset="0"/>
              </a:rPr>
              <a:t>2013</a:t>
            </a:r>
          </a:p>
          <a:p>
            <a:pPr marL="228600" lvl="1" indent="-228600" eaLnBrk="1" fontAlgn="auto" hangingPunct="1">
              <a:spcBef>
                <a:spcPts val="0"/>
              </a:spcBef>
              <a:spcAft>
                <a:spcPts val="0"/>
              </a:spcAft>
              <a:buClr>
                <a:srgbClr val="000000"/>
              </a:buClr>
              <a:buFontTx/>
              <a:buAutoNum type="arabicPeriod"/>
              <a:defRPr/>
            </a:pPr>
            <a:r>
              <a:rPr lang="nb-NO" sz="700" dirty="0" smtClean="0">
                <a:latin typeface="Arial" pitchFamily="34" charset="0"/>
              </a:rPr>
              <a:t>SPIRIVA</a:t>
            </a:r>
            <a:r>
              <a:rPr lang="nb-NO" sz="700" baseline="30000" dirty="0" smtClean="0">
                <a:latin typeface="Arial" pitchFamily="34" charset="0"/>
              </a:rPr>
              <a:t>®</a:t>
            </a:r>
            <a:r>
              <a:rPr lang="nb-NO" sz="700" dirty="0" smtClean="0">
                <a:latin typeface="Arial" pitchFamily="34" charset="0"/>
              </a:rPr>
              <a:t> Respimat</a:t>
            </a:r>
            <a:r>
              <a:rPr lang="nb-NO" sz="700" baseline="30000" dirty="0" smtClean="0">
                <a:latin typeface="Arial" pitchFamily="34" charset="0"/>
              </a:rPr>
              <a:t>®</a:t>
            </a:r>
            <a:r>
              <a:rPr lang="nb-NO" sz="700" dirty="0" smtClean="0">
                <a:latin typeface="Arial" pitchFamily="34" charset="0"/>
              </a:rPr>
              <a:t> </a:t>
            </a:r>
            <a:r>
              <a:rPr lang="nb-NO" sz="700" dirty="0">
                <a:latin typeface="Arial" pitchFamily="34" charset="0"/>
              </a:rPr>
              <a:t>SmPC. Boehringer Ingelheim </a:t>
            </a:r>
            <a:r>
              <a:rPr lang="nb-NO" sz="700" dirty="0" smtClean="0">
                <a:latin typeface="Arial" pitchFamily="34" charset="0"/>
              </a:rPr>
              <a:t>2013</a:t>
            </a:r>
            <a:endParaRPr lang="en-GB" sz="700" dirty="0">
              <a:latin typeface="Arial" pitchFamily="34" charset="0"/>
            </a:endParaRPr>
          </a:p>
          <a:p>
            <a:pPr marL="228600" lvl="1" indent="-228600" eaLnBrk="1" fontAlgn="auto" hangingPunct="1">
              <a:spcBef>
                <a:spcPts val="0"/>
              </a:spcBef>
              <a:spcAft>
                <a:spcPts val="0"/>
              </a:spcAft>
              <a:buClr>
                <a:srgbClr val="000000"/>
              </a:buClr>
              <a:buFontTx/>
              <a:buAutoNum type="arabicPeriod"/>
              <a:defRPr/>
            </a:pPr>
            <a:r>
              <a:rPr lang="en-US" sz="700" dirty="0" smtClean="0">
                <a:latin typeface="Arial" pitchFamily="34" charset="0"/>
              </a:rPr>
              <a:t>IMS </a:t>
            </a:r>
            <a:r>
              <a:rPr lang="en-US" sz="700" dirty="0">
                <a:latin typeface="Arial" pitchFamily="34" charset="0"/>
              </a:rPr>
              <a:t>Health Data, Q2 </a:t>
            </a:r>
            <a:r>
              <a:rPr lang="en-US" sz="700" dirty="0" smtClean="0">
                <a:latin typeface="Arial" pitchFamily="34" charset="0"/>
              </a:rPr>
              <a:t>2012.</a:t>
            </a:r>
          </a:p>
          <a:p>
            <a:pPr marL="228600" lvl="1" indent="-228600" eaLnBrk="1" fontAlgn="auto" hangingPunct="1">
              <a:spcBef>
                <a:spcPts val="0"/>
              </a:spcBef>
              <a:spcAft>
                <a:spcPts val="0"/>
              </a:spcAft>
              <a:buClr>
                <a:srgbClr val="000000"/>
              </a:buClr>
              <a:buFontTx/>
              <a:buAutoNum type="arabicPeriod"/>
              <a:defRPr/>
            </a:pPr>
            <a:r>
              <a:rPr lang="en-US" sz="700" dirty="0" smtClean="0">
                <a:latin typeface="Arial" pitchFamily="34" charset="0"/>
              </a:rPr>
              <a:t>SPIRIVA</a:t>
            </a:r>
            <a:r>
              <a:rPr lang="nb-NO" sz="700" baseline="30000" dirty="0" smtClean="0">
                <a:latin typeface="Arial" pitchFamily="34" charset="0"/>
              </a:rPr>
              <a:t>®</a:t>
            </a:r>
            <a:r>
              <a:rPr lang="nb-NO" sz="700" dirty="0" smtClean="0">
                <a:latin typeface="Arial" pitchFamily="34" charset="0"/>
              </a:rPr>
              <a:t> Prescribing Information: http</a:t>
            </a:r>
            <a:r>
              <a:rPr lang="nb-NO" sz="700" dirty="0">
                <a:latin typeface="Arial" pitchFamily="34" charset="0"/>
              </a:rPr>
              <a:t>://www.accessdata.fda.gov/drugsatfda_docs/label/2006/021395s008s015lbl.pdf</a:t>
            </a:r>
            <a:endParaRPr lang="en-US" sz="700" dirty="0" smtClean="0">
              <a:latin typeface="Arial" pitchFamily="34" charset="0"/>
            </a:endParaRPr>
          </a:p>
          <a:p>
            <a:pPr marL="228600" lvl="1" indent="-228600" eaLnBrk="1" fontAlgn="auto" hangingPunct="1">
              <a:spcBef>
                <a:spcPts val="0"/>
              </a:spcBef>
              <a:spcAft>
                <a:spcPts val="0"/>
              </a:spcAft>
              <a:buClr>
                <a:srgbClr val="000000"/>
              </a:buClr>
              <a:buFontTx/>
              <a:buAutoNum type="arabicPeriod"/>
              <a:defRPr/>
            </a:pPr>
            <a:r>
              <a:rPr lang="en-GB" sz="700" dirty="0" smtClean="0">
                <a:solidFill>
                  <a:srgbClr val="000000"/>
                </a:solidFill>
                <a:latin typeface="Arial" pitchFamily="34" charset="0"/>
              </a:rPr>
              <a:t>Toy </a:t>
            </a:r>
            <a:r>
              <a:rPr lang="en-GB" sz="700" dirty="0">
                <a:solidFill>
                  <a:srgbClr val="000000"/>
                </a:solidFill>
                <a:latin typeface="Arial" pitchFamily="34" charset="0"/>
              </a:rPr>
              <a:t>EL, et al. </a:t>
            </a:r>
            <a:r>
              <a:rPr lang="en-GB" sz="700" i="1" dirty="0" smtClean="0">
                <a:solidFill>
                  <a:srgbClr val="000000"/>
                </a:solidFill>
                <a:latin typeface="Arial" pitchFamily="34" charset="0"/>
              </a:rPr>
              <a:t>Respir </a:t>
            </a:r>
            <a:r>
              <a:rPr lang="en-GB" sz="700" i="1" dirty="0">
                <a:solidFill>
                  <a:srgbClr val="000000"/>
                </a:solidFill>
                <a:latin typeface="Arial" pitchFamily="34" charset="0"/>
              </a:rPr>
              <a:t>Med. </a:t>
            </a:r>
            <a:r>
              <a:rPr lang="en-GB" sz="700" dirty="0">
                <a:solidFill>
                  <a:srgbClr val="000000"/>
                </a:solidFill>
                <a:latin typeface="Arial" pitchFamily="34" charset="0"/>
              </a:rPr>
              <a:t>2011;105:435-441</a:t>
            </a:r>
            <a:r>
              <a:rPr lang="en-GB" sz="700" dirty="0" smtClean="0">
                <a:solidFill>
                  <a:srgbClr val="000000"/>
                </a:solidFill>
                <a:latin typeface="Arial" pitchFamily="34" charset="0"/>
              </a:rPr>
              <a:t>.</a:t>
            </a:r>
            <a:endParaRPr lang="en-US" sz="700"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tLang="id-ID" smtClean="0">
              <a:latin typeface="Arial" pitchFamily="34" charset="0"/>
            </a:endParaRP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C5FDDB-3169-452B-AF78-EC2799000994}" type="slidenum">
              <a:rPr lang="de-DE" altLang="id-ID" smtClean="0">
                <a:solidFill>
                  <a:srgbClr val="000000"/>
                </a:solidFill>
                <a:latin typeface="Arial" pitchFamily="34" charset="0"/>
              </a:rPr>
              <a:pPr fontAlgn="base">
                <a:spcBef>
                  <a:spcPct val="0"/>
                </a:spcBef>
                <a:spcAft>
                  <a:spcPct val="0"/>
                </a:spcAft>
                <a:defRPr/>
              </a:pPr>
              <a:t>32</a:t>
            </a:fld>
            <a:endParaRPr lang="de-DE" altLang="id-ID"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smtClean="0"/>
              <a:t>Spirometry relevant for diagnosis, prognostication and treatment with non-pharmacological therapies</a:t>
            </a:r>
          </a:p>
          <a:p>
            <a:pPr marL="171450" indent="-171450" eaLnBrk="1" fontAlgn="auto" hangingPunct="1">
              <a:spcBef>
                <a:spcPts val="0"/>
              </a:spcBef>
              <a:spcAft>
                <a:spcPts val="0"/>
              </a:spcAft>
              <a:buFont typeface="Arial" panose="020B0604020202020204" pitchFamily="34" charset="0"/>
              <a:buChar char="•"/>
              <a:defRPr/>
            </a:pPr>
            <a:r>
              <a:rPr lang="en-GB" u="sng" dirty="0" smtClean="0">
                <a:solidFill>
                  <a:schemeClr val="tx1">
                    <a:lumMod val="50000"/>
                  </a:schemeClr>
                </a:solidFill>
              </a:rPr>
              <a:t>Exclusively,</a:t>
            </a:r>
            <a:r>
              <a:rPr lang="en-GB" dirty="0" smtClean="0">
                <a:solidFill>
                  <a:schemeClr val="tx1">
                    <a:lumMod val="50000"/>
                  </a:schemeClr>
                </a:solidFill>
              </a:rPr>
              <a:t> respiratory symptoms and exacerbation history used to assign groups and to guide therapy</a:t>
            </a:r>
            <a:endParaRPr lang="en-GB" sz="1400" dirty="0" smtClean="0">
              <a:solidFill>
                <a:schemeClr val="tx1">
                  <a:lumMod val="50000"/>
                </a:schemeClr>
              </a:solidFill>
            </a:endParaRP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endParaRPr lang="id-ID"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D736F-1179-4A2D-B82F-213AFD01CB5A}" type="slidenum">
              <a:rPr lang="id-ID" smtClean="0"/>
              <a:pPr fontAlgn="base">
                <a:spcBef>
                  <a:spcPct val="0"/>
                </a:spcBef>
                <a:spcAft>
                  <a:spcPct val="0"/>
                </a:spcAft>
                <a:defRPr/>
              </a:pPr>
              <a:t>7</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US" sz="800" smtClean="0">
                <a:solidFill>
                  <a:schemeClr val="tx2"/>
                </a:solidFill>
              </a:rPr>
              <a:t>Brusasco V et al. </a:t>
            </a:r>
            <a:r>
              <a:rPr lang="en-US" sz="800" i="1" smtClean="0">
                <a:solidFill>
                  <a:schemeClr val="tx2"/>
                </a:solidFill>
              </a:rPr>
              <a:t>Thorax </a:t>
            </a:r>
            <a:r>
              <a:rPr lang="en-US" sz="800" smtClean="0">
                <a:solidFill>
                  <a:schemeClr val="tx2"/>
                </a:solidFill>
              </a:rPr>
              <a:t>2003; 58:399-404. </a:t>
            </a:r>
          </a:p>
          <a:p>
            <a:pPr eaLnBrk="1" hangingPunct="1">
              <a:spcBef>
                <a:spcPct val="0"/>
              </a:spcBef>
            </a:pPr>
            <a:r>
              <a:rPr lang="en-GB" sz="800" smtClean="0">
                <a:solidFill>
                  <a:schemeClr val="tx2"/>
                </a:solidFill>
              </a:rPr>
              <a:t>Niewoehner DE et al. </a:t>
            </a:r>
            <a:r>
              <a:rPr lang="en-GB" sz="800" i="1" smtClean="0">
                <a:solidFill>
                  <a:schemeClr val="tx2"/>
                </a:solidFill>
              </a:rPr>
              <a:t>Ann Intern Med</a:t>
            </a:r>
            <a:r>
              <a:rPr lang="en-GB" sz="800" smtClean="0">
                <a:solidFill>
                  <a:schemeClr val="tx2"/>
                </a:solidFill>
              </a:rPr>
              <a:t> 2005;143:317-26.</a:t>
            </a:r>
          </a:p>
          <a:p>
            <a:pPr eaLnBrk="1" hangingPunct="1">
              <a:spcBef>
                <a:spcPct val="0"/>
              </a:spcBef>
            </a:pPr>
            <a:r>
              <a:rPr lang="en-GB" sz="800" smtClean="0">
                <a:solidFill>
                  <a:schemeClr val="tx2"/>
                </a:solidFill>
              </a:rPr>
              <a:t>Casaburi R et al. </a:t>
            </a:r>
            <a:r>
              <a:rPr lang="en-GB" sz="800" i="1" smtClean="0">
                <a:solidFill>
                  <a:schemeClr val="tx2"/>
                </a:solidFill>
              </a:rPr>
              <a:t>Eur Respir J</a:t>
            </a:r>
            <a:r>
              <a:rPr lang="en-GB" sz="800" smtClean="0">
                <a:solidFill>
                  <a:schemeClr val="tx2"/>
                </a:solidFill>
              </a:rPr>
              <a:t> 2002; 19:217-224. </a:t>
            </a:r>
          </a:p>
          <a:p>
            <a:pPr eaLnBrk="1" hangingPunct="1">
              <a:spcBef>
                <a:spcPct val="0"/>
              </a:spcBef>
            </a:pPr>
            <a:r>
              <a:rPr lang="en-GB" sz="800" smtClean="0">
                <a:solidFill>
                  <a:schemeClr val="tx2"/>
                </a:solidFill>
              </a:rPr>
              <a:t>Vincken W et al. </a:t>
            </a:r>
            <a:r>
              <a:rPr lang="en-GB" sz="800" i="1" smtClean="0">
                <a:solidFill>
                  <a:schemeClr val="tx2"/>
                </a:solidFill>
              </a:rPr>
              <a:t>Eur Respir J</a:t>
            </a:r>
            <a:r>
              <a:rPr lang="en-GB" sz="800" smtClean="0">
                <a:solidFill>
                  <a:schemeClr val="tx2"/>
                </a:solidFill>
              </a:rPr>
              <a:t> 2002; 19:209-216.</a:t>
            </a:r>
            <a:endParaRPr lang="en-US" sz="800" smtClean="0">
              <a:solidFill>
                <a:schemeClr val="tx2"/>
              </a:solidFill>
            </a:endParaRPr>
          </a:p>
          <a:p>
            <a:pPr eaLnBrk="1" hangingPunct="1">
              <a:spcBef>
                <a:spcPct val="0"/>
              </a:spcBef>
            </a:pPr>
            <a:r>
              <a:rPr lang="en-US" sz="800" smtClean="0">
                <a:solidFill>
                  <a:schemeClr val="tx2"/>
                </a:solidFill>
              </a:rPr>
              <a:t>Dusser D et al. </a:t>
            </a:r>
            <a:r>
              <a:rPr lang="en-US" sz="800" i="1" smtClean="0">
                <a:solidFill>
                  <a:schemeClr val="tx2"/>
                </a:solidFill>
              </a:rPr>
              <a:t>Eur Respir J</a:t>
            </a:r>
            <a:r>
              <a:rPr lang="en-US" sz="800" smtClean="0">
                <a:solidFill>
                  <a:schemeClr val="tx2"/>
                </a:solidFill>
              </a:rPr>
              <a:t> 2006; 27:547-555. </a:t>
            </a:r>
          </a:p>
          <a:p>
            <a:pPr eaLnBrk="1" hangingPunct="1">
              <a:spcBef>
                <a:spcPct val="0"/>
              </a:spcBef>
            </a:pPr>
            <a:r>
              <a:rPr lang="en-US" sz="800" smtClean="0">
                <a:solidFill>
                  <a:schemeClr val="tx2"/>
                </a:solidFill>
              </a:rPr>
              <a:t>Powrie DJ et al. </a:t>
            </a:r>
            <a:r>
              <a:rPr lang="en-GB" sz="800" i="1" smtClean="0">
                <a:solidFill>
                  <a:schemeClr val="tx2"/>
                </a:solidFill>
              </a:rPr>
              <a:t>Eur Respir J</a:t>
            </a:r>
            <a:r>
              <a:rPr lang="en-GB" sz="800" smtClean="0">
                <a:solidFill>
                  <a:schemeClr val="tx2"/>
                </a:solidFill>
              </a:rPr>
              <a:t> 2007; 30: 1–8.</a:t>
            </a:r>
          </a:p>
          <a:p>
            <a:pPr eaLnBrk="1" hangingPunct="1">
              <a:spcBef>
                <a:spcPct val="0"/>
              </a:spcBef>
            </a:pPr>
            <a:r>
              <a:rPr lang="en-GB" sz="800" smtClean="0">
                <a:solidFill>
                  <a:schemeClr val="tx2"/>
                </a:solidFill>
              </a:rPr>
              <a:t>Freeman D et al. </a:t>
            </a:r>
            <a:r>
              <a:rPr lang="en-GB" sz="800" i="1" smtClean="0">
                <a:solidFill>
                  <a:schemeClr val="tx2"/>
                </a:solidFill>
              </a:rPr>
              <a:t>Respiratory Research</a:t>
            </a:r>
            <a:r>
              <a:rPr lang="en-GB" sz="800" smtClean="0">
                <a:solidFill>
                  <a:schemeClr val="tx2"/>
                </a:solidFill>
              </a:rPr>
              <a:t> 2007; 8:45-55. </a:t>
            </a:r>
          </a:p>
          <a:p>
            <a:pPr eaLnBrk="1" hangingPunct="1">
              <a:spcBef>
                <a:spcPct val="0"/>
              </a:spcBef>
            </a:pPr>
            <a:r>
              <a:rPr lang="en-GB" sz="800" smtClean="0">
                <a:solidFill>
                  <a:schemeClr val="tx2"/>
                </a:solidFill>
              </a:rPr>
              <a:t>Chan CK et al. </a:t>
            </a:r>
            <a:r>
              <a:rPr lang="en-GB" sz="800" i="1" smtClean="0">
                <a:solidFill>
                  <a:schemeClr val="tx2"/>
                </a:solidFill>
              </a:rPr>
              <a:t>Can Respir J</a:t>
            </a:r>
            <a:r>
              <a:rPr lang="en-GB" sz="800" smtClean="0">
                <a:solidFill>
                  <a:schemeClr val="tx2"/>
                </a:solidFill>
              </a:rPr>
              <a:t> 2007;14:465-72.</a:t>
            </a:r>
          </a:p>
          <a:p>
            <a:pPr eaLnBrk="1" hangingPunct="1">
              <a:spcBef>
                <a:spcPct val="0"/>
              </a:spcBef>
            </a:pPr>
            <a:endParaRPr lang="en-GB" sz="800" smtClean="0">
              <a:solidFill>
                <a:schemeClr val="tx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US" sz="800" smtClean="0">
                <a:solidFill>
                  <a:schemeClr val="tx2"/>
                </a:solidFill>
              </a:rPr>
              <a:t>Brusasco V et al. </a:t>
            </a:r>
            <a:r>
              <a:rPr lang="en-US" sz="800" i="1" smtClean="0">
                <a:solidFill>
                  <a:schemeClr val="tx2"/>
                </a:solidFill>
              </a:rPr>
              <a:t>Thorax </a:t>
            </a:r>
            <a:r>
              <a:rPr lang="en-US" sz="800" smtClean="0">
                <a:solidFill>
                  <a:schemeClr val="tx2"/>
                </a:solidFill>
              </a:rPr>
              <a:t>2003; 58:399-404. </a:t>
            </a:r>
          </a:p>
          <a:p>
            <a:pPr eaLnBrk="1" hangingPunct="1">
              <a:spcBef>
                <a:spcPct val="0"/>
              </a:spcBef>
            </a:pPr>
            <a:r>
              <a:rPr lang="en-GB" sz="800" smtClean="0">
                <a:solidFill>
                  <a:schemeClr val="tx2"/>
                </a:solidFill>
              </a:rPr>
              <a:t>Niewoehner DE et al. </a:t>
            </a:r>
            <a:r>
              <a:rPr lang="en-GB" sz="800" i="1" smtClean="0">
                <a:solidFill>
                  <a:schemeClr val="tx2"/>
                </a:solidFill>
              </a:rPr>
              <a:t>Ann Intern Med</a:t>
            </a:r>
            <a:r>
              <a:rPr lang="en-GB" sz="800" smtClean="0">
                <a:solidFill>
                  <a:schemeClr val="tx2"/>
                </a:solidFill>
              </a:rPr>
              <a:t> 2005;143:317-26.</a:t>
            </a:r>
          </a:p>
          <a:p>
            <a:pPr eaLnBrk="1" hangingPunct="1">
              <a:spcBef>
                <a:spcPct val="0"/>
              </a:spcBef>
            </a:pPr>
            <a:r>
              <a:rPr lang="en-GB" sz="800" smtClean="0">
                <a:solidFill>
                  <a:schemeClr val="tx2"/>
                </a:solidFill>
              </a:rPr>
              <a:t>Casaburi R et al. </a:t>
            </a:r>
            <a:r>
              <a:rPr lang="en-GB" sz="800" i="1" smtClean="0">
                <a:solidFill>
                  <a:schemeClr val="tx2"/>
                </a:solidFill>
              </a:rPr>
              <a:t>Eur Respir J</a:t>
            </a:r>
            <a:r>
              <a:rPr lang="en-GB" sz="800" smtClean="0">
                <a:solidFill>
                  <a:schemeClr val="tx2"/>
                </a:solidFill>
              </a:rPr>
              <a:t> 2002; 19:217-224. </a:t>
            </a:r>
          </a:p>
          <a:p>
            <a:pPr eaLnBrk="1" hangingPunct="1">
              <a:spcBef>
                <a:spcPct val="0"/>
              </a:spcBef>
            </a:pPr>
            <a:r>
              <a:rPr lang="en-GB" sz="800" smtClean="0">
                <a:solidFill>
                  <a:schemeClr val="tx2"/>
                </a:solidFill>
              </a:rPr>
              <a:t>Vincken W et al. </a:t>
            </a:r>
            <a:r>
              <a:rPr lang="en-GB" sz="800" i="1" smtClean="0">
                <a:solidFill>
                  <a:schemeClr val="tx2"/>
                </a:solidFill>
              </a:rPr>
              <a:t>Eur Respir J</a:t>
            </a:r>
            <a:r>
              <a:rPr lang="en-GB" sz="800" smtClean="0">
                <a:solidFill>
                  <a:schemeClr val="tx2"/>
                </a:solidFill>
              </a:rPr>
              <a:t> 2002; 19:209-216.</a:t>
            </a:r>
            <a:endParaRPr lang="en-US" sz="800" smtClean="0">
              <a:solidFill>
                <a:schemeClr val="tx2"/>
              </a:solidFill>
            </a:endParaRPr>
          </a:p>
          <a:p>
            <a:pPr eaLnBrk="1" hangingPunct="1">
              <a:spcBef>
                <a:spcPct val="0"/>
              </a:spcBef>
            </a:pPr>
            <a:r>
              <a:rPr lang="en-US" sz="800" smtClean="0">
                <a:solidFill>
                  <a:schemeClr val="tx2"/>
                </a:solidFill>
              </a:rPr>
              <a:t>Dusser D et al. </a:t>
            </a:r>
            <a:r>
              <a:rPr lang="en-US" sz="800" i="1" smtClean="0">
                <a:solidFill>
                  <a:schemeClr val="tx2"/>
                </a:solidFill>
              </a:rPr>
              <a:t>Eur Respir J</a:t>
            </a:r>
            <a:r>
              <a:rPr lang="en-US" sz="800" smtClean="0">
                <a:solidFill>
                  <a:schemeClr val="tx2"/>
                </a:solidFill>
              </a:rPr>
              <a:t> 2006; 27:547-555. </a:t>
            </a:r>
          </a:p>
          <a:p>
            <a:pPr eaLnBrk="1" hangingPunct="1">
              <a:spcBef>
                <a:spcPct val="0"/>
              </a:spcBef>
            </a:pPr>
            <a:r>
              <a:rPr lang="en-US" sz="800" smtClean="0">
                <a:solidFill>
                  <a:schemeClr val="tx2"/>
                </a:solidFill>
              </a:rPr>
              <a:t>Powrie DJ et al. </a:t>
            </a:r>
            <a:r>
              <a:rPr lang="en-GB" sz="800" i="1" smtClean="0">
                <a:solidFill>
                  <a:schemeClr val="tx2"/>
                </a:solidFill>
              </a:rPr>
              <a:t>Eur Respir J</a:t>
            </a:r>
            <a:r>
              <a:rPr lang="en-GB" sz="800" smtClean="0">
                <a:solidFill>
                  <a:schemeClr val="tx2"/>
                </a:solidFill>
              </a:rPr>
              <a:t> 2007; 30: 1–8.</a:t>
            </a:r>
          </a:p>
          <a:p>
            <a:pPr eaLnBrk="1" hangingPunct="1">
              <a:spcBef>
                <a:spcPct val="0"/>
              </a:spcBef>
            </a:pPr>
            <a:r>
              <a:rPr lang="en-GB" sz="800" smtClean="0">
                <a:solidFill>
                  <a:schemeClr val="tx2"/>
                </a:solidFill>
              </a:rPr>
              <a:t>Freeman D et al. </a:t>
            </a:r>
            <a:r>
              <a:rPr lang="en-GB" sz="800" i="1" smtClean="0">
                <a:solidFill>
                  <a:schemeClr val="tx2"/>
                </a:solidFill>
              </a:rPr>
              <a:t>Respiratory Research</a:t>
            </a:r>
            <a:r>
              <a:rPr lang="en-GB" sz="800" smtClean="0">
                <a:solidFill>
                  <a:schemeClr val="tx2"/>
                </a:solidFill>
              </a:rPr>
              <a:t> 2007; 8:45-55. </a:t>
            </a:r>
          </a:p>
          <a:p>
            <a:pPr eaLnBrk="1" hangingPunct="1">
              <a:spcBef>
                <a:spcPct val="0"/>
              </a:spcBef>
            </a:pPr>
            <a:r>
              <a:rPr lang="en-GB" sz="800" smtClean="0">
                <a:solidFill>
                  <a:schemeClr val="tx2"/>
                </a:solidFill>
              </a:rPr>
              <a:t>Chan CK et al. </a:t>
            </a:r>
            <a:r>
              <a:rPr lang="en-GB" sz="800" i="1" smtClean="0">
                <a:solidFill>
                  <a:schemeClr val="tx2"/>
                </a:solidFill>
              </a:rPr>
              <a:t>Can Respir J</a:t>
            </a:r>
            <a:r>
              <a:rPr lang="en-GB" sz="800" smtClean="0">
                <a:solidFill>
                  <a:schemeClr val="tx2"/>
                </a:solidFill>
              </a:rPr>
              <a:t> 2007;14:465-72.</a:t>
            </a:r>
          </a:p>
          <a:p>
            <a:pPr eaLnBrk="1" hangingPunct="1">
              <a:spcBef>
                <a:spcPct val="0"/>
              </a:spcBef>
            </a:pPr>
            <a:endParaRPr lang="en-GB" sz="800" smtClean="0">
              <a:solidFill>
                <a:schemeClr val="tx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97913"/>
            <a:ext cx="2971800" cy="427037"/>
          </a:xfrm>
          <a:prstGeom prst="rect">
            <a:avLst/>
          </a:prstGeom>
          <a:noFill/>
          <a:ln w="9525">
            <a:noFill/>
            <a:miter lim="800000"/>
            <a:headEnd/>
            <a:tailEnd/>
          </a:ln>
        </p:spPr>
        <p:txBody>
          <a:bodyPr lIns="53752" tIns="53752" rIns="53752" bIns="53752" anchor="b"/>
          <a:lstStyle/>
          <a:p>
            <a:pPr algn="r" defTabSz="909638" eaLnBrk="0" hangingPunct="0"/>
            <a:fld id="{96400CD5-BC55-48B2-BD6A-03CEDE2E4614}" type="slidenum">
              <a:rPr lang="de-DE" sz="1200">
                <a:latin typeface="Calibri" pitchFamily="34" charset="0"/>
              </a:rPr>
              <a:pPr algn="r" defTabSz="909638" eaLnBrk="0" hangingPunct="0"/>
              <a:t>14</a:t>
            </a:fld>
            <a:endParaRPr lang="de-DE" sz="1200">
              <a:latin typeface="Calibri" pitchFamily="34" charset="0"/>
            </a:endParaRPr>
          </a:p>
        </p:txBody>
      </p:sp>
      <p:sp>
        <p:nvSpPr>
          <p:cNvPr id="45059" name="Rectangle 2"/>
          <p:cNvSpPr>
            <a:spLocks noGrp="1" noRot="1" noChangeAspect="1" noChangeArrowheads="1" noTextEdit="1"/>
          </p:cNvSpPr>
          <p:nvPr>
            <p:ph type="sldImg"/>
          </p:nvPr>
        </p:nvSpPr>
        <p:spPr bwMode="auto">
          <a:xfrm>
            <a:off x="1146175" y="714375"/>
            <a:ext cx="4560888" cy="3419475"/>
          </a:xfrm>
          <a:noFill/>
          <a:ln>
            <a:solidFill>
              <a:srgbClr val="000000"/>
            </a:solidFill>
            <a:miter lim="800000"/>
            <a:headEnd/>
            <a:tailEnd/>
          </a:ln>
        </p:spPr>
      </p:sp>
      <p:sp>
        <p:nvSpPr>
          <p:cNvPr id="45060" name="Rectangle 3"/>
          <p:cNvSpPr>
            <a:spLocks noGrp="1" noChangeArrowheads="1"/>
          </p:cNvSpPr>
          <p:nvPr>
            <p:ph type="body" idx="1"/>
          </p:nvPr>
        </p:nvSpPr>
        <p:spPr bwMode="auto">
          <a:xfrm>
            <a:off x="914400" y="4349750"/>
            <a:ext cx="5029200" cy="4133850"/>
          </a:xfrm>
          <a:noFill/>
        </p:spPr>
        <p:txBody>
          <a:bodyPr wrap="square" lIns="53752" tIns="53752" rIns="53752" bIns="53752" numCol="1" anchor="t" anchorCtr="0" compatLnSpc="1">
            <a:prstTxWarp prst="textNoShape">
              <a:avLst/>
            </a:prstTxWarp>
          </a:bodyPr>
          <a:lstStyle/>
          <a:p>
            <a:pPr eaLnBrk="1" hangingPunct="1">
              <a:lnSpc>
                <a:spcPct val="80000"/>
              </a:lnSpc>
              <a:spcBef>
                <a:spcPct val="0"/>
              </a:spcBef>
            </a:pPr>
            <a:endParaRPr lang="de-DE" sz="10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97913"/>
            <a:ext cx="2971800" cy="427037"/>
          </a:xfrm>
          <a:prstGeom prst="rect">
            <a:avLst/>
          </a:prstGeom>
          <a:noFill/>
          <a:ln w="9525">
            <a:noFill/>
            <a:miter lim="800000"/>
            <a:headEnd/>
            <a:tailEnd/>
          </a:ln>
        </p:spPr>
        <p:txBody>
          <a:bodyPr lIns="53752" tIns="53752" rIns="53752" bIns="53752" anchor="b"/>
          <a:lstStyle/>
          <a:p>
            <a:pPr algn="r" defTabSz="909638" eaLnBrk="0" hangingPunct="0"/>
            <a:fld id="{A0F98137-7AD7-49A4-A48C-C8C870804898}" type="slidenum">
              <a:rPr lang="de-DE" sz="1200">
                <a:latin typeface="Calibri" pitchFamily="34" charset="0"/>
              </a:rPr>
              <a:pPr algn="r" defTabSz="909638" eaLnBrk="0" hangingPunct="0"/>
              <a:t>15</a:t>
            </a:fld>
            <a:endParaRPr lang="de-DE" sz="1200">
              <a:latin typeface="Calibri" pitchFamily="34" charset="0"/>
            </a:endParaRPr>
          </a:p>
        </p:txBody>
      </p:sp>
      <p:sp>
        <p:nvSpPr>
          <p:cNvPr id="46083" name="Rectangle 2"/>
          <p:cNvSpPr>
            <a:spLocks noGrp="1" noRot="1" noChangeAspect="1" noChangeArrowheads="1" noTextEdit="1"/>
          </p:cNvSpPr>
          <p:nvPr>
            <p:ph type="sldImg"/>
          </p:nvPr>
        </p:nvSpPr>
        <p:spPr bwMode="auto">
          <a:xfrm>
            <a:off x="1146175" y="714375"/>
            <a:ext cx="4560888" cy="3419475"/>
          </a:xfrm>
          <a:noFill/>
          <a:ln>
            <a:solidFill>
              <a:srgbClr val="000000"/>
            </a:solidFill>
            <a:miter lim="800000"/>
            <a:headEnd/>
            <a:tailEnd/>
          </a:ln>
        </p:spPr>
      </p:sp>
      <p:sp>
        <p:nvSpPr>
          <p:cNvPr id="46084" name="Rectangle 4"/>
          <p:cNvSpPr>
            <a:spLocks noGrp="1" noChangeArrowheads="1"/>
          </p:cNvSpPr>
          <p:nvPr>
            <p:ph type="body" idx="1"/>
          </p:nvPr>
        </p:nvSpPr>
        <p:spPr bwMode="auto">
          <a:xfrm>
            <a:off x="914400" y="4349750"/>
            <a:ext cx="5029200" cy="4133850"/>
          </a:xfrm>
          <a:noFill/>
        </p:spPr>
        <p:txBody>
          <a:bodyPr wrap="square" lIns="53752" tIns="53752" rIns="53752" bIns="53752" numCol="1" anchor="t" anchorCtr="0" compatLnSpc="1">
            <a:prstTxWarp prst="textNoShape">
              <a:avLst/>
            </a:prstTxWarp>
          </a:bodyPr>
          <a:lstStyle/>
          <a:p>
            <a:pPr eaLnBrk="1" hangingPunct="1">
              <a:spcBef>
                <a:spcPct val="0"/>
              </a:spcBef>
            </a:pPr>
            <a:r>
              <a:rPr lang="en-US" smtClean="0">
                <a:latin typeface="Arial" pitchFamily="34" charset="0"/>
              </a:rPr>
              <a:t>Tiotropium significantly increased the time to first exacerbation (primary endpoint) compared with salmeterol by 42 days (187 vs 145 days in the first quartile of patients), corresponding to a 17% reduction in risk (HR 0.83; 95% CI 0.77-0.90; P&lt;0.001). </a:t>
            </a:r>
          </a:p>
          <a:p>
            <a:pPr eaLnBrk="1" hangingPunct="1">
              <a:spcBef>
                <a:spcPct val="0"/>
              </a:spcBef>
            </a:pPr>
            <a:r>
              <a:rPr lang="en-US" smtClean="0">
                <a:latin typeface="Arial" pitchFamily="34" charset="0"/>
              </a:rPr>
              <a:t>Given that less than 50% of patients experienced an exacerbation, it was not possible to calculate the median time to first exacerbation, therefore the time to first exacerbation in the first quartile of patients was calculated instead. </a:t>
            </a:r>
          </a:p>
          <a:p>
            <a:pPr eaLnBrk="1" hangingPunct="1">
              <a:spcBef>
                <a:spcPct val="0"/>
              </a:spcBef>
            </a:pPr>
            <a:r>
              <a:rPr lang="en-US" smtClean="0">
                <a:latin typeface="Arial" pitchFamily="34" charset="0"/>
              </a:rPr>
              <a:t>Randomized patients taking ≥1 dose of study medication included in analysis. </a:t>
            </a:r>
            <a:br>
              <a:rPr lang="en-US" smtClean="0">
                <a:latin typeface="Arial" pitchFamily="34" charset="0"/>
              </a:rPr>
            </a:br>
            <a:r>
              <a:rPr lang="en-US" smtClean="0">
                <a:latin typeface="Arial" pitchFamily="34" charset="0"/>
              </a:rPr>
              <a:t>COPD exacerbations with onset during actual treatment.</a:t>
            </a:r>
          </a:p>
          <a:p>
            <a:pPr eaLnBrk="1" hangingPunct="1">
              <a:spcBef>
                <a:spcPct val="0"/>
              </a:spcBef>
            </a:pPr>
            <a:r>
              <a:rPr lang="de-DE" smtClean="0">
                <a:latin typeface="Arial" pitchFamily="34" charset="0"/>
              </a:rPr>
              <a:t>Hazard ratio based on Cox proportional hazards regression model including terms for (pooled) centre and treatment.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97913"/>
            <a:ext cx="2971800" cy="427037"/>
          </a:xfrm>
          <a:prstGeom prst="rect">
            <a:avLst/>
          </a:prstGeom>
          <a:noFill/>
          <a:ln w="9525">
            <a:noFill/>
            <a:miter lim="800000"/>
            <a:headEnd/>
            <a:tailEnd/>
          </a:ln>
        </p:spPr>
        <p:txBody>
          <a:bodyPr lIns="53752" tIns="53752" rIns="53752" bIns="53752" anchor="b"/>
          <a:lstStyle/>
          <a:p>
            <a:pPr algn="r" defTabSz="909638" eaLnBrk="0" hangingPunct="0"/>
            <a:fld id="{F2ECE134-D53B-415F-A181-D67EFC436506}" type="slidenum">
              <a:rPr lang="de-DE" sz="1200">
                <a:latin typeface="Calibri" pitchFamily="34" charset="0"/>
              </a:rPr>
              <a:pPr algn="r" defTabSz="909638" eaLnBrk="0" hangingPunct="0"/>
              <a:t>16</a:t>
            </a:fld>
            <a:endParaRPr lang="de-DE" sz="1200">
              <a:latin typeface="Calibri" pitchFamily="34" charset="0"/>
            </a:endParaRPr>
          </a:p>
        </p:txBody>
      </p:sp>
      <p:sp>
        <p:nvSpPr>
          <p:cNvPr id="47107" name="Rectangle 2"/>
          <p:cNvSpPr>
            <a:spLocks noGrp="1" noRot="1" noChangeAspect="1" noChangeArrowheads="1" noTextEdit="1"/>
          </p:cNvSpPr>
          <p:nvPr>
            <p:ph type="sldImg"/>
          </p:nvPr>
        </p:nvSpPr>
        <p:spPr bwMode="auto">
          <a:xfrm>
            <a:off x="1146175" y="714375"/>
            <a:ext cx="4560888" cy="3419475"/>
          </a:xfrm>
          <a:noFill/>
          <a:ln>
            <a:solidFill>
              <a:srgbClr val="000000"/>
            </a:solidFill>
            <a:miter lim="800000"/>
            <a:headEnd/>
            <a:tailEnd/>
          </a:ln>
        </p:spPr>
      </p:sp>
      <p:sp>
        <p:nvSpPr>
          <p:cNvPr id="47108" name="Rectangle 4"/>
          <p:cNvSpPr>
            <a:spLocks noGrp="1" noChangeArrowheads="1"/>
          </p:cNvSpPr>
          <p:nvPr>
            <p:ph type="body" idx="1"/>
          </p:nvPr>
        </p:nvSpPr>
        <p:spPr bwMode="auto">
          <a:xfrm>
            <a:off x="914400" y="4349750"/>
            <a:ext cx="5029200" cy="4133850"/>
          </a:xfrm>
          <a:noFill/>
        </p:spPr>
        <p:txBody>
          <a:bodyPr wrap="square" lIns="53752" tIns="53752" rIns="53752" bIns="53752" numCol="1" anchor="t" anchorCtr="0" compatLnSpc="1">
            <a:prstTxWarp prst="textNoShape">
              <a:avLst/>
            </a:prstTxWarp>
          </a:bodyPr>
          <a:lstStyle/>
          <a:p>
            <a:pPr eaLnBrk="1" hangingPunct="1">
              <a:spcBef>
                <a:spcPct val="0"/>
              </a:spcBef>
            </a:pPr>
            <a:r>
              <a:rPr lang="en-US" smtClean="0">
                <a:latin typeface="Arial" pitchFamily="34" charset="0"/>
              </a:rPr>
              <a:t>Randomized patients taking ≥1 dose of study medication included in analysis. </a:t>
            </a:r>
            <a:br>
              <a:rPr lang="en-US" smtClean="0">
                <a:latin typeface="Arial" pitchFamily="34" charset="0"/>
              </a:rPr>
            </a:br>
            <a:r>
              <a:rPr lang="en-US" smtClean="0">
                <a:latin typeface="Arial" pitchFamily="34" charset="0"/>
              </a:rPr>
              <a:t>COPD exacerbations with onset during actual treatment.</a:t>
            </a:r>
          </a:p>
          <a:p>
            <a:pPr eaLnBrk="1" hangingPunct="1">
              <a:spcBef>
                <a:spcPct val="0"/>
              </a:spcBef>
            </a:pPr>
            <a:r>
              <a:rPr lang="de-DE" smtClean="0">
                <a:latin typeface="Arial" pitchFamily="34" charset="0"/>
              </a:rPr>
              <a:t>Hazard ratio based on Cox proportional hazards regression model including terms for (pooled) centre and treatment.</a:t>
            </a:r>
          </a:p>
          <a:p>
            <a:pPr eaLnBrk="1" hangingPunct="1">
              <a:spcBef>
                <a:spcPct val="0"/>
              </a:spcBef>
            </a:pPr>
            <a:endParaRPr lang="de-D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97913"/>
            <a:ext cx="2971800" cy="427037"/>
          </a:xfrm>
          <a:prstGeom prst="rect">
            <a:avLst/>
          </a:prstGeom>
          <a:noFill/>
          <a:ln w="9525">
            <a:noFill/>
            <a:miter lim="800000"/>
            <a:headEnd/>
            <a:tailEnd/>
          </a:ln>
        </p:spPr>
        <p:txBody>
          <a:bodyPr lIns="53752" tIns="53752" rIns="53752" bIns="53752" anchor="b"/>
          <a:lstStyle/>
          <a:p>
            <a:pPr algn="r" defTabSz="909638" eaLnBrk="0" hangingPunct="0"/>
            <a:fld id="{943C0D0F-12F5-485C-BDAF-841281E51487}" type="slidenum">
              <a:rPr lang="de-DE" sz="1200">
                <a:latin typeface="Calibri" pitchFamily="34" charset="0"/>
              </a:rPr>
              <a:pPr algn="r" defTabSz="909638" eaLnBrk="0" hangingPunct="0"/>
              <a:t>17</a:t>
            </a:fld>
            <a:endParaRPr lang="de-DE" sz="1200">
              <a:latin typeface="Calibri" pitchFamily="34" charset="0"/>
            </a:endParaRPr>
          </a:p>
        </p:txBody>
      </p:sp>
      <p:sp>
        <p:nvSpPr>
          <p:cNvPr id="48131" name="Rectangle 7"/>
          <p:cNvSpPr txBox="1">
            <a:spLocks noGrp="1" noChangeArrowheads="1"/>
          </p:cNvSpPr>
          <p:nvPr/>
        </p:nvSpPr>
        <p:spPr bwMode="auto">
          <a:xfrm>
            <a:off x="3886200" y="8697913"/>
            <a:ext cx="2971800" cy="427037"/>
          </a:xfrm>
          <a:prstGeom prst="rect">
            <a:avLst/>
          </a:prstGeom>
          <a:noFill/>
          <a:ln w="9525">
            <a:noFill/>
            <a:miter lim="800000"/>
            <a:headEnd/>
            <a:tailEnd/>
          </a:ln>
        </p:spPr>
        <p:txBody>
          <a:bodyPr lIns="53758" tIns="53758" rIns="53758" bIns="53758" anchor="b"/>
          <a:lstStyle/>
          <a:p>
            <a:pPr algn="r" defTabSz="909638" eaLnBrk="0" hangingPunct="0"/>
            <a:fld id="{6767971C-E19A-459C-91FE-B3DA2ECD4A40}" type="slidenum">
              <a:rPr lang="de-DE" sz="1200">
                <a:latin typeface="Calibri" pitchFamily="34" charset="0"/>
              </a:rPr>
              <a:pPr algn="r" defTabSz="909638" eaLnBrk="0" hangingPunct="0"/>
              <a:t>17</a:t>
            </a:fld>
            <a:endParaRPr lang="de-DE" sz="1200">
              <a:latin typeface="Calibri" pitchFamily="34" charset="0"/>
            </a:endParaRPr>
          </a:p>
        </p:txBody>
      </p:sp>
      <p:sp>
        <p:nvSpPr>
          <p:cNvPr id="48132" name="Rectangle 2"/>
          <p:cNvSpPr>
            <a:spLocks noGrp="1" noRot="1" noChangeAspect="1" noChangeArrowheads="1" noTextEdit="1"/>
          </p:cNvSpPr>
          <p:nvPr>
            <p:ph type="sldImg"/>
          </p:nvPr>
        </p:nvSpPr>
        <p:spPr bwMode="auto">
          <a:xfrm>
            <a:off x="1146175" y="714375"/>
            <a:ext cx="4560888" cy="3419475"/>
          </a:xfrm>
          <a:noFill/>
          <a:ln>
            <a:solidFill>
              <a:srgbClr val="000000"/>
            </a:solidFill>
            <a:miter lim="800000"/>
            <a:headEnd/>
            <a:tailEnd/>
          </a:ln>
        </p:spPr>
      </p:sp>
      <p:sp>
        <p:nvSpPr>
          <p:cNvPr id="48133" name="Rectangle 3"/>
          <p:cNvSpPr>
            <a:spLocks noGrp="1" noChangeArrowheads="1"/>
          </p:cNvSpPr>
          <p:nvPr>
            <p:ph type="body" idx="1"/>
          </p:nvPr>
        </p:nvSpPr>
        <p:spPr bwMode="auto">
          <a:xfrm>
            <a:off x="914400" y="4349750"/>
            <a:ext cx="5029200" cy="4133850"/>
          </a:xfrm>
          <a:noFill/>
        </p:spPr>
        <p:txBody>
          <a:bodyPr wrap="square" lIns="53758" tIns="53758" rIns="53758" bIns="53758" numCol="1" anchor="t" anchorCtr="0" compatLnSpc="1">
            <a:prstTxWarp prst="textNoShape">
              <a:avLst/>
            </a:prstTxWarp>
          </a:bodyPr>
          <a:lstStyle/>
          <a:p>
            <a:pPr eaLnBrk="1" hangingPunct="1">
              <a:spcBef>
                <a:spcPct val="0"/>
              </a:spcBef>
            </a:pPr>
            <a:r>
              <a:rPr lang="en-US" smtClean="0">
                <a:solidFill>
                  <a:schemeClr val="bg1"/>
                </a:solidFill>
                <a:latin typeface="Arial" pitchFamily="34" charset="0"/>
              </a:rPr>
              <a:t>Randomized patients taking ≥1 dose of study medication included in analysis.</a:t>
            </a:r>
          </a:p>
          <a:p>
            <a:pPr eaLnBrk="1" hangingPunct="1">
              <a:spcBef>
                <a:spcPct val="0"/>
              </a:spcBef>
            </a:pPr>
            <a:r>
              <a:rPr lang="en-US" smtClean="0">
                <a:solidFill>
                  <a:schemeClr val="bg1"/>
                </a:solidFill>
                <a:latin typeface="Arial" pitchFamily="34" charset="0"/>
              </a:rPr>
              <a:t>COPD exacerbations with onset during actual treatment.</a:t>
            </a:r>
          </a:p>
          <a:p>
            <a:pPr eaLnBrk="1" hangingPunct="1">
              <a:spcBef>
                <a:spcPct val="0"/>
              </a:spcBef>
            </a:pPr>
            <a:r>
              <a:rPr lang="en-US" smtClean="0">
                <a:solidFill>
                  <a:schemeClr val="bg1"/>
                </a:solidFill>
                <a:latin typeface="Arial" pitchFamily="34" charset="0"/>
              </a:rPr>
              <a:t>Poisson regression correcting for overdispersion and adjusted for treatment exposure.</a:t>
            </a:r>
          </a:p>
          <a:p>
            <a:pPr eaLnBrk="1" hangingPunct="1">
              <a:spcBef>
                <a:spcPct val="0"/>
              </a:spcBef>
            </a:pPr>
            <a:r>
              <a:rPr lang="en-US" b="1" smtClean="0">
                <a:latin typeface="Arial" pitchFamily="34" charset="0"/>
              </a:rPr>
              <a:t>Analysis using negative binomial regression showed similar results.</a:t>
            </a:r>
            <a:endParaRPr lang="en-GB" b="1" smtClean="0">
              <a:latin typeface="Arial" pitchFamily="34" charset="0"/>
            </a:endParaRPr>
          </a:p>
          <a:p>
            <a:pPr eaLnBrk="1" hangingPunct="1">
              <a:spcBef>
                <a:spcPct val="0"/>
              </a:spcBef>
            </a:pPr>
            <a:endParaRPr lang="en-US" smtClean="0">
              <a:solidFill>
                <a:schemeClr val="bg1"/>
              </a:solidFill>
              <a:latin typeface="Arial" pitchFamily="34" charset="0"/>
            </a:endParaRPr>
          </a:p>
          <a:p>
            <a:pPr eaLnBrk="1" hangingPunct="1">
              <a:spcBef>
                <a:spcPct val="0"/>
              </a:spcBef>
            </a:pPr>
            <a:endParaRPr lang="de-D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pitchFamily="34" charset="0"/>
              </a:rPr>
              <a:t>Hazard ratios based on subgroup-wise Cox regression with terms for treatment and represented by rectangles with area proportional to the fraction of patients within the subgroup category.</a:t>
            </a:r>
          </a:p>
          <a:p>
            <a:pPr eaLnBrk="1" hangingPunct="1">
              <a:spcBef>
                <a:spcPct val="0"/>
              </a:spcBef>
            </a:pPr>
            <a:r>
              <a:rPr lang="en-GB" smtClean="0">
                <a:latin typeface="Arial" pitchFamily="34" charset="0"/>
              </a:rPr>
              <a:t>Error bars represent 95% confidence intervals.</a:t>
            </a:r>
          </a:p>
          <a:p>
            <a:pPr eaLnBrk="1" hangingPunct="1">
              <a:spcBef>
                <a:spcPct val="0"/>
              </a:spcBef>
            </a:pPr>
            <a:r>
              <a:rPr lang="en-GB" smtClean="0">
                <a:latin typeface="Arial" pitchFamily="34" charset="0"/>
              </a:rPr>
              <a:t>n=number of patients with at least one exacerbation.</a:t>
            </a:r>
          </a:p>
          <a:p>
            <a:pPr eaLnBrk="1" hangingPunct="1">
              <a:spcBef>
                <a:spcPct val="0"/>
              </a:spcBef>
            </a:pPr>
            <a:r>
              <a:rPr lang="en-GB" smtClean="0">
                <a:latin typeface="Arial" pitchFamily="34" charset="0"/>
              </a:rPr>
              <a:t>N=total number of patients.</a:t>
            </a:r>
          </a:p>
          <a:p>
            <a:pPr eaLnBrk="1" hangingPunct="1">
              <a:spcBef>
                <a:spcPct val="0"/>
              </a:spcBef>
            </a:pPr>
            <a:r>
              <a:rPr lang="en-US" smtClean="0">
                <a:latin typeface="Arial" pitchFamily="34" charset="0"/>
              </a:rPr>
              <a:t>Patients with low BMI or very severe COPD seemed to benefit most from tiotropium. However, the p-values for testing an interaction between treatment effect and subgroup were 0.17 for BMI and 0.05 for GOLD stage.</a:t>
            </a:r>
          </a:p>
          <a:p>
            <a:pPr eaLnBrk="1" hangingPunct="1">
              <a:spcBef>
                <a:spcPct val="0"/>
              </a:spcBef>
            </a:pPr>
            <a:r>
              <a:rPr lang="en-US" smtClean="0">
                <a:latin typeface="Arial" pitchFamily="34" charset="0"/>
              </a:rPr>
              <a:t>Interaction p-values: age group 0.76, gender 0.83, COPD severity stage (GOLD) 0.05, smoking status 0.64, BMI group 0.17, ICS use at baseline 0.41.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9ADC37DD-54DE-4760-A962-464216E477D3}" type="datetimeFigureOut">
              <a:rPr lang="id-ID"/>
              <a:pPr>
                <a:defRPr/>
              </a:pPr>
              <a:t>09/04/2017</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D3CC86B-01EA-48B4-A4BC-4E9D22AC6B38}"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39042199-942F-4A94-8681-FF4845FDABA8}" type="datetimeFigureOut">
              <a:rPr lang="id-ID"/>
              <a:pPr>
                <a:defRPr/>
              </a:pPr>
              <a:t>09/04/2017</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68DD925-283A-4040-AA53-4F16B18EFC9D}"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38F1882-DBAA-42B2-BB68-57300B2E2839}" type="datetimeFigureOut">
              <a:rPr lang="id-ID"/>
              <a:pPr>
                <a:defRPr/>
              </a:pPr>
              <a:t>09/04/2017</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9F0343A-391A-4C74-B925-86D1A84541EB}"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72A97C80-634E-483F-B02C-7787CC4D2BC9}" type="datetimeFigureOut">
              <a:rPr lang="id-ID"/>
              <a:pPr>
                <a:defRPr/>
              </a:pPr>
              <a:t>09/04/2017</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053833E0-1A80-4CE1-BF71-4468FCF50CD9}"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48C2A0-A4EA-4F43-990B-F1D4FCEA21BA}" type="datetimeFigureOut">
              <a:rPr lang="id-ID"/>
              <a:pPr>
                <a:defRPr/>
              </a:pPr>
              <a:t>09/04/2017</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E6454E7-AC02-40C8-94F7-1A9CEB5B9816}"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30243056-784D-4091-A2DF-0B1B92E516E2}" type="datetimeFigureOut">
              <a:rPr lang="id-ID"/>
              <a:pPr>
                <a:defRPr/>
              </a:pPr>
              <a:t>09/04/2017</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86B962B-7C54-4F58-B406-517C8D1640AC}"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7D72FE6C-FFE5-433A-8BD3-ACF37B0E6E56}" type="datetimeFigureOut">
              <a:rPr lang="id-ID"/>
              <a:pPr>
                <a:defRPr/>
              </a:pPr>
              <a:t>09/04/2017</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9EB993EC-B706-4D36-B662-5DF50FDD3A43}"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B35191E8-A169-4473-9EEA-49C6F0EF036D}" type="datetimeFigureOut">
              <a:rPr lang="id-ID"/>
              <a:pPr>
                <a:defRPr/>
              </a:pPr>
              <a:t>09/04/2017</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070ED397-6B20-4CDC-8B39-9353A76E8971}"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6E8164-E949-46C1-8493-2532A1532C3C}" type="datetimeFigureOut">
              <a:rPr lang="id-ID"/>
              <a:pPr>
                <a:defRPr/>
              </a:pPr>
              <a:t>09/04/2017</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C57A5BF1-D133-4C87-A7D9-4E6038F1542A}"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59B906-CA59-42B7-8A9C-029F040C1FCE}" type="datetimeFigureOut">
              <a:rPr lang="id-ID"/>
              <a:pPr>
                <a:defRPr/>
              </a:pPr>
              <a:t>09/04/2017</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A82EA65-C652-47F3-8636-391E0D95735E}"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6E122D-E8BA-48C6-B17C-D1FBB2D34050}" type="datetimeFigureOut">
              <a:rPr lang="id-ID"/>
              <a:pPr>
                <a:defRPr/>
              </a:pPr>
              <a:t>09/04/2017</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38DF5A17-827C-4C10-9820-6D07AA9521EA}"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527489-ADEF-4A56-9CDD-CE5B8ED1C414}" type="datetimeFigureOut">
              <a:rPr lang="id-ID"/>
              <a:pPr>
                <a:defRPr/>
              </a:pPr>
              <a:t>09/04/2017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4870C8-8065-4F1B-93B5-8F0D536B96F4}"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1071546"/>
            <a:ext cx="9144000" cy="2301875"/>
          </a:xfrm>
        </p:spPr>
        <p:txBody>
          <a:bodyPr/>
          <a:lstStyle/>
          <a:p>
            <a:pPr eaLnBrk="1" hangingPunct="1"/>
            <a:r>
              <a:rPr lang="en-US" sz="4000" b="1" dirty="0" smtClean="0"/>
              <a:t>Why LAMA is Fundamental Treatment </a:t>
            </a:r>
            <a:br>
              <a:rPr lang="en-US" sz="4000" b="1" dirty="0" smtClean="0"/>
            </a:br>
            <a:r>
              <a:rPr lang="en-US" sz="4000" b="1" dirty="0" smtClean="0"/>
              <a:t>for COPD</a:t>
            </a:r>
            <a:r>
              <a:rPr lang="id-ID" sz="4000" b="1" dirty="0" smtClean="0"/>
              <a:t> </a:t>
            </a:r>
            <a:r>
              <a:rPr lang="id-ID" sz="5400" b="1" dirty="0" smtClean="0"/>
              <a:t>?</a:t>
            </a:r>
            <a:endParaRPr lang="en-US" sz="5400" b="1" dirty="0" smtClean="0"/>
          </a:p>
        </p:txBody>
      </p:sp>
      <p:sp>
        <p:nvSpPr>
          <p:cNvPr id="3075" name="Rectangle 3"/>
          <p:cNvSpPr>
            <a:spLocks noChangeArrowheads="1"/>
          </p:cNvSpPr>
          <p:nvPr/>
        </p:nvSpPr>
        <p:spPr bwMode="auto">
          <a:xfrm>
            <a:off x="7756525" y="6445250"/>
            <a:ext cx="1182688" cy="260350"/>
          </a:xfrm>
          <a:prstGeom prst="rect">
            <a:avLst/>
          </a:prstGeom>
          <a:noFill/>
          <a:ln w="9525">
            <a:noFill/>
            <a:miter lim="800000"/>
            <a:headEnd/>
            <a:tailEnd/>
          </a:ln>
        </p:spPr>
        <p:txBody>
          <a:bodyPr wrap="none">
            <a:spAutoFit/>
          </a:bodyPr>
          <a:lstStyle/>
          <a:p>
            <a:r>
              <a:rPr lang="id-ID" sz="1100">
                <a:latin typeface="Calibri" pitchFamily="34" charset="0"/>
              </a:rPr>
              <a:t>GPM-SV-0004-ID </a:t>
            </a:r>
          </a:p>
        </p:txBody>
      </p:sp>
      <p:sp>
        <p:nvSpPr>
          <p:cNvPr id="4" name="TextBox 3"/>
          <p:cNvSpPr txBox="1"/>
          <p:nvPr/>
        </p:nvSpPr>
        <p:spPr>
          <a:xfrm>
            <a:off x="3000364" y="4500570"/>
            <a:ext cx="2759089" cy="584775"/>
          </a:xfrm>
          <a:prstGeom prst="rect">
            <a:avLst/>
          </a:prstGeom>
          <a:noFill/>
        </p:spPr>
        <p:txBody>
          <a:bodyPr wrap="none" rtlCol="0">
            <a:spAutoFit/>
          </a:bodyPr>
          <a:lstStyle/>
          <a:p>
            <a:pPr algn="ctr"/>
            <a:r>
              <a:rPr lang="id-ID" sz="3200" dirty="0" smtClean="0"/>
              <a:t>Suradi, </a:t>
            </a:r>
            <a:r>
              <a:rPr lang="en-US" sz="3200" dirty="0" err="1" smtClean="0"/>
              <a:t>Santi</a:t>
            </a:r>
            <a:r>
              <a:rPr lang="id-ID" sz="3200" dirty="0" smtClean="0"/>
              <a:t>  </a:t>
            </a:r>
            <a:endParaRPr lang="id-ID" sz="3200" dirty="0"/>
          </a:p>
        </p:txBody>
      </p:sp>
      <p:sp>
        <p:nvSpPr>
          <p:cNvPr id="5" name="TextBox 4"/>
          <p:cNvSpPr txBox="1"/>
          <p:nvPr/>
        </p:nvSpPr>
        <p:spPr>
          <a:xfrm>
            <a:off x="1072107" y="5157629"/>
            <a:ext cx="6643165" cy="1200329"/>
          </a:xfrm>
          <a:prstGeom prst="rect">
            <a:avLst/>
          </a:prstGeom>
          <a:noFill/>
        </p:spPr>
        <p:txBody>
          <a:bodyPr wrap="none" rtlCol="0">
            <a:spAutoFit/>
          </a:bodyPr>
          <a:lstStyle/>
          <a:p>
            <a:pPr algn="ctr"/>
            <a:r>
              <a:rPr lang="id-ID" sz="2400" dirty="0" smtClean="0"/>
              <a:t>Bagian Pulmonologi dan Kedokteran Respirasi </a:t>
            </a:r>
          </a:p>
          <a:p>
            <a:pPr algn="ctr"/>
            <a:r>
              <a:rPr lang="id-ID" sz="2400" dirty="0" smtClean="0"/>
              <a:t>FKUNS / RSUD Dr. Moewardi </a:t>
            </a:r>
          </a:p>
          <a:p>
            <a:pPr algn="ctr"/>
            <a:r>
              <a:rPr lang="id-ID" sz="2400" dirty="0" smtClean="0"/>
              <a:t>Surakarta</a:t>
            </a:r>
            <a:r>
              <a:rPr lang="id-ID" dirty="0" smtClean="0"/>
              <a:t>  </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714375" y="90488"/>
            <a:ext cx="7591425" cy="838200"/>
          </a:xfrm>
          <a:solidFill>
            <a:schemeClr val="bg1"/>
          </a:solidFill>
        </p:spPr>
        <p:txBody>
          <a:bodyPr/>
          <a:lstStyle/>
          <a:p>
            <a:pPr eaLnBrk="1" hangingPunct="1"/>
            <a:r>
              <a:rPr lang="en-US" sz="3600" b="1" smtClean="0"/>
              <a:t>Antagonis reseptor muskarinik</a:t>
            </a:r>
          </a:p>
        </p:txBody>
      </p:sp>
      <p:graphicFrame>
        <p:nvGraphicFramePr>
          <p:cNvPr id="8" name="Content Placeholder 7"/>
          <p:cNvGraphicFramePr>
            <a:graphicFrameLocks noGrp="1"/>
          </p:cNvGraphicFramePr>
          <p:nvPr>
            <p:ph idx="1"/>
          </p:nvPr>
        </p:nvGraphicFramePr>
        <p:xfrm>
          <a:off x="533400" y="1071563"/>
          <a:ext cx="8229600" cy="4953001"/>
        </p:xfrm>
        <a:graphic>
          <a:graphicData uri="http://schemas.openxmlformats.org/drawingml/2006/table">
            <a:tbl>
              <a:tblPr firstRow="1" bandRow="1">
                <a:tableStyleId>{B301B821-A1FF-4177-AEE7-76D212191A09}</a:tableStyleId>
              </a:tblPr>
              <a:tblGrid>
                <a:gridCol w="2525918"/>
                <a:gridCol w="1792586"/>
                <a:gridCol w="2199992"/>
                <a:gridCol w="1711104"/>
              </a:tblGrid>
              <a:tr h="885886">
                <a:tc>
                  <a:txBody>
                    <a:bodyPr/>
                    <a:lstStyle/>
                    <a:p>
                      <a:endParaRPr lang="en-US" sz="2000" dirty="0">
                        <a:solidFill>
                          <a:schemeClr val="tx1"/>
                        </a:solidFill>
                      </a:endParaRPr>
                    </a:p>
                  </a:txBody>
                  <a:tcPr>
                    <a:solidFill>
                      <a:schemeClr val="bg1"/>
                    </a:solidFill>
                  </a:tcPr>
                </a:tc>
                <a:tc>
                  <a:txBody>
                    <a:bodyPr/>
                    <a:lstStyle/>
                    <a:p>
                      <a:pPr algn="ctr"/>
                      <a:r>
                        <a:rPr lang="en-US" sz="2000" kern="1200" dirty="0" err="1" smtClean="0">
                          <a:solidFill>
                            <a:schemeClr val="tx1"/>
                          </a:solidFill>
                        </a:rPr>
                        <a:t>Afinitas</a:t>
                      </a:r>
                      <a:r>
                        <a:rPr lang="en-US" sz="2000" kern="1200" dirty="0" smtClean="0">
                          <a:solidFill>
                            <a:schemeClr val="tx1"/>
                          </a:solidFill>
                        </a:rPr>
                        <a:t> </a:t>
                      </a:r>
                      <a:r>
                        <a:rPr lang="en-US" sz="2000" kern="1200" dirty="0" err="1" smtClean="0">
                          <a:solidFill>
                            <a:schemeClr val="tx1"/>
                          </a:solidFill>
                        </a:rPr>
                        <a:t>reseptor</a:t>
                      </a:r>
                      <a:r>
                        <a:rPr lang="en-US" sz="2000" kern="1200" dirty="0" smtClean="0">
                          <a:solidFill>
                            <a:schemeClr val="tx1"/>
                          </a:solidFill>
                        </a:rPr>
                        <a:t> M3</a:t>
                      </a:r>
                      <a:endParaRPr lang="en-US" sz="2000" dirty="0">
                        <a:solidFill>
                          <a:schemeClr val="tx1"/>
                        </a:solidFill>
                      </a:endParaRPr>
                    </a:p>
                  </a:txBody>
                  <a:tcPr>
                    <a:solidFill>
                      <a:schemeClr val="bg1"/>
                    </a:solidFill>
                  </a:tcPr>
                </a:tc>
                <a:tc>
                  <a:txBody>
                    <a:bodyPr/>
                    <a:lstStyle/>
                    <a:p>
                      <a:pPr algn="ctr"/>
                      <a:r>
                        <a:rPr lang="en-US" sz="2000" kern="1200" dirty="0" err="1" smtClean="0">
                          <a:solidFill>
                            <a:schemeClr val="tx1"/>
                          </a:solidFill>
                        </a:rPr>
                        <a:t>Afinitas</a:t>
                      </a:r>
                      <a:r>
                        <a:rPr lang="en-US" sz="2000" kern="1200" dirty="0" smtClean="0">
                          <a:solidFill>
                            <a:schemeClr val="tx1"/>
                          </a:solidFill>
                        </a:rPr>
                        <a:t> M3&gt;M2</a:t>
                      </a:r>
                      <a:endParaRPr lang="en-US" sz="2000" dirty="0">
                        <a:solidFill>
                          <a:schemeClr val="tx1"/>
                        </a:solidFill>
                      </a:endParaRPr>
                    </a:p>
                  </a:txBody>
                  <a:tcPr>
                    <a:solidFill>
                      <a:schemeClr val="bg1"/>
                    </a:solidFill>
                  </a:tcPr>
                </a:tc>
                <a:tc>
                  <a:txBody>
                    <a:bodyPr/>
                    <a:lstStyle/>
                    <a:p>
                      <a:r>
                        <a:rPr lang="en-US" sz="2000" kern="1200" dirty="0" err="1" smtClean="0">
                          <a:solidFill>
                            <a:schemeClr val="tx1"/>
                          </a:solidFill>
                        </a:rPr>
                        <a:t>Waktu</a:t>
                      </a:r>
                      <a:r>
                        <a:rPr lang="en-US" sz="2000" kern="1200" dirty="0" smtClean="0">
                          <a:solidFill>
                            <a:schemeClr val="tx1"/>
                          </a:solidFill>
                        </a:rPr>
                        <a:t> </a:t>
                      </a:r>
                      <a:r>
                        <a:rPr lang="en-US" sz="2000" kern="1200" dirty="0" err="1" smtClean="0">
                          <a:solidFill>
                            <a:schemeClr val="tx1"/>
                          </a:solidFill>
                        </a:rPr>
                        <a:t>paruh</a:t>
                      </a:r>
                      <a:endParaRPr lang="en-US" sz="2000" kern="1200" dirty="0" smtClean="0">
                        <a:solidFill>
                          <a:schemeClr val="tx1"/>
                        </a:solidFill>
                      </a:endParaRPr>
                    </a:p>
                    <a:p>
                      <a:pPr algn="ctr"/>
                      <a:r>
                        <a:rPr lang="en-US" sz="2000" kern="1200" dirty="0" smtClean="0">
                          <a:solidFill>
                            <a:schemeClr val="tx1"/>
                          </a:solidFill>
                        </a:rPr>
                        <a:t>M3</a:t>
                      </a:r>
                      <a:endParaRPr lang="en-US" sz="2000" dirty="0">
                        <a:solidFill>
                          <a:schemeClr val="tx1"/>
                        </a:solidFill>
                      </a:endParaRPr>
                    </a:p>
                  </a:txBody>
                  <a:tcPr>
                    <a:solidFill>
                      <a:schemeClr val="bg1"/>
                    </a:solidFill>
                  </a:tcPr>
                </a:tc>
              </a:tr>
              <a:tr h="718551">
                <a:tc>
                  <a:txBody>
                    <a:bodyPr/>
                    <a:lstStyle/>
                    <a:p>
                      <a:pPr>
                        <a:lnSpc>
                          <a:spcPct val="115000"/>
                        </a:lnSpc>
                        <a:spcAft>
                          <a:spcPts val="0"/>
                        </a:spcAft>
                      </a:pPr>
                      <a:r>
                        <a:rPr lang="en-US" sz="2000" kern="100" dirty="0" err="1">
                          <a:solidFill>
                            <a:schemeClr val="tx1"/>
                          </a:solidFill>
                        </a:rPr>
                        <a:t>Atropin</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9.68</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err="1">
                          <a:solidFill>
                            <a:schemeClr val="tx1"/>
                          </a:solidFill>
                        </a:rPr>
                        <a:t>Tidak</a:t>
                      </a:r>
                      <a:r>
                        <a:rPr lang="en-US" sz="2000" kern="100" dirty="0">
                          <a:solidFill>
                            <a:schemeClr val="tx1"/>
                          </a:solidFill>
                        </a:rPr>
                        <a:t> </a:t>
                      </a:r>
                      <a:r>
                        <a:rPr lang="en-US" sz="2000" kern="100" dirty="0" err="1">
                          <a:solidFill>
                            <a:schemeClr val="tx1"/>
                          </a:solidFill>
                        </a:rPr>
                        <a:t>ada</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3.5</a:t>
                      </a:r>
                      <a:endParaRPr lang="en-US" sz="2000" kern="100" dirty="0">
                        <a:solidFill>
                          <a:schemeClr val="tx1"/>
                        </a:solidFill>
                        <a:latin typeface="Calibri"/>
                        <a:ea typeface="Calibri"/>
                        <a:cs typeface="Times New Roman"/>
                      </a:endParaRPr>
                    </a:p>
                  </a:txBody>
                  <a:tcPr marL="68580" marR="68580" marT="0" marB="0"/>
                </a:tc>
              </a:tr>
              <a:tr h="718551">
                <a:tc>
                  <a:txBody>
                    <a:bodyPr/>
                    <a:lstStyle/>
                    <a:p>
                      <a:pPr>
                        <a:lnSpc>
                          <a:spcPct val="115000"/>
                        </a:lnSpc>
                        <a:spcAft>
                          <a:spcPts val="0"/>
                        </a:spcAft>
                      </a:pPr>
                      <a:r>
                        <a:rPr lang="en-US" sz="2000" kern="100" dirty="0" err="1">
                          <a:solidFill>
                            <a:schemeClr val="tx1"/>
                          </a:solidFill>
                        </a:rPr>
                        <a:t>Ipratropium</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9.58</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err="1">
                          <a:solidFill>
                            <a:schemeClr val="tx1"/>
                          </a:solidFill>
                        </a:rPr>
                        <a:t>Tidak</a:t>
                      </a:r>
                      <a:r>
                        <a:rPr lang="en-US" sz="2000" kern="100" dirty="0">
                          <a:solidFill>
                            <a:schemeClr val="tx1"/>
                          </a:solidFill>
                        </a:rPr>
                        <a:t> </a:t>
                      </a:r>
                      <a:r>
                        <a:rPr lang="en-US" sz="2000" kern="100" dirty="0" err="1">
                          <a:solidFill>
                            <a:schemeClr val="tx1"/>
                          </a:solidFill>
                        </a:rPr>
                        <a:t>ada</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3.2</a:t>
                      </a:r>
                      <a:endParaRPr lang="en-US" sz="2000" kern="100" dirty="0">
                        <a:solidFill>
                          <a:schemeClr val="tx1"/>
                        </a:solidFill>
                        <a:latin typeface="Calibri"/>
                        <a:ea typeface="Calibri"/>
                        <a:cs typeface="Times New Roman"/>
                      </a:endParaRPr>
                    </a:p>
                  </a:txBody>
                  <a:tcPr marL="68580" marR="68580" marT="0" marB="0"/>
                </a:tc>
              </a:tr>
              <a:tr h="876671">
                <a:tc>
                  <a:txBody>
                    <a:bodyPr/>
                    <a:lstStyle/>
                    <a:p>
                      <a:pPr>
                        <a:lnSpc>
                          <a:spcPct val="115000"/>
                        </a:lnSpc>
                        <a:spcAft>
                          <a:spcPts val="0"/>
                        </a:spcAft>
                      </a:pPr>
                      <a:r>
                        <a:rPr lang="en-US" sz="2400" b="1" kern="100" dirty="0" err="1">
                          <a:solidFill>
                            <a:schemeClr val="tx1"/>
                          </a:solidFill>
                        </a:rPr>
                        <a:t>Tiotroprium</a:t>
                      </a:r>
                      <a:endParaRPr lang="en-US" sz="2400" b="1" kern="100" dirty="0">
                        <a:solidFill>
                          <a:schemeClr val="tx1"/>
                        </a:solidFill>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2400" b="1" kern="100" dirty="0">
                          <a:solidFill>
                            <a:schemeClr val="tx1"/>
                          </a:solidFill>
                        </a:rPr>
                        <a:t>11.02</a:t>
                      </a:r>
                      <a:endParaRPr lang="en-US" sz="2400" b="1" kern="100" dirty="0">
                        <a:solidFill>
                          <a:schemeClr val="tx1"/>
                        </a:solidFill>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2400" b="1" kern="100" dirty="0" err="1">
                          <a:solidFill>
                            <a:schemeClr val="tx1"/>
                          </a:solidFill>
                        </a:rPr>
                        <a:t>Selektifitas</a:t>
                      </a:r>
                      <a:r>
                        <a:rPr lang="en-US" sz="2400" b="1" kern="100" dirty="0">
                          <a:solidFill>
                            <a:schemeClr val="tx1"/>
                          </a:solidFill>
                        </a:rPr>
                        <a:t> </a:t>
                      </a:r>
                      <a:r>
                        <a:rPr lang="en-US" sz="2400" b="1" kern="100" dirty="0" err="1">
                          <a:solidFill>
                            <a:schemeClr val="tx1"/>
                          </a:solidFill>
                        </a:rPr>
                        <a:t>fungsional</a:t>
                      </a:r>
                      <a:endParaRPr lang="en-US" sz="2400" b="1" kern="100" dirty="0">
                        <a:solidFill>
                          <a:schemeClr val="tx1"/>
                        </a:solidFill>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2400" b="1" kern="100" dirty="0">
                          <a:solidFill>
                            <a:schemeClr val="tx1"/>
                          </a:solidFill>
                        </a:rPr>
                        <a:t>34.7</a:t>
                      </a:r>
                      <a:endParaRPr lang="en-US" sz="2400" b="1" kern="100" dirty="0">
                        <a:solidFill>
                          <a:schemeClr val="tx1"/>
                        </a:solidFill>
                        <a:latin typeface="Calibri"/>
                        <a:ea typeface="Calibri"/>
                        <a:cs typeface="Times New Roman"/>
                      </a:endParaRPr>
                    </a:p>
                  </a:txBody>
                  <a:tcPr marL="68580" marR="68580" marT="0" marB="0">
                    <a:solidFill>
                      <a:srgbClr val="00B050"/>
                    </a:solidFill>
                  </a:tcPr>
                </a:tc>
              </a:tr>
              <a:tr h="876671">
                <a:tc>
                  <a:txBody>
                    <a:bodyPr/>
                    <a:lstStyle/>
                    <a:p>
                      <a:pPr>
                        <a:lnSpc>
                          <a:spcPct val="115000"/>
                        </a:lnSpc>
                        <a:spcAft>
                          <a:spcPts val="0"/>
                        </a:spcAft>
                      </a:pPr>
                      <a:r>
                        <a:rPr lang="en-US" sz="2000" kern="100">
                          <a:solidFill>
                            <a:schemeClr val="tx1"/>
                          </a:solidFill>
                        </a:rPr>
                        <a:t>Glycopyrronium </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10.04</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3-5x </a:t>
                      </a:r>
                      <a:r>
                        <a:rPr lang="en-US" sz="2000" kern="100" dirty="0" err="1">
                          <a:solidFill>
                            <a:schemeClr val="tx1"/>
                          </a:solidFill>
                        </a:rPr>
                        <a:t>lebih</a:t>
                      </a:r>
                      <a:r>
                        <a:rPr lang="en-US" sz="2000" kern="100" dirty="0">
                          <a:solidFill>
                            <a:schemeClr val="tx1"/>
                          </a:solidFill>
                        </a:rPr>
                        <a:t> </a:t>
                      </a:r>
                      <a:r>
                        <a:rPr lang="en-US" sz="2000" kern="100" dirty="0" err="1">
                          <a:solidFill>
                            <a:schemeClr val="tx1"/>
                          </a:solidFill>
                        </a:rPr>
                        <a:t>selektif</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3.7</a:t>
                      </a:r>
                      <a:endParaRPr lang="en-US" sz="2000" kern="100" dirty="0">
                        <a:solidFill>
                          <a:schemeClr val="tx1"/>
                        </a:solidFill>
                        <a:latin typeface="Calibri"/>
                        <a:ea typeface="Calibri"/>
                        <a:cs typeface="Times New Roman"/>
                      </a:endParaRPr>
                    </a:p>
                  </a:txBody>
                  <a:tcPr marL="68580" marR="68580" marT="0" marB="0"/>
                </a:tc>
              </a:tr>
              <a:tr h="876671">
                <a:tc>
                  <a:txBody>
                    <a:bodyPr/>
                    <a:lstStyle/>
                    <a:p>
                      <a:pPr>
                        <a:lnSpc>
                          <a:spcPct val="115000"/>
                        </a:lnSpc>
                        <a:spcAft>
                          <a:spcPts val="0"/>
                        </a:spcAft>
                      </a:pPr>
                      <a:r>
                        <a:rPr lang="en-US" sz="2000" kern="100">
                          <a:solidFill>
                            <a:schemeClr val="tx1"/>
                          </a:solidFill>
                        </a:rPr>
                        <a:t>Aclinidium</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10.74</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Selektifitas fungsional</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29</a:t>
                      </a:r>
                      <a:endParaRPr lang="en-US" sz="2000" kern="100" dirty="0">
                        <a:solidFill>
                          <a:schemeClr val="tx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algn="r" eaLnBrk="1" hangingPunct="1"/>
            <a:r>
              <a:rPr lang="en-US" smtClean="0"/>
              <a:t>...Tiotropium</a:t>
            </a:r>
          </a:p>
        </p:txBody>
      </p:sp>
      <p:sp>
        <p:nvSpPr>
          <p:cNvPr id="27651" name="Content Placeholder 5"/>
          <p:cNvSpPr>
            <a:spLocks noGrp="1"/>
          </p:cNvSpPr>
          <p:nvPr>
            <p:ph idx="1"/>
          </p:nvPr>
        </p:nvSpPr>
        <p:spPr>
          <a:xfrm>
            <a:off x="228600" y="1143000"/>
            <a:ext cx="8610600" cy="1752600"/>
          </a:xfrm>
          <a:solidFill>
            <a:srgbClr val="660066"/>
          </a:solidFill>
        </p:spPr>
        <p:txBody>
          <a:bodyPr/>
          <a:lstStyle/>
          <a:p>
            <a:pPr algn="just" eaLnBrk="1" hangingPunct="1">
              <a:defRPr/>
            </a:pPr>
            <a:r>
              <a:rPr lang="en-US" dirty="0" err="1" smtClean="0">
                <a:solidFill>
                  <a:schemeClr val="tx2">
                    <a:lumMod val="20000"/>
                    <a:lumOff val="80000"/>
                  </a:schemeClr>
                </a:solidFill>
              </a:rPr>
              <a:t>Durasi</a:t>
            </a:r>
            <a:r>
              <a:rPr lang="en-US" dirty="0" smtClean="0">
                <a:solidFill>
                  <a:schemeClr val="tx2">
                    <a:lumMod val="20000"/>
                    <a:lumOff val="80000"/>
                  </a:schemeClr>
                </a:solidFill>
              </a:rPr>
              <a:t> </a:t>
            </a:r>
            <a:r>
              <a:rPr lang="en-US" dirty="0" err="1" smtClean="0">
                <a:solidFill>
                  <a:schemeClr val="tx2">
                    <a:lumMod val="20000"/>
                    <a:lumOff val="80000"/>
                  </a:schemeClr>
                </a:solidFill>
              </a:rPr>
              <a:t>lebih</a:t>
            </a:r>
            <a:r>
              <a:rPr lang="en-US" dirty="0" smtClean="0">
                <a:solidFill>
                  <a:schemeClr val="tx2">
                    <a:lumMod val="20000"/>
                    <a:lumOff val="80000"/>
                  </a:schemeClr>
                </a:solidFill>
              </a:rPr>
              <a:t> </a:t>
            </a:r>
            <a:r>
              <a:rPr lang="en-US" dirty="0" err="1" smtClean="0">
                <a:solidFill>
                  <a:schemeClr val="tx2">
                    <a:lumMod val="20000"/>
                    <a:lumOff val="80000"/>
                  </a:schemeClr>
                </a:solidFill>
              </a:rPr>
              <a:t>panjang</a:t>
            </a:r>
            <a:r>
              <a:rPr lang="en-US" dirty="0" smtClean="0">
                <a:solidFill>
                  <a:schemeClr val="tx2">
                    <a:lumMod val="20000"/>
                    <a:lumOff val="80000"/>
                  </a:schemeClr>
                </a:solidFill>
              </a:rPr>
              <a:t> </a:t>
            </a:r>
            <a:r>
              <a:rPr lang="en-US" dirty="0" err="1" smtClean="0">
                <a:solidFill>
                  <a:schemeClr val="tx2">
                    <a:lumMod val="20000"/>
                    <a:lumOff val="80000"/>
                  </a:schemeClr>
                </a:solidFill>
              </a:rPr>
              <a:t>dalam</a:t>
            </a:r>
            <a:r>
              <a:rPr lang="en-US" dirty="0" smtClean="0">
                <a:solidFill>
                  <a:schemeClr val="tx2">
                    <a:lumMod val="20000"/>
                    <a:lumOff val="80000"/>
                  </a:schemeClr>
                </a:solidFill>
              </a:rPr>
              <a:t> </a:t>
            </a:r>
            <a:r>
              <a:rPr lang="en-US" dirty="0" err="1" smtClean="0">
                <a:solidFill>
                  <a:schemeClr val="tx2">
                    <a:lumMod val="20000"/>
                    <a:lumOff val="80000"/>
                  </a:schemeClr>
                </a:solidFill>
              </a:rPr>
              <a:t>berikatan</a:t>
            </a:r>
            <a:r>
              <a:rPr lang="en-US" dirty="0" smtClean="0">
                <a:solidFill>
                  <a:schemeClr val="tx2">
                    <a:lumMod val="20000"/>
                    <a:lumOff val="80000"/>
                  </a:schemeClr>
                </a:solidFill>
              </a:rPr>
              <a:t> M1 </a:t>
            </a:r>
            <a:r>
              <a:rPr lang="en-US" dirty="0" err="1" smtClean="0">
                <a:solidFill>
                  <a:schemeClr val="tx2">
                    <a:lumMod val="20000"/>
                    <a:lumOff val="80000"/>
                  </a:schemeClr>
                </a:solidFill>
              </a:rPr>
              <a:t>dan</a:t>
            </a:r>
            <a:r>
              <a:rPr lang="en-US" dirty="0" smtClean="0">
                <a:solidFill>
                  <a:schemeClr val="tx2">
                    <a:lumMod val="20000"/>
                    <a:lumOff val="80000"/>
                  </a:schemeClr>
                </a:solidFill>
              </a:rPr>
              <a:t> M3 </a:t>
            </a:r>
            <a:r>
              <a:rPr lang="en-US" dirty="0" err="1" smtClean="0">
                <a:solidFill>
                  <a:schemeClr val="tx2">
                    <a:lumMod val="20000"/>
                    <a:lumOff val="80000"/>
                  </a:schemeClr>
                </a:solidFill>
              </a:rPr>
              <a:t>dibandingkan</a:t>
            </a:r>
            <a:r>
              <a:rPr lang="en-US" dirty="0" smtClean="0">
                <a:solidFill>
                  <a:schemeClr val="tx2">
                    <a:lumMod val="20000"/>
                    <a:lumOff val="80000"/>
                  </a:schemeClr>
                </a:solidFill>
              </a:rPr>
              <a:t>  M2, </a:t>
            </a:r>
            <a:r>
              <a:rPr lang="en-US" dirty="0" err="1" smtClean="0">
                <a:solidFill>
                  <a:schemeClr val="tx2">
                    <a:lumMod val="20000"/>
                    <a:lumOff val="80000"/>
                  </a:schemeClr>
                </a:solidFill>
              </a:rPr>
              <a:t>menghambat</a:t>
            </a:r>
            <a:r>
              <a:rPr lang="en-US" dirty="0" smtClean="0">
                <a:solidFill>
                  <a:schemeClr val="tx2">
                    <a:lumMod val="20000"/>
                    <a:lumOff val="80000"/>
                  </a:schemeClr>
                </a:solidFill>
              </a:rPr>
              <a:t> </a:t>
            </a:r>
            <a:r>
              <a:rPr lang="en-US" dirty="0" err="1" smtClean="0">
                <a:solidFill>
                  <a:schemeClr val="tx2">
                    <a:lumMod val="20000"/>
                    <a:lumOff val="80000"/>
                  </a:schemeClr>
                </a:solidFill>
              </a:rPr>
              <a:t>reseptor</a:t>
            </a:r>
            <a:r>
              <a:rPr lang="en-US" dirty="0" smtClean="0">
                <a:solidFill>
                  <a:schemeClr val="tx2">
                    <a:lumMod val="20000"/>
                    <a:lumOff val="80000"/>
                  </a:schemeClr>
                </a:solidFill>
              </a:rPr>
              <a:t> M2 </a:t>
            </a:r>
            <a:r>
              <a:rPr lang="en-US" dirty="0" err="1" smtClean="0">
                <a:solidFill>
                  <a:schemeClr val="tx2">
                    <a:lumMod val="20000"/>
                    <a:lumOff val="80000"/>
                  </a:schemeClr>
                </a:solidFill>
              </a:rPr>
              <a:t>pada</a:t>
            </a:r>
            <a:r>
              <a:rPr lang="en-US" dirty="0" smtClean="0">
                <a:solidFill>
                  <a:schemeClr val="tx2">
                    <a:lumMod val="20000"/>
                    <a:lumOff val="80000"/>
                  </a:schemeClr>
                </a:solidFill>
              </a:rPr>
              <a:t> </a:t>
            </a:r>
            <a:r>
              <a:rPr lang="en-US" dirty="0" err="1" smtClean="0">
                <a:solidFill>
                  <a:schemeClr val="tx2">
                    <a:lumMod val="20000"/>
                    <a:lumOff val="80000"/>
                  </a:schemeClr>
                </a:solidFill>
              </a:rPr>
              <a:t>pada</a:t>
            </a:r>
            <a:r>
              <a:rPr lang="en-US" dirty="0" smtClean="0">
                <a:solidFill>
                  <a:schemeClr val="tx2">
                    <a:lumMod val="20000"/>
                    <a:lumOff val="80000"/>
                  </a:schemeClr>
                </a:solidFill>
              </a:rPr>
              <a:t> </a:t>
            </a:r>
            <a:r>
              <a:rPr lang="en-US" dirty="0" err="1" smtClean="0">
                <a:solidFill>
                  <a:schemeClr val="tx2">
                    <a:lumMod val="20000"/>
                    <a:lumOff val="80000"/>
                  </a:schemeClr>
                </a:solidFill>
              </a:rPr>
              <a:t>saat</a:t>
            </a:r>
            <a:r>
              <a:rPr lang="en-US" dirty="0" smtClean="0">
                <a:solidFill>
                  <a:schemeClr val="tx2">
                    <a:lumMod val="20000"/>
                    <a:lumOff val="80000"/>
                  </a:schemeClr>
                </a:solidFill>
              </a:rPr>
              <a:t> </a:t>
            </a:r>
            <a:r>
              <a:rPr lang="en-US" dirty="0" err="1" smtClean="0">
                <a:solidFill>
                  <a:schemeClr val="tx2">
                    <a:lumMod val="20000"/>
                    <a:lumOff val="80000"/>
                  </a:schemeClr>
                </a:solidFill>
              </a:rPr>
              <a:t>awal</a:t>
            </a:r>
            <a:r>
              <a:rPr lang="en-US" dirty="0" smtClean="0">
                <a:solidFill>
                  <a:schemeClr val="tx2">
                    <a:lumMod val="20000"/>
                    <a:lumOff val="80000"/>
                  </a:schemeClr>
                </a:solidFill>
              </a:rPr>
              <a:t> </a:t>
            </a:r>
            <a:r>
              <a:rPr lang="en-US" dirty="0" err="1" smtClean="0">
                <a:solidFill>
                  <a:schemeClr val="tx2">
                    <a:lumMod val="20000"/>
                    <a:lumOff val="80000"/>
                  </a:schemeClr>
                </a:solidFill>
              </a:rPr>
              <a:t>pemberian</a:t>
            </a:r>
            <a:endParaRPr lang="en-US" dirty="0" smtClean="0">
              <a:solidFill>
                <a:schemeClr val="tx2">
                  <a:lumMod val="20000"/>
                  <a:lumOff val="80000"/>
                </a:schemeClr>
              </a:solidFill>
            </a:endParaRPr>
          </a:p>
        </p:txBody>
      </p:sp>
      <p:sp>
        <p:nvSpPr>
          <p:cNvPr id="4" name="Content Placeholder 5"/>
          <p:cNvSpPr txBox="1">
            <a:spLocks/>
          </p:cNvSpPr>
          <p:nvPr/>
        </p:nvSpPr>
        <p:spPr bwMode="auto">
          <a:xfrm>
            <a:off x="228600" y="3581400"/>
            <a:ext cx="8610600" cy="1295400"/>
          </a:xfrm>
          <a:prstGeom prst="rect">
            <a:avLst/>
          </a:prstGeom>
          <a:solidFill>
            <a:srgbClr val="660066"/>
          </a:solidFill>
          <a:ln w="9525">
            <a:noFill/>
            <a:miter lim="800000"/>
            <a:headEnd/>
            <a:tailEnd/>
          </a:ln>
          <a:effectLst/>
        </p:spPr>
        <p:txBody>
          <a:bodyPr/>
          <a:lstStyle/>
          <a:p>
            <a:pPr marL="342900" indent="-342900" algn="just">
              <a:spcBef>
                <a:spcPct val="20000"/>
              </a:spcBef>
              <a:buClr>
                <a:schemeClr val="hlink"/>
              </a:buClr>
              <a:buFont typeface="Wingdings" pitchFamily="2" charset="2"/>
              <a:buChar char="v"/>
              <a:defRPr/>
            </a:pPr>
            <a:r>
              <a:rPr lang="en-US" sz="2800" kern="0" dirty="0">
                <a:solidFill>
                  <a:schemeClr val="tx2">
                    <a:lumMod val="20000"/>
                    <a:lumOff val="80000"/>
                  </a:schemeClr>
                </a:solidFill>
                <a:latin typeface="+mn-lt"/>
                <a:cs typeface="+mn-cs"/>
              </a:rPr>
              <a:t>Onset :</a:t>
            </a:r>
            <a:r>
              <a:rPr lang="id-ID"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puncak</a:t>
            </a:r>
            <a:r>
              <a:rPr lang="en-US"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bronkodilatasi</a:t>
            </a:r>
            <a:r>
              <a:rPr lang="en-US" sz="2800" kern="0" dirty="0">
                <a:solidFill>
                  <a:schemeClr val="tx2">
                    <a:lumMod val="20000"/>
                    <a:lumOff val="80000"/>
                  </a:schemeClr>
                </a:solidFill>
                <a:latin typeface="+mn-lt"/>
                <a:cs typeface="+mn-cs"/>
              </a:rPr>
              <a:t> 3-4 jam. </a:t>
            </a:r>
            <a:r>
              <a:rPr lang="en-US" sz="2800" kern="0" dirty="0" err="1">
                <a:solidFill>
                  <a:schemeClr val="tx2">
                    <a:lumMod val="20000"/>
                    <a:lumOff val="80000"/>
                  </a:schemeClr>
                </a:solidFill>
                <a:latin typeface="+mn-lt"/>
                <a:cs typeface="+mn-cs"/>
              </a:rPr>
              <a:t>Durasi</a:t>
            </a:r>
            <a:r>
              <a:rPr lang="en-US"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kerja</a:t>
            </a:r>
            <a:r>
              <a:rPr lang="en-US" sz="2800" kern="0" dirty="0">
                <a:solidFill>
                  <a:schemeClr val="tx2">
                    <a:lumMod val="20000"/>
                    <a:lumOff val="80000"/>
                  </a:schemeClr>
                </a:solidFill>
                <a:latin typeface="+mn-lt"/>
                <a:cs typeface="+mn-cs"/>
              </a:rPr>
              <a:t> lama (1-2 </a:t>
            </a:r>
            <a:r>
              <a:rPr lang="en-US" sz="2800" kern="0" dirty="0" err="1">
                <a:solidFill>
                  <a:schemeClr val="tx2">
                    <a:lumMod val="20000"/>
                    <a:lumOff val="80000"/>
                  </a:schemeClr>
                </a:solidFill>
                <a:latin typeface="+mn-lt"/>
                <a:cs typeface="+mn-cs"/>
              </a:rPr>
              <a:t>hari</a:t>
            </a:r>
            <a:r>
              <a:rPr lang="en-US" sz="2800" kern="0" dirty="0">
                <a:solidFill>
                  <a:schemeClr val="tx2">
                    <a:lumMod val="20000"/>
                    <a:lumOff val="80000"/>
                  </a:schemeClr>
                </a:solidFill>
                <a:latin typeface="+mn-lt"/>
                <a:cs typeface="+mn-cs"/>
              </a:rPr>
              <a:t>)</a:t>
            </a:r>
            <a:r>
              <a:rPr lang="id-ID" sz="2800" kern="0" dirty="0">
                <a:solidFill>
                  <a:schemeClr val="tx2">
                    <a:lumMod val="20000"/>
                    <a:lumOff val="80000"/>
                  </a:schemeClr>
                </a:solidFill>
                <a:latin typeface="+mn-lt"/>
                <a:cs typeface="+mn-cs"/>
              </a:rPr>
              <a:t>, </a:t>
            </a:r>
            <a:r>
              <a:rPr lang="en-US"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Sebagai</a:t>
            </a:r>
            <a:r>
              <a:rPr lang="en-US"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bronkodilator</a:t>
            </a:r>
            <a:r>
              <a:rPr lang="en-US" sz="2800" kern="0" dirty="0">
                <a:solidFill>
                  <a:schemeClr val="tx2">
                    <a:lumMod val="20000"/>
                    <a:lumOff val="80000"/>
                  </a:schemeClr>
                </a:solidFill>
                <a:latin typeface="+mn-lt"/>
                <a:cs typeface="+mn-cs"/>
              </a:rPr>
              <a:t> yang </a:t>
            </a:r>
            <a:r>
              <a:rPr lang="en-US" sz="2800" kern="0" dirty="0" err="1">
                <a:solidFill>
                  <a:schemeClr val="tx2">
                    <a:lumMod val="20000"/>
                    <a:lumOff val="80000"/>
                  </a:schemeClr>
                </a:solidFill>
                <a:latin typeface="+mn-lt"/>
                <a:cs typeface="+mn-cs"/>
              </a:rPr>
              <a:t>dikonsumsi</a:t>
            </a:r>
            <a:r>
              <a:rPr lang="en-US" sz="2800" kern="0" dirty="0">
                <a:solidFill>
                  <a:schemeClr val="tx2">
                    <a:lumMod val="20000"/>
                    <a:lumOff val="80000"/>
                  </a:schemeClr>
                </a:solidFill>
                <a:latin typeface="+mn-lt"/>
                <a:cs typeface="+mn-cs"/>
              </a:rPr>
              <a:t> 1 kali </a:t>
            </a:r>
            <a:r>
              <a:rPr lang="en-US" sz="2800" kern="0" dirty="0" err="1">
                <a:solidFill>
                  <a:schemeClr val="tx2">
                    <a:lumMod val="20000"/>
                    <a:lumOff val="80000"/>
                  </a:schemeClr>
                </a:solidFill>
                <a:latin typeface="+mn-lt"/>
                <a:cs typeface="+mn-cs"/>
              </a:rPr>
              <a:t>sehari</a:t>
            </a:r>
            <a:r>
              <a:rPr lang="en-US" sz="2800" kern="0" dirty="0">
                <a:solidFill>
                  <a:schemeClr val="tx2">
                    <a:lumMod val="20000"/>
                    <a:lumOff val="80000"/>
                  </a:schemeClr>
                </a:solidFill>
                <a:latin typeface="+mn-lt"/>
                <a:cs typeface="+mn-cs"/>
              </a:rPr>
              <a:t>.</a:t>
            </a:r>
          </a:p>
          <a:p>
            <a:pPr marL="342900" indent="-342900" algn="just">
              <a:spcBef>
                <a:spcPct val="20000"/>
              </a:spcBef>
              <a:buClr>
                <a:schemeClr val="hlink"/>
              </a:buClr>
              <a:buFont typeface="Wingdings" pitchFamily="2" charset="2"/>
              <a:buNone/>
              <a:defRPr/>
            </a:pPr>
            <a:endParaRPr lang="en-US" sz="2800" kern="0" baseline="30000" dirty="0">
              <a:solidFill>
                <a:schemeClr val="tx2">
                  <a:lumMod val="20000"/>
                  <a:lumOff val="80000"/>
                </a:schemeClr>
              </a:solidFill>
              <a:latin typeface="+mn-lt"/>
              <a:cs typeface="+mn-cs"/>
            </a:endParaRPr>
          </a:p>
        </p:txBody>
      </p:sp>
      <p:sp>
        <p:nvSpPr>
          <p:cNvPr id="7" name="Content Placeholder 5"/>
          <p:cNvSpPr txBox="1">
            <a:spLocks/>
          </p:cNvSpPr>
          <p:nvPr/>
        </p:nvSpPr>
        <p:spPr bwMode="auto">
          <a:xfrm>
            <a:off x="285750" y="5214938"/>
            <a:ext cx="8629650" cy="1000125"/>
          </a:xfrm>
          <a:prstGeom prst="rect">
            <a:avLst/>
          </a:prstGeom>
          <a:solidFill>
            <a:srgbClr val="660066"/>
          </a:solidFill>
          <a:ln w="9525">
            <a:noFill/>
            <a:miter lim="800000"/>
            <a:headEnd/>
            <a:tailEnd/>
          </a:ln>
          <a:effectLst/>
        </p:spPr>
        <p:txBody>
          <a:bodyPr/>
          <a:lstStyle/>
          <a:p>
            <a:pPr marL="342900" indent="-342900" algn="just">
              <a:spcBef>
                <a:spcPct val="20000"/>
              </a:spcBef>
              <a:buClr>
                <a:schemeClr val="hlink"/>
              </a:buClr>
              <a:buFont typeface="Wingdings" pitchFamily="2" charset="2"/>
              <a:buChar char="v"/>
              <a:defRPr/>
            </a:pPr>
            <a:r>
              <a:rPr lang="en-US" sz="2800" kern="0" dirty="0">
                <a:solidFill>
                  <a:schemeClr val="tx2">
                    <a:lumMod val="20000"/>
                    <a:lumOff val="80000"/>
                  </a:schemeClr>
                </a:solidFill>
                <a:latin typeface="+mn-lt"/>
                <a:cs typeface="+mn-cs"/>
              </a:rPr>
              <a:t>E</a:t>
            </a:r>
            <a:r>
              <a:rPr lang="id-ID" sz="2800" kern="0" dirty="0">
                <a:solidFill>
                  <a:schemeClr val="tx2">
                    <a:lumMod val="20000"/>
                    <a:lumOff val="80000"/>
                  </a:schemeClr>
                </a:solidFill>
                <a:latin typeface="+mn-lt"/>
                <a:cs typeface="+mn-cs"/>
              </a:rPr>
              <a:t>fek samping inhalasi tiotropium </a:t>
            </a:r>
            <a:r>
              <a:rPr lang="en-US" sz="2800" kern="0" dirty="0" err="1">
                <a:solidFill>
                  <a:schemeClr val="tx2">
                    <a:lumMod val="20000"/>
                    <a:lumOff val="80000"/>
                  </a:schemeClr>
                </a:solidFill>
                <a:latin typeface="+mn-lt"/>
                <a:cs typeface="+mn-cs"/>
              </a:rPr>
              <a:t>tidak</a:t>
            </a:r>
            <a:r>
              <a:rPr lang="en-US" sz="2800" kern="0" dirty="0">
                <a:solidFill>
                  <a:schemeClr val="tx2">
                    <a:lumMod val="20000"/>
                    <a:lumOff val="80000"/>
                  </a:schemeClr>
                </a:solidFill>
                <a:latin typeface="+mn-lt"/>
                <a:cs typeface="+mn-cs"/>
              </a:rPr>
              <a:t> </a:t>
            </a:r>
            <a:r>
              <a:rPr lang="en-US" sz="2800" kern="0" dirty="0" err="1">
                <a:solidFill>
                  <a:schemeClr val="tx2">
                    <a:lumMod val="20000"/>
                    <a:lumOff val="80000"/>
                  </a:schemeClr>
                </a:solidFill>
                <a:latin typeface="+mn-lt"/>
                <a:cs typeface="+mn-cs"/>
              </a:rPr>
              <a:t>ada</a:t>
            </a:r>
            <a:r>
              <a:rPr lang="en-US" sz="2800" kern="0" dirty="0">
                <a:solidFill>
                  <a:schemeClr val="tx2">
                    <a:lumMod val="20000"/>
                    <a:lumOff val="80000"/>
                  </a:schemeClr>
                </a:solidFill>
                <a:latin typeface="+mn-l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5"/>
          <p:cNvSpPr>
            <a:spLocks noGrp="1" noChangeArrowheads="1"/>
          </p:cNvSpPr>
          <p:nvPr>
            <p:ph type="title"/>
          </p:nvPr>
        </p:nvSpPr>
        <p:spPr>
          <a:xfrm>
            <a:off x="166688" y="153988"/>
            <a:ext cx="8785225" cy="862012"/>
          </a:xfrm>
        </p:spPr>
        <p:txBody>
          <a:bodyPr/>
          <a:lstStyle/>
          <a:p>
            <a:pPr eaLnBrk="1" hangingPunct="1"/>
            <a:r>
              <a:rPr lang="en-US" sz="3200" b="1" smtClean="0"/>
              <a:t>Tiotropium Significantly Reduces Exacerbation Rate and Delays Onset of First Exacerbation</a:t>
            </a:r>
          </a:p>
        </p:txBody>
      </p:sp>
      <p:graphicFrame>
        <p:nvGraphicFramePr>
          <p:cNvPr id="253050" name="Group 122"/>
          <p:cNvGraphicFramePr>
            <a:graphicFrameLocks noGrp="1"/>
          </p:cNvGraphicFramePr>
          <p:nvPr>
            <p:ph idx="4294967295"/>
          </p:nvPr>
        </p:nvGraphicFramePr>
        <p:xfrm>
          <a:off x="179388" y="1362075"/>
          <a:ext cx="8758238" cy="4405315"/>
        </p:xfrm>
        <a:graphic>
          <a:graphicData uri="http://schemas.openxmlformats.org/drawingml/2006/table">
            <a:tbl>
              <a:tblPr/>
              <a:tblGrid>
                <a:gridCol w="1604963"/>
                <a:gridCol w="1066800"/>
                <a:gridCol w="914400"/>
                <a:gridCol w="914400"/>
                <a:gridCol w="1447800"/>
                <a:gridCol w="1524000"/>
                <a:gridCol w="1285875"/>
              </a:tblGrid>
              <a:tr h="500063">
                <a:tc>
                  <a:txBody>
                    <a:bodyPr/>
                    <a:lstStyle/>
                    <a:p>
                      <a:pPr marL="0" marR="0" lvl="0" indent="0" algn="l" defTabSz="1027113" rtl="0" eaLnBrk="0" fontAlgn="base" latinLnBrk="0" hangingPunct="0">
                        <a:lnSpc>
                          <a:spcPct val="100000"/>
                        </a:lnSpc>
                        <a:spcBef>
                          <a:spcPct val="6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marL="54000" marR="54000" marT="18000" marB="180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Versus</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Patient Number</a:t>
                      </a:r>
                      <a:endParaRPr kumimoji="0" lang="en-US" sz="1400" b="1" i="0" u="none" strike="noStrike" cap="none" normalizeH="0" baseline="30000" dirty="0" smtClean="0">
                        <a:ln>
                          <a:noFill/>
                        </a:ln>
                        <a:solidFill>
                          <a:schemeClr val="tx1"/>
                        </a:solidFill>
                        <a:effectLst/>
                        <a:latin typeface="Arial" pitchFamily="34" charset="0"/>
                        <a:cs typeface="Arial" pitchFamily="34" charset="0"/>
                      </a:endParaRP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Duration</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Exacerbation Number</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Patients with &gt;1 Exacerbation</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Time to First Exacerbation</a:t>
                      </a:r>
                    </a:p>
                  </a:txBody>
                  <a:tcPr marL="18000" marR="18000" marT="18000" marB="180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Brusasco 2003</a:t>
                      </a:r>
                    </a:p>
                  </a:txBody>
                  <a:tcPr marL="0" marR="0" marT="18000" marB="1800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1207</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 months</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28%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&lt;0.025</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-18%</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=0.06</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&lt;0.01</a:t>
                      </a:r>
                    </a:p>
                  </a:txBody>
                  <a:tcPr marL="0" marR="0" marT="18000" marB="1800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9425">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Niewoehner 2005</a:t>
                      </a:r>
                      <a:r>
                        <a:rPr kumimoji="0" lang="en-US" sz="1400" b="0" i="0" u="none" strike="noStrike" cap="none" normalizeH="0" baseline="30000" smtClean="0">
                          <a:ln>
                            <a:noFill/>
                          </a:ln>
                          <a:solidFill>
                            <a:schemeClr val="tx1"/>
                          </a:solidFill>
                          <a:effectLst/>
                          <a:latin typeface="Arial" pitchFamily="34"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1829</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 months</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-19%</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=0.031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=0.04</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cs typeface="Arial" pitchFamily="34" charset="0"/>
                        </a:rPr>
                        <a:t>P</a:t>
                      </a:r>
                      <a:r>
                        <a:rPr kumimoji="0" lang="en-US" sz="1400" b="0" i="0" u="none" strike="noStrike" cap="none" normalizeH="0" baseline="0" smtClean="0">
                          <a:ln>
                            <a:noFill/>
                          </a:ln>
                          <a:solidFill>
                            <a:schemeClr val="tx1"/>
                          </a:solidFill>
                          <a:effectLst/>
                          <a:latin typeface="Arial" pitchFamily="34" charset="0"/>
                          <a:cs typeface="Arial" pitchFamily="34" charset="0"/>
                        </a:rPr>
                        <a:t>=0.03</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18000" marB="18000" horzOverflow="overflow">
                    <a:lnL>
                      <a:noFill/>
                    </a:lnL>
                    <a:lnR cap="flat">
                      <a:noFill/>
                    </a:lnR>
                    <a:lnT>
                      <a:noFill/>
                    </a:lnT>
                    <a:lnB>
                      <a:noFill/>
                    </a:lnB>
                    <a:lnTlToBr>
                      <a:noFill/>
                    </a:lnTlToBr>
                    <a:lnBlToTr>
                      <a:noFill/>
                    </a:lnBlToTr>
                    <a:noFill/>
                  </a:tcPr>
                </a:tc>
              </a:tr>
              <a:tr h="47625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Casaburi 2002</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921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-20%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=0.045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&lt;0.05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=0.01</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0" marR="0" marT="18000" marB="18000" horzOverflow="overflow">
                    <a:lnL>
                      <a:noFill/>
                    </a:lnL>
                    <a:lnR cap="flat">
                      <a:noFill/>
                    </a:lnR>
                    <a:lnT>
                      <a:noFill/>
                    </a:lnT>
                    <a:lnB>
                      <a:noFill/>
                    </a:lnB>
                    <a:lnTlToBr>
                      <a:noFill/>
                    </a:lnTlToBr>
                    <a:lnBlToTr>
                      <a:noFill/>
                    </a:lnBlToTr>
                    <a:noFill/>
                  </a:tcPr>
                </a:tc>
              </a:tr>
              <a:tr h="479425">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Vincken 2002</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Ipratropium</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535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=0.006</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-11%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=0.008</a:t>
                      </a:r>
                    </a:p>
                  </a:txBody>
                  <a:tcPr marL="0" marR="0" marT="18000" marB="18000" horzOverflow="overflow">
                    <a:lnL>
                      <a:noFill/>
                    </a:lnL>
                    <a:lnR cap="flat">
                      <a:noFill/>
                    </a:lnR>
                    <a:lnT>
                      <a:noFill/>
                    </a:lnT>
                    <a:lnB>
                      <a:noFill/>
                    </a:lnB>
                    <a:lnTlToBr>
                      <a:noFill/>
                    </a:lnTlToBr>
                    <a:lnBlToTr>
                      <a:noFill/>
                    </a:lnBlToTr>
                    <a:noFill/>
                  </a:tcPr>
                </a:tc>
              </a:tr>
              <a:tr h="5588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Dusser 2006</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1010</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-35% </a:t>
                      </a:r>
                      <a:endParaRPr kumimoji="0" lang="en-US" sz="14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&lt;0.001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&lt;0.01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&lt;0.001</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Powrie 2007</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142</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-52%</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Freeman 2007</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395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12 weeks</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n/a</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-47%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Chan 2007</a:t>
                      </a:r>
                    </a:p>
                  </a:txBody>
                  <a:tcPr marL="0" marR="0" marT="18000" marB="1800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913</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=0.599</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+ 8%</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=0.4</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a:t>
                      </a:r>
                    </a:p>
                  </a:txBody>
                  <a:tcPr marL="0" marR="0" marT="18000" marB="180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3022" name="Text Box 94"/>
          <p:cNvSpPr txBox="1">
            <a:spLocks noChangeArrowheads="1"/>
          </p:cNvSpPr>
          <p:nvPr/>
        </p:nvSpPr>
        <p:spPr bwMode="auto">
          <a:xfrm>
            <a:off x="133350" y="5943600"/>
            <a:ext cx="2735263" cy="307975"/>
          </a:xfrm>
          <a:prstGeom prst="rect">
            <a:avLst/>
          </a:prstGeom>
          <a:noFill/>
          <a:ln w="38100">
            <a:noFill/>
            <a:miter lim="800000"/>
            <a:headEnd/>
            <a:tailEnd/>
          </a:ln>
          <a:effectLst>
            <a:outerShdw sy="50000" kx="2453608" rotWithShape="0">
              <a:srgbClr val="808080"/>
            </a:outerShdw>
          </a:effectLst>
        </p:spPr>
        <p:txBody>
          <a:bodyPr wrap="none">
            <a:spAutoFit/>
          </a:bodyPr>
          <a:lstStyle/>
          <a:p>
            <a:pPr fontAlgn="auto">
              <a:spcBef>
                <a:spcPts val="0"/>
              </a:spcBef>
              <a:spcAft>
                <a:spcPts val="0"/>
              </a:spcAft>
              <a:defRPr/>
            </a:pPr>
            <a:r>
              <a:rPr lang="en-US" sz="1400">
                <a:latin typeface="+mn-lt"/>
                <a:cs typeface="+mn-cs"/>
              </a:rPr>
              <a:t>*Primary endpoint: exacerbation</a:t>
            </a:r>
          </a:p>
        </p:txBody>
      </p:sp>
      <p:sp>
        <p:nvSpPr>
          <p:cNvPr id="14407" name="Rectangle 1"/>
          <p:cNvSpPr>
            <a:spLocks noChangeArrowheads="1"/>
          </p:cNvSpPr>
          <p:nvPr/>
        </p:nvSpPr>
        <p:spPr bwMode="auto">
          <a:xfrm>
            <a:off x="133350" y="6188075"/>
            <a:ext cx="8831263" cy="600075"/>
          </a:xfrm>
          <a:prstGeom prst="rect">
            <a:avLst/>
          </a:prstGeom>
          <a:noFill/>
          <a:ln w="9525">
            <a:noFill/>
            <a:miter lim="800000"/>
            <a:headEnd/>
            <a:tailEnd/>
          </a:ln>
        </p:spPr>
        <p:txBody>
          <a:bodyPr>
            <a:spAutoFit/>
          </a:bodyPr>
          <a:lstStyle/>
          <a:p>
            <a:r>
              <a:rPr lang="en-US" sz="1100">
                <a:solidFill>
                  <a:schemeClr val="tx2"/>
                </a:solidFill>
                <a:latin typeface="Calibri" pitchFamily="34" charset="0"/>
              </a:rPr>
              <a:t>1. Brusasco V et al. </a:t>
            </a:r>
            <a:r>
              <a:rPr lang="en-US" sz="1100" i="1">
                <a:solidFill>
                  <a:schemeClr val="tx2"/>
                </a:solidFill>
                <a:latin typeface="Calibri" pitchFamily="34" charset="0"/>
              </a:rPr>
              <a:t>Thorax </a:t>
            </a:r>
            <a:r>
              <a:rPr lang="en-US" sz="1100">
                <a:solidFill>
                  <a:schemeClr val="tx2"/>
                </a:solidFill>
                <a:latin typeface="Calibri" pitchFamily="34" charset="0"/>
              </a:rPr>
              <a:t>2003; 58:399-404.; 2. </a:t>
            </a:r>
            <a:r>
              <a:rPr lang="en-GB" sz="1100">
                <a:solidFill>
                  <a:schemeClr val="tx2"/>
                </a:solidFill>
                <a:latin typeface="Calibri" pitchFamily="34" charset="0"/>
              </a:rPr>
              <a:t>Niewoehner DE et al. </a:t>
            </a:r>
            <a:r>
              <a:rPr lang="en-GB" sz="1100" i="1">
                <a:solidFill>
                  <a:schemeClr val="tx2"/>
                </a:solidFill>
                <a:latin typeface="Calibri" pitchFamily="34" charset="0"/>
              </a:rPr>
              <a:t>Ann Intern Med</a:t>
            </a:r>
            <a:r>
              <a:rPr lang="en-GB" sz="1100">
                <a:solidFill>
                  <a:schemeClr val="tx2"/>
                </a:solidFill>
                <a:latin typeface="Calibri" pitchFamily="34" charset="0"/>
              </a:rPr>
              <a:t> 2005;143:317-26.; 3. Casaburi R et al. </a:t>
            </a:r>
            <a:r>
              <a:rPr lang="en-GB" sz="1100" i="1">
                <a:solidFill>
                  <a:schemeClr val="tx2"/>
                </a:solidFill>
                <a:latin typeface="Calibri" pitchFamily="34" charset="0"/>
              </a:rPr>
              <a:t>Eur Respir J</a:t>
            </a:r>
            <a:r>
              <a:rPr lang="en-GB" sz="1100">
                <a:solidFill>
                  <a:schemeClr val="tx2"/>
                </a:solidFill>
                <a:latin typeface="Calibri" pitchFamily="34" charset="0"/>
              </a:rPr>
              <a:t> 2002; 19:217-224.; 4. Vincken W et al. </a:t>
            </a:r>
            <a:r>
              <a:rPr lang="en-GB" sz="1100" i="1">
                <a:solidFill>
                  <a:schemeClr val="tx2"/>
                </a:solidFill>
                <a:latin typeface="Calibri" pitchFamily="34" charset="0"/>
              </a:rPr>
              <a:t>Eur Respir J</a:t>
            </a:r>
            <a:r>
              <a:rPr lang="en-GB" sz="1100">
                <a:solidFill>
                  <a:schemeClr val="tx2"/>
                </a:solidFill>
                <a:latin typeface="Calibri" pitchFamily="34" charset="0"/>
              </a:rPr>
              <a:t> 2002; 19:209-216.</a:t>
            </a:r>
            <a:r>
              <a:rPr lang="en-US" sz="1100">
                <a:solidFill>
                  <a:schemeClr val="tx2"/>
                </a:solidFill>
                <a:latin typeface="Calibri" pitchFamily="34" charset="0"/>
              </a:rPr>
              <a:t>; 5. Dusser D et al. </a:t>
            </a:r>
            <a:r>
              <a:rPr lang="en-US" sz="1100" i="1">
                <a:solidFill>
                  <a:schemeClr val="tx2"/>
                </a:solidFill>
                <a:latin typeface="Calibri" pitchFamily="34" charset="0"/>
              </a:rPr>
              <a:t>Eur Respir J</a:t>
            </a:r>
            <a:r>
              <a:rPr lang="en-US" sz="1100">
                <a:solidFill>
                  <a:schemeClr val="tx2"/>
                </a:solidFill>
                <a:latin typeface="Calibri" pitchFamily="34" charset="0"/>
              </a:rPr>
              <a:t> 2006; 27:547-555.; 6. Powrie DJ et al. </a:t>
            </a:r>
            <a:r>
              <a:rPr lang="en-GB" sz="1100" i="1">
                <a:solidFill>
                  <a:schemeClr val="tx2"/>
                </a:solidFill>
                <a:latin typeface="Calibri" pitchFamily="34" charset="0"/>
              </a:rPr>
              <a:t>Eur Respir J</a:t>
            </a:r>
            <a:r>
              <a:rPr lang="en-GB" sz="1100">
                <a:solidFill>
                  <a:schemeClr val="tx2"/>
                </a:solidFill>
                <a:latin typeface="Calibri" pitchFamily="34" charset="0"/>
              </a:rPr>
              <a:t> 2007; 30: 1–8.; 7. Freeman D et al. </a:t>
            </a:r>
            <a:r>
              <a:rPr lang="en-GB" sz="1100" i="1">
                <a:solidFill>
                  <a:schemeClr val="tx2"/>
                </a:solidFill>
                <a:latin typeface="Calibri" pitchFamily="34" charset="0"/>
              </a:rPr>
              <a:t>Respiratory Research</a:t>
            </a:r>
            <a:r>
              <a:rPr lang="en-GB" sz="1100">
                <a:solidFill>
                  <a:schemeClr val="tx2"/>
                </a:solidFill>
                <a:latin typeface="Calibri" pitchFamily="34" charset="0"/>
              </a:rPr>
              <a:t> 2007; 8:45-55.; 8. Chan CK et al. </a:t>
            </a:r>
            <a:r>
              <a:rPr lang="en-GB" sz="1100" i="1">
                <a:solidFill>
                  <a:schemeClr val="tx2"/>
                </a:solidFill>
                <a:latin typeface="Calibri" pitchFamily="34" charset="0"/>
              </a:rPr>
              <a:t>Can Respir J</a:t>
            </a:r>
            <a:r>
              <a:rPr lang="en-GB" sz="1100">
                <a:solidFill>
                  <a:schemeClr val="tx2"/>
                </a:solidFill>
                <a:latin typeface="Calibri" pitchFamily="34" charset="0"/>
              </a:rPr>
              <a:t> 2007;14:465-72.</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5"/>
          <p:cNvSpPr>
            <a:spLocks noGrp="1" noChangeArrowheads="1"/>
          </p:cNvSpPr>
          <p:nvPr>
            <p:ph type="title"/>
          </p:nvPr>
        </p:nvSpPr>
        <p:spPr>
          <a:xfrm>
            <a:off x="166688" y="153988"/>
            <a:ext cx="8785225" cy="862012"/>
          </a:xfrm>
        </p:spPr>
        <p:txBody>
          <a:bodyPr/>
          <a:lstStyle/>
          <a:p>
            <a:pPr eaLnBrk="1" hangingPunct="1"/>
            <a:r>
              <a:rPr lang="en-US" sz="3200" b="1" smtClean="0"/>
              <a:t>Tiotropium Significantly Reduces Exacerbation Rate and Delays Onset of First Exacerbation</a:t>
            </a:r>
          </a:p>
        </p:txBody>
      </p:sp>
      <p:graphicFrame>
        <p:nvGraphicFramePr>
          <p:cNvPr id="253050" name="Group 122"/>
          <p:cNvGraphicFramePr>
            <a:graphicFrameLocks noGrp="1"/>
          </p:cNvGraphicFramePr>
          <p:nvPr>
            <p:ph idx="4294967295"/>
          </p:nvPr>
        </p:nvGraphicFramePr>
        <p:xfrm>
          <a:off x="179388" y="1362075"/>
          <a:ext cx="8758238" cy="4405315"/>
        </p:xfrm>
        <a:graphic>
          <a:graphicData uri="http://schemas.openxmlformats.org/drawingml/2006/table">
            <a:tbl>
              <a:tblPr/>
              <a:tblGrid>
                <a:gridCol w="1604963"/>
                <a:gridCol w="1066800"/>
                <a:gridCol w="914400"/>
                <a:gridCol w="914400"/>
                <a:gridCol w="1447800"/>
                <a:gridCol w="1524000"/>
                <a:gridCol w="1285875"/>
              </a:tblGrid>
              <a:tr h="500063">
                <a:tc>
                  <a:txBody>
                    <a:bodyPr/>
                    <a:lstStyle/>
                    <a:p>
                      <a:pPr marL="0" marR="0" lvl="0" indent="0" algn="l" defTabSz="1027113" rtl="0" eaLnBrk="0" fontAlgn="base" latinLnBrk="0" hangingPunct="0">
                        <a:lnSpc>
                          <a:spcPct val="100000"/>
                        </a:lnSpc>
                        <a:spcBef>
                          <a:spcPct val="6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marL="54000" marR="54000" marT="18000" marB="180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Versus</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Patient Number</a:t>
                      </a:r>
                      <a:endParaRPr kumimoji="0" lang="en-US" sz="1400" b="1" i="0" u="none" strike="noStrike" cap="none" normalizeH="0" baseline="30000" dirty="0" smtClean="0">
                        <a:ln>
                          <a:noFill/>
                        </a:ln>
                        <a:solidFill>
                          <a:schemeClr val="tx1"/>
                        </a:solidFill>
                        <a:effectLst/>
                        <a:latin typeface="Arial" pitchFamily="34" charset="0"/>
                        <a:cs typeface="Arial" pitchFamily="34" charset="0"/>
                      </a:endParaRP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Duration</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Exacerbation Number</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Patients with &gt;1 Exacerbation</a:t>
                      </a:r>
                    </a:p>
                  </a:txBody>
                  <a:tcPr marL="18000" marR="18000" marT="18000" marB="18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Time to First Exacerbation</a:t>
                      </a:r>
                    </a:p>
                  </a:txBody>
                  <a:tcPr marL="18000" marR="18000" marT="18000" marB="180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Brusasco 2003</a:t>
                      </a:r>
                    </a:p>
                  </a:txBody>
                  <a:tcPr marL="0" marR="0" marT="18000" marB="1800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1207</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 months</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28%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&lt;0.025</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-18%</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=0.06</a:t>
                      </a:r>
                    </a:p>
                  </a:txBody>
                  <a:tcPr marL="0" marR="0" marT="18000" marB="18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&lt;0.01</a:t>
                      </a:r>
                    </a:p>
                  </a:txBody>
                  <a:tcPr marL="0" marR="0" marT="18000" marB="1800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9425">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Niewoehner 2005</a:t>
                      </a:r>
                      <a:r>
                        <a:rPr kumimoji="0" lang="en-US" sz="1400" b="0" i="0" u="none" strike="noStrike" cap="none" normalizeH="0" baseline="30000" smtClean="0">
                          <a:ln>
                            <a:noFill/>
                          </a:ln>
                          <a:solidFill>
                            <a:schemeClr val="tx1"/>
                          </a:solidFill>
                          <a:effectLst/>
                          <a:latin typeface="Arial" pitchFamily="34"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1829</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 months</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-19%</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=0.031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=0.04</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cs typeface="Arial" pitchFamily="34" charset="0"/>
                        </a:rPr>
                        <a:t>P</a:t>
                      </a:r>
                      <a:r>
                        <a:rPr kumimoji="0" lang="en-US" sz="1400" b="0" i="0" u="none" strike="noStrike" cap="none" normalizeH="0" baseline="0" smtClean="0">
                          <a:ln>
                            <a:noFill/>
                          </a:ln>
                          <a:solidFill>
                            <a:schemeClr val="tx1"/>
                          </a:solidFill>
                          <a:effectLst/>
                          <a:latin typeface="Arial" pitchFamily="34" charset="0"/>
                          <a:cs typeface="Arial" pitchFamily="34" charset="0"/>
                        </a:rPr>
                        <a:t>=0.03</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18000" marB="18000" horzOverflow="overflow">
                    <a:lnL>
                      <a:noFill/>
                    </a:lnL>
                    <a:lnR cap="flat">
                      <a:noFill/>
                    </a:lnR>
                    <a:lnT>
                      <a:noFill/>
                    </a:lnT>
                    <a:lnB>
                      <a:noFill/>
                    </a:lnB>
                    <a:lnTlToBr>
                      <a:noFill/>
                    </a:lnTlToBr>
                    <a:lnBlToTr>
                      <a:noFill/>
                    </a:lnBlToTr>
                    <a:noFill/>
                  </a:tcPr>
                </a:tc>
              </a:tr>
              <a:tr h="47625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Casaburi 2002</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921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-20%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=0.045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&lt;0.05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cs typeface="Arial" pitchFamily="34" charset="0"/>
                        </a:rPr>
                        <a:t>P</a:t>
                      </a:r>
                      <a:r>
                        <a:rPr kumimoji="0" lang="en-US" sz="1400" b="0" i="0" u="none" strike="noStrike" cap="none" normalizeH="0" baseline="0" smtClean="0">
                          <a:ln>
                            <a:noFill/>
                          </a:ln>
                          <a:solidFill>
                            <a:schemeClr val="tx1"/>
                          </a:solidFill>
                          <a:effectLst/>
                          <a:latin typeface="Arial" pitchFamily="34" charset="0"/>
                          <a:cs typeface="Arial" pitchFamily="34" charset="0"/>
                        </a:rPr>
                        <a:t>=0.01</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0" marR="0" marT="18000" marB="18000" horzOverflow="overflow">
                    <a:lnL>
                      <a:noFill/>
                    </a:lnL>
                    <a:lnR cap="flat">
                      <a:noFill/>
                    </a:lnR>
                    <a:lnT>
                      <a:noFill/>
                    </a:lnT>
                    <a:lnB>
                      <a:noFill/>
                    </a:lnB>
                    <a:lnTlToBr>
                      <a:noFill/>
                    </a:lnTlToBr>
                    <a:lnBlToTr>
                      <a:noFill/>
                    </a:lnBlToTr>
                    <a:noFill/>
                  </a:tcPr>
                </a:tc>
              </a:tr>
              <a:tr h="479425">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Vincken 2002</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Ipratropium</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535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=0.006</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-11%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cs typeface="Arial" pitchFamily="34" charset="0"/>
                        </a:rPr>
                        <a:t>P</a:t>
                      </a:r>
                      <a:r>
                        <a:rPr kumimoji="0" lang="en-US" sz="1400" b="0" i="0" u="none" strike="noStrike" cap="none" normalizeH="0" baseline="0" smtClean="0">
                          <a:ln>
                            <a:noFill/>
                          </a:ln>
                          <a:solidFill>
                            <a:schemeClr val="tx1"/>
                          </a:solidFill>
                          <a:effectLst/>
                          <a:latin typeface="Arial" pitchFamily="34" charset="0"/>
                          <a:cs typeface="Arial" pitchFamily="34" charset="0"/>
                        </a:rPr>
                        <a:t>=0.008</a:t>
                      </a:r>
                    </a:p>
                  </a:txBody>
                  <a:tcPr marL="0" marR="0" marT="18000" marB="18000" horzOverflow="overflow">
                    <a:lnL>
                      <a:noFill/>
                    </a:lnL>
                    <a:lnR cap="flat">
                      <a:noFill/>
                    </a:lnR>
                    <a:lnT>
                      <a:noFill/>
                    </a:lnT>
                    <a:lnB>
                      <a:noFill/>
                    </a:lnB>
                    <a:lnTlToBr>
                      <a:noFill/>
                    </a:lnTlToBr>
                    <a:lnBlToTr>
                      <a:noFill/>
                    </a:lnBlToTr>
                    <a:noFill/>
                  </a:tcPr>
                </a:tc>
              </a:tr>
              <a:tr h="5588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Dusser 2006</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1010</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-35% </a:t>
                      </a:r>
                      <a:endParaRPr kumimoji="0" lang="en-US" sz="14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&lt;0.001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&lt;0.01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&lt;0.001</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Powrie 2007</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142</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-52%</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cs typeface="Arial" pitchFamily="34" charset="0"/>
                        </a:rPr>
                        <a:t>P</a:t>
                      </a:r>
                      <a:r>
                        <a:rPr kumimoji="0" lang="en-US" sz="1200" b="0" i="0" u="none" strike="noStrike" cap="none" normalizeH="0" baseline="0" smtClean="0">
                          <a:ln>
                            <a:noFill/>
                          </a:ln>
                          <a:solidFill>
                            <a:schemeClr val="tx1"/>
                          </a:solidFill>
                          <a:effectLst/>
                          <a:latin typeface="Arial" pitchFamily="34" charset="0"/>
                          <a:cs typeface="Arial" pitchFamily="34" charset="0"/>
                        </a:rPr>
                        <a:t>=0.001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Arial" pitchFamily="34" charset="0"/>
                        </a:rPr>
                        <a:t>P</a:t>
                      </a:r>
                      <a:r>
                        <a:rPr kumimoji="0" lang="en-US" sz="14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Freeman 2007</a:t>
                      </a:r>
                    </a:p>
                  </a:txBody>
                  <a:tcPr marL="0" marR="0" marT="18000" marB="180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395</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12 weeks</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n/a</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=0.01</a:t>
                      </a:r>
                    </a:p>
                  </a:txBody>
                  <a:tcPr marL="0" marR="0" marT="18000" marB="180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a:t>
                      </a:r>
                    </a:p>
                  </a:txBody>
                  <a:tcPr marL="0" marR="0" marT="18000" marB="18000" horzOverflow="overflow">
                    <a:lnL>
                      <a:noFill/>
                    </a:lnL>
                    <a:lnR cap="flat">
                      <a:noFill/>
                    </a:lnR>
                    <a:lnT>
                      <a:noFill/>
                    </a:lnT>
                    <a:lnB>
                      <a:noFill/>
                    </a:lnB>
                    <a:lnTlToBr>
                      <a:noFill/>
                    </a:lnTlToBr>
                    <a:lnBlToTr>
                      <a:noFill/>
                    </a:lnBlToTr>
                    <a:noFill/>
                  </a:tcPr>
                </a:tc>
              </a:tr>
              <a:tr h="477838">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Chan 2007</a:t>
                      </a:r>
                    </a:p>
                  </a:txBody>
                  <a:tcPr marL="0" marR="0" marT="18000" marB="1800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Placebo</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913</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 year</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=0.599</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+ 8%</a:t>
                      </a:r>
                      <a:endParaRPr kumimoji="0" lang="en-US" sz="1400" b="0" i="0" u="none" strike="noStrike" cap="none" normalizeH="0" baseline="30000" dirty="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cs typeface="Arial" pitchFamily="34" charset="0"/>
                        </a:rPr>
                        <a:t>P</a:t>
                      </a:r>
                      <a:r>
                        <a:rPr kumimoji="0" lang="en-US" sz="1200" b="0" i="0" u="none" strike="noStrike" cap="none" normalizeH="0" baseline="0" dirty="0" smtClean="0">
                          <a:ln>
                            <a:noFill/>
                          </a:ln>
                          <a:solidFill>
                            <a:schemeClr val="tx1"/>
                          </a:solidFill>
                          <a:effectLst/>
                          <a:latin typeface="Arial" pitchFamily="34" charset="0"/>
                          <a:cs typeface="Arial" pitchFamily="34" charset="0"/>
                        </a:rPr>
                        <a:t>=0.4</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a:txBody>
                  <a:tcPr marL="0" marR="0" marT="18000" marB="18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a:t>
                      </a:r>
                    </a:p>
                  </a:txBody>
                  <a:tcPr marL="0" marR="0" marT="18000" marB="180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3022" name="Text Box 94"/>
          <p:cNvSpPr txBox="1">
            <a:spLocks noChangeArrowheads="1"/>
          </p:cNvSpPr>
          <p:nvPr/>
        </p:nvSpPr>
        <p:spPr bwMode="auto">
          <a:xfrm>
            <a:off x="133350" y="5943600"/>
            <a:ext cx="2735263" cy="307975"/>
          </a:xfrm>
          <a:prstGeom prst="rect">
            <a:avLst/>
          </a:prstGeom>
          <a:noFill/>
          <a:ln w="38100">
            <a:noFill/>
            <a:miter lim="800000"/>
            <a:headEnd/>
            <a:tailEnd/>
          </a:ln>
          <a:effectLst>
            <a:outerShdw sy="50000" kx="2453608" rotWithShape="0">
              <a:srgbClr val="808080"/>
            </a:outerShdw>
          </a:effectLst>
        </p:spPr>
        <p:txBody>
          <a:bodyPr wrap="none">
            <a:spAutoFit/>
          </a:bodyPr>
          <a:lstStyle/>
          <a:p>
            <a:pPr fontAlgn="auto">
              <a:spcBef>
                <a:spcPts val="0"/>
              </a:spcBef>
              <a:spcAft>
                <a:spcPts val="0"/>
              </a:spcAft>
              <a:defRPr/>
            </a:pPr>
            <a:r>
              <a:rPr lang="en-US" sz="1400">
                <a:solidFill>
                  <a:srgbClr val="000000"/>
                </a:solidFill>
                <a:latin typeface="+mn-lt"/>
                <a:cs typeface="+mn-cs"/>
              </a:rPr>
              <a:t>*Primary endpoint: exacerbation</a:t>
            </a:r>
          </a:p>
        </p:txBody>
      </p:sp>
      <p:sp>
        <p:nvSpPr>
          <p:cNvPr id="5" name="TextBox 4"/>
          <p:cNvSpPr txBox="1">
            <a:spLocks noChangeArrowheads="1"/>
          </p:cNvSpPr>
          <p:nvPr/>
        </p:nvSpPr>
        <p:spPr bwMode="auto">
          <a:xfrm rot="-966764">
            <a:off x="1447800" y="2417763"/>
            <a:ext cx="6680200" cy="1852612"/>
          </a:xfrm>
          <a:prstGeom prst="rect">
            <a:avLst/>
          </a:prstGeom>
          <a:solidFill>
            <a:srgbClr val="FFC000"/>
          </a:solidFill>
          <a:ln w="9525">
            <a:noFill/>
            <a:miter lim="800000"/>
            <a:headEnd/>
            <a:tailEnd/>
          </a:ln>
        </p:spPr>
        <p:txBody>
          <a:bodyPr wrap="none">
            <a:spAutoFit/>
          </a:bodyPr>
          <a:lstStyle/>
          <a:p>
            <a:pPr algn="ctr" defTabSz="1027113">
              <a:spcBef>
                <a:spcPct val="60000"/>
              </a:spcBef>
            </a:pPr>
            <a:r>
              <a:rPr lang="en-US" sz="4400" b="1">
                <a:solidFill>
                  <a:srgbClr val="000000"/>
                </a:solidFill>
                <a:latin typeface="Garamond" pitchFamily="18" charset="0"/>
              </a:rPr>
              <a:t>Time to First Exacerbation</a:t>
            </a:r>
          </a:p>
          <a:p>
            <a:pPr algn="ctr" defTabSz="1027113">
              <a:spcBef>
                <a:spcPct val="60000"/>
              </a:spcBef>
            </a:pPr>
            <a:r>
              <a:rPr lang="en-US" sz="4400" b="1">
                <a:solidFill>
                  <a:srgbClr val="000000"/>
                </a:solidFill>
                <a:latin typeface="Garamond" pitchFamily="18" charset="0"/>
              </a:rPr>
              <a:t>Means - Prevention</a:t>
            </a:r>
          </a:p>
        </p:txBody>
      </p:sp>
      <p:sp>
        <p:nvSpPr>
          <p:cNvPr id="15432" name="Rectangle 1"/>
          <p:cNvSpPr>
            <a:spLocks noChangeArrowheads="1"/>
          </p:cNvSpPr>
          <p:nvPr/>
        </p:nvSpPr>
        <p:spPr bwMode="auto">
          <a:xfrm>
            <a:off x="133350" y="6188075"/>
            <a:ext cx="8831263" cy="600075"/>
          </a:xfrm>
          <a:prstGeom prst="rect">
            <a:avLst/>
          </a:prstGeom>
          <a:noFill/>
          <a:ln w="9525">
            <a:noFill/>
            <a:miter lim="800000"/>
            <a:headEnd/>
            <a:tailEnd/>
          </a:ln>
        </p:spPr>
        <p:txBody>
          <a:bodyPr>
            <a:spAutoFit/>
          </a:bodyPr>
          <a:lstStyle/>
          <a:p>
            <a:r>
              <a:rPr lang="en-US" sz="1100">
                <a:solidFill>
                  <a:srgbClr val="000000"/>
                </a:solidFill>
                <a:latin typeface="Calibri" pitchFamily="34" charset="0"/>
              </a:rPr>
              <a:t>1. Brusasco V et al. </a:t>
            </a:r>
            <a:r>
              <a:rPr lang="en-US" sz="1100" i="1">
                <a:solidFill>
                  <a:srgbClr val="000000"/>
                </a:solidFill>
                <a:latin typeface="Calibri" pitchFamily="34" charset="0"/>
              </a:rPr>
              <a:t>Thorax </a:t>
            </a:r>
            <a:r>
              <a:rPr lang="en-US" sz="1100">
                <a:solidFill>
                  <a:srgbClr val="000000"/>
                </a:solidFill>
                <a:latin typeface="Calibri" pitchFamily="34" charset="0"/>
              </a:rPr>
              <a:t>2003; 58:399-404.; 2. </a:t>
            </a:r>
            <a:r>
              <a:rPr lang="en-GB" sz="1100">
                <a:solidFill>
                  <a:srgbClr val="000000"/>
                </a:solidFill>
                <a:latin typeface="Calibri" pitchFamily="34" charset="0"/>
              </a:rPr>
              <a:t>Niewoehner DE et al. </a:t>
            </a:r>
            <a:r>
              <a:rPr lang="en-GB" sz="1100" i="1">
                <a:solidFill>
                  <a:srgbClr val="000000"/>
                </a:solidFill>
                <a:latin typeface="Calibri" pitchFamily="34" charset="0"/>
              </a:rPr>
              <a:t>Ann Intern Med</a:t>
            </a:r>
            <a:r>
              <a:rPr lang="en-GB" sz="1100">
                <a:solidFill>
                  <a:srgbClr val="000000"/>
                </a:solidFill>
                <a:latin typeface="Calibri" pitchFamily="34" charset="0"/>
              </a:rPr>
              <a:t> 2005;143:317-26.; 3. Casaburi R et al. </a:t>
            </a:r>
            <a:r>
              <a:rPr lang="en-GB" sz="1100" i="1">
                <a:solidFill>
                  <a:srgbClr val="000000"/>
                </a:solidFill>
                <a:latin typeface="Calibri" pitchFamily="34" charset="0"/>
              </a:rPr>
              <a:t>Eur Respir J</a:t>
            </a:r>
            <a:r>
              <a:rPr lang="en-GB" sz="1100">
                <a:solidFill>
                  <a:srgbClr val="000000"/>
                </a:solidFill>
                <a:latin typeface="Calibri" pitchFamily="34" charset="0"/>
              </a:rPr>
              <a:t> 2002; 19:217-224.; 4. Vincken W et al. </a:t>
            </a:r>
            <a:r>
              <a:rPr lang="en-GB" sz="1100" i="1">
                <a:solidFill>
                  <a:srgbClr val="000000"/>
                </a:solidFill>
                <a:latin typeface="Calibri" pitchFamily="34" charset="0"/>
              </a:rPr>
              <a:t>Eur Respir J</a:t>
            </a:r>
            <a:r>
              <a:rPr lang="en-GB" sz="1100">
                <a:solidFill>
                  <a:srgbClr val="000000"/>
                </a:solidFill>
                <a:latin typeface="Calibri" pitchFamily="34" charset="0"/>
              </a:rPr>
              <a:t> 2002; 19:209-216.</a:t>
            </a:r>
            <a:r>
              <a:rPr lang="en-US" sz="1100">
                <a:solidFill>
                  <a:srgbClr val="000000"/>
                </a:solidFill>
                <a:latin typeface="Calibri" pitchFamily="34" charset="0"/>
              </a:rPr>
              <a:t>; 5. Dusser D et al. </a:t>
            </a:r>
            <a:r>
              <a:rPr lang="en-US" sz="1100" i="1">
                <a:solidFill>
                  <a:srgbClr val="000000"/>
                </a:solidFill>
                <a:latin typeface="Calibri" pitchFamily="34" charset="0"/>
              </a:rPr>
              <a:t>Eur Respir J</a:t>
            </a:r>
            <a:r>
              <a:rPr lang="en-US" sz="1100">
                <a:solidFill>
                  <a:srgbClr val="000000"/>
                </a:solidFill>
                <a:latin typeface="Calibri" pitchFamily="34" charset="0"/>
              </a:rPr>
              <a:t> 2006; 27:547-555.; 6. Powrie DJ et al. </a:t>
            </a:r>
            <a:r>
              <a:rPr lang="en-GB" sz="1100" i="1">
                <a:solidFill>
                  <a:srgbClr val="000000"/>
                </a:solidFill>
                <a:latin typeface="Calibri" pitchFamily="34" charset="0"/>
              </a:rPr>
              <a:t>Eur Respir J</a:t>
            </a:r>
            <a:r>
              <a:rPr lang="en-GB" sz="1100">
                <a:solidFill>
                  <a:srgbClr val="000000"/>
                </a:solidFill>
                <a:latin typeface="Calibri" pitchFamily="34" charset="0"/>
              </a:rPr>
              <a:t> 2007; 30: 1–8.; 7. Freeman D et al. </a:t>
            </a:r>
            <a:r>
              <a:rPr lang="en-GB" sz="1100" i="1">
                <a:solidFill>
                  <a:srgbClr val="000000"/>
                </a:solidFill>
                <a:latin typeface="Calibri" pitchFamily="34" charset="0"/>
              </a:rPr>
              <a:t>Respiratory Research</a:t>
            </a:r>
            <a:r>
              <a:rPr lang="en-GB" sz="1100">
                <a:solidFill>
                  <a:srgbClr val="000000"/>
                </a:solidFill>
                <a:latin typeface="Calibri" pitchFamily="34" charset="0"/>
              </a:rPr>
              <a:t> 2007; 8:45-55.; 8. Chan CK et al. </a:t>
            </a:r>
            <a:r>
              <a:rPr lang="en-GB" sz="1100" i="1">
                <a:solidFill>
                  <a:srgbClr val="000000"/>
                </a:solidFill>
                <a:latin typeface="Calibri" pitchFamily="34" charset="0"/>
              </a:rPr>
              <a:t>Can Respir J</a:t>
            </a:r>
            <a:r>
              <a:rPr lang="en-GB" sz="1100">
                <a:solidFill>
                  <a:srgbClr val="000000"/>
                </a:solidFill>
                <a:latin typeface="Calibri" pitchFamily="34" charset="0"/>
              </a:rPr>
              <a:t> 2007;14:465-72.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title"/>
          </p:nvPr>
        </p:nvSpPr>
        <p:spPr>
          <a:xfrm>
            <a:off x="468313" y="188913"/>
            <a:ext cx="8229600" cy="1143000"/>
          </a:xfrm>
        </p:spPr>
        <p:txBody>
          <a:bodyPr/>
          <a:lstStyle/>
          <a:p>
            <a:pPr eaLnBrk="1" hangingPunct="1"/>
            <a:r>
              <a:rPr lang="de-DE" b="1" smtClean="0">
                <a:cs typeface="Arial" pitchFamily="34" charset="0"/>
              </a:rPr>
              <a:t>POET-COPD</a:t>
            </a:r>
            <a:r>
              <a:rPr lang="de-DE" b="1" baseline="30000" smtClean="0">
                <a:cs typeface="Arial" pitchFamily="34" charset="0"/>
              </a:rPr>
              <a:t>®</a:t>
            </a:r>
            <a:r>
              <a:rPr lang="de-DE" b="1" smtClean="0">
                <a:cs typeface="Arial" pitchFamily="34" charset="0"/>
              </a:rPr>
              <a:t> Trial</a:t>
            </a:r>
          </a:p>
        </p:txBody>
      </p:sp>
      <p:sp>
        <p:nvSpPr>
          <p:cNvPr id="16387" name="Rectangle 8"/>
          <p:cNvSpPr>
            <a:spLocks noGrp="1"/>
          </p:cNvSpPr>
          <p:nvPr>
            <p:ph idx="1"/>
          </p:nvPr>
        </p:nvSpPr>
        <p:spPr>
          <a:solidFill>
            <a:srgbClr val="FFFFFF">
              <a:alpha val="52940"/>
            </a:srgbClr>
          </a:solidFill>
        </p:spPr>
        <p:txBody>
          <a:bodyPr/>
          <a:lstStyle/>
          <a:p>
            <a:pPr eaLnBrk="1" hangingPunct="1"/>
            <a:r>
              <a:rPr lang="en-US" sz="2800" b="1" smtClean="0">
                <a:cs typeface="Arial" pitchFamily="34" charset="0"/>
              </a:rPr>
              <a:t>First head-to-head </a:t>
            </a:r>
            <a:r>
              <a:rPr lang="en-US" sz="2800" smtClean="0">
                <a:cs typeface="Arial" pitchFamily="34" charset="0"/>
              </a:rPr>
              <a:t>trial comparing a </a:t>
            </a:r>
            <a:r>
              <a:rPr lang="en-US" sz="2800" b="1" smtClean="0">
                <a:cs typeface="Arial" pitchFamily="34" charset="0"/>
              </a:rPr>
              <a:t>LAMA</a:t>
            </a:r>
            <a:r>
              <a:rPr lang="en-US" sz="2800" smtClean="0">
                <a:cs typeface="Arial" pitchFamily="34" charset="0"/>
              </a:rPr>
              <a:t> bronchodilator with a </a:t>
            </a:r>
            <a:r>
              <a:rPr lang="en-US" sz="2800" b="1" smtClean="0">
                <a:cs typeface="Arial" pitchFamily="34" charset="0"/>
              </a:rPr>
              <a:t>LABA</a:t>
            </a:r>
            <a:r>
              <a:rPr lang="en-US" sz="2800" smtClean="0">
                <a:cs typeface="Arial" pitchFamily="34" charset="0"/>
              </a:rPr>
              <a:t> on exacerbations outcomes</a:t>
            </a:r>
          </a:p>
          <a:p>
            <a:pPr eaLnBrk="1" hangingPunct="1"/>
            <a:r>
              <a:rPr lang="en-US" sz="2800" b="1" smtClean="0">
                <a:cs typeface="Arial" pitchFamily="34" charset="0"/>
              </a:rPr>
              <a:t>Strict focus on exacerbations</a:t>
            </a:r>
          </a:p>
          <a:p>
            <a:pPr eaLnBrk="1" hangingPunct="1"/>
            <a:r>
              <a:rPr lang="en-US" sz="2800" smtClean="0">
                <a:cs typeface="Arial" pitchFamily="34" charset="0"/>
              </a:rPr>
              <a:t>History of exacerbations required</a:t>
            </a:r>
          </a:p>
          <a:p>
            <a:pPr eaLnBrk="1" hangingPunct="1"/>
            <a:r>
              <a:rPr lang="en-US" sz="2800" smtClean="0">
                <a:cs typeface="Arial" pitchFamily="34" charset="0"/>
              </a:rPr>
              <a:t>All concomitant medications permitted except for anticholinergics or LABAs</a:t>
            </a:r>
          </a:p>
        </p:txBody>
      </p:sp>
      <p:sp>
        <p:nvSpPr>
          <p:cNvPr id="16388" name="Text Box 12"/>
          <p:cNvSpPr txBox="1">
            <a:spLocks noChangeArrowheads="1"/>
          </p:cNvSpPr>
          <p:nvPr/>
        </p:nvSpPr>
        <p:spPr bwMode="auto">
          <a:xfrm>
            <a:off x="684213" y="5589588"/>
            <a:ext cx="3470275" cy="277812"/>
          </a:xfrm>
          <a:prstGeom prst="rect">
            <a:avLst/>
          </a:prstGeom>
          <a:noFill/>
          <a:ln w="9525">
            <a:noFill/>
            <a:miter lim="800000"/>
            <a:headEnd/>
            <a:tailEnd/>
          </a:ln>
        </p:spPr>
        <p:txBody>
          <a:bodyPr lIns="0" tIns="0" rIns="0" bIns="0">
            <a:spAutoFit/>
          </a:bodyPr>
          <a:lstStyle/>
          <a:p>
            <a:pPr eaLnBrk="0" hangingPunct="0">
              <a:spcBef>
                <a:spcPct val="50000"/>
              </a:spcBef>
            </a:pPr>
            <a:r>
              <a:rPr lang="en-GB">
                <a:latin typeface="Garamond" pitchFamily="18" charset="0"/>
              </a:rPr>
              <a:t>LABA=long-acting </a:t>
            </a:r>
            <a:r>
              <a:rPr lang="el-GR">
                <a:latin typeface="Garamond" pitchFamily="18" charset="0"/>
              </a:rPr>
              <a:t>β</a:t>
            </a:r>
            <a:r>
              <a:rPr lang="en-GB" baseline="-25000">
                <a:latin typeface="Garamond" pitchFamily="18" charset="0"/>
              </a:rPr>
              <a:t>2-</a:t>
            </a:r>
            <a:r>
              <a:rPr lang="en-GB">
                <a:latin typeface="Garamond" pitchFamily="18" charset="0"/>
              </a:rPr>
              <a:t>agonist.</a:t>
            </a:r>
            <a:endParaRPr lang="el-GR">
              <a:latin typeface="Garamond" pitchFamily="18" charset="0"/>
            </a:endParaRPr>
          </a:p>
        </p:txBody>
      </p:sp>
      <p:sp>
        <p:nvSpPr>
          <p:cNvPr id="16389" name="Titel 1"/>
          <p:cNvSpPr>
            <a:spLocks/>
          </p:cNvSpPr>
          <p:nvPr/>
        </p:nvSpPr>
        <p:spPr bwMode="auto">
          <a:xfrm>
            <a:off x="4500563" y="6381750"/>
            <a:ext cx="4383087" cy="287338"/>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
        <p:nvSpPr>
          <p:cNvPr id="16390" name="Text Box 12"/>
          <p:cNvSpPr txBox="1">
            <a:spLocks noChangeArrowheads="1"/>
          </p:cNvSpPr>
          <p:nvPr/>
        </p:nvSpPr>
        <p:spPr bwMode="auto">
          <a:xfrm>
            <a:off x="684213" y="5229225"/>
            <a:ext cx="4895850" cy="277813"/>
          </a:xfrm>
          <a:prstGeom prst="rect">
            <a:avLst/>
          </a:prstGeom>
          <a:noFill/>
          <a:ln w="9525">
            <a:noFill/>
            <a:miter lim="800000"/>
            <a:headEnd/>
            <a:tailEnd/>
          </a:ln>
        </p:spPr>
        <p:txBody>
          <a:bodyPr lIns="0" tIns="0" rIns="0" bIns="0">
            <a:spAutoFit/>
          </a:bodyPr>
          <a:lstStyle/>
          <a:p>
            <a:pPr eaLnBrk="0" hangingPunct="0">
              <a:spcBef>
                <a:spcPct val="50000"/>
              </a:spcBef>
            </a:pPr>
            <a:r>
              <a:rPr lang="en-GB">
                <a:latin typeface="Garamond" pitchFamily="18" charset="0"/>
              </a:rPr>
              <a:t>LAMA=long-acting Muscarinic Antagonist</a:t>
            </a:r>
            <a:endParaRPr lang="el-GR">
              <a:latin typeface="Garamond"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468313" y="188913"/>
            <a:ext cx="8305800" cy="1143000"/>
          </a:xfrm>
        </p:spPr>
        <p:txBody>
          <a:bodyPr/>
          <a:lstStyle/>
          <a:p>
            <a:pPr eaLnBrk="1" hangingPunct="1"/>
            <a:r>
              <a:rPr lang="en-GB" sz="3200" b="1" smtClean="0">
                <a:cs typeface="Arial" pitchFamily="34" charset="0"/>
              </a:rPr>
              <a:t>POET-COPD</a:t>
            </a:r>
            <a:r>
              <a:rPr lang="en-GB" sz="3200" b="1" baseline="30000" smtClean="0">
                <a:cs typeface="Arial" pitchFamily="34" charset="0"/>
              </a:rPr>
              <a:t>®</a:t>
            </a:r>
            <a:r>
              <a:rPr lang="en-GB" sz="3200" b="1" smtClean="0">
                <a:cs typeface="Arial" pitchFamily="34" charset="0"/>
              </a:rPr>
              <a:t>: Tiotropium Significantly Delayed Time to First Exacerbation</a:t>
            </a:r>
          </a:p>
        </p:txBody>
      </p:sp>
      <p:sp>
        <p:nvSpPr>
          <p:cNvPr id="17411" name="TextBox 58"/>
          <p:cNvSpPr txBox="1">
            <a:spLocks noChangeArrowheads="1"/>
          </p:cNvSpPr>
          <p:nvPr/>
        </p:nvSpPr>
        <p:spPr bwMode="auto">
          <a:xfrm rot="-5400000">
            <a:off x="-860425" y="3268663"/>
            <a:ext cx="3895725" cy="336550"/>
          </a:xfrm>
          <a:prstGeom prst="rect">
            <a:avLst/>
          </a:prstGeom>
          <a:noFill/>
          <a:ln w="9525">
            <a:noFill/>
            <a:miter lim="800000"/>
            <a:headEnd/>
            <a:tailEnd/>
          </a:ln>
        </p:spPr>
        <p:txBody>
          <a:bodyPr>
            <a:spAutoFit/>
          </a:bodyPr>
          <a:lstStyle/>
          <a:p>
            <a:r>
              <a:rPr lang="en-US" sz="1600" b="1">
                <a:latin typeface="Calibri" pitchFamily="34" charset="0"/>
              </a:rPr>
              <a:t>Probability of COPD exacerbation (%)</a:t>
            </a:r>
          </a:p>
        </p:txBody>
      </p:sp>
      <p:sp>
        <p:nvSpPr>
          <p:cNvPr id="17412" name="TextBox 75"/>
          <p:cNvSpPr txBox="1">
            <a:spLocks noChangeArrowheads="1"/>
          </p:cNvSpPr>
          <p:nvPr/>
        </p:nvSpPr>
        <p:spPr bwMode="auto">
          <a:xfrm>
            <a:off x="3330575" y="5465763"/>
            <a:ext cx="2151063" cy="336550"/>
          </a:xfrm>
          <a:prstGeom prst="rect">
            <a:avLst/>
          </a:prstGeom>
          <a:noFill/>
          <a:ln w="9525">
            <a:noFill/>
            <a:miter lim="800000"/>
            <a:headEnd/>
            <a:tailEnd/>
          </a:ln>
        </p:spPr>
        <p:txBody>
          <a:bodyPr wrap="none">
            <a:spAutoFit/>
          </a:bodyPr>
          <a:lstStyle/>
          <a:p>
            <a:r>
              <a:rPr lang="en-US" sz="1600" b="1">
                <a:latin typeface="Calibri" pitchFamily="34" charset="0"/>
              </a:rPr>
              <a:t>Time to event (days)</a:t>
            </a:r>
          </a:p>
        </p:txBody>
      </p:sp>
      <p:sp>
        <p:nvSpPr>
          <p:cNvPr id="17413" name="TextBox 68"/>
          <p:cNvSpPr txBox="1">
            <a:spLocks noChangeArrowheads="1"/>
          </p:cNvSpPr>
          <p:nvPr/>
        </p:nvSpPr>
        <p:spPr bwMode="auto">
          <a:xfrm>
            <a:off x="1812925" y="5245100"/>
            <a:ext cx="296863" cy="336550"/>
          </a:xfrm>
          <a:prstGeom prst="rect">
            <a:avLst/>
          </a:prstGeom>
          <a:noFill/>
          <a:ln w="9525">
            <a:noFill/>
            <a:miter lim="800000"/>
            <a:headEnd/>
            <a:tailEnd/>
          </a:ln>
        </p:spPr>
        <p:txBody>
          <a:bodyPr wrap="none">
            <a:spAutoFit/>
          </a:bodyPr>
          <a:lstStyle/>
          <a:p>
            <a:r>
              <a:rPr lang="en-US" sz="1600" b="1">
                <a:latin typeface="Calibri" pitchFamily="34" charset="0"/>
              </a:rPr>
              <a:t>0</a:t>
            </a:r>
          </a:p>
        </p:txBody>
      </p:sp>
      <p:sp>
        <p:nvSpPr>
          <p:cNvPr id="17414" name="TextBox 67"/>
          <p:cNvSpPr txBox="1">
            <a:spLocks noChangeArrowheads="1"/>
          </p:cNvSpPr>
          <p:nvPr/>
        </p:nvSpPr>
        <p:spPr bwMode="auto">
          <a:xfrm>
            <a:off x="1506538" y="1341438"/>
            <a:ext cx="409575" cy="336550"/>
          </a:xfrm>
          <a:prstGeom prst="rect">
            <a:avLst/>
          </a:prstGeom>
          <a:noFill/>
          <a:ln w="9525">
            <a:noFill/>
            <a:miter lim="800000"/>
            <a:headEnd/>
            <a:tailEnd/>
          </a:ln>
        </p:spPr>
        <p:txBody>
          <a:bodyPr wrap="none">
            <a:spAutoFit/>
          </a:bodyPr>
          <a:lstStyle/>
          <a:p>
            <a:r>
              <a:rPr lang="en-US" sz="1600" b="1">
                <a:latin typeface="Calibri" pitchFamily="34" charset="0"/>
              </a:rPr>
              <a:t>50</a:t>
            </a:r>
          </a:p>
        </p:txBody>
      </p:sp>
      <p:sp>
        <p:nvSpPr>
          <p:cNvPr id="17415" name="TextBox 59"/>
          <p:cNvSpPr txBox="1">
            <a:spLocks noChangeArrowheads="1"/>
          </p:cNvSpPr>
          <p:nvPr/>
        </p:nvSpPr>
        <p:spPr bwMode="auto">
          <a:xfrm>
            <a:off x="1619250" y="5018088"/>
            <a:ext cx="296863" cy="336550"/>
          </a:xfrm>
          <a:prstGeom prst="rect">
            <a:avLst/>
          </a:prstGeom>
          <a:noFill/>
          <a:ln w="9525">
            <a:noFill/>
            <a:miter lim="800000"/>
            <a:headEnd/>
            <a:tailEnd/>
          </a:ln>
        </p:spPr>
        <p:txBody>
          <a:bodyPr wrap="none">
            <a:spAutoFit/>
          </a:bodyPr>
          <a:lstStyle/>
          <a:p>
            <a:r>
              <a:rPr lang="en-US" sz="1600" b="1">
                <a:latin typeface="Calibri" pitchFamily="34" charset="0"/>
              </a:rPr>
              <a:t>0</a:t>
            </a:r>
          </a:p>
        </p:txBody>
      </p:sp>
      <p:grpSp>
        <p:nvGrpSpPr>
          <p:cNvPr id="17416" name="Group 10"/>
          <p:cNvGrpSpPr>
            <a:grpSpLocks/>
          </p:cNvGrpSpPr>
          <p:nvPr/>
        </p:nvGrpSpPr>
        <p:grpSpPr bwMode="auto">
          <a:xfrm>
            <a:off x="1951038" y="5211763"/>
            <a:ext cx="5000625" cy="52387"/>
            <a:chOff x="1293" y="3127"/>
            <a:chExt cx="3150" cy="33"/>
          </a:xfrm>
        </p:grpSpPr>
        <p:sp>
          <p:nvSpPr>
            <p:cNvPr id="17492" name="Line 60"/>
            <p:cNvSpPr>
              <a:spLocks noChangeShapeType="1"/>
            </p:cNvSpPr>
            <p:nvPr/>
          </p:nvSpPr>
          <p:spPr bwMode="auto">
            <a:xfrm flipH="1">
              <a:off x="1293" y="3127"/>
              <a:ext cx="3150" cy="1"/>
            </a:xfrm>
            <a:prstGeom prst="line">
              <a:avLst/>
            </a:prstGeom>
            <a:noFill/>
            <a:ln w="19050">
              <a:solidFill>
                <a:schemeClr val="tx1"/>
              </a:solidFill>
              <a:round/>
              <a:headEnd/>
              <a:tailEnd/>
            </a:ln>
          </p:spPr>
          <p:txBody>
            <a:bodyPr/>
            <a:lstStyle/>
            <a:p>
              <a:endParaRPr lang="id-ID"/>
            </a:p>
          </p:txBody>
        </p:sp>
        <p:sp>
          <p:nvSpPr>
            <p:cNvPr id="17493" name="Line 72"/>
            <p:cNvSpPr>
              <a:spLocks noChangeShapeType="1"/>
            </p:cNvSpPr>
            <p:nvPr/>
          </p:nvSpPr>
          <p:spPr bwMode="auto">
            <a:xfrm>
              <a:off x="4439" y="3133"/>
              <a:ext cx="0" cy="27"/>
            </a:xfrm>
            <a:prstGeom prst="line">
              <a:avLst/>
            </a:prstGeom>
            <a:noFill/>
            <a:ln w="19050">
              <a:solidFill>
                <a:schemeClr val="tx1"/>
              </a:solidFill>
              <a:round/>
              <a:headEnd/>
              <a:tailEnd/>
            </a:ln>
          </p:spPr>
          <p:txBody>
            <a:bodyPr/>
            <a:lstStyle/>
            <a:p>
              <a:endParaRPr lang="id-ID"/>
            </a:p>
          </p:txBody>
        </p:sp>
        <p:sp>
          <p:nvSpPr>
            <p:cNvPr id="17494" name="Line 61"/>
            <p:cNvSpPr>
              <a:spLocks noChangeShapeType="1"/>
            </p:cNvSpPr>
            <p:nvPr/>
          </p:nvSpPr>
          <p:spPr bwMode="auto">
            <a:xfrm flipV="1">
              <a:off x="1562" y="3133"/>
              <a:ext cx="0" cy="27"/>
            </a:xfrm>
            <a:prstGeom prst="line">
              <a:avLst/>
            </a:prstGeom>
            <a:noFill/>
            <a:ln w="19050">
              <a:solidFill>
                <a:schemeClr val="tx1"/>
              </a:solidFill>
              <a:round/>
              <a:headEnd/>
              <a:tailEnd/>
            </a:ln>
          </p:spPr>
          <p:txBody>
            <a:bodyPr/>
            <a:lstStyle/>
            <a:p>
              <a:endParaRPr lang="id-ID"/>
            </a:p>
          </p:txBody>
        </p:sp>
        <p:sp>
          <p:nvSpPr>
            <p:cNvPr id="17495" name="Line 62"/>
            <p:cNvSpPr>
              <a:spLocks noChangeShapeType="1"/>
            </p:cNvSpPr>
            <p:nvPr/>
          </p:nvSpPr>
          <p:spPr bwMode="auto">
            <a:xfrm>
              <a:off x="1822" y="3133"/>
              <a:ext cx="0" cy="27"/>
            </a:xfrm>
            <a:prstGeom prst="line">
              <a:avLst/>
            </a:prstGeom>
            <a:noFill/>
            <a:ln w="19050">
              <a:solidFill>
                <a:schemeClr val="tx1"/>
              </a:solidFill>
              <a:round/>
              <a:headEnd/>
              <a:tailEnd/>
            </a:ln>
          </p:spPr>
          <p:txBody>
            <a:bodyPr/>
            <a:lstStyle/>
            <a:p>
              <a:endParaRPr lang="id-ID"/>
            </a:p>
          </p:txBody>
        </p:sp>
        <p:sp>
          <p:nvSpPr>
            <p:cNvPr id="17496" name="Line 63"/>
            <p:cNvSpPr>
              <a:spLocks noChangeShapeType="1"/>
            </p:cNvSpPr>
            <p:nvPr/>
          </p:nvSpPr>
          <p:spPr bwMode="auto">
            <a:xfrm flipV="1">
              <a:off x="2085" y="3133"/>
              <a:ext cx="0" cy="27"/>
            </a:xfrm>
            <a:prstGeom prst="line">
              <a:avLst/>
            </a:prstGeom>
            <a:noFill/>
            <a:ln w="19050">
              <a:solidFill>
                <a:schemeClr val="tx1"/>
              </a:solidFill>
              <a:round/>
              <a:headEnd/>
              <a:tailEnd/>
            </a:ln>
          </p:spPr>
          <p:txBody>
            <a:bodyPr/>
            <a:lstStyle/>
            <a:p>
              <a:endParaRPr lang="id-ID"/>
            </a:p>
          </p:txBody>
        </p:sp>
        <p:sp>
          <p:nvSpPr>
            <p:cNvPr id="17497" name="Line 64"/>
            <p:cNvSpPr>
              <a:spLocks noChangeShapeType="1"/>
            </p:cNvSpPr>
            <p:nvPr/>
          </p:nvSpPr>
          <p:spPr bwMode="auto">
            <a:xfrm>
              <a:off x="2346" y="3133"/>
              <a:ext cx="0" cy="27"/>
            </a:xfrm>
            <a:prstGeom prst="line">
              <a:avLst/>
            </a:prstGeom>
            <a:noFill/>
            <a:ln w="19050">
              <a:solidFill>
                <a:schemeClr val="tx1"/>
              </a:solidFill>
              <a:round/>
              <a:headEnd/>
              <a:tailEnd/>
            </a:ln>
          </p:spPr>
          <p:txBody>
            <a:bodyPr/>
            <a:lstStyle/>
            <a:p>
              <a:endParaRPr lang="id-ID"/>
            </a:p>
          </p:txBody>
        </p:sp>
        <p:sp>
          <p:nvSpPr>
            <p:cNvPr id="17498" name="Line 65"/>
            <p:cNvSpPr>
              <a:spLocks noChangeShapeType="1"/>
            </p:cNvSpPr>
            <p:nvPr/>
          </p:nvSpPr>
          <p:spPr bwMode="auto">
            <a:xfrm flipV="1">
              <a:off x="2608" y="3133"/>
              <a:ext cx="0" cy="27"/>
            </a:xfrm>
            <a:prstGeom prst="line">
              <a:avLst/>
            </a:prstGeom>
            <a:noFill/>
            <a:ln w="19050">
              <a:solidFill>
                <a:schemeClr val="tx1"/>
              </a:solidFill>
              <a:round/>
              <a:headEnd/>
              <a:tailEnd/>
            </a:ln>
          </p:spPr>
          <p:txBody>
            <a:bodyPr/>
            <a:lstStyle/>
            <a:p>
              <a:endParaRPr lang="id-ID"/>
            </a:p>
          </p:txBody>
        </p:sp>
        <p:sp>
          <p:nvSpPr>
            <p:cNvPr id="17499" name="Line 66"/>
            <p:cNvSpPr>
              <a:spLocks noChangeShapeType="1"/>
            </p:cNvSpPr>
            <p:nvPr/>
          </p:nvSpPr>
          <p:spPr bwMode="auto">
            <a:xfrm>
              <a:off x="2870" y="3133"/>
              <a:ext cx="0" cy="27"/>
            </a:xfrm>
            <a:prstGeom prst="line">
              <a:avLst/>
            </a:prstGeom>
            <a:noFill/>
            <a:ln w="19050">
              <a:solidFill>
                <a:schemeClr val="tx1"/>
              </a:solidFill>
              <a:round/>
              <a:headEnd/>
              <a:tailEnd/>
            </a:ln>
          </p:spPr>
          <p:txBody>
            <a:bodyPr/>
            <a:lstStyle/>
            <a:p>
              <a:endParaRPr lang="id-ID"/>
            </a:p>
          </p:txBody>
        </p:sp>
        <p:sp>
          <p:nvSpPr>
            <p:cNvPr id="17500" name="Line 67"/>
            <p:cNvSpPr>
              <a:spLocks noChangeShapeType="1"/>
            </p:cNvSpPr>
            <p:nvPr/>
          </p:nvSpPr>
          <p:spPr bwMode="auto">
            <a:xfrm flipV="1">
              <a:off x="3131" y="3133"/>
              <a:ext cx="0" cy="27"/>
            </a:xfrm>
            <a:prstGeom prst="line">
              <a:avLst/>
            </a:prstGeom>
            <a:noFill/>
            <a:ln w="19050">
              <a:solidFill>
                <a:schemeClr val="tx1"/>
              </a:solidFill>
              <a:round/>
              <a:headEnd/>
              <a:tailEnd/>
            </a:ln>
          </p:spPr>
          <p:txBody>
            <a:bodyPr/>
            <a:lstStyle/>
            <a:p>
              <a:endParaRPr lang="id-ID"/>
            </a:p>
          </p:txBody>
        </p:sp>
        <p:sp>
          <p:nvSpPr>
            <p:cNvPr id="17501" name="Line 68"/>
            <p:cNvSpPr>
              <a:spLocks noChangeShapeType="1"/>
            </p:cNvSpPr>
            <p:nvPr/>
          </p:nvSpPr>
          <p:spPr bwMode="auto">
            <a:xfrm>
              <a:off x="3392" y="3133"/>
              <a:ext cx="0" cy="27"/>
            </a:xfrm>
            <a:prstGeom prst="line">
              <a:avLst/>
            </a:prstGeom>
            <a:noFill/>
            <a:ln w="19050">
              <a:solidFill>
                <a:schemeClr val="tx1"/>
              </a:solidFill>
              <a:round/>
              <a:headEnd/>
              <a:tailEnd/>
            </a:ln>
          </p:spPr>
          <p:txBody>
            <a:bodyPr/>
            <a:lstStyle/>
            <a:p>
              <a:endParaRPr lang="id-ID"/>
            </a:p>
          </p:txBody>
        </p:sp>
        <p:sp>
          <p:nvSpPr>
            <p:cNvPr id="17502" name="Line 69"/>
            <p:cNvSpPr>
              <a:spLocks noChangeShapeType="1"/>
            </p:cNvSpPr>
            <p:nvPr/>
          </p:nvSpPr>
          <p:spPr bwMode="auto">
            <a:xfrm flipV="1">
              <a:off x="3654" y="3133"/>
              <a:ext cx="0" cy="27"/>
            </a:xfrm>
            <a:prstGeom prst="line">
              <a:avLst/>
            </a:prstGeom>
            <a:noFill/>
            <a:ln w="19050">
              <a:solidFill>
                <a:schemeClr val="tx1"/>
              </a:solidFill>
              <a:round/>
              <a:headEnd/>
              <a:tailEnd/>
            </a:ln>
          </p:spPr>
          <p:txBody>
            <a:bodyPr/>
            <a:lstStyle/>
            <a:p>
              <a:endParaRPr lang="id-ID"/>
            </a:p>
          </p:txBody>
        </p:sp>
        <p:sp>
          <p:nvSpPr>
            <p:cNvPr id="17503" name="Line 70"/>
            <p:cNvSpPr>
              <a:spLocks noChangeShapeType="1"/>
            </p:cNvSpPr>
            <p:nvPr/>
          </p:nvSpPr>
          <p:spPr bwMode="auto">
            <a:xfrm>
              <a:off x="3915" y="3133"/>
              <a:ext cx="0" cy="27"/>
            </a:xfrm>
            <a:prstGeom prst="line">
              <a:avLst/>
            </a:prstGeom>
            <a:noFill/>
            <a:ln w="19050">
              <a:solidFill>
                <a:schemeClr val="tx1"/>
              </a:solidFill>
              <a:round/>
              <a:headEnd/>
              <a:tailEnd/>
            </a:ln>
          </p:spPr>
          <p:txBody>
            <a:bodyPr/>
            <a:lstStyle/>
            <a:p>
              <a:endParaRPr lang="id-ID"/>
            </a:p>
          </p:txBody>
        </p:sp>
        <p:sp>
          <p:nvSpPr>
            <p:cNvPr id="17504" name="Line 71"/>
            <p:cNvSpPr>
              <a:spLocks noChangeShapeType="1"/>
            </p:cNvSpPr>
            <p:nvPr/>
          </p:nvSpPr>
          <p:spPr bwMode="auto">
            <a:xfrm flipV="1">
              <a:off x="4176" y="3133"/>
              <a:ext cx="0" cy="27"/>
            </a:xfrm>
            <a:prstGeom prst="line">
              <a:avLst/>
            </a:prstGeom>
            <a:noFill/>
            <a:ln w="19050">
              <a:solidFill>
                <a:schemeClr val="tx1"/>
              </a:solidFill>
              <a:round/>
              <a:headEnd/>
              <a:tailEnd/>
            </a:ln>
          </p:spPr>
          <p:txBody>
            <a:bodyPr/>
            <a:lstStyle/>
            <a:p>
              <a:endParaRPr lang="id-ID"/>
            </a:p>
          </p:txBody>
        </p:sp>
        <p:sp>
          <p:nvSpPr>
            <p:cNvPr id="17505" name="Line 61"/>
            <p:cNvSpPr>
              <a:spLocks noChangeShapeType="1"/>
            </p:cNvSpPr>
            <p:nvPr/>
          </p:nvSpPr>
          <p:spPr bwMode="auto">
            <a:xfrm flipV="1">
              <a:off x="1302" y="3133"/>
              <a:ext cx="0" cy="27"/>
            </a:xfrm>
            <a:prstGeom prst="line">
              <a:avLst/>
            </a:prstGeom>
            <a:noFill/>
            <a:ln w="19050">
              <a:solidFill>
                <a:schemeClr val="tx1"/>
              </a:solidFill>
              <a:round/>
              <a:headEnd/>
              <a:tailEnd/>
            </a:ln>
          </p:spPr>
          <p:txBody>
            <a:bodyPr/>
            <a:lstStyle/>
            <a:p>
              <a:endParaRPr lang="id-ID"/>
            </a:p>
          </p:txBody>
        </p:sp>
      </p:grpSp>
      <p:sp>
        <p:nvSpPr>
          <p:cNvPr id="17417" name="TextBox 68"/>
          <p:cNvSpPr txBox="1">
            <a:spLocks noChangeArrowheads="1"/>
          </p:cNvSpPr>
          <p:nvPr/>
        </p:nvSpPr>
        <p:spPr bwMode="auto">
          <a:xfrm>
            <a:off x="2166938" y="5245100"/>
            <a:ext cx="409575" cy="336550"/>
          </a:xfrm>
          <a:prstGeom prst="rect">
            <a:avLst/>
          </a:prstGeom>
          <a:noFill/>
          <a:ln w="9525">
            <a:noFill/>
            <a:miter lim="800000"/>
            <a:headEnd/>
            <a:tailEnd/>
          </a:ln>
        </p:spPr>
        <p:txBody>
          <a:bodyPr wrap="none">
            <a:spAutoFit/>
          </a:bodyPr>
          <a:lstStyle/>
          <a:p>
            <a:r>
              <a:rPr lang="en-US" sz="1600" b="1">
                <a:latin typeface="Calibri" pitchFamily="34" charset="0"/>
              </a:rPr>
              <a:t>30</a:t>
            </a:r>
          </a:p>
        </p:txBody>
      </p:sp>
      <p:sp>
        <p:nvSpPr>
          <p:cNvPr id="17418" name="TextBox 68"/>
          <p:cNvSpPr txBox="1">
            <a:spLocks noChangeArrowheads="1"/>
          </p:cNvSpPr>
          <p:nvPr/>
        </p:nvSpPr>
        <p:spPr bwMode="auto">
          <a:xfrm>
            <a:off x="2584450" y="5245100"/>
            <a:ext cx="409575" cy="336550"/>
          </a:xfrm>
          <a:prstGeom prst="rect">
            <a:avLst/>
          </a:prstGeom>
          <a:noFill/>
          <a:ln w="9525">
            <a:noFill/>
            <a:miter lim="800000"/>
            <a:headEnd/>
            <a:tailEnd/>
          </a:ln>
        </p:spPr>
        <p:txBody>
          <a:bodyPr wrap="none">
            <a:spAutoFit/>
          </a:bodyPr>
          <a:lstStyle/>
          <a:p>
            <a:r>
              <a:rPr lang="en-US" sz="1600" b="1">
                <a:latin typeface="Calibri" pitchFamily="34" charset="0"/>
              </a:rPr>
              <a:t>60</a:t>
            </a:r>
          </a:p>
        </p:txBody>
      </p:sp>
      <p:sp>
        <p:nvSpPr>
          <p:cNvPr id="17419" name="TextBox 68"/>
          <p:cNvSpPr txBox="1">
            <a:spLocks noChangeArrowheads="1"/>
          </p:cNvSpPr>
          <p:nvPr/>
        </p:nvSpPr>
        <p:spPr bwMode="auto">
          <a:xfrm>
            <a:off x="3000375" y="5245100"/>
            <a:ext cx="409575" cy="336550"/>
          </a:xfrm>
          <a:prstGeom prst="rect">
            <a:avLst/>
          </a:prstGeom>
          <a:noFill/>
          <a:ln w="9525">
            <a:noFill/>
            <a:miter lim="800000"/>
            <a:headEnd/>
            <a:tailEnd/>
          </a:ln>
        </p:spPr>
        <p:txBody>
          <a:bodyPr wrap="none">
            <a:spAutoFit/>
          </a:bodyPr>
          <a:lstStyle/>
          <a:p>
            <a:r>
              <a:rPr lang="en-US" sz="1600" b="1">
                <a:latin typeface="Calibri" pitchFamily="34" charset="0"/>
              </a:rPr>
              <a:t>90</a:t>
            </a:r>
          </a:p>
        </p:txBody>
      </p:sp>
      <p:sp>
        <p:nvSpPr>
          <p:cNvPr id="17420" name="TextBox 68"/>
          <p:cNvSpPr txBox="1">
            <a:spLocks noChangeArrowheads="1"/>
          </p:cNvSpPr>
          <p:nvPr/>
        </p:nvSpPr>
        <p:spPr bwMode="auto">
          <a:xfrm>
            <a:off x="3359150" y="5245100"/>
            <a:ext cx="522288" cy="336550"/>
          </a:xfrm>
          <a:prstGeom prst="rect">
            <a:avLst/>
          </a:prstGeom>
          <a:noFill/>
          <a:ln w="9525">
            <a:noFill/>
            <a:miter lim="800000"/>
            <a:headEnd/>
            <a:tailEnd/>
          </a:ln>
        </p:spPr>
        <p:txBody>
          <a:bodyPr wrap="none">
            <a:spAutoFit/>
          </a:bodyPr>
          <a:lstStyle/>
          <a:p>
            <a:r>
              <a:rPr lang="en-US" sz="1600" b="1">
                <a:latin typeface="Calibri" pitchFamily="34" charset="0"/>
              </a:rPr>
              <a:t>120</a:t>
            </a:r>
          </a:p>
        </p:txBody>
      </p:sp>
      <p:sp>
        <p:nvSpPr>
          <p:cNvPr id="17421" name="TextBox 68"/>
          <p:cNvSpPr txBox="1">
            <a:spLocks noChangeArrowheads="1"/>
          </p:cNvSpPr>
          <p:nvPr/>
        </p:nvSpPr>
        <p:spPr bwMode="auto">
          <a:xfrm>
            <a:off x="3773488"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150</a:t>
            </a:r>
          </a:p>
        </p:txBody>
      </p:sp>
      <p:sp>
        <p:nvSpPr>
          <p:cNvPr id="17422" name="TextBox 68"/>
          <p:cNvSpPr txBox="1">
            <a:spLocks noChangeArrowheads="1"/>
          </p:cNvSpPr>
          <p:nvPr/>
        </p:nvSpPr>
        <p:spPr bwMode="auto">
          <a:xfrm>
            <a:off x="4189413"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180</a:t>
            </a:r>
          </a:p>
        </p:txBody>
      </p:sp>
      <p:sp>
        <p:nvSpPr>
          <p:cNvPr id="17423" name="TextBox 68"/>
          <p:cNvSpPr txBox="1">
            <a:spLocks noChangeArrowheads="1"/>
          </p:cNvSpPr>
          <p:nvPr/>
        </p:nvSpPr>
        <p:spPr bwMode="auto">
          <a:xfrm>
            <a:off x="4605338"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210</a:t>
            </a:r>
          </a:p>
        </p:txBody>
      </p:sp>
      <p:sp>
        <p:nvSpPr>
          <p:cNvPr id="17424" name="TextBox 68"/>
          <p:cNvSpPr txBox="1">
            <a:spLocks noChangeArrowheads="1"/>
          </p:cNvSpPr>
          <p:nvPr/>
        </p:nvSpPr>
        <p:spPr bwMode="auto">
          <a:xfrm>
            <a:off x="5021263"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240</a:t>
            </a:r>
          </a:p>
        </p:txBody>
      </p:sp>
      <p:sp>
        <p:nvSpPr>
          <p:cNvPr id="17425" name="TextBox 68"/>
          <p:cNvSpPr txBox="1">
            <a:spLocks noChangeArrowheads="1"/>
          </p:cNvSpPr>
          <p:nvPr/>
        </p:nvSpPr>
        <p:spPr bwMode="auto">
          <a:xfrm>
            <a:off x="5446713"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270</a:t>
            </a:r>
          </a:p>
        </p:txBody>
      </p:sp>
      <p:sp>
        <p:nvSpPr>
          <p:cNvPr id="17426" name="TextBox 68"/>
          <p:cNvSpPr txBox="1">
            <a:spLocks noChangeArrowheads="1"/>
          </p:cNvSpPr>
          <p:nvPr/>
        </p:nvSpPr>
        <p:spPr bwMode="auto">
          <a:xfrm>
            <a:off x="5853113" y="5245100"/>
            <a:ext cx="522287" cy="336550"/>
          </a:xfrm>
          <a:prstGeom prst="rect">
            <a:avLst/>
          </a:prstGeom>
          <a:noFill/>
          <a:ln w="9525">
            <a:noFill/>
            <a:miter lim="800000"/>
            <a:headEnd/>
            <a:tailEnd/>
          </a:ln>
        </p:spPr>
        <p:txBody>
          <a:bodyPr wrap="none">
            <a:spAutoFit/>
          </a:bodyPr>
          <a:lstStyle/>
          <a:p>
            <a:r>
              <a:rPr lang="en-US" sz="1600" b="1">
                <a:latin typeface="Calibri" pitchFamily="34" charset="0"/>
              </a:rPr>
              <a:t>300</a:t>
            </a:r>
          </a:p>
        </p:txBody>
      </p:sp>
      <p:sp>
        <p:nvSpPr>
          <p:cNvPr id="17427" name="TextBox 68"/>
          <p:cNvSpPr txBox="1">
            <a:spLocks noChangeArrowheads="1"/>
          </p:cNvSpPr>
          <p:nvPr/>
        </p:nvSpPr>
        <p:spPr bwMode="auto">
          <a:xfrm>
            <a:off x="6264275" y="5245100"/>
            <a:ext cx="522288" cy="336550"/>
          </a:xfrm>
          <a:prstGeom prst="rect">
            <a:avLst/>
          </a:prstGeom>
          <a:noFill/>
          <a:ln w="9525">
            <a:noFill/>
            <a:miter lim="800000"/>
            <a:headEnd/>
            <a:tailEnd/>
          </a:ln>
        </p:spPr>
        <p:txBody>
          <a:bodyPr wrap="none">
            <a:spAutoFit/>
          </a:bodyPr>
          <a:lstStyle/>
          <a:p>
            <a:r>
              <a:rPr lang="en-US" sz="1600" b="1">
                <a:latin typeface="Calibri" pitchFamily="34" charset="0"/>
              </a:rPr>
              <a:t>330</a:t>
            </a:r>
          </a:p>
        </p:txBody>
      </p:sp>
      <p:sp>
        <p:nvSpPr>
          <p:cNvPr id="17428" name="TextBox 68"/>
          <p:cNvSpPr txBox="1">
            <a:spLocks noChangeArrowheads="1"/>
          </p:cNvSpPr>
          <p:nvPr/>
        </p:nvSpPr>
        <p:spPr bwMode="auto">
          <a:xfrm>
            <a:off x="6688138" y="5249863"/>
            <a:ext cx="522287" cy="336550"/>
          </a:xfrm>
          <a:prstGeom prst="rect">
            <a:avLst/>
          </a:prstGeom>
          <a:noFill/>
          <a:ln w="9525">
            <a:noFill/>
            <a:miter lim="800000"/>
            <a:headEnd/>
            <a:tailEnd/>
          </a:ln>
        </p:spPr>
        <p:txBody>
          <a:bodyPr wrap="none">
            <a:spAutoFit/>
          </a:bodyPr>
          <a:lstStyle/>
          <a:p>
            <a:r>
              <a:rPr lang="en-US" sz="1600" b="1">
                <a:latin typeface="Calibri" pitchFamily="34" charset="0"/>
              </a:rPr>
              <a:t>360</a:t>
            </a:r>
          </a:p>
        </p:txBody>
      </p:sp>
      <p:sp>
        <p:nvSpPr>
          <p:cNvPr id="17429" name="Text Box 37"/>
          <p:cNvSpPr txBox="1">
            <a:spLocks noChangeArrowheads="1"/>
          </p:cNvSpPr>
          <p:nvPr/>
        </p:nvSpPr>
        <p:spPr bwMode="auto">
          <a:xfrm>
            <a:off x="6559550" y="3860800"/>
            <a:ext cx="2360613" cy="825500"/>
          </a:xfrm>
          <a:prstGeom prst="rect">
            <a:avLst/>
          </a:prstGeom>
          <a:noFill/>
          <a:ln w="9525">
            <a:noFill/>
            <a:miter lim="800000"/>
            <a:headEnd/>
            <a:tailEnd/>
          </a:ln>
        </p:spPr>
        <p:txBody>
          <a:bodyPr wrap="none">
            <a:spAutoFit/>
          </a:bodyPr>
          <a:lstStyle/>
          <a:p>
            <a:r>
              <a:rPr lang="en-US" sz="1600" b="1">
                <a:latin typeface="Calibri" pitchFamily="34" charset="0"/>
              </a:rPr>
              <a:t>Hazard ratio = 0.83*</a:t>
            </a:r>
          </a:p>
          <a:p>
            <a:r>
              <a:rPr lang="en-US" sz="1600" b="1">
                <a:latin typeface="Calibri" pitchFamily="34" charset="0"/>
              </a:rPr>
              <a:t>(95% CI, 0.77, 0.90)</a:t>
            </a:r>
          </a:p>
          <a:p>
            <a:r>
              <a:rPr lang="en-US" sz="1600" b="1">
                <a:latin typeface="Calibri" pitchFamily="34" charset="0"/>
              </a:rPr>
              <a:t>P&lt;0.001 (log-rank test)</a:t>
            </a:r>
          </a:p>
        </p:txBody>
      </p:sp>
      <p:graphicFrame>
        <p:nvGraphicFramePr>
          <p:cNvPr id="195623" name="Group 39"/>
          <p:cNvGraphicFramePr>
            <a:graphicFrameLocks noGrp="1"/>
          </p:cNvGraphicFramePr>
          <p:nvPr/>
        </p:nvGraphicFramePr>
        <p:xfrm>
          <a:off x="650875" y="5962650"/>
          <a:ext cx="6503988" cy="438150"/>
        </p:xfrm>
        <a:graphic>
          <a:graphicData uri="http://schemas.openxmlformats.org/drawingml/2006/table">
            <a:tbl>
              <a:tblPr/>
              <a:tblGrid>
                <a:gridCol w="1146175"/>
                <a:gridCol w="411163"/>
                <a:gridCol w="412750"/>
                <a:gridCol w="412750"/>
                <a:gridCol w="398462"/>
                <a:gridCol w="425450"/>
                <a:gridCol w="412750"/>
                <a:gridCol w="411163"/>
                <a:gridCol w="412750"/>
                <a:gridCol w="411162"/>
                <a:gridCol w="412750"/>
                <a:gridCol w="412750"/>
                <a:gridCol w="411163"/>
                <a:gridCol w="412750"/>
              </a:tblGrid>
              <a:tr h="219075">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1" i="0" u="none" strike="noStrike" cap="none" normalizeH="0" baseline="0" smtClean="0">
                          <a:ln>
                            <a:noFill/>
                          </a:ln>
                          <a:solidFill>
                            <a:srgbClr val="005A8C"/>
                          </a:solidFill>
                          <a:effectLst/>
                          <a:latin typeface="Arial" charset="0"/>
                          <a:cs typeface="Arial" charset="0"/>
                        </a:rPr>
                        <a:t>Tiotropium</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3707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3369</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3136</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2955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2787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2647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2561</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2455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2343</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2242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2169</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2107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1869</a:t>
                      </a:r>
                    </a:p>
                  </a:txBody>
                  <a:tcPr marL="18000" marR="18000" marT="18000" marB="18000" anchor="ctr" anchorCtr="1"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Arial" charset="0"/>
                        </a:rPr>
                        <a:t>Salmeterol</a:t>
                      </a:r>
                      <a:endParaRPr kumimoji="0" lang="en-US" sz="1200" b="1" i="0" u="none" strike="noStrike" cap="none" normalizeH="0" baseline="0" dirty="0" smtClean="0">
                        <a:ln>
                          <a:noFill/>
                        </a:ln>
                        <a:solidFill>
                          <a:schemeClr val="tx1"/>
                        </a:solidFill>
                        <a:effectLst/>
                        <a:latin typeface="Arial" charset="0"/>
                        <a:cs typeface="Arial" charset="0"/>
                      </a:endParaRP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3669</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3328</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3028</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2802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2605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2457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2351</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2251</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2137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2050</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1982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1915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1657</a:t>
                      </a:r>
                    </a:p>
                  </a:txBody>
                  <a:tcPr marL="18000" marR="18000" marT="18000" marB="18000" anchor="ctr" anchorCtr="1" horzOverflow="overflow">
                    <a:lnL>
                      <a:noFill/>
                    </a:lnL>
                    <a:lnR>
                      <a:noFill/>
                    </a:lnR>
                    <a:lnT>
                      <a:noFill/>
                    </a:lnT>
                    <a:lnB>
                      <a:noFill/>
                    </a:lnB>
                    <a:lnTlToBr>
                      <a:noFill/>
                    </a:lnTlToBr>
                    <a:lnBlToTr>
                      <a:noFill/>
                    </a:lnBlToTr>
                    <a:noFill/>
                  </a:tcPr>
                </a:tc>
              </a:tr>
            </a:tbl>
          </a:graphicData>
        </a:graphic>
      </p:graphicFrame>
      <p:sp>
        <p:nvSpPr>
          <p:cNvPr id="17459" name="Text Box 100"/>
          <p:cNvSpPr txBox="1">
            <a:spLocks noChangeArrowheads="1"/>
          </p:cNvSpPr>
          <p:nvPr/>
        </p:nvSpPr>
        <p:spPr bwMode="auto">
          <a:xfrm>
            <a:off x="738188" y="5680075"/>
            <a:ext cx="1785937" cy="274638"/>
          </a:xfrm>
          <a:prstGeom prst="rect">
            <a:avLst/>
          </a:prstGeom>
          <a:noFill/>
          <a:ln w="9525">
            <a:noFill/>
            <a:miter lim="800000"/>
            <a:headEnd/>
            <a:tailEnd/>
          </a:ln>
        </p:spPr>
        <p:txBody>
          <a:bodyPr wrap="none">
            <a:spAutoFit/>
          </a:bodyPr>
          <a:lstStyle/>
          <a:p>
            <a:r>
              <a:rPr lang="en-US" sz="1200" b="1">
                <a:latin typeface="Calibri" pitchFamily="34" charset="0"/>
              </a:rPr>
              <a:t>No. of patients at risk:</a:t>
            </a:r>
          </a:p>
        </p:txBody>
      </p:sp>
      <p:grpSp>
        <p:nvGrpSpPr>
          <p:cNvPr id="17460" name="Group 102"/>
          <p:cNvGrpSpPr>
            <a:grpSpLocks/>
          </p:cNvGrpSpPr>
          <p:nvPr/>
        </p:nvGrpSpPr>
        <p:grpSpPr bwMode="auto">
          <a:xfrm>
            <a:off x="1897063" y="1493838"/>
            <a:ext cx="46037" cy="3727450"/>
            <a:chOff x="1195" y="785"/>
            <a:chExt cx="29" cy="2348"/>
          </a:xfrm>
        </p:grpSpPr>
        <p:sp>
          <p:nvSpPr>
            <p:cNvPr id="17480" name="Line 33"/>
            <p:cNvSpPr>
              <a:spLocks noChangeShapeType="1"/>
            </p:cNvSpPr>
            <p:nvPr/>
          </p:nvSpPr>
          <p:spPr bwMode="auto">
            <a:xfrm>
              <a:off x="1223" y="785"/>
              <a:ext cx="1" cy="2348"/>
            </a:xfrm>
            <a:prstGeom prst="line">
              <a:avLst/>
            </a:prstGeom>
            <a:noFill/>
            <a:ln w="19050">
              <a:solidFill>
                <a:schemeClr val="tx1"/>
              </a:solidFill>
              <a:round/>
              <a:headEnd/>
              <a:tailEnd/>
            </a:ln>
          </p:spPr>
          <p:txBody>
            <a:bodyPr/>
            <a:lstStyle/>
            <a:p>
              <a:endParaRPr lang="id-ID"/>
            </a:p>
          </p:txBody>
        </p:sp>
        <p:sp>
          <p:nvSpPr>
            <p:cNvPr id="17481" name="Line 42"/>
            <p:cNvSpPr>
              <a:spLocks noChangeShapeType="1"/>
            </p:cNvSpPr>
            <p:nvPr/>
          </p:nvSpPr>
          <p:spPr bwMode="auto">
            <a:xfrm flipH="1">
              <a:off x="1195" y="791"/>
              <a:ext cx="27" cy="0"/>
            </a:xfrm>
            <a:prstGeom prst="line">
              <a:avLst/>
            </a:prstGeom>
            <a:noFill/>
            <a:ln w="19050">
              <a:solidFill>
                <a:schemeClr val="tx1"/>
              </a:solidFill>
              <a:round/>
              <a:headEnd/>
              <a:tailEnd/>
            </a:ln>
          </p:spPr>
          <p:txBody>
            <a:bodyPr/>
            <a:lstStyle/>
            <a:p>
              <a:endParaRPr lang="id-ID"/>
            </a:p>
          </p:txBody>
        </p:sp>
        <p:sp>
          <p:nvSpPr>
            <p:cNvPr id="17482" name="Line 34"/>
            <p:cNvSpPr>
              <a:spLocks noChangeShapeType="1"/>
            </p:cNvSpPr>
            <p:nvPr/>
          </p:nvSpPr>
          <p:spPr bwMode="auto">
            <a:xfrm flipH="1">
              <a:off x="1195" y="3103"/>
              <a:ext cx="27" cy="0"/>
            </a:xfrm>
            <a:prstGeom prst="line">
              <a:avLst/>
            </a:prstGeom>
            <a:noFill/>
            <a:ln w="19050">
              <a:solidFill>
                <a:schemeClr val="tx1"/>
              </a:solidFill>
              <a:round/>
              <a:headEnd/>
              <a:tailEnd/>
            </a:ln>
          </p:spPr>
          <p:txBody>
            <a:bodyPr/>
            <a:lstStyle/>
            <a:p>
              <a:endParaRPr lang="id-ID"/>
            </a:p>
          </p:txBody>
        </p:sp>
        <p:sp>
          <p:nvSpPr>
            <p:cNvPr id="17483" name="Line 42"/>
            <p:cNvSpPr>
              <a:spLocks noChangeShapeType="1"/>
            </p:cNvSpPr>
            <p:nvPr/>
          </p:nvSpPr>
          <p:spPr bwMode="auto">
            <a:xfrm flipH="1">
              <a:off x="1195" y="1032"/>
              <a:ext cx="27" cy="0"/>
            </a:xfrm>
            <a:prstGeom prst="line">
              <a:avLst/>
            </a:prstGeom>
            <a:noFill/>
            <a:ln w="19050">
              <a:solidFill>
                <a:schemeClr val="tx1"/>
              </a:solidFill>
              <a:round/>
              <a:headEnd/>
              <a:tailEnd/>
            </a:ln>
          </p:spPr>
          <p:txBody>
            <a:bodyPr/>
            <a:lstStyle/>
            <a:p>
              <a:endParaRPr lang="id-ID"/>
            </a:p>
          </p:txBody>
        </p:sp>
        <p:sp>
          <p:nvSpPr>
            <p:cNvPr id="17484" name="Line 42"/>
            <p:cNvSpPr>
              <a:spLocks noChangeShapeType="1"/>
            </p:cNvSpPr>
            <p:nvPr/>
          </p:nvSpPr>
          <p:spPr bwMode="auto">
            <a:xfrm flipH="1">
              <a:off x="1195" y="1261"/>
              <a:ext cx="27" cy="0"/>
            </a:xfrm>
            <a:prstGeom prst="line">
              <a:avLst/>
            </a:prstGeom>
            <a:noFill/>
            <a:ln w="19050">
              <a:solidFill>
                <a:schemeClr val="tx1"/>
              </a:solidFill>
              <a:round/>
              <a:headEnd/>
              <a:tailEnd/>
            </a:ln>
          </p:spPr>
          <p:txBody>
            <a:bodyPr/>
            <a:lstStyle/>
            <a:p>
              <a:endParaRPr lang="id-ID"/>
            </a:p>
          </p:txBody>
        </p:sp>
        <p:sp>
          <p:nvSpPr>
            <p:cNvPr id="17485" name="Line 42"/>
            <p:cNvSpPr>
              <a:spLocks noChangeShapeType="1"/>
            </p:cNvSpPr>
            <p:nvPr/>
          </p:nvSpPr>
          <p:spPr bwMode="auto">
            <a:xfrm flipH="1">
              <a:off x="1195" y="1493"/>
              <a:ext cx="27" cy="0"/>
            </a:xfrm>
            <a:prstGeom prst="line">
              <a:avLst/>
            </a:prstGeom>
            <a:noFill/>
            <a:ln w="19050">
              <a:solidFill>
                <a:schemeClr val="tx1"/>
              </a:solidFill>
              <a:round/>
              <a:headEnd/>
              <a:tailEnd/>
            </a:ln>
          </p:spPr>
          <p:txBody>
            <a:bodyPr/>
            <a:lstStyle/>
            <a:p>
              <a:endParaRPr lang="id-ID"/>
            </a:p>
          </p:txBody>
        </p:sp>
        <p:sp>
          <p:nvSpPr>
            <p:cNvPr id="17486" name="Line 42"/>
            <p:cNvSpPr>
              <a:spLocks noChangeShapeType="1"/>
            </p:cNvSpPr>
            <p:nvPr/>
          </p:nvSpPr>
          <p:spPr bwMode="auto">
            <a:xfrm flipH="1">
              <a:off x="1195" y="1725"/>
              <a:ext cx="27" cy="0"/>
            </a:xfrm>
            <a:prstGeom prst="line">
              <a:avLst/>
            </a:prstGeom>
            <a:noFill/>
            <a:ln w="19050">
              <a:solidFill>
                <a:schemeClr val="tx1"/>
              </a:solidFill>
              <a:round/>
              <a:headEnd/>
              <a:tailEnd/>
            </a:ln>
          </p:spPr>
          <p:txBody>
            <a:bodyPr/>
            <a:lstStyle/>
            <a:p>
              <a:endParaRPr lang="id-ID"/>
            </a:p>
          </p:txBody>
        </p:sp>
        <p:sp>
          <p:nvSpPr>
            <p:cNvPr id="17487" name="Line 42"/>
            <p:cNvSpPr>
              <a:spLocks noChangeShapeType="1"/>
            </p:cNvSpPr>
            <p:nvPr/>
          </p:nvSpPr>
          <p:spPr bwMode="auto">
            <a:xfrm flipH="1">
              <a:off x="1195" y="1957"/>
              <a:ext cx="27" cy="0"/>
            </a:xfrm>
            <a:prstGeom prst="line">
              <a:avLst/>
            </a:prstGeom>
            <a:noFill/>
            <a:ln w="19050">
              <a:solidFill>
                <a:schemeClr val="tx1"/>
              </a:solidFill>
              <a:round/>
              <a:headEnd/>
              <a:tailEnd/>
            </a:ln>
          </p:spPr>
          <p:txBody>
            <a:bodyPr/>
            <a:lstStyle/>
            <a:p>
              <a:endParaRPr lang="id-ID"/>
            </a:p>
          </p:txBody>
        </p:sp>
        <p:sp>
          <p:nvSpPr>
            <p:cNvPr id="17488" name="Line 42"/>
            <p:cNvSpPr>
              <a:spLocks noChangeShapeType="1"/>
            </p:cNvSpPr>
            <p:nvPr/>
          </p:nvSpPr>
          <p:spPr bwMode="auto">
            <a:xfrm flipH="1">
              <a:off x="1195" y="2189"/>
              <a:ext cx="27" cy="0"/>
            </a:xfrm>
            <a:prstGeom prst="line">
              <a:avLst/>
            </a:prstGeom>
            <a:noFill/>
            <a:ln w="19050">
              <a:solidFill>
                <a:schemeClr val="tx1"/>
              </a:solidFill>
              <a:round/>
              <a:headEnd/>
              <a:tailEnd/>
            </a:ln>
          </p:spPr>
          <p:txBody>
            <a:bodyPr/>
            <a:lstStyle/>
            <a:p>
              <a:endParaRPr lang="id-ID"/>
            </a:p>
          </p:txBody>
        </p:sp>
        <p:sp>
          <p:nvSpPr>
            <p:cNvPr id="17489" name="Line 42"/>
            <p:cNvSpPr>
              <a:spLocks noChangeShapeType="1"/>
            </p:cNvSpPr>
            <p:nvPr/>
          </p:nvSpPr>
          <p:spPr bwMode="auto">
            <a:xfrm flipH="1">
              <a:off x="1195" y="2421"/>
              <a:ext cx="27" cy="0"/>
            </a:xfrm>
            <a:prstGeom prst="line">
              <a:avLst/>
            </a:prstGeom>
            <a:noFill/>
            <a:ln w="19050">
              <a:solidFill>
                <a:schemeClr val="tx1"/>
              </a:solidFill>
              <a:round/>
              <a:headEnd/>
              <a:tailEnd/>
            </a:ln>
          </p:spPr>
          <p:txBody>
            <a:bodyPr/>
            <a:lstStyle/>
            <a:p>
              <a:endParaRPr lang="id-ID"/>
            </a:p>
          </p:txBody>
        </p:sp>
        <p:sp>
          <p:nvSpPr>
            <p:cNvPr id="17490" name="Line 42"/>
            <p:cNvSpPr>
              <a:spLocks noChangeShapeType="1"/>
            </p:cNvSpPr>
            <p:nvPr/>
          </p:nvSpPr>
          <p:spPr bwMode="auto">
            <a:xfrm flipH="1">
              <a:off x="1195" y="2653"/>
              <a:ext cx="27" cy="0"/>
            </a:xfrm>
            <a:prstGeom prst="line">
              <a:avLst/>
            </a:prstGeom>
            <a:noFill/>
            <a:ln w="19050">
              <a:solidFill>
                <a:schemeClr val="tx1"/>
              </a:solidFill>
              <a:round/>
              <a:headEnd/>
              <a:tailEnd/>
            </a:ln>
          </p:spPr>
          <p:txBody>
            <a:bodyPr/>
            <a:lstStyle/>
            <a:p>
              <a:endParaRPr lang="id-ID"/>
            </a:p>
          </p:txBody>
        </p:sp>
        <p:sp>
          <p:nvSpPr>
            <p:cNvPr id="17491" name="Line 42"/>
            <p:cNvSpPr>
              <a:spLocks noChangeShapeType="1"/>
            </p:cNvSpPr>
            <p:nvPr/>
          </p:nvSpPr>
          <p:spPr bwMode="auto">
            <a:xfrm flipH="1">
              <a:off x="1195" y="2885"/>
              <a:ext cx="27" cy="0"/>
            </a:xfrm>
            <a:prstGeom prst="line">
              <a:avLst/>
            </a:prstGeom>
            <a:noFill/>
            <a:ln w="19050">
              <a:solidFill>
                <a:schemeClr val="tx1"/>
              </a:solidFill>
              <a:round/>
              <a:headEnd/>
              <a:tailEnd/>
            </a:ln>
          </p:spPr>
          <p:txBody>
            <a:bodyPr/>
            <a:lstStyle/>
            <a:p>
              <a:endParaRPr lang="id-ID"/>
            </a:p>
          </p:txBody>
        </p:sp>
      </p:grpSp>
      <p:sp>
        <p:nvSpPr>
          <p:cNvPr id="17461" name="TextBox 67"/>
          <p:cNvSpPr txBox="1">
            <a:spLocks noChangeArrowheads="1"/>
          </p:cNvSpPr>
          <p:nvPr/>
        </p:nvSpPr>
        <p:spPr bwMode="auto">
          <a:xfrm>
            <a:off x="1506538" y="1714500"/>
            <a:ext cx="409575" cy="336550"/>
          </a:xfrm>
          <a:prstGeom prst="rect">
            <a:avLst/>
          </a:prstGeom>
          <a:noFill/>
          <a:ln w="9525">
            <a:noFill/>
            <a:miter lim="800000"/>
            <a:headEnd/>
            <a:tailEnd/>
          </a:ln>
        </p:spPr>
        <p:txBody>
          <a:bodyPr wrap="none">
            <a:spAutoFit/>
          </a:bodyPr>
          <a:lstStyle/>
          <a:p>
            <a:r>
              <a:rPr lang="en-US" sz="1600" b="1">
                <a:latin typeface="Calibri" pitchFamily="34" charset="0"/>
              </a:rPr>
              <a:t>45</a:t>
            </a:r>
          </a:p>
        </p:txBody>
      </p:sp>
      <p:sp>
        <p:nvSpPr>
          <p:cNvPr id="17462" name="TextBox 67"/>
          <p:cNvSpPr txBox="1">
            <a:spLocks noChangeArrowheads="1"/>
          </p:cNvSpPr>
          <p:nvPr/>
        </p:nvSpPr>
        <p:spPr bwMode="auto">
          <a:xfrm>
            <a:off x="1506538" y="2087563"/>
            <a:ext cx="409575" cy="336550"/>
          </a:xfrm>
          <a:prstGeom prst="rect">
            <a:avLst/>
          </a:prstGeom>
          <a:noFill/>
          <a:ln w="9525">
            <a:noFill/>
            <a:miter lim="800000"/>
            <a:headEnd/>
            <a:tailEnd/>
          </a:ln>
        </p:spPr>
        <p:txBody>
          <a:bodyPr wrap="none">
            <a:spAutoFit/>
          </a:bodyPr>
          <a:lstStyle/>
          <a:p>
            <a:r>
              <a:rPr lang="en-US" sz="1600" b="1">
                <a:latin typeface="Calibri" pitchFamily="34" charset="0"/>
              </a:rPr>
              <a:t>40</a:t>
            </a:r>
          </a:p>
        </p:txBody>
      </p:sp>
      <p:sp>
        <p:nvSpPr>
          <p:cNvPr id="17463" name="TextBox 67"/>
          <p:cNvSpPr txBox="1">
            <a:spLocks noChangeArrowheads="1"/>
          </p:cNvSpPr>
          <p:nvPr/>
        </p:nvSpPr>
        <p:spPr bwMode="auto">
          <a:xfrm>
            <a:off x="1506538" y="2454275"/>
            <a:ext cx="409575" cy="336550"/>
          </a:xfrm>
          <a:prstGeom prst="rect">
            <a:avLst/>
          </a:prstGeom>
          <a:noFill/>
          <a:ln w="9525">
            <a:noFill/>
            <a:miter lim="800000"/>
            <a:headEnd/>
            <a:tailEnd/>
          </a:ln>
        </p:spPr>
        <p:txBody>
          <a:bodyPr wrap="none">
            <a:spAutoFit/>
          </a:bodyPr>
          <a:lstStyle/>
          <a:p>
            <a:r>
              <a:rPr lang="en-US" sz="1600" b="1">
                <a:latin typeface="Calibri" pitchFamily="34" charset="0"/>
              </a:rPr>
              <a:t>35</a:t>
            </a:r>
          </a:p>
        </p:txBody>
      </p:sp>
      <p:sp>
        <p:nvSpPr>
          <p:cNvPr id="17464" name="TextBox 67"/>
          <p:cNvSpPr txBox="1">
            <a:spLocks noChangeArrowheads="1"/>
          </p:cNvSpPr>
          <p:nvPr/>
        </p:nvSpPr>
        <p:spPr bwMode="auto">
          <a:xfrm>
            <a:off x="1506538" y="2820988"/>
            <a:ext cx="409575" cy="336550"/>
          </a:xfrm>
          <a:prstGeom prst="rect">
            <a:avLst/>
          </a:prstGeom>
          <a:noFill/>
          <a:ln w="9525">
            <a:noFill/>
            <a:miter lim="800000"/>
            <a:headEnd/>
            <a:tailEnd/>
          </a:ln>
        </p:spPr>
        <p:txBody>
          <a:bodyPr wrap="none">
            <a:spAutoFit/>
          </a:bodyPr>
          <a:lstStyle/>
          <a:p>
            <a:r>
              <a:rPr lang="en-US" sz="1600" b="1">
                <a:latin typeface="Calibri" pitchFamily="34" charset="0"/>
              </a:rPr>
              <a:t>30</a:t>
            </a:r>
          </a:p>
        </p:txBody>
      </p:sp>
      <p:sp>
        <p:nvSpPr>
          <p:cNvPr id="17465" name="TextBox 67"/>
          <p:cNvSpPr txBox="1">
            <a:spLocks noChangeArrowheads="1"/>
          </p:cNvSpPr>
          <p:nvPr/>
        </p:nvSpPr>
        <p:spPr bwMode="auto">
          <a:xfrm>
            <a:off x="1506538" y="3187700"/>
            <a:ext cx="409575" cy="336550"/>
          </a:xfrm>
          <a:prstGeom prst="rect">
            <a:avLst/>
          </a:prstGeom>
          <a:noFill/>
          <a:ln w="9525">
            <a:noFill/>
            <a:miter lim="800000"/>
            <a:headEnd/>
            <a:tailEnd/>
          </a:ln>
        </p:spPr>
        <p:txBody>
          <a:bodyPr wrap="none">
            <a:spAutoFit/>
          </a:bodyPr>
          <a:lstStyle/>
          <a:p>
            <a:r>
              <a:rPr lang="en-US" sz="1600" b="1">
                <a:latin typeface="Calibri" pitchFamily="34" charset="0"/>
              </a:rPr>
              <a:t>25</a:t>
            </a:r>
          </a:p>
        </p:txBody>
      </p:sp>
      <p:sp>
        <p:nvSpPr>
          <p:cNvPr id="17466" name="TextBox 67"/>
          <p:cNvSpPr txBox="1">
            <a:spLocks noChangeArrowheads="1"/>
          </p:cNvSpPr>
          <p:nvPr/>
        </p:nvSpPr>
        <p:spPr bwMode="auto">
          <a:xfrm>
            <a:off x="1506538" y="3554413"/>
            <a:ext cx="409575" cy="336550"/>
          </a:xfrm>
          <a:prstGeom prst="rect">
            <a:avLst/>
          </a:prstGeom>
          <a:noFill/>
          <a:ln w="9525">
            <a:noFill/>
            <a:miter lim="800000"/>
            <a:headEnd/>
            <a:tailEnd/>
          </a:ln>
        </p:spPr>
        <p:txBody>
          <a:bodyPr wrap="none">
            <a:spAutoFit/>
          </a:bodyPr>
          <a:lstStyle/>
          <a:p>
            <a:r>
              <a:rPr lang="en-US" sz="1600" b="1">
                <a:latin typeface="Calibri" pitchFamily="34" charset="0"/>
              </a:rPr>
              <a:t>20</a:t>
            </a:r>
          </a:p>
        </p:txBody>
      </p:sp>
      <p:sp>
        <p:nvSpPr>
          <p:cNvPr id="17467" name="TextBox 67"/>
          <p:cNvSpPr txBox="1">
            <a:spLocks noChangeArrowheads="1"/>
          </p:cNvSpPr>
          <p:nvPr/>
        </p:nvSpPr>
        <p:spPr bwMode="auto">
          <a:xfrm>
            <a:off x="1506538" y="3921125"/>
            <a:ext cx="409575" cy="336550"/>
          </a:xfrm>
          <a:prstGeom prst="rect">
            <a:avLst/>
          </a:prstGeom>
          <a:noFill/>
          <a:ln w="9525">
            <a:noFill/>
            <a:miter lim="800000"/>
            <a:headEnd/>
            <a:tailEnd/>
          </a:ln>
        </p:spPr>
        <p:txBody>
          <a:bodyPr wrap="none">
            <a:spAutoFit/>
          </a:bodyPr>
          <a:lstStyle/>
          <a:p>
            <a:r>
              <a:rPr lang="en-US" sz="1600" b="1">
                <a:latin typeface="Calibri" pitchFamily="34" charset="0"/>
              </a:rPr>
              <a:t>15</a:t>
            </a:r>
          </a:p>
        </p:txBody>
      </p:sp>
      <p:sp>
        <p:nvSpPr>
          <p:cNvPr id="17468" name="TextBox 67"/>
          <p:cNvSpPr txBox="1">
            <a:spLocks noChangeArrowheads="1"/>
          </p:cNvSpPr>
          <p:nvPr/>
        </p:nvSpPr>
        <p:spPr bwMode="auto">
          <a:xfrm>
            <a:off x="1506538" y="4287838"/>
            <a:ext cx="409575" cy="336550"/>
          </a:xfrm>
          <a:prstGeom prst="rect">
            <a:avLst/>
          </a:prstGeom>
          <a:noFill/>
          <a:ln w="9525">
            <a:noFill/>
            <a:miter lim="800000"/>
            <a:headEnd/>
            <a:tailEnd/>
          </a:ln>
        </p:spPr>
        <p:txBody>
          <a:bodyPr wrap="none">
            <a:spAutoFit/>
          </a:bodyPr>
          <a:lstStyle/>
          <a:p>
            <a:r>
              <a:rPr lang="en-US" sz="1600" b="1">
                <a:latin typeface="Calibri" pitchFamily="34" charset="0"/>
              </a:rPr>
              <a:t>10</a:t>
            </a:r>
          </a:p>
        </p:txBody>
      </p:sp>
      <p:sp>
        <p:nvSpPr>
          <p:cNvPr id="17469" name="TextBox 67"/>
          <p:cNvSpPr txBox="1">
            <a:spLocks noChangeArrowheads="1"/>
          </p:cNvSpPr>
          <p:nvPr/>
        </p:nvSpPr>
        <p:spPr bwMode="auto">
          <a:xfrm>
            <a:off x="1619250" y="4654550"/>
            <a:ext cx="296863" cy="336550"/>
          </a:xfrm>
          <a:prstGeom prst="rect">
            <a:avLst/>
          </a:prstGeom>
          <a:noFill/>
          <a:ln w="9525">
            <a:noFill/>
            <a:miter lim="800000"/>
            <a:headEnd/>
            <a:tailEnd/>
          </a:ln>
        </p:spPr>
        <p:txBody>
          <a:bodyPr wrap="none">
            <a:spAutoFit/>
          </a:bodyPr>
          <a:lstStyle/>
          <a:p>
            <a:r>
              <a:rPr lang="en-US" sz="1600" b="1">
                <a:latin typeface="Calibri" pitchFamily="34" charset="0"/>
              </a:rPr>
              <a:t>5</a:t>
            </a:r>
          </a:p>
        </p:txBody>
      </p:sp>
      <p:sp>
        <p:nvSpPr>
          <p:cNvPr id="17470" name="Freeform 124"/>
          <p:cNvSpPr>
            <a:spLocks/>
          </p:cNvSpPr>
          <p:nvPr/>
        </p:nvSpPr>
        <p:spPr bwMode="auto">
          <a:xfrm>
            <a:off x="1990725" y="2124075"/>
            <a:ext cx="4962525" cy="3055938"/>
          </a:xfrm>
          <a:custGeom>
            <a:avLst/>
            <a:gdLst>
              <a:gd name="T0" fmla="*/ 2147483647 w 3126"/>
              <a:gd name="T1" fmla="*/ 2147483647 h 1925"/>
              <a:gd name="T2" fmla="*/ 2147483647 w 3126"/>
              <a:gd name="T3" fmla="*/ 2147483647 h 1925"/>
              <a:gd name="T4" fmla="*/ 2147483647 w 3126"/>
              <a:gd name="T5" fmla="*/ 2147483647 h 1925"/>
              <a:gd name="T6" fmla="*/ 2147483647 w 3126"/>
              <a:gd name="T7" fmla="*/ 2147483647 h 1925"/>
              <a:gd name="T8" fmla="*/ 2147483647 w 3126"/>
              <a:gd name="T9" fmla="*/ 2147483647 h 1925"/>
              <a:gd name="T10" fmla="*/ 2147483647 w 3126"/>
              <a:gd name="T11" fmla="*/ 2147483647 h 1925"/>
              <a:gd name="T12" fmla="*/ 2147483647 w 3126"/>
              <a:gd name="T13" fmla="*/ 2147483647 h 1925"/>
              <a:gd name="T14" fmla="*/ 2147483647 w 3126"/>
              <a:gd name="T15" fmla="*/ 2147483647 h 1925"/>
              <a:gd name="T16" fmla="*/ 2147483647 w 3126"/>
              <a:gd name="T17" fmla="*/ 2147483647 h 1925"/>
              <a:gd name="T18" fmla="*/ 2147483647 w 3126"/>
              <a:gd name="T19" fmla="*/ 2147483647 h 1925"/>
              <a:gd name="T20" fmla="*/ 2147483647 w 3126"/>
              <a:gd name="T21" fmla="*/ 2147483647 h 1925"/>
              <a:gd name="T22" fmla="*/ 2147483647 w 3126"/>
              <a:gd name="T23" fmla="*/ 2147483647 h 1925"/>
              <a:gd name="T24" fmla="*/ 2147483647 w 3126"/>
              <a:gd name="T25" fmla="*/ 2147483647 h 1925"/>
              <a:gd name="T26" fmla="*/ 2147483647 w 3126"/>
              <a:gd name="T27" fmla="*/ 2147483647 h 1925"/>
              <a:gd name="T28" fmla="*/ 2147483647 w 3126"/>
              <a:gd name="T29" fmla="*/ 2147483647 h 1925"/>
              <a:gd name="T30" fmla="*/ 2147483647 w 3126"/>
              <a:gd name="T31" fmla="*/ 2147483647 h 1925"/>
              <a:gd name="T32" fmla="*/ 2147483647 w 3126"/>
              <a:gd name="T33" fmla="*/ 2147483647 h 1925"/>
              <a:gd name="T34" fmla="*/ 2147483647 w 3126"/>
              <a:gd name="T35" fmla="*/ 2147483647 h 1925"/>
              <a:gd name="T36" fmla="*/ 2147483647 w 3126"/>
              <a:gd name="T37" fmla="*/ 2147483647 h 1925"/>
              <a:gd name="T38" fmla="*/ 2147483647 w 3126"/>
              <a:gd name="T39" fmla="*/ 2147483647 h 1925"/>
              <a:gd name="T40" fmla="*/ 2147483647 w 3126"/>
              <a:gd name="T41" fmla="*/ 2147483647 h 1925"/>
              <a:gd name="T42" fmla="*/ 2147483647 w 3126"/>
              <a:gd name="T43" fmla="*/ 2147483647 h 1925"/>
              <a:gd name="T44" fmla="*/ 2147483647 w 3126"/>
              <a:gd name="T45" fmla="*/ 2147483647 h 1925"/>
              <a:gd name="T46" fmla="*/ 2147483647 w 3126"/>
              <a:gd name="T47" fmla="*/ 2147483647 h 1925"/>
              <a:gd name="T48" fmla="*/ 2147483647 w 3126"/>
              <a:gd name="T49" fmla="*/ 2147483647 h 1925"/>
              <a:gd name="T50" fmla="*/ 2147483647 w 3126"/>
              <a:gd name="T51" fmla="*/ 2147483647 h 1925"/>
              <a:gd name="T52" fmla="*/ 2147483647 w 3126"/>
              <a:gd name="T53" fmla="*/ 2147483647 h 1925"/>
              <a:gd name="T54" fmla="*/ 2147483647 w 3126"/>
              <a:gd name="T55" fmla="*/ 2147483647 h 1925"/>
              <a:gd name="T56" fmla="*/ 2147483647 w 3126"/>
              <a:gd name="T57" fmla="*/ 2147483647 h 1925"/>
              <a:gd name="T58" fmla="*/ 2147483647 w 3126"/>
              <a:gd name="T59" fmla="*/ 2147483647 h 1925"/>
              <a:gd name="T60" fmla="*/ 2147483647 w 3126"/>
              <a:gd name="T61" fmla="*/ 2147483647 h 1925"/>
              <a:gd name="T62" fmla="*/ 2147483647 w 3126"/>
              <a:gd name="T63" fmla="*/ 2147483647 h 1925"/>
              <a:gd name="T64" fmla="*/ 2147483647 w 3126"/>
              <a:gd name="T65" fmla="*/ 2147483647 h 1925"/>
              <a:gd name="T66" fmla="*/ 2147483647 w 3126"/>
              <a:gd name="T67" fmla="*/ 2147483647 h 1925"/>
              <a:gd name="T68" fmla="*/ 2147483647 w 3126"/>
              <a:gd name="T69" fmla="*/ 2147483647 h 1925"/>
              <a:gd name="T70" fmla="*/ 2147483647 w 3126"/>
              <a:gd name="T71" fmla="*/ 2147483647 h 1925"/>
              <a:gd name="T72" fmla="*/ 2147483647 w 3126"/>
              <a:gd name="T73" fmla="*/ 2147483647 h 1925"/>
              <a:gd name="T74" fmla="*/ 2147483647 w 3126"/>
              <a:gd name="T75" fmla="*/ 2147483647 h 1925"/>
              <a:gd name="T76" fmla="*/ 2147483647 w 3126"/>
              <a:gd name="T77" fmla="*/ 2147483647 h 1925"/>
              <a:gd name="T78" fmla="*/ 2147483647 w 3126"/>
              <a:gd name="T79" fmla="*/ 2147483647 h 1925"/>
              <a:gd name="T80" fmla="*/ 2147483647 w 3126"/>
              <a:gd name="T81" fmla="*/ 2147483647 h 1925"/>
              <a:gd name="T82" fmla="*/ 2147483647 w 3126"/>
              <a:gd name="T83" fmla="*/ 2147483647 h 1925"/>
              <a:gd name="T84" fmla="*/ 2147483647 w 3126"/>
              <a:gd name="T85" fmla="*/ 2147483647 h 1925"/>
              <a:gd name="T86" fmla="*/ 2147483647 w 3126"/>
              <a:gd name="T87" fmla="*/ 2147483647 h 1925"/>
              <a:gd name="T88" fmla="*/ 2147483647 w 3126"/>
              <a:gd name="T89" fmla="*/ 2147483647 h 1925"/>
              <a:gd name="T90" fmla="*/ 2147483647 w 3126"/>
              <a:gd name="T91" fmla="*/ 2147483647 h 1925"/>
              <a:gd name="T92" fmla="*/ 2147483647 w 3126"/>
              <a:gd name="T93" fmla="*/ 2147483647 h 1925"/>
              <a:gd name="T94" fmla="*/ 2147483647 w 3126"/>
              <a:gd name="T95" fmla="*/ 2147483647 h 1925"/>
              <a:gd name="T96" fmla="*/ 2147483647 w 3126"/>
              <a:gd name="T97" fmla="*/ 2147483647 h 1925"/>
              <a:gd name="T98" fmla="*/ 2147483647 w 3126"/>
              <a:gd name="T99" fmla="*/ 2147483647 h 1925"/>
              <a:gd name="T100" fmla="*/ 2147483647 w 3126"/>
              <a:gd name="T101" fmla="*/ 2147483647 h 1925"/>
              <a:gd name="T102" fmla="*/ 2147483647 w 3126"/>
              <a:gd name="T103" fmla="*/ 2147483647 h 1925"/>
              <a:gd name="T104" fmla="*/ 2147483647 w 3126"/>
              <a:gd name="T105" fmla="*/ 2147483647 h 1925"/>
              <a:gd name="T106" fmla="*/ 2147483647 w 3126"/>
              <a:gd name="T107" fmla="*/ 2147483647 h 1925"/>
              <a:gd name="T108" fmla="*/ 2147483647 w 3126"/>
              <a:gd name="T109" fmla="*/ 2147483647 h 1925"/>
              <a:gd name="T110" fmla="*/ 2147483647 w 3126"/>
              <a:gd name="T111" fmla="*/ 2147483647 h 19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26"/>
              <a:gd name="T169" fmla="*/ 0 h 1925"/>
              <a:gd name="T170" fmla="*/ 3126 w 3126"/>
              <a:gd name="T171" fmla="*/ 1925 h 19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26" h="1925">
                <a:moveTo>
                  <a:pt x="0" y="1925"/>
                </a:moveTo>
                <a:lnTo>
                  <a:pt x="14" y="1884"/>
                </a:lnTo>
                <a:lnTo>
                  <a:pt x="42" y="1859"/>
                </a:lnTo>
                <a:lnTo>
                  <a:pt x="62" y="1838"/>
                </a:lnTo>
                <a:lnTo>
                  <a:pt x="68" y="1808"/>
                </a:lnTo>
                <a:lnTo>
                  <a:pt x="81" y="1799"/>
                </a:lnTo>
                <a:lnTo>
                  <a:pt x="95" y="1797"/>
                </a:lnTo>
                <a:lnTo>
                  <a:pt x="108" y="1782"/>
                </a:lnTo>
                <a:lnTo>
                  <a:pt x="122" y="1757"/>
                </a:lnTo>
                <a:lnTo>
                  <a:pt x="138" y="1752"/>
                </a:lnTo>
                <a:lnTo>
                  <a:pt x="140" y="1728"/>
                </a:lnTo>
                <a:lnTo>
                  <a:pt x="153" y="1725"/>
                </a:lnTo>
                <a:lnTo>
                  <a:pt x="158" y="1709"/>
                </a:lnTo>
                <a:lnTo>
                  <a:pt x="164" y="1697"/>
                </a:lnTo>
                <a:lnTo>
                  <a:pt x="177" y="1691"/>
                </a:lnTo>
                <a:lnTo>
                  <a:pt x="189" y="1683"/>
                </a:lnTo>
                <a:lnTo>
                  <a:pt x="198" y="1673"/>
                </a:lnTo>
                <a:lnTo>
                  <a:pt x="212" y="1658"/>
                </a:lnTo>
                <a:lnTo>
                  <a:pt x="227" y="1655"/>
                </a:lnTo>
                <a:lnTo>
                  <a:pt x="236" y="1634"/>
                </a:lnTo>
                <a:lnTo>
                  <a:pt x="254" y="1613"/>
                </a:lnTo>
                <a:lnTo>
                  <a:pt x="267" y="1596"/>
                </a:lnTo>
                <a:lnTo>
                  <a:pt x="285" y="1581"/>
                </a:lnTo>
                <a:lnTo>
                  <a:pt x="293" y="1580"/>
                </a:lnTo>
                <a:lnTo>
                  <a:pt x="300" y="1563"/>
                </a:lnTo>
                <a:lnTo>
                  <a:pt x="318" y="1556"/>
                </a:lnTo>
                <a:lnTo>
                  <a:pt x="323" y="1541"/>
                </a:lnTo>
                <a:lnTo>
                  <a:pt x="338" y="1533"/>
                </a:lnTo>
                <a:lnTo>
                  <a:pt x="342" y="1518"/>
                </a:lnTo>
                <a:lnTo>
                  <a:pt x="354" y="1506"/>
                </a:lnTo>
                <a:lnTo>
                  <a:pt x="357" y="1496"/>
                </a:lnTo>
                <a:lnTo>
                  <a:pt x="375" y="1481"/>
                </a:lnTo>
                <a:lnTo>
                  <a:pt x="375" y="1475"/>
                </a:lnTo>
                <a:lnTo>
                  <a:pt x="390" y="1472"/>
                </a:lnTo>
                <a:lnTo>
                  <a:pt x="396" y="1458"/>
                </a:lnTo>
                <a:lnTo>
                  <a:pt x="408" y="1455"/>
                </a:lnTo>
                <a:lnTo>
                  <a:pt x="417" y="1439"/>
                </a:lnTo>
                <a:lnTo>
                  <a:pt x="419" y="1424"/>
                </a:lnTo>
                <a:lnTo>
                  <a:pt x="434" y="1418"/>
                </a:lnTo>
                <a:lnTo>
                  <a:pt x="435" y="1406"/>
                </a:lnTo>
                <a:lnTo>
                  <a:pt x="453" y="1395"/>
                </a:lnTo>
                <a:lnTo>
                  <a:pt x="455" y="1383"/>
                </a:lnTo>
                <a:lnTo>
                  <a:pt x="471" y="1370"/>
                </a:lnTo>
                <a:lnTo>
                  <a:pt x="476" y="1352"/>
                </a:lnTo>
                <a:lnTo>
                  <a:pt x="489" y="1338"/>
                </a:lnTo>
                <a:lnTo>
                  <a:pt x="504" y="1326"/>
                </a:lnTo>
                <a:lnTo>
                  <a:pt x="521" y="1322"/>
                </a:lnTo>
                <a:lnTo>
                  <a:pt x="531" y="1308"/>
                </a:lnTo>
                <a:lnTo>
                  <a:pt x="534" y="1293"/>
                </a:lnTo>
                <a:lnTo>
                  <a:pt x="557" y="1287"/>
                </a:lnTo>
                <a:lnTo>
                  <a:pt x="558" y="1278"/>
                </a:lnTo>
                <a:lnTo>
                  <a:pt x="587" y="1274"/>
                </a:lnTo>
                <a:lnTo>
                  <a:pt x="611" y="1256"/>
                </a:lnTo>
                <a:lnTo>
                  <a:pt x="611" y="1248"/>
                </a:lnTo>
                <a:lnTo>
                  <a:pt x="642" y="1239"/>
                </a:lnTo>
                <a:lnTo>
                  <a:pt x="648" y="1221"/>
                </a:lnTo>
                <a:lnTo>
                  <a:pt x="662" y="1220"/>
                </a:lnTo>
                <a:lnTo>
                  <a:pt x="668" y="1205"/>
                </a:lnTo>
                <a:lnTo>
                  <a:pt x="681" y="1205"/>
                </a:lnTo>
                <a:lnTo>
                  <a:pt x="683" y="1196"/>
                </a:lnTo>
                <a:lnTo>
                  <a:pt x="698" y="1179"/>
                </a:lnTo>
                <a:lnTo>
                  <a:pt x="714" y="1179"/>
                </a:lnTo>
                <a:lnTo>
                  <a:pt x="723" y="1163"/>
                </a:lnTo>
                <a:lnTo>
                  <a:pt x="735" y="1163"/>
                </a:lnTo>
                <a:lnTo>
                  <a:pt x="744" y="1148"/>
                </a:lnTo>
                <a:lnTo>
                  <a:pt x="753" y="1145"/>
                </a:lnTo>
                <a:lnTo>
                  <a:pt x="764" y="1131"/>
                </a:lnTo>
                <a:lnTo>
                  <a:pt x="779" y="1130"/>
                </a:lnTo>
                <a:lnTo>
                  <a:pt x="785" y="1109"/>
                </a:lnTo>
                <a:lnTo>
                  <a:pt x="800" y="1109"/>
                </a:lnTo>
                <a:lnTo>
                  <a:pt x="801" y="1091"/>
                </a:lnTo>
                <a:lnTo>
                  <a:pt x="822" y="1089"/>
                </a:lnTo>
                <a:lnTo>
                  <a:pt x="824" y="1070"/>
                </a:lnTo>
                <a:lnTo>
                  <a:pt x="837" y="1070"/>
                </a:lnTo>
                <a:lnTo>
                  <a:pt x="839" y="1061"/>
                </a:lnTo>
                <a:lnTo>
                  <a:pt x="854" y="1047"/>
                </a:lnTo>
                <a:lnTo>
                  <a:pt x="866" y="1047"/>
                </a:lnTo>
                <a:lnTo>
                  <a:pt x="878" y="1035"/>
                </a:lnTo>
                <a:lnTo>
                  <a:pt x="885" y="1026"/>
                </a:lnTo>
                <a:lnTo>
                  <a:pt x="899" y="1014"/>
                </a:lnTo>
                <a:lnTo>
                  <a:pt x="914" y="1013"/>
                </a:lnTo>
                <a:lnTo>
                  <a:pt x="921" y="995"/>
                </a:lnTo>
                <a:lnTo>
                  <a:pt x="935" y="978"/>
                </a:lnTo>
                <a:lnTo>
                  <a:pt x="948" y="963"/>
                </a:lnTo>
                <a:lnTo>
                  <a:pt x="968" y="956"/>
                </a:lnTo>
                <a:lnTo>
                  <a:pt x="968" y="941"/>
                </a:lnTo>
                <a:lnTo>
                  <a:pt x="984" y="932"/>
                </a:lnTo>
                <a:lnTo>
                  <a:pt x="992" y="923"/>
                </a:lnTo>
                <a:lnTo>
                  <a:pt x="1011" y="914"/>
                </a:lnTo>
                <a:lnTo>
                  <a:pt x="1011" y="903"/>
                </a:lnTo>
                <a:lnTo>
                  <a:pt x="1026" y="893"/>
                </a:lnTo>
                <a:lnTo>
                  <a:pt x="1037" y="891"/>
                </a:lnTo>
                <a:lnTo>
                  <a:pt x="1058" y="879"/>
                </a:lnTo>
                <a:lnTo>
                  <a:pt x="1056" y="872"/>
                </a:lnTo>
                <a:lnTo>
                  <a:pt x="1076" y="864"/>
                </a:lnTo>
                <a:lnTo>
                  <a:pt x="1080" y="855"/>
                </a:lnTo>
                <a:lnTo>
                  <a:pt x="1107" y="842"/>
                </a:lnTo>
                <a:lnTo>
                  <a:pt x="1121" y="840"/>
                </a:lnTo>
                <a:lnTo>
                  <a:pt x="1139" y="834"/>
                </a:lnTo>
                <a:lnTo>
                  <a:pt x="1137" y="825"/>
                </a:lnTo>
                <a:lnTo>
                  <a:pt x="1161" y="816"/>
                </a:lnTo>
                <a:lnTo>
                  <a:pt x="1160" y="810"/>
                </a:lnTo>
                <a:lnTo>
                  <a:pt x="1193" y="801"/>
                </a:lnTo>
                <a:lnTo>
                  <a:pt x="1212" y="791"/>
                </a:lnTo>
                <a:lnTo>
                  <a:pt x="1227" y="788"/>
                </a:lnTo>
                <a:lnTo>
                  <a:pt x="1247" y="777"/>
                </a:lnTo>
                <a:lnTo>
                  <a:pt x="1247" y="770"/>
                </a:lnTo>
                <a:lnTo>
                  <a:pt x="1271" y="764"/>
                </a:lnTo>
                <a:lnTo>
                  <a:pt x="1272" y="758"/>
                </a:lnTo>
                <a:lnTo>
                  <a:pt x="1296" y="749"/>
                </a:lnTo>
                <a:lnTo>
                  <a:pt x="1299" y="741"/>
                </a:lnTo>
                <a:lnTo>
                  <a:pt x="1328" y="735"/>
                </a:lnTo>
                <a:lnTo>
                  <a:pt x="1332" y="729"/>
                </a:lnTo>
                <a:lnTo>
                  <a:pt x="1364" y="720"/>
                </a:lnTo>
                <a:lnTo>
                  <a:pt x="1367" y="716"/>
                </a:lnTo>
                <a:lnTo>
                  <a:pt x="1388" y="710"/>
                </a:lnTo>
                <a:lnTo>
                  <a:pt x="1386" y="702"/>
                </a:lnTo>
                <a:lnTo>
                  <a:pt x="1403" y="695"/>
                </a:lnTo>
                <a:lnTo>
                  <a:pt x="1410" y="689"/>
                </a:lnTo>
                <a:lnTo>
                  <a:pt x="1428" y="684"/>
                </a:lnTo>
                <a:lnTo>
                  <a:pt x="1437" y="675"/>
                </a:lnTo>
                <a:lnTo>
                  <a:pt x="1449" y="681"/>
                </a:lnTo>
                <a:lnTo>
                  <a:pt x="1469" y="671"/>
                </a:lnTo>
                <a:lnTo>
                  <a:pt x="1472" y="665"/>
                </a:lnTo>
                <a:lnTo>
                  <a:pt x="1502" y="657"/>
                </a:lnTo>
                <a:lnTo>
                  <a:pt x="1502" y="650"/>
                </a:lnTo>
                <a:lnTo>
                  <a:pt x="1527" y="644"/>
                </a:lnTo>
                <a:lnTo>
                  <a:pt x="1532" y="635"/>
                </a:lnTo>
                <a:lnTo>
                  <a:pt x="1553" y="630"/>
                </a:lnTo>
                <a:lnTo>
                  <a:pt x="1554" y="624"/>
                </a:lnTo>
                <a:lnTo>
                  <a:pt x="1575" y="615"/>
                </a:lnTo>
                <a:lnTo>
                  <a:pt x="1577" y="609"/>
                </a:lnTo>
                <a:lnTo>
                  <a:pt x="1607" y="600"/>
                </a:lnTo>
                <a:lnTo>
                  <a:pt x="1607" y="594"/>
                </a:lnTo>
                <a:lnTo>
                  <a:pt x="1634" y="585"/>
                </a:lnTo>
                <a:lnTo>
                  <a:pt x="1635" y="581"/>
                </a:lnTo>
                <a:lnTo>
                  <a:pt x="1658" y="576"/>
                </a:lnTo>
                <a:lnTo>
                  <a:pt x="1662" y="570"/>
                </a:lnTo>
                <a:lnTo>
                  <a:pt x="1691" y="563"/>
                </a:lnTo>
                <a:lnTo>
                  <a:pt x="1691" y="554"/>
                </a:lnTo>
                <a:lnTo>
                  <a:pt x="1716" y="551"/>
                </a:lnTo>
                <a:lnTo>
                  <a:pt x="1719" y="545"/>
                </a:lnTo>
                <a:lnTo>
                  <a:pt x="1742" y="534"/>
                </a:lnTo>
                <a:lnTo>
                  <a:pt x="1755" y="531"/>
                </a:lnTo>
                <a:lnTo>
                  <a:pt x="1769" y="522"/>
                </a:lnTo>
                <a:lnTo>
                  <a:pt x="1781" y="519"/>
                </a:lnTo>
                <a:lnTo>
                  <a:pt x="1794" y="506"/>
                </a:lnTo>
                <a:lnTo>
                  <a:pt x="1809" y="504"/>
                </a:lnTo>
                <a:lnTo>
                  <a:pt x="1821" y="497"/>
                </a:lnTo>
                <a:lnTo>
                  <a:pt x="1832" y="494"/>
                </a:lnTo>
                <a:lnTo>
                  <a:pt x="1844" y="489"/>
                </a:lnTo>
                <a:lnTo>
                  <a:pt x="1853" y="483"/>
                </a:lnTo>
                <a:lnTo>
                  <a:pt x="1868" y="480"/>
                </a:lnTo>
                <a:lnTo>
                  <a:pt x="1883" y="468"/>
                </a:lnTo>
                <a:lnTo>
                  <a:pt x="1895" y="468"/>
                </a:lnTo>
                <a:lnTo>
                  <a:pt x="1904" y="462"/>
                </a:lnTo>
                <a:lnTo>
                  <a:pt x="1917" y="453"/>
                </a:lnTo>
                <a:lnTo>
                  <a:pt x="1935" y="441"/>
                </a:lnTo>
                <a:lnTo>
                  <a:pt x="1946" y="434"/>
                </a:lnTo>
                <a:lnTo>
                  <a:pt x="1962" y="419"/>
                </a:lnTo>
                <a:lnTo>
                  <a:pt x="1982" y="408"/>
                </a:lnTo>
                <a:lnTo>
                  <a:pt x="1992" y="405"/>
                </a:lnTo>
                <a:lnTo>
                  <a:pt x="2000" y="402"/>
                </a:lnTo>
                <a:lnTo>
                  <a:pt x="2019" y="389"/>
                </a:lnTo>
                <a:lnTo>
                  <a:pt x="2042" y="386"/>
                </a:lnTo>
                <a:lnTo>
                  <a:pt x="2057" y="377"/>
                </a:lnTo>
                <a:lnTo>
                  <a:pt x="2069" y="375"/>
                </a:lnTo>
                <a:lnTo>
                  <a:pt x="2076" y="365"/>
                </a:lnTo>
                <a:lnTo>
                  <a:pt x="2091" y="359"/>
                </a:lnTo>
                <a:lnTo>
                  <a:pt x="2109" y="354"/>
                </a:lnTo>
                <a:lnTo>
                  <a:pt x="2133" y="342"/>
                </a:lnTo>
                <a:lnTo>
                  <a:pt x="2151" y="336"/>
                </a:lnTo>
                <a:lnTo>
                  <a:pt x="2169" y="332"/>
                </a:lnTo>
                <a:lnTo>
                  <a:pt x="2180" y="324"/>
                </a:lnTo>
                <a:lnTo>
                  <a:pt x="2199" y="321"/>
                </a:lnTo>
                <a:lnTo>
                  <a:pt x="2213" y="315"/>
                </a:lnTo>
                <a:lnTo>
                  <a:pt x="2229" y="305"/>
                </a:lnTo>
                <a:lnTo>
                  <a:pt x="2244" y="303"/>
                </a:lnTo>
                <a:lnTo>
                  <a:pt x="2252" y="294"/>
                </a:lnTo>
                <a:lnTo>
                  <a:pt x="2273" y="288"/>
                </a:lnTo>
                <a:lnTo>
                  <a:pt x="2280" y="279"/>
                </a:lnTo>
                <a:lnTo>
                  <a:pt x="2312" y="275"/>
                </a:lnTo>
                <a:lnTo>
                  <a:pt x="2337" y="269"/>
                </a:lnTo>
                <a:lnTo>
                  <a:pt x="2348" y="264"/>
                </a:lnTo>
                <a:lnTo>
                  <a:pt x="2378" y="260"/>
                </a:lnTo>
                <a:lnTo>
                  <a:pt x="2405" y="249"/>
                </a:lnTo>
                <a:lnTo>
                  <a:pt x="2432" y="240"/>
                </a:lnTo>
                <a:lnTo>
                  <a:pt x="2441" y="231"/>
                </a:lnTo>
                <a:lnTo>
                  <a:pt x="2462" y="230"/>
                </a:lnTo>
                <a:lnTo>
                  <a:pt x="2477" y="221"/>
                </a:lnTo>
                <a:lnTo>
                  <a:pt x="2498" y="218"/>
                </a:lnTo>
                <a:lnTo>
                  <a:pt x="2502" y="209"/>
                </a:lnTo>
                <a:lnTo>
                  <a:pt x="2528" y="206"/>
                </a:lnTo>
                <a:lnTo>
                  <a:pt x="2538" y="200"/>
                </a:lnTo>
                <a:lnTo>
                  <a:pt x="2565" y="198"/>
                </a:lnTo>
                <a:lnTo>
                  <a:pt x="2591" y="185"/>
                </a:lnTo>
                <a:lnTo>
                  <a:pt x="2603" y="177"/>
                </a:lnTo>
                <a:lnTo>
                  <a:pt x="2627" y="174"/>
                </a:lnTo>
                <a:lnTo>
                  <a:pt x="2643" y="173"/>
                </a:lnTo>
                <a:lnTo>
                  <a:pt x="2660" y="162"/>
                </a:lnTo>
                <a:lnTo>
                  <a:pt x="2672" y="161"/>
                </a:lnTo>
                <a:lnTo>
                  <a:pt x="2691" y="153"/>
                </a:lnTo>
                <a:lnTo>
                  <a:pt x="2706" y="146"/>
                </a:lnTo>
                <a:lnTo>
                  <a:pt x="2721" y="144"/>
                </a:lnTo>
                <a:lnTo>
                  <a:pt x="2751" y="140"/>
                </a:lnTo>
                <a:lnTo>
                  <a:pt x="2759" y="132"/>
                </a:lnTo>
                <a:lnTo>
                  <a:pt x="2780" y="129"/>
                </a:lnTo>
                <a:lnTo>
                  <a:pt x="2790" y="123"/>
                </a:lnTo>
                <a:lnTo>
                  <a:pt x="2814" y="108"/>
                </a:lnTo>
                <a:lnTo>
                  <a:pt x="2843" y="99"/>
                </a:lnTo>
                <a:lnTo>
                  <a:pt x="2846" y="93"/>
                </a:lnTo>
                <a:lnTo>
                  <a:pt x="2868" y="87"/>
                </a:lnTo>
                <a:lnTo>
                  <a:pt x="2873" y="83"/>
                </a:lnTo>
                <a:lnTo>
                  <a:pt x="2901" y="69"/>
                </a:lnTo>
                <a:lnTo>
                  <a:pt x="2927" y="59"/>
                </a:lnTo>
                <a:lnTo>
                  <a:pt x="2942" y="56"/>
                </a:lnTo>
                <a:lnTo>
                  <a:pt x="2960" y="50"/>
                </a:lnTo>
                <a:lnTo>
                  <a:pt x="2979" y="51"/>
                </a:lnTo>
                <a:lnTo>
                  <a:pt x="2997" y="45"/>
                </a:lnTo>
                <a:lnTo>
                  <a:pt x="3008" y="41"/>
                </a:lnTo>
                <a:lnTo>
                  <a:pt x="3017" y="35"/>
                </a:lnTo>
                <a:lnTo>
                  <a:pt x="3026" y="29"/>
                </a:lnTo>
                <a:lnTo>
                  <a:pt x="3042" y="29"/>
                </a:lnTo>
                <a:lnTo>
                  <a:pt x="3057" y="27"/>
                </a:lnTo>
                <a:lnTo>
                  <a:pt x="3062" y="18"/>
                </a:lnTo>
                <a:lnTo>
                  <a:pt x="3083" y="6"/>
                </a:lnTo>
                <a:lnTo>
                  <a:pt x="3126" y="0"/>
                </a:lnTo>
              </a:path>
            </a:pathLst>
          </a:custGeom>
          <a:noFill/>
          <a:ln w="28575">
            <a:solidFill>
              <a:srgbClr val="FF3399"/>
            </a:solidFill>
            <a:prstDash val="sysDot"/>
            <a:round/>
            <a:headEnd/>
            <a:tailEnd/>
          </a:ln>
        </p:spPr>
        <p:txBody>
          <a:bodyPr wrap="none" anchor="ctr"/>
          <a:lstStyle/>
          <a:p>
            <a:endParaRPr lang="en-GB">
              <a:latin typeface="Calibri" pitchFamily="34" charset="0"/>
            </a:endParaRPr>
          </a:p>
        </p:txBody>
      </p:sp>
      <p:sp>
        <p:nvSpPr>
          <p:cNvPr id="17471" name="Freeform 125"/>
          <p:cNvSpPr>
            <a:spLocks/>
          </p:cNvSpPr>
          <p:nvPr/>
        </p:nvSpPr>
        <p:spPr bwMode="auto">
          <a:xfrm>
            <a:off x="1990725" y="2474913"/>
            <a:ext cx="4967288" cy="2714625"/>
          </a:xfrm>
          <a:custGeom>
            <a:avLst/>
            <a:gdLst>
              <a:gd name="T0" fmla="*/ 2147483647 w 3129"/>
              <a:gd name="T1" fmla="*/ 2147483647 h 1710"/>
              <a:gd name="T2" fmla="*/ 2147483647 w 3129"/>
              <a:gd name="T3" fmla="*/ 2147483647 h 1710"/>
              <a:gd name="T4" fmla="*/ 2147483647 w 3129"/>
              <a:gd name="T5" fmla="*/ 2147483647 h 1710"/>
              <a:gd name="T6" fmla="*/ 2147483647 w 3129"/>
              <a:gd name="T7" fmla="*/ 2147483647 h 1710"/>
              <a:gd name="T8" fmla="*/ 2147483647 w 3129"/>
              <a:gd name="T9" fmla="*/ 2147483647 h 1710"/>
              <a:gd name="T10" fmla="*/ 2147483647 w 3129"/>
              <a:gd name="T11" fmla="*/ 2147483647 h 1710"/>
              <a:gd name="T12" fmla="*/ 2147483647 w 3129"/>
              <a:gd name="T13" fmla="*/ 2147483647 h 1710"/>
              <a:gd name="T14" fmla="*/ 2147483647 w 3129"/>
              <a:gd name="T15" fmla="*/ 2147483647 h 1710"/>
              <a:gd name="T16" fmla="*/ 2147483647 w 3129"/>
              <a:gd name="T17" fmla="*/ 2147483647 h 1710"/>
              <a:gd name="T18" fmla="*/ 2147483647 w 3129"/>
              <a:gd name="T19" fmla="*/ 2147483647 h 1710"/>
              <a:gd name="T20" fmla="*/ 2147483647 w 3129"/>
              <a:gd name="T21" fmla="*/ 2147483647 h 1710"/>
              <a:gd name="T22" fmla="*/ 2147483647 w 3129"/>
              <a:gd name="T23" fmla="*/ 2147483647 h 1710"/>
              <a:gd name="T24" fmla="*/ 2147483647 w 3129"/>
              <a:gd name="T25" fmla="*/ 2147483647 h 1710"/>
              <a:gd name="T26" fmla="*/ 2147483647 w 3129"/>
              <a:gd name="T27" fmla="*/ 2147483647 h 1710"/>
              <a:gd name="T28" fmla="*/ 2147483647 w 3129"/>
              <a:gd name="T29" fmla="*/ 2147483647 h 1710"/>
              <a:gd name="T30" fmla="*/ 2147483647 w 3129"/>
              <a:gd name="T31" fmla="*/ 2147483647 h 1710"/>
              <a:gd name="T32" fmla="*/ 2147483647 w 3129"/>
              <a:gd name="T33" fmla="*/ 2147483647 h 1710"/>
              <a:gd name="T34" fmla="*/ 2147483647 w 3129"/>
              <a:gd name="T35" fmla="*/ 2147483647 h 1710"/>
              <a:gd name="T36" fmla="*/ 2147483647 w 3129"/>
              <a:gd name="T37" fmla="*/ 2147483647 h 1710"/>
              <a:gd name="T38" fmla="*/ 2147483647 w 3129"/>
              <a:gd name="T39" fmla="*/ 2147483647 h 1710"/>
              <a:gd name="T40" fmla="*/ 2147483647 w 3129"/>
              <a:gd name="T41" fmla="*/ 2147483647 h 1710"/>
              <a:gd name="T42" fmla="*/ 2147483647 w 3129"/>
              <a:gd name="T43" fmla="*/ 2147483647 h 1710"/>
              <a:gd name="T44" fmla="*/ 2147483647 w 3129"/>
              <a:gd name="T45" fmla="*/ 2147483647 h 1710"/>
              <a:gd name="T46" fmla="*/ 2147483647 w 3129"/>
              <a:gd name="T47" fmla="*/ 2147483647 h 1710"/>
              <a:gd name="T48" fmla="*/ 2147483647 w 3129"/>
              <a:gd name="T49" fmla="*/ 2147483647 h 1710"/>
              <a:gd name="T50" fmla="*/ 2147483647 w 3129"/>
              <a:gd name="T51" fmla="*/ 2147483647 h 1710"/>
              <a:gd name="T52" fmla="*/ 2147483647 w 3129"/>
              <a:gd name="T53" fmla="*/ 2147483647 h 1710"/>
              <a:gd name="T54" fmla="*/ 2147483647 w 3129"/>
              <a:gd name="T55" fmla="*/ 2147483647 h 1710"/>
              <a:gd name="T56" fmla="*/ 2147483647 w 3129"/>
              <a:gd name="T57" fmla="*/ 2147483647 h 1710"/>
              <a:gd name="T58" fmla="*/ 2147483647 w 3129"/>
              <a:gd name="T59" fmla="*/ 2147483647 h 1710"/>
              <a:gd name="T60" fmla="*/ 2147483647 w 3129"/>
              <a:gd name="T61" fmla="*/ 2147483647 h 1710"/>
              <a:gd name="T62" fmla="*/ 2147483647 w 3129"/>
              <a:gd name="T63" fmla="*/ 2147483647 h 1710"/>
              <a:gd name="T64" fmla="*/ 2147483647 w 3129"/>
              <a:gd name="T65" fmla="*/ 2147483647 h 1710"/>
              <a:gd name="T66" fmla="*/ 2147483647 w 3129"/>
              <a:gd name="T67" fmla="*/ 2147483647 h 1710"/>
              <a:gd name="T68" fmla="*/ 2147483647 w 3129"/>
              <a:gd name="T69" fmla="*/ 2147483647 h 1710"/>
              <a:gd name="T70" fmla="*/ 2147483647 w 3129"/>
              <a:gd name="T71" fmla="*/ 2147483647 h 1710"/>
              <a:gd name="T72" fmla="*/ 2147483647 w 3129"/>
              <a:gd name="T73" fmla="*/ 2147483647 h 1710"/>
              <a:gd name="T74" fmla="*/ 2147483647 w 3129"/>
              <a:gd name="T75" fmla="*/ 2147483647 h 1710"/>
              <a:gd name="T76" fmla="*/ 2147483647 w 3129"/>
              <a:gd name="T77" fmla="*/ 2147483647 h 1710"/>
              <a:gd name="T78" fmla="*/ 2147483647 w 3129"/>
              <a:gd name="T79" fmla="*/ 2147483647 h 1710"/>
              <a:gd name="T80" fmla="*/ 2147483647 w 3129"/>
              <a:gd name="T81" fmla="*/ 2147483647 h 1710"/>
              <a:gd name="T82" fmla="*/ 2147483647 w 3129"/>
              <a:gd name="T83" fmla="*/ 2147483647 h 1710"/>
              <a:gd name="T84" fmla="*/ 2147483647 w 3129"/>
              <a:gd name="T85" fmla="*/ 2147483647 h 1710"/>
              <a:gd name="T86" fmla="*/ 2147483647 w 3129"/>
              <a:gd name="T87" fmla="*/ 2147483647 h 1710"/>
              <a:gd name="T88" fmla="*/ 2147483647 w 3129"/>
              <a:gd name="T89" fmla="*/ 2147483647 h 1710"/>
              <a:gd name="T90" fmla="*/ 2147483647 w 3129"/>
              <a:gd name="T91" fmla="*/ 2147483647 h 1710"/>
              <a:gd name="T92" fmla="*/ 2147483647 w 3129"/>
              <a:gd name="T93" fmla="*/ 2147483647 h 1710"/>
              <a:gd name="T94" fmla="*/ 2147483647 w 3129"/>
              <a:gd name="T95" fmla="*/ 2147483647 h 1710"/>
              <a:gd name="T96" fmla="*/ 2147483647 w 3129"/>
              <a:gd name="T97" fmla="*/ 2147483647 h 1710"/>
              <a:gd name="T98" fmla="*/ 2147483647 w 3129"/>
              <a:gd name="T99" fmla="*/ 2147483647 h 1710"/>
              <a:gd name="T100" fmla="*/ 2147483647 w 3129"/>
              <a:gd name="T101" fmla="*/ 2147483647 h 1710"/>
              <a:gd name="T102" fmla="*/ 2147483647 w 3129"/>
              <a:gd name="T103" fmla="*/ 2147483647 h 1710"/>
              <a:gd name="T104" fmla="*/ 2147483647 w 3129"/>
              <a:gd name="T105" fmla="*/ 2147483647 h 1710"/>
              <a:gd name="T106" fmla="*/ 2147483647 w 3129"/>
              <a:gd name="T107" fmla="*/ 2147483647 h 1710"/>
              <a:gd name="T108" fmla="*/ 2147483647 w 3129"/>
              <a:gd name="T109" fmla="*/ 2147483647 h 1710"/>
              <a:gd name="T110" fmla="*/ 2147483647 w 3129"/>
              <a:gd name="T111" fmla="*/ 2147483647 h 1710"/>
              <a:gd name="T112" fmla="*/ 2147483647 w 3129"/>
              <a:gd name="T113" fmla="*/ 2147483647 h 1710"/>
              <a:gd name="T114" fmla="*/ 2147483647 w 3129"/>
              <a:gd name="T115" fmla="*/ 2147483647 h 1710"/>
              <a:gd name="T116" fmla="*/ 2147483647 w 3129"/>
              <a:gd name="T117" fmla="*/ 2147483647 h 1710"/>
              <a:gd name="T118" fmla="*/ 2147483647 w 3129"/>
              <a:gd name="T119" fmla="*/ 2147483647 h 1710"/>
              <a:gd name="T120" fmla="*/ 2147483647 w 3129"/>
              <a:gd name="T121" fmla="*/ 2147483647 h 17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9"/>
              <a:gd name="T184" fmla="*/ 0 h 1710"/>
              <a:gd name="T185" fmla="*/ 3129 w 3129"/>
              <a:gd name="T186" fmla="*/ 1710 h 17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9" h="1710">
                <a:moveTo>
                  <a:pt x="0" y="1710"/>
                </a:moveTo>
                <a:lnTo>
                  <a:pt x="2" y="1686"/>
                </a:lnTo>
                <a:lnTo>
                  <a:pt x="11" y="1684"/>
                </a:lnTo>
                <a:lnTo>
                  <a:pt x="9" y="1671"/>
                </a:lnTo>
                <a:lnTo>
                  <a:pt x="15" y="1672"/>
                </a:lnTo>
                <a:lnTo>
                  <a:pt x="15" y="1656"/>
                </a:lnTo>
                <a:lnTo>
                  <a:pt x="33" y="1653"/>
                </a:lnTo>
                <a:lnTo>
                  <a:pt x="33" y="1641"/>
                </a:lnTo>
                <a:lnTo>
                  <a:pt x="45" y="1639"/>
                </a:lnTo>
                <a:lnTo>
                  <a:pt x="53" y="1626"/>
                </a:lnTo>
                <a:lnTo>
                  <a:pt x="65" y="1626"/>
                </a:lnTo>
                <a:lnTo>
                  <a:pt x="62" y="1614"/>
                </a:lnTo>
                <a:lnTo>
                  <a:pt x="80" y="1609"/>
                </a:lnTo>
                <a:lnTo>
                  <a:pt x="80" y="1599"/>
                </a:lnTo>
                <a:lnTo>
                  <a:pt x="89" y="1600"/>
                </a:lnTo>
                <a:lnTo>
                  <a:pt x="93" y="1590"/>
                </a:lnTo>
                <a:lnTo>
                  <a:pt x="107" y="1587"/>
                </a:lnTo>
                <a:lnTo>
                  <a:pt x="105" y="1569"/>
                </a:lnTo>
                <a:lnTo>
                  <a:pt x="112" y="1565"/>
                </a:lnTo>
                <a:lnTo>
                  <a:pt x="117" y="1551"/>
                </a:lnTo>
                <a:lnTo>
                  <a:pt x="125" y="1548"/>
                </a:lnTo>
                <a:lnTo>
                  <a:pt x="123" y="1537"/>
                </a:lnTo>
                <a:lnTo>
                  <a:pt x="134" y="1536"/>
                </a:lnTo>
                <a:lnTo>
                  <a:pt x="141" y="1533"/>
                </a:lnTo>
                <a:lnTo>
                  <a:pt x="143" y="1519"/>
                </a:lnTo>
                <a:lnTo>
                  <a:pt x="149" y="1519"/>
                </a:lnTo>
                <a:lnTo>
                  <a:pt x="149" y="1509"/>
                </a:lnTo>
                <a:lnTo>
                  <a:pt x="159" y="1495"/>
                </a:lnTo>
                <a:lnTo>
                  <a:pt x="168" y="1495"/>
                </a:lnTo>
                <a:lnTo>
                  <a:pt x="179" y="1482"/>
                </a:lnTo>
                <a:lnTo>
                  <a:pt x="186" y="1471"/>
                </a:lnTo>
                <a:lnTo>
                  <a:pt x="194" y="1473"/>
                </a:lnTo>
                <a:lnTo>
                  <a:pt x="198" y="1461"/>
                </a:lnTo>
                <a:lnTo>
                  <a:pt x="203" y="1459"/>
                </a:lnTo>
                <a:lnTo>
                  <a:pt x="203" y="1446"/>
                </a:lnTo>
                <a:lnTo>
                  <a:pt x="210" y="1444"/>
                </a:lnTo>
                <a:lnTo>
                  <a:pt x="213" y="1434"/>
                </a:lnTo>
                <a:lnTo>
                  <a:pt x="228" y="1434"/>
                </a:lnTo>
                <a:lnTo>
                  <a:pt x="228" y="1420"/>
                </a:lnTo>
                <a:lnTo>
                  <a:pt x="239" y="1419"/>
                </a:lnTo>
                <a:lnTo>
                  <a:pt x="239" y="1404"/>
                </a:lnTo>
                <a:lnTo>
                  <a:pt x="248" y="1405"/>
                </a:lnTo>
                <a:lnTo>
                  <a:pt x="255" y="1399"/>
                </a:lnTo>
                <a:lnTo>
                  <a:pt x="255" y="1381"/>
                </a:lnTo>
                <a:lnTo>
                  <a:pt x="267" y="1381"/>
                </a:lnTo>
                <a:lnTo>
                  <a:pt x="272" y="1371"/>
                </a:lnTo>
                <a:lnTo>
                  <a:pt x="278" y="1360"/>
                </a:lnTo>
                <a:lnTo>
                  <a:pt x="287" y="1362"/>
                </a:lnTo>
                <a:lnTo>
                  <a:pt x="297" y="1356"/>
                </a:lnTo>
                <a:lnTo>
                  <a:pt x="300" y="1344"/>
                </a:lnTo>
                <a:lnTo>
                  <a:pt x="312" y="1348"/>
                </a:lnTo>
                <a:lnTo>
                  <a:pt x="321" y="1339"/>
                </a:lnTo>
                <a:lnTo>
                  <a:pt x="326" y="1335"/>
                </a:lnTo>
                <a:lnTo>
                  <a:pt x="333" y="1326"/>
                </a:lnTo>
                <a:lnTo>
                  <a:pt x="344" y="1326"/>
                </a:lnTo>
                <a:lnTo>
                  <a:pt x="353" y="1314"/>
                </a:lnTo>
                <a:lnTo>
                  <a:pt x="363" y="1311"/>
                </a:lnTo>
                <a:lnTo>
                  <a:pt x="374" y="1300"/>
                </a:lnTo>
                <a:lnTo>
                  <a:pt x="386" y="1296"/>
                </a:lnTo>
                <a:lnTo>
                  <a:pt x="395" y="1284"/>
                </a:lnTo>
                <a:lnTo>
                  <a:pt x="401" y="1288"/>
                </a:lnTo>
                <a:lnTo>
                  <a:pt x="404" y="1281"/>
                </a:lnTo>
                <a:lnTo>
                  <a:pt x="410" y="1278"/>
                </a:lnTo>
                <a:lnTo>
                  <a:pt x="410" y="1266"/>
                </a:lnTo>
                <a:lnTo>
                  <a:pt x="423" y="1266"/>
                </a:lnTo>
                <a:lnTo>
                  <a:pt x="429" y="1255"/>
                </a:lnTo>
                <a:lnTo>
                  <a:pt x="437" y="1249"/>
                </a:lnTo>
                <a:lnTo>
                  <a:pt x="446" y="1245"/>
                </a:lnTo>
                <a:lnTo>
                  <a:pt x="450" y="1237"/>
                </a:lnTo>
                <a:lnTo>
                  <a:pt x="452" y="1227"/>
                </a:lnTo>
                <a:lnTo>
                  <a:pt x="465" y="1227"/>
                </a:lnTo>
                <a:lnTo>
                  <a:pt x="471" y="1216"/>
                </a:lnTo>
                <a:lnTo>
                  <a:pt x="477" y="1216"/>
                </a:lnTo>
                <a:lnTo>
                  <a:pt x="483" y="1207"/>
                </a:lnTo>
                <a:lnTo>
                  <a:pt x="494" y="1204"/>
                </a:lnTo>
                <a:lnTo>
                  <a:pt x="497" y="1194"/>
                </a:lnTo>
                <a:lnTo>
                  <a:pt x="507" y="1188"/>
                </a:lnTo>
                <a:lnTo>
                  <a:pt x="510" y="1179"/>
                </a:lnTo>
                <a:lnTo>
                  <a:pt x="519" y="1179"/>
                </a:lnTo>
                <a:lnTo>
                  <a:pt x="525" y="1170"/>
                </a:lnTo>
                <a:lnTo>
                  <a:pt x="533" y="1171"/>
                </a:lnTo>
                <a:lnTo>
                  <a:pt x="537" y="1162"/>
                </a:lnTo>
                <a:lnTo>
                  <a:pt x="548" y="1161"/>
                </a:lnTo>
                <a:lnTo>
                  <a:pt x="552" y="1152"/>
                </a:lnTo>
                <a:lnTo>
                  <a:pt x="561" y="1150"/>
                </a:lnTo>
                <a:lnTo>
                  <a:pt x="570" y="1140"/>
                </a:lnTo>
                <a:lnTo>
                  <a:pt x="576" y="1143"/>
                </a:lnTo>
                <a:lnTo>
                  <a:pt x="584" y="1134"/>
                </a:lnTo>
                <a:lnTo>
                  <a:pt x="597" y="1131"/>
                </a:lnTo>
                <a:lnTo>
                  <a:pt x="606" y="1131"/>
                </a:lnTo>
                <a:lnTo>
                  <a:pt x="609" y="1120"/>
                </a:lnTo>
                <a:lnTo>
                  <a:pt x="620" y="1119"/>
                </a:lnTo>
                <a:lnTo>
                  <a:pt x="630" y="1114"/>
                </a:lnTo>
                <a:lnTo>
                  <a:pt x="641" y="1113"/>
                </a:lnTo>
                <a:lnTo>
                  <a:pt x="644" y="1107"/>
                </a:lnTo>
                <a:lnTo>
                  <a:pt x="653" y="1101"/>
                </a:lnTo>
                <a:lnTo>
                  <a:pt x="651" y="1090"/>
                </a:lnTo>
                <a:lnTo>
                  <a:pt x="663" y="1089"/>
                </a:lnTo>
                <a:lnTo>
                  <a:pt x="665" y="1083"/>
                </a:lnTo>
                <a:lnTo>
                  <a:pt x="677" y="1081"/>
                </a:lnTo>
                <a:lnTo>
                  <a:pt x="678" y="1075"/>
                </a:lnTo>
                <a:lnTo>
                  <a:pt x="687" y="1075"/>
                </a:lnTo>
                <a:lnTo>
                  <a:pt x="698" y="1069"/>
                </a:lnTo>
                <a:lnTo>
                  <a:pt x="702" y="1069"/>
                </a:lnTo>
                <a:lnTo>
                  <a:pt x="710" y="1068"/>
                </a:lnTo>
                <a:lnTo>
                  <a:pt x="708" y="1057"/>
                </a:lnTo>
                <a:lnTo>
                  <a:pt x="719" y="1057"/>
                </a:lnTo>
                <a:lnTo>
                  <a:pt x="725" y="1053"/>
                </a:lnTo>
                <a:lnTo>
                  <a:pt x="729" y="1042"/>
                </a:lnTo>
                <a:lnTo>
                  <a:pt x="734" y="1032"/>
                </a:lnTo>
                <a:lnTo>
                  <a:pt x="744" y="1035"/>
                </a:lnTo>
                <a:lnTo>
                  <a:pt x="752" y="1027"/>
                </a:lnTo>
                <a:lnTo>
                  <a:pt x="764" y="1026"/>
                </a:lnTo>
                <a:lnTo>
                  <a:pt x="770" y="1023"/>
                </a:lnTo>
                <a:lnTo>
                  <a:pt x="771" y="1014"/>
                </a:lnTo>
                <a:lnTo>
                  <a:pt x="780" y="1006"/>
                </a:lnTo>
                <a:lnTo>
                  <a:pt x="789" y="999"/>
                </a:lnTo>
                <a:lnTo>
                  <a:pt x="794" y="1000"/>
                </a:lnTo>
                <a:lnTo>
                  <a:pt x="800" y="993"/>
                </a:lnTo>
                <a:lnTo>
                  <a:pt x="806" y="993"/>
                </a:lnTo>
                <a:lnTo>
                  <a:pt x="812" y="981"/>
                </a:lnTo>
                <a:lnTo>
                  <a:pt x="821" y="978"/>
                </a:lnTo>
                <a:lnTo>
                  <a:pt x="816" y="970"/>
                </a:lnTo>
                <a:lnTo>
                  <a:pt x="828" y="967"/>
                </a:lnTo>
                <a:lnTo>
                  <a:pt x="836" y="958"/>
                </a:lnTo>
                <a:lnTo>
                  <a:pt x="842" y="960"/>
                </a:lnTo>
                <a:lnTo>
                  <a:pt x="848" y="952"/>
                </a:lnTo>
                <a:lnTo>
                  <a:pt x="846" y="945"/>
                </a:lnTo>
                <a:lnTo>
                  <a:pt x="857" y="943"/>
                </a:lnTo>
                <a:lnTo>
                  <a:pt x="854" y="936"/>
                </a:lnTo>
                <a:lnTo>
                  <a:pt x="870" y="934"/>
                </a:lnTo>
                <a:lnTo>
                  <a:pt x="873" y="928"/>
                </a:lnTo>
                <a:lnTo>
                  <a:pt x="882" y="922"/>
                </a:lnTo>
                <a:lnTo>
                  <a:pt x="893" y="919"/>
                </a:lnTo>
                <a:lnTo>
                  <a:pt x="896" y="912"/>
                </a:lnTo>
                <a:lnTo>
                  <a:pt x="905" y="913"/>
                </a:lnTo>
                <a:lnTo>
                  <a:pt x="914" y="907"/>
                </a:lnTo>
                <a:lnTo>
                  <a:pt x="914" y="900"/>
                </a:lnTo>
                <a:lnTo>
                  <a:pt x="923" y="901"/>
                </a:lnTo>
                <a:lnTo>
                  <a:pt x="932" y="894"/>
                </a:lnTo>
                <a:lnTo>
                  <a:pt x="944" y="889"/>
                </a:lnTo>
                <a:lnTo>
                  <a:pt x="953" y="880"/>
                </a:lnTo>
                <a:lnTo>
                  <a:pt x="962" y="877"/>
                </a:lnTo>
                <a:lnTo>
                  <a:pt x="965" y="871"/>
                </a:lnTo>
                <a:lnTo>
                  <a:pt x="977" y="870"/>
                </a:lnTo>
                <a:lnTo>
                  <a:pt x="978" y="861"/>
                </a:lnTo>
                <a:lnTo>
                  <a:pt x="987" y="858"/>
                </a:lnTo>
                <a:lnTo>
                  <a:pt x="987" y="849"/>
                </a:lnTo>
                <a:lnTo>
                  <a:pt x="998" y="849"/>
                </a:lnTo>
                <a:lnTo>
                  <a:pt x="998" y="840"/>
                </a:lnTo>
                <a:lnTo>
                  <a:pt x="1010" y="843"/>
                </a:lnTo>
                <a:lnTo>
                  <a:pt x="1019" y="837"/>
                </a:lnTo>
                <a:lnTo>
                  <a:pt x="1028" y="837"/>
                </a:lnTo>
                <a:lnTo>
                  <a:pt x="1035" y="831"/>
                </a:lnTo>
                <a:lnTo>
                  <a:pt x="1041" y="826"/>
                </a:lnTo>
                <a:lnTo>
                  <a:pt x="1074" y="823"/>
                </a:lnTo>
                <a:lnTo>
                  <a:pt x="1074" y="816"/>
                </a:lnTo>
                <a:lnTo>
                  <a:pt x="1085" y="816"/>
                </a:lnTo>
                <a:lnTo>
                  <a:pt x="1086" y="807"/>
                </a:lnTo>
                <a:lnTo>
                  <a:pt x="1098" y="805"/>
                </a:lnTo>
                <a:lnTo>
                  <a:pt x="1110" y="802"/>
                </a:lnTo>
                <a:lnTo>
                  <a:pt x="1119" y="792"/>
                </a:lnTo>
                <a:lnTo>
                  <a:pt x="1148" y="789"/>
                </a:lnTo>
                <a:lnTo>
                  <a:pt x="1148" y="778"/>
                </a:lnTo>
                <a:lnTo>
                  <a:pt x="1160" y="778"/>
                </a:lnTo>
                <a:lnTo>
                  <a:pt x="1172" y="772"/>
                </a:lnTo>
                <a:lnTo>
                  <a:pt x="1172" y="763"/>
                </a:lnTo>
                <a:lnTo>
                  <a:pt x="1184" y="754"/>
                </a:lnTo>
                <a:lnTo>
                  <a:pt x="1190" y="751"/>
                </a:lnTo>
                <a:lnTo>
                  <a:pt x="1202" y="747"/>
                </a:lnTo>
                <a:lnTo>
                  <a:pt x="1205" y="738"/>
                </a:lnTo>
                <a:lnTo>
                  <a:pt x="1214" y="736"/>
                </a:lnTo>
                <a:lnTo>
                  <a:pt x="1224" y="735"/>
                </a:lnTo>
                <a:lnTo>
                  <a:pt x="1229" y="727"/>
                </a:lnTo>
                <a:lnTo>
                  <a:pt x="1241" y="726"/>
                </a:lnTo>
                <a:lnTo>
                  <a:pt x="1242" y="714"/>
                </a:lnTo>
                <a:lnTo>
                  <a:pt x="1256" y="715"/>
                </a:lnTo>
                <a:lnTo>
                  <a:pt x="1257" y="706"/>
                </a:lnTo>
                <a:lnTo>
                  <a:pt x="1268" y="706"/>
                </a:lnTo>
                <a:lnTo>
                  <a:pt x="1278" y="697"/>
                </a:lnTo>
                <a:lnTo>
                  <a:pt x="1287" y="697"/>
                </a:lnTo>
                <a:lnTo>
                  <a:pt x="1289" y="688"/>
                </a:lnTo>
                <a:lnTo>
                  <a:pt x="1298" y="688"/>
                </a:lnTo>
                <a:lnTo>
                  <a:pt x="1304" y="682"/>
                </a:lnTo>
                <a:lnTo>
                  <a:pt x="1310" y="682"/>
                </a:lnTo>
                <a:lnTo>
                  <a:pt x="1310" y="672"/>
                </a:lnTo>
                <a:lnTo>
                  <a:pt x="1326" y="673"/>
                </a:lnTo>
                <a:lnTo>
                  <a:pt x="1334" y="663"/>
                </a:lnTo>
                <a:lnTo>
                  <a:pt x="1340" y="654"/>
                </a:lnTo>
                <a:lnTo>
                  <a:pt x="1353" y="652"/>
                </a:lnTo>
                <a:lnTo>
                  <a:pt x="1365" y="651"/>
                </a:lnTo>
                <a:lnTo>
                  <a:pt x="1374" y="643"/>
                </a:lnTo>
                <a:lnTo>
                  <a:pt x="1382" y="646"/>
                </a:lnTo>
                <a:lnTo>
                  <a:pt x="1392" y="643"/>
                </a:lnTo>
                <a:lnTo>
                  <a:pt x="1400" y="637"/>
                </a:lnTo>
                <a:lnTo>
                  <a:pt x="1410" y="636"/>
                </a:lnTo>
                <a:lnTo>
                  <a:pt x="1418" y="631"/>
                </a:lnTo>
                <a:lnTo>
                  <a:pt x="1425" y="631"/>
                </a:lnTo>
                <a:lnTo>
                  <a:pt x="1428" y="627"/>
                </a:lnTo>
                <a:lnTo>
                  <a:pt x="1445" y="627"/>
                </a:lnTo>
                <a:lnTo>
                  <a:pt x="1458" y="627"/>
                </a:lnTo>
                <a:lnTo>
                  <a:pt x="1458" y="619"/>
                </a:lnTo>
                <a:lnTo>
                  <a:pt x="1473" y="619"/>
                </a:lnTo>
                <a:lnTo>
                  <a:pt x="1479" y="613"/>
                </a:lnTo>
                <a:lnTo>
                  <a:pt x="1490" y="610"/>
                </a:lnTo>
                <a:lnTo>
                  <a:pt x="1496" y="601"/>
                </a:lnTo>
                <a:lnTo>
                  <a:pt x="1506" y="600"/>
                </a:lnTo>
                <a:lnTo>
                  <a:pt x="1515" y="600"/>
                </a:lnTo>
                <a:lnTo>
                  <a:pt x="1526" y="592"/>
                </a:lnTo>
                <a:lnTo>
                  <a:pt x="1536" y="589"/>
                </a:lnTo>
                <a:lnTo>
                  <a:pt x="1542" y="588"/>
                </a:lnTo>
                <a:lnTo>
                  <a:pt x="1547" y="583"/>
                </a:lnTo>
                <a:lnTo>
                  <a:pt x="1556" y="585"/>
                </a:lnTo>
                <a:lnTo>
                  <a:pt x="1565" y="579"/>
                </a:lnTo>
                <a:lnTo>
                  <a:pt x="1575" y="577"/>
                </a:lnTo>
                <a:lnTo>
                  <a:pt x="1580" y="570"/>
                </a:lnTo>
                <a:lnTo>
                  <a:pt x="1590" y="568"/>
                </a:lnTo>
                <a:lnTo>
                  <a:pt x="1592" y="562"/>
                </a:lnTo>
                <a:lnTo>
                  <a:pt x="1601" y="564"/>
                </a:lnTo>
                <a:lnTo>
                  <a:pt x="1607" y="552"/>
                </a:lnTo>
                <a:lnTo>
                  <a:pt x="1623" y="546"/>
                </a:lnTo>
                <a:lnTo>
                  <a:pt x="1632" y="541"/>
                </a:lnTo>
                <a:lnTo>
                  <a:pt x="1638" y="543"/>
                </a:lnTo>
                <a:lnTo>
                  <a:pt x="1643" y="532"/>
                </a:lnTo>
                <a:lnTo>
                  <a:pt x="1656" y="532"/>
                </a:lnTo>
                <a:lnTo>
                  <a:pt x="1661" y="526"/>
                </a:lnTo>
                <a:lnTo>
                  <a:pt x="1676" y="526"/>
                </a:lnTo>
                <a:lnTo>
                  <a:pt x="1677" y="517"/>
                </a:lnTo>
                <a:lnTo>
                  <a:pt x="1688" y="511"/>
                </a:lnTo>
                <a:lnTo>
                  <a:pt x="1698" y="513"/>
                </a:lnTo>
                <a:lnTo>
                  <a:pt x="1701" y="502"/>
                </a:lnTo>
                <a:lnTo>
                  <a:pt x="1712" y="496"/>
                </a:lnTo>
                <a:lnTo>
                  <a:pt x="1721" y="490"/>
                </a:lnTo>
                <a:lnTo>
                  <a:pt x="1730" y="493"/>
                </a:lnTo>
                <a:lnTo>
                  <a:pt x="1736" y="484"/>
                </a:lnTo>
                <a:lnTo>
                  <a:pt x="1748" y="489"/>
                </a:lnTo>
                <a:lnTo>
                  <a:pt x="1761" y="487"/>
                </a:lnTo>
                <a:lnTo>
                  <a:pt x="1767" y="480"/>
                </a:lnTo>
                <a:lnTo>
                  <a:pt x="1779" y="481"/>
                </a:lnTo>
                <a:lnTo>
                  <a:pt x="1779" y="471"/>
                </a:lnTo>
                <a:lnTo>
                  <a:pt x="1791" y="469"/>
                </a:lnTo>
                <a:lnTo>
                  <a:pt x="1797" y="463"/>
                </a:lnTo>
                <a:lnTo>
                  <a:pt x="1808" y="462"/>
                </a:lnTo>
                <a:lnTo>
                  <a:pt x="1821" y="463"/>
                </a:lnTo>
                <a:lnTo>
                  <a:pt x="1830" y="454"/>
                </a:lnTo>
                <a:lnTo>
                  <a:pt x="1844" y="450"/>
                </a:lnTo>
                <a:lnTo>
                  <a:pt x="1857" y="442"/>
                </a:lnTo>
                <a:lnTo>
                  <a:pt x="1871" y="442"/>
                </a:lnTo>
                <a:lnTo>
                  <a:pt x="1877" y="433"/>
                </a:lnTo>
                <a:lnTo>
                  <a:pt x="1887" y="427"/>
                </a:lnTo>
                <a:lnTo>
                  <a:pt x="1893" y="429"/>
                </a:lnTo>
                <a:lnTo>
                  <a:pt x="1899" y="420"/>
                </a:lnTo>
                <a:lnTo>
                  <a:pt x="1905" y="411"/>
                </a:lnTo>
                <a:lnTo>
                  <a:pt x="1917" y="406"/>
                </a:lnTo>
                <a:lnTo>
                  <a:pt x="1922" y="399"/>
                </a:lnTo>
                <a:lnTo>
                  <a:pt x="1932" y="397"/>
                </a:lnTo>
                <a:lnTo>
                  <a:pt x="1937" y="393"/>
                </a:lnTo>
                <a:lnTo>
                  <a:pt x="1949" y="384"/>
                </a:lnTo>
                <a:lnTo>
                  <a:pt x="1956" y="384"/>
                </a:lnTo>
                <a:lnTo>
                  <a:pt x="1970" y="384"/>
                </a:lnTo>
                <a:lnTo>
                  <a:pt x="1982" y="384"/>
                </a:lnTo>
                <a:lnTo>
                  <a:pt x="1986" y="376"/>
                </a:lnTo>
                <a:lnTo>
                  <a:pt x="2001" y="372"/>
                </a:lnTo>
                <a:lnTo>
                  <a:pt x="2013" y="372"/>
                </a:lnTo>
                <a:lnTo>
                  <a:pt x="2034" y="366"/>
                </a:lnTo>
                <a:lnTo>
                  <a:pt x="2024" y="372"/>
                </a:lnTo>
                <a:lnTo>
                  <a:pt x="2039" y="354"/>
                </a:lnTo>
                <a:lnTo>
                  <a:pt x="2052" y="355"/>
                </a:lnTo>
                <a:lnTo>
                  <a:pt x="2052" y="346"/>
                </a:lnTo>
                <a:lnTo>
                  <a:pt x="2063" y="346"/>
                </a:lnTo>
                <a:lnTo>
                  <a:pt x="2063" y="342"/>
                </a:lnTo>
                <a:lnTo>
                  <a:pt x="2076" y="340"/>
                </a:lnTo>
                <a:lnTo>
                  <a:pt x="2087" y="333"/>
                </a:lnTo>
                <a:lnTo>
                  <a:pt x="2094" y="331"/>
                </a:lnTo>
                <a:lnTo>
                  <a:pt x="2102" y="322"/>
                </a:lnTo>
                <a:lnTo>
                  <a:pt x="2112" y="322"/>
                </a:lnTo>
                <a:lnTo>
                  <a:pt x="2121" y="313"/>
                </a:lnTo>
                <a:lnTo>
                  <a:pt x="2132" y="315"/>
                </a:lnTo>
                <a:lnTo>
                  <a:pt x="2150" y="310"/>
                </a:lnTo>
                <a:lnTo>
                  <a:pt x="2150" y="303"/>
                </a:lnTo>
                <a:lnTo>
                  <a:pt x="2165" y="303"/>
                </a:lnTo>
                <a:lnTo>
                  <a:pt x="2172" y="292"/>
                </a:lnTo>
                <a:lnTo>
                  <a:pt x="2187" y="289"/>
                </a:lnTo>
                <a:lnTo>
                  <a:pt x="2196" y="280"/>
                </a:lnTo>
                <a:lnTo>
                  <a:pt x="2208" y="280"/>
                </a:lnTo>
                <a:lnTo>
                  <a:pt x="2226" y="280"/>
                </a:lnTo>
                <a:lnTo>
                  <a:pt x="2226" y="274"/>
                </a:lnTo>
                <a:lnTo>
                  <a:pt x="2244" y="274"/>
                </a:lnTo>
                <a:lnTo>
                  <a:pt x="2249" y="265"/>
                </a:lnTo>
                <a:lnTo>
                  <a:pt x="2256" y="264"/>
                </a:lnTo>
                <a:lnTo>
                  <a:pt x="2265" y="258"/>
                </a:lnTo>
                <a:lnTo>
                  <a:pt x="2273" y="253"/>
                </a:lnTo>
                <a:lnTo>
                  <a:pt x="2280" y="256"/>
                </a:lnTo>
                <a:lnTo>
                  <a:pt x="2285" y="247"/>
                </a:lnTo>
                <a:lnTo>
                  <a:pt x="2294" y="250"/>
                </a:lnTo>
                <a:lnTo>
                  <a:pt x="2300" y="241"/>
                </a:lnTo>
                <a:lnTo>
                  <a:pt x="2307" y="244"/>
                </a:lnTo>
                <a:lnTo>
                  <a:pt x="2315" y="241"/>
                </a:lnTo>
                <a:lnTo>
                  <a:pt x="2321" y="234"/>
                </a:lnTo>
                <a:lnTo>
                  <a:pt x="2331" y="234"/>
                </a:lnTo>
                <a:lnTo>
                  <a:pt x="2333" y="225"/>
                </a:lnTo>
                <a:lnTo>
                  <a:pt x="2340" y="225"/>
                </a:lnTo>
                <a:lnTo>
                  <a:pt x="2352" y="226"/>
                </a:lnTo>
                <a:lnTo>
                  <a:pt x="2357" y="223"/>
                </a:lnTo>
                <a:lnTo>
                  <a:pt x="2366" y="217"/>
                </a:lnTo>
                <a:lnTo>
                  <a:pt x="2378" y="219"/>
                </a:lnTo>
                <a:lnTo>
                  <a:pt x="2390" y="213"/>
                </a:lnTo>
                <a:lnTo>
                  <a:pt x="2397" y="207"/>
                </a:lnTo>
                <a:lnTo>
                  <a:pt x="2409" y="204"/>
                </a:lnTo>
                <a:lnTo>
                  <a:pt x="2417" y="205"/>
                </a:lnTo>
                <a:lnTo>
                  <a:pt x="2430" y="198"/>
                </a:lnTo>
                <a:lnTo>
                  <a:pt x="2427" y="193"/>
                </a:lnTo>
                <a:lnTo>
                  <a:pt x="2445" y="193"/>
                </a:lnTo>
                <a:lnTo>
                  <a:pt x="2460" y="186"/>
                </a:lnTo>
                <a:lnTo>
                  <a:pt x="2477" y="181"/>
                </a:lnTo>
                <a:lnTo>
                  <a:pt x="2484" y="177"/>
                </a:lnTo>
                <a:lnTo>
                  <a:pt x="2498" y="172"/>
                </a:lnTo>
                <a:lnTo>
                  <a:pt x="2511" y="174"/>
                </a:lnTo>
                <a:lnTo>
                  <a:pt x="2523" y="168"/>
                </a:lnTo>
                <a:lnTo>
                  <a:pt x="2540" y="166"/>
                </a:lnTo>
                <a:lnTo>
                  <a:pt x="2540" y="162"/>
                </a:lnTo>
                <a:lnTo>
                  <a:pt x="2552" y="162"/>
                </a:lnTo>
                <a:lnTo>
                  <a:pt x="2552" y="156"/>
                </a:lnTo>
                <a:lnTo>
                  <a:pt x="2562" y="148"/>
                </a:lnTo>
                <a:lnTo>
                  <a:pt x="2577" y="148"/>
                </a:lnTo>
                <a:lnTo>
                  <a:pt x="2586" y="142"/>
                </a:lnTo>
                <a:lnTo>
                  <a:pt x="2598" y="142"/>
                </a:lnTo>
                <a:lnTo>
                  <a:pt x="2607" y="133"/>
                </a:lnTo>
                <a:lnTo>
                  <a:pt x="2621" y="133"/>
                </a:lnTo>
                <a:lnTo>
                  <a:pt x="2630" y="129"/>
                </a:lnTo>
                <a:lnTo>
                  <a:pt x="2633" y="127"/>
                </a:lnTo>
                <a:lnTo>
                  <a:pt x="2642" y="124"/>
                </a:lnTo>
                <a:lnTo>
                  <a:pt x="2651" y="123"/>
                </a:lnTo>
                <a:lnTo>
                  <a:pt x="2658" y="120"/>
                </a:lnTo>
                <a:lnTo>
                  <a:pt x="2664" y="123"/>
                </a:lnTo>
                <a:lnTo>
                  <a:pt x="2672" y="115"/>
                </a:lnTo>
                <a:lnTo>
                  <a:pt x="2676" y="114"/>
                </a:lnTo>
                <a:lnTo>
                  <a:pt x="2685" y="111"/>
                </a:lnTo>
                <a:lnTo>
                  <a:pt x="2699" y="108"/>
                </a:lnTo>
                <a:lnTo>
                  <a:pt x="2714" y="103"/>
                </a:lnTo>
                <a:lnTo>
                  <a:pt x="2718" y="99"/>
                </a:lnTo>
                <a:lnTo>
                  <a:pt x="2726" y="97"/>
                </a:lnTo>
                <a:lnTo>
                  <a:pt x="2735" y="93"/>
                </a:lnTo>
                <a:lnTo>
                  <a:pt x="2751" y="91"/>
                </a:lnTo>
                <a:lnTo>
                  <a:pt x="2768" y="91"/>
                </a:lnTo>
                <a:lnTo>
                  <a:pt x="2777" y="82"/>
                </a:lnTo>
                <a:lnTo>
                  <a:pt x="2793" y="84"/>
                </a:lnTo>
                <a:lnTo>
                  <a:pt x="2795" y="75"/>
                </a:lnTo>
                <a:lnTo>
                  <a:pt x="2808" y="76"/>
                </a:lnTo>
                <a:lnTo>
                  <a:pt x="2808" y="70"/>
                </a:lnTo>
                <a:lnTo>
                  <a:pt x="2831" y="66"/>
                </a:lnTo>
                <a:lnTo>
                  <a:pt x="2859" y="67"/>
                </a:lnTo>
                <a:lnTo>
                  <a:pt x="2867" y="60"/>
                </a:lnTo>
                <a:lnTo>
                  <a:pt x="2888" y="54"/>
                </a:lnTo>
                <a:lnTo>
                  <a:pt x="2907" y="58"/>
                </a:lnTo>
                <a:lnTo>
                  <a:pt x="2918" y="52"/>
                </a:lnTo>
                <a:lnTo>
                  <a:pt x="2934" y="49"/>
                </a:lnTo>
                <a:lnTo>
                  <a:pt x="2943" y="45"/>
                </a:lnTo>
                <a:lnTo>
                  <a:pt x="2954" y="43"/>
                </a:lnTo>
                <a:lnTo>
                  <a:pt x="2963" y="39"/>
                </a:lnTo>
                <a:lnTo>
                  <a:pt x="2976" y="39"/>
                </a:lnTo>
                <a:lnTo>
                  <a:pt x="2993" y="37"/>
                </a:lnTo>
                <a:lnTo>
                  <a:pt x="2996" y="31"/>
                </a:lnTo>
                <a:lnTo>
                  <a:pt x="3011" y="30"/>
                </a:lnTo>
                <a:lnTo>
                  <a:pt x="3024" y="24"/>
                </a:lnTo>
                <a:lnTo>
                  <a:pt x="3041" y="16"/>
                </a:lnTo>
                <a:lnTo>
                  <a:pt x="3053" y="18"/>
                </a:lnTo>
                <a:lnTo>
                  <a:pt x="3072" y="12"/>
                </a:lnTo>
                <a:lnTo>
                  <a:pt x="3080" y="4"/>
                </a:lnTo>
                <a:lnTo>
                  <a:pt x="3108" y="1"/>
                </a:lnTo>
                <a:lnTo>
                  <a:pt x="3129" y="0"/>
                </a:lnTo>
              </a:path>
            </a:pathLst>
          </a:custGeom>
          <a:noFill/>
          <a:ln w="28575">
            <a:solidFill>
              <a:srgbClr val="005A8C"/>
            </a:solidFill>
            <a:round/>
            <a:headEnd/>
            <a:tailEnd/>
          </a:ln>
        </p:spPr>
        <p:txBody>
          <a:bodyPr wrap="none" anchor="ctr"/>
          <a:lstStyle/>
          <a:p>
            <a:endParaRPr lang="en-GB">
              <a:latin typeface="Calibri" pitchFamily="34" charset="0"/>
            </a:endParaRPr>
          </a:p>
        </p:txBody>
      </p:sp>
      <p:grpSp>
        <p:nvGrpSpPr>
          <p:cNvPr id="17472" name="Group 126"/>
          <p:cNvGrpSpPr>
            <a:grpSpLocks/>
          </p:cNvGrpSpPr>
          <p:nvPr/>
        </p:nvGrpSpPr>
        <p:grpSpPr bwMode="auto">
          <a:xfrm>
            <a:off x="2533650" y="1643063"/>
            <a:ext cx="1576388" cy="581025"/>
            <a:chOff x="4177" y="1343"/>
            <a:chExt cx="993" cy="366"/>
          </a:xfrm>
        </p:grpSpPr>
        <p:sp>
          <p:nvSpPr>
            <p:cNvPr id="17477" name="Line 127"/>
            <p:cNvSpPr>
              <a:spLocks noChangeShapeType="1"/>
            </p:cNvSpPr>
            <p:nvPr/>
          </p:nvSpPr>
          <p:spPr bwMode="auto">
            <a:xfrm>
              <a:off x="4177" y="1457"/>
              <a:ext cx="240" cy="0"/>
            </a:xfrm>
            <a:prstGeom prst="line">
              <a:avLst/>
            </a:prstGeom>
            <a:noFill/>
            <a:ln w="28575">
              <a:solidFill>
                <a:srgbClr val="005A8C"/>
              </a:solidFill>
              <a:round/>
              <a:headEnd/>
              <a:tailEnd/>
            </a:ln>
          </p:spPr>
          <p:txBody>
            <a:bodyPr wrap="none" anchor="ctr"/>
            <a:lstStyle/>
            <a:p>
              <a:endParaRPr lang="id-ID"/>
            </a:p>
          </p:txBody>
        </p:sp>
        <p:sp>
          <p:nvSpPr>
            <p:cNvPr id="17478" name="Line 128"/>
            <p:cNvSpPr>
              <a:spLocks noChangeShapeType="1"/>
            </p:cNvSpPr>
            <p:nvPr/>
          </p:nvSpPr>
          <p:spPr bwMode="auto">
            <a:xfrm>
              <a:off x="4180" y="1604"/>
              <a:ext cx="240" cy="0"/>
            </a:xfrm>
            <a:prstGeom prst="line">
              <a:avLst/>
            </a:prstGeom>
            <a:noFill/>
            <a:ln w="28575">
              <a:solidFill>
                <a:srgbClr val="FF3399"/>
              </a:solidFill>
              <a:prstDash val="sysDot"/>
              <a:round/>
              <a:headEnd/>
              <a:tailEnd/>
            </a:ln>
          </p:spPr>
          <p:txBody>
            <a:bodyPr wrap="none" anchor="ctr"/>
            <a:lstStyle/>
            <a:p>
              <a:endParaRPr lang="id-ID"/>
            </a:p>
          </p:txBody>
        </p:sp>
        <p:sp>
          <p:nvSpPr>
            <p:cNvPr id="17479" name="Text Box 129"/>
            <p:cNvSpPr txBox="1">
              <a:spLocks noChangeArrowheads="1"/>
            </p:cNvSpPr>
            <p:nvPr/>
          </p:nvSpPr>
          <p:spPr bwMode="auto">
            <a:xfrm>
              <a:off x="4385" y="1343"/>
              <a:ext cx="785" cy="366"/>
            </a:xfrm>
            <a:prstGeom prst="rect">
              <a:avLst/>
            </a:prstGeom>
            <a:noFill/>
            <a:ln w="9525">
              <a:noFill/>
              <a:miter lim="800000"/>
              <a:headEnd/>
              <a:tailEnd/>
            </a:ln>
          </p:spPr>
          <p:txBody>
            <a:bodyPr wrap="none">
              <a:spAutoFit/>
            </a:bodyPr>
            <a:lstStyle/>
            <a:p>
              <a:r>
                <a:rPr lang="en-US" sz="1600" b="1">
                  <a:latin typeface="Calibri" pitchFamily="34" charset="0"/>
                </a:rPr>
                <a:t>Tiotropium</a:t>
              </a:r>
            </a:p>
            <a:p>
              <a:r>
                <a:rPr lang="en-US" sz="1600" b="1">
                  <a:latin typeface="Calibri" pitchFamily="34" charset="0"/>
                </a:rPr>
                <a:t>Salmeterol</a:t>
              </a:r>
            </a:p>
          </p:txBody>
        </p:sp>
      </p:grpSp>
      <p:sp>
        <p:nvSpPr>
          <p:cNvPr id="17473" name="Text Box 131"/>
          <p:cNvSpPr txBox="1">
            <a:spLocks noChangeArrowheads="1"/>
          </p:cNvSpPr>
          <p:nvPr/>
        </p:nvSpPr>
        <p:spPr bwMode="auto">
          <a:xfrm>
            <a:off x="0" y="6583363"/>
            <a:ext cx="4984750" cy="274637"/>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*Cox regression adjusted for (pooled) centre and treatment.</a:t>
            </a:r>
            <a:endParaRPr lang="en-US" sz="1200">
              <a:latin typeface="Calibri" pitchFamily="34" charset="0"/>
            </a:endParaRPr>
          </a:p>
        </p:txBody>
      </p:sp>
      <p:sp>
        <p:nvSpPr>
          <p:cNvPr id="114753" name="TextBox 51"/>
          <p:cNvSpPr txBox="1">
            <a:spLocks noChangeArrowheads="1"/>
          </p:cNvSpPr>
          <p:nvPr/>
        </p:nvSpPr>
        <p:spPr bwMode="auto">
          <a:xfrm>
            <a:off x="7110413" y="1731963"/>
            <a:ext cx="1697037" cy="13843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2800" b="1" dirty="0">
                <a:solidFill>
                  <a:schemeClr val="tx2">
                    <a:lumMod val="75000"/>
                  </a:schemeClr>
                </a:solidFill>
                <a:latin typeface="+mn-lt"/>
                <a:cs typeface="+mn-cs"/>
              </a:rPr>
              <a:t>17%</a:t>
            </a:r>
          </a:p>
          <a:p>
            <a:pPr algn="ctr" fontAlgn="auto">
              <a:spcBef>
                <a:spcPts val="0"/>
              </a:spcBef>
              <a:spcAft>
                <a:spcPts val="0"/>
              </a:spcAft>
              <a:defRPr/>
            </a:pPr>
            <a:r>
              <a:rPr lang="en-GB" sz="2800" b="1" dirty="0">
                <a:solidFill>
                  <a:schemeClr val="tx2">
                    <a:lumMod val="75000"/>
                  </a:schemeClr>
                </a:solidFill>
                <a:latin typeface="+mn-lt"/>
                <a:cs typeface="+mn-cs"/>
              </a:rPr>
              <a:t>Risk</a:t>
            </a:r>
            <a:br>
              <a:rPr lang="en-GB" sz="2800" b="1" dirty="0">
                <a:solidFill>
                  <a:schemeClr val="tx2">
                    <a:lumMod val="75000"/>
                  </a:schemeClr>
                </a:solidFill>
                <a:latin typeface="+mn-lt"/>
                <a:cs typeface="+mn-cs"/>
              </a:rPr>
            </a:br>
            <a:r>
              <a:rPr lang="en-GB" sz="2800" b="1" dirty="0">
                <a:solidFill>
                  <a:schemeClr val="tx2">
                    <a:lumMod val="75000"/>
                  </a:schemeClr>
                </a:solidFill>
                <a:latin typeface="+mn-lt"/>
                <a:cs typeface="+mn-cs"/>
              </a:rPr>
              <a:t>difference</a:t>
            </a:r>
          </a:p>
        </p:txBody>
      </p:sp>
      <p:sp>
        <p:nvSpPr>
          <p:cNvPr id="17475" name="Up Arrow 50"/>
          <p:cNvSpPr>
            <a:spLocks noChangeArrowheads="1"/>
          </p:cNvSpPr>
          <p:nvPr/>
        </p:nvSpPr>
        <p:spPr bwMode="auto">
          <a:xfrm rot="10800000">
            <a:off x="7062788" y="2133600"/>
            <a:ext cx="344487" cy="280988"/>
          </a:xfrm>
          <a:prstGeom prst="upArrow">
            <a:avLst>
              <a:gd name="adj1" fmla="val 50000"/>
              <a:gd name="adj2" fmla="val 50000"/>
            </a:avLst>
          </a:prstGeom>
          <a:solidFill>
            <a:schemeClr val="tx1"/>
          </a:solidFill>
          <a:ln w="9525" algn="ctr">
            <a:solidFill>
              <a:srgbClr val="00CCFF"/>
            </a:solidFill>
            <a:round/>
            <a:headEnd/>
            <a:tailEnd/>
          </a:ln>
        </p:spPr>
        <p:txBody>
          <a:bodyPr rot="10800000" wrap="none" anchor="ctr"/>
          <a:lstStyle/>
          <a:p>
            <a:endParaRPr lang="en-GB" b="1">
              <a:latin typeface="Calibri" pitchFamily="34" charset="0"/>
            </a:endParaRPr>
          </a:p>
        </p:txBody>
      </p:sp>
      <p:sp>
        <p:nvSpPr>
          <p:cNvPr id="17476" name="Titel 1"/>
          <p:cNvSpPr>
            <a:spLocks/>
          </p:cNvSpPr>
          <p:nvPr/>
        </p:nvSpPr>
        <p:spPr bwMode="auto">
          <a:xfrm>
            <a:off x="4081463" y="6337300"/>
            <a:ext cx="4954587" cy="404813"/>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8"/>
          <p:cNvSpPr txBox="1">
            <a:spLocks noChangeArrowheads="1"/>
          </p:cNvSpPr>
          <p:nvPr/>
        </p:nvSpPr>
        <p:spPr bwMode="auto">
          <a:xfrm rot="-5400000">
            <a:off x="-177005" y="3066256"/>
            <a:ext cx="2773362" cy="581025"/>
          </a:xfrm>
          <a:prstGeom prst="rect">
            <a:avLst/>
          </a:prstGeom>
          <a:noFill/>
          <a:ln w="9525">
            <a:noFill/>
            <a:miter lim="800000"/>
            <a:headEnd/>
            <a:tailEnd/>
          </a:ln>
        </p:spPr>
        <p:txBody>
          <a:bodyPr wrap="none">
            <a:spAutoFit/>
          </a:bodyPr>
          <a:lstStyle/>
          <a:p>
            <a:pPr algn="ctr"/>
            <a:r>
              <a:rPr lang="en-US" sz="1600" b="1">
                <a:latin typeface="Calibri" pitchFamily="34" charset="0"/>
              </a:rPr>
              <a:t>Probability of hospitalized </a:t>
            </a:r>
            <a:br>
              <a:rPr lang="en-US" sz="1600" b="1">
                <a:latin typeface="Calibri" pitchFamily="34" charset="0"/>
              </a:rPr>
            </a:br>
            <a:r>
              <a:rPr lang="en-US" sz="1600" b="1">
                <a:latin typeface="Calibri" pitchFamily="34" charset="0"/>
              </a:rPr>
              <a:t>COPD exacerbation (%)</a:t>
            </a:r>
          </a:p>
        </p:txBody>
      </p:sp>
      <p:sp>
        <p:nvSpPr>
          <p:cNvPr id="18435" name="TextBox 75"/>
          <p:cNvSpPr txBox="1">
            <a:spLocks noChangeArrowheads="1"/>
          </p:cNvSpPr>
          <p:nvPr/>
        </p:nvSpPr>
        <p:spPr bwMode="auto">
          <a:xfrm>
            <a:off x="3330575" y="5491163"/>
            <a:ext cx="2151063" cy="336550"/>
          </a:xfrm>
          <a:prstGeom prst="rect">
            <a:avLst/>
          </a:prstGeom>
          <a:noFill/>
          <a:ln w="9525">
            <a:noFill/>
            <a:miter lim="800000"/>
            <a:headEnd/>
            <a:tailEnd/>
          </a:ln>
        </p:spPr>
        <p:txBody>
          <a:bodyPr wrap="none">
            <a:spAutoFit/>
          </a:bodyPr>
          <a:lstStyle/>
          <a:p>
            <a:r>
              <a:rPr lang="en-US" sz="1600" b="1">
                <a:latin typeface="Calibri" pitchFamily="34" charset="0"/>
              </a:rPr>
              <a:t>Time to event (days)</a:t>
            </a:r>
          </a:p>
        </p:txBody>
      </p:sp>
      <p:grpSp>
        <p:nvGrpSpPr>
          <p:cNvPr id="18436" name="Group 4"/>
          <p:cNvGrpSpPr>
            <a:grpSpLocks/>
          </p:cNvGrpSpPr>
          <p:nvPr/>
        </p:nvGrpSpPr>
        <p:grpSpPr bwMode="auto">
          <a:xfrm>
            <a:off x="1506538" y="1338263"/>
            <a:ext cx="5703887" cy="4244975"/>
            <a:chOff x="1013" y="689"/>
            <a:chExt cx="3593" cy="2674"/>
          </a:xfrm>
        </p:grpSpPr>
        <p:grpSp>
          <p:nvGrpSpPr>
            <p:cNvPr id="18479" name="Group 5"/>
            <p:cNvGrpSpPr>
              <a:grpSpLocks/>
            </p:cNvGrpSpPr>
            <p:nvPr/>
          </p:nvGrpSpPr>
          <p:grpSpPr bwMode="auto">
            <a:xfrm>
              <a:off x="1259" y="785"/>
              <a:ext cx="29" cy="2348"/>
              <a:chOff x="1259" y="785"/>
              <a:chExt cx="29" cy="2348"/>
            </a:xfrm>
          </p:grpSpPr>
          <p:sp>
            <p:nvSpPr>
              <p:cNvPr id="18513" name="Line 33"/>
              <p:cNvSpPr>
                <a:spLocks noChangeShapeType="1"/>
              </p:cNvSpPr>
              <p:nvPr/>
            </p:nvSpPr>
            <p:spPr bwMode="auto">
              <a:xfrm>
                <a:off x="1287" y="785"/>
                <a:ext cx="1" cy="2348"/>
              </a:xfrm>
              <a:prstGeom prst="line">
                <a:avLst/>
              </a:prstGeom>
              <a:noFill/>
              <a:ln w="19050">
                <a:solidFill>
                  <a:schemeClr val="tx1"/>
                </a:solidFill>
                <a:round/>
                <a:headEnd/>
                <a:tailEnd/>
              </a:ln>
            </p:spPr>
            <p:txBody>
              <a:bodyPr/>
              <a:lstStyle/>
              <a:p>
                <a:endParaRPr lang="id-ID"/>
              </a:p>
            </p:txBody>
          </p:sp>
          <p:sp>
            <p:nvSpPr>
              <p:cNvPr id="18514" name="Line 36"/>
              <p:cNvSpPr>
                <a:spLocks noChangeShapeType="1"/>
              </p:cNvSpPr>
              <p:nvPr/>
            </p:nvSpPr>
            <p:spPr bwMode="auto">
              <a:xfrm flipH="1">
                <a:off x="1259" y="2529"/>
                <a:ext cx="27" cy="0"/>
              </a:xfrm>
              <a:prstGeom prst="line">
                <a:avLst/>
              </a:prstGeom>
              <a:noFill/>
              <a:ln w="19050">
                <a:solidFill>
                  <a:schemeClr val="bg1"/>
                </a:solidFill>
                <a:round/>
                <a:headEnd/>
                <a:tailEnd/>
              </a:ln>
            </p:spPr>
            <p:txBody>
              <a:bodyPr/>
              <a:lstStyle/>
              <a:p>
                <a:endParaRPr lang="id-ID"/>
              </a:p>
            </p:txBody>
          </p:sp>
          <p:sp>
            <p:nvSpPr>
              <p:cNvPr id="18515" name="Line 38"/>
              <p:cNvSpPr>
                <a:spLocks noChangeShapeType="1"/>
              </p:cNvSpPr>
              <p:nvPr/>
            </p:nvSpPr>
            <p:spPr bwMode="auto">
              <a:xfrm flipH="1">
                <a:off x="1259" y="1949"/>
                <a:ext cx="27" cy="0"/>
              </a:xfrm>
              <a:prstGeom prst="line">
                <a:avLst/>
              </a:prstGeom>
              <a:noFill/>
              <a:ln w="19050">
                <a:solidFill>
                  <a:schemeClr val="bg1"/>
                </a:solidFill>
                <a:round/>
                <a:headEnd/>
                <a:tailEnd/>
              </a:ln>
            </p:spPr>
            <p:txBody>
              <a:bodyPr/>
              <a:lstStyle/>
              <a:p>
                <a:endParaRPr lang="id-ID"/>
              </a:p>
            </p:txBody>
          </p:sp>
          <p:sp>
            <p:nvSpPr>
              <p:cNvPr id="18516" name="Line 40"/>
              <p:cNvSpPr>
                <a:spLocks noChangeShapeType="1"/>
              </p:cNvSpPr>
              <p:nvPr/>
            </p:nvSpPr>
            <p:spPr bwMode="auto">
              <a:xfrm flipH="1">
                <a:off x="1259" y="1371"/>
                <a:ext cx="27" cy="0"/>
              </a:xfrm>
              <a:prstGeom prst="line">
                <a:avLst/>
              </a:prstGeom>
              <a:noFill/>
              <a:ln w="19050">
                <a:solidFill>
                  <a:schemeClr val="bg1"/>
                </a:solidFill>
                <a:round/>
                <a:headEnd/>
                <a:tailEnd/>
              </a:ln>
            </p:spPr>
            <p:txBody>
              <a:bodyPr/>
              <a:lstStyle/>
              <a:p>
                <a:endParaRPr lang="id-ID"/>
              </a:p>
            </p:txBody>
          </p:sp>
          <p:sp>
            <p:nvSpPr>
              <p:cNvPr id="18517" name="Line 42"/>
              <p:cNvSpPr>
                <a:spLocks noChangeShapeType="1"/>
              </p:cNvSpPr>
              <p:nvPr/>
            </p:nvSpPr>
            <p:spPr bwMode="auto">
              <a:xfrm flipH="1">
                <a:off x="1259" y="791"/>
                <a:ext cx="27" cy="0"/>
              </a:xfrm>
              <a:prstGeom prst="line">
                <a:avLst/>
              </a:prstGeom>
              <a:noFill/>
              <a:ln w="19050">
                <a:solidFill>
                  <a:schemeClr val="bg1"/>
                </a:solidFill>
                <a:round/>
                <a:headEnd/>
                <a:tailEnd/>
              </a:ln>
            </p:spPr>
            <p:txBody>
              <a:bodyPr/>
              <a:lstStyle/>
              <a:p>
                <a:endParaRPr lang="id-ID"/>
              </a:p>
            </p:txBody>
          </p:sp>
          <p:sp>
            <p:nvSpPr>
              <p:cNvPr id="18518" name="Line 34"/>
              <p:cNvSpPr>
                <a:spLocks noChangeShapeType="1"/>
              </p:cNvSpPr>
              <p:nvPr/>
            </p:nvSpPr>
            <p:spPr bwMode="auto">
              <a:xfrm flipH="1">
                <a:off x="1259" y="3103"/>
                <a:ext cx="27" cy="0"/>
              </a:xfrm>
              <a:prstGeom prst="line">
                <a:avLst/>
              </a:prstGeom>
              <a:noFill/>
              <a:ln w="19050">
                <a:solidFill>
                  <a:schemeClr val="bg1"/>
                </a:solidFill>
                <a:round/>
                <a:headEnd/>
                <a:tailEnd/>
              </a:ln>
            </p:spPr>
            <p:txBody>
              <a:bodyPr/>
              <a:lstStyle/>
              <a:p>
                <a:endParaRPr lang="id-ID"/>
              </a:p>
            </p:txBody>
          </p:sp>
        </p:grpSp>
        <p:sp>
          <p:nvSpPr>
            <p:cNvPr id="18480" name="TextBox 68"/>
            <p:cNvSpPr txBox="1">
              <a:spLocks noChangeArrowheads="1"/>
            </p:cNvSpPr>
            <p:nvPr/>
          </p:nvSpPr>
          <p:spPr bwMode="auto">
            <a:xfrm>
              <a:off x="1206" y="3148"/>
              <a:ext cx="187" cy="212"/>
            </a:xfrm>
            <a:prstGeom prst="rect">
              <a:avLst/>
            </a:prstGeom>
            <a:noFill/>
            <a:ln w="9525">
              <a:noFill/>
              <a:miter lim="800000"/>
              <a:headEnd/>
              <a:tailEnd/>
            </a:ln>
          </p:spPr>
          <p:txBody>
            <a:bodyPr wrap="none">
              <a:spAutoFit/>
            </a:bodyPr>
            <a:lstStyle/>
            <a:p>
              <a:r>
                <a:rPr lang="en-US" sz="1600" b="1">
                  <a:latin typeface="Calibri" pitchFamily="34" charset="0"/>
                </a:rPr>
                <a:t>0</a:t>
              </a:r>
            </a:p>
          </p:txBody>
        </p:sp>
        <p:sp>
          <p:nvSpPr>
            <p:cNvPr id="18481" name="TextBox 59"/>
            <p:cNvSpPr txBox="1">
              <a:spLocks noChangeArrowheads="1"/>
            </p:cNvSpPr>
            <p:nvPr/>
          </p:nvSpPr>
          <p:spPr bwMode="auto">
            <a:xfrm>
              <a:off x="1084" y="3005"/>
              <a:ext cx="187" cy="212"/>
            </a:xfrm>
            <a:prstGeom prst="rect">
              <a:avLst/>
            </a:prstGeom>
            <a:noFill/>
            <a:ln w="9525">
              <a:noFill/>
              <a:miter lim="800000"/>
              <a:headEnd/>
              <a:tailEnd/>
            </a:ln>
          </p:spPr>
          <p:txBody>
            <a:bodyPr wrap="none">
              <a:spAutoFit/>
            </a:bodyPr>
            <a:lstStyle/>
            <a:p>
              <a:r>
                <a:rPr lang="en-US" sz="1600" b="1">
                  <a:latin typeface="Calibri" pitchFamily="34" charset="0"/>
                </a:rPr>
                <a:t>0</a:t>
              </a:r>
            </a:p>
          </p:txBody>
        </p:sp>
        <p:sp>
          <p:nvSpPr>
            <p:cNvPr id="18482" name="TextBox 61"/>
            <p:cNvSpPr txBox="1">
              <a:spLocks noChangeArrowheads="1"/>
            </p:cNvSpPr>
            <p:nvPr/>
          </p:nvSpPr>
          <p:spPr bwMode="auto">
            <a:xfrm>
              <a:off x="1084" y="2431"/>
              <a:ext cx="187" cy="212"/>
            </a:xfrm>
            <a:prstGeom prst="rect">
              <a:avLst/>
            </a:prstGeom>
            <a:noFill/>
            <a:ln w="9525">
              <a:noFill/>
              <a:miter lim="800000"/>
              <a:headEnd/>
              <a:tailEnd/>
            </a:ln>
          </p:spPr>
          <p:txBody>
            <a:bodyPr wrap="none">
              <a:spAutoFit/>
            </a:bodyPr>
            <a:lstStyle/>
            <a:p>
              <a:r>
                <a:rPr lang="en-US" sz="1600" b="1">
                  <a:latin typeface="Calibri" pitchFamily="34" charset="0"/>
                </a:rPr>
                <a:t>5</a:t>
              </a:r>
            </a:p>
          </p:txBody>
        </p:sp>
        <p:sp>
          <p:nvSpPr>
            <p:cNvPr id="18483" name="TextBox 63"/>
            <p:cNvSpPr txBox="1">
              <a:spLocks noChangeArrowheads="1"/>
            </p:cNvSpPr>
            <p:nvPr/>
          </p:nvSpPr>
          <p:spPr bwMode="auto">
            <a:xfrm>
              <a:off x="1013" y="1855"/>
              <a:ext cx="258" cy="212"/>
            </a:xfrm>
            <a:prstGeom prst="rect">
              <a:avLst/>
            </a:prstGeom>
            <a:noFill/>
            <a:ln w="9525">
              <a:noFill/>
              <a:miter lim="800000"/>
              <a:headEnd/>
              <a:tailEnd/>
            </a:ln>
          </p:spPr>
          <p:txBody>
            <a:bodyPr wrap="none">
              <a:spAutoFit/>
            </a:bodyPr>
            <a:lstStyle/>
            <a:p>
              <a:r>
                <a:rPr lang="en-US" sz="1600" b="1">
                  <a:latin typeface="Calibri" pitchFamily="34" charset="0"/>
                </a:rPr>
                <a:t>10</a:t>
              </a:r>
            </a:p>
          </p:txBody>
        </p:sp>
        <p:sp>
          <p:nvSpPr>
            <p:cNvPr id="18484" name="TextBox 65"/>
            <p:cNvSpPr txBox="1">
              <a:spLocks noChangeArrowheads="1"/>
            </p:cNvSpPr>
            <p:nvPr/>
          </p:nvSpPr>
          <p:spPr bwMode="auto">
            <a:xfrm>
              <a:off x="1013" y="1279"/>
              <a:ext cx="258" cy="212"/>
            </a:xfrm>
            <a:prstGeom prst="rect">
              <a:avLst/>
            </a:prstGeom>
            <a:noFill/>
            <a:ln w="9525">
              <a:noFill/>
              <a:miter lim="800000"/>
              <a:headEnd/>
              <a:tailEnd/>
            </a:ln>
          </p:spPr>
          <p:txBody>
            <a:bodyPr wrap="none">
              <a:spAutoFit/>
            </a:bodyPr>
            <a:lstStyle/>
            <a:p>
              <a:r>
                <a:rPr lang="en-US" sz="1600" b="1">
                  <a:latin typeface="Calibri" pitchFamily="34" charset="0"/>
                </a:rPr>
                <a:t>15</a:t>
              </a:r>
            </a:p>
          </p:txBody>
        </p:sp>
        <p:sp>
          <p:nvSpPr>
            <p:cNvPr id="18485" name="TextBox 67"/>
            <p:cNvSpPr txBox="1">
              <a:spLocks noChangeArrowheads="1"/>
            </p:cNvSpPr>
            <p:nvPr/>
          </p:nvSpPr>
          <p:spPr bwMode="auto">
            <a:xfrm>
              <a:off x="1013" y="689"/>
              <a:ext cx="258" cy="212"/>
            </a:xfrm>
            <a:prstGeom prst="rect">
              <a:avLst/>
            </a:prstGeom>
            <a:noFill/>
            <a:ln w="9525">
              <a:noFill/>
              <a:miter lim="800000"/>
              <a:headEnd/>
              <a:tailEnd/>
            </a:ln>
          </p:spPr>
          <p:txBody>
            <a:bodyPr wrap="none">
              <a:spAutoFit/>
            </a:bodyPr>
            <a:lstStyle/>
            <a:p>
              <a:r>
                <a:rPr lang="en-US" sz="1600" b="1">
                  <a:latin typeface="Calibri" pitchFamily="34" charset="0"/>
                </a:rPr>
                <a:t>20</a:t>
              </a:r>
            </a:p>
          </p:txBody>
        </p:sp>
        <p:grpSp>
          <p:nvGrpSpPr>
            <p:cNvPr id="18486" name="Group 18"/>
            <p:cNvGrpSpPr>
              <a:grpSpLocks/>
            </p:cNvGrpSpPr>
            <p:nvPr/>
          </p:nvGrpSpPr>
          <p:grpSpPr bwMode="auto">
            <a:xfrm>
              <a:off x="1293" y="3127"/>
              <a:ext cx="3150" cy="33"/>
              <a:chOff x="1293" y="3127"/>
              <a:chExt cx="3150" cy="33"/>
            </a:xfrm>
          </p:grpSpPr>
          <p:sp>
            <p:nvSpPr>
              <p:cNvPr id="18499" name="Line 60"/>
              <p:cNvSpPr>
                <a:spLocks noChangeShapeType="1"/>
              </p:cNvSpPr>
              <p:nvPr/>
            </p:nvSpPr>
            <p:spPr bwMode="auto">
              <a:xfrm flipH="1">
                <a:off x="1293" y="3127"/>
                <a:ext cx="3150" cy="1"/>
              </a:xfrm>
              <a:prstGeom prst="line">
                <a:avLst/>
              </a:prstGeom>
              <a:noFill/>
              <a:ln w="19050">
                <a:solidFill>
                  <a:schemeClr val="tx1"/>
                </a:solidFill>
                <a:round/>
                <a:headEnd/>
                <a:tailEnd/>
              </a:ln>
            </p:spPr>
            <p:txBody>
              <a:bodyPr/>
              <a:lstStyle/>
              <a:p>
                <a:endParaRPr lang="id-ID"/>
              </a:p>
            </p:txBody>
          </p:sp>
          <p:sp>
            <p:nvSpPr>
              <p:cNvPr id="18500" name="Line 72"/>
              <p:cNvSpPr>
                <a:spLocks noChangeShapeType="1"/>
              </p:cNvSpPr>
              <p:nvPr/>
            </p:nvSpPr>
            <p:spPr bwMode="auto">
              <a:xfrm>
                <a:off x="4439" y="3133"/>
                <a:ext cx="0" cy="27"/>
              </a:xfrm>
              <a:prstGeom prst="line">
                <a:avLst/>
              </a:prstGeom>
              <a:noFill/>
              <a:ln w="19050">
                <a:solidFill>
                  <a:schemeClr val="bg1"/>
                </a:solidFill>
                <a:round/>
                <a:headEnd/>
                <a:tailEnd/>
              </a:ln>
            </p:spPr>
            <p:txBody>
              <a:bodyPr/>
              <a:lstStyle/>
              <a:p>
                <a:endParaRPr lang="id-ID"/>
              </a:p>
            </p:txBody>
          </p:sp>
          <p:sp>
            <p:nvSpPr>
              <p:cNvPr id="18501" name="Line 61"/>
              <p:cNvSpPr>
                <a:spLocks noChangeShapeType="1"/>
              </p:cNvSpPr>
              <p:nvPr/>
            </p:nvSpPr>
            <p:spPr bwMode="auto">
              <a:xfrm flipV="1">
                <a:off x="1562" y="3133"/>
                <a:ext cx="0" cy="27"/>
              </a:xfrm>
              <a:prstGeom prst="line">
                <a:avLst/>
              </a:prstGeom>
              <a:noFill/>
              <a:ln w="19050">
                <a:solidFill>
                  <a:schemeClr val="bg1"/>
                </a:solidFill>
                <a:round/>
                <a:headEnd/>
                <a:tailEnd/>
              </a:ln>
            </p:spPr>
            <p:txBody>
              <a:bodyPr/>
              <a:lstStyle/>
              <a:p>
                <a:endParaRPr lang="id-ID"/>
              </a:p>
            </p:txBody>
          </p:sp>
          <p:sp>
            <p:nvSpPr>
              <p:cNvPr id="18502" name="Line 62"/>
              <p:cNvSpPr>
                <a:spLocks noChangeShapeType="1"/>
              </p:cNvSpPr>
              <p:nvPr/>
            </p:nvSpPr>
            <p:spPr bwMode="auto">
              <a:xfrm>
                <a:off x="1822" y="3133"/>
                <a:ext cx="0" cy="27"/>
              </a:xfrm>
              <a:prstGeom prst="line">
                <a:avLst/>
              </a:prstGeom>
              <a:noFill/>
              <a:ln w="19050">
                <a:solidFill>
                  <a:schemeClr val="bg1"/>
                </a:solidFill>
                <a:round/>
                <a:headEnd/>
                <a:tailEnd/>
              </a:ln>
            </p:spPr>
            <p:txBody>
              <a:bodyPr/>
              <a:lstStyle/>
              <a:p>
                <a:endParaRPr lang="id-ID"/>
              </a:p>
            </p:txBody>
          </p:sp>
          <p:sp>
            <p:nvSpPr>
              <p:cNvPr id="18503" name="Line 63"/>
              <p:cNvSpPr>
                <a:spLocks noChangeShapeType="1"/>
              </p:cNvSpPr>
              <p:nvPr/>
            </p:nvSpPr>
            <p:spPr bwMode="auto">
              <a:xfrm flipV="1">
                <a:off x="2085" y="3133"/>
                <a:ext cx="0" cy="27"/>
              </a:xfrm>
              <a:prstGeom prst="line">
                <a:avLst/>
              </a:prstGeom>
              <a:noFill/>
              <a:ln w="19050">
                <a:solidFill>
                  <a:schemeClr val="bg1"/>
                </a:solidFill>
                <a:round/>
                <a:headEnd/>
                <a:tailEnd/>
              </a:ln>
            </p:spPr>
            <p:txBody>
              <a:bodyPr/>
              <a:lstStyle/>
              <a:p>
                <a:endParaRPr lang="id-ID"/>
              </a:p>
            </p:txBody>
          </p:sp>
          <p:sp>
            <p:nvSpPr>
              <p:cNvPr id="18504" name="Line 64"/>
              <p:cNvSpPr>
                <a:spLocks noChangeShapeType="1"/>
              </p:cNvSpPr>
              <p:nvPr/>
            </p:nvSpPr>
            <p:spPr bwMode="auto">
              <a:xfrm>
                <a:off x="2346" y="3133"/>
                <a:ext cx="0" cy="27"/>
              </a:xfrm>
              <a:prstGeom prst="line">
                <a:avLst/>
              </a:prstGeom>
              <a:noFill/>
              <a:ln w="19050">
                <a:solidFill>
                  <a:schemeClr val="bg1"/>
                </a:solidFill>
                <a:round/>
                <a:headEnd/>
                <a:tailEnd/>
              </a:ln>
            </p:spPr>
            <p:txBody>
              <a:bodyPr/>
              <a:lstStyle/>
              <a:p>
                <a:endParaRPr lang="id-ID"/>
              </a:p>
            </p:txBody>
          </p:sp>
          <p:sp>
            <p:nvSpPr>
              <p:cNvPr id="18505" name="Line 65"/>
              <p:cNvSpPr>
                <a:spLocks noChangeShapeType="1"/>
              </p:cNvSpPr>
              <p:nvPr/>
            </p:nvSpPr>
            <p:spPr bwMode="auto">
              <a:xfrm flipV="1">
                <a:off x="2608" y="3133"/>
                <a:ext cx="0" cy="27"/>
              </a:xfrm>
              <a:prstGeom prst="line">
                <a:avLst/>
              </a:prstGeom>
              <a:noFill/>
              <a:ln w="19050">
                <a:solidFill>
                  <a:schemeClr val="bg1"/>
                </a:solidFill>
                <a:round/>
                <a:headEnd/>
                <a:tailEnd/>
              </a:ln>
            </p:spPr>
            <p:txBody>
              <a:bodyPr/>
              <a:lstStyle/>
              <a:p>
                <a:endParaRPr lang="id-ID"/>
              </a:p>
            </p:txBody>
          </p:sp>
          <p:sp>
            <p:nvSpPr>
              <p:cNvPr id="18506" name="Line 66"/>
              <p:cNvSpPr>
                <a:spLocks noChangeShapeType="1"/>
              </p:cNvSpPr>
              <p:nvPr/>
            </p:nvSpPr>
            <p:spPr bwMode="auto">
              <a:xfrm>
                <a:off x="2870" y="3133"/>
                <a:ext cx="0" cy="27"/>
              </a:xfrm>
              <a:prstGeom prst="line">
                <a:avLst/>
              </a:prstGeom>
              <a:noFill/>
              <a:ln w="19050">
                <a:solidFill>
                  <a:schemeClr val="bg1"/>
                </a:solidFill>
                <a:round/>
                <a:headEnd/>
                <a:tailEnd/>
              </a:ln>
            </p:spPr>
            <p:txBody>
              <a:bodyPr/>
              <a:lstStyle/>
              <a:p>
                <a:endParaRPr lang="id-ID"/>
              </a:p>
            </p:txBody>
          </p:sp>
          <p:sp>
            <p:nvSpPr>
              <p:cNvPr id="18507" name="Line 67"/>
              <p:cNvSpPr>
                <a:spLocks noChangeShapeType="1"/>
              </p:cNvSpPr>
              <p:nvPr/>
            </p:nvSpPr>
            <p:spPr bwMode="auto">
              <a:xfrm flipV="1">
                <a:off x="3131" y="3133"/>
                <a:ext cx="0" cy="27"/>
              </a:xfrm>
              <a:prstGeom prst="line">
                <a:avLst/>
              </a:prstGeom>
              <a:noFill/>
              <a:ln w="19050">
                <a:solidFill>
                  <a:schemeClr val="bg1"/>
                </a:solidFill>
                <a:round/>
                <a:headEnd/>
                <a:tailEnd/>
              </a:ln>
            </p:spPr>
            <p:txBody>
              <a:bodyPr/>
              <a:lstStyle/>
              <a:p>
                <a:endParaRPr lang="id-ID"/>
              </a:p>
            </p:txBody>
          </p:sp>
          <p:sp>
            <p:nvSpPr>
              <p:cNvPr id="18508" name="Line 68"/>
              <p:cNvSpPr>
                <a:spLocks noChangeShapeType="1"/>
              </p:cNvSpPr>
              <p:nvPr/>
            </p:nvSpPr>
            <p:spPr bwMode="auto">
              <a:xfrm>
                <a:off x="3392" y="3133"/>
                <a:ext cx="0" cy="27"/>
              </a:xfrm>
              <a:prstGeom prst="line">
                <a:avLst/>
              </a:prstGeom>
              <a:noFill/>
              <a:ln w="19050">
                <a:solidFill>
                  <a:schemeClr val="bg1"/>
                </a:solidFill>
                <a:round/>
                <a:headEnd/>
                <a:tailEnd/>
              </a:ln>
            </p:spPr>
            <p:txBody>
              <a:bodyPr/>
              <a:lstStyle/>
              <a:p>
                <a:endParaRPr lang="id-ID"/>
              </a:p>
            </p:txBody>
          </p:sp>
          <p:sp>
            <p:nvSpPr>
              <p:cNvPr id="18509" name="Line 69"/>
              <p:cNvSpPr>
                <a:spLocks noChangeShapeType="1"/>
              </p:cNvSpPr>
              <p:nvPr/>
            </p:nvSpPr>
            <p:spPr bwMode="auto">
              <a:xfrm flipV="1">
                <a:off x="3654" y="3133"/>
                <a:ext cx="0" cy="27"/>
              </a:xfrm>
              <a:prstGeom prst="line">
                <a:avLst/>
              </a:prstGeom>
              <a:noFill/>
              <a:ln w="19050">
                <a:solidFill>
                  <a:schemeClr val="bg1"/>
                </a:solidFill>
                <a:round/>
                <a:headEnd/>
                <a:tailEnd/>
              </a:ln>
            </p:spPr>
            <p:txBody>
              <a:bodyPr/>
              <a:lstStyle/>
              <a:p>
                <a:endParaRPr lang="id-ID"/>
              </a:p>
            </p:txBody>
          </p:sp>
          <p:sp>
            <p:nvSpPr>
              <p:cNvPr id="18510" name="Line 70"/>
              <p:cNvSpPr>
                <a:spLocks noChangeShapeType="1"/>
              </p:cNvSpPr>
              <p:nvPr/>
            </p:nvSpPr>
            <p:spPr bwMode="auto">
              <a:xfrm>
                <a:off x="3915" y="3133"/>
                <a:ext cx="0" cy="27"/>
              </a:xfrm>
              <a:prstGeom prst="line">
                <a:avLst/>
              </a:prstGeom>
              <a:noFill/>
              <a:ln w="19050">
                <a:solidFill>
                  <a:schemeClr val="bg1"/>
                </a:solidFill>
                <a:round/>
                <a:headEnd/>
                <a:tailEnd/>
              </a:ln>
            </p:spPr>
            <p:txBody>
              <a:bodyPr/>
              <a:lstStyle/>
              <a:p>
                <a:endParaRPr lang="id-ID"/>
              </a:p>
            </p:txBody>
          </p:sp>
          <p:sp>
            <p:nvSpPr>
              <p:cNvPr id="18511" name="Line 71"/>
              <p:cNvSpPr>
                <a:spLocks noChangeShapeType="1"/>
              </p:cNvSpPr>
              <p:nvPr/>
            </p:nvSpPr>
            <p:spPr bwMode="auto">
              <a:xfrm flipV="1">
                <a:off x="4176" y="3133"/>
                <a:ext cx="0" cy="27"/>
              </a:xfrm>
              <a:prstGeom prst="line">
                <a:avLst/>
              </a:prstGeom>
              <a:noFill/>
              <a:ln w="19050">
                <a:solidFill>
                  <a:schemeClr val="bg1"/>
                </a:solidFill>
                <a:round/>
                <a:headEnd/>
                <a:tailEnd/>
              </a:ln>
            </p:spPr>
            <p:txBody>
              <a:bodyPr/>
              <a:lstStyle/>
              <a:p>
                <a:endParaRPr lang="id-ID"/>
              </a:p>
            </p:txBody>
          </p:sp>
          <p:sp>
            <p:nvSpPr>
              <p:cNvPr id="18512" name="Line 61"/>
              <p:cNvSpPr>
                <a:spLocks noChangeShapeType="1"/>
              </p:cNvSpPr>
              <p:nvPr/>
            </p:nvSpPr>
            <p:spPr bwMode="auto">
              <a:xfrm flipV="1">
                <a:off x="1302" y="3133"/>
                <a:ext cx="0" cy="27"/>
              </a:xfrm>
              <a:prstGeom prst="line">
                <a:avLst/>
              </a:prstGeom>
              <a:noFill/>
              <a:ln w="19050">
                <a:solidFill>
                  <a:schemeClr val="bg1"/>
                </a:solidFill>
                <a:round/>
                <a:headEnd/>
                <a:tailEnd/>
              </a:ln>
            </p:spPr>
            <p:txBody>
              <a:bodyPr/>
              <a:lstStyle/>
              <a:p>
                <a:endParaRPr lang="id-ID"/>
              </a:p>
            </p:txBody>
          </p:sp>
        </p:grpSp>
        <p:sp>
          <p:nvSpPr>
            <p:cNvPr id="18487" name="TextBox 68"/>
            <p:cNvSpPr txBox="1">
              <a:spLocks noChangeArrowheads="1"/>
            </p:cNvSpPr>
            <p:nvPr/>
          </p:nvSpPr>
          <p:spPr bwMode="auto">
            <a:xfrm>
              <a:off x="1429" y="3148"/>
              <a:ext cx="258" cy="212"/>
            </a:xfrm>
            <a:prstGeom prst="rect">
              <a:avLst/>
            </a:prstGeom>
            <a:noFill/>
            <a:ln w="9525">
              <a:noFill/>
              <a:miter lim="800000"/>
              <a:headEnd/>
              <a:tailEnd/>
            </a:ln>
          </p:spPr>
          <p:txBody>
            <a:bodyPr wrap="none">
              <a:spAutoFit/>
            </a:bodyPr>
            <a:lstStyle/>
            <a:p>
              <a:r>
                <a:rPr lang="en-US" sz="1600" b="1">
                  <a:latin typeface="Calibri" pitchFamily="34" charset="0"/>
                </a:rPr>
                <a:t>30</a:t>
              </a:r>
            </a:p>
          </p:txBody>
        </p:sp>
        <p:sp>
          <p:nvSpPr>
            <p:cNvPr id="18488" name="TextBox 68"/>
            <p:cNvSpPr txBox="1">
              <a:spLocks noChangeArrowheads="1"/>
            </p:cNvSpPr>
            <p:nvPr/>
          </p:nvSpPr>
          <p:spPr bwMode="auto">
            <a:xfrm>
              <a:off x="1692" y="3148"/>
              <a:ext cx="258" cy="212"/>
            </a:xfrm>
            <a:prstGeom prst="rect">
              <a:avLst/>
            </a:prstGeom>
            <a:noFill/>
            <a:ln w="9525">
              <a:noFill/>
              <a:miter lim="800000"/>
              <a:headEnd/>
              <a:tailEnd/>
            </a:ln>
          </p:spPr>
          <p:txBody>
            <a:bodyPr wrap="none">
              <a:spAutoFit/>
            </a:bodyPr>
            <a:lstStyle/>
            <a:p>
              <a:r>
                <a:rPr lang="en-US" sz="1600" b="1">
                  <a:latin typeface="Calibri" pitchFamily="34" charset="0"/>
                </a:rPr>
                <a:t>60</a:t>
              </a:r>
            </a:p>
          </p:txBody>
        </p:sp>
        <p:sp>
          <p:nvSpPr>
            <p:cNvPr id="18489" name="TextBox 68"/>
            <p:cNvSpPr txBox="1">
              <a:spLocks noChangeArrowheads="1"/>
            </p:cNvSpPr>
            <p:nvPr/>
          </p:nvSpPr>
          <p:spPr bwMode="auto">
            <a:xfrm>
              <a:off x="1954" y="3148"/>
              <a:ext cx="258" cy="212"/>
            </a:xfrm>
            <a:prstGeom prst="rect">
              <a:avLst/>
            </a:prstGeom>
            <a:noFill/>
            <a:ln w="9525">
              <a:noFill/>
              <a:miter lim="800000"/>
              <a:headEnd/>
              <a:tailEnd/>
            </a:ln>
          </p:spPr>
          <p:txBody>
            <a:bodyPr wrap="none">
              <a:spAutoFit/>
            </a:bodyPr>
            <a:lstStyle/>
            <a:p>
              <a:r>
                <a:rPr lang="en-US" sz="1600" b="1">
                  <a:latin typeface="Calibri" pitchFamily="34" charset="0"/>
                </a:rPr>
                <a:t>90</a:t>
              </a:r>
            </a:p>
          </p:txBody>
        </p:sp>
        <p:sp>
          <p:nvSpPr>
            <p:cNvPr id="18490" name="TextBox 68"/>
            <p:cNvSpPr txBox="1">
              <a:spLocks noChangeArrowheads="1"/>
            </p:cNvSpPr>
            <p:nvPr/>
          </p:nvSpPr>
          <p:spPr bwMode="auto">
            <a:xfrm>
              <a:off x="2180" y="3148"/>
              <a:ext cx="329" cy="212"/>
            </a:xfrm>
            <a:prstGeom prst="rect">
              <a:avLst/>
            </a:prstGeom>
            <a:noFill/>
            <a:ln w="9525">
              <a:noFill/>
              <a:miter lim="800000"/>
              <a:headEnd/>
              <a:tailEnd/>
            </a:ln>
          </p:spPr>
          <p:txBody>
            <a:bodyPr wrap="none">
              <a:spAutoFit/>
            </a:bodyPr>
            <a:lstStyle/>
            <a:p>
              <a:r>
                <a:rPr lang="en-US" sz="1600" b="1">
                  <a:latin typeface="Calibri" pitchFamily="34" charset="0"/>
                </a:rPr>
                <a:t>120</a:t>
              </a:r>
            </a:p>
          </p:txBody>
        </p:sp>
        <p:sp>
          <p:nvSpPr>
            <p:cNvPr id="18491" name="TextBox 68"/>
            <p:cNvSpPr txBox="1">
              <a:spLocks noChangeArrowheads="1"/>
            </p:cNvSpPr>
            <p:nvPr/>
          </p:nvSpPr>
          <p:spPr bwMode="auto">
            <a:xfrm>
              <a:off x="2441" y="3148"/>
              <a:ext cx="329" cy="212"/>
            </a:xfrm>
            <a:prstGeom prst="rect">
              <a:avLst/>
            </a:prstGeom>
            <a:noFill/>
            <a:ln w="9525">
              <a:noFill/>
              <a:miter lim="800000"/>
              <a:headEnd/>
              <a:tailEnd/>
            </a:ln>
          </p:spPr>
          <p:txBody>
            <a:bodyPr wrap="none">
              <a:spAutoFit/>
            </a:bodyPr>
            <a:lstStyle/>
            <a:p>
              <a:r>
                <a:rPr lang="en-US" sz="1600" b="1">
                  <a:latin typeface="Calibri" pitchFamily="34" charset="0"/>
                </a:rPr>
                <a:t>150</a:t>
              </a:r>
            </a:p>
          </p:txBody>
        </p:sp>
        <p:sp>
          <p:nvSpPr>
            <p:cNvPr id="18492" name="TextBox 68"/>
            <p:cNvSpPr txBox="1">
              <a:spLocks noChangeArrowheads="1"/>
            </p:cNvSpPr>
            <p:nvPr/>
          </p:nvSpPr>
          <p:spPr bwMode="auto">
            <a:xfrm>
              <a:off x="2703" y="3148"/>
              <a:ext cx="329" cy="212"/>
            </a:xfrm>
            <a:prstGeom prst="rect">
              <a:avLst/>
            </a:prstGeom>
            <a:noFill/>
            <a:ln w="9525">
              <a:noFill/>
              <a:miter lim="800000"/>
              <a:headEnd/>
              <a:tailEnd/>
            </a:ln>
          </p:spPr>
          <p:txBody>
            <a:bodyPr wrap="none">
              <a:spAutoFit/>
            </a:bodyPr>
            <a:lstStyle/>
            <a:p>
              <a:r>
                <a:rPr lang="en-US" sz="1600" b="1">
                  <a:latin typeface="Calibri" pitchFamily="34" charset="0"/>
                </a:rPr>
                <a:t>180</a:t>
              </a:r>
            </a:p>
          </p:txBody>
        </p:sp>
        <p:sp>
          <p:nvSpPr>
            <p:cNvPr id="18493" name="TextBox 68"/>
            <p:cNvSpPr txBox="1">
              <a:spLocks noChangeArrowheads="1"/>
            </p:cNvSpPr>
            <p:nvPr/>
          </p:nvSpPr>
          <p:spPr bwMode="auto">
            <a:xfrm>
              <a:off x="2965" y="3148"/>
              <a:ext cx="329" cy="212"/>
            </a:xfrm>
            <a:prstGeom prst="rect">
              <a:avLst/>
            </a:prstGeom>
            <a:noFill/>
            <a:ln w="9525">
              <a:noFill/>
              <a:miter lim="800000"/>
              <a:headEnd/>
              <a:tailEnd/>
            </a:ln>
          </p:spPr>
          <p:txBody>
            <a:bodyPr wrap="none">
              <a:spAutoFit/>
            </a:bodyPr>
            <a:lstStyle/>
            <a:p>
              <a:r>
                <a:rPr lang="en-US" sz="1600" b="1">
                  <a:latin typeface="Calibri" pitchFamily="34" charset="0"/>
                </a:rPr>
                <a:t>210</a:t>
              </a:r>
            </a:p>
          </p:txBody>
        </p:sp>
        <p:sp>
          <p:nvSpPr>
            <p:cNvPr id="18494" name="TextBox 68"/>
            <p:cNvSpPr txBox="1">
              <a:spLocks noChangeArrowheads="1"/>
            </p:cNvSpPr>
            <p:nvPr/>
          </p:nvSpPr>
          <p:spPr bwMode="auto">
            <a:xfrm>
              <a:off x="3227" y="3148"/>
              <a:ext cx="329" cy="212"/>
            </a:xfrm>
            <a:prstGeom prst="rect">
              <a:avLst/>
            </a:prstGeom>
            <a:noFill/>
            <a:ln w="9525">
              <a:noFill/>
              <a:miter lim="800000"/>
              <a:headEnd/>
              <a:tailEnd/>
            </a:ln>
          </p:spPr>
          <p:txBody>
            <a:bodyPr wrap="none">
              <a:spAutoFit/>
            </a:bodyPr>
            <a:lstStyle/>
            <a:p>
              <a:r>
                <a:rPr lang="en-US" sz="1600" b="1">
                  <a:latin typeface="Calibri" pitchFamily="34" charset="0"/>
                </a:rPr>
                <a:t>240</a:t>
              </a:r>
            </a:p>
          </p:txBody>
        </p:sp>
        <p:sp>
          <p:nvSpPr>
            <p:cNvPr id="18495" name="TextBox 68"/>
            <p:cNvSpPr txBox="1">
              <a:spLocks noChangeArrowheads="1"/>
            </p:cNvSpPr>
            <p:nvPr/>
          </p:nvSpPr>
          <p:spPr bwMode="auto">
            <a:xfrm>
              <a:off x="3495" y="3148"/>
              <a:ext cx="329" cy="212"/>
            </a:xfrm>
            <a:prstGeom prst="rect">
              <a:avLst/>
            </a:prstGeom>
            <a:noFill/>
            <a:ln w="9525">
              <a:noFill/>
              <a:miter lim="800000"/>
              <a:headEnd/>
              <a:tailEnd/>
            </a:ln>
          </p:spPr>
          <p:txBody>
            <a:bodyPr wrap="none">
              <a:spAutoFit/>
            </a:bodyPr>
            <a:lstStyle/>
            <a:p>
              <a:r>
                <a:rPr lang="en-US" sz="1600" b="1">
                  <a:latin typeface="Calibri" pitchFamily="34" charset="0"/>
                </a:rPr>
                <a:t>270</a:t>
              </a:r>
            </a:p>
          </p:txBody>
        </p:sp>
        <p:sp>
          <p:nvSpPr>
            <p:cNvPr id="18496" name="TextBox 68"/>
            <p:cNvSpPr txBox="1">
              <a:spLocks noChangeArrowheads="1"/>
            </p:cNvSpPr>
            <p:nvPr/>
          </p:nvSpPr>
          <p:spPr bwMode="auto">
            <a:xfrm>
              <a:off x="3751" y="3148"/>
              <a:ext cx="329" cy="212"/>
            </a:xfrm>
            <a:prstGeom prst="rect">
              <a:avLst/>
            </a:prstGeom>
            <a:noFill/>
            <a:ln w="9525">
              <a:noFill/>
              <a:miter lim="800000"/>
              <a:headEnd/>
              <a:tailEnd/>
            </a:ln>
          </p:spPr>
          <p:txBody>
            <a:bodyPr wrap="none">
              <a:spAutoFit/>
            </a:bodyPr>
            <a:lstStyle/>
            <a:p>
              <a:r>
                <a:rPr lang="en-US" sz="1600" b="1">
                  <a:latin typeface="Calibri" pitchFamily="34" charset="0"/>
                </a:rPr>
                <a:t>300</a:t>
              </a:r>
            </a:p>
          </p:txBody>
        </p:sp>
        <p:sp>
          <p:nvSpPr>
            <p:cNvPr id="18497" name="TextBox 68"/>
            <p:cNvSpPr txBox="1">
              <a:spLocks noChangeArrowheads="1"/>
            </p:cNvSpPr>
            <p:nvPr/>
          </p:nvSpPr>
          <p:spPr bwMode="auto">
            <a:xfrm>
              <a:off x="4010" y="3148"/>
              <a:ext cx="329" cy="212"/>
            </a:xfrm>
            <a:prstGeom prst="rect">
              <a:avLst/>
            </a:prstGeom>
            <a:noFill/>
            <a:ln w="9525">
              <a:noFill/>
              <a:miter lim="800000"/>
              <a:headEnd/>
              <a:tailEnd/>
            </a:ln>
          </p:spPr>
          <p:txBody>
            <a:bodyPr wrap="none">
              <a:spAutoFit/>
            </a:bodyPr>
            <a:lstStyle/>
            <a:p>
              <a:r>
                <a:rPr lang="en-US" sz="1600" b="1">
                  <a:latin typeface="Calibri" pitchFamily="34" charset="0"/>
                </a:rPr>
                <a:t>330</a:t>
              </a:r>
            </a:p>
          </p:txBody>
        </p:sp>
        <p:sp>
          <p:nvSpPr>
            <p:cNvPr id="18498" name="TextBox 68"/>
            <p:cNvSpPr txBox="1">
              <a:spLocks noChangeArrowheads="1"/>
            </p:cNvSpPr>
            <p:nvPr/>
          </p:nvSpPr>
          <p:spPr bwMode="auto">
            <a:xfrm>
              <a:off x="4277" y="3151"/>
              <a:ext cx="329" cy="212"/>
            </a:xfrm>
            <a:prstGeom prst="rect">
              <a:avLst/>
            </a:prstGeom>
            <a:noFill/>
            <a:ln w="9525">
              <a:noFill/>
              <a:miter lim="800000"/>
              <a:headEnd/>
              <a:tailEnd/>
            </a:ln>
          </p:spPr>
          <p:txBody>
            <a:bodyPr wrap="none">
              <a:spAutoFit/>
            </a:bodyPr>
            <a:lstStyle/>
            <a:p>
              <a:r>
                <a:rPr lang="en-US" sz="1600" b="1">
                  <a:latin typeface="Calibri" pitchFamily="34" charset="0"/>
                </a:rPr>
                <a:t>360</a:t>
              </a:r>
            </a:p>
          </p:txBody>
        </p:sp>
      </p:grpSp>
      <p:sp>
        <p:nvSpPr>
          <p:cNvPr id="18437" name="Rectangle 8"/>
          <p:cNvSpPr>
            <a:spLocks noGrp="1" noChangeArrowheads="1"/>
          </p:cNvSpPr>
          <p:nvPr>
            <p:ph type="title"/>
          </p:nvPr>
        </p:nvSpPr>
        <p:spPr>
          <a:xfrm>
            <a:off x="179388" y="198438"/>
            <a:ext cx="8820150" cy="1143000"/>
          </a:xfrm>
        </p:spPr>
        <p:txBody>
          <a:bodyPr/>
          <a:lstStyle/>
          <a:p>
            <a:pPr eaLnBrk="1" hangingPunct="1"/>
            <a:r>
              <a:rPr lang="en-GB" sz="3200" b="1" smtClean="0">
                <a:cs typeface="Arial" pitchFamily="34" charset="0"/>
              </a:rPr>
              <a:t>POET-COPD</a:t>
            </a:r>
            <a:r>
              <a:rPr lang="en-GB" sz="3200" b="1" baseline="30000" smtClean="0">
                <a:cs typeface="Arial" pitchFamily="34" charset="0"/>
              </a:rPr>
              <a:t>®</a:t>
            </a:r>
            <a:r>
              <a:rPr lang="en-GB" sz="3200" b="1" smtClean="0">
                <a:cs typeface="Arial" pitchFamily="34" charset="0"/>
              </a:rPr>
              <a:t>: Tiotropium Significantly Delayed Time to First Severe Exacerbation</a:t>
            </a:r>
          </a:p>
        </p:txBody>
      </p:sp>
      <p:grpSp>
        <p:nvGrpSpPr>
          <p:cNvPr id="18438" name="Group 48"/>
          <p:cNvGrpSpPr>
            <a:grpSpLocks/>
          </p:cNvGrpSpPr>
          <p:nvPr/>
        </p:nvGrpSpPr>
        <p:grpSpPr bwMode="auto">
          <a:xfrm>
            <a:off x="2533650" y="1639888"/>
            <a:ext cx="1576388" cy="581025"/>
            <a:chOff x="4177" y="1343"/>
            <a:chExt cx="993" cy="366"/>
          </a:xfrm>
        </p:grpSpPr>
        <p:sp>
          <p:nvSpPr>
            <p:cNvPr id="18476" name="Line 49"/>
            <p:cNvSpPr>
              <a:spLocks noChangeShapeType="1"/>
            </p:cNvSpPr>
            <p:nvPr/>
          </p:nvSpPr>
          <p:spPr bwMode="auto">
            <a:xfrm>
              <a:off x="4177" y="1457"/>
              <a:ext cx="240" cy="0"/>
            </a:xfrm>
            <a:prstGeom prst="line">
              <a:avLst/>
            </a:prstGeom>
            <a:noFill/>
            <a:ln w="28575">
              <a:solidFill>
                <a:srgbClr val="005A8C"/>
              </a:solidFill>
              <a:round/>
              <a:headEnd/>
              <a:tailEnd/>
            </a:ln>
          </p:spPr>
          <p:txBody>
            <a:bodyPr wrap="none" anchor="ctr"/>
            <a:lstStyle/>
            <a:p>
              <a:endParaRPr lang="id-ID"/>
            </a:p>
          </p:txBody>
        </p:sp>
        <p:sp>
          <p:nvSpPr>
            <p:cNvPr id="18477" name="Line 50"/>
            <p:cNvSpPr>
              <a:spLocks noChangeShapeType="1"/>
            </p:cNvSpPr>
            <p:nvPr/>
          </p:nvSpPr>
          <p:spPr bwMode="auto">
            <a:xfrm>
              <a:off x="4180" y="1604"/>
              <a:ext cx="240" cy="0"/>
            </a:xfrm>
            <a:prstGeom prst="line">
              <a:avLst/>
            </a:prstGeom>
            <a:noFill/>
            <a:ln w="28575">
              <a:solidFill>
                <a:srgbClr val="FF3399"/>
              </a:solidFill>
              <a:prstDash val="sysDot"/>
              <a:round/>
              <a:headEnd/>
              <a:tailEnd/>
            </a:ln>
          </p:spPr>
          <p:txBody>
            <a:bodyPr wrap="none" anchor="ctr"/>
            <a:lstStyle/>
            <a:p>
              <a:endParaRPr lang="id-ID"/>
            </a:p>
          </p:txBody>
        </p:sp>
        <p:sp>
          <p:nvSpPr>
            <p:cNvPr id="18478" name="Text Box 51"/>
            <p:cNvSpPr txBox="1">
              <a:spLocks noChangeArrowheads="1"/>
            </p:cNvSpPr>
            <p:nvPr/>
          </p:nvSpPr>
          <p:spPr bwMode="auto">
            <a:xfrm>
              <a:off x="4385" y="1343"/>
              <a:ext cx="785" cy="366"/>
            </a:xfrm>
            <a:prstGeom prst="rect">
              <a:avLst/>
            </a:prstGeom>
            <a:noFill/>
            <a:ln w="9525">
              <a:noFill/>
              <a:miter lim="800000"/>
              <a:headEnd/>
              <a:tailEnd/>
            </a:ln>
          </p:spPr>
          <p:txBody>
            <a:bodyPr wrap="none">
              <a:spAutoFit/>
            </a:bodyPr>
            <a:lstStyle/>
            <a:p>
              <a:r>
                <a:rPr lang="en-US" sz="1600" b="1">
                  <a:latin typeface="Calibri" pitchFamily="34" charset="0"/>
                </a:rPr>
                <a:t>Tiotropium</a:t>
              </a:r>
            </a:p>
            <a:p>
              <a:r>
                <a:rPr lang="en-US" sz="1600" b="1">
                  <a:latin typeface="Calibri" pitchFamily="34" charset="0"/>
                </a:rPr>
                <a:t>Salmeterol</a:t>
              </a:r>
            </a:p>
          </p:txBody>
        </p:sp>
      </p:grpSp>
      <p:sp>
        <p:nvSpPr>
          <p:cNvPr id="18439" name="Text Box 52"/>
          <p:cNvSpPr txBox="1">
            <a:spLocks noChangeArrowheads="1"/>
          </p:cNvSpPr>
          <p:nvPr/>
        </p:nvSpPr>
        <p:spPr bwMode="auto">
          <a:xfrm>
            <a:off x="6532563" y="4292600"/>
            <a:ext cx="2360612" cy="825500"/>
          </a:xfrm>
          <a:prstGeom prst="rect">
            <a:avLst/>
          </a:prstGeom>
          <a:noFill/>
          <a:ln w="9525">
            <a:noFill/>
            <a:miter lim="800000"/>
            <a:headEnd/>
            <a:tailEnd/>
          </a:ln>
        </p:spPr>
        <p:txBody>
          <a:bodyPr wrap="none">
            <a:spAutoFit/>
          </a:bodyPr>
          <a:lstStyle/>
          <a:p>
            <a:r>
              <a:rPr lang="en-US" sz="1600" b="1">
                <a:latin typeface="Calibri" pitchFamily="34" charset="0"/>
              </a:rPr>
              <a:t>Hazard ratio = 0.72*</a:t>
            </a:r>
          </a:p>
          <a:p>
            <a:r>
              <a:rPr lang="en-US" sz="1600" b="1">
                <a:latin typeface="Calibri" pitchFamily="34" charset="0"/>
              </a:rPr>
              <a:t>(95% CI, 0.61, 0.85)</a:t>
            </a:r>
          </a:p>
          <a:p>
            <a:r>
              <a:rPr lang="en-US" sz="1600" b="1">
                <a:latin typeface="Calibri" pitchFamily="34" charset="0"/>
              </a:rPr>
              <a:t>P&lt;0.001 (log-rank test)</a:t>
            </a:r>
          </a:p>
        </p:txBody>
      </p:sp>
      <p:graphicFrame>
        <p:nvGraphicFramePr>
          <p:cNvPr id="197686" name="Group 54"/>
          <p:cNvGraphicFramePr>
            <a:graphicFrameLocks noGrp="1"/>
          </p:cNvGraphicFramePr>
          <p:nvPr/>
        </p:nvGraphicFramePr>
        <p:xfrm>
          <a:off x="611188" y="5930900"/>
          <a:ext cx="6591300" cy="438150"/>
        </p:xfrm>
        <a:graphic>
          <a:graphicData uri="http://schemas.openxmlformats.org/drawingml/2006/table">
            <a:tbl>
              <a:tblPr/>
              <a:tblGrid>
                <a:gridCol w="1162050"/>
                <a:gridCol w="417512"/>
                <a:gridCol w="417513"/>
                <a:gridCol w="417512"/>
                <a:gridCol w="417513"/>
                <a:gridCol w="417512"/>
                <a:gridCol w="417513"/>
                <a:gridCol w="417512"/>
                <a:gridCol w="417513"/>
                <a:gridCol w="419100"/>
                <a:gridCol w="417512"/>
                <a:gridCol w="417513"/>
                <a:gridCol w="417512"/>
                <a:gridCol w="417513"/>
              </a:tblGrid>
              <a:tr h="219075">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1" i="0" u="none" strike="noStrike" cap="none" normalizeH="0" baseline="0" dirty="0" err="1" smtClean="0">
                          <a:ln>
                            <a:noFill/>
                          </a:ln>
                          <a:solidFill>
                            <a:srgbClr val="005A8C"/>
                          </a:solidFill>
                          <a:effectLst/>
                          <a:latin typeface="Arial" charset="0"/>
                          <a:cs typeface="Arial" charset="0"/>
                        </a:rPr>
                        <a:t>Tiotropium</a:t>
                      </a:r>
                      <a:endParaRPr kumimoji="0" lang="en-US" sz="1200" b="1" i="0" u="none" strike="noStrike" cap="none" normalizeH="0" baseline="0" dirty="0" smtClean="0">
                        <a:ln>
                          <a:noFill/>
                        </a:ln>
                        <a:solidFill>
                          <a:srgbClr val="005A8C"/>
                        </a:solidFill>
                        <a:effectLst/>
                        <a:latin typeface="Arial" charset="0"/>
                        <a:cs typeface="Arial" charset="0"/>
                      </a:endParaRP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3707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3564</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3453</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3359</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3285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3217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3177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3125</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3066</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3017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2977</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2984</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2663</a:t>
                      </a:r>
                    </a:p>
                  </a:txBody>
                  <a:tcPr marL="18000" marR="18000" marT="18000" marB="18000" anchor="ctr" anchorCtr="1"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cs typeface="Arial" charset="0"/>
                        </a:rPr>
                        <a:t>Salmeterol</a:t>
                      </a:r>
                      <a:endParaRPr kumimoji="0" lang="en-US" sz="1200" b="1" i="0" u="none" strike="noStrike" cap="none" normalizeH="0" baseline="0" dirty="0" smtClean="0">
                        <a:ln>
                          <a:noFill/>
                        </a:ln>
                        <a:solidFill>
                          <a:schemeClr val="tx1"/>
                        </a:solidFill>
                        <a:effectLst/>
                        <a:latin typeface="Arial" charset="0"/>
                        <a:cs typeface="Arial" charset="0"/>
                      </a:endParaRP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3669</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3502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3362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3244</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3172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3080</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3032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2982</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2921</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2870</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2834</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2806</a:t>
                      </a:r>
                    </a:p>
                  </a:txBody>
                  <a:tcPr marL="18000" marR="18000" marT="18000" marB="180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2489</a:t>
                      </a:r>
                    </a:p>
                  </a:txBody>
                  <a:tcPr marL="18000" marR="18000" marT="18000" marB="18000" anchor="ctr" anchorCtr="1" horzOverflow="overflow">
                    <a:lnL>
                      <a:noFill/>
                    </a:lnL>
                    <a:lnR>
                      <a:noFill/>
                    </a:lnR>
                    <a:lnT>
                      <a:noFill/>
                    </a:lnT>
                    <a:lnB>
                      <a:noFill/>
                    </a:lnB>
                    <a:lnTlToBr>
                      <a:noFill/>
                    </a:lnTlToBr>
                    <a:lnBlToTr>
                      <a:noFill/>
                    </a:lnBlToTr>
                    <a:noFill/>
                  </a:tcPr>
                </a:tc>
              </a:tr>
            </a:tbl>
          </a:graphicData>
        </a:graphic>
      </p:graphicFrame>
      <p:sp>
        <p:nvSpPr>
          <p:cNvPr id="18469" name="Text Box 115"/>
          <p:cNvSpPr txBox="1">
            <a:spLocks noChangeArrowheads="1"/>
          </p:cNvSpPr>
          <p:nvPr/>
        </p:nvSpPr>
        <p:spPr bwMode="auto">
          <a:xfrm>
            <a:off x="717550" y="5635625"/>
            <a:ext cx="1785938" cy="274638"/>
          </a:xfrm>
          <a:prstGeom prst="rect">
            <a:avLst/>
          </a:prstGeom>
          <a:noFill/>
          <a:ln w="9525">
            <a:noFill/>
            <a:miter lim="800000"/>
            <a:headEnd/>
            <a:tailEnd/>
          </a:ln>
        </p:spPr>
        <p:txBody>
          <a:bodyPr wrap="none">
            <a:spAutoFit/>
          </a:bodyPr>
          <a:lstStyle/>
          <a:p>
            <a:r>
              <a:rPr lang="en-US" sz="1200" b="1">
                <a:latin typeface="Calibri" pitchFamily="34" charset="0"/>
              </a:rPr>
              <a:t>No. of patients at risk:</a:t>
            </a:r>
          </a:p>
        </p:txBody>
      </p:sp>
      <p:sp>
        <p:nvSpPr>
          <p:cNvPr id="18470" name="Freeform 117"/>
          <p:cNvSpPr>
            <a:spLocks/>
          </p:cNvSpPr>
          <p:nvPr/>
        </p:nvSpPr>
        <p:spPr bwMode="auto">
          <a:xfrm>
            <a:off x="1976438" y="3759200"/>
            <a:ext cx="4981575" cy="1412875"/>
          </a:xfrm>
          <a:custGeom>
            <a:avLst/>
            <a:gdLst>
              <a:gd name="T0" fmla="*/ 2147483647 w 3138"/>
              <a:gd name="T1" fmla="*/ 2147483647 h 890"/>
              <a:gd name="T2" fmla="*/ 2147483647 w 3138"/>
              <a:gd name="T3" fmla="*/ 2147483647 h 890"/>
              <a:gd name="T4" fmla="*/ 2147483647 w 3138"/>
              <a:gd name="T5" fmla="*/ 2147483647 h 890"/>
              <a:gd name="T6" fmla="*/ 2147483647 w 3138"/>
              <a:gd name="T7" fmla="*/ 2147483647 h 890"/>
              <a:gd name="T8" fmla="*/ 2147483647 w 3138"/>
              <a:gd name="T9" fmla="*/ 2147483647 h 890"/>
              <a:gd name="T10" fmla="*/ 2147483647 w 3138"/>
              <a:gd name="T11" fmla="*/ 2147483647 h 890"/>
              <a:gd name="T12" fmla="*/ 2147483647 w 3138"/>
              <a:gd name="T13" fmla="*/ 2147483647 h 890"/>
              <a:gd name="T14" fmla="*/ 2147483647 w 3138"/>
              <a:gd name="T15" fmla="*/ 2147483647 h 890"/>
              <a:gd name="T16" fmla="*/ 2147483647 w 3138"/>
              <a:gd name="T17" fmla="*/ 2147483647 h 890"/>
              <a:gd name="T18" fmla="*/ 2147483647 w 3138"/>
              <a:gd name="T19" fmla="*/ 2147483647 h 890"/>
              <a:gd name="T20" fmla="*/ 2147483647 w 3138"/>
              <a:gd name="T21" fmla="*/ 2147483647 h 890"/>
              <a:gd name="T22" fmla="*/ 2147483647 w 3138"/>
              <a:gd name="T23" fmla="*/ 2147483647 h 890"/>
              <a:gd name="T24" fmla="*/ 2147483647 w 3138"/>
              <a:gd name="T25" fmla="*/ 2147483647 h 890"/>
              <a:gd name="T26" fmla="*/ 2147483647 w 3138"/>
              <a:gd name="T27" fmla="*/ 2147483647 h 890"/>
              <a:gd name="T28" fmla="*/ 2147483647 w 3138"/>
              <a:gd name="T29" fmla="*/ 2147483647 h 890"/>
              <a:gd name="T30" fmla="*/ 2147483647 w 3138"/>
              <a:gd name="T31" fmla="*/ 2147483647 h 890"/>
              <a:gd name="T32" fmla="*/ 2147483647 w 3138"/>
              <a:gd name="T33" fmla="*/ 2147483647 h 890"/>
              <a:gd name="T34" fmla="*/ 2147483647 w 3138"/>
              <a:gd name="T35" fmla="*/ 2147483647 h 890"/>
              <a:gd name="T36" fmla="*/ 2147483647 w 3138"/>
              <a:gd name="T37" fmla="*/ 2147483647 h 890"/>
              <a:gd name="T38" fmla="*/ 2147483647 w 3138"/>
              <a:gd name="T39" fmla="*/ 2147483647 h 890"/>
              <a:gd name="T40" fmla="*/ 2147483647 w 3138"/>
              <a:gd name="T41" fmla="*/ 2147483647 h 890"/>
              <a:gd name="T42" fmla="*/ 2147483647 w 3138"/>
              <a:gd name="T43" fmla="*/ 2147483647 h 890"/>
              <a:gd name="T44" fmla="*/ 2147483647 w 3138"/>
              <a:gd name="T45" fmla="*/ 2147483647 h 890"/>
              <a:gd name="T46" fmla="*/ 2147483647 w 3138"/>
              <a:gd name="T47" fmla="*/ 2147483647 h 890"/>
              <a:gd name="T48" fmla="*/ 2147483647 w 3138"/>
              <a:gd name="T49" fmla="*/ 2147483647 h 890"/>
              <a:gd name="T50" fmla="*/ 2147483647 w 3138"/>
              <a:gd name="T51" fmla="*/ 2147483647 h 890"/>
              <a:gd name="T52" fmla="*/ 2147483647 w 3138"/>
              <a:gd name="T53" fmla="*/ 2147483647 h 890"/>
              <a:gd name="T54" fmla="*/ 2147483647 w 3138"/>
              <a:gd name="T55" fmla="*/ 2147483647 h 890"/>
              <a:gd name="T56" fmla="*/ 2147483647 w 3138"/>
              <a:gd name="T57" fmla="*/ 2147483647 h 890"/>
              <a:gd name="T58" fmla="*/ 2147483647 w 3138"/>
              <a:gd name="T59" fmla="*/ 2147483647 h 890"/>
              <a:gd name="T60" fmla="*/ 2147483647 w 3138"/>
              <a:gd name="T61" fmla="*/ 2147483647 h 890"/>
              <a:gd name="T62" fmla="*/ 2147483647 w 3138"/>
              <a:gd name="T63" fmla="*/ 2147483647 h 890"/>
              <a:gd name="T64" fmla="*/ 2147483647 w 3138"/>
              <a:gd name="T65" fmla="*/ 2147483647 h 890"/>
              <a:gd name="T66" fmla="*/ 2147483647 w 3138"/>
              <a:gd name="T67" fmla="*/ 2147483647 h 890"/>
              <a:gd name="T68" fmla="*/ 2147483647 w 3138"/>
              <a:gd name="T69" fmla="*/ 2147483647 h 890"/>
              <a:gd name="T70" fmla="*/ 2147483647 w 3138"/>
              <a:gd name="T71" fmla="*/ 2147483647 h 890"/>
              <a:gd name="T72" fmla="*/ 2147483647 w 3138"/>
              <a:gd name="T73" fmla="*/ 2147483647 h 890"/>
              <a:gd name="T74" fmla="*/ 2147483647 w 3138"/>
              <a:gd name="T75" fmla="*/ 2147483647 h 890"/>
              <a:gd name="T76" fmla="*/ 2147483647 w 3138"/>
              <a:gd name="T77" fmla="*/ 2147483647 h 890"/>
              <a:gd name="T78" fmla="*/ 2147483647 w 3138"/>
              <a:gd name="T79" fmla="*/ 2147483647 h 890"/>
              <a:gd name="T80" fmla="*/ 2147483647 w 3138"/>
              <a:gd name="T81" fmla="*/ 2147483647 h 890"/>
              <a:gd name="T82" fmla="*/ 2147483647 w 3138"/>
              <a:gd name="T83" fmla="*/ 2147483647 h 890"/>
              <a:gd name="T84" fmla="*/ 2147483647 w 3138"/>
              <a:gd name="T85" fmla="*/ 2147483647 h 890"/>
              <a:gd name="T86" fmla="*/ 2147483647 w 3138"/>
              <a:gd name="T87" fmla="*/ 2147483647 h 890"/>
              <a:gd name="T88" fmla="*/ 2147483647 w 3138"/>
              <a:gd name="T89" fmla="*/ 2147483647 h 890"/>
              <a:gd name="T90" fmla="*/ 2147483647 w 3138"/>
              <a:gd name="T91" fmla="*/ 2147483647 h 890"/>
              <a:gd name="T92" fmla="*/ 2147483647 w 3138"/>
              <a:gd name="T93" fmla="*/ 2147483647 h 890"/>
              <a:gd name="T94" fmla="*/ 2147483647 w 3138"/>
              <a:gd name="T95" fmla="*/ 2147483647 h 890"/>
              <a:gd name="T96" fmla="*/ 2147483647 w 3138"/>
              <a:gd name="T97" fmla="*/ 2147483647 h 890"/>
              <a:gd name="T98" fmla="*/ 2147483647 w 3138"/>
              <a:gd name="T99" fmla="*/ 2147483647 h 890"/>
              <a:gd name="T100" fmla="*/ 2147483647 w 3138"/>
              <a:gd name="T101" fmla="*/ 2147483647 h 890"/>
              <a:gd name="T102" fmla="*/ 2147483647 w 3138"/>
              <a:gd name="T103" fmla="*/ 2147483647 h 890"/>
              <a:gd name="T104" fmla="*/ 2147483647 w 3138"/>
              <a:gd name="T105" fmla="*/ 2147483647 h 890"/>
              <a:gd name="T106" fmla="*/ 2147483647 w 3138"/>
              <a:gd name="T107" fmla="*/ 2147483647 h 890"/>
              <a:gd name="T108" fmla="*/ 2147483647 w 3138"/>
              <a:gd name="T109" fmla="*/ 2147483647 h 890"/>
              <a:gd name="T110" fmla="*/ 2147483647 w 3138"/>
              <a:gd name="T111" fmla="*/ 2147483647 h 890"/>
              <a:gd name="T112" fmla="*/ 2147483647 w 3138"/>
              <a:gd name="T113" fmla="*/ 2147483647 h 8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38"/>
              <a:gd name="T172" fmla="*/ 0 h 890"/>
              <a:gd name="T173" fmla="*/ 3138 w 3138"/>
              <a:gd name="T174" fmla="*/ 890 h 8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38" h="890">
                <a:moveTo>
                  <a:pt x="0" y="890"/>
                </a:moveTo>
                <a:lnTo>
                  <a:pt x="12" y="884"/>
                </a:lnTo>
                <a:lnTo>
                  <a:pt x="21" y="879"/>
                </a:lnTo>
                <a:lnTo>
                  <a:pt x="32" y="875"/>
                </a:lnTo>
                <a:lnTo>
                  <a:pt x="39" y="869"/>
                </a:lnTo>
                <a:lnTo>
                  <a:pt x="45" y="873"/>
                </a:lnTo>
                <a:lnTo>
                  <a:pt x="53" y="873"/>
                </a:lnTo>
                <a:lnTo>
                  <a:pt x="57" y="867"/>
                </a:lnTo>
                <a:lnTo>
                  <a:pt x="66" y="869"/>
                </a:lnTo>
                <a:lnTo>
                  <a:pt x="75" y="866"/>
                </a:lnTo>
                <a:lnTo>
                  <a:pt x="87" y="866"/>
                </a:lnTo>
                <a:lnTo>
                  <a:pt x="96" y="860"/>
                </a:lnTo>
                <a:lnTo>
                  <a:pt x="102" y="857"/>
                </a:lnTo>
                <a:lnTo>
                  <a:pt x="111" y="855"/>
                </a:lnTo>
                <a:lnTo>
                  <a:pt x="128" y="845"/>
                </a:lnTo>
                <a:lnTo>
                  <a:pt x="135" y="837"/>
                </a:lnTo>
                <a:lnTo>
                  <a:pt x="144" y="831"/>
                </a:lnTo>
                <a:lnTo>
                  <a:pt x="152" y="831"/>
                </a:lnTo>
                <a:lnTo>
                  <a:pt x="161" y="828"/>
                </a:lnTo>
                <a:lnTo>
                  <a:pt x="173" y="824"/>
                </a:lnTo>
                <a:lnTo>
                  <a:pt x="183" y="822"/>
                </a:lnTo>
                <a:lnTo>
                  <a:pt x="194" y="818"/>
                </a:lnTo>
                <a:lnTo>
                  <a:pt x="197" y="819"/>
                </a:lnTo>
                <a:lnTo>
                  <a:pt x="207" y="819"/>
                </a:lnTo>
                <a:lnTo>
                  <a:pt x="210" y="812"/>
                </a:lnTo>
                <a:lnTo>
                  <a:pt x="222" y="807"/>
                </a:lnTo>
                <a:lnTo>
                  <a:pt x="232" y="804"/>
                </a:lnTo>
                <a:lnTo>
                  <a:pt x="237" y="801"/>
                </a:lnTo>
                <a:lnTo>
                  <a:pt x="248" y="800"/>
                </a:lnTo>
                <a:lnTo>
                  <a:pt x="255" y="792"/>
                </a:lnTo>
                <a:lnTo>
                  <a:pt x="264" y="786"/>
                </a:lnTo>
                <a:lnTo>
                  <a:pt x="269" y="783"/>
                </a:lnTo>
                <a:lnTo>
                  <a:pt x="273" y="783"/>
                </a:lnTo>
                <a:lnTo>
                  <a:pt x="284" y="777"/>
                </a:lnTo>
                <a:lnTo>
                  <a:pt x="296" y="779"/>
                </a:lnTo>
                <a:lnTo>
                  <a:pt x="309" y="779"/>
                </a:lnTo>
                <a:lnTo>
                  <a:pt x="320" y="776"/>
                </a:lnTo>
                <a:lnTo>
                  <a:pt x="332" y="776"/>
                </a:lnTo>
                <a:lnTo>
                  <a:pt x="341" y="770"/>
                </a:lnTo>
                <a:lnTo>
                  <a:pt x="353" y="770"/>
                </a:lnTo>
                <a:lnTo>
                  <a:pt x="356" y="767"/>
                </a:lnTo>
                <a:lnTo>
                  <a:pt x="368" y="767"/>
                </a:lnTo>
                <a:lnTo>
                  <a:pt x="368" y="761"/>
                </a:lnTo>
                <a:lnTo>
                  <a:pt x="380" y="756"/>
                </a:lnTo>
                <a:lnTo>
                  <a:pt x="384" y="744"/>
                </a:lnTo>
                <a:lnTo>
                  <a:pt x="392" y="737"/>
                </a:lnTo>
                <a:lnTo>
                  <a:pt x="401" y="735"/>
                </a:lnTo>
                <a:lnTo>
                  <a:pt x="407" y="732"/>
                </a:lnTo>
                <a:lnTo>
                  <a:pt x="419" y="735"/>
                </a:lnTo>
                <a:lnTo>
                  <a:pt x="410" y="735"/>
                </a:lnTo>
                <a:lnTo>
                  <a:pt x="423" y="735"/>
                </a:lnTo>
                <a:lnTo>
                  <a:pt x="434" y="732"/>
                </a:lnTo>
                <a:lnTo>
                  <a:pt x="444" y="732"/>
                </a:lnTo>
                <a:lnTo>
                  <a:pt x="447" y="723"/>
                </a:lnTo>
                <a:lnTo>
                  <a:pt x="453" y="726"/>
                </a:lnTo>
                <a:lnTo>
                  <a:pt x="461" y="720"/>
                </a:lnTo>
                <a:lnTo>
                  <a:pt x="468" y="723"/>
                </a:lnTo>
                <a:lnTo>
                  <a:pt x="470" y="720"/>
                </a:lnTo>
                <a:lnTo>
                  <a:pt x="479" y="719"/>
                </a:lnTo>
                <a:lnTo>
                  <a:pt x="491" y="719"/>
                </a:lnTo>
                <a:lnTo>
                  <a:pt x="500" y="713"/>
                </a:lnTo>
                <a:lnTo>
                  <a:pt x="504" y="707"/>
                </a:lnTo>
                <a:lnTo>
                  <a:pt x="510" y="710"/>
                </a:lnTo>
                <a:lnTo>
                  <a:pt x="524" y="705"/>
                </a:lnTo>
                <a:lnTo>
                  <a:pt x="537" y="710"/>
                </a:lnTo>
                <a:lnTo>
                  <a:pt x="542" y="702"/>
                </a:lnTo>
                <a:lnTo>
                  <a:pt x="549" y="693"/>
                </a:lnTo>
                <a:lnTo>
                  <a:pt x="555" y="695"/>
                </a:lnTo>
                <a:lnTo>
                  <a:pt x="567" y="690"/>
                </a:lnTo>
                <a:lnTo>
                  <a:pt x="575" y="684"/>
                </a:lnTo>
                <a:lnTo>
                  <a:pt x="584" y="686"/>
                </a:lnTo>
                <a:lnTo>
                  <a:pt x="593" y="680"/>
                </a:lnTo>
                <a:lnTo>
                  <a:pt x="605" y="681"/>
                </a:lnTo>
                <a:lnTo>
                  <a:pt x="612" y="677"/>
                </a:lnTo>
                <a:lnTo>
                  <a:pt x="618" y="680"/>
                </a:lnTo>
                <a:lnTo>
                  <a:pt x="629" y="672"/>
                </a:lnTo>
                <a:lnTo>
                  <a:pt x="636" y="674"/>
                </a:lnTo>
                <a:lnTo>
                  <a:pt x="647" y="672"/>
                </a:lnTo>
                <a:lnTo>
                  <a:pt x="656" y="665"/>
                </a:lnTo>
                <a:lnTo>
                  <a:pt x="666" y="657"/>
                </a:lnTo>
                <a:lnTo>
                  <a:pt x="677" y="653"/>
                </a:lnTo>
                <a:lnTo>
                  <a:pt x="681" y="644"/>
                </a:lnTo>
                <a:lnTo>
                  <a:pt x="692" y="645"/>
                </a:lnTo>
                <a:lnTo>
                  <a:pt x="701" y="639"/>
                </a:lnTo>
                <a:lnTo>
                  <a:pt x="710" y="641"/>
                </a:lnTo>
                <a:lnTo>
                  <a:pt x="713" y="633"/>
                </a:lnTo>
                <a:lnTo>
                  <a:pt x="719" y="636"/>
                </a:lnTo>
                <a:lnTo>
                  <a:pt x="732" y="638"/>
                </a:lnTo>
                <a:lnTo>
                  <a:pt x="734" y="630"/>
                </a:lnTo>
                <a:lnTo>
                  <a:pt x="740" y="626"/>
                </a:lnTo>
                <a:lnTo>
                  <a:pt x="747" y="621"/>
                </a:lnTo>
                <a:lnTo>
                  <a:pt x="759" y="624"/>
                </a:lnTo>
                <a:lnTo>
                  <a:pt x="765" y="620"/>
                </a:lnTo>
                <a:lnTo>
                  <a:pt x="773" y="623"/>
                </a:lnTo>
                <a:lnTo>
                  <a:pt x="779" y="617"/>
                </a:lnTo>
                <a:lnTo>
                  <a:pt x="785" y="609"/>
                </a:lnTo>
                <a:lnTo>
                  <a:pt x="792" y="603"/>
                </a:lnTo>
                <a:lnTo>
                  <a:pt x="804" y="600"/>
                </a:lnTo>
                <a:lnTo>
                  <a:pt x="810" y="594"/>
                </a:lnTo>
                <a:lnTo>
                  <a:pt x="812" y="590"/>
                </a:lnTo>
                <a:lnTo>
                  <a:pt x="819" y="591"/>
                </a:lnTo>
                <a:lnTo>
                  <a:pt x="825" y="585"/>
                </a:lnTo>
                <a:lnTo>
                  <a:pt x="831" y="578"/>
                </a:lnTo>
                <a:lnTo>
                  <a:pt x="834" y="582"/>
                </a:lnTo>
                <a:lnTo>
                  <a:pt x="839" y="578"/>
                </a:lnTo>
                <a:lnTo>
                  <a:pt x="848" y="578"/>
                </a:lnTo>
                <a:lnTo>
                  <a:pt x="854" y="570"/>
                </a:lnTo>
                <a:lnTo>
                  <a:pt x="861" y="570"/>
                </a:lnTo>
                <a:lnTo>
                  <a:pt x="866" y="566"/>
                </a:lnTo>
                <a:lnTo>
                  <a:pt x="879" y="567"/>
                </a:lnTo>
                <a:lnTo>
                  <a:pt x="890" y="563"/>
                </a:lnTo>
                <a:lnTo>
                  <a:pt x="903" y="561"/>
                </a:lnTo>
                <a:lnTo>
                  <a:pt x="912" y="560"/>
                </a:lnTo>
                <a:lnTo>
                  <a:pt x="921" y="555"/>
                </a:lnTo>
                <a:lnTo>
                  <a:pt x="926" y="552"/>
                </a:lnTo>
                <a:lnTo>
                  <a:pt x="930" y="548"/>
                </a:lnTo>
                <a:lnTo>
                  <a:pt x="942" y="540"/>
                </a:lnTo>
                <a:lnTo>
                  <a:pt x="951" y="533"/>
                </a:lnTo>
                <a:lnTo>
                  <a:pt x="957" y="524"/>
                </a:lnTo>
                <a:lnTo>
                  <a:pt x="974" y="522"/>
                </a:lnTo>
                <a:lnTo>
                  <a:pt x="978" y="518"/>
                </a:lnTo>
                <a:lnTo>
                  <a:pt x="989" y="512"/>
                </a:lnTo>
                <a:lnTo>
                  <a:pt x="1007" y="510"/>
                </a:lnTo>
                <a:lnTo>
                  <a:pt x="1016" y="503"/>
                </a:lnTo>
                <a:lnTo>
                  <a:pt x="1022" y="498"/>
                </a:lnTo>
                <a:lnTo>
                  <a:pt x="1038" y="501"/>
                </a:lnTo>
                <a:lnTo>
                  <a:pt x="1050" y="494"/>
                </a:lnTo>
                <a:lnTo>
                  <a:pt x="1061" y="495"/>
                </a:lnTo>
                <a:lnTo>
                  <a:pt x="1067" y="489"/>
                </a:lnTo>
                <a:lnTo>
                  <a:pt x="1110" y="489"/>
                </a:lnTo>
                <a:lnTo>
                  <a:pt x="1118" y="482"/>
                </a:lnTo>
                <a:lnTo>
                  <a:pt x="1148" y="482"/>
                </a:lnTo>
                <a:lnTo>
                  <a:pt x="1160" y="476"/>
                </a:lnTo>
                <a:lnTo>
                  <a:pt x="1187" y="477"/>
                </a:lnTo>
                <a:lnTo>
                  <a:pt x="1193" y="470"/>
                </a:lnTo>
                <a:lnTo>
                  <a:pt x="1202" y="470"/>
                </a:lnTo>
                <a:lnTo>
                  <a:pt x="1212" y="458"/>
                </a:lnTo>
                <a:lnTo>
                  <a:pt x="1217" y="459"/>
                </a:lnTo>
                <a:lnTo>
                  <a:pt x="1226" y="453"/>
                </a:lnTo>
                <a:lnTo>
                  <a:pt x="1233" y="444"/>
                </a:lnTo>
                <a:lnTo>
                  <a:pt x="1241" y="438"/>
                </a:lnTo>
                <a:lnTo>
                  <a:pt x="1248" y="440"/>
                </a:lnTo>
                <a:lnTo>
                  <a:pt x="1253" y="434"/>
                </a:lnTo>
                <a:lnTo>
                  <a:pt x="1263" y="432"/>
                </a:lnTo>
                <a:lnTo>
                  <a:pt x="1283" y="431"/>
                </a:lnTo>
                <a:lnTo>
                  <a:pt x="1292" y="425"/>
                </a:lnTo>
                <a:lnTo>
                  <a:pt x="1298" y="416"/>
                </a:lnTo>
                <a:lnTo>
                  <a:pt x="1307" y="411"/>
                </a:lnTo>
                <a:lnTo>
                  <a:pt x="1310" y="407"/>
                </a:lnTo>
                <a:lnTo>
                  <a:pt x="1319" y="402"/>
                </a:lnTo>
                <a:lnTo>
                  <a:pt x="1326" y="398"/>
                </a:lnTo>
                <a:lnTo>
                  <a:pt x="1331" y="393"/>
                </a:lnTo>
                <a:lnTo>
                  <a:pt x="1341" y="395"/>
                </a:lnTo>
                <a:lnTo>
                  <a:pt x="1347" y="387"/>
                </a:lnTo>
                <a:lnTo>
                  <a:pt x="1356" y="390"/>
                </a:lnTo>
                <a:lnTo>
                  <a:pt x="1369" y="384"/>
                </a:lnTo>
                <a:lnTo>
                  <a:pt x="1379" y="384"/>
                </a:lnTo>
                <a:lnTo>
                  <a:pt x="1381" y="378"/>
                </a:lnTo>
                <a:lnTo>
                  <a:pt x="1397" y="378"/>
                </a:lnTo>
                <a:lnTo>
                  <a:pt x="1405" y="372"/>
                </a:lnTo>
                <a:lnTo>
                  <a:pt x="1415" y="372"/>
                </a:lnTo>
                <a:lnTo>
                  <a:pt x="1437" y="366"/>
                </a:lnTo>
                <a:lnTo>
                  <a:pt x="1449" y="362"/>
                </a:lnTo>
                <a:lnTo>
                  <a:pt x="1455" y="362"/>
                </a:lnTo>
                <a:lnTo>
                  <a:pt x="1493" y="360"/>
                </a:lnTo>
                <a:lnTo>
                  <a:pt x="1507" y="356"/>
                </a:lnTo>
                <a:lnTo>
                  <a:pt x="1535" y="354"/>
                </a:lnTo>
                <a:lnTo>
                  <a:pt x="1545" y="354"/>
                </a:lnTo>
                <a:lnTo>
                  <a:pt x="1561" y="348"/>
                </a:lnTo>
                <a:lnTo>
                  <a:pt x="1585" y="350"/>
                </a:lnTo>
                <a:lnTo>
                  <a:pt x="1597" y="344"/>
                </a:lnTo>
                <a:lnTo>
                  <a:pt x="1615" y="334"/>
                </a:lnTo>
                <a:lnTo>
                  <a:pt x="1631" y="334"/>
                </a:lnTo>
                <a:lnTo>
                  <a:pt x="1645" y="326"/>
                </a:lnTo>
                <a:lnTo>
                  <a:pt x="1659" y="316"/>
                </a:lnTo>
                <a:lnTo>
                  <a:pt x="1671" y="314"/>
                </a:lnTo>
                <a:lnTo>
                  <a:pt x="1683" y="318"/>
                </a:lnTo>
                <a:lnTo>
                  <a:pt x="1693" y="304"/>
                </a:lnTo>
                <a:lnTo>
                  <a:pt x="1707" y="300"/>
                </a:lnTo>
                <a:lnTo>
                  <a:pt x="1721" y="296"/>
                </a:lnTo>
                <a:lnTo>
                  <a:pt x="1731" y="296"/>
                </a:lnTo>
                <a:lnTo>
                  <a:pt x="1757" y="296"/>
                </a:lnTo>
                <a:lnTo>
                  <a:pt x="1771" y="284"/>
                </a:lnTo>
                <a:lnTo>
                  <a:pt x="1789" y="282"/>
                </a:lnTo>
                <a:lnTo>
                  <a:pt x="1799" y="270"/>
                </a:lnTo>
                <a:lnTo>
                  <a:pt x="1807" y="266"/>
                </a:lnTo>
                <a:lnTo>
                  <a:pt x="1821" y="264"/>
                </a:lnTo>
                <a:lnTo>
                  <a:pt x="1839" y="264"/>
                </a:lnTo>
                <a:lnTo>
                  <a:pt x="1843" y="250"/>
                </a:lnTo>
                <a:lnTo>
                  <a:pt x="1848" y="246"/>
                </a:lnTo>
                <a:lnTo>
                  <a:pt x="1861" y="242"/>
                </a:lnTo>
                <a:lnTo>
                  <a:pt x="1868" y="240"/>
                </a:lnTo>
                <a:lnTo>
                  <a:pt x="1883" y="242"/>
                </a:lnTo>
                <a:lnTo>
                  <a:pt x="1893" y="237"/>
                </a:lnTo>
                <a:lnTo>
                  <a:pt x="1901" y="232"/>
                </a:lnTo>
                <a:lnTo>
                  <a:pt x="1915" y="224"/>
                </a:lnTo>
                <a:lnTo>
                  <a:pt x="1931" y="220"/>
                </a:lnTo>
                <a:lnTo>
                  <a:pt x="1938" y="213"/>
                </a:lnTo>
                <a:lnTo>
                  <a:pt x="1949" y="213"/>
                </a:lnTo>
                <a:lnTo>
                  <a:pt x="1967" y="208"/>
                </a:lnTo>
                <a:lnTo>
                  <a:pt x="1981" y="198"/>
                </a:lnTo>
                <a:lnTo>
                  <a:pt x="1989" y="196"/>
                </a:lnTo>
                <a:lnTo>
                  <a:pt x="2003" y="192"/>
                </a:lnTo>
                <a:lnTo>
                  <a:pt x="2013" y="198"/>
                </a:lnTo>
                <a:lnTo>
                  <a:pt x="2031" y="194"/>
                </a:lnTo>
                <a:lnTo>
                  <a:pt x="2047" y="194"/>
                </a:lnTo>
                <a:lnTo>
                  <a:pt x="2053" y="188"/>
                </a:lnTo>
                <a:lnTo>
                  <a:pt x="2061" y="186"/>
                </a:lnTo>
                <a:lnTo>
                  <a:pt x="2073" y="188"/>
                </a:lnTo>
                <a:lnTo>
                  <a:pt x="2089" y="186"/>
                </a:lnTo>
                <a:lnTo>
                  <a:pt x="2107" y="182"/>
                </a:lnTo>
                <a:lnTo>
                  <a:pt x="2117" y="174"/>
                </a:lnTo>
                <a:lnTo>
                  <a:pt x="2131" y="172"/>
                </a:lnTo>
                <a:lnTo>
                  <a:pt x="2139" y="168"/>
                </a:lnTo>
                <a:lnTo>
                  <a:pt x="2147" y="162"/>
                </a:lnTo>
                <a:lnTo>
                  <a:pt x="2155" y="164"/>
                </a:lnTo>
                <a:lnTo>
                  <a:pt x="2167" y="158"/>
                </a:lnTo>
                <a:lnTo>
                  <a:pt x="2177" y="164"/>
                </a:lnTo>
                <a:lnTo>
                  <a:pt x="2191" y="156"/>
                </a:lnTo>
                <a:lnTo>
                  <a:pt x="2207" y="154"/>
                </a:lnTo>
                <a:lnTo>
                  <a:pt x="2211" y="146"/>
                </a:lnTo>
                <a:lnTo>
                  <a:pt x="2229" y="148"/>
                </a:lnTo>
                <a:lnTo>
                  <a:pt x="2241" y="140"/>
                </a:lnTo>
                <a:lnTo>
                  <a:pt x="2263" y="140"/>
                </a:lnTo>
                <a:lnTo>
                  <a:pt x="2299" y="140"/>
                </a:lnTo>
                <a:lnTo>
                  <a:pt x="2335" y="140"/>
                </a:lnTo>
                <a:lnTo>
                  <a:pt x="2347" y="130"/>
                </a:lnTo>
                <a:lnTo>
                  <a:pt x="2361" y="132"/>
                </a:lnTo>
                <a:lnTo>
                  <a:pt x="2375" y="122"/>
                </a:lnTo>
                <a:lnTo>
                  <a:pt x="2391" y="122"/>
                </a:lnTo>
                <a:lnTo>
                  <a:pt x="2399" y="118"/>
                </a:lnTo>
                <a:lnTo>
                  <a:pt x="2411" y="114"/>
                </a:lnTo>
                <a:lnTo>
                  <a:pt x="2419" y="120"/>
                </a:lnTo>
                <a:lnTo>
                  <a:pt x="2435" y="104"/>
                </a:lnTo>
                <a:lnTo>
                  <a:pt x="2438" y="110"/>
                </a:lnTo>
                <a:lnTo>
                  <a:pt x="2450" y="107"/>
                </a:lnTo>
                <a:lnTo>
                  <a:pt x="2457" y="108"/>
                </a:lnTo>
                <a:lnTo>
                  <a:pt x="2471" y="102"/>
                </a:lnTo>
                <a:lnTo>
                  <a:pt x="2483" y="101"/>
                </a:lnTo>
                <a:lnTo>
                  <a:pt x="2492" y="93"/>
                </a:lnTo>
                <a:lnTo>
                  <a:pt x="2499" y="96"/>
                </a:lnTo>
                <a:lnTo>
                  <a:pt x="2508" y="93"/>
                </a:lnTo>
                <a:lnTo>
                  <a:pt x="2519" y="84"/>
                </a:lnTo>
                <a:lnTo>
                  <a:pt x="2534" y="84"/>
                </a:lnTo>
                <a:lnTo>
                  <a:pt x="2540" y="78"/>
                </a:lnTo>
                <a:lnTo>
                  <a:pt x="2550" y="80"/>
                </a:lnTo>
                <a:lnTo>
                  <a:pt x="2561" y="80"/>
                </a:lnTo>
                <a:lnTo>
                  <a:pt x="2567" y="75"/>
                </a:lnTo>
                <a:lnTo>
                  <a:pt x="2571" y="80"/>
                </a:lnTo>
                <a:lnTo>
                  <a:pt x="2582" y="74"/>
                </a:lnTo>
                <a:lnTo>
                  <a:pt x="2586" y="69"/>
                </a:lnTo>
                <a:lnTo>
                  <a:pt x="2594" y="74"/>
                </a:lnTo>
                <a:lnTo>
                  <a:pt x="2604" y="71"/>
                </a:lnTo>
                <a:lnTo>
                  <a:pt x="2618" y="69"/>
                </a:lnTo>
                <a:lnTo>
                  <a:pt x="2625" y="62"/>
                </a:lnTo>
                <a:lnTo>
                  <a:pt x="2634" y="63"/>
                </a:lnTo>
                <a:lnTo>
                  <a:pt x="2648" y="54"/>
                </a:lnTo>
                <a:lnTo>
                  <a:pt x="2645" y="60"/>
                </a:lnTo>
                <a:lnTo>
                  <a:pt x="2657" y="57"/>
                </a:lnTo>
                <a:lnTo>
                  <a:pt x="2660" y="50"/>
                </a:lnTo>
                <a:lnTo>
                  <a:pt x="2667" y="45"/>
                </a:lnTo>
                <a:lnTo>
                  <a:pt x="2673" y="39"/>
                </a:lnTo>
                <a:lnTo>
                  <a:pt x="2684" y="41"/>
                </a:lnTo>
                <a:lnTo>
                  <a:pt x="2691" y="38"/>
                </a:lnTo>
                <a:lnTo>
                  <a:pt x="2700" y="41"/>
                </a:lnTo>
                <a:lnTo>
                  <a:pt x="2708" y="38"/>
                </a:lnTo>
                <a:lnTo>
                  <a:pt x="2715" y="39"/>
                </a:lnTo>
                <a:lnTo>
                  <a:pt x="2724" y="41"/>
                </a:lnTo>
                <a:lnTo>
                  <a:pt x="2729" y="35"/>
                </a:lnTo>
                <a:lnTo>
                  <a:pt x="2738" y="33"/>
                </a:lnTo>
                <a:lnTo>
                  <a:pt x="2751" y="35"/>
                </a:lnTo>
                <a:lnTo>
                  <a:pt x="2793" y="36"/>
                </a:lnTo>
                <a:lnTo>
                  <a:pt x="2801" y="29"/>
                </a:lnTo>
                <a:lnTo>
                  <a:pt x="2826" y="29"/>
                </a:lnTo>
                <a:lnTo>
                  <a:pt x="2837" y="23"/>
                </a:lnTo>
                <a:lnTo>
                  <a:pt x="2885" y="24"/>
                </a:lnTo>
                <a:lnTo>
                  <a:pt x="2892" y="20"/>
                </a:lnTo>
                <a:lnTo>
                  <a:pt x="2904" y="15"/>
                </a:lnTo>
                <a:lnTo>
                  <a:pt x="2963" y="15"/>
                </a:lnTo>
                <a:lnTo>
                  <a:pt x="2979" y="14"/>
                </a:lnTo>
                <a:lnTo>
                  <a:pt x="2997" y="8"/>
                </a:lnTo>
                <a:lnTo>
                  <a:pt x="3033" y="8"/>
                </a:lnTo>
                <a:lnTo>
                  <a:pt x="3054" y="2"/>
                </a:lnTo>
                <a:lnTo>
                  <a:pt x="3108" y="0"/>
                </a:lnTo>
                <a:lnTo>
                  <a:pt x="3138" y="0"/>
                </a:lnTo>
              </a:path>
            </a:pathLst>
          </a:custGeom>
          <a:noFill/>
          <a:ln w="28575">
            <a:solidFill>
              <a:srgbClr val="005A8C"/>
            </a:solidFill>
            <a:round/>
            <a:headEnd/>
            <a:tailEnd/>
          </a:ln>
        </p:spPr>
        <p:txBody>
          <a:bodyPr wrap="none" anchor="ctr"/>
          <a:lstStyle/>
          <a:p>
            <a:endParaRPr lang="en-GB">
              <a:latin typeface="Calibri" pitchFamily="34" charset="0"/>
            </a:endParaRPr>
          </a:p>
        </p:txBody>
      </p:sp>
      <p:sp>
        <p:nvSpPr>
          <p:cNvPr id="18471" name="Freeform 118"/>
          <p:cNvSpPr>
            <a:spLocks/>
          </p:cNvSpPr>
          <p:nvPr/>
        </p:nvSpPr>
        <p:spPr bwMode="auto">
          <a:xfrm>
            <a:off x="1976438" y="3314700"/>
            <a:ext cx="4984750" cy="1860550"/>
          </a:xfrm>
          <a:custGeom>
            <a:avLst/>
            <a:gdLst>
              <a:gd name="T0" fmla="*/ 2147483647 w 3140"/>
              <a:gd name="T1" fmla="*/ 2147483647 h 1172"/>
              <a:gd name="T2" fmla="*/ 2147483647 w 3140"/>
              <a:gd name="T3" fmla="*/ 2147483647 h 1172"/>
              <a:gd name="T4" fmla="*/ 2147483647 w 3140"/>
              <a:gd name="T5" fmla="*/ 2147483647 h 1172"/>
              <a:gd name="T6" fmla="*/ 2147483647 w 3140"/>
              <a:gd name="T7" fmla="*/ 2147483647 h 1172"/>
              <a:gd name="T8" fmla="*/ 2147483647 w 3140"/>
              <a:gd name="T9" fmla="*/ 2147483647 h 1172"/>
              <a:gd name="T10" fmla="*/ 2147483647 w 3140"/>
              <a:gd name="T11" fmla="*/ 2147483647 h 1172"/>
              <a:gd name="T12" fmla="*/ 2147483647 w 3140"/>
              <a:gd name="T13" fmla="*/ 2147483647 h 1172"/>
              <a:gd name="T14" fmla="*/ 2147483647 w 3140"/>
              <a:gd name="T15" fmla="*/ 2147483647 h 1172"/>
              <a:gd name="T16" fmla="*/ 2147483647 w 3140"/>
              <a:gd name="T17" fmla="*/ 2147483647 h 1172"/>
              <a:gd name="T18" fmla="*/ 2147483647 w 3140"/>
              <a:gd name="T19" fmla="*/ 2147483647 h 1172"/>
              <a:gd name="T20" fmla="*/ 2147483647 w 3140"/>
              <a:gd name="T21" fmla="*/ 2147483647 h 1172"/>
              <a:gd name="T22" fmla="*/ 2147483647 w 3140"/>
              <a:gd name="T23" fmla="*/ 2147483647 h 1172"/>
              <a:gd name="T24" fmla="*/ 2147483647 w 3140"/>
              <a:gd name="T25" fmla="*/ 2147483647 h 1172"/>
              <a:gd name="T26" fmla="*/ 2147483647 w 3140"/>
              <a:gd name="T27" fmla="*/ 2147483647 h 1172"/>
              <a:gd name="T28" fmla="*/ 2147483647 w 3140"/>
              <a:gd name="T29" fmla="*/ 2147483647 h 1172"/>
              <a:gd name="T30" fmla="*/ 2147483647 w 3140"/>
              <a:gd name="T31" fmla="*/ 2147483647 h 1172"/>
              <a:gd name="T32" fmla="*/ 2147483647 w 3140"/>
              <a:gd name="T33" fmla="*/ 2147483647 h 1172"/>
              <a:gd name="T34" fmla="*/ 2147483647 w 3140"/>
              <a:gd name="T35" fmla="*/ 2147483647 h 1172"/>
              <a:gd name="T36" fmla="*/ 2147483647 w 3140"/>
              <a:gd name="T37" fmla="*/ 2147483647 h 1172"/>
              <a:gd name="T38" fmla="*/ 2147483647 w 3140"/>
              <a:gd name="T39" fmla="*/ 2147483647 h 1172"/>
              <a:gd name="T40" fmla="*/ 2147483647 w 3140"/>
              <a:gd name="T41" fmla="*/ 2147483647 h 1172"/>
              <a:gd name="T42" fmla="*/ 2147483647 w 3140"/>
              <a:gd name="T43" fmla="*/ 2147483647 h 1172"/>
              <a:gd name="T44" fmla="*/ 2147483647 w 3140"/>
              <a:gd name="T45" fmla="*/ 2147483647 h 1172"/>
              <a:gd name="T46" fmla="*/ 2147483647 w 3140"/>
              <a:gd name="T47" fmla="*/ 2147483647 h 1172"/>
              <a:gd name="T48" fmla="*/ 2147483647 w 3140"/>
              <a:gd name="T49" fmla="*/ 2147483647 h 1172"/>
              <a:gd name="T50" fmla="*/ 2147483647 w 3140"/>
              <a:gd name="T51" fmla="*/ 2147483647 h 1172"/>
              <a:gd name="T52" fmla="*/ 2147483647 w 3140"/>
              <a:gd name="T53" fmla="*/ 2147483647 h 1172"/>
              <a:gd name="T54" fmla="*/ 2147483647 w 3140"/>
              <a:gd name="T55" fmla="*/ 2147483647 h 1172"/>
              <a:gd name="T56" fmla="*/ 2147483647 w 3140"/>
              <a:gd name="T57" fmla="*/ 2147483647 h 1172"/>
              <a:gd name="T58" fmla="*/ 2147483647 w 3140"/>
              <a:gd name="T59" fmla="*/ 2147483647 h 1172"/>
              <a:gd name="T60" fmla="*/ 2147483647 w 3140"/>
              <a:gd name="T61" fmla="*/ 2147483647 h 1172"/>
              <a:gd name="T62" fmla="*/ 2147483647 w 3140"/>
              <a:gd name="T63" fmla="*/ 2147483647 h 1172"/>
              <a:gd name="T64" fmla="*/ 2147483647 w 3140"/>
              <a:gd name="T65" fmla="*/ 2147483647 h 1172"/>
              <a:gd name="T66" fmla="*/ 2147483647 w 3140"/>
              <a:gd name="T67" fmla="*/ 2147483647 h 1172"/>
              <a:gd name="T68" fmla="*/ 2147483647 w 3140"/>
              <a:gd name="T69" fmla="*/ 2147483647 h 1172"/>
              <a:gd name="T70" fmla="*/ 2147483647 w 3140"/>
              <a:gd name="T71" fmla="*/ 2147483647 h 1172"/>
              <a:gd name="T72" fmla="*/ 2147483647 w 3140"/>
              <a:gd name="T73" fmla="*/ 2147483647 h 1172"/>
              <a:gd name="T74" fmla="*/ 2147483647 w 3140"/>
              <a:gd name="T75" fmla="*/ 2147483647 h 1172"/>
              <a:gd name="T76" fmla="*/ 2147483647 w 3140"/>
              <a:gd name="T77" fmla="*/ 2147483647 h 1172"/>
              <a:gd name="T78" fmla="*/ 2147483647 w 3140"/>
              <a:gd name="T79" fmla="*/ 2147483647 h 1172"/>
              <a:gd name="T80" fmla="*/ 2147483647 w 3140"/>
              <a:gd name="T81" fmla="*/ 2147483647 h 1172"/>
              <a:gd name="T82" fmla="*/ 2147483647 w 3140"/>
              <a:gd name="T83" fmla="*/ 2147483647 h 1172"/>
              <a:gd name="T84" fmla="*/ 2147483647 w 3140"/>
              <a:gd name="T85" fmla="*/ 2147483647 h 1172"/>
              <a:gd name="T86" fmla="*/ 2147483647 w 3140"/>
              <a:gd name="T87" fmla="*/ 2147483647 h 1172"/>
              <a:gd name="T88" fmla="*/ 2147483647 w 3140"/>
              <a:gd name="T89" fmla="*/ 2147483647 h 1172"/>
              <a:gd name="T90" fmla="*/ 2147483647 w 3140"/>
              <a:gd name="T91" fmla="*/ 0 h 11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1172"/>
              <a:gd name="T140" fmla="*/ 3140 w 3140"/>
              <a:gd name="T141" fmla="*/ 1172 h 11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1172">
                <a:moveTo>
                  <a:pt x="0" y="1172"/>
                </a:moveTo>
                <a:lnTo>
                  <a:pt x="23" y="1150"/>
                </a:lnTo>
                <a:lnTo>
                  <a:pt x="45" y="1143"/>
                </a:lnTo>
                <a:lnTo>
                  <a:pt x="71" y="1131"/>
                </a:lnTo>
                <a:lnTo>
                  <a:pt x="78" y="1111"/>
                </a:lnTo>
                <a:lnTo>
                  <a:pt x="93" y="1111"/>
                </a:lnTo>
                <a:lnTo>
                  <a:pt x="111" y="1093"/>
                </a:lnTo>
                <a:lnTo>
                  <a:pt x="132" y="1080"/>
                </a:lnTo>
                <a:lnTo>
                  <a:pt x="141" y="1071"/>
                </a:lnTo>
                <a:lnTo>
                  <a:pt x="162" y="1066"/>
                </a:lnTo>
                <a:lnTo>
                  <a:pt x="164" y="1057"/>
                </a:lnTo>
                <a:lnTo>
                  <a:pt x="180" y="1051"/>
                </a:lnTo>
                <a:lnTo>
                  <a:pt x="192" y="1047"/>
                </a:lnTo>
                <a:lnTo>
                  <a:pt x="222" y="1044"/>
                </a:lnTo>
                <a:lnTo>
                  <a:pt x="224" y="1035"/>
                </a:lnTo>
                <a:lnTo>
                  <a:pt x="252" y="1030"/>
                </a:lnTo>
                <a:lnTo>
                  <a:pt x="254" y="1023"/>
                </a:lnTo>
                <a:lnTo>
                  <a:pt x="275" y="1012"/>
                </a:lnTo>
                <a:lnTo>
                  <a:pt x="278" y="1006"/>
                </a:lnTo>
                <a:lnTo>
                  <a:pt x="299" y="996"/>
                </a:lnTo>
                <a:lnTo>
                  <a:pt x="303" y="988"/>
                </a:lnTo>
                <a:lnTo>
                  <a:pt x="323" y="982"/>
                </a:lnTo>
                <a:lnTo>
                  <a:pt x="324" y="976"/>
                </a:lnTo>
                <a:lnTo>
                  <a:pt x="347" y="969"/>
                </a:lnTo>
                <a:lnTo>
                  <a:pt x="347" y="963"/>
                </a:lnTo>
                <a:lnTo>
                  <a:pt x="384" y="951"/>
                </a:lnTo>
                <a:lnTo>
                  <a:pt x="383" y="949"/>
                </a:lnTo>
                <a:lnTo>
                  <a:pt x="414" y="940"/>
                </a:lnTo>
                <a:lnTo>
                  <a:pt x="441" y="931"/>
                </a:lnTo>
                <a:lnTo>
                  <a:pt x="441" y="922"/>
                </a:lnTo>
                <a:lnTo>
                  <a:pt x="456" y="909"/>
                </a:lnTo>
                <a:lnTo>
                  <a:pt x="461" y="898"/>
                </a:lnTo>
                <a:lnTo>
                  <a:pt x="465" y="894"/>
                </a:lnTo>
                <a:lnTo>
                  <a:pt x="482" y="888"/>
                </a:lnTo>
                <a:lnTo>
                  <a:pt x="479" y="883"/>
                </a:lnTo>
                <a:lnTo>
                  <a:pt x="509" y="876"/>
                </a:lnTo>
                <a:lnTo>
                  <a:pt x="507" y="871"/>
                </a:lnTo>
                <a:lnTo>
                  <a:pt x="543" y="868"/>
                </a:lnTo>
                <a:lnTo>
                  <a:pt x="575" y="862"/>
                </a:lnTo>
                <a:lnTo>
                  <a:pt x="575" y="859"/>
                </a:lnTo>
                <a:lnTo>
                  <a:pt x="608" y="843"/>
                </a:lnTo>
                <a:lnTo>
                  <a:pt x="636" y="835"/>
                </a:lnTo>
                <a:lnTo>
                  <a:pt x="669" y="825"/>
                </a:lnTo>
                <a:lnTo>
                  <a:pt x="695" y="814"/>
                </a:lnTo>
                <a:lnTo>
                  <a:pt x="695" y="807"/>
                </a:lnTo>
                <a:lnTo>
                  <a:pt x="707" y="789"/>
                </a:lnTo>
                <a:lnTo>
                  <a:pt x="732" y="781"/>
                </a:lnTo>
                <a:lnTo>
                  <a:pt x="743" y="780"/>
                </a:lnTo>
                <a:lnTo>
                  <a:pt x="765" y="768"/>
                </a:lnTo>
                <a:lnTo>
                  <a:pt x="801" y="759"/>
                </a:lnTo>
                <a:lnTo>
                  <a:pt x="813" y="757"/>
                </a:lnTo>
                <a:lnTo>
                  <a:pt x="830" y="747"/>
                </a:lnTo>
                <a:lnTo>
                  <a:pt x="833" y="739"/>
                </a:lnTo>
                <a:lnTo>
                  <a:pt x="866" y="733"/>
                </a:lnTo>
                <a:lnTo>
                  <a:pt x="879" y="720"/>
                </a:lnTo>
                <a:lnTo>
                  <a:pt x="885" y="714"/>
                </a:lnTo>
                <a:lnTo>
                  <a:pt x="911" y="700"/>
                </a:lnTo>
                <a:lnTo>
                  <a:pt x="941" y="688"/>
                </a:lnTo>
                <a:lnTo>
                  <a:pt x="968" y="676"/>
                </a:lnTo>
                <a:lnTo>
                  <a:pt x="995" y="666"/>
                </a:lnTo>
                <a:lnTo>
                  <a:pt x="1034" y="661"/>
                </a:lnTo>
                <a:lnTo>
                  <a:pt x="1074" y="654"/>
                </a:lnTo>
                <a:lnTo>
                  <a:pt x="1088" y="642"/>
                </a:lnTo>
                <a:lnTo>
                  <a:pt x="1095" y="634"/>
                </a:lnTo>
                <a:lnTo>
                  <a:pt x="1119" y="624"/>
                </a:lnTo>
                <a:lnTo>
                  <a:pt x="1148" y="619"/>
                </a:lnTo>
                <a:lnTo>
                  <a:pt x="1148" y="613"/>
                </a:lnTo>
                <a:lnTo>
                  <a:pt x="1181" y="610"/>
                </a:lnTo>
                <a:lnTo>
                  <a:pt x="1217" y="601"/>
                </a:lnTo>
                <a:lnTo>
                  <a:pt x="1238" y="589"/>
                </a:lnTo>
                <a:lnTo>
                  <a:pt x="1236" y="582"/>
                </a:lnTo>
                <a:lnTo>
                  <a:pt x="1259" y="571"/>
                </a:lnTo>
                <a:lnTo>
                  <a:pt x="1278" y="571"/>
                </a:lnTo>
                <a:lnTo>
                  <a:pt x="1298" y="559"/>
                </a:lnTo>
                <a:lnTo>
                  <a:pt x="1314" y="556"/>
                </a:lnTo>
                <a:lnTo>
                  <a:pt x="1331" y="552"/>
                </a:lnTo>
                <a:lnTo>
                  <a:pt x="1349" y="535"/>
                </a:lnTo>
                <a:lnTo>
                  <a:pt x="1373" y="519"/>
                </a:lnTo>
                <a:lnTo>
                  <a:pt x="1407" y="511"/>
                </a:lnTo>
                <a:lnTo>
                  <a:pt x="1440" y="504"/>
                </a:lnTo>
                <a:lnTo>
                  <a:pt x="1478" y="498"/>
                </a:lnTo>
                <a:lnTo>
                  <a:pt x="1506" y="489"/>
                </a:lnTo>
                <a:lnTo>
                  <a:pt x="1586" y="474"/>
                </a:lnTo>
                <a:lnTo>
                  <a:pt x="1592" y="466"/>
                </a:lnTo>
                <a:lnTo>
                  <a:pt x="1598" y="453"/>
                </a:lnTo>
                <a:lnTo>
                  <a:pt x="1634" y="447"/>
                </a:lnTo>
                <a:lnTo>
                  <a:pt x="1634" y="436"/>
                </a:lnTo>
                <a:lnTo>
                  <a:pt x="1658" y="420"/>
                </a:lnTo>
                <a:lnTo>
                  <a:pt x="1683" y="409"/>
                </a:lnTo>
                <a:lnTo>
                  <a:pt x="1715" y="399"/>
                </a:lnTo>
                <a:lnTo>
                  <a:pt x="1752" y="394"/>
                </a:lnTo>
                <a:lnTo>
                  <a:pt x="1749" y="391"/>
                </a:lnTo>
                <a:lnTo>
                  <a:pt x="1751" y="390"/>
                </a:lnTo>
                <a:lnTo>
                  <a:pt x="1775" y="378"/>
                </a:lnTo>
                <a:lnTo>
                  <a:pt x="1806" y="367"/>
                </a:lnTo>
                <a:lnTo>
                  <a:pt x="1845" y="363"/>
                </a:lnTo>
                <a:lnTo>
                  <a:pt x="1869" y="352"/>
                </a:lnTo>
                <a:lnTo>
                  <a:pt x="1883" y="331"/>
                </a:lnTo>
                <a:lnTo>
                  <a:pt x="1919" y="316"/>
                </a:lnTo>
                <a:lnTo>
                  <a:pt x="1933" y="310"/>
                </a:lnTo>
                <a:lnTo>
                  <a:pt x="1968" y="289"/>
                </a:lnTo>
                <a:lnTo>
                  <a:pt x="1969" y="286"/>
                </a:lnTo>
                <a:lnTo>
                  <a:pt x="2006" y="286"/>
                </a:lnTo>
                <a:lnTo>
                  <a:pt x="2051" y="279"/>
                </a:lnTo>
                <a:lnTo>
                  <a:pt x="2082" y="270"/>
                </a:lnTo>
                <a:lnTo>
                  <a:pt x="2111" y="262"/>
                </a:lnTo>
                <a:lnTo>
                  <a:pt x="2142" y="256"/>
                </a:lnTo>
                <a:lnTo>
                  <a:pt x="2178" y="243"/>
                </a:lnTo>
                <a:lnTo>
                  <a:pt x="2201" y="234"/>
                </a:lnTo>
                <a:lnTo>
                  <a:pt x="2199" y="223"/>
                </a:lnTo>
                <a:lnTo>
                  <a:pt x="2235" y="219"/>
                </a:lnTo>
                <a:lnTo>
                  <a:pt x="2238" y="214"/>
                </a:lnTo>
                <a:lnTo>
                  <a:pt x="2267" y="210"/>
                </a:lnTo>
                <a:lnTo>
                  <a:pt x="2291" y="198"/>
                </a:lnTo>
                <a:lnTo>
                  <a:pt x="2333" y="195"/>
                </a:lnTo>
                <a:lnTo>
                  <a:pt x="2358" y="183"/>
                </a:lnTo>
                <a:lnTo>
                  <a:pt x="2391" y="175"/>
                </a:lnTo>
                <a:lnTo>
                  <a:pt x="2418" y="162"/>
                </a:lnTo>
                <a:lnTo>
                  <a:pt x="2447" y="145"/>
                </a:lnTo>
                <a:lnTo>
                  <a:pt x="2480" y="139"/>
                </a:lnTo>
                <a:lnTo>
                  <a:pt x="2519" y="135"/>
                </a:lnTo>
                <a:lnTo>
                  <a:pt x="2549" y="123"/>
                </a:lnTo>
                <a:lnTo>
                  <a:pt x="2583" y="115"/>
                </a:lnTo>
                <a:lnTo>
                  <a:pt x="2616" y="106"/>
                </a:lnTo>
                <a:lnTo>
                  <a:pt x="2645" y="96"/>
                </a:lnTo>
                <a:lnTo>
                  <a:pt x="2681" y="87"/>
                </a:lnTo>
                <a:lnTo>
                  <a:pt x="2711" y="79"/>
                </a:lnTo>
                <a:lnTo>
                  <a:pt x="2744" y="69"/>
                </a:lnTo>
                <a:lnTo>
                  <a:pt x="2777" y="66"/>
                </a:lnTo>
                <a:lnTo>
                  <a:pt x="2820" y="64"/>
                </a:lnTo>
                <a:lnTo>
                  <a:pt x="2852" y="51"/>
                </a:lnTo>
                <a:lnTo>
                  <a:pt x="2888" y="45"/>
                </a:lnTo>
                <a:lnTo>
                  <a:pt x="2922" y="43"/>
                </a:lnTo>
                <a:lnTo>
                  <a:pt x="2960" y="31"/>
                </a:lnTo>
                <a:lnTo>
                  <a:pt x="2990" y="24"/>
                </a:lnTo>
                <a:lnTo>
                  <a:pt x="3023" y="19"/>
                </a:lnTo>
                <a:lnTo>
                  <a:pt x="3045" y="7"/>
                </a:lnTo>
                <a:lnTo>
                  <a:pt x="3087" y="0"/>
                </a:lnTo>
                <a:lnTo>
                  <a:pt x="3140" y="3"/>
                </a:lnTo>
              </a:path>
            </a:pathLst>
          </a:custGeom>
          <a:noFill/>
          <a:ln w="28575">
            <a:solidFill>
              <a:srgbClr val="FF3399"/>
            </a:solidFill>
            <a:prstDash val="sysDot"/>
            <a:round/>
            <a:headEnd/>
            <a:tailEnd/>
          </a:ln>
        </p:spPr>
        <p:txBody>
          <a:bodyPr wrap="none" anchor="ctr"/>
          <a:lstStyle/>
          <a:p>
            <a:endParaRPr lang="en-GB">
              <a:latin typeface="Calibri" pitchFamily="34" charset="0"/>
            </a:endParaRPr>
          </a:p>
        </p:txBody>
      </p:sp>
      <p:sp>
        <p:nvSpPr>
          <p:cNvPr id="116775" name="TextBox 51"/>
          <p:cNvSpPr txBox="1">
            <a:spLocks noChangeArrowheads="1"/>
          </p:cNvSpPr>
          <p:nvPr/>
        </p:nvSpPr>
        <p:spPr bwMode="auto">
          <a:xfrm>
            <a:off x="7270750" y="2749550"/>
            <a:ext cx="1697038" cy="13843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2800" b="1" dirty="0">
                <a:solidFill>
                  <a:schemeClr val="tx2">
                    <a:lumMod val="75000"/>
                  </a:schemeClr>
                </a:solidFill>
                <a:latin typeface="+mn-lt"/>
                <a:cs typeface="+mn-cs"/>
              </a:rPr>
              <a:t>28%</a:t>
            </a:r>
          </a:p>
          <a:p>
            <a:pPr algn="ctr" fontAlgn="auto">
              <a:spcBef>
                <a:spcPts val="0"/>
              </a:spcBef>
              <a:spcAft>
                <a:spcPts val="0"/>
              </a:spcAft>
              <a:defRPr/>
            </a:pPr>
            <a:r>
              <a:rPr lang="en-GB" sz="2800" b="1" dirty="0">
                <a:solidFill>
                  <a:schemeClr val="tx2">
                    <a:lumMod val="75000"/>
                  </a:schemeClr>
                </a:solidFill>
                <a:latin typeface="+mn-lt"/>
                <a:cs typeface="+mn-cs"/>
              </a:rPr>
              <a:t>Risk</a:t>
            </a:r>
            <a:br>
              <a:rPr lang="en-GB" sz="2800" b="1" dirty="0">
                <a:solidFill>
                  <a:schemeClr val="tx2">
                    <a:lumMod val="75000"/>
                  </a:schemeClr>
                </a:solidFill>
                <a:latin typeface="+mn-lt"/>
                <a:cs typeface="+mn-cs"/>
              </a:rPr>
            </a:br>
            <a:r>
              <a:rPr lang="en-GB" sz="2800" b="1" dirty="0">
                <a:solidFill>
                  <a:schemeClr val="tx2">
                    <a:lumMod val="75000"/>
                  </a:schemeClr>
                </a:solidFill>
                <a:latin typeface="+mn-lt"/>
                <a:cs typeface="+mn-cs"/>
              </a:rPr>
              <a:t>difference</a:t>
            </a:r>
          </a:p>
        </p:txBody>
      </p:sp>
      <p:sp>
        <p:nvSpPr>
          <p:cNvPr id="18473" name="Up Arrow 50"/>
          <p:cNvSpPr>
            <a:spLocks noChangeArrowheads="1"/>
          </p:cNvSpPr>
          <p:nvPr/>
        </p:nvSpPr>
        <p:spPr bwMode="auto">
          <a:xfrm rot="10800000">
            <a:off x="7002463" y="3429000"/>
            <a:ext cx="344487" cy="280988"/>
          </a:xfrm>
          <a:prstGeom prst="upArrow">
            <a:avLst>
              <a:gd name="adj1" fmla="val 50000"/>
              <a:gd name="adj2" fmla="val 50000"/>
            </a:avLst>
          </a:prstGeom>
          <a:solidFill>
            <a:schemeClr val="tx1"/>
          </a:solidFill>
          <a:ln w="9525" algn="ctr">
            <a:solidFill>
              <a:srgbClr val="00CCFF"/>
            </a:solidFill>
            <a:round/>
            <a:headEnd/>
            <a:tailEnd/>
          </a:ln>
        </p:spPr>
        <p:txBody>
          <a:bodyPr rot="10800000" wrap="none" anchor="ctr"/>
          <a:lstStyle/>
          <a:p>
            <a:endParaRPr lang="en-GB" b="1">
              <a:latin typeface="Calibri" pitchFamily="34" charset="0"/>
            </a:endParaRPr>
          </a:p>
        </p:txBody>
      </p:sp>
      <p:sp>
        <p:nvSpPr>
          <p:cNvPr id="18474" name="Text Box 131"/>
          <p:cNvSpPr txBox="1">
            <a:spLocks noChangeArrowheads="1"/>
          </p:cNvSpPr>
          <p:nvPr/>
        </p:nvSpPr>
        <p:spPr bwMode="auto">
          <a:xfrm>
            <a:off x="0" y="6583363"/>
            <a:ext cx="4984750" cy="274637"/>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*Cox regression adjusted for (pooled) centre and treatment.</a:t>
            </a:r>
            <a:endParaRPr lang="en-US" sz="1200">
              <a:latin typeface="Calibri" pitchFamily="34" charset="0"/>
            </a:endParaRPr>
          </a:p>
        </p:txBody>
      </p:sp>
      <p:sp>
        <p:nvSpPr>
          <p:cNvPr id="18475" name="Titel 1"/>
          <p:cNvSpPr>
            <a:spLocks/>
          </p:cNvSpPr>
          <p:nvPr/>
        </p:nvSpPr>
        <p:spPr bwMode="auto">
          <a:xfrm>
            <a:off x="4968875" y="6524625"/>
            <a:ext cx="4090988" cy="268288"/>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a:t>
            </a:r>
            <a:r>
              <a:rPr lang="en-US">
                <a:latin typeface="Calibri" pitchFamily="34" charset="0"/>
              </a:rPr>
              <a:t> </a:t>
            </a:r>
            <a:endParaRPr lang="de-DE">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5"/>
          <p:cNvSpPr>
            <a:spLocks noGrp="1" noChangeArrowheads="1"/>
          </p:cNvSpPr>
          <p:nvPr>
            <p:ph type="title"/>
          </p:nvPr>
        </p:nvSpPr>
        <p:spPr>
          <a:xfrm>
            <a:off x="468313" y="198438"/>
            <a:ext cx="8305800" cy="1143000"/>
          </a:xfrm>
        </p:spPr>
        <p:txBody>
          <a:bodyPr/>
          <a:lstStyle/>
          <a:p>
            <a:pPr eaLnBrk="1" hangingPunct="1"/>
            <a:r>
              <a:rPr lang="en-GB" sz="3200" b="1" smtClean="0">
                <a:cs typeface="Arial" pitchFamily="34" charset="0"/>
              </a:rPr>
              <a:t>Tiotropium Reduced Number of Exacerbations</a:t>
            </a:r>
          </a:p>
        </p:txBody>
      </p:sp>
      <p:graphicFrame>
        <p:nvGraphicFramePr>
          <p:cNvPr id="1026" name="Object 25"/>
          <p:cNvGraphicFramePr>
            <a:graphicFrameLocks noChangeAspect="1"/>
          </p:cNvGraphicFramePr>
          <p:nvPr/>
        </p:nvGraphicFramePr>
        <p:xfrm>
          <a:off x="742950" y="1127125"/>
          <a:ext cx="6870700" cy="5110163"/>
        </p:xfrm>
        <a:graphic>
          <a:graphicData uri="http://schemas.openxmlformats.org/presentationml/2006/ole">
            <p:oleObj spid="_x0000_s1026" name="Chart" r:id="rId4" imgW="6800890" imgH="5038850" progId="MSGraph.Chart.8">
              <p:embed followColorScheme="full"/>
            </p:oleObj>
          </a:graphicData>
        </a:graphic>
      </p:graphicFrame>
      <p:sp>
        <p:nvSpPr>
          <p:cNvPr id="1028" name="Text Box 7"/>
          <p:cNvSpPr txBox="1">
            <a:spLocks noChangeArrowheads="1"/>
          </p:cNvSpPr>
          <p:nvPr/>
        </p:nvSpPr>
        <p:spPr bwMode="auto">
          <a:xfrm>
            <a:off x="1735138" y="1493838"/>
            <a:ext cx="2043112" cy="769937"/>
          </a:xfrm>
          <a:prstGeom prst="rect">
            <a:avLst/>
          </a:prstGeom>
          <a:noFill/>
          <a:ln w="9525">
            <a:noFill/>
            <a:miter lim="800000"/>
            <a:headEnd/>
            <a:tailEnd/>
          </a:ln>
        </p:spPr>
        <p:txBody>
          <a:bodyPr>
            <a:spAutoFit/>
          </a:bodyPr>
          <a:lstStyle/>
          <a:p>
            <a:pPr algn="ctr"/>
            <a:r>
              <a:rPr lang="en-US" sz="1200" b="1">
                <a:latin typeface="Calibri" pitchFamily="34" charset="0"/>
              </a:rPr>
              <a:t>RR 0.89*</a:t>
            </a:r>
          </a:p>
          <a:p>
            <a:pPr algn="ctr"/>
            <a:r>
              <a:rPr lang="en-US" sz="1600" b="1">
                <a:latin typeface="Calibri" pitchFamily="34" charset="0"/>
              </a:rPr>
              <a:t>(95% CI 0.83, 0.96)</a:t>
            </a:r>
          </a:p>
          <a:p>
            <a:pPr algn="ctr"/>
            <a:r>
              <a:rPr lang="en-US" sz="1600" b="1">
                <a:latin typeface="Calibri" pitchFamily="34" charset="0"/>
              </a:rPr>
              <a:t>P=0.002</a:t>
            </a:r>
          </a:p>
        </p:txBody>
      </p:sp>
      <p:sp>
        <p:nvSpPr>
          <p:cNvPr id="1029" name="Text Box 10"/>
          <p:cNvSpPr txBox="1">
            <a:spLocks noChangeArrowheads="1"/>
          </p:cNvSpPr>
          <p:nvPr/>
        </p:nvSpPr>
        <p:spPr bwMode="auto">
          <a:xfrm>
            <a:off x="3598863" y="1947863"/>
            <a:ext cx="2041525" cy="769937"/>
          </a:xfrm>
          <a:prstGeom prst="rect">
            <a:avLst/>
          </a:prstGeom>
          <a:noFill/>
          <a:ln w="9525">
            <a:noFill/>
            <a:miter lim="800000"/>
            <a:headEnd/>
            <a:tailEnd/>
          </a:ln>
        </p:spPr>
        <p:txBody>
          <a:bodyPr>
            <a:spAutoFit/>
          </a:bodyPr>
          <a:lstStyle/>
          <a:p>
            <a:pPr algn="ctr"/>
            <a:r>
              <a:rPr lang="en-US" sz="1200" b="1">
                <a:latin typeface="Calibri" pitchFamily="34" charset="0"/>
              </a:rPr>
              <a:t>RR 0.93*</a:t>
            </a:r>
          </a:p>
          <a:p>
            <a:pPr algn="ctr"/>
            <a:r>
              <a:rPr lang="en-US" sz="1600" b="1">
                <a:latin typeface="Calibri" pitchFamily="34" charset="0"/>
              </a:rPr>
              <a:t>(95% CI 0.86, 1.00)</a:t>
            </a:r>
          </a:p>
          <a:p>
            <a:pPr algn="ctr"/>
            <a:r>
              <a:rPr lang="en-US" sz="1600" b="1">
                <a:latin typeface="Calibri" pitchFamily="34" charset="0"/>
              </a:rPr>
              <a:t>P=0.048</a:t>
            </a:r>
          </a:p>
        </p:txBody>
      </p:sp>
      <p:sp>
        <p:nvSpPr>
          <p:cNvPr id="1030" name="Text Box 11"/>
          <p:cNvSpPr txBox="1">
            <a:spLocks noChangeArrowheads="1"/>
          </p:cNvSpPr>
          <p:nvPr/>
        </p:nvSpPr>
        <p:spPr bwMode="auto">
          <a:xfrm>
            <a:off x="5451475" y="3505200"/>
            <a:ext cx="2041525" cy="769938"/>
          </a:xfrm>
          <a:prstGeom prst="rect">
            <a:avLst/>
          </a:prstGeom>
          <a:noFill/>
          <a:ln w="9525">
            <a:noFill/>
            <a:miter lim="800000"/>
            <a:headEnd/>
            <a:tailEnd/>
          </a:ln>
        </p:spPr>
        <p:txBody>
          <a:bodyPr>
            <a:spAutoFit/>
          </a:bodyPr>
          <a:lstStyle/>
          <a:p>
            <a:pPr algn="ctr"/>
            <a:r>
              <a:rPr lang="en-US" sz="1200" b="1">
                <a:latin typeface="Calibri" pitchFamily="34" charset="0"/>
              </a:rPr>
              <a:t>RR 0.73*</a:t>
            </a:r>
          </a:p>
          <a:p>
            <a:pPr algn="ctr"/>
            <a:r>
              <a:rPr lang="en-US" sz="1600" b="1">
                <a:latin typeface="Calibri" pitchFamily="34" charset="0"/>
              </a:rPr>
              <a:t>(95% CI 0.66, 0.82)</a:t>
            </a:r>
          </a:p>
          <a:p>
            <a:pPr algn="ctr"/>
            <a:r>
              <a:rPr lang="en-US" sz="1600" b="1">
                <a:latin typeface="Calibri" pitchFamily="34" charset="0"/>
              </a:rPr>
              <a:t>P&lt;0.001</a:t>
            </a:r>
          </a:p>
        </p:txBody>
      </p:sp>
      <p:grpSp>
        <p:nvGrpSpPr>
          <p:cNvPr id="1031" name="Group 19"/>
          <p:cNvGrpSpPr>
            <a:grpSpLocks/>
          </p:cNvGrpSpPr>
          <p:nvPr/>
        </p:nvGrpSpPr>
        <p:grpSpPr bwMode="auto">
          <a:xfrm>
            <a:off x="2433638" y="2333625"/>
            <a:ext cx="577850" cy="166688"/>
            <a:chOff x="1812" y="1419"/>
            <a:chExt cx="364" cy="105"/>
          </a:xfrm>
        </p:grpSpPr>
        <p:sp>
          <p:nvSpPr>
            <p:cNvPr id="1047" name="Line 15"/>
            <p:cNvSpPr>
              <a:spLocks noChangeShapeType="1"/>
            </p:cNvSpPr>
            <p:nvPr/>
          </p:nvSpPr>
          <p:spPr bwMode="auto">
            <a:xfrm>
              <a:off x="1820" y="1424"/>
              <a:ext cx="0" cy="100"/>
            </a:xfrm>
            <a:prstGeom prst="line">
              <a:avLst/>
            </a:prstGeom>
            <a:noFill/>
            <a:ln w="25400">
              <a:solidFill>
                <a:schemeClr val="tx1"/>
              </a:solidFill>
              <a:round/>
              <a:headEnd/>
              <a:tailEnd/>
            </a:ln>
          </p:spPr>
          <p:txBody>
            <a:bodyPr wrap="none" anchor="ctr"/>
            <a:lstStyle/>
            <a:p>
              <a:endParaRPr lang="id-ID"/>
            </a:p>
          </p:txBody>
        </p:sp>
        <p:sp>
          <p:nvSpPr>
            <p:cNvPr id="1048" name="Line 17"/>
            <p:cNvSpPr>
              <a:spLocks noChangeShapeType="1"/>
            </p:cNvSpPr>
            <p:nvPr/>
          </p:nvSpPr>
          <p:spPr bwMode="auto">
            <a:xfrm>
              <a:off x="2171" y="1419"/>
              <a:ext cx="0" cy="100"/>
            </a:xfrm>
            <a:prstGeom prst="line">
              <a:avLst/>
            </a:prstGeom>
            <a:noFill/>
            <a:ln w="25400">
              <a:solidFill>
                <a:schemeClr val="tx1"/>
              </a:solidFill>
              <a:round/>
              <a:headEnd/>
              <a:tailEnd/>
            </a:ln>
          </p:spPr>
          <p:txBody>
            <a:bodyPr wrap="none" anchor="ctr"/>
            <a:lstStyle/>
            <a:p>
              <a:endParaRPr lang="id-ID"/>
            </a:p>
          </p:txBody>
        </p:sp>
        <p:sp>
          <p:nvSpPr>
            <p:cNvPr id="1049" name="Line 18"/>
            <p:cNvSpPr>
              <a:spLocks noChangeShapeType="1"/>
            </p:cNvSpPr>
            <p:nvPr/>
          </p:nvSpPr>
          <p:spPr bwMode="auto">
            <a:xfrm>
              <a:off x="1812" y="1424"/>
              <a:ext cx="364" cy="0"/>
            </a:xfrm>
            <a:prstGeom prst="line">
              <a:avLst/>
            </a:prstGeom>
            <a:noFill/>
            <a:ln w="25400">
              <a:solidFill>
                <a:schemeClr val="tx1"/>
              </a:solidFill>
              <a:round/>
              <a:headEnd/>
              <a:tailEnd/>
            </a:ln>
          </p:spPr>
          <p:txBody>
            <a:bodyPr wrap="none" anchor="ctr"/>
            <a:lstStyle/>
            <a:p>
              <a:endParaRPr lang="id-ID"/>
            </a:p>
          </p:txBody>
        </p:sp>
      </p:grpSp>
      <p:sp>
        <p:nvSpPr>
          <p:cNvPr id="1032" name="Rectangle 20"/>
          <p:cNvSpPr>
            <a:spLocks noChangeArrowheads="1"/>
          </p:cNvSpPr>
          <p:nvPr/>
        </p:nvSpPr>
        <p:spPr bwMode="auto">
          <a:xfrm>
            <a:off x="6618288" y="1636713"/>
            <a:ext cx="190500" cy="177800"/>
          </a:xfrm>
          <a:prstGeom prst="rect">
            <a:avLst/>
          </a:prstGeom>
          <a:solidFill>
            <a:srgbClr val="0070C0"/>
          </a:solidFill>
          <a:ln w="9525" algn="ctr">
            <a:solidFill>
              <a:srgbClr val="33CCCC"/>
            </a:solidFill>
            <a:miter lim="800000"/>
            <a:headEnd/>
            <a:tailEnd/>
          </a:ln>
        </p:spPr>
        <p:txBody>
          <a:bodyPr wrap="none" anchor="ctr"/>
          <a:lstStyle/>
          <a:p>
            <a:endParaRPr lang="en-GB">
              <a:latin typeface="Calibri" pitchFamily="34" charset="0"/>
            </a:endParaRPr>
          </a:p>
        </p:txBody>
      </p:sp>
      <p:sp>
        <p:nvSpPr>
          <p:cNvPr id="1033" name="Text Box 21"/>
          <p:cNvSpPr txBox="1">
            <a:spLocks noChangeArrowheads="1"/>
          </p:cNvSpPr>
          <p:nvPr/>
        </p:nvSpPr>
        <p:spPr bwMode="auto">
          <a:xfrm>
            <a:off x="6948488" y="1547813"/>
            <a:ext cx="1651000" cy="366712"/>
          </a:xfrm>
          <a:prstGeom prst="rect">
            <a:avLst/>
          </a:prstGeom>
          <a:noFill/>
          <a:ln w="9525">
            <a:noFill/>
            <a:miter lim="800000"/>
            <a:headEnd/>
            <a:tailEnd/>
          </a:ln>
        </p:spPr>
        <p:txBody>
          <a:bodyPr>
            <a:spAutoFit/>
          </a:bodyPr>
          <a:lstStyle/>
          <a:p>
            <a:pPr>
              <a:spcBef>
                <a:spcPct val="50000"/>
              </a:spcBef>
            </a:pPr>
            <a:r>
              <a:rPr lang="en-GB" b="1">
                <a:latin typeface="Calibri" pitchFamily="34" charset="0"/>
              </a:rPr>
              <a:t>Tiotropium</a:t>
            </a:r>
            <a:endParaRPr lang="en-US" b="1">
              <a:latin typeface="Calibri" pitchFamily="34" charset="0"/>
            </a:endParaRPr>
          </a:p>
        </p:txBody>
      </p:sp>
      <p:sp>
        <p:nvSpPr>
          <p:cNvPr id="4121" name="Rectangle 22"/>
          <p:cNvSpPr>
            <a:spLocks noChangeArrowheads="1"/>
          </p:cNvSpPr>
          <p:nvPr/>
        </p:nvSpPr>
        <p:spPr bwMode="auto">
          <a:xfrm>
            <a:off x="6623050" y="1958975"/>
            <a:ext cx="190500" cy="177800"/>
          </a:xfrm>
          <a:prstGeom prst="rect">
            <a:avLst/>
          </a:prstGeom>
          <a:solidFill>
            <a:srgbClr val="7030A0"/>
          </a:solidFill>
          <a:ln w="9525" algn="ctr">
            <a:solidFill>
              <a:schemeClr val="accent4">
                <a:lumMod val="40000"/>
                <a:lumOff val="60000"/>
              </a:schemeClr>
            </a:solid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035" name="Text Box 23"/>
          <p:cNvSpPr txBox="1">
            <a:spLocks noChangeArrowheads="1"/>
          </p:cNvSpPr>
          <p:nvPr/>
        </p:nvSpPr>
        <p:spPr bwMode="auto">
          <a:xfrm>
            <a:off x="6953250" y="1870075"/>
            <a:ext cx="1651000" cy="366713"/>
          </a:xfrm>
          <a:prstGeom prst="rect">
            <a:avLst/>
          </a:prstGeom>
          <a:noFill/>
          <a:ln w="9525">
            <a:noFill/>
            <a:miter lim="800000"/>
            <a:headEnd/>
            <a:tailEnd/>
          </a:ln>
        </p:spPr>
        <p:txBody>
          <a:bodyPr>
            <a:spAutoFit/>
          </a:bodyPr>
          <a:lstStyle/>
          <a:p>
            <a:pPr>
              <a:spcBef>
                <a:spcPct val="50000"/>
              </a:spcBef>
            </a:pPr>
            <a:r>
              <a:rPr lang="en-GB" b="1">
                <a:latin typeface="Calibri" pitchFamily="34" charset="0"/>
              </a:rPr>
              <a:t>Salmeterol</a:t>
            </a:r>
            <a:endParaRPr lang="en-US" b="1">
              <a:latin typeface="Calibri" pitchFamily="34" charset="0"/>
            </a:endParaRPr>
          </a:p>
        </p:txBody>
      </p:sp>
      <p:grpSp>
        <p:nvGrpSpPr>
          <p:cNvPr id="1036" name="Group 24"/>
          <p:cNvGrpSpPr>
            <a:grpSpLocks/>
          </p:cNvGrpSpPr>
          <p:nvPr/>
        </p:nvGrpSpPr>
        <p:grpSpPr bwMode="auto">
          <a:xfrm>
            <a:off x="4318000" y="2782888"/>
            <a:ext cx="577850" cy="166687"/>
            <a:chOff x="1812" y="1419"/>
            <a:chExt cx="364" cy="105"/>
          </a:xfrm>
        </p:grpSpPr>
        <p:sp>
          <p:nvSpPr>
            <p:cNvPr id="1044" name="Line 25"/>
            <p:cNvSpPr>
              <a:spLocks noChangeShapeType="1"/>
            </p:cNvSpPr>
            <p:nvPr/>
          </p:nvSpPr>
          <p:spPr bwMode="auto">
            <a:xfrm>
              <a:off x="1820" y="1424"/>
              <a:ext cx="0" cy="100"/>
            </a:xfrm>
            <a:prstGeom prst="line">
              <a:avLst/>
            </a:prstGeom>
            <a:noFill/>
            <a:ln w="25400">
              <a:solidFill>
                <a:schemeClr val="tx1"/>
              </a:solidFill>
              <a:round/>
              <a:headEnd/>
              <a:tailEnd/>
            </a:ln>
          </p:spPr>
          <p:txBody>
            <a:bodyPr wrap="none" anchor="ctr"/>
            <a:lstStyle/>
            <a:p>
              <a:endParaRPr lang="id-ID"/>
            </a:p>
          </p:txBody>
        </p:sp>
        <p:sp>
          <p:nvSpPr>
            <p:cNvPr id="1045" name="Line 26"/>
            <p:cNvSpPr>
              <a:spLocks noChangeShapeType="1"/>
            </p:cNvSpPr>
            <p:nvPr/>
          </p:nvSpPr>
          <p:spPr bwMode="auto">
            <a:xfrm>
              <a:off x="2171" y="1419"/>
              <a:ext cx="0" cy="100"/>
            </a:xfrm>
            <a:prstGeom prst="line">
              <a:avLst/>
            </a:prstGeom>
            <a:noFill/>
            <a:ln w="25400">
              <a:solidFill>
                <a:schemeClr val="tx1"/>
              </a:solidFill>
              <a:round/>
              <a:headEnd/>
              <a:tailEnd/>
            </a:ln>
          </p:spPr>
          <p:txBody>
            <a:bodyPr wrap="none" anchor="ctr"/>
            <a:lstStyle/>
            <a:p>
              <a:endParaRPr lang="id-ID"/>
            </a:p>
          </p:txBody>
        </p:sp>
        <p:sp>
          <p:nvSpPr>
            <p:cNvPr id="1046" name="Line 27"/>
            <p:cNvSpPr>
              <a:spLocks noChangeShapeType="1"/>
            </p:cNvSpPr>
            <p:nvPr/>
          </p:nvSpPr>
          <p:spPr bwMode="auto">
            <a:xfrm>
              <a:off x="1812" y="1424"/>
              <a:ext cx="364" cy="0"/>
            </a:xfrm>
            <a:prstGeom prst="line">
              <a:avLst/>
            </a:prstGeom>
            <a:noFill/>
            <a:ln w="25400">
              <a:solidFill>
                <a:schemeClr val="tx1"/>
              </a:solidFill>
              <a:round/>
              <a:headEnd/>
              <a:tailEnd/>
            </a:ln>
          </p:spPr>
          <p:txBody>
            <a:bodyPr wrap="none" anchor="ctr"/>
            <a:lstStyle/>
            <a:p>
              <a:endParaRPr lang="id-ID"/>
            </a:p>
          </p:txBody>
        </p:sp>
      </p:grpSp>
      <p:grpSp>
        <p:nvGrpSpPr>
          <p:cNvPr id="1037" name="Group 28"/>
          <p:cNvGrpSpPr>
            <a:grpSpLocks/>
          </p:cNvGrpSpPr>
          <p:nvPr/>
        </p:nvGrpSpPr>
        <p:grpSpPr bwMode="auto">
          <a:xfrm>
            <a:off x="6173788" y="4362450"/>
            <a:ext cx="577850" cy="166688"/>
            <a:chOff x="1812" y="1419"/>
            <a:chExt cx="364" cy="105"/>
          </a:xfrm>
        </p:grpSpPr>
        <p:sp>
          <p:nvSpPr>
            <p:cNvPr id="1041" name="Line 29"/>
            <p:cNvSpPr>
              <a:spLocks noChangeShapeType="1"/>
            </p:cNvSpPr>
            <p:nvPr/>
          </p:nvSpPr>
          <p:spPr bwMode="auto">
            <a:xfrm>
              <a:off x="1820" y="1424"/>
              <a:ext cx="0" cy="100"/>
            </a:xfrm>
            <a:prstGeom prst="line">
              <a:avLst/>
            </a:prstGeom>
            <a:noFill/>
            <a:ln w="25400">
              <a:solidFill>
                <a:schemeClr val="tx1"/>
              </a:solidFill>
              <a:round/>
              <a:headEnd/>
              <a:tailEnd/>
            </a:ln>
          </p:spPr>
          <p:txBody>
            <a:bodyPr wrap="none" anchor="ctr"/>
            <a:lstStyle/>
            <a:p>
              <a:endParaRPr lang="id-ID"/>
            </a:p>
          </p:txBody>
        </p:sp>
        <p:sp>
          <p:nvSpPr>
            <p:cNvPr id="1042" name="Line 30"/>
            <p:cNvSpPr>
              <a:spLocks noChangeShapeType="1"/>
            </p:cNvSpPr>
            <p:nvPr/>
          </p:nvSpPr>
          <p:spPr bwMode="auto">
            <a:xfrm>
              <a:off x="2171" y="1419"/>
              <a:ext cx="0" cy="100"/>
            </a:xfrm>
            <a:prstGeom prst="line">
              <a:avLst/>
            </a:prstGeom>
            <a:noFill/>
            <a:ln w="25400">
              <a:solidFill>
                <a:schemeClr val="tx1"/>
              </a:solidFill>
              <a:round/>
              <a:headEnd/>
              <a:tailEnd/>
            </a:ln>
          </p:spPr>
          <p:txBody>
            <a:bodyPr wrap="none" anchor="ctr"/>
            <a:lstStyle/>
            <a:p>
              <a:endParaRPr lang="id-ID"/>
            </a:p>
          </p:txBody>
        </p:sp>
        <p:sp>
          <p:nvSpPr>
            <p:cNvPr id="1043" name="Line 31"/>
            <p:cNvSpPr>
              <a:spLocks noChangeShapeType="1"/>
            </p:cNvSpPr>
            <p:nvPr/>
          </p:nvSpPr>
          <p:spPr bwMode="auto">
            <a:xfrm>
              <a:off x="1812" y="1424"/>
              <a:ext cx="364" cy="0"/>
            </a:xfrm>
            <a:prstGeom prst="line">
              <a:avLst/>
            </a:prstGeom>
            <a:noFill/>
            <a:ln w="25400">
              <a:solidFill>
                <a:schemeClr val="tx1"/>
              </a:solidFill>
              <a:round/>
              <a:headEnd/>
              <a:tailEnd/>
            </a:ln>
          </p:spPr>
          <p:txBody>
            <a:bodyPr wrap="none" anchor="ctr"/>
            <a:lstStyle/>
            <a:p>
              <a:endParaRPr lang="id-ID"/>
            </a:p>
          </p:txBody>
        </p:sp>
      </p:grpSp>
      <p:sp>
        <p:nvSpPr>
          <p:cNvPr id="1038" name="Text Box 67"/>
          <p:cNvSpPr txBox="1">
            <a:spLocks noChangeArrowheads="1"/>
          </p:cNvSpPr>
          <p:nvPr/>
        </p:nvSpPr>
        <p:spPr bwMode="auto">
          <a:xfrm>
            <a:off x="827088" y="6021388"/>
            <a:ext cx="1519237" cy="184150"/>
          </a:xfrm>
          <a:prstGeom prst="rect">
            <a:avLst/>
          </a:prstGeom>
          <a:noFill/>
          <a:ln w="9525">
            <a:noFill/>
            <a:miter lim="800000"/>
            <a:headEnd/>
            <a:tailEnd/>
          </a:ln>
        </p:spPr>
        <p:txBody>
          <a:bodyPr lIns="0" tIns="0" rIns="0" bIns="0">
            <a:spAutoFit/>
          </a:bodyPr>
          <a:lstStyle/>
          <a:p>
            <a:pPr eaLnBrk="0" hangingPunct="0">
              <a:spcBef>
                <a:spcPct val="50000"/>
              </a:spcBef>
            </a:pPr>
            <a:r>
              <a:rPr lang="en-GB" sz="1200">
                <a:latin typeface="Calibri" pitchFamily="34" charset="0"/>
              </a:rPr>
              <a:t>RR=rate ratio.</a:t>
            </a:r>
          </a:p>
        </p:txBody>
      </p:sp>
      <p:sp>
        <p:nvSpPr>
          <p:cNvPr id="1039" name="Text Box 34"/>
          <p:cNvSpPr txBox="1">
            <a:spLocks noChangeArrowheads="1"/>
          </p:cNvSpPr>
          <p:nvPr/>
        </p:nvSpPr>
        <p:spPr bwMode="auto">
          <a:xfrm>
            <a:off x="703263" y="6189663"/>
            <a:ext cx="6203950" cy="274637"/>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*Poisson regression correcting for overdispersion and adjusted for treatment exposure.</a:t>
            </a:r>
          </a:p>
        </p:txBody>
      </p:sp>
      <p:sp>
        <p:nvSpPr>
          <p:cNvPr id="1040" name="Titel 1"/>
          <p:cNvSpPr>
            <a:spLocks/>
          </p:cNvSpPr>
          <p:nvPr/>
        </p:nvSpPr>
        <p:spPr bwMode="auto">
          <a:xfrm>
            <a:off x="3395663" y="6492875"/>
            <a:ext cx="5530850" cy="260350"/>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a:spLocks noChangeArrowheads="1"/>
          </p:cNvSpPr>
          <p:nvPr/>
        </p:nvSpPr>
        <p:spPr bwMode="auto">
          <a:xfrm>
            <a:off x="5435600" y="1773238"/>
            <a:ext cx="2305050" cy="4824412"/>
          </a:xfrm>
          <a:prstGeom prst="rect">
            <a:avLst/>
          </a:prstGeom>
          <a:noFill/>
          <a:ln w="38100" algn="ctr">
            <a:solidFill>
              <a:srgbClr val="FF0000"/>
            </a:solidFill>
            <a:round/>
            <a:headEnd/>
            <a:tailEnd/>
          </a:ln>
        </p:spPr>
        <p:txBody>
          <a:bodyPr/>
          <a:lstStyle/>
          <a:p>
            <a:pPr eaLnBrk="0" hangingPunct="0"/>
            <a:endParaRPr lang="en-US" sz="2400">
              <a:ea typeface="MS PGothic" pitchFamily="34" charset="-128"/>
            </a:endParaRPr>
          </a:p>
        </p:txBody>
      </p:sp>
      <p:sp>
        <p:nvSpPr>
          <p:cNvPr id="19459" name="Line 72"/>
          <p:cNvSpPr>
            <a:spLocks noChangeShapeType="1"/>
          </p:cNvSpPr>
          <p:nvPr/>
        </p:nvSpPr>
        <p:spPr bwMode="auto">
          <a:xfrm>
            <a:off x="6451600" y="2820988"/>
            <a:ext cx="1054100" cy="0"/>
          </a:xfrm>
          <a:prstGeom prst="line">
            <a:avLst/>
          </a:prstGeom>
          <a:noFill/>
          <a:ln w="19050">
            <a:solidFill>
              <a:schemeClr val="tx1"/>
            </a:solidFill>
            <a:round/>
            <a:headEnd/>
            <a:tailEnd/>
          </a:ln>
        </p:spPr>
        <p:txBody>
          <a:bodyPr wrap="none" anchor="ctr"/>
          <a:lstStyle/>
          <a:p>
            <a:endParaRPr lang="id-ID"/>
          </a:p>
        </p:txBody>
      </p:sp>
      <p:sp>
        <p:nvSpPr>
          <p:cNvPr id="19460" name="Line 40"/>
          <p:cNvSpPr>
            <a:spLocks noChangeShapeType="1"/>
          </p:cNvSpPr>
          <p:nvPr/>
        </p:nvSpPr>
        <p:spPr bwMode="auto">
          <a:xfrm>
            <a:off x="6496050" y="1954213"/>
            <a:ext cx="1311275" cy="0"/>
          </a:xfrm>
          <a:prstGeom prst="line">
            <a:avLst/>
          </a:prstGeom>
          <a:noFill/>
          <a:ln w="19050">
            <a:solidFill>
              <a:schemeClr val="tx1"/>
            </a:solidFill>
            <a:round/>
            <a:headEnd/>
            <a:tailEnd/>
          </a:ln>
        </p:spPr>
        <p:txBody>
          <a:bodyPr wrap="none" anchor="ctr"/>
          <a:lstStyle/>
          <a:p>
            <a:endParaRPr lang="id-ID"/>
          </a:p>
        </p:txBody>
      </p:sp>
      <p:sp>
        <p:nvSpPr>
          <p:cNvPr id="19461" name="Line 48"/>
          <p:cNvSpPr>
            <a:spLocks noChangeShapeType="1"/>
          </p:cNvSpPr>
          <p:nvPr/>
        </p:nvSpPr>
        <p:spPr bwMode="auto">
          <a:xfrm>
            <a:off x="6643688" y="2124075"/>
            <a:ext cx="912812" cy="0"/>
          </a:xfrm>
          <a:prstGeom prst="line">
            <a:avLst/>
          </a:prstGeom>
          <a:noFill/>
          <a:ln w="19050">
            <a:solidFill>
              <a:schemeClr val="tx1"/>
            </a:solidFill>
            <a:round/>
            <a:headEnd/>
            <a:tailEnd/>
          </a:ln>
        </p:spPr>
        <p:txBody>
          <a:bodyPr wrap="none" anchor="ctr"/>
          <a:lstStyle/>
          <a:p>
            <a:endParaRPr lang="id-ID"/>
          </a:p>
        </p:txBody>
      </p:sp>
      <p:sp>
        <p:nvSpPr>
          <p:cNvPr id="19462" name="Line 64"/>
          <p:cNvSpPr>
            <a:spLocks noChangeShapeType="1"/>
          </p:cNvSpPr>
          <p:nvPr/>
        </p:nvSpPr>
        <p:spPr bwMode="auto">
          <a:xfrm>
            <a:off x="6708775" y="2651125"/>
            <a:ext cx="666750" cy="0"/>
          </a:xfrm>
          <a:prstGeom prst="line">
            <a:avLst/>
          </a:prstGeom>
          <a:noFill/>
          <a:ln w="19050">
            <a:solidFill>
              <a:schemeClr val="tx1"/>
            </a:solidFill>
            <a:round/>
            <a:headEnd/>
            <a:tailEnd/>
          </a:ln>
        </p:spPr>
        <p:txBody>
          <a:bodyPr wrap="none" anchor="ctr"/>
          <a:lstStyle/>
          <a:p>
            <a:endParaRPr lang="id-ID"/>
          </a:p>
        </p:txBody>
      </p:sp>
      <p:sp>
        <p:nvSpPr>
          <p:cNvPr id="19463" name="Line 72"/>
          <p:cNvSpPr>
            <a:spLocks noChangeShapeType="1"/>
          </p:cNvSpPr>
          <p:nvPr/>
        </p:nvSpPr>
        <p:spPr bwMode="auto">
          <a:xfrm>
            <a:off x="6453188" y="2820988"/>
            <a:ext cx="1054100" cy="0"/>
          </a:xfrm>
          <a:prstGeom prst="line">
            <a:avLst/>
          </a:prstGeom>
          <a:noFill/>
          <a:ln w="19050">
            <a:solidFill>
              <a:schemeClr val="tx1"/>
            </a:solidFill>
            <a:round/>
            <a:headEnd/>
            <a:tailEnd/>
          </a:ln>
        </p:spPr>
        <p:txBody>
          <a:bodyPr wrap="none" anchor="ctr"/>
          <a:lstStyle/>
          <a:p>
            <a:endParaRPr lang="id-ID"/>
          </a:p>
        </p:txBody>
      </p:sp>
      <p:sp>
        <p:nvSpPr>
          <p:cNvPr id="19464" name="Line 80"/>
          <p:cNvSpPr>
            <a:spLocks noChangeShapeType="1"/>
          </p:cNvSpPr>
          <p:nvPr/>
        </p:nvSpPr>
        <p:spPr bwMode="auto">
          <a:xfrm>
            <a:off x="6724650" y="3263900"/>
            <a:ext cx="847725" cy="0"/>
          </a:xfrm>
          <a:prstGeom prst="line">
            <a:avLst/>
          </a:prstGeom>
          <a:noFill/>
          <a:ln w="19050">
            <a:solidFill>
              <a:schemeClr val="tx1"/>
            </a:solidFill>
            <a:round/>
            <a:headEnd/>
            <a:tailEnd/>
          </a:ln>
        </p:spPr>
        <p:txBody>
          <a:bodyPr wrap="none" anchor="ctr"/>
          <a:lstStyle/>
          <a:p>
            <a:endParaRPr lang="id-ID"/>
          </a:p>
        </p:txBody>
      </p:sp>
      <p:sp>
        <p:nvSpPr>
          <p:cNvPr id="19465" name="Line 88"/>
          <p:cNvSpPr>
            <a:spLocks noChangeShapeType="1"/>
          </p:cNvSpPr>
          <p:nvPr/>
        </p:nvSpPr>
        <p:spPr bwMode="auto">
          <a:xfrm>
            <a:off x="6654800" y="3463925"/>
            <a:ext cx="838200" cy="0"/>
          </a:xfrm>
          <a:prstGeom prst="line">
            <a:avLst/>
          </a:prstGeom>
          <a:noFill/>
          <a:ln w="19050">
            <a:solidFill>
              <a:schemeClr val="tx1"/>
            </a:solidFill>
            <a:round/>
            <a:headEnd/>
            <a:tailEnd/>
          </a:ln>
        </p:spPr>
        <p:txBody>
          <a:bodyPr wrap="none" anchor="ctr"/>
          <a:lstStyle/>
          <a:p>
            <a:endParaRPr lang="id-ID"/>
          </a:p>
        </p:txBody>
      </p:sp>
      <p:sp>
        <p:nvSpPr>
          <p:cNvPr id="19466" name="Line 96"/>
          <p:cNvSpPr>
            <a:spLocks noChangeShapeType="1"/>
          </p:cNvSpPr>
          <p:nvPr/>
        </p:nvSpPr>
        <p:spPr bwMode="auto">
          <a:xfrm>
            <a:off x="5073650" y="3640138"/>
            <a:ext cx="1743075" cy="0"/>
          </a:xfrm>
          <a:prstGeom prst="line">
            <a:avLst/>
          </a:prstGeom>
          <a:noFill/>
          <a:ln w="19050">
            <a:solidFill>
              <a:schemeClr val="tx1"/>
            </a:solidFill>
            <a:round/>
            <a:headEnd/>
            <a:tailEnd/>
          </a:ln>
        </p:spPr>
        <p:txBody>
          <a:bodyPr wrap="none" anchor="ctr"/>
          <a:lstStyle/>
          <a:p>
            <a:endParaRPr lang="id-ID"/>
          </a:p>
        </p:txBody>
      </p:sp>
      <p:sp>
        <p:nvSpPr>
          <p:cNvPr id="19467" name="Line 104"/>
          <p:cNvSpPr>
            <a:spLocks noChangeShapeType="1"/>
          </p:cNvSpPr>
          <p:nvPr/>
        </p:nvSpPr>
        <p:spPr bwMode="auto">
          <a:xfrm>
            <a:off x="6580188" y="4130675"/>
            <a:ext cx="773112" cy="0"/>
          </a:xfrm>
          <a:prstGeom prst="line">
            <a:avLst/>
          </a:prstGeom>
          <a:noFill/>
          <a:ln w="19050">
            <a:solidFill>
              <a:schemeClr val="tx1"/>
            </a:solidFill>
            <a:round/>
            <a:headEnd/>
            <a:tailEnd/>
          </a:ln>
        </p:spPr>
        <p:txBody>
          <a:bodyPr wrap="none" anchor="ctr"/>
          <a:lstStyle/>
          <a:p>
            <a:endParaRPr lang="id-ID"/>
          </a:p>
        </p:txBody>
      </p:sp>
      <p:sp>
        <p:nvSpPr>
          <p:cNvPr id="19468" name="Line 112"/>
          <p:cNvSpPr>
            <a:spLocks noChangeShapeType="1"/>
          </p:cNvSpPr>
          <p:nvPr/>
        </p:nvSpPr>
        <p:spPr bwMode="auto">
          <a:xfrm>
            <a:off x="6683375" y="4292600"/>
            <a:ext cx="823913" cy="0"/>
          </a:xfrm>
          <a:prstGeom prst="line">
            <a:avLst/>
          </a:prstGeom>
          <a:noFill/>
          <a:ln w="19050">
            <a:solidFill>
              <a:schemeClr val="tx1"/>
            </a:solidFill>
            <a:round/>
            <a:headEnd/>
            <a:tailEnd/>
          </a:ln>
        </p:spPr>
        <p:txBody>
          <a:bodyPr wrap="none" anchor="ctr"/>
          <a:lstStyle/>
          <a:p>
            <a:endParaRPr lang="id-ID"/>
          </a:p>
        </p:txBody>
      </p:sp>
      <p:sp>
        <p:nvSpPr>
          <p:cNvPr id="19469" name="Line 119"/>
          <p:cNvSpPr>
            <a:spLocks noChangeShapeType="1"/>
          </p:cNvSpPr>
          <p:nvPr/>
        </p:nvSpPr>
        <p:spPr bwMode="auto">
          <a:xfrm>
            <a:off x="5106988" y="4797425"/>
            <a:ext cx="1893887" cy="0"/>
          </a:xfrm>
          <a:prstGeom prst="line">
            <a:avLst/>
          </a:prstGeom>
          <a:noFill/>
          <a:ln w="19050">
            <a:solidFill>
              <a:schemeClr val="tx1"/>
            </a:solidFill>
            <a:round/>
            <a:headEnd/>
            <a:tailEnd/>
          </a:ln>
        </p:spPr>
        <p:txBody>
          <a:bodyPr wrap="none" anchor="ctr"/>
          <a:lstStyle/>
          <a:p>
            <a:endParaRPr lang="id-ID"/>
          </a:p>
        </p:txBody>
      </p:sp>
      <p:sp>
        <p:nvSpPr>
          <p:cNvPr id="19470" name="Line 127"/>
          <p:cNvSpPr>
            <a:spLocks noChangeShapeType="1"/>
          </p:cNvSpPr>
          <p:nvPr/>
        </p:nvSpPr>
        <p:spPr bwMode="auto">
          <a:xfrm>
            <a:off x="6742113" y="4965700"/>
            <a:ext cx="938212" cy="0"/>
          </a:xfrm>
          <a:prstGeom prst="line">
            <a:avLst/>
          </a:prstGeom>
          <a:noFill/>
          <a:ln w="19050">
            <a:solidFill>
              <a:schemeClr val="tx1"/>
            </a:solidFill>
            <a:round/>
            <a:headEnd/>
            <a:tailEnd/>
          </a:ln>
        </p:spPr>
        <p:txBody>
          <a:bodyPr wrap="none" anchor="ctr"/>
          <a:lstStyle/>
          <a:p>
            <a:endParaRPr lang="id-ID"/>
          </a:p>
        </p:txBody>
      </p:sp>
      <p:sp>
        <p:nvSpPr>
          <p:cNvPr id="19471" name="Line 135"/>
          <p:cNvSpPr>
            <a:spLocks noChangeShapeType="1"/>
          </p:cNvSpPr>
          <p:nvPr/>
        </p:nvSpPr>
        <p:spPr bwMode="auto">
          <a:xfrm>
            <a:off x="6618288" y="5153025"/>
            <a:ext cx="971550" cy="0"/>
          </a:xfrm>
          <a:prstGeom prst="line">
            <a:avLst/>
          </a:prstGeom>
          <a:noFill/>
          <a:ln w="19050">
            <a:solidFill>
              <a:schemeClr val="tx1"/>
            </a:solidFill>
            <a:round/>
            <a:headEnd/>
            <a:tailEnd/>
          </a:ln>
        </p:spPr>
        <p:txBody>
          <a:bodyPr wrap="none" anchor="ctr"/>
          <a:lstStyle/>
          <a:p>
            <a:endParaRPr lang="id-ID"/>
          </a:p>
        </p:txBody>
      </p:sp>
      <p:sp>
        <p:nvSpPr>
          <p:cNvPr id="19472" name="Line 142"/>
          <p:cNvSpPr>
            <a:spLocks noChangeShapeType="1"/>
          </p:cNvSpPr>
          <p:nvPr/>
        </p:nvSpPr>
        <p:spPr bwMode="auto">
          <a:xfrm>
            <a:off x="6426200" y="5337175"/>
            <a:ext cx="1181100" cy="0"/>
          </a:xfrm>
          <a:prstGeom prst="line">
            <a:avLst/>
          </a:prstGeom>
          <a:noFill/>
          <a:ln w="19050">
            <a:solidFill>
              <a:schemeClr val="tx1"/>
            </a:solidFill>
            <a:round/>
            <a:headEnd/>
            <a:tailEnd/>
          </a:ln>
        </p:spPr>
        <p:txBody>
          <a:bodyPr wrap="none" anchor="ctr"/>
          <a:lstStyle/>
          <a:p>
            <a:endParaRPr lang="id-ID"/>
          </a:p>
        </p:txBody>
      </p:sp>
      <p:sp>
        <p:nvSpPr>
          <p:cNvPr id="19473" name="Line 149"/>
          <p:cNvSpPr>
            <a:spLocks noChangeShapeType="1"/>
          </p:cNvSpPr>
          <p:nvPr/>
        </p:nvSpPr>
        <p:spPr bwMode="auto">
          <a:xfrm>
            <a:off x="6748463" y="5783263"/>
            <a:ext cx="722312" cy="0"/>
          </a:xfrm>
          <a:prstGeom prst="line">
            <a:avLst/>
          </a:prstGeom>
          <a:noFill/>
          <a:ln w="19050">
            <a:solidFill>
              <a:schemeClr val="tx1"/>
            </a:solidFill>
            <a:round/>
            <a:headEnd/>
            <a:tailEnd/>
          </a:ln>
        </p:spPr>
        <p:txBody>
          <a:bodyPr wrap="none" anchor="ctr"/>
          <a:lstStyle/>
          <a:p>
            <a:endParaRPr lang="id-ID"/>
          </a:p>
        </p:txBody>
      </p:sp>
      <p:sp>
        <p:nvSpPr>
          <p:cNvPr id="19474" name="Line 56"/>
          <p:cNvSpPr>
            <a:spLocks noChangeShapeType="1"/>
          </p:cNvSpPr>
          <p:nvPr/>
        </p:nvSpPr>
        <p:spPr bwMode="auto">
          <a:xfrm>
            <a:off x="6497638" y="2293938"/>
            <a:ext cx="846137" cy="0"/>
          </a:xfrm>
          <a:prstGeom prst="line">
            <a:avLst/>
          </a:prstGeom>
          <a:noFill/>
          <a:ln w="19050">
            <a:solidFill>
              <a:schemeClr val="tx1"/>
            </a:solidFill>
            <a:round/>
            <a:headEnd/>
            <a:tailEnd/>
          </a:ln>
        </p:spPr>
        <p:txBody>
          <a:bodyPr wrap="none" anchor="ctr"/>
          <a:lstStyle/>
          <a:p>
            <a:endParaRPr lang="id-ID"/>
          </a:p>
        </p:txBody>
      </p:sp>
      <p:sp>
        <p:nvSpPr>
          <p:cNvPr id="19475" name="Line 156"/>
          <p:cNvSpPr>
            <a:spLocks noChangeShapeType="1"/>
          </p:cNvSpPr>
          <p:nvPr/>
        </p:nvSpPr>
        <p:spPr bwMode="auto">
          <a:xfrm>
            <a:off x="6430963" y="5942013"/>
            <a:ext cx="893762" cy="0"/>
          </a:xfrm>
          <a:prstGeom prst="line">
            <a:avLst/>
          </a:prstGeom>
          <a:noFill/>
          <a:ln w="19050">
            <a:solidFill>
              <a:schemeClr val="tx1"/>
            </a:solidFill>
            <a:round/>
            <a:headEnd/>
            <a:tailEnd/>
          </a:ln>
        </p:spPr>
        <p:txBody>
          <a:bodyPr wrap="none" anchor="ctr"/>
          <a:lstStyle/>
          <a:p>
            <a:endParaRPr lang="id-ID"/>
          </a:p>
        </p:txBody>
      </p:sp>
      <p:sp>
        <p:nvSpPr>
          <p:cNvPr id="19476" name="Rectangle 5"/>
          <p:cNvSpPr>
            <a:spLocks noGrp="1" noChangeArrowheads="1"/>
          </p:cNvSpPr>
          <p:nvPr>
            <p:ph type="title"/>
          </p:nvPr>
        </p:nvSpPr>
        <p:spPr>
          <a:xfrm>
            <a:off x="395288" y="0"/>
            <a:ext cx="8305800" cy="1143000"/>
          </a:xfrm>
        </p:spPr>
        <p:txBody>
          <a:bodyPr/>
          <a:lstStyle/>
          <a:p>
            <a:pPr eaLnBrk="1" hangingPunct="1"/>
            <a:r>
              <a:rPr lang="en-GB" sz="3200" b="1" smtClean="0">
                <a:cs typeface="Arial" pitchFamily="34" charset="0"/>
              </a:rPr>
              <a:t>POET-COPD</a:t>
            </a:r>
            <a:r>
              <a:rPr lang="en-GB" sz="3200" b="1" baseline="30000" smtClean="0">
                <a:cs typeface="Arial" pitchFamily="34" charset="0"/>
              </a:rPr>
              <a:t>®</a:t>
            </a:r>
            <a:r>
              <a:rPr lang="en-GB" sz="3200" b="1" smtClean="0">
                <a:cs typeface="Arial" pitchFamily="34" charset="0"/>
              </a:rPr>
              <a:t>: Time to First Exacerbation by Subgroup Consistent with Overall Cohort</a:t>
            </a:r>
          </a:p>
        </p:txBody>
      </p:sp>
      <p:sp>
        <p:nvSpPr>
          <p:cNvPr id="19477" name="Text Box 14"/>
          <p:cNvSpPr txBox="1">
            <a:spLocks noChangeArrowheads="1"/>
          </p:cNvSpPr>
          <p:nvPr/>
        </p:nvSpPr>
        <p:spPr bwMode="auto">
          <a:xfrm>
            <a:off x="5246688" y="1336675"/>
            <a:ext cx="4014787" cy="292100"/>
          </a:xfrm>
          <a:prstGeom prst="rect">
            <a:avLst/>
          </a:prstGeom>
          <a:noFill/>
          <a:ln w="9525">
            <a:noFill/>
            <a:miter lim="800000"/>
            <a:headEnd/>
            <a:tailEnd/>
          </a:ln>
        </p:spPr>
        <p:txBody>
          <a:bodyPr>
            <a:spAutoFit/>
          </a:bodyPr>
          <a:lstStyle/>
          <a:p>
            <a:r>
              <a:rPr lang="en-US" sz="1300" b="1">
                <a:latin typeface="Calibri" pitchFamily="34" charset="0"/>
              </a:rPr>
              <a:t>Hazard ratio for at least one COPD exacerbation</a:t>
            </a:r>
          </a:p>
        </p:txBody>
      </p:sp>
      <p:grpSp>
        <p:nvGrpSpPr>
          <p:cNvPr id="19478" name="Group 15"/>
          <p:cNvGrpSpPr>
            <a:grpSpLocks/>
          </p:cNvGrpSpPr>
          <p:nvPr/>
        </p:nvGrpSpPr>
        <p:grpSpPr bwMode="auto">
          <a:xfrm>
            <a:off x="4206875" y="6116638"/>
            <a:ext cx="4648200" cy="50800"/>
            <a:chOff x="2508" y="3682"/>
            <a:chExt cx="2928" cy="32"/>
          </a:xfrm>
        </p:grpSpPr>
        <p:sp>
          <p:nvSpPr>
            <p:cNvPr id="19589" name="Line 16"/>
            <p:cNvSpPr>
              <a:spLocks noChangeShapeType="1"/>
            </p:cNvSpPr>
            <p:nvPr/>
          </p:nvSpPr>
          <p:spPr bwMode="auto">
            <a:xfrm>
              <a:off x="2508" y="3682"/>
              <a:ext cx="2928" cy="0"/>
            </a:xfrm>
            <a:prstGeom prst="line">
              <a:avLst/>
            </a:prstGeom>
            <a:noFill/>
            <a:ln w="19050">
              <a:solidFill>
                <a:schemeClr val="tx1"/>
              </a:solidFill>
              <a:round/>
              <a:headEnd/>
              <a:tailEnd/>
            </a:ln>
          </p:spPr>
          <p:txBody>
            <a:bodyPr wrap="none" anchor="ctr"/>
            <a:lstStyle/>
            <a:p>
              <a:endParaRPr lang="id-ID"/>
            </a:p>
          </p:txBody>
        </p:sp>
        <p:sp>
          <p:nvSpPr>
            <p:cNvPr id="19590" name="Line 17"/>
            <p:cNvSpPr>
              <a:spLocks noChangeShapeType="1"/>
            </p:cNvSpPr>
            <p:nvPr/>
          </p:nvSpPr>
          <p:spPr bwMode="auto">
            <a:xfrm>
              <a:off x="2516" y="3682"/>
              <a:ext cx="0" cy="32"/>
            </a:xfrm>
            <a:prstGeom prst="line">
              <a:avLst/>
            </a:prstGeom>
            <a:noFill/>
            <a:ln w="19050">
              <a:solidFill>
                <a:schemeClr val="tx1"/>
              </a:solidFill>
              <a:round/>
              <a:headEnd/>
              <a:tailEnd/>
            </a:ln>
          </p:spPr>
          <p:txBody>
            <a:bodyPr wrap="none" anchor="ctr"/>
            <a:lstStyle/>
            <a:p>
              <a:endParaRPr lang="id-ID"/>
            </a:p>
          </p:txBody>
        </p:sp>
        <p:sp>
          <p:nvSpPr>
            <p:cNvPr id="19591" name="Line 18"/>
            <p:cNvSpPr>
              <a:spLocks noChangeShapeType="1"/>
            </p:cNvSpPr>
            <p:nvPr/>
          </p:nvSpPr>
          <p:spPr bwMode="auto">
            <a:xfrm>
              <a:off x="3459" y="3682"/>
              <a:ext cx="0" cy="32"/>
            </a:xfrm>
            <a:prstGeom prst="line">
              <a:avLst/>
            </a:prstGeom>
            <a:noFill/>
            <a:ln w="19050">
              <a:solidFill>
                <a:schemeClr val="tx1"/>
              </a:solidFill>
              <a:round/>
              <a:headEnd/>
              <a:tailEnd/>
            </a:ln>
          </p:spPr>
          <p:txBody>
            <a:bodyPr wrap="none" anchor="ctr"/>
            <a:lstStyle/>
            <a:p>
              <a:endParaRPr lang="id-ID"/>
            </a:p>
          </p:txBody>
        </p:sp>
        <p:sp>
          <p:nvSpPr>
            <p:cNvPr id="19592" name="Line 19"/>
            <p:cNvSpPr>
              <a:spLocks noChangeShapeType="1"/>
            </p:cNvSpPr>
            <p:nvPr/>
          </p:nvSpPr>
          <p:spPr bwMode="auto">
            <a:xfrm>
              <a:off x="4130" y="3682"/>
              <a:ext cx="0" cy="32"/>
            </a:xfrm>
            <a:prstGeom prst="line">
              <a:avLst/>
            </a:prstGeom>
            <a:noFill/>
            <a:ln w="19050">
              <a:solidFill>
                <a:schemeClr val="tx1"/>
              </a:solidFill>
              <a:round/>
              <a:headEnd/>
              <a:tailEnd/>
            </a:ln>
          </p:spPr>
          <p:txBody>
            <a:bodyPr wrap="none" anchor="ctr"/>
            <a:lstStyle/>
            <a:p>
              <a:endParaRPr lang="id-ID"/>
            </a:p>
          </p:txBody>
        </p:sp>
        <p:sp>
          <p:nvSpPr>
            <p:cNvPr id="19593" name="Line 20"/>
            <p:cNvSpPr>
              <a:spLocks noChangeShapeType="1"/>
            </p:cNvSpPr>
            <p:nvPr/>
          </p:nvSpPr>
          <p:spPr bwMode="auto">
            <a:xfrm>
              <a:off x="4657" y="3682"/>
              <a:ext cx="0" cy="32"/>
            </a:xfrm>
            <a:prstGeom prst="line">
              <a:avLst/>
            </a:prstGeom>
            <a:noFill/>
            <a:ln w="19050">
              <a:solidFill>
                <a:schemeClr val="tx1"/>
              </a:solidFill>
              <a:round/>
              <a:headEnd/>
              <a:tailEnd/>
            </a:ln>
          </p:spPr>
          <p:txBody>
            <a:bodyPr wrap="none" anchor="ctr"/>
            <a:lstStyle/>
            <a:p>
              <a:endParaRPr lang="id-ID"/>
            </a:p>
          </p:txBody>
        </p:sp>
        <p:sp>
          <p:nvSpPr>
            <p:cNvPr id="19594" name="Line 21"/>
            <p:cNvSpPr>
              <a:spLocks noChangeShapeType="1"/>
            </p:cNvSpPr>
            <p:nvPr/>
          </p:nvSpPr>
          <p:spPr bwMode="auto">
            <a:xfrm>
              <a:off x="5080" y="3682"/>
              <a:ext cx="0" cy="32"/>
            </a:xfrm>
            <a:prstGeom prst="line">
              <a:avLst/>
            </a:prstGeom>
            <a:noFill/>
            <a:ln w="19050">
              <a:solidFill>
                <a:schemeClr val="tx1"/>
              </a:solidFill>
              <a:round/>
              <a:headEnd/>
              <a:tailEnd/>
            </a:ln>
          </p:spPr>
          <p:txBody>
            <a:bodyPr wrap="none" anchor="ctr"/>
            <a:lstStyle/>
            <a:p>
              <a:endParaRPr lang="id-ID"/>
            </a:p>
          </p:txBody>
        </p:sp>
        <p:sp>
          <p:nvSpPr>
            <p:cNvPr id="19595" name="Line 22"/>
            <p:cNvSpPr>
              <a:spLocks noChangeShapeType="1"/>
            </p:cNvSpPr>
            <p:nvPr/>
          </p:nvSpPr>
          <p:spPr bwMode="auto">
            <a:xfrm>
              <a:off x="5431" y="3682"/>
              <a:ext cx="0" cy="32"/>
            </a:xfrm>
            <a:prstGeom prst="line">
              <a:avLst/>
            </a:prstGeom>
            <a:noFill/>
            <a:ln w="19050">
              <a:solidFill>
                <a:schemeClr val="tx1"/>
              </a:solidFill>
              <a:round/>
              <a:headEnd/>
              <a:tailEnd/>
            </a:ln>
          </p:spPr>
          <p:txBody>
            <a:bodyPr wrap="none" anchor="ctr"/>
            <a:lstStyle/>
            <a:p>
              <a:endParaRPr lang="id-ID"/>
            </a:p>
          </p:txBody>
        </p:sp>
      </p:grpSp>
      <p:grpSp>
        <p:nvGrpSpPr>
          <p:cNvPr id="19479" name="Group 23"/>
          <p:cNvGrpSpPr>
            <a:grpSpLocks/>
          </p:cNvGrpSpPr>
          <p:nvPr/>
        </p:nvGrpSpPr>
        <p:grpSpPr bwMode="auto">
          <a:xfrm>
            <a:off x="4011613" y="6115050"/>
            <a:ext cx="5030787" cy="274638"/>
            <a:chOff x="2387" y="3677"/>
            <a:chExt cx="3169" cy="173"/>
          </a:xfrm>
        </p:grpSpPr>
        <p:sp>
          <p:nvSpPr>
            <p:cNvPr id="19583" name="Text Box 24"/>
            <p:cNvSpPr txBox="1">
              <a:spLocks noChangeArrowheads="1"/>
            </p:cNvSpPr>
            <p:nvPr/>
          </p:nvSpPr>
          <p:spPr bwMode="auto">
            <a:xfrm>
              <a:off x="2387" y="3677"/>
              <a:ext cx="249" cy="173"/>
            </a:xfrm>
            <a:prstGeom prst="rect">
              <a:avLst/>
            </a:prstGeom>
            <a:noFill/>
            <a:ln w="9525">
              <a:noFill/>
              <a:miter lim="800000"/>
              <a:headEnd/>
              <a:tailEnd/>
            </a:ln>
          </p:spPr>
          <p:txBody>
            <a:bodyPr wrap="none">
              <a:spAutoFit/>
            </a:bodyPr>
            <a:lstStyle/>
            <a:p>
              <a:r>
                <a:rPr lang="en-US" sz="1200" b="1">
                  <a:latin typeface="Calibri" pitchFamily="34" charset="0"/>
                </a:rPr>
                <a:t>0.4</a:t>
              </a:r>
            </a:p>
          </p:txBody>
        </p:sp>
        <p:sp>
          <p:nvSpPr>
            <p:cNvPr id="19584" name="Text Box 25"/>
            <p:cNvSpPr txBox="1">
              <a:spLocks noChangeArrowheads="1"/>
            </p:cNvSpPr>
            <p:nvPr/>
          </p:nvSpPr>
          <p:spPr bwMode="auto">
            <a:xfrm>
              <a:off x="3330" y="3677"/>
              <a:ext cx="249" cy="173"/>
            </a:xfrm>
            <a:prstGeom prst="rect">
              <a:avLst/>
            </a:prstGeom>
            <a:noFill/>
            <a:ln w="9525">
              <a:noFill/>
              <a:miter lim="800000"/>
              <a:headEnd/>
              <a:tailEnd/>
            </a:ln>
          </p:spPr>
          <p:txBody>
            <a:bodyPr wrap="none">
              <a:spAutoFit/>
            </a:bodyPr>
            <a:lstStyle/>
            <a:p>
              <a:r>
                <a:rPr lang="en-US" sz="1200" b="1">
                  <a:latin typeface="Calibri" pitchFamily="34" charset="0"/>
                </a:rPr>
                <a:t>0.6</a:t>
              </a:r>
            </a:p>
          </p:txBody>
        </p:sp>
        <p:sp>
          <p:nvSpPr>
            <p:cNvPr id="19585" name="Text Box 26"/>
            <p:cNvSpPr txBox="1">
              <a:spLocks noChangeArrowheads="1"/>
            </p:cNvSpPr>
            <p:nvPr/>
          </p:nvSpPr>
          <p:spPr bwMode="auto">
            <a:xfrm>
              <a:off x="4001" y="3677"/>
              <a:ext cx="249" cy="173"/>
            </a:xfrm>
            <a:prstGeom prst="rect">
              <a:avLst/>
            </a:prstGeom>
            <a:noFill/>
            <a:ln w="9525">
              <a:noFill/>
              <a:miter lim="800000"/>
              <a:headEnd/>
              <a:tailEnd/>
            </a:ln>
          </p:spPr>
          <p:txBody>
            <a:bodyPr wrap="none">
              <a:spAutoFit/>
            </a:bodyPr>
            <a:lstStyle/>
            <a:p>
              <a:r>
                <a:rPr lang="en-US" sz="1200" b="1">
                  <a:latin typeface="Calibri" pitchFamily="34" charset="0"/>
                </a:rPr>
                <a:t>0.8</a:t>
              </a:r>
            </a:p>
          </p:txBody>
        </p:sp>
        <p:sp>
          <p:nvSpPr>
            <p:cNvPr id="19586" name="Text Box 27"/>
            <p:cNvSpPr txBox="1">
              <a:spLocks noChangeArrowheads="1"/>
            </p:cNvSpPr>
            <p:nvPr/>
          </p:nvSpPr>
          <p:spPr bwMode="auto">
            <a:xfrm>
              <a:off x="4575" y="3677"/>
              <a:ext cx="169" cy="173"/>
            </a:xfrm>
            <a:prstGeom prst="rect">
              <a:avLst/>
            </a:prstGeom>
            <a:noFill/>
            <a:ln w="9525">
              <a:noFill/>
              <a:miter lim="800000"/>
              <a:headEnd/>
              <a:tailEnd/>
            </a:ln>
          </p:spPr>
          <p:txBody>
            <a:bodyPr wrap="none">
              <a:spAutoFit/>
            </a:bodyPr>
            <a:lstStyle/>
            <a:p>
              <a:r>
                <a:rPr lang="en-US" sz="1200" b="1">
                  <a:latin typeface="Calibri" pitchFamily="34" charset="0"/>
                </a:rPr>
                <a:t>1</a:t>
              </a:r>
            </a:p>
          </p:txBody>
        </p:sp>
        <p:sp>
          <p:nvSpPr>
            <p:cNvPr id="19587" name="Text Box 28"/>
            <p:cNvSpPr txBox="1">
              <a:spLocks noChangeArrowheads="1"/>
            </p:cNvSpPr>
            <p:nvPr/>
          </p:nvSpPr>
          <p:spPr bwMode="auto">
            <a:xfrm>
              <a:off x="4950" y="3677"/>
              <a:ext cx="249" cy="173"/>
            </a:xfrm>
            <a:prstGeom prst="rect">
              <a:avLst/>
            </a:prstGeom>
            <a:noFill/>
            <a:ln w="9525">
              <a:noFill/>
              <a:miter lim="800000"/>
              <a:headEnd/>
              <a:tailEnd/>
            </a:ln>
          </p:spPr>
          <p:txBody>
            <a:bodyPr wrap="none">
              <a:spAutoFit/>
            </a:bodyPr>
            <a:lstStyle/>
            <a:p>
              <a:r>
                <a:rPr lang="en-US" sz="1200" b="1">
                  <a:latin typeface="Calibri" pitchFamily="34" charset="0"/>
                </a:rPr>
                <a:t>1.2</a:t>
              </a:r>
            </a:p>
          </p:txBody>
        </p:sp>
        <p:sp>
          <p:nvSpPr>
            <p:cNvPr id="19588" name="Text Box 29"/>
            <p:cNvSpPr txBox="1">
              <a:spLocks noChangeArrowheads="1"/>
            </p:cNvSpPr>
            <p:nvPr/>
          </p:nvSpPr>
          <p:spPr bwMode="auto">
            <a:xfrm>
              <a:off x="5307" y="3677"/>
              <a:ext cx="249" cy="173"/>
            </a:xfrm>
            <a:prstGeom prst="rect">
              <a:avLst/>
            </a:prstGeom>
            <a:noFill/>
            <a:ln w="9525">
              <a:noFill/>
              <a:miter lim="800000"/>
              <a:headEnd/>
              <a:tailEnd/>
            </a:ln>
          </p:spPr>
          <p:txBody>
            <a:bodyPr wrap="none">
              <a:spAutoFit/>
            </a:bodyPr>
            <a:lstStyle/>
            <a:p>
              <a:r>
                <a:rPr lang="en-US" sz="1200" b="1">
                  <a:latin typeface="Calibri" pitchFamily="34" charset="0"/>
                </a:rPr>
                <a:t>1.4</a:t>
              </a:r>
            </a:p>
          </p:txBody>
        </p:sp>
      </p:grpSp>
      <p:sp>
        <p:nvSpPr>
          <p:cNvPr id="19480" name="Text Box 30"/>
          <p:cNvSpPr txBox="1">
            <a:spLocks noChangeArrowheads="1"/>
          </p:cNvSpPr>
          <p:nvPr/>
        </p:nvSpPr>
        <p:spPr bwMode="auto">
          <a:xfrm>
            <a:off x="6054725" y="6323013"/>
            <a:ext cx="1574800" cy="274637"/>
          </a:xfrm>
          <a:prstGeom prst="rect">
            <a:avLst/>
          </a:prstGeom>
          <a:noFill/>
          <a:ln w="9525">
            <a:noFill/>
            <a:miter lim="800000"/>
            <a:headEnd/>
            <a:tailEnd/>
          </a:ln>
        </p:spPr>
        <p:txBody>
          <a:bodyPr wrap="none">
            <a:spAutoFit/>
          </a:bodyPr>
          <a:lstStyle/>
          <a:p>
            <a:r>
              <a:rPr lang="en-US" sz="1200" b="1">
                <a:latin typeface="Calibri" pitchFamily="34" charset="0"/>
              </a:rPr>
              <a:t>Favours tiotropium</a:t>
            </a:r>
          </a:p>
        </p:txBody>
      </p:sp>
      <p:sp>
        <p:nvSpPr>
          <p:cNvPr id="19481" name="Text Box 31"/>
          <p:cNvSpPr txBox="1">
            <a:spLocks noChangeArrowheads="1"/>
          </p:cNvSpPr>
          <p:nvPr/>
        </p:nvSpPr>
        <p:spPr bwMode="auto">
          <a:xfrm>
            <a:off x="7593013" y="6323013"/>
            <a:ext cx="1579562" cy="274637"/>
          </a:xfrm>
          <a:prstGeom prst="rect">
            <a:avLst/>
          </a:prstGeom>
          <a:noFill/>
          <a:ln w="9525">
            <a:noFill/>
            <a:miter lim="800000"/>
            <a:headEnd/>
            <a:tailEnd/>
          </a:ln>
        </p:spPr>
        <p:txBody>
          <a:bodyPr wrap="none">
            <a:spAutoFit/>
          </a:bodyPr>
          <a:lstStyle/>
          <a:p>
            <a:r>
              <a:rPr lang="en-US" sz="1200" b="1">
                <a:latin typeface="Calibri" pitchFamily="34" charset="0"/>
              </a:rPr>
              <a:t>Favours salmeterol</a:t>
            </a:r>
          </a:p>
        </p:txBody>
      </p:sp>
      <p:sp>
        <p:nvSpPr>
          <p:cNvPr id="19482" name="Line 32"/>
          <p:cNvSpPr>
            <a:spLocks noChangeShapeType="1"/>
          </p:cNvSpPr>
          <p:nvPr/>
        </p:nvSpPr>
        <p:spPr bwMode="auto">
          <a:xfrm flipV="1">
            <a:off x="7620000" y="1744663"/>
            <a:ext cx="0" cy="4184650"/>
          </a:xfrm>
          <a:prstGeom prst="line">
            <a:avLst/>
          </a:prstGeom>
          <a:noFill/>
          <a:ln w="19050">
            <a:solidFill>
              <a:schemeClr val="tx1"/>
            </a:solidFill>
            <a:prstDash val="dash"/>
            <a:round/>
            <a:headEnd/>
            <a:tailEnd/>
          </a:ln>
        </p:spPr>
        <p:txBody>
          <a:bodyPr wrap="none" anchor="ctr"/>
          <a:lstStyle/>
          <a:p>
            <a:endParaRPr lang="id-ID"/>
          </a:p>
        </p:txBody>
      </p:sp>
      <p:sp>
        <p:nvSpPr>
          <p:cNvPr id="19483" name="Text Box 74"/>
          <p:cNvSpPr txBox="1">
            <a:spLocks noChangeArrowheads="1"/>
          </p:cNvSpPr>
          <p:nvPr/>
        </p:nvSpPr>
        <p:spPr bwMode="auto">
          <a:xfrm>
            <a:off x="327025" y="3141663"/>
            <a:ext cx="727075" cy="274637"/>
          </a:xfrm>
          <a:prstGeom prst="rect">
            <a:avLst/>
          </a:prstGeom>
          <a:noFill/>
          <a:ln w="9525">
            <a:noFill/>
            <a:miter lim="800000"/>
            <a:headEnd/>
            <a:tailEnd/>
          </a:ln>
        </p:spPr>
        <p:txBody>
          <a:bodyPr wrap="none">
            <a:spAutoFit/>
          </a:bodyPr>
          <a:lstStyle/>
          <a:p>
            <a:r>
              <a:rPr lang="en-US" sz="1200" b="1">
                <a:latin typeface="Calibri" pitchFamily="34" charset="0"/>
              </a:rPr>
              <a:t>Stage II</a:t>
            </a:r>
          </a:p>
        </p:txBody>
      </p:sp>
      <p:sp>
        <p:nvSpPr>
          <p:cNvPr id="19484" name="Text Box 75"/>
          <p:cNvSpPr txBox="1">
            <a:spLocks noChangeArrowheads="1"/>
          </p:cNvSpPr>
          <p:nvPr/>
        </p:nvSpPr>
        <p:spPr bwMode="auto">
          <a:xfrm>
            <a:off x="1346200" y="3141663"/>
            <a:ext cx="815975" cy="274637"/>
          </a:xfrm>
          <a:prstGeom prst="rect">
            <a:avLst/>
          </a:prstGeom>
          <a:noFill/>
          <a:ln w="9525">
            <a:noFill/>
            <a:miter lim="800000"/>
            <a:headEnd/>
            <a:tailEnd/>
          </a:ln>
        </p:spPr>
        <p:txBody>
          <a:bodyPr wrap="none">
            <a:spAutoFit/>
          </a:bodyPr>
          <a:lstStyle/>
          <a:p>
            <a:r>
              <a:rPr lang="en-US" sz="1200" b="1">
                <a:latin typeface="Calibri" pitchFamily="34" charset="0"/>
              </a:rPr>
              <a:t>561/1781</a:t>
            </a:r>
          </a:p>
        </p:txBody>
      </p:sp>
      <p:sp>
        <p:nvSpPr>
          <p:cNvPr id="19485" name="Text Box 76"/>
          <p:cNvSpPr txBox="1">
            <a:spLocks noChangeArrowheads="1"/>
          </p:cNvSpPr>
          <p:nvPr/>
        </p:nvSpPr>
        <p:spPr bwMode="auto">
          <a:xfrm>
            <a:off x="2293938" y="3140075"/>
            <a:ext cx="815975" cy="274638"/>
          </a:xfrm>
          <a:prstGeom prst="rect">
            <a:avLst/>
          </a:prstGeom>
          <a:noFill/>
          <a:ln w="9525">
            <a:noFill/>
            <a:miter lim="800000"/>
            <a:headEnd/>
            <a:tailEnd/>
          </a:ln>
        </p:spPr>
        <p:txBody>
          <a:bodyPr wrap="none">
            <a:spAutoFit/>
          </a:bodyPr>
          <a:lstStyle/>
          <a:p>
            <a:r>
              <a:rPr lang="en-US" sz="1200" b="1">
                <a:latin typeface="Calibri" pitchFamily="34" charset="0"/>
              </a:rPr>
              <a:t>635/1833</a:t>
            </a:r>
          </a:p>
        </p:txBody>
      </p:sp>
      <p:sp>
        <p:nvSpPr>
          <p:cNvPr id="19486" name="Text Box 77"/>
          <p:cNvSpPr txBox="1">
            <a:spLocks noChangeArrowheads="1"/>
          </p:cNvSpPr>
          <p:nvPr/>
        </p:nvSpPr>
        <p:spPr bwMode="auto">
          <a:xfrm>
            <a:off x="3162300" y="3140075"/>
            <a:ext cx="1300163" cy="274638"/>
          </a:xfrm>
          <a:prstGeom prst="rect">
            <a:avLst/>
          </a:prstGeom>
          <a:noFill/>
          <a:ln w="9525">
            <a:noFill/>
            <a:miter lim="800000"/>
            <a:headEnd/>
            <a:tailEnd/>
          </a:ln>
        </p:spPr>
        <p:txBody>
          <a:bodyPr wrap="none">
            <a:spAutoFit/>
          </a:bodyPr>
          <a:lstStyle/>
          <a:p>
            <a:r>
              <a:rPr lang="en-US" sz="1200" b="1">
                <a:latin typeface="Calibri" pitchFamily="34" charset="0"/>
              </a:rPr>
              <a:t>0.88 (0.79, 0.99)</a:t>
            </a:r>
          </a:p>
        </p:txBody>
      </p:sp>
      <p:sp>
        <p:nvSpPr>
          <p:cNvPr id="19487" name="Text Box 121"/>
          <p:cNvSpPr txBox="1">
            <a:spLocks noChangeArrowheads="1"/>
          </p:cNvSpPr>
          <p:nvPr/>
        </p:nvSpPr>
        <p:spPr bwMode="auto">
          <a:xfrm>
            <a:off x="1346200" y="4824413"/>
            <a:ext cx="815975" cy="274637"/>
          </a:xfrm>
          <a:prstGeom prst="rect">
            <a:avLst/>
          </a:prstGeom>
          <a:noFill/>
          <a:ln w="9525">
            <a:noFill/>
            <a:miter lim="800000"/>
            <a:headEnd/>
            <a:tailEnd/>
          </a:ln>
        </p:spPr>
        <p:txBody>
          <a:bodyPr wrap="none">
            <a:spAutoFit/>
          </a:bodyPr>
          <a:lstStyle/>
          <a:p>
            <a:r>
              <a:rPr lang="en-US" sz="1200" b="1">
                <a:latin typeface="Calibri" pitchFamily="34" charset="0"/>
              </a:rPr>
              <a:t>455/1230</a:t>
            </a:r>
          </a:p>
        </p:txBody>
      </p:sp>
      <p:sp>
        <p:nvSpPr>
          <p:cNvPr id="19488" name="Text Box 122"/>
          <p:cNvSpPr txBox="1">
            <a:spLocks noChangeArrowheads="1"/>
          </p:cNvSpPr>
          <p:nvPr/>
        </p:nvSpPr>
        <p:spPr bwMode="auto">
          <a:xfrm>
            <a:off x="334963" y="4824413"/>
            <a:ext cx="923925" cy="274637"/>
          </a:xfrm>
          <a:prstGeom prst="rect">
            <a:avLst/>
          </a:prstGeom>
          <a:noFill/>
          <a:ln w="9525">
            <a:noFill/>
            <a:miter lim="800000"/>
            <a:headEnd/>
            <a:tailEnd/>
          </a:ln>
        </p:spPr>
        <p:txBody>
          <a:bodyPr wrap="none">
            <a:spAutoFit/>
          </a:bodyPr>
          <a:lstStyle/>
          <a:p>
            <a:r>
              <a:rPr lang="en-US" sz="1200" b="1">
                <a:latin typeface="Calibri" pitchFamily="34" charset="0"/>
              </a:rPr>
              <a:t>≥20 to &lt;25</a:t>
            </a:r>
          </a:p>
        </p:txBody>
      </p:sp>
      <p:sp>
        <p:nvSpPr>
          <p:cNvPr id="19489" name="Text Box 123"/>
          <p:cNvSpPr txBox="1">
            <a:spLocks noChangeArrowheads="1"/>
          </p:cNvSpPr>
          <p:nvPr/>
        </p:nvSpPr>
        <p:spPr bwMode="auto">
          <a:xfrm>
            <a:off x="2293938" y="4824413"/>
            <a:ext cx="815975" cy="274637"/>
          </a:xfrm>
          <a:prstGeom prst="rect">
            <a:avLst/>
          </a:prstGeom>
          <a:noFill/>
          <a:ln w="9525">
            <a:noFill/>
            <a:miter lim="800000"/>
            <a:headEnd/>
            <a:tailEnd/>
          </a:ln>
        </p:spPr>
        <p:txBody>
          <a:bodyPr wrap="none">
            <a:spAutoFit/>
          </a:bodyPr>
          <a:lstStyle/>
          <a:p>
            <a:r>
              <a:rPr lang="en-US" sz="1200" b="1">
                <a:latin typeface="Calibri" pitchFamily="34" charset="0"/>
              </a:rPr>
              <a:t>501/1254</a:t>
            </a:r>
          </a:p>
        </p:txBody>
      </p:sp>
      <p:sp>
        <p:nvSpPr>
          <p:cNvPr id="19490" name="Text Box 124"/>
          <p:cNvSpPr txBox="1">
            <a:spLocks noChangeArrowheads="1"/>
          </p:cNvSpPr>
          <p:nvPr/>
        </p:nvSpPr>
        <p:spPr bwMode="auto">
          <a:xfrm>
            <a:off x="3162300" y="4824413"/>
            <a:ext cx="1300163" cy="274637"/>
          </a:xfrm>
          <a:prstGeom prst="rect">
            <a:avLst/>
          </a:prstGeom>
          <a:noFill/>
          <a:ln w="9525">
            <a:noFill/>
            <a:miter lim="800000"/>
            <a:headEnd/>
            <a:tailEnd/>
          </a:ln>
        </p:spPr>
        <p:txBody>
          <a:bodyPr wrap="none">
            <a:spAutoFit/>
          </a:bodyPr>
          <a:lstStyle/>
          <a:p>
            <a:r>
              <a:rPr lang="en-US" sz="1200" b="1">
                <a:latin typeface="Calibri" pitchFamily="34" charset="0"/>
              </a:rPr>
              <a:t>0.89 (0.79, 1.02)</a:t>
            </a:r>
          </a:p>
        </p:txBody>
      </p:sp>
      <p:sp>
        <p:nvSpPr>
          <p:cNvPr id="19491" name="Text Box 2"/>
          <p:cNvSpPr txBox="1">
            <a:spLocks noChangeArrowheads="1"/>
          </p:cNvSpPr>
          <p:nvPr/>
        </p:nvSpPr>
        <p:spPr bwMode="auto">
          <a:xfrm>
            <a:off x="82550" y="1620838"/>
            <a:ext cx="947738" cy="274637"/>
          </a:xfrm>
          <a:prstGeom prst="rect">
            <a:avLst/>
          </a:prstGeom>
          <a:noFill/>
          <a:ln w="9525">
            <a:noFill/>
            <a:miter lim="800000"/>
            <a:headEnd/>
            <a:tailEnd/>
          </a:ln>
        </p:spPr>
        <p:txBody>
          <a:bodyPr wrap="none">
            <a:spAutoFit/>
          </a:bodyPr>
          <a:lstStyle/>
          <a:p>
            <a:r>
              <a:rPr lang="en-US" sz="1200" b="1">
                <a:latin typeface="Calibri" pitchFamily="34" charset="0"/>
              </a:rPr>
              <a:t>Age group</a:t>
            </a:r>
          </a:p>
        </p:txBody>
      </p:sp>
      <p:sp>
        <p:nvSpPr>
          <p:cNvPr id="19492" name="Text Box 5"/>
          <p:cNvSpPr txBox="1">
            <a:spLocks noChangeArrowheads="1"/>
          </p:cNvSpPr>
          <p:nvPr/>
        </p:nvSpPr>
        <p:spPr bwMode="auto">
          <a:xfrm>
            <a:off x="-33338" y="1323975"/>
            <a:ext cx="1287463" cy="290513"/>
          </a:xfrm>
          <a:prstGeom prst="rect">
            <a:avLst/>
          </a:prstGeom>
          <a:noFill/>
          <a:ln w="9525">
            <a:noFill/>
            <a:miter lim="800000"/>
            <a:headEnd/>
            <a:tailEnd/>
          </a:ln>
        </p:spPr>
        <p:txBody>
          <a:bodyPr wrap="none">
            <a:spAutoFit/>
          </a:bodyPr>
          <a:lstStyle/>
          <a:p>
            <a:r>
              <a:rPr lang="en-US" sz="1300" b="1">
                <a:latin typeface="Calibri" pitchFamily="34" charset="0"/>
              </a:rPr>
              <a:t>Characteristic</a:t>
            </a:r>
          </a:p>
        </p:txBody>
      </p:sp>
      <p:sp>
        <p:nvSpPr>
          <p:cNvPr id="19493" name="Text Box 6"/>
          <p:cNvSpPr txBox="1">
            <a:spLocks noChangeArrowheads="1"/>
          </p:cNvSpPr>
          <p:nvPr/>
        </p:nvSpPr>
        <p:spPr bwMode="auto">
          <a:xfrm>
            <a:off x="1233488" y="1323975"/>
            <a:ext cx="1049337" cy="488950"/>
          </a:xfrm>
          <a:prstGeom prst="rect">
            <a:avLst/>
          </a:prstGeom>
          <a:noFill/>
          <a:ln w="9525">
            <a:noFill/>
            <a:miter lim="800000"/>
            <a:headEnd/>
            <a:tailEnd/>
          </a:ln>
        </p:spPr>
        <p:txBody>
          <a:bodyPr wrap="none">
            <a:spAutoFit/>
          </a:bodyPr>
          <a:lstStyle/>
          <a:p>
            <a:pPr algn="ctr"/>
            <a:r>
              <a:rPr lang="en-US" sz="1300" b="1">
                <a:solidFill>
                  <a:srgbClr val="0070C0"/>
                </a:solidFill>
                <a:latin typeface="Calibri" pitchFamily="34" charset="0"/>
                <a:ea typeface="MS Mincho" pitchFamily="49" charset="-128"/>
                <a:cs typeface="Times New Roman" pitchFamily="18" charset="0"/>
              </a:rPr>
              <a:t>Tiotropium</a:t>
            </a:r>
            <a:r>
              <a:rPr lang="en-US" sz="1300" b="1">
                <a:latin typeface="Calibri" pitchFamily="34" charset="0"/>
                <a:ea typeface="MS Mincho" pitchFamily="49" charset="-128"/>
                <a:cs typeface="Times New Roman" pitchFamily="18" charset="0"/>
              </a:rPr>
              <a:t/>
            </a:r>
            <a:br>
              <a:rPr lang="en-US" sz="1300" b="1">
                <a:latin typeface="Calibri" pitchFamily="34" charset="0"/>
                <a:ea typeface="MS Mincho" pitchFamily="49" charset="-128"/>
                <a:cs typeface="Times New Roman" pitchFamily="18" charset="0"/>
              </a:rPr>
            </a:br>
            <a:r>
              <a:rPr lang="en-US" sz="1300" b="1">
                <a:latin typeface="Calibri" pitchFamily="34" charset="0"/>
                <a:ea typeface="MS Mincho" pitchFamily="49" charset="-128"/>
                <a:cs typeface="Times New Roman" pitchFamily="18" charset="0"/>
              </a:rPr>
              <a:t>n/N</a:t>
            </a:r>
          </a:p>
        </p:txBody>
      </p:sp>
      <p:sp>
        <p:nvSpPr>
          <p:cNvPr id="128036" name="Text Box 7"/>
          <p:cNvSpPr txBox="1">
            <a:spLocks noChangeArrowheads="1"/>
          </p:cNvSpPr>
          <p:nvPr/>
        </p:nvSpPr>
        <p:spPr bwMode="auto">
          <a:xfrm>
            <a:off x="2225675" y="1323975"/>
            <a:ext cx="1028700" cy="48895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300" b="1" dirty="0" err="1">
                <a:latin typeface="+mn-lt"/>
                <a:cs typeface="+mn-cs"/>
              </a:rPr>
              <a:t>Salmeterol</a:t>
            </a:r>
            <a:r>
              <a:rPr lang="en-US" sz="1300" b="1" dirty="0">
                <a:solidFill>
                  <a:schemeClr val="accent6">
                    <a:lumMod val="60000"/>
                    <a:lumOff val="40000"/>
                  </a:schemeClr>
                </a:solidFill>
                <a:latin typeface="+mn-lt"/>
                <a:cs typeface="+mn-cs"/>
              </a:rPr>
              <a:t/>
            </a:r>
            <a:br>
              <a:rPr lang="en-US" sz="1300" b="1" dirty="0">
                <a:solidFill>
                  <a:schemeClr val="accent6">
                    <a:lumMod val="60000"/>
                    <a:lumOff val="40000"/>
                  </a:schemeClr>
                </a:solidFill>
                <a:latin typeface="+mn-lt"/>
                <a:cs typeface="+mn-cs"/>
              </a:rPr>
            </a:br>
            <a:r>
              <a:rPr lang="en-US" sz="1300" b="1" dirty="0">
                <a:latin typeface="+mn-lt"/>
                <a:cs typeface="+mn-cs"/>
              </a:rPr>
              <a:t>n/N</a:t>
            </a:r>
          </a:p>
        </p:txBody>
      </p:sp>
      <p:sp>
        <p:nvSpPr>
          <p:cNvPr id="19495" name="Text Box 8"/>
          <p:cNvSpPr txBox="1">
            <a:spLocks noChangeArrowheads="1"/>
          </p:cNvSpPr>
          <p:nvPr/>
        </p:nvSpPr>
        <p:spPr bwMode="auto">
          <a:xfrm>
            <a:off x="3216275" y="1323975"/>
            <a:ext cx="1206500" cy="492125"/>
          </a:xfrm>
          <a:prstGeom prst="rect">
            <a:avLst/>
          </a:prstGeom>
          <a:noFill/>
          <a:ln w="9525">
            <a:noFill/>
            <a:miter lim="800000"/>
            <a:headEnd/>
            <a:tailEnd/>
          </a:ln>
        </p:spPr>
        <p:txBody>
          <a:bodyPr wrap="none">
            <a:spAutoFit/>
          </a:bodyPr>
          <a:lstStyle/>
          <a:p>
            <a:pPr algn="ctr"/>
            <a:r>
              <a:rPr lang="en-US" sz="1300" b="1">
                <a:latin typeface="Calibri" pitchFamily="34" charset="0"/>
              </a:rPr>
              <a:t>Hazard Ratio</a:t>
            </a:r>
            <a:br>
              <a:rPr lang="en-US" sz="1300" b="1">
                <a:latin typeface="Calibri" pitchFamily="34" charset="0"/>
              </a:rPr>
            </a:br>
            <a:r>
              <a:rPr lang="en-US" sz="1300" b="1">
                <a:latin typeface="Calibri" pitchFamily="34" charset="0"/>
              </a:rPr>
              <a:t>(95% CI)</a:t>
            </a:r>
          </a:p>
        </p:txBody>
      </p:sp>
      <p:sp>
        <p:nvSpPr>
          <p:cNvPr id="19496" name="Text Box 9"/>
          <p:cNvSpPr txBox="1">
            <a:spLocks noChangeArrowheads="1"/>
          </p:cNvSpPr>
          <p:nvPr/>
        </p:nvSpPr>
        <p:spPr bwMode="auto">
          <a:xfrm>
            <a:off x="98425" y="2363788"/>
            <a:ext cx="454025" cy="274637"/>
          </a:xfrm>
          <a:prstGeom prst="rect">
            <a:avLst/>
          </a:prstGeom>
          <a:noFill/>
          <a:ln w="9525">
            <a:noFill/>
            <a:miter lim="800000"/>
            <a:headEnd/>
            <a:tailEnd/>
          </a:ln>
        </p:spPr>
        <p:txBody>
          <a:bodyPr wrap="none">
            <a:spAutoFit/>
          </a:bodyPr>
          <a:lstStyle/>
          <a:p>
            <a:r>
              <a:rPr lang="en-US" sz="1200" b="1">
                <a:latin typeface="Calibri" pitchFamily="34" charset="0"/>
              </a:rPr>
              <a:t>Sex</a:t>
            </a:r>
          </a:p>
        </p:txBody>
      </p:sp>
      <p:sp>
        <p:nvSpPr>
          <p:cNvPr id="19497" name="Text Box 10"/>
          <p:cNvSpPr txBox="1">
            <a:spLocks noChangeArrowheads="1"/>
          </p:cNvSpPr>
          <p:nvPr/>
        </p:nvSpPr>
        <p:spPr bwMode="auto">
          <a:xfrm>
            <a:off x="84138" y="2954338"/>
            <a:ext cx="1065212" cy="274637"/>
          </a:xfrm>
          <a:prstGeom prst="rect">
            <a:avLst/>
          </a:prstGeom>
          <a:noFill/>
          <a:ln w="9525">
            <a:noFill/>
            <a:miter lim="800000"/>
            <a:headEnd/>
            <a:tailEnd/>
          </a:ln>
        </p:spPr>
        <p:txBody>
          <a:bodyPr wrap="none">
            <a:spAutoFit/>
          </a:bodyPr>
          <a:lstStyle/>
          <a:p>
            <a:r>
              <a:rPr lang="en-US" sz="1200" b="1">
                <a:latin typeface="Calibri" pitchFamily="34" charset="0"/>
              </a:rPr>
              <a:t>GOLD stage</a:t>
            </a:r>
          </a:p>
        </p:txBody>
      </p:sp>
      <p:sp>
        <p:nvSpPr>
          <p:cNvPr id="19498" name="Text Box 11"/>
          <p:cNvSpPr txBox="1">
            <a:spLocks noChangeArrowheads="1"/>
          </p:cNvSpPr>
          <p:nvPr/>
        </p:nvSpPr>
        <p:spPr bwMode="auto">
          <a:xfrm>
            <a:off x="73025" y="3789363"/>
            <a:ext cx="1319213" cy="274637"/>
          </a:xfrm>
          <a:prstGeom prst="rect">
            <a:avLst/>
          </a:prstGeom>
          <a:noFill/>
          <a:ln w="9525">
            <a:noFill/>
            <a:miter lim="800000"/>
            <a:headEnd/>
            <a:tailEnd/>
          </a:ln>
        </p:spPr>
        <p:txBody>
          <a:bodyPr wrap="none">
            <a:spAutoFit/>
          </a:bodyPr>
          <a:lstStyle/>
          <a:p>
            <a:r>
              <a:rPr lang="en-US" sz="1200" b="1">
                <a:latin typeface="Calibri" pitchFamily="34" charset="0"/>
              </a:rPr>
              <a:t>Smoking status</a:t>
            </a:r>
          </a:p>
        </p:txBody>
      </p:sp>
      <p:sp>
        <p:nvSpPr>
          <p:cNvPr id="19499" name="Text Box 12"/>
          <p:cNvSpPr txBox="1">
            <a:spLocks noChangeArrowheads="1"/>
          </p:cNvSpPr>
          <p:nvPr/>
        </p:nvSpPr>
        <p:spPr bwMode="auto">
          <a:xfrm>
            <a:off x="50800" y="4449763"/>
            <a:ext cx="982663" cy="274637"/>
          </a:xfrm>
          <a:prstGeom prst="rect">
            <a:avLst/>
          </a:prstGeom>
          <a:noFill/>
          <a:ln w="9525">
            <a:noFill/>
            <a:miter lim="800000"/>
            <a:headEnd/>
            <a:tailEnd/>
          </a:ln>
        </p:spPr>
        <p:txBody>
          <a:bodyPr wrap="none">
            <a:spAutoFit/>
          </a:bodyPr>
          <a:lstStyle/>
          <a:p>
            <a:r>
              <a:rPr lang="en-US" sz="1200" b="1">
                <a:latin typeface="Calibri" pitchFamily="34" charset="0"/>
              </a:rPr>
              <a:t> BMI group</a:t>
            </a:r>
          </a:p>
        </p:txBody>
      </p:sp>
      <p:sp>
        <p:nvSpPr>
          <p:cNvPr id="19500" name="Text Box 13"/>
          <p:cNvSpPr txBox="1">
            <a:spLocks noChangeArrowheads="1"/>
          </p:cNvSpPr>
          <p:nvPr/>
        </p:nvSpPr>
        <p:spPr bwMode="auto">
          <a:xfrm>
            <a:off x="65088" y="5465763"/>
            <a:ext cx="1574800" cy="274637"/>
          </a:xfrm>
          <a:prstGeom prst="rect">
            <a:avLst/>
          </a:prstGeom>
          <a:noFill/>
          <a:ln w="9525">
            <a:noFill/>
            <a:miter lim="800000"/>
            <a:headEnd/>
            <a:tailEnd/>
          </a:ln>
        </p:spPr>
        <p:txBody>
          <a:bodyPr wrap="none">
            <a:spAutoFit/>
          </a:bodyPr>
          <a:lstStyle/>
          <a:p>
            <a:r>
              <a:rPr lang="en-US" sz="1200" b="1">
                <a:latin typeface="Calibri" pitchFamily="34" charset="0"/>
              </a:rPr>
              <a:t>ICS use at baseline</a:t>
            </a:r>
          </a:p>
        </p:txBody>
      </p:sp>
      <p:sp>
        <p:nvSpPr>
          <p:cNvPr id="19501" name="Text Box 34"/>
          <p:cNvSpPr txBox="1">
            <a:spLocks noChangeArrowheads="1"/>
          </p:cNvSpPr>
          <p:nvPr/>
        </p:nvSpPr>
        <p:spPr bwMode="auto">
          <a:xfrm>
            <a:off x="1389063" y="1817688"/>
            <a:ext cx="731837" cy="274637"/>
          </a:xfrm>
          <a:prstGeom prst="rect">
            <a:avLst/>
          </a:prstGeom>
          <a:noFill/>
          <a:ln w="9525">
            <a:noFill/>
            <a:miter lim="800000"/>
            <a:headEnd/>
            <a:tailEnd/>
          </a:ln>
        </p:spPr>
        <p:txBody>
          <a:bodyPr wrap="none">
            <a:spAutoFit/>
          </a:bodyPr>
          <a:lstStyle/>
          <a:p>
            <a:r>
              <a:rPr lang="en-US" sz="1200" b="1">
                <a:latin typeface="Calibri" pitchFamily="34" charset="0"/>
              </a:rPr>
              <a:t>237/655</a:t>
            </a:r>
          </a:p>
        </p:txBody>
      </p:sp>
      <p:sp>
        <p:nvSpPr>
          <p:cNvPr id="19502" name="Text Box 35"/>
          <p:cNvSpPr txBox="1">
            <a:spLocks noChangeArrowheads="1"/>
          </p:cNvSpPr>
          <p:nvPr/>
        </p:nvSpPr>
        <p:spPr bwMode="auto">
          <a:xfrm>
            <a:off x="325438" y="1817688"/>
            <a:ext cx="568325" cy="274637"/>
          </a:xfrm>
          <a:prstGeom prst="rect">
            <a:avLst/>
          </a:prstGeom>
          <a:noFill/>
          <a:ln w="9525">
            <a:noFill/>
            <a:miter lim="800000"/>
            <a:headEnd/>
            <a:tailEnd/>
          </a:ln>
        </p:spPr>
        <p:txBody>
          <a:bodyPr wrap="none">
            <a:spAutoFit/>
          </a:bodyPr>
          <a:lstStyle/>
          <a:p>
            <a:r>
              <a:rPr lang="en-US" sz="1200" b="1">
                <a:latin typeface="Calibri" pitchFamily="34" charset="0"/>
              </a:rPr>
              <a:t>&lt;55 y</a:t>
            </a:r>
          </a:p>
        </p:txBody>
      </p:sp>
      <p:sp>
        <p:nvSpPr>
          <p:cNvPr id="19503" name="Text Box 36"/>
          <p:cNvSpPr txBox="1">
            <a:spLocks noChangeArrowheads="1"/>
          </p:cNvSpPr>
          <p:nvPr/>
        </p:nvSpPr>
        <p:spPr bwMode="auto">
          <a:xfrm>
            <a:off x="2336800" y="1817688"/>
            <a:ext cx="731838" cy="274637"/>
          </a:xfrm>
          <a:prstGeom prst="rect">
            <a:avLst/>
          </a:prstGeom>
          <a:noFill/>
          <a:ln w="9525">
            <a:noFill/>
            <a:miter lim="800000"/>
            <a:headEnd/>
            <a:tailEnd/>
          </a:ln>
        </p:spPr>
        <p:txBody>
          <a:bodyPr wrap="none">
            <a:spAutoFit/>
          </a:bodyPr>
          <a:lstStyle/>
          <a:p>
            <a:r>
              <a:rPr lang="en-US" sz="1200" b="1">
                <a:latin typeface="Calibri" pitchFamily="34" charset="0"/>
              </a:rPr>
              <a:t>258/665</a:t>
            </a:r>
          </a:p>
        </p:txBody>
      </p:sp>
      <p:sp>
        <p:nvSpPr>
          <p:cNvPr id="19504" name="Text Box 37"/>
          <p:cNvSpPr txBox="1">
            <a:spLocks noChangeArrowheads="1"/>
          </p:cNvSpPr>
          <p:nvPr/>
        </p:nvSpPr>
        <p:spPr bwMode="auto">
          <a:xfrm>
            <a:off x="3162300" y="1817688"/>
            <a:ext cx="1300163" cy="274637"/>
          </a:xfrm>
          <a:prstGeom prst="rect">
            <a:avLst/>
          </a:prstGeom>
          <a:noFill/>
          <a:ln w="9525">
            <a:noFill/>
            <a:miter lim="800000"/>
            <a:headEnd/>
            <a:tailEnd/>
          </a:ln>
        </p:spPr>
        <p:txBody>
          <a:bodyPr wrap="none">
            <a:spAutoFit/>
          </a:bodyPr>
          <a:lstStyle/>
          <a:p>
            <a:r>
              <a:rPr lang="en-US" sz="1200" b="1">
                <a:latin typeface="Calibri" pitchFamily="34" charset="0"/>
              </a:rPr>
              <a:t>0.88 (0.74, 1.05)</a:t>
            </a:r>
          </a:p>
        </p:txBody>
      </p:sp>
      <p:sp>
        <p:nvSpPr>
          <p:cNvPr id="19505" name="Text Box 42"/>
          <p:cNvSpPr txBox="1">
            <a:spLocks noChangeArrowheads="1"/>
          </p:cNvSpPr>
          <p:nvPr/>
        </p:nvSpPr>
        <p:spPr bwMode="auto">
          <a:xfrm>
            <a:off x="1346200" y="1990725"/>
            <a:ext cx="815975" cy="274638"/>
          </a:xfrm>
          <a:prstGeom prst="rect">
            <a:avLst/>
          </a:prstGeom>
          <a:noFill/>
          <a:ln w="9525">
            <a:noFill/>
            <a:miter lim="800000"/>
            <a:headEnd/>
            <a:tailEnd/>
          </a:ln>
        </p:spPr>
        <p:txBody>
          <a:bodyPr wrap="none">
            <a:spAutoFit/>
          </a:bodyPr>
          <a:lstStyle/>
          <a:p>
            <a:r>
              <a:rPr lang="en-US" sz="1200" b="1">
                <a:latin typeface="Calibri" pitchFamily="34" charset="0"/>
              </a:rPr>
              <a:t>484/1462</a:t>
            </a:r>
          </a:p>
        </p:txBody>
      </p:sp>
      <p:sp>
        <p:nvSpPr>
          <p:cNvPr id="19506" name="Text Box 43"/>
          <p:cNvSpPr txBox="1">
            <a:spLocks noChangeArrowheads="1"/>
          </p:cNvSpPr>
          <p:nvPr/>
        </p:nvSpPr>
        <p:spPr bwMode="auto">
          <a:xfrm>
            <a:off x="311150" y="1990725"/>
            <a:ext cx="1050925" cy="274638"/>
          </a:xfrm>
          <a:prstGeom prst="rect">
            <a:avLst/>
          </a:prstGeom>
          <a:noFill/>
          <a:ln w="9525">
            <a:noFill/>
            <a:miter lim="800000"/>
            <a:headEnd/>
            <a:tailEnd/>
          </a:ln>
        </p:spPr>
        <p:txBody>
          <a:bodyPr wrap="none">
            <a:spAutoFit/>
          </a:bodyPr>
          <a:lstStyle/>
          <a:p>
            <a:r>
              <a:rPr lang="en-US" sz="1200" b="1">
                <a:latin typeface="Calibri" pitchFamily="34" charset="0"/>
              </a:rPr>
              <a:t>≥55 to &lt;65 y</a:t>
            </a:r>
          </a:p>
        </p:txBody>
      </p:sp>
      <p:sp>
        <p:nvSpPr>
          <p:cNvPr id="19507" name="Text Box 44"/>
          <p:cNvSpPr txBox="1">
            <a:spLocks noChangeArrowheads="1"/>
          </p:cNvSpPr>
          <p:nvPr/>
        </p:nvSpPr>
        <p:spPr bwMode="auto">
          <a:xfrm>
            <a:off x="2297113" y="1990725"/>
            <a:ext cx="815975" cy="274638"/>
          </a:xfrm>
          <a:prstGeom prst="rect">
            <a:avLst/>
          </a:prstGeom>
          <a:noFill/>
          <a:ln w="9525">
            <a:noFill/>
            <a:miter lim="800000"/>
            <a:headEnd/>
            <a:tailEnd/>
          </a:ln>
        </p:spPr>
        <p:txBody>
          <a:bodyPr wrap="none">
            <a:spAutoFit/>
          </a:bodyPr>
          <a:lstStyle/>
          <a:p>
            <a:r>
              <a:rPr lang="en-US" sz="1200" b="1">
                <a:latin typeface="Calibri" pitchFamily="34" charset="0"/>
              </a:rPr>
              <a:t>522/1426</a:t>
            </a:r>
          </a:p>
        </p:txBody>
      </p:sp>
      <p:sp>
        <p:nvSpPr>
          <p:cNvPr id="19508" name="Text Box 45"/>
          <p:cNvSpPr txBox="1">
            <a:spLocks noChangeArrowheads="1"/>
          </p:cNvSpPr>
          <p:nvPr/>
        </p:nvSpPr>
        <p:spPr bwMode="auto">
          <a:xfrm>
            <a:off x="3162300" y="1990725"/>
            <a:ext cx="1300163" cy="274638"/>
          </a:xfrm>
          <a:prstGeom prst="rect">
            <a:avLst/>
          </a:prstGeom>
          <a:noFill/>
          <a:ln w="9525">
            <a:noFill/>
            <a:miter lim="800000"/>
            <a:headEnd/>
            <a:tailEnd/>
          </a:ln>
        </p:spPr>
        <p:txBody>
          <a:bodyPr wrap="none">
            <a:spAutoFit/>
          </a:bodyPr>
          <a:lstStyle/>
          <a:p>
            <a:r>
              <a:rPr lang="en-US" sz="1200" b="1">
                <a:latin typeface="Calibri" pitchFamily="34" charset="0"/>
              </a:rPr>
              <a:t>0.87 (0.77, 0.98)</a:t>
            </a:r>
          </a:p>
        </p:txBody>
      </p:sp>
      <p:sp>
        <p:nvSpPr>
          <p:cNvPr id="19509" name="Text Box 50"/>
          <p:cNvSpPr txBox="1">
            <a:spLocks noChangeArrowheads="1"/>
          </p:cNvSpPr>
          <p:nvPr/>
        </p:nvSpPr>
        <p:spPr bwMode="auto">
          <a:xfrm>
            <a:off x="1346200" y="2162175"/>
            <a:ext cx="815975" cy="274638"/>
          </a:xfrm>
          <a:prstGeom prst="rect">
            <a:avLst/>
          </a:prstGeom>
          <a:noFill/>
          <a:ln w="9525">
            <a:noFill/>
            <a:miter lim="800000"/>
            <a:headEnd/>
            <a:tailEnd/>
          </a:ln>
        </p:spPr>
        <p:txBody>
          <a:bodyPr wrap="none">
            <a:spAutoFit/>
          </a:bodyPr>
          <a:lstStyle/>
          <a:p>
            <a:r>
              <a:rPr lang="en-US" sz="1200" b="1">
                <a:latin typeface="Calibri" pitchFamily="34" charset="0"/>
              </a:rPr>
              <a:t>556/1590</a:t>
            </a:r>
          </a:p>
        </p:txBody>
      </p:sp>
      <p:sp>
        <p:nvSpPr>
          <p:cNvPr id="19510" name="Text Box 51"/>
          <p:cNvSpPr txBox="1">
            <a:spLocks noChangeArrowheads="1"/>
          </p:cNvSpPr>
          <p:nvPr/>
        </p:nvSpPr>
        <p:spPr bwMode="auto">
          <a:xfrm>
            <a:off x="328613" y="2162175"/>
            <a:ext cx="568325" cy="276225"/>
          </a:xfrm>
          <a:prstGeom prst="rect">
            <a:avLst/>
          </a:prstGeom>
          <a:noFill/>
          <a:ln w="9525">
            <a:noFill/>
            <a:miter lim="800000"/>
            <a:headEnd/>
            <a:tailEnd/>
          </a:ln>
        </p:spPr>
        <p:txBody>
          <a:bodyPr wrap="none">
            <a:spAutoFit/>
          </a:bodyPr>
          <a:lstStyle/>
          <a:p>
            <a:r>
              <a:rPr lang="en-US" sz="1200" b="1">
                <a:latin typeface="Calibri" pitchFamily="34" charset="0"/>
              </a:rPr>
              <a:t>≥65 y</a:t>
            </a:r>
          </a:p>
        </p:txBody>
      </p:sp>
      <p:sp>
        <p:nvSpPr>
          <p:cNvPr id="19511" name="Text Box 52"/>
          <p:cNvSpPr txBox="1">
            <a:spLocks noChangeArrowheads="1"/>
          </p:cNvSpPr>
          <p:nvPr/>
        </p:nvSpPr>
        <p:spPr bwMode="auto">
          <a:xfrm>
            <a:off x="2297113" y="2162175"/>
            <a:ext cx="815975" cy="274638"/>
          </a:xfrm>
          <a:prstGeom prst="rect">
            <a:avLst/>
          </a:prstGeom>
          <a:noFill/>
          <a:ln w="9525">
            <a:noFill/>
            <a:miter lim="800000"/>
            <a:headEnd/>
            <a:tailEnd/>
          </a:ln>
        </p:spPr>
        <p:txBody>
          <a:bodyPr wrap="none">
            <a:spAutoFit/>
          </a:bodyPr>
          <a:lstStyle/>
          <a:p>
            <a:r>
              <a:rPr lang="en-US" sz="1200" b="1">
                <a:latin typeface="Calibri" pitchFamily="34" charset="0"/>
              </a:rPr>
              <a:t>634/1578</a:t>
            </a:r>
          </a:p>
        </p:txBody>
      </p:sp>
      <p:sp>
        <p:nvSpPr>
          <p:cNvPr id="19512" name="Text Box 53"/>
          <p:cNvSpPr txBox="1">
            <a:spLocks noChangeArrowheads="1"/>
          </p:cNvSpPr>
          <p:nvPr/>
        </p:nvSpPr>
        <p:spPr bwMode="auto">
          <a:xfrm>
            <a:off x="3162300" y="2162175"/>
            <a:ext cx="1300163" cy="274638"/>
          </a:xfrm>
          <a:prstGeom prst="rect">
            <a:avLst/>
          </a:prstGeom>
          <a:noFill/>
          <a:ln w="9525">
            <a:noFill/>
            <a:miter lim="800000"/>
            <a:headEnd/>
            <a:tailEnd/>
          </a:ln>
        </p:spPr>
        <p:txBody>
          <a:bodyPr wrap="none">
            <a:spAutoFit/>
          </a:bodyPr>
          <a:lstStyle/>
          <a:p>
            <a:r>
              <a:rPr lang="en-US" sz="1200" b="1">
                <a:latin typeface="Calibri" pitchFamily="34" charset="0"/>
              </a:rPr>
              <a:t>0.83 (0.74, 0.93)</a:t>
            </a:r>
          </a:p>
        </p:txBody>
      </p:sp>
      <p:sp>
        <p:nvSpPr>
          <p:cNvPr id="19513" name="Text Box 58"/>
          <p:cNvSpPr txBox="1">
            <a:spLocks noChangeArrowheads="1"/>
          </p:cNvSpPr>
          <p:nvPr/>
        </p:nvSpPr>
        <p:spPr bwMode="auto">
          <a:xfrm>
            <a:off x="1346200" y="2517775"/>
            <a:ext cx="815975" cy="274638"/>
          </a:xfrm>
          <a:prstGeom prst="rect">
            <a:avLst/>
          </a:prstGeom>
          <a:noFill/>
          <a:ln w="9525">
            <a:noFill/>
            <a:miter lim="800000"/>
            <a:headEnd/>
            <a:tailEnd/>
          </a:ln>
        </p:spPr>
        <p:txBody>
          <a:bodyPr wrap="none">
            <a:spAutoFit/>
          </a:bodyPr>
          <a:lstStyle/>
          <a:p>
            <a:r>
              <a:rPr lang="en-US" sz="1200" b="1">
                <a:latin typeface="Calibri" pitchFamily="34" charset="0"/>
              </a:rPr>
              <a:t>913/2759</a:t>
            </a:r>
          </a:p>
        </p:txBody>
      </p:sp>
      <p:sp>
        <p:nvSpPr>
          <p:cNvPr id="19514" name="Text Box 59"/>
          <p:cNvSpPr txBox="1">
            <a:spLocks noChangeArrowheads="1"/>
          </p:cNvSpPr>
          <p:nvPr/>
        </p:nvSpPr>
        <p:spPr bwMode="auto">
          <a:xfrm>
            <a:off x="331788" y="2516188"/>
            <a:ext cx="522287" cy="274637"/>
          </a:xfrm>
          <a:prstGeom prst="rect">
            <a:avLst/>
          </a:prstGeom>
          <a:noFill/>
          <a:ln w="9525">
            <a:noFill/>
            <a:miter lim="800000"/>
            <a:headEnd/>
            <a:tailEnd/>
          </a:ln>
        </p:spPr>
        <p:txBody>
          <a:bodyPr wrap="none">
            <a:spAutoFit/>
          </a:bodyPr>
          <a:lstStyle/>
          <a:p>
            <a:r>
              <a:rPr lang="en-US" sz="1200" b="1">
                <a:latin typeface="Calibri" pitchFamily="34" charset="0"/>
              </a:rPr>
              <a:t>Male</a:t>
            </a:r>
          </a:p>
        </p:txBody>
      </p:sp>
      <p:sp>
        <p:nvSpPr>
          <p:cNvPr id="19515" name="Text Box 60"/>
          <p:cNvSpPr txBox="1">
            <a:spLocks noChangeArrowheads="1"/>
          </p:cNvSpPr>
          <p:nvPr/>
        </p:nvSpPr>
        <p:spPr bwMode="auto">
          <a:xfrm>
            <a:off x="2252663" y="2516188"/>
            <a:ext cx="900112" cy="274637"/>
          </a:xfrm>
          <a:prstGeom prst="rect">
            <a:avLst/>
          </a:prstGeom>
          <a:noFill/>
          <a:ln w="9525">
            <a:noFill/>
            <a:miter lim="800000"/>
            <a:headEnd/>
            <a:tailEnd/>
          </a:ln>
        </p:spPr>
        <p:txBody>
          <a:bodyPr wrap="none">
            <a:spAutoFit/>
          </a:bodyPr>
          <a:lstStyle/>
          <a:p>
            <a:r>
              <a:rPr lang="en-US" sz="1200" b="1">
                <a:latin typeface="Calibri" pitchFamily="34" charset="0"/>
              </a:rPr>
              <a:t>1016/2747</a:t>
            </a:r>
          </a:p>
        </p:txBody>
      </p:sp>
      <p:sp>
        <p:nvSpPr>
          <p:cNvPr id="19516" name="Text Box 61"/>
          <p:cNvSpPr txBox="1">
            <a:spLocks noChangeArrowheads="1"/>
          </p:cNvSpPr>
          <p:nvPr/>
        </p:nvSpPr>
        <p:spPr bwMode="auto">
          <a:xfrm>
            <a:off x="3162300" y="2516188"/>
            <a:ext cx="1300163" cy="274637"/>
          </a:xfrm>
          <a:prstGeom prst="rect">
            <a:avLst/>
          </a:prstGeom>
          <a:noFill/>
          <a:ln w="9525">
            <a:noFill/>
            <a:miter lim="800000"/>
            <a:headEnd/>
            <a:tailEnd/>
          </a:ln>
        </p:spPr>
        <p:txBody>
          <a:bodyPr wrap="none">
            <a:spAutoFit/>
          </a:bodyPr>
          <a:lstStyle/>
          <a:p>
            <a:r>
              <a:rPr lang="en-US" sz="1200" b="1">
                <a:latin typeface="Calibri" pitchFamily="34" charset="0"/>
              </a:rPr>
              <a:t>0.86 (0.78, 0.94)</a:t>
            </a:r>
          </a:p>
        </p:txBody>
      </p:sp>
      <p:sp>
        <p:nvSpPr>
          <p:cNvPr id="19517" name="Text Box 66"/>
          <p:cNvSpPr txBox="1">
            <a:spLocks noChangeArrowheads="1"/>
          </p:cNvSpPr>
          <p:nvPr/>
        </p:nvSpPr>
        <p:spPr bwMode="auto">
          <a:xfrm>
            <a:off x="1389063" y="2682875"/>
            <a:ext cx="731837" cy="274638"/>
          </a:xfrm>
          <a:prstGeom prst="rect">
            <a:avLst/>
          </a:prstGeom>
          <a:noFill/>
          <a:ln w="9525">
            <a:noFill/>
            <a:miter lim="800000"/>
            <a:headEnd/>
            <a:tailEnd/>
          </a:ln>
        </p:spPr>
        <p:txBody>
          <a:bodyPr wrap="none">
            <a:spAutoFit/>
          </a:bodyPr>
          <a:lstStyle/>
          <a:p>
            <a:r>
              <a:rPr lang="en-US" sz="1200" b="1">
                <a:latin typeface="Calibri" pitchFamily="34" charset="0"/>
              </a:rPr>
              <a:t>364/948</a:t>
            </a:r>
          </a:p>
        </p:txBody>
      </p:sp>
      <p:sp>
        <p:nvSpPr>
          <p:cNvPr id="19518" name="Text Box 67"/>
          <p:cNvSpPr txBox="1">
            <a:spLocks noChangeArrowheads="1"/>
          </p:cNvSpPr>
          <p:nvPr/>
        </p:nvSpPr>
        <p:spPr bwMode="auto">
          <a:xfrm>
            <a:off x="325438" y="2682875"/>
            <a:ext cx="708025" cy="274638"/>
          </a:xfrm>
          <a:prstGeom prst="rect">
            <a:avLst/>
          </a:prstGeom>
          <a:noFill/>
          <a:ln w="9525">
            <a:noFill/>
            <a:miter lim="800000"/>
            <a:headEnd/>
            <a:tailEnd/>
          </a:ln>
        </p:spPr>
        <p:txBody>
          <a:bodyPr wrap="none">
            <a:spAutoFit/>
          </a:bodyPr>
          <a:lstStyle/>
          <a:p>
            <a:r>
              <a:rPr lang="en-US" sz="1200" b="1">
                <a:latin typeface="Calibri" pitchFamily="34" charset="0"/>
              </a:rPr>
              <a:t>Female</a:t>
            </a:r>
          </a:p>
        </p:txBody>
      </p:sp>
      <p:sp>
        <p:nvSpPr>
          <p:cNvPr id="19519" name="Text Box 68"/>
          <p:cNvSpPr txBox="1">
            <a:spLocks noChangeArrowheads="1"/>
          </p:cNvSpPr>
          <p:nvPr/>
        </p:nvSpPr>
        <p:spPr bwMode="auto">
          <a:xfrm>
            <a:off x="2336800" y="2682875"/>
            <a:ext cx="731838" cy="274638"/>
          </a:xfrm>
          <a:prstGeom prst="rect">
            <a:avLst/>
          </a:prstGeom>
          <a:noFill/>
          <a:ln w="9525">
            <a:noFill/>
            <a:miter lim="800000"/>
            <a:headEnd/>
            <a:tailEnd/>
          </a:ln>
        </p:spPr>
        <p:txBody>
          <a:bodyPr wrap="none">
            <a:spAutoFit/>
          </a:bodyPr>
          <a:lstStyle/>
          <a:p>
            <a:r>
              <a:rPr lang="en-US" sz="1200" b="1">
                <a:latin typeface="Calibri" pitchFamily="34" charset="0"/>
              </a:rPr>
              <a:t>398/922</a:t>
            </a:r>
          </a:p>
        </p:txBody>
      </p:sp>
      <p:sp>
        <p:nvSpPr>
          <p:cNvPr id="19520" name="Text Box 69"/>
          <p:cNvSpPr txBox="1">
            <a:spLocks noChangeArrowheads="1"/>
          </p:cNvSpPr>
          <p:nvPr/>
        </p:nvSpPr>
        <p:spPr bwMode="auto">
          <a:xfrm>
            <a:off x="3162300" y="2682875"/>
            <a:ext cx="1300163" cy="274638"/>
          </a:xfrm>
          <a:prstGeom prst="rect">
            <a:avLst/>
          </a:prstGeom>
          <a:noFill/>
          <a:ln w="9525">
            <a:noFill/>
            <a:miter lim="800000"/>
            <a:headEnd/>
            <a:tailEnd/>
          </a:ln>
        </p:spPr>
        <p:txBody>
          <a:bodyPr wrap="none">
            <a:spAutoFit/>
          </a:bodyPr>
          <a:lstStyle/>
          <a:p>
            <a:r>
              <a:rPr lang="en-US" sz="1200" b="1">
                <a:latin typeface="Calibri" pitchFamily="34" charset="0"/>
              </a:rPr>
              <a:t>0.84 (0.73, 0.97)</a:t>
            </a:r>
          </a:p>
        </p:txBody>
      </p:sp>
      <p:sp>
        <p:nvSpPr>
          <p:cNvPr id="19521" name="Text Box 82"/>
          <p:cNvSpPr txBox="1">
            <a:spLocks noChangeArrowheads="1"/>
          </p:cNvSpPr>
          <p:nvPr/>
        </p:nvSpPr>
        <p:spPr bwMode="auto">
          <a:xfrm>
            <a:off x="325438" y="3316288"/>
            <a:ext cx="771525" cy="274637"/>
          </a:xfrm>
          <a:prstGeom prst="rect">
            <a:avLst/>
          </a:prstGeom>
          <a:noFill/>
          <a:ln w="9525">
            <a:noFill/>
            <a:miter lim="800000"/>
            <a:headEnd/>
            <a:tailEnd/>
          </a:ln>
        </p:spPr>
        <p:txBody>
          <a:bodyPr wrap="none">
            <a:spAutoFit/>
          </a:bodyPr>
          <a:lstStyle/>
          <a:p>
            <a:r>
              <a:rPr lang="en-US" sz="1200" b="1">
                <a:latin typeface="Calibri" pitchFamily="34" charset="0"/>
              </a:rPr>
              <a:t>Stage III</a:t>
            </a:r>
          </a:p>
        </p:txBody>
      </p:sp>
      <p:sp>
        <p:nvSpPr>
          <p:cNvPr id="19522" name="Text Box 83"/>
          <p:cNvSpPr txBox="1">
            <a:spLocks noChangeArrowheads="1"/>
          </p:cNvSpPr>
          <p:nvPr/>
        </p:nvSpPr>
        <p:spPr bwMode="auto">
          <a:xfrm>
            <a:off x="1346200" y="3316288"/>
            <a:ext cx="815975" cy="274637"/>
          </a:xfrm>
          <a:prstGeom prst="rect">
            <a:avLst/>
          </a:prstGeom>
          <a:noFill/>
          <a:ln w="9525">
            <a:noFill/>
            <a:miter lim="800000"/>
            <a:headEnd/>
            <a:tailEnd/>
          </a:ln>
        </p:spPr>
        <p:txBody>
          <a:bodyPr wrap="none">
            <a:spAutoFit/>
          </a:bodyPr>
          <a:lstStyle/>
          <a:p>
            <a:r>
              <a:rPr lang="en-US" sz="1200" b="1">
                <a:latin typeface="Calibri" pitchFamily="34" charset="0"/>
              </a:rPr>
              <a:t>589/1597</a:t>
            </a:r>
          </a:p>
        </p:txBody>
      </p:sp>
      <p:sp>
        <p:nvSpPr>
          <p:cNvPr id="19523" name="Text Box 84"/>
          <p:cNvSpPr txBox="1">
            <a:spLocks noChangeArrowheads="1"/>
          </p:cNvSpPr>
          <p:nvPr/>
        </p:nvSpPr>
        <p:spPr bwMode="auto">
          <a:xfrm>
            <a:off x="2295525" y="3316288"/>
            <a:ext cx="822325" cy="276225"/>
          </a:xfrm>
          <a:prstGeom prst="rect">
            <a:avLst/>
          </a:prstGeom>
          <a:noFill/>
          <a:ln w="9525">
            <a:noFill/>
            <a:miter lim="800000"/>
            <a:headEnd/>
            <a:tailEnd/>
          </a:ln>
        </p:spPr>
        <p:txBody>
          <a:bodyPr wrap="none">
            <a:spAutoFit/>
          </a:bodyPr>
          <a:lstStyle/>
          <a:p>
            <a:r>
              <a:rPr lang="en-US" sz="1200" b="1">
                <a:latin typeface="Calibri" pitchFamily="34" charset="0"/>
              </a:rPr>
              <a:t>627/1545</a:t>
            </a:r>
          </a:p>
        </p:txBody>
      </p:sp>
      <p:sp>
        <p:nvSpPr>
          <p:cNvPr id="19524" name="Text Box 85"/>
          <p:cNvSpPr txBox="1">
            <a:spLocks noChangeArrowheads="1"/>
          </p:cNvSpPr>
          <p:nvPr/>
        </p:nvSpPr>
        <p:spPr bwMode="auto">
          <a:xfrm>
            <a:off x="3162300" y="3316288"/>
            <a:ext cx="1300163" cy="274637"/>
          </a:xfrm>
          <a:prstGeom prst="rect">
            <a:avLst/>
          </a:prstGeom>
          <a:noFill/>
          <a:ln w="9525">
            <a:noFill/>
            <a:miter lim="800000"/>
            <a:headEnd/>
            <a:tailEnd/>
          </a:ln>
        </p:spPr>
        <p:txBody>
          <a:bodyPr wrap="none">
            <a:spAutoFit/>
          </a:bodyPr>
          <a:lstStyle/>
          <a:p>
            <a:r>
              <a:rPr lang="en-US" sz="1200" b="1">
                <a:latin typeface="Calibri" pitchFamily="34" charset="0"/>
              </a:rPr>
              <a:t>0.86 (0.77, 0.97)</a:t>
            </a:r>
          </a:p>
        </p:txBody>
      </p:sp>
      <p:sp>
        <p:nvSpPr>
          <p:cNvPr id="19525" name="Text Box 90"/>
          <p:cNvSpPr txBox="1">
            <a:spLocks noChangeArrowheads="1"/>
          </p:cNvSpPr>
          <p:nvPr/>
        </p:nvSpPr>
        <p:spPr bwMode="auto">
          <a:xfrm>
            <a:off x="325438" y="3502025"/>
            <a:ext cx="785812" cy="274638"/>
          </a:xfrm>
          <a:prstGeom prst="rect">
            <a:avLst/>
          </a:prstGeom>
          <a:noFill/>
          <a:ln w="9525">
            <a:noFill/>
            <a:miter lim="800000"/>
            <a:headEnd/>
            <a:tailEnd/>
          </a:ln>
        </p:spPr>
        <p:txBody>
          <a:bodyPr wrap="none">
            <a:spAutoFit/>
          </a:bodyPr>
          <a:lstStyle/>
          <a:p>
            <a:r>
              <a:rPr lang="en-US" sz="1200" b="1">
                <a:latin typeface="Calibri" pitchFamily="34" charset="0"/>
              </a:rPr>
              <a:t>Stage IV</a:t>
            </a:r>
          </a:p>
        </p:txBody>
      </p:sp>
      <p:sp>
        <p:nvSpPr>
          <p:cNvPr id="19526" name="Text Box 91"/>
          <p:cNvSpPr txBox="1">
            <a:spLocks noChangeArrowheads="1"/>
          </p:cNvSpPr>
          <p:nvPr/>
        </p:nvSpPr>
        <p:spPr bwMode="auto">
          <a:xfrm>
            <a:off x="1389063" y="3502025"/>
            <a:ext cx="731837" cy="274638"/>
          </a:xfrm>
          <a:prstGeom prst="rect">
            <a:avLst/>
          </a:prstGeom>
          <a:noFill/>
          <a:ln w="9525">
            <a:noFill/>
            <a:miter lim="800000"/>
            <a:headEnd/>
            <a:tailEnd/>
          </a:ln>
        </p:spPr>
        <p:txBody>
          <a:bodyPr wrap="none">
            <a:spAutoFit/>
          </a:bodyPr>
          <a:lstStyle/>
          <a:p>
            <a:r>
              <a:rPr lang="en-US" sz="1200" b="1">
                <a:latin typeface="Calibri" pitchFamily="34" charset="0"/>
              </a:rPr>
              <a:t>127/329</a:t>
            </a:r>
          </a:p>
        </p:txBody>
      </p:sp>
      <p:sp>
        <p:nvSpPr>
          <p:cNvPr id="19527" name="Text Box 92"/>
          <p:cNvSpPr txBox="1">
            <a:spLocks noChangeArrowheads="1"/>
          </p:cNvSpPr>
          <p:nvPr/>
        </p:nvSpPr>
        <p:spPr bwMode="auto">
          <a:xfrm>
            <a:off x="2336800" y="3502025"/>
            <a:ext cx="731838" cy="274638"/>
          </a:xfrm>
          <a:prstGeom prst="rect">
            <a:avLst/>
          </a:prstGeom>
          <a:noFill/>
          <a:ln w="9525">
            <a:noFill/>
            <a:miter lim="800000"/>
            <a:headEnd/>
            <a:tailEnd/>
          </a:ln>
        </p:spPr>
        <p:txBody>
          <a:bodyPr wrap="none">
            <a:spAutoFit/>
          </a:bodyPr>
          <a:lstStyle/>
          <a:p>
            <a:r>
              <a:rPr lang="en-US" sz="1200" b="1">
                <a:latin typeface="Calibri" pitchFamily="34" charset="0"/>
              </a:rPr>
              <a:t>152/291</a:t>
            </a:r>
          </a:p>
        </p:txBody>
      </p:sp>
      <p:sp>
        <p:nvSpPr>
          <p:cNvPr id="19528" name="Text Box 93"/>
          <p:cNvSpPr txBox="1">
            <a:spLocks noChangeArrowheads="1"/>
          </p:cNvSpPr>
          <p:nvPr/>
        </p:nvSpPr>
        <p:spPr bwMode="auto">
          <a:xfrm>
            <a:off x="3162300" y="3502025"/>
            <a:ext cx="1300163" cy="274638"/>
          </a:xfrm>
          <a:prstGeom prst="rect">
            <a:avLst/>
          </a:prstGeom>
          <a:noFill/>
          <a:ln w="9525">
            <a:noFill/>
            <a:miter lim="800000"/>
            <a:headEnd/>
            <a:tailEnd/>
          </a:ln>
        </p:spPr>
        <p:txBody>
          <a:bodyPr wrap="none">
            <a:spAutoFit/>
          </a:bodyPr>
          <a:lstStyle/>
          <a:p>
            <a:r>
              <a:rPr lang="en-US" sz="1200" b="1">
                <a:latin typeface="Calibri" pitchFamily="34" charset="0"/>
              </a:rPr>
              <a:t>0.64 (0.50, 0.81)</a:t>
            </a:r>
          </a:p>
        </p:txBody>
      </p:sp>
      <p:sp>
        <p:nvSpPr>
          <p:cNvPr id="19529" name="Text Box 98"/>
          <p:cNvSpPr txBox="1">
            <a:spLocks noChangeArrowheads="1"/>
          </p:cNvSpPr>
          <p:nvPr/>
        </p:nvSpPr>
        <p:spPr bwMode="auto">
          <a:xfrm>
            <a:off x="1346200" y="3967163"/>
            <a:ext cx="815975" cy="274637"/>
          </a:xfrm>
          <a:prstGeom prst="rect">
            <a:avLst/>
          </a:prstGeom>
          <a:noFill/>
          <a:ln w="9525">
            <a:noFill/>
            <a:miter lim="800000"/>
            <a:headEnd/>
            <a:tailEnd/>
          </a:ln>
        </p:spPr>
        <p:txBody>
          <a:bodyPr wrap="none">
            <a:spAutoFit/>
          </a:bodyPr>
          <a:lstStyle/>
          <a:p>
            <a:r>
              <a:rPr lang="en-US" sz="1200" b="1">
                <a:latin typeface="Calibri" pitchFamily="34" charset="0"/>
              </a:rPr>
              <a:t>678/1929</a:t>
            </a:r>
          </a:p>
        </p:txBody>
      </p:sp>
      <p:sp>
        <p:nvSpPr>
          <p:cNvPr id="19530" name="Text Box 99"/>
          <p:cNvSpPr txBox="1">
            <a:spLocks noChangeArrowheads="1"/>
          </p:cNvSpPr>
          <p:nvPr/>
        </p:nvSpPr>
        <p:spPr bwMode="auto">
          <a:xfrm>
            <a:off x="320675" y="3967163"/>
            <a:ext cx="1004888" cy="274637"/>
          </a:xfrm>
          <a:prstGeom prst="rect">
            <a:avLst/>
          </a:prstGeom>
          <a:noFill/>
          <a:ln w="9525">
            <a:noFill/>
            <a:miter lim="800000"/>
            <a:headEnd/>
            <a:tailEnd/>
          </a:ln>
        </p:spPr>
        <p:txBody>
          <a:bodyPr wrap="none">
            <a:spAutoFit/>
          </a:bodyPr>
          <a:lstStyle/>
          <a:p>
            <a:r>
              <a:rPr lang="en-US" sz="1200" b="1">
                <a:latin typeface="Calibri" pitchFamily="34" charset="0"/>
              </a:rPr>
              <a:t>Noncurrent</a:t>
            </a:r>
          </a:p>
        </p:txBody>
      </p:sp>
      <p:sp>
        <p:nvSpPr>
          <p:cNvPr id="19531" name="Text Box 100"/>
          <p:cNvSpPr txBox="1">
            <a:spLocks noChangeArrowheads="1"/>
          </p:cNvSpPr>
          <p:nvPr/>
        </p:nvSpPr>
        <p:spPr bwMode="auto">
          <a:xfrm>
            <a:off x="2295525" y="3965575"/>
            <a:ext cx="822325" cy="276225"/>
          </a:xfrm>
          <a:prstGeom prst="rect">
            <a:avLst/>
          </a:prstGeom>
          <a:noFill/>
          <a:ln w="9525">
            <a:noFill/>
            <a:miter lim="800000"/>
            <a:headEnd/>
            <a:tailEnd/>
          </a:ln>
        </p:spPr>
        <p:txBody>
          <a:bodyPr wrap="none">
            <a:spAutoFit/>
          </a:bodyPr>
          <a:lstStyle/>
          <a:p>
            <a:r>
              <a:rPr lang="en-US" sz="1200" b="1">
                <a:latin typeface="Calibri" pitchFamily="34" charset="0"/>
              </a:rPr>
              <a:t>746/1896</a:t>
            </a:r>
          </a:p>
        </p:txBody>
      </p:sp>
      <p:sp>
        <p:nvSpPr>
          <p:cNvPr id="19532" name="Text Box 101"/>
          <p:cNvSpPr txBox="1">
            <a:spLocks noChangeArrowheads="1"/>
          </p:cNvSpPr>
          <p:nvPr/>
        </p:nvSpPr>
        <p:spPr bwMode="auto">
          <a:xfrm>
            <a:off x="3162300" y="3967163"/>
            <a:ext cx="1300163" cy="274637"/>
          </a:xfrm>
          <a:prstGeom prst="rect">
            <a:avLst/>
          </a:prstGeom>
          <a:noFill/>
          <a:ln w="9525">
            <a:noFill/>
            <a:miter lim="800000"/>
            <a:headEnd/>
            <a:tailEnd/>
          </a:ln>
        </p:spPr>
        <p:txBody>
          <a:bodyPr wrap="none">
            <a:spAutoFit/>
          </a:bodyPr>
          <a:lstStyle/>
          <a:p>
            <a:r>
              <a:rPr lang="en-US" sz="1200" b="1">
                <a:latin typeface="Calibri" pitchFamily="34" charset="0"/>
              </a:rPr>
              <a:t>0.84 (0.75, 0.93)</a:t>
            </a:r>
          </a:p>
        </p:txBody>
      </p:sp>
      <p:sp>
        <p:nvSpPr>
          <p:cNvPr id="19533" name="Text Box 106"/>
          <p:cNvSpPr txBox="1">
            <a:spLocks noChangeArrowheads="1"/>
          </p:cNvSpPr>
          <p:nvPr/>
        </p:nvSpPr>
        <p:spPr bwMode="auto">
          <a:xfrm>
            <a:off x="1346200" y="4154488"/>
            <a:ext cx="815975" cy="274637"/>
          </a:xfrm>
          <a:prstGeom prst="rect">
            <a:avLst/>
          </a:prstGeom>
          <a:noFill/>
          <a:ln w="9525">
            <a:noFill/>
            <a:miter lim="800000"/>
            <a:headEnd/>
            <a:tailEnd/>
          </a:ln>
        </p:spPr>
        <p:txBody>
          <a:bodyPr wrap="none">
            <a:spAutoFit/>
          </a:bodyPr>
          <a:lstStyle/>
          <a:p>
            <a:r>
              <a:rPr lang="en-US" sz="1200" b="1">
                <a:latin typeface="Calibri" pitchFamily="34" charset="0"/>
              </a:rPr>
              <a:t>599/1778</a:t>
            </a:r>
          </a:p>
        </p:txBody>
      </p:sp>
      <p:sp>
        <p:nvSpPr>
          <p:cNvPr id="19534" name="Text Box 107"/>
          <p:cNvSpPr txBox="1">
            <a:spLocks noChangeArrowheads="1"/>
          </p:cNvSpPr>
          <p:nvPr/>
        </p:nvSpPr>
        <p:spPr bwMode="auto">
          <a:xfrm>
            <a:off x="336550" y="4154488"/>
            <a:ext cx="735013" cy="274637"/>
          </a:xfrm>
          <a:prstGeom prst="rect">
            <a:avLst/>
          </a:prstGeom>
          <a:noFill/>
          <a:ln w="9525">
            <a:noFill/>
            <a:miter lim="800000"/>
            <a:headEnd/>
            <a:tailEnd/>
          </a:ln>
        </p:spPr>
        <p:txBody>
          <a:bodyPr wrap="none">
            <a:spAutoFit/>
          </a:bodyPr>
          <a:lstStyle/>
          <a:p>
            <a:r>
              <a:rPr lang="en-US" sz="1200" b="1">
                <a:latin typeface="Calibri" pitchFamily="34" charset="0"/>
              </a:rPr>
              <a:t>Current</a:t>
            </a:r>
          </a:p>
        </p:txBody>
      </p:sp>
      <p:sp>
        <p:nvSpPr>
          <p:cNvPr id="19535" name="Text Box 108"/>
          <p:cNvSpPr txBox="1">
            <a:spLocks noChangeArrowheads="1"/>
          </p:cNvSpPr>
          <p:nvPr/>
        </p:nvSpPr>
        <p:spPr bwMode="auto">
          <a:xfrm>
            <a:off x="2295525" y="4154488"/>
            <a:ext cx="822325" cy="276225"/>
          </a:xfrm>
          <a:prstGeom prst="rect">
            <a:avLst/>
          </a:prstGeom>
          <a:noFill/>
          <a:ln w="9525">
            <a:noFill/>
            <a:miter lim="800000"/>
            <a:headEnd/>
            <a:tailEnd/>
          </a:ln>
        </p:spPr>
        <p:txBody>
          <a:bodyPr wrap="none">
            <a:spAutoFit/>
          </a:bodyPr>
          <a:lstStyle/>
          <a:p>
            <a:r>
              <a:rPr lang="en-US" sz="1200" b="1">
                <a:latin typeface="Calibri" pitchFamily="34" charset="0"/>
              </a:rPr>
              <a:t>668/1773</a:t>
            </a:r>
          </a:p>
        </p:txBody>
      </p:sp>
      <p:sp>
        <p:nvSpPr>
          <p:cNvPr id="19536" name="Text Box 109"/>
          <p:cNvSpPr txBox="1">
            <a:spLocks noChangeArrowheads="1"/>
          </p:cNvSpPr>
          <p:nvPr/>
        </p:nvSpPr>
        <p:spPr bwMode="auto">
          <a:xfrm>
            <a:off x="3162300" y="4154488"/>
            <a:ext cx="1300163" cy="274637"/>
          </a:xfrm>
          <a:prstGeom prst="rect">
            <a:avLst/>
          </a:prstGeom>
          <a:noFill/>
          <a:ln w="9525">
            <a:noFill/>
            <a:miter lim="800000"/>
            <a:headEnd/>
            <a:tailEnd/>
          </a:ln>
        </p:spPr>
        <p:txBody>
          <a:bodyPr wrap="none">
            <a:spAutoFit/>
          </a:bodyPr>
          <a:lstStyle/>
          <a:p>
            <a:r>
              <a:rPr lang="en-US" sz="1200" b="1">
                <a:latin typeface="Calibri" pitchFamily="34" charset="0"/>
              </a:rPr>
              <a:t>0.87 (0.78, 0.97)</a:t>
            </a:r>
          </a:p>
        </p:txBody>
      </p:sp>
      <p:sp>
        <p:nvSpPr>
          <p:cNvPr id="19537" name="Text Box 114"/>
          <p:cNvSpPr txBox="1">
            <a:spLocks noChangeArrowheads="1"/>
          </p:cNvSpPr>
          <p:nvPr/>
        </p:nvSpPr>
        <p:spPr bwMode="auto">
          <a:xfrm>
            <a:off x="1389063" y="4637088"/>
            <a:ext cx="731837" cy="274637"/>
          </a:xfrm>
          <a:prstGeom prst="rect">
            <a:avLst/>
          </a:prstGeom>
          <a:noFill/>
          <a:ln w="9525">
            <a:noFill/>
            <a:miter lim="800000"/>
            <a:headEnd/>
            <a:tailEnd/>
          </a:ln>
        </p:spPr>
        <p:txBody>
          <a:bodyPr wrap="none">
            <a:spAutoFit/>
          </a:bodyPr>
          <a:lstStyle/>
          <a:p>
            <a:r>
              <a:rPr lang="en-US" sz="1200" b="1">
                <a:latin typeface="Calibri" pitchFamily="34" charset="0"/>
              </a:rPr>
              <a:t>105/286</a:t>
            </a:r>
          </a:p>
        </p:txBody>
      </p:sp>
      <p:sp>
        <p:nvSpPr>
          <p:cNvPr id="19538" name="Text Box 115"/>
          <p:cNvSpPr txBox="1">
            <a:spLocks noChangeArrowheads="1"/>
          </p:cNvSpPr>
          <p:nvPr/>
        </p:nvSpPr>
        <p:spPr bwMode="auto">
          <a:xfrm>
            <a:off x="347663" y="4637088"/>
            <a:ext cx="441325" cy="274637"/>
          </a:xfrm>
          <a:prstGeom prst="rect">
            <a:avLst/>
          </a:prstGeom>
          <a:noFill/>
          <a:ln w="9525">
            <a:noFill/>
            <a:miter lim="800000"/>
            <a:headEnd/>
            <a:tailEnd/>
          </a:ln>
        </p:spPr>
        <p:txBody>
          <a:bodyPr wrap="none">
            <a:spAutoFit/>
          </a:bodyPr>
          <a:lstStyle/>
          <a:p>
            <a:r>
              <a:rPr lang="en-US" sz="1200" b="1">
                <a:latin typeface="Calibri" pitchFamily="34" charset="0"/>
              </a:rPr>
              <a:t>&lt;20</a:t>
            </a:r>
          </a:p>
        </p:txBody>
      </p:sp>
      <p:sp>
        <p:nvSpPr>
          <p:cNvPr id="19539" name="Text Box 116"/>
          <p:cNvSpPr txBox="1">
            <a:spLocks noChangeArrowheads="1"/>
          </p:cNvSpPr>
          <p:nvPr/>
        </p:nvSpPr>
        <p:spPr bwMode="auto">
          <a:xfrm>
            <a:off x="2336800" y="4637088"/>
            <a:ext cx="731838" cy="274637"/>
          </a:xfrm>
          <a:prstGeom prst="rect">
            <a:avLst/>
          </a:prstGeom>
          <a:noFill/>
          <a:ln w="9525">
            <a:noFill/>
            <a:miter lim="800000"/>
            <a:headEnd/>
            <a:tailEnd/>
          </a:ln>
        </p:spPr>
        <p:txBody>
          <a:bodyPr wrap="none">
            <a:spAutoFit/>
          </a:bodyPr>
          <a:lstStyle/>
          <a:p>
            <a:r>
              <a:rPr lang="en-US" sz="1200" b="1">
                <a:latin typeface="Calibri" pitchFamily="34" charset="0"/>
              </a:rPr>
              <a:t>134/271</a:t>
            </a:r>
          </a:p>
        </p:txBody>
      </p:sp>
      <p:sp>
        <p:nvSpPr>
          <p:cNvPr id="19540" name="Text Box 117"/>
          <p:cNvSpPr txBox="1">
            <a:spLocks noChangeArrowheads="1"/>
          </p:cNvSpPr>
          <p:nvPr/>
        </p:nvSpPr>
        <p:spPr bwMode="auto">
          <a:xfrm>
            <a:off x="3162300" y="4635500"/>
            <a:ext cx="1300163" cy="274638"/>
          </a:xfrm>
          <a:prstGeom prst="rect">
            <a:avLst/>
          </a:prstGeom>
          <a:noFill/>
          <a:ln w="9525">
            <a:noFill/>
            <a:miter lim="800000"/>
            <a:headEnd/>
            <a:tailEnd/>
          </a:ln>
        </p:spPr>
        <p:txBody>
          <a:bodyPr wrap="none">
            <a:spAutoFit/>
          </a:bodyPr>
          <a:lstStyle/>
          <a:p>
            <a:r>
              <a:rPr lang="en-US" sz="1200" b="1">
                <a:latin typeface="Calibri" pitchFamily="34" charset="0"/>
              </a:rPr>
              <a:t>0.66 (0.51, 0.85)</a:t>
            </a:r>
          </a:p>
        </p:txBody>
      </p:sp>
      <p:sp>
        <p:nvSpPr>
          <p:cNvPr id="19541" name="Text Box 129"/>
          <p:cNvSpPr txBox="1">
            <a:spLocks noChangeArrowheads="1"/>
          </p:cNvSpPr>
          <p:nvPr/>
        </p:nvSpPr>
        <p:spPr bwMode="auto">
          <a:xfrm>
            <a:off x="1346200" y="5013325"/>
            <a:ext cx="815975" cy="274638"/>
          </a:xfrm>
          <a:prstGeom prst="rect">
            <a:avLst/>
          </a:prstGeom>
          <a:noFill/>
          <a:ln w="9525">
            <a:noFill/>
            <a:miter lim="800000"/>
            <a:headEnd/>
            <a:tailEnd/>
          </a:ln>
        </p:spPr>
        <p:txBody>
          <a:bodyPr wrap="none">
            <a:spAutoFit/>
          </a:bodyPr>
          <a:lstStyle/>
          <a:p>
            <a:r>
              <a:rPr lang="en-US" sz="1200" b="1">
                <a:latin typeface="Calibri" pitchFamily="34" charset="0"/>
              </a:rPr>
              <a:t>424/1276</a:t>
            </a:r>
          </a:p>
        </p:txBody>
      </p:sp>
      <p:sp>
        <p:nvSpPr>
          <p:cNvPr id="19542" name="Text Box 130"/>
          <p:cNvSpPr txBox="1">
            <a:spLocks noChangeArrowheads="1"/>
          </p:cNvSpPr>
          <p:nvPr/>
        </p:nvSpPr>
        <p:spPr bwMode="auto">
          <a:xfrm>
            <a:off x="334963" y="5013325"/>
            <a:ext cx="923925" cy="274638"/>
          </a:xfrm>
          <a:prstGeom prst="rect">
            <a:avLst/>
          </a:prstGeom>
          <a:noFill/>
          <a:ln w="9525">
            <a:noFill/>
            <a:miter lim="800000"/>
            <a:headEnd/>
            <a:tailEnd/>
          </a:ln>
        </p:spPr>
        <p:txBody>
          <a:bodyPr wrap="none">
            <a:spAutoFit/>
          </a:bodyPr>
          <a:lstStyle/>
          <a:p>
            <a:r>
              <a:rPr lang="en-US" sz="1200" b="1">
                <a:latin typeface="Calibri" pitchFamily="34" charset="0"/>
              </a:rPr>
              <a:t>≥25 to &lt;30</a:t>
            </a:r>
          </a:p>
        </p:txBody>
      </p:sp>
      <p:sp>
        <p:nvSpPr>
          <p:cNvPr id="19543" name="Text Box 131"/>
          <p:cNvSpPr txBox="1">
            <a:spLocks noChangeArrowheads="1"/>
          </p:cNvSpPr>
          <p:nvPr/>
        </p:nvSpPr>
        <p:spPr bwMode="auto">
          <a:xfrm>
            <a:off x="2295525" y="5013325"/>
            <a:ext cx="822325" cy="276225"/>
          </a:xfrm>
          <a:prstGeom prst="rect">
            <a:avLst/>
          </a:prstGeom>
          <a:noFill/>
          <a:ln w="9525">
            <a:noFill/>
            <a:miter lim="800000"/>
            <a:headEnd/>
            <a:tailEnd/>
          </a:ln>
        </p:spPr>
        <p:txBody>
          <a:bodyPr wrap="none">
            <a:spAutoFit/>
          </a:bodyPr>
          <a:lstStyle/>
          <a:p>
            <a:r>
              <a:rPr lang="en-US" sz="1200" b="1">
                <a:latin typeface="Calibri" pitchFamily="34" charset="0"/>
              </a:rPr>
              <a:t>468/1284</a:t>
            </a:r>
          </a:p>
        </p:txBody>
      </p:sp>
      <p:sp>
        <p:nvSpPr>
          <p:cNvPr id="19544" name="Text Box 132"/>
          <p:cNvSpPr txBox="1">
            <a:spLocks noChangeArrowheads="1"/>
          </p:cNvSpPr>
          <p:nvPr/>
        </p:nvSpPr>
        <p:spPr bwMode="auto">
          <a:xfrm>
            <a:off x="3162300" y="5011738"/>
            <a:ext cx="1300163" cy="274637"/>
          </a:xfrm>
          <a:prstGeom prst="rect">
            <a:avLst/>
          </a:prstGeom>
          <a:noFill/>
          <a:ln w="9525">
            <a:noFill/>
            <a:miter lim="800000"/>
            <a:headEnd/>
            <a:tailEnd/>
          </a:ln>
        </p:spPr>
        <p:txBody>
          <a:bodyPr wrap="none">
            <a:spAutoFit/>
          </a:bodyPr>
          <a:lstStyle/>
          <a:p>
            <a:r>
              <a:rPr lang="en-US" sz="1200" b="1">
                <a:latin typeface="Calibri" pitchFamily="34" charset="0"/>
              </a:rPr>
              <a:t>0.87 (0.76, 0.99)</a:t>
            </a:r>
          </a:p>
        </p:txBody>
      </p:sp>
      <p:sp>
        <p:nvSpPr>
          <p:cNvPr id="19545" name="Text Box 137"/>
          <p:cNvSpPr txBox="1">
            <a:spLocks noChangeArrowheads="1"/>
          </p:cNvSpPr>
          <p:nvPr/>
        </p:nvSpPr>
        <p:spPr bwMode="auto">
          <a:xfrm>
            <a:off x="1389063" y="5200650"/>
            <a:ext cx="731837" cy="274638"/>
          </a:xfrm>
          <a:prstGeom prst="rect">
            <a:avLst/>
          </a:prstGeom>
          <a:noFill/>
          <a:ln w="9525">
            <a:noFill/>
            <a:miter lim="800000"/>
            <a:headEnd/>
            <a:tailEnd/>
          </a:ln>
        </p:spPr>
        <p:txBody>
          <a:bodyPr wrap="none">
            <a:spAutoFit/>
          </a:bodyPr>
          <a:lstStyle/>
          <a:p>
            <a:r>
              <a:rPr lang="en-US" sz="1200" b="1">
                <a:latin typeface="Calibri" pitchFamily="34" charset="0"/>
              </a:rPr>
              <a:t>293/915</a:t>
            </a:r>
          </a:p>
        </p:txBody>
      </p:sp>
      <p:sp>
        <p:nvSpPr>
          <p:cNvPr id="19546" name="Text Box 138"/>
          <p:cNvSpPr txBox="1">
            <a:spLocks noChangeArrowheads="1"/>
          </p:cNvSpPr>
          <p:nvPr/>
        </p:nvSpPr>
        <p:spPr bwMode="auto">
          <a:xfrm>
            <a:off x="347663" y="5199063"/>
            <a:ext cx="436562" cy="274637"/>
          </a:xfrm>
          <a:prstGeom prst="rect">
            <a:avLst/>
          </a:prstGeom>
          <a:noFill/>
          <a:ln w="9525">
            <a:noFill/>
            <a:miter lim="800000"/>
            <a:headEnd/>
            <a:tailEnd/>
          </a:ln>
        </p:spPr>
        <p:txBody>
          <a:bodyPr wrap="none">
            <a:spAutoFit/>
          </a:bodyPr>
          <a:lstStyle/>
          <a:p>
            <a:r>
              <a:rPr lang="en-US" sz="1200" b="1">
                <a:latin typeface="Calibri" pitchFamily="34" charset="0"/>
              </a:rPr>
              <a:t>≥30</a:t>
            </a:r>
          </a:p>
        </p:txBody>
      </p:sp>
      <p:sp>
        <p:nvSpPr>
          <p:cNvPr id="19547" name="Text Box 139"/>
          <p:cNvSpPr txBox="1">
            <a:spLocks noChangeArrowheads="1"/>
          </p:cNvSpPr>
          <p:nvPr/>
        </p:nvSpPr>
        <p:spPr bwMode="auto">
          <a:xfrm>
            <a:off x="2336800" y="5200650"/>
            <a:ext cx="731838" cy="274638"/>
          </a:xfrm>
          <a:prstGeom prst="rect">
            <a:avLst/>
          </a:prstGeom>
          <a:noFill/>
          <a:ln w="9525">
            <a:noFill/>
            <a:miter lim="800000"/>
            <a:headEnd/>
            <a:tailEnd/>
          </a:ln>
        </p:spPr>
        <p:txBody>
          <a:bodyPr wrap="none">
            <a:spAutoFit/>
          </a:bodyPr>
          <a:lstStyle/>
          <a:p>
            <a:r>
              <a:rPr lang="en-US" sz="1200" b="1">
                <a:latin typeface="Calibri" pitchFamily="34" charset="0"/>
              </a:rPr>
              <a:t>311/860</a:t>
            </a:r>
          </a:p>
        </p:txBody>
      </p:sp>
      <p:sp>
        <p:nvSpPr>
          <p:cNvPr id="19548" name="Text Box 140"/>
          <p:cNvSpPr txBox="1">
            <a:spLocks noChangeArrowheads="1"/>
          </p:cNvSpPr>
          <p:nvPr/>
        </p:nvSpPr>
        <p:spPr bwMode="auto">
          <a:xfrm>
            <a:off x="3162300" y="5199063"/>
            <a:ext cx="1300163" cy="274637"/>
          </a:xfrm>
          <a:prstGeom prst="rect">
            <a:avLst/>
          </a:prstGeom>
          <a:noFill/>
          <a:ln w="9525">
            <a:noFill/>
            <a:miter lim="800000"/>
            <a:headEnd/>
            <a:tailEnd/>
          </a:ln>
        </p:spPr>
        <p:txBody>
          <a:bodyPr wrap="none">
            <a:spAutoFit/>
          </a:bodyPr>
          <a:lstStyle/>
          <a:p>
            <a:r>
              <a:rPr lang="en-US" sz="1200" b="1">
                <a:latin typeface="Calibri" pitchFamily="34" charset="0"/>
              </a:rPr>
              <a:t>0.85 (0.72, 1.00)</a:t>
            </a:r>
          </a:p>
        </p:txBody>
      </p:sp>
      <p:sp>
        <p:nvSpPr>
          <p:cNvPr id="19549" name="Text Box 144"/>
          <p:cNvSpPr txBox="1">
            <a:spLocks noChangeArrowheads="1"/>
          </p:cNvSpPr>
          <p:nvPr/>
        </p:nvSpPr>
        <p:spPr bwMode="auto">
          <a:xfrm>
            <a:off x="317500" y="5646738"/>
            <a:ext cx="455613" cy="274637"/>
          </a:xfrm>
          <a:prstGeom prst="rect">
            <a:avLst/>
          </a:prstGeom>
          <a:noFill/>
          <a:ln w="9525">
            <a:noFill/>
            <a:miter lim="800000"/>
            <a:headEnd/>
            <a:tailEnd/>
          </a:ln>
        </p:spPr>
        <p:txBody>
          <a:bodyPr wrap="none">
            <a:spAutoFit/>
          </a:bodyPr>
          <a:lstStyle/>
          <a:p>
            <a:r>
              <a:rPr lang="en-US" sz="1200" b="1">
                <a:latin typeface="Calibri" pitchFamily="34" charset="0"/>
              </a:rPr>
              <a:t>Yes</a:t>
            </a:r>
          </a:p>
        </p:txBody>
      </p:sp>
      <p:sp>
        <p:nvSpPr>
          <p:cNvPr id="19550" name="Text Box 145"/>
          <p:cNvSpPr txBox="1">
            <a:spLocks noChangeArrowheads="1"/>
          </p:cNvSpPr>
          <p:nvPr/>
        </p:nvSpPr>
        <p:spPr bwMode="auto">
          <a:xfrm>
            <a:off x="1346200" y="5645150"/>
            <a:ext cx="815975" cy="274638"/>
          </a:xfrm>
          <a:prstGeom prst="rect">
            <a:avLst/>
          </a:prstGeom>
          <a:noFill/>
          <a:ln w="9525">
            <a:noFill/>
            <a:miter lim="800000"/>
            <a:headEnd/>
            <a:tailEnd/>
          </a:ln>
        </p:spPr>
        <p:txBody>
          <a:bodyPr wrap="none">
            <a:spAutoFit/>
          </a:bodyPr>
          <a:lstStyle/>
          <a:p>
            <a:r>
              <a:rPr lang="en-US" sz="1200" b="1">
                <a:latin typeface="Calibri" pitchFamily="34" charset="0"/>
              </a:rPr>
              <a:t>785/1986</a:t>
            </a:r>
          </a:p>
        </p:txBody>
      </p:sp>
      <p:sp>
        <p:nvSpPr>
          <p:cNvPr id="19551" name="Text Box 146"/>
          <p:cNvSpPr txBox="1">
            <a:spLocks noChangeArrowheads="1"/>
          </p:cNvSpPr>
          <p:nvPr/>
        </p:nvSpPr>
        <p:spPr bwMode="auto">
          <a:xfrm>
            <a:off x="2295525" y="5646738"/>
            <a:ext cx="822325" cy="276225"/>
          </a:xfrm>
          <a:prstGeom prst="rect">
            <a:avLst/>
          </a:prstGeom>
          <a:noFill/>
          <a:ln w="9525">
            <a:noFill/>
            <a:miter lim="800000"/>
            <a:headEnd/>
            <a:tailEnd/>
          </a:ln>
        </p:spPr>
        <p:txBody>
          <a:bodyPr wrap="none">
            <a:spAutoFit/>
          </a:bodyPr>
          <a:lstStyle/>
          <a:p>
            <a:r>
              <a:rPr lang="en-US" sz="1200" b="1">
                <a:latin typeface="Calibri" pitchFamily="34" charset="0"/>
              </a:rPr>
              <a:t>839/1955</a:t>
            </a:r>
          </a:p>
        </p:txBody>
      </p:sp>
      <p:sp>
        <p:nvSpPr>
          <p:cNvPr id="19552" name="Text Box 147"/>
          <p:cNvSpPr txBox="1">
            <a:spLocks noChangeArrowheads="1"/>
          </p:cNvSpPr>
          <p:nvPr/>
        </p:nvSpPr>
        <p:spPr bwMode="auto">
          <a:xfrm>
            <a:off x="3162300" y="5645150"/>
            <a:ext cx="1300163" cy="274638"/>
          </a:xfrm>
          <a:prstGeom prst="rect">
            <a:avLst/>
          </a:prstGeom>
          <a:noFill/>
          <a:ln w="9525">
            <a:noFill/>
            <a:miter lim="800000"/>
            <a:headEnd/>
            <a:tailEnd/>
          </a:ln>
        </p:spPr>
        <p:txBody>
          <a:bodyPr wrap="none">
            <a:spAutoFit/>
          </a:bodyPr>
          <a:lstStyle/>
          <a:p>
            <a:r>
              <a:rPr lang="en-US" sz="1200" b="1">
                <a:latin typeface="Calibri" pitchFamily="34" charset="0"/>
              </a:rPr>
              <a:t>0.87 (0.79, 0.96)</a:t>
            </a:r>
          </a:p>
        </p:txBody>
      </p:sp>
      <p:sp>
        <p:nvSpPr>
          <p:cNvPr id="19553" name="Text Box 151"/>
          <p:cNvSpPr txBox="1">
            <a:spLocks noChangeArrowheads="1"/>
          </p:cNvSpPr>
          <p:nvPr/>
        </p:nvSpPr>
        <p:spPr bwMode="auto">
          <a:xfrm>
            <a:off x="339725" y="5803900"/>
            <a:ext cx="387350" cy="274638"/>
          </a:xfrm>
          <a:prstGeom prst="rect">
            <a:avLst/>
          </a:prstGeom>
          <a:noFill/>
          <a:ln w="9525">
            <a:noFill/>
            <a:miter lim="800000"/>
            <a:headEnd/>
            <a:tailEnd/>
          </a:ln>
        </p:spPr>
        <p:txBody>
          <a:bodyPr wrap="none">
            <a:spAutoFit/>
          </a:bodyPr>
          <a:lstStyle/>
          <a:p>
            <a:r>
              <a:rPr lang="en-US" sz="1200" b="1">
                <a:latin typeface="Calibri" pitchFamily="34" charset="0"/>
              </a:rPr>
              <a:t>No</a:t>
            </a:r>
          </a:p>
        </p:txBody>
      </p:sp>
      <p:sp>
        <p:nvSpPr>
          <p:cNvPr id="19554" name="Text Box 152"/>
          <p:cNvSpPr txBox="1">
            <a:spLocks noChangeArrowheads="1"/>
          </p:cNvSpPr>
          <p:nvPr/>
        </p:nvSpPr>
        <p:spPr bwMode="auto">
          <a:xfrm>
            <a:off x="1346200" y="5803900"/>
            <a:ext cx="815975" cy="274638"/>
          </a:xfrm>
          <a:prstGeom prst="rect">
            <a:avLst/>
          </a:prstGeom>
          <a:noFill/>
          <a:ln w="9525">
            <a:noFill/>
            <a:miter lim="800000"/>
            <a:headEnd/>
            <a:tailEnd/>
          </a:ln>
        </p:spPr>
        <p:txBody>
          <a:bodyPr wrap="none">
            <a:spAutoFit/>
          </a:bodyPr>
          <a:lstStyle/>
          <a:p>
            <a:r>
              <a:rPr lang="en-US" sz="1200" b="1">
                <a:latin typeface="Calibri" pitchFamily="34" charset="0"/>
              </a:rPr>
              <a:t>492/1721</a:t>
            </a:r>
          </a:p>
        </p:txBody>
      </p:sp>
      <p:sp>
        <p:nvSpPr>
          <p:cNvPr id="19555" name="Text Box 153"/>
          <p:cNvSpPr txBox="1">
            <a:spLocks noChangeArrowheads="1"/>
          </p:cNvSpPr>
          <p:nvPr/>
        </p:nvSpPr>
        <p:spPr bwMode="auto">
          <a:xfrm>
            <a:off x="2295525" y="5803900"/>
            <a:ext cx="822325" cy="276225"/>
          </a:xfrm>
          <a:prstGeom prst="rect">
            <a:avLst/>
          </a:prstGeom>
          <a:noFill/>
          <a:ln w="9525">
            <a:noFill/>
            <a:miter lim="800000"/>
            <a:headEnd/>
            <a:tailEnd/>
          </a:ln>
        </p:spPr>
        <p:txBody>
          <a:bodyPr wrap="none">
            <a:spAutoFit/>
          </a:bodyPr>
          <a:lstStyle/>
          <a:p>
            <a:r>
              <a:rPr lang="en-US" sz="1200" b="1">
                <a:latin typeface="Calibri" pitchFamily="34" charset="0"/>
              </a:rPr>
              <a:t>575/1714</a:t>
            </a:r>
          </a:p>
        </p:txBody>
      </p:sp>
      <p:sp>
        <p:nvSpPr>
          <p:cNvPr id="19556" name="Text Box 154"/>
          <p:cNvSpPr txBox="1">
            <a:spLocks noChangeArrowheads="1"/>
          </p:cNvSpPr>
          <p:nvPr/>
        </p:nvSpPr>
        <p:spPr bwMode="auto">
          <a:xfrm>
            <a:off x="3162300" y="5803900"/>
            <a:ext cx="1300163" cy="274638"/>
          </a:xfrm>
          <a:prstGeom prst="rect">
            <a:avLst/>
          </a:prstGeom>
          <a:noFill/>
          <a:ln w="9525">
            <a:noFill/>
            <a:miter lim="800000"/>
            <a:headEnd/>
            <a:tailEnd/>
          </a:ln>
        </p:spPr>
        <p:txBody>
          <a:bodyPr wrap="none">
            <a:spAutoFit/>
          </a:bodyPr>
          <a:lstStyle/>
          <a:p>
            <a:r>
              <a:rPr lang="en-US" sz="1200" b="1">
                <a:latin typeface="Calibri" pitchFamily="34" charset="0"/>
              </a:rPr>
              <a:t>0.82 (0.73, 0.92)</a:t>
            </a:r>
          </a:p>
        </p:txBody>
      </p:sp>
      <p:sp>
        <p:nvSpPr>
          <p:cNvPr id="19557" name="Text Box 5"/>
          <p:cNvSpPr txBox="1">
            <a:spLocks noChangeArrowheads="1"/>
          </p:cNvSpPr>
          <p:nvPr/>
        </p:nvSpPr>
        <p:spPr bwMode="auto">
          <a:xfrm>
            <a:off x="169863" y="6319838"/>
            <a:ext cx="5662612" cy="304800"/>
          </a:xfrm>
          <a:prstGeom prst="rect">
            <a:avLst/>
          </a:prstGeom>
          <a:noFill/>
          <a:ln w="9525">
            <a:noFill/>
            <a:miter lim="800000"/>
            <a:headEnd/>
            <a:tailEnd/>
          </a:ln>
        </p:spPr>
        <p:txBody>
          <a:bodyPr lIns="0" tIns="0" rIns="0" bIns="0">
            <a:spAutoFit/>
          </a:bodyPr>
          <a:lstStyle/>
          <a:p>
            <a:pPr eaLnBrk="0" hangingPunct="0">
              <a:spcBef>
                <a:spcPct val="50000"/>
              </a:spcBef>
            </a:pPr>
            <a:r>
              <a:rPr lang="en-GB" sz="1000">
                <a:latin typeface="Calibri" pitchFamily="34" charset="0"/>
              </a:rPr>
              <a:t>*Subgroup by treatment interaction. GOLD=Global Initiative for Chronic Obstructive Lung Disease; BMI=body-mass index;  ICS=inhaled corticosteroid.</a:t>
            </a:r>
            <a:endParaRPr lang="el-GR" sz="1000">
              <a:latin typeface="Calibri" pitchFamily="34" charset="0"/>
            </a:endParaRPr>
          </a:p>
        </p:txBody>
      </p:sp>
      <p:sp>
        <p:nvSpPr>
          <p:cNvPr id="19558" name="Text Box 67"/>
          <p:cNvSpPr txBox="1">
            <a:spLocks noChangeArrowheads="1"/>
          </p:cNvSpPr>
          <p:nvPr/>
        </p:nvSpPr>
        <p:spPr bwMode="auto">
          <a:xfrm>
            <a:off x="149225" y="6134100"/>
            <a:ext cx="5591175" cy="153988"/>
          </a:xfrm>
          <a:prstGeom prst="rect">
            <a:avLst/>
          </a:prstGeom>
          <a:noFill/>
          <a:ln w="9525">
            <a:noFill/>
            <a:miter lim="800000"/>
            <a:headEnd/>
            <a:tailEnd/>
          </a:ln>
        </p:spPr>
        <p:txBody>
          <a:bodyPr lIns="0" tIns="0" rIns="0" bIns="0">
            <a:spAutoFit/>
          </a:bodyPr>
          <a:lstStyle/>
          <a:p>
            <a:pPr eaLnBrk="0" hangingPunct="0">
              <a:spcBef>
                <a:spcPct val="50000"/>
              </a:spcBef>
            </a:pPr>
            <a:r>
              <a:rPr lang="en-GB" sz="1000">
                <a:latin typeface="Calibri" pitchFamily="34" charset="0"/>
              </a:rPr>
              <a:t>*n=no. patients with event; N=total no. patients.</a:t>
            </a:r>
          </a:p>
        </p:txBody>
      </p:sp>
      <p:sp>
        <p:nvSpPr>
          <p:cNvPr id="19559" name="Rectangle 1"/>
          <p:cNvSpPr>
            <a:spLocks noChangeArrowheads="1"/>
          </p:cNvSpPr>
          <p:nvPr/>
        </p:nvSpPr>
        <p:spPr bwMode="auto">
          <a:xfrm>
            <a:off x="7127875" y="1920875"/>
            <a:ext cx="68263" cy="65088"/>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0" name="Rectangle 134"/>
          <p:cNvSpPr>
            <a:spLocks noChangeArrowheads="1"/>
          </p:cNvSpPr>
          <p:nvPr/>
        </p:nvSpPr>
        <p:spPr bwMode="auto">
          <a:xfrm>
            <a:off x="7065963" y="2084388"/>
            <a:ext cx="79375" cy="74612"/>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1" name="Rectangle 135"/>
          <p:cNvSpPr>
            <a:spLocks noChangeArrowheads="1"/>
          </p:cNvSpPr>
          <p:nvPr/>
        </p:nvSpPr>
        <p:spPr bwMode="auto">
          <a:xfrm>
            <a:off x="6886575" y="2254250"/>
            <a:ext cx="98425" cy="85725"/>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2" name="Rectangle 136"/>
          <p:cNvSpPr>
            <a:spLocks noChangeArrowheads="1"/>
          </p:cNvSpPr>
          <p:nvPr/>
        </p:nvSpPr>
        <p:spPr bwMode="auto">
          <a:xfrm>
            <a:off x="6948488" y="2786063"/>
            <a:ext cx="74612" cy="73025"/>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3" name="Rectangle 138"/>
          <p:cNvSpPr>
            <a:spLocks noChangeArrowheads="1"/>
          </p:cNvSpPr>
          <p:nvPr/>
        </p:nvSpPr>
        <p:spPr bwMode="auto">
          <a:xfrm>
            <a:off x="7002463" y="2600325"/>
            <a:ext cx="107950" cy="101600"/>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4" name="Rectangle 143"/>
          <p:cNvSpPr>
            <a:spLocks noChangeArrowheads="1"/>
          </p:cNvSpPr>
          <p:nvPr/>
        </p:nvSpPr>
        <p:spPr bwMode="auto">
          <a:xfrm>
            <a:off x="5921375" y="3613150"/>
            <a:ext cx="58738" cy="55563"/>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5" name="Rectangle 146"/>
          <p:cNvSpPr>
            <a:spLocks noChangeArrowheads="1"/>
          </p:cNvSpPr>
          <p:nvPr/>
        </p:nvSpPr>
        <p:spPr bwMode="auto">
          <a:xfrm>
            <a:off x="6030913" y="4770438"/>
            <a:ext cx="58737" cy="53975"/>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6" name="Rectangle 148"/>
          <p:cNvSpPr>
            <a:spLocks noChangeArrowheads="1"/>
          </p:cNvSpPr>
          <p:nvPr/>
        </p:nvSpPr>
        <p:spPr bwMode="auto">
          <a:xfrm>
            <a:off x="7067550" y="5113338"/>
            <a:ext cx="82550" cy="74612"/>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7" name="Rectangle 149"/>
          <p:cNvSpPr>
            <a:spLocks noChangeArrowheads="1"/>
          </p:cNvSpPr>
          <p:nvPr/>
        </p:nvSpPr>
        <p:spPr bwMode="auto">
          <a:xfrm>
            <a:off x="6985000" y="5303838"/>
            <a:ext cx="71438" cy="65087"/>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8" name="Rectangle 135"/>
          <p:cNvSpPr>
            <a:spLocks noChangeArrowheads="1"/>
          </p:cNvSpPr>
          <p:nvPr/>
        </p:nvSpPr>
        <p:spPr bwMode="auto">
          <a:xfrm>
            <a:off x="7110413" y="3216275"/>
            <a:ext cx="93662" cy="90488"/>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69" name="Rectangle 135"/>
          <p:cNvSpPr>
            <a:spLocks noChangeArrowheads="1"/>
          </p:cNvSpPr>
          <p:nvPr/>
        </p:nvSpPr>
        <p:spPr bwMode="auto">
          <a:xfrm>
            <a:off x="7038975" y="3422650"/>
            <a:ext cx="93663" cy="85725"/>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0" name="Rectangle 135"/>
          <p:cNvSpPr>
            <a:spLocks noChangeArrowheads="1"/>
          </p:cNvSpPr>
          <p:nvPr/>
        </p:nvSpPr>
        <p:spPr bwMode="auto">
          <a:xfrm>
            <a:off x="6919913" y="4089400"/>
            <a:ext cx="98425" cy="90488"/>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1" name="Rectangle 135"/>
          <p:cNvSpPr>
            <a:spLocks noChangeArrowheads="1"/>
          </p:cNvSpPr>
          <p:nvPr/>
        </p:nvSpPr>
        <p:spPr bwMode="auto">
          <a:xfrm>
            <a:off x="7053263" y="4251325"/>
            <a:ext cx="93662" cy="90488"/>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2" name="Rectangle 134"/>
          <p:cNvSpPr>
            <a:spLocks noChangeArrowheads="1"/>
          </p:cNvSpPr>
          <p:nvPr/>
        </p:nvSpPr>
        <p:spPr bwMode="auto">
          <a:xfrm>
            <a:off x="7170738" y="4927600"/>
            <a:ext cx="79375" cy="74613"/>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3" name="Rectangle 135"/>
          <p:cNvSpPr>
            <a:spLocks noChangeArrowheads="1"/>
          </p:cNvSpPr>
          <p:nvPr/>
        </p:nvSpPr>
        <p:spPr bwMode="auto">
          <a:xfrm>
            <a:off x="6829425" y="5903913"/>
            <a:ext cx="88900" cy="80962"/>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4" name="Rectangle 138"/>
          <p:cNvSpPr>
            <a:spLocks noChangeArrowheads="1"/>
          </p:cNvSpPr>
          <p:nvPr/>
        </p:nvSpPr>
        <p:spPr bwMode="auto">
          <a:xfrm>
            <a:off x="7069138" y="5738813"/>
            <a:ext cx="98425" cy="101600"/>
          </a:xfrm>
          <a:prstGeom prst="rect">
            <a:avLst/>
          </a:prstGeom>
          <a:solidFill>
            <a:schemeClr val="tx1"/>
          </a:solidFill>
          <a:ln w="3175" algn="ctr">
            <a:solidFill>
              <a:schemeClr val="tx1"/>
            </a:solidFill>
            <a:round/>
            <a:headEnd/>
            <a:tailEnd/>
          </a:ln>
        </p:spPr>
        <p:txBody>
          <a:bodyPr wrap="none" anchor="ctr"/>
          <a:lstStyle/>
          <a:p>
            <a:endParaRPr lang="en-GB" b="1">
              <a:latin typeface="Calibri" pitchFamily="34" charset="0"/>
            </a:endParaRPr>
          </a:p>
        </p:txBody>
      </p:sp>
      <p:sp>
        <p:nvSpPr>
          <p:cNvPr id="19575" name="Text Box 135"/>
          <p:cNvSpPr txBox="1">
            <a:spLocks noChangeArrowheads="1"/>
          </p:cNvSpPr>
          <p:nvPr/>
        </p:nvSpPr>
        <p:spPr bwMode="auto">
          <a:xfrm>
            <a:off x="4381500" y="1655763"/>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0.76</a:t>
            </a:r>
            <a:endParaRPr lang="en-US" sz="1200" b="1">
              <a:latin typeface="Calibri" pitchFamily="34" charset="0"/>
            </a:endParaRPr>
          </a:p>
        </p:txBody>
      </p:sp>
      <p:sp>
        <p:nvSpPr>
          <p:cNvPr id="19576" name="Text Box 211"/>
          <p:cNvSpPr txBox="1">
            <a:spLocks noChangeArrowheads="1"/>
          </p:cNvSpPr>
          <p:nvPr/>
        </p:nvSpPr>
        <p:spPr bwMode="auto">
          <a:xfrm>
            <a:off x="4303713" y="1336675"/>
            <a:ext cx="1212850" cy="292100"/>
          </a:xfrm>
          <a:prstGeom prst="rect">
            <a:avLst/>
          </a:prstGeom>
          <a:noFill/>
          <a:ln w="9525">
            <a:noFill/>
            <a:miter lim="800000"/>
            <a:headEnd/>
            <a:tailEnd/>
          </a:ln>
        </p:spPr>
        <p:txBody>
          <a:bodyPr>
            <a:spAutoFit/>
          </a:bodyPr>
          <a:lstStyle/>
          <a:p>
            <a:pPr>
              <a:spcBef>
                <a:spcPct val="50000"/>
              </a:spcBef>
            </a:pPr>
            <a:r>
              <a:rPr lang="en-GB" sz="1300" b="1">
                <a:latin typeface="Calibri" pitchFamily="34" charset="0"/>
              </a:rPr>
              <a:t>P-value*</a:t>
            </a:r>
            <a:endParaRPr lang="en-US" sz="1300" b="1">
              <a:latin typeface="Calibri" pitchFamily="34" charset="0"/>
            </a:endParaRPr>
          </a:p>
        </p:txBody>
      </p:sp>
      <p:sp>
        <p:nvSpPr>
          <p:cNvPr id="19577" name="Text Box 213"/>
          <p:cNvSpPr txBox="1">
            <a:spLocks noChangeArrowheads="1"/>
          </p:cNvSpPr>
          <p:nvPr/>
        </p:nvSpPr>
        <p:spPr bwMode="auto">
          <a:xfrm>
            <a:off x="4400550" y="2360613"/>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0.83</a:t>
            </a:r>
            <a:endParaRPr lang="en-US" sz="1200" b="1">
              <a:latin typeface="Calibri" pitchFamily="34" charset="0"/>
            </a:endParaRPr>
          </a:p>
        </p:txBody>
      </p:sp>
      <p:sp>
        <p:nvSpPr>
          <p:cNvPr id="19578" name="Text Box 214"/>
          <p:cNvSpPr txBox="1">
            <a:spLocks noChangeArrowheads="1"/>
          </p:cNvSpPr>
          <p:nvPr/>
        </p:nvSpPr>
        <p:spPr bwMode="auto">
          <a:xfrm>
            <a:off x="4400550" y="2998788"/>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0.05</a:t>
            </a:r>
            <a:endParaRPr lang="en-US" sz="1200" b="1">
              <a:latin typeface="Calibri" pitchFamily="34" charset="0"/>
            </a:endParaRPr>
          </a:p>
        </p:txBody>
      </p:sp>
      <p:sp>
        <p:nvSpPr>
          <p:cNvPr id="19579" name="Text Box 215"/>
          <p:cNvSpPr txBox="1">
            <a:spLocks noChangeArrowheads="1"/>
          </p:cNvSpPr>
          <p:nvPr/>
        </p:nvSpPr>
        <p:spPr bwMode="auto">
          <a:xfrm>
            <a:off x="4400550" y="3821113"/>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0.64</a:t>
            </a:r>
            <a:endParaRPr lang="en-US" sz="1200" b="1">
              <a:latin typeface="Calibri" pitchFamily="34" charset="0"/>
            </a:endParaRPr>
          </a:p>
        </p:txBody>
      </p:sp>
      <p:sp>
        <p:nvSpPr>
          <p:cNvPr id="19580" name="Text Box 216"/>
          <p:cNvSpPr txBox="1">
            <a:spLocks noChangeArrowheads="1"/>
          </p:cNvSpPr>
          <p:nvPr/>
        </p:nvSpPr>
        <p:spPr bwMode="auto">
          <a:xfrm>
            <a:off x="4391025" y="4497388"/>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0.17</a:t>
            </a:r>
            <a:endParaRPr lang="en-US" sz="1200" b="1">
              <a:latin typeface="Calibri" pitchFamily="34" charset="0"/>
            </a:endParaRPr>
          </a:p>
        </p:txBody>
      </p:sp>
      <p:sp>
        <p:nvSpPr>
          <p:cNvPr id="19581" name="Text Box 217"/>
          <p:cNvSpPr txBox="1">
            <a:spLocks noChangeArrowheads="1"/>
          </p:cNvSpPr>
          <p:nvPr/>
        </p:nvSpPr>
        <p:spPr bwMode="auto">
          <a:xfrm>
            <a:off x="4391025" y="5516563"/>
            <a:ext cx="736600" cy="274637"/>
          </a:xfrm>
          <a:prstGeom prst="rect">
            <a:avLst/>
          </a:prstGeom>
          <a:noFill/>
          <a:ln w="9525">
            <a:noFill/>
            <a:miter lim="800000"/>
            <a:headEnd/>
            <a:tailEnd/>
          </a:ln>
        </p:spPr>
        <p:txBody>
          <a:bodyPr>
            <a:spAutoFit/>
          </a:bodyPr>
          <a:lstStyle/>
          <a:p>
            <a:pPr>
              <a:spcBef>
                <a:spcPct val="50000"/>
              </a:spcBef>
            </a:pPr>
            <a:r>
              <a:rPr lang="en-GB" sz="1200" b="1">
                <a:latin typeface="Calibri" pitchFamily="34" charset="0"/>
              </a:rPr>
              <a:t>0.41</a:t>
            </a:r>
            <a:endParaRPr lang="en-US" sz="1200" b="1">
              <a:latin typeface="Calibri" pitchFamily="34" charset="0"/>
            </a:endParaRPr>
          </a:p>
        </p:txBody>
      </p:sp>
      <p:sp>
        <p:nvSpPr>
          <p:cNvPr id="19582" name="Titel 1"/>
          <p:cNvSpPr>
            <a:spLocks/>
          </p:cNvSpPr>
          <p:nvPr/>
        </p:nvSpPr>
        <p:spPr bwMode="auto">
          <a:xfrm>
            <a:off x="3779838" y="6453188"/>
            <a:ext cx="5137150" cy="338137"/>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slide(fromBottom)">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a:spLocks noChangeArrowheads="1"/>
          </p:cNvSpPr>
          <p:nvPr/>
        </p:nvSpPr>
        <p:spPr bwMode="auto">
          <a:xfrm>
            <a:off x="5435600" y="1773238"/>
            <a:ext cx="2305050" cy="4824412"/>
          </a:xfrm>
          <a:prstGeom prst="rect">
            <a:avLst/>
          </a:prstGeom>
          <a:noFill/>
          <a:ln w="38100" algn="ctr">
            <a:solidFill>
              <a:srgbClr val="FF0000"/>
            </a:solidFill>
            <a:round/>
            <a:headEnd/>
            <a:tailEnd/>
          </a:ln>
        </p:spPr>
        <p:txBody>
          <a:bodyPr/>
          <a:lstStyle/>
          <a:p>
            <a:endParaRPr lang="en-US">
              <a:solidFill>
                <a:srgbClr val="000000"/>
              </a:solidFill>
              <a:latin typeface="Calibri" pitchFamily="34" charset="0"/>
            </a:endParaRPr>
          </a:p>
        </p:txBody>
      </p:sp>
      <p:sp>
        <p:nvSpPr>
          <p:cNvPr id="20483" name="Line 72"/>
          <p:cNvSpPr>
            <a:spLocks noChangeShapeType="1"/>
          </p:cNvSpPr>
          <p:nvPr/>
        </p:nvSpPr>
        <p:spPr bwMode="auto">
          <a:xfrm>
            <a:off x="6451600" y="2820988"/>
            <a:ext cx="1054100" cy="0"/>
          </a:xfrm>
          <a:prstGeom prst="line">
            <a:avLst/>
          </a:prstGeom>
          <a:noFill/>
          <a:ln w="19050">
            <a:solidFill>
              <a:schemeClr val="tx1"/>
            </a:solidFill>
            <a:round/>
            <a:headEnd/>
            <a:tailEnd/>
          </a:ln>
        </p:spPr>
        <p:txBody>
          <a:bodyPr wrap="none" anchor="ctr"/>
          <a:lstStyle/>
          <a:p>
            <a:endParaRPr lang="id-ID"/>
          </a:p>
        </p:txBody>
      </p:sp>
      <p:sp>
        <p:nvSpPr>
          <p:cNvPr id="20484" name="Line 40"/>
          <p:cNvSpPr>
            <a:spLocks noChangeShapeType="1"/>
          </p:cNvSpPr>
          <p:nvPr/>
        </p:nvSpPr>
        <p:spPr bwMode="auto">
          <a:xfrm>
            <a:off x="6496050" y="1954213"/>
            <a:ext cx="1311275" cy="0"/>
          </a:xfrm>
          <a:prstGeom prst="line">
            <a:avLst/>
          </a:prstGeom>
          <a:noFill/>
          <a:ln w="19050">
            <a:solidFill>
              <a:schemeClr val="tx1"/>
            </a:solidFill>
            <a:round/>
            <a:headEnd/>
            <a:tailEnd/>
          </a:ln>
        </p:spPr>
        <p:txBody>
          <a:bodyPr wrap="none" anchor="ctr"/>
          <a:lstStyle/>
          <a:p>
            <a:endParaRPr lang="id-ID"/>
          </a:p>
        </p:txBody>
      </p:sp>
      <p:sp>
        <p:nvSpPr>
          <p:cNvPr id="20485" name="Line 48"/>
          <p:cNvSpPr>
            <a:spLocks noChangeShapeType="1"/>
          </p:cNvSpPr>
          <p:nvPr/>
        </p:nvSpPr>
        <p:spPr bwMode="auto">
          <a:xfrm>
            <a:off x="6643688" y="2124075"/>
            <a:ext cx="912812" cy="0"/>
          </a:xfrm>
          <a:prstGeom prst="line">
            <a:avLst/>
          </a:prstGeom>
          <a:noFill/>
          <a:ln w="19050">
            <a:solidFill>
              <a:schemeClr val="tx1"/>
            </a:solidFill>
            <a:round/>
            <a:headEnd/>
            <a:tailEnd/>
          </a:ln>
        </p:spPr>
        <p:txBody>
          <a:bodyPr wrap="none" anchor="ctr"/>
          <a:lstStyle/>
          <a:p>
            <a:endParaRPr lang="id-ID"/>
          </a:p>
        </p:txBody>
      </p:sp>
      <p:sp>
        <p:nvSpPr>
          <p:cNvPr id="20486" name="Line 64"/>
          <p:cNvSpPr>
            <a:spLocks noChangeShapeType="1"/>
          </p:cNvSpPr>
          <p:nvPr/>
        </p:nvSpPr>
        <p:spPr bwMode="auto">
          <a:xfrm>
            <a:off x="6708775" y="2651125"/>
            <a:ext cx="666750" cy="0"/>
          </a:xfrm>
          <a:prstGeom prst="line">
            <a:avLst/>
          </a:prstGeom>
          <a:noFill/>
          <a:ln w="19050">
            <a:solidFill>
              <a:schemeClr val="tx1"/>
            </a:solidFill>
            <a:round/>
            <a:headEnd/>
            <a:tailEnd/>
          </a:ln>
        </p:spPr>
        <p:txBody>
          <a:bodyPr wrap="none" anchor="ctr"/>
          <a:lstStyle/>
          <a:p>
            <a:endParaRPr lang="id-ID"/>
          </a:p>
        </p:txBody>
      </p:sp>
      <p:sp>
        <p:nvSpPr>
          <p:cNvPr id="20487" name="Line 72"/>
          <p:cNvSpPr>
            <a:spLocks noChangeShapeType="1"/>
          </p:cNvSpPr>
          <p:nvPr/>
        </p:nvSpPr>
        <p:spPr bwMode="auto">
          <a:xfrm>
            <a:off x="6453188" y="2820988"/>
            <a:ext cx="1054100" cy="0"/>
          </a:xfrm>
          <a:prstGeom prst="line">
            <a:avLst/>
          </a:prstGeom>
          <a:noFill/>
          <a:ln w="19050">
            <a:solidFill>
              <a:schemeClr val="tx1"/>
            </a:solidFill>
            <a:round/>
            <a:headEnd/>
            <a:tailEnd/>
          </a:ln>
        </p:spPr>
        <p:txBody>
          <a:bodyPr wrap="none" anchor="ctr"/>
          <a:lstStyle/>
          <a:p>
            <a:endParaRPr lang="id-ID"/>
          </a:p>
        </p:txBody>
      </p:sp>
      <p:sp>
        <p:nvSpPr>
          <p:cNvPr id="20488" name="Line 80"/>
          <p:cNvSpPr>
            <a:spLocks noChangeShapeType="1"/>
          </p:cNvSpPr>
          <p:nvPr/>
        </p:nvSpPr>
        <p:spPr bwMode="auto">
          <a:xfrm>
            <a:off x="6724650" y="3263900"/>
            <a:ext cx="847725" cy="0"/>
          </a:xfrm>
          <a:prstGeom prst="line">
            <a:avLst/>
          </a:prstGeom>
          <a:noFill/>
          <a:ln w="19050">
            <a:solidFill>
              <a:schemeClr val="tx1"/>
            </a:solidFill>
            <a:round/>
            <a:headEnd/>
            <a:tailEnd/>
          </a:ln>
        </p:spPr>
        <p:txBody>
          <a:bodyPr wrap="none" anchor="ctr"/>
          <a:lstStyle/>
          <a:p>
            <a:endParaRPr lang="id-ID"/>
          </a:p>
        </p:txBody>
      </p:sp>
      <p:sp>
        <p:nvSpPr>
          <p:cNvPr id="20489" name="Line 88"/>
          <p:cNvSpPr>
            <a:spLocks noChangeShapeType="1"/>
          </p:cNvSpPr>
          <p:nvPr/>
        </p:nvSpPr>
        <p:spPr bwMode="auto">
          <a:xfrm>
            <a:off x="6654800" y="3463925"/>
            <a:ext cx="838200" cy="0"/>
          </a:xfrm>
          <a:prstGeom prst="line">
            <a:avLst/>
          </a:prstGeom>
          <a:noFill/>
          <a:ln w="19050">
            <a:solidFill>
              <a:schemeClr val="tx1"/>
            </a:solidFill>
            <a:round/>
            <a:headEnd/>
            <a:tailEnd/>
          </a:ln>
        </p:spPr>
        <p:txBody>
          <a:bodyPr wrap="none" anchor="ctr"/>
          <a:lstStyle/>
          <a:p>
            <a:endParaRPr lang="id-ID"/>
          </a:p>
        </p:txBody>
      </p:sp>
      <p:sp>
        <p:nvSpPr>
          <p:cNvPr id="20490" name="Line 96"/>
          <p:cNvSpPr>
            <a:spLocks noChangeShapeType="1"/>
          </p:cNvSpPr>
          <p:nvPr/>
        </p:nvSpPr>
        <p:spPr bwMode="auto">
          <a:xfrm>
            <a:off x="5073650" y="3640138"/>
            <a:ext cx="1743075" cy="0"/>
          </a:xfrm>
          <a:prstGeom prst="line">
            <a:avLst/>
          </a:prstGeom>
          <a:noFill/>
          <a:ln w="19050">
            <a:solidFill>
              <a:schemeClr val="tx1"/>
            </a:solidFill>
            <a:round/>
            <a:headEnd/>
            <a:tailEnd/>
          </a:ln>
        </p:spPr>
        <p:txBody>
          <a:bodyPr wrap="none" anchor="ctr"/>
          <a:lstStyle/>
          <a:p>
            <a:endParaRPr lang="id-ID"/>
          </a:p>
        </p:txBody>
      </p:sp>
      <p:sp>
        <p:nvSpPr>
          <p:cNvPr id="20491" name="Line 104"/>
          <p:cNvSpPr>
            <a:spLocks noChangeShapeType="1"/>
          </p:cNvSpPr>
          <p:nvPr/>
        </p:nvSpPr>
        <p:spPr bwMode="auto">
          <a:xfrm>
            <a:off x="6580188" y="4130675"/>
            <a:ext cx="773112" cy="0"/>
          </a:xfrm>
          <a:prstGeom prst="line">
            <a:avLst/>
          </a:prstGeom>
          <a:noFill/>
          <a:ln w="19050">
            <a:solidFill>
              <a:schemeClr val="tx1"/>
            </a:solidFill>
            <a:round/>
            <a:headEnd/>
            <a:tailEnd/>
          </a:ln>
        </p:spPr>
        <p:txBody>
          <a:bodyPr wrap="none" anchor="ctr"/>
          <a:lstStyle/>
          <a:p>
            <a:endParaRPr lang="id-ID"/>
          </a:p>
        </p:txBody>
      </p:sp>
      <p:sp>
        <p:nvSpPr>
          <p:cNvPr id="20492" name="Line 112"/>
          <p:cNvSpPr>
            <a:spLocks noChangeShapeType="1"/>
          </p:cNvSpPr>
          <p:nvPr/>
        </p:nvSpPr>
        <p:spPr bwMode="auto">
          <a:xfrm>
            <a:off x="6683375" y="4292600"/>
            <a:ext cx="823913" cy="0"/>
          </a:xfrm>
          <a:prstGeom prst="line">
            <a:avLst/>
          </a:prstGeom>
          <a:noFill/>
          <a:ln w="19050">
            <a:solidFill>
              <a:schemeClr val="tx1"/>
            </a:solidFill>
            <a:round/>
            <a:headEnd/>
            <a:tailEnd/>
          </a:ln>
        </p:spPr>
        <p:txBody>
          <a:bodyPr wrap="none" anchor="ctr"/>
          <a:lstStyle/>
          <a:p>
            <a:endParaRPr lang="id-ID"/>
          </a:p>
        </p:txBody>
      </p:sp>
      <p:sp>
        <p:nvSpPr>
          <p:cNvPr id="20493" name="Line 119"/>
          <p:cNvSpPr>
            <a:spLocks noChangeShapeType="1"/>
          </p:cNvSpPr>
          <p:nvPr/>
        </p:nvSpPr>
        <p:spPr bwMode="auto">
          <a:xfrm>
            <a:off x="5106988" y="4797425"/>
            <a:ext cx="1893887" cy="0"/>
          </a:xfrm>
          <a:prstGeom prst="line">
            <a:avLst/>
          </a:prstGeom>
          <a:noFill/>
          <a:ln w="19050">
            <a:solidFill>
              <a:schemeClr val="tx1"/>
            </a:solidFill>
            <a:round/>
            <a:headEnd/>
            <a:tailEnd/>
          </a:ln>
        </p:spPr>
        <p:txBody>
          <a:bodyPr wrap="none" anchor="ctr"/>
          <a:lstStyle/>
          <a:p>
            <a:endParaRPr lang="id-ID"/>
          </a:p>
        </p:txBody>
      </p:sp>
      <p:sp>
        <p:nvSpPr>
          <p:cNvPr id="20494" name="Line 127"/>
          <p:cNvSpPr>
            <a:spLocks noChangeShapeType="1"/>
          </p:cNvSpPr>
          <p:nvPr/>
        </p:nvSpPr>
        <p:spPr bwMode="auto">
          <a:xfrm>
            <a:off x="6742113" y="4965700"/>
            <a:ext cx="938212" cy="0"/>
          </a:xfrm>
          <a:prstGeom prst="line">
            <a:avLst/>
          </a:prstGeom>
          <a:noFill/>
          <a:ln w="19050">
            <a:solidFill>
              <a:schemeClr val="tx1"/>
            </a:solidFill>
            <a:round/>
            <a:headEnd/>
            <a:tailEnd/>
          </a:ln>
        </p:spPr>
        <p:txBody>
          <a:bodyPr wrap="none" anchor="ctr"/>
          <a:lstStyle/>
          <a:p>
            <a:endParaRPr lang="id-ID"/>
          </a:p>
        </p:txBody>
      </p:sp>
      <p:sp>
        <p:nvSpPr>
          <p:cNvPr id="20495" name="Line 135"/>
          <p:cNvSpPr>
            <a:spLocks noChangeShapeType="1"/>
          </p:cNvSpPr>
          <p:nvPr/>
        </p:nvSpPr>
        <p:spPr bwMode="auto">
          <a:xfrm>
            <a:off x="6618288" y="5153025"/>
            <a:ext cx="971550" cy="0"/>
          </a:xfrm>
          <a:prstGeom prst="line">
            <a:avLst/>
          </a:prstGeom>
          <a:noFill/>
          <a:ln w="19050">
            <a:solidFill>
              <a:schemeClr val="tx1"/>
            </a:solidFill>
            <a:round/>
            <a:headEnd/>
            <a:tailEnd/>
          </a:ln>
        </p:spPr>
        <p:txBody>
          <a:bodyPr wrap="none" anchor="ctr"/>
          <a:lstStyle/>
          <a:p>
            <a:endParaRPr lang="id-ID"/>
          </a:p>
        </p:txBody>
      </p:sp>
      <p:sp>
        <p:nvSpPr>
          <p:cNvPr id="20496" name="Line 142"/>
          <p:cNvSpPr>
            <a:spLocks noChangeShapeType="1"/>
          </p:cNvSpPr>
          <p:nvPr/>
        </p:nvSpPr>
        <p:spPr bwMode="auto">
          <a:xfrm>
            <a:off x="6426200" y="5337175"/>
            <a:ext cx="1181100" cy="0"/>
          </a:xfrm>
          <a:prstGeom prst="line">
            <a:avLst/>
          </a:prstGeom>
          <a:noFill/>
          <a:ln w="19050">
            <a:solidFill>
              <a:schemeClr val="tx1"/>
            </a:solidFill>
            <a:round/>
            <a:headEnd/>
            <a:tailEnd/>
          </a:ln>
        </p:spPr>
        <p:txBody>
          <a:bodyPr wrap="none" anchor="ctr"/>
          <a:lstStyle/>
          <a:p>
            <a:endParaRPr lang="id-ID"/>
          </a:p>
        </p:txBody>
      </p:sp>
      <p:sp>
        <p:nvSpPr>
          <p:cNvPr id="20497" name="Line 149"/>
          <p:cNvSpPr>
            <a:spLocks noChangeShapeType="1"/>
          </p:cNvSpPr>
          <p:nvPr/>
        </p:nvSpPr>
        <p:spPr bwMode="auto">
          <a:xfrm>
            <a:off x="6748463" y="5783263"/>
            <a:ext cx="722312" cy="0"/>
          </a:xfrm>
          <a:prstGeom prst="line">
            <a:avLst/>
          </a:prstGeom>
          <a:noFill/>
          <a:ln w="19050">
            <a:solidFill>
              <a:schemeClr val="tx1"/>
            </a:solidFill>
            <a:round/>
            <a:headEnd/>
            <a:tailEnd/>
          </a:ln>
        </p:spPr>
        <p:txBody>
          <a:bodyPr wrap="none" anchor="ctr"/>
          <a:lstStyle/>
          <a:p>
            <a:endParaRPr lang="id-ID"/>
          </a:p>
        </p:txBody>
      </p:sp>
      <p:sp>
        <p:nvSpPr>
          <p:cNvPr id="20498" name="Line 56"/>
          <p:cNvSpPr>
            <a:spLocks noChangeShapeType="1"/>
          </p:cNvSpPr>
          <p:nvPr/>
        </p:nvSpPr>
        <p:spPr bwMode="auto">
          <a:xfrm>
            <a:off x="6497638" y="2293938"/>
            <a:ext cx="846137" cy="0"/>
          </a:xfrm>
          <a:prstGeom prst="line">
            <a:avLst/>
          </a:prstGeom>
          <a:noFill/>
          <a:ln w="19050">
            <a:solidFill>
              <a:schemeClr val="tx1"/>
            </a:solidFill>
            <a:round/>
            <a:headEnd/>
            <a:tailEnd/>
          </a:ln>
        </p:spPr>
        <p:txBody>
          <a:bodyPr wrap="none" anchor="ctr"/>
          <a:lstStyle/>
          <a:p>
            <a:endParaRPr lang="id-ID"/>
          </a:p>
        </p:txBody>
      </p:sp>
      <p:sp>
        <p:nvSpPr>
          <p:cNvPr id="20499" name="Line 156"/>
          <p:cNvSpPr>
            <a:spLocks noChangeShapeType="1"/>
          </p:cNvSpPr>
          <p:nvPr/>
        </p:nvSpPr>
        <p:spPr bwMode="auto">
          <a:xfrm>
            <a:off x="6430963" y="5942013"/>
            <a:ext cx="893762" cy="0"/>
          </a:xfrm>
          <a:prstGeom prst="line">
            <a:avLst/>
          </a:prstGeom>
          <a:noFill/>
          <a:ln w="19050">
            <a:solidFill>
              <a:schemeClr val="tx1"/>
            </a:solidFill>
            <a:round/>
            <a:headEnd/>
            <a:tailEnd/>
          </a:ln>
        </p:spPr>
        <p:txBody>
          <a:bodyPr wrap="none" anchor="ctr"/>
          <a:lstStyle/>
          <a:p>
            <a:endParaRPr lang="id-ID"/>
          </a:p>
        </p:txBody>
      </p:sp>
      <p:sp>
        <p:nvSpPr>
          <p:cNvPr id="20500" name="Rectangle 5"/>
          <p:cNvSpPr>
            <a:spLocks noGrp="1" noChangeArrowheads="1"/>
          </p:cNvSpPr>
          <p:nvPr>
            <p:ph type="title"/>
          </p:nvPr>
        </p:nvSpPr>
        <p:spPr>
          <a:xfrm>
            <a:off x="395288" y="0"/>
            <a:ext cx="8305800" cy="1143000"/>
          </a:xfrm>
        </p:spPr>
        <p:txBody>
          <a:bodyPr/>
          <a:lstStyle/>
          <a:p>
            <a:pPr eaLnBrk="1" hangingPunct="1"/>
            <a:r>
              <a:rPr lang="en-GB" sz="3200" b="1" smtClean="0">
                <a:cs typeface="Arial" pitchFamily="34" charset="0"/>
              </a:rPr>
              <a:t>POET-COPD</a:t>
            </a:r>
            <a:r>
              <a:rPr lang="en-GB" sz="3200" b="1" baseline="30000" smtClean="0">
                <a:cs typeface="Arial" pitchFamily="34" charset="0"/>
              </a:rPr>
              <a:t>®</a:t>
            </a:r>
            <a:r>
              <a:rPr lang="en-GB" sz="3200" b="1" smtClean="0">
                <a:cs typeface="Arial" pitchFamily="34" charset="0"/>
              </a:rPr>
              <a:t>: Time to First Exacerbation by Subgroup Consistent with Overall Cohort</a:t>
            </a:r>
          </a:p>
        </p:txBody>
      </p:sp>
      <p:sp>
        <p:nvSpPr>
          <p:cNvPr id="20501" name="Text Box 14"/>
          <p:cNvSpPr txBox="1">
            <a:spLocks noChangeArrowheads="1"/>
          </p:cNvSpPr>
          <p:nvPr/>
        </p:nvSpPr>
        <p:spPr bwMode="auto">
          <a:xfrm>
            <a:off x="5246688" y="1336675"/>
            <a:ext cx="4014787" cy="292100"/>
          </a:xfrm>
          <a:prstGeom prst="rect">
            <a:avLst/>
          </a:prstGeom>
          <a:noFill/>
          <a:ln w="9525">
            <a:noFill/>
            <a:miter lim="800000"/>
            <a:headEnd/>
            <a:tailEnd/>
          </a:ln>
        </p:spPr>
        <p:txBody>
          <a:bodyPr>
            <a:spAutoFit/>
          </a:bodyPr>
          <a:lstStyle/>
          <a:p>
            <a:r>
              <a:rPr lang="en-US" sz="1300" b="1">
                <a:solidFill>
                  <a:srgbClr val="000000"/>
                </a:solidFill>
                <a:latin typeface="Calibri" pitchFamily="34" charset="0"/>
              </a:rPr>
              <a:t>Hazard ratio for at least one COPD exacerbation</a:t>
            </a:r>
          </a:p>
        </p:txBody>
      </p:sp>
      <p:grpSp>
        <p:nvGrpSpPr>
          <p:cNvPr id="20502" name="Group 15"/>
          <p:cNvGrpSpPr>
            <a:grpSpLocks/>
          </p:cNvGrpSpPr>
          <p:nvPr/>
        </p:nvGrpSpPr>
        <p:grpSpPr bwMode="auto">
          <a:xfrm>
            <a:off x="4206875" y="6116638"/>
            <a:ext cx="4648200" cy="50800"/>
            <a:chOff x="2508" y="3682"/>
            <a:chExt cx="2928" cy="32"/>
          </a:xfrm>
        </p:grpSpPr>
        <p:sp>
          <p:nvSpPr>
            <p:cNvPr id="20614" name="Line 16"/>
            <p:cNvSpPr>
              <a:spLocks noChangeShapeType="1"/>
            </p:cNvSpPr>
            <p:nvPr/>
          </p:nvSpPr>
          <p:spPr bwMode="auto">
            <a:xfrm>
              <a:off x="2508" y="3682"/>
              <a:ext cx="2928" cy="0"/>
            </a:xfrm>
            <a:prstGeom prst="line">
              <a:avLst/>
            </a:prstGeom>
            <a:noFill/>
            <a:ln w="19050">
              <a:solidFill>
                <a:schemeClr val="tx1"/>
              </a:solidFill>
              <a:round/>
              <a:headEnd/>
              <a:tailEnd/>
            </a:ln>
          </p:spPr>
          <p:txBody>
            <a:bodyPr wrap="none" anchor="ctr"/>
            <a:lstStyle/>
            <a:p>
              <a:endParaRPr lang="id-ID"/>
            </a:p>
          </p:txBody>
        </p:sp>
        <p:sp>
          <p:nvSpPr>
            <p:cNvPr id="20615" name="Line 17"/>
            <p:cNvSpPr>
              <a:spLocks noChangeShapeType="1"/>
            </p:cNvSpPr>
            <p:nvPr/>
          </p:nvSpPr>
          <p:spPr bwMode="auto">
            <a:xfrm>
              <a:off x="2516" y="3682"/>
              <a:ext cx="0" cy="32"/>
            </a:xfrm>
            <a:prstGeom prst="line">
              <a:avLst/>
            </a:prstGeom>
            <a:noFill/>
            <a:ln w="19050">
              <a:solidFill>
                <a:schemeClr val="tx1"/>
              </a:solidFill>
              <a:round/>
              <a:headEnd/>
              <a:tailEnd/>
            </a:ln>
          </p:spPr>
          <p:txBody>
            <a:bodyPr wrap="none" anchor="ctr"/>
            <a:lstStyle/>
            <a:p>
              <a:endParaRPr lang="id-ID"/>
            </a:p>
          </p:txBody>
        </p:sp>
        <p:sp>
          <p:nvSpPr>
            <p:cNvPr id="20616" name="Line 18"/>
            <p:cNvSpPr>
              <a:spLocks noChangeShapeType="1"/>
            </p:cNvSpPr>
            <p:nvPr/>
          </p:nvSpPr>
          <p:spPr bwMode="auto">
            <a:xfrm>
              <a:off x="3459" y="3682"/>
              <a:ext cx="0" cy="32"/>
            </a:xfrm>
            <a:prstGeom prst="line">
              <a:avLst/>
            </a:prstGeom>
            <a:noFill/>
            <a:ln w="19050">
              <a:solidFill>
                <a:schemeClr val="tx1"/>
              </a:solidFill>
              <a:round/>
              <a:headEnd/>
              <a:tailEnd/>
            </a:ln>
          </p:spPr>
          <p:txBody>
            <a:bodyPr wrap="none" anchor="ctr"/>
            <a:lstStyle/>
            <a:p>
              <a:endParaRPr lang="id-ID"/>
            </a:p>
          </p:txBody>
        </p:sp>
        <p:sp>
          <p:nvSpPr>
            <p:cNvPr id="20617" name="Line 19"/>
            <p:cNvSpPr>
              <a:spLocks noChangeShapeType="1"/>
            </p:cNvSpPr>
            <p:nvPr/>
          </p:nvSpPr>
          <p:spPr bwMode="auto">
            <a:xfrm>
              <a:off x="4130" y="3682"/>
              <a:ext cx="0" cy="32"/>
            </a:xfrm>
            <a:prstGeom prst="line">
              <a:avLst/>
            </a:prstGeom>
            <a:noFill/>
            <a:ln w="19050">
              <a:solidFill>
                <a:schemeClr val="tx1"/>
              </a:solidFill>
              <a:round/>
              <a:headEnd/>
              <a:tailEnd/>
            </a:ln>
          </p:spPr>
          <p:txBody>
            <a:bodyPr wrap="none" anchor="ctr"/>
            <a:lstStyle/>
            <a:p>
              <a:endParaRPr lang="id-ID"/>
            </a:p>
          </p:txBody>
        </p:sp>
        <p:sp>
          <p:nvSpPr>
            <p:cNvPr id="20618" name="Line 20"/>
            <p:cNvSpPr>
              <a:spLocks noChangeShapeType="1"/>
            </p:cNvSpPr>
            <p:nvPr/>
          </p:nvSpPr>
          <p:spPr bwMode="auto">
            <a:xfrm>
              <a:off x="4657" y="3682"/>
              <a:ext cx="0" cy="32"/>
            </a:xfrm>
            <a:prstGeom prst="line">
              <a:avLst/>
            </a:prstGeom>
            <a:noFill/>
            <a:ln w="19050">
              <a:solidFill>
                <a:schemeClr val="tx1"/>
              </a:solidFill>
              <a:round/>
              <a:headEnd/>
              <a:tailEnd/>
            </a:ln>
          </p:spPr>
          <p:txBody>
            <a:bodyPr wrap="none" anchor="ctr"/>
            <a:lstStyle/>
            <a:p>
              <a:endParaRPr lang="id-ID"/>
            </a:p>
          </p:txBody>
        </p:sp>
        <p:sp>
          <p:nvSpPr>
            <p:cNvPr id="20619" name="Line 21"/>
            <p:cNvSpPr>
              <a:spLocks noChangeShapeType="1"/>
            </p:cNvSpPr>
            <p:nvPr/>
          </p:nvSpPr>
          <p:spPr bwMode="auto">
            <a:xfrm>
              <a:off x="5080" y="3682"/>
              <a:ext cx="0" cy="32"/>
            </a:xfrm>
            <a:prstGeom prst="line">
              <a:avLst/>
            </a:prstGeom>
            <a:noFill/>
            <a:ln w="19050">
              <a:solidFill>
                <a:schemeClr val="tx1"/>
              </a:solidFill>
              <a:round/>
              <a:headEnd/>
              <a:tailEnd/>
            </a:ln>
          </p:spPr>
          <p:txBody>
            <a:bodyPr wrap="none" anchor="ctr"/>
            <a:lstStyle/>
            <a:p>
              <a:endParaRPr lang="id-ID"/>
            </a:p>
          </p:txBody>
        </p:sp>
        <p:sp>
          <p:nvSpPr>
            <p:cNvPr id="20620" name="Line 22"/>
            <p:cNvSpPr>
              <a:spLocks noChangeShapeType="1"/>
            </p:cNvSpPr>
            <p:nvPr/>
          </p:nvSpPr>
          <p:spPr bwMode="auto">
            <a:xfrm>
              <a:off x="5431" y="3682"/>
              <a:ext cx="0" cy="32"/>
            </a:xfrm>
            <a:prstGeom prst="line">
              <a:avLst/>
            </a:prstGeom>
            <a:noFill/>
            <a:ln w="19050">
              <a:solidFill>
                <a:schemeClr val="tx1"/>
              </a:solidFill>
              <a:round/>
              <a:headEnd/>
              <a:tailEnd/>
            </a:ln>
          </p:spPr>
          <p:txBody>
            <a:bodyPr wrap="none" anchor="ctr"/>
            <a:lstStyle/>
            <a:p>
              <a:endParaRPr lang="id-ID"/>
            </a:p>
          </p:txBody>
        </p:sp>
      </p:grpSp>
      <p:grpSp>
        <p:nvGrpSpPr>
          <p:cNvPr id="20503" name="Group 23"/>
          <p:cNvGrpSpPr>
            <a:grpSpLocks/>
          </p:cNvGrpSpPr>
          <p:nvPr/>
        </p:nvGrpSpPr>
        <p:grpSpPr bwMode="auto">
          <a:xfrm>
            <a:off x="4011613" y="6115050"/>
            <a:ext cx="5030787" cy="274638"/>
            <a:chOff x="2387" y="3677"/>
            <a:chExt cx="3169" cy="173"/>
          </a:xfrm>
        </p:grpSpPr>
        <p:sp>
          <p:nvSpPr>
            <p:cNvPr id="20608" name="Text Box 24"/>
            <p:cNvSpPr txBox="1">
              <a:spLocks noChangeArrowheads="1"/>
            </p:cNvSpPr>
            <p:nvPr/>
          </p:nvSpPr>
          <p:spPr bwMode="auto">
            <a:xfrm>
              <a:off x="2387" y="3677"/>
              <a:ext cx="24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0.4</a:t>
              </a:r>
            </a:p>
          </p:txBody>
        </p:sp>
        <p:sp>
          <p:nvSpPr>
            <p:cNvPr id="20609" name="Text Box 25"/>
            <p:cNvSpPr txBox="1">
              <a:spLocks noChangeArrowheads="1"/>
            </p:cNvSpPr>
            <p:nvPr/>
          </p:nvSpPr>
          <p:spPr bwMode="auto">
            <a:xfrm>
              <a:off x="3330" y="3677"/>
              <a:ext cx="24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0.6</a:t>
              </a:r>
            </a:p>
          </p:txBody>
        </p:sp>
        <p:sp>
          <p:nvSpPr>
            <p:cNvPr id="20610" name="Text Box 26"/>
            <p:cNvSpPr txBox="1">
              <a:spLocks noChangeArrowheads="1"/>
            </p:cNvSpPr>
            <p:nvPr/>
          </p:nvSpPr>
          <p:spPr bwMode="auto">
            <a:xfrm>
              <a:off x="4001" y="3677"/>
              <a:ext cx="24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a:t>
              </a:r>
            </a:p>
          </p:txBody>
        </p:sp>
        <p:sp>
          <p:nvSpPr>
            <p:cNvPr id="20611" name="Text Box 27"/>
            <p:cNvSpPr txBox="1">
              <a:spLocks noChangeArrowheads="1"/>
            </p:cNvSpPr>
            <p:nvPr/>
          </p:nvSpPr>
          <p:spPr bwMode="auto">
            <a:xfrm>
              <a:off x="4575" y="3677"/>
              <a:ext cx="16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a:t>
              </a:r>
            </a:p>
          </p:txBody>
        </p:sp>
        <p:sp>
          <p:nvSpPr>
            <p:cNvPr id="20612" name="Text Box 28"/>
            <p:cNvSpPr txBox="1">
              <a:spLocks noChangeArrowheads="1"/>
            </p:cNvSpPr>
            <p:nvPr/>
          </p:nvSpPr>
          <p:spPr bwMode="auto">
            <a:xfrm>
              <a:off x="4950" y="3677"/>
              <a:ext cx="24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1.2</a:t>
              </a:r>
            </a:p>
          </p:txBody>
        </p:sp>
        <p:sp>
          <p:nvSpPr>
            <p:cNvPr id="20613" name="Text Box 29"/>
            <p:cNvSpPr txBox="1">
              <a:spLocks noChangeArrowheads="1"/>
            </p:cNvSpPr>
            <p:nvPr/>
          </p:nvSpPr>
          <p:spPr bwMode="auto">
            <a:xfrm>
              <a:off x="5307" y="3677"/>
              <a:ext cx="249" cy="173"/>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1.4</a:t>
              </a:r>
            </a:p>
          </p:txBody>
        </p:sp>
      </p:grpSp>
      <p:sp>
        <p:nvSpPr>
          <p:cNvPr id="20504" name="Text Box 30"/>
          <p:cNvSpPr txBox="1">
            <a:spLocks noChangeArrowheads="1"/>
          </p:cNvSpPr>
          <p:nvPr/>
        </p:nvSpPr>
        <p:spPr bwMode="auto">
          <a:xfrm>
            <a:off x="6054725" y="6323013"/>
            <a:ext cx="1574800"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Favours tiotropium</a:t>
            </a:r>
          </a:p>
        </p:txBody>
      </p:sp>
      <p:sp>
        <p:nvSpPr>
          <p:cNvPr id="20505" name="Text Box 31"/>
          <p:cNvSpPr txBox="1">
            <a:spLocks noChangeArrowheads="1"/>
          </p:cNvSpPr>
          <p:nvPr/>
        </p:nvSpPr>
        <p:spPr bwMode="auto">
          <a:xfrm>
            <a:off x="7593013" y="6323013"/>
            <a:ext cx="1579562"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Favours salmeterol</a:t>
            </a:r>
          </a:p>
        </p:txBody>
      </p:sp>
      <p:sp>
        <p:nvSpPr>
          <p:cNvPr id="20506" name="Line 32"/>
          <p:cNvSpPr>
            <a:spLocks noChangeShapeType="1"/>
          </p:cNvSpPr>
          <p:nvPr/>
        </p:nvSpPr>
        <p:spPr bwMode="auto">
          <a:xfrm flipV="1">
            <a:off x="7620000" y="1744663"/>
            <a:ext cx="0" cy="4184650"/>
          </a:xfrm>
          <a:prstGeom prst="line">
            <a:avLst/>
          </a:prstGeom>
          <a:noFill/>
          <a:ln w="19050">
            <a:solidFill>
              <a:schemeClr val="tx1"/>
            </a:solidFill>
            <a:prstDash val="dash"/>
            <a:round/>
            <a:headEnd/>
            <a:tailEnd/>
          </a:ln>
        </p:spPr>
        <p:txBody>
          <a:bodyPr wrap="none" anchor="ctr"/>
          <a:lstStyle/>
          <a:p>
            <a:endParaRPr lang="id-ID"/>
          </a:p>
        </p:txBody>
      </p:sp>
      <p:sp>
        <p:nvSpPr>
          <p:cNvPr id="20507" name="Text Box 74"/>
          <p:cNvSpPr txBox="1">
            <a:spLocks noChangeArrowheads="1"/>
          </p:cNvSpPr>
          <p:nvPr/>
        </p:nvSpPr>
        <p:spPr bwMode="auto">
          <a:xfrm>
            <a:off x="327025" y="3141663"/>
            <a:ext cx="7270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Stage II</a:t>
            </a:r>
          </a:p>
        </p:txBody>
      </p:sp>
      <p:sp>
        <p:nvSpPr>
          <p:cNvPr id="20508" name="Text Box 75"/>
          <p:cNvSpPr txBox="1">
            <a:spLocks noChangeArrowheads="1"/>
          </p:cNvSpPr>
          <p:nvPr/>
        </p:nvSpPr>
        <p:spPr bwMode="auto">
          <a:xfrm>
            <a:off x="1346200" y="3141663"/>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561/1781</a:t>
            </a:r>
          </a:p>
        </p:txBody>
      </p:sp>
      <p:sp>
        <p:nvSpPr>
          <p:cNvPr id="20509" name="Text Box 76"/>
          <p:cNvSpPr txBox="1">
            <a:spLocks noChangeArrowheads="1"/>
          </p:cNvSpPr>
          <p:nvPr/>
        </p:nvSpPr>
        <p:spPr bwMode="auto">
          <a:xfrm>
            <a:off x="2293938" y="314007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635/1833</a:t>
            </a:r>
          </a:p>
        </p:txBody>
      </p:sp>
      <p:sp>
        <p:nvSpPr>
          <p:cNvPr id="20510" name="Text Box 77"/>
          <p:cNvSpPr txBox="1">
            <a:spLocks noChangeArrowheads="1"/>
          </p:cNvSpPr>
          <p:nvPr/>
        </p:nvSpPr>
        <p:spPr bwMode="auto">
          <a:xfrm>
            <a:off x="3162300" y="3140075"/>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0.88 (0.79, 0.99)</a:t>
            </a:r>
          </a:p>
        </p:txBody>
      </p:sp>
      <p:sp>
        <p:nvSpPr>
          <p:cNvPr id="20511" name="Text Box 121"/>
          <p:cNvSpPr txBox="1">
            <a:spLocks noChangeArrowheads="1"/>
          </p:cNvSpPr>
          <p:nvPr/>
        </p:nvSpPr>
        <p:spPr bwMode="auto">
          <a:xfrm>
            <a:off x="1346200" y="4824413"/>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455/1230</a:t>
            </a:r>
          </a:p>
        </p:txBody>
      </p:sp>
      <p:sp>
        <p:nvSpPr>
          <p:cNvPr id="20512" name="Text Box 122"/>
          <p:cNvSpPr txBox="1">
            <a:spLocks noChangeArrowheads="1"/>
          </p:cNvSpPr>
          <p:nvPr/>
        </p:nvSpPr>
        <p:spPr bwMode="auto">
          <a:xfrm>
            <a:off x="334963" y="4824413"/>
            <a:ext cx="92392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≥20 to &lt;25</a:t>
            </a:r>
          </a:p>
        </p:txBody>
      </p:sp>
      <p:sp>
        <p:nvSpPr>
          <p:cNvPr id="20513" name="Text Box 123"/>
          <p:cNvSpPr txBox="1">
            <a:spLocks noChangeArrowheads="1"/>
          </p:cNvSpPr>
          <p:nvPr/>
        </p:nvSpPr>
        <p:spPr bwMode="auto">
          <a:xfrm>
            <a:off x="2293938" y="4824413"/>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501/1254</a:t>
            </a:r>
          </a:p>
        </p:txBody>
      </p:sp>
      <p:sp>
        <p:nvSpPr>
          <p:cNvPr id="20514" name="Text Box 124"/>
          <p:cNvSpPr txBox="1">
            <a:spLocks noChangeArrowheads="1"/>
          </p:cNvSpPr>
          <p:nvPr/>
        </p:nvSpPr>
        <p:spPr bwMode="auto">
          <a:xfrm>
            <a:off x="3162300" y="4824413"/>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0.89 (0.79, 1.02)</a:t>
            </a:r>
          </a:p>
        </p:txBody>
      </p:sp>
      <p:sp>
        <p:nvSpPr>
          <p:cNvPr id="20515" name="Text Box 2"/>
          <p:cNvSpPr txBox="1">
            <a:spLocks noChangeArrowheads="1"/>
          </p:cNvSpPr>
          <p:nvPr/>
        </p:nvSpPr>
        <p:spPr bwMode="auto">
          <a:xfrm>
            <a:off x="82550" y="1620838"/>
            <a:ext cx="947738"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Age group</a:t>
            </a:r>
          </a:p>
        </p:txBody>
      </p:sp>
      <p:sp>
        <p:nvSpPr>
          <p:cNvPr id="20516" name="Text Box 5"/>
          <p:cNvSpPr txBox="1">
            <a:spLocks noChangeArrowheads="1"/>
          </p:cNvSpPr>
          <p:nvPr/>
        </p:nvSpPr>
        <p:spPr bwMode="auto">
          <a:xfrm>
            <a:off x="-33338" y="1323975"/>
            <a:ext cx="1287463" cy="290513"/>
          </a:xfrm>
          <a:prstGeom prst="rect">
            <a:avLst/>
          </a:prstGeom>
          <a:noFill/>
          <a:ln w="9525">
            <a:noFill/>
            <a:miter lim="800000"/>
            <a:headEnd/>
            <a:tailEnd/>
          </a:ln>
        </p:spPr>
        <p:txBody>
          <a:bodyPr wrap="none">
            <a:spAutoFit/>
          </a:bodyPr>
          <a:lstStyle/>
          <a:p>
            <a:r>
              <a:rPr lang="en-US" sz="1300" b="1">
                <a:solidFill>
                  <a:srgbClr val="000000"/>
                </a:solidFill>
                <a:latin typeface="Calibri" pitchFamily="34" charset="0"/>
              </a:rPr>
              <a:t>Characteristic</a:t>
            </a:r>
          </a:p>
        </p:txBody>
      </p:sp>
      <p:sp>
        <p:nvSpPr>
          <p:cNvPr id="20517" name="Text Box 6"/>
          <p:cNvSpPr txBox="1">
            <a:spLocks noChangeArrowheads="1"/>
          </p:cNvSpPr>
          <p:nvPr/>
        </p:nvSpPr>
        <p:spPr bwMode="auto">
          <a:xfrm>
            <a:off x="1233488" y="1323975"/>
            <a:ext cx="1049337" cy="488950"/>
          </a:xfrm>
          <a:prstGeom prst="rect">
            <a:avLst/>
          </a:prstGeom>
          <a:noFill/>
          <a:ln w="9525">
            <a:noFill/>
            <a:miter lim="800000"/>
            <a:headEnd/>
            <a:tailEnd/>
          </a:ln>
        </p:spPr>
        <p:txBody>
          <a:bodyPr wrap="none">
            <a:spAutoFit/>
          </a:bodyPr>
          <a:lstStyle/>
          <a:p>
            <a:pPr algn="ctr"/>
            <a:r>
              <a:rPr lang="en-US" sz="1300" b="1">
                <a:solidFill>
                  <a:srgbClr val="0070C0"/>
                </a:solidFill>
                <a:latin typeface="Calibri" pitchFamily="34" charset="0"/>
                <a:ea typeface="MS Mincho" pitchFamily="49" charset="-128"/>
                <a:cs typeface="Times New Roman" pitchFamily="18" charset="0"/>
              </a:rPr>
              <a:t>Tiotropium</a:t>
            </a:r>
            <a:r>
              <a:rPr lang="en-US" sz="1300" b="1">
                <a:solidFill>
                  <a:srgbClr val="000000"/>
                </a:solidFill>
                <a:latin typeface="Calibri" pitchFamily="34" charset="0"/>
                <a:ea typeface="MS Mincho" pitchFamily="49" charset="-128"/>
                <a:cs typeface="Times New Roman" pitchFamily="18" charset="0"/>
              </a:rPr>
              <a:t/>
            </a:r>
            <a:br>
              <a:rPr lang="en-US" sz="1300" b="1">
                <a:solidFill>
                  <a:srgbClr val="000000"/>
                </a:solidFill>
                <a:latin typeface="Calibri" pitchFamily="34" charset="0"/>
                <a:ea typeface="MS Mincho" pitchFamily="49" charset="-128"/>
                <a:cs typeface="Times New Roman" pitchFamily="18" charset="0"/>
              </a:rPr>
            </a:br>
            <a:r>
              <a:rPr lang="en-US" sz="1300" b="1">
                <a:solidFill>
                  <a:srgbClr val="000000"/>
                </a:solidFill>
                <a:latin typeface="Calibri" pitchFamily="34" charset="0"/>
                <a:ea typeface="MS Mincho" pitchFamily="49" charset="-128"/>
                <a:cs typeface="Times New Roman" pitchFamily="18" charset="0"/>
              </a:rPr>
              <a:t>n/N</a:t>
            </a:r>
          </a:p>
        </p:txBody>
      </p:sp>
      <p:sp>
        <p:nvSpPr>
          <p:cNvPr id="20518" name="Text Box 7"/>
          <p:cNvSpPr txBox="1">
            <a:spLocks noChangeArrowheads="1"/>
          </p:cNvSpPr>
          <p:nvPr/>
        </p:nvSpPr>
        <p:spPr bwMode="auto">
          <a:xfrm>
            <a:off x="2225675" y="1323975"/>
            <a:ext cx="1028700" cy="488950"/>
          </a:xfrm>
          <a:prstGeom prst="rect">
            <a:avLst/>
          </a:prstGeom>
          <a:noFill/>
          <a:ln w="9525">
            <a:noFill/>
            <a:miter lim="800000"/>
            <a:headEnd/>
            <a:tailEnd/>
          </a:ln>
        </p:spPr>
        <p:txBody>
          <a:bodyPr wrap="none">
            <a:spAutoFit/>
          </a:bodyPr>
          <a:lstStyle/>
          <a:p>
            <a:pPr algn="ctr"/>
            <a:r>
              <a:rPr lang="en-US" sz="1300" b="1">
                <a:solidFill>
                  <a:srgbClr val="000000"/>
                </a:solidFill>
                <a:latin typeface="Calibri" pitchFamily="34" charset="0"/>
              </a:rPr>
              <a:t>Salmeterol</a:t>
            </a:r>
            <a:r>
              <a:rPr lang="en-US" sz="1300" b="1">
                <a:solidFill>
                  <a:srgbClr val="6B6BCF"/>
                </a:solidFill>
                <a:latin typeface="Calibri" pitchFamily="34" charset="0"/>
              </a:rPr>
              <a:t/>
            </a:r>
            <a:br>
              <a:rPr lang="en-US" sz="1300" b="1">
                <a:solidFill>
                  <a:srgbClr val="6B6BCF"/>
                </a:solidFill>
                <a:latin typeface="Calibri" pitchFamily="34" charset="0"/>
              </a:rPr>
            </a:br>
            <a:r>
              <a:rPr lang="en-US" sz="1300" b="1">
                <a:solidFill>
                  <a:srgbClr val="000000"/>
                </a:solidFill>
                <a:latin typeface="Calibri" pitchFamily="34" charset="0"/>
              </a:rPr>
              <a:t>n/N</a:t>
            </a:r>
          </a:p>
        </p:txBody>
      </p:sp>
      <p:sp>
        <p:nvSpPr>
          <p:cNvPr id="20519" name="Text Box 8"/>
          <p:cNvSpPr txBox="1">
            <a:spLocks noChangeArrowheads="1"/>
          </p:cNvSpPr>
          <p:nvPr/>
        </p:nvSpPr>
        <p:spPr bwMode="auto">
          <a:xfrm>
            <a:off x="3216275" y="1323975"/>
            <a:ext cx="1206500" cy="492125"/>
          </a:xfrm>
          <a:prstGeom prst="rect">
            <a:avLst/>
          </a:prstGeom>
          <a:noFill/>
          <a:ln w="9525">
            <a:noFill/>
            <a:miter lim="800000"/>
            <a:headEnd/>
            <a:tailEnd/>
          </a:ln>
        </p:spPr>
        <p:txBody>
          <a:bodyPr wrap="none">
            <a:spAutoFit/>
          </a:bodyPr>
          <a:lstStyle/>
          <a:p>
            <a:pPr algn="ctr"/>
            <a:r>
              <a:rPr lang="en-US" sz="1300" b="1">
                <a:solidFill>
                  <a:srgbClr val="000000"/>
                </a:solidFill>
                <a:latin typeface="Calibri" pitchFamily="34" charset="0"/>
              </a:rPr>
              <a:t>Hazard Ratio</a:t>
            </a:r>
            <a:br>
              <a:rPr lang="en-US" sz="1300" b="1">
                <a:solidFill>
                  <a:srgbClr val="000000"/>
                </a:solidFill>
                <a:latin typeface="Calibri" pitchFamily="34" charset="0"/>
              </a:rPr>
            </a:br>
            <a:r>
              <a:rPr lang="en-US" sz="1300" b="1">
                <a:solidFill>
                  <a:srgbClr val="000000"/>
                </a:solidFill>
                <a:latin typeface="Calibri" pitchFamily="34" charset="0"/>
              </a:rPr>
              <a:t>(95% CI)</a:t>
            </a:r>
          </a:p>
        </p:txBody>
      </p:sp>
      <p:sp>
        <p:nvSpPr>
          <p:cNvPr id="20520" name="Text Box 9"/>
          <p:cNvSpPr txBox="1">
            <a:spLocks noChangeArrowheads="1"/>
          </p:cNvSpPr>
          <p:nvPr/>
        </p:nvSpPr>
        <p:spPr bwMode="auto">
          <a:xfrm>
            <a:off x="98425" y="2363788"/>
            <a:ext cx="45402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Sex</a:t>
            </a:r>
          </a:p>
        </p:txBody>
      </p:sp>
      <p:sp>
        <p:nvSpPr>
          <p:cNvPr id="20521" name="Text Box 10"/>
          <p:cNvSpPr txBox="1">
            <a:spLocks noChangeArrowheads="1"/>
          </p:cNvSpPr>
          <p:nvPr/>
        </p:nvSpPr>
        <p:spPr bwMode="auto">
          <a:xfrm>
            <a:off x="84138" y="2954338"/>
            <a:ext cx="1065212"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GOLD stage</a:t>
            </a:r>
          </a:p>
        </p:txBody>
      </p:sp>
      <p:sp>
        <p:nvSpPr>
          <p:cNvPr id="20522" name="Text Box 11"/>
          <p:cNvSpPr txBox="1">
            <a:spLocks noChangeArrowheads="1"/>
          </p:cNvSpPr>
          <p:nvPr/>
        </p:nvSpPr>
        <p:spPr bwMode="auto">
          <a:xfrm>
            <a:off x="73025" y="3789363"/>
            <a:ext cx="131921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Smoking status</a:t>
            </a:r>
          </a:p>
        </p:txBody>
      </p:sp>
      <p:sp>
        <p:nvSpPr>
          <p:cNvPr id="20523" name="Text Box 12"/>
          <p:cNvSpPr txBox="1">
            <a:spLocks noChangeArrowheads="1"/>
          </p:cNvSpPr>
          <p:nvPr/>
        </p:nvSpPr>
        <p:spPr bwMode="auto">
          <a:xfrm>
            <a:off x="50800" y="4449763"/>
            <a:ext cx="9826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 BMI group</a:t>
            </a:r>
          </a:p>
        </p:txBody>
      </p:sp>
      <p:sp>
        <p:nvSpPr>
          <p:cNvPr id="20524" name="Text Box 13"/>
          <p:cNvSpPr txBox="1">
            <a:spLocks noChangeArrowheads="1"/>
          </p:cNvSpPr>
          <p:nvPr/>
        </p:nvSpPr>
        <p:spPr bwMode="auto">
          <a:xfrm>
            <a:off x="65088" y="5465763"/>
            <a:ext cx="1574800"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ICS use at baseline</a:t>
            </a:r>
          </a:p>
        </p:txBody>
      </p:sp>
      <p:sp>
        <p:nvSpPr>
          <p:cNvPr id="20525" name="Text Box 34"/>
          <p:cNvSpPr txBox="1">
            <a:spLocks noChangeArrowheads="1"/>
          </p:cNvSpPr>
          <p:nvPr/>
        </p:nvSpPr>
        <p:spPr bwMode="auto">
          <a:xfrm>
            <a:off x="1389063" y="1817688"/>
            <a:ext cx="731837"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237/655</a:t>
            </a:r>
          </a:p>
        </p:txBody>
      </p:sp>
      <p:sp>
        <p:nvSpPr>
          <p:cNvPr id="20526" name="Text Box 35"/>
          <p:cNvSpPr txBox="1">
            <a:spLocks noChangeArrowheads="1"/>
          </p:cNvSpPr>
          <p:nvPr/>
        </p:nvSpPr>
        <p:spPr bwMode="auto">
          <a:xfrm>
            <a:off x="325438" y="1817688"/>
            <a:ext cx="56832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&lt;55 y</a:t>
            </a:r>
          </a:p>
        </p:txBody>
      </p:sp>
      <p:sp>
        <p:nvSpPr>
          <p:cNvPr id="20527" name="Text Box 36"/>
          <p:cNvSpPr txBox="1">
            <a:spLocks noChangeArrowheads="1"/>
          </p:cNvSpPr>
          <p:nvPr/>
        </p:nvSpPr>
        <p:spPr bwMode="auto">
          <a:xfrm>
            <a:off x="2336800" y="1817688"/>
            <a:ext cx="731838"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258/665</a:t>
            </a:r>
          </a:p>
        </p:txBody>
      </p:sp>
      <p:sp>
        <p:nvSpPr>
          <p:cNvPr id="20528" name="Text Box 37"/>
          <p:cNvSpPr txBox="1">
            <a:spLocks noChangeArrowheads="1"/>
          </p:cNvSpPr>
          <p:nvPr/>
        </p:nvSpPr>
        <p:spPr bwMode="auto">
          <a:xfrm>
            <a:off x="3162300" y="1817688"/>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0.88 (0.74, 1.05)</a:t>
            </a:r>
          </a:p>
        </p:txBody>
      </p:sp>
      <p:sp>
        <p:nvSpPr>
          <p:cNvPr id="20529" name="Text Box 42"/>
          <p:cNvSpPr txBox="1">
            <a:spLocks noChangeArrowheads="1"/>
          </p:cNvSpPr>
          <p:nvPr/>
        </p:nvSpPr>
        <p:spPr bwMode="auto">
          <a:xfrm>
            <a:off x="1346200" y="199072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484/1462</a:t>
            </a:r>
          </a:p>
        </p:txBody>
      </p:sp>
      <p:sp>
        <p:nvSpPr>
          <p:cNvPr id="20530" name="Text Box 43"/>
          <p:cNvSpPr txBox="1">
            <a:spLocks noChangeArrowheads="1"/>
          </p:cNvSpPr>
          <p:nvPr/>
        </p:nvSpPr>
        <p:spPr bwMode="auto">
          <a:xfrm>
            <a:off x="311150" y="1990725"/>
            <a:ext cx="105092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≥55 to &lt;65 y</a:t>
            </a:r>
          </a:p>
        </p:txBody>
      </p:sp>
      <p:sp>
        <p:nvSpPr>
          <p:cNvPr id="20531" name="Text Box 44"/>
          <p:cNvSpPr txBox="1">
            <a:spLocks noChangeArrowheads="1"/>
          </p:cNvSpPr>
          <p:nvPr/>
        </p:nvSpPr>
        <p:spPr bwMode="auto">
          <a:xfrm>
            <a:off x="2297113" y="199072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522/1426</a:t>
            </a:r>
          </a:p>
        </p:txBody>
      </p:sp>
      <p:sp>
        <p:nvSpPr>
          <p:cNvPr id="20532" name="Text Box 45"/>
          <p:cNvSpPr txBox="1">
            <a:spLocks noChangeArrowheads="1"/>
          </p:cNvSpPr>
          <p:nvPr/>
        </p:nvSpPr>
        <p:spPr bwMode="auto">
          <a:xfrm>
            <a:off x="3162300" y="1990725"/>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0.87 (0.77, 0.98)</a:t>
            </a:r>
          </a:p>
        </p:txBody>
      </p:sp>
      <p:sp>
        <p:nvSpPr>
          <p:cNvPr id="20533" name="Text Box 50"/>
          <p:cNvSpPr txBox="1">
            <a:spLocks noChangeArrowheads="1"/>
          </p:cNvSpPr>
          <p:nvPr/>
        </p:nvSpPr>
        <p:spPr bwMode="auto">
          <a:xfrm>
            <a:off x="1346200" y="216217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556/1590</a:t>
            </a:r>
          </a:p>
        </p:txBody>
      </p:sp>
      <p:sp>
        <p:nvSpPr>
          <p:cNvPr id="20534" name="Text Box 51"/>
          <p:cNvSpPr txBox="1">
            <a:spLocks noChangeArrowheads="1"/>
          </p:cNvSpPr>
          <p:nvPr/>
        </p:nvSpPr>
        <p:spPr bwMode="auto">
          <a:xfrm>
            <a:off x="328613" y="2162175"/>
            <a:ext cx="568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≥65 y</a:t>
            </a:r>
          </a:p>
        </p:txBody>
      </p:sp>
      <p:sp>
        <p:nvSpPr>
          <p:cNvPr id="20535" name="Text Box 52"/>
          <p:cNvSpPr txBox="1">
            <a:spLocks noChangeArrowheads="1"/>
          </p:cNvSpPr>
          <p:nvPr/>
        </p:nvSpPr>
        <p:spPr bwMode="auto">
          <a:xfrm>
            <a:off x="2297113" y="216217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634/1578</a:t>
            </a:r>
          </a:p>
        </p:txBody>
      </p:sp>
      <p:sp>
        <p:nvSpPr>
          <p:cNvPr id="20536" name="Text Box 53"/>
          <p:cNvSpPr txBox="1">
            <a:spLocks noChangeArrowheads="1"/>
          </p:cNvSpPr>
          <p:nvPr/>
        </p:nvSpPr>
        <p:spPr bwMode="auto">
          <a:xfrm>
            <a:off x="3162300" y="2162175"/>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0.83 (0.74, 0.93)</a:t>
            </a:r>
          </a:p>
        </p:txBody>
      </p:sp>
      <p:sp>
        <p:nvSpPr>
          <p:cNvPr id="20537" name="Text Box 58"/>
          <p:cNvSpPr txBox="1">
            <a:spLocks noChangeArrowheads="1"/>
          </p:cNvSpPr>
          <p:nvPr/>
        </p:nvSpPr>
        <p:spPr bwMode="auto">
          <a:xfrm>
            <a:off x="1346200" y="251777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913/2759</a:t>
            </a:r>
          </a:p>
        </p:txBody>
      </p:sp>
      <p:sp>
        <p:nvSpPr>
          <p:cNvPr id="20538" name="Text Box 59"/>
          <p:cNvSpPr txBox="1">
            <a:spLocks noChangeArrowheads="1"/>
          </p:cNvSpPr>
          <p:nvPr/>
        </p:nvSpPr>
        <p:spPr bwMode="auto">
          <a:xfrm>
            <a:off x="331788" y="2516188"/>
            <a:ext cx="522287"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Male</a:t>
            </a:r>
          </a:p>
        </p:txBody>
      </p:sp>
      <p:sp>
        <p:nvSpPr>
          <p:cNvPr id="20539" name="Text Box 60"/>
          <p:cNvSpPr txBox="1">
            <a:spLocks noChangeArrowheads="1"/>
          </p:cNvSpPr>
          <p:nvPr/>
        </p:nvSpPr>
        <p:spPr bwMode="auto">
          <a:xfrm>
            <a:off x="2252663" y="2516188"/>
            <a:ext cx="900112"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1016/2747</a:t>
            </a:r>
          </a:p>
        </p:txBody>
      </p:sp>
      <p:sp>
        <p:nvSpPr>
          <p:cNvPr id="20540" name="Text Box 61"/>
          <p:cNvSpPr txBox="1">
            <a:spLocks noChangeArrowheads="1"/>
          </p:cNvSpPr>
          <p:nvPr/>
        </p:nvSpPr>
        <p:spPr bwMode="auto">
          <a:xfrm>
            <a:off x="3162300" y="2516188"/>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0.86 (0.78, 0.94)</a:t>
            </a:r>
          </a:p>
        </p:txBody>
      </p:sp>
      <p:sp>
        <p:nvSpPr>
          <p:cNvPr id="20541" name="Text Box 66"/>
          <p:cNvSpPr txBox="1">
            <a:spLocks noChangeArrowheads="1"/>
          </p:cNvSpPr>
          <p:nvPr/>
        </p:nvSpPr>
        <p:spPr bwMode="auto">
          <a:xfrm>
            <a:off x="1389063" y="2682875"/>
            <a:ext cx="731837"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364/948</a:t>
            </a:r>
          </a:p>
        </p:txBody>
      </p:sp>
      <p:sp>
        <p:nvSpPr>
          <p:cNvPr id="20542" name="Text Box 67"/>
          <p:cNvSpPr txBox="1">
            <a:spLocks noChangeArrowheads="1"/>
          </p:cNvSpPr>
          <p:nvPr/>
        </p:nvSpPr>
        <p:spPr bwMode="auto">
          <a:xfrm>
            <a:off x="325438" y="2682875"/>
            <a:ext cx="70802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Female</a:t>
            </a:r>
          </a:p>
        </p:txBody>
      </p:sp>
      <p:sp>
        <p:nvSpPr>
          <p:cNvPr id="20543" name="Text Box 68"/>
          <p:cNvSpPr txBox="1">
            <a:spLocks noChangeArrowheads="1"/>
          </p:cNvSpPr>
          <p:nvPr/>
        </p:nvSpPr>
        <p:spPr bwMode="auto">
          <a:xfrm>
            <a:off x="2336800" y="2682875"/>
            <a:ext cx="731838"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398/922</a:t>
            </a:r>
          </a:p>
        </p:txBody>
      </p:sp>
      <p:sp>
        <p:nvSpPr>
          <p:cNvPr id="20544" name="Text Box 69"/>
          <p:cNvSpPr txBox="1">
            <a:spLocks noChangeArrowheads="1"/>
          </p:cNvSpPr>
          <p:nvPr/>
        </p:nvSpPr>
        <p:spPr bwMode="auto">
          <a:xfrm>
            <a:off x="3162300" y="2682875"/>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0.84 (0.73, 0.97)</a:t>
            </a:r>
          </a:p>
        </p:txBody>
      </p:sp>
      <p:sp>
        <p:nvSpPr>
          <p:cNvPr id="20545" name="Text Box 82"/>
          <p:cNvSpPr txBox="1">
            <a:spLocks noChangeArrowheads="1"/>
          </p:cNvSpPr>
          <p:nvPr/>
        </p:nvSpPr>
        <p:spPr bwMode="auto">
          <a:xfrm>
            <a:off x="325438" y="3316288"/>
            <a:ext cx="77152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Stage III</a:t>
            </a:r>
          </a:p>
        </p:txBody>
      </p:sp>
      <p:sp>
        <p:nvSpPr>
          <p:cNvPr id="20546" name="Text Box 83"/>
          <p:cNvSpPr txBox="1">
            <a:spLocks noChangeArrowheads="1"/>
          </p:cNvSpPr>
          <p:nvPr/>
        </p:nvSpPr>
        <p:spPr bwMode="auto">
          <a:xfrm>
            <a:off x="1346200" y="3316288"/>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589/1597</a:t>
            </a:r>
          </a:p>
        </p:txBody>
      </p:sp>
      <p:sp>
        <p:nvSpPr>
          <p:cNvPr id="20547" name="Text Box 84"/>
          <p:cNvSpPr txBox="1">
            <a:spLocks noChangeArrowheads="1"/>
          </p:cNvSpPr>
          <p:nvPr/>
        </p:nvSpPr>
        <p:spPr bwMode="auto">
          <a:xfrm>
            <a:off x="2295525" y="3316288"/>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627/1545</a:t>
            </a:r>
          </a:p>
        </p:txBody>
      </p:sp>
      <p:sp>
        <p:nvSpPr>
          <p:cNvPr id="20548" name="Text Box 85"/>
          <p:cNvSpPr txBox="1">
            <a:spLocks noChangeArrowheads="1"/>
          </p:cNvSpPr>
          <p:nvPr/>
        </p:nvSpPr>
        <p:spPr bwMode="auto">
          <a:xfrm>
            <a:off x="3162300" y="3316288"/>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0.86 (0.77, 0.97)</a:t>
            </a:r>
          </a:p>
        </p:txBody>
      </p:sp>
      <p:sp>
        <p:nvSpPr>
          <p:cNvPr id="20549" name="Text Box 90"/>
          <p:cNvSpPr txBox="1">
            <a:spLocks noChangeArrowheads="1"/>
          </p:cNvSpPr>
          <p:nvPr/>
        </p:nvSpPr>
        <p:spPr bwMode="auto">
          <a:xfrm>
            <a:off x="325438" y="3502025"/>
            <a:ext cx="785812"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Stage IV</a:t>
            </a:r>
          </a:p>
        </p:txBody>
      </p:sp>
      <p:sp>
        <p:nvSpPr>
          <p:cNvPr id="20550" name="Text Box 91"/>
          <p:cNvSpPr txBox="1">
            <a:spLocks noChangeArrowheads="1"/>
          </p:cNvSpPr>
          <p:nvPr/>
        </p:nvSpPr>
        <p:spPr bwMode="auto">
          <a:xfrm>
            <a:off x="1389063" y="3502025"/>
            <a:ext cx="731837"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127/329</a:t>
            </a:r>
          </a:p>
        </p:txBody>
      </p:sp>
      <p:sp>
        <p:nvSpPr>
          <p:cNvPr id="20551" name="Text Box 92"/>
          <p:cNvSpPr txBox="1">
            <a:spLocks noChangeArrowheads="1"/>
          </p:cNvSpPr>
          <p:nvPr/>
        </p:nvSpPr>
        <p:spPr bwMode="auto">
          <a:xfrm>
            <a:off x="2336800" y="3502025"/>
            <a:ext cx="731838"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152/291</a:t>
            </a:r>
          </a:p>
        </p:txBody>
      </p:sp>
      <p:sp>
        <p:nvSpPr>
          <p:cNvPr id="20552" name="Text Box 93"/>
          <p:cNvSpPr txBox="1">
            <a:spLocks noChangeArrowheads="1"/>
          </p:cNvSpPr>
          <p:nvPr/>
        </p:nvSpPr>
        <p:spPr bwMode="auto">
          <a:xfrm>
            <a:off x="3162300" y="3502025"/>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0.64 (0.50, 0.81)</a:t>
            </a:r>
          </a:p>
        </p:txBody>
      </p:sp>
      <p:sp>
        <p:nvSpPr>
          <p:cNvPr id="20553" name="Text Box 98"/>
          <p:cNvSpPr txBox="1">
            <a:spLocks noChangeArrowheads="1"/>
          </p:cNvSpPr>
          <p:nvPr/>
        </p:nvSpPr>
        <p:spPr bwMode="auto">
          <a:xfrm>
            <a:off x="1346200" y="3967163"/>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678/1929</a:t>
            </a:r>
          </a:p>
        </p:txBody>
      </p:sp>
      <p:sp>
        <p:nvSpPr>
          <p:cNvPr id="20554" name="Text Box 99"/>
          <p:cNvSpPr txBox="1">
            <a:spLocks noChangeArrowheads="1"/>
          </p:cNvSpPr>
          <p:nvPr/>
        </p:nvSpPr>
        <p:spPr bwMode="auto">
          <a:xfrm>
            <a:off x="320675" y="3967163"/>
            <a:ext cx="1004888"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Noncurrent</a:t>
            </a:r>
          </a:p>
        </p:txBody>
      </p:sp>
      <p:sp>
        <p:nvSpPr>
          <p:cNvPr id="20555" name="Text Box 100"/>
          <p:cNvSpPr txBox="1">
            <a:spLocks noChangeArrowheads="1"/>
          </p:cNvSpPr>
          <p:nvPr/>
        </p:nvSpPr>
        <p:spPr bwMode="auto">
          <a:xfrm>
            <a:off x="2295525" y="3965575"/>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746/1896</a:t>
            </a:r>
          </a:p>
        </p:txBody>
      </p:sp>
      <p:sp>
        <p:nvSpPr>
          <p:cNvPr id="20556" name="Text Box 101"/>
          <p:cNvSpPr txBox="1">
            <a:spLocks noChangeArrowheads="1"/>
          </p:cNvSpPr>
          <p:nvPr/>
        </p:nvSpPr>
        <p:spPr bwMode="auto">
          <a:xfrm>
            <a:off x="3162300" y="3967163"/>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0.84 (0.75, 0.93)</a:t>
            </a:r>
          </a:p>
        </p:txBody>
      </p:sp>
      <p:sp>
        <p:nvSpPr>
          <p:cNvPr id="20557" name="Text Box 106"/>
          <p:cNvSpPr txBox="1">
            <a:spLocks noChangeArrowheads="1"/>
          </p:cNvSpPr>
          <p:nvPr/>
        </p:nvSpPr>
        <p:spPr bwMode="auto">
          <a:xfrm>
            <a:off x="1346200" y="4154488"/>
            <a:ext cx="81597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599/1778</a:t>
            </a:r>
          </a:p>
        </p:txBody>
      </p:sp>
      <p:sp>
        <p:nvSpPr>
          <p:cNvPr id="20558" name="Text Box 107"/>
          <p:cNvSpPr txBox="1">
            <a:spLocks noChangeArrowheads="1"/>
          </p:cNvSpPr>
          <p:nvPr/>
        </p:nvSpPr>
        <p:spPr bwMode="auto">
          <a:xfrm>
            <a:off x="336550" y="4154488"/>
            <a:ext cx="73501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Current</a:t>
            </a:r>
          </a:p>
        </p:txBody>
      </p:sp>
      <p:sp>
        <p:nvSpPr>
          <p:cNvPr id="20559" name="Text Box 108"/>
          <p:cNvSpPr txBox="1">
            <a:spLocks noChangeArrowheads="1"/>
          </p:cNvSpPr>
          <p:nvPr/>
        </p:nvSpPr>
        <p:spPr bwMode="auto">
          <a:xfrm>
            <a:off x="2295525" y="4154488"/>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668/1773</a:t>
            </a:r>
          </a:p>
        </p:txBody>
      </p:sp>
      <p:sp>
        <p:nvSpPr>
          <p:cNvPr id="20560" name="Text Box 109"/>
          <p:cNvSpPr txBox="1">
            <a:spLocks noChangeArrowheads="1"/>
          </p:cNvSpPr>
          <p:nvPr/>
        </p:nvSpPr>
        <p:spPr bwMode="auto">
          <a:xfrm>
            <a:off x="3162300" y="4154488"/>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0.87 (0.78, 0.97)</a:t>
            </a:r>
          </a:p>
        </p:txBody>
      </p:sp>
      <p:sp>
        <p:nvSpPr>
          <p:cNvPr id="20561" name="Text Box 114"/>
          <p:cNvSpPr txBox="1">
            <a:spLocks noChangeArrowheads="1"/>
          </p:cNvSpPr>
          <p:nvPr/>
        </p:nvSpPr>
        <p:spPr bwMode="auto">
          <a:xfrm>
            <a:off x="1389063" y="4637088"/>
            <a:ext cx="731837"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105/286</a:t>
            </a:r>
          </a:p>
        </p:txBody>
      </p:sp>
      <p:sp>
        <p:nvSpPr>
          <p:cNvPr id="20562" name="Text Box 115"/>
          <p:cNvSpPr txBox="1">
            <a:spLocks noChangeArrowheads="1"/>
          </p:cNvSpPr>
          <p:nvPr/>
        </p:nvSpPr>
        <p:spPr bwMode="auto">
          <a:xfrm>
            <a:off x="347663" y="4637088"/>
            <a:ext cx="441325"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&lt;20</a:t>
            </a:r>
          </a:p>
        </p:txBody>
      </p:sp>
      <p:sp>
        <p:nvSpPr>
          <p:cNvPr id="20563" name="Text Box 116"/>
          <p:cNvSpPr txBox="1">
            <a:spLocks noChangeArrowheads="1"/>
          </p:cNvSpPr>
          <p:nvPr/>
        </p:nvSpPr>
        <p:spPr bwMode="auto">
          <a:xfrm>
            <a:off x="2336800" y="4637088"/>
            <a:ext cx="731838"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134/271</a:t>
            </a:r>
          </a:p>
        </p:txBody>
      </p:sp>
      <p:sp>
        <p:nvSpPr>
          <p:cNvPr id="20564" name="Text Box 117"/>
          <p:cNvSpPr txBox="1">
            <a:spLocks noChangeArrowheads="1"/>
          </p:cNvSpPr>
          <p:nvPr/>
        </p:nvSpPr>
        <p:spPr bwMode="auto">
          <a:xfrm>
            <a:off x="3162300" y="4635500"/>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0.66 (0.51, 0.85)</a:t>
            </a:r>
          </a:p>
        </p:txBody>
      </p:sp>
      <p:sp>
        <p:nvSpPr>
          <p:cNvPr id="20565" name="Text Box 129"/>
          <p:cNvSpPr txBox="1">
            <a:spLocks noChangeArrowheads="1"/>
          </p:cNvSpPr>
          <p:nvPr/>
        </p:nvSpPr>
        <p:spPr bwMode="auto">
          <a:xfrm>
            <a:off x="1346200" y="5013325"/>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424/1276</a:t>
            </a:r>
          </a:p>
        </p:txBody>
      </p:sp>
      <p:sp>
        <p:nvSpPr>
          <p:cNvPr id="20566" name="Text Box 130"/>
          <p:cNvSpPr txBox="1">
            <a:spLocks noChangeArrowheads="1"/>
          </p:cNvSpPr>
          <p:nvPr/>
        </p:nvSpPr>
        <p:spPr bwMode="auto">
          <a:xfrm>
            <a:off x="334963" y="5013325"/>
            <a:ext cx="92392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≥25 to &lt;30</a:t>
            </a:r>
          </a:p>
        </p:txBody>
      </p:sp>
      <p:sp>
        <p:nvSpPr>
          <p:cNvPr id="20567" name="Text Box 131"/>
          <p:cNvSpPr txBox="1">
            <a:spLocks noChangeArrowheads="1"/>
          </p:cNvSpPr>
          <p:nvPr/>
        </p:nvSpPr>
        <p:spPr bwMode="auto">
          <a:xfrm>
            <a:off x="2295525" y="5013325"/>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468/1284</a:t>
            </a:r>
          </a:p>
        </p:txBody>
      </p:sp>
      <p:sp>
        <p:nvSpPr>
          <p:cNvPr id="20568" name="Text Box 132"/>
          <p:cNvSpPr txBox="1">
            <a:spLocks noChangeArrowheads="1"/>
          </p:cNvSpPr>
          <p:nvPr/>
        </p:nvSpPr>
        <p:spPr bwMode="auto">
          <a:xfrm>
            <a:off x="3162300" y="5011738"/>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0.87 (0.76, 0.99)</a:t>
            </a:r>
          </a:p>
        </p:txBody>
      </p:sp>
      <p:sp>
        <p:nvSpPr>
          <p:cNvPr id="20569" name="Text Box 137"/>
          <p:cNvSpPr txBox="1">
            <a:spLocks noChangeArrowheads="1"/>
          </p:cNvSpPr>
          <p:nvPr/>
        </p:nvSpPr>
        <p:spPr bwMode="auto">
          <a:xfrm>
            <a:off x="1389063" y="5200650"/>
            <a:ext cx="731837"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293/915</a:t>
            </a:r>
          </a:p>
        </p:txBody>
      </p:sp>
      <p:sp>
        <p:nvSpPr>
          <p:cNvPr id="20570" name="Text Box 138"/>
          <p:cNvSpPr txBox="1">
            <a:spLocks noChangeArrowheads="1"/>
          </p:cNvSpPr>
          <p:nvPr/>
        </p:nvSpPr>
        <p:spPr bwMode="auto">
          <a:xfrm>
            <a:off x="347663" y="5199063"/>
            <a:ext cx="436562"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≥30</a:t>
            </a:r>
          </a:p>
        </p:txBody>
      </p:sp>
      <p:sp>
        <p:nvSpPr>
          <p:cNvPr id="20571" name="Text Box 139"/>
          <p:cNvSpPr txBox="1">
            <a:spLocks noChangeArrowheads="1"/>
          </p:cNvSpPr>
          <p:nvPr/>
        </p:nvSpPr>
        <p:spPr bwMode="auto">
          <a:xfrm>
            <a:off x="2336800" y="5200650"/>
            <a:ext cx="731838"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311/860</a:t>
            </a:r>
          </a:p>
        </p:txBody>
      </p:sp>
      <p:sp>
        <p:nvSpPr>
          <p:cNvPr id="20572" name="Text Box 140"/>
          <p:cNvSpPr txBox="1">
            <a:spLocks noChangeArrowheads="1"/>
          </p:cNvSpPr>
          <p:nvPr/>
        </p:nvSpPr>
        <p:spPr bwMode="auto">
          <a:xfrm>
            <a:off x="3162300" y="5199063"/>
            <a:ext cx="130016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0.85 (0.72, 1.00)</a:t>
            </a:r>
          </a:p>
        </p:txBody>
      </p:sp>
      <p:sp>
        <p:nvSpPr>
          <p:cNvPr id="20573" name="Text Box 144"/>
          <p:cNvSpPr txBox="1">
            <a:spLocks noChangeArrowheads="1"/>
          </p:cNvSpPr>
          <p:nvPr/>
        </p:nvSpPr>
        <p:spPr bwMode="auto">
          <a:xfrm>
            <a:off x="317500" y="5646738"/>
            <a:ext cx="455613" cy="274637"/>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Yes</a:t>
            </a:r>
          </a:p>
        </p:txBody>
      </p:sp>
      <p:sp>
        <p:nvSpPr>
          <p:cNvPr id="20574" name="Text Box 145"/>
          <p:cNvSpPr txBox="1">
            <a:spLocks noChangeArrowheads="1"/>
          </p:cNvSpPr>
          <p:nvPr/>
        </p:nvSpPr>
        <p:spPr bwMode="auto">
          <a:xfrm>
            <a:off x="1346200" y="5645150"/>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785/1986</a:t>
            </a:r>
          </a:p>
        </p:txBody>
      </p:sp>
      <p:sp>
        <p:nvSpPr>
          <p:cNvPr id="20575" name="Text Box 146"/>
          <p:cNvSpPr txBox="1">
            <a:spLocks noChangeArrowheads="1"/>
          </p:cNvSpPr>
          <p:nvPr/>
        </p:nvSpPr>
        <p:spPr bwMode="auto">
          <a:xfrm>
            <a:off x="2295525" y="5646738"/>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839/1955</a:t>
            </a:r>
          </a:p>
        </p:txBody>
      </p:sp>
      <p:sp>
        <p:nvSpPr>
          <p:cNvPr id="20576" name="Text Box 147"/>
          <p:cNvSpPr txBox="1">
            <a:spLocks noChangeArrowheads="1"/>
          </p:cNvSpPr>
          <p:nvPr/>
        </p:nvSpPr>
        <p:spPr bwMode="auto">
          <a:xfrm>
            <a:off x="3162300" y="5645150"/>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0.87 (0.79, 0.96)</a:t>
            </a:r>
          </a:p>
        </p:txBody>
      </p:sp>
      <p:sp>
        <p:nvSpPr>
          <p:cNvPr id="20577" name="Text Box 151"/>
          <p:cNvSpPr txBox="1">
            <a:spLocks noChangeArrowheads="1"/>
          </p:cNvSpPr>
          <p:nvPr/>
        </p:nvSpPr>
        <p:spPr bwMode="auto">
          <a:xfrm>
            <a:off x="339725" y="5803900"/>
            <a:ext cx="387350"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No</a:t>
            </a:r>
          </a:p>
        </p:txBody>
      </p:sp>
      <p:sp>
        <p:nvSpPr>
          <p:cNvPr id="20578" name="Text Box 152"/>
          <p:cNvSpPr txBox="1">
            <a:spLocks noChangeArrowheads="1"/>
          </p:cNvSpPr>
          <p:nvPr/>
        </p:nvSpPr>
        <p:spPr bwMode="auto">
          <a:xfrm>
            <a:off x="1346200" y="5803900"/>
            <a:ext cx="815975"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492/1721</a:t>
            </a:r>
          </a:p>
        </p:txBody>
      </p:sp>
      <p:sp>
        <p:nvSpPr>
          <p:cNvPr id="20579" name="Text Box 153"/>
          <p:cNvSpPr txBox="1">
            <a:spLocks noChangeArrowheads="1"/>
          </p:cNvSpPr>
          <p:nvPr/>
        </p:nvSpPr>
        <p:spPr bwMode="auto">
          <a:xfrm>
            <a:off x="2295525" y="5803900"/>
            <a:ext cx="822325" cy="276225"/>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575/1714</a:t>
            </a:r>
          </a:p>
        </p:txBody>
      </p:sp>
      <p:sp>
        <p:nvSpPr>
          <p:cNvPr id="20580" name="Text Box 154"/>
          <p:cNvSpPr txBox="1">
            <a:spLocks noChangeArrowheads="1"/>
          </p:cNvSpPr>
          <p:nvPr/>
        </p:nvSpPr>
        <p:spPr bwMode="auto">
          <a:xfrm>
            <a:off x="3162300" y="5803900"/>
            <a:ext cx="1300163" cy="274638"/>
          </a:xfrm>
          <a:prstGeom prst="rect">
            <a:avLst/>
          </a:prstGeom>
          <a:noFill/>
          <a:ln w="9525">
            <a:noFill/>
            <a:miter lim="800000"/>
            <a:headEnd/>
            <a:tailEnd/>
          </a:ln>
        </p:spPr>
        <p:txBody>
          <a:bodyPr wrap="none">
            <a:spAutoFit/>
          </a:bodyPr>
          <a:lstStyle/>
          <a:p>
            <a:r>
              <a:rPr lang="en-US" sz="1200" b="1">
                <a:solidFill>
                  <a:srgbClr val="000000"/>
                </a:solidFill>
                <a:latin typeface="Calibri" pitchFamily="34" charset="0"/>
              </a:rPr>
              <a:t>0.82 (0.73, 0.92)</a:t>
            </a:r>
          </a:p>
        </p:txBody>
      </p:sp>
      <p:sp>
        <p:nvSpPr>
          <p:cNvPr id="20581" name="Text Box 5"/>
          <p:cNvSpPr txBox="1">
            <a:spLocks noChangeArrowheads="1"/>
          </p:cNvSpPr>
          <p:nvPr/>
        </p:nvSpPr>
        <p:spPr bwMode="auto">
          <a:xfrm>
            <a:off x="169863" y="6319838"/>
            <a:ext cx="5662612" cy="304800"/>
          </a:xfrm>
          <a:prstGeom prst="rect">
            <a:avLst/>
          </a:prstGeom>
          <a:noFill/>
          <a:ln w="9525">
            <a:noFill/>
            <a:miter lim="800000"/>
            <a:headEnd/>
            <a:tailEnd/>
          </a:ln>
        </p:spPr>
        <p:txBody>
          <a:bodyPr lIns="0" tIns="0" rIns="0" bIns="0">
            <a:spAutoFit/>
          </a:bodyPr>
          <a:lstStyle/>
          <a:p>
            <a:pPr>
              <a:spcBef>
                <a:spcPct val="50000"/>
              </a:spcBef>
            </a:pPr>
            <a:r>
              <a:rPr lang="en-GB" sz="1000">
                <a:solidFill>
                  <a:srgbClr val="000000"/>
                </a:solidFill>
                <a:latin typeface="Calibri" pitchFamily="34" charset="0"/>
              </a:rPr>
              <a:t>*Subgroup by treatment interaction. GOLD=Global Initiative for Chronic Obstructive Lung Disease; BMI=body-mass index;  ICS=inhaled corticosteroid.</a:t>
            </a:r>
            <a:endParaRPr lang="el-GR" sz="1000">
              <a:solidFill>
                <a:srgbClr val="000000"/>
              </a:solidFill>
              <a:latin typeface="Calibri" pitchFamily="34" charset="0"/>
            </a:endParaRPr>
          </a:p>
        </p:txBody>
      </p:sp>
      <p:sp>
        <p:nvSpPr>
          <p:cNvPr id="20582" name="Text Box 67"/>
          <p:cNvSpPr txBox="1">
            <a:spLocks noChangeArrowheads="1"/>
          </p:cNvSpPr>
          <p:nvPr/>
        </p:nvSpPr>
        <p:spPr bwMode="auto">
          <a:xfrm>
            <a:off x="149225" y="6134100"/>
            <a:ext cx="5591175" cy="153988"/>
          </a:xfrm>
          <a:prstGeom prst="rect">
            <a:avLst/>
          </a:prstGeom>
          <a:noFill/>
          <a:ln w="9525">
            <a:noFill/>
            <a:miter lim="800000"/>
            <a:headEnd/>
            <a:tailEnd/>
          </a:ln>
        </p:spPr>
        <p:txBody>
          <a:bodyPr lIns="0" tIns="0" rIns="0" bIns="0">
            <a:spAutoFit/>
          </a:bodyPr>
          <a:lstStyle/>
          <a:p>
            <a:pPr>
              <a:spcBef>
                <a:spcPct val="50000"/>
              </a:spcBef>
            </a:pPr>
            <a:r>
              <a:rPr lang="en-GB" sz="1000">
                <a:solidFill>
                  <a:srgbClr val="000000"/>
                </a:solidFill>
                <a:latin typeface="Calibri" pitchFamily="34" charset="0"/>
              </a:rPr>
              <a:t>*n=no. patients with event; N=total no. patients.</a:t>
            </a:r>
          </a:p>
        </p:txBody>
      </p:sp>
      <p:sp>
        <p:nvSpPr>
          <p:cNvPr id="20583" name="Rectangle 1"/>
          <p:cNvSpPr>
            <a:spLocks noChangeArrowheads="1"/>
          </p:cNvSpPr>
          <p:nvPr/>
        </p:nvSpPr>
        <p:spPr bwMode="auto">
          <a:xfrm>
            <a:off x="7127875" y="1920875"/>
            <a:ext cx="68263" cy="65088"/>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4" name="Rectangle 134"/>
          <p:cNvSpPr>
            <a:spLocks noChangeArrowheads="1"/>
          </p:cNvSpPr>
          <p:nvPr/>
        </p:nvSpPr>
        <p:spPr bwMode="auto">
          <a:xfrm>
            <a:off x="7065963" y="2084388"/>
            <a:ext cx="79375" cy="74612"/>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5" name="Rectangle 135"/>
          <p:cNvSpPr>
            <a:spLocks noChangeArrowheads="1"/>
          </p:cNvSpPr>
          <p:nvPr/>
        </p:nvSpPr>
        <p:spPr bwMode="auto">
          <a:xfrm>
            <a:off x="6886575" y="2254250"/>
            <a:ext cx="98425" cy="85725"/>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6" name="Rectangle 136"/>
          <p:cNvSpPr>
            <a:spLocks noChangeArrowheads="1"/>
          </p:cNvSpPr>
          <p:nvPr/>
        </p:nvSpPr>
        <p:spPr bwMode="auto">
          <a:xfrm>
            <a:off x="6948488" y="2786063"/>
            <a:ext cx="74612" cy="73025"/>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7" name="Rectangle 138"/>
          <p:cNvSpPr>
            <a:spLocks noChangeArrowheads="1"/>
          </p:cNvSpPr>
          <p:nvPr/>
        </p:nvSpPr>
        <p:spPr bwMode="auto">
          <a:xfrm>
            <a:off x="7002463" y="2600325"/>
            <a:ext cx="107950" cy="101600"/>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8" name="Rectangle 143"/>
          <p:cNvSpPr>
            <a:spLocks noChangeArrowheads="1"/>
          </p:cNvSpPr>
          <p:nvPr/>
        </p:nvSpPr>
        <p:spPr bwMode="auto">
          <a:xfrm>
            <a:off x="5921375" y="3613150"/>
            <a:ext cx="58738" cy="55563"/>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89" name="Rectangle 146"/>
          <p:cNvSpPr>
            <a:spLocks noChangeArrowheads="1"/>
          </p:cNvSpPr>
          <p:nvPr/>
        </p:nvSpPr>
        <p:spPr bwMode="auto">
          <a:xfrm>
            <a:off x="6030913" y="4770438"/>
            <a:ext cx="58737" cy="53975"/>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0" name="Rectangle 148"/>
          <p:cNvSpPr>
            <a:spLocks noChangeArrowheads="1"/>
          </p:cNvSpPr>
          <p:nvPr/>
        </p:nvSpPr>
        <p:spPr bwMode="auto">
          <a:xfrm>
            <a:off x="7067550" y="5113338"/>
            <a:ext cx="82550" cy="74612"/>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1" name="Rectangle 149"/>
          <p:cNvSpPr>
            <a:spLocks noChangeArrowheads="1"/>
          </p:cNvSpPr>
          <p:nvPr/>
        </p:nvSpPr>
        <p:spPr bwMode="auto">
          <a:xfrm>
            <a:off x="6985000" y="5303838"/>
            <a:ext cx="71438" cy="65087"/>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2" name="Rectangle 135"/>
          <p:cNvSpPr>
            <a:spLocks noChangeArrowheads="1"/>
          </p:cNvSpPr>
          <p:nvPr/>
        </p:nvSpPr>
        <p:spPr bwMode="auto">
          <a:xfrm>
            <a:off x="7110413" y="3216275"/>
            <a:ext cx="93662" cy="90488"/>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3" name="Rectangle 135"/>
          <p:cNvSpPr>
            <a:spLocks noChangeArrowheads="1"/>
          </p:cNvSpPr>
          <p:nvPr/>
        </p:nvSpPr>
        <p:spPr bwMode="auto">
          <a:xfrm>
            <a:off x="7038975" y="3422650"/>
            <a:ext cx="93663" cy="85725"/>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4" name="Rectangle 135"/>
          <p:cNvSpPr>
            <a:spLocks noChangeArrowheads="1"/>
          </p:cNvSpPr>
          <p:nvPr/>
        </p:nvSpPr>
        <p:spPr bwMode="auto">
          <a:xfrm>
            <a:off x="6919913" y="4089400"/>
            <a:ext cx="98425" cy="90488"/>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5" name="Rectangle 135"/>
          <p:cNvSpPr>
            <a:spLocks noChangeArrowheads="1"/>
          </p:cNvSpPr>
          <p:nvPr/>
        </p:nvSpPr>
        <p:spPr bwMode="auto">
          <a:xfrm>
            <a:off x="7053263" y="4251325"/>
            <a:ext cx="93662" cy="90488"/>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6" name="Rectangle 134"/>
          <p:cNvSpPr>
            <a:spLocks noChangeArrowheads="1"/>
          </p:cNvSpPr>
          <p:nvPr/>
        </p:nvSpPr>
        <p:spPr bwMode="auto">
          <a:xfrm>
            <a:off x="7170738" y="4927600"/>
            <a:ext cx="79375" cy="74613"/>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7" name="Rectangle 135"/>
          <p:cNvSpPr>
            <a:spLocks noChangeArrowheads="1"/>
          </p:cNvSpPr>
          <p:nvPr/>
        </p:nvSpPr>
        <p:spPr bwMode="auto">
          <a:xfrm>
            <a:off x="6829425" y="5903913"/>
            <a:ext cx="88900" cy="80962"/>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8" name="Rectangle 138"/>
          <p:cNvSpPr>
            <a:spLocks noChangeArrowheads="1"/>
          </p:cNvSpPr>
          <p:nvPr/>
        </p:nvSpPr>
        <p:spPr bwMode="auto">
          <a:xfrm>
            <a:off x="7069138" y="5738813"/>
            <a:ext cx="98425" cy="101600"/>
          </a:xfrm>
          <a:prstGeom prst="rect">
            <a:avLst/>
          </a:prstGeom>
          <a:solidFill>
            <a:schemeClr val="tx1"/>
          </a:solidFill>
          <a:ln w="3175" algn="ctr">
            <a:solidFill>
              <a:schemeClr val="tx1"/>
            </a:solidFill>
            <a:round/>
            <a:headEnd/>
            <a:tailEnd/>
          </a:ln>
        </p:spPr>
        <p:txBody>
          <a:bodyPr wrap="none" anchor="ctr"/>
          <a:lstStyle/>
          <a:p>
            <a:endParaRPr lang="en-GB" b="1">
              <a:solidFill>
                <a:srgbClr val="000000"/>
              </a:solidFill>
              <a:latin typeface="Calibri" pitchFamily="34" charset="0"/>
            </a:endParaRPr>
          </a:p>
        </p:txBody>
      </p:sp>
      <p:sp>
        <p:nvSpPr>
          <p:cNvPr id="20599" name="Text Box 135"/>
          <p:cNvSpPr txBox="1">
            <a:spLocks noChangeArrowheads="1"/>
          </p:cNvSpPr>
          <p:nvPr/>
        </p:nvSpPr>
        <p:spPr bwMode="auto">
          <a:xfrm>
            <a:off x="4381500" y="1655763"/>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0.76</a:t>
            </a:r>
            <a:endParaRPr lang="en-US" sz="1200" b="1">
              <a:solidFill>
                <a:srgbClr val="000000"/>
              </a:solidFill>
              <a:latin typeface="Calibri" pitchFamily="34" charset="0"/>
            </a:endParaRPr>
          </a:p>
        </p:txBody>
      </p:sp>
      <p:sp>
        <p:nvSpPr>
          <p:cNvPr id="20600" name="Text Box 211"/>
          <p:cNvSpPr txBox="1">
            <a:spLocks noChangeArrowheads="1"/>
          </p:cNvSpPr>
          <p:nvPr/>
        </p:nvSpPr>
        <p:spPr bwMode="auto">
          <a:xfrm>
            <a:off x="4303713" y="1336675"/>
            <a:ext cx="1212850" cy="292100"/>
          </a:xfrm>
          <a:prstGeom prst="rect">
            <a:avLst/>
          </a:prstGeom>
          <a:noFill/>
          <a:ln w="9525">
            <a:noFill/>
            <a:miter lim="800000"/>
            <a:headEnd/>
            <a:tailEnd/>
          </a:ln>
        </p:spPr>
        <p:txBody>
          <a:bodyPr>
            <a:spAutoFit/>
          </a:bodyPr>
          <a:lstStyle/>
          <a:p>
            <a:pPr>
              <a:spcBef>
                <a:spcPct val="50000"/>
              </a:spcBef>
            </a:pPr>
            <a:r>
              <a:rPr lang="en-GB" sz="1300" b="1">
                <a:solidFill>
                  <a:srgbClr val="000000"/>
                </a:solidFill>
                <a:latin typeface="Calibri" pitchFamily="34" charset="0"/>
              </a:rPr>
              <a:t>P-value*</a:t>
            </a:r>
            <a:endParaRPr lang="en-US" sz="1300" b="1">
              <a:solidFill>
                <a:srgbClr val="000000"/>
              </a:solidFill>
              <a:latin typeface="Calibri" pitchFamily="34" charset="0"/>
            </a:endParaRPr>
          </a:p>
        </p:txBody>
      </p:sp>
      <p:sp>
        <p:nvSpPr>
          <p:cNvPr id="20601" name="Text Box 213"/>
          <p:cNvSpPr txBox="1">
            <a:spLocks noChangeArrowheads="1"/>
          </p:cNvSpPr>
          <p:nvPr/>
        </p:nvSpPr>
        <p:spPr bwMode="auto">
          <a:xfrm>
            <a:off x="4400550" y="2360613"/>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0.83</a:t>
            </a:r>
            <a:endParaRPr lang="en-US" sz="1200" b="1">
              <a:solidFill>
                <a:srgbClr val="000000"/>
              </a:solidFill>
              <a:latin typeface="Calibri" pitchFamily="34" charset="0"/>
            </a:endParaRPr>
          </a:p>
        </p:txBody>
      </p:sp>
      <p:sp>
        <p:nvSpPr>
          <p:cNvPr id="20602" name="Text Box 214"/>
          <p:cNvSpPr txBox="1">
            <a:spLocks noChangeArrowheads="1"/>
          </p:cNvSpPr>
          <p:nvPr/>
        </p:nvSpPr>
        <p:spPr bwMode="auto">
          <a:xfrm>
            <a:off x="4400550" y="2998788"/>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0.05</a:t>
            </a:r>
            <a:endParaRPr lang="en-US" sz="1200" b="1">
              <a:solidFill>
                <a:srgbClr val="000000"/>
              </a:solidFill>
              <a:latin typeface="Calibri" pitchFamily="34" charset="0"/>
            </a:endParaRPr>
          </a:p>
        </p:txBody>
      </p:sp>
      <p:sp>
        <p:nvSpPr>
          <p:cNvPr id="20603" name="Text Box 215"/>
          <p:cNvSpPr txBox="1">
            <a:spLocks noChangeArrowheads="1"/>
          </p:cNvSpPr>
          <p:nvPr/>
        </p:nvSpPr>
        <p:spPr bwMode="auto">
          <a:xfrm>
            <a:off x="4400550" y="3821113"/>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0.64</a:t>
            </a:r>
            <a:endParaRPr lang="en-US" sz="1200" b="1">
              <a:solidFill>
                <a:srgbClr val="000000"/>
              </a:solidFill>
              <a:latin typeface="Calibri" pitchFamily="34" charset="0"/>
            </a:endParaRPr>
          </a:p>
        </p:txBody>
      </p:sp>
      <p:sp>
        <p:nvSpPr>
          <p:cNvPr id="20604" name="Text Box 216"/>
          <p:cNvSpPr txBox="1">
            <a:spLocks noChangeArrowheads="1"/>
          </p:cNvSpPr>
          <p:nvPr/>
        </p:nvSpPr>
        <p:spPr bwMode="auto">
          <a:xfrm>
            <a:off x="4391025" y="4497388"/>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0.17</a:t>
            </a:r>
            <a:endParaRPr lang="en-US" sz="1200" b="1">
              <a:solidFill>
                <a:srgbClr val="000000"/>
              </a:solidFill>
              <a:latin typeface="Calibri" pitchFamily="34" charset="0"/>
            </a:endParaRPr>
          </a:p>
        </p:txBody>
      </p:sp>
      <p:sp>
        <p:nvSpPr>
          <p:cNvPr id="20605" name="Text Box 217"/>
          <p:cNvSpPr txBox="1">
            <a:spLocks noChangeArrowheads="1"/>
          </p:cNvSpPr>
          <p:nvPr/>
        </p:nvSpPr>
        <p:spPr bwMode="auto">
          <a:xfrm>
            <a:off x="4391025" y="5516563"/>
            <a:ext cx="736600" cy="274637"/>
          </a:xfrm>
          <a:prstGeom prst="rect">
            <a:avLst/>
          </a:prstGeom>
          <a:noFill/>
          <a:ln w="9525">
            <a:noFill/>
            <a:miter lim="800000"/>
            <a:headEnd/>
            <a:tailEnd/>
          </a:ln>
        </p:spPr>
        <p:txBody>
          <a:bodyPr>
            <a:spAutoFit/>
          </a:bodyPr>
          <a:lstStyle/>
          <a:p>
            <a:pPr>
              <a:spcBef>
                <a:spcPct val="50000"/>
              </a:spcBef>
            </a:pPr>
            <a:r>
              <a:rPr lang="en-GB" sz="1200" b="1">
                <a:solidFill>
                  <a:srgbClr val="000000"/>
                </a:solidFill>
                <a:latin typeface="Calibri" pitchFamily="34" charset="0"/>
              </a:rPr>
              <a:t>0.41</a:t>
            </a:r>
            <a:endParaRPr lang="en-US" sz="1200" b="1">
              <a:solidFill>
                <a:srgbClr val="000000"/>
              </a:solidFill>
              <a:latin typeface="Calibri" pitchFamily="34" charset="0"/>
            </a:endParaRPr>
          </a:p>
        </p:txBody>
      </p:sp>
      <p:sp>
        <p:nvSpPr>
          <p:cNvPr id="20606" name="Titel 1"/>
          <p:cNvSpPr>
            <a:spLocks/>
          </p:cNvSpPr>
          <p:nvPr/>
        </p:nvSpPr>
        <p:spPr bwMode="auto">
          <a:xfrm>
            <a:off x="3779838" y="6453188"/>
            <a:ext cx="5137150" cy="338137"/>
          </a:xfrm>
          <a:prstGeom prst="rect">
            <a:avLst/>
          </a:prstGeom>
          <a:noFill/>
          <a:ln w="9525">
            <a:noFill/>
            <a:miter lim="800000"/>
            <a:headEnd/>
            <a:tailEnd/>
          </a:ln>
        </p:spPr>
        <p:txBody>
          <a:bodyPr lIns="0" tIns="0" rIns="0" bIns="0" anchor="b"/>
          <a:lstStyle/>
          <a:p>
            <a:pPr algn="r" defTabSz="8610600">
              <a:spcBef>
                <a:spcPct val="60000"/>
              </a:spcBef>
              <a:buClr>
                <a:srgbClr val="000000"/>
              </a:buClr>
              <a:buFont typeface="Arial" pitchFamily="34" charset="0"/>
              <a:buNone/>
            </a:pPr>
            <a:r>
              <a:rPr lang="de-DE" sz="1200">
                <a:solidFill>
                  <a:srgbClr val="000000"/>
                </a:solidFill>
                <a:latin typeface="Calibri" pitchFamily="34" charset="0"/>
              </a:rPr>
              <a:t>Vogelmeier C et al</a:t>
            </a:r>
            <a:r>
              <a:rPr lang="de-DE" sz="1200" i="1">
                <a:solidFill>
                  <a:srgbClr val="000000"/>
                </a:solidFill>
                <a:latin typeface="Calibri" pitchFamily="34" charset="0"/>
              </a:rPr>
              <a:t>. </a:t>
            </a:r>
            <a:r>
              <a:rPr lang="en-US" sz="1200" i="1">
                <a:solidFill>
                  <a:srgbClr val="000000"/>
                </a:solidFill>
                <a:latin typeface="Calibri" pitchFamily="34" charset="0"/>
              </a:rPr>
              <a:t>N Engl J Med </a:t>
            </a:r>
            <a:r>
              <a:rPr lang="en-US" sz="1200">
                <a:solidFill>
                  <a:srgbClr val="000000"/>
                </a:solidFill>
                <a:latin typeface="Calibri" pitchFamily="34" charset="0"/>
              </a:rPr>
              <a:t>2011;364:1093-1103. </a:t>
            </a:r>
            <a:endParaRPr lang="de-DE" sz="1200">
              <a:solidFill>
                <a:srgbClr val="000000"/>
              </a:solidFill>
              <a:latin typeface="Calibri" pitchFamily="34" charset="0"/>
            </a:endParaRPr>
          </a:p>
        </p:txBody>
      </p:sp>
      <p:sp>
        <p:nvSpPr>
          <p:cNvPr id="139" name="TextBox 138"/>
          <p:cNvSpPr txBox="1">
            <a:spLocks noChangeArrowheads="1"/>
          </p:cNvSpPr>
          <p:nvPr/>
        </p:nvSpPr>
        <p:spPr bwMode="auto">
          <a:xfrm>
            <a:off x="250825" y="2636838"/>
            <a:ext cx="8713788" cy="954087"/>
          </a:xfrm>
          <a:prstGeom prst="rect">
            <a:avLst/>
          </a:prstGeom>
          <a:solidFill>
            <a:srgbClr val="C00000"/>
          </a:solidFill>
          <a:ln w="9525">
            <a:noFill/>
            <a:miter lim="800000"/>
            <a:headEnd/>
            <a:tailEnd/>
          </a:ln>
        </p:spPr>
        <p:txBody>
          <a:bodyPr>
            <a:spAutoFit/>
          </a:bodyPr>
          <a:lstStyle/>
          <a:p>
            <a:pPr algn="ctr"/>
            <a:r>
              <a:rPr lang="en-US" sz="2800">
                <a:solidFill>
                  <a:srgbClr val="FFFFFF"/>
                </a:solidFill>
                <a:latin typeface="Constantia" pitchFamily="18" charset="0"/>
              </a:rPr>
              <a:t>Tiotropium was significantly more effective across almost all subgroup compared to salmeterol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slide(fromBottom)">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blinds(horizontal)">
                                      <p:cBhvr>
                                        <p:cTn id="1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390"/>
          <p:cNvSpPr/>
          <p:nvPr/>
        </p:nvSpPr>
        <p:spPr bwMode="auto">
          <a:xfrm>
            <a:off x="0" y="1196752"/>
            <a:ext cx="9144000" cy="5328592"/>
          </a:xfrm>
          <a:prstGeom prst="rect">
            <a:avLst/>
          </a:prstGeom>
          <a:solidFill>
            <a:schemeClr val="tx2">
              <a:lumMod val="75000"/>
            </a:schemeClr>
          </a:solidFill>
          <a:ln w="9525" cap="flat" cmpd="sng" algn="ctr">
            <a:noFill/>
            <a:prstDash val="solid"/>
            <a:round/>
            <a:headEnd type="none" w="med" len="med"/>
            <a:tailEnd type="none" w="med" len="med"/>
          </a:ln>
          <a:effectLst>
            <a:softEdge rad="12700"/>
          </a:effectLst>
        </p:spPr>
        <p:txBody>
          <a:bodyPr/>
          <a:lstStyle/>
          <a:p>
            <a:pPr eaLnBrk="0" hangingPunct="0">
              <a:defRPr/>
            </a:pPr>
            <a:endParaRPr lang="en-US" sz="2400">
              <a:ea typeface="ＭＳ Ｐゴシック" pitchFamily="34" charset="-128"/>
              <a:cs typeface="+mn-cs"/>
            </a:endParaRPr>
          </a:p>
        </p:txBody>
      </p:sp>
      <p:sp>
        <p:nvSpPr>
          <p:cNvPr id="4101" name="Text Box 3"/>
          <p:cNvSpPr txBox="1">
            <a:spLocks noChangeArrowheads="1"/>
          </p:cNvSpPr>
          <p:nvPr/>
        </p:nvSpPr>
        <p:spPr bwMode="auto">
          <a:xfrm>
            <a:off x="1239838" y="6589713"/>
            <a:ext cx="184150" cy="366712"/>
          </a:xfrm>
          <a:prstGeom prst="rect">
            <a:avLst/>
          </a:prstGeom>
          <a:noFill/>
          <a:ln w="9525">
            <a:noFill/>
            <a:miter lim="800000"/>
            <a:headEnd/>
            <a:tailEnd/>
          </a:ln>
        </p:spPr>
        <p:txBody>
          <a:bodyPr wrap="none">
            <a:spAutoFit/>
          </a:bodyPr>
          <a:lstStyle/>
          <a:p>
            <a:endParaRPr lang="en-GB">
              <a:solidFill>
                <a:srgbClr val="000000"/>
              </a:solidFill>
              <a:latin typeface="Calibri" pitchFamily="34" charset="0"/>
            </a:endParaRPr>
          </a:p>
        </p:txBody>
      </p:sp>
      <p:sp>
        <p:nvSpPr>
          <p:cNvPr id="4102" name="Text Box 4"/>
          <p:cNvSpPr txBox="1">
            <a:spLocks noChangeArrowheads="1"/>
          </p:cNvSpPr>
          <p:nvPr/>
        </p:nvSpPr>
        <p:spPr bwMode="auto">
          <a:xfrm>
            <a:off x="339725" y="6773863"/>
            <a:ext cx="184150" cy="366712"/>
          </a:xfrm>
          <a:prstGeom prst="rect">
            <a:avLst/>
          </a:prstGeom>
          <a:noFill/>
          <a:ln w="9525">
            <a:noFill/>
            <a:miter lim="800000"/>
            <a:headEnd/>
            <a:tailEnd/>
          </a:ln>
        </p:spPr>
        <p:txBody>
          <a:bodyPr>
            <a:spAutoFit/>
          </a:bodyPr>
          <a:lstStyle/>
          <a:p>
            <a:pPr>
              <a:spcBef>
                <a:spcPct val="50000"/>
              </a:spcBef>
            </a:pPr>
            <a:r>
              <a:rPr lang="en-GB">
                <a:solidFill>
                  <a:srgbClr val="000000"/>
                </a:solidFill>
                <a:latin typeface="Calibri" pitchFamily="34" charset="0"/>
              </a:rPr>
              <a:t>  </a:t>
            </a:r>
          </a:p>
        </p:txBody>
      </p:sp>
      <p:sp>
        <p:nvSpPr>
          <p:cNvPr id="4103" name="Oval 5"/>
          <p:cNvSpPr>
            <a:spLocks noChangeArrowheads="1"/>
          </p:cNvSpPr>
          <p:nvPr/>
        </p:nvSpPr>
        <p:spPr bwMode="auto">
          <a:xfrm>
            <a:off x="4010025" y="3167063"/>
            <a:ext cx="573088" cy="430212"/>
          </a:xfrm>
          <a:prstGeom prst="ellipse">
            <a:avLst/>
          </a:prstGeom>
          <a:solidFill>
            <a:srgbClr val="FF9900"/>
          </a:solidFill>
          <a:ln w="9525">
            <a:solidFill>
              <a:srgbClr val="FFFF00"/>
            </a:solidFill>
            <a:round/>
            <a:headEnd/>
            <a:tailEnd/>
          </a:ln>
        </p:spPr>
        <p:txBody>
          <a:bodyPr wrap="none" anchor="ctr"/>
          <a:lstStyle/>
          <a:p>
            <a:endParaRPr lang="en-US">
              <a:solidFill>
                <a:srgbClr val="FFFFFF"/>
              </a:solidFill>
              <a:latin typeface="Calibri" pitchFamily="34" charset="0"/>
            </a:endParaRPr>
          </a:p>
        </p:txBody>
      </p:sp>
      <p:grpSp>
        <p:nvGrpSpPr>
          <p:cNvPr id="4104" name="Group 6"/>
          <p:cNvGrpSpPr>
            <a:grpSpLocks/>
          </p:cNvGrpSpPr>
          <p:nvPr/>
        </p:nvGrpSpPr>
        <p:grpSpPr bwMode="auto">
          <a:xfrm>
            <a:off x="1835150" y="4005263"/>
            <a:ext cx="646113" cy="604837"/>
            <a:chOff x="1927" y="2820"/>
            <a:chExt cx="394" cy="350"/>
          </a:xfrm>
        </p:grpSpPr>
        <p:sp>
          <p:nvSpPr>
            <p:cNvPr id="4473" name="Oval 7"/>
            <p:cNvSpPr>
              <a:spLocks noChangeArrowheads="1"/>
            </p:cNvSpPr>
            <p:nvPr/>
          </p:nvSpPr>
          <p:spPr bwMode="auto">
            <a:xfrm>
              <a:off x="1927" y="2820"/>
              <a:ext cx="394" cy="350"/>
            </a:xfrm>
            <a:prstGeom prst="ellipse">
              <a:avLst/>
            </a:prstGeom>
            <a:solidFill>
              <a:srgbClr val="CCFFFF"/>
            </a:solidFill>
            <a:ln w="9525">
              <a:solidFill>
                <a:srgbClr val="33CCCC"/>
              </a:solidFill>
              <a:round/>
              <a:headEnd/>
              <a:tailEnd/>
            </a:ln>
          </p:spPr>
          <p:txBody>
            <a:bodyPr wrap="none" anchor="ctr"/>
            <a:lstStyle/>
            <a:p>
              <a:endParaRPr lang="en-US">
                <a:solidFill>
                  <a:srgbClr val="FFFFFF"/>
                </a:solidFill>
                <a:latin typeface="Calibri" pitchFamily="34" charset="0"/>
              </a:endParaRPr>
            </a:p>
          </p:txBody>
        </p:sp>
        <p:sp>
          <p:nvSpPr>
            <p:cNvPr id="4474" name="Freeform 8"/>
            <p:cNvSpPr>
              <a:spLocks/>
            </p:cNvSpPr>
            <p:nvPr/>
          </p:nvSpPr>
          <p:spPr bwMode="auto">
            <a:xfrm>
              <a:off x="1973" y="2865"/>
              <a:ext cx="223" cy="265"/>
            </a:xfrm>
            <a:custGeom>
              <a:avLst/>
              <a:gdLst>
                <a:gd name="T0" fmla="*/ 1 w 223"/>
                <a:gd name="T1" fmla="*/ 81 h 265"/>
                <a:gd name="T2" fmla="*/ 16 w 223"/>
                <a:gd name="T3" fmla="*/ 69 h 265"/>
                <a:gd name="T4" fmla="*/ 35 w 223"/>
                <a:gd name="T5" fmla="*/ 54 h 265"/>
                <a:gd name="T6" fmla="*/ 70 w 223"/>
                <a:gd name="T7" fmla="*/ 23 h 265"/>
                <a:gd name="T8" fmla="*/ 79 w 223"/>
                <a:gd name="T9" fmla="*/ 20 h 265"/>
                <a:gd name="T10" fmla="*/ 91 w 223"/>
                <a:gd name="T11" fmla="*/ 11 h 265"/>
                <a:gd name="T12" fmla="*/ 110 w 223"/>
                <a:gd name="T13" fmla="*/ 5 h 265"/>
                <a:gd name="T14" fmla="*/ 125 w 223"/>
                <a:gd name="T15" fmla="*/ 0 h 265"/>
                <a:gd name="T16" fmla="*/ 148 w 223"/>
                <a:gd name="T17" fmla="*/ 6 h 265"/>
                <a:gd name="T18" fmla="*/ 170 w 223"/>
                <a:gd name="T19" fmla="*/ 21 h 265"/>
                <a:gd name="T20" fmla="*/ 185 w 223"/>
                <a:gd name="T21" fmla="*/ 44 h 265"/>
                <a:gd name="T22" fmla="*/ 173 w 223"/>
                <a:gd name="T23" fmla="*/ 72 h 265"/>
                <a:gd name="T24" fmla="*/ 155 w 223"/>
                <a:gd name="T25" fmla="*/ 78 h 265"/>
                <a:gd name="T26" fmla="*/ 98 w 223"/>
                <a:gd name="T27" fmla="*/ 74 h 265"/>
                <a:gd name="T28" fmla="*/ 62 w 223"/>
                <a:gd name="T29" fmla="*/ 53 h 265"/>
                <a:gd name="T30" fmla="*/ 61 w 223"/>
                <a:gd name="T31" fmla="*/ 81 h 265"/>
                <a:gd name="T32" fmla="*/ 44 w 223"/>
                <a:gd name="T33" fmla="*/ 107 h 265"/>
                <a:gd name="T34" fmla="*/ 35 w 223"/>
                <a:gd name="T35" fmla="*/ 126 h 265"/>
                <a:gd name="T36" fmla="*/ 79 w 223"/>
                <a:gd name="T37" fmla="*/ 144 h 265"/>
                <a:gd name="T38" fmla="*/ 94 w 223"/>
                <a:gd name="T39" fmla="*/ 150 h 265"/>
                <a:gd name="T40" fmla="*/ 106 w 223"/>
                <a:gd name="T41" fmla="*/ 162 h 265"/>
                <a:gd name="T42" fmla="*/ 118 w 223"/>
                <a:gd name="T43" fmla="*/ 180 h 265"/>
                <a:gd name="T44" fmla="*/ 127 w 223"/>
                <a:gd name="T45" fmla="*/ 198 h 265"/>
                <a:gd name="T46" fmla="*/ 134 w 223"/>
                <a:gd name="T47" fmla="*/ 212 h 265"/>
                <a:gd name="T48" fmla="*/ 161 w 223"/>
                <a:gd name="T49" fmla="*/ 203 h 265"/>
                <a:gd name="T50" fmla="*/ 172 w 223"/>
                <a:gd name="T51" fmla="*/ 191 h 265"/>
                <a:gd name="T52" fmla="*/ 185 w 223"/>
                <a:gd name="T53" fmla="*/ 183 h 265"/>
                <a:gd name="T54" fmla="*/ 217 w 223"/>
                <a:gd name="T55" fmla="*/ 195 h 265"/>
                <a:gd name="T56" fmla="*/ 215 w 223"/>
                <a:gd name="T57" fmla="*/ 240 h 265"/>
                <a:gd name="T58" fmla="*/ 194 w 223"/>
                <a:gd name="T59" fmla="*/ 258 h 265"/>
                <a:gd name="T60" fmla="*/ 148 w 223"/>
                <a:gd name="T61" fmla="*/ 242 h 265"/>
                <a:gd name="T62" fmla="*/ 119 w 223"/>
                <a:gd name="T63" fmla="*/ 242 h 265"/>
                <a:gd name="T64" fmla="*/ 98 w 223"/>
                <a:gd name="T65" fmla="*/ 258 h 265"/>
                <a:gd name="T66" fmla="*/ 53 w 223"/>
                <a:gd name="T67" fmla="*/ 251 h 265"/>
                <a:gd name="T68" fmla="*/ 35 w 223"/>
                <a:gd name="T69" fmla="*/ 239 h 265"/>
                <a:gd name="T70" fmla="*/ 14 w 223"/>
                <a:gd name="T71" fmla="*/ 209 h 265"/>
                <a:gd name="T72" fmla="*/ 8 w 223"/>
                <a:gd name="T73" fmla="*/ 188 h 265"/>
                <a:gd name="T74" fmla="*/ 10 w 223"/>
                <a:gd name="T75" fmla="*/ 144 h 265"/>
                <a:gd name="T76" fmla="*/ 8 w 223"/>
                <a:gd name="T77" fmla="*/ 114 h 265"/>
                <a:gd name="T78" fmla="*/ 2 w 223"/>
                <a:gd name="T79" fmla="*/ 95 h 265"/>
                <a:gd name="T80" fmla="*/ 1 w 223"/>
                <a:gd name="T81" fmla="*/ 81 h 2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265"/>
                <a:gd name="T125" fmla="*/ 223 w 223"/>
                <a:gd name="T126" fmla="*/ 265 h 2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265">
                  <a:moveTo>
                    <a:pt x="1" y="81"/>
                  </a:moveTo>
                  <a:cubicBezTo>
                    <a:pt x="7" y="77"/>
                    <a:pt x="10" y="73"/>
                    <a:pt x="16" y="69"/>
                  </a:cubicBezTo>
                  <a:cubicBezTo>
                    <a:pt x="21" y="63"/>
                    <a:pt x="28" y="58"/>
                    <a:pt x="35" y="54"/>
                  </a:cubicBezTo>
                  <a:cubicBezTo>
                    <a:pt x="42" y="39"/>
                    <a:pt x="53" y="26"/>
                    <a:pt x="70" y="23"/>
                  </a:cubicBezTo>
                  <a:cubicBezTo>
                    <a:pt x="73" y="22"/>
                    <a:pt x="76" y="22"/>
                    <a:pt x="79" y="20"/>
                  </a:cubicBezTo>
                  <a:cubicBezTo>
                    <a:pt x="85" y="16"/>
                    <a:pt x="83" y="13"/>
                    <a:pt x="91" y="11"/>
                  </a:cubicBezTo>
                  <a:cubicBezTo>
                    <a:pt x="104" y="5"/>
                    <a:pt x="97" y="6"/>
                    <a:pt x="110" y="5"/>
                  </a:cubicBezTo>
                  <a:cubicBezTo>
                    <a:pt x="115" y="3"/>
                    <a:pt x="120" y="2"/>
                    <a:pt x="125" y="0"/>
                  </a:cubicBezTo>
                  <a:cubicBezTo>
                    <a:pt x="133" y="2"/>
                    <a:pt x="140" y="4"/>
                    <a:pt x="148" y="6"/>
                  </a:cubicBezTo>
                  <a:cubicBezTo>
                    <a:pt x="155" y="11"/>
                    <a:pt x="163" y="16"/>
                    <a:pt x="170" y="21"/>
                  </a:cubicBezTo>
                  <a:cubicBezTo>
                    <a:pt x="175" y="29"/>
                    <a:pt x="180" y="36"/>
                    <a:pt x="185" y="44"/>
                  </a:cubicBezTo>
                  <a:cubicBezTo>
                    <a:pt x="182" y="66"/>
                    <a:pt x="189" y="69"/>
                    <a:pt x="173" y="72"/>
                  </a:cubicBezTo>
                  <a:cubicBezTo>
                    <a:pt x="167" y="75"/>
                    <a:pt x="161" y="77"/>
                    <a:pt x="155" y="78"/>
                  </a:cubicBezTo>
                  <a:cubicBezTo>
                    <a:pt x="137" y="87"/>
                    <a:pt x="116" y="77"/>
                    <a:pt x="98" y="74"/>
                  </a:cubicBezTo>
                  <a:cubicBezTo>
                    <a:pt x="89" y="67"/>
                    <a:pt x="73" y="55"/>
                    <a:pt x="62" y="53"/>
                  </a:cubicBezTo>
                  <a:cubicBezTo>
                    <a:pt x="50" y="59"/>
                    <a:pt x="56" y="70"/>
                    <a:pt x="61" y="81"/>
                  </a:cubicBezTo>
                  <a:cubicBezTo>
                    <a:pt x="64" y="97"/>
                    <a:pt x="56" y="101"/>
                    <a:pt x="44" y="107"/>
                  </a:cubicBezTo>
                  <a:cubicBezTo>
                    <a:pt x="39" y="113"/>
                    <a:pt x="38" y="119"/>
                    <a:pt x="35" y="126"/>
                  </a:cubicBezTo>
                  <a:cubicBezTo>
                    <a:pt x="42" y="146"/>
                    <a:pt x="60" y="140"/>
                    <a:pt x="79" y="144"/>
                  </a:cubicBezTo>
                  <a:cubicBezTo>
                    <a:pt x="84" y="147"/>
                    <a:pt x="89" y="147"/>
                    <a:pt x="94" y="150"/>
                  </a:cubicBezTo>
                  <a:cubicBezTo>
                    <a:pt x="97" y="155"/>
                    <a:pt x="106" y="162"/>
                    <a:pt x="106" y="162"/>
                  </a:cubicBezTo>
                  <a:cubicBezTo>
                    <a:pt x="108" y="170"/>
                    <a:pt x="113" y="174"/>
                    <a:pt x="118" y="180"/>
                  </a:cubicBezTo>
                  <a:cubicBezTo>
                    <a:pt x="119" y="187"/>
                    <a:pt x="124" y="192"/>
                    <a:pt x="127" y="198"/>
                  </a:cubicBezTo>
                  <a:cubicBezTo>
                    <a:pt x="128" y="204"/>
                    <a:pt x="131" y="207"/>
                    <a:pt x="134" y="212"/>
                  </a:cubicBezTo>
                  <a:cubicBezTo>
                    <a:pt x="149" y="210"/>
                    <a:pt x="151" y="210"/>
                    <a:pt x="161" y="203"/>
                  </a:cubicBezTo>
                  <a:cubicBezTo>
                    <a:pt x="164" y="197"/>
                    <a:pt x="166" y="194"/>
                    <a:pt x="172" y="191"/>
                  </a:cubicBezTo>
                  <a:cubicBezTo>
                    <a:pt x="176" y="184"/>
                    <a:pt x="179" y="186"/>
                    <a:pt x="185" y="183"/>
                  </a:cubicBezTo>
                  <a:cubicBezTo>
                    <a:pt x="215" y="186"/>
                    <a:pt x="206" y="180"/>
                    <a:pt x="217" y="195"/>
                  </a:cubicBezTo>
                  <a:cubicBezTo>
                    <a:pt x="220" y="210"/>
                    <a:pt x="223" y="223"/>
                    <a:pt x="215" y="240"/>
                  </a:cubicBezTo>
                  <a:cubicBezTo>
                    <a:pt x="213" y="249"/>
                    <a:pt x="203" y="256"/>
                    <a:pt x="194" y="258"/>
                  </a:cubicBezTo>
                  <a:cubicBezTo>
                    <a:pt x="180" y="265"/>
                    <a:pt x="162" y="244"/>
                    <a:pt x="148" y="242"/>
                  </a:cubicBezTo>
                  <a:cubicBezTo>
                    <a:pt x="136" y="238"/>
                    <a:pt x="135" y="239"/>
                    <a:pt x="119" y="242"/>
                  </a:cubicBezTo>
                  <a:cubicBezTo>
                    <a:pt x="113" y="250"/>
                    <a:pt x="109" y="256"/>
                    <a:pt x="98" y="258"/>
                  </a:cubicBezTo>
                  <a:cubicBezTo>
                    <a:pt x="85" y="265"/>
                    <a:pt x="67" y="253"/>
                    <a:pt x="53" y="251"/>
                  </a:cubicBezTo>
                  <a:cubicBezTo>
                    <a:pt x="47" y="247"/>
                    <a:pt x="35" y="239"/>
                    <a:pt x="35" y="239"/>
                  </a:cubicBezTo>
                  <a:cubicBezTo>
                    <a:pt x="29" y="229"/>
                    <a:pt x="21" y="219"/>
                    <a:pt x="14" y="209"/>
                  </a:cubicBezTo>
                  <a:cubicBezTo>
                    <a:pt x="13" y="202"/>
                    <a:pt x="11" y="194"/>
                    <a:pt x="8" y="188"/>
                  </a:cubicBezTo>
                  <a:cubicBezTo>
                    <a:pt x="5" y="173"/>
                    <a:pt x="4" y="159"/>
                    <a:pt x="10" y="144"/>
                  </a:cubicBezTo>
                  <a:cubicBezTo>
                    <a:pt x="12" y="133"/>
                    <a:pt x="13" y="126"/>
                    <a:pt x="8" y="114"/>
                  </a:cubicBezTo>
                  <a:cubicBezTo>
                    <a:pt x="7" y="108"/>
                    <a:pt x="5" y="101"/>
                    <a:pt x="2" y="95"/>
                  </a:cubicBezTo>
                  <a:cubicBezTo>
                    <a:pt x="0" y="87"/>
                    <a:pt x="1" y="92"/>
                    <a:pt x="1" y="81"/>
                  </a:cubicBezTo>
                  <a:close/>
                </a:path>
              </a:pathLst>
            </a:custGeom>
            <a:solidFill>
              <a:srgbClr val="6666FF">
                <a:alpha val="50195"/>
              </a:srgbClr>
            </a:solidFill>
            <a:ln w="6350">
              <a:solidFill>
                <a:srgbClr val="3333CC"/>
              </a:solidFill>
              <a:round/>
              <a:headEnd/>
              <a:tailEnd/>
            </a:ln>
          </p:spPr>
          <p:txBody>
            <a:bodyPr/>
            <a:lstStyle/>
            <a:p>
              <a:endParaRPr lang="en-US">
                <a:solidFill>
                  <a:srgbClr val="FFFFFF"/>
                </a:solidFill>
                <a:latin typeface="Calibri" pitchFamily="34" charset="0"/>
              </a:endParaRPr>
            </a:p>
          </p:txBody>
        </p:sp>
        <p:sp>
          <p:nvSpPr>
            <p:cNvPr id="4475" name="Freeform 9"/>
            <p:cNvSpPr>
              <a:spLocks/>
            </p:cNvSpPr>
            <p:nvPr/>
          </p:nvSpPr>
          <p:spPr bwMode="auto">
            <a:xfrm>
              <a:off x="2212" y="2909"/>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76" name="Freeform 10"/>
            <p:cNvSpPr>
              <a:spLocks/>
            </p:cNvSpPr>
            <p:nvPr/>
          </p:nvSpPr>
          <p:spPr bwMode="auto">
            <a:xfrm>
              <a:off x="2199" y="3001"/>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77" name="Freeform 11"/>
            <p:cNvSpPr>
              <a:spLocks/>
            </p:cNvSpPr>
            <p:nvPr/>
          </p:nvSpPr>
          <p:spPr bwMode="auto">
            <a:xfrm>
              <a:off x="2245" y="3047"/>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78" name="Freeform 12"/>
            <p:cNvSpPr>
              <a:spLocks/>
            </p:cNvSpPr>
            <p:nvPr/>
          </p:nvSpPr>
          <p:spPr bwMode="auto">
            <a:xfrm>
              <a:off x="2109" y="3001"/>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79" name="Freeform 13"/>
            <p:cNvSpPr>
              <a:spLocks/>
            </p:cNvSpPr>
            <p:nvPr/>
          </p:nvSpPr>
          <p:spPr bwMode="auto">
            <a:xfrm>
              <a:off x="2199" y="3092"/>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0" name="Freeform 14"/>
            <p:cNvSpPr>
              <a:spLocks/>
            </p:cNvSpPr>
            <p:nvPr/>
          </p:nvSpPr>
          <p:spPr bwMode="auto">
            <a:xfrm>
              <a:off x="2245" y="2956"/>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1" name="Freeform 15"/>
            <p:cNvSpPr>
              <a:spLocks/>
            </p:cNvSpPr>
            <p:nvPr/>
          </p:nvSpPr>
          <p:spPr bwMode="auto">
            <a:xfrm>
              <a:off x="1973" y="3092"/>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2" name="Freeform 16"/>
            <p:cNvSpPr>
              <a:spLocks/>
            </p:cNvSpPr>
            <p:nvPr/>
          </p:nvSpPr>
          <p:spPr bwMode="auto">
            <a:xfrm>
              <a:off x="1949" y="3001"/>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3" name="Freeform 17"/>
            <p:cNvSpPr>
              <a:spLocks/>
            </p:cNvSpPr>
            <p:nvPr/>
          </p:nvSpPr>
          <p:spPr bwMode="auto">
            <a:xfrm>
              <a:off x="1973" y="2891"/>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4" name="Freeform 18"/>
            <p:cNvSpPr>
              <a:spLocks/>
            </p:cNvSpPr>
            <p:nvPr/>
          </p:nvSpPr>
          <p:spPr bwMode="auto">
            <a:xfrm>
              <a:off x="2109" y="2956"/>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5" name="Freeform 19"/>
            <p:cNvSpPr>
              <a:spLocks/>
            </p:cNvSpPr>
            <p:nvPr/>
          </p:nvSpPr>
          <p:spPr bwMode="auto">
            <a:xfrm>
              <a:off x="2063" y="2956"/>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6" name="Freeform 20"/>
            <p:cNvSpPr>
              <a:spLocks/>
            </p:cNvSpPr>
            <p:nvPr/>
          </p:nvSpPr>
          <p:spPr bwMode="auto">
            <a:xfrm>
              <a:off x="2109" y="3047"/>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7" name="Freeform 21"/>
            <p:cNvSpPr>
              <a:spLocks/>
            </p:cNvSpPr>
            <p:nvPr/>
          </p:nvSpPr>
          <p:spPr bwMode="auto">
            <a:xfrm>
              <a:off x="2154" y="2956"/>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8" name="Freeform 22"/>
            <p:cNvSpPr>
              <a:spLocks/>
            </p:cNvSpPr>
            <p:nvPr/>
          </p:nvSpPr>
          <p:spPr bwMode="auto">
            <a:xfrm>
              <a:off x="2063" y="2846"/>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89" name="Freeform 23"/>
            <p:cNvSpPr>
              <a:spLocks/>
            </p:cNvSpPr>
            <p:nvPr/>
          </p:nvSpPr>
          <p:spPr bwMode="auto">
            <a:xfrm>
              <a:off x="2154" y="2865"/>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90" name="Freeform 24"/>
            <p:cNvSpPr>
              <a:spLocks/>
            </p:cNvSpPr>
            <p:nvPr/>
          </p:nvSpPr>
          <p:spPr bwMode="auto">
            <a:xfrm>
              <a:off x="2109" y="3118"/>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sp>
          <p:nvSpPr>
            <p:cNvPr id="4491" name="Freeform 25"/>
            <p:cNvSpPr>
              <a:spLocks/>
            </p:cNvSpPr>
            <p:nvPr/>
          </p:nvSpPr>
          <p:spPr bwMode="auto">
            <a:xfrm>
              <a:off x="2154" y="3001"/>
              <a:ext cx="24" cy="19"/>
            </a:xfrm>
            <a:custGeom>
              <a:avLst/>
              <a:gdLst>
                <a:gd name="T0" fmla="*/ 3 w 24"/>
                <a:gd name="T1" fmla="*/ 0 h 19"/>
                <a:gd name="T2" fmla="*/ 24 w 24"/>
                <a:gd name="T3" fmla="*/ 12 h 19"/>
                <a:gd name="T4" fmla="*/ 7 w 24"/>
                <a:gd name="T5" fmla="*/ 10 h 19"/>
                <a:gd name="T6" fmla="*/ 3 w 24"/>
                <a:gd name="T7" fmla="*/ 0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3" y="0"/>
                  </a:moveTo>
                  <a:cubicBezTo>
                    <a:pt x="14" y="1"/>
                    <a:pt x="20" y="1"/>
                    <a:pt x="24" y="12"/>
                  </a:cubicBezTo>
                  <a:cubicBezTo>
                    <a:pt x="19" y="19"/>
                    <a:pt x="13" y="14"/>
                    <a:pt x="7" y="10"/>
                  </a:cubicBezTo>
                  <a:cubicBezTo>
                    <a:pt x="0" y="0"/>
                    <a:pt x="17" y="7"/>
                    <a:pt x="3" y="0"/>
                  </a:cubicBezTo>
                  <a:close/>
                </a:path>
              </a:pathLst>
            </a:custGeom>
            <a:solidFill>
              <a:srgbClr val="6666FF"/>
            </a:solidFill>
            <a:ln w="9525">
              <a:noFill/>
              <a:round/>
              <a:headEnd/>
              <a:tailEnd/>
            </a:ln>
          </p:spPr>
          <p:txBody>
            <a:bodyPr/>
            <a:lstStyle/>
            <a:p>
              <a:endParaRPr lang="en-US">
                <a:solidFill>
                  <a:srgbClr val="FFFFFF"/>
                </a:solidFill>
                <a:latin typeface="Calibri" pitchFamily="34" charset="0"/>
              </a:endParaRPr>
            </a:p>
          </p:txBody>
        </p:sp>
      </p:grpSp>
      <p:sp>
        <p:nvSpPr>
          <p:cNvPr id="4105" name="Freeform 26"/>
          <p:cNvSpPr>
            <a:spLocks/>
          </p:cNvSpPr>
          <p:nvPr/>
        </p:nvSpPr>
        <p:spPr bwMode="auto">
          <a:xfrm>
            <a:off x="3765550" y="1268413"/>
            <a:ext cx="1055688" cy="593725"/>
          </a:xfrm>
          <a:custGeom>
            <a:avLst/>
            <a:gdLst>
              <a:gd name="T0" fmla="*/ 2147483647 w 644"/>
              <a:gd name="T1" fmla="*/ 2147483647 h 344"/>
              <a:gd name="T2" fmla="*/ 2147483647 w 644"/>
              <a:gd name="T3" fmla="*/ 2147483647 h 344"/>
              <a:gd name="T4" fmla="*/ 2147483647 w 644"/>
              <a:gd name="T5" fmla="*/ 2147483647 h 344"/>
              <a:gd name="T6" fmla="*/ 2147483647 w 644"/>
              <a:gd name="T7" fmla="*/ 2147483647 h 344"/>
              <a:gd name="T8" fmla="*/ 2147483647 w 644"/>
              <a:gd name="T9" fmla="*/ 2147483647 h 344"/>
              <a:gd name="T10" fmla="*/ 2147483647 w 644"/>
              <a:gd name="T11" fmla="*/ 2147483647 h 344"/>
              <a:gd name="T12" fmla="*/ 2147483647 w 644"/>
              <a:gd name="T13" fmla="*/ 2147483647 h 344"/>
              <a:gd name="T14" fmla="*/ 0 w 644"/>
              <a:gd name="T15" fmla="*/ 2147483647 h 344"/>
              <a:gd name="T16" fmla="*/ 2147483647 w 644"/>
              <a:gd name="T17" fmla="*/ 2147483647 h 344"/>
              <a:gd name="T18" fmla="*/ 2147483647 w 644"/>
              <a:gd name="T19" fmla="*/ 2147483647 h 344"/>
              <a:gd name="T20" fmla="*/ 2147483647 w 644"/>
              <a:gd name="T21" fmla="*/ 2147483647 h 344"/>
              <a:gd name="T22" fmla="*/ 2147483647 w 644"/>
              <a:gd name="T23" fmla="*/ 2147483647 h 344"/>
              <a:gd name="T24" fmla="*/ 2147483647 w 644"/>
              <a:gd name="T25" fmla="*/ 2147483647 h 344"/>
              <a:gd name="T26" fmla="*/ 2147483647 w 644"/>
              <a:gd name="T27" fmla="*/ 2147483647 h 344"/>
              <a:gd name="T28" fmla="*/ 2147483647 w 644"/>
              <a:gd name="T29" fmla="*/ 2147483647 h 344"/>
              <a:gd name="T30" fmla="*/ 2147483647 w 644"/>
              <a:gd name="T31" fmla="*/ 2147483647 h 344"/>
              <a:gd name="T32" fmla="*/ 2147483647 w 644"/>
              <a:gd name="T33" fmla="*/ 2147483647 h 344"/>
              <a:gd name="T34" fmla="*/ 2147483647 w 644"/>
              <a:gd name="T35" fmla="*/ 2147483647 h 344"/>
              <a:gd name="T36" fmla="*/ 2147483647 w 644"/>
              <a:gd name="T37" fmla="*/ 2147483647 h 344"/>
              <a:gd name="T38" fmla="*/ 2147483647 w 644"/>
              <a:gd name="T39" fmla="*/ 2147483647 h 344"/>
              <a:gd name="T40" fmla="*/ 2147483647 w 644"/>
              <a:gd name="T41" fmla="*/ 2147483647 h 344"/>
              <a:gd name="T42" fmla="*/ 2147483647 w 644"/>
              <a:gd name="T43" fmla="*/ 2147483647 h 344"/>
              <a:gd name="T44" fmla="*/ 2147483647 w 644"/>
              <a:gd name="T45" fmla="*/ 0 h 344"/>
              <a:gd name="T46" fmla="*/ 2147483647 w 644"/>
              <a:gd name="T47" fmla="*/ 2147483647 h 344"/>
              <a:gd name="T48" fmla="*/ 2147483647 w 644"/>
              <a:gd name="T49" fmla="*/ 2147483647 h 344"/>
              <a:gd name="T50" fmla="*/ 2147483647 w 644"/>
              <a:gd name="T51" fmla="*/ 2147483647 h 344"/>
              <a:gd name="T52" fmla="*/ 2147483647 w 644"/>
              <a:gd name="T53" fmla="*/ 2147483647 h 344"/>
              <a:gd name="T54" fmla="*/ 2147483647 w 644"/>
              <a:gd name="T55" fmla="*/ 2147483647 h 344"/>
              <a:gd name="T56" fmla="*/ 2147483647 w 644"/>
              <a:gd name="T57" fmla="*/ 2147483647 h 344"/>
              <a:gd name="T58" fmla="*/ 2147483647 w 644"/>
              <a:gd name="T59" fmla="*/ 2147483647 h 344"/>
              <a:gd name="T60" fmla="*/ 2147483647 w 644"/>
              <a:gd name="T61" fmla="*/ 2147483647 h 344"/>
              <a:gd name="T62" fmla="*/ 2147483647 w 644"/>
              <a:gd name="T63" fmla="*/ 2147483647 h 344"/>
              <a:gd name="T64" fmla="*/ 2147483647 w 644"/>
              <a:gd name="T65" fmla="*/ 2147483647 h 344"/>
              <a:gd name="T66" fmla="*/ 2147483647 w 644"/>
              <a:gd name="T67" fmla="*/ 2147483647 h 344"/>
              <a:gd name="T68" fmla="*/ 2147483647 w 644"/>
              <a:gd name="T69" fmla="*/ 2147483647 h 344"/>
              <a:gd name="T70" fmla="*/ 2147483647 w 644"/>
              <a:gd name="T71" fmla="*/ 2147483647 h 344"/>
              <a:gd name="T72" fmla="*/ 2147483647 w 644"/>
              <a:gd name="T73" fmla="*/ 2147483647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4"/>
              <a:gd name="T112" fmla="*/ 0 h 344"/>
              <a:gd name="T113" fmla="*/ 644 w 644"/>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4" h="344">
                <a:moveTo>
                  <a:pt x="252" y="278"/>
                </a:moveTo>
                <a:cubicBezTo>
                  <a:pt x="266" y="287"/>
                  <a:pt x="258" y="302"/>
                  <a:pt x="246" y="310"/>
                </a:cubicBezTo>
                <a:cubicBezTo>
                  <a:pt x="238" y="334"/>
                  <a:pt x="186" y="335"/>
                  <a:pt x="170" y="336"/>
                </a:cubicBezTo>
                <a:cubicBezTo>
                  <a:pt x="163" y="338"/>
                  <a:pt x="159" y="342"/>
                  <a:pt x="152" y="344"/>
                </a:cubicBezTo>
                <a:cubicBezTo>
                  <a:pt x="130" y="340"/>
                  <a:pt x="125" y="330"/>
                  <a:pt x="108" y="326"/>
                </a:cubicBezTo>
                <a:cubicBezTo>
                  <a:pt x="85" y="320"/>
                  <a:pt x="56" y="317"/>
                  <a:pt x="36" y="304"/>
                </a:cubicBezTo>
                <a:cubicBezTo>
                  <a:pt x="28" y="280"/>
                  <a:pt x="10" y="261"/>
                  <a:pt x="4" y="236"/>
                </a:cubicBezTo>
                <a:cubicBezTo>
                  <a:pt x="4" y="233"/>
                  <a:pt x="0" y="200"/>
                  <a:pt x="0" y="198"/>
                </a:cubicBezTo>
                <a:cubicBezTo>
                  <a:pt x="0" y="195"/>
                  <a:pt x="7" y="176"/>
                  <a:pt x="8" y="172"/>
                </a:cubicBezTo>
                <a:cubicBezTo>
                  <a:pt x="9" y="170"/>
                  <a:pt x="10" y="166"/>
                  <a:pt x="10" y="166"/>
                </a:cubicBezTo>
                <a:cubicBezTo>
                  <a:pt x="12" y="153"/>
                  <a:pt x="11" y="149"/>
                  <a:pt x="22" y="142"/>
                </a:cubicBezTo>
                <a:cubicBezTo>
                  <a:pt x="25" y="134"/>
                  <a:pt x="27" y="131"/>
                  <a:pt x="34" y="126"/>
                </a:cubicBezTo>
                <a:cubicBezTo>
                  <a:pt x="37" y="103"/>
                  <a:pt x="38" y="108"/>
                  <a:pt x="56" y="104"/>
                </a:cubicBezTo>
                <a:cubicBezTo>
                  <a:pt x="70" y="95"/>
                  <a:pt x="63" y="98"/>
                  <a:pt x="74" y="94"/>
                </a:cubicBezTo>
                <a:cubicBezTo>
                  <a:pt x="75" y="92"/>
                  <a:pt x="76" y="90"/>
                  <a:pt x="78" y="88"/>
                </a:cubicBezTo>
                <a:cubicBezTo>
                  <a:pt x="80" y="87"/>
                  <a:pt x="83" y="88"/>
                  <a:pt x="84" y="86"/>
                </a:cubicBezTo>
                <a:lnTo>
                  <a:pt x="100" y="66"/>
                </a:lnTo>
                <a:cubicBezTo>
                  <a:pt x="100" y="66"/>
                  <a:pt x="100" y="66"/>
                  <a:pt x="100" y="66"/>
                </a:cubicBezTo>
                <a:cubicBezTo>
                  <a:pt x="104" y="62"/>
                  <a:pt x="106" y="55"/>
                  <a:pt x="112" y="54"/>
                </a:cubicBezTo>
                <a:cubicBezTo>
                  <a:pt x="128" y="51"/>
                  <a:pt x="144" y="48"/>
                  <a:pt x="160" y="46"/>
                </a:cubicBezTo>
                <a:cubicBezTo>
                  <a:pt x="170" y="43"/>
                  <a:pt x="181" y="45"/>
                  <a:pt x="190" y="40"/>
                </a:cubicBezTo>
                <a:cubicBezTo>
                  <a:pt x="222" y="24"/>
                  <a:pt x="252" y="10"/>
                  <a:pt x="288" y="6"/>
                </a:cubicBezTo>
                <a:cubicBezTo>
                  <a:pt x="299" y="2"/>
                  <a:pt x="311" y="2"/>
                  <a:pt x="322" y="0"/>
                </a:cubicBezTo>
                <a:cubicBezTo>
                  <a:pt x="350" y="4"/>
                  <a:pt x="383" y="11"/>
                  <a:pt x="410" y="20"/>
                </a:cubicBezTo>
                <a:cubicBezTo>
                  <a:pt x="419" y="34"/>
                  <a:pt x="467" y="41"/>
                  <a:pt x="484" y="52"/>
                </a:cubicBezTo>
                <a:cubicBezTo>
                  <a:pt x="490" y="56"/>
                  <a:pt x="496" y="60"/>
                  <a:pt x="502" y="64"/>
                </a:cubicBezTo>
                <a:cubicBezTo>
                  <a:pt x="506" y="67"/>
                  <a:pt x="514" y="72"/>
                  <a:pt x="514" y="72"/>
                </a:cubicBezTo>
                <a:cubicBezTo>
                  <a:pt x="518" y="83"/>
                  <a:pt x="526" y="79"/>
                  <a:pt x="534" y="84"/>
                </a:cubicBezTo>
                <a:cubicBezTo>
                  <a:pt x="540" y="88"/>
                  <a:pt x="552" y="96"/>
                  <a:pt x="552" y="96"/>
                </a:cubicBezTo>
                <a:cubicBezTo>
                  <a:pt x="554" y="103"/>
                  <a:pt x="558" y="120"/>
                  <a:pt x="564" y="126"/>
                </a:cubicBezTo>
                <a:cubicBezTo>
                  <a:pt x="569" y="131"/>
                  <a:pt x="582" y="138"/>
                  <a:pt x="582" y="138"/>
                </a:cubicBezTo>
                <a:cubicBezTo>
                  <a:pt x="583" y="140"/>
                  <a:pt x="584" y="142"/>
                  <a:pt x="586" y="144"/>
                </a:cubicBezTo>
                <a:cubicBezTo>
                  <a:pt x="588" y="145"/>
                  <a:pt x="591" y="145"/>
                  <a:pt x="592" y="146"/>
                </a:cubicBezTo>
                <a:cubicBezTo>
                  <a:pt x="597" y="151"/>
                  <a:pt x="600" y="158"/>
                  <a:pt x="604" y="164"/>
                </a:cubicBezTo>
                <a:cubicBezTo>
                  <a:pt x="616" y="182"/>
                  <a:pt x="610" y="207"/>
                  <a:pt x="630" y="220"/>
                </a:cubicBezTo>
                <a:cubicBezTo>
                  <a:pt x="635" y="234"/>
                  <a:pt x="634" y="249"/>
                  <a:pt x="638" y="264"/>
                </a:cubicBezTo>
                <a:cubicBezTo>
                  <a:pt x="640" y="271"/>
                  <a:pt x="644" y="284"/>
                  <a:pt x="644" y="284"/>
                </a:cubicBezTo>
              </a:path>
            </a:pathLst>
          </a:custGeom>
          <a:noFill/>
          <a:ln w="28575">
            <a:solidFill>
              <a:srgbClr val="C0C0C0"/>
            </a:solidFill>
            <a:round/>
            <a:headEnd/>
            <a:tailEnd/>
          </a:ln>
        </p:spPr>
        <p:txBody>
          <a:bodyPr/>
          <a:lstStyle/>
          <a:p>
            <a:endParaRPr lang="en-US">
              <a:solidFill>
                <a:srgbClr val="FFFFFF"/>
              </a:solidFill>
              <a:latin typeface="Calibri" pitchFamily="34" charset="0"/>
            </a:endParaRPr>
          </a:p>
        </p:txBody>
      </p:sp>
      <p:sp>
        <p:nvSpPr>
          <p:cNvPr id="4106" name="Freeform 27"/>
          <p:cNvSpPr>
            <a:spLocks/>
          </p:cNvSpPr>
          <p:nvPr/>
        </p:nvSpPr>
        <p:spPr bwMode="auto">
          <a:xfrm>
            <a:off x="4211638" y="1757363"/>
            <a:ext cx="614362" cy="808037"/>
          </a:xfrm>
          <a:custGeom>
            <a:avLst/>
            <a:gdLst>
              <a:gd name="T0" fmla="*/ 2147483647 w 375"/>
              <a:gd name="T1" fmla="*/ 0 h 468"/>
              <a:gd name="T2" fmla="*/ 2147483647 w 375"/>
              <a:gd name="T3" fmla="*/ 2147483647 h 468"/>
              <a:gd name="T4" fmla="*/ 2147483647 w 375"/>
              <a:gd name="T5" fmla="*/ 2147483647 h 468"/>
              <a:gd name="T6" fmla="*/ 2147483647 w 375"/>
              <a:gd name="T7" fmla="*/ 2147483647 h 468"/>
              <a:gd name="T8" fmla="*/ 2147483647 w 375"/>
              <a:gd name="T9" fmla="*/ 2147483647 h 468"/>
              <a:gd name="T10" fmla="*/ 2147483647 w 375"/>
              <a:gd name="T11" fmla="*/ 2147483647 h 468"/>
              <a:gd name="T12" fmla="*/ 2147483647 w 375"/>
              <a:gd name="T13" fmla="*/ 2147483647 h 468"/>
              <a:gd name="T14" fmla="*/ 2147483647 w 375"/>
              <a:gd name="T15" fmla="*/ 2147483647 h 468"/>
              <a:gd name="T16" fmla="*/ 2147483647 w 375"/>
              <a:gd name="T17" fmla="*/ 2147483647 h 468"/>
              <a:gd name="T18" fmla="*/ 2147483647 w 375"/>
              <a:gd name="T19" fmla="*/ 2147483647 h 468"/>
              <a:gd name="T20" fmla="*/ 2147483647 w 375"/>
              <a:gd name="T21" fmla="*/ 2147483647 h 468"/>
              <a:gd name="T22" fmla="*/ 2147483647 w 375"/>
              <a:gd name="T23" fmla="*/ 2147483647 h 468"/>
              <a:gd name="T24" fmla="*/ 2147483647 w 375"/>
              <a:gd name="T25" fmla="*/ 2147483647 h 468"/>
              <a:gd name="T26" fmla="*/ 2147483647 w 375"/>
              <a:gd name="T27" fmla="*/ 2147483647 h 468"/>
              <a:gd name="T28" fmla="*/ 2147483647 w 375"/>
              <a:gd name="T29" fmla="*/ 2147483647 h 468"/>
              <a:gd name="T30" fmla="*/ 2147483647 w 375"/>
              <a:gd name="T31" fmla="*/ 2147483647 h 468"/>
              <a:gd name="T32" fmla="*/ 2147483647 w 375"/>
              <a:gd name="T33" fmla="*/ 2147483647 h 468"/>
              <a:gd name="T34" fmla="*/ 2147483647 w 375"/>
              <a:gd name="T35" fmla="*/ 2147483647 h 468"/>
              <a:gd name="T36" fmla="*/ 2147483647 w 375"/>
              <a:gd name="T37" fmla="*/ 2147483647 h 468"/>
              <a:gd name="T38" fmla="*/ 2147483647 w 375"/>
              <a:gd name="T39" fmla="*/ 2147483647 h 468"/>
              <a:gd name="T40" fmla="*/ 2147483647 w 375"/>
              <a:gd name="T41" fmla="*/ 2147483647 h 468"/>
              <a:gd name="T42" fmla="*/ 2147483647 w 375"/>
              <a:gd name="T43" fmla="*/ 2147483647 h 468"/>
              <a:gd name="T44" fmla="*/ 2147483647 w 375"/>
              <a:gd name="T45" fmla="*/ 2147483647 h 468"/>
              <a:gd name="T46" fmla="*/ 2147483647 w 375"/>
              <a:gd name="T47" fmla="*/ 2147483647 h 468"/>
              <a:gd name="T48" fmla="*/ 2147483647 w 375"/>
              <a:gd name="T49" fmla="*/ 2147483647 h 468"/>
              <a:gd name="T50" fmla="*/ 2147483647 w 375"/>
              <a:gd name="T51" fmla="*/ 2147483647 h 468"/>
              <a:gd name="T52" fmla="*/ 2147483647 w 375"/>
              <a:gd name="T53" fmla="*/ 2147483647 h 468"/>
              <a:gd name="T54" fmla="*/ 2147483647 w 375"/>
              <a:gd name="T55" fmla="*/ 2147483647 h 468"/>
              <a:gd name="T56" fmla="*/ 2147483647 w 375"/>
              <a:gd name="T57" fmla="*/ 2147483647 h 468"/>
              <a:gd name="T58" fmla="*/ 2147483647 w 375"/>
              <a:gd name="T59" fmla="*/ 2147483647 h 4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468"/>
              <a:gd name="T92" fmla="*/ 375 w 375"/>
              <a:gd name="T93" fmla="*/ 468 h 4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468">
                <a:moveTo>
                  <a:pt x="371" y="0"/>
                </a:moveTo>
                <a:cubicBezTo>
                  <a:pt x="365" y="17"/>
                  <a:pt x="375" y="37"/>
                  <a:pt x="359" y="48"/>
                </a:cubicBezTo>
                <a:cubicBezTo>
                  <a:pt x="355" y="61"/>
                  <a:pt x="353" y="72"/>
                  <a:pt x="341" y="80"/>
                </a:cubicBezTo>
                <a:cubicBezTo>
                  <a:pt x="339" y="87"/>
                  <a:pt x="334" y="99"/>
                  <a:pt x="329" y="104"/>
                </a:cubicBezTo>
                <a:cubicBezTo>
                  <a:pt x="322" y="111"/>
                  <a:pt x="306" y="110"/>
                  <a:pt x="297" y="116"/>
                </a:cubicBezTo>
                <a:cubicBezTo>
                  <a:pt x="303" y="125"/>
                  <a:pt x="313" y="130"/>
                  <a:pt x="317" y="142"/>
                </a:cubicBezTo>
                <a:cubicBezTo>
                  <a:pt x="311" y="177"/>
                  <a:pt x="319" y="157"/>
                  <a:pt x="307" y="172"/>
                </a:cubicBezTo>
                <a:cubicBezTo>
                  <a:pt x="302" y="177"/>
                  <a:pt x="291" y="186"/>
                  <a:pt x="291" y="186"/>
                </a:cubicBezTo>
                <a:cubicBezTo>
                  <a:pt x="287" y="198"/>
                  <a:pt x="282" y="207"/>
                  <a:pt x="271" y="214"/>
                </a:cubicBezTo>
                <a:cubicBezTo>
                  <a:pt x="257" y="235"/>
                  <a:pt x="259" y="237"/>
                  <a:pt x="233" y="244"/>
                </a:cubicBezTo>
                <a:cubicBezTo>
                  <a:pt x="233" y="244"/>
                  <a:pt x="218" y="249"/>
                  <a:pt x="215" y="250"/>
                </a:cubicBezTo>
                <a:cubicBezTo>
                  <a:pt x="213" y="251"/>
                  <a:pt x="209" y="252"/>
                  <a:pt x="209" y="252"/>
                </a:cubicBezTo>
                <a:cubicBezTo>
                  <a:pt x="191" y="249"/>
                  <a:pt x="175" y="246"/>
                  <a:pt x="157" y="244"/>
                </a:cubicBezTo>
                <a:cubicBezTo>
                  <a:pt x="140" y="232"/>
                  <a:pt x="136" y="207"/>
                  <a:pt x="131" y="188"/>
                </a:cubicBezTo>
                <a:cubicBezTo>
                  <a:pt x="129" y="151"/>
                  <a:pt x="117" y="115"/>
                  <a:pt x="105" y="80"/>
                </a:cubicBezTo>
                <a:cubicBezTo>
                  <a:pt x="101" y="68"/>
                  <a:pt x="100" y="53"/>
                  <a:pt x="89" y="46"/>
                </a:cubicBezTo>
                <a:cubicBezTo>
                  <a:pt x="83" y="29"/>
                  <a:pt x="49" y="26"/>
                  <a:pt x="33" y="24"/>
                </a:cubicBezTo>
                <a:cubicBezTo>
                  <a:pt x="27" y="25"/>
                  <a:pt x="20" y="25"/>
                  <a:pt x="15" y="28"/>
                </a:cubicBezTo>
                <a:cubicBezTo>
                  <a:pt x="11" y="31"/>
                  <a:pt x="7" y="40"/>
                  <a:pt x="7" y="40"/>
                </a:cubicBezTo>
                <a:cubicBezTo>
                  <a:pt x="16" y="42"/>
                  <a:pt x="21" y="43"/>
                  <a:pt x="29" y="48"/>
                </a:cubicBezTo>
                <a:cubicBezTo>
                  <a:pt x="34" y="55"/>
                  <a:pt x="38" y="64"/>
                  <a:pt x="41" y="72"/>
                </a:cubicBezTo>
                <a:cubicBezTo>
                  <a:pt x="32" y="99"/>
                  <a:pt x="46" y="70"/>
                  <a:pt x="13" y="86"/>
                </a:cubicBezTo>
                <a:cubicBezTo>
                  <a:pt x="9" y="88"/>
                  <a:pt x="9" y="98"/>
                  <a:pt x="9" y="98"/>
                </a:cubicBezTo>
                <a:cubicBezTo>
                  <a:pt x="10" y="114"/>
                  <a:pt x="0" y="156"/>
                  <a:pt x="21" y="170"/>
                </a:cubicBezTo>
                <a:cubicBezTo>
                  <a:pt x="29" y="194"/>
                  <a:pt x="43" y="213"/>
                  <a:pt x="53" y="236"/>
                </a:cubicBezTo>
                <a:cubicBezTo>
                  <a:pt x="62" y="256"/>
                  <a:pt x="65" y="272"/>
                  <a:pt x="77" y="290"/>
                </a:cubicBezTo>
                <a:cubicBezTo>
                  <a:pt x="86" y="304"/>
                  <a:pt x="85" y="324"/>
                  <a:pt x="95" y="338"/>
                </a:cubicBezTo>
                <a:cubicBezTo>
                  <a:pt x="100" y="362"/>
                  <a:pt x="106" y="384"/>
                  <a:pt x="109" y="408"/>
                </a:cubicBezTo>
                <a:cubicBezTo>
                  <a:pt x="110" y="428"/>
                  <a:pt x="108" y="435"/>
                  <a:pt x="113" y="450"/>
                </a:cubicBezTo>
                <a:cubicBezTo>
                  <a:pt x="114" y="452"/>
                  <a:pt x="116" y="468"/>
                  <a:pt x="121" y="468"/>
                </a:cubicBezTo>
              </a:path>
            </a:pathLst>
          </a:custGeom>
          <a:noFill/>
          <a:ln w="28575">
            <a:solidFill>
              <a:srgbClr val="C0C0C0"/>
            </a:solidFill>
            <a:round/>
            <a:headEnd/>
            <a:tailEnd/>
          </a:ln>
        </p:spPr>
        <p:txBody>
          <a:bodyPr/>
          <a:lstStyle/>
          <a:p>
            <a:endParaRPr lang="en-US">
              <a:solidFill>
                <a:srgbClr val="FFFFFF"/>
              </a:solidFill>
              <a:latin typeface="Calibri" pitchFamily="34" charset="0"/>
            </a:endParaRPr>
          </a:p>
        </p:txBody>
      </p:sp>
      <p:sp>
        <p:nvSpPr>
          <p:cNvPr id="4107" name="Freeform 28"/>
          <p:cNvSpPr>
            <a:spLocks/>
          </p:cNvSpPr>
          <p:nvPr/>
        </p:nvSpPr>
        <p:spPr bwMode="auto">
          <a:xfrm>
            <a:off x="4456113" y="2171700"/>
            <a:ext cx="41275" cy="417513"/>
          </a:xfrm>
          <a:custGeom>
            <a:avLst/>
            <a:gdLst>
              <a:gd name="T0" fmla="*/ 2147483647 w 26"/>
              <a:gd name="T1" fmla="*/ 2147483647 h 241"/>
              <a:gd name="T2" fmla="*/ 2147483647 w 26"/>
              <a:gd name="T3" fmla="*/ 2147483647 h 241"/>
              <a:gd name="T4" fmla="*/ 2147483647 w 26"/>
              <a:gd name="T5" fmla="*/ 2147483647 h 241"/>
              <a:gd name="T6" fmla="*/ 0 w 26"/>
              <a:gd name="T7" fmla="*/ 0 h 241"/>
              <a:gd name="T8" fmla="*/ 0 60000 65536"/>
              <a:gd name="T9" fmla="*/ 0 60000 65536"/>
              <a:gd name="T10" fmla="*/ 0 60000 65536"/>
              <a:gd name="T11" fmla="*/ 0 60000 65536"/>
              <a:gd name="T12" fmla="*/ 0 w 26"/>
              <a:gd name="T13" fmla="*/ 0 h 241"/>
              <a:gd name="T14" fmla="*/ 26 w 26"/>
              <a:gd name="T15" fmla="*/ 241 h 241"/>
            </a:gdLst>
            <a:ahLst/>
            <a:cxnLst>
              <a:cxn ang="T8">
                <a:pos x="T0" y="T1"/>
              </a:cxn>
              <a:cxn ang="T9">
                <a:pos x="T2" y="T3"/>
              </a:cxn>
              <a:cxn ang="T10">
                <a:pos x="T4" y="T5"/>
              </a:cxn>
              <a:cxn ang="T11">
                <a:pos x="T6" y="T7"/>
              </a:cxn>
            </a:cxnLst>
            <a:rect l="T12" t="T13" r="T14" b="T15"/>
            <a:pathLst>
              <a:path w="26" h="241">
                <a:moveTo>
                  <a:pt x="24" y="232"/>
                </a:moveTo>
                <a:cubicBezTo>
                  <a:pt x="16" y="209"/>
                  <a:pt x="26" y="241"/>
                  <a:pt x="20" y="178"/>
                </a:cubicBezTo>
                <a:cubicBezTo>
                  <a:pt x="19" y="170"/>
                  <a:pt x="14" y="160"/>
                  <a:pt x="12" y="152"/>
                </a:cubicBezTo>
                <a:cubicBezTo>
                  <a:pt x="10" y="101"/>
                  <a:pt x="0" y="51"/>
                  <a:pt x="0" y="0"/>
                </a:cubicBezTo>
              </a:path>
            </a:pathLst>
          </a:custGeom>
          <a:noFill/>
          <a:ln w="28575">
            <a:solidFill>
              <a:srgbClr val="C0C0C0"/>
            </a:solidFill>
            <a:round/>
            <a:headEnd/>
            <a:tailEnd/>
          </a:ln>
        </p:spPr>
        <p:txBody>
          <a:bodyPr/>
          <a:lstStyle/>
          <a:p>
            <a:endParaRPr lang="en-US">
              <a:solidFill>
                <a:srgbClr val="FFFFFF"/>
              </a:solidFill>
              <a:latin typeface="Calibri" pitchFamily="34" charset="0"/>
            </a:endParaRPr>
          </a:p>
        </p:txBody>
      </p:sp>
      <p:sp>
        <p:nvSpPr>
          <p:cNvPr id="4108" name="Freeform 29"/>
          <p:cNvSpPr>
            <a:spLocks/>
          </p:cNvSpPr>
          <p:nvPr/>
        </p:nvSpPr>
        <p:spPr bwMode="auto">
          <a:xfrm>
            <a:off x="3994150" y="1566863"/>
            <a:ext cx="495300" cy="234950"/>
          </a:xfrm>
          <a:custGeom>
            <a:avLst/>
            <a:gdLst>
              <a:gd name="T0" fmla="*/ 2147483647 w 303"/>
              <a:gd name="T1" fmla="*/ 2147483647 h 136"/>
              <a:gd name="T2" fmla="*/ 2147483647 w 303"/>
              <a:gd name="T3" fmla="*/ 2147483647 h 136"/>
              <a:gd name="T4" fmla="*/ 2147483647 w 303"/>
              <a:gd name="T5" fmla="*/ 2147483647 h 136"/>
              <a:gd name="T6" fmla="*/ 2147483647 w 303"/>
              <a:gd name="T7" fmla="*/ 2147483647 h 136"/>
              <a:gd name="T8" fmla="*/ 2147483647 w 303"/>
              <a:gd name="T9" fmla="*/ 2147483647 h 136"/>
              <a:gd name="T10" fmla="*/ 2147483647 w 303"/>
              <a:gd name="T11" fmla="*/ 2147483647 h 136"/>
              <a:gd name="T12" fmla="*/ 2147483647 w 303"/>
              <a:gd name="T13" fmla="*/ 2147483647 h 136"/>
              <a:gd name="T14" fmla="*/ 2147483647 w 303"/>
              <a:gd name="T15" fmla="*/ 2147483647 h 136"/>
              <a:gd name="T16" fmla="*/ 2147483647 w 303"/>
              <a:gd name="T17" fmla="*/ 0 h 136"/>
              <a:gd name="T18" fmla="*/ 2147483647 w 303"/>
              <a:gd name="T19" fmla="*/ 2147483647 h 136"/>
              <a:gd name="T20" fmla="*/ 2147483647 w 303"/>
              <a:gd name="T21" fmla="*/ 2147483647 h 136"/>
              <a:gd name="T22" fmla="*/ 2147483647 w 303"/>
              <a:gd name="T23" fmla="*/ 2147483647 h 136"/>
              <a:gd name="T24" fmla="*/ 2147483647 w 303"/>
              <a:gd name="T25" fmla="*/ 2147483647 h 136"/>
              <a:gd name="T26" fmla="*/ 2147483647 w 303"/>
              <a:gd name="T27" fmla="*/ 2147483647 h 136"/>
              <a:gd name="T28" fmla="*/ 2147483647 w 303"/>
              <a:gd name="T29" fmla="*/ 2147483647 h 136"/>
              <a:gd name="T30" fmla="*/ 2147483647 w 303"/>
              <a:gd name="T31" fmla="*/ 2147483647 h 136"/>
              <a:gd name="T32" fmla="*/ 2147483647 w 303"/>
              <a:gd name="T33" fmla="*/ 2147483647 h 136"/>
              <a:gd name="T34" fmla="*/ 2147483647 w 303"/>
              <a:gd name="T35" fmla="*/ 2147483647 h 136"/>
              <a:gd name="T36" fmla="*/ 2147483647 w 303"/>
              <a:gd name="T37" fmla="*/ 2147483647 h 136"/>
              <a:gd name="T38" fmla="*/ 2147483647 w 303"/>
              <a:gd name="T39" fmla="*/ 2147483647 h 136"/>
              <a:gd name="T40" fmla="*/ 2147483647 w 303"/>
              <a:gd name="T41" fmla="*/ 2147483647 h 136"/>
              <a:gd name="T42" fmla="*/ 2147483647 w 303"/>
              <a:gd name="T43" fmla="*/ 2147483647 h 136"/>
              <a:gd name="T44" fmla="*/ 2147483647 w 303"/>
              <a:gd name="T45" fmla="*/ 2147483647 h 136"/>
              <a:gd name="T46" fmla="*/ 2147483647 w 303"/>
              <a:gd name="T47" fmla="*/ 2147483647 h 136"/>
              <a:gd name="T48" fmla="*/ 2147483647 w 303"/>
              <a:gd name="T49" fmla="*/ 2147483647 h 136"/>
              <a:gd name="T50" fmla="*/ 2147483647 w 303"/>
              <a:gd name="T51" fmla="*/ 2147483647 h 136"/>
              <a:gd name="T52" fmla="*/ 2147483647 w 303"/>
              <a:gd name="T53" fmla="*/ 2147483647 h 136"/>
              <a:gd name="T54" fmla="*/ 2147483647 w 303"/>
              <a:gd name="T55" fmla="*/ 2147483647 h 136"/>
              <a:gd name="T56" fmla="*/ 2147483647 w 303"/>
              <a:gd name="T57" fmla="*/ 2147483647 h 136"/>
              <a:gd name="T58" fmla="*/ 2147483647 w 303"/>
              <a:gd name="T59" fmla="*/ 2147483647 h 136"/>
              <a:gd name="T60" fmla="*/ 2147483647 w 303"/>
              <a:gd name="T61" fmla="*/ 2147483647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3"/>
              <a:gd name="T94" fmla="*/ 0 h 136"/>
              <a:gd name="T95" fmla="*/ 303 w 303"/>
              <a:gd name="T96" fmla="*/ 136 h 1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3" h="136">
                <a:moveTo>
                  <a:pt x="112" y="109"/>
                </a:moveTo>
                <a:cubicBezTo>
                  <a:pt x="108" y="100"/>
                  <a:pt x="107" y="95"/>
                  <a:pt x="97" y="93"/>
                </a:cubicBezTo>
                <a:cubicBezTo>
                  <a:pt x="83" y="86"/>
                  <a:pt x="49" y="88"/>
                  <a:pt x="42" y="88"/>
                </a:cubicBezTo>
                <a:cubicBezTo>
                  <a:pt x="35" y="87"/>
                  <a:pt x="29" y="85"/>
                  <a:pt x="22" y="84"/>
                </a:cubicBezTo>
                <a:cubicBezTo>
                  <a:pt x="13" y="80"/>
                  <a:pt x="8" y="75"/>
                  <a:pt x="3" y="67"/>
                </a:cubicBezTo>
                <a:cubicBezTo>
                  <a:pt x="4" y="55"/>
                  <a:pt x="0" y="28"/>
                  <a:pt x="18" y="24"/>
                </a:cubicBezTo>
                <a:cubicBezTo>
                  <a:pt x="24" y="19"/>
                  <a:pt x="29" y="16"/>
                  <a:pt x="37" y="15"/>
                </a:cubicBezTo>
                <a:cubicBezTo>
                  <a:pt x="44" y="12"/>
                  <a:pt x="51" y="10"/>
                  <a:pt x="58" y="9"/>
                </a:cubicBezTo>
                <a:cubicBezTo>
                  <a:pt x="73" y="3"/>
                  <a:pt x="88" y="1"/>
                  <a:pt x="105" y="0"/>
                </a:cubicBezTo>
                <a:cubicBezTo>
                  <a:pt x="121" y="2"/>
                  <a:pt x="132" y="4"/>
                  <a:pt x="147" y="7"/>
                </a:cubicBezTo>
                <a:cubicBezTo>
                  <a:pt x="153" y="10"/>
                  <a:pt x="159" y="12"/>
                  <a:pt x="165" y="13"/>
                </a:cubicBezTo>
                <a:cubicBezTo>
                  <a:pt x="176" y="19"/>
                  <a:pt x="192" y="21"/>
                  <a:pt x="204" y="22"/>
                </a:cubicBezTo>
                <a:cubicBezTo>
                  <a:pt x="212" y="24"/>
                  <a:pt x="220" y="27"/>
                  <a:pt x="228" y="28"/>
                </a:cubicBezTo>
                <a:cubicBezTo>
                  <a:pt x="238" y="35"/>
                  <a:pt x="245" y="46"/>
                  <a:pt x="258" y="49"/>
                </a:cubicBezTo>
                <a:cubicBezTo>
                  <a:pt x="268" y="56"/>
                  <a:pt x="280" y="60"/>
                  <a:pt x="289" y="69"/>
                </a:cubicBezTo>
                <a:cubicBezTo>
                  <a:pt x="293" y="73"/>
                  <a:pt x="294" y="78"/>
                  <a:pt x="297" y="82"/>
                </a:cubicBezTo>
                <a:cubicBezTo>
                  <a:pt x="298" y="88"/>
                  <a:pt x="300" y="94"/>
                  <a:pt x="303" y="100"/>
                </a:cubicBezTo>
                <a:cubicBezTo>
                  <a:pt x="300" y="121"/>
                  <a:pt x="301" y="134"/>
                  <a:pt x="279" y="136"/>
                </a:cubicBezTo>
                <a:cubicBezTo>
                  <a:pt x="268" y="132"/>
                  <a:pt x="268" y="129"/>
                  <a:pt x="261" y="120"/>
                </a:cubicBezTo>
                <a:cubicBezTo>
                  <a:pt x="259" y="113"/>
                  <a:pt x="258" y="107"/>
                  <a:pt x="256" y="100"/>
                </a:cubicBezTo>
                <a:cubicBezTo>
                  <a:pt x="254" y="79"/>
                  <a:pt x="236" y="64"/>
                  <a:pt x="214" y="60"/>
                </a:cubicBezTo>
                <a:cubicBezTo>
                  <a:pt x="209" y="56"/>
                  <a:pt x="205" y="55"/>
                  <a:pt x="199" y="54"/>
                </a:cubicBezTo>
                <a:cubicBezTo>
                  <a:pt x="191" y="50"/>
                  <a:pt x="181" y="44"/>
                  <a:pt x="172" y="42"/>
                </a:cubicBezTo>
                <a:cubicBezTo>
                  <a:pt x="164" y="38"/>
                  <a:pt x="153" y="32"/>
                  <a:pt x="145" y="30"/>
                </a:cubicBezTo>
                <a:cubicBezTo>
                  <a:pt x="139" y="27"/>
                  <a:pt x="133" y="25"/>
                  <a:pt x="127" y="24"/>
                </a:cubicBezTo>
                <a:cubicBezTo>
                  <a:pt x="113" y="17"/>
                  <a:pt x="99" y="23"/>
                  <a:pt x="84" y="24"/>
                </a:cubicBezTo>
                <a:cubicBezTo>
                  <a:pt x="76" y="26"/>
                  <a:pt x="74" y="30"/>
                  <a:pt x="67" y="33"/>
                </a:cubicBezTo>
                <a:cubicBezTo>
                  <a:pt x="63" y="39"/>
                  <a:pt x="58" y="42"/>
                  <a:pt x="55" y="49"/>
                </a:cubicBezTo>
                <a:cubicBezTo>
                  <a:pt x="53" y="64"/>
                  <a:pt x="53" y="79"/>
                  <a:pt x="69" y="82"/>
                </a:cubicBezTo>
                <a:cubicBezTo>
                  <a:pt x="80" y="87"/>
                  <a:pt x="85" y="84"/>
                  <a:pt x="99" y="82"/>
                </a:cubicBezTo>
                <a:cubicBezTo>
                  <a:pt x="125" y="86"/>
                  <a:pt x="121" y="90"/>
                  <a:pt x="121" y="115"/>
                </a:cubicBezTo>
              </a:path>
            </a:pathLst>
          </a:custGeom>
          <a:noFill/>
          <a:ln w="28575">
            <a:solidFill>
              <a:srgbClr val="808080"/>
            </a:solidFill>
            <a:round/>
            <a:headEnd/>
            <a:tailEnd/>
          </a:ln>
        </p:spPr>
        <p:txBody>
          <a:bodyPr/>
          <a:lstStyle/>
          <a:p>
            <a:endParaRPr lang="en-US">
              <a:solidFill>
                <a:srgbClr val="FFFFFF"/>
              </a:solidFill>
              <a:latin typeface="Calibri" pitchFamily="34" charset="0"/>
            </a:endParaRPr>
          </a:p>
        </p:txBody>
      </p:sp>
      <p:sp>
        <p:nvSpPr>
          <p:cNvPr id="4109" name="Freeform 30"/>
          <p:cNvSpPr>
            <a:spLocks/>
          </p:cNvSpPr>
          <p:nvPr/>
        </p:nvSpPr>
        <p:spPr bwMode="auto">
          <a:xfrm>
            <a:off x="4406900" y="1836738"/>
            <a:ext cx="300038" cy="307975"/>
          </a:xfrm>
          <a:custGeom>
            <a:avLst/>
            <a:gdLst>
              <a:gd name="T0" fmla="*/ 2147483647 w 184"/>
              <a:gd name="T1" fmla="*/ 2147483647 h 178"/>
              <a:gd name="T2" fmla="*/ 2147483647 w 184"/>
              <a:gd name="T3" fmla="*/ 2147483647 h 178"/>
              <a:gd name="T4" fmla="*/ 2147483647 w 184"/>
              <a:gd name="T5" fmla="*/ 2147483647 h 178"/>
              <a:gd name="T6" fmla="*/ 2147483647 w 184"/>
              <a:gd name="T7" fmla="*/ 2147483647 h 178"/>
              <a:gd name="T8" fmla="*/ 2147483647 w 184"/>
              <a:gd name="T9" fmla="*/ 2147483647 h 178"/>
              <a:gd name="T10" fmla="*/ 2147483647 w 184"/>
              <a:gd name="T11" fmla="*/ 2147483647 h 178"/>
              <a:gd name="T12" fmla="*/ 2147483647 w 184"/>
              <a:gd name="T13" fmla="*/ 0 h 178"/>
              <a:gd name="T14" fmla="*/ 2147483647 w 184"/>
              <a:gd name="T15" fmla="*/ 2147483647 h 178"/>
              <a:gd name="T16" fmla="*/ 2147483647 w 184"/>
              <a:gd name="T17" fmla="*/ 2147483647 h 178"/>
              <a:gd name="T18" fmla="*/ 2147483647 w 184"/>
              <a:gd name="T19" fmla="*/ 2147483647 h 178"/>
              <a:gd name="T20" fmla="*/ 2147483647 w 184"/>
              <a:gd name="T21" fmla="*/ 2147483647 h 178"/>
              <a:gd name="T22" fmla="*/ 2147483647 w 184"/>
              <a:gd name="T23" fmla="*/ 2147483647 h 178"/>
              <a:gd name="T24" fmla="*/ 2147483647 w 184"/>
              <a:gd name="T25" fmla="*/ 2147483647 h 178"/>
              <a:gd name="T26" fmla="*/ 2147483647 w 184"/>
              <a:gd name="T27" fmla="*/ 2147483647 h 178"/>
              <a:gd name="T28" fmla="*/ 2147483647 w 184"/>
              <a:gd name="T29" fmla="*/ 2147483647 h 178"/>
              <a:gd name="T30" fmla="*/ 2147483647 w 184"/>
              <a:gd name="T31" fmla="*/ 2147483647 h 178"/>
              <a:gd name="T32" fmla="*/ 2147483647 w 184"/>
              <a:gd name="T33" fmla="*/ 2147483647 h 178"/>
              <a:gd name="T34" fmla="*/ 2147483647 w 184"/>
              <a:gd name="T35" fmla="*/ 2147483647 h 178"/>
              <a:gd name="T36" fmla="*/ 2147483647 w 184"/>
              <a:gd name="T37" fmla="*/ 2147483647 h 178"/>
              <a:gd name="T38" fmla="*/ 2147483647 w 184"/>
              <a:gd name="T39" fmla="*/ 2147483647 h 178"/>
              <a:gd name="T40" fmla="*/ 2147483647 w 184"/>
              <a:gd name="T41" fmla="*/ 2147483647 h 178"/>
              <a:gd name="T42" fmla="*/ 2147483647 w 184"/>
              <a:gd name="T43" fmla="*/ 2147483647 h 178"/>
              <a:gd name="T44" fmla="*/ 2147483647 w 184"/>
              <a:gd name="T45" fmla="*/ 2147483647 h 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
              <a:gd name="T70" fmla="*/ 0 h 178"/>
              <a:gd name="T71" fmla="*/ 184 w 184"/>
              <a:gd name="T72" fmla="*/ 178 h 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 h="178">
                <a:moveTo>
                  <a:pt x="184" y="69"/>
                </a:moveTo>
                <a:cubicBezTo>
                  <a:pt x="178" y="65"/>
                  <a:pt x="173" y="61"/>
                  <a:pt x="166" y="60"/>
                </a:cubicBezTo>
                <a:cubicBezTo>
                  <a:pt x="157" y="55"/>
                  <a:pt x="143" y="47"/>
                  <a:pt x="133" y="45"/>
                </a:cubicBezTo>
                <a:cubicBezTo>
                  <a:pt x="128" y="41"/>
                  <a:pt x="121" y="37"/>
                  <a:pt x="115" y="36"/>
                </a:cubicBezTo>
                <a:cubicBezTo>
                  <a:pt x="106" y="30"/>
                  <a:pt x="99" y="14"/>
                  <a:pt x="88" y="12"/>
                </a:cubicBezTo>
                <a:cubicBezTo>
                  <a:pt x="83" y="8"/>
                  <a:pt x="79" y="7"/>
                  <a:pt x="73" y="6"/>
                </a:cubicBezTo>
                <a:cubicBezTo>
                  <a:pt x="67" y="3"/>
                  <a:pt x="61" y="1"/>
                  <a:pt x="55" y="0"/>
                </a:cubicBezTo>
                <a:cubicBezTo>
                  <a:pt x="40" y="3"/>
                  <a:pt x="42" y="5"/>
                  <a:pt x="31" y="9"/>
                </a:cubicBezTo>
                <a:cubicBezTo>
                  <a:pt x="27" y="15"/>
                  <a:pt x="22" y="20"/>
                  <a:pt x="16" y="24"/>
                </a:cubicBezTo>
                <a:cubicBezTo>
                  <a:pt x="15" y="31"/>
                  <a:pt x="11" y="37"/>
                  <a:pt x="7" y="43"/>
                </a:cubicBezTo>
                <a:cubicBezTo>
                  <a:pt x="6" y="48"/>
                  <a:pt x="4" y="52"/>
                  <a:pt x="3" y="57"/>
                </a:cubicBezTo>
                <a:cubicBezTo>
                  <a:pt x="6" y="77"/>
                  <a:pt x="0" y="79"/>
                  <a:pt x="15" y="82"/>
                </a:cubicBezTo>
                <a:cubicBezTo>
                  <a:pt x="19" y="88"/>
                  <a:pt x="20" y="90"/>
                  <a:pt x="27" y="91"/>
                </a:cubicBezTo>
                <a:cubicBezTo>
                  <a:pt x="40" y="101"/>
                  <a:pt x="26" y="110"/>
                  <a:pt x="16" y="114"/>
                </a:cubicBezTo>
                <a:cubicBezTo>
                  <a:pt x="19" y="131"/>
                  <a:pt x="19" y="134"/>
                  <a:pt x="36" y="138"/>
                </a:cubicBezTo>
                <a:cubicBezTo>
                  <a:pt x="53" y="151"/>
                  <a:pt x="70" y="173"/>
                  <a:pt x="93" y="178"/>
                </a:cubicBezTo>
                <a:cubicBezTo>
                  <a:pt x="113" y="175"/>
                  <a:pt x="108" y="175"/>
                  <a:pt x="120" y="168"/>
                </a:cubicBezTo>
                <a:cubicBezTo>
                  <a:pt x="124" y="162"/>
                  <a:pt x="128" y="156"/>
                  <a:pt x="132" y="150"/>
                </a:cubicBezTo>
                <a:cubicBezTo>
                  <a:pt x="133" y="144"/>
                  <a:pt x="135" y="141"/>
                  <a:pt x="138" y="136"/>
                </a:cubicBezTo>
                <a:cubicBezTo>
                  <a:pt x="140" y="126"/>
                  <a:pt x="141" y="118"/>
                  <a:pt x="142" y="108"/>
                </a:cubicBezTo>
                <a:cubicBezTo>
                  <a:pt x="141" y="89"/>
                  <a:pt x="142" y="70"/>
                  <a:pt x="139" y="52"/>
                </a:cubicBezTo>
                <a:cubicBezTo>
                  <a:pt x="139" y="50"/>
                  <a:pt x="135" y="52"/>
                  <a:pt x="133" y="51"/>
                </a:cubicBezTo>
                <a:cubicBezTo>
                  <a:pt x="132" y="50"/>
                  <a:pt x="128" y="45"/>
                  <a:pt x="127" y="43"/>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10" name="Freeform 31"/>
          <p:cNvSpPr>
            <a:spLocks/>
          </p:cNvSpPr>
          <p:nvPr/>
        </p:nvSpPr>
        <p:spPr bwMode="auto">
          <a:xfrm>
            <a:off x="3914775" y="1460500"/>
            <a:ext cx="638175" cy="334963"/>
          </a:xfrm>
          <a:custGeom>
            <a:avLst/>
            <a:gdLst>
              <a:gd name="T0" fmla="*/ 2147483647 w 390"/>
              <a:gd name="T1" fmla="*/ 2147483647 h 194"/>
              <a:gd name="T2" fmla="*/ 2147483647 w 390"/>
              <a:gd name="T3" fmla="*/ 2147483647 h 194"/>
              <a:gd name="T4" fmla="*/ 2147483647 w 390"/>
              <a:gd name="T5" fmla="*/ 2147483647 h 194"/>
              <a:gd name="T6" fmla="*/ 2147483647 w 390"/>
              <a:gd name="T7" fmla="*/ 2147483647 h 194"/>
              <a:gd name="T8" fmla="*/ 2147483647 w 390"/>
              <a:gd name="T9" fmla="*/ 2147483647 h 194"/>
              <a:gd name="T10" fmla="*/ 2147483647 w 390"/>
              <a:gd name="T11" fmla="*/ 2147483647 h 194"/>
              <a:gd name="T12" fmla="*/ 2147483647 w 390"/>
              <a:gd name="T13" fmla="*/ 2147483647 h 194"/>
              <a:gd name="T14" fmla="*/ 2147483647 w 390"/>
              <a:gd name="T15" fmla="*/ 2147483647 h 194"/>
              <a:gd name="T16" fmla="*/ 2147483647 w 390"/>
              <a:gd name="T17" fmla="*/ 2147483647 h 194"/>
              <a:gd name="T18" fmla="*/ 2147483647 w 390"/>
              <a:gd name="T19" fmla="*/ 0 h 194"/>
              <a:gd name="T20" fmla="*/ 2147483647 w 390"/>
              <a:gd name="T21" fmla="*/ 2147483647 h 194"/>
              <a:gd name="T22" fmla="*/ 2147483647 w 390"/>
              <a:gd name="T23" fmla="*/ 2147483647 h 194"/>
              <a:gd name="T24" fmla="*/ 2147483647 w 390"/>
              <a:gd name="T25" fmla="*/ 2147483647 h 194"/>
              <a:gd name="T26" fmla="*/ 2147483647 w 390"/>
              <a:gd name="T27" fmla="*/ 2147483647 h 194"/>
              <a:gd name="T28" fmla="*/ 2147483647 w 390"/>
              <a:gd name="T29" fmla="*/ 2147483647 h 194"/>
              <a:gd name="T30" fmla="*/ 2147483647 w 390"/>
              <a:gd name="T31" fmla="*/ 2147483647 h 194"/>
              <a:gd name="T32" fmla="*/ 2147483647 w 390"/>
              <a:gd name="T33" fmla="*/ 2147483647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194"/>
              <a:gd name="T53" fmla="*/ 390 w 390"/>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194">
                <a:moveTo>
                  <a:pt x="45" y="168"/>
                </a:moveTo>
                <a:cubicBezTo>
                  <a:pt x="39" y="159"/>
                  <a:pt x="30" y="151"/>
                  <a:pt x="19" y="149"/>
                </a:cubicBezTo>
                <a:cubicBezTo>
                  <a:pt x="16" y="144"/>
                  <a:pt x="14" y="139"/>
                  <a:pt x="10" y="134"/>
                </a:cubicBezTo>
                <a:cubicBezTo>
                  <a:pt x="8" y="122"/>
                  <a:pt x="5" y="111"/>
                  <a:pt x="3" y="99"/>
                </a:cubicBezTo>
                <a:cubicBezTo>
                  <a:pt x="5" y="77"/>
                  <a:pt x="0" y="57"/>
                  <a:pt x="24" y="53"/>
                </a:cubicBezTo>
                <a:cubicBezTo>
                  <a:pt x="28" y="48"/>
                  <a:pt x="39" y="41"/>
                  <a:pt x="39" y="41"/>
                </a:cubicBezTo>
                <a:cubicBezTo>
                  <a:pt x="46" y="32"/>
                  <a:pt x="54" y="22"/>
                  <a:pt x="66" y="20"/>
                </a:cubicBezTo>
                <a:cubicBezTo>
                  <a:pt x="83" y="12"/>
                  <a:pt x="106" y="12"/>
                  <a:pt x="124" y="11"/>
                </a:cubicBezTo>
                <a:cubicBezTo>
                  <a:pt x="136" y="6"/>
                  <a:pt x="146" y="6"/>
                  <a:pt x="160" y="5"/>
                </a:cubicBezTo>
                <a:cubicBezTo>
                  <a:pt x="176" y="3"/>
                  <a:pt x="195" y="6"/>
                  <a:pt x="210" y="0"/>
                </a:cubicBezTo>
                <a:cubicBezTo>
                  <a:pt x="226" y="1"/>
                  <a:pt x="242" y="1"/>
                  <a:pt x="258" y="3"/>
                </a:cubicBezTo>
                <a:cubicBezTo>
                  <a:pt x="262" y="4"/>
                  <a:pt x="269" y="14"/>
                  <a:pt x="276" y="15"/>
                </a:cubicBezTo>
                <a:cubicBezTo>
                  <a:pt x="289" y="21"/>
                  <a:pt x="303" y="14"/>
                  <a:pt x="316" y="20"/>
                </a:cubicBezTo>
                <a:cubicBezTo>
                  <a:pt x="322" y="27"/>
                  <a:pt x="325" y="36"/>
                  <a:pt x="333" y="41"/>
                </a:cubicBezTo>
                <a:cubicBezTo>
                  <a:pt x="341" y="52"/>
                  <a:pt x="353" y="52"/>
                  <a:pt x="366" y="53"/>
                </a:cubicBezTo>
                <a:cubicBezTo>
                  <a:pt x="370" y="74"/>
                  <a:pt x="369" y="86"/>
                  <a:pt x="384" y="101"/>
                </a:cubicBezTo>
                <a:cubicBezTo>
                  <a:pt x="390" y="135"/>
                  <a:pt x="390" y="151"/>
                  <a:pt x="390" y="194"/>
                </a:cubicBezTo>
              </a:path>
            </a:pathLst>
          </a:custGeom>
          <a:noFill/>
          <a:ln w="28575">
            <a:solidFill>
              <a:srgbClr val="B2B2B2"/>
            </a:solidFill>
            <a:round/>
            <a:headEnd/>
            <a:tailEnd/>
          </a:ln>
        </p:spPr>
        <p:txBody>
          <a:bodyPr/>
          <a:lstStyle/>
          <a:p>
            <a:endParaRPr lang="en-US">
              <a:solidFill>
                <a:srgbClr val="FFFFFF"/>
              </a:solidFill>
              <a:latin typeface="Calibri" pitchFamily="34" charset="0"/>
            </a:endParaRPr>
          </a:p>
        </p:txBody>
      </p:sp>
      <p:sp>
        <p:nvSpPr>
          <p:cNvPr id="4111" name="Freeform 32"/>
          <p:cNvSpPr>
            <a:spLocks/>
          </p:cNvSpPr>
          <p:nvPr/>
        </p:nvSpPr>
        <p:spPr bwMode="auto">
          <a:xfrm>
            <a:off x="3825875" y="1522413"/>
            <a:ext cx="100013" cy="61912"/>
          </a:xfrm>
          <a:custGeom>
            <a:avLst/>
            <a:gdLst>
              <a:gd name="T0" fmla="*/ 0 w 61"/>
              <a:gd name="T1" fmla="*/ 0 h 36"/>
              <a:gd name="T2" fmla="*/ 2147483647 w 61"/>
              <a:gd name="T3" fmla="*/ 2147483647 h 36"/>
              <a:gd name="T4" fmla="*/ 2147483647 w 61"/>
              <a:gd name="T5" fmla="*/ 2147483647 h 36"/>
              <a:gd name="T6" fmla="*/ 2147483647 w 61"/>
              <a:gd name="T7" fmla="*/ 2147483647 h 36"/>
              <a:gd name="T8" fmla="*/ 0 60000 65536"/>
              <a:gd name="T9" fmla="*/ 0 60000 65536"/>
              <a:gd name="T10" fmla="*/ 0 60000 65536"/>
              <a:gd name="T11" fmla="*/ 0 60000 65536"/>
              <a:gd name="T12" fmla="*/ 0 w 61"/>
              <a:gd name="T13" fmla="*/ 0 h 36"/>
              <a:gd name="T14" fmla="*/ 61 w 61"/>
              <a:gd name="T15" fmla="*/ 36 h 36"/>
            </a:gdLst>
            <a:ahLst/>
            <a:cxnLst>
              <a:cxn ang="T8">
                <a:pos x="T0" y="T1"/>
              </a:cxn>
              <a:cxn ang="T9">
                <a:pos x="T2" y="T3"/>
              </a:cxn>
              <a:cxn ang="T10">
                <a:pos x="T4" y="T5"/>
              </a:cxn>
              <a:cxn ang="T11">
                <a:pos x="T6" y="T7"/>
              </a:cxn>
            </a:cxnLst>
            <a:rect l="T12" t="T13" r="T14" b="T15"/>
            <a:pathLst>
              <a:path w="61" h="36">
                <a:moveTo>
                  <a:pt x="0" y="0"/>
                </a:moveTo>
                <a:cubicBezTo>
                  <a:pt x="4" y="9"/>
                  <a:pt x="17" y="16"/>
                  <a:pt x="27" y="18"/>
                </a:cubicBezTo>
                <a:cubicBezTo>
                  <a:pt x="32" y="20"/>
                  <a:pt x="36" y="23"/>
                  <a:pt x="40" y="26"/>
                </a:cubicBezTo>
                <a:cubicBezTo>
                  <a:pt x="44" y="34"/>
                  <a:pt x="53" y="36"/>
                  <a:pt x="61" y="36"/>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12" name="Freeform 33"/>
          <p:cNvSpPr>
            <a:spLocks/>
          </p:cNvSpPr>
          <p:nvPr/>
        </p:nvSpPr>
        <p:spPr bwMode="auto">
          <a:xfrm>
            <a:off x="4040188" y="1371600"/>
            <a:ext cx="25400" cy="109538"/>
          </a:xfrm>
          <a:custGeom>
            <a:avLst/>
            <a:gdLst>
              <a:gd name="T0" fmla="*/ 0 w 16"/>
              <a:gd name="T1" fmla="*/ 0 h 63"/>
              <a:gd name="T2" fmla="*/ 2147483647 w 16"/>
              <a:gd name="T3" fmla="*/ 2147483647 h 63"/>
              <a:gd name="T4" fmla="*/ 2147483647 w 16"/>
              <a:gd name="T5" fmla="*/ 2147483647 h 63"/>
              <a:gd name="T6" fmla="*/ 2147483647 w 16"/>
              <a:gd name="T7" fmla="*/ 2147483647 h 63"/>
              <a:gd name="T8" fmla="*/ 0 60000 65536"/>
              <a:gd name="T9" fmla="*/ 0 60000 65536"/>
              <a:gd name="T10" fmla="*/ 0 60000 65536"/>
              <a:gd name="T11" fmla="*/ 0 60000 65536"/>
              <a:gd name="T12" fmla="*/ 0 w 16"/>
              <a:gd name="T13" fmla="*/ 0 h 63"/>
              <a:gd name="T14" fmla="*/ 16 w 16"/>
              <a:gd name="T15" fmla="*/ 63 h 63"/>
            </a:gdLst>
            <a:ahLst/>
            <a:cxnLst>
              <a:cxn ang="T8">
                <a:pos x="T0" y="T1"/>
              </a:cxn>
              <a:cxn ang="T9">
                <a:pos x="T2" y="T3"/>
              </a:cxn>
              <a:cxn ang="T10">
                <a:pos x="T4" y="T5"/>
              </a:cxn>
              <a:cxn ang="T11">
                <a:pos x="T6" y="T7"/>
              </a:cxn>
            </a:cxnLst>
            <a:rect l="T12" t="T13" r="T14" b="T15"/>
            <a:pathLst>
              <a:path w="16" h="63">
                <a:moveTo>
                  <a:pt x="0" y="0"/>
                </a:moveTo>
                <a:cubicBezTo>
                  <a:pt x="6" y="4"/>
                  <a:pt x="5" y="6"/>
                  <a:pt x="8" y="12"/>
                </a:cubicBezTo>
                <a:cubicBezTo>
                  <a:pt x="9" y="18"/>
                  <a:pt x="11" y="24"/>
                  <a:pt x="14" y="30"/>
                </a:cubicBezTo>
                <a:cubicBezTo>
                  <a:pt x="16" y="41"/>
                  <a:pt x="11" y="52"/>
                  <a:pt x="11" y="63"/>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13" name="Freeform 34"/>
          <p:cNvSpPr>
            <a:spLocks/>
          </p:cNvSpPr>
          <p:nvPr/>
        </p:nvSpPr>
        <p:spPr bwMode="auto">
          <a:xfrm>
            <a:off x="4195763" y="1366838"/>
            <a:ext cx="14287" cy="98425"/>
          </a:xfrm>
          <a:custGeom>
            <a:avLst/>
            <a:gdLst>
              <a:gd name="T0" fmla="*/ 2147483647 w 9"/>
              <a:gd name="T1" fmla="*/ 0 h 57"/>
              <a:gd name="T2" fmla="*/ 2147483647 w 9"/>
              <a:gd name="T3" fmla="*/ 2147483647 h 57"/>
              <a:gd name="T4" fmla="*/ 2147483647 w 9"/>
              <a:gd name="T5" fmla="*/ 2147483647 h 57"/>
              <a:gd name="T6" fmla="*/ 0 60000 65536"/>
              <a:gd name="T7" fmla="*/ 0 60000 65536"/>
              <a:gd name="T8" fmla="*/ 0 60000 65536"/>
              <a:gd name="T9" fmla="*/ 0 w 9"/>
              <a:gd name="T10" fmla="*/ 0 h 57"/>
              <a:gd name="T11" fmla="*/ 9 w 9"/>
              <a:gd name="T12" fmla="*/ 57 h 57"/>
            </a:gdLst>
            <a:ahLst/>
            <a:cxnLst>
              <a:cxn ang="T6">
                <a:pos x="T0" y="T1"/>
              </a:cxn>
              <a:cxn ang="T7">
                <a:pos x="T2" y="T3"/>
              </a:cxn>
              <a:cxn ang="T8">
                <a:pos x="T4" y="T5"/>
              </a:cxn>
            </a:cxnLst>
            <a:rect l="T9" t="T10" r="T11" b="T12"/>
            <a:pathLst>
              <a:path w="9" h="57">
                <a:moveTo>
                  <a:pt x="9" y="0"/>
                </a:moveTo>
                <a:cubicBezTo>
                  <a:pt x="7" y="6"/>
                  <a:pt x="1" y="17"/>
                  <a:pt x="1" y="17"/>
                </a:cubicBezTo>
                <a:cubicBezTo>
                  <a:pt x="0" y="32"/>
                  <a:pt x="3" y="41"/>
                  <a:pt x="3" y="57"/>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14" name="Freeform 35"/>
          <p:cNvSpPr>
            <a:spLocks/>
          </p:cNvSpPr>
          <p:nvPr/>
        </p:nvSpPr>
        <p:spPr bwMode="auto">
          <a:xfrm>
            <a:off x="4013200" y="1870075"/>
            <a:ext cx="212725" cy="134938"/>
          </a:xfrm>
          <a:custGeom>
            <a:avLst/>
            <a:gdLst>
              <a:gd name="T0" fmla="*/ 0 w 130"/>
              <a:gd name="T1" fmla="*/ 0 h 78"/>
              <a:gd name="T2" fmla="*/ 2147483647 w 130"/>
              <a:gd name="T3" fmla="*/ 2147483647 h 78"/>
              <a:gd name="T4" fmla="*/ 2147483647 w 130"/>
              <a:gd name="T5" fmla="*/ 2147483647 h 78"/>
              <a:gd name="T6" fmla="*/ 2147483647 w 130"/>
              <a:gd name="T7" fmla="*/ 2147483647 h 78"/>
              <a:gd name="T8" fmla="*/ 2147483647 w 130"/>
              <a:gd name="T9" fmla="*/ 2147483647 h 78"/>
              <a:gd name="T10" fmla="*/ 2147483647 w 130"/>
              <a:gd name="T11" fmla="*/ 2147483647 h 78"/>
              <a:gd name="T12" fmla="*/ 2147483647 w 130"/>
              <a:gd name="T13" fmla="*/ 2147483647 h 78"/>
              <a:gd name="T14" fmla="*/ 0 60000 65536"/>
              <a:gd name="T15" fmla="*/ 0 60000 65536"/>
              <a:gd name="T16" fmla="*/ 0 60000 65536"/>
              <a:gd name="T17" fmla="*/ 0 60000 65536"/>
              <a:gd name="T18" fmla="*/ 0 60000 65536"/>
              <a:gd name="T19" fmla="*/ 0 60000 65536"/>
              <a:gd name="T20" fmla="*/ 0 60000 65536"/>
              <a:gd name="T21" fmla="*/ 0 w 130"/>
              <a:gd name="T22" fmla="*/ 0 h 78"/>
              <a:gd name="T23" fmla="*/ 130 w 13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78">
                <a:moveTo>
                  <a:pt x="0" y="0"/>
                </a:moveTo>
                <a:cubicBezTo>
                  <a:pt x="4" y="25"/>
                  <a:pt x="1" y="22"/>
                  <a:pt x="21" y="26"/>
                </a:cubicBezTo>
                <a:cubicBezTo>
                  <a:pt x="28" y="36"/>
                  <a:pt x="33" y="48"/>
                  <a:pt x="45" y="53"/>
                </a:cubicBezTo>
                <a:cubicBezTo>
                  <a:pt x="52" y="63"/>
                  <a:pt x="55" y="58"/>
                  <a:pt x="69" y="56"/>
                </a:cubicBezTo>
                <a:cubicBezTo>
                  <a:pt x="79" y="58"/>
                  <a:pt x="84" y="61"/>
                  <a:pt x="93" y="63"/>
                </a:cubicBezTo>
                <a:cubicBezTo>
                  <a:pt x="100" y="68"/>
                  <a:pt x="109" y="74"/>
                  <a:pt x="118" y="75"/>
                </a:cubicBezTo>
                <a:cubicBezTo>
                  <a:pt x="125" y="78"/>
                  <a:pt x="121" y="77"/>
                  <a:pt x="130" y="77"/>
                </a:cubicBezTo>
              </a:path>
            </a:pathLst>
          </a:custGeom>
          <a:noFill/>
          <a:ln w="28575">
            <a:solidFill>
              <a:srgbClr val="C0C0C0"/>
            </a:solidFill>
            <a:round/>
            <a:headEnd/>
            <a:tailEnd/>
          </a:ln>
        </p:spPr>
        <p:txBody>
          <a:bodyPr/>
          <a:lstStyle/>
          <a:p>
            <a:endParaRPr lang="en-US">
              <a:solidFill>
                <a:srgbClr val="FFFFFF"/>
              </a:solidFill>
              <a:latin typeface="Calibri" pitchFamily="34" charset="0"/>
            </a:endParaRPr>
          </a:p>
        </p:txBody>
      </p:sp>
      <p:sp>
        <p:nvSpPr>
          <p:cNvPr id="4115" name="Freeform 36"/>
          <p:cNvSpPr>
            <a:spLocks/>
          </p:cNvSpPr>
          <p:nvPr/>
        </p:nvSpPr>
        <p:spPr bwMode="auto">
          <a:xfrm>
            <a:off x="4191000" y="1657350"/>
            <a:ext cx="123825" cy="55563"/>
          </a:xfrm>
          <a:custGeom>
            <a:avLst/>
            <a:gdLst>
              <a:gd name="T0" fmla="*/ 0 w 75"/>
              <a:gd name="T1" fmla="*/ 2147483647 h 32"/>
              <a:gd name="T2" fmla="*/ 2147483647 w 75"/>
              <a:gd name="T3" fmla="*/ 2147483647 h 32"/>
              <a:gd name="T4" fmla="*/ 2147483647 w 75"/>
              <a:gd name="T5" fmla="*/ 2147483647 h 32"/>
              <a:gd name="T6" fmla="*/ 2147483647 w 75"/>
              <a:gd name="T7" fmla="*/ 0 h 32"/>
              <a:gd name="T8" fmla="*/ 0 60000 65536"/>
              <a:gd name="T9" fmla="*/ 0 60000 65536"/>
              <a:gd name="T10" fmla="*/ 0 60000 65536"/>
              <a:gd name="T11" fmla="*/ 0 60000 65536"/>
              <a:gd name="T12" fmla="*/ 0 w 75"/>
              <a:gd name="T13" fmla="*/ 0 h 32"/>
              <a:gd name="T14" fmla="*/ 75 w 75"/>
              <a:gd name="T15" fmla="*/ 32 h 32"/>
            </a:gdLst>
            <a:ahLst/>
            <a:cxnLst>
              <a:cxn ang="T8">
                <a:pos x="T0" y="T1"/>
              </a:cxn>
              <a:cxn ang="T9">
                <a:pos x="T2" y="T3"/>
              </a:cxn>
              <a:cxn ang="T10">
                <a:pos x="T4" y="T5"/>
              </a:cxn>
              <a:cxn ang="T11">
                <a:pos x="T6" y="T7"/>
              </a:cxn>
            </a:cxnLst>
            <a:rect l="T12" t="T13" r="T14" b="T15"/>
            <a:pathLst>
              <a:path w="75" h="32">
                <a:moveTo>
                  <a:pt x="0" y="32"/>
                </a:moveTo>
                <a:cubicBezTo>
                  <a:pt x="8" y="27"/>
                  <a:pt x="14" y="22"/>
                  <a:pt x="23" y="20"/>
                </a:cubicBezTo>
                <a:cubicBezTo>
                  <a:pt x="31" y="14"/>
                  <a:pt x="40" y="7"/>
                  <a:pt x="50" y="5"/>
                </a:cubicBezTo>
                <a:cubicBezTo>
                  <a:pt x="59" y="1"/>
                  <a:pt x="65" y="0"/>
                  <a:pt x="75" y="0"/>
                </a:cubicBezTo>
              </a:path>
            </a:pathLst>
          </a:custGeom>
          <a:noFill/>
          <a:ln w="28575">
            <a:solidFill>
              <a:srgbClr val="B2B2B2"/>
            </a:solidFill>
            <a:round/>
            <a:headEnd/>
            <a:tailEnd/>
          </a:ln>
        </p:spPr>
        <p:txBody>
          <a:bodyPr/>
          <a:lstStyle/>
          <a:p>
            <a:endParaRPr lang="en-US">
              <a:solidFill>
                <a:srgbClr val="FFFFFF"/>
              </a:solidFill>
              <a:latin typeface="Calibri" pitchFamily="34" charset="0"/>
            </a:endParaRPr>
          </a:p>
        </p:txBody>
      </p:sp>
      <p:sp>
        <p:nvSpPr>
          <p:cNvPr id="4116" name="Freeform 37"/>
          <p:cNvSpPr>
            <a:spLocks/>
          </p:cNvSpPr>
          <p:nvPr/>
        </p:nvSpPr>
        <p:spPr bwMode="auto">
          <a:xfrm>
            <a:off x="4141788" y="1806575"/>
            <a:ext cx="112712" cy="131763"/>
          </a:xfrm>
          <a:custGeom>
            <a:avLst/>
            <a:gdLst>
              <a:gd name="T0" fmla="*/ 2147483647 w 69"/>
              <a:gd name="T1" fmla="*/ 0 h 77"/>
              <a:gd name="T2" fmla="*/ 2147483647 w 69"/>
              <a:gd name="T3" fmla="*/ 2147483647 h 77"/>
              <a:gd name="T4" fmla="*/ 0 w 69"/>
              <a:gd name="T5" fmla="*/ 2147483647 h 77"/>
              <a:gd name="T6" fmla="*/ 2147483647 w 69"/>
              <a:gd name="T7" fmla="*/ 2147483647 h 77"/>
              <a:gd name="T8" fmla="*/ 2147483647 w 69"/>
              <a:gd name="T9" fmla="*/ 2147483647 h 77"/>
              <a:gd name="T10" fmla="*/ 2147483647 w 69"/>
              <a:gd name="T11" fmla="*/ 2147483647 h 77"/>
              <a:gd name="T12" fmla="*/ 2147483647 w 69"/>
              <a:gd name="T13" fmla="*/ 2147483647 h 77"/>
              <a:gd name="T14" fmla="*/ 2147483647 w 69"/>
              <a:gd name="T15" fmla="*/ 2147483647 h 77"/>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77"/>
              <a:gd name="T26" fmla="*/ 69 w 69"/>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77">
                <a:moveTo>
                  <a:pt x="22" y="0"/>
                </a:moveTo>
                <a:cubicBezTo>
                  <a:pt x="21" y="30"/>
                  <a:pt x="32" y="47"/>
                  <a:pt x="7" y="52"/>
                </a:cubicBezTo>
                <a:cubicBezTo>
                  <a:pt x="3" y="57"/>
                  <a:pt x="1" y="60"/>
                  <a:pt x="0" y="66"/>
                </a:cubicBezTo>
                <a:cubicBezTo>
                  <a:pt x="8" y="77"/>
                  <a:pt x="25" y="73"/>
                  <a:pt x="33" y="63"/>
                </a:cubicBezTo>
                <a:cubicBezTo>
                  <a:pt x="34" y="56"/>
                  <a:pt x="32" y="53"/>
                  <a:pt x="28" y="48"/>
                </a:cubicBezTo>
                <a:cubicBezTo>
                  <a:pt x="31" y="35"/>
                  <a:pt x="33" y="32"/>
                  <a:pt x="45" y="30"/>
                </a:cubicBezTo>
                <a:cubicBezTo>
                  <a:pt x="50" y="28"/>
                  <a:pt x="55" y="28"/>
                  <a:pt x="60" y="25"/>
                </a:cubicBezTo>
                <a:cubicBezTo>
                  <a:pt x="63" y="23"/>
                  <a:pt x="69" y="21"/>
                  <a:pt x="69" y="21"/>
                </a:cubicBezTo>
              </a:path>
            </a:pathLst>
          </a:custGeom>
          <a:noFill/>
          <a:ln w="28575">
            <a:solidFill>
              <a:srgbClr val="808080"/>
            </a:solidFill>
            <a:round/>
            <a:headEnd/>
            <a:tailEnd/>
          </a:ln>
        </p:spPr>
        <p:txBody>
          <a:bodyPr/>
          <a:lstStyle/>
          <a:p>
            <a:endParaRPr lang="en-US">
              <a:solidFill>
                <a:srgbClr val="FFFFFF"/>
              </a:solidFill>
              <a:latin typeface="Calibri" pitchFamily="34" charset="0"/>
            </a:endParaRPr>
          </a:p>
        </p:txBody>
      </p:sp>
      <p:sp>
        <p:nvSpPr>
          <p:cNvPr id="4117" name="Freeform 38"/>
          <p:cNvSpPr>
            <a:spLocks/>
          </p:cNvSpPr>
          <p:nvPr/>
        </p:nvSpPr>
        <p:spPr bwMode="auto">
          <a:xfrm>
            <a:off x="4333875" y="1762125"/>
            <a:ext cx="92075" cy="69850"/>
          </a:xfrm>
          <a:custGeom>
            <a:avLst/>
            <a:gdLst>
              <a:gd name="T0" fmla="*/ 2147483647 w 57"/>
              <a:gd name="T1" fmla="*/ 2147483647 h 40"/>
              <a:gd name="T2" fmla="*/ 2147483647 w 57"/>
              <a:gd name="T3" fmla="*/ 2147483647 h 40"/>
              <a:gd name="T4" fmla="*/ 2147483647 w 57"/>
              <a:gd name="T5" fmla="*/ 2147483647 h 40"/>
              <a:gd name="T6" fmla="*/ 2147483647 w 57"/>
              <a:gd name="T7" fmla="*/ 2147483647 h 40"/>
              <a:gd name="T8" fmla="*/ 2147483647 w 57"/>
              <a:gd name="T9" fmla="*/ 2147483647 h 40"/>
              <a:gd name="T10" fmla="*/ 2147483647 w 57"/>
              <a:gd name="T11" fmla="*/ 2147483647 h 40"/>
              <a:gd name="T12" fmla="*/ 2147483647 w 57"/>
              <a:gd name="T13" fmla="*/ 2147483647 h 40"/>
              <a:gd name="T14" fmla="*/ 0 60000 65536"/>
              <a:gd name="T15" fmla="*/ 0 60000 65536"/>
              <a:gd name="T16" fmla="*/ 0 60000 65536"/>
              <a:gd name="T17" fmla="*/ 0 60000 65536"/>
              <a:gd name="T18" fmla="*/ 0 60000 65536"/>
              <a:gd name="T19" fmla="*/ 0 60000 65536"/>
              <a:gd name="T20" fmla="*/ 0 60000 65536"/>
              <a:gd name="T21" fmla="*/ 0 w 57"/>
              <a:gd name="T22" fmla="*/ 0 h 40"/>
              <a:gd name="T23" fmla="*/ 57 w 5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0">
                <a:moveTo>
                  <a:pt x="48" y="10"/>
                </a:moveTo>
                <a:cubicBezTo>
                  <a:pt x="37" y="18"/>
                  <a:pt x="32" y="6"/>
                  <a:pt x="21" y="4"/>
                </a:cubicBezTo>
                <a:cubicBezTo>
                  <a:pt x="12" y="0"/>
                  <a:pt x="10" y="10"/>
                  <a:pt x="3" y="14"/>
                </a:cubicBezTo>
                <a:cubicBezTo>
                  <a:pt x="1" y="24"/>
                  <a:pt x="0" y="33"/>
                  <a:pt x="11" y="35"/>
                </a:cubicBezTo>
                <a:cubicBezTo>
                  <a:pt x="20" y="40"/>
                  <a:pt x="20" y="36"/>
                  <a:pt x="27" y="31"/>
                </a:cubicBezTo>
                <a:cubicBezTo>
                  <a:pt x="33" y="17"/>
                  <a:pt x="25" y="20"/>
                  <a:pt x="47" y="19"/>
                </a:cubicBezTo>
                <a:cubicBezTo>
                  <a:pt x="52" y="15"/>
                  <a:pt x="57" y="12"/>
                  <a:pt x="48" y="10"/>
                </a:cubicBezTo>
                <a:close/>
              </a:path>
            </a:pathLst>
          </a:custGeom>
          <a:solidFill>
            <a:schemeClr val="bg1"/>
          </a:solidFill>
          <a:ln w="28575">
            <a:solidFill>
              <a:srgbClr val="808080"/>
            </a:solidFill>
            <a:round/>
            <a:headEnd/>
            <a:tailEnd/>
          </a:ln>
        </p:spPr>
        <p:txBody>
          <a:bodyPr/>
          <a:lstStyle/>
          <a:p>
            <a:endParaRPr lang="en-US">
              <a:solidFill>
                <a:srgbClr val="FFFFFF"/>
              </a:solidFill>
              <a:latin typeface="Calibri" pitchFamily="34" charset="0"/>
            </a:endParaRPr>
          </a:p>
        </p:txBody>
      </p:sp>
      <p:sp>
        <p:nvSpPr>
          <p:cNvPr id="4118" name="Freeform 39"/>
          <p:cNvSpPr>
            <a:spLocks/>
          </p:cNvSpPr>
          <p:nvPr/>
        </p:nvSpPr>
        <p:spPr bwMode="auto">
          <a:xfrm>
            <a:off x="4632325" y="1884363"/>
            <a:ext cx="117475" cy="22225"/>
          </a:xfrm>
          <a:custGeom>
            <a:avLst/>
            <a:gdLst>
              <a:gd name="T0" fmla="*/ 2147483647 w 72"/>
              <a:gd name="T1" fmla="*/ 2147483647 h 13"/>
              <a:gd name="T2" fmla="*/ 2147483647 w 72"/>
              <a:gd name="T3" fmla="*/ 2147483647 h 13"/>
              <a:gd name="T4" fmla="*/ 0 w 72"/>
              <a:gd name="T5" fmla="*/ 0 h 13"/>
              <a:gd name="T6" fmla="*/ 0 60000 65536"/>
              <a:gd name="T7" fmla="*/ 0 60000 65536"/>
              <a:gd name="T8" fmla="*/ 0 60000 65536"/>
              <a:gd name="T9" fmla="*/ 0 w 72"/>
              <a:gd name="T10" fmla="*/ 0 h 13"/>
              <a:gd name="T11" fmla="*/ 72 w 72"/>
              <a:gd name="T12" fmla="*/ 13 h 13"/>
            </a:gdLst>
            <a:ahLst/>
            <a:cxnLst>
              <a:cxn ang="T6">
                <a:pos x="T0" y="T1"/>
              </a:cxn>
              <a:cxn ang="T7">
                <a:pos x="T2" y="T3"/>
              </a:cxn>
              <a:cxn ang="T8">
                <a:pos x="T4" y="T5"/>
              </a:cxn>
            </a:cxnLst>
            <a:rect l="T9" t="T10" r="T11" b="T12"/>
            <a:pathLst>
              <a:path w="72" h="13">
                <a:moveTo>
                  <a:pt x="72" y="6"/>
                </a:moveTo>
                <a:cubicBezTo>
                  <a:pt x="65" y="9"/>
                  <a:pt x="57" y="11"/>
                  <a:pt x="49" y="13"/>
                </a:cubicBezTo>
                <a:cubicBezTo>
                  <a:pt x="31" y="10"/>
                  <a:pt x="18" y="0"/>
                  <a:pt x="0"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19" name="Freeform 40"/>
          <p:cNvSpPr>
            <a:spLocks/>
          </p:cNvSpPr>
          <p:nvPr/>
        </p:nvSpPr>
        <p:spPr bwMode="auto">
          <a:xfrm>
            <a:off x="4781550" y="1651000"/>
            <a:ext cx="12700" cy="160338"/>
          </a:xfrm>
          <a:custGeom>
            <a:avLst/>
            <a:gdLst>
              <a:gd name="T0" fmla="*/ 0 w 8"/>
              <a:gd name="T1" fmla="*/ 2147483647 h 93"/>
              <a:gd name="T2" fmla="*/ 2147483647 w 8"/>
              <a:gd name="T3" fmla="*/ 2147483647 h 93"/>
              <a:gd name="T4" fmla="*/ 0 w 8"/>
              <a:gd name="T5" fmla="*/ 2147483647 h 93"/>
              <a:gd name="T6" fmla="*/ 2147483647 w 8"/>
              <a:gd name="T7" fmla="*/ 0 h 93"/>
              <a:gd name="T8" fmla="*/ 0 60000 65536"/>
              <a:gd name="T9" fmla="*/ 0 60000 65536"/>
              <a:gd name="T10" fmla="*/ 0 60000 65536"/>
              <a:gd name="T11" fmla="*/ 0 60000 65536"/>
              <a:gd name="T12" fmla="*/ 0 w 8"/>
              <a:gd name="T13" fmla="*/ 0 h 93"/>
              <a:gd name="T14" fmla="*/ 8 w 8"/>
              <a:gd name="T15" fmla="*/ 93 h 93"/>
            </a:gdLst>
            <a:ahLst/>
            <a:cxnLst>
              <a:cxn ang="T8">
                <a:pos x="T0" y="T1"/>
              </a:cxn>
              <a:cxn ang="T9">
                <a:pos x="T2" y="T3"/>
              </a:cxn>
              <a:cxn ang="T10">
                <a:pos x="T4" y="T5"/>
              </a:cxn>
              <a:cxn ang="T11">
                <a:pos x="T6" y="T7"/>
              </a:cxn>
            </a:cxnLst>
            <a:rect l="T12" t="T13" r="T14" b="T15"/>
            <a:pathLst>
              <a:path w="8" h="93">
                <a:moveTo>
                  <a:pt x="0" y="93"/>
                </a:moveTo>
                <a:cubicBezTo>
                  <a:pt x="1" y="87"/>
                  <a:pt x="2" y="81"/>
                  <a:pt x="5" y="75"/>
                </a:cubicBezTo>
                <a:cubicBezTo>
                  <a:pt x="7" y="64"/>
                  <a:pt x="7" y="51"/>
                  <a:pt x="0" y="42"/>
                </a:cubicBezTo>
                <a:cubicBezTo>
                  <a:pt x="3" y="28"/>
                  <a:pt x="8" y="15"/>
                  <a:pt x="8"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20" name="Freeform 41"/>
          <p:cNvSpPr>
            <a:spLocks/>
          </p:cNvSpPr>
          <p:nvPr/>
        </p:nvSpPr>
        <p:spPr bwMode="auto">
          <a:xfrm>
            <a:off x="4506913" y="1485900"/>
            <a:ext cx="28575" cy="68263"/>
          </a:xfrm>
          <a:custGeom>
            <a:avLst/>
            <a:gdLst>
              <a:gd name="T0" fmla="*/ 0 w 18"/>
              <a:gd name="T1" fmla="*/ 2147483647 h 39"/>
              <a:gd name="T2" fmla="*/ 2147483647 w 18"/>
              <a:gd name="T3" fmla="*/ 0 h 39"/>
              <a:gd name="T4" fmla="*/ 0 60000 65536"/>
              <a:gd name="T5" fmla="*/ 0 60000 65536"/>
              <a:gd name="T6" fmla="*/ 0 w 18"/>
              <a:gd name="T7" fmla="*/ 0 h 39"/>
              <a:gd name="T8" fmla="*/ 18 w 18"/>
              <a:gd name="T9" fmla="*/ 39 h 39"/>
            </a:gdLst>
            <a:ahLst/>
            <a:cxnLst>
              <a:cxn ang="T4">
                <a:pos x="T0" y="T1"/>
              </a:cxn>
              <a:cxn ang="T5">
                <a:pos x="T2" y="T3"/>
              </a:cxn>
            </a:cxnLst>
            <a:rect l="T6" t="T7" r="T8" b="T9"/>
            <a:pathLst>
              <a:path w="18" h="39">
                <a:moveTo>
                  <a:pt x="0" y="39"/>
                </a:moveTo>
                <a:cubicBezTo>
                  <a:pt x="3" y="19"/>
                  <a:pt x="5" y="13"/>
                  <a:pt x="18"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21" name="Freeform 42"/>
          <p:cNvSpPr>
            <a:spLocks/>
          </p:cNvSpPr>
          <p:nvPr/>
        </p:nvSpPr>
        <p:spPr bwMode="auto">
          <a:xfrm>
            <a:off x="4457700" y="1328738"/>
            <a:ext cx="22225" cy="69850"/>
          </a:xfrm>
          <a:custGeom>
            <a:avLst/>
            <a:gdLst>
              <a:gd name="T0" fmla="*/ 2147483647 w 14"/>
              <a:gd name="T1" fmla="*/ 2147483647 h 40"/>
              <a:gd name="T2" fmla="*/ 2147483647 w 14"/>
              <a:gd name="T3" fmla="*/ 2147483647 h 40"/>
              <a:gd name="T4" fmla="*/ 0 w 14"/>
              <a:gd name="T5" fmla="*/ 2147483647 h 40"/>
              <a:gd name="T6" fmla="*/ 2147483647 w 14"/>
              <a:gd name="T7" fmla="*/ 0 h 40"/>
              <a:gd name="T8" fmla="*/ 0 60000 65536"/>
              <a:gd name="T9" fmla="*/ 0 60000 65536"/>
              <a:gd name="T10" fmla="*/ 0 60000 65536"/>
              <a:gd name="T11" fmla="*/ 0 60000 65536"/>
              <a:gd name="T12" fmla="*/ 0 w 14"/>
              <a:gd name="T13" fmla="*/ 0 h 40"/>
              <a:gd name="T14" fmla="*/ 14 w 14"/>
              <a:gd name="T15" fmla="*/ 40 h 40"/>
            </a:gdLst>
            <a:ahLst/>
            <a:cxnLst>
              <a:cxn ang="T8">
                <a:pos x="T0" y="T1"/>
              </a:cxn>
              <a:cxn ang="T9">
                <a:pos x="T2" y="T3"/>
              </a:cxn>
              <a:cxn ang="T10">
                <a:pos x="T4" y="T5"/>
              </a:cxn>
              <a:cxn ang="T11">
                <a:pos x="T6" y="T7"/>
              </a:cxn>
            </a:cxnLst>
            <a:rect l="T12" t="T13" r="T14" b="T15"/>
            <a:pathLst>
              <a:path w="14" h="40">
                <a:moveTo>
                  <a:pt x="14" y="40"/>
                </a:moveTo>
                <a:cubicBezTo>
                  <a:pt x="11" y="33"/>
                  <a:pt x="11" y="29"/>
                  <a:pt x="5" y="24"/>
                </a:cubicBezTo>
                <a:cubicBezTo>
                  <a:pt x="3" y="19"/>
                  <a:pt x="2" y="14"/>
                  <a:pt x="0" y="9"/>
                </a:cubicBezTo>
                <a:cubicBezTo>
                  <a:pt x="1" y="6"/>
                  <a:pt x="3" y="0"/>
                  <a:pt x="3"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22" name="Freeform 43"/>
          <p:cNvSpPr>
            <a:spLocks/>
          </p:cNvSpPr>
          <p:nvPr/>
        </p:nvSpPr>
        <p:spPr bwMode="auto">
          <a:xfrm>
            <a:off x="4349750" y="1284288"/>
            <a:ext cx="7938" cy="66675"/>
          </a:xfrm>
          <a:custGeom>
            <a:avLst/>
            <a:gdLst>
              <a:gd name="T0" fmla="*/ 2147483647 w 5"/>
              <a:gd name="T1" fmla="*/ 2147483647 h 39"/>
              <a:gd name="T2" fmla="*/ 0 w 5"/>
              <a:gd name="T3" fmla="*/ 0 h 39"/>
              <a:gd name="T4" fmla="*/ 0 60000 65536"/>
              <a:gd name="T5" fmla="*/ 0 60000 65536"/>
              <a:gd name="T6" fmla="*/ 0 w 5"/>
              <a:gd name="T7" fmla="*/ 0 h 39"/>
              <a:gd name="T8" fmla="*/ 5 w 5"/>
              <a:gd name="T9" fmla="*/ 39 h 39"/>
            </a:gdLst>
            <a:ahLst/>
            <a:cxnLst>
              <a:cxn ang="T4">
                <a:pos x="T0" y="T1"/>
              </a:cxn>
              <a:cxn ang="T5">
                <a:pos x="T2" y="T3"/>
              </a:cxn>
            </a:cxnLst>
            <a:rect l="T6" t="T7" r="T8" b="T9"/>
            <a:pathLst>
              <a:path w="5" h="39">
                <a:moveTo>
                  <a:pt x="5" y="39"/>
                </a:moveTo>
                <a:cubicBezTo>
                  <a:pt x="4" y="26"/>
                  <a:pt x="0" y="13"/>
                  <a:pt x="0"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23" name="Freeform 44"/>
          <p:cNvSpPr>
            <a:spLocks/>
          </p:cNvSpPr>
          <p:nvPr/>
        </p:nvSpPr>
        <p:spPr bwMode="auto">
          <a:xfrm>
            <a:off x="4565650" y="1381125"/>
            <a:ext cx="25400" cy="88900"/>
          </a:xfrm>
          <a:custGeom>
            <a:avLst/>
            <a:gdLst>
              <a:gd name="T0" fmla="*/ 0 w 16"/>
              <a:gd name="T1" fmla="*/ 2147483647 h 52"/>
              <a:gd name="T2" fmla="*/ 2147483647 w 16"/>
              <a:gd name="T3" fmla="*/ 2147483647 h 52"/>
              <a:gd name="T4" fmla="*/ 2147483647 w 16"/>
              <a:gd name="T5" fmla="*/ 0 h 52"/>
              <a:gd name="T6" fmla="*/ 0 60000 65536"/>
              <a:gd name="T7" fmla="*/ 0 60000 65536"/>
              <a:gd name="T8" fmla="*/ 0 60000 65536"/>
              <a:gd name="T9" fmla="*/ 0 w 16"/>
              <a:gd name="T10" fmla="*/ 0 h 52"/>
              <a:gd name="T11" fmla="*/ 16 w 16"/>
              <a:gd name="T12" fmla="*/ 52 h 52"/>
            </a:gdLst>
            <a:ahLst/>
            <a:cxnLst>
              <a:cxn ang="T6">
                <a:pos x="T0" y="T1"/>
              </a:cxn>
              <a:cxn ang="T7">
                <a:pos x="T2" y="T3"/>
              </a:cxn>
              <a:cxn ang="T8">
                <a:pos x="T4" y="T5"/>
              </a:cxn>
            </a:cxnLst>
            <a:rect l="T9" t="T10" r="T11" b="T12"/>
            <a:pathLst>
              <a:path w="16" h="52">
                <a:moveTo>
                  <a:pt x="0" y="52"/>
                </a:moveTo>
                <a:cubicBezTo>
                  <a:pt x="5" y="45"/>
                  <a:pt x="9" y="37"/>
                  <a:pt x="14" y="30"/>
                </a:cubicBezTo>
                <a:cubicBezTo>
                  <a:pt x="16" y="20"/>
                  <a:pt x="11" y="11"/>
                  <a:pt x="11" y="0"/>
                </a:cubicBezTo>
              </a:path>
            </a:pathLst>
          </a:custGeom>
          <a:noFill/>
          <a:ln w="28575">
            <a:solidFill>
              <a:schemeClr val="bg1"/>
            </a:solidFill>
            <a:round/>
            <a:headEnd/>
            <a:tailEnd/>
          </a:ln>
        </p:spPr>
        <p:txBody>
          <a:bodyPr/>
          <a:lstStyle/>
          <a:p>
            <a:endParaRPr lang="en-US">
              <a:solidFill>
                <a:srgbClr val="FFFFFF"/>
              </a:solidFill>
              <a:latin typeface="Calibri" pitchFamily="34" charset="0"/>
            </a:endParaRPr>
          </a:p>
        </p:txBody>
      </p:sp>
      <p:sp>
        <p:nvSpPr>
          <p:cNvPr id="4124" name="Freeform 45"/>
          <p:cNvSpPr>
            <a:spLocks/>
          </p:cNvSpPr>
          <p:nvPr/>
        </p:nvSpPr>
        <p:spPr bwMode="auto">
          <a:xfrm>
            <a:off x="4432300" y="1890713"/>
            <a:ext cx="34925" cy="76200"/>
          </a:xfrm>
          <a:custGeom>
            <a:avLst/>
            <a:gdLst>
              <a:gd name="T0" fmla="*/ 2147483647 w 21"/>
              <a:gd name="T1" fmla="*/ 2147483647 h 44"/>
              <a:gd name="T2" fmla="*/ 2147483647 w 21"/>
              <a:gd name="T3" fmla="*/ 2147483647 h 44"/>
              <a:gd name="T4" fmla="*/ 2147483647 w 21"/>
              <a:gd name="T5" fmla="*/ 2147483647 h 44"/>
              <a:gd name="T6" fmla="*/ 0 w 21"/>
              <a:gd name="T7" fmla="*/ 0 h 44"/>
              <a:gd name="T8" fmla="*/ 0 60000 65536"/>
              <a:gd name="T9" fmla="*/ 0 60000 65536"/>
              <a:gd name="T10" fmla="*/ 0 60000 65536"/>
              <a:gd name="T11" fmla="*/ 0 60000 65536"/>
              <a:gd name="T12" fmla="*/ 0 w 21"/>
              <a:gd name="T13" fmla="*/ 0 h 44"/>
              <a:gd name="T14" fmla="*/ 21 w 21"/>
              <a:gd name="T15" fmla="*/ 44 h 44"/>
            </a:gdLst>
            <a:ahLst/>
            <a:cxnLst>
              <a:cxn ang="T8">
                <a:pos x="T0" y="T1"/>
              </a:cxn>
              <a:cxn ang="T9">
                <a:pos x="T2" y="T3"/>
              </a:cxn>
              <a:cxn ang="T10">
                <a:pos x="T4" y="T5"/>
              </a:cxn>
              <a:cxn ang="T11">
                <a:pos x="T6" y="T7"/>
              </a:cxn>
            </a:cxnLst>
            <a:rect l="T12" t="T13" r="T14" b="T15"/>
            <a:pathLst>
              <a:path w="21" h="44">
                <a:moveTo>
                  <a:pt x="21" y="44"/>
                </a:moveTo>
                <a:cubicBezTo>
                  <a:pt x="14" y="39"/>
                  <a:pt x="11" y="30"/>
                  <a:pt x="6" y="23"/>
                </a:cubicBezTo>
                <a:cubicBezTo>
                  <a:pt x="5" y="17"/>
                  <a:pt x="4" y="11"/>
                  <a:pt x="2" y="5"/>
                </a:cubicBezTo>
                <a:cubicBezTo>
                  <a:pt x="2" y="3"/>
                  <a:pt x="0" y="0"/>
                  <a:pt x="0"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25" name="Freeform 46"/>
          <p:cNvSpPr>
            <a:spLocks/>
          </p:cNvSpPr>
          <p:nvPr/>
        </p:nvSpPr>
        <p:spPr bwMode="auto">
          <a:xfrm>
            <a:off x="4471988" y="1858963"/>
            <a:ext cx="17462" cy="84137"/>
          </a:xfrm>
          <a:custGeom>
            <a:avLst/>
            <a:gdLst>
              <a:gd name="T0" fmla="*/ 2147483647 w 11"/>
              <a:gd name="T1" fmla="*/ 2147483647 h 48"/>
              <a:gd name="T2" fmla="*/ 2147483647 w 11"/>
              <a:gd name="T3" fmla="*/ 2147483647 h 48"/>
              <a:gd name="T4" fmla="*/ 0 w 11"/>
              <a:gd name="T5" fmla="*/ 0 h 48"/>
              <a:gd name="T6" fmla="*/ 0 60000 65536"/>
              <a:gd name="T7" fmla="*/ 0 60000 65536"/>
              <a:gd name="T8" fmla="*/ 0 60000 65536"/>
              <a:gd name="T9" fmla="*/ 0 w 11"/>
              <a:gd name="T10" fmla="*/ 0 h 48"/>
              <a:gd name="T11" fmla="*/ 11 w 11"/>
              <a:gd name="T12" fmla="*/ 48 h 48"/>
            </a:gdLst>
            <a:ahLst/>
            <a:cxnLst>
              <a:cxn ang="T6">
                <a:pos x="T0" y="T1"/>
              </a:cxn>
              <a:cxn ang="T7">
                <a:pos x="T2" y="T3"/>
              </a:cxn>
              <a:cxn ang="T8">
                <a:pos x="T4" y="T5"/>
              </a:cxn>
            </a:cxnLst>
            <a:rect l="T9" t="T10" r="T11" b="T12"/>
            <a:pathLst>
              <a:path w="11" h="48">
                <a:moveTo>
                  <a:pt x="11" y="48"/>
                </a:moveTo>
                <a:cubicBezTo>
                  <a:pt x="9" y="42"/>
                  <a:pt x="9" y="37"/>
                  <a:pt x="6" y="32"/>
                </a:cubicBezTo>
                <a:cubicBezTo>
                  <a:pt x="4" y="21"/>
                  <a:pt x="0" y="0"/>
                  <a:pt x="0"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26" name="Freeform 47"/>
          <p:cNvSpPr>
            <a:spLocks/>
          </p:cNvSpPr>
          <p:nvPr/>
        </p:nvSpPr>
        <p:spPr bwMode="auto">
          <a:xfrm>
            <a:off x="4521200" y="1852613"/>
            <a:ext cx="1588" cy="53975"/>
          </a:xfrm>
          <a:custGeom>
            <a:avLst/>
            <a:gdLst>
              <a:gd name="T0" fmla="*/ 0 w 1"/>
              <a:gd name="T1" fmla="*/ 2147483647 h 31"/>
              <a:gd name="T2" fmla="*/ 0 w 1"/>
              <a:gd name="T3" fmla="*/ 0 h 31"/>
              <a:gd name="T4" fmla="*/ 0 60000 65536"/>
              <a:gd name="T5" fmla="*/ 0 60000 65536"/>
              <a:gd name="T6" fmla="*/ 0 w 1"/>
              <a:gd name="T7" fmla="*/ 0 h 31"/>
              <a:gd name="T8" fmla="*/ 1 w 1"/>
              <a:gd name="T9" fmla="*/ 31 h 31"/>
            </a:gdLst>
            <a:ahLst/>
            <a:cxnLst>
              <a:cxn ang="T4">
                <a:pos x="T0" y="T1"/>
              </a:cxn>
              <a:cxn ang="T5">
                <a:pos x="T2" y="T3"/>
              </a:cxn>
            </a:cxnLst>
            <a:rect l="T6" t="T7" r="T8" b="T9"/>
            <a:pathLst>
              <a:path w="1" h="31">
                <a:moveTo>
                  <a:pt x="0" y="31"/>
                </a:moveTo>
                <a:cubicBezTo>
                  <a:pt x="0" y="21"/>
                  <a:pt x="0" y="10"/>
                  <a:pt x="0"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27" name="Freeform 48"/>
          <p:cNvSpPr>
            <a:spLocks/>
          </p:cNvSpPr>
          <p:nvPr/>
        </p:nvSpPr>
        <p:spPr bwMode="auto">
          <a:xfrm>
            <a:off x="4560888" y="1916113"/>
            <a:ext cx="47625" cy="52387"/>
          </a:xfrm>
          <a:custGeom>
            <a:avLst/>
            <a:gdLst>
              <a:gd name="T0" fmla="*/ 0 w 29"/>
              <a:gd name="T1" fmla="*/ 2147483647 h 30"/>
              <a:gd name="T2" fmla="*/ 2147483647 w 29"/>
              <a:gd name="T3" fmla="*/ 2147483647 h 30"/>
              <a:gd name="T4" fmla="*/ 214748364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cubicBezTo>
                  <a:pt x="10" y="26"/>
                  <a:pt x="12" y="20"/>
                  <a:pt x="20" y="15"/>
                </a:cubicBezTo>
                <a:cubicBezTo>
                  <a:pt x="22" y="12"/>
                  <a:pt x="27" y="0"/>
                  <a:pt x="29"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28" name="Freeform 49"/>
          <p:cNvSpPr>
            <a:spLocks/>
          </p:cNvSpPr>
          <p:nvPr/>
        </p:nvSpPr>
        <p:spPr bwMode="auto">
          <a:xfrm>
            <a:off x="4471988" y="2030413"/>
            <a:ext cx="22225" cy="46037"/>
          </a:xfrm>
          <a:custGeom>
            <a:avLst/>
            <a:gdLst>
              <a:gd name="T0" fmla="*/ 2147483647 w 14"/>
              <a:gd name="T1" fmla="*/ 0 h 27"/>
              <a:gd name="T2" fmla="*/ 2147483647 w 14"/>
              <a:gd name="T3" fmla="*/ 2147483647 h 27"/>
              <a:gd name="T4" fmla="*/ 0 w 14"/>
              <a:gd name="T5" fmla="*/ 2147483647 h 27"/>
              <a:gd name="T6" fmla="*/ 0 60000 65536"/>
              <a:gd name="T7" fmla="*/ 0 60000 65536"/>
              <a:gd name="T8" fmla="*/ 0 60000 65536"/>
              <a:gd name="T9" fmla="*/ 0 w 14"/>
              <a:gd name="T10" fmla="*/ 0 h 27"/>
              <a:gd name="T11" fmla="*/ 14 w 14"/>
              <a:gd name="T12" fmla="*/ 27 h 27"/>
            </a:gdLst>
            <a:ahLst/>
            <a:cxnLst>
              <a:cxn ang="T6">
                <a:pos x="T0" y="T1"/>
              </a:cxn>
              <a:cxn ang="T7">
                <a:pos x="T2" y="T3"/>
              </a:cxn>
              <a:cxn ang="T8">
                <a:pos x="T4" y="T5"/>
              </a:cxn>
            </a:cxnLst>
            <a:rect l="T9" t="T10" r="T11" b="T12"/>
            <a:pathLst>
              <a:path w="14" h="27">
                <a:moveTo>
                  <a:pt x="14" y="0"/>
                </a:moveTo>
                <a:cubicBezTo>
                  <a:pt x="11" y="6"/>
                  <a:pt x="9" y="9"/>
                  <a:pt x="3" y="12"/>
                </a:cubicBezTo>
                <a:cubicBezTo>
                  <a:pt x="2" y="17"/>
                  <a:pt x="0" y="22"/>
                  <a:pt x="0" y="27"/>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29" name="Freeform 50"/>
          <p:cNvSpPr>
            <a:spLocks/>
          </p:cNvSpPr>
          <p:nvPr/>
        </p:nvSpPr>
        <p:spPr bwMode="auto">
          <a:xfrm>
            <a:off x="4556125" y="2066925"/>
            <a:ext cx="4763" cy="80963"/>
          </a:xfrm>
          <a:custGeom>
            <a:avLst/>
            <a:gdLst>
              <a:gd name="T0" fmla="*/ 0 w 3"/>
              <a:gd name="T1" fmla="*/ 2147483647 h 47"/>
              <a:gd name="T2" fmla="*/ 2147483647 w 3"/>
              <a:gd name="T3" fmla="*/ 0 h 47"/>
              <a:gd name="T4" fmla="*/ 0 60000 65536"/>
              <a:gd name="T5" fmla="*/ 0 60000 65536"/>
              <a:gd name="T6" fmla="*/ 0 w 3"/>
              <a:gd name="T7" fmla="*/ 0 h 47"/>
              <a:gd name="T8" fmla="*/ 3 w 3"/>
              <a:gd name="T9" fmla="*/ 47 h 47"/>
            </a:gdLst>
            <a:ahLst/>
            <a:cxnLst>
              <a:cxn ang="T4">
                <a:pos x="T0" y="T1"/>
              </a:cxn>
              <a:cxn ang="T5">
                <a:pos x="T2" y="T3"/>
              </a:cxn>
            </a:cxnLst>
            <a:rect l="T6" t="T7" r="T8" b="T9"/>
            <a:pathLst>
              <a:path w="3" h="47">
                <a:moveTo>
                  <a:pt x="0" y="47"/>
                </a:moveTo>
                <a:cubicBezTo>
                  <a:pt x="3" y="21"/>
                  <a:pt x="2" y="37"/>
                  <a:pt x="2"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30" name="Freeform 51"/>
          <p:cNvSpPr>
            <a:spLocks/>
          </p:cNvSpPr>
          <p:nvPr/>
        </p:nvSpPr>
        <p:spPr bwMode="auto">
          <a:xfrm>
            <a:off x="4583113" y="2035175"/>
            <a:ext cx="34925" cy="47625"/>
          </a:xfrm>
          <a:custGeom>
            <a:avLst/>
            <a:gdLst>
              <a:gd name="T0" fmla="*/ 2147483647 w 21"/>
              <a:gd name="T1" fmla="*/ 2147483647 h 27"/>
              <a:gd name="T2" fmla="*/ 2147483647 w 21"/>
              <a:gd name="T3" fmla="*/ 2147483647 h 27"/>
              <a:gd name="T4" fmla="*/ 0 w 21"/>
              <a:gd name="T5" fmla="*/ 0 h 27"/>
              <a:gd name="T6" fmla="*/ 0 60000 65536"/>
              <a:gd name="T7" fmla="*/ 0 60000 65536"/>
              <a:gd name="T8" fmla="*/ 0 60000 65536"/>
              <a:gd name="T9" fmla="*/ 0 w 21"/>
              <a:gd name="T10" fmla="*/ 0 h 27"/>
              <a:gd name="T11" fmla="*/ 21 w 21"/>
              <a:gd name="T12" fmla="*/ 27 h 27"/>
            </a:gdLst>
            <a:ahLst/>
            <a:cxnLst>
              <a:cxn ang="T6">
                <a:pos x="T0" y="T1"/>
              </a:cxn>
              <a:cxn ang="T7">
                <a:pos x="T2" y="T3"/>
              </a:cxn>
              <a:cxn ang="T8">
                <a:pos x="T4" y="T5"/>
              </a:cxn>
            </a:cxnLst>
            <a:rect l="T9" t="T10" r="T11" b="T12"/>
            <a:pathLst>
              <a:path w="21" h="27">
                <a:moveTo>
                  <a:pt x="21" y="27"/>
                </a:moveTo>
                <a:cubicBezTo>
                  <a:pt x="17" y="21"/>
                  <a:pt x="12" y="17"/>
                  <a:pt x="7" y="11"/>
                </a:cubicBezTo>
                <a:cubicBezTo>
                  <a:pt x="6" y="4"/>
                  <a:pt x="2" y="6"/>
                  <a:pt x="0" y="0"/>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31" name="Freeform 52"/>
          <p:cNvSpPr>
            <a:spLocks/>
          </p:cNvSpPr>
          <p:nvPr/>
        </p:nvSpPr>
        <p:spPr bwMode="auto">
          <a:xfrm>
            <a:off x="4598988" y="1997075"/>
            <a:ext cx="33337" cy="20638"/>
          </a:xfrm>
          <a:custGeom>
            <a:avLst/>
            <a:gdLst>
              <a:gd name="T0" fmla="*/ 2147483647 w 20"/>
              <a:gd name="T1" fmla="*/ 0 h 12"/>
              <a:gd name="T2" fmla="*/ 2147483647 w 20"/>
              <a:gd name="T3" fmla="*/ 2147483647 h 12"/>
              <a:gd name="T4" fmla="*/ 0 w 20"/>
              <a:gd name="T5" fmla="*/ 2147483647 h 12"/>
              <a:gd name="T6" fmla="*/ 0 60000 65536"/>
              <a:gd name="T7" fmla="*/ 0 60000 65536"/>
              <a:gd name="T8" fmla="*/ 0 60000 65536"/>
              <a:gd name="T9" fmla="*/ 0 w 20"/>
              <a:gd name="T10" fmla="*/ 0 h 12"/>
              <a:gd name="T11" fmla="*/ 20 w 20"/>
              <a:gd name="T12" fmla="*/ 12 h 12"/>
            </a:gdLst>
            <a:ahLst/>
            <a:cxnLst>
              <a:cxn ang="T6">
                <a:pos x="T0" y="T1"/>
              </a:cxn>
              <a:cxn ang="T7">
                <a:pos x="T2" y="T3"/>
              </a:cxn>
              <a:cxn ang="T8">
                <a:pos x="T4" y="T5"/>
              </a:cxn>
            </a:cxnLst>
            <a:rect l="T9" t="T10" r="T11" b="T12"/>
            <a:pathLst>
              <a:path w="20" h="12">
                <a:moveTo>
                  <a:pt x="20" y="0"/>
                </a:moveTo>
                <a:cubicBezTo>
                  <a:pt x="15" y="3"/>
                  <a:pt x="12" y="6"/>
                  <a:pt x="6" y="7"/>
                </a:cubicBezTo>
                <a:cubicBezTo>
                  <a:pt x="1" y="11"/>
                  <a:pt x="3" y="9"/>
                  <a:pt x="0" y="12"/>
                </a:cubicBezTo>
              </a:path>
            </a:pathLst>
          </a:custGeom>
          <a:noFill/>
          <a:ln w="28575">
            <a:solidFill>
              <a:srgbClr val="5F5F5F"/>
            </a:solidFill>
            <a:round/>
            <a:headEnd/>
            <a:tailEnd/>
          </a:ln>
        </p:spPr>
        <p:txBody>
          <a:bodyPr/>
          <a:lstStyle/>
          <a:p>
            <a:endParaRPr lang="en-US">
              <a:solidFill>
                <a:srgbClr val="FFFFFF"/>
              </a:solidFill>
              <a:latin typeface="Calibri" pitchFamily="34" charset="0"/>
            </a:endParaRPr>
          </a:p>
        </p:txBody>
      </p:sp>
      <p:sp>
        <p:nvSpPr>
          <p:cNvPr id="4132" name="Line 53"/>
          <p:cNvSpPr>
            <a:spLocks noChangeShapeType="1"/>
          </p:cNvSpPr>
          <p:nvPr/>
        </p:nvSpPr>
        <p:spPr bwMode="auto">
          <a:xfrm>
            <a:off x="4356100" y="2300288"/>
            <a:ext cx="4763" cy="944562"/>
          </a:xfrm>
          <a:prstGeom prst="line">
            <a:avLst/>
          </a:prstGeom>
          <a:noFill/>
          <a:ln w="57150">
            <a:solidFill>
              <a:srgbClr val="FFFF00"/>
            </a:solidFill>
            <a:round/>
            <a:headEnd/>
            <a:tailEnd/>
          </a:ln>
        </p:spPr>
        <p:txBody>
          <a:bodyPr/>
          <a:lstStyle/>
          <a:p>
            <a:endParaRPr lang="id-ID"/>
          </a:p>
        </p:txBody>
      </p:sp>
      <p:sp>
        <p:nvSpPr>
          <p:cNvPr id="4133" name="Freeform 54"/>
          <p:cNvSpPr>
            <a:spLocks/>
          </p:cNvSpPr>
          <p:nvPr/>
        </p:nvSpPr>
        <p:spPr bwMode="auto">
          <a:xfrm>
            <a:off x="4211638" y="3233738"/>
            <a:ext cx="247650" cy="90487"/>
          </a:xfrm>
          <a:custGeom>
            <a:avLst/>
            <a:gdLst>
              <a:gd name="T0" fmla="*/ 2147483647 w 151"/>
              <a:gd name="T1" fmla="*/ 2147483647 h 52"/>
              <a:gd name="T2" fmla="*/ 2147483647 w 151"/>
              <a:gd name="T3" fmla="*/ 2147483647 h 52"/>
              <a:gd name="T4" fmla="*/ 2147483647 w 151"/>
              <a:gd name="T5" fmla="*/ 2147483647 h 52"/>
              <a:gd name="T6" fmla="*/ 2147483647 w 151"/>
              <a:gd name="T7" fmla="*/ 2147483647 h 52"/>
              <a:gd name="T8" fmla="*/ 2147483647 w 151"/>
              <a:gd name="T9" fmla="*/ 2147483647 h 52"/>
              <a:gd name="T10" fmla="*/ 2147483647 w 151"/>
              <a:gd name="T11" fmla="*/ 2147483647 h 52"/>
              <a:gd name="T12" fmla="*/ 2147483647 w 151"/>
              <a:gd name="T13" fmla="*/ 2147483647 h 52"/>
              <a:gd name="T14" fmla="*/ 2147483647 w 151"/>
              <a:gd name="T15" fmla="*/ 2147483647 h 52"/>
              <a:gd name="T16" fmla="*/ 2147483647 w 151"/>
              <a:gd name="T17" fmla="*/ 2147483647 h 52"/>
              <a:gd name="T18" fmla="*/ 2147483647 w 151"/>
              <a:gd name="T19" fmla="*/ 2147483647 h 52"/>
              <a:gd name="T20" fmla="*/ 2147483647 w 151"/>
              <a:gd name="T21" fmla="*/ 2147483647 h 52"/>
              <a:gd name="T22" fmla="*/ 2147483647 w 151"/>
              <a:gd name="T23" fmla="*/ 2147483647 h 52"/>
              <a:gd name="T24" fmla="*/ 2147483647 w 151"/>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52"/>
              <a:gd name="T41" fmla="*/ 151 w 151"/>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52">
                <a:moveTo>
                  <a:pt x="98" y="6"/>
                </a:moveTo>
                <a:cubicBezTo>
                  <a:pt x="104" y="6"/>
                  <a:pt x="110" y="6"/>
                  <a:pt x="116" y="7"/>
                </a:cubicBezTo>
                <a:cubicBezTo>
                  <a:pt x="122" y="8"/>
                  <a:pt x="121" y="15"/>
                  <a:pt x="128" y="16"/>
                </a:cubicBezTo>
                <a:cubicBezTo>
                  <a:pt x="135" y="22"/>
                  <a:pt x="141" y="28"/>
                  <a:pt x="149" y="33"/>
                </a:cubicBezTo>
                <a:cubicBezTo>
                  <a:pt x="151" y="47"/>
                  <a:pt x="145" y="40"/>
                  <a:pt x="138" y="36"/>
                </a:cubicBezTo>
                <a:cubicBezTo>
                  <a:pt x="134" y="30"/>
                  <a:pt x="127" y="28"/>
                  <a:pt x="120" y="27"/>
                </a:cubicBezTo>
                <a:cubicBezTo>
                  <a:pt x="104" y="19"/>
                  <a:pt x="85" y="20"/>
                  <a:pt x="68" y="18"/>
                </a:cubicBezTo>
                <a:cubicBezTo>
                  <a:pt x="54" y="20"/>
                  <a:pt x="41" y="22"/>
                  <a:pt x="27" y="25"/>
                </a:cubicBezTo>
                <a:cubicBezTo>
                  <a:pt x="23" y="31"/>
                  <a:pt x="17" y="36"/>
                  <a:pt x="11" y="40"/>
                </a:cubicBezTo>
                <a:cubicBezTo>
                  <a:pt x="9" y="43"/>
                  <a:pt x="4" y="52"/>
                  <a:pt x="3" y="48"/>
                </a:cubicBezTo>
                <a:cubicBezTo>
                  <a:pt x="0" y="30"/>
                  <a:pt x="26" y="12"/>
                  <a:pt x="41" y="9"/>
                </a:cubicBezTo>
                <a:cubicBezTo>
                  <a:pt x="46" y="5"/>
                  <a:pt x="50" y="4"/>
                  <a:pt x="56" y="3"/>
                </a:cubicBezTo>
                <a:cubicBezTo>
                  <a:pt x="59" y="1"/>
                  <a:pt x="76" y="0"/>
                  <a:pt x="71" y="0"/>
                </a:cubicBezTo>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sp>
        <p:nvSpPr>
          <p:cNvPr id="4134" name="Oval 55"/>
          <p:cNvSpPr>
            <a:spLocks noChangeArrowheads="1"/>
          </p:cNvSpPr>
          <p:nvPr/>
        </p:nvSpPr>
        <p:spPr bwMode="auto">
          <a:xfrm>
            <a:off x="4225925" y="3324225"/>
            <a:ext cx="207963" cy="200025"/>
          </a:xfrm>
          <a:prstGeom prst="ellipse">
            <a:avLst/>
          </a:prstGeom>
          <a:solidFill>
            <a:srgbClr val="FFFF00"/>
          </a:solidFill>
          <a:ln w="9525">
            <a:solidFill>
              <a:srgbClr val="FFFF00"/>
            </a:solidFill>
            <a:round/>
            <a:headEnd/>
            <a:tailEnd/>
          </a:ln>
        </p:spPr>
        <p:txBody>
          <a:bodyPr wrap="none" anchor="ctr"/>
          <a:lstStyle/>
          <a:p>
            <a:endParaRPr lang="en-US">
              <a:solidFill>
                <a:srgbClr val="FFFFFF"/>
              </a:solidFill>
              <a:latin typeface="Calibri" pitchFamily="34" charset="0"/>
            </a:endParaRPr>
          </a:p>
        </p:txBody>
      </p:sp>
      <p:sp>
        <p:nvSpPr>
          <p:cNvPr id="4135" name="Line 56"/>
          <p:cNvSpPr>
            <a:spLocks noChangeShapeType="1"/>
          </p:cNvSpPr>
          <p:nvPr/>
        </p:nvSpPr>
        <p:spPr bwMode="auto">
          <a:xfrm>
            <a:off x="4360863" y="3479800"/>
            <a:ext cx="7937" cy="188913"/>
          </a:xfrm>
          <a:prstGeom prst="line">
            <a:avLst/>
          </a:prstGeom>
          <a:noFill/>
          <a:ln w="57150">
            <a:solidFill>
              <a:srgbClr val="FFFF00"/>
            </a:solidFill>
            <a:round/>
            <a:headEnd/>
            <a:tailEnd/>
          </a:ln>
        </p:spPr>
        <p:txBody>
          <a:bodyPr/>
          <a:lstStyle/>
          <a:p>
            <a:endParaRPr lang="id-ID"/>
          </a:p>
        </p:txBody>
      </p:sp>
      <p:sp>
        <p:nvSpPr>
          <p:cNvPr id="4136" name="Line 57"/>
          <p:cNvSpPr>
            <a:spLocks noChangeShapeType="1"/>
          </p:cNvSpPr>
          <p:nvPr/>
        </p:nvSpPr>
        <p:spPr bwMode="auto">
          <a:xfrm>
            <a:off x="4368800" y="3668713"/>
            <a:ext cx="1873250" cy="1587"/>
          </a:xfrm>
          <a:prstGeom prst="line">
            <a:avLst/>
          </a:prstGeom>
          <a:noFill/>
          <a:ln w="57150">
            <a:solidFill>
              <a:srgbClr val="FFFF00"/>
            </a:solidFill>
            <a:round/>
            <a:headEnd/>
            <a:tailEnd/>
          </a:ln>
        </p:spPr>
        <p:txBody>
          <a:bodyPr/>
          <a:lstStyle/>
          <a:p>
            <a:endParaRPr lang="id-ID"/>
          </a:p>
        </p:txBody>
      </p:sp>
      <p:sp>
        <p:nvSpPr>
          <p:cNvPr id="4137" name="Line 58"/>
          <p:cNvSpPr>
            <a:spLocks noChangeShapeType="1"/>
          </p:cNvSpPr>
          <p:nvPr/>
        </p:nvSpPr>
        <p:spPr bwMode="auto">
          <a:xfrm>
            <a:off x="6242050" y="3668713"/>
            <a:ext cx="431800" cy="360362"/>
          </a:xfrm>
          <a:prstGeom prst="line">
            <a:avLst/>
          </a:prstGeom>
          <a:noFill/>
          <a:ln w="57150">
            <a:solidFill>
              <a:srgbClr val="FFFF00"/>
            </a:solidFill>
            <a:round/>
            <a:headEnd/>
            <a:tailEnd/>
          </a:ln>
        </p:spPr>
        <p:txBody>
          <a:bodyPr/>
          <a:lstStyle/>
          <a:p>
            <a:endParaRPr lang="id-ID"/>
          </a:p>
        </p:txBody>
      </p:sp>
      <p:sp>
        <p:nvSpPr>
          <p:cNvPr id="4138" name="Freeform 59"/>
          <p:cNvSpPr>
            <a:spLocks/>
          </p:cNvSpPr>
          <p:nvPr/>
        </p:nvSpPr>
        <p:spPr bwMode="auto">
          <a:xfrm>
            <a:off x="6602413" y="3957638"/>
            <a:ext cx="179387" cy="185737"/>
          </a:xfrm>
          <a:custGeom>
            <a:avLst/>
            <a:gdLst>
              <a:gd name="T0" fmla="*/ 2147483647 w 113"/>
              <a:gd name="T1" fmla="*/ 2147483647 h 117"/>
              <a:gd name="T2" fmla="*/ 2147483647 w 113"/>
              <a:gd name="T3" fmla="*/ 2147483647 h 117"/>
              <a:gd name="T4" fmla="*/ 2147483647 w 113"/>
              <a:gd name="T5" fmla="*/ 2147483647 h 117"/>
              <a:gd name="T6" fmla="*/ 2147483647 w 113"/>
              <a:gd name="T7" fmla="*/ 0 h 117"/>
              <a:gd name="T8" fmla="*/ 2147483647 w 113"/>
              <a:gd name="T9" fmla="*/ 2147483647 h 117"/>
              <a:gd name="T10" fmla="*/ 2147483647 w 113"/>
              <a:gd name="T11" fmla="*/ 2147483647 h 117"/>
              <a:gd name="T12" fmla="*/ 2147483647 w 113"/>
              <a:gd name="T13" fmla="*/ 2147483647 h 117"/>
              <a:gd name="T14" fmla="*/ 2147483647 w 113"/>
              <a:gd name="T15" fmla="*/ 2147483647 h 117"/>
              <a:gd name="T16" fmla="*/ 2147483647 w 113"/>
              <a:gd name="T17" fmla="*/ 2147483647 h 117"/>
              <a:gd name="T18" fmla="*/ 2147483647 w 113"/>
              <a:gd name="T19" fmla="*/ 2147483647 h 117"/>
              <a:gd name="T20" fmla="*/ 2147483647 w 113"/>
              <a:gd name="T21" fmla="*/ 2147483647 h 117"/>
              <a:gd name="T22" fmla="*/ 2147483647 w 113"/>
              <a:gd name="T23" fmla="*/ 2147483647 h 117"/>
              <a:gd name="T24" fmla="*/ 2147483647 w 113"/>
              <a:gd name="T25" fmla="*/ 2147483647 h 117"/>
              <a:gd name="T26" fmla="*/ 2147483647 w 113"/>
              <a:gd name="T27" fmla="*/ 2147483647 h 117"/>
              <a:gd name="T28" fmla="*/ 2147483647 w 113"/>
              <a:gd name="T29" fmla="*/ 2147483647 h 117"/>
              <a:gd name="T30" fmla="*/ 2147483647 w 113"/>
              <a:gd name="T31" fmla="*/ 2147483647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117"/>
              <a:gd name="T50" fmla="*/ 113 w 113"/>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117">
                <a:moveTo>
                  <a:pt x="29" y="23"/>
                </a:moveTo>
                <a:cubicBezTo>
                  <a:pt x="35" y="20"/>
                  <a:pt x="43" y="8"/>
                  <a:pt x="50" y="8"/>
                </a:cubicBezTo>
                <a:cubicBezTo>
                  <a:pt x="58" y="4"/>
                  <a:pt x="65" y="2"/>
                  <a:pt x="74" y="2"/>
                </a:cubicBezTo>
                <a:cubicBezTo>
                  <a:pt x="80" y="0"/>
                  <a:pt x="86" y="1"/>
                  <a:pt x="92" y="0"/>
                </a:cubicBezTo>
                <a:cubicBezTo>
                  <a:pt x="100" y="3"/>
                  <a:pt x="106" y="7"/>
                  <a:pt x="113" y="10"/>
                </a:cubicBezTo>
                <a:cubicBezTo>
                  <a:pt x="102" y="11"/>
                  <a:pt x="91" y="14"/>
                  <a:pt x="81" y="14"/>
                </a:cubicBezTo>
                <a:cubicBezTo>
                  <a:pt x="72" y="17"/>
                  <a:pt x="65" y="23"/>
                  <a:pt x="55" y="24"/>
                </a:cubicBezTo>
                <a:cubicBezTo>
                  <a:pt x="53" y="30"/>
                  <a:pt x="48" y="37"/>
                  <a:pt x="43" y="42"/>
                </a:cubicBezTo>
                <a:cubicBezTo>
                  <a:pt x="41" y="49"/>
                  <a:pt x="37" y="58"/>
                  <a:pt x="34" y="63"/>
                </a:cubicBezTo>
                <a:cubicBezTo>
                  <a:pt x="31" y="73"/>
                  <a:pt x="28" y="84"/>
                  <a:pt x="23" y="92"/>
                </a:cubicBezTo>
                <a:cubicBezTo>
                  <a:pt x="20" y="102"/>
                  <a:pt x="21" y="111"/>
                  <a:pt x="12" y="117"/>
                </a:cubicBezTo>
                <a:cubicBezTo>
                  <a:pt x="0" y="106"/>
                  <a:pt x="12" y="85"/>
                  <a:pt x="9" y="70"/>
                </a:cubicBezTo>
                <a:cubicBezTo>
                  <a:pt x="9" y="66"/>
                  <a:pt x="5" y="59"/>
                  <a:pt x="3" y="55"/>
                </a:cubicBezTo>
                <a:cubicBezTo>
                  <a:pt x="8" y="44"/>
                  <a:pt x="8" y="38"/>
                  <a:pt x="18" y="35"/>
                </a:cubicBezTo>
                <a:cubicBezTo>
                  <a:pt x="23" y="28"/>
                  <a:pt x="22" y="26"/>
                  <a:pt x="30" y="23"/>
                </a:cubicBezTo>
                <a:cubicBezTo>
                  <a:pt x="32" y="16"/>
                  <a:pt x="32" y="24"/>
                  <a:pt x="29" y="23"/>
                </a:cubicBezTo>
                <a:close/>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sp>
        <p:nvSpPr>
          <p:cNvPr id="4139" name="Line 60"/>
          <p:cNvSpPr>
            <a:spLocks noChangeShapeType="1"/>
          </p:cNvSpPr>
          <p:nvPr/>
        </p:nvSpPr>
        <p:spPr bwMode="auto">
          <a:xfrm flipH="1">
            <a:off x="4225925" y="3452813"/>
            <a:ext cx="74613" cy="157162"/>
          </a:xfrm>
          <a:prstGeom prst="line">
            <a:avLst/>
          </a:prstGeom>
          <a:noFill/>
          <a:ln w="57150">
            <a:solidFill>
              <a:srgbClr val="FFFF00"/>
            </a:solidFill>
            <a:round/>
            <a:headEnd/>
            <a:tailEnd/>
          </a:ln>
        </p:spPr>
        <p:txBody>
          <a:bodyPr/>
          <a:lstStyle/>
          <a:p>
            <a:endParaRPr lang="id-ID"/>
          </a:p>
        </p:txBody>
      </p:sp>
      <p:sp>
        <p:nvSpPr>
          <p:cNvPr id="4140" name="Line 61"/>
          <p:cNvSpPr>
            <a:spLocks noChangeShapeType="1"/>
          </p:cNvSpPr>
          <p:nvPr/>
        </p:nvSpPr>
        <p:spPr bwMode="auto">
          <a:xfrm>
            <a:off x="4225925" y="3597275"/>
            <a:ext cx="1588" cy="503238"/>
          </a:xfrm>
          <a:prstGeom prst="line">
            <a:avLst/>
          </a:prstGeom>
          <a:noFill/>
          <a:ln w="57150">
            <a:solidFill>
              <a:srgbClr val="FFFF00"/>
            </a:solidFill>
            <a:round/>
            <a:headEnd/>
            <a:tailEnd/>
          </a:ln>
        </p:spPr>
        <p:txBody>
          <a:bodyPr/>
          <a:lstStyle/>
          <a:p>
            <a:endParaRPr lang="id-ID"/>
          </a:p>
        </p:txBody>
      </p:sp>
      <p:sp>
        <p:nvSpPr>
          <p:cNvPr id="4141" name="Freeform 62"/>
          <p:cNvSpPr>
            <a:spLocks/>
          </p:cNvSpPr>
          <p:nvPr/>
        </p:nvSpPr>
        <p:spPr bwMode="auto">
          <a:xfrm>
            <a:off x="4081463" y="4029075"/>
            <a:ext cx="250825" cy="119063"/>
          </a:xfrm>
          <a:custGeom>
            <a:avLst/>
            <a:gdLst>
              <a:gd name="T0" fmla="*/ 2147483647 w 158"/>
              <a:gd name="T1" fmla="*/ 2147483647 h 75"/>
              <a:gd name="T2" fmla="*/ 2147483647 w 158"/>
              <a:gd name="T3" fmla="*/ 2147483647 h 75"/>
              <a:gd name="T4" fmla="*/ 2147483647 w 158"/>
              <a:gd name="T5" fmla="*/ 2147483647 h 75"/>
              <a:gd name="T6" fmla="*/ 2147483647 w 158"/>
              <a:gd name="T7" fmla="*/ 2147483647 h 75"/>
              <a:gd name="T8" fmla="*/ 2147483647 w 158"/>
              <a:gd name="T9" fmla="*/ 2147483647 h 75"/>
              <a:gd name="T10" fmla="*/ 2147483647 w 158"/>
              <a:gd name="T11" fmla="*/ 2147483647 h 75"/>
              <a:gd name="T12" fmla="*/ 2147483647 w 158"/>
              <a:gd name="T13" fmla="*/ 2147483647 h 75"/>
              <a:gd name="T14" fmla="*/ 2147483647 w 158"/>
              <a:gd name="T15" fmla="*/ 2147483647 h 75"/>
              <a:gd name="T16" fmla="*/ 2147483647 w 158"/>
              <a:gd name="T17" fmla="*/ 2147483647 h 75"/>
              <a:gd name="T18" fmla="*/ 2147483647 w 158"/>
              <a:gd name="T19" fmla="*/ 2147483647 h 75"/>
              <a:gd name="T20" fmla="*/ 0 w 158"/>
              <a:gd name="T21" fmla="*/ 2147483647 h 75"/>
              <a:gd name="T22" fmla="*/ 2147483647 w 158"/>
              <a:gd name="T23" fmla="*/ 2147483647 h 75"/>
              <a:gd name="T24" fmla="*/ 2147483647 w 158"/>
              <a:gd name="T25" fmla="*/ 2147483647 h 75"/>
              <a:gd name="T26" fmla="*/ 2147483647 w 158"/>
              <a:gd name="T27" fmla="*/ 2147483647 h 75"/>
              <a:gd name="T28" fmla="*/ 2147483647 w 158"/>
              <a:gd name="T29" fmla="*/ 2147483647 h 75"/>
              <a:gd name="T30" fmla="*/ 2147483647 w 158"/>
              <a:gd name="T31" fmla="*/ 214748364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75"/>
              <a:gd name="T50" fmla="*/ 158 w 1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75">
                <a:moveTo>
                  <a:pt x="112" y="18"/>
                </a:moveTo>
                <a:cubicBezTo>
                  <a:pt x="118" y="22"/>
                  <a:pt x="121" y="13"/>
                  <a:pt x="125" y="20"/>
                </a:cubicBezTo>
                <a:cubicBezTo>
                  <a:pt x="132" y="25"/>
                  <a:pt x="137" y="29"/>
                  <a:pt x="143" y="37"/>
                </a:cubicBezTo>
                <a:cubicBezTo>
                  <a:pt x="148" y="41"/>
                  <a:pt x="150" y="47"/>
                  <a:pt x="155" y="52"/>
                </a:cubicBezTo>
                <a:cubicBezTo>
                  <a:pt x="156" y="60"/>
                  <a:pt x="156" y="67"/>
                  <a:pt x="158" y="75"/>
                </a:cubicBezTo>
                <a:cubicBezTo>
                  <a:pt x="151" y="66"/>
                  <a:pt x="143" y="59"/>
                  <a:pt x="136" y="50"/>
                </a:cubicBezTo>
                <a:cubicBezTo>
                  <a:pt x="130" y="43"/>
                  <a:pt x="119" y="54"/>
                  <a:pt x="114" y="46"/>
                </a:cubicBezTo>
                <a:cubicBezTo>
                  <a:pt x="108" y="48"/>
                  <a:pt x="104" y="45"/>
                  <a:pt x="97" y="43"/>
                </a:cubicBezTo>
                <a:cubicBezTo>
                  <a:pt x="90" y="46"/>
                  <a:pt x="81" y="47"/>
                  <a:pt x="74" y="47"/>
                </a:cubicBezTo>
                <a:cubicBezTo>
                  <a:pt x="65" y="50"/>
                  <a:pt x="51" y="50"/>
                  <a:pt x="42" y="49"/>
                </a:cubicBezTo>
                <a:cubicBezTo>
                  <a:pt x="34" y="52"/>
                  <a:pt x="9" y="68"/>
                  <a:pt x="0" y="63"/>
                </a:cubicBezTo>
                <a:cubicBezTo>
                  <a:pt x="2" y="47"/>
                  <a:pt x="44" y="30"/>
                  <a:pt x="55" y="18"/>
                </a:cubicBezTo>
                <a:cubicBezTo>
                  <a:pt x="58" y="16"/>
                  <a:pt x="61" y="9"/>
                  <a:pt x="64" y="4"/>
                </a:cubicBezTo>
                <a:cubicBezTo>
                  <a:pt x="74" y="3"/>
                  <a:pt x="78" y="0"/>
                  <a:pt x="87" y="7"/>
                </a:cubicBezTo>
                <a:cubicBezTo>
                  <a:pt x="94" y="8"/>
                  <a:pt x="95" y="5"/>
                  <a:pt x="102" y="10"/>
                </a:cubicBezTo>
                <a:cubicBezTo>
                  <a:pt x="108" y="8"/>
                  <a:pt x="113" y="21"/>
                  <a:pt x="112" y="18"/>
                </a:cubicBezTo>
                <a:close/>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grpSp>
        <p:nvGrpSpPr>
          <p:cNvPr id="4142" name="Group 63"/>
          <p:cNvGrpSpPr>
            <a:grpSpLocks/>
          </p:cNvGrpSpPr>
          <p:nvPr/>
        </p:nvGrpSpPr>
        <p:grpSpPr bwMode="auto">
          <a:xfrm>
            <a:off x="3505200" y="4186238"/>
            <a:ext cx="1941513" cy="534987"/>
            <a:chOff x="2882" y="2758"/>
            <a:chExt cx="1223" cy="337"/>
          </a:xfrm>
        </p:grpSpPr>
        <p:sp>
          <p:nvSpPr>
            <p:cNvPr id="4466" name="Freeform 64"/>
            <p:cNvSpPr>
              <a:spLocks/>
            </p:cNvSpPr>
            <p:nvPr/>
          </p:nvSpPr>
          <p:spPr bwMode="auto">
            <a:xfrm>
              <a:off x="2882" y="2807"/>
              <a:ext cx="1223" cy="288"/>
            </a:xfrm>
            <a:custGeom>
              <a:avLst/>
              <a:gdLst>
                <a:gd name="T0" fmla="*/ 15 w 1185"/>
                <a:gd name="T1" fmla="*/ 133 h 265"/>
                <a:gd name="T2" fmla="*/ 181 w 1185"/>
                <a:gd name="T3" fmla="*/ 128 h 265"/>
                <a:gd name="T4" fmla="*/ 247 w 1185"/>
                <a:gd name="T5" fmla="*/ 109 h 265"/>
                <a:gd name="T6" fmla="*/ 294 w 1185"/>
                <a:gd name="T7" fmla="*/ 93 h 265"/>
                <a:gd name="T8" fmla="*/ 399 w 1185"/>
                <a:gd name="T9" fmla="*/ 67 h 265"/>
                <a:gd name="T10" fmla="*/ 476 w 1185"/>
                <a:gd name="T11" fmla="*/ 40 h 265"/>
                <a:gd name="T12" fmla="*/ 602 w 1185"/>
                <a:gd name="T13" fmla="*/ 14 h 265"/>
                <a:gd name="T14" fmla="*/ 646 w 1185"/>
                <a:gd name="T15" fmla="*/ 4 h 265"/>
                <a:gd name="T16" fmla="*/ 696 w 1185"/>
                <a:gd name="T17" fmla="*/ 5 h 265"/>
                <a:gd name="T18" fmla="*/ 790 w 1185"/>
                <a:gd name="T19" fmla="*/ 14 h 265"/>
                <a:gd name="T20" fmla="*/ 875 w 1185"/>
                <a:gd name="T21" fmla="*/ 26 h 265"/>
                <a:gd name="T22" fmla="*/ 933 w 1185"/>
                <a:gd name="T23" fmla="*/ 38 h 265"/>
                <a:gd name="T24" fmla="*/ 1029 w 1185"/>
                <a:gd name="T25" fmla="*/ 91 h 265"/>
                <a:gd name="T26" fmla="*/ 1089 w 1185"/>
                <a:gd name="T27" fmla="*/ 109 h 265"/>
                <a:gd name="T28" fmla="*/ 1167 w 1185"/>
                <a:gd name="T29" fmla="*/ 122 h 265"/>
                <a:gd name="T30" fmla="*/ 1284 w 1185"/>
                <a:gd name="T31" fmla="*/ 146 h 265"/>
                <a:gd name="T32" fmla="*/ 1247 w 1185"/>
                <a:gd name="T33" fmla="*/ 164 h 265"/>
                <a:gd name="T34" fmla="*/ 1156 w 1185"/>
                <a:gd name="T35" fmla="*/ 195 h 265"/>
                <a:gd name="T36" fmla="*/ 1105 w 1185"/>
                <a:gd name="T37" fmla="*/ 218 h 265"/>
                <a:gd name="T38" fmla="*/ 1063 w 1185"/>
                <a:gd name="T39" fmla="*/ 237 h 265"/>
                <a:gd name="T40" fmla="*/ 1006 w 1185"/>
                <a:gd name="T41" fmla="*/ 261 h 265"/>
                <a:gd name="T42" fmla="*/ 970 w 1185"/>
                <a:gd name="T43" fmla="*/ 276 h 265"/>
                <a:gd name="T44" fmla="*/ 919 w 1185"/>
                <a:gd name="T45" fmla="*/ 296 h 265"/>
                <a:gd name="T46" fmla="*/ 859 w 1185"/>
                <a:gd name="T47" fmla="*/ 314 h 265"/>
                <a:gd name="T48" fmla="*/ 722 w 1185"/>
                <a:gd name="T49" fmla="*/ 340 h 265"/>
                <a:gd name="T50" fmla="*/ 591 w 1185"/>
                <a:gd name="T51" fmla="*/ 322 h 265"/>
                <a:gd name="T52" fmla="*/ 524 w 1185"/>
                <a:gd name="T53" fmla="*/ 301 h 265"/>
                <a:gd name="T54" fmla="*/ 472 w 1185"/>
                <a:gd name="T55" fmla="*/ 286 h 265"/>
                <a:gd name="T56" fmla="*/ 374 w 1185"/>
                <a:gd name="T57" fmla="*/ 251 h 265"/>
                <a:gd name="T58" fmla="*/ 330 w 1185"/>
                <a:gd name="T59" fmla="*/ 228 h 265"/>
                <a:gd name="T60" fmla="*/ 231 w 1185"/>
                <a:gd name="T61" fmla="*/ 187 h 265"/>
                <a:gd name="T62" fmla="*/ 196 w 1185"/>
                <a:gd name="T63" fmla="*/ 172 h 265"/>
                <a:gd name="T64" fmla="*/ 144 w 1185"/>
                <a:gd name="T65" fmla="*/ 151 h 265"/>
                <a:gd name="T66" fmla="*/ 13 w 1185"/>
                <a:gd name="T67" fmla="*/ 141 h 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5"/>
                <a:gd name="T103" fmla="*/ 0 h 265"/>
                <a:gd name="T104" fmla="*/ 1185 w 1185"/>
                <a:gd name="T105" fmla="*/ 265 h 2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5" h="265">
                  <a:moveTo>
                    <a:pt x="0" y="107"/>
                  </a:moveTo>
                  <a:cubicBezTo>
                    <a:pt x="2" y="106"/>
                    <a:pt x="12" y="103"/>
                    <a:pt x="15" y="103"/>
                  </a:cubicBezTo>
                  <a:cubicBezTo>
                    <a:pt x="22" y="104"/>
                    <a:pt x="36" y="107"/>
                    <a:pt x="36" y="107"/>
                  </a:cubicBezTo>
                  <a:cubicBezTo>
                    <a:pt x="81" y="105"/>
                    <a:pt x="121" y="101"/>
                    <a:pt x="165" y="100"/>
                  </a:cubicBezTo>
                  <a:cubicBezTo>
                    <a:pt x="176" y="97"/>
                    <a:pt x="199" y="94"/>
                    <a:pt x="199" y="94"/>
                  </a:cubicBezTo>
                  <a:cubicBezTo>
                    <a:pt x="207" y="89"/>
                    <a:pt x="216" y="87"/>
                    <a:pt x="225" y="85"/>
                  </a:cubicBezTo>
                  <a:cubicBezTo>
                    <a:pt x="231" y="82"/>
                    <a:pt x="239" y="80"/>
                    <a:pt x="246" y="79"/>
                  </a:cubicBezTo>
                  <a:cubicBezTo>
                    <a:pt x="252" y="76"/>
                    <a:pt x="260" y="74"/>
                    <a:pt x="267" y="73"/>
                  </a:cubicBezTo>
                  <a:cubicBezTo>
                    <a:pt x="285" y="64"/>
                    <a:pt x="307" y="63"/>
                    <a:pt x="327" y="61"/>
                  </a:cubicBezTo>
                  <a:cubicBezTo>
                    <a:pt x="339" y="58"/>
                    <a:pt x="351" y="54"/>
                    <a:pt x="363" y="52"/>
                  </a:cubicBezTo>
                  <a:cubicBezTo>
                    <a:pt x="376" y="45"/>
                    <a:pt x="393" y="42"/>
                    <a:pt x="408" y="40"/>
                  </a:cubicBezTo>
                  <a:cubicBezTo>
                    <a:pt x="415" y="36"/>
                    <a:pt x="425" y="32"/>
                    <a:pt x="433" y="31"/>
                  </a:cubicBezTo>
                  <a:cubicBezTo>
                    <a:pt x="460" y="20"/>
                    <a:pt x="495" y="19"/>
                    <a:pt x="523" y="16"/>
                  </a:cubicBezTo>
                  <a:cubicBezTo>
                    <a:pt x="531" y="15"/>
                    <a:pt x="539" y="13"/>
                    <a:pt x="547" y="11"/>
                  </a:cubicBezTo>
                  <a:cubicBezTo>
                    <a:pt x="549" y="11"/>
                    <a:pt x="552" y="10"/>
                    <a:pt x="552" y="10"/>
                  </a:cubicBezTo>
                  <a:cubicBezTo>
                    <a:pt x="563" y="5"/>
                    <a:pt x="576" y="5"/>
                    <a:pt x="588" y="4"/>
                  </a:cubicBezTo>
                  <a:cubicBezTo>
                    <a:pt x="596" y="2"/>
                    <a:pt x="603" y="0"/>
                    <a:pt x="612" y="1"/>
                  </a:cubicBezTo>
                  <a:cubicBezTo>
                    <a:pt x="619" y="2"/>
                    <a:pt x="633" y="5"/>
                    <a:pt x="633" y="5"/>
                  </a:cubicBezTo>
                  <a:cubicBezTo>
                    <a:pt x="644" y="11"/>
                    <a:pt x="661" y="10"/>
                    <a:pt x="673" y="11"/>
                  </a:cubicBezTo>
                  <a:cubicBezTo>
                    <a:pt x="690" y="17"/>
                    <a:pt x="694" y="13"/>
                    <a:pt x="718" y="11"/>
                  </a:cubicBezTo>
                  <a:cubicBezTo>
                    <a:pt x="730" y="9"/>
                    <a:pt x="742" y="13"/>
                    <a:pt x="754" y="14"/>
                  </a:cubicBezTo>
                  <a:cubicBezTo>
                    <a:pt x="767" y="19"/>
                    <a:pt x="782" y="18"/>
                    <a:pt x="796" y="20"/>
                  </a:cubicBezTo>
                  <a:cubicBezTo>
                    <a:pt x="808" y="25"/>
                    <a:pt x="822" y="19"/>
                    <a:pt x="835" y="17"/>
                  </a:cubicBezTo>
                  <a:cubicBezTo>
                    <a:pt x="845" y="27"/>
                    <a:pt x="840" y="24"/>
                    <a:pt x="849" y="29"/>
                  </a:cubicBezTo>
                  <a:cubicBezTo>
                    <a:pt x="858" y="45"/>
                    <a:pt x="873" y="62"/>
                    <a:pt x="892" y="65"/>
                  </a:cubicBezTo>
                  <a:cubicBezTo>
                    <a:pt x="906" y="70"/>
                    <a:pt x="922" y="70"/>
                    <a:pt x="936" y="71"/>
                  </a:cubicBezTo>
                  <a:cubicBezTo>
                    <a:pt x="944" y="75"/>
                    <a:pt x="958" y="79"/>
                    <a:pt x="967" y="80"/>
                  </a:cubicBezTo>
                  <a:cubicBezTo>
                    <a:pt x="974" y="83"/>
                    <a:pt x="990" y="85"/>
                    <a:pt x="990" y="85"/>
                  </a:cubicBezTo>
                  <a:cubicBezTo>
                    <a:pt x="1001" y="91"/>
                    <a:pt x="1015" y="90"/>
                    <a:pt x="1027" y="92"/>
                  </a:cubicBezTo>
                  <a:cubicBezTo>
                    <a:pt x="1039" y="86"/>
                    <a:pt x="1050" y="93"/>
                    <a:pt x="1062" y="95"/>
                  </a:cubicBezTo>
                  <a:cubicBezTo>
                    <a:pt x="1089" y="109"/>
                    <a:pt x="1152" y="107"/>
                    <a:pt x="1185" y="109"/>
                  </a:cubicBezTo>
                  <a:cubicBezTo>
                    <a:pt x="1179" y="110"/>
                    <a:pt x="1174" y="112"/>
                    <a:pt x="1168" y="113"/>
                  </a:cubicBezTo>
                  <a:cubicBezTo>
                    <a:pt x="1163" y="117"/>
                    <a:pt x="1156" y="121"/>
                    <a:pt x="1150" y="122"/>
                  </a:cubicBezTo>
                  <a:cubicBezTo>
                    <a:pt x="1144" y="125"/>
                    <a:pt x="1141" y="127"/>
                    <a:pt x="1134" y="128"/>
                  </a:cubicBezTo>
                  <a:cubicBezTo>
                    <a:pt x="1118" y="135"/>
                    <a:pt x="1097" y="137"/>
                    <a:pt x="1080" y="140"/>
                  </a:cubicBezTo>
                  <a:cubicBezTo>
                    <a:pt x="1071" y="144"/>
                    <a:pt x="1060" y="150"/>
                    <a:pt x="1051" y="152"/>
                  </a:cubicBezTo>
                  <a:cubicBezTo>
                    <a:pt x="1039" y="158"/>
                    <a:pt x="1045" y="156"/>
                    <a:pt x="1036" y="158"/>
                  </a:cubicBezTo>
                  <a:cubicBezTo>
                    <a:pt x="1028" y="164"/>
                    <a:pt x="1016" y="168"/>
                    <a:pt x="1006" y="170"/>
                  </a:cubicBezTo>
                  <a:cubicBezTo>
                    <a:pt x="994" y="176"/>
                    <a:pt x="1000" y="174"/>
                    <a:pt x="991" y="176"/>
                  </a:cubicBezTo>
                  <a:cubicBezTo>
                    <a:pt x="984" y="180"/>
                    <a:pt x="975" y="184"/>
                    <a:pt x="967" y="185"/>
                  </a:cubicBezTo>
                  <a:cubicBezTo>
                    <a:pt x="959" y="189"/>
                    <a:pt x="951" y="193"/>
                    <a:pt x="943" y="194"/>
                  </a:cubicBezTo>
                  <a:cubicBezTo>
                    <a:pt x="935" y="198"/>
                    <a:pt x="925" y="202"/>
                    <a:pt x="916" y="203"/>
                  </a:cubicBezTo>
                  <a:cubicBezTo>
                    <a:pt x="910" y="206"/>
                    <a:pt x="905" y="208"/>
                    <a:pt x="898" y="209"/>
                  </a:cubicBezTo>
                  <a:cubicBezTo>
                    <a:pt x="893" y="213"/>
                    <a:pt x="889" y="214"/>
                    <a:pt x="883" y="215"/>
                  </a:cubicBezTo>
                  <a:cubicBezTo>
                    <a:pt x="877" y="218"/>
                    <a:pt x="869" y="220"/>
                    <a:pt x="862" y="221"/>
                  </a:cubicBezTo>
                  <a:cubicBezTo>
                    <a:pt x="854" y="225"/>
                    <a:pt x="844" y="229"/>
                    <a:pt x="835" y="230"/>
                  </a:cubicBezTo>
                  <a:cubicBezTo>
                    <a:pt x="826" y="235"/>
                    <a:pt x="814" y="237"/>
                    <a:pt x="804" y="239"/>
                  </a:cubicBezTo>
                  <a:cubicBezTo>
                    <a:pt x="797" y="242"/>
                    <a:pt x="789" y="244"/>
                    <a:pt x="781" y="245"/>
                  </a:cubicBezTo>
                  <a:cubicBezTo>
                    <a:pt x="763" y="254"/>
                    <a:pt x="711" y="258"/>
                    <a:pt x="687" y="260"/>
                  </a:cubicBezTo>
                  <a:cubicBezTo>
                    <a:pt x="677" y="262"/>
                    <a:pt x="667" y="263"/>
                    <a:pt x="657" y="265"/>
                  </a:cubicBezTo>
                  <a:cubicBezTo>
                    <a:pt x="617" y="263"/>
                    <a:pt x="605" y="261"/>
                    <a:pt x="574" y="259"/>
                  </a:cubicBezTo>
                  <a:cubicBezTo>
                    <a:pt x="563" y="255"/>
                    <a:pt x="550" y="252"/>
                    <a:pt x="538" y="250"/>
                  </a:cubicBezTo>
                  <a:cubicBezTo>
                    <a:pt x="531" y="246"/>
                    <a:pt x="522" y="245"/>
                    <a:pt x="514" y="244"/>
                  </a:cubicBezTo>
                  <a:cubicBezTo>
                    <a:pt x="502" y="239"/>
                    <a:pt x="490" y="237"/>
                    <a:pt x="477" y="235"/>
                  </a:cubicBezTo>
                  <a:cubicBezTo>
                    <a:pt x="469" y="232"/>
                    <a:pt x="461" y="230"/>
                    <a:pt x="453" y="229"/>
                  </a:cubicBezTo>
                  <a:cubicBezTo>
                    <a:pt x="446" y="226"/>
                    <a:pt x="437" y="224"/>
                    <a:pt x="429" y="223"/>
                  </a:cubicBezTo>
                  <a:cubicBezTo>
                    <a:pt x="414" y="217"/>
                    <a:pt x="395" y="213"/>
                    <a:pt x="379" y="211"/>
                  </a:cubicBezTo>
                  <a:cubicBezTo>
                    <a:pt x="367" y="205"/>
                    <a:pt x="354" y="199"/>
                    <a:pt x="340" y="196"/>
                  </a:cubicBezTo>
                  <a:cubicBezTo>
                    <a:pt x="333" y="191"/>
                    <a:pt x="324" y="185"/>
                    <a:pt x="316" y="184"/>
                  </a:cubicBezTo>
                  <a:cubicBezTo>
                    <a:pt x="310" y="181"/>
                    <a:pt x="307" y="179"/>
                    <a:pt x="300" y="178"/>
                  </a:cubicBezTo>
                  <a:cubicBezTo>
                    <a:pt x="290" y="175"/>
                    <a:pt x="281" y="171"/>
                    <a:pt x="271" y="169"/>
                  </a:cubicBezTo>
                  <a:cubicBezTo>
                    <a:pt x="254" y="161"/>
                    <a:pt x="228" y="148"/>
                    <a:pt x="210" y="145"/>
                  </a:cubicBezTo>
                  <a:cubicBezTo>
                    <a:pt x="204" y="143"/>
                    <a:pt x="199" y="140"/>
                    <a:pt x="193" y="139"/>
                  </a:cubicBezTo>
                  <a:cubicBezTo>
                    <a:pt x="181" y="133"/>
                    <a:pt x="187" y="135"/>
                    <a:pt x="178" y="133"/>
                  </a:cubicBezTo>
                  <a:cubicBezTo>
                    <a:pt x="171" y="128"/>
                    <a:pt x="162" y="125"/>
                    <a:pt x="154" y="124"/>
                  </a:cubicBezTo>
                  <a:cubicBezTo>
                    <a:pt x="147" y="121"/>
                    <a:pt x="139" y="119"/>
                    <a:pt x="132" y="118"/>
                  </a:cubicBezTo>
                  <a:cubicBezTo>
                    <a:pt x="99" y="105"/>
                    <a:pt x="51" y="110"/>
                    <a:pt x="18" y="109"/>
                  </a:cubicBezTo>
                  <a:cubicBezTo>
                    <a:pt x="6" y="105"/>
                    <a:pt x="4" y="101"/>
                    <a:pt x="13" y="110"/>
                  </a:cubicBezTo>
                </a:path>
              </a:pathLst>
            </a:custGeom>
            <a:solidFill>
              <a:srgbClr val="FFCC99"/>
            </a:solidFill>
            <a:ln w="9525">
              <a:noFill/>
              <a:round/>
              <a:headEnd/>
              <a:tailEnd/>
            </a:ln>
          </p:spPr>
          <p:txBody>
            <a:bodyPr/>
            <a:lstStyle/>
            <a:p>
              <a:endParaRPr lang="en-US">
                <a:solidFill>
                  <a:srgbClr val="FFFFFF"/>
                </a:solidFill>
                <a:latin typeface="Calibri" pitchFamily="34" charset="0"/>
              </a:endParaRPr>
            </a:p>
          </p:txBody>
        </p:sp>
        <p:sp>
          <p:nvSpPr>
            <p:cNvPr id="4467" name="Freeform 65"/>
            <p:cNvSpPr>
              <a:spLocks/>
            </p:cNvSpPr>
            <p:nvPr/>
          </p:nvSpPr>
          <p:spPr bwMode="auto">
            <a:xfrm>
              <a:off x="3310" y="2909"/>
              <a:ext cx="391" cy="49"/>
            </a:xfrm>
            <a:custGeom>
              <a:avLst/>
              <a:gdLst>
                <a:gd name="T0" fmla="*/ 8 w 379"/>
                <a:gd name="T1" fmla="*/ 33 h 45"/>
                <a:gd name="T2" fmla="*/ 113 w 379"/>
                <a:gd name="T3" fmla="*/ 11 h 45"/>
                <a:gd name="T4" fmla="*/ 138 w 379"/>
                <a:gd name="T5" fmla="*/ 3 h 45"/>
                <a:gd name="T6" fmla="*/ 292 w 379"/>
                <a:gd name="T7" fmla="*/ 12 h 45"/>
                <a:gd name="T8" fmla="*/ 322 w 379"/>
                <a:gd name="T9" fmla="*/ 17 h 45"/>
                <a:gd name="T10" fmla="*/ 345 w 379"/>
                <a:gd name="T11" fmla="*/ 27 h 45"/>
                <a:gd name="T12" fmla="*/ 376 w 379"/>
                <a:gd name="T13" fmla="*/ 39 h 45"/>
                <a:gd name="T14" fmla="*/ 394 w 379"/>
                <a:gd name="T15" fmla="*/ 46 h 45"/>
                <a:gd name="T16" fmla="*/ 409 w 379"/>
                <a:gd name="T17" fmla="*/ 53 h 45"/>
                <a:gd name="T18" fmla="*/ 414 w 379"/>
                <a:gd name="T19" fmla="*/ 54 h 45"/>
                <a:gd name="T20" fmla="*/ 392 w 379"/>
                <a:gd name="T21" fmla="*/ 50 h 45"/>
                <a:gd name="T22" fmla="*/ 57 w 379"/>
                <a:gd name="T23" fmla="*/ 58 h 45"/>
                <a:gd name="T24" fmla="*/ 0 w 379"/>
                <a:gd name="T25" fmla="*/ 42 h 45"/>
                <a:gd name="T26" fmla="*/ 32 w 379"/>
                <a:gd name="T27" fmla="*/ 38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
                <a:gd name="T43" fmla="*/ 0 h 45"/>
                <a:gd name="T44" fmla="*/ 379 w 37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 h="45">
                  <a:moveTo>
                    <a:pt x="8" y="26"/>
                  </a:moveTo>
                  <a:cubicBezTo>
                    <a:pt x="34" y="30"/>
                    <a:pt x="77" y="13"/>
                    <a:pt x="104" y="8"/>
                  </a:cubicBezTo>
                  <a:cubicBezTo>
                    <a:pt x="111" y="5"/>
                    <a:pt x="119" y="5"/>
                    <a:pt x="126" y="3"/>
                  </a:cubicBezTo>
                  <a:cubicBezTo>
                    <a:pt x="230" y="6"/>
                    <a:pt x="213" y="4"/>
                    <a:pt x="266" y="9"/>
                  </a:cubicBezTo>
                  <a:cubicBezTo>
                    <a:pt x="275" y="11"/>
                    <a:pt x="284" y="12"/>
                    <a:pt x="293" y="14"/>
                  </a:cubicBezTo>
                  <a:cubicBezTo>
                    <a:pt x="300" y="17"/>
                    <a:pt x="307" y="20"/>
                    <a:pt x="314" y="21"/>
                  </a:cubicBezTo>
                  <a:cubicBezTo>
                    <a:pt x="322" y="25"/>
                    <a:pt x="333" y="28"/>
                    <a:pt x="342" y="30"/>
                  </a:cubicBezTo>
                  <a:cubicBezTo>
                    <a:pt x="348" y="33"/>
                    <a:pt x="353" y="35"/>
                    <a:pt x="359" y="36"/>
                  </a:cubicBezTo>
                  <a:cubicBezTo>
                    <a:pt x="363" y="38"/>
                    <a:pt x="368" y="40"/>
                    <a:pt x="372" y="41"/>
                  </a:cubicBezTo>
                  <a:cubicBezTo>
                    <a:pt x="374" y="42"/>
                    <a:pt x="379" y="42"/>
                    <a:pt x="377" y="42"/>
                  </a:cubicBezTo>
                  <a:cubicBezTo>
                    <a:pt x="370" y="41"/>
                    <a:pt x="364" y="40"/>
                    <a:pt x="357" y="39"/>
                  </a:cubicBezTo>
                  <a:cubicBezTo>
                    <a:pt x="280" y="0"/>
                    <a:pt x="147" y="41"/>
                    <a:pt x="51" y="45"/>
                  </a:cubicBezTo>
                  <a:cubicBezTo>
                    <a:pt x="18" y="42"/>
                    <a:pt x="20" y="45"/>
                    <a:pt x="0" y="33"/>
                  </a:cubicBezTo>
                  <a:cubicBezTo>
                    <a:pt x="9" y="28"/>
                    <a:pt x="18" y="29"/>
                    <a:pt x="29" y="29"/>
                  </a:cubicBezTo>
                </a:path>
              </a:pathLst>
            </a:custGeom>
            <a:solidFill>
              <a:srgbClr val="FF9966"/>
            </a:solidFill>
            <a:ln w="9525">
              <a:noFill/>
              <a:round/>
              <a:headEnd/>
              <a:tailEnd/>
            </a:ln>
          </p:spPr>
          <p:txBody>
            <a:bodyPr/>
            <a:lstStyle/>
            <a:p>
              <a:endParaRPr lang="en-US">
                <a:solidFill>
                  <a:srgbClr val="FFFFFF"/>
                </a:solidFill>
                <a:latin typeface="Calibri" pitchFamily="34" charset="0"/>
              </a:endParaRPr>
            </a:p>
          </p:txBody>
        </p:sp>
        <p:sp>
          <p:nvSpPr>
            <p:cNvPr id="4468" name="Freeform 66"/>
            <p:cNvSpPr>
              <a:spLocks/>
            </p:cNvSpPr>
            <p:nvPr/>
          </p:nvSpPr>
          <p:spPr bwMode="auto">
            <a:xfrm>
              <a:off x="3239" y="2808"/>
              <a:ext cx="56" cy="81"/>
            </a:xfrm>
            <a:custGeom>
              <a:avLst/>
              <a:gdLst>
                <a:gd name="T0" fmla="*/ 23 w 54"/>
                <a:gd name="T1" fmla="*/ 97 h 74"/>
                <a:gd name="T2" fmla="*/ 12 w 54"/>
                <a:gd name="T3" fmla="*/ 73 h 74"/>
                <a:gd name="T4" fmla="*/ 6 w 54"/>
                <a:gd name="T5" fmla="*/ 50 h 74"/>
                <a:gd name="T6" fmla="*/ 0 w 54"/>
                <a:gd name="T7" fmla="*/ 14 h 74"/>
                <a:gd name="T8" fmla="*/ 32 w 54"/>
                <a:gd name="T9" fmla="*/ 5 h 74"/>
                <a:gd name="T10" fmla="*/ 47 w 54"/>
                <a:gd name="T11" fmla="*/ 20 h 74"/>
                <a:gd name="T12" fmla="*/ 53 w 54"/>
                <a:gd name="T13" fmla="*/ 43 h 74"/>
                <a:gd name="T14" fmla="*/ 60 w 54"/>
                <a:gd name="T15" fmla="*/ 69 h 74"/>
                <a:gd name="T16" fmla="*/ 41 w 54"/>
                <a:gd name="T17" fmla="*/ 83 h 74"/>
                <a:gd name="T18" fmla="*/ 23 w 54"/>
                <a:gd name="T19" fmla="*/ 9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469" name="Freeform 67"/>
            <p:cNvSpPr>
              <a:spLocks/>
            </p:cNvSpPr>
            <p:nvPr/>
          </p:nvSpPr>
          <p:spPr bwMode="auto">
            <a:xfrm rot="552662">
              <a:off x="3350" y="2775"/>
              <a:ext cx="56" cy="81"/>
            </a:xfrm>
            <a:custGeom>
              <a:avLst/>
              <a:gdLst>
                <a:gd name="T0" fmla="*/ 23 w 54"/>
                <a:gd name="T1" fmla="*/ 97 h 74"/>
                <a:gd name="T2" fmla="*/ 12 w 54"/>
                <a:gd name="T3" fmla="*/ 73 h 74"/>
                <a:gd name="T4" fmla="*/ 6 w 54"/>
                <a:gd name="T5" fmla="*/ 50 h 74"/>
                <a:gd name="T6" fmla="*/ 0 w 54"/>
                <a:gd name="T7" fmla="*/ 14 h 74"/>
                <a:gd name="T8" fmla="*/ 32 w 54"/>
                <a:gd name="T9" fmla="*/ 5 h 74"/>
                <a:gd name="T10" fmla="*/ 47 w 54"/>
                <a:gd name="T11" fmla="*/ 20 h 74"/>
                <a:gd name="T12" fmla="*/ 53 w 54"/>
                <a:gd name="T13" fmla="*/ 43 h 74"/>
                <a:gd name="T14" fmla="*/ 60 w 54"/>
                <a:gd name="T15" fmla="*/ 69 h 74"/>
                <a:gd name="T16" fmla="*/ 41 w 54"/>
                <a:gd name="T17" fmla="*/ 83 h 74"/>
                <a:gd name="T18" fmla="*/ 23 w 54"/>
                <a:gd name="T19" fmla="*/ 9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470" name="Freeform 68"/>
            <p:cNvSpPr>
              <a:spLocks/>
            </p:cNvSpPr>
            <p:nvPr/>
          </p:nvSpPr>
          <p:spPr bwMode="auto">
            <a:xfrm rot="552662">
              <a:off x="3435" y="2758"/>
              <a:ext cx="56" cy="80"/>
            </a:xfrm>
            <a:custGeom>
              <a:avLst/>
              <a:gdLst>
                <a:gd name="T0" fmla="*/ 23 w 54"/>
                <a:gd name="T1" fmla="*/ 93 h 74"/>
                <a:gd name="T2" fmla="*/ 12 w 54"/>
                <a:gd name="T3" fmla="*/ 71 h 74"/>
                <a:gd name="T4" fmla="*/ 6 w 54"/>
                <a:gd name="T5" fmla="*/ 48 h 74"/>
                <a:gd name="T6" fmla="*/ 0 w 54"/>
                <a:gd name="T7" fmla="*/ 14 h 74"/>
                <a:gd name="T8" fmla="*/ 32 w 54"/>
                <a:gd name="T9" fmla="*/ 5 h 74"/>
                <a:gd name="T10" fmla="*/ 47 w 54"/>
                <a:gd name="T11" fmla="*/ 18 h 74"/>
                <a:gd name="T12" fmla="*/ 53 w 54"/>
                <a:gd name="T13" fmla="*/ 42 h 74"/>
                <a:gd name="T14" fmla="*/ 60 w 54"/>
                <a:gd name="T15" fmla="*/ 67 h 74"/>
                <a:gd name="T16" fmla="*/ 41 w 54"/>
                <a:gd name="T17" fmla="*/ 80 h 74"/>
                <a:gd name="T18" fmla="*/ 23 w 54"/>
                <a:gd name="T19" fmla="*/ 9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471" name="Freeform 69"/>
            <p:cNvSpPr>
              <a:spLocks/>
            </p:cNvSpPr>
            <p:nvPr/>
          </p:nvSpPr>
          <p:spPr bwMode="auto">
            <a:xfrm rot="1688140">
              <a:off x="3529" y="2758"/>
              <a:ext cx="56" cy="80"/>
            </a:xfrm>
            <a:custGeom>
              <a:avLst/>
              <a:gdLst>
                <a:gd name="T0" fmla="*/ 23 w 54"/>
                <a:gd name="T1" fmla="*/ 93 h 74"/>
                <a:gd name="T2" fmla="*/ 12 w 54"/>
                <a:gd name="T3" fmla="*/ 71 h 74"/>
                <a:gd name="T4" fmla="*/ 6 w 54"/>
                <a:gd name="T5" fmla="*/ 48 h 74"/>
                <a:gd name="T6" fmla="*/ 0 w 54"/>
                <a:gd name="T7" fmla="*/ 14 h 74"/>
                <a:gd name="T8" fmla="*/ 32 w 54"/>
                <a:gd name="T9" fmla="*/ 5 h 74"/>
                <a:gd name="T10" fmla="*/ 47 w 54"/>
                <a:gd name="T11" fmla="*/ 18 h 74"/>
                <a:gd name="T12" fmla="*/ 53 w 54"/>
                <a:gd name="T13" fmla="*/ 42 h 74"/>
                <a:gd name="T14" fmla="*/ 60 w 54"/>
                <a:gd name="T15" fmla="*/ 67 h 74"/>
                <a:gd name="T16" fmla="*/ 41 w 54"/>
                <a:gd name="T17" fmla="*/ 80 h 74"/>
                <a:gd name="T18" fmla="*/ 23 w 54"/>
                <a:gd name="T19" fmla="*/ 9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472" name="Freeform 70"/>
            <p:cNvSpPr>
              <a:spLocks/>
            </p:cNvSpPr>
            <p:nvPr/>
          </p:nvSpPr>
          <p:spPr bwMode="auto">
            <a:xfrm rot="1688140">
              <a:off x="3678" y="2775"/>
              <a:ext cx="56" cy="81"/>
            </a:xfrm>
            <a:custGeom>
              <a:avLst/>
              <a:gdLst>
                <a:gd name="T0" fmla="*/ 23 w 54"/>
                <a:gd name="T1" fmla="*/ 97 h 74"/>
                <a:gd name="T2" fmla="*/ 12 w 54"/>
                <a:gd name="T3" fmla="*/ 73 h 74"/>
                <a:gd name="T4" fmla="*/ 6 w 54"/>
                <a:gd name="T5" fmla="*/ 50 h 74"/>
                <a:gd name="T6" fmla="*/ 0 w 54"/>
                <a:gd name="T7" fmla="*/ 14 h 74"/>
                <a:gd name="T8" fmla="*/ 32 w 54"/>
                <a:gd name="T9" fmla="*/ 5 h 74"/>
                <a:gd name="T10" fmla="*/ 47 w 54"/>
                <a:gd name="T11" fmla="*/ 20 h 74"/>
                <a:gd name="T12" fmla="*/ 53 w 54"/>
                <a:gd name="T13" fmla="*/ 43 h 74"/>
                <a:gd name="T14" fmla="*/ 60 w 54"/>
                <a:gd name="T15" fmla="*/ 69 h 74"/>
                <a:gd name="T16" fmla="*/ 41 w 54"/>
                <a:gd name="T17" fmla="*/ 83 h 74"/>
                <a:gd name="T18" fmla="*/ 23 w 54"/>
                <a:gd name="T19" fmla="*/ 9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grpSp>
      <p:sp>
        <p:nvSpPr>
          <p:cNvPr id="4143" name="Freeform 71"/>
          <p:cNvSpPr>
            <a:spLocks/>
          </p:cNvSpPr>
          <p:nvPr/>
        </p:nvSpPr>
        <p:spPr bwMode="auto">
          <a:xfrm>
            <a:off x="6777038" y="4013200"/>
            <a:ext cx="1057275" cy="1662113"/>
          </a:xfrm>
          <a:custGeom>
            <a:avLst/>
            <a:gdLst>
              <a:gd name="T0" fmla="*/ 2147483647 w 645"/>
              <a:gd name="T1" fmla="*/ 2147483647 h 962"/>
              <a:gd name="T2" fmla="*/ 2147483647 w 645"/>
              <a:gd name="T3" fmla="*/ 2147483647 h 962"/>
              <a:gd name="T4" fmla="*/ 2147483647 w 645"/>
              <a:gd name="T5" fmla="*/ 2147483647 h 962"/>
              <a:gd name="T6" fmla="*/ 2147483647 w 645"/>
              <a:gd name="T7" fmla="*/ 2147483647 h 962"/>
              <a:gd name="T8" fmla="*/ 2147483647 w 645"/>
              <a:gd name="T9" fmla="*/ 2147483647 h 962"/>
              <a:gd name="T10" fmla="*/ 2147483647 w 645"/>
              <a:gd name="T11" fmla="*/ 2147483647 h 962"/>
              <a:gd name="T12" fmla="*/ 2147483647 w 645"/>
              <a:gd name="T13" fmla="*/ 2147483647 h 962"/>
              <a:gd name="T14" fmla="*/ 2147483647 w 645"/>
              <a:gd name="T15" fmla="*/ 2147483647 h 962"/>
              <a:gd name="T16" fmla="*/ 2147483647 w 645"/>
              <a:gd name="T17" fmla="*/ 2147483647 h 962"/>
              <a:gd name="T18" fmla="*/ 2147483647 w 645"/>
              <a:gd name="T19" fmla="*/ 2147483647 h 962"/>
              <a:gd name="T20" fmla="*/ 2147483647 w 645"/>
              <a:gd name="T21" fmla="*/ 2147483647 h 962"/>
              <a:gd name="T22" fmla="*/ 2147483647 w 645"/>
              <a:gd name="T23" fmla="*/ 2147483647 h 962"/>
              <a:gd name="T24" fmla="*/ 2147483647 w 645"/>
              <a:gd name="T25" fmla="*/ 2147483647 h 962"/>
              <a:gd name="T26" fmla="*/ 2147483647 w 645"/>
              <a:gd name="T27" fmla="*/ 2147483647 h 962"/>
              <a:gd name="T28" fmla="*/ 2147483647 w 645"/>
              <a:gd name="T29" fmla="*/ 2147483647 h 962"/>
              <a:gd name="T30" fmla="*/ 2147483647 w 645"/>
              <a:gd name="T31" fmla="*/ 2147483647 h 962"/>
              <a:gd name="T32" fmla="*/ 2147483647 w 645"/>
              <a:gd name="T33" fmla="*/ 2147483647 h 962"/>
              <a:gd name="T34" fmla="*/ 2147483647 w 645"/>
              <a:gd name="T35" fmla="*/ 2147483647 h 962"/>
              <a:gd name="T36" fmla="*/ 2147483647 w 645"/>
              <a:gd name="T37" fmla="*/ 2147483647 h 962"/>
              <a:gd name="T38" fmla="*/ 2147483647 w 645"/>
              <a:gd name="T39" fmla="*/ 2147483647 h 962"/>
              <a:gd name="T40" fmla="*/ 2147483647 w 645"/>
              <a:gd name="T41" fmla="*/ 2147483647 h 962"/>
              <a:gd name="T42" fmla="*/ 2147483647 w 645"/>
              <a:gd name="T43" fmla="*/ 2147483647 h 962"/>
              <a:gd name="T44" fmla="*/ 2147483647 w 645"/>
              <a:gd name="T45" fmla="*/ 2147483647 h 962"/>
              <a:gd name="T46" fmla="*/ 2147483647 w 645"/>
              <a:gd name="T47" fmla="*/ 2147483647 h 962"/>
              <a:gd name="T48" fmla="*/ 2147483647 w 645"/>
              <a:gd name="T49" fmla="*/ 2147483647 h 962"/>
              <a:gd name="T50" fmla="*/ 2147483647 w 645"/>
              <a:gd name="T51" fmla="*/ 2147483647 h 962"/>
              <a:gd name="T52" fmla="*/ 2147483647 w 645"/>
              <a:gd name="T53" fmla="*/ 2147483647 h 962"/>
              <a:gd name="T54" fmla="*/ 2147483647 w 645"/>
              <a:gd name="T55" fmla="*/ 2147483647 h 962"/>
              <a:gd name="T56" fmla="*/ 2147483647 w 645"/>
              <a:gd name="T57" fmla="*/ 2147483647 h 962"/>
              <a:gd name="T58" fmla="*/ 2147483647 w 645"/>
              <a:gd name="T59" fmla="*/ 2147483647 h 962"/>
              <a:gd name="T60" fmla="*/ 2147483647 w 645"/>
              <a:gd name="T61" fmla="*/ 2147483647 h 962"/>
              <a:gd name="T62" fmla="*/ 2147483647 w 645"/>
              <a:gd name="T63" fmla="*/ 2147483647 h 962"/>
              <a:gd name="T64" fmla="*/ 2147483647 w 645"/>
              <a:gd name="T65" fmla="*/ 2147483647 h 962"/>
              <a:gd name="T66" fmla="*/ 2147483647 w 645"/>
              <a:gd name="T67" fmla="*/ 2147483647 h 962"/>
              <a:gd name="T68" fmla="*/ 2147483647 w 645"/>
              <a:gd name="T69" fmla="*/ 2147483647 h 962"/>
              <a:gd name="T70" fmla="*/ 2147483647 w 645"/>
              <a:gd name="T71" fmla="*/ 2147483647 h 962"/>
              <a:gd name="T72" fmla="*/ 2147483647 w 645"/>
              <a:gd name="T73" fmla="*/ 2147483647 h 962"/>
              <a:gd name="T74" fmla="*/ 2147483647 w 645"/>
              <a:gd name="T75" fmla="*/ 2147483647 h 962"/>
              <a:gd name="T76" fmla="*/ 2147483647 w 645"/>
              <a:gd name="T77" fmla="*/ 2147483647 h 962"/>
              <a:gd name="T78" fmla="*/ 2147483647 w 645"/>
              <a:gd name="T79" fmla="*/ 2147483647 h 962"/>
              <a:gd name="T80" fmla="*/ 2147483647 w 645"/>
              <a:gd name="T81" fmla="*/ 2147483647 h 962"/>
              <a:gd name="T82" fmla="*/ 2147483647 w 645"/>
              <a:gd name="T83" fmla="*/ 2147483647 h 962"/>
              <a:gd name="T84" fmla="*/ 2147483647 w 645"/>
              <a:gd name="T85" fmla="*/ 2147483647 h 962"/>
              <a:gd name="T86" fmla="*/ 2147483647 w 645"/>
              <a:gd name="T87" fmla="*/ 2147483647 h 962"/>
              <a:gd name="T88" fmla="*/ 2147483647 w 645"/>
              <a:gd name="T89" fmla="*/ 2147483647 h 962"/>
              <a:gd name="T90" fmla="*/ 2147483647 w 645"/>
              <a:gd name="T91" fmla="*/ 2147483647 h 962"/>
              <a:gd name="T92" fmla="*/ 2147483647 w 645"/>
              <a:gd name="T93" fmla="*/ 2147483647 h 962"/>
              <a:gd name="T94" fmla="*/ 2147483647 w 645"/>
              <a:gd name="T95" fmla="*/ 2147483647 h 962"/>
              <a:gd name="T96" fmla="*/ 2147483647 w 645"/>
              <a:gd name="T97" fmla="*/ 2147483647 h 962"/>
              <a:gd name="T98" fmla="*/ 2147483647 w 645"/>
              <a:gd name="T99" fmla="*/ 2147483647 h 962"/>
              <a:gd name="T100" fmla="*/ 2147483647 w 645"/>
              <a:gd name="T101" fmla="*/ 2147483647 h 962"/>
              <a:gd name="T102" fmla="*/ 2147483647 w 645"/>
              <a:gd name="T103" fmla="*/ 2147483647 h 962"/>
              <a:gd name="T104" fmla="*/ 2147483647 w 645"/>
              <a:gd name="T105" fmla="*/ 2147483647 h 962"/>
              <a:gd name="T106" fmla="*/ 2147483647 w 645"/>
              <a:gd name="T107" fmla="*/ 2147483647 h 962"/>
              <a:gd name="T108" fmla="*/ 2147483647 w 645"/>
              <a:gd name="T109" fmla="*/ 2147483647 h 962"/>
              <a:gd name="T110" fmla="*/ 2147483647 w 645"/>
              <a:gd name="T111" fmla="*/ 2147483647 h 9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5"/>
              <a:gd name="T169" fmla="*/ 0 h 962"/>
              <a:gd name="T170" fmla="*/ 645 w 645"/>
              <a:gd name="T171" fmla="*/ 962 h 9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5" h="962">
                <a:moveTo>
                  <a:pt x="266" y="0"/>
                </a:moveTo>
                <a:cubicBezTo>
                  <a:pt x="274" y="13"/>
                  <a:pt x="300" y="2"/>
                  <a:pt x="319" y="6"/>
                </a:cubicBezTo>
                <a:cubicBezTo>
                  <a:pt x="336" y="4"/>
                  <a:pt x="347" y="5"/>
                  <a:pt x="361" y="0"/>
                </a:cubicBezTo>
                <a:cubicBezTo>
                  <a:pt x="370" y="2"/>
                  <a:pt x="377" y="4"/>
                  <a:pt x="385" y="6"/>
                </a:cubicBezTo>
                <a:cubicBezTo>
                  <a:pt x="394" y="12"/>
                  <a:pt x="401" y="14"/>
                  <a:pt x="412" y="15"/>
                </a:cubicBezTo>
                <a:cubicBezTo>
                  <a:pt x="442" y="11"/>
                  <a:pt x="450" y="10"/>
                  <a:pt x="475" y="15"/>
                </a:cubicBezTo>
                <a:cubicBezTo>
                  <a:pt x="487" y="21"/>
                  <a:pt x="504" y="19"/>
                  <a:pt x="517" y="21"/>
                </a:cubicBezTo>
                <a:cubicBezTo>
                  <a:pt x="522" y="25"/>
                  <a:pt x="529" y="29"/>
                  <a:pt x="535" y="30"/>
                </a:cubicBezTo>
                <a:cubicBezTo>
                  <a:pt x="542" y="35"/>
                  <a:pt x="548" y="38"/>
                  <a:pt x="556" y="39"/>
                </a:cubicBezTo>
                <a:cubicBezTo>
                  <a:pt x="562" y="43"/>
                  <a:pt x="568" y="50"/>
                  <a:pt x="574" y="51"/>
                </a:cubicBezTo>
                <a:cubicBezTo>
                  <a:pt x="581" y="55"/>
                  <a:pt x="590" y="59"/>
                  <a:pt x="596" y="65"/>
                </a:cubicBezTo>
                <a:cubicBezTo>
                  <a:pt x="602" y="71"/>
                  <a:pt x="602" y="75"/>
                  <a:pt x="610" y="80"/>
                </a:cubicBezTo>
                <a:cubicBezTo>
                  <a:pt x="613" y="85"/>
                  <a:pt x="622" y="93"/>
                  <a:pt x="622" y="93"/>
                </a:cubicBezTo>
                <a:cubicBezTo>
                  <a:pt x="626" y="99"/>
                  <a:pt x="630" y="105"/>
                  <a:pt x="634" y="111"/>
                </a:cubicBezTo>
                <a:cubicBezTo>
                  <a:pt x="635" y="117"/>
                  <a:pt x="637" y="120"/>
                  <a:pt x="640" y="125"/>
                </a:cubicBezTo>
                <a:cubicBezTo>
                  <a:pt x="643" y="144"/>
                  <a:pt x="645" y="141"/>
                  <a:pt x="640" y="170"/>
                </a:cubicBezTo>
                <a:cubicBezTo>
                  <a:pt x="639" y="174"/>
                  <a:pt x="635" y="180"/>
                  <a:pt x="635" y="180"/>
                </a:cubicBezTo>
                <a:cubicBezTo>
                  <a:pt x="634" y="187"/>
                  <a:pt x="628" y="194"/>
                  <a:pt x="626" y="201"/>
                </a:cubicBezTo>
                <a:cubicBezTo>
                  <a:pt x="623" y="223"/>
                  <a:pt x="608" y="253"/>
                  <a:pt x="584" y="258"/>
                </a:cubicBezTo>
                <a:cubicBezTo>
                  <a:pt x="579" y="262"/>
                  <a:pt x="575" y="263"/>
                  <a:pt x="569" y="264"/>
                </a:cubicBezTo>
                <a:cubicBezTo>
                  <a:pt x="563" y="269"/>
                  <a:pt x="557" y="274"/>
                  <a:pt x="551" y="278"/>
                </a:cubicBezTo>
                <a:cubicBezTo>
                  <a:pt x="548" y="280"/>
                  <a:pt x="542" y="285"/>
                  <a:pt x="542" y="285"/>
                </a:cubicBezTo>
                <a:cubicBezTo>
                  <a:pt x="535" y="296"/>
                  <a:pt x="524" y="303"/>
                  <a:pt x="512" y="308"/>
                </a:cubicBezTo>
                <a:cubicBezTo>
                  <a:pt x="506" y="315"/>
                  <a:pt x="497" y="322"/>
                  <a:pt x="488" y="324"/>
                </a:cubicBezTo>
                <a:cubicBezTo>
                  <a:pt x="479" y="331"/>
                  <a:pt x="471" y="340"/>
                  <a:pt x="461" y="344"/>
                </a:cubicBezTo>
                <a:cubicBezTo>
                  <a:pt x="456" y="349"/>
                  <a:pt x="455" y="353"/>
                  <a:pt x="449" y="356"/>
                </a:cubicBezTo>
                <a:cubicBezTo>
                  <a:pt x="443" y="364"/>
                  <a:pt x="440" y="373"/>
                  <a:pt x="431" y="377"/>
                </a:cubicBezTo>
                <a:cubicBezTo>
                  <a:pt x="430" y="383"/>
                  <a:pt x="427" y="386"/>
                  <a:pt x="425" y="392"/>
                </a:cubicBezTo>
                <a:cubicBezTo>
                  <a:pt x="424" y="418"/>
                  <a:pt x="423" y="445"/>
                  <a:pt x="419" y="471"/>
                </a:cubicBezTo>
                <a:cubicBezTo>
                  <a:pt x="419" y="609"/>
                  <a:pt x="419" y="747"/>
                  <a:pt x="418" y="885"/>
                </a:cubicBezTo>
                <a:cubicBezTo>
                  <a:pt x="418" y="902"/>
                  <a:pt x="422" y="954"/>
                  <a:pt x="406" y="962"/>
                </a:cubicBezTo>
                <a:cubicBezTo>
                  <a:pt x="402" y="955"/>
                  <a:pt x="394" y="954"/>
                  <a:pt x="386" y="953"/>
                </a:cubicBezTo>
                <a:cubicBezTo>
                  <a:pt x="374" y="947"/>
                  <a:pt x="379" y="950"/>
                  <a:pt x="371" y="945"/>
                </a:cubicBezTo>
                <a:cubicBezTo>
                  <a:pt x="368" y="941"/>
                  <a:pt x="367" y="937"/>
                  <a:pt x="365" y="932"/>
                </a:cubicBezTo>
                <a:cubicBezTo>
                  <a:pt x="361" y="911"/>
                  <a:pt x="362" y="926"/>
                  <a:pt x="361" y="884"/>
                </a:cubicBezTo>
                <a:cubicBezTo>
                  <a:pt x="360" y="809"/>
                  <a:pt x="380" y="731"/>
                  <a:pt x="356" y="660"/>
                </a:cubicBezTo>
                <a:cubicBezTo>
                  <a:pt x="353" y="635"/>
                  <a:pt x="356" y="609"/>
                  <a:pt x="361" y="585"/>
                </a:cubicBezTo>
                <a:cubicBezTo>
                  <a:pt x="364" y="553"/>
                  <a:pt x="367" y="521"/>
                  <a:pt x="359" y="489"/>
                </a:cubicBezTo>
                <a:cubicBezTo>
                  <a:pt x="359" y="484"/>
                  <a:pt x="353" y="411"/>
                  <a:pt x="367" y="383"/>
                </a:cubicBezTo>
                <a:cubicBezTo>
                  <a:pt x="368" y="377"/>
                  <a:pt x="372" y="370"/>
                  <a:pt x="376" y="365"/>
                </a:cubicBezTo>
                <a:cubicBezTo>
                  <a:pt x="377" y="359"/>
                  <a:pt x="379" y="353"/>
                  <a:pt x="382" y="347"/>
                </a:cubicBezTo>
                <a:cubicBezTo>
                  <a:pt x="384" y="336"/>
                  <a:pt x="406" y="314"/>
                  <a:pt x="415" y="308"/>
                </a:cubicBezTo>
                <a:cubicBezTo>
                  <a:pt x="416" y="301"/>
                  <a:pt x="418" y="300"/>
                  <a:pt x="424" y="296"/>
                </a:cubicBezTo>
                <a:cubicBezTo>
                  <a:pt x="425" y="289"/>
                  <a:pt x="432" y="282"/>
                  <a:pt x="439" y="281"/>
                </a:cubicBezTo>
                <a:cubicBezTo>
                  <a:pt x="444" y="275"/>
                  <a:pt x="453" y="273"/>
                  <a:pt x="461" y="272"/>
                </a:cubicBezTo>
                <a:cubicBezTo>
                  <a:pt x="468" y="268"/>
                  <a:pt x="473" y="264"/>
                  <a:pt x="481" y="263"/>
                </a:cubicBezTo>
                <a:cubicBezTo>
                  <a:pt x="486" y="259"/>
                  <a:pt x="490" y="258"/>
                  <a:pt x="496" y="257"/>
                </a:cubicBezTo>
                <a:cubicBezTo>
                  <a:pt x="502" y="252"/>
                  <a:pt x="508" y="247"/>
                  <a:pt x="514" y="242"/>
                </a:cubicBezTo>
                <a:cubicBezTo>
                  <a:pt x="515" y="241"/>
                  <a:pt x="518" y="239"/>
                  <a:pt x="518" y="239"/>
                </a:cubicBezTo>
                <a:cubicBezTo>
                  <a:pt x="526" y="225"/>
                  <a:pt x="539" y="215"/>
                  <a:pt x="547" y="200"/>
                </a:cubicBezTo>
                <a:cubicBezTo>
                  <a:pt x="553" y="169"/>
                  <a:pt x="554" y="138"/>
                  <a:pt x="532" y="116"/>
                </a:cubicBezTo>
                <a:cubicBezTo>
                  <a:pt x="529" y="108"/>
                  <a:pt x="523" y="105"/>
                  <a:pt x="514" y="104"/>
                </a:cubicBezTo>
                <a:cubicBezTo>
                  <a:pt x="501" y="99"/>
                  <a:pt x="490" y="96"/>
                  <a:pt x="476" y="95"/>
                </a:cubicBezTo>
                <a:cubicBezTo>
                  <a:pt x="446" y="89"/>
                  <a:pt x="497" y="99"/>
                  <a:pt x="428" y="92"/>
                </a:cubicBezTo>
                <a:cubicBezTo>
                  <a:pt x="417" y="91"/>
                  <a:pt x="403" y="85"/>
                  <a:pt x="391" y="83"/>
                </a:cubicBezTo>
                <a:cubicBezTo>
                  <a:pt x="368" y="74"/>
                  <a:pt x="330" y="77"/>
                  <a:pt x="310" y="77"/>
                </a:cubicBezTo>
                <a:cubicBezTo>
                  <a:pt x="280" y="75"/>
                  <a:pt x="272" y="76"/>
                  <a:pt x="248" y="81"/>
                </a:cubicBezTo>
                <a:cubicBezTo>
                  <a:pt x="248" y="81"/>
                  <a:pt x="226" y="85"/>
                  <a:pt x="223" y="86"/>
                </a:cubicBezTo>
                <a:cubicBezTo>
                  <a:pt x="221" y="86"/>
                  <a:pt x="218" y="87"/>
                  <a:pt x="218" y="87"/>
                </a:cubicBezTo>
                <a:cubicBezTo>
                  <a:pt x="213" y="80"/>
                  <a:pt x="208" y="85"/>
                  <a:pt x="200" y="87"/>
                </a:cubicBezTo>
                <a:cubicBezTo>
                  <a:pt x="191" y="91"/>
                  <a:pt x="197" y="89"/>
                  <a:pt x="181" y="92"/>
                </a:cubicBezTo>
                <a:cubicBezTo>
                  <a:pt x="179" y="92"/>
                  <a:pt x="176" y="93"/>
                  <a:pt x="176" y="93"/>
                </a:cubicBezTo>
                <a:cubicBezTo>
                  <a:pt x="155" y="104"/>
                  <a:pt x="129" y="102"/>
                  <a:pt x="106" y="105"/>
                </a:cubicBezTo>
                <a:cubicBezTo>
                  <a:pt x="101" y="107"/>
                  <a:pt x="97" y="110"/>
                  <a:pt x="92" y="113"/>
                </a:cubicBezTo>
                <a:cubicBezTo>
                  <a:pt x="89" y="117"/>
                  <a:pt x="85" y="118"/>
                  <a:pt x="83" y="123"/>
                </a:cubicBezTo>
                <a:cubicBezTo>
                  <a:pt x="82" y="131"/>
                  <a:pt x="80" y="139"/>
                  <a:pt x="76" y="146"/>
                </a:cubicBezTo>
                <a:cubicBezTo>
                  <a:pt x="78" y="163"/>
                  <a:pt x="80" y="184"/>
                  <a:pt x="97" y="194"/>
                </a:cubicBezTo>
                <a:cubicBezTo>
                  <a:pt x="107" y="207"/>
                  <a:pt x="112" y="228"/>
                  <a:pt x="127" y="237"/>
                </a:cubicBezTo>
                <a:cubicBezTo>
                  <a:pt x="131" y="243"/>
                  <a:pt x="135" y="248"/>
                  <a:pt x="142" y="251"/>
                </a:cubicBezTo>
                <a:cubicBezTo>
                  <a:pt x="146" y="256"/>
                  <a:pt x="148" y="257"/>
                  <a:pt x="154" y="258"/>
                </a:cubicBezTo>
                <a:cubicBezTo>
                  <a:pt x="161" y="263"/>
                  <a:pt x="166" y="271"/>
                  <a:pt x="175" y="273"/>
                </a:cubicBezTo>
                <a:cubicBezTo>
                  <a:pt x="181" y="280"/>
                  <a:pt x="191" y="284"/>
                  <a:pt x="199" y="290"/>
                </a:cubicBezTo>
                <a:cubicBezTo>
                  <a:pt x="204" y="294"/>
                  <a:pt x="207" y="299"/>
                  <a:pt x="212" y="303"/>
                </a:cubicBezTo>
                <a:cubicBezTo>
                  <a:pt x="224" y="322"/>
                  <a:pt x="235" y="347"/>
                  <a:pt x="251" y="363"/>
                </a:cubicBezTo>
                <a:cubicBezTo>
                  <a:pt x="253" y="372"/>
                  <a:pt x="255" y="382"/>
                  <a:pt x="259" y="390"/>
                </a:cubicBezTo>
                <a:cubicBezTo>
                  <a:pt x="260" y="396"/>
                  <a:pt x="262" y="402"/>
                  <a:pt x="265" y="408"/>
                </a:cubicBezTo>
                <a:cubicBezTo>
                  <a:pt x="266" y="428"/>
                  <a:pt x="267" y="447"/>
                  <a:pt x="269" y="467"/>
                </a:cubicBezTo>
                <a:cubicBezTo>
                  <a:pt x="268" y="626"/>
                  <a:pt x="334" y="802"/>
                  <a:pt x="263" y="945"/>
                </a:cubicBezTo>
                <a:cubicBezTo>
                  <a:pt x="261" y="956"/>
                  <a:pt x="255" y="955"/>
                  <a:pt x="245" y="957"/>
                </a:cubicBezTo>
                <a:cubicBezTo>
                  <a:pt x="238" y="961"/>
                  <a:pt x="231" y="954"/>
                  <a:pt x="224" y="953"/>
                </a:cubicBezTo>
                <a:cubicBezTo>
                  <a:pt x="216" y="947"/>
                  <a:pt x="211" y="936"/>
                  <a:pt x="206" y="927"/>
                </a:cubicBezTo>
                <a:cubicBezTo>
                  <a:pt x="201" y="886"/>
                  <a:pt x="208" y="846"/>
                  <a:pt x="212" y="806"/>
                </a:cubicBezTo>
                <a:cubicBezTo>
                  <a:pt x="208" y="743"/>
                  <a:pt x="204" y="680"/>
                  <a:pt x="214" y="617"/>
                </a:cubicBezTo>
                <a:cubicBezTo>
                  <a:pt x="216" y="575"/>
                  <a:pt x="226" y="524"/>
                  <a:pt x="206" y="485"/>
                </a:cubicBezTo>
                <a:cubicBezTo>
                  <a:pt x="203" y="460"/>
                  <a:pt x="206" y="433"/>
                  <a:pt x="200" y="408"/>
                </a:cubicBezTo>
                <a:cubicBezTo>
                  <a:pt x="199" y="400"/>
                  <a:pt x="197" y="392"/>
                  <a:pt x="194" y="384"/>
                </a:cubicBezTo>
                <a:cubicBezTo>
                  <a:pt x="192" y="371"/>
                  <a:pt x="190" y="360"/>
                  <a:pt x="182" y="350"/>
                </a:cubicBezTo>
                <a:cubicBezTo>
                  <a:pt x="181" y="343"/>
                  <a:pt x="159" y="319"/>
                  <a:pt x="152" y="315"/>
                </a:cubicBezTo>
                <a:cubicBezTo>
                  <a:pt x="147" y="308"/>
                  <a:pt x="140" y="301"/>
                  <a:pt x="131" y="299"/>
                </a:cubicBezTo>
                <a:cubicBezTo>
                  <a:pt x="122" y="292"/>
                  <a:pt x="112" y="290"/>
                  <a:pt x="101" y="288"/>
                </a:cubicBezTo>
                <a:cubicBezTo>
                  <a:pt x="97" y="283"/>
                  <a:pt x="94" y="283"/>
                  <a:pt x="89" y="279"/>
                </a:cubicBezTo>
                <a:cubicBezTo>
                  <a:pt x="86" y="277"/>
                  <a:pt x="83" y="274"/>
                  <a:pt x="80" y="272"/>
                </a:cubicBezTo>
                <a:cubicBezTo>
                  <a:pt x="79" y="271"/>
                  <a:pt x="76" y="269"/>
                  <a:pt x="76" y="269"/>
                </a:cubicBezTo>
                <a:cubicBezTo>
                  <a:pt x="72" y="263"/>
                  <a:pt x="70" y="264"/>
                  <a:pt x="64" y="260"/>
                </a:cubicBezTo>
                <a:cubicBezTo>
                  <a:pt x="60" y="253"/>
                  <a:pt x="53" y="251"/>
                  <a:pt x="47" y="246"/>
                </a:cubicBezTo>
                <a:cubicBezTo>
                  <a:pt x="40" y="241"/>
                  <a:pt x="37" y="233"/>
                  <a:pt x="29" y="227"/>
                </a:cubicBezTo>
                <a:cubicBezTo>
                  <a:pt x="26" y="221"/>
                  <a:pt x="23" y="218"/>
                  <a:pt x="17" y="215"/>
                </a:cubicBezTo>
                <a:cubicBezTo>
                  <a:pt x="10" y="204"/>
                  <a:pt x="9" y="192"/>
                  <a:pt x="5" y="180"/>
                </a:cubicBezTo>
                <a:cubicBezTo>
                  <a:pt x="0" y="142"/>
                  <a:pt x="0" y="103"/>
                  <a:pt x="34" y="83"/>
                </a:cubicBezTo>
                <a:cubicBezTo>
                  <a:pt x="36" y="68"/>
                  <a:pt x="41" y="61"/>
                  <a:pt x="56" y="57"/>
                </a:cubicBezTo>
                <a:cubicBezTo>
                  <a:pt x="58" y="56"/>
                  <a:pt x="59" y="54"/>
                  <a:pt x="61" y="54"/>
                </a:cubicBezTo>
                <a:cubicBezTo>
                  <a:pt x="65" y="54"/>
                  <a:pt x="71" y="59"/>
                  <a:pt x="71" y="59"/>
                </a:cubicBezTo>
                <a:cubicBezTo>
                  <a:pt x="85" y="56"/>
                  <a:pt x="91" y="53"/>
                  <a:pt x="101" y="45"/>
                </a:cubicBezTo>
                <a:cubicBezTo>
                  <a:pt x="104" y="40"/>
                  <a:pt x="107" y="38"/>
                  <a:pt x="112" y="35"/>
                </a:cubicBezTo>
                <a:cubicBezTo>
                  <a:pt x="117" y="27"/>
                  <a:pt x="128" y="29"/>
                  <a:pt x="137" y="27"/>
                </a:cubicBezTo>
                <a:cubicBezTo>
                  <a:pt x="144" y="23"/>
                  <a:pt x="152" y="22"/>
                  <a:pt x="160" y="20"/>
                </a:cubicBezTo>
                <a:cubicBezTo>
                  <a:pt x="166" y="17"/>
                  <a:pt x="168" y="20"/>
                  <a:pt x="173" y="23"/>
                </a:cubicBezTo>
                <a:cubicBezTo>
                  <a:pt x="185" y="21"/>
                  <a:pt x="194" y="19"/>
                  <a:pt x="205" y="17"/>
                </a:cubicBezTo>
                <a:cubicBezTo>
                  <a:pt x="217" y="11"/>
                  <a:pt x="211" y="13"/>
                  <a:pt x="220" y="11"/>
                </a:cubicBezTo>
                <a:cubicBezTo>
                  <a:pt x="237" y="3"/>
                  <a:pt x="257" y="10"/>
                  <a:pt x="275" y="11"/>
                </a:cubicBezTo>
                <a:cubicBezTo>
                  <a:pt x="289" y="20"/>
                  <a:pt x="297" y="8"/>
                  <a:pt x="310" y="5"/>
                </a:cubicBezTo>
                <a:cubicBezTo>
                  <a:pt x="316" y="2"/>
                  <a:pt x="314" y="2"/>
                  <a:pt x="317" y="2"/>
                </a:cubicBezTo>
              </a:path>
            </a:pathLst>
          </a:custGeom>
          <a:solidFill>
            <a:srgbClr val="CC99FF"/>
          </a:solidFill>
          <a:ln w="9525">
            <a:solidFill>
              <a:srgbClr val="808080"/>
            </a:solidFill>
            <a:round/>
            <a:headEnd/>
            <a:tailEnd/>
          </a:ln>
        </p:spPr>
        <p:txBody>
          <a:bodyPr/>
          <a:lstStyle/>
          <a:p>
            <a:endParaRPr lang="en-US">
              <a:solidFill>
                <a:srgbClr val="FFFFFF"/>
              </a:solidFill>
              <a:latin typeface="Calibri" pitchFamily="34" charset="0"/>
            </a:endParaRPr>
          </a:p>
        </p:txBody>
      </p:sp>
      <p:sp>
        <p:nvSpPr>
          <p:cNvPr id="4144" name="Freeform 72"/>
          <p:cNvSpPr>
            <a:spLocks/>
          </p:cNvSpPr>
          <p:nvPr/>
        </p:nvSpPr>
        <p:spPr bwMode="auto">
          <a:xfrm rot="-3101330">
            <a:off x="6791326" y="4092575"/>
            <a:ext cx="93662" cy="122237"/>
          </a:xfrm>
          <a:custGeom>
            <a:avLst/>
            <a:gdLst>
              <a:gd name="T0" fmla="*/ 2147483647 w 54"/>
              <a:gd name="T1" fmla="*/ 2147483647 h 74"/>
              <a:gd name="T2" fmla="*/ 2147483647 w 54"/>
              <a:gd name="T3" fmla="*/ 2147483647 h 74"/>
              <a:gd name="T4" fmla="*/ 2147483647 w 54"/>
              <a:gd name="T5" fmla="*/ 2147483647 h 74"/>
              <a:gd name="T6" fmla="*/ 0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2147483647 w 54"/>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145" name="Freeform 73"/>
          <p:cNvSpPr>
            <a:spLocks/>
          </p:cNvSpPr>
          <p:nvPr/>
        </p:nvSpPr>
        <p:spPr bwMode="auto">
          <a:xfrm>
            <a:off x="7061200" y="3951288"/>
            <a:ext cx="88900" cy="127000"/>
          </a:xfrm>
          <a:custGeom>
            <a:avLst/>
            <a:gdLst>
              <a:gd name="T0" fmla="*/ 2147483647 w 54"/>
              <a:gd name="T1" fmla="*/ 2147483647 h 74"/>
              <a:gd name="T2" fmla="*/ 2147483647 w 54"/>
              <a:gd name="T3" fmla="*/ 2147483647 h 74"/>
              <a:gd name="T4" fmla="*/ 2147483647 w 54"/>
              <a:gd name="T5" fmla="*/ 2147483647 h 74"/>
              <a:gd name="T6" fmla="*/ 0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2147483647 w 54"/>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146" name="Freeform 74"/>
          <p:cNvSpPr>
            <a:spLocks/>
          </p:cNvSpPr>
          <p:nvPr/>
        </p:nvSpPr>
        <p:spPr bwMode="auto">
          <a:xfrm rot="-820279">
            <a:off x="6913563" y="3978275"/>
            <a:ext cx="88900" cy="128588"/>
          </a:xfrm>
          <a:custGeom>
            <a:avLst/>
            <a:gdLst>
              <a:gd name="T0" fmla="*/ 2147483647 w 54"/>
              <a:gd name="T1" fmla="*/ 2147483647 h 74"/>
              <a:gd name="T2" fmla="*/ 2147483647 w 54"/>
              <a:gd name="T3" fmla="*/ 2147483647 h 74"/>
              <a:gd name="T4" fmla="*/ 2147483647 w 54"/>
              <a:gd name="T5" fmla="*/ 2147483647 h 74"/>
              <a:gd name="T6" fmla="*/ 0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2147483647 w 54"/>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147" name="Freeform 75"/>
          <p:cNvSpPr>
            <a:spLocks/>
          </p:cNvSpPr>
          <p:nvPr/>
        </p:nvSpPr>
        <p:spPr bwMode="auto">
          <a:xfrm rot="1308084">
            <a:off x="7210425" y="3951288"/>
            <a:ext cx="87313" cy="127000"/>
          </a:xfrm>
          <a:custGeom>
            <a:avLst/>
            <a:gdLst>
              <a:gd name="T0" fmla="*/ 2147483647 w 54"/>
              <a:gd name="T1" fmla="*/ 2147483647 h 74"/>
              <a:gd name="T2" fmla="*/ 2147483647 w 54"/>
              <a:gd name="T3" fmla="*/ 2147483647 h 74"/>
              <a:gd name="T4" fmla="*/ 2147483647 w 54"/>
              <a:gd name="T5" fmla="*/ 2147483647 h 74"/>
              <a:gd name="T6" fmla="*/ 0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2147483647 w 54"/>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148" name="Freeform 76"/>
          <p:cNvSpPr>
            <a:spLocks/>
          </p:cNvSpPr>
          <p:nvPr/>
        </p:nvSpPr>
        <p:spPr bwMode="auto">
          <a:xfrm rot="-5801330">
            <a:off x="6717506" y="4250532"/>
            <a:ext cx="93663" cy="120650"/>
          </a:xfrm>
          <a:custGeom>
            <a:avLst/>
            <a:gdLst>
              <a:gd name="T0" fmla="*/ 2147483647 w 54"/>
              <a:gd name="T1" fmla="*/ 2147483647 h 74"/>
              <a:gd name="T2" fmla="*/ 2147483647 w 54"/>
              <a:gd name="T3" fmla="*/ 2147483647 h 74"/>
              <a:gd name="T4" fmla="*/ 2147483647 w 54"/>
              <a:gd name="T5" fmla="*/ 2147483647 h 74"/>
              <a:gd name="T6" fmla="*/ 0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2147483647 w 54"/>
              <a:gd name="T19" fmla="*/ 2147483647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4"/>
              <a:gd name="T32" fmla="*/ 54 w 5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4">
                <a:moveTo>
                  <a:pt x="20" y="74"/>
                </a:moveTo>
                <a:cubicBezTo>
                  <a:pt x="16" y="68"/>
                  <a:pt x="15" y="62"/>
                  <a:pt x="12" y="56"/>
                </a:cubicBezTo>
                <a:cubicBezTo>
                  <a:pt x="11" y="50"/>
                  <a:pt x="9" y="44"/>
                  <a:pt x="6" y="38"/>
                </a:cubicBezTo>
                <a:cubicBezTo>
                  <a:pt x="4" y="29"/>
                  <a:pt x="2" y="20"/>
                  <a:pt x="0" y="11"/>
                </a:cubicBezTo>
                <a:cubicBezTo>
                  <a:pt x="9" y="7"/>
                  <a:pt x="19" y="7"/>
                  <a:pt x="29" y="5"/>
                </a:cubicBezTo>
                <a:cubicBezTo>
                  <a:pt x="38" y="0"/>
                  <a:pt x="38" y="9"/>
                  <a:pt x="41" y="15"/>
                </a:cubicBezTo>
                <a:cubicBezTo>
                  <a:pt x="42" y="21"/>
                  <a:pt x="44" y="27"/>
                  <a:pt x="47" y="33"/>
                </a:cubicBezTo>
                <a:cubicBezTo>
                  <a:pt x="48" y="40"/>
                  <a:pt x="51" y="47"/>
                  <a:pt x="54" y="53"/>
                </a:cubicBezTo>
                <a:cubicBezTo>
                  <a:pt x="50" y="71"/>
                  <a:pt x="52" y="70"/>
                  <a:pt x="38" y="63"/>
                </a:cubicBezTo>
                <a:cubicBezTo>
                  <a:pt x="25" y="66"/>
                  <a:pt x="23" y="64"/>
                  <a:pt x="20" y="74"/>
                </a:cubicBezTo>
                <a:close/>
              </a:path>
            </a:pathLst>
          </a:custGeom>
          <a:solidFill>
            <a:srgbClr val="FF6600"/>
          </a:solidFill>
          <a:ln w="9525">
            <a:solidFill>
              <a:srgbClr val="99CCFF"/>
            </a:solidFill>
            <a:round/>
            <a:headEnd/>
            <a:tailEnd/>
          </a:ln>
        </p:spPr>
        <p:txBody>
          <a:bodyPr/>
          <a:lstStyle/>
          <a:p>
            <a:endParaRPr lang="en-US">
              <a:solidFill>
                <a:srgbClr val="FFFFFF"/>
              </a:solidFill>
              <a:latin typeface="Calibri" pitchFamily="34" charset="0"/>
            </a:endParaRPr>
          </a:p>
        </p:txBody>
      </p:sp>
      <p:sp>
        <p:nvSpPr>
          <p:cNvPr id="4149" name="Freeform 77"/>
          <p:cNvSpPr>
            <a:spLocks/>
          </p:cNvSpPr>
          <p:nvPr/>
        </p:nvSpPr>
        <p:spPr bwMode="auto">
          <a:xfrm>
            <a:off x="6384925" y="4149725"/>
            <a:ext cx="1725613" cy="1916113"/>
          </a:xfrm>
          <a:custGeom>
            <a:avLst/>
            <a:gdLst>
              <a:gd name="T0" fmla="*/ 2147483647 w 1087"/>
              <a:gd name="T1" fmla="*/ 2147483647 h 1207"/>
              <a:gd name="T2" fmla="*/ 2147483647 w 1087"/>
              <a:gd name="T3" fmla="*/ 2147483647 h 1207"/>
              <a:gd name="T4" fmla="*/ 2147483647 w 1087"/>
              <a:gd name="T5" fmla="*/ 2147483647 h 1207"/>
              <a:gd name="T6" fmla="*/ 2147483647 w 1087"/>
              <a:gd name="T7" fmla="*/ 2147483647 h 1207"/>
              <a:gd name="T8" fmla="*/ 2147483647 w 1087"/>
              <a:gd name="T9" fmla="*/ 2147483647 h 1207"/>
              <a:gd name="T10" fmla="*/ 2147483647 w 1087"/>
              <a:gd name="T11" fmla="*/ 2147483647 h 1207"/>
              <a:gd name="T12" fmla="*/ 2147483647 w 1087"/>
              <a:gd name="T13" fmla="*/ 2147483647 h 1207"/>
              <a:gd name="T14" fmla="*/ 2147483647 w 1087"/>
              <a:gd name="T15" fmla="*/ 2147483647 h 1207"/>
              <a:gd name="T16" fmla="*/ 2147483647 w 1087"/>
              <a:gd name="T17" fmla="*/ 2147483647 h 1207"/>
              <a:gd name="T18" fmla="*/ 2147483647 w 1087"/>
              <a:gd name="T19" fmla="*/ 2147483647 h 1207"/>
              <a:gd name="T20" fmla="*/ 2147483647 w 1087"/>
              <a:gd name="T21" fmla="*/ 2147483647 h 1207"/>
              <a:gd name="T22" fmla="*/ 2147483647 w 1087"/>
              <a:gd name="T23" fmla="*/ 2147483647 h 1207"/>
              <a:gd name="T24" fmla="*/ 2147483647 w 1087"/>
              <a:gd name="T25" fmla="*/ 2147483647 h 1207"/>
              <a:gd name="T26" fmla="*/ 2147483647 w 1087"/>
              <a:gd name="T27" fmla="*/ 2147483647 h 1207"/>
              <a:gd name="T28" fmla="*/ 2147483647 w 1087"/>
              <a:gd name="T29" fmla="*/ 2147483647 h 1207"/>
              <a:gd name="T30" fmla="*/ 2147483647 w 1087"/>
              <a:gd name="T31" fmla="*/ 2147483647 h 1207"/>
              <a:gd name="T32" fmla="*/ 2147483647 w 1087"/>
              <a:gd name="T33" fmla="*/ 2147483647 h 1207"/>
              <a:gd name="T34" fmla="*/ 2147483647 w 1087"/>
              <a:gd name="T35" fmla="*/ 2147483647 h 1207"/>
              <a:gd name="T36" fmla="*/ 2147483647 w 1087"/>
              <a:gd name="T37" fmla="*/ 2147483647 h 1207"/>
              <a:gd name="T38" fmla="*/ 2147483647 w 1087"/>
              <a:gd name="T39" fmla="*/ 2147483647 h 1207"/>
              <a:gd name="T40" fmla="*/ 2147483647 w 1087"/>
              <a:gd name="T41" fmla="*/ 2147483647 h 1207"/>
              <a:gd name="T42" fmla="*/ 2147483647 w 1087"/>
              <a:gd name="T43" fmla="*/ 2147483647 h 1207"/>
              <a:gd name="T44" fmla="*/ 2147483647 w 1087"/>
              <a:gd name="T45" fmla="*/ 2147483647 h 1207"/>
              <a:gd name="T46" fmla="*/ 2147483647 w 1087"/>
              <a:gd name="T47" fmla="*/ 2147483647 h 1207"/>
              <a:gd name="T48" fmla="*/ 2147483647 w 1087"/>
              <a:gd name="T49" fmla="*/ 2147483647 h 1207"/>
              <a:gd name="T50" fmla="*/ 2147483647 w 1087"/>
              <a:gd name="T51" fmla="*/ 2147483647 h 1207"/>
              <a:gd name="T52" fmla="*/ 2147483647 w 1087"/>
              <a:gd name="T53" fmla="*/ 2147483647 h 1207"/>
              <a:gd name="T54" fmla="*/ 2147483647 w 1087"/>
              <a:gd name="T55" fmla="*/ 2147483647 h 1207"/>
              <a:gd name="T56" fmla="*/ 2147483647 w 1087"/>
              <a:gd name="T57" fmla="*/ 2147483647 h 1207"/>
              <a:gd name="T58" fmla="*/ 2147483647 w 1087"/>
              <a:gd name="T59" fmla="*/ 2147483647 h 1207"/>
              <a:gd name="T60" fmla="*/ 2147483647 w 1087"/>
              <a:gd name="T61" fmla="*/ 2147483647 h 1207"/>
              <a:gd name="T62" fmla="*/ 2147483647 w 1087"/>
              <a:gd name="T63" fmla="*/ 2147483647 h 1207"/>
              <a:gd name="T64" fmla="*/ 2147483647 w 1087"/>
              <a:gd name="T65" fmla="*/ 2147483647 h 1207"/>
              <a:gd name="T66" fmla="*/ 2147483647 w 1087"/>
              <a:gd name="T67" fmla="*/ 2147483647 h 1207"/>
              <a:gd name="T68" fmla="*/ 2147483647 w 1087"/>
              <a:gd name="T69" fmla="*/ 2147483647 h 1207"/>
              <a:gd name="T70" fmla="*/ 2147483647 w 1087"/>
              <a:gd name="T71" fmla="*/ 2147483647 h 1207"/>
              <a:gd name="T72" fmla="*/ 2147483647 w 1087"/>
              <a:gd name="T73" fmla="*/ 2147483647 h 1207"/>
              <a:gd name="T74" fmla="*/ 2147483647 w 1087"/>
              <a:gd name="T75" fmla="*/ 2147483647 h 1207"/>
              <a:gd name="T76" fmla="*/ 2147483647 w 1087"/>
              <a:gd name="T77" fmla="*/ 2147483647 h 1207"/>
              <a:gd name="T78" fmla="*/ 2147483647 w 1087"/>
              <a:gd name="T79" fmla="*/ 2147483647 h 1207"/>
              <a:gd name="T80" fmla="*/ 2147483647 w 1087"/>
              <a:gd name="T81" fmla="*/ 2147483647 h 1207"/>
              <a:gd name="T82" fmla="*/ 2147483647 w 1087"/>
              <a:gd name="T83" fmla="*/ 2147483647 h 1207"/>
              <a:gd name="T84" fmla="*/ 2147483647 w 1087"/>
              <a:gd name="T85" fmla="*/ 2147483647 h 1207"/>
              <a:gd name="T86" fmla="*/ 2147483647 w 1087"/>
              <a:gd name="T87" fmla="*/ 2147483647 h 1207"/>
              <a:gd name="T88" fmla="*/ 2147483647 w 1087"/>
              <a:gd name="T89" fmla="*/ 2147483647 h 1207"/>
              <a:gd name="T90" fmla="*/ 2147483647 w 1087"/>
              <a:gd name="T91" fmla="*/ 2147483647 h 1207"/>
              <a:gd name="T92" fmla="*/ 2147483647 w 1087"/>
              <a:gd name="T93" fmla="*/ 2147483647 h 1207"/>
              <a:gd name="T94" fmla="*/ 2147483647 w 1087"/>
              <a:gd name="T95" fmla="*/ 2147483647 h 1207"/>
              <a:gd name="T96" fmla="*/ 2147483647 w 1087"/>
              <a:gd name="T97" fmla="*/ 2147483647 h 1207"/>
              <a:gd name="T98" fmla="*/ 2147483647 w 1087"/>
              <a:gd name="T99" fmla="*/ 2147483647 h 1207"/>
              <a:gd name="T100" fmla="*/ 2147483647 w 1087"/>
              <a:gd name="T101" fmla="*/ 2147483647 h 1207"/>
              <a:gd name="T102" fmla="*/ 2147483647 w 1087"/>
              <a:gd name="T103" fmla="*/ 2147483647 h 1207"/>
              <a:gd name="T104" fmla="*/ 2147483647 w 1087"/>
              <a:gd name="T105" fmla="*/ 2147483647 h 1207"/>
              <a:gd name="T106" fmla="*/ 2147483647 w 1087"/>
              <a:gd name="T107" fmla="*/ 2147483647 h 12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7"/>
              <a:gd name="T163" fmla="*/ 0 h 1207"/>
              <a:gd name="T164" fmla="*/ 1087 w 1087"/>
              <a:gd name="T165" fmla="*/ 1207 h 12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7" h="1207">
                <a:moveTo>
                  <a:pt x="529" y="940"/>
                </a:moveTo>
                <a:cubicBezTo>
                  <a:pt x="527" y="968"/>
                  <a:pt x="549" y="994"/>
                  <a:pt x="520" y="999"/>
                </a:cubicBezTo>
                <a:cubicBezTo>
                  <a:pt x="514" y="1002"/>
                  <a:pt x="512" y="1031"/>
                  <a:pt x="505" y="1032"/>
                </a:cubicBezTo>
                <a:cubicBezTo>
                  <a:pt x="480" y="1045"/>
                  <a:pt x="451" y="1032"/>
                  <a:pt x="425" y="1027"/>
                </a:cubicBezTo>
                <a:cubicBezTo>
                  <a:pt x="410" y="1020"/>
                  <a:pt x="389" y="1019"/>
                  <a:pt x="372" y="1018"/>
                </a:cubicBezTo>
                <a:cubicBezTo>
                  <a:pt x="347" y="1014"/>
                  <a:pt x="345" y="1014"/>
                  <a:pt x="313" y="1018"/>
                </a:cubicBezTo>
                <a:cubicBezTo>
                  <a:pt x="299" y="1021"/>
                  <a:pt x="295" y="1021"/>
                  <a:pt x="280" y="1018"/>
                </a:cubicBezTo>
                <a:cubicBezTo>
                  <a:pt x="274" y="1014"/>
                  <a:pt x="272" y="1012"/>
                  <a:pt x="270" y="1006"/>
                </a:cubicBezTo>
                <a:cubicBezTo>
                  <a:pt x="267" y="989"/>
                  <a:pt x="269" y="972"/>
                  <a:pt x="283" y="962"/>
                </a:cubicBezTo>
                <a:cubicBezTo>
                  <a:pt x="285" y="956"/>
                  <a:pt x="288" y="949"/>
                  <a:pt x="291" y="943"/>
                </a:cubicBezTo>
                <a:cubicBezTo>
                  <a:pt x="293" y="934"/>
                  <a:pt x="294" y="931"/>
                  <a:pt x="295" y="921"/>
                </a:cubicBezTo>
                <a:cubicBezTo>
                  <a:pt x="292" y="875"/>
                  <a:pt x="318" y="873"/>
                  <a:pt x="291" y="855"/>
                </a:cubicBezTo>
                <a:cubicBezTo>
                  <a:pt x="287" y="849"/>
                  <a:pt x="269" y="840"/>
                  <a:pt x="262" y="839"/>
                </a:cubicBezTo>
                <a:cubicBezTo>
                  <a:pt x="249" y="832"/>
                  <a:pt x="243" y="838"/>
                  <a:pt x="226" y="840"/>
                </a:cubicBezTo>
                <a:cubicBezTo>
                  <a:pt x="220" y="845"/>
                  <a:pt x="210" y="858"/>
                  <a:pt x="204" y="862"/>
                </a:cubicBezTo>
                <a:cubicBezTo>
                  <a:pt x="196" y="884"/>
                  <a:pt x="195" y="906"/>
                  <a:pt x="204" y="929"/>
                </a:cubicBezTo>
                <a:cubicBezTo>
                  <a:pt x="205" y="937"/>
                  <a:pt x="210" y="943"/>
                  <a:pt x="214" y="950"/>
                </a:cubicBezTo>
                <a:cubicBezTo>
                  <a:pt x="216" y="959"/>
                  <a:pt x="222" y="968"/>
                  <a:pt x="226" y="975"/>
                </a:cubicBezTo>
                <a:cubicBezTo>
                  <a:pt x="227" y="981"/>
                  <a:pt x="229" y="986"/>
                  <a:pt x="230" y="992"/>
                </a:cubicBezTo>
                <a:cubicBezTo>
                  <a:pt x="226" y="1015"/>
                  <a:pt x="220" y="1015"/>
                  <a:pt x="202" y="1024"/>
                </a:cubicBezTo>
                <a:cubicBezTo>
                  <a:pt x="152" y="1021"/>
                  <a:pt x="107" y="1017"/>
                  <a:pt x="56" y="1015"/>
                </a:cubicBezTo>
                <a:cubicBezTo>
                  <a:pt x="43" y="1014"/>
                  <a:pt x="35" y="1011"/>
                  <a:pt x="23" y="1009"/>
                </a:cubicBezTo>
                <a:cubicBezTo>
                  <a:pt x="21" y="1009"/>
                  <a:pt x="17" y="1008"/>
                  <a:pt x="17" y="1008"/>
                </a:cubicBezTo>
                <a:cubicBezTo>
                  <a:pt x="0" y="999"/>
                  <a:pt x="5" y="1008"/>
                  <a:pt x="15" y="1014"/>
                </a:cubicBezTo>
                <a:cubicBezTo>
                  <a:pt x="26" y="1030"/>
                  <a:pt x="54" y="1051"/>
                  <a:pt x="71" y="1055"/>
                </a:cubicBezTo>
                <a:cubicBezTo>
                  <a:pt x="86" y="1066"/>
                  <a:pt x="98" y="1070"/>
                  <a:pt x="116" y="1071"/>
                </a:cubicBezTo>
                <a:cubicBezTo>
                  <a:pt x="128" y="1074"/>
                  <a:pt x="140" y="1075"/>
                  <a:pt x="153" y="1077"/>
                </a:cubicBezTo>
                <a:cubicBezTo>
                  <a:pt x="177" y="1075"/>
                  <a:pt x="199" y="1067"/>
                  <a:pt x="224" y="1063"/>
                </a:cubicBezTo>
                <a:cubicBezTo>
                  <a:pt x="233" y="1060"/>
                  <a:pt x="242" y="1058"/>
                  <a:pt x="252" y="1057"/>
                </a:cubicBezTo>
                <a:cubicBezTo>
                  <a:pt x="279" y="1050"/>
                  <a:pt x="303" y="1055"/>
                  <a:pt x="331" y="1057"/>
                </a:cubicBezTo>
                <a:cubicBezTo>
                  <a:pt x="339" y="1058"/>
                  <a:pt x="345" y="1062"/>
                  <a:pt x="353" y="1064"/>
                </a:cubicBezTo>
                <a:cubicBezTo>
                  <a:pt x="359" y="1069"/>
                  <a:pt x="365" y="1073"/>
                  <a:pt x="372" y="1074"/>
                </a:cubicBezTo>
                <a:cubicBezTo>
                  <a:pt x="378" y="1077"/>
                  <a:pt x="382" y="1081"/>
                  <a:pt x="387" y="1084"/>
                </a:cubicBezTo>
                <a:cubicBezTo>
                  <a:pt x="392" y="1091"/>
                  <a:pt x="396" y="1095"/>
                  <a:pt x="402" y="1100"/>
                </a:cubicBezTo>
                <a:cubicBezTo>
                  <a:pt x="411" y="1116"/>
                  <a:pt x="422" y="1140"/>
                  <a:pt x="436" y="1148"/>
                </a:cubicBezTo>
                <a:cubicBezTo>
                  <a:pt x="448" y="1165"/>
                  <a:pt x="466" y="1187"/>
                  <a:pt x="486" y="1192"/>
                </a:cubicBezTo>
                <a:cubicBezTo>
                  <a:pt x="492" y="1196"/>
                  <a:pt x="498" y="1200"/>
                  <a:pt x="505" y="1202"/>
                </a:cubicBezTo>
                <a:cubicBezTo>
                  <a:pt x="511" y="1204"/>
                  <a:pt x="516" y="1205"/>
                  <a:pt x="521" y="1207"/>
                </a:cubicBezTo>
                <a:cubicBezTo>
                  <a:pt x="550" y="1205"/>
                  <a:pt x="553" y="1204"/>
                  <a:pt x="573" y="1200"/>
                </a:cubicBezTo>
                <a:cubicBezTo>
                  <a:pt x="595" y="1188"/>
                  <a:pt x="624" y="1177"/>
                  <a:pt x="650" y="1171"/>
                </a:cubicBezTo>
                <a:cubicBezTo>
                  <a:pt x="657" y="1168"/>
                  <a:pt x="664" y="1162"/>
                  <a:pt x="673" y="1161"/>
                </a:cubicBezTo>
                <a:cubicBezTo>
                  <a:pt x="688" y="1154"/>
                  <a:pt x="705" y="1145"/>
                  <a:pt x="721" y="1142"/>
                </a:cubicBezTo>
                <a:cubicBezTo>
                  <a:pt x="732" y="1136"/>
                  <a:pt x="749" y="1131"/>
                  <a:pt x="761" y="1129"/>
                </a:cubicBezTo>
                <a:cubicBezTo>
                  <a:pt x="769" y="1125"/>
                  <a:pt x="775" y="1123"/>
                  <a:pt x="783" y="1122"/>
                </a:cubicBezTo>
                <a:cubicBezTo>
                  <a:pt x="791" y="1119"/>
                  <a:pt x="801" y="1117"/>
                  <a:pt x="809" y="1116"/>
                </a:cubicBezTo>
                <a:cubicBezTo>
                  <a:pt x="819" y="1111"/>
                  <a:pt x="831" y="1110"/>
                  <a:pt x="843" y="1109"/>
                </a:cubicBezTo>
                <a:cubicBezTo>
                  <a:pt x="864" y="1101"/>
                  <a:pt x="891" y="1097"/>
                  <a:pt x="914" y="1096"/>
                </a:cubicBezTo>
                <a:cubicBezTo>
                  <a:pt x="926" y="1093"/>
                  <a:pt x="939" y="1091"/>
                  <a:pt x="951" y="1089"/>
                </a:cubicBezTo>
                <a:cubicBezTo>
                  <a:pt x="964" y="1087"/>
                  <a:pt x="975" y="1085"/>
                  <a:pt x="987" y="1083"/>
                </a:cubicBezTo>
                <a:cubicBezTo>
                  <a:pt x="999" y="1077"/>
                  <a:pt x="1019" y="1077"/>
                  <a:pt x="1032" y="1076"/>
                </a:cubicBezTo>
                <a:cubicBezTo>
                  <a:pt x="1039" y="1073"/>
                  <a:pt x="1042" y="1076"/>
                  <a:pt x="1044" y="1068"/>
                </a:cubicBezTo>
                <a:cubicBezTo>
                  <a:pt x="1040" y="1044"/>
                  <a:pt x="1087" y="1031"/>
                  <a:pt x="1069" y="1035"/>
                </a:cubicBezTo>
                <a:cubicBezTo>
                  <a:pt x="1062" y="1038"/>
                  <a:pt x="1019" y="1034"/>
                  <a:pt x="1012" y="1035"/>
                </a:cubicBezTo>
                <a:cubicBezTo>
                  <a:pt x="992" y="1034"/>
                  <a:pt x="982" y="1044"/>
                  <a:pt x="963" y="1039"/>
                </a:cubicBezTo>
                <a:cubicBezTo>
                  <a:pt x="941" y="1033"/>
                  <a:pt x="904" y="1039"/>
                  <a:pt x="880" y="1037"/>
                </a:cubicBezTo>
                <a:cubicBezTo>
                  <a:pt x="846" y="1030"/>
                  <a:pt x="812" y="1043"/>
                  <a:pt x="778" y="1045"/>
                </a:cubicBezTo>
                <a:cubicBezTo>
                  <a:pt x="766" y="1048"/>
                  <a:pt x="754" y="1048"/>
                  <a:pt x="743" y="1050"/>
                </a:cubicBezTo>
                <a:cubicBezTo>
                  <a:pt x="712" y="1048"/>
                  <a:pt x="745" y="1046"/>
                  <a:pt x="723" y="1042"/>
                </a:cubicBezTo>
                <a:cubicBezTo>
                  <a:pt x="718" y="1039"/>
                  <a:pt x="712" y="1031"/>
                  <a:pt x="706" y="1030"/>
                </a:cubicBezTo>
                <a:cubicBezTo>
                  <a:pt x="700" y="1023"/>
                  <a:pt x="695" y="1024"/>
                  <a:pt x="687" y="1022"/>
                </a:cubicBezTo>
                <a:cubicBezTo>
                  <a:pt x="679" y="1015"/>
                  <a:pt x="666" y="1006"/>
                  <a:pt x="662" y="996"/>
                </a:cubicBezTo>
                <a:cubicBezTo>
                  <a:pt x="664" y="964"/>
                  <a:pt x="623" y="962"/>
                  <a:pt x="625" y="935"/>
                </a:cubicBezTo>
                <a:cubicBezTo>
                  <a:pt x="624" y="913"/>
                  <a:pt x="627" y="882"/>
                  <a:pt x="621" y="862"/>
                </a:cubicBezTo>
                <a:cubicBezTo>
                  <a:pt x="616" y="813"/>
                  <a:pt x="620" y="800"/>
                  <a:pt x="622" y="738"/>
                </a:cubicBezTo>
                <a:cubicBezTo>
                  <a:pt x="621" y="708"/>
                  <a:pt x="624" y="703"/>
                  <a:pt x="622" y="678"/>
                </a:cubicBezTo>
                <a:cubicBezTo>
                  <a:pt x="620" y="653"/>
                  <a:pt x="611" y="603"/>
                  <a:pt x="609" y="585"/>
                </a:cubicBezTo>
                <a:cubicBezTo>
                  <a:pt x="607" y="567"/>
                  <a:pt x="611" y="581"/>
                  <a:pt x="613" y="570"/>
                </a:cubicBezTo>
                <a:cubicBezTo>
                  <a:pt x="615" y="559"/>
                  <a:pt x="618" y="551"/>
                  <a:pt x="619" y="520"/>
                </a:cubicBezTo>
                <a:cubicBezTo>
                  <a:pt x="620" y="489"/>
                  <a:pt x="619" y="415"/>
                  <a:pt x="621" y="382"/>
                </a:cubicBezTo>
                <a:cubicBezTo>
                  <a:pt x="622" y="370"/>
                  <a:pt x="623" y="335"/>
                  <a:pt x="628" y="324"/>
                </a:cubicBezTo>
                <a:cubicBezTo>
                  <a:pt x="629" y="318"/>
                  <a:pt x="640" y="294"/>
                  <a:pt x="643" y="287"/>
                </a:cubicBezTo>
                <a:cubicBezTo>
                  <a:pt x="644" y="281"/>
                  <a:pt x="649" y="283"/>
                  <a:pt x="653" y="278"/>
                </a:cubicBezTo>
                <a:cubicBezTo>
                  <a:pt x="655" y="266"/>
                  <a:pt x="659" y="254"/>
                  <a:pt x="671" y="253"/>
                </a:cubicBezTo>
                <a:cubicBezTo>
                  <a:pt x="667" y="243"/>
                  <a:pt x="672" y="241"/>
                  <a:pt x="680" y="235"/>
                </a:cubicBezTo>
                <a:cubicBezTo>
                  <a:pt x="685" y="226"/>
                  <a:pt x="688" y="226"/>
                  <a:pt x="696" y="222"/>
                </a:cubicBezTo>
                <a:cubicBezTo>
                  <a:pt x="700" y="214"/>
                  <a:pt x="721" y="212"/>
                  <a:pt x="727" y="206"/>
                </a:cubicBezTo>
                <a:cubicBezTo>
                  <a:pt x="740" y="195"/>
                  <a:pt x="750" y="189"/>
                  <a:pt x="766" y="186"/>
                </a:cubicBezTo>
                <a:cubicBezTo>
                  <a:pt x="778" y="181"/>
                  <a:pt x="782" y="172"/>
                  <a:pt x="791" y="163"/>
                </a:cubicBezTo>
                <a:cubicBezTo>
                  <a:pt x="797" y="158"/>
                  <a:pt x="801" y="146"/>
                  <a:pt x="807" y="140"/>
                </a:cubicBezTo>
                <a:cubicBezTo>
                  <a:pt x="810" y="132"/>
                  <a:pt x="805" y="139"/>
                  <a:pt x="810" y="132"/>
                </a:cubicBezTo>
                <a:cubicBezTo>
                  <a:pt x="814" y="135"/>
                  <a:pt x="802" y="127"/>
                  <a:pt x="805" y="121"/>
                </a:cubicBezTo>
                <a:cubicBezTo>
                  <a:pt x="806" y="116"/>
                  <a:pt x="813" y="110"/>
                  <a:pt x="814" y="103"/>
                </a:cubicBezTo>
                <a:cubicBezTo>
                  <a:pt x="815" y="96"/>
                  <a:pt x="813" y="84"/>
                  <a:pt x="813" y="79"/>
                </a:cubicBezTo>
                <a:cubicBezTo>
                  <a:pt x="813" y="71"/>
                  <a:pt x="813" y="77"/>
                  <a:pt x="811" y="72"/>
                </a:cubicBezTo>
                <a:cubicBezTo>
                  <a:pt x="809" y="67"/>
                  <a:pt x="812" y="59"/>
                  <a:pt x="801" y="49"/>
                </a:cubicBezTo>
                <a:cubicBezTo>
                  <a:pt x="788" y="36"/>
                  <a:pt x="758" y="20"/>
                  <a:pt x="745" y="14"/>
                </a:cubicBezTo>
                <a:cubicBezTo>
                  <a:pt x="731" y="9"/>
                  <a:pt x="741" y="19"/>
                  <a:pt x="718" y="16"/>
                </a:cubicBezTo>
                <a:cubicBezTo>
                  <a:pt x="686" y="10"/>
                  <a:pt x="646" y="1"/>
                  <a:pt x="606" y="1"/>
                </a:cubicBezTo>
                <a:cubicBezTo>
                  <a:pt x="566" y="0"/>
                  <a:pt x="507" y="6"/>
                  <a:pt x="483" y="8"/>
                </a:cubicBezTo>
                <a:cubicBezTo>
                  <a:pt x="459" y="10"/>
                  <a:pt x="481" y="8"/>
                  <a:pt x="459" y="15"/>
                </a:cubicBezTo>
                <a:cubicBezTo>
                  <a:pt x="358" y="28"/>
                  <a:pt x="370" y="26"/>
                  <a:pt x="348" y="49"/>
                </a:cubicBezTo>
                <a:cubicBezTo>
                  <a:pt x="326" y="56"/>
                  <a:pt x="332" y="86"/>
                  <a:pt x="331" y="95"/>
                </a:cubicBezTo>
                <a:cubicBezTo>
                  <a:pt x="330" y="104"/>
                  <a:pt x="338" y="94"/>
                  <a:pt x="344" y="106"/>
                </a:cubicBezTo>
                <a:cubicBezTo>
                  <a:pt x="341" y="120"/>
                  <a:pt x="364" y="146"/>
                  <a:pt x="369" y="169"/>
                </a:cubicBezTo>
                <a:cubicBezTo>
                  <a:pt x="370" y="174"/>
                  <a:pt x="397" y="194"/>
                  <a:pt x="403" y="195"/>
                </a:cubicBezTo>
                <a:cubicBezTo>
                  <a:pt x="410" y="199"/>
                  <a:pt x="425" y="216"/>
                  <a:pt x="433" y="217"/>
                </a:cubicBezTo>
                <a:cubicBezTo>
                  <a:pt x="458" y="237"/>
                  <a:pt x="467" y="241"/>
                  <a:pt x="487" y="268"/>
                </a:cubicBezTo>
                <a:cubicBezTo>
                  <a:pt x="494" y="278"/>
                  <a:pt x="490" y="279"/>
                  <a:pt x="497" y="288"/>
                </a:cubicBezTo>
                <a:cubicBezTo>
                  <a:pt x="499" y="298"/>
                  <a:pt x="511" y="311"/>
                  <a:pt x="516" y="318"/>
                </a:cubicBezTo>
                <a:cubicBezTo>
                  <a:pt x="517" y="325"/>
                  <a:pt x="503" y="296"/>
                  <a:pt x="507" y="301"/>
                </a:cubicBezTo>
                <a:cubicBezTo>
                  <a:pt x="509" y="312"/>
                  <a:pt x="513" y="330"/>
                  <a:pt x="517" y="340"/>
                </a:cubicBezTo>
                <a:cubicBezTo>
                  <a:pt x="519" y="353"/>
                  <a:pt x="520" y="372"/>
                  <a:pt x="523" y="385"/>
                </a:cubicBezTo>
                <a:cubicBezTo>
                  <a:pt x="524" y="412"/>
                  <a:pt x="525" y="487"/>
                  <a:pt x="528" y="524"/>
                </a:cubicBezTo>
                <a:cubicBezTo>
                  <a:pt x="530" y="561"/>
                  <a:pt x="534" y="561"/>
                  <a:pt x="537" y="607"/>
                </a:cubicBezTo>
                <a:cubicBezTo>
                  <a:pt x="534" y="663"/>
                  <a:pt x="545" y="740"/>
                  <a:pt x="545" y="803"/>
                </a:cubicBezTo>
                <a:cubicBezTo>
                  <a:pt x="546" y="818"/>
                  <a:pt x="547" y="847"/>
                  <a:pt x="548" y="862"/>
                </a:cubicBezTo>
                <a:cubicBezTo>
                  <a:pt x="547" y="903"/>
                  <a:pt x="541" y="870"/>
                  <a:pt x="539" y="911"/>
                </a:cubicBezTo>
                <a:cubicBezTo>
                  <a:pt x="537" y="922"/>
                  <a:pt x="537" y="976"/>
                  <a:pt x="537" y="987"/>
                </a:cubicBezTo>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150" name="Line 78"/>
          <p:cNvSpPr>
            <a:spLocks noChangeShapeType="1"/>
          </p:cNvSpPr>
          <p:nvPr/>
        </p:nvSpPr>
        <p:spPr bwMode="auto">
          <a:xfrm>
            <a:off x="2555875" y="4221163"/>
            <a:ext cx="1165225" cy="95250"/>
          </a:xfrm>
          <a:prstGeom prst="line">
            <a:avLst/>
          </a:prstGeom>
          <a:noFill/>
          <a:ln w="25400">
            <a:solidFill>
              <a:srgbClr val="9999FF"/>
            </a:solidFill>
            <a:prstDash val="sysDot"/>
            <a:round/>
            <a:headEnd/>
            <a:tailEnd type="triangle" w="med" len="med"/>
          </a:ln>
        </p:spPr>
        <p:txBody>
          <a:bodyPr/>
          <a:lstStyle/>
          <a:p>
            <a:endParaRPr lang="id-ID"/>
          </a:p>
        </p:txBody>
      </p:sp>
      <p:sp>
        <p:nvSpPr>
          <p:cNvPr id="4151" name="Line 79"/>
          <p:cNvSpPr>
            <a:spLocks noChangeShapeType="1"/>
          </p:cNvSpPr>
          <p:nvPr/>
        </p:nvSpPr>
        <p:spPr bwMode="auto">
          <a:xfrm flipH="1">
            <a:off x="2051050" y="4652963"/>
            <a:ext cx="73025" cy="384175"/>
          </a:xfrm>
          <a:prstGeom prst="line">
            <a:avLst/>
          </a:prstGeom>
          <a:noFill/>
          <a:ln w="25400">
            <a:solidFill>
              <a:srgbClr val="9999FF"/>
            </a:solidFill>
            <a:prstDash val="sysDot"/>
            <a:round/>
            <a:headEnd/>
            <a:tailEnd type="triangle" w="med" len="med"/>
          </a:ln>
        </p:spPr>
        <p:txBody>
          <a:bodyPr/>
          <a:lstStyle/>
          <a:p>
            <a:endParaRPr lang="id-ID"/>
          </a:p>
        </p:txBody>
      </p:sp>
      <p:sp>
        <p:nvSpPr>
          <p:cNvPr id="4152" name="Freeform 80"/>
          <p:cNvSpPr>
            <a:spLocks/>
          </p:cNvSpPr>
          <p:nvPr/>
        </p:nvSpPr>
        <p:spPr bwMode="auto">
          <a:xfrm>
            <a:off x="944563" y="5045075"/>
            <a:ext cx="304800" cy="503238"/>
          </a:xfrm>
          <a:custGeom>
            <a:avLst/>
            <a:gdLst>
              <a:gd name="T0" fmla="*/ 2147483647 w 186"/>
              <a:gd name="T1" fmla="*/ 2147483647 h 291"/>
              <a:gd name="T2" fmla="*/ 2147483647 w 186"/>
              <a:gd name="T3" fmla="*/ 2147483647 h 291"/>
              <a:gd name="T4" fmla="*/ 2147483647 w 186"/>
              <a:gd name="T5" fmla="*/ 2147483647 h 291"/>
              <a:gd name="T6" fmla="*/ 2147483647 w 186"/>
              <a:gd name="T7" fmla="*/ 2147483647 h 291"/>
              <a:gd name="T8" fmla="*/ 2147483647 w 186"/>
              <a:gd name="T9" fmla="*/ 2147483647 h 291"/>
              <a:gd name="T10" fmla="*/ 2147483647 w 186"/>
              <a:gd name="T11" fmla="*/ 2147483647 h 291"/>
              <a:gd name="T12" fmla="*/ 2147483647 w 186"/>
              <a:gd name="T13" fmla="*/ 2147483647 h 291"/>
              <a:gd name="T14" fmla="*/ 2147483647 w 186"/>
              <a:gd name="T15" fmla="*/ 2147483647 h 291"/>
              <a:gd name="T16" fmla="*/ 2147483647 w 186"/>
              <a:gd name="T17" fmla="*/ 2147483647 h 291"/>
              <a:gd name="T18" fmla="*/ 2147483647 w 186"/>
              <a:gd name="T19" fmla="*/ 2147483647 h 291"/>
              <a:gd name="T20" fmla="*/ 2147483647 w 186"/>
              <a:gd name="T21" fmla="*/ 2147483647 h 291"/>
              <a:gd name="T22" fmla="*/ 2147483647 w 186"/>
              <a:gd name="T23" fmla="*/ 2147483647 h 291"/>
              <a:gd name="T24" fmla="*/ 2147483647 w 186"/>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291"/>
              <a:gd name="T41" fmla="*/ 186 w 18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291">
                <a:moveTo>
                  <a:pt x="11" y="44"/>
                </a:moveTo>
                <a:cubicBezTo>
                  <a:pt x="15" y="58"/>
                  <a:pt x="16" y="65"/>
                  <a:pt x="17" y="81"/>
                </a:cubicBezTo>
                <a:cubicBezTo>
                  <a:pt x="18" y="121"/>
                  <a:pt x="25" y="163"/>
                  <a:pt x="12" y="201"/>
                </a:cubicBezTo>
                <a:cubicBezTo>
                  <a:pt x="8" y="229"/>
                  <a:pt x="0" y="269"/>
                  <a:pt x="35" y="276"/>
                </a:cubicBezTo>
                <a:cubicBezTo>
                  <a:pt x="65" y="291"/>
                  <a:pt x="119" y="277"/>
                  <a:pt x="153" y="272"/>
                </a:cubicBezTo>
                <a:cubicBezTo>
                  <a:pt x="159" y="270"/>
                  <a:pt x="160" y="267"/>
                  <a:pt x="165" y="263"/>
                </a:cubicBezTo>
                <a:cubicBezTo>
                  <a:pt x="170" y="255"/>
                  <a:pt x="172" y="246"/>
                  <a:pt x="176" y="237"/>
                </a:cubicBezTo>
                <a:cubicBezTo>
                  <a:pt x="177" y="207"/>
                  <a:pt x="177" y="178"/>
                  <a:pt x="182" y="149"/>
                </a:cubicBezTo>
                <a:cubicBezTo>
                  <a:pt x="182" y="134"/>
                  <a:pt x="183" y="120"/>
                  <a:pt x="183" y="105"/>
                </a:cubicBezTo>
                <a:cubicBezTo>
                  <a:pt x="182" y="86"/>
                  <a:pt x="186" y="31"/>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53" name="Freeform 81"/>
          <p:cNvSpPr>
            <a:spLocks/>
          </p:cNvSpPr>
          <p:nvPr/>
        </p:nvSpPr>
        <p:spPr bwMode="auto">
          <a:xfrm>
            <a:off x="1008063" y="5121275"/>
            <a:ext cx="157162" cy="141288"/>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grpSp>
        <p:nvGrpSpPr>
          <p:cNvPr id="4154" name="Group 82"/>
          <p:cNvGrpSpPr>
            <a:grpSpLocks/>
          </p:cNvGrpSpPr>
          <p:nvPr/>
        </p:nvGrpSpPr>
        <p:grpSpPr bwMode="auto">
          <a:xfrm>
            <a:off x="1754188" y="5094288"/>
            <a:ext cx="288925" cy="552450"/>
            <a:chOff x="1425" y="3334"/>
            <a:chExt cx="176" cy="320"/>
          </a:xfrm>
        </p:grpSpPr>
        <p:sp>
          <p:nvSpPr>
            <p:cNvPr id="4453" name="Freeform 83"/>
            <p:cNvSpPr>
              <a:spLocks/>
            </p:cNvSpPr>
            <p:nvPr/>
          </p:nvSpPr>
          <p:spPr bwMode="auto">
            <a:xfrm>
              <a:off x="1425" y="3334"/>
              <a:ext cx="176" cy="295"/>
            </a:xfrm>
            <a:custGeom>
              <a:avLst/>
              <a:gdLst>
                <a:gd name="T0" fmla="*/ 29 w 176"/>
                <a:gd name="T1" fmla="*/ 7 h 295"/>
                <a:gd name="T2" fmla="*/ 9 w 176"/>
                <a:gd name="T3" fmla="*/ 22 h 295"/>
                <a:gd name="T4" fmla="*/ 3 w 176"/>
                <a:gd name="T5" fmla="*/ 38 h 295"/>
                <a:gd name="T6" fmla="*/ 14 w 176"/>
                <a:gd name="T7" fmla="*/ 115 h 295"/>
                <a:gd name="T8" fmla="*/ 12 w 176"/>
                <a:gd name="T9" fmla="*/ 170 h 295"/>
                <a:gd name="T10" fmla="*/ 23 w 176"/>
                <a:gd name="T11" fmla="*/ 265 h 295"/>
                <a:gd name="T12" fmla="*/ 41 w 176"/>
                <a:gd name="T13" fmla="*/ 284 h 295"/>
                <a:gd name="T14" fmla="*/ 87 w 176"/>
                <a:gd name="T15" fmla="*/ 295 h 295"/>
                <a:gd name="T16" fmla="*/ 131 w 176"/>
                <a:gd name="T17" fmla="*/ 284 h 295"/>
                <a:gd name="T18" fmla="*/ 149 w 176"/>
                <a:gd name="T19" fmla="*/ 271 h 295"/>
                <a:gd name="T20" fmla="*/ 158 w 176"/>
                <a:gd name="T21" fmla="*/ 257 h 295"/>
                <a:gd name="T22" fmla="*/ 164 w 176"/>
                <a:gd name="T23" fmla="*/ 236 h 295"/>
                <a:gd name="T24" fmla="*/ 170 w 176"/>
                <a:gd name="T25" fmla="*/ 139 h 295"/>
                <a:gd name="T26" fmla="*/ 176 w 176"/>
                <a:gd name="T27" fmla="*/ 43 h 295"/>
                <a:gd name="T28" fmla="*/ 159 w 176"/>
                <a:gd name="T29" fmla="*/ 16 h 295"/>
                <a:gd name="T30" fmla="*/ 105 w 176"/>
                <a:gd name="T31" fmla="*/ 4 h 295"/>
                <a:gd name="T32" fmla="*/ 29 w 176"/>
                <a:gd name="T33" fmla="*/ 7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295"/>
                <a:gd name="T53" fmla="*/ 176 w 176"/>
                <a:gd name="T54" fmla="*/ 295 h 2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295">
                  <a:moveTo>
                    <a:pt x="29" y="7"/>
                  </a:moveTo>
                  <a:cubicBezTo>
                    <a:pt x="22" y="11"/>
                    <a:pt x="16" y="18"/>
                    <a:pt x="9" y="22"/>
                  </a:cubicBezTo>
                  <a:cubicBezTo>
                    <a:pt x="8" y="28"/>
                    <a:pt x="5" y="32"/>
                    <a:pt x="3" y="38"/>
                  </a:cubicBezTo>
                  <a:cubicBezTo>
                    <a:pt x="2" y="63"/>
                    <a:pt x="0" y="92"/>
                    <a:pt x="14" y="115"/>
                  </a:cubicBezTo>
                  <a:cubicBezTo>
                    <a:pt x="17" y="133"/>
                    <a:pt x="18" y="151"/>
                    <a:pt x="12" y="170"/>
                  </a:cubicBezTo>
                  <a:cubicBezTo>
                    <a:pt x="9" y="204"/>
                    <a:pt x="8" y="235"/>
                    <a:pt x="23" y="265"/>
                  </a:cubicBezTo>
                  <a:cubicBezTo>
                    <a:pt x="24" y="274"/>
                    <a:pt x="32" y="282"/>
                    <a:pt x="41" y="284"/>
                  </a:cubicBezTo>
                  <a:cubicBezTo>
                    <a:pt x="55" y="295"/>
                    <a:pt x="69" y="294"/>
                    <a:pt x="87" y="295"/>
                  </a:cubicBezTo>
                  <a:cubicBezTo>
                    <a:pt x="107" y="293"/>
                    <a:pt x="117" y="295"/>
                    <a:pt x="131" y="284"/>
                  </a:cubicBezTo>
                  <a:cubicBezTo>
                    <a:pt x="137" y="279"/>
                    <a:pt x="149" y="271"/>
                    <a:pt x="149" y="271"/>
                  </a:cubicBezTo>
                  <a:cubicBezTo>
                    <a:pt x="152" y="266"/>
                    <a:pt x="155" y="262"/>
                    <a:pt x="158" y="257"/>
                  </a:cubicBezTo>
                  <a:cubicBezTo>
                    <a:pt x="159" y="250"/>
                    <a:pt x="161" y="243"/>
                    <a:pt x="164" y="236"/>
                  </a:cubicBezTo>
                  <a:cubicBezTo>
                    <a:pt x="169" y="204"/>
                    <a:pt x="169" y="172"/>
                    <a:pt x="170" y="139"/>
                  </a:cubicBezTo>
                  <a:cubicBezTo>
                    <a:pt x="170" y="102"/>
                    <a:pt x="167" y="75"/>
                    <a:pt x="176" y="43"/>
                  </a:cubicBezTo>
                  <a:cubicBezTo>
                    <a:pt x="173" y="24"/>
                    <a:pt x="173" y="24"/>
                    <a:pt x="159" y="16"/>
                  </a:cubicBezTo>
                  <a:cubicBezTo>
                    <a:pt x="149" y="0"/>
                    <a:pt x="120" y="5"/>
                    <a:pt x="105" y="4"/>
                  </a:cubicBezTo>
                  <a:cubicBezTo>
                    <a:pt x="82" y="1"/>
                    <a:pt x="49" y="6"/>
                    <a:pt x="29" y="7"/>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4" name="Freeform 84"/>
            <p:cNvSpPr>
              <a:spLocks/>
            </p:cNvSpPr>
            <p:nvPr/>
          </p:nvSpPr>
          <p:spPr bwMode="auto">
            <a:xfrm>
              <a:off x="1466" y="3360"/>
              <a:ext cx="90" cy="77"/>
            </a:xfrm>
            <a:custGeom>
              <a:avLst/>
              <a:gdLst>
                <a:gd name="T0" fmla="*/ 69 w 90"/>
                <a:gd name="T1" fmla="*/ 14 h 77"/>
                <a:gd name="T2" fmla="*/ 55 w 90"/>
                <a:gd name="T3" fmla="*/ 8 h 77"/>
                <a:gd name="T4" fmla="*/ 9 w 90"/>
                <a:gd name="T5" fmla="*/ 17 h 77"/>
                <a:gd name="T6" fmla="*/ 9 w 90"/>
                <a:gd name="T7" fmla="*/ 60 h 77"/>
                <a:gd name="T8" fmla="*/ 21 w 90"/>
                <a:gd name="T9" fmla="*/ 69 h 77"/>
                <a:gd name="T10" fmla="*/ 36 w 90"/>
                <a:gd name="T11" fmla="*/ 77 h 77"/>
                <a:gd name="T12" fmla="*/ 81 w 90"/>
                <a:gd name="T13" fmla="*/ 65 h 77"/>
                <a:gd name="T14" fmla="*/ 87 w 90"/>
                <a:gd name="T15" fmla="*/ 51 h 77"/>
                <a:gd name="T16" fmla="*/ 67 w 90"/>
                <a:gd name="T17" fmla="*/ 17 h 77"/>
                <a:gd name="T18" fmla="*/ 69 w 90"/>
                <a:gd name="T19" fmla="*/ 14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7"/>
                <a:gd name="T32" fmla="*/ 90 w 9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7">
                  <a:moveTo>
                    <a:pt x="69" y="14"/>
                  </a:moveTo>
                  <a:cubicBezTo>
                    <a:pt x="64" y="11"/>
                    <a:pt x="61" y="9"/>
                    <a:pt x="55" y="8"/>
                  </a:cubicBezTo>
                  <a:cubicBezTo>
                    <a:pt x="39" y="0"/>
                    <a:pt x="22" y="7"/>
                    <a:pt x="9" y="17"/>
                  </a:cubicBezTo>
                  <a:cubicBezTo>
                    <a:pt x="2" y="31"/>
                    <a:pt x="0" y="42"/>
                    <a:pt x="9" y="60"/>
                  </a:cubicBezTo>
                  <a:cubicBezTo>
                    <a:pt x="11" y="68"/>
                    <a:pt x="14" y="68"/>
                    <a:pt x="21" y="69"/>
                  </a:cubicBezTo>
                  <a:cubicBezTo>
                    <a:pt x="26" y="72"/>
                    <a:pt x="31" y="75"/>
                    <a:pt x="36" y="77"/>
                  </a:cubicBezTo>
                  <a:cubicBezTo>
                    <a:pt x="69" y="74"/>
                    <a:pt x="62" y="76"/>
                    <a:pt x="81" y="65"/>
                  </a:cubicBezTo>
                  <a:cubicBezTo>
                    <a:pt x="82" y="59"/>
                    <a:pt x="85" y="56"/>
                    <a:pt x="87" y="51"/>
                  </a:cubicBezTo>
                  <a:cubicBezTo>
                    <a:pt x="90" y="35"/>
                    <a:pt x="84" y="20"/>
                    <a:pt x="67" y="17"/>
                  </a:cubicBezTo>
                  <a:cubicBezTo>
                    <a:pt x="63" y="10"/>
                    <a:pt x="62" y="11"/>
                    <a:pt x="69" y="14"/>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5" name="Freeform 85"/>
            <p:cNvSpPr>
              <a:spLocks/>
            </p:cNvSpPr>
            <p:nvPr/>
          </p:nvSpPr>
          <p:spPr bwMode="auto">
            <a:xfrm>
              <a:off x="1466" y="3506"/>
              <a:ext cx="45" cy="39"/>
            </a:xfrm>
            <a:custGeom>
              <a:avLst/>
              <a:gdLst>
                <a:gd name="T0" fmla="*/ 45 w 45"/>
                <a:gd name="T1" fmla="*/ 10 h 39"/>
                <a:gd name="T2" fmla="*/ 19 w 45"/>
                <a:gd name="T3" fmla="*/ 0 h 39"/>
                <a:gd name="T4" fmla="*/ 0 w 45"/>
                <a:gd name="T5" fmla="*/ 12 h 39"/>
                <a:gd name="T6" fmla="*/ 15 w 45"/>
                <a:gd name="T7" fmla="*/ 39 h 39"/>
                <a:gd name="T8" fmla="*/ 39 w 45"/>
                <a:gd name="T9" fmla="*/ 27 h 39"/>
                <a:gd name="T10" fmla="*/ 45 w 45"/>
                <a:gd name="T11" fmla="*/ 10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10"/>
                  </a:moveTo>
                  <a:cubicBezTo>
                    <a:pt x="36" y="3"/>
                    <a:pt x="31" y="1"/>
                    <a:pt x="19" y="0"/>
                  </a:cubicBezTo>
                  <a:cubicBezTo>
                    <a:pt x="9" y="2"/>
                    <a:pt x="2" y="2"/>
                    <a:pt x="0" y="12"/>
                  </a:cubicBezTo>
                  <a:cubicBezTo>
                    <a:pt x="3" y="31"/>
                    <a:pt x="1" y="31"/>
                    <a:pt x="15" y="39"/>
                  </a:cubicBezTo>
                  <a:cubicBezTo>
                    <a:pt x="28" y="36"/>
                    <a:pt x="32" y="37"/>
                    <a:pt x="39" y="27"/>
                  </a:cubicBezTo>
                  <a:cubicBezTo>
                    <a:pt x="40" y="21"/>
                    <a:pt x="45" y="17"/>
                    <a:pt x="45" y="1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6" name="Freeform 86"/>
            <p:cNvSpPr>
              <a:spLocks/>
            </p:cNvSpPr>
            <p:nvPr/>
          </p:nvSpPr>
          <p:spPr bwMode="auto">
            <a:xfrm>
              <a:off x="1517" y="3521"/>
              <a:ext cx="42" cy="40"/>
            </a:xfrm>
            <a:custGeom>
              <a:avLst/>
              <a:gdLst>
                <a:gd name="T0" fmla="*/ 42 w 42"/>
                <a:gd name="T1" fmla="*/ 25 h 40"/>
                <a:gd name="T2" fmla="*/ 22 w 42"/>
                <a:gd name="T3" fmla="*/ 6 h 40"/>
                <a:gd name="T4" fmla="*/ 4 w 42"/>
                <a:gd name="T5" fmla="*/ 18 h 40"/>
                <a:gd name="T6" fmla="*/ 15 w 42"/>
                <a:gd name="T7" fmla="*/ 40 h 40"/>
                <a:gd name="T8" fmla="*/ 39 w 42"/>
                <a:gd name="T9" fmla="*/ 25 h 40"/>
                <a:gd name="T10" fmla="*/ 42 w 42"/>
                <a:gd name="T11" fmla="*/ 25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2" y="25"/>
                  </a:moveTo>
                  <a:cubicBezTo>
                    <a:pt x="38" y="14"/>
                    <a:pt x="34" y="8"/>
                    <a:pt x="22" y="6"/>
                  </a:cubicBezTo>
                  <a:cubicBezTo>
                    <a:pt x="10" y="0"/>
                    <a:pt x="8" y="8"/>
                    <a:pt x="4" y="18"/>
                  </a:cubicBezTo>
                  <a:cubicBezTo>
                    <a:pt x="2" y="30"/>
                    <a:pt x="0" y="38"/>
                    <a:pt x="15" y="40"/>
                  </a:cubicBezTo>
                  <a:cubicBezTo>
                    <a:pt x="29" y="37"/>
                    <a:pt x="34" y="38"/>
                    <a:pt x="39" y="25"/>
                  </a:cubicBezTo>
                  <a:cubicBezTo>
                    <a:pt x="40" y="17"/>
                    <a:pt x="39" y="17"/>
                    <a:pt x="42" y="25"/>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7" name="Freeform 87"/>
            <p:cNvSpPr>
              <a:spLocks/>
            </p:cNvSpPr>
            <p:nvPr/>
          </p:nvSpPr>
          <p:spPr bwMode="auto">
            <a:xfrm>
              <a:off x="1467" y="3548"/>
              <a:ext cx="36" cy="33"/>
            </a:xfrm>
            <a:custGeom>
              <a:avLst/>
              <a:gdLst>
                <a:gd name="T0" fmla="*/ 30 w 36"/>
                <a:gd name="T1" fmla="*/ 16 h 33"/>
                <a:gd name="T2" fmla="*/ 20 w 36"/>
                <a:gd name="T3" fmla="*/ 33 h 33"/>
                <a:gd name="T4" fmla="*/ 35 w 36"/>
                <a:gd name="T5" fmla="*/ 21 h 33"/>
                <a:gd name="T6" fmla="*/ 30 w 36"/>
                <a:gd name="T7" fmla="*/ 16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0" y="16"/>
                  </a:moveTo>
                  <a:cubicBezTo>
                    <a:pt x="18" y="0"/>
                    <a:pt x="0" y="25"/>
                    <a:pt x="20" y="33"/>
                  </a:cubicBezTo>
                  <a:cubicBezTo>
                    <a:pt x="31" y="30"/>
                    <a:pt x="31" y="30"/>
                    <a:pt x="35" y="21"/>
                  </a:cubicBezTo>
                  <a:cubicBezTo>
                    <a:pt x="36" y="16"/>
                    <a:pt x="36" y="8"/>
                    <a:pt x="30" y="16"/>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8" name="Freeform 88"/>
            <p:cNvSpPr>
              <a:spLocks/>
            </p:cNvSpPr>
            <p:nvPr/>
          </p:nvSpPr>
          <p:spPr bwMode="auto">
            <a:xfrm>
              <a:off x="1529" y="3576"/>
              <a:ext cx="34" cy="27"/>
            </a:xfrm>
            <a:custGeom>
              <a:avLst/>
              <a:gdLst>
                <a:gd name="T0" fmla="*/ 28 w 34"/>
                <a:gd name="T1" fmla="*/ 20 h 27"/>
                <a:gd name="T2" fmla="*/ 21 w 34"/>
                <a:gd name="T3" fmla="*/ 0 h 27"/>
                <a:gd name="T4" fmla="*/ 7 w 34"/>
                <a:gd name="T5" fmla="*/ 12 h 27"/>
                <a:gd name="T6" fmla="*/ 18 w 34"/>
                <a:gd name="T7" fmla="*/ 27 h 27"/>
                <a:gd name="T8" fmla="*/ 28 w 34"/>
                <a:gd name="T9" fmla="*/ 2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28" y="20"/>
                  </a:moveTo>
                  <a:cubicBezTo>
                    <a:pt x="32" y="8"/>
                    <a:pt x="34" y="6"/>
                    <a:pt x="21" y="0"/>
                  </a:cubicBezTo>
                  <a:cubicBezTo>
                    <a:pt x="12" y="3"/>
                    <a:pt x="12" y="5"/>
                    <a:pt x="7" y="12"/>
                  </a:cubicBezTo>
                  <a:cubicBezTo>
                    <a:pt x="4" y="25"/>
                    <a:pt x="0" y="25"/>
                    <a:pt x="18" y="27"/>
                  </a:cubicBezTo>
                  <a:cubicBezTo>
                    <a:pt x="25" y="24"/>
                    <a:pt x="32" y="11"/>
                    <a:pt x="28" y="2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59" name="Freeform 89"/>
            <p:cNvSpPr>
              <a:spLocks/>
            </p:cNvSpPr>
            <p:nvPr/>
          </p:nvSpPr>
          <p:spPr bwMode="auto">
            <a:xfrm>
              <a:off x="1467" y="3587"/>
              <a:ext cx="41" cy="34"/>
            </a:xfrm>
            <a:custGeom>
              <a:avLst/>
              <a:gdLst>
                <a:gd name="T0" fmla="*/ 41 w 41"/>
                <a:gd name="T1" fmla="*/ 22 h 34"/>
                <a:gd name="T2" fmla="*/ 23 w 41"/>
                <a:gd name="T3" fmla="*/ 1 h 34"/>
                <a:gd name="T4" fmla="*/ 3 w 41"/>
                <a:gd name="T5" fmla="*/ 13 h 34"/>
                <a:gd name="T6" fmla="*/ 30 w 41"/>
                <a:gd name="T7" fmla="*/ 27 h 34"/>
                <a:gd name="T8" fmla="*/ 41 w 41"/>
                <a:gd name="T9" fmla="*/ 22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1" y="22"/>
                  </a:moveTo>
                  <a:cubicBezTo>
                    <a:pt x="38" y="9"/>
                    <a:pt x="34" y="7"/>
                    <a:pt x="23" y="1"/>
                  </a:cubicBezTo>
                  <a:cubicBezTo>
                    <a:pt x="0" y="5"/>
                    <a:pt x="9" y="0"/>
                    <a:pt x="3" y="13"/>
                  </a:cubicBezTo>
                  <a:cubicBezTo>
                    <a:pt x="8" y="34"/>
                    <a:pt x="8" y="31"/>
                    <a:pt x="30" y="27"/>
                  </a:cubicBezTo>
                  <a:cubicBezTo>
                    <a:pt x="37" y="24"/>
                    <a:pt x="36" y="17"/>
                    <a:pt x="41" y="22"/>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60" name="Freeform 90"/>
            <p:cNvSpPr>
              <a:spLocks/>
            </p:cNvSpPr>
            <p:nvPr/>
          </p:nvSpPr>
          <p:spPr bwMode="auto">
            <a:xfrm>
              <a:off x="1433" y="3606"/>
              <a:ext cx="12" cy="20"/>
            </a:xfrm>
            <a:custGeom>
              <a:avLst/>
              <a:gdLst>
                <a:gd name="T0" fmla="*/ 12 w 12"/>
                <a:gd name="T1" fmla="*/ 0 h 20"/>
                <a:gd name="T2" fmla="*/ 1 w 12"/>
                <a:gd name="T3" fmla="*/ 14 h 20"/>
                <a:gd name="T4" fmla="*/ 0 w 12"/>
                <a:gd name="T5" fmla="*/ 20 h 20"/>
                <a:gd name="T6" fmla="*/ 0 60000 65536"/>
                <a:gd name="T7" fmla="*/ 0 60000 65536"/>
                <a:gd name="T8" fmla="*/ 0 60000 65536"/>
                <a:gd name="T9" fmla="*/ 0 w 12"/>
                <a:gd name="T10" fmla="*/ 0 h 20"/>
                <a:gd name="T11" fmla="*/ 12 w 12"/>
                <a:gd name="T12" fmla="*/ 20 h 20"/>
              </a:gdLst>
              <a:ahLst/>
              <a:cxnLst>
                <a:cxn ang="T6">
                  <a:pos x="T0" y="T1"/>
                </a:cxn>
                <a:cxn ang="T7">
                  <a:pos x="T2" y="T3"/>
                </a:cxn>
                <a:cxn ang="T8">
                  <a:pos x="T4" y="T5"/>
                </a:cxn>
              </a:cxnLst>
              <a:rect l="T9" t="T10" r="T11" b="T12"/>
              <a:pathLst>
                <a:path w="12" h="20">
                  <a:moveTo>
                    <a:pt x="12" y="0"/>
                  </a:moveTo>
                  <a:cubicBezTo>
                    <a:pt x="9" y="7"/>
                    <a:pt x="7" y="10"/>
                    <a:pt x="1" y="14"/>
                  </a:cubicBezTo>
                  <a:cubicBezTo>
                    <a:pt x="1" y="16"/>
                    <a:pt x="0" y="20"/>
                    <a:pt x="0" y="20"/>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461" name="Freeform 91"/>
            <p:cNvSpPr>
              <a:spLocks/>
            </p:cNvSpPr>
            <p:nvPr/>
          </p:nvSpPr>
          <p:spPr bwMode="auto">
            <a:xfrm>
              <a:off x="1455" y="3627"/>
              <a:ext cx="11" cy="21"/>
            </a:xfrm>
            <a:custGeom>
              <a:avLst/>
              <a:gdLst>
                <a:gd name="T0" fmla="*/ 11 w 11"/>
                <a:gd name="T1" fmla="*/ 0 h 21"/>
                <a:gd name="T2" fmla="*/ 0 w 11"/>
                <a:gd name="T3" fmla="*/ 21 h 21"/>
                <a:gd name="T4" fmla="*/ 0 60000 65536"/>
                <a:gd name="T5" fmla="*/ 0 60000 65536"/>
                <a:gd name="T6" fmla="*/ 0 w 11"/>
                <a:gd name="T7" fmla="*/ 0 h 21"/>
                <a:gd name="T8" fmla="*/ 11 w 11"/>
                <a:gd name="T9" fmla="*/ 21 h 21"/>
              </a:gdLst>
              <a:ahLst/>
              <a:cxnLst>
                <a:cxn ang="T4">
                  <a:pos x="T0" y="T1"/>
                </a:cxn>
                <a:cxn ang="T5">
                  <a:pos x="T2" y="T3"/>
                </a:cxn>
              </a:cxnLst>
              <a:rect l="T6" t="T7" r="T8" b="T9"/>
              <a:pathLst>
                <a:path w="11" h="21">
                  <a:moveTo>
                    <a:pt x="11" y="0"/>
                  </a:moveTo>
                  <a:cubicBezTo>
                    <a:pt x="8" y="7"/>
                    <a:pt x="5" y="16"/>
                    <a:pt x="0" y="21"/>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462" name="Freeform 92"/>
            <p:cNvSpPr>
              <a:spLocks/>
            </p:cNvSpPr>
            <p:nvPr/>
          </p:nvSpPr>
          <p:spPr bwMode="auto">
            <a:xfrm>
              <a:off x="1494" y="3630"/>
              <a:ext cx="2" cy="23"/>
            </a:xfrm>
            <a:custGeom>
              <a:avLst/>
              <a:gdLst>
                <a:gd name="T0" fmla="*/ 2 w 2"/>
                <a:gd name="T1" fmla="*/ 0 h 23"/>
                <a:gd name="T2" fmla="*/ 0 w 2"/>
                <a:gd name="T3" fmla="*/ 23 h 23"/>
                <a:gd name="T4" fmla="*/ 0 60000 65536"/>
                <a:gd name="T5" fmla="*/ 0 60000 65536"/>
                <a:gd name="T6" fmla="*/ 0 w 2"/>
                <a:gd name="T7" fmla="*/ 0 h 23"/>
                <a:gd name="T8" fmla="*/ 2 w 2"/>
                <a:gd name="T9" fmla="*/ 23 h 23"/>
              </a:gdLst>
              <a:ahLst/>
              <a:cxnLst>
                <a:cxn ang="T4">
                  <a:pos x="T0" y="T1"/>
                </a:cxn>
                <a:cxn ang="T5">
                  <a:pos x="T2" y="T3"/>
                </a:cxn>
              </a:cxnLst>
              <a:rect l="T6" t="T7" r="T8" b="T9"/>
              <a:pathLst>
                <a:path w="2" h="23">
                  <a:moveTo>
                    <a:pt x="2" y="0"/>
                  </a:moveTo>
                  <a:cubicBezTo>
                    <a:pt x="1" y="8"/>
                    <a:pt x="0" y="23"/>
                    <a:pt x="0" y="23"/>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463" name="Freeform 93"/>
            <p:cNvSpPr>
              <a:spLocks/>
            </p:cNvSpPr>
            <p:nvPr/>
          </p:nvSpPr>
          <p:spPr bwMode="auto">
            <a:xfrm>
              <a:off x="1529" y="3629"/>
              <a:ext cx="4" cy="25"/>
            </a:xfrm>
            <a:custGeom>
              <a:avLst/>
              <a:gdLst>
                <a:gd name="T0" fmla="*/ 1 w 4"/>
                <a:gd name="T1" fmla="*/ 0 h 25"/>
                <a:gd name="T2" fmla="*/ 4 w 4"/>
                <a:gd name="T3" fmla="*/ 25 h 25"/>
                <a:gd name="T4" fmla="*/ 0 60000 65536"/>
                <a:gd name="T5" fmla="*/ 0 60000 65536"/>
                <a:gd name="T6" fmla="*/ 0 w 4"/>
                <a:gd name="T7" fmla="*/ 0 h 25"/>
                <a:gd name="T8" fmla="*/ 4 w 4"/>
                <a:gd name="T9" fmla="*/ 25 h 25"/>
              </a:gdLst>
              <a:ahLst/>
              <a:cxnLst>
                <a:cxn ang="T4">
                  <a:pos x="T0" y="T1"/>
                </a:cxn>
                <a:cxn ang="T5">
                  <a:pos x="T2" y="T3"/>
                </a:cxn>
              </a:cxnLst>
              <a:rect l="T6" t="T7" r="T8" b="T9"/>
              <a:pathLst>
                <a:path w="4" h="25">
                  <a:moveTo>
                    <a:pt x="1" y="0"/>
                  </a:moveTo>
                  <a:cubicBezTo>
                    <a:pt x="0" y="9"/>
                    <a:pt x="2" y="16"/>
                    <a:pt x="4" y="25"/>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464" name="Freeform 94"/>
            <p:cNvSpPr>
              <a:spLocks/>
            </p:cNvSpPr>
            <p:nvPr/>
          </p:nvSpPr>
          <p:spPr bwMode="auto">
            <a:xfrm>
              <a:off x="1551" y="3623"/>
              <a:ext cx="9" cy="22"/>
            </a:xfrm>
            <a:custGeom>
              <a:avLst/>
              <a:gdLst>
                <a:gd name="T0" fmla="*/ 0 w 9"/>
                <a:gd name="T1" fmla="*/ 0 h 22"/>
                <a:gd name="T2" fmla="*/ 8 w 9"/>
                <a:gd name="T3" fmla="*/ 16 h 22"/>
                <a:gd name="T4" fmla="*/ 9 w 9"/>
                <a:gd name="T5" fmla="*/ 22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0"/>
                  </a:moveTo>
                  <a:cubicBezTo>
                    <a:pt x="2" y="6"/>
                    <a:pt x="5" y="11"/>
                    <a:pt x="8" y="16"/>
                  </a:cubicBezTo>
                  <a:cubicBezTo>
                    <a:pt x="9" y="21"/>
                    <a:pt x="9" y="19"/>
                    <a:pt x="9" y="22"/>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465" name="Freeform 95"/>
            <p:cNvSpPr>
              <a:spLocks/>
            </p:cNvSpPr>
            <p:nvPr/>
          </p:nvSpPr>
          <p:spPr bwMode="auto">
            <a:xfrm>
              <a:off x="1568" y="3615"/>
              <a:ext cx="10" cy="17"/>
            </a:xfrm>
            <a:custGeom>
              <a:avLst/>
              <a:gdLst>
                <a:gd name="T0" fmla="*/ 0 w 10"/>
                <a:gd name="T1" fmla="*/ 0 h 17"/>
                <a:gd name="T2" fmla="*/ 10 w 10"/>
                <a:gd name="T3" fmla="*/ 17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0" y="0"/>
                  </a:moveTo>
                  <a:cubicBezTo>
                    <a:pt x="3" y="4"/>
                    <a:pt x="10" y="12"/>
                    <a:pt x="10" y="17"/>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grpSp>
      <p:sp>
        <p:nvSpPr>
          <p:cNvPr id="4155" name="Freeform 96"/>
          <p:cNvSpPr>
            <a:spLocks/>
          </p:cNvSpPr>
          <p:nvPr/>
        </p:nvSpPr>
        <p:spPr bwMode="auto">
          <a:xfrm>
            <a:off x="2782888" y="5097463"/>
            <a:ext cx="306387" cy="509587"/>
          </a:xfrm>
          <a:custGeom>
            <a:avLst/>
            <a:gdLst>
              <a:gd name="T0" fmla="*/ 2147483647 w 187"/>
              <a:gd name="T1" fmla="*/ 2147483647 h 295"/>
              <a:gd name="T2" fmla="*/ 2147483647 w 187"/>
              <a:gd name="T3" fmla="*/ 2147483647 h 295"/>
              <a:gd name="T4" fmla="*/ 2147483647 w 187"/>
              <a:gd name="T5" fmla="*/ 2147483647 h 295"/>
              <a:gd name="T6" fmla="*/ 2147483647 w 187"/>
              <a:gd name="T7" fmla="*/ 2147483647 h 295"/>
              <a:gd name="T8" fmla="*/ 2147483647 w 187"/>
              <a:gd name="T9" fmla="*/ 2147483647 h 295"/>
              <a:gd name="T10" fmla="*/ 2147483647 w 187"/>
              <a:gd name="T11" fmla="*/ 2147483647 h 295"/>
              <a:gd name="T12" fmla="*/ 2147483647 w 187"/>
              <a:gd name="T13" fmla="*/ 2147483647 h 295"/>
              <a:gd name="T14" fmla="*/ 2147483647 w 187"/>
              <a:gd name="T15" fmla="*/ 2147483647 h 295"/>
              <a:gd name="T16" fmla="*/ 2147483647 w 187"/>
              <a:gd name="T17" fmla="*/ 2147483647 h 295"/>
              <a:gd name="T18" fmla="*/ 2147483647 w 187"/>
              <a:gd name="T19" fmla="*/ 2147483647 h 295"/>
              <a:gd name="T20" fmla="*/ 2147483647 w 187"/>
              <a:gd name="T21" fmla="*/ 2147483647 h 295"/>
              <a:gd name="T22" fmla="*/ 2147483647 w 187"/>
              <a:gd name="T23" fmla="*/ 2147483647 h 295"/>
              <a:gd name="T24" fmla="*/ 2147483647 w 187"/>
              <a:gd name="T25" fmla="*/ 2147483647 h 295"/>
              <a:gd name="T26" fmla="*/ 2147483647 w 187"/>
              <a:gd name="T27" fmla="*/ 2147483647 h 295"/>
              <a:gd name="T28" fmla="*/ 2147483647 w 187"/>
              <a:gd name="T29" fmla="*/ 2147483647 h 295"/>
              <a:gd name="T30" fmla="*/ 2147483647 w 187"/>
              <a:gd name="T31" fmla="*/ 2147483647 h 295"/>
              <a:gd name="T32" fmla="*/ 2147483647 w 187"/>
              <a:gd name="T33" fmla="*/ 2147483647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295"/>
              <a:gd name="T53" fmla="*/ 187 w 187"/>
              <a:gd name="T54" fmla="*/ 295 h 2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295">
                <a:moveTo>
                  <a:pt x="40" y="7"/>
                </a:moveTo>
                <a:cubicBezTo>
                  <a:pt x="33" y="11"/>
                  <a:pt x="27" y="18"/>
                  <a:pt x="20" y="22"/>
                </a:cubicBezTo>
                <a:cubicBezTo>
                  <a:pt x="19" y="28"/>
                  <a:pt x="16" y="32"/>
                  <a:pt x="14" y="38"/>
                </a:cubicBezTo>
                <a:cubicBezTo>
                  <a:pt x="13" y="63"/>
                  <a:pt x="0" y="91"/>
                  <a:pt x="14" y="114"/>
                </a:cubicBezTo>
                <a:cubicBezTo>
                  <a:pt x="17" y="132"/>
                  <a:pt x="13" y="152"/>
                  <a:pt x="13" y="171"/>
                </a:cubicBezTo>
                <a:cubicBezTo>
                  <a:pt x="10" y="205"/>
                  <a:pt x="19" y="235"/>
                  <a:pt x="34" y="265"/>
                </a:cubicBezTo>
                <a:cubicBezTo>
                  <a:pt x="35" y="274"/>
                  <a:pt x="43" y="282"/>
                  <a:pt x="52" y="284"/>
                </a:cubicBezTo>
                <a:cubicBezTo>
                  <a:pt x="66" y="295"/>
                  <a:pt x="80" y="294"/>
                  <a:pt x="98" y="295"/>
                </a:cubicBezTo>
                <a:cubicBezTo>
                  <a:pt x="118" y="293"/>
                  <a:pt x="128" y="295"/>
                  <a:pt x="142" y="284"/>
                </a:cubicBezTo>
                <a:cubicBezTo>
                  <a:pt x="148" y="279"/>
                  <a:pt x="160" y="271"/>
                  <a:pt x="160" y="271"/>
                </a:cubicBezTo>
                <a:cubicBezTo>
                  <a:pt x="163" y="266"/>
                  <a:pt x="166" y="262"/>
                  <a:pt x="169" y="257"/>
                </a:cubicBezTo>
                <a:cubicBezTo>
                  <a:pt x="170" y="250"/>
                  <a:pt x="172" y="243"/>
                  <a:pt x="175" y="236"/>
                </a:cubicBezTo>
                <a:cubicBezTo>
                  <a:pt x="180" y="204"/>
                  <a:pt x="180" y="172"/>
                  <a:pt x="181" y="139"/>
                </a:cubicBezTo>
                <a:cubicBezTo>
                  <a:pt x="181" y="102"/>
                  <a:pt x="178" y="75"/>
                  <a:pt x="187" y="43"/>
                </a:cubicBezTo>
                <a:cubicBezTo>
                  <a:pt x="184" y="24"/>
                  <a:pt x="184" y="24"/>
                  <a:pt x="170" y="16"/>
                </a:cubicBezTo>
                <a:cubicBezTo>
                  <a:pt x="160" y="0"/>
                  <a:pt x="131" y="5"/>
                  <a:pt x="116" y="4"/>
                </a:cubicBezTo>
                <a:cubicBezTo>
                  <a:pt x="93" y="1"/>
                  <a:pt x="60" y="6"/>
                  <a:pt x="40" y="7"/>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56" name="Freeform 97"/>
          <p:cNvSpPr>
            <a:spLocks/>
          </p:cNvSpPr>
          <p:nvPr/>
        </p:nvSpPr>
        <p:spPr bwMode="auto">
          <a:xfrm>
            <a:off x="2868613" y="5141913"/>
            <a:ext cx="147637" cy="133350"/>
          </a:xfrm>
          <a:custGeom>
            <a:avLst/>
            <a:gdLst>
              <a:gd name="T0" fmla="*/ 2147483647 w 90"/>
              <a:gd name="T1" fmla="*/ 2147483647 h 77"/>
              <a:gd name="T2" fmla="*/ 2147483647 w 90"/>
              <a:gd name="T3" fmla="*/ 2147483647 h 77"/>
              <a:gd name="T4" fmla="*/ 2147483647 w 90"/>
              <a:gd name="T5" fmla="*/ 2147483647 h 77"/>
              <a:gd name="T6" fmla="*/ 2147483647 w 90"/>
              <a:gd name="T7" fmla="*/ 2147483647 h 77"/>
              <a:gd name="T8" fmla="*/ 2147483647 w 90"/>
              <a:gd name="T9" fmla="*/ 2147483647 h 77"/>
              <a:gd name="T10" fmla="*/ 2147483647 w 90"/>
              <a:gd name="T11" fmla="*/ 2147483647 h 77"/>
              <a:gd name="T12" fmla="*/ 2147483647 w 90"/>
              <a:gd name="T13" fmla="*/ 2147483647 h 77"/>
              <a:gd name="T14" fmla="*/ 2147483647 w 90"/>
              <a:gd name="T15" fmla="*/ 2147483647 h 77"/>
              <a:gd name="T16" fmla="*/ 2147483647 w 90"/>
              <a:gd name="T17" fmla="*/ 2147483647 h 77"/>
              <a:gd name="T18" fmla="*/ 2147483647 w 90"/>
              <a:gd name="T19" fmla="*/ 214748364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7"/>
              <a:gd name="T32" fmla="*/ 90 w 9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7">
                <a:moveTo>
                  <a:pt x="69" y="14"/>
                </a:moveTo>
                <a:cubicBezTo>
                  <a:pt x="64" y="11"/>
                  <a:pt x="61" y="9"/>
                  <a:pt x="55" y="8"/>
                </a:cubicBezTo>
                <a:cubicBezTo>
                  <a:pt x="39" y="0"/>
                  <a:pt x="22" y="7"/>
                  <a:pt x="9" y="17"/>
                </a:cubicBezTo>
                <a:cubicBezTo>
                  <a:pt x="2" y="31"/>
                  <a:pt x="0" y="42"/>
                  <a:pt x="9" y="60"/>
                </a:cubicBezTo>
                <a:cubicBezTo>
                  <a:pt x="11" y="68"/>
                  <a:pt x="14" y="68"/>
                  <a:pt x="21" y="69"/>
                </a:cubicBezTo>
                <a:cubicBezTo>
                  <a:pt x="26" y="72"/>
                  <a:pt x="31" y="75"/>
                  <a:pt x="36" y="77"/>
                </a:cubicBezTo>
                <a:cubicBezTo>
                  <a:pt x="69" y="74"/>
                  <a:pt x="62" y="76"/>
                  <a:pt x="81" y="65"/>
                </a:cubicBezTo>
                <a:cubicBezTo>
                  <a:pt x="82" y="59"/>
                  <a:pt x="85" y="56"/>
                  <a:pt x="87" y="51"/>
                </a:cubicBezTo>
                <a:cubicBezTo>
                  <a:pt x="90" y="35"/>
                  <a:pt x="84" y="20"/>
                  <a:pt x="67" y="17"/>
                </a:cubicBezTo>
                <a:cubicBezTo>
                  <a:pt x="63" y="10"/>
                  <a:pt x="62" y="11"/>
                  <a:pt x="69" y="14"/>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57" name="Freeform 98"/>
          <p:cNvSpPr>
            <a:spLocks/>
          </p:cNvSpPr>
          <p:nvPr/>
        </p:nvSpPr>
        <p:spPr bwMode="auto">
          <a:xfrm>
            <a:off x="2868613" y="5394325"/>
            <a:ext cx="73025" cy="68263"/>
          </a:xfrm>
          <a:custGeom>
            <a:avLst/>
            <a:gdLst>
              <a:gd name="T0" fmla="*/ 2147483647 w 45"/>
              <a:gd name="T1" fmla="*/ 2147483647 h 39"/>
              <a:gd name="T2" fmla="*/ 2147483647 w 45"/>
              <a:gd name="T3" fmla="*/ 0 h 39"/>
              <a:gd name="T4" fmla="*/ 0 w 45"/>
              <a:gd name="T5" fmla="*/ 2147483647 h 39"/>
              <a:gd name="T6" fmla="*/ 2147483647 w 45"/>
              <a:gd name="T7" fmla="*/ 2147483647 h 39"/>
              <a:gd name="T8" fmla="*/ 2147483647 w 45"/>
              <a:gd name="T9" fmla="*/ 2147483647 h 39"/>
              <a:gd name="T10" fmla="*/ 2147483647 w 45"/>
              <a:gd name="T11" fmla="*/ 2147483647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10"/>
                </a:moveTo>
                <a:cubicBezTo>
                  <a:pt x="36" y="3"/>
                  <a:pt x="31" y="1"/>
                  <a:pt x="19" y="0"/>
                </a:cubicBezTo>
                <a:cubicBezTo>
                  <a:pt x="9" y="2"/>
                  <a:pt x="2" y="2"/>
                  <a:pt x="0" y="12"/>
                </a:cubicBezTo>
                <a:cubicBezTo>
                  <a:pt x="3" y="31"/>
                  <a:pt x="1" y="31"/>
                  <a:pt x="15" y="39"/>
                </a:cubicBezTo>
                <a:cubicBezTo>
                  <a:pt x="28" y="36"/>
                  <a:pt x="32" y="37"/>
                  <a:pt x="39" y="27"/>
                </a:cubicBezTo>
                <a:cubicBezTo>
                  <a:pt x="40" y="21"/>
                  <a:pt x="45" y="17"/>
                  <a:pt x="45" y="1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58" name="Freeform 99"/>
          <p:cNvSpPr>
            <a:spLocks/>
          </p:cNvSpPr>
          <p:nvPr/>
        </p:nvSpPr>
        <p:spPr bwMode="auto">
          <a:xfrm>
            <a:off x="2952750" y="5421313"/>
            <a:ext cx="68263" cy="68262"/>
          </a:xfrm>
          <a:custGeom>
            <a:avLst/>
            <a:gdLst>
              <a:gd name="T0" fmla="*/ 2147483647 w 42"/>
              <a:gd name="T1" fmla="*/ 2147483647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2" y="25"/>
                </a:moveTo>
                <a:cubicBezTo>
                  <a:pt x="38" y="14"/>
                  <a:pt x="34" y="8"/>
                  <a:pt x="22" y="6"/>
                </a:cubicBezTo>
                <a:cubicBezTo>
                  <a:pt x="10" y="0"/>
                  <a:pt x="8" y="8"/>
                  <a:pt x="4" y="18"/>
                </a:cubicBezTo>
                <a:cubicBezTo>
                  <a:pt x="2" y="30"/>
                  <a:pt x="0" y="38"/>
                  <a:pt x="15" y="40"/>
                </a:cubicBezTo>
                <a:cubicBezTo>
                  <a:pt x="29" y="37"/>
                  <a:pt x="34" y="38"/>
                  <a:pt x="39" y="25"/>
                </a:cubicBezTo>
                <a:cubicBezTo>
                  <a:pt x="40" y="17"/>
                  <a:pt x="39" y="17"/>
                  <a:pt x="42" y="25"/>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59" name="Freeform 100"/>
          <p:cNvSpPr>
            <a:spLocks/>
          </p:cNvSpPr>
          <p:nvPr/>
        </p:nvSpPr>
        <p:spPr bwMode="auto">
          <a:xfrm>
            <a:off x="2870200" y="5467350"/>
            <a:ext cx="58738" cy="57150"/>
          </a:xfrm>
          <a:custGeom>
            <a:avLst/>
            <a:gdLst>
              <a:gd name="T0" fmla="*/ 2147483647 w 36"/>
              <a:gd name="T1" fmla="*/ 2147483647 h 33"/>
              <a:gd name="T2" fmla="*/ 2147483647 w 36"/>
              <a:gd name="T3" fmla="*/ 2147483647 h 33"/>
              <a:gd name="T4" fmla="*/ 2147483647 w 36"/>
              <a:gd name="T5" fmla="*/ 2147483647 h 33"/>
              <a:gd name="T6" fmla="*/ 2147483647 w 36"/>
              <a:gd name="T7" fmla="*/ 2147483647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0" y="16"/>
                </a:moveTo>
                <a:cubicBezTo>
                  <a:pt x="18" y="0"/>
                  <a:pt x="0" y="25"/>
                  <a:pt x="20" y="33"/>
                </a:cubicBezTo>
                <a:cubicBezTo>
                  <a:pt x="31" y="30"/>
                  <a:pt x="31" y="30"/>
                  <a:pt x="35" y="21"/>
                </a:cubicBezTo>
                <a:cubicBezTo>
                  <a:pt x="36" y="16"/>
                  <a:pt x="36" y="8"/>
                  <a:pt x="30" y="16"/>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60" name="Freeform 101"/>
          <p:cNvSpPr>
            <a:spLocks/>
          </p:cNvSpPr>
          <p:nvPr/>
        </p:nvSpPr>
        <p:spPr bwMode="auto">
          <a:xfrm>
            <a:off x="2971800" y="5514975"/>
            <a:ext cx="55563" cy="47625"/>
          </a:xfrm>
          <a:custGeom>
            <a:avLst/>
            <a:gdLst>
              <a:gd name="T0" fmla="*/ 2147483647 w 34"/>
              <a:gd name="T1" fmla="*/ 2147483647 h 27"/>
              <a:gd name="T2" fmla="*/ 2147483647 w 34"/>
              <a:gd name="T3" fmla="*/ 0 h 27"/>
              <a:gd name="T4" fmla="*/ 2147483647 w 34"/>
              <a:gd name="T5" fmla="*/ 2147483647 h 27"/>
              <a:gd name="T6" fmla="*/ 2147483647 w 34"/>
              <a:gd name="T7" fmla="*/ 2147483647 h 27"/>
              <a:gd name="T8" fmla="*/ 2147483647 w 34"/>
              <a:gd name="T9" fmla="*/ 2147483647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28" y="20"/>
                </a:moveTo>
                <a:cubicBezTo>
                  <a:pt x="32" y="8"/>
                  <a:pt x="34" y="6"/>
                  <a:pt x="21" y="0"/>
                </a:cubicBezTo>
                <a:cubicBezTo>
                  <a:pt x="12" y="3"/>
                  <a:pt x="12" y="5"/>
                  <a:pt x="7" y="12"/>
                </a:cubicBezTo>
                <a:cubicBezTo>
                  <a:pt x="4" y="25"/>
                  <a:pt x="0" y="25"/>
                  <a:pt x="18" y="27"/>
                </a:cubicBezTo>
                <a:cubicBezTo>
                  <a:pt x="25" y="24"/>
                  <a:pt x="32" y="11"/>
                  <a:pt x="28" y="2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61" name="Freeform 102"/>
          <p:cNvSpPr>
            <a:spLocks/>
          </p:cNvSpPr>
          <p:nvPr/>
        </p:nvSpPr>
        <p:spPr bwMode="auto">
          <a:xfrm>
            <a:off x="2870200" y="5534025"/>
            <a:ext cx="66675" cy="58738"/>
          </a:xfrm>
          <a:custGeom>
            <a:avLst/>
            <a:gdLst>
              <a:gd name="T0" fmla="*/ 2147483647 w 41"/>
              <a:gd name="T1" fmla="*/ 2147483647 h 34"/>
              <a:gd name="T2" fmla="*/ 2147483647 w 41"/>
              <a:gd name="T3" fmla="*/ 2147483647 h 34"/>
              <a:gd name="T4" fmla="*/ 2147483647 w 41"/>
              <a:gd name="T5" fmla="*/ 2147483647 h 34"/>
              <a:gd name="T6" fmla="*/ 2147483647 w 41"/>
              <a:gd name="T7" fmla="*/ 2147483647 h 34"/>
              <a:gd name="T8" fmla="*/ 2147483647 w 41"/>
              <a:gd name="T9" fmla="*/ 2147483647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1" y="22"/>
                </a:moveTo>
                <a:cubicBezTo>
                  <a:pt x="38" y="9"/>
                  <a:pt x="34" y="7"/>
                  <a:pt x="23" y="1"/>
                </a:cubicBezTo>
                <a:cubicBezTo>
                  <a:pt x="0" y="5"/>
                  <a:pt x="9" y="0"/>
                  <a:pt x="3" y="13"/>
                </a:cubicBezTo>
                <a:cubicBezTo>
                  <a:pt x="8" y="34"/>
                  <a:pt x="8" y="31"/>
                  <a:pt x="30" y="27"/>
                </a:cubicBezTo>
                <a:cubicBezTo>
                  <a:pt x="37" y="24"/>
                  <a:pt x="36" y="17"/>
                  <a:pt x="41" y="22"/>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62" name="Freeform 103"/>
          <p:cNvSpPr>
            <a:spLocks/>
          </p:cNvSpPr>
          <p:nvPr/>
        </p:nvSpPr>
        <p:spPr bwMode="auto">
          <a:xfrm>
            <a:off x="2814638" y="5567363"/>
            <a:ext cx="19050" cy="34925"/>
          </a:xfrm>
          <a:custGeom>
            <a:avLst/>
            <a:gdLst>
              <a:gd name="T0" fmla="*/ 2147483647 w 12"/>
              <a:gd name="T1" fmla="*/ 0 h 20"/>
              <a:gd name="T2" fmla="*/ 2147483647 w 12"/>
              <a:gd name="T3" fmla="*/ 2147483647 h 20"/>
              <a:gd name="T4" fmla="*/ 0 w 12"/>
              <a:gd name="T5" fmla="*/ 2147483647 h 20"/>
              <a:gd name="T6" fmla="*/ 0 60000 65536"/>
              <a:gd name="T7" fmla="*/ 0 60000 65536"/>
              <a:gd name="T8" fmla="*/ 0 60000 65536"/>
              <a:gd name="T9" fmla="*/ 0 w 12"/>
              <a:gd name="T10" fmla="*/ 0 h 20"/>
              <a:gd name="T11" fmla="*/ 12 w 12"/>
              <a:gd name="T12" fmla="*/ 20 h 20"/>
            </a:gdLst>
            <a:ahLst/>
            <a:cxnLst>
              <a:cxn ang="T6">
                <a:pos x="T0" y="T1"/>
              </a:cxn>
              <a:cxn ang="T7">
                <a:pos x="T2" y="T3"/>
              </a:cxn>
              <a:cxn ang="T8">
                <a:pos x="T4" y="T5"/>
              </a:cxn>
            </a:cxnLst>
            <a:rect l="T9" t="T10" r="T11" b="T12"/>
            <a:pathLst>
              <a:path w="12" h="20">
                <a:moveTo>
                  <a:pt x="12" y="0"/>
                </a:moveTo>
                <a:cubicBezTo>
                  <a:pt x="9" y="7"/>
                  <a:pt x="7" y="10"/>
                  <a:pt x="1" y="14"/>
                </a:cubicBezTo>
                <a:cubicBezTo>
                  <a:pt x="1" y="16"/>
                  <a:pt x="0" y="20"/>
                  <a:pt x="0" y="20"/>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3" name="Freeform 104"/>
          <p:cNvSpPr>
            <a:spLocks/>
          </p:cNvSpPr>
          <p:nvPr/>
        </p:nvSpPr>
        <p:spPr bwMode="auto">
          <a:xfrm>
            <a:off x="2851150" y="5603875"/>
            <a:ext cx="17463" cy="36513"/>
          </a:xfrm>
          <a:custGeom>
            <a:avLst/>
            <a:gdLst>
              <a:gd name="T0" fmla="*/ 2147483647 w 11"/>
              <a:gd name="T1" fmla="*/ 0 h 21"/>
              <a:gd name="T2" fmla="*/ 0 w 11"/>
              <a:gd name="T3" fmla="*/ 2147483647 h 21"/>
              <a:gd name="T4" fmla="*/ 0 60000 65536"/>
              <a:gd name="T5" fmla="*/ 0 60000 65536"/>
              <a:gd name="T6" fmla="*/ 0 w 11"/>
              <a:gd name="T7" fmla="*/ 0 h 21"/>
              <a:gd name="T8" fmla="*/ 11 w 11"/>
              <a:gd name="T9" fmla="*/ 21 h 21"/>
            </a:gdLst>
            <a:ahLst/>
            <a:cxnLst>
              <a:cxn ang="T4">
                <a:pos x="T0" y="T1"/>
              </a:cxn>
              <a:cxn ang="T5">
                <a:pos x="T2" y="T3"/>
              </a:cxn>
            </a:cxnLst>
            <a:rect l="T6" t="T7" r="T8" b="T9"/>
            <a:pathLst>
              <a:path w="11" h="21">
                <a:moveTo>
                  <a:pt x="11" y="0"/>
                </a:moveTo>
                <a:cubicBezTo>
                  <a:pt x="8" y="7"/>
                  <a:pt x="5" y="16"/>
                  <a:pt x="0" y="21"/>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4" name="Freeform 105"/>
          <p:cNvSpPr>
            <a:spLocks/>
          </p:cNvSpPr>
          <p:nvPr/>
        </p:nvSpPr>
        <p:spPr bwMode="auto">
          <a:xfrm>
            <a:off x="2914650" y="5608638"/>
            <a:ext cx="3175" cy="39687"/>
          </a:xfrm>
          <a:custGeom>
            <a:avLst/>
            <a:gdLst>
              <a:gd name="T0" fmla="*/ 2147483647 w 2"/>
              <a:gd name="T1" fmla="*/ 0 h 23"/>
              <a:gd name="T2" fmla="*/ 0 w 2"/>
              <a:gd name="T3" fmla="*/ 2147483647 h 23"/>
              <a:gd name="T4" fmla="*/ 0 60000 65536"/>
              <a:gd name="T5" fmla="*/ 0 60000 65536"/>
              <a:gd name="T6" fmla="*/ 0 w 2"/>
              <a:gd name="T7" fmla="*/ 0 h 23"/>
              <a:gd name="T8" fmla="*/ 2 w 2"/>
              <a:gd name="T9" fmla="*/ 23 h 23"/>
            </a:gdLst>
            <a:ahLst/>
            <a:cxnLst>
              <a:cxn ang="T4">
                <a:pos x="T0" y="T1"/>
              </a:cxn>
              <a:cxn ang="T5">
                <a:pos x="T2" y="T3"/>
              </a:cxn>
            </a:cxnLst>
            <a:rect l="T6" t="T7" r="T8" b="T9"/>
            <a:pathLst>
              <a:path w="2" h="23">
                <a:moveTo>
                  <a:pt x="2" y="0"/>
                </a:moveTo>
                <a:cubicBezTo>
                  <a:pt x="1" y="8"/>
                  <a:pt x="0" y="23"/>
                  <a:pt x="0" y="23"/>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5" name="Freeform 106"/>
          <p:cNvSpPr>
            <a:spLocks/>
          </p:cNvSpPr>
          <p:nvPr/>
        </p:nvSpPr>
        <p:spPr bwMode="auto">
          <a:xfrm>
            <a:off x="2971800" y="5607050"/>
            <a:ext cx="6350" cy="42863"/>
          </a:xfrm>
          <a:custGeom>
            <a:avLst/>
            <a:gdLst>
              <a:gd name="T0" fmla="*/ 2147483647 w 4"/>
              <a:gd name="T1" fmla="*/ 0 h 25"/>
              <a:gd name="T2" fmla="*/ 2147483647 w 4"/>
              <a:gd name="T3" fmla="*/ 2147483647 h 25"/>
              <a:gd name="T4" fmla="*/ 0 60000 65536"/>
              <a:gd name="T5" fmla="*/ 0 60000 65536"/>
              <a:gd name="T6" fmla="*/ 0 w 4"/>
              <a:gd name="T7" fmla="*/ 0 h 25"/>
              <a:gd name="T8" fmla="*/ 4 w 4"/>
              <a:gd name="T9" fmla="*/ 25 h 25"/>
            </a:gdLst>
            <a:ahLst/>
            <a:cxnLst>
              <a:cxn ang="T4">
                <a:pos x="T0" y="T1"/>
              </a:cxn>
              <a:cxn ang="T5">
                <a:pos x="T2" y="T3"/>
              </a:cxn>
            </a:cxnLst>
            <a:rect l="T6" t="T7" r="T8" b="T9"/>
            <a:pathLst>
              <a:path w="4" h="25">
                <a:moveTo>
                  <a:pt x="1" y="0"/>
                </a:moveTo>
                <a:cubicBezTo>
                  <a:pt x="0" y="9"/>
                  <a:pt x="2" y="16"/>
                  <a:pt x="4" y="25"/>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6" name="Freeform 107"/>
          <p:cNvSpPr>
            <a:spLocks/>
          </p:cNvSpPr>
          <p:nvPr/>
        </p:nvSpPr>
        <p:spPr bwMode="auto">
          <a:xfrm>
            <a:off x="3008313" y="5597525"/>
            <a:ext cx="14287" cy="38100"/>
          </a:xfrm>
          <a:custGeom>
            <a:avLst/>
            <a:gdLst>
              <a:gd name="T0" fmla="*/ 0 w 9"/>
              <a:gd name="T1" fmla="*/ 0 h 22"/>
              <a:gd name="T2" fmla="*/ 2147483647 w 9"/>
              <a:gd name="T3" fmla="*/ 2147483647 h 22"/>
              <a:gd name="T4" fmla="*/ 2147483647 w 9"/>
              <a:gd name="T5" fmla="*/ 2147483647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0"/>
                </a:moveTo>
                <a:cubicBezTo>
                  <a:pt x="2" y="6"/>
                  <a:pt x="5" y="11"/>
                  <a:pt x="8" y="16"/>
                </a:cubicBezTo>
                <a:cubicBezTo>
                  <a:pt x="9" y="21"/>
                  <a:pt x="9" y="19"/>
                  <a:pt x="9" y="22"/>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7" name="Freeform 108"/>
          <p:cNvSpPr>
            <a:spLocks/>
          </p:cNvSpPr>
          <p:nvPr/>
        </p:nvSpPr>
        <p:spPr bwMode="auto">
          <a:xfrm>
            <a:off x="3035300" y="5583238"/>
            <a:ext cx="15875" cy="28575"/>
          </a:xfrm>
          <a:custGeom>
            <a:avLst/>
            <a:gdLst>
              <a:gd name="T0" fmla="*/ 0 w 10"/>
              <a:gd name="T1" fmla="*/ 0 h 17"/>
              <a:gd name="T2" fmla="*/ 2147483647 w 10"/>
              <a:gd name="T3" fmla="*/ 2147483647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0" y="0"/>
                </a:moveTo>
                <a:cubicBezTo>
                  <a:pt x="3" y="4"/>
                  <a:pt x="10" y="12"/>
                  <a:pt x="10" y="17"/>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168" name="Freeform 109"/>
          <p:cNvSpPr>
            <a:spLocks/>
          </p:cNvSpPr>
          <p:nvPr/>
        </p:nvSpPr>
        <p:spPr bwMode="auto">
          <a:xfrm>
            <a:off x="1484313" y="5057775"/>
            <a:ext cx="295275" cy="490538"/>
          </a:xfrm>
          <a:custGeom>
            <a:avLst/>
            <a:gdLst>
              <a:gd name="T0" fmla="*/ 2147483647 w 180"/>
              <a:gd name="T1" fmla="*/ 2147483647 h 284"/>
              <a:gd name="T2" fmla="*/ 2147483647 w 180"/>
              <a:gd name="T3" fmla="*/ 2147483647 h 284"/>
              <a:gd name="T4" fmla="*/ 2147483647 w 180"/>
              <a:gd name="T5" fmla="*/ 2147483647 h 284"/>
              <a:gd name="T6" fmla="*/ 2147483647 w 180"/>
              <a:gd name="T7" fmla="*/ 2147483647 h 284"/>
              <a:gd name="T8" fmla="*/ 2147483647 w 180"/>
              <a:gd name="T9" fmla="*/ 2147483647 h 284"/>
              <a:gd name="T10" fmla="*/ 2147483647 w 180"/>
              <a:gd name="T11" fmla="*/ 2147483647 h 284"/>
              <a:gd name="T12" fmla="*/ 2147483647 w 180"/>
              <a:gd name="T13" fmla="*/ 2147483647 h 284"/>
              <a:gd name="T14" fmla="*/ 2147483647 w 180"/>
              <a:gd name="T15" fmla="*/ 2147483647 h 284"/>
              <a:gd name="T16" fmla="*/ 2147483647 w 180"/>
              <a:gd name="T17" fmla="*/ 2147483647 h 284"/>
              <a:gd name="T18" fmla="*/ 2147483647 w 180"/>
              <a:gd name="T19" fmla="*/ 2147483647 h 284"/>
              <a:gd name="T20" fmla="*/ 2147483647 w 180"/>
              <a:gd name="T21" fmla="*/ 2147483647 h 284"/>
              <a:gd name="T22" fmla="*/ 2147483647 w 180"/>
              <a:gd name="T23" fmla="*/ 2147483647 h 284"/>
              <a:gd name="T24" fmla="*/ 2147483647 w 180"/>
              <a:gd name="T25" fmla="*/ 2147483647 h 284"/>
              <a:gd name="T26" fmla="*/ 2147483647 w 180"/>
              <a:gd name="T27" fmla="*/ 2147483647 h 2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84"/>
              <a:gd name="T44" fmla="*/ 180 w 180"/>
              <a:gd name="T45" fmla="*/ 284 h 2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84">
                <a:moveTo>
                  <a:pt x="4" y="37"/>
                </a:moveTo>
                <a:cubicBezTo>
                  <a:pt x="8" y="51"/>
                  <a:pt x="14" y="61"/>
                  <a:pt x="15" y="77"/>
                </a:cubicBezTo>
                <a:cubicBezTo>
                  <a:pt x="16" y="117"/>
                  <a:pt x="7" y="154"/>
                  <a:pt x="8" y="190"/>
                </a:cubicBezTo>
                <a:cubicBezTo>
                  <a:pt x="7" y="217"/>
                  <a:pt x="3" y="223"/>
                  <a:pt x="6" y="236"/>
                </a:cubicBezTo>
                <a:cubicBezTo>
                  <a:pt x="9" y="249"/>
                  <a:pt x="5" y="264"/>
                  <a:pt x="28" y="269"/>
                </a:cubicBezTo>
                <a:cubicBezTo>
                  <a:pt x="58" y="284"/>
                  <a:pt x="112" y="270"/>
                  <a:pt x="146" y="265"/>
                </a:cubicBezTo>
                <a:cubicBezTo>
                  <a:pt x="152" y="263"/>
                  <a:pt x="153" y="260"/>
                  <a:pt x="158" y="256"/>
                </a:cubicBezTo>
                <a:cubicBezTo>
                  <a:pt x="163" y="248"/>
                  <a:pt x="165" y="239"/>
                  <a:pt x="169" y="230"/>
                </a:cubicBezTo>
                <a:cubicBezTo>
                  <a:pt x="170" y="200"/>
                  <a:pt x="175" y="189"/>
                  <a:pt x="180" y="160"/>
                </a:cubicBezTo>
                <a:cubicBezTo>
                  <a:pt x="180" y="145"/>
                  <a:pt x="168" y="109"/>
                  <a:pt x="168" y="94"/>
                </a:cubicBezTo>
                <a:cubicBezTo>
                  <a:pt x="167" y="75"/>
                  <a:pt x="179" y="24"/>
                  <a:pt x="155" y="19"/>
                </a:cubicBezTo>
                <a:cubicBezTo>
                  <a:pt x="150" y="16"/>
                  <a:pt x="146" y="21"/>
                  <a:pt x="140" y="20"/>
                </a:cubicBezTo>
                <a:cubicBezTo>
                  <a:pt x="100" y="0"/>
                  <a:pt x="57" y="13"/>
                  <a:pt x="15" y="22"/>
                </a:cubicBezTo>
                <a:cubicBezTo>
                  <a:pt x="13" y="26"/>
                  <a:pt x="0" y="39"/>
                  <a:pt x="4" y="37"/>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69" name="Freeform 110"/>
          <p:cNvSpPr>
            <a:spLocks/>
          </p:cNvSpPr>
          <p:nvPr/>
        </p:nvSpPr>
        <p:spPr bwMode="auto">
          <a:xfrm>
            <a:off x="1536700" y="5121275"/>
            <a:ext cx="157163" cy="142875"/>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70" name="Freeform 111"/>
          <p:cNvSpPr>
            <a:spLocks/>
          </p:cNvSpPr>
          <p:nvPr/>
        </p:nvSpPr>
        <p:spPr bwMode="auto">
          <a:xfrm>
            <a:off x="2479675" y="5099050"/>
            <a:ext cx="354013" cy="469900"/>
          </a:xfrm>
          <a:custGeom>
            <a:avLst/>
            <a:gdLst>
              <a:gd name="T0" fmla="*/ 2147483647 w 216"/>
              <a:gd name="T1" fmla="*/ 2147483647 h 272"/>
              <a:gd name="T2" fmla="*/ 2147483647 w 216"/>
              <a:gd name="T3" fmla="*/ 2147483647 h 272"/>
              <a:gd name="T4" fmla="*/ 2147483647 w 216"/>
              <a:gd name="T5" fmla="*/ 2147483647 h 272"/>
              <a:gd name="T6" fmla="*/ 2147483647 w 216"/>
              <a:gd name="T7" fmla="*/ 2147483647 h 272"/>
              <a:gd name="T8" fmla="*/ 2147483647 w 216"/>
              <a:gd name="T9" fmla="*/ 2147483647 h 272"/>
              <a:gd name="T10" fmla="*/ 2147483647 w 216"/>
              <a:gd name="T11" fmla="*/ 2147483647 h 272"/>
              <a:gd name="T12" fmla="*/ 2147483647 w 216"/>
              <a:gd name="T13" fmla="*/ 2147483647 h 272"/>
              <a:gd name="T14" fmla="*/ 2147483647 w 216"/>
              <a:gd name="T15" fmla="*/ 2147483647 h 272"/>
              <a:gd name="T16" fmla="*/ 2147483647 w 216"/>
              <a:gd name="T17" fmla="*/ 2147483647 h 272"/>
              <a:gd name="T18" fmla="*/ 2147483647 w 216"/>
              <a:gd name="T19" fmla="*/ 2147483647 h 272"/>
              <a:gd name="T20" fmla="*/ 2147483647 w 216"/>
              <a:gd name="T21" fmla="*/ 2147483647 h 272"/>
              <a:gd name="T22" fmla="*/ 2147483647 w 216"/>
              <a:gd name="T23" fmla="*/ 2147483647 h 272"/>
              <a:gd name="T24" fmla="*/ 2147483647 w 216"/>
              <a:gd name="T25" fmla="*/ 2147483647 h 272"/>
              <a:gd name="T26" fmla="*/ 2147483647 w 216"/>
              <a:gd name="T27" fmla="*/ 2147483647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72"/>
              <a:gd name="T44" fmla="*/ 216 w 216"/>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72">
                <a:moveTo>
                  <a:pt x="4" y="26"/>
                </a:moveTo>
                <a:cubicBezTo>
                  <a:pt x="8" y="40"/>
                  <a:pt x="6" y="55"/>
                  <a:pt x="7" y="71"/>
                </a:cubicBezTo>
                <a:cubicBezTo>
                  <a:pt x="10" y="89"/>
                  <a:pt x="14" y="119"/>
                  <a:pt x="16" y="137"/>
                </a:cubicBezTo>
                <a:cubicBezTo>
                  <a:pt x="18" y="155"/>
                  <a:pt x="13" y="158"/>
                  <a:pt x="19" y="178"/>
                </a:cubicBezTo>
                <a:cubicBezTo>
                  <a:pt x="15" y="206"/>
                  <a:pt x="14" y="250"/>
                  <a:pt x="49" y="257"/>
                </a:cubicBezTo>
                <a:cubicBezTo>
                  <a:pt x="79" y="272"/>
                  <a:pt x="133" y="258"/>
                  <a:pt x="167" y="253"/>
                </a:cubicBezTo>
                <a:cubicBezTo>
                  <a:pt x="173" y="251"/>
                  <a:pt x="174" y="248"/>
                  <a:pt x="179" y="244"/>
                </a:cubicBezTo>
                <a:cubicBezTo>
                  <a:pt x="184" y="236"/>
                  <a:pt x="186" y="227"/>
                  <a:pt x="190" y="218"/>
                </a:cubicBezTo>
                <a:cubicBezTo>
                  <a:pt x="191" y="188"/>
                  <a:pt x="191" y="159"/>
                  <a:pt x="196" y="130"/>
                </a:cubicBezTo>
                <a:cubicBezTo>
                  <a:pt x="196" y="115"/>
                  <a:pt x="197" y="101"/>
                  <a:pt x="197" y="86"/>
                </a:cubicBezTo>
                <a:cubicBezTo>
                  <a:pt x="196" y="67"/>
                  <a:pt x="216" y="19"/>
                  <a:pt x="192" y="14"/>
                </a:cubicBezTo>
                <a:cubicBezTo>
                  <a:pt x="187" y="11"/>
                  <a:pt x="163" y="15"/>
                  <a:pt x="157" y="14"/>
                </a:cubicBezTo>
                <a:cubicBezTo>
                  <a:pt x="115" y="7"/>
                  <a:pt x="72" y="0"/>
                  <a:pt x="33" y="19"/>
                </a:cubicBezTo>
                <a:cubicBezTo>
                  <a:pt x="31" y="23"/>
                  <a:pt x="0" y="28"/>
                  <a:pt x="4" y="26"/>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71" name="Freeform 112"/>
          <p:cNvSpPr>
            <a:spLocks/>
          </p:cNvSpPr>
          <p:nvPr/>
        </p:nvSpPr>
        <p:spPr bwMode="auto">
          <a:xfrm>
            <a:off x="2566988" y="5191125"/>
            <a:ext cx="157162" cy="141288"/>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72" name="Freeform 113"/>
          <p:cNvSpPr>
            <a:spLocks/>
          </p:cNvSpPr>
          <p:nvPr/>
        </p:nvSpPr>
        <p:spPr bwMode="auto">
          <a:xfrm>
            <a:off x="3076575" y="55800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73" name="Freeform 114"/>
          <p:cNvSpPr>
            <a:spLocks/>
          </p:cNvSpPr>
          <p:nvPr/>
        </p:nvSpPr>
        <p:spPr bwMode="auto">
          <a:xfrm>
            <a:off x="3309938" y="5097463"/>
            <a:ext cx="266700" cy="503237"/>
          </a:xfrm>
          <a:custGeom>
            <a:avLst/>
            <a:gdLst>
              <a:gd name="T0" fmla="*/ 2147483647 w 162"/>
              <a:gd name="T1" fmla="*/ 2147483647 h 291"/>
              <a:gd name="T2" fmla="*/ 2147483647 w 162"/>
              <a:gd name="T3" fmla="*/ 2147483647 h 291"/>
              <a:gd name="T4" fmla="*/ 2147483647 w 162"/>
              <a:gd name="T5" fmla="*/ 2147483647 h 291"/>
              <a:gd name="T6" fmla="*/ 2147483647 w 162"/>
              <a:gd name="T7" fmla="*/ 2147483647 h 291"/>
              <a:gd name="T8" fmla="*/ 2147483647 w 162"/>
              <a:gd name="T9" fmla="*/ 2147483647 h 291"/>
              <a:gd name="T10" fmla="*/ 2147483647 w 162"/>
              <a:gd name="T11" fmla="*/ 2147483647 h 291"/>
              <a:gd name="T12" fmla="*/ 2147483647 w 162"/>
              <a:gd name="T13" fmla="*/ 2147483647 h 291"/>
              <a:gd name="T14" fmla="*/ 2147483647 w 162"/>
              <a:gd name="T15" fmla="*/ 2147483647 h 291"/>
              <a:gd name="T16" fmla="*/ 2147483647 w 162"/>
              <a:gd name="T17" fmla="*/ 2147483647 h 291"/>
              <a:gd name="T18" fmla="*/ 2147483647 w 162"/>
              <a:gd name="T19" fmla="*/ 2147483647 h 291"/>
              <a:gd name="T20" fmla="*/ 2147483647 w 162"/>
              <a:gd name="T21" fmla="*/ 2147483647 h 291"/>
              <a:gd name="T22" fmla="*/ 2147483647 w 162"/>
              <a:gd name="T23" fmla="*/ 2147483647 h 291"/>
              <a:gd name="T24" fmla="*/ 2147483647 w 162"/>
              <a:gd name="T25" fmla="*/ 2147483647 h 291"/>
              <a:gd name="T26" fmla="*/ 2147483647 w 162"/>
              <a:gd name="T27" fmla="*/ 2147483647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291"/>
              <a:gd name="T44" fmla="*/ 162 w 162"/>
              <a:gd name="T45" fmla="*/ 291 h 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291">
                <a:moveTo>
                  <a:pt x="12" y="44"/>
                </a:moveTo>
                <a:cubicBezTo>
                  <a:pt x="16" y="58"/>
                  <a:pt x="6" y="58"/>
                  <a:pt x="7" y="74"/>
                </a:cubicBezTo>
                <a:cubicBezTo>
                  <a:pt x="8" y="114"/>
                  <a:pt x="9" y="143"/>
                  <a:pt x="4" y="192"/>
                </a:cubicBezTo>
                <a:cubicBezTo>
                  <a:pt x="0" y="220"/>
                  <a:pt x="1" y="269"/>
                  <a:pt x="36" y="276"/>
                </a:cubicBezTo>
                <a:cubicBezTo>
                  <a:pt x="66" y="291"/>
                  <a:pt x="120" y="277"/>
                  <a:pt x="154" y="272"/>
                </a:cubicBezTo>
                <a:cubicBezTo>
                  <a:pt x="160" y="270"/>
                  <a:pt x="146" y="268"/>
                  <a:pt x="151" y="264"/>
                </a:cubicBezTo>
                <a:cubicBezTo>
                  <a:pt x="156" y="256"/>
                  <a:pt x="146" y="240"/>
                  <a:pt x="150" y="231"/>
                </a:cubicBezTo>
                <a:cubicBezTo>
                  <a:pt x="151" y="201"/>
                  <a:pt x="157" y="175"/>
                  <a:pt x="162" y="146"/>
                </a:cubicBezTo>
                <a:cubicBezTo>
                  <a:pt x="162" y="131"/>
                  <a:pt x="160" y="108"/>
                  <a:pt x="160" y="93"/>
                </a:cubicBezTo>
                <a:cubicBezTo>
                  <a:pt x="160" y="77"/>
                  <a:pt x="153" y="60"/>
                  <a:pt x="151" y="50"/>
                </a:cubicBezTo>
                <a:cubicBezTo>
                  <a:pt x="149" y="40"/>
                  <a:pt x="147" y="37"/>
                  <a:pt x="147" y="32"/>
                </a:cubicBezTo>
                <a:cubicBezTo>
                  <a:pt x="142" y="29"/>
                  <a:pt x="154" y="21"/>
                  <a:pt x="148" y="20"/>
                </a:cubicBezTo>
                <a:cubicBezTo>
                  <a:pt x="108" y="0"/>
                  <a:pt x="57" y="7"/>
                  <a:pt x="18" y="26"/>
                </a:cubicBezTo>
                <a:cubicBezTo>
                  <a:pt x="16" y="30"/>
                  <a:pt x="8" y="46"/>
                  <a:pt x="12"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74" name="Freeform 115"/>
          <p:cNvSpPr>
            <a:spLocks/>
          </p:cNvSpPr>
          <p:nvPr/>
        </p:nvSpPr>
        <p:spPr bwMode="auto">
          <a:xfrm>
            <a:off x="3376613" y="5173663"/>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75" name="Freeform 116"/>
          <p:cNvSpPr>
            <a:spLocks/>
          </p:cNvSpPr>
          <p:nvPr/>
        </p:nvSpPr>
        <p:spPr bwMode="auto">
          <a:xfrm>
            <a:off x="3363913" y="5580063"/>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76" name="Freeform 117"/>
          <p:cNvSpPr>
            <a:spLocks/>
          </p:cNvSpPr>
          <p:nvPr/>
        </p:nvSpPr>
        <p:spPr bwMode="auto">
          <a:xfrm>
            <a:off x="3387725"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77" name="Freeform 118"/>
          <p:cNvSpPr>
            <a:spLocks/>
          </p:cNvSpPr>
          <p:nvPr/>
        </p:nvSpPr>
        <p:spPr bwMode="auto">
          <a:xfrm>
            <a:off x="344646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78" name="Freeform 119"/>
          <p:cNvSpPr>
            <a:spLocks/>
          </p:cNvSpPr>
          <p:nvPr/>
        </p:nvSpPr>
        <p:spPr bwMode="auto">
          <a:xfrm>
            <a:off x="3521075"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79" name="Freeform 120"/>
          <p:cNvSpPr>
            <a:spLocks/>
          </p:cNvSpPr>
          <p:nvPr/>
        </p:nvSpPr>
        <p:spPr bwMode="auto">
          <a:xfrm>
            <a:off x="3462338" y="5576888"/>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0" name="Freeform 121"/>
          <p:cNvSpPr>
            <a:spLocks/>
          </p:cNvSpPr>
          <p:nvPr/>
        </p:nvSpPr>
        <p:spPr bwMode="auto">
          <a:xfrm>
            <a:off x="3417888" y="5588000"/>
            <a:ext cx="23812"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1" name="Freeform 122"/>
          <p:cNvSpPr>
            <a:spLocks/>
          </p:cNvSpPr>
          <p:nvPr/>
        </p:nvSpPr>
        <p:spPr bwMode="auto">
          <a:xfrm>
            <a:off x="3489325"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2" name="Freeform 123"/>
          <p:cNvSpPr>
            <a:spLocks/>
          </p:cNvSpPr>
          <p:nvPr/>
        </p:nvSpPr>
        <p:spPr bwMode="auto">
          <a:xfrm>
            <a:off x="3552825" y="5580063"/>
            <a:ext cx="20638" cy="119062"/>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grpSp>
        <p:nvGrpSpPr>
          <p:cNvPr id="4183" name="Group 124"/>
          <p:cNvGrpSpPr>
            <a:grpSpLocks/>
          </p:cNvGrpSpPr>
          <p:nvPr/>
        </p:nvGrpSpPr>
        <p:grpSpPr bwMode="auto">
          <a:xfrm>
            <a:off x="3543300" y="5097463"/>
            <a:ext cx="304800" cy="601662"/>
            <a:chOff x="1117" y="3295"/>
            <a:chExt cx="186" cy="348"/>
          </a:xfrm>
        </p:grpSpPr>
        <p:sp>
          <p:nvSpPr>
            <p:cNvPr id="4443" name="Freeform 125"/>
            <p:cNvSpPr>
              <a:spLocks/>
            </p:cNvSpPr>
            <p:nvPr/>
          </p:nvSpPr>
          <p:spPr bwMode="auto">
            <a:xfrm>
              <a:off x="1117" y="3295"/>
              <a:ext cx="186" cy="291"/>
            </a:xfrm>
            <a:custGeom>
              <a:avLst/>
              <a:gdLst>
                <a:gd name="T0" fmla="*/ 11 w 186"/>
                <a:gd name="T1" fmla="*/ 44 h 291"/>
                <a:gd name="T2" fmla="*/ 17 w 186"/>
                <a:gd name="T3" fmla="*/ 81 h 291"/>
                <a:gd name="T4" fmla="*/ 12 w 186"/>
                <a:gd name="T5" fmla="*/ 201 h 291"/>
                <a:gd name="T6" fmla="*/ 35 w 186"/>
                <a:gd name="T7" fmla="*/ 276 h 291"/>
                <a:gd name="T8" fmla="*/ 153 w 186"/>
                <a:gd name="T9" fmla="*/ 272 h 291"/>
                <a:gd name="T10" fmla="*/ 165 w 186"/>
                <a:gd name="T11" fmla="*/ 263 h 291"/>
                <a:gd name="T12" fmla="*/ 176 w 186"/>
                <a:gd name="T13" fmla="*/ 237 h 291"/>
                <a:gd name="T14" fmla="*/ 182 w 186"/>
                <a:gd name="T15" fmla="*/ 149 h 291"/>
                <a:gd name="T16" fmla="*/ 183 w 186"/>
                <a:gd name="T17" fmla="*/ 105 h 291"/>
                <a:gd name="T18" fmla="*/ 162 w 186"/>
                <a:gd name="T19" fmla="*/ 26 h 291"/>
                <a:gd name="T20" fmla="*/ 147 w 186"/>
                <a:gd name="T21" fmla="*/ 20 h 291"/>
                <a:gd name="T22" fmla="*/ 17 w 186"/>
                <a:gd name="T23" fmla="*/ 26 h 291"/>
                <a:gd name="T24" fmla="*/ 11 w 186"/>
                <a:gd name="T25" fmla="*/ 44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291"/>
                <a:gd name="T41" fmla="*/ 186 w 18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291">
                  <a:moveTo>
                    <a:pt x="11" y="44"/>
                  </a:moveTo>
                  <a:cubicBezTo>
                    <a:pt x="15" y="58"/>
                    <a:pt x="16" y="65"/>
                    <a:pt x="17" y="81"/>
                  </a:cubicBezTo>
                  <a:cubicBezTo>
                    <a:pt x="18" y="121"/>
                    <a:pt x="25" y="163"/>
                    <a:pt x="12" y="201"/>
                  </a:cubicBezTo>
                  <a:cubicBezTo>
                    <a:pt x="8" y="229"/>
                    <a:pt x="0" y="269"/>
                    <a:pt x="35" y="276"/>
                  </a:cubicBezTo>
                  <a:cubicBezTo>
                    <a:pt x="65" y="291"/>
                    <a:pt x="119" y="277"/>
                    <a:pt x="153" y="272"/>
                  </a:cubicBezTo>
                  <a:cubicBezTo>
                    <a:pt x="159" y="270"/>
                    <a:pt x="160" y="267"/>
                    <a:pt x="165" y="263"/>
                  </a:cubicBezTo>
                  <a:cubicBezTo>
                    <a:pt x="170" y="255"/>
                    <a:pt x="172" y="246"/>
                    <a:pt x="176" y="237"/>
                  </a:cubicBezTo>
                  <a:cubicBezTo>
                    <a:pt x="177" y="207"/>
                    <a:pt x="177" y="178"/>
                    <a:pt x="182" y="149"/>
                  </a:cubicBezTo>
                  <a:cubicBezTo>
                    <a:pt x="182" y="134"/>
                    <a:pt x="183" y="120"/>
                    <a:pt x="183" y="105"/>
                  </a:cubicBezTo>
                  <a:cubicBezTo>
                    <a:pt x="182" y="86"/>
                    <a:pt x="186" y="31"/>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44" name="Freeform 126"/>
            <p:cNvSpPr>
              <a:spLocks/>
            </p:cNvSpPr>
            <p:nvPr/>
          </p:nvSpPr>
          <p:spPr bwMode="auto">
            <a:xfrm>
              <a:off x="1156" y="3339"/>
              <a:ext cx="96" cy="82"/>
            </a:xfrm>
            <a:custGeom>
              <a:avLst/>
              <a:gdLst>
                <a:gd name="T0" fmla="*/ 71 w 96"/>
                <a:gd name="T1" fmla="*/ 7 h 82"/>
                <a:gd name="T2" fmla="*/ 57 w 96"/>
                <a:gd name="T3" fmla="*/ 0 h 82"/>
                <a:gd name="T4" fmla="*/ 15 w 96"/>
                <a:gd name="T5" fmla="*/ 12 h 82"/>
                <a:gd name="T6" fmla="*/ 6 w 96"/>
                <a:gd name="T7" fmla="*/ 25 h 82"/>
                <a:gd name="T8" fmla="*/ 23 w 96"/>
                <a:gd name="T9" fmla="*/ 70 h 82"/>
                <a:gd name="T10" fmla="*/ 50 w 96"/>
                <a:gd name="T11" fmla="*/ 82 h 82"/>
                <a:gd name="T12" fmla="*/ 83 w 96"/>
                <a:gd name="T13" fmla="*/ 75 h 82"/>
                <a:gd name="T14" fmla="*/ 92 w 96"/>
                <a:gd name="T15" fmla="*/ 61 h 82"/>
                <a:gd name="T16" fmla="*/ 96 w 96"/>
                <a:gd name="T17" fmla="*/ 46 h 82"/>
                <a:gd name="T18" fmla="*/ 93 w 96"/>
                <a:gd name="T19" fmla="*/ 21 h 82"/>
                <a:gd name="T20" fmla="*/ 80 w 96"/>
                <a:gd name="T21" fmla="*/ 13 h 82"/>
                <a:gd name="T22" fmla="*/ 71 w 96"/>
                <a:gd name="T23" fmla="*/ 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45" name="Freeform 127"/>
            <p:cNvSpPr>
              <a:spLocks/>
            </p:cNvSpPr>
            <p:nvPr/>
          </p:nvSpPr>
          <p:spPr bwMode="auto">
            <a:xfrm>
              <a:off x="1149" y="3574"/>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6" name="Freeform 128"/>
            <p:cNvSpPr>
              <a:spLocks/>
            </p:cNvSpPr>
            <p:nvPr/>
          </p:nvSpPr>
          <p:spPr bwMode="auto">
            <a:xfrm>
              <a:off x="1163"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7" name="Freeform 129"/>
            <p:cNvSpPr>
              <a:spLocks/>
            </p:cNvSpPr>
            <p:nvPr/>
          </p:nvSpPr>
          <p:spPr bwMode="auto">
            <a:xfrm>
              <a:off x="119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8" name="Freeform 130"/>
            <p:cNvSpPr>
              <a:spLocks/>
            </p:cNvSpPr>
            <p:nvPr/>
          </p:nvSpPr>
          <p:spPr bwMode="auto">
            <a:xfrm>
              <a:off x="1244"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9" name="Freeform 131"/>
            <p:cNvSpPr>
              <a:spLocks/>
            </p:cNvSpPr>
            <p:nvPr/>
          </p:nvSpPr>
          <p:spPr bwMode="auto">
            <a:xfrm>
              <a:off x="120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50" name="Freeform 132"/>
            <p:cNvSpPr>
              <a:spLocks/>
            </p:cNvSpPr>
            <p:nvPr/>
          </p:nvSpPr>
          <p:spPr bwMode="auto">
            <a:xfrm>
              <a:off x="1181" y="3579"/>
              <a:ext cx="15" cy="57"/>
            </a:xfrm>
            <a:custGeom>
              <a:avLst/>
              <a:gdLst>
                <a:gd name="T0" fmla="*/ 8 w 15"/>
                <a:gd name="T1" fmla="*/ 0 h 57"/>
                <a:gd name="T2" fmla="*/ 2 w 15"/>
                <a:gd name="T3" fmla="*/ 24 h 57"/>
                <a:gd name="T4" fmla="*/ 1 w 15"/>
                <a:gd name="T5" fmla="*/ 5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51" name="Freeform 133"/>
            <p:cNvSpPr>
              <a:spLocks/>
            </p:cNvSpPr>
            <p:nvPr/>
          </p:nvSpPr>
          <p:spPr bwMode="auto">
            <a:xfrm>
              <a:off x="1225" y="3580"/>
              <a:ext cx="12" cy="59"/>
            </a:xfrm>
            <a:custGeom>
              <a:avLst/>
              <a:gdLst>
                <a:gd name="T0" fmla="*/ 12 w 12"/>
                <a:gd name="T1" fmla="*/ 0 h 59"/>
                <a:gd name="T2" fmla="*/ 3 w 12"/>
                <a:gd name="T3" fmla="*/ 18 h 59"/>
                <a:gd name="T4" fmla="*/ 0 w 12"/>
                <a:gd name="T5" fmla="*/ 59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52" name="Freeform 134"/>
            <p:cNvSpPr>
              <a:spLocks/>
            </p:cNvSpPr>
            <p:nvPr/>
          </p:nvSpPr>
          <p:spPr bwMode="auto">
            <a:xfrm>
              <a:off x="1264" y="3574"/>
              <a:ext cx="12" cy="69"/>
            </a:xfrm>
            <a:custGeom>
              <a:avLst/>
              <a:gdLst>
                <a:gd name="T0" fmla="*/ 2 w 12"/>
                <a:gd name="T1" fmla="*/ 0 h 69"/>
                <a:gd name="T2" fmla="*/ 3 w 12"/>
                <a:gd name="T3" fmla="*/ 63 h 69"/>
                <a:gd name="T4" fmla="*/ 6 w 12"/>
                <a:gd name="T5" fmla="*/ 68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grpSp>
      <p:sp>
        <p:nvSpPr>
          <p:cNvPr id="4184" name="Freeform 135"/>
          <p:cNvSpPr>
            <a:spLocks/>
          </p:cNvSpPr>
          <p:nvPr/>
        </p:nvSpPr>
        <p:spPr bwMode="auto">
          <a:xfrm>
            <a:off x="3824288" y="5097463"/>
            <a:ext cx="333375" cy="503237"/>
          </a:xfrm>
          <a:custGeom>
            <a:avLst/>
            <a:gdLst>
              <a:gd name="T0" fmla="*/ 2147483647 w 203"/>
              <a:gd name="T1" fmla="*/ 2147483647 h 291"/>
              <a:gd name="T2" fmla="*/ 2147483647 w 203"/>
              <a:gd name="T3" fmla="*/ 2147483647 h 291"/>
              <a:gd name="T4" fmla="*/ 2147483647 w 203"/>
              <a:gd name="T5" fmla="*/ 2147483647 h 291"/>
              <a:gd name="T6" fmla="*/ 2147483647 w 203"/>
              <a:gd name="T7" fmla="*/ 2147483647 h 291"/>
              <a:gd name="T8" fmla="*/ 2147483647 w 203"/>
              <a:gd name="T9" fmla="*/ 2147483647 h 291"/>
              <a:gd name="T10" fmla="*/ 2147483647 w 203"/>
              <a:gd name="T11" fmla="*/ 2147483647 h 291"/>
              <a:gd name="T12" fmla="*/ 2147483647 w 203"/>
              <a:gd name="T13" fmla="*/ 2147483647 h 291"/>
              <a:gd name="T14" fmla="*/ 2147483647 w 203"/>
              <a:gd name="T15" fmla="*/ 2147483647 h 291"/>
              <a:gd name="T16" fmla="*/ 2147483647 w 203"/>
              <a:gd name="T17" fmla="*/ 2147483647 h 291"/>
              <a:gd name="T18" fmla="*/ 2147483647 w 203"/>
              <a:gd name="T19" fmla="*/ 2147483647 h 291"/>
              <a:gd name="T20" fmla="*/ 2147483647 w 203"/>
              <a:gd name="T21" fmla="*/ 2147483647 h 291"/>
              <a:gd name="T22" fmla="*/ 2147483647 w 203"/>
              <a:gd name="T23" fmla="*/ 2147483647 h 291"/>
              <a:gd name="T24" fmla="*/ 2147483647 w 203"/>
              <a:gd name="T25" fmla="*/ 2147483647 h 291"/>
              <a:gd name="T26" fmla="*/ 2147483647 w 203"/>
              <a:gd name="T27" fmla="*/ 2147483647 h 291"/>
              <a:gd name="T28" fmla="*/ 2147483647 w 203"/>
              <a:gd name="T29" fmla="*/ 2147483647 h 291"/>
              <a:gd name="T30" fmla="*/ 2147483647 w 203"/>
              <a:gd name="T31" fmla="*/ 2147483647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91"/>
              <a:gd name="T50" fmla="*/ 203 w 20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91">
                <a:moveTo>
                  <a:pt x="5" y="38"/>
                </a:moveTo>
                <a:cubicBezTo>
                  <a:pt x="9" y="52"/>
                  <a:pt x="10" y="64"/>
                  <a:pt x="11" y="80"/>
                </a:cubicBezTo>
                <a:cubicBezTo>
                  <a:pt x="11" y="105"/>
                  <a:pt x="8" y="175"/>
                  <a:pt x="7" y="195"/>
                </a:cubicBezTo>
                <a:cubicBezTo>
                  <a:pt x="6" y="215"/>
                  <a:pt x="7" y="192"/>
                  <a:pt x="7" y="200"/>
                </a:cubicBezTo>
                <a:cubicBezTo>
                  <a:pt x="8" y="208"/>
                  <a:pt x="0" y="229"/>
                  <a:pt x="5" y="242"/>
                </a:cubicBezTo>
                <a:cubicBezTo>
                  <a:pt x="10" y="255"/>
                  <a:pt x="15" y="271"/>
                  <a:pt x="40" y="276"/>
                </a:cubicBezTo>
                <a:cubicBezTo>
                  <a:pt x="70" y="291"/>
                  <a:pt x="124" y="277"/>
                  <a:pt x="158" y="272"/>
                </a:cubicBezTo>
                <a:cubicBezTo>
                  <a:pt x="164" y="270"/>
                  <a:pt x="165" y="267"/>
                  <a:pt x="170" y="263"/>
                </a:cubicBezTo>
                <a:cubicBezTo>
                  <a:pt x="175" y="255"/>
                  <a:pt x="183" y="251"/>
                  <a:pt x="187" y="242"/>
                </a:cubicBezTo>
                <a:cubicBezTo>
                  <a:pt x="188" y="212"/>
                  <a:pt x="198" y="184"/>
                  <a:pt x="203" y="155"/>
                </a:cubicBezTo>
                <a:cubicBezTo>
                  <a:pt x="203" y="140"/>
                  <a:pt x="197" y="116"/>
                  <a:pt x="197" y="101"/>
                </a:cubicBezTo>
                <a:cubicBezTo>
                  <a:pt x="194" y="83"/>
                  <a:pt x="199" y="59"/>
                  <a:pt x="194" y="47"/>
                </a:cubicBezTo>
                <a:cubicBezTo>
                  <a:pt x="189" y="35"/>
                  <a:pt x="174" y="30"/>
                  <a:pt x="167" y="26"/>
                </a:cubicBezTo>
                <a:cubicBezTo>
                  <a:pt x="162" y="23"/>
                  <a:pt x="158" y="21"/>
                  <a:pt x="152" y="20"/>
                </a:cubicBezTo>
                <a:cubicBezTo>
                  <a:pt x="112" y="0"/>
                  <a:pt x="61" y="7"/>
                  <a:pt x="22" y="26"/>
                </a:cubicBezTo>
                <a:cubicBezTo>
                  <a:pt x="20" y="30"/>
                  <a:pt x="1" y="40"/>
                  <a:pt x="5" y="38"/>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85" name="Freeform 136"/>
          <p:cNvSpPr>
            <a:spLocks/>
          </p:cNvSpPr>
          <p:nvPr/>
        </p:nvSpPr>
        <p:spPr bwMode="auto">
          <a:xfrm>
            <a:off x="3897313" y="5173663"/>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86" name="Freeform 137"/>
          <p:cNvSpPr>
            <a:spLocks/>
          </p:cNvSpPr>
          <p:nvPr/>
        </p:nvSpPr>
        <p:spPr bwMode="auto">
          <a:xfrm>
            <a:off x="3886200" y="55800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7" name="Freeform 138"/>
          <p:cNvSpPr>
            <a:spLocks/>
          </p:cNvSpPr>
          <p:nvPr/>
        </p:nvSpPr>
        <p:spPr bwMode="auto">
          <a:xfrm>
            <a:off x="3908425"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8" name="Freeform 139"/>
          <p:cNvSpPr>
            <a:spLocks/>
          </p:cNvSpPr>
          <p:nvPr/>
        </p:nvSpPr>
        <p:spPr bwMode="auto">
          <a:xfrm>
            <a:off x="396716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89" name="Freeform 140"/>
          <p:cNvSpPr>
            <a:spLocks/>
          </p:cNvSpPr>
          <p:nvPr/>
        </p:nvSpPr>
        <p:spPr bwMode="auto">
          <a:xfrm>
            <a:off x="4041775"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0" name="Freeform 141"/>
          <p:cNvSpPr>
            <a:spLocks/>
          </p:cNvSpPr>
          <p:nvPr/>
        </p:nvSpPr>
        <p:spPr bwMode="auto">
          <a:xfrm>
            <a:off x="3983038" y="5576888"/>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1" name="Freeform 142"/>
          <p:cNvSpPr>
            <a:spLocks/>
          </p:cNvSpPr>
          <p:nvPr/>
        </p:nvSpPr>
        <p:spPr bwMode="auto">
          <a:xfrm>
            <a:off x="3938588" y="5588000"/>
            <a:ext cx="23812"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2" name="Freeform 143"/>
          <p:cNvSpPr>
            <a:spLocks/>
          </p:cNvSpPr>
          <p:nvPr/>
        </p:nvSpPr>
        <p:spPr bwMode="auto">
          <a:xfrm>
            <a:off x="4010025"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3" name="Freeform 144"/>
          <p:cNvSpPr>
            <a:spLocks/>
          </p:cNvSpPr>
          <p:nvPr/>
        </p:nvSpPr>
        <p:spPr bwMode="auto">
          <a:xfrm>
            <a:off x="4073525" y="5580063"/>
            <a:ext cx="20638" cy="119062"/>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4" name="Freeform 145"/>
          <p:cNvSpPr>
            <a:spLocks/>
          </p:cNvSpPr>
          <p:nvPr/>
        </p:nvSpPr>
        <p:spPr bwMode="auto">
          <a:xfrm>
            <a:off x="4129088" y="5097463"/>
            <a:ext cx="257175" cy="503237"/>
          </a:xfrm>
          <a:custGeom>
            <a:avLst/>
            <a:gdLst>
              <a:gd name="T0" fmla="*/ 2147483647 w 157"/>
              <a:gd name="T1" fmla="*/ 2147483647 h 291"/>
              <a:gd name="T2" fmla="*/ 2147483647 w 157"/>
              <a:gd name="T3" fmla="*/ 2147483647 h 291"/>
              <a:gd name="T4" fmla="*/ 2147483647 w 157"/>
              <a:gd name="T5" fmla="*/ 2147483647 h 291"/>
              <a:gd name="T6" fmla="*/ 2147483647 w 157"/>
              <a:gd name="T7" fmla="*/ 2147483647 h 291"/>
              <a:gd name="T8" fmla="*/ 2147483647 w 157"/>
              <a:gd name="T9" fmla="*/ 2147483647 h 291"/>
              <a:gd name="T10" fmla="*/ 2147483647 w 157"/>
              <a:gd name="T11" fmla="*/ 2147483647 h 291"/>
              <a:gd name="T12" fmla="*/ 2147483647 w 157"/>
              <a:gd name="T13" fmla="*/ 2147483647 h 291"/>
              <a:gd name="T14" fmla="*/ 2147483647 w 157"/>
              <a:gd name="T15" fmla="*/ 2147483647 h 291"/>
              <a:gd name="T16" fmla="*/ 2147483647 w 157"/>
              <a:gd name="T17" fmla="*/ 2147483647 h 291"/>
              <a:gd name="T18" fmla="*/ 2147483647 w 157"/>
              <a:gd name="T19" fmla="*/ 2147483647 h 291"/>
              <a:gd name="T20" fmla="*/ 2147483647 w 157"/>
              <a:gd name="T21" fmla="*/ 2147483647 h 291"/>
              <a:gd name="T22" fmla="*/ 2147483647 w 157"/>
              <a:gd name="T23" fmla="*/ 2147483647 h 291"/>
              <a:gd name="T24" fmla="*/ 2147483647 w 157"/>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291"/>
              <a:gd name="T41" fmla="*/ 157 w 157"/>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291">
                <a:moveTo>
                  <a:pt x="11" y="44"/>
                </a:moveTo>
                <a:cubicBezTo>
                  <a:pt x="15" y="58"/>
                  <a:pt x="9" y="64"/>
                  <a:pt x="10" y="80"/>
                </a:cubicBezTo>
                <a:cubicBezTo>
                  <a:pt x="11" y="120"/>
                  <a:pt x="25" y="163"/>
                  <a:pt x="12" y="201"/>
                </a:cubicBezTo>
                <a:cubicBezTo>
                  <a:pt x="8" y="229"/>
                  <a:pt x="0" y="269"/>
                  <a:pt x="35" y="276"/>
                </a:cubicBezTo>
                <a:cubicBezTo>
                  <a:pt x="65" y="291"/>
                  <a:pt x="103" y="277"/>
                  <a:pt x="137" y="272"/>
                </a:cubicBezTo>
                <a:cubicBezTo>
                  <a:pt x="143" y="270"/>
                  <a:pt x="131" y="258"/>
                  <a:pt x="136" y="254"/>
                </a:cubicBezTo>
                <a:cubicBezTo>
                  <a:pt x="141" y="246"/>
                  <a:pt x="135" y="234"/>
                  <a:pt x="139" y="225"/>
                </a:cubicBezTo>
                <a:cubicBezTo>
                  <a:pt x="140" y="195"/>
                  <a:pt x="129" y="173"/>
                  <a:pt x="134" y="144"/>
                </a:cubicBezTo>
                <a:cubicBezTo>
                  <a:pt x="134" y="129"/>
                  <a:pt x="137" y="114"/>
                  <a:pt x="137" y="99"/>
                </a:cubicBezTo>
                <a:cubicBezTo>
                  <a:pt x="136" y="80"/>
                  <a:pt x="137" y="39"/>
                  <a:pt x="139" y="26"/>
                </a:cubicBezTo>
                <a:cubicBezTo>
                  <a:pt x="134" y="23"/>
                  <a:pt x="157" y="21"/>
                  <a:pt x="151" y="20"/>
                </a:cubicBezTo>
                <a:cubicBezTo>
                  <a:pt x="111"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95" name="Freeform 146"/>
          <p:cNvSpPr>
            <a:spLocks/>
          </p:cNvSpPr>
          <p:nvPr/>
        </p:nvSpPr>
        <p:spPr bwMode="auto">
          <a:xfrm>
            <a:off x="4194175" y="5173663"/>
            <a:ext cx="157163"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196" name="Freeform 147"/>
          <p:cNvSpPr>
            <a:spLocks/>
          </p:cNvSpPr>
          <p:nvPr/>
        </p:nvSpPr>
        <p:spPr bwMode="auto">
          <a:xfrm>
            <a:off x="4181475" y="5580063"/>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7" name="Freeform 148"/>
          <p:cNvSpPr>
            <a:spLocks/>
          </p:cNvSpPr>
          <p:nvPr/>
        </p:nvSpPr>
        <p:spPr bwMode="auto">
          <a:xfrm>
            <a:off x="4205288"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8" name="Freeform 149"/>
          <p:cNvSpPr>
            <a:spLocks/>
          </p:cNvSpPr>
          <p:nvPr/>
        </p:nvSpPr>
        <p:spPr bwMode="auto">
          <a:xfrm>
            <a:off x="4264025"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199" name="Freeform 150"/>
          <p:cNvSpPr>
            <a:spLocks/>
          </p:cNvSpPr>
          <p:nvPr/>
        </p:nvSpPr>
        <p:spPr bwMode="auto">
          <a:xfrm>
            <a:off x="4337050" y="5576888"/>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00" name="Freeform 151"/>
          <p:cNvSpPr>
            <a:spLocks/>
          </p:cNvSpPr>
          <p:nvPr/>
        </p:nvSpPr>
        <p:spPr bwMode="auto">
          <a:xfrm>
            <a:off x="4279900" y="5576888"/>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01" name="Freeform 152"/>
          <p:cNvSpPr>
            <a:spLocks/>
          </p:cNvSpPr>
          <p:nvPr/>
        </p:nvSpPr>
        <p:spPr bwMode="auto">
          <a:xfrm>
            <a:off x="4233863" y="5588000"/>
            <a:ext cx="25400"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02" name="Freeform 153"/>
          <p:cNvSpPr>
            <a:spLocks/>
          </p:cNvSpPr>
          <p:nvPr/>
        </p:nvSpPr>
        <p:spPr bwMode="auto">
          <a:xfrm>
            <a:off x="4306888"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03" name="Freeform 154"/>
          <p:cNvSpPr>
            <a:spLocks/>
          </p:cNvSpPr>
          <p:nvPr/>
        </p:nvSpPr>
        <p:spPr bwMode="auto">
          <a:xfrm>
            <a:off x="4338638" y="5095875"/>
            <a:ext cx="247650" cy="511175"/>
          </a:xfrm>
          <a:custGeom>
            <a:avLst/>
            <a:gdLst>
              <a:gd name="T0" fmla="*/ 2147483647 w 151"/>
              <a:gd name="T1" fmla="*/ 2147483647 h 296"/>
              <a:gd name="T2" fmla="*/ 2147483647 w 151"/>
              <a:gd name="T3" fmla="*/ 2147483647 h 296"/>
              <a:gd name="T4" fmla="*/ 2147483647 w 151"/>
              <a:gd name="T5" fmla="*/ 2147483647 h 296"/>
              <a:gd name="T6" fmla="*/ 2147483647 w 151"/>
              <a:gd name="T7" fmla="*/ 2147483647 h 296"/>
              <a:gd name="T8" fmla="*/ 2147483647 w 151"/>
              <a:gd name="T9" fmla="*/ 2147483647 h 296"/>
              <a:gd name="T10" fmla="*/ 2147483647 w 151"/>
              <a:gd name="T11" fmla="*/ 2147483647 h 296"/>
              <a:gd name="T12" fmla="*/ 2147483647 w 151"/>
              <a:gd name="T13" fmla="*/ 2147483647 h 296"/>
              <a:gd name="T14" fmla="*/ 2147483647 w 151"/>
              <a:gd name="T15" fmla="*/ 2147483647 h 296"/>
              <a:gd name="T16" fmla="*/ 2147483647 w 151"/>
              <a:gd name="T17" fmla="*/ 2147483647 h 296"/>
              <a:gd name="T18" fmla="*/ 2147483647 w 151"/>
              <a:gd name="T19" fmla="*/ 2147483647 h 296"/>
              <a:gd name="T20" fmla="*/ 2147483647 w 151"/>
              <a:gd name="T21" fmla="*/ 2147483647 h 296"/>
              <a:gd name="T22" fmla="*/ 2147483647 w 151"/>
              <a:gd name="T23" fmla="*/ 2147483647 h 296"/>
              <a:gd name="T24" fmla="*/ 2147483647 w 151"/>
              <a:gd name="T25" fmla="*/ 2147483647 h 296"/>
              <a:gd name="T26" fmla="*/ 2147483647 w 151"/>
              <a:gd name="T27" fmla="*/ 2147483647 h 296"/>
              <a:gd name="T28" fmla="*/ 2147483647 w 151"/>
              <a:gd name="T29" fmla="*/ 2147483647 h 296"/>
              <a:gd name="T30" fmla="*/ 2147483647 w 151"/>
              <a:gd name="T31" fmla="*/ 2147483647 h 296"/>
              <a:gd name="T32" fmla="*/ 2147483647 w 151"/>
              <a:gd name="T33" fmla="*/ 2147483647 h 296"/>
              <a:gd name="T34" fmla="*/ 2147483647 w 151"/>
              <a:gd name="T35" fmla="*/ 2147483647 h 296"/>
              <a:gd name="T36" fmla="*/ 2147483647 w 151"/>
              <a:gd name="T37" fmla="*/ 2147483647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296"/>
              <a:gd name="T59" fmla="*/ 151 w 151"/>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296">
                <a:moveTo>
                  <a:pt x="23" y="4"/>
                </a:moveTo>
                <a:cubicBezTo>
                  <a:pt x="16" y="8"/>
                  <a:pt x="25" y="11"/>
                  <a:pt x="18" y="15"/>
                </a:cubicBezTo>
                <a:cubicBezTo>
                  <a:pt x="17" y="21"/>
                  <a:pt x="17" y="24"/>
                  <a:pt x="15" y="30"/>
                </a:cubicBezTo>
                <a:cubicBezTo>
                  <a:pt x="14" y="55"/>
                  <a:pt x="0" y="80"/>
                  <a:pt x="14" y="103"/>
                </a:cubicBezTo>
                <a:cubicBezTo>
                  <a:pt x="14" y="120"/>
                  <a:pt x="9" y="118"/>
                  <a:pt x="8" y="130"/>
                </a:cubicBezTo>
                <a:cubicBezTo>
                  <a:pt x="7" y="142"/>
                  <a:pt x="7" y="158"/>
                  <a:pt x="8" y="174"/>
                </a:cubicBezTo>
                <a:cubicBezTo>
                  <a:pt x="11" y="193"/>
                  <a:pt x="12" y="214"/>
                  <a:pt x="12" y="229"/>
                </a:cubicBezTo>
                <a:cubicBezTo>
                  <a:pt x="12" y="244"/>
                  <a:pt x="9" y="253"/>
                  <a:pt x="8" y="262"/>
                </a:cubicBezTo>
                <a:cubicBezTo>
                  <a:pt x="9" y="271"/>
                  <a:pt x="0" y="283"/>
                  <a:pt x="9" y="285"/>
                </a:cubicBezTo>
                <a:cubicBezTo>
                  <a:pt x="23" y="296"/>
                  <a:pt x="37" y="295"/>
                  <a:pt x="55" y="296"/>
                </a:cubicBezTo>
                <a:cubicBezTo>
                  <a:pt x="75" y="294"/>
                  <a:pt x="85" y="296"/>
                  <a:pt x="99" y="285"/>
                </a:cubicBezTo>
                <a:cubicBezTo>
                  <a:pt x="105" y="280"/>
                  <a:pt x="117" y="272"/>
                  <a:pt x="117" y="272"/>
                </a:cubicBezTo>
                <a:cubicBezTo>
                  <a:pt x="120" y="267"/>
                  <a:pt x="123" y="263"/>
                  <a:pt x="126" y="258"/>
                </a:cubicBezTo>
                <a:cubicBezTo>
                  <a:pt x="127" y="251"/>
                  <a:pt x="129" y="244"/>
                  <a:pt x="132" y="237"/>
                </a:cubicBezTo>
                <a:cubicBezTo>
                  <a:pt x="137" y="205"/>
                  <a:pt x="137" y="173"/>
                  <a:pt x="138" y="140"/>
                </a:cubicBezTo>
                <a:cubicBezTo>
                  <a:pt x="138" y="103"/>
                  <a:pt x="135" y="76"/>
                  <a:pt x="144" y="44"/>
                </a:cubicBezTo>
                <a:cubicBezTo>
                  <a:pt x="141" y="25"/>
                  <a:pt x="151" y="24"/>
                  <a:pt x="137" y="16"/>
                </a:cubicBezTo>
                <a:cubicBezTo>
                  <a:pt x="127" y="0"/>
                  <a:pt x="88" y="6"/>
                  <a:pt x="73" y="5"/>
                </a:cubicBezTo>
                <a:cubicBezTo>
                  <a:pt x="50" y="2"/>
                  <a:pt x="43" y="3"/>
                  <a:pt x="23" y="4"/>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4" name="Freeform 155"/>
          <p:cNvSpPr>
            <a:spLocks/>
          </p:cNvSpPr>
          <p:nvPr/>
        </p:nvSpPr>
        <p:spPr bwMode="auto">
          <a:xfrm>
            <a:off x="4362450" y="5141913"/>
            <a:ext cx="147638" cy="133350"/>
          </a:xfrm>
          <a:custGeom>
            <a:avLst/>
            <a:gdLst>
              <a:gd name="T0" fmla="*/ 2147483647 w 90"/>
              <a:gd name="T1" fmla="*/ 2147483647 h 77"/>
              <a:gd name="T2" fmla="*/ 2147483647 w 90"/>
              <a:gd name="T3" fmla="*/ 2147483647 h 77"/>
              <a:gd name="T4" fmla="*/ 2147483647 w 90"/>
              <a:gd name="T5" fmla="*/ 2147483647 h 77"/>
              <a:gd name="T6" fmla="*/ 2147483647 w 90"/>
              <a:gd name="T7" fmla="*/ 2147483647 h 77"/>
              <a:gd name="T8" fmla="*/ 2147483647 w 90"/>
              <a:gd name="T9" fmla="*/ 2147483647 h 77"/>
              <a:gd name="T10" fmla="*/ 2147483647 w 90"/>
              <a:gd name="T11" fmla="*/ 2147483647 h 77"/>
              <a:gd name="T12" fmla="*/ 2147483647 w 90"/>
              <a:gd name="T13" fmla="*/ 2147483647 h 77"/>
              <a:gd name="T14" fmla="*/ 2147483647 w 90"/>
              <a:gd name="T15" fmla="*/ 2147483647 h 77"/>
              <a:gd name="T16" fmla="*/ 2147483647 w 90"/>
              <a:gd name="T17" fmla="*/ 2147483647 h 77"/>
              <a:gd name="T18" fmla="*/ 2147483647 w 90"/>
              <a:gd name="T19" fmla="*/ 214748364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7"/>
              <a:gd name="T32" fmla="*/ 90 w 9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7">
                <a:moveTo>
                  <a:pt x="69" y="14"/>
                </a:moveTo>
                <a:cubicBezTo>
                  <a:pt x="64" y="11"/>
                  <a:pt x="61" y="9"/>
                  <a:pt x="55" y="8"/>
                </a:cubicBezTo>
                <a:cubicBezTo>
                  <a:pt x="39" y="0"/>
                  <a:pt x="22" y="7"/>
                  <a:pt x="9" y="17"/>
                </a:cubicBezTo>
                <a:cubicBezTo>
                  <a:pt x="2" y="31"/>
                  <a:pt x="0" y="42"/>
                  <a:pt x="9" y="60"/>
                </a:cubicBezTo>
                <a:cubicBezTo>
                  <a:pt x="11" y="68"/>
                  <a:pt x="14" y="68"/>
                  <a:pt x="21" y="69"/>
                </a:cubicBezTo>
                <a:cubicBezTo>
                  <a:pt x="26" y="72"/>
                  <a:pt x="31" y="75"/>
                  <a:pt x="36" y="77"/>
                </a:cubicBezTo>
                <a:cubicBezTo>
                  <a:pt x="69" y="74"/>
                  <a:pt x="62" y="76"/>
                  <a:pt x="81" y="65"/>
                </a:cubicBezTo>
                <a:cubicBezTo>
                  <a:pt x="82" y="59"/>
                  <a:pt x="85" y="56"/>
                  <a:pt x="87" y="51"/>
                </a:cubicBezTo>
                <a:cubicBezTo>
                  <a:pt x="90" y="35"/>
                  <a:pt x="84" y="20"/>
                  <a:pt x="67" y="17"/>
                </a:cubicBezTo>
                <a:cubicBezTo>
                  <a:pt x="63" y="10"/>
                  <a:pt x="62" y="11"/>
                  <a:pt x="69" y="14"/>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5" name="Freeform 156"/>
          <p:cNvSpPr>
            <a:spLocks/>
          </p:cNvSpPr>
          <p:nvPr/>
        </p:nvSpPr>
        <p:spPr bwMode="auto">
          <a:xfrm>
            <a:off x="4435475" y="5332413"/>
            <a:ext cx="74613" cy="68262"/>
          </a:xfrm>
          <a:custGeom>
            <a:avLst/>
            <a:gdLst>
              <a:gd name="T0" fmla="*/ 2147483647 w 45"/>
              <a:gd name="T1" fmla="*/ 2147483647 h 39"/>
              <a:gd name="T2" fmla="*/ 2147483647 w 45"/>
              <a:gd name="T3" fmla="*/ 0 h 39"/>
              <a:gd name="T4" fmla="*/ 0 w 45"/>
              <a:gd name="T5" fmla="*/ 2147483647 h 39"/>
              <a:gd name="T6" fmla="*/ 2147483647 w 45"/>
              <a:gd name="T7" fmla="*/ 2147483647 h 39"/>
              <a:gd name="T8" fmla="*/ 2147483647 w 45"/>
              <a:gd name="T9" fmla="*/ 2147483647 h 39"/>
              <a:gd name="T10" fmla="*/ 2147483647 w 45"/>
              <a:gd name="T11" fmla="*/ 2147483647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10"/>
                </a:moveTo>
                <a:cubicBezTo>
                  <a:pt x="36" y="3"/>
                  <a:pt x="31" y="1"/>
                  <a:pt x="19" y="0"/>
                </a:cubicBezTo>
                <a:cubicBezTo>
                  <a:pt x="9" y="2"/>
                  <a:pt x="2" y="2"/>
                  <a:pt x="0" y="12"/>
                </a:cubicBezTo>
                <a:cubicBezTo>
                  <a:pt x="3" y="31"/>
                  <a:pt x="1" y="31"/>
                  <a:pt x="15" y="39"/>
                </a:cubicBezTo>
                <a:cubicBezTo>
                  <a:pt x="28" y="36"/>
                  <a:pt x="32" y="37"/>
                  <a:pt x="39" y="27"/>
                </a:cubicBezTo>
                <a:cubicBezTo>
                  <a:pt x="40" y="21"/>
                  <a:pt x="45" y="17"/>
                  <a:pt x="45" y="1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6" name="Freeform 157"/>
          <p:cNvSpPr>
            <a:spLocks/>
          </p:cNvSpPr>
          <p:nvPr/>
        </p:nvSpPr>
        <p:spPr bwMode="auto">
          <a:xfrm>
            <a:off x="4433888" y="5421313"/>
            <a:ext cx="69850" cy="68262"/>
          </a:xfrm>
          <a:custGeom>
            <a:avLst/>
            <a:gdLst>
              <a:gd name="T0" fmla="*/ 2147483647 w 42"/>
              <a:gd name="T1" fmla="*/ 2147483647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2" y="25"/>
                </a:moveTo>
                <a:cubicBezTo>
                  <a:pt x="38" y="14"/>
                  <a:pt x="34" y="8"/>
                  <a:pt x="22" y="6"/>
                </a:cubicBezTo>
                <a:cubicBezTo>
                  <a:pt x="10" y="0"/>
                  <a:pt x="8" y="8"/>
                  <a:pt x="4" y="18"/>
                </a:cubicBezTo>
                <a:cubicBezTo>
                  <a:pt x="2" y="30"/>
                  <a:pt x="0" y="38"/>
                  <a:pt x="15" y="40"/>
                </a:cubicBezTo>
                <a:cubicBezTo>
                  <a:pt x="29" y="37"/>
                  <a:pt x="34" y="38"/>
                  <a:pt x="39" y="25"/>
                </a:cubicBezTo>
                <a:cubicBezTo>
                  <a:pt x="40" y="17"/>
                  <a:pt x="39" y="17"/>
                  <a:pt x="42" y="25"/>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7" name="Freeform 158"/>
          <p:cNvSpPr>
            <a:spLocks/>
          </p:cNvSpPr>
          <p:nvPr/>
        </p:nvSpPr>
        <p:spPr bwMode="auto">
          <a:xfrm>
            <a:off x="4356100" y="5467350"/>
            <a:ext cx="58738" cy="57150"/>
          </a:xfrm>
          <a:custGeom>
            <a:avLst/>
            <a:gdLst>
              <a:gd name="T0" fmla="*/ 2147483647 w 36"/>
              <a:gd name="T1" fmla="*/ 2147483647 h 33"/>
              <a:gd name="T2" fmla="*/ 2147483647 w 36"/>
              <a:gd name="T3" fmla="*/ 2147483647 h 33"/>
              <a:gd name="T4" fmla="*/ 2147483647 w 36"/>
              <a:gd name="T5" fmla="*/ 2147483647 h 33"/>
              <a:gd name="T6" fmla="*/ 2147483647 w 36"/>
              <a:gd name="T7" fmla="*/ 2147483647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0" y="16"/>
                </a:moveTo>
                <a:cubicBezTo>
                  <a:pt x="18" y="0"/>
                  <a:pt x="0" y="25"/>
                  <a:pt x="20" y="33"/>
                </a:cubicBezTo>
                <a:cubicBezTo>
                  <a:pt x="31" y="30"/>
                  <a:pt x="31" y="30"/>
                  <a:pt x="35" y="21"/>
                </a:cubicBezTo>
                <a:cubicBezTo>
                  <a:pt x="36" y="16"/>
                  <a:pt x="36" y="8"/>
                  <a:pt x="30" y="16"/>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8" name="Freeform 159"/>
          <p:cNvSpPr>
            <a:spLocks/>
          </p:cNvSpPr>
          <p:nvPr/>
        </p:nvSpPr>
        <p:spPr bwMode="auto">
          <a:xfrm>
            <a:off x="4457700" y="5514975"/>
            <a:ext cx="55563" cy="47625"/>
          </a:xfrm>
          <a:custGeom>
            <a:avLst/>
            <a:gdLst>
              <a:gd name="T0" fmla="*/ 2147483647 w 34"/>
              <a:gd name="T1" fmla="*/ 2147483647 h 27"/>
              <a:gd name="T2" fmla="*/ 2147483647 w 34"/>
              <a:gd name="T3" fmla="*/ 0 h 27"/>
              <a:gd name="T4" fmla="*/ 2147483647 w 34"/>
              <a:gd name="T5" fmla="*/ 2147483647 h 27"/>
              <a:gd name="T6" fmla="*/ 2147483647 w 34"/>
              <a:gd name="T7" fmla="*/ 2147483647 h 27"/>
              <a:gd name="T8" fmla="*/ 2147483647 w 34"/>
              <a:gd name="T9" fmla="*/ 2147483647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28" y="20"/>
                </a:moveTo>
                <a:cubicBezTo>
                  <a:pt x="32" y="8"/>
                  <a:pt x="34" y="6"/>
                  <a:pt x="21" y="0"/>
                </a:cubicBezTo>
                <a:cubicBezTo>
                  <a:pt x="12" y="3"/>
                  <a:pt x="12" y="5"/>
                  <a:pt x="7" y="12"/>
                </a:cubicBezTo>
                <a:cubicBezTo>
                  <a:pt x="4" y="25"/>
                  <a:pt x="0" y="25"/>
                  <a:pt x="18" y="27"/>
                </a:cubicBezTo>
                <a:cubicBezTo>
                  <a:pt x="25" y="24"/>
                  <a:pt x="32" y="11"/>
                  <a:pt x="28" y="2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09" name="Freeform 160"/>
          <p:cNvSpPr>
            <a:spLocks/>
          </p:cNvSpPr>
          <p:nvPr/>
        </p:nvSpPr>
        <p:spPr bwMode="auto">
          <a:xfrm>
            <a:off x="4356100" y="5534025"/>
            <a:ext cx="66675" cy="58738"/>
          </a:xfrm>
          <a:custGeom>
            <a:avLst/>
            <a:gdLst>
              <a:gd name="T0" fmla="*/ 2147483647 w 41"/>
              <a:gd name="T1" fmla="*/ 2147483647 h 34"/>
              <a:gd name="T2" fmla="*/ 2147483647 w 41"/>
              <a:gd name="T3" fmla="*/ 2147483647 h 34"/>
              <a:gd name="T4" fmla="*/ 2147483647 w 41"/>
              <a:gd name="T5" fmla="*/ 2147483647 h 34"/>
              <a:gd name="T6" fmla="*/ 2147483647 w 41"/>
              <a:gd name="T7" fmla="*/ 2147483647 h 34"/>
              <a:gd name="T8" fmla="*/ 2147483647 w 41"/>
              <a:gd name="T9" fmla="*/ 2147483647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1" y="22"/>
                </a:moveTo>
                <a:cubicBezTo>
                  <a:pt x="38" y="9"/>
                  <a:pt x="34" y="7"/>
                  <a:pt x="23" y="1"/>
                </a:cubicBezTo>
                <a:cubicBezTo>
                  <a:pt x="0" y="5"/>
                  <a:pt x="9" y="0"/>
                  <a:pt x="3" y="13"/>
                </a:cubicBezTo>
                <a:cubicBezTo>
                  <a:pt x="8" y="34"/>
                  <a:pt x="8" y="31"/>
                  <a:pt x="30" y="27"/>
                </a:cubicBezTo>
                <a:cubicBezTo>
                  <a:pt x="37" y="24"/>
                  <a:pt x="36" y="17"/>
                  <a:pt x="41" y="22"/>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10" name="Freeform 161"/>
          <p:cNvSpPr>
            <a:spLocks/>
          </p:cNvSpPr>
          <p:nvPr/>
        </p:nvSpPr>
        <p:spPr bwMode="auto">
          <a:xfrm>
            <a:off x="4335463" y="5603875"/>
            <a:ext cx="19050" cy="36513"/>
          </a:xfrm>
          <a:custGeom>
            <a:avLst/>
            <a:gdLst>
              <a:gd name="T0" fmla="*/ 2147483647 w 11"/>
              <a:gd name="T1" fmla="*/ 0 h 21"/>
              <a:gd name="T2" fmla="*/ 0 w 11"/>
              <a:gd name="T3" fmla="*/ 2147483647 h 21"/>
              <a:gd name="T4" fmla="*/ 0 60000 65536"/>
              <a:gd name="T5" fmla="*/ 0 60000 65536"/>
              <a:gd name="T6" fmla="*/ 0 w 11"/>
              <a:gd name="T7" fmla="*/ 0 h 21"/>
              <a:gd name="T8" fmla="*/ 11 w 11"/>
              <a:gd name="T9" fmla="*/ 21 h 21"/>
            </a:gdLst>
            <a:ahLst/>
            <a:cxnLst>
              <a:cxn ang="T4">
                <a:pos x="T0" y="T1"/>
              </a:cxn>
              <a:cxn ang="T5">
                <a:pos x="T2" y="T3"/>
              </a:cxn>
            </a:cxnLst>
            <a:rect l="T6" t="T7" r="T8" b="T9"/>
            <a:pathLst>
              <a:path w="11" h="21">
                <a:moveTo>
                  <a:pt x="11" y="0"/>
                </a:moveTo>
                <a:cubicBezTo>
                  <a:pt x="8" y="7"/>
                  <a:pt x="5" y="16"/>
                  <a:pt x="0" y="21"/>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11" name="Freeform 162"/>
          <p:cNvSpPr>
            <a:spLocks/>
          </p:cNvSpPr>
          <p:nvPr/>
        </p:nvSpPr>
        <p:spPr bwMode="auto">
          <a:xfrm>
            <a:off x="4400550" y="5608638"/>
            <a:ext cx="3175" cy="39687"/>
          </a:xfrm>
          <a:custGeom>
            <a:avLst/>
            <a:gdLst>
              <a:gd name="T0" fmla="*/ 2147483647 w 2"/>
              <a:gd name="T1" fmla="*/ 0 h 23"/>
              <a:gd name="T2" fmla="*/ 0 w 2"/>
              <a:gd name="T3" fmla="*/ 2147483647 h 23"/>
              <a:gd name="T4" fmla="*/ 0 60000 65536"/>
              <a:gd name="T5" fmla="*/ 0 60000 65536"/>
              <a:gd name="T6" fmla="*/ 0 w 2"/>
              <a:gd name="T7" fmla="*/ 0 h 23"/>
              <a:gd name="T8" fmla="*/ 2 w 2"/>
              <a:gd name="T9" fmla="*/ 23 h 23"/>
            </a:gdLst>
            <a:ahLst/>
            <a:cxnLst>
              <a:cxn ang="T4">
                <a:pos x="T0" y="T1"/>
              </a:cxn>
              <a:cxn ang="T5">
                <a:pos x="T2" y="T3"/>
              </a:cxn>
            </a:cxnLst>
            <a:rect l="T6" t="T7" r="T8" b="T9"/>
            <a:pathLst>
              <a:path w="2" h="23">
                <a:moveTo>
                  <a:pt x="2" y="0"/>
                </a:moveTo>
                <a:cubicBezTo>
                  <a:pt x="1" y="8"/>
                  <a:pt x="0" y="23"/>
                  <a:pt x="0" y="23"/>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12" name="Freeform 163"/>
          <p:cNvSpPr>
            <a:spLocks/>
          </p:cNvSpPr>
          <p:nvPr/>
        </p:nvSpPr>
        <p:spPr bwMode="auto">
          <a:xfrm>
            <a:off x="4457700" y="5607050"/>
            <a:ext cx="6350" cy="42863"/>
          </a:xfrm>
          <a:custGeom>
            <a:avLst/>
            <a:gdLst>
              <a:gd name="T0" fmla="*/ 2147483647 w 4"/>
              <a:gd name="T1" fmla="*/ 0 h 25"/>
              <a:gd name="T2" fmla="*/ 2147483647 w 4"/>
              <a:gd name="T3" fmla="*/ 2147483647 h 25"/>
              <a:gd name="T4" fmla="*/ 0 60000 65536"/>
              <a:gd name="T5" fmla="*/ 0 60000 65536"/>
              <a:gd name="T6" fmla="*/ 0 w 4"/>
              <a:gd name="T7" fmla="*/ 0 h 25"/>
              <a:gd name="T8" fmla="*/ 4 w 4"/>
              <a:gd name="T9" fmla="*/ 25 h 25"/>
            </a:gdLst>
            <a:ahLst/>
            <a:cxnLst>
              <a:cxn ang="T4">
                <a:pos x="T0" y="T1"/>
              </a:cxn>
              <a:cxn ang="T5">
                <a:pos x="T2" y="T3"/>
              </a:cxn>
            </a:cxnLst>
            <a:rect l="T6" t="T7" r="T8" b="T9"/>
            <a:pathLst>
              <a:path w="4" h="25">
                <a:moveTo>
                  <a:pt x="1" y="0"/>
                </a:moveTo>
                <a:cubicBezTo>
                  <a:pt x="0" y="9"/>
                  <a:pt x="2" y="16"/>
                  <a:pt x="4" y="25"/>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13" name="Freeform 164"/>
          <p:cNvSpPr>
            <a:spLocks/>
          </p:cNvSpPr>
          <p:nvPr/>
        </p:nvSpPr>
        <p:spPr bwMode="auto">
          <a:xfrm>
            <a:off x="4492625" y="5597525"/>
            <a:ext cx="15875" cy="38100"/>
          </a:xfrm>
          <a:custGeom>
            <a:avLst/>
            <a:gdLst>
              <a:gd name="T0" fmla="*/ 0 w 9"/>
              <a:gd name="T1" fmla="*/ 0 h 22"/>
              <a:gd name="T2" fmla="*/ 2147483647 w 9"/>
              <a:gd name="T3" fmla="*/ 2147483647 h 22"/>
              <a:gd name="T4" fmla="*/ 2147483647 w 9"/>
              <a:gd name="T5" fmla="*/ 2147483647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0"/>
                </a:moveTo>
                <a:cubicBezTo>
                  <a:pt x="2" y="6"/>
                  <a:pt x="5" y="11"/>
                  <a:pt x="8" y="16"/>
                </a:cubicBezTo>
                <a:cubicBezTo>
                  <a:pt x="9" y="21"/>
                  <a:pt x="9" y="19"/>
                  <a:pt x="9" y="22"/>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14" name="Freeform 165"/>
          <p:cNvSpPr>
            <a:spLocks/>
          </p:cNvSpPr>
          <p:nvPr/>
        </p:nvSpPr>
        <p:spPr bwMode="auto">
          <a:xfrm>
            <a:off x="4521200" y="5583238"/>
            <a:ext cx="15875" cy="28575"/>
          </a:xfrm>
          <a:custGeom>
            <a:avLst/>
            <a:gdLst>
              <a:gd name="T0" fmla="*/ 0 w 10"/>
              <a:gd name="T1" fmla="*/ 0 h 17"/>
              <a:gd name="T2" fmla="*/ 2147483647 w 10"/>
              <a:gd name="T3" fmla="*/ 2147483647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0" y="0"/>
                </a:moveTo>
                <a:cubicBezTo>
                  <a:pt x="3" y="4"/>
                  <a:pt x="10" y="12"/>
                  <a:pt x="10" y="17"/>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15" name="Freeform 166"/>
          <p:cNvSpPr>
            <a:spLocks/>
          </p:cNvSpPr>
          <p:nvPr/>
        </p:nvSpPr>
        <p:spPr bwMode="auto">
          <a:xfrm>
            <a:off x="6326188" y="5097463"/>
            <a:ext cx="331787" cy="503237"/>
          </a:xfrm>
          <a:custGeom>
            <a:avLst/>
            <a:gdLst>
              <a:gd name="T0" fmla="*/ 2147483647 w 203"/>
              <a:gd name="T1" fmla="*/ 2147483647 h 291"/>
              <a:gd name="T2" fmla="*/ 2147483647 w 203"/>
              <a:gd name="T3" fmla="*/ 2147483647 h 291"/>
              <a:gd name="T4" fmla="*/ 2147483647 w 203"/>
              <a:gd name="T5" fmla="*/ 2147483647 h 291"/>
              <a:gd name="T6" fmla="*/ 2147483647 w 203"/>
              <a:gd name="T7" fmla="*/ 2147483647 h 291"/>
              <a:gd name="T8" fmla="*/ 2147483647 w 203"/>
              <a:gd name="T9" fmla="*/ 2147483647 h 291"/>
              <a:gd name="T10" fmla="*/ 2147483647 w 203"/>
              <a:gd name="T11" fmla="*/ 2147483647 h 291"/>
              <a:gd name="T12" fmla="*/ 2147483647 w 203"/>
              <a:gd name="T13" fmla="*/ 2147483647 h 291"/>
              <a:gd name="T14" fmla="*/ 2147483647 w 203"/>
              <a:gd name="T15" fmla="*/ 2147483647 h 291"/>
              <a:gd name="T16" fmla="*/ 2147483647 w 203"/>
              <a:gd name="T17" fmla="*/ 2147483647 h 291"/>
              <a:gd name="T18" fmla="*/ 2147483647 w 203"/>
              <a:gd name="T19" fmla="*/ 2147483647 h 291"/>
              <a:gd name="T20" fmla="*/ 2147483647 w 203"/>
              <a:gd name="T21" fmla="*/ 2147483647 h 291"/>
              <a:gd name="T22" fmla="*/ 2147483647 w 203"/>
              <a:gd name="T23" fmla="*/ 2147483647 h 291"/>
              <a:gd name="T24" fmla="*/ 2147483647 w 203"/>
              <a:gd name="T25" fmla="*/ 2147483647 h 291"/>
              <a:gd name="T26" fmla="*/ 2147483647 w 203"/>
              <a:gd name="T27" fmla="*/ 2147483647 h 291"/>
              <a:gd name="T28" fmla="*/ 2147483647 w 203"/>
              <a:gd name="T29" fmla="*/ 2147483647 h 291"/>
              <a:gd name="T30" fmla="*/ 2147483647 w 203"/>
              <a:gd name="T31" fmla="*/ 2147483647 h 291"/>
              <a:gd name="T32" fmla="*/ 2147483647 w 203"/>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91"/>
              <a:gd name="T53" fmla="*/ 203 w 203"/>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91">
                <a:moveTo>
                  <a:pt x="11" y="44"/>
                </a:moveTo>
                <a:cubicBezTo>
                  <a:pt x="15" y="58"/>
                  <a:pt x="16" y="65"/>
                  <a:pt x="17" y="81"/>
                </a:cubicBezTo>
                <a:cubicBezTo>
                  <a:pt x="18" y="121"/>
                  <a:pt x="25" y="163"/>
                  <a:pt x="12" y="201"/>
                </a:cubicBezTo>
                <a:cubicBezTo>
                  <a:pt x="8" y="229"/>
                  <a:pt x="0" y="269"/>
                  <a:pt x="35" y="276"/>
                </a:cubicBezTo>
                <a:cubicBezTo>
                  <a:pt x="65" y="291"/>
                  <a:pt x="119" y="277"/>
                  <a:pt x="153" y="272"/>
                </a:cubicBezTo>
                <a:cubicBezTo>
                  <a:pt x="159" y="270"/>
                  <a:pt x="184" y="277"/>
                  <a:pt x="189" y="273"/>
                </a:cubicBezTo>
                <a:cubicBezTo>
                  <a:pt x="193" y="267"/>
                  <a:pt x="194" y="239"/>
                  <a:pt x="195" y="230"/>
                </a:cubicBezTo>
                <a:cubicBezTo>
                  <a:pt x="196" y="221"/>
                  <a:pt x="194" y="224"/>
                  <a:pt x="195" y="216"/>
                </a:cubicBezTo>
                <a:cubicBezTo>
                  <a:pt x="196" y="208"/>
                  <a:pt x="200" y="192"/>
                  <a:pt x="201" y="179"/>
                </a:cubicBezTo>
                <a:cubicBezTo>
                  <a:pt x="202" y="149"/>
                  <a:pt x="198" y="169"/>
                  <a:pt x="203" y="140"/>
                </a:cubicBezTo>
                <a:cubicBezTo>
                  <a:pt x="203" y="125"/>
                  <a:pt x="197" y="126"/>
                  <a:pt x="197" y="111"/>
                </a:cubicBezTo>
                <a:cubicBezTo>
                  <a:pt x="194" y="105"/>
                  <a:pt x="197" y="107"/>
                  <a:pt x="191" y="93"/>
                </a:cubicBezTo>
                <a:cubicBezTo>
                  <a:pt x="190" y="79"/>
                  <a:pt x="197" y="38"/>
                  <a:pt x="192" y="27"/>
                </a:cubicBezTo>
                <a:cubicBezTo>
                  <a:pt x="187" y="16"/>
                  <a:pt x="169" y="27"/>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16" name="Freeform 167"/>
          <p:cNvSpPr>
            <a:spLocks/>
          </p:cNvSpPr>
          <p:nvPr/>
        </p:nvSpPr>
        <p:spPr bwMode="auto">
          <a:xfrm>
            <a:off x="6389688" y="5173663"/>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17" name="Freeform 168"/>
          <p:cNvSpPr>
            <a:spLocks/>
          </p:cNvSpPr>
          <p:nvPr/>
        </p:nvSpPr>
        <p:spPr bwMode="auto">
          <a:xfrm>
            <a:off x="6378575" y="55800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18" name="Freeform 169"/>
          <p:cNvSpPr>
            <a:spLocks/>
          </p:cNvSpPr>
          <p:nvPr/>
        </p:nvSpPr>
        <p:spPr bwMode="auto">
          <a:xfrm>
            <a:off x="6400800"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19" name="Freeform 170"/>
          <p:cNvSpPr>
            <a:spLocks/>
          </p:cNvSpPr>
          <p:nvPr/>
        </p:nvSpPr>
        <p:spPr bwMode="auto">
          <a:xfrm>
            <a:off x="6459538"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0" name="Freeform 171"/>
          <p:cNvSpPr>
            <a:spLocks/>
          </p:cNvSpPr>
          <p:nvPr/>
        </p:nvSpPr>
        <p:spPr bwMode="auto">
          <a:xfrm>
            <a:off x="6534150"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1" name="Freeform 172"/>
          <p:cNvSpPr>
            <a:spLocks/>
          </p:cNvSpPr>
          <p:nvPr/>
        </p:nvSpPr>
        <p:spPr bwMode="auto">
          <a:xfrm>
            <a:off x="6475413" y="5576888"/>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2" name="Freeform 173"/>
          <p:cNvSpPr>
            <a:spLocks/>
          </p:cNvSpPr>
          <p:nvPr/>
        </p:nvSpPr>
        <p:spPr bwMode="auto">
          <a:xfrm>
            <a:off x="6430963" y="5588000"/>
            <a:ext cx="23812"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3" name="Freeform 174"/>
          <p:cNvSpPr>
            <a:spLocks/>
          </p:cNvSpPr>
          <p:nvPr/>
        </p:nvSpPr>
        <p:spPr bwMode="auto">
          <a:xfrm>
            <a:off x="6502400"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4" name="Freeform 175"/>
          <p:cNvSpPr>
            <a:spLocks/>
          </p:cNvSpPr>
          <p:nvPr/>
        </p:nvSpPr>
        <p:spPr bwMode="auto">
          <a:xfrm>
            <a:off x="6565900" y="5580063"/>
            <a:ext cx="20638" cy="119062"/>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25" name="Freeform 176"/>
          <p:cNvSpPr>
            <a:spLocks/>
          </p:cNvSpPr>
          <p:nvPr/>
        </p:nvSpPr>
        <p:spPr bwMode="auto">
          <a:xfrm>
            <a:off x="6640513" y="5094288"/>
            <a:ext cx="280987" cy="525462"/>
          </a:xfrm>
          <a:custGeom>
            <a:avLst/>
            <a:gdLst>
              <a:gd name="T0" fmla="*/ 2147483647 w 172"/>
              <a:gd name="T1" fmla="*/ 2147483647 h 304"/>
              <a:gd name="T2" fmla="*/ 2147483647 w 172"/>
              <a:gd name="T3" fmla="*/ 2147483647 h 304"/>
              <a:gd name="T4" fmla="*/ 2147483647 w 172"/>
              <a:gd name="T5" fmla="*/ 2147483647 h 304"/>
              <a:gd name="T6" fmla="*/ 2147483647 w 172"/>
              <a:gd name="T7" fmla="*/ 2147483647 h 304"/>
              <a:gd name="T8" fmla="*/ 2147483647 w 172"/>
              <a:gd name="T9" fmla="*/ 2147483647 h 304"/>
              <a:gd name="T10" fmla="*/ 2147483647 w 172"/>
              <a:gd name="T11" fmla="*/ 2147483647 h 304"/>
              <a:gd name="T12" fmla="*/ 2147483647 w 172"/>
              <a:gd name="T13" fmla="*/ 2147483647 h 304"/>
              <a:gd name="T14" fmla="*/ 2147483647 w 172"/>
              <a:gd name="T15" fmla="*/ 2147483647 h 304"/>
              <a:gd name="T16" fmla="*/ 2147483647 w 172"/>
              <a:gd name="T17" fmla="*/ 2147483647 h 304"/>
              <a:gd name="T18" fmla="*/ 2147483647 w 172"/>
              <a:gd name="T19" fmla="*/ 2147483647 h 304"/>
              <a:gd name="T20" fmla="*/ 2147483647 w 172"/>
              <a:gd name="T21" fmla="*/ 2147483647 h 304"/>
              <a:gd name="T22" fmla="*/ 2147483647 w 172"/>
              <a:gd name="T23" fmla="*/ 2147483647 h 304"/>
              <a:gd name="T24" fmla="*/ 2147483647 w 172"/>
              <a:gd name="T25" fmla="*/ 2147483647 h 304"/>
              <a:gd name="T26" fmla="*/ 2147483647 w 172"/>
              <a:gd name="T27" fmla="*/ 2147483647 h 304"/>
              <a:gd name="T28" fmla="*/ 2147483647 w 172"/>
              <a:gd name="T29" fmla="*/ 2147483647 h 304"/>
              <a:gd name="T30" fmla="*/ 2147483647 w 172"/>
              <a:gd name="T31" fmla="*/ 2147483647 h 304"/>
              <a:gd name="T32" fmla="*/ 2147483647 w 172"/>
              <a:gd name="T33" fmla="*/ 2147483647 h 304"/>
              <a:gd name="T34" fmla="*/ 2147483647 w 172"/>
              <a:gd name="T35" fmla="*/ 2147483647 h 304"/>
              <a:gd name="T36" fmla="*/ 2147483647 w 172"/>
              <a:gd name="T37" fmla="*/ 2147483647 h 304"/>
              <a:gd name="T38" fmla="*/ 2147483647 w 172"/>
              <a:gd name="T39" fmla="*/ 2147483647 h 304"/>
              <a:gd name="T40" fmla="*/ 2147483647 w 172"/>
              <a:gd name="T41" fmla="*/ 2147483647 h 304"/>
              <a:gd name="T42" fmla="*/ 2147483647 w 172"/>
              <a:gd name="T43" fmla="*/ 2147483647 h 304"/>
              <a:gd name="T44" fmla="*/ 2147483647 w 172"/>
              <a:gd name="T45" fmla="*/ 2147483647 h 304"/>
              <a:gd name="T46" fmla="*/ 2147483647 w 172"/>
              <a:gd name="T47" fmla="*/ 2147483647 h 304"/>
              <a:gd name="T48" fmla="*/ 2147483647 w 172"/>
              <a:gd name="T49" fmla="*/ 2147483647 h 304"/>
              <a:gd name="T50" fmla="*/ 2147483647 w 172"/>
              <a:gd name="T51" fmla="*/ 2147483647 h 3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304"/>
              <a:gd name="T80" fmla="*/ 172 w 172"/>
              <a:gd name="T81" fmla="*/ 304 h 3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304">
                <a:moveTo>
                  <a:pt x="54" y="299"/>
                </a:moveTo>
                <a:cubicBezTo>
                  <a:pt x="57" y="286"/>
                  <a:pt x="62" y="268"/>
                  <a:pt x="45" y="265"/>
                </a:cubicBezTo>
                <a:cubicBezTo>
                  <a:pt x="38" y="262"/>
                  <a:pt x="39" y="256"/>
                  <a:pt x="36" y="250"/>
                </a:cubicBezTo>
                <a:cubicBezTo>
                  <a:pt x="34" y="240"/>
                  <a:pt x="33" y="230"/>
                  <a:pt x="30" y="220"/>
                </a:cubicBezTo>
                <a:cubicBezTo>
                  <a:pt x="32" y="206"/>
                  <a:pt x="32" y="204"/>
                  <a:pt x="38" y="194"/>
                </a:cubicBezTo>
                <a:cubicBezTo>
                  <a:pt x="41" y="177"/>
                  <a:pt x="59" y="156"/>
                  <a:pt x="77" y="154"/>
                </a:cubicBezTo>
                <a:cubicBezTo>
                  <a:pt x="102" y="157"/>
                  <a:pt x="121" y="156"/>
                  <a:pt x="131" y="181"/>
                </a:cubicBezTo>
                <a:cubicBezTo>
                  <a:pt x="133" y="192"/>
                  <a:pt x="135" y="203"/>
                  <a:pt x="137" y="214"/>
                </a:cubicBezTo>
                <a:cubicBezTo>
                  <a:pt x="135" y="228"/>
                  <a:pt x="136" y="235"/>
                  <a:pt x="129" y="245"/>
                </a:cubicBezTo>
                <a:cubicBezTo>
                  <a:pt x="127" y="253"/>
                  <a:pt x="126" y="261"/>
                  <a:pt x="123" y="268"/>
                </a:cubicBezTo>
                <a:cubicBezTo>
                  <a:pt x="122" y="275"/>
                  <a:pt x="120" y="282"/>
                  <a:pt x="117" y="289"/>
                </a:cubicBezTo>
                <a:cubicBezTo>
                  <a:pt x="122" y="304"/>
                  <a:pt x="125" y="296"/>
                  <a:pt x="135" y="289"/>
                </a:cubicBezTo>
                <a:cubicBezTo>
                  <a:pt x="138" y="284"/>
                  <a:pt x="139" y="281"/>
                  <a:pt x="144" y="277"/>
                </a:cubicBezTo>
                <a:cubicBezTo>
                  <a:pt x="146" y="271"/>
                  <a:pt x="149" y="265"/>
                  <a:pt x="152" y="259"/>
                </a:cubicBezTo>
                <a:cubicBezTo>
                  <a:pt x="153" y="253"/>
                  <a:pt x="155" y="247"/>
                  <a:pt x="158" y="241"/>
                </a:cubicBezTo>
                <a:cubicBezTo>
                  <a:pt x="160" y="212"/>
                  <a:pt x="168" y="184"/>
                  <a:pt x="156" y="155"/>
                </a:cubicBezTo>
                <a:cubicBezTo>
                  <a:pt x="155" y="130"/>
                  <a:pt x="159" y="107"/>
                  <a:pt x="162" y="82"/>
                </a:cubicBezTo>
                <a:cubicBezTo>
                  <a:pt x="160" y="57"/>
                  <a:pt x="172" y="24"/>
                  <a:pt x="144" y="19"/>
                </a:cubicBezTo>
                <a:cubicBezTo>
                  <a:pt x="138" y="16"/>
                  <a:pt x="132" y="14"/>
                  <a:pt x="126" y="13"/>
                </a:cubicBezTo>
                <a:cubicBezTo>
                  <a:pt x="101" y="0"/>
                  <a:pt x="59" y="16"/>
                  <a:pt x="29" y="17"/>
                </a:cubicBezTo>
                <a:cubicBezTo>
                  <a:pt x="13" y="19"/>
                  <a:pt x="9" y="25"/>
                  <a:pt x="2" y="37"/>
                </a:cubicBezTo>
                <a:cubicBezTo>
                  <a:pt x="3" y="61"/>
                  <a:pt x="0" y="86"/>
                  <a:pt x="8" y="109"/>
                </a:cubicBezTo>
                <a:cubicBezTo>
                  <a:pt x="14" y="149"/>
                  <a:pt x="16" y="189"/>
                  <a:pt x="6" y="229"/>
                </a:cubicBezTo>
                <a:cubicBezTo>
                  <a:pt x="3" y="255"/>
                  <a:pt x="0" y="278"/>
                  <a:pt x="21" y="293"/>
                </a:cubicBezTo>
                <a:cubicBezTo>
                  <a:pt x="25" y="299"/>
                  <a:pt x="31" y="301"/>
                  <a:pt x="38" y="302"/>
                </a:cubicBezTo>
                <a:cubicBezTo>
                  <a:pt x="42" y="301"/>
                  <a:pt x="58" y="293"/>
                  <a:pt x="54" y="299"/>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26" name="Freeform 177"/>
          <p:cNvSpPr>
            <a:spLocks/>
          </p:cNvSpPr>
          <p:nvPr/>
        </p:nvSpPr>
        <p:spPr bwMode="auto">
          <a:xfrm>
            <a:off x="6710363" y="5159375"/>
            <a:ext cx="136525" cy="139700"/>
          </a:xfrm>
          <a:custGeom>
            <a:avLst/>
            <a:gdLst>
              <a:gd name="T0" fmla="*/ 2147483647 w 83"/>
              <a:gd name="T1" fmla="*/ 2147483647 h 81"/>
              <a:gd name="T2" fmla="*/ 2147483647 w 83"/>
              <a:gd name="T3" fmla="*/ 0 h 81"/>
              <a:gd name="T4" fmla="*/ 2147483647 w 83"/>
              <a:gd name="T5" fmla="*/ 2147483647 h 81"/>
              <a:gd name="T6" fmla="*/ 2147483647 w 83"/>
              <a:gd name="T7" fmla="*/ 2147483647 h 81"/>
              <a:gd name="T8" fmla="*/ 2147483647 w 83"/>
              <a:gd name="T9" fmla="*/ 2147483647 h 81"/>
              <a:gd name="T10" fmla="*/ 2147483647 w 83"/>
              <a:gd name="T11" fmla="*/ 2147483647 h 81"/>
              <a:gd name="T12" fmla="*/ 2147483647 w 83"/>
              <a:gd name="T13" fmla="*/ 2147483647 h 81"/>
              <a:gd name="T14" fmla="*/ 2147483647 w 83"/>
              <a:gd name="T15" fmla="*/ 2147483647 h 81"/>
              <a:gd name="T16" fmla="*/ 2147483647 w 83"/>
              <a:gd name="T17" fmla="*/ 2147483647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1"/>
              <a:gd name="T29" fmla="*/ 83 w 8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1">
                <a:moveTo>
                  <a:pt x="79" y="17"/>
                </a:moveTo>
                <a:cubicBezTo>
                  <a:pt x="74" y="8"/>
                  <a:pt x="63" y="2"/>
                  <a:pt x="53" y="0"/>
                </a:cubicBezTo>
                <a:cubicBezTo>
                  <a:pt x="41" y="2"/>
                  <a:pt x="33" y="7"/>
                  <a:pt x="23" y="9"/>
                </a:cubicBezTo>
                <a:cubicBezTo>
                  <a:pt x="15" y="13"/>
                  <a:pt x="10" y="9"/>
                  <a:pt x="5" y="17"/>
                </a:cubicBezTo>
                <a:cubicBezTo>
                  <a:pt x="3" y="30"/>
                  <a:pt x="0" y="68"/>
                  <a:pt x="19" y="72"/>
                </a:cubicBezTo>
                <a:cubicBezTo>
                  <a:pt x="37" y="81"/>
                  <a:pt x="25" y="78"/>
                  <a:pt x="55" y="72"/>
                </a:cubicBezTo>
                <a:cubicBezTo>
                  <a:pt x="62" y="68"/>
                  <a:pt x="66" y="63"/>
                  <a:pt x="73" y="59"/>
                </a:cubicBezTo>
                <a:cubicBezTo>
                  <a:pt x="77" y="52"/>
                  <a:pt x="82" y="36"/>
                  <a:pt x="82" y="36"/>
                </a:cubicBezTo>
                <a:cubicBezTo>
                  <a:pt x="83" y="30"/>
                  <a:pt x="82" y="11"/>
                  <a:pt x="79" y="17"/>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27" name="Freeform 178"/>
          <p:cNvSpPr>
            <a:spLocks/>
          </p:cNvSpPr>
          <p:nvPr/>
        </p:nvSpPr>
        <p:spPr bwMode="auto">
          <a:xfrm>
            <a:off x="6845300" y="5097463"/>
            <a:ext cx="292100" cy="503237"/>
          </a:xfrm>
          <a:custGeom>
            <a:avLst/>
            <a:gdLst>
              <a:gd name="T0" fmla="*/ 2147483647 w 179"/>
              <a:gd name="T1" fmla="*/ 2147483647 h 291"/>
              <a:gd name="T2" fmla="*/ 2147483647 w 179"/>
              <a:gd name="T3" fmla="*/ 2147483647 h 291"/>
              <a:gd name="T4" fmla="*/ 2147483647 w 179"/>
              <a:gd name="T5" fmla="*/ 2147483647 h 291"/>
              <a:gd name="T6" fmla="*/ 2147483647 w 179"/>
              <a:gd name="T7" fmla="*/ 2147483647 h 291"/>
              <a:gd name="T8" fmla="*/ 2147483647 w 179"/>
              <a:gd name="T9" fmla="*/ 2147483647 h 291"/>
              <a:gd name="T10" fmla="*/ 2147483647 w 179"/>
              <a:gd name="T11" fmla="*/ 2147483647 h 291"/>
              <a:gd name="T12" fmla="*/ 2147483647 w 179"/>
              <a:gd name="T13" fmla="*/ 2147483647 h 291"/>
              <a:gd name="T14" fmla="*/ 2147483647 w 179"/>
              <a:gd name="T15" fmla="*/ 2147483647 h 291"/>
              <a:gd name="T16" fmla="*/ 2147483647 w 179"/>
              <a:gd name="T17" fmla="*/ 2147483647 h 291"/>
              <a:gd name="T18" fmla="*/ 2147483647 w 179"/>
              <a:gd name="T19" fmla="*/ 2147483647 h 291"/>
              <a:gd name="T20" fmla="*/ 2147483647 w 179"/>
              <a:gd name="T21" fmla="*/ 2147483647 h 291"/>
              <a:gd name="T22" fmla="*/ 2147483647 w 179"/>
              <a:gd name="T23" fmla="*/ 2147483647 h 291"/>
              <a:gd name="T24" fmla="*/ 2147483647 w 179"/>
              <a:gd name="T25" fmla="*/ 2147483647 h 291"/>
              <a:gd name="T26" fmla="*/ 2147483647 w 179"/>
              <a:gd name="T27" fmla="*/ 2147483647 h 291"/>
              <a:gd name="T28" fmla="*/ 2147483647 w 179"/>
              <a:gd name="T29" fmla="*/ 2147483647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291"/>
              <a:gd name="T47" fmla="*/ 179 w 179"/>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291">
                <a:moveTo>
                  <a:pt x="39" y="36"/>
                </a:moveTo>
                <a:cubicBezTo>
                  <a:pt x="43" y="50"/>
                  <a:pt x="36" y="56"/>
                  <a:pt x="37" y="72"/>
                </a:cubicBezTo>
                <a:cubicBezTo>
                  <a:pt x="38" y="90"/>
                  <a:pt x="37" y="119"/>
                  <a:pt x="37" y="141"/>
                </a:cubicBezTo>
                <a:cubicBezTo>
                  <a:pt x="37" y="163"/>
                  <a:pt x="40" y="182"/>
                  <a:pt x="40" y="204"/>
                </a:cubicBezTo>
                <a:cubicBezTo>
                  <a:pt x="36" y="232"/>
                  <a:pt x="0" y="269"/>
                  <a:pt x="35" y="276"/>
                </a:cubicBezTo>
                <a:cubicBezTo>
                  <a:pt x="65" y="291"/>
                  <a:pt x="119" y="277"/>
                  <a:pt x="153" y="272"/>
                </a:cubicBezTo>
                <a:cubicBezTo>
                  <a:pt x="159" y="270"/>
                  <a:pt x="169" y="267"/>
                  <a:pt x="174" y="263"/>
                </a:cubicBezTo>
                <a:cubicBezTo>
                  <a:pt x="179" y="255"/>
                  <a:pt x="161" y="240"/>
                  <a:pt x="165" y="231"/>
                </a:cubicBezTo>
                <a:cubicBezTo>
                  <a:pt x="166" y="201"/>
                  <a:pt x="164" y="179"/>
                  <a:pt x="169" y="150"/>
                </a:cubicBezTo>
                <a:cubicBezTo>
                  <a:pt x="169" y="135"/>
                  <a:pt x="169" y="116"/>
                  <a:pt x="169" y="101"/>
                </a:cubicBezTo>
                <a:cubicBezTo>
                  <a:pt x="171" y="86"/>
                  <a:pt x="166" y="69"/>
                  <a:pt x="165" y="57"/>
                </a:cubicBezTo>
                <a:cubicBezTo>
                  <a:pt x="164" y="45"/>
                  <a:pt x="165" y="32"/>
                  <a:pt x="162" y="26"/>
                </a:cubicBezTo>
                <a:cubicBezTo>
                  <a:pt x="157" y="23"/>
                  <a:pt x="153" y="21"/>
                  <a:pt x="147" y="20"/>
                </a:cubicBezTo>
                <a:cubicBezTo>
                  <a:pt x="107" y="0"/>
                  <a:pt x="79" y="5"/>
                  <a:pt x="40" y="24"/>
                </a:cubicBezTo>
                <a:cubicBezTo>
                  <a:pt x="38" y="28"/>
                  <a:pt x="35" y="38"/>
                  <a:pt x="39" y="36"/>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28" name="Freeform 179"/>
          <p:cNvSpPr>
            <a:spLocks/>
          </p:cNvSpPr>
          <p:nvPr/>
        </p:nvSpPr>
        <p:spPr bwMode="auto">
          <a:xfrm>
            <a:off x="6926263" y="5173663"/>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29" name="Freeform 180"/>
          <p:cNvSpPr>
            <a:spLocks/>
          </p:cNvSpPr>
          <p:nvPr/>
        </p:nvSpPr>
        <p:spPr bwMode="auto">
          <a:xfrm>
            <a:off x="6897688" y="55800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0" name="Freeform 181"/>
          <p:cNvSpPr>
            <a:spLocks/>
          </p:cNvSpPr>
          <p:nvPr/>
        </p:nvSpPr>
        <p:spPr bwMode="auto">
          <a:xfrm>
            <a:off x="691991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1" name="Freeform 182"/>
          <p:cNvSpPr>
            <a:spLocks/>
          </p:cNvSpPr>
          <p:nvPr/>
        </p:nvSpPr>
        <p:spPr bwMode="auto">
          <a:xfrm>
            <a:off x="6978650" y="5576888"/>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2" name="Freeform 183"/>
          <p:cNvSpPr>
            <a:spLocks/>
          </p:cNvSpPr>
          <p:nvPr/>
        </p:nvSpPr>
        <p:spPr bwMode="auto">
          <a:xfrm>
            <a:off x="705326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3" name="Freeform 184"/>
          <p:cNvSpPr>
            <a:spLocks/>
          </p:cNvSpPr>
          <p:nvPr/>
        </p:nvSpPr>
        <p:spPr bwMode="auto">
          <a:xfrm>
            <a:off x="699611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4" name="Freeform 185"/>
          <p:cNvSpPr>
            <a:spLocks/>
          </p:cNvSpPr>
          <p:nvPr/>
        </p:nvSpPr>
        <p:spPr bwMode="auto">
          <a:xfrm>
            <a:off x="6950075" y="5588000"/>
            <a:ext cx="23813"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5" name="Freeform 186"/>
          <p:cNvSpPr>
            <a:spLocks/>
          </p:cNvSpPr>
          <p:nvPr/>
        </p:nvSpPr>
        <p:spPr bwMode="auto">
          <a:xfrm>
            <a:off x="7021513"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6" name="Freeform 187"/>
          <p:cNvSpPr>
            <a:spLocks/>
          </p:cNvSpPr>
          <p:nvPr/>
        </p:nvSpPr>
        <p:spPr bwMode="auto">
          <a:xfrm>
            <a:off x="7085013" y="5580063"/>
            <a:ext cx="20637" cy="119062"/>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37" name="Freeform 188"/>
          <p:cNvSpPr>
            <a:spLocks/>
          </p:cNvSpPr>
          <p:nvPr/>
        </p:nvSpPr>
        <p:spPr bwMode="auto">
          <a:xfrm>
            <a:off x="7446963" y="5097463"/>
            <a:ext cx="315912" cy="503237"/>
          </a:xfrm>
          <a:custGeom>
            <a:avLst/>
            <a:gdLst>
              <a:gd name="T0" fmla="*/ 2147483647 w 193"/>
              <a:gd name="T1" fmla="*/ 2147483647 h 291"/>
              <a:gd name="T2" fmla="*/ 2147483647 w 193"/>
              <a:gd name="T3" fmla="*/ 2147483647 h 291"/>
              <a:gd name="T4" fmla="*/ 2147483647 w 193"/>
              <a:gd name="T5" fmla="*/ 2147483647 h 291"/>
              <a:gd name="T6" fmla="*/ 2147483647 w 193"/>
              <a:gd name="T7" fmla="*/ 2147483647 h 291"/>
              <a:gd name="T8" fmla="*/ 2147483647 w 193"/>
              <a:gd name="T9" fmla="*/ 2147483647 h 291"/>
              <a:gd name="T10" fmla="*/ 2147483647 w 193"/>
              <a:gd name="T11" fmla="*/ 2147483647 h 291"/>
              <a:gd name="T12" fmla="*/ 2147483647 w 193"/>
              <a:gd name="T13" fmla="*/ 2147483647 h 291"/>
              <a:gd name="T14" fmla="*/ 2147483647 w 193"/>
              <a:gd name="T15" fmla="*/ 2147483647 h 291"/>
              <a:gd name="T16" fmla="*/ 2147483647 w 193"/>
              <a:gd name="T17" fmla="*/ 2147483647 h 291"/>
              <a:gd name="T18" fmla="*/ 2147483647 w 193"/>
              <a:gd name="T19" fmla="*/ 2147483647 h 291"/>
              <a:gd name="T20" fmla="*/ 2147483647 w 193"/>
              <a:gd name="T21" fmla="*/ 2147483647 h 291"/>
              <a:gd name="T22" fmla="*/ 2147483647 w 193"/>
              <a:gd name="T23" fmla="*/ 2147483647 h 291"/>
              <a:gd name="T24" fmla="*/ 2147483647 w 193"/>
              <a:gd name="T25" fmla="*/ 2147483647 h 291"/>
              <a:gd name="T26" fmla="*/ 2147483647 w 193"/>
              <a:gd name="T27" fmla="*/ 2147483647 h 291"/>
              <a:gd name="T28" fmla="*/ 2147483647 w 193"/>
              <a:gd name="T29" fmla="*/ 2147483647 h 291"/>
              <a:gd name="T30" fmla="*/ 2147483647 w 193"/>
              <a:gd name="T31" fmla="*/ 2147483647 h 291"/>
              <a:gd name="T32" fmla="*/ 2147483647 w 193"/>
              <a:gd name="T33" fmla="*/ 2147483647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291"/>
              <a:gd name="T53" fmla="*/ 193 w 193"/>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291">
                <a:moveTo>
                  <a:pt x="11" y="44"/>
                </a:moveTo>
                <a:cubicBezTo>
                  <a:pt x="15" y="58"/>
                  <a:pt x="6" y="67"/>
                  <a:pt x="7" y="83"/>
                </a:cubicBezTo>
                <a:cubicBezTo>
                  <a:pt x="8" y="98"/>
                  <a:pt x="12" y="118"/>
                  <a:pt x="13" y="138"/>
                </a:cubicBezTo>
                <a:cubicBezTo>
                  <a:pt x="14" y="158"/>
                  <a:pt x="8" y="178"/>
                  <a:pt x="12" y="201"/>
                </a:cubicBezTo>
                <a:cubicBezTo>
                  <a:pt x="8" y="229"/>
                  <a:pt x="0" y="269"/>
                  <a:pt x="35" y="276"/>
                </a:cubicBezTo>
                <a:cubicBezTo>
                  <a:pt x="65" y="291"/>
                  <a:pt x="119" y="277"/>
                  <a:pt x="153" y="272"/>
                </a:cubicBezTo>
                <a:cubicBezTo>
                  <a:pt x="159" y="270"/>
                  <a:pt x="160" y="267"/>
                  <a:pt x="165" y="263"/>
                </a:cubicBezTo>
                <a:cubicBezTo>
                  <a:pt x="168" y="259"/>
                  <a:pt x="182" y="258"/>
                  <a:pt x="184" y="254"/>
                </a:cubicBezTo>
                <a:cubicBezTo>
                  <a:pt x="186" y="250"/>
                  <a:pt x="175" y="246"/>
                  <a:pt x="176" y="237"/>
                </a:cubicBezTo>
                <a:cubicBezTo>
                  <a:pt x="179" y="227"/>
                  <a:pt x="185" y="216"/>
                  <a:pt x="188" y="201"/>
                </a:cubicBezTo>
                <a:cubicBezTo>
                  <a:pt x="191" y="186"/>
                  <a:pt x="193" y="162"/>
                  <a:pt x="193" y="147"/>
                </a:cubicBezTo>
                <a:cubicBezTo>
                  <a:pt x="193" y="132"/>
                  <a:pt x="190" y="123"/>
                  <a:pt x="190" y="108"/>
                </a:cubicBezTo>
                <a:cubicBezTo>
                  <a:pt x="187" y="90"/>
                  <a:pt x="186" y="55"/>
                  <a:pt x="181" y="41"/>
                </a:cubicBezTo>
                <a:cubicBezTo>
                  <a:pt x="176" y="27"/>
                  <a:pt x="168" y="29"/>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38" name="Freeform 189"/>
          <p:cNvSpPr>
            <a:spLocks/>
          </p:cNvSpPr>
          <p:nvPr/>
        </p:nvSpPr>
        <p:spPr bwMode="auto">
          <a:xfrm>
            <a:off x="7512050" y="5173663"/>
            <a:ext cx="157163"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39" name="Freeform 190"/>
          <p:cNvSpPr>
            <a:spLocks/>
          </p:cNvSpPr>
          <p:nvPr/>
        </p:nvSpPr>
        <p:spPr bwMode="auto">
          <a:xfrm>
            <a:off x="7499350" y="5580063"/>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0" name="Freeform 191"/>
          <p:cNvSpPr>
            <a:spLocks/>
          </p:cNvSpPr>
          <p:nvPr/>
        </p:nvSpPr>
        <p:spPr bwMode="auto">
          <a:xfrm>
            <a:off x="7523163"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1" name="Freeform 192"/>
          <p:cNvSpPr>
            <a:spLocks/>
          </p:cNvSpPr>
          <p:nvPr/>
        </p:nvSpPr>
        <p:spPr bwMode="auto">
          <a:xfrm>
            <a:off x="7581900" y="557688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2" name="Freeform 193"/>
          <p:cNvSpPr>
            <a:spLocks/>
          </p:cNvSpPr>
          <p:nvPr/>
        </p:nvSpPr>
        <p:spPr bwMode="auto">
          <a:xfrm>
            <a:off x="7654925" y="5576888"/>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3" name="Freeform 194"/>
          <p:cNvSpPr>
            <a:spLocks/>
          </p:cNvSpPr>
          <p:nvPr/>
        </p:nvSpPr>
        <p:spPr bwMode="auto">
          <a:xfrm>
            <a:off x="7597775" y="5576888"/>
            <a:ext cx="17463"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4" name="Freeform 195"/>
          <p:cNvSpPr>
            <a:spLocks/>
          </p:cNvSpPr>
          <p:nvPr/>
        </p:nvSpPr>
        <p:spPr bwMode="auto">
          <a:xfrm>
            <a:off x="7551738" y="5588000"/>
            <a:ext cx="25400"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5" name="Freeform 196"/>
          <p:cNvSpPr>
            <a:spLocks/>
          </p:cNvSpPr>
          <p:nvPr/>
        </p:nvSpPr>
        <p:spPr bwMode="auto">
          <a:xfrm>
            <a:off x="7624763" y="5589588"/>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46" name="Freeform 197"/>
          <p:cNvSpPr>
            <a:spLocks/>
          </p:cNvSpPr>
          <p:nvPr/>
        </p:nvSpPr>
        <p:spPr bwMode="auto">
          <a:xfrm>
            <a:off x="7688263" y="5580063"/>
            <a:ext cx="19050" cy="119062"/>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grpSp>
        <p:nvGrpSpPr>
          <p:cNvPr id="4247" name="Group 198"/>
          <p:cNvGrpSpPr>
            <a:grpSpLocks/>
          </p:cNvGrpSpPr>
          <p:nvPr/>
        </p:nvGrpSpPr>
        <p:grpSpPr bwMode="auto">
          <a:xfrm>
            <a:off x="7737475" y="5097463"/>
            <a:ext cx="304800" cy="601662"/>
            <a:chOff x="1117" y="3295"/>
            <a:chExt cx="186" cy="348"/>
          </a:xfrm>
        </p:grpSpPr>
        <p:sp>
          <p:nvSpPr>
            <p:cNvPr id="4433" name="Freeform 199"/>
            <p:cNvSpPr>
              <a:spLocks/>
            </p:cNvSpPr>
            <p:nvPr/>
          </p:nvSpPr>
          <p:spPr bwMode="auto">
            <a:xfrm>
              <a:off x="1117" y="3295"/>
              <a:ext cx="186" cy="291"/>
            </a:xfrm>
            <a:custGeom>
              <a:avLst/>
              <a:gdLst>
                <a:gd name="T0" fmla="*/ 11 w 186"/>
                <a:gd name="T1" fmla="*/ 44 h 291"/>
                <a:gd name="T2" fmla="*/ 17 w 186"/>
                <a:gd name="T3" fmla="*/ 81 h 291"/>
                <a:gd name="T4" fmla="*/ 12 w 186"/>
                <a:gd name="T5" fmla="*/ 201 h 291"/>
                <a:gd name="T6" fmla="*/ 35 w 186"/>
                <a:gd name="T7" fmla="*/ 276 h 291"/>
                <a:gd name="T8" fmla="*/ 153 w 186"/>
                <a:gd name="T9" fmla="*/ 272 h 291"/>
                <a:gd name="T10" fmla="*/ 165 w 186"/>
                <a:gd name="T11" fmla="*/ 263 h 291"/>
                <a:gd name="T12" fmla="*/ 176 w 186"/>
                <a:gd name="T13" fmla="*/ 237 h 291"/>
                <a:gd name="T14" fmla="*/ 182 w 186"/>
                <a:gd name="T15" fmla="*/ 149 h 291"/>
                <a:gd name="T16" fmla="*/ 183 w 186"/>
                <a:gd name="T17" fmla="*/ 105 h 291"/>
                <a:gd name="T18" fmla="*/ 162 w 186"/>
                <a:gd name="T19" fmla="*/ 26 h 291"/>
                <a:gd name="T20" fmla="*/ 147 w 186"/>
                <a:gd name="T21" fmla="*/ 20 h 291"/>
                <a:gd name="T22" fmla="*/ 17 w 186"/>
                <a:gd name="T23" fmla="*/ 26 h 291"/>
                <a:gd name="T24" fmla="*/ 11 w 186"/>
                <a:gd name="T25" fmla="*/ 44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291"/>
                <a:gd name="T41" fmla="*/ 186 w 18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291">
                  <a:moveTo>
                    <a:pt x="11" y="44"/>
                  </a:moveTo>
                  <a:cubicBezTo>
                    <a:pt x="15" y="58"/>
                    <a:pt x="16" y="65"/>
                    <a:pt x="17" y="81"/>
                  </a:cubicBezTo>
                  <a:cubicBezTo>
                    <a:pt x="18" y="121"/>
                    <a:pt x="25" y="163"/>
                    <a:pt x="12" y="201"/>
                  </a:cubicBezTo>
                  <a:cubicBezTo>
                    <a:pt x="8" y="229"/>
                    <a:pt x="0" y="269"/>
                    <a:pt x="35" y="276"/>
                  </a:cubicBezTo>
                  <a:cubicBezTo>
                    <a:pt x="65" y="291"/>
                    <a:pt x="119" y="277"/>
                    <a:pt x="153" y="272"/>
                  </a:cubicBezTo>
                  <a:cubicBezTo>
                    <a:pt x="159" y="270"/>
                    <a:pt x="160" y="267"/>
                    <a:pt x="165" y="263"/>
                  </a:cubicBezTo>
                  <a:cubicBezTo>
                    <a:pt x="170" y="255"/>
                    <a:pt x="172" y="246"/>
                    <a:pt x="176" y="237"/>
                  </a:cubicBezTo>
                  <a:cubicBezTo>
                    <a:pt x="177" y="207"/>
                    <a:pt x="177" y="178"/>
                    <a:pt x="182" y="149"/>
                  </a:cubicBezTo>
                  <a:cubicBezTo>
                    <a:pt x="182" y="134"/>
                    <a:pt x="183" y="120"/>
                    <a:pt x="183" y="105"/>
                  </a:cubicBezTo>
                  <a:cubicBezTo>
                    <a:pt x="182" y="86"/>
                    <a:pt x="186" y="31"/>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34" name="Freeform 200"/>
            <p:cNvSpPr>
              <a:spLocks/>
            </p:cNvSpPr>
            <p:nvPr/>
          </p:nvSpPr>
          <p:spPr bwMode="auto">
            <a:xfrm>
              <a:off x="1156" y="3339"/>
              <a:ext cx="96" cy="82"/>
            </a:xfrm>
            <a:custGeom>
              <a:avLst/>
              <a:gdLst>
                <a:gd name="T0" fmla="*/ 71 w 96"/>
                <a:gd name="T1" fmla="*/ 7 h 82"/>
                <a:gd name="T2" fmla="*/ 57 w 96"/>
                <a:gd name="T3" fmla="*/ 0 h 82"/>
                <a:gd name="T4" fmla="*/ 15 w 96"/>
                <a:gd name="T5" fmla="*/ 12 h 82"/>
                <a:gd name="T6" fmla="*/ 6 w 96"/>
                <a:gd name="T7" fmla="*/ 25 h 82"/>
                <a:gd name="T8" fmla="*/ 23 w 96"/>
                <a:gd name="T9" fmla="*/ 70 h 82"/>
                <a:gd name="T10" fmla="*/ 50 w 96"/>
                <a:gd name="T11" fmla="*/ 82 h 82"/>
                <a:gd name="T12" fmla="*/ 83 w 96"/>
                <a:gd name="T13" fmla="*/ 75 h 82"/>
                <a:gd name="T14" fmla="*/ 92 w 96"/>
                <a:gd name="T15" fmla="*/ 61 h 82"/>
                <a:gd name="T16" fmla="*/ 96 w 96"/>
                <a:gd name="T17" fmla="*/ 46 h 82"/>
                <a:gd name="T18" fmla="*/ 93 w 96"/>
                <a:gd name="T19" fmla="*/ 21 h 82"/>
                <a:gd name="T20" fmla="*/ 80 w 96"/>
                <a:gd name="T21" fmla="*/ 13 h 82"/>
                <a:gd name="T22" fmla="*/ 71 w 96"/>
                <a:gd name="T23" fmla="*/ 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35" name="Freeform 201"/>
            <p:cNvSpPr>
              <a:spLocks/>
            </p:cNvSpPr>
            <p:nvPr/>
          </p:nvSpPr>
          <p:spPr bwMode="auto">
            <a:xfrm>
              <a:off x="1149" y="3574"/>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36" name="Freeform 202"/>
            <p:cNvSpPr>
              <a:spLocks/>
            </p:cNvSpPr>
            <p:nvPr/>
          </p:nvSpPr>
          <p:spPr bwMode="auto">
            <a:xfrm>
              <a:off x="1163"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37" name="Freeform 203"/>
            <p:cNvSpPr>
              <a:spLocks/>
            </p:cNvSpPr>
            <p:nvPr/>
          </p:nvSpPr>
          <p:spPr bwMode="auto">
            <a:xfrm>
              <a:off x="119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38" name="Freeform 204"/>
            <p:cNvSpPr>
              <a:spLocks/>
            </p:cNvSpPr>
            <p:nvPr/>
          </p:nvSpPr>
          <p:spPr bwMode="auto">
            <a:xfrm>
              <a:off x="1244"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39" name="Freeform 205"/>
            <p:cNvSpPr>
              <a:spLocks/>
            </p:cNvSpPr>
            <p:nvPr/>
          </p:nvSpPr>
          <p:spPr bwMode="auto">
            <a:xfrm>
              <a:off x="120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0" name="Freeform 206"/>
            <p:cNvSpPr>
              <a:spLocks/>
            </p:cNvSpPr>
            <p:nvPr/>
          </p:nvSpPr>
          <p:spPr bwMode="auto">
            <a:xfrm>
              <a:off x="1181" y="3579"/>
              <a:ext cx="15" cy="57"/>
            </a:xfrm>
            <a:custGeom>
              <a:avLst/>
              <a:gdLst>
                <a:gd name="T0" fmla="*/ 8 w 15"/>
                <a:gd name="T1" fmla="*/ 0 h 57"/>
                <a:gd name="T2" fmla="*/ 2 w 15"/>
                <a:gd name="T3" fmla="*/ 24 h 57"/>
                <a:gd name="T4" fmla="*/ 1 w 15"/>
                <a:gd name="T5" fmla="*/ 5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1" name="Freeform 207"/>
            <p:cNvSpPr>
              <a:spLocks/>
            </p:cNvSpPr>
            <p:nvPr/>
          </p:nvSpPr>
          <p:spPr bwMode="auto">
            <a:xfrm>
              <a:off x="1225" y="3580"/>
              <a:ext cx="12" cy="59"/>
            </a:xfrm>
            <a:custGeom>
              <a:avLst/>
              <a:gdLst>
                <a:gd name="T0" fmla="*/ 12 w 12"/>
                <a:gd name="T1" fmla="*/ 0 h 59"/>
                <a:gd name="T2" fmla="*/ 3 w 12"/>
                <a:gd name="T3" fmla="*/ 18 h 59"/>
                <a:gd name="T4" fmla="*/ 0 w 12"/>
                <a:gd name="T5" fmla="*/ 59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42" name="Freeform 208"/>
            <p:cNvSpPr>
              <a:spLocks/>
            </p:cNvSpPr>
            <p:nvPr/>
          </p:nvSpPr>
          <p:spPr bwMode="auto">
            <a:xfrm>
              <a:off x="1264" y="3574"/>
              <a:ext cx="12" cy="69"/>
            </a:xfrm>
            <a:custGeom>
              <a:avLst/>
              <a:gdLst>
                <a:gd name="T0" fmla="*/ 2 w 12"/>
                <a:gd name="T1" fmla="*/ 0 h 69"/>
                <a:gd name="T2" fmla="*/ 3 w 12"/>
                <a:gd name="T3" fmla="*/ 63 h 69"/>
                <a:gd name="T4" fmla="*/ 6 w 12"/>
                <a:gd name="T5" fmla="*/ 68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grpSp>
      <p:grpSp>
        <p:nvGrpSpPr>
          <p:cNvPr id="4248" name="Group 209"/>
          <p:cNvGrpSpPr>
            <a:grpSpLocks/>
          </p:cNvGrpSpPr>
          <p:nvPr/>
        </p:nvGrpSpPr>
        <p:grpSpPr bwMode="auto">
          <a:xfrm>
            <a:off x="5853113" y="5086350"/>
            <a:ext cx="288925" cy="376238"/>
            <a:chOff x="3132" y="3333"/>
            <a:chExt cx="176" cy="217"/>
          </a:xfrm>
        </p:grpSpPr>
        <p:sp>
          <p:nvSpPr>
            <p:cNvPr id="4431" name="Freeform 210"/>
            <p:cNvSpPr>
              <a:spLocks/>
            </p:cNvSpPr>
            <p:nvPr/>
          </p:nvSpPr>
          <p:spPr bwMode="auto">
            <a:xfrm>
              <a:off x="3132" y="3333"/>
              <a:ext cx="176" cy="217"/>
            </a:xfrm>
            <a:custGeom>
              <a:avLst/>
              <a:gdLst>
                <a:gd name="T0" fmla="*/ 21 w 176"/>
                <a:gd name="T1" fmla="*/ 59 h 217"/>
                <a:gd name="T2" fmla="*/ 29 w 176"/>
                <a:gd name="T3" fmla="*/ 23 h 217"/>
                <a:gd name="T4" fmla="*/ 48 w 176"/>
                <a:gd name="T5" fmla="*/ 0 h 217"/>
                <a:gd name="T6" fmla="*/ 140 w 176"/>
                <a:gd name="T7" fmla="*/ 12 h 217"/>
                <a:gd name="T8" fmla="*/ 159 w 176"/>
                <a:gd name="T9" fmla="*/ 18 h 217"/>
                <a:gd name="T10" fmla="*/ 170 w 176"/>
                <a:gd name="T11" fmla="*/ 78 h 217"/>
                <a:gd name="T12" fmla="*/ 176 w 176"/>
                <a:gd name="T13" fmla="*/ 143 h 217"/>
                <a:gd name="T14" fmla="*/ 165 w 176"/>
                <a:gd name="T15" fmla="*/ 204 h 217"/>
                <a:gd name="T16" fmla="*/ 141 w 176"/>
                <a:gd name="T17" fmla="*/ 209 h 217"/>
                <a:gd name="T18" fmla="*/ 126 w 176"/>
                <a:gd name="T19" fmla="*/ 203 h 217"/>
                <a:gd name="T20" fmla="*/ 105 w 176"/>
                <a:gd name="T21" fmla="*/ 197 h 217"/>
                <a:gd name="T22" fmla="*/ 66 w 176"/>
                <a:gd name="T23" fmla="*/ 197 h 217"/>
                <a:gd name="T24" fmla="*/ 48 w 176"/>
                <a:gd name="T25" fmla="*/ 204 h 217"/>
                <a:gd name="T26" fmla="*/ 27 w 176"/>
                <a:gd name="T27" fmla="*/ 200 h 217"/>
                <a:gd name="T28" fmla="*/ 17 w 176"/>
                <a:gd name="T29" fmla="*/ 186 h 217"/>
                <a:gd name="T30" fmla="*/ 23 w 176"/>
                <a:gd name="T31" fmla="*/ 29 h 217"/>
                <a:gd name="T32" fmla="*/ 24 w 176"/>
                <a:gd name="T33" fmla="*/ 24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217"/>
                <a:gd name="T53" fmla="*/ 176 w 17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217">
                  <a:moveTo>
                    <a:pt x="21" y="59"/>
                  </a:moveTo>
                  <a:cubicBezTo>
                    <a:pt x="23" y="48"/>
                    <a:pt x="24" y="34"/>
                    <a:pt x="29" y="23"/>
                  </a:cubicBezTo>
                  <a:cubicBezTo>
                    <a:pt x="31" y="13"/>
                    <a:pt x="39" y="5"/>
                    <a:pt x="48" y="0"/>
                  </a:cubicBezTo>
                  <a:cubicBezTo>
                    <a:pt x="79" y="3"/>
                    <a:pt x="109" y="10"/>
                    <a:pt x="140" y="12"/>
                  </a:cubicBezTo>
                  <a:cubicBezTo>
                    <a:pt x="147" y="14"/>
                    <a:pt x="153" y="14"/>
                    <a:pt x="159" y="18"/>
                  </a:cubicBezTo>
                  <a:cubicBezTo>
                    <a:pt x="169" y="35"/>
                    <a:pt x="161" y="59"/>
                    <a:pt x="170" y="78"/>
                  </a:cubicBezTo>
                  <a:cubicBezTo>
                    <a:pt x="172" y="100"/>
                    <a:pt x="175" y="121"/>
                    <a:pt x="176" y="143"/>
                  </a:cubicBezTo>
                  <a:cubicBezTo>
                    <a:pt x="175" y="157"/>
                    <a:pt x="176" y="189"/>
                    <a:pt x="165" y="204"/>
                  </a:cubicBezTo>
                  <a:cubicBezTo>
                    <a:pt x="162" y="217"/>
                    <a:pt x="153" y="211"/>
                    <a:pt x="141" y="209"/>
                  </a:cubicBezTo>
                  <a:cubicBezTo>
                    <a:pt x="136" y="206"/>
                    <a:pt x="132" y="204"/>
                    <a:pt x="126" y="203"/>
                  </a:cubicBezTo>
                  <a:cubicBezTo>
                    <a:pt x="119" y="197"/>
                    <a:pt x="115" y="198"/>
                    <a:pt x="105" y="197"/>
                  </a:cubicBezTo>
                  <a:cubicBezTo>
                    <a:pt x="91" y="193"/>
                    <a:pt x="81" y="195"/>
                    <a:pt x="66" y="197"/>
                  </a:cubicBezTo>
                  <a:cubicBezTo>
                    <a:pt x="61" y="201"/>
                    <a:pt x="54" y="203"/>
                    <a:pt x="48" y="204"/>
                  </a:cubicBezTo>
                  <a:cubicBezTo>
                    <a:pt x="40" y="208"/>
                    <a:pt x="34" y="204"/>
                    <a:pt x="27" y="200"/>
                  </a:cubicBezTo>
                  <a:cubicBezTo>
                    <a:pt x="19" y="189"/>
                    <a:pt x="22" y="194"/>
                    <a:pt x="17" y="186"/>
                  </a:cubicBezTo>
                  <a:cubicBezTo>
                    <a:pt x="9" y="137"/>
                    <a:pt x="0" y="74"/>
                    <a:pt x="23" y="29"/>
                  </a:cubicBezTo>
                  <a:cubicBezTo>
                    <a:pt x="23" y="27"/>
                    <a:pt x="24" y="24"/>
                    <a:pt x="24" y="24"/>
                  </a:cubicBezTo>
                </a:path>
              </a:pathLst>
            </a:custGeom>
            <a:solidFill>
              <a:srgbClr val="FFCCCC">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32" name="Freeform 211"/>
            <p:cNvSpPr>
              <a:spLocks/>
            </p:cNvSpPr>
            <p:nvPr/>
          </p:nvSpPr>
          <p:spPr bwMode="auto">
            <a:xfrm>
              <a:off x="3184" y="3367"/>
              <a:ext cx="82" cy="85"/>
            </a:xfrm>
            <a:custGeom>
              <a:avLst/>
              <a:gdLst>
                <a:gd name="T0" fmla="*/ 65 w 82"/>
                <a:gd name="T1" fmla="*/ 7 h 85"/>
                <a:gd name="T2" fmla="*/ 22 w 82"/>
                <a:gd name="T3" fmla="*/ 8 h 85"/>
                <a:gd name="T4" fmla="*/ 11 w 82"/>
                <a:gd name="T5" fmla="*/ 20 h 85"/>
                <a:gd name="T6" fmla="*/ 5 w 82"/>
                <a:gd name="T7" fmla="*/ 38 h 85"/>
                <a:gd name="T8" fmla="*/ 19 w 82"/>
                <a:gd name="T9" fmla="*/ 74 h 85"/>
                <a:gd name="T10" fmla="*/ 37 w 82"/>
                <a:gd name="T11" fmla="*/ 80 h 85"/>
                <a:gd name="T12" fmla="*/ 61 w 82"/>
                <a:gd name="T13" fmla="*/ 85 h 85"/>
                <a:gd name="T14" fmla="*/ 76 w 82"/>
                <a:gd name="T15" fmla="*/ 64 h 85"/>
                <a:gd name="T16" fmla="*/ 82 w 82"/>
                <a:gd name="T17" fmla="*/ 26 h 85"/>
                <a:gd name="T18" fmla="*/ 61 w 82"/>
                <a:gd name="T19" fmla="*/ 8 h 85"/>
                <a:gd name="T20" fmla="*/ 65 w 82"/>
                <a:gd name="T21" fmla="*/ 7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85"/>
                <a:gd name="T35" fmla="*/ 82 w 82"/>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85">
                  <a:moveTo>
                    <a:pt x="65" y="7"/>
                  </a:moveTo>
                  <a:cubicBezTo>
                    <a:pt x="51" y="0"/>
                    <a:pt x="36" y="4"/>
                    <a:pt x="22" y="8"/>
                  </a:cubicBezTo>
                  <a:cubicBezTo>
                    <a:pt x="19" y="13"/>
                    <a:pt x="15" y="15"/>
                    <a:pt x="11" y="20"/>
                  </a:cubicBezTo>
                  <a:cubicBezTo>
                    <a:pt x="10" y="26"/>
                    <a:pt x="8" y="32"/>
                    <a:pt x="5" y="38"/>
                  </a:cubicBezTo>
                  <a:cubicBezTo>
                    <a:pt x="2" y="55"/>
                    <a:pt x="0" y="70"/>
                    <a:pt x="19" y="74"/>
                  </a:cubicBezTo>
                  <a:cubicBezTo>
                    <a:pt x="25" y="79"/>
                    <a:pt x="29" y="79"/>
                    <a:pt x="37" y="80"/>
                  </a:cubicBezTo>
                  <a:cubicBezTo>
                    <a:pt x="45" y="84"/>
                    <a:pt x="52" y="84"/>
                    <a:pt x="61" y="85"/>
                  </a:cubicBezTo>
                  <a:cubicBezTo>
                    <a:pt x="68" y="81"/>
                    <a:pt x="72" y="72"/>
                    <a:pt x="76" y="64"/>
                  </a:cubicBezTo>
                  <a:cubicBezTo>
                    <a:pt x="79" y="51"/>
                    <a:pt x="80" y="39"/>
                    <a:pt x="82" y="26"/>
                  </a:cubicBezTo>
                  <a:cubicBezTo>
                    <a:pt x="79" y="18"/>
                    <a:pt x="61" y="10"/>
                    <a:pt x="61" y="8"/>
                  </a:cubicBezTo>
                  <a:cubicBezTo>
                    <a:pt x="61" y="7"/>
                    <a:pt x="64" y="7"/>
                    <a:pt x="65"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grpSp>
      <p:sp>
        <p:nvSpPr>
          <p:cNvPr id="4249" name="Freeform 212"/>
          <p:cNvSpPr>
            <a:spLocks/>
          </p:cNvSpPr>
          <p:nvPr/>
        </p:nvSpPr>
        <p:spPr bwMode="auto">
          <a:xfrm>
            <a:off x="6107113" y="5097463"/>
            <a:ext cx="257175" cy="374650"/>
          </a:xfrm>
          <a:custGeom>
            <a:avLst/>
            <a:gdLst>
              <a:gd name="T0" fmla="*/ 2147483647 w 157"/>
              <a:gd name="T1" fmla="*/ 2147483647 h 217"/>
              <a:gd name="T2" fmla="*/ 2147483647 w 157"/>
              <a:gd name="T3" fmla="*/ 2147483647 h 217"/>
              <a:gd name="T4" fmla="*/ 2147483647 w 157"/>
              <a:gd name="T5" fmla="*/ 0 h 217"/>
              <a:gd name="T6" fmla="*/ 2147483647 w 157"/>
              <a:gd name="T7" fmla="*/ 2147483647 h 217"/>
              <a:gd name="T8" fmla="*/ 2147483647 w 157"/>
              <a:gd name="T9" fmla="*/ 2147483647 h 217"/>
              <a:gd name="T10" fmla="*/ 2147483647 w 157"/>
              <a:gd name="T11" fmla="*/ 2147483647 h 217"/>
              <a:gd name="T12" fmla="*/ 2147483647 w 157"/>
              <a:gd name="T13" fmla="*/ 2147483647 h 217"/>
              <a:gd name="T14" fmla="*/ 2147483647 w 157"/>
              <a:gd name="T15" fmla="*/ 2147483647 h 217"/>
              <a:gd name="T16" fmla="*/ 2147483647 w 157"/>
              <a:gd name="T17" fmla="*/ 2147483647 h 217"/>
              <a:gd name="T18" fmla="*/ 2147483647 w 157"/>
              <a:gd name="T19" fmla="*/ 2147483647 h 217"/>
              <a:gd name="T20" fmla="*/ 2147483647 w 157"/>
              <a:gd name="T21" fmla="*/ 2147483647 h 217"/>
              <a:gd name="T22" fmla="*/ 2147483647 w 157"/>
              <a:gd name="T23" fmla="*/ 2147483647 h 217"/>
              <a:gd name="T24" fmla="*/ 2147483647 w 157"/>
              <a:gd name="T25" fmla="*/ 2147483647 h 217"/>
              <a:gd name="T26" fmla="*/ 2147483647 w 157"/>
              <a:gd name="T27" fmla="*/ 2147483647 h 217"/>
              <a:gd name="T28" fmla="*/ 2147483647 w 157"/>
              <a:gd name="T29" fmla="*/ 2147483647 h 217"/>
              <a:gd name="T30" fmla="*/ 2147483647 w 157"/>
              <a:gd name="T31" fmla="*/ 2147483647 h 217"/>
              <a:gd name="T32" fmla="*/ 2147483647 w 157"/>
              <a:gd name="T33" fmla="*/ 2147483647 h 217"/>
              <a:gd name="T34" fmla="*/ 2147483647 w 157"/>
              <a:gd name="T35" fmla="*/ 2147483647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217"/>
              <a:gd name="T56" fmla="*/ 157 w 157"/>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217">
                <a:moveTo>
                  <a:pt x="9" y="54"/>
                </a:moveTo>
                <a:cubicBezTo>
                  <a:pt x="11" y="43"/>
                  <a:pt x="5" y="34"/>
                  <a:pt x="10" y="23"/>
                </a:cubicBezTo>
                <a:cubicBezTo>
                  <a:pt x="12" y="13"/>
                  <a:pt x="20" y="5"/>
                  <a:pt x="29" y="0"/>
                </a:cubicBezTo>
                <a:cubicBezTo>
                  <a:pt x="60" y="3"/>
                  <a:pt x="90" y="10"/>
                  <a:pt x="121" y="12"/>
                </a:cubicBezTo>
                <a:cubicBezTo>
                  <a:pt x="128" y="14"/>
                  <a:pt x="134" y="14"/>
                  <a:pt x="140" y="18"/>
                </a:cubicBezTo>
                <a:cubicBezTo>
                  <a:pt x="150" y="35"/>
                  <a:pt x="142" y="59"/>
                  <a:pt x="151" y="78"/>
                </a:cubicBezTo>
                <a:cubicBezTo>
                  <a:pt x="153" y="100"/>
                  <a:pt x="156" y="121"/>
                  <a:pt x="157" y="143"/>
                </a:cubicBezTo>
                <a:cubicBezTo>
                  <a:pt x="156" y="157"/>
                  <a:pt x="157" y="189"/>
                  <a:pt x="146" y="204"/>
                </a:cubicBezTo>
                <a:cubicBezTo>
                  <a:pt x="143" y="217"/>
                  <a:pt x="134" y="211"/>
                  <a:pt x="122" y="209"/>
                </a:cubicBezTo>
                <a:cubicBezTo>
                  <a:pt x="117" y="206"/>
                  <a:pt x="113" y="204"/>
                  <a:pt x="107" y="203"/>
                </a:cubicBezTo>
                <a:cubicBezTo>
                  <a:pt x="100" y="197"/>
                  <a:pt x="96" y="198"/>
                  <a:pt x="86" y="197"/>
                </a:cubicBezTo>
                <a:cubicBezTo>
                  <a:pt x="72" y="193"/>
                  <a:pt x="62" y="195"/>
                  <a:pt x="47" y="197"/>
                </a:cubicBezTo>
                <a:cubicBezTo>
                  <a:pt x="42" y="201"/>
                  <a:pt x="35" y="203"/>
                  <a:pt x="29" y="204"/>
                </a:cubicBezTo>
                <a:cubicBezTo>
                  <a:pt x="21" y="208"/>
                  <a:pt x="15" y="204"/>
                  <a:pt x="8" y="200"/>
                </a:cubicBezTo>
                <a:cubicBezTo>
                  <a:pt x="0" y="189"/>
                  <a:pt x="18" y="197"/>
                  <a:pt x="13" y="189"/>
                </a:cubicBezTo>
                <a:cubicBezTo>
                  <a:pt x="11" y="183"/>
                  <a:pt x="23" y="185"/>
                  <a:pt x="22" y="158"/>
                </a:cubicBezTo>
                <a:cubicBezTo>
                  <a:pt x="21" y="131"/>
                  <a:pt x="7" y="51"/>
                  <a:pt x="4" y="29"/>
                </a:cubicBezTo>
                <a:cubicBezTo>
                  <a:pt x="4" y="27"/>
                  <a:pt x="5" y="24"/>
                  <a:pt x="5" y="24"/>
                </a:cubicBezTo>
              </a:path>
            </a:pathLst>
          </a:custGeom>
          <a:solidFill>
            <a:srgbClr val="FFCCCC">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50" name="Freeform 213"/>
          <p:cNvSpPr>
            <a:spLocks/>
          </p:cNvSpPr>
          <p:nvPr/>
        </p:nvSpPr>
        <p:spPr bwMode="auto">
          <a:xfrm>
            <a:off x="6161088" y="5156200"/>
            <a:ext cx="134937" cy="147638"/>
          </a:xfrm>
          <a:custGeom>
            <a:avLst/>
            <a:gdLst>
              <a:gd name="T0" fmla="*/ 2147483647 w 82"/>
              <a:gd name="T1" fmla="*/ 2147483647 h 85"/>
              <a:gd name="T2" fmla="*/ 2147483647 w 82"/>
              <a:gd name="T3" fmla="*/ 2147483647 h 85"/>
              <a:gd name="T4" fmla="*/ 2147483647 w 82"/>
              <a:gd name="T5" fmla="*/ 2147483647 h 85"/>
              <a:gd name="T6" fmla="*/ 2147483647 w 82"/>
              <a:gd name="T7" fmla="*/ 2147483647 h 85"/>
              <a:gd name="T8" fmla="*/ 2147483647 w 82"/>
              <a:gd name="T9" fmla="*/ 2147483647 h 85"/>
              <a:gd name="T10" fmla="*/ 2147483647 w 82"/>
              <a:gd name="T11" fmla="*/ 2147483647 h 85"/>
              <a:gd name="T12" fmla="*/ 2147483647 w 82"/>
              <a:gd name="T13" fmla="*/ 2147483647 h 85"/>
              <a:gd name="T14" fmla="*/ 2147483647 w 82"/>
              <a:gd name="T15" fmla="*/ 2147483647 h 85"/>
              <a:gd name="T16" fmla="*/ 2147483647 w 82"/>
              <a:gd name="T17" fmla="*/ 2147483647 h 85"/>
              <a:gd name="T18" fmla="*/ 2147483647 w 82"/>
              <a:gd name="T19" fmla="*/ 2147483647 h 85"/>
              <a:gd name="T20" fmla="*/ 2147483647 w 82"/>
              <a:gd name="T21" fmla="*/ 2147483647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85"/>
              <a:gd name="T35" fmla="*/ 82 w 82"/>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85">
                <a:moveTo>
                  <a:pt x="65" y="7"/>
                </a:moveTo>
                <a:cubicBezTo>
                  <a:pt x="51" y="0"/>
                  <a:pt x="36" y="4"/>
                  <a:pt x="22" y="8"/>
                </a:cubicBezTo>
                <a:cubicBezTo>
                  <a:pt x="19" y="13"/>
                  <a:pt x="15" y="15"/>
                  <a:pt x="11" y="20"/>
                </a:cubicBezTo>
                <a:cubicBezTo>
                  <a:pt x="10" y="26"/>
                  <a:pt x="8" y="32"/>
                  <a:pt x="5" y="38"/>
                </a:cubicBezTo>
                <a:cubicBezTo>
                  <a:pt x="2" y="55"/>
                  <a:pt x="0" y="70"/>
                  <a:pt x="19" y="74"/>
                </a:cubicBezTo>
                <a:cubicBezTo>
                  <a:pt x="25" y="79"/>
                  <a:pt x="29" y="79"/>
                  <a:pt x="37" y="80"/>
                </a:cubicBezTo>
                <a:cubicBezTo>
                  <a:pt x="45" y="84"/>
                  <a:pt x="52" y="84"/>
                  <a:pt x="61" y="85"/>
                </a:cubicBezTo>
                <a:cubicBezTo>
                  <a:pt x="68" y="81"/>
                  <a:pt x="72" y="72"/>
                  <a:pt x="76" y="64"/>
                </a:cubicBezTo>
                <a:cubicBezTo>
                  <a:pt x="79" y="51"/>
                  <a:pt x="80" y="39"/>
                  <a:pt x="82" y="26"/>
                </a:cubicBezTo>
                <a:cubicBezTo>
                  <a:pt x="79" y="18"/>
                  <a:pt x="61" y="10"/>
                  <a:pt x="61" y="8"/>
                </a:cubicBezTo>
                <a:cubicBezTo>
                  <a:pt x="61" y="7"/>
                  <a:pt x="64" y="7"/>
                  <a:pt x="65"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51" name="Freeform 214"/>
          <p:cNvSpPr>
            <a:spLocks/>
          </p:cNvSpPr>
          <p:nvPr/>
        </p:nvSpPr>
        <p:spPr bwMode="auto">
          <a:xfrm>
            <a:off x="4259263" y="3332163"/>
            <a:ext cx="73025" cy="88900"/>
          </a:xfrm>
          <a:custGeom>
            <a:avLst/>
            <a:gdLst>
              <a:gd name="T0" fmla="*/ 0 w 45"/>
              <a:gd name="T1" fmla="*/ 2147483647 h 51"/>
              <a:gd name="T2" fmla="*/ 2147483647 w 45"/>
              <a:gd name="T3" fmla="*/ 2147483647 h 51"/>
              <a:gd name="T4" fmla="*/ 2147483647 w 45"/>
              <a:gd name="T5" fmla="*/ 0 h 51"/>
              <a:gd name="T6" fmla="*/ 2147483647 w 45"/>
              <a:gd name="T7" fmla="*/ 2147483647 h 51"/>
              <a:gd name="T8" fmla="*/ 2147483647 w 45"/>
              <a:gd name="T9" fmla="*/ 2147483647 h 51"/>
              <a:gd name="T10" fmla="*/ 0 w 45"/>
              <a:gd name="T11" fmla="*/ 2147483647 h 51"/>
              <a:gd name="T12" fmla="*/ 0 60000 65536"/>
              <a:gd name="T13" fmla="*/ 0 60000 65536"/>
              <a:gd name="T14" fmla="*/ 0 60000 65536"/>
              <a:gd name="T15" fmla="*/ 0 60000 65536"/>
              <a:gd name="T16" fmla="*/ 0 60000 65536"/>
              <a:gd name="T17" fmla="*/ 0 60000 65536"/>
              <a:gd name="T18" fmla="*/ 0 w 45"/>
              <a:gd name="T19" fmla="*/ 0 h 51"/>
              <a:gd name="T20" fmla="*/ 45 w 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5" h="51">
                <a:moveTo>
                  <a:pt x="0" y="36"/>
                </a:moveTo>
                <a:cubicBezTo>
                  <a:pt x="1" y="24"/>
                  <a:pt x="8" y="14"/>
                  <a:pt x="10" y="14"/>
                </a:cubicBezTo>
                <a:cubicBezTo>
                  <a:pt x="20" y="9"/>
                  <a:pt x="29" y="2"/>
                  <a:pt x="39" y="0"/>
                </a:cubicBezTo>
                <a:cubicBezTo>
                  <a:pt x="45" y="10"/>
                  <a:pt x="27" y="34"/>
                  <a:pt x="18" y="41"/>
                </a:cubicBezTo>
                <a:cubicBezTo>
                  <a:pt x="15" y="47"/>
                  <a:pt x="17" y="50"/>
                  <a:pt x="10" y="51"/>
                </a:cubicBezTo>
                <a:cubicBezTo>
                  <a:pt x="9" y="44"/>
                  <a:pt x="9" y="36"/>
                  <a:pt x="0" y="36"/>
                </a:cubicBezTo>
                <a:close/>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sp>
        <p:nvSpPr>
          <p:cNvPr id="4252" name="Freeform 215"/>
          <p:cNvSpPr>
            <a:spLocks/>
          </p:cNvSpPr>
          <p:nvPr/>
        </p:nvSpPr>
        <p:spPr bwMode="auto">
          <a:xfrm>
            <a:off x="4322763" y="3594100"/>
            <a:ext cx="80962" cy="112713"/>
          </a:xfrm>
          <a:custGeom>
            <a:avLst/>
            <a:gdLst>
              <a:gd name="T0" fmla="*/ 2147483647 w 51"/>
              <a:gd name="T1" fmla="*/ 0 h 71"/>
              <a:gd name="T2" fmla="*/ 2147483647 w 51"/>
              <a:gd name="T3" fmla="*/ 2147483647 h 71"/>
              <a:gd name="T4" fmla="*/ 2147483647 w 51"/>
              <a:gd name="T5" fmla="*/ 2147483647 h 71"/>
              <a:gd name="T6" fmla="*/ 2147483647 w 51"/>
              <a:gd name="T7" fmla="*/ 2147483647 h 71"/>
              <a:gd name="T8" fmla="*/ 2147483647 w 51"/>
              <a:gd name="T9" fmla="*/ 2147483647 h 71"/>
              <a:gd name="T10" fmla="*/ 2147483647 w 51"/>
              <a:gd name="T11" fmla="*/ 0 h 71"/>
              <a:gd name="T12" fmla="*/ 0 60000 65536"/>
              <a:gd name="T13" fmla="*/ 0 60000 65536"/>
              <a:gd name="T14" fmla="*/ 0 60000 65536"/>
              <a:gd name="T15" fmla="*/ 0 60000 65536"/>
              <a:gd name="T16" fmla="*/ 0 60000 65536"/>
              <a:gd name="T17" fmla="*/ 0 60000 65536"/>
              <a:gd name="T18" fmla="*/ 0 w 51"/>
              <a:gd name="T19" fmla="*/ 0 h 71"/>
              <a:gd name="T20" fmla="*/ 51 w 5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 h="71">
                <a:moveTo>
                  <a:pt x="9" y="0"/>
                </a:moveTo>
                <a:cubicBezTo>
                  <a:pt x="12" y="45"/>
                  <a:pt x="0" y="55"/>
                  <a:pt x="27" y="60"/>
                </a:cubicBezTo>
                <a:cubicBezTo>
                  <a:pt x="31" y="71"/>
                  <a:pt x="29" y="63"/>
                  <a:pt x="33" y="63"/>
                </a:cubicBezTo>
                <a:cubicBezTo>
                  <a:pt x="37" y="63"/>
                  <a:pt x="51" y="65"/>
                  <a:pt x="49" y="57"/>
                </a:cubicBezTo>
                <a:cubicBezTo>
                  <a:pt x="46" y="17"/>
                  <a:pt x="47" y="18"/>
                  <a:pt x="19" y="15"/>
                </a:cubicBezTo>
                <a:cubicBezTo>
                  <a:pt x="15" y="8"/>
                  <a:pt x="13" y="4"/>
                  <a:pt x="9" y="0"/>
                </a:cubicBezTo>
                <a:close/>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sp>
        <p:nvSpPr>
          <p:cNvPr id="4253" name="Freeform 216"/>
          <p:cNvSpPr>
            <a:spLocks/>
          </p:cNvSpPr>
          <p:nvPr/>
        </p:nvSpPr>
        <p:spPr bwMode="auto">
          <a:xfrm>
            <a:off x="2246313" y="5114925"/>
            <a:ext cx="257175" cy="374650"/>
          </a:xfrm>
          <a:custGeom>
            <a:avLst/>
            <a:gdLst>
              <a:gd name="T0" fmla="*/ 2147483647 w 157"/>
              <a:gd name="T1" fmla="*/ 2147483647 h 217"/>
              <a:gd name="T2" fmla="*/ 2147483647 w 157"/>
              <a:gd name="T3" fmla="*/ 2147483647 h 217"/>
              <a:gd name="T4" fmla="*/ 2147483647 w 157"/>
              <a:gd name="T5" fmla="*/ 0 h 217"/>
              <a:gd name="T6" fmla="*/ 2147483647 w 157"/>
              <a:gd name="T7" fmla="*/ 2147483647 h 217"/>
              <a:gd name="T8" fmla="*/ 2147483647 w 157"/>
              <a:gd name="T9" fmla="*/ 2147483647 h 217"/>
              <a:gd name="T10" fmla="*/ 2147483647 w 157"/>
              <a:gd name="T11" fmla="*/ 2147483647 h 217"/>
              <a:gd name="T12" fmla="*/ 2147483647 w 157"/>
              <a:gd name="T13" fmla="*/ 2147483647 h 217"/>
              <a:gd name="T14" fmla="*/ 2147483647 w 157"/>
              <a:gd name="T15" fmla="*/ 2147483647 h 217"/>
              <a:gd name="T16" fmla="*/ 2147483647 w 157"/>
              <a:gd name="T17" fmla="*/ 2147483647 h 217"/>
              <a:gd name="T18" fmla="*/ 2147483647 w 157"/>
              <a:gd name="T19" fmla="*/ 2147483647 h 217"/>
              <a:gd name="T20" fmla="*/ 2147483647 w 157"/>
              <a:gd name="T21" fmla="*/ 2147483647 h 217"/>
              <a:gd name="T22" fmla="*/ 2147483647 w 157"/>
              <a:gd name="T23" fmla="*/ 2147483647 h 217"/>
              <a:gd name="T24" fmla="*/ 2147483647 w 157"/>
              <a:gd name="T25" fmla="*/ 2147483647 h 217"/>
              <a:gd name="T26" fmla="*/ 2147483647 w 157"/>
              <a:gd name="T27" fmla="*/ 2147483647 h 217"/>
              <a:gd name="T28" fmla="*/ 2147483647 w 157"/>
              <a:gd name="T29" fmla="*/ 2147483647 h 217"/>
              <a:gd name="T30" fmla="*/ 2147483647 w 157"/>
              <a:gd name="T31" fmla="*/ 2147483647 h 217"/>
              <a:gd name="T32" fmla="*/ 2147483647 w 157"/>
              <a:gd name="T33" fmla="*/ 2147483647 h 217"/>
              <a:gd name="T34" fmla="*/ 2147483647 w 157"/>
              <a:gd name="T35" fmla="*/ 2147483647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217"/>
              <a:gd name="T56" fmla="*/ 157 w 157"/>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217">
                <a:moveTo>
                  <a:pt x="17" y="65"/>
                </a:moveTo>
                <a:cubicBezTo>
                  <a:pt x="19" y="54"/>
                  <a:pt x="5" y="34"/>
                  <a:pt x="10" y="23"/>
                </a:cubicBezTo>
                <a:cubicBezTo>
                  <a:pt x="12" y="13"/>
                  <a:pt x="20" y="5"/>
                  <a:pt x="29" y="0"/>
                </a:cubicBezTo>
                <a:cubicBezTo>
                  <a:pt x="60" y="3"/>
                  <a:pt x="90" y="10"/>
                  <a:pt x="121" y="12"/>
                </a:cubicBezTo>
                <a:cubicBezTo>
                  <a:pt x="128" y="14"/>
                  <a:pt x="134" y="14"/>
                  <a:pt x="140" y="18"/>
                </a:cubicBezTo>
                <a:cubicBezTo>
                  <a:pt x="150" y="35"/>
                  <a:pt x="142" y="59"/>
                  <a:pt x="151" y="78"/>
                </a:cubicBezTo>
                <a:cubicBezTo>
                  <a:pt x="153" y="100"/>
                  <a:pt x="156" y="121"/>
                  <a:pt x="157" y="143"/>
                </a:cubicBezTo>
                <a:cubicBezTo>
                  <a:pt x="156" y="157"/>
                  <a:pt x="157" y="189"/>
                  <a:pt x="146" y="204"/>
                </a:cubicBezTo>
                <a:cubicBezTo>
                  <a:pt x="143" y="217"/>
                  <a:pt x="134" y="211"/>
                  <a:pt x="122" y="209"/>
                </a:cubicBezTo>
                <a:cubicBezTo>
                  <a:pt x="117" y="206"/>
                  <a:pt x="113" y="204"/>
                  <a:pt x="107" y="203"/>
                </a:cubicBezTo>
                <a:cubicBezTo>
                  <a:pt x="100" y="197"/>
                  <a:pt x="96" y="198"/>
                  <a:pt x="86" y="197"/>
                </a:cubicBezTo>
                <a:cubicBezTo>
                  <a:pt x="72" y="193"/>
                  <a:pt x="62" y="195"/>
                  <a:pt x="47" y="197"/>
                </a:cubicBezTo>
                <a:cubicBezTo>
                  <a:pt x="42" y="201"/>
                  <a:pt x="35" y="203"/>
                  <a:pt x="29" y="204"/>
                </a:cubicBezTo>
                <a:cubicBezTo>
                  <a:pt x="21" y="208"/>
                  <a:pt x="15" y="204"/>
                  <a:pt x="8" y="200"/>
                </a:cubicBezTo>
                <a:cubicBezTo>
                  <a:pt x="0" y="189"/>
                  <a:pt x="28" y="196"/>
                  <a:pt x="23" y="188"/>
                </a:cubicBezTo>
                <a:cubicBezTo>
                  <a:pt x="20" y="172"/>
                  <a:pt x="24" y="133"/>
                  <a:pt x="21" y="107"/>
                </a:cubicBezTo>
                <a:cubicBezTo>
                  <a:pt x="18" y="81"/>
                  <a:pt x="7" y="43"/>
                  <a:pt x="4" y="29"/>
                </a:cubicBezTo>
                <a:cubicBezTo>
                  <a:pt x="4" y="27"/>
                  <a:pt x="5" y="24"/>
                  <a:pt x="5" y="24"/>
                </a:cubicBezTo>
              </a:path>
            </a:pathLst>
          </a:custGeom>
          <a:solidFill>
            <a:srgbClr val="FFCCCC">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54" name="Freeform 217"/>
          <p:cNvSpPr>
            <a:spLocks/>
          </p:cNvSpPr>
          <p:nvPr/>
        </p:nvSpPr>
        <p:spPr bwMode="auto">
          <a:xfrm>
            <a:off x="2300288" y="5173663"/>
            <a:ext cx="133350" cy="146050"/>
          </a:xfrm>
          <a:custGeom>
            <a:avLst/>
            <a:gdLst>
              <a:gd name="T0" fmla="*/ 2147483647 w 82"/>
              <a:gd name="T1" fmla="*/ 2147483647 h 85"/>
              <a:gd name="T2" fmla="*/ 2147483647 w 82"/>
              <a:gd name="T3" fmla="*/ 2147483647 h 85"/>
              <a:gd name="T4" fmla="*/ 2147483647 w 82"/>
              <a:gd name="T5" fmla="*/ 2147483647 h 85"/>
              <a:gd name="T6" fmla="*/ 2147483647 w 82"/>
              <a:gd name="T7" fmla="*/ 2147483647 h 85"/>
              <a:gd name="T8" fmla="*/ 2147483647 w 82"/>
              <a:gd name="T9" fmla="*/ 2147483647 h 85"/>
              <a:gd name="T10" fmla="*/ 2147483647 w 82"/>
              <a:gd name="T11" fmla="*/ 2147483647 h 85"/>
              <a:gd name="T12" fmla="*/ 2147483647 w 82"/>
              <a:gd name="T13" fmla="*/ 2147483647 h 85"/>
              <a:gd name="T14" fmla="*/ 2147483647 w 82"/>
              <a:gd name="T15" fmla="*/ 2147483647 h 85"/>
              <a:gd name="T16" fmla="*/ 2147483647 w 82"/>
              <a:gd name="T17" fmla="*/ 2147483647 h 85"/>
              <a:gd name="T18" fmla="*/ 2147483647 w 82"/>
              <a:gd name="T19" fmla="*/ 2147483647 h 85"/>
              <a:gd name="T20" fmla="*/ 2147483647 w 82"/>
              <a:gd name="T21" fmla="*/ 2147483647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85"/>
              <a:gd name="T35" fmla="*/ 82 w 82"/>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85">
                <a:moveTo>
                  <a:pt x="65" y="7"/>
                </a:moveTo>
                <a:cubicBezTo>
                  <a:pt x="51" y="0"/>
                  <a:pt x="36" y="4"/>
                  <a:pt x="22" y="8"/>
                </a:cubicBezTo>
                <a:cubicBezTo>
                  <a:pt x="19" y="13"/>
                  <a:pt x="15" y="15"/>
                  <a:pt x="11" y="20"/>
                </a:cubicBezTo>
                <a:cubicBezTo>
                  <a:pt x="10" y="26"/>
                  <a:pt x="8" y="32"/>
                  <a:pt x="5" y="38"/>
                </a:cubicBezTo>
                <a:cubicBezTo>
                  <a:pt x="2" y="55"/>
                  <a:pt x="0" y="70"/>
                  <a:pt x="19" y="74"/>
                </a:cubicBezTo>
                <a:cubicBezTo>
                  <a:pt x="25" y="79"/>
                  <a:pt x="29" y="79"/>
                  <a:pt x="37" y="80"/>
                </a:cubicBezTo>
                <a:cubicBezTo>
                  <a:pt x="45" y="84"/>
                  <a:pt x="52" y="84"/>
                  <a:pt x="61" y="85"/>
                </a:cubicBezTo>
                <a:cubicBezTo>
                  <a:pt x="68" y="81"/>
                  <a:pt x="72" y="72"/>
                  <a:pt x="76" y="64"/>
                </a:cubicBezTo>
                <a:cubicBezTo>
                  <a:pt x="79" y="51"/>
                  <a:pt x="80" y="39"/>
                  <a:pt x="82" y="26"/>
                </a:cubicBezTo>
                <a:cubicBezTo>
                  <a:pt x="79" y="18"/>
                  <a:pt x="61" y="10"/>
                  <a:pt x="61" y="8"/>
                </a:cubicBezTo>
                <a:cubicBezTo>
                  <a:pt x="61" y="7"/>
                  <a:pt x="64" y="7"/>
                  <a:pt x="65"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55" name="Text Box 218"/>
          <p:cNvSpPr txBox="1">
            <a:spLocks noChangeArrowheads="1"/>
          </p:cNvSpPr>
          <p:nvPr/>
        </p:nvSpPr>
        <p:spPr bwMode="auto">
          <a:xfrm>
            <a:off x="4876800" y="1295400"/>
            <a:ext cx="920750" cy="830263"/>
          </a:xfrm>
          <a:prstGeom prst="rect">
            <a:avLst/>
          </a:prstGeom>
          <a:noFill/>
          <a:ln w="9525">
            <a:noFill/>
            <a:miter lim="800000"/>
            <a:headEnd/>
            <a:tailEnd/>
          </a:ln>
        </p:spPr>
        <p:txBody>
          <a:bodyPr wrap="none">
            <a:spAutoFit/>
          </a:bodyPr>
          <a:lstStyle/>
          <a:p>
            <a:r>
              <a:rPr lang="en-GB" sz="1600" b="1">
                <a:solidFill>
                  <a:srgbClr val="FFFFFF"/>
                </a:solidFill>
                <a:latin typeface="Calibri" pitchFamily="34" charset="0"/>
              </a:rPr>
              <a:t>Central </a:t>
            </a:r>
          </a:p>
          <a:p>
            <a:r>
              <a:rPr lang="en-GB" sz="1600" b="1">
                <a:solidFill>
                  <a:srgbClr val="FFFFFF"/>
                </a:solidFill>
                <a:latin typeface="Calibri" pitchFamily="34" charset="0"/>
              </a:rPr>
              <a:t>nervous </a:t>
            </a:r>
          </a:p>
          <a:p>
            <a:r>
              <a:rPr lang="en-GB" sz="1600" b="1">
                <a:solidFill>
                  <a:srgbClr val="FFFFFF"/>
                </a:solidFill>
                <a:latin typeface="Calibri" pitchFamily="34" charset="0"/>
              </a:rPr>
              <a:t>system</a:t>
            </a:r>
          </a:p>
        </p:txBody>
      </p:sp>
      <p:sp>
        <p:nvSpPr>
          <p:cNvPr id="4256" name="Text Box 219"/>
          <p:cNvSpPr txBox="1">
            <a:spLocks noChangeArrowheads="1"/>
          </p:cNvSpPr>
          <p:nvPr/>
        </p:nvSpPr>
        <p:spPr bwMode="auto">
          <a:xfrm>
            <a:off x="4441825" y="2495550"/>
            <a:ext cx="1239838" cy="338138"/>
          </a:xfrm>
          <a:prstGeom prst="rect">
            <a:avLst/>
          </a:prstGeom>
          <a:noFill/>
          <a:ln w="9525">
            <a:noFill/>
            <a:miter lim="800000"/>
            <a:headEnd/>
            <a:tailEnd/>
          </a:ln>
        </p:spPr>
        <p:txBody>
          <a:bodyPr wrap="none">
            <a:spAutoFit/>
          </a:bodyPr>
          <a:lstStyle/>
          <a:p>
            <a:r>
              <a:rPr lang="en-GB" sz="1600" b="1">
                <a:solidFill>
                  <a:srgbClr val="FFFF99"/>
                </a:solidFill>
                <a:latin typeface="Calibri" pitchFamily="34" charset="0"/>
              </a:rPr>
              <a:t>Vagus nerve</a:t>
            </a:r>
          </a:p>
        </p:txBody>
      </p:sp>
      <p:sp>
        <p:nvSpPr>
          <p:cNvPr id="4257" name="Text Box 220"/>
          <p:cNvSpPr txBox="1">
            <a:spLocks noChangeArrowheads="1"/>
          </p:cNvSpPr>
          <p:nvPr/>
        </p:nvSpPr>
        <p:spPr bwMode="auto">
          <a:xfrm>
            <a:off x="34925" y="4719638"/>
            <a:ext cx="1574800" cy="304800"/>
          </a:xfrm>
          <a:prstGeom prst="rect">
            <a:avLst/>
          </a:prstGeom>
          <a:noFill/>
          <a:ln w="9525">
            <a:noFill/>
            <a:miter lim="800000"/>
            <a:headEnd/>
            <a:tailEnd/>
          </a:ln>
        </p:spPr>
        <p:txBody>
          <a:bodyPr wrap="none">
            <a:spAutoFit/>
          </a:bodyPr>
          <a:lstStyle/>
          <a:p>
            <a:r>
              <a:rPr lang="en-GB" sz="1400">
                <a:solidFill>
                  <a:srgbClr val="FFCC99"/>
                </a:solidFill>
                <a:latin typeface="Calibri" pitchFamily="34" charset="0"/>
              </a:rPr>
              <a:t>Airway epithelium</a:t>
            </a:r>
          </a:p>
        </p:txBody>
      </p:sp>
      <p:sp>
        <p:nvSpPr>
          <p:cNvPr id="4258" name="Text Box 221"/>
          <p:cNvSpPr txBox="1">
            <a:spLocks noChangeArrowheads="1"/>
          </p:cNvSpPr>
          <p:nvPr/>
        </p:nvSpPr>
        <p:spPr bwMode="auto">
          <a:xfrm>
            <a:off x="4519613" y="2951163"/>
            <a:ext cx="1630362" cy="584200"/>
          </a:xfrm>
          <a:prstGeom prst="rect">
            <a:avLst/>
          </a:prstGeom>
          <a:noFill/>
          <a:ln w="9525">
            <a:noFill/>
            <a:miter lim="800000"/>
            <a:headEnd/>
            <a:tailEnd/>
          </a:ln>
        </p:spPr>
        <p:txBody>
          <a:bodyPr wrap="none">
            <a:spAutoFit/>
          </a:bodyPr>
          <a:lstStyle/>
          <a:p>
            <a:r>
              <a:rPr lang="en-GB" sz="1600" b="1">
                <a:solidFill>
                  <a:srgbClr val="FFFF00"/>
                </a:solidFill>
                <a:latin typeface="Calibri" pitchFamily="34" charset="0"/>
              </a:rPr>
              <a:t>Parasympathetic</a:t>
            </a:r>
          </a:p>
          <a:p>
            <a:r>
              <a:rPr lang="en-GB" sz="1600" b="1">
                <a:solidFill>
                  <a:srgbClr val="FFFF00"/>
                </a:solidFill>
                <a:latin typeface="Calibri" pitchFamily="34" charset="0"/>
              </a:rPr>
              <a:t>ganglion</a:t>
            </a:r>
          </a:p>
        </p:txBody>
      </p:sp>
      <p:sp>
        <p:nvSpPr>
          <p:cNvPr id="4259" name="Text Box 222"/>
          <p:cNvSpPr txBox="1">
            <a:spLocks noChangeArrowheads="1"/>
          </p:cNvSpPr>
          <p:nvPr/>
        </p:nvSpPr>
        <p:spPr bwMode="auto">
          <a:xfrm>
            <a:off x="31750" y="3894138"/>
            <a:ext cx="184150" cy="366712"/>
          </a:xfrm>
          <a:prstGeom prst="rect">
            <a:avLst/>
          </a:prstGeom>
          <a:noFill/>
          <a:ln w="9525">
            <a:noFill/>
            <a:miter lim="800000"/>
            <a:headEnd/>
            <a:tailEnd/>
          </a:ln>
        </p:spPr>
        <p:txBody>
          <a:bodyPr wrap="none">
            <a:spAutoFit/>
          </a:bodyPr>
          <a:lstStyle/>
          <a:p>
            <a:endParaRPr lang="en-GB">
              <a:solidFill>
                <a:srgbClr val="000000"/>
              </a:solidFill>
              <a:latin typeface="Calibri" pitchFamily="34" charset="0"/>
            </a:endParaRPr>
          </a:p>
        </p:txBody>
      </p:sp>
      <p:sp>
        <p:nvSpPr>
          <p:cNvPr id="4260" name="Text Box 223"/>
          <p:cNvSpPr txBox="1">
            <a:spLocks noChangeArrowheads="1"/>
          </p:cNvSpPr>
          <p:nvPr/>
        </p:nvSpPr>
        <p:spPr bwMode="auto">
          <a:xfrm>
            <a:off x="4224338" y="3813175"/>
            <a:ext cx="600075" cy="336550"/>
          </a:xfrm>
          <a:prstGeom prst="rect">
            <a:avLst/>
          </a:prstGeom>
          <a:noFill/>
          <a:ln w="9525">
            <a:noFill/>
            <a:miter lim="800000"/>
            <a:headEnd/>
            <a:tailEnd/>
          </a:ln>
        </p:spPr>
        <p:txBody>
          <a:bodyPr wrap="none">
            <a:spAutoFit/>
          </a:bodyPr>
          <a:lstStyle/>
          <a:p>
            <a:r>
              <a:rPr lang="en-GB" sz="1600" b="1">
                <a:solidFill>
                  <a:srgbClr val="FFCC00"/>
                </a:solidFill>
                <a:latin typeface="Calibri" pitchFamily="34" charset="0"/>
              </a:rPr>
              <a:t>ACh</a:t>
            </a:r>
          </a:p>
        </p:txBody>
      </p:sp>
      <p:sp>
        <p:nvSpPr>
          <p:cNvPr id="4261" name="Text Box 224"/>
          <p:cNvSpPr txBox="1">
            <a:spLocks noChangeArrowheads="1"/>
          </p:cNvSpPr>
          <p:nvPr/>
        </p:nvSpPr>
        <p:spPr bwMode="auto">
          <a:xfrm>
            <a:off x="3563938" y="2947988"/>
            <a:ext cx="600075" cy="336550"/>
          </a:xfrm>
          <a:prstGeom prst="rect">
            <a:avLst/>
          </a:prstGeom>
          <a:noFill/>
          <a:ln w="9525">
            <a:noFill/>
            <a:miter lim="800000"/>
            <a:headEnd/>
            <a:tailEnd/>
          </a:ln>
        </p:spPr>
        <p:txBody>
          <a:bodyPr wrap="none">
            <a:spAutoFit/>
          </a:bodyPr>
          <a:lstStyle/>
          <a:p>
            <a:r>
              <a:rPr lang="en-GB" sz="1600" b="1">
                <a:solidFill>
                  <a:srgbClr val="FFCC00"/>
                </a:solidFill>
                <a:latin typeface="Calibri" pitchFamily="34" charset="0"/>
              </a:rPr>
              <a:t>ACh</a:t>
            </a:r>
          </a:p>
        </p:txBody>
      </p:sp>
      <p:sp>
        <p:nvSpPr>
          <p:cNvPr id="4262" name="Text Box 225"/>
          <p:cNvSpPr txBox="1">
            <a:spLocks noChangeArrowheads="1"/>
          </p:cNvSpPr>
          <p:nvPr/>
        </p:nvSpPr>
        <p:spPr bwMode="auto">
          <a:xfrm>
            <a:off x="6607175" y="3668713"/>
            <a:ext cx="600075" cy="336550"/>
          </a:xfrm>
          <a:prstGeom prst="rect">
            <a:avLst/>
          </a:prstGeom>
          <a:noFill/>
          <a:ln w="9525">
            <a:noFill/>
            <a:miter lim="800000"/>
            <a:headEnd/>
            <a:tailEnd/>
          </a:ln>
        </p:spPr>
        <p:txBody>
          <a:bodyPr wrap="none">
            <a:spAutoFit/>
          </a:bodyPr>
          <a:lstStyle/>
          <a:p>
            <a:r>
              <a:rPr lang="en-GB" sz="1600" b="1">
                <a:solidFill>
                  <a:srgbClr val="FFCC00"/>
                </a:solidFill>
                <a:latin typeface="Calibri" pitchFamily="34" charset="0"/>
              </a:rPr>
              <a:t>ACh</a:t>
            </a:r>
          </a:p>
        </p:txBody>
      </p:sp>
      <p:sp>
        <p:nvSpPr>
          <p:cNvPr id="4263" name="Text Box 226"/>
          <p:cNvSpPr txBox="1">
            <a:spLocks noChangeArrowheads="1"/>
          </p:cNvSpPr>
          <p:nvPr/>
        </p:nvSpPr>
        <p:spPr bwMode="auto">
          <a:xfrm>
            <a:off x="398463" y="3927475"/>
            <a:ext cx="1436687" cy="581025"/>
          </a:xfrm>
          <a:prstGeom prst="rect">
            <a:avLst/>
          </a:prstGeom>
          <a:noFill/>
          <a:ln w="9525">
            <a:noFill/>
            <a:miter lim="800000"/>
            <a:headEnd/>
            <a:tailEnd/>
          </a:ln>
        </p:spPr>
        <p:txBody>
          <a:bodyPr wrap="none">
            <a:spAutoFit/>
          </a:bodyPr>
          <a:lstStyle/>
          <a:p>
            <a:pPr algn="r"/>
            <a:r>
              <a:rPr lang="en-GB" sz="1600" b="1">
                <a:solidFill>
                  <a:srgbClr val="99CCFF"/>
                </a:solidFill>
                <a:latin typeface="Calibri" pitchFamily="34" charset="0"/>
              </a:rPr>
              <a:t>Inflammatory</a:t>
            </a:r>
          </a:p>
          <a:p>
            <a:pPr algn="r"/>
            <a:r>
              <a:rPr lang="en-GB" sz="1600" b="1">
                <a:solidFill>
                  <a:srgbClr val="99CCFF"/>
                </a:solidFill>
                <a:latin typeface="Calibri" pitchFamily="34" charset="0"/>
              </a:rPr>
              <a:t>cell mediators</a:t>
            </a:r>
          </a:p>
        </p:txBody>
      </p:sp>
      <p:sp>
        <p:nvSpPr>
          <p:cNvPr id="4264" name="Freeform 227"/>
          <p:cNvSpPr>
            <a:spLocks/>
          </p:cNvSpPr>
          <p:nvPr/>
        </p:nvSpPr>
        <p:spPr bwMode="auto">
          <a:xfrm>
            <a:off x="4543425" y="5076825"/>
            <a:ext cx="333375" cy="503238"/>
          </a:xfrm>
          <a:custGeom>
            <a:avLst/>
            <a:gdLst>
              <a:gd name="T0" fmla="*/ 2147483647 w 203"/>
              <a:gd name="T1" fmla="*/ 2147483647 h 291"/>
              <a:gd name="T2" fmla="*/ 2147483647 w 203"/>
              <a:gd name="T3" fmla="*/ 2147483647 h 291"/>
              <a:gd name="T4" fmla="*/ 2147483647 w 203"/>
              <a:gd name="T5" fmla="*/ 2147483647 h 291"/>
              <a:gd name="T6" fmla="*/ 2147483647 w 203"/>
              <a:gd name="T7" fmla="*/ 2147483647 h 291"/>
              <a:gd name="T8" fmla="*/ 2147483647 w 203"/>
              <a:gd name="T9" fmla="*/ 2147483647 h 291"/>
              <a:gd name="T10" fmla="*/ 2147483647 w 203"/>
              <a:gd name="T11" fmla="*/ 2147483647 h 291"/>
              <a:gd name="T12" fmla="*/ 2147483647 w 203"/>
              <a:gd name="T13" fmla="*/ 2147483647 h 291"/>
              <a:gd name="T14" fmla="*/ 2147483647 w 203"/>
              <a:gd name="T15" fmla="*/ 2147483647 h 291"/>
              <a:gd name="T16" fmla="*/ 2147483647 w 203"/>
              <a:gd name="T17" fmla="*/ 2147483647 h 291"/>
              <a:gd name="T18" fmla="*/ 2147483647 w 203"/>
              <a:gd name="T19" fmla="*/ 2147483647 h 291"/>
              <a:gd name="T20" fmla="*/ 2147483647 w 203"/>
              <a:gd name="T21" fmla="*/ 2147483647 h 291"/>
              <a:gd name="T22" fmla="*/ 2147483647 w 203"/>
              <a:gd name="T23" fmla="*/ 2147483647 h 291"/>
              <a:gd name="T24" fmla="*/ 2147483647 w 203"/>
              <a:gd name="T25" fmla="*/ 2147483647 h 291"/>
              <a:gd name="T26" fmla="*/ 2147483647 w 203"/>
              <a:gd name="T27" fmla="*/ 2147483647 h 291"/>
              <a:gd name="T28" fmla="*/ 2147483647 w 203"/>
              <a:gd name="T29" fmla="*/ 2147483647 h 291"/>
              <a:gd name="T30" fmla="*/ 2147483647 w 203"/>
              <a:gd name="T31" fmla="*/ 2147483647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91"/>
              <a:gd name="T50" fmla="*/ 203 w 20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91">
                <a:moveTo>
                  <a:pt x="5" y="38"/>
                </a:moveTo>
                <a:cubicBezTo>
                  <a:pt x="9" y="52"/>
                  <a:pt x="10" y="64"/>
                  <a:pt x="11" y="80"/>
                </a:cubicBezTo>
                <a:cubicBezTo>
                  <a:pt x="11" y="105"/>
                  <a:pt x="8" y="175"/>
                  <a:pt x="7" y="195"/>
                </a:cubicBezTo>
                <a:cubicBezTo>
                  <a:pt x="6" y="215"/>
                  <a:pt x="7" y="192"/>
                  <a:pt x="7" y="200"/>
                </a:cubicBezTo>
                <a:cubicBezTo>
                  <a:pt x="8" y="208"/>
                  <a:pt x="0" y="229"/>
                  <a:pt x="5" y="242"/>
                </a:cubicBezTo>
                <a:cubicBezTo>
                  <a:pt x="10" y="255"/>
                  <a:pt x="15" y="271"/>
                  <a:pt x="40" y="276"/>
                </a:cubicBezTo>
                <a:cubicBezTo>
                  <a:pt x="70" y="291"/>
                  <a:pt x="124" y="277"/>
                  <a:pt x="158" y="272"/>
                </a:cubicBezTo>
                <a:cubicBezTo>
                  <a:pt x="164" y="270"/>
                  <a:pt x="165" y="267"/>
                  <a:pt x="170" y="263"/>
                </a:cubicBezTo>
                <a:cubicBezTo>
                  <a:pt x="175" y="255"/>
                  <a:pt x="183" y="251"/>
                  <a:pt x="187" y="242"/>
                </a:cubicBezTo>
                <a:cubicBezTo>
                  <a:pt x="188" y="212"/>
                  <a:pt x="198" y="184"/>
                  <a:pt x="203" y="155"/>
                </a:cubicBezTo>
                <a:cubicBezTo>
                  <a:pt x="203" y="140"/>
                  <a:pt x="197" y="116"/>
                  <a:pt x="197" y="101"/>
                </a:cubicBezTo>
                <a:cubicBezTo>
                  <a:pt x="194" y="83"/>
                  <a:pt x="199" y="59"/>
                  <a:pt x="194" y="47"/>
                </a:cubicBezTo>
                <a:cubicBezTo>
                  <a:pt x="189" y="35"/>
                  <a:pt x="174" y="30"/>
                  <a:pt x="167" y="26"/>
                </a:cubicBezTo>
                <a:cubicBezTo>
                  <a:pt x="162" y="23"/>
                  <a:pt x="158" y="21"/>
                  <a:pt x="152" y="20"/>
                </a:cubicBezTo>
                <a:cubicBezTo>
                  <a:pt x="112" y="0"/>
                  <a:pt x="61" y="7"/>
                  <a:pt x="22" y="26"/>
                </a:cubicBezTo>
                <a:cubicBezTo>
                  <a:pt x="20" y="30"/>
                  <a:pt x="1" y="40"/>
                  <a:pt x="5" y="38"/>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65" name="Freeform 228"/>
          <p:cNvSpPr>
            <a:spLocks/>
          </p:cNvSpPr>
          <p:nvPr/>
        </p:nvSpPr>
        <p:spPr bwMode="auto">
          <a:xfrm>
            <a:off x="4616450" y="5153025"/>
            <a:ext cx="157163" cy="141288"/>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66" name="Freeform 229"/>
          <p:cNvSpPr>
            <a:spLocks/>
          </p:cNvSpPr>
          <p:nvPr/>
        </p:nvSpPr>
        <p:spPr bwMode="auto">
          <a:xfrm>
            <a:off x="4605338" y="5559425"/>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67" name="Freeform 230"/>
          <p:cNvSpPr>
            <a:spLocks/>
          </p:cNvSpPr>
          <p:nvPr/>
        </p:nvSpPr>
        <p:spPr bwMode="auto">
          <a:xfrm>
            <a:off x="4627563" y="5556250"/>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68" name="Freeform 231"/>
          <p:cNvSpPr>
            <a:spLocks/>
          </p:cNvSpPr>
          <p:nvPr/>
        </p:nvSpPr>
        <p:spPr bwMode="auto">
          <a:xfrm>
            <a:off x="4686300" y="5556250"/>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69" name="Freeform 232"/>
          <p:cNvSpPr>
            <a:spLocks/>
          </p:cNvSpPr>
          <p:nvPr/>
        </p:nvSpPr>
        <p:spPr bwMode="auto">
          <a:xfrm>
            <a:off x="4760913" y="5556250"/>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0" name="Freeform 233"/>
          <p:cNvSpPr>
            <a:spLocks/>
          </p:cNvSpPr>
          <p:nvPr/>
        </p:nvSpPr>
        <p:spPr bwMode="auto">
          <a:xfrm>
            <a:off x="4702175" y="5556250"/>
            <a:ext cx="17463"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1" name="Freeform 234"/>
          <p:cNvSpPr>
            <a:spLocks/>
          </p:cNvSpPr>
          <p:nvPr/>
        </p:nvSpPr>
        <p:spPr bwMode="auto">
          <a:xfrm>
            <a:off x="4657725" y="5567363"/>
            <a:ext cx="23813"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2" name="Freeform 235"/>
          <p:cNvSpPr>
            <a:spLocks/>
          </p:cNvSpPr>
          <p:nvPr/>
        </p:nvSpPr>
        <p:spPr bwMode="auto">
          <a:xfrm>
            <a:off x="4729163" y="5568950"/>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3" name="Freeform 236"/>
          <p:cNvSpPr>
            <a:spLocks/>
          </p:cNvSpPr>
          <p:nvPr/>
        </p:nvSpPr>
        <p:spPr bwMode="auto">
          <a:xfrm>
            <a:off x="4792663" y="5559425"/>
            <a:ext cx="20637" cy="119063"/>
          </a:xfrm>
          <a:custGeom>
            <a:avLst/>
            <a:gdLst>
              <a:gd name="T0" fmla="*/ 2147483647 w 12"/>
              <a:gd name="T1" fmla="*/ 0 h 69"/>
              <a:gd name="T2" fmla="*/ 2147483647 w 12"/>
              <a:gd name="T3" fmla="*/ 2147483647 h 69"/>
              <a:gd name="T4" fmla="*/ 2147483647 w 12"/>
              <a:gd name="T5" fmla="*/ 2147483647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4" name="Freeform 237"/>
          <p:cNvSpPr>
            <a:spLocks/>
          </p:cNvSpPr>
          <p:nvPr/>
        </p:nvSpPr>
        <p:spPr bwMode="auto">
          <a:xfrm>
            <a:off x="4848225" y="5076825"/>
            <a:ext cx="257175" cy="503238"/>
          </a:xfrm>
          <a:custGeom>
            <a:avLst/>
            <a:gdLst>
              <a:gd name="T0" fmla="*/ 2147483647 w 157"/>
              <a:gd name="T1" fmla="*/ 2147483647 h 291"/>
              <a:gd name="T2" fmla="*/ 2147483647 w 157"/>
              <a:gd name="T3" fmla="*/ 2147483647 h 291"/>
              <a:gd name="T4" fmla="*/ 2147483647 w 157"/>
              <a:gd name="T5" fmla="*/ 2147483647 h 291"/>
              <a:gd name="T6" fmla="*/ 2147483647 w 157"/>
              <a:gd name="T7" fmla="*/ 2147483647 h 291"/>
              <a:gd name="T8" fmla="*/ 2147483647 w 157"/>
              <a:gd name="T9" fmla="*/ 2147483647 h 291"/>
              <a:gd name="T10" fmla="*/ 2147483647 w 157"/>
              <a:gd name="T11" fmla="*/ 2147483647 h 291"/>
              <a:gd name="T12" fmla="*/ 2147483647 w 157"/>
              <a:gd name="T13" fmla="*/ 2147483647 h 291"/>
              <a:gd name="T14" fmla="*/ 2147483647 w 157"/>
              <a:gd name="T15" fmla="*/ 2147483647 h 291"/>
              <a:gd name="T16" fmla="*/ 2147483647 w 157"/>
              <a:gd name="T17" fmla="*/ 2147483647 h 291"/>
              <a:gd name="T18" fmla="*/ 2147483647 w 157"/>
              <a:gd name="T19" fmla="*/ 2147483647 h 291"/>
              <a:gd name="T20" fmla="*/ 2147483647 w 157"/>
              <a:gd name="T21" fmla="*/ 2147483647 h 291"/>
              <a:gd name="T22" fmla="*/ 2147483647 w 157"/>
              <a:gd name="T23" fmla="*/ 2147483647 h 291"/>
              <a:gd name="T24" fmla="*/ 2147483647 w 157"/>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291"/>
              <a:gd name="T41" fmla="*/ 157 w 157"/>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291">
                <a:moveTo>
                  <a:pt x="11" y="44"/>
                </a:moveTo>
                <a:cubicBezTo>
                  <a:pt x="15" y="58"/>
                  <a:pt x="9" y="64"/>
                  <a:pt x="10" y="80"/>
                </a:cubicBezTo>
                <a:cubicBezTo>
                  <a:pt x="11" y="120"/>
                  <a:pt x="25" y="163"/>
                  <a:pt x="12" y="201"/>
                </a:cubicBezTo>
                <a:cubicBezTo>
                  <a:pt x="8" y="229"/>
                  <a:pt x="0" y="269"/>
                  <a:pt x="35" y="276"/>
                </a:cubicBezTo>
                <a:cubicBezTo>
                  <a:pt x="65" y="291"/>
                  <a:pt x="103" y="277"/>
                  <a:pt x="137" y="272"/>
                </a:cubicBezTo>
                <a:cubicBezTo>
                  <a:pt x="143" y="270"/>
                  <a:pt x="131" y="258"/>
                  <a:pt x="136" y="254"/>
                </a:cubicBezTo>
                <a:cubicBezTo>
                  <a:pt x="141" y="246"/>
                  <a:pt x="135" y="234"/>
                  <a:pt x="139" y="225"/>
                </a:cubicBezTo>
                <a:cubicBezTo>
                  <a:pt x="140" y="195"/>
                  <a:pt x="129" y="173"/>
                  <a:pt x="134" y="144"/>
                </a:cubicBezTo>
                <a:cubicBezTo>
                  <a:pt x="134" y="129"/>
                  <a:pt x="137" y="114"/>
                  <a:pt x="137" y="99"/>
                </a:cubicBezTo>
                <a:cubicBezTo>
                  <a:pt x="136" y="80"/>
                  <a:pt x="137" y="39"/>
                  <a:pt x="139" y="26"/>
                </a:cubicBezTo>
                <a:cubicBezTo>
                  <a:pt x="134" y="23"/>
                  <a:pt x="157" y="21"/>
                  <a:pt x="151" y="20"/>
                </a:cubicBezTo>
                <a:cubicBezTo>
                  <a:pt x="111"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75" name="Freeform 238"/>
          <p:cNvSpPr>
            <a:spLocks/>
          </p:cNvSpPr>
          <p:nvPr/>
        </p:nvSpPr>
        <p:spPr bwMode="auto">
          <a:xfrm>
            <a:off x="4913313" y="5153025"/>
            <a:ext cx="157162" cy="141288"/>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76" name="Freeform 239"/>
          <p:cNvSpPr>
            <a:spLocks/>
          </p:cNvSpPr>
          <p:nvPr/>
        </p:nvSpPr>
        <p:spPr bwMode="auto">
          <a:xfrm>
            <a:off x="4900613" y="5559425"/>
            <a:ext cx="17462"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7" name="Freeform 240"/>
          <p:cNvSpPr>
            <a:spLocks/>
          </p:cNvSpPr>
          <p:nvPr/>
        </p:nvSpPr>
        <p:spPr bwMode="auto">
          <a:xfrm>
            <a:off x="4924425" y="5556250"/>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8" name="Freeform 241"/>
          <p:cNvSpPr>
            <a:spLocks/>
          </p:cNvSpPr>
          <p:nvPr/>
        </p:nvSpPr>
        <p:spPr bwMode="auto">
          <a:xfrm>
            <a:off x="4983163" y="5556250"/>
            <a:ext cx="15875"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79" name="Freeform 242"/>
          <p:cNvSpPr>
            <a:spLocks/>
          </p:cNvSpPr>
          <p:nvPr/>
        </p:nvSpPr>
        <p:spPr bwMode="auto">
          <a:xfrm>
            <a:off x="4999038" y="5556250"/>
            <a:ext cx="17462" cy="106363"/>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80" name="Freeform 243"/>
          <p:cNvSpPr>
            <a:spLocks/>
          </p:cNvSpPr>
          <p:nvPr/>
        </p:nvSpPr>
        <p:spPr bwMode="auto">
          <a:xfrm>
            <a:off x="4953000" y="5567363"/>
            <a:ext cx="25400"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81" name="Freeform 244"/>
          <p:cNvSpPr>
            <a:spLocks/>
          </p:cNvSpPr>
          <p:nvPr/>
        </p:nvSpPr>
        <p:spPr bwMode="auto">
          <a:xfrm>
            <a:off x="5057775" y="5075238"/>
            <a:ext cx="257175" cy="511175"/>
          </a:xfrm>
          <a:custGeom>
            <a:avLst/>
            <a:gdLst>
              <a:gd name="T0" fmla="*/ 2147483647 w 162"/>
              <a:gd name="T1" fmla="*/ 2147483647 h 322"/>
              <a:gd name="T2" fmla="*/ 2147483647 w 162"/>
              <a:gd name="T3" fmla="*/ 2147483647 h 322"/>
              <a:gd name="T4" fmla="*/ 2147483647 w 162"/>
              <a:gd name="T5" fmla="*/ 2147483647 h 322"/>
              <a:gd name="T6" fmla="*/ 2147483647 w 162"/>
              <a:gd name="T7" fmla="*/ 2147483647 h 322"/>
              <a:gd name="T8" fmla="*/ 2147483647 w 162"/>
              <a:gd name="T9" fmla="*/ 2147483647 h 322"/>
              <a:gd name="T10" fmla="*/ 2147483647 w 162"/>
              <a:gd name="T11" fmla="*/ 2147483647 h 322"/>
              <a:gd name="T12" fmla="*/ 2147483647 w 162"/>
              <a:gd name="T13" fmla="*/ 2147483647 h 322"/>
              <a:gd name="T14" fmla="*/ 2147483647 w 162"/>
              <a:gd name="T15" fmla="*/ 2147483647 h 322"/>
              <a:gd name="T16" fmla="*/ 2147483647 w 162"/>
              <a:gd name="T17" fmla="*/ 2147483647 h 322"/>
              <a:gd name="T18" fmla="*/ 2147483647 w 162"/>
              <a:gd name="T19" fmla="*/ 2147483647 h 322"/>
              <a:gd name="T20" fmla="*/ 2147483647 w 162"/>
              <a:gd name="T21" fmla="*/ 2147483647 h 322"/>
              <a:gd name="T22" fmla="*/ 2147483647 w 162"/>
              <a:gd name="T23" fmla="*/ 2147483647 h 322"/>
              <a:gd name="T24" fmla="*/ 2147483647 w 162"/>
              <a:gd name="T25" fmla="*/ 2147483647 h 322"/>
              <a:gd name="T26" fmla="*/ 2147483647 w 162"/>
              <a:gd name="T27" fmla="*/ 2147483647 h 322"/>
              <a:gd name="T28" fmla="*/ 2147483647 w 162"/>
              <a:gd name="T29" fmla="*/ 2147483647 h 322"/>
              <a:gd name="T30" fmla="*/ 2147483647 w 162"/>
              <a:gd name="T31" fmla="*/ 2147483647 h 322"/>
              <a:gd name="T32" fmla="*/ 2147483647 w 162"/>
              <a:gd name="T33" fmla="*/ 2147483647 h 322"/>
              <a:gd name="T34" fmla="*/ 2147483647 w 162"/>
              <a:gd name="T35" fmla="*/ 2147483647 h 322"/>
              <a:gd name="T36" fmla="*/ 2147483647 w 162"/>
              <a:gd name="T37" fmla="*/ 2147483647 h 322"/>
              <a:gd name="T38" fmla="*/ 2147483647 w 162"/>
              <a:gd name="T39" fmla="*/ 2147483647 h 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22"/>
              <a:gd name="T62" fmla="*/ 162 w 162"/>
              <a:gd name="T63" fmla="*/ 322 h 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22">
                <a:moveTo>
                  <a:pt x="24" y="4"/>
                </a:moveTo>
                <a:cubicBezTo>
                  <a:pt x="17" y="9"/>
                  <a:pt x="26" y="12"/>
                  <a:pt x="19" y="16"/>
                </a:cubicBezTo>
                <a:cubicBezTo>
                  <a:pt x="18" y="23"/>
                  <a:pt x="18" y="26"/>
                  <a:pt x="15" y="33"/>
                </a:cubicBezTo>
                <a:cubicBezTo>
                  <a:pt x="14" y="60"/>
                  <a:pt x="0" y="87"/>
                  <a:pt x="14" y="112"/>
                </a:cubicBezTo>
                <a:cubicBezTo>
                  <a:pt x="14" y="131"/>
                  <a:pt x="9" y="128"/>
                  <a:pt x="8" y="141"/>
                </a:cubicBezTo>
                <a:cubicBezTo>
                  <a:pt x="7" y="154"/>
                  <a:pt x="7" y="172"/>
                  <a:pt x="8" y="189"/>
                </a:cubicBezTo>
                <a:cubicBezTo>
                  <a:pt x="11" y="210"/>
                  <a:pt x="12" y="233"/>
                  <a:pt x="12" y="249"/>
                </a:cubicBezTo>
                <a:cubicBezTo>
                  <a:pt x="12" y="265"/>
                  <a:pt x="9" y="275"/>
                  <a:pt x="8" y="285"/>
                </a:cubicBezTo>
                <a:cubicBezTo>
                  <a:pt x="9" y="295"/>
                  <a:pt x="0" y="308"/>
                  <a:pt x="9" y="310"/>
                </a:cubicBezTo>
                <a:cubicBezTo>
                  <a:pt x="24" y="322"/>
                  <a:pt x="38" y="321"/>
                  <a:pt x="57" y="322"/>
                </a:cubicBezTo>
                <a:cubicBezTo>
                  <a:pt x="77" y="320"/>
                  <a:pt x="88" y="322"/>
                  <a:pt x="102" y="310"/>
                </a:cubicBezTo>
                <a:cubicBezTo>
                  <a:pt x="108" y="305"/>
                  <a:pt x="121" y="296"/>
                  <a:pt x="121" y="296"/>
                </a:cubicBezTo>
                <a:cubicBezTo>
                  <a:pt x="124" y="290"/>
                  <a:pt x="127" y="286"/>
                  <a:pt x="130" y="281"/>
                </a:cubicBezTo>
                <a:cubicBezTo>
                  <a:pt x="131" y="273"/>
                  <a:pt x="133" y="265"/>
                  <a:pt x="136" y="258"/>
                </a:cubicBezTo>
                <a:cubicBezTo>
                  <a:pt x="137" y="253"/>
                  <a:pt x="143" y="276"/>
                  <a:pt x="147" y="257"/>
                </a:cubicBezTo>
                <a:cubicBezTo>
                  <a:pt x="151" y="238"/>
                  <a:pt x="161" y="177"/>
                  <a:pt x="162" y="143"/>
                </a:cubicBezTo>
                <a:cubicBezTo>
                  <a:pt x="162" y="103"/>
                  <a:pt x="156" y="83"/>
                  <a:pt x="156" y="52"/>
                </a:cubicBezTo>
                <a:cubicBezTo>
                  <a:pt x="153" y="31"/>
                  <a:pt x="156" y="26"/>
                  <a:pt x="142" y="17"/>
                </a:cubicBezTo>
                <a:cubicBezTo>
                  <a:pt x="131" y="0"/>
                  <a:pt x="91" y="7"/>
                  <a:pt x="75" y="5"/>
                </a:cubicBezTo>
                <a:cubicBezTo>
                  <a:pt x="52" y="2"/>
                  <a:pt x="44" y="3"/>
                  <a:pt x="24" y="4"/>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2" name="Freeform 245"/>
          <p:cNvSpPr>
            <a:spLocks/>
          </p:cNvSpPr>
          <p:nvPr/>
        </p:nvSpPr>
        <p:spPr bwMode="auto">
          <a:xfrm>
            <a:off x="5081588" y="5121275"/>
            <a:ext cx="147637" cy="133350"/>
          </a:xfrm>
          <a:custGeom>
            <a:avLst/>
            <a:gdLst>
              <a:gd name="T0" fmla="*/ 2147483647 w 90"/>
              <a:gd name="T1" fmla="*/ 2147483647 h 77"/>
              <a:gd name="T2" fmla="*/ 2147483647 w 90"/>
              <a:gd name="T3" fmla="*/ 2147483647 h 77"/>
              <a:gd name="T4" fmla="*/ 2147483647 w 90"/>
              <a:gd name="T5" fmla="*/ 2147483647 h 77"/>
              <a:gd name="T6" fmla="*/ 2147483647 w 90"/>
              <a:gd name="T7" fmla="*/ 2147483647 h 77"/>
              <a:gd name="T8" fmla="*/ 2147483647 w 90"/>
              <a:gd name="T9" fmla="*/ 2147483647 h 77"/>
              <a:gd name="T10" fmla="*/ 2147483647 w 90"/>
              <a:gd name="T11" fmla="*/ 2147483647 h 77"/>
              <a:gd name="T12" fmla="*/ 2147483647 w 90"/>
              <a:gd name="T13" fmla="*/ 2147483647 h 77"/>
              <a:gd name="T14" fmla="*/ 2147483647 w 90"/>
              <a:gd name="T15" fmla="*/ 2147483647 h 77"/>
              <a:gd name="T16" fmla="*/ 2147483647 w 90"/>
              <a:gd name="T17" fmla="*/ 2147483647 h 77"/>
              <a:gd name="T18" fmla="*/ 2147483647 w 90"/>
              <a:gd name="T19" fmla="*/ 214748364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7"/>
              <a:gd name="T32" fmla="*/ 90 w 9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7">
                <a:moveTo>
                  <a:pt x="69" y="14"/>
                </a:moveTo>
                <a:cubicBezTo>
                  <a:pt x="64" y="11"/>
                  <a:pt x="61" y="9"/>
                  <a:pt x="55" y="8"/>
                </a:cubicBezTo>
                <a:cubicBezTo>
                  <a:pt x="39" y="0"/>
                  <a:pt x="22" y="7"/>
                  <a:pt x="9" y="17"/>
                </a:cubicBezTo>
                <a:cubicBezTo>
                  <a:pt x="2" y="31"/>
                  <a:pt x="0" y="42"/>
                  <a:pt x="9" y="60"/>
                </a:cubicBezTo>
                <a:cubicBezTo>
                  <a:pt x="11" y="68"/>
                  <a:pt x="14" y="68"/>
                  <a:pt x="21" y="69"/>
                </a:cubicBezTo>
                <a:cubicBezTo>
                  <a:pt x="26" y="72"/>
                  <a:pt x="31" y="75"/>
                  <a:pt x="36" y="77"/>
                </a:cubicBezTo>
                <a:cubicBezTo>
                  <a:pt x="69" y="74"/>
                  <a:pt x="62" y="76"/>
                  <a:pt x="81" y="65"/>
                </a:cubicBezTo>
                <a:cubicBezTo>
                  <a:pt x="82" y="59"/>
                  <a:pt x="85" y="56"/>
                  <a:pt x="87" y="51"/>
                </a:cubicBezTo>
                <a:cubicBezTo>
                  <a:pt x="90" y="35"/>
                  <a:pt x="84" y="20"/>
                  <a:pt x="67" y="17"/>
                </a:cubicBezTo>
                <a:cubicBezTo>
                  <a:pt x="63" y="10"/>
                  <a:pt x="62" y="11"/>
                  <a:pt x="69" y="14"/>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3" name="Freeform 246"/>
          <p:cNvSpPr>
            <a:spLocks/>
          </p:cNvSpPr>
          <p:nvPr/>
        </p:nvSpPr>
        <p:spPr bwMode="auto">
          <a:xfrm>
            <a:off x="5154613" y="5311775"/>
            <a:ext cx="74612" cy="68263"/>
          </a:xfrm>
          <a:custGeom>
            <a:avLst/>
            <a:gdLst>
              <a:gd name="T0" fmla="*/ 2147483647 w 45"/>
              <a:gd name="T1" fmla="*/ 2147483647 h 39"/>
              <a:gd name="T2" fmla="*/ 2147483647 w 45"/>
              <a:gd name="T3" fmla="*/ 0 h 39"/>
              <a:gd name="T4" fmla="*/ 0 w 45"/>
              <a:gd name="T5" fmla="*/ 2147483647 h 39"/>
              <a:gd name="T6" fmla="*/ 2147483647 w 45"/>
              <a:gd name="T7" fmla="*/ 2147483647 h 39"/>
              <a:gd name="T8" fmla="*/ 2147483647 w 45"/>
              <a:gd name="T9" fmla="*/ 2147483647 h 39"/>
              <a:gd name="T10" fmla="*/ 2147483647 w 45"/>
              <a:gd name="T11" fmla="*/ 2147483647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10"/>
                </a:moveTo>
                <a:cubicBezTo>
                  <a:pt x="36" y="3"/>
                  <a:pt x="31" y="1"/>
                  <a:pt x="19" y="0"/>
                </a:cubicBezTo>
                <a:cubicBezTo>
                  <a:pt x="9" y="2"/>
                  <a:pt x="2" y="2"/>
                  <a:pt x="0" y="12"/>
                </a:cubicBezTo>
                <a:cubicBezTo>
                  <a:pt x="3" y="31"/>
                  <a:pt x="1" y="31"/>
                  <a:pt x="15" y="39"/>
                </a:cubicBezTo>
                <a:cubicBezTo>
                  <a:pt x="28" y="36"/>
                  <a:pt x="32" y="37"/>
                  <a:pt x="39" y="27"/>
                </a:cubicBezTo>
                <a:cubicBezTo>
                  <a:pt x="40" y="21"/>
                  <a:pt x="45" y="17"/>
                  <a:pt x="45" y="1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4" name="Freeform 247"/>
          <p:cNvSpPr>
            <a:spLocks/>
          </p:cNvSpPr>
          <p:nvPr/>
        </p:nvSpPr>
        <p:spPr bwMode="auto">
          <a:xfrm>
            <a:off x="5153025" y="5400675"/>
            <a:ext cx="69850" cy="68263"/>
          </a:xfrm>
          <a:custGeom>
            <a:avLst/>
            <a:gdLst>
              <a:gd name="T0" fmla="*/ 2147483647 w 42"/>
              <a:gd name="T1" fmla="*/ 2147483647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2" y="25"/>
                </a:moveTo>
                <a:cubicBezTo>
                  <a:pt x="38" y="14"/>
                  <a:pt x="34" y="8"/>
                  <a:pt x="22" y="6"/>
                </a:cubicBezTo>
                <a:cubicBezTo>
                  <a:pt x="10" y="0"/>
                  <a:pt x="8" y="8"/>
                  <a:pt x="4" y="18"/>
                </a:cubicBezTo>
                <a:cubicBezTo>
                  <a:pt x="2" y="30"/>
                  <a:pt x="0" y="38"/>
                  <a:pt x="15" y="40"/>
                </a:cubicBezTo>
                <a:cubicBezTo>
                  <a:pt x="29" y="37"/>
                  <a:pt x="34" y="38"/>
                  <a:pt x="39" y="25"/>
                </a:cubicBezTo>
                <a:cubicBezTo>
                  <a:pt x="40" y="17"/>
                  <a:pt x="39" y="17"/>
                  <a:pt x="42" y="25"/>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5" name="Freeform 248"/>
          <p:cNvSpPr>
            <a:spLocks/>
          </p:cNvSpPr>
          <p:nvPr/>
        </p:nvSpPr>
        <p:spPr bwMode="auto">
          <a:xfrm>
            <a:off x="5075238" y="5446713"/>
            <a:ext cx="58737" cy="57150"/>
          </a:xfrm>
          <a:custGeom>
            <a:avLst/>
            <a:gdLst>
              <a:gd name="T0" fmla="*/ 2147483647 w 36"/>
              <a:gd name="T1" fmla="*/ 2147483647 h 33"/>
              <a:gd name="T2" fmla="*/ 2147483647 w 36"/>
              <a:gd name="T3" fmla="*/ 2147483647 h 33"/>
              <a:gd name="T4" fmla="*/ 2147483647 w 36"/>
              <a:gd name="T5" fmla="*/ 2147483647 h 33"/>
              <a:gd name="T6" fmla="*/ 2147483647 w 36"/>
              <a:gd name="T7" fmla="*/ 2147483647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0" y="16"/>
                </a:moveTo>
                <a:cubicBezTo>
                  <a:pt x="18" y="0"/>
                  <a:pt x="0" y="25"/>
                  <a:pt x="20" y="33"/>
                </a:cubicBezTo>
                <a:cubicBezTo>
                  <a:pt x="31" y="30"/>
                  <a:pt x="31" y="30"/>
                  <a:pt x="35" y="21"/>
                </a:cubicBezTo>
                <a:cubicBezTo>
                  <a:pt x="36" y="16"/>
                  <a:pt x="36" y="8"/>
                  <a:pt x="30" y="16"/>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6" name="Freeform 249"/>
          <p:cNvSpPr>
            <a:spLocks/>
          </p:cNvSpPr>
          <p:nvPr/>
        </p:nvSpPr>
        <p:spPr bwMode="auto">
          <a:xfrm>
            <a:off x="5176838" y="5494338"/>
            <a:ext cx="55562" cy="47625"/>
          </a:xfrm>
          <a:custGeom>
            <a:avLst/>
            <a:gdLst>
              <a:gd name="T0" fmla="*/ 2147483647 w 34"/>
              <a:gd name="T1" fmla="*/ 2147483647 h 27"/>
              <a:gd name="T2" fmla="*/ 2147483647 w 34"/>
              <a:gd name="T3" fmla="*/ 0 h 27"/>
              <a:gd name="T4" fmla="*/ 2147483647 w 34"/>
              <a:gd name="T5" fmla="*/ 2147483647 h 27"/>
              <a:gd name="T6" fmla="*/ 2147483647 w 34"/>
              <a:gd name="T7" fmla="*/ 2147483647 h 27"/>
              <a:gd name="T8" fmla="*/ 2147483647 w 34"/>
              <a:gd name="T9" fmla="*/ 2147483647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28" y="20"/>
                </a:moveTo>
                <a:cubicBezTo>
                  <a:pt x="32" y="8"/>
                  <a:pt x="34" y="6"/>
                  <a:pt x="21" y="0"/>
                </a:cubicBezTo>
                <a:cubicBezTo>
                  <a:pt x="12" y="3"/>
                  <a:pt x="12" y="5"/>
                  <a:pt x="7" y="12"/>
                </a:cubicBezTo>
                <a:cubicBezTo>
                  <a:pt x="4" y="25"/>
                  <a:pt x="0" y="25"/>
                  <a:pt x="18" y="27"/>
                </a:cubicBezTo>
                <a:cubicBezTo>
                  <a:pt x="25" y="24"/>
                  <a:pt x="32" y="11"/>
                  <a:pt x="28" y="2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7" name="Freeform 250"/>
          <p:cNvSpPr>
            <a:spLocks/>
          </p:cNvSpPr>
          <p:nvPr/>
        </p:nvSpPr>
        <p:spPr bwMode="auto">
          <a:xfrm>
            <a:off x="5075238" y="5513388"/>
            <a:ext cx="66675" cy="58737"/>
          </a:xfrm>
          <a:custGeom>
            <a:avLst/>
            <a:gdLst>
              <a:gd name="T0" fmla="*/ 2147483647 w 41"/>
              <a:gd name="T1" fmla="*/ 2147483647 h 34"/>
              <a:gd name="T2" fmla="*/ 2147483647 w 41"/>
              <a:gd name="T3" fmla="*/ 2147483647 h 34"/>
              <a:gd name="T4" fmla="*/ 2147483647 w 41"/>
              <a:gd name="T5" fmla="*/ 2147483647 h 34"/>
              <a:gd name="T6" fmla="*/ 2147483647 w 41"/>
              <a:gd name="T7" fmla="*/ 2147483647 h 34"/>
              <a:gd name="T8" fmla="*/ 2147483647 w 41"/>
              <a:gd name="T9" fmla="*/ 2147483647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1" y="22"/>
                </a:moveTo>
                <a:cubicBezTo>
                  <a:pt x="38" y="9"/>
                  <a:pt x="34" y="7"/>
                  <a:pt x="23" y="1"/>
                </a:cubicBezTo>
                <a:cubicBezTo>
                  <a:pt x="0" y="5"/>
                  <a:pt x="9" y="0"/>
                  <a:pt x="3" y="13"/>
                </a:cubicBezTo>
                <a:cubicBezTo>
                  <a:pt x="8" y="34"/>
                  <a:pt x="8" y="31"/>
                  <a:pt x="30" y="27"/>
                </a:cubicBezTo>
                <a:cubicBezTo>
                  <a:pt x="37" y="24"/>
                  <a:pt x="36" y="17"/>
                  <a:pt x="41" y="22"/>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88" name="Freeform 251"/>
          <p:cNvSpPr>
            <a:spLocks/>
          </p:cNvSpPr>
          <p:nvPr/>
        </p:nvSpPr>
        <p:spPr bwMode="auto">
          <a:xfrm>
            <a:off x="5054600" y="5583238"/>
            <a:ext cx="19050" cy="36512"/>
          </a:xfrm>
          <a:custGeom>
            <a:avLst/>
            <a:gdLst>
              <a:gd name="T0" fmla="*/ 2147483647 w 11"/>
              <a:gd name="T1" fmla="*/ 0 h 21"/>
              <a:gd name="T2" fmla="*/ 0 w 11"/>
              <a:gd name="T3" fmla="*/ 2147483647 h 21"/>
              <a:gd name="T4" fmla="*/ 0 60000 65536"/>
              <a:gd name="T5" fmla="*/ 0 60000 65536"/>
              <a:gd name="T6" fmla="*/ 0 w 11"/>
              <a:gd name="T7" fmla="*/ 0 h 21"/>
              <a:gd name="T8" fmla="*/ 11 w 11"/>
              <a:gd name="T9" fmla="*/ 21 h 21"/>
            </a:gdLst>
            <a:ahLst/>
            <a:cxnLst>
              <a:cxn ang="T4">
                <a:pos x="T0" y="T1"/>
              </a:cxn>
              <a:cxn ang="T5">
                <a:pos x="T2" y="T3"/>
              </a:cxn>
            </a:cxnLst>
            <a:rect l="T6" t="T7" r="T8" b="T9"/>
            <a:pathLst>
              <a:path w="11" h="21">
                <a:moveTo>
                  <a:pt x="11" y="0"/>
                </a:moveTo>
                <a:cubicBezTo>
                  <a:pt x="8" y="7"/>
                  <a:pt x="5" y="16"/>
                  <a:pt x="0" y="21"/>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89" name="Freeform 252"/>
          <p:cNvSpPr>
            <a:spLocks/>
          </p:cNvSpPr>
          <p:nvPr/>
        </p:nvSpPr>
        <p:spPr bwMode="auto">
          <a:xfrm>
            <a:off x="5119688" y="5588000"/>
            <a:ext cx="3175" cy="39688"/>
          </a:xfrm>
          <a:custGeom>
            <a:avLst/>
            <a:gdLst>
              <a:gd name="T0" fmla="*/ 2147483647 w 2"/>
              <a:gd name="T1" fmla="*/ 0 h 23"/>
              <a:gd name="T2" fmla="*/ 0 w 2"/>
              <a:gd name="T3" fmla="*/ 2147483647 h 23"/>
              <a:gd name="T4" fmla="*/ 0 60000 65536"/>
              <a:gd name="T5" fmla="*/ 0 60000 65536"/>
              <a:gd name="T6" fmla="*/ 0 w 2"/>
              <a:gd name="T7" fmla="*/ 0 h 23"/>
              <a:gd name="T8" fmla="*/ 2 w 2"/>
              <a:gd name="T9" fmla="*/ 23 h 23"/>
            </a:gdLst>
            <a:ahLst/>
            <a:cxnLst>
              <a:cxn ang="T4">
                <a:pos x="T0" y="T1"/>
              </a:cxn>
              <a:cxn ang="T5">
                <a:pos x="T2" y="T3"/>
              </a:cxn>
            </a:cxnLst>
            <a:rect l="T6" t="T7" r="T8" b="T9"/>
            <a:pathLst>
              <a:path w="2" h="23">
                <a:moveTo>
                  <a:pt x="2" y="0"/>
                </a:moveTo>
                <a:cubicBezTo>
                  <a:pt x="1" y="8"/>
                  <a:pt x="0" y="23"/>
                  <a:pt x="0" y="23"/>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90" name="Freeform 253"/>
          <p:cNvSpPr>
            <a:spLocks/>
          </p:cNvSpPr>
          <p:nvPr/>
        </p:nvSpPr>
        <p:spPr bwMode="auto">
          <a:xfrm>
            <a:off x="5176838" y="5586413"/>
            <a:ext cx="6350" cy="42862"/>
          </a:xfrm>
          <a:custGeom>
            <a:avLst/>
            <a:gdLst>
              <a:gd name="T0" fmla="*/ 2147483647 w 4"/>
              <a:gd name="T1" fmla="*/ 0 h 25"/>
              <a:gd name="T2" fmla="*/ 2147483647 w 4"/>
              <a:gd name="T3" fmla="*/ 2147483647 h 25"/>
              <a:gd name="T4" fmla="*/ 0 60000 65536"/>
              <a:gd name="T5" fmla="*/ 0 60000 65536"/>
              <a:gd name="T6" fmla="*/ 0 w 4"/>
              <a:gd name="T7" fmla="*/ 0 h 25"/>
              <a:gd name="T8" fmla="*/ 4 w 4"/>
              <a:gd name="T9" fmla="*/ 25 h 25"/>
            </a:gdLst>
            <a:ahLst/>
            <a:cxnLst>
              <a:cxn ang="T4">
                <a:pos x="T0" y="T1"/>
              </a:cxn>
              <a:cxn ang="T5">
                <a:pos x="T2" y="T3"/>
              </a:cxn>
            </a:cxnLst>
            <a:rect l="T6" t="T7" r="T8" b="T9"/>
            <a:pathLst>
              <a:path w="4" h="25">
                <a:moveTo>
                  <a:pt x="1" y="0"/>
                </a:moveTo>
                <a:cubicBezTo>
                  <a:pt x="0" y="9"/>
                  <a:pt x="2" y="16"/>
                  <a:pt x="4" y="25"/>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91" name="Freeform 254"/>
          <p:cNvSpPr>
            <a:spLocks/>
          </p:cNvSpPr>
          <p:nvPr/>
        </p:nvSpPr>
        <p:spPr bwMode="auto">
          <a:xfrm>
            <a:off x="5211763" y="5576888"/>
            <a:ext cx="15875" cy="38100"/>
          </a:xfrm>
          <a:custGeom>
            <a:avLst/>
            <a:gdLst>
              <a:gd name="T0" fmla="*/ 0 w 9"/>
              <a:gd name="T1" fmla="*/ 0 h 22"/>
              <a:gd name="T2" fmla="*/ 2147483647 w 9"/>
              <a:gd name="T3" fmla="*/ 2147483647 h 22"/>
              <a:gd name="T4" fmla="*/ 2147483647 w 9"/>
              <a:gd name="T5" fmla="*/ 2147483647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0"/>
                </a:moveTo>
                <a:cubicBezTo>
                  <a:pt x="2" y="6"/>
                  <a:pt x="5" y="11"/>
                  <a:pt x="8" y="16"/>
                </a:cubicBezTo>
                <a:cubicBezTo>
                  <a:pt x="9" y="21"/>
                  <a:pt x="9" y="19"/>
                  <a:pt x="9" y="22"/>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292" name="Freeform 255"/>
          <p:cNvSpPr>
            <a:spLocks/>
          </p:cNvSpPr>
          <p:nvPr/>
        </p:nvSpPr>
        <p:spPr bwMode="auto">
          <a:xfrm>
            <a:off x="5240338" y="5562600"/>
            <a:ext cx="15875" cy="28575"/>
          </a:xfrm>
          <a:custGeom>
            <a:avLst/>
            <a:gdLst>
              <a:gd name="T0" fmla="*/ 0 w 10"/>
              <a:gd name="T1" fmla="*/ 0 h 17"/>
              <a:gd name="T2" fmla="*/ 2147483647 w 10"/>
              <a:gd name="T3" fmla="*/ 2147483647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0" y="0"/>
                </a:moveTo>
                <a:cubicBezTo>
                  <a:pt x="3" y="4"/>
                  <a:pt x="10" y="12"/>
                  <a:pt x="10" y="17"/>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grpSp>
        <p:nvGrpSpPr>
          <p:cNvPr id="4293" name="Group 256"/>
          <p:cNvGrpSpPr>
            <a:grpSpLocks/>
          </p:cNvGrpSpPr>
          <p:nvPr/>
        </p:nvGrpSpPr>
        <p:grpSpPr bwMode="auto">
          <a:xfrm>
            <a:off x="5286375" y="5075238"/>
            <a:ext cx="304800" cy="601662"/>
            <a:chOff x="1117" y="3295"/>
            <a:chExt cx="186" cy="348"/>
          </a:xfrm>
        </p:grpSpPr>
        <p:sp>
          <p:nvSpPr>
            <p:cNvPr id="4421" name="Freeform 257"/>
            <p:cNvSpPr>
              <a:spLocks/>
            </p:cNvSpPr>
            <p:nvPr/>
          </p:nvSpPr>
          <p:spPr bwMode="auto">
            <a:xfrm>
              <a:off x="1117" y="3295"/>
              <a:ext cx="186" cy="291"/>
            </a:xfrm>
            <a:custGeom>
              <a:avLst/>
              <a:gdLst>
                <a:gd name="T0" fmla="*/ 11 w 186"/>
                <a:gd name="T1" fmla="*/ 44 h 291"/>
                <a:gd name="T2" fmla="*/ 17 w 186"/>
                <a:gd name="T3" fmla="*/ 81 h 291"/>
                <a:gd name="T4" fmla="*/ 12 w 186"/>
                <a:gd name="T5" fmla="*/ 201 h 291"/>
                <a:gd name="T6" fmla="*/ 35 w 186"/>
                <a:gd name="T7" fmla="*/ 276 h 291"/>
                <a:gd name="T8" fmla="*/ 153 w 186"/>
                <a:gd name="T9" fmla="*/ 272 h 291"/>
                <a:gd name="T10" fmla="*/ 165 w 186"/>
                <a:gd name="T11" fmla="*/ 263 h 291"/>
                <a:gd name="T12" fmla="*/ 176 w 186"/>
                <a:gd name="T13" fmla="*/ 237 h 291"/>
                <a:gd name="T14" fmla="*/ 182 w 186"/>
                <a:gd name="T15" fmla="*/ 149 h 291"/>
                <a:gd name="T16" fmla="*/ 183 w 186"/>
                <a:gd name="T17" fmla="*/ 105 h 291"/>
                <a:gd name="T18" fmla="*/ 162 w 186"/>
                <a:gd name="T19" fmla="*/ 26 h 291"/>
                <a:gd name="T20" fmla="*/ 147 w 186"/>
                <a:gd name="T21" fmla="*/ 20 h 291"/>
                <a:gd name="T22" fmla="*/ 17 w 186"/>
                <a:gd name="T23" fmla="*/ 26 h 291"/>
                <a:gd name="T24" fmla="*/ 11 w 186"/>
                <a:gd name="T25" fmla="*/ 44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291"/>
                <a:gd name="T41" fmla="*/ 186 w 18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291">
                  <a:moveTo>
                    <a:pt x="11" y="44"/>
                  </a:moveTo>
                  <a:cubicBezTo>
                    <a:pt x="15" y="58"/>
                    <a:pt x="16" y="65"/>
                    <a:pt x="17" y="81"/>
                  </a:cubicBezTo>
                  <a:cubicBezTo>
                    <a:pt x="18" y="121"/>
                    <a:pt x="25" y="163"/>
                    <a:pt x="12" y="201"/>
                  </a:cubicBezTo>
                  <a:cubicBezTo>
                    <a:pt x="8" y="229"/>
                    <a:pt x="0" y="269"/>
                    <a:pt x="35" y="276"/>
                  </a:cubicBezTo>
                  <a:cubicBezTo>
                    <a:pt x="65" y="291"/>
                    <a:pt x="119" y="277"/>
                    <a:pt x="153" y="272"/>
                  </a:cubicBezTo>
                  <a:cubicBezTo>
                    <a:pt x="159" y="270"/>
                    <a:pt x="160" y="267"/>
                    <a:pt x="165" y="263"/>
                  </a:cubicBezTo>
                  <a:cubicBezTo>
                    <a:pt x="170" y="255"/>
                    <a:pt x="172" y="246"/>
                    <a:pt x="176" y="237"/>
                  </a:cubicBezTo>
                  <a:cubicBezTo>
                    <a:pt x="177" y="207"/>
                    <a:pt x="177" y="178"/>
                    <a:pt x="182" y="149"/>
                  </a:cubicBezTo>
                  <a:cubicBezTo>
                    <a:pt x="182" y="134"/>
                    <a:pt x="183" y="120"/>
                    <a:pt x="183" y="105"/>
                  </a:cubicBezTo>
                  <a:cubicBezTo>
                    <a:pt x="182" y="86"/>
                    <a:pt x="186" y="31"/>
                    <a:pt x="162" y="26"/>
                  </a:cubicBezTo>
                  <a:cubicBezTo>
                    <a:pt x="157" y="23"/>
                    <a:pt x="153" y="21"/>
                    <a:pt x="147" y="20"/>
                  </a:cubicBezTo>
                  <a:cubicBezTo>
                    <a:pt x="107"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22" name="Freeform 258"/>
            <p:cNvSpPr>
              <a:spLocks/>
            </p:cNvSpPr>
            <p:nvPr/>
          </p:nvSpPr>
          <p:spPr bwMode="auto">
            <a:xfrm>
              <a:off x="1156" y="3339"/>
              <a:ext cx="96" cy="82"/>
            </a:xfrm>
            <a:custGeom>
              <a:avLst/>
              <a:gdLst>
                <a:gd name="T0" fmla="*/ 71 w 96"/>
                <a:gd name="T1" fmla="*/ 7 h 82"/>
                <a:gd name="T2" fmla="*/ 57 w 96"/>
                <a:gd name="T3" fmla="*/ 0 h 82"/>
                <a:gd name="T4" fmla="*/ 15 w 96"/>
                <a:gd name="T5" fmla="*/ 12 h 82"/>
                <a:gd name="T6" fmla="*/ 6 w 96"/>
                <a:gd name="T7" fmla="*/ 25 h 82"/>
                <a:gd name="T8" fmla="*/ 23 w 96"/>
                <a:gd name="T9" fmla="*/ 70 h 82"/>
                <a:gd name="T10" fmla="*/ 50 w 96"/>
                <a:gd name="T11" fmla="*/ 82 h 82"/>
                <a:gd name="T12" fmla="*/ 83 w 96"/>
                <a:gd name="T13" fmla="*/ 75 h 82"/>
                <a:gd name="T14" fmla="*/ 92 w 96"/>
                <a:gd name="T15" fmla="*/ 61 h 82"/>
                <a:gd name="T16" fmla="*/ 96 w 96"/>
                <a:gd name="T17" fmla="*/ 46 h 82"/>
                <a:gd name="T18" fmla="*/ 93 w 96"/>
                <a:gd name="T19" fmla="*/ 21 h 82"/>
                <a:gd name="T20" fmla="*/ 80 w 96"/>
                <a:gd name="T21" fmla="*/ 13 h 82"/>
                <a:gd name="T22" fmla="*/ 71 w 96"/>
                <a:gd name="T23" fmla="*/ 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423" name="Freeform 259"/>
            <p:cNvSpPr>
              <a:spLocks/>
            </p:cNvSpPr>
            <p:nvPr/>
          </p:nvSpPr>
          <p:spPr bwMode="auto">
            <a:xfrm>
              <a:off x="1149" y="3574"/>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4" name="Freeform 260"/>
            <p:cNvSpPr>
              <a:spLocks/>
            </p:cNvSpPr>
            <p:nvPr/>
          </p:nvSpPr>
          <p:spPr bwMode="auto">
            <a:xfrm>
              <a:off x="1163"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5" name="Freeform 261"/>
            <p:cNvSpPr>
              <a:spLocks/>
            </p:cNvSpPr>
            <p:nvPr/>
          </p:nvSpPr>
          <p:spPr bwMode="auto">
            <a:xfrm>
              <a:off x="119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6" name="Freeform 262"/>
            <p:cNvSpPr>
              <a:spLocks/>
            </p:cNvSpPr>
            <p:nvPr/>
          </p:nvSpPr>
          <p:spPr bwMode="auto">
            <a:xfrm>
              <a:off x="1244"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7" name="Freeform 263"/>
            <p:cNvSpPr>
              <a:spLocks/>
            </p:cNvSpPr>
            <p:nvPr/>
          </p:nvSpPr>
          <p:spPr bwMode="auto">
            <a:xfrm>
              <a:off x="1209" y="3572"/>
              <a:ext cx="10" cy="62"/>
            </a:xfrm>
            <a:custGeom>
              <a:avLst/>
              <a:gdLst>
                <a:gd name="T0" fmla="*/ 6 w 10"/>
                <a:gd name="T1" fmla="*/ 0 h 62"/>
                <a:gd name="T2" fmla="*/ 4 w 10"/>
                <a:gd name="T3" fmla="*/ 18 h 62"/>
                <a:gd name="T4" fmla="*/ 0 w 10"/>
                <a:gd name="T5" fmla="*/ 62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8" name="Freeform 264"/>
            <p:cNvSpPr>
              <a:spLocks/>
            </p:cNvSpPr>
            <p:nvPr/>
          </p:nvSpPr>
          <p:spPr bwMode="auto">
            <a:xfrm>
              <a:off x="1181" y="3579"/>
              <a:ext cx="15" cy="57"/>
            </a:xfrm>
            <a:custGeom>
              <a:avLst/>
              <a:gdLst>
                <a:gd name="T0" fmla="*/ 8 w 15"/>
                <a:gd name="T1" fmla="*/ 0 h 57"/>
                <a:gd name="T2" fmla="*/ 2 w 15"/>
                <a:gd name="T3" fmla="*/ 24 h 57"/>
                <a:gd name="T4" fmla="*/ 1 w 15"/>
                <a:gd name="T5" fmla="*/ 5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29" name="Freeform 265"/>
            <p:cNvSpPr>
              <a:spLocks/>
            </p:cNvSpPr>
            <p:nvPr/>
          </p:nvSpPr>
          <p:spPr bwMode="auto">
            <a:xfrm>
              <a:off x="1225" y="3580"/>
              <a:ext cx="12" cy="59"/>
            </a:xfrm>
            <a:custGeom>
              <a:avLst/>
              <a:gdLst>
                <a:gd name="T0" fmla="*/ 12 w 12"/>
                <a:gd name="T1" fmla="*/ 0 h 59"/>
                <a:gd name="T2" fmla="*/ 3 w 12"/>
                <a:gd name="T3" fmla="*/ 18 h 59"/>
                <a:gd name="T4" fmla="*/ 0 w 12"/>
                <a:gd name="T5" fmla="*/ 59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430" name="Freeform 266"/>
            <p:cNvSpPr>
              <a:spLocks/>
            </p:cNvSpPr>
            <p:nvPr/>
          </p:nvSpPr>
          <p:spPr bwMode="auto">
            <a:xfrm>
              <a:off x="1264" y="3574"/>
              <a:ext cx="12" cy="69"/>
            </a:xfrm>
            <a:custGeom>
              <a:avLst/>
              <a:gdLst>
                <a:gd name="T0" fmla="*/ 2 w 12"/>
                <a:gd name="T1" fmla="*/ 0 h 69"/>
                <a:gd name="T2" fmla="*/ 3 w 12"/>
                <a:gd name="T3" fmla="*/ 63 h 69"/>
                <a:gd name="T4" fmla="*/ 6 w 12"/>
                <a:gd name="T5" fmla="*/ 68 h 69"/>
                <a:gd name="T6" fmla="*/ 0 60000 65536"/>
                <a:gd name="T7" fmla="*/ 0 60000 65536"/>
                <a:gd name="T8" fmla="*/ 0 60000 65536"/>
                <a:gd name="T9" fmla="*/ 0 w 12"/>
                <a:gd name="T10" fmla="*/ 0 h 69"/>
                <a:gd name="T11" fmla="*/ 12 w 12"/>
                <a:gd name="T12" fmla="*/ 69 h 69"/>
              </a:gdLst>
              <a:ahLst/>
              <a:cxnLst>
                <a:cxn ang="T6">
                  <a:pos x="T0" y="T1"/>
                </a:cxn>
                <a:cxn ang="T7">
                  <a:pos x="T2" y="T3"/>
                </a:cxn>
                <a:cxn ang="T8">
                  <a:pos x="T4" y="T5"/>
                </a:cxn>
              </a:cxnLst>
              <a:rect l="T9" t="T10" r="T11" b="T12"/>
              <a:pathLst>
                <a:path w="12" h="69">
                  <a:moveTo>
                    <a:pt x="2" y="0"/>
                  </a:moveTo>
                  <a:cubicBezTo>
                    <a:pt x="4" y="18"/>
                    <a:pt x="12" y="45"/>
                    <a:pt x="3" y="63"/>
                  </a:cubicBezTo>
                  <a:cubicBezTo>
                    <a:pt x="2" y="69"/>
                    <a:pt x="0" y="68"/>
                    <a:pt x="6" y="68"/>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grpSp>
      <p:sp>
        <p:nvSpPr>
          <p:cNvPr id="4294" name="Freeform 267"/>
          <p:cNvSpPr>
            <a:spLocks/>
          </p:cNvSpPr>
          <p:nvPr/>
        </p:nvSpPr>
        <p:spPr bwMode="auto">
          <a:xfrm>
            <a:off x="5567363" y="5075238"/>
            <a:ext cx="333375" cy="503237"/>
          </a:xfrm>
          <a:custGeom>
            <a:avLst/>
            <a:gdLst>
              <a:gd name="T0" fmla="*/ 2147483647 w 203"/>
              <a:gd name="T1" fmla="*/ 2147483647 h 291"/>
              <a:gd name="T2" fmla="*/ 2147483647 w 203"/>
              <a:gd name="T3" fmla="*/ 2147483647 h 291"/>
              <a:gd name="T4" fmla="*/ 2147483647 w 203"/>
              <a:gd name="T5" fmla="*/ 2147483647 h 291"/>
              <a:gd name="T6" fmla="*/ 2147483647 w 203"/>
              <a:gd name="T7" fmla="*/ 2147483647 h 291"/>
              <a:gd name="T8" fmla="*/ 2147483647 w 203"/>
              <a:gd name="T9" fmla="*/ 2147483647 h 291"/>
              <a:gd name="T10" fmla="*/ 2147483647 w 203"/>
              <a:gd name="T11" fmla="*/ 2147483647 h 291"/>
              <a:gd name="T12" fmla="*/ 2147483647 w 203"/>
              <a:gd name="T13" fmla="*/ 2147483647 h 291"/>
              <a:gd name="T14" fmla="*/ 2147483647 w 203"/>
              <a:gd name="T15" fmla="*/ 2147483647 h 291"/>
              <a:gd name="T16" fmla="*/ 2147483647 w 203"/>
              <a:gd name="T17" fmla="*/ 2147483647 h 291"/>
              <a:gd name="T18" fmla="*/ 2147483647 w 203"/>
              <a:gd name="T19" fmla="*/ 2147483647 h 291"/>
              <a:gd name="T20" fmla="*/ 2147483647 w 203"/>
              <a:gd name="T21" fmla="*/ 2147483647 h 291"/>
              <a:gd name="T22" fmla="*/ 2147483647 w 203"/>
              <a:gd name="T23" fmla="*/ 2147483647 h 291"/>
              <a:gd name="T24" fmla="*/ 2147483647 w 203"/>
              <a:gd name="T25" fmla="*/ 2147483647 h 291"/>
              <a:gd name="T26" fmla="*/ 2147483647 w 203"/>
              <a:gd name="T27" fmla="*/ 2147483647 h 291"/>
              <a:gd name="T28" fmla="*/ 2147483647 w 203"/>
              <a:gd name="T29" fmla="*/ 2147483647 h 291"/>
              <a:gd name="T30" fmla="*/ 2147483647 w 203"/>
              <a:gd name="T31" fmla="*/ 2147483647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91"/>
              <a:gd name="T50" fmla="*/ 203 w 20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91">
                <a:moveTo>
                  <a:pt x="5" y="38"/>
                </a:moveTo>
                <a:cubicBezTo>
                  <a:pt x="9" y="52"/>
                  <a:pt x="10" y="64"/>
                  <a:pt x="11" y="80"/>
                </a:cubicBezTo>
                <a:cubicBezTo>
                  <a:pt x="11" y="105"/>
                  <a:pt x="8" y="175"/>
                  <a:pt x="7" y="195"/>
                </a:cubicBezTo>
                <a:cubicBezTo>
                  <a:pt x="6" y="215"/>
                  <a:pt x="7" y="192"/>
                  <a:pt x="7" y="200"/>
                </a:cubicBezTo>
                <a:cubicBezTo>
                  <a:pt x="8" y="208"/>
                  <a:pt x="0" y="229"/>
                  <a:pt x="5" y="242"/>
                </a:cubicBezTo>
                <a:cubicBezTo>
                  <a:pt x="10" y="255"/>
                  <a:pt x="15" y="271"/>
                  <a:pt x="40" y="276"/>
                </a:cubicBezTo>
                <a:cubicBezTo>
                  <a:pt x="70" y="291"/>
                  <a:pt x="124" y="277"/>
                  <a:pt x="158" y="272"/>
                </a:cubicBezTo>
                <a:cubicBezTo>
                  <a:pt x="164" y="270"/>
                  <a:pt x="165" y="267"/>
                  <a:pt x="170" y="263"/>
                </a:cubicBezTo>
                <a:cubicBezTo>
                  <a:pt x="175" y="255"/>
                  <a:pt x="183" y="251"/>
                  <a:pt x="187" y="242"/>
                </a:cubicBezTo>
                <a:cubicBezTo>
                  <a:pt x="188" y="212"/>
                  <a:pt x="198" y="184"/>
                  <a:pt x="203" y="155"/>
                </a:cubicBezTo>
                <a:cubicBezTo>
                  <a:pt x="203" y="140"/>
                  <a:pt x="197" y="116"/>
                  <a:pt x="197" y="101"/>
                </a:cubicBezTo>
                <a:cubicBezTo>
                  <a:pt x="194" y="83"/>
                  <a:pt x="199" y="59"/>
                  <a:pt x="194" y="47"/>
                </a:cubicBezTo>
                <a:cubicBezTo>
                  <a:pt x="189" y="35"/>
                  <a:pt x="174" y="30"/>
                  <a:pt x="167" y="26"/>
                </a:cubicBezTo>
                <a:cubicBezTo>
                  <a:pt x="162" y="23"/>
                  <a:pt x="158" y="21"/>
                  <a:pt x="152" y="20"/>
                </a:cubicBezTo>
                <a:cubicBezTo>
                  <a:pt x="112" y="0"/>
                  <a:pt x="61" y="7"/>
                  <a:pt x="22" y="26"/>
                </a:cubicBezTo>
                <a:cubicBezTo>
                  <a:pt x="20" y="30"/>
                  <a:pt x="1" y="40"/>
                  <a:pt x="5" y="38"/>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95" name="Freeform 268"/>
          <p:cNvSpPr>
            <a:spLocks/>
          </p:cNvSpPr>
          <p:nvPr/>
        </p:nvSpPr>
        <p:spPr bwMode="auto">
          <a:xfrm>
            <a:off x="5640388" y="5151438"/>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296" name="Freeform 269"/>
          <p:cNvSpPr>
            <a:spLocks/>
          </p:cNvSpPr>
          <p:nvPr/>
        </p:nvSpPr>
        <p:spPr bwMode="auto">
          <a:xfrm>
            <a:off x="5629275" y="5557838"/>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97" name="Freeform 270"/>
          <p:cNvSpPr>
            <a:spLocks/>
          </p:cNvSpPr>
          <p:nvPr/>
        </p:nvSpPr>
        <p:spPr bwMode="auto">
          <a:xfrm>
            <a:off x="5651500" y="55546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98" name="Freeform 271"/>
          <p:cNvSpPr>
            <a:spLocks/>
          </p:cNvSpPr>
          <p:nvPr/>
        </p:nvSpPr>
        <p:spPr bwMode="auto">
          <a:xfrm>
            <a:off x="5789613" y="55546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299" name="Freeform 272"/>
          <p:cNvSpPr>
            <a:spLocks/>
          </p:cNvSpPr>
          <p:nvPr/>
        </p:nvSpPr>
        <p:spPr bwMode="auto">
          <a:xfrm>
            <a:off x="5805488" y="5554663"/>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0" name="Freeform 273"/>
          <p:cNvSpPr>
            <a:spLocks/>
          </p:cNvSpPr>
          <p:nvPr/>
        </p:nvSpPr>
        <p:spPr bwMode="auto">
          <a:xfrm>
            <a:off x="5761038" y="5565775"/>
            <a:ext cx="23812"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1" name="Freeform 274"/>
          <p:cNvSpPr>
            <a:spLocks/>
          </p:cNvSpPr>
          <p:nvPr/>
        </p:nvSpPr>
        <p:spPr bwMode="auto">
          <a:xfrm>
            <a:off x="5832475" y="5549900"/>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2" name="Freeform 275"/>
          <p:cNvSpPr>
            <a:spLocks/>
          </p:cNvSpPr>
          <p:nvPr/>
        </p:nvSpPr>
        <p:spPr bwMode="auto">
          <a:xfrm>
            <a:off x="5665788" y="5557838"/>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3" name="Freeform 276"/>
          <p:cNvSpPr>
            <a:spLocks/>
          </p:cNvSpPr>
          <p:nvPr/>
        </p:nvSpPr>
        <p:spPr bwMode="auto">
          <a:xfrm>
            <a:off x="5689600" y="55546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4" name="Freeform 277"/>
          <p:cNvSpPr>
            <a:spLocks/>
          </p:cNvSpPr>
          <p:nvPr/>
        </p:nvSpPr>
        <p:spPr bwMode="auto">
          <a:xfrm>
            <a:off x="5718175" y="5565775"/>
            <a:ext cx="25400"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5" name="Freeform 278"/>
          <p:cNvSpPr>
            <a:spLocks/>
          </p:cNvSpPr>
          <p:nvPr/>
        </p:nvSpPr>
        <p:spPr bwMode="auto">
          <a:xfrm>
            <a:off x="6213475" y="3641725"/>
            <a:ext cx="53975" cy="36513"/>
          </a:xfrm>
          <a:custGeom>
            <a:avLst/>
            <a:gdLst>
              <a:gd name="T0" fmla="*/ 0 w 34"/>
              <a:gd name="T1" fmla="*/ 0 h 23"/>
              <a:gd name="T2" fmla="*/ 2147483647 w 34"/>
              <a:gd name="T3" fmla="*/ 2147483647 h 23"/>
              <a:gd name="T4" fmla="*/ 2147483647 w 34"/>
              <a:gd name="T5" fmla="*/ 2147483647 h 23"/>
              <a:gd name="T6" fmla="*/ 2147483647 w 34"/>
              <a:gd name="T7" fmla="*/ 2147483647 h 23"/>
              <a:gd name="T8" fmla="*/ 0 w 34"/>
              <a:gd name="T9" fmla="*/ 0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0"/>
                </a:moveTo>
                <a:cubicBezTo>
                  <a:pt x="14" y="6"/>
                  <a:pt x="9" y="8"/>
                  <a:pt x="16" y="2"/>
                </a:cubicBezTo>
                <a:cubicBezTo>
                  <a:pt x="23" y="5"/>
                  <a:pt x="27" y="7"/>
                  <a:pt x="33" y="11"/>
                </a:cubicBezTo>
                <a:cubicBezTo>
                  <a:pt x="34" y="19"/>
                  <a:pt x="32" y="19"/>
                  <a:pt x="25" y="23"/>
                </a:cubicBezTo>
                <a:cubicBezTo>
                  <a:pt x="5" y="19"/>
                  <a:pt x="4" y="20"/>
                  <a:pt x="0" y="0"/>
                </a:cubicBezTo>
                <a:close/>
              </a:path>
            </a:pathLst>
          </a:custGeom>
          <a:solidFill>
            <a:srgbClr val="FFFF00"/>
          </a:solidFill>
          <a:ln w="9525">
            <a:solidFill>
              <a:srgbClr val="FFFF00"/>
            </a:solidFill>
            <a:round/>
            <a:headEnd/>
            <a:tailEnd/>
          </a:ln>
        </p:spPr>
        <p:txBody>
          <a:bodyPr/>
          <a:lstStyle/>
          <a:p>
            <a:endParaRPr lang="en-US">
              <a:solidFill>
                <a:srgbClr val="FFFFFF"/>
              </a:solidFill>
              <a:latin typeface="Calibri" pitchFamily="34" charset="0"/>
            </a:endParaRPr>
          </a:p>
        </p:txBody>
      </p:sp>
      <p:sp>
        <p:nvSpPr>
          <p:cNvPr id="4306" name="Freeform 279"/>
          <p:cNvSpPr>
            <a:spLocks/>
          </p:cNvSpPr>
          <p:nvPr/>
        </p:nvSpPr>
        <p:spPr bwMode="auto">
          <a:xfrm>
            <a:off x="225425" y="5049838"/>
            <a:ext cx="257175" cy="503237"/>
          </a:xfrm>
          <a:custGeom>
            <a:avLst/>
            <a:gdLst>
              <a:gd name="T0" fmla="*/ 2147483647 w 157"/>
              <a:gd name="T1" fmla="*/ 2147483647 h 291"/>
              <a:gd name="T2" fmla="*/ 2147483647 w 157"/>
              <a:gd name="T3" fmla="*/ 2147483647 h 291"/>
              <a:gd name="T4" fmla="*/ 2147483647 w 157"/>
              <a:gd name="T5" fmla="*/ 2147483647 h 291"/>
              <a:gd name="T6" fmla="*/ 2147483647 w 157"/>
              <a:gd name="T7" fmla="*/ 2147483647 h 291"/>
              <a:gd name="T8" fmla="*/ 2147483647 w 157"/>
              <a:gd name="T9" fmla="*/ 2147483647 h 291"/>
              <a:gd name="T10" fmla="*/ 2147483647 w 157"/>
              <a:gd name="T11" fmla="*/ 2147483647 h 291"/>
              <a:gd name="T12" fmla="*/ 2147483647 w 157"/>
              <a:gd name="T13" fmla="*/ 2147483647 h 291"/>
              <a:gd name="T14" fmla="*/ 2147483647 w 157"/>
              <a:gd name="T15" fmla="*/ 2147483647 h 291"/>
              <a:gd name="T16" fmla="*/ 2147483647 w 157"/>
              <a:gd name="T17" fmla="*/ 2147483647 h 291"/>
              <a:gd name="T18" fmla="*/ 2147483647 w 157"/>
              <a:gd name="T19" fmla="*/ 2147483647 h 291"/>
              <a:gd name="T20" fmla="*/ 2147483647 w 157"/>
              <a:gd name="T21" fmla="*/ 2147483647 h 291"/>
              <a:gd name="T22" fmla="*/ 2147483647 w 157"/>
              <a:gd name="T23" fmla="*/ 2147483647 h 291"/>
              <a:gd name="T24" fmla="*/ 2147483647 w 157"/>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291"/>
              <a:gd name="T41" fmla="*/ 157 w 157"/>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291">
                <a:moveTo>
                  <a:pt x="11" y="44"/>
                </a:moveTo>
                <a:cubicBezTo>
                  <a:pt x="15" y="58"/>
                  <a:pt x="9" y="64"/>
                  <a:pt x="10" y="80"/>
                </a:cubicBezTo>
                <a:cubicBezTo>
                  <a:pt x="11" y="120"/>
                  <a:pt x="25" y="163"/>
                  <a:pt x="12" y="201"/>
                </a:cubicBezTo>
                <a:cubicBezTo>
                  <a:pt x="8" y="229"/>
                  <a:pt x="0" y="269"/>
                  <a:pt x="35" y="276"/>
                </a:cubicBezTo>
                <a:cubicBezTo>
                  <a:pt x="65" y="291"/>
                  <a:pt x="103" y="277"/>
                  <a:pt x="137" y="272"/>
                </a:cubicBezTo>
                <a:cubicBezTo>
                  <a:pt x="143" y="270"/>
                  <a:pt x="131" y="258"/>
                  <a:pt x="136" y="254"/>
                </a:cubicBezTo>
                <a:cubicBezTo>
                  <a:pt x="141" y="246"/>
                  <a:pt x="135" y="234"/>
                  <a:pt x="139" y="225"/>
                </a:cubicBezTo>
                <a:cubicBezTo>
                  <a:pt x="140" y="195"/>
                  <a:pt x="129" y="173"/>
                  <a:pt x="134" y="144"/>
                </a:cubicBezTo>
                <a:cubicBezTo>
                  <a:pt x="134" y="129"/>
                  <a:pt x="137" y="114"/>
                  <a:pt x="137" y="99"/>
                </a:cubicBezTo>
                <a:cubicBezTo>
                  <a:pt x="136" y="80"/>
                  <a:pt x="137" y="39"/>
                  <a:pt x="139" y="26"/>
                </a:cubicBezTo>
                <a:cubicBezTo>
                  <a:pt x="134" y="23"/>
                  <a:pt x="157" y="21"/>
                  <a:pt x="151" y="20"/>
                </a:cubicBezTo>
                <a:cubicBezTo>
                  <a:pt x="111" y="0"/>
                  <a:pt x="56" y="7"/>
                  <a:pt x="17" y="26"/>
                </a:cubicBezTo>
                <a:cubicBezTo>
                  <a:pt x="15" y="30"/>
                  <a:pt x="7" y="46"/>
                  <a:pt x="11" y="44"/>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07" name="Freeform 280"/>
          <p:cNvSpPr>
            <a:spLocks/>
          </p:cNvSpPr>
          <p:nvPr/>
        </p:nvSpPr>
        <p:spPr bwMode="auto">
          <a:xfrm>
            <a:off x="290513" y="5126038"/>
            <a:ext cx="157162" cy="141287"/>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08" name="Freeform 281"/>
          <p:cNvSpPr>
            <a:spLocks/>
          </p:cNvSpPr>
          <p:nvPr/>
        </p:nvSpPr>
        <p:spPr bwMode="auto">
          <a:xfrm>
            <a:off x="277813" y="5532438"/>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09" name="Freeform 282"/>
          <p:cNvSpPr>
            <a:spLocks/>
          </p:cNvSpPr>
          <p:nvPr/>
        </p:nvSpPr>
        <p:spPr bwMode="auto">
          <a:xfrm>
            <a:off x="301625" y="55292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10" name="Freeform 283"/>
          <p:cNvSpPr>
            <a:spLocks/>
          </p:cNvSpPr>
          <p:nvPr/>
        </p:nvSpPr>
        <p:spPr bwMode="auto">
          <a:xfrm>
            <a:off x="360363" y="5529263"/>
            <a:ext cx="15875"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11" name="Freeform 284"/>
          <p:cNvSpPr>
            <a:spLocks/>
          </p:cNvSpPr>
          <p:nvPr/>
        </p:nvSpPr>
        <p:spPr bwMode="auto">
          <a:xfrm>
            <a:off x="376238" y="5529263"/>
            <a:ext cx="17462" cy="106362"/>
          </a:xfrm>
          <a:custGeom>
            <a:avLst/>
            <a:gdLst>
              <a:gd name="T0" fmla="*/ 2147483647 w 10"/>
              <a:gd name="T1" fmla="*/ 0 h 62"/>
              <a:gd name="T2" fmla="*/ 2147483647 w 10"/>
              <a:gd name="T3" fmla="*/ 2147483647 h 62"/>
              <a:gd name="T4" fmla="*/ 0 w 10"/>
              <a:gd name="T5" fmla="*/ 2147483647 h 62"/>
              <a:gd name="T6" fmla="*/ 0 60000 65536"/>
              <a:gd name="T7" fmla="*/ 0 60000 65536"/>
              <a:gd name="T8" fmla="*/ 0 60000 65536"/>
              <a:gd name="T9" fmla="*/ 0 w 10"/>
              <a:gd name="T10" fmla="*/ 0 h 62"/>
              <a:gd name="T11" fmla="*/ 10 w 10"/>
              <a:gd name="T12" fmla="*/ 62 h 62"/>
            </a:gdLst>
            <a:ahLst/>
            <a:cxnLst>
              <a:cxn ang="T6">
                <a:pos x="T0" y="T1"/>
              </a:cxn>
              <a:cxn ang="T7">
                <a:pos x="T2" y="T3"/>
              </a:cxn>
              <a:cxn ang="T8">
                <a:pos x="T4" y="T5"/>
              </a:cxn>
            </a:cxnLst>
            <a:rect l="T9" t="T10" r="T11" b="T12"/>
            <a:pathLst>
              <a:path w="10" h="62">
                <a:moveTo>
                  <a:pt x="6" y="0"/>
                </a:moveTo>
                <a:cubicBezTo>
                  <a:pt x="10" y="7"/>
                  <a:pt x="8" y="11"/>
                  <a:pt x="4" y="18"/>
                </a:cubicBezTo>
                <a:cubicBezTo>
                  <a:pt x="1" y="32"/>
                  <a:pt x="0" y="47"/>
                  <a:pt x="0" y="62"/>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12" name="Freeform 285"/>
          <p:cNvSpPr>
            <a:spLocks/>
          </p:cNvSpPr>
          <p:nvPr/>
        </p:nvSpPr>
        <p:spPr bwMode="auto">
          <a:xfrm>
            <a:off x="330200" y="5540375"/>
            <a:ext cx="25400" cy="98425"/>
          </a:xfrm>
          <a:custGeom>
            <a:avLst/>
            <a:gdLst>
              <a:gd name="T0" fmla="*/ 2147483647 w 15"/>
              <a:gd name="T1" fmla="*/ 0 h 57"/>
              <a:gd name="T2" fmla="*/ 2147483647 w 15"/>
              <a:gd name="T3" fmla="*/ 2147483647 h 57"/>
              <a:gd name="T4" fmla="*/ 2147483647 w 15"/>
              <a:gd name="T5" fmla="*/ 2147483647 h 57"/>
              <a:gd name="T6" fmla="*/ 0 60000 65536"/>
              <a:gd name="T7" fmla="*/ 0 60000 65536"/>
              <a:gd name="T8" fmla="*/ 0 60000 65536"/>
              <a:gd name="T9" fmla="*/ 0 w 15"/>
              <a:gd name="T10" fmla="*/ 0 h 57"/>
              <a:gd name="T11" fmla="*/ 15 w 15"/>
              <a:gd name="T12" fmla="*/ 57 h 57"/>
            </a:gdLst>
            <a:ahLst/>
            <a:cxnLst>
              <a:cxn ang="T6">
                <a:pos x="T0" y="T1"/>
              </a:cxn>
              <a:cxn ang="T7">
                <a:pos x="T2" y="T3"/>
              </a:cxn>
              <a:cxn ang="T8">
                <a:pos x="T4" y="T5"/>
              </a:cxn>
            </a:cxnLst>
            <a:rect l="T9" t="T10" r="T11" b="T12"/>
            <a:pathLst>
              <a:path w="15" h="57">
                <a:moveTo>
                  <a:pt x="8" y="0"/>
                </a:moveTo>
                <a:cubicBezTo>
                  <a:pt x="15" y="9"/>
                  <a:pt x="7" y="16"/>
                  <a:pt x="2" y="24"/>
                </a:cubicBezTo>
                <a:cubicBezTo>
                  <a:pt x="0" y="39"/>
                  <a:pt x="1" y="28"/>
                  <a:pt x="1" y="57"/>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13" name="Freeform 286"/>
          <p:cNvSpPr>
            <a:spLocks/>
          </p:cNvSpPr>
          <p:nvPr/>
        </p:nvSpPr>
        <p:spPr bwMode="auto">
          <a:xfrm>
            <a:off x="403225" y="5541963"/>
            <a:ext cx="19050" cy="101600"/>
          </a:xfrm>
          <a:custGeom>
            <a:avLst/>
            <a:gdLst>
              <a:gd name="T0" fmla="*/ 2147483647 w 12"/>
              <a:gd name="T1" fmla="*/ 0 h 59"/>
              <a:gd name="T2" fmla="*/ 2147483647 w 12"/>
              <a:gd name="T3" fmla="*/ 2147483647 h 59"/>
              <a:gd name="T4" fmla="*/ 0 w 12"/>
              <a:gd name="T5" fmla="*/ 2147483647 h 59"/>
              <a:gd name="T6" fmla="*/ 0 60000 65536"/>
              <a:gd name="T7" fmla="*/ 0 60000 65536"/>
              <a:gd name="T8" fmla="*/ 0 60000 65536"/>
              <a:gd name="T9" fmla="*/ 0 w 12"/>
              <a:gd name="T10" fmla="*/ 0 h 59"/>
              <a:gd name="T11" fmla="*/ 12 w 12"/>
              <a:gd name="T12" fmla="*/ 59 h 59"/>
            </a:gdLst>
            <a:ahLst/>
            <a:cxnLst>
              <a:cxn ang="T6">
                <a:pos x="T0" y="T1"/>
              </a:cxn>
              <a:cxn ang="T7">
                <a:pos x="T2" y="T3"/>
              </a:cxn>
              <a:cxn ang="T8">
                <a:pos x="T4" y="T5"/>
              </a:cxn>
            </a:cxnLst>
            <a:rect l="T9" t="T10" r="T11" b="T12"/>
            <a:pathLst>
              <a:path w="12" h="59">
                <a:moveTo>
                  <a:pt x="12" y="0"/>
                </a:moveTo>
                <a:cubicBezTo>
                  <a:pt x="8" y="6"/>
                  <a:pt x="6" y="12"/>
                  <a:pt x="3" y="18"/>
                </a:cubicBezTo>
                <a:cubicBezTo>
                  <a:pt x="0" y="31"/>
                  <a:pt x="0" y="45"/>
                  <a:pt x="0" y="59"/>
                </a:cubicBezTo>
              </a:path>
            </a:pathLst>
          </a:custGeom>
          <a:noFill/>
          <a:ln w="9525">
            <a:solidFill>
              <a:srgbClr val="9999FF"/>
            </a:solidFill>
            <a:round/>
            <a:headEnd/>
            <a:tailEnd/>
          </a:ln>
        </p:spPr>
        <p:txBody>
          <a:bodyPr/>
          <a:lstStyle/>
          <a:p>
            <a:endParaRPr lang="en-US">
              <a:solidFill>
                <a:srgbClr val="FFFFFF"/>
              </a:solidFill>
              <a:latin typeface="Calibri" pitchFamily="34" charset="0"/>
            </a:endParaRPr>
          </a:p>
        </p:txBody>
      </p:sp>
      <p:sp>
        <p:nvSpPr>
          <p:cNvPr id="4314" name="Freeform 287"/>
          <p:cNvSpPr>
            <a:spLocks/>
          </p:cNvSpPr>
          <p:nvPr/>
        </p:nvSpPr>
        <p:spPr bwMode="auto">
          <a:xfrm>
            <a:off x="434975" y="5048250"/>
            <a:ext cx="247650" cy="511175"/>
          </a:xfrm>
          <a:custGeom>
            <a:avLst/>
            <a:gdLst>
              <a:gd name="T0" fmla="*/ 2147483647 w 151"/>
              <a:gd name="T1" fmla="*/ 2147483647 h 296"/>
              <a:gd name="T2" fmla="*/ 2147483647 w 151"/>
              <a:gd name="T3" fmla="*/ 2147483647 h 296"/>
              <a:gd name="T4" fmla="*/ 2147483647 w 151"/>
              <a:gd name="T5" fmla="*/ 2147483647 h 296"/>
              <a:gd name="T6" fmla="*/ 2147483647 w 151"/>
              <a:gd name="T7" fmla="*/ 2147483647 h 296"/>
              <a:gd name="T8" fmla="*/ 2147483647 w 151"/>
              <a:gd name="T9" fmla="*/ 2147483647 h 296"/>
              <a:gd name="T10" fmla="*/ 2147483647 w 151"/>
              <a:gd name="T11" fmla="*/ 2147483647 h 296"/>
              <a:gd name="T12" fmla="*/ 2147483647 w 151"/>
              <a:gd name="T13" fmla="*/ 2147483647 h 296"/>
              <a:gd name="T14" fmla="*/ 2147483647 w 151"/>
              <a:gd name="T15" fmla="*/ 2147483647 h 296"/>
              <a:gd name="T16" fmla="*/ 2147483647 w 151"/>
              <a:gd name="T17" fmla="*/ 2147483647 h 296"/>
              <a:gd name="T18" fmla="*/ 2147483647 w 151"/>
              <a:gd name="T19" fmla="*/ 2147483647 h 296"/>
              <a:gd name="T20" fmla="*/ 2147483647 w 151"/>
              <a:gd name="T21" fmla="*/ 2147483647 h 296"/>
              <a:gd name="T22" fmla="*/ 2147483647 w 151"/>
              <a:gd name="T23" fmla="*/ 2147483647 h 296"/>
              <a:gd name="T24" fmla="*/ 2147483647 w 151"/>
              <a:gd name="T25" fmla="*/ 2147483647 h 296"/>
              <a:gd name="T26" fmla="*/ 2147483647 w 151"/>
              <a:gd name="T27" fmla="*/ 2147483647 h 296"/>
              <a:gd name="T28" fmla="*/ 2147483647 w 151"/>
              <a:gd name="T29" fmla="*/ 2147483647 h 296"/>
              <a:gd name="T30" fmla="*/ 2147483647 w 151"/>
              <a:gd name="T31" fmla="*/ 2147483647 h 296"/>
              <a:gd name="T32" fmla="*/ 2147483647 w 151"/>
              <a:gd name="T33" fmla="*/ 2147483647 h 296"/>
              <a:gd name="T34" fmla="*/ 2147483647 w 151"/>
              <a:gd name="T35" fmla="*/ 2147483647 h 296"/>
              <a:gd name="T36" fmla="*/ 2147483647 w 151"/>
              <a:gd name="T37" fmla="*/ 2147483647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296"/>
              <a:gd name="T59" fmla="*/ 151 w 151"/>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296">
                <a:moveTo>
                  <a:pt x="23" y="4"/>
                </a:moveTo>
                <a:cubicBezTo>
                  <a:pt x="16" y="8"/>
                  <a:pt x="25" y="11"/>
                  <a:pt x="18" y="15"/>
                </a:cubicBezTo>
                <a:cubicBezTo>
                  <a:pt x="17" y="21"/>
                  <a:pt x="17" y="24"/>
                  <a:pt x="15" y="30"/>
                </a:cubicBezTo>
                <a:cubicBezTo>
                  <a:pt x="14" y="55"/>
                  <a:pt x="0" y="80"/>
                  <a:pt x="14" y="103"/>
                </a:cubicBezTo>
                <a:cubicBezTo>
                  <a:pt x="14" y="120"/>
                  <a:pt x="9" y="118"/>
                  <a:pt x="8" y="130"/>
                </a:cubicBezTo>
                <a:cubicBezTo>
                  <a:pt x="7" y="142"/>
                  <a:pt x="7" y="158"/>
                  <a:pt x="8" y="174"/>
                </a:cubicBezTo>
                <a:cubicBezTo>
                  <a:pt x="11" y="193"/>
                  <a:pt x="12" y="214"/>
                  <a:pt x="12" y="229"/>
                </a:cubicBezTo>
                <a:cubicBezTo>
                  <a:pt x="12" y="244"/>
                  <a:pt x="9" y="253"/>
                  <a:pt x="8" y="262"/>
                </a:cubicBezTo>
                <a:cubicBezTo>
                  <a:pt x="9" y="271"/>
                  <a:pt x="0" y="283"/>
                  <a:pt x="9" y="285"/>
                </a:cubicBezTo>
                <a:cubicBezTo>
                  <a:pt x="23" y="296"/>
                  <a:pt x="37" y="295"/>
                  <a:pt x="55" y="296"/>
                </a:cubicBezTo>
                <a:cubicBezTo>
                  <a:pt x="75" y="294"/>
                  <a:pt x="85" y="296"/>
                  <a:pt x="99" y="285"/>
                </a:cubicBezTo>
                <a:cubicBezTo>
                  <a:pt x="105" y="280"/>
                  <a:pt x="117" y="272"/>
                  <a:pt x="117" y="272"/>
                </a:cubicBezTo>
                <a:cubicBezTo>
                  <a:pt x="120" y="267"/>
                  <a:pt x="123" y="263"/>
                  <a:pt x="126" y="258"/>
                </a:cubicBezTo>
                <a:cubicBezTo>
                  <a:pt x="127" y="251"/>
                  <a:pt x="129" y="244"/>
                  <a:pt x="132" y="237"/>
                </a:cubicBezTo>
                <a:cubicBezTo>
                  <a:pt x="137" y="205"/>
                  <a:pt x="137" y="173"/>
                  <a:pt x="138" y="140"/>
                </a:cubicBezTo>
                <a:cubicBezTo>
                  <a:pt x="138" y="103"/>
                  <a:pt x="135" y="76"/>
                  <a:pt x="144" y="44"/>
                </a:cubicBezTo>
                <a:cubicBezTo>
                  <a:pt x="141" y="25"/>
                  <a:pt x="151" y="24"/>
                  <a:pt x="137" y="16"/>
                </a:cubicBezTo>
                <a:cubicBezTo>
                  <a:pt x="127" y="0"/>
                  <a:pt x="88" y="6"/>
                  <a:pt x="73" y="5"/>
                </a:cubicBezTo>
                <a:cubicBezTo>
                  <a:pt x="50" y="2"/>
                  <a:pt x="43" y="3"/>
                  <a:pt x="23" y="4"/>
                </a:cubicBezTo>
                <a:close/>
              </a:path>
            </a:pathLst>
          </a:custGeom>
          <a:solidFill>
            <a:srgbClr val="FFFF99">
              <a:alpha val="59999"/>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15" name="Freeform 288"/>
          <p:cNvSpPr>
            <a:spLocks/>
          </p:cNvSpPr>
          <p:nvPr/>
        </p:nvSpPr>
        <p:spPr bwMode="auto">
          <a:xfrm>
            <a:off x="458788" y="5094288"/>
            <a:ext cx="147637" cy="133350"/>
          </a:xfrm>
          <a:custGeom>
            <a:avLst/>
            <a:gdLst>
              <a:gd name="T0" fmla="*/ 2147483647 w 90"/>
              <a:gd name="T1" fmla="*/ 2147483647 h 77"/>
              <a:gd name="T2" fmla="*/ 2147483647 w 90"/>
              <a:gd name="T3" fmla="*/ 2147483647 h 77"/>
              <a:gd name="T4" fmla="*/ 2147483647 w 90"/>
              <a:gd name="T5" fmla="*/ 2147483647 h 77"/>
              <a:gd name="T6" fmla="*/ 2147483647 w 90"/>
              <a:gd name="T7" fmla="*/ 2147483647 h 77"/>
              <a:gd name="T8" fmla="*/ 2147483647 w 90"/>
              <a:gd name="T9" fmla="*/ 2147483647 h 77"/>
              <a:gd name="T10" fmla="*/ 2147483647 w 90"/>
              <a:gd name="T11" fmla="*/ 2147483647 h 77"/>
              <a:gd name="T12" fmla="*/ 2147483647 w 90"/>
              <a:gd name="T13" fmla="*/ 2147483647 h 77"/>
              <a:gd name="T14" fmla="*/ 2147483647 w 90"/>
              <a:gd name="T15" fmla="*/ 2147483647 h 77"/>
              <a:gd name="T16" fmla="*/ 2147483647 w 90"/>
              <a:gd name="T17" fmla="*/ 2147483647 h 77"/>
              <a:gd name="T18" fmla="*/ 2147483647 w 90"/>
              <a:gd name="T19" fmla="*/ 214748364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7"/>
              <a:gd name="T32" fmla="*/ 90 w 9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7">
                <a:moveTo>
                  <a:pt x="69" y="14"/>
                </a:moveTo>
                <a:cubicBezTo>
                  <a:pt x="64" y="11"/>
                  <a:pt x="61" y="9"/>
                  <a:pt x="55" y="8"/>
                </a:cubicBezTo>
                <a:cubicBezTo>
                  <a:pt x="39" y="0"/>
                  <a:pt x="22" y="7"/>
                  <a:pt x="9" y="17"/>
                </a:cubicBezTo>
                <a:cubicBezTo>
                  <a:pt x="2" y="31"/>
                  <a:pt x="0" y="42"/>
                  <a:pt x="9" y="60"/>
                </a:cubicBezTo>
                <a:cubicBezTo>
                  <a:pt x="11" y="68"/>
                  <a:pt x="14" y="68"/>
                  <a:pt x="21" y="69"/>
                </a:cubicBezTo>
                <a:cubicBezTo>
                  <a:pt x="26" y="72"/>
                  <a:pt x="31" y="75"/>
                  <a:pt x="36" y="77"/>
                </a:cubicBezTo>
                <a:cubicBezTo>
                  <a:pt x="69" y="74"/>
                  <a:pt x="62" y="76"/>
                  <a:pt x="81" y="65"/>
                </a:cubicBezTo>
                <a:cubicBezTo>
                  <a:pt x="82" y="59"/>
                  <a:pt x="85" y="56"/>
                  <a:pt x="87" y="51"/>
                </a:cubicBezTo>
                <a:cubicBezTo>
                  <a:pt x="90" y="35"/>
                  <a:pt x="84" y="20"/>
                  <a:pt x="67" y="17"/>
                </a:cubicBezTo>
                <a:cubicBezTo>
                  <a:pt x="63" y="10"/>
                  <a:pt x="62" y="11"/>
                  <a:pt x="69" y="14"/>
                </a:cubicBezTo>
                <a:close/>
              </a:path>
            </a:pathLst>
          </a:custGeom>
          <a:solidFill>
            <a:schemeClr val="accent1"/>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16" name="Freeform 289"/>
          <p:cNvSpPr>
            <a:spLocks/>
          </p:cNvSpPr>
          <p:nvPr/>
        </p:nvSpPr>
        <p:spPr bwMode="auto">
          <a:xfrm>
            <a:off x="531813" y="5284788"/>
            <a:ext cx="74612" cy="68262"/>
          </a:xfrm>
          <a:custGeom>
            <a:avLst/>
            <a:gdLst>
              <a:gd name="T0" fmla="*/ 2147483647 w 45"/>
              <a:gd name="T1" fmla="*/ 2147483647 h 39"/>
              <a:gd name="T2" fmla="*/ 2147483647 w 45"/>
              <a:gd name="T3" fmla="*/ 0 h 39"/>
              <a:gd name="T4" fmla="*/ 0 w 45"/>
              <a:gd name="T5" fmla="*/ 2147483647 h 39"/>
              <a:gd name="T6" fmla="*/ 2147483647 w 45"/>
              <a:gd name="T7" fmla="*/ 2147483647 h 39"/>
              <a:gd name="T8" fmla="*/ 2147483647 w 45"/>
              <a:gd name="T9" fmla="*/ 2147483647 h 39"/>
              <a:gd name="T10" fmla="*/ 2147483647 w 45"/>
              <a:gd name="T11" fmla="*/ 2147483647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10"/>
                </a:moveTo>
                <a:cubicBezTo>
                  <a:pt x="36" y="3"/>
                  <a:pt x="31" y="1"/>
                  <a:pt x="19" y="0"/>
                </a:cubicBezTo>
                <a:cubicBezTo>
                  <a:pt x="9" y="2"/>
                  <a:pt x="2" y="2"/>
                  <a:pt x="0" y="12"/>
                </a:cubicBezTo>
                <a:cubicBezTo>
                  <a:pt x="3" y="31"/>
                  <a:pt x="1" y="31"/>
                  <a:pt x="15" y="39"/>
                </a:cubicBezTo>
                <a:cubicBezTo>
                  <a:pt x="28" y="36"/>
                  <a:pt x="32" y="37"/>
                  <a:pt x="39" y="27"/>
                </a:cubicBezTo>
                <a:cubicBezTo>
                  <a:pt x="40" y="21"/>
                  <a:pt x="45" y="17"/>
                  <a:pt x="45" y="1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17" name="Freeform 290"/>
          <p:cNvSpPr>
            <a:spLocks/>
          </p:cNvSpPr>
          <p:nvPr/>
        </p:nvSpPr>
        <p:spPr bwMode="auto">
          <a:xfrm>
            <a:off x="530225" y="5373688"/>
            <a:ext cx="69850" cy="68262"/>
          </a:xfrm>
          <a:custGeom>
            <a:avLst/>
            <a:gdLst>
              <a:gd name="T0" fmla="*/ 2147483647 w 42"/>
              <a:gd name="T1" fmla="*/ 2147483647 h 40"/>
              <a:gd name="T2" fmla="*/ 2147483647 w 42"/>
              <a:gd name="T3" fmla="*/ 2147483647 h 40"/>
              <a:gd name="T4" fmla="*/ 2147483647 w 42"/>
              <a:gd name="T5" fmla="*/ 2147483647 h 40"/>
              <a:gd name="T6" fmla="*/ 2147483647 w 42"/>
              <a:gd name="T7" fmla="*/ 2147483647 h 40"/>
              <a:gd name="T8" fmla="*/ 2147483647 w 42"/>
              <a:gd name="T9" fmla="*/ 2147483647 h 40"/>
              <a:gd name="T10" fmla="*/ 2147483647 w 42"/>
              <a:gd name="T11" fmla="*/ 2147483647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2" y="25"/>
                </a:moveTo>
                <a:cubicBezTo>
                  <a:pt x="38" y="14"/>
                  <a:pt x="34" y="8"/>
                  <a:pt x="22" y="6"/>
                </a:cubicBezTo>
                <a:cubicBezTo>
                  <a:pt x="10" y="0"/>
                  <a:pt x="8" y="8"/>
                  <a:pt x="4" y="18"/>
                </a:cubicBezTo>
                <a:cubicBezTo>
                  <a:pt x="2" y="30"/>
                  <a:pt x="0" y="38"/>
                  <a:pt x="15" y="40"/>
                </a:cubicBezTo>
                <a:cubicBezTo>
                  <a:pt x="29" y="37"/>
                  <a:pt x="34" y="38"/>
                  <a:pt x="39" y="25"/>
                </a:cubicBezTo>
                <a:cubicBezTo>
                  <a:pt x="40" y="17"/>
                  <a:pt x="39" y="17"/>
                  <a:pt x="42" y="25"/>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18" name="Freeform 291"/>
          <p:cNvSpPr>
            <a:spLocks/>
          </p:cNvSpPr>
          <p:nvPr/>
        </p:nvSpPr>
        <p:spPr bwMode="auto">
          <a:xfrm>
            <a:off x="452438" y="5419725"/>
            <a:ext cx="58737" cy="57150"/>
          </a:xfrm>
          <a:custGeom>
            <a:avLst/>
            <a:gdLst>
              <a:gd name="T0" fmla="*/ 2147483647 w 36"/>
              <a:gd name="T1" fmla="*/ 2147483647 h 33"/>
              <a:gd name="T2" fmla="*/ 2147483647 w 36"/>
              <a:gd name="T3" fmla="*/ 2147483647 h 33"/>
              <a:gd name="T4" fmla="*/ 2147483647 w 36"/>
              <a:gd name="T5" fmla="*/ 2147483647 h 33"/>
              <a:gd name="T6" fmla="*/ 2147483647 w 36"/>
              <a:gd name="T7" fmla="*/ 2147483647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0" y="16"/>
                </a:moveTo>
                <a:cubicBezTo>
                  <a:pt x="18" y="0"/>
                  <a:pt x="0" y="25"/>
                  <a:pt x="20" y="33"/>
                </a:cubicBezTo>
                <a:cubicBezTo>
                  <a:pt x="31" y="30"/>
                  <a:pt x="31" y="30"/>
                  <a:pt x="35" y="21"/>
                </a:cubicBezTo>
                <a:cubicBezTo>
                  <a:pt x="36" y="16"/>
                  <a:pt x="36" y="8"/>
                  <a:pt x="30" y="16"/>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19" name="Freeform 292"/>
          <p:cNvSpPr>
            <a:spLocks/>
          </p:cNvSpPr>
          <p:nvPr/>
        </p:nvSpPr>
        <p:spPr bwMode="auto">
          <a:xfrm>
            <a:off x="554038" y="5467350"/>
            <a:ext cx="55562" cy="47625"/>
          </a:xfrm>
          <a:custGeom>
            <a:avLst/>
            <a:gdLst>
              <a:gd name="T0" fmla="*/ 2147483647 w 34"/>
              <a:gd name="T1" fmla="*/ 2147483647 h 27"/>
              <a:gd name="T2" fmla="*/ 2147483647 w 34"/>
              <a:gd name="T3" fmla="*/ 0 h 27"/>
              <a:gd name="T4" fmla="*/ 2147483647 w 34"/>
              <a:gd name="T5" fmla="*/ 2147483647 h 27"/>
              <a:gd name="T6" fmla="*/ 2147483647 w 34"/>
              <a:gd name="T7" fmla="*/ 2147483647 h 27"/>
              <a:gd name="T8" fmla="*/ 2147483647 w 34"/>
              <a:gd name="T9" fmla="*/ 2147483647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28" y="20"/>
                </a:moveTo>
                <a:cubicBezTo>
                  <a:pt x="32" y="8"/>
                  <a:pt x="34" y="6"/>
                  <a:pt x="21" y="0"/>
                </a:cubicBezTo>
                <a:cubicBezTo>
                  <a:pt x="12" y="3"/>
                  <a:pt x="12" y="5"/>
                  <a:pt x="7" y="12"/>
                </a:cubicBezTo>
                <a:cubicBezTo>
                  <a:pt x="4" y="25"/>
                  <a:pt x="0" y="25"/>
                  <a:pt x="18" y="27"/>
                </a:cubicBezTo>
                <a:cubicBezTo>
                  <a:pt x="25" y="24"/>
                  <a:pt x="32" y="11"/>
                  <a:pt x="28" y="20"/>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20" name="Freeform 293"/>
          <p:cNvSpPr>
            <a:spLocks/>
          </p:cNvSpPr>
          <p:nvPr/>
        </p:nvSpPr>
        <p:spPr bwMode="auto">
          <a:xfrm>
            <a:off x="452438" y="5486400"/>
            <a:ext cx="66675" cy="58738"/>
          </a:xfrm>
          <a:custGeom>
            <a:avLst/>
            <a:gdLst>
              <a:gd name="T0" fmla="*/ 2147483647 w 41"/>
              <a:gd name="T1" fmla="*/ 2147483647 h 34"/>
              <a:gd name="T2" fmla="*/ 2147483647 w 41"/>
              <a:gd name="T3" fmla="*/ 2147483647 h 34"/>
              <a:gd name="T4" fmla="*/ 2147483647 w 41"/>
              <a:gd name="T5" fmla="*/ 2147483647 h 34"/>
              <a:gd name="T6" fmla="*/ 2147483647 w 41"/>
              <a:gd name="T7" fmla="*/ 2147483647 h 34"/>
              <a:gd name="T8" fmla="*/ 2147483647 w 41"/>
              <a:gd name="T9" fmla="*/ 2147483647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1" y="22"/>
                </a:moveTo>
                <a:cubicBezTo>
                  <a:pt x="38" y="9"/>
                  <a:pt x="34" y="7"/>
                  <a:pt x="23" y="1"/>
                </a:cubicBezTo>
                <a:cubicBezTo>
                  <a:pt x="0" y="5"/>
                  <a:pt x="9" y="0"/>
                  <a:pt x="3" y="13"/>
                </a:cubicBezTo>
                <a:cubicBezTo>
                  <a:pt x="8" y="34"/>
                  <a:pt x="8" y="31"/>
                  <a:pt x="30" y="27"/>
                </a:cubicBezTo>
                <a:cubicBezTo>
                  <a:pt x="37" y="24"/>
                  <a:pt x="36" y="17"/>
                  <a:pt x="41" y="22"/>
                </a:cubicBezTo>
                <a:close/>
              </a:path>
            </a:pathLst>
          </a:custGeom>
          <a:solidFill>
            <a:srgbClr val="FFFF99"/>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21" name="Freeform 294"/>
          <p:cNvSpPr>
            <a:spLocks/>
          </p:cNvSpPr>
          <p:nvPr/>
        </p:nvSpPr>
        <p:spPr bwMode="auto">
          <a:xfrm>
            <a:off x="431800" y="5556250"/>
            <a:ext cx="19050" cy="36513"/>
          </a:xfrm>
          <a:custGeom>
            <a:avLst/>
            <a:gdLst>
              <a:gd name="T0" fmla="*/ 2147483647 w 11"/>
              <a:gd name="T1" fmla="*/ 0 h 21"/>
              <a:gd name="T2" fmla="*/ 0 w 11"/>
              <a:gd name="T3" fmla="*/ 2147483647 h 21"/>
              <a:gd name="T4" fmla="*/ 0 60000 65536"/>
              <a:gd name="T5" fmla="*/ 0 60000 65536"/>
              <a:gd name="T6" fmla="*/ 0 w 11"/>
              <a:gd name="T7" fmla="*/ 0 h 21"/>
              <a:gd name="T8" fmla="*/ 11 w 11"/>
              <a:gd name="T9" fmla="*/ 21 h 21"/>
            </a:gdLst>
            <a:ahLst/>
            <a:cxnLst>
              <a:cxn ang="T4">
                <a:pos x="T0" y="T1"/>
              </a:cxn>
              <a:cxn ang="T5">
                <a:pos x="T2" y="T3"/>
              </a:cxn>
            </a:cxnLst>
            <a:rect l="T6" t="T7" r="T8" b="T9"/>
            <a:pathLst>
              <a:path w="11" h="21">
                <a:moveTo>
                  <a:pt x="11" y="0"/>
                </a:moveTo>
                <a:cubicBezTo>
                  <a:pt x="8" y="7"/>
                  <a:pt x="5" y="16"/>
                  <a:pt x="0" y="21"/>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322" name="Freeform 295"/>
          <p:cNvSpPr>
            <a:spLocks/>
          </p:cNvSpPr>
          <p:nvPr/>
        </p:nvSpPr>
        <p:spPr bwMode="auto">
          <a:xfrm>
            <a:off x="496888" y="5561013"/>
            <a:ext cx="3175" cy="39687"/>
          </a:xfrm>
          <a:custGeom>
            <a:avLst/>
            <a:gdLst>
              <a:gd name="T0" fmla="*/ 2147483647 w 2"/>
              <a:gd name="T1" fmla="*/ 0 h 23"/>
              <a:gd name="T2" fmla="*/ 0 w 2"/>
              <a:gd name="T3" fmla="*/ 2147483647 h 23"/>
              <a:gd name="T4" fmla="*/ 0 60000 65536"/>
              <a:gd name="T5" fmla="*/ 0 60000 65536"/>
              <a:gd name="T6" fmla="*/ 0 w 2"/>
              <a:gd name="T7" fmla="*/ 0 h 23"/>
              <a:gd name="T8" fmla="*/ 2 w 2"/>
              <a:gd name="T9" fmla="*/ 23 h 23"/>
            </a:gdLst>
            <a:ahLst/>
            <a:cxnLst>
              <a:cxn ang="T4">
                <a:pos x="T0" y="T1"/>
              </a:cxn>
              <a:cxn ang="T5">
                <a:pos x="T2" y="T3"/>
              </a:cxn>
            </a:cxnLst>
            <a:rect l="T6" t="T7" r="T8" b="T9"/>
            <a:pathLst>
              <a:path w="2" h="23">
                <a:moveTo>
                  <a:pt x="2" y="0"/>
                </a:moveTo>
                <a:cubicBezTo>
                  <a:pt x="1" y="8"/>
                  <a:pt x="0" y="23"/>
                  <a:pt x="0" y="23"/>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323" name="Freeform 296"/>
          <p:cNvSpPr>
            <a:spLocks/>
          </p:cNvSpPr>
          <p:nvPr/>
        </p:nvSpPr>
        <p:spPr bwMode="auto">
          <a:xfrm>
            <a:off x="554038" y="5559425"/>
            <a:ext cx="6350" cy="42863"/>
          </a:xfrm>
          <a:custGeom>
            <a:avLst/>
            <a:gdLst>
              <a:gd name="T0" fmla="*/ 2147483647 w 4"/>
              <a:gd name="T1" fmla="*/ 0 h 25"/>
              <a:gd name="T2" fmla="*/ 2147483647 w 4"/>
              <a:gd name="T3" fmla="*/ 2147483647 h 25"/>
              <a:gd name="T4" fmla="*/ 0 60000 65536"/>
              <a:gd name="T5" fmla="*/ 0 60000 65536"/>
              <a:gd name="T6" fmla="*/ 0 w 4"/>
              <a:gd name="T7" fmla="*/ 0 h 25"/>
              <a:gd name="T8" fmla="*/ 4 w 4"/>
              <a:gd name="T9" fmla="*/ 25 h 25"/>
            </a:gdLst>
            <a:ahLst/>
            <a:cxnLst>
              <a:cxn ang="T4">
                <a:pos x="T0" y="T1"/>
              </a:cxn>
              <a:cxn ang="T5">
                <a:pos x="T2" y="T3"/>
              </a:cxn>
            </a:cxnLst>
            <a:rect l="T6" t="T7" r="T8" b="T9"/>
            <a:pathLst>
              <a:path w="4" h="25">
                <a:moveTo>
                  <a:pt x="1" y="0"/>
                </a:moveTo>
                <a:cubicBezTo>
                  <a:pt x="0" y="9"/>
                  <a:pt x="2" y="16"/>
                  <a:pt x="4" y="25"/>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324" name="Freeform 297"/>
          <p:cNvSpPr>
            <a:spLocks/>
          </p:cNvSpPr>
          <p:nvPr/>
        </p:nvSpPr>
        <p:spPr bwMode="auto">
          <a:xfrm>
            <a:off x="588963" y="5549900"/>
            <a:ext cx="15875" cy="38100"/>
          </a:xfrm>
          <a:custGeom>
            <a:avLst/>
            <a:gdLst>
              <a:gd name="T0" fmla="*/ 0 w 9"/>
              <a:gd name="T1" fmla="*/ 0 h 22"/>
              <a:gd name="T2" fmla="*/ 2147483647 w 9"/>
              <a:gd name="T3" fmla="*/ 2147483647 h 22"/>
              <a:gd name="T4" fmla="*/ 2147483647 w 9"/>
              <a:gd name="T5" fmla="*/ 2147483647 h 22"/>
              <a:gd name="T6" fmla="*/ 0 60000 65536"/>
              <a:gd name="T7" fmla="*/ 0 60000 65536"/>
              <a:gd name="T8" fmla="*/ 0 60000 65536"/>
              <a:gd name="T9" fmla="*/ 0 w 9"/>
              <a:gd name="T10" fmla="*/ 0 h 22"/>
              <a:gd name="T11" fmla="*/ 9 w 9"/>
              <a:gd name="T12" fmla="*/ 22 h 22"/>
            </a:gdLst>
            <a:ahLst/>
            <a:cxnLst>
              <a:cxn ang="T6">
                <a:pos x="T0" y="T1"/>
              </a:cxn>
              <a:cxn ang="T7">
                <a:pos x="T2" y="T3"/>
              </a:cxn>
              <a:cxn ang="T8">
                <a:pos x="T4" y="T5"/>
              </a:cxn>
            </a:cxnLst>
            <a:rect l="T9" t="T10" r="T11" b="T12"/>
            <a:pathLst>
              <a:path w="9" h="22">
                <a:moveTo>
                  <a:pt x="0" y="0"/>
                </a:moveTo>
                <a:cubicBezTo>
                  <a:pt x="2" y="6"/>
                  <a:pt x="5" y="11"/>
                  <a:pt x="8" y="16"/>
                </a:cubicBezTo>
                <a:cubicBezTo>
                  <a:pt x="9" y="21"/>
                  <a:pt x="9" y="19"/>
                  <a:pt x="9" y="22"/>
                </a:cubicBezTo>
              </a:path>
            </a:pathLst>
          </a:custGeom>
          <a:noFill/>
          <a:ln w="9525">
            <a:solidFill>
              <a:srgbClr val="6666FF"/>
            </a:solidFill>
            <a:round/>
            <a:headEnd/>
            <a:tailEnd/>
          </a:ln>
        </p:spPr>
        <p:txBody>
          <a:bodyPr/>
          <a:lstStyle/>
          <a:p>
            <a:endParaRPr lang="en-US">
              <a:solidFill>
                <a:srgbClr val="FFFFFF"/>
              </a:solidFill>
              <a:latin typeface="Calibri" pitchFamily="34" charset="0"/>
            </a:endParaRPr>
          </a:p>
        </p:txBody>
      </p:sp>
      <p:sp>
        <p:nvSpPr>
          <p:cNvPr id="4325" name="Freeform 298"/>
          <p:cNvSpPr>
            <a:spLocks/>
          </p:cNvSpPr>
          <p:nvPr/>
        </p:nvSpPr>
        <p:spPr bwMode="auto">
          <a:xfrm>
            <a:off x="639763" y="5029200"/>
            <a:ext cx="333375" cy="503238"/>
          </a:xfrm>
          <a:custGeom>
            <a:avLst/>
            <a:gdLst>
              <a:gd name="T0" fmla="*/ 2147483647 w 203"/>
              <a:gd name="T1" fmla="*/ 2147483647 h 291"/>
              <a:gd name="T2" fmla="*/ 2147483647 w 203"/>
              <a:gd name="T3" fmla="*/ 2147483647 h 291"/>
              <a:gd name="T4" fmla="*/ 2147483647 w 203"/>
              <a:gd name="T5" fmla="*/ 2147483647 h 291"/>
              <a:gd name="T6" fmla="*/ 2147483647 w 203"/>
              <a:gd name="T7" fmla="*/ 2147483647 h 291"/>
              <a:gd name="T8" fmla="*/ 2147483647 w 203"/>
              <a:gd name="T9" fmla="*/ 2147483647 h 291"/>
              <a:gd name="T10" fmla="*/ 2147483647 w 203"/>
              <a:gd name="T11" fmla="*/ 2147483647 h 291"/>
              <a:gd name="T12" fmla="*/ 2147483647 w 203"/>
              <a:gd name="T13" fmla="*/ 2147483647 h 291"/>
              <a:gd name="T14" fmla="*/ 2147483647 w 203"/>
              <a:gd name="T15" fmla="*/ 2147483647 h 291"/>
              <a:gd name="T16" fmla="*/ 2147483647 w 203"/>
              <a:gd name="T17" fmla="*/ 2147483647 h 291"/>
              <a:gd name="T18" fmla="*/ 2147483647 w 203"/>
              <a:gd name="T19" fmla="*/ 2147483647 h 291"/>
              <a:gd name="T20" fmla="*/ 2147483647 w 203"/>
              <a:gd name="T21" fmla="*/ 2147483647 h 291"/>
              <a:gd name="T22" fmla="*/ 2147483647 w 203"/>
              <a:gd name="T23" fmla="*/ 2147483647 h 291"/>
              <a:gd name="T24" fmla="*/ 2147483647 w 203"/>
              <a:gd name="T25" fmla="*/ 2147483647 h 291"/>
              <a:gd name="T26" fmla="*/ 2147483647 w 203"/>
              <a:gd name="T27" fmla="*/ 2147483647 h 291"/>
              <a:gd name="T28" fmla="*/ 2147483647 w 203"/>
              <a:gd name="T29" fmla="*/ 2147483647 h 291"/>
              <a:gd name="T30" fmla="*/ 2147483647 w 203"/>
              <a:gd name="T31" fmla="*/ 2147483647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91"/>
              <a:gd name="T50" fmla="*/ 203 w 203"/>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91">
                <a:moveTo>
                  <a:pt x="5" y="38"/>
                </a:moveTo>
                <a:cubicBezTo>
                  <a:pt x="9" y="52"/>
                  <a:pt x="10" y="64"/>
                  <a:pt x="11" y="80"/>
                </a:cubicBezTo>
                <a:cubicBezTo>
                  <a:pt x="11" y="105"/>
                  <a:pt x="8" y="175"/>
                  <a:pt x="7" y="195"/>
                </a:cubicBezTo>
                <a:cubicBezTo>
                  <a:pt x="6" y="215"/>
                  <a:pt x="7" y="192"/>
                  <a:pt x="7" y="200"/>
                </a:cubicBezTo>
                <a:cubicBezTo>
                  <a:pt x="8" y="208"/>
                  <a:pt x="0" y="229"/>
                  <a:pt x="5" y="242"/>
                </a:cubicBezTo>
                <a:cubicBezTo>
                  <a:pt x="10" y="255"/>
                  <a:pt x="15" y="271"/>
                  <a:pt x="40" y="276"/>
                </a:cubicBezTo>
                <a:cubicBezTo>
                  <a:pt x="70" y="291"/>
                  <a:pt x="124" y="277"/>
                  <a:pt x="158" y="272"/>
                </a:cubicBezTo>
                <a:cubicBezTo>
                  <a:pt x="164" y="270"/>
                  <a:pt x="165" y="267"/>
                  <a:pt x="170" y="263"/>
                </a:cubicBezTo>
                <a:cubicBezTo>
                  <a:pt x="175" y="255"/>
                  <a:pt x="183" y="251"/>
                  <a:pt x="187" y="242"/>
                </a:cubicBezTo>
                <a:cubicBezTo>
                  <a:pt x="188" y="212"/>
                  <a:pt x="198" y="184"/>
                  <a:pt x="203" y="155"/>
                </a:cubicBezTo>
                <a:cubicBezTo>
                  <a:pt x="203" y="140"/>
                  <a:pt x="197" y="116"/>
                  <a:pt x="197" y="101"/>
                </a:cubicBezTo>
                <a:cubicBezTo>
                  <a:pt x="194" y="83"/>
                  <a:pt x="199" y="59"/>
                  <a:pt x="194" y="47"/>
                </a:cubicBezTo>
                <a:cubicBezTo>
                  <a:pt x="189" y="35"/>
                  <a:pt x="174" y="30"/>
                  <a:pt x="167" y="26"/>
                </a:cubicBezTo>
                <a:cubicBezTo>
                  <a:pt x="162" y="23"/>
                  <a:pt x="158" y="21"/>
                  <a:pt x="152" y="20"/>
                </a:cubicBezTo>
                <a:cubicBezTo>
                  <a:pt x="112" y="0"/>
                  <a:pt x="61" y="7"/>
                  <a:pt x="22" y="26"/>
                </a:cubicBezTo>
                <a:cubicBezTo>
                  <a:pt x="20" y="30"/>
                  <a:pt x="1" y="40"/>
                  <a:pt x="5" y="38"/>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26" name="Freeform 299"/>
          <p:cNvSpPr>
            <a:spLocks/>
          </p:cNvSpPr>
          <p:nvPr/>
        </p:nvSpPr>
        <p:spPr bwMode="auto">
          <a:xfrm>
            <a:off x="712788" y="5105400"/>
            <a:ext cx="157162" cy="141288"/>
          </a:xfrm>
          <a:custGeom>
            <a:avLst/>
            <a:gdLst>
              <a:gd name="T0" fmla="*/ 2147483647 w 96"/>
              <a:gd name="T1" fmla="*/ 2147483647 h 82"/>
              <a:gd name="T2" fmla="*/ 2147483647 w 96"/>
              <a:gd name="T3" fmla="*/ 0 h 82"/>
              <a:gd name="T4" fmla="*/ 2147483647 w 96"/>
              <a:gd name="T5" fmla="*/ 2147483647 h 82"/>
              <a:gd name="T6" fmla="*/ 2147483647 w 96"/>
              <a:gd name="T7" fmla="*/ 2147483647 h 82"/>
              <a:gd name="T8" fmla="*/ 2147483647 w 96"/>
              <a:gd name="T9" fmla="*/ 2147483647 h 82"/>
              <a:gd name="T10" fmla="*/ 2147483647 w 96"/>
              <a:gd name="T11" fmla="*/ 2147483647 h 82"/>
              <a:gd name="T12" fmla="*/ 2147483647 w 96"/>
              <a:gd name="T13" fmla="*/ 2147483647 h 82"/>
              <a:gd name="T14" fmla="*/ 2147483647 w 96"/>
              <a:gd name="T15" fmla="*/ 2147483647 h 82"/>
              <a:gd name="T16" fmla="*/ 2147483647 w 96"/>
              <a:gd name="T17" fmla="*/ 2147483647 h 82"/>
              <a:gd name="T18" fmla="*/ 2147483647 w 96"/>
              <a:gd name="T19" fmla="*/ 2147483647 h 82"/>
              <a:gd name="T20" fmla="*/ 2147483647 w 96"/>
              <a:gd name="T21" fmla="*/ 2147483647 h 82"/>
              <a:gd name="T22" fmla="*/ 2147483647 w 96"/>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2"/>
              <a:gd name="T38" fmla="*/ 96 w 9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2">
                <a:moveTo>
                  <a:pt x="71" y="7"/>
                </a:moveTo>
                <a:cubicBezTo>
                  <a:pt x="67" y="1"/>
                  <a:pt x="64" y="1"/>
                  <a:pt x="57" y="0"/>
                </a:cubicBezTo>
                <a:cubicBezTo>
                  <a:pt x="37" y="3"/>
                  <a:pt x="31" y="4"/>
                  <a:pt x="15" y="12"/>
                </a:cubicBezTo>
                <a:cubicBezTo>
                  <a:pt x="12" y="16"/>
                  <a:pt x="9" y="21"/>
                  <a:pt x="6" y="25"/>
                </a:cubicBezTo>
                <a:cubicBezTo>
                  <a:pt x="2" y="46"/>
                  <a:pt x="0" y="65"/>
                  <a:pt x="23" y="70"/>
                </a:cubicBezTo>
                <a:cubicBezTo>
                  <a:pt x="31" y="74"/>
                  <a:pt x="42" y="80"/>
                  <a:pt x="50" y="82"/>
                </a:cubicBezTo>
                <a:cubicBezTo>
                  <a:pt x="71" y="79"/>
                  <a:pt x="69" y="78"/>
                  <a:pt x="83" y="75"/>
                </a:cubicBezTo>
                <a:cubicBezTo>
                  <a:pt x="91" y="65"/>
                  <a:pt x="89" y="70"/>
                  <a:pt x="92" y="61"/>
                </a:cubicBezTo>
                <a:cubicBezTo>
                  <a:pt x="93" y="56"/>
                  <a:pt x="95" y="51"/>
                  <a:pt x="96" y="46"/>
                </a:cubicBezTo>
                <a:cubicBezTo>
                  <a:pt x="95" y="38"/>
                  <a:pt x="95" y="29"/>
                  <a:pt x="93" y="21"/>
                </a:cubicBezTo>
                <a:cubicBezTo>
                  <a:pt x="93" y="20"/>
                  <a:pt x="82" y="14"/>
                  <a:pt x="80" y="13"/>
                </a:cubicBezTo>
                <a:cubicBezTo>
                  <a:pt x="77" y="11"/>
                  <a:pt x="71" y="7"/>
                  <a:pt x="71" y="7"/>
                </a:cubicBezTo>
                <a:close/>
              </a:path>
            </a:pathLst>
          </a:custGeom>
          <a:solidFill>
            <a:srgbClr val="FFCCCC"/>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27" name="Text Box 300"/>
          <p:cNvSpPr txBox="1">
            <a:spLocks noChangeArrowheads="1"/>
          </p:cNvSpPr>
          <p:nvPr/>
        </p:nvSpPr>
        <p:spPr bwMode="auto">
          <a:xfrm>
            <a:off x="7596188" y="3573463"/>
            <a:ext cx="1243012" cy="584200"/>
          </a:xfrm>
          <a:prstGeom prst="rect">
            <a:avLst/>
          </a:prstGeom>
          <a:noFill/>
          <a:ln w="9525">
            <a:noFill/>
            <a:miter lim="800000"/>
            <a:headEnd/>
            <a:tailEnd/>
          </a:ln>
        </p:spPr>
        <p:txBody>
          <a:bodyPr wrap="none">
            <a:spAutoFit/>
          </a:bodyPr>
          <a:lstStyle/>
          <a:p>
            <a:r>
              <a:rPr lang="en-GB" sz="1600" b="1">
                <a:solidFill>
                  <a:srgbClr val="FFCC99"/>
                </a:solidFill>
                <a:latin typeface="Calibri" pitchFamily="34" charset="0"/>
              </a:rPr>
              <a:t>Submucosal</a:t>
            </a:r>
          </a:p>
          <a:p>
            <a:r>
              <a:rPr lang="en-GB" sz="1600" b="1">
                <a:solidFill>
                  <a:srgbClr val="FFCC99"/>
                </a:solidFill>
                <a:latin typeface="Calibri" pitchFamily="34" charset="0"/>
              </a:rPr>
              <a:t>gland</a:t>
            </a:r>
          </a:p>
        </p:txBody>
      </p:sp>
      <p:sp>
        <p:nvSpPr>
          <p:cNvPr id="4328" name="Line 301"/>
          <p:cNvSpPr>
            <a:spLocks noChangeShapeType="1"/>
          </p:cNvSpPr>
          <p:nvPr/>
        </p:nvSpPr>
        <p:spPr bwMode="auto">
          <a:xfrm flipH="1">
            <a:off x="4873625" y="4029075"/>
            <a:ext cx="287338" cy="144463"/>
          </a:xfrm>
          <a:prstGeom prst="line">
            <a:avLst/>
          </a:prstGeom>
          <a:noFill/>
          <a:ln w="25400">
            <a:solidFill>
              <a:srgbClr val="FF9966"/>
            </a:solidFill>
            <a:prstDash val="sysDot"/>
            <a:round/>
            <a:headEnd/>
            <a:tailEnd type="triangle" w="med" len="med"/>
          </a:ln>
        </p:spPr>
        <p:txBody>
          <a:bodyPr/>
          <a:lstStyle/>
          <a:p>
            <a:endParaRPr lang="id-ID"/>
          </a:p>
        </p:txBody>
      </p:sp>
      <p:sp>
        <p:nvSpPr>
          <p:cNvPr id="92462" name="Text Box 302"/>
          <p:cNvSpPr txBox="1">
            <a:spLocks noChangeArrowheads="1"/>
          </p:cNvSpPr>
          <p:nvPr/>
        </p:nvSpPr>
        <p:spPr bwMode="auto">
          <a:xfrm>
            <a:off x="4933950" y="3768725"/>
            <a:ext cx="1427163" cy="708025"/>
          </a:xfrm>
          <a:prstGeom prst="rect">
            <a:avLst/>
          </a:prstGeom>
          <a:noFill/>
          <a:ln w="9525">
            <a:noFill/>
            <a:miter lim="800000"/>
            <a:headEnd/>
            <a:tailEnd/>
          </a:ln>
          <a:effectLst/>
        </p:spPr>
        <p:txBody>
          <a:bodyPr wrap="none">
            <a:spAutoFit/>
          </a:bodyPr>
          <a:lstStyle/>
          <a:p>
            <a:pPr algn="ctr">
              <a:defRPr/>
            </a:pPr>
            <a:r>
              <a:rPr lang="en-GB" sz="2000" b="1" dirty="0">
                <a:solidFill>
                  <a:schemeClr val="accent6">
                    <a:lumMod val="60000"/>
                    <a:lumOff val="40000"/>
                  </a:schemeClr>
                </a:solidFill>
                <a:latin typeface="+mn-lt"/>
                <a:cs typeface="+mn-cs"/>
              </a:rPr>
              <a:t>Cholinergic </a:t>
            </a:r>
          </a:p>
          <a:p>
            <a:pPr algn="ctr">
              <a:defRPr/>
            </a:pPr>
            <a:r>
              <a:rPr lang="en-GB" sz="2000" b="1" dirty="0">
                <a:solidFill>
                  <a:schemeClr val="accent6">
                    <a:lumMod val="60000"/>
                    <a:lumOff val="40000"/>
                  </a:schemeClr>
                </a:solidFill>
                <a:latin typeface="+mn-lt"/>
                <a:cs typeface="+mn-cs"/>
              </a:rPr>
              <a:t>receptors</a:t>
            </a:r>
          </a:p>
        </p:txBody>
      </p:sp>
      <p:sp>
        <p:nvSpPr>
          <p:cNvPr id="4330" name="Freeform 303"/>
          <p:cNvSpPr>
            <a:spLocks/>
          </p:cNvSpPr>
          <p:nvPr/>
        </p:nvSpPr>
        <p:spPr bwMode="auto">
          <a:xfrm>
            <a:off x="7115175" y="5416550"/>
            <a:ext cx="131763" cy="22225"/>
          </a:xfrm>
          <a:custGeom>
            <a:avLst/>
            <a:gdLst>
              <a:gd name="T0" fmla="*/ 0 w 83"/>
              <a:gd name="T1" fmla="*/ 2147483647 h 14"/>
              <a:gd name="T2" fmla="*/ 2147483647 w 83"/>
              <a:gd name="T3" fmla="*/ 2147483647 h 14"/>
              <a:gd name="T4" fmla="*/ 2147483647 w 83"/>
              <a:gd name="T5" fmla="*/ 0 h 14"/>
              <a:gd name="T6" fmla="*/ 0 60000 65536"/>
              <a:gd name="T7" fmla="*/ 0 60000 65536"/>
              <a:gd name="T8" fmla="*/ 0 60000 65536"/>
              <a:gd name="T9" fmla="*/ 0 w 83"/>
              <a:gd name="T10" fmla="*/ 0 h 14"/>
              <a:gd name="T11" fmla="*/ 83 w 83"/>
              <a:gd name="T12" fmla="*/ 14 h 14"/>
            </a:gdLst>
            <a:ahLst/>
            <a:cxnLst>
              <a:cxn ang="T6">
                <a:pos x="T0" y="T1"/>
              </a:cxn>
              <a:cxn ang="T7">
                <a:pos x="T2" y="T3"/>
              </a:cxn>
              <a:cxn ang="T8">
                <a:pos x="T4" y="T5"/>
              </a:cxn>
            </a:cxnLst>
            <a:rect l="T9" t="T10" r="T11" b="T12"/>
            <a:pathLst>
              <a:path w="83" h="14">
                <a:moveTo>
                  <a:pt x="0" y="14"/>
                </a:moveTo>
                <a:cubicBezTo>
                  <a:pt x="14" y="13"/>
                  <a:pt x="25" y="10"/>
                  <a:pt x="38" y="8"/>
                </a:cubicBezTo>
                <a:cubicBezTo>
                  <a:pt x="52" y="1"/>
                  <a:pt x="68" y="0"/>
                  <a:pt x="83"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1" name="Freeform 304"/>
          <p:cNvSpPr>
            <a:spLocks/>
          </p:cNvSpPr>
          <p:nvPr/>
        </p:nvSpPr>
        <p:spPr bwMode="auto">
          <a:xfrm>
            <a:off x="7118350" y="5245100"/>
            <a:ext cx="128588" cy="28575"/>
          </a:xfrm>
          <a:custGeom>
            <a:avLst/>
            <a:gdLst>
              <a:gd name="T0" fmla="*/ 0 w 81"/>
              <a:gd name="T1" fmla="*/ 2147483647 h 18"/>
              <a:gd name="T2" fmla="*/ 2147483647 w 81"/>
              <a:gd name="T3" fmla="*/ 2147483647 h 18"/>
              <a:gd name="T4" fmla="*/ 2147483647 w 81"/>
              <a:gd name="T5" fmla="*/ 2147483647 h 18"/>
              <a:gd name="T6" fmla="*/ 2147483647 w 81"/>
              <a:gd name="T7" fmla="*/ 0 h 18"/>
              <a:gd name="T8" fmla="*/ 0 60000 65536"/>
              <a:gd name="T9" fmla="*/ 0 60000 65536"/>
              <a:gd name="T10" fmla="*/ 0 60000 65536"/>
              <a:gd name="T11" fmla="*/ 0 60000 65536"/>
              <a:gd name="T12" fmla="*/ 0 w 81"/>
              <a:gd name="T13" fmla="*/ 0 h 18"/>
              <a:gd name="T14" fmla="*/ 81 w 81"/>
              <a:gd name="T15" fmla="*/ 18 h 18"/>
            </a:gdLst>
            <a:ahLst/>
            <a:cxnLst>
              <a:cxn ang="T8">
                <a:pos x="T0" y="T1"/>
              </a:cxn>
              <a:cxn ang="T9">
                <a:pos x="T2" y="T3"/>
              </a:cxn>
              <a:cxn ang="T10">
                <a:pos x="T4" y="T5"/>
              </a:cxn>
              <a:cxn ang="T11">
                <a:pos x="T6" y="T7"/>
              </a:cxn>
            </a:cxnLst>
            <a:rect l="T12" t="T13" r="T14" b="T15"/>
            <a:pathLst>
              <a:path w="81" h="18">
                <a:moveTo>
                  <a:pt x="0" y="18"/>
                </a:moveTo>
                <a:cubicBezTo>
                  <a:pt x="16" y="16"/>
                  <a:pt x="32" y="13"/>
                  <a:pt x="48" y="11"/>
                </a:cubicBezTo>
                <a:cubicBezTo>
                  <a:pt x="57" y="8"/>
                  <a:pt x="66" y="4"/>
                  <a:pt x="76" y="2"/>
                </a:cubicBezTo>
                <a:cubicBezTo>
                  <a:pt x="78" y="1"/>
                  <a:pt x="81" y="0"/>
                  <a:pt x="81"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2" name="Freeform 305"/>
          <p:cNvSpPr>
            <a:spLocks/>
          </p:cNvSpPr>
          <p:nvPr/>
        </p:nvSpPr>
        <p:spPr bwMode="auto">
          <a:xfrm>
            <a:off x="7110413" y="5097463"/>
            <a:ext cx="123825" cy="9525"/>
          </a:xfrm>
          <a:custGeom>
            <a:avLst/>
            <a:gdLst>
              <a:gd name="T0" fmla="*/ 0 w 78"/>
              <a:gd name="T1" fmla="*/ 2147483647 h 6"/>
              <a:gd name="T2" fmla="*/ 2147483647 w 78"/>
              <a:gd name="T3" fmla="*/ 2147483647 h 6"/>
              <a:gd name="T4" fmla="*/ 2147483647 w 78"/>
              <a:gd name="T5" fmla="*/ 0 h 6"/>
              <a:gd name="T6" fmla="*/ 0 60000 65536"/>
              <a:gd name="T7" fmla="*/ 0 60000 65536"/>
              <a:gd name="T8" fmla="*/ 0 60000 65536"/>
              <a:gd name="T9" fmla="*/ 0 w 78"/>
              <a:gd name="T10" fmla="*/ 0 h 6"/>
              <a:gd name="T11" fmla="*/ 78 w 78"/>
              <a:gd name="T12" fmla="*/ 6 h 6"/>
            </a:gdLst>
            <a:ahLst/>
            <a:cxnLst>
              <a:cxn ang="T6">
                <a:pos x="T0" y="T1"/>
              </a:cxn>
              <a:cxn ang="T7">
                <a:pos x="T2" y="T3"/>
              </a:cxn>
              <a:cxn ang="T8">
                <a:pos x="T4" y="T5"/>
              </a:cxn>
            </a:cxnLst>
            <a:rect l="T9" t="T10" r="T11" b="T12"/>
            <a:pathLst>
              <a:path w="78" h="6">
                <a:moveTo>
                  <a:pt x="0" y="5"/>
                </a:moveTo>
                <a:cubicBezTo>
                  <a:pt x="18" y="1"/>
                  <a:pt x="35" y="3"/>
                  <a:pt x="54" y="6"/>
                </a:cubicBezTo>
                <a:cubicBezTo>
                  <a:pt x="58" y="5"/>
                  <a:pt x="72" y="0"/>
                  <a:pt x="78"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3" name="Freeform 306"/>
          <p:cNvSpPr>
            <a:spLocks/>
          </p:cNvSpPr>
          <p:nvPr/>
        </p:nvSpPr>
        <p:spPr bwMode="auto">
          <a:xfrm>
            <a:off x="7124700" y="4953000"/>
            <a:ext cx="107950" cy="15875"/>
          </a:xfrm>
          <a:custGeom>
            <a:avLst/>
            <a:gdLst>
              <a:gd name="T0" fmla="*/ 0 w 68"/>
              <a:gd name="T1" fmla="*/ 2147483647 h 10"/>
              <a:gd name="T2" fmla="*/ 2147483647 w 68"/>
              <a:gd name="T3" fmla="*/ 0 h 10"/>
              <a:gd name="T4" fmla="*/ 2147483647 w 68"/>
              <a:gd name="T5" fmla="*/ 2147483647 h 10"/>
              <a:gd name="T6" fmla="*/ 0 60000 65536"/>
              <a:gd name="T7" fmla="*/ 0 60000 65536"/>
              <a:gd name="T8" fmla="*/ 0 60000 65536"/>
              <a:gd name="T9" fmla="*/ 0 w 68"/>
              <a:gd name="T10" fmla="*/ 0 h 10"/>
              <a:gd name="T11" fmla="*/ 68 w 68"/>
              <a:gd name="T12" fmla="*/ 10 h 10"/>
            </a:gdLst>
            <a:ahLst/>
            <a:cxnLst>
              <a:cxn ang="T6">
                <a:pos x="T0" y="T1"/>
              </a:cxn>
              <a:cxn ang="T7">
                <a:pos x="T2" y="T3"/>
              </a:cxn>
              <a:cxn ang="T8">
                <a:pos x="T4" y="T5"/>
              </a:cxn>
            </a:cxnLst>
            <a:rect l="T9" t="T10" r="T11" b="T12"/>
            <a:pathLst>
              <a:path w="68" h="10">
                <a:moveTo>
                  <a:pt x="0" y="4"/>
                </a:moveTo>
                <a:cubicBezTo>
                  <a:pt x="14" y="10"/>
                  <a:pt x="27" y="2"/>
                  <a:pt x="41" y="0"/>
                </a:cubicBezTo>
                <a:cubicBezTo>
                  <a:pt x="66" y="4"/>
                  <a:pt x="58" y="0"/>
                  <a:pt x="68" y="6"/>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4" name="Freeform 307"/>
          <p:cNvSpPr>
            <a:spLocks/>
          </p:cNvSpPr>
          <p:nvPr/>
        </p:nvSpPr>
        <p:spPr bwMode="auto">
          <a:xfrm>
            <a:off x="7138988" y="4918075"/>
            <a:ext cx="76200" cy="17463"/>
          </a:xfrm>
          <a:custGeom>
            <a:avLst/>
            <a:gdLst>
              <a:gd name="T0" fmla="*/ 0 w 48"/>
              <a:gd name="T1" fmla="*/ 2147483647 h 11"/>
              <a:gd name="T2" fmla="*/ 2147483647 w 48"/>
              <a:gd name="T3" fmla="*/ 2147483647 h 11"/>
              <a:gd name="T4" fmla="*/ 0 60000 65536"/>
              <a:gd name="T5" fmla="*/ 0 60000 65536"/>
              <a:gd name="T6" fmla="*/ 0 w 48"/>
              <a:gd name="T7" fmla="*/ 0 h 11"/>
              <a:gd name="T8" fmla="*/ 48 w 48"/>
              <a:gd name="T9" fmla="*/ 11 h 11"/>
            </a:gdLst>
            <a:ahLst/>
            <a:cxnLst>
              <a:cxn ang="T4">
                <a:pos x="T0" y="T1"/>
              </a:cxn>
              <a:cxn ang="T5">
                <a:pos x="T2" y="T3"/>
              </a:cxn>
            </a:cxnLst>
            <a:rect l="T6" t="T7" r="T8" b="T9"/>
            <a:pathLst>
              <a:path w="48" h="11">
                <a:moveTo>
                  <a:pt x="0" y="8"/>
                </a:moveTo>
                <a:cubicBezTo>
                  <a:pt x="6" y="9"/>
                  <a:pt x="48" y="0"/>
                  <a:pt x="48" y="11"/>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5" name="Freeform 308"/>
          <p:cNvSpPr>
            <a:spLocks/>
          </p:cNvSpPr>
          <p:nvPr/>
        </p:nvSpPr>
        <p:spPr bwMode="auto">
          <a:xfrm>
            <a:off x="7113588" y="4787900"/>
            <a:ext cx="92075" cy="9525"/>
          </a:xfrm>
          <a:custGeom>
            <a:avLst/>
            <a:gdLst>
              <a:gd name="T0" fmla="*/ 0 w 58"/>
              <a:gd name="T1" fmla="*/ 2147483647 h 6"/>
              <a:gd name="T2" fmla="*/ 2147483647 w 58"/>
              <a:gd name="T3" fmla="*/ 0 h 6"/>
              <a:gd name="T4" fmla="*/ 0 60000 65536"/>
              <a:gd name="T5" fmla="*/ 0 60000 65536"/>
              <a:gd name="T6" fmla="*/ 0 w 58"/>
              <a:gd name="T7" fmla="*/ 0 h 6"/>
              <a:gd name="T8" fmla="*/ 58 w 58"/>
              <a:gd name="T9" fmla="*/ 6 h 6"/>
            </a:gdLst>
            <a:ahLst/>
            <a:cxnLst>
              <a:cxn ang="T4">
                <a:pos x="T0" y="T1"/>
              </a:cxn>
              <a:cxn ang="T5">
                <a:pos x="T2" y="T3"/>
              </a:cxn>
            </a:cxnLst>
            <a:rect l="T6" t="T7" r="T8" b="T9"/>
            <a:pathLst>
              <a:path w="58" h="6">
                <a:moveTo>
                  <a:pt x="0" y="6"/>
                </a:moveTo>
                <a:cubicBezTo>
                  <a:pt x="19" y="4"/>
                  <a:pt x="39" y="0"/>
                  <a:pt x="58"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6" name="Freeform 309"/>
          <p:cNvSpPr>
            <a:spLocks/>
          </p:cNvSpPr>
          <p:nvPr/>
        </p:nvSpPr>
        <p:spPr bwMode="auto">
          <a:xfrm>
            <a:off x="7104063" y="4678363"/>
            <a:ext cx="85725" cy="26987"/>
          </a:xfrm>
          <a:custGeom>
            <a:avLst/>
            <a:gdLst>
              <a:gd name="T0" fmla="*/ 0 w 54"/>
              <a:gd name="T1" fmla="*/ 2147483647 h 17"/>
              <a:gd name="T2" fmla="*/ 2147483647 w 54"/>
              <a:gd name="T3" fmla="*/ 2147483647 h 17"/>
              <a:gd name="T4" fmla="*/ 2147483647 w 54"/>
              <a:gd name="T5" fmla="*/ 2147483647 h 17"/>
              <a:gd name="T6" fmla="*/ 2147483647 w 54"/>
              <a:gd name="T7" fmla="*/ 2147483647 h 17"/>
              <a:gd name="T8" fmla="*/ 2147483647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15"/>
                </a:moveTo>
                <a:cubicBezTo>
                  <a:pt x="11" y="17"/>
                  <a:pt x="1" y="16"/>
                  <a:pt x="15" y="12"/>
                </a:cubicBezTo>
                <a:cubicBezTo>
                  <a:pt x="20" y="11"/>
                  <a:pt x="30" y="9"/>
                  <a:pt x="30" y="9"/>
                </a:cubicBezTo>
                <a:cubicBezTo>
                  <a:pt x="36" y="6"/>
                  <a:pt x="42" y="4"/>
                  <a:pt x="48" y="3"/>
                </a:cubicBezTo>
                <a:cubicBezTo>
                  <a:pt x="53" y="0"/>
                  <a:pt x="50" y="0"/>
                  <a:pt x="54"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7" name="Freeform 310"/>
          <p:cNvSpPr>
            <a:spLocks/>
          </p:cNvSpPr>
          <p:nvPr/>
        </p:nvSpPr>
        <p:spPr bwMode="auto">
          <a:xfrm>
            <a:off x="7070725" y="4578350"/>
            <a:ext cx="80963" cy="47625"/>
          </a:xfrm>
          <a:custGeom>
            <a:avLst/>
            <a:gdLst>
              <a:gd name="T0" fmla="*/ 0 w 51"/>
              <a:gd name="T1" fmla="*/ 2147483647 h 30"/>
              <a:gd name="T2" fmla="*/ 2147483647 w 51"/>
              <a:gd name="T3" fmla="*/ 2147483647 h 30"/>
              <a:gd name="T4" fmla="*/ 2147483647 w 51"/>
              <a:gd name="T5" fmla="*/ 0 h 30"/>
              <a:gd name="T6" fmla="*/ 0 60000 65536"/>
              <a:gd name="T7" fmla="*/ 0 60000 65536"/>
              <a:gd name="T8" fmla="*/ 0 60000 65536"/>
              <a:gd name="T9" fmla="*/ 0 w 51"/>
              <a:gd name="T10" fmla="*/ 0 h 30"/>
              <a:gd name="T11" fmla="*/ 51 w 51"/>
              <a:gd name="T12" fmla="*/ 30 h 30"/>
            </a:gdLst>
            <a:ahLst/>
            <a:cxnLst>
              <a:cxn ang="T6">
                <a:pos x="T0" y="T1"/>
              </a:cxn>
              <a:cxn ang="T7">
                <a:pos x="T2" y="T3"/>
              </a:cxn>
              <a:cxn ang="T8">
                <a:pos x="T4" y="T5"/>
              </a:cxn>
            </a:cxnLst>
            <a:rect l="T9" t="T10" r="T11" b="T12"/>
            <a:pathLst>
              <a:path w="51" h="30">
                <a:moveTo>
                  <a:pt x="0" y="30"/>
                </a:moveTo>
                <a:cubicBezTo>
                  <a:pt x="11" y="22"/>
                  <a:pt x="25" y="16"/>
                  <a:pt x="37" y="10"/>
                </a:cubicBezTo>
                <a:cubicBezTo>
                  <a:pt x="40" y="5"/>
                  <a:pt x="46" y="3"/>
                  <a:pt x="51"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8" name="Freeform 311"/>
          <p:cNvSpPr>
            <a:spLocks/>
          </p:cNvSpPr>
          <p:nvPr/>
        </p:nvSpPr>
        <p:spPr bwMode="auto">
          <a:xfrm>
            <a:off x="7013575" y="4511675"/>
            <a:ext cx="42863" cy="33338"/>
          </a:xfrm>
          <a:custGeom>
            <a:avLst/>
            <a:gdLst>
              <a:gd name="T0" fmla="*/ 0 w 27"/>
              <a:gd name="T1" fmla="*/ 2147483647 h 21"/>
              <a:gd name="T2" fmla="*/ 2147483647 w 27"/>
              <a:gd name="T3" fmla="*/ 0 h 21"/>
              <a:gd name="T4" fmla="*/ 0 60000 65536"/>
              <a:gd name="T5" fmla="*/ 0 60000 65536"/>
              <a:gd name="T6" fmla="*/ 0 w 27"/>
              <a:gd name="T7" fmla="*/ 0 h 21"/>
              <a:gd name="T8" fmla="*/ 27 w 27"/>
              <a:gd name="T9" fmla="*/ 21 h 21"/>
            </a:gdLst>
            <a:ahLst/>
            <a:cxnLst>
              <a:cxn ang="T4">
                <a:pos x="T0" y="T1"/>
              </a:cxn>
              <a:cxn ang="T5">
                <a:pos x="T2" y="T3"/>
              </a:cxn>
            </a:cxnLst>
            <a:rect l="T6" t="T7" r="T8" b="T9"/>
            <a:pathLst>
              <a:path w="27" h="21">
                <a:moveTo>
                  <a:pt x="0" y="21"/>
                </a:moveTo>
                <a:cubicBezTo>
                  <a:pt x="6" y="18"/>
                  <a:pt x="27" y="9"/>
                  <a:pt x="27"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39" name="Freeform 312"/>
          <p:cNvSpPr>
            <a:spLocks/>
          </p:cNvSpPr>
          <p:nvPr/>
        </p:nvSpPr>
        <p:spPr bwMode="auto">
          <a:xfrm>
            <a:off x="6924675" y="4454525"/>
            <a:ext cx="60325" cy="47625"/>
          </a:xfrm>
          <a:custGeom>
            <a:avLst/>
            <a:gdLst>
              <a:gd name="T0" fmla="*/ 0 w 38"/>
              <a:gd name="T1" fmla="*/ 2147483647 h 30"/>
              <a:gd name="T2" fmla="*/ 2147483647 w 38"/>
              <a:gd name="T3" fmla="*/ 2147483647 h 30"/>
              <a:gd name="T4" fmla="*/ 2147483647 w 38"/>
              <a:gd name="T5" fmla="*/ 0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0" y="30"/>
                </a:moveTo>
                <a:cubicBezTo>
                  <a:pt x="8" y="25"/>
                  <a:pt x="14" y="19"/>
                  <a:pt x="23" y="16"/>
                </a:cubicBezTo>
                <a:cubicBezTo>
                  <a:pt x="25" y="14"/>
                  <a:pt x="38" y="0"/>
                  <a:pt x="38"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0" name="Freeform 313"/>
          <p:cNvSpPr>
            <a:spLocks/>
          </p:cNvSpPr>
          <p:nvPr/>
        </p:nvSpPr>
        <p:spPr bwMode="auto">
          <a:xfrm>
            <a:off x="6842125" y="4368800"/>
            <a:ext cx="104775" cy="42863"/>
          </a:xfrm>
          <a:custGeom>
            <a:avLst/>
            <a:gdLst>
              <a:gd name="T0" fmla="*/ 0 w 66"/>
              <a:gd name="T1" fmla="*/ 2147483647 h 27"/>
              <a:gd name="T2" fmla="*/ 2147483647 w 66"/>
              <a:gd name="T3" fmla="*/ 2147483647 h 27"/>
              <a:gd name="T4" fmla="*/ 2147483647 w 66"/>
              <a:gd name="T5" fmla="*/ 2147483647 h 27"/>
              <a:gd name="T6" fmla="*/ 2147483647 w 66"/>
              <a:gd name="T7" fmla="*/ 2147483647 h 27"/>
              <a:gd name="T8" fmla="*/ 2147483647 w 66"/>
              <a:gd name="T9" fmla="*/ 0 h 27"/>
              <a:gd name="T10" fmla="*/ 0 60000 65536"/>
              <a:gd name="T11" fmla="*/ 0 60000 65536"/>
              <a:gd name="T12" fmla="*/ 0 60000 65536"/>
              <a:gd name="T13" fmla="*/ 0 60000 65536"/>
              <a:gd name="T14" fmla="*/ 0 60000 65536"/>
              <a:gd name="T15" fmla="*/ 0 w 66"/>
              <a:gd name="T16" fmla="*/ 0 h 27"/>
              <a:gd name="T17" fmla="*/ 66 w 66"/>
              <a:gd name="T18" fmla="*/ 27 h 27"/>
            </a:gdLst>
            <a:ahLst/>
            <a:cxnLst>
              <a:cxn ang="T10">
                <a:pos x="T0" y="T1"/>
              </a:cxn>
              <a:cxn ang="T11">
                <a:pos x="T2" y="T3"/>
              </a:cxn>
              <a:cxn ang="T12">
                <a:pos x="T4" y="T5"/>
              </a:cxn>
              <a:cxn ang="T13">
                <a:pos x="T6" y="T7"/>
              </a:cxn>
              <a:cxn ang="T14">
                <a:pos x="T8" y="T9"/>
              </a:cxn>
            </a:cxnLst>
            <a:rect l="T15" t="T16" r="T17" b="T18"/>
            <a:pathLst>
              <a:path w="66" h="27">
                <a:moveTo>
                  <a:pt x="0" y="27"/>
                </a:moveTo>
                <a:cubicBezTo>
                  <a:pt x="6" y="24"/>
                  <a:pt x="12" y="22"/>
                  <a:pt x="19" y="21"/>
                </a:cubicBezTo>
                <a:cubicBezTo>
                  <a:pt x="25" y="18"/>
                  <a:pt x="30" y="16"/>
                  <a:pt x="36" y="15"/>
                </a:cubicBezTo>
                <a:cubicBezTo>
                  <a:pt x="41" y="9"/>
                  <a:pt x="47" y="7"/>
                  <a:pt x="54" y="6"/>
                </a:cubicBezTo>
                <a:cubicBezTo>
                  <a:pt x="58" y="4"/>
                  <a:pt x="62" y="2"/>
                  <a:pt x="66"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1" name="Freeform 314"/>
          <p:cNvSpPr>
            <a:spLocks/>
          </p:cNvSpPr>
          <p:nvPr/>
        </p:nvSpPr>
        <p:spPr bwMode="auto">
          <a:xfrm>
            <a:off x="6819900" y="4298950"/>
            <a:ext cx="84138" cy="1588"/>
          </a:xfrm>
          <a:custGeom>
            <a:avLst/>
            <a:gdLst>
              <a:gd name="T0" fmla="*/ 0 w 53"/>
              <a:gd name="T1" fmla="*/ 0 h 1"/>
              <a:gd name="T2" fmla="*/ 2147483647 w 53"/>
              <a:gd name="T3" fmla="*/ 0 h 1"/>
              <a:gd name="T4" fmla="*/ 0 60000 65536"/>
              <a:gd name="T5" fmla="*/ 0 60000 65536"/>
              <a:gd name="T6" fmla="*/ 0 w 53"/>
              <a:gd name="T7" fmla="*/ 0 h 1"/>
              <a:gd name="T8" fmla="*/ 53 w 53"/>
              <a:gd name="T9" fmla="*/ 1 h 1"/>
            </a:gdLst>
            <a:ahLst/>
            <a:cxnLst>
              <a:cxn ang="T4">
                <a:pos x="T0" y="T1"/>
              </a:cxn>
              <a:cxn ang="T5">
                <a:pos x="T2" y="T3"/>
              </a:cxn>
            </a:cxnLst>
            <a:rect l="T6" t="T7" r="T8" b="T9"/>
            <a:pathLst>
              <a:path w="53" h="1">
                <a:moveTo>
                  <a:pt x="0" y="0"/>
                </a:moveTo>
                <a:cubicBezTo>
                  <a:pt x="18" y="0"/>
                  <a:pt x="35" y="0"/>
                  <a:pt x="53"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2" name="Freeform 315"/>
          <p:cNvSpPr>
            <a:spLocks/>
          </p:cNvSpPr>
          <p:nvPr/>
        </p:nvSpPr>
        <p:spPr bwMode="auto">
          <a:xfrm>
            <a:off x="6800850" y="4189413"/>
            <a:ext cx="117475" cy="33337"/>
          </a:xfrm>
          <a:custGeom>
            <a:avLst/>
            <a:gdLst>
              <a:gd name="T0" fmla="*/ 0 w 74"/>
              <a:gd name="T1" fmla="*/ 0 h 21"/>
              <a:gd name="T2" fmla="*/ 2147483647 w 74"/>
              <a:gd name="T3" fmla="*/ 2147483647 h 21"/>
              <a:gd name="T4" fmla="*/ 2147483647 w 74"/>
              <a:gd name="T5" fmla="*/ 2147483647 h 21"/>
              <a:gd name="T6" fmla="*/ 0 60000 65536"/>
              <a:gd name="T7" fmla="*/ 0 60000 65536"/>
              <a:gd name="T8" fmla="*/ 0 60000 65536"/>
              <a:gd name="T9" fmla="*/ 0 w 74"/>
              <a:gd name="T10" fmla="*/ 0 h 21"/>
              <a:gd name="T11" fmla="*/ 74 w 74"/>
              <a:gd name="T12" fmla="*/ 21 h 21"/>
            </a:gdLst>
            <a:ahLst/>
            <a:cxnLst>
              <a:cxn ang="T6">
                <a:pos x="T0" y="T1"/>
              </a:cxn>
              <a:cxn ang="T7">
                <a:pos x="T2" y="T3"/>
              </a:cxn>
              <a:cxn ang="T8">
                <a:pos x="T4" y="T5"/>
              </a:cxn>
            </a:cxnLst>
            <a:rect l="T9" t="T10" r="T11" b="T12"/>
            <a:pathLst>
              <a:path w="74" h="21">
                <a:moveTo>
                  <a:pt x="0" y="0"/>
                </a:moveTo>
                <a:cubicBezTo>
                  <a:pt x="6" y="6"/>
                  <a:pt x="12" y="8"/>
                  <a:pt x="21" y="9"/>
                </a:cubicBezTo>
                <a:cubicBezTo>
                  <a:pt x="38" y="16"/>
                  <a:pt x="55" y="21"/>
                  <a:pt x="74" y="21"/>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3" name="Freeform 316"/>
          <p:cNvSpPr>
            <a:spLocks/>
          </p:cNvSpPr>
          <p:nvPr/>
        </p:nvSpPr>
        <p:spPr bwMode="auto">
          <a:xfrm>
            <a:off x="6910388" y="4117975"/>
            <a:ext cx="52387" cy="76200"/>
          </a:xfrm>
          <a:custGeom>
            <a:avLst/>
            <a:gdLst>
              <a:gd name="T0" fmla="*/ 0 w 33"/>
              <a:gd name="T1" fmla="*/ 0 h 48"/>
              <a:gd name="T2" fmla="*/ 2147483647 w 33"/>
              <a:gd name="T3" fmla="*/ 2147483647 h 48"/>
              <a:gd name="T4" fmla="*/ 2147483647 w 33"/>
              <a:gd name="T5" fmla="*/ 2147483647 h 48"/>
              <a:gd name="T6" fmla="*/ 2147483647 w 33"/>
              <a:gd name="T7" fmla="*/ 2147483647 h 48"/>
              <a:gd name="T8" fmla="*/ 0 60000 65536"/>
              <a:gd name="T9" fmla="*/ 0 60000 65536"/>
              <a:gd name="T10" fmla="*/ 0 60000 65536"/>
              <a:gd name="T11" fmla="*/ 0 60000 65536"/>
              <a:gd name="T12" fmla="*/ 0 w 33"/>
              <a:gd name="T13" fmla="*/ 0 h 48"/>
              <a:gd name="T14" fmla="*/ 33 w 33"/>
              <a:gd name="T15" fmla="*/ 48 h 48"/>
            </a:gdLst>
            <a:ahLst/>
            <a:cxnLst>
              <a:cxn ang="T8">
                <a:pos x="T0" y="T1"/>
              </a:cxn>
              <a:cxn ang="T9">
                <a:pos x="T2" y="T3"/>
              </a:cxn>
              <a:cxn ang="T10">
                <a:pos x="T4" y="T5"/>
              </a:cxn>
              <a:cxn ang="T11">
                <a:pos x="T6" y="T7"/>
              </a:cxn>
            </a:cxnLst>
            <a:rect l="T12" t="T13" r="T14" b="T15"/>
            <a:pathLst>
              <a:path w="33" h="48">
                <a:moveTo>
                  <a:pt x="0" y="0"/>
                </a:moveTo>
                <a:cubicBezTo>
                  <a:pt x="3" y="5"/>
                  <a:pt x="7" y="7"/>
                  <a:pt x="11" y="12"/>
                </a:cubicBezTo>
                <a:cubicBezTo>
                  <a:pt x="12" y="19"/>
                  <a:pt x="14" y="20"/>
                  <a:pt x="20" y="24"/>
                </a:cubicBezTo>
                <a:cubicBezTo>
                  <a:pt x="22" y="32"/>
                  <a:pt x="27" y="42"/>
                  <a:pt x="33" y="48"/>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4" name="Freeform 317"/>
          <p:cNvSpPr>
            <a:spLocks/>
          </p:cNvSpPr>
          <p:nvPr/>
        </p:nvSpPr>
        <p:spPr bwMode="auto">
          <a:xfrm>
            <a:off x="7043738" y="4059238"/>
            <a:ext cx="33337" cy="101600"/>
          </a:xfrm>
          <a:custGeom>
            <a:avLst/>
            <a:gdLst>
              <a:gd name="T0" fmla="*/ 0 w 21"/>
              <a:gd name="T1" fmla="*/ 0 h 64"/>
              <a:gd name="T2" fmla="*/ 2147483647 w 21"/>
              <a:gd name="T3" fmla="*/ 2147483647 h 64"/>
              <a:gd name="T4" fmla="*/ 2147483647 w 21"/>
              <a:gd name="T5" fmla="*/ 2147483647 h 64"/>
              <a:gd name="T6" fmla="*/ 2147483647 w 21"/>
              <a:gd name="T7" fmla="*/ 2147483647 h 64"/>
              <a:gd name="T8" fmla="*/ 0 60000 65536"/>
              <a:gd name="T9" fmla="*/ 0 60000 65536"/>
              <a:gd name="T10" fmla="*/ 0 60000 65536"/>
              <a:gd name="T11" fmla="*/ 0 60000 65536"/>
              <a:gd name="T12" fmla="*/ 0 w 21"/>
              <a:gd name="T13" fmla="*/ 0 h 64"/>
              <a:gd name="T14" fmla="*/ 21 w 21"/>
              <a:gd name="T15" fmla="*/ 64 h 64"/>
            </a:gdLst>
            <a:ahLst/>
            <a:cxnLst>
              <a:cxn ang="T8">
                <a:pos x="T0" y="T1"/>
              </a:cxn>
              <a:cxn ang="T9">
                <a:pos x="T2" y="T3"/>
              </a:cxn>
              <a:cxn ang="T10">
                <a:pos x="T4" y="T5"/>
              </a:cxn>
              <a:cxn ang="T11">
                <a:pos x="T6" y="T7"/>
              </a:cxn>
            </a:cxnLst>
            <a:rect l="T12" t="T13" r="T14" b="T15"/>
            <a:pathLst>
              <a:path w="21" h="64">
                <a:moveTo>
                  <a:pt x="0" y="0"/>
                </a:moveTo>
                <a:cubicBezTo>
                  <a:pt x="3" y="8"/>
                  <a:pt x="4" y="14"/>
                  <a:pt x="8" y="21"/>
                </a:cubicBezTo>
                <a:cubicBezTo>
                  <a:pt x="9" y="30"/>
                  <a:pt x="12" y="39"/>
                  <a:pt x="17" y="46"/>
                </a:cubicBezTo>
                <a:cubicBezTo>
                  <a:pt x="18" y="52"/>
                  <a:pt x="21" y="57"/>
                  <a:pt x="21" y="64"/>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5" name="Freeform 318"/>
          <p:cNvSpPr>
            <a:spLocks/>
          </p:cNvSpPr>
          <p:nvPr/>
        </p:nvSpPr>
        <p:spPr bwMode="auto">
          <a:xfrm>
            <a:off x="7177088" y="4027488"/>
            <a:ext cx="9525" cy="117475"/>
          </a:xfrm>
          <a:custGeom>
            <a:avLst/>
            <a:gdLst>
              <a:gd name="T0" fmla="*/ 0 w 6"/>
              <a:gd name="T1" fmla="*/ 0 h 74"/>
              <a:gd name="T2" fmla="*/ 2147483647 w 6"/>
              <a:gd name="T3" fmla="*/ 2147483647 h 74"/>
              <a:gd name="T4" fmla="*/ 0 60000 65536"/>
              <a:gd name="T5" fmla="*/ 0 60000 65536"/>
              <a:gd name="T6" fmla="*/ 0 w 6"/>
              <a:gd name="T7" fmla="*/ 0 h 74"/>
              <a:gd name="T8" fmla="*/ 6 w 6"/>
              <a:gd name="T9" fmla="*/ 74 h 74"/>
            </a:gdLst>
            <a:ahLst/>
            <a:cxnLst>
              <a:cxn ang="T4">
                <a:pos x="T0" y="T1"/>
              </a:cxn>
              <a:cxn ang="T5">
                <a:pos x="T2" y="T3"/>
              </a:cxn>
            </a:cxnLst>
            <a:rect l="T6" t="T7" r="T8" b="T9"/>
            <a:pathLst>
              <a:path w="6" h="74">
                <a:moveTo>
                  <a:pt x="0" y="0"/>
                </a:moveTo>
                <a:cubicBezTo>
                  <a:pt x="1" y="24"/>
                  <a:pt x="6" y="50"/>
                  <a:pt x="6" y="74"/>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6" name="Freeform 319"/>
          <p:cNvSpPr>
            <a:spLocks/>
          </p:cNvSpPr>
          <p:nvPr/>
        </p:nvSpPr>
        <p:spPr bwMode="auto">
          <a:xfrm>
            <a:off x="7313613" y="4030663"/>
            <a:ext cx="6350" cy="119062"/>
          </a:xfrm>
          <a:custGeom>
            <a:avLst/>
            <a:gdLst>
              <a:gd name="T0" fmla="*/ 0 w 4"/>
              <a:gd name="T1" fmla="*/ 0 h 75"/>
              <a:gd name="T2" fmla="*/ 2147483647 w 4"/>
              <a:gd name="T3" fmla="*/ 2147483647 h 75"/>
              <a:gd name="T4" fmla="*/ 0 60000 65536"/>
              <a:gd name="T5" fmla="*/ 0 60000 65536"/>
              <a:gd name="T6" fmla="*/ 0 w 4"/>
              <a:gd name="T7" fmla="*/ 0 h 75"/>
              <a:gd name="T8" fmla="*/ 4 w 4"/>
              <a:gd name="T9" fmla="*/ 75 h 75"/>
            </a:gdLst>
            <a:ahLst/>
            <a:cxnLst>
              <a:cxn ang="T4">
                <a:pos x="T0" y="T1"/>
              </a:cxn>
              <a:cxn ang="T5">
                <a:pos x="T2" y="T3"/>
              </a:cxn>
            </a:cxnLst>
            <a:rect l="T6" t="T7" r="T8" b="T9"/>
            <a:pathLst>
              <a:path w="4" h="75">
                <a:moveTo>
                  <a:pt x="0" y="0"/>
                </a:moveTo>
                <a:cubicBezTo>
                  <a:pt x="4" y="31"/>
                  <a:pt x="4" y="39"/>
                  <a:pt x="4" y="75"/>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7" name="Freeform 320"/>
          <p:cNvSpPr>
            <a:spLocks/>
          </p:cNvSpPr>
          <p:nvPr/>
        </p:nvSpPr>
        <p:spPr bwMode="auto">
          <a:xfrm>
            <a:off x="7442200" y="4051300"/>
            <a:ext cx="1588" cy="103188"/>
          </a:xfrm>
          <a:custGeom>
            <a:avLst/>
            <a:gdLst>
              <a:gd name="T0" fmla="*/ 0 w 1"/>
              <a:gd name="T1" fmla="*/ 0 h 65"/>
              <a:gd name="T2" fmla="*/ 0 w 1"/>
              <a:gd name="T3" fmla="*/ 2147483647 h 65"/>
              <a:gd name="T4" fmla="*/ 0 60000 65536"/>
              <a:gd name="T5" fmla="*/ 0 60000 65536"/>
              <a:gd name="T6" fmla="*/ 0 w 1"/>
              <a:gd name="T7" fmla="*/ 0 h 65"/>
              <a:gd name="T8" fmla="*/ 1 w 1"/>
              <a:gd name="T9" fmla="*/ 65 h 65"/>
            </a:gdLst>
            <a:ahLst/>
            <a:cxnLst>
              <a:cxn ang="T4">
                <a:pos x="T0" y="T1"/>
              </a:cxn>
              <a:cxn ang="T5">
                <a:pos x="T2" y="T3"/>
              </a:cxn>
            </a:cxnLst>
            <a:rect l="T6" t="T7" r="T8" b="T9"/>
            <a:pathLst>
              <a:path w="1" h="65">
                <a:moveTo>
                  <a:pt x="0" y="0"/>
                </a:moveTo>
                <a:cubicBezTo>
                  <a:pt x="0" y="22"/>
                  <a:pt x="0" y="43"/>
                  <a:pt x="0" y="65"/>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8" name="Freeform 321"/>
          <p:cNvSpPr>
            <a:spLocks/>
          </p:cNvSpPr>
          <p:nvPr/>
        </p:nvSpPr>
        <p:spPr bwMode="auto">
          <a:xfrm>
            <a:off x="7537450" y="4051300"/>
            <a:ext cx="44450" cy="122238"/>
          </a:xfrm>
          <a:custGeom>
            <a:avLst/>
            <a:gdLst>
              <a:gd name="T0" fmla="*/ 2147483647 w 28"/>
              <a:gd name="T1" fmla="*/ 0 h 77"/>
              <a:gd name="T2" fmla="*/ 2147483647 w 28"/>
              <a:gd name="T3" fmla="*/ 2147483647 h 77"/>
              <a:gd name="T4" fmla="*/ 2147483647 w 28"/>
              <a:gd name="T5" fmla="*/ 2147483647 h 77"/>
              <a:gd name="T6" fmla="*/ 2147483647 w 28"/>
              <a:gd name="T7" fmla="*/ 2147483647 h 77"/>
              <a:gd name="T8" fmla="*/ 0 w 28"/>
              <a:gd name="T9" fmla="*/ 2147483647 h 77"/>
              <a:gd name="T10" fmla="*/ 0 60000 65536"/>
              <a:gd name="T11" fmla="*/ 0 60000 65536"/>
              <a:gd name="T12" fmla="*/ 0 60000 65536"/>
              <a:gd name="T13" fmla="*/ 0 60000 65536"/>
              <a:gd name="T14" fmla="*/ 0 60000 65536"/>
              <a:gd name="T15" fmla="*/ 0 w 28"/>
              <a:gd name="T16" fmla="*/ 0 h 77"/>
              <a:gd name="T17" fmla="*/ 28 w 28"/>
              <a:gd name="T18" fmla="*/ 77 h 77"/>
            </a:gdLst>
            <a:ahLst/>
            <a:cxnLst>
              <a:cxn ang="T10">
                <a:pos x="T0" y="T1"/>
              </a:cxn>
              <a:cxn ang="T11">
                <a:pos x="T2" y="T3"/>
              </a:cxn>
              <a:cxn ang="T12">
                <a:pos x="T4" y="T5"/>
              </a:cxn>
              <a:cxn ang="T13">
                <a:pos x="T6" y="T7"/>
              </a:cxn>
              <a:cxn ang="T14">
                <a:pos x="T8" y="T9"/>
              </a:cxn>
            </a:cxnLst>
            <a:rect l="T15" t="T16" r="T17" b="T18"/>
            <a:pathLst>
              <a:path w="28" h="77">
                <a:moveTo>
                  <a:pt x="28" y="0"/>
                </a:moveTo>
                <a:cubicBezTo>
                  <a:pt x="24" y="9"/>
                  <a:pt x="22" y="19"/>
                  <a:pt x="16" y="27"/>
                </a:cubicBezTo>
                <a:cubicBezTo>
                  <a:pt x="14" y="36"/>
                  <a:pt x="12" y="45"/>
                  <a:pt x="7" y="53"/>
                </a:cubicBezTo>
                <a:cubicBezTo>
                  <a:pt x="6" y="59"/>
                  <a:pt x="4" y="66"/>
                  <a:pt x="1" y="72"/>
                </a:cubicBezTo>
                <a:cubicBezTo>
                  <a:pt x="1" y="74"/>
                  <a:pt x="0" y="77"/>
                  <a:pt x="0" y="77"/>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49" name="Freeform 322"/>
          <p:cNvSpPr>
            <a:spLocks/>
          </p:cNvSpPr>
          <p:nvPr/>
        </p:nvSpPr>
        <p:spPr bwMode="auto">
          <a:xfrm>
            <a:off x="7615238" y="4108450"/>
            <a:ext cx="98425" cy="85725"/>
          </a:xfrm>
          <a:custGeom>
            <a:avLst/>
            <a:gdLst>
              <a:gd name="T0" fmla="*/ 2147483647 w 62"/>
              <a:gd name="T1" fmla="*/ 0 h 54"/>
              <a:gd name="T2" fmla="*/ 2147483647 w 62"/>
              <a:gd name="T3" fmla="*/ 2147483647 h 54"/>
              <a:gd name="T4" fmla="*/ 0 w 62"/>
              <a:gd name="T5" fmla="*/ 2147483647 h 54"/>
              <a:gd name="T6" fmla="*/ 0 60000 65536"/>
              <a:gd name="T7" fmla="*/ 0 60000 65536"/>
              <a:gd name="T8" fmla="*/ 0 60000 65536"/>
              <a:gd name="T9" fmla="*/ 0 w 62"/>
              <a:gd name="T10" fmla="*/ 0 h 54"/>
              <a:gd name="T11" fmla="*/ 62 w 62"/>
              <a:gd name="T12" fmla="*/ 54 h 54"/>
            </a:gdLst>
            <a:ahLst/>
            <a:cxnLst>
              <a:cxn ang="T6">
                <a:pos x="T0" y="T1"/>
              </a:cxn>
              <a:cxn ang="T7">
                <a:pos x="T2" y="T3"/>
              </a:cxn>
              <a:cxn ang="T8">
                <a:pos x="T4" y="T5"/>
              </a:cxn>
            </a:cxnLst>
            <a:rect l="T9" t="T10" r="T11" b="T12"/>
            <a:pathLst>
              <a:path w="62" h="54">
                <a:moveTo>
                  <a:pt x="62" y="0"/>
                </a:moveTo>
                <a:cubicBezTo>
                  <a:pt x="46" y="7"/>
                  <a:pt x="37" y="25"/>
                  <a:pt x="21" y="33"/>
                </a:cubicBezTo>
                <a:cubicBezTo>
                  <a:pt x="16" y="42"/>
                  <a:pt x="7" y="47"/>
                  <a:pt x="0" y="54"/>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0" name="Freeform 323"/>
          <p:cNvSpPr>
            <a:spLocks/>
          </p:cNvSpPr>
          <p:nvPr/>
        </p:nvSpPr>
        <p:spPr bwMode="auto">
          <a:xfrm>
            <a:off x="7666038" y="4198938"/>
            <a:ext cx="144462" cy="42862"/>
          </a:xfrm>
          <a:custGeom>
            <a:avLst/>
            <a:gdLst>
              <a:gd name="T0" fmla="*/ 2147483647 w 91"/>
              <a:gd name="T1" fmla="*/ 0 h 27"/>
              <a:gd name="T2" fmla="*/ 2147483647 w 91"/>
              <a:gd name="T3" fmla="*/ 2147483647 h 27"/>
              <a:gd name="T4" fmla="*/ 2147483647 w 91"/>
              <a:gd name="T5" fmla="*/ 2147483647 h 27"/>
              <a:gd name="T6" fmla="*/ 0 w 91"/>
              <a:gd name="T7" fmla="*/ 2147483647 h 27"/>
              <a:gd name="T8" fmla="*/ 0 60000 65536"/>
              <a:gd name="T9" fmla="*/ 0 60000 65536"/>
              <a:gd name="T10" fmla="*/ 0 60000 65536"/>
              <a:gd name="T11" fmla="*/ 0 60000 65536"/>
              <a:gd name="T12" fmla="*/ 0 w 91"/>
              <a:gd name="T13" fmla="*/ 0 h 27"/>
              <a:gd name="T14" fmla="*/ 91 w 91"/>
              <a:gd name="T15" fmla="*/ 27 h 27"/>
            </a:gdLst>
            <a:ahLst/>
            <a:cxnLst>
              <a:cxn ang="T8">
                <a:pos x="T0" y="T1"/>
              </a:cxn>
              <a:cxn ang="T9">
                <a:pos x="T2" y="T3"/>
              </a:cxn>
              <a:cxn ang="T10">
                <a:pos x="T4" y="T5"/>
              </a:cxn>
              <a:cxn ang="T11">
                <a:pos x="T6" y="T7"/>
              </a:cxn>
            </a:cxnLst>
            <a:rect l="T12" t="T13" r="T14" b="T15"/>
            <a:pathLst>
              <a:path w="91" h="27">
                <a:moveTo>
                  <a:pt x="91" y="0"/>
                </a:moveTo>
                <a:cubicBezTo>
                  <a:pt x="76" y="7"/>
                  <a:pt x="63" y="5"/>
                  <a:pt x="46" y="6"/>
                </a:cubicBezTo>
                <a:cubicBezTo>
                  <a:pt x="37" y="9"/>
                  <a:pt x="28" y="11"/>
                  <a:pt x="19" y="14"/>
                </a:cubicBezTo>
                <a:cubicBezTo>
                  <a:pt x="12" y="19"/>
                  <a:pt x="6" y="21"/>
                  <a:pt x="0" y="27"/>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1" name="Freeform 324"/>
          <p:cNvSpPr>
            <a:spLocks/>
          </p:cNvSpPr>
          <p:nvPr/>
        </p:nvSpPr>
        <p:spPr bwMode="auto">
          <a:xfrm>
            <a:off x="7677150" y="4322763"/>
            <a:ext cx="138113" cy="4762"/>
          </a:xfrm>
          <a:custGeom>
            <a:avLst/>
            <a:gdLst>
              <a:gd name="T0" fmla="*/ 0 w 87"/>
              <a:gd name="T1" fmla="*/ 0 h 3"/>
              <a:gd name="T2" fmla="*/ 2147483647 w 87"/>
              <a:gd name="T3" fmla="*/ 2147483647 h 3"/>
              <a:gd name="T4" fmla="*/ 0 60000 65536"/>
              <a:gd name="T5" fmla="*/ 0 60000 65536"/>
              <a:gd name="T6" fmla="*/ 0 w 87"/>
              <a:gd name="T7" fmla="*/ 0 h 3"/>
              <a:gd name="T8" fmla="*/ 87 w 87"/>
              <a:gd name="T9" fmla="*/ 3 h 3"/>
            </a:gdLst>
            <a:ahLst/>
            <a:cxnLst>
              <a:cxn ang="T4">
                <a:pos x="T0" y="T1"/>
              </a:cxn>
              <a:cxn ang="T5">
                <a:pos x="T2" y="T3"/>
              </a:cxn>
            </a:cxnLst>
            <a:rect l="T6" t="T7" r="T8" b="T9"/>
            <a:pathLst>
              <a:path w="87" h="3">
                <a:moveTo>
                  <a:pt x="0" y="0"/>
                </a:moveTo>
                <a:cubicBezTo>
                  <a:pt x="29" y="1"/>
                  <a:pt x="58" y="3"/>
                  <a:pt x="87" y="3"/>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2" name="Freeform 325"/>
          <p:cNvSpPr>
            <a:spLocks/>
          </p:cNvSpPr>
          <p:nvPr/>
        </p:nvSpPr>
        <p:spPr bwMode="auto">
          <a:xfrm>
            <a:off x="7653338" y="4403725"/>
            <a:ext cx="76200" cy="60325"/>
          </a:xfrm>
          <a:custGeom>
            <a:avLst/>
            <a:gdLst>
              <a:gd name="T0" fmla="*/ 0 w 48"/>
              <a:gd name="T1" fmla="*/ 0 h 38"/>
              <a:gd name="T2" fmla="*/ 2147483647 w 48"/>
              <a:gd name="T3" fmla="*/ 2147483647 h 38"/>
              <a:gd name="T4" fmla="*/ 2147483647 w 48"/>
              <a:gd name="T5" fmla="*/ 2147483647 h 38"/>
              <a:gd name="T6" fmla="*/ 2147483647 w 48"/>
              <a:gd name="T7" fmla="*/ 2147483647 h 38"/>
              <a:gd name="T8" fmla="*/ 2147483647 w 48"/>
              <a:gd name="T9" fmla="*/ 2147483647 h 38"/>
              <a:gd name="T10" fmla="*/ 0 60000 65536"/>
              <a:gd name="T11" fmla="*/ 0 60000 65536"/>
              <a:gd name="T12" fmla="*/ 0 60000 65536"/>
              <a:gd name="T13" fmla="*/ 0 60000 65536"/>
              <a:gd name="T14" fmla="*/ 0 60000 65536"/>
              <a:gd name="T15" fmla="*/ 0 w 48"/>
              <a:gd name="T16" fmla="*/ 0 h 38"/>
              <a:gd name="T17" fmla="*/ 48 w 48"/>
              <a:gd name="T18" fmla="*/ 38 h 38"/>
            </a:gdLst>
            <a:ahLst/>
            <a:cxnLst>
              <a:cxn ang="T10">
                <a:pos x="T0" y="T1"/>
              </a:cxn>
              <a:cxn ang="T11">
                <a:pos x="T2" y="T3"/>
              </a:cxn>
              <a:cxn ang="T12">
                <a:pos x="T4" y="T5"/>
              </a:cxn>
              <a:cxn ang="T13">
                <a:pos x="T6" y="T7"/>
              </a:cxn>
              <a:cxn ang="T14">
                <a:pos x="T8" y="T9"/>
              </a:cxn>
            </a:cxnLst>
            <a:rect l="T15" t="T16" r="T17" b="T18"/>
            <a:pathLst>
              <a:path w="48" h="38">
                <a:moveTo>
                  <a:pt x="0" y="0"/>
                </a:moveTo>
                <a:cubicBezTo>
                  <a:pt x="5" y="5"/>
                  <a:pt x="11" y="11"/>
                  <a:pt x="17" y="15"/>
                </a:cubicBezTo>
                <a:cubicBezTo>
                  <a:pt x="20" y="17"/>
                  <a:pt x="27" y="20"/>
                  <a:pt x="27" y="20"/>
                </a:cubicBezTo>
                <a:cubicBezTo>
                  <a:pt x="30" y="24"/>
                  <a:pt x="34" y="29"/>
                  <a:pt x="38" y="32"/>
                </a:cubicBezTo>
                <a:cubicBezTo>
                  <a:pt x="41" y="35"/>
                  <a:pt x="48" y="38"/>
                  <a:pt x="48" y="38"/>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3" name="Freeform 326"/>
          <p:cNvSpPr>
            <a:spLocks/>
          </p:cNvSpPr>
          <p:nvPr/>
        </p:nvSpPr>
        <p:spPr bwMode="auto">
          <a:xfrm>
            <a:off x="7534275" y="4492625"/>
            <a:ext cx="90488" cy="49213"/>
          </a:xfrm>
          <a:custGeom>
            <a:avLst/>
            <a:gdLst>
              <a:gd name="T0" fmla="*/ 0 w 57"/>
              <a:gd name="T1" fmla="*/ 0 h 31"/>
              <a:gd name="T2" fmla="*/ 2147483647 w 57"/>
              <a:gd name="T3" fmla="*/ 2147483647 h 31"/>
              <a:gd name="T4" fmla="*/ 2147483647 w 57"/>
              <a:gd name="T5" fmla="*/ 2147483647 h 31"/>
              <a:gd name="T6" fmla="*/ 2147483647 w 57"/>
              <a:gd name="T7" fmla="*/ 2147483647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0"/>
                </a:moveTo>
                <a:cubicBezTo>
                  <a:pt x="10" y="2"/>
                  <a:pt x="17" y="8"/>
                  <a:pt x="26" y="10"/>
                </a:cubicBezTo>
                <a:cubicBezTo>
                  <a:pt x="31" y="14"/>
                  <a:pt x="35" y="15"/>
                  <a:pt x="41" y="16"/>
                </a:cubicBezTo>
                <a:cubicBezTo>
                  <a:pt x="45" y="18"/>
                  <a:pt x="57" y="31"/>
                  <a:pt x="57" y="31"/>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4" name="Freeform 327"/>
          <p:cNvSpPr>
            <a:spLocks/>
          </p:cNvSpPr>
          <p:nvPr/>
        </p:nvSpPr>
        <p:spPr bwMode="auto">
          <a:xfrm>
            <a:off x="7434263" y="4573588"/>
            <a:ext cx="100012" cy="34925"/>
          </a:xfrm>
          <a:custGeom>
            <a:avLst/>
            <a:gdLst>
              <a:gd name="T0" fmla="*/ 0 w 63"/>
              <a:gd name="T1" fmla="*/ 0 h 22"/>
              <a:gd name="T2" fmla="*/ 2147483647 w 63"/>
              <a:gd name="T3" fmla="*/ 2147483647 h 22"/>
              <a:gd name="T4" fmla="*/ 2147483647 w 63"/>
              <a:gd name="T5" fmla="*/ 2147483647 h 22"/>
              <a:gd name="T6" fmla="*/ 2147483647 w 63"/>
              <a:gd name="T7" fmla="*/ 2147483647 h 22"/>
              <a:gd name="T8" fmla="*/ 0 60000 65536"/>
              <a:gd name="T9" fmla="*/ 0 60000 65536"/>
              <a:gd name="T10" fmla="*/ 0 60000 65536"/>
              <a:gd name="T11" fmla="*/ 0 60000 65536"/>
              <a:gd name="T12" fmla="*/ 0 w 63"/>
              <a:gd name="T13" fmla="*/ 0 h 22"/>
              <a:gd name="T14" fmla="*/ 63 w 63"/>
              <a:gd name="T15" fmla="*/ 22 h 22"/>
            </a:gdLst>
            <a:ahLst/>
            <a:cxnLst>
              <a:cxn ang="T8">
                <a:pos x="T0" y="T1"/>
              </a:cxn>
              <a:cxn ang="T9">
                <a:pos x="T2" y="T3"/>
              </a:cxn>
              <a:cxn ang="T10">
                <a:pos x="T4" y="T5"/>
              </a:cxn>
              <a:cxn ang="T11">
                <a:pos x="T6" y="T7"/>
              </a:cxn>
            </a:cxnLst>
            <a:rect l="T12" t="T13" r="T14" b="T15"/>
            <a:pathLst>
              <a:path w="63" h="22">
                <a:moveTo>
                  <a:pt x="0" y="0"/>
                </a:moveTo>
                <a:cubicBezTo>
                  <a:pt x="8" y="6"/>
                  <a:pt x="16" y="10"/>
                  <a:pt x="26" y="12"/>
                </a:cubicBezTo>
                <a:cubicBezTo>
                  <a:pt x="32" y="17"/>
                  <a:pt x="42" y="18"/>
                  <a:pt x="50" y="19"/>
                </a:cubicBezTo>
                <a:cubicBezTo>
                  <a:pt x="54" y="20"/>
                  <a:pt x="58" y="22"/>
                  <a:pt x="63" y="22"/>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5" name="Freeform 328"/>
          <p:cNvSpPr>
            <a:spLocks/>
          </p:cNvSpPr>
          <p:nvPr/>
        </p:nvSpPr>
        <p:spPr bwMode="auto">
          <a:xfrm>
            <a:off x="7381875" y="4678363"/>
            <a:ext cx="100013" cy="17462"/>
          </a:xfrm>
          <a:custGeom>
            <a:avLst/>
            <a:gdLst>
              <a:gd name="T0" fmla="*/ 0 w 63"/>
              <a:gd name="T1" fmla="*/ 0 h 11"/>
              <a:gd name="T2" fmla="*/ 2147483647 w 63"/>
              <a:gd name="T3" fmla="*/ 2147483647 h 11"/>
              <a:gd name="T4" fmla="*/ 0 60000 65536"/>
              <a:gd name="T5" fmla="*/ 0 60000 65536"/>
              <a:gd name="T6" fmla="*/ 0 w 63"/>
              <a:gd name="T7" fmla="*/ 0 h 11"/>
              <a:gd name="T8" fmla="*/ 63 w 63"/>
              <a:gd name="T9" fmla="*/ 11 h 11"/>
            </a:gdLst>
            <a:ahLst/>
            <a:cxnLst>
              <a:cxn ang="T4">
                <a:pos x="T0" y="T1"/>
              </a:cxn>
              <a:cxn ang="T5">
                <a:pos x="T2" y="T3"/>
              </a:cxn>
            </a:cxnLst>
            <a:rect l="T6" t="T7" r="T8" b="T9"/>
            <a:pathLst>
              <a:path w="63" h="11">
                <a:moveTo>
                  <a:pt x="0" y="0"/>
                </a:moveTo>
                <a:cubicBezTo>
                  <a:pt x="19" y="11"/>
                  <a:pt x="41" y="4"/>
                  <a:pt x="63" y="4"/>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6" name="Freeform 329"/>
          <p:cNvSpPr>
            <a:spLocks/>
          </p:cNvSpPr>
          <p:nvPr/>
        </p:nvSpPr>
        <p:spPr bwMode="auto">
          <a:xfrm>
            <a:off x="7367588" y="4778375"/>
            <a:ext cx="95250" cy="11113"/>
          </a:xfrm>
          <a:custGeom>
            <a:avLst/>
            <a:gdLst>
              <a:gd name="T0" fmla="*/ 0 w 60"/>
              <a:gd name="T1" fmla="*/ 0 h 7"/>
              <a:gd name="T2" fmla="*/ 2147483647 w 60"/>
              <a:gd name="T3" fmla="*/ 2147483647 h 7"/>
              <a:gd name="T4" fmla="*/ 0 60000 65536"/>
              <a:gd name="T5" fmla="*/ 0 60000 65536"/>
              <a:gd name="T6" fmla="*/ 0 w 60"/>
              <a:gd name="T7" fmla="*/ 0 h 7"/>
              <a:gd name="T8" fmla="*/ 60 w 60"/>
              <a:gd name="T9" fmla="*/ 7 h 7"/>
            </a:gdLst>
            <a:ahLst/>
            <a:cxnLst>
              <a:cxn ang="T4">
                <a:pos x="T0" y="T1"/>
              </a:cxn>
              <a:cxn ang="T5">
                <a:pos x="T2" y="T3"/>
              </a:cxn>
            </a:cxnLst>
            <a:rect l="T6" t="T7" r="T8" b="T9"/>
            <a:pathLst>
              <a:path w="60" h="7">
                <a:moveTo>
                  <a:pt x="0" y="0"/>
                </a:moveTo>
                <a:cubicBezTo>
                  <a:pt x="18" y="7"/>
                  <a:pt x="41" y="6"/>
                  <a:pt x="60" y="6"/>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7" name="Freeform 330"/>
          <p:cNvSpPr>
            <a:spLocks/>
          </p:cNvSpPr>
          <p:nvPr/>
        </p:nvSpPr>
        <p:spPr bwMode="auto">
          <a:xfrm>
            <a:off x="7366000" y="4889500"/>
            <a:ext cx="101600" cy="1588"/>
          </a:xfrm>
          <a:custGeom>
            <a:avLst/>
            <a:gdLst>
              <a:gd name="T0" fmla="*/ 0 w 64"/>
              <a:gd name="T1" fmla="*/ 0 h 1"/>
              <a:gd name="T2" fmla="*/ 2147483647 w 64"/>
              <a:gd name="T3" fmla="*/ 0 h 1"/>
              <a:gd name="T4" fmla="*/ 0 60000 65536"/>
              <a:gd name="T5" fmla="*/ 0 60000 65536"/>
              <a:gd name="T6" fmla="*/ 0 w 64"/>
              <a:gd name="T7" fmla="*/ 0 h 1"/>
              <a:gd name="T8" fmla="*/ 64 w 64"/>
              <a:gd name="T9" fmla="*/ 1 h 1"/>
            </a:gdLst>
            <a:ahLst/>
            <a:cxnLst>
              <a:cxn ang="T4">
                <a:pos x="T0" y="T1"/>
              </a:cxn>
              <a:cxn ang="T5">
                <a:pos x="T2" y="T3"/>
              </a:cxn>
            </a:cxnLst>
            <a:rect l="T6" t="T7" r="T8" b="T9"/>
            <a:pathLst>
              <a:path w="64" h="1">
                <a:moveTo>
                  <a:pt x="0" y="0"/>
                </a:moveTo>
                <a:cubicBezTo>
                  <a:pt x="21" y="0"/>
                  <a:pt x="43" y="0"/>
                  <a:pt x="64"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8" name="Freeform 331"/>
          <p:cNvSpPr>
            <a:spLocks/>
          </p:cNvSpPr>
          <p:nvPr/>
        </p:nvSpPr>
        <p:spPr bwMode="auto">
          <a:xfrm>
            <a:off x="7375525" y="5030788"/>
            <a:ext cx="87313" cy="4762"/>
          </a:xfrm>
          <a:custGeom>
            <a:avLst/>
            <a:gdLst>
              <a:gd name="T0" fmla="*/ 0 w 55"/>
              <a:gd name="T1" fmla="*/ 0 h 3"/>
              <a:gd name="T2" fmla="*/ 2147483647 w 55"/>
              <a:gd name="T3" fmla="*/ 2147483647 h 3"/>
              <a:gd name="T4" fmla="*/ 0 60000 65536"/>
              <a:gd name="T5" fmla="*/ 0 60000 65536"/>
              <a:gd name="T6" fmla="*/ 0 w 55"/>
              <a:gd name="T7" fmla="*/ 0 h 3"/>
              <a:gd name="T8" fmla="*/ 55 w 55"/>
              <a:gd name="T9" fmla="*/ 3 h 3"/>
            </a:gdLst>
            <a:ahLst/>
            <a:cxnLst>
              <a:cxn ang="T4">
                <a:pos x="T0" y="T1"/>
              </a:cxn>
              <a:cxn ang="T5">
                <a:pos x="T2" y="T3"/>
              </a:cxn>
            </a:cxnLst>
            <a:rect l="T6" t="T7" r="T8" b="T9"/>
            <a:pathLst>
              <a:path w="55" h="3">
                <a:moveTo>
                  <a:pt x="0" y="0"/>
                </a:moveTo>
                <a:cubicBezTo>
                  <a:pt x="20" y="0"/>
                  <a:pt x="37" y="3"/>
                  <a:pt x="55" y="3"/>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59" name="Freeform 332"/>
          <p:cNvSpPr>
            <a:spLocks/>
          </p:cNvSpPr>
          <p:nvPr/>
        </p:nvSpPr>
        <p:spPr bwMode="auto">
          <a:xfrm>
            <a:off x="7377113" y="5068888"/>
            <a:ext cx="95250" cy="1587"/>
          </a:xfrm>
          <a:custGeom>
            <a:avLst/>
            <a:gdLst>
              <a:gd name="T0" fmla="*/ 0 w 60"/>
              <a:gd name="T1" fmla="*/ 0 h 1"/>
              <a:gd name="T2" fmla="*/ 2147483647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cubicBezTo>
                  <a:pt x="20" y="0"/>
                  <a:pt x="40" y="0"/>
                  <a:pt x="60"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60" name="Freeform 333"/>
          <p:cNvSpPr>
            <a:spLocks/>
          </p:cNvSpPr>
          <p:nvPr/>
        </p:nvSpPr>
        <p:spPr bwMode="auto">
          <a:xfrm>
            <a:off x="7377113" y="5205413"/>
            <a:ext cx="79375" cy="11112"/>
          </a:xfrm>
          <a:custGeom>
            <a:avLst/>
            <a:gdLst>
              <a:gd name="T0" fmla="*/ 0 w 50"/>
              <a:gd name="T1" fmla="*/ 2147483647 h 7"/>
              <a:gd name="T2" fmla="*/ 2147483647 w 50"/>
              <a:gd name="T3" fmla="*/ 2147483647 h 7"/>
              <a:gd name="T4" fmla="*/ 2147483647 w 50"/>
              <a:gd name="T5" fmla="*/ 2147483647 h 7"/>
              <a:gd name="T6" fmla="*/ 2147483647 w 50"/>
              <a:gd name="T7" fmla="*/ 0 h 7"/>
              <a:gd name="T8" fmla="*/ 0 60000 65536"/>
              <a:gd name="T9" fmla="*/ 0 60000 65536"/>
              <a:gd name="T10" fmla="*/ 0 60000 65536"/>
              <a:gd name="T11" fmla="*/ 0 60000 65536"/>
              <a:gd name="T12" fmla="*/ 0 w 50"/>
              <a:gd name="T13" fmla="*/ 0 h 7"/>
              <a:gd name="T14" fmla="*/ 50 w 50"/>
              <a:gd name="T15" fmla="*/ 7 h 7"/>
            </a:gdLst>
            <a:ahLst/>
            <a:cxnLst>
              <a:cxn ang="T8">
                <a:pos x="T0" y="T1"/>
              </a:cxn>
              <a:cxn ang="T9">
                <a:pos x="T2" y="T3"/>
              </a:cxn>
              <a:cxn ang="T10">
                <a:pos x="T4" y="T5"/>
              </a:cxn>
              <a:cxn ang="T11">
                <a:pos x="T6" y="T7"/>
              </a:cxn>
            </a:cxnLst>
            <a:rect l="T12" t="T13" r="T14" b="T15"/>
            <a:pathLst>
              <a:path w="50" h="7">
                <a:moveTo>
                  <a:pt x="0" y="7"/>
                </a:moveTo>
                <a:cubicBezTo>
                  <a:pt x="9" y="7"/>
                  <a:pt x="17" y="7"/>
                  <a:pt x="26" y="6"/>
                </a:cubicBezTo>
                <a:cubicBezTo>
                  <a:pt x="32" y="5"/>
                  <a:pt x="45" y="3"/>
                  <a:pt x="45" y="3"/>
                </a:cubicBezTo>
                <a:cubicBezTo>
                  <a:pt x="50" y="1"/>
                  <a:pt x="50" y="3"/>
                  <a:pt x="50"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61" name="Freeform 334"/>
          <p:cNvSpPr>
            <a:spLocks/>
          </p:cNvSpPr>
          <p:nvPr/>
        </p:nvSpPr>
        <p:spPr bwMode="auto">
          <a:xfrm>
            <a:off x="7380288" y="5324475"/>
            <a:ext cx="82550" cy="6350"/>
          </a:xfrm>
          <a:custGeom>
            <a:avLst/>
            <a:gdLst>
              <a:gd name="T0" fmla="*/ 0 w 52"/>
              <a:gd name="T1" fmla="*/ 0 h 4"/>
              <a:gd name="T2" fmla="*/ 2147483647 w 52"/>
              <a:gd name="T3" fmla="*/ 2147483647 h 4"/>
              <a:gd name="T4" fmla="*/ 0 60000 65536"/>
              <a:gd name="T5" fmla="*/ 0 60000 65536"/>
              <a:gd name="T6" fmla="*/ 0 w 52"/>
              <a:gd name="T7" fmla="*/ 0 h 4"/>
              <a:gd name="T8" fmla="*/ 52 w 52"/>
              <a:gd name="T9" fmla="*/ 4 h 4"/>
            </a:gdLst>
            <a:ahLst/>
            <a:cxnLst>
              <a:cxn ang="T4">
                <a:pos x="T0" y="T1"/>
              </a:cxn>
              <a:cxn ang="T5">
                <a:pos x="T2" y="T3"/>
              </a:cxn>
            </a:cxnLst>
            <a:rect l="T6" t="T7" r="T8" b="T9"/>
            <a:pathLst>
              <a:path w="52" h="4">
                <a:moveTo>
                  <a:pt x="0" y="0"/>
                </a:moveTo>
                <a:cubicBezTo>
                  <a:pt x="33" y="4"/>
                  <a:pt x="16" y="3"/>
                  <a:pt x="52" y="3"/>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62" name="Freeform 335"/>
          <p:cNvSpPr>
            <a:spLocks/>
          </p:cNvSpPr>
          <p:nvPr/>
        </p:nvSpPr>
        <p:spPr bwMode="auto">
          <a:xfrm>
            <a:off x="7377113" y="5464175"/>
            <a:ext cx="84137" cy="3175"/>
          </a:xfrm>
          <a:custGeom>
            <a:avLst/>
            <a:gdLst>
              <a:gd name="T0" fmla="*/ 0 w 53"/>
              <a:gd name="T1" fmla="*/ 2147483647 h 2"/>
              <a:gd name="T2" fmla="*/ 2147483647 w 53"/>
              <a:gd name="T3" fmla="*/ 0 h 2"/>
              <a:gd name="T4" fmla="*/ 0 60000 65536"/>
              <a:gd name="T5" fmla="*/ 0 60000 65536"/>
              <a:gd name="T6" fmla="*/ 0 w 53"/>
              <a:gd name="T7" fmla="*/ 0 h 2"/>
              <a:gd name="T8" fmla="*/ 53 w 53"/>
              <a:gd name="T9" fmla="*/ 2 h 2"/>
            </a:gdLst>
            <a:ahLst/>
            <a:cxnLst>
              <a:cxn ang="T4">
                <a:pos x="T0" y="T1"/>
              </a:cxn>
              <a:cxn ang="T5">
                <a:pos x="T2" y="T3"/>
              </a:cxn>
            </a:cxnLst>
            <a:rect l="T6" t="T7" r="T8" b="T9"/>
            <a:pathLst>
              <a:path w="53" h="2">
                <a:moveTo>
                  <a:pt x="0" y="2"/>
                </a:moveTo>
                <a:cubicBezTo>
                  <a:pt x="51" y="0"/>
                  <a:pt x="33" y="0"/>
                  <a:pt x="53" y="0"/>
                </a:cubicBezTo>
              </a:path>
            </a:pathLst>
          </a:custGeom>
          <a:noFill/>
          <a:ln w="9525">
            <a:solidFill>
              <a:srgbClr val="808080"/>
            </a:solidFill>
            <a:round/>
            <a:headEnd/>
            <a:tailEnd/>
          </a:ln>
        </p:spPr>
        <p:txBody>
          <a:bodyPr/>
          <a:lstStyle/>
          <a:p>
            <a:endParaRPr lang="en-US">
              <a:solidFill>
                <a:srgbClr val="FFFFFF"/>
              </a:solidFill>
              <a:latin typeface="Calibri" pitchFamily="34" charset="0"/>
            </a:endParaRPr>
          </a:p>
        </p:txBody>
      </p:sp>
      <p:sp>
        <p:nvSpPr>
          <p:cNvPr id="4363" name="Freeform 336"/>
          <p:cNvSpPr>
            <a:spLocks/>
          </p:cNvSpPr>
          <p:nvPr/>
        </p:nvSpPr>
        <p:spPr bwMode="auto">
          <a:xfrm>
            <a:off x="3948113" y="4454525"/>
            <a:ext cx="1169987" cy="161925"/>
          </a:xfrm>
          <a:custGeom>
            <a:avLst/>
            <a:gdLst>
              <a:gd name="T0" fmla="*/ 0 w 737"/>
              <a:gd name="T1" fmla="*/ 2147483647 h 102"/>
              <a:gd name="T2" fmla="*/ 2147483647 w 737"/>
              <a:gd name="T3" fmla="*/ 2147483647 h 102"/>
              <a:gd name="T4" fmla="*/ 2147483647 w 737"/>
              <a:gd name="T5" fmla="*/ 2147483647 h 102"/>
              <a:gd name="T6" fmla="*/ 2147483647 w 737"/>
              <a:gd name="T7" fmla="*/ 2147483647 h 102"/>
              <a:gd name="T8" fmla="*/ 2147483647 w 737"/>
              <a:gd name="T9" fmla="*/ 2147483647 h 102"/>
              <a:gd name="T10" fmla="*/ 2147483647 w 737"/>
              <a:gd name="T11" fmla="*/ 2147483647 h 102"/>
              <a:gd name="T12" fmla="*/ 2147483647 w 737"/>
              <a:gd name="T13" fmla="*/ 2147483647 h 102"/>
              <a:gd name="T14" fmla="*/ 2147483647 w 737"/>
              <a:gd name="T15" fmla="*/ 2147483647 h 102"/>
              <a:gd name="T16" fmla="*/ 2147483647 w 737"/>
              <a:gd name="T17" fmla="*/ 2147483647 h 102"/>
              <a:gd name="T18" fmla="*/ 2147483647 w 737"/>
              <a:gd name="T19" fmla="*/ 2147483647 h 102"/>
              <a:gd name="T20" fmla="*/ 2147483647 w 737"/>
              <a:gd name="T21" fmla="*/ 2147483647 h 102"/>
              <a:gd name="T22" fmla="*/ 2147483647 w 737"/>
              <a:gd name="T23" fmla="*/ 2147483647 h 102"/>
              <a:gd name="T24" fmla="*/ 2147483647 w 737"/>
              <a:gd name="T25" fmla="*/ 2147483647 h 102"/>
              <a:gd name="T26" fmla="*/ 2147483647 w 737"/>
              <a:gd name="T27" fmla="*/ 2147483647 h 102"/>
              <a:gd name="T28" fmla="*/ 2147483647 w 737"/>
              <a:gd name="T29" fmla="*/ 2147483647 h 102"/>
              <a:gd name="T30" fmla="*/ 2147483647 w 737"/>
              <a:gd name="T31" fmla="*/ 2147483647 h 102"/>
              <a:gd name="T32" fmla="*/ 2147483647 w 737"/>
              <a:gd name="T33" fmla="*/ 2147483647 h 102"/>
              <a:gd name="T34" fmla="*/ 2147483647 w 737"/>
              <a:gd name="T35" fmla="*/ 2147483647 h 102"/>
              <a:gd name="T36" fmla="*/ 2147483647 w 737"/>
              <a:gd name="T37" fmla="*/ 0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102"/>
              <a:gd name="T59" fmla="*/ 737 w 737"/>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102">
                <a:moveTo>
                  <a:pt x="0" y="6"/>
                </a:moveTo>
                <a:cubicBezTo>
                  <a:pt x="10" y="19"/>
                  <a:pt x="32" y="34"/>
                  <a:pt x="48" y="37"/>
                </a:cubicBezTo>
                <a:cubicBezTo>
                  <a:pt x="56" y="40"/>
                  <a:pt x="60" y="45"/>
                  <a:pt x="69" y="46"/>
                </a:cubicBezTo>
                <a:cubicBezTo>
                  <a:pt x="77" y="50"/>
                  <a:pt x="84" y="51"/>
                  <a:pt x="92" y="54"/>
                </a:cubicBezTo>
                <a:cubicBezTo>
                  <a:pt x="93" y="52"/>
                  <a:pt x="93" y="48"/>
                  <a:pt x="95" y="48"/>
                </a:cubicBezTo>
                <a:cubicBezTo>
                  <a:pt x="107" y="46"/>
                  <a:pt x="125" y="62"/>
                  <a:pt x="138" y="64"/>
                </a:cubicBezTo>
                <a:cubicBezTo>
                  <a:pt x="149" y="69"/>
                  <a:pt x="161" y="74"/>
                  <a:pt x="173" y="76"/>
                </a:cubicBezTo>
                <a:cubicBezTo>
                  <a:pt x="186" y="82"/>
                  <a:pt x="201" y="82"/>
                  <a:pt x="215" y="87"/>
                </a:cubicBezTo>
                <a:cubicBezTo>
                  <a:pt x="227" y="96"/>
                  <a:pt x="250" y="95"/>
                  <a:pt x="266" y="97"/>
                </a:cubicBezTo>
                <a:cubicBezTo>
                  <a:pt x="274" y="100"/>
                  <a:pt x="282" y="100"/>
                  <a:pt x="290" y="102"/>
                </a:cubicBezTo>
                <a:cubicBezTo>
                  <a:pt x="344" y="100"/>
                  <a:pt x="385" y="98"/>
                  <a:pt x="435" y="96"/>
                </a:cubicBezTo>
                <a:cubicBezTo>
                  <a:pt x="444" y="92"/>
                  <a:pt x="454" y="92"/>
                  <a:pt x="464" y="91"/>
                </a:cubicBezTo>
                <a:cubicBezTo>
                  <a:pt x="474" y="88"/>
                  <a:pt x="485" y="84"/>
                  <a:pt x="495" y="82"/>
                </a:cubicBezTo>
                <a:cubicBezTo>
                  <a:pt x="502" y="81"/>
                  <a:pt x="515" y="78"/>
                  <a:pt x="515" y="78"/>
                </a:cubicBezTo>
                <a:cubicBezTo>
                  <a:pt x="532" y="71"/>
                  <a:pt x="552" y="63"/>
                  <a:pt x="570" y="60"/>
                </a:cubicBezTo>
                <a:cubicBezTo>
                  <a:pt x="591" y="50"/>
                  <a:pt x="614" y="44"/>
                  <a:pt x="635" y="36"/>
                </a:cubicBezTo>
                <a:cubicBezTo>
                  <a:pt x="663" y="25"/>
                  <a:pt x="689" y="11"/>
                  <a:pt x="719" y="6"/>
                </a:cubicBezTo>
                <a:cubicBezTo>
                  <a:pt x="723" y="4"/>
                  <a:pt x="728" y="2"/>
                  <a:pt x="732" y="1"/>
                </a:cubicBezTo>
                <a:cubicBezTo>
                  <a:pt x="734" y="0"/>
                  <a:pt x="737" y="0"/>
                  <a:pt x="737" y="0"/>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4" name="Freeform 337"/>
          <p:cNvSpPr>
            <a:spLocks/>
          </p:cNvSpPr>
          <p:nvPr/>
        </p:nvSpPr>
        <p:spPr bwMode="auto">
          <a:xfrm>
            <a:off x="4008438" y="4376738"/>
            <a:ext cx="1039812" cy="93662"/>
          </a:xfrm>
          <a:custGeom>
            <a:avLst/>
            <a:gdLst>
              <a:gd name="T0" fmla="*/ 0 w 655"/>
              <a:gd name="T1" fmla="*/ 2147483647 h 59"/>
              <a:gd name="T2" fmla="*/ 2147483647 w 655"/>
              <a:gd name="T3" fmla="*/ 2147483647 h 59"/>
              <a:gd name="T4" fmla="*/ 2147483647 w 655"/>
              <a:gd name="T5" fmla="*/ 2147483647 h 59"/>
              <a:gd name="T6" fmla="*/ 2147483647 w 655"/>
              <a:gd name="T7" fmla="*/ 2147483647 h 59"/>
              <a:gd name="T8" fmla="*/ 2147483647 w 655"/>
              <a:gd name="T9" fmla="*/ 2147483647 h 59"/>
              <a:gd name="T10" fmla="*/ 2147483647 w 655"/>
              <a:gd name="T11" fmla="*/ 2147483647 h 59"/>
              <a:gd name="T12" fmla="*/ 2147483647 w 655"/>
              <a:gd name="T13" fmla="*/ 2147483647 h 59"/>
              <a:gd name="T14" fmla="*/ 2147483647 w 655"/>
              <a:gd name="T15" fmla="*/ 2147483647 h 59"/>
              <a:gd name="T16" fmla="*/ 2147483647 w 655"/>
              <a:gd name="T17" fmla="*/ 2147483647 h 59"/>
              <a:gd name="T18" fmla="*/ 2147483647 w 655"/>
              <a:gd name="T19" fmla="*/ 2147483647 h 59"/>
              <a:gd name="T20" fmla="*/ 2147483647 w 655"/>
              <a:gd name="T21" fmla="*/ 2147483647 h 59"/>
              <a:gd name="T22" fmla="*/ 2147483647 w 655"/>
              <a:gd name="T23" fmla="*/ 2147483647 h 59"/>
              <a:gd name="T24" fmla="*/ 2147483647 w 655"/>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5"/>
              <a:gd name="T40" fmla="*/ 0 h 59"/>
              <a:gd name="T41" fmla="*/ 655 w 65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5" h="59">
                <a:moveTo>
                  <a:pt x="0" y="53"/>
                </a:moveTo>
                <a:cubicBezTo>
                  <a:pt x="10" y="47"/>
                  <a:pt x="16" y="44"/>
                  <a:pt x="27" y="41"/>
                </a:cubicBezTo>
                <a:cubicBezTo>
                  <a:pt x="34" y="35"/>
                  <a:pt x="45" y="35"/>
                  <a:pt x="54" y="34"/>
                </a:cubicBezTo>
                <a:cubicBezTo>
                  <a:pt x="63" y="31"/>
                  <a:pt x="72" y="30"/>
                  <a:pt x="81" y="28"/>
                </a:cubicBezTo>
                <a:cubicBezTo>
                  <a:pt x="91" y="23"/>
                  <a:pt x="82" y="27"/>
                  <a:pt x="105" y="25"/>
                </a:cubicBezTo>
                <a:cubicBezTo>
                  <a:pt x="125" y="23"/>
                  <a:pt x="143" y="18"/>
                  <a:pt x="163" y="16"/>
                </a:cubicBezTo>
                <a:cubicBezTo>
                  <a:pt x="176" y="13"/>
                  <a:pt x="190" y="11"/>
                  <a:pt x="204" y="10"/>
                </a:cubicBezTo>
                <a:cubicBezTo>
                  <a:pt x="225" y="0"/>
                  <a:pt x="313" y="4"/>
                  <a:pt x="325" y="4"/>
                </a:cubicBezTo>
                <a:cubicBezTo>
                  <a:pt x="364" y="0"/>
                  <a:pt x="400" y="8"/>
                  <a:pt x="438" y="11"/>
                </a:cubicBezTo>
                <a:cubicBezTo>
                  <a:pt x="447" y="13"/>
                  <a:pt x="465" y="16"/>
                  <a:pt x="465" y="16"/>
                </a:cubicBezTo>
                <a:cubicBezTo>
                  <a:pt x="483" y="25"/>
                  <a:pt x="505" y="30"/>
                  <a:pt x="525" y="32"/>
                </a:cubicBezTo>
                <a:cubicBezTo>
                  <a:pt x="554" y="42"/>
                  <a:pt x="585" y="50"/>
                  <a:pt x="615" y="53"/>
                </a:cubicBezTo>
                <a:cubicBezTo>
                  <a:pt x="628" y="57"/>
                  <a:pt x="642" y="59"/>
                  <a:pt x="655" y="59"/>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5" name="Freeform 338"/>
          <p:cNvSpPr>
            <a:spLocks/>
          </p:cNvSpPr>
          <p:nvPr/>
        </p:nvSpPr>
        <p:spPr bwMode="auto">
          <a:xfrm>
            <a:off x="3798888" y="4451350"/>
            <a:ext cx="234950" cy="23813"/>
          </a:xfrm>
          <a:custGeom>
            <a:avLst/>
            <a:gdLst>
              <a:gd name="T0" fmla="*/ 0 w 148"/>
              <a:gd name="T1" fmla="*/ 2147483647 h 15"/>
              <a:gd name="T2" fmla="*/ 2147483647 w 148"/>
              <a:gd name="T3" fmla="*/ 2147483647 h 15"/>
              <a:gd name="T4" fmla="*/ 2147483647 w 148"/>
              <a:gd name="T5" fmla="*/ 0 h 15"/>
              <a:gd name="T6" fmla="*/ 2147483647 w 148"/>
              <a:gd name="T7" fmla="*/ 2147483647 h 15"/>
              <a:gd name="T8" fmla="*/ 0 60000 65536"/>
              <a:gd name="T9" fmla="*/ 0 60000 65536"/>
              <a:gd name="T10" fmla="*/ 0 60000 65536"/>
              <a:gd name="T11" fmla="*/ 0 60000 65536"/>
              <a:gd name="T12" fmla="*/ 0 w 148"/>
              <a:gd name="T13" fmla="*/ 0 h 15"/>
              <a:gd name="T14" fmla="*/ 148 w 148"/>
              <a:gd name="T15" fmla="*/ 15 h 15"/>
            </a:gdLst>
            <a:ahLst/>
            <a:cxnLst>
              <a:cxn ang="T8">
                <a:pos x="T0" y="T1"/>
              </a:cxn>
              <a:cxn ang="T9">
                <a:pos x="T2" y="T3"/>
              </a:cxn>
              <a:cxn ang="T10">
                <a:pos x="T4" y="T5"/>
              </a:cxn>
              <a:cxn ang="T11">
                <a:pos x="T6" y="T7"/>
              </a:cxn>
            </a:cxnLst>
            <a:rect l="T12" t="T13" r="T14" b="T15"/>
            <a:pathLst>
              <a:path w="148" h="15">
                <a:moveTo>
                  <a:pt x="0" y="6"/>
                </a:moveTo>
                <a:cubicBezTo>
                  <a:pt x="12" y="15"/>
                  <a:pt x="31" y="7"/>
                  <a:pt x="45" y="5"/>
                </a:cubicBezTo>
                <a:cubicBezTo>
                  <a:pt x="55" y="4"/>
                  <a:pt x="76" y="0"/>
                  <a:pt x="76" y="0"/>
                </a:cubicBezTo>
                <a:cubicBezTo>
                  <a:pt x="100" y="1"/>
                  <a:pt x="124" y="5"/>
                  <a:pt x="148" y="5"/>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6" name="Freeform 339"/>
          <p:cNvSpPr>
            <a:spLocks/>
          </p:cNvSpPr>
          <p:nvPr/>
        </p:nvSpPr>
        <p:spPr bwMode="auto">
          <a:xfrm>
            <a:off x="5084763" y="4452938"/>
            <a:ext cx="219075" cy="11112"/>
          </a:xfrm>
          <a:custGeom>
            <a:avLst/>
            <a:gdLst>
              <a:gd name="T0" fmla="*/ 0 w 138"/>
              <a:gd name="T1" fmla="*/ 2147483647 h 7"/>
              <a:gd name="T2" fmla="*/ 2147483647 w 138"/>
              <a:gd name="T3" fmla="*/ 2147483647 h 7"/>
              <a:gd name="T4" fmla="*/ 2147483647 w 138"/>
              <a:gd name="T5" fmla="*/ 2147483647 h 7"/>
              <a:gd name="T6" fmla="*/ 0 60000 65536"/>
              <a:gd name="T7" fmla="*/ 0 60000 65536"/>
              <a:gd name="T8" fmla="*/ 0 60000 65536"/>
              <a:gd name="T9" fmla="*/ 0 w 138"/>
              <a:gd name="T10" fmla="*/ 0 h 7"/>
              <a:gd name="T11" fmla="*/ 138 w 138"/>
              <a:gd name="T12" fmla="*/ 7 h 7"/>
            </a:gdLst>
            <a:ahLst/>
            <a:cxnLst>
              <a:cxn ang="T6">
                <a:pos x="T0" y="T1"/>
              </a:cxn>
              <a:cxn ang="T7">
                <a:pos x="T2" y="T3"/>
              </a:cxn>
              <a:cxn ang="T8">
                <a:pos x="T4" y="T5"/>
              </a:cxn>
            </a:cxnLst>
            <a:rect l="T9" t="T10" r="T11" b="T12"/>
            <a:pathLst>
              <a:path w="138" h="7">
                <a:moveTo>
                  <a:pt x="0" y="7"/>
                </a:moveTo>
                <a:cubicBezTo>
                  <a:pt x="36" y="3"/>
                  <a:pt x="62" y="3"/>
                  <a:pt x="103" y="2"/>
                </a:cubicBezTo>
                <a:cubicBezTo>
                  <a:pt x="121" y="0"/>
                  <a:pt x="109" y="1"/>
                  <a:pt x="138" y="1"/>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7" name="Freeform 340"/>
          <p:cNvSpPr>
            <a:spLocks/>
          </p:cNvSpPr>
          <p:nvPr/>
        </p:nvSpPr>
        <p:spPr bwMode="auto">
          <a:xfrm>
            <a:off x="4081463" y="4460875"/>
            <a:ext cx="892175" cy="104775"/>
          </a:xfrm>
          <a:custGeom>
            <a:avLst/>
            <a:gdLst>
              <a:gd name="T0" fmla="*/ 0 w 562"/>
              <a:gd name="T1" fmla="*/ 2147483647 h 66"/>
              <a:gd name="T2" fmla="*/ 2147483647 w 562"/>
              <a:gd name="T3" fmla="*/ 2147483647 h 66"/>
              <a:gd name="T4" fmla="*/ 2147483647 w 562"/>
              <a:gd name="T5" fmla="*/ 2147483647 h 66"/>
              <a:gd name="T6" fmla="*/ 2147483647 w 562"/>
              <a:gd name="T7" fmla="*/ 2147483647 h 66"/>
              <a:gd name="T8" fmla="*/ 2147483647 w 562"/>
              <a:gd name="T9" fmla="*/ 2147483647 h 66"/>
              <a:gd name="T10" fmla="*/ 2147483647 w 562"/>
              <a:gd name="T11" fmla="*/ 2147483647 h 66"/>
              <a:gd name="T12" fmla="*/ 2147483647 w 562"/>
              <a:gd name="T13" fmla="*/ 2147483647 h 66"/>
              <a:gd name="T14" fmla="*/ 2147483647 w 562"/>
              <a:gd name="T15" fmla="*/ 2147483647 h 66"/>
              <a:gd name="T16" fmla="*/ 2147483647 w 562"/>
              <a:gd name="T17" fmla="*/ 2147483647 h 66"/>
              <a:gd name="T18" fmla="*/ 2147483647 w 562"/>
              <a:gd name="T19" fmla="*/ 2147483647 h 66"/>
              <a:gd name="T20" fmla="*/ 2147483647 w 562"/>
              <a:gd name="T21" fmla="*/ 2147483647 h 66"/>
              <a:gd name="T22" fmla="*/ 2147483647 w 562"/>
              <a:gd name="T23" fmla="*/ 2147483647 h 66"/>
              <a:gd name="T24" fmla="*/ 2147483647 w 562"/>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2"/>
              <a:gd name="T40" fmla="*/ 0 h 66"/>
              <a:gd name="T41" fmla="*/ 562 w 562"/>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2" h="66">
                <a:moveTo>
                  <a:pt x="0" y="33"/>
                </a:moveTo>
                <a:cubicBezTo>
                  <a:pt x="20" y="34"/>
                  <a:pt x="26" y="37"/>
                  <a:pt x="42" y="40"/>
                </a:cubicBezTo>
                <a:cubicBezTo>
                  <a:pt x="56" y="47"/>
                  <a:pt x="77" y="51"/>
                  <a:pt x="93" y="52"/>
                </a:cubicBezTo>
                <a:cubicBezTo>
                  <a:pt x="117" y="57"/>
                  <a:pt x="147" y="57"/>
                  <a:pt x="172" y="58"/>
                </a:cubicBezTo>
                <a:cubicBezTo>
                  <a:pt x="207" y="66"/>
                  <a:pt x="253" y="59"/>
                  <a:pt x="285" y="58"/>
                </a:cubicBezTo>
                <a:cubicBezTo>
                  <a:pt x="305" y="56"/>
                  <a:pt x="316" y="55"/>
                  <a:pt x="339" y="54"/>
                </a:cubicBezTo>
                <a:cubicBezTo>
                  <a:pt x="350" y="50"/>
                  <a:pt x="361" y="46"/>
                  <a:pt x="373" y="45"/>
                </a:cubicBezTo>
                <a:cubicBezTo>
                  <a:pt x="381" y="42"/>
                  <a:pt x="390" y="40"/>
                  <a:pt x="399" y="39"/>
                </a:cubicBezTo>
                <a:cubicBezTo>
                  <a:pt x="412" y="32"/>
                  <a:pt x="405" y="34"/>
                  <a:pt x="420" y="33"/>
                </a:cubicBezTo>
                <a:cubicBezTo>
                  <a:pt x="432" y="30"/>
                  <a:pt x="443" y="26"/>
                  <a:pt x="456" y="24"/>
                </a:cubicBezTo>
                <a:cubicBezTo>
                  <a:pt x="464" y="18"/>
                  <a:pt x="471" y="17"/>
                  <a:pt x="481" y="15"/>
                </a:cubicBezTo>
                <a:cubicBezTo>
                  <a:pt x="488" y="12"/>
                  <a:pt x="494" y="10"/>
                  <a:pt x="501" y="9"/>
                </a:cubicBezTo>
                <a:cubicBezTo>
                  <a:pt x="518" y="0"/>
                  <a:pt x="543" y="0"/>
                  <a:pt x="562" y="0"/>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8" name="Freeform 341"/>
          <p:cNvSpPr>
            <a:spLocks/>
          </p:cNvSpPr>
          <p:nvPr/>
        </p:nvSpPr>
        <p:spPr bwMode="auto">
          <a:xfrm>
            <a:off x="4005263" y="4406900"/>
            <a:ext cx="928687" cy="82550"/>
          </a:xfrm>
          <a:custGeom>
            <a:avLst/>
            <a:gdLst>
              <a:gd name="T0" fmla="*/ 0 w 585"/>
              <a:gd name="T1" fmla="*/ 2147483647 h 52"/>
              <a:gd name="T2" fmla="*/ 2147483647 w 585"/>
              <a:gd name="T3" fmla="*/ 2147483647 h 52"/>
              <a:gd name="T4" fmla="*/ 2147483647 w 585"/>
              <a:gd name="T5" fmla="*/ 2147483647 h 52"/>
              <a:gd name="T6" fmla="*/ 2147483647 w 585"/>
              <a:gd name="T7" fmla="*/ 2147483647 h 52"/>
              <a:gd name="T8" fmla="*/ 2147483647 w 585"/>
              <a:gd name="T9" fmla="*/ 2147483647 h 52"/>
              <a:gd name="T10" fmla="*/ 2147483647 w 585"/>
              <a:gd name="T11" fmla="*/ 2147483647 h 52"/>
              <a:gd name="T12" fmla="*/ 2147483647 w 585"/>
              <a:gd name="T13" fmla="*/ 2147483647 h 52"/>
              <a:gd name="T14" fmla="*/ 2147483647 w 585"/>
              <a:gd name="T15" fmla="*/ 0 h 52"/>
              <a:gd name="T16" fmla="*/ 2147483647 w 585"/>
              <a:gd name="T17" fmla="*/ 2147483647 h 52"/>
              <a:gd name="T18" fmla="*/ 2147483647 w 585"/>
              <a:gd name="T19" fmla="*/ 2147483647 h 52"/>
              <a:gd name="T20" fmla="*/ 2147483647 w 585"/>
              <a:gd name="T21" fmla="*/ 2147483647 h 52"/>
              <a:gd name="T22" fmla="*/ 2147483647 w 585"/>
              <a:gd name="T23" fmla="*/ 2147483647 h 52"/>
              <a:gd name="T24" fmla="*/ 2147483647 w 585"/>
              <a:gd name="T25" fmla="*/ 2147483647 h 52"/>
              <a:gd name="T26" fmla="*/ 2147483647 w 585"/>
              <a:gd name="T27" fmla="*/ 214748364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5"/>
              <a:gd name="T43" fmla="*/ 0 h 52"/>
              <a:gd name="T44" fmla="*/ 585 w 585"/>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5" h="52">
                <a:moveTo>
                  <a:pt x="0" y="52"/>
                </a:moveTo>
                <a:cubicBezTo>
                  <a:pt x="9" y="49"/>
                  <a:pt x="18" y="46"/>
                  <a:pt x="27" y="45"/>
                </a:cubicBezTo>
                <a:cubicBezTo>
                  <a:pt x="29" y="44"/>
                  <a:pt x="31" y="43"/>
                  <a:pt x="32" y="42"/>
                </a:cubicBezTo>
                <a:cubicBezTo>
                  <a:pt x="35" y="39"/>
                  <a:pt x="36" y="35"/>
                  <a:pt x="39" y="33"/>
                </a:cubicBezTo>
                <a:cubicBezTo>
                  <a:pt x="46" y="29"/>
                  <a:pt x="62" y="25"/>
                  <a:pt x="71" y="24"/>
                </a:cubicBezTo>
                <a:cubicBezTo>
                  <a:pt x="85" y="17"/>
                  <a:pt x="106" y="17"/>
                  <a:pt x="122" y="15"/>
                </a:cubicBezTo>
                <a:cubicBezTo>
                  <a:pt x="135" y="9"/>
                  <a:pt x="154" y="10"/>
                  <a:pt x="168" y="9"/>
                </a:cubicBezTo>
                <a:cubicBezTo>
                  <a:pt x="190" y="6"/>
                  <a:pt x="212" y="2"/>
                  <a:pt x="234" y="0"/>
                </a:cubicBezTo>
                <a:cubicBezTo>
                  <a:pt x="285" y="2"/>
                  <a:pt x="325" y="5"/>
                  <a:pt x="372" y="7"/>
                </a:cubicBezTo>
                <a:cubicBezTo>
                  <a:pt x="381" y="11"/>
                  <a:pt x="391" y="12"/>
                  <a:pt x="401" y="13"/>
                </a:cubicBezTo>
                <a:cubicBezTo>
                  <a:pt x="418" y="18"/>
                  <a:pt x="431" y="21"/>
                  <a:pt x="449" y="22"/>
                </a:cubicBezTo>
                <a:cubicBezTo>
                  <a:pt x="482" y="26"/>
                  <a:pt x="509" y="26"/>
                  <a:pt x="546" y="27"/>
                </a:cubicBezTo>
                <a:cubicBezTo>
                  <a:pt x="558" y="28"/>
                  <a:pt x="569" y="25"/>
                  <a:pt x="581" y="24"/>
                </a:cubicBezTo>
                <a:cubicBezTo>
                  <a:pt x="582" y="23"/>
                  <a:pt x="585" y="22"/>
                  <a:pt x="585" y="22"/>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69" name="Freeform 342"/>
          <p:cNvSpPr>
            <a:spLocks/>
          </p:cNvSpPr>
          <p:nvPr/>
        </p:nvSpPr>
        <p:spPr bwMode="auto">
          <a:xfrm>
            <a:off x="4508500" y="4457700"/>
            <a:ext cx="804863" cy="207963"/>
          </a:xfrm>
          <a:custGeom>
            <a:avLst/>
            <a:gdLst>
              <a:gd name="T0" fmla="*/ 0 w 507"/>
              <a:gd name="T1" fmla="*/ 2147483647 h 131"/>
              <a:gd name="T2" fmla="*/ 2147483647 w 507"/>
              <a:gd name="T3" fmla="*/ 2147483647 h 131"/>
              <a:gd name="T4" fmla="*/ 2147483647 w 507"/>
              <a:gd name="T5" fmla="*/ 2147483647 h 131"/>
              <a:gd name="T6" fmla="*/ 2147483647 w 507"/>
              <a:gd name="T7" fmla="*/ 2147483647 h 131"/>
              <a:gd name="T8" fmla="*/ 2147483647 w 507"/>
              <a:gd name="T9" fmla="*/ 2147483647 h 131"/>
              <a:gd name="T10" fmla="*/ 2147483647 w 507"/>
              <a:gd name="T11" fmla="*/ 2147483647 h 131"/>
              <a:gd name="T12" fmla="*/ 2147483647 w 507"/>
              <a:gd name="T13" fmla="*/ 2147483647 h 131"/>
              <a:gd name="T14" fmla="*/ 2147483647 w 507"/>
              <a:gd name="T15" fmla="*/ 2147483647 h 131"/>
              <a:gd name="T16" fmla="*/ 2147483647 w 507"/>
              <a:gd name="T17" fmla="*/ 2147483647 h 131"/>
              <a:gd name="T18" fmla="*/ 2147483647 w 507"/>
              <a:gd name="T19" fmla="*/ 2147483647 h 131"/>
              <a:gd name="T20" fmla="*/ 2147483647 w 507"/>
              <a:gd name="T21" fmla="*/ 2147483647 h 131"/>
              <a:gd name="T22" fmla="*/ 2147483647 w 507"/>
              <a:gd name="T23" fmla="*/ 2147483647 h 131"/>
              <a:gd name="T24" fmla="*/ 2147483647 w 507"/>
              <a:gd name="T25" fmla="*/ 2147483647 h 131"/>
              <a:gd name="T26" fmla="*/ 2147483647 w 507"/>
              <a:gd name="T27" fmla="*/ 2147483647 h 131"/>
              <a:gd name="T28" fmla="*/ 2147483647 w 507"/>
              <a:gd name="T29" fmla="*/ 2147483647 h 131"/>
              <a:gd name="T30" fmla="*/ 2147483647 w 507"/>
              <a:gd name="T31" fmla="*/ 2147483647 h 1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31"/>
              <a:gd name="T50" fmla="*/ 507 w 507"/>
              <a:gd name="T51" fmla="*/ 131 h 1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31">
                <a:moveTo>
                  <a:pt x="0" y="131"/>
                </a:moveTo>
                <a:cubicBezTo>
                  <a:pt x="40" y="130"/>
                  <a:pt x="54" y="129"/>
                  <a:pt x="87" y="127"/>
                </a:cubicBezTo>
                <a:cubicBezTo>
                  <a:pt x="100" y="124"/>
                  <a:pt x="113" y="119"/>
                  <a:pt x="126" y="118"/>
                </a:cubicBezTo>
                <a:cubicBezTo>
                  <a:pt x="138" y="112"/>
                  <a:pt x="161" y="108"/>
                  <a:pt x="174" y="106"/>
                </a:cubicBezTo>
                <a:cubicBezTo>
                  <a:pt x="184" y="103"/>
                  <a:pt x="194" y="99"/>
                  <a:pt x="204" y="97"/>
                </a:cubicBezTo>
                <a:cubicBezTo>
                  <a:pt x="214" y="92"/>
                  <a:pt x="223" y="90"/>
                  <a:pt x="234" y="86"/>
                </a:cubicBezTo>
                <a:cubicBezTo>
                  <a:pt x="241" y="81"/>
                  <a:pt x="253" y="78"/>
                  <a:pt x="262" y="76"/>
                </a:cubicBezTo>
                <a:cubicBezTo>
                  <a:pt x="268" y="74"/>
                  <a:pt x="273" y="71"/>
                  <a:pt x="279" y="70"/>
                </a:cubicBezTo>
                <a:cubicBezTo>
                  <a:pt x="284" y="66"/>
                  <a:pt x="297" y="64"/>
                  <a:pt x="297" y="64"/>
                </a:cubicBezTo>
                <a:cubicBezTo>
                  <a:pt x="302" y="60"/>
                  <a:pt x="306" y="59"/>
                  <a:pt x="313" y="58"/>
                </a:cubicBezTo>
                <a:cubicBezTo>
                  <a:pt x="318" y="55"/>
                  <a:pt x="321" y="53"/>
                  <a:pt x="327" y="52"/>
                </a:cubicBezTo>
                <a:cubicBezTo>
                  <a:pt x="343" y="44"/>
                  <a:pt x="360" y="31"/>
                  <a:pt x="378" y="28"/>
                </a:cubicBezTo>
                <a:cubicBezTo>
                  <a:pt x="387" y="24"/>
                  <a:pt x="395" y="21"/>
                  <a:pt x="405" y="19"/>
                </a:cubicBezTo>
                <a:cubicBezTo>
                  <a:pt x="415" y="14"/>
                  <a:pt x="427" y="11"/>
                  <a:pt x="438" y="10"/>
                </a:cubicBezTo>
                <a:cubicBezTo>
                  <a:pt x="449" y="7"/>
                  <a:pt x="472" y="4"/>
                  <a:pt x="472" y="4"/>
                </a:cubicBezTo>
                <a:cubicBezTo>
                  <a:pt x="483" y="0"/>
                  <a:pt x="495" y="1"/>
                  <a:pt x="507" y="1"/>
                </a:cubicBezTo>
              </a:path>
            </a:pathLst>
          </a:custGeom>
          <a:noFill/>
          <a:ln w="9525">
            <a:solidFill>
              <a:srgbClr val="FF9966"/>
            </a:solidFill>
            <a:round/>
            <a:headEnd/>
            <a:tailEnd/>
          </a:ln>
        </p:spPr>
        <p:txBody>
          <a:bodyPr/>
          <a:lstStyle/>
          <a:p>
            <a:endParaRPr lang="en-US">
              <a:solidFill>
                <a:srgbClr val="FFFFFF"/>
              </a:solidFill>
              <a:latin typeface="Calibri" pitchFamily="34" charset="0"/>
            </a:endParaRPr>
          </a:p>
        </p:txBody>
      </p:sp>
      <p:sp>
        <p:nvSpPr>
          <p:cNvPr id="4370" name="Freeform 343"/>
          <p:cNvSpPr>
            <a:spLocks/>
          </p:cNvSpPr>
          <p:nvPr/>
        </p:nvSpPr>
        <p:spPr bwMode="auto">
          <a:xfrm>
            <a:off x="4049713" y="4244975"/>
            <a:ext cx="71437"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1" name="Freeform 344"/>
          <p:cNvSpPr>
            <a:spLocks/>
          </p:cNvSpPr>
          <p:nvPr/>
        </p:nvSpPr>
        <p:spPr bwMode="auto">
          <a:xfrm>
            <a:off x="4152900" y="4127500"/>
            <a:ext cx="71438"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2" name="Freeform 345"/>
          <p:cNvSpPr>
            <a:spLocks/>
          </p:cNvSpPr>
          <p:nvPr/>
        </p:nvSpPr>
        <p:spPr bwMode="auto">
          <a:xfrm>
            <a:off x="4225925" y="4100513"/>
            <a:ext cx="71438"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3" name="Freeform 346"/>
          <p:cNvSpPr>
            <a:spLocks/>
          </p:cNvSpPr>
          <p:nvPr/>
        </p:nvSpPr>
        <p:spPr bwMode="auto">
          <a:xfrm>
            <a:off x="4152900" y="4198938"/>
            <a:ext cx="71438"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4" name="Freeform 347"/>
          <p:cNvSpPr>
            <a:spLocks/>
          </p:cNvSpPr>
          <p:nvPr/>
        </p:nvSpPr>
        <p:spPr bwMode="auto">
          <a:xfrm>
            <a:off x="4368800" y="4100513"/>
            <a:ext cx="71438"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5" name="Freeform 348"/>
          <p:cNvSpPr>
            <a:spLocks/>
          </p:cNvSpPr>
          <p:nvPr/>
        </p:nvSpPr>
        <p:spPr bwMode="auto">
          <a:xfrm>
            <a:off x="6602413" y="4200525"/>
            <a:ext cx="71437"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6" name="Freeform 349"/>
          <p:cNvSpPr>
            <a:spLocks/>
          </p:cNvSpPr>
          <p:nvPr/>
        </p:nvSpPr>
        <p:spPr bwMode="auto">
          <a:xfrm>
            <a:off x="6673850" y="4173538"/>
            <a:ext cx="71438"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7" name="Freeform 350"/>
          <p:cNvSpPr>
            <a:spLocks/>
          </p:cNvSpPr>
          <p:nvPr/>
        </p:nvSpPr>
        <p:spPr bwMode="auto">
          <a:xfrm>
            <a:off x="6818313" y="3957638"/>
            <a:ext cx="71437"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8" name="Freeform 351"/>
          <p:cNvSpPr>
            <a:spLocks/>
          </p:cNvSpPr>
          <p:nvPr/>
        </p:nvSpPr>
        <p:spPr bwMode="auto">
          <a:xfrm>
            <a:off x="6673850" y="4029075"/>
            <a:ext cx="71438"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79" name="Freeform 352"/>
          <p:cNvSpPr>
            <a:spLocks/>
          </p:cNvSpPr>
          <p:nvPr/>
        </p:nvSpPr>
        <p:spPr bwMode="auto">
          <a:xfrm>
            <a:off x="6745288" y="4029075"/>
            <a:ext cx="71437"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380" name="Freeform 353"/>
          <p:cNvSpPr>
            <a:spLocks/>
          </p:cNvSpPr>
          <p:nvPr/>
        </p:nvSpPr>
        <p:spPr bwMode="auto">
          <a:xfrm>
            <a:off x="1536700" y="5697538"/>
            <a:ext cx="77788" cy="246062"/>
          </a:xfrm>
          <a:custGeom>
            <a:avLst/>
            <a:gdLst>
              <a:gd name="T0" fmla="*/ 2147483647 w 49"/>
              <a:gd name="T1" fmla="*/ 2147483647 h 155"/>
              <a:gd name="T2" fmla="*/ 2147483647 w 49"/>
              <a:gd name="T3" fmla="*/ 2147483647 h 155"/>
              <a:gd name="T4" fmla="*/ 2147483647 w 49"/>
              <a:gd name="T5" fmla="*/ 2147483647 h 155"/>
              <a:gd name="T6" fmla="*/ 2147483647 w 49"/>
              <a:gd name="T7" fmla="*/ 2147483647 h 155"/>
              <a:gd name="T8" fmla="*/ 2147483647 w 49"/>
              <a:gd name="T9" fmla="*/ 0 h 155"/>
              <a:gd name="T10" fmla="*/ 2147483647 w 49"/>
              <a:gd name="T11" fmla="*/ 2147483647 h 155"/>
              <a:gd name="T12" fmla="*/ 2147483647 w 49"/>
              <a:gd name="T13" fmla="*/ 2147483647 h 155"/>
              <a:gd name="T14" fmla="*/ 2147483647 w 49"/>
              <a:gd name="T15" fmla="*/ 2147483647 h 155"/>
              <a:gd name="T16" fmla="*/ 2147483647 w 49"/>
              <a:gd name="T17" fmla="*/ 2147483647 h 155"/>
              <a:gd name="T18" fmla="*/ 2147483647 w 49"/>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55"/>
              <a:gd name="T32" fmla="*/ 49 w 49"/>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55">
                <a:moveTo>
                  <a:pt x="9" y="155"/>
                </a:moveTo>
                <a:cubicBezTo>
                  <a:pt x="12" y="129"/>
                  <a:pt x="18" y="109"/>
                  <a:pt x="33" y="89"/>
                </a:cubicBezTo>
                <a:cubicBezTo>
                  <a:pt x="35" y="80"/>
                  <a:pt x="38" y="70"/>
                  <a:pt x="42" y="62"/>
                </a:cubicBezTo>
                <a:cubicBezTo>
                  <a:pt x="44" y="52"/>
                  <a:pt x="49" y="33"/>
                  <a:pt x="49" y="33"/>
                </a:cubicBezTo>
                <a:cubicBezTo>
                  <a:pt x="44" y="5"/>
                  <a:pt x="47" y="16"/>
                  <a:pt x="40" y="0"/>
                </a:cubicBezTo>
                <a:cubicBezTo>
                  <a:pt x="36" y="6"/>
                  <a:pt x="34" y="13"/>
                  <a:pt x="31" y="20"/>
                </a:cubicBezTo>
                <a:cubicBezTo>
                  <a:pt x="28" y="36"/>
                  <a:pt x="32" y="54"/>
                  <a:pt x="25" y="69"/>
                </a:cubicBezTo>
                <a:cubicBezTo>
                  <a:pt x="24" y="76"/>
                  <a:pt x="19" y="81"/>
                  <a:pt x="16" y="87"/>
                </a:cubicBezTo>
                <a:cubicBezTo>
                  <a:pt x="15" y="93"/>
                  <a:pt x="13" y="96"/>
                  <a:pt x="10" y="101"/>
                </a:cubicBezTo>
                <a:cubicBezTo>
                  <a:pt x="7" y="119"/>
                  <a:pt x="0" y="137"/>
                  <a:pt x="9" y="155"/>
                </a:cubicBezTo>
                <a:close/>
              </a:path>
            </a:pathLst>
          </a:custGeom>
          <a:solidFill>
            <a:srgbClr val="C0C0C0"/>
          </a:solidFill>
          <a:ln w="9525">
            <a:noFill/>
            <a:round/>
            <a:headEnd/>
            <a:tailEnd/>
          </a:ln>
        </p:spPr>
        <p:txBody>
          <a:bodyPr/>
          <a:lstStyle/>
          <a:p>
            <a:endParaRPr lang="en-US">
              <a:solidFill>
                <a:srgbClr val="FFFFFF"/>
              </a:solidFill>
              <a:latin typeface="Calibri" pitchFamily="34" charset="0"/>
            </a:endParaRPr>
          </a:p>
        </p:txBody>
      </p:sp>
      <p:sp>
        <p:nvSpPr>
          <p:cNvPr id="4381" name="Freeform 354"/>
          <p:cNvSpPr>
            <a:spLocks/>
          </p:cNvSpPr>
          <p:nvPr/>
        </p:nvSpPr>
        <p:spPr bwMode="auto">
          <a:xfrm>
            <a:off x="1539875" y="5748338"/>
            <a:ext cx="120650" cy="311150"/>
          </a:xfrm>
          <a:custGeom>
            <a:avLst/>
            <a:gdLst>
              <a:gd name="T0" fmla="*/ 2147483647 w 76"/>
              <a:gd name="T1" fmla="*/ 2147483647 h 196"/>
              <a:gd name="T2" fmla="*/ 2147483647 w 76"/>
              <a:gd name="T3" fmla="*/ 2147483647 h 196"/>
              <a:gd name="T4" fmla="*/ 2147483647 w 76"/>
              <a:gd name="T5" fmla="*/ 2147483647 h 196"/>
              <a:gd name="T6" fmla="*/ 2147483647 w 76"/>
              <a:gd name="T7" fmla="*/ 2147483647 h 196"/>
              <a:gd name="T8" fmla="*/ 2147483647 w 76"/>
              <a:gd name="T9" fmla="*/ 2147483647 h 196"/>
              <a:gd name="T10" fmla="*/ 2147483647 w 76"/>
              <a:gd name="T11" fmla="*/ 2147483647 h 196"/>
              <a:gd name="T12" fmla="*/ 2147483647 w 76"/>
              <a:gd name="T13" fmla="*/ 2147483647 h 196"/>
              <a:gd name="T14" fmla="*/ 2147483647 w 76"/>
              <a:gd name="T15" fmla="*/ 2147483647 h 196"/>
              <a:gd name="T16" fmla="*/ 2147483647 w 76"/>
              <a:gd name="T17" fmla="*/ 2147483647 h 196"/>
              <a:gd name="T18" fmla="*/ 2147483647 w 76"/>
              <a:gd name="T19" fmla="*/ 2147483647 h 196"/>
              <a:gd name="T20" fmla="*/ 2147483647 w 76"/>
              <a:gd name="T21" fmla="*/ 2147483647 h 196"/>
              <a:gd name="T22" fmla="*/ 2147483647 w 76"/>
              <a:gd name="T23" fmla="*/ 2147483647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96"/>
              <a:gd name="T38" fmla="*/ 76 w 76"/>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96">
                <a:moveTo>
                  <a:pt x="2" y="196"/>
                </a:moveTo>
                <a:cubicBezTo>
                  <a:pt x="5" y="190"/>
                  <a:pt x="10" y="181"/>
                  <a:pt x="16" y="178"/>
                </a:cubicBezTo>
                <a:cubicBezTo>
                  <a:pt x="28" y="162"/>
                  <a:pt x="34" y="156"/>
                  <a:pt x="50" y="144"/>
                </a:cubicBezTo>
                <a:cubicBezTo>
                  <a:pt x="55" y="131"/>
                  <a:pt x="52" y="115"/>
                  <a:pt x="58" y="102"/>
                </a:cubicBezTo>
                <a:cubicBezTo>
                  <a:pt x="62" y="80"/>
                  <a:pt x="65" y="56"/>
                  <a:pt x="70" y="33"/>
                </a:cubicBezTo>
                <a:cubicBezTo>
                  <a:pt x="71" y="17"/>
                  <a:pt x="76" y="0"/>
                  <a:pt x="62" y="19"/>
                </a:cubicBezTo>
                <a:cubicBezTo>
                  <a:pt x="59" y="34"/>
                  <a:pt x="61" y="43"/>
                  <a:pt x="58" y="61"/>
                </a:cubicBezTo>
                <a:cubicBezTo>
                  <a:pt x="57" y="65"/>
                  <a:pt x="53" y="73"/>
                  <a:pt x="53" y="73"/>
                </a:cubicBezTo>
                <a:cubicBezTo>
                  <a:pt x="52" y="81"/>
                  <a:pt x="47" y="88"/>
                  <a:pt x="46" y="96"/>
                </a:cubicBezTo>
                <a:cubicBezTo>
                  <a:pt x="45" y="129"/>
                  <a:pt x="52" y="164"/>
                  <a:pt x="14" y="172"/>
                </a:cubicBezTo>
                <a:cubicBezTo>
                  <a:pt x="9" y="176"/>
                  <a:pt x="6" y="183"/>
                  <a:pt x="2" y="189"/>
                </a:cubicBezTo>
                <a:cubicBezTo>
                  <a:pt x="1" y="195"/>
                  <a:pt x="0" y="194"/>
                  <a:pt x="2" y="196"/>
                </a:cubicBezTo>
                <a:close/>
              </a:path>
            </a:pathLst>
          </a:custGeom>
          <a:solidFill>
            <a:srgbClr val="C0C0C0"/>
          </a:solidFill>
          <a:ln w="9525">
            <a:noFill/>
            <a:round/>
            <a:headEnd/>
            <a:tailEnd/>
          </a:ln>
        </p:spPr>
        <p:txBody>
          <a:bodyPr/>
          <a:lstStyle/>
          <a:p>
            <a:endParaRPr lang="en-US">
              <a:solidFill>
                <a:srgbClr val="FFFFFF"/>
              </a:solidFill>
              <a:latin typeface="Calibri" pitchFamily="34" charset="0"/>
            </a:endParaRPr>
          </a:p>
        </p:txBody>
      </p:sp>
      <p:sp>
        <p:nvSpPr>
          <p:cNvPr id="4382" name="Freeform 355"/>
          <p:cNvSpPr>
            <a:spLocks/>
          </p:cNvSpPr>
          <p:nvPr/>
        </p:nvSpPr>
        <p:spPr bwMode="auto">
          <a:xfrm>
            <a:off x="1489075" y="6170613"/>
            <a:ext cx="71438" cy="144462"/>
          </a:xfrm>
          <a:custGeom>
            <a:avLst/>
            <a:gdLst>
              <a:gd name="T0" fmla="*/ 0 w 45"/>
              <a:gd name="T1" fmla="*/ 0 h 91"/>
              <a:gd name="T2" fmla="*/ 2147483647 w 45"/>
              <a:gd name="T3" fmla="*/ 0 h 91"/>
              <a:gd name="T4" fmla="*/ 2147483647 w 45"/>
              <a:gd name="T5" fmla="*/ 2147483647 h 91"/>
              <a:gd name="T6" fmla="*/ 0 w 45"/>
              <a:gd name="T7" fmla="*/ 2147483647 h 91"/>
              <a:gd name="T8" fmla="*/ 0 w 45"/>
              <a:gd name="T9" fmla="*/ 0 h 91"/>
              <a:gd name="T10" fmla="*/ 0 60000 65536"/>
              <a:gd name="T11" fmla="*/ 0 60000 65536"/>
              <a:gd name="T12" fmla="*/ 0 60000 65536"/>
              <a:gd name="T13" fmla="*/ 0 60000 65536"/>
              <a:gd name="T14" fmla="*/ 0 60000 65536"/>
              <a:gd name="T15" fmla="*/ 0 w 45"/>
              <a:gd name="T16" fmla="*/ 0 h 91"/>
              <a:gd name="T17" fmla="*/ 45 w 45"/>
              <a:gd name="T18" fmla="*/ 91 h 91"/>
            </a:gdLst>
            <a:ahLst/>
            <a:cxnLst>
              <a:cxn ang="T10">
                <a:pos x="T0" y="T1"/>
              </a:cxn>
              <a:cxn ang="T11">
                <a:pos x="T2" y="T3"/>
              </a:cxn>
              <a:cxn ang="T12">
                <a:pos x="T4" y="T5"/>
              </a:cxn>
              <a:cxn ang="T13">
                <a:pos x="T6" y="T7"/>
              </a:cxn>
              <a:cxn ang="T14">
                <a:pos x="T8" y="T9"/>
              </a:cxn>
            </a:cxnLst>
            <a:rect l="T15" t="T16" r="T17" b="T18"/>
            <a:pathLst>
              <a:path w="45" h="91">
                <a:moveTo>
                  <a:pt x="0" y="0"/>
                </a:moveTo>
                <a:lnTo>
                  <a:pt x="45" y="0"/>
                </a:lnTo>
                <a:lnTo>
                  <a:pt x="45" y="91"/>
                </a:lnTo>
                <a:lnTo>
                  <a:pt x="0" y="91"/>
                </a:lnTo>
                <a:lnTo>
                  <a:pt x="0" y="0"/>
                </a:lnTo>
                <a:close/>
              </a:path>
            </a:pathLst>
          </a:custGeom>
          <a:solidFill>
            <a:srgbClr val="777777"/>
          </a:solidFill>
          <a:ln w="9525">
            <a:noFill/>
            <a:round/>
            <a:headEnd/>
            <a:tailEnd/>
          </a:ln>
        </p:spPr>
        <p:txBody>
          <a:bodyPr/>
          <a:lstStyle/>
          <a:p>
            <a:endParaRPr lang="en-US">
              <a:solidFill>
                <a:srgbClr val="FFFFFF"/>
              </a:solidFill>
              <a:latin typeface="Calibri" pitchFamily="34" charset="0"/>
            </a:endParaRPr>
          </a:p>
        </p:txBody>
      </p:sp>
      <p:sp>
        <p:nvSpPr>
          <p:cNvPr id="4383" name="Freeform 356"/>
          <p:cNvSpPr>
            <a:spLocks/>
          </p:cNvSpPr>
          <p:nvPr/>
        </p:nvSpPr>
        <p:spPr bwMode="auto">
          <a:xfrm>
            <a:off x="409575" y="6170613"/>
            <a:ext cx="1079500" cy="144462"/>
          </a:xfrm>
          <a:custGeom>
            <a:avLst/>
            <a:gdLst>
              <a:gd name="T0" fmla="*/ 2147483647 w 907"/>
              <a:gd name="T1" fmla="*/ 0 h 91"/>
              <a:gd name="T2" fmla="*/ 2147483647 w 907"/>
              <a:gd name="T3" fmla="*/ 0 h 91"/>
              <a:gd name="T4" fmla="*/ 2147483647 w 907"/>
              <a:gd name="T5" fmla="*/ 2147483647 h 91"/>
              <a:gd name="T6" fmla="*/ 0 w 907"/>
              <a:gd name="T7" fmla="*/ 2147483647 h 91"/>
              <a:gd name="T8" fmla="*/ 0 w 907"/>
              <a:gd name="T9" fmla="*/ 0 h 91"/>
              <a:gd name="T10" fmla="*/ 2147483647 w 907"/>
              <a:gd name="T11" fmla="*/ 0 h 91"/>
              <a:gd name="T12" fmla="*/ 0 60000 65536"/>
              <a:gd name="T13" fmla="*/ 0 60000 65536"/>
              <a:gd name="T14" fmla="*/ 0 60000 65536"/>
              <a:gd name="T15" fmla="*/ 0 60000 65536"/>
              <a:gd name="T16" fmla="*/ 0 60000 65536"/>
              <a:gd name="T17" fmla="*/ 0 60000 65536"/>
              <a:gd name="T18" fmla="*/ 0 w 907"/>
              <a:gd name="T19" fmla="*/ 0 h 91"/>
              <a:gd name="T20" fmla="*/ 907 w 907"/>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907" h="91">
                <a:moveTo>
                  <a:pt x="272" y="0"/>
                </a:moveTo>
                <a:lnTo>
                  <a:pt x="907" y="0"/>
                </a:lnTo>
                <a:lnTo>
                  <a:pt x="907" y="91"/>
                </a:lnTo>
                <a:lnTo>
                  <a:pt x="0" y="91"/>
                </a:lnTo>
                <a:lnTo>
                  <a:pt x="0" y="0"/>
                </a:lnTo>
                <a:lnTo>
                  <a:pt x="318" y="0"/>
                </a:lnTo>
              </a:path>
            </a:pathLst>
          </a:custGeom>
          <a:solidFill>
            <a:schemeClr val="bg1"/>
          </a:solidFill>
          <a:ln w="9525">
            <a:noFill/>
            <a:round/>
            <a:headEnd/>
            <a:tailEnd/>
          </a:ln>
        </p:spPr>
        <p:txBody>
          <a:bodyPr/>
          <a:lstStyle/>
          <a:p>
            <a:endParaRPr lang="en-US">
              <a:solidFill>
                <a:srgbClr val="FFFFFF"/>
              </a:solidFill>
              <a:latin typeface="Calibri" pitchFamily="34" charset="0"/>
            </a:endParaRPr>
          </a:p>
        </p:txBody>
      </p:sp>
      <p:sp>
        <p:nvSpPr>
          <p:cNvPr id="4384" name="Freeform 357"/>
          <p:cNvSpPr>
            <a:spLocks/>
          </p:cNvSpPr>
          <p:nvPr/>
        </p:nvSpPr>
        <p:spPr bwMode="auto">
          <a:xfrm>
            <a:off x="120650" y="6170613"/>
            <a:ext cx="288925" cy="144462"/>
          </a:xfrm>
          <a:custGeom>
            <a:avLst/>
            <a:gdLst>
              <a:gd name="T0" fmla="*/ 2147483647 w 227"/>
              <a:gd name="T1" fmla="*/ 0 h 91"/>
              <a:gd name="T2" fmla="*/ 0 w 227"/>
              <a:gd name="T3" fmla="*/ 0 h 91"/>
              <a:gd name="T4" fmla="*/ 0 w 227"/>
              <a:gd name="T5" fmla="*/ 2147483647 h 91"/>
              <a:gd name="T6" fmla="*/ 2147483647 w 227"/>
              <a:gd name="T7" fmla="*/ 2147483647 h 91"/>
              <a:gd name="T8" fmla="*/ 2147483647 w 227"/>
              <a:gd name="T9" fmla="*/ 0 h 91"/>
              <a:gd name="T10" fmla="*/ 0 60000 65536"/>
              <a:gd name="T11" fmla="*/ 0 60000 65536"/>
              <a:gd name="T12" fmla="*/ 0 60000 65536"/>
              <a:gd name="T13" fmla="*/ 0 60000 65536"/>
              <a:gd name="T14" fmla="*/ 0 60000 65536"/>
              <a:gd name="T15" fmla="*/ 0 w 227"/>
              <a:gd name="T16" fmla="*/ 0 h 91"/>
              <a:gd name="T17" fmla="*/ 227 w 227"/>
              <a:gd name="T18" fmla="*/ 91 h 91"/>
            </a:gdLst>
            <a:ahLst/>
            <a:cxnLst>
              <a:cxn ang="T10">
                <a:pos x="T0" y="T1"/>
              </a:cxn>
              <a:cxn ang="T11">
                <a:pos x="T2" y="T3"/>
              </a:cxn>
              <a:cxn ang="T12">
                <a:pos x="T4" y="T5"/>
              </a:cxn>
              <a:cxn ang="T13">
                <a:pos x="T6" y="T7"/>
              </a:cxn>
              <a:cxn ang="T14">
                <a:pos x="T8" y="T9"/>
              </a:cxn>
            </a:cxnLst>
            <a:rect l="T15" t="T16" r="T17" b="T18"/>
            <a:pathLst>
              <a:path w="227" h="91">
                <a:moveTo>
                  <a:pt x="227" y="0"/>
                </a:moveTo>
                <a:lnTo>
                  <a:pt x="0" y="0"/>
                </a:lnTo>
                <a:lnTo>
                  <a:pt x="0" y="91"/>
                </a:lnTo>
                <a:lnTo>
                  <a:pt x="227" y="91"/>
                </a:lnTo>
                <a:lnTo>
                  <a:pt x="227" y="0"/>
                </a:lnTo>
                <a:close/>
              </a:path>
            </a:pathLst>
          </a:custGeom>
          <a:gradFill rotWithShape="1">
            <a:gsLst>
              <a:gs pos="0">
                <a:srgbClr val="C0C0C0"/>
              </a:gs>
              <a:gs pos="50000">
                <a:srgbClr val="FFCC66"/>
              </a:gs>
              <a:gs pos="100000">
                <a:srgbClr val="C0C0C0"/>
              </a:gs>
            </a:gsLst>
            <a:lin ang="5400000" scaled="1"/>
          </a:gradFill>
          <a:ln w="9525">
            <a:noFill/>
            <a:round/>
            <a:headEnd/>
            <a:tailEnd/>
          </a:ln>
        </p:spPr>
        <p:txBody>
          <a:bodyPr/>
          <a:lstStyle/>
          <a:p>
            <a:endParaRPr lang="en-US">
              <a:solidFill>
                <a:srgbClr val="FFFFFF"/>
              </a:solidFill>
              <a:latin typeface="Calibri" pitchFamily="34" charset="0"/>
            </a:endParaRPr>
          </a:p>
        </p:txBody>
      </p:sp>
      <p:sp>
        <p:nvSpPr>
          <p:cNvPr id="4385" name="Freeform 358"/>
          <p:cNvSpPr>
            <a:spLocks/>
          </p:cNvSpPr>
          <p:nvPr/>
        </p:nvSpPr>
        <p:spPr bwMode="auto">
          <a:xfrm>
            <a:off x="1490663" y="5918200"/>
            <a:ext cx="71437" cy="349250"/>
          </a:xfrm>
          <a:custGeom>
            <a:avLst/>
            <a:gdLst>
              <a:gd name="T0" fmla="*/ 2147483647 w 45"/>
              <a:gd name="T1" fmla="*/ 2147483647 h 220"/>
              <a:gd name="T2" fmla="*/ 2147483647 w 45"/>
              <a:gd name="T3" fmla="*/ 2147483647 h 220"/>
              <a:gd name="T4" fmla="*/ 2147483647 w 45"/>
              <a:gd name="T5" fmla="*/ 2147483647 h 220"/>
              <a:gd name="T6" fmla="*/ 2147483647 w 45"/>
              <a:gd name="T7" fmla="*/ 2147483647 h 220"/>
              <a:gd name="T8" fmla="*/ 2147483647 w 45"/>
              <a:gd name="T9" fmla="*/ 2147483647 h 220"/>
              <a:gd name="T10" fmla="*/ 2147483647 w 45"/>
              <a:gd name="T11" fmla="*/ 0 h 220"/>
              <a:gd name="T12" fmla="*/ 2147483647 w 45"/>
              <a:gd name="T13" fmla="*/ 2147483647 h 220"/>
              <a:gd name="T14" fmla="*/ 2147483647 w 45"/>
              <a:gd name="T15" fmla="*/ 2147483647 h 220"/>
              <a:gd name="T16" fmla="*/ 0 w 45"/>
              <a:gd name="T17" fmla="*/ 2147483647 h 220"/>
              <a:gd name="T18" fmla="*/ 2147483647 w 45"/>
              <a:gd name="T19" fmla="*/ 2147483647 h 220"/>
              <a:gd name="T20" fmla="*/ 2147483647 w 45"/>
              <a:gd name="T21" fmla="*/ 2147483647 h 220"/>
              <a:gd name="T22" fmla="*/ 2147483647 w 45"/>
              <a:gd name="T23" fmla="*/ 2147483647 h 220"/>
              <a:gd name="T24" fmla="*/ 2147483647 w 45"/>
              <a:gd name="T25" fmla="*/ 2147483647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20"/>
              <a:gd name="T41" fmla="*/ 45 w 45"/>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20">
                <a:moveTo>
                  <a:pt x="24" y="207"/>
                </a:moveTo>
                <a:cubicBezTo>
                  <a:pt x="21" y="144"/>
                  <a:pt x="30" y="167"/>
                  <a:pt x="15" y="142"/>
                </a:cubicBezTo>
                <a:cubicBezTo>
                  <a:pt x="19" y="123"/>
                  <a:pt x="31" y="111"/>
                  <a:pt x="41" y="94"/>
                </a:cubicBezTo>
                <a:cubicBezTo>
                  <a:pt x="42" y="88"/>
                  <a:pt x="44" y="81"/>
                  <a:pt x="45" y="75"/>
                </a:cubicBezTo>
                <a:cubicBezTo>
                  <a:pt x="44" y="59"/>
                  <a:pt x="44" y="32"/>
                  <a:pt x="36" y="15"/>
                </a:cubicBezTo>
                <a:cubicBezTo>
                  <a:pt x="35" y="9"/>
                  <a:pt x="34" y="5"/>
                  <a:pt x="30" y="0"/>
                </a:cubicBezTo>
                <a:cubicBezTo>
                  <a:pt x="25" y="7"/>
                  <a:pt x="21" y="14"/>
                  <a:pt x="17" y="21"/>
                </a:cubicBezTo>
                <a:cubicBezTo>
                  <a:pt x="16" y="42"/>
                  <a:pt x="16" y="71"/>
                  <a:pt x="6" y="91"/>
                </a:cubicBezTo>
                <a:cubicBezTo>
                  <a:pt x="5" y="102"/>
                  <a:pt x="4" y="113"/>
                  <a:pt x="0" y="124"/>
                </a:cubicBezTo>
                <a:cubicBezTo>
                  <a:pt x="2" y="136"/>
                  <a:pt x="1" y="145"/>
                  <a:pt x="8" y="154"/>
                </a:cubicBezTo>
                <a:cubicBezTo>
                  <a:pt x="10" y="166"/>
                  <a:pt x="10" y="178"/>
                  <a:pt x="12" y="190"/>
                </a:cubicBezTo>
                <a:cubicBezTo>
                  <a:pt x="13" y="194"/>
                  <a:pt x="18" y="200"/>
                  <a:pt x="20" y="204"/>
                </a:cubicBezTo>
                <a:cubicBezTo>
                  <a:pt x="23" y="220"/>
                  <a:pt x="28" y="213"/>
                  <a:pt x="24" y="207"/>
                </a:cubicBezTo>
                <a:close/>
              </a:path>
            </a:pathLst>
          </a:custGeom>
          <a:solidFill>
            <a:srgbClr val="C0C0C0"/>
          </a:solidFill>
          <a:ln w="9525">
            <a:noFill/>
            <a:round/>
            <a:headEnd/>
            <a:tailEnd/>
          </a:ln>
        </p:spPr>
        <p:txBody>
          <a:bodyPr/>
          <a:lstStyle/>
          <a:p>
            <a:endParaRPr lang="en-US">
              <a:solidFill>
                <a:srgbClr val="FFFFFF"/>
              </a:solidFill>
              <a:latin typeface="Calibri" pitchFamily="34" charset="0"/>
            </a:endParaRPr>
          </a:p>
        </p:txBody>
      </p:sp>
      <p:sp>
        <p:nvSpPr>
          <p:cNvPr id="4386" name="Text Box 359"/>
          <p:cNvSpPr txBox="1">
            <a:spLocks noChangeArrowheads="1"/>
          </p:cNvSpPr>
          <p:nvPr/>
        </p:nvSpPr>
        <p:spPr bwMode="auto">
          <a:xfrm>
            <a:off x="1633538" y="5832475"/>
            <a:ext cx="3544887" cy="584200"/>
          </a:xfrm>
          <a:prstGeom prst="rect">
            <a:avLst/>
          </a:prstGeom>
          <a:noFill/>
          <a:ln w="9525">
            <a:noFill/>
            <a:miter lim="800000"/>
            <a:headEnd/>
            <a:tailEnd/>
          </a:ln>
        </p:spPr>
        <p:txBody>
          <a:bodyPr wrap="none">
            <a:spAutoFit/>
          </a:bodyPr>
          <a:lstStyle/>
          <a:p>
            <a:r>
              <a:rPr lang="en-GB" sz="1600" b="1">
                <a:solidFill>
                  <a:srgbClr val="FFFFFF"/>
                </a:solidFill>
                <a:latin typeface="Calibri" pitchFamily="34" charset="0"/>
              </a:rPr>
              <a:t>Irritants</a:t>
            </a:r>
          </a:p>
          <a:p>
            <a:r>
              <a:rPr lang="en-GB" sz="1600" b="1">
                <a:solidFill>
                  <a:srgbClr val="FFFFFF"/>
                </a:solidFill>
                <a:latin typeface="Calibri" pitchFamily="34" charset="0"/>
              </a:rPr>
              <a:t>(e.g. cigarette smoke, bacteria, viruses</a:t>
            </a:r>
            <a:r>
              <a:rPr lang="en-GB" sz="1400">
                <a:solidFill>
                  <a:srgbClr val="FFFFFF"/>
                </a:solidFill>
                <a:latin typeface="Calibri" pitchFamily="34" charset="0"/>
              </a:rPr>
              <a:t>)</a:t>
            </a:r>
          </a:p>
        </p:txBody>
      </p:sp>
      <p:sp>
        <p:nvSpPr>
          <p:cNvPr id="4387" name="Line 360"/>
          <p:cNvSpPr>
            <a:spLocks noChangeShapeType="1"/>
          </p:cNvSpPr>
          <p:nvPr/>
        </p:nvSpPr>
        <p:spPr bwMode="auto">
          <a:xfrm>
            <a:off x="4359275" y="2479675"/>
            <a:ext cx="1588" cy="252413"/>
          </a:xfrm>
          <a:prstGeom prst="line">
            <a:avLst/>
          </a:prstGeom>
          <a:noFill/>
          <a:ln w="38100">
            <a:solidFill>
              <a:srgbClr val="FFFF00"/>
            </a:solidFill>
            <a:round/>
            <a:headEnd/>
            <a:tailEnd type="arrow" w="med" len="med"/>
          </a:ln>
        </p:spPr>
        <p:txBody>
          <a:bodyPr/>
          <a:lstStyle/>
          <a:p>
            <a:endParaRPr lang="id-ID"/>
          </a:p>
        </p:txBody>
      </p:sp>
      <p:sp>
        <p:nvSpPr>
          <p:cNvPr id="4388" name="Line 361"/>
          <p:cNvSpPr>
            <a:spLocks noChangeShapeType="1"/>
          </p:cNvSpPr>
          <p:nvPr/>
        </p:nvSpPr>
        <p:spPr bwMode="auto">
          <a:xfrm>
            <a:off x="4225925" y="3705225"/>
            <a:ext cx="1588" cy="252413"/>
          </a:xfrm>
          <a:prstGeom prst="line">
            <a:avLst/>
          </a:prstGeom>
          <a:noFill/>
          <a:ln w="38100">
            <a:solidFill>
              <a:srgbClr val="FFFF00"/>
            </a:solidFill>
            <a:round/>
            <a:headEnd/>
            <a:tailEnd type="arrow" w="med" len="med"/>
          </a:ln>
        </p:spPr>
        <p:txBody>
          <a:bodyPr/>
          <a:lstStyle/>
          <a:p>
            <a:endParaRPr lang="id-ID"/>
          </a:p>
        </p:txBody>
      </p:sp>
      <p:sp>
        <p:nvSpPr>
          <p:cNvPr id="4389" name="Freeform 362"/>
          <p:cNvSpPr>
            <a:spLocks/>
          </p:cNvSpPr>
          <p:nvPr/>
        </p:nvSpPr>
        <p:spPr bwMode="auto">
          <a:xfrm>
            <a:off x="193675" y="5272088"/>
            <a:ext cx="1654175" cy="512762"/>
          </a:xfrm>
          <a:custGeom>
            <a:avLst/>
            <a:gdLst>
              <a:gd name="T0" fmla="*/ 2147483647 w 1277"/>
              <a:gd name="T1" fmla="*/ 2147483647 h 323"/>
              <a:gd name="T2" fmla="*/ 2147483647 w 1277"/>
              <a:gd name="T3" fmla="*/ 2147483647 h 323"/>
              <a:gd name="T4" fmla="*/ 2147483647 w 1277"/>
              <a:gd name="T5" fmla="*/ 2147483647 h 323"/>
              <a:gd name="T6" fmla="*/ 2147483647 w 1277"/>
              <a:gd name="T7" fmla="*/ 2147483647 h 323"/>
              <a:gd name="T8" fmla="*/ 2147483647 w 1277"/>
              <a:gd name="T9" fmla="*/ 2147483647 h 323"/>
              <a:gd name="T10" fmla="*/ 2147483647 w 1277"/>
              <a:gd name="T11" fmla="*/ 2147483647 h 323"/>
              <a:gd name="T12" fmla="*/ 2147483647 w 1277"/>
              <a:gd name="T13" fmla="*/ 2147483647 h 323"/>
              <a:gd name="T14" fmla="*/ 2147483647 w 1277"/>
              <a:gd name="T15" fmla="*/ 2147483647 h 323"/>
              <a:gd name="T16" fmla="*/ 2147483647 w 1277"/>
              <a:gd name="T17" fmla="*/ 2147483647 h 323"/>
              <a:gd name="T18" fmla="*/ 2147483647 w 1277"/>
              <a:gd name="T19" fmla="*/ 2147483647 h 323"/>
              <a:gd name="T20" fmla="*/ 2147483647 w 1277"/>
              <a:gd name="T21" fmla="*/ 2147483647 h 323"/>
              <a:gd name="T22" fmla="*/ 2147483647 w 1277"/>
              <a:gd name="T23" fmla="*/ 2147483647 h 323"/>
              <a:gd name="T24" fmla="*/ 2147483647 w 1277"/>
              <a:gd name="T25" fmla="*/ 2147483647 h 323"/>
              <a:gd name="T26" fmla="*/ 2147483647 w 1277"/>
              <a:gd name="T27" fmla="*/ 2147483647 h 323"/>
              <a:gd name="T28" fmla="*/ 2147483647 w 1277"/>
              <a:gd name="T29" fmla="*/ 2147483647 h 323"/>
              <a:gd name="T30" fmla="*/ 2147483647 w 1277"/>
              <a:gd name="T31" fmla="*/ 2147483647 h 323"/>
              <a:gd name="T32" fmla="*/ 2147483647 w 1277"/>
              <a:gd name="T33" fmla="*/ 2147483647 h 323"/>
              <a:gd name="T34" fmla="*/ 2147483647 w 1277"/>
              <a:gd name="T35" fmla="*/ 2147483647 h 323"/>
              <a:gd name="T36" fmla="*/ 2147483647 w 1277"/>
              <a:gd name="T37" fmla="*/ 2147483647 h 323"/>
              <a:gd name="T38" fmla="*/ 2147483647 w 1277"/>
              <a:gd name="T39" fmla="*/ 2147483647 h 323"/>
              <a:gd name="T40" fmla="*/ 2147483647 w 1277"/>
              <a:gd name="T41" fmla="*/ 2147483647 h 323"/>
              <a:gd name="T42" fmla="*/ 2147483647 w 1277"/>
              <a:gd name="T43" fmla="*/ 0 h 323"/>
              <a:gd name="T44" fmla="*/ 2147483647 w 1277"/>
              <a:gd name="T45" fmla="*/ 2147483647 h 323"/>
              <a:gd name="T46" fmla="*/ 2147483647 w 1277"/>
              <a:gd name="T47" fmla="*/ 2147483647 h 323"/>
              <a:gd name="T48" fmla="*/ 2147483647 w 1277"/>
              <a:gd name="T49" fmla="*/ 2147483647 h 323"/>
              <a:gd name="T50" fmla="*/ 2147483647 w 1277"/>
              <a:gd name="T51" fmla="*/ 2147483647 h 323"/>
              <a:gd name="T52" fmla="*/ 2147483647 w 1277"/>
              <a:gd name="T53" fmla="*/ 2147483647 h 323"/>
              <a:gd name="T54" fmla="*/ 2147483647 w 1277"/>
              <a:gd name="T55" fmla="*/ 2147483647 h 323"/>
              <a:gd name="T56" fmla="*/ 2147483647 w 1277"/>
              <a:gd name="T57" fmla="*/ 2147483647 h 323"/>
              <a:gd name="T58" fmla="*/ 2147483647 w 1277"/>
              <a:gd name="T59" fmla="*/ 2147483647 h 323"/>
              <a:gd name="T60" fmla="*/ 2147483647 w 1277"/>
              <a:gd name="T61" fmla="*/ 2147483647 h 323"/>
              <a:gd name="T62" fmla="*/ 2147483647 w 1277"/>
              <a:gd name="T63" fmla="*/ 2147483647 h 323"/>
              <a:gd name="T64" fmla="*/ 2147483647 w 1277"/>
              <a:gd name="T65" fmla="*/ 2147483647 h 323"/>
              <a:gd name="T66" fmla="*/ 2147483647 w 1277"/>
              <a:gd name="T67" fmla="*/ 2147483647 h 323"/>
              <a:gd name="T68" fmla="*/ 2147483647 w 1277"/>
              <a:gd name="T69" fmla="*/ 2147483647 h 323"/>
              <a:gd name="T70" fmla="*/ 2147483647 w 1277"/>
              <a:gd name="T71" fmla="*/ 2147483647 h 323"/>
              <a:gd name="T72" fmla="*/ 2147483647 w 1277"/>
              <a:gd name="T73" fmla="*/ 2147483647 h 323"/>
              <a:gd name="T74" fmla="*/ 2147483647 w 1277"/>
              <a:gd name="T75" fmla="*/ 2147483647 h 323"/>
              <a:gd name="T76" fmla="*/ 2147483647 w 1277"/>
              <a:gd name="T77" fmla="*/ 2147483647 h 323"/>
              <a:gd name="T78" fmla="*/ 2147483647 w 1277"/>
              <a:gd name="T79" fmla="*/ 2147483647 h 323"/>
              <a:gd name="T80" fmla="*/ 2147483647 w 1277"/>
              <a:gd name="T81" fmla="*/ 2147483647 h 323"/>
              <a:gd name="T82" fmla="*/ 2147483647 w 1277"/>
              <a:gd name="T83" fmla="*/ 2147483647 h 323"/>
              <a:gd name="T84" fmla="*/ 2147483647 w 1277"/>
              <a:gd name="T85" fmla="*/ 2147483647 h 323"/>
              <a:gd name="T86" fmla="*/ 2147483647 w 1277"/>
              <a:gd name="T87" fmla="*/ 2147483647 h 323"/>
              <a:gd name="T88" fmla="*/ 2147483647 w 1277"/>
              <a:gd name="T89" fmla="*/ 2147483647 h 323"/>
              <a:gd name="T90" fmla="*/ 2147483647 w 1277"/>
              <a:gd name="T91" fmla="*/ 2147483647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7"/>
              <a:gd name="T139" fmla="*/ 0 h 323"/>
              <a:gd name="T140" fmla="*/ 1277 w 1277"/>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7" h="323">
                <a:moveTo>
                  <a:pt x="28" y="244"/>
                </a:moveTo>
                <a:cubicBezTo>
                  <a:pt x="32" y="251"/>
                  <a:pt x="35" y="249"/>
                  <a:pt x="41" y="252"/>
                </a:cubicBezTo>
                <a:cubicBezTo>
                  <a:pt x="117" y="236"/>
                  <a:pt x="184" y="235"/>
                  <a:pt x="265" y="234"/>
                </a:cubicBezTo>
                <a:cubicBezTo>
                  <a:pt x="299" y="229"/>
                  <a:pt x="336" y="229"/>
                  <a:pt x="371" y="228"/>
                </a:cubicBezTo>
                <a:cubicBezTo>
                  <a:pt x="390" y="224"/>
                  <a:pt x="410" y="224"/>
                  <a:pt x="430" y="222"/>
                </a:cubicBezTo>
                <a:cubicBezTo>
                  <a:pt x="439" y="219"/>
                  <a:pt x="448" y="215"/>
                  <a:pt x="457" y="213"/>
                </a:cubicBezTo>
                <a:cubicBezTo>
                  <a:pt x="463" y="210"/>
                  <a:pt x="471" y="208"/>
                  <a:pt x="478" y="207"/>
                </a:cubicBezTo>
                <a:cubicBezTo>
                  <a:pt x="483" y="205"/>
                  <a:pt x="488" y="204"/>
                  <a:pt x="493" y="202"/>
                </a:cubicBezTo>
                <a:cubicBezTo>
                  <a:pt x="499" y="198"/>
                  <a:pt x="504" y="193"/>
                  <a:pt x="511" y="192"/>
                </a:cubicBezTo>
                <a:cubicBezTo>
                  <a:pt x="566" y="151"/>
                  <a:pt x="582" y="157"/>
                  <a:pt x="662" y="156"/>
                </a:cubicBezTo>
                <a:cubicBezTo>
                  <a:pt x="675" y="152"/>
                  <a:pt x="690" y="151"/>
                  <a:pt x="704" y="150"/>
                </a:cubicBezTo>
                <a:cubicBezTo>
                  <a:pt x="715" y="151"/>
                  <a:pt x="726" y="151"/>
                  <a:pt x="737" y="153"/>
                </a:cubicBezTo>
                <a:cubicBezTo>
                  <a:pt x="742" y="154"/>
                  <a:pt x="747" y="165"/>
                  <a:pt x="754" y="166"/>
                </a:cubicBezTo>
                <a:cubicBezTo>
                  <a:pt x="778" y="178"/>
                  <a:pt x="805" y="166"/>
                  <a:pt x="829" y="162"/>
                </a:cubicBezTo>
                <a:cubicBezTo>
                  <a:pt x="841" y="156"/>
                  <a:pt x="835" y="158"/>
                  <a:pt x="845" y="156"/>
                </a:cubicBezTo>
                <a:cubicBezTo>
                  <a:pt x="860" y="150"/>
                  <a:pt x="873" y="148"/>
                  <a:pt x="890" y="147"/>
                </a:cubicBezTo>
                <a:cubicBezTo>
                  <a:pt x="897" y="144"/>
                  <a:pt x="899" y="133"/>
                  <a:pt x="904" y="126"/>
                </a:cubicBezTo>
                <a:cubicBezTo>
                  <a:pt x="906" y="117"/>
                  <a:pt x="907" y="108"/>
                  <a:pt x="910" y="99"/>
                </a:cubicBezTo>
                <a:cubicBezTo>
                  <a:pt x="910" y="87"/>
                  <a:pt x="908" y="68"/>
                  <a:pt x="916" y="57"/>
                </a:cubicBezTo>
                <a:cubicBezTo>
                  <a:pt x="918" y="49"/>
                  <a:pt x="922" y="44"/>
                  <a:pt x="925" y="37"/>
                </a:cubicBezTo>
                <a:cubicBezTo>
                  <a:pt x="927" y="28"/>
                  <a:pt x="929" y="26"/>
                  <a:pt x="937" y="21"/>
                </a:cubicBezTo>
                <a:cubicBezTo>
                  <a:pt x="949" y="6"/>
                  <a:pt x="967" y="2"/>
                  <a:pt x="985" y="0"/>
                </a:cubicBezTo>
                <a:cubicBezTo>
                  <a:pt x="1003" y="2"/>
                  <a:pt x="1015" y="4"/>
                  <a:pt x="1031" y="7"/>
                </a:cubicBezTo>
                <a:cubicBezTo>
                  <a:pt x="1035" y="9"/>
                  <a:pt x="1040" y="9"/>
                  <a:pt x="1042" y="12"/>
                </a:cubicBezTo>
                <a:cubicBezTo>
                  <a:pt x="1045" y="15"/>
                  <a:pt x="1055" y="37"/>
                  <a:pt x="1057" y="42"/>
                </a:cubicBezTo>
                <a:cubicBezTo>
                  <a:pt x="1060" y="58"/>
                  <a:pt x="1060" y="63"/>
                  <a:pt x="1061" y="84"/>
                </a:cubicBezTo>
                <a:cubicBezTo>
                  <a:pt x="1058" y="106"/>
                  <a:pt x="1053" y="130"/>
                  <a:pt x="1063" y="151"/>
                </a:cubicBezTo>
                <a:cubicBezTo>
                  <a:pt x="1065" y="165"/>
                  <a:pt x="1074" y="172"/>
                  <a:pt x="1087" y="175"/>
                </a:cubicBezTo>
                <a:cubicBezTo>
                  <a:pt x="1110" y="186"/>
                  <a:pt x="1138" y="183"/>
                  <a:pt x="1162" y="184"/>
                </a:cubicBezTo>
                <a:cubicBezTo>
                  <a:pt x="1168" y="187"/>
                  <a:pt x="1176" y="189"/>
                  <a:pt x="1183" y="190"/>
                </a:cubicBezTo>
                <a:cubicBezTo>
                  <a:pt x="1191" y="196"/>
                  <a:pt x="1199" y="203"/>
                  <a:pt x="1208" y="207"/>
                </a:cubicBezTo>
                <a:cubicBezTo>
                  <a:pt x="1215" y="216"/>
                  <a:pt x="1229" y="227"/>
                  <a:pt x="1240" y="229"/>
                </a:cubicBezTo>
                <a:cubicBezTo>
                  <a:pt x="1248" y="233"/>
                  <a:pt x="1255" y="239"/>
                  <a:pt x="1264" y="241"/>
                </a:cubicBezTo>
                <a:cubicBezTo>
                  <a:pt x="1277" y="248"/>
                  <a:pt x="1267" y="256"/>
                  <a:pt x="1259" y="262"/>
                </a:cubicBezTo>
                <a:cubicBezTo>
                  <a:pt x="1253" y="266"/>
                  <a:pt x="1248" y="270"/>
                  <a:pt x="1241" y="271"/>
                </a:cubicBezTo>
                <a:cubicBezTo>
                  <a:pt x="1231" y="278"/>
                  <a:pt x="1219" y="281"/>
                  <a:pt x="1207" y="283"/>
                </a:cubicBezTo>
                <a:cubicBezTo>
                  <a:pt x="1185" y="281"/>
                  <a:pt x="1172" y="283"/>
                  <a:pt x="1154" y="277"/>
                </a:cubicBezTo>
                <a:cubicBezTo>
                  <a:pt x="1076" y="280"/>
                  <a:pt x="1061" y="283"/>
                  <a:pt x="998" y="294"/>
                </a:cubicBezTo>
                <a:cubicBezTo>
                  <a:pt x="906" y="288"/>
                  <a:pt x="884" y="287"/>
                  <a:pt x="761" y="286"/>
                </a:cubicBezTo>
                <a:cubicBezTo>
                  <a:pt x="710" y="289"/>
                  <a:pt x="696" y="292"/>
                  <a:pt x="658" y="298"/>
                </a:cubicBezTo>
                <a:cubicBezTo>
                  <a:pt x="618" y="314"/>
                  <a:pt x="547" y="308"/>
                  <a:pt x="515" y="309"/>
                </a:cubicBezTo>
                <a:cubicBezTo>
                  <a:pt x="350" y="323"/>
                  <a:pt x="183" y="323"/>
                  <a:pt x="29" y="297"/>
                </a:cubicBezTo>
                <a:cubicBezTo>
                  <a:pt x="23" y="292"/>
                  <a:pt x="19" y="286"/>
                  <a:pt x="13" y="282"/>
                </a:cubicBezTo>
                <a:cubicBezTo>
                  <a:pt x="9" y="276"/>
                  <a:pt x="6" y="270"/>
                  <a:pt x="2" y="264"/>
                </a:cubicBezTo>
                <a:cubicBezTo>
                  <a:pt x="1" y="255"/>
                  <a:pt x="0" y="248"/>
                  <a:pt x="10" y="246"/>
                </a:cubicBezTo>
                <a:cubicBezTo>
                  <a:pt x="15" y="251"/>
                  <a:pt x="32" y="256"/>
                  <a:pt x="28" y="244"/>
                </a:cubicBezTo>
                <a:close/>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390" name="Freeform 363"/>
          <p:cNvSpPr>
            <a:spLocks/>
          </p:cNvSpPr>
          <p:nvPr/>
        </p:nvSpPr>
        <p:spPr bwMode="auto">
          <a:xfrm>
            <a:off x="1679575" y="5202238"/>
            <a:ext cx="1871663" cy="619125"/>
          </a:xfrm>
          <a:custGeom>
            <a:avLst/>
            <a:gdLst>
              <a:gd name="T0" fmla="*/ 2147483647 w 1179"/>
              <a:gd name="T1" fmla="*/ 2147483647 h 390"/>
              <a:gd name="T2" fmla="*/ 2147483647 w 1179"/>
              <a:gd name="T3" fmla="*/ 2147483647 h 390"/>
              <a:gd name="T4" fmla="*/ 2147483647 w 1179"/>
              <a:gd name="T5" fmla="*/ 2147483647 h 390"/>
              <a:gd name="T6" fmla="*/ 2147483647 w 1179"/>
              <a:gd name="T7" fmla="*/ 2147483647 h 390"/>
              <a:gd name="T8" fmla="*/ 2147483647 w 1179"/>
              <a:gd name="T9" fmla="*/ 2147483647 h 390"/>
              <a:gd name="T10" fmla="*/ 2147483647 w 1179"/>
              <a:gd name="T11" fmla="*/ 2147483647 h 390"/>
              <a:gd name="T12" fmla="*/ 2147483647 w 1179"/>
              <a:gd name="T13" fmla="*/ 2147483647 h 390"/>
              <a:gd name="T14" fmla="*/ 2147483647 w 1179"/>
              <a:gd name="T15" fmla="*/ 2147483647 h 390"/>
              <a:gd name="T16" fmla="*/ 2147483647 w 1179"/>
              <a:gd name="T17" fmla="*/ 2147483647 h 390"/>
              <a:gd name="T18" fmla="*/ 2147483647 w 1179"/>
              <a:gd name="T19" fmla="*/ 2147483647 h 390"/>
              <a:gd name="T20" fmla="*/ 2147483647 w 1179"/>
              <a:gd name="T21" fmla="*/ 2147483647 h 390"/>
              <a:gd name="T22" fmla="*/ 2147483647 w 1179"/>
              <a:gd name="T23" fmla="*/ 2147483647 h 390"/>
              <a:gd name="T24" fmla="*/ 2147483647 w 1179"/>
              <a:gd name="T25" fmla="*/ 2147483647 h 390"/>
              <a:gd name="T26" fmla="*/ 2147483647 w 1179"/>
              <a:gd name="T27" fmla="*/ 2147483647 h 390"/>
              <a:gd name="T28" fmla="*/ 2147483647 w 1179"/>
              <a:gd name="T29" fmla="*/ 2147483647 h 390"/>
              <a:gd name="T30" fmla="*/ 2147483647 w 1179"/>
              <a:gd name="T31" fmla="*/ 2147483647 h 390"/>
              <a:gd name="T32" fmla="*/ 2147483647 w 1179"/>
              <a:gd name="T33" fmla="*/ 2147483647 h 390"/>
              <a:gd name="T34" fmla="*/ 2147483647 w 1179"/>
              <a:gd name="T35" fmla="*/ 2147483647 h 390"/>
              <a:gd name="T36" fmla="*/ 2147483647 w 1179"/>
              <a:gd name="T37" fmla="*/ 2147483647 h 390"/>
              <a:gd name="T38" fmla="*/ 2147483647 w 1179"/>
              <a:gd name="T39" fmla="*/ 2147483647 h 390"/>
              <a:gd name="T40" fmla="*/ 2147483647 w 1179"/>
              <a:gd name="T41" fmla="*/ 2147483647 h 390"/>
              <a:gd name="T42" fmla="*/ 2147483647 w 1179"/>
              <a:gd name="T43" fmla="*/ 2147483647 h 390"/>
              <a:gd name="T44" fmla="*/ 2147483647 w 1179"/>
              <a:gd name="T45" fmla="*/ 2147483647 h 390"/>
              <a:gd name="T46" fmla="*/ 2147483647 w 1179"/>
              <a:gd name="T47" fmla="*/ 2147483647 h 390"/>
              <a:gd name="T48" fmla="*/ 2147483647 w 1179"/>
              <a:gd name="T49" fmla="*/ 2147483647 h 390"/>
              <a:gd name="T50" fmla="*/ 2147483647 w 1179"/>
              <a:gd name="T51" fmla="*/ 2147483647 h 390"/>
              <a:gd name="T52" fmla="*/ 2147483647 w 1179"/>
              <a:gd name="T53" fmla="*/ 2147483647 h 390"/>
              <a:gd name="T54" fmla="*/ 2147483647 w 1179"/>
              <a:gd name="T55" fmla="*/ 2147483647 h 390"/>
              <a:gd name="T56" fmla="*/ 2147483647 w 1179"/>
              <a:gd name="T57" fmla="*/ 2147483647 h 390"/>
              <a:gd name="T58" fmla="*/ 2147483647 w 1179"/>
              <a:gd name="T59" fmla="*/ 2147483647 h 390"/>
              <a:gd name="T60" fmla="*/ 2147483647 w 1179"/>
              <a:gd name="T61" fmla="*/ 2147483647 h 390"/>
              <a:gd name="T62" fmla="*/ 2147483647 w 1179"/>
              <a:gd name="T63" fmla="*/ 2147483647 h 390"/>
              <a:gd name="T64" fmla="*/ 2147483647 w 1179"/>
              <a:gd name="T65" fmla="*/ 2147483647 h 3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9"/>
              <a:gd name="T100" fmla="*/ 0 h 390"/>
              <a:gd name="T101" fmla="*/ 1179 w 1179"/>
              <a:gd name="T102" fmla="*/ 390 h 3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9" h="390">
                <a:moveTo>
                  <a:pt x="54" y="273"/>
                </a:moveTo>
                <a:cubicBezTo>
                  <a:pt x="69" y="275"/>
                  <a:pt x="77" y="276"/>
                  <a:pt x="90" y="279"/>
                </a:cubicBezTo>
                <a:cubicBezTo>
                  <a:pt x="95" y="281"/>
                  <a:pt x="99" y="282"/>
                  <a:pt x="103" y="285"/>
                </a:cubicBezTo>
                <a:cubicBezTo>
                  <a:pt x="159" y="283"/>
                  <a:pt x="156" y="285"/>
                  <a:pt x="189" y="278"/>
                </a:cubicBezTo>
                <a:cubicBezTo>
                  <a:pt x="201" y="272"/>
                  <a:pt x="196" y="275"/>
                  <a:pt x="204" y="270"/>
                </a:cubicBezTo>
                <a:cubicBezTo>
                  <a:pt x="211" y="260"/>
                  <a:pt x="215" y="251"/>
                  <a:pt x="219" y="240"/>
                </a:cubicBezTo>
                <a:cubicBezTo>
                  <a:pt x="219" y="216"/>
                  <a:pt x="214" y="189"/>
                  <a:pt x="225" y="167"/>
                </a:cubicBezTo>
                <a:cubicBezTo>
                  <a:pt x="229" y="115"/>
                  <a:pt x="221" y="65"/>
                  <a:pt x="283" y="59"/>
                </a:cubicBezTo>
                <a:cubicBezTo>
                  <a:pt x="290" y="56"/>
                  <a:pt x="307" y="22"/>
                  <a:pt x="315" y="21"/>
                </a:cubicBezTo>
                <a:cubicBezTo>
                  <a:pt x="326" y="17"/>
                  <a:pt x="349" y="23"/>
                  <a:pt x="360" y="27"/>
                </a:cubicBezTo>
                <a:cubicBezTo>
                  <a:pt x="368" y="34"/>
                  <a:pt x="374" y="56"/>
                  <a:pt x="375" y="63"/>
                </a:cubicBezTo>
                <a:cubicBezTo>
                  <a:pt x="376" y="70"/>
                  <a:pt x="366" y="66"/>
                  <a:pt x="366" y="69"/>
                </a:cubicBezTo>
                <a:cubicBezTo>
                  <a:pt x="371" y="72"/>
                  <a:pt x="372" y="76"/>
                  <a:pt x="375" y="81"/>
                </a:cubicBezTo>
                <a:cubicBezTo>
                  <a:pt x="372" y="138"/>
                  <a:pt x="379" y="120"/>
                  <a:pt x="367" y="144"/>
                </a:cubicBezTo>
                <a:cubicBezTo>
                  <a:pt x="366" y="151"/>
                  <a:pt x="363" y="157"/>
                  <a:pt x="361" y="164"/>
                </a:cubicBezTo>
                <a:cubicBezTo>
                  <a:pt x="365" y="183"/>
                  <a:pt x="362" y="179"/>
                  <a:pt x="378" y="182"/>
                </a:cubicBezTo>
                <a:cubicBezTo>
                  <a:pt x="401" y="180"/>
                  <a:pt x="420" y="176"/>
                  <a:pt x="442" y="173"/>
                </a:cubicBezTo>
                <a:cubicBezTo>
                  <a:pt x="458" y="167"/>
                  <a:pt x="474" y="175"/>
                  <a:pt x="490" y="177"/>
                </a:cubicBezTo>
                <a:cubicBezTo>
                  <a:pt x="502" y="182"/>
                  <a:pt x="510" y="192"/>
                  <a:pt x="522" y="197"/>
                </a:cubicBezTo>
                <a:cubicBezTo>
                  <a:pt x="536" y="211"/>
                  <a:pt x="538" y="225"/>
                  <a:pt x="561" y="228"/>
                </a:cubicBezTo>
                <a:cubicBezTo>
                  <a:pt x="576" y="232"/>
                  <a:pt x="591" y="232"/>
                  <a:pt x="607" y="233"/>
                </a:cubicBezTo>
                <a:cubicBezTo>
                  <a:pt x="632" y="231"/>
                  <a:pt x="645" y="227"/>
                  <a:pt x="667" y="224"/>
                </a:cubicBezTo>
                <a:cubicBezTo>
                  <a:pt x="681" y="219"/>
                  <a:pt x="697" y="219"/>
                  <a:pt x="709" y="228"/>
                </a:cubicBezTo>
                <a:cubicBezTo>
                  <a:pt x="712" y="235"/>
                  <a:pt x="714" y="241"/>
                  <a:pt x="717" y="248"/>
                </a:cubicBezTo>
                <a:cubicBezTo>
                  <a:pt x="719" y="261"/>
                  <a:pt x="726" y="268"/>
                  <a:pt x="739" y="270"/>
                </a:cubicBezTo>
                <a:cubicBezTo>
                  <a:pt x="746" y="272"/>
                  <a:pt x="754" y="275"/>
                  <a:pt x="762" y="276"/>
                </a:cubicBezTo>
                <a:cubicBezTo>
                  <a:pt x="777" y="283"/>
                  <a:pt x="795" y="277"/>
                  <a:pt x="810" y="276"/>
                </a:cubicBezTo>
                <a:cubicBezTo>
                  <a:pt x="823" y="274"/>
                  <a:pt x="835" y="269"/>
                  <a:pt x="847" y="267"/>
                </a:cubicBezTo>
                <a:cubicBezTo>
                  <a:pt x="856" y="265"/>
                  <a:pt x="873" y="263"/>
                  <a:pt x="873" y="263"/>
                </a:cubicBezTo>
                <a:cubicBezTo>
                  <a:pt x="874" y="258"/>
                  <a:pt x="879" y="248"/>
                  <a:pt x="879" y="248"/>
                </a:cubicBezTo>
                <a:cubicBezTo>
                  <a:pt x="881" y="240"/>
                  <a:pt x="883" y="232"/>
                  <a:pt x="885" y="225"/>
                </a:cubicBezTo>
                <a:cubicBezTo>
                  <a:pt x="886" y="194"/>
                  <a:pt x="885" y="174"/>
                  <a:pt x="894" y="147"/>
                </a:cubicBezTo>
                <a:cubicBezTo>
                  <a:pt x="896" y="129"/>
                  <a:pt x="883" y="96"/>
                  <a:pt x="888" y="78"/>
                </a:cubicBezTo>
                <a:cubicBezTo>
                  <a:pt x="892" y="58"/>
                  <a:pt x="879" y="22"/>
                  <a:pt x="889" y="11"/>
                </a:cubicBezTo>
                <a:cubicBezTo>
                  <a:pt x="899" y="0"/>
                  <a:pt x="934" y="15"/>
                  <a:pt x="946" y="14"/>
                </a:cubicBezTo>
                <a:cubicBezTo>
                  <a:pt x="952" y="11"/>
                  <a:pt x="956" y="9"/>
                  <a:pt x="963" y="8"/>
                </a:cubicBezTo>
                <a:cubicBezTo>
                  <a:pt x="976" y="2"/>
                  <a:pt x="991" y="6"/>
                  <a:pt x="1005" y="9"/>
                </a:cubicBezTo>
                <a:cubicBezTo>
                  <a:pt x="1010" y="13"/>
                  <a:pt x="1017" y="17"/>
                  <a:pt x="1023" y="18"/>
                </a:cubicBezTo>
                <a:cubicBezTo>
                  <a:pt x="1028" y="22"/>
                  <a:pt x="1036" y="30"/>
                  <a:pt x="1036" y="30"/>
                </a:cubicBezTo>
                <a:cubicBezTo>
                  <a:pt x="1037" y="34"/>
                  <a:pt x="1038" y="37"/>
                  <a:pt x="1039" y="41"/>
                </a:cubicBezTo>
                <a:cubicBezTo>
                  <a:pt x="1040" y="44"/>
                  <a:pt x="1044" y="51"/>
                  <a:pt x="1044" y="51"/>
                </a:cubicBezTo>
                <a:cubicBezTo>
                  <a:pt x="1042" y="91"/>
                  <a:pt x="1047" y="98"/>
                  <a:pt x="1036" y="123"/>
                </a:cubicBezTo>
                <a:cubicBezTo>
                  <a:pt x="1028" y="170"/>
                  <a:pt x="1029" y="114"/>
                  <a:pt x="1036" y="239"/>
                </a:cubicBezTo>
                <a:cubicBezTo>
                  <a:pt x="1036" y="244"/>
                  <a:pt x="1045" y="252"/>
                  <a:pt x="1047" y="257"/>
                </a:cubicBezTo>
                <a:cubicBezTo>
                  <a:pt x="1048" y="264"/>
                  <a:pt x="1050" y="273"/>
                  <a:pt x="1053" y="279"/>
                </a:cubicBezTo>
                <a:cubicBezTo>
                  <a:pt x="1054" y="286"/>
                  <a:pt x="1056" y="287"/>
                  <a:pt x="1062" y="291"/>
                </a:cubicBezTo>
                <a:cubicBezTo>
                  <a:pt x="1081" y="322"/>
                  <a:pt x="1123" y="306"/>
                  <a:pt x="1156" y="306"/>
                </a:cubicBezTo>
                <a:cubicBezTo>
                  <a:pt x="1166" y="310"/>
                  <a:pt x="1168" y="317"/>
                  <a:pt x="1173" y="326"/>
                </a:cubicBezTo>
                <a:cubicBezTo>
                  <a:pt x="1175" y="336"/>
                  <a:pt x="1179" y="344"/>
                  <a:pt x="1168" y="351"/>
                </a:cubicBezTo>
                <a:cubicBezTo>
                  <a:pt x="1161" y="363"/>
                  <a:pt x="1142" y="373"/>
                  <a:pt x="1128" y="375"/>
                </a:cubicBezTo>
                <a:cubicBezTo>
                  <a:pt x="1120" y="380"/>
                  <a:pt x="1111" y="382"/>
                  <a:pt x="1102" y="384"/>
                </a:cubicBezTo>
                <a:cubicBezTo>
                  <a:pt x="1092" y="389"/>
                  <a:pt x="1077" y="389"/>
                  <a:pt x="1066" y="390"/>
                </a:cubicBezTo>
                <a:cubicBezTo>
                  <a:pt x="1022" y="389"/>
                  <a:pt x="978" y="388"/>
                  <a:pt x="934" y="387"/>
                </a:cubicBezTo>
                <a:cubicBezTo>
                  <a:pt x="904" y="386"/>
                  <a:pt x="876" y="364"/>
                  <a:pt x="846" y="359"/>
                </a:cubicBezTo>
                <a:cubicBezTo>
                  <a:pt x="827" y="351"/>
                  <a:pt x="805" y="348"/>
                  <a:pt x="784" y="344"/>
                </a:cubicBezTo>
                <a:cubicBezTo>
                  <a:pt x="776" y="341"/>
                  <a:pt x="769" y="337"/>
                  <a:pt x="760" y="335"/>
                </a:cubicBezTo>
                <a:cubicBezTo>
                  <a:pt x="750" y="330"/>
                  <a:pt x="740" y="328"/>
                  <a:pt x="730" y="324"/>
                </a:cubicBezTo>
                <a:cubicBezTo>
                  <a:pt x="719" y="320"/>
                  <a:pt x="712" y="313"/>
                  <a:pt x="700" y="311"/>
                </a:cubicBezTo>
                <a:cubicBezTo>
                  <a:pt x="691" y="307"/>
                  <a:pt x="686" y="306"/>
                  <a:pt x="676" y="305"/>
                </a:cubicBezTo>
                <a:cubicBezTo>
                  <a:pt x="647" y="299"/>
                  <a:pt x="628" y="313"/>
                  <a:pt x="604" y="318"/>
                </a:cubicBezTo>
                <a:cubicBezTo>
                  <a:pt x="596" y="322"/>
                  <a:pt x="232" y="322"/>
                  <a:pt x="168" y="323"/>
                </a:cubicBezTo>
                <a:cubicBezTo>
                  <a:pt x="149" y="333"/>
                  <a:pt x="134" y="332"/>
                  <a:pt x="111" y="333"/>
                </a:cubicBezTo>
                <a:cubicBezTo>
                  <a:pt x="98" y="336"/>
                  <a:pt x="84" y="336"/>
                  <a:pt x="70" y="338"/>
                </a:cubicBezTo>
                <a:cubicBezTo>
                  <a:pt x="38" y="336"/>
                  <a:pt x="18" y="347"/>
                  <a:pt x="4" y="324"/>
                </a:cubicBezTo>
                <a:cubicBezTo>
                  <a:pt x="0" y="300"/>
                  <a:pt x="1" y="273"/>
                  <a:pt x="27" y="264"/>
                </a:cubicBezTo>
                <a:cubicBezTo>
                  <a:pt x="44" y="268"/>
                  <a:pt x="44" y="276"/>
                  <a:pt x="64" y="276"/>
                </a:cubicBezTo>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391" name="Freeform 364"/>
          <p:cNvSpPr>
            <a:spLocks/>
          </p:cNvSpPr>
          <p:nvPr/>
        </p:nvSpPr>
        <p:spPr bwMode="auto">
          <a:xfrm>
            <a:off x="3073400" y="5075238"/>
            <a:ext cx="287338" cy="142875"/>
          </a:xfrm>
          <a:custGeom>
            <a:avLst/>
            <a:gdLst>
              <a:gd name="T0" fmla="*/ 2147483647 w 216"/>
              <a:gd name="T1" fmla="*/ 2147483647 h 272"/>
              <a:gd name="T2" fmla="*/ 2147483647 w 216"/>
              <a:gd name="T3" fmla="*/ 2147483647 h 272"/>
              <a:gd name="T4" fmla="*/ 2147483647 w 216"/>
              <a:gd name="T5" fmla="*/ 2147483647 h 272"/>
              <a:gd name="T6" fmla="*/ 2147483647 w 216"/>
              <a:gd name="T7" fmla="*/ 2147483647 h 272"/>
              <a:gd name="T8" fmla="*/ 2147483647 w 216"/>
              <a:gd name="T9" fmla="*/ 2147483647 h 272"/>
              <a:gd name="T10" fmla="*/ 2147483647 w 216"/>
              <a:gd name="T11" fmla="*/ 2147483647 h 272"/>
              <a:gd name="T12" fmla="*/ 2147483647 w 216"/>
              <a:gd name="T13" fmla="*/ 2147483647 h 272"/>
              <a:gd name="T14" fmla="*/ 2147483647 w 216"/>
              <a:gd name="T15" fmla="*/ 2147483647 h 272"/>
              <a:gd name="T16" fmla="*/ 2147483647 w 216"/>
              <a:gd name="T17" fmla="*/ 2147483647 h 272"/>
              <a:gd name="T18" fmla="*/ 2147483647 w 216"/>
              <a:gd name="T19" fmla="*/ 2147483647 h 272"/>
              <a:gd name="T20" fmla="*/ 2147483647 w 216"/>
              <a:gd name="T21" fmla="*/ 2029074646 h 272"/>
              <a:gd name="T22" fmla="*/ 2147483647 w 216"/>
              <a:gd name="T23" fmla="*/ 2029074646 h 272"/>
              <a:gd name="T24" fmla="*/ 2147483647 w 216"/>
              <a:gd name="T25" fmla="*/ 2147483647 h 272"/>
              <a:gd name="T26" fmla="*/ 2147483647 w 216"/>
              <a:gd name="T27" fmla="*/ 2147483647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72"/>
              <a:gd name="T44" fmla="*/ 216 w 216"/>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72">
                <a:moveTo>
                  <a:pt x="4" y="26"/>
                </a:moveTo>
                <a:cubicBezTo>
                  <a:pt x="8" y="40"/>
                  <a:pt x="6" y="55"/>
                  <a:pt x="7" y="71"/>
                </a:cubicBezTo>
                <a:cubicBezTo>
                  <a:pt x="10" y="89"/>
                  <a:pt x="14" y="119"/>
                  <a:pt x="16" y="137"/>
                </a:cubicBezTo>
                <a:cubicBezTo>
                  <a:pt x="18" y="155"/>
                  <a:pt x="13" y="158"/>
                  <a:pt x="19" y="178"/>
                </a:cubicBezTo>
                <a:cubicBezTo>
                  <a:pt x="15" y="206"/>
                  <a:pt x="14" y="250"/>
                  <a:pt x="49" y="257"/>
                </a:cubicBezTo>
                <a:cubicBezTo>
                  <a:pt x="79" y="272"/>
                  <a:pt x="133" y="258"/>
                  <a:pt x="167" y="253"/>
                </a:cubicBezTo>
                <a:cubicBezTo>
                  <a:pt x="173" y="251"/>
                  <a:pt x="174" y="248"/>
                  <a:pt x="179" y="244"/>
                </a:cubicBezTo>
                <a:cubicBezTo>
                  <a:pt x="184" y="236"/>
                  <a:pt x="186" y="227"/>
                  <a:pt x="190" y="218"/>
                </a:cubicBezTo>
                <a:cubicBezTo>
                  <a:pt x="191" y="188"/>
                  <a:pt x="191" y="159"/>
                  <a:pt x="196" y="130"/>
                </a:cubicBezTo>
                <a:cubicBezTo>
                  <a:pt x="196" y="115"/>
                  <a:pt x="197" y="101"/>
                  <a:pt x="197" y="86"/>
                </a:cubicBezTo>
                <a:cubicBezTo>
                  <a:pt x="196" y="67"/>
                  <a:pt x="216" y="19"/>
                  <a:pt x="192" y="14"/>
                </a:cubicBezTo>
                <a:cubicBezTo>
                  <a:pt x="187" y="11"/>
                  <a:pt x="163" y="15"/>
                  <a:pt x="157" y="14"/>
                </a:cubicBezTo>
                <a:cubicBezTo>
                  <a:pt x="115" y="7"/>
                  <a:pt x="72" y="0"/>
                  <a:pt x="33" y="19"/>
                </a:cubicBezTo>
                <a:cubicBezTo>
                  <a:pt x="31" y="23"/>
                  <a:pt x="0" y="28"/>
                  <a:pt x="4" y="26"/>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92" name="Freeform 365"/>
          <p:cNvSpPr>
            <a:spLocks/>
          </p:cNvSpPr>
          <p:nvPr/>
        </p:nvSpPr>
        <p:spPr bwMode="auto">
          <a:xfrm>
            <a:off x="2136775" y="5099050"/>
            <a:ext cx="144463" cy="142875"/>
          </a:xfrm>
          <a:custGeom>
            <a:avLst/>
            <a:gdLst>
              <a:gd name="T0" fmla="*/ 1196546228 w 216"/>
              <a:gd name="T1" fmla="*/ 2147483647 h 272"/>
              <a:gd name="T2" fmla="*/ 2094292227 w 216"/>
              <a:gd name="T3" fmla="*/ 2147483647 h 272"/>
              <a:gd name="T4" fmla="*/ 2147483647 w 216"/>
              <a:gd name="T5" fmla="*/ 2147483647 h 272"/>
              <a:gd name="T6" fmla="*/ 2147483647 w 216"/>
              <a:gd name="T7" fmla="*/ 2147483647 h 272"/>
              <a:gd name="T8" fmla="*/ 2147483647 w 216"/>
              <a:gd name="T9" fmla="*/ 2147483647 h 272"/>
              <a:gd name="T10" fmla="*/ 2147483647 w 216"/>
              <a:gd name="T11" fmla="*/ 2147483647 h 272"/>
              <a:gd name="T12" fmla="*/ 2147483647 w 216"/>
              <a:gd name="T13" fmla="*/ 2147483647 h 272"/>
              <a:gd name="T14" fmla="*/ 2147483647 w 216"/>
              <a:gd name="T15" fmla="*/ 2147483647 h 272"/>
              <a:gd name="T16" fmla="*/ 2147483647 w 216"/>
              <a:gd name="T17" fmla="*/ 2147483647 h 272"/>
              <a:gd name="T18" fmla="*/ 2147483647 w 216"/>
              <a:gd name="T19" fmla="*/ 2147483647 h 272"/>
              <a:gd name="T20" fmla="*/ 2147483647 w 216"/>
              <a:gd name="T21" fmla="*/ 2029074646 h 272"/>
              <a:gd name="T22" fmla="*/ 2147483647 w 216"/>
              <a:gd name="T23" fmla="*/ 2029074646 h 272"/>
              <a:gd name="T24" fmla="*/ 2147483647 w 216"/>
              <a:gd name="T25" fmla="*/ 2147483647 h 272"/>
              <a:gd name="T26" fmla="*/ 1196546228 w 216"/>
              <a:gd name="T27" fmla="*/ 2147483647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72"/>
              <a:gd name="T44" fmla="*/ 216 w 216"/>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72">
                <a:moveTo>
                  <a:pt x="4" y="26"/>
                </a:moveTo>
                <a:cubicBezTo>
                  <a:pt x="8" y="40"/>
                  <a:pt x="6" y="55"/>
                  <a:pt x="7" y="71"/>
                </a:cubicBezTo>
                <a:cubicBezTo>
                  <a:pt x="10" y="89"/>
                  <a:pt x="14" y="119"/>
                  <a:pt x="16" y="137"/>
                </a:cubicBezTo>
                <a:cubicBezTo>
                  <a:pt x="18" y="155"/>
                  <a:pt x="13" y="158"/>
                  <a:pt x="19" y="178"/>
                </a:cubicBezTo>
                <a:cubicBezTo>
                  <a:pt x="15" y="206"/>
                  <a:pt x="14" y="250"/>
                  <a:pt x="49" y="257"/>
                </a:cubicBezTo>
                <a:cubicBezTo>
                  <a:pt x="79" y="272"/>
                  <a:pt x="133" y="258"/>
                  <a:pt x="167" y="253"/>
                </a:cubicBezTo>
                <a:cubicBezTo>
                  <a:pt x="173" y="251"/>
                  <a:pt x="174" y="248"/>
                  <a:pt x="179" y="244"/>
                </a:cubicBezTo>
                <a:cubicBezTo>
                  <a:pt x="184" y="236"/>
                  <a:pt x="186" y="227"/>
                  <a:pt x="190" y="218"/>
                </a:cubicBezTo>
                <a:cubicBezTo>
                  <a:pt x="191" y="188"/>
                  <a:pt x="191" y="159"/>
                  <a:pt x="196" y="130"/>
                </a:cubicBezTo>
                <a:cubicBezTo>
                  <a:pt x="196" y="115"/>
                  <a:pt x="197" y="101"/>
                  <a:pt x="197" y="86"/>
                </a:cubicBezTo>
                <a:cubicBezTo>
                  <a:pt x="196" y="67"/>
                  <a:pt x="216" y="19"/>
                  <a:pt x="192" y="14"/>
                </a:cubicBezTo>
                <a:cubicBezTo>
                  <a:pt x="187" y="11"/>
                  <a:pt x="163" y="15"/>
                  <a:pt x="157" y="14"/>
                </a:cubicBezTo>
                <a:cubicBezTo>
                  <a:pt x="115" y="7"/>
                  <a:pt x="72" y="0"/>
                  <a:pt x="33" y="19"/>
                </a:cubicBezTo>
                <a:cubicBezTo>
                  <a:pt x="31" y="23"/>
                  <a:pt x="0" y="28"/>
                  <a:pt x="4" y="26"/>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93" name="Freeform 366"/>
          <p:cNvSpPr>
            <a:spLocks/>
          </p:cNvSpPr>
          <p:nvPr/>
        </p:nvSpPr>
        <p:spPr bwMode="auto">
          <a:xfrm>
            <a:off x="2027238" y="5099050"/>
            <a:ext cx="71437" cy="142875"/>
          </a:xfrm>
          <a:custGeom>
            <a:avLst/>
            <a:gdLst>
              <a:gd name="T0" fmla="*/ 144710196 w 216"/>
              <a:gd name="T1" fmla="*/ 2147483647 h 272"/>
              <a:gd name="T2" fmla="*/ 253215403 w 216"/>
              <a:gd name="T3" fmla="*/ 2147483647 h 272"/>
              <a:gd name="T4" fmla="*/ 578840453 w 216"/>
              <a:gd name="T5" fmla="*/ 2147483647 h 272"/>
              <a:gd name="T6" fmla="*/ 687345619 w 216"/>
              <a:gd name="T7" fmla="*/ 2147483647 h 272"/>
              <a:gd name="T8" fmla="*/ 1772615389 w 216"/>
              <a:gd name="T9" fmla="*/ 2147483647 h 272"/>
              <a:gd name="T10" fmla="*/ 2147483647 w 216"/>
              <a:gd name="T11" fmla="*/ 2147483647 h 272"/>
              <a:gd name="T12" fmla="*/ 2147483647 w 216"/>
              <a:gd name="T13" fmla="*/ 2147483647 h 272"/>
              <a:gd name="T14" fmla="*/ 2147483647 w 216"/>
              <a:gd name="T15" fmla="*/ 2147483647 h 272"/>
              <a:gd name="T16" fmla="*/ 2147483647 w 216"/>
              <a:gd name="T17" fmla="*/ 2147483647 h 272"/>
              <a:gd name="T18" fmla="*/ 2147483647 w 216"/>
              <a:gd name="T19" fmla="*/ 2147483647 h 272"/>
              <a:gd name="T20" fmla="*/ 2147483647 w 216"/>
              <a:gd name="T21" fmla="*/ 2029074646 h 272"/>
              <a:gd name="T22" fmla="*/ 2147483647 w 216"/>
              <a:gd name="T23" fmla="*/ 2029074646 h 272"/>
              <a:gd name="T24" fmla="*/ 1193775763 w 216"/>
              <a:gd name="T25" fmla="*/ 2147483647 h 272"/>
              <a:gd name="T26" fmla="*/ 144710196 w 216"/>
              <a:gd name="T27" fmla="*/ 2147483647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72"/>
              <a:gd name="T44" fmla="*/ 216 w 216"/>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72">
                <a:moveTo>
                  <a:pt x="4" y="26"/>
                </a:moveTo>
                <a:cubicBezTo>
                  <a:pt x="8" y="40"/>
                  <a:pt x="6" y="55"/>
                  <a:pt x="7" y="71"/>
                </a:cubicBezTo>
                <a:cubicBezTo>
                  <a:pt x="10" y="89"/>
                  <a:pt x="14" y="119"/>
                  <a:pt x="16" y="137"/>
                </a:cubicBezTo>
                <a:cubicBezTo>
                  <a:pt x="18" y="155"/>
                  <a:pt x="13" y="158"/>
                  <a:pt x="19" y="178"/>
                </a:cubicBezTo>
                <a:cubicBezTo>
                  <a:pt x="15" y="206"/>
                  <a:pt x="14" y="250"/>
                  <a:pt x="49" y="257"/>
                </a:cubicBezTo>
                <a:cubicBezTo>
                  <a:pt x="79" y="272"/>
                  <a:pt x="133" y="258"/>
                  <a:pt x="167" y="253"/>
                </a:cubicBezTo>
                <a:cubicBezTo>
                  <a:pt x="173" y="251"/>
                  <a:pt x="174" y="248"/>
                  <a:pt x="179" y="244"/>
                </a:cubicBezTo>
                <a:cubicBezTo>
                  <a:pt x="184" y="236"/>
                  <a:pt x="186" y="227"/>
                  <a:pt x="190" y="218"/>
                </a:cubicBezTo>
                <a:cubicBezTo>
                  <a:pt x="191" y="188"/>
                  <a:pt x="191" y="159"/>
                  <a:pt x="196" y="130"/>
                </a:cubicBezTo>
                <a:cubicBezTo>
                  <a:pt x="196" y="115"/>
                  <a:pt x="197" y="101"/>
                  <a:pt x="197" y="86"/>
                </a:cubicBezTo>
                <a:cubicBezTo>
                  <a:pt x="196" y="67"/>
                  <a:pt x="216" y="19"/>
                  <a:pt x="192" y="14"/>
                </a:cubicBezTo>
                <a:cubicBezTo>
                  <a:pt x="187" y="11"/>
                  <a:pt x="163" y="15"/>
                  <a:pt x="157" y="14"/>
                </a:cubicBezTo>
                <a:cubicBezTo>
                  <a:pt x="115" y="7"/>
                  <a:pt x="72" y="0"/>
                  <a:pt x="33" y="19"/>
                </a:cubicBezTo>
                <a:cubicBezTo>
                  <a:pt x="31" y="23"/>
                  <a:pt x="0" y="28"/>
                  <a:pt x="4" y="26"/>
                </a:cubicBezTo>
                <a:close/>
              </a:path>
            </a:pathLst>
          </a:custGeom>
          <a:solidFill>
            <a:srgbClr val="FFCC99">
              <a:alpha val="70195"/>
            </a:srgbClr>
          </a:solidFill>
          <a:ln w="9525">
            <a:solidFill>
              <a:srgbClr val="FFCC66"/>
            </a:solidFill>
            <a:round/>
            <a:headEnd/>
            <a:tailEnd/>
          </a:ln>
        </p:spPr>
        <p:txBody>
          <a:bodyPr/>
          <a:lstStyle/>
          <a:p>
            <a:endParaRPr lang="en-US">
              <a:solidFill>
                <a:srgbClr val="FFFFFF"/>
              </a:solidFill>
              <a:latin typeface="Calibri" pitchFamily="34" charset="0"/>
            </a:endParaRPr>
          </a:p>
        </p:txBody>
      </p:sp>
      <p:sp>
        <p:nvSpPr>
          <p:cNvPr id="4394" name="Freeform 367"/>
          <p:cNvSpPr>
            <a:spLocks/>
          </p:cNvSpPr>
          <p:nvPr/>
        </p:nvSpPr>
        <p:spPr bwMode="auto">
          <a:xfrm>
            <a:off x="1344613" y="5291138"/>
            <a:ext cx="79375" cy="71437"/>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395" name="Freeform 368"/>
          <p:cNvSpPr>
            <a:spLocks/>
          </p:cNvSpPr>
          <p:nvPr/>
        </p:nvSpPr>
        <p:spPr bwMode="auto">
          <a:xfrm>
            <a:off x="3144838" y="5651500"/>
            <a:ext cx="79375" cy="71438"/>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396" name="Freeform 369"/>
          <p:cNvSpPr>
            <a:spLocks/>
          </p:cNvSpPr>
          <p:nvPr/>
        </p:nvSpPr>
        <p:spPr bwMode="auto">
          <a:xfrm>
            <a:off x="2425700" y="5578475"/>
            <a:ext cx="79375" cy="71438"/>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397" name="Freeform 370"/>
          <p:cNvSpPr>
            <a:spLocks/>
          </p:cNvSpPr>
          <p:nvPr/>
        </p:nvSpPr>
        <p:spPr bwMode="auto">
          <a:xfrm>
            <a:off x="2136775" y="5435600"/>
            <a:ext cx="79375" cy="71438"/>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398" name="Freeform 371"/>
          <p:cNvSpPr>
            <a:spLocks/>
          </p:cNvSpPr>
          <p:nvPr/>
        </p:nvSpPr>
        <p:spPr bwMode="auto">
          <a:xfrm>
            <a:off x="1057275" y="5578475"/>
            <a:ext cx="79375" cy="71438"/>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399" name="Freeform 372"/>
          <p:cNvSpPr>
            <a:spLocks/>
          </p:cNvSpPr>
          <p:nvPr/>
        </p:nvSpPr>
        <p:spPr bwMode="auto">
          <a:xfrm>
            <a:off x="1344613" y="5578475"/>
            <a:ext cx="79375" cy="71438"/>
          </a:xfrm>
          <a:custGeom>
            <a:avLst/>
            <a:gdLst>
              <a:gd name="T0" fmla="*/ 2147483647 w 50"/>
              <a:gd name="T1" fmla="*/ 2147483647 h 45"/>
              <a:gd name="T2" fmla="*/ 2147483647 w 50"/>
              <a:gd name="T3" fmla="*/ 2147483647 h 45"/>
              <a:gd name="T4" fmla="*/ 2147483647 w 50"/>
              <a:gd name="T5" fmla="*/ 2147483647 h 45"/>
              <a:gd name="T6" fmla="*/ 2147483647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15" y="17"/>
                </a:moveTo>
                <a:cubicBezTo>
                  <a:pt x="21" y="13"/>
                  <a:pt x="26" y="9"/>
                  <a:pt x="33" y="8"/>
                </a:cubicBezTo>
                <a:cubicBezTo>
                  <a:pt x="42" y="3"/>
                  <a:pt x="35" y="14"/>
                  <a:pt x="45" y="21"/>
                </a:cubicBezTo>
                <a:cubicBezTo>
                  <a:pt x="50" y="29"/>
                  <a:pt x="44" y="29"/>
                  <a:pt x="37" y="30"/>
                </a:cubicBezTo>
                <a:cubicBezTo>
                  <a:pt x="36" y="39"/>
                  <a:pt x="36" y="40"/>
                  <a:pt x="28" y="45"/>
                </a:cubicBezTo>
                <a:cubicBezTo>
                  <a:pt x="21" y="31"/>
                  <a:pt x="26" y="34"/>
                  <a:pt x="16" y="32"/>
                </a:cubicBezTo>
                <a:cubicBezTo>
                  <a:pt x="10" y="38"/>
                  <a:pt x="8" y="40"/>
                  <a:pt x="1" y="36"/>
                </a:cubicBezTo>
                <a:cubicBezTo>
                  <a:pt x="0" y="30"/>
                  <a:pt x="2" y="22"/>
                  <a:pt x="6" y="32"/>
                </a:cubicBezTo>
                <a:cubicBezTo>
                  <a:pt x="14" y="26"/>
                  <a:pt x="6" y="11"/>
                  <a:pt x="1" y="3"/>
                </a:cubicBezTo>
                <a:cubicBezTo>
                  <a:pt x="3" y="2"/>
                  <a:pt x="4" y="0"/>
                  <a:pt x="6" y="0"/>
                </a:cubicBezTo>
                <a:cubicBezTo>
                  <a:pt x="9" y="1"/>
                  <a:pt x="19" y="13"/>
                  <a:pt x="15" y="17"/>
                </a:cubicBezTo>
                <a:close/>
              </a:path>
            </a:pathLst>
          </a:custGeom>
          <a:solidFill>
            <a:srgbClr val="4D4D4D"/>
          </a:solidFill>
          <a:ln w="9525">
            <a:noFill/>
            <a:round/>
            <a:headEnd/>
            <a:tailEnd/>
          </a:ln>
        </p:spPr>
        <p:txBody>
          <a:bodyPr/>
          <a:lstStyle/>
          <a:p>
            <a:endParaRPr lang="en-US">
              <a:solidFill>
                <a:srgbClr val="FFFFFF"/>
              </a:solidFill>
              <a:latin typeface="Calibri" pitchFamily="34" charset="0"/>
            </a:endParaRPr>
          </a:p>
        </p:txBody>
      </p:sp>
      <p:sp>
        <p:nvSpPr>
          <p:cNvPr id="4400" name="Freeform 373"/>
          <p:cNvSpPr>
            <a:spLocks/>
          </p:cNvSpPr>
          <p:nvPr/>
        </p:nvSpPr>
        <p:spPr bwMode="auto">
          <a:xfrm>
            <a:off x="762000" y="5610225"/>
            <a:ext cx="79375" cy="93663"/>
          </a:xfrm>
          <a:custGeom>
            <a:avLst/>
            <a:gdLst>
              <a:gd name="T0" fmla="*/ 2147483647 w 50"/>
              <a:gd name="T1" fmla="*/ 2147483647 h 59"/>
              <a:gd name="T2" fmla="*/ 2147483647 w 50"/>
              <a:gd name="T3" fmla="*/ 2147483647 h 59"/>
              <a:gd name="T4" fmla="*/ 2147483647 w 50"/>
              <a:gd name="T5" fmla="*/ 2147483647 h 59"/>
              <a:gd name="T6" fmla="*/ 2147483647 w 50"/>
              <a:gd name="T7" fmla="*/ 2147483647 h 59"/>
              <a:gd name="T8" fmla="*/ 2147483647 w 50"/>
              <a:gd name="T9" fmla="*/ 2147483647 h 59"/>
              <a:gd name="T10" fmla="*/ 2147483647 w 50"/>
              <a:gd name="T11" fmla="*/ 2147483647 h 59"/>
              <a:gd name="T12" fmla="*/ 0 w 50"/>
              <a:gd name="T13" fmla="*/ 2147483647 h 59"/>
              <a:gd name="T14" fmla="*/ 2147483647 w 50"/>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9"/>
              <a:gd name="T26" fmla="*/ 50 w 5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9">
                <a:moveTo>
                  <a:pt x="15" y="16"/>
                </a:moveTo>
                <a:cubicBezTo>
                  <a:pt x="16" y="12"/>
                  <a:pt x="16" y="7"/>
                  <a:pt x="18" y="3"/>
                </a:cubicBezTo>
                <a:cubicBezTo>
                  <a:pt x="20" y="0"/>
                  <a:pt x="21" y="9"/>
                  <a:pt x="23" y="12"/>
                </a:cubicBezTo>
                <a:cubicBezTo>
                  <a:pt x="27" y="18"/>
                  <a:pt x="35" y="16"/>
                  <a:pt x="41" y="16"/>
                </a:cubicBezTo>
                <a:cubicBezTo>
                  <a:pt x="50" y="21"/>
                  <a:pt x="37" y="27"/>
                  <a:pt x="32" y="30"/>
                </a:cubicBezTo>
                <a:cubicBezTo>
                  <a:pt x="29" y="59"/>
                  <a:pt x="32" y="50"/>
                  <a:pt x="24" y="39"/>
                </a:cubicBezTo>
                <a:cubicBezTo>
                  <a:pt x="21" y="26"/>
                  <a:pt x="8" y="38"/>
                  <a:pt x="0" y="40"/>
                </a:cubicBezTo>
                <a:cubicBezTo>
                  <a:pt x="11" y="29"/>
                  <a:pt x="15" y="32"/>
                  <a:pt x="15" y="16"/>
                </a:cubicBezTo>
                <a:close/>
              </a:path>
            </a:pathLst>
          </a:custGeom>
          <a:solidFill>
            <a:srgbClr val="0000FF"/>
          </a:solidFill>
          <a:ln w="9525">
            <a:noFill/>
            <a:round/>
            <a:headEnd/>
            <a:tailEnd/>
          </a:ln>
        </p:spPr>
        <p:txBody>
          <a:bodyPr/>
          <a:lstStyle/>
          <a:p>
            <a:endParaRPr lang="en-US">
              <a:solidFill>
                <a:srgbClr val="FFFFFF"/>
              </a:solidFill>
              <a:latin typeface="Calibri" pitchFamily="34" charset="0"/>
            </a:endParaRPr>
          </a:p>
        </p:txBody>
      </p:sp>
      <p:sp>
        <p:nvSpPr>
          <p:cNvPr id="4401" name="Freeform 374"/>
          <p:cNvSpPr>
            <a:spLocks/>
          </p:cNvSpPr>
          <p:nvPr/>
        </p:nvSpPr>
        <p:spPr bwMode="auto">
          <a:xfrm>
            <a:off x="1201738" y="5578475"/>
            <a:ext cx="79375" cy="93663"/>
          </a:xfrm>
          <a:custGeom>
            <a:avLst/>
            <a:gdLst>
              <a:gd name="T0" fmla="*/ 2147483647 w 50"/>
              <a:gd name="T1" fmla="*/ 2147483647 h 59"/>
              <a:gd name="T2" fmla="*/ 2147483647 w 50"/>
              <a:gd name="T3" fmla="*/ 2147483647 h 59"/>
              <a:gd name="T4" fmla="*/ 2147483647 w 50"/>
              <a:gd name="T5" fmla="*/ 2147483647 h 59"/>
              <a:gd name="T6" fmla="*/ 2147483647 w 50"/>
              <a:gd name="T7" fmla="*/ 2147483647 h 59"/>
              <a:gd name="T8" fmla="*/ 2147483647 w 50"/>
              <a:gd name="T9" fmla="*/ 2147483647 h 59"/>
              <a:gd name="T10" fmla="*/ 2147483647 w 50"/>
              <a:gd name="T11" fmla="*/ 2147483647 h 59"/>
              <a:gd name="T12" fmla="*/ 0 w 50"/>
              <a:gd name="T13" fmla="*/ 2147483647 h 59"/>
              <a:gd name="T14" fmla="*/ 2147483647 w 50"/>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9"/>
              <a:gd name="T26" fmla="*/ 50 w 5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9">
                <a:moveTo>
                  <a:pt x="15" y="16"/>
                </a:moveTo>
                <a:cubicBezTo>
                  <a:pt x="16" y="12"/>
                  <a:pt x="16" y="7"/>
                  <a:pt x="18" y="3"/>
                </a:cubicBezTo>
                <a:cubicBezTo>
                  <a:pt x="20" y="0"/>
                  <a:pt x="21" y="9"/>
                  <a:pt x="23" y="12"/>
                </a:cubicBezTo>
                <a:cubicBezTo>
                  <a:pt x="27" y="18"/>
                  <a:pt x="35" y="16"/>
                  <a:pt x="41" y="16"/>
                </a:cubicBezTo>
                <a:cubicBezTo>
                  <a:pt x="50" y="21"/>
                  <a:pt x="37" y="27"/>
                  <a:pt x="32" y="30"/>
                </a:cubicBezTo>
                <a:cubicBezTo>
                  <a:pt x="29" y="59"/>
                  <a:pt x="32" y="50"/>
                  <a:pt x="24" y="39"/>
                </a:cubicBezTo>
                <a:cubicBezTo>
                  <a:pt x="21" y="26"/>
                  <a:pt x="8" y="38"/>
                  <a:pt x="0" y="40"/>
                </a:cubicBezTo>
                <a:cubicBezTo>
                  <a:pt x="11" y="29"/>
                  <a:pt x="15" y="32"/>
                  <a:pt x="15" y="16"/>
                </a:cubicBezTo>
                <a:close/>
              </a:path>
            </a:pathLst>
          </a:custGeom>
          <a:solidFill>
            <a:srgbClr val="0000FF"/>
          </a:solidFill>
          <a:ln w="9525">
            <a:noFill/>
            <a:round/>
            <a:headEnd/>
            <a:tailEnd/>
          </a:ln>
        </p:spPr>
        <p:txBody>
          <a:bodyPr/>
          <a:lstStyle/>
          <a:p>
            <a:endParaRPr lang="en-US">
              <a:solidFill>
                <a:srgbClr val="FFFFFF"/>
              </a:solidFill>
              <a:latin typeface="Calibri" pitchFamily="34" charset="0"/>
            </a:endParaRPr>
          </a:p>
        </p:txBody>
      </p:sp>
      <p:sp>
        <p:nvSpPr>
          <p:cNvPr id="4402" name="Freeform 375"/>
          <p:cNvSpPr>
            <a:spLocks/>
          </p:cNvSpPr>
          <p:nvPr/>
        </p:nvSpPr>
        <p:spPr bwMode="auto">
          <a:xfrm>
            <a:off x="2065338" y="5362575"/>
            <a:ext cx="79375" cy="93663"/>
          </a:xfrm>
          <a:custGeom>
            <a:avLst/>
            <a:gdLst>
              <a:gd name="T0" fmla="*/ 2147483647 w 50"/>
              <a:gd name="T1" fmla="*/ 2147483647 h 59"/>
              <a:gd name="T2" fmla="*/ 2147483647 w 50"/>
              <a:gd name="T3" fmla="*/ 2147483647 h 59"/>
              <a:gd name="T4" fmla="*/ 2147483647 w 50"/>
              <a:gd name="T5" fmla="*/ 2147483647 h 59"/>
              <a:gd name="T6" fmla="*/ 2147483647 w 50"/>
              <a:gd name="T7" fmla="*/ 2147483647 h 59"/>
              <a:gd name="T8" fmla="*/ 2147483647 w 50"/>
              <a:gd name="T9" fmla="*/ 2147483647 h 59"/>
              <a:gd name="T10" fmla="*/ 2147483647 w 50"/>
              <a:gd name="T11" fmla="*/ 2147483647 h 59"/>
              <a:gd name="T12" fmla="*/ 0 w 50"/>
              <a:gd name="T13" fmla="*/ 2147483647 h 59"/>
              <a:gd name="T14" fmla="*/ 2147483647 w 50"/>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9"/>
              <a:gd name="T26" fmla="*/ 50 w 5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9">
                <a:moveTo>
                  <a:pt x="15" y="16"/>
                </a:moveTo>
                <a:cubicBezTo>
                  <a:pt x="16" y="12"/>
                  <a:pt x="16" y="7"/>
                  <a:pt x="18" y="3"/>
                </a:cubicBezTo>
                <a:cubicBezTo>
                  <a:pt x="20" y="0"/>
                  <a:pt x="21" y="9"/>
                  <a:pt x="23" y="12"/>
                </a:cubicBezTo>
                <a:cubicBezTo>
                  <a:pt x="27" y="18"/>
                  <a:pt x="35" y="16"/>
                  <a:pt x="41" y="16"/>
                </a:cubicBezTo>
                <a:cubicBezTo>
                  <a:pt x="50" y="21"/>
                  <a:pt x="37" y="27"/>
                  <a:pt x="32" y="30"/>
                </a:cubicBezTo>
                <a:cubicBezTo>
                  <a:pt x="29" y="59"/>
                  <a:pt x="32" y="50"/>
                  <a:pt x="24" y="39"/>
                </a:cubicBezTo>
                <a:cubicBezTo>
                  <a:pt x="21" y="26"/>
                  <a:pt x="8" y="38"/>
                  <a:pt x="0" y="40"/>
                </a:cubicBezTo>
                <a:cubicBezTo>
                  <a:pt x="11" y="29"/>
                  <a:pt x="15" y="32"/>
                  <a:pt x="15" y="16"/>
                </a:cubicBezTo>
                <a:close/>
              </a:path>
            </a:pathLst>
          </a:custGeom>
          <a:solidFill>
            <a:srgbClr val="0000FF"/>
          </a:solidFill>
          <a:ln w="9525">
            <a:noFill/>
            <a:round/>
            <a:headEnd/>
            <a:tailEnd/>
          </a:ln>
        </p:spPr>
        <p:txBody>
          <a:bodyPr/>
          <a:lstStyle/>
          <a:p>
            <a:endParaRPr lang="en-US">
              <a:solidFill>
                <a:srgbClr val="FFFFFF"/>
              </a:solidFill>
              <a:latin typeface="Calibri" pitchFamily="34" charset="0"/>
            </a:endParaRPr>
          </a:p>
        </p:txBody>
      </p:sp>
      <p:sp>
        <p:nvSpPr>
          <p:cNvPr id="4403" name="Freeform 376"/>
          <p:cNvSpPr>
            <a:spLocks/>
          </p:cNvSpPr>
          <p:nvPr/>
        </p:nvSpPr>
        <p:spPr bwMode="auto">
          <a:xfrm>
            <a:off x="2281238" y="5578475"/>
            <a:ext cx="79375" cy="93663"/>
          </a:xfrm>
          <a:custGeom>
            <a:avLst/>
            <a:gdLst>
              <a:gd name="T0" fmla="*/ 2147483647 w 50"/>
              <a:gd name="T1" fmla="*/ 2147483647 h 59"/>
              <a:gd name="T2" fmla="*/ 2147483647 w 50"/>
              <a:gd name="T3" fmla="*/ 2147483647 h 59"/>
              <a:gd name="T4" fmla="*/ 2147483647 w 50"/>
              <a:gd name="T5" fmla="*/ 2147483647 h 59"/>
              <a:gd name="T6" fmla="*/ 2147483647 w 50"/>
              <a:gd name="T7" fmla="*/ 2147483647 h 59"/>
              <a:gd name="T8" fmla="*/ 2147483647 w 50"/>
              <a:gd name="T9" fmla="*/ 2147483647 h 59"/>
              <a:gd name="T10" fmla="*/ 2147483647 w 50"/>
              <a:gd name="T11" fmla="*/ 2147483647 h 59"/>
              <a:gd name="T12" fmla="*/ 0 w 50"/>
              <a:gd name="T13" fmla="*/ 2147483647 h 59"/>
              <a:gd name="T14" fmla="*/ 2147483647 w 50"/>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9"/>
              <a:gd name="T26" fmla="*/ 50 w 5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9">
                <a:moveTo>
                  <a:pt x="15" y="16"/>
                </a:moveTo>
                <a:cubicBezTo>
                  <a:pt x="16" y="12"/>
                  <a:pt x="16" y="7"/>
                  <a:pt x="18" y="3"/>
                </a:cubicBezTo>
                <a:cubicBezTo>
                  <a:pt x="20" y="0"/>
                  <a:pt x="21" y="9"/>
                  <a:pt x="23" y="12"/>
                </a:cubicBezTo>
                <a:cubicBezTo>
                  <a:pt x="27" y="18"/>
                  <a:pt x="35" y="16"/>
                  <a:pt x="41" y="16"/>
                </a:cubicBezTo>
                <a:cubicBezTo>
                  <a:pt x="50" y="21"/>
                  <a:pt x="37" y="27"/>
                  <a:pt x="32" y="30"/>
                </a:cubicBezTo>
                <a:cubicBezTo>
                  <a:pt x="29" y="59"/>
                  <a:pt x="32" y="50"/>
                  <a:pt x="24" y="39"/>
                </a:cubicBezTo>
                <a:cubicBezTo>
                  <a:pt x="21" y="26"/>
                  <a:pt x="8" y="38"/>
                  <a:pt x="0" y="40"/>
                </a:cubicBezTo>
                <a:cubicBezTo>
                  <a:pt x="11" y="29"/>
                  <a:pt x="15" y="32"/>
                  <a:pt x="15" y="16"/>
                </a:cubicBezTo>
                <a:close/>
              </a:path>
            </a:pathLst>
          </a:custGeom>
          <a:solidFill>
            <a:srgbClr val="0000FF"/>
          </a:solidFill>
          <a:ln w="9525">
            <a:noFill/>
            <a:round/>
            <a:headEnd/>
            <a:tailEnd/>
          </a:ln>
        </p:spPr>
        <p:txBody>
          <a:bodyPr/>
          <a:lstStyle/>
          <a:p>
            <a:endParaRPr lang="en-US">
              <a:solidFill>
                <a:srgbClr val="FFFFFF"/>
              </a:solidFill>
              <a:latin typeface="Calibri" pitchFamily="34" charset="0"/>
            </a:endParaRPr>
          </a:p>
        </p:txBody>
      </p:sp>
      <p:sp>
        <p:nvSpPr>
          <p:cNvPr id="4404" name="Freeform 377"/>
          <p:cNvSpPr>
            <a:spLocks/>
          </p:cNvSpPr>
          <p:nvPr/>
        </p:nvSpPr>
        <p:spPr bwMode="auto">
          <a:xfrm>
            <a:off x="4546600" y="4171950"/>
            <a:ext cx="71438" cy="46038"/>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405" name="Freeform 378"/>
          <p:cNvSpPr>
            <a:spLocks/>
          </p:cNvSpPr>
          <p:nvPr/>
        </p:nvSpPr>
        <p:spPr bwMode="auto">
          <a:xfrm>
            <a:off x="4225925" y="4173538"/>
            <a:ext cx="71438" cy="46037"/>
          </a:xfrm>
          <a:custGeom>
            <a:avLst/>
            <a:gdLst>
              <a:gd name="T0" fmla="*/ 2147483647 w 45"/>
              <a:gd name="T1" fmla="*/ 2147483647 h 29"/>
              <a:gd name="T2" fmla="*/ 2147483647 w 45"/>
              <a:gd name="T3" fmla="*/ 0 h 29"/>
              <a:gd name="T4" fmla="*/ 2147483647 w 45"/>
              <a:gd name="T5" fmla="*/ 2147483647 h 29"/>
              <a:gd name="T6" fmla="*/ 2147483647 w 45"/>
              <a:gd name="T7" fmla="*/ 2147483647 h 29"/>
              <a:gd name="T8" fmla="*/ 2147483647 w 45"/>
              <a:gd name="T9" fmla="*/ 2147483647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14" y="12"/>
                </a:moveTo>
                <a:cubicBezTo>
                  <a:pt x="20" y="7"/>
                  <a:pt x="26" y="5"/>
                  <a:pt x="32" y="0"/>
                </a:cubicBezTo>
                <a:cubicBezTo>
                  <a:pt x="45" y="6"/>
                  <a:pt x="39" y="18"/>
                  <a:pt x="35" y="29"/>
                </a:cubicBezTo>
                <a:cubicBezTo>
                  <a:pt x="17" y="27"/>
                  <a:pt x="0" y="24"/>
                  <a:pt x="23" y="12"/>
                </a:cubicBezTo>
                <a:cubicBezTo>
                  <a:pt x="27" y="7"/>
                  <a:pt x="25" y="9"/>
                  <a:pt x="29" y="5"/>
                </a:cubicBezTo>
              </a:path>
            </a:pathLst>
          </a:custGeom>
          <a:solidFill>
            <a:srgbClr val="FFCC00"/>
          </a:solidFill>
          <a:ln w="9525">
            <a:solidFill>
              <a:srgbClr val="FFCC00"/>
            </a:solidFill>
            <a:round/>
            <a:headEnd/>
            <a:tailEnd/>
          </a:ln>
        </p:spPr>
        <p:txBody>
          <a:bodyPr/>
          <a:lstStyle/>
          <a:p>
            <a:endParaRPr lang="en-US">
              <a:solidFill>
                <a:srgbClr val="FFFFFF"/>
              </a:solidFill>
              <a:latin typeface="Calibri" pitchFamily="34" charset="0"/>
            </a:endParaRPr>
          </a:p>
        </p:txBody>
      </p:sp>
      <p:sp>
        <p:nvSpPr>
          <p:cNvPr id="4406" name="Freeform 379"/>
          <p:cNvSpPr>
            <a:spLocks/>
          </p:cNvSpPr>
          <p:nvPr/>
        </p:nvSpPr>
        <p:spPr bwMode="auto">
          <a:xfrm>
            <a:off x="3355975" y="5654675"/>
            <a:ext cx="1804988" cy="355600"/>
          </a:xfrm>
          <a:custGeom>
            <a:avLst/>
            <a:gdLst>
              <a:gd name="T0" fmla="*/ 2147483647 w 1080"/>
              <a:gd name="T1" fmla="*/ 2147483647 h 172"/>
              <a:gd name="T2" fmla="*/ 2147483647 w 1080"/>
              <a:gd name="T3" fmla="*/ 2147483647 h 172"/>
              <a:gd name="T4" fmla="*/ 2147483647 w 1080"/>
              <a:gd name="T5" fmla="*/ 2147483647 h 172"/>
              <a:gd name="T6" fmla="*/ 2147483647 w 1080"/>
              <a:gd name="T7" fmla="*/ 2147483647 h 172"/>
              <a:gd name="T8" fmla="*/ 2147483647 w 1080"/>
              <a:gd name="T9" fmla="*/ 2147483647 h 172"/>
              <a:gd name="T10" fmla="*/ 2147483647 w 1080"/>
              <a:gd name="T11" fmla="*/ 2147483647 h 172"/>
              <a:gd name="T12" fmla="*/ 2147483647 w 1080"/>
              <a:gd name="T13" fmla="*/ 2147483647 h 172"/>
              <a:gd name="T14" fmla="*/ 2147483647 w 1080"/>
              <a:gd name="T15" fmla="*/ 2147483647 h 172"/>
              <a:gd name="T16" fmla="*/ 2147483647 w 1080"/>
              <a:gd name="T17" fmla="*/ 2147483647 h 172"/>
              <a:gd name="T18" fmla="*/ 2147483647 w 1080"/>
              <a:gd name="T19" fmla="*/ 2147483647 h 172"/>
              <a:gd name="T20" fmla="*/ 2147483647 w 1080"/>
              <a:gd name="T21" fmla="*/ 2147483647 h 172"/>
              <a:gd name="T22" fmla="*/ 2147483647 w 1080"/>
              <a:gd name="T23" fmla="*/ 2147483647 h 172"/>
              <a:gd name="T24" fmla="*/ 2147483647 w 1080"/>
              <a:gd name="T25" fmla="*/ 2147483647 h 172"/>
              <a:gd name="T26" fmla="*/ 2147483647 w 1080"/>
              <a:gd name="T27" fmla="*/ 2147483647 h 172"/>
              <a:gd name="T28" fmla="*/ 2147483647 w 1080"/>
              <a:gd name="T29" fmla="*/ 2147483647 h 172"/>
              <a:gd name="T30" fmla="*/ 2147483647 w 1080"/>
              <a:gd name="T31" fmla="*/ 2147483647 h 172"/>
              <a:gd name="T32" fmla="*/ 2147483647 w 1080"/>
              <a:gd name="T33" fmla="*/ 2147483647 h 172"/>
              <a:gd name="T34" fmla="*/ 2147483647 w 1080"/>
              <a:gd name="T35" fmla="*/ 2147483647 h 172"/>
              <a:gd name="T36" fmla="*/ 2147483647 w 1080"/>
              <a:gd name="T37" fmla="*/ 2147483647 h 172"/>
              <a:gd name="T38" fmla="*/ 2147483647 w 1080"/>
              <a:gd name="T39" fmla="*/ 2147483647 h 172"/>
              <a:gd name="T40" fmla="*/ 2147483647 w 1080"/>
              <a:gd name="T41" fmla="*/ 2147483647 h 172"/>
              <a:gd name="T42" fmla="*/ 2147483647 w 1080"/>
              <a:gd name="T43" fmla="*/ 2147483647 h 172"/>
              <a:gd name="T44" fmla="*/ 2147483647 w 1080"/>
              <a:gd name="T45" fmla="*/ 2147483647 h 172"/>
              <a:gd name="T46" fmla="*/ 2147483647 w 1080"/>
              <a:gd name="T47" fmla="*/ 2147483647 h 172"/>
              <a:gd name="T48" fmla="*/ 0 w 1080"/>
              <a:gd name="T49" fmla="*/ 2147483647 h 172"/>
              <a:gd name="T50" fmla="*/ 2147483647 w 1080"/>
              <a:gd name="T51" fmla="*/ 2147483647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0"/>
              <a:gd name="T79" fmla="*/ 0 h 172"/>
              <a:gd name="T80" fmla="*/ 1080 w 1080"/>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0" h="172">
                <a:moveTo>
                  <a:pt x="42" y="26"/>
                </a:moveTo>
                <a:cubicBezTo>
                  <a:pt x="81" y="38"/>
                  <a:pt x="205" y="25"/>
                  <a:pt x="244" y="24"/>
                </a:cubicBezTo>
                <a:cubicBezTo>
                  <a:pt x="251" y="23"/>
                  <a:pt x="257" y="21"/>
                  <a:pt x="264" y="20"/>
                </a:cubicBezTo>
                <a:cubicBezTo>
                  <a:pt x="286" y="9"/>
                  <a:pt x="323" y="17"/>
                  <a:pt x="351" y="14"/>
                </a:cubicBezTo>
                <a:cubicBezTo>
                  <a:pt x="363" y="8"/>
                  <a:pt x="373" y="4"/>
                  <a:pt x="387" y="2"/>
                </a:cubicBezTo>
                <a:cubicBezTo>
                  <a:pt x="548" y="13"/>
                  <a:pt x="597" y="5"/>
                  <a:pt x="837" y="3"/>
                </a:cubicBezTo>
                <a:cubicBezTo>
                  <a:pt x="870" y="1"/>
                  <a:pt x="899" y="0"/>
                  <a:pt x="933" y="6"/>
                </a:cubicBezTo>
                <a:cubicBezTo>
                  <a:pt x="939" y="9"/>
                  <a:pt x="948" y="11"/>
                  <a:pt x="955" y="12"/>
                </a:cubicBezTo>
                <a:cubicBezTo>
                  <a:pt x="993" y="28"/>
                  <a:pt x="996" y="19"/>
                  <a:pt x="1063" y="20"/>
                </a:cubicBezTo>
                <a:cubicBezTo>
                  <a:pt x="1072" y="25"/>
                  <a:pt x="1066" y="20"/>
                  <a:pt x="1069" y="29"/>
                </a:cubicBezTo>
                <a:cubicBezTo>
                  <a:pt x="1070" y="32"/>
                  <a:pt x="1074" y="39"/>
                  <a:pt x="1074" y="39"/>
                </a:cubicBezTo>
                <a:cubicBezTo>
                  <a:pt x="1075" y="45"/>
                  <a:pt x="1077" y="51"/>
                  <a:pt x="1080" y="57"/>
                </a:cubicBezTo>
                <a:cubicBezTo>
                  <a:pt x="1078" y="72"/>
                  <a:pt x="1080" y="80"/>
                  <a:pt x="1072" y="90"/>
                </a:cubicBezTo>
                <a:cubicBezTo>
                  <a:pt x="1070" y="100"/>
                  <a:pt x="1060" y="106"/>
                  <a:pt x="1051" y="108"/>
                </a:cubicBezTo>
                <a:cubicBezTo>
                  <a:pt x="1023" y="129"/>
                  <a:pt x="960" y="121"/>
                  <a:pt x="936" y="122"/>
                </a:cubicBezTo>
                <a:cubicBezTo>
                  <a:pt x="906" y="125"/>
                  <a:pt x="877" y="134"/>
                  <a:pt x="847" y="138"/>
                </a:cubicBezTo>
                <a:cubicBezTo>
                  <a:pt x="834" y="142"/>
                  <a:pt x="820" y="146"/>
                  <a:pt x="807" y="147"/>
                </a:cubicBezTo>
                <a:cubicBezTo>
                  <a:pt x="709" y="172"/>
                  <a:pt x="635" y="147"/>
                  <a:pt x="547" y="137"/>
                </a:cubicBezTo>
                <a:cubicBezTo>
                  <a:pt x="533" y="133"/>
                  <a:pt x="519" y="132"/>
                  <a:pt x="505" y="131"/>
                </a:cubicBezTo>
                <a:cubicBezTo>
                  <a:pt x="482" y="127"/>
                  <a:pt x="458" y="127"/>
                  <a:pt x="435" y="126"/>
                </a:cubicBezTo>
                <a:cubicBezTo>
                  <a:pt x="418" y="123"/>
                  <a:pt x="401" y="117"/>
                  <a:pt x="384" y="114"/>
                </a:cubicBezTo>
                <a:cubicBezTo>
                  <a:pt x="356" y="116"/>
                  <a:pt x="329" y="119"/>
                  <a:pt x="301" y="122"/>
                </a:cubicBezTo>
                <a:cubicBezTo>
                  <a:pt x="273" y="120"/>
                  <a:pt x="249" y="114"/>
                  <a:pt x="222" y="110"/>
                </a:cubicBezTo>
                <a:cubicBezTo>
                  <a:pt x="153" y="85"/>
                  <a:pt x="115" y="89"/>
                  <a:pt x="30" y="87"/>
                </a:cubicBezTo>
                <a:cubicBezTo>
                  <a:pt x="16" y="86"/>
                  <a:pt x="2" y="91"/>
                  <a:pt x="0" y="75"/>
                </a:cubicBezTo>
                <a:cubicBezTo>
                  <a:pt x="4" y="22"/>
                  <a:pt x="4" y="30"/>
                  <a:pt x="60" y="30"/>
                </a:cubicBezTo>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407" name="Freeform 380"/>
          <p:cNvSpPr>
            <a:spLocks/>
          </p:cNvSpPr>
          <p:nvPr/>
        </p:nvSpPr>
        <p:spPr bwMode="auto">
          <a:xfrm>
            <a:off x="4872038" y="5472113"/>
            <a:ext cx="2041525" cy="538162"/>
          </a:xfrm>
          <a:custGeom>
            <a:avLst/>
            <a:gdLst>
              <a:gd name="T0" fmla="*/ 2147483647 w 1286"/>
              <a:gd name="T1" fmla="*/ 2147483647 h 271"/>
              <a:gd name="T2" fmla="*/ 2147483647 w 1286"/>
              <a:gd name="T3" fmla="*/ 2147483647 h 271"/>
              <a:gd name="T4" fmla="*/ 2147483647 w 1286"/>
              <a:gd name="T5" fmla="*/ 2147483647 h 271"/>
              <a:gd name="T6" fmla="*/ 2147483647 w 1286"/>
              <a:gd name="T7" fmla="*/ 2147483647 h 271"/>
              <a:gd name="T8" fmla="*/ 2147483647 w 1286"/>
              <a:gd name="T9" fmla="*/ 2147483647 h 271"/>
              <a:gd name="T10" fmla="*/ 2147483647 w 1286"/>
              <a:gd name="T11" fmla="*/ 2147483647 h 271"/>
              <a:gd name="T12" fmla="*/ 2147483647 w 1286"/>
              <a:gd name="T13" fmla="*/ 2147483647 h 271"/>
              <a:gd name="T14" fmla="*/ 2147483647 w 1286"/>
              <a:gd name="T15" fmla="*/ 2147483647 h 271"/>
              <a:gd name="T16" fmla="*/ 2147483647 w 1286"/>
              <a:gd name="T17" fmla="*/ 2147483647 h 271"/>
              <a:gd name="T18" fmla="*/ 2147483647 w 1286"/>
              <a:gd name="T19" fmla="*/ 2147483647 h 271"/>
              <a:gd name="T20" fmla="*/ 2147483647 w 1286"/>
              <a:gd name="T21" fmla="*/ 2147483647 h 271"/>
              <a:gd name="T22" fmla="*/ 2147483647 w 1286"/>
              <a:gd name="T23" fmla="*/ 2147483647 h 271"/>
              <a:gd name="T24" fmla="*/ 2147483647 w 1286"/>
              <a:gd name="T25" fmla="*/ 2147483647 h 271"/>
              <a:gd name="T26" fmla="*/ 2147483647 w 1286"/>
              <a:gd name="T27" fmla="*/ 0 h 271"/>
              <a:gd name="T28" fmla="*/ 2147483647 w 1286"/>
              <a:gd name="T29" fmla="*/ 2147483647 h 271"/>
              <a:gd name="T30" fmla="*/ 2147483647 w 1286"/>
              <a:gd name="T31" fmla="*/ 2147483647 h 271"/>
              <a:gd name="T32" fmla="*/ 2147483647 w 1286"/>
              <a:gd name="T33" fmla="*/ 2147483647 h 271"/>
              <a:gd name="T34" fmla="*/ 2147483647 w 1286"/>
              <a:gd name="T35" fmla="*/ 2147483647 h 271"/>
              <a:gd name="T36" fmla="*/ 2147483647 w 1286"/>
              <a:gd name="T37" fmla="*/ 2147483647 h 271"/>
              <a:gd name="T38" fmla="*/ 2147483647 w 1286"/>
              <a:gd name="T39" fmla="*/ 2147483647 h 271"/>
              <a:gd name="T40" fmla="*/ 2147483647 w 1286"/>
              <a:gd name="T41" fmla="*/ 2147483647 h 271"/>
              <a:gd name="T42" fmla="*/ 2147483647 w 1286"/>
              <a:gd name="T43" fmla="*/ 2147483647 h 271"/>
              <a:gd name="T44" fmla="*/ 2147483647 w 1286"/>
              <a:gd name="T45" fmla="*/ 2147483647 h 271"/>
              <a:gd name="T46" fmla="*/ 2147483647 w 1286"/>
              <a:gd name="T47" fmla="*/ 2147483647 h 271"/>
              <a:gd name="T48" fmla="*/ 2147483647 w 1286"/>
              <a:gd name="T49" fmla="*/ 2147483647 h 271"/>
              <a:gd name="T50" fmla="*/ 2147483647 w 1286"/>
              <a:gd name="T51" fmla="*/ 2147483647 h 271"/>
              <a:gd name="T52" fmla="*/ 2147483647 w 1286"/>
              <a:gd name="T53" fmla="*/ 2147483647 h 271"/>
              <a:gd name="T54" fmla="*/ 2147483647 w 1286"/>
              <a:gd name="T55" fmla="*/ 2147483647 h 271"/>
              <a:gd name="T56" fmla="*/ 2147483647 w 1286"/>
              <a:gd name="T57" fmla="*/ 2147483647 h 271"/>
              <a:gd name="T58" fmla="*/ 2147483647 w 1286"/>
              <a:gd name="T59" fmla="*/ 2147483647 h 271"/>
              <a:gd name="T60" fmla="*/ 2147483647 w 1286"/>
              <a:gd name="T61" fmla="*/ 2147483647 h 271"/>
              <a:gd name="T62" fmla="*/ 2147483647 w 1286"/>
              <a:gd name="T63" fmla="*/ 2147483647 h 271"/>
              <a:gd name="T64" fmla="*/ 2147483647 w 1286"/>
              <a:gd name="T65" fmla="*/ 2147483647 h 271"/>
              <a:gd name="T66" fmla="*/ 2147483647 w 1286"/>
              <a:gd name="T67" fmla="*/ 2147483647 h 271"/>
              <a:gd name="T68" fmla="*/ 2147483647 w 1286"/>
              <a:gd name="T69" fmla="*/ 2147483647 h 271"/>
              <a:gd name="T70" fmla="*/ 2147483647 w 1286"/>
              <a:gd name="T71" fmla="*/ 2147483647 h 271"/>
              <a:gd name="T72" fmla="*/ 2147483647 w 1286"/>
              <a:gd name="T73" fmla="*/ 2147483647 h 271"/>
              <a:gd name="T74" fmla="*/ 2147483647 w 1286"/>
              <a:gd name="T75" fmla="*/ 2147483647 h 271"/>
              <a:gd name="T76" fmla="*/ 2147483647 w 1286"/>
              <a:gd name="T77" fmla="*/ 2147483647 h 271"/>
              <a:gd name="T78" fmla="*/ 2147483647 w 1286"/>
              <a:gd name="T79" fmla="*/ 2147483647 h 271"/>
              <a:gd name="T80" fmla="*/ 2147483647 w 1286"/>
              <a:gd name="T81" fmla="*/ 2147483647 h 271"/>
              <a:gd name="T82" fmla="*/ 2147483647 w 1286"/>
              <a:gd name="T83" fmla="*/ 2147483647 h 271"/>
              <a:gd name="T84" fmla="*/ 2147483647 w 1286"/>
              <a:gd name="T85" fmla="*/ 2147483647 h 271"/>
              <a:gd name="T86" fmla="*/ 2147483647 w 1286"/>
              <a:gd name="T87" fmla="*/ 2147483647 h 271"/>
              <a:gd name="T88" fmla="*/ 2147483647 w 1286"/>
              <a:gd name="T89" fmla="*/ 2147483647 h 271"/>
              <a:gd name="T90" fmla="*/ 2147483647 w 1286"/>
              <a:gd name="T91" fmla="*/ 2147483647 h 271"/>
              <a:gd name="T92" fmla="*/ 2147483647 w 1286"/>
              <a:gd name="T93" fmla="*/ 2147483647 h 271"/>
              <a:gd name="T94" fmla="*/ 2147483647 w 1286"/>
              <a:gd name="T95" fmla="*/ 2147483647 h 2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6"/>
              <a:gd name="T145" fmla="*/ 0 h 271"/>
              <a:gd name="T146" fmla="*/ 1286 w 1286"/>
              <a:gd name="T147" fmla="*/ 271 h 2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6" h="271">
                <a:moveTo>
                  <a:pt x="42" y="132"/>
                </a:moveTo>
                <a:cubicBezTo>
                  <a:pt x="51" y="134"/>
                  <a:pt x="59" y="136"/>
                  <a:pt x="68" y="138"/>
                </a:cubicBezTo>
                <a:cubicBezTo>
                  <a:pt x="101" y="136"/>
                  <a:pt x="126" y="133"/>
                  <a:pt x="158" y="132"/>
                </a:cubicBezTo>
                <a:cubicBezTo>
                  <a:pt x="174" y="130"/>
                  <a:pt x="190" y="128"/>
                  <a:pt x="206" y="126"/>
                </a:cubicBezTo>
                <a:cubicBezTo>
                  <a:pt x="225" y="117"/>
                  <a:pt x="242" y="106"/>
                  <a:pt x="263" y="102"/>
                </a:cubicBezTo>
                <a:cubicBezTo>
                  <a:pt x="287" y="105"/>
                  <a:pt x="307" y="115"/>
                  <a:pt x="330" y="118"/>
                </a:cubicBezTo>
                <a:cubicBezTo>
                  <a:pt x="340" y="121"/>
                  <a:pt x="350" y="123"/>
                  <a:pt x="360" y="124"/>
                </a:cubicBezTo>
                <a:cubicBezTo>
                  <a:pt x="410" y="133"/>
                  <a:pt x="476" y="125"/>
                  <a:pt x="524" y="124"/>
                </a:cubicBezTo>
                <a:cubicBezTo>
                  <a:pt x="532" y="120"/>
                  <a:pt x="542" y="118"/>
                  <a:pt x="551" y="117"/>
                </a:cubicBezTo>
                <a:cubicBezTo>
                  <a:pt x="561" y="112"/>
                  <a:pt x="550" y="117"/>
                  <a:pt x="570" y="114"/>
                </a:cubicBezTo>
                <a:cubicBezTo>
                  <a:pt x="575" y="113"/>
                  <a:pt x="579" y="109"/>
                  <a:pt x="584" y="108"/>
                </a:cubicBezTo>
                <a:cubicBezTo>
                  <a:pt x="591" y="97"/>
                  <a:pt x="601" y="90"/>
                  <a:pt x="611" y="82"/>
                </a:cubicBezTo>
                <a:cubicBezTo>
                  <a:pt x="621" y="74"/>
                  <a:pt x="626" y="58"/>
                  <a:pt x="635" y="49"/>
                </a:cubicBezTo>
                <a:cubicBezTo>
                  <a:pt x="641" y="15"/>
                  <a:pt x="667" y="3"/>
                  <a:pt x="698" y="0"/>
                </a:cubicBezTo>
                <a:cubicBezTo>
                  <a:pt x="753" y="2"/>
                  <a:pt x="803" y="5"/>
                  <a:pt x="858" y="6"/>
                </a:cubicBezTo>
                <a:cubicBezTo>
                  <a:pt x="871" y="8"/>
                  <a:pt x="874" y="14"/>
                  <a:pt x="884" y="22"/>
                </a:cubicBezTo>
                <a:cubicBezTo>
                  <a:pt x="890" y="34"/>
                  <a:pt x="895" y="45"/>
                  <a:pt x="902" y="57"/>
                </a:cubicBezTo>
                <a:cubicBezTo>
                  <a:pt x="903" y="65"/>
                  <a:pt x="908" y="71"/>
                  <a:pt x="911" y="78"/>
                </a:cubicBezTo>
                <a:cubicBezTo>
                  <a:pt x="913" y="88"/>
                  <a:pt x="915" y="98"/>
                  <a:pt x="926" y="100"/>
                </a:cubicBezTo>
                <a:cubicBezTo>
                  <a:pt x="938" y="106"/>
                  <a:pt x="932" y="104"/>
                  <a:pt x="941" y="106"/>
                </a:cubicBezTo>
                <a:cubicBezTo>
                  <a:pt x="950" y="110"/>
                  <a:pt x="941" y="107"/>
                  <a:pt x="959" y="109"/>
                </a:cubicBezTo>
                <a:cubicBezTo>
                  <a:pt x="965" y="110"/>
                  <a:pt x="977" y="112"/>
                  <a:pt x="977" y="112"/>
                </a:cubicBezTo>
                <a:cubicBezTo>
                  <a:pt x="986" y="117"/>
                  <a:pt x="998" y="118"/>
                  <a:pt x="1008" y="120"/>
                </a:cubicBezTo>
                <a:cubicBezTo>
                  <a:pt x="1061" y="118"/>
                  <a:pt x="1109" y="114"/>
                  <a:pt x="1161" y="112"/>
                </a:cubicBezTo>
                <a:cubicBezTo>
                  <a:pt x="1213" y="114"/>
                  <a:pt x="1228" y="114"/>
                  <a:pt x="1268" y="121"/>
                </a:cubicBezTo>
                <a:cubicBezTo>
                  <a:pt x="1273" y="124"/>
                  <a:pt x="1277" y="125"/>
                  <a:pt x="1280" y="130"/>
                </a:cubicBezTo>
                <a:cubicBezTo>
                  <a:pt x="1283" y="147"/>
                  <a:pt x="1285" y="162"/>
                  <a:pt x="1286" y="181"/>
                </a:cubicBezTo>
                <a:cubicBezTo>
                  <a:pt x="1284" y="195"/>
                  <a:pt x="1283" y="211"/>
                  <a:pt x="1278" y="225"/>
                </a:cubicBezTo>
                <a:cubicBezTo>
                  <a:pt x="1275" y="241"/>
                  <a:pt x="1258" y="248"/>
                  <a:pt x="1245" y="252"/>
                </a:cubicBezTo>
                <a:cubicBezTo>
                  <a:pt x="1232" y="250"/>
                  <a:pt x="1222" y="247"/>
                  <a:pt x="1209" y="246"/>
                </a:cubicBezTo>
                <a:cubicBezTo>
                  <a:pt x="1201" y="243"/>
                  <a:pt x="1193" y="241"/>
                  <a:pt x="1185" y="240"/>
                </a:cubicBezTo>
                <a:cubicBezTo>
                  <a:pt x="1174" y="237"/>
                  <a:pt x="1162" y="235"/>
                  <a:pt x="1151" y="234"/>
                </a:cubicBezTo>
                <a:cubicBezTo>
                  <a:pt x="1115" y="237"/>
                  <a:pt x="1082" y="246"/>
                  <a:pt x="1046" y="250"/>
                </a:cubicBezTo>
                <a:cubicBezTo>
                  <a:pt x="1035" y="253"/>
                  <a:pt x="1025" y="255"/>
                  <a:pt x="1014" y="256"/>
                </a:cubicBezTo>
                <a:cubicBezTo>
                  <a:pt x="944" y="254"/>
                  <a:pt x="941" y="254"/>
                  <a:pt x="897" y="249"/>
                </a:cubicBezTo>
                <a:cubicBezTo>
                  <a:pt x="866" y="240"/>
                  <a:pt x="831" y="243"/>
                  <a:pt x="801" y="243"/>
                </a:cubicBezTo>
                <a:cubicBezTo>
                  <a:pt x="780" y="240"/>
                  <a:pt x="758" y="233"/>
                  <a:pt x="737" y="231"/>
                </a:cubicBezTo>
                <a:cubicBezTo>
                  <a:pt x="723" y="226"/>
                  <a:pt x="704" y="227"/>
                  <a:pt x="690" y="226"/>
                </a:cubicBezTo>
                <a:cubicBezTo>
                  <a:pt x="671" y="227"/>
                  <a:pt x="652" y="227"/>
                  <a:pt x="633" y="229"/>
                </a:cubicBezTo>
                <a:cubicBezTo>
                  <a:pt x="611" y="231"/>
                  <a:pt x="592" y="251"/>
                  <a:pt x="569" y="253"/>
                </a:cubicBezTo>
                <a:cubicBezTo>
                  <a:pt x="516" y="271"/>
                  <a:pt x="457" y="254"/>
                  <a:pt x="401" y="252"/>
                </a:cubicBezTo>
                <a:cubicBezTo>
                  <a:pt x="379" y="248"/>
                  <a:pt x="356" y="247"/>
                  <a:pt x="333" y="246"/>
                </a:cubicBezTo>
                <a:cubicBezTo>
                  <a:pt x="255" y="236"/>
                  <a:pt x="203" y="241"/>
                  <a:pt x="108" y="240"/>
                </a:cubicBezTo>
                <a:cubicBezTo>
                  <a:pt x="92" y="232"/>
                  <a:pt x="71" y="230"/>
                  <a:pt x="53" y="228"/>
                </a:cubicBezTo>
                <a:cubicBezTo>
                  <a:pt x="46" y="226"/>
                  <a:pt x="40" y="223"/>
                  <a:pt x="33" y="222"/>
                </a:cubicBezTo>
                <a:cubicBezTo>
                  <a:pt x="20" y="212"/>
                  <a:pt x="10" y="198"/>
                  <a:pt x="3" y="184"/>
                </a:cubicBezTo>
                <a:cubicBezTo>
                  <a:pt x="0" y="157"/>
                  <a:pt x="13" y="134"/>
                  <a:pt x="41" y="129"/>
                </a:cubicBezTo>
                <a:cubicBezTo>
                  <a:pt x="48" y="126"/>
                  <a:pt x="44" y="127"/>
                  <a:pt x="54" y="127"/>
                </a:cubicBezTo>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408" name="Freeform 381"/>
          <p:cNvSpPr>
            <a:spLocks/>
          </p:cNvSpPr>
          <p:nvPr/>
        </p:nvSpPr>
        <p:spPr bwMode="auto">
          <a:xfrm>
            <a:off x="6719888" y="5775325"/>
            <a:ext cx="1322387" cy="452438"/>
          </a:xfrm>
          <a:custGeom>
            <a:avLst/>
            <a:gdLst>
              <a:gd name="T0" fmla="*/ 2147483647 w 833"/>
              <a:gd name="T1" fmla="*/ 2147483647 h 285"/>
              <a:gd name="T2" fmla="*/ 2147483647 w 833"/>
              <a:gd name="T3" fmla="*/ 2147483647 h 285"/>
              <a:gd name="T4" fmla="*/ 2147483647 w 833"/>
              <a:gd name="T5" fmla="*/ 2147483647 h 285"/>
              <a:gd name="T6" fmla="*/ 2147483647 w 833"/>
              <a:gd name="T7" fmla="*/ 2147483647 h 285"/>
              <a:gd name="T8" fmla="*/ 2147483647 w 833"/>
              <a:gd name="T9" fmla="*/ 2147483647 h 285"/>
              <a:gd name="T10" fmla="*/ 2147483647 w 833"/>
              <a:gd name="T11" fmla="*/ 2147483647 h 285"/>
              <a:gd name="T12" fmla="*/ 2147483647 w 833"/>
              <a:gd name="T13" fmla="*/ 2147483647 h 285"/>
              <a:gd name="T14" fmla="*/ 2147483647 w 833"/>
              <a:gd name="T15" fmla="*/ 2147483647 h 285"/>
              <a:gd name="T16" fmla="*/ 2147483647 w 833"/>
              <a:gd name="T17" fmla="*/ 2147483647 h 285"/>
              <a:gd name="T18" fmla="*/ 2147483647 w 833"/>
              <a:gd name="T19" fmla="*/ 2147483647 h 285"/>
              <a:gd name="T20" fmla="*/ 2147483647 w 833"/>
              <a:gd name="T21" fmla="*/ 2147483647 h 285"/>
              <a:gd name="T22" fmla="*/ 2147483647 w 833"/>
              <a:gd name="T23" fmla="*/ 2147483647 h 285"/>
              <a:gd name="T24" fmla="*/ 2147483647 w 833"/>
              <a:gd name="T25" fmla="*/ 2147483647 h 285"/>
              <a:gd name="T26" fmla="*/ 2147483647 w 833"/>
              <a:gd name="T27" fmla="*/ 2147483647 h 285"/>
              <a:gd name="T28" fmla="*/ 2147483647 w 833"/>
              <a:gd name="T29" fmla="*/ 2147483647 h 285"/>
              <a:gd name="T30" fmla="*/ 2147483647 w 833"/>
              <a:gd name="T31" fmla="*/ 2147483647 h 285"/>
              <a:gd name="T32" fmla="*/ 2147483647 w 833"/>
              <a:gd name="T33" fmla="*/ 2147483647 h 285"/>
              <a:gd name="T34" fmla="*/ 2147483647 w 833"/>
              <a:gd name="T35" fmla="*/ 2147483647 h 285"/>
              <a:gd name="T36" fmla="*/ 2147483647 w 833"/>
              <a:gd name="T37" fmla="*/ 2147483647 h 285"/>
              <a:gd name="T38" fmla="*/ 2147483647 w 833"/>
              <a:gd name="T39" fmla="*/ 2147483647 h 285"/>
              <a:gd name="T40" fmla="*/ 2147483647 w 833"/>
              <a:gd name="T41" fmla="*/ 2147483647 h 285"/>
              <a:gd name="T42" fmla="*/ 2147483647 w 833"/>
              <a:gd name="T43" fmla="*/ 2147483647 h 285"/>
              <a:gd name="T44" fmla="*/ 2147483647 w 833"/>
              <a:gd name="T45" fmla="*/ 2147483647 h 285"/>
              <a:gd name="T46" fmla="*/ 2147483647 w 833"/>
              <a:gd name="T47" fmla="*/ 2147483647 h 285"/>
              <a:gd name="T48" fmla="*/ 2147483647 w 833"/>
              <a:gd name="T49" fmla="*/ 2147483647 h 285"/>
              <a:gd name="T50" fmla="*/ 2147483647 w 833"/>
              <a:gd name="T51" fmla="*/ 2147483647 h 285"/>
              <a:gd name="T52" fmla="*/ 2147483647 w 833"/>
              <a:gd name="T53" fmla="*/ 2147483647 h 285"/>
              <a:gd name="T54" fmla="*/ 2147483647 w 833"/>
              <a:gd name="T55" fmla="*/ 2147483647 h 285"/>
              <a:gd name="T56" fmla="*/ 2147483647 w 833"/>
              <a:gd name="T57" fmla="*/ 2147483647 h 285"/>
              <a:gd name="T58" fmla="*/ 2147483647 w 833"/>
              <a:gd name="T59" fmla="*/ 2147483647 h 285"/>
              <a:gd name="T60" fmla="*/ 2147483647 w 833"/>
              <a:gd name="T61" fmla="*/ 2147483647 h 285"/>
              <a:gd name="T62" fmla="*/ 2147483647 w 833"/>
              <a:gd name="T63" fmla="*/ 2147483647 h 285"/>
              <a:gd name="T64" fmla="*/ 0 w 833"/>
              <a:gd name="T65" fmla="*/ 2147483647 h 285"/>
              <a:gd name="T66" fmla="*/ 2147483647 w 833"/>
              <a:gd name="T67" fmla="*/ 2147483647 h 285"/>
              <a:gd name="T68" fmla="*/ 2147483647 w 833"/>
              <a:gd name="T69" fmla="*/ 2147483647 h 285"/>
              <a:gd name="T70" fmla="*/ 2147483647 w 833"/>
              <a:gd name="T71" fmla="*/ 2147483647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3"/>
              <a:gd name="T109" fmla="*/ 0 h 285"/>
              <a:gd name="T110" fmla="*/ 833 w 833"/>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3" h="285">
                <a:moveTo>
                  <a:pt x="47" y="128"/>
                </a:moveTo>
                <a:cubicBezTo>
                  <a:pt x="67" y="135"/>
                  <a:pt x="83" y="147"/>
                  <a:pt x="102" y="155"/>
                </a:cubicBezTo>
                <a:cubicBezTo>
                  <a:pt x="104" y="157"/>
                  <a:pt x="105" y="159"/>
                  <a:pt x="107" y="161"/>
                </a:cubicBezTo>
                <a:cubicBezTo>
                  <a:pt x="108" y="162"/>
                  <a:pt x="110" y="163"/>
                  <a:pt x="111" y="164"/>
                </a:cubicBezTo>
                <a:cubicBezTo>
                  <a:pt x="114" y="167"/>
                  <a:pt x="119" y="174"/>
                  <a:pt x="119" y="174"/>
                </a:cubicBezTo>
                <a:cubicBezTo>
                  <a:pt x="124" y="201"/>
                  <a:pt x="150" y="226"/>
                  <a:pt x="179" y="231"/>
                </a:cubicBezTo>
                <a:cubicBezTo>
                  <a:pt x="188" y="236"/>
                  <a:pt x="199" y="244"/>
                  <a:pt x="209" y="246"/>
                </a:cubicBezTo>
                <a:cubicBezTo>
                  <a:pt x="220" y="257"/>
                  <a:pt x="234" y="268"/>
                  <a:pt x="249" y="270"/>
                </a:cubicBezTo>
                <a:cubicBezTo>
                  <a:pt x="262" y="275"/>
                  <a:pt x="274" y="283"/>
                  <a:pt x="288" y="285"/>
                </a:cubicBezTo>
                <a:cubicBezTo>
                  <a:pt x="315" y="282"/>
                  <a:pt x="335" y="274"/>
                  <a:pt x="359" y="269"/>
                </a:cubicBezTo>
                <a:cubicBezTo>
                  <a:pt x="396" y="250"/>
                  <a:pt x="421" y="209"/>
                  <a:pt x="465" y="203"/>
                </a:cubicBezTo>
                <a:cubicBezTo>
                  <a:pt x="490" y="193"/>
                  <a:pt x="519" y="183"/>
                  <a:pt x="546" y="179"/>
                </a:cubicBezTo>
                <a:cubicBezTo>
                  <a:pt x="556" y="176"/>
                  <a:pt x="565" y="175"/>
                  <a:pt x="575" y="173"/>
                </a:cubicBezTo>
                <a:cubicBezTo>
                  <a:pt x="586" y="168"/>
                  <a:pt x="594" y="168"/>
                  <a:pt x="606" y="167"/>
                </a:cubicBezTo>
                <a:cubicBezTo>
                  <a:pt x="620" y="162"/>
                  <a:pt x="636" y="161"/>
                  <a:pt x="650" y="156"/>
                </a:cubicBezTo>
                <a:cubicBezTo>
                  <a:pt x="662" y="147"/>
                  <a:pt x="689" y="139"/>
                  <a:pt x="704" y="137"/>
                </a:cubicBezTo>
                <a:cubicBezTo>
                  <a:pt x="712" y="131"/>
                  <a:pt x="724" y="124"/>
                  <a:pt x="734" y="122"/>
                </a:cubicBezTo>
                <a:cubicBezTo>
                  <a:pt x="744" y="114"/>
                  <a:pt x="755" y="108"/>
                  <a:pt x="767" y="102"/>
                </a:cubicBezTo>
                <a:cubicBezTo>
                  <a:pt x="770" y="100"/>
                  <a:pt x="776" y="95"/>
                  <a:pt x="776" y="95"/>
                </a:cubicBezTo>
                <a:cubicBezTo>
                  <a:pt x="781" y="87"/>
                  <a:pt x="803" y="58"/>
                  <a:pt x="810" y="54"/>
                </a:cubicBezTo>
                <a:cubicBezTo>
                  <a:pt x="820" y="48"/>
                  <a:pt x="828" y="43"/>
                  <a:pt x="833" y="32"/>
                </a:cubicBezTo>
                <a:cubicBezTo>
                  <a:pt x="830" y="16"/>
                  <a:pt x="832" y="16"/>
                  <a:pt x="819" y="12"/>
                </a:cubicBezTo>
                <a:cubicBezTo>
                  <a:pt x="788" y="14"/>
                  <a:pt x="766" y="17"/>
                  <a:pt x="738" y="18"/>
                </a:cubicBezTo>
                <a:cubicBezTo>
                  <a:pt x="725" y="22"/>
                  <a:pt x="710" y="25"/>
                  <a:pt x="696" y="27"/>
                </a:cubicBezTo>
                <a:cubicBezTo>
                  <a:pt x="681" y="32"/>
                  <a:pt x="665" y="34"/>
                  <a:pt x="650" y="36"/>
                </a:cubicBezTo>
                <a:cubicBezTo>
                  <a:pt x="616" y="34"/>
                  <a:pt x="592" y="32"/>
                  <a:pt x="561" y="29"/>
                </a:cubicBezTo>
                <a:cubicBezTo>
                  <a:pt x="551" y="27"/>
                  <a:pt x="540" y="24"/>
                  <a:pt x="530" y="23"/>
                </a:cubicBezTo>
                <a:cubicBezTo>
                  <a:pt x="496" y="12"/>
                  <a:pt x="435" y="16"/>
                  <a:pt x="399" y="15"/>
                </a:cubicBezTo>
                <a:cubicBezTo>
                  <a:pt x="354" y="8"/>
                  <a:pt x="308" y="13"/>
                  <a:pt x="263" y="18"/>
                </a:cubicBezTo>
                <a:cubicBezTo>
                  <a:pt x="222" y="16"/>
                  <a:pt x="212" y="14"/>
                  <a:pt x="182" y="11"/>
                </a:cubicBezTo>
                <a:cubicBezTo>
                  <a:pt x="149" y="0"/>
                  <a:pt x="66" y="11"/>
                  <a:pt x="62" y="11"/>
                </a:cubicBezTo>
                <a:cubicBezTo>
                  <a:pt x="32" y="16"/>
                  <a:pt x="20" y="54"/>
                  <a:pt x="6" y="77"/>
                </a:cubicBezTo>
                <a:cubicBezTo>
                  <a:pt x="5" y="83"/>
                  <a:pt x="3" y="90"/>
                  <a:pt x="0" y="96"/>
                </a:cubicBezTo>
                <a:cubicBezTo>
                  <a:pt x="4" y="121"/>
                  <a:pt x="1" y="118"/>
                  <a:pt x="23" y="120"/>
                </a:cubicBezTo>
                <a:cubicBezTo>
                  <a:pt x="32" y="122"/>
                  <a:pt x="36" y="124"/>
                  <a:pt x="44" y="129"/>
                </a:cubicBezTo>
                <a:cubicBezTo>
                  <a:pt x="45" y="136"/>
                  <a:pt x="44" y="136"/>
                  <a:pt x="47" y="128"/>
                </a:cubicBezTo>
                <a:close/>
              </a:path>
            </a:pathLst>
          </a:custGeom>
          <a:solidFill>
            <a:srgbClr val="FFFF99"/>
          </a:solidFill>
          <a:ln w="9525">
            <a:noFill/>
            <a:round/>
            <a:headEnd/>
            <a:tailEnd/>
          </a:ln>
        </p:spPr>
        <p:txBody>
          <a:bodyPr/>
          <a:lstStyle/>
          <a:p>
            <a:endParaRPr lang="en-US">
              <a:solidFill>
                <a:srgbClr val="FFFFFF"/>
              </a:solidFill>
              <a:latin typeface="Calibri" pitchFamily="34" charset="0"/>
            </a:endParaRPr>
          </a:p>
        </p:txBody>
      </p:sp>
      <p:sp>
        <p:nvSpPr>
          <p:cNvPr id="4409" name="Line 382"/>
          <p:cNvSpPr>
            <a:spLocks noChangeShapeType="1"/>
          </p:cNvSpPr>
          <p:nvPr/>
        </p:nvSpPr>
        <p:spPr bwMode="auto">
          <a:xfrm>
            <a:off x="5422900" y="3668713"/>
            <a:ext cx="215900" cy="1587"/>
          </a:xfrm>
          <a:prstGeom prst="line">
            <a:avLst/>
          </a:prstGeom>
          <a:noFill/>
          <a:ln w="38100">
            <a:solidFill>
              <a:srgbClr val="FFFF00"/>
            </a:solidFill>
            <a:round/>
            <a:headEnd/>
            <a:tailEnd type="arrow" w="med" len="med"/>
          </a:ln>
        </p:spPr>
        <p:txBody>
          <a:bodyPr/>
          <a:lstStyle/>
          <a:p>
            <a:endParaRPr lang="id-ID"/>
          </a:p>
        </p:txBody>
      </p:sp>
      <p:sp>
        <p:nvSpPr>
          <p:cNvPr id="4410" name="Text Box 383"/>
          <p:cNvSpPr txBox="1">
            <a:spLocks noChangeArrowheads="1"/>
          </p:cNvSpPr>
          <p:nvPr/>
        </p:nvSpPr>
        <p:spPr bwMode="auto">
          <a:xfrm>
            <a:off x="-42863" y="1528763"/>
            <a:ext cx="184151" cy="366712"/>
          </a:xfrm>
          <a:prstGeom prst="rect">
            <a:avLst/>
          </a:prstGeom>
          <a:noFill/>
          <a:ln w="9525">
            <a:noFill/>
            <a:miter lim="800000"/>
            <a:headEnd/>
            <a:tailEnd/>
          </a:ln>
        </p:spPr>
        <p:txBody>
          <a:bodyPr wrap="none">
            <a:spAutoFit/>
          </a:bodyPr>
          <a:lstStyle/>
          <a:p>
            <a:endParaRPr lang="en-GB">
              <a:solidFill>
                <a:srgbClr val="000000"/>
              </a:solidFill>
              <a:latin typeface="Calibri" pitchFamily="34" charset="0"/>
            </a:endParaRPr>
          </a:p>
        </p:txBody>
      </p:sp>
      <p:sp>
        <p:nvSpPr>
          <p:cNvPr id="4411" name="Text Box 384"/>
          <p:cNvSpPr txBox="1">
            <a:spLocks noChangeArrowheads="1"/>
          </p:cNvSpPr>
          <p:nvPr/>
        </p:nvSpPr>
        <p:spPr bwMode="auto">
          <a:xfrm>
            <a:off x="1089025" y="2717800"/>
            <a:ext cx="2398713" cy="581025"/>
          </a:xfrm>
          <a:prstGeom prst="rect">
            <a:avLst/>
          </a:prstGeom>
          <a:noFill/>
          <a:ln w="9525">
            <a:noFill/>
            <a:miter lim="800000"/>
            <a:headEnd/>
            <a:tailEnd/>
          </a:ln>
        </p:spPr>
        <p:txBody>
          <a:bodyPr wrap="none">
            <a:spAutoFit/>
          </a:bodyPr>
          <a:lstStyle/>
          <a:p>
            <a:pPr algn="ctr"/>
            <a:r>
              <a:rPr lang="en-GB" sz="1600" b="1">
                <a:solidFill>
                  <a:srgbClr val="FFFF00"/>
                </a:solidFill>
                <a:latin typeface="Calibri" pitchFamily="34" charset="0"/>
              </a:rPr>
              <a:t>Airway smooth muscle</a:t>
            </a:r>
          </a:p>
          <a:p>
            <a:pPr algn="ctr"/>
            <a:r>
              <a:rPr lang="en-GB" sz="1600" b="1">
                <a:solidFill>
                  <a:srgbClr val="FFFF00"/>
                </a:solidFill>
                <a:latin typeface="Calibri" pitchFamily="34" charset="0"/>
              </a:rPr>
              <a:t>constriction</a:t>
            </a:r>
          </a:p>
        </p:txBody>
      </p:sp>
      <p:sp>
        <p:nvSpPr>
          <p:cNvPr id="4412" name="Line 385"/>
          <p:cNvSpPr>
            <a:spLocks noChangeShapeType="1"/>
          </p:cNvSpPr>
          <p:nvPr/>
        </p:nvSpPr>
        <p:spPr bwMode="auto">
          <a:xfrm>
            <a:off x="6156325" y="4029075"/>
            <a:ext cx="503238" cy="287338"/>
          </a:xfrm>
          <a:prstGeom prst="line">
            <a:avLst/>
          </a:prstGeom>
          <a:noFill/>
          <a:ln w="25400">
            <a:solidFill>
              <a:srgbClr val="FF9966"/>
            </a:solidFill>
            <a:prstDash val="sysDot"/>
            <a:round/>
            <a:headEnd/>
            <a:tailEnd type="triangle" w="med" len="med"/>
          </a:ln>
        </p:spPr>
        <p:txBody>
          <a:bodyPr/>
          <a:lstStyle/>
          <a:p>
            <a:endParaRPr lang="id-ID"/>
          </a:p>
        </p:txBody>
      </p:sp>
      <p:sp>
        <p:nvSpPr>
          <p:cNvPr id="4413" name="Line 386"/>
          <p:cNvSpPr>
            <a:spLocks noChangeShapeType="1"/>
          </p:cNvSpPr>
          <p:nvPr/>
        </p:nvSpPr>
        <p:spPr bwMode="auto">
          <a:xfrm>
            <a:off x="2916238" y="3308350"/>
            <a:ext cx="1150937" cy="936625"/>
          </a:xfrm>
          <a:prstGeom prst="line">
            <a:avLst/>
          </a:prstGeom>
          <a:noFill/>
          <a:ln w="38100">
            <a:solidFill>
              <a:srgbClr val="FFFF00"/>
            </a:solidFill>
            <a:prstDash val="sysDot"/>
            <a:round/>
            <a:headEnd/>
            <a:tailEnd type="triangle" w="med" len="med"/>
          </a:ln>
        </p:spPr>
        <p:txBody>
          <a:bodyPr/>
          <a:lstStyle/>
          <a:p>
            <a:endParaRPr lang="id-ID"/>
          </a:p>
        </p:txBody>
      </p:sp>
      <p:sp>
        <p:nvSpPr>
          <p:cNvPr id="4414" name="Text Box 387"/>
          <p:cNvSpPr txBox="1">
            <a:spLocks noChangeArrowheads="1"/>
          </p:cNvSpPr>
          <p:nvPr/>
        </p:nvSpPr>
        <p:spPr bwMode="auto">
          <a:xfrm>
            <a:off x="7662863" y="5872163"/>
            <a:ext cx="1531937" cy="584200"/>
          </a:xfrm>
          <a:prstGeom prst="rect">
            <a:avLst/>
          </a:prstGeom>
          <a:noFill/>
          <a:ln w="9525">
            <a:noFill/>
            <a:miter lim="800000"/>
            <a:headEnd/>
            <a:tailEnd/>
          </a:ln>
        </p:spPr>
        <p:txBody>
          <a:bodyPr wrap="none">
            <a:spAutoFit/>
          </a:bodyPr>
          <a:lstStyle/>
          <a:p>
            <a:pPr algn="r"/>
            <a:r>
              <a:rPr lang="en-GB" sz="1600" b="1">
                <a:solidFill>
                  <a:srgbClr val="FFFF99"/>
                </a:solidFill>
                <a:latin typeface="Calibri" pitchFamily="34" charset="0"/>
              </a:rPr>
              <a:t>Mucus</a:t>
            </a:r>
          </a:p>
          <a:p>
            <a:pPr algn="r"/>
            <a:r>
              <a:rPr lang="en-GB" sz="1600" b="1">
                <a:solidFill>
                  <a:srgbClr val="FFFF99"/>
                </a:solidFill>
                <a:latin typeface="Calibri" pitchFamily="34" charset="0"/>
              </a:rPr>
              <a:t>Hypersecretion</a:t>
            </a:r>
          </a:p>
        </p:txBody>
      </p:sp>
      <p:sp>
        <p:nvSpPr>
          <p:cNvPr id="4415" name="Line 389"/>
          <p:cNvSpPr>
            <a:spLocks noChangeShapeType="1"/>
          </p:cNvSpPr>
          <p:nvPr/>
        </p:nvSpPr>
        <p:spPr bwMode="auto">
          <a:xfrm flipH="1">
            <a:off x="7543800" y="6096000"/>
            <a:ext cx="838200" cy="0"/>
          </a:xfrm>
          <a:prstGeom prst="line">
            <a:avLst/>
          </a:prstGeom>
          <a:noFill/>
          <a:ln w="12700">
            <a:solidFill>
              <a:srgbClr val="FFFF99"/>
            </a:solidFill>
            <a:round/>
            <a:headEnd/>
            <a:tailEnd type="triangle" w="med" len="med"/>
          </a:ln>
        </p:spPr>
        <p:txBody>
          <a:bodyPr wrap="none" anchor="ctr"/>
          <a:lstStyle/>
          <a:p>
            <a:endParaRPr lang="id-ID"/>
          </a:p>
        </p:txBody>
      </p:sp>
      <p:sp>
        <p:nvSpPr>
          <p:cNvPr id="4416" name="Rectangle 392"/>
          <p:cNvSpPr>
            <a:spLocks noGrp="1" noChangeArrowheads="1"/>
          </p:cNvSpPr>
          <p:nvPr>
            <p:ph type="title"/>
          </p:nvPr>
        </p:nvSpPr>
        <p:spPr>
          <a:xfrm>
            <a:off x="1423988" y="152400"/>
            <a:ext cx="5997575" cy="990600"/>
          </a:xfrm>
        </p:spPr>
        <p:txBody>
          <a:bodyPr/>
          <a:lstStyle/>
          <a:p>
            <a:pPr eaLnBrk="1" hangingPunct="1"/>
            <a:r>
              <a:rPr lang="en-GB" sz="3200" b="1" smtClean="0"/>
              <a:t>Pathophysiology of COPD:</a:t>
            </a:r>
            <a:br>
              <a:rPr lang="en-GB" sz="3200" b="1" smtClean="0"/>
            </a:br>
            <a:r>
              <a:rPr lang="en-GB" sz="3200" b="1" smtClean="0"/>
              <a:t>Vagal Nerve System</a:t>
            </a:r>
          </a:p>
        </p:txBody>
      </p:sp>
      <p:sp>
        <p:nvSpPr>
          <p:cNvPr id="392" name="Rounded Rectangle 391"/>
          <p:cNvSpPr>
            <a:spLocks noChangeArrowheads="1"/>
          </p:cNvSpPr>
          <p:nvPr/>
        </p:nvSpPr>
        <p:spPr bwMode="auto">
          <a:xfrm>
            <a:off x="4859338" y="3573463"/>
            <a:ext cx="1512887" cy="1079500"/>
          </a:xfrm>
          <a:prstGeom prst="roundRect">
            <a:avLst>
              <a:gd name="adj" fmla="val 16667"/>
            </a:avLst>
          </a:prstGeom>
          <a:noFill/>
          <a:ln w="38100" algn="ctr">
            <a:solidFill>
              <a:srgbClr val="C00000"/>
            </a:solidFill>
            <a:round/>
            <a:headEnd/>
            <a:tailEnd/>
          </a:ln>
        </p:spPr>
        <p:txBody>
          <a:bodyPr/>
          <a:lstStyle/>
          <a:p>
            <a:pPr eaLnBrk="0" hangingPunct="0"/>
            <a:endParaRPr lang="en-US" sz="2400">
              <a:ea typeface="MS PGothic" pitchFamily="34" charset="-128"/>
            </a:endParaRPr>
          </a:p>
        </p:txBody>
      </p:sp>
      <p:sp>
        <p:nvSpPr>
          <p:cNvPr id="393" name="Rounded Rectangle 392"/>
          <p:cNvSpPr>
            <a:spLocks noChangeArrowheads="1"/>
          </p:cNvSpPr>
          <p:nvPr/>
        </p:nvSpPr>
        <p:spPr bwMode="auto">
          <a:xfrm>
            <a:off x="323850" y="3644900"/>
            <a:ext cx="1511300" cy="1079500"/>
          </a:xfrm>
          <a:prstGeom prst="roundRect">
            <a:avLst>
              <a:gd name="adj" fmla="val 16667"/>
            </a:avLst>
          </a:prstGeom>
          <a:noFill/>
          <a:ln w="38100" algn="ctr">
            <a:solidFill>
              <a:srgbClr val="C00000"/>
            </a:solidFill>
            <a:round/>
            <a:headEnd/>
            <a:tailEnd/>
          </a:ln>
        </p:spPr>
        <p:txBody>
          <a:bodyPr/>
          <a:lstStyle/>
          <a:p>
            <a:pPr eaLnBrk="0" hangingPunct="0"/>
            <a:endParaRPr lang="en-US" sz="2400">
              <a:ea typeface="MS PGothic" pitchFamily="34" charset="-128"/>
            </a:endParaRPr>
          </a:p>
        </p:txBody>
      </p:sp>
      <p:sp>
        <p:nvSpPr>
          <p:cNvPr id="394" name="Rounded Rectangle 393"/>
          <p:cNvSpPr>
            <a:spLocks noChangeArrowheads="1"/>
          </p:cNvSpPr>
          <p:nvPr/>
        </p:nvSpPr>
        <p:spPr bwMode="auto">
          <a:xfrm>
            <a:off x="4427538" y="2420938"/>
            <a:ext cx="1368425" cy="503237"/>
          </a:xfrm>
          <a:prstGeom prst="roundRect">
            <a:avLst>
              <a:gd name="adj" fmla="val 16667"/>
            </a:avLst>
          </a:prstGeom>
          <a:noFill/>
          <a:ln w="38100" algn="ctr">
            <a:solidFill>
              <a:srgbClr val="C00000"/>
            </a:solidFill>
            <a:round/>
            <a:headEnd/>
            <a:tailEnd/>
          </a:ln>
        </p:spPr>
        <p:txBody>
          <a:bodyPr/>
          <a:lstStyle/>
          <a:p>
            <a:pPr eaLnBrk="0" hangingPunct="0"/>
            <a:endParaRPr lang="en-US" sz="2400">
              <a:ea typeface="MS PGothic" pitchFamily="34" charset="-128"/>
            </a:endParaRPr>
          </a:p>
        </p:txBody>
      </p:sp>
      <p:sp>
        <p:nvSpPr>
          <p:cNvPr id="4420" name="Text Box 2"/>
          <p:cNvSpPr txBox="1">
            <a:spLocks noChangeArrowheads="1"/>
          </p:cNvSpPr>
          <p:nvPr/>
        </p:nvSpPr>
        <p:spPr bwMode="auto">
          <a:xfrm>
            <a:off x="4902200" y="6559550"/>
            <a:ext cx="4056063" cy="276225"/>
          </a:xfrm>
          <a:prstGeom prst="rect">
            <a:avLst/>
          </a:prstGeom>
          <a:noFill/>
          <a:ln w="9525">
            <a:noFill/>
            <a:miter lim="800000"/>
            <a:headEnd/>
            <a:tailEnd/>
          </a:ln>
        </p:spPr>
        <p:txBody>
          <a:bodyPr wrap="none">
            <a:spAutoFit/>
          </a:bodyPr>
          <a:lstStyle/>
          <a:p>
            <a:pPr algn="r"/>
            <a:r>
              <a:rPr lang="en-GB" sz="1200">
                <a:latin typeface="Calibri" pitchFamily="34" charset="0"/>
              </a:rPr>
              <a:t>Hansel TT and Barnes PJ. Drugs of Today. 2002; 38(9): 585-600</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blinds(horizontal)">
                                      <p:cBhvr>
                                        <p:cTn id="7" dur="500"/>
                                        <p:tgtEl>
                                          <p:spTgt spid="39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linds(horizont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2"/>
                                        </p:tgtEl>
                                        <p:attrNameLst>
                                          <p:attrName>style.visibility</p:attrName>
                                        </p:attrNameLst>
                                      </p:cBhvr>
                                      <p:to>
                                        <p:strVal val="visible"/>
                                      </p:to>
                                    </p:set>
                                    <p:animEffect transition="in" filter="blinds(horizontal)">
                                      <p:cBhvr>
                                        <p:cTn id="15"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animBg="1"/>
      <p:bldP spid="393" grpId="0" animBg="1"/>
      <p:bldP spid="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341313"/>
            <a:ext cx="8208963" cy="1143000"/>
          </a:xfrm>
        </p:spPr>
        <p:txBody>
          <a:bodyPr/>
          <a:lstStyle/>
          <a:p>
            <a:pPr eaLnBrk="1" hangingPunct="1"/>
            <a:r>
              <a:rPr lang="en-US" sz="3200" b="1" smtClean="0"/>
              <a:t>POET-COPD</a:t>
            </a:r>
            <a:r>
              <a:rPr lang="en-GB" sz="3200" b="1" baseline="30000" smtClean="0">
                <a:cs typeface="Arial" pitchFamily="34" charset="0"/>
              </a:rPr>
              <a:t>®</a:t>
            </a:r>
            <a:r>
              <a:rPr lang="en-US" sz="3200" b="1" smtClean="0"/>
              <a:t> : Discontinuing ICS did not Increase Rate of Exacerbations in </a:t>
            </a:r>
            <a:br>
              <a:rPr lang="en-US" sz="3200" b="1" smtClean="0"/>
            </a:br>
            <a:r>
              <a:rPr lang="en-US" sz="3200" b="1" smtClean="0"/>
              <a:t>Tiotropium Arm</a:t>
            </a:r>
          </a:p>
        </p:txBody>
      </p:sp>
      <p:graphicFrame>
        <p:nvGraphicFramePr>
          <p:cNvPr id="8" name="Content Placeholder 7"/>
          <p:cNvGraphicFramePr>
            <a:graphicFrameLocks noGrp="1"/>
          </p:cNvGraphicFramePr>
          <p:nvPr>
            <p:ph idx="1"/>
          </p:nvPr>
        </p:nvGraphicFramePr>
        <p:xfrm>
          <a:off x="468313" y="2227263"/>
          <a:ext cx="8353425" cy="2118360"/>
        </p:xfrm>
        <a:graphic>
          <a:graphicData uri="http://schemas.openxmlformats.org/drawingml/2006/table">
            <a:tbl>
              <a:tblPr firstRow="1" bandRow="1">
                <a:tableStyleId>{5C22544A-7EE6-4342-B048-85BDC9FD1C3A}</a:tableStyleId>
              </a:tblPr>
              <a:tblGrid>
                <a:gridCol w="1670685"/>
                <a:gridCol w="1670685"/>
                <a:gridCol w="1670685"/>
                <a:gridCol w="1670685"/>
                <a:gridCol w="1670685"/>
              </a:tblGrid>
              <a:tr h="370840">
                <a:tc>
                  <a:txBody>
                    <a:bodyPr/>
                    <a:lstStyle/>
                    <a:p>
                      <a:endParaRPr lang="en-US" b="1" dirty="0">
                        <a:solidFill>
                          <a:schemeClr val="bg1">
                            <a:lumMod val="95000"/>
                          </a:schemeClr>
                        </a:solidFill>
                        <a:latin typeface="Garamond" pitchFamily="18" charset="0"/>
                      </a:endParaRPr>
                    </a:p>
                  </a:txBody>
                  <a:tcPr/>
                </a:tc>
                <a:tc>
                  <a:txBody>
                    <a:bodyPr/>
                    <a:lstStyle/>
                    <a:p>
                      <a:pPr algn="ctr"/>
                      <a:r>
                        <a:rPr lang="en-US" b="1" dirty="0" err="1" smtClean="0">
                          <a:solidFill>
                            <a:srgbClr val="FFC000"/>
                          </a:solidFill>
                          <a:latin typeface="Garamond" pitchFamily="18" charset="0"/>
                        </a:rPr>
                        <a:t>Tiotropium</a:t>
                      </a:r>
                      <a:endParaRPr lang="en-US" b="1" dirty="0" smtClean="0">
                        <a:solidFill>
                          <a:srgbClr val="FFC000"/>
                        </a:solidFill>
                        <a:latin typeface="Garamond" pitchFamily="18" charset="0"/>
                      </a:endParaRPr>
                    </a:p>
                    <a:p>
                      <a:pPr algn="ctr"/>
                      <a:r>
                        <a:rPr lang="en-US" b="1" dirty="0" smtClean="0">
                          <a:solidFill>
                            <a:srgbClr val="FFC000"/>
                          </a:solidFill>
                          <a:latin typeface="Garamond" pitchFamily="18" charset="0"/>
                        </a:rPr>
                        <a:t>n/N</a:t>
                      </a:r>
                      <a:endParaRPr lang="en-US" b="1" dirty="0">
                        <a:solidFill>
                          <a:srgbClr val="FFC000"/>
                        </a:solidFill>
                        <a:latin typeface="Garamond" pitchFamily="18" charset="0"/>
                      </a:endParaRPr>
                    </a:p>
                  </a:txBody>
                  <a:tcPr/>
                </a:tc>
                <a:tc>
                  <a:txBody>
                    <a:bodyPr/>
                    <a:lstStyle/>
                    <a:p>
                      <a:pPr algn="ctr"/>
                      <a:r>
                        <a:rPr lang="en-US" b="1" dirty="0" err="1" smtClean="0">
                          <a:solidFill>
                            <a:srgbClr val="FFC000"/>
                          </a:solidFill>
                          <a:latin typeface="Garamond" pitchFamily="18" charset="0"/>
                        </a:rPr>
                        <a:t>Salmeterol</a:t>
                      </a:r>
                      <a:endParaRPr lang="en-US" b="1" dirty="0" smtClean="0">
                        <a:solidFill>
                          <a:srgbClr val="FFC000"/>
                        </a:solidFill>
                        <a:latin typeface="Garamond" pitchFamily="18" charset="0"/>
                      </a:endParaRPr>
                    </a:p>
                    <a:p>
                      <a:pPr algn="ctr"/>
                      <a:r>
                        <a:rPr lang="en-US" b="1" dirty="0" smtClean="0">
                          <a:solidFill>
                            <a:srgbClr val="FFC000"/>
                          </a:solidFill>
                          <a:latin typeface="Garamond" pitchFamily="18" charset="0"/>
                        </a:rPr>
                        <a:t>n/N</a:t>
                      </a:r>
                      <a:endParaRPr lang="en-US" b="1" dirty="0">
                        <a:solidFill>
                          <a:srgbClr val="FFC000"/>
                        </a:solidFill>
                        <a:latin typeface="Garamond" pitchFamily="18" charset="0"/>
                      </a:endParaRPr>
                    </a:p>
                  </a:txBody>
                  <a:tcPr/>
                </a:tc>
                <a:tc>
                  <a:txBody>
                    <a:bodyPr/>
                    <a:lstStyle/>
                    <a:p>
                      <a:pPr algn="ctr"/>
                      <a:r>
                        <a:rPr lang="en-US" b="1" dirty="0" smtClean="0">
                          <a:solidFill>
                            <a:srgbClr val="FFC000"/>
                          </a:solidFill>
                          <a:latin typeface="Garamond" pitchFamily="18" charset="0"/>
                        </a:rPr>
                        <a:t>Hazard Ratio</a:t>
                      </a:r>
                      <a:r>
                        <a:rPr lang="en-US" b="1" baseline="0" dirty="0" smtClean="0">
                          <a:solidFill>
                            <a:srgbClr val="FFC000"/>
                          </a:solidFill>
                          <a:latin typeface="Garamond" pitchFamily="18" charset="0"/>
                        </a:rPr>
                        <a:t> (95%CI)</a:t>
                      </a:r>
                    </a:p>
                    <a:p>
                      <a:pPr algn="ctr"/>
                      <a:r>
                        <a:rPr lang="en-US" sz="2400" b="1" baseline="0" dirty="0" err="1" smtClean="0">
                          <a:solidFill>
                            <a:srgbClr val="FFC000"/>
                          </a:solidFill>
                          <a:latin typeface="Garamond" pitchFamily="18" charset="0"/>
                        </a:rPr>
                        <a:t>Tio</a:t>
                      </a:r>
                      <a:r>
                        <a:rPr lang="en-US" sz="2400" b="1" baseline="0" dirty="0" smtClean="0">
                          <a:solidFill>
                            <a:srgbClr val="FFC000"/>
                          </a:solidFill>
                          <a:latin typeface="Garamond" pitchFamily="18" charset="0"/>
                        </a:rPr>
                        <a:t> </a:t>
                      </a:r>
                      <a:r>
                        <a:rPr lang="en-US" sz="2400" b="1" baseline="0" dirty="0" err="1" smtClean="0">
                          <a:solidFill>
                            <a:srgbClr val="FFC000"/>
                          </a:solidFill>
                          <a:latin typeface="Garamond" pitchFamily="18" charset="0"/>
                        </a:rPr>
                        <a:t>vs</a:t>
                      </a:r>
                      <a:r>
                        <a:rPr lang="en-US" sz="2400" b="1" baseline="0" dirty="0" smtClean="0">
                          <a:solidFill>
                            <a:srgbClr val="FFC000"/>
                          </a:solidFill>
                          <a:latin typeface="Garamond" pitchFamily="18" charset="0"/>
                        </a:rPr>
                        <a:t> Sal</a:t>
                      </a:r>
                      <a:endParaRPr lang="en-US" sz="2400" b="1" dirty="0">
                        <a:solidFill>
                          <a:srgbClr val="FFC000"/>
                        </a:solidFill>
                        <a:latin typeface="Garamond" pitchFamily="18" charset="0"/>
                      </a:endParaRPr>
                    </a:p>
                  </a:txBody>
                  <a:tcPr/>
                </a:tc>
                <a:tc>
                  <a:txBody>
                    <a:bodyPr/>
                    <a:lstStyle/>
                    <a:p>
                      <a:pPr algn="ctr"/>
                      <a:r>
                        <a:rPr lang="en-US" b="1" dirty="0" smtClean="0">
                          <a:solidFill>
                            <a:srgbClr val="FFC000"/>
                          </a:solidFill>
                          <a:latin typeface="Garamond" pitchFamily="18" charset="0"/>
                        </a:rPr>
                        <a:t>p-value*</a:t>
                      </a:r>
                      <a:endParaRPr lang="en-US" b="1" dirty="0">
                        <a:solidFill>
                          <a:srgbClr val="FFC000"/>
                        </a:solidFill>
                        <a:latin typeface="Garamond" pitchFamily="18" charset="0"/>
                      </a:endParaRPr>
                    </a:p>
                  </a:txBody>
                  <a:tcPr/>
                </a:tc>
              </a:tr>
              <a:tr h="370840">
                <a:tc gridSpan="5">
                  <a:txBody>
                    <a:bodyPr/>
                    <a:lstStyle/>
                    <a:p>
                      <a:r>
                        <a:rPr lang="en-US" b="1" dirty="0" smtClean="0">
                          <a:solidFill>
                            <a:schemeClr val="tx1">
                              <a:lumMod val="95000"/>
                              <a:lumOff val="5000"/>
                            </a:schemeClr>
                          </a:solidFill>
                          <a:latin typeface="Garamond" pitchFamily="18" charset="0"/>
                        </a:rPr>
                        <a:t>Concomitant ICS therapy during</a:t>
                      </a:r>
                      <a:r>
                        <a:rPr lang="en-US" b="1" baseline="0" dirty="0" smtClean="0">
                          <a:solidFill>
                            <a:schemeClr val="tx1">
                              <a:lumMod val="95000"/>
                              <a:lumOff val="5000"/>
                            </a:schemeClr>
                          </a:solidFill>
                          <a:latin typeface="Garamond" pitchFamily="18" charset="0"/>
                        </a:rPr>
                        <a:t> study</a:t>
                      </a:r>
                      <a:endParaRPr lang="en-US" b="1" dirty="0">
                        <a:solidFill>
                          <a:schemeClr val="tx1">
                            <a:lumMod val="95000"/>
                            <a:lumOff val="5000"/>
                          </a:schemeClr>
                        </a:solidFill>
                        <a:latin typeface="Garamond" pitchFamily="18" charset="0"/>
                      </a:endParaRPr>
                    </a:p>
                  </a:txBody>
                  <a:tcPr/>
                </a:tc>
                <a:tc hMerge="1">
                  <a:txBody>
                    <a:bodyPr/>
                    <a:lstStyle/>
                    <a:p>
                      <a:pPr algn="ctr"/>
                      <a:endParaRPr lang="en-US" dirty="0">
                        <a:solidFill>
                          <a:schemeClr val="tx1"/>
                        </a:solidFill>
                        <a:latin typeface="Garamond" pitchFamily="18" charset="0"/>
                      </a:endParaRPr>
                    </a:p>
                  </a:txBody>
                  <a:tcPr/>
                </a:tc>
                <a:tc hMerge="1">
                  <a:txBody>
                    <a:bodyPr/>
                    <a:lstStyle/>
                    <a:p>
                      <a:pPr algn="ctr"/>
                      <a:endParaRPr lang="en-US" dirty="0">
                        <a:solidFill>
                          <a:schemeClr val="tx1"/>
                        </a:solidFill>
                        <a:latin typeface="Garamond" pitchFamily="18" charset="0"/>
                      </a:endParaRPr>
                    </a:p>
                  </a:txBody>
                  <a:tcPr/>
                </a:tc>
                <a:tc hMerge="1">
                  <a:txBody>
                    <a:bodyPr/>
                    <a:lstStyle/>
                    <a:p>
                      <a:pPr algn="ctr"/>
                      <a:endParaRPr lang="en-US" dirty="0">
                        <a:solidFill>
                          <a:schemeClr val="tx1"/>
                        </a:solidFill>
                        <a:latin typeface="Garamond" pitchFamily="18" charset="0"/>
                      </a:endParaRPr>
                    </a:p>
                  </a:txBody>
                  <a:tcPr/>
                </a:tc>
                <a:tc hMerge="1">
                  <a:txBody>
                    <a:bodyPr/>
                    <a:lstStyle/>
                    <a:p>
                      <a:pPr algn="ctr"/>
                      <a:endParaRPr lang="en-US" dirty="0">
                        <a:solidFill>
                          <a:schemeClr val="tx1"/>
                        </a:solidFill>
                        <a:latin typeface="Garamond" pitchFamily="18" charset="0"/>
                      </a:endParaRPr>
                    </a:p>
                  </a:txBody>
                  <a:tcPr/>
                </a:tc>
              </a:tr>
              <a:tr h="370840">
                <a:tc>
                  <a:txBody>
                    <a:bodyPr/>
                    <a:lstStyle/>
                    <a:p>
                      <a:pPr>
                        <a:buFont typeface="Arial" pitchFamily="34" charset="0"/>
                        <a:buChar char="•"/>
                      </a:pPr>
                      <a:r>
                        <a:rPr lang="en-US" b="1" dirty="0" smtClean="0">
                          <a:solidFill>
                            <a:schemeClr val="tx1">
                              <a:lumMod val="95000"/>
                              <a:lumOff val="5000"/>
                            </a:schemeClr>
                          </a:solidFill>
                          <a:latin typeface="Garamond" pitchFamily="18" charset="0"/>
                        </a:rPr>
                        <a:t>  Continuous</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614/1488</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629/1444</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0.91(0.82-1.02)</a:t>
                      </a:r>
                      <a:endParaRPr lang="en-US" b="1" dirty="0">
                        <a:solidFill>
                          <a:schemeClr val="tx1">
                            <a:lumMod val="95000"/>
                            <a:lumOff val="5000"/>
                          </a:schemeClr>
                        </a:solidFill>
                        <a:latin typeface="Garamond" pitchFamily="18" charset="0"/>
                      </a:endParaRPr>
                    </a:p>
                  </a:txBody>
                  <a:tcPr/>
                </a:tc>
                <a:tc rowSpan="2">
                  <a:txBody>
                    <a:bodyPr/>
                    <a:lstStyle/>
                    <a:p>
                      <a:pPr algn="ctr"/>
                      <a:r>
                        <a:rPr lang="en-US" b="1" dirty="0" smtClean="0">
                          <a:solidFill>
                            <a:schemeClr val="tx1">
                              <a:lumMod val="95000"/>
                              <a:lumOff val="5000"/>
                            </a:schemeClr>
                          </a:solidFill>
                          <a:latin typeface="Garamond" pitchFamily="18" charset="0"/>
                        </a:rPr>
                        <a:t>0.09</a:t>
                      </a:r>
                      <a:endParaRPr lang="en-US" b="1" dirty="0">
                        <a:solidFill>
                          <a:schemeClr val="tx1">
                            <a:lumMod val="95000"/>
                            <a:lumOff val="5000"/>
                          </a:schemeClr>
                        </a:solidFill>
                        <a:latin typeface="Garamond" pitchFamily="18" charset="0"/>
                      </a:endParaRPr>
                    </a:p>
                  </a:txBody>
                  <a:tcPr anchor="ctr"/>
                </a:tc>
              </a:tr>
              <a:tr h="370840">
                <a:tc>
                  <a:txBody>
                    <a:bodyPr/>
                    <a:lstStyle/>
                    <a:p>
                      <a:pPr>
                        <a:buFont typeface="Arial" pitchFamily="34" charset="0"/>
                        <a:buChar char="•"/>
                      </a:pPr>
                      <a:r>
                        <a:rPr lang="en-US" b="1" baseline="0" dirty="0" smtClean="0">
                          <a:solidFill>
                            <a:schemeClr val="tx1">
                              <a:lumMod val="95000"/>
                              <a:lumOff val="5000"/>
                            </a:schemeClr>
                          </a:solidFill>
                          <a:latin typeface="Garamond" pitchFamily="18" charset="0"/>
                        </a:rPr>
                        <a:t>  </a:t>
                      </a:r>
                      <a:r>
                        <a:rPr lang="en-US" b="1" dirty="0" smtClean="0">
                          <a:solidFill>
                            <a:schemeClr val="tx1">
                              <a:lumMod val="95000"/>
                              <a:lumOff val="5000"/>
                            </a:schemeClr>
                          </a:solidFill>
                          <a:latin typeface="Garamond" pitchFamily="18" charset="0"/>
                        </a:rPr>
                        <a:t>Never</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554/2024</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650/2022</a:t>
                      </a:r>
                      <a:endParaRPr lang="en-US" b="1" dirty="0">
                        <a:solidFill>
                          <a:schemeClr val="tx1">
                            <a:lumMod val="95000"/>
                            <a:lumOff val="5000"/>
                          </a:schemeClr>
                        </a:solidFill>
                        <a:latin typeface="Garamond" pitchFamily="18" charset="0"/>
                      </a:endParaRPr>
                    </a:p>
                  </a:txBody>
                  <a:tcPr/>
                </a:tc>
                <a:tc>
                  <a:txBody>
                    <a:bodyPr/>
                    <a:lstStyle/>
                    <a:p>
                      <a:pPr algn="ctr"/>
                      <a:r>
                        <a:rPr lang="en-US" b="1" dirty="0" smtClean="0">
                          <a:solidFill>
                            <a:schemeClr val="tx1">
                              <a:lumMod val="95000"/>
                              <a:lumOff val="5000"/>
                            </a:schemeClr>
                          </a:solidFill>
                          <a:latin typeface="Garamond" pitchFamily="18" charset="0"/>
                        </a:rPr>
                        <a:t>0.81(0.72-0.91)</a:t>
                      </a:r>
                      <a:endParaRPr lang="en-US" b="1" dirty="0">
                        <a:solidFill>
                          <a:schemeClr val="tx1">
                            <a:lumMod val="95000"/>
                            <a:lumOff val="5000"/>
                          </a:schemeClr>
                        </a:solidFill>
                        <a:latin typeface="Garamond" pitchFamily="18" charset="0"/>
                      </a:endParaRPr>
                    </a:p>
                  </a:txBody>
                  <a:tcPr/>
                </a:tc>
                <a:tc vMerge="1">
                  <a:txBody>
                    <a:bodyPr/>
                    <a:lstStyle/>
                    <a:p>
                      <a:pPr algn="ctr"/>
                      <a:endParaRPr lang="en-US" dirty="0">
                        <a:solidFill>
                          <a:schemeClr val="tx1"/>
                        </a:solidFill>
                        <a:latin typeface="Garamond" pitchFamily="18" charset="0"/>
                      </a:endParaRPr>
                    </a:p>
                  </a:txBody>
                  <a:tcPr/>
                </a:tc>
              </a:tr>
            </a:tbl>
          </a:graphicData>
        </a:graphic>
      </p:graphicFrame>
      <p:sp>
        <p:nvSpPr>
          <p:cNvPr id="21538" name="TextBox 8"/>
          <p:cNvSpPr txBox="1">
            <a:spLocks noChangeArrowheads="1"/>
          </p:cNvSpPr>
          <p:nvPr/>
        </p:nvSpPr>
        <p:spPr bwMode="auto">
          <a:xfrm>
            <a:off x="539750" y="4724400"/>
            <a:ext cx="8135938" cy="923925"/>
          </a:xfrm>
          <a:prstGeom prst="rect">
            <a:avLst/>
          </a:prstGeom>
          <a:noFill/>
          <a:ln w="9525">
            <a:noFill/>
            <a:miter lim="800000"/>
            <a:headEnd/>
            <a:tailEnd/>
          </a:ln>
        </p:spPr>
        <p:txBody>
          <a:bodyPr>
            <a:spAutoFit/>
          </a:bodyPr>
          <a:lstStyle/>
          <a:p>
            <a:r>
              <a:rPr lang="en-US">
                <a:latin typeface="Garamond" pitchFamily="18" charset="0"/>
              </a:rPr>
              <a:t>Cox regression adjusted for treatment, subgroup, and interaction between treatment and subgroup </a:t>
            </a:r>
          </a:p>
          <a:p>
            <a:r>
              <a:rPr lang="en-US">
                <a:latin typeface="Garamond" pitchFamily="18" charset="0"/>
              </a:rPr>
              <a:t>* for interaction between treatment and subgroup</a:t>
            </a:r>
          </a:p>
        </p:txBody>
      </p:sp>
      <p:sp>
        <p:nvSpPr>
          <p:cNvPr id="21539" name="Titel 1"/>
          <p:cNvSpPr>
            <a:spLocks/>
          </p:cNvSpPr>
          <p:nvPr/>
        </p:nvSpPr>
        <p:spPr bwMode="auto">
          <a:xfrm>
            <a:off x="2916238" y="6308725"/>
            <a:ext cx="5967412" cy="360363"/>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p:cNvSpPr>
          <p:nvPr>
            <p:ph type="title"/>
          </p:nvPr>
        </p:nvSpPr>
        <p:spPr>
          <a:xfrm>
            <a:off x="179388" y="269875"/>
            <a:ext cx="8785225" cy="1143000"/>
          </a:xfrm>
        </p:spPr>
        <p:txBody>
          <a:bodyPr/>
          <a:lstStyle/>
          <a:p>
            <a:pPr eaLnBrk="1" hangingPunct="1"/>
            <a:r>
              <a:rPr lang="en-GB" sz="3200" b="1" smtClean="0">
                <a:cs typeface="Arial" pitchFamily="34" charset="0"/>
              </a:rPr>
              <a:t>POET-COPD</a:t>
            </a:r>
            <a:r>
              <a:rPr lang="en-GB" sz="3200" b="1" baseline="30000" smtClean="0">
                <a:cs typeface="Arial" pitchFamily="34" charset="0"/>
              </a:rPr>
              <a:t>®</a:t>
            </a:r>
            <a:r>
              <a:rPr lang="en-GB" sz="3200" b="1" smtClean="0">
                <a:cs typeface="Arial" pitchFamily="34" charset="0"/>
              </a:rPr>
              <a:t>: More Patients Receiving Concomitant ICS Experienced Pneumonia</a:t>
            </a:r>
            <a:endParaRPr lang="en-US" sz="3200" b="1" smtClean="0">
              <a:cs typeface="Arial" pitchFamily="34" charset="0"/>
            </a:endParaRPr>
          </a:p>
        </p:txBody>
      </p:sp>
      <p:sp>
        <p:nvSpPr>
          <p:cNvPr id="22531" name="Rectangle 7"/>
          <p:cNvSpPr>
            <a:spLocks noGrp="1"/>
          </p:cNvSpPr>
          <p:nvPr>
            <p:ph idx="1"/>
          </p:nvPr>
        </p:nvSpPr>
        <p:spPr>
          <a:xfrm>
            <a:off x="395288" y="1773238"/>
            <a:ext cx="8353425" cy="4895850"/>
          </a:xfrm>
          <a:solidFill>
            <a:srgbClr val="FFFFFF">
              <a:alpha val="54117"/>
            </a:srgbClr>
          </a:solidFill>
        </p:spPr>
        <p:txBody>
          <a:bodyPr/>
          <a:lstStyle/>
          <a:p>
            <a:pPr eaLnBrk="1" hangingPunct="1"/>
            <a:r>
              <a:rPr lang="en-US" smtClean="0">
                <a:cs typeface="Arial" pitchFamily="34" charset="0"/>
              </a:rPr>
              <a:t>180 reported pneumonia cases</a:t>
            </a:r>
          </a:p>
          <a:p>
            <a:pPr lvl="1" eaLnBrk="1" hangingPunct="1"/>
            <a:r>
              <a:rPr lang="en-US" smtClean="0"/>
              <a:t>158 (87.8%) radiologically confirmed </a:t>
            </a:r>
          </a:p>
          <a:p>
            <a:pPr lvl="2" eaLnBrk="1" hangingPunct="1"/>
            <a:r>
              <a:rPr lang="en-US" smtClean="0"/>
              <a:t>70 in the tiotropium group</a:t>
            </a:r>
          </a:p>
          <a:p>
            <a:pPr lvl="2" eaLnBrk="1" hangingPunct="1"/>
            <a:r>
              <a:rPr lang="en-US" smtClean="0"/>
              <a:t>88 in the salmeterol group</a:t>
            </a:r>
          </a:p>
          <a:p>
            <a:pPr lvl="1" eaLnBrk="1" hangingPunct="1"/>
            <a:r>
              <a:rPr lang="en-US" smtClean="0"/>
              <a:t>Higher numbers of patients with ≥1 radiologically confirmed pneumonia were receiving concomitant ICS for ≥1 day on treatment</a:t>
            </a:r>
          </a:p>
          <a:p>
            <a:pPr lvl="2" eaLnBrk="1" hangingPunct="1"/>
            <a:r>
              <a:rPr lang="en-US" smtClean="0"/>
              <a:t>n=89, 2.7% (n=72 hospitalized) – concomitant ICS</a:t>
            </a:r>
          </a:p>
          <a:p>
            <a:pPr lvl="2" eaLnBrk="1" hangingPunct="1"/>
            <a:r>
              <a:rPr lang="en-US" smtClean="0"/>
              <a:t>n=59, 1.5% (n=46 hospitalized) – no concomitant ICS</a:t>
            </a:r>
          </a:p>
        </p:txBody>
      </p:sp>
      <p:sp>
        <p:nvSpPr>
          <p:cNvPr id="22532" name="Titel 1"/>
          <p:cNvSpPr>
            <a:spLocks/>
          </p:cNvSpPr>
          <p:nvPr/>
        </p:nvSpPr>
        <p:spPr bwMode="auto">
          <a:xfrm>
            <a:off x="2916238" y="6308725"/>
            <a:ext cx="5967412" cy="360363"/>
          </a:xfrm>
          <a:prstGeom prst="rect">
            <a:avLst/>
          </a:prstGeom>
          <a:noFill/>
          <a:ln w="9525">
            <a:noFill/>
            <a:miter lim="800000"/>
            <a:headEnd/>
            <a:tailEnd/>
          </a:ln>
        </p:spPr>
        <p:txBody>
          <a:bodyPr lIns="0" tIns="0" rIns="0" bIns="0" anchor="b"/>
          <a:lstStyle/>
          <a:p>
            <a:pPr algn="r" defTabSz="8610600" eaLnBrk="0" hangingPunct="0">
              <a:spcBef>
                <a:spcPct val="60000"/>
              </a:spcBef>
              <a:buClr>
                <a:schemeClr val="tx1"/>
              </a:buClr>
              <a:buFont typeface="Arial" pitchFamily="34" charset="0"/>
              <a:buNone/>
            </a:pPr>
            <a:r>
              <a:rPr lang="de-DE" sz="1200">
                <a:latin typeface="Calibri" pitchFamily="34" charset="0"/>
              </a:rPr>
              <a:t>Vogelmeier C et al</a:t>
            </a:r>
            <a:r>
              <a:rPr lang="de-DE" sz="1200" i="1">
                <a:latin typeface="Calibri" pitchFamily="34" charset="0"/>
              </a:rPr>
              <a:t>. </a:t>
            </a:r>
            <a:r>
              <a:rPr lang="en-US" sz="1200" i="1">
                <a:latin typeface="Calibri" pitchFamily="34" charset="0"/>
              </a:rPr>
              <a:t>N Engl J Med </a:t>
            </a:r>
            <a:r>
              <a:rPr lang="en-US" sz="1200">
                <a:latin typeface="Calibri" pitchFamily="34" charset="0"/>
              </a:rPr>
              <a:t>2011;364:1093-1103. </a:t>
            </a:r>
            <a:endParaRPr lang="de-DE" sz="120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453" t="31034" r="3428" b="19612"/>
          <a:stretch>
            <a:fillRect/>
          </a:stretch>
        </p:blipFill>
        <p:spPr bwMode="auto">
          <a:xfrm>
            <a:off x="11801" y="2145738"/>
            <a:ext cx="9096703" cy="2770140"/>
          </a:xfrm>
          <a:prstGeom prst="rect">
            <a:avLst/>
          </a:prstGeom>
          <a:ln>
            <a:noFill/>
          </a:ln>
          <a:effectLst>
            <a:softEdge rad="112500"/>
          </a:effectLst>
        </p:spPr>
      </p:pic>
      <p:sp>
        <p:nvSpPr>
          <p:cNvPr id="6" name="Rectangle 2"/>
          <p:cNvSpPr txBox="1">
            <a:spLocks noChangeArrowheads="1"/>
          </p:cNvSpPr>
          <p:nvPr/>
        </p:nvSpPr>
        <p:spPr bwMode="auto">
          <a:xfrm>
            <a:off x="357188" y="422275"/>
            <a:ext cx="8391525" cy="646113"/>
          </a:xfrm>
          <a:prstGeom prst="rect">
            <a:avLst/>
          </a:prstGeom>
          <a:noFill/>
          <a:ln w="9525">
            <a:noFill/>
            <a:miter lim="800000"/>
            <a:headEnd/>
            <a:tailEnd/>
          </a:ln>
        </p:spPr>
        <p:txBody>
          <a:bodyPr lIns="0" tIns="0" rIns="0" bIns="0"/>
          <a:lstStyle/>
          <a:p>
            <a:pPr algn="ctr">
              <a:defRPr/>
            </a:pPr>
            <a:r>
              <a:rPr lang="en-US" sz="3200" b="1" kern="0" dirty="0">
                <a:latin typeface="Garamond" pitchFamily="18" charset="0"/>
                <a:ea typeface="+mj-ea"/>
                <a:cs typeface="+mj-cs"/>
              </a:rPr>
              <a:t>POET COPD : </a:t>
            </a:r>
          </a:p>
          <a:p>
            <a:pPr algn="ctr">
              <a:defRPr/>
            </a:pPr>
            <a:r>
              <a:rPr lang="en-US" sz="3200" b="1" kern="0" dirty="0">
                <a:latin typeface="Garamond" pitchFamily="18" charset="0"/>
                <a:ea typeface="+mj-ea"/>
                <a:cs typeface="+mj-cs"/>
              </a:rPr>
              <a:t>GOLD II and Maintenance Naïve Patients</a:t>
            </a:r>
          </a:p>
        </p:txBody>
      </p:sp>
      <p:sp>
        <p:nvSpPr>
          <p:cNvPr id="7" name="Text Box 122"/>
          <p:cNvSpPr txBox="1">
            <a:spLocks noChangeArrowheads="1"/>
          </p:cNvSpPr>
          <p:nvPr/>
        </p:nvSpPr>
        <p:spPr bwMode="auto">
          <a:xfrm>
            <a:off x="4629150" y="6361113"/>
            <a:ext cx="4252913"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200" dirty="0" err="1">
                <a:latin typeface="+mj-lt"/>
                <a:cs typeface="+mn-cs"/>
              </a:rPr>
              <a:t>Vogelmeier</a:t>
            </a:r>
            <a:r>
              <a:rPr lang="en-US" sz="1200" dirty="0">
                <a:latin typeface="+mj-lt"/>
                <a:cs typeface="+mn-cs"/>
              </a:rPr>
              <a:t> C, et al. </a:t>
            </a:r>
            <a:r>
              <a:rPr lang="en-US" sz="1200" i="1" dirty="0">
                <a:latin typeface="+mj-lt"/>
                <a:cs typeface="+mn-cs"/>
              </a:rPr>
              <a:t>Respiratory Medicine. </a:t>
            </a:r>
            <a:r>
              <a:rPr lang="en-US" sz="1200" dirty="0">
                <a:latin typeface="+mj-lt"/>
                <a:cs typeface="+mn-cs"/>
              </a:rPr>
              <a:t>2013; 107: 75-83</a:t>
            </a:r>
            <a:endParaRPr lang="es-ES_tradnl" sz="1200" dirty="0">
              <a:latin typeface="+mj-lt"/>
              <a:cs typeface="+mn-cs"/>
            </a:endParaRPr>
          </a:p>
        </p:txBody>
      </p:sp>
      <p:sp>
        <p:nvSpPr>
          <p:cNvPr id="23557" name="Text Box 29"/>
          <p:cNvSpPr txBox="1">
            <a:spLocks noChangeArrowheads="1"/>
          </p:cNvSpPr>
          <p:nvPr/>
        </p:nvSpPr>
        <p:spPr bwMode="auto">
          <a:xfrm>
            <a:off x="550863" y="4881563"/>
            <a:ext cx="8099425" cy="923925"/>
          </a:xfrm>
          <a:prstGeom prst="rect">
            <a:avLst/>
          </a:prstGeom>
          <a:noFill/>
          <a:ln w="9525">
            <a:noFill/>
            <a:miter lim="800000"/>
            <a:headEnd/>
            <a:tailEnd/>
          </a:ln>
        </p:spPr>
        <p:txBody>
          <a:bodyPr>
            <a:spAutoFit/>
          </a:bodyPr>
          <a:lstStyle/>
          <a:p>
            <a:r>
              <a:rPr lang="en-US">
                <a:latin typeface="Garamond" pitchFamily="18" charset="0"/>
              </a:rPr>
              <a:t>Subgroup analysis of the primary endpoint ‘ time to first COPD exacerbation’ for COPD severity stage (GOLD) and patients who were maintenance therapy naïve or receiving prior maintenance therapy</a:t>
            </a:r>
          </a:p>
        </p:txBody>
      </p:sp>
      <p:sp>
        <p:nvSpPr>
          <p:cNvPr id="23558" name="Text Box 29"/>
          <p:cNvSpPr txBox="1">
            <a:spLocks noChangeArrowheads="1"/>
          </p:cNvSpPr>
          <p:nvPr/>
        </p:nvSpPr>
        <p:spPr bwMode="auto">
          <a:xfrm>
            <a:off x="539750" y="1660525"/>
            <a:ext cx="8099425" cy="400050"/>
          </a:xfrm>
          <a:prstGeom prst="rect">
            <a:avLst/>
          </a:prstGeom>
          <a:noFill/>
          <a:ln w="9525">
            <a:noFill/>
            <a:miter lim="800000"/>
            <a:headEnd/>
            <a:tailEnd/>
          </a:ln>
        </p:spPr>
        <p:txBody>
          <a:bodyPr>
            <a:spAutoFit/>
          </a:bodyPr>
          <a:lstStyle/>
          <a:p>
            <a:pPr algn="ctr"/>
            <a:r>
              <a:rPr lang="en-US" sz="2000" b="1">
                <a:latin typeface="Garamond" pitchFamily="18" charset="0"/>
              </a:rPr>
              <a:t>Tiotropium is beneficial even in early COPD patients </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388" y="269875"/>
            <a:ext cx="8785225" cy="1143000"/>
          </a:xfrm>
        </p:spPr>
        <p:txBody>
          <a:bodyPr/>
          <a:lstStyle/>
          <a:p>
            <a:pPr eaLnBrk="1" hangingPunct="1"/>
            <a:r>
              <a:rPr lang="en-US" sz="3600" b="1" smtClean="0"/>
              <a:t>The POET-COPD Conclusion</a:t>
            </a:r>
          </a:p>
        </p:txBody>
      </p:sp>
      <p:sp>
        <p:nvSpPr>
          <p:cNvPr id="24579" name="Content Placeholder 2"/>
          <p:cNvSpPr>
            <a:spLocks noGrp="1"/>
          </p:cNvSpPr>
          <p:nvPr>
            <p:ph idx="1"/>
          </p:nvPr>
        </p:nvSpPr>
        <p:spPr>
          <a:xfrm>
            <a:off x="395288" y="1557338"/>
            <a:ext cx="8353425" cy="4103687"/>
          </a:xfrm>
          <a:solidFill>
            <a:srgbClr val="FFFFFF">
              <a:alpha val="50195"/>
            </a:srgbClr>
          </a:solidFill>
        </p:spPr>
        <p:txBody>
          <a:bodyPr/>
          <a:lstStyle/>
          <a:p>
            <a:pPr eaLnBrk="1" hangingPunct="1"/>
            <a:r>
              <a:rPr lang="en-GB" sz="2600" smtClean="0">
                <a:cs typeface="Arial" pitchFamily="34" charset="0"/>
              </a:rPr>
              <a:t>Tiotropium was </a:t>
            </a:r>
            <a:r>
              <a:rPr lang="en-GB" sz="2600" b="1" smtClean="0">
                <a:cs typeface="Arial" pitchFamily="34" charset="0"/>
              </a:rPr>
              <a:t>significantly more effective </a:t>
            </a:r>
            <a:r>
              <a:rPr lang="en-GB" sz="2600" smtClean="0">
                <a:cs typeface="Arial" pitchFamily="34" charset="0"/>
              </a:rPr>
              <a:t>than salmeterol in almost all assessed exacerbation endpoints and across all major patient subgroups </a:t>
            </a:r>
          </a:p>
          <a:p>
            <a:pPr eaLnBrk="1" hangingPunct="1"/>
            <a:r>
              <a:rPr lang="en-GB" sz="2600" smtClean="0">
                <a:cs typeface="Arial" pitchFamily="34" charset="0"/>
              </a:rPr>
              <a:t>Addition of ICS did not affect the outcome of exacerbation; </a:t>
            </a:r>
            <a:r>
              <a:rPr lang="en-GB" sz="2600" b="1" smtClean="0">
                <a:cs typeface="Arial" pitchFamily="34" charset="0"/>
              </a:rPr>
              <a:t>prevention of exacerbations by tiotropium alone appears to be efficient</a:t>
            </a:r>
            <a:endParaRPr lang="en-US" sz="2600" b="1" smtClean="0"/>
          </a:p>
          <a:p>
            <a:pPr eaLnBrk="1" hangingPunct="1">
              <a:buClr>
                <a:schemeClr val="tx1"/>
              </a:buClr>
            </a:pPr>
            <a:r>
              <a:rPr lang="en-GB" sz="2600" b="1" smtClean="0">
                <a:cs typeface="Arial" pitchFamily="34" charset="0"/>
              </a:rPr>
              <a:t>Adverse events </a:t>
            </a:r>
            <a:r>
              <a:rPr lang="en-GB" sz="2600" smtClean="0">
                <a:cs typeface="Arial" pitchFamily="34" charset="0"/>
              </a:rPr>
              <a:t>seen in the POET-COPD</a:t>
            </a:r>
            <a:r>
              <a:rPr lang="en-GB" sz="2600" baseline="30000" smtClean="0">
                <a:cs typeface="Arial" pitchFamily="34" charset="0"/>
              </a:rPr>
              <a:t>®</a:t>
            </a:r>
            <a:r>
              <a:rPr lang="en-GB" sz="2600" smtClean="0">
                <a:cs typeface="Arial" pitchFamily="34" charset="0"/>
              </a:rPr>
              <a:t> trial were </a:t>
            </a:r>
            <a:r>
              <a:rPr lang="en-GB" sz="2600" b="1" smtClean="0">
                <a:cs typeface="Arial" pitchFamily="34" charset="0"/>
              </a:rPr>
              <a:t>consistent with the well-established, long-term safety profile </a:t>
            </a:r>
            <a:r>
              <a:rPr lang="en-GB" sz="2600" smtClean="0">
                <a:cs typeface="Arial" pitchFamily="34" charset="0"/>
              </a:rPr>
              <a:t>of tiotropium</a:t>
            </a:r>
          </a:p>
          <a:p>
            <a:pPr eaLnBrk="1" hangingPunct="1"/>
            <a:endParaRPr lang="en-GB" sz="2600" smtClean="0">
              <a:cs typeface="Arial" pitchFamily="34" charset="0"/>
            </a:endParaRPr>
          </a:p>
          <a:p>
            <a:pPr eaLnBrk="1" hangingPunct="1"/>
            <a:endParaRPr lang="en-US" sz="2600" smtClean="0"/>
          </a:p>
        </p:txBody>
      </p:sp>
      <p:sp>
        <p:nvSpPr>
          <p:cNvPr id="4" name="Text Box 122"/>
          <p:cNvSpPr txBox="1">
            <a:spLocks noChangeArrowheads="1"/>
          </p:cNvSpPr>
          <p:nvPr/>
        </p:nvSpPr>
        <p:spPr bwMode="auto">
          <a:xfrm>
            <a:off x="4629150" y="6361113"/>
            <a:ext cx="4252913" cy="27622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200" dirty="0" err="1">
                <a:latin typeface="+mj-lt"/>
                <a:cs typeface="+mn-cs"/>
              </a:rPr>
              <a:t>Vogelmeier</a:t>
            </a:r>
            <a:r>
              <a:rPr lang="en-US" sz="1200" dirty="0">
                <a:latin typeface="+mj-lt"/>
                <a:cs typeface="+mn-cs"/>
              </a:rPr>
              <a:t> C, et al. </a:t>
            </a:r>
            <a:r>
              <a:rPr lang="en-US" sz="1200" i="1" dirty="0">
                <a:latin typeface="+mj-lt"/>
                <a:cs typeface="+mn-cs"/>
              </a:rPr>
              <a:t>Respiratory Medicine. </a:t>
            </a:r>
            <a:r>
              <a:rPr lang="en-US" sz="1200" dirty="0">
                <a:latin typeface="+mj-lt"/>
                <a:cs typeface="+mn-cs"/>
              </a:rPr>
              <a:t>2013; 107: 75-83</a:t>
            </a:r>
            <a:endParaRPr lang="es-ES_tradnl" sz="1200" dirty="0">
              <a:latin typeface="+mj-lt"/>
              <a:cs typeface="+mn-cs"/>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id-ID" sz="3200" b="1" smtClean="0"/>
              <a:t>A 4-Year Trial of Tiotropium in Chronic Obstructive Pulmonary Disease</a:t>
            </a:r>
            <a:endParaRPr lang="id-ID" sz="3200" b="1" smtClean="0"/>
          </a:p>
        </p:txBody>
      </p:sp>
      <p:sp>
        <p:nvSpPr>
          <p:cNvPr id="25603" name="Content Placeholder 2"/>
          <p:cNvSpPr>
            <a:spLocks noGrp="1"/>
          </p:cNvSpPr>
          <p:nvPr>
            <p:ph idx="1"/>
          </p:nvPr>
        </p:nvSpPr>
        <p:spPr/>
        <p:txBody>
          <a:bodyPr/>
          <a:lstStyle/>
          <a:p>
            <a:pPr marL="0" indent="0" algn="ctr" eaLnBrk="1" hangingPunct="1">
              <a:buFont typeface="Arial" pitchFamily="34" charset="0"/>
              <a:buNone/>
            </a:pPr>
            <a:endParaRPr lang="en-US" sz="1800" dirty="0" smtClean="0"/>
          </a:p>
          <a:p>
            <a:pPr marL="0" indent="0" algn="ctr" eaLnBrk="1" hangingPunct="1">
              <a:buFont typeface="Arial" pitchFamily="34" charset="0"/>
              <a:buNone/>
            </a:pPr>
            <a:r>
              <a:rPr lang="id-ID" sz="1800" dirty="0" smtClean="0"/>
              <a:t>Donald P. Tashkin, M.D., Bartolome Celli, M.D., Stephen Senn, Ph.D., Deborah Burkhart, B.S.N., Steven Kesten, M.D., Shailendra Menjoge, Ph.D., Marc Decramer, M.D., Ph.D., for the </a:t>
            </a:r>
            <a:r>
              <a:rPr lang="id-ID" sz="1800" b="1" dirty="0" smtClean="0">
                <a:solidFill>
                  <a:srgbClr val="00B050"/>
                </a:solidFill>
              </a:rPr>
              <a:t>UPLIFT </a:t>
            </a:r>
            <a:r>
              <a:rPr lang="id-ID" sz="1800" dirty="0" smtClean="0"/>
              <a:t>Study Investigators</a:t>
            </a:r>
          </a:p>
          <a:p>
            <a:pPr marL="0" indent="0" algn="ctr" eaLnBrk="1" hangingPunct="1">
              <a:buFont typeface="Arial" pitchFamily="34" charset="0"/>
              <a:buNone/>
            </a:pPr>
            <a:endParaRPr lang="id-ID" sz="1800" dirty="0" smtClean="0"/>
          </a:p>
        </p:txBody>
      </p:sp>
      <p:sp>
        <p:nvSpPr>
          <p:cNvPr id="25604" name="Text Box 3"/>
          <p:cNvSpPr txBox="1">
            <a:spLocks noChangeArrowheads="1"/>
          </p:cNvSpPr>
          <p:nvPr/>
        </p:nvSpPr>
        <p:spPr bwMode="auto">
          <a:xfrm>
            <a:off x="258763" y="4724400"/>
            <a:ext cx="8604250" cy="71596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id-ID" sz="1600">
                <a:latin typeface="Garamond" pitchFamily="18" charset="0"/>
                <a:ea typeface="Gothic"/>
                <a:cs typeface="Gothic"/>
              </a:rPr>
              <a:t>N Engl J Med</a:t>
            </a:r>
          </a:p>
          <a:p>
            <a:pPr algn="ctr">
              <a:lnSpc>
                <a:spcPct val="97000"/>
              </a:lnSpc>
              <a:buClr>
                <a:srgbClr val="FFFFFF"/>
              </a:buClr>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id-ID" sz="1600">
                <a:latin typeface="Garamond" pitchFamily="18" charset="0"/>
                <a:ea typeface="Gothic"/>
                <a:cs typeface="Gothic"/>
              </a:rPr>
              <a:t>Volume 359(15):1543-1554</a:t>
            </a:r>
          </a:p>
          <a:p>
            <a:pPr algn="ctr">
              <a:lnSpc>
                <a:spcPct val="97000"/>
              </a:lnSpc>
              <a:buClr>
                <a:srgbClr val="FFFFFF"/>
              </a:buClr>
              <a:buSzPct val="45000"/>
              <a:buFont typeface="StarSymbol"/>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id-ID" sz="1600">
                <a:latin typeface="Garamond" pitchFamily="18" charset="0"/>
                <a:ea typeface="Gothic"/>
                <a:cs typeface="Gothic"/>
              </a:rPr>
              <a:t>October 9,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388" y="414338"/>
            <a:ext cx="8785225" cy="1143000"/>
          </a:xfrm>
        </p:spPr>
        <p:txBody>
          <a:bodyPr/>
          <a:lstStyle/>
          <a:p>
            <a:pPr eaLnBrk="1" hangingPunct="1"/>
            <a:r>
              <a:rPr lang="en-GB" altLang="id-ID" sz="3200" b="1" smtClean="0">
                <a:latin typeface="Garamond" pitchFamily="18" charset="0"/>
              </a:rPr>
              <a:t>Kaplan-Meier Estimates of the Probability of COPD Exacerbation and Death from Any Cause</a:t>
            </a:r>
            <a:br>
              <a:rPr lang="en-GB" altLang="id-ID" sz="3200" b="1" smtClean="0">
                <a:latin typeface="Garamond" pitchFamily="18" charset="0"/>
              </a:rPr>
            </a:br>
            <a:endParaRPr lang="id-ID" sz="3200" b="1" smtClean="0">
              <a:latin typeface="Garamond" pitchFamily="18" charset="0"/>
            </a:endParaRPr>
          </a:p>
        </p:txBody>
      </p:sp>
      <p:pic>
        <p:nvPicPr>
          <p:cNvPr id="29699" name="Picture 3"/>
          <p:cNvPicPr>
            <a:picLocks noChangeAspect="1" noChangeArrowheads="1"/>
          </p:cNvPicPr>
          <p:nvPr/>
        </p:nvPicPr>
        <p:blipFill>
          <a:blip r:embed="rId2"/>
          <a:srcRect l="4733" t="3040" r="5309" b="50000"/>
          <a:stretch>
            <a:fillRect/>
          </a:stretch>
        </p:blipFill>
        <p:spPr bwMode="auto">
          <a:xfrm>
            <a:off x="71438" y="1773238"/>
            <a:ext cx="4392612" cy="3582987"/>
          </a:xfrm>
          <a:prstGeom prst="rect">
            <a:avLst/>
          </a:prstGeom>
          <a:noFill/>
          <a:ln w="9525">
            <a:noFill/>
            <a:miter lim="800000"/>
            <a:headEnd/>
            <a:tailEnd/>
          </a:ln>
        </p:spPr>
      </p:pic>
      <p:sp>
        <p:nvSpPr>
          <p:cNvPr id="29700" name="Text Box 4"/>
          <p:cNvSpPr txBox="1">
            <a:spLocks noChangeArrowheads="1"/>
          </p:cNvSpPr>
          <p:nvPr/>
        </p:nvSpPr>
        <p:spPr bwMode="auto">
          <a:xfrm>
            <a:off x="5653088" y="6597650"/>
            <a:ext cx="4319587" cy="163513"/>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altLang="id-ID" sz="1100">
                <a:latin typeface="Garamond" pitchFamily="18" charset="0"/>
                <a:ea typeface="Gothic"/>
                <a:cs typeface="Gothic"/>
              </a:rPr>
              <a:t>Tashkin DP et al. N Engl J Med 2008;359:1543-1554</a:t>
            </a:r>
          </a:p>
        </p:txBody>
      </p:sp>
      <p:pic>
        <p:nvPicPr>
          <p:cNvPr id="29701" name="Picture 7"/>
          <p:cNvPicPr>
            <a:picLocks noChangeAspect="1" noChangeArrowheads="1"/>
          </p:cNvPicPr>
          <p:nvPr/>
        </p:nvPicPr>
        <p:blipFill>
          <a:blip r:embed="rId2"/>
          <a:srcRect l="4019" t="50186" r="3430" b="2681"/>
          <a:stretch>
            <a:fillRect/>
          </a:stretch>
        </p:blipFill>
        <p:spPr bwMode="auto">
          <a:xfrm>
            <a:off x="4572000" y="1773238"/>
            <a:ext cx="4481513"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1925" y="333375"/>
            <a:ext cx="8785225" cy="1143000"/>
          </a:xfrm>
        </p:spPr>
        <p:txBody>
          <a:bodyPr/>
          <a:lstStyle/>
          <a:p>
            <a:pPr eaLnBrk="1" hangingPunct="1"/>
            <a:r>
              <a:rPr lang="en-US" sz="3200" b="1" smtClean="0">
                <a:latin typeface="Garamond" pitchFamily="18" charset="0"/>
              </a:rPr>
              <a:t>Exacerbations of COPD and </a:t>
            </a:r>
            <a:br>
              <a:rPr lang="en-US" sz="3200" b="1" smtClean="0">
                <a:latin typeface="Garamond" pitchFamily="18" charset="0"/>
              </a:rPr>
            </a:br>
            <a:r>
              <a:rPr lang="en-US" sz="3200" b="1" smtClean="0">
                <a:latin typeface="Garamond" pitchFamily="18" charset="0"/>
              </a:rPr>
              <a:t>Related Hospitalizations</a:t>
            </a:r>
            <a:br>
              <a:rPr lang="en-US" sz="3200" b="1" smtClean="0">
                <a:latin typeface="Garamond" pitchFamily="18" charset="0"/>
              </a:rPr>
            </a:br>
            <a:endParaRPr lang="id-ID" sz="3200" b="1" smtClean="0">
              <a:latin typeface="Garamond" pitchFamily="18" charset="0"/>
            </a:endParaRPr>
          </a:p>
        </p:txBody>
      </p:sp>
      <p:pic>
        <p:nvPicPr>
          <p:cNvPr id="30723" name="Picture 3"/>
          <p:cNvPicPr>
            <a:picLocks noChangeAspect="1" noChangeArrowheads="1"/>
          </p:cNvPicPr>
          <p:nvPr/>
        </p:nvPicPr>
        <p:blipFill>
          <a:blip r:embed="rId2"/>
          <a:srcRect/>
          <a:stretch>
            <a:fillRect/>
          </a:stretch>
        </p:blipFill>
        <p:spPr bwMode="auto">
          <a:xfrm>
            <a:off x="252413" y="1341438"/>
            <a:ext cx="8604250" cy="4611687"/>
          </a:xfrm>
          <a:prstGeom prst="rect">
            <a:avLst/>
          </a:prstGeom>
          <a:noFill/>
          <a:ln w="9525">
            <a:noFill/>
            <a:miter lim="800000"/>
            <a:headEnd/>
            <a:tailEnd/>
          </a:ln>
        </p:spPr>
      </p:pic>
      <p:sp>
        <p:nvSpPr>
          <p:cNvPr id="30724" name="Text Box 4"/>
          <p:cNvSpPr txBox="1">
            <a:spLocks noChangeArrowheads="1"/>
          </p:cNvSpPr>
          <p:nvPr/>
        </p:nvSpPr>
        <p:spPr bwMode="auto">
          <a:xfrm>
            <a:off x="5653088" y="6597650"/>
            <a:ext cx="4319587" cy="163513"/>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altLang="id-ID" sz="1100">
                <a:latin typeface="Garamond" pitchFamily="18" charset="0"/>
                <a:ea typeface="Gothic"/>
                <a:cs typeface="Gothic"/>
              </a:rPr>
              <a:t>Tashkin DP et al. N Engl J Med 2008;359:1543-1554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9388" y="414338"/>
            <a:ext cx="8785225" cy="1143000"/>
          </a:xfrm>
        </p:spPr>
        <p:txBody>
          <a:bodyPr/>
          <a:lstStyle/>
          <a:p>
            <a:pPr eaLnBrk="1" hangingPunct="1"/>
            <a:r>
              <a:rPr lang="en-US" sz="3200" b="1" smtClean="0">
                <a:latin typeface="Garamond" pitchFamily="18" charset="0"/>
              </a:rPr>
              <a:t>Incidence Rate of Serious Adverse Events </a:t>
            </a:r>
            <a:br>
              <a:rPr lang="en-US" sz="3200" b="1" smtClean="0">
                <a:latin typeface="Garamond" pitchFamily="18" charset="0"/>
              </a:rPr>
            </a:br>
            <a:r>
              <a:rPr lang="en-US" sz="3200" b="1" smtClean="0">
                <a:latin typeface="Garamond" pitchFamily="18" charset="0"/>
              </a:rPr>
              <a:t>per 100 Patient-Years</a:t>
            </a:r>
            <a:br>
              <a:rPr lang="en-US" sz="3200" b="1" smtClean="0">
                <a:latin typeface="Garamond" pitchFamily="18" charset="0"/>
              </a:rPr>
            </a:br>
            <a:endParaRPr lang="id-ID" sz="3200" b="1" smtClean="0">
              <a:latin typeface="Garamond" pitchFamily="18" charset="0"/>
            </a:endParaRPr>
          </a:p>
        </p:txBody>
      </p:sp>
      <p:pic>
        <p:nvPicPr>
          <p:cNvPr id="31747" name="Content Placeholder 3"/>
          <p:cNvPicPr>
            <a:picLocks noGrp="1" noChangeAspect="1" noChangeArrowheads="1"/>
          </p:cNvPicPr>
          <p:nvPr>
            <p:ph idx="1"/>
          </p:nvPr>
        </p:nvPicPr>
        <p:blipFill>
          <a:blip r:embed="rId2"/>
          <a:srcRect/>
          <a:stretch>
            <a:fillRect/>
          </a:stretch>
        </p:blipFill>
        <p:spPr>
          <a:xfrm>
            <a:off x="882650" y="1412875"/>
            <a:ext cx="7378700" cy="4895850"/>
          </a:xfrm>
        </p:spPr>
      </p:pic>
      <p:sp>
        <p:nvSpPr>
          <p:cNvPr id="31748" name="Text Box 4"/>
          <p:cNvSpPr txBox="1">
            <a:spLocks noChangeArrowheads="1"/>
          </p:cNvSpPr>
          <p:nvPr/>
        </p:nvSpPr>
        <p:spPr bwMode="auto">
          <a:xfrm>
            <a:off x="5653088" y="6597650"/>
            <a:ext cx="4319587" cy="163513"/>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pPr>
            <a:r>
              <a:rPr lang="en-GB" altLang="id-ID" sz="1100">
                <a:latin typeface="Garamond" pitchFamily="18" charset="0"/>
                <a:ea typeface="Gothic"/>
                <a:cs typeface="Gothic"/>
              </a:rPr>
              <a:t>Tashkin DP et al. N Engl J Med 2008;359:1543-1554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46088" y="-17463"/>
            <a:ext cx="8229600" cy="1143001"/>
          </a:xfrm>
        </p:spPr>
        <p:txBody>
          <a:bodyPr/>
          <a:lstStyle/>
          <a:p>
            <a:pPr eaLnBrk="1" hangingPunct="1"/>
            <a:r>
              <a:rPr lang="en-US" sz="3200" b="1" smtClean="0">
                <a:latin typeface="Garamond" pitchFamily="18" charset="0"/>
              </a:rPr>
              <a:t>Take Home Message</a:t>
            </a:r>
          </a:p>
        </p:txBody>
      </p:sp>
      <p:sp>
        <p:nvSpPr>
          <p:cNvPr id="32771" name="Content Placeholder 4"/>
          <p:cNvSpPr>
            <a:spLocks noGrp="1"/>
          </p:cNvSpPr>
          <p:nvPr>
            <p:ph idx="1"/>
          </p:nvPr>
        </p:nvSpPr>
        <p:spPr>
          <a:xfrm>
            <a:off x="315913" y="1233488"/>
            <a:ext cx="8720137" cy="4572000"/>
          </a:xfrm>
        </p:spPr>
        <p:txBody>
          <a:bodyPr rtlCol="0">
            <a:normAutofit/>
          </a:bodyPr>
          <a:lstStyle/>
          <a:p>
            <a:pPr eaLnBrk="1" fontAlgn="auto" hangingPunct="1">
              <a:spcAft>
                <a:spcPts val="0"/>
              </a:spcAft>
              <a:defRPr/>
            </a:pPr>
            <a:r>
              <a:rPr lang="en-GB" sz="2000" dirty="0" smtClean="0">
                <a:latin typeface="+mj-lt"/>
              </a:rPr>
              <a:t>Cholinergic tone impacts bronchoconstriction in COPD</a:t>
            </a:r>
          </a:p>
          <a:p>
            <a:pPr eaLnBrk="1" fontAlgn="auto" hangingPunct="1">
              <a:spcAft>
                <a:spcPts val="0"/>
              </a:spcAft>
              <a:defRPr/>
            </a:pPr>
            <a:r>
              <a:rPr lang="en-GB" sz="2000" dirty="0" err="1" smtClean="0">
                <a:latin typeface="+mj-lt"/>
              </a:rPr>
              <a:t>Tiotropium</a:t>
            </a:r>
            <a:r>
              <a:rPr lang="en-GB" sz="2000" dirty="0" smtClean="0">
                <a:latin typeface="+mj-lt"/>
              </a:rPr>
              <a:t> has shown effective to reduce exacerbation rate and delay time to first exacerbation </a:t>
            </a:r>
            <a:r>
              <a:rPr lang="en-GB" sz="2000" dirty="0" smtClean="0">
                <a:latin typeface="+mj-lt"/>
                <a:sym typeface="Wingdings" pitchFamily="2" charset="2"/>
              </a:rPr>
              <a:t> </a:t>
            </a:r>
            <a:r>
              <a:rPr lang="en-GB" sz="2000" b="1" dirty="0" smtClean="0">
                <a:latin typeface="+mj-lt"/>
                <a:sym typeface="Wingdings" pitchFamily="2" charset="2"/>
              </a:rPr>
              <a:t>time to first exacerbation means prevention</a:t>
            </a:r>
            <a:endParaRPr lang="en-GB" sz="2000" b="1" dirty="0" smtClean="0">
              <a:latin typeface="+mj-lt"/>
            </a:endParaRPr>
          </a:p>
          <a:p>
            <a:pPr eaLnBrk="1" fontAlgn="auto" hangingPunct="1">
              <a:spcAft>
                <a:spcPts val="0"/>
              </a:spcAft>
              <a:defRPr/>
            </a:pPr>
            <a:r>
              <a:rPr lang="en-GB" sz="2000" dirty="0" smtClean="0">
                <a:latin typeface="+mj-lt"/>
                <a:cs typeface="Arial" charset="0"/>
              </a:rPr>
              <a:t>LAMA vs. LABA:</a:t>
            </a:r>
          </a:p>
          <a:p>
            <a:pPr lvl="1" eaLnBrk="1" fontAlgn="auto" hangingPunct="1">
              <a:spcAft>
                <a:spcPts val="0"/>
              </a:spcAft>
              <a:defRPr/>
            </a:pPr>
            <a:r>
              <a:rPr lang="en-GB" sz="2000" dirty="0" smtClean="0">
                <a:latin typeface="+mj-lt"/>
                <a:cs typeface="Arial" charset="0"/>
              </a:rPr>
              <a:t>Compared to </a:t>
            </a:r>
            <a:r>
              <a:rPr lang="en-GB" sz="2000" dirty="0" err="1" smtClean="0">
                <a:latin typeface="+mj-lt"/>
                <a:cs typeface="Arial" charset="0"/>
              </a:rPr>
              <a:t>salmeterol</a:t>
            </a:r>
            <a:r>
              <a:rPr lang="en-GB" sz="2000" dirty="0" smtClean="0">
                <a:latin typeface="+mj-lt"/>
                <a:cs typeface="Arial" charset="0"/>
              </a:rPr>
              <a:t> (LABA), </a:t>
            </a:r>
            <a:r>
              <a:rPr lang="en-GB" sz="2000" dirty="0" err="1" smtClean="0">
                <a:latin typeface="+mj-lt"/>
                <a:cs typeface="Arial" charset="0"/>
              </a:rPr>
              <a:t>tiotropium</a:t>
            </a:r>
            <a:r>
              <a:rPr lang="en-GB" sz="2000" dirty="0" smtClean="0">
                <a:latin typeface="+mj-lt"/>
                <a:cs typeface="Arial" charset="0"/>
              </a:rPr>
              <a:t> (LAMA) was </a:t>
            </a:r>
            <a:r>
              <a:rPr lang="en-GB" sz="2000" b="1" dirty="0" smtClean="0">
                <a:latin typeface="+mj-lt"/>
                <a:cs typeface="Arial" charset="0"/>
              </a:rPr>
              <a:t>significantly more effective </a:t>
            </a:r>
            <a:r>
              <a:rPr lang="en-GB" sz="2000" dirty="0" smtClean="0">
                <a:latin typeface="+mj-lt"/>
                <a:cs typeface="Arial" charset="0"/>
              </a:rPr>
              <a:t>in preventing exacerbations and prevention of exacerbations by </a:t>
            </a:r>
            <a:r>
              <a:rPr lang="en-GB" sz="2000" dirty="0" err="1" smtClean="0">
                <a:latin typeface="+mj-lt"/>
                <a:cs typeface="Arial" charset="0"/>
              </a:rPr>
              <a:t>tiotropium</a:t>
            </a:r>
            <a:r>
              <a:rPr lang="en-GB" sz="2000" dirty="0" smtClean="0">
                <a:latin typeface="+mj-lt"/>
                <a:cs typeface="Arial" charset="0"/>
              </a:rPr>
              <a:t> alone appears to be efficient</a:t>
            </a:r>
          </a:p>
          <a:p>
            <a:pPr lvl="1" eaLnBrk="1" fontAlgn="auto" hangingPunct="1">
              <a:spcAft>
                <a:spcPts val="0"/>
              </a:spcAft>
              <a:defRPr/>
            </a:pPr>
            <a:r>
              <a:rPr lang="en-GB" sz="2000" dirty="0" smtClean="0">
                <a:latin typeface="+mj-lt"/>
                <a:cs typeface="Arial" charset="0"/>
              </a:rPr>
              <a:t>Compared to </a:t>
            </a:r>
            <a:r>
              <a:rPr lang="en-GB" sz="2000" dirty="0" err="1" smtClean="0">
                <a:latin typeface="+mj-lt"/>
                <a:cs typeface="Arial" charset="0"/>
              </a:rPr>
              <a:t>indacaterol</a:t>
            </a:r>
            <a:r>
              <a:rPr lang="en-GB" sz="2000" dirty="0" smtClean="0">
                <a:latin typeface="+mj-lt"/>
                <a:cs typeface="Arial" charset="0"/>
              </a:rPr>
              <a:t> (LABA), </a:t>
            </a:r>
            <a:r>
              <a:rPr lang="en-GB" sz="2000" dirty="0" err="1" smtClean="0">
                <a:latin typeface="+mj-lt"/>
                <a:cs typeface="Arial" charset="0"/>
              </a:rPr>
              <a:t>tiotropium</a:t>
            </a:r>
            <a:r>
              <a:rPr lang="en-GB" sz="2000" dirty="0" smtClean="0">
                <a:latin typeface="+mj-lt"/>
                <a:cs typeface="Arial" charset="0"/>
              </a:rPr>
              <a:t> (LAMA) was </a:t>
            </a:r>
            <a:r>
              <a:rPr lang="en-US" sz="2000" b="1" dirty="0">
                <a:solidFill>
                  <a:srgbClr val="000000"/>
                </a:solidFill>
                <a:latin typeface="+mj-lt"/>
              </a:rPr>
              <a:t>s</a:t>
            </a:r>
            <a:r>
              <a:rPr lang="en-US" sz="2000" b="1" dirty="0" smtClean="0">
                <a:solidFill>
                  <a:srgbClr val="000000"/>
                </a:solidFill>
                <a:latin typeface="+mj-lt"/>
              </a:rPr>
              <a:t>tatistically </a:t>
            </a:r>
            <a:r>
              <a:rPr lang="en-US" sz="2000" b="1" dirty="0">
                <a:solidFill>
                  <a:srgbClr val="000000"/>
                </a:solidFill>
                <a:latin typeface="+mj-lt"/>
              </a:rPr>
              <a:t>significant </a:t>
            </a:r>
            <a:r>
              <a:rPr lang="en-US" sz="2000" dirty="0">
                <a:solidFill>
                  <a:srgbClr val="000000"/>
                </a:solidFill>
                <a:latin typeface="+mj-lt"/>
              </a:rPr>
              <a:t>20% </a:t>
            </a:r>
            <a:r>
              <a:rPr lang="en-US" sz="2000" dirty="0" smtClean="0">
                <a:solidFill>
                  <a:srgbClr val="000000"/>
                </a:solidFill>
                <a:latin typeface="+mj-lt"/>
              </a:rPr>
              <a:t>reducing </a:t>
            </a:r>
            <a:r>
              <a:rPr lang="en-US" sz="2000" dirty="0">
                <a:solidFill>
                  <a:srgbClr val="000000"/>
                </a:solidFill>
                <a:latin typeface="+mj-lt"/>
              </a:rPr>
              <a:t>the risk of the time to </a:t>
            </a:r>
            <a:r>
              <a:rPr lang="en-US" sz="2000" dirty="0" smtClean="0">
                <a:solidFill>
                  <a:srgbClr val="000000"/>
                </a:solidFill>
                <a:latin typeface="+mj-lt"/>
              </a:rPr>
              <a:t>first COPD exacerbation</a:t>
            </a:r>
          </a:p>
          <a:p>
            <a:pPr marL="285750" lvl="1" eaLnBrk="1" fontAlgn="auto" hangingPunct="1">
              <a:spcAft>
                <a:spcPts val="0"/>
              </a:spcAft>
              <a:buFont typeface="Wingdings" panose="05000000000000000000" pitchFamily="2" charset="2"/>
              <a:buChar char="§"/>
              <a:tabLst>
                <a:tab pos="354013" algn="l"/>
              </a:tabLst>
              <a:defRPr/>
            </a:pPr>
            <a:r>
              <a:rPr lang="en-GB" sz="2000" dirty="0" smtClean="0">
                <a:latin typeface="+mj-lt"/>
              </a:rPr>
              <a:t>In </a:t>
            </a:r>
            <a:r>
              <a:rPr lang="en-GB" sz="2000" dirty="0">
                <a:latin typeface="+mj-lt"/>
              </a:rPr>
              <a:t>patients with COPD, therapy with </a:t>
            </a:r>
            <a:r>
              <a:rPr lang="en-GB" sz="2000" dirty="0" err="1">
                <a:latin typeface="+mj-lt"/>
              </a:rPr>
              <a:t>tiotropium</a:t>
            </a:r>
            <a:r>
              <a:rPr lang="en-GB" sz="2000" dirty="0">
                <a:latin typeface="+mj-lt"/>
              </a:rPr>
              <a:t> was associated with improvements in lung function, quality of life, and exacerbations during a 4-year period but did not significantly reduce the rate of decline in FEV</a:t>
            </a:r>
            <a:r>
              <a:rPr lang="en-GB" sz="2000" baseline="-33000" dirty="0">
                <a:latin typeface="+mj-lt"/>
              </a:rPr>
              <a:t>1</a:t>
            </a:r>
          </a:p>
          <a:p>
            <a:pPr eaLnBrk="1" fontAlgn="auto" hangingPunct="1">
              <a:spcAft>
                <a:spcPts val="0"/>
              </a:spcAft>
              <a:defRPr/>
            </a:pPr>
            <a:endParaRPr lang="en-GB" sz="2000" dirty="0" smtClean="0">
              <a:latin typeface="+mj-l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20725" y="2801938"/>
            <a:ext cx="7523163" cy="1058862"/>
          </a:xfrm>
          <a:prstGeom prst="rect">
            <a:avLst/>
          </a:prstGeom>
          <a:noFill/>
          <a:ln w="12700">
            <a:noFill/>
            <a:miter lim="800000"/>
            <a:headEnd/>
            <a:tailEnd/>
          </a:ln>
        </p:spPr>
        <p:txBody>
          <a:bodyPr lIns="36000" tIns="36000" rIns="36000" bIns="36000" anchor="b"/>
          <a:lstStyle/>
          <a:p>
            <a:pPr algn="ctr" eaLnBrk="0" hangingPunct="0">
              <a:defRPr/>
            </a:pPr>
            <a:r>
              <a:rPr lang="en-US" sz="3600" b="1" dirty="0">
                <a:solidFill>
                  <a:prstClr val="black"/>
                </a:solidFill>
                <a:effectLst>
                  <a:outerShdw blurRad="38100" dist="38100" dir="2700000" algn="tl">
                    <a:srgbClr val="000000">
                      <a:alpha val="43137"/>
                    </a:srgbClr>
                  </a:outerShdw>
                </a:effectLst>
                <a:latin typeface="Garamond" pitchFamily="18" charset="0"/>
                <a:ea typeface="ＭＳ Ｐゴシック" pitchFamily="34" charset="-128"/>
                <a:cs typeface="+mn-cs"/>
              </a:rPr>
              <a:t>Thank You</a:t>
            </a:r>
          </a:p>
        </p:txBody>
      </p:sp>
      <p:sp>
        <p:nvSpPr>
          <p:cNvPr id="5" name="Rectangle 3"/>
          <p:cNvSpPr>
            <a:spLocks noChangeArrowheads="1"/>
          </p:cNvSpPr>
          <p:nvPr/>
        </p:nvSpPr>
        <p:spPr bwMode="auto">
          <a:xfrm>
            <a:off x="900113" y="1938338"/>
            <a:ext cx="7523162" cy="1058862"/>
          </a:xfrm>
          <a:prstGeom prst="rect">
            <a:avLst/>
          </a:prstGeom>
          <a:noFill/>
          <a:ln w="12700">
            <a:noFill/>
            <a:miter lim="800000"/>
            <a:headEnd/>
            <a:tailEnd/>
          </a:ln>
        </p:spPr>
        <p:txBody>
          <a:bodyPr lIns="36000" tIns="36000" rIns="36000" bIns="36000" anchor="b"/>
          <a:lstStyle/>
          <a:p>
            <a:pPr algn="ctr" eaLnBrk="0" hangingPunct="0">
              <a:defRPr/>
            </a:pPr>
            <a:r>
              <a:rPr lang="en-US" sz="3600" b="1" dirty="0">
                <a:solidFill>
                  <a:prstClr val="black"/>
                </a:solidFill>
                <a:effectLst>
                  <a:outerShdw blurRad="38100" dist="38100" dir="2700000" algn="tl">
                    <a:srgbClr val="000000">
                      <a:alpha val="43137"/>
                    </a:srgbClr>
                  </a:outerShdw>
                </a:effectLst>
                <a:latin typeface="Garamond" pitchFamily="18" charset="0"/>
                <a:ea typeface="ＭＳ Ｐゴシック" pitchFamily="34" charset="-128"/>
                <a:cs typeface="+mn-cs"/>
              </a:rPr>
              <a:t>Their future is in our hands</a:t>
            </a:r>
          </a:p>
        </p:txBody>
      </p:sp>
      <p:pic>
        <p:nvPicPr>
          <p:cNvPr id="7170" name="Picture 2"/>
          <p:cNvPicPr>
            <a:picLocks noChangeAspect="1" noChangeArrowheads="1"/>
          </p:cNvPicPr>
          <p:nvPr/>
        </p:nvPicPr>
        <p:blipFill>
          <a:blip r:embed="rId2"/>
          <a:srcRect/>
          <a:stretch>
            <a:fillRect/>
          </a:stretch>
        </p:blipFill>
        <p:spPr bwMode="auto">
          <a:xfrm>
            <a:off x="2484438" y="1460500"/>
            <a:ext cx="4200525" cy="790575"/>
          </a:xfrm>
          <a:prstGeom prst="rect">
            <a:avLst/>
          </a:prstGeom>
          <a:noFill/>
          <a:ln w="9525">
            <a:solidFill>
              <a:schemeClr val="tx1">
                <a:lumMod val="65000"/>
                <a:lumOff val="35000"/>
              </a:schemeClr>
            </a:solidFill>
            <a:prstDash val="sysDot"/>
            <a:miter lim="800000"/>
            <a:headEnd/>
            <a:tailEnd/>
          </a:ln>
          <a:effectLst/>
          <a:extLst>
            <a:ext uri="{909E8E84-426E-40DD-AFC4-6F175D3DCCD1}"/>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SISTEM SARAF OTONOM</a:t>
            </a:r>
          </a:p>
        </p:txBody>
      </p:sp>
      <p:graphicFrame>
        <p:nvGraphicFramePr>
          <p:cNvPr id="4" name="Content Placeholder 3"/>
          <p:cNvGraphicFramePr>
            <a:graphicFrameLocks noGrp="1"/>
          </p:cNvGraphicFramePr>
          <p:nvPr>
            <p:ph idx="1"/>
          </p:nvPr>
        </p:nvGraphicFramePr>
        <p:xfrm>
          <a:off x="228600" y="3048000"/>
          <a:ext cx="8610600" cy="334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Rounded Rectangle 4"/>
          <p:cNvSpPr>
            <a:spLocks noChangeArrowheads="1"/>
          </p:cNvSpPr>
          <p:nvPr/>
        </p:nvSpPr>
        <p:spPr bwMode="auto">
          <a:xfrm>
            <a:off x="604838" y="1752600"/>
            <a:ext cx="2895600" cy="533400"/>
          </a:xfrm>
          <a:prstGeom prst="roundRect">
            <a:avLst>
              <a:gd name="adj" fmla="val 16667"/>
            </a:avLst>
          </a:prstGeom>
          <a:solidFill>
            <a:srgbClr val="7030A0"/>
          </a:solidFill>
          <a:ln w="9525" algn="ctr">
            <a:solidFill>
              <a:schemeClr val="tx1"/>
            </a:solidFill>
            <a:round/>
            <a:headEnd/>
            <a:tailEnd/>
          </a:ln>
        </p:spPr>
        <p:txBody>
          <a:bodyPr/>
          <a:lstStyle/>
          <a:p>
            <a:pPr algn="ctr"/>
            <a:r>
              <a:rPr lang="en-US" b="1">
                <a:solidFill>
                  <a:srgbClr val="000000"/>
                </a:solidFill>
              </a:rPr>
              <a:t>PARASIMPATIS</a:t>
            </a:r>
          </a:p>
        </p:txBody>
      </p:sp>
      <p:sp>
        <p:nvSpPr>
          <p:cNvPr id="5125" name="Rounded Rectangle 5"/>
          <p:cNvSpPr>
            <a:spLocks noChangeArrowheads="1"/>
          </p:cNvSpPr>
          <p:nvPr/>
        </p:nvSpPr>
        <p:spPr bwMode="auto">
          <a:xfrm>
            <a:off x="4329113" y="1752600"/>
            <a:ext cx="2743200" cy="533400"/>
          </a:xfrm>
          <a:prstGeom prst="roundRect">
            <a:avLst>
              <a:gd name="adj" fmla="val 16667"/>
            </a:avLst>
          </a:prstGeom>
          <a:solidFill>
            <a:srgbClr val="7030A0"/>
          </a:solidFill>
          <a:ln w="9525" algn="ctr">
            <a:solidFill>
              <a:schemeClr val="tx1"/>
            </a:solidFill>
            <a:round/>
            <a:headEnd/>
            <a:tailEnd/>
          </a:ln>
        </p:spPr>
        <p:txBody>
          <a:bodyPr/>
          <a:lstStyle/>
          <a:p>
            <a:pPr algn="ctr"/>
            <a:r>
              <a:rPr lang="en-US" b="1">
                <a:solidFill>
                  <a:srgbClr val="000000"/>
                </a:solidFill>
              </a:rPr>
              <a:t>SIMPATIS</a:t>
            </a:r>
          </a:p>
        </p:txBody>
      </p:sp>
      <p:sp>
        <p:nvSpPr>
          <p:cNvPr id="5126" name="Rounded Rectangle 6"/>
          <p:cNvSpPr>
            <a:spLocks noChangeArrowheads="1"/>
          </p:cNvSpPr>
          <p:nvPr/>
        </p:nvSpPr>
        <p:spPr bwMode="auto">
          <a:xfrm>
            <a:off x="7215188" y="1752600"/>
            <a:ext cx="1547812" cy="457200"/>
          </a:xfrm>
          <a:prstGeom prst="roundRect">
            <a:avLst>
              <a:gd name="adj" fmla="val 16667"/>
            </a:avLst>
          </a:prstGeom>
          <a:solidFill>
            <a:srgbClr val="7030A0"/>
          </a:solidFill>
          <a:ln w="9525" algn="ctr">
            <a:solidFill>
              <a:schemeClr val="tx1"/>
            </a:solidFill>
            <a:round/>
            <a:headEnd/>
            <a:tailEnd/>
          </a:ln>
        </p:spPr>
        <p:txBody>
          <a:bodyPr/>
          <a:lstStyle/>
          <a:p>
            <a:pPr algn="ctr"/>
            <a:r>
              <a:rPr lang="en-US" b="1">
                <a:solidFill>
                  <a:srgbClr val="000000"/>
                </a:solidFill>
              </a:rPr>
              <a:t>AFEREN</a:t>
            </a:r>
          </a:p>
        </p:txBody>
      </p:sp>
      <p:sp>
        <p:nvSpPr>
          <p:cNvPr id="5127" name="Down Arrow 7"/>
          <p:cNvSpPr>
            <a:spLocks noChangeArrowheads="1"/>
          </p:cNvSpPr>
          <p:nvPr/>
        </p:nvSpPr>
        <p:spPr bwMode="auto">
          <a:xfrm>
            <a:off x="5757863" y="2438400"/>
            <a:ext cx="457200" cy="533400"/>
          </a:xfrm>
          <a:prstGeom prst="downArrow">
            <a:avLst>
              <a:gd name="adj1" fmla="val 50000"/>
              <a:gd name="adj2" fmla="val 49999"/>
            </a:avLst>
          </a:prstGeom>
          <a:solidFill>
            <a:schemeClr val="accent1"/>
          </a:solidFill>
          <a:ln w="9525" algn="ctr">
            <a:solidFill>
              <a:schemeClr val="tx1"/>
            </a:solidFill>
            <a:round/>
            <a:headEnd/>
            <a:tailEnd/>
          </a:ln>
        </p:spPr>
        <p:txBody>
          <a:bodyPr/>
          <a:lstStyle/>
          <a:p>
            <a:pPr algn="ctr"/>
            <a:endParaRPr lang="id-ID"/>
          </a:p>
        </p:txBody>
      </p:sp>
      <p:sp>
        <p:nvSpPr>
          <p:cNvPr id="5128" name="Down Arrow 8"/>
          <p:cNvSpPr>
            <a:spLocks noChangeArrowheads="1"/>
          </p:cNvSpPr>
          <p:nvPr/>
        </p:nvSpPr>
        <p:spPr bwMode="auto">
          <a:xfrm>
            <a:off x="1900238" y="2438400"/>
            <a:ext cx="457200" cy="533400"/>
          </a:xfrm>
          <a:prstGeom prst="downArrow">
            <a:avLst>
              <a:gd name="adj1" fmla="val 50000"/>
              <a:gd name="adj2" fmla="val 49999"/>
            </a:avLst>
          </a:prstGeom>
          <a:solidFill>
            <a:schemeClr val="accent1"/>
          </a:solidFill>
          <a:ln w="9525" algn="ctr">
            <a:solidFill>
              <a:schemeClr val="tx1"/>
            </a:solidFill>
            <a:round/>
            <a:headEnd/>
            <a:tailEnd/>
          </a:ln>
        </p:spPr>
        <p:txBody>
          <a:bodyP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36838"/>
            <a:ext cx="8229600" cy="1143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Spiriva Inhalers</a:t>
            </a:r>
            <a:endParaRPr lang="id-ID" b="1" dirty="0">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2627313" y="6624638"/>
            <a:ext cx="6407150" cy="404812"/>
          </a:xfrm>
          <a:prstGeom prst="rect">
            <a:avLst/>
          </a:prstGeom>
          <a:noFill/>
          <a:ln>
            <a:noFill/>
          </a:ln>
          <a:extLst>
            <a:ext uri="{909E8E84-426E-40DD-AFC4-6F175D3DCCD1}"/>
            <a:ext uri="{91240B29-F687-4F45-9708-019B960494DF}"/>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algn="r" fontAlgn="auto">
              <a:spcBef>
                <a:spcPct val="0"/>
              </a:spcBef>
              <a:spcAft>
                <a:spcPts val="0"/>
              </a:spcAft>
              <a:buFontTx/>
              <a:buNone/>
              <a:defRPr/>
            </a:pPr>
            <a:r>
              <a:rPr lang="en-US" altLang="id-ID" sz="1000" dirty="0" smtClean="0">
                <a:solidFill>
                  <a:srgbClr val="000000"/>
                </a:solidFill>
                <a:latin typeface="+mn-lt"/>
                <a:ea typeface="Calibri" pitchFamily="34" charset="0"/>
                <a:cs typeface="Calibri" pitchFamily="34" charset="0"/>
              </a:rPr>
              <a:t>1</a:t>
            </a:r>
            <a:r>
              <a:rPr lang="en-GB" altLang="id-ID" sz="1000" dirty="0">
                <a:solidFill>
                  <a:srgbClr val="000000"/>
                </a:solidFill>
                <a:latin typeface="+mn-lt"/>
                <a:ea typeface="Calibri" pitchFamily="34" charset="0"/>
                <a:cs typeface="Calibri" pitchFamily="34" charset="0"/>
              </a:rPr>
              <a:t>. </a:t>
            </a:r>
            <a:r>
              <a:rPr lang="id-ID" altLang="id-ID" sz="1000" dirty="0">
                <a:solidFill>
                  <a:srgbClr val="000000"/>
                </a:solidFill>
                <a:latin typeface="+mn-lt"/>
                <a:ea typeface="Calibri" pitchFamily="34" charset="0"/>
                <a:cs typeface="Calibri" pitchFamily="34" charset="0"/>
              </a:rPr>
              <a:t>Informasi Produk Lokal </a:t>
            </a:r>
            <a:r>
              <a:rPr lang="en-GB" altLang="id-ID" sz="1000" dirty="0">
                <a:solidFill>
                  <a:srgbClr val="000000"/>
                </a:solidFill>
                <a:latin typeface="+mn-lt"/>
                <a:ea typeface="Calibri" pitchFamily="34" charset="0"/>
                <a:cs typeface="Calibri" pitchFamily="34" charset="0"/>
              </a:rPr>
              <a:t>S</a:t>
            </a:r>
            <a:r>
              <a:rPr lang="id-ID" altLang="id-ID" sz="1000" dirty="0">
                <a:solidFill>
                  <a:srgbClr val="000000"/>
                </a:solidFill>
                <a:latin typeface="+mn-lt"/>
                <a:ea typeface="Calibri" pitchFamily="34" charset="0"/>
                <a:cs typeface="Calibri" pitchFamily="34" charset="0"/>
              </a:rPr>
              <a:t>piriva </a:t>
            </a:r>
            <a:r>
              <a:rPr lang="en-GB" altLang="id-ID" sz="1000" dirty="0">
                <a:solidFill>
                  <a:srgbClr val="000000"/>
                </a:solidFill>
                <a:latin typeface="+mn-lt"/>
                <a:ea typeface="Calibri" pitchFamily="34" charset="0"/>
                <a:cs typeface="Calibri" pitchFamily="34" charset="0"/>
              </a:rPr>
              <a:t>201</a:t>
            </a:r>
            <a:r>
              <a:rPr lang="en-US" altLang="id-ID" sz="1000" dirty="0">
                <a:solidFill>
                  <a:srgbClr val="000000"/>
                </a:solidFill>
                <a:latin typeface="+mn-lt"/>
                <a:ea typeface="Calibri" pitchFamily="34" charset="0"/>
                <a:cs typeface="Calibri" pitchFamily="34" charset="0"/>
              </a:rPr>
              <a:t>5; </a:t>
            </a:r>
            <a:r>
              <a:rPr lang="en-GB" altLang="id-ID" sz="1000" dirty="0">
                <a:solidFill>
                  <a:srgbClr val="000000"/>
                </a:solidFill>
                <a:latin typeface="+mn-lt"/>
                <a:ea typeface="Calibri" pitchFamily="34" charset="0"/>
                <a:cs typeface="Calibri" pitchFamily="34" charset="0"/>
              </a:rPr>
              <a:t>2. </a:t>
            </a:r>
            <a:r>
              <a:rPr lang="id-ID" altLang="id-ID" sz="1000" dirty="0">
                <a:solidFill>
                  <a:srgbClr val="000000"/>
                </a:solidFill>
                <a:latin typeface="+mn-lt"/>
                <a:ea typeface="Calibri" pitchFamily="34" charset="0"/>
                <a:cs typeface="Calibri" pitchFamily="34" charset="0"/>
              </a:rPr>
              <a:t>Informasi Produk Lokal </a:t>
            </a:r>
            <a:r>
              <a:rPr lang="en-GB" altLang="id-ID" sz="1000" dirty="0">
                <a:solidFill>
                  <a:srgbClr val="000000"/>
                </a:solidFill>
                <a:latin typeface="+mn-lt"/>
                <a:ea typeface="Calibri" pitchFamily="34" charset="0"/>
                <a:cs typeface="Calibri" pitchFamily="34" charset="0"/>
              </a:rPr>
              <a:t>S</a:t>
            </a:r>
            <a:r>
              <a:rPr lang="id-ID" altLang="id-ID" sz="1000" dirty="0">
                <a:solidFill>
                  <a:srgbClr val="000000"/>
                </a:solidFill>
                <a:latin typeface="+mn-lt"/>
                <a:ea typeface="Calibri" pitchFamily="34" charset="0"/>
                <a:cs typeface="Calibri" pitchFamily="34" charset="0"/>
              </a:rPr>
              <a:t>piriva Respimat </a:t>
            </a:r>
            <a:r>
              <a:rPr lang="en-GB" altLang="id-ID" sz="1000" dirty="0">
                <a:solidFill>
                  <a:srgbClr val="000000"/>
                </a:solidFill>
                <a:latin typeface="+mn-lt"/>
                <a:ea typeface="Calibri" pitchFamily="34" charset="0"/>
                <a:cs typeface="Calibri" pitchFamily="34" charset="0"/>
              </a:rPr>
              <a:t>201</a:t>
            </a:r>
            <a:r>
              <a:rPr lang="en-US" altLang="id-ID" sz="1000" dirty="0">
                <a:solidFill>
                  <a:srgbClr val="000000"/>
                </a:solidFill>
                <a:latin typeface="+mn-lt"/>
                <a:ea typeface="Calibri" pitchFamily="34" charset="0"/>
                <a:cs typeface="Calibri" pitchFamily="34" charset="0"/>
              </a:rPr>
              <a:t>5</a:t>
            </a:r>
            <a:endParaRPr lang="id-ID" altLang="id-ID" sz="1000" dirty="0">
              <a:solidFill>
                <a:srgbClr val="000000"/>
              </a:solidFill>
              <a:latin typeface="+mn-lt"/>
              <a:ea typeface="Calibri" pitchFamily="34" charset="0"/>
              <a:cs typeface="Calibri" pitchFamily="34" charset="0"/>
            </a:endParaRPr>
          </a:p>
          <a:p>
            <a:pPr lvl="1" algn="r" fontAlgn="auto">
              <a:spcBef>
                <a:spcPct val="0"/>
              </a:spcBef>
              <a:spcAft>
                <a:spcPts val="0"/>
              </a:spcAft>
              <a:buFontTx/>
              <a:buNone/>
              <a:defRPr/>
            </a:pPr>
            <a:endParaRPr lang="en-GB" altLang="id-ID" sz="1000" dirty="0">
              <a:solidFill>
                <a:srgbClr val="000000"/>
              </a:solidFill>
              <a:latin typeface="+mn-lt"/>
              <a:ea typeface="Calibri" pitchFamily="34" charset="0"/>
              <a:cs typeface="Calibri" pitchFamily="34" charset="0"/>
            </a:endParaRPr>
          </a:p>
        </p:txBody>
      </p:sp>
      <p:pic>
        <p:nvPicPr>
          <p:cNvPr id="35843" name="Picture 2"/>
          <p:cNvPicPr>
            <a:picLocks noChangeAspect="1" noChangeArrowheads="1"/>
          </p:cNvPicPr>
          <p:nvPr/>
        </p:nvPicPr>
        <p:blipFill>
          <a:blip r:embed="rId3"/>
          <a:srcRect/>
          <a:stretch>
            <a:fillRect/>
          </a:stretch>
        </p:blipFill>
        <p:spPr bwMode="auto">
          <a:xfrm>
            <a:off x="7834313" y="188913"/>
            <a:ext cx="1150937" cy="374650"/>
          </a:xfrm>
          <a:prstGeom prst="rect">
            <a:avLst/>
          </a:prstGeom>
          <a:noFill/>
          <a:ln w="9525">
            <a:noFill/>
            <a:miter lim="800000"/>
            <a:headEnd/>
            <a:tailEnd/>
          </a:ln>
        </p:spPr>
      </p:pic>
      <p:pic>
        <p:nvPicPr>
          <p:cNvPr id="35844" name="Picture 2"/>
          <p:cNvPicPr>
            <a:picLocks noChangeAspect="1" noChangeArrowheads="1"/>
          </p:cNvPicPr>
          <p:nvPr/>
        </p:nvPicPr>
        <p:blipFill>
          <a:blip r:embed="rId4"/>
          <a:srcRect/>
          <a:stretch>
            <a:fillRect/>
          </a:stretch>
        </p:blipFill>
        <p:spPr bwMode="auto">
          <a:xfrm>
            <a:off x="2728913" y="376238"/>
            <a:ext cx="3244850" cy="1060450"/>
          </a:xfrm>
          <a:prstGeom prst="rect">
            <a:avLst/>
          </a:prstGeom>
          <a:noFill/>
          <a:ln w="9525">
            <a:noFill/>
            <a:miter lim="800000"/>
            <a:headEnd/>
            <a:tailEnd/>
          </a:ln>
        </p:spPr>
      </p:pic>
      <p:grpSp>
        <p:nvGrpSpPr>
          <p:cNvPr id="35845" name="Group 3"/>
          <p:cNvGrpSpPr>
            <a:grpSpLocks/>
          </p:cNvGrpSpPr>
          <p:nvPr/>
        </p:nvGrpSpPr>
        <p:grpSpPr bwMode="auto">
          <a:xfrm>
            <a:off x="901700" y="1436688"/>
            <a:ext cx="3560763" cy="4097337"/>
            <a:chOff x="1328306" y="1437392"/>
            <a:chExt cx="3559504" cy="4097278"/>
          </a:xfrm>
        </p:grpSpPr>
        <p:sp>
          <p:nvSpPr>
            <p:cNvPr id="103434" name="TextBox 2"/>
            <p:cNvSpPr txBox="1">
              <a:spLocks noChangeArrowheads="1"/>
            </p:cNvSpPr>
            <p:nvPr/>
          </p:nvSpPr>
          <p:spPr bwMode="auto">
            <a:xfrm>
              <a:off x="1647281" y="4364700"/>
              <a:ext cx="3240529" cy="1169970"/>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id-ID" sz="1400" dirty="0" err="1">
                  <a:latin typeface="+mn-lt"/>
                  <a:cs typeface="+mn-cs"/>
                </a:rPr>
                <a:t>Tiap</a:t>
              </a:r>
              <a:r>
                <a:rPr lang="en-US" altLang="id-ID" sz="1400" dirty="0">
                  <a:latin typeface="+mn-lt"/>
                  <a:cs typeface="+mn-cs"/>
                </a:rPr>
                <a:t> </a:t>
              </a:r>
              <a:r>
                <a:rPr lang="en-US" altLang="id-ID" sz="1400" b="1" dirty="0">
                  <a:latin typeface="+mn-lt"/>
                  <a:cs typeface="+mn-cs"/>
                </a:rPr>
                <a:t>1 </a:t>
              </a:r>
              <a:r>
                <a:rPr lang="en-US" altLang="id-ID" sz="1400" b="1" dirty="0" err="1">
                  <a:latin typeface="+mn-lt"/>
                  <a:cs typeface="+mn-cs"/>
                </a:rPr>
                <a:t>kapsul</a:t>
              </a:r>
              <a:r>
                <a:rPr lang="en-US" altLang="id-ID" sz="1400" b="1" dirty="0">
                  <a:latin typeface="+mn-lt"/>
                  <a:cs typeface="+mn-cs"/>
                </a:rPr>
                <a:t> </a:t>
              </a:r>
              <a:r>
                <a:rPr lang="en-US" altLang="id-ID" sz="1400" b="1" dirty="0" err="1">
                  <a:latin typeface="+mn-lt"/>
                  <a:cs typeface="+mn-cs"/>
                </a:rPr>
                <a:t>inhalasi</a:t>
              </a:r>
              <a:r>
                <a:rPr lang="en-US" altLang="id-ID" sz="1400" dirty="0">
                  <a:latin typeface="+mn-lt"/>
                  <a:cs typeface="+mn-cs"/>
                </a:rPr>
                <a:t> </a:t>
              </a:r>
              <a:r>
                <a:rPr lang="en-US" altLang="id-ID" sz="1400" dirty="0" err="1">
                  <a:latin typeface="+mn-lt"/>
                  <a:cs typeface="+mn-cs"/>
                </a:rPr>
                <a:t>mengandung</a:t>
              </a:r>
              <a:r>
                <a:rPr lang="en-US" altLang="id-ID" sz="1400" dirty="0">
                  <a:latin typeface="+mn-lt"/>
                  <a:cs typeface="+mn-cs"/>
                </a:rPr>
                <a:t> </a:t>
              </a:r>
              <a:r>
                <a:rPr lang="en-US" altLang="id-ID" sz="1400" b="1" dirty="0" err="1">
                  <a:latin typeface="+mn-lt"/>
                  <a:cs typeface="+mn-cs"/>
                </a:rPr>
                <a:t>tiotropium</a:t>
              </a:r>
              <a:r>
                <a:rPr lang="en-US" altLang="id-ID" sz="1400" b="1" dirty="0">
                  <a:latin typeface="+mn-lt"/>
                  <a:cs typeface="+mn-cs"/>
                </a:rPr>
                <a:t> 18 mcg</a:t>
              </a:r>
              <a:r>
                <a:rPr lang="en-US" altLang="id-ID" sz="1400" dirty="0">
                  <a:latin typeface="+mn-lt"/>
                  <a:cs typeface="+mn-cs"/>
                </a:rPr>
                <a:t>, </a:t>
              </a:r>
              <a:r>
                <a:rPr lang="en-US" altLang="id-ID" sz="1400" dirty="0" err="1">
                  <a:latin typeface="+mn-lt"/>
                  <a:cs typeface="+mn-cs"/>
                </a:rPr>
                <a:t>diinhalasi</a:t>
              </a:r>
              <a:r>
                <a:rPr lang="en-US" altLang="id-ID" sz="1400" dirty="0">
                  <a:latin typeface="+mn-lt"/>
                  <a:cs typeface="+mn-cs"/>
                </a:rPr>
                <a:t> </a:t>
              </a:r>
              <a:r>
                <a:rPr lang="en-US" altLang="id-ID" sz="1400" dirty="0" err="1">
                  <a:latin typeface="+mn-lt"/>
                  <a:cs typeface="+mn-cs"/>
                </a:rPr>
                <a:t>melalui</a:t>
              </a:r>
              <a:r>
                <a:rPr lang="en-US" altLang="id-ID" sz="1400" dirty="0">
                  <a:latin typeface="+mn-lt"/>
                  <a:cs typeface="+mn-cs"/>
                </a:rPr>
                <a:t> </a:t>
              </a:r>
              <a:r>
                <a:rPr lang="en-US" altLang="id-ID" sz="1400" dirty="0" err="1">
                  <a:latin typeface="+mn-lt"/>
                  <a:cs typeface="+mn-cs"/>
                </a:rPr>
                <a:t>alat</a:t>
              </a:r>
              <a:r>
                <a:rPr lang="en-US" altLang="id-ID" sz="1400" dirty="0">
                  <a:latin typeface="+mn-lt"/>
                  <a:cs typeface="+mn-cs"/>
                </a:rPr>
                <a:t> yang </a:t>
              </a:r>
              <a:r>
                <a:rPr lang="en-US" altLang="id-ID" sz="1400" dirty="0" err="1">
                  <a:latin typeface="+mn-lt"/>
                  <a:cs typeface="+mn-cs"/>
                </a:rPr>
                <a:t>disebut</a:t>
              </a:r>
              <a:r>
                <a:rPr lang="en-US" altLang="id-ID" sz="1400" dirty="0">
                  <a:latin typeface="+mn-lt"/>
                  <a:cs typeface="+mn-cs"/>
                </a:rPr>
                <a:t> </a:t>
              </a:r>
              <a:r>
                <a:rPr lang="en-US" altLang="id-ID" sz="1400" dirty="0" err="1">
                  <a:latin typeface="+mn-lt"/>
                  <a:cs typeface="+mn-cs"/>
                </a:rPr>
                <a:t>dengan</a:t>
              </a:r>
              <a:r>
                <a:rPr lang="en-US" altLang="id-ID" sz="1400" dirty="0">
                  <a:latin typeface="+mn-lt"/>
                  <a:cs typeface="+mn-cs"/>
                </a:rPr>
                <a:t> </a:t>
              </a:r>
              <a:r>
                <a:rPr lang="en-US" altLang="id-ID" sz="1400" b="1" dirty="0" err="1">
                  <a:latin typeface="+mn-lt"/>
                  <a:cs typeface="+mn-cs"/>
                </a:rPr>
                <a:t>HandiHaler</a:t>
              </a:r>
              <a:r>
                <a:rPr lang="en-US" altLang="id-ID" sz="1400" b="1" dirty="0">
                  <a:latin typeface="+mn-lt"/>
                  <a:ea typeface="Calibri" pitchFamily="34" charset="0"/>
                  <a:cs typeface="Calibri" pitchFamily="34" charset="0"/>
                </a:rPr>
                <a:t>®</a:t>
              </a:r>
            </a:p>
            <a:p>
              <a:pPr eaLnBrk="1" fontAlgn="auto" hangingPunct="1">
                <a:spcBef>
                  <a:spcPct val="0"/>
                </a:spcBef>
                <a:spcAft>
                  <a:spcPts val="0"/>
                </a:spcAft>
                <a:buFontTx/>
                <a:buNone/>
                <a:defRPr/>
              </a:pPr>
              <a:endParaRPr lang="en-US" altLang="id-ID" sz="1400" b="1" dirty="0">
                <a:latin typeface="+mn-lt"/>
                <a:ea typeface="Calibri" pitchFamily="34" charset="0"/>
                <a:cs typeface="Calibri" pitchFamily="34" charset="0"/>
              </a:endParaRPr>
            </a:p>
            <a:p>
              <a:pPr eaLnBrk="1" fontAlgn="auto" hangingPunct="1">
                <a:spcBef>
                  <a:spcPct val="0"/>
                </a:spcBef>
                <a:spcAft>
                  <a:spcPts val="0"/>
                </a:spcAft>
                <a:buFontTx/>
                <a:buNone/>
                <a:defRPr/>
              </a:pPr>
              <a:r>
                <a:rPr lang="en-US" altLang="id-ID" sz="1400" b="1" dirty="0" err="1">
                  <a:latin typeface="+mn-lt"/>
                  <a:cs typeface="+mn-cs"/>
                </a:rPr>
                <a:t>Dosis</a:t>
              </a:r>
              <a:r>
                <a:rPr lang="en-US" altLang="id-ID" sz="1400" b="1" dirty="0">
                  <a:latin typeface="+mn-lt"/>
                  <a:cs typeface="+mn-cs"/>
                </a:rPr>
                <a:t> 1 </a:t>
              </a:r>
              <a:r>
                <a:rPr lang="en-US" altLang="id-ID" sz="1400" b="1" dirty="0" err="1">
                  <a:latin typeface="+mn-lt"/>
                  <a:cs typeface="+mn-cs"/>
                </a:rPr>
                <a:t>kapsul</a:t>
              </a:r>
              <a:r>
                <a:rPr lang="en-US" altLang="id-ID" sz="1400" b="1" dirty="0">
                  <a:latin typeface="+mn-lt"/>
                  <a:cs typeface="+mn-cs"/>
                </a:rPr>
                <a:t> </a:t>
              </a:r>
              <a:r>
                <a:rPr lang="en-US" altLang="id-ID" sz="1400" b="1" dirty="0" err="1">
                  <a:latin typeface="+mn-lt"/>
                  <a:cs typeface="+mn-cs"/>
                </a:rPr>
                <a:t>inhalasi</a:t>
              </a:r>
              <a:r>
                <a:rPr lang="en-US" altLang="id-ID" sz="1400" b="1" dirty="0">
                  <a:latin typeface="+mn-lt"/>
                  <a:cs typeface="+mn-cs"/>
                </a:rPr>
                <a:t>/</a:t>
              </a:r>
              <a:r>
                <a:rPr lang="en-US" altLang="id-ID" sz="1400" b="1" dirty="0" err="1">
                  <a:latin typeface="+mn-lt"/>
                  <a:cs typeface="+mn-cs"/>
                </a:rPr>
                <a:t>hari</a:t>
              </a:r>
              <a:endParaRPr lang="id-ID" altLang="id-ID" sz="1400" b="1" dirty="0">
                <a:latin typeface="+mn-lt"/>
                <a:cs typeface="+mn-cs"/>
              </a:endParaRPr>
            </a:p>
          </p:txBody>
        </p:sp>
        <p:pic>
          <p:nvPicPr>
            <p:cNvPr id="35851" name="Picture 2" descr="http://thedonrx.com/wp-content/uploads/2014/10/Spririvat-Handi.png"/>
            <p:cNvPicPr>
              <a:picLocks noChangeAspect="1" noChangeArrowheads="1"/>
            </p:cNvPicPr>
            <p:nvPr/>
          </p:nvPicPr>
          <p:blipFill>
            <a:blip r:embed="rId5"/>
            <a:srcRect/>
            <a:stretch>
              <a:fillRect/>
            </a:stretch>
          </p:blipFill>
          <p:spPr bwMode="auto">
            <a:xfrm>
              <a:off x="1713184" y="1988840"/>
              <a:ext cx="1894542" cy="1800200"/>
            </a:xfrm>
            <a:prstGeom prst="rect">
              <a:avLst/>
            </a:prstGeom>
            <a:noFill/>
            <a:ln w="9525">
              <a:noFill/>
              <a:miter lim="800000"/>
              <a:headEnd/>
              <a:tailEnd/>
            </a:ln>
          </p:spPr>
        </p:pic>
        <p:sp>
          <p:nvSpPr>
            <p:cNvPr id="103436" name="TextBox 2"/>
            <p:cNvSpPr txBox="1">
              <a:spLocks noChangeArrowheads="1"/>
            </p:cNvSpPr>
            <p:nvPr/>
          </p:nvSpPr>
          <p:spPr bwMode="auto">
            <a:xfrm>
              <a:off x="1588564" y="4005930"/>
              <a:ext cx="2737470" cy="307971"/>
            </a:xfrm>
            <a:prstGeom prst="rect">
              <a:avLst/>
            </a:prstGeom>
            <a:noFill/>
            <a:ln>
              <a:noFill/>
            </a:ln>
            <a:extLst>
              <a:ext uri="{909E8E84-426E-40DD-AFC4-6F175D3DCCD1}"/>
              <a:ext uri="{91240B29-F687-4F45-9708-019B960494DF}"/>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auto">
                <a:spcBef>
                  <a:spcPct val="0"/>
                </a:spcBef>
                <a:spcAft>
                  <a:spcPts val="0"/>
                </a:spcAft>
                <a:buFontTx/>
                <a:buNone/>
                <a:defRPr/>
              </a:pPr>
              <a:r>
                <a:rPr lang="id-ID" altLang="id-ID" sz="2000" b="1" dirty="0">
                  <a:latin typeface="+mn-lt"/>
                  <a:ea typeface="Calibri" pitchFamily="34" charset="0"/>
                  <a:cs typeface="Calibri" pitchFamily="34" charset="0"/>
                </a:rPr>
                <a:t>Spiriva</a:t>
              </a:r>
              <a:r>
                <a:rPr lang="en-GB" altLang="id-ID" sz="2000" b="1" baseline="30000" dirty="0">
                  <a:latin typeface="+mn-lt"/>
                  <a:ea typeface="Calibri" pitchFamily="34" charset="0"/>
                  <a:cs typeface="Calibri" pitchFamily="34" charset="0"/>
                </a:rPr>
                <a:t>®</a:t>
              </a:r>
              <a:r>
                <a:rPr lang="id-ID" altLang="id-ID" sz="2000" b="1" baseline="30000" dirty="0">
                  <a:latin typeface="+mn-lt"/>
                  <a:ea typeface="Calibri" pitchFamily="34" charset="0"/>
                  <a:cs typeface="Calibri" pitchFamily="34" charset="0"/>
                </a:rPr>
                <a:t> </a:t>
              </a:r>
              <a:r>
                <a:rPr lang="en-GB" altLang="id-ID" sz="2000" b="1" dirty="0" err="1">
                  <a:latin typeface="+mn-lt"/>
                  <a:ea typeface="Calibri" pitchFamily="34" charset="0"/>
                  <a:cs typeface="Calibri" pitchFamily="34" charset="0"/>
                </a:rPr>
                <a:t>HandiHaler</a:t>
              </a:r>
              <a:r>
                <a:rPr lang="en-GB" altLang="id-ID" sz="2000" b="1" baseline="30000" dirty="0">
                  <a:latin typeface="+mn-lt"/>
                  <a:ea typeface="Calibri" pitchFamily="34" charset="0"/>
                  <a:cs typeface="Calibri" pitchFamily="34" charset="0"/>
                </a:rPr>
                <a:t>®</a:t>
              </a:r>
            </a:p>
          </p:txBody>
        </p:sp>
        <p:pic>
          <p:nvPicPr>
            <p:cNvPr id="35853" name="Picture 2"/>
            <p:cNvPicPr>
              <a:picLocks noChangeAspect="1" noChangeArrowheads="1"/>
            </p:cNvPicPr>
            <p:nvPr/>
          </p:nvPicPr>
          <p:blipFill>
            <a:blip r:embed="rId6"/>
            <a:srcRect/>
            <a:stretch>
              <a:fillRect/>
            </a:stretch>
          </p:blipFill>
          <p:spPr bwMode="auto">
            <a:xfrm>
              <a:off x="1328306" y="1437392"/>
              <a:ext cx="2664296" cy="575893"/>
            </a:xfrm>
            <a:prstGeom prst="rect">
              <a:avLst/>
            </a:prstGeom>
            <a:solidFill>
              <a:schemeClr val="bg1"/>
            </a:solidFill>
            <a:ln w="9525">
              <a:noFill/>
              <a:miter lim="800000"/>
              <a:headEnd/>
              <a:tailEnd/>
            </a:ln>
          </p:spPr>
        </p:pic>
      </p:grpSp>
      <p:grpSp>
        <p:nvGrpSpPr>
          <p:cNvPr id="35846" name="Group 1"/>
          <p:cNvGrpSpPr>
            <a:grpSpLocks/>
          </p:cNvGrpSpPr>
          <p:nvPr/>
        </p:nvGrpSpPr>
        <p:grpSpPr bwMode="auto">
          <a:xfrm>
            <a:off x="5453063" y="1273175"/>
            <a:ext cx="2735262" cy="4692650"/>
            <a:chOff x="5941979" y="1272692"/>
            <a:chExt cx="2734477" cy="4693085"/>
          </a:xfrm>
        </p:grpSpPr>
        <p:pic>
          <p:nvPicPr>
            <p:cNvPr id="35847" name="Picture 2"/>
            <p:cNvPicPr>
              <a:picLocks noChangeAspect="1" noChangeArrowheads="1"/>
            </p:cNvPicPr>
            <p:nvPr/>
          </p:nvPicPr>
          <p:blipFill>
            <a:blip r:embed="rId7"/>
            <a:srcRect/>
            <a:stretch>
              <a:fillRect/>
            </a:stretch>
          </p:blipFill>
          <p:spPr bwMode="auto">
            <a:xfrm rot="1743630">
              <a:off x="6297049" y="1272692"/>
              <a:ext cx="1607185" cy="2706687"/>
            </a:xfrm>
            <a:prstGeom prst="rect">
              <a:avLst/>
            </a:prstGeom>
            <a:noFill/>
            <a:ln w="9525">
              <a:noFill/>
              <a:miter lim="800000"/>
              <a:headEnd/>
              <a:tailEnd/>
            </a:ln>
          </p:spPr>
        </p:pic>
        <p:sp>
          <p:nvSpPr>
            <p:cNvPr id="103432" name="TextBox 14"/>
            <p:cNvSpPr txBox="1">
              <a:spLocks noChangeArrowheads="1"/>
            </p:cNvSpPr>
            <p:nvPr/>
          </p:nvSpPr>
          <p:spPr bwMode="auto">
            <a:xfrm>
              <a:off x="6059420" y="4365429"/>
              <a:ext cx="2617036" cy="1600348"/>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id-ID" sz="1400" b="1" dirty="0" err="1">
                  <a:latin typeface="+mn-lt"/>
                  <a:cs typeface="+mn-cs"/>
                </a:rPr>
                <a:t>Tiap</a:t>
              </a:r>
              <a:r>
                <a:rPr lang="en-US" altLang="id-ID" sz="1400" b="1" dirty="0">
                  <a:latin typeface="+mn-lt"/>
                  <a:cs typeface="+mn-cs"/>
                </a:rPr>
                <a:t> 1 </a:t>
              </a:r>
              <a:r>
                <a:rPr lang="en-US" altLang="id-ID" sz="1400" b="1" dirty="0" err="1">
                  <a:latin typeface="+mn-lt"/>
                  <a:cs typeface="+mn-cs"/>
                </a:rPr>
                <a:t>semprot</a:t>
              </a:r>
              <a:r>
                <a:rPr lang="en-US" altLang="id-ID" sz="1400" b="1" dirty="0">
                  <a:latin typeface="+mn-lt"/>
                  <a:cs typeface="+mn-cs"/>
                </a:rPr>
                <a:t> </a:t>
              </a:r>
              <a:r>
                <a:rPr lang="en-US" altLang="id-ID" sz="1400" dirty="0" err="1">
                  <a:latin typeface="+mn-lt"/>
                  <a:cs typeface="+mn-cs"/>
                </a:rPr>
                <a:t>mengandung</a:t>
              </a:r>
              <a:r>
                <a:rPr lang="en-US" altLang="id-ID" sz="1400" dirty="0">
                  <a:latin typeface="+mn-lt"/>
                  <a:cs typeface="+mn-cs"/>
                </a:rPr>
                <a:t> </a:t>
              </a:r>
              <a:r>
                <a:rPr lang="en-US" altLang="id-ID" sz="1400" b="1" dirty="0">
                  <a:latin typeface="+mn-lt"/>
                  <a:cs typeface="+mn-cs"/>
                </a:rPr>
                <a:t>2.5 mcg </a:t>
              </a:r>
              <a:r>
                <a:rPr lang="en-US" altLang="id-ID" sz="1400" b="1" dirty="0" err="1">
                  <a:latin typeface="+mn-lt"/>
                  <a:cs typeface="+mn-cs"/>
                </a:rPr>
                <a:t>tiotropium</a:t>
              </a:r>
              <a:r>
                <a:rPr lang="en-US" altLang="id-ID" sz="1400" dirty="0">
                  <a:latin typeface="+mn-lt"/>
                  <a:cs typeface="+mn-cs"/>
                </a:rPr>
                <a:t> </a:t>
              </a:r>
              <a:r>
                <a:rPr lang="en-US" altLang="id-ID" sz="1400" dirty="0" err="1">
                  <a:latin typeface="+mn-lt"/>
                  <a:cs typeface="+mn-cs"/>
                </a:rPr>
                <a:t>diberikan</a:t>
              </a:r>
              <a:r>
                <a:rPr lang="en-US" altLang="id-ID" sz="1400" dirty="0">
                  <a:latin typeface="+mn-lt"/>
                  <a:cs typeface="+mn-cs"/>
                </a:rPr>
                <a:t> </a:t>
              </a:r>
              <a:r>
                <a:rPr lang="en-US" altLang="id-ID" sz="1400" dirty="0" err="1">
                  <a:latin typeface="+mn-lt"/>
                  <a:cs typeface="+mn-cs"/>
                </a:rPr>
                <a:t>melalui</a:t>
              </a:r>
              <a:r>
                <a:rPr lang="en-US" altLang="id-ID" sz="1400" dirty="0">
                  <a:latin typeface="+mn-lt"/>
                  <a:cs typeface="+mn-cs"/>
                </a:rPr>
                <a:t> </a:t>
              </a:r>
              <a:r>
                <a:rPr lang="en-US" altLang="id-ID" sz="1400" dirty="0" err="1">
                  <a:latin typeface="+mn-lt"/>
                  <a:cs typeface="+mn-cs"/>
                </a:rPr>
                <a:t>alat</a:t>
              </a:r>
              <a:r>
                <a:rPr lang="en-US" altLang="id-ID" sz="1400" dirty="0">
                  <a:latin typeface="+mn-lt"/>
                  <a:cs typeface="+mn-cs"/>
                </a:rPr>
                <a:t> </a:t>
              </a:r>
              <a:r>
                <a:rPr lang="en-US" altLang="id-ID" sz="1400" dirty="0" err="1">
                  <a:latin typeface="+mn-lt"/>
                  <a:cs typeface="+mn-cs"/>
                </a:rPr>
                <a:t>inhalasi</a:t>
              </a:r>
              <a:r>
                <a:rPr lang="en-US" altLang="id-ID" sz="1400" dirty="0">
                  <a:latin typeface="+mn-lt"/>
                  <a:cs typeface="+mn-cs"/>
                </a:rPr>
                <a:t> yang </a:t>
              </a:r>
              <a:r>
                <a:rPr lang="en-US" altLang="id-ID" sz="1400" dirty="0" err="1">
                  <a:latin typeface="+mn-lt"/>
                  <a:cs typeface="+mn-cs"/>
                </a:rPr>
                <a:t>disebut</a:t>
              </a:r>
              <a:r>
                <a:rPr lang="en-US" altLang="id-ID" sz="1400" dirty="0">
                  <a:latin typeface="+mn-lt"/>
                  <a:cs typeface="+mn-cs"/>
                </a:rPr>
                <a:t> </a:t>
              </a:r>
              <a:r>
                <a:rPr lang="en-US" altLang="id-ID" sz="1400" dirty="0" err="1">
                  <a:latin typeface="+mn-lt"/>
                  <a:cs typeface="+mn-cs"/>
                </a:rPr>
                <a:t>dengan</a:t>
              </a:r>
              <a:r>
                <a:rPr lang="en-US" altLang="id-ID" sz="1400" dirty="0">
                  <a:latin typeface="+mn-lt"/>
                  <a:cs typeface="+mn-cs"/>
                </a:rPr>
                <a:t> </a:t>
              </a:r>
              <a:r>
                <a:rPr lang="en-US" altLang="id-ID" sz="1400" b="1" dirty="0" err="1">
                  <a:latin typeface="+mn-lt"/>
                  <a:cs typeface="+mn-cs"/>
                </a:rPr>
                <a:t>Respimat</a:t>
              </a:r>
              <a:r>
                <a:rPr lang="en-US" altLang="id-ID" sz="1400" b="1" dirty="0">
                  <a:latin typeface="+mn-lt"/>
                  <a:ea typeface="Calibri" pitchFamily="34" charset="0"/>
                  <a:cs typeface="Calibri" pitchFamily="34" charset="0"/>
                </a:rPr>
                <a:t>®</a:t>
              </a:r>
            </a:p>
            <a:p>
              <a:pPr eaLnBrk="1" fontAlgn="auto" hangingPunct="1">
                <a:spcBef>
                  <a:spcPct val="0"/>
                </a:spcBef>
                <a:spcAft>
                  <a:spcPts val="0"/>
                </a:spcAft>
                <a:buFontTx/>
                <a:buNone/>
                <a:defRPr/>
              </a:pPr>
              <a:endParaRPr lang="en-US" altLang="id-ID" sz="1400" b="1" dirty="0">
                <a:latin typeface="+mn-lt"/>
                <a:ea typeface="Calibri" pitchFamily="34" charset="0"/>
                <a:cs typeface="Calibri" pitchFamily="34" charset="0"/>
              </a:endParaRPr>
            </a:p>
            <a:p>
              <a:pPr eaLnBrk="1" fontAlgn="auto" hangingPunct="1">
                <a:spcBef>
                  <a:spcPct val="0"/>
                </a:spcBef>
                <a:spcAft>
                  <a:spcPts val="0"/>
                </a:spcAft>
                <a:buFontTx/>
                <a:buNone/>
                <a:defRPr/>
              </a:pPr>
              <a:r>
                <a:rPr lang="en-US" altLang="id-ID" sz="1400" b="1" dirty="0" err="1">
                  <a:latin typeface="+mn-lt"/>
                  <a:ea typeface="Calibri" pitchFamily="34" charset="0"/>
                  <a:cs typeface="Calibri" pitchFamily="34" charset="0"/>
                </a:rPr>
                <a:t>Dosis</a:t>
              </a:r>
              <a:r>
                <a:rPr lang="en-US" altLang="id-ID" sz="1400" b="1" dirty="0">
                  <a:latin typeface="+mn-lt"/>
                  <a:ea typeface="Calibri" pitchFamily="34" charset="0"/>
                  <a:cs typeface="Calibri" pitchFamily="34" charset="0"/>
                </a:rPr>
                <a:t> 2 </a:t>
              </a:r>
              <a:r>
                <a:rPr lang="en-US" altLang="id-ID" sz="1400" b="1" dirty="0" err="1">
                  <a:latin typeface="+mn-lt"/>
                  <a:ea typeface="Calibri" pitchFamily="34" charset="0"/>
                  <a:cs typeface="Calibri" pitchFamily="34" charset="0"/>
                </a:rPr>
                <a:t>semprot</a:t>
              </a:r>
              <a:r>
                <a:rPr lang="en-US" altLang="id-ID" sz="1400" b="1" dirty="0">
                  <a:latin typeface="+mn-lt"/>
                  <a:ea typeface="Calibri" pitchFamily="34" charset="0"/>
                  <a:cs typeface="Calibri" pitchFamily="34" charset="0"/>
                </a:rPr>
                <a:t> </a:t>
              </a:r>
              <a:r>
                <a:rPr lang="en-US" altLang="id-ID" sz="1400" b="1" dirty="0" err="1">
                  <a:latin typeface="+mn-lt"/>
                  <a:ea typeface="Calibri" pitchFamily="34" charset="0"/>
                  <a:cs typeface="Calibri" pitchFamily="34" charset="0"/>
                </a:rPr>
                <a:t>sekali</a:t>
              </a:r>
              <a:r>
                <a:rPr lang="en-US" altLang="id-ID" sz="1400" b="1" dirty="0">
                  <a:latin typeface="+mn-lt"/>
                  <a:ea typeface="Calibri" pitchFamily="34" charset="0"/>
                  <a:cs typeface="Calibri" pitchFamily="34" charset="0"/>
                </a:rPr>
                <a:t> </a:t>
              </a:r>
              <a:r>
                <a:rPr lang="en-US" altLang="id-ID" sz="1400" b="1" dirty="0" err="1">
                  <a:latin typeface="+mn-lt"/>
                  <a:ea typeface="Calibri" pitchFamily="34" charset="0"/>
                  <a:cs typeface="Calibri" pitchFamily="34" charset="0"/>
                </a:rPr>
                <a:t>sehari</a:t>
              </a:r>
              <a:endParaRPr lang="en-US" altLang="id-ID" sz="1400" b="1" dirty="0">
                <a:latin typeface="+mn-lt"/>
                <a:ea typeface="Calibri" pitchFamily="34" charset="0"/>
                <a:cs typeface="Calibri" pitchFamily="34" charset="0"/>
              </a:endParaRPr>
            </a:p>
            <a:p>
              <a:pPr eaLnBrk="1" fontAlgn="auto" hangingPunct="1">
                <a:spcBef>
                  <a:spcPct val="0"/>
                </a:spcBef>
                <a:spcAft>
                  <a:spcPts val="0"/>
                </a:spcAft>
                <a:buFontTx/>
                <a:buNone/>
                <a:defRPr/>
              </a:pPr>
              <a:endParaRPr lang="id-ID" altLang="id-ID" sz="1400" dirty="0">
                <a:latin typeface="+mn-lt"/>
                <a:cs typeface="+mn-cs"/>
              </a:endParaRPr>
            </a:p>
          </p:txBody>
        </p:sp>
        <p:sp>
          <p:nvSpPr>
            <p:cNvPr id="103433" name="TextBox 2"/>
            <p:cNvSpPr txBox="1">
              <a:spLocks noChangeArrowheads="1"/>
            </p:cNvSpPr>
            <p:nvPr/>
          </p:nvSpPr>
          <p:spPr bwMode="auto">
            <a:xfrm>
              <a:off x="5941979" y="3954229"/>
              <a:ext cx="2518639" cy="308004"/>
            </a:xfrm>
            <a:prstGeom prst="rect">
              <a:avLst/>
            </a:prstGeom>
            <a:noFill/>
            <a:ln>
              <a:noFill/>
            </a:ln>
            <a:extLst>
              <a:ext uri="{909E8E84-426E-40DD-AFC4-6F175D3DCCD1}"/>
              <a:ext uri="{91240B29-F687-4F45-9708-019B960494DF}"/>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auto">
                <a:spcBef>
                  <a:spcPct val="0"/>
                </a:spcBef>
                <a:spcAft>
                  <a:spcPts val="0"/>
                </a:spcAft>
                <a:buFontTx/>
                <a:buNone/>
                <a:defRPr/>
              </a:pPr>
              <a:r>
                <a:rPr lang="id-ID" altLang="id-ID" sz="2000" b="1">
                  <a:latin typeface="+mn-lt"/>
                  <a:ea typeface="Calibri" pitchFamily="34" charset="0"/>
                  <a:cs typeface="Calibri" pitchFamily="34" charset="0"/>
                </a:rPr>
                <a:t>Spiriva</a:t>
              </a:r>
              <a:r>
                <a:rPr lang="en-GB" altLang="id-ID" sz="2000" b="1" baseline="30000">
                  <a:latin typeface="+mn-lt"/>
                  <a:ea typeface="Calibri" pitchFamily="34" charset="0"/>
                  <a:cs typeface="Calibri" pitchFamily="34" charset="0"/>
                </a:rPr>
                <a:t>®</a:t>
              </a:r>
              <a:r>
                <a:rPr lang="id-ID" altLang="id-ID" sz="2000" b="1">
                  <a:latin typeface="+mn-lt"/>
                  <a:ea typeface="Calibri" pitchFamily="34" charset="0"/>
                  <a:cs typeface="Calibri" pitchFamily="34" charset="0"/>
                </a:rPr>
                <a:t> </a:t>
              </a:r>
              <a:r>
                <a:rPr lang="en-GB" altLang="id-ID" sz="2000" b="1">
                  <a:latin typeface="+mn-lt"/>
                  <a:ea typeface="Calibri" pitchFamily="34" charset="0"/>
                  <a:cs typeface="Calibri" pitchFamily="34" charset="0"/>
                </a:rPr>
                <a:t>Respimat</a:t>
              </a:r>
              <a:r>
                <a:rPr lang="en-GB" altLang="id-ID" sz="2000" b="1" baseline="30000">
                  <a:latin typeface="+mn-lt"/>
                  <a:ea typeface="Calibri" pitchFamily="34" charset="0"/>
                  <a:cs typeface="Calibri" pitchFamily="34" charset="0"/>
                </a:rPr>
                <a:t>® </a:t>
              </a:r>
              <a:r>
                <a:rPr lang="en-GB" altLang="id-ID" sz="2000" b="1">
                  <a:latin typeface="+mn-lt"/>
                  <a:ea typeface="Calibri" pitchFamily="34" charset="0"/>
                  <a:cs typeface="Calibri" pitchFamily="34" charset="0"/>
                </a:rPr>
                <a:t> </a:t>
              </a:r>
              <a:endParaRPr lang="en-GB" altLang="id-ID" sz="2000" b="1" baseline="30000">
                <a:latin typeface="+mn-lt"/>
                <a:ea typeface="Calibri" pitchFamily="34" charset="0"/>
                <a:cs typeface="Calibri" pitchFamily="34" charset="0"/>
              </a:endParaRPr>
            </a:p>
          </p:txBody>
        </p:sp>
      </p:gr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1133475" y="1439863"/>
            <a:ext cx="6711950" cy="3140075"/>
          </a:xfrm>
          <a:prstGeom prst="rect">
            <a:avLst/>
          </a:prstGeom>
          <a:noFill/>
        </p:spPr>
        <p:txBody>
          <a:bodyPr>
            <a:spAutoFit/>
          </a:bodyPr>
          <a:lstStyle/>
          <a:p>
            <a:pPr fontAlgn="auto">
              <a:spcBef>
                <a:spcPts val="0"/>
              </a:spcBef>
              <a:spcAft>
                <a:spcPts val="0"/>
              </a:spcAft>
              <a:defRPr/>
            </a:pPr>
            <a:r>
              <a:rPr lang="id-ID" b="1" dirty="0">
                <a:solidFill>
                  <a:schemeClr val="tx2">
                    <a:lumMod val="50000"/>
                  </a:schemeClr>
                </a:solidFill>
                <a:latin typeface="+mn-lt"/>
                <a:cs typeface="+mn-cs"/>
              </a:rPr>
              <a:t>Indikasi</a:t>
            </a:r>
          </a:p>
          <a:p>
            <a:pPr fontAlgn="auto">
              <a:spcBef>
                <a:spcPts val="0"/>
              </a:spcBef>
              <a:spcAft>
                <a:spcPts val="0"/>
              </a:spcAft>
              <a:defRPr/>
            </a:pPr>
            <a:endParaRPr lang="id-ID" dirty="0">
              <a:solidFill>
                <a:schemeClr val="tx2">
                  <a:lumMod val="50000"/>
                </a:schemeClr>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id-ID" dirty="0">
                <a:solidFill>
                  <a:schemeClr val="tx2">
                    <a:lumMod val="50000"/>
                  </a:schemeClr>
                </a:solidFill>
                <a:latin typeface="+mn-lt"/>
                <a:cs typeface="+mn-cs"/>
              </a:rPr>
              <a:t>Terapi pemeliharaan pasien dengan PPOK (termasuk bronkitis kronis dan emfisema)</a:t>
            </a:r>
          </a:p>
          <a:p>
            <a:pPr marL="342900" indent="-342900" fontAlgn="auto">
              <a:spcBef>
                <a:spcPts val="0"/>
              </a:spcBef>
              <a:spcAft>
                <a:spcPts val="0"/>
              </a:spcAft>
              <a:buFont typeface="Wingdings" panose="05000000000000000000" pitchFamily="2" charset="2"/>
              <a:buChar char="Ø"/>
              <a:defRPr/>
            </a:pPr>
            <a:r>
              <a:rPr lang="id-ID" dirty="0">
                <a:solidFill>
                  <a:schemeClr val="tx2">
                    <a:lumMod val="50000"/>
                  </a:schemeClr>
                </a:solidFill>
                <a:latin typeface="+mn-lt"/>
                <a:cs typeface="+mn-cs"/>
              </a:rPr>
              <a:t>Terapi pemeliharaan sesak nafas</a:t>
            </a:r>
          </a:p>
          <a:p>
            <a:pPr marL="342900" indent="-342900" fontAlgn="auto">
              <a:spcBef>
                <a:spcPts val="0"/>
              </a:spcBef>
              <a:spcAft>
                <a:spcPts val="0"/>
              </a:spcAft>
              <a:buFont typeface="Wingdings" panose="05000000000000000000" pitchFamily="2" charset="2"/>
              <a:buChar char="Ø"/>
              <a:defRPr/>
            </a:pPr>
            <a:r>
              <a:rPr lang="id-ID" dirty="0">
                <a:solidFill>
                  <a:schemeClr val="tx2">
                    <a:lumMod val="50000"/>
                  </a:schemeClr>
                </a:solidFill>
                <a:latin typeface="+mn-lt"/>
                <a:cs typeface="+mn-cs"/>
              </a:rPr>
              <a:t>Pencegahan eksaserbasi</a:t>
            </a:r>
          </a:p>
          <a:p>
            <a:pPr marL="342900" indent="-342900" fontAlgn="auto">
              <a:spcBef>
                <a:spcPts val="0"/>
              </a:spcBef>
              <a:spcAft>
                <a:spcPts val="0"/>
              </a:spcAft>
              <a:buFont typeface="Arial" panose="020B0604020202020204" pitchFamily="34" charset="0"/>
              <a:buChar char="•"/>
              <a:defRPr/>
            </a:pPr>
            <a:endParaRPr lang="id-ID" dirty="0">
              <a:solidFill>
                <a:schemeClr val="tx2">
                  <a:lumMod val="50000"/>
                </a:schemeClr>
              </a:solidFill>
              <a:latin typeface="+mn-lt"/>
              <a:cs typeface="+mn-cs"/>
            </a:endParaRPr>
          </a:p>
          <a:p>
            <a:pPr fontAlgn="auto">
              <a:spcBef>
                <a:spcPts val="0"/>
              </a:spcBef>
              <a:spcAft>
                <a:spcPts val="0"/>
              </a:spcAft>
              <a:defRPr/>
            </a:pPr>
            <a:r>
              <a:rPr lang="id-ID" b="1" dirty="0">
                <a:solidFill>
                  <a:schemeClr val="tx2">
                    <a:lumMod val="50000"/>
                  </a:schemeClr>
                </a:solidFill>
                <a:latin typeface="+mn-lt"/>
                <a:cs typeface="+mn-cs"/>
              </a:rPr>
              <a:t>Kontraindikasi</a:t>
            </a:r>
          </a:p>
          <a:p>
            <a:pPr fontAlgn="auto">
              <a:spcBef>
                <a:spcPts val="0"/>
              </a:spcBef>
              <a:spcAft>
                <a:spcPts val="0"/>
              </a:spcAft>
              <a:defRPr/>
            </a:pPr>
            <a:endParaRPr lang="id-ID" dirty="0">
              <a:solidFill>
                <a:schemeClr val="tx2">
                  <a:lumMod val="50000"/>
                </a:schemeClr>
              </a:solidFill>
              <a:latin typeface="+mn-lt"/>
              <a:cs typeface="+mn-cs"/>
            </a:endParaRPr>
          </a:p>
          <a:p>
            <a:pPr fontAlgn="auto">
              <a:spcBef>
                <a:spcPts val="0"/>
              </a:spcBef>
              <a:spcAft>
                <a:spcPts val="0"/>
              </a:spcAft>
              <a:defRPr/>
            </a:pPr>
            <a:r>
              <a:rPr lang="id-ID" dirty="0">
                <a:solidFill>
                  <a:schemeClr val="tx2">
                    <a:lumMod val="50000"/>
                  </a:schemeClr>
                </a:solidFill>
                <a:latin typeface="+mn-lt"/>
                <a:cs typeface="+mn-cs"/>
              </a:rPr>
              <a:t>Riwayat hipersensitif terhadap atropin atau derivatnya atau komponen lain dalam produk ini</a:t>
            </a:r>
          </a:p>
        </p:txBody>
      </p:sp>
      <p:pic>
        <p:nvPicPr>
          <p:cNvPr id="36867" name="Picture 2"/>
          <p:cNvPicPr>
            <a:picLocks noChangeAspect="1" noChangeArrowheads="1"/>
          </p:cNvPicPr>
          <p:nvPr/>
        </p:nvPicPr>
        <p:blipFill>
          <a:blip r:embed="rId3"/>
          <a:srcRect/>
          <a:stretch>
            <a:fillRect/>
          </a:stretch>
        </p:blipFill>
        <p:spPr bwMode="auto">
          <a:xfrm>
            <a:off x="7092950" y="188913"/>
            <a:ext cx="1152525" cy="374650"/>
          </a:xfrm>
          <a:prstGeom prst="rect">
            <a:avLst/>
          </a:prstGeom>
          <a:noFill/>
          <a:ln w="9525">
            <a:noFill/>
            <a:miter lim="800000"/>
            <a:headEnd/>
            <a:tailEnd/>
          </a:ln>
        </p:spPr>
      </p:pic>
      <p:pic>
        <p:nvPicPr>
          <p:cNvPr id="36868" name="Picture 2"/>
          <p:cNvPicPr>
            <a:picLocks noChangeAspect="1" noChangeArrowheads="1"/>
          </p:cNvPicPr>
          <p:nvPr/>
        </p:nvPicPr>
        <p:blipFill>
          <a:blip r:embed="rId4"/>
          <a:srcRect/>
          <a:stretch>
            <a:fillRect/>
          </a:stretch>
        </p:blipFill>
        <p:spPr bwMode="auto">
          <a:xfrm>
            <a:off x="2916238" y="376238"/>
            <a:ext cx="3146425" cy="1028700"/>
          </a:xfrm>
          <a:prstGeom prst="rect">
            <a:avLst/>
          </a:prstGeom>
          <a:noFill/>
          <a:ln w="9525">
            <a:noFill/>
            <a:miter lim="800000"/>
            <a:headEnd/>
            <a:tailEnd/>
          </a:ln>
        </p:spPr>
      </p:pic>
      <p:sp>
        <p:nvSpPr>
          <p:cNvPr id="104453" name="TextBox 1"/>
          <p:cNvSpPr txBox="1">
            <a:spLocks noChangeArrowheads="1"/>
          </p:cNvSpPr>
          <p:nvPr/>
        </p:nvSpPr>
        <p:spPr bwMode="auto">
          <a:xfrm>
            <a:off x="2700338" y="6696075"/>
            <a:ext cx="6408737" cy="404813"/>
          </a:xfrm>
          <a:prstGeom prst="rect">
            <a:avLst/>
          </a:prstGeom>
          <a:noFill/>
          <a:ln>
            <a:noFill/>
          </a:ln>
          <a:extLst>
            <a:ext uri="{909E8E84-426E-40DD-AFC4-6F175D3DCCD1}"/>
            <a:ext uri="{91240B29-F687-4F45-9708-019B960494DF}"/>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algn="r" fontAlgn="auto">
              <a:spcBef>
                <a:spcPct val="0"/>
              </a:spcBef>
              <a:spcAft>
                <a:spcPts val="0"/>
              </a:spcAft>
              <a:buFontTx/>
              <a:buNone/>
              <a:defRPr/>
            </a:pPr>
            <a:r>
              <a:rPr lang="en-US" altLang="id-ID" sz="900" dirty="0" smtClean="0">
                <a:solidFill>
                  <a:srgbClr val="000000"/>
                </a:solidFill>
                <a:latin typeface="+mn-lt"/>
                <a:ea typeface="Calibri" pitchFamily="34" charset="0"/>
                <a:cs typeface="Calibri" pitchFamily="34" charset="0"/>
              </a:rPr>
              <a:t>1</a:t>
            </a:r>
            <a:r>
              <a:rPr lang="en-GB" altLang="id-ID" sz="900" dirty="0">
                <a:solidFill>
                  <a:srgbClr val="000000"/>
                </a:solidFill>
                <a:latin typeface="+mn-lt"/>
                <a:ea typeface="Calibri" pitchFamily="34" charset="0"/>
                <a:cs typeface="Calibri" pitchFamily="34" charset="0"/>
              </a:rPr>
              <a:t>. </a:t>
            </a:r>
            <a:r>
              <a:rPr lang="id-ID" altLang="id-ID" sz="900" dirty="0">
                <a:solidFill>
                  <a:srgbClr val="000000"/>
                </a:solidFill>
                <a:latin typeface="+mn-lt"/>
                <a:ea typeface="Calibri" pitchFamily="34" charset="0"/>
                <a:cs typeface="Calibri" pitchFamily="34" charset="0"/>
              </a:rPr>
              <a:t>Informasi Produk Lokal </a:t>
            </a:r>
            <a:r>
              <a:rPr lang="en-GB" altLang="id-ID" sz="900" dirty="0">
                <a:solidFill>
                  <a:srgbClr val="000000"/>
                </a:solidFill>
                <a:latin typeface="+mn-lt"/>
                <a:ea typeface="Calibri" pitchFamily="34" charset="0"/>
                <a:cs typeface="Calibri" pitchFamily="34" charset="0"/>
              </a:rPr>
              <a:t>S</a:t>
            </a:r>
            <a:r>
              <a:rPr lang="id-ID" altLang="id-ID" sz="900" dirty="0">
                <a:solidFill>
                  <a:srgbClr val="000000"/>
                </a:solidFill>
                <a:latin typeface="+mn-lt"/>
                <a:ea typeface="Calibri" pitchFamily="34" charset="0"/>
                <a:cs typeface="Calibri" pitchFamily="34" charset="0"/>
              </a:rPr>
              <a:t>piriva </a:t>
            </a:r>
            <a:r>
              <a:rPr lang="en-GB" altLang="id-ID" sz="900" dirty="0">
                <a:solidFill>
                  <a:srgbClr val="000000"/>
                </a:solidFill>
                <a:latin typeface="+mn-lt"/>
                <a:ea typeface="Calibri" pitchFamily="34" charset="0"/>
                <a:cs typeface="Calibri" pitchFamily="34" charset="0"/>
              </a:rPr>
              <a:t>201</a:t>
            </a:r>
            <a:r>
              <a:rPr lang="en-US" altLang="id-ID" sz="900" dirty="0">
                <a:solidFill>
                  <a:srgbClr val="000000"/>
                </a:solidFill>
                <a:latin typeface="+mn-lt"/>
                <a:ea typeface="Calibri" pitchFamily="34" charset="0"/>
                <a:cs typeface="Calibri" pitchFamily="34" charset="0"/>
              </a:rPr>
              <a:t>5; </a:t>
            </a:r>
            <a:r>
              <a:rPr lang="en-GB" altLang="id-ID" sz="900" dirty="0" smtClean="0">
                <a:solidFill>
                  <a:srgbClr val="000000"/>
                </a:solidFill>
                <a:latin typeface="+mn-lt"/>
                <a:ea typeface="Calibri" pitchFamily="34" charset="0"/>
                <a:cs typeface="Calibri" pitchFamily="34" charset="0"/>
              </a:rPr>
              <a:t>2. </a:t>
            </a:r>
            <a:r>
              <a:rPr lang="id-ID" altLang="id-ID" sz="900" dirty="0" smtClean="0">
                <a:solidFill>
                  <a:srgbClr val="000000"/>
                </a:solidFill>
                <a:latin typeface="+mn-lt"/>
                <a:ea typeface="Calibri" pitchFamily="34" charset="0"/>
                <a:cs typeface="Calibri" pitchFamily="34" charset="0"/>
              </a:rPr>
              <a:t>Informasi Produk Lokal </a:t>
            </a:r>
            <a:r>
              <a:rPr lang="en-GB" altLang="id-ID" sz="900" dirty="0" smtClean="0">
                <a:solidFill>
                  <a:srgbClr val="000000"/>
                </a:solidFill>
                <a:latin typeface="+mn-lt"/>
                <a:ea typeface="Calibri" pitchFamily="34" charset="0"/>
                <a:cs typeface="Calibri" pitchFamily="34" charset="0"/>
              </a:rPr>
              <a:t>S</a:t>
            </a:r>
            <a:r>
              <a:rPr lang="id-ID" altLang="id-ID" sz="900" dirty="0" smtClean="0">
                <a:solidFill>
                  <a:srgbClr val="000000"/>
                </a:solidFill>
                <a:latin typeface="+mn-lt"/>
                <a:ea typeface="Calibri" pitchFamily="34" charset="0"/>
                <a:cs typeface="Calibri" pitchFamily="34" charset="0"/>
              </a:rPr>
              <a:t>piriva Respimat </a:t>
            </a:r>
            <a:r>
              <a:rPr lang="en-GB" altLang="id-ID" sz="900" dirty="0" smtClean="0">
                <a:solidFill>
                  <a:srgbClr val="000000"/>
                </a:solidFill>
                <a:latin typeface="+mn-lt"/>
                <a:ea typeface="Calibri" pitchFamily="34" charset="0"/>
                <a:cs typeface="Calibri" pitchFamily="34" charset="0"/>
              </a:rPr>
              <a:t>201</a:t>
            </a:r>
            <a:r>
              <a:rPr lang="en-US" altLang="id-ID" sz="900" dirty="0" smtClean="0">
                <a:solidFill>
                  <a:srgbClr val="000000"/>
                </a:solidFill>
                <a:latin typeface="+mn-lt"/>
                <a:ea typeface="Calibri" pitchFamily="34" charset="0"/>
                <a:cs typeface="Calibri" pitchFamily="34" charset="0"/>
              </a:rPr>
              <a:t>6</a:t>
            </a:r>
            <a:endParaRPr lang="id-ID" altLang="id-ID" sz="900" dirty="0" smtClean="0">
              <a:solidFill>
                <a:srgbClr val="000000"/>
              </a:solidFill>
              <a:latin typeface="+mn-lt"/>
              <a:ea typeface="Calibri" pitchFamily="34" charset="0"/>
              <a:cs typeface="Calibri" pitchFamily="34" charset="0"/>
            </a:endParaRPr>
          </a:p>
          <a:p>
            <a:pPr lvl="1" fontAlgn="auto">
              <a:spcBef>
                <a:spcPct val="0"/>
              </a:spcBef>
              <a:spcAft>
                <a:spcPts val="0"/>
              </a:spcAft>
              <a:buFontTx/>
              <a:buNone/>
              <a:defRPr/>
            </a:pPr>
            <a:endParaRPr lang="en-GB" altLang="id-ID" sz="900" dirty="0">
              <a:solidFill>
                <a:srgbClr val="000000"/>
              </a:solidFill>
              <a:latin typeface="+mn-lt"/>
              <a:ea typeface="Calibri" pitchFamily="34" charset="0"/>
              <a:cs typeface="Calibri" pitchFamily="34" charset="0"/>
            </a:endParaRPr>
          </a:p>
        </p:txBody>
      </p:sp>
      <p:pic>
        <p:nvPicPr>
          <p:cNvPr id="36870" name="Content Placeholder 6" descr="Spiriva HH image.gif"/>
          <p:cNvPicPr>
            <a:picLocks noChangeAspect="1"/>
          </p:cNvPicPr>
          <p:nvPr/>
        </p:nvPicPr>
        <p:blipFill>
          <a:blip r:embed="rId5"/>
          <a:srcRect/>
          <a:stretch>
            <a:fillRect/>
          </a:stretch>
        </p:blipFill>
        <p:spPr bwMode="auto">
          <a:xfrm>
            <a:off x="7289800" y="2395538"/>
            <a:ext cx="1628775" cy="1731962"/>
          </a:xfrm>
          <a:prstGeom prst="rect">
            <a:avLst/>
          </a:prstGeom>
          <a:noFill/>
          <a:ln w="9525">
            <a:noFill/>
            <a:miter lim="800000"/>
            <a:headEnd/>
            <a:tailEnd/>
          </a:ln>
        </p:spPr>
      </p:pic>
      <p:pic>
        <p:nvPicPr>
          <p:cNvPr id="20" name="Picture 19" descr="spiriva_respimat.jpg"/>
          <p:cNvPicPr>
            <a:picLocks noChangeAspect="1"/>
          </p:cNvPicPr>
          <p:nvPr/>
        </p:nvPicPr>
        <p:blipFill>
          <a:blip r:embed="rId6" cstate="email">
            <a:extLst>
              <a:ext uri="{28A0092B-C50C-407E-A947-70E740481C1C}"/>
            </a:extLst>
          </a:blip>
          <a:stretch>
            <a:fillRect/>
          </a:stretch>
        </p:blipFill>
        <p:spPr>
          <a:xfrm>
            <a:off x="5796136" y="4437112"/>
            <a:ext cx="1752600"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TextBox 3"/>
          <p:cNvSpPr txBox="1">
            <a:spLocks noChangeArrowheads="1"/>
          </p:cNvSpPr>
          <p:nvPr/>
        </p:nvSpPr>
        <p:spPr bwMode="auto">
          <a:xfrm>
            <a:off x="1196975" y="200025"/>
            <a:ext cx="6543675" cy="646113"/>
          </a:xfrm>
          <a:prstGeom prst="rect">
            <a:avLst/>
          </a:prstGeom>
          <a:noFill/>
          <a:ln>
            <a:noFill/>
          </a:ln>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id-ID" altLang="id-ID" sz="3600" b="1" dirty="0">
                <a:latin typeface="+mn-lt"/>
                <a:cs typeface="+mn-cs"/>
              </a:rPr>
              <a:t>Cara Menggunakan HandiHaler</a:t>
            </a:r>
            <a:endParaRPr lang="id-ID" altLang="id-ID" sz="3600" b="1" baseline="30000" dirty="0">
              <a:latin typeface="+mn-lt"/>
              <a:cs typeface="+mn-cs"/>
            </a:endParaRPr>
          </a:p>
        </p:txBody>
      </p:sp>
      <p:sp>
        <p:nvSpPr>
          <p:cNvPr id="105475" name="TextBox 4"/>
          <p:cNvSpPr txBox="1">
            <a:spLocks noChangeArrowheads="1"/>
          </p:cNvSpPr>
          <p:nvPr/>
        </p:nvSpPr>
        <p:spPr bwMode="auto">
          <a:xfrm>
            <a:off x="1179513" y="1017588"/>
            <a:ext cx="5329237" cy="323850"/>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id-ID" altLang="id-ID" sz="1500" b="1">
                <a:latin typeface="+mn-lt"/>
                <a:cs typeface="+mn-cs"/>
              </a:rPr>
              <a:t>Mengenal bagian-bagian dari Handihaler</a:t>
            </a:r>
          </a:p>
        </p:txBody>
      </p:sp>
      <p:pic>
        <p:nvPicPr>
          <p:cNvPr id="37892" name="Picture 5"/>
          <p:cNvPicPr>
            <a:picLocks noChangeAspect="1"/>
          </p:cNvPicPr>
          <p:nvPr/>
        </p:nvPicPr>
        <p:blipFill>
          <a:blip r:embed="rId2"/>
          <a:srcRect/>
          <a:stretch>
            <a:fillRect/>
          </a:stretch>
        </p:blipFill>
        <p:spPr bwMode="auto">
          <a:xfrm>
            <a:off x="1179513" y="1412875"/>
            <a:ext cx="1906587" cy="1439863"/>
          </a:xfrm>
          <a:prstGeom prst="rect">
            <a:avLst/>
          </a:prstGeom>
          <a:noFill/>
          <a:ln w="9525">
            <a:noFill/>
            <a:miter lim="800000"/>
            <a:headEnd/>
            <a:tailEnd/>
          </a:ln>
        </p:spPr>
      </p:pic>
      <p:sp>
        <p:nvSpPr>
          <p:cNvPr id="105477" name="TextBox 6"/>
          <p:cNvSpPr txBox="1">
            <a:spLocks noChangeArrowheads="1"/>
          </p:cNvSpPr>
          <p:nvPr/>
        </p:nvSpPr>
        <p:spPr bwMode="auto">
          <a:xfrm>
            <a:off x="3195638" y="1411288"/>
            <a:ext cx="2952750" cy="14509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lnSpc>
                <a:spcPct val="150000"/>
              </a:lnSpc>
              <a:spcBef>
                <a:spcPct val="0"/>
              </a:spcBef>
              <a:spcAft>
                <a:spcPts val="0"/>
              </a:spcAft>
              <a:buFontTx/>
              <a:buNone/>
              <a:defRPr/>
            </a:pPr>
            <a:r>
              <a:rPr lang="id-ID" altLang="id-ID" sz="1200" dirty="0">
                <a:latin typeface="+mn-lt"/>
                <a:cs typeface="+mn-cs"/>
              </a:rPr>
              <a:t>1. Tutup</a:t>
            </a:r>
          </a:p>
          <a:p>
            <a:pPr eaLnBrk="1" fontAlgn="auto" hangingPunct="1">
              <a:lnSpc>
                <a:spcPct val="150000"/>
              </a:lnSpc>
              <a:spcBef>
                <a:spcPct val="0"/>
              </a:spcBef>
              <a:spcAft>
                <a:spcPts val="0"/>
              </a:spcAft>
              <a:buFontTx/>
              <a:buNone/>
              <a:defRPr/>
            </a:pPr>
            <a:r>
              <a:rPr lang="id-ID" altLang="id-ID" sz="1200" dirty="0">
                <a:latin typeface="+mn-lt"/>
                <a:cs typeface="+mn-cs"/>
              </a:rPr>
              <a:t>2. Corong </a:t>
            </a:r>
          </a:p>
          <a:p>
            <a:pPr eaLnBrk="1" fontAlgn="auto" hangingPunct="1">
              <a:lnSpc>
                <a:spcPct val="150000"/>
              </a:lnSpc>
              <a:spcBef>
                <a:spcPct val="0"/>
              </a:spcBef>
              <a:spcAft>
                <a:spcPts val="0"/>
              </a:spcAft>
              <a:buFontTx/>
              <a:buNone/>
              <a:defRPr/>
            </a:pPr>
            <a:r>
              <a:rPr lang="id-ID" altLang="id-ID" sz="1200" dirty="0">
                <a:latin typeface="+mn-lt"/>
                <a:cs typeface="+mn-cs"/>
              </a:rPr>
              <a:t>3. Bagian dasar </a:t>
            </a:r>
          </a:p>
          <a:p>
            <a:pPr eaLnBrk="1" fontAlgn="auto" hangingPunct="1">
              <a:lnSpc>
                <a:spcPct val="150000"/>
              </a:lnSpc>
              <a:spcBef>
                <a:spcPct val="0"/>
              </a:spcBef>
              <a:spcAft>
                <a:spcPts val="0"/>
              </a:spcAft>
              <a:buFontTx/>
              <a:buNone/>
              <a:defRPr/>
            </a:pPr>
            <a:r>
              <a:rPr lang="id-ID" altLang="id-ID" sz="1200" dirty="0">
                <a:latin typeface="+mn-lt"/>
                <a:cs typeface="+mn-cs"/>
              </a:rPr>
              <a:t>4. Tombol hijau</a:t>
            </a:r>
          </a:p>
          <a:p>
            <a:pPr eaLnBrk="1" fontAlgn="auto" hangingPunct="1">
              <a:lnSpc>
                <a:spcPct val="150000"/>
              </a:lnSpc>
              <a:spcBef>
                <a:spcPct val="0"/>
              </a:spcBef>
              <a:spcAft>
                <a:spcPts val="0"/>
              </a:spcAft>
              <a:buFontTx/>
              <a:buNone/>
              <a:defRPr/>
            </a:pPr>
            <a:r>
              <a:rPr lang="id-ID" altLang="id-ID" sz="1200" dirty="0">
                <a:latin typeface="+mn-lt"/>
                <a:cs typeface="+mn-cs"/>
              </a:rPr>
              <a:t>5. Lubang tempat kapsul</a:t>
            </a:r>
          </a:p>
        </p:txBody>
      </p:sp>
      <p:sp>
        <p:nvSpPr>
          <p:cNvPr id="105478" name="TextBox 7"/>
          <p:cNvSpPr txBox="1">
            <a:spLocks noChangeArrowheads="1"/>
          </p:cNvSpPr>
          <p:nvPr/>
        </p:nvSpPr>
        <p:spPr bwMode="auto">
          <a:xfrm>
            <a:off x="1108075" y="3130550"/>
            <a:ext cx="5327650" cy="323850"/>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id-ID" altLang="id-ID" sz="1500" b="1">
                <a:latin typeface="+mn-lt"/>
                <a:cs typeface="+mn-cs"/>
              </a:rPr>
              <a:t>4 (empat) langkah menggunakan Handihaler </a:t>
            </a:r>
          </a:p>
        </p:txBody>
      </p:sp>
      <p:pic>
        <p:nvPicPr>
          <p:cNvPr id="37895" name="Picture 9"/>
          <p:cNvPicPr>
            <a:picLocks noChangeAspect="1"/>
          </p:cNvPicPr>
          <p:nvPr/>
        </p:nvPicPr>
        <p:blipFill>
          <a:blip r:embed="rId3"/>
          <a:srcRect/>
          <a:stretch>
            <a:fillRect/>
          </a:stretch>
        </p:blipFill>
        <p:spPr bwMode="auto">
          <a:xfrm>
            <a:off x="1108075" y="3468688"/>
            <a:ext cx="3810000" cy="885825"/>
          </a:xfrm>
          <a:prstGeom prst="rect">
            <a:avLst/>
          </a:prstGeom>
          <a:noFill/>
          <a:ln w="9525">
            <a:noFill/>
            <a:miter lim="800000"/>
            <a:headEnd/>
            <a:tailEnd/>
          </a:ln>
        </p:spPr>
      </p:pic>
      <p:sp>
        <p:nvSpPr>
          <p:cNvPr id="11" name="TextBox 10"/>
          <p:cNvSpPr txBox="1"/>
          <p:nvPr/>
        </p:nvSpPr>
        <p:spPr>
          <a:xfrm>
            <a:off x="971550" y="4427538"/>
            <a:ext cx="7416800" cy="1754187"/>
          </a:xfrm>
          <a:prstGeom prst="rect">
            <a:avLst/>
          </a:prstGeom>
          <a:noFill/>
        </p:spPr>
        <p:txBody>
          <a:bodyPr>
            <a:spAutoFit/>
          </a:bodyPr>
          <a:lstStyle/>
          <a:p>
            <a:pPr marL="228600" indent="-228600" fontAlgn="auto">
              <a:spcBef>
                <a:spcPts val="0"/>
              </a:spcBef>
              <a:spcAft>
                <a:spcPts val="0"/>
              </a:spcAft>
              <a:buFontTx/>
              <a:buAutoNum type="arabicPeriod"/>
              <a:defRPr/>
            </a:pPr>
            <a:r>
              <a:rPr lang="id-ID" sz="1200" dirty="0">
                <a:latin typeface="+mn-lt"/>
                <a:cs typeface="+mn-cs"/>
              </a:rPr>
              <a:t>Buka tutup dan corong Handihaler. Ambil 1 (satu) kapsul SPIRIVA dari blister</a:t>
            </a:r>
            <a:endParaRPr lang="en-US" sz="1200" dirty="0">
              <a:latin typeface="+mn-lt"/>
              <a:cs typeface="+mn-cs"/>
            </a:endParaRPr>
          </a:p>
          <a:p>
            <a:pPr marL="228600" indent="-228600" fontAlgn="auto">
              <a:spcBef>
                <a:spcPts val="0"/>
              </a:spcBef>
              <a:spcAft>
                <a:spcPts val="0"/>
              </a:spcAft>
              <a:buFontTx/>
              <a:buAutoNum type="arabicPeriod"/>
              <a:defRPr/>
            </a:pPr>
            <a:r>
              <a:rPr lang="id-ID" sz="1200" dirty="0">
                <a:latin typeface="+mn-lt"/>
                <a:cs typeface="+mn-cs"/>
              </a:rPr>
              <a:t>Masukkan kapsul SPIRIVA ke dalam lubang tempat kapsul  dan tutup kembali  corongnya hingga bunyi “klik”.</a:t>
            </a:r>
            <a:endParaRPr lang="en-US" sz="1200" dirty="0">
              <a:latin typeface="+mn-lt"/>
              <a:cs typeface="+mn-cs"/>
            </a:endParaRPr>
          </a:p>
          <a:p>
            <a:pPr marL="228600" indent="-228600" fontAlgn="auto">
              <a:spcBef>
                <a:spcPts val="0"/>
              </a:spcBef>
              <a:spcAft>
                <a:spcPts val="0"/>
              </a:spcAft>
              <a:buFontTx/>
              <a:buAutoNum type="arabicPeriod"/>
              <a:defRPr/>
            </a:pPr>
            <a:r>
              <a:rPr lang="id-ID" sz="1200" dirty="0">
                <a:latin typeface="+mn-lt"/>
                <a:cs typeface="+mn-cs"/>
              </a:rPr>
              <a:t>Tekan tombol hijau sampai rata dan lepaskan kembali.</a:t>
            </a:r>
            <a:endParaRPr lang="en-US" sz="1200" dirty="0">
              <a:latin typeface="+mn-lt"/>
              <a:cs typeface="+mn-cs"/>
            </a:endParaRPr>
          </a:p>
          <a:p>
            <a:pPr marL="228600" indent="-228600" fontAlgn="auto">
              <a:spcBef>
                <a:spcPts val="0"/>
              </a:spcBef>
              <a:spcAft>
                <a:spcPts val="0"/>
              </a:spcAft>
              <a:buFontTx/>
              <a:buAutoNum type="arabicPeriod"/>
              <a:defRPr/>
            </a:pPr>
            <a:r>
              <a:rPr lang="id-ID" sz="1200" dirty="0">
                <a:latin typeface="+mn-lt"/>
                <a:cs typeface="+mn-cs"/>
              </a:rPr>
              <a:t>Buang napas (hembuskan napas) sekuat mungkin. Siapkan mulut pada corong Handihaler dan hirup napas</a:t>
            </a:r>
            <a:r>
              <a:rPr lang="en-US" sz="1200" dirty="0">
                <a:latin typeface="+mn-lt"/>
                <a:cs typeface="+mn-cs"/>
              </a:rPr>
              <a:t> </a:t>
            </a:r>
            <a:r>
              <a:rPr lang="id-ID" sz="1200" dirty="0">
                <a:latin typeface="+mn-lt"/>
                <a:cs typeface="+mn-cs"/>
              </a:rPr>
              <a:t>melalui mulut hingga maksimal. Mungkin Anda juga ak</a:t>
            </a:r>
            <a:r>
              <a:rPr lang="en-US" sz="1200" dirty="0">
                <a:latin typeface="+mn-lt"/>
                <a:cs typeface="+mn-cs"/>
              </a:rPr>
              <a:t>an </a:t>
            </a:r>
            <a:r>
              <a:rPr lang="id-ID" sz="1200" dirty="0">
                <a:latin typeface="+mn-lt"/>
                <a:cs typeface="+mn-cs"/>
              </a:rPr>
              <a:t>merasakan/mendengar adanya butiran halus yang</a:t>
            </a:r>
            <a:r>
              <a:rPr lang="en-US" sz="1200" dirty="0">
                <a:latin typeface="+mn-lt"/>
                <a:cs typeface="+mn-cs"/>
              </a:rPr>
              <a:t> </a:t>
            </a:r>
            <a:r>
              <a:rPr lang="id-ID" sz="1200" dirty="0">
                <a:latin typeface="+mn-lt"/>
                <a:cs typeface="+mn-cs"/>
              </a:rPr>
              <a:t>berasal dari kapsul SPIRIVA.</a:t>
            </a:r>
          </a:p>
          <a:p>
            <a:pPr fontAlgn="auto">
              <a:spcBef>
                <a:spcPts val="0"/>
              </a:spcBef>
              <a:spcAft>
                <a:spcPts val="0"/>
              </a:spcAft>
              <a:defRPr/>
            </a:pPr>
            <a:endParaRPr lang="id-ID" sz="1200" dirty="0">
              <a:latin typeface="+mn-lt"/>
              <a:cs typeface="+mn-cs"/>
            </a:endParaRPr>
          </a:p>
          <a:p>
            <a:pPr fontAlgn="auto">
              <a:spcBef>
                <a:spcPts val="0"/>
              </a:spcBef>
              <a:spcAft>
                <a:spcPts val="0"/>
              </a:spcAft>
              <a:defRPr/>
            </a:pPr>
            <a:r>
              <a:rPr lang="id-ID" sz="1200" b="1" dirty="0">
                <a:latin typeface="+mn-lt"/>
                <a:cs typeface="+mn-cs"/>
              </a:rPr>
              <a:t>Untuk lebih lengkapnya, harap melihat pada  Informasi Produk</a:t>
            </a:r>
            <a:r>
              <a:rPr lang="en-US" sz="1200" b="1" dirty="0">
                <a:latin typeface="+mn-lt"/>
                <a:cs typeface="+mn-cs"/>
              </a:rPr>
              <a:t> </a:t>
            </a:r>
            <a:r>
              <a:rPr lang="id-ID" sz="1200" b="1" dirty="0">
                <a:latin typeface="+mn-lt"/>
                <a:cs typeface="+mn-cs"/>
              </a:rPr>
              <a:t>Lokal SPIRIVA yang terdapat dalam kemasan.</a:t>
            </a:r>
          </a:p>
          <a:p>
            <a:pPr fontAlgn="auto">
              <a:spcBef>
                <a:spcPts val="0"/>
              </a:spcBef>
              <a:spcAft>
                <a:spcPts val="0"/>
              </a:spcAft>
              <a:defRPr/>
            </a:pPr>
            <a:endParaRPr lang="id-ID" sz="1200" dirty="0">
              <a:latin typeface="+mn-lt"/>
              <a:cs typeface="+mn-cs"/>
            </a:endParaRPr>
          </a:p>
        </p:txBody>
      </p:sp>
      <p:pic>
        <p:nvPicPr>
          <p:cNvPr id="37897" name="Picture 2" descr="http://thedonrx.com/wp-content/uploads/2014/10/Spririvat-Handi.png"/>
          <p:cNvPicPr>
            <a:picLocks noChangeAspect="1" noChangeArrowheads="1"/>
          </p:cNvPicPr>
          <p:nvPr/>
        </p:nvPicPr>
        <p:blipFill>
          <a:blip r:embed="rId4"/>
          <a:srcRect/>
          <a:stretch>
            <a:fillRect/>
          </a:stretch>
        </p:blipFill>
        <p:spPr bwMode="auto">
          <a:xfrm>
            <a:off x="5572125" y="1590675"/>
            <a:ext cx="2390775" cy="2371725"/>
          </a:xfrm>
          <a:prstGeom prst="rect">
            <a:avLst/>
          </a:prstGeom>
          <a:noFill/>
          <a:ln w="9525">
            <a:noFill/>
            <a:miter lim="800000"/>
            <a:headEnd/>
            <a:tailEnd/>
          </a:ln>
        </p:spPr>
      </p:pic>
      <p:sp>
        <p:nvSpPr>
          <p:cNvPr id="105482" name="TextBox 1"/>
          <p:cNvSpPr txBox="1">
            <a:spLocks noChangeArrowheads="1"/>
          </p:cNvSpPr>
          <p:nvPr/>
        </p:nvSpPr>
        <p:spPr bwMode="auto">
          <a:xfrm>
            <a:off x="6508750" y="6408738"/>
            <a:ext cx="5324475" cy="404812"/>
          </a:xfrm>
          <a:prstGeom prst="rect">
            <a:avLst/>
          </a:prstGeom>
          <a:noFill/>
          <a:ln>
            <a:noFill/>
          </a:ln>
          <a:extLst>
            <a:ext uri="{909E8E84-426E-40DD-AFC4-6F175D3DCCD1}"/>
            <a:ext uri="{91240B29-F687-4F45-9708-019B960494DF}"/>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fontAlgn="auto">
              <a:spcBef>
                <a:spcPct val="0"/>
              </a:spcBef>
              <a:spcAft>
                <a:spcPts val="0"/>
              </a:spcAft>
              <a:buFontTx/>
              <a:buNone/>
              <a:defRPr/>
            </a:pPr>
            <a:r>
              <a:rPr lang="en-US" altLang="id-ID" sz="900" dirty="0" smtClean="0">
                <a:solidFill>
                  <a:srgbClr val="000000"/>
                </a:solidFill>
                <a:latin typeface="+mn-lt"/>
                <a:ea typeface="Calibri" pitchFamily="34" charset="0"/>
                <a:cs typeface="Calibri" pitchFamily="34" charset="0"/>
              </a:rPr>
              <a:t>I</a:t>
            </a:r>
            <a:r>
              <a:rPr lang="id-ID" altLang="id-ID" sz="900" dirty="0">
                <a:solidFill>
                  <a:srgbClr val="000000"/>
                </a:solidFill>
                <a:latin typeface="+mn-lt"/>
                <a:ea typeface="Calibri" pitchFamily="34" charset="0"/>
                <a:cs typeface="Calibri" pitchFamily="34" charset="0"/>
              </a:rPr>
              <a:t>nformasi Produk Lokal </a:t>
            </a:r>
            <a:r>
              <a:rPr lang="en-GB" altLang="id-ID" sz="900" dirty="0">
                <a:solidFill>
                  <a:srgbClr val="000000"/>
                </a:solidFill>
                <a:latin typeface="+mn-lt"/>
                <a:ea typeface="Calibri" pitchFamily="34" charset="0"/>
                <a:cs typeface="Calibri" pitchFamily="34" charset="0"/>
              </a:rPr>
              <a:t>S</a:t>
            </a:r>
            <a:r>
              <a:rPr lang="id-ID" altLang="id-ID" sz="900" dirty="0">
                <a:solidFill>
                  <a:srgbClr val="000000"/>
                </a:solidFill>
                <a:latin typeface="+mn-lt"/>
                <a:ea typeface="Calibri" pitchFamily="34" charset="0"/>
                <a:cs typeface="Calibri" pitchFamily="34" charset="0"/>
              </a:rPr>
              <a:t>piriva </a:t>
            </a:r>
            <a:r>
              <a:rPr lang="en-GB" altLang="id-ID" sz="900" dirty="0">
                <a:solidFill>
                  <a:srgbClr val="000000"/>
                </a:solidFill>
                <a:latin typeface="+mn-lt"/>
                <a:ea typeface="Calibri" pitchFamily="34" charset="0"/>
                <a:cs typeface="Calibri" pitchFamily="34" charset="0"/>
              </a:rPr>
              <a:t>201</a:t>
            </a:r>
            <a:r>
              <a:rPr lang="en-US" altLang="id-ID" sz="900" dirty="0">
                <a:solidFill>
                  <a:srgbClr val="000000"/>
                </a:solidFill>
                <a:latin typeface="+mn-lt"/>
                <a:ea typeface="Calibri" pitchFamily="34" charset="0"/>
                <a:cs typeface="Calibri" pitchFamily="34" charset="0"/>
              </a:rPr>
              <a:t>5</a:t>
            </a:r>
            <a:endParaRPr lang="en-GB" altLang="id-ID" sz="900" dirty="0">
              <a:solidFill>
                <a:srgbClr val="000000"/>
              </a:solidFill>
              <a:latin typeface="+mn-lt"/>
              <a:ea typeface="Calibri" pitchFamily="34" charset="0"/>
              <a:cs typeface="Calibri" pitchFamily="34" charset="0"/>
            </a:endParaRPr>
          </a:p>
        </p:txBody>
      </p:sp>
      <p:pic>
        <p:nvPicPr>
          <p:cNvPr id="37899" name="Picture 2"/>
          <p:cNvPicPr>
            <a:picLocks noChangeAspect="1" noChangeArrowheads="1"/>
          </p:cNvPicPr>
          <p:nvPr/>
        </p:nvPicPr>
        <p:blipFill>
          <a:blip r:embed="rId5"/>
          <a:srcRect/>
          <a:stretch>
            <a:fillRect/>
          </a:stretch>
        </p:blipFill>
        <p:spPr bwMode="auto">
          <a:xfrm>
            <a:off x="5427663" y="1089025"/>
            <a:ext cx="2608262" cy="563563"/>
          </a:xfrm>
          <a:prstGeom prst="rect">
            <a:avLst/>
          </a:prstGeom>
          <a:solidFill>
            <a:schemeClr val="bg1"/>
          </a:solid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3600" b="1" smtClean="0"/>
              <a:t>Cara Menggunakan Respimat</a:t>
            </a:r>
            <a:endParaRPr lang="id-ID" sz="3600" b="1" smtClean="0"/>
          </a:p>
        </p:txBody>
      </p:sp>
      <p:pic>
        <p:nvPicPr>
          <p:cNvPr id="38915" name="Picture 2"/>
          <p:cNvPicPr>
            <a:picLocks noGrp="1" noChangeAspect="1" noChangeArrowheads="1"/>
          </p:cNvPicPr>
          <p:nvPr>
            <p:ph idx="1"/>
          </p:nvPr>
        </p:nvPicPr>
        <p:blipFill>
          <a:blip r:embed="rId2"/>
          <a:srcRect/>
          <a:stretch>
            <a:fillRect/>
          </a:stretch>
        </p:blipFill>
        <p:spPr>
          <a:xfrm>
            <a:off x="179388" y="1484313"/>
            <a:ext cx="4248150" cy="3425825"/>
          </a:xfrm>
        </p:spPr>
      </p:pic>
      <p:pic>
        <p:nvPicPr>
          <p:cNvPr id="38916" name="Picture 3"/>
          <p:cNvPicPr>
            <a:picLocks noChangeAspect="1" noChangeArrowheads="1"/>
          </p:cNvPicPr>
          <p:nvPr/>
        </p:nvPicPr>
        <p:blipFill>
          <a:blip r:embed="rId3"/>
          <a:srcRect/>
          <a:stretch>
            <a:fillRect/>
          </a:stretch>
        </p:blipFill>
        <p:spPr bwMode="auto">
          <a:xfrm>
            <a:off x="179388" y="4868863"/>
            <a:ext cx="4248150" cy="1487487"/>
          </a:xfrm>
          <a:prstGeom prst="rect">
            <a:avLst/>
          </a:prstGeom>
          <a:noFill/>
          <a:ln w="9525">
            <a:noFill/>
            <a:miter lim="800000"/>
            <a:headEnd/>
            <a:tailEnd/>
          </a:ln>
        </p:spPr>
      </p:pic>
      <p:sp>
        <p:nvSpPr>
          <p:cNvPr id="38917" name="Rectangle 3"/>
          <p:cNvSpPr>
            <a:spLocks noChangeArrowheads="1"/>
          </p:cNvSpPr>
          <p:nvPr/>
        </p:nvSpPr>
        <p:spPr bwMode="auto">
          <a:xfrm>
            <a:off x="5975350" y="6570663"/>
            <a:ext cx="2859088" cy="230187"/>
          </a:xfrm>
          <a:prstGeom prst="rect">
            <a:avLst/>
          </a:prstGeom>
          <a:noFill/>
          <a:ln w="9525">
            <a:noFill/>
            <a:miter lim="800000"/>
            <a:headEnd/>
            <a:tailEnd/>
          </a:ln>
        </p:spPr>
        <p:txBody>
          <a:bodyPr wrap="none">
            <a:spAutoFit/>
          </a:bodyPr>
          <a:lstStyle/>
          <a:p>
            <a:pPr lvl="1"/>
            <a:r>
              <a:rPr lang="en-GB" altLang="id-ID" sz="900">
                <a:solidFill>
                  <a:srgbClr val="000000"/>
                </a:solidFill>
                <a:latin typeface="Calibri" pitchFamily="34" charset="0"/>
                <a:cs typeface="Calibri" pitchFamily="34" charset="0"/>
              </a:rPr>
              <a:t>1. </a:t>
            </a:r>
            <a:r>
              <a:rPr lang="id-ID" altLang="id-ID" sz="900">
                <a:solidFill>
                  <a:srgbClr val="000000"/>
                </a:solidFill>
                <a:latin typeface="Calibri" pitchFamily="34" charset="0"/>
                <a:cs typeface="Calibri" pitchFamily="34" charset="0"/>
              </a:rPr>
              <a:t>Informasi Produk Lokal </a:t>
            </a:r>
            <a:r>
              <a:rPr lang="en-GB" altLang="id-ID" sz="900">
                <a:solidFill>
                  <a:srgbClr val="000000"/>
                </a:solidFill>
                <a:latin typeface="Calibri" pitchFamily="34" charset="0"/>
                <a:cs typeface="Calibri" pitchFamily="34" charset="0"/>
              </a:rPr>
              <a:t>S</a:t>
            </a:r>
            <a:r>
              <a:rPr lang="id-ID" altLang="id-ID" sz="900">
                <a:solidFill>
                  <a:srgbClr val="000000"/>
                </a:solidFill>
                <a:latin typeface="Calibri" pitchFamily="34" charset="0"/>
                <a:cs typeface="Calibri" pitchFamily="34" charset="0"/>
              </a:rPr>
              <a:t>piriva Respimat </a:t>
            </a:r>
            <a:r>
              <a:rPr lang="en-GB" altLang="id-ID" sz="900">
                <a:solidFill>
                  <a:srgbClr val="000000"/>
                </a:solidFill>
                <a:latin typeface="Calibri" pitchFamily="34" charset="0"/>
                <a:cs typeface="Calibri" pitchFamily="34" charset="0"/>
              </a:rPr>
              <a:t>201</a:t>
            </a:r>
            <a:r>
              <a:rPr lang="en-US" altLang="id-ID" sz="900">
                <a:solidFill>
                  <a:srgbClr val="000000"/>
                </a:solidFill>
                <a:latin typeface="Calibri" pitchFamily="34" charset="0"/>
                <a:cs typeface="Calibri" pitchFamily="34" charset="0"/>
              </a:rPr>
              <a:t>6</a:t>
            </a:r>
            <a:endParaRPr lang="id-ID" altLang="id-ID" sz="900">
              <a:solidFill>
                <a:srgbClr val="000000"/>
              </a:solidFill>
              <a:latin typeface="Calibri" pitchFamily="34" charset="0"/>
              <a:cs typeface="Calibri" pitchFamily="34" charset="0"/>
            </a:endParaRPr>
          </a:p>
        </p:txBody>
      </p:sp>
      <p:pic>
        <p:nvPicPr>
          <p:cNvPr id="38918" name="Picture 5"/>
          <p:cNvPicPr>
            <a:picLocks noChangeAspect="1" noChangeArrowheads="1"/>
          </p:cNvPicPr>
          <p:nvPr/>
        </p:nvPicPr>
        <p:blipFill>
          <a:blip r:embed="rId4"/>
          <a:srcRect/>
          <a:stretch>
            <a:fillRect/>
          </a:stretch>
        </p:blipFill>
        <p:spPr bwMode="auto">
          <a:xfrm>
            <a:off x="4427538" y="1484313"/>
            <a:ext cx="4465637" cy="2955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solidFill>
                  <a:schemeClr val="tx2"/>
                </a:solidFill>
              </a:rPr>
              <a:t>RESEPTOR MUSKARINIK DI PARU</a:t>
            </a:r>
          </a:p>
        </p:txBody>
      </p:sp>
      <p:sp>
        <p:nvSpPr>
          <p:cNvPr id="6147" name="Content Placeholder 2"/>
          <p:cNvSpPr>
            <a:spLocks noGrp="1"/>
          </p:cNvSpPr>
          <p:nvPr>
            <p:ph idx="1"/>
          </p:nvPr>
        </p:nvSpPr>
        <p:spPr>
          <a:xfrm>
            <a:off x="457200" y="1285875"/>
            <a:ext cx="8229600" cy="4525963"/>
          </a:xfrm>
        </p:spPr>
        <p:txBody>
          <a:bodyPr/>
          <a:lstStyle/>
          <a:p>
            <a:pPr eaLnBrk="1" hangingPunct="1"/>
            <a:endParaRPr lang="id-ID" smtClean="0"/>
          </a:p>
        </p:txBody>
      </p:sp>
      <p:graphicFrame>
        <p:nvGraphicFramePr>
          <p:cNvPr id="7" name="Diagram 6"/>
          <p:cNvGraphicFramePr/>
          <p:nvPr/>
        </p:nvGraphicFramePr>
        <p:xfrm>
          <a:off x="1447800" y="1371600"/>
          <a:ext cx="6410348" cy="448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714375" y="90488"/>
            <a:ext cx="7591425" cy="838200"/>
          </a:xfrm>
          <a:solidFill>
            <a:schemeClr val="bg1"/>
          </a:solidFill>
        </p:spPr>
        <p:txBody>
          <a:bodyPr/>
          <a:lstStyle/>
          <a:p>
            <a:pPr eaLnBrk="1" hangingPunct="1"/>
            <a:r>
              <a:rPr lang="en-US" sz="3600" b="1" smtClean="0"/>
              <a:t>Antagonis reseptor muskarinik</a:t>
            </a:r>
          </a:p>
        </p:txBody>
      </p:sp>
      <p:graphicFrame>
        <p:nvGraphicFramePr>
          <p:cNvPr id="8" name="Content Placeholder 7"/>
          <p:cNvGraphicFramePr>
            <a:graphicFrameLocks noGrp="1"/>
          </p:cNvGraphicFramePr>
          <p:nvPr>
            <p:ph idx="1"/>
          </p:nvPr>
        </p:nvGraphicFramePr>
        <p:xfrm>
          <a:off x="533400" y="1071563"/>
          <a:ext cx="8229600" cy="4953001"/>
        </p:xfrm>
        <a:graphic>
          <a:graphicData uri="http://schemas.openxmlformats.org/drawingml/2006/table">
            <a:tbl>
              <a:tblPr firstRow="1" bandRow="1">
                <a:tableStyleId>{B301B821-A1FF-4177-AEE7-76D212191A09}</a:tableStyleId>
              </a:tblPr>
              <a:tblGrid>
                <a:gridCol w="2525918"/>
                <a:gridCol w="1792586"/>
                <a:gridCol w="2199992"/>
                <a:gridCol w="1711104"/>
              </a:tblGrid>
              <a:tr h="885886">
                <a:tc>
                  <a:txBody>
                    <a:bodyPr/>
                    <a:lstStyle/>
                    <a:p>
                      <a:endParaRPr lang="en-US" sz="2000" dirty="0">
                        <a:solidFill>
                          <a:schemeClr val="tx1"/>
                        </a:solidFill>
                      </a:endParaRPr>
                    </a:p>
                  </a:txBody>
                  <a:tcPr>
                    <a:solidFill>
                      <a:schemeClr val="bg1"/>
                    </a:solidFill>
                  </a:tcPr>
                </a:tc>
                <a:tc>
                  <a:txBody>
                    <a:bodyPr/>
                    <a:lstStyle/>
                    <a:p>
                      <a:pPr algn="ctr"/>
                      <a:r>
                        <a:rPr lang="en-US" sz="2000" kern="1200" dirty="0" err="1" smtClean="0">
                          <a:solidFill>
                            <a:schemeClr val="tx1"/>
                          </a:solidFill>
                        </a:rPr>
                        <a:t>Afinitas</a:t>
                      </a:r>
                      <a:r>
                        <a:rPr lang="en-US" sz="2000" kern="1200" dirty="0" smtClean="0">
                          <a:solidFill>
                            <a:schemeClr val="tx1"/>
                          </a:solidFill>
                        </a:rPr>
                        <a:t> </a:t>
                      </a:r>
                      <a:r>
                        <a:rPr lang="en-US" sz="2000" kern="1200" dirty="0" err="1" smtClean="0">
                          <a:solidFill>
                            <a:schemeClr val="tx1"/>
                          </a:solidFill>
                        </a:rPr>
                        <a:t>reseptor</a:t>
                      </a:r>
                      <a:r>
                        <a:rPr lang="en-US" sz="2000" kern="1200" dirty="0" smtClean="0">
                          <a:solidFill>
                            <a:schemeClr val="tx1"/>
                          </a:solidFill>
                        </a:rPr>
                        <a:t> M3</a:t>
                      </a:r>
                      <a:endParaRPr lang="en-US" sz="2000" dirty="0">
                        <a:solidFill>
                          <a:schemeClr val="tx1"/>
                        </a:solidFill>
                      </a:endParaRPr>
                    </a:p>
                  </a:txBody>
                  <a:tcPr>
                    <a:solidFill>
                      <a:schemeClr val="bg1"/>
                    </a:solidFill>
                  </a:tcPr>
                </a:tc>
                <a:tc>
                  <a:txBody>
                    <a:bodyPr/>
                    <a:lstStyle/>
                    <a:p>
                      <a:pPr algn="ctr"/>
                      <a:r>
                        <a:rPr lang="en-US" sz="2000" kern="1200" dirty="0" err="1" smtClean="0">
                          <a:solidFill>
                            <a:schemeClr val="tx1"/>
                          </a:solidFill>
                        </a:rPr>
                        <a:t>Afinitas</a:t>
                      </a:r>
                      <a:r>
                        <a:rPr lang="en-US" sz="2000" kern="1200" dirty="0" smtClean="0">
                          <a:solidFill>
                            <a:schemeClr val="tx1"/>
                          </a:solidFill>
                        </a:rPr>
                        <a:t> M3&gt;M2</a:t>
                      </a:r>
                      <a:endParaRPr lang="en-US" sz="2000" dirty="0">
                        <a:solidFill>
                          <a:schemeClr val="tx1"/>
                        </a:solidFill>
                      </a:endParaRPr>
                    </a:p>
                  </a:txBody>
                  <a:tcPr>
                    <a:solidFill>
                      <a:schemeClr val="bg1"/>
                    </a:solidFill>
                  </a:tcPr>
                </a:tc>
                <a:tc>
                  <a:txBody>
                    <a:bodyPr/>
                    <a:lstStyle/>
                    <a:p>
                      <a:r>
                        <a:rPr lang="en-US" sz="2000" kern="1200" dirty="0" err="1" smtClean="0">
                          <a:solidFill>
                            <a:schemeClr val="tx1"/>
                          </a:solidFill>
                        </a:rPr>
                        <a:t>Waktu</a:t>
                      </a:r>
                      <a:r>
                        <a:rPr lang="en-US" sz="2000" kern="1200" dirty="0" smtClean="0">
                          <a:solidFill>
                            <a:schemeClr val="tx1"/>
                          </a:solidFill>
                        </a:rPr>
                        <a:t> </a:t>
                      </a:r>
                      <a:r>
                        <a:rPr lang="en-US" sz="2000" kern="1200" dirty="0" err="1" smtClean="0">
                          <a:solidFill>
                            <a:schemeClr val="tx1"/>
                          </a:solidFill>
                        </a:rPr>
                        <a:t>paruh</a:t>
                      </a:r>
                      <a:endParaRPr lang="en-US" sz="2000" kern="1200" dirty="0" smtClean="0">
                        <a:solidFill>
                          <a:schemeClr val="tx1"/>
                        </a:solidFill>
                      </a:endParaRPr>
                    </a:p>
                    <a:p>
                      <a:pPr algn="ctr"/>
                      <a:r>
                        <a:rPr lang="en-US" sz="2000" kern="1200" dirty="0" smtClean="0">
                          <a:solidFill>
                            <a:schemeClr val="tx1"/>
                          </a:solidFill>
                        </a:rPr>
                        <a:t>M3</a:t>
                      </a:r>
                      <a:endParaRPr lang="en-US" sz="2000" dirty="0">
                        <a:solidFill>
                          <a:schemeClr val="tx1"/>
                        </a:solidFill>
                      </a:endParaRPr>
                    </a:p>
                  </a:txBody>
                  <a:tcPr>
                    <a:solidFill>
                      <a:schemeClr val="bg1"/>
                    </a:solidFill>
                  </a:tcPr>
                </a:tc>
              </a:tr>
              <a:tr h="718551">
                <a:tc>
                  <a:txBody>
                    <a:bodyPr/>
                    <a:lstStyle/>
                    <a:p>
                      <a:pPr>
                        <a:lnSpc>
                          <a:spcPct val="115000"/>
                        </a:lnSpc>
                        <a:spcAft>
                          <a:spcPts val="0"/>
                        </a:spcAft>
                      </a:pPr>
                      <a:r>
                        <a:rPr lang="en-US" sz="2000" kern="100" dirty="0" err="1">
                          <a:solidFill>
                            <a:schemeClr val="tx1"/>
                          </a:solidFill>
                        </a:rPr>
                        <a:t>Atropin</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9.68</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err="1">
                          <a:solidFill>
                            <a:schemeClr val="tx1"/>
                          </a:solidFill>
                        </a:rPr>
                        <a:t>Tidak</a:t>
                      </a:r>
                      <a:r>
                        <a:rPr lang="en-US" sz="2000" kern="100" dirty="0">
                          <a:solidFill>
                            <a:schemeClr val="tx1"/>
                          </a:solidFill>
                        </a:rPr>
                        <a:t> </a:t>
                      </a:r>
                      <a:r>
                        <a:rPr lang="en-US" sz="2000" kern="100" dirty="0" err="1">
                          <a:solidFill>
                            <a:schemeClr val="tx1"/>
                          </a:solidFill>
                        </a:rPr>
                        <a:t>ada</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3.5</a:t>
                      </a:r>
                      <a:endParaRPr lang="en-US" sz="2000" kern="100" dirty="0">
                        <a:solidFill>
                          <a:schemeClr val="tx1"/>
                        </a:solidFill>
                        <a:latin typeface="Calibri"/>
                        <a:ea typeface="Calibri"/>
                        <a:cs typeface="Times New Roman"/>
                      </a:endParaRPr>
                    </a:p>
                  </a:txBody>
                  <a:tcPr marL="68580" marR="68580" marT="0" marB="0"/>
                </a:tc>
              </a:tr>
              <a:tr h="718551">
                <a:tc>
                  <a:txBody>
                    <a:bodyPr/>
                    <a:lstStyle/>
                    <a:p>
                      <a:pPr>
                        <a:lnSpc>
                          <a:spcPct val="115000"/>
                        </a:lnSpc>
                        <a:spcAft>
                          <a:spcPts val="0"/>
                        </a:spcAft>
                      </a:pPr>
                      <a:r>
                        <a:rPr lang="en-US" sz="2000" kern="100" dirty="0" err="1">
                          <a:solidFill>
                            <a:schemeClr val="tx1"/>
                          </a:solidFill>
                        </a:rPr>
                        <a:t>Ipratropium</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9.58</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err="1">
                          <a:solidFill>
                            <a:schemeClr val="tx1"/>
                          </a:solidFill>
                        </a:rPr>
                        <a:t>Tidak</a:t>
                      </a:r>
                      <a:r>
                        <a:rPr lang="en-US" sz="2000" kern="100" dirty="0">
                          <a:solidFill>
                            <a:schemeClr val="tx1"/>
                          </a:solidFill>
                        </a:rPr>
                        <a:t> </a:t>
                      </a:r>
                      <a:r>
                        <a:rPr lang="en-US" sz="2000" kern="100" dirty="0" err="1">
                          <a:solidFill>
                            <a:schemeClr val="tx1"/>
                          </a:solidFill>
                        </a:rPr>
                        <a:t>ada</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3.2</a:t>
                      </a:r>
                      <a:endParaRPr lang="en-US" sz="2000" kern="100" dirty="0">
                        <a:solidFill>
                          <a:schemeClr val="tx1"/>
                        </a:solidFill>
                        <a:latin typeface="Calibri"/>
                        <a:ea typeface="Calibri"/>
                        <a:cs typeface="Times New Roman"/>
                      </a:endParaRPr>
                    </a:p>
                  </a:txBody>
                  <a:tcPr marL="68580" marR="68580" marT="0" marB="0"/>
                </a:tc>
              </a:tr>
              <a:tr h="876671">
                <a:tc>
                  <a:txBody>
                    <a:bodyPr/>
                    <a:lstStyle/>
                    <a:p>
                      <a:pPr>
                        <a:lnSpc>
                          <a:spcPct val="115000"/>
                        </a:lnSpc>
                        <a:spcAft>
                          <a:spcPts val="0"/>
                        </a:spcAft>
                      </a:pPr>
                      <a:r>
                        <a:rPr lang="en-US" sz="2400" b="1" kern="100" dirty="0" err="1">
                          <a:solidFill>
                            <a:schemeClr val="tx1"/>
                          </a:solidFill>
                        </a:rPr>
                        <a:t>Tiotroprium</a:t>
                      </a:r>
                      <a:endParaRPr lang="en-US" sz="2400" b="1"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kern="100" dirty="0">
                          <a:solidFill>
                            <a:schemeClr val="tx1"/>
                          </a:solidFill>
                        </a:rPr>
                        <a:t>11.02</a:t>
                      </a:r>
                      <a:endParaRPr lang="en-US" sz="2400" b="1"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kern="100" dirty="0" err="1">
                          <a:solidFill>
                            <a:schemeClr val="tx1"/>
                          </a:solidFill>
                        </a:rPr>
                        <a:t>Selektifitas</a:t>
                      </a:r>
                      <a:r>
                        <a:rPr lang="en-US" sz="2400" b="1" kern="100" dirty="0">
                          <a:solidFill>
                            <a:schemeClr val="tx1"/>
                          </a:solidFill>
                        </a:rPr>
                        <a:t> </a:t>
                      </a:r>
                      <a:r>
                        <a:rPr lang="en-US" sz="2400" b="1" kern="100" dirty="0" err="1">
                          <a:solidFill>
                            <a:schemeClr val="tx1"/>
                          </a:solidFill>
                        </a:rPr>
                        <a:t>fungsional</a:t>
                      </a:r>
                      <a:endParaRPr lang="en-US" sz="2400" b="1"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kern="100" dirty="0">
                          <a:solidFill>
                            <a:schemeClr val="tx1"/>
                          </a:solidFill>
                        </a:rPr>
                        <a:t>34.7</a:t>
                      </a:r>
                      <a:endParaRPr lang="en-US" sz="2400" b="1" kern="100" dirty="0">
                        <a:solidFill>
                          <a:schemeClr val="tx1"/>
                        </a:solidFill>
                        <a:latin typeface="Calibri"/>
                        <a:ea typeface="Calibri"/>
                        <a:cs typeface="Times New Roman"/>
                      </a:endParaRPr>
                    </a:p>
                  </a:txBody>
                  <a:tcPr marL="68580" marR="68580" marT="0" marB="0"/>
                </a:tc>
              </a:tr>
              <a:tr h="876671">
                <a:tc>
                  <a:txBody>
                    <a:bodyPr/>
                    <a:lstStyle/>
                    <a:p>
                      <a:pPr>
                        <a:lnSpc>
                          <a:spcPct val="115000"/>
                        </a:lnSpc>
                        <a:spcAft>
                          <a:spcPts val="0"/>
                        </a:spcAft>
                      </a:pPr>
                      <a:r>
                        <a:rPr lang="en-US" sz="2000" kern="100">
                          <a:solidFill>
                            <a:schemeClr val="tx1"/>
                          </a:solidFill>
                        </a:rPr>
                        <a:t>Glycopyrronium </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10.04</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3-5x </a:t>
                      </a:r>
                      <a:r>
                        <a:rPr lang="en-US" sz="2000" kern="100" dirty="0" err="1">
                          <a:solidFill>
                            <a:schemeClr val="tx1"/>
                          </a:solidFill>
                        </a:rPr>
                        <a:t>lebih</a:t>
                      </a:r>
                      <a:r>
                        <a:rPr lang="en-US" sz="2000" kern="100" dirty="0">
                          <a:solidFill>
                            <a:schemeClr val="tx1"/>
                          </a:solidFill>
                        </a:rPr>
                        <a:t> </a:t>
                      </a:r>
                      <a:r>
                        <a:rPr lang="en-US" sz="2000" kern="100" dirty="0" err="1">
                          <a:solidFill>
                            <a:schemeClr val="tx1"/>
                          </a:solidFill>
                        </a:rPr>
                        <a:t>selektif</a:t>
                      </a:r>
                      <a:endParaRPr lang="en-US" sz="2000" kern="1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3.7</a:t>
                      </a:r>
                      <a:endParaRPr lang="en-US" sz="2000" kern="100" dirty="0">
                        <a:solidFill>
                          <a:schemeClr val="tx1"/>
                        </a:solidFill>
                        <a:latin typeface="Calibri"/>
                        <a:ea typeface="Calibri"/>
                        <a:cs typeface="Times New Roman"/>
                      </a:endParaRPr>
                    </a:p>
                  </a:txBody>
                  <a:tcPr marL="68580" marR="68580" marT="0" marB="0"/>
                </a:tc>
              </a:tr>
              <a:tr h="876671">
                <a:tc>
                  <a:txBody>
                    <a:bodyPr/>
                    <a:lstStyle/>
                    <a:p>
                      <a:pPr>
                        <a:lnSpc>
                          <a:spcPct val="115000"/>
                        </a:lnSpc>
                        <a:spcAft>
                          <a:spcPts val="0"/>
                        </a:spcAft>
                      </a:pPr>
                      <a:r>
                        <a:rPr lang="en-US" sz="2000" kern="100">
                          <a:solidFill>
                            <a:schemeClr val="tx1"/>
                          </a:solidFill>
                        </a:rPr>
                        <a:t>Aclinidium</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10.74</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a:solidFill>
                            <a:schemeClr val="tx1"/>
                          </a:solidFill>
                        </a:rPr>
                        <a:t>Selektifitas fungsional</a:t>
                      </a:r>
                      <a:endParaRPr lang="en-US" sz="2000" kern="1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000" kern="100" dirty="0">
                          <a:solidFill>
                            <a:schemeClr val="tx1"/>
                          </a:solidFill>
                        </a:rPr>
                        <a:t>29</a:t>
                      </a:r>
                      <a:endParaRPr lang="en-US" sz="2000" kern="100" dirty="0">
                        <a:solidFill>
                          <a:schemeClr val="tx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513" y="2852738"/>
            <a:ext cx="4781550" cy="769937"/>
          </a:xfrm>
          <a:prstGeom prst="rect">
            <a:avLst/>
          </a:prstGeom>
        </p:spPr>
        <p:txBody>
          <a:bodyPr wrap="none">
            <a:spAutoFit/>
          </a:bodyPr>
          <a:lstStyle/>
          <a:p>
            <a:pPr algn="ctr" fontAlgn="auto">
              <a:spcBef>
                <a:spcPts val="0"/>
              </a:spcBef>
              <a:spcAft>
                <a:spcPts val="0"/>
              </a:spcAft>
              <a:defRPr/>
            </a:pPr>
            <a:r>
              <a:rPr lang="en-US" sz="4400" b="1" dirty="0">
                <a:effectLst>
                  <a:outerShdw blurRad="38100" dist="38100" dir="2700000" algn="tl">
                    <a:srgbClr val="000000">
                      <a:alpha val="43137"/>
                    </a:srgbClr>
                  </a:outerShdw>
                </a:effectLst>
                <a:latin typeface="+mj-lt"/>
                <a:cs typeface="+mn-cs"/>
              </a:rPr>
              <a:t>GOLD 2017 UPDATE</a:t>
            </a:r>
            <a:endParaRPr lang="id-ID" sz="4400" dirty="0">
              <a:effectLst>
                <a:outerShdw blurRad="38100" dist="38100" dir="2700000" algn="tl">
                  <a:srgbClr val="000000">
                    <a:alpha val="43137"/>
                  </a:srgbClr>
                </a:outerShdw>
              </a:effectLst>
              <a:latin typeface="+mj-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5888"/>
            <a:ext cx="8229600" cy="1143000"/>
          </a:xfrm>
        </p:spPr>
        <p:txBody>
          <a:bodyPr/>
          <a:lstStyle/>
          <a:p>
            <a:pPr eaLnBrk="1" hangingPunct="1"/>
            <a:r>
              <a:rPr lang="de-DE" sz="3200" b="1" smtClean="0"/>
              <a:t>Refined ABCD Assessment Grid </a:t>
            </a:r>
            <a:endParaRPr lang="id-ID" sz="3200" b="1" smtClean="0"/>
          </a:p>
        </p:txBody>
      </p:sp>
      <p:sp>
        <p:nvSpPr>
          <p:cNvPr id="7" name="Rectangle 6"/>
          <p:cNvSpPr/>
          <p:nvPr/>
        </p:nvSpPr>
        <p:spPr>
          <a:xfrm>
            <a:off x="4427538" y="1557338"/>
            <a:ext cx="865187"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TextBox 10"/>
          <p:cNvSpPr txBox="1"/>
          <p:nvPr/>
        </p:nvSpPr>
        <p:spPr>
          <a:xfrm>
            <a:off x="1258888" y="1244600"/>
            <a:ext cx="7273925" cy="923925"/>
          </a:xfrm>
          <a:prstGeom prst="rect">
            <a:avLst/>
          </a:prstGeom>
          <a:noFill/>
        </p:spPr>
        <p:txBody>
          <a:bodyPr>
            <a:spAutoFit/>
          </a:bodyPr>
          <a:lstStyle/>
          <a:p>
            <a:pPr fontAlgn="auto">
              <a:spcBef>
                <a:spcPts val="0"/>
              </a:spcBef>
              <a:spcAft>
                <a:spcPts val="0"/>
              </a:spcAft>
              <a:defRPr/>
            </a:pPr>
            <a:r>
              <a:rPr lang="en-US" dirty="0">
                <a:solidFill>
                  <a:schemeClr val="tx2">
                    <a:lumMod val="75000"/>
                  </a:schemeClr>
                </a:solidFill>
                <a:latin typeface="+mn-lt"/>
                <a:cs typeface="+mn-cs"/>
              </a:rPr>
              <a:t>The ABCD assessment grid </a:t>
            </a:r>
            <a:r>
              <a:rPr lang="en-US" b="1" dirty="0">
                <a:solidFill>
                  <a:schemeClr val="tx2">
                    <a:lumMod val="75000"/>
                  </a:schemeClr>
                </a:solidFill>
                <a:latin typeface="+mn-lt"/>
                <a:cs typeface="+mn-cs"/>
              </a:rPr>
              <a:t>has been refined </a:t>
            </a:r>
            <a:r>
              <a:rPr lang="en-US" dirty="0">
                <a:solidFill>
                  <a:schemeClr val="tx2">
                    <a:lumMod val="75000"/>
                  </a:schemeClr>
                </a:solidFill>
                <a:latin typeface="+mn-lt"/>
                <a:cs typeface="+mn-cs"/>
              </a:rPr>
              <a:t>to utilize </a:t>
            </a:r>
            <a:r>
              <a:rPr lang="en-US" b="1" u="sng" dirty="0">
                <a:solidFill>
                  <a:schemeClr val="tx2">
                    <a:lumMod val="75000"/>
                  </a:schemeClr>
                </a:solidFill>
                <a:latin typeface="+mn-lt"/>
                <a:cs typeface="+mn-cs"/>
              </a:rPr>
              <a:t>exclusively</a:t>
            </a:r>
            <a:r>
              <a:rPr lang="en-US" dirty="0">
                <a:solidFill>
                  <a:schemeClr val="tx2">
                    <a:lumMod val="75000"/>
                  </a:schemeClr>
                </a:solidFill>
                <a:latin typeface="+mn-lt"/>
                <a:cs typeface="+mn-cs"/>
              </a:rPr>
              <a:t> respiratory symptoms and exacerbation history to assign categories</a:t>
            </a:r>
          </a:p>
          <a:p>
            <a:pPr fontAlgn="auto">
              <a:spcBef>
                <a:spcPts val="0"/>
              </a:spcBef>
              <a:spcAft>
                <a:spcPts val="0"/>
              </a:spcAft>
              <a:defRPr/>
            </a:pPr>
            <a:endParaRPr lang="id-ID" dirty="0">
              <a:solidFill>
                <a:schemeClr val="tx2">
                  <a:lumMod val="75000"/>
                </a:schemeClr>
              </a:solidFill>
              <a:latin typeface="+mn-lt"/>
              <a:cs typeface="+mn-cs"/>
            </a:endParaRPr>
          </a:p>
        </p:txBody>
      </p:sp>
      <p:grpSp>
        <p:nvGrpSpPr>
          <p:cNvPr id="2" name="Group 25"/>
          <p:cNvGrpSpPr/>
          <p:nvPr/>
        </p:nvGrpSpPr>
        <p:grpSpPr>
          <a:xfrm>
            <a:off x="611560" y="1988841"/>
            <a:ext cx="1800200" cy="1740714"/>
            <a:chOff x="1115616" y="1988841"/>
            <a:chExt cx="1800200" cy="1740714"/>
          </a:xfrm>
          <a:solidFill>
            <a:srgbClr val="FFFFFF"/>
          </a:solidFill>
        </p:grpSpPr>
        <p:sp>
          <p:nvSpPr>
            <p:cNvPr id="12" name="Oval 11"/>
            <p:cNvSpPr/>
            <p:nvPr/>
          </p:nvSpPr>
          <p:spPr>
            <a:xfrm>
              <a:off x="1115616" y="1988841"/>
              <a:ext cx="1800200" cy="17407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2">
                    <a:lumMod val="75000"/>
                  </a:schemeClr>
                </a:solidFill>
              </a:endParaRPr>
            </a:p>
            <a:p>
              <a:pPr algn="ctr" fontAlgn="auto">
                <a:spcBef>
                  <a:spcPts val="0"/>
                </a:spcBef>
                <a:spcAft>
                  <a:spcPts val="0"/>
                </a:spcAft>
                <a:defRPr/>
              </a:pPr>
              <a:r>
                <a:rPr lang="en-US" b="1" dirty="0">
                  <a:solidFill>
                    <a:schemeClr val="tx2">
                      <a:lumMod val="75000"/>
                    </a:schemeClr>
                  </a:solidFill>
                </a:rPr>
                <a:t>confirmed diagnosis</a:t>
              </a:r>
              <a:endParaRPr lang="id-ID" b="1" dirty="0">
                <a:solidFill>
                  <a:schemeClr val="tx2">
                    <a:lumMod val="75000"/>
                  </a:schemeClr>
                </a:solidFill>
              </a:endParaRPr>
            </a:p>
          </p:txBody>
        </p:sp>
        <p:sp>
          <p:nvSpPr>
            <p:cNvPr id="15" name="TextBox 14"/>
            <p:cNvSpPr txBox="1"/>
            <p:nvPr/>
          </p:nvSpPr>
          <p:spPr>
            <a:xfrm>
              <a:off x="1221492" y="2420888"/>
              <a:ext cx="1624804" cy="369332"/>
            </a:xfrm>
            <a:prstGeom prst="rect">
              <a:avLst/>
            </a:prstGeom>
            <a:noFill/>
          </p:spPr>
          <p:txBody>
            <a:bodyPr wrap="none">
              <a:spAutoFit/>
            </a:bodyPr>
            <a:lstStyle/>
            <a:p>
              <a:pPr fontAlgn="auto">
                <a:spcBef>
                  <a:spcPts val="0"/>
                </a:spcBef>
                <a:spcAft>
                  <a:spcPts val="0"/>
                </a:spcAft>
                <a:defRPr/>
              </a:pPr>
              <a:r>
                <a:rPr lang="en-US" b="1" dirty="0" err="1">
                  <a:solidFill>
                    <a:schemeClr val="tx2">
                      <a:lumMod val="75000"/>
                    </a:schemeClr>
                  </a:solidFill>
                  <a:latin typeface="+mn-lt"/>
                  <a:cs typeface="+mn-cs"/>
                </a:rPr>
                <a:t>Spirometrically</a:t>
              </a:r>
              <a:endParaRPr lang="id-ID" b="1" dirty="0">
                <a:solidFill>
                  <a:schemeClr val="tx2">
                    <a:lumMod val="75000"/>
                  </a:schemeClr>
                </a:solidFill>
                <a:latin typeface="+mn-lt"/>
                <a:cs typeface="+mn-cs"/>
              </a:endParaRPr>
            </a:p>
          </p:txBody>
        </p:sp>
      </p:grpSp>
      <p:grpSp>
        <p:nvGrpSpPr>
          <p:cNvPr id="4" name="Group 22"/>
          <p:cNvGrpSpPr/>
          <p:nvPr/>
        </p:nvGrpSpPr>
        <p:grpSpPr>
          <a:xfrm>
            <a:off x="6696621" y="1982579"/>
            <a:ext cx="1800200" cy="1740714"/>
            <a:chOff x="6516216" y="1982579"/>
            <a:chExt cx="1800200" cy="1740714"/>
          </a:xfrm>
          <a:solidFill>
            <a:srgbClr val="FFFFFF"/>
          </a:solidFill>
        </p:grpSpPr>
        <p:sp>
          <p:nvSpPr>
            <p:cNvPr id="16" name="Oval 15"/>
            <p:cNvSpPr/>
            <p:nvPr/>
          </p:nvSpPr>
          <p:spPr>
            <a:xfrm>
              <a:off x="6516216" y="1982579"/>
              <a:ext cx="1800200" cy="17407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extBox 16"/>
            <p:cNvSpPr txBox="1"/>
            <p:nvPr/>
          </p:nvSpPr>
          <p:spPr>
            <a:xfrm>
              <a:off x="6649375" y="2317846"/>
              <a:ext cx="1559529" cy="369332"/>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Assessment of</a:t>
              </a:r>
              <a:endParaRPr lang="id-ID" b="1" dirty="0">
                <a:solidFill>
                  <a:schemeClr val="tx2">
                    <a:lumMod val="75000"/>
                  </a:schemeClr>
                </a:solidFill>
                <a:latin typeface="+mn-lt"/>
                <a:cs typeface="+mn-cs"/>
              </a:endParaRPr>
            </a:p>
          </p:txBody>
        </p:sp>
        <p:sp>
          <p:nvSpPr>
            <p:cNvPr id="18" name="TextBox 17"/>
            <p:cNvSpPr txBox="1"/>
            <p:nvPr/>
          </p:nvSpPr>
          <p:spPr>
            <a:xfrm>
              <a:off x="6516216" y="2636912"/>
              <a:ext cx="1800200" cy="369332"/>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symptoms/risk</a:t>
              </a:r>
              <a:endParaRPr lang="id-ID" b="1" dirty="0">
                <a:solidFill>
                  <a:schemeClr val="tx2">
                    <a:lumMod val="75000"/>
                  </a:schemeClr>
                </a:solidFill>
                <a:latin typeface="+mn-lt"/>
                <a:cs typeface="+mn-cs"/>
              </a:endParaRPr>
            </a:p>
          </p:txBody>
        </p:sp>
        <p:sp>
          <p:nvSpPr>
            <p:cNvPr id="19" name="TextBox 18"/>
            <p:cNvSpPr txBox="1"/>
            <p:nvPr/>
          </p:nvSpPr>
          <p:spPr>
            <a:xfrm>
              <a:off x="6516216" y="2930310"/>
              <a:ext cx="1765548" cy="369332"/>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of exacerbations</a:t>
              </a:r>
              <a:endParaRPr lang="id-ID" b="1" dirty="0">
                <a:solidFill>
                  <a:schemeClr val="tx2">
                    <a:lumMod val="75000"/>
                  </a:schemeClr>
                </a:solidFill>
                <a:latin typeface="+mn-lt"/>
                <a:cs typeface="+mn-cs"/>
              </a:endParaRPr>
            </a:p>
          </p:txBody>
        </p:sp>
      </p:grpSp>
      <p:sp>
        <p:nvSpPr>
          <p:cNvPr id="9223" name="Rectangle 19"/>
          <p:cNvSpPr>
            <a:spLocks noChangeArrowheads="1"/>
          </p:cNvSpPr>
          <p:nvPr/>
        </p:nvSpPr>
        <p:spPr bwMode="auto">
          <a:xfrm>
            <a:off x="677863" y="6597650"/>
            <a:ext cx="8220075" cy="246063"/>
          </a:xfrm>
          <a:prstGeom prst="rect">
            <a:avLst/>
          </a:prstGeom>
          <a:noFill/>
          <a:ln w="9525">
            <a:noFill/>
            <a:miter lim="800000"/>
            <a:headEnd/>
            <a:tailEnd/>
          </a:ln>
        </p:spPr>
        <p:txBody>
          <a:bodyPr>
            <a:spAutoFit/>
          </a:bodyPr>
          <a:lstStyle/>
          <a:p>
            <a:pPr algn="r"/>
            <a:r>
              <a:rPr lang="en-US" sz="1000">
                <a:latin typeface="Candara" pitchFamily="34" charset="0"/>
              </a:rPr>
              <a:t>@2017 Global Initiative for Chronic Obstructive Lung Disease, all rights reserved. Use is by express license from the owner </a:t>
            </a:r>
          </a:p>
        </p:txBody>
      </p:sp>
      <p:grpSp>
        <p:nvGrpSpPr>
          <p:cNvPr id="9224" name="Group 23"/>
          <p:cNvGrpSpPr>
            <a:grpSpLocks/>
          </p:cNvGrpSpPr>
          <p:nvPr/>
        </p:nvGrpSpPr>
        <p:grpSpPr bwMode="auto">
          <a:xfrm>
            <a:off x="3059113" y="1982788"/>
            <a:ext cx="2065337" cy="1739900"/>
            <a:chOff x="3563888" y="1982579"/>
            <a:chExt cx="2065266" cy="1740713"/>
          </a:xfrm>
        </p:grpSpPr>
        <p:sp>
          <p:nvSpPr>
            <p:cNvPr id="8" name="Rectangle 7"/>
            <p:cNvSpPr/>
            <p:nvPr/>
          </p:nvSpPr>
          <p:spPr>
            <a:xfrm>
              <a:off x="3563888" y="2420934"/>
              <a:ext cx="998503" cy="432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Rectangle 8"/>
            <p:cNvSpPr/>
            <p:nvPr/>
          </p:nvSpPr>
          <p:spPr>
            <a:xfrm>
              <a:off x="4427458" y="2133461"/>
              <a:ext cx="288915" cy="287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12"/>
            <p:cNvSpPr/>
            <p:nvPr/>
          </p:nvSpPr>
          <p:spPr>
            <a:xfrm>
              <a:off x="3803592" y="1982579"/>
              <a:ext cx="1825562" cy="1740713"/>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2">
                    <a:lumMod val="75000"/>
                  </a:schemeClr>
                </a:solidFill>
              </a:endParaRPr>
            </a:p>
            <a:p>
              <a:pPr algn="ctr" fontAlgn="auto">
                <a:spcBef>
                  <a:spcPts val="0"/>
                </a:spcBef>
                <a:spcAft>
                  <a:spcPts val="0"/>
                </a:spcAft>
                <a:defRPr/>
              </a:pPr>
              <a:r>
                <a:rPr lang="en-US" b="1" dirty="0">
                  <a:solidFill>
                    <a:schemeClr val="tx2">
                      <a:lumMod val="75000"/>
                    </a:schemeClr>
                  </a:solidFill>
                </a:rPr>
                <a:t>of airflow limitation</a:t>
              </a:r>
              <a:endParaRPr lang="id-ID" b="1" dirty="0">
                <a:solidFill>
                  <a:schemeClr val="tx2">
                    <a:lumMod val="75000"/>
                  </a:schemeClr>
                </a:solidFill>
              </a:endParaRPr>
            </a:p>
          </p:txBody>
        </p:sp>
        <p:sp>
          <p:nvSpPr>
            <p:cNvPr id="21" name="TextBox 20"/>
            <p:cNvSpPr txBox="1"/>
            <p:nvPr/>
          </p:nvSpPr>
          <p:spPr>
            <a:xfrm>
              <a:off x="4068696" y="2411404"/>
              <a:ext cx="1308055" cy="370060"/>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Assessment</a:t>
              </a:r>
              <a:endParaRPr lang="id-ID" b="1" dirty="0">
                <a:solidFill>
                  <a:schemeClr val="tx2">
                    <a:lumMod val="75000"/>
                  </a:schemeClr>
                </a:solidFill>
                <a:latin typeface="+mn-lt"/>
                <a:cs typeface="+mn-cs"/>
              </a:endParaRPr>
            </a:p>
          </p:txBody>
        </p:sp>
      </p:grpSp>
      <p:sp>
        <p:nvSpPr>
          <p:cNvPr id="22" name="Half Frame 21"/>
          <p:cNvSpPr/>
          <p:nvPr/>
        </p:nvSpPr>
        <p:spPr>
          <a:xfrm rot="7903529">
            <a:off x="5341938" y="2495550"/>
            <a:ext cx="731837" cy="652463"/>
          </a:xfrm>
          <a:prstGeom prst="halfFrame">
            <a:avLst>
              <a:gd name="adj1" fmla="val 9110"/>
              <a:gd name="adj2" fmla="val 91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5" name="Half Frame 24"/>
          <p:cNvSpPr/>
          <p:nvPr/>
        </p:nvSpPr>
        <p:spPr>
          <a:xfrm rot="7903529">
            <a:off x="2261394" y="2494757"/>
            <a:ext cx="731837" cy="654050"/>
          </a:xfrm>
          <a:prstGeom prst="halfFrame">
            <a:avLst>
              <a:gd name="adj1" fmla="val 9110"/>
              <a:gd name="adj2" fmla="val 91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7" name="Rounded Rectangle 26"/>
          <p:cNvSpPr/>
          <p:nvPr/>
        </p:nvSpPr>
        <p:spPr>
          <a:xfrm>
            <a:off x="395288" y="4292600"/>
            <a:ext cx="2232025" cy="936625"/>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Post-bronchodilator</a:t>
            </a:r>
          </a:p>
          <a:p>
            <a:pPr algn="ctr" fontAlgn="auto">
              <a:spcBef>
                <a:spcPts val="0"/>
              </a:spcBef>
              <a:spcAft>
                <a:spcPts val="0"/>
              </a:spcAft>
              <a:defRPr/>
            </a:pPr>
            <a:r>
              <a:rPr lang="en-US" b="1" dirty="0">
                <a:solidFill>
                  <a:schemeClr val="tx2">
                    <a:lumMod val="75000"/>
                  </a:schemeClr>
                </a:solidFill>
              </a:rPr>
              <a:t>FEV</a:t>
            </a:r>
            <a:r>
              <a:rPr lang="en-US" b="1" baseline="-25000" dirty="0">
                <a:solidFill>
                  <a:schemeClr val="tx2">
                    <a:lumMod val="75000"/>
                  </a:schemeClr>
                </a:solidFill>
              </a:rPr>
              <a:t>1</a:t>
            </a:r>
            <a:r>
              <a:rPr lang="en-US" b="1" dirty="0">
                <a:solidFill>
                  <a:schemeClr val="tx2">
                    <a:lumMod val="75000"/>
                  </a:schemeClr>
                </a:solidFill>
              </a:rPr>
              <a:t>/FVC &lt; 0.7</a:t>
            </a:r>
            <a:endParaRPr lang="id-ID" b="1" dirty="0">
              <a:solidFill>
                <a:schemeClr val="tx2">
                  <a:lumMod val="75000"/>
                </a:schemeClr>
              </a:solidFill>
            </a:endParaRPr>
          </a:p>
        </p:txBody>
      </p:sp>
      <p:sp>
        <p:nvSpPr>
          <p:cNvPr id="28" name="TextBox 27"/>
          <p:cNvSpPr txBox="1"/>
          <p:nvPr/>
        </p:nvSpPr>
        <p:spPr>
          <a:xfrm>
            <a:off x="5221288" y="3357563"/>
            <a:ext cx="1450975" cy="646112"/>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Exacerbation history</a:t>
            </a:r>
            <a:endParaRPr lang="id-ID" b="1" dirty="0">
              <a:solidFill>
                <a:schemeClr val="tx2">
                  <a:lumMod val="75000"/>
                </a:schemeClr>
              </a:solidFill>
              <a:latin typeface="+mn-lt"/>
              <a:cs typeface="+mn-cs"/>
            </a:endParaRPr>
          </a:p>
        </p:txBody>
      </p:sp>
      <p:sp>
        <p:nvSpPr>
          <p:cNvPr id="29" name="Rounded Rectangle 28"/>
          <p:cNvSpPr/>
          <p:nvPr/>
        </p:nvSpPr>
        <p:spPr>
          <a:xfrm>
            <a:off x="5362575" y="5013325"/>
            <a:ext cx="1154113" cy="838200"/>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0 or 1 (not leading to hospital admission)</a:t>
            </a:r>
            <a:endParaRPr lang="id-ID" sz="1200" b="1" dirty="0">
              <a:solidFill>
                <a:schemeClr val="tx2">
                  <a:lumMod val="75000"/>
                </a:schemeClr>
              </a:solidFill>
            </a:endParaRPr>
          </a:p>
        </p:txBody>
      </p:sp>
      <p:sp>
        <p:nvSpPr>
          <p:cNvPr id="30" name="Rounded Rectangle 29"/>
          <p:cNvSpPr/>
          <p:nvPr/>
        </p:nvSpPr>
        <p:spPr>
          <a:xfrm>
            <a:off x="5362575" y="4005263"/>
            <a:ext cx="1154113" cy="909637"/>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2">
                    <a:lumMod val="75000"/>
                  </a:schemeClr>
                </a:solidFill>
              </a:rPr>
              <a:t>≥ 2 or ≥ 1 leading to hospital admission</a:t>
            </a:r>
            <a:endParaRPr lang="id-ID" sz="1200" b="1" dirty="0">
              <a:solidFill>
                <a:schemeClr val="tx2">
                  <a:lumMod val="75000"/>
                </a:schemeClr>
              </a:solidFill>
            </a:endParaRPr>
          </a:p>
        </p:txBody>
      </p:sp>
      <p:grpSp>
        <p:nvGrpSpPr>
          <p:cNvPr id="9231" name="Group 47"/>
          <p:cNvGrpSpPr>
            <a:grpSpLocks/>
          </p:cNvGrpSpPr>
          <p:nvPr/>
        </p:nvGrpSpPr>
        <p:grpSpPr bwMode="auto">
          <a:xfrm>
            <a:off x="6815138" y="3968750"/>
            <a:ext cx="2005012" cy="2016125"/>
            <a:chOff x="6937407" y="4293096"/>
            <a:chExt cx="2004590" cy="2160240"/>
          </a:xfrm>
        </p:grpSpPr>
        <p:sp>
          <p:nvSpPr>
            <p:cNvPr id="31" name="Rounded Rectangle 30"/>
            <p:cNvSpPr/>
            <p:nvPr/>
          </p:nvSpPr>
          <p:spPr>
            <a:xfrm>
              <a:off x="6937407" y="4293096"/>
              <a:ext cx="2004590" cy="216024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cxnSp>
          <p:nvCxnSpPr>
            <p:cNvPr id="33" name="Straight Connector 32"/>
            <p:cNvCxnSpPr/>
            <p:nvPr/>
          </p:nvCxnSpPr>
          <p:spPr>
            <a:xfrm>
              <a:off x="7940496" y="4437680"/>
              <a:ext cx="0" cy="18710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32637" y="5373217"/>
              <a:ext cx="178714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54840" y="5660681"/>
              <a:ext cx="431709" cy="494985"/>
            </a:xfrm>
            <a:prstGeom prst="rect">
              <a:avLst/>
            </a:prstGeom>
            <a:noFill/>
          </p:spPr>
          <p:txBody>
            <a:bodyPr>
              <a:spAutoFit/>
            </a:bodyPr>
            <a:lstStyle/>
            <a:p>
              <a:pPr fontAlgn="auto">
                <a:spcBef>
                  <a:spcPts val="0"/>
                </a:spcBef>
                <a:spcAft>
                  <a:spcPts val="0"/>
                </a:spcAft>
                <a:defRPr/>
              </a:pPr>
              <a:r>
                <a:rPr lang="en-US" sz="2400" b="1" dirty="0">
                  <a:solidFill>
                    <a:schemeClr val="tx2">
                      <a:lumMod val="75000"/>
                    </a:schemeClr>
                  </a:solidFill>
                  <a:latin typeface="+mn-lt"/>
                  <a:cs typeface="+mn-cs"/>
                </a:rPr>
                <a:t>A</a:t>
              </a:r>
              <a:endParaRPr lang="id-ID" sz="2400" b="1" dirty="0">
                <a:solidFill>
                  <a:schemeClr val="tx2">
                    <a:lumMod val="75000"/>
                  </a:schemeClr>
                </a:solidFill>
                <a:latin typeface="+mn-lt"/>
                <a:cs typeface="+mn-cs"/>
              </a:endParaRPr>
            </a:p>
          </p:txBody>
        </p:sp>
        <p:sp>
          <p:nvSpPr>
            <p:cNvPr id="45" name="TextBox 44"/>
            <p:cNvSpPr txBox="1"/>
            <p:nvPr/>
          </p:nvSpPr>
          <p:spPr>
            <a:xfrm>
              <a:off x="8215075" y="5660681"/>
              <a:ext cx="357113" cy="494985"/>
            </a:xfrm>
            <a:prstGeom prst="rect">
              <a:avLst/>
            </a:prstGeom>
            <a:noFill/>
          </p:spPr>
          <p:txBody>
            <a:bodyPr wrap="none">
              <a:spAutoFit/>
            </a:bodyPr>
            <a:lstStyle/>
            <a:p>
              <a:pPr fontAlgn="auto">
                <a:spcBef>
                  <a:spcPts val="0"/>
                </a:spcBef>
                <a:spcAft>
                  <a:spcPts val="0"/>
                </a:spcAft>
                <a:defRPr/>
              </a:pPr>
              <a:r>
                <a:rPr lang="en-US" sz="2400" b="1" dirty="0">
                  <a:solidFill>
                    <a:schemeClr val="tx2">
                      <a:lumMod val="75000"/>
                    </a:schemeClr>
                  </a:solidFill>
                  <a:latin typeface="+mn-lt"/>
                  <a:cs typeface="+mn-cs"/>
                </a:rPr>
                <a:t>B</a:t>
              </a:r>
              <a:endParaRPr lang="id-ID" sz="2400" b="1" dirty="0">
                <a:solidFill>
                  <a:schemeClr val="tx2">
                    <a:lumMod val="75000"/>
                  </a:schemeClr>
                </a:solidFill>
                <a:latin typeface="+mn-lt"/>
                <a:cs typeface="+mn-cs"/>
              </a:endParaRPr>
            </a:p>
          </p:txBody>
        </p:sp>
        <p:sp>
          <p:nvSpPr>
            <p:cNvPr id="46" name="TextBox 45"/>
            <p:cNvSpPr txBox="1"/>
            <p:nvPr/>
          </p:nvSpPr>
          <p:spPr>
            <a:xfrm>
              <a:off x="7254840" y="4602674"/>
              <a:ext cx="349176" cy="494985"/>
            </a:xfrm>
            <a:prstGeom prst="rect">
              <a:avLst/>
            </a:prstGeom>
            <a:noFill/>
          </p:spPr>
          <p:txBody>
            <a:bodyPr wrap="none">
              <a:spAutoFit/>
            </a:bodyPr>
            <a:lstStyle/>
            <a:p>
              <a:pPr fontAlgn="auto">
                <a:spcBef>
                  <a:spcPts val="0"/>
                </a:spcBef>
                <a:spcAft>
                  <a:spcPts val="0"/>
                </a:spcAft>
                <a:defRPr/>
              </a:pPr>
              <a:r>
                <a:rPr lang="en-US" sz="2400" b="1" dirty="0">
                  <a:solidFill>
                    <a:schemeClr val="tx2">
                      <a:lumMod val="75000"/>
                    </a:schemeClr>
                  </a:solidFill>
                  <a:latin typeface="+mn-lt"/>
                  <a:cs typeface="+mn-cs"/>
                </a:rPr>
                <a:t>C</a:t>
              </a:r>
              <a:endParaRPr lang="id-ID" sz="2400" b="1" dirty="0">
                <a:solidFill>
                  <a:schemeClr val="tx2">
                    <a:lumMod val="75000"/>
                  </a:schemeClr>
                </a:solidFill>
                <a:latin typeface="+mn-lt"/>
                <a:cs typeface="+mn-cs"/>
              </a:endParaRPr>
            </a:p>
          </p:txBody>
        </p:sp>
        <p:sp>
          <p:nvSpPr>
            <p:cNvPr id="47" name="TextBox 46"/>
            <p:cNvSpPr txBox="1"/>
            <p:nvPr/>
          </p:nvSpPr>
          <p:spPr>
            <a:xfrm>
              <a:off x="8215075" y="4602674"/>
              <a:ext cx="377745" cy="460965"/>
            </a:xfrm>
            <a:prstGeom prst="rect">
              <a:avLst/>
            </a:prstGeom>
            <a:noFill/>
          </p:spPr>
          <p:txBody>
            <a:bodyPr wrap="none">
              <a:spAutoFit/>
            </a:bodyPr>
            <a:lstStyle/>
            <a:p>
              <a:pPr fontAlgn="auto">
                <a:spcBef>
                  <a:spcPts val="0"/>
                </a:spcBef>
                <a:spcAft>
                  <a:spcPts val="0"/>
                </a:spcAft>
                <a:defRPr/>
              </a:pPr>
              <a:r>
                <a:rPr lang="en-US" sz="2400" b="1" dirty="0">
                  <a:solidFill>
                    <a:schemeClr val="tx2">
                      <a:lumMod val="75000"/>
                    </a:schemeClr>
                  </a:solidFill>
                  <a:latin typeface="+mn-lt"/>
                  <a:cs typeface="+mn-cs"/>
                </a:rPr>
                <a:t>D</a:t>
              </a:r>
              <a:endParaRPr lang="id-ID" sz="2400" b="1" dirty="0">
                <a:solidFill>
                  <a:schemeClr val="tx2">
                    <a:lumMod val="75000"/>
                  </a:schemeClr>
                </a:solidFill>
                <a:latin typeface="+mn-lt"/>
                <a:cs typeface="+mn-cs"/>
              </a:endParaRPr>
            </a:p>
          </p:txBody>
        </p:sp>
      </p:grpSp>
      <p:sp>
        <p:nvSpPr>
          <p:cNvPr id="9232" name="TextBox 48"/>
          <p:cNvSpPr txBox="1">
            <a:spLocks noChangeArrowheads="1"/>
          </p:cNvSpPr>
          <p:nvPr/>
        </p:nvSpPr>
        <p:spPr bwMode="auto">
          <a:xfrm>
            <a:off x="6886575" y="5997575"/>
            <a:ext cx="842963" cy="461963"/>
          </a:xfrm>
          <a:prstGeom prst="rect">
            <a:avLst/>
          </a:prstGeom>
          <a:noFill/>
          <a:ln w="9525">
            <a:noFill/>
            <a:miter lim="800000"/>
            <a:headEnd/>
            <a:tailEnd/>
          </a:ln>
        </p:spPr>
        <p:txBody>
          <a:bodyPr wrap="none">
            <a:spAutoFit/>
          </a:bodyPr>
          <a:lstStyle/>
          <a:p>
            <a:r>
              <a:rPr lang="en-US" sz="1200">
                <a:latin typeface="Calibri" pitchFamily="34" charset="0"/>
              </a:rPr>
              <a:t>mMRC 0-1</a:t>
            </a:r>
          </a:p>
          <a:p>
            <a:r>
              <a:rPr lang="en-US" sz="1200">
                <a:latin typeface="Calibri" pitchFamily="34" charset="0"/>
              </a:rPr>
              <a:t>CAT &lt; 10</a:t>
            </a:r>
            <a:endParaRPr lang="id-ID" sz="1200">
              <a:latin typeface="Calibri" pitchFamily="34" charset="0"/>
            </a:endParaRPr>
          </a:p>
        </p:txBody>
      </p:sp>
      <p:sp>
        <p:nvSpPr>
          <p:cNvPr id="9233" name="TextBox 49"/>
          <p:cNvSpPr txBox="1">
            <a:spLocks noChangeArrowheads="1"/>
          </p:cNvSpPr>
          <p:nvPr/>
        </p:nvSpPr>
        <p:spPr bwMode="auto">
          <a:xfrm>
            <a:off x="7870825" y="5997575"/>
            <a:ext cx="830263" cy="461963"/>
          </a:xfrm>
          <a:prstGeom prst="rect">
            <a:avLst/>
          </a:prstGeom>
          <a:noFill/>
          <a:ln w="9525">
            <a:noFill/>
            <a:miter lim="800000"/>
            <a:headEnd/>
            <a:tailEnd/>
          </a:ln>
        </p:spPr>
        <p:txBody>
          <a:bodyPr wrap="none">
            <a:spAutoFit/>
          </a:bodyPr>
          <a:lstStyle/>
          <a:p>
            <a:r>
              <a:rPr lang="en-US" sz="1200">
                <a:latin typeface="Calibri" pitchFamily="34" charset="0"/>
              </a:rPr>
              <a:t>mMRC ≥ 2</a:t>
            </a:r>
          </a:p>
          <a:p>
            <a:r>
              <a:rPr lang="en-US" sz="1200">
                <a:latin typeface="Calibri" pitchFamily="34" charset="0"/>
              </a:rPr>
              <a:t>CAT ≥ 10</a:t>
            </a:r>
            <a:endParaRPr lang="id-ID" sz="1200">
              <a:latin typeface="Calibri" pitchFamily="34" charset="0"/>
            </a:endParaRPr>
          </a:p>
        </p:txBody>
      </p:sp>
      <p:graphicFrame>
        <p:nvGraphicFramePr>
          <p:cNvPr id="51" name="Table 50"/>
          <p:cNvGraphicFramePr>
            <a:graphicFrameLocks noGrp="1"/>
          </p:cNvGraphicFramePr>
          <p:nvPr/>
        </p:nvGraphicFramePr>
        <p:xfrm>
          <a:off x="3298825" y="3906838"/>
          <a:ext cx="1705228" cy="2032000"/>
        </p:xfrm>
        <a:graphic>
          <a:graphicData uri="http://schemas.openxmlformats.org/drawingml/2006/table">
            <a:tbl>
              <a:tblPr firstRow="1" bandRow="1">
                <a:tableStyleId>{5C22544A-7EE6-4342-B048-85BDC9FD1C3A}</a:tableStyleId>
              </a:tblPr>
              <a:tblGrid>
                <a:gridCol w="852614"/>
                <a:gridCol w="852614"/>
              </a:tblGrid>
              <a:tr h="370840">
                <a:tc gridSpan="2">
                  <a:txBody>
                    <a:bodyPr/>
                    <a:lstStyle/>
                    <a:p>
                      <a:pPr algn="ctr"/>
                      <a:r>
                        <a:rPr lang="en-US" dirty="0" smtClean="0">
                          <a:solidFill>
                            <a:schemeClr val="bg1">
                              <a:lumMod val="50000"/>
                            </a:schemeClr>
                          </a:solidFill>
                        </a:rPr>
                        <a:t>FEV </a:t>
                      </a:r>
                    </a:p>
                    <a:p>
                      <a:pPr algn="ctr"/>
                      <a:r>
                        <a:rPr lang="en-US" sz="1200" b="0" dirty="0" smtClean="0">
                          <a:solidFill>
                            <a:schemeClr val="bg1">
                              <a:lumMod val="50000"/>
                            </a:schemeClr>
                          </a:solidFill>
                        </a:rPr>
                        <a:t>(% predicted)</a:t>
                      </a:r>
                      <a:endParaRPr lang="id-ID" b="0" dirty="0">
                        <a:solidFill>
                          <a:schemeClr val="bg1">
                            <a:lumMod val="50000"/>
                          </a:schemeClr>
                        </a:solidFill>
                      </a:endParaRPr>
                    </a:p>
                  </a:txBody>
                  <a:tcPr>
                    <a:solidFill>
                      <a:srgbClr val="FEFA44"/>
                    </a:solidFill>
                  </a:tcPr>
                </a:tc>
                <a:tc hMerge="1">
                  <a:txBody>
                    <a:bodyPr/>
                    <a:lstStyle/>
                    <a:p>
                      <a:endParaRPr lang="id-ID" dirty="0"/>
                    </a:p>
                  </a:txBody>
                  <a:tcPr/>
                </a:tc>
              </a:tr>
              <a:tr h="370840">
                <a:tc>
                  <a:txBody>
                    <a:bodyPr/>
                    <a:lstStyle/>
                    <a:p>
                      <a:pPr algn="ctr"/>
                      <a:r>
                        <a:rPr lang="en-US" sz="1400" b="1" dirty="0" smtClean="0">
                          <a:solidFill>
                            <a:schemeClr val="bg1">
                              <a:lumMod val="50000"/>
                            </a:schemeClr>
                          </a:solidFill>
                        </a:rPr>
                        <a:t>GOLD 1</a:t>
                      </a:r>
                      <a:endParaRPr lang="id-ID" sz="1400" b="1" dirty="0">
                        <a:solidFill>
                          <a:schemeClr val="bg1">
                            <a:lumMod val="50000"/>
                          </a:schemeClr>
                        </a:solidFill>
                      </a:endParaRPr>
                    </a:p>
                  </a:txBody>
                  <a:tcPr anchor="ctr">
                    <a:solidFill>
                      <a:schemeClr val="tx2">
                        <a:lumMod val="20000"/>
                        <a:lumOff val="80000"/>
                      </a:schemeClr>
                    </a:solidFill>
                  </a:tcPr>
                </a:tc>
                <a:tc>
                  <a:txBody>
                    <a:bodyPr/>
                    <a:lstStyle/>
                    <a:p>
                      <a:pPr algn="ctr">
                        <a:lnSpc>
                          <a:spcPct val="150000"/>
                        </a:lnSpc>
                      </a:pPr>
                      <a:r>
                        <a:rPr lang="id-ID" sz="1200" b="1" dirty="0" smtClean="0">
                          <a:solidFill>
                            <a:schemeClr val="bg1">
                              <a:lumMod val="50000"/>
                            </a:schemeClr>
                          </a:solidFill>
                        </a:rPr>
                        <a:t>≥</a:t>
                      </a:r>
                      <a:r>
                        <a:rPr lang="en-US" sz="1200" b="1" dirty="0" smtClean="0">
                          <a:solidFill>
                            <a:schemeClr val="bg1">
                              <a:lumMod val="50000"/>
                            </a:schemeClr>
                          </a:solidFill>
                        </a:rPr>
                        <a:t> 80</a:t>
                      </a:r>
                      <a:endParaRPr lang="id-ID" sz="1200" b="1" dirty="0">
                        <a:solidFill>
                          <a:schemeClr val="bg1">
                            <a:lumMod val="50000"/>
                          </a:schemeClr>
                        </a:solidFill>
                      </a:endParaRPr>
                    </a:p>
                  </a:txBody>
                  <a:tcPr anchor="ctr">
                    <a:solidFill>
                      <a:schemeClr val="accent5">
                        <a:lumMod val="20000"/>
                        <a:lumOff val="80000"/>
                      </a:schemeClr>
                    </a:solidFill>
                  </a:tcPr>
                </a:tc>
              </a:tr>
              <a:tr h="370840">
                <a:tc>
                  <a:txBody>
                    <a:bodyPr/>
                    <a:lstStyle/>
                    <a:p>
                      <a:pPr algn="ctr"/>
                      <a:r>
                        <a:rPr lang="en-US" sz="1400" b="1" dirty="0" smtClean="0">
                          <a:solidFill>
                            <a:schemeClr val="bg1">
                              <a:lumMod val="50000"/>
                            </a:schemeClr>
                          </a:solidFill>
                        </a:rPr>
                        <a:t>GOLD 2</a:t>
                      </a:r>
                      <a:endParaRPr lang="id-ID" sz="1400" b="1" dirty="0">
                        <a:solidFill>
                          <a:schemeClr val="bg1">
                            <a:lumMod val="50000"/>
                          </a:schemeClr>
                        </a:solidFill>
                      </a:endParaRPr>
                    </a:p>
                  </a:txBody>
                  <a:tcPr anchor="ctr">
                    <a:solidFill>
                      <a:schemeClr val="tx2">
                        <a:lumMod val="20000"/>
                        <a:lumOff val="80000"/>
                      </a:schemeClr>
                    </a:solidFill>
                  </a:tcPr>
                </a:tc>
                <a:tc>
                  <a:txBody>
                    <a:bodyPr/>
                    <a:lstStyle/>
                    <a:p>
                      <a:pPr algn="ctr">
                        <a:lnSpc>
                          <a:spcPct val="150000"/>
                        </a:lnSpc>
                      </a:pPr>
                      <a:r>
                        <a:rPr lang="en-US" sz="1200" b="1" dirty="0" smtClean="0">
                          <a:solidFill>
                            <a:schemeClr val="bg1">
                              <a:lumMod val="50000"/>
                            </a:schemeClr>
                          </a:solidFill>
                        </a:rPr>
                        <a:t>50</a:t>
                      </a:r>
                      <a:r>
                        <a:rPr lang="en-US" sz="1200" b="1" baseline="0" dirty="0" smtClean="0">
                          <a:solidFill>
                            <a:schemeClr val="bg1">
                              <a:lumMod val="50000"/>
                            </a:schemeClr>
                          </a:solidFill>
                        </a:rPr>
                        <a:t> – 79</a:t>
                      </a:r>
                      <a:endParaRPr lang="id-ID" sz="1200" b="1" dirty="0">
                        <a:solidFill>
                          <a:schemeClr val="bg1">
                            <a:lumMod val="50000"/>
                          </a:schemeClr>
                        </a:solidFill>
                      </a:endParaRPr>
                    </a:p>
                  </a:txBody>
                  <a:tcPr anchor="ctr">
                    <a:solidFill>
                      <a:schemeClr val="accent5">
                        <a:lumMod val="20000"/>
                        <a:lumOff val="80000"/>
                      </a:schemeClr>
                    </a:solidFill>
                  </a:tcPr>
                </a:tc>
              </a:tr>
              <a:tr h="370840">
                <a:tc>
                  <a:txBody>
                    <a:bodyPr/>
                    <a:lstStyle/>
                    <a:p>
                      <a:pPr algn="ctr"/>
                      <a:r>
                        <a:rPr lang="en-US" sz="1400" b="1" dirty="0" smtClean="0">
                          <a:solidFill>
                            <a:schemeClr val="bg1">
                              <a:lumMod val="50000"/>
                            </a:schemeClr>
                          </a:solidFill>
                        </a:rPr>
                        <a:t>GOLD 3</a:t>
                      </a:r>
                      <a:endParaRPr lang="id-ID" sz="1400" b="1" dirty="0">
                        <a:solidFill>
                          <a:schemeClr val="bg1">
                            <a:lumMod val="50000"/>
                          </a:schemeClr>
                        </a:solidFill>
                      </a:endParaRPr>
                    </a:p>
                  </a:txBody>
                  <a:tcPr anchor="ctr">
                    <a:solidFill>
                      <a:schemeClr val="tx2">
                        <a:lumMod val="20000"/>
                        <a:lumOff val="80000"/>
                      </a:schemeClr>
                    </a:solidFill>
                  </a:tcPr>
                </a:tc>
                <a:tc>
                  <a:txBody>
                    <a:bodyPr/>
                    <a:lstStyle/>
                    <a:p>
                      <a:pPr algn="ctr">
                        <a:lnSpc>
                          <a:spcPct val="150000"/>
                        </a:lnSpc>
                      </a:pPr>
                      <a:r>
                        <a:rPr lang="en-US" sz="1200" b="1" dirty="0" smtClean="0">
                          <a:solidFill>
                            <a:schemeClr val="bg1">
                              <a:lumMod val="50000"/>
                            </a:schemeClr>
                          </a:solidFill>
                        </a:rPr>
                        <a:t>30 – 49</a:t>
                      </a:r>
                      <a:endParaRPr lang="id-ID" sz="1200" b="1" dirty="0">
                        <a:solidFill>
                          <a:schemeClr val="bg1">
                            <a:lumMod val="50000"/>
                          </a:schemeClr>
                        </a:solidFill>
                      </a:endParaRPr>
                    </a:p>
                  </a:txBody>
                  <a:tcPr anchor="ctr">
                    <a:solidFill>
                      <a:schemeClr val="accent5">
                        <a:lumMod val="20000"/>
                        <a:lumOff val="80000"/>
                      </a:schemeClr>
                    </a:solidFill>
                  </a:tcPr>
                </a:tc>
              </a:tr>
              <a:tr h="370840">
                <a:tc>
                  <a:txBody>
                    <a:bodyPr/>
                    <a:lstStyle/>
                    <a:p>
                      <a:pPr algn="ctr"/>
                      <a:r>
                        <a:rPr lang="en-US" sz="1400" b="1" dirty="0" smtClean="0">
                          <a:solidFill>
                            <a:schemeClr val="bg1">
                              <a:lumMod val="50000"/>
                            </a:schemeClr>
                          </a:solidFill>
                        </a:rPr>
                        <a:t>GOLD 4</a:t>
                      </a:r>
                      <a:endParaRPr lang="id-ID" sz="1400" b="1" dirty="0">
                        <a:solidFill>
                          <a:schemeClr val="bg1">
                            <a:lumMod val="50000"/>
                          </a:schemeClr>
                        </a:solidFill>
                      </a:endParaRPr>
                    </a:p>
                  </a:txBody>
                  <a:tcPr anchor="ctr">
                    <a:solidFill>
                      <a:schemeClr val="tx2">
                        <a:lumMod val="20000"/>
                        <a:lumOff val="80000"/>
                      </a:schemeClr>
                    </a:solidFill>
                  </a:tcPr>
                </a:tc>
                <a:tc>
                  <a:txBody>
                    <a:bodyPr/>
                    <a:lstStyle/>
                    <a:p>
                      <a:pPr algn="ctr">
                        <a:lnSpc>
                          <a:spcPct val="150000"/>
                        </a:lnSpc>
                      </a:pPr>
                      <a:r>
                        <a:rPr lang="en-US" sz="1200" b="1" dirty="0" smtClean="0">
                          <a:solidFill>
                            <a:schemeClr val="bg1">
                              <a:lumMod val="50000"/>
                            </a:schemeClr>
                          </a:solidFill>
                        </a:rPr>
                        <a:t>&lt;30</a:t>
                      </a:r>
                      <a:endParaRPr lang="id-ID" sz="1200" b="1" dirty="0">
                        <a:solidFill>
                          <a:schemeClr val="bg1">
                            <a:lumMod val="50000"/>
                          </a:schemeClr>
                        </a:solidFill>
                      </a:endParaRPr>
                    </a:p>
                  </a:txBody>
                  <a:tcPr anchor="ctr">
                    <a:solidFill>
                      <a:schemeClr val="accent5">
                        <a:lumMod val="20000"/>
                        <a:lumOff val="80000"/>
                      </a:schemeClr>
                    </a:solidFill>
                  </a:tcPr>
                </a:tc>
              </a:tr>
            </a:tbl>
          </a:graphicData>
        </a:graphic>
      </p:graphicFrame>
      <p:sp>
        <p:nvSpPr>
          <p:cNvPr id="3" name="TextBox 2"/>
          <p:cNvSpPr txBox="1"/>
          <p:nvPr/>
        </p:nvSpPr>
        <p:spPr>
          <a:xfrm>
            <a:off x="7397750" y="6351588"/>
            <a:ext cx="841375" cy="276225"/>
          </a:xfrm>
          <a:prstGeom prst="rect">
            <a:avLst/>
          </a:prstGeom>
          <a:noFill/>
        </p:spPr>
        <p:txBody>
          <a:bodyPr wrap="none">
            <a:spAutoFit/>
          </a:bodyPr>
          <a:lstStyle/>
          <a:p>
            <a:pPr fontAlgn="auto">
              <a:spcBef>
                <a:spcPts val="0"/>
              </a:spcBef>
              <a:spcAft>
                <a:spcPts val="0"/>
              </a:spcAft>
              <a:defRPr/>
            </a:pPr>
            <a:r>
              <a:rPr lang="en-US" sz="1200" dirty="0">
                <a:solidFill>
                  <a:schemeClr val="tx2">
                    <a:lumMod val="50000"/>
                  </a:schemeClr>
                </a:solidFill>
                <a:latin typeface="+mn-lt"/>
                <a:cs typeface="+mn-cs"/>
              </a:rPr>
              <a:t>Symptoms</a:t>
            </a:r>
            <a:endParaRPr lang="id-ID" sz="1200" dirty="0">
              <a:solidFill>
                <a:schemeClr val="tx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77863" y="6597650"/>
            <a:ext cx="8220075" cy="246063"/>
          </a:xfrm>
          <a:prstGeom prst="rect">
            <a:avLst/>
          </a:prstGeom>
          <a:noFill/>
          <a:ln w="9525">
            <a:noFill/>
            <a:miter lim="800000"/>
            <a:headEnd/>
            <a:tailEnd/>
          </a:ln>
        </p:spPr>
        <p:txBody>
          <a:bodyPr>
            <a:spAutoFit/>
          </a:bodyPr>
          <a:lstStyle/>
          <a:p>
            <a:pPr algn="r"/>
            <a:r>
              <a:rPr lang="en-US" sz="1000">
                <a:latin typeface="Candara" pitchFamily="34" charset="0"/>
              </a:rPr>
              <a:t>@2017 Global Initiative for Chronic Obstructive Lung Disease, all rights reserved. Use is by express license from the owner </a:t>
            </a:r>
          </a:p>
        </p:txBody>
      </p:sp>
      <p:sp>
        <p:nvSpPr>
          <p:cNvPr id="3" name="Rectangle 2"/>
          <p:cNvSpPr/>
          <p:nvPr/>
        </p:nvSpPr>
        <p:spPr>
          <a:xfrm>
            <a:off x="798513" y="1341438"/>
            <a:ext cx="3767137" cy="2592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d-ID" dirty="0"/>
          </a:p>
        </p:txBody>
      </p:sp>
      <p:sp>
        <p:nvSpPr>
          <p:cNvPr id="6" name="Rectangle 5"/>
          <p:cNvSpPr/>
          <p:nvPr/>
        </p:nvSpPr>
        <p:spPr>
          <a:xfrm>
            <a:off x="4787900" y="1325563"/>
            <a:ext cx="3768725" cy="2592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d-ID"/>
          </a:p>
        </p:txBody>
      </p:sp>
      <p:sp>
        <p:nvSpPr>
          <p:cNvPr id="7" name="Rectangle 6"/>
          <p:cNvSpPr/>
          <p:nvPr/>
        </p:nvSpPr>
        <p:spPr>
          <a:xfrm>
            <a:off x="803275" y="4005263"/>
            <a:ext cx="3768725" cy="2592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d-ID"/>
          </a:p>
        </p:txBody>
      </p:sp>
      <p:sp>
        <p:nvSpPr>
          <p:cNvPr id="8" name="Rectangle 7"/>
          <p:cNvSpPr/>
          <p:nvPr/>
        </p:nvSpPr>
        <p:spPr>
          <a:xfrm>
            <a:off x="4787900" y="3992563"/>
            <a:ext cx="3768725" cy="2592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d-ID"/>
          </a:p>
        </p:txBody>
      </p:sp>
      <p:sp>
        <p:nvSpPr>
          <p:cNvPr id="10247" name="TextBox 3"/>
          <p:cNvSpPr txBox="1">
            <a:spLocks noChangeArrowheads="1"/>
          </p:cNvSpPr>
          <p:nvPr/>
        </p:nvSpPr>
        <p:spPr bwMode="auto">
          <a:xfrm>
            <a:off x="755650" y="1268413"/>
            <a:ext cx="776288" cy="338137"/>
          </a:xfrm>
          <a:prstGeom prst="rect">
            <a:avLst/>
          </a:prstGeom>
          <a:noFill/>
          <a:ln w="9525">
            <a:noFill/>
            <a:miter lim="800000"/>
            <a:headEnd/>
            <a:tailEnd/>
          </a:ln>
        </p:spPr>
        <p:txBody>
          <a:bodyPr wrap="none">
            <a:spAutoFit/>
          </a:bodyPr>
          <a:lstStyle/>
          <a:p>
            <a:r>
              <a:rPr lang="en-US" sz="1600" b="1">
                <a:latin typeface="Candara" pitchFamily="34" charset="0"/>
              </a:rPr>
              <a:t>Grup C</a:t>
            </a:r>
            <a:endParaRPr lang="id-ID" sz="1600" b="1">
              <a:latin typeface="Candara" pitchFamily="34" charset="0"/>
            </a:endParaRPr>
          </a:p>
        </p:txBody>
      </p:sp>
      <p:sp>
        <p:nvSpPr>
          <p:cNvPr id="10248" name="TextBox 10"/>
          <p:cNvSpPr txBox="1">
            <a:spLocks noChangeArrowheads="1"/>
          </p:cNvSpPr>
          <p:nvPr/>
        </p:nvSpPr>
        <p:spPr bwMode="auto">
          <a:xfrm>
            <a:off x="4756150" y="1268413"/>
            <a:ext cx="795338" cy="338137"/>
          </a:xfrm>
          <a:prstGeom prst="rect">
            <a:avLst/>
          </a:prstGeom>
          <a:noFill/>
          <a:ln w="9525">
            <a:noFill/>
            <a:miter lim="800000"/>
            <a:headEnd/>
            <a:tailEnd/>
          </a:ln>
        </p:spPr>
        <p:txBody>
          <a:bodyPr wrap="none">
            <a:spAutoFit/>
          </a:bodyPr>
          <a:lstStyle/>
          <a:p>
            <a:r>
              <a:rPr lang="en-US" sz="1600" b="1">
                <a:latin typeface="Candara" pitchFamily="34" charset="0"/>
              </a:rPr>
              <a:t>Grup D</a:t>
            </a:r>
            <a:endParaRPr lang="id-ID" sz="1600" b="1">
              <a:latin typeface="Candara" pitchFamily="34" charset="0"/>
            </a:endParaRPr>
          </a:p>
        </p:txBody>
      </p:sp>
      <p:sp>
        <p:nvSpPr>
          <p:cNvPr id="10249" name="TextBox 12"/>
          <p:cNvSpPr txBox="1">
            <a:spLocks noChangeArrowheads="1"/>
          </p:cNvSpPr>
          <p:nvPr/>
        </p:nvSpPr>
        <p:spPr bwMode="auto">
          <a:xfrm>
            <a:off x="755650" y="3954463"/>
            <a:ext cx="792163" cy="338137"/>
          </a:xfrm>
          <a:prstGeom prst="rect">
            <a:avLst/>
          </a:prstGeom>
          <a:noFill/>
          <a:ln w="9525">
            <a:noFill/>
            <a:miter lim="800000"/>
            <a:headEnd/>
            <a:tailEnd/>
          </a:ln>
        </p:spPr>
        <p:txBody>
          <a:bodyPr wrap="none">
            <a:spAutoFit/>
          </a:bodyPr>
          <a:lstStyle/>
          <a:p>
            <a:r>
              <a:rPr lang="en-US" sz="1600" b="1">
                <a:latin typeface="Candara" pitchFamily="34" charset="0"/>
              </a:rPr>
              <a:t>Grup A</a:t>
            </a:r>
            <a:endParaRPr lang="id-ID" sz="1600" b="1">
              <a:latin typeface="Candara" pitchFamily="34" charset="0"/>
            </a:endParaRPr>
          </a:p>
        </p:txBody>
      </p:sp>
      <p:sp>
        <p:nvSpPr>
          <p:cNvPr id="10250" name="TextBox 13"/>
          <p:cNvSpPr txBox="1">
            <a:spLocks noChangeArrowheads="1"/>
          </p:cNvSpPr>
          <p:nvPr/>
        </p:nvSpPr>
        <p:spPr bwMode="auto">
          <a:xfrm>
            <a:off x="4752975" y="3922713"/>
            <a:ext cx="785813" cy="338137"/>
          </a:xfrm>
          <a:prstGeom prst="rect">
            <a:avLst/>
          </a:prstGeom>
          <a:noFill/>
          <a:ln w="9525">
            <a:noFill/>
            <a:miter lim="800000"/>
            <a:headEnd/>
            <a:tailEnd/>
          </a:ln>
        </p:spPr>
        <p:txBody>
          <a:bodyPr wrap="none">
            <a:spAutoFit/>
          </a:bodyPr>
          <a:lstStyle/>
          <a:p>
            <a:r>
              <a:rPr lang="en-US" sz="1600" b="1">
                <a:latin typeface="Candara" pitchFamily="34" charset="0"/>
              </a:rPr>
              <a:t>Grup B</a:t>
            </a:r>
            <a:endParaRPr lang="id-ID" sz="1600" b="1">
              <a:latin typeface="Candara" pitchFamily="34" charset="0"/>
            </a:endParaRPr>
          </a:p>
        </p:txBody>
      </p:sp>
      <p:grpSp>
        <p:nvGrpSpPr>
          <p:cNvPr id="2" name="Group 24"/>
          <p:cNvGrpSpPr/>
          <p:nvPr/>
        </p:nvGrpSpPr>
        <p:grpSpPr>
          <a:xfrm>
            <a:off x="1692128" y="6049497"/>
            <a:ext cx="2003451" cy="432048"/>
            <a:chOff x="1632445" y="5445224"/>
            <a:chExt cx="2003451" cy="432048"/>
          </a:xfrm>
          <a:solidFill>
            <a:schemeClr val="accent1">
              <a:lumMod val="20000"/>
              <a:lumOff val="80000"/>
            </a:schemeClr>
          </a:solidFill>
        </p:grpSpPr>
        <p:sp>
          <p:nvSpPr>
            <p:cNvPr id="10" name="Rounded Rectangle 9"/>
            <p:cNvSpPr/>
            <p:nvPr/>
          </p:nvSpPr>
          <p:spPr>
            <a:xfrm>
              <a:off x="1632445" y="5445224"/>
              <a:ext cx="2003451" cy="432048"/>
            </a:xfrm>
            <a:prstGeom prst="roundRect">
              <a:avLst/>
            </a:prstGeom>
            <a:grpFill/>
            <a:ln>
              <a:solidFill>
                <a:schemeClr val="accent1">
                  <a:lumMod val="5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600"/>
            </a:p>
          </p:txBody>
        </p:sp>
        <p:sp>
          <p:nvSpPr>
            <p:cNvPr id="16" name="TextBox 15"/>
            <p:cNvSpPr txBox="1"/>
            <p:nvPr/>
          </p:nvSpPr>
          <p:spPr>
            <a:xfrm>
              <a:off x="1868576" y="5476582"/>
              <a:ext cx="1683474" cy="338554"/>
            </a:xfrm>
            <a:prstGeom prst="rect">
              <a:avLst/>
            </a:prstGeom>
            <a:noFill/>
            <a:ln>
              <a:noFill/>
            </a:ln>
          </p:spPr>
          <p:txBody>
            <a:bodyPr wrap="none">
              <a:spAutoFit/>
            </a:bodyPr>
            <a:lstStyle/>
            <a:p>
              <a:pPr fontAlgn="auto">
                <a:spcBef>
                  <a:spcPts val="0"/>
                </a:spcBef>
                <a:spcAft>
                  <a:spcPts val="0"/>
                </a:spcAft>
                <a:defRPr/>
              </a:pPr>
              <a:r>
                <a:rPr lang="en-US" sz="1600" b="1" dirty="0">
                  <a:solidFill>
                    <a:schemeClr val="tx2">
                      <a:lumMod val="50000"/>
                    </a:schemeClr>
                  </a:solidFill>
                  <a:latin typeface="Candara" panose="020E0502030303020204" pitchFamily="34" charset="0"/>
                  <a:cs typeface="+mn-cs"/>
                </a:rPr>
                <a:t>A bronchodilator</a:t>
              </a:r>
              <a:endParaRPr lang="id-ID" sz="1600" b="1" dirty="0">
                <a:solidFill>
                  <a:schemeClr val="tx2">
                    <a:lumMod val="50000"/>
                  </a:schemeClr>
                </a:solidFill>
                <a:latin typeface="Candara" panose="020E0502030303020204" pitchFamily="34" charset="0"/>
                <a:cs typeface="+mn-cs"/>
              </a:endParaRPr>
            </a:p>
          </p:txBody>
        </p:sp>
      </p:grpSp>
      <p:cxnSp>
        <p:nvCxnSpPr>
          <p:cNvPr id="21" name="Straight Arrow Connector 20"/>
          <p:cNvCxnSpPr/>
          <p:nvPr/>
        </p:nvCxnSpPr>
        <p:spPr>
          <a:xfrm flipV="1">
            <a:off x="2693988" y="5183188"/>
            <a:ext cx="0" cy="820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53" name="Group 23"/>
          <p:cNvGrpSpPr>
            <a:grpSpLocks/>
          </p:cNvGrpSpPr>
          <p:nvPr/>
        </p:nvGrpSpPr>
        <p:grpSpPr bwMode="auto">
          <a:xfrm>
            <a:off x="1392238" y="4400550"/>
            <a:ext cx="2592387" cy="782638"/>
            <a:chOff x="1391773" y="3992122"/>
            <a:chExt cx="2592288" cy="927031"/>
          </a:xfrm>
        </p:grpSpPr>
        <p:sp>
          <p:nvSpPr>
            <p:cNvPr id="22" name="Rounded Rectangle 21"/>
            <p:cNvSpPr/>
            <p:nvPr/>
          </p:nvSpPr>
          <p:spPr>
            <a:xfrm>
              <a:off x="1402885" y="3992122"/>
              <a:ext cx="2581176" cy="927031"/>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sz="1600" dirty="0"/>
            </a:p>
          </p:txBody>
        </p:sp>
        <p:sp>
          <p:nvSpPr>
            <p:cNvPr id="10311" name="TextBox 22"/>
            <p:cNvSpPr txBox="1">
              <a:spLocks noChangeArrowheads="1"/>
            </p:cNvSpPr>
            <p:nvPr/>
          </p:nvSpPr>
          <p:spPr bwMode="auto">
            <a:xfrm>
              <a:off x="1391773" y="4169881"/>
              <a:ext cx="2580413" cy="545712"/>
            </a:xfrm>
            <a:prstGeom prst="rect">
              <a:avLst/>
            </a:prstGeom>
            <a:noFill/>
            <a:ln w="9525">
              <a:noFill/>
              <a:miter lim="800000"/>
              <a:headEnd/>
              <a:tailEnd/>
            </a:ln>
          </p:spPr>
          <p:txBody>
            <a:bodyPr>
              <a:spAutoFit/>
            </a:bodyPr>
            <a:lstStyle/>
            <a:p>
              <a:pPr algn="ctr"/>
              <a:r>
                <a:rPr lang="en-US" sz="1400">
                  <a:latin typeface="Candara" pitchFamily="34" charset="0"/>
                </a:rPr>
                <a:t>Continue, stop or try alternative class of bronchodilator</a:t>
              </a:r>
              <a:endParaRPr lang="id-ID" sz="1400">
                <a:latin typeface="Candara" pitchFamily="34" charset="0"/>
              </a:endParaRPr>
            </a:p>
          </p:txBody>
        </p:sp>
      </p:grpSp>
      <p:sp>
        <p:nvSpPr>
          <p:cNvPr id="10254" name="TextBox 25"/>
          <p:cNvSpPr txBox="1">
            <a:spLocks noChangeArrowheads="1"/>
          </p:cNvSpPr>
          <p:nvPr/>
        </p:nvSpPr>
        <p:spPr bwMode="auto">
          <a:xfrm>
            <a:off x="2162175" y="5470525"/>
            <a:ext cx="1160463" cy="276225"/>
          </a:xfrm>
          <a:prstGeom prst="rect">
            <a:avLst/>
          </a:prstGeom>
          <a:solidFill>
            <a:schemeClr val="bg1"/>
          </a:solidFill>
          <a:ln w="9525">
            <a:noFill/>
            <a:miter lim="800000"/>
            <a:headEnd/>
            <a:tailEnd/>
          </a:ln>
        </p:spPr>
        <p:txBody>
          <a:bodyPr wrap="none">
            <a:spAutoFit/>
          </a:bodyPr>
          <a:lstStyle/>
          <a:p>
            <a:r>
              <a:rPr lang="en-US" sz="1200">
                <a:latin typeface="Candara" pitchFamily="34" charset="0"/>
              </a:rPr>
              <a:t>Evaluate effect</a:t>
            </a:r>
            <a:endParaRPr lang="id-ID" sz="1200">
              <a:latin typeface="Candara" pitchFamily="34" charset="0"/>
            </a:endParaRPr>
          </a:p>
        </p:txBody>
      </p:sp>
      <p:grpSp>
        <p:nvGrpSpPr>
          <p:cNvPr id="10255" name="Group 27"/>
          <p:cNvGrpSpPr>
            <a:grpSpLocks/>
          </p:cNvGrpSpPr>
          <p:nvPr/>
        </p:nvGrpSpPr>
        <p:grpSpPr bwMode="auto">
          <a:xfrm>
            <a:off x="5195888" y="5624513"/>
            <a:ext cx="3011487" cy="850900"/>
            <a:chOff x="1632445" y="5445224"/>
            <a:chExt cx="3011563" cy="432048"/>
          </a:xfrm>
        </p:grpSpPr>
        <p:sp>
          <p:nvSpPr>
            <p:cNvPr id="29" name="Rounded Rectangle 28"/>
            <p:cNvSpPr/>
            <p:nvPr/>
          </p:nvSpPr>
          <p:spPr>
            <a:xfrm>
              <a:off x="1632445" y="5445224"/>
              <a:ext cx="3011563" cy="432048"/>
            </a:xfrm>
            <a:prstGeom prst="roundRect">
              <a:avLst/>
            </a:prstGeom>
            <a:solidFill>
              <a:schemeClr val="accent1">
                <a:lumMod val="20000"/>
                <a:lumOff val="80000"/>
              </a:schemeClr>
            </a:solid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a:solidFill>
                  <a:schemeClr val="bg1">
                    <a:lumMod val="50000"/>
                  </a:schemeClr>
                </a:solidFill>
              </a:endParaRPr>
            </a:p>
          </p:txBody>
        </p:sp>
        <p:sp>
          <p:nvSpPr>
            <p:cNvPr id="30" name="TextBox 29"/>
            <p:cNvSpPr txBox="1"/>
            <p:nvPr/>
          </p:nvSpPr>
          <p:spPr>
            <a:xfrm>
              <a:off x="1800724" y="5533084"/>
              <a:ext cx="2716281" cy="296630"/>
            </a:xfrm>
            <a:prstGeom prst="rect">
              <a:avLst/>
            </a:prstGeom>
            <a:noFill/>
          </p:spPr>
          <p:txBody>
            <a:bodyPr wrap="none">
              <a:spAutoFit/>
            </a:bodyPr>
            <a:lstStyle/>
            <a:p>
              <a:pPr algn="ctr" fontAlgn="auto">
                <a:spcBef>
                  <a:spcPts val="0"/>
                </a:spcBef>
                <a:spcAft>
                  <a:spcPts val="0"/>
                </a:spcAft>
                <a:defRPr/>
              </a:pPr>
              <a:r>
                <a:rPr lang="en-US" sz="1600" b="1" dirty="0">
                  <a:solidFill>
                    <a:schemeClr val="tx2">
                      <a:lumMod val="50000"/>
                    </a:schemeClr>
                  </a:solidFill>
                  <a:latin typeface="Candara" panose="020E0502030303020204" pitchFamily="34" charset="0"/>
                  <a:cs typeface="+mn-cs"/>
                </a:rPr>
                <a:t>A long-acting bronchodilator</a:t>
              </a:r>
            </a:p>
            <a:p>
              <a:pPr algn="ctr" fontAlgn="auto">
                <a:spcBef>
                  <a:spcPts val="0"/>
                </a:spcBef>
                <a:spcAft>
                  <a:spcPts val="0"/>
                </a:spcAft>
                <a:defRPr/>
              </a:pPr>
              <a:r>
                <a:rPr lang="en-US" sz="1600" b="1" dirty="0">
                  <a:solidFill>
                    <a:schemeClr val="tx2">
                      <a:lumMod val="50000"/>
                    </a:schemeClr>
                  </a:solidFill>
                  <a:latin typeface="Candara" panose="020E0502030303020204" pitchFamily="34" charset="0"/>
                  <a:cs typeface="+mn-cs"/>
                </a:rPr>
                <a:t>(LAMA or LABA )</a:t>
              </a:r>
              <a:endParaRPr lang="id-ID" sz="1600" b="1" dirty="0">
                <a:solidFill>
                  <a:schemeClr val="tx2">
                    <a:lumMod val="50000"/>
                  </a:schemeClr>
                </a:solidFill>
                <a:latin typeface="Candara" panose="020E0502030303020204" pitchFamily="34" charset="0"/>
                <a:cs typeface="+mn-cs"/>
              </a:endParaRPr>
            </a:p>
          </p:txBody>
        </p:sp>
      </p:grpSp>
      <p:sp>
        <p:nvSpPr>
          <p:cNvPr id="10256" name="TextBox 34"/>
          <p:cNvSpPr txBox="1">
            <a:spLocks noChangeArrowheads="1"/>
          </p:cNvSpPr>
          <p:nvPr/>
        </p:nvSpPr>
        <p:spPr bwMode="auto">
          <a:xfrm>
            <a:off x="6732588" y="5227638"/>
            <a:ext cx="1563687" cy="277812"/>
          </a:xfrm>
          <a:prstGeom prst="rect">
            <a:avLst/>
          </a:prstGeom>
          <a:noFill/>
          <a:ln w="9525">
            <a:noFill/>
            <a:miter lim="800000"/>
            <a:headEnd/>
            <a:tailEnd/>
          </a:ln>
        </p:spPr>
        <p:txBody>
          <a:bodyPr wrap="none">
            <a:spAutoFit/>
          </a:bodyPr>
          <a:lstStyle/>
          <a:p>
            <a:r>
              <a:rPr lang="en-US" sz="1200">
                <a:latin typeface="Candara" pitchFamily="34" charset="0"/>
              </a:rPr>
              <a:t>Persistent Symptoms</a:t>
            </a:r>
            <a:endParaRPr lang="id-ID" sz="1200">
              <a:latin typeface="Candara" pitchFamily="34" charset="0"/>
            </a:endParaRPr>
          </a:p>
        </p:txBody>
      </p:sp>
      <p:grpSp>
        <p:nvGrpSpPr>
          <p:cNvPr id="9" name="Group 36"/>
          <p:cNvGrpSpPr/>
          <p:nvPr/>
        </p:nvGrpSpPr>
        <p:grpSpPr>
          <a:xfrm>
            <a:off x="1391773" y="3405922"/>
            <a:ext cx="1542317" cy="369334"/>
            <a:chOff x="1632445" y="5476582"/>
            <a:chExt cx="3011563" cy="138500"/>
          </a:xfrm>
          <a:solidFill>
            <a:schemeClr val="accent1">
              <a:lumMod val="20000"/>
              <a:lumOff val="80000"/>
            </a:schemeClr>
          </a:solidFill>
        </p:grpSpPr>
        <p:sp>
          <p:nvSpPr>
            <p:cNvPr id="38" name="Rounded Rectangle 37"/>
            <p:cNvSpPr/>
            <p:nvPr/>
          </p:nvSpPr>
          <p:spPr>
            <a:xfrm>
              <a:off x="1632445" y="5476582"/>
              <a:ext cx="3011563" cy="138500"/>
            </a:xfrm>
            <a:prstGeom prst="roundRect">
              <a:avLst/>
            </a:prstGeom>
            <a:grp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600"/>
            </a:p>
          </p:txBody>
        </p:sp>
        <p:sp>
          <p:nvSpPr>
            <p:cNvPr id="39" name="TextBox 38"/>
            <p:cNvSpPr txBox="1"/>
            <p:nvPr/>
          </p:nvSpPr>
          <p:spPr>
            <a:xfrm>
              <a:off x="2505072" y="5476582"/>
              <a:ext cx="1409153" cy="126958"/>
            </a:xfrm>
            <a:prstGeom prst="rect">
              <a:avLst/>
            </a:prstGeom>
            <a:noFill/>
            <a:ln>
              <a:noFill/>
            </a:ln>
          </p:spPr>
          <p:txBody>
            <a:bodyPr wrap="none">
              <a:spAutoFit/>
            </a:bodyPr>
            <a:lstStyle/>
            <a:p>
              <a:pPr algn="ctr" fontAlgn="auto">
                <a:spcBef>
                  <a:spcPts val="0"/>
                </a:spcBef>
                <a:spcAft>
                  <a:spcPts val="0"/>
                </a:spcAft>
                <a:defRPr/>
              </a:pPr>
              <a:r>
                <a:rPr lang="en-US" sz="1600" b="1" dirty="0">
                  <a:solidFill>
                    <a:schemeClr val="tx2">
                      <a:lumMod val="50000"/>
                    </a:schemeClr>
                  </a:solidFill>
                  <a:latin typeface="Candara" panose="020E0502030303020204" pitchFamily="34" charset="0"/>
                  <a:cs typeface="+mn-cs"/>
                </a:rPr>
                <a:t>LAMA</a:t>
              </a:r>
            </a:p>
          </p:txBody>
        </p:sp>
      </p:grpSp>
      <p:grpSp>
        <p:nvGrpSpPr>
          <p:cNvPr id="11" name="Group 39"/>
          <p:cNvGrpSpPr/>
          <p:nvPr/>
        </p:nvGrpSpPr>
        <p:grpSpPr>
          <a:xfrm>
            <a:off x="1465436" y="1627683"/>
            <a:ext cx="1512168" cy="570398"/>
            <a:chOff x="1632445" y="5445223"/>
            <a:chExt cx="3506578" cy="677689"/>
          </a:xfrm>
          <a:solidFill>
            <a:schemeClr val="accent1">
              <a:lumMod val="20000"/>
              <a:lumOff val="80000"/>
            </a:schemeClr>
          </a:solidFill>
        </p:grpSpPr>
        <p:sp>
          <p:nvSpPr>
            <p:cNvPr id="41" name="Rounded Rectangle 40"/>
            <p:cNvSpPr/>
            <p:nvPr/>
          </p:nvSpPr>
          <p:spPr>
            <a:xfrm>
              <a:off x="1632445" y="5445223"/>
              <a:ext cx="3506578" cy="677689"/>
            </a:xfrm>
            <a:prstGeom prst="roundRect">
              <a:avLst/>
            </a:prstGeom>
            <a:grpFill/>
            <a:ln>
              <a:solidFill>
                <a:schemeClr val="tx2">
                  <a:lumMod val="5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400"/>
            </a:p>
          </p:txBody>
        </p:sp>
        <p:sp>
          <p:nvSpPr>
            <p:cNvPr id="42" name="TextBox 41"/>
            <p:cNvSpPr txBox="1"/>
            <p:nvPr/>
          </p:nvSpPr>
          <p:spPr>
            <a:xfrm>
              <a:off x="2023097" y="5617617"/>
              <a:ext cx="2703162" cy="365669"/>
            </a:xfrm>
            <a:prstGeom prst="rect">
              <a:avLst/>
            </a:prstGeom>
            <a:noFill/>
            <a:ln>
              <a:noFill/>
            </a:ln>
          </p:spPr>
          <p:txBody>
            <a:bodyPr wrap="none">
              <a:spAutoFit/>
            </a:bodyPr>
            <a:lstStyle/>
            <a:p>
              <a:pPr algn="ctr" fontAlgn="auto">
                <a:spcBef>
                  <a:spcPts val="0"/>
                </a:spcBef>
                <a:spcAft>
                  <a:spcPts val="0"/>
                </a:spcAft>
                <a:defRPr/>
              </a:pPr>
              <a:r>
                <a:rPr lang="en-US" sz="1400" b="1" dirty="0">
                  <a:solidFill>
                    <a:schemeClr val="tx2">
                      <a:lumMod val="50000"/>
                    </a:schemeClr>
                  </a:solidFill>
                  <a:latin typeface="Candara" panose="020E0502030303020204" pitchFamily="34" charset="0"/>
                  <a:cs typeface="+mn-cs"/>
                </a:rPr>
                <a:t>LAMA+LABA</a:t>
              </a:r>
            </a:p>
          </p:txBody>
        </p:sp>
      </p:grpSp>
      <p:cxnSp>
        <p:nvCxnSpPr>
          <p:cNvPr id="43" name="Straight Arrow Connector 42"/>
          <p:cNvCxnSpPr/>
          <p:nvPr/>
        </p:nvCxnSpPr>
        <p:spPr>
          <a:xfrm flipV="1">
            <a:off x="2220913" y="2219325"/>
            <a:ext cx="6350" cy="121285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260" name="TextBox 43"/>
          <p:cNvSpPr txBox="1">
            <a:spLocks noChangeArrowheads="1"/>
          </p:cNvSpPr>
          <p:nvPr/>
        </p:nvSpPr>
        <p:spPr bwMode="auto">
          <a:xfrm>
            <a:off x="952500" y="2584450"/>
            <a:ext cx="1209675" cy="461963"/>
          </a:xfrm>
          <a:prstGeom prst="rect">
            <a:avLst/>
          </a:prstGeom>
          <a:noFill/>
          <a:ln w="9525">
            <a:noFill/>
            <a:miter lim="800000"/>
            <a:headEnd/>
            <a:tailEnd/>
          </a:ln>
        </p:spPr>
        <p:txBody>
          <a:bodyPr wrap="none">
            <a:spAutoFit/>
          </a:bodyPr>
          <a:lstStyle/>
          <a:p>
            <a:pPr algn="ctr"/>
            <a:r>
              <a:rPr lang="en-US" sz="1200">
                <a:latin typeface="Candara" pitchFamily="34" charset="0"/>
              </a:rPr>
              <a:t>Further</a:t>
            </a:r>
          </a:p>
          <a:p>
            <a:pPr algn="ctr"/>
            <a:r>
              <a:rPr lang="en-US" sz="1200">
                <a:latin typeface="Candara" pitchFamily="34" charset="0"/>
              </a:rPr>
              <a:t>Exacerbation(s)</a:t>
            </a:r>
            <a:endParaRPr lang="id-ID" sz="1200">
              <a:latin typeface="Candara" pitchFamily="34" charset="0"/>
            </a:endParaRPr>
          </a:p>
        </p:txBody>
      </p:sp>
      <p:grpSp>
        <p:nvGrpSpPr>
          <p:cNvPr id="10261" name="Group 45"/>
          <p:cNvGrpSpPr>
            <a:grpSpLocks/>
          </p:cNvGrpSpPr>
          <p:nvPr/>
        </p:nvGrpSpPr>
        <p:grpSpPr bwMode="auto">
          <a:xfrm>
            <a:off x="5976938" y="4262438"/>
            <a:ext cx="1390650" cy="638175"/>
            <a:chOff x="1632445" y="5445226"/>
            <a:chExt cx="3506578" cy="677689"/>
          </a:xfrm>
        </p:grpSpPr>
        <p:sp>
          <p:nvSpPr>
            <p:cNvPr id="47" name="Rounded Rectangle 46"/>
            <p:cNvSpPr/>
            <p:nvPr/>
          </p:nvSpPr>
          <p:spPr>
            <a:xfrm>
              <a:off x="1632445" y="5445226"/>
              <a:ext cx="3506578" cy="677689"/>
            </a:xfrm>
            <a:prstGeom prst="roundRect">
              <a:avLst/>
            </a:prstGeom>
            <a:solidFill>
              <a:schemeClr val="accent1">
                <a:lumMod val="20000"/>
                <a:lumOff val="80000"/>
              </a:schemeClr>
            </a:solid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600"/>
            </a:p>
          </p:txBody>
        </p:sp>
        <p:sp>
          <p:nvSpPr>
            <p:cNvPr id="48" name="TextBox 47"/>
            <p:cNvSpPr txBox="1"/>
            <p:nvPr/>
          </p:nvSpPr>
          <p:spPr>
            <a:xfrm>
              <a:off x="1748529" y="5603691"/>
              <a:ext cx="3302429" cy="359073"/>
            </a:xfrm>
            <a:prstGeom prst="rect">
              <a:avLst/>
            </a:prstGeom>
            <a:noFill/>
            <a:ln>
              <a:noFill/>
            </a:ln>
          </p:spPr>
          <p:txBody>
            <a:bodyPr wrap="none">
              <a:spAutoFit/>
            </a:bodyPr>
            <a:lstStyle/>
            <a:p>
              <a:pPr algn="ctr" fontAlgn="auto">
                <a:spcBef>
                  <a:spcPts val="0"/>
                </a:spcBef>
                <a:spcAft>
                  <a:spcPts val="0"/>
                </a:spcAft>
                <a:defRPr/>
              </a:pPr>
              <a:r>
                <a:rPr lang="en-US" sz="1600" b="1" dirty="0">
                  <a:solidFill>
                    <a:schemeClr val="tx2">
                      <a:lumMod val="50000"/>
                    </a:schemeClr>
                  </a:solidFill>
                  <a:latin typeface="Candara" panose="020E0502030303020204" pitchFamily="34" charset="0"/>
                  <a:cs typeface="+mn-cs"/>
                </a:rPr>
                <a:t>LAMA+LABA</a:t>
              </a:r>
            </a:p>
          </p:txBody>
        </p:sp>
      </p:grpSp>
      <p:cxnSp>
        <p:nvCxnSpPr>
          <p:cNvPr id="16389" name="Straight Arrow Connector 16388"/>
          <p:cNvCxnSpPr/>
          <p:nvPr/>
        </p:nvCxnSpPr>
        <p:spPr>
          <a:xfrm flipV="1">
            <a:off x="6702425" y="4891088"/>
            <a:ext cx="0" cy="70167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391" name="Straight Arrow Connector 16390"/>
          <p:cNvCxnSpPr>
            <a:stCxn id="39" idx="0"/>
            <a:endCxn id="56" idx="2"/>
          </p:cNvCxnSpPr>
          <p:nvPr/>
        </p:nvCxnSpPr>
        <p:spPr>
          <a:xfrm flipV="1">
            <a:off x="2200275" y="2198688"/>
            <a:ext cx="1755775"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64" name="Group 54"/>
          <p:cNvGrpSpPr>
            <a:grpSpLocks/>
          </p:cNvGrpSpPr>
          <p:nvPr/>
        </p:nvGrpSpPr>
        <p:grpSpPr bwMode="auto">
          <a:xfrm>
            <a:off x="3463925" y="1770063"/>
            <a:ext cx="1033463" cy="428625"/>
            <a:chOff x="1343515" y="3992123"/>
            <a:chExt cx="732166" cy="291990"/>
          </a:xfrm>
        </p:grpSpPr>
        <p:sp>
          <p:nvSpPr>
            <p:cNvPr id="56" name="Rounded Rectangle 55"/>
            <p:cNvSpPr/>
            <p:nvPr/>
          </p:nvSpPr>
          <p:spPr>
            <a:xfrm>
              <a:off x="1343515" y="3992123"/>
              <a:ext cx="696176" cy="29199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dirty="0"/>
            </a:p>
          </p:txBody>
        </p:sp>
        <p:sp>
          <p:nvSpPr>
            <p:cNvPr id="10301" name="TextBox 56"/>
            <p:cNvSpPr txBox="1">
              <a:spLocks noChangeArrowheads="1"/>
            </p:cNvSpPr>
            <p:nvPr/>
          </p:nvSpPr>
          <p:spPr bwMode="auto">
            <a:xfrm>
              <a:off x="1355601" y="4041096"/>
              <a:ext cx="720080" cy="189194"/>
            </a:xfrm>
            <a:prstGeom prst="rect">
              <a:avLst/>
            </a:prstGeom>
            <a:noFill/>
            <a:ln w="9525">
              <a:noFill/>
              <a:miter lim="800000"/>
              <a:headEnd/>
              <a:tailEnd/>
            </a:ln>
          </p:spPr>
          <p:txBody>
            <a:bodyPr>
              <a:spAutoFit/>
            </a:bodyPr>
            <a:lstStyle/>
            <a:p>
              <a:pPr algn="ctr"/>
              <a:r>
                <a:rPr lang="en-US" sz="1200">
                  <a:latin typeface="Candara" pitchFamily="34" charset="0"/>
                </a:rPr>
                <a:t>LABA + ICS</a:t>
              </a:r>
              <a:endParaRPr lang="id-ID" sz="1200">
                <a:latin typeface="Candara" pitchFamily="34" charset="0"/>
              </a:endParaRPr>
            </a:p>
          </p:txBody>
        </p:sp>
      </p:grpSp>
      <p:cxnSp>
        <p:nvCxnSpPr>
          <p:cNvPr id="65" name="Straight Arrow Connector 64"/>
          <p:cNvCxnSpPr/>
          <p:nvPr/>
        </p:nvCxnSpPr>
        <p:spPr>
          <a:xfrm flipV="1">
            <a:off x="6716713" y="2890838"/>
            <a:ext cx="6350" cy="51117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266" name="TextBox 65"/>
          <p:cNvSpPr txBox="1">
            <a:spLocks noChangeArrowheads="1"/>
          </p:cNvSpPr>
          <p:nvPr/>
        </p:nvSpPr>
        <p:spPr bwMode="auto">
          <a:xfrm>
            <a:off x="5453063" y="2978150"/>
            <a:ext cx="873125" cy="338138"/>
          </a:xfrm>
          <a:prstGeom prst="rect">
            <a:avLst/>
          </a:prstGeom>
          <a:noFill/>
          <a:ln w="9525">
            <a:noFill/>
            <a:miter lim="800000"/>
            <a:headEnd/>
            <a:tailEnd/>
          </a:ln>
        </p:spPr>
        <p:txBody>
          <a:bodyPr wrap="none">
            <a:spAutoFit/>
          </a:bodyPr>
          <a:lstStyle/>
          <a:p>
            <a:pPr algn="ctr"/>
            <a:r>
              <a:rPr lang="en-US" sz="800">
                <a:latin typeface="Candara" pitchFamily="34" charset="0"/>
              </a:rPr>
              <a:t>Further </a:t>
            </a:r>
          </a:p>
          <a:p>
            <a:pPr algn="ctr"/>
            <a:r>
              <a:rPr lang="en-US" sz="800">
                <a:latin typeface="Candara" pitchFamily="34" charset="0"/>
              </a:rPr>
              <a:t>Exacerbation(s)</a:t>
            </a:r>
            <a:endParaRPr lang="id-ID" sz="800">
              <a:latin typeface="Candara" pitchFamily="34" charset="0"/>
            </a:endParaRPr>
          </a:p>
        </p:txBody>
      </p:sp>
      <p:cxnSp>
        <p:nvCxnSpPr>
          <p:cNvPr id="67" name="Straight Arrow Connector 66"/>
          <p:cNvCxnSpPr/>
          <p:nvPr/>
        </p:nvCxnSpPr>
        <p:spPr>
          <a:xfrm flipV="1">
            <a:off x="6853238" y="2041525"/>
            <a:ext cx="603250" cy="322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68" name="Group 67"/>
          <p:cNvGrpSpPr>
            <a:grpSpLocks/>
          </p:cNvGrpSpPr>
          <p:nvPr/>
        </p:nvGrpSpPr>
        <p:grpSpPr bwMode="auto">
          <a:xfrm>
            <a:off x="6897688" y="1619250"/>
            <a:ext cx="1563687" cy="423863"/>
            <a:chOff x="1343515" y="4057237"/>
            <a:chExt cx="720080" cy="289133"/>
          </a:xfrm>
        </p:grpSpPr>
        <p:sp>
          <p:nvSpPr>
            <p:cNvPr id="69" name="Rounded Rectangle 68"/>
            <p:cNvSpPr/>
            <p:nvPr/>
          </p:nvSpPr>
          <p:spPr>
            <a:xfrm>
              <a:off x="1403461" y="4063734"/>
              <a:ext cx="636741" cy="2826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dirty="0"/>
            </a:p>
          </p:txBody>
        </p:sp>
        <p:sp>
          <p:nvSpPr>
            <p:cNvPr id="10299" name="TextBox 69"/>
            <p:cNvSpPr txBox="1">
              <a:spLocks noChangeArrowheads="1"/>
            </p:cNvSpPr>
            <p:nvPr/>
          </p:nvSpPr>
          <p:spPr bwMode="auto">
            <a:xfrm>
              <a:off x="1343515" y="4057237"/>
              <a:ext cx="720080" cy="273281"/>
            </a:xfrm>
            <a:prstGeom prst="rect">
              <a:avLst/>
            </a:prstGeom>
            <a:noFill/>
            <a:ln w="9525">
              <a:noFill/>
              <a:miter lim="800000"/>
              <a:headEnd/>
              <a:tailEnd/>
            </a:ln>
          </p:spPr>
          <p:txBody>
            <a:bodyPr>
              <a:spAutoFit/>
            </a:bodyPr>
            <a:lstStyle/>
            <a:p>
              <a:pPr algn="ctr"/>
              <a:r>
                <a:rPr lang="en-US" sz="1000">
                  <a:latin typeface="Candara" pitchFamily="34" charset="0"/>
                </a:rPr>
                <a:t>Consider macrolide</a:t>
              </a:r>
            </a:p>
            <a:p>
              <a:pPr algn="ctr"/>
              <a:r>
                <a:rPr lang="en-US" sz="1000">
                  <a:latin typeface="Candara" pitchFamily="34" charset="0"/>
                </a:rPr>
                <a:t> (in former smokers)</a:t>
              </a:r>
              <a:endParaRPr lang="id-ID" sz="1000">
                <a:latin typeface="Candara" pitchFamily="34" charset="0"/>
              </a:endParaRPr>
            </a:p>
          </p:txBody>
        </p:sp>
      </p:grpSp>
      <p:grpSp>
        <p:nvGrpSpPr>
          <p:cNvPr id="10269" name="Group 70"/>
          <p:cNvGrpSpPr>
            <a:grpSpLocks/>
          </p:cNvGrpSpPr>
          <p:nvPr/>
        </p:nvGrpSpPr>
        <p:grpSpPr bwMode="auto">
          <a:xfrm>
            <a:off x="6176963" y="3348038"/>
            <a:ext cx="1222375" cy="411162"/>
            <a:chOff x="1632445" y="5445223"/>
            <a:chExt cx="3506578" cy="677689"/>
          </a:xfrm>
        </p:grpSpPr>
        <p:sp>
          <p:nvSpPr>
            <p:cNvPr id="72" name="Rounded Rectangle 71"/>
            <p:cNvSpPr/>
            <p:nvPr/>
          </p:nvSpPr>
          <p:spPr>
            <a:xfrm>
              <a:off x="1632445" y="5445223"/>
              <a:ext cx="3506578" cy="677689"/>
            </a:xfrm>
            <a:prstGeom prst="roundRect">
              <a:avLst/>
            </a:prstGeom>
            <a:solidFill>
              <a:schemeClr val="accent1">
                <a:lumMod val="20000"/>
                <a:lumOff val="80000"/>
              </a:schemeClr>
            </a:solid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200">
                <a:solidFill>
                  <a:schemeClr val="tx2">
                    <a:lumMod val="50000"/>
                  </a:schemeClr>
                </a:solidFill>
              </a:endParaRPr>
            </a:p>
          </p:txBody>
        </p:sp>
        <p:sp>
          <p:nvSpPr>
            <p:cNvPr id="73" name="TextBox 72"/>
            <p:cNvSpPr txBox="1"/>
            <p:nvPr/>
          </p:nvSpPr>
          <p:spPr>
            <a:xfrm>
              <a:off x="1919345" y="5596984"/>
              <a:ext cx="2932774" cy="457898"/>
            </a:xfrm>
            <a:prstGeom prst="rect">
              <a:avLst/>
            </a:prstGeom>
            <a:noFill/>
            <a:ln>
              <a:noFill/>
            </a:ln>
          </p:spPr>
          <p:txBody>
            <a:bodyPr wrap="none">
              <a:spAutoFit/>
            </a:bodyPr>
            <a:lstStyle/>
            <a:p>
              <a:pPr algn="ctr" fontAlgn="auto">
                <a:spcBef>
                  <a:spcPts val="0"/>
                </a:spcBef>
                <a:spcAft>
                  <a:spcPts val="0"/>
                </a:spcAft>
                <a:defRPr/>
              </a:pPr>
              <a:r>
                <a:rPr lang="en-US" sz="1200" b="1" dirty="0">
                  <a:solidFill>
                    <a:schemeClr val="tx2">
                      <a:lumMod val="50000"/>
                    </a:schemeClr>
                  </a:solidFill>
                  <a:latin typeface="Candara" panose="020E0502030303020204" pitchFamily="34" charset="0"/>
                  <a:cs typeface="+mn-cs"/>
                </a:rPr>
                <a:t>LAMA+LABA</a:t>
              </a:r>
            </a:p>
          </p:txBody>
        </p:sp>
      </p:grpSp>
      <p:grpSp>
        <p:nvGrpSpPr>
          <p:cNvPr id="10270" name="Group 73"/>
          <p:cNvGrpSpPr>
            <a:grpSpLocks/>
          </p:cNvGrpSpPr>
          <p:nvPr/>
        </p:nvGrpSpPr>
        <p:grpSpPr bwMode="auto">
          <a:xfrm>
            <a:off x="4787900" y="3327400"/>
            <a:ext cx="814388" cy="461963"/>
            <a:chOff x="1343514" y="4014044"/>
            <a:chExt cx="1027297" cy="315327"/>
          </a:xfrm>
        </p:grpSpPr>
        <p:sp>
          <p:nvSpPr>
            <p:cNvPr id="75" name="Rounded Rectangle 74"/>
            <p:cNvSpPr/>
            <p:nvPr/>
          </p:nvSpPr>
          <p:spPr>
            <a:xfrm>
              <a:off x="1403590" y="4014044"/>
              <a:ext cx="967221" cy="31532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sz="1600" dirty="0"/>
            </a:p>
          </p:txBody>
        </p:sp>
        <p:sp>
          <p:nvSpPr>
            <p:cNvPr id="10293" name="TextBox 75"/>
            <p:cNvSpPr txBox="1">
              <a:spLocks noChangeArrowheads="1"/>
            </p:cNvSpPr>
            <p:nvPr/>
          </p:nvSpPr>
          <p:spPr bwMode="auto">
            <a:xfrm>
              <a:off x="1343514" y="4067650"/>
              <a:ext cx="1027297" cy="189194"/>
            </a:xfrm>
            <a:prstGeom prst="rect">
              <a:avLst/>
            </a:prstGeom>
            <a:noFill/>
            <a:ln w="9525">
              <a:noFill/>
              <a:miter lim="800000"/>
              <a:headEnd/>
              <a:tailEnd/>
            </a:ln>
          </p:spPr>
          <p:txBody>
            <a:bodyPr>
              <a:spAutoFit/>
            </a:bodyPr>
            <a:lstStyle/>
            <a:p>
              <a:pPr algn="ctr"/>
              <a:r>
                <a:rPr lang="en-US" sz="1200">
                  <a:latin typeface="Candara" pitchFamily="34" charset="0"/>
                </a:rPr>
                <a:t>LAMA</a:t>
              </a:r>
              <a:endParaRPr lang="id-ID" sz="1200">
                <a:latin typeface="Candara" pitchFamily="34" charset="0"/>
              </a:endParaRPr>
            </a:p>
          </p:txBody>
        </p:sp>
      </p:grpSp>
      <p:grpSp>
        <p:nvGrpSpPr>
          <p:cNvPr id="10271" name="Group 76"/>
          <p:cNvGrpSpPr>
            <a:grpSpLocks/>
          </p:cNvGrpSpPr>
          <p:nvPr/>
        </p:nvGrpSpPr>
        <p:grpSpPr bwMode="auto">
          <a:xfrm>
            <a:off x="7958138" y="3330575"/>
            <a:ext cx="574675" cy="461963"/>
            <a:chOff x="1343514" y="4014044"/>
            <a:chExt cx="1027297" cy="315327"/>
          </a:xfrm>
        </p:grpSpPr>
        <p:sp>
          <p:nvSpPr>
            <p:cNvPr id="78" name="Rounded Rectangle 77"/>
            <p:cNvSpPr/>
            <p:nvPr/>
          </p:nvSpPr>
          <p:spPr>
            <a:xfrm>
              <a:off x="1403108" y="4014044"/>
              <a:ext cx="967703" cy="31532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dirty="0"/>
            </a:p>
          </p:txBody>
        </p:sp>
        <p:sp>
          <p:nvSpPr>
            <p:cNvPr id="10291" name="TextBox 78"/>
            <p:cNvSpPr txBox="1">
              <a:spLocks noChangeArrowheads="1"/>
            </p:cNvSpPr>
            <p:nvPr/>
          </p:nvSpPr>
          <p:spPr bwMode="auto">
            <a:xfrm>
              <a:off x="1343514" y="4036735"/>
              <a:ext cx="1027297" cy="273281"/>
            </a:xfrm>
            <a:prstGeom prst="rect">
              <a:avLst/>
            </a:prstGeom>
            <a:noFill/>
            <a:ln w="9525">
              <a:noFill/>
              <a:miter lim="800000"/>
              <a:headEnd/>
              <a:tailEnd/>
            </a:ln>
          </p:spPr>
          <p:txBody>
            <a:bodyPr>
              <a:spAutoFit/>
            </a:bodyPr>
            <a:lstStyle/>
            <a:p>
              <a:pPr algn="ctr"/>
              <a:r>
                <a:rPr lang="en-US" sz="1000">
                  <a:latin typeface="Candara" pitchFamily="34" charset="0"/>
                </a:rPr>
                <a:t>LABA</a:t>
              </a:r>
            </a:p>
            <a:p>
              <a:pPr algn="ctr"/>
              <a:r>
                <a:rPr lang="en-US" sz="1000">
                  <a:latin typeface="Candara" pitchFamily="34" charset="0"/>
                </a:rPr>
                <a:t>+ ICS</a:t>
              </a:r>
              <a:endParaRPr lang="id-ID" sz="1000">
                <a:latin typeface="Candara" pitchFamily="34" charset="0"/>
              </a:endParaRPr>
            </a:p>
          </p:txBody>
        </p:sp>
      </p:grpSp>
      <p:cxnSp>
        <p:nvCxnSpPr>
          <p:cNvPr id="16395" name="Straight Arrow Connector 16394"/>
          <p:cNvCxnSpPr/>
          <p:nvPr/>
        </p:nvCxnSpPr>
        <p:spPr>
          <a:xfrm flipH="1" flipV="1">
            <a:off x="7399338" y="2847975"/>
            <a:ext cx="846137" cy="479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3" name="TextBox 16395"/>
          <p:cNvSpPr txBox="1">
            <a:spLocks noChangeArrowheads="1"/>
          </p:cNvSpPr>
          <p:nvPr/>
        </p:nvSpPr>
        <p:spPr bwMode="auto">
          <a:xfrm>
            <a:off x="755650" y="960438"/>
            <a:ext cx="8228013" cy="307975"/>
          </a:xfrm>
          <a:prstGeom prst="rect">
            <a:avLst/>
          </a:prstGeom>
          <a:noFill/>
          <a:ln w="9525">
            <a:noFill/>
            <a:miter lim="800000"/>
            <a:headEnd/>
            <a:tailEnd/>
          </a:ln>
        </p:spPr>
        <p:txBody>
          <a:bodyPr wrap="none">
            <a:spAutoFit/>
          </a:bodyPr>
          <a:lstStyle/>
          <a:p>
            <a:r>
              <a:rPr lang="en-US" sz="1400">
                <a:latin typeface="Candara" pitchFamily="34" charset="0"/>
              </a:rPr>
              <a:t>Recommended therapy by GOLD 2017 (Blue box         and Bold arrow           refer to the preferred therapy)</a:t>
            </a:r>
            <a:endParaRPr lang="id-ID" sz="1400">
              <a:latin typeface="Candara" pitchFamily="34" charset="0"/>
            </a:endParaRPr>
          </a:p>
        </p:txBody>
      </p:sp>
      <p:sp>
        <p:nvSpPr>
          <p:cNvPr id="85" name="Rounded Rectangle 84"/>
          <p:cNvSpPr/>
          <p:nvPr/>
        </p:nvSpPr>
        <p:spPr>
          <a:xfrm>
            <a:off x="4499992" y="1032097"/>
            <a:ext cx="198425" cy="165547"/>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400"/>
          </a:p>
        </p:txBody>
      </p:sp>
      <p:cxnSp>
        <p:nvCxnSpPr>
          <p:cNvPr id="86" name="Straight Arrow Connector 85"/>
          <p:cNvCxnSpPr/>
          <p:nvPr/>
        </p:nvCxnSpPr>
        <p:spPr>
          <a:xfrm>
            <a:off x="5965825" y="1101725"/>
            <a:ext cx="360363"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278" name="TextBox 91"/>
          <p:cNvSpPr txBox="1">
            <a:spLocks noChangeArrowheads="1"/>
          </p:cNvSpPr>
          <p:nvPr/>
        </p:nvSpPr>
        <p:spPr bwMode="auto">
          <a:xfrm>
            <a:off x="7634288" y="2571750"/>
            <a:ext cx="1008062" cy="460375"/>
          </a:xfrm>
          <a:prstGeom prst="rect">
            <a:avLst/>
          </a:prstGeom>
          <a:noFill/>
          <a:ln w="9525">
            <a:noFill/>
            <a:miter lim="800000"/>
            <a:headEnd/>
            <a:tailEnd/>
          </a:ln>
        </p:spPr>
        <p:txBody>
          <a:bodyPr>
            <a:spAutoFit/>
          </a:bodyPr>
          <a:lstStyle/>
          <a:p>
            <a:r>
              <a:rPr lang="en-US" sz="800">
                <a:latin typeface="Candara" pitchFamily="34" charset="0"/>
              </a:rPr>
              <a:t>Persistent symptoms/further exacerbation(s)</a:t>
            </a:r>
            <a:endParaRPr lang="id-ID" sz="800">
              <a:latin typeface="Candara" pitchFamily="34" charset="0"/>
            </a:endParaRPr>
          </a:p>
        </p:txBody>
      </p:sp>
      <p:grpSp>
        <p:nvGrpSpPr>
          <p:cNvPr id="20" name="Group 92"/>
          <p:cNvGrpSpPr/>
          <p:nvPr/>
        </p:nvGrpSpPr>
        <p:grpSpPr>
          <a:xfrm>
            <a:off x="6075627" y="2348881"/>
            <a:ext cx="1381371" cy="498934"/>
            <a:chOff x="1632445" y="5445221"/>
            <a:chExt cx="3506578" cy="677689"/>
          </a:xfrm>
          <a:solidFill>
            <a:schemeClr val="accent1">
              <a:lumMod val="20000"/>
              <a:lumOff val="80000"/>
            </a:schemeClr>
          </a:solidFill>
        </p:grpSpPr>
        <p:sp>
          <p:nvSpPr>
            <p:cNvPr id="94" name="Rounded Rectangle 93"/>
            <p:cNvSpPr/>
            <p:nvPr/>
          </p:nvSpPr>
          <p:spPr>
            <a:xfrm>
              <a:off x="1632445" y="5445221"/>
              <a:ext cx="3506578" cy="677689"/>
            </a:xfrm>
            <a:prstGeom prst="roundRect">
              <a:avLst/>
            </a:prstGeom>
            <a:solidFill>
              <a:schemeClr val="accent1">
                <a:lumMod val="20000"/>
                <a:lumOff val="80000"/>
              </a:schemeClr>
            </a:solidFill>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d-ID" sz="1200"/>
            </a:p>
          </p:txBody>
        </p:sp>
        <p:sp>
          <p:nvSpPr>
            <p:cNvPr id="95" name="TextBox 94"/>
            <p:cNvSpPr txBox="1"/>
            <p:nvPr/>
          </p:nvSpPr>
          <p:spPr>
            <a:xfrm>
              <a:off x="1740896" y="5595945"/>
              <a:ext cx="3317203" cy="376240"/>
            </a:xfrm>
            <a:prstGeom prst="rect">
              <a:avLst/>
            </a:prstGeom>
            <a:noFill/>
            <a:ln>
              <a:noFill/>
            </a:ln>
          </p:spPr>
          <p:txBody>
            <a:bodyPr wrap="none">
              <a:spAutoFit/>
            </a:bodyPr>
            <a:lstStyle/>
            <a:p>
              <a:pPr algn="ctr" fontAlgn="auto">
                <a:spcBef>
                  <a:spcPts val="0"/>
                </a:spcBef>
                <a:spcAft>
                  <a:spcPts val="0"/>
                </a:spcAft>
                <a:defRPr/>
              </a:pPr>
              <a:r>
                <a:rPr lang="en-US" sz="1200" b="1" dirty="0">
                  <a:solidFill>
                    <a:schemeClr val="tx2">
                      <a:lumMod val="50000"/>
                    </a:schemeClr>
                  </a:solidFill>
                  <a:latin typeface="Candara" panose="020E0502030303020204" pitchFamily="34" charset="0"/>
                  <a:cs typeface="+mn-cs"/>
                </a:rPr>
                <a:t>LAMA+LABA+ICS</a:t>
              </a:r>
            </a:p>
          </p:txBody>
        </p:sp>
      </p:grpSp>
      <p:cxnSp>
        <p:nvCxnSpPr>
          <p:cNvPr id="16402" name="Straight Arrow Connector 16401"/>
          <p:cNvCxnSpPr/>
          <p:nvPr/>
        </p:nvCxnSpPr>
        <p:spPr>
          <a:xfrm>
            <a:off x="7367588" y="3673475"/>
            <a:ext cx="623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04" name="Straight Arrow Connector 16403"/>
          <p:cNvCxnSpPr>
            <a:endCxn id="0" idx="3"/>
          </p:cNvCxnSpPr>
          <p:nvPr/>
        </p:nvCxnSpPr>
        <p:spPr>
          <a:xfrm flipH="1" flipV="1">
            <a:off x="7399338" y="3552825"/>
            <a:ext cx="615950" cy="11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06" name="Straight Arrow Connector 16405"/>
          <p:cNvCxnSpPr/>
          <p:nvPr/>
        </p:nvCxnSpPr>
        <p:spPr>
          <a:xfrm>
            <a:off x="6899275" y="2895600"/>
            <a:ext cx="0" cy="461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83" name="Group 106"/>
          <p:cNvGrpSpPr>
            <a:grpSpLocks/>
          </p:cNvGrpSpPr>
          <p:nvPr/>
        </p:nvGrpSpPr>
        <p:grpSpPr bwMode="auto">
          <a:xfrm>
            <a:off x="4821238" y="1568450"/>
            <a:ext cx="2003425" cy="584200"/>
            <a:chOff x="1393695" y="3992123"/>
            <a:chExt cx="656102" cy="399179"/>
          </a:xfrm>
        </p:grpSpPr>
        <p:sp>
          <p:nvSpPr>
            <p:cNvPr id="108" name="Rounded Rectangle 107"/>
            <p:cNvSpPr/>
            <p:nvPr/>
          </p:nvSpPr>
          <p:spPr>
            <a:xfrm>
              <a:off x="1403573" y="3992123"/>
              <a:ext cx="636346" cy="376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id-ID" dirty="0"/>
            </a:p>
          </p:txBody>
        </p:sp>
        <p:sp>
          <p:nvSpPr>
            <p:cNvPr id="10289" name="TextBox 108"/>
            <p:cNvSpPr txBox="1">
              <a:spLocks noChangeArrowheads="1"/>
            </p:cNvSpPr>
            <p:nvPr/>
          </p:nvSpPr>
          <p:spPr bwMode="auto">
            <a:xfrm>
              <a:off x="1393695" y="4012914"/>
              <a:ext cx="656102" cy="378388"/>
            </a:xfrm>
            <a:prstGeom prst="rect">
              <a:avLst/>
            </a:prstGeom>
            <a:noFill/>
            <a:ln w="9525">
              <a:noFill/>
              <a:miter lim="800000"/>
              <a:headEnd/>
              <a:tailEnd/>
            </a:ln>
          </p:spPr>
          <p:txBody>
            <a:bodyPr>
              <a:spAutoFit/>
            </a:bodyPr>
            <a:lstStyle/>
            <a:p>
              <a:pPr algn="ctr"/>
              <a:r>
                <a:rPr lang="en-US" sz="1000">
                  <a:latin typeface="Candara" pitchFamily="34" charset="0"/>
                </a:rPr>
                <a:t>Consider roflumilast if FEV1 &lt; 50% pred. and patient has chronic bronchitis</a:t>
              </a:r>
              <a:endParaRPr lang="id-ID" sz="1000">
                <a:latin typeface="Candara" pitchFamily="34" charset="0"/>
              </a:endParaRPr>
            </a:p>
          </p:txBody>
        </p:sp>
      </p:grpSp>
      <p:sp>
        <p:nvSpPr>
          <p:cNvPr id="10284" name="TextBox 109"/>
          <p:cNvSpPr txBox="1">
            <a:spLocks noChangeArrowheads="1"/>
          </p:cNvSpPr>
          <p:nvPr/>
        </p:nvSpPr>
        <p:spPr bwMode="auto">
          <a:xfrm>
            <a:off x="4821238" y="2120900"/>
            <a:ext cx="1770062" cy="214313"/>
          </a:xfrm>
          <a:prstGeom prst="rect">
            <a:avLst/>
          </a:prstGeom>
          <a:noFill/>
          <a:ln w="9525">
            <a:noFill/>
            <a:miter lim="800000"/>
            <a:headEnd/>
            <a:tailEnd/>
          </a:ln>
        </p:spPr>
        <p:txBody>
          <a:bodyPr>
            <a:spAutoFit/>
          </a:bodyPr>
          <a:lstStyle/>
          <a:p>
            <a:pPr algn="ctr"/>
            <a:r>
              <a:rPr lang="en-US" sz="800">
                <a:latin typeface="Candara" pitchFamily="34" charset="0"/>
              </a:rPr>
              <a:t>Further exacerbation(s)</a:t>
            </a:r>
            <a:endParaRPr lang="id-ID" sz="800">
              <a:latin typeface="Candara" pitchFamily="34" charset="0"/>
            </a:endParaRPr>
          </a:p>
        </p:txBody>
      </p:sp>
      <p:cxnSp>
        <p:nvCxnSpPr>
          <p:cNvPr id="111" name="Straight Arrow Connector 110"/>
          <p:cNvCxnSpPr/>
          <p:nvPr/>
        </p:nvCxnSpPr>
        <p:spPr>
          <a:xfrm flipH="1" flipV="1">
            <a:off x="6481763" y="2119313"/>
            <a:ext cx="393700" cy="23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5" idx="3"/>
          </p:cNvCxnSpPr>
          <p:nvPr/>
        </p:nvCxnSpPr>
        <p:spPr>
          <a:xfrm flipV="1">
            <a:off x="5602288" y="3544888"/>
            <a:ext cx="574675"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87" name="Title 1"/>
          <p:cNvSpPr txBox="1">
            <a:spLocks/>
          </p:cNvSpPr>
          <p:nvPr/>
        </p:nvSpPr>
        <p:spPr bwMode="auto">
          <a:xfrm>
            <a:off x="-42863" y="-69850"/>
            <a:ext cx="9156701" cy="1143000"/>
          </a:xfrm>
          <a:prstGeom prst="rect">
            <a:avLst/>
          </a:prstGeom>
          <a:noFill/>
          <a:ln w="9525">
            <a:noFill/>
            <a:miter lim="800000"/>
            <a:headEnd/>
            <a:tailEnd/>
          </a:ln>
        </p:spPr>
        <p:txBody>
          <a:bodyPr anchor="ctr"/>
          <a:lstStyle/>
          <a:p>
            <a:pPr algn="ctr"/>
            <a:r>
              <a:rPr lang="de-DE" sz="3200" b="1">
                <a:latin typeface="Calibri" pitchFamily="34" charset="0"/>
              </a:rPr>
              <a:t>Pharmacologic Treatment Algorithm by GOLD Group</a:t>
            </a:r>
            <a:endParaRPr lang="id-ID" sz="3200" b="1">
              <a:latin typeface="Calibri"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781300"/>
            <a:ext cx="8229600" cy="1143000"/>
          </a:xfrm>
        </p:spPr>
        <p:txBody>
          <a:bodyPr rtlCol="0">
            <a:normAutofit/>
          </a:bodyPr>
          <a:lstStyle/>
          <a:p>
            <a:pPr eaLnBrk="1" fontAlgn="auto" hangingPunct="1">
              <a:spcAft>
                <a:spcPts val="0"/>
              </a:spcAft>
              <a:defRPr/>
            </a:pPr>
            <a:r>
              <a:rPr lang="en-US" b="1" dirty="0" err="1" smtClean="0">
                <a:effectLst>
                  <a:outerShdw blurRad="38100" dist="38100" dir="2700000" algn="tl">
                    <a:srgbClr val="000000">
                      <a:alpha val="43137"/>
                    </a:srgbClr>
                  </a:outerShdw>
                </a:effectLst>
              </a:rPr>
              <a:t>Tiotropium</a:t>
            </a:r>
            <a:r>
              <a:rPr lang="en-US" b="1" dirty="0" smtClean="0">
                <a:effectLst>
                  <a:outerShdw blurRad="38100" dist="38100" dir="2700000" algn="tl">
                    <a:srgbClr val="000000">
                      <a:alpha val="43137"/>
                    </a:srgbClr>
                  </a:outerShdw>
                </a:effectLst>
              </a:rPr>
              <a:t> Trials in COPD</a:t>
            </a:r>
            <a:endParaRPr lang="id-ID"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4138</Words>
  <Application>Microsoft Office PowerPoint</Application>
  <PresentationFormat>On-screen Show (4:3)</PresentationFormat>
  <Paragraphs>842</Paragraphs>
  <Slides>34</Slides>
  <Notes>14</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Chart</vt:lpstr>
      <vt:lpstr>Why LAMA is Fundamental Treatment  for COPD ?</vt:lpstr>
      <vt:lpstr>Pathophysiology of COPD: Vagal Nerve System</vt:lpstr>
      <vt:lpstr>SISTEM SARAF OTONOM</vt:lpstr>
      <vt:lpstr>RESEPTOR MUSKARINIK DI PARU</vt:lpstr>
      <vt:lpstr>Antagonis reseptor muskarinik</vt:lpstr>
      <vt:lpstr>Slide 6</vt:lpstr>
      <vt:lpstr>Refined ABCD Assessment Grid </vt:lpstr>
      <vt:lpstr>Slide 8</vt:lpstr>
      <vt:lpstr>Tiotropium Trials in COPD</vt:lpstr>
      <vt:lpstr>Antagonis reseptor muskarinik</vt:lpstr>
      <vt:lpstr>...Tiotropium</vt:lpstr>
      <vt:lpstr>Tiotropium Significantly Reduces Exacerbation Rate and Delays Onset of First Exacerbation</vt:lpstr>
      <vt:lpstr>Tiotropium Significantly Reduces Exacerbation Rate and Delays Onset of First Exacerbation</vt:lpstr>
      <vt:lpstr>POET-COPD® Trial</vt:lpstr>
      <vt:lpstr>POET-COPD®: Tiotropium Significantly Delayed Time to First Exacerbation</vt:lpstr>
      <vt:lpstr>POET-COPD®: Tiotropium Significantly Delayed Time to First Severe Exacerbation</vt:lpstr>
      <vt:lpstr>Tiotropium Reduced Number of Exacerbations</vt:lpstr>
      <vt:lpstr>POET-COPD®: Time to First Exacerbation by Subgroup Consistent with Overall Cohort</vt:lpstr>
      <vt:lpstr>POET-COPD®: Time to First Exacerbation by Subgroup Consistent with Overall Cohort</vt:lpstr>
      <vt:lpstr>POET-COPD® : Discontinuing ICS did not Increase Rate of Exacerbations in  Tiotropium Arm</vt:lpstr>
      <vt:lpstr>POET-COPD®: More Patients Receiving Concomitant ICS Experienced Pneumonia</vt:lpstr>
      <vt:lpstr>Slide 22</vt:lpstr>
      <vt:lpstr>The POET-COPD Conclusion</vt:lpstr>
      <vt:lpstr>A 4-Year Trial of Tiotropium in Chronic Obstructive Pulmonary Disease</vt:lpstr>
      <vt:lpstr>Kaplan-Meier Estimates of the Probability of COPD Exacerbation and Death from Any Cause </vt:lpstr>
      <vt:lpstr>Exacerbations of COPD and  Related Hospitalizations </vt:lpstr>
      <vt:lpstr>Incidence Rate of Serious Adverse Events  per 100 Patient-Years </vt:lpstr>
      <vt:lpstr>Take Home Message</vt:lpstr>
      <vt:lpstr>Slide 29</vt:lpstr>
      <vt:lpstr>Spiriva Inhalers</vt:lpstr>
      <vt:lpstr>Slide 31</vt:lpstr>
      <vt:lpstr>Slide 32</vt:lpstr>
      <vt:lpstr>Slide 33</vt:lpstr>
      <vt:lpstr>Cara Menggunakan Respimat</vt:lpstr>
    </vt:vector>
  </TitlesOfParts>
  <Company>Boehringer Ingelheim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zxJAK Wangsadiputra,Laura  EXTERNAL</dc:creator>
  <cp:lastModifiedBy>RANI</cp:lastModifiedBy>
  <cp:revision>51</cp:revision>
  <dcterms:created xsi:type="dcterms:W3CDTF">2016-03-21T07:16:25Z</dcterms:created>
  <dcterms:modified xsi:type="dcterms:W3CDTF">2017-04-09T01:57:14Z</dcterms:modified>
</cp:coreProperties>
</file>