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audio2.wav" ContentType="audio/wav"/>
  <Override PartName="/docProps/core.xml" ContentType="application/vnd.openxmlformats-package.core-properties+xml"/>
  <Override PartName="/docProps/app.xml" ContentType="application/vnd.openxmlformats-officedocument.extended-properties+xml"/>
  <Override PartName="/ppt/media/audio10.wav" ContentType="audio/wav"/>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 id="2147483762" r:id="rId2"/>
  </p:sldMasterIdLst>
  <p:notesMasterIdLst>
    <p:notesMasterId r:id="rId45"/>
  </p:notesMasterIdLst>
  <p:sldIdLst>
    <p:sldId id="256" r:id="rId3"/>
    <p:sldId id="334" r:id="rId4"/>
    <p:sldId id="335" r:id="rId5"/>
    <p:sldId id="332" r:id="rId6"/>
    <p:sldId id="336" r:id="rId7"/>
    <p:sldId id="338" r:id="rId8"/>
    <p:sldId id="337" r:id="rId9"/>
    <p:sldId id="328" r:id="rId10"/>
    <p:sldId id="258" r:id="rId11"/>
    <p:sldId id="259" r:id="rId12"/>
    <p:sldId id="260" r:id="rId13"/>
    <p:sldId id="329" r:id="rId14"/>
    <p:sldId id="330" r:id="rId15"/>
    <p:sldId id="263" r:id="rId16"/>
    <p:sldId id="264" r:id="rId17"/>
    <p:sldId id="331" r:id="rId18"/>
    <p:sldId id="265" r:id="rId19"/>
    <p:sldId id="266" r:id="rId20"/>
    <p:sldId id="267" r:id="rId21"/>
    <p:sldId id="268" r:id="rId22"/>
    <p:sldId id="269" r:id="rId23"/>
    <p:sldId id="270" r:id="rId24"/>
    <p:sldId id="271" r:id="rId25"/>
    <p:sldId id="272" r:id="rId26"/>
    <p:sldId id="273" r:id="rId27"/>
    <p:sldId id="274" r:id="rId28"/>
    <p:sldId id="275" r:id="rId29"/>
    <p:sldId id="290" r:id="rId30"/>
    <p:sldId id="291" r:id="rId31"/>
    <p:sldId id="294" r:id="rId32"/>
    <p:sldId id="295" r:id="rId33"/>
    <p:sldId id="297" r:id="rId34"/>
    <p:sldId id="298" r:id="rId35"/>
    <p:sldId id="299" r:id="rId36"/>
    <p:sldId id="300" r:id="rId37"/>
    <p:sldId id="301" r:id="rId38"/>
    <p:sldId id="302" r:id="rId39"/>
    <p:sldId id="304" r:id="rId40"/>
    <p:sldId id="327" r:id="rId41"/>
    <p:sldId id="323" r:id="rId42"/>
    <p:sldId id="339" r:id="rId43"/>
    <p:sldId id="30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624" autoAdjust="0"/>
  </p:normalViewPr>
  <p:slideViewPr>
    <p:cSldViewPr snapToGrid="0">
      <p:cViewPr>
        <p:scale>
          <a:sx n="52" d="100"/>
          <a:sy n="52" d="100"/>
        </p:scale>
        <p:origin x="-96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852687-FE77-4F90-B72A-E3A160B4A071}"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id-ID"/>
        </a:p>
      </dgm:t>
    </dgm:pt>
    <dgm:pt modelId="{50E0C205-2F38-49BE-A7C3-FBC33484BB91}">
      <dgm:prSet phldrT="[Text]" custT="1"/>
      <dgm:spPr>
        <a:solidFill>
          <a:srgbClr val="00B050"/>
        </a:solidFill>
      </dgm:spPr>
      <dgm:t>
        <a:bodyPr anchor="ctr"/>
        <a:lstStyle/>
        <a:p>
          <a:r>
            <a:rPr lang="id-ID" sz="2000" dirty="0" smtClean="0"/>
            <a:t>Dosisi dapat disesuaikan dengan BB </a:t>
          </a:r>
          <a:endParaRPr lang="id-ID" sz="2000" dirty="0"/>
        </a:p>
      </dgm:t>
    </dgm:pt>
    <dgm:pt modelId="{08B2170C-6168-46FD-BA44-C446B524270E}" type="parTrans" cxnId="{DE1F3D24-8CBC-434B-9175-F7D57519F4A1}">
      <dgm:prSet/>
      <dgm:spPr/>
      <dgm:t>
        <a:bodyPr/>
        <a:lstStyle/>
        <a:p>
          <a:endParaRPr lang="id-ID"/>
        </a:p>
      </dgm:t>
    </dgm:pt>
    <dgm:pt modelId="{A933D524-0A8C-4728-902A-9AD3BD6D067D}" type="sibTrans" cxnId="{DE1F3D24-8CBC-434B-9175-F7D57519F4A1}">
      <dgm:prSet/>
      <dgm:spPr/>
      <dgm:t>
        <a:bodyPr/>
        <a:lstStyle/>
        <a:p>
          <a:endParaRPr lang="id-ID"/>
        </a:p>
      </dgm:t>
    </dgm:pt>
    <dgm:pt modelId="{E3058A08-4A1D-4AF3-B90D-CC439398DC61}">
      <dgm:prSet phldrT="[Text]" custT="1"/>
      <dgm:spPr>
        <a:solidFill>
          <a:srgbClr val="00B050"/>
        </a:solidFill>
      </dgm:spPr>
      <dgm:t>
        <a:bodyPr anchor="ctr"/>
        <a:lstStyle/>
        <a:p>
          <a:r>
            <a:rPr lang="id-ID" sz="2000" dirty="0" smtClean="0"/>
            <a:t>Menjamin </a:t>
          </a:r>
          <a:r>
            <a:rPr lang="id-ID" sz="2000" b="1" i="1" dirty="0" smtClean="0"/>
            <a:t>efektivitas</a:t>
          </a:r>
          <a:r>
            <a:rPr lang="id-ID" sz="2000" dirty="0" smtClean="0"/>
            <a:t> dan mengurangi efek samping</a:t>
          </a:r>
          <a:endParaRPr lang="id-ID" sz="2000" dirty="0"/>
        </a:p>
      </dgm:t>
    </dgm:pt>
    <dgm:pt modelId="{546B06A3-6ABA-4AF2-ADCB-CE183D1B1815}" type="parTrans" cxnId="{DEA00F27-8A6E-4DA5-928E-E7A9898865C0}">
      <dgm:prSet/>
      <dgm:spPr/>
      <dgm:t>
        <a:bodyPr/>
        <a:lstStyle/>
        <a:p>
          <a:endParaRPr lang="id-ID"/>
        </a:p>
      </dgm:t>
    </dgm:pt>
    <dgm:pt modelId="{EEC8FD14-D557-4EBE-80FE-A8E94AC83A16}" type="sibTrans" cxnId="{DEA00F27-8A6E-4DA5-928E-E7A9898865C0}">
      <dgm:prSet/>
      <dgm:spPr/>
      <dgm:t>
        <a:bodyPr/>
        <a:lstStyle/>
        <a:p>
          <a:endParaRPr lang="id-ID"/>
        </a:p>
      </dgm:t>
    </dgm:pt>
    <dgm:pt modelId="{F3CB757D-99CD-47C4-BF98-7E3073317DBF}">
      <dgm:prSet phldrT="[Text]" custT="1"/>
      <dgm:spPr>
        <a:solidFill>
          <a:srgbClr val="00B050"/>
        </a:solidFill>
      </dgm:spPr>
      <dgm:t>
        <a:bodyPr anchor="ctr"/>
        <a:lstStyle/>
        <a:p>
          <a:r>
            <a:rPr lang="id-ID" sz="2000" dirty="0" smtClean="0"/>
            <a:t>Mencegah penggunaan obat tunggal</a:t>
          </a:r>
          <a:endParaRPr lang="id-ID" sz="2000" dirty="0"/>
        </a:p>
      </dgm:t>
    </dgm:pt>
    <dgm:pt modelId="{7F1E3352-F820-4CAE-86B5-2A16FF485005}" type="parTrans" cxnId="{AA3A3C01-29D0-46A5-AF3A-D28450659359}">
      <dgm:prSet/>
      <dgm:spPr/>
      <dgm:t>
        <a:bodyPr/>
        <a:lstStyle/>
        <a:p>
          <a:endParaRPr lang="id-ID"/>
        </a:p>
      </dgm:t>
    </dgm:pt>
    <dgm:pt modelId="{B0F65DDE-B73A-4567-8937-FA904A4EC8EE}" type="sibTrans" cxnId="{AA3A3C01-29D0-46A5-AF3A-D28450659359}">
      <dgm:prSet/>
      <dgm:spPr/>
      <dgm:t>
        <a:bodyPr/>
        <a:lstStyle/>
        <a:p>
          <a:endParaRPr lang="id-ID"/>
        </a:p>
      </dgm:t>
    </dgm:pt>
    <dgm:pt modelId="{9147DEC1-ACA1-467A-8140-792F594807FB}">
      <dgm:prSet phldrT="[Text]" custT="1"/>
      <dgm:spPr>
        <a:solidFill>
          <a:srgbClr val="00B050"/>
        </a:solidFill>
      </dgm:spPr>
      <dgm:t>
        <a:bodyPr anchor="ctr"/>
        <a:lstStyle/>
        <a:p>
          <a:r>
            <a:rPr lang="id-ID" sz="2000" dirty="0" smtClean="0"/>
            <a:t>Menurunkan resiko </a:t>
          </a:r>
          <a:r>
            <a:rPr lang="id-ID" sz="2000" b="1" i="1" dirty="0" smtClean="0"/>
            <a:t>resistensi</a:t>
          </a:r>
          <a:r>
            <a:rPr lang="id-ID" sz="2000" dirty="0" smtClean="0"/>
            <a:t> dan kesalahan penulisan resep</a:t>
          </a:r>
          <a:endParaRPr lang="id-ID" sz="2000" dirty="0"/>
        </a:p>
      </dgm:t>
    </dgm:pt>
    <dgm:pt modelId="{A058CEDB-C3E7-4635-85B1-4B4C8B3FF2C9}" type="parTrans" cxnId="{D40B4E39-A1CC-46DD-9125-F0DBDF3411B6}">
      <dgm:prSet/>
      <dgm:spPr/>
      <dgm:t>
        <a:bodyPr/>
        <a:lstStyle/>
        <a:p>
          <a:endParaRPr lang="id-ID"/>
        </a:p>
      </dgm:t>
    </dgm:pt>
    <dgm:pt modelId="{161D0838-1CCE-4C1B-A3A8-4C519370AFFF}" type="sibTrans" cxnId="{D40B4E39-A1CC-46DD-9125-F0DBDF3411B6}">
      <dgm:prSet/>
      <dgm:spPr/>
      <dgm:t>
        <a:bodyPr/>
        <a:lstStyle/>
        <a:p>
          <a:endParaRPr lang="id-ID"/>
        </a:p>
      </dgm:t>
    </dgm:pt>
    <dgm:pt modelId="{C2962BBD-239C-428A-B944-C9F56D47BD8D}">
      <dgm:prSet phldrT="[Text]" custT="1"/>
      <dgm:spPr>
        <a:solidFill>
          <a:srgbClr val="00B050"/>
        </a:solidFill>
      </dgm:spPr>
      <dgm:t>
        <a:bodyPr anchor="ctr"/>
        <a:lstStyle/>
        <a:p>
          <a:r>
            <a:rPr lang="id-ID" sz="2000" dirty="0" smtClean="0"/>
            <a:t>Jumlah tablet yang ditelan lebih sedikit</a:t>
          </a:r>
        </a:p>
      </dgm:t>
    </dgm:pt>
    <dgm:pt modelId="{78E4F0D1-1959-4063-AC28-201A70B82389}" type="parTrans" cxnId="{49DF279F-1953-43D7-9BA8-64365DCF26BD}">
      <dgm:prSet/>
      <dgm:spPr/>
      <dgm:t>
        <a:bodyPr/>
        <a:lstStyle/>
        <a:p>
          <a:endParaRPr lang="id-ID"/>
        </a:p>
      </dgm:t>
    </dgm:pt>
    <dgm:pt modelId="{9C24FDC1-A72B-4D9A-B2FD-5A41AC0854B1}" type="sibTrans" cxnId="{49DF279F-1953-43D7-9BA8-64365DCF26BD}">
      <dgm:prSet/>
      <dgm:spPr/>
      <dgm:t>
        <a:bodyPr/>
        <a:lstStyle/>
        <a:p>
          <a:endParaRPr lang="id-ID"/>
        </a:p>
      </dgm:t>
    </dgm:pt>
    <dgm:pt modelId="{BF9F3CA9-D90A-4F40-BC51-FD5928E1126D}">
      <dgm:prSet phldrT="[Text]" custT="1"/>
      <dgm:spPr>
        <a:solidFill>
          <a:srgbClr val="00B050"/>
        </a:solidFill>
      </dgm:spPr>
      <dgm:t>
        <a:bodyPr anchor="ctr"/>
        <a:lstStyle/>
        <a:p>
          <a:r>
            <a:rPr lang="id-ID" sz="2000" dirty="0" smtClean="0"/>
            <a:t>Meningkatkan </a:t>
          </a:r>
          <a:r>
            <a:rPr lang="id-ID" sz="2000" b="1" i="1" dirty="0" smtClean="0"/>
            <a:t>kepatuhan</a:t>
          </a:r>
          <a:r>
            <a:rPr lang="id-ID" sz="2000" dirty="0" smtClean="0"/>
            <a:t> pasien</a:t>
          </a:r>
          <a:endParaRPr lang="id-ID" sz="2000" dirty="0"/>
        </a:p>
      </dgm:t>
    </dgm:pt>
    <dgm:pt modelId="{82D68FE5-D47E-4832-BB42-D09B81608556}" type="parTrans" cxnId="{A385256C-05F7-4C6A-A7F3-C8D3B18C8DD0}">
      <dgm:prSet/>
      <dgm:spPr/>
      <dgm:t>
        <a:bodyPr/>
        <a:lstStyle/>
        <a:p>
          <a:endParaRPr lang="id-ID"/>
        </a:p>
      </dgm:t>
    </dgm:pt>
    <dgm:pt modelId="{2D9ED657-FBCA-41BD-A41D-E23E41A2A981}" type="sibTrans" cxnId="{A385256C-05F7-4C6A-A7F3-C8D3B18C8DD0}">
      <dgm:prSet/>
      <dgm:spPr/>
      <dgm:t>
        <a:bodyPr/>
        <a:lstStyle/>
        <a:p>
          <a:endParaRPr lang="id-ID"/>
        </a:p>
      </dgm:t>
    </dgm:pt>
    <dgm:pt modelId="{CBBE9CC7-BC2F-45FD-9244-D2EC9855AB36}" type="pres">
      <dgm:prSet presAssocID="{65852687-FE77-4F90-B72A-E3A160B4A071}" presName="linear" presStyleCnt="0">
        <dgm:presLayoutVars>
          <dgm:dir/>
          <dgm:resizeHandles val="exact"/>
        </dgm:presLayoutVars>
      </dgm:prSet>
      <dgm:spPr/>
      <dgm:t>
        <a:bodyPr/>
        <a:lstStyle/>
        <a:p>
          <a:endParaRPr lang="id-ID"/>
        </a:p>
      </dgm:t>
    </dgm:pt>
    <dgm:pt modelId="{C7AA26C8-55C0-49E7-BCD8-C721E64EA239}" type="pres">
      <dgm:prSet presAssocID="{50E0C205-2F38-49BE-A7C3-FBC33484BB91}" presName="comp" presStyleCnt="0"/>
      <dgm:spPr/>
    </dgm:pt>
    <dgm:pt modelId="{D57E6474-42EF-446F-A2CD-16189D97D7C0}" type="pres">
      <dgm:prSet presAssocID="{50E0C205-2F38-49BE-A7C3-FBC33484BB91}" presName="box" presStyleLbl="node1" presStyleIdx="0" presStyleCnt="3"/>
      <dgm:spPr/>
      <dgm:t>
        <a:bodyPr/>
        <a:lstStyle/>
        <a:p>
          <a:endParaRPr lang="id-ID"/>
        </a:p>
      </dgm:t>
    </dgm:pt>
    <dgm:pt modelId="{1BE9F178-2153-4325-AF5A-85491A54514F}" type="pres">
      <dgm:prSet presAssocID="{50E0C205-2F38-49BE-A7C3-FBC33484BB91}" presName="img" presStyleLbl="fgImgPlace1" presStyleIdx="0" presStyleCnt="3"/>
      <dgm:spPr>
        <a:blipFill rotWithShape="0">
          <a:blip xmlns:r="http://schemas.openxmlformats.org/officeDocument/2006/relationships" r:embed="rId1"/>
          <a:stretch>
            <a:fillRect/>
          </a:stretch>
        </a:blipFill>
      </dgm:spPr>
    </dgm:pt>
    <dgm:pt modelId="{4EB39C16-D768-4A32-87AC-AA316A0287E8}" type="pres">
      <dgm:prSet presAssocID="{50E0C205-2F38-49BE-A7C3-FBC33484BB91}" presName="text" presStyleLbl="node1" presStyleIdx="0" presStyleCnt="3">
        <dgm:presLayoutVars>
          <dgm:bulletEnabled val="1"/>
        </dgm:presLayoutVars>
      </dgm:prSet>
      <dgm:spPr/>
      <dgm:t>
        <a:bodyPr/>
        <a:lstStyle/>
        <a:p>
          <a:endParaRPr lang="id-ID"/>
        </a:p>
      </dgm:t>
    </dgm:pt>
    <dgm:pt modelId="{1D545EE0-5C9E-43F5-B76D-CFFDAC129963}" type="pres">
      <dgm:prSet presAssocID="{A933D524-0A8C-4728-902A-9AD3BD6D067D}" presName="spacer" presStyleCnt="0"/>
      <dgm:spPr/>
    </dgm:pt>
    <dgm:pt modelId="{7606D7F6-44FA-4D82-BD6E-48CE661D6448}" type="pres">
      <dgm:prSet presAssocID="{F3CB757D-99CD-47C4-BF98-7E3073317DBF}" presName="comp" presStyleCnt="0"/>
      <dgm:spPr/>
    </dgm:pt>
    <dgm:pt modelId="{B7E94C27-A6CA-4B75-9C60-DE3100B7920E}" type="pres">
      <dgm:prSet presAssocID="{F3CB757D-99CD-47C4-BF98-7E3073317DBF}" presName="box" presStyleLbl="node1" presStyleIdx="1" presStyleCnt="3"/>
      <dgm:spPr/>
      <dgm:t>
        <a:bodyPr/>
        <a:lstStyle/>
        <a:p>
          <a:endParaRPr lang="id-ID"/>
        </a:p>
      </dgm:t>
    </dgm:pt>
    <dgm:pt modelId="{D729841A-D984-406B-A1A7-FA6CD1B68336}" type="pres">
      <dgm:prSet presAssocID="{F3CB757D-99CD-47C4-BF98-7E3073317DBF}" presName="img" presStyleLbl="fgImgPlace1" presStyleIdx="1" presStyleCnt="3"/>
      <dgm:spPr>
        <a:blipFill rotWithShape="0">
          <a:blip xmlns:r="http://schemas.openxmlformats.org/officeDocument/2006/relationships" r:embed="rId2"/>
          <a:stretch>
            <a:fillRect/>
          </a:stretch>
        </a:blipFill>
      </dgm:spPr>
    </dgm:pt>
    <dgm:pt modelId="{D9DF80CF-F41D-4A4E-8071-C9BEFC996004}" type="pres">
      <dgm:prSet presAssocID="{F3CB757D-99CD-47C4-BF98-7E3073317DBF}" presName="text" presStyleLbl="node1" presStyleIdx="1" presStyleCnt="3">
        <dgm:presLayoutVars>
          <dgm:bulletEnabled val="1"/>
        </dgm:presLayoutVars>
      </dgm:prSet>
      <dgm:spPr/>
      <dgm:t>
        <a:bodyPr/>
        <a:lstStyle/>
        <a:p>
          <a:endParaRPr lang="id-ID"/>
        </a:p>
      </dgm:t>
    </dgm:pt>
    <dgm:pt modelId="{CCF03EE7-7D55-4843-B2F6-190E314E7901}" type="pres">
      <dgm:prSet presAssocID="{B0F65DDE-B73A-4567-8937-FA904A4EC8EE}" presName="spacer" presStyleCnt="0"/>
      <dgm:spPr/>
    </dgm:pt>
    <dgm:pt modelId="{72EAEB6B-301D-40F2-8E69-4EC7292E58B4}" type="pres">
      <dgm:prSet presAssocID="{C2962BBD-239C-428A-B944-C9F56D47BD8D}" presName="comp" presStyleCnt="0"/>
      <dgm:spPr/>
    </dgm:pt>
    <dgm:pt modelId="{5931B7A8-56EF-4CC8-A247-A9EE798AF87B}" type="pres">
      <dgm:prSet presAssocID="{C2962BBD-239C-428A-B944-C9F56D47BD8D}" presName="box" presStyleLbl="node1" presStyleIdx="2" presStyleCnt="3"/>
      <dgm:spPr/>
      <dgm:t>
        <a:bodyPr/>
        <a:lstStyle/>
        <a:p>
          <a:endParaRPr lang="id-ID"/>
        </a:p>
      </dgm:t>
    </dgm:pt>
    <dgm:pt modelId="{5B7D8001-8BC0-4E8B-9C06-13C180691F5C}" type="pres">
      <dgm:prSet presAssocID="{C2962BBD-239C-428A-B944-C9F56D47BD8D}" presName="img" presStyleLbl="fgImgPlace1" presStyleIdx="2" presStyleCnt="3"/>
      <dgm:spPr>
        <a:blipFill rotWithShape="0">
          <a:blip xmlns:r="http://schemas.openxmlformats.org/officeDocument/2006/relationships" r:embed="rId3"/>
          <a:stretch>
            <a:fillRect/>
          </a:stretch>
        </a:blipFill>
      </dgm:spPr>
    </dgm:pt>
    <dgm:pt modelId="{D0F5A21F-BDDD-4375-B4F1-93BA4E323E56}" type="pres">
      <dgm:prSet presAssocID="{C2962BBD-239C-428A-B944-C9F56D47BD8D}" presName="text" presStyleLbl="node1" presStyleIdx="2" presStyleCnt="3">
        <dgm:presLayoutVars>
          <dgm:bulletEnabled val="1"/>
        </dgm:presLayoutVars>
      </dgm:prSet>
      <dgm:spPr/>
      <dgm:t>
        <a:bodyPr/>
        <a:lstStyle/>
        <a:p>
          <a:endParaRPr lang="id-ID"/>
        </a:p>
      </dgm:t>
    </dgm:pt>
  </dgm:ptLst>
  <dgm:cxnLst>
    <dgm:cxn modelId="{AA3A3C01-29D0-46A5-AF3A-D28450659359}" srcId="{65852687-FE77-4F90-B72A-E3A160B4A071}" destId="{F3CB757D-99CD-47C4-BF98-7E3073317DBF}" srcOrd="1" destOrd="0" parTransId="{7F1E3352-F820-4CAE-86B5-2A16FF485005}" sibTransId="{B0F65DDE-B73A-4567-8937-FA904A4EC8EE}"/>
    <dgm:cxn modelId="{49DF279F-1953-43D7-9BA8-64365DCF26BD}" srcId="{65852687-FE77-4F90-B72A-E3A160B4A071}" destId="{C2962BBD-239C-428A-B944-C9F56D47BD8D}" srcOrd="2" destOrd="0" parTransId="{78E4F0D1-1959-4063-AC28-201A70B82389}" sibTransId="{9C24FDC1-A72B-4D9A-B2FD-5A41AC0854B1}"/>
    <dgm:cxn modelId="{34EEB7DF-E3E3-4A9A-AB7C-F32E42FDBE77}" type="presOf" srcId="{BF9F3CA9-D90A-4F40-BC51-FD5928E1126D}" destId="{5931B7A8-56EF-4CC8-A247-A9EE798AF87B}" srcOrd="0" destOrd="1" presId="urn:microsoft.com/office/officeart/2005/8/layout/vList4#1"/>
    <dgm:cxn modelId="{F2805B15-C899-408B-97DD-846D5D0C293B}" type="presOf" srcId="{BF9F3CA9-D90A-4F40-BC51-FD5928E1126D}" destId="{D0F5A21F-BDDD-4375-B4F1-93BA4E323E56}" srcOrd="1" destOrd="1" presId="urn:microsoft.com/office/officeart/2005/8/layout/vList4#1"/>
    <dgm:cxn modelId="{0DB15384-4CCB-4400-BA83-73CD51CFEAA4}" type="presOf" srcId="{C2962BBD-239C-428A-B944-C9F56D47BD8D}" destId="{D0F5A21F-BDDD-4375-B4F1-93BA4E323E56}" srcOrd="1" destOrd="0" presId="urn:microsoft.com/office/officeart/2005/8/layout/vList4#1"/>
    <dgm:cxn modelId="{319EF503-8E8C-422D-9767-87A5A1ADB443}" type="presOf" srcId="{F3CB757D-99CD-47C4-BF98-7E3073317DBF}" destId="{B7E94C27-A6CA-4B75-9C60-DE3100B7920E}" srcOrd="0" destOrd="0" presId="urn:microsoft.com/office/officeart/2005/8/layout/vList4#1"/>
    <dgm:cxn modelId="{D40B4E39-A1CC-46DD-9125-F0DBDF3411B6}" srcId="{F3CB757D-99CD-47C4-BF98-7E3073317DBF}" destId="{9147DEC1-ACA1-467A-8140-792F594807FB}" srcOrd="0" destOrd="0" parTransId="{A058CEDB-C3E7-4635-85B1-4B4C8B3FF2C9}" sibTransId="{161D0838-1CCE-4C1B-A3A8-4C519370AFFF}"/>
    <dgm:cxn modelId="{C47721B6-05DA-456C-82D5-057DE6AFDF0E}" type="presOf" srcId="{50E0C205-2F38-49BE-A7C3-FBC33484BB91}" destId="{4EB39C16-D768-4A32-87AC-AA316A0287E8}" srcOrd="1" destOrd="0" presId="urn:microsoft.com/office/officeart/2005/8/layout/vList4#1"/>
    <dgm:cxn modelId="{19BE82BB-4957-401C-8D38-C04CF7F2C09C}" type="presOf" srcId="{C2962BBD-239C-428A-B944-C9F56D47BD8D}" destId="{5931B7A8-56EF-4CC8-A247-A9EE798AF87B}" srcOrd="0" destOrd="0" presId="urn:microsoft.com/office/officeart/2005/8/layout/vList4#1"/>
    <dgm:cxn modelId="{6798031E-9CA0-407D-B388-A2E92782DBE6}" type="presOf" srcId="{9147DEC1-ACA1-467A-8140-792F594807FB}" destId="{D9DF80CF-F41D-4A4E-8071-C9BEFC996004}" srcOrd="1" destOrd="1" presId="urn:microsoft.com/office/officeart/2005/8/layout/vList4#1"/>
    <dgm:cxn modelId="{DE1F3D24-8CBC-434B-9175-F7D57519F4A1}" srcId="{65852687-FE77-4F90-B72A-E3A160B4A071}" destId="{50E0C205-2F38-49BE-A7C3-FBC33484BB91}" srcOrd="0" destOrd="0" parTransId="{08B2170C-6168-46FD-BA44-C446B524270E}" sibTransId="{A933D524-0A8C-4728-902A-9AD3BD6D067D}"/>
    <dgm:cxn modelId="{8ACDB64B-A487-4BD3-8973-84A66AAE1CB6}" type="presOf" srcId="{F3CB757D-99CD-47C4-BF98-7E3073317DBF}" destId="{D9DF80CF-F41D-4A4E-8071-C9BEFC996004}" srcOrd="1" destOrd="0" presId="urn:microsoft.com/office/officeart/2005/8/layout/vList4#1"/>
    <dgm:cxn modelId="{B955EE0C-BEC2-4E64-B33A-EB4AB3B592FB}" type="presOf" srcId="{9147DEC1-ACA1-467A-8140-792F594807FB}" destId="{B7E94C27-A6CA-4B75-9C60-DE3100B7920E}" srcOrd="0" destOrd="1" presId="urn:microsoft.com/office/officeart/2005/8/layout/vList4#1"/>
    <dgm:cxn modelId="{B1D1E34D-C4BE-4A9F-9DB6-661C48896118}" type="presOf" srcId="{E3058A08-4A1D-4AF3-B90D-CC439398DC61}" destId="{D57E6474-42EF-446F-A2CD-16189D97D7C0}" srcOrd="0" destOrd="1" presId="urn:microsoft.com/office/officeart/2005/8/layout/vList4#1"/>
    <dgm:cxn modelId="{39A659DB-486A-486B-8FE4-54126B1A3998}" type="presOf" srcId="{E3058A08-4A1D-4AF3-B90D-CC439398DC61}" destId="{4EB39C16-D768-4A32-87AC-AA316A0287E8}" srcOrd="1" destOrd="1" presId="urn:microsoft.com/office/officeart/2005/8/layout/vList4#1"/>
    <dgm:cxn modelId="{DEA00F27-8A6E-4DA5-928E-E7A9898865C0}" srcId="{50E0C205-2F38-49BE-A7C3-FBC33484BB91}" destId="{E3058A08-4A1D-4AF3-B90D-CC439398DC61}" srcOrd="0" destOrd="0" parTransId="{546B06A3-6ABA-4AF2-ADCB-CE183D1B1815}" sibTransId="{EEC8FD14-D557-4EBE-80FE-A8E94AC83A16}"/>
    <dgm:cxn modelId="{C2F388C6-7671-4A7E-B379-BF1A79C90C0D}" type="presOf" srcId="{65852687-FE77-4F90-B72A-E3A160B4A071}" destId="{CBBE9CC7-BC2F-45FD-9244-D2EC9855AB36}" srcOrd="0" destOrd="0" presId="urn:microsoft.com/office/officeart/2005/8/layout/vList4#1"/>
    <dgm:cxn modelId="{A385256C-05F7-4C6A-A7F3-C8D3B18C8DD0}" srcId="{C2962BBD-239C-428A-B944-C9F56D47BD8D}" destId="{BF9F3CA9-D90A-4F40-BC51-FD5928E1126D}" srcOrd="0" destOrd="0" parTransId="{82D68FE5-D47E-4832-BB42-D09B81608556}" sibTransId="{2D9ED657-FBCA-41BD-A41D-E23E41A2A981}"/>
    <dgm:cxn modelId="{5334DB9F-3057-4358-9BF9-2819B6D596DA}" type="presOf" srcId="{50E0C205-2F38-49BE-A7C3-FBC33484BB91}" destId="{D57E6474-42EF-446F-A2CD-16189D97D7C0}" srcOrd="0" destOrd="0" presId="urn:microsoft.com/office/officeart/2005/8/layout/vList4#1"/>
    <dgm:cxn modelId="{2E0B28F8-1360-49A0-A4CC-7468E87D715D}" type="presParOf" srcId="{CBBE9CC7-BC2F-45FD-9244-D2EC9855AB36}" destId="{C7AA26C8-55C0-49E7-BCD8-C721E64EA239}" srcOrd="0" destOrd="0" presId="urn:microsoft.com/office/officeart/2005/8/layout/vList4#1"/>
    <dgm:cxn modelId="{C3E13017-B92F-414B-8601-83EB1DB95104}" type="presParOf" srcId="{C7AA26C8-55C0-49E7-BCD8-C721E64EA239}" destId="{D57E6474-42EF-446F-A2CD-16189D97D7C0}" srcOrd="0" destOrd="0" presId="urn:microsoft.com/office/officeart/2005/8/layout/vList4#1"/>
    <dgm:cxn modelId="{9D8247F9-F6FE-43FB-9760-8AE30FF0D82F}" type="presParOf" srcId="{C7AA26C8-55C0-49E7-BCD8-C721E64EA239}" destId="{1BE9F178-2153-4325-AF5A-85491A54514F}" srcOrd="1" destOrd="0" presId="urn:microsoft.com/office/officeart/2005/8/layout/vList4#1"/>
    <dgm:cxn modelId="{956E542A-BC63-4FEF-9896-134C56D332B3}" type="presParOf" srcId="{C7AA26C8-55C0-49E7-BCD8-C721E64EA239}" destId="{4EB39C16-D768-4A32-87AC-AA316A0287E8}" srcOrd="2" destOrd="0" presId="urn:microsoft.com/office/officeart/2005/8/layout/vList4#1"/>
    <dgm:cxn modelId="{D35CBD8D-669E-464D-8FD0-EBB552C55324}" type="presParOf" srcId="{CBBE9CC7-BC2F-45FD-9244-D2EC9855AB36}" destId="{1D545EE0-5C9E-43F5-B76D-CFFDAC129963}" srcOrd="1" destOrd="0" presId="urn:microsoft.com/office/officeart/2005/8/layout/vList4#1"/>
    <dgm:cxn modelId="{88757A9F-6889-4979-B388-C2D2331E46BD}" type="presParOf" srcId="{CBBE9CC7-BC2F-45FD-9244-D2EC9855AB36}" destId="{7606D7F6-44FA-4D82-BD6E-48CE661D6448}" srcOrd="2" destOrd="0" presId="urn:microsoft.com/office/officeart/2005/8/layout/vList4#1"/>
    <dgm:cxn modelId="{16920DDD-4051-4899-AD09-63FAC3F8AB49}" type="presParOf" srcId="{7606D7F6-44FA-4D82-BD6E-48CE661D6448}" destId="{B7E94C27-A6CA-4B75-9C60-DE3100B7920E}" srcOrd="0" destOrd="0" presId="urn:microsoft.com/office/officeart/2005/8/layout/vList4#1"/>
    <dgm:cxn modelId="{3348E30C-F68A-4C06-AB00-A422A02A09D4}" type="presParOf" srcId="{7606D7F6-44FA-4D82-BD6E-48CE661D6448}" destId="{D729841A-D984-406B-A1A7-FA6CD1B68336}" srcOrd="1" destOrd="0" presId="urn:microsoft.com/office/officeart/2005/8/layout/vList4#1"/>
    <dgm:cxn modelId="{89D0D3CA-792D-4638-865F-BDC438D58860}" type="presParOf" srcId="{7606D7F6-44FA-4D82-BD6E-48CE661D6448}" destId="{D9DF80CF-F41D-4A4E-8071-C9BEFC996004}" srcOrd="2" destOrd="0" presId="urn:microsoft.com/office/officeart/2005/8/layout/vList4#1"/>
    <dgm:cxn modelId="{967B6125-412A-4DF5-8261-B78AED8D2DE4}" type="presParOf" srcId="{CBBE9CC7-BC2F-45FD-9244-D2EC9855AB36}" destId="{CCF03EE7-7D55-4843-B2F6-190E314E7901}" srcOrd="3" destOrd="0" presId="urn:microsoft.com/office/officeart/2005/8/layout/vList4#1"/>
    <dgm:cxn modelId="{DE18450A-E84B-401F-BC8E-4BF9D341B98D}" type="presParOf" srcId="{CBBE9CC7-BC2F-45FD-9244-D2EC9855AB36}" destId="{72EAEB6B-301D-40F2-8E69-4EC7292E58B4}" srcOrd="4" destOrd="0" presId="urn:microsoft.com/office/officeart/2005/8/layout/vList4#1"/>
    <dgm:cxn modelId="{32281280-A1CA-4109-A973-64EDA427288D}" type="presParOf" srcId="{72EAEB6B-301D-40F2-8E69-4EC7292E58B4}" destId="{5931B7A8-56EF-4CC8-A247-A9EE798AF87B}" srcOrd="0" destOrd="0" presId="urn:microsoft.com/office/officeart/2005/8/layout/vList4#1"/>
    <dgm:cxn modelId="{1FDDE7E5-9B60-4553-AFDF-F94776C42122}" type="presParOf" srcId="{72EAEB6B-301D-40F2-8E69-4EC7292E58B4}" destId="{5B7D8001-8BC0-4E8B-9C06-13C180691F5C}" srcOrd="1" destOrd="0" presId="urn:microsoft.com/office/officeart/2005/8/layout/vList4#1"/>
    <dgm:cxn modelId="{7B0E825B-6C3A-40B4-9BD6-D9813CD7A1B9}" type="presParOf" srcId="{72EAEB6B-301D-40F2-8E69-4EC7292E58B4}" destId="{D0F5A21F-BDDD-4375-B4F1-93BA4E323E56}" srcOrd="2" destOrd="0" presId="urn:microsoft.com/office/officeart/2005/8/layout/vList4#1"/>
  </dgm:cxnLst>
  <dgm:bg>
    <a:solidFill>
      <a:srgbClr val="00206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E6474-42EF-446F-A2CD-16189D97D7C0}">
      <dsp:nvSpPr>
        <dsp:cNvPr id="0" name=""/>
        <dsp:cNvSpPr/>
      </dsp:nvSpPr>
      <dsp:spPr>
        <a:xfrm>
          <a:off x="0" y="0"/>
          <a:ext cx="7858180" cy="1406435"/>
        </a:xfrm>
        <a:prstGeom prst="roundRect">
          <a:avLst>
            <a:gd name="adj" fmla="val 10000"/>
          </a:avLst>
        </a:prstGeom>
        <a:solidFill>
          <a:srgbClr val="00B05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id-ID" sz="2000" kern="1200" dirty="0" smtClean="0"/>
            <a:t>Dosisi dapat disesuaikan dengan BB </a:t>
          </a:r>
          <a:endParaRPr lang="id-ID" sz="2000" kern="1200" dirty="0"/>
        </a:p>
        <a:p>
          <a:pPr marL="228600" lvl="1" indent="-228600" algn="l" defTabSz="889000">
            <a:lnSpc>
              <a:spcPct val="90000"/>
            </a:lnSpc>
            <a:spcBef>
              <a:spcPct val="0"/>
            </a:spcBef>
            <a:spcAft>
              <a:spcPct val="15000"/>
            </a:spcAft>
            <a:buChar char="••"/>
          </a:pPr>
          <a:r>
            <a:rPr lang="id-ID" sz="2000" kern="1200" dirty="0" smtClean="0"/>
            <a:t>Menjamin </a:t>
          </a:r>
          <a:r>
            <a:rPr lang="id-ID" sz="2000" b="1" i="1" kern="1200" dirty="0" smtClean="0"/>
            <a:t>efektivitas</a:t>
          </a:r>
          <a:r>
            <a:rPr lang="id-ID" sz="2000" kern="1200" dirty="0" smtClean="0"/>
            <a:t> dan mengurangi efek samping</a:t>
          </a:r>
          <a:endParaRPr lang="id-ID" sz="2000" kern="1200" dirty="0"/>
        </a:p>
      </dsp:txBody>
      <dsp:txXfrm>
        <a:off x="1712279" y="0"/>
        <a:ext cx="6145900" cy="1406435"/>
      </dsp:txXfrm>
    </dsp:sp>
    <dsp:sp modelId="{1BE9F178-2153-4325-AF5A-85491A54514F}">
      <dsp:nvSpPr>
        <dsp:cNvPr id="0" name=""/>
        <dsp:cNvSpPr/>
      </dsp:nvSpPr>
      <dsp:spPr>
        <a:xfrm>
          <a:off x="140643" y="140643"/>
          <a:ext cx="1571636" cy="1125148"/>
        </a:xfrm>
        <a:prstGeom prst="roundRect">
          <a:avLst>
            <a:gd name="adj" fmla="val 10000"/>
          </a:avLst>
        </a:prstGeom>
        <a:blipFill rotWithShape="0">
          <a:blip xmlns:r="http://schemas.openxmlformats.org/officeDocument/2006/relationships" r:embed="rId1"/>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E94C27-A6CA-4B75-9C60-DE3100B7920E}">
      <dsp:nvSpPr>
        <dsp:cNvPr id="0" name=""/>
        <dsp:cNvSpPr/>
      </dsp:nvSpPr>
      <dsp:spPr>
        <a:xfrm>
          <a:off x="0" y="1547079"/>
          <a:ext cx="7858180" cy="1406435"/>
        </a:xfrm>
        <a:prstGeom prst="roundRect">
          <a:avLst>
            <a:gd name="adj" fmla="val 10000"/>
          </a:avLst>
        </a:prstGeom>
        <a:solidFill>
          <a:srgbClr val="00B05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id-ID" sz="2000" kern="1200" dirty="0" smtClean="0"/>
            <a:t>Mencegah penggunaan obat tunggal</a:t>
          </a:r>
          <a:endParaRPr lang="id-ID" sz="2000" kern="1200" dirty="0"/>
        </a:p>
        <a:p>
          <a:pPr marL="228600" lvl="1" indent="-228600" algn="l" defTabSz="889000">
            <a:lnSpc>
              <a:spcPct val="90000"/>
            </a:lnSpc>
            <a:spcBef>
              <a:spcPct val="0"/>
            </a:spcBef>
            <a:spcAft>
              <a:spcPct val="15000"/>
            </a:spcAft>
            <a:buChar char="••"/>
          </a:pPr>
          <a:r>
            <a:rPr lang="id-ID" sz="2000" kern="1200" dirty="0" smtClean="0"/>
            <a:t>Menurunkan resiko </a:t>
          </a:r>
          <a:r>
            <a:rPr lang="id-ID" sz="2000" b="1" i="1" kern="1200" dirty="0" smtClean="0"/>
            <a:t>resistensi</a:t>
          </a:r>
          <a:r>
            <a:rPr lang="id-ID" sz="2000" kern="1200" dirty="0" smtClean="0"/>
            <a:t> dan kesalahan penulisan resep</a:t>
          </a:r>
          <a:endParaRPr lang="id-ID" sz="2000" kern="1200" dirty="0"/>
        </a:p>
      </dsp:txBody>
      <dsp:txXfrm>
        <a:off x="1712279" y="1547079"/>
        <a:ext cx="6145900" cy="1406435"/>
      </dsp:txXfrm>
    </dsp:sp>
    <dsp:sp modelId="{D729841A-D984-406B-A1A7-FA6CD1B68336}">
      <dsp:nvSpPr>
        <dsp:cNvPr id="0" name=""/>
        <dsp:cNvSpPr/>
      </dsp:nvSpPr>
      <dsp:spPr>
        <a:xfrm>
          <a:off x="140643" y="1687722"/>
          <a:ext cx="1571636" cy="1125148"/>
        </a:xfrm>
        <a:prstGeom prst="roundRect">
          <a:avLst>
            <a:gd name="adj" fmla="val 10000"/>
          </a:avLst>
        </a:prstGeom>
        <a:blipFill rotWithShape="0">
          <a:blip xmlns:r="http://schemas.openxmlformats.org/officeDocument/2006/relationships" r:embed="rId2"/>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31B7A8-56EF-4CC8-A247-A9EE798AF87B}">
      <dsp:nvSpPr>
        <dsp:cNvPr id="0" name=""/>
        <dsp:cNvSpPr/>
      </dsp:nvSpPr>
      <dsp:spPr>
        <a:xfrm>
          <a:off x="0" y="3094158"/>
          <a:ext cx="7858180" cy="1406435"/>
        </a:xfrm>
        <a:prstGeom prst="roundRect">
          <a:avLst>
            <a:gd name="adj" fmla="val 10000"/>
          </a:avLst>
        </a:prstGeom>
        <a:solidFill>
          <a:srgbClr val="00B05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id-ID" sz="2000" kern="1200" dirty="0" smtClean="0"/>
            <a:t>Jumlah tablet yang ditelan lebih sedikit</a:t>
          </a:r>
        </a:p>
        <a:p>
          <a:pPr marL="228600" lvl="1" indent="-228600" algn="l" defTabSz="889000">
            <a:lnSpc>
              <a:spcPct val="90000"/>
            </a:lnSpc>
            <a:spcBef>
              <a:spcPct val="0"/>
            </a:spcBef>
            <a:spcAft>
              <a:spcPct val="15000"/>
            </a:spcAft>
            <a:buChar char="••"/>
          </a:pPr>
          <a:r>
            <a:rPr lang="id-ID" sz="2000" kern="1200" dirty="0" smtClean="0"/>
            <a:t>Meningkatkan </a:t>
          </a:r>
          <a:r>
            <a:rPr lang="id-ID" sz="2000" b="1" i="1" kern="1200" dirty="0" smtClean="0"/>
            <a:t>kepatuhan</a:t>
          </a:r>
          <a:r>
            <a:rPr lang="id-ID" sz="2000" kern="1200" dirty="0" smtClean="0"/>
            <a:t> pasien</a:t>
          </a:r>
          <a:endParaRPr lang="id-ID" sz="2000" kern="1200" dirty="0"/>
        </a:p>
      </dsp:txBody>
      <dsp:txXfrm>
        <a:off x="1712279" y="3094158"/>
        <a:ext cx="6145900" cy="1406435"/>
      </dsp:txXfrm>
    </dsp:sp>
    <dsp:sp modelId="{5B7D8001-8BC0-4E8B-9C06-13C180691F5C}">
      <dsp:nvSpPr>
        <dsp:cNvPr id="0" name=""/>
        <dsp:cNvSpPr/>
      </dsp:nvSpPr>
      <dsp:spPr>
        <a:xfrm>
          <a:off x="140643" y="3234801"/>
          <a:ext cx="1571636" cy="1125148"/>
        </a:xfrm>
        <a:prstGeom prst="roundRect">
          <a:avLst>
            <a:gd name="adj" fmla="val 10000"/>
          </a:avLst>
        </a:prstGeom>
        <a:blipFill rotWithShape="0">
          <a:blip xmlns:r="http://schemas.openxmlformats.org/officeDocument/2006/relationships" r:embed="rId3"/>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10461B-C019-4AC6-BF0F-0DF43503ED46}" type="datetimeFigureOut">
              <a:rPr lang="id-ID" smtClean="0"/>
              <a:pPr/>
              <a:t>08/04/2017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362680-0F67-41CD-A2E4-123F8C3E078A}" type="slidenum">
              <a:rPr lang="id-ID" smtClean="0"/>
              <a:pPr/>
              <a:t>‹#›</a:t>
            </a:fld>
            <a:endParaRPr lang="id-ID"/>
          </a:p>
        </p:txBody>
      </p:sp>
    </p:spTree>
    <p:extLst>
      <p:ext uri="{BB962C8B-B14F-4D97-AF65-F5344CB8AC3E}">
        <p14:creationId xmlns:p14="http://schemas.microsoft.com/office/powerpoint/2010/main" val="3824217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6B73B7-320B-4F36-B265-700729602CD8}" type="slidenum">
              <a:rPr lang="cs-CZ"/>
              <a:pPr/>
              <a:t>8</a:t>
            </a:fld>
            <a:endParaRPr lang="cs-CZ"/>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endParaRPr lang="en-US" smtClean="0"/>
          </a:p>
        </p:txBody>
      </p:sp>
      <p:sp>
        <p:nvSpPr>
          <p:cNvPr id="20484" name="Slide Number Placeholder 3"/>
          <p:cNvSpPr>
            <a:spLocks noGrp="1"/>
          </p:cNvSpPr>
          <p:nvPr>
            <p:ph type="sldNum" sz="quarter" idx="5"/>
          </p:nvPr>
        </p:nvSpPr>
        <p:spPr>
          <a:noFill/>
        </p:spPr>
        <p:txBody>
          <a:bodyPr/>
          <a:lstStyle/>
          <a:p>
            <a:fld id="{B81F2188-F40D-4017-9BEC-4D98E2647D08}" type="slidenum">
              <a:rPr lang="en-US" smtClean="0">
                <a:latin typeface="Times New Roman" pitchFamily="18" charset="0"/>
              </a:rPr>
              <a:pPr/>
              <a:t>12</a:t>
            </a:fld>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endParaRPr lang="en-US" smtClean="0"/>
          </a:p>
        </p:txBody>
      </p:sp>
      <p:sp>
        <p:nvSpPr>
          <p:cNvPr id="20484" name="Slide Number Placeholder 3"/>
          <p:cNvSpPr>
            <a:spLocks noGrp="1"/>
          </p:cNvSpPr>
          <p:nvPr>
            <p:ph type="sldNum" sz="quarter" idx="5"/>
          </p:nvPr>
        </p:nvSpPr>
        <p:spPr>
          <a:noFill/>
        </p:spPr>
        <p:txBody>
          <a:bodyPr/>
          <a:lstStyle/>
          <a:p>
            <a:fld id="{B81F2188-F40D-4017-9BEC-4D98E2647D08}" type="slidenum">
              <a:rPr lang="en-US" smtClean="0">
                <a:latin typeface="Times New Roman" pitchFamily="18" charset="0"/>
              </a:rPr>
              <a:pPr/>
              <a:t>13</a:t>
            </a:fld>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452AD22-AD00-422E-B56B-DD58C77098F6}" type="datetimeFigureOut">
              <a:rPr lang="id-ID" smtClean="0"/>
              <a:pPr/>
              <a:t>08/04/2017</a:t>
            </a:fld>
            <a:endParaRPr lang="id-ID"/>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id-ID"/>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86296B9-2E18-4C91-82D3-A66B71971367}" type="slidenum">
              <a:rPr lang="id-ID" smtClean="0"/>
              <a:pPr/>
              <a:t>‹#›</a:t>
            </a:fld>
            <a:endParaRPr lang="id-I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452AD22-AD00-422E-B56B-DD58C77098F6}" type="datetimeFigureOut">
              <a:rPr lang="id-ID" smtClean="0"/>
              <a:pPr/>
              <a:t>08/04/2017</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186296B9-2E18-4C91-82D3-A66B71971367}" type="slidenum">
              <a:rPr lang="id-ID" smtClean="0"/>
              <a:pPr/>
              <a:t>‹#›</a:t>
            </a:fld>
            <a:endParaRPr lang="id-ID"/>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452AD22-AD00-422E-B56B-DD58C77098F6}" type="datetimeFigureOut">
              <a:rPr lang="id-ID" smtClean="0"/>
              <a:pPr/>
              <a:t>08/04/2017</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186296B9-2E18-4C91-82D3-A66B71971367}" type="slidenum">
              <a:rPr lang="id-ID" smtClean="0"/>
              <a:pPr/>
              <a:t>‹#›</a:t>
            </a:fld>
            <a:endParaRPr lang="id-ID"/>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452AD22-AD00-422E-B56B-DD58C77098F6}" type="datetimeFigureOut">
              <a:rPr lang="id-ID" smtClean="0"/>
              <a:pPr/>
              <a:t>08/04/2017</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186296B9-2E18-4C91-82D3-A66B71971367}" type="slidenum">
              <a:rPr lang="id-ID" smtClean="0"/>
              <a:pPr/>
              <a:t>‹#›</a:t>
            </a:fld>
            <a:endParaRPr lang="id-ID"/>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452AD22-AD00-422E-B56B-DD58C77098F6}" type="datetimeFigureOut">
              <a:rPr lang="id-ID" smtClean="0"/>
              <a:pPr/>
              <a:t>08/04/2017</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9" name="Slide Number Placeholder 8"/>
          <p:cNvSpPr>
            <a:spLocks noGrp="1"/>
          </p:cNvSpPr>
          <p:nvPr>
            <p:ph type="sldNum" sz="quarter" idx="12"/>
          </p:nvPr>
        </p:nvSpPr>
        <p:spPr/>
        <p:txBody>
          <a:bodyPr/>
          <a:lstStyle>
            <a:extLst/>
          </a:lstStyle>
          <a:p>
            <a:fld id="{186296B9-2E18-4C91-82D3-A66B71971367}" type="slidenum">
              <a:rPr lang="id-ID" smtClean="0"/>
              <a:pPr/>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452AD22-AD00-422E-B56B-DD58C77098F6}" type="datetimeFigureOut">
              <a:rPr lang="id-ID" smtClean="0"/>
              <a:pPr/>
              <a:t>08/04/2017</a:t>
            </a:fld>
            <a:endParaRPr lang="id-ID"/>
          </a:p>
        </p:txBody>
      </p:sp>
      <p:sp>
        <p:nvSpPr>
          <p:cNvPr id="4" name="Footer Placeholder 3"/>
          <p:cNvSpPr>
            <a:spLocks noGrp="1"/>
          </p:cNvSpPr>
          <p:nvPr>
            <p:ph type="ftr" sz="quarter" idx="11"/>
          </p:nvPr>
        </p:nvSpPr>
        <p:spPr/>
        <p:txBody>
          <a:bodyPr/>
          <a:lstStyle>
            <a:extLst/>
          </a:lstStyle>
          <a:p>
            <a:endParaRPr lang="id-ID"/>
          </a:p>
        </p:txBody>
      </p:sp>
      <p:sp>
        <p:nvSpPr>
          <p:cNvPr id="5" name="Slide Number Placeholder 4"/>
          <p:cNvSpPr>
            <a:spLocks noGrp="1"/>
          </p:cNvSpPr>
          <p:nvPr>
            <p:ph type="sldNum" sz="quarter" idx="12"/>
          </p:nvPr>
        </p:nvSpPr>
        <p:spPr/>
        <p:txBody>
          <a:bodyPr/>
          <a:lstStyle>
            <a:extLst/>
          </a:lstStyle>
          <a:p>
            <a:fld id="{186296B9-2E18-4C91-82D3-A66B71971367}" type="slidenum">
              <a:rPr lang="id-ID" smtClean="0"/>
              <a:pPr/>
              <a:t>‹#›</a:t>
            </a:fld>
            <a:endParaRPr lang="id-ID"/>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452AD22-AD00-422E-B56B-DD58C77098F6}" type="datetimeFigureOut">
              <a:rPr lang="id-ID" smtClean="0"/>
              <a:pPr/>
              <a:t>08/04/2017</a:t>
            </a:fld>
            <a:endParaRPr lang="id-ID"/>
          </a:p>
        </p:txBody>
      </p:sp>
      <p:sp>
        <p:nvSpPr>
          <p:cNvPr id="3" name="Footer Placeholder 2"/>
          <p:cNvSpPr>
            <a:spLocks noGrp="1"/>
          </p:cNvSpPr>
          <p:nvPr>
            <p:ph type="ftr" sz="quarter" idx="11"/>
          </p:nvPr>
        </p:nvSpPr>
        <p:spPr/>
        <p:txBody>
          <a:bodyPr/>
          <a:lstStyle>
            <a:extLst/>
          </a:lstStyle>
          <a:p>
            <a:endParaRPr lang="id-ID"/>
          </a:p>
        </p:txBody>
      </p:sp>
      <p:sp>
        <p:nvSpPr>
          <p:cNvPr id="4" name="Slide Number Placeholder 3"/>
          <p:cNvSpPr>
            <a:spLocks noGrp="1"/>
          </p:cNvSpPr>
          <p:nvPr>
            <p:ph type="sldNum" sz="quarter" idx="12"/>
          </p:nvPr>
        </p:nvSpPr>
        <p:spPr/>
        <p:txBody>
          <a:bodyPr/>
          <a:lstStyle>
            <a:extLst/>
          </a:lstStyle>
          <a:p>
            <a:fld id="{186296B9-2E18-4C91-82D3-A66B71971367}" type="slidenum">
              <a:rPr lang="id-ID" smtClean="0"/>
              <a:pPr/>
              <a:t>‹#›</a:t>
            </a:fld>
            <a:endParaRPr lang="id-I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452AD22-AD00-422E-B56B-DD58C77098F6}" type="datetimeFigureOut">
              <a:rPr lang="id-ID" smtClean="0"/>
              <a:pPr/>
              <a:t>08/04/2017</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186296B9-2E18-4C91-82D3-A66B71971367}" type="slidenum">
              <a:rPr lang="id-ID" smtClean="0"/>
              <a:pPr/>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452AD22-AD00-422E-B56B-DD58C77098F6}" type="datetimeFigureOut">
              <a:rPr lang="id-ID" smtClean="0"/>
              <a:pPr/>
              <a:t>08/04/2017</a:t>
            </a:fld>
            <a:endParaRPr lang="id-ID"/>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d-ID"/>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86296B9-2E18-4C91-82D3-A66B71971367}" type="slidenum">
              <a:rPr lang="id-ID" smtClean="0"/>
              <a:pPr/>
              <a:t>‹#›</a:t>
            </a:fld>
            <a:endParaRPr lang="id-ID"/>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452AD22-AD00-422E-B56B-DD58C77098F6}" type="datetimeFigureOut">
              <a:rPr lang="id-ID" smtClean="0"/>
              <a:pPr/>
              <a:t>08/04/2017</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186296B9-2E18-4C91-82D3-A66B71971367}" type="slidenum">
              <a:rPr lang="id-ID" smtClean="0"/>
              <a:pPr/>
              <a:t>‹#›</a:t>
            </a:fld>
            <a:endParaRPr lang="id-I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452AD22-AD00-422E-B56B-DD58C77098F6}" type="datetimeFigureOut">
              <a:rPr lang="id-ID" smtClean="0"/>
              <a:pPr/>
              <a:t>08/04/2017</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186296B9-2E18-4C91-82D3-A66B71971367}"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3"/>
          <p:cNvGrpSpPr>
            <a:grpSpLocks/>
          </p:cNvGrpSpPr>
          <p:nvPr/>
        </p:nvGrpSpPr>
        <p:grpSpPr bwMode="auto">
          <a:xfrm>
            <a:off x="0" y="6567488"/>
            <a:ext cx="9153525" cy="304800"/>
            <a:chOff x="0" y="4128"/>
            <a:chExt cx="5766" cy="192"/>
          </a:xfrm>
        </p:grpSpPr>
        <p:sp>
          <p:nvSpPr>
            <p:cNvPr id="16388" name="Rectangle 4"/>
            <p:cNvSpPr>
              <a:spLocks noChangeArrowheads="1"/>
            </p:cNvSpPr>
            <p:nvPr userDrawn="1"/>
          </p:nvSpPr>
          <p:spPr bwMode="auto">
            <a:xfrm>
              <a:off x="0" y="4128"/>
              <a:ext cx="5760" cy="192"/>
            </a:xfrm>
            <a:prstGeom prst="rect">
              <a:avLst/>
            </a:prstGeom>
            <a:solidFill>
              <a:srgbClr val="000066"/>
            </a:solidFill>
            <a:ln w="9525">
              <a:noFill/>
              <a:miter lim="800000"/>
              <a:headEnd/>
              <a:tailEnd/>
            </a:ln>
            <a:effectLst/>
          </p:spPr>
          <p:txBody>
            <a:bodyPr wrap="none" anchor="ctr"/>
            <a:lstStyle/>
            <a:p>
              <a:pPr>
                <a:defRPr/>
              </a:pPr>
              <a:endParaRPr lang="en-US"/>
            </a:p>
          </p:txBody>
        </p:sp>
        <p:sp>
          <p:nvSpPr>
            <p:cNvPr id="16389" name="Rectangle 5"/>
            <p:cNvSpPr>
              <a:spLocks noChangeArrowheads="1"/>
            </p:cNvSpPr>
            <p:nvPr userDrawn="1"/>
          </p:nvSpPr>
          <p:spPr bwMode="auto">
            <a:xfrm flipV="1">
              <a:off x="6" y="4173"/>
              <a:ext cx="5760" cy="96"/>
            </a:xfrm>
            <a:prstGeom prst="rect">
              <a:avLst/>
            </a:prstGeom>
            <a:gradFill rotWithShape="1">
              <a:gsLst>
                <a:gs pos="0">
                  <a:srgbClr val="CC0000"/>
                </a:gs>
                <a:gs pos="100000">
                  <a:srgbClr val="FFFF00"/>
                </a:gs>
              </a:gsLst>
              <a:lin ang="0" scaled="1"/>
            </a:gradFill>
            <a:ln w="9525">
              <a:noFill/>
              <a:miter lim="800000"/>
              <a:headEnd/>
              <a:tailEnd/>
            </a:ln>
            <a:effectLst/>
          </p:spPr>
          <p:txBody>
            <a:bodyPr wrap="none" anchor="ctr"/>
            <a:lstStyle/>
            <a:p>
              <a:pPr>
                <a:defRPr/>
              </a:pPr>
              <a:endParaRPr lang="en-US"/>
            </a:p>
          </p:txBody>
        </p:sp>
      </p:grpSp>
      <p:pic>
        <p:nvPicPr>
          <p:cNvPr id="1027" name="Picture 2"/>
          <p:cNvPicPr>
            <a:picLocks noChangeAspect="1" noChangeArrowheads="1"/>
          </p:cNvPicPr>
          <p:nvPr/>
        </p:nvPicPr>
        <p:blipFill>
          <a:blip r:embed="rId13"/>
          <a:srcRect/>
          <a:stretch>
            <a:fillRect/>
          </a:stretch>
        </p:blipFill>
        <p:spPr bwMode="auto">
          <a:xfrm>
            <a:off x="7315200" y="228600"/>
            <a:ext cx="1600200" cy="812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44213AF-26F6-41FA-8D85-E2C5388D6E58}" type="datetimeFigureOut">
              <a:rPr lang="en-US" smtClean="0"/>
              <a:pPr/>
              <a:t>4/8/2017</a:t>
            </a:fld>
            <a:endParaRPr lang="en-US" sz="1000" dirty="0">
              <a:solidFill>
                <a:schemeClr val="tx1"/>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000" dirty="0">
              <a:solidFill>
                <a:schemeClr val="tx1"/>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5BBC35B-A44B-4119-B8DA-DE9E3DFADA20}" type="slidenum">
              <a:rPr kumimoji="0" lang="en-US" smtClean="0"/>
              <a:pPr/>
              <a:t>‹#›</a:t>
            </a:fld>
            <a:endParaRPr kumimoji="0" lang="en-US" sz="1000" b="0">
              <a:solidFill>
                <a:schemeClr val="tx1"/>
              </a:solidFill>
            </a:endParaRPr>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9.wmf"/><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oleObject" Target="../embeddings/Microsoft_Word_97_-_2003_Document1.doc"/><Relationship Id="rId5" Type="http://schemas.openxmlformats.org/officeDocument/2006/relationships/oleObject" Target="../embeddings/oleObject1.bin"/><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995757"/>
          </a:xfrm>
        </p:spPr>
        <p:txBody>
          <a:bodyPr/>
          <a:lstStyle/>
          <a:p>
            <a:pPr algn="ctr"/>
            <a:r>
              <a:rPr lang="en-US" sz="5400" b="1" dirty="0">
                <a:latin typeface="+mn-lt"/>
              </a:rPr>
              <a:t>Management Therapy TB with Fixes Dose </a:t>
            </a:r>
            <a:r>
              <a:rPr lang="en-US" sz="5400" b="1" dirty="0" smtClean="0">
                <a:latin typeface="+mn-lt"/>
              </a:rPr>
              <a:t>Combination</a:t>
            </a:r>
            <a:endParaRPr lang="id-ID" sz="5400" b="1" dirty="0">
              <a:latin typeface="+mn-lt"/>
            </a:endParaRPr>
          </a:p>
        </p:txBody>
      </p:sp>
    </p:spTree>
    <p:extLst>
      <p:ext uri="{BB962C8B-B14F-4D97-AF65-F5344CB8AC3E}">
        <p14:creationId xmlns:p14="http://schemas.microsoft.com/office/powerpoint/2010/main" val="576699577"/>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arrow.wav"/>
          </p:stSnd>
        </p:sndAc>
      </p:transition>
    </mc:Choice>
    <mc:Fallback xmlns="">
      <p:transition spd="slow">
        <p:random/>
        <p:sndAc>
          <p:stSnd>
            <p:snd r:embed="rId3" name="arrow.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6273" y="1638886"/>
            <a:ext cx="8420139" cy="4415550"/>
          </a:xfrm>
        </p:spPr>
        <p:txBody>
          <a:bodyPr>
            <a:noAutofit/>
          </a:bodyPr>
          <a:lstStyle/>
          <a:p>
            <a:pPr marL="0" indent="0">
              <a:buNone/>
            </a:pPr>
            <a:r>
              <a:rPr lang="en-US" sz="2800" b="1" dirty="0"/>
              <a:t>1.	</a:t>
            </a:r>
            <a:r>
              <a:rPr lang="id-ID" sz="2800" b="1" dirty="0"/>
              <a:t>Pengobatan TB bertujuan:</a:t>
            </a:r>
            <a:endParaRPr lang="en-GB" sz="2800" dirty="0"/>
          </a:p>
          <a:p>
            <a:pPr marL="900113" lvl="0" indent="-534988">
              <a:buFont typeface="Wingdings" panose="05000000000000000000" pitchFamily="2" charset="2"/>
              <a:buChar char="§"/>
            </a:pPr>
            <a:r>
              <a:rPr lang="id-ID" sz="2800" dirty="0"/>
              <a:t>Menyembuhkan pasien</a:t>
            </a:r>
            <a:endParaRPr lang="en-GB" sz="2800" dirty="0"/>
          </a:p>
          <a:p>
            <a:pPr marL="900113" lvl="0" indent="-534988">
              <a:buFont typeface="Wingdings" panose="05000000000000000000" pitchFamily="2" charset="2"/>
              <a:buChar char="§"/>
            </a:pPr>
            <a:r>
              <a:rPr lang="id-ID" sz="2800" dirty="0"/>
              <a:t>Mencegah kematian</a:t>
            </a:r>
            <a:endParaRPr lang="en-GB" sz="2800" dirty="0"/>
          </a:p>
          <a:p>
            <a:pPr marL="900113" lvl="0" indent="-534988">
              <a:buFont typeface="Wingdings" panose="05000000000000000000" pitchFamily="2" charset="2"/>
              <a:buChar char="§"/>
            </a:pPr>
            <a:r>
              <a:rPr lang="id-ID" sz="2800" dirty="0"/>
              <a:t>Mencegah </a:t>
            </a:r>
            <a:r>
              <a:rPr lang="id-ID" sz="2800" dirty="0" err="1"/>
              <a:t>kekambuhan</a:t>
            </a:r>
            <a:r>
              <a:rPr lang="id-ID" sz="2800" dirty="0"/>
              <a:t> dan komplikasi</a:t>
            </a:r>
            <a:endParaRPr lang="en-GB" sz="2800" dirty="0"/>
          </a:p>
          <a:p>
            <a:pPr marL="900113" lvl="0" indent="-534988">
              <a:buFont typeface="Wingdings" panose="05000000000000000000" pitchFamily="2" charset="2"/>
              <a:buChar char="§"/>
            </a:pPr>
            <a:r>
              <a:rPr lang="id-ID" sz="2800" dirty="0"/>
              <a:t>Memutuskan rantai penularan</a:t>
            </a:r>
            <a:endParaRPr lang="en-GB" sz="2800" dirty="0"/>
          </a:p>
          <a:p>
            <a:pPr marL="900113" lvl="0" indent="-534988">
              <a:buFont typeface="Wingdings" panose="05000000000000000000" pitchFamily="2" charset="2"/>
              <a:buChar char="§"/>
            </a:pPr>
            <a:r>
              <a:rPr lang="id-ID" sz="2800" dirty="0"/>
              <a:t>Mencegah terjadinya resistensi terhadap OAT</a:t>
            </a:r>
            <a:endParaRPr lang="en-GB" sz="2800" dirty="0"/>
          </a:p>
          <a:p>
            <a:pPr marL="900113" lvl="0" indent="-534988">
              <a:buFont typeface="Wingdings" panose="05000000000000000000" pitchFamily="2" charset="2"/>
              <a:buChar char="§"/>
            </a:pPr>
            <a:r>
              <a:rPr lang="id-ID" sz="2800" dirty="0"/>
              <a:t>Mengurangi dampak </a:t>
            </a:r>
            <a:r>
              <a:rPr lang="id-ID" sz="2800" dirty="0" err="1"/>
              <a:t>negat</a:t>
            </a:r>
            <a:r>
              <a:rPr lang="en-US" sz="2800" dirty="0" err="1"/>
              <a:t>i</a:t>
            </a:r>
            <a:r>
              <a:rPr lang="id-ID" sz="2800" dirty="0"/>
              <a:t>f sektor sosial dan ekonomi</a:t>
            </a:r>
            <a:r>
              <a:rPr lang="id-ID" sz="2800" dirty="0" smtClean="0"/>
              <a:t>.</a:t>
            </a:r>
            <a:endParaRPr lang="id-ID" sz="2800" dirty="0"/>
          </a:p>
        </p:txBody>
      </p:sp>
      <p:sp>
        <p:nvSpPr>
          <p:cNvPr id="2" name="Title 1"/>
          <p:cNvSpPr>
            <a:spLocks noGrp="1"/>
          </p:cNvSpPr>
          <p:nvPr>
            <p:ph type="title"/>
          </p:nvPr>
        </p:nvSpPr>
        <p:spPr>
          <a:xfrm>
            <a:off x="346364" y="452718"/>
            <a:ext cx="7352293" cy="1071282"/>
          </a:xfrm>
          <a:solidFill>
            <a:srgbClr val="0070C0"/>
          </a:solidFill>
        </p:spPr>
        <p:style>
          <a:lnRef idx="0">
            <a:schemeClr val="accent1"/>
          </a:lnRef>
          <a:fillRef idx="3">
            <a:schemeClr val="accent1"/>
          </a:fillRef>
          <a:effectRef idx="3">
            <a:schemeClr val="accent1"/>
          </a:effectRef>
          <a:fontRef idx="minor">
            <a:schemeClr val="lt1"/>
          </a:fontRef>
        </p:style>
        <p:txBody>
          <a:bodyPr/>
          <a:lstStyle/>
          <a:p>
            <a:pPr algn="ctr"/>
            <a:r>
              <a:rPr lang="id-ID" sz="2800" b="1" dirty="0"/>
              <a:t>TUJUAN DAN PRINSIP PENGOBATAN TB</a:t>
            </a:r>
            <a:endParaRPr lang="id-ID" sz="2800" dirty="0"/>
          </a:p>
        </p:txBody>
      </p:sp>
    </p:spTree>
    <p:extLst>
      <p:ext uri="{BB962C8B-B14F-4D97-AF65-F5344CB8AC3E}">
        <p14:creationId xmlns:p14="http://schemas.microsoft.com/office/powerpoint/2010/main" val="3716917427"/>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arrow.wav"/>
          </p:stSnd>
        </p:sndAc>
      </p:transition>
    </mc:Choice>
    <mc:Fallback xmlns="">
      <p:transition spd="slow">
        <p:random/>
        <p:sndAc>
          <p:stSnd>
            <p:snd r:embed="rId3" name="arrow.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709" y="1579417"/>
            <a:ext cx="8420139" cy="4933925"/>
          </a:xfrm>
        </p:spPr>
        <p:txBody>
          <a:bodyPr>
            <a:noAutofit/>
          </a:bodyPr>
          <a:lstStyle/>
          <a:p>
            <a:pPr marL="0" indent="0">
              <a:buNone/>
            </a:pPr>
            <a:r>
              <a:rPr lang="id-ID" sz="2400" b="1" dirty="0"/>
              <a:t>2. 	Prinsip Pengobatan</a:t>
            </a:r>
            <a:endParaRPr lang="en-GB" sz="2400" dirty="0"/>
          </a:p>
          <a:p>
            <a:pPr marL="0" indent="0">
              <a:buNone/>
            </a:pPr>
            <a:r>
              <a:rPr lang="id-ID" sz="2400" dirty="0" smtClean="0"/>
              <a:t>Pengobatan </a:t>
            </a:r>
            <a:r>
              <a:rPr lang="id-ID" sz="2400" dirty="0"/>
              <a:t>TB dilakukan dengan prinsip </a:t>
            </a:r>
            <a:r>
              <a:rPr lang="id-ID" sz="2400" dirty="0" smtClean="0"/>
              <a:t>sbb </a:t>
            </a:r>
            <a:r>
              <a:rPr lang="id-ID" sz="2400" dirty="0"/>
              <a:t>:</a:t>
            </a:r>
            <a:endParaRPr lang="en-GB" sz="2400" dirty="0"/>
          </a:p>
          <a:p>
            <a:pPr marL="514350" lvl="0" indent="-514350" algn="just">
              <a:buFont typeface="+mj-lt"/>
              <a:buAutoNum type="alphaLcPeriod"/>
            </a:pPr>
            <a:r>
              <a:rPr lang="id-ID" sz="2400" dirty="0"/>
              <a:t>OAT </a:t>
            </a:r>
            <a:r>
              <a:rPr lang="id-ID" sz="2400" dirty="0" smtClean="0"/>
              <a:t>ha</a:t>
            </a:r>
            <a:r>
              <a:rPr lang="en-US" sz="2400" dirty="0" err="1" smtClean="0"/>
              <a:t>ru</a:t>
            </a:r>
            <a:r>
              <a:rPr lang="id-ID" sz="2400" dirty="0" smtClean="0"/>
              <a:t>s </a:t>
            </a:r>
            <a:r>
              <a:rPr lang="id-ID" sz="2400" dirty="0"/>
              <a:t>diberikan dalam bentuk paduan obat yang </a:t>
            </a:r>
            <a:r>
              <a:rPr lang="id-ID" sz="2400" dirty="0" err="1"/>
              <a:t>adekuat</a:t>
            </a:r>
            <a:r>
              <a:rPr lang="id-ID" sz="2400" dirty="0"/>
              <a:t> dengan dosis yang tepat. Pemakaian OAT-Kombinasi Dosis Tetap (KDT) </a:t>
            </a:r>
            <a:r>
              <a:rPr lang="id-ID" sz="2400" dirty="0" smtClean="0"/>
              <a:t>lebih </a:t>
            </a:r>
            <a:r>
              <a:rPr lang="id-ID" sz="2400" dirty="0"/>
              <a:t>menguntungkan untuk meningkatkan kepatuhan dan dianjurkan.</a:t>
            </a:r>
            <a:endParaRPr lang="en-GB" sz="2400" dirty="0"/>
          </a:p>
          <a:p>
            <a:pPr marL="514350" lvl="0" indent="-514350" algn="just">
              <a:buFont typeface="+mj-lt"/>
              <a:buAutoNum type="alphaLcPeriod"/>
            </a:pPr>
            <a:r>
              <a:rPr lang="id-ID" sz="2400" dirty="0"/>
              <a:t>Pengobatan sesuai klasifikasi dan tipe pasien</a:t>
            </a:r>
            <a:endParaRPr lang="en-GB" sz="2400" dirty="0"/>
          </a:p>
          <a:p>
            <a:pPr marL="514350" lvl="0" indent="-514350" algn="just">
              <a:buFont typeface="+mj-lt"/>
              <a:buAutoNum type="alphaLcPeriod"/>
            </a:pPr>
            <a:r>
              <a:rPr lang="id-ID" sz="2400" dirty="0"/>
              <a:t>Melakukan pengawasan langsung dengan PMO</a:t>
            </a:r>
            <a:endParaRPr lang="en-GB" sz="2400" dirty="0"/>
          </a:p>
          <a:p>
            <a:pPr marL="514350" lvl="0" indent="-514350" algn="just">
              <a:buFont typeface="+mj-lt"/>
              <a:buAutoNum type="alphaLcPeriod"/>
            </a:pPr>
            <a:r>
              <a:rPr lang="id-ID" sz="2400" dirty="0"/>
              <a:t>Pengobatan TB diberikan dalam 2 tahap, yaitu tahap awal dan lanjutan.</a:t>
            </a:r>
            <a:endParaRPr lang="en-GB" sz="2400" dirty="0"/>
          </a:p>
        </p:txBody>
      </p:sp>
      <p:sp>
        <p:nvSpPr>
          <p:cNvPr id="5" name="Title 1"/>
          <p:cNvSpPr txBox="1">
            <a:spLocks/>
          </p:cNvSpPr>
          <p:nvPr/>
        </p:nvSpPr>
        <p:spPr>
          <a:xfrm>
            <a:off x="583183" y="480854"/>
            <a:ext cx="6923746" cy="973873"/>
          </a:xfrm>
          <a:prstGeom prst="rect">
            <a:avLst/>
          </a:prstGeom>
          <a:solidFill>
            <a:srgbClr val="0070C0"/>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t">
            <a:noAutofit/>
          </a:bodyPr>
          <a:lstStyle>
            <a:lvl1pPr algn="l" defTabSz="457200" rtl="0" eaLnBrk="1" latinLnBrk="0" hangingPunct="1">
              <a:spcBef>
                <a:spcPct val="0"/>
              </a:spcBef>
              <a:buNone/>
              <a:defRPr sz="4200" b="0" i="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id-ID" sz="2800" b="1" dirty="0" smtClean="0"/>
              <a:t>TUJUAN DAN PRINSIP PENGOBATAN TB</a:t>
            </a:r>
            <a:endParaRPr lang="id-ID" sz="2800" dirty="0"/>
          </a:p>
        </p:txBody>
      </p:sp>
    </p:spTree>
    <p:extLst>
      <p:ext uri="{BB962C8B-B14F-4D97-AF65-F5344CB8AC3E}">
        <p14:creationId xmlns:p14="http://schemas.microsoft.com/office/powerpoint/2010/main" val="4192047185"/>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arrow.wav"/>
          </p:stSnd>
        </p:sndAc>
      </p:transition>
    </mc:Choice>
    <mc:Fallback xmlns="">
      <p:transition spd="slow">
        <p:random/>
        <p:sndAc>
          <p:stSnd>
            <p:snd r:embed="rId3" name="arrow.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533400" y="1295400"/>
            <a:ext cx="8077200" cy="5257800"/>
          </a:xfrm>
        </p:spPr>
        <p:txBody>
          <a:bodyPr/>
          <a:lstStyle/>
          <a:p>
            <a:pPr>
              <a:buNone/>
            </a:pPr>
            <a:r>
              <a:rPr lang="en-US" sz="2400" b="1" dirty="0" smtClean="0">
                <a:latin typeface="Calibri" pitchFamily="34" charset="0"/>
              </a:rPr>
              <a:t>PRINSIP PENGOBATAN</a:t>
            </a:r>
            <a:endParaRPr lang="en-US" sz="2400" dirty="0" smtClean="0">
              <a:latin typeface="Calibri" pitchFamily="34" charset="0"/>
            </a:endParaRPr>
          </a:p>
          <a:p>
            <a:r>
              <a:rPr lang="en-US" sz="2300" b="1" dirty="0" err="1" smtClean="0">
                <a:latin typeface="Calibri" pitchFamily="34" charset="0"/>
              </a:rPr>
              <a:t>Tahap</a:t>
            </a:r>
            <a:r>
              <a:rPr lang="en-US" sz="2300" b="1" dirty="0" smtClean="0">
                <a:latin typeface="Calibri" pitchFamily="34" charset="0"/>
              </a:rPr>
              <a:t> </a:t>
            </a:r>
            <a:r>
              <a:rPr lang="en-US" sz="2300" b="1" dirty="0" err="1" smtClean="0">
                <a:latin typeface="Calibri" pitchFamily="34" charset="0"/>
              </a:rPr>
              <a:t>awal</a:t>
            </a:r>
            <a:r>
              <a:rPr lang="en-US" sz="2300" b="1" dirty="0" smtClean="0">
                <a:latin typeface="Calibri" pitchFamily="34" charset="0"/>
              </a:rPr>
              <a:t> (</a:t>
            </a:r>
            <a:r>
              <a:rPr lang="en-US" sz="2300" b="1" dirty="0" err="1" smtClean="0">
                <a:latin typeface="Calibri" pitchFamily="34" charset="0"/>
              </a:rPr>
              <a:t>intensif</a:t>
            </a:r>
            <a:r>
              <a:rPr lang="en-US" sz="2300" b="1" dirty="0" smtClean="0">
                <a:latin typeface="Calibri" pitchFamily="34" charset="0"/>
              </a:rPr>
              <a:t>)</a:t>
            </a:r>
          </a:p>
          <a:p>
            <a:pPr marL="684213">
              <a:buFont typeface="Wingdings" pitchFamily="2" charset="2"/>
              <a:buChar char="ü"/>
            </a:pPr>
            <a:r>
              <a:rPr lang="en-US" sz="1900" dirty="0" err="1" smtClean="0">
                <a:latin typeface="Calibri" pitchFamily="34" charset="0"/>
              </a:rPr>
              <a:t>Pada</a:t>
            </a:r>
            <a:r>
              <a:rPr lang="en-US" sz="1900" dirty="0" smtClean="0">
                <a:latin typeface="Calibri" pitchFamily="34" charset="0"/>
              </a:rPr>
              <a:t> </a:t>
            </a:r>
            <a:r>
              <a:rPr lang="en-US" sz="1900" dirty="0" err="1" smtClean="0">
                <a:latin typeface="Calibri" pitchFamily="34" charset="0"/>
              </a:rPr>
              <a:t>tahap</a:t>
            </a:r>
            <a:r>
              <a:rPr lang="en-US" sz="1900" dirty="0" smtClean="0">
                <a:latin typeface="Calibri" pitchFamily="34" charset="0"/>
              </a:rPr>
              <a:t> </a:t>
            </a:r>
            <a:r>
              <a:rPr lang="en-US" sz="1900" dirty="0" err="1" smtClean="0">
                <a:latin typeface="Calibri" pitchFamily="34" charset="0"/>
              </a:rPr>
              <a:t>intensif</a:t>
            </a:r>
            <a:r>
              <a:rPr lang="en-US" sz="1900" dirty="0" smtClean="0">
                <a:latin typeface="Calibri" pitchFamily="34" charset="0"/>
              </a:rPr>
              <a:t> (</a:t>
            </a:r>
            <a:r>
              <a:rPr lang="en-US" sz="1900" dirty="0" err="1" smtClean="0">
                <a:latin typeface="Calibri" pitchFamily="34" charset="0"/>
              </a:rPr>
              <a:t>awal</a:t>
            </a:r>
            <a:r>
              <a:rPr lang="en-US" sz="1900" dirty="0" smtClean="0">
                <a:latin typeface="Calibri" pitchFamily="34" charset="0"/>
              </a:rPr>
              <a:t>) </a:t>
            </a:r>
            <a:r>
              <a:rPr lang="en-US" sz="1900" dirty="0" err="1" smtClean="0">
                <a:latin typeface="Calibri" pitchFamily="34" charset="0"/>
              </a:rPr>
              <a:t>pasien</a:t>
            </a:r>
            <a:r>
              <a:rPr lang="en-US" sz="1900" dirty="0" smtClean="0">
                <a:latin typeface="Calibri" pitchFamily="34" charset="0"/>
              </a:rPr>
              <a:t> </a:t>
            </a:r>
            <a:r>
              <a:rPr lang="en-US" sz="1900" dirty="0" err="1" smtClean="0">
                <a:latin typeface="Calibri" pitchFamily="34" charset="0"/>
              </a:rPr>
              <a:t>mendapat</a:t>
            </a:r>
            <a:r>
              <a:rPr lang="en-US" sz="1900" dirty="0" smtClean="0">
                <a:latin typeface="Calibri" pitchFamily="34" charset="0"/>
              </a:rPr>
              <a:t> </a:t>
            </a:r>
            <a:r>
              <a:rPr lang="en-US" sz="1900" dirty="0" err="1" smtClean="0">
                <a:latin typeface="Calibri" pitchFamily="34" charset="0"/>
              </a:rPr>
              <a:t>obat</a:t>
            </a:r>
            <a:r>
              <a:rPr lang="en-US" sz="1900" dirty="0" smtClean="0">
                <a:latin typeface="Calibri" pitchFamily="34" charset="0"/>
              </a:rPr>
              <a:t> </a:t>
            </a:r>
            <a:r>
              <a:rPr lang="en-US" sz="1900" dirty="0" err="1" smtClean="0">
                <a:latin typeface="Calibri" pitchFamily="34" charset="0"/>
              </a:rPr>
              <a:t>setiap</a:t>
            </a:r>
            <a:r>
              <a:rPr lang="en-US" sz="1900" dirty="0" smtClean="0">
                <a:latin typeface="Calibri" pitchFamily="34" charset="0"/>
              </a:rPr>
              <a:t> </a:t>
            </a:r>
            <a:r>
              <a:rPr lang="en-US" sz="1900" dirty="0" err="1" smtClean="0">
                <a:latin typeface="Calibri" pitchFamily="34" charset="0"/>
              </a:rPr>
              <a:t>hari</a:t>
            </a:r>
            <a:r>
              <a:rPr lang="en-US" sz="1900" dirty="0" smtClean="0">
                <a:latin typeface="Calibri" pitchFamily="34" charset="0"/>
              </a:rPr>
              <a:t> </a:t>
            </a:r>
            <a:r>
              <a:rPr lang="en-US" sz="1900" dirty="0" err="1" smtClean="0">
                <a:latin typeface="Calibri" pitchFamily="34" charset="0"/>
              </a:rPr>
              <a:t>dan</a:t>
            </a:r>
            <a:r>
              <a:rPr lang="en-US" sz="1900" dirty="0" smtClean="0">
                <a:latin typeface="Calibri" pitchFamily="34" charset="0"/>
              </a:rPr>
              <a:t> </a:t>
            </a:r>
            <a:r>
              <a:rPr lang="en-US" sz="1900" dirty="0" err="1" smtClean="0">
                <a:latin typeface="Calibri" pitchFamily="34" charset="0"/>
              </a:rPr>
              <a:t>perlu</a:t>
            </a:r>
            <a:r>
              <a:rPr lang="en-US" sz="1900" dirty="0" smtClean="0">
                <a:latin typeface="Calibri" pitchFamily="34" charset="0"/>
              </a:rPr>
              <a:t> </a:t>
            </a:r>
            <a:r>
              <a:rPr lang="en-US" sz="1900" dirty="0" err="1" smtClean="0">
                <a:latin typeface="Calibri" pitchFamily="34" charset="0"/>
              </a:rPr>
              <a:t>diawasi</a:t>
            </a:r>
            <a:r>
              <a:rPr lang="en-US" sz="1900" dirty="0" smtClean="0">
                <a:latin typeface="Calibri" pitchFamily="34" charset="0"/>
              </a:rPr>
              <a:t> </a:t>
            </a:r>
            <a:r>
              <a:rPr lang="en-US" sz="1900" dirty="0" err="1" smtClean="0">
                <a:latin typeface="Calibri" pitchFamily="34" charset="0"/>
              </a:rPr>
              <a:t>secara</a:t>
            </a:r>
            <a:r>
              <a:rPr lang="en-US" sz="1900" dirty="0" smtClean="0">
                <a:latin typeface="Calibri" pitchFamily="34" charset="0"/>
              </a:rPr>
              <a:t> </a:t>
            </a:r>
            <a:r>
              <a:rPr lang="en-US" sz="1900" dirty="0" err="1" smtClean="0">
                <a:latin typeface="Calibri" pitchFamily="34" charset="0"/>
              </a:rPr>
              <a:t>langsung</a:t>
            </a:r>
            <a:r>
              <a:rPr lang="en-US" sz="1900" dirty="0" smtClean="0">
                <a:latin typeface="Calibri" pitchFamily="34" charset="0"/>
              </a:rPr>
              <a:t> </a:t>
            </a:r>
            <a:r>
              <a:rPr lang="en-US" sz="1900" dirty="0" err="1" smtClean="0">
                <a:latin typeface="Calibri" pitchFamily="34" charset="0"/>
              </a:rPr>
              <a:t>untuk</a:t>
            </a:r>
            <a:r>
              <a:rPr lang="en-US" sz="1900" dirty="0" smtClean="0">
                <a:latin typeface="Calibri" pitchFamily="34" charset="0"/>
              </a:rPr>
              <a:t> </a:t>
            </a:r>
            <a:r>
              <a:rPr lang="en-US" sz="1900" dirty="0" err="1" smtClean="0">
                <a:latin typeface="Calibri" pitchFamily="34" charset="0"/>
              </a:rPr>
              <a:t>mencegah</a:t>
            </a:r>
            <a:r>
              <a:rPr lang="en-US" sz="1900" dirty="0" smtClean="0">
                <a:latin typeface="Calibri" pitchFamily="34" charset="0"/>
              </a:rPr>
              <a:t> </a:t>
            </a:r>
            <a:r>
              <a:rPr lang="en-US" sz="1900" dirty="0" err="1" smtClean="0">
                <a:latin typeface="Calibri" pitchFamily="34" charset="0"/>
              </a:rPr>
              <a:t>terjadinya</a:t>
            </a:r>
            <a:r>
              <a:rPr lang="en-US" sz="1900" dirty="0" smtClean="0">
                <a:latin typeface="Calibri" pitchFamily="34" charset="0"/>
              </a:rPr>
              <a:t> </a:t>
            </a:r>
            <a:r>
              <a:rPr lang="en-US" sz="1900" dirty="0" err="1" smtClean="0">
                <a:latin typeface="Calibri" pitchFamily="34" charset="0"/>
              </a:rPr>
              <a:t>resistensi</a:t>
            </a:r>
            <a:r>
              <a:rPr lang="en-US" sz="1900" dirty="0" smtClean="0">
                <a:latin typeface="Calibri" pitchFamily="34" charset="0"/>
              </a:rPr>
              <a:t> </a:t>
            </a:r>
            <a:r>
              <a:rPr lang="en-US" sz="1900" dirty="0" err="1" smtClean="0">
                <a:latin typeface="Calibri" pitchFamily="34" charset="0"/>
              </a:rPr>
              <a:t>obat</a:t>
            </a:r>
            <a:r>
              <a:rPr lang="en-US" sz="1900" dirty="0" smtClean="0">
                <a:latin typeface="Calibri" pitchFamily="34" charset="0"/>
              </a:rPr>
              <a:t>.</a:t>
            </a:r>
          </a:p>
          <a:p>
            <a:pPr marL="684213">
              <a:buFont typeface="Wingdings" pitchFamily="2" charset="2"/>
              <a:buChar char="ü"/>
            </a:pPr>
            <a:r>
              <a:rPr lang="en-US" sz="1900" dirty="0" err="1" smtClean="0">
                <a:latin typeface="Calibri" pitchFamily="34" charset="0"/>
              </a:rPr>
              <a:t>Bila</a:t>
            </a:r>
            <a:r>
              <a:rPr lang="en-US" sz="1900" dirty="0" smtClean="0">
                <a:latin typeface="Calibri" pitchFamily="34" charset="0"/>
              </a:rPr>
              <a:t> </a:t>
            </a:r>
            <a:r>
              <a:rPr lang="en-US" sz="1900" dirty="0" err="1" smtClean="0">
                <a:latin typeface="Calibri" pitchFamily="34" charset="0"/>
              </a:rPr>
              <a:t>pengobatan</a:t>
            </a:r>
            <a:r>
              <a:rPr lang="en-US" sz="1900" dirty="0" smtClean="0">
                <a:latin typeface="Calibri" pitchFamily="34" charset="0"/>
              </a:rPr>
              <a:t> </a:t>
            </a:r>
            <a:r>
              <a:rPr lang="en-US" sz="1900" dirty="0" err="1" smtClean="0">
                <a:latin typeface="Calibri" pitchFamily="34" charset="0"/>
              </a:rPr>
              <a:t>tahap</a:t>
            </a:r>
            <a:r>
              <a:rPr lang="en-US" sz="1900" dirty="0" smtClean="0">
                <a:latin typeface="Calibri" pitchFamily="34" charset="0"/>
              </a:rPr>
              <a:t> </a:t>
            </a:r>
            <a:r>
              <a:rPr lang="en-US" sz="1900" dirty="0" err="1" smtClean="0">
                <a:latin typeface="Calibri" pitchFamily="34" charset="0"/>
              </a:rPr>
              <a:t>intensif</a:t>
            </a:r>
            <a:r>
              <a:rPr lang="en-US" sz="1900" dirty="0" smtClean="0">
                <a:latin typeface="Calibri" pitchFamily="34" charset="0"/>
              </a:rPr>
              <a:t> </a:t>
            </a:r>
            <a:r>
              <a:rPr lang="en-US" sz="1900" dirty="0" err="1" smtClean="0">
                <a:latin typeface="Calibri" pitchFamily="34" charset="0"/>
              </a:rPr>
              <a:t>tersebut</a:t>
            </a:r>
            <a:r>
              <a:rPr lang="en-US" sz="1900" dirty="0" smtClean="0">
                <a:latin typeface="Calibri" pitchFamily="34" charset="0"/>
              </a:rPr>
              <a:t> </a:t>
            </a:r>
            <a:r>
              <a:rPr lang="en-US" sz="1900" dirty="0" err="1" smtClean="0">
                <a:latin typeface="Calibri" pitchFamily="34" charset="0"/>
              </a:rPr>
              <a:t>diberikan</a:t>
            </a:r>
            <a:r>
              <a:rPr lang="en-US" sz="1900" dirty="0" smtClean="0">
                <a:latin typeface="Calibri" pitchFamily="34" charset="0"/>
              </a:rPr>
              <a:t> </a:t>
            </a:r>
            <a:r>
              <a:rPr lang="en-US" sz="1900" dirty="0" err="1" smtClean="0">
                <a:latin typeface="Calibri" pitchFamily="34" charset="0"/>
              </a:rPr>
              <a:t>secara</a:t>
            </a:r>
            <a:r>
              <a:rPr lang="en-US" sz="1900" dirty="0" smtClean="0">
                <a:latin typeface="Calibri" pitchFamily="34" charset="0"/>
              </a:rPr>
              <a:t> </a:t>
            </a:r>
            <a:r>
              <a:rPr lang="en-US" sz="1900" dirty="0" err="1" smtClean="0">
                <a:latin typeface="Calibri" pitchFamily="34" charset="0"/>
              </a:rPr>
              <a:t>tepat</a:t>
            </a:r>
            <a:r>
              <a:rPr lang="en-US" sz="1900" dirty="0" smtClean="0">
                <a:latin typeface="Calibri" pitchFamily="34" charset="0"/>
              </a:rPr>
              <a:t>, </a:t>
            </a:r>
            <a:r>
              <a:rPr lang="en-US" sz="1900" dirty="0" err="1" smtClean="0">
                <a:latin typeface="Calibri" pitchFamily="34" charset="0"/>
              </a:rPr>
              <a:t>biasanya</a:t>
            </a:r>
            <a:r>
              <a:rPr lang="en-US" sz="1900" dirty="0" smtClean="0">
                <a:latin typeface="Calibri" pitchFamily="34" charset="0"/>
              </a:rPr>
              <a:t> </a:t>
            </a:r>
            <a:r>
              <a:rPr lang="en-US" sz="1900" dirty="0" err="1" smtClean="0">
                <a:latin typeface="Calibri" pitchFamily="34" charset="0"/>
              </a:rPr>
              <a:t>pasien</a:t>
            </a:r>
            <a:r>
              <a:rPr lang="en-US" sz="1900" dirty="0" smtClean="0">
                <a:latin typeface="Calibri" pitchFamily="34" charset="0"/>
              </a:rPr>
              <a:t> </a:t>
            </a:r>
            <a:r>
              <a:rPr lang="en-US" sz="1900" dirty="0" err="1" smtClean="0">
                <a:latin typeface="Calibri" pitchFamily="34" charset="0"/>
              </a:rPr>
              <a:t>menular</a:t>
            </a:r>
            <a:r>
              <a:rPr lang="en-US" sz="1900" dirty="0" smtClean="0">
                <a:latin typeface="Calibri" pitchFamily="34" charset="0"/>
              </a:rPr>
              <a:t> </a:t>
            </a:r>
            <a:r>
              <a:rPr lang="en-US" sz="1900" dirty="0" err="1" smtClean="0">
                <a:latin typeface="Calibri" pitchFamily="34" charset="0"/>
              </a:rPr>
              <a:t>menjadi</a:t>
            </a:r>
            <a:r>
              <a:rPr lang="en-US" sz="1900" dirty="0" smtClean="0">
                <a:latin typeface="Calibri" pitchFamily="34" charset="0"/>
              </a:rPr>
              <a:t> </a:t>
            </a:r>
            <a:r>
              <a:rPr lang="en-US" sz="1900" dirty="0" err="1" smtClean="0">
                <a:latin typeface="Calibri" pitchFamily="34" charset="0"/>
              </a:rPr>
              <a:t>tidak</a:t>
            </a:r>
            <a:r>
              <a:rPr lang="en-US" sz="1900" dirty="0" smtClean="0">
                <a:latin typeface="Calibri" pitchFamily="34" charset="0"/>
              </a:rPr>
              <a:t> </a:t>
            </a:r>
            <a:r>
              <a:rPr lang="en-US" sz="1900" dirty="0" err="1" smtClean="0">
                <a:latin typeface="Calibri" pitchFamily="34" charset="0"/>
              </a:rPr>
              <a:t>menular</a:t>
            </a:r>
            <a:r>
              <a:rPr lang="en-US" sz="1900" dirty="0" smtClean="0">
                <a:latin typeface="Calibri" pitchFamily="34" charset="0"/>
              </a:rPr>
              <a:t> </a:t>
            </a:r>
            <a:r>
              <a:rPr lang="en-US" sz="1900" dirty="0" err="1" smtClean="0">
                <a:latin typeface="Calibri" pitchFamily="34" charset="0"/>
              </a:rPr>
              <a:t>dalam</a:t>
            </a:r>
            <a:r>
              <a:rPr lang="en-US" sz="1900" dirty="0" smtClean="0">
                <a:latin typeface="Calibri" pitchFamily="34" charset="0"/>
              </a:rPr>
              <a:t> </a:t>
            </a:r>
            <a:r>
              <a:rPr lang="en-US" sz="1900" dirty="0" err="1" smtClean="0">
                <a:latin typeface="Calibri" pitchFamily="34" charset="0"/>
              </a:rPr>
              <a:t>kurun</a:t>
            </a:r>
            <a:r>
              <a:rPr lang="en-US" sz="1900" dirty="0" smtClean="0">
                <a:latin typeface="Calibri" pitchFamily="34" charset="0"/>
              </a:rPr>
              <a:t> </a:t>
            </a:r>
            <a:r>
              <a:rPr lang="en-US" sz="1900" dirty="0" err="1" smtClean="0">
                <a:latin typeface="Calibri" pitchFamily="34" charset="0"/>
              </a:rPr>
              <a:t>waktu</a:t>
            </a:r>
            <a:r>
              <a:rPr lang="en-US" sz="1900" dirty="0" smtClean="0">
                <a:latin typeface="Calibri" pitchFamily="34" charset="0"/>
              </a:rPr>
              <a:t> 2 </a:t>
            </a:r>
            <a:r>
              <a:rPr lang="en-US" sz="1900" dirty="0" err="1" smtClean="0">
                <a:latin typeface="Calibri" pitchFamily="34" charset="0"/>
              </a:rPr>
              <a:t>minggu</a:t>
            </a:r>
            <a:r>
              <a:rPr lang="en-US" sz="1900" dirty="0" smtClean="0">
                <a:latin typeface="Calibri" pitchFamily="34" charset="0"/>
              </a:rPr>
              <a:t>.</a:t>
            </a:r>
          </a:p>
          <a:p>
            <a:pPr marL="684213">
              <a:buFont typeface="Wingdings" pitchFamily="2" charset="2"/>
              <a:buChar char="ü"/>
            </a:pPr>
            <a:r>
              <a:rPr lang="en-US" sz="1900" dirty="0" err="1" smtClean="0">
                <a:latin typeface="Calibri" pitchFamily="34" charset="0"/>
              </a:rPr>
              <a:t>Sebagian</a:t>
            </a:r>
            <a:r>
              <a:rPr lang="en-US" sz="1900" dirty="0" smtClean="0">
                <a:latin typeface="Calibri" pitchFamily="34" charset="0"/>
              </a:rPr>
              <a:t> </a:t>
            </a:r>
            <a:r>
              <a:rPr lang="en-US" sz="1900" dirty="0" err="1" smtClean="0">
                <a:latin typeface="Calibri" pitchFamily="34" charset="0"/>
              </a:rPr>
              <a:t>besar</a:t>
            </a:r>
            <a:r>
              <a:rPr lang="en-US" sz="1900" dirty="0" smtClean="0">
                <a:latin typeface="Calibri" pitchFamily="34" charset="0"/>
              </a:rPr>
              <a:t> </a:t>
            </a:r>
            <a:r>
              <a:rPr lang="en-US" sz="1900" dirty="0" err="1" smtClean="0">
                <a:latin typeface="Calibri" pitchFamily="34" charset="0"/>
              </a:rPr>
              <a:t>pasien</a:t>
            </a:r>
            <a:r>
              <a:rPr lang="en-US" sz="1900" dirty="0" smtClean="0">
                <a:latin typeface="Calibri" pitchFamily="34" charset="0"/>
              </a:rPr>
              <a:t> TB BTA </a:t>
            </a:r>
            <a:r>
              <a:rPr lang="en-US" sz="1900" dirty="0" err="1" smtClean="0">
                <a:latin typeface="Calibri" pitchFamily="34" charset="0"/>
              </a:rPr>
              <a:t>positif</a:t>
            </a:r>
            <a:r>
              <a:rPr lang="en-US" sz="1900" dirty="0" smtClean="0">
                <a:latin typeface="Calibri" pitchFamily="34" charset="0"/>
              </a:rPr>
              <a:t> </a:t>
            </a:r>
            <a:r>
              <a:rPr lang="en-US" sz="1900" dirty="0" err="1" smtClean="0">
                <a:latin typeface="Calibri" pitchFamily="34" charset="0"/>
              </a:rPr>
              <a:t>menjadi</a:t>
            </a:r>
            <a:r>
              <a:rPr lang="en-US" sz="1900" dirty="0" smtClean="0">
                <a:latin typeface="Calibri" pitchFamily="34" charset="0"/>
              </a:rPr>
              <a:t> BTA </a:t>
            </a:r>
            <a:r>
              <a:rPr lang="en-US" sz="1900" dirty="0" err="1" smtClean="0">
                <a:latin typeface="Calibri" pitchFamily="34" charset="0"/>
              </a:rPr>
              <a:t>negatif</a:t>
            </a:r>
            <a:r>
              <a:rPr lang="en-US" sz="1900" dirty="0" smtClean="0">
                <a:latin typeface="Calibri" pitchFamily="34" charset="0"/>
              </a:rPr>
              <a:t> (</a:t>
            </a:r>
            <a:r>
              <a:rPr lang="en-US" sz="1900" dirty="0" err="1" smtClean="0">
                <a:latin typeface="Calibri" pitchFamily="34" charset="0"/>
              </a:rPr>
              <a:t>konversi</a:t>
            </a:r>
            <a:r>
              <a:rPr lang="en-US" sz="1900" dirty="0" smtClean="0">
                <a:latin typeface="Calibri" pitchFamily="34" charset="0"/>
              </a:rPr>
              <a:t>) </a:t>
            </a:r>
            <a:r>
              <a:rPr lang="en-US" sz="1900" dirty="0" err="1" smtClean="0">
                <a:latin typeface="Calibri" pitchFamily="34" charset="0"/>
              </a:rPr>
              <a:t>dalam</a:t>
            </a:r>
            <a:r>
              <a:rPr lang="en-US" sz="1900" dirty="0" smtClean="0">
                <a:latin typeface="Calibri" pitchFamily="34" charset="0"/>
              </a:rPr>
              <a:t> 2 </a:t>
            </a:r>
            <a:r>
              <a:rPr lang="en-US" sz="1900" dirty="0" err="1" smtClean="0">
                <a:latin typeface="Calibri" pitchFamily="34" charset="0"/>
              </a:rPr>
              <a:t>bulan</a:t>
            </a:r>
            <a:r>
              <a:rPr lang="en-US" sz="1900" dirty="0" smtClean="0">
                <a:latin typeface="Calibri" pitchFamily="34" charset="0"/>
              </a:rPr>
              <a:t>.</a:t>
            </a:r>
          </a:p>
          <a:p>
            <a:pPr marL="684213">
              <a:buNone/>
            </a:pPr>
            <a:endParaRPr lang="en-US" sz="1800" dirty="0" smtClean="0">
              <a:latin typeface="Calibri" pitchFamily="34" charset="0"/>
            </a:endParaRPr>
          </a:p>
          <a:p>
            <a:r>
              <a:rPr lang="en-US" sz="2300" b="1" dirty="0" err="1" smtClean="0">
                <a:latin typeface="Calibri" pitchFamily="34" charset="0"/>
              </a:rPr>
              <a:t>Tahap</a:t>
            </a:r>
            <a:r>
              <a:rPr lang="en-US" sz="2300" b="1" dirty="0" smtClean="0">
                <a:latin typeface="Calibri" pitchFamily="34" charset="0"/>
              </a:rPr>
              <a:t> </a:t>
            </a:r>
            <a:r>
              <a:rPr lang="en-US" sz="2300" b="1" dirty="0" err="1" smtClean="0">
                <a:latin typeface="Calibri" pitchFamily="34" charset="0"/>
              </a:rPr>
              <a:t>Lanjutan</a:t>
            </a:r>
            <a:endParaRPr lang="en-US" sz="2300" b="1" dirty="0" smtClean="0">
              <a:latin typeface="Calibri" pitchFamily="34" charset="0"/>
            </a:endParaRPr>
          </a:p>
          <a:p>
            <a:pPr marL="684213">
              <a:buFont typeface="Wingdings" pitchFamily="2" charset="2"/>
              <a:buChar char="ü"/>
            </a:pPr>
            <a:r>
              <a:rPr lang="en-US" sz="1900" dirty="0" err="1" smtClean="0">
                <a:latin typeface="Calibri" pitchFamily="34" charset="0"/>
              </a:rPr>
              <a:t>Pada</a:t>
            </a:r>
            <a:r>
              <a:rPr lang="en-US" sz="1900" dirty="0" smtClean="0">
                <a:latin typeface="Calibri" pitchFamily="34" charset="0"/>
              </a:rPr>
              <a:t> </a:t>
            </a:r>
            <a:r>
              <a:rPr lang="en-US" sz="1900" dirty="0" err="1" smtClean="0">
                <a:latin typeface="Calibri" pitchFamily="34" charset="0"/>
              </a:rPr>
              <a:t>tahap</a:t>
            </a:r>
            <a:r>
              <a:rPr lang="en-US" sz="1900" dirty="0" smtClean="0">
                <a:latin typeface="Calibri" pitchFamily="34" charset="0"/>
              </a:rPr>
              <a:t> </a:t>
            </a:r>
            <a:r>
              <a:rPr lang="en-US" sz="1900" dirty="0" err="1" smtClean="0">
                <a:latin typeface="Calibri" pitchFamily="34" charset="0"/>
              </a:rPr>
              <a:t>lanjutan</a:t>
            </a:r>
            <a:r>
              <a:rPr lang="en-US" sz="1900" dirty="0" smtClean="0">
                <a:latin typeface="Calibri" pitchFamily="34" charset="0"/>
              </a:rPr>
              <a:t> </a:t>
            </a:r>
            <a:r>
              <a:rPr lang="en-US" sz="1900" dirty="0" err="1" smtClean="0">
                <a:latin typeface="Calibri" pitchFamily="34" charset="0"/>
              </a:rPr>
              <a:t>pasien</a:t>
            </a:r>
            <a:r>
              <a:rPr lang="en-US" sz="1900" dirty="0" smtClean="0">
                <a:latin typeface="Calibri" pitchFamily="34" charset="0"/>
              </a:rPr>
              <a:t> </a:t>
            </a:r>
            <a:r>
              <a:rPr lang="en-US" sz="1900" dirty="0" err="1" smtClean="0">
                <a:latin typeface="Calibri" pitchFamily="34" charset="0"/>
              </a:rPr>
              <a:t>mendapat</a:t>
            </a:r>
            <a:r>
              <a:rPr lang="en-US" sz="1900" dirty="0" smtClean="0">
                <a:latin typeface="Calibri" pitchFamily="34" charset="0"/>
              </a:rPr>
              <a:t> </a:t>
            </a:r>
            <a:r>
              <a:rPr lang="en-US" sz="1900" dirty="0" err="1" smtClean="0">
                <a:latin typeface="Calibri" pitchFamily="34" charset="0"/>
              </a:rPr>
              <a:t>jenis</a:t>
            </a:r>
            <a:r>
              <a:rPr lang="en-US" sz="1900" dirty="0" smtClean="0">
                <a:latin typeface="Calibri" pitchFamily="34" charset="0"/>
              </a:rPr>
              <a:t> </a:t>
            </a:r>
            <a:r>
              <a:rPr lang="en-US" sz="1900" dirty="0" err="1" smtClean="0">
                <a:latin typeface="Calibri" pitchFamily="34" charset="0"/>
              </a:rPr>
              <a:t>obat</a:t>
            </a:r>
            <a:r>
              <a:rPr lang="en-US" sz="1900" dirty="0" smtClean="0">
                <a:latin typeface="Calibri" pitchFamily="34" charset="0"/>
              </a:rPr>
              <a:t> </a:t>
            </a:r>
            <a:r>
              <a:rPr lang="en-US" sz="1900" dirty="0" err="1" smtClean="0">
                <a:latin typeface="Calibri" pitchFamily="34" charset="0"/>
              </a:rPr>
              <a:t>lebih</a:t>
            </a:r>
            <a:r>
              <a:rPr lang="en-US" sz="1900" dirty="0" smtClean="0">
                <a:latin typeface="Calibri" pitchFamily="34" charset="0"/>
              </a:rPr>
              <a:t> </a:t>
            </a:r>
            <a:r>
              <a:rPr lang="en-US" sz="1900" dirty="0" err="1" smtClean="0">
                <a:latin typeface="Calibri" pitchFamily="34" charset="0"/>
              </a:rPr>
              <a:t>sedikit</a:t>
            </a:r>
            <a:r>
              <a:rPr lang="en-US" sz="1900" dirty="0" smtClean="0">
                <a:latin typeface="Calibri" pitchFamily="34" charset="0"/>
              </a:rPr>
              <a:t>, </a:t>
            </a:r>
            <a:r>
              <a:rPr lang="en-US" sz="1900" dirty="0" err="1" smtClean="0">
                <a:latin typeface="Calibri" pitchFamily="34" charset="0"/>
              </a:rPr>
              <a:t>namun</a:t>
            </a:r>
            <a:r>
              <a:rPr lang="en-US" sz="1900" dirty="0" smtClean="0">
                <a:latin typeface="Calibri" pitchFamily="34" charset="0"/>
              </a:rPr>
              <a:t> </a:t>
            </a:r>
            <a:r>
              <a:rPr lang="en-US" sz="1900" dirty="0" err="1" smtClean="0">
                <a:latin typeface="Calibri" pitchFamily="34" charset="0"/>
              </a:rPr>
              <a:t>dalam</a:t>
            </a:r>
            <a:r>
              <a:rPr lang="en-US" sz="1900" dirty="0" smtClean="0">
                <a:latin typeface="Calibri" pitchFamily="34" charset="0"/>
              </a:rPr>
              <a:t> </a:t>
            </a:r>
            <a:r>
              <a:rPr lang="en-US" sz="1900" dirty="0" err="1" smtClean="0">
                <a:latin typeface="Calibri" pitchFamily="34" charset="0"/>
              </a:rPr>
              <a:t>jangka</a:t>
            </a:r>
            <a:r>
              <a:rPr lang="en-US" sz="1900" dirty="0" smtClean="0">
                <a:latin typeface="Calibri" pitchFamily="34" charset="0"/>
              </a:rPr>
              <a:t> </a:t>
            </a:r>
            <a:r>
              <a:rPr lang="en-US" sz="1900" dirty="0" err="1" smtClean="0">
                <a:latin typeface="Calibri" pitchFamily="34" charset="0"/>
              </a:rPr>
              <a:t>waktu</a:t>
            </a:r>
            <a:r>
              <a:rPr lang="en-US" sz="1900" dirty="0" smtClean="0">
                <a:latin typeface="Calibri" pitchFamily="34" charset="0"/>
              </a:rPr>
              <a:t> yang </a:t>
            </a:r>
            <a:r>
              <a:rPr lang="en-US" sz="1900" dirty="0" err="1" smtClean="0">
                <a:latin typeface="Calibri" pitchFamily="34" charset="0"/>
              </a:rPr>
              <a:t>lebih</a:t>
            </a:r>
            <a:r>
              <a:rPr lang="en-US" sz="1900" dirty="0" smtClean="0">
                <a:latin typeface="Calibri" pitchFamily="34" charset="0"/>
              </a:rPr>
              <a:t> lama</a:t>
            </a:r>
          </a:p>
          <a:p>
            <a:pPr marL="684213">
              <a:buFont typeface="Wingdings" pitchFamily="2" charset="2"/>
              <a:buChar char="ü"/>
            </a:pPr>
            <a:r>
              <a:rPr lang="en-US" sz="1900" dirty="0" err="1" smtClean="0">
                <a:latin typeface="Calibri" pitchFamily="34" charset="0"/>
              </a:rPr>
              <a:t>Tahap</a:t>
            </a:r>
            <a:r>
              <a:rPr lang="en-US" sz="1900" dirty="0" smtClean="0">
                <a:latin typeface="Calibri" pitchFamily="34" charset="0"/>
              </a:rPr>
              <a:t> </a:t>
            </a:r>
            <a:r>
              <a:rPr lang="en-US" sz="1900" dirty="0" err="1" smtClean="0">
                <a:latin typeface="Calibri" pitchFamily="34" charset="0"/>
              </a:rPr>
              <a:t>lanjutan</a:t>
            </a:r>
            <a:r>
              <a:rPr lang="en-US" sz="1900" dirty="0" smtClean="0">
                <a:latin typeface="Calibri" pitchFamily="34" charset="0"/>
              </a:rPr>
              <a:t> </a:t>
            </a:r>
            <a:r>
              <a:rPr lang="en-US" sz="1900" dirty="0" err="1" smtClean="0">
                <a:latin typeface="Calibri" pitchFamily="34" charset="0"/>
              </a:rPr>
              <a:t>penting</a:t>
            </a:r>
            <a:r>
              <a:rPr lang="en-US" sz="1900" dirty="0" smtClean="0">
                <a:latin typeface="Calibri" pitchFamily="34" charset="0"/>
              </a:rPr>
              <a:t> </a:t>
            </a:r>
            <a:r>
              <a:rPr lang="en-US" sz="1900" dirty="0" err="1" smtClean="0">
                <a:latin typeface="Calibri" pitchFamily="34" charset="0"/>
              </a:rPr>
              <a:t>untuk</a:t>
            </a:r>
            <a:r>
              <a:rPr lang="en-US" sz="1900" dirty="0" smtClean="0">
                <a:latin typeface="Calibri" pitchFamily="34" charset="0"/>
              </a:rPr>
              <a:t> </a:t>
            </a:r>
            <a:r>
              <a:rPr lang="en-US" sz="1900" dirty="0" err="1" smtClean="0">
                <a:latin typeface="Calibri" pitchFamily="34" charset="0"/>
              </a:rPr>
              <a:t>membunuh</a:t>
            </a:r>
            <a:r>
              <a:rPr lang="en-US" sz="1900" dirty="0" smtClean="0">
                <a:latin typeface="Calibri" pitchFamily="34" charset="0"/>
              </a:rPr>
              <a:t> </a:t>
            </a:r>
            <a:r>
              <a:rPr lang="en-US" sz="1900" dirty="0" err="1" smtClean="0">
                <a:latin typeface="Calibri" pitchFamily="34" charset="0"/>
              </a:rPr>
              <a:t>kuman</a:t>
            </a:r>
            <a:r>
              <a:rPr lang="en-US" sz="1900" dirty="0" smtClean="0">
                <a:latin typeface="Calibri" pitchFamily="34" charset="0"/>
              </a:rPr>
              <a:t> </a:t>
            </a:r>
            <a:r>
              <a:rPr lang="en-US" sz="1900" i="1" dirty="0" err="1" smtClean="0">
                <a:latin typeface="Calibri" pitchFamily="34" charset="0"/>
              </a:rPr>
              <a:t>persister</a:t>
            </a:r>
            <a:r>
              <a:rPr lang="en-US" sz="1900" i="1" dirty="0" smtClean="0">
                <a:latin typeface="Calibri" pitchFamily="34" charset="0"/>
              </a:rPr>
              <a:t> </a:t>
            </a:r>
            <a:r>
              <a:rPr lang="en-US" sz="1900" i="1" dirty="0" err="1" smtClean="0">
                <a:latin typeface="Calibri" pitchFamily="34" charset="0"/>
              </a:rPr>
              <a:t>sehingga</a:t>
            </a:r>
            <a:r>
              <a:rPr lang="en-US" sz="1900" i="1" dirty="0" smtClean="0">
                <a:latin typeface="Calibri" pitchFamily="34" charset="0"/>
              </a:rPr>
              <a:t> </a:t>
            </a:r>
            <a:r>
              <a:rPr lang="en-US" sz="1900" dirty="0" err="1" smtClean="0">
                <a:latin typeface="Calibri" pitchFamily="34" charset="0"/>
              </a:rPr>
              <a:t>mencegah</a:t>
            </a:r>
            <a:r>
              <a:rPr lang="en-US" sz="1900" dirty="0" smtClean="0">
                <a:latin typeface="Calibri" pitchFamily="34" charset="0"/>
              </a:rPr>
              <a:t> </a:t>
            </a:r>
            <a:r>
              <a:rPr lang="en-US" sz="1900" dirty="0" err="1" smtClean="0">
                <a:latin typeface="Calibri" pitchFamily="34" charset="0"/>
              </a:rPr>
              <a:t>terjadinya</a:t>
            </a:r>
            <a:r>
              <a:rPr lang="en-US" sz="1900" dirty="0" smtClean="0">
                <a:latin typeface="Calibri" pitchFamily="34" charset="0"/>
              </a:rPr>
              <a:t> </a:t>
            </a:r>
            <a:r>
              <a:rPr lang="en-US" sz="1900" dirty="0" err="1" smtClean="0">
                <a:latin typeface="Calibri" pitchFamily="34" charset="0"/>
              </a:rPr>
              <a:t>kekambuhan</a:t>
            </a:r>
            <a:endParaRPr lang="en-US" sz="1900" dirty="0" smtClean="0">
              <a:latin typeface="Calibri" pitchFamily="34" charset="0"/>
            </a:endParaRPr>
          </a:p>
        </p:txBody>
      </p:sp>
      <p:sp>
        <p:nvSpPr>
          <p:cNvPr id="8" name="Title 1"/>
          <p:cNvSpPr txBox="1">
            <a:spLocks/>
          </p:cNvSpPr>
          <p:nvPr/>
        </p:nvSpPr>
        <p:spPr>
          <a:xfrm>
            <a:off x="457200" y="274638"/>
            <a:ext cx="6248400" cy="639762"/>
          </a:xfrm>
          <a:prstGeom prst="rect">
            <a:avLst/>
          </a:prstGeom>
          <a:solidFill>
            <a:srgbClr val="0070C0"/>
          </a:solidFill>
        </p:spPr>
        <p:txBody>
          <a:bodyPr/>
          <a:lstStyle/>
          <a:p>
            <a:pPr lvl="0" algn="ctr" fontAlgn="base">
              <a:spcBef>
                <a:spcPct val="0"/>
              </a:spcBef>
              <a:spcAft>
                <a:spcPct val="0"/>
              </a:spcAft>
            </a:pPr>
            <a:r>
              <a:rPr lang="en-US" sz="3600" b="1" dirty="0" smtClean="0">
                <a:solidFill>
                  <a:schemeClr val="bg1"/>
                </a:solidFill>
                <a:effectLst>
                  <a:outerShdw blurRad="38100" dist="38100" dir="2700000" algn="tl">
                    <a:srgbClr val="000000">
                      <a:alpha val="43137"/>
                    </a:srgbClr>
                  </a:outerShdw>
                </a:effectLst>
                <a:latin typeface="Calibri" pitchFamily="34" charset="0"/>
              </a:rPr>
              <a:t>PENGOBATAN  TUBERKULOSIS</a:t>
            </a:r>
            <a:endParaRPr kumimoji="0" lang="en-US" sz="36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Calibri" pitchFamily="34" charset="0"/>
              <a:ea typeface="+mj-ea"/>
              <a:cs typeface="+mj-cs"/>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533400" y="1295400"/>
            <a:ext cx="8077200" cy="1066800"/>
          </a:xfrm>
        </p:spPr>
        <p:txBody>
          <a:bodyPr/>
          <a:lstStyle/>
          <a:p>
            <a:pPr marL="0" indent="0">
              <a:buNone/>
            </a:pPr>
            <a:r>
              <a:rPr lang="id-ID" sz="2000" dirty="0" smtClean="0"/>
              <a:t>Obat yang dipakai:</a:t>
            </a:r>
            <a:endParaRPr lang="en-GB" sz="2000" dirty="0" smtClean="0"/>
          </a:p>
          <a:p>
            <a:pPr marL="0" indent="0">
              <a:buNone/>
            </a:pPr>
            <a:r>
              <a:rPr lang="id-ID" sz="2000" dirty="0" smtClean="0"/>
              <a:t>Jenis obat utama (lini 1) yang digunakan adalah</a:t>
            </a:r>
            <a:endParaRPr lang="en-US" sz="2100" dirty="0" smtClean="0">
              <a:latin typeface="Calibri" pitchFamily="34" charset="0"/>
            </a:endParaRPr>
          </a:p>
        </p:txBody>
      </p:sp>
      <p:pic>
        <p:nvPicPr>
          <p:cNvPr id="7172" name="Picture 1"/>
          <p:cNvPicPr>
            <a:picLocks noChangeAspect="1" noChangeArrowheads="1"/>
          </p:cNvPicPr>
          <p:nvPr/>
        </p:nvPicPr>
        <p:blipFill>
          <a:blip r:embed="rId3"/>
          <a:srcRect l="2373" t="6911"/>
          <a:stretch>
            <a:fillRect/>
          </a:stretch>
        </p:blipFill>
        <p:spPr bwMode="auto">
          <a:xfrm>
            <a:off x="457200" y="2514600"/>
            <a:ext cx="8229600" cy="4038600"/>
          </a:xfrm>
          <a:prstGeom prst="rect">
            <a:avLst/>
          </a:prstGeom>
          <a:noFill/>
          <a:ln w="9525">
            <a:noFill/>
            <a:miter lim="800000"/>
            <a:headEnd/>
            <a:tailEnd/>
          </a:ln>
        </p:spPr>
      </p:pic>
      <p:sp>
        <p:nvSpPr>
          <p:cNvPr id="8" name="Title 1"/>
          <p:cNvSpPr txBox="1">
            <a:spLocks/>
          </p:cNvSpPr>
          <p:nvPr/>
        </p:nvSpPr>
        <p:spPr>
          <a:xfrm>
            <a:off x="457200" y="274638"/>
            <a:ext cx="6248400" cy="639762"/>
          </a:xfrm>
          <a:prstGeom prst="rect">
            <a:avLst/>
          </a:prstGeom>
          <a:solidFill>
            <a:srgbClr val="0070C0"/>
          </a:solidFill>
        </p:spPr>
        <p:txBody>
          <a:bodyPr/>
          <a:lstStyle/>
          <a:p>
            <a:pPr lvl="0" algn="ctr" fontAlgn="base">
              <a:spcBef>
                <a:spcPct val="0"/>
              </a:spcBef>
              <a:spcAft>
                <a:spcPct val="0"/>
              </a:spcAft>
            </a:pPr>
            <a:r>
              <a:rPr lang="en-US" sz="3600" b="1" dirty="0" smtClean="0">
                <a:solidFill>
                  <a:schemeClr val="bg1"/>
                </a:solidFill>
                <a:effectLst>
                  <a:outerShdw blurRad="38100" dist="38100" dir="2700000" algn="tl">
                    <a:srgbClr val="000000">
                      <a:alpha val="43137"/>
                    </a:srgbClr>
                  </a:outerShdw>
                </a:effectLst>
                <a:latin typeface="Calibri" pitchFamily="34" charset="0"/>
              </a:rPr>
              <a:t>PENGOBATAN  TUBERKULOSIS</a:t>
            </a:r>
            <a:endParaRPr kumimoji="0" lang="en-US" sz="36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Calibri" pitchFamily="34" charset="0"/>
              <a:ea typeface="+mj-ea"/>
              <a:cs typeface="+mj-cs"/>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709" y="1280161"/>
            <a:ext cx="8420139" cy="5233182"/>
          </a:xfrm>
        </p:spPr>
        <p:txBody>
          <a:bodyPr>
            <a:noAutofit/>
          </a:bodyPr>
          <a:lstStyle/>
          <a:p>
            <a:pPr marL="0" indent="0">
              <a:buNone/>
            </a:pPr>
            <a:r>
              <a:rPr lang="id-ID" sz="2400" b="1" dirty="0"/>
              <a:t>Kemasan</a:t>
            </a:r>
            <a:endParaRPr lang="en-GB" sz="2400" dirty="0"/>
          </a:p>
          <a:p>
            <a:pPr lvl="0"/>
            <a:r>
              <a:rPr lang="id-ID" sz="2400" dirty="0"/>
              <a:t>Obat </a:t>
            </a:r>
            <a:r>
              <a:rPr lang="id-ID" sz="2400" dirty="0" smtClean="0"/>
              <a:t>tunggal </a:t>
            </a:r>
            <a:endParaRPr lang="en-GB" sz="2400" dirty="0"/>
          </a:p>
          <a:p>
            <a:pPr marL="450850" indent="0">
              <a:buNone/>
            </a:pPr>
            <a:r>
              <a:rPr lang="id-ID" sz="2400" dirty="0"/>
              <a:t>Obat disajikan secara terpisah, masing-masing INH, </a:t>
            </a:r>
            <a:r>
              <a:rPr lang="id-ID" sz="2400" dirty="0" err="1"/>
              <a:t>rifampisin</a:t>
            </a:r>
            <a:r>
              <a:rPr lang="id-ID" sz="2400" dirty="0"/>
              <a:t>, </a:t>
            </a:r>
            <a:r>
              <a:rPr lang="id-ID" sz="2400" dirty="0" err="1"/>
              <a:t>pirazinamid</a:t>
            </a:r>
            <a:r>
              <a:rPr lang="id-ID" sz="2400" dirty="0"/>
              <a:t> dan </a:t>
            </a:r>
            <a:r>
              <a:rPr lang="id-ID" sz="2400" dirty="0" err="1"/>
              <a:t>etambutol</a:t>
            </a:r>
            <a:r>
              <a:rPr lang="id-ID" sz="2400" dirty="0"/>
              <a:t>.</a:t>
            </a:r>
            <a:endParaRPr lang="en-GB" sz="2400" dirty="0"/>
          </a:p>
          <a:p>
            <a:pPr lvl="0"/>
            <a:r>
              <a:rPr lang="id-ID" sz="2400" dirty="0"/>
              <a:t>Obat kombinasi dosis </a:t>
            </a:r>
            <a:r>
              <a:rPr lang="id-ID" sz="2400" dirty="0" smtClean="0"/>
              <a:t>tetap/KDT </a:t>
            </a:r>
            <a:r>
              <a:rPr lang="id-ID" sz="2400" dirty="0"/>
              <a:t>(Fixed Dose </a:t>
            </a:r>
            <a:r>
              <a:rPr lang="id-ID" sz="2400" dirty="0" smtClean="0"/>
              <a:t>Combination </a:t>
            </a:r>
            <a:r>
              <a:rPr lang="id-ID" sz="2400" dirty="0"/>
              <a:t>- FDC</a:t>
            </a:r>
            <a:r>
              <a:rPr lang="id-ID" sz="2400" dirty="0" smtClean="0"/>
              <a:t>)</a:t>
            </a:r>
            <a:endParaRPr lang="en-GB" sz="2400" b="1" dirty="0">
              <a:solidFill>
                <a:srgbClr val="C00000"/>
              </a:solidFill>
            </a:endParaRPr>
          </a:p>
          <a:p>
            <a:pPr marL="450850" indent="0">
              <a:buNone/>
            </a:pPr>
            <a:r>
              <a:rPr lang="id-ID" sz="2400" dirty="0"/>
              <a:t>Kombinasi dosis tetap </a:t>
            </a:r>
            <a:r>
              <a:rPr lang="id-ID" sz="2400" dirty="0" smtClean="0"/>
              <a:t>ini </a:t>
            </a:r>
            <a:r>
              <a:rPr lang="id-ID" sz="2400" dirty="0"/>
              <a:t>terdiri dari </a:t>
            </a:r>
            <a:r>
              <a:rPr lang="id-ID" sz="2400" dirty="0" smtClean="0"/>
              <a:t>2 </a:t>
            </a:r>
            <a:r>
              <a:rPr lang="id-ID" sz="2400" dirty="0"/>
              <a:t>atau 4 obat dalam satu tablet</a:t>
            </a:r>
            <a:endParaRPr lang="en-GB" sz="2400" dirty="0"/>
          </a:p>
        </p:txBody>
      </p:sp>
    </p:spTree>
    <p:extLst>
      <p:ext uri="{BB962C8B-B14F-4D97-AF65-F5344CB8AC3E}">
        <p14:creationId xmlns:p14="http://schemas.microsoft.com/office/powerpoint/2010/main" val="224338511"/>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arrow.wav"/>
          </p:stSnd>
        </p:sndAc>
      </p:transition>
    </mc:Choice>
    <mc:Fallback xmlns="">
      <p:transition spd="slow">
        <p:random/>
        <p:sndAc>
          <p:stSnd>
            <p:snd r:embed="rId3" name="arrow.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709" y="1111348"/>
            <a:ext cx="8420139" cy="5401995"/>
          </a:xfrm>
        </p:spPr>
        <p:txBody>
          <a:bodyPr>
            <a:noAutofit/>
          </a:bodyPr>
          <a:lstStyle/>
          <a:p>
            <a:pPr marL="0" indent="0" algn="just">
              <a:buNone/>
            </a:pPr>
            <a:r>
              <a:rPr lang="id-ID" sz="2400" dirty="0"/>
              <a:t>Pengembangan pengobatan TB paru </a:t>
            </a:r>
            <a:r>
              <a:rPr lang="id-ID" sz="2400" dirty="0" smtClean="0"/>
              <a:t>efektif penting </a:t>
            </a:r>
            <a:r>
              <a:rPr lang="id-ID" sz="2400" dirty="0"/>
              <a:t>untuk </a:t>
            </a:r>
            <a:r>
              <a:rPr lang="id-ID" sz="2400" dirty="0" smtClean="0"/>
              <a:t>-  menyembuhkan </a:t>
            </a:r>
            <a:r>
              <a:rPr lang="id-ID" sz="2400" dirty="0"/>
              <a:t>pasien dan </a:t>
            </a:r>
            <a:endParaRPr lang="id-ID" sz="2400" dirty="0" smtClean="0"/>
          </a:p>
          <a:p>
            <a:pPr marL="0" indent="0" algn="just">
              <a:buNone/>
            </a:pPr>
            <a:r>
              <a:rPr lang="id-ID" sz="2400" dirty="0" smtClean="0"/>
              <a:t>	 - menghindari </a:t>
            </a:r>
            <a:r>
              <a:rPr lang="id-ID" sz="2400" dirty="0"/>
              <a:t>MDR TB (multidrug resistant </a:t>
            </a:r>
            <a:r>
              <a:rPr lang="id-ID" sz="2400" dirty="0" smtClean="0"/>
              <a:t> </a:t>
            </a:r>
          </a:p>
          <a:p>
            <a:pPr marL="0" indent="0" algn="just">
              <a:buNone/>
            </a:pPr>
            <a:r>
              <a:rPr lang="id-ID" sz="2400" dirty="0" smtClean="0"/>
              <a:t>             tuberculosis . </a:t>
            </a:r>
          </a:p>
          <a:p>
            <a:pPr marL="0" indent="0" algn="just">
              <a:buNone/>
            </a:pPr>
            <a:r>
              <a:rPr lang="id-ID" sz="2400" dirty="0" smtClean="0"/>
              <a:t>Pengembangan </a:t>
            </a:r>
            <a:r>
              <a:rPr lang="id-ID" sz="2400" dirty="0"/>
              <a:t>strategi DOTS untuk mengontrol epidemi TB merupakan prioriti utama WHO. </a:t>
            </a:r>
            <a:endParaRPr lang="id-ID" sz="2400" dirty="0" smtClean="0"/>
          </a:p>
          <a:p>
            <a:pPr marL="0" indent="0" algn="just">
              <a:buNone/>
            </a:pPr>
            <a:r>
              <a:rPr lang="id-ID" sz="2400" dirty="0" smtClean="0"/>
              <a:t>International </a:t>
            </a:r>
            <a:r>
              <a:rPr lang="id-ID" sz="2400" dirty="0"/>
              <a:t>Union Against Tuberculosis and Lung Disease (</a:t>
            </a:r>
            <a:r>
              <a:rPr lang="id-ID" sz="2400" dirty="0" smtClean="0"/>
              <a:t>IUALTD) </a:t>
            </a:r>
            <a:r>
              <a:rPr lang="id-ID" sz="2400" dirty="0"/>
              <a:t>dan WHO </a:t>
            </a:r>
            <a:r>
              <a:rPr lang="id-ID" sz="2400" dirty="0" smtClean="0"/>
              <a:t>menyara</a:t>
            </a:r>
            <a:r>
              <a:rPr lang="en-US" sz="2400" dirty="0" smtClean="0"/>
              <a:t>n</a:t>
            </a:r>
            <a:r>
              <a:rPr lang="id-ID" sz="2400" dirty="0" smtClean="0"/>
              <a:t>kan </a:t>
            </a:r>
            <a:r>
              <a:rPr lang="id-ID" sz="2400" dirty="0"/>
              <a:t>untuk </a:t>
            </a:r>
            <a:r>
              <a:rPr lang="id-ID" sz="2400" dirty="0">
                <a:solidFill>
                  <a:srgbClr val="FF0000"/>
                </a:solidFill>
              </a:rPr>
              <a:t>menggantikan paduan obat tunggal dengan kombinasi dosis tetap dalam pengobatan TB </a:t>
            </a:r>
            <a:r>
              <a:rPr lang="id-ID" sz="2400" dirty="0" smtClean="0">
                <a:solidFill>
                  <a:srgbClr val="FF0000"/>
                </a:solidFill>
              </a:rPr>
              <a:t>pada </a:t>
            </a:r>
            <a:r>
              <a:rPr lang="id-ID" sz="2400" dirty="0">
                <a:solidFill>
                  <a:srgbClr val="FF0000"/>
                </a:solidFill>
              </a:rPr>
              <a:t>tahun 1998. </a:t>
            </a:r>
            <a:endParaRPr lang="id-ID" sz="2400" dirty="0" smtClean="0">
              <a:solidFill>
                <a:srgbClr val="FF0000"/>
              </a:solidFill>
            </a:endParaRPr>
          </a:p>
          <a:p>
            <a:pPr marL="0" indent="0" algn="just">
              <a:buNone/>
            </a:pPr>
            <a:endParaRPr lang="en-GB" sz="1800" dirty="0"/>
          </a:p>
        </p:txBody>
      </p:sp>
    </p:spTree>
    <p:extLst>
      <p:ext uri="{BB962C8B-B14F-4D97-AF65-F5344CB8AC3E}">
        <p14:creationId xmlns:p14="http://schemas.microsoft.com/office/powerpoint/2010/main" val="3495077869"/>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arrow.wav"/>
          </p:stSnd>
        </p:sndAc>
      </p:transition>
    </mc:Choice>
    <mc:Fallback xmlns="">
      <p:transition spd="slow">
        <p:random/>
        <p:sndAc>
          <p:stSnd>
            <p:snd r:embed="rId3" name="arrow.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92728"/>
            <a:ext cx="8229600" cy="5314564"/>
          </a:xfrm>
        </p:spPr>
        <p:txBody>
          <a:bodyPr>
            <a:normAutofit fontScale="92500" lnSpcReduction="20000"/>
          </a:bodyPr>
          <a:lstStyle/>
          <a:p>
            <a:pPr marL="0" indent="0" algn="just">
              <a:buNone/>
            </a:pPr>
            <a:r>
              <a:rPr lang="id-ID" sz="2800" dirty="0" smtClean="0"/>
              <a:t>Keuntungan kombinasi dosis tetap antara lain:</a:t>
            </a:r>
          </a:p>
          <a:p>
            <a:pPr marL="0" indent="0" algn="just">
              <a:buNone/>
            </a:pPr>
            <a:endParaRPr lang="en-GB" sz="2800" dirty="0" smtClean="0"/>
          </a:p>
          <a:p>
            <a:pPr lvl="0" algn="just">
              <a:buFont typeface="+mj-lt"/>
              <a:buAutoNum type="alphaLcPeriod"/>
            </a:pPr>
            <a:r>
              <a:rPr lang="id-ID" sz="2800" dirty="0" smtClean="0"/>
              <a:t>Penatalaksanaan sederhana dengan kesalahan pembuatan resep minimal</a:t>
            </a:r>
            <a:endParaRPr lang="en-GB" sz="2800" dirty="0" smtClean="0"/>
          </a:p>
          <a:p>
            <a:pPr lvl="0" algn="just">
              <a:buFont typeface="+mj-lt"/>
              <a:buAutoNum type="alphaLcPeriod"/>
            </a:pPr>
            <a:r>
              <a:rPr lang="id-ID" sz="2800" dirty="0" smtClean="0"/>
              <a:t>Peningkatan kepatuhan dan penerimaan pasien </a:t>
            </a:r>
            <a:r>
              <a:rPr lang="en-US" sz="2800" dirty="0" err="1" smtClean="0"/>
              <a:t>dengan</a:t>
            </a:r>
            <a:r>
              <a:rPr lang="en-US" sz="2800" i="1" dirty="0" smtClean="0"/>
              <a:t> </a:t>
            </a:r>
            <a:r>
              <a:rPr lang="id-ID" sz="2800" dirty="0" smtClean="0"/>
              <a:t>penurunan kesalahan pengobatan yang tidak dis</a:t>
            </a:r>
            <a:r>
              <a:rPr lang="en-US" sz="2800" dirty="0" err="1" smtClean="0"/>
              <a:t>engaja</a:t>
            </a:r>
            <a:r>
              <a:rPr lang="en-US" sz="2800" dirty="0" smtClean="0"/>
              <a:t>.</a:t>
            </a:r>
            <a:endParaRPr lang="en-GB" sz="2800" dirty="0" smtClean="0"/>
          </a:p>
          <a:p>
            <a:pPr lvl="0" algn="just">
              <a:buFont typeface="+mj-lt"/>
              <a:buAutoNum type="alphaLcPeriod"/>
            </a:pPr>
            <a:r>
              <a:rPr lang="id-ID" sz="2800" dirty="0" smtClean="0"/>
              <a:t>Peningkatan    kepatuhan    tenaga    kesehatan    terhadap penatalaksanaan yang benar dan standar</a:t>
            </a:r>
            <a:endParaRPr lang="en-GB" sz="2800" dirty="0" smtClean="0"/>
          </a:p>
          <a:p>
            <a:pPr lvl="0" algn="just">
              <a:buFont typeface="+mj-lt"/>
              <a:buAutoNum type="alphaLcPeriod"/>
            </a:pPr>
            <a:r>
              <a:rPr lang="id-ID" sz="2800" dirty="0" smtClean="0"/>
              <a:t>Perbaikan   manajemen   obat  karena jenis   obat  lebih sedikit</a:t>
            </a:r>
            <a:endParaRPr lang="en-GB" sz="2800" dirty="0" smtClean="0"/>
          </a:p>
          <a:p>
            <a:pPr lvl="0" algn="just">
              <a:buFont typeface="+mj-lt"/>
              <a:buAutoNum type="alphaLcPeriod"/>
            </a:pPr>
            <a:r>
              <a:rPr lang="id-ID" sz="2800" dirty="0" smtClean="0"/>
              <a:t>Menurunkan risiko penyalahgunaan  obat tunggal dan MDR akibat penurunan penggunaan monoterapi</a:t>
            </a:r>
            <a:endParaRPr lang="en-GB" sz="2800" dirty="0" smtClean="0"/>
          </a:p>
          <a:p>
            <a:endParaRPr lang="id-ID"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709" y="861967"/>
            <a:ext cx="8420139" cy="703596"/>
          </a:xfrm>
        </p:spPr>
        <p:txBody>
          <a:bodyPr>
            <a:noAutofit/>
          </a:bodyPr>
          <a:lstStyle/>
          <a:p>
            <a:pPr marL="0" indent="0">
              <a:buNone/>
            </a:pPr>
            <a:r>
              <a:rPr lang="id-ID" sz="1800" b="1" dirty="0" smtClean="0"/>
              <a:t>B. 	PADUAN </a:t>
            </a:r>
            <a:r>
              <a:rPr lang="id-ID" sz="1800" b="1" dirty="0"/>
              <a:t>OBAT ANTI </a:t>
            </a:r>
            <a:r>
              <a:rPr lang="id-ID" sz="1800" b="1" dirty="0" smtClean="0"/>
              <a:t>TUBERKULOSIS</a:t>
            </a:r>
            <a:endParaRPr lang="en-US" sz="1800" b="1" dirty="0" smtClean="0"/>
          </a:p>
          <a:p>
            <a:pPr marL="0" indent="0" algn="ctr">
              <a:buNone/>
            </a:pPr>
            <a:r>
              <a:rPr lang="id-ID" sz="1800" b="1" dirty="0"/>
              <a:t>Paduan pengobatan </a:t>
            </a:r>
            <a:r>
              <a:rPr lang="id-ID" sz="1800" b="1" dirty="0" err="1"/>
              <a:t>standard</a:t>
            </a:r>
            <a:r>
              <a:rPr lang="id-ID" sz="1800" b="1" dirty="0"/>
              <a:t> yang direkomendasikan WHO</a:t>
            </a:r>
            <a:endParaRPr lang="en-GB" sz="1800" dirty="0"/>
          </a:p>
          <a:p>
            <a:pPr marL="0" indent="0">
              <a:buNone/>
            </a:pPr>
            <a:endParaRPr lang="en-GB" sz="1800" dirty="0"/>
          </a:p>
        </p:txBody>
      </p:sp>
      <p:graphicFrame>
        <p:nvGraphicFramePr>
          <p:cNvPr id="5" name="Table 4"/>
          <p:cNvGraphicFramePr>
            <a:graphicFrameLocks noGrp="1"/>
          </p:cNvGraphicFramePr>
          <p:nvPr>
            <p:extLst>
              <p:ext uri="{D42A27DB-BD31-4B8C-83A1-F6EECF244321}">
                <p14:modId xmlns:p14="http://schemas.microsoft.com/office/powerpoint/2010/main" val="1583974409"/>
              </p:ext>
            </p:extLst>
          </p:nvPr>
        </p:nvGraphicFramePr>
        <p:xfrm>
          <a:off x="353961" y="1731577"/>
          <a:ext cx="8539316" cy="4290386"/>
        </p:xfrm>
        <a:graphic>
          <a:graphicData uri="http://schemas.openxmlformats.org/drawingml/2006/table">
            <a:tbl>
              <a:tblPr>
                <a:tableStyleId>{3C2FFA5D-87B4-456A-9821-1D502468CF0F}</a:tableStyleId>
              </a:tblPr>
              <a:tblGrid>
                <a:gridCol w="2015439"/>
                <a:gridCol w="2810442"/>
                <a:gridCol w="2015439"/>
                <a:gridCol w="1697996"/>
              </a:tblGrid>
              <a:tr h="199798">
                <a:tc rowSpan="2">
                  <a:txBody>
                    <a:bodyPr/>
                    <a:lstStyle/>
                    <a:p>
                      <a:pPr algn="ctr">
                        <a:lnSpc>
                          <a:spcPct val="115000"/>
                        </a:lnSpc>
                        <a:spcAft>
                          <a:spcPts val="0"/>
                        </a:spcAft>
                      </a:pPr>
                      <a:r>
                        <a:rPr lang="id-ID" sz="1200" dirty="0">
                          <a:solidFill>
                            <a:schemeClr val="tx1"/>
                          </a:solidFill>
                          <a:effectLst/>
                        </a:rPr>
                        <a:t>Kategori</a:t>
                      </a:r>
                      <a:endParaRPr lang="en-GB" sz="1200" dirty="0">
                        <a:solidFill>
                          <a:schemeClr val="tx1"/>
                        </a:solidFill>
                        <a:effectLst/>
                      </a:endParaRPr>
                    </a:p>
                    <a:p>
                      <a:pPr algn="ctr">
                        <a:lnSpc>
                          <a:spcPct val="115000"/>
                        </a:lnSpc>
                        <a:spcAft>
                          <a:spcPts val="0"/>
                        </a:spcAft>
                      </a:pPr>
                      <a:r>
                        <a:rPr lang="id-ID" sz="1200" dirty="0">
                          <a:solidFill>
                            <a:schemeClr val="tx1"/>
                          </a:solidFill>
                          <a:effectLst/>
                        </a:rPr>
                        <a:t>Pengobatan</a:t>
                      </a:r>
                      <a:endParaRPr lang="en-GB" sz="1200" dirty="0">
                        <a:solidFill>
                          <a:schemeClr val="tx1"/>
                        </a:solidFill>
                        <a:effectLst/>
                      </a:endParaRPr>
                    </a:p>
                    <a:p>
                      <a:pPr algn="ctr">
                        <a:lnSpc>
                          <a:spcPct val="115000"/>
                        </a:lnSpc>
                        <a:spcAft>
                          <a:spcPts val="0"/>
                        </a:spcAft>
                      </a:pPr>
                      <a:r>
                        <a:rPr lang="id-ID" sz="1200" dirty="0">
                          <a:solidFill>
                            <a:schemeClr val="tx1"/>
                          </a:solidFill>
                          <a:effectLst/>
                        </a:rPr>
                        <a:t>TB</a:t>
                      </a:r>
                      <a:endParaRPr lang="en-GB" sz="1200" b="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4130" marR="24130" marT="0" marB="0" anchor="ctr">
                    <a:solidFill>
                      <a:schemeClr val="bg1">
                        <a:lumMod val="95000"/>
                      </a:schemeClr>
                    </a:solidFill>
                  </a:tcPr>
                </a:tc>
                <a:tc rowSpan="2">
                  <a:txBody>
                    <a:bodyPr/>
                    <a:lstStyle/>
                    <a:p>
                      <a:pPr algn="ctr">
                        <a:lnSpc>
                          <a:spcPct val="115000"/>
                        </a:lnSpc>
                        <a:spcAft>
                          <a:spcPts val="0"/>
                        </a:spcAft>
                      </a:pPr>
                      <a:r>
                        <a:rPr lang="id-ID" sz="1200" dirty="0">
                          <a:solidFill>
                            <a:schemeClr val="tx1"/>
                          </a:solidFill>
                          <a:effectLst/>
                        </a:rPr>
                        <a:t>Pasien TB</a:t>
                      </a:r>
                      <a:endParaRPr lang="en-GB" sz="1200" b="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4130" marR="24130" marT="0" marB="0" anchor="ctr">
                    <a:solidFill>
                      <a:schemeClr val="bg1">
                        <a:lumMod val="95000"/>
                      </a:schemeClr>
                    </a:solidFill>
                  </a:tcPr>
                </a:tc>
                <a:tc gridSpan="2">
                  <a:txBody>
                    <a:bodyPr/>
                    <a:lstStyle/>
                    <a:p>
                      <a:pPr algn="ctr">
                        <a:lnSpc>
                          <a:spcPct val="115000"/>
                        </a:lnSpc>
                        <a:spcAft>
                          <a:spcPts val="0"/>
                        </a:spcAft>
                      </a:pPr>
                      <a:r>
                        <a:rPr lang="id-ID" sz="1100" dirty="0">
                          <a:solidFill>
                            <a:schemeClr val="tx1"/>
                          </a:solidFill>
                          <a:effectLst/>
                        </a:rPr>
                        <a:t>Paduan OAT</a:t>
                      </a:r>
                      <a:endParaRPr lang="en-GB" sz="11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4130" marR="24130" marT="0" marB="0" anchor="ctr">
                    <a:solidFill>
                      <a:schemeClr val="bg1">
                        <a:lumMod val="95000"/>
                      </a:schemeClr>
                    </a:solidFill>
                  </a:tcPr>
                </a:tc>
                <a:tc hMerge="1">
                  <a:txBody>
                    <a:bodyPr/>
                    <a:lstStyle/>
                    <a:p>
                      <a:endParaRPr lang="id-ID"/>
                    </a:p>
                  </a:txBody>
                  <a:tcPr/>
                </a:tc>
              </a:tr>
              <a:tr h="599395">
                <a:tc vMerge="1">
                  <a:txBody>
                    <a:bodyPr/>
                    <a:lstStyle/>
                    <a:p>
                      <a:endParaRPr lang="id-ID"/>
                    </a:p>
                  </a:txBody>
                  <a:tcPr/>
                </a:tc>
                <a:tc vMerge="1">
                  <a:txBody>
                    <a:bodyPr/>
                    <a:lstStyle/>
                    <a:p>
                      <a:endParaRPr lang="id-ID"/>
                    </a:p>
                  </a:txBody>
                  <a:tcPr/>
                </a:tc>
                <a:tc>
                  <a:txBody>
                    <a:bodyPr/>
                    <a:lstStyle/>
                    <a:p>
                      <a:pPr algn="ctr">
                        <a:lnSpc>
                          <a:spcPct val="115000"/>
                        </a:lnSpc>
                        <a:spcAft>
                          <a:spcPts val="0"/>
                        </a:spcAft>
                      </a:pPr>
                      <a:r>
                        <a:rPr lang="id-ID" sz="1200">
                          <a:solidFill>
                            <a:schemeClr val="tx1"/>
                          </a:solidFill>
                          <a:effectLst/>
                        </a:rPr>
                        <a:t>Tahap awal (harian)</a:t>
                      </a:r>
                      <a:endParaRPr lang="en-GB" sz="1200" b="1">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4130" marR="24130" marT="0" marB="0" anchor="ctr">
                    <a:solidFill>
                      <a:schemeClr val="bg1">
                        <a:lumMod val="95000"/>
                      </a:schemeClr>
                    </a:solidFill>
                  </a:tcPr>
                </a:tc>
                <a:tc>
                  <a:txBody>
                    <a:bodyPr/>
                    <a:lstStyle/>
                    <a:p>
                      <a:pPr algn="ctr">
                        <a:lnSpc>
                          <a:spcPct val="115000"/>
                        </a:lnSpc>
                        <a:spcAft>
                          <a:spcPts val="0"/>
                        </a:spcAft>
                      </a:pPr>
                      <a:r>
                        <a:rPr lang="id-ID" sz="1200" dirty="0">
                          <a:solidFill>
                            <a:schemeClr val="tx1"/>
                          </a:solidFill>
                          <a:effectLst/>
                        </a:rPr>
                        <a:t>Tahap lanjutan (harian atau 3 x seminggu)</a:t>
                      </a:r>
                      <a:r>
                        <a:rPr lang="en-US" sz="1200" baseline="30000" dirty="0">
                          <a:solidFill>
                            <a:schemeClr val="tx1"/>
                          </a:solidFill>
                          <a:effectLst/>
                        </a:rPr>
                        <a:t>a</a:t>
                      </a:r>
                      <a:endParaRPr lang="en-GB" sz="1200" b="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4130" marR="24130" marT="0" marB="0" anchor="ctr">
                    <a:solidFill>
                      <a:schemeClr val="bg1">
                        <a:lumMod val="95000"/>
                      </a:schemeClr>
                    </a:solidFill>
                  </a:tcPr>
                </a:tc>
              </a:tr>
              <a:tr h="1398587">
                <a:tc>
                  <a:txBody>
                    <a:bodyPr/>
                    <a:lstStyle/>
                    <a:p>
                      <a:pPr algn="ctr">
                        <a:lnSpc>
                          <a:spcPct val="115000"/>
                        </a:lnSpc>
                        <a:spcAft>
                          <a:spcPts val="0"/>
                        </a:spcAft>
                      </a:pPr>
                      <a:r>
                        <a:rPr lang="id-ID" sz="1200" dirty="0">
                          <a:solidFill>
                            <a:schemeClr val="tx1"/>
                          </a:solidFill>
                          <a:effectLst/>
                        </a:rPr>
                        <a:t>I</a:t>
                      </a:r>
                      <a:endParaRPr lang="en-GB"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4130" marR="24130" marT="0" marB="0" anchor="ctr">
                    <a:solidFill>
                      <a:schemeClr val="bg1">
                        <a:lumMod val="95000"/>
                      </a:schemeClr>
                    </a:solidFill>
                  </a:tcPr>
                </a:tc>
                <a:tc>
                  <a:txBody>
                    <a:bodyPr/>
                    <a:lstStyle/>
                    <a:p>
                      <a:pPr marL="200025" indent="-200025">
                        <a:lnSpc>
                          <a:spcPct val="115000"/>
                        </a:lnSpc>
                        <a:spcAft>
                          <a:spcPts val="0"/>
                        </a:spcAft>
                        <a:tabLst>
                          <a:tab pos="200025" algn="l"/>
                        </a:tabLst>
                      </a:pPr>
                      <a:r>
                        <a:rPr lang="id-ID" sz="1200" dirty="0">
                          <a:solidFill>
                            <a:schemeClr val="tx1"/>
                          </a:solidFill>
                          <a:effectLst/>
                        </a:rPr>
                        <a:t>•  	TB paru BTA positif, kasus baru</a:t>
                      </a:r>
                      <a:endParaRPr lang="en-GB" sz="1200" dirty="0">
                        <a:solidFill>
                          <a:schemeClr val="tx1"/>
                        </a:solidFill>
                        <a:effectLst/>
                      </a:endParaRPr>
                    </a:p>
                    <a:p>
                      <a:pPr marL="200025" indent="-200025">
                        <a:lnSpc>
                          <a:spcPct val="115000"/>
                        </a:lnSpc>
                        <a:spcAft>
                          <a:spcPts val="0"/>
                        </a:spcAft>
                        <a:tabLst>
                          <a:tab pos="200025" algn="l"/>
                        </a:tabLst>
                      </a:pPr>
                      <a:r>
                        <a:rPr lang="id-ID" sz="1200" dirty="0">
                          <a:solidFill>
                            <a:schemeClr val="tx1"/>
                          </a:solidFill>
                          <a:effectLst/>
                        </a:rPr>
                        <a:t>•  	TB paru BTA negatif, kasus baru</a:t>
                      </a:r>
                      <a:endParaRPr lang="en-GB" sz="1200" dirty="0">
                        <a:solidFill>
                          <a:schemeClr val="tx1"/>
                        </a:solidFill>
                        <a:effectLst/>
                      </a:endParaRPr>
                    </a:p>
                    <a:p>
                      <a:pPr marL="200025" indent="-200025">
                        <a:lnSpc>
                          <a:spcPct val="115000"/>
                        </a:lnSpc>
                        <a:spcAft>
                          <a:spcPts val="0"/>
                        </a:spcAft>
                        <a:tabLst>
                          <a:tab pos="200025" algn="l"/>
                        </a:tabLst>
                      </a:pPr>
                      <a:r>
                        <a:rPr lang="id-ID" sz="1200" dirty="0">
                          <a:solidFill>
                            <a:schemeClr val="tx1"/>
                          </a:solidFill>
                          <a:effectLst/>
                        </a:rPr>
                        <a:t>•  	TB paru dengan lesi luas, disertai/tidak HIV atau TB </a:t>
                      </a:r>
                      <a:r>
                        <a:rPr lang="id-ID" sz="1200" dirty="0" err="1">
                          <a:solidFill>
                            <a:schemeClr val="tx1"/>
                          </a:solidFill>
                          <a:effectLst/>
                        </a:rPr>
                        <a:t>ekstraparu</a:t>
                      </a:r>
                      <a:r>
                        <a:rPr lang="id-ID" sz="1200" dirty="0">
                          <a:solidFill>
                            <a:schemeClr val="tx1"/>
                          </a:solidFill>
                          <a:effectLst/>
                        </a:rPr>
                        <a:t> berat</a:t>
                      </a:r>
                      <a:endParaRPr lang="en-GB"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4130" marR="24130" marT="0" marB="0" anchor="ctr">
                    <a:solidFill>
                      <a:schemeClr val="bg1">
                        <a:lumMod val="95000"/>
                      </a:schemeClr>
                    </a:solidFill>
                  </a:tcPr>
                </a:tc>
                <a:tc>
                  <a:txBody>
                    <a:bodyPr/>
                    <a:lstStyle/>
                    <a:p>
                      <a:pPr algn="ctr">
                        <a:lnSpc>
                          <a:spcPct val="115000"/>
                        </a:lnSpc>
                        <a:spcAft>
                          <a:spcPts val="0"/>
                        </a:spcAft>
                      </a:pPr>
                      <a:r>
                        <a:rPr lang="id-ID" sz="1200" dirty="0">
                          <a:solidFill>
                            <a:schemeClr val="tx1"/>
                          </a:solidFill>
                          <a:effectLst/>
                        </a:rPr>
                        <a:t>2 </a:t>
                      </a:r>
                      <a:r>
                        <a:rPr lang="id-ID" sz="1200" dirty="0" smtClean="0">
                          <a:solidFill>
                            <a:schemeClr val="tx1"/>
                          </a:solidFill>
                          <a:effectLst/>
                        </a:rPr>
                        <a:t>RHZE</a:t>
                      </a:r>
                    </a:p>
                  </a:txBody>
                  <a:tcPr marL="24130" marR="24130" marT="0" marB="0" anchor="ctr">
                    <a:solidFill>
                      <a:schemeClr val="bg1">
                        <a:lumMod val="95000"/>
                      </a:schemeClr>
                    </a:solidFill>
                  </a:tcPr>
                </a:tc>
                <a:tc>
                  <a:txBody>
                    <a:bodyPr/>
                    <a:lstStyle/>
                    <a:p>
                      <a:pPr algn="ctr">
                        <a:lnSpc>
                          <a:spcPct val="115000"/>
                        </a:lnSpc>
                        <a:spcAft>
                          <a:spcPts val="0"/>
                        </a:spcAft>
                      </a:pPr>
                      <a:r>
                        <a:rPr lang="id-ID" sz="1200" dirty="0">
                          <a:solidFill>
                            <a:schemeClr val="tx1"/>
                          </a:solidFill>
                          <a:effectLst/>
                        </a:rPr>
                        <a:t>4R3H3 atau </a:t>
                      </a:r>
                      <a:r>
                        <a:rPr lang="id-ID" sz="1200" dirty="0" smtClean="0">
                          <a:solidFill>
                            <a:schemeClr val="tx1"/>
                          </a:solidFill>
                          <a:effectLst/>
                        </a:rPr>
                        <a:t>4RH</a:t>
                      </a:r>
                      <a:endParaRPr lang="en-GB" sz="1200" b="1" dirty="0">
                        <a:solidFill>
                          <a:srgbClr val="C00000"/>
                        </a:solidFill>
                        <a:effectLst/>
                      </a:endParaRPr>
                    </a:p>
                    <a:p>
                      <a:pPr algn="ctr">
                        <a:lnSpc>
                          <a:spcPct val="115000"/>
                        </a:lnSpc>
                        <a:spcAft>
                          <a:spcPts val="0"/>
                        </a:spcAft>
                      </a:pPr>
                      <a:r>
                        <a:rPr lang="id-ID" sz="1200" dirty="0">
                          <a:solidFill>
                            <a:schemeClr val="tx1"/>
                          </a:solidFill>
                          <a:effectLst/>
                        </a:rPr>
                        <a:t>atau 6 H3E3 atau 6 HE</a:t>
                      </a:r>
                      <a:endParaRPr lang="en-GB"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4130" marR="24130" marT="0" marB="0" anchor="ctr">
                    <a:solidFill>
                      <a:schemeClr val="bg1">
                        <a:lumMod val="95000"/>
                      </a:schemeClr>
                    </a:solidFill>
                  </a:tcPr>
                </a:tc>
              </a:tr>
              <a:tr h="998991">
                <a:tc>
                  <a:txBody>
                    <a:bodyPr/>
                    <a:lstStyle/>
                    <a:p>
                      <a:pPr algn="ctr">
                        <a:lnSpc>
                          <a:spcPct val="115000"/>
                        </a:lnSpc>
                        <a:spcAft>
                          <a:spcPts val="0"/>
                        </a:spcAft>
                      </a:pPr>
                      <a:r>
                        <a:rPr lang="id-ID" sz="1200">
                          <a:solidFill>
                            <a:schemeClr val="tx1"/>
                          </a:solidFill>
                          <a:effectLst/>
                        </a:rPr>
                        <a:t>II</a:t>
                      </a:r>
                      <a:endParaRPr lang="en-GB" sz="12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4130" marR="24130" marT="0" marB="0" anchor="ctr">
                    <a:solidFill>
                      <a:schemeClr val="bg1">
                        <a:lumMod val="95000"/>
                      </a:schemeClr>
                    </a:solidFill>
                  </a:tcPr>
                </a:tc>
                <a:tc>
                  <a:txBody>
                    <a:bodyPr/>
                    <a:lstStyle/>
                    <a:p>
                      <a:pPr>
                        <a:lnSpc>
                          <a:spcPct val="115000"/>
                        </a:lnSpc>
                        <a:spcAft>
                          <a:spcPts val="0"/>
                        </a:spcAft>
                      </a:pPr>
                      <a:r>
                        <a:rPr lang="id-ID" sz="1200" dirty="0">
                          <a:solidFill>
                            <a:schemeClr val="tx1"/>
                          </a:solidFill>
                          <a:effectLst/>
                        </a:rPr>
                        <a:t>TB paru BTA positif, pengobatan ulang</a:t>
                      </a:r>
                      <a:endParaRPr lang="en-GB" sz="1200" dirty="0">
                        <a:solidFill>
                          <a:schemeClr val="tx1"/>
                        </a:solidFill>
                        <a:effectLst/>
                      </a:endParaRPr>
                    </a:p>
                    <a:p>
                      <a:pPr marL="200025" indent="-200025">
                        <a:lnSpc>
                          <a:spcPct val="115000"/>
                        </a:lnSpc>
                        <a:spcAft>
                          <a:spcPts val="0"/>
                        </a:spcAft>
                        <a:tabLst>
                          <a:tab pos="200025" algn="l"/>
                        </a:tabLst>
                      </a:pPr>
                      <a:r>
                        <a:rPr lang="id-ID" sz="1200" dirty="0">
                          <a:solidFill>
                            <a:schemeClr val="tx1"/>
                          </a:solidFill>
                          <a:effectLst/>
                        </a:rPr>
                        <a:t>•  	Kasus kambuh</a:t>
                      </a:r>
                      <a:endParaRPr lang="en-GB" sz="1200" dirty="0">
                        <a:solidFill>
                          <a:schemeClr val="tx1"/>
                        </a:solidFill>
                        <a:effectLst/>
                      </a:endParaRPr>
                    </a:p>
                    <a:p>
                      <a:pPr marL="200025" indent="-200025">
                        <a:lnSpc>
                          <a:spcPct val="115000"/>
                        </a:lnSpc>
                        <a:spcAft>
                          <a:spcPts val="0"/>
                        </a:spcAft>
                        <a:tabLst>
                          <a:tab pos="200025" algn="l"/>
                        </a:tabLst>
                      </a:pPr>
                      <a:r>
                        <a:rPr lang="id-ID" sz="1200" dirty="0">
                          <a:solidFill>
                            <a:schemeClr val="tx1"/>
                          </a:solidFill>
                          <a:effectLst/>
                        </a:rPr>
                        <a:t>•  	Kasus putus berobat</a:t>
                      </a:r>
                      <a:endParaRPr lang="en-GB" sz="1200" dirty="0">
                        <a:solidFill>
                          <a:schemeClr val="tx1"/>
                        </a:solidFill>
                        <a:effectLst/>
                      </a:endParaRPr>
                    </a:p>
                    <a:p>
                      <a:pPr marL="200025" indent="-200025">
                        <a:lnSpc>
                          <a:spcPct val="115000"/>
                        </a:lnSpc>
                        <a:spcAft>
                          <a:spcPts val="0"/>
                        </a:spcAft>
                        <a:tabLst>
                          <a:tab pos="200025" algn="l"/>
                        </a:tabLst>
                      </a:pPr>
                      <a:r>
                        <a:rPr lang="id-ID" sz="1200" dirty="0">
                          <a:solidFill>
                            <a:schemeClr val="tx1"/>
                          </a:solidFill>
                          <a:effectLst/>
                        </a:rPr>
                        <a:t>•  	Kasus gagal</a:t>
                      </a:r>
                      <a:endParaRPr lang="en-GB"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4130" marR="24130" marT="0" marB="0" anchor="ctr">
                    <a:solidFill>
                      <a:schemeClr val="bg1">
                        <a:lumMod val="95000"/>
                      </a:schemeClr>
                    </a:solidFill>
                  </a:tcPr>
                </a:tc>
                <a:tc>
                  <a:txBody>
                    <a:bodyPr/>
                    <a:lstStyle/>
                    <a:p>
                      <a:pPr algn="ctr">
                        <a:lnSpc>
                          <a:spcPct val="115000"/>
                        </a:lnSpc>
                        <a:spcAft>
                          <a:spcPts val="0"/>
                        </a:spcAft>
                      </a:pPr>
                      <a:r>
                        <a:rPr lang="id-ID" sz="1200" dirty="0">
                          <a:solidFill>
                            <a:schemeClr val="tx1"/>
                          </a:solidFill>
                          <a:effectLst/>
                        </a:rPr>
                        <a:t>2 RHZES/1 RHZE</a:t>
                      </a:r>
                      <a:endParaRPr lang="en-GB"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4130" marR="24130" marT="0" marB="0" anchor="ctr">
                    <a:solidFill>
                      <a:schemeClr val="bg1">
                        <a:lumMod val="95000"/>
                      </a:schemeClr>
                    </a:solidFill>
                  </a:tcPr>
                </a:tc>
                <a:tc>
                  <a:txBody>
                    <a:bodyPr/>
                    <a:lstStyle/>
                    <a:p>
                      <a:pPr algn="ctr">
                        <a:lnSpc>
                          <a:spcPct val="115000"/>
                        </a:lnSpc>
                        <a:spcAft>
                          <a:spcPts val="0"/>
                        </a:spcAft>
                      </a:pPr>
                      <a:r>
                        <a:rPr lang="id-ID" sz="1200">
                          <a:solidFill>
                            <a:schemeClr val="tx1"/>
                          </a:solidFill>
                          <a:effectLst/>
                        </a:rPr>
                        <a:t>5 R3H3E3 atau 5RHE</a:t>
                      </a:r>
                      <a:endParaRPr lang="en-GB" sz="12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4130" marR="24130" marT="0" marB="0" anchor="ctr">
                    <a:solidFill>
                      <a:schemeClr val="bg1">
                        <a:lumMod val="95000"/>
                      </a:schemeClr>
                    </a:solidFill>
                  </a:tcPr>
                </a:tc>
              </a:tr>
              <a:tr h="799193">
                <a:tc>
                  <a:txBody>
                    <a:bodyPr/>
                    <a:lstStyle/>
                    <a:p>
                      <a:pPr algn="ctr">
                        <a:lnSpc>
                          <a:spcPct val="115000"/>
                        </a:lnSpc>
                        <a:spcAft>
                          <a:spcPts val="0"/>
                        </a:spcAft>
                      </a:pPr>
                      <a:r>
                        <a:rPr lang="id-ID" sz="1200">
                          <a:solidFill>
                            <a:schemeClr val="tx1"/>
                          </a:solidFill>
                          <a:effectLst/>
                        </a:rPr>
                        <a:t>III</a:t>
                      </a:r>
                      <a:endParaRPr lang="en-GB" sz="12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4130" marR="24130" marT="0" marB="0" anchor="ctr">
                    <a:solidFill>
                      <a:schemeClr val="bg1">
                        <a:lumMod val="95000"/>
                      </a:schemeClr>
                    </a:solidFill>
                  </a:tcPr>
                </a:tc>
                <a:tc>
                  <a:txBody>
                    <a:bodyPr/>
                    <a:lstStyle/>
                    <a:p>
                      <a:pPr marL="200025" indent="-200025">
                        <a:lnSpc>
                          <a:spcPct val="115000"/>
                        </a:lnSpc>
                        <a:spcAft>
                          <a:spcPts val="0"/>
                        </a:spcAft>
                        <a:tabLst>
                          <a:tab pos="200025" algn="l"/>
                        </a:tabLst>
                      </a:pPr>
                      <a:r>
                        <a:rPr lang="id-ID" sz="1200">
                          <a:solidFill>
                            <a:schemeClr val="tx1"/>
                          </a:solidFill>
                          <a:effectLst/>
                        </a:rPr>
                        <a:t>• 	TB paru BTA negatif, dengan lesi luas, disertai/tidak HIV atau TB ekstraparu berat</a:t>
                      </a:r>
                      <a:endParaRPr lang="en-GB" sz="12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4130" marR="24130" marT="0" marB="0" anchor="ctr">
                    <a:solidFill>
                      <a:schemeClr val="bg1">
                        <a:lumMod val="95000"/>
                      </a:schemeClr>
                    </a:solidFill>
                  </a:tcPr>
                </a:tc>
                <a:tc>
                  <a:txBody>
                    <a:bodyPr/>
                    <a:lstStyle/>
                    <a:p>
                      <a:pPr algn="ctr">
                        <a:lnSpc>
                          <a:spcPct val="115000"/>
                        </a:lnSpc>
                        <a:spcAft>
                          <a:spcPts val="0"/>
                        </a:spcAft>
                      </a:pPr>
                      <a:r>
                        <a:rPr lang="id-ID" sz="1200" dirty="0">
                          <a:solidFill>
                            <a:schemeClr val="tx1"/>
                          </a:solidFill>
                          <a:effectLst/>
                        </a:rPr>
                        <a:t>2 RHZE</a:t>
                      </a:r>
                      <a:endParaRPr lang="en-GB"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4130" marR="24130" marT="0" marB="0" anchor="ctr">
                    <a:solidFill>
                      <a:schemeClr val="bg1">
                        <a:lumMod val="95000"/>
                      </a:schemeClr>
                    </a:solidFill>
                  </a:tcPr>
                </a:tc>
                <a:tc>
                  <a:txBody>
                    <a:bodyPr/>
                    <a:lstStyle/>
                    <a:p>
                      <a:pPr algn="ctr">
                        <a:lnSpc>
                          <a:spcPct val="115000"/>
                        </a:lnSpc>
                        <a:spcAft>
                          <a:spcPts val="0"/>
                        </a:spcAft>
                      </a:pPr>
                      <a:r>
                        <a:rPr lang="id-ID" sz="1200" dirty="0">
                          <a:solidFill>
                            <a:schemeClr val="tx1"/>
                          </a:solidFill>
                          <a:effectLst/>
                        </a:rPr>
                        <a:t>4R3H3 atau 4RH</a:t>
                      </a:r>
                      <a:endParaRPr lang="en-GB" sz="1200" dirty="0">
                        <a:solidFill>
                          <a:schemeClr val="tx1"/>
                        </a:solidFill>
                        <a:effectLst/>
                      </a:endParaRPr>
                    </a:p>
                    <a:p>
                      <a:pPr algn="ctr">
                        <a:lnSpc>
                          <a:spcPct val="115000"/>
                        </a:lnSpc>
                        <a:spcAft>
                          <a:spcPts val="0"/>
                        </a:spcAft>
                      </a:pPr>
                      <a:r>
                        <a:rPr lang="id-ID" sz="1200" dirty="0">
                          <a:solidFill>
                            <a:schemeClr val="tx1"/>
                          </a:solidFill>
                          <a:effectLst/>
                        </a:rPr>
                        <a:t>atau 6 H3E3 atau 6 HE</a:t>
                      </a:r>
                      <a:endParaRPr lang="en-GB"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4130" marR="24130" marT="0" marB="0" anchor="ctr">
                    <a:solidFill>
                      <a:schemeClr val="bg1">
                        <a:lumMod val="95000"/>
                      </a:schemeClr>
                    </a:solidFill>
                  </a:tcPr>
                </a:tc>
              </a:tr>
              <a:tr h="199798">
                <a:tc>
                  <a:txBody>
                    <a:bodyPr/>
                    <a:lstStyle/>
                    <a:p>
                      <a:pPr algn="ctr">
                        <a:lnSpc>
                          <a:spcPct val="115000"/>
                        </a:lnSpc>
                        <a:spcAft>
                          <a:spcPts val="0"/>
                        </a:spcAft>
                      </a:pPr>
                      <a:r>
                        <a:rPr lang="id-ID" sz="1200">
                          <a:solidFill>
                            <a:schemeClr val="tx1"/>
                          </a:solidFill>
                          <a:effectLst/>
                        </a:rPr>
                        <a:t>IV</a:t>
                      </a:r>
                      <a:endParaRPr lang="en-GB" sz="12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4130" marR="24130" marT="0" marB="0" anchor="ctr">
                    <a:solidFill>
                      <a:schemeClr val="bg1">
                        <a:lumMod val="95000"/>
                      </a:schemeClr>
                    </a:solidFill>
                  </a:tcPr>
                </a:tc>
                <a:tc>
                  <a:txBody>
                    <a:bodyPr/>
                    <a:lstStyle/>
                    <a:p>
                      <a:pPr marL="200025" indent="-200025">
                        <a:lnSpc>
                          <a:spcPct val="115000"/>
                        </a:lnSpc>
                        <a:spcAft>
                          <a:spcPts val="0"/>
                        </a:spcAft>
                        <a:tabLst>
                          <a:tab pos="200025" algn="l"/>
                        </a:tabLst>
                      </a:pPr>
                      <a:r>
                        <a:rPr lang="id-ID" sz="1200">
                          <a:solidFill>
                            <a:schemeClr val="tx1"/>
                          </a:solidFill>
                          <a:effectLst/>
                        </a:rPr>
                        <a:t>TB MDR</a:t>
                      </a:r>
                      <a:endParaRPr lang="en-GB" sz="12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4130" marR="24130" marT="0" marB="0" anchor="ctr">
                    <a:solidFill>
                      <a:schemeClr val="bg1">
                        <a:lumMod val="95000"/>
                      </a:schemeClr>
                    </a:solidFill>
                  </a:tcPr>
                </a:tc>
                <a:tc gridSpan="2">
                  <a:txBody>
                    <a:bodyPr/>
                    <a:lstStyle/>
                    <a:p>
                      <a:pPr algn="ctr">
                        <a:lnSpc>
                          <a:spcPct val="115000"/>
                        </a:lnSpc>
                        <a:spcAft>
                          <a:spcPts val="0"/>
                        </a:spcAft>
                      </a:pPr>
                      <a:r>
                        <a:rPr lang="id-ID" sz="1200" dirty="0">
                          <a:solidFill>
                            <a:schemeClr val="tx1"/>
                          </a:solidFill>
                          <a:effectLst/>
                        </a:rPr>
                        <a:t>OAT untuk TB MDR</a:t>
                      </a:r>
                      <a:endParaRPr lang="en-GB"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4130" marR="24130" marT="0" marB="0" anchor="ctr">
                    <a:solidFill>
                      <a:schemeClr val="bg1">
                        <a:lumMod val="95000"/>
                      </a:schemeClr>
                    </a:solidFill>
                  </a:tcPr>
                </a:tc>
                <a:tc hMerge="1">
                  <a:txBody>
                    <a:bodyPr/>
                    <a:lstStyle/>
                    <a:p>
                      <a:endParaRPr lang="id-ID"/>
                    </a:p>
                  </a:txBody>
                  <a:tcPr/>
                </a:tc>
              </a:tr>
            </a:tbl>
          </a:graphicData>
        </a:graphic>
      </p:graphicFrame>
      <p:sp>
        <p:nvSpPr>
          <p:cNvPr id="6" name="Content Placeholder 2"/>
          <p:cNvSpPr txBox="1">
            <a:spLocks/>
          </p:cNvSpPr>
          <p:nvPr/>
        </p:nvSpPr>
        <p:spPr>
          <a:xfrm>
            <a:off x="372170" y="6239021"/>
            <a:ext cx="8420139" cy="45016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ctr">
              <a:buNone/>
            </a:pPr>
            <a:r>
              <a:rPr lang="id-ID" sz="1800" dirty="0"/>
              <a:t>(</a:t>
            </a:r>
            <a:r>
              <a:rPr lang="id-ID" sz="1800" dirty="0" err="1"/>
              <a:t>Treatment</a:t>
            </a:r>
            <a:r>
              <a:rPr lang="id-ID" sz="1800" dirty="0"/>
              <a:t> of </a:t>
            </a:r>
            <a:r>
              <a:rPr lang="id-ID" sz="1800" dirty="0" err="1"/>
              <a:t>Tuberculosis</a:t>
            </a:r>
            <a:r>
              <a:rPr lang="id-ID" sz="1800" dirty="0"/>
              <a:t>: </a:t>
            </a:r>
            <a:r>
              <a:rPr lang="id-ID" sz="1800" dirty="0" err="1"/>
              <a:t>Guideline</a:t>
            </a:r>
            <a:r>
              <a:rPr lang="id-ID" sz="1800" dirty="0"/>
              <a:t> for National Program, WHO, 2003)</a:t>
            </a:r>
            <a:endParaRPr lang="en-GB" sz="1800" dirty="0"/>
          </a:p>
        </p:txBody>
      </p:sp>
    </p:spTree>
    <p:extLst>
      <p:ext uri="{BB962C8B-B14F-4D97-AF65-F5344CB8AC3E}">
        <p14:creationId xmlns:p14="http://schemas.microsoft.com/office/powerpoint/2010/main" val="1502277338"/>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arrow.wav"/>
          </p:stSnd>
        </p:sndAc>
      </p:transition>
    </mc:Choice>
    <mc:Fallback xmlns="">
      <p:transition spd="slow">
        <p:random/>
        <p:sndAc>
          <p:stSnd>
            <p:snd r:embed="rId3" name="arrow.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710" y="1111348"/>
            <a:ext cx="8118964" cy="4444325"/>
          </a:xfrm>
        </p:spPr>
        <p:txBody>
          <a:bodyPr>
            <a:noAutofit/>
          </a:bodyPr>
          <a:lstStyle/>
          <a:p>
            <a:pPr lvl="0"/>
            <a:r>
              <a:rPr lang="id-ID" sz="2800" dirty="0"/>
              <a:t>OAT yang disediakan Program Penanggulangan Nasional TB adalah Kategori 1 dan Kategori 2, sedangkan untuk Kategori 3 yaitu TB paru BTA negative diberikan paduan pengobatan sama dengan </a:t>
            </a:r>
            <a:r>
              <a:rPr lang="id-ID" sz="2800" dirty="0" smtClean="0"/>
              <a:t>Kategori 1</a:t>
            </a:r>
            <a:r>
              <a:rPr lang="id-ID" sz="2800" dirty="0" smtClean="0"/>
              <a:t>.</a:t>
            </a:r>
          </a:p>
          <a:p>
            <a:pPr lvl="0">
              <a:buNone/>
            </a:pPr>
            <a:endParaRPr lang="en-GB" sz="2800" dirty="0"/>
          </a:p>
          <a:p>
            <a:pPr lvl="0"/>
            <a:r>
              <a:rPr lang="id-ID" sz="2800" dirty="0">
                <a:solidFill>
                  <a:srgbClr val="FF0000"/>
                </a:solidFill>
              </a:rPr>
              <a:t>Untuk pasien TB dengan HIV, pemberian   </a:t>
            </a:r>
            <a:r>
              <a:rPr lang="id-ID" sz="2800" dirty="0" smtClean="0">
                <a:solidFill>
                  <a:srgbClr val="FF0000"/>
                </a:solidFill>
              </a:rPr>
              <a:t>6H3E3 </a:t>
            </a:r>
            <a:r>
              <a:rPr lang="id-ID" sz="2800" dirty="0">
                <a:solidFill>
                  <a:srgbClr val="FF0000"/>
                </a:solidFill>
              </a:rPr>
              <a:t>atau 6 HE pada fase lanjutan tidak dianjurkan</a:t>
            </a:r>
            <a:r>
              <a:rPr lang="id-ID" sz="3200" dirty="0"/>
              <a:t>.</a:t>
            </a:r>
            <a:endParaRPr lang="en-GB" sz="3200" dirty="0"/>
          </a:p>
        </p:txBody>
      </p:sp>
    </p:spTree>
    <p:extLst>
      <p:ext uri="{BB962C8B-B14F-4D97-AF65-F5344CB8AC3E}">
        <p14:creationId xmlns:p14="http://schemas.microsoft.com/office/powerpoint/2010/main" val="517229587"/>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arrow.wav"/>
          </p:stSnd>
        </p:sndAc>
      </p:transition>
    </mc:Choice>
    <mc:Fallback xmlns="">
      <p:transition spd="slow">
        <p:random/>
        <p:sndAc>
          <p:stSnd>
            <p:snd r:embed="rId3" name="arrow.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709" y="1111349"/>
            <a:ext cx="8420139" cy="450166"/>
          </a:xfrm>
        </p:spPr>
        <p:txBody>
          <a:bodyPr>
            <a:noAutofit/>
          </a:bodyPr>
          <a:lstStyle/>
          <a:p>
            <a:pPr marL="0" indent="0">
              <a:buNone/>
            </a:pPr>
            <a:r>
              <a:rPr lang="id-ID" sz="1800" dirty="0" smtClean="0"/>
              <a:t>1.Paduan </a:t>
            </a:r>
            <a:r>
              <a:rPr lang="id-ID" sz="1800" dirty="0"/>
              <a:t>Pengobatan Tuberkulosis Di Indonesia</a:t>
            </a:r>
            <a:endParaRPr lang="en-GB" sz="1800" dirty="0"/>
          </a:p>
          <a:p>
            <a:pPr marL="0" indent="0" algn="ctr">
              <a:buNone/>
            </a:pPr>
            <a:r>
              <a:rPr lang="id-ID" sz="1800" b="1" dirty="0"/>
              <a:t>Pengobatan yang digunakan Program Nasional Penanggulangan TB di Indonesia:</a:t>
            </a:r>
            <a:endParaRPr lang="en-GB" sz="1800" dirty="0"/>
          </a:p>
        </p:txBody>
      </p:sp>
      <p:graphicFrame>
        <p:nvGraphicFramePr>
          <p:cNvPr id="2" name="Table 1"/>
          <p:cNvGraphicFramePr>
            <a:graphicFrameLocks noGrp="1"/>
          </p:cNvGraphicFramePr>
          <p:nvPr>
            <p:extLst>
              <p:ext uri="{D42A27DB-BD31-4B8C-83A1-F6EECF244321}">
                <p14:modId xmlns:p14="http://schemas.microsoft.com/office/powerpoint/2010/main" val="3222569683"/>
              </p:ext>
            </p:extLst>
          </p:nvPr>
        </p:nvGraphicFramePr>
        <p:xfrm>
          <a:off x="745800" y="2456938"/>
          <a:ext cx="7652825" cy="3530996"/>
        </p:xfrm>
        <a:graphic>
          <a:graphicData uri="http://schemas.openxmlformats.org/drawingml/2006/table">
            <a:tbl>
              <a:tblPr>
                <a:tableStyleId>{69C7853C-536D-4A76-A0AE-DD22124D55A5}</a:tableStyleId>
              </a:tblPr>
              <a:tblGrid>
                <a:gridCol w="3767732"/>
                <a:gridCol w="3885093"/>
              </a:tblGrid>
              <a:tr h="882749">
                <a:tc>
                  <a:txBody>
                    <a:bodyPr/>
                    <a:lstStyle/>
                    <a:p>
                      <a:pPr algn="ctr">
                        <a:lnSpc>
                          <a:spcPct val="115000"/>
                        </a:lnSpc>
                        <a:spcAft>
                          <a:spcPts val="0"/>
                        </a:spcAft>
                      </a:pPr>
                      <a:r>
                        <a:rPr lang="id-ID" sz="2000" b="1" dirty="0">
                          <a:solidFill>
                            <a:schemeClr val="tx1"/>
                          </a:solidFill>
                          <a:effectLst/>
                        </a:rPr>
                        <a:t>Kategori Pengobatan</a:t>
                      </a:r>
                      <a:endParaRPr lang="en-GB" sz="2000" b="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5400" marR="25400" marT="0" marB="0" anchor="ctr">
                    <a:solidFill>
                      <a:schemeClr val="bg1">
                        <a:lumMod val="95000"/>
                      </a:schemeClr>
                    </a:solidFill>
                  </a:tcPr>
                </a:tc>
                <a:tc>
                  <a:txBody>
                    <a:bodyPr/>
                    <a:lstStyle/>
                    <a:p>
                      <a:pPr algn="ctr">
                        <a:lnSpc>
                          <a:spcPct val="115000"/>
                        </a:lnSpc>
                        <a:spcAft>
                          <a:spcPts val="0"/>
                        </a:spcAft>
                      </a:pPr>
                      <a:r>
                        <a:rPr lang="id-ID" sz="2000" b="1" dirty="0">
                          <a:solidFill>
                            <a:schemeClr val="tx1"/>
                          </a:solidFill>
                          <a:effectLst/>
                        </a:rPr>
                        <a:t>Paduan obat</a:t>
                      </a:r>
                      <a:endParaRPr lang="en-GB" sz="2000" b="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5400" marR="25400" marT="0" marB="0" anchor="ctr">
                    <a:solidFill>
                      <a:schemeClr val="bg1">
                        <a:lumMod val="95000"/>
                      </a:schemeClr>
                    </a:solidFill>
                  </a:tcPr>
                </a:tc>
              </a:tr>
              <a:tr h="882749">
                <a:tc>
                  <a:txBody>
                    <a:bodyPr/>
                    <a:lstStyle/>
                    <a:p>
                      <a:pPr algn="l">
                        <a:lnSpc>
                          <a:spcPct val="115000"/>
                        </a:lnSpc>
                        <a:spcAft>
                          <a:spcPts val="0"/>
                        </a:spcAft>
                      </a:pPr>
                      <a:r>
                        <a:rPr lang="id-ID" sz="2000" dirty="0">
                          <a:solidFill>
                            <a:schemeClr val="tx1"/>
                          </a:solidFill>
                          <a:effectLst/>
                        </a:rPr>
                        <a:t>Kategori 1 dan Kategori 3</a:t>
                      </a:r>
                      <a:endParaRPr lang="en-GB" sz="2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5400" marR="25400" marT="0" marB="0" anchor="ctr">
                    <a:solidFill>
                      <a:schemeClr val="bg1">
                        <a:lumMod val="95000"/>
                      </a:schemeClr>
                    </a:solidFill>
                  </a:tcPr>
                </a:tc>
                <a:tc>
                  <a:txBody>
                    <a:bodyPr/>
                    <a:lstStyle/>
                    <a:p>
                      <a:pPr algn="l">
                        <a:lnSpc>
                          <a:spcPct val="115000"/>
                        </a:lnSpc>
                        <a:spcAft>
                          <a:spcPts val="0"/>
                        </a:spcAft>
                      </a:pPr>
                      <a:r>
                        <a:rPr lang="id-ID" sz="2000" dirty="0" smtClean="0">
                          <a:solidFill>
                            <a:schemeClr val="tx1"/>
                          </a:solidFill>
                          <a:effectLst/>
                        </a:rPr>
                        <a:t>2RHZES/4RH3</a:t>
                      </a:r>
                      <a:endParaRPr lang="en-GB" sz="2000" b="1" dirty="0">
                        <a:solidFill>
                          <a:srgbClr val="C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25400" marR="25400" marT="0" marB="0" anchor="ctr">
                    <a:solidFill>
                      <a:schemeClr val="bg1">
                        <a:lumMod val="95000"/>
                      </a:schemeClr>
                    </a:solidFill>
                  </a:tcPr>
                </a:tc>
              </a:tr>
              <a:tr h="882749">
                <a:tc>
                  <a:txBody>
                    <a:bodyPr/>
                    <a:lstStyle/>
                    <a:p>
                      <a:pPr algn="l">
                        <a:lnSpc>
                          <a:spcPct val="115000"/>
                        </a:lnSpc>
                        <a:spcAft>
                          <a:spcPts val="0"/>
                        </a:spcAft>
                      </a:pPr>
                      <a:r>
                        <a:rPr lang="id-ID" sz="2000" dirty="0">
                          <a:solidFill>
                            <a:schemeClr val="tx1"/>
                          </a:solidFill>
                          <a:effectLst/>
                        </a:rPr>
                        <a:t>Kategori 2</a:t>
                      </a:r>
                      <a:endParaRPr lang="en-GB" sz="2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5400" marR="25400" marT="0" marB="0" anchor="ctr">
                    <a:solidFill>
                      <a:schemeClr val="bg1">
                        <a:lumMod val="95000"/>
                      </a:schemeClr>
                    </a:solidFill>
                  </a:tcPr>
                </a:tc>
                <a:tc>
                  <a:txBody>
                    <a:bodyPr/>
                    <a:lstStyle/>
                    <a:p>
                      <a:pPr algn="l">
                        <a:lnSpc>
                          <a:spcPct val="115000"/>
                        </a:lnSpc>
                        <a:spcAft>
                          <a:spcPts val="0"/>
                        </a:spcAft>
                      </a:pPr>
                      <a:r>
                        <a:rPr lang="id-ID" sz="2000" dirty="0" smtClean="0">
                          <a:solidFill>
                            <a:schemeClr val="tx1"/>
                          </a:solidFill>
                          <a:effectLst/>
                        </a:rPr>
                        <a:t>2RHZES/1RHZE/5RHE3</a:t>
                      </a:r>
                    </a:p>
                  </a:txBody>
                  <a:tcPr marL="25400" marR="25400" marT="0" marB="0" anchor="ctr">
                    <a:solidFill>
                      <a:schemeClr val="bg1">
                        <a:lumMod val="95000"/>
                      </a:schemeClr>
                    </a:solidFill>
                  </a:tcPr>
                </a:tc>
              </a:tr>
              <a:tr h="882749">
                <a:tc>
                  <a:txBody>
                    <a:bodyPr/>
                    <a:lstStyle/>
                    <a:p>
                      <a:pPr algn="l">
                        <a:lnSpc>
                          <a:spcPct val="115000"/>
                        </a:lnSpc>
                        <a:spcAft>
                          <a:spcPts val="0"/>
                        </a:spcAft>
                      </a:pPr>
                      <a:r>
                        <a:rPr lang="id-ID" sz="2000">
                          <a:solidFill>
                            <a:schemeClr val="tx1"/>
                          </a:solidFill>
                          <a:effectLst/>
                        </a:rPr>
                        <a:t>Anak</a:t>
                      </a:r>
                      <a:endParaRPr lang="en-GB" sz="20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5400" marR="25400" marT="0" marB="0" anchor="ctr">
                    <a:solidFill>
                      <a:schemeClr val="bg1">
                        <a:lumMod val="95000"/>
                      </a:schemeClr>
                    </a:solidFill>
                  </a:tcPr>
                </a:tc>
                <a:tc>
                  <a:txBody>
                    <a:bodyPr/>
                    <a:lstStyle/>
                    <a:p>
                      <a:pPr algn="l">
                        <a:lnSpc>
                          <a:spcPct val="115000"/>
                        </a:lnSpc>
                        <a:spcAft>
                          <a:spcPts val="0"/>
                        </a:spcAft>
                      </a:pPr>
                      <a:r>
                        <a:rPr lang="id-ID" sz="2000" dirty="0">
                          <a:solidFill>
                            <a:schemeClr val="tx1"/>
                          </a:solidFill>
                          <a:effectLst/>
                        </a:rPr>
                        <a:t>2RHZ/4RH</a:t>
                      </a:r>
                      <a:endParaRPr lang="en-GB" sz="2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5400" marR="25400" marT="0" marB="0" anchor="ctr">
                    <a:solidFill>
                      <a:schemeClr val="bg1">
                        <a:lumMod val="95000"/>
                      </a:schemeClr>
                    </a:solidFill>
                  </a:tcPr>
                </a:tc>
              </a:tr>
            </a:tbl>
          </a:graphicData>
        </a:graphic>
      </p:graphicFrame>
    </p:spTree>
    <p:extLst>
      <p:ext uri="{BB962C8B-B14F-4D97-AF65-F5344CB8AC3E}">
        <p14:creationId xmlns:p14="http://schemas.microsoft.com/office/powerpoint/2010/main" val="3659094770"/>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arrow.wav"/>
          </p:stSnd>
        </p:sndAc>
      </p:transition>
    </mc:Choice>
    <mc:Fallback xmlns="">
      <p:transition spd="slow">
        <p:random/>
        <p:sndAc>
          <p:stSnd>
            <p:snd r:embed="rId3" name="arrow.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p:cNvPicPr/>
          <p:nvPr/>
        </p:nvPicPr>
        <p:blipFill>
          <a:blip r:embed="rId2"/>
          <a:srcRect l="12417" t="14074" r="40983" b="12840"/>
          <a:stretch>
            <a:fillRect/>
          </a:stretch>
        </p:blipFill>
        <p:spPr bwMode="auto">
          <a:xfrm>
            <a:off x="0" y="285728"/>
            <a:ext cx="8715404" cy="6357982"/>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709" y="1280161"/>
            <a:ext cx="8420139" cy="4095403"/>
          </a:xfrm>
        </p:spPr>
        <p:txBody>
          <a:bodyPr>
            <a:noAutofit/>
          </a:bodyPr>
          <a:lstStyle/>
          <a:p>
            <a:pPr marL="0" indent="0">
              <a:buNone/>
            </a:pPr>
            <a:r>
              <a:rPr lang="id-ID" sz="2800" b="1" dirty="0"/>
              <a:t>Kemasan</a:t>
            </a:r>
            <a:endParaRPr lang="en-GB" sz="2800" dirty="0"/>
          </a:p>
          <a:p>
            <a:pPr marL="0" indent="0">
              <a:buNone/>
            </a:pPr>
            <a:r>
              <a:rPr lang="id-ID" sz="2800" dirty="0"/>
              <a:t>a).   	Obat Program Nasional:</a:t>
            </a:r>
            <a:endParaRPr lang="en-GB" sz="2800" dirty="0"/>
          </a:p>
          <a:p>
            <a:pPr marL="984250" indent="0">
              <a:buNone/>
            </a:pPr>
            <a:r>
              <a:rPr lang="id-ID" sz="2800" dirty="0"/>
              <a:t>- 	Kombinasi dosis tetap (KDT)</a:t>
            </a:r>
            <a:endParaRPr lang="en-GB" sz="2800" dirty="0"/>
          </a:p>
          <a:p>
            <a:pPr marL="984250" indent="0">
              <a:buNone/>
            </a:pPr>
            <a:r>
              <a:rPr lang="id-ID" sz="2800" dirty="0"/>
              <a:t>- 	</a:t>
            </a:r>
            <a:r>
              <a:rPr lang="id-ID" sz="2800" dirty="0" err="1"/>
              <a:t>Kombipak</a:t>
            </a:r>
            <a:endParaRPr lang="en-GB" sz="2800" dirty="0"/>
          </a:p>
          <a:p>
            <a:pPr marL="0" indent="0">
              <a:buNone/>
            </a:pPr>
            <a:r>
              <a:rPr lang="id-ID" sz="2800" dirty="0" smtClean="0"/>
              <a:t>b).   	Obat yang diresepkan :</a:t>
            </a:r>
            <a:endParaRPr lang="en-GB" sz="2800" dirty="0" smtClean="0"/>
          </a:p>
          <a:p>
            <a:pPr marL="984250" indent="0">
              <a:buNone/>
              <a:tabLst>
                <a:tab pos="1435100" algn="l"/>
              </a:tabLst>
            </a:pPr>
            <a:r>
              <a:rPr lang="id-ID" sz="2800" dirty="0" smtClean="0"/>
              <a:t>- </a:t>
            </a:r>
            <a:r>
              <a:rPr lang="id-ID" sz="2800" dirty="0"/>
              <a:t>	Obat lepas (bukan kombinasi</a:t>
            </a:r>
            <a:r>
              <a:rPr lang="id-ID" sz="2800" dirty="0" smtClean="0"/>
              <a:t>)</a:t>
            </a:r>
          </a:p>
          <a:p>
            <a:pPr marL="984250" indent="0">
              <a:buNone/>
              <a:tabLst>
                <a:tab pos="1435100" algn="l"/>
              </a:tabLst>
            </a:pPr>
            <a:r>
              <a:rPr lang="id-ID" sz="2800" dirty="0" smtClean="0"/>
              <a:t>- 	Kombinasi Dosis Tetap (KDT).</a:t>
            </a:r>
            <a:endParaRPr lang="en-GB" sz="2800" dirty="0"/>
          </a:p>
        </p:txBody>
      </p:sp>
    </p:spTree>
    <p:extLst>
      <p:ext uri="{BB962C8B-B14F-4D97-AF65-F5344CB8AC3E}">
        <p14:creationId xmlns:p14="http://schemas.microsoft.com/office/powerpoint/2010/main" val="798163575"/>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arrow.wav"/>
          </p:stSnd>
        </p:sndAc>
      </p:transition>
    </mc:Choice>
    <mc:Fallback xmlns="">
      <p:transition spd="slow">
        <p:random/>
        <p:sndAc>
          <p:stSnd>
            <p:snd r:embed="rId3" name="arrow.wav"/>
          </p:stSnd>
        </p:sndAc>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709" y="1280161"/>
            <a:ext cx="8049691" cy="4192384"/>
          </a:xfrm>
        </p:spPr>
        <p:txBody>
          <a:bodyPr>
            <a:noAutofit/>
          </a:bodyPr>
          <a:lstStyle/>
          <a:p>
            <a:pPr marL="0" indent="0">
              <a:buNone/>
            </a:pPr>
            <a:r>
              <a:rPr lang="id-ID" sz="3200" b="1" dirty="0"/>
              <a:t>2.   </a:t>
            </a:r>
            <a:r>
              <a:rPr lang="id-ID" sz="2800" b="1" dirty="0"/>
              <a:t>Paduan OAT, Dosis </a:t>
            </a:r>
            <a:r>
              <a:rPr lang="id-ID" sz="2800" b="1" dirty="0" smtClean="0"/>
              <a:t>Dan</a:t>
            </a:r>
            <a:r>
              <a:rPr lang="en-US" sz="2800" b="1" dirty="0" smtClean="0"/>
              <a:t> </a:t>
            </a:r>
            <a:r>
              <a:rPr lang="id-ID" sz="2800" b="1" dirty="0" smtClean="0"/>
              <a:t>Peruntukannya </a:t>
            </a:r>
            <a:endParaRPr lang="en-GB" sz="2800" b="1" dirty="0"/>
          </a:p>
          <a:p>
            <a:pPr marL="0" indent="0">
              <a:buNone/>
              <a:tabLst>
                <a:tab pos="534988" algn="l"/>
              </a:tabLst>
            </a:pPr>
            <a:r>
              <a:rPr lang="id-ID" sz="2800" dirty="0" smtClean="0"/>
              <a:t>a. 	Kategori-1</a:t>
            </a:r>
            <a:endParaRPr lang="en-US" sz="2800" dirty="0" smtClean="0"/>
          </a:p>
          <a:p>
            <a:pPr marL="0" indent="0">
              <a:buNone/>
              <a:tabLst>
                <a:tab pos="534988" algn="l"/>
              </a:tabLst>
            </a:pPr>
            <a:r>
              <a:rPr lang="en-US" sz="2800" dirty="0" smtClean="0"/>
              <a:t>	</a:t>
            </a:r>
            <a:r>
              <a:rPr lang="id-ID" sz="2800" dirty="0" smtClean="0"/>
              <a:t>Paduan </a:t>
            </a:r>
            <a:r>
              <a:rPr lang="id-ID" sz="2800" dirty="0"/>
              <a:t>OAT ini diberikan </a:t>
            </a:r>
            <a:r>
              <a:rPr lang="id-ID" sz="2800" dirty="0" smtClean="0"/>
              <a:t>untuk :</a:t>
            </a:r>
            <a:endParaRPr lang="en-GB" sz="2800" dirty="0"/>
          </a:p>
          <a:p>
            <a:pPr marL="450850" indent="-450850">
              <a:buNone/>
              <a:tabLst>
                <a:tab pos="450850" algn="l"/>
              </a:tabLst>
            </a:pPr>
            <a:r>
              <a:rPr lang="id-ID" sz="2800" dirty="0" smtClean="0"/>
              <a:t>•</a:t>
            </a:r>
            <a:r>
              <a:rPr lang="en-US" sz="2800" dirty="0" smtClean="0"/>
              <a:t>	</a:t>
            </a:r>
            <a:r>
              <a:rPr lang="id-ID" sz="2800" dirty="0" smtClean="0"/>
              <a:t>Pasien </a:t>
            </a:r>
            <a:r>
              <a:rPr lang="id-ID" sz="2800" dirty="0"/>
              <a:t>TB paru baru BTA positif</a:t>
            </a:r>
            <a:endParaRPr lang="en-GB" sz="2800" dirty="0"/>
          </a:p>
          <a:p>
            <a:pPr marL="450850" indent="-450850">
              <a:buNone/>
              <a:tabLst>
                <a:tab pos="450850" algn="l"/>
              </a:tabLst>
            </a:pPr>
            <a:r>
              <a:rPr lang="id-ID" sz="2800" dirty="0" smtClean="0"/>
              <a:t>•</a:t>
            </a:r>
            <a:r>
              <a:rPr lang="en-US" sz="2800" dirty="0" smtClean="0"/>
              <a:t>	</a:t>
            </a:r>
            <a:r>
              <a:rPr lang="id-ID" sz="2800" dirty="0" smtClean="0"/>
              <a:t>Pasien </a:t>
            </a:r>
            <a:r>
              <a:rPr lang="id-ID" sz="2800" dirty="0"/>
              <a:t>TB paru BTA negatif, foto toraks gambaran proses spesifik</a:t>
            </a:r>
            <a:r>
              <a:rPr lang="id-ID" sz="2800" dirty="0" smtClean="0"/>
              <a:t>.</a:t>
            </a:r>
          </a:p>
          <a:p>
            <a:pPr marL="450850" indent="-450850">
              <a:buNone/>
              <a:tabLst>
                <a:tab pos="450850" algn="l"/>
              </a:tabLst>
            </a:pPr>
            <a:r>
              <a:rPr lang="id-ID" sz="2800" dirty="0" smtClean="0"/>
              <a:t>•</a:t>
            </a:r>
            <a:r>
              <a:rPr lang="en-US" sz="2800" dirty="0" smtClean="0"/>
              <a:t>	</a:t>
            </a:r>
            <a:r>
              <a:rPr lang="id-ID" sz="2800" dirty="0" smtClean="0"/>
              <a:t>Pasien TB </a:t>
            </a:r>
            <a:r>
              <a:rPr lang="id-ID" sz="2800" dirty="0" err="1" smtClean="0"/>
              <a:t>ekstraparu</a:t>
            </a:r>
            <a:r>
              <a:rPr lang="id-ID" sz="2800" dirty="0" smtClean="0"/>
              <a:t> ringan dan berat.</a:t>
            </a:r>
            <a:endParaRPr lang="en-GB" sz="2800" dirty="0"/>
          </a:p>
        </p:txBody>
      </p:sp>
    </p:spTree>
    <p:extLst>
      <p:ext uri="{BB962C8B-B14F-4D97-AF65-F5344CB8AC3E}">
        <p14:creationId xmlns:p14="http://schemas.microsoft.com/office/powerpoint/2010/main" val="688017473"/>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arrow.wav"/>
          </p:stSnd>
        </p:sndAc>
      </p:transition>
    </mc:Choice>
    <mc:Fallback xmlns="">
      <p:transition spd="slow">
        <p:random/>
        <p:sndAc>
          <p:stSnd>
            <p:snd r:embed="rId3" name="arrow.wav"/>
          </p:stSnd>
        </p:sndAc>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0854" y="986658"/>
            <a:ext cx="8420139" cy="450166"/>
          </a:xfrm>
        </p:spPr>
        <p:txBody>
          <a:bodyPr>
            <a:noAutofit/>
          </a:bodyPr>
          <a:lstStyle/>
          <a:p>
            <a:pPr marL="0" indent="0" algn="ctr">
              <a:buNone/>
            </a:pPr>
            <a:r>
              <a:rPr lang="id-ID" sz="1800" b="1" dirty="0" smtClean="0"/>
              <a:t>Dosis </a:t>
            </a:r>
            <a:r>
              <a:rPr lang="id-ID" sz="1800" b="1" dirty="0"/>
              <a:t>paduan OAT </a:t>
            </a:r>
            <a:r>
              <a:rPr lang="id-ID" sz="1800" b="1" dirty="0" err="1"/>
              <a:t>Kombipak</a:t>
            </a:r>
            <a:r>
              <a:rPr lang="id-ID" sz="1800" b="1" dirty="0"/>
              <a:t> kategori 1: 2 RHZE7 4 H3R3</a:t>
            </a:r>
            <a:endParaRPr lang="en-GB" sz="1800" dirty="0"/>
          </a:p>
        </p:txBody>
      </p:sp>
      <p:graphicFrame>
        <p:nvGraphicFramePr>
          <p:cNvPr id="4" name="Table 3"/>
          <p:cNvGraphicFramePr>
            <a:graphicFrameLocks noGrp="1"/>
          </p:cNvGraphicFramePr>
          <p:nvPr>
            <p:extLst>
              <p:ext uri="{D42A27DB-BD31-4B8C-83A1-F6EECF244321}">
                <p14:modId xmlns:p14="http://schemas.microsoft.com/office/powerpoint/2010/main" val="587659334"/>
              </p:ext>
            </p:extLst>
          </p:nvPr>
        </p:nvGraphicFramePr>
        <p:xfrm>
          <a:off x="484709" y="1702190"/>
          <a:ext cx="7885567" cy="4346917"/>
        </p:xfrm>
        <a:graphic>
          <a:graphicData uri="http://schemas.openxmlformats.org/drawingml/2006/table">
            <a:tbl>
              <a:tblPr>
                <a:tableStyleId>{08FB837D-C827-4EFA-A057-4D05807E0F7C}</a:tableStyleId>
              </a:tblPr>
              <a:tblGrid>
                <a:gridCol w="1254595"/>
                <a:gridCol w="1070001"/>
                <a:gridCol w="1085185"/>
                <a:gridCol w="1219434"/>
                <a:gridCol w="1219434"/>
                <a:gridCol w="1073997"/>
                <a:gridCol w="962921"/>
              </a:tblGrid>
              <a:tr h="411532">
                <a:tc rowSpan="2">
                  <a:txBody>
                    <a:bodyPr/>
                    <a:lstStyle/>
                    <a:p>
                      <a:pPr algn="ctr">
                        <a:lnSpc>
                          <a:spcPct val="115000"/>
                        </a:lnSpc>
                        <a:spcAft>
                          <a:spcPts val="0"/>
                        </a:spcAft>
                      </a:pPr>
                      <a:r>
                        <a:rPr lang="id-ID" sz="1600" b="1" dirty="0">
                          <a:solidFill>
                            <a:schemeClr val="tx1"/>
                          </a:solidFill>
                          <a:effectLst/>
                        </a:rPr>
                        <a:t>Tahap pengobatan</a:t>
                      </a:r>
                      <a:endParaRPr lang="en-GB" sz="1600" b="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5400" marR="25400" marT="0" marB="0" anchor="ctr">
                    <a:solidFill>
                      <a:schemeClr val="bg1">
                        <a:lumMod val="95000"/>
                      </a:schemeClr>
                    </a:solidFill>
                  </a:tcPr>
                </a:tc>
                <a:tc rowSpan="2">
                  <a:txBody>
                    <a:bodyPr/>
                    <a:lstStyle/>
                    <a:p>
                      <a:pPr algn="ctr">
                        <a:lnSpc>
                          <a:spcPct val="115000"/>
                        </a:lnSpc>
                        <a:spcAft>
                          <a:spcPts val="0"/>
                        </a:spcAft>
                      </a:pPr>
                      <a:r>
                        <a:rPr lang="id-ID" sz="1600" b="1" dirty="0">
                          <a:solidFill>
                            <a:schemeClr val="tx1"/>
                          </a:solidFill>
                          <a:effectLst/>
                        </a:rPr>
                        <a:t>Lama </a:t>
                      </a:r>
                      <a:r>
                        <a:rPr lang="id-ID" sz="1600" b="1" dirty="0" err="1">
                          <a:solidFill>
                            <a:schemeClr val="tx1"/>
                          </a:solidFill>
                          <a:effectLst/>
                        </a:rPr>
                        <a:t>peng­obatan</a:t>
                      </a:r>
                      <a:endParaRPr lang="en-GB" sz="1600" b="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5400" marR="25400" marT="0" marB="0" anchor="ctr">
                    <a:solidFill>
                      <a:schemeClr val="bg1">
                        <a:lumMod val="95000"/>
                      </a:schemeClr>
                    </a:solidFill>
                  </a:tcPr>
                </a:tc>
                <a:tc gridSpan="4">
                  <a:txBody>
                    <a:bodyPr/>
                    <a:lstStyle/>
                    <a:p>
                      <a:pPr algn="ctr">
                        <a:lnSpc>
                          <a:spcPct val="115000"/>
                        </a:lnSpc>
                        <a:spcAft>
                          <a:spcPts val="0"/>
                        </a:spcAft>
                      </a:pPr>
                      <a:r>
                        <a:rPr lang="id-ID" sz="1600" b="1" dirty="0">
                          <a:solidFill>
                            <a:schemeClr val="tx1"/>
                          </a:solidFill>
                          <a:effectLst/>
                        </a:rPr>
                        <a:t>Dosis</a:t>
                      </a:r>
                      <a:endParaRPr lang="en-GB" sz="1600" b="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5400" marR="25400" marT="0" marB="0" anchor="ctr">
                    <a:solidFill>
                      <a:schemeClr val="bg1">
                        <a:lumMod val="95000"/>
                      </a:schemeClr>
                    </a:solidFill>
                  </a:tcPr>
                </a:tc>
                <a:tc hMerge="1">
                  <a:txBody>
                    <a:bodyPr/>
                    <a:lstStyle/>
                    <a:p>
                      <a:endParaRPr lang="id-ID"/>
                    </a:p>
                  </a:txBody>
                  <a:tcPr/>
                </a:tc>
                <a:tc hMerge="1">
                  <a:txBody>
                    <a:bodyPr/>
                    <a:lstStyle/>
                    <a:p>
                      <a:endParaRPr lang="id-ID"/>
                    </a:p>
                  </a:txBody>
                  <a:tcPr/>
                </a:tc>
                <a:tc hMerge="1">
                  <a:txBody>
                    <a:bodyPr/>
                    <a:lstStyle/>
                    <a:p>
                      <a:endParaRPr lang="id-ID"/>
                    </a:p>
                  </a:txBody>
                  <a:tcPr/>
                </a:tc>
                <a:tc>
                  <a:txBody>
                    <a:bodyPr/>
                    <a:lstStyle/>
                    <a:p>
                      <a:pPr algn="ctr">
                        <a:lnSpc>
                          <a:spcPct val="115000"/>
                        </a:lnSpc>
                        <a:spcAft>
                          <a:spcPts val="0"/>
                        </a:spcAft>
                      </a:pPr>
                      <a:r>
                        <a:rPr lang="id-ID" sz="1600" b="1">
                          <a:solidFill>
                            <a:schemeClr val="tx1"/>
                          </a:solidFill>
                          <a:effectLst/>
                        </a:rPr>
                        <a:t> </a:t>
                      </a:r>
                      <a:endParaRPr lang="en-GB" sz="1600" b="1">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5400" marR="25400" marT="0" marB="0" anchor="ctr">
                    <a:solidFill>
                      <a:schemeClr val="bg1">
                        <a:lumMod val="95000"/>
                      </a:schemeClr>
                    </a:solidFill>
                  </a:tcPr>
                </a:tc>
              </a:tr>
              <a:tr h="1761926">
                <a:tc vMerge="1">
                  <a:txBody>
                    <a:bodyPr/>
                    <a:lstStyle/>
                    <a:p>
                      <a:endParaRPr lang="id-ID"/>
                    </a:p>
                  </a:txBody>
                  <a:tcPr/>
                </a:tc>
                <a:tc vMerge="1">
                  <a:txBody>
                    <a:bodyPr/>
                    <a:lstStyle/>
                    <a:p>
                      <a:endParaRPr lang="id-ID"/>
                    </a:p>
                  </a:txBody>
                  <a:tcPr/>
                </a:tc>
                <a:tc>
                  <a:txBody>
                    <a:bodyPr/>
                    <a:lstStyle/>
                    <a:p>
                      <a:pPr algn="ctr">
                        <a:lnSpc>
                          <a:spcPct val="115000"/>
                        </a:lnSpc>
                        <a:spcAft>
                          <a:spcPts val="0"/>
                        </a:spcAft>
                      </a:pPr>
                      <a:r>
                        <a:rPr lang="id-ID" sz="1600" b="1" dirty="0" err="1">
                          <a:solidFill>
                            <a:schemeClr val="tx1"/>
                          </a:solidFill>
                          <a:effectLst/>
                        </a:rPr>
                        <a:t>Isoniasid</a:t>
                      </a:r>
                      <a:r>
                        <a:rPr lang="id-ID" sz="1600" b="1" dirty="0">
                          <a:solidFill>
                            <a:schemeClr val="tx1"/>
                          </a:solidFill>
                          <a:effectLst/>
                        </a:rPr>
                        <a:t> tablet 300 mg</a:t>
                      </a:r>
                      <a:endParaRPr lang="en-GB" sz="1600" b="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5400" marR="25400" marT="0" marB="0" anchor="ctr">
                    <a:solidFill>
                      <a:schemeClr val="bg1">
                        <a:lumMod val="95000"/>
                      </a:schemeClr>
                    </a:solidFill>
                  </a:tcPr>
                </a:tc>
                <a:tc>
                  <a:txBody>
                    <a:bodyPr/>
                    <a:lstStyle/>
                    <a:p>
                      <a:pPr algn="ctr">
                        <a:lnSpc>
                          <a:spcPct val="115000"/>
                        </a:lnSpc>
                        <a:spcAft>
                          <a:spcPts val="0"/>
                        </a:spcAft>
                      </a:pPr>
                      <a:r>
                        <a:rPr lang="id-ID" sz="1600" b="1" dirty="0" err="1">
                          <a:solidFill>
                            <a:schemeClr val="tx1"/>
                          </a:solidFill>
                          <a:effectLst/>
                        </a:rPr>
                        <a:t>Rifampisin</a:t>
                      </a:r>
                      <a:r>
                        <a:rPr lang="id-ID" sz="1600" b="1" dirty="0">
                          <a:solidFill>
                            <a:schemeClr val="tx1"/>
                          </a:solidFill>
                          <a:effectLst/>
                        </a:rPr>
                        <a:t> </a:t>
                      </a:r>
                      <a:r>
                        <a:rPr lang="id-ID" sz="1600" b="1" dirty="0" err="1">
                          <a:solidFill>
                            <a:schemeClr val="tx1"/>
                          </a:solidFill>
                          <a:effectLst/>
                        </a:rPr>
                        <a:t>kaplet</a:t>
                      </a:r>
                      <a:r>
                        <a:rPr lang="id-ID" sz="1600" b="1" dirty="0">
                          <a:solidFill>
                            <a:schemeClr val="tx1"/>
                          </a:solidFill>
                          <a:effectLst/>
                        </a:rPr>
                        <a:t> 450 mg</a:t>
                      </a:r>
                      <a:endParaRPr lang="en-GB" sz="1600" b="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5400" marR="25400" marT="0" marB="0" anchor="ctr">
                    <a:solidFill>
                      <a:schemeClr val="bg1">
                        <a:lumMod val="95000"/>
                      </a:schemeClr>
                    </a:solidFill>
                  </a:tcPr>
                </a:tc>
                <a:tc>
                  <a:txBody>
                    <a:bodyPr/>
                    <a:lstStyle/>
                    <a:p>
                      <a:pPr algn="ctr">
                        <a:lnSpc>
                          <a:spcPct val="115000"/>
                        </a:lnSpc>
                        <a:spcAft>
                          <a:spcPts val="0"/>
                        </a:spcAft>
                      </a:pPr>
                      <a:r>
                        <a:rPr lang="id-ID" sz="1600" b="1" dirty="0" err="1">
                          <a:solidFill>
                            <a:schemeClr val="tx1"/>
                          </a:solidFill>
                          <a:effectLst/>
                        </a:rPr>
                        <a:t>Pirazinamid</a:t>
                      </a:r>
                      <a:r>
                        <a:rPr lang="id-ID" sz="1600" b="1" dirty="0">
                          <a:solidFill>
                            <a:schemeClr val="tx1"/>
                          </a:solidFill>
                          <a:effectLst/>
                        </a:rPr>
                        <a:t> tablet 500 mg</a:t>
                      </a:r>
                      <a:endParaRPr lang="en-GB" sz="1600" b="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5400" marR="25400" marT="0" marB="0" anchor="ctr">
                    <a:solidFill>
                      <a:schemeClr val="bg1">
                        <a:lumMod val="95000"/>
                      </a:schemeClr>
                    </a:solidFill>
                  </a:tcPr>
                </a:tc>
                <a:tc>
                  <a:txBody>
                    <a:bodyPr/>
                    <a:lstStyle/>
                    <a:p>
                      <a:pPr algn="ctr">
                        <a:lnSpc>
                          <a:spcPct val="115000"/>
                        </a:lnSpc>
                        <a:spcAft>
                          <a:spcPts val="0"/>
                        </a:spcAft>
                      </a:pPr>
                      <a:r>
                        <a:rPr lang="id-ID" sz="1600" b="1" dirty="0" err="1">
                          <a:solidFill>
                            <a:schemeClr val="tx1"/>
                          </a:solidFill>
                          <a:effectLst/>
                        </a:rPr>
                        <a:t>Etambutol</a:t>
                      </a:r>
                      <a:r>
                        <a:rPr lang="id-ID" sz="1600" b="1" dirty="0">
                          <a:solidFill>
                            <a:schemeClr val="tx1"/>
                          </a:solidFill>
                          <a:effectLst/>
                        </a:rPr>
                        <a:t> tablet 250 mg</a:t>
                      </a:r>
                      <a:endParaRPr lang="en-GB" sz="1600" b="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5400" marR="25400" marT="0" marB="0" anchor="ctr">
                    <a:solidFill>
                      <a:schemeClr val="bg1">
                        <a:lumMod val="95000"/>
                      </a:schemeClr>
                    </a:solidFill>
                  </a:tcPr>
                </a:tc>
                <a:tc>
                  <a:txBody>
                    <a:bodyPr/>
                    <a:lstStyle/>
                    <a:p>
                      <a:pPr algn="ctr">
                        <a:lnSpc>
                          <a:spcPct val="115000"/>
                        </a:lnSpc>
                        <a:spcAft>
                          <a:spcPts val="0"/>
                        </a:spcAft>
                      </a:pPr>
                      <a:r>
                        <a:rPr lang="id-ID" sz="1600" b="1" dirty="0">
                          <a:solidFill>
                            <a:schemeClr val="tx1"/>
                          </a:solidFill>
                          <a:effectLst/>
                        </a:rPr>
                        <a:t>Jumlah Hari/kali Menelan Obat</a:t>
                      </a:r>
                      <a:endParaRPr lang="en-GB" sz="1600" b="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5400" marR="25400" marT="0" marB="0" anchor="ctr">
                    <a:solidFill>
                      <a:schemeClr val="bg1">
                        <a:lumMod val="95000"/>
                      </a:schemeClr>
                    </a:solidFill>
                  </a:tcPr>
                </a:tc>
              </a:tr>
              <a:tr h="1311795">
                <a:tc>
                  <a:txBody>
                    <a:bodyPr/>
                    <a:lstStyle/>
                    <a:p>
                      <a:pPr algn="ctr">
                        <a:lnSpc>
                          <a:spcPct val="115000"/>
                        </a:lnSpc>
                        <a:spcAft>
                          <a:spcPts val="0"/>
                        </a:spcAft>
                      </a:pPr>
                      <a:r>
                        <a:rPr lang="id-ID" sz="1600">
                          <a:solidFill>
                            <a:schemeClr val="tx1"/>
                          </a:solidFill>
                          <a:effectLst/>
                        </a:rPr>
                        <a:t>Awal</a:t>
                      </a:r>
                      <a:endParaRPr lang="en-GB" sz="1600">
                        <a:solidFill>
                          <a:schemeClr val="tx1"/>
                        </a:solidFill>
                        <a:effectLst/>
                      </a:endParaRPr>
                    </a:p>
                    <a:p>
                      <a:pPr algn="ctr">
                        <a:lnSpc>
                          <a:spcPct val="115000"/>
                        </a:lnSpc>
                        <a:spcAft>
                          <a:spcPts val="0"/>
                        </a:spcAft>
                      </a:pPr>
                      <a:r>
                        <a:rPr lang="id-ID" sz="1600">
                          <a:solidFill>
                            <a:schemeClr val="tx1"/>
                          </a:solidFill>
                          <a:effectLst/>
                        </a:rPr>
                        <a:t>(dosis</a:t>
                      </a:r>
                      <a:endParaRPr lang="en-GB" sz="1600">
                        <a:solidFill>
                          <a:schemeClr val="tx1"/>
                        </a:solidFill>
                        <a:effectLst/>
                      </a:endParaRPr>
                    </a:p>
                    <a:p>
                      <a:pPr algn="ctr">
                        <a:lnSpc>
                          <a:spcPct val="115000"/>
                        </a:lnSpc>
                        <a:spcAft>
                          <a:spcPts val="0"/>
                        </a:spcAft>
                      </a:pPr>
                      <a:r>
                        <a:rPr lang="id-ID" sz="1600">
                          <a:solidFill>
                            <a:schemeClr val="tx1"/>
                          </a:solidFill>
                          <a:effectLst/>
                        </a:rPr>
                        <a:t>harian)</a:t>
                      </a:r>
                      <a:endParaRPr lang="en-GB" sz="16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5400" marR="25400" marT="0" marB="0" anchor="ctr">
                    <a:solidFill>
                      <a:schemeClr val="bg1">
                        <a:lumMod val="95000"/>
                      </a:schemeClr>
                    </a:solidFill>
                  </a:tcPr>
                </a:tc>
                <a:tc>
                  <a:txBody>
                    <a:bodyPr/>
                    <a:lstStyle/>
                    <a:p>
                      <a:pPr algn="ctr">
                        <a:lnSpc>
                          <a:spcPct val="115000"/>
                        </a:lnSpc>
                        <a:spcAft>
                          <a:spcPts val="0"/>
                        </a:spcAft>
                      </a:pPr>
                      <a:r>
                        <a:rPr lang="id-ID" sz="1600">
                          <a:solidFill>
                            <a:schemeClr val="tx1"/>
                          </a:solidFill>
                          <a:effectLst/>
                        </a:rPr>
                        <a:t>2 Bulan</a:t>
                      </a:r>
                      <a:endParaRPr lang="en-GB" sz="16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5400" marR="25400" marT="0" marB="0" anchor="ctr">
                    <a:solidFill>
                      <a:schemeClr val="bg1">
                        <a:lumMod val="95000"/>
                      </a:schemeClr>
                    </a:solidFill>
                  </a:tcPr>
                </a:tc>
                <a:tc>
                  <a:txBody>
                    <a:bodyPr/>
                    <a:lstStyle/>
                    <a:p>
                      <a:pPr algn="ctr">
                        <a:lnSpc>
                          <a:spcPct val="115000"/>
                        </a:lnSpc>
                        <a:spcAft>
                          <a:spcPts val="0"/>
                        </a:spcAft>
                      </a:pPr>
                      <a:r>
                        <a:rPr lang="id-ID" sz="1600">
                          <a:solidFill>
                            <a:schemeClr val="tx1"/>
                          </a:solidFill>
                          <a:effectLst/>
                        </a:rPr>
                        <a:t>1</a:t>
                      </a:r>
                      <a:endParaRPr lang="en-GB" sz="16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5400" marR="25400" marT="0" marB="0" anchor="ctr">
                    <a:solidFill>
                      <a:schemeClr val="bg1">
                        <a:lumMod val="95000"/>
                      </a:schemeClr>
                    </a:solidFill>
                  </a:tcPr>
                </a:tc>
                <a:tc>
                  <a:txBody>
                    <a:bodyPr/>
                    <a:lstStyle/>
                    <a:p>
                      <a:pPr algn="ctr">
                        <a:lnSpc>
                          <a:spcPct val="115000"/>
                        </a:lnSpc>
                        <a:spcAft>
                          <a:spcPts val="0"/>
                        </a:spcAft>
                      </a:pPr>
                      <a:r>
                        <a:rPr lang="id-ID" sz="1600" dirty="0">
                          <a:solidFill>
                            <a:schemeClr val="tx1"/>
                          </a:solidFill>
                          <a:effectLst/>
                        </a:rPr>
                        <a:t>1</a:t>
                      </a:r>
                      <a:endParaRPr lang="en-GB" sz="16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5400" marR="25400" marT="0" marB="0" anchor="ctr">
                    <a:solidFill>
                      <a:schemeClr val="bg1">
                        <a:lumMod val="95000"/>
                      </a:schemeClr>
                    </a:solidFill>
                  </a:tcPr>
                </a:tc>
                <a:tc>
                  <a:txBody>
                    <a:bodyPr/>
                    <a:lstStyle/>
                    <a:p>
                      <a:pPr algn="ctr">
                        <a:lnSpc>
                          <a:spcPct val="115000"/>
                        </a:lnSpc>
                        <a:spcAft>
                          <a:spcPts val="0"/>
                        </a:spcAft>
                      </a:pPr>
                      <a:r>
                        <a:rPr lang="id-ID" sz="1600" dirty="0">
                          <a:solidFill>
                            <a:schemeClr val="tx1"/>
                          </a:solidFill>
                          <a:effectLst/>
                        </a:rPr>
                        <a:t>3</a:t>
                      </a:r>
                      <a:endParaRPr lang="en-GB" sz="16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5400" marR="25400" marT="0" marB="0" anchor="ctr">
                    <a:solidFill>
                      <a:schemeClr val="bg1">
                        <a:lumMod val="95000"/>
                      </a:schemeClr>
                    </a:solidFill>
                  </a:tcPr>
                </a:tc>
                <a:tc>
                  <a:txBody>
                    <a:bodyPr/>
                    <a:lstStyle/>
                    <a:p>
                      <a:pPr algn="ctr">
                        <a:lnSpc>
                          <a:spcPct val="115000"/>
                        </a:lnSpc>
                        <a:spcAft>
                          <a:spcPts val="0"/>
                        </a:spcAft>
                      </a:pPr>
                      <a:r>
                        <a:rPr lang="id-ID" sz="1600" dirty="0">
                          <a:solidFill>
                            <a:schemeClr val="tx1"/>
                          </a:solidFill>
                          <a:effectLst/>
                        </a:rPr>
                        <a:t>3</a:t>
                      </a:r>
                      <a:endParaRPr lang="en-GB" sz="16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5400" marR="25400" marT="0" marB="0" anchor="ctr">
                    <a:solidFill>
                      <a:schemeClr val="bg1">
                        <a:lumMod val="95000"/>
                      </a:schemeClr>
                    </a:solidFill>
                  </a:tcPr>
                </a:tc>
                <a:tc>
                  <a:txBody>
                    <a:bodyPr/>
                    <a:lstStyle/>
                    <a:p>
                      <a:pPr algn="ctr">
                        <a:lnSpc>
                          <a:spcPct val="115000"/>
                        </a:lnSpc>
                        <a:spcAft>
                          <a:spcPts val="0"/>
                        </a:spcAft>
                      </a:pPr>
                      <a:r>
                        <a:rPr lang="id-ID" sz="1600">
                          <a:solidFill>
                            <a:schemeClr val="tx1"/>
                          </a:solidFill>
                          <a:effectLst/>
                        </a:rPr>
                        <a:t>56</a:t>
                      </a:r>
                      <a:endParaRPr lang="en-GB" sz="16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5400" marR="25400" marT="0" marB="0" anchor="ctr">
                    <a:solidFill>
                      <a:schemeClr val="bg1">
                        <a:lumMod val="95000"/>
                      </a:schemeClr>
                    </a:solidFill>
                  </a:tcPr>
                </a:tc>
              </a:tr>
              <a:tr h="861664">
                <a:tc>
                  <a:txBody>
                    <a:bodyPr/>
                    <a:lstStyle/>
                    <a:p>
                      <a:pPr algn="ctr">
                        <a:lnSpc>
                          <a:spcPct val="115000"/>
                        </a:lnSpc>
                        <a:spcAft>
                          <a:spcPts val="0"/>
                        </a:spcAft>
                      </a:pPr>
                      <a:r>
                        <a:rPr lang="id-ID" sz="1600">
                          <a:solidFill>
                            <a:schemeClr val="tx1"/>
                          </a:solidFill>
                          <a:effectLst/>
                        </a:rPr>
                        <a:t>Lanjutan (3 </a:t>
                      </a:r>
                      <a:r>
                        <a:rPr lang="en-US" sz="1600">
                          <a:solidFill>
                            <a:schemeClr val="tx1"/>
                          </a:solidFill>
                          <a:effectLst/>
                        </a:rPr>
                        <a:t>x/ </a:t>
                      </a:r>
                      <a:r>
                        <a:rPr lang="id-ID" sz="1600">
                          <a:solidFill>
                            <a:schemeClr val="tx1"/>
                          </a:solidFill>
                          <a:effectLst/>
                        </a:rPr>
                        <a:t>minggu)</a:t>
                      </a:r>
                      <a:endParaRPr lang="en-GB" sz="16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5400" marR="25400" marT="0" marB="0" anchor="ctr">
                    <a:solidFill>
                      <a:schemeClr val="bg1">
                        <a:lumMod val="95000"/>
                      </a:schemeClr>
                    </a:solidFill>
                  </a:tcPr>
                </a:tc>
                <a:tc>
                  <a:txBody>
                    <a:bodyPr/>
                    <a:lstStyle/>
                    <a:p>
                      <a:pPr algn="ctr">
                        <a:lnSpc>
                          <a:spcPct val="115000"/>
                        </a:lnSpc>
                        <a:spcAft>
                          <a:spcPts val="0"/>
                        </a:spcAft>
                      </a:pPr>
                      <a:r>
                        <a:rPr lang="id-ID" sz="1600">
                          <a:solidFill>
                            <a:schemeClr val="tx1"/>
                          </a:solidFill>
                          <a:effectLst/>
                        </a:rPr>
                        <a:t>4 Bulan</a:t>
                      </a:r>
                      <a:endParaRPr lang="en-GB" sz="16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5400" marR="25400" marT="0" marB="0" anchor="ctr">
                    <a:solidFill>
                      <a:schemeClr val="bg1">
                        <a:lumMod val="95000"/>
                      </a:schemeClr>
                    </a:solidFill>
                  </a:tcPr>
                </a:tc>
                <a:tc>
                  <a:txBody>
                    <a:bodyPr/>
                    <a:lstStyle/>
                    <a:p>
                      <a:pPr algn="ctr">
                        <a:lnSpc>
                          <a:spcPct val="115000"/>
                        </a:lnSpc>
                        <a:spcAft>
                          <a:spcPts val="0"/>
                        </a:spcAft>
                      </a:pPr>
                      <a:r>
                        <a:rPr lang="id-ID" sz="1600">
                          <a:solidFill>
                            <a:schemeClr val="tx1"/>
                          </a:solidFill>
                          <a:effectLst/>
                        </a:rPr>
                        <a:t>2</a:t>
                      </a:r>
                      <a:endParaRPr lang="en-GB" sz="16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5400" marR="25400" marT="0" marB="0" anchor="ctr">
                    <a:solidFill>
                      <a:schemeClr val="bg1">
                        <a:lumMod val="95000"/>
                      </a:schemeClr>
                    </a:solidFill>
                  </a:tcPr>
                </a:tc>
                <a:tc>
                  <a:txBody>
                    <a:bodyPr/>
                    <a:lstStyle/>
                    <a:p>
                      <a:pPr algn="ctr">
                        <a:lnSpc>
                          <a:spcPct val="115000"/>
                        </a:lnSpc>
                        <a:spcAft>
                          <a:spcPts val="0"/>
                        </a:spcAft>
                      </a:pPr>
                      <a:r>
                        <a:rPr lang="id-ID" sz="1600">
                          <a:solidFill>
                            <a:schemeClr val="tx1"/>
                          </a:solidFill>
                          <a:effectLst/>
                        </a:rPr>
                        <a:t>1</a:t>
                      </a:r>
                      <a:endParaRPr lang="en-GB" sz="16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5400" marR="25400" marT="0" marB="0" anchor="ctr">
                    <a:solidFill>
                      <a:schemeClr val="bg1">
                        <a:lumMod val="95000"/>
                      </a:schemeClr>
                    </a:solidFill>
                  </a:tcPr>
                </a:tc>
                <a:tc>
                  <a:txBody>
                    <a:bodyPr/>
                    <a:lstStyle/>
                    <a:p>
                      <a:pPr algn="ctr">
                        <a:lnSpc>
                          <a:spcPct val="115000"/>
                        </a:lnSpc>
                        <a:spcAft>
                          <a:spcPts val="0"/>
                        </a:spcAft>
                      </a:pPr>
                      <a:r>
                        <a:rPr lang="id-ID" sz="1600">
                          <a:solidFill>
                            <a:schemeClr val="tx1"/>
                          </a:solidFill>
                          <a:effectLst/>
                        </a:rPr>
                        <a:t>-</a:t>
                      </a:r>
                      <a:endParaRPr lang="en-GB" sz="16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5400" marR="25400" marT="0" marB="0" anchor="ctr">
                    <a:solidFill>
                      <a:schemeClr val="bg1">
                        <a:lumMod val="95000"/>
                      </a:schemeClr>
                    </a:solidFill>
                  </a:tcPr>
                </a:tc>
                <a:tc>
                  <a:txBody>
                    <a:bodyPr/>
                    <a:lstStyle/>
                    <a:p>
                      <a:pPr algn="ctr">
                        <a:lnSpc>
                          <a:spcPct val="115000"/>
                        </a:lnSpc>
                        <a:spcAft>
                          <a:spcPts val="0"/>
                        </a:spcAft>
                      </a:pPr>
                      <a:r>
                        <a:rPr lang="id-ID" sz="1600" dirty="0">
                          <a:solidFill>
                            <a:schemeClr val="tx1"/>
                          </a:solidFill>
                          <a:effectLst/>
                        </a:rPr>
                        <a:t>-</a:t>
                      </a:r>
                      <a:endParaRPr lang="en-GB" sz="16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5400" marR="25400" marT="0" marB="0" anchor="ctr">
                    <a:solidFill>
                      <a:schemeClr val="bg1">
                        <a:lumMod val="95000"/>
                      </a:schemeClr>
                    </a:solidFill>
                  </a:tcPr>
                </a:tc>
                <a:tc>
                  <a:txBody>
                    <a:bodyPr/>
                    <a:lstStyle/>
                    <a:p>
                      <a:pPr algn="ctr">
                        <a:lnSpc>
                          <a:spcPct val="115000"/>
                        </a:lnSpc>
                        <a:spcAft>
                          <a:spcPts val="0"/>
                        </a:spcAft>
                      </a:pPr>
                      <a:r>
                        <a:rPr lang="id-ID" sz="1600" dirty="0">
                          <a:solidFill>
                            <a:schemeClr val="tx1"/>
                          </a:solidFill>
                          <a:effectLst/>
                        </a:rPr>
                        <a:t>48</a:t>
                      </a:r>
                      <a:endParaRPr lang="en-GB" sz="16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5400" marR="25400" marT="0" marB="0" anchor="ctr">
                    <a:solidFill>
                      <a:schemeClr val="bg1">
                        <a:lumMod val="95000"/>
                      </a:schemeClr>
                    </a:solidFill>
                  </a:tcPr>
                </a:tc>
              </a:tr>
            </a:tbl>
          </a:graphicData>
        </a:graphic>
      </p:graphicFrame>
    </p:spTree>
    <p:extLst>
      <p:ext uri="{BB962C8B-B14F-4D97-AF65-F5344CB8AC3E}">
        <p14:creationId xmlns:p14="http://schemas.microsoft.com/office/powerpoint/2010/main" val="750059887"/>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arrow.wav"/>
          </p:stSnd>
        </p:sndAc>
      </p:transition>
    </mc:Choice>
    <mc:Fallback xmlns="">
      <p:transition spd="slow">
        <p:random/>
        <p:sndAc>
          <p:stSnd>
            <p:snd r:embed="rId3" name="arrow.wav"/>
          </p:stSnd>
        </p:sndAc>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999" y="861967"/>
            <a:ext cx="8420139" cy="450166"/>
          </a:xfrm>
        </p:spPr>
        <p:txBody>
          <a:bodyPr>
            <a:noAutofit/>
          </a:bodyPr>
          <a:lstStyle/>
          <a:p>
            <a:pPr marL="0" indent="0" algn="ctr">
              <a:buNone/>
            </a:pPr>
            <a:r>
              <a:rPr lang="id-ID" sz="1800" b="1" dirty="0"/>
              <a:t>Dosis Kategori I KDT 2(RHZE) / </a:t>
            </a:r>
            <a:r>
              <a:rPr lang="id-ID" sz="1800" b="1" dirty="0" smtClean="0"/>
              <a:t>4(RH)3</a:t>
            </a:r>
          </a:p>
          <a:p>
            <a:pPr marL="0" indent="0" algn="ctr">
              <a:buNone/>
            </a:pPr>
            <a:endParaRPr lang="en-GB" sz="1800" b="1" dirty="0">
              <a:solidFill>
                <a:srgbClr val="C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242836484"/>
              </p:ext>
            </p:extLst>
          </p:nvPr>
        </p:nvGraphicFramePr>
        <p:xfrm>
          <a:off x="858129" y="1561515"/>
          <a:ext cx="7554351" cy="4698607"/>
        </p:xfrm>
        <a:graphic>
          <a:graphicData uri="http://schemas.openxmlformats.org/drawingml/2006/table">
            <a:tbl>
              <a:tblPr>
                <a:tableStyleId>{3C2FFA5D-87B4-456A-9821-1D502468CF0F}</a:tableStyleId>
              </a:tblPr>
              <a:tblGrid>
                <a:gridCol w="2321109"/>
                <a:gridCol w="2364919"/>
                <a:gridCol w="2868323"/>
              </a:tblGrid>
              <a:tr h="2380334">
                <a:tc>
                  <a:txBody>
                    <a:bodyPr/>
                    <a:lstStyle/>
                    <a:p>
                      <a:pPr algn="ctr">
                        <a:lnSpc>
                          <a:spcPct val="115000"/>
                        </a:lnSpc>
                        <a:spcAft>
                          <a:spcPts val="0"/>
                        </a:spcAft>
                      </a:pPr>
                      <a:r>
                        <a:rPr lang="id-ID" sz="1600" b="1" dirty="0">
                          <a:solidFill>
                            <a:schemeClr val="tx1"/>
                          </a:solidFill>
                          <a:effectLst/>
                        </a:rPr>
                        <a:t>Berat Badan</a:t>
                      </a:r>
                      <a:endParaRPr lang="en-GB" sz="1600" b="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5400" marR="25400" marT="0" marB="0" anchor="ctr">
                    <a:solidFill>
                      <a:schemeClr val="bg1">
                        <a:lumMod val="95000"/>
                      </a:schemeClr>
                    </a:solidFill>
                  </a:tcPr>
                </a:tc>
                <a:tc>
                  <a:txBody>
                    <a:bodyPr/>
                    <a:lstStyle/>
                    <a:p>
                      <a:pPr algn="ctr">
                        <a:lnSpc>
                          <a:spcPct val="115000"/>
                        </a:lnSpc>
                        <a:spcAft>
                          <a:spcPts val="0"/>
                        </a:spcAft>
                      </a:pPr>
                      <a:r>
                        <a:rPr lang="id-ID" sz="1600" b="1" dirty="0">
                          <a:solidFill>
                            <a:schemeClr val="tx1"/>
                          </a:solidFill>
                          <a:effectLst/>
                        </a:rPr>
                        <a:t>Tahap Awal setiap hari selama 56</a:t>
                      </a:r>
                      <a:endParaRPr lang="en-GB" sz="1600" b="1" dirty="0">
                        <a:solidFill>
                          <a:schemeClr val="tx1"/>
                        </a:solidFill>
                        <a:effectLst/>
                      </a:endParaRPr>
                    </a:p>
                    <a:p>
                      <a:pPr algn="ctr">
                        <a:lnSpc>
                          <a:spcPct val="115000"/>
                        </a:lnSpc>
                        <a:spcAft>
                          <a:spcPts val="0"/>
                        </a:spcAft>
                      </a:pPr>
                      <a:r>
                        <a:rPr lang="id-ID" sz="1600" b="1" dirty="0">
                          <a:solidFill>
                            <a:schemeClr val="tx1"/>
                          </a:solidFill>
                          <a:effectLst/>
                        </a:rPr>
                        <a:t>hari RHZE </a:t>
                      </a:r>
                      <a:endParaRPr lang="id-ID" sz="1600" b="1" baseline="0" dirty="0" smtClean="0">
                        <a:solidFill>
                          <a:srgbClr val="C00000"/>
                        </a:solidFill>
                        <a:effectLst/>
                      </a:endParaRPr>
                    </a:p>
                    <a:p>
                      <a:pPr algn="ctr">
                        <a:lnSpc>
                          <a:spcPct val="115000"/>
                        </a:lnSpc>
                        <a:spcAft>
                          <a:spcPts val="0"/>
                        </a:spcAft>
                      </a:pPr>
                      <a:r>
                        <a:rPr lang="id-ID" sz="1600" b="1" dirty="0" smtClean="0">
                          <a:solidFill>
                            <a:schemeClr val="tx1"/>
                          </a:solidFill>
                          <a:effectLst/>
                        </a:rPr>
                        <a:t>(150/75/400/275</a:t>
                      </a:r>
                      <a:r>
                        <a:rPr lang="id-ID" sz="1600" b="1" dirty="0">
                          <a:solidFill>
                            <a:schemeClr val="tx1"/>
                          </a:solidFill>
                          <a:effectLst/>
                        </a:rPr>
                        <a:t>)</a:t>
                      </a:r>
                      <a:endParaRPr lang="en-GB" sz="1600" b="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5400" marR="25400" marT="0" marB="0" anchor="ctr">
                    <a:solidFill>
                      <a:schemeClr val="bg1">
                        <a:lumMod val="95000"/>
                      </a:schemeClr>
                    </a:solidFill>
                  </a:tcPr>
                </a:tc>
                <a:tc>
                  <a:txBody>
                    <a:bodyPr/>
                    <a:lstStyle/>
                    <a:p>
                      <a:pPr algn="ctr">
                        <a:lnSpc>
                          <a:spcPct val="115000"/>
                        </a:lnSpc>
                        <a:spcAft>
                          <a:spcPts val="0"/>
                        </a:spcAft>
                      </a:pPr>
                      <a:r>
                        <a:rPr lang="id-ID" sz="1600" b="1" dirty="0">
                          <a:solidFill>
                            <a:schemeClr val="tx1"/>
                          </a:solidFill>
                          <a:effectLst/>
                        </a:rPr>
                        <a:t>Tahap Lanjutan</a:t>
                      </a:r>
                      <a:endParaRPr lang="en-GB" sz="1600" b="1" dirty="0">
                        <a:solidFill>
                          <a:schemeClr val="tx1"/>
                        </a:solidFill>
                        <a:effectLst/>
                      </a:endParaRPr>
                    </a:p>
                    <a:p>
                      <a:pPr algn="ctr">
                        <a:lnSpc>
                          <a:spcPct val="115000"/>
                        </a:lnSpc>
                        <a:spcAft>
                          <a:spcPts val="0"/>
                        </a:spcAft>
                      </a:pPr>
                      <a:r>
                        <a:rPr lang="id-ID" sz="1600" b="1" dirty="0">
                          <a:solidFill>
                            <a:schemeClr val="tx1"/>
                          </a:solidFill>
                          <a:effectLst/>
                        </a:rPr>
                        <a:t>3 kali seminggu</a:t>
                      </a:r>
                      <a:endParaRPr lang="en-GB" sz="1600" b="1" dirty="0">
                        <a:solidFill>
                          <a:schemeClr val="tx1"/>
                        </a:solidFill>
                        <a:effectLst/>
                      </a:endParaRPr>
                    </a:p>
                    <a:p>
                      <a:pPr algn="ctr">
                        <a:lnSpc>
                          <a:spcPct val="115000"/>
                        </a:lnSpc>
                        <a:spcAft>
                          <a:spcPts val="0"/>
                        </a:spcAft>
                      </a:pPr>
                      <a:r>
                        <a:rPr lang="id-ID" sz="1600" b="1" dirty="0">
                          <a:solidFill>
                            <a:schemeClr val="tx1"/>
                          </a:solidFill>
                          <a:effectLst/>
                        </a:rPr>
                        <a:t>Selama 16 </a:t>
                      </a:r>
                      <a:r>
                        <a:rPr lang="id-ID" sz="1600" b="1" dirty="0" err="1">
                          <a:solidFill>
                            <a:schemeClr val="tx1"/>
                          </a:solidFill>
                          <a:effectLst/>
                        </a:rPr>
                        <a:t>minggu</a:t>
                      </a:r>
                      <a:endParaRPr lang="en-GB" sz="1600" b="1" dirty="0">
                        <a:solidFill>
                          <a:schemeClr val="tx1"/>
                        </a:solidFill>
                        <a:effectLst/>
                      </a:endParaRPr>
                    </a:p>
                    <a:p>
                      <a:pPr algn="ctr">
                        <a:lnSpc>
                          <a:spcPct val="115000"/>
                        </a:lnSpc>
                        <a:spcAft>
                          <a:spcPts val="0"/>
                        </a:spcAft>
                      </a:pPr>
                      <a:r>
                        <a:rPr lang="id-ID" sz="1600" b="1" dirty="0">
                          <a:solidFill>
                            <a:schemeClr val="tx1"/>
                          </a:solidFill>
                          <a:effectLst/>
                        </a:rPr>
                        <a:t>RH (150/150</a:t>
                      </a:r>
                      <a:r>
                        <a:rPr lang="id-ID" sz="1600" b="1" dirty="0" smtClean="0">
                          <a:solidFill>
                            <a:schemeClr val="tx1"/>
                          </a:solidFill>
                          <a:effectLst/>
                        </a:rPr>
                        <a:t>)</a:t>
                      </a:r>
                      <a:endParaRPr lang="en-GB" sz="1600" b="1" dirty="0">
                        <a:solidFill>
                          <a:srgbClr val="C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25400" marR="25400" marT="0" marB="0" anchor="ctr">
                    <a:solidFill>
                      <a:schemeClr val="bg1">
                        <a:lumMod val="95000"/>
                      </a:schemeClr>
                    </a:solidFill>
                  </a:tcPr>
                </a:tc>
              </a:tr>
              <a:tr h="555974">
                <a:tc>
                  <a:txBody>
                    <a:bodyPr/>
                    <a:lstStyle/>
                    <a:p>
                      <a:pPr algn="ctr">
                        <a:lnSpc>
                          <a:spcPct val="115000"/>
                        </a:lnSpc>
                        <a:spcAft>
                          <a:spcPts val="0"/>
                        </a:spcAft>
                      </a:pPr>
                      <a:r>
                        <a:rPr lang="id-ID" sz="1600">
                          <a:solidFill>
                            <a:schemeClr val="tx1"/>
                          </a:solidFill>
                          <a:effectLst/>
                        </a:rPr>
                        <a:t>30 - 37 kg</a:t>
                      </a:r>
                      <a:endParaRPr lang="en-GB" sz="16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5400" marR="25400" marT="0" marB="0" anchor="ctr">
                    <a:solidFill>
                      <a:schemeClr val="bg1">
                        <a:lumMod val="95000"/>
                      </a:schemeClr>
                    </a:solidFill>
                  </a:tcPr>
                </a:tc>
                <a:tc>
                  <a:txBody>
                    <a:bodyPr/>
                    <a:lstStyle/>
                    <a:p>
                      <a:pPr algn="ctr">
                        <a:lnSpc>
                          <a:spcPct val="115000"/>
                        </a:lnSpc>
                        <a:spcAft>
                          <a:spcPts val="0"/>
                        </a:spcAft>
                      </a:pPr>
                      <a:r>
                        <a:rPr lang="id-ID" sz="1600" dirty="0">
                          <a:solidFill>
                            <a:schemeClr val="tx1"/>
                          </a:solidFill>
                          <a:effectLst/>
                        </a:rPr>
                        <a:t>2 </a:t>
                      </a:r>
                      <a:r>
                        <a:rPr lang="id-ID" sz="1600" dirty="0" err="1">
                          <a:solidFill>
                            <a:schemeClr val="tx1"/>
                          </a:solidFill>
                          <a:effectLst/>
                        </a:rPr>
                        <a:t>kaplet</a:t>
                      </a:r>
                      <a:r>
                        <a:rPr lang="id-ID" sz="1600" dirty="0">
                          <a:solidFill>
                            <a:schemeClr val="tx1"/>
                          </a:solidFill>
                          <a:effectLst/>
                        </a:rPr>
                        <a:t> 4KDT</a:t>
                      </a:r>
                      <a:endParaRPr lang="en-GB" sz="16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5400" marR="25400" marT="0" marB="0" anchor="ctr">
                    <a:solidFill>
                      <a:schemeClr val="bg1">
                        <a:lumMod val="95000"/>
                      </a:schemeClr>
                    </a:solidFill>
                  </a:tcPr>
                </a:tc>
                <a:tc>
                  <a:txBody>
                    <a:bodyPr/>
                    <a:lstStyle/>
                    <a:p>
                      <a:pPr algn="ctr">
                        <a:lnSpc>
                          <a:spcPct val="115000"/>
                        </a:lnSpc>
                        <a:spcAft>
                          <a:spcPts val="0"/>
                        </a:spcAft>
                      </a:pPr>
                      <a:r>
                        <a:rPr lang="id-ID" sz="1600" dirty="0">
                          <a:solidFill>
                            <a:schemeClr val="tx1"/>
                          </a:solidFill>
                          <a:effectLst/>
                        </a:rPr>
                        <a:t>2 tablet 2KDT</a:t>
                      </a:r>
                      <a:endParaRPr lang="en-GB" sz="16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5400" marR="25400" marT="0" marB="0" anchor="ctr">
                    <a:solidFill>
                      <a:schemeClr val="bg1">
                        <a:lumMod val="95000"/>
                      </a:schemeClr>
                    </a:solidFill>
                  </a:tcPr>
                </a:tc>
              </a:tr>
              <a:tr h="563686">
                <a:tc>
                  <a:txBody>
                    <a:bodyPr/>
                    <a:lstStyle/>
                    <a:p>
                      <a:pPr algn="ctr">
                        <a:lnSpc>
                          <a:spcPct val="115000"/>
                        </a:lnSpc>
                        <a:spcAft>
                          <a:spcPts val="0"/>
                        </a:spcAft>
                      </a:pPr>
                      <a:r>
                        <a:rPr lang="id-ID" sz="1600">
                          <a:solidFill>
                            <a:schemeClr val="tx1"/>
                          </a:solidFill>
                          <a:effectLst/>
                        </a:rPr>
                        <a:t>38 - 54 kg</a:t>
                      </a:r>
                      <a:endParaRPr lang="en-GB" sz="16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5400" marR="25400" marT="0" marB="0" anchor="ctr">
                    <a:solidFill>
                      <a:schemeClr val="bg1">
                        <a:lumMod val="95000"/>
                      </a:schemeClr>
                    </a:solidFill>
                  </a:tcPr>
                </a:tc>
                <a:tc>
                  <a:txBody>
                    <a:bodyPr/>
                    <a:lstStyle/>
                    <a:p>
                      <a:pPr algn="ctr">
                        <a:lnSpc>
                          <a:spcPct val="115000"/>
                        </a:lnSpc>
                        <a:spcAft>
                          <a:spcPts val="0"/>
                        </a:spcAft>
                      </a:pPr>
                      <a:r>
                        <a:rPr lang="id-ID" sz="1600">
                          <a:solidFill>
                            <a:schemeClr val="tx1"/>
                          </a:solidFill>
                          <a:effectLst/>
                        </a:rPr>
                        <a:t>3 kaplet 4KDT</a:t>
                      </a:r>
                      <a:endParaRPr lang="en-GB" sz="16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5400" marR="25400" marT="0" marB="0" anchor="ctr">
                    <a:solidFill>
                      <a:schemeClr val="bg1">
                        <a:lumMod val="95000"/>
                      </a:schemeClr>
                    </a:solidFill>
                  </a:tcPr>
                </a:tc>
                <a:tc>
                  <a:txBody>
                    <a:bodyPr/>
                    <a:lstStyle/>
                    <a:p>
                      <a:pPr algn="ctr">
                        <a:lnSpc>
                          <a:spcPct val="115000"/>
                        </a:lnSpc>
                        <a:spcAft>
                          <a:spcPts val="0"/>
                        </a:spcAft>
                      </a:pPr>
                      <a:r>
                        <a:rPr lang="id-ID" sz="1600" dirty="0">
                          <a:solidFill>
                            <a:schemeClr val="tx1"/>
                          </a:solidFill>
                          <a:effectLst/>
                        </a:rPr>
                        <a:t>3 tablet 2KDT</a:t>
                      </a:r>
                      <a:endParaRPr lang="en-GB" sz="16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5400" marR="25400" marT="0" marB="0" anchor="ctr">
                    <a:solidFill>
                      <a:schemeClr val="bg1">
                        <a:lumMod val="95000"/>
                      </a:schemeClr>
                    </a:solidFill>
                  </a:tcPr>
                </a:tc>
              </a:tr>
              <a:tr h="555974">
                <a:tc>
                  <a:txBody>
                    <a:bodyPr/>
                    <a:lstStyle/>
                    <a:p>
                      <a:pPr algn="ctr">
                        <a:lnSpc>
                          <a:spcPct val="115000"/>
                        </a:lnSpc>
                        <a:spcAft>
                          <a:spcPts val="0"/>
                        </a:spcAft>
                      </a:pPr>
                      <a:r>
                        <a:rPr lang="id-ID" sz="1600">
                          <a:solidFill>
                            <a:schemeClr val="tx1"/>
                          </a:solidFill>
                          <a:effectLst/>
                        </a:rPr>
                        <a:t>55 - 70 kg</a:t>
                      </a:r>
                      <a:endParaRPr lang="en-GB" sz="16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5400" marR="25400" marT="0" marB="0" anchor="ctr">
                    <a:solidFill>
                      <a:schemeClr val="bg1">
                        <a:lumMod val="95000"/>
                      </a:schemeClr>
                    </a:solidFill>
                  </a:tcPr>
                </a:tc>
                <a:tc>
                  <a:txBody>
                    <a:bodyPr/>
                    <a:lstStyle/>
                    <a:p>
                      <a:pPr algn="ctr">
                        <a:lnSpc>
                          <a:spcPct val="115000"/>
                        </a:lnSpc>
                        <a:spcAft>
                          <a:spcPts val="0"/>
                        </a:spcAft>
                      </a:pPr>
                      <a:r>
                        <a:rPr lang="id-ID" sz="1600">
                          <a:solidFill>
                            <a:schemeClr val="tx1"/>
                          </a:solidFill>
                          <a:effectLst/>
                        </a:rPr>
                        <a:t>4 kaplet 4KDT</a:t>
                      </a:r>
                      <a:endParaRPr lang="en-GB" sz="16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5400" marR="25400" marT="0" marB="0" anchor="ctr">
                    <a:solidFill>
                      <a:schemeClr val="bg1">
                        <a:lumMod val="95000"/>
                      </a:schemeClr>
                    </a:solidFill>
                  </a:tcPr>
                </a:tc>
                <a:tc>
                  <a:txBody>
                    <a:bodyPr/>
                    <a:lstStyle/>
                    <a:p>
                      <a:pPr algn="ctr">
                        <a:lnSpc>
                          <a:spcPct val="115000"/>
                        </a:lnSpc>
                        <a:spcAft>
                          <a:spcPts val="0"/>
                        </a:spcAft>
                      </a:pPr>
                      <a:r>
                        <a:rPr lang="id-ID" sz="1600" dirty="0">
                          <a:solidFill>
                            <a:schemeClr val="tx1"/>
                          </a:solidFill>
                          <a:effectLst/>
                        </a:rPr>
                        <a:t>4 tablet 2KDT</a:t>
                      </a:r>
                      <a:endParaRPr lang="en-GB" sz="16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5400" marR="25400" marT="0" marB="0" anchor="ctr">
                    <a:solidFill>
                      <a:schemeClr val="bg1">
                        <a:lumMod val="95000"/>
                      </a:schemeClr>
                    </a:solidFill>
                  </a:tcPr>
                </a:tc>
              </a:tr>
              <a:tr h="642639">
                <a:tc>
                  <a:txBody>
                    <a:bodyPr/>
                    <a:lstStyle/>
                    <a:p>
                      <a:pPr algn="ctr">
                        <a:lnSpc>
                          <a:spcPct val="115000"/>
                        </a:lnSpc>
                        <a:spcAft>
                          <a:spcPts val="0"/>
                        </a:spcAft>
                      </a:pPr>
                      <a:r>
                        <a:rPr lang="en-US" sz="1600" u="sng" dirty="0" smtClean="0">
                          <a:solidFill>
                            <a:schemeClr val="tx1"/>
                          </a:solidFill>
                          <a:effectLst/>
                        </a:rPr>
                        <a:t>&gt;</a:t>
                      </a:r>
                      <a:r>
                        <a:rPr lang="id-ID" sz="1600" dirty="0" smtClean="0">
                          <a:solidFill>
                            <a:schemeClr val="tx1"/>
                          </a:solidFill>
                          <a:effectLst/>
                        </a:rPr>
                        <a:t>71 </a:t>
                      </a:r>
                      <a:r>
                        <a:rPr lang="id-ID" sz="1600" dirty="0">
                          <a:solidFill>
                            <a:schemeClr val="tx1"/>
                          </a:solidFill>
                          <a:effectLst/>
                        </a:rPr>
                        <a:t>kg</a:t>
                      </a:r>
                      <a:endParaRPr lang="en-GB" sz="16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5400" marR="25400" marT="0" marB="0" anchor="ctr">
                    <a:solidFill>
                      <a:schemeClr val="bg1">
                        <a:lumMod val="95000"/>
                      </a:schemeClr>
                    </a:solidFill>
                  </a:tcPr>
                </a:tc>
                <a:tc>
                  <a:txBody>
                    <a:bodyPr/>
                    <a:lstStyle/>
                    <a:p>
                      <a:pPr algn="ctr">
                        <a:lnSpc>
                          <a:spcPct val="115000"/>
                        </a:lnSpc>
                        <a:spcAft>
                          <a:spcPts val="0"/>
                        </a:spcAft>
                      </a:pPr>
                      <a:r>
                        <a:rPr lang="id-ID" sz="1600" dirty="0">
                          <a:solidFill>
                            <a:schemeClr val="tx1"/>
                          </a:solidFill>
                          <a:effectLst/>
                        </a:rPr>
                        <a:t>5 kaplet 4KDT</a:t>
                      </a:r>
                      <a:endParaRPr lang="en-GB" sz="16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5400" marR="25400" marT="0" marB="0" anchor="ctr">
                    <a:solidFill>
                      <a:schemeClr val="bg1">
                        <a:lumMod val="95000"/>
                      </a:schemeClr>
                    </a:solidFill>
                  </a:tcPr>
                </a:tc>
                <a:tc>
                  <a:txBody>
                    <a:bodyPr/>
                    <a:lstStyle/>
                    <a:p>
                      <a:pPr algn="ctr">
                        <a:lnSpc>
                          <a:spcPct val="115000"/>
                        </a:lnSpc>
                        <a:spcAft>
                          <a:spcPts val="0"/>
                        </a:spcAft>
                      </a:pPr>
                      <a:r>
                        <a:rPr lang="id-ID" sz="1600" dirty="0" smtClean="0">
                          <a:solidFill>
                            <a:schemeClr val="tx1"/>
                          </a:solidFill>
                          <a:effectLst/>
                        </a:rPr>
                        <a:t>5</a:t>
                      </a:r>
                      <a:r>
                        <a:rPr lang="en-US" sz="1600" dirty="0" smtClean="0">
                          <a:solidFill>
                            <a:schemeClr val="tx1"/>
                          </a:solidFill>
                          <a:effectLst/>
                        </a:rPr>
                        <a:t> </a:t>
                      </a:r>
                      <a:r>
                        <a:rPr lang="id-ID" sz="1600" dirty="0" smtClean="0">
                          <a:solidFill>
                            <a:schemeClr val="tx1"/>
                          </a:solidFill>
                          <a:effectLst/>
                        </a:rPr>
                        <a:t>tablet </a:t>
                      </a:r>
                      <a:r>
                        <a:rPr lang="id-ID" sz="1600" dirty="0">
                          <a:solidFill>
                            <a:schemeClr val="tx1"/>
                          </a:solidFill>
                          <a:effectLst/>
                        </a:rPr>
                        <a:t>2KDT</a:t>
                      </a:r>
                      <a:endParaRPr lang="en-GB" sz="16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5400" marR="25400" marT="0" marB="0" anchor="ctr">
                    <a:solidFill>
                      <a:schemeClr val="bg1">
                        <a:lumMod val="95000"/>
                      </a:schemeClr>
                    </a:solidFill>
                  </a:tcPr>
                </a:tc>
              </a:tr>
            </a:tbl>
          </a:graphicData>
        </a:graphic>
      </p:graphicFrame>
    </p:spTree>
    <p:extLst>
      <p:ext uri="{BB962C8B-B14F-4D97-AF65-F5344CB8AC3E}">
        <p14:creationId xmlns:p14="http://schemas.microsoft.com/office/powerpoint/2010/main" val="1516284996"/>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arrow.wav"/>
          </p:stSnd>
        </p:sndAc>
      </p:transition>
    </mc:Choice>
    <mc:Fallback xmlns="">
      <p:transition spd="slow">
        <p:random/>
        <p:sndAc>
          <p:stSnd>
            <p:snd r:embed="rId3" name="arrow.wav"/>
          </p:stSnd>
        </p:sndAc>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999" y="1030778"/>
            <a:ext cx="8420139" cy="5411585"/>
          </a:xfrm>
        </p:spPr>
        <p:txBody>
          <a:bodyPr>
            <a:noAutofit/>
          </a:bodyPr>
          <a:lstStyle/>
          <a:p>
            <a:pPr marL="0" indent="0" algn="just">
              <a:buNone/>
            </a:pPr>
            <a:r>
              <a:rPr lang="en-US" sz="2000" b="1" dirty="0" smtClean="0"/>
              <a:t>b. </a:t>
            </a:r>
            <a:r>
              <a:rPr lang="id-ID" sz="2000" b="1" dirty="0" smtClean="0"/>
              <a:t>Kategori </a:t>
            </a:r>
            <a:r>
              <a:rPr lang="id-ID" sz="2000" b="1" dirty="0"/>
              <a:t>2 </a:t>
            </a:r>
            <a:r>
              <a:rPr lang="id-ID" sz="2000" b="1" dirty="0" smtClean="0"/>
              <a:t>KDT</a:t>
            </a:r>
          </a:p>
          <a:p>
            <a:pPr marL="0" indent="0" algn="just">
              <a:buNone/>
            </a:pPr>
            <a:endParaRPr lang="en-GB" sz="2000" b="1" dirty="0"/>
          </a:p>
          <a:p>
            <a:pPr marL="266700" indent="-266700" algn="just">
              <a:buNone/>
              <a:tabLst>
                <a:tab pos="534988" algn="l"/>
              </a:tabLst>
            </a:pPr>
            <a:r>
              <a:rPr lang="en-US" sz="2000" dirty="0" smtClean="0"/>
              <a:t>	</a:t>
            </a:r>
            <a:r>
              <a:rPr lang="id-ID" sz="2000" dirty="0" smtClean="0"/>
              <a:t>Paduan </a:t>
            </a:r>
            <a:r>
              <a:rPr lang="id-ID" sz="2000" dirty="0"/>
              <a:t>OAT ini diberikan untuk :</a:t>
            </a:r>
            <a:endParaRPr lang="en-GB" sz="2000" dirty="0"/>
          </a:p>
          <a:p>
            <a:pPr marL="266700" indent="0" algn="just">
              <a:buNone/>
              <a:tabLst>
                <a:tab pos="717550" algn="l"/>
              </a:tabLst>
            </a:pPr>
            <a:r>
              <a:rPr lang="id-ID" sz="2000" dirty="0"/>
              <a:t>•   	Pasien kambuh</a:t>
            </a:r>
            <a:endParaRPr lang="en-GB" sz="2000" dirty="0"/>
          </a:p>
          <a:p>
            <a:pPr marL="266700" indent="0" algn="just">
              <a:buNone/>
              <a:tabLst>
                <a:tab pos="717550" algn="l"/>
              </a:tabLst>
            </a:pPr>
            <a:r>
              <a:rPr lang="id-ID" sz="2000" dirty="0"/>
              <a:t>•   	Pasien </a:t>
            </a:r>
            <a:r>
              <a:rPr lang="id-ID" sz="2000" dirty="0" err="1"/>
              <a:t>default</a:t>
            </a:r>
            <a:r>
              <a:rPr lang="id-ID" sz="2000" dirty="0"/>
              <a:t> (lalai)</a:t>
            </a:r>
            <a:endParaRPr lang="en-GB" sz="2000" dirty="0"/>
          </a:p>
          <a:p>
            <a:pPr marL="266700" indent="0" algn="just">
              <a:buNone/>
              <a:tabLst>
                <a:tab pos="717550" algn="l"/>
              </a:tabLst>
            </a:pPr>
            <a:r>
              <a:rPr lang="id-ID" sz="2000" dirty="0"/>
              <a:t>•   	Pasien gagal pengobatan</a:t>
            </a:r>
            <a:endParaRPr lang="en-GB" sz="2000" dirty="0"/>
          </a:p>
          <a:p>
            <a:pPr marL="0" indent="0" algn="just">
              <a:buNone/>
            </a:pPr>
            <a:r>
              <a:rPr lang="id-ID" sz="2000" dirty="0" smtClean="0"/>
              <a:t>Catatan </a:t>
            </a:r>
            <a:r>
              <a:rPr lang="id-ID" sz="2000" dirty="0"/>
              <a:t>:</a:t>
            </a:r>
            <a:endParaRPr lang="en-GB" sz="2000" dirty="0"/>
          </a:p>
          <a:p>
            <a:pPr marL="0" indent="0" algn="just">
              <a:buNone/>
            </a:pPr>
            <a:r>
              <a:rPr lang="id-ID" sz="2000" dirty="0" smtClean="0"/>
              <a:t>Sejauh </a:t>
            </a:r>
            <a:r>
              <a:rPr lang="id-ID" sz="2000" dirty="0"/>
              <a:t>ini Program Nasional TB masih menganjurkan kategori 2 pada pasien dengan riwayat pengobatan sebelumnya walau disadari risiko terjadinya resistensi obat pada kelompok pasien tersebut, tetapi oleh karena keterbatasan berbagai aspek maka ditetapkan kategori 2 pada pasien dengan riwayat pengobatan sebelumnya (</a:t>
            </a:r>
            <a:r>
              <a:rPr lang="id-ID" sz="2000" dirty="0" err="1"/>
              <a:t>Tb</a:t>
            </a:r>
            <a:r>
              <a:rPr lang="id-ID" sz="2000" dirty="0"/>
              <a:t> kambuh, TB gagal, TB lalai) . Idealnya semua pasien dengan riwayat pengobatan sebelumnya dilakukan pemeriksaan uji kepekaan </a:t>
            </a:r>
            <a:r>
              <a:rPr lang="id-ID" sz="2000" dirty="0" smtClean="0"/>
              <a:t>dan </a:t>
            </a:r>
            <a:r>
              <a:rPr lang="id-ID" sz="2000" dirty="0"/>
              <a:t>paduan pengobatan disesuaikan dengan hasil uji kepekaan tersebut.</a:t>
            </a:r>
            <a:endParaRPr lang="en-GB" sz="2000" dirty="0"/>
          </a:p>
        </p:txBody>
      </p:sp>
    </p:spTree>
    <p:extLst>
      <p:ext uri="{BB962C8B-B14F-4D97-AF65-F5344CB8AC3E}">
        <p14:creationId xmlns:p14="http://schemas.microsoft.com/office/powerpoint/2010/main" val="756614238"/>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arrow.wav"/>
          </p:stSnd>
        </p:sndAc>
      </p:transition>
    </mc:Choice>
    <mc:Fallback xmlns="">
      <p:transition spd="slow">
        <p:random/>
        <p:sndAc>
          <p:stSnd>
            <p:snd r:embed="rId3" name="arrow.wav"/>
          </p:stSnd>
        </p:sndAc>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710" y="471055"/>
            <a:ext cx="8229800" cy="5486400"/>
          </a:xfrm>
        </p:spPr>
        <p:txBody>
          <a:bodyPr>
            <a:noAutofit/>
          </a:bodyPr>
          <a:lstStyle/>
          <a:p>
            <a:pPr marL="0" indent="0" algn="just">
              <a:buNone/>
            </a:pPr>
            <a:r>
              <a:rPr lang="id-ID" sz="2000" dirty="0"/>
              <a:t>Kemungkinan </a:t>
            </a:r>
            <a:r>
              <a:rPr lang="id-ID" sz="2000" dirty="0" smtClean="0"/>
              <a:t>resistensi </a:t>
            </a:r>
            <a:r>
              <a:rPr lang="id-ID" sz="2000" dirty="0"/>
              <a:t>obat </a:t>
            </a:r>
            <a:r>
              <a:rPr lang="id-ID" sz="2000" dirty="0" smtClean="0"/>
              <a:t>pasien </a:t>
            </a:r>
            <a:r>
              <a:rPr lang="id-ID" sz="2000" dirty="0"/>
              <a:t>TB dengan gagal pengobatan adalah lebih besar daripada TB kambuh dan TB lalai. </a:t>
            </a:r>
            <a:r>
              <a:rPr lang="id-ID" sz="2000" dirty="0">
                <a:solidFill>
                  <a:srgbClr val="FF0000"/>
                </a:solidFill>
              </a:rPr>
              <a:t>Sehingga dalam praktek klinik dokter praktek swasta, sebaiknya </a:t>
            </a:r>
            <a:endParaRPr lang="id-ID" sz="2000" dirty="0" smtClean="0">
              <a:solidFill>
                <a:srgbClr val="FF0000"/>
              </a:solidFill>
            </a:endParaRPr>
          </a:p>
          <a:p>
            <a:pPr marL="0" indent="0" algn="just">
              <a:buNone/>
            </a:pPr>
            <a:r>
              <a:rPr lang="id-ID" sz="2000" b="1" dirty="0" smtClean="0"/>
              <a:t>(</a:t>
            </a:r>
            <a:r>
              <a:rPr lang="id-ID" sz="2000" b="1" dirty="0"/>
              <a:t>Jika mungkin) </a:t>
            </a:r>
            <a:r>
              <a:rPr lang="id-ID" sz="2000" dirty="0"/>
              <a:t>lakukan pemeriksaan biakan M. tuberkulosis dan uji kepekaan pada pasien dengan riwayat pengobatan sebelumnya dan pengobatan disesuaikan dengan hasil uji kepekaan. </a:t>
            </a:r>
            <a:endParaRPr lang="id-ID" sz="2000" dirty="0" smtClean="0"/>
          </a:p>
          <a:p>
            <a:pPr marL="0" indent="0" algn="just">
              <a:buNone/>
            </a:pPr>
            <a:r>
              <a:rPr lang="id-ID" sz="2000" dirty="0" smtClean="0"/>
              <a:t>Konsulkan </a:t>
            </a:r>
            <a:r>
              <a:rPr lang="id-ID" sz="2000" dirty="0"/>
              <a:t>ke ahlinya untuk mendapatkan rencana paduan pengobatan sesuai uji kepekaan. </a:t>
            </a:r>
            <a:endParaRPr lang="id-ID" sz="2000" dirty="0" smtClean="0"/>
          </a:p>
          <a:p>
            <a:pPr marL="0" indent="0" algn="just">
              <a:buNone/>
            </a:pPr>
            <a:r>
              <a:rPr lang="id-ID" sz="2000" dirty="0" smtClean="0"/>
              <a:t>Masalahnya </a:t>
            </a:r>
            <a:r>
              <a:rPr lang="id-ID" sz="2000" dirty="0"/>
              <a:t>jika hal tersebut tidak dapat dilakukan (keterbatasan fasilitas atau keterbatasan biaya dan </a:t>
            </a:r>
            <a:r>
              <a:rPr lang="en-US" sz="2000" dirty="0"/>
              <a:t>l</a:t>
            </a:r>
            <a:r>
              <a:rPr lang="id-ID" sz="2000" dirty="0"/>
              <a:t>ain-lain), maka pengobatan dapat disesuaikan dengan program nasional yaitu pemberian kategori 2. </a:t>
            </a:r>
            <a:endParaRPr lang="id-ID" sz="2000" dirty="0" smtClean="0"/>
          </a:p>
          <a:p>
            <a:pPr marL="0" indent="0" algn="just">
              <a:buNone/>
            </a:pPr>
            <a:r>
              <a:rPr lang="id-ID" sz="2000" dirty="0" smtClean="0"/>
              <a:t>Pada </a:t>
            </a:r>
            <a:r>
              <a:rPr lang="id-ID" sz="2000" dirty="0"/>
              <a:t>TB gagal pengobatan, pemeriksaan uji kepekaan layak dilakukan mengingat risiko resistensi obat bahkan MDR serta ditakutkan pemberian paduan pengobatan yang kurang tepat hanya akan menambah deretan resistensi obat.</a:t>
            </a:r>
            <a:endParaRPr lang="en-GB" sz="2000" dirty="0"/>
          </a:p>
        </p:txBody>
      </p:sp>
    </p:spTree>
    <p:extLst>
      <p:ext uri="{BB962C8B-B14F-4D97-AF65-F5344CB8AC3E}">
        <p14:creationId xmlns:p14="http://schemas.microsoft.com/office/powerpoint/2010/main" val="527048698"/>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arrow.wav"/>
          </p:stSnd>
        </p:sndAc>
      </p:transition>
    </mc:Choice>
    <mc:Fallback xmlns="">
      <p:transition spd="slow">
        <p:random/>
        <p:sndAc>
          <p:stSnd>
            <p:snd r:embed="rId3" name="arrow.wav"/>
          </p:stSnd>
        </p:sndAc>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709" y="1111349"/>
            <a:ext cx="8420139" cy="450166"/>
          </a:xfrm>
        </p:spPr>
        <p:txBody>
          <a:bodyPr>
            <a:noAutofit/>
          </a:bodyPr>
          <a:lstStyle/>
          <a:p>
            <a:pPr marL="0" indent="0" algn="ctr">
              <a:buNone/>
            </a:pPr>
            <a:r>
              <a:rPr lang="id-ID" sz="1800" b="1" dirty="0"/>
              <a:t>Dosis Paduan OAT </a:t>
            </a:r>
            <a:r>
              <a:rPr lang="id-ID" sz="1800" b="1" dirty="0" err="1"/>
              <a:t>Kombipak</a:t>
            </a:r>
            <a:r>
              <a:rPr lang="id-ID" sz="1800" b="1" dirty="0"/>
              <a:t> Kategori 2 : 2RHZES/ RHZE/ 5R3H3E3</a:t>
            </a:r>
            <a:endParaRPr lang="en-GB" sz="1800" dirty="0"/>
          </a:p>
        </p:txBody>
      </p:sp>
      <p:graphicFrame>
        <p:nvGraphicFramePr>
          <p:cNvPr id="4" name="Table 3"/>
          <p:cNvGraphicFramePr>
            <a:graphicFrameLocks noGrp="1"/>
          </p:cNvGraphicFramePr>
          <p:nvPr>
            <p:extLst>
              <p:ext uri="{D42A27DB-BD31-4B8C-83A1-F6EECF244321}">
                <p14:modId xmlns:p14="http://schemas.microsoft.com/office/powerpoint/2010/main" val="1368163494"/>
              </p:ext>
            </p:extLst>
          </p:nvPr>
        </p:nvGraphicFramePr>
        <p:xfrm>
          <a:off x="498764" y="1841623"/>
          <a:ext cx="8166935" cy="4365214"/>
        </p:xfrm>
        <a:graphic>
          <a:graphicData uri="http://schemas.openxmlformats.org/drawingml/2006/table">
            <a:tbl>
              <a:tblPr>
                <a:tableStyleId>{284E427A-3D55-4303-BF80-6455036E1DE7}</a:tableStyleId>
              </a:tblPr>
              <a:tblGrid>
                <a:gridCol w="1027400"/>
                <a:gridCol w="921230"/>
                <a:gridCol w="1151537"/>
                <a:gridCol w="1151537"/>
                <a:gridCol w="1094370"/>
                <a:gridCol w="950631"/>
                <a:gridCol w="560252"/>
                <a:gridCol w="594827"/>
                <a:gridCol w="715151"/>
              </a:tblGrid>
              <a:tr h="373673">
                <a:tc rowSpan="3">
                  <a:txBody>
                    <a:bodyPr/>
                    <a:lstStyle/>
                    <a:p>
                      <a:pPr algn="ctr">
                        <a:lnSpc>
                          <a:spcPct val="115000"/>
                        </a:lnSpc>
                        <a:spcAft>
                          <a:spcPts val="0"/>
                        </a:spcAft>
                      </a:pPr>
                      <a:r>
                        <a:rPr lang="id-ID" sz="1400" b="1" dirty="0">
                          <a:solidFill>
                            <a:schemeClr val="tx1"/>
                          </a:solidFill>
                          <a:effectLst/>
                        </a:rPr>
                        <a:t>Tahap</a:t>
                      </a:r>
                      <a:endParaRPr lang="en-GB" sz="1400" b="1" dirty="0">
                        <a:solidFill>
                          <a:schemeClr val="tx1"/>
                        </a:solidFill>
                        <a:effectLst/>
                      </a:endParaRPr>
                    </a:p>
                    <a:p>
                      <a:pPr algn="ctr">
                        <a:lnSpc>
                          <a:spcPct val="115000"/>
                        </a:lnSpc>
                        <a:spcAft>
                          <a:spcPts val="0"/>
                        </a:spcAft>
                      </a:pPr>
                      <a:r>
                        <a:rPr lang="id-ID" sz="1400" b="1" dirty="0">
                          <a:solidFill>
                            <a:schemeClr val="tx1"/>
                          </a:solidFill>
                          <a:effectLst/>
                        </a:rPr>
                        <a:t>Pengobat</a:t>
                      </a:r>
                      <a:endParaRPr lang="en-GB" sz="1400" b="1" dirty="0">
                        <a:solidFill>
                          <a:schemeClr val="tx1"/>
                        </a:solidFill>
                        <a:effectLst/>
                      </a:endParaRPr>
                    </a:p>
                    <a:p>
                      <a:pPr algn="ctr">
                        <a:lnSpc>
                          <a:spcPct val="115000"/>
                        </a:lnSpc>
                        <a:spcAft>
                          <a:spcPts val="0"/>
                        </a:spcAft>
                      </a:pPr>
                      <a:r>
                        <a:rPr lang="id-ID" sz="1400" b="1" dirty="0">
                          <a:solidFill>
                            <a:schemeClr val="tx1"/>
                          </a:solidFill>
                          <a:effectLst/>
                        </a:rPr>
                        <a:t>-</a:t>
                      </a:r>
                      <a:r>
                        <a:rPr lang="id-ID" sz="1400" b="1" dirty="0" err="1">
                          <a:solidFill>
                            <a:schemeClr val="tx1"/>
                          </a:solidFill>
                          <a:effectLst/>
                        </a:rPr>
                        <a:t>an</a:t>
                      </a:r>
                      <a:endParaRPr lang="en-GB" sz="1400" b="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2032" marR="22032" marT="0" marB="0" anchor="ctr">
                    <a:solidFill>
                      <a:schemeClr val="bg1">
                        <a:lumMod val="95000"/>
                      </a:schemeClr>
                    </a:solidFill>
                  </a:tcPr>
                </a:tc>
                <a:tc rowSpan="3">
                  <a:txBody>
                    <a:bodyPr/>
                    <a:lstStyle/>
                    <a:p>
                      <a:pPr algn="ctr">
                        <a:lnSpc>
                          <a:spcPct val="115000"/>
                        </a:lnSpc>
                        <a:spcAft>
                          <a:spcPts val="0"/>
                        </a:spcAft>
                      </a:pPr>
                      <a:r>
                        <a:rPr lang="id-ID" sz="1400" b="1" dirty="0">
                          <a:solidFill>
                            <a:schemeClr val="tx1"/>
                          </a:solidFill>
                          <a:effectLst/>
                        </a:rPr>
                        <a:t>Lama</a:t>
                      </a:r>
                      <a:endParaRPr lang="en-GB" sz="1400" b="1" dirty="0">
                        <a:solidFill>
                          <a:schemeClr val="tx1"/>
                        </a:solidFill>
                        <a:effectLst/>
                      </a:endParaRPr>
                    </a:p>
                    <a:p>
                      <a:pPr algn="ctr">
                        <a:lnSpc>
                          <a:spcPct val="115000"/>
                        </a:lnSpc>
                        <a:spcAft>
                          <a:spcPts val="0"/>
                        </a:spcAft>
                      </a:pPr>
                      <a:r>
                        <a:rPr lang="id-ID" sz="1400" b="1" dirty="0" err="1">
                          <a:solidFill>
                            <a:schemeClr val="tx1"/>
                          </a:solidFill>
                          <a:effectLst/>
                        </a:rPr>
                        <a:t>pengoba</a:t>
                      </a:r>
                      <a:endParaRPr lang="en-GB" sz="1400" b="1" dirty="0">
                        <a:solidFill>
                          <a:schemeClr val="tx1"/>
                        </a:solidFill>
                        <a:effectLst/>
                      </a:endParaRPr>
                    </a:p>
                    <a:p>
                      <a:pPr algn="ctr">
                        <a:lnSpc>
                          <a:spcPct val="115000"/>
                        </a:lnSpc>
                        <a:spcAft>
                          <a:spcPts val="0"/>
                        </a:spcAft>
                      </a:pPr>
                      <a:r>
                        <a:rPr lang="id-ID" sz="1400" b="1" dirty="0">
                          <a:solidFill>
                            <a:schemeClr val="tx1"/>
                          </a:solidFill>
                          <a:effectLst/>
                        </a:rPr>
                        <a:t>-</a:t>
                      </a:r>
                      <a:r>
                        <a:rPr lang="id-ID" sz="1400" b="1" dirty="0" err="1">
                          <a:solidFill>
                            <a:schemeClr val="tx1"/>
                          </a:solidFill>
                          <a:effectLst/>
                        </a:rPr>
                        <a:t>tan</a:t>
                      </a:r>
                      <a:endParaRPr lang="en-GB" sz="1400" b="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2032" marR="22032" marT="0" marB="0" anchor="ctr">
                    <a:solidFill>
                      <a:schemeClr val="bg1">
                        <a:lumMod val="95000"/>
                      </a:schemeClr>
                    </a:solidFill>
                  </a:tcPr>
                </a:tc>
                <a:tc gridSpan="6">
                  <a:txBody>
                    <a:bodyPr/>
                    <a:lstStyle/>
                    <a:p>
                      <a:pPr algn="ctr">
                        <a:lnSpc>
                          <a:spcPct val="115000"/>
                        </a:lnSpc>
                        <a:spcAft>
                          <a:spcPts val="0"/>
                        </a:spcAft>
                      </a:pPr>
                      <a:r>
                        <a:rPr lang="id-ID" sz="1400" b="1" dirty="0">
                          <a:solidFill>
                            <a:schemeClr val="tx1"/>
                          </a:solidFill>
                          <a:effectLst/>
                        </a:rPr>
                        <a:t>Dosis</a:t>
                      </a:r>
                      <a:endParaRPr lang="en-GB" sz="1400" b="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2032" marR="22032" marT="0" marB="0" anchor="ctr">
                    <a:solidFill>
                      <a:schemeClr val="bg1">
                        <a:lumMod val="95000"/>
                      </a:schemeClr>
                    </a:solidFill>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a:txBody>
                    <a:bodyPr/>
                    <a:lstStyle/>
                    <a:p>
                      <a:pPr algn="ctr">
                        <a:lnSpc>
                          <a:spcPct val="115000"/>
                        </a:lnSpc>
                        <a:spcAft>
                          <a:spcPts val="0"/>
                        </a:spcAft>
                      </a:pPr>
                      <a:r>
                        <a:rPr lang="id-ID" sz="1100">
                          <a:solidFill>
                            <a:schemeClr val="tx1"/>
                          </a:solidFill>
                          <a:effectLst/>
                        </a:rPr>
                        <a:t> </a:t>
                      </a:r>
                      <a:endParaRPr lang="en-GB" sz="11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2032" marR="22032" marT="0" marB="0" anchor="ctr">
                    <a:solidFill>
                      <a:schemeClr val="bg1">
                        <a:lumMod val="95000"/>
                      </a:schemeClr>
                    </a:solidFill>
                  </a:tcPr>
                </a:tc>
              </a:tr>
              <a:tr h="579917">
                <a:tc vMerge="1">
                  <a:txBody>
                    <a:bodyPr/>
                    <a:lstStyle/>
                    <a:p>
                      <a:endParaRPr lang="id-ID"/>
                    </a:p>
                  </a:txBody>
                  <a:tcPr/>
                </a:tc>
                <a:tc vMerge="1">
                  <a:txBody>
                    <a:bodyPr/>
                    <a:lstStyle/>
                    <a:p>
                      <a:endParaRPr lang="id-ID"/>
                    </a:p>
                  </a:txBody>
                  <a:tcPr/>
                </a:tc>
                <a:tc rowSpan="2">
                  <a:txBody>
                    <a:bodyPr/>
                    <a:lstStyle/>
                    <a:p>
                      <a:pPr algn="ctr">
                        <a:lnSpc>
                          <a:spcPct val="115000"/>
                        </a:lnSpc>
                        <a:spcAft>
                          <a:spcPts val="0"/>
                        </a:spcAft>
                      </a:pPr>
                      <a:r>
                        <a:rPr lang="id-ID" sz="1400" b="1" dirty="0" err="1">
                          <a:solidFill>
                            <a:schemeClr val="tx1"/>
                          </a:solidFill>
                          <a:effectLst/>
                        </a:rPr>
                        <a:t>Isoniazi</a:t>
                      </a:r>
                      <a:r>
                        <a:rPr lang="id-ID" sz="1400" b="1" dirty="0">
                          <a:solidFill>
                            <a:schemeClr val="tx1"/>
                          </a:solidFill>
                          <a:effectLst/>
                        </a:rPr>
                        <a:t> d tablet 300 mg</a:t>
                      </a:r>
                      <a:endParaRPr lang="en-GB" sz="1400" b="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2032" marR="22032" marT="0" marB="0" anchor="ctr">
                    <a:solidFill>
                      <a:schemeClr val="bg1">
                        <a:lumMod val="95000"/>
                      </a:schemeClr>
                    </a:solidFill>
                  </a:tcPr>
                </a:tc>
                <a:tc rowSpan="2">
                  <a:txBody>
                    <a:bodyPr/>
                    <a:lstStyle/>
                    <a:p>
                      <a:pPr algn="ctr">
                        <a:lnSpc>
                          <a:spcPct val="115000"/>
                        </a:lnSpc>
                        <a:spcAft>
                          <a:spcPts val="0"/>
                        </a:spcAft>
                      </a:pPr>
                      <a:r>
                        <a:rPr lang="id-ID" sz="1400" b="1" dirty="0" err="1">
                          <a:solidFill>
                            <a:schemeClr val="tx1"/>
                          </a:solidFill>
                          <a:effectLst/>
                        </a:rPr>
                        <a:t>Rifampisin</a:t>
                      </a:r>
                      <a:r>
                        <a:rPr lang="id-ID" sz="1400" b="1" dirty="0">
                          <a:solidFill>
                            <a:schemeClr val="tx1"/>
                          </a:solidFill>
                          <a:effectLst/>
                        </a:rPr>
                        <a:t> </a:t>
                      </a:r>
                      <a:r>
                        <a:rPr lang="id-ID" sz="1400" b="1" dirty="0" err="1">
                          <a:solidFill>
                            <a:schemeClr val="tx1"/>
                          </a:solidFill>
                          <a:effectLst/>
                        </a:rPr>
                        <a:t>kaplet</a:t>
                      </a:r>
                      <a:r>
                        <a:rPr lang="id-ID" sz="1400" b="1" dirty="0">
                          <a:solidFill>
                            <a:schemeClr val="tx1"/>
                          </a:solidFill>
                          <a:effectLst/>
                        </a:rPr>
                        <a:t> 450 mg</a:t>
                      </a:r>
                      <a:endParaRPr lang="en-GB" sz="1400" b="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2032" marR="22032" marT="0" marB="0" anchor="ctr">
                    <a:solidFill>
                      <a:schemeClr val="bg1">
                        <a:lumMod val="95000"/>
                      </a:schemeClr>
                    </a:solidFill>
                  </a:tcPr>
                </a:tc>
                <a:tc rowSpan="2">
                  <a:txBody>
                    <a:bodyPr/>
                    <a:lstStyle/>
                    <a:p>
                      <a:pPr algn="ctr">
                        <a:lnSpc>
                          <a:spcPct val="115000"/>
                        </a:lnSpc>
                        <a:spcAft>
                          <a:spcPts val="0"/>
                        </a:spcAft>
                      </a:pPr>
                      <a:r>
                        <a:rPr lang="id-ID" sz="1400" b="1" dirty="0" err="1">
                          <a:solidFill>
                            <a:schemeClr val="tx1"/>
                          </a:solidFill>
                          <a:effectLst/>
                        </a:rPr>
                        <a:t>Pirazinam</a:t>
                      </a:r>
                      <a:r>
                        <a:rPr lang="id-ID" sz="1400" b="1" dirty="0">
                          <a:solidFill>
                            <a:schemeClr val="tx1"/>
                          </a:solidFill>
                          <a:effectLst/>
                        </a:rPr>
                        <a:t> -</a:t>
                      </a:r>
                      <a:r>
                        <a:rPr lang="id-ID" sz="1400" b="1" dirty="0" err="1">
                          <a:solidFill>
                            <a:schemeClr val="tx1"/>
                          </a:solidFill>
                          <a:effectLst/>
                        </a:rPr>
                        <a:t>id</a:t>
                      </a:r>
                      <a:endParaRPr lang="en-GB" sz="1400" b="1" dirty="0">
                        <a:solidFill>
                          <a:schemeClr val="tx1"/>
                        </a:solidFill>
                        <a:effectLst/>
                      </a:endParaRPr>
                    </a:p>
                    <a:p>
                      <a:pPr algn="ctr">
                        <a:lnSpc>
                          <a:spcPct val="115000"/>
                        </a:lnSpc>
                        <a:spcAft>
                          <a:spcPts val="0"/>
                        </a:spcAft>
                      </a:pPr>
                      <a:r>
                        <a:rPr lang="id-ID" sz="1400" b="1" dirty="0">
                          <a:solidFill>
                            <a:schemeClr val="tx1"/>
                          </a:solidFill>
                          <a:effectLst/>
                        </a:rPr>
                        <a:t>tablet 500 mg</a:t>
                      </a:r>
                      <a:endParaRPr lang="en-GB" sz="1400" b="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2032" marR="22032" marT="0" marB="0" anchor="ctr">
                    <a:solidFill>
                      <a:schemeClr val="bg1">
                        <a:lumMod val="95000"/>
                      </a:schemeClr>
                    </a:solidFill>
                  </a:tcPr>
                </a:tc>
                <a:tc gridSpan="2">
                  <a:txBody>
                    <a:bodyPr/>
                    <a:lstStyle/>
                    <a:p>
                      <a:pPr algn="ctr">
                        <a:lnSpc>
                          <a:spcPct val="115000"/>
                        </a:lnSpc>
                        <a:spcAft>
                          <a:spcPts val="0"/>
                        </a:spcAft>
                      </a:pPr>
                      <a:r>
                        <a:rPr lang="id-ID" sz="1400" b="1" dirty="0" err="1">
                          <a:solidFill>
                            <a:schemeClr val="tx1"/>
                          </a:solidFill>
                          <a:effectLst/>
                        </a:rPr>
                        <a:t>Etambutol</a:t>
                      </a:r>
                      <a:endParaRPr lang="en-GB" sz="1400" b="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2032" marR="22032" marT="0" marB="0" anchor="ctr">
                    <a:solidFill>
                      <a:schemeClr val="bg1">
                        <a:lumMod val="95000"/>
                      </a:schemeClr>
                    </a:solidFill>
                  </a:tcPr>
                </a:tc>
                <a:tc hMerge="1">
                  <a:txBody>
                    <a:bodyPr/>
                    <a:lstStyle/>
                    <a:p>
                      <a:endParaRPr lang="id-ID"/>
                    </a:p>
                  </a:txBody>
                  <a:tcPr/>
                </a:tc>
                <a:tc rowSpan="2">
                  <a:txBody>
                    <a:bodyPr/>
                    <a:lstStyle/>
                    <a:p>
                      <a:pPr algn="ctr">
                        <a:lnSpc>
                          <a:spcPct val="115000"/>
                        </a:lnSpc>
                        <a:spcAft>
                          <a:spcPts val="0"/>
                        </a:spcAft>
                      </a:pPr>
                      <a:r>
                        <a:rPr lang="id-ID" sz="1400" b="1">
                          <a:solidFill>
                            <a:schemeClr val="tx1"/>
                          </a:solidFill>
                          <a:effectLst/>
                        </a:rPr>
                        <a:t>Strptomi</a:t>
                      </a:r>
                      <a:endParaRPr lang="en-GB" sz="1400" b="1">
                        <a:solidFill>
                          <a:schemeClr val="tx1"/>
                        </a:solidFill>
                        <a:effectLst/>
                      </a:endParaRPr>
                    </a:p>
                    <a:p>
                      <a:pPr algn="ctr">
                        <a:lnSpc>
                          <a:spcPct val="115000"/>
                        </a:lnSpc>
                        <a:spcAft>
                          <a:spcPts val="0"/>
                        </a:spcAft>
                      </a:pPr>
                      <a:r>
                        <a:rPr lang="id-ID" sz="1400" b="1">
                          <a:solidFill>
                            <a:schemeClr val="tx1"/>
                          </a:solidFill>
                          <a:effectLst/>
                        </a:rPr>
                        <a:t>-sin</a:t>
                      </a:r>
                      <a:endParaRPr lang="en-GB" sz="1400" b="1">
                        <a:solidFill>
                          <a:schemeClr val="tx1"/>
                        </a:solidFill>
                        <a:effectLst/>
                      </a:endParaRPr>
                    </a:p>
                    <a:p>
                      <a:pPr algn="ctr">
                        <a:lnSpc>
                          <a:spcPct val="115000"/>
                        </a:lnSpc>
                        <a:spcAft>
                          <a:spcPts val="0"/>
                        </a:spcAft>
                      </a:pPr>
                      <a:r>
                        <a:rPr lang="id-ID" sz="1400" b="1">
                          <a:solidFill>
                            <a:schemeClr val="tx1"/>
                          </a:solidFill>
                          <a:effectLst/>
                        </a:rPr>
                        <a:t>injeksi</a:t>
                      </a:r>
                      <a:endParaRPr lang="en-GB" sz="1400" b="1">
                        <a:solidFill>
                          <a:schemeClr val="tx1"/>
                        </a:solidFill>
                        <a:effectLst/>
                      </a:endParaRPr>
                    </a:p>
                    <a:p>
                      <a:pPr algn="ctr">
                        <a:lnSpc>
                          <a:spcPct val="115000"/>
                        </a:lnSpc>
                        <a:spcAft>
                          <a:spcPts val="0"/>
                        </a:spcAft>
                      </a:pPr>
                      <a:r>
                        <a:rPr lang="id-ID" sz="1400" b="1">
                          <a:solidFill>
                            <a:schemeClr val="tx1"/>
                          </a:solidFill>
                          <a:effectLst/>
                        </a:rPr>
                        <a:t> </a:t>
                      </a:r>
                      <a:endParaRPr lang="en-GB" sz="1400" b="1">
                        <a:solidFill>
                          <a:schemeClr val="tx1"/>
                        </a:solidFill>
                        <a:effectLst/>
                      </a:endParaRPr>
                    </a:p>
                    <a:p>
                      <a:pPr algn="ctr">
                        <a:lnSpc>
                          <a:spcPct val="115000"/>
                        </a:lnSpc>
                        <a:spcAft>
                          <a:spcPts val="0"/>
                        </a:spcAft>
                      </a:pPr>
                      <a:r>
                        <a:rPr lang="id-ID" sz="1400" b="1">
                          <a:solidFill>
                            <a:schemeClr val="tx1"/>
                          </a:solidFill>
                          <a:effectLst/>
                        </a:rPr>
                        <a:t> </a:t>
                      </a:r>
                      <a:endParaRPr lang="en-GB" sz="1400" b="1">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2032" marR="22032" marT="0" marB="0" anchor="ctr">
                    <a:solidFill>
                      <a:schemeClr val="bg1">
                        <a:lumMod val="95000"/>
                      </a:schemeClr>
                    </a:solidFill>
                  </a:tcPr>
                </a:tc>
                <a:tc rowSpan="2">
                  <a:txBody>
                    <a:bodyPr/>
                    <a:lstStyle/>
                    <a:p>
                      <a:pPr algn="ctr">
                        <a:lnSpc>
                          <a:spcPct val="115000"/>
                        </a:lnSpc>
                        <a:spcAft>
                          <a:spcPts val="0"/>
                        </a:spcAft>
                      </a:pPr>
                      <a:r>
                        <a:rPr lang="id-ID" sz="1400" b="1" dirty="0">
                          <a:solidFill>
                            <a:schemeClr val="tx1"/>
                          </a:solidFill>
                          <a:effectLst/>
                        </a:rPr>
                        <a:t>Jumlah Hari/</a:t>
                      </a:r>
                      <a:r>
                        <a:rPr lang="id-ID" sz="1400" b="1" dirty="0" err="1">
                          <a:solidFill>
                            <a:schemeClr val="tx1"/>
                          </a:solidFill>
                          <a:effectLst/>
                        </a:rPr>
                        <a:t>ka</a:t>
                      </a:r>
                      <a:r>
                        <a:rPr lang="en-US" sz="1400" b="1" dirty="0">
                          <a:solidFill>
                            <a:schemeClr val="tx1"/>
                          </a:solidFill>
                          <a:effectLst/>
                        </a:rPr>
                        <a:t>l</a:t>
                      </a:r>
                      <a:r>
                        <a:rPr lang="id-ID" sz="1400" b="1" dirty="0">
                          <a:solidFill>
                            <a:schemeClr val="tx1"/>
                          </a:solidFill>
                          <a:effectLst/>
                        </a:rPr>
                        <a:t>i Menelan obat</a:t>
                      </a:r>
                      <a:endParaRPr lang="en-GB" sz="1400" b="1" dirty="0">
                        <a:solidFill>
                          <a:schemeClr val="tx1"/>
                        </a:solidFill>
                        <a:effectLst/>
                      </a:endParaRPr>
                    </a:p>
                    <a:p>
                      <a:pPr algn="ctr">
                        <a:lnSpc>
                          <a:spcPct val="115000"/>
                        </a:lnSpc>
                        <a:spcAft>
                          <a:spcPts val="0"/>
                        </a:spcAft>
                      </a:pPr>
                      <a:r>
                        <a:rPr lang="id-ID" sz="1400" b="1" dirty="0">
                          <a:solidFill>
                            <a:schemeClr val="tx1"/>
                          </a:solidFill>
                          <a:effectLst/>
                        </a:rPr>
                        <a:t> </a:t>
                      </a:r>
                      <a:endParaRPr lang="en-GB" sz="1400" b="1" dirty="0">
                        <a:solidFill>
                          <a:schemeClr val="tx1"/>
                        </a:solidFill>
                        <a:effectLst/>
                      </a:endParaRPr>
                    </a:p>
                    <a:p>
                      <a:pPr algn="ctr">
                        <a:lnSpc>
                          <a:spcPct val="115000"/>
                        </a:lnSpc>
                        <a:spcAft>
                          <a:spcPts val="0"/>
                        </a:spcAft>
                      </a:pPr>
                      <a:r>
                        <a:rPr lang="id-ID" sz="1400" b="1" dirty="0">
                          <a:solidFill>
                            <a:schemeClr val="tx1"/>
                          </a:solidFill>
                          <a:effectLst/>
                        </a:rPr>
                        <a:t> </a:t>
                      </a:r>
                      <a:endParaRPr lang="en-GB" sz="1400" b="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2032" marR="22032" marT="0" marB="0" anchor="ctr">
                    <a:solidFill>
                      <a:schemeClr val="bg1">
                        <a:lumMod val="95000"/>
                      </a:schemeClr>
                    </a:solidFill>
                  </a:tcPr>
                </a:tc>
              </a:tr>
              <a:tr h="1543251">
                <a:tc vMerge="1">
                  <a:txBody>
                    <a:bodyPr/>
                    <a:lstStyle/>
                    <a:p>
                      <a:endParaRPr lang="id-ID"/>
                    </a:p>
                  </a:txBody>
                  <a:tcPr/>
                </a:tc>
                <a:tc vMerge="1">
                  <a:txBody>
                    <a:bodyPr/>
                    <a:lstStyle/>
                    <a:p>
                      <a:endParaRPr lang="id-ID"/>
                    </a:p>
                  </a:txBody>
                  <a:tcPr/>
                </a:tc>
                <a:tc vMerge="1">
                  <a:txBody>
                    <a:bodyPr/>
                    <a:lstStyle/>
                    <a:p>
                      <a:endParaRPr lang="id-ID"/>
                    </a:p>
                  </a:txBody>
                  <a:tcPr/>
                </a:tc>
                <a:tc vMerge="1">
                  <a:txBody>
                    <a:bodyPr/>
                    <a:lstStyle/>
                    <a:p>
                      <a:endParaRPr lang="id-ID"/>
                    </a:p>
                  </a:txBody>
                  <a:tcPr/>
                </a:tc>
                <a:tc vMerge="1">
                  <a:txBody>
                    <a:bodyPr/>
                    <a:lstStyle/>
                    <a:p>
                      <a:endParaRPr lang="id-ID"/>
                    </a:p>
                  </a:txBody>
                  <a:tcPr/>
                </a:tc>
                <a:tc>
                  <a:txBody>
                    <a:bodyPr/>
                    <a:lstStyle/>
                    <a:p>
                      <a:pPr algn="ctr">
                        <a:lnSpc>
                          <a:spcPct val="115000"/>
                        </a:lnSpc>
                        <a:spcAft>
                          <a:spcPts val="0"/>
                        </a:spcAft>
                      </a:pPr>
                      <a:r>
                        <a:rPr lang="id-ID" sz="1400" b="1" dirty="0">
                          <a:solidFill>
                            <a:schemeClr val="tx1"/>
                          </a:solidFill>
                          <a:effectLst/>
                        </a:rPr>
                        <a:t>250 mg</a:t>
                      </a:r>
                      <a:endParaRPr lang="en-GB" sz="1400" b="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2032" marR="22032" marT="0" marB="0" anchor="ctr">
                    <a:solidFill>
                      <a:schemeClr val="bg1">
                        <a:lumMod val="95000"/>
                      </a:schemeClr>
                    </a:solidFill>
                  </a:tcPr>
                </a:tc>
                <a:tc>
                  <a:txBody>
                    <a:bodyPr/>
                    <a:lstStyle/>
                    <a:p>
                      <a:pPr algn="ctr">
                        <a:lnSpc>
                          <a:spcPct val="115000"/>
                        </a:lnSpc>
                        <a:spcAft>
                          <a:spcPts val="0"/>
                        </a:spcAft>
                      </a:pPr>
                      <a:r>
                        <a:rPr lang="id-ID" sz="1400" b="1" dirty="0">
                          <a:solidFill>
                            <a:schemeClr val="tx1"/>
                          </a:solidFill>
                          <a:effectLst/>
                        </a:rPr>
                        <a:t>400 mg</a:t>
                      </a:r>
                      <a:endParaRPr lang="en-GB" sz="1400" b="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2032" marR="22032" marT="0" marB="0" anchor="ctr">
                    <a:solidFill>
                      <a:schemeClr val="bg1">
                        <a:lumMod val="95000"/>
                      </a:schemeClr>
                    </a:solidFill>
                  </a:tcPr>
                </a:tc>
                <a:tc vMerge="1">
                  <a:txBody>
                    <a:bodyPr/>
                    <a:lstStyle/>
                    <a:p>
                      <a:endParaRPr lang="id-ID"/>
                    </a:p>
                  </a:txBody>
                  <a:tcPr/>
                </a:tc>
                <a:tc vMerge="1">
                  <a:txBody>
                    <a:bodyPr/>
                    <a:lstStyle/>
                    <a:p>
                      <a:endParaRPr lang="id-ID"/>
                    </a:p>
                  </a:txBody>
                  <a:tcPr/>
                </a:tc>
              </a:tr>
              <a:tr h="1121023">
                <a:tc>
                  <a:txBody>
                    <a:bodyPr/>
                    <a:lstStyle/>
                    <a:p>
                      <a:pPr algn="ctr">
                        <a:lnSpc>
                          <a:spcPct val="115000"/>
                        </a:lnSpc>
                        <a:spcAft>
                          <a:spcPts val="0"/>
                        </a:spcAft>
                      </a:pPr>
                      <a:r>
                        <a:rPr lang="id-ID" sz="1100">
                          <a:solidFill>
                            <a:schemeClr val="tx1"/>
                          </a:solidFill>
                          <a:effectLst/>
                        </a:rPr>
                        <a:t>Awal</a:t>
                      </a:r>
                      <a:endParaRPr lang="en-GB" sz="1100">
                        <a:solidFill>
                          <a:schemeClr val="tx1"/>
                        </a:solidFill>
                        <a:effectLst/>
                      </a:endParaRPr>
                    </a:p>
                    <a:p>
                      <a:pPr algn="ctr">
                        <a:lnSpc>
                          <a:spcPct val="115000"/>
                        </a:lnSpc>
                        <a:spcAft>
                          <a:spcPts val="0"/>
                        </a:spcAft>
                      </a:pPr>
                      <a:r>
                        <a:rPr lang="id-ID" sz="1100">
                          <a:solidFill>
                            <a:schemeClr val="tx1"/>
                          </a:solidFill>
                          <a:effectLst/>
                        </a:rPr>
                        <a:t>(dosis</a:t>
                      </a:r>
                      <a:endParaRPr lang="en-GB" sz="1100">
                        <a:solidFill>
                          <a:schemeClr val="tx1"/>
                        </a:solidFill>
                        <a:effectLst/>
                      </a:endParaRPr>
                    </a:p>
                    <a:p>
                      <a:pPr algn="ctr">
                        <a:lnSpc>
                          <a:spcPct val="115000"/>
                        </a:lnSpc>
                        <a:spcAft>
                          <a:spcPts val="0"/>
                        </a:spcAft>
                      </a:pPr>
                      <a:r>
                        <a:rPr lang="id-ID" sz="1100">
                          <a:solidFill>
                            <a:schemeClr val="tx1"/>
                          </a:solidFill>
                          <a:effectLst/>
                        </a:rPr>
                        <a:t>harian)</a:t>
                      </a:r>
                      <a:endParaRPr lang="en-GB" sz="11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2032" marR="22032" marT="0" marB="0" anchor="ctr">
                    <a:solidFill>
                      <a:schemeClr val="bg1">
                        <a:lumMod val="95000"/>
                      </a:schemeClr>
                    </a:solidFill>
                  </a:tcPr>
                </a:tc>
                <a:tc>
                  <a:txBody>
                    <a:bodyPr/>
                    <a:lstStyle/>
                    <a:p>
                      <a:pPr algn="ctr">
                        <a:lnSpc>
                          <a:spcPct val="115000"/>
                        </a:lnSpc>
                        <a:spcAft>
                          <a:spcPts val="0"/>
                        </a:spcAft>
                      </a:pPr>
                      <a:r>
                        <a:rPr lang="id-ID" sz="1100">
                          <a:solidFill>
                            <a:schemeClr val="tx1"/>
                          </a:solidFill>
                          <a:effectLst/>
                        </a:rPr>
                        <a:t>2 Bulan 1 Bulan</a:t>
                      </a:r>
                      <a:endParaRPr lang="en-GB" sz="11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2032" marR="22032" marT="0" marB="0" anchor="ctr">
                    <a:solidFill>
                      <a:schemeClr val="bg1">
                        <a:lumMod val="95000"/>
                      </a:schemeClr>
                    </a:solidFill>
                  </a:tcPr>
                </a:tc>
                <a:tc>
                  <a:txBody>
                    <a:bodyPr/>
                    <a:lstStyle/>
                    <a:p>
                      <a:pPr algn="ctr">
                        <a:lnSpc>
                          <a:spcPct val="115000"/>
                        </a:lnSpc>
                        <a:spcAft>
                          <a:spcPts val="0"/>
                        </a:spcAft>
                      </a:pPr>
                      <a:r>
                        <a:rPr lang="id-ID" sz="1100" dirty="0">
                          <a:solidFill>
                            <a:schemeClr val="tx1"/>
                          </a:solidFill>
                          <a:effectLst/>
                        </a:rPr>
                        <a:t>1</a:t>
                      </a:r>
                      <a:endParaRPr lang="en-GB" sz="1100" dirty="0">
                        <a:solidFill>
                          <a:schemeClr val="tx1"/>
                        </a:solidFill>
                        <a:effectLst/>
                      </a:endParaRPr>
                    </a:p>
                    <a:p>
                      <a:pPr algn="ctr">
                        <a:lnSpc>
                          <a:spcPct val="115000"/>
                        </a:lnSpc>
                        <a:spcAft>
                          <a:spcPts val="0"/>
                        </a:spcAft>
                      </a:pPr>
                      <a:r>
                        <a:rPr lang="id-ID" sz="1100" dirty="0">
                          <a:solidFill>
                            <a:schemeClr val="tx1"/>
                          </a:solidFill>
                          <a:effectLst/>
                        </a:rPr>
                        <a:t>1</a:t>
                      </a:r>
                      <a:endParaRPr lang="en-GB" sz="11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2032" marR="22032" marT="0" marB="0" anchor="ctr">
                    <a:solidFill>
                      <a:schemeClr val="bg1">
                        <a:lumMod val="95000"/>
                      </a:schemeClr>
                    </a:solidFill>
                  </a:tcPr>
                </a:tc>
                <a:tc>
                  <a:txBody>
                    <a:bodyPr/>
                    <a:lstStyle/>
                    <a:p>
                      <a:pPr algn="ctr">
                        <a:lnSpc>
                          <a:spcPct val="115000"/>
                        </a:lnSpc>
                        <a:spcAft>
                          <a:spcPts val="0"/>
                        </a:spcAft>
                      </a:pPr>
                      <a:r>
                        <a:rPr lang="id-ID" sz="1100">
                          <a:solidFill>
                            <a:schemeClr val="tx1"/>
                          </a:solidFill>
                          <a:effectLst/>
                        </a:rPr>
                        <a:t>1</a:t>
                      </a:r>
                      <a:endParaRPr lang="en-GB" sz="1100">
                        <a:solidFill>
                          <a:schemeClr val="tx1"/>
                        </a:solidFill>
                        <a:effectLst/>
                      </a:endParaRPr>
                    </a:p>
                    <a:p>
                      <a:pPr algn="ctr">
                        <a:lnSpc>
                          <a:spcPct val="115000"/>
                        </a:lnSpc>
                        <a:spcAft>
                          <a:spcPts val="0"/>
                        </a:spcAft>
                      </a:pPr>
                      <a:r>
                        <a:rPr lang="id-ID" sz="1100">
                          <a:solidFill>
                            <a:schemeClr val="tx1"/>
                          </a:solidFill>
                          <a:effectLst/>
                        </a:rPr>
                        <a:t>1</a:t>
                      </a:r>
                      <a:endParaRPr lang="en-GB" sz="11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2032" marR="22032" marT="0" marB="0" anchor="ctr">
                    <a:solidFill>
                      <a:schemeClr val="bg1">
                        <a:lumMod val="95000"/>
                      </a:schemeClr>
                    </a:solidFill>
                  </a:tcPr>
                </a:tc>
                <a:tc>
                  <a:txBody>
                    <a:bodyPr/>
                    <a:lstStyle/>
                    <a:p>
                      <a:pPr algn="ctr">
                        <a:lnSpc>
                          <a:spcPct val="115000"/>
                        </a:lnSpc>
                        <a:spcAft>
                          <a:spcPts val="0"/>
                        </a:spcAft>
                      </a:pPr>
                      <a:r>
                        <a:rPr lang="id-ID" sz="1100">
                          <a:solidFill>
                            <a:schemeClr val="tx1"/>
                          </a:solidFill>
                          <a:effectLst/>
                        </a:rPr>
                        <a:t>3</a:t>
                      </a:r>
                      <a:endParaRPr lang="en-GB" sz="1100">
                        <a:solidFill>
                          <a:schemeClr val="tx1"/>
                        </a:solidFill>
                        <a:effectLst/>
                      </a:endParaRPr>
                    </a:p>
                    <a:p>
                      <a:pPr algn="ctr">
                        <a:lnSpc>
                          <a:spcPct val="115000"/>
                        </a:lnSpc>
                        <a:spcAft>
                          <a:spcPts val="0"/>
                        </a:spcAft>
                      </a:pPr>
                      <a:r>
                        <a:rPr lang="id-ID" sz="1100">
                          <a:solidFill>
                            <a:schemeClr val="tx1"/>
                          </a:solidFill>
                          <a:effectLst/>
                        </a:rPr>
                        <a:t>3</a:t>
                      </a:r>
                      <a:endParaRPr lang="en-GB" sz="11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2032" marR="22032" marT="0" marB="0" anchor="ctr">
                    <a:solidFill>
                      <a:schemeClr val="bg1">
                        <a:lumMod val="95000"/>
                      </a:schemeClr>
                    </a:solidFill>
                  </a:tcPr>
                </a:tc>
                <a:tc>
                  <a:txBody>
                    <a:bodyPr/>
                    <a:lstStyle/>
                    <a:p>
                      <a:pPr algn="ctr">
                        <a:lnSpc>
                          <a:spcPct val="115000"/>
                        </a:lnSpc>
                        <a:spcAft>
                          <a:spcPts val="0"/>
                        </a:spcAft>
                      </a:pPr>
                      <a:r>
                        <a:rPr lang="id-ID" sz="1100">
                          <a:solidFill>
                            <a:schemeClr val="tx1"/>
                          </a:solidFill>
                          <a:effectLst/>
                        </a:rPr>
                        <a:t>3</a:t>
                      </a:r>
                      <a:endParaRPr lang="en-GB" sz="1100">
                        <a:solidFill>
                          <a:schemeClr val="tx1"/>
                        </a:solidFill>
                        <a:effectLst/>
                      </a:endParaRPr>
                    </a:p>
                    <a:p>
                      <a:pPr algn="ctr">
                        <a:lnSpc>
                          <a:spcPct val="115000"/>
                        </a:lnSpc>
                        <a:spcAft>
                          <a:spcPts val="0"/>
                        </a:spcAft>
                      </a:pPr>
                      <a:r>
                        <a:rPr lang="id-ID" sz="1100">
                          <a:solidFill>
                            <a:schemeClr val="tx1"/>
                          </a:solidFill>
                          <a:effectLst/>
                        </a:rPr>
                        <a:t>3</a:t>
                      </a:r>
                      <a:endParaRPr lang="en-GB" sz="11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2032" marR="22032" marT="0" marB="0" anchor="ctr">
                    <a:solidFill>
                      <a:schemeClr val="bg1">
                        <a:lumMod val="95000"/>
                      </a:schemeClr>
                    </a:solidFill>
                  </a:tcPr>
                </a:tc>
                <a:tc>
                  <a:txBody>
                    <a:bodyPr/>
                    <a:lstStyle/>
                    <a:p>
                      <a:pPr algn="ctr">
                        <a:lnSpc>
                          <a:spcPct val="115000"/>
                        </a:lnSpc>
                        <a:spcAft>
                          <a:spcPts val="0"/>
                        </a:spcAft>
                      </a:pPr>
                      <a:r>
                        <a:rPr lang="id-ID" sz="1100" dirty="0" smtClean="0">
                          <a:solidFill>
                            <a:schemeClr val="tx1"/>
                          </a:solidFill>
                          <a:effectLst/>
                        </a:rPr>
                        <a:t>-</a:t>
                      </a:r>
                      <a:endParaRPr lang="en-US" sz="1100" dirty="0" smtClean="0">
                        <a:solidFill>
                          <a:schemeClr val="tx1"/>
                        </a:solidFill>
                        <a:effectLst/>
                      </a:endParaRPr>
                    </a:p>
                    <a:p>
                      <a:pPr algn="ctr">
                        <a:lnSpc>
                          <a:spcPct val="115000"/>
                        </a:lnSpc>
                        <a:spcAft>
                          <a:spcPts val="0"/>
                        </a:spcAft>
                      </a:pPr>
                      <a:r>
                        <a:rPr lang="en-US" sz="1100" dirty="0" smtClean="0">
                          <a:solidFill>
                            <a:schemeClr val="tx1"/>
                          </a:solidFill>
                          <a:effectLst/>
                        </a:rPr>
                        <a:t>-</a:t>
                      </a:r>
                      <a:endParaRPr lang="en-GB" sz="11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2032" marR="22032" marT="0" marB="0" anchor="ctr">
                    <a:solidFill>
                      <a:schemeClr val="bg1">
                        <a:lumMod val="95000"/>
                      </a:schemeClr>
                    </a:solidFill>
                  </a:tcPr>
                </a:tc>
                <a:tc>
                  <a:txBody>
                    <a:bodyPr/>
                    <a:lstStyle/>
                    <a:p>
                      <a:pPr algn="ctr">
                        <a:lnSpc>
                          <a:spcPct val="115000"/>
                        </a:lnSpc>
                        <a:spcAft>
                          <a:spcPts val="0"/>
                        </a:spcAft>
                      </a:pPr>
                      <a:r>
                        <a:rPr lang="id-ID" sz="1100" dirty="0">
                          <a:solidFill>
                            <a:schemeClr val="tx1"/>
                          </a:solidFill>
                          <a:effectLst/>
                        </a:rPr>
                        <a:t>750 </a:t>
                      </a:r>
                      <a:r>
                        <a:rPr lang="id-ID" sz="1100" dirty="0" smtClean="0">
                          <a:solidFill>
                            <a:schemeClr val="tx1"/>
                          </a:solidFill>
                          <a:effectLst/>
                        </a:rPr>
                        <a:t>mg</a:t>
                      </a:r>
                      <a:endParaRPr lang="en-US" sz="1100" dirty="0" smtClean="0">
                        <a:solidFill>
                          <a:schemeClr val="tx1"/>
                        </a:solidFill>
                        <a:effectLst/>
                      </a:endParaRPr>
                    </a:p>
                    <a:p>
                      <a:pPr algn="ctr">
                        <a:lnSpc>
                          <a:spcPct val="115000"/>
                        </a:lnSpc>
                        <a:spcAft>
                          <a:spcPts val="0"/>
                        </a:spcAft>
                      </a:pPr>
                      <a:r>
                        <a:rPr lang="en-US" sz="1100" dirty="0" smtClean="0">
                          <a:solidFill>
                            <a:schemeClr val="tx1"/>
                          </a:solidFill>
                          <a:effectLst/>
                        </a:rPr>
                        <a:t>-</a:t>
                      </a:r>
                      <a:endParaRPr lang="en-GB" sz="11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2032" marR="22032" marT="0" marB="0" anchor="ctr">
                    <a:solidFill>
                      <a:schemeClr val="bg1">
                        <a:lumMod val="95000"/>
                      </a:schemeClr>
                    </a:solidFill>
                  </a:tcPr>
                </a:tc>
                <a:tc>
                  <a:txBody>
                    <a:bodyPr/>
                    <a:lstStyle/>
                    <a:p>
                      <a:pPr algn="ctr">
                        <a:lnSpc>
                          <a:spcPct val="115000"/>
                        </a:lnSpc>
                        <a:spcAft>
                          <a:spcPts val="0"/>
                        </a:spcAft>
                      </a:pPr>
                      <a:r>
                        <a:rPr lang="id-ID" sz="1100" dirty="0">
                          <a:solidFill>
                            <a:schemeClr val="tx1"/>
                          </a:solidFill>
                          <a:effectLst/>
                        </a:rPr>
                        <a:t>56</a:t>
                      </a:r>
                      <a:endParaRPr lang="en-GB" sz="1100" dirty="0">
                        <a:solidFill>
                          <a:schemeClr val="tx1"/>
                        </a:solidFill>
                        <a:effectLst/>
                      </a:endParaRPr>
                    </a:p>
                    <a:p>
                      <a:pPr algn="ctr">
                        <a:lnSpc>
                          <a:spcPct val="115000"/>
                        </a:lnSpc>
                        <a:spcAft>
                          <a:spcPts val="0"/>
                        </a:spcAft>
                      </a:pPr>
                      <a:r>
                        <a:rPr lang="id-ID" sz="1100" dirty="0">
                          <a:solidFill>
                            <a:schemeClr val="tx1"/>
                          </a:solidFill>
                          <a:effectLst/>
                        </a:rPr>
                        <a:t>28</a:t>
                      </a:r>
                      <a:endParaRPr lang="en-GB" sz="11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2032" marR="22032" marT="0" marB="0" anchor="ctr">
                    <a:solidFill>
                      <a:schemeClr val="bg1">
                        <a:lumMod val="95000"/>
                      </a:schemeClr>
                    </a:solidFill>
                  </a:tcPr>
                </a:tc>
              </a:tr>
              <a:tr h="747350">
                <a:tc>
                  <a:txBody>
                    <a:bodyPr/>
                    <a:lstStyle/>
                    <a:p>
                      <a:pPr algn="ctr">
                        <a:lnSpc>
                          <a:spcPct val="115000"/>
                        </a:lnSpc>
                        <a:spcAft>
                          <a:spcPts val="0"/>
                        </a:spcAft>
                      </a:pPr>
                      <a:r>
                        <a:rPr lang="id-ID" sz="1100">
                          <a:solidFill>
                            <a:schemeClr val="tx1"/>
                          </a:solidFill>
                          <a:effectLst/>
                        </a:rPr>
                        <a:t>Lanjutan (3 x/ mgg)</a:t>
                      </a:r>
                      <a:endParaRPr lang="en-GB" sz="11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2032" marR="22032" marT="0" marB="0" anchor="ctr">
                    <a:solidFill>
                      <a:schemeClr val="bg1">
                        <a:lumMod val="95000"/>
                      </a:schemeClr>
                    </a:solidFill>
                  </a:tcPr>
                </a:tc>
                <a:tc>
                  <a:txBody>
                    <a:bodyPr/>
                    <a:lstStyle/>
                    <a:p>
                      <a:pPr algn="ctr">
                        <a:lnSpc>
                          <a:spcPct val="115000"/>
                        </a:lnSpc>
                        <a:spcAft>
                          <a:spcPts val="0"/>
                        </a:spcAft>
                      </a:pPr>
                      <a:r>
                        <a:rPr lang="id-ID" sz="1100">
                          <a:solidFill>
                            <a:schemeClr val="tx1"/>
                          </a:solidFill>
                          <a:effectLst/>
                        </a:rPr>
                        <a:t>5 Bulan</a:t>
                      </a:r>
                      <a:endParaRPr lang="en-GB" sz="11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2032" marR="22032" marT="0" marB="0" anchor="ctr">
                    <a:solidFill>
                      <a:schemeClr val="bg1">
                        <a:lumMod val="95000"/>
                      </a:schemeClr>
                    </a:solidFill>
                  </a:tcPr>
                </a:tc>
                <a:tc>
                  <a:txBody>
                    <a:bodyPr/>
                    <a:lstStyle/>
                    <a:p>
                      <a:pPr algn="ctr">
                        <a:lnSpc>
                          <a:spcPct val="115000"/>
                        </a:lnSpc>
                        <a:spcAft>
                          <a:spcPts val="0"/>
                        </a:spcAft>
                      </a:pPr>
                      <a:r>
                        <a:rPr lang="id-ID" sz="1100">
                          <a:solidFill>
                            <a:schemeClr val="tx1"/>
                          </a:solidFill>
                          <a:effectLst/>
                        </a:rPr>
                        <a:t>2</a:t>
                      </a:r>
                      <a:endParaRPr lang="en-GB" sz="11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2032" marR="22032" marT="0" marB="0" anchor="ctr">
                    <a:solidFill>
                      <a:schemeClr val="bg1">
                        <a:lumMod val="95000"/>
                      </a:schemeClr>
                    </a:solidFill>
                  </a:tcPr>
                </a:tc>
                <a:tc>
                  <a:txBody>
                    <a:bodyPr/>
                    <a:lstStyle/>
                    <a:p>
                      <a:pPr algn="ctr">
                        <a:lnSpc>
                          <a:spcPct val="115000"/>
                        </a:lnSpc>
                        <a:spcAft>
                          <a:spcPts val="0"/>
                        </a:spcAft>
                      </a:pPr>
                      <a:r>
                        <a:rPr lang="id-ID" sz="1100">
                          <a:solidFill>
                            <a:schemeClr val="tx1"/>
                          </a:solidFill>
                          <a:effectLst/>
                        </a:rPr>
                        <a:t>1</a:t>
                      </a:r>
                      <a:endParaRPr lang="en-GB" sz="11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2032" marR="22032" marT="0" marB="0" anchor="ctr">
                    <a:solidFill>
                      <a:schemeClr val="bg1">
                        <a:lumMod val="95000"/>
                      </a:schemeClr>
                    </a:solidFill>
                  </a:tcPr>
                </a:tc>
                <a:tc>
                  <a:txBody>
                    <a:bodyPr/>
                    <a:lstStyle/>
                    <a:p>
                      <a:pPr algn="ctr">
                        <a:lnSpc>
                          <a:spcPct val="115000"/>
                        </a:lnSpc>
                        <a:spcAft>
                          <a:spcPts val="0"/>
                        </a:spcAft>
                      </a:pPr>
                      <a:r>
                        <a:rPr lang="id-ID" sz="1100">
                          <a:solidFill>
                            <a:schemeClr val="tx1"/>
                          </a:solidFill>
                          <a:effectLst/>
                        </a:rPr>
                        <a:t>-</a:t>
                      </a:r>
                      <a:endParaRPr lang="en-GB" sz="11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2032" marR="22032" marT="0" marB="0" anchor="ctr">
                    <a:solidFill>
                      <a:schemeClr val="bg1">
                        <a:lumMod val="95000"/>
                      </a:schemeClr>
                    </a:solidFill>
                  </a:tcPr>
                </a:tc>
                <a:tc>
                  <a:txBody>
                    <a:bodyPr/>
                    <a:lstStyle/>
                    <a:p>
                      <a:pPr algn="ctr">
                        <a:lnSpc>
                          <a:spcPct val="115000"/>
                        </a:lnSpc>
                        <a:spcAft>
                          <a:spcPts val="0"/>
                        </a:spcAft>
                      </a:pPr>
                      <a:r>
                        <a:rPr lang="id-ID" sz="1100">
                          <a:solidFill>
                            <a:schemeClr val="tx1"/>
                          </a:solidFill>
                          <a:effectLst/>
                        </a:rPr>
                        <a:t>1</a:t>
                      </a:r>
                      <a:endParaRPr lang="en-GB" sz="11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2032" marR="22032" marT="0" marB="0" anchor="ctr">
                    <a:solidFill>
                      <a:schemeClr val="bg1">
                        <a:lumMod val="95000"/>
                      </a:schemeClr>
                    </a:solidFill>
                  </a:tcPr>
                </a:tc>
                <a:tc>
                  <a:txBody>
                    <a:bodyPr/>
                    <a:lstStyle/>
                    <a:p>
                      <a:pPr algn="ctr">
                        <a:lnSpc>
                          <a:spcPct val="115000"/>
                        </a:lnSpc>
                        <a:spcAft>
                          <a:spcPts val="0"/>
                        </a:spcAft>
                      </a:pPr>
                      <a:r>
                        <a:rPr lang="id-ID" sz="1100">
                          <a:solidFill>
                            <a:schemeClr val="tx1"/>
                          </a:solidFill>
                          <a:effectLst/>
                        </a:rPr>
                        <a:t>2</a:t>
                      </a:r>
                      <a:endParaRPr lang="en-GB" sz="11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2032" marR="22032" marT="0" marB="0" anchor="ctr">
                    <a:solidFill>
                      <a:schemeClr val="bg1">
                        <a:lumMod val="95000"/>
                      </a:schemeClr>
                    </a:solidFill>
                  </a:tcPr>
                </a:tc>
                <a:tc>
                  <a:txBody>
                    <a:bodyPr/>
                    <a:lstStyle/>
                    <a:p>
                      <a:pPr algn="ctr">
                        <a:lnSpc>
                          <a:spcPct val="115000"/>
                        </a:lnSpc>
                        <a:spcAft>
                          <a:spcPts val="0"/>
                        </a:spcAft>
                      </a:pPr>
                      <a:r>
                        <a:rPr lang="id-ID" sz="1100">
                          <a:solidFill>
                            <a:schemeClr val="tx1"/>
                          </a:solidFill>
                          <a:effectLst/>
                        </a:rPr>
                        <a:t>-</a:t>
                      </a:r>
                      <a:endParaRPr lang="en-GB" sz="11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2032" marR="22032" marT="0" marB="0" anchor="ctr">
                    <a:solidFill>
                      <a:schemeClr val="bg1">
                        <a:lumMod val="95000"/>
                      </a:schemeClr>
                    </a:solidFill>
                  </a:tcPr>
                </a:tc>
                <a:tc>
                  <a:txBody>
                    <a:bodyPr/>
                    <a:lstStyle/>
                    <a:p>
                      <a:pPr algn="ctr">
                        <a:lnSpc>
                          <a:spcPct val="115000"/>
                        </a:lnSpc>
                        <a:spcAft>
                          <a:spcPts val="0"/>
                        </a:spcAft>
                      </a:pPr>
                      <a:r>
                        <a:rPr lang="id-ID" sz="1100" dirty="0">
                          <a:solidFill>
                            <a:schemeClr val="tx1"/>
                          </a:solidFill>
                          <a:effectLst/>
                        </a:rPr>
                        <a:t>60</a:t>
                      </a:r>
                      <a:endParaRPr lang="en-GB" sz="11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2032" marR="22032" marT="0" marB="0" anchor="ctr">
                    <a:solidFill>
                      <a:schemeClr val="bg1">
                        <a:lumMod val="95000"/>
                      </a:schemeClr>
                    </a:solidFill>
                  </a:tcPr>
                </a:tc>
              </a:tr>
            </a:tbl>
          </a:graphicData>
        </a:graphic>
      </p:graphicFrame>
    </p:spTree>
    <p:extLst>
      <p:ext uri="{BB962C8B-B14F-4D97-AF65-F5344CB8AC3E}">
        <p14:creationId xmlns:p14="http://schemas.microsoft.com/office/powerpoint/2010/main" val="376169695"/>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arrow.wav"/>
          </p:stSnd>
        </p:sndAc>
      </p:transition>
    </mc:Choice>
    <mc:Fallback xmlns="">
      <p:transition spd="slow">
        <p:random/>
        <p:sndAc>
          <p:stSnd>
            <p:snd r:embed="rId3" name="arrow.wav"/>
          </p:stSnd>
        </p:sndAc>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000" y="820404"/>
            <a:ext cx="8420139" cy="450166"/>
          </a:xfrm>
        </p:spPr>
        <p:txBody>
          <a:bodyPr>
            <a:noAutofit/>
          </a:bodyPr>
          <a:lstStyle/>
          <a:p>
            <a:pPr marL="0" indent="0" algn="ctr">
              <a:buNone/>
            </a:pPr>
            <a:r>
              <a:rPr lang="id-ID" sz="1800" b="1" dirty="0"/>
              <a:t>Dosis Kategori 2 KPT ; 2(RHZE)S/ (RHZE)/ 5(RH)3E3</a:t>
            </a:r>
            <a:endParaRPr lang="en-GB" sz="1800" dirty="0"/>
          </a:p>
        </p:txBody>
      </p:sp>
      <p:graphicFrame>
        <p:nvGraphicFramePr>
          <p:cNvPr id="2" name="Table 1"/>
          <p:cNvGraphicFramePr>
            <a:graphicFrameLocks noGrp="1"/>
          </p:cNvGraphicFramePr>
          <p:nvPr>
            <p:extLst>
              <p:ext uri="{D42A27DB-BD31-4B8C-83A1-F6EECF244321}">
                <p14:modId xmlns:p14="http://schemas.microsoft.com/office/powerpoint/2010/main" val="3962297574"/>
              </p:ext>
            </p:extLst>
          </p:nvPr>
        </p:nvGraphicFramePr>
        <p:xfrm>
          <a:off x="581891" y="1369467"/>
          <a:ext cx="8174181" cy="3119404"/>
        </p:xfrm>
        <a:graphic>
          <a:graphicData uri="http://schemas.openxmlformats.org/drawingml/2006/table">
            <a:tbl>
              <a:tblPr>
                <a:tableStyleId>{69C7853C-536D-4A76-A0AE-DD22124D55A5}</a:tableStyleId>
              </a:tblPr>
              <a:tblGrid>
                <a:gridCol w="2273530"/>
                <a:gridCol w="2273530"/>
                <a:gridCol w="1458146"/>
                <a:gridCol w="2168975"/>
              </a:tblGrid>
              <a:tr h="520264">
                <a:tc rowSpan="2">
                  <a:txBody>
                    <a:bodyPr/>
                    <a:lstStyle/>
                    <a:p>
                      <a:pPr algn="ctr">
                        <a:lnSpc>
                          <a:spcPct val="115000"/>
                        </a:lnSpc>
                        <a:spcAft>
                          <a:spcPts val="0"/>
                        </a:spcAft>
                      </a:pPr>
                      <a:r>
                        <a:rPr lang="id-ID" sz="1400" b="1" dirty="0">
                          <a:solidFill>
                            <a:schemeClr val="tx1"/>
                          </a:solidFill>
                          <a:effectLst/>
                        </a:rPr>
                        <a:t>Berat Badan</a:t>
                      </a:r>
                      <a:endParaRPr lang="en-GB" sz="1400" b="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3047" marR="23047" marT="0" marB="0" anchor="ctr">
                    <a:solidFill>
                      <a:schemeClr val="bg1">
                        <a:lumMod val="95000"/>
                      </a:schemeClr>
                    </a:solidFill>
                  </a:tcPr>
                </a:tc>
                <a:tc gridSpan="2">
                  <a:txBody>
                    <a:bodyPr/>
                    <a:lstStyle/>
                    <a:p>
                      <a:pPr algn="ctr">
                        <a:lnSpc>
                          <a:spcPct val="115000"/>
                        </a:lnSpc>
                        <a:spcAft>
                          <a:spcPts val="0"/>
                        </a:spcAft>
                      </a:pPr>
                      <a:r>
                        <a:rPr lang="id-ID" sz="1400" b="1">
                          <a:solidFill>
                            <a:schemeClr val="tx1"/>
                          </a:solidFill>
                          <a:effectLst/>
                        </a:rPr>
                        <a:t>Tahap Awal setiap hari selama 56 hari RHZE (150/75/400/275) + S</a:t>
                      </a:r>
                      <a:endParaRPr lang="en-GB" sz="1400" b="1">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3047" marR="23047" marT="0" marB="0" anchor="ctr">
                    <a:solidFill>
                      <a:schemeClr val="bg1">
                        <a:lumMod val="95000"/>
                      </a:schemeClr>
                    </a:solidFill>
                  </a:tcPr>
                </a:tc>
                <a:tc hMerge="1">
                  <a:txBody>
                    <a:bodyPr/>
                    <a:lstStyle/>
                    <a:p>
                      <a:endParaRPr lang="id-ID"/>
                    </a:p>
                  </a:txBody>
                  <a:tcPr/>
                </a:tc>
                <a:tc rowSpan="2">
                  <a:txBody>
                    <a:bodyPr/>
                    <a:lstStyle/>
                    <a:p>
                      <a:pPr algn="ctr">
                        <a:lnSpc>
                          <a:spcPct val="115000"/>
                        </a:lnSpc>
                        <a:spcAft>
                          <a:spcPts val="0"/>
                        </a:spcAft>
                      </a:pPr>
                      <a:r>
                        <a:rPr lang="id-ID" sz="1400" b="1" dirty="0">
                          <a:solidFill>
                            <a:schemeClr val="tx1"/>
                          </a:solidFill>
                          <a:effectLst/>
                        </a:rPr>
                        <a:t>Tahap Lanjutan</a:t>
                      </a:r>
                      <a:endParaRPr lang="en-GB" sz="1400" b="1" dirty="0">
                        <a:solidFill>
                          <a:schemeClr val="tx1"/>
                        </a:solidFill>
                        <a:effectLst/>
                      </a:endParaRPr>
                    </a:p>
                    <a:p>
                      <a:pPr algn="ctr">
                        <a:lnSpc>
                          <a:spcPct val="115000"/>
                        </a:lnSpc>
                        <a:spcAft>
                          <a:spcPts val="0"/>
                        </a:spcAft>
                      </a:pPr>
                      <a:r>
                        <a:rPr lang="id-ID" sz="1400" b="1" dirty="0">
                          <a:solidFill>
                            <a:schemeClr val="tx1"/>
                          </a:solidFill>
                          <a:effectLst/>
                        </a:rPr>
                        <a:t>3 kali seminggu selama 20</a:t>
                      </a:r>
                      <a:endParaRPr lang="en-GB" sz="1400" b="1" dirty="0">
                        <a:solidFill>
                          <a:schemeClr val="tx1"/>
                        </a:solidFill>
                        <a:effectLst/>
                      </a:endParaRPr>
                    </a:p>
                    <a:p>
                      <a:pPr algn="ctr">
                        <a:lnSpc>
                          <a:spcPct val="115000"/>
                        </a:lnSpc>
                        <a:spcAft>
                          <a:spcPts val="0"/>
                        </a:spcAft>
                      </a:pPr>
                      <a:r>
                        <a:rPr lang="id-ID" sz="1400" b="1" dirty="0" err="1">
                          <a:solidFill>
                            <a:schemeClr val="tx1"/>
                          </a:solidFill>
                          <a:effectLst/>
                        </a:rPr>
                        <a:t>minggu</a:t>
                      </a:r>
                      <a:endParaRPr lang="en-GB" sz="1400" b="1" dirty="0">
                        <a:solidFill>
                          <a:schemeClr val="tx1"/>
                        </a:solidFill>
                        <a:effectLst/>
                      </a:endParaRPr>
                    </a:p>
                    <a:p>
                      <a:pPr algn="ctr">
                        <a:lnSpc>
                          <a:spcPct val="115000"/>
                        </a:lnSpc>
                        <a:spcAft>
                          <a:spcPts val="0"/>
                        </a:spcAft>
                      </a:pPr>
                      <a:r>
                        <a:rPr lang="id-ID" sz="1400" b="1" dirty="0">
                          <a:solidFill>
                            <a:schemeClr val="tx1"/>
                          </a:solidFill>
                          <a:effectLst/>
                        </a:rPr>
                        <a:t>RH (150/150)+ E (400)</a:t>
                      </a:r>
                      <a:endParaRPr lang="en-GB" sz="1400" b="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3047" marR="23047" marT="0" marB="0" anchor="ctr">
                    <a:solidFill>
                      <a:schemeClr val="bg1">
                        <a:lumMod val="95000"/>
                      </a:schemeClr>
                    </a:solidFill>
                  </a:tcPr>
                </a:tc>
              </a:tr>
              <a:tr h="815096">
                <a:tc vMerge="1">
                  <a:txBody>
                    <a:bodyPr/>
                    <a:lstStyle/>
                    <a:p>
                      <a:endParaRPr lang="id-ID"/>
                    </a:p>
                  </a:txBody>
                  <a:tcPr/>
                </a:tc>
                <a:tc>
                  <a:txBody>
                    <a:bodyPr/>
                    <a:lstStyle/>
                    <a:p>
                      <a:pPr algn="ctr">
                        <a:lnSpc>
                          <a:spcPct val="115000"/>
                        </a:lnSpc>
                        <a:spcAft>
                          <a:spcPts val="0"/>
                        </a:spcAft>
                      </a:pPr>
                      <a:r>
                        <a:rPr lang="id-ID" sz="1400" b="1">
                          <a:solidFill>
                            <a:schemeClr val="tx1"/>
                          </a:solidFill>
                          <a:effectLst/>
                        </a:rPr>
                        <a:t>Selama 56 hari</a:t>
                      </a:r>
                      <a:endParaRPr lang="en-GB" sz="1400" b="1">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3047" marR="23047" marT="0" marB="0" anchor="ctr">
                    <a:solidFill>
                      <a:schemeClr val="bg1">
                        <a:lumMod val="95000"/>
                      </a:schemeClr>
                    </a:solidFill>
                  </a:tcPr>
                </a:tc>
                <a:tc>
                  <a:txBody>
                    <a:bodyPr/>
                    <a:lstStyle/>
                    <a:p>
                      <a:pPr algn="ctr">
                        <a:lnSpc>
                          <a:spcPct val="115000"/>
                        </a:lnSpc>
                        <a:spcAft>
                          <a:spcPts val="0"/>
                        </a:spcAft>
                      </a:pPr>
                      <a:r>
                        <a:rPr lang="id-ID" sz="1400" b="1" dirty="0">
                          <a:solidFill>
                            <a:schemeClr val="tx1"/>
                          </a:solidFill>
                          <a:effectLst/>
                        </a:rPr>
                        <a:t>Selama 28 hari</a:t>
                      </a:r>
                      <a:endParaRPr lang="en-GB" sz="1400" b="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3047" marR="23047" marT="0" marB="0" anchor="ctr">
                    <a:solidFill>
                      <a:schemeClr val="bg1">
                        <a:lumMod val="95000"/>
                      </a:schemeClr>
                    </a:solidFill>
                  </a:tcPr>
                </a:tc>
                <a:tc vMerge="1">
                  <a:txBody>
                    <a:bodyPr/>
                    <a:lstStyle/>
                    <a:p>
                      <a:endParaRPr lang="id-ID"/>
                    </a:p>
                  </a:txBody>
                  <a:tcPr/>
                </a:tc>
              </a:tr>
              <a:tr h="446011">
                <a:tc>
                  <a:txBody>
                    <a:bodyPr/>
                    <a:lstStyle/>
                    <a:p>
                      <a:pPr algn="ctr">
                        <a:lnSpc>
                          <a:spcPct val="115000"/>
                        </a:lnSpc>
                        <a:spcAft>
                          <a:spcPts val="0"/>
                        </a:spcAft>
                      </a:pPr>
                      <a:r>
                        <a:rPr lang="id-ID" sz="1200">
                          <a:solidFill>
                            <a:schemeClr val="tx1"/>
                          </a:solidFill>
                          <a:effectLst/>
                        </a:rPr>
                        <a:t>30-37 kg</a:t>
                      </a:r>
                      <a:endParaRPr lang="en-GB" sz="12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3047" marR="23047" marT="0" marB="0" anchor="ctr">
                    <a:solidFill>
                      <a:schemeClr val="bg1">
                        <a:lumMod val="95000"/>
                      </a:schemeClr>
                    </a:solidFill>
                  </a:tcPr>
                </a:tc>
                <a:tc>
                  <a:txBody>
                    <a:bodyPr/>
                    <a:lstStyle/>
                    <a:p>
                      <a:pPr>
                        <a:lnSpc>
                          <a:spcPct val="115000"/>
                        </a:lnSpc>
                        <a:spcAft>
                          <a:spcPts val="0"/>
                        </a:spcAft>
                      </a:pPr>
                      <a:r>
                        <a:rPr lang="id-ID" sz="1200">
                          <a:solidFill>
                            <a:schemeClr val="tx1"/>
                          </a:solidFill>
                          <a:effectLst/>
                        </a:rPr>
                        <a:t>2 kaplet 4KDT</a:t>
                      </a:r>
                      <a:endParaRPr lang="en-GB" sz="1200">
                        <a:solidFill>
                          <a:schemeClr val="tx1"/>
                        </a:solidFill>
                        <a:effectLst/>
                      </a:endParaRPr>
                    </a:p>
                    <a:p>
                      <a:pPr>
                        <a:lnSpc>
                          <a:spcPct val="115000"/>
                        </a:lnSpc>
                        <a:spcAft>
                          <a:spcPts val="0"/>
                        </a:spcAft>
                      </a:pPr>
                      <a:r>
                        <a:rPr lang="id-ID" sz="1200">
                          <a:solidFill>
                            <a:schemeClr val="tx1"/>
                          </a:solidFill>
                          <a:effectLst/>
                        </a:rPr>
                        <a:t>+ 500 mg Streptomisin inj.</a:t>
                      </a:r>
                      <a:endParaRPr lang="en-GB" sz="12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3047" marR="23047" marT="0" marB="0" anchor="ctr">
                    <a:solidFill>
                      <a:schemeClr val="bg1">
                        <a:lumMod val="95000"/>
                      </a:schemeClr>
                    </a:solidFill>
                  </a:tcPr>
                </a:tc>
                <a:tc>
                  <a:txBody>
                    <a:bodyPr/>
                    <a:lstStyle/>
                    <a:p>
                      <a:pPr>
                        <a:lnSpc>
                          <a:spcPct val="115000"/>
                        </a:lnSpc>
                        <a:spcAft>
                          <a:spcPts val="0"/>
                        </a:spcAft>
                      </a:pPr>
                      <a:r>
                        <a:rPr lang="id-ID" sz="1200" dirty="0">
                          <a:solidFill>
                            <a:schemeClr val="tx1"/>
                          </a:solidFill>
                          <a:effectLst/>
                        </a:rPr>
                        <a:t>2 </a:t>
                      </a:r>
                      <a:r>
                        <a:rPr lang="id-ID" sz="1200" dirty="0" err="1">
                          <a:solidFill>
                            <a:schemeClr val="tx1"/>
                          </a:solidFill>
                          <a:effectLst/>
                        </a:rPr>
                        <a:t>kaplet</a:t>
                      </a:r>
                      <a:r>
                        <a:rPr lang="id-ID" sz="1200" dirty="0">
                          <a:solidFill>
                            <a:schemeClr val="tx1"/>
                          </a:solidFill>
                          <a:effectLst/>
                        </a:rPr>
                        <a:t> 4KDT</a:t>
                      </a:r>
                      <a:endParaRPr lang="en-GB"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3047" marR="23047" marT="0" marB="0" anchor="ctr">
                    <a:solidFill>
                      <a:schemeClr val="bg1">
                        <a:lumMod val="95000"/>
                      </a:schemeClr>
                    </a:solidFill>
                  </a:tcPr>
                </a:tc>
                <a:tc>
                  <a:txBody>
                    <a:bodyPr/>
                    <a:lstStyle/>
                    <a:p>
                      <a:pPr>
                        <a:lnSpc>
                          <a:spcPct val="115000"/>
                        </a:lnSpc>
                        <a:spcAft>
                          <a:spcPts val="0"/>
                        </a:spcAft>
                      </a:pPr>
                      <a:r>
                        <a:rPr lang="id-ID" sz="1200">
                          <a:solidFill>
                            <a:schemeClr val="tx1"/>
                          </a:solidFill>
                          <a:effectLst/>
                        </a:rPr>
                        <a:t>2 tab 2KDT</a:t>
                      </a:r>
                      <a:endParaRPr lang="en-GB" sz="1200">
                        <a:solidFill>
                          <a:schemeClr val="tx1"/>
                        </a:solidFill>
                        <a:effectLst/>
                      </a:endParaRPr>
                    </a:p>
                    <a:p>
                      <a:pPr>
                        <a:lnSpc>
                          <a:spcPct val="115000"/>
                        </a:lnSpc>
                        <a:spcAft>
                          <a:spcPts val="0"/>
                        </a:spcAft>
                      </a:pPr>
                      <a:r>
                        <a:rPr lang="id-ID" sz="1200">
                          <a:solidFill>
                            <a:schemeClr val="tx1"/>
                          </a:solidFill>
                          <a:effectLst/>
                        </a:rPr>
                        <a:t>+ 2 tab Etambutol</a:t>
                      </a:r>
                      <a:endParaRPr lang="en-GB" sz="12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3047" marR="23047" marT="0" marB="0" anchor="ctr">
                    <a:solidFill>
                      <a:schemeClr val="bg1">
                        <a:lumMod val="95000"/>
                      </a:schemeClr>
                    </a:solidFill>
                  </a:tcPr>
                </a:tc>
              </a:tr>
              <a:tr h="446011">
                <a:tc>
                  <a:txBody>
                    <a:bodyPr/>
                    <a:lstStyle/>
                    <a:p>
                      <a:pPr algn="ctr">
                        <a:lnSpc>
                          <a:spcPct val="115000"/>
                        </a:lnSpc>
                        <a:spcAft>
                          <a:spcPts val="0"/>
                        </a:spcAft>
                      </a:pPr>
                      <a:r>
                        <a:rPr lang="id-ID" sz="1200">
                          <a:solidFill>
                            <a:schemeClr val="tx1"/>
                          </a:solidFill>
                          <a:effectLst/>
                        </a:rPr>
                        <a:t>38-54 kg</a:t>
                      </a:r>
                      <a:endParaRPr lang="en-GB" sz="12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3047" marR="23047" marT="0" marB="0" anchor="ctr">
                    <a:solidFill>
                      <a:schemeClr val="bg1">
                        <a:lumMod val="95000"/>
                      </a:schemeClr>
                    </a:solidFill>
                  </a:tcPr>
                </a:tc>
                <a:tc>
                  <a:txBody>
                    <a:bodyPr/>
                    <a:lstStyle/>
                    <a:p>
                      <a:pPr>
                        <a:lnSpc>
                          <a:spcPct val="115000"/>
                        </a:lnSpc>
                        <a:spcAft>
                          <a:spcPts val="0"/>
                        </a:spcAft>
                      </a:pPr>
                      <a:r>
                        <a:rPr lang="id-ID" sz="1200" dirty="0">
                          <a:solidFill>
                            <a:schemeClr val="tx1"/>
                          </a:solidFill>
                          <a:effectLst/>
                        </a:rPr>
                        <a:t>3 </a:t>
                      </a:r>
                      <a:r>
                        <a:rPr lang="id-ID" sz="1200" dirty="0" err="1">
                          <a:solidFill>
                            <a:schemeClr val="tx1"/>
                          </a:solidFill>
                          <a:effectLst/>
                        </a:rPr>
                        <a:t>kaplet</a:t>
                      </a:r>
                      <a:r>
                        <a:rPr lang="id-ID" sz="1200" dirty="0">
                          <a:solidFill>
                            <a:schemeClr val="tx1"/>
                          </a:solidFill>
                          <a:effectLst/>
                        </a:rPr>
                        <a:t> 4KDT</a:t>
                      </a:r>
                      <a:endParaRPr lang="en-GB" sz="1200" dirty="0">
                        <a:solidFill>
                          <a:schemeClr val="tx1"/>
                        </a:solidFill>
                        <a:effectLst/>
                      </a:endParaRPr>
                    </a:p>
                    <a:p>
                      <a:pPr>
                        <a:lnSpc>
                          <a:spcPct val="115000"/>
                        </a:lnSpc>
                        <a:spcAft>
                          <a:spcPts val="0"/>
                        </a:spcAft>
                      </a:pPr>
                      <a:r>
                        <a:rPr lang="id-ID" sz="1200" dirty="0">
                          <a:solidFill>
                            <a:schemeClr val="tx1"/>
                          </a:solidFill>
                          <a:effectLst/>
                        </a:rPr>
                        <a:t>+ 750 mg Streptomisin </a:t>
                      </a:r>
                      <a:r>
                        <a:rPr lang="id-ID" sz="1200" dirty="0" err="1">
                          <a:solidFill>
                            <a:schemeClr val="tx1"/>
                          </a:solidFill>
                          <a:effectLst/>
                        </a:rPr>
                        <a:t>inj</a:t>
                      </a:r>
                      <a:r>
                        <a:rPr lang="id-ID" sz="1200" dirty="0">
                          <a:solidFill>
                            <a:schemeClr val="tx1"/>
                          </a:solidFill>
                          <a:effectLst/>
                        </a:rPr>
                        <a:t>.</a:t>
                      </a:r>
                      <a:endParaRPr lang="en-GB"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3047" marR="23047" marT="0" marB="0" anchor="ctr">
                    <a:solidFill>
                      <a:schemeClr val="bg1">
                        <a:lumMod val="95000"/>
                      </a:schemeClr>
                    </a:solidFill>
                  </a:tcPr>
                </a:tc>
                <a:tc>
                  <a:txBody>
                    <a:bodyPr/>
                    <a:lstStyle/>
                    <a:p>
                      <a:pPr>
                        <a:lnSpc>
                          <a:spcPct val="115000"/>
                        </a:lnSpc>
                        <a:spcAft>
                          <a:spcPts val="0"/>
                        </a:spcAft>
                      </a:pPr>
                      <a:r>
                        <a:rPr lang="id-ID" sz="1200">
                          <a:solidFill>
                            <a:schemeClr val="tx1"/>
                          </a:solidFill>
                          <a:effectLst/>
                        </a:rPr>
                        <a:t>3 kaplet 4KDT</a:t>
                      </a:r>
                      <a:endParaRPr lang="en-GB" sz="12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3047" marR="23047" marT="0" marB="0" anchor="ctr">
                    <a:solidFill>
                      <a:schemeClr val="bg1">
                        <a:lumMod val="95000"/>
                      </a:schemeClr>
                    </a:solidFill>
                  </a:tcPr>
                </a:tc>
                <a:tc>
                  <a:txBody>
                    <a:bodyPr/>
                    <a:lstStyle/>
                    <a:p>
                      <a:pPr>
                        <a:lnSpc>
                          <a:spcPct val="115000"/>
                        </a:lnSpc>
                        <a:spcAft>
                          <a:spcPts val="0"/>
                        </a:spcAft>
                      </a:pPr>
                      <a:r>
                        <a:rPr lang="id-ID" sz="1200">
                          <a:solidFill>
                            <a:schemeClr val="tx1"/>
                          </a:solidFill>
                          <a:effectLst/>
                        </a:rPr>
                        <a:t>3 tab 2KDT</a:t>
                      </a:r>
                      <a:endParaRPr lang="en-GB" sz="1200">
                        <a:solidFill>
                          <a:schemeClr val="tx1"/>
                        </a:solidFill>
                        <a:effectLst/>
                      </a:endParaRPr>
                    </a:p>
                    <a:p>
                      <a:pPr>
                        <a:lnSpc>
                          <a:spcPct val="115000"/>
                        </a:lnSpc>
                        <a:spcAft>
                          <a:spcPts val="0"/>
                        </a:spcAft>
                      </a:pPr>
                      <a:r>
                        <a:rPr lang="id-ID" sz="1200">
                          <a:solidFill>
                            <a:schemeClr val="tx1"/>
                          </a:solidFill>
                          <a:effectLst/>
                        </a:rPr>
                        <a:t>+ 3 tab Etambutol</a:t>
                      </a:r>
                      <a:endParaRPr lang="en-GB" sz="12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3047" marR="23047" marT="0" marB="0" anchor="ctr">
                    <a:solidFill>
                      <a:schemeClr val="bg1">
                        <a:lumMod val="95000"/>
                      </a:schemeClr>
                    </a:solidFill>
                  </a:tcPr>
                </a:tc>
              </a:tr>
              <a:tr h="446011">
                <a:tc>
                  <a:txBody>
                    <a:bodyPr/>
                    <a:lstStyle/>
                    <a:p>
                      <a:pPr algn="ctr">
                        <a:lnSpc>
                          <a:spcPct val="115000"/>
                        </a:lnSpc>
                        <a:spcAft>
                          <a:spcPts val="0"/>
                        </a:spcAft>
                      </a:pPr>
                      <a:r>
                        <a:rPr lang="id-ID" sz="1200">
                          <a:solidFill>
                            <a:schemeClr val="tx1"/>
                          </a:solidFill>
                          <a:effectLst/>
                        </a:rPr>
                        <a:t>55-70 kg</a:t>
                      </a:r>
                      <a:endParaRPr lang="en-GB" sz="12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3047" marR="23047" marT="0" marB="0" anchor="ctr">
                    <a:solidFill>
                      <a:schemeClr val="bg1">
                        <a:lumMod val="95000"/>
                      </a:schemeClr>
                    </a:solidFill>
                  </a:tcPr>
                </a:tc>
                <a:tc>
                  <a:txBody>
                    <a:bodyPr/>
                    <a:lstStyle/>
                    <a:p>
                      <a:pPr>
                        <a:lnSpc>
                          <a:spcPct val="115000"/>
                        </a:lnSpc>
                        <a:spcAft>
                          <a:spcPts val="0"/>
                        </a:spcAft>
                      </a:pPr>
                      <a:r>
                        <a:rPr lang="id-ID" sz="1200">
                          <a:solidFill>
                            <a:schemeClr val="tx1"/>
                          </a:solidFill>
                          <a:effectLst/>
                        </a:rPr>
                        <a:t>4 kaplet 4KDT</a:t>
                      </a:r>
                      <a:endParaRPr lang="en-GB" sz="1200">
                        <a:solidFill>
                          <a:schemeClr val="tx1"/>
                        </a:solidFill>
                        <a:effectLst/>
                      </a:endParaRPr>
                    </a:p>
                    <a:p>
                      <a:pPr>
                        <a:lnSpc>
                          <a:spcPct val="115000"/>
                        </a:lnSpc>
                        <a:spcAft>
                          <a:spcPts val="0"/>
                        </a:spcAft>
                      </a:pPr>
                      <a:r>
                        <a:rPr lang="id-ID" sz="1200">
                          <a:solidFill>
                            <a:schemeClr val="tx1"/>
                          </a:solidFill>
                          <a:effectLst/>
                        </a:rPr>
                        <a:t>+ 1000 mg Streptomisin inj.</a:t>
                      </a:r>
                      <a:endParaRPr lang="en-GB" sz="12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3047" marR="23047" marT="0" marB="0" anchor="ctr">
                    <a:solidFill>
                      <a:schemeClr val="bg1">
                        <a:lumMod val="95000"/>
                      </a:schemeClr>
                    </a:solidFill>
                  </a:tcPr>
                </a:tc>
                <a:tc>
                  <a:txBody>
                    <a:bodyPr/>
                    <a:lstStyle/>
                    <a:p>
                      <a:pPr>
                        <a:lnSpc>
                          <a:spcPct val="115000"/>
                        </a:lnSpc>
                        <a:spcAft>
                          <a:spcPts val="0"/>
                        </a:spcAft>
                      </a:pPr>
                      <a:r>
                        <a:rPr lang="id-ID" sz="1200">
                          <a:solidFill>
                            <a:schemeClr val="tx1"/>
                          </a:solidFill>
                          <a:effectLst/>
                        </a:rPr>
                        <a:t>4 kaplet 4KDT</a:t>
                      </a:r>
                      <a:endParaRPr lang="en-GB" sz="12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3047" marR="23047" marT="0" marB="0" anchor="ctr">
                    <a:solidFill>
                      <a:schemeClr val="bg1">
                        <a:lumMod val="95000"/>
                      </a:schemeClr>
                    </a:solidFill>
                  </a:tcPr>
                </a:tc>
                <a:tc>
                  <a:txBody>
                    <a:bodyPr/>
                    <a:lstStyle/>
                    <a:p>
                      <a:pPr>
                        <a:lnSpc>
                          <a:spcPct val="115000"/>
                        </a:lnSpc>
                        <a:spcAft>
                          <a:spcPts val="0"/>
                        </a:spcAft>
                      </a:pPr>
                      <a:r>
                        <a:rPr lang="id-ID" sz="1200">
                          <a:solidFill>
                            <a:schemeClr val="tx1"/>
                          </a:solidFill>
                          <a:effectLst/>
                        </a:rPr>
                        <a:t>4 tab 2KDT</a:t>
                      </a:r>
                      <a:endParaRPr lang="en-GB" sz="1200">
                        <a:solidFill>
                          <a:schemeClr val="tx1"/>
                        </a:solidFill>
                        <a:effectLst/>
                      </a:endParaRPr>
                    </a:p>
                    <a:p>
                      <a:pPr>
                        <a:lnSpc>
                          <a:spcPct val="115000"/>
                        </a:lnSpc>
                        <a:spcAft>
                          <a:spcPts val="0"/>
                        </a:spcAft>
                      </a:pPr>
                      <a:r>
                        <a:rPr lang="id-ID" sz="1200">
                          <a:solidFill>
                            <a:schemeClr val="tx1"/>
                          </a:solidFill>
                          <a:effectLst/>
                        </a:rPr>
                        <a:t>+ 4 tab Etambutol</a:t>
                      </a:r>
                      <a:endParaRPr lang="en-GB" sz="12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3047" marR="23047" marT="0" marB="0" anchor="ctr">
                    <a:solidFill>
                      <a:schemeClr val="bg1">
                        <a:lumMod val="95000"/>
                      </a:schemeClr>
                    </a:solidFill>
                  </a:tcPr>
                </a:tc>
              </a:tr>
              <a:tr h="446011">
                <a:tc>
                  <a:txBody>
                    <a:bodyPr/>
                    <a:lstStyle/>
                    <a:p>
                      <a:pPr algn="ctr">
                        <a:lnSpc>
                          <a:spcPct val="115000"/>
                        </a:lnSpc>
                        <a:spcAft>
                          <a:spcPts val="0"/>
                        </a:spcAft>
                      </a:pPr>
                      <a:r>
                        <a:rPr lang="en-US" sz="1200" u="sng">
                          <a:solidFill>
                            <a:schemeClr val="tx1"/>
                          </a:solidFill>
                          <a:effectLst/>
                        </a:rPr>
                        <a:t>&gt;</a:t>
                      </a:r>
                      <a:r>
                        <a:rPr lang="id-ID" sz="1200">
                          <a:solidFill>
                            <a:schemeClr val="tx1"/>
                          </a:solidFill>
                          <a:effectLst/>
                        </a:rPr>
                        <a:t>71 kg</a:t>
                      </a:r>
                      <a:endParaRPr lang="en-GB" sz="12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3047" marR="23047" marT="0" marB="0" anchor="ctr">
                    <a:solidFill>
                      <a:schemeClr val="bg1">
                        <a:lumMod val="95000"/>
                      </a:schemeClr>
                    </a:solidFill>
                  </a:tcPr>
                </a:tc>
                <a:tc>
                  <a:txBody>
                    <a:bodyPr/>
                    <a:lstStyle/>
                    <a:p>
                      <a:pPr>
                        <a:lnSpc>
                          <a:spcPct val="115000"/>
                        </a:lnSpc>
                        <a:spcAft>
                          <a:spcPts val="0"/>
                        </a:spcAft>
                      </a:pPr>
                      <a:r>
                        <a:rPr lang="id-ID" sz="1200">
                          <a:solidFill>
                            <a:schemeClr val="tx1"/>
                          </a:solidFill>
                          <a:effectLst/>
                        </a:rPr>
                        <a:t>5 kaplet 4KDT</a:t>
                      </a:r>
                      <a:endParaRPr lang="en-GB" sz="1200">
                        <a:solidFill>
                          <a:schemeClr val="tx1"/>
                        </a:solidFill>
                        <a:effectLst/>
                      </a:endParaRPr>
                    </a:p>
                    <a:p>
                      <a:pPr>
                        <a:lnSpc>
                          <a:spcPct val="115000"/>
                        </a:lnSpc>
                        <a:spcAft>
                          <a:spcPts val="0"/>
                        </a:spcAft>
                      </a:pPr>
                      <a:r>
                        <a:rPr lang="id-ID" sz="1200">
                          <a:solidFill>
                            <a:schemeClr val="tx1"/>
                          </a:solidFill>
                          <a:effectLst/>
                        </a:rPr>
                        <a:t>+ 1000mg Streptomisin inj.</a:t>
                      </a:r>
                      <a:endParaRPr lang="en-GB" sz="12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3047" marR="23047" marT="0" marB="0" anchor="ctr">
                    <a:solidFill>
                      <a:schemeClr val="bg1">
                        <a:lumMod val="95000"/>
                      </a:schemeClr>
                    </a:solidFill>
                  </a:tcPr>
                </a:tc>
                <a:tc>
                  <a:txBody>
                    <a:bodyPr/>
                    <a:lstStyle/>
                    <a:p>
                      <a:pPr>
                        <a:lnSpc>
                          <a:spcPct val="115000"/>
                        </a:lnSpc>
                        <a:spcAft>
                          <a:spcPts val="0"/>
                        </a:spcAft>
                      </a:pPr>
                      <a:r>
                        <a:rPr lang="id-ID" sz="1200">
                          <a:solidFill>
                            <a:schemeClr val="tx1"/>
                          </a:solidFill>
                          <a:effectLst/>
                        </a:rPr>
                        <a:t>5 kaplet 4KDT</a:t>
                      </a:r>
                      <a:endParaRPr lang="en-GB" sz="12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3047" marR="23047" marT="0" marB="0" anchor="ctr">
                    <a:solidFill>
                      <a:schemeClr val="bg1">
                        <a:lumMod val="95000"/>
                      </a:schemeClr>
                    </a:solidFill>
                  </a:tcPr>
                </a:tc>
                <a:tc>
                  <a:txBody>
                    <a:bodyPr/>
                    <a:lstStyle/>
                    <a:p>
                      <a:pPr>
                        <a:lnSpc>
                          <a:spcPct val="115000"/>
                        </a:lnSpc>
                        <a:spcAft>
                          <a:spcPts val="0"/>
                        </a:spcAft>
                      </a:pPr>
                      <a:r>
                        <a:rPr lang="id-ID" sz="1200" dirty="0">
                          <a:solidFill>
                            <a:schemeClr val="tx1"/>
                          </a:solidFill>
                          <a:effectLst/>
                        </a:rPr>
                        <a:t>5 </a:t>
                      </a:r>
                      <a:r>
                        <a:rPr lang="id-ID" sz="1200" dirty="0" err="1">
                          <a:solidFill>
                            <a:schemeClr val="tx1"/>
                          </a:solidFill>
                          <a:effectLst/>
                        </a:rPr>
                        <a:t>tab</a:t>
                      </a:r>
                      <a:r>
                        <a:rPr lang="id-ID" sz="1200" dirty="0">
                          <a:solidFill>
                            <a:schemeClr val="tx1"/>
                          </a:solidFill>
                          <a:effectLst/>
                        </a:rPr>
                        <a:t> 2KDT</a:t>
                      </a:r>
                      <a:endParaRPr lang="en-GB" sz="1200" dirty="0">
                        <a:solidFill>
                          <a:schemeClr val="tx1"/>
                        </a:solidFill>
                        <a:effectLst/>
                      </a:endParaRPr>
                    </a:p>
                    <a:p>
                      <a:pPr>
                        <a:lnSpc>
                          <a:spcPct val="115000"/>
                        </a:lnSpc>
                        <a:spcAft>
                          <a:spcPts val="0"/>
                        </a:spcAft>
                      </a:pPr>
                      <a:r>
                        <a:rPr lang="id-ID" sz="1200" dirty="0">
                          <a:solidFill>
                            <a:schemeClr val="tx1"/>
                          </a:solidFill>
                          <a:effectLst/>
                        </a:rPr>
                        <a:t>+ 5 </a:t>
                      </a:r>
                      <a:r>
                        <a:rPr lang="id-ID" sz="1200" dirty="0" err="1">
                          <a:solidFill>
                            <a:schemeClr val="tx1"/>
                          </a:solidFill>
                          <a:effectLst/>
                        </a:rPr>
                        <a:t>tab</a:t>
                      </a:r>
                      <a:r>
                        <a:rPr lang="id-ID" sz="1200" dirty="0">
                          <a:solidFill>
                            <a:schemeClr val="tx1"/>
                          </a:solidFill>
                          <a:effectLst/>
                        </a:rPr>
                        <a:t> </a:t>
                      </a:r>
                      <a:r>
                        <a:rPr lang="id-ID" sz="1200" dirty="0" err="1">
                          <a:solidFill>
                            <a:schemeClr val="tx1"/>
                          </a:solidFill>
                          <a:effectLst/>
                        </a:rPr>
                        <a:t>Etambutol</a:t>
                      </a:r>
                      <a:endParaRPr lang="en-GB"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3047" marR="23047" marT="0" marB="0" anchor="ctr">
                    <a:solidFill>
                      <a:schemeClr val="bg1">
                        <a:lumMod val="95000"/>
                      </a:schemeClr>
                    </a:solidFill>
                  </a:tcPr>
                </a:tc>
              </a:tr>
            </a:tbl>
          </a:graphicData>
        </a:graphic>
      </p:graphicFrame>
      <p:sp>
        <p:nvSpPr>
          <p:cNvPr id="5" name="Content Placeholder 2"/>
          <p:cNvSpPr txBox="1">
            <a:spLocks/>
          </p:cNvSpPr>
          <p:nvPr/>
        </p:nvSpPr>
        <p:spPr>
          <a:xfrm>
            <a:off x="484709" y="4699675"/>
            <a:ext cx="8420139" cy="192727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id-ID" sz="1600" b="1" dirty="0"/>
              <a:t>Catatan:</a:t>
            </a:r>
            <a:endParaRPr lang="en-GB" sz="1600" b="1" dirty="0"/>
          </a:p>
          <a:p>
            <a:pPr>
              <a:buFont typeface="Wingdings" panose="05000000000000000000" pitchFamily="2" charset="2"/>
              <a:buChar char="§"/>
            </a:pPr>
            <a:r>
              <a:rPr lang="id-ID" sz="1600" dirty="0" smtClean="0"/>
              <a:t>Untuk </a:t>
            </a:r>
            <a:r>
              <a:rPr lang="id-ID" sz="1600" dirty="0"/>
              <a:t>pasien yang berumur 60 tahun ke atas dosis maksimal streptomisin adalah 500mg tanpa memperhatikan berat badan.</a:t>
            </a:r>
            <a:endParaRPr lang="en-GB" sz="1600" dirty="0"/>
          </a:p>
          <a:p>
            <a:pPr>
              <a:buFont typeface="Wingdings" panose="05000000000000000000" pitchFamily="2" charset="2"/>
              <a:buChar char="§"/>
            </a:pPr>
            <a:r>
              <a:rPr lang="id-ID" sz="1600" dirty="0" smtClean="0"/>
              <a:t>Untuk </a:t>
            </a:r>
            <a:r>
              <a:rPr lang="id-ID" sz="1600" dirty="0"/>
              <a:t>wanita hamil lihat pengobatan TB pada keadaan khusus.</a:t>
            </a:r>
            <a:endParaRPr lang="en-GB" sz="1600" dirty="0"/>
          </a:p>
          <a:p>
            <a:pPr>
              <a:buFont typeface="Wingdings" panose="05000000000000000000" pitchFamily="2" charset="2"/>
              <a:buChar char="§"/>
            </a:pPr>
            <a:r>
              <a:rPr lang="id-ID" sz="1600" dirty="0" smtClean="0"/>
              <a:t>Streptomisin </a:t>
            </a:r>
            <a:r>
              <a:rPr lang="id-ID" sz="1600" dirty="0" err="1"/>
              <a:t>vial</a:t>
            </a:r>
            <a:r>
              <a:rPr lang="id-ID" sz="1600" dirty="0"/>
              <a:t> 1 gram dilarutkan dengan menambahkan </a:t>
            </a:r>
            <a:r>
              <a:rPr lang="id-ID" sz="1600" dirty="0" err="1"/>
              <a:t>aquabidest</a:t>
            </a:r>
            <a:r>
              <a:rPr lang="id-ID" sz="1600" dirty="0"/>
              <a:t> </a:t>
            </a:r>
            <a:r>
              <a:rPr lang="id-ID" sz="1600" dirty="0" smtClean="0"/>
              <a:t>sebanyak </a:t>
            </a:r>
            <a:r>
              <a:rPr lang="id-ID" sz="1600" dirty="0"/>
              <a:t>3,7ml sehingga menjadi 4ml (1ml = 250mg)</a:t>
            </a:r>
            <a:endParaRPr lang="en-GB" sz="1600" dirty="0"/>
          </a:p>
        </p:txBody>
      </p:sp>
    </p:spTree>
    <p:extLst>
      <p:ext uri="{BB962C8B-B14F-4D97-AF65-F5344CB8AC3E}">
        <p14:creationId xmlns:p14="http://schemas.microsoft.com/office/powerpoint/2010/main" val="88528629"/>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arrow.wav"/>
          </p:stSnd>
        </p:sndAc>
      </p:transition>
    </mc:Choice>
    <mc:Fallback xmlns="">
      <p:transition spd="slow">
        <p:random/>
        <p:sndAc>
          <p:stSnd>
            <p:snd r:embed="rId3" name="arrow.wav"/>
          </p:stSnd>
        </p:sndAc>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710" y="1349433"/>
            <a:ext cx="7412382" cy="4649585"/>
          </a:xfrm>
        </p:spPr>
        <p:txBody>
          <a:bodyPr>
            <a:noAutofit/>
          </a:bodyPr>
          <a:lstStyle/>
          <a:p>
            <a:pPr marL="514350" indent="-514350" algn="just">
              <a:buNone/>
            </a:pPr>
            <a:r>
              <a:rPr lang="id-ID" sz="2400" b="1" dirty="0" smtClean="0"/>
              <a:t>PEMANTAUAN PENGOBATAN</a:t>
            </a:r>
          </a:p>
          <a:p>
            <a:pPr marL="514350" indent="-514350" algn="just">
              <a:buNone/>
            </a:pPr>
            <a:endParaRPr lang="en-GB" sz="2400" dirty="0" smtClean="0"/>
          </a:p>
          <a:p>
            <a:pPr marL="0" indent="0" algn="just">
              <a:buNone/>
            </a:pPr>
            <a:r>
              <a:rPr lang="id-ID" sz="2400" dirty="0" smtClean="0"/>
              <a:t>Pemantauan pengobatan ditujukan untuk :</a:t>
            </a:r>
            <a:endParaRPr lang="en-GB" sz="2400" dirty="0" smtClean="0"/>
          </a:p>
          <a:p>
            <a:pPr lvl="0" algn="just"/>
            <a:r>
              <a:rPr lang="id-ID" sz="2400" dirty="0" smtClean="0"/>
              <a:t>Menilai respons pengobatan</a:t>
            </a:r>
            <a:endParaRPr lang="en-GB" sz="2400" dirty="0" smtClean="0"/>
          </a:p>
          <a:p>
            <a:pPr lvl="0" algn="just"/>
            <a:r>
              <a:rPr lang="id-ID" sz="2400" dirty="0" smtClean="0"/>
              <a:t>Ident</a:t>
            </a:r>
            <a:r>
              <a:rPr lang="en-US" sz="2400" dirty="0" err="1" smtClean="0"/>
              <a:t>i</a:t>
            </a:r>
            <a:r>
              <a:rPr lang="id-ID" sz="2400" dirty="0" smtClean="0"/>
              <a:t>fikasi dan penanganan efek samping</a:t>
            </a:r>
            <a:endParaRPr lang="en-GB" sz="2400" dirty="0" smtClean="0"/>
          </a:p>
          <a:p>
            <a:pPr lvl="0" algn="just"/>
            <a:r>
              <a:rPr lang="id-ID" sz="2400" dirty="0" smtClean="0"/>
              <a:t>Identifikasi dan penanganan komplikasi </a:t>
            </a:r>
            <a:endParaRPr lang="en-GB" sz="2400" dirty="0" smtClean="0"/>
          </a:p>
          <a:p>
            <a:pPr marL="0" indent="0" algn="just">
              <a:buNone/>
            </a:pPr>
            <a:r>
              <a:rPr lang="id-ID" sz="2400" dirty="0" smtClean="0"/>
              <a:t>melalui -&gt;</a:t>
            </a:r>
            <a:r>
              <a:rPr lang="en-US" sz="2400" dirty="0" smtClean="0"/>
              <a:t> 	</a:t>
            </a:r>
            <a:r>
              <a:rPr lang="id-ID" sz="2400" dirty="0" smtClean="0"/>
              <a:t>penilaian klinis (anamnesis dan pemeriksaan fisis) pemeriksaan</a:t>
            </a:r>
            <a:r>
              <a:rPr lang="en-US" sz="2400" dirty="0" smtClean="0"/>
              <a:t> </a:t>
            </a:r>
            <a:r>
              <a:rPr lang="id-ID" sz="2400" dirty="0" smtClean="0"/>
              <a:t>mikrobiologis radiologis (bila ada indikasi/fasilitas)</a:t>
            </a:r>
            <a:endParaRPr lang="en-GB" sz="2400" dirty="0"/>
          </a:p>
        </p:txBody>
      </p:sp>
    </p:spTree>
    <p:extLst>
      <p:ext uri="{BB962C8B-B14F-4D97-AF65-F5344CB8AC3E}">
        <p14:creationId xmlns:p14="http://schemas.microsoft.com/office/powerpoint/2010/main" val="1907797252"/>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arrow.wav"/>
          </p:stSnd>
        </p:sndAc>
      </p:transition>
    </mc:Choice>
    <mc:Fallback xmlns="">
      <p:transition spd="slow">
        <p:random/>
        <p:sndAc>
          <p:stSnd>
            <p:snd r:embed="rId3" name="arrow.wav"/>
          </p:stSnd>
        </p:sndAc>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709" y="1280161"/>
            <a:ext cx="8420139" cy="5233182"/>
          </a:xfrm>
        </p:spPr>
        <p:txBody>
          <a:bodyPr>
            <a:noAutofit/>
          </a:bodyPr>
          <a:lstStyle/>
          <a:p>
            <a:pPr marL="0" indent="0">
              <a:buNone/>
            </a:pPr>
            <a:r>
              <a:rPr lang="id-ID" sz="2800" b="1" dirty="0"/>
              <a:t>1.   	Pemantauan pengobatan kategori 1</a:t>
            </a:r>
            <a:endParaRPr lang="en-GB" sz="2800" dirty="0"/>
          </a:p>
          <a:p>
            <a:pPr marL="0" indent="0">
              <a:buNone/>
            </a:pPr>
            <a:r>
              <a:rPr lang="id-ID" sz="2800" dirty="0"/>
              <a:t>Tahap awal kategori 1 (0 - 2 bulan): </a:t>
            </a:r>
            <a:endParaRPr lang="en-GB" sz="2800" dirty="0"/>
          </a:p>
          <a:p>
            <a:pPr marL="0" indent="0">
              <a:buNone/>
            </a:pPr>
            <a:r>
              <a:rPr lang="id-ID" sz="2800" dirty="0" smtClean="0"/>
              <a:t>1.Penilaian </a:t>
            </a:r>
            <a:r>
              <a:rPr lang="id-ID" sz="2800" dirty="0"/>
              <a:t>klinis, minimal setiap 2 </a:t>
            </a:r>
            <a:r>
              <a:rPr lang="id-ID" sz="2800" dirty="0" smtClean="0"/>
              <a:t>minggu.</a:t>
            </a:r>
            <a:endParaRPr lang="en-GB" sz="2800" dirty="0"/>
          </a:p>
          <a:p>
            <a:pPr lvl="0"/>
            <a:r>
              <a:rPr lang="id-ID" sz="2800" dirty="0"/>
              <a:t>Pemeriksaan dahak mikroskopis pada akhir bulan ke-2</a:t>
            </a:r>
            <a:endParaRPr lang="en-GB" sz="2800" dirty="0"/>
          </a:p>
          <a:p>
            <a:pPr lvl="0"/>
            <a:r>
              <a:rPr lang="id-ID" sz="2800" dirty="0"/>
              <a:t>Jika pada akhir bulan ke-2,-dahak masih positif (belum konversi), maka pikirkan kemungkinan resistensi OAT dan lakukan pemeriksaan </a:t>
            </a:r>
            <a:r>
              <a:rPr lang="id-ID" sz="2800" dirty="0" smtClean="0"/>
              <a:t>Tes Cepat Molekuler (TCM) dengan gene Xpert</a:t>
            </a:r>
            <a:endParaRPr lang="en-GB" sz="2800" dirty="0"/>
          </a:p>
        </p:txBody>
      </p:sp>
    </p:spTree>
    <p:extLst>
      <p:ext uri="{BB962C8B-B14F-4D97-AF65-F5344CB8AC3E}">
        <p14:creationId xmlns:p14="http://schemas.microsoft.com/office/powerpoint/2010/main" val="3519570064"/>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arrow.wav"/>
          </p:stSnd>
        </p:sndAc>
      </p:transition>
    </mc:Choice>
    <mc:Fallback xmlns="">
      <p:transition spd="slow">
        <p:random/>
        <p:sndAc>
          <p:stSnd>
            <p:snd r:embed="rId3" name="arrow.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p:cNvPicPr/>
          <p:nvPr/>
        </p:nvPicPr>
        <p:blipFill>
          <a:blip r:embed="rId2"/>
          <a:srcRect l="12979" t="8889" r="14641" b="7150"/>
          <a:stretch>
            <a:fillRect/>
          </a:stretch>
        </p:blipFill>
        <p:spPr bwMode="auto">
          <a:xfrm>
            <a:off x="0" y="214290"/>
            <a:ext cx="9001155" cy="664371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710" y="1280161"/>
            <a:ext cx="7966564" cy="3776748"/>
          </a:xfrm>
        </p:spPr>
        <p:txBody>
          <a:bodyPr>
            <a:noAutofit/>
          </a:bodyPr>
          <a:lstStyle/>
          <a:p>
            <a:pPr marL="514350" indent="-514350" algn="just">
              <a:buAutoNum type="arabicPeriod" startAt="2"/>
            </a:pPr>
            <a:r>
              <a:rPr lang="id-ID" sz="2800" dirty="0" smtClean="0"/>
              <a:t>Tahap </a:t>
            </a:r>
            <a:r>
              <a:rPr lang="id-ID" sz="2800" dirty="0"/>
              <a:t>lanjutan </a:t>
            </a:r>
            <a:r>
              <a:rPr lang="id-ID" sz="2800" dirty="0" smtClean="0"/>
              <a:t>:</a:t>
            </a:r>
          </a:p>
          <a:p>
            <a:pPr marL="514350" indent="-514350" algn="just">
              <a:buNone/>
            </a:pPr>
            <a:endParaRPr lang="en-GB" sz="2800" dirty="0"/>
          </a:p>
          <a:p>
            <a:pPr lvl="0" algn="just"/>
            <a:r>
              <a:rPr lang="id-ID" sz="2800" dirty="0"/>
              <a:t>Setelah klinis perbaikan, dahak sudah konversi, pengobatan masuk ke tahap lanjutan dengan pengobatan paduan obat tahap lanjutan dan pemantauan tetap dilakukan</a:t>
            </a:r>
            <a:endParaRPr lang="en-GB" sz="2800" dirty="0"/>
          </a:p>
          <a:p>
            <a:pPr lvl="0" algn="just"/>
            <a:r>
              <a:rPr lang="id-ID" sz="2800" dirty="0"/>
              <a:t>Pemeriksaan klinis, setiap bulan.</a:t>
            </a:r>
            <a:endParaRPr lang="en-GB" sz="2800" dirty="0"/>
          </a:p>
        </p:txBody>
      </p:sp>
    </p:spTree>
    <p:extLst>
      <p:ext uri="{BB962C8B-B14F-4D97-AF65-F5344CB8AC3E}">
        <p14:creationId xmlns:p14="http://schemas.microsoft.com/office/powerpoint/2010/main" val="3849532794"/>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arrow.wav"/>
          </p:stSnd>
        </p:sndAc>
      </p:transition>
    </mc:Choice>
    <mc:Fallback xmlns="">
      <p:transition spd="slow">
        <p:random/>
        <p:sndAc>
          <p:stSnd>
            <p:snd r:embed="rId3" name="arrow.wav"/>
          </p:stSnd>
        </p:sndAc>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709" y="1280161"/>
            <a:ext cx="8420139" cy="5233182"/>
          </a:xfrm>
        </p:spPr>
        <p:txBody>
          <a:bodyPr>
            <a:noAutofit/>
          </a:bodyPr>
          <a:lstStyle/>
          <a:p>
            <a:pPr lvl="0" algn="just"/>
            <a:r>
              <a:rPr lang="id-ID" sz="2800" dirty="0"/>
              <a:t>Pemeriksaan dahak mikroskopis pada 1 bulan sebelum akhir pengobatan (akhir bulan ke-5) dan pada akhir pengobatan (akhir bulan ke-6). Jika dahak BTA kembali positif, maka pasien dinyatakan gagal pengobatan, pikirkan resistensi OAT dan lakukan </a:t>
            </a:r>
            <a:r>
              <a:rPr lang="id-ID" sz="2800" dirty="0" smtClean="0"/>
              <a:t>pemeriksaan TCM dan </a:t>
            </a:r>
            <a:r>
              <a:rPr lang="id-ID" sz="2800" dirty="0"/>
              <a:t>Uji kepekaan. </a:t>
            </a:r>
            <a:endParaRPr lang="en-GB" sz="2800" dirty="0"/>
          </a:p>
          <a:p>
            <a:pPr lvl="0" algn="just"/>
            <a:r>
              <a:rPr lang="id-ID" sz="2800" dirty="0"/>
              <a:t>Foto toraks pada tahap lanjutan sebaiknya dilakukan di akhir pengobatan jika ada fasilitas.   </a:t>
            </a:r>
            <a:endParaRPr lang="en-GB" sz="2800" dirty="0"/>
          </a:p>
        </p:txBody>
      </p:sp>
    </p:spTree>
    <p:extLst>
      <p:ext uri="{BB962C8B-B14F-4D97-AF65-F5344CB8AC3E}">
        <p14:creationId xmlns:p14="http://schemas.microsoft.com/office/powerpoint/2010/main" val="944168149"/>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arrow.wav"/>
          </p:stSnd>
        </p:sndAc>
      </p:transition>
    </mc:Choice>
    <mc:Fallback xmlns="">
      <p:transition spd="slow">
        <p:random/>
        <p:sndAc>
          <p:stSnd>
            <p:snd r:embed="rId3" name="arrow.wav"/>
          </p:stSnd>
        </p:sndAc>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709" y="1280161"/>
            <a:ext cx="8091255" cy="3956857"/>
          </a:xfrm>
        </p:spPr>
        <p:txBody>
          <a:bodyPr>
            <a:noAutofit/>
          </a:bodyPr>
          <a:lstStyle/>
          <a:p>
            <a:pPr marL="0" indent="0">
              <a:buNone/>
            </a:pPr>
            <a:r>
              <a:rPr lang="id-ID" sz="2800" b="1" dirty="0"/>
              <a:t>3.</a:t>
            </a:r>
            <a:r>
              <a:rPr lang="id-ID" sz="2800" b="1" i="1" dirty="0"/>
              <a:t>   	</a:t>
            </a:r>
            <a:r>
              <a:rPr lang="id-ID" sz="2400" b="1" dirty="0"/>
              <a:t>Pemantauan pengobatan pada TB paru BTA negatif</a:t>
            </a:r>
            <a:endParaRPr lang="en-GB" sz="2400" dirty="0"/>
          </a:p>
          <a:p>
            <a:pPr marL="534988" indent="-534988">
              <a:buNone/>
              <a:tabLst>
                <a:tab pos="534988" algn="l"/>
              </a:tabLst>
            </a:pPr>
            <a:r>
              <a:rPr lang="en-US" sz="2400" dirty="0" smtClean="0"/>
              <a:t>a. 	</a:t>
            </a:r>
            <a:r>
              <a:rPr lang="id-ID" sz="2400" dirty="0" smtClean="0"/>
              <a:t>Pada </a:t>
            </a:r>
            <a:r>
              <a:rPr lang="id-ID" sz="2400" dirty="0"/>
              <a:t>akhir tahap awal (akhir bulan ke-2), lakukan penilaian klinis, mikroskopis dan foto </a:t>
            </a:r>
            <a:r>
              <a:rPr lang="id-ID" sz="2400" dirty="0" smtClean="0"/>
              <a:t>toraks</a:t>
            </a:r>
            <a:endParaRPr lang="en-GB" sz="2400" dirty="0"/>
          </a:p>
          <a:p>
            <a:pPr marL="534988" indent="-534988">
              <a:buNone/>
              <a:tabLst>
                <a:tab pos="534988" algn="l"/>
              </a:tabLst>
            </a:pPr>
            <a:r>
              <a:rPr lang="en-US" sz="2400" dirty="0" smtClean="0"/>
              <a:t>b.	</a:t>
            </a:r>
            <a:r>
              <a:rPr lang="id-ID" sz="2400" dirty="0" smtClean="0"/>
              <a:t>Jika </a:t>
            </a:r>
            <a:r>
              <a:rPr lang="id-ID" sz="2400" dirty="0"/>
              <a:t>setelah tahap awal (akhir bulan ke-2) terdapat respons pengobatan yang menunjukkan perbaikan klinis (gejala, berat badan, tanda klinis) dan perbaikan lesi radiologis (foto toraks) serta pemeriksaan dahak tetap negatif, maka OAT dilanjutkan dengan tahap lanjutan</a:t>
            </a:r>
            <a:endParaRPr lang="en-GB" sz="2400" dirty="0"/>
          </a:p>
        </p:txBody>
      </p:sp>
    </p:spTree>
    <p:extLst>
      <p:ext uri="{BB962C8B-B14F-4D97-AF65-F5344CB8AC3E}">
        <p14:creationId xmlns:p14="http://schemas.microsoft.com/office/powerpoint/2010/main" val="3787659093"/>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arrow.wav"/>
          </p:stSnd>
        </p:sndAc>
      </p:transition>
    </mc:Choice>
    <mc:Fallback xmlns="">
      <p:transition spd="slow">
        <p:random/>
        <p:sndAc>
          <p:stSnd>
            <p:snd r:embed="rId3" name="arrow.wav"/>
          </p:stSnd>
        </p:sndAc>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709" y="1280161"/>
            <a:ext cx="8420139" cy="5233182"/>
          </a:xfrm>
        </p:spPr>
        <p:txBody>
          <a:bodyPr>
            <a:noAutofit/>
          </a:bodyPr>
          <a:lstStyle/>
          <a:p>
            <a:pPr marL="633413" indent="-633413" algn="just">
              <a:buNone/>
              <a:tabLst>
                <a:tab pos="534988" algn="l"/>
              </a:tabLst>
            </a:pPr>
            <a:r>
              <a:rPr lang="en-US" sz="2100" dirty="0" smtClean="0"/>
              <a:t>c. 	</a:t>
            </a:r>
            <a:r>
              <a:rPr lang="id-ID" sz="2100" dirty="0" smtClean="0"/>
              <a:t>Jika </a:t>
            </a:r>
            <a:r>
              <a:rPr lang="id-ID" sz="2100" dirty="0"/>
              <a:t>setelah tahap awal, pemeriksaan dahak BTA menjadi positif maka nilai respons klinis dan radiologis.</a:t>
            </a:r>
            <a:endParaRPr lang="en-GB" sz="2100" dirty="0"/>
          </a:p>
          <a:p>
            <a:pPr marL="984250" indent="-534988" algn="just">
              <a:buNone/>
            </a:pPr>
            <a:r>
              <a:rPr lang="id-ID" sz="2100" dirty="0" smtClean="0"/>
              <a:t>- </a:t>
            </a:r>
            <a:r>
              <a:rPr lang="id-ID" sz="2100" dirty="0"/>
              <a:t>	BTA menjadi positif disertai perburukan klinis dan radiologis (foto toraks) maka pikirkan gagal pengobatan, lakukan pemeriksaan </a:t>
            </a:r>
            <a:r>
              <a:rPr lang="id-ID" sz="2100" dirty="0" smtClean="0"/>
              <a:t>TCM dan uji </a:t>
            </a:r>
            <a:r>
              <a:rPr lang="id-ID" sz="2100" dirty="0"/>
              <a:t>kepekaan, sementara OAT masih </a:t>
            </a:r>
            <a:r>
              <a:rPr lang="id-ID" sz="2100" dirty="0" smtClean="0"/>
              <a:t>dilanjutkansambil menunggu hasil. </a:t>
            </a:r>
            <a:r>
              <a:rPr lang="id-ID" sz="2100" dirty="0"/>
              <a:t>Pengobatan selanjutnya akan diberikan sesuai </a:t>
            </a:r>
            <a:r>
              <a:rPr lang="id-ID" sz="2100" dirty="0" smtClean="0"/>
              <a:t>hasil TM dan uji </a:t>
            </a:r>
            <a:r>
              <a:rPr lang="id-ID" sz="2100" dirty="0"/>
              <a:t>kepekaan. </a:t>
            </a:r>
            <a:endParaRPr lang="en-GB" sz="2100" dirty="0"/>
          </a:p>
        </p:txBody>
      </p:sp>
    </p:spTree>
    <p:extLst>
      <p:ext uri="{BB962C8B-B14F-4D97-AF65-F5344CB8AC3E}">
        <p14:creationId xmlns:p14="http://schemas.microsoft.com/office/powerpoint/2010/main" val="1818979736"/>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arrow.wav"/>
          </p:stSnd>
        </p:sndAc>
      </p:transition>
    </mc:Choice>
    <mc:Fallback xmlns="">
      <p:transition spd="slow">
        <p:random/>
        <p:sndAc>
          <p:stSnd>
            <p:snd r:embed="rId3" name="arrow.wav"/>
          </p:stSnd>
        </p:sndAc>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709" y="1280161"/>
            <a:ext cx="8420139" cy="5233182"/>
          </a:xfrm>
        </p:spPr>
        <p:txBody>
          <a:bodyPr>
            <a:noAutofit/>
          </a:bodyPr>
          <a:lstStyle/>
          <a:p>
            <a:pPr marL="542925" indent="-542925" algn="just">
              <a:buNone/>
              <a:tabLst>
                <a:tab pos="534988" algn="l"/>
              </a:tabLst>
            </a:pPr>
            <a:r>
              <a:rPr lang="en-US" sz="2800" dirty="0" smtClean="0"/>
              <a:t>-	</a:t>
            </a:r>
            <a:r>
              <a:rPr lang="id-ID" sz="2800" dirty="0" smtClean="0"/>
              <a:t>BTA </a:t>
            </a:r>
            <a:r>
              <a:rPr lang="id-ID" sz="2800" dirty="0"/>
              <a:t>menjadi positif tetapi klinis dan radiologis perbaikan nyata , serta dipikirkan kemungkinan saat pemeriksaan dahak awal specimen tidak adekuat atau keraguan terhadap hasil laboratorium, maka dipikirkan sesungguhnya BTA positif dari awal dan belum konversi pada akhir bulan ke-2, oleh sebab itu pengobatan tetap dilanjutkan </a:t>
            </a:r>
            <a:r>
              <a:rPr lang="id-ID" sz="2800" dirty="0" smtClean="0"/>
              <a:t>dandilakukan TCM</a:t>
            </a:r>
            <a:endParaRPr lang="en-GB" sz="2400" dirty="0"/>
          </a:p>
        </p:txBody>
      </p:sp>
    </p:spTree>
    <p:extLst>
      <p:ext uri="{BB962C8B-B14F-4D97-AF65-F5344CB8AC3E}">
        <p14:creationId xmlns:p14="http://schemas.microsoft.com/office/powerpoint/2010/main" val="1622840157"/>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arrow.wav"/>
          </p:stSnd>
        </p:sndAc>
      </p:transition>
    </mc:Choice>
    <mc:Fallback xmlns="">
      <p:transition spd="slow">
        <p:random/>
        <p:sndAc>
          <p:stSnd>
            <p:snd r:embed="rId3" name="arrow.wav"/>
          </p:stSnd>
        </p:sndAc>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709" y="1280161"/>
            <a:ext cx="8420139" cy="5233182"/>
          </a:xfrm>
        </p:spPr>
        <p:txBody>
          <a:bodyPr>
            <a:noAutofit/>
          </a:bodyPr>
          <a:lstStyle/>
          <a:p>
            <a:pPr marL="534988" indent="-534988" algn="just">
              <a:buNone/>
              <a:tabLst>
                <a:tab pos="534988" algn="l"/>
              </a:tabLst>
            </a:pPr>
            <a:r>
              <a:rPr lang="id-ID" sz="3000" dirty="0"/>
              <a:t>d. 	Jika setelah tahap awal (akhir bulan ke-2) tidak ada respons atau bahkan perburukan klinis dan radiologis, sedangkan pemeriksaan dahak BTA masih </a:t>
            </a:r>
            <a:r>
              <a:rPr lang="id-ID" sz="3000" dirty="0" err="1"/>
              <a:t>negat</a:t>
            </a:r>
            <a:r>
              <a:rPr lang="en-US" sz="3000" dirty="0" err="1"/>
              <a:t>i</a:t>
            </a:r>
            <a:r>
              <a:rPr lang="id-ID" sz="3000" dirty="0"/>
              <a:t>f, pikirkan kemungkinan penyakit paru lain. Lakukan evaluasi atau konsultasi ke ahlinya/dokter spesialis Paru. </a:t>
            </a:r>
            <a:r>
              <a:rPr lang="id-ID" sz="3000" dirty="0" smtClean="0"/>
              <a:t>Bila </a:t>
            </a:r>
            <a:r>
              <a:rPr lang="id-ID" sz="3000" dirty="0"/>
              <a:t>terbukti bukan TB, OAT dihentikan</a:t>
            </a:r>
            <a:endParaRPr lang="en-GB" sz="3000" dirty="0"/>
          </a:p>
        </p:txBody>
      </p:sp>
    </p:spTree>
    <p:extLst>
      <p:ext uri="{BB962C8B-B14F-4D97-AF65-F5344CB8AC3E}">
        <p14:creationId xmlns:p14="http://schemas.microsoft.com/office/powerpoint/2010/main" val="1483845299"/>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arrow.wav"/>
          </p:stSnd>
        </p:sndAc>
      </p:transition>
    </mc:Choice>
    <mc:Fallback xmlns="">
      <p:transition spd="slow">
        <p:random/>
        <p:sndAc>
          <p:stSnd>
            <p:snd r:embed="rId3" name="arrow.wav"/>
          </p:stSnd>
        </p:sndAc>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709" y="1280161"/>
            <a:ext cx="8420139" cy="5233182"/>
          </a:xfrm>
        </p:spPr>
        <p:txBody>
          <a:bodyPr>
            <a:noAutofit/>
          </a:bodyPr>
          <a:lstStyle/>
          <a:p>
            <a:pPr marL="0" indent="0" algn="just">
              <a:buNone/>
              <a:tabLst>
                <a:tab pos="534988" algn="l"/>
              </a:tabLst>
            </a:pPr>
            <a:r>
              <a:rPr lang="en-US" sz="2400" dirty="0" smtClean="0"/>
              <a:t>e. 	</a:t>
            </a:r>
            <a:r>
              <a:rPr lang="id-ID" sz="2400" dirty="0" smtClean="0"/>
              <a:t>Tahap </a:t>
            </a:r>
            <a:r>
              <a:rPr lang="id-ID" sz="2400" dirty="0"/>
              <a:t>lanjutan :</a:t>
            </a:r>
            <a:endParaRPr lang="en-GB" sz="2400" dirty="0"/>
          </a:p>
          <a:p>
            <a:pPr marL="900113" indent="-365125" algn="just">
              <a:buNone/>
              <a:tabLst>
                <a:tab pos="900113" algn="l"/>
              </a:tabLst>
            </a:pPr>
            <a:r>
              <a:rPr lang="id-ID" sz="2400" dirty="0"/>
              <a:t>• </a:t>
            </a:r>
            <a:r>
              <a:rPr lang="en-US" sz="2400" dirty="0" smtClean="0"/>
              <a:t>	</a:t>
            </a:r>
            <a:r>
              <a:rPr lang="id-ID" sz="2400" dirty="0" smtClean="0"/>
              <a:t>Pemantauan </a:t>
            </a:r>
            <a:r>
              <a:rPr lang="id-ID" sz="2400" dirty="0"/>
              <a:t>tahap lanjutan pada TB paru BTA negatif adalah sama dengan pemantauan tahap lanjutan kategori 1</a:t>
            </a:r>
            <a:endParaRPr lang="en-GB" sz="2400" dirty="0"/>
          </a:p>
          <a:p>
            <a:pPr marL="900113" indent="-365125" algn="just">
              <a:buNone/>
              <a:tabLst>
                <a:tab pos="900113" algn="l"/>
              </a:tabLst>
            </a:pPr>
            <a:r>
              <a:rPr lang="id-ID" sz="2400" dirty="0" smtClean="0"/>
              <a:t>•</a:t>
            </a:r>
            <a:r>
              <a:rPr lang="en-US" sz="2400" dirty="0" smtClean="0"/>
              <a:t>	</a:t>
            </a:r>
            <a:r>
              <a:rPr lang="id-ID" sz="2400" dirty="0" smtClean="0"/>
              <a:t>Pemeriksaan </a:t>
            </a:r>
            <a:r>
              <a:rPr lang="id-ID" sz="2400" dirty="0"/>
              <a:t>klinis, setiap bulan.</a:t>
            </a:r>
            <a:endParaRPr lang="en-GB" sz="2400" dirty="0"/>
          </a:p>
          <a:p>
            <a:pPr marL="900113" indent="-365125" algn="just">
              <a:buNone/>
              <a:tabLst>
                <a:tab pos="900113" algn="l"/>
              </a:tabLst>
            </a:pPr>
            <a:r>
              <a:rPr lang="id-ID" sz="2400" dirty="0"/>
              <a:t>• </a:t>
            </a:r>
            <a:r>
              <a:rPr lang="id-ID" sz="2400" dirty="0" smtClean="0"/>
              <a:t>Pemeriksaan </a:t>
            </a:r>
            <a:r>
              <a:rPr lang="id-ID" sz="2400" dirty="0"/>
              <a:t>dahak mikroskopis pada 1 bulan sebelum akhir pengobatan (akhir bulan ke-5) dan pada akhir pengobatan (akhir bulan ke-6). Jika dahak BTA menjadi positif, maka pasien dinyatakan gagal pengobatan, pikirkan resistensi OAT dan lakukan </a:t>
            </a:r>
            <a:r>
              <a:rPr lang="id-ID" sz="2400" dirty="0" smtClean="0"/>
              <a:t>pemeriksaan TCM.</a:t>
            </a:r>
            <a:endParaRPr lang="en-GB" sz="2400" dirty="0"/>
          </a:p>
          <a:p>
            <a:pPr marL="900113" indent="-365125" algn="just">
              <a:buNone/>
              <a:tabLst>
                <a:tab pos="900113" algn="l"/>
              </a:tabLst>
            </a:pPr>
            <a:r>
              <a:rPr lang="id-ID" sz="2400" dirty="0"/>
              <a:t>• </a:t>
            </a:r>
            <a:r>
              <a:rPr lang="en-US" sz="2400" dirty="0" smtClean="0"/>
              <a:t>	</a:t>
            </a:r>
            <a:r>
              <a:rPr lang="id-ID" sz="2400" dirty="0" smtClean="0"/>
              <a:t>Foto </a:t>
            </a:r>
            <a:r>
              <a:rPr lang="id-ID" sz="2400" dirty="0"/>
              <a:t>toraks dilakukan pada akhir pengobatan</a:t>
            </a:r>
            <a:endParaRPr lang="en-GB" sz="2400" dirty="0"/>
          </a:p>
        </p:txBody>
      </p:sp>
    </p:spTree>
    <p:extLst>
      <p:ext uri="{BB962C8B-B14F-4D97-AF65-F5344CB8AC3E}">
        <p14:creationId xmlns:p14="http://schemas.microsoft.com/office/powerpoint/2010/main" val="3288785712"/>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arrow.wav"/>
          </p:stSnd>
        </p:sndAc>
      </p:transition>
    </mc:Choice>
    <mc:Fallback xmlns="">
      <p:transition spd="slow">
        <p:random/>
        <p:sndAc>
          <p:stSnd>
            <p:snd r:embed="rId3" name="arrow.wav"/>
          </p:stSnd>
        </p:sndAc>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709" y="1280161"/>
            <a:ext cx="8420139" cy="5233182"/>
          </a:xfrm>
        </p:spPr>
        <p:txBody>
          <a:bodyPr>
            <a:noAutofit/>
          </a:bodyPr>
          <a:lstStyle/>
          <a:p>
            <a:pPr marL="534988" indent="-534988" algn="just">
              <a:buAutoNum type="arabicPeriod" startAt="3"/>
              <a:tabLst>
                <a:tab pos="534988" algn="l"/>
              </a:tabLst>
            </a:pPr>
            <a:r>
              <a:rPr lang="id-ID" sz="1800" b="1" dirty="0" smtClean="0"/>
              <a:t>Pemantauan Pengobatan pada TB dengan riwayat pengobatan sebelumnya dan mendapatkan pengobatan kategori 2 </a:t>
            </a:r>
            <a:r>
              <a:rPr lang="id-ID" sz="1800" dirty="0" smtClean="0"/>
              <a:t>:</a:t>
            </a:r>
          </a:p>
          <a:p>
            <a:pPr marL="534988" indent="-534988" algn="just">
              <a:buNone/>
              <a:tabLst>
                <a:tab pos="534988" algn="l"/>
              </a:tabLst>
            </a:pPr>
            <a:endParaRPr lang="en-GB" sz="1800" dirty="0" smtClean="0"/>
          </a:p>
          <a:p>
            <a:pPr marL="0" indent="0" algn="just">
              <a:buNone/>
            </a:pPr>
            <a:r>
              <a:rPr lang="id-ID" sz="1800" dirty="0" smtClean="0"/>
              <a:t>Tahap awal kategori 2 (0 - 3 bulan):</a:t>
            </a:r>
            <a:endParaRPr lang="en-GB" sz="1800" dirty="0" smtClean="0"/>
          </a:p>
          <a:p>
            <a:pPr marL="0" indent="0" algn="just">
              <a:buNone/>
            </a:pPr>
            <a:r>
              <a:rPr lang="id-ID" sz="1800" dirty="0" smtClean="0"/>
              <a:t>a. </a:t>
            </a:r>
            <a:r>
              <a:rPr lang="id-ID" sz="1800" dirty="0" smtClean="0"/>
              <a:t>Penilaian </a:t>
            </a:r>
            <a:r>
              <a:rPr lang="id-ID" sz="1800" dirty="0" smtClean="0"/>
              <a:t>klinis, minimal setiap 2 minggu</a:t>
            </a:r>
            <a:endParaRPr lang="en-GB" sz="1800" dirty="0" smtClean="0"/>
          </a:p>
          <a:p>
            <a:pPr marL="801688" indent="-350838" algn="just">
              <a:buNone/>
              <a:tabLst>
                <a:tab pos="801688" algn="l"/>
              </a:tabLst>
            </a:pPr>
            <a:r>
              <a:rPr lang="id-ID" sz="1800" dirty="0" smtClean="0"/>
              <a:t>•</a:t>
            </a:r>
            <a:r>
              <a:rPr lang="en-US" sz="1800" dirty="0" smtClean="0"/>
              <a:t>	</a:t>
            </a:r>
            <a:r>
              <a:rPr lang="id-ID" sz="1800" dirty="0" smtClean="0"/>
              <a:t>Pemeriksaan dahak mikroskopis pada akhir bulan ke-3</a:t>
            </a:r>
            <a:endParaRPr lang="en-GB" sz="1800" dirty="0" smtClean="0"/>
          </a:p>
          <a:p>
            <a:pPr marL="801688" indent="-350838" algn="just">
              <a:buNone/>
              <a:tabLst>
                <a:tab pos="801688" algn="l"/>
              </a:tabLst>
            </a:pPr>
            <a:r>
              <a:rPr lang="id-ID" sz="1800" dirty="0" smtClean="0"/>
              <a:t>•</a:t>
            </a:r>
            <a:r>
              <a:rPr lang="en-US" sz="1800" dirty="0" smtClean="0"/>
              <a:t>	</a:t>
            </a:r>
            <a:r>
              <a:rPr lang="id-ID" sz="1800" dirty="0" smtClean="0"/>
              <a:t>Jika pada akhir bulan ke-3, dahak masih positif (belum konversi), lakukan pemeriksaan TCM. </a:t>
            </a:r>
          </a:p>
          <a:p>
            <a:pPr marL="0" indent="0" algn="just">
              <a:buNone/>
            </a:pPr>
            <a:r>
              <a:rPr lang="id-ID" sz="1800" dirty="0" smtClean="0"/>
              <a:t>Selain resistensi obat, pikirkan kemungkinan penyakit penyerta yang mengganggu-kesembuhan (diabetes mellitus, defek imuniti a.l. HIV/AIDS, </a:t>
            </a:r>
            <a:r>
              <a:rPr lang="id-ID" sz="1800" dirty="0" err="1" smtClean="0"/>
              <a:t>dll</a:t>
            </a:r>
            <a:r>
              <a:rPr lang="id-ID" sz="1800" dirty="0" smtClean="0"/>
              <a:t>).</a:t>
            </a:r>
            <a:endParaRPr lang="en-GB" sz="1800" dirty="0"/>
          </a:p>
        </p:txBody>
      </p:sp>
    </p:spTree>
    <p:extLst>
      <p:ext uri="{BB962C8B-B14F-4D97-AF65-F5344CB8AC3E}">
        <p14:creationId xmlns:p14="http://schemas.microsoft.com/office/powerpoint/2010/main" val="1812115071"/>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arrow.wav"/>
          </p:stSnd>
        </p:sndAc>
      </p:transition>
    </mc:Choice>
    <mc:Fallback xmlns="">
      <p:transition spd="slow">
        <p:random/>
        <p:sndAc>
          <p:stSnd>
            <p:snd r:embed="rId3" name="arrow.wav"/>
          </p:stSnd>
        </p:sndAc>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0854" y="1003070"/>
            <a:ext cx="8077400" cy="5233182"/>
          </a:xfrm>
        </p:spPr>
        <p:txBody>
          <a:bodyPr>
            <a:noAutofit/>
          </a:bodyPr>
          <a:lstStyle/>
          <a:p>
            <a:pPr marL="908050" indent="-457200" algn="just">
              <a:buAutoNum type="alphaLcPeriod" startAt="2"/>
              <a:tabLst>
                <a:tab pos="900113" algn="l"/>
              </a:tabLst>
            </a:pPr>
            <a:r>
              <a:rPr lang="id-ID" sz="2100" b="1" dirty="0" smtClean="0"/>
              <a:t>Tahap </a:t>
            </a:r>
            <a:r>
              <a:rPr lang="id-ID" sz="2100" b="1" dirty="0"/>
              <a:t>lanjutan :   </a:t>
            </a:r>
            <a:endParaRPr lang="id-ID" sz="2100" b="1" dirty="0" smtClean="0"/>
          </a:p>
          <a:p>
            <a:pPr marL="908050" indent="-457200" algn="just">
              <a:buNone/>
              <a:tabLst>
                <a:tab pos="900113" algn="l"/>
              </a:tabLst>
            </a:pPr>
            <a:r>
              <a:rPr lang="id-ID" sz="2100" b="1" dirty="0" smtClean="0"/>
              <a:t>                                              </a:t>
            </a:r>
            <a:endParaRPr lang="en-US" sz="2100" b="1" dirty="0" smtClean="0"/>
          </a:p>
          <a:p>
            <a:pPr marL="900113" indent="-449263" algn="just">
              <a:buNone/>
              <a:tabLst>
                <a:tab pos="804863" algn="l"/>
              </a:tabLst>
            </a:pPr>
            <a:r>
              <a:rPr lang="id-ID" sz="2100" dirty="0" smtClean="0"/>
              <a:t>•  </a:t>
            </a:r>
            <a:r>
              <a:rPr lang="id-ID" sz="2100" dirty="0"/>
              <a:t>	</a:t>
            </a:r>
            <a:r>
              <a:rPr lang="id-ID" sz="2100" dirty="0" smtClean="0"/>
              <a:t>	</a:t>
            </a:r>
            <a:r>
              <a:rPr lang="id-ID" sz="2100" dirty="0" smtClean="0"/>
              <a:t>Setelah </a:t>
            </a:r>
            <a:r>
              <a:rPr lang="id-ID" sz="2100" dirty="0"/>
              <a:t>dahak konversi, klinis dan radiologis (jika ada) perbaikan , maka masuk ke tahap lanjutan dan tetap dilakukan pemantauan</a:t>
            </a:r>
            <a:endParaRPr lang="en-GB" sz="2100" dirty="0"/>
          </a:p>
          <a:p>
            <a:pPr marL="900113" indent="-449263" algn="just">
              <a:buNone/>
              <a:tabLst>
                <a:tab pos="900113" algn="l"/>
              </a:tabLst>
            </a:pPr>
            <a:r>
              <a:rPr lang="id-ID" sz="2100" dirty="0" smtClean="0"/>
              <a:t>•</a:t>
            </a:r>
            <a:r>
              <a:rPr lang="en-US" sz="2100" dirty="0" smtClean="0"/>
              <a:t>	</a:t>
            </a:r>
            <a:r>
              <a:rPr lang="id-ID" sz="2100" dirty="0" smtClean="0"/>
              <a:t>Pemeriksaan </a:t>
            </a:r>
            <a:r>
              <a:rPr lang="id-ID" sz="2100" dirty="0"/>
              <a:t>klinis, setiap bulan.</a:t>
            </a:r>
            <a:endParaRPr lang="en-GB" sz="2100" dirty="0"/>
          </a:p>
          <a:p>
            <a:pPr marL="900113" indent="-449263" algn="just">
              <a:buNone/>
              <a:tabLst>
                <a:tab pos="900113" algn="l"/>
              </a:tabLst>
            </a:pPr>
            <a:r>
              <a:rPr lang="id-ID" sz="2100" dirty="0"/>
              <a:t>• </a:t>
            </a:r>
            <a:r>
              <a:rPr lang="en-US" sz="2100" dirty="0" smtClean="0"/>
              <a:t>	</a:t>
            </a:r>
            <a:r>
              <a:rPr lang="id-ID" sz="2100" dirty="0" smtClean="0"/>
              <a:t>Pemeriksaan </a:t>
            </a:r>
            <a:r>
              <a:rPr lang="id-ID" sz="2100" dirty="0"/>
              <a:t>dahak mikroskopis pada 1 bulan sebelum akhir pengobatan (akhir bulan ke-7) dan pada akhir pengobatan (akhir bulan ke-8). Jika dahak BTA masih positif, maka pasien dinyatakan Gagal pengobatan kategori 2 disebut TB kasus kronik, sangat mungkin resistensi obat bahkan MDR, lakukan pemeriksaan </a:t>
            </a:r>
            <a:r>
              <a:rPr lang="id-ID" sz="2100" dirty="0" smtClean="0"/>
              <a:t>TCM</a:t>
            </a:r>
            <a:endParaRPr lang="en-GB" sz="2100" dirty="0"/>
          </a:p>
          <a:p>
            <a:pPr marL="900113" indent="-449263" algn="just">
              <a:buNone/>
              <a:tabLst>
                <a:tab pos="900113" algn="l"/>
              </a:tabLst>
            </a:pPr>
            <a:r>
              <a:rPr lang="id-ID" sz="2100" dirty="0"/>
              <a:t>•  </a:t>
            </a:r>
            <a:r>
              <a:rPr lang="en-US" sz="2100" dirty="0" smtClean="0"/>
              <a:t>	</a:t>
            </a:r>
            <a:r>
              <a:rPr lang="id-ID" sz="2100" dirty="0" smtClean="0"/>
              <a:t>Foto </a:t>
            </a:r>
            <a:r>
              <a:rPr lang="id-ID" sz="2100" dirty="0"/>
              <a:t>toraks dalam tahap lanjutan sebaiknya dilakukan atau </a:t>
            </a:r>
            <a:r>
              <a:rPr lang="id-ID" sz="2100" dirty="0" smtClean="0"/>
              <a:t> </a:t>
            </a:r>
            <a:r>
              <a:rPr lang="id-ID" sz="2100" dirty="0"/>
              <a:t>jika ada indikasi.</a:t>
            </a:r>
            <a:endParaRPr lang="en-GB" sz="2100" dirty="0"/>
          </a:p>
        </p:txBody>
      </p:sp>
    </p:spTree>
    <p:extLst>
      <p:ext uri="{BB962C8B-B14F-4D97-AF65-F5344CB8AC3E}">
        <p14:creationId xmlns:p14="http://schemas.microsoft.com/office/powerpoint/2010/main" val="3557493952"/>
      </p:ext>
    </p:extLst>
  </p:cSld>
  <p:clrMapOvr>
    <a:masterClrMapping/>
  </p:clrMapOvr>
  <p:transition spd="slow">
    <p:fade/>
    <p:sndAc>
      <p:stSnd>
        <p:snd r:embed="rId2" name="arrow.wav"/>
      </p:stSnd>
    </p:sndAc>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0764" y="2130426"/>
            <a:ext cx="6982691" cy="2261466"/>
          </a:xfrm>
          <a:solidFill>
            <a:srgbClr val="0070C0"/>
          </a:solidFill>
        </p:spPr>
        <p:txBody>
          <a:bodyPr anchor="ctr"/>
          <a:lstStyle/>
          <a:p>
            <a:pPr algn="ctr"/>
            <a:r>
              <a:rPr lang="en-US" sz="5400" b="1" dirty="0" smtClean="0">
                <a:solidFill>
                  <a:schemeClr val="bg1"/>
                </a:solidFill>
                <a:latin typeface="+mn-lt"/>
              </a:rPr>
              <a:t>Fixes </a:t>
            </a:r>
            <a:r>
              <a:rPr lang="en-US" sz="5400" b="1" dirty="0">
                <a:solidFill>
                  <a:schemeClr val="bg1"/>
                </a:solidFill>
                <a:latin typeface="+mn-lt"/>
              </a:rPr>
              <a:t>Dose </a:t>
            </a:r>
            <a:r>
              <a:rPr lang="en-US" sz="5400" b="1" dirty="0" smtClean="0">
                <a:solidFill>
                  <a:schemeClr val="bg1"/>
                </a:solidFill>
                <a:latin typeface="+mn-lt"/>
              </a:rPr>
              <a:t>Combination</a:t>
            </a:r>
            <a:endParaRPr lang="id-ID" sz="5400" b="1" dirty="0">
              <a:solidFill>
                <a:schemeClr val="bg1"/>
              </a:solidFill>
              <a:latin typeface="+mn-lt"/>
            </a:endParaRPr>
          </a:p>
        </p:txBody>
      </p:sp>
    </p:spTree>
    <p:extLst>
      <p:ext uri="{BB962C8B-B14F-4D97-AF65-F5344CB8AC3E}">
        <p14:creationId xmlns:p14="http://schemas.microsoft.com/office/powerpoint/2010/main" val="576699577"/>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arrow.wav"/>
          </p:stSnd>
        </p:sndAc>
      </p:transition>
    </mc:Choice>
    <mc:Fallback xmlns="">
      <p:transition spd="slow">
        <p:random/>
        <p:sndAc>
          <p:stSnd>
            <p:snd r:embed="rId3" name="arrow.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id-ID"/>
          </a:p>
        </p:txBody>
      </p:sp>
      <p:sp>
        <p:nvSpPr>
          <p:cNvPr id="3" name="Title 2"/>
          <p:cNvSpPr>
            <a:spLocks noGrp="1"/>
          </p:cNvSpPr>
          <p:nvPr>
            <p:ph type="title"/>
          </p:nvPr>
        </p:nvSpPr>
        <p:spPr/>
        <p:txBody>
          <a:bodyPr/>
          <a:lstStyle/>
          <a:p>
            <a:endParaRPr lang="id-ID"/>
          </a:p>
        </p:txBody>
      </p:sp>
      <p:pic>
        <p:nvPicPr>
          <p:cNvPr id="4" name="Picture 3"/>
          <p:cNvPicPr/>
          <p:nvPr/>
        </p:nvPicPr>
        <p:blipFill>
          <a:blip r:embed="rId2"/>
          <a:srcRect l="5353" t="16049" r="21851" b="19742"/>
          <a:stretch>
            <a:fillRect/>
          </a:stretch>
        </p:blipFill>
        <p:spPr bwMode="auto">
          <a:xfrm>
            <a:off x="0" y="263237"/>
            <a:ext cx="9144000" cy="6414654"/>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5720" y="564568"/>
            <a:ext cx="8858280" cy="523220"/>
          </a:xfrm>
          <a:prstGeom prst="rect">
            <a:avLst/>
          </a:prstGeom>
          <a:noFill/>
        </p:spPr>
        <p:txBody>
          <a:bodyPr wrap="square" lIns="91440" tIns="45720" rIns="91440" bIns="45720">
            <a:spAutoFit/>
          </a:bodyPr>
          <a:lstStyle/>
          <a:p>
            <a:r>
              <a:rPr lang="id-ID" sz="2800" b="1" dirty="0" smtClean="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latin typeface="Cooper Black" pitchFamily="18" charset="0"/>
              </a:rPr>
              <a:t>Benefit of Fixed Drug Combination </a:t>
            </a:r>
          </a:p>
        </p:txBody>
      </p:sp>
      <p:graphicFrame>
        <p:nvGraphicFramePr>
          <p:cNvPr id="6" name="Diagram 5"/>
          <p:cNvGraphicFramePr/>
          <p:nvPr/>
        </p:nvGraphicFramePr>
        <p:xfrm>
          <a:off x="642910" y="1643050"/>
          <a:ext cx="7858180" cy="4500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Multiply 11"/>
          <p:cNvSpPr/>
          <p:nvPr/>
        </p:nvSpPr>
        <p:spPr>
          <a:xfrm>
            <a:off x="1000100" y="3571876"/>
            <a:ext cx="1214446" cy="71438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Multiply 12"/>
          <p:cNvSpPr/>
          <p:nvPr/>
        </p:nvSpPr>
        <p:spPr>
          <a:xfrm>
            <a:off x="1071538" y="5286388"/>
            <a:ext cx="1000132" cy="57150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5058" name="Picture 2" descr="C:\Users\user\Desktop\Itali Oktober 2015\Milan Expo\DSC0139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206185" y="5934670"/>
            <a:ext cx="5480859" cy="923330"/>
          </a:xfrm>
          <a:prstGeom prst="rect">
            <a:avLst/>
          </a:prstGeom>
          <a:noFill/>
        </p:spPr>
        <p:txBody>
          <a:bodyPr wrap="none" lIns="91440" tIns="45720" rIns="91440" bIns="45720">
            <a:spAutoFit/>
          </a:bodyPr>
          <a:lstStyle/>
          <a:p>
            <a:pPr algn="ctr"/>
            <a:r>
              <a:rPr lang="id-ID" sz="5400" b="1" cap="none" spc="0"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MATUR NUWUN</a:t>
            </a:r>
            <a:endParaRPr lang="en-US" sz="5400" b="1" cap="none" spc="0" dirty="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2468" y="2967335"/>
            <a:ext cx="6265498" cy="1107996"/>
          </a:xfrm>
          <a:prstGeom prst="rect">
            <a:avLst/>
          </a:prstGeom>
          <a:noFill/>
        </p:spPr>
        <p:txBody>
          <a:bodyPr wrap="none" lIns="91440" tIns="45720" rIns="91440" bIns="45720">
            <a:spAutoFit/>
          </a:bodyPr>
          <a:lstStyle/>
          <a:p>
            <a:pPr algn="ctr"/>
            <a:r>
              <a:rPr lang="en-US" sz="6600" b="1" cap="none" spc="0" dirty="0" smtClean="0">
                <a:ln w="12700">
                  <a:solidFill>
                    <a:schemeClr val="accent1"/>
                  </a:solidFill>
                  <a:prstDash val="solid"/>
                </a:ln>
                <a:effectLst>
                  <a:outerShdw dist="38100" dir="2640000" algn="bl" rotWithShape="0">
                    <a:schemeClr val="accent1"/>
                  </a:outerShdw>
                </a:effectLst>
              </a:rPr>
              <a:t>TERIMA KASIH</a:t>
            </a:r>
            <a:endParaRPr lang="en-US" sz="6600" b="1" cap="none" spc="0" dirty="0">
              <a:ln w="12700">
                <a:solidFill>
                  <a:schemeClr val="accent1"/>
                </a:solidFill>
                <a:prstDash val="solid"/>
              </a:ln>
              <a:effectLst>
                <a:outerShdw dist="38100" dir="2640000" algn="bl" rotWithShape="0">
                  <a:schemeClr val="accent1"/>
                </a:outerShdw>
              </a:effectLst>
            </a:endParaRPr>
          </a:p>
        </p:txBody>
      </p:sp>
    </p:spTree>
    <p:extLst>
      <p:ext uri="{BB962C8B-B14F-4D97-AF65-F5344CB8AC3E}">
        <p14:creationId xmlns:p14="http://schemas.microsoft.com/office/powerpoint/2010/main" val="446020660"/>
      </p:ext>
    </p:extLst>
  </p:cSld>
  <p:clrMapOvr>
    <a:masterClrMapping/>
  </p:clrMapOvr>
  <p:transition spd="slow">
    <p:fade/>
    <p:sndAc>
      <p:stSnd>
        <p:snd r:embed="rId2" name="applause.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id-ID"/>
          </a:p>
        </p:txBody>
      </p:sp>
      <p:sp>
        <p:nvSpPr>
          <p:cNvPr id="3" name="Title 2"/>
          <p:cNvSpPr>
            <a:spLocks noGrp="1"/>
          </p:cNvSpPr>
          <p:nvPr>
            <p:ph type="title"/>
          </p:nvPr>
        </p:nvSpPr>
        <p:spPr/>
        <p:txBody>
          <a:bodyPr/>
          <a:lstStyle/>
          <a:p>
            <a:endParaRPr lang="id-ID"/>
          </a:p>
        </p:txBody>
      </p:sp>
      <p:pic>
        <p:nvPicPr>
          <p:cNvPr id="4" name="Picture 3"/>
          <p:cNvPicPr/>
          <p:nvPr/>
        </p:nvPicPr>
        <p:blipFill>
          <a:blip r:embed="rId2"/>
          <a:srcRect l="5492" t="14815" r="21296" b="11088"/>
          <a:stretch>
            <a:fillRect/>
          </a:stretch>
        </p:blipFill>
        <p:spPr bwMode="auto">
          <a:xfrm>
            <a:off x="0" y="0"/>
            <a:ext cx="9143999" cy="7038109"/>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id-ID"/>
          </a:p>
        </p:txBody>
      </p:sp>
      <p:sp>
        <p:nvSpPr>
          <p:cNvPr id="3" name="Title 2"/>
          <p:cNvSpPr>
            <a:spLocks noGrp="1"/>
          </p:cNvSpPr>
          <p:nvPr>
            <p:ph type="title"/>
          </p:nvPr>
        </p:nvSpPr>
        <p:spPr/>
        <p:txBody>
          <a:bodyPr/>
          <a:lstStyle/>
          <a:p>
            <a:endParaRPr lang="id-ID"/>
          </a:p>
        </p:txBody>
      </p:sp>
      <p:pic>
        <p:nvPicPr>
          <p:cNvPr id="4" name="Picture 3"/>
          <p:cNvPicPr/>
          <p:nvPr/>
        </p:nvPicPr>
        <p:blipFill>
          <a:blip r:embed="rId2"/>
          <a:srcRect t="15556" r="60532" b="20988"/>
          <a:stretch>
            <a:fillRect/>
          </a:stretch>
        </p:blipFill>
        <p:spPr bwMode="auto">
          <a:xfrm>
            <a:off x="166255" y="180109"/>
            <a:ext cx="8797635" cy="6359236"/>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3964"/>
            <a:ext cx="8229600" cy="6664036"/>
          </a:xfrm>
        </p:spPr>
        <p:txBody>
          <a:bodyPr/>
          <a:lstStyle/>
          <a:p>
            <a:pPr>
              <a:buNone/>
            </a:pPr>
            <a:endParaRPr lang="id-ID" dirty="0" smtClean="0"/>
          </a:p>
          <a:p>
            <a:pPr>
              <a:buNone/>
            </a:pPr>
            <a:endParaRPr lang="id-ID" dirty="0" smtClean="0"/>
          </a:p>
          <a:p>
            <a:pPr>
              <a:buNone/>
            </a:pPr>
            <a:endParaRPr lang="id-ID" dirty="0"/>
          </a:p>
        </p:txBody>
      </p:sp>
      <p:pic>
        <p:nvPicPr>
          <p:cNvPr id="28674" name="Picture 2"/>
          <p:cNvPicPr>
            <a:picLocks noChangeAspect="1" noChangeArrowheads="1"/>
          </p:cNvPicPr>
          <p:nvPr/>
        </p:nvPicPr>
        <p:blipFill>
          <a:blip r:embed="rId2"/>
          <a:srcRect/>
          <a:stretch>
            <a:fillRect/>
          </a:stretch>
        </p:blipFill>
        <p:spPr bwMode="auto">
          <a:xfrm>
            <a:off x="314325" y="1114425"/>
            <a:ext cx="8515350" cy="462915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5" name="Picture 33"/>
          <p:cNvPicPr>
            <a:picLocks noChangeAspect="1" noChangeArrowheads="1"/>
          </p:cNvPicPr>
          <p:nvPr/>
        </p:nvPicPr>
        <p:blipFill>
          <a:blip r:embed="rId4"/>
          <a:srcRect/>
          <a:stretch>
            <a:fillRect/>
          </a:stretch>
        </p:blipFill>
        <p:spPr bwMode="auto">
          <a:xfrm>
            <a:off x="0" y="0"/>
            <a:ext cx="9144000" cy="6661150"/>
          </a:xfrm>
          <a:prstGeom prst="rect">
            <a:avLst/>
          </a:prstGeom>
          <a:noFill/>
          <a:ln w="9525">
            <a:noFill/>
            <a:miter lim="800000"/>
            <a:headEnd/>
            <a:tailEnd/>
          </a:ln>
          <a:effectLst/>
        </p:spPr>
      </p:pic>
      <p:grpSp>
        <p:nvGrpSpPr>
          <p:cNvPr id="2" name="Group 35"/>
          <p:cNvGrpSpPr>
            <a:grpSpLocks/>
          </p:cNvGrpSpPr>
          <p:nvPr/>
        </p:nvGrpSpPr>
        <p:grpSpPr bwMode="auto">
          <a:xfrm>
            <a:off x="290513" y="4114800"/>
            <a:ext cx="1809750" cy="1889125"/>
            <a:chOff x="678" y="2262"/>
            <a:chExt cx="1140" cy="1190"/>
          </a:xfrm>
        </p:grpSpPr>
        <p:sp>
          <p:nvSpPr>
            <p:cNvPr id="3108" name="Rectangle 36"/>
            <p:cNvSpPr>
              <a:spLocks noChangeArrowheads="1"/>
            </p:cNvSpPr>
            <p:nvPr/>
          </p:nvSpPr>
          <p:spPr bwMode="auto">
            <a:xfrm>
              <a:off x="720" y="2628"/>
              <a:ext cx="210" cy="10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3109" name="Rectangle 37"/>
            <p:cNvSpPr>
              <a:spLocks noChangeArrowheads="1"/>
            </p:cNvSpPr>
            <p:nvPr/>
          </p:nvSpPr>
          <p:spPr bwMode="auto">
            <a:xfrm>
              <a:off x="720" y="2770"/>
              <a:ext cx="210" cy="102"/>
            </a:xfrm>
            <a:prstGeom prst="rect">
              <a:avLst/>
            </a:prstGeom>
            <a:solidFill>
              <a:srgbClr val="33CC33"/>
            </a:solidFill>
            <a:ln w="9525">
              <a:solidFill>
                <a:schemeClr val="tx1"/>
              </a:solidFill>
              <a:miter lim="800000"/>
              <a:headEnd/>
              <a:tailEnd/>
            </a:ln>
            <a:effectLst/>
          </p:spPr>
          <p:txBody>
            <a:bodyPr wrap="none" anchor="ctr"/>
            <a:lstStyle/>
            <a:p>
              <a:endParaRPr lang="en-US"/>
            </a:p>
          </p:txBody>
        </p:sp>
        <p:sp>
          <p:nvSpPr>
            <p:cNvPr id="3110" name="Rectangle 38"/>
            <p:cNvSpPr>
              <a:spLocks noChangeArrowheads="1"/>
            </p:cNvSpPr>
            <p:nvPr/>
          </p:nvSpPr>
          <p:spPr bwMode="auto">
            <a:xfrm>
              <a:off x="720" y="3044"/>
              <a:ext cx="210" cy="102"/>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3111" name="Rectangle 39"/>
            <p:cNvSpPr>
              <a:spLocks noChangeArrowheads="1"/>
            </p:cNvSpPr>
            <p:nvPr/>
          </p:nvSpPr>
          <p:spPr bwMode="auto">
            <a:xfrm>
              <a:off x="720" y="3180"/>
              <a:ext cx="210" cy="102"/>
            </a:xfrm>
            <a:prstGeom prst="rect">
              <a:avLst/>
            </a:prstGeom>
            <a:solidFill>
              <a:srgbClr val="FF6600"/>
            </a:solidFill>
            <a:ln w="9525">
              <a:solidFill>
                <a:schemeClr val="tx1"/>
              </a:solidFill>
              <a:miter lim="800000"/>
              <a:headEnd/>
              <a:tailEnd/>
            </a:ln>
            <a:effectLst/>
          </p:spPr>
          <p:txBody>
            <a:bodyPr wrap="none" anchor="ctr"/>
            <a:lstStyle/>
            <a:p>
              <a:endParaRPr lang="en-US"/>
            </a:p>
          </p:txBody>
        </p:sp>
        <p:sp>
          <p:nvSpPr>
            <p:cNvPr id="3112" name="Rectangle 40"/>
            <p:cNvSpPr>
              <a:spLocks noChangeArrowheads="1"/>
            </p:cNvSpPr>
            <p:nvPr/>
          </p:nvSpPr>
          <p:spPr bwMode="auto">
            <a:xfrm>
              <a:off x="720" y="3322"/>
              <a:ext cx="210" cy="102"/>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3113" name="Text Box 41"/>
            <p:cNvSpPr txBox="1">
              <a:spLocks noChangeArrowheads="1"/>
            </p:cNvSpPr>
            <p:nvPr/>
          </p:nvSpPr>
          <p:spPr bwMode="auto">
            <a:xfrm>
              <a:off x="948" y="2604"/>
              <a:ext cx="630" cy="154"/>
            </a:xfrm>
            <a:prstGeom prst="rect">
              <a:avLst/>
            </a:prstGeom>
            <a:noFill/>
            <a:ln w="9525">
              <a:noFill/>
              <a:miter lim="800000"/>
              <a:headEnd/>
              <a:tailEnd/>
            </a:ln>
            <a:effectLst/>
          </p:spPr>
          <p:txBody>
            <a:bodyPr>
              <a:spAutoFit/>
            </a:bodyPr>
            <a:lstStyle/>
            <a:p>
              <a:pPr>
                <a:spcBef>
                  <a:spcPct val="50000"/>
                </a:spcBef>
              </a:pPr>
              <a:r>
                <a:rPr lang="en-GB" sz="1000" dirty="0">
                  <a:cs typeface="Arial" charset="0"/>
                </a:rPr>
                <a:t>No estimate</a:t>
              </a:r>
            </a:p>
          </p:txBody>
        </p:sp>
        <p:sp>
          <p:nvSpPr>
            <p:cNvPr id="3114" name="Text Box 42"/>
            <p:cNvSpPr txBox="1">
              <a:spLocks noChangeArrowheads="1"/>
            </p:cNvSpPr>
            <p:nvPr/>
          </p:nvSpPr>
          <p:spPr bwMode="auto">
            <a:xfrm>
              <a:off x="948" y="2740"/>
              <a:ext cx="870" cy="154"/>
            </a:xfrm>
            <a:prstGeom prst="rect">
              <a:avLst/>
            </a:prstGeom>
            <a:noFill/>
            <a:ln w="9525">
              <a:noFill/>
              <a:miter lim="800000"/>
              <a:headEnd/>
              <a:tailEnd/>
            </a:ln>
            <a:effectLst/>
          </p:spPr>
          <p:txBody>
            <a:bodyPr>
              <a:spAutoFit/>
            </a:bodyPr>
            <a:lstStyle/>
            <a:p>
              <a:pPr>
                <a:spcBef>
                  <a:spcPct val="50000"/>
                </a:spcBef>
              </a:pPr>
              <a:r>
                <a:rPr lang="en-GB" sz="1000">
                  <a:cs typeface="Arial" charset="0"/>
                </a:rPr>
                <a:t>0–24</a:t>
              </a:r>
            </a:p>
          </p:txBody>
        </p:sp>
        <p:sp>
          <p:nvSpPr>
            <p:cNvPr id="3115" name="Text Box 43"/>
            <p:cNvSpPr txBox="1">
              <a:spLocks noChangeArrowheads="1"/>
            </p:cNvSpPr>
            <p:nvPr/>
          </p:nvSpPr>
          <p:spPr bwMode="auto">
            <a:xfrm>
              <a:off x="948" y="3020"/>
              <a:ext cx="870" cy="154"/>
            </a:xfrm>
            <a:prstGeom prst="rect">
              <a:avLst/>
            </a:prstGeom>
            <a:noFill/>
            <a:ln w="9525">
              <a:noFill/>
              <a:miter lim="800000"/>
              <a:headEnd/>
              <a:tailEnd/>
            </a:ln>
            <a:effectLst/>
          </p:spPr>
          <p:txBody>
            <a:bodyPr>
              <a:spAutoFit/>
            </a:bodyPr>
            <a:lstStyle/>
            <a:p>
              <a:pPr>
                <a:spcBef>
                  <a:spcPct val="50000"/>
                </a:spcBef>
              </a:pPr>
              <a:r>
                <a:rPr lang="en-GB" sz="1000">
                  <a:cs typeface="Arial" charset="0"/>
                </a:rPr>
                <a:t>50–99</a:t>
              </a:r>
            </a:p>
          </p:txBody>
        </p:sp>
        <p:sp>
          <p:nvSpPr>
            <p:cNvPr id="3116" name="Text Box 44"/>
            <p:cNvSpPr txBox="1">
              <a:spLocks noChangeArrowheads="1"/>
            </p:cNvSpPr>
            <p:nvPr/>
          </p:nvSpPr>
          <p:spPr bwMode="auto">
            <a:xfrm>
              <a:off x="948" y="3156"/>
              <a:ext cx="870" cy="154"/>
            </a:xfrm>
            <a:prstGeom prst="rect">
              <a:avLst/>
            </a:prstGeom>
            <a:noFill/>
            <a:ln w="9525">
              <a:noFill/>
              <a:miter lim="800000"/>
              <a:headEnd/>
              <a:tailEnd/>
            </a:ln>
            <a:effectLst/>
          </p:spPr>
          <p:txBody>
            <a:bodyPr>
              <a:spAutoFit/>
            </a:bodyPr>
            <a:lstStyle/>
            <a:p>
              <a:pPr>
                <a:spcBef>
                  <a:spcPct val="50000"/>
                </a:spcBef>
              </a:pPr>
              <a:r>
                <a:rPr lang="en-GB" sz="1000">
                  <a:cs typeface="Arial" charset="0"/>
                </a:rPr>
                <a:t>100–299</a:t>
              </a:r>
            </a:p>
          </p:txBody>
        </p:sp>
        <p:sp>
          <p:nvSpPr>
            <p:cNvPr id="3117" name="Text Box 45"/>
            <p:cNvSpPr txBox="1">
              <a:spLocks noChangeArrowheads="1"/>
            </p:cNvSpPr>
            <p:nvPr/>
          </p:nvSpPr>
          <p:spPr bwMode="auto">
            <a:xfrm>
              <a:off x="948" y="3298"/>
              <a:ext cx="870" cy="154"/>
            </a:xfrm>
            <a:prstGeom prst="rect">
              <a:avLst/>
            </a:prstGeom>
            <a:noFill/>
            <a:ln w="9525">
              <a:noFill/>
              <a:miter lim="800000"/>
              <a:headEnd/>
              <a:tailEnd/>
            </a:ln>
            <a:effectLst/>
          </p:spPr>
          <p:txBody>
            <a:bodyPr>
              <a:spAutoFit/>
            </a:bodyPr>
            <a:lstStyle/>
            <a:p>
              <a:pPr>
                <a:spcBef>
                  <a:spcPct val="50000"/>
                </a:spcBef>
              </a:pPr>
              <a:r>
                <a:rPr lang="en-GB" sz="1000">
                  <a:cs typeface="Arial" charset="0"/>
                </a:rPr>
                <a:t>300 or more</a:t>
              </a:r>
            </a:p>
          </p:txBody>
        </p:sp>
        <p:sp>
          <p:nvSpPr>
            <p:cNvPr id="3118" name="Rectangle 46"/>
            <p:cNvSpPr>
              <a:spLocks noChangeArrowheads="1"/>
            </p:cNvSpPr>
            <p:nvPr/>
          </p:nvSpPr>
          <p:spPr bwMode="auto">
            <a:xfrm>
              <a:off x="720" y="2906"/>
              <a:ext cx="210" cy="102"/>
            </a:xfrm>
            <a:prstGeom prst="rect">
              <a:avLst/>
            </a:prstGeom>
            <a:solidFill>
              <a:srgbClr val="CCFF33"/>
            </a:solidFill>
            <a:ln w="9525">
              <a:solidFill>
                <a:schemeClr val="tx1"/>
              </a:solidFill>
              <a:miter lim="800000"/>
              <a:headEnd/>
              <a:tailEnd/>
            </a:ln>
            <a:effectLst/>
          </p:spPr>
          <p:txBody>
            <a:bodyPr wrap="none" anchor="ctr"/>
            <a:lstStyle/>
            <a:p>
              <a:endParaRPr lang="en-US"/>
            </a:p>
          </p:txBody>
        </p:sp>
        <p:sp>
          <p:nvSpPr>
            <p:cNvPr id="3119" name="Text Box 47"/>
            <p:cNvSpPr txBox="1">
              <a:spLocks noChangeArrowheads="1"/>
            </p:cNvSpPr>
            <p:nvPr/>
          </p:nvSpPr>
          <p:spPr bwMode="auto">
            <a:xfrm>
              <a:off x="948" y="2882"/>
              <a:ext cx="870" cy="154"/>
            </a:xfrm>
            <a:prstGeom prst="rect">
              <a:avLst/>
            </a:prstGeom>
            <a:noFill/>
            <a:ln w="9525">
              <a:noFill/>
              <a:miter lim="800000"/>
              <a:headEnd/>
              <a:tailEnd/>
            </a:ln>
            <a:effectLst/>
          </p:spPr>
          <p:txBody>
            <a:bodyPr>
              <a:spAutoFit/>
            </a:bodyPr>
            <a:lstStyle/>
            <a:p>
              <a:pPr>
                <a:spcBef>
                  <a:spcPct val="50000"/>
                </a:spcBef>
              </a:pPr>
              <a:r>
                <a:rPr lang="en-GB" sz="1000">
                  <a:cs typeface="Arial" charset="0"/>
                </a:rPr>
                <a:t>25–49</a:t>
              </a:r>
            </a:p>
          </p:txBody>
        </p:sp>
        <p:sp>
          <p:nvSpPr>
            <p:cNvPr id="3120" name="Text Box 48"/>
            <p:cNvSpPr txBox="1">
              <a:spLocks noChangeArrowheads="1"/>
            </p:cNvSpPr>
            <p:nvPr/>
          </p:nvSpPr>
          <p:spPr bwMode="auto">
            <a:xfrm>
              <a:off x="678" y="2262"/>
              <a:ext cx="1059" cy="346"/>
            </a:xfrm>
            <a:prstGeom prst="rect">
              <a:avLst/>
            </a:prstGeom>
            <a:noFill/>
            <a:ln w="9525">
              <a:noFill/>
              <a:miter lim="800000"/>
              <a:headEnd/>
              <a:tailEnd/>
            </a:ln>
            <a:effectLst/>
          </p:spPr>
          <p:txBody>
            <a:bodyPr>
              <a:spAutoFit/>
            </a:bodyPr>
            <a:lstStyle/>
            <a:p>
              <a:pPr>
                <a:spcBef>
                  <a:spcPct val="50000"/>
                </a:spcBef>
              </a:pPr>
              <a:r>
                <a:rPr lang="en-GB" sz="1000" dirty="0">
                  <a:cs typeface="Arial" charset="0"/>
                </a:rPr>
                <a:t>Estimated new TB cases </a:t>
              </a:r>
              <a:br>
                <a:rPr lang="en-GB" sz="1000" dirty="0">
                  <a:cs typeface="Arial" charset="0"/>
                </a:rPr>
              </a:br>
              <a:r>
                <a:rPr lang="en-GB" sz="1000" dirty="0">
                  <a:cs typeface="Arial" charset="0"/>
                </a:rPr>
                <a:t>(all forms) per 100 000 population</a:t>
              </a:r>
            </a:p>
          </p:txBody>
        </p:sp>
      </p:grpSp>
      <p:sp>
        <p:nvSpPr>
          <p:cNvPr id="3121" name="Rectangle 49"/>
          <p:cNvSpPr>
            <a:spLocks noChangeArrowheads="1"/>
          </p:cNvSpPr>
          <p:nvPr/>
        </p:nvSpPr>
        <p:spPr bwMode="auto">
          <a:xfrm>
            <a:off x="606425" y="6015037"/>
            <a:ext cx="7908925" cy="581025"/>
          </a:xfrm>
          <a:prstGeom prst="rect">
            <a:avLst/>
          </a:prstGeom>
          <a:noFill/>
          <a:ln w="9525">
            <a:noFill/>
            <a:miter lim="800000"/>
            <a:headEnd/>
            <a:tailEnd/>
          </a:ln>
          <a:effectLst/>
        </p:spPr>
        <p:txBody>
          <a:bodyPr anchor="ctr">
            <a:spAutoFit/>
          </a:bodyPr>
          <a:lstStyle/>
          <a:p>
            <a:pPr algn="ctr"/>
            <a:r>
              <a:rPr lang="en-GB" sz="800" dirty="0">
                <a:cs typeface="Arial" charset="0"/>
              </a:rPr>
              <a:t>The boundaries and names shown and the designations used on this map do not imply the expression of any opinion whatsoever on the part of the World Health Organization concerning the legal status of any country, territory, city or area or of its authorities, or concerning the delimitation of its frontiers or boundaries.  </a:t>
            </a:r>
          </a:p>
          <a:p>
            <a:pPr algn="ctr"/>
            <a:r>
              <a:rPr lang="en-GB" sz="800" dirty="0">
                <a:cs typeface="Arial" charset="0"/>
              </a:rPr>
              <a:t>Dotted lines on maps represent approximate border lines for which there may not yet be full agreement. </a:t>
            </a:r>
            <a:endParaRPr lang="en-GB" sz="800" dirty="0">
              <a:cs typeface="Arial" charset="0"/>
              <a:sym typeface="Symbol" pitchFamily="18" charset="2"/>
            </a:endParaRPr>
          </a:p>
          <a:p>
            <a:pPr algn="ctr"/>
            <a:r>
              <a:rPr lang="en-GB" sz="800" dirty="0">
                <a:cs typeface="Arial" charset="0"/>
                <a:sym typeface="Symbol" pitchFamily="18" charset="2"/>
              </a:rPr>
              <a:t></a:t>
            </a:r>
            <a:r>
              <a:rPr lang="en-GB" sz="800" dirty="0">
                <a:cs typeface="Arial" charset="0"/>
              </a:rPr>
              <a:t> WHO 2006. All rights reserved</a:t>
            </a:r>
          </a:p>
        </p:txBody>
      </p:sp>
      <p:graphicFrame>
        <p:nvGraphicFramePr>
          <p:cNvPr id="3122" name="Object 50"/>
          <p:cNvGraphicFramePr>
            <a:graphicFrameLocks noChangeAspect="1"/>
          </p:cNvGraphicFramePr>
          <p:nvPr/>
        </p:nvGraphicFramePr>
        <p:xfrm>
          <a:off x="8367713" y="5957887"/>
          <a:ext cx="609600" cy="515938"/>
        </p:xfrm>
        <a:graphic>
          <a:graphicData uri="http://schemas.openxmlformats.org/presentationml/2006/ole">
            <mc:AlternateContent xmlns:mc="http://schemas.openxmlformats.org/markup-compatibility/2006">
              <mc:Choice xmlns:v="urn:schemas-microsoft-com:vml" Requires="v">
                <p:oleObj spid="_x0000_s1027" name="Document" r:id="rId6" imgW="1172160" imgH="1194120" progId="Word.Document.8">
                  <p:embed/>
                </p:oleObj>
              </mc:Choice>
              <mc:Fallback>
                <p:oleObj name="Document" r:id="rId6" imgW="1172160" imgH="1194120" progId="Word.Document.8">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b="15446"/>
                      <a:stretch>
                        <a:fillRect/>
                      </a:stretch>
                    </p:blipFill>
                    <p:spPr bwMode="auto">
                      <a:xfrm>
                        <a:off x="8367713" y="5957887"/>
                        <a:ext cx="60960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 name="Title 1"/>
          <p:cNvSpPr txBox="1">
            <a:spLocks/>
          </p:cNvSpPr>
          <p:nvPr/>
        </p:nvSpPr>
        <p:spPr>
          <a:xfrm>
            <a:off x="457200" y="274638"/>
            <a:ext cx="6248400" cy="639762"/>
          </a:xfrm>
          <a:prstGeom prst="rect">
            <a:avLst/>
          </a:prstGeom>
          <a:solidFill>
            <a:srgbClr val="0000CC"/>
          </a:solidFill>
        </p:spPr>
        <p:txBody>
          <a:bodyPr/>
          <a:lstStyle/>
          <a:p>
            <a:pPr lvl="0" algn="ctr" fontAlgn="base">
              <a:spcBef>
                <a:spcPct val="0"/>
              </a:spcBef>
              <a:spcAft>
                <a:spcPct val="0"/>
              </a:spcAft>
            </a:pPr>
            <a:r>
              <a:rPr lang="en-US" sz="2800" b="1" dirty="0" smtClean="0">
                <a:solidFill>
                  <a:schemeClr val="bg1"/>
                </a:solidFill>
                <a:effectLst>
                  <a:outerShdw blurRad="38100" dist="38100" dir="2700000" algn="tl">
                    <a:srgbClr val="000000">
                      <a:alpha val="43137"/>
                    </a:srgbClr>
                  </a:outerShdw>
                </a:effectLst>
              </a:rPr>
              <a:t>TUBERKULOSIS SECARA GLOBAL</a:t>
            </a:r>
            <a:endParaRPr kumimoji="0" lang="en-US" sz="28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700" y="1266091"/>
            <a:ext cx="7880202" cy="4982315"/>
          </a:xfrm>
        </p:spPr>
        <p:txBody>
          <a:bodyPr>
            <a:normAutofit/>
          </a:bodyPr>
          <a:lstStyle/>
          <a:p>
            <a:pPr marL="0" indent="0" algn="ctr">
              <a:buNone/>
            </a:pPr>
            <a:r>
              <a:rPr lang="id-ID" dirty="0"/>
              <a:t>Pengobatan </a:t>
            </a:r>
            <a:r>
              <a:rPr lang="id-ID" dirty="0" smtClean="0"/>
              <a:t> </a:t>
            </a:r>
            <a:r>
              <a:rPr lang="id-ID" dirty="0"/>
              <a:t>kepada pasien harus dapat dipertanggung jawabkan dan tidak di bawah standard kelayakan </a:t>
            </a:r>
            <a:r>
              <a:rPr lang="id-ID" dirty="0" smtClean="0"/>
              <a:t> </a:t>
            </a:r>
            <a:r>
              <a:rPr lang="id-ID" dirty="0"/>
              <a:t>mengacu </a:t>
            </a:r>
            <a:r>
              <a:rPr lang="id-ID" dirty="0" smtClean="0"/>
              <a:t>standard </a:t>
            </a:r>
            <a:r>
              <a:rPr lang="id-ID" dirty="0"/>
              <a:t>internasional dikenal dengan </a:t>
            </a:r>
            <a:r>
              <a:rPr lang="id-ID" i="1" dirty="0"/>
              <a:t>International Standard for Tuberculosis Care </a:t>
            </a:r>
            <a:r>
              <a:rPr lang="id-ID" dirty="0"/>
              <a:t>(ISTC</a:t>
            </a:r>
            <a:r>
              <a:rPr lang="id-ID" dirty="0" smtClean="0"/>
              <a:t>).</a:t>
            </a:r>
          </a:p>
          <a:p>
            <a:pPr marL="0" indent="0" algn="ctr">
              <a:buNone/>
            </a:pPr>
            <a:r>
              <a:rPr lang="id-ID" dirty="0" smtClean="0"/>
              <a:t> </a:t>
            </a:r>
            <a:r>
              <a:rPr lang="id-ID" dirty="0"/>
              <a:t>Pada ISTC terdapat </a:t>
            </a:r>
            <a:r>
              <a:rPr lang="id-ID" dirty="0" smtClean="0"/>
              <a:t>21standard </a:t>
            </a:r>
            <a:r>
              <a:rPr lang="id-ID" dirty="0"/>
              <a:t>dengan </a:t>
            </a:r>
            <a:r>
              <a:rPr lang="id-ID" dirty="0" smtClean="0"/>
              <a:t>7 </a:t>
            </a:r>
            <a:r>
              <a:rPr lang="id-ID" dirty="0"/>
              <a:t>standard di antaranya mengatur tentang pengobatan .</a:t>
            </a:r>
            <a:endParaRPr lang="en-GB" dirty="0"/>
          </a:p>
        </p:txBody>
      </p:sp>
    </p:spTree>
    <p:extLst>
      <p:ext uri="{BB962C8B-B14F-4D97-AF65-F5344CB8AC3E}">
        <p14:creationId xmlns:p14="http://schemas.microsoft.com/office/powerpoint/2010/main" val="1428402236"/>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arrow.wav"/>
          </p:stSnd>
        </p:sndAc>
      </p:transition>
    </mc:Choice>
    <mc:Fallback xmlns="">
      <p:transition spd="slow">
        <p:random/>
        <p:sndAc>
          <p:stSnd>
            <p:snd r:embed="rId3" name="arrow.wav"/>
          </p:stSnd>
        </p:sndAc>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Default Design">
  <a:themeElements>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PHAPROS</Template>
  <TotalTime>270</TotalTime>
  <Words>1306</Words>
  <Application>Microsoft Office PowerPoint</Application>
  <PresentationFormat>On-screen Show (4:3)</PresentationFormat>
  <Paragraphs>322</Paragraphs>
  <Slides>42</Slides>
  <Notes>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42</vt:i4>
      </vt:variant>
    </vt:vector>
  </HeadingPairs>
  <TitlesOfParts>
    <vt:vector size="45" baseType="lpstr">
      <vt:lpstr>1_Default Design</vt:lpstr>
      <vt:lpstr>Concourse</vt:lpstr>
      <vt:lpstr>Document</vt:lpstr>
      <vt:lpstr>Management Therapy TB with Fixes Dose Combination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TUJUAN DAN PRINSIP PENGOBATAN TB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Fixes Dose Combination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Therapy TB with Fixes Dose Combination</dc:title>
  <dc:creator>Adit</dc:creator>
  <cp:lastModifiedBy>User</cp:lastModifiedBy>
  <cp:revision>35</cp:revision>
  <dcterms:created xsi:type="dcterms:W3CDTF">2014-11-03T11:22:41Z</dcterms:created>
  <dcterms:modified xsi:type="dcterms:W3CDTF">2017-04-08T01:50:12Z</dcterms:modified>
</cp:coreProperties>
</file>