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65" r:id="rId4"/>
    <p:sldId id="266" r:id="rId5"/>
    <p:sldId id="267" r:id="rId6"/>
    <p:sldId id="263" r:id="rId7"/>
    <p:sldId id="264" r:id="rId8"/>
    <p:sldId id="268" r:id="rId9"/>
    <p:sldId id="269" r:id="rId10"/>
    <p:sldId id="262" r:id="rId11"/>
    <p:sldId id="280" r:id="rId12"/>
    <p:sldId id="271" r:id="rId13"/>
    <p:sldId id="272" r:id="rId14"/>
    <p:sldId id="277" r:id="rId15"/>
    <p:sldId id="278" r:id="rId16"/>
    <p:sldId id="273" r:id="rId17"/>
    <p:sldId id="274" r:id="rId18"/>
    <p:sldId id="275" r:id="rId19"/>
    <p:sldId id="276" r:id="rId20"/>
    <p:sldId id="279" r:id="rId21"/>
    <p:sldId id="285" r:id="rId22"/>
    <p:sldId id="290" r:id="rId23"/>
    <p:sldId id="270" r:id="rId24"/>
    <p:sldId id="281" r:id="rId25"/>
    <p:sldId id="282" r:id="rId26"/>
    <p:sldId id="284" r:id="rId27"/>
    <p:sldId id="288" r:id="rId28"/>
    <p:sldId id="289" r:id="rId29"/>
    <p:sldId id="287" r:id="rId30"/>
    <p:sldId id="296" r:id="rId31"/>
    <p:sldId id="297" r:id="rId32"/>
    <p:sldId id="298" r:id="rId33"/>
    <p:sldId id="299" r:id="rId34"/>
    <p:sldId id="291" r:id="rId35"/>
    <p:sldId id="300" r:id="rId36"/>
    <p:sldId id="293" r:id="rId37"/>
    <p:sldId id="294" r:id="rId38"/>
    <p:sldId id="295" r:id="rId39"/>
    <p:sldId id="29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-9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4/9/2017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9" r="5436" b="10222"/>
          <a:stretch/>
        </p:blipFill>
        <p:spPr>
          <a:xfrm>
            <a:off x="654162" y="672352"/>
            <a:ext cx="4070238" cy="534682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36160" y="836712"/>
            <a:ext cx="6725920" cy="50764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Nama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: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 dr.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Reviono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(K), FISR</a:t>
            </a:r>
          </a:p>
          <a:p>
            <a:pPr marL="0" indent="0">
              <a:buFont typeface="Wingdings 3" charset="2"/>
              <a:buNone/>
            </a:pP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Instansi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: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Bagian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Pulmonologi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Ilmu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			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Kedokteran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Respirasi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FK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UNS</a:t>
            </a:r>
          </a:p>
          <a:p>
            <a:pPr marL="0" indent="0">
              <a:buFont typeface="Wingdings 3" charset="2"/>
              <a:buNone/>
            </a:pP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NIP			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1965 1030 2003 121001</a:t>
            </a:r>
          </a:p>
          <a:p>
            <a:pPr marL="0" indent="0">
              <a:buFont typeface="Wingdings 3" charset="2"/>
              <a:buNone/>
            </a:pP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Pangkat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Gol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Penata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/IIIC</a:t>
            </a:r>
          </a:p>
          <a:p>
            <a:pPr marL="0" indent="0">
              <a:buFont typeface="Wingdings 3" charset="2"/>
              <a:buNone/>
            </a:pP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Tempat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Tgl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Lahir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Bojonegoro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30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Oktober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1965</a:t>
            </a:r>
          </a:p>
          <a:p>
            <a:pPr marL="0" indent="0">
              <a:buFont typeface="Wingdings 3" charset="2"/>
              <a:buNone/>
            </a:pPr>
            <a:endParaRPr lang="en-US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	</a:t>
            </a:r>
          </a:p>
          <a:p>
            <a:pPr marL="0" indent="0">
              <a:buFont typeface="Wingdings 3" charset="2"/>
              <a:buNone/>
            </a:pP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Dokter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Umum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FK. UGM 1990</a:t>
            </a:r>
          </a:p>
          <a:p>
            <a:pPr marL="0" indent="0">
              <a:buFont typeface="Wingdings 3" charset="2"/>
              <a:buNone/>
            </a:pP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Dokter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Spesialis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Paru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: FK. UI 2003</a:t>
            </a:r>
          </a:p>
          <a:p>
            <a:pPr marL="0" indent="0">
              <a:buFont typeface="Wingdings 3" charset="2"/>
              <a:buNone/>
            </a:pP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-S3			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FK UN</a:t>
            </a:r>
            <a:r>
              <a:rPr lang="id-ID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IR 2011</a:t>
            </a:r>
          </a:p>
          <a:p>
            <a:pPr marL="0" indent="0">
              <a:buFont typeface="Wingdings 3" charset="2"/>
              <a:buNone/>
            </a:pPr>
            <a:endParaRPr lang="en-US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3" charset="2"/>
              <a:buNone/>
            </a:pP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5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9" y="-9585"/>
            <a:ext cx="7148945" cy="7670290"/>
          </a:xfrm>
          <a:prstGeom prst="rect">
            <a:avLst/>
          </a:prstGeom>
        </p:spPr>
      </p:pic>
      <p:sp>
        <p:nvSpPr>
          <p:cNvPr id="10" name="Content Placeholder 8"/>
          <p:cNvSpPr>
            <a:spLocks noGrp="1"/>
          </p:cNvSpPr>
          <p:nvPr>
            <p:ph idx="1"/>
          </p:nvPr>
        </p:nvSpPr>
        <p:spPr>
          <a:xfrm>
            <a:off x="6136834" y="2114523"/>
            <a:ext cx="5846619" cy="3422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Penelitian</a:t>
            </a:r>
            <a:r>
              <a:rPr lang="en-US" sz="2000" b="1" dirty="0"/>
              <a:t> di </a:t>
            </a:r>
            <a:r>
              <a:rPr lang="en-US" sz="2000" b="1" dirty="0" err="1"/>
              <a:t>Viances</a:t>
            </a:r>
            <a:r>
              <a:rPr lang="en-US" sz="2000" b="1" dirty="0"/>
              <a:t> </a:t>
            </a:r>
            <a:r>
              <a:rPr lang="en-US" sz="2000" b="1" dirty="0" err="1"/>
              <a:t>menyatakan</a:t>
            </a:r>
            <a:r>
              <a:rPr lang="en-US" sz="2000" b="1" dirty="0"/>
              <a:t> </a:t>
            </a:r>
            <a:r>
              <a:rPr lang="en-US" sz="2000" b="1" dirty="0" err="1"/>
              <a:t>proporsi</a:t>
            </a:r>
            <a:r>
              <a:rPr lang="en-US" sz="2000" b="1" dirty="0"/>
              <a:t> </a:t>
            </a:r>
            <a:r>
              <a:rPr lang="en-US" sz="2000" b="1" dirty="0" err="1"/>
              <a:t>keluhan</a:t>
            </a:r>
            <a:r>
              <a:rPr lang="en-US" sz="2000" b="1" dirty="0"/>
              <a:t> </a:t>
            </a:r>
            <a:r>
              <a:rPr lang="en-US" sz="2000" b="1" dirty="0" err="1"/>
              <a:t>batuk</a:t>
            </a:r>
            <a:r>
              <a:rPr lang="en-US" sz="2000" b="1" dirty="0"/>
              <a:t> </a:t>
            </a:r>
            <a:r>
              <a:rPr lang="en-US" sz="2000" b="1" dirty="0" err="1"/>
              <a:t>pada</a:t>
            </a:r>
            <a:r>
              <a:rPr lang="en-US" sz="2000" b="1" dirty="0"/>
              <a:t> </a:t>
            </a:r>
            <a:r>
              <a:rPr lang="en-US" sz="2000" b="1" dirty="0" err="1"/>
              <a:t>jamaah</a:t>
            </a:r>
            <a:r>
              <a:rPr lang="en-US" sz="2000" b="1" dirty="0"/>
              <a:t> haji </a:t>
            </a:r>
            <a:r>
              <a:rPr lang="en-US" sz="2000" b="1" dirty="0" err="1"/>
              <a:t>sekitar</a:t>
            </a:r>
            <a:r>
              <a:rPr lang="en-US" sz="2000" b="1" dirty="0"/>
              <a:t> 86%. Onset </a:t>
            </a:r>
            <a:r>
              <a:rPr lang="en-US" sz="2000" b="1" dirty="0" err="1"/>
              <a:t>gejala</a:t>
            </a:r>
            <a:r>
              <a:rPr lang="en-US" sz="2000" b="1" dirty="0"/>
              <a:t> </a:t>
            </a:r>
            <a:r>
              <a:rPr lang="en-US" sz="2000" b="1" dirty="0" err="1"/>
              <a:t>batuk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terjadi</a:t>
            </a:r>
            <a:r>
              <a:rPr lang="en-US" sz="2000" b="1" dirty="0"/>
              <a:t> </a:t>
            </a:r>
            <a:r>
              <a:rPr lang="en-US" sz="2000" b="1" dirty="0" err="1"/>
              <a:t>setelah</a:t>
            </a:r>
            <a:r>
              <a:rPr lang="en-US" sz="2000" b="1" dirty="0"/>
              <a:t> </a:t>
            </a:r>
            <a:r>
              <a:rPr lang="en-US" sz="2000" b="1" dirty="0" err="1"/>
              <a:t>datang</a:t>
            </a:r>
            <a:r>
              <a:rPr lang="en-US" sz="2000" b="1" dirty="0"/>
              <a:t> di Saudi Arabia. </a:t>
            </a:r>
            <a:r>
              <a:rPr lang="en-US" sz="2000" b="1" dirty="0" err="1"/>
              <a:t>Gejala</a:t>
            </a:r>
            <a:r>
              <a:rPr lang="en-US" sz="2000" b="1" dirty="0"/>
              <a:t> </a:t>
            </a:r>
            <a:r>
              <a:rPr lang="en-US" sz="2000" b="1" dirty="0" err="1"/>
              <a:t>batuk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berhubungan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usia,penyakit</a:t>
            </a:r>
            <a:r>
              <a:rPr lang="en-US" sz="2000" b="1" dirty="0"/>
              <a:t> yang </a:t>
            </a:r>
            <a:r>
              <a:rPr lang="en-US" sz="2000" b="1" dirty="0" err="1"/>
              <a:t>mendasari</a:t>
            </a:r>
            <a:r>
              <a:rPr lang="en-US" sz="2000" b="1" dirty="0"/>
              <a:t>, status </a:t>
            </a:r>
            <a:r>
              <a:rPr lang="en-US" sz="2000" b="1" dirty="0" err="1"/>
              <a:t>vaksinasi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upaya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pencegahan</a:t>
            </a:r>
            <a:r>
              <a:rPr lang="en-US" sz="2000" b="1" dirty="0"/>
              <a:t> </a:t>
            </a:r>
            <a:r>
              <a:rPr lang="en-US" sz="2000" b="1" dirty="0" err="1"/>
              <a:t>lainnya</a:t>
            </a:r>
            <a:r>
              <a:rPr lang="en-US" sz="2000" b="1" dirty="0"/>
              <a:t> </a:t>
            </a:r>
            <a:r>
              <a:rPr lang="en-US" sz="2000" b="1" dirty="0" err="1"/>
              <a:t>terhadap</a:t>
            </a:r>
            <a:r>
              <a:rPr lang="en-US" sz="2000" b="1" dirty="0"/>
              <a:t> </a:t>
            </a:r>
            <a:r>
              <a:rPr lang="en-US" sz="2000" b="1" dirty="0" err="1"/>
              <a:t>kasus</a:t>
            </a:r>
            <a:r>
              <a:rPr lang="en-US" sz="2000" b="1" dirty="0"/>
              <a:t> </a:t>
            </a:r>
            <a:r>
              <a:rPr lang="en-US" sz="2000" b="1" dirty="0" err="1"/>
              <a:t>infeksi</a:t>
            </a:r>
            <a:r>
              <a:rPr lang="en-US" sz="2000" b="1" dirty="0"/>
              <a:t> </a:t>
            </a:r>
            <a:r>
              <a:rPr lang="en-US" sz="2000" b="1" dirty="0" err="1"/>
              <a:t>saluran</a:t>
            </a:r>
            <a:r>
              <a:rPr lang="en-US" sz="2000" b="1" dirty="0"/>
              <a:t> </a:t>
            </a:r>
            <a:r>
              <a:rPr lang="en-US" sz="2000" b="1" dirty="0" err="1"/>
              <a:t>nafas</a:t>
            </a:r>
            <a:r>
              <a:rPr lang="en-US" sz="2000" b="1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Gautret</a:t>
            </a:r>
            <a:r>
              <a:rPr lang="en-US" sz="1200" dirty="0"/>
              <a:t> P, 2015).</a:t>
            </a:r>
          </a:p>
        </p:txBody>
      </p:sp>
    </p:spTree>
    <p:extLst>
      <p:ext uri="{BB962C8B-B14F-4D97-AF65-F5344CB8AC3E}">
        <p14:creationId xmlns:p14="http://schemas.microsoft.com/office/powerpoint/2010/main" xmlns="" val="26124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520"/>
          <a:stretch/>
        </p:blipFill>
        <p:spPr>
          <a:xfrm>
            <a:off x="111211" y="0"/>
            <a:ext cx="11194296" cy="465849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29149" y="4658497"/>
            <a:ext cx="8825659" cy="230623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menyampaikan</a:t>
            </a:r>
            <a:r>
              <a:rPr lang="en-US" sz="2000" dirty="0" smtClean="0"/>
              <a:t> </a:t>
            </a:r>
            <a:r>
              <a:rPr lang="en-US" sz="2000" dirty="0" err="1" smtClean="0"/>
              <a:t>perlunya</a:t>
            </a:r>
            <a:r>
              <a:rPr lang="en-US" sz="2000" dirty="0" smtClean="0"/>
              <a:t> </a:t>
            </a:r>
            <a:r>
              <a:rPr lang="en-US" sz="2000" dirty="0" err="1" smtClean="0"/>
              <a:t>persiapan</a:t>
            </a:r>
            <a:r>
              <a:rPr lang="en-US" sz="2000" dirty="0" smtClean="0"/>
              <a:t> yang </a:t>
            </a:r>
            <a:r>
              <a:rPr lang="en-US" sz="2000" dirty="0" err="1" smtClean="0"/>
              <a:t>matang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pelaksanaan</a:t>
            </a:r>
            <a:r>
              <a:rPr lang="en-US" sz="2000" dirty="0" smtClean="0"/>
              <a:t> </a:t>
            </a:r>
            <a:r>
              <a:rPr lang="en-US" sz="2000" dirty="0" err="1" smtClean="0"/>
              <a:t>ibadah</a:t>
            </a:r>
            <a:r>
              <a:rPr lang="en-US" sz="2000" dirty="0" smtClean="0"/>
              <a:t> haji. </a:t>
            </a:r>
            <a:r>
              <a:rPr lang="en-US" sz="2000" dirty="0" err="1" smtClean="0"/>
              <a:t>Termasuk</a:t>
            </a:r>
            <a:r>
              <a:rPr lang="en-US" sz="2000" dirty="0" smtClean="0"/>
              <a:t> </a:t>
            </a:r>
            <a:r>
              <a:rPr lang="en-US" sz="2000" dirty="0" err="1" smtClean="0"/>
              <a:t>melakukan</a:t>
            </a:r>
            <a:r>
              <a:rPr lang="en-US" sz="2000" dirty="0" smtClean="0"/>
              <a:t> </a:t>
            </a:r>
            <a:r>
              <a:rPr lang="en-US" sz="2000" dirty="0" err="1" smtClean="0"/>
              <a:t>vaksinasi</a:t>
            </a:r>
            <a:r>
              <a:rPr lang="en-US" sz="2000" dirty="0" smtClean="0"/>
              <a:t>, </a:t>
            </a:r>
            <a:r>
              <a:rPr lang="en-US" sz="2000" dirty="0" err="1" smtClean="0"/>
              <a:t>pencegahan</a:t>
            </a:r>
            <a:r>
              <a:rPr lang="en-US" sz="2000" dirty="0" smtClean="0"/>
              <a:t> </a:t>
            </a:r>
            <a:r>
              <a:rPr lang="en-US" sz="2000" dirty="0" err="1" smtClean="0"/>
              <a:t>infeksi</a:t>
            </a:r>
            <a:r>
              <a:rPr lang="en-US" sz="2000" dirty="0" smtClean="0"/>
              <a:t>, </a:t>
            </a:r>
            <a:r>
              <a:rPr lang="en-US" sz="2000" dirty="0" err="1" smtClean="0"/>
              <a:t>yaitu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pemakainan</a:t>
            </a:r>
            <a:r>
              <a:rPr lang="en-US" sz="2000" dirty="0" smtClean="0"/>
              <a:t> masker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i="1" dirty="0" smtClean="0"/>
              <a:t>hand hygiene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21779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6" y="293977"/>
            <a:ext cx="8778579" cy="6280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1722" y="606373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Hashim</a:t>
            </a:r>
            <a:r>
              <a:rPr lang="en-US" dirty="0"/>
              <a:t> S, 2016) </a:t>
            </a:r>
          </a:p>
        </p:txBody>
      </p:sp>
    </p:spTree>
    <p:extLst>
      <p:ext uri="{BB962C8B-B14F-4D97-AF65-F5344CB8AC3E}">
        <p14:creationId xmlns:p14="http://schemas.microsoft.com/office/powerpoint/2010/main" xmlns="" val="32040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89" y="0"/>
            <a:ext cx="7725182" cy="69090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12802" y="613993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Hashim</a:t>
            </a:r>
            <a:r>
              <a:rPr lang="en-US" dirty="0"/>
              <a:t> S, 2016) </a:t>
            </a:r>
          </a:p>
        </p:txBody>
      </p:sp>
    </p:spTree>
    <p:extLst>
      <p:ext uri="{BB962C8B-B14F-4D97-AF65-F5344CB8AC3E}">
        <p14:creationId xmlns:p14="http://schemas.microsoft.com/office/powerpoint/2010/main" xmlns="" val="19197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6" y="1"/>
            <a:ext cx="1035959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44645" y="5789414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Gautret</a:t>
            </a:r>
            <a:r>
              <a:rPr lang="en-US" dirty="0"/>
              <a:t> P, 2015)</a:t>
            </a:r>
          </a:p>
        </p:txBody>
      </p:sp>
    </p:spTree>
    <p:extLst>
      <p:ext uri="{BB962C8B-B14F-4D97-AF65-F5344CB8AC3E}">
        <p14:creationId xmlns:p14="http://schemas.microsoft.com/office/powerpoint/2010/main" xmlns="" val="14871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397" y="0"/>
            <a:ext cx="12650397" cy="6689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97258" y="5591294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Gautret</a:t>
            </a:r>
            <a:r>
              <a:rPr lang="en-US" dirty="0"/>
              <a:t> P, 2015)</a:t>
            </a:r>
          </a:p>
        </p:txBody>
      </p:sp>
    </p:spTree>
    <p:extLst>
      <p:ext uri="{BB962C8B-B14F-4D97-AF65-F5344CB8AC3E}">
        <p14:creationId xmlns:p14="http://schemas.microsoft.com/office/powerpoint/2010/main" xmlns="" val="21318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0"/>
            <a:ext cx="73810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87122" y="615517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Hashim</a:t>
            </a:r>
            <a:r>
              <a:rPr lang="en-US" dirty="0"/>
              <a:t> S, 2016) </a:t>
            </a:r>
          </a:p>
        </p:txBody>
      </p:sp>
    </p:spTree>
    <p:extLst>
      <p:ext uri="{BB962C8B-B14F-4D97-AF65-F5344CB8AC3E}">
        <p14:creationId xmlns:p14="http://schemas.microsoft.com/office/powerpoint/2010/main" xmlns="" val="15406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19" y="0"/>
            <a:ext cx="7494655" cy="6962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05282" y="629233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Hashim</a:t>
            </a:r>
            <a:r>
              <a:rPr lang="en-US" dirty="0"/>
              <a:t> S, 2016) </a:t>
            </a:r>
          </a:p>
        </p:txBody>
      </p:sp>
      <p:sp>
        <p:nvSpPr>
          <p:cNvPr id="4" name="Oval 3"/>
          <p:cNvSpPr/>
          <p:nvPr/>
        </p:nvSpPr>
        <p:spPr>
          <a:xfrm>
            <a:off x="8661400" y="2946400"/>
            <a:ext cx="1312333" cy="778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27800" y="2878667"/>
            <a:ext cx="1329267" cy="846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25467" y="4267200"/>
            <a:ext cx="679815" cy="296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27800" y="4199467"/>
            <a:ext cx="1329267" cy="296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0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237"/>
            <a:ext cx="12192000" cy="47557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83362" y="600277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Hashim</a:t>
            </a:r>
            <a:r>
              <a:rPr lang="en-US" dirty="0"/>
              <a:t> S, 2016) </a:t>
            </a:r>
          </a:p>
        </p:txBody>
      </p:sp>
    </p:spTree>
    <p:extLst>
      <p:ext uri="{BB962C8B-B14F-4D97-AF65-F5344CB8AC3E}">
        <p14:creationId xmlns:p14="http://schemas.microsoft.com/office/powerpoint/2010/main" xmlns="" val="25351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88" y="1259437"/>
            <a:ext cx="11931388" cy="42158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4322" y="5865614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Hashim</a:t>
            </a:r>
            <a:r>
              <a:rPr lang="en-US" dirty="0"/>
              <a:t> S, 2016) </a:t>
            </a:r>
          </a:p>
        </p:txBody>
      </p:sp>
    </p:spTree>
    <p:extLst>
      <p:ext uri="{BB962C8B-B14F-4D97-AF65-F5344CB8AC3E}">
        <p14:creationId xmlns:p14="http://schemas.microsoft.com/office/powerpoint/2010/main" xmlns="" val="29693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54274"/>
            <a:ext cx="9535457" cy="2677648"/>
          </a:xfrm>
        </p:spPr>
        <p:txBody>
          <a:bodyPr/>
          <a:lstStyle/>
          <a:p>
            <a:r>
              <a:rPr lang="en-US" sz="3600" b="1" dirty="0"/>
              <a:t>KEDOKTERAN RESPIRASI PADA PELAKSANAAN IBADAH UMRAH DAN </a:t>
            </a:r>
            <a:r>
              <a:rPr lang="en-US" sz="3600" b="1" dirty="0" smtClean="0"/>
              <a:t>HAJI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450976"/>
            <a:ext cx="8825658" cy="1187824"/>
          </a:xfrm>
        </p:spPr>
        <p:txBody>
          <a:bodyPr>
            <a:normAutofit/>
          </a:bodyPr>
          <a:lstStyle/>
          <a:p>
            <a:r>
              <a:rPr lang="en-US" dirty="0" err="1" smtClean="0"/>
              <a:t>Reviono</a:t>
            </a:r>
            <a:endParaRPr lang="en-US" dirty="0" smtClean="0"/>
          </a:p>
          <a:p>
            <a:r>
              <a:rPr lang="en-US" dirty="0" err="1" smtClean="0"/>
              <a:t>Bagian</a:t>
            </a:r>
            <a:r>
              <a:rPr lang="en-US" dirty="0" smtClean="0"/>
              <a:t> pulmonology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kedokteran</a:t>
            </a:r>
            <a:r>
              <a:rPr lang="en-US" dirty="0" smtClean="0"/>
              <a:t> </a:t>
            </a:r>
            <a:r>
              <a:rPr lang="en-US" dirty="0" err="1" smtClean="0"/>
              <a:t>respirasi</a:t>
            </a:r>
            <a:r>
              <a:rPr lang="en-US" dirty="0" smtClean="0"/>
              <a:t> </a:t>
            </a:r>
            <a:r>
              <a:rPr lang="en-US" dirty="0" err="1" smtClean="0"/>
              <a:t>fk</a:t>
            </a:r>
            <a:r>
              <a:rPr lang="en-US" dirty="0" smtClean="0"/>
              <a:t> </a:t>
            </a:r>
            <a:r>
              <a:rPr lang="en-US" dirty="0" err="1" smtClean="0"/>
              <a:t>uns</a:t>
            </a:r>
            <a:r>
              <a:rPr lang="en-US" dirty="0" smtClean="0"/>
              <a:t>/</a:t>
            </a:r>
          </a:p>
          <a:p>
            <a:r>
              <a:rPr lang="en-US" dirty="0" err="1" smtClean="0"/>
              <a:t>Ksm</a:t>
            </a:r>
            <a:r>
              <a:rPr lang="en-US" dirty="0" smtClean="0"/>
              <a:t> </a:t>
            </a:r>
            <a:r>
              <a:rPr lang="en-US" dirty="0" err="1" smtClean="0"/>
              <a:t>paru</a:t>
            </a:r>
            <a:r>
              <a:rPr lang="en-US" dirty="0" smtClean="0"/>
              <a:t> </a:t>
            </a:r>
            <a:r>
              <a:rPr lang="en-US" dirty="0" err="1" smtClean="0"/>
              <a:t>rsud</a:t>
            </a:r>
            <a:r>
              <a:rPr lang="en-US" dirty="0" smtClean="0"/>
              <a:t> </a:t>
            </a: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moewardi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3028" y="605117"/>
            <a:ext cx="4779308" cy="23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1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6" y="1"/>
            <a:ext cx="6809013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5658" y="6139934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Gautret</a:t>
            </a:r>
            <a:r>
              <a:rPr lang="en-US" dirty="0"/>
              <a:t> P, 2015)</a:t>
            </a:r>
          </a:p>
        </p:txBody>
      </p:sp>
    </p:spTree>
    <p:extLst>
      <p:ext uri="{BB962C8B-B14F-4D97-AF65-F5344CB8AC3E}">
        <p14:creationId xmlns:p14="http://schemas.microsoft.com/office/powerpoint/2010/main" xmlns="" val="26216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4" y="145104"/>
            <a:ext cx="7700822" cy="6712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13986" y="5739618"/>
            <a:ext cx="268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Alqahtani</a:t>
            </a:r>
            <a:r>
              <a:rPr lang="en-US" dirty="0" smtClean="0"/>
              <a:t> AS, 2016)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33989" y="5924284"/>
            <a:ext cx="1291350" cy="296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7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1110" y="372053"/>
            <a:ext cx="5941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lackadder ITC" panose="04020505051007020D02" pitchFamily="82" charset="0"/>
              </a:rPr>
              <a:t>Kepadatan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lackadder ITC" panose="04020505051007020D02" pitchFamily="82" charset="0"/>
              </a:rPr>
              <a:t>saat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lackadder ITC" panose="04020505051007020D02" pitchFamily="82" charset="0"/>
              </a:rPr>
              <a:t>Armina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4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PEMBAHASAN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48930"/>
            <a:ext cx="10349187" cy="4287794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Kepadatan</a:t>
            </a:r>
            <a:r>
              <a:rPr lang="en-US" sz="2000" dirty="0" smtClean="0"/>
              <a:t> </a:t>
            </a:r>
            <a:r>
              <a:rPr lang="en-US" sz="2000" dirty="0" err="1" smtClean="0"/>
              <a:t>hunian</a:t>
            </a:r>
            <a:r>
              <a:rPr lang="en-US" sz="2000" dirty="0" smtClean="0"/>
              <a:t>/</a:t>
            </a:r>
            <a:r>
              <a:rPr lang="en-US" sz="2000" dirty="0" err="1" smtClean="0"/>
              <a:t>manusia</a:t>
            </a:r>
            <a:r>
              <a:rPr lang="en-US" sz="2000" dirty="0" smtClean="0"/>
              <a:t> </a:t>
            </a:r>
            <a:r>
              <a:rPr lang="en-US" sz="2000" dirty="0" err="1" smtClean="0"/>
              <a:t>merupakan</a:t>
            </a:r>
            <a:r>
              <a:rPr lang="en-US" sz="2000" dirty="0" smtClean="0"/>
              <a:t> </a:t>
            </a:r>
            <a:r>
              <a:rPr lang="en-US" sz="2000" dirty="0" err="1" smtClean="0"/>
              <a:t>faktor</a:t>
            </a:r>
            <a:r>
              <a:rPr lang="en-US" sz="2000" dirty="0" smtClean="0"/>
              <a:t> </a:t>
            </a:r>
            <a:r>
              <a:rPr lang="en-US" sz="2000" dirty="0" err="1" smtClean="0"/>
              <a:t>utama</a:t>
            </a:r>
            <a:r>
              <a:rPr lang="en-US" sz="2000" dirty="0" smtClean="0"/>
              <a:t> </a:t>
            </a:r>
            <a:r>
              <a:rPr lang="en-US" sz="2000" dirty="0" err="1" smtClean="0"/>
              <a:t>terjadinya</a:t>
            </a:r>
            <a:r>
              <a:rPr lang="en-US" sz="2000" dirty="0" smtClean="0"/>
              <a:t> </a:t>
            </a:r>
            <a:r>
              <a:rPr lang="en-US" sz="2000" dirty="0" err="1" smtClean="0"/>
              <a:t>penularan</a:t>
            </a:r>
            <a:r>
              <a:rPr lang="en-US" sz="2000" dirty="0" smtClean="0"/>
              <a:t> </a:t>
            </a:r>
            <a:r>
              <a:rPr lang="en-US" sz="2000" dirty="0" err="1" smtClean="0"/>
              <a:t>penyakit</a:t>
            </a:r>
            <a:r>
              <a:rPr lang="en-US" sz="2000" dirty="0" smtClean="0"/>
              <a:t>, </a:t>
            </a:r>
            <a:r>
              <a:rPr lang="en-US" sz="2000" dirty="0" err="1" smtClean="0"/>
              <a:t>sekitar</a:t>
            </a:r>
            <a:r>
              <a:rPr lang="en-US" sz="2000" dirty="0" smtClean="0"/>
              <a:t> </a:t>
            </a:r>
            <a:r>
              <a:rPr lang="en-US" sz="2000" dirty="0"/>
              <a:t>6-8 orang/m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1200" dirty="0" smtClean="0"/>
              <a:t>(</a:t>
            </a:r>
            <a:r>
              <a:rPr lang="en-US" sz="1200" dirty="0" err="1"/>
              <a:t>Gautret</a:t>
            </a:r>
            <a:r>
              <a:rPr lang="en-US" sz="1200" dirty="0"/>
              <a:t> P, 2015, </a:t>
            </a:r>
            <a:r>
              <a:rPr lang="en-US" sz="1200" dirty="0" err="1"/>
              <a:t>Hashim</a:t>
            </a:r>
            <a:r>
              <a:rPr lang="en-US" sz="1200" dirty="0"/>
              <a:t> S, 2016)</a:t>
            </a:r>
            <a:endParaRPr lang="en-US" sz="1200" dirty="0" smtClean="0"/>
          </a:p>
          <a:p>
            <a:r>
              <a:rPr lang="en-US" sz="2000" dirty="0" err="1" smtClean="0"/>
              <a:t>Hampir</a:t>
            </a:r>
            <a:r>
              <a:rPr lang="en-US" sz="2000" dirty="0" smtClean="0"/>
              <a:t> </a:t>
            </a:r>
            <a:r>
              <a:rPr lang="en-US" sz="2000" dirty="0" err="1" smtClean="0"/>
              <a:t>semua</a:t>
            </a:r>
            <a:r>
              <a:rPr lang="en-US" sz="2000" dirty="0" smtClean="0"/>
              <a:t> </a:t>
            </a:r>
            <a:r>
              <a:rPr lang="en-US" sz="2000" dirty="0" err="1" smtClean="0"/>
              <a:t>ibadah</a:t>
            </a:r>
            <a:r>
              <a:rPr lang="en-US" sz="2000" dirty="0" smtClean="0"/>
              <a:t> </a:t>
            </a:r>
            <a:r>
              <a:rPr lang="en-US" sz="2000" dirty="0" err="1" smtClean="0"/>
              <a:t>wajib</a:t>
            </a:r>
            <a:r>
              <a:rPr lang="en-US" sz="2000" dirty="0" smtClean="0"/>
              <a:t>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dirty="0" err="1" smtClean="0"/>
              <a:t>kegiatan</a:t>
            </a:r>
            <a:r>
              <a:rPr lang="en-US" sz="2000" dirty="0" smtClean="0"/>
              <a:t> </a:t>
            </a:r>
            <a:r>
              <a:rPr lang="en-US" sz="2000" dirty="0" err="1" smtClean="0"/>
              <a:t>selama</a:t>
            </a:r>
            <a:r>
              <a:rPr lang="en-US" sz="2000" dirty="0" smtClean="0"/>
              <a:t> di </a:t>
            </a:r>
            <a:r>
              <a:rPr lang="en-US" sz="2000" dirty="0" err="1" smtClean="0"/>
              <a:t>tanah</a:t>
            </a:r>
            <a:r>
              <a:rPr lang="en-US" sz="2000" dirty="0" smtClean="0"/>
              <a:t> </a:t>
            </a:r>
            <a:r>
              <a:rPr lang="en-US" sz="2000" dirty="0" err="1" smtClean="0"/>
              <a:t>suci</a:t>
            </a:r>
            <a:r>
              <a:rPr lang="en-US" sz="2000" dirty="0" smtClean="0"/>
              <a:t> </a:t>
            </a:r>
            <a:r>
              <a:rPr lang="en-US" sz="2000" dirty="0" err="1" smtClean="0"/>
              <a:t>akan</a:t>
            </a:r>
            <a:r>
              <a:rPr lang="en-US" sz="2000" dirty="0" smtClean="0"/>
              <a:t> </a:t>
            </a:r>
            <a:r>
              <a:rPr lang="en-US" sz="2000" dirty="0" err="1" smtClean="0"/>
              <a:t>penuh</a:t>
            </a:r>
            <a:r>
              <a:rPr lang="en-US" sz="2000" dirty="0" smtClean="0"/>
              <a:t> </a:t>
            </a:r>
            <a:r>
              <a:rPr lang="en-US" sz="2000" dirty="0" err="1" smtClean="0"/>
              <a:t>sesak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jamaah</a:t>
            </a:r>
            <a:r>
              <a:rPr lang="en-US" sz="2000" dirty="0" smtClean="0"/>
              <a:t>. </a:t>
            </a:r>
            <a:r>
              <a:rPr lang="en-US" sz="2000" dirty="0" err="1" smtClean="0"/>
              <a:t>Misalnya</a:t>
            </a:r>
            <a:r>
              <a:rPr lang="en-US" sz="2000" dirty="0" smtClean="0"/>
              <a:t> </a:t>
            </a:r>
            <a:r>
              <a:rPr lang="en-US" sz="2000" dirty="0" err="1" smtClean="0"/>
              <a:t>saat</a:t>
            </a:r>
            <a:r>
              <a:rPr lang="en-US" sz="2000" dirty="0" smtClean="0"/>
              <a:t> </a:t>
            </a:r>
            <a:r>
              <a:rPr lang="en-US" sz="2000" dirty="0" err="1" smtClean="0"/>
              <a:t>wukuf</a:t>
            </a:r>
            <a:r>
              <a:rPr lang="en-US" sz="2000" dirty="0" smtClean="0"/>
              <a:t> di </a:t>
            </a:r>
            <a:r>
              <a:rPr lang="en-US" sz="2000" dirty="0" err="1" smtClean="0"/>
              <a:t>Arafah</a:t>
            </a:r>
            <a:r>
              <a:rPr lang="en-US" sz="2000" dirty="0" smtClean="0"/>
              <a:t>, di </a:t>
            </a:r>
            <a:r>
              <a:rPr lang="en-US" sz="2000" dirty="0" err="1" smtClean="0"/>
              <a:t>Muzdalifah</a:t>
            </a:r>
            <a:r>
              <a:rPr lang="en-US" sz="2000" dirty="0" smtClean="0"/>
              <a:t>, </a:t>
            </a:r>
            <a:r>
              <a:rPr lang="en-US" sz="2000" dirty="0" err="1" smtClean="0"/>
              <a:t>bermalam</a:t>
            </a:r>
            <a:r>
              <a:rPr lang="en-US" sz="2000" dirty="0" smtClean="0"/>
              <a:t> di Mina, di </a:t>
            </a:r>
            <a:r>
              <a:rPr lang="en-US" sz="2000" dirty="0" err="1" smtClean="0"/>
              <a:t>Jamarat</a:t>
            </a:r>
            <a:r>
              <a:rPr lang="en-US" sz="2000" dirty="0" smtClean="0"/>
              <a:t> </a:t>
            </a:r>
            <a:r>
              <a:rPr lang="en-US" sz="2000" dirty="0" err="1" smtClean="0"/>
              <a:t>bahkan</a:t>
            </a:r>
            <a:r>
              <a:rPr lang="en-US" sz="2000" dirty="0" smtClean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ibadah</a:t>
            </a:r>
            <a:r>
              <a:rPr lang="en-US" sz="2000" dirty="0"/>
              <a:t> </a:t>
            </a:r>
            <a:r>
              <a:rPr lang="en-US" sz="2000" dirty="0" err="1"/>
              <a:t>shalat</a:t>
            </a:r>
            <a:r>
              <a:rPr lang="en-US" sz="2000" dirty="0"/>
              <a:t> </a:t>
            </a:r>
            <a:r>
              <a:rPr lang="en-US" sz="2000" dirty="0" err="1"/>
              <a:t>wajib</a:t>
            </a:r>
            <a:r>
              <a:rPr lang="en-US" sz="2000" dirty="0"/>
              <a:t> di </a:t>
            </a:r>
            <a:r>
              <a:rPr lang="en-US" sz="2000" dirty="0" err="1"/>
              <a:t>Masjidil</a:t>
            </a:r>
            <a:r>
              <a:rPr lang="en-US" sz="2000" dirty="0"/>
              <a:t> Haram </a:t>
            </a:r>
            <a:r>
              <a:rPr lang="en-US" sz="2000" dirty="0" err="1"/>
              <a:t>kondisinya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penuh</a:t>
            </a:r>
            <a:r>
              <a:rPr lang="en-US" sz="2000" dirty="0"/>
              <a:t> </a:t>
            </a:r>
            <a:r>
              <a:rPr lang="en-US" sz="2000" dirty="0" err="1"/>
              <a:t>sesak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err="1" smtClean="0"/>
              <a:t>Faktor</a:t>
            </a:r>
            <a:r>
              <a:rPr lang="en-US" sz="2000" dirty="0" smtClean="0"/>
              <a:t> </a:t>
            </a:r>
            <a:r>
              <a:rPr lang="en-US" sz="2000" dirty="0" err="1"/>
              <a:t>kontak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pernapasan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faktor</a:t>
            </a:r>
            <a:r>
              <a:rPr lang="en-US" sz="2000" dirty="0"/>
              <a:t> </a:t>
            </a:r>
            <a:r>
              <a:rPr lang="en-US" sz="2000" dirty="0" err="1"/>
              <a:t>risiko</a:t>
            </a:r>
            <a:r>
              <a:rPr lang="en-US" sz="2000" dirty="0"/>
              <a:t> yang </a:t>
            </a:r>
            <a:r>
              <a:rPr lang="en-US" sz="2000" dirty="0" err="1"/>
              <a:t>bermakna</a:t>
            </a:r>
            <a:r>
              <a:rPr lang="en-US" sz="2000" dirty="0"/>
              <a:t>,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menghindari</a:t>
            </a:r>
            <a:r>
              <a:rPr lang="en-US" sz="2000" dirty="0"/>
              <a:t> </a:t>
            </a:r>
            <a:r>
              <a:rPr lang="en-US" sz="2000" dirty="0" err="1"/>
              <a:t>kontak</a:t>
            </a:r>
            <a:r>
              <a:rPr lang="en-US" sz="2000" dirty="0"/>
              <a:t> </a:t>
            </a:r>
            <a:r>
              <a:rPr lang="en-US" sz="2000" dirty="0" err="1"/>
              <a:t>tendensi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kontak</a:t>
            </a:r>
            <a:r>
              <a:rPr lang="en-US" sz="2000" dirty="0"/>
              <a:t> yang </a:t>
            </a:r>
            <a:r>
              <a:rPr lang="en-US" sz="2000" dirty="0" err="1"/>
              <a:t>strategis</a:t>
            </a:r>
            <a:r>
              <a:rPr lang="en-US" sz="2000" dirty="0" smtClean="0"/>
              <a:t>.</a:t>
            </a:r>
          </a:p>
          <a:p>
            <a:r>
              <a:rPr lang="en-US" sz="2000" dirty="0" err="1"/>
              <a:t>faktor-faktor</a:t>
            </a:r>
            <a:r>
              <a:rPr lang="en-US" sz="2000" dirty="0"/>
              <a:t> yang </a:t>
            </a:r>
            <a:r>
              <a:rPr lang="en-US" sz="2000" dirty="0" err="1"/>
              <a:t>mampu</a:t>
            </a:r>
            <a:r>
              <a:rPr lang="en-US" sz="2000" dirty="0"/>
              <a:t> </a:t>
            </a:r>
            <a:r>
              <a:rPr lang="en-US" sz="2000" dirty="0" err="1"/>
              <a:t>menurunkan</a:t>
            </a:r>
            <a:r>
              <a:rPr lang="en-US" sz="2000" dirty="0"/>
              <a:t> </a:t>
            </a:r>
            <a:r>
              <a:rPr lang="en-US" sz="2000" dirty="0" err="1"/>
              <a:t>risiko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pernapasan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pengalaman</a:t>
            </a:r>
            <a:r>
              <a:rPr lang="en-US" sz="2000" dirty="0"/>
              <a:t> </a:t>
            </a:r>
            <a:r>
              <a:rPr lang="en-US" sz="2000" dirty="0" err="1"/>
              <a:t>ibadah</a:t>
            </a:r>
            <a:r>
              <a:rPr lang="en-US" sz="2000" dirty="0"/>
              <a:t> haji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umrah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 (OR:0,24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smtClean="0"/>
              <a:t>0,19; p= 0,001 ), </a:t>
            </a:r>
            <a:r>
              <a:rPr lang="en-US" sz="2000" dirty="0" err="1"/>
              <a:t>melakukan</a:t>
            </a:r>
            <a:r>
              <a:rPr lang="en-US" sz="2000" dirty="0"/>
              <a:t> </a:t>
            </a:r>
            <a:r>
              <a:rPr lang="en-US" sz="2000" i="1" dirty="0"/>
              <a:t>hand hygiene</a:t>
            </a:r>
            <a:r>
              <a:rPr lang="en-US" sz="2000" dirty="0"/>
              <a:t> </a:t>
            </a:r>
            <a:r>
              <a:rPr lang="en-US" sz="2000" dirty="0" smtClean="0"/>
              <a:t>(OR: 0,35; p=0,01</a:t>
            </a:r>
            <a:r>
              <a:rPr lang="en-US" sz="2000" dirty="0"/>
              <a:t>), </a:t>
            </a:r>
            <a:r>
              <a:rPr lang="en-US" sz="2000" dirty="0" smtClean="0"/>
              <a:t> </a:t>
            </a:r>
            <a:r>
              <a:rPr lang="en-US" sz="1200" dirty="0" smtClean="0"/>
              <a:t>(</a:t>
            </a:r>
            <a:r>
              <a:rPr lang="en-US" sz="1200" dirty="0" err="1" smtClean="0"/>
              <a:t>Hashim</a:t>
            </a:r>
            <a:r>
              <a:rPr lang="en-US" sz="1200" dirty="0" smtClean="0"/>
              <a:t> </a:t>
            </a:r>
            <a:r>
              <a:rPr lang="en-US" sz="1200" dirty="0"/>
              <a:t>S, </a:t>
            </a:r>
            <a:r>
              <a:rPr lang="en-US" sz="1200" dirty="0" smtClean="0"/>
              <a:t>2016)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06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313940"/>
            <a:ext cx="10728960" cy="37668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/>
              <a:t>R</a:t>
            </a:r>
            <a:r>
              <a:rPr lang="en-US" sz="2200" dirty="0" err="1" smtClean="0"/>
              <a:t>iwayat</a:t>
            </a:r>
            <a:r>
              <a:rPr lang="en-US" sz="2200" dirty="0" smtClean="0"/>
              <a:t> </a:t>
            </a:r>
            <a:r>
              <a:rPr lang="en-US" sz="2200" dirty="0" err="1"/>
              <a:t>pernah</a:t>
            </a:r>
            <a:r>
              <a:rPr lang="en-US" sz="2200" dirty="0"/>
              <a:t> </a:t>
            </a:r>
            <a:r>
              <a:rPr lang="en-US" sz="2200" dirty="0" err="1"/>
              <a:t>melakukan</a:t>
            </a:r>
            <a:r>
              <a:rPr lang="en-US" sz="2200" dirty="0"/>
              <a:t> </a:t>
            </a:r>
            <a:r>
              <a:rPr lang="en-US" sz="2200" dirty="0" err="1"/>
              <a:t>ibadah</a:t>
            </a:r>
            <a:r>
              <a:rPr lang="en-US" sz="2200" dirty="0"/>
              <a:t> haji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umrah</a:t>
            </a:r>
            <a:r>
              <a:rPr lang="en-US" sz="2200" dirty="0"/>
              <a:t> </a:t>
            </a:r>
            <a:r>
              <a:rPr lang="en-US" sz="2200" dirty="0" err="1"/>
              <a:t>sebelumnya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 smtClean="0"/>
              <a:t>memperkecil</a:t>
            </a:r>
            <a:r>
              <a:rPr lang="en-US" sz="2200" dirty="0" smtClean="0"/>
              <a:t> </a:t>
            </a:r>
            <a:r>
              <a:rPr lang="en-US" sz="2200" dirty="0" err="1"/>
              <a:t>risiko</a:t>
            </a:r>
            <a:r>
              <a:rPr lang="en-US" sz="2200" dirty="0"/>
              <a:t> </a:t>
            </a:r>
            <a:r>
              <a:rPr lang="en-US" sz="2200" dirty="0" err="1"/>
              <a:t>menderita</a:t>
            </a:r>
            <a:r>
              <a:rPr lang="en-US" sz="2200" dirty="0"/>
              <a:t> </a:t>
            </a:r>
            <a:r>
              <a:rPr lang="en-US" sz="2200" dirty="0" err="1"/>
              <a:t>penyakit</a:t>
            </a:r>
            <a:r>
              <a:rPr lang="en-US" sz="2200" dirty="0"/>
              <a:t> </a:t>
            </a:r>
            <a:r>
              <a:rPr lang="en-US" sz="2200" dirty="0" err="1"/>
              <a:t>saluran</a:t>
            </a:r>
            <a:r>
              <a:rPr lang="en-US" sz="2200" dirty="0"/>
              <a:t> </a:t>
            </a:r>
            <a:r>
              <a:rPr lang="en-US" sz="2200" dirty="0" err="1" smtClean="0"/>
              <a:t>napas</a:t>
            </a:r>
            <a:r>
              <a:rPr lang="en-US" sz="2200" dirty="0" smtClean="0"/>
              <a:t>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/>
              <a:t>Hal </a:t>
            </a:r>
            <a:r>
              <a:rPr lang="en-US" sz="2200" dirty="0" err="1"/>
              <a:t>ini</a:t>
            </a:r>
            <a:r>
              <a:rPr lang="en-US" sz="2200" dirty="0"/>
              <a:t> </a:t>
            </a:r>
            <a:r>
              <a:rPr lang="en-US" sz="2200" dirty="0" err="1"/>
              <a:t>kemungkinan</a:t>
            </a:r>
            <a:r>
              <a:rPr lang="en-US" sz="2200" dirty="0"/>
              <a:t> </a:t>
            </a:r>
            <a:r>
              <a:rPr lang="en-US" sz="2200" dirty="0" err="1"/>
              <a:t>saat</a:t>
            </a:r>
            <a:r>
              <a:rPr lang="en-US" sz="2200" dirty="0"/>
              <a:t> ritual </a:t>
            </a:r>
            <a:r>
              <a:rPr lang="en-US" sz="2200" dirty="0" err="1"/>
              <a:t>ibadah</a:t>
            </a:r>
            <a:r>
              <a:rPr lang="en-US" sz="2200" dirty="0"/>
              <a:t> haji </a:t>
            </a:r>
            <a:r>
              <a:rPr lang="en-US" sz="2200" dirty="0" err="1"/>
              <a:t>terjadi</a:t>
            </a:r>
            <a:r>
              <a:rPr lang="en-US" sz="2200" dirty="0"/>
              <a:t> </a:t>
            </a:r>
            <a:r>
              <a:rPr lang="en-US" sz="2200" dirty="0" err="1"/>
              <a:t>ketegangan</a:t>
            </a:r>
            <a:r>
              <a:rPr lang="en-US" sz="2200" dirty="0"/>
              <a:t> </a:t>
            </a:r>
            <a:r>
              <a:rPr lang="en-US" sz="2200" dirty="0" err="1"/>
              <a:t>fisik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emosional</a:t>
            </a:r>
            <a:r>
              <a:rPr lang="en-US" sz="2200" dirty="0"/>
              <a:t> yang </a:t>
            </a:r>
            <a:r>
              <a:rPr lang="en-US" sz="2200" dirty="0" err="1"/>
              <a:t>cukup</a:t>
            </a:r>
            <a:r>
              <a:rPr lang="en-US" sz="2200" dirty="0"/>
              <a:t> </a:t>
            </a:r>
            <a:r>
              <a:rPr lang="en-US" sz="2200" dirty="0" err="1"/>
              <a:t>tinggi</a:t>
            </a:r>
            <a:r>
              <a:rPr lang="en-US" sz="2200" dirty="0"/>
              <a:t>, </a:t>
            </a:r>
            <a:r>
              <a:rPr lang="en-US" sz="2200" dirty="0" err="1"/>
              <a:t>sehingga</a:t>
            </a:r>
            <a:r>
              <a:rPr lang="en-US" sz="2200" dirty="0"/>
              <a:t> para </a:t>
            </a:r>
            <a:r>
              <a:rPr lang="en-US" sz="2200" dirty="0" err="1"/>
              <a:t>jamaah</a:t>
            </a:r>
            <a:r>
              <a:rPr lang="en-US" sz="2200" dirty="0"/>
              <a:t> yang </a:t>
            </a:r>
            <a:r>
              <a:rPr lang="en-US" sz="2200" dirty="0" err="1"/>
              <a:t>sudah</a:t>
            </a:r>
            <a:r>
              <a:rPr lang="en-US" sz="2200" dirty="0"/>
              <a:t> </a:t>
            </a:r>
            <a:r>
              <a:rPr lang="en-US" sz="2200" dirty="0" err="1"/>
              <a:t>mempunyai</a:t>
            </a:r>
            <a:r>
              <a:rPr lang="en-US" sz="2200" dirty="0"/>
              <a:t> </a:t>
            </a:r>
            <a:r>
              <a:rPr lang="en-US" sz="2200" dirty="0" err="1"/>
              <a:t>pengalaman</a:t>
            </a:r>
            <a:r>
              <a:rPr lang="en-US" sz="2200" dirty="0"/>
              <a:t> </a:t>
            </a:r>
            <a:r>
              <a:rPr lang="en-US" sz="2200" dirty="0" err="1" smtClean="0"/>
              <a:t>sebelumnya</a:t>
            </a:r>
            <a:r>
              <a:rPr lang="en-US" sz="2200" dirty="0" smtClean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mempersiapkan</a:t>
            </a:r>
            <a:r>
              <a:rPr lang="en-US" sz="2200" dirty="0"/>
              <a:t> </a:t>
            </a:r>
            <a:r>
              <a:rPr lang="en-US" sz="2200" dirty="0" err="1"/>
              <a:t>fisik</a:t>
            </a:r>
            <a:r>
              <a:rPr lang="en-US" sz="2200" dirty="0"/>
              <a:t>, mental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spiritualnya</a:t>
            </a:r>
            <a:r>
              <a:rPr lang="en-US" sz="2200" dirty="0"/>
              <a:t>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baik</a:t>
            </a:r>
            <a:r>
              <a:rPr lang="en-US" sz="2200" dirty="0"/>
              <a:t>. </a:t>
            </a:r>
            <a:r>
              <a:rPr lang="en-US" sz="2200" dirty="0" err="1"/>
              <a:t>Selain</a:t>
            </a:r>
            <a:r>
              <a:rPr lang="en-US" sz="2200" dirty="0"/>
              <a:t> </a:t>
            </a:r>
            <a:r>
              <a:rPr lang="en-US" sz="2200" dirty="0" err="1"/>
              <a:t>itu</a:t>
            </a:r>
            <a:r>
              <a:rPr lang="en-US" sz="2200" dirty="0"/>
              <a:t> </a:t>
            </a:r>
            <a:r>
              <a:rPr lang="en-US" sz="2200" dirty="0" err="1"/>
              <a:t>kemungkinan</a:t>
            </a:r>
            <a:r>
              <a:rPr lang="en-US" sz="2200" dirty="0"/>
              <a:t> </a:t>
            </a:r>
            <a:r>
              <a:rPr lang="en-US" sz="2200" dirty="0" err="1"/>
              <a:t>mampu</a:t>
            </a:r>
            <a:r>
              <a:rPr lang="en-US" sz="2200" dirty="0"/>
              <a:t>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perencanaan</a:t>
            </a:r>
            <a:r>
              <a:rPr lang="en-US" sz="2200" dirty="0"/>
              <a:t> </a:t>
            </a:r>
            <a:r>
              <a:rPr lang="en-US" sz="2200" dirty="0" err="1"/>
              <a:t>ataupun</a:t>
            </a:r>
            <a:r>
              <a:rPr lang="en-US" sz="2200" dirty="0"/>
              <a:t> </a:t>
            </a:r>
            <a:r>
              <a:rPr lang="en-US" sz="2200" dirty="0" err="1"/>
              <a:t>strategi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melaksanakan</a:t>
            </a:r>
            <a:r>
              <a:rPr lang="en-US" sz="2200" dirty="0"/>
              <a:t> </a:t>
            </a:r>
            <a:r>
              <a:rPr lang="en-US" sz="2200" dirty="0" err="1"/>
              <a:t>ibadah</a:t>
            </a:r>
            <a:r>
              <a:rPr lang="en-US" sz="2200" dirty="0"/>
              <a:t>,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ketegangan</a:t>
            </a:r>
            <a:r>
              <a:rPr lang="en-US" sz="2200" dirty="0"/>
              <a:t> </a:t>
            </a:r>
            <a:r>
              <a:rPr lang="en-US" sz="2200" dirty="0" err="1"/>
              <a:t>fisik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emosional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terjaga</a:t>
            </a:r>
            <a:r>
              <a:rPr lang="en-US" sz="22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Hashim</a:t>
            </a:r>
            <a:r>
              <a:rPr lang="en-US" sz="1200" dirty="0"/>
              <a:t> S, 2016</a:t>
            </a:r>
            <a:r>
              <a:rPr lang="en-US" sz="1200" dirty="0" smtClean="0"/>
              <a:t>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2367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2331719"/>
            <a:ext cx="10881360" cy="402687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Efektifitas</a:t>
            </a:r>
            <a:r>
              <a:rPr lang="en-US" sz="2200" dirty="0"/>
              <a:t> </a:t>
            </a:r>
            <a:r>
              <a:rPr lang="en-US" sz="2200" dirty="0" err="1"/>
              <a:t>vaksinasi</a:t>
            </a:r>
            <a:r>
              <a:rPr lang="en-US" sz="2200" dirty="0"/>
              <a:t> </a:t>
            </a:r>
            <a:r>
              <a:rPr lang="en-US" sz="2200" dirty="0" err="1"/>
              <a:t>masih</a:t>
            </a:r>
            <a:r>
              <a:rPr lang="en-US" sz="2200" dirty="0"/>
              <a:t> </a:t>
            </a:r>
            <a:r>
              <a:rPr lang="en-US" sz="2200" dirty="0" err="1"/>
              <a:t>terjadi</a:t>
            </a:r>
            <a:r>
              <a:rPr lang="en-US" sz="2200" dirty="0"/>
              <a:t> </a:t>
            </a:r>
            <a:r>
              <a:rPr lang="en-US" sz="2200" dirty="0" err="1"/>
              <a:t>perdebatan</a:t>
            </a:r>
            <a:r>
              <a:rPr lang="en-US" sz="2200" dirty="0"/>
              <a:t>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penelitian</a:t>
            </a:r>
            <a:r>
              <a:rPr lang="en-US" sz="2200" dirty="0"/>
              <a:t> di Malaysia, </a:t>
            </a:r>
            <a:r>
              <a:rPr lang="en-US" sz="2200" dirty="0" err="1"/>
              <a:t>karena</a:t>
            </a:r>
            <a:r>
              <a:rPr lang="en-US" sz="2200" dirty="0"/>
              <a:t> </a:t>
            </a:r>
            <a:r>
              <a:rPr lang="en-US" sz="2200" dirty="0" err="1"/>
              <a:t>tanpa</a:t>
            </a:r>
            <a:r>
              <a:rPr lang="en-US" sz="2200" dirty="0"/>
              <a:t> </a:t>
            </a:r>
            <a:r>
              <a:rPr lang="en-US" sz="2200" dirty="0" err="1"/>
              <a:t>konfirmasi</a:t>
            </a:r>
            <a:r>
              <a:rPr lang="en-US" sz="2200" dirty="0"/>
              <a:t> </a:t>
            </a:r>
            <a:r>
              <a:rPr lang="en-US" sz="2200" dirty="0" err="1"/>
              <a:t>virologi</a:t>
            </a:r>
            <a:r>
              <a:rPr lang="en-US" sz="2200" dirty="0"/>
              <a:t>. </a:t>
            </a:r>
            <a:endParaRPr lang="en-US" sz="2200" dirty="0" smtClean="0"/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Beberapa</a:t>
            </a:r>
            <a:r>
              <a:rPr lang="en-US" sz="2200" dirty="0" smtClean="0"/>
              <a:t> </a:t>
            </a:r>
            <a:r>
              <a:rPr lang="en-US" sz="2200" dirty="0" err="1"/>
              <a:t>faktor</a:t>
            </a:r>
            <a:r>
              <a:rPr lang="en-US" sz="2200" dirty="0"/>
              <a:t> </a:t>
            </a:r>
            <a:r>
              <a:rPr lang="en-US" sz="2200" dirty="0" err="1"/>
              <a:t>berpengaruh</a:t>
            </a:r>
            <a:r>
              <a:rPr lang="en-US" sz="2200" dirty="0"/>
              <a:t> </a:t>
            </a:r>
            <a:r>
              <a:rPr lang="en-US" sz="2200" dirty="0" err="1"/>
              <a:t>terhadap</a:t>
            </a:r>
            <a:r>
              <a:rPr lang="en-US" sz="2200" dirty="0"/>
              <a:t> </a:t>
            </a:r>
            <a:r>
              <a:rPr lang="en-US" sz="2200" i="1" dirty="0"/>
              <a:t>mismatch</a:t>
            </a:r>
            <a:r>
              <a:rPr lang="en-US" sz="2200" dirty="0"/>
              <a:t> </a:t>
            </a:r>
            <a:r>
              <a:rPr lang="en-US" sz="2200" dirty="0" err="1"/>
              <a:t>antara</a:t>
            </a:r>
            <a:r>
              <a:rPr lang="en-US" sz="2200" dirty="0"/>
              <a:t> strain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 smtClean="0"/>
              <a:t>vaksin</a:t>
            </a:r>
            <a:r>
              <a:rPr lang="en-US" sz="2200" dirty="0" smtClean="0"/>
              <a:t> </a:t>
            </a:r>
            <a:r>
              <a:rPr lang="en-US" sz="2200" dirty="0" err="1"/>
              <a:t>dan</a:t>
            </a:r>
            <a:r>
              <a:rPr lang="en-US" sz="2200" dirty="0"/>
              <a:t> strain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sirkulasi</a:t>
            </a:r>
            <a:r>
              <a:rPr lang="en-US" sz="2200" dirty="0"/>
              <a:t>, </a:t>
            </a:r>
            <a:r>
              <a:rPr lang="en-US" sz="2200" dirty="0" err="1"/>
              <a:t>penyimpanan</a:t>
            </a:r>
            <a:r>
              <a:rPr lang="en-US" sz="2200" dirty="0"/>
              <a:t> </a:t>
            </a:r>
            <a:r>
              <a:rPr lang="en-US" sz="2200" dirty="0" err="1"/>
              <a:t>vaksin</a:t>
            </a:r>
            <a:r>
              <a:rPr lang="en-US" sz="2200" dirty="0"/>
              <a:t> yang </a:t>
            </a:r>
            <a:r>
              <a:rPr lang="en-US" sz="2200" dirty="0" err="1"/>
              <a:t>kurang</a:t>
            </a:r>
            <a:r>
              <a:rPr lang="en-US" sz="2200" dirty="0"/>
              <a:t> </a:t>
            </a:r>
            <a:r>
              <a:rPr lang="en-US" sz="2200" dirty="0" err="1" smtClean="0"/>
              <a:t>memenuhi</a:t>
            </a:r>
            <a:r>
              <a:rPr lang="en-US" sz="2200" dirty="0" smtClean="0"/>
              <a:t> </a:t>
            </a:r>
            <a:r>
              <a:rPr lang="en-US" sz="2200" dirty="0" err="1" smtClean="0"/>
              <a:t>standar</a:t>
            </a:r>
            <a:r>
              <a:rPr lang="en-US" sz="2200" dirty="0" smtClean="0"/>
              <a:t> </a:t>
            </a:r>
            <a:r>
              <a:rPr lang="en-US" sz="2200" dirty="0" err="1"/>
              <a:t>serta</a:t>
            </a:r>
            <a:r>
              <a:rPr lang="en-US" sz="2200" dirty="0"/>
              <a:t> </a:t>
            </a:r>
            <a:r>
              <a:rPr lang="en-US" sz="2200" dirty="0" err="1"/>
              <a:t>permasalahan</a:t>
            </a:r>
            <a:r>
              <a:rPr lang="en-US" sz="2200" dirty="0"/>
              <a:t> lain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pengelolaan</a:t>
            </a:r>
            <a:r>
              <a:rPr lang="en-US" sz="2200" dirty="0"/>
              <a:t> </a:t>
            </a:r>
            <a:r>
              <a:rPr lang="en-US" sz="2200" dirty="0" err="1"/>
              <a:t>vaksin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penyimpanan</a:t>
            </a:r>
            <a:r>
              <a:rPr lang="en-US" sz="2200" dirty="0"/>
              <a:t> </a:t>
            </a:r>
            <a:r>
              <a:rPr lang="en-US" sz="2200" dirty="0" err="1"/>
              <a:t>sampai</a:t>
            </a:r>
            <a:r>
              <a:rPr lang="en-US" sz="2200" dirty="0"/>
              <a:t> </a:t>
            </a:r>
            <a:r>
              <a:rPr lang="en-US" sz="2200" dirty="0" err="1"/>
              <a:t>penggunaan</a:t>
            </a:r>
            <a:r>
              <a:rPr lang="en-US" sz="2200" dirty="0"/>
              <a:t> </a:t>
            </a:r>
            <a:r>
              <a:rPr lang="en-US" sz="2200" dirty="0" err="1"/>
              <a:t>vaksin</a:t>
            </a:r>
            <a:r>
              <a:rPr lang="en-US" sz="2200" dirty="0"/>
              <a:t> </a:t>
            </a:r>
            <a:r>
              <a:rPr lang="en-US" sz="2200" dirty="0" err="1"/>
              <a:t>tersebut</a:t>
            </a:r>
            <a:r>
              <a:rPr lang="en-US" sz="2200" dirty="0"/>
              <a:t>. </a:t>
            </a:r>
            <a:r>
              <a:rPr lang="en-US" sz="2200" dirty="0" err="1"/>
              <a:t>Beberapa</a:t>
            </a:r>
            <a:r>
              <a:rPr lang="en-US" sz="2200" dirty="0"/>
              <a:t> </a:t>
            </a:r>
            <a:r>
              <a:rPr lang="en-US" sz="2200" dirty="0" err="1"/>
              <a:t>penelitian</a:t>
            </a:r>
            <a:r>
              <a:rPr lang="en-US" sz="2200" dirty="0"/>
              <a:t> </a:t>
            </a:r>
            <a:r>
              <a:rPr lang="en-US" sz="2200" dirty="0" err="1"/>
              <a:t>memang</a:t>
            </a:r>
            <a:r>
              <a:rPr lang="en-US" sz="2200" dirty="0"/>
              <a:t> </a:t>
            </a:r>
            <a:r>
              <a:rPr lang="en-US" sz="2200" dirty="0" err="1"/>
              <a:t>menunjukkan</a:t>
            </a:r>
            <a:r>
              <a:rPr lang="en-US" sz="2200" dirty="0"/>
              <a:t>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berhubungan</a:t>
            </a:r>
            <a:r>
              <a:rPr lang="en-US" sz="2200" dirty="0"/>
              <a:t> </a:t>
            </a:r>
            <a:r>
              <a:rPr lang="en-US" sz="2200" dirty="0" err="1"/>
              <a:t>antara</a:t>
            </a:r>
            <a:r>
              <a:rPr lang="en-US" sz="2200" dirty="0"/>
              <a:t> </a:t>
            </a:r>
            <a:r>
              <a:rPr lang="en-US" sz="2200" dirty="0" err="1"/>
              <a:t>pemberian</a:t>
            </a:r>
            <a:r>
              <a:rPr lang="en-US" sz="2200" dirty="0"/>
              <a:t> </a:t>
            </a:r>
            <a:r>
              <a:rPr lang="en-US" sz="2200" dirty="0" err="1"/>
              <a:t>vaksin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penyakit</a:t>
            </a:r>
            <a:r>
              <a:rPr lang="en-US" sz="2200" dirty="0"/>
              <a:t> </a:t>
            </a:r>
            <a:r>
              <a:rPr lang="en-US" sz="2200" dirty="0" err="1"/>
              <a:t>saluran</a:t>
            </a:r>
            <a:r>
              <a:rPr lang="en-US" sz="2200" dirty="0"/>
              <a:t> </a:t>
            </a:r>
            <a:r>
              <a:rPr lang="en-US" sz="2200" dirty="0" err="1"/>
              <a:t>napas</a:t>
            </a:r>
            <a:r>
              <a:rPr lang="en-US" sz="2200" dirty="0"/>
              <a:t>  </a:t>
            </a:r>
            <a:r>
              <a:rPr lang="en-US" sz="1200" dirty="0"/>
              <a:t>(</a:t>
            </a:r>
            <a:r>
              <a:rPr lang="en-US" sz="1200" dirty="0" err="1"/>
              <a:t>Alborzi</a:t>
            </a:r>
            <a:r>
              <a:rPr lang="en-US" sz="1200" dirty="0"/>
              <a:t> A, 2006; </a:t>
            </a:r>
            <a:r>
              <a:rPr lang="en-US" sz="1200" dirty="0" err="1"/>
              <a:t>Gautret</a:t>
            </a:r>
            <a:r>
              <a:rPr lang="en-US" sz="1200" dirty="0"/>
              <a:t> P, 2009: </a:t>
            </a:r>
            <a:r>
              <a:rPr lang="en-US" sz="1200" dirty="0" err="1"/>
              <a:t>Deris</a:t>
            </a:r>
            <a:r>
              <a:rPr lang="en-US" sz="1200" dirty="0"/>
              <a:t> ZZ, 2010 )</a:t>
            </a:r>
          </a:p>
        </p:txBody>
      </p:sp>
    </p:spTree>
    <p:extLst>
      <p:ext uri="{BB962C8B-B14F-4D97-AF65-F5344CB8AC3E}">
        <p14:creationId xmlns:p14="http://schemas.microsoft.com/office/powerpoint/2010/main" xmlns="" val="11294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233482" cy="3416300"/>
          </a:xfrm>
        </p:spPr>
        <p:txBody>
          <a:bodyPr>
            <a:noAutofit/>
          </a:bodyPr>
          <a:lstStyle/>
          <a:p>
            <a:r>
              <a:rPr lang="en-US" sz="2200" dirty="0"/>
              <a:t>Pneumonia </a:t>
            </a:r>
            <a:r>
              <a:rPr lang="en-US" sz="2200" dirty="0" err="1"/>
              <a:t>merupakan</a:t>
            </a:r>
            <a:r>
              <a:rPr lang="en-US" sz="2200" dirty="0"/>
              <a:t> </a:t>
            </a:r>
            <a:r>
              <a:rPr lang="en-US" sz="2200" dirty="0" err="1"/>
              <a:t>penyebab</a:t>
            </a:r>
            <a:r>
              <a:rPr lang="en-US" sz="2200" dirty="0"/>
              <a:t> </a:t>
            </a:r>
            <a:r>
              <a:rPr lang="en-US" sz="2200" dirty="0" err="1"/>
              <a:t>utama</a:t>
            </a:r>
            <a:r>
              <a:rPr lang="en-US" sz="2200" dirty="0"/>
              <a:t> </a:t>
            </a:r>
            <a:r>
              <a:rPr lang="en-US" sz="2200" dirty="0" err="1"/>
              <a:t>kasus</a:t>
            </a:r>
            <a:r>
              <a:rPr lang="en-US" sz="2200" dirty="0"/>
              <a:t> </a:t>
            </a:r>
            <a:r>
              <a:rPr lang="en-US" sz="2200" dirty="0" err="1"/>
              <a:t>rawat</a:t>
            </a:r>
            <a:r>
              <a:rPr lang="en-US" sz="2200" dirty="0"/>
              <a:t> </a:t>
            </a:r>
            <a:r>
              <a:rPr lang="en-US" sz="2200" dirty="0" err="1"/>
              <a:t>inap</a:t>
            </a:r>
            <a:r>
              <a:rPr lang="en-US" sz="2200" dirty="0"/>
              <a:t> </a:t>
            </a:r>
            <a:r>
              <a:rPr lang="en-US" sz="2200" dirty="0" err="1"/>
              <a:t>selama</a:t>
            </a:r>
            <a:r>
              <a:rPr lang="en-US" sz="2200" dirty="0"/>
              <a:t> </a:t>
            </a:r>
            <a:r>
              <a:rPr lang="en-US" sz="2200" dirty="0" err="1"/>
              <a:t>pelaksanaan</a:t>
            </a:r>
            <a:r>
              <a:rPr lang="en-US" sz="2200" dirty="0"/>
              <a:t> </a:t>
            </a:r>
            <a:r>
              <a:rPr lang="en-US" sz="2200" dirty="0" err="1"/>
              <a:t>ibadah</a:t>
            </a:r>
            <a:r>
              <a:rPr lang="en-US" sz="2200" dirty="0"/>
              <a:t> haji. </a:t>
            </a:r>
            <a:r>
              <a:rPr lang="en-US" sz="2200" dirty="0" err="1"/>
              <a:t>Kerentanan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penularan</a:t>
            </a:r>
            <a:r>
              <a:rPr lang="en-US" sz="2200" dirty="0"/>
              <a:t> </a:t>
            </a:r>
            <a:r>
              <a:rPr lang="en-US" sz="2200" dirty="0" err="1"/>
              <a:t>populasi</a:t>
            </a:r>
            <a:r>
              <a:rPr lang="en-US" sz="2200" dirty="0"/>
              <a:t> </a:t>
            </a:r>
            <a:r>
              <a:rPr lang="en-US" sz="2200" dirty="0" err="1"/>
              <a:t>tersebut</a:t>
            </a:r>
            <a:r>
              <a:rPr lang="en-US" sz="2200" dirty="0"/>
              <a:t> </a:t>
            </a:r>
            <a:r>
              <a:rPr lang="en-US" sz="2200" dirty="0" err="1"/>
              <a:t>kemungkinan</a:t>
            </a:r>
            <a:r>
              <a:rPr lang="en-US" sz="2200" dirty="0"/>
              <a:t> </a:t>
            </a:r>
            <a:r>
              <a:rPr lang="en-US" sz="2200" dirty="0" err="1"/>
              <a:t>meningkat</a:t>
            </a:r>
            <a:r>
              <a:rPr lang="en-US" sz="2200" dirty="0"/>
              <a:t> </a:t>
            </a:r>
            <a:r>
              <a:rPr lang="en-US" sz="2200" dirty="0" err="1"/>
              <a:t>akibat</a:t>
            </a:r>
            <a:r>
              <a:rPr lang="en-US" sz="2200" dirty="0"/>
              <a:t> </a:t>
            </a:r>
            <a:r>
              <a:rPr lang="en-US" sz="2200" dirty="0" err="1"/>
              <a:t>kepadatan</a:t>
            </a:r>
            <a:r>
              <a:rPr lang="en-US" sz="2200" dirty="0"/>
              <a:t> yang </a:t>
            </a:r>
            <a:r>
              <a:rPr lang="en-US" sz="2200" dirty="0" err="1"/>
              <a:t>tinggi</a:t>
            </a:r>
            <a:r>
              <a:rPr lang="en-US" sz="2200" dirty="0"/>
              <a:t>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ruang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waktu</a:t>
            </a:r>
            <a:r>
              <a:rPr lang="en-US" sz="2200" dirty="0"/>
              <a:t> </a:t>
            </a:r>
            <a:r>
              <a:rPr lang="en-US" sz="2200" dirty="0" err="1"/>
              <a:t>tertentu</a:t>
            </a:r>
            <a:r>
              <a:rPr lang="en-US" sz="2200" dirty="0" smtClean="0"/>
              <a:t>.</a:t>
            </a:r>
          </a:p>
          <a:p>
            <a:r>
              <a:rPr lang="en-US" sz="2200" dirty="0"/>
              <a:t>Pneumonia </a:t>
            </a:r>
            <a:r>
              <a:rPr lang="en-US" sz="2200" dirty="0" err="1"/>
              <a:t>merupakan</a:t>
            </a:r>
            <a:r>
              <a:rPr lang="en-US" sz="2200" dirty="0"/>
              <a:t> 23% </a:t>
            </a:r>
            <a:r>
              <a:rPr lang="en-US" sz="2200" dirty="0" err="1"/>
              <a:t>dari</a:t>
            </a:r>
            <a:r>
              <a:rPr lang="en-US" sz="2200" dirty="0"/>
              <a:t> total </a:t>
            </a:r>
            <a:r>
              <a:rPr lang="en-US" sz="2200" dirty="0" err="1"/>
              <a:t>kasus</a:t>
            </a:r>
            <a:r>
              <a:rPr lang="en-US" sz="2200" dirty="0"/>
              <a:t> </a:t>
            </a:r>
            <a:r>
              <a:rPr lang="en-US" sz="2200" dirty="0" err="1"/>
              <a:t>rawat</a:t>
            </a:r>
            <a:r>
              <a:rPr lang="en-US" sz="2200" dirty="0"/>
              <a:t> </a:t>
            </a:r>
            <a:r>
              <a:rPr lang="en-US" sz="2200" dirty="0" err="1"/>
              <a:t>inap</a:t>
            </a:r>
            <a:r>
              <a:rPr lang="en-US" sz="2200" dirty="0"/>
              <a:t> (1059). Dari total </a:t>
            </a:r>
            <a:r>
              <a:rPr lang="en-US" sz="2200" dirty="0" err="1"/>
              <a:t>kasus</a:t>
            </a:r>
            <a:r>
              <a:rPr lang="en-US" sz="2200" dirty="0"/>
              <a:t> pneumonia 31% </a:t>
            </a:r>
            <a:r>
              <a:rPr lang="en-US" sz="2200" dirty="0" err="1"/>
              <a:t>dirawat</a:t>
            </a:r>
            <a:r>
              <a:rPr lang="en-US" sz="2200" dirty="0"/>
              <a:t> di ICU. </a:t>
            </a:r>
            <a:endParaRPr lang="en-US" sz="2200" dirty="0" smtClean="0"/>
          </a:p>
          <a:p>
            <a:r>
              <a:rPr lang="en-US" sz="2200" dirty="0" err="1"/>
              <a:t>Keluhan</a:t>
            </a:r>
            <a:r>
              <a:rPr lang="en-US" sz="2200" dirty="0"/>
              <a:t> </a:t>
            </a:r>
            <a:r>
              <a:rPr lang="en-US" sz="2200" dirty="0" err="1"/>
              <a:t>terbanyak</a:t>
            </a:r>
            <a:r>
              <a:rPr lang="en-US" sz="2200" dirty="0"/>
              <a:t>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batuk</a:t>
            </a:r>
            <a:r>
              <a:rPr lang="en-US" sz="2200" dirty="0"/>
              <a:t> </a:t>
            </a:r>
            <a:r>
              <a:rPr lang="en-US" sz="2200" dirty="0" err="1"/>
              <a:t>produktif</a:t>
            </a:r>
            <a:r>
              <a:rPr lang="en-US" sz="2200" dirty="0"/>
              <a:t> (59,2%), </a:t>
            </a:r>
            <a:r>
              <a:rPr lang="en-US" sz="2200" dirty="0" err="1"/>
              <a:t>batuk</a:t>
            </a:r>
            <a:r>
              <a:rPr lang="en-US" sz="2200" dirty="0"/>
              <a:t> </a:t>
            </a:r>
            <a:r>
              <a:rPr lang="en-US" sz="2200" dirty="0" err="1"/>
              <a:t>kering</a:t>
            </a:r>
            <a:r>
              <a:rPr lang="en-US" sz="2200" dirty="0"/>
              <a:t> (30,1%), </a:t>
            </a:r>
            <a:r>
              <a:rPr lang="en-US" sz="2200" dirty="0" err="1"/>
              <a:t>sesak</a:t>
            </a:r>
            <a:r>
              <a:rPr lang="en-US" sz="2200" dirty="0"/>
              <a:t> </a:t>
            </a:r>
            <a:r>
              <a:rPr lang="en-US" sz="2200" dirty="0" err="1"/>
              <a:t>nafas</a:t>
            </a:r>
            <a:r>
              <a:rPr lang="en-US" sz="2200" dirty="0"/>
              <a:t> (44,7%), </a:t>
            </a:r>
            <a:r>
              <a:rPr lang="en-US" sz="2200" dirty="0" err="1"/>
              <a:t>nyeri</a:t>
            </a:r>
            <a:r>
              <a:rPr lang="en-US" sz="2200" dirty="0"/>
              <a:t> </a:t>
            </a:r>
            <a:r>
              <a:rPr lang="en-US" sz="2200" dirty="0" err="1"/>
              <a:t>tenggorok</a:t>
            </a:r>
            <a:r>
              <a:rPr lang="en-US" sz="2200" dirty="0"/>
              <a:t> (26,8%), </a:t>
            </a:r>
            <a:r>
              <a:rPr lang="en-US" sz="2200" dirty="0" err="1"/>
              <a:t>kepala</a:t>
            </a:r>
            <a:r>
              <a:rPr lang="en-US" sz="2200" dirty="0"/>
              <a:t> </a:t>
            </a:r>
            <a:r>
              <a:rPr lang="en-US" sz="2200" dirty="0" err="1"/>
              <a:t>pusing</a:t>
            </a:r>
            <a:r>
              <a:rPr lang="en-US" sz="2200" dirty="0"/>
              <a:t> (18,3%)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mialgia</a:t>
            </a:r>
            <a:r>
              <a:rPr lang="en-US" sz="2200" dirty="0"/>
              <a:t> (15%), </a:t>
            </a:r>
            <a:r>
              <a:rPr lang="en-US" sz="2200" dirty="0" err="1"/>
              <a:t>sedangkan</a:t>
            </a:r>
            <a:r>
              <a:rPr lang="en-US" sz="2200" dirty="0"/>
              <a:t> </a:t>
            </a:r>
            <a:r>
              <a:rPr lang="en-US" sz="2200" dirty="0" err="1"/>
              <a:t>tanda</a:t>
            </a:r>
            <a:r>
              <a:rPr lang="en-US" sz="2200" dirty="0"/>
              <a:t> </a:t>
            </a:r>
            <a:r>
              <a:rPr lang="en-US" sz="2200" dirty="0" err="1"/>
              <a:t>klinis</a:t>
            </a:r>
            <a:r>
              <a:rPr lang="en-US" sz="2200" dirty="0"/>
              <a:t> yang paling </a:t>
            </a:r>
            <a:r>
              <a:rPr lang="en-US" sz="2200" dirty="0" err="1"/>
              <a:t>sering</a:t>
            </a:r>
            <a:r>
              <a:rPr lang="en-US" sz="2200" dirty="0"/>
              <a:t>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lekositosis</a:t>
            </a:r>
            <a:r>
              <a:rPr lang="en-US" sz="2200" dirty="0"/>
              <a:t> (70,6%), </a:t>
            </a:r>
            <a:r>
              <a:rPr lang="en-US" sz="2200" dirty="0" err="1"/>
              <a:t>infiltrat</a:t>
            </a:r>
            <a:r>
              <a:rPr lang="en-US" sz="2200" dirty="0"/>
              <a:t> bilateral (39,98%), </a:t>
            </a:r>
            <a:r>
              <a:rPr lang="en-US" sz="2200" dirty="0" err="1"/>
              <a:t>infiltrat</a:t>
            </a:r>
            <a:r>
              <a:rPr lang="en-US" sz="2200" dirty="0"/>
              <a:t> unilateral (64,02%) </a:t>
            </a:r>
            <a:r>
              <a:rPr lang="en-US" sz="2200" dirty="0" err="1"/>
              <a:t>hasil</a:t>
            </a:r>
            <a:r>
              <a:rPr lang="en-US" sz="2200" dirty="0"/>
              <a:t> sputum (+) </a:t>
            </a:r>
            <a:r>
              <a:rPr lang="en-US" sz="2200" dirty="0" err="1"/>
              <a:t>didapatkan</a:t>
            </a:r>
            <a:r>
              <a:rPr lang="en-US" sz="2200" dirty="0"/>
              <a:t> </a:t>
            </a:r>
            <a:r>
              <a:rPr lang="en-US" sz="2200" dirty="0" err="1"/>
              <a:t>pada</a:t>
            </a:r>
            <a:r>
              <a:rPr lang="en-US" sz="2200" dirty="0"/>
              <a:t> (36,1%). </a:t>
            </a:r>
          </a:p>
        </p:txBody>
      </p:sp>
    </p:spTree>
    <p:extLst>
      <p:ext uri="{BB962C8B-B14F-4D97-AF65-F5344CB8AC3E}">
        <p14:creationId xmlns:p14="http://schemas.microsoft.com/office/powerpoint/2010/main" xmlns="" val="11145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99200" cy="378323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Penelitian</a:t>
            </a:r>
            <a:r>
              <a:rPr lang="en-US" sz="2200" dirty="0" smtClean="0"/>
              <a:t> </a:t>
            </a:r>
            <a:r>
              <a:rPr lang="en-US" sz="2200" dirty="0"/>
              <a:t>di RS Al </a:t>
            </a:r>
            <a:r>
              <a:rPr lang="en-US" sz="2200" dirty="0" err="1"/>
              <a:t>Anshar</a:t>
            </a:r>
            <a:r>
              <a:rPr lang="en-US" sz="2200" dirty="0"/>
              <a:t> </a:t>
            </a:r>
            <a:r>
              <a:rPr lang="en-US" sz="2200" dirty="0" err="1"/>
              <a:t>Madinah</a:t>
            </a:r>
            <a:r>
              <a:rPr lang="en-US" sz="2200" dirty="0"/>
              <a:t> </a:t>
            </a:r>
            <a:r>
              <a:rPr lang="en-US" sz="2200" dirty="0" err="1"/>
              <a:t>tentang</a:t>
            </a:r>
            <a:r>
              <a:rPr lang="en-US" sz="2200" dirty="0"/>
              <a:t> </a:t>
            </a:r>
            <a:r>
              <a:rPr lang="en-US" sz="2200" dirty="0" err="1"/>
              <a:t>kasus</a:t>
            </a:r>
            <a:r>
              <a:rPr lang="en-US" sz="2200" dirty="0"/>
              <a:t> </a:t>
            </a:r>
            <a:r>
              <a:rPr lang="en-US" sz="2200" dirty="0" err="1"/>
              <a:t>jamaah</a:t>
            </a:r>
            <a:r>
              <a:rPr lang="en-US" sz="2200" dirty="0"/>
              <a:t> haji. Pneumonia </a:t>
            </a:r>
            <a:r>
              <a:rPr lang="en-US" sz="2200" dirty="0" err="1"/>
              <a:t>merupakan</a:t>
            </a:r>
            <a:r>
              <a:rPr lang="en-US" sz="2200" dirty="0"/>
              <a:t> 23% </a:t>
            </a:r>
            <a:r>
              <a:rPr lang="en-US" sz="2200" dirty="0" err="1"/>
              <a:t>dari</a:t>
            </a:r>
            <a:r>
              <a:rPr lang="en-US" sz="2200" dirty="0"/>
              <a:t> total </a:t>
            </a:r>
            <a:r>
              <a:rPr lang="en-US" sz="2200" dirty="0" err="1"/>
              <a:t>kasus</a:t>
            </a:r>
            <a:r>
              <a:rPr lang="en-US" sz="2200" dirty="0"/>
              <a:t> </a:t>
            </a:r>
            <a:r>
              <a:rPr lang="en-US" sz="2200" dirty="0" err="1"/>
              <a:t>rawat</a:t>
            </a:r>
            <a:r>
              <a:rPr lang="en-US" sz="2200" dirty="0"/>
              <a:t> </a:t>
            </a:r>
            <a:r>
              <a:rPr lang="en-US" sz="2200" dirty="0" err="1"/>
              <a:t>inap</a:t>
            </a:r>
            <a:r>
              <a:rPr lang="en-US" sz="2200" dirty="0"/>
              <a:t> (1059). Dari total </a:t>
            </a:r>
            <a:r>
              <a:rPr lang="en-US" sz="2200" dirty="0" err="1"/>
              <a:t>kasus</a:t>
            </a:r>
            <a:r>
              <a:rPr lang="en-US" sz="2200" dirty="0"/>
              <a:t> pneumonia 31% </a:t>
            </a:r>
            <a:r>
              <a:rPr lang="en-US" sz="2200" dirty="0" err="1"/>
              <a:t>dirawat</a:t>
            </a:r>
            <a:r>
              <a:rPr lang="en-US" sz="2200" dirty="0"/>
              <a:t> </a:t>
            </a:r>
            <a:r>
              <a:rPr lang="en-US" sz="2200" dirty="0" smtClean="0"/>
              <a:t>di </a:t>
            </a:r>
            <a:r>
              <a:rPr lang="en-US" sz="2200" dirty="0"/>
              <a:t>(</a:t>
            </a:r>
            <a:r>
              <a:rPr lang="en-US" sz="2200" dirty="0" err="1"/>
              <a:t>Mandourah</a:t>
            </a:r>
            <a:r>
              <a:rPr lang="en-US" sz="2200" dirty="0"/>
              <a:t> Y, 2012</a:t>
            </a:r>
            <a:r>
              <a:rPr lang="en-US" sz="2200" dirty="0" smtClean="0"/>
              <a:t>).</a:t>
            </a:r>
          </a:p>
          <a:p>
            <a:r>
              <a:rPr lang="en-US" sz="2200" dirty="0" err="1"/>
              <a:t>Penelitian</a:t>
            </a:r>
            <a:r>
              <a:rPr lang="en-US" sz="2200" dirty="0"/>
              <a:t> </a:t>
            </a:r>
            <a:r>
              <a:rPr lang="en-US" sz="2200" dirty="0" err="1"/>
              <a:t>oleh</a:t>
            </a:r>
            <a:r>
              <a:rPr lang="en-US" sz="2200" dirty="0"/>
              <a:t> </a:t>
            </a:r>
            <a:r>
              <a:rPr lang="en-US" sz="2200" dirty="0" err="1"/>
              <a:t>Shirah</a:t>
            </a:r>
            <a:r>
              <a:rPr lang="en-US" sz="2200" dirty="0"/>
              <a:t> BH </a:t>
            </a:r>
            <a:r>
              <a:rPr lang="en-US" sz="2200" i="1" dirty="0"/>
              <a:t>et al</a:t>
            </a:r>
            <a:r>
              <a:rPr lang="en-US" sz="2200" dirty="0"/>
              <a:t> </a:t>
            </a:r>
            <a:r>
              <a:rPr lang="en-US" sz="2200" dirty="0" err="1"/>
              <a:t>menggambarkan</a:t>
            </a:r>
            <a:r>
              <a:rPr lang="en-US" sz="2200" dirty="0"/>
              <a:t> </a:t>
            </a:r>
            <a:r>
              <a:rPr lang="en-US" sz="2200" dirty="0" err="1"/>
              <a:t>kondisi</a:t>
            </a:r>
            <a:r>
              <a:rPr lang="en-US" sz="2200" dirty="0"/>
              <a:t> </a:t>
            </a:r>
            <a:r>
              <a:rPr lang="en-US" sz="2200" dirty="0" err="1"/>
              <a:t>jamaah</a:t>
            </a:r>
            <a:r>
              <a:rPr lang="en-US" sz="2200" dirty="0"/>
              <a:t> di 2 </a:t>
            </a:r>
            <a:r>
              <a:rPr lang="en-US" sz="2200" dirty="0" err="1"/>
              <a:t>kota</a:t>
            </a:r>
            <a:r>
              <a:rPr lang="en-US" sz="2200" dirty="0"/>
              <a:t> </a:t>
            </a:r>
            <a:r>
              <a:rPr lang="en-US" sz="2200" dirty="0" err="1"/>
              <a:t>suci</a:t>
            </a:r>
            <a:r>
              <a:rPr lang="en-US" sz="2200" dirty="0"/>
              <a:t>. </a:t>
            </a:r>
            <a:r>
              <a:rPr lang="en-US" sz="2200" dirty="0" err="1"/>
              <a:t>Hubungan</a:t>
            </a:r>
            <a:r>
              <a:rPr lang="en-US" sz="2200" dirty="0"/>
              <a:t> </a:t>
            </a:r>
            <a:r>
              <a:rPr lang="en-US" sz="2200" dirty="0" err="1"/>
              <a:t>antara</a:t>
            </a:r>
            <a:r>
              <a:rPr lang="en-US" sz="2200" dirty="0"/>
              <a:t> </a:t>
            </a:r>
            <a:r>
              <a:rPr lang="en-US" sz="2200" dirty="0" err="1"/>
              <a:t>temuan</a:t>
            </a:r>
            <a:r>
              <a:rPr lang="en-US" sz="2200" dirty="0"/>
              <a:t> </a:t>
            </a:r>
            <a:r>
              <a:rPr lang="en-US" sz="2200" dirty="0" err="1"/>
              <a:t>radiologis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hasil</a:t>
            </a:r>
            <a:r>
              <a:rPr lang="en-US" sz="2200" dirty="0"/>
              <a:t> sputum </a:t>
            </a:r>
            <a:r>
              <a:rPr lang="en-US" sz="2200" dirty="0" err="1"/>
              <a:t>mikrobiologi</a:t>
            </a:r>
            <a:r>
              <a:rPr lang="en-US" sz="2200" dirty="0"/>
              <a:t> p&lt;0,05. Rata-rata lama </a:t>
            </a:r>
            <a:r>
              <a:rPr lang="en-US" sz="2200" dirty="0" err="1"/>
              <a:t>rawat</a:t>
            </a:r>
            <a:r>
              <a:rPr lang="en-US" sz="2200" dirty="0"/>
              <a:t> </a:t>
            </a:r>
            <a:r>
              <a:rPr lang="en-US" sz="2200" dirty="0" err="1"/>
              <a:t>inap</a:t>
            </a:r>
            <a:r>
              <a:rPr lang="en-US" sz="2200" dirty="0"/>
              <a:t> di </a:t>
            </a:r>
            <a:r>
              <a:rPr lang="en-US" sz="2200" dirty="0" err="1"/>
              <a:t>bangsal</a:t>
            </a:r>
            <a:r>
              <a:rPr lang="en-US" sz="2200" dirty="0"/>
              <a:t> 5 </a:t>
            </a:r>
            <a:r>
              <a:rPr lang="en-US" sz="2200" dirty="0" err="1"/>
              <a:t>hari</a:t>
            </a:r>
            <a:r>
              <a:rPr lang="en-US" sz="2200" dirty="0"/>
              <a:t>, </a:t>
            </a:r>
            <a:r>
              <a:rPr lang="en-US" sz="2200" dirty="0" err="1"/>
              <a:t>sedangkan</a:t>
            </a:r>
            <a:r>
              <a:rPr lang="en-US" sz="2200" dirty="0"/>
              <a:t> rata-rata lama </a:t>
            </a:r>
            <a:r>
              <a:rPr lang="en-US" sz="2200" dirty="0" err="1"/>
              <a:t>rawat</a:t>
            </a:r>
            <a:r>
              <a:rPr lang="en-US" sz="2200" dirty="0"/>
              <a:t> </a:t>
            </a:r>
            <a:r>
              <a:rPr lang="en-US" sz="2200" dirty="0" err="1"/>
              <a:t>Inap</a:t>
            </a:r>
            <a:r>
              <a:rPr lang="en-US" sz="2200" dirty="0"/>
              <a:t> di ICU 14,5%). </a:t>
            </a:r>
            <a:r>
              <a:rPr lang="en-US" sz="2200" dirty="0" err="1"/>
              <a:t>Beberapa</a:t>
            </a:r>
            <a:r>
              <a:rPr lang="en-US" sz="2200" dirty="0"/>
              <a:t> </a:t>
            </a:r>
            <a:r>
              <a:rPr lang="en-US" sz="2200" dirty="0" err="1"/>
              <a:t>faktor</a:t>
            </a:r>
            <a:r>
              <a:rPr lang="en-US" sz="2200" dirty="0"/>
              <a:t> yang </a:t>
            </a:r>
            <a:r>
              <a:rPr lang="en-US" sz="2200" dirty="0" err="1"/>
              <a:t>diduga</a:t>
            </a:r>
            <a:r>
              <a:rPr lang="en-US" sz="2200" dirty="0"/>
              <a:t> </a:t>
            </a:r>
            <a:r>
              <a:rPr lang="en-US" sz="2200" dirty="0" err="1"/>
              <a:t>rentan</a:t>
            </a:r>
            <a:r>
              <a:rPr lang="en-US" sz="2200" dirty="0"/>
              <a:t> </a:t>
            </a:r>
            <a:r>
              <a:rPr lang="en-US" sz="2200" dirty="0" err="1"/>
              <a:t>terhadap</a:t>
            </a:r>
            <a:r>
              <a:rPr lang="en-US" sz="2200" dirty="0"/>
              <a:t> pneumonia. </a:t>
            </a:r>
            <a:r>
              <a:rPr lang="en-US" sz="2200" dirty="0" err="1"/>
              <a:t>Kelelahan</a:t>
            </a:r>
            <a:r>
              <a:rPr lang="en-US" sz="2200" dirty="0"/>
              <a:t>, </a:t>
            </a:r>
            <a:r>
              <a:rPr lang="en-US" sz="2200" dirty="0" err="1"/>
              <a:t>kurang</a:t>
            </a:r>
            <a:r>
              <a:rPr lang="en-US" sz="2200" dirty="0"/>
              <a:t> </a:t>
            </a:r>
            <a:r>
              <a:rPr lang="en-US" sz="2200" dirty="0" err="1"/>
              <a:t>istirahat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tidur</a:t>
            </a:r>
            <a:r>
              <a:rPr lang="en-US" sz="2200" dirty="0"/>
              <a:t>, </a:t>
            </a:r>
            <a:r>
              <a:rPr lang="en-US" sz="2200" dirty="0" err="1"/>
              <a:t>gangguan</a:t>
            </a:r>
            <a:r>
              <a:rPr lang="en-US" sz="2200" dirty="0"/>
              <a:t> </a:t>
            </a:r>
            <a:r>
              <a:rPr lang="en-US" sz="2200" dirty="0" err="1"/>
              <a:t>jadwal</a:t>
            </a:r>
            <a:r>
              <a:rPr lang="en-US" sz="2200" dirty="0"/>
              <a:t> </a:t>
            </a:r>
            <a:r>
              <a:rPr lang="en-US" sz="2200" dirty="0" err="1"/>
              <a:t>makan</a:t>
            </a:r>
            <a:r>
              <a:rPr lang="en-US" sz="2200" dirty="0"/>
              <a:t> </a:t>
            </a:r>
            <a:r>
              <a:rPr lang="en-US" sz="2200" dirty="0" err="1"/>
              <a:t>ataupun</a:t>
            </a:r>
            <a:r>
              <a:rPr lang="en-US" sz="2200" dirty="0"/>
              <a:t> </a:t>
            </a:r>
            <a:r>
              <a:rPr lang="en-US" sz="2200" dirty="0" err="1"/>
              <a:t>ketidakcocokan</a:t>
            </a:r>
            <a:r>
              <a:rPr lang="en-US" sz="2200" dirty="0"/>
              <a:t> </a:t>
            </a:r>
            <a:r>
              <a:rPr lang="en-US" sz="2200" dirty="0" err="1"/>
              <a:t>jenis</a:t>
            </a:r>
            <a:r>
              <a:rPr lang="en-US" sz="2200" dirty="0"/>
              <a:t> </a:t>
            </a:r>
            <a:r>
              <a:rPr lang="en-US" sz="2200" dirty="0" err="1"/>
              <a:t>makanan</a:t>
            </a:r>
            <a:r>
              <a:rPr lang="en-US" sz="2200" dirty="0"/>
              <a:t>. </a:t>
            </a:r>
            <a:r>
              <a:rPr lang="en-US" dirty="0"/>
              <a:t>(</a:t>
            </a:r>
            <a:r>
              <a:rPr lang="en-US" dirty="0" err="1"/>
              <a:t>Shirah</a:t>
            </a:r>
            <a:r>
              <a:rPr lang="en-US" dirty="0"/>
              <a:t> BH, 2016).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59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60" y="116422"/>
            <a:ext cx="7515301" cy="672095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911788" y="2251808"/>
            <a:ext cx="4808553" cy="4485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Pneumonia </a:t>
            </a:r>
            <a:r>
              <a:rPr lang="en-US" sz="2000" b="1" dirty="0" err="1" smtClean="0"/>
              <a:t>merupakan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penyebab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utama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rawat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selama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pelaksanaan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ibadah</a:t>
            </a:r>
            <a:r>
              <a:rPr lang="en-US" sz="2000" b="1" dirty="0" smtClean="0"/>
              <a:t> haji. </a:t>
            </a:r>
            <a:r>
              <a:rPr lang="en-US" sz="2000" b="1" dirty="0" err="1" smtClean="0"/>
              <a:t>Kerentanan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penularan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populasi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tersebut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kemungkinan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meningkat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akibat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kepadatan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tinggi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ruang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waktu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tertentu</a:t>
            </a:r>
            <a:r>
              <a:rPr lang="en-US" sz="2000" b="1" dirty="0" smtClean="0"/>
              <a:t>. </a:t>
            </a:r>
          </a:p>
          <a:p>
            <a:r>
              <a:rPr lang="en-US" sz="2000" b="1" dirty="0" err="1" smtClean="0"/>
              <a:t>Penumonia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sering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disebut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sebagai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penyakit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potensial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menyebabkan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kondisi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mengancam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jiwa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terutama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populasi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lanjut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usia</a:t>
            </a:r>
            <a:r>
              <a:rPr lang="en-US" sz="2000" b="1" dirty="0" smtClean="0"/>
              <a:t>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5995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7" y="154074"/>
            <a:ext cx="8968560" cy="622495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46259" y="2559957"/>
            <a:ext cx="4550155" cy="4055996"/>
          </a:xfrm>
        </p:spPr>
        <p:txBody>
          <a:bodyPr>
            <a:normAutofit/>
          </a:bodyPr>
          <a:lstStyle/>
          <a:p>
            <a:r>
              <a:rPr lang="en-US" sz="2000" b="1" dirty="0"/>
              <a:t>Pneumonia </a:t>
            </a:r>
            <a:r>
              <a:rPr lang="en-US" sz="2000" b="1" dirty="0" err="1"/>
              <a:t>merupakan</a:t>
            </a:r>
            <a:r>
              <a:rPr lang="en-US" sz="2000" b="1" dirty="0"/>
              <a:t> 23% </a:t>
            </a:r>
            <a:r>
              <a:rPr lang="en-US" sz="2000" b="1" dirty="0" err="1"/>
              <a:t>dari</a:t>
            </a:r>
            <a:r>
              <a:rPr lang="en-US" sz="2000" b="1" dirty="0"/>
              <a:t> total </a:t>
            </a:r>
            <a:r>
              <a:rPr lang="en-US" sz="2000" b="1" dirty="0" err="1"/>
              <a:t>kasus</a:t>
            </a:r>
            <a:r>
              <a:rPr lang="en-US" sz="2000" b="1" dirty="0"/>
              <a:t> </a:t>
            </a:r>
            <a:r>
              <a:rPr lang="en-US" sz="2000" b="1" dirty="0" err="1"/>
              <a:t>rawat</a:t>
            </a:r>
            <a:r>
              <a:rPr lang="en-US" sz="2000" b="1" dirty="0"/>
              <a:t> </a:t>
            </a:r>
            <a:r>
              <a:rPr lang="en-US" sz="2000" b="1" dirty="0" err="1"/>
              <a:t>inap</a:t>
            </a:r>
            <a:r>
              <a:rPr lang="en-US" sz="2000" b="1" dirty="0"/>
              <a:t> (1059). Dari total </a:t>
            </a:r>
            <a:r>
              <a:rPr lang="en-US" sz="2000" b="1" dirty="0" err="1"/>
              <a:t>kasus</a:t>
            </a:r>
            <a:r>
              <a:rPr lang="en-US" sz="2000" b="1" dirty="0"/>
              <a:t> pneumonia 31% </a:t>
            </a:r>
            <a:r>
              <a:rPr lang="en-US" sz="2000" b="1" dirty="0" err="1"/>
              <a:t>dirawat</a:t>
            </a:r>
            <a:r>
              <a:rPr lang="en-US" sz="2000" b="1" dirty="0"/>
              <a:t> di ICU. </a:t>
            </a:r>
            <a:endParaRPr lang="en-US" sz="2000" b="1" dirty="0" smtClean="0"/>
          </a:p>
          <a:p>
            <a:r>
              <a:rPr lang="en-US" sz="2000" b="1" dirty="0" err="1"/>
              <a:t>Faktor</a:t>
            </a:r>
            <a:r>
              <a:rPr lang="en-US" sz="2000" b="1" dirty="0"/>
              <a:t> yang </a:t>
            </a:r>
            <a:r>
              <a:rPr lang="en-US" sz="2000" b="1" dirty="0" err="1"/>
              <a:t>berhubungan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kasus</a:t>
            </a:r>
            <a:r>
              <a:rPr lang="en-US" sz="2000" b="1" dirty="0"/>
              <a:t> pneumonia </a:t>
            </a:r>
            <a:r>
              <a:rPr lang="en-US" sz="2000" b="1" dirty="0" err="1"/>
              <a:t>adalah</a:t>
            </a:r>
            <a:r>
              <a:rPr lang="en-US" sz="2000" b="1" dirty="0"/>
              <a:t> comorbid: PPOK (7,17%), </a:t>
            </a:r>
            <a:r>
              <a:rPr lang="en-US" sz="2000" b="1" dirty="0" err="1"/>
              <a:t>Asma</a:t>
            </a:r>
            <a:r>
              <a:rPr lang="en-US" sz="2000" b="1" dirty="0"/>
              <a:t> </a:t>
            </a:r>
            <a:r>
              <a:rPr lang="en-US" sz="2000" b="1" dirty="0" err="1"/>
              <a:t>bronklial</a:t>
            </a:r>
            <a:r>
              <a:rPr lang="en-US" sz="2000" b="1" dirty="0"/>
              <a:t> (7,84%), diabetes </a:t>
            </a:r>
            <a:r>
              <a:rPr lang="en-US" sz="2000" b="1" dirty="0" err="1"/>
              <a:t>melitus</a:t>
            </a:r>
            <a:r>
              <a:rPr lang="en-US" sz="2000" b="1" dirty="0"/>
              <a:t> (34,84%), </a:t>
            </a:r>
            <a:r>
              <a:rPr lang="en-US" sz="2000" b="1" dirty="0" err="1"/>
              <a:t>penyakit</a:t>
            </a:r>
            <a:r>
              <a:rPr lang="en-US" sz="2000" b="1" dirty="0"/>
              <a:t> </a:t>
            </a:r>
            <a:r>
              <a:rPr lang="en-US" sz="2000" b="1" dirty="0" err="1"/>
              <a:t>Kardiovaskuler</a:t>
            </a:r>
            <a:r>
              <a:rPr lang="en-US" sz="2000" b="1" dirty="0"/>
              <a:t> (23,32</a:t>
            </a:r>
            <a:r>
              <a:rPr lang="en-US" sz="2000" b="1" dirty="0" smtClean="0"/>
              <a:t>%).</a:t>
            </a:r>
          </a:p>
        </p:txBody>
      </p:sp>
    </p:spTree>
    <p:extLst>
      <p:ext uri="{BB962C8B-B14F-4D97-AF65-F5344CB8AC3E}">
        <p14:creationId xmlns:p14="http://schemas.microsoft.com/office/powerpoint/2010/main" xmlns="" val="36321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PENDAHULUAN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272" y="2603500"/>
            <a:ext cx="10313894" cy="3416300"/>
          </a:xfrm>
        </p:spPr>
        <p:txBody>
          <a:bodyPr>
            <a:noAutofit/>
          </a:bodyPr>
          <a:lstStyle/>
          <a:p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tahun</a:t>
            </a:r>
            <a:r>
              <a:rPr lang="en-US" sz="2000" dirty="0"/>
              <a:t> </a:t>
            </a:r>
            <a:r>
              <a:rPr lang="en-US" sz="2000" dirty="0" err="1"/>
              <a:t>sekitar</a:t>
            </a:r>
            <a:r>
              <a:rPr lang="en-US" sz="2000" dirty="0"/>
              <a:t> 3 </a:t>
            </a:r>
            <a:r>
              <a:rPr lang="en-US" sz="2000" dirty="0" err="1"/>
              <a:t>juta</a:t>
            </a:r>
            <a:r>
              <a:rPr lang="en-US" sz="2000" dirty="0"/>
              <a:t> </a:t>
            </a:r>
            <a:r>
              <a:rPr lang="en-US" sz="2000" dirty="0" err="1"/>
              <a:t>muslim</a:t>
            </a:r>
            <a:r>
              <a:rPr lang="en-US" sz="2000" dirty="0"/>
              <a:t> yang </a:t>
            </a:r>
            <a:r>
              <a:rPr lang="en-US" sz="2000" dirty="0" err="1"/>
              <a:t>berasal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180 </a:t>
            </a:r>
            <a:r>
              <a:rPr lang="en-US" sz="2000" dirty="0" err="1"/>
              <a:t>negara</a:t>
            </a:r>
            <a:r>
              <a:rPr lang="en-US" sz="2000" dirty="0"/>
              <a:t> </a:t>
            </a:r>
            <a:r>
              <a:rPr lang="en-US" sz="2000" dirty="0" err="1"/>
              <a:t>datang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tanah</a:t>
            </a:r>
            <a:r>
              <a:rPr lang="en-US" sz="2000" dirty="0"/>
              <a:t> </a:t>
            </a:r>
            <a:r>
              <a:rPr lang="en-US" sz="2000" dirty="0" err="1"/>
              <a:t>suci</a:t>
            </a:r>
            <a:r>
              <a:rPr lang="en-US" sz="2000" dirty="0"/>
              <a:t> di Saudi Arabia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menunaikan</a:t>
            </a:r>
            <a:r>
              <a:rPr lang="en-US" sz="2000" dirty="0"/>
              <a:t> </a:t>
            </a:r>
            <a:r>
              <a:rPr lang="en-US" sz="2000" dirty="0" err="1"/>
              <a:t>ibadah</a:t>
            </a:r>
            <a:r>
              <a:rPr lang="en-US" sz="2000" dirty="0"/>
              <a:t> </a:t>
            </a:r>
            <a:r>
              <a:rPr lang="en-US" sz="2000" dirty="0" smtClean="0"/>
              <a:t>haji</a:t>
            </a:r>
          </a:p>
          <a:p>
            <a:r>
              <a:rPr lang="en-US" sz="2000" dirty="0" err="1"/>
              <a:t>Kondisi</a:t>
            </a:r>
            <a:r>
              <a:rPr lang="en-US" sz="2000" dirty="0"/>
              <a:t> </a:t>
            </a:r>
            <a:r>
              <a:rPr lang="en-US" sz="2000" dirty="0" err="1"/>
              <a:t>kumpulan</a:t>
            </a:r>
            <a:r>
              <a:rPr lang="en-US" sz="2000" dirty="0"/>
              <a:t> </a:t>
            </a:r>
            <a:r>
              <a:rPr lang="en-US" sz="2000" dirty="0" err="1"/>
              <a:t>manusia</a:t>
            </a:r>
            <a:r>
              <a:rPr lang="en-US" sz="2000" dirty="0"/>
              <a:t> yang </a:t>
            </a:r>
            <a:r>
              <a:rPr lang="en-US" sz="2000" dirty="0" err="1"/>
              <a:t>penuh</a:t>
            </a:r>
            <a:r>
              <a:rPr lang="en-US" sz="2000" dirty="0"/>
              <a:t> </a:t>
            </a:r>
            <a:r>
              <a:rPr lang="en-US" sz="2000" dirty="0" err="1"/>
              <a:t>sesak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area yang </a:t>
            </a:r>
            <a:r>
              <a:rPr lang="en-US" sz="2000" dirty="0" err="1"/>
              <a:t>terbatas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menimbulkan</a:t>
            </a:r>
            <a:r>
              <a:rPr lang="en-US" sz="2000" dirty="0"/>
              <a:t> </a:t>
            </a:r>
            <a:r>
              <a:rPr lang="en-US" sz="2000" dirty="0" err="1"/>
              <a:t>berbagai</a:t>
            </a:r>
            <a:r>
              <a:rPr lang="en-US" sz="2000" dirty="0"/>
              <a:t> </a:t>
            </a:r>
            <a:r>
              <a:rPr lang="en-US" sz="2000" dirty="0" err="1"/>
              <a:t>permasalahan</a:t>
            </a:r>
            <a:r>
              <a:rPr lang="en-US" sz="2000" dirty="0" smtClean="0"/>
              <a:t>. </a:t>
            </a:r>
            <a:r>
              <a:rPr lang="en-US" sz="1200" dirty="0"/>
              <a:t>(</a:t>
            </a:r>
            <a:r>
              <a:rPr lang="en-US" sz="1200" dirty="0" err="1"/>
              <a:t>Gautret</a:t>
            </a:r>
            <a:r>
              <a:rPr lang="en-US" sz="1200" dirty="0"/>
              <a:t> P, 2015) </a:t>
            </a:r>
            <a:endParaRPr lang="en-US" sz="1200" dirty="0" smtClean="0"/>
          </a:p>
          <a:p>
            <a:r>
              <a:rPr lang="en-US" sz="2000" dirty="0" err="1"/>
              <a:t>Beberapa</a:t>
            </a:r>
            <a:r>
              <a:rPr lang="en-US" sz="2000" dirty="0"/>
              <a:t> </a:t>
            </a:r>
            <a:r>
              <a:rPr lang="en-US" sz="2000" dirty="0" err="1"/>
              <a:t>permasalahan</a:t>
            </a:r>
            <a:r>
              <a:rPr lang="en-US" sz="2000" dirty="0"/>
              <a:t> yang </a:t>
            </a:r>
            <a:r>
              <a:rPr lang="en-US" sz="2000" dirty="0" err="1"/>
              <a:t>muncul</a:t>
            </a:r>
            <a:r>
              <a:rPr lang="en-US" sz="2000" dirty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lain 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kelelahan</a:t>
            </a:r>
            <a:r>
              <a:rPr lang="en-US" sz="2000" dirty="0"/>
              <a:t> </a:t>
            </a:r>
            <a:r>
              <a:rPr lang="en-US" sz="2000" dirty="0" err="1"/>
              <a:t>fisik</a:t>
            </a:r>
            <a:r>
              <a:rPr lang="en-US" sz="2000" dirty="0"/>
              <a:t>, </a:t>
            </a:r>
            <a:r>
              <a:rPr lang="en-US" sz="2000" dirty="0" err="1"/>
              <a:t>cuaca</a:t>
            </a:r>
            <a:r>
              <a:rPr lang="en-US" sz="2000" dirty="0"/>
              <a:t> yang </a:t>
            </a:r>
            <a:r>
              <a:rPr lang="en-US" sz="2000" dirty="0" err="1"/>
              <a:t>panas</a:t>
            </a:r>
            <a:r>
              <a:rPr lang="en-US" sz="2000" dirty="0"/>
              <a:t>, </a:t>
            </a:r>
            <a:r>
              <a:rPr lang="en-US" sz="2000" dirty="0" err="1"/>
              <a:t>akomodasi</a:t>
            </a:r>
            <a:r>
              <a:rPr lang="en-US" sz="2000" dirty="0"/>
              <a:t> yang </a:t>
            </a:r>
            <a:r>
              <a:rPr lang="en-US" sz="2000" dirty="0" err="1"/>
              <a:t>padat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yang </a:t>
            </a:r>
            <a:r>
              <a:rPr lang="en-US" sz="2000" dirty="0" err="1"/>
              <a:t>lainnya</a:t>
            </a:r>
            <a:r>
              <a:rPr lang="en-US" sz="2000" dirty="0"/>
              <a:t>. </a:t>
            </a:r>
            <a:r>
              <a:rPr lang="en-US" sz="1200" dirty="0"/>
              <a:t>(</a:t>
            </a:r>
            <a:r>
              <a:rPr lang="en-US" sz="1200" dirty="0" err="1"/>
              <a:t>Hashim</a:t>
            </a:r>
            <a:r>
              <a:rPr lang="en-US" sz="1200" dirty="0"/>
              <a:t> S, 2016) </a:t>
            </a:r>
            <a:endParaRPr lang="en-US" sz="1200" dirty="0" smtClean="0"/>
          </a:p>
          <a:p>
            <a:r>
              <a:rPr lang="en-US" sz="2000" dirty="0" err="1" smtClean="0"/>
              <a:t>Permasalahan</a:t>
            </a:r>
            <a:r>
              <a:rPr lang="en-US" sz="2000" dirty="0" smtClean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menyebabkan</a:t>
            </a:r>
            <a:r>
              <a:rPr lang="en-US" sz="2000" dirty="0"/>
              <a:t> </a:t>
            </a:r>
            <a:r>
              <a:rPr lang="en-US" sz="2000" dirty="0" err="1"/>
              <a:t>penularan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infeksi</a:t>
            </a:r>
            <a:r>
              <a:rPr lang="en-US" sz="2000" dirty="0"/>
              <a:t>, </a:t>
            </a:r>
            <a:r>
              <a:rPr lang="en-US" sz="2000" dirty="0" err="1"/>
              <a:t>eksaserbasi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menular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gangguan</a:t>
            </a:r>
            <a:r>
              <a:rPr lang="en-US" sz="2000" dirty="0"/>
              <a:t> </a:t>
            </a:r>
            <a:r>
              <a:rPr lang="en-US" sz="2000" dirty="0" err="1"/>
              <a:t>kesehatan</a:t>
            </a:r>
            <a:r>
              <a:rPr lang="en-US" sz="2000" dirty="0"/>
              <a:t> yang </a:t>
            </a:r>
            <a:r>
              <a:rPr lang="en-US" sz="2000" dirty="0" err="1"/>
              <a:t>berhubungan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iklim</a:t>
            </a:r>
            <a:r>
              <a:rPr lang="en-US" sz="2000" dirty="0"/>
              <a:t>.</a:t>
            </a:r>
            <a:r>
              <a:rPr lang="en-US" sz="1200" dirty="0"/>
              <a:t>(</a:t>
            </a:r>
            <a:r>
              <a:rPr lang="en-US" sz="1200" dirty="0" err="1"/>
              <a:t>Shafi</a:t>
            </a:r>
            <a:r>
              <a:rPr lang="en-US" sz="1200" dirty="0"/>
              <a:t> S, 2016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7615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1174" y="4159044"/>
            <a:ext cx="4640826" cy="198950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Mandourah</a:t>
            </a:r>
            <a:r>
              <a:rPr lang="en-US" sz="2000" dirty="0">
                <a:solidFill>
                  <a:schemeClr val="tx1"/>
                </a:solidFill>
              </a:rPr>
              <a:t> Y,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72" y="0"/>
            <a:ext cx="5635002" cy="68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9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88" y="173421"/>
            <a:ext cx="11644412" cy="6122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2" y="6047889"/>
            <a:ext cx="11987048" cy="8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5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1454"/>
            <a:ext cx="12192001" cy="54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0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011" y="308743"/>
            <a:ext cx="8331629" cy="63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5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60" y="2339788"/>
            <a:ext cx="10085294" cy="3680012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Hasil</a:t>
            </a:r>
            <a:r>
              <a:rPr lang="en-US" sz="2000" dirty="0" smtClean="0"/>
              <a:t> </a:t>
            </a:r>
            <a:r>
              <a:rPr lang="en-US" sz="2000" dirty="0" err="1" smtClean="0"/>
              <a:t>biakan</a:t>
            </a:r>
            <a:r>
              <a:rPr lang="en-US" sz="2000" dirty="0" smtClean="0"/>
              <a:t> paling </a:t>
            </a:r>
            <a:r>
              <a:rPr lang="en-US" sz="2000" dirty="0" err="1"/>
              <a:t>banyak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i="1" dirty="0" err="1"/>
              <a:t>Klebsiella</a:t>
            </a:r>
            <a:r>
              <a:rPr lang="en-US" sz="2000" i="1" dirty="0"/>
              <a:t> pneumonia</a:t>
            </a:r>
            <a:r>
              <a:rPr lang="en-US" sz="2000" dirty="0"/>
              <a:t> (29%), </a:t>
            </a:r>
            <a:r>
              <a:rPr lang="en-US" sz="2000" i="1" dirty="0" err="1"/>
              <a:t>Haemofilus</a:t>
            </a:r>
            <a:r>
              <a:rPr lang="en-US" sz="2000" i="1" dirty="0"/>
              <a:t> influenza</a:t>
            </a:r>
            <a:r>
              <a:rPr lang="en-US" sz="2000" dirty="0"/>
              <a:t> (24,3%), MRSA (6,5%), </a:t>
            </a:r>
            <a:r>
              <a:rPr lang="en-US" sz="2000" i="1" dirty="0"/>
              <a:t>Pseudomonas </a:t>
            </a:r>
            <a:r>
              <a:rPr lang="en-US" sz="2000" i="1" dirty="0" err="1"/>
              <a:t>aeroginosa</a:t>
            </a:r>
            <a:r>
              <a:rPr lang="en-US" sz="2000" dirty="0"/>
              <a:t> (3,1%)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i="1" dirty="0" err="1"/>
              <a:t>Streptococus</a:t>
            </a:r>
            <a:r>
              <a:rPr lang="en-US" sz="2000" i="1" dirty="0"/>
              <a:t> pneumonia</a:t>
            </a:r>
            <a:r>
              <a:rPr lang="en-US" sz="2000" dirty="0"/>
              <a:t> (1%) </a:t>
            </a:r>
            <a:r>
              <a:rPr lang="en-US" sz="1200" dirty="0"/>
              <a:t>(</a:t>
            </a:r>
            <a:r>
              <a:rPr lang="en-US" sz="1200" dirty="0" err="1"/>
              <a:t>Mandourah</a:t>
            </a:r>
            <a:r>
              <a:rPr lang="en-US" sz="1200" dirty="0"/>
              <a:t> Y, 2012).</a:t>
            </a:r>
          </a:p>
          <a:p>
            <a:r>
              <a:rPr lang="en-US" sz="2000" dirty="0" err="1"/>
              <a:t>Penelitian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Shirah</a:t>
            </a:r>
            <a:r>
              <a:rPr lang="en-US" sz="2000" dirty="0"/>
              <a:t> BH </a:t>
            </a:r>
            <a:r>
              <a:rPr lang="en-US" sz="2000" i="1" dirty="0"/>
              <a:t>et al</a:t>
            </a:r>
            <a:r>
              <a:rPr lang="en-US" sz="2000" dirty="0"/>
              <a:t> </a:t>
            </a:r>
            <a:r>
              <a:rPr lang="en-US" sz="2000" dirty="0" err="1"/>
              <a:t>menggambarkan</a:t>
            </a:r>
            <a:r>
              <a:rPr lang="en-US" sz="2000" dirty="0"/>
              <a:t> </a:t>
            </a:r>
            <a:r>
              <a:rPr lang="en-US" sz="2000" dirty="0" err="1"/>
              <a:t>kondisi</a:t>
            </a:r>
            <a:r>
              <a:rPr lang="en-US" sz="2000" dirty="0"/>
              <a:t> </a:t>
            </a:r>
            <a:r>
              <a:rPr lang="en-US" sz="2000" dirty="0" err="1"/>
              <a:t>jamaah</a:t>
            </a:r>
            <a:r>
              <a:rPr lang="en-US" sz="2000" dirty="0"/>
              <a:t> di 2 </a:t>
            </a:r>
            <a:r>
              <a:rPr lang="en-US" sz="2000" dirty="0" err="1"/>
              <a:t>kota</a:t>
            </a:r>
            <a:r>
              <a:rPr lang="en-US" sz="2000" dirty="0"/>
              <a:t> </a:t>
            </a:r>
            <a:r>
              <a:rPr lang="en-US" sz="2000" dirty="0" err="1"/>
              <a:t>suci</a:t>
            </a:r>
            <a:r>
              <a:rPr lang="en-US" sz="2000" dirty="0"/>
              <a:t>. </a:t>
            </a:r>
            <a:r>
              <a:rPr lang="en-US" sz="2000" dirty="0" smtClean="0"/>
              <a:t>Rata-rata </a:t>
            </a:r>
            <a:r>
              <a:rPr lang="en-US" sz="2000" dirty="0"/>
              <a:t>lama </a:t>
            </a:r>
            <a:r>
              <a:rPr lang="en-US" sz="2000" dirty="0" err="1"/>
              <a:t>rawat</a:t>
            </a:r>
            <a:r>
              <a:rPr lang="en-US" sz="2000" dirty="0"/>
              <a:t> </a:t>
            </a:r>
            <a:r>
              <a:rPr lang="en-US" sz="2000" dirty="0" err="1"/>
              <a:t>inap</a:t>
            </a:r>
            <a:r>
              <a:rPr lang="en-US" sz="2000" dirty="0"/>
              <a:t> di </a:t>
            </a:r>
            <a:r>
              <a:rPr lang="en-US" sz="2000" dirty="0" err="1"/>
              <a:t>bangsal</a:t>
            </a:r>
            <a:r>
              <a:rPr lang="en-US" sz="2000" dirty="0"/>
              <a:t> 5 </a:t>
            </a:r>
            <a:r>
              <a:rPr lang="en-US" sz="2000" dirty="0" err="1"/>
              <a:t>hari</a:t>
            </a:r>
            <a:r>
              <a:rPr lang="en-US" sz="2000" dirty="0"/>
              <a:t>, </a:t>
            </a:r>
            <a:r>
              <a:rPr lang="en-US" sz="2000" dirty="0" err="1"/>
              <a:t>sedangkan</a:t>
            </a:r>
            <a:r>
              <a:rPr lang="en-US" sz="2000" dirty="0"/>
              <a:t> rata-rata lama </a:t>
            </a:r>
            <a:r>
              <a:rPr lang="en-US" sz="2000" dirty="0" err="1"/>
              <a:t>rawat</a:t>
            </a:r>
            <a:r>
              <a:rPr lang="en-US" sz="2000" dirty="0"/>
              <a:t> </a:t>
            </a:r>
            <a:r>
              <a:rPr lang="en-US" sz="2000" dirty="0" err="1"/>
              <a:t>Inap</a:t>
            </a:r>
            <a:r>
              <a:rPr lang="en-US" sz="2000" dirty="0"/>
              <a:t> di ICU 14,5</a:t>
            </a:r>
            <a:r>
              <a:rPr lang="en-US" sz="2000" dirty="0" smtClean="0"/>
              <a:t>%), </a:t>
            </a:r>
            <a:r>
              <a:rPr lang="en-US" sz="2000" dirty="0" err="1"/>
              <a:t>a</a:t>
            </a:r>
            <a:r>
              <a:rPr lang="en-US" sz="2000" dirty="0" err="1" smtClean="0"/>
              <a:t>ngka</a:t>
            </a:r>
            <a:r>
              <a:rPr lang="en-US" sz="2000" dirty="0" smtClean="0"/>
              <a:t> </a:t>
            </a:r>
            <a:r>
              <a:rPr lang="en-US" sz="2000" dirty="0" err="1"/>
              <a:t>kematian</a:t>
            </a:r>
            <a:r>
              <a:rPr lang="en-US" sz="2000" dirty="0"/>
              <a:t> </a:t>
            </a:r>
            <a:r>
              <a:rPr lang="en-US" sz="2000" dirty="0" smtClean="0"/>
              <a:t>di </a:t>
            </a:r>
            <a:r>
              <a:rPr lang="en-US" sz="2000" dirty="0"/>
              <a:t>ICU </a:t>
            </a:r>
            <a:r>
              <a:rPr lang="en-US" sz="2000" dirty="0" smtClean="0"/>
              <a:t>21,45</a:t>
            </a:r>
            <a:r>
              <a:rPr lang="en-US" sz="2000" dirty="0"/>
              <a:t>% </a:t>
            </a:r>
            <a:r>
              <a:rPr lang="en-US" sz="2000" dirty="0" smtClean="0"/>
              <a:t>. </a:t>
            </a:r>
          </a:p>
          <a:p>
            <a:r>
              <a:rPr lang="en-US" sz="2000" dirty="0" err="1" smtClean="0"/>
              <a:t>Beberapa</a:t>
            </a:r>
            <a:r>
              <a:rPr lang="en-US" sz="2000" dirty="0" smtClean="0"/>
              <a:t> </a:t>
            </a:r>
            <a:r>
              <a:rPr lang="en-US" sz="2000" dirty="0" err="1"/>
              <a:t>faktor</a:t>
            </a:r>
            <a:r>
              <a:rPr lang="en-US" sz="2000" dirty="0"/>
              <a:t> yang </a:t>
            </a:r>
            <a:r>
              <a:rPr lang="en-US" sz="2000" dirty="0" err="1"/>
              <a:t>diduga</a:t>
            </a:r>
            <a:r>
              <a:rPr lang="en-US" sz="2000" dirty="0"/>
              <a:t> </a:t>
            </a:r>
            <a:r>
              <a:rPr lang="en-US" sz="2000" dirty="0" err="1"/>
              <a:t>rentan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pneumonia. </a:t>
            </a:r>
            <a:r>
              <a:rPr lang="en-US" sz="2000" dirty="0" err="1"/>
              <a:t>Kelelahan</a:t>
            </a:r>
            <a:r>
              <a:rPr lang="en-US" sz="2000" dirty="0"/>
              <a:t>, </a:t>
            </a:r>
            <a:r>
              <a:rPr lang="en-US" sz="2000" dirty="0" err="1"/>
              <a:t>kurang</a:t>
            </a:r>
            <a:r>
              <a:rPr lang="en-US" sz="2000" dirty="0"/>
              <a:t> </a:t>
            </a:r>
            <a:r>
              <a:rPr lang="en-US" sz="2000" dirty="0" err="1"/>
              <a:t>istirahat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tidur</a:t>
            </a:r>
            <a:r>
              <a:rPr lang="en-US" sz="2000" dirty="0"/>
              <a:t>, </a:t>
            </a:r>
            <a:r>
              <a:rPr lang="en-US" sz="2000" dirty="0" err="1"/>
              <a:t>gangguan</a:t>
            </a:r>
            <a:r>
              <a:rPr lang="en-US" sz="2000" dirty="0"/>
              <a:t> </a:t>
            </a:r>
            <a:r>
              <a:rPr lang="en-US" sz="2000" dirty="0" err="1"/>
              <a:t>jadwal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</a:t>
            </a:r>
            <a:r>
              <a:rPr lang="en-US" sz="2000" dirty="0" err="1"/>
              <a:t>ataupun</a:t>
            </a:r>
            <a:r>
              <a:rPr lang="en-US" sz="2000" dirty="0"/>
              <a:t> </a:t>
            </a:r>
            <a:r>
              <a:rPr lang="en-US" sz="2000" dirty="0" err="1"/>
              <a:t>ketidakcocokan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. </a:t>
            </a:r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biakan</a:t>
            </a:r>
            <a:r>
              <a:rPr lang="en-US" sz="2000" dirty="0"/>
              <a:t> sputum </a:t>
            </a:r>
            <a:r>
              <a:rPr lang="en-US" sz="2000" dirty="0" err="1"/>
              <a:t>mikrobiologi</a:t>
            </a:r>
            <a:r>
              <a:rPr lang="en-US" sz="2000" dirty="0"/>
              <a:t> </a:t>
            </a:r>
            <a:r>
              <a:rPr lang="en-US" sz="2000" dirty="0" err="1"/>
              <a:t>didapatkan</a:t>
            </a:r>
            <a:r>
              <a:rPr lang="en-US" sz="2000" dirty="0"/>
              <a:t> 37,4%, </a:t>
            </a:r>
            <a:r>
              <a:rPr lang="en-US" sz="2000" dirty="0" err="1"/>
              <a:t>mikroorganisme</a:t>
            </a:r>
            <a:r>
              <a:rPr lang="en-US" sz="2000" dirty="0"/>
              <a:t> </a:t>
            </a:r>
            <a:r>
              <a:rPr lang="en-US" sz="2000" dirty="0" err="1"/>
              <a:t>terbanyak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i="1" dirty="0" err="1"/>
              <a:t>Staphylococus</a:t>
            </a:r>
            <a:r>
              <a:rPr lang="en-US" sz="2000" i="1" dirty="0"/>
              <a:t> </a:t>
            </a:r>
            <a:r>
              <a:rPr lang="en-US" sz="2000" i="1" dirty="0" err="1"/>
              <a:t>aureus</a:t>
            </a:r>
            <a:r>
              <a:rPr lang="en-US" sz="2000" i="1" dirty="0"/>
              <a:t>, </a:t>
            </a:r>
            <a:r>
              <a:rPr lang="en-US" sz="2000" i="1" dirty="0" err="1"/>
              <a:t>Klebsiella</a:t>
            </a:r>
            <a:r>
              <a:rPr lang="en-US" sz="2000" i="1" dirty="0"/>
              <a:t> pneumonia </a:t>
            </a:r>
            <a:r>
              <a:rPr lang="en-US" sz="2000" i="1" dirty="0" err="1"/>
              <a:t>dan</a:t>
            </a:r>
            <a:r>
              <a:rPr lang="en-US" sz="2000" i="1" dirty="0"/>
              <a:t> </a:t>
            </a:r>
            <a:r>
              <a:rPr lang="en-US" sz="2000" i="1" dirty="0" err="1"/>
              <a:t>Haemofilus</a:t>
            </a:r>
            <a:r>
              <a:rPr lang="en-US" sz="2000" i="1" dirty="0"/>
              <a:t> influenza</a:t>
            </a:r>
            <a:r>
              <a:rPr lang="en-US" sz="1200" dirty="0" smtClean="0"/>
              <a:t>.(</a:t>
            </a:r>
            <a:r>
              <a:rPr lang="en-US" sz="1200" dirty="0" err="1" smtClean="0"/>
              <a:t>Shirah</a:t>
            </a:r>
            <a:r>
              <a:rPr lang="en-US" sz="1200" dirty="0" smtClean="0"/>
              <a:t> BH, 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5696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5" y="-343969"/>
            <a:ext cx="8865705" cy="81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5925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9226175" cy="3635935"/>
          </a:xfrm>
        </p:spPr>
        <p:txBody>
          <a:bodyPr>
            <a:normAutofit/>
          </a:bodyPr>
          <a:lstStyle/>
          <a:p>
            <a:r>
              <a:rPr lang="en-US" sz="2000" dirty="0" err="1"/>
              <a:t>K</a:t>
            </a:r>
            <a:r>
              <a:rPr lang="en-US" sz="2000" dirty="0" err="1" smtClean="0"/>
              <a:t>asus</a:t>
            </a:r>
            <a:r>
              <a:rPr lang="en-US" sz="2000" dirty="0" smtClean="0"/>
              <a:t> </a:t>
            </a:r>
            <a:r>
              <a:rPr lang="en-US" sz="2000" dirty="0"/>
              <a:t>pneumonia yang </a:t>
            </a:r>
            <a:r>
              <a:rPr lang="en-US" sz="2000" dirty="0" err="1"/>
              <a:t>dirawat</a:t>
            </a:r>
            <a:r>
              <a:rPr lang="en-US" sz="2000" dirty="0"/>
              <a:t> di ICU n=123 </a:t>
            </a:r>
            <a:r>
              <a:rPr lang="en-US" sz="2000" dirty="0" err="1"/>
              <a:t>dalam</a:t>
            </a:r>
            <a:r>
              <a:rPr lang="en-US" sz="2000" dirty="0"/>
              <a:t> 2 </a:t>
            </a:r>
            <a:r>
              <a:rPr lang="en-US" sz="2000" dirty="0" err="1"/>
              <a:t>tahun</a:t>
            </a:r>
            <a:r>
              <a:rPr lang="en-US" sz="2000" dirty="0"/>
              <a:t>. </a:t>
            </a:r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dirty="0" err="1"/>
              <a:t>periode</a:t>
            </a:r>
            <a:r>
              <a:rPr lang="en-US" sz="2000" dirty="0"/>
              <a:t> </a:t>
            </a:r>
            <a:r>
              <a:rPr lang="en-US" sz="2000" dirty="0" err="1"/>
              <a:t>pelaksanaan</a:t>
            </a:r>
            <a:r>
              <a:rPr lang="en-US" sz="2000" dirty="0"/>
              <a:t> haji </a:t>
            </a:r>
            <a:r>
              <a:rPr lang="en-US" sz="2000" dirty="0" err="1"/>
              <a:t>selama</a:t>
            </a:r>
            <a:r>
              <a:rPr lang="en-US" sz="2000" dirty="0"/>
              <a:t> 21 </a:t>
            </a:r>
            <a:r>
              <a:rPr lang="en-US" sz="2000" dirty="0" err="1"/>
              <a:t>hari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pneumonia </a:t>
            </a:r>
            <a:r>
              <a:rPr lang="en-US" sz="2000" dirty="0" err="1"/>
              <a:t>berat</a:t>
            </a:r>
            <a:r>
              <a:rPr lang="en-US" sz="2000" dirty="0"/>
              <a:t> rata – rata 2,9 </a:t>
            </a:r>
            <a:r>
              <a:rPr lang="en-US" sz="2000" dirty="0" err="1"/>
              <a:t>kasus</a:t>
            </a:r>
            <a:r>
              <a:rPr lang="en-US" sz="2000" dirty="0"/>
              <a:t> </a:t>
            </a:r>
            <a:r>
              <a:rPr lang="en-US" sz="2000" dirty="0" err="1"/>
              <a:t>perhari</a:t>
            </a:r>
            <a:r>
              <a:rPr lang="en-US" sz="2000" dirty="0"/>
              <a:t>.  Pneumonia </a:t>
            </a:r>
            <a:r>
              <a:rPr lang="en-US" sz="2000" dirty="0" err="1"/>
              <a:t>berhubungan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penyerta</a:t>
            </a:r>
            <a:r>
              <a:rPr lang="en-US" sz="2000" dirty="0"/>
              <a:t> yang </a:t>
            </a:r>
            <a:r>
              <a:rPr lang="en-US" sz="2000" dirty="0" err="1"/>
              <a:t>mendasari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bersamaan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eksaserbasi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penyerta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. </a:t>
            </a:r>
            <a:r>
              <a:rPr lang="en-US" sz="2000" dirty="0" err="1"/>
              <a:t>Sebagian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penyerta</a:t>
            </a:r>
            <a:r>
              <a:rPr lang="en-US" sz="2000" dirty="0"/>
              <a:t> yang </a:t>
            </a:r>
            <a:r>
              <a:rPr lang="en-US" sz="2000" dirty="0" err="1"/>
              <a:t>mendasari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0000"/>
                </a:solidFill>
              </a:rPr>
              <a:t>kardiovaskuler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diabetes </a:t>
            </a:r>
            <a:r>
              <a:rPr lang="en-US" sz="2000" dirty="0" err="1">
                <a:solidFill>
                  <a:srgbClr val="FF0000"/>
                </a:solidFill>
              </a:rPr>
              <a:t>melitus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pengobatan</a:t>
            </a:r>
            <a:r>
              <a:rPr lang="en-US" sz="2000" dirty="0"/>
              <a:t> </a:t>
            </a:r>
            <a:r>
              <a:rPr lang="en-US" sz="2000" dirty="0" err="1"/>
              <a:t>tercatat</a:t>
            </a:r>
            <a:r>
              <a:rPr lang="en-US" sz="2000" dirty="0"/>
              <a:t> </a:t>
            </a:r>
            <a:r>
              <a:rPr lang="en-US" sz="2000" dirty="0" err="1"/>
              <a:t>angka</a:t>
            </a:r>
            <a:r>
              <a:rPr lang="en-US" sz="2000" dirty="0"/>
              <a:t> </a:t>
            </a:r>
            <a:r>
              <a:rPr lang="en-US" sz="2000" dirty="0" err="1"/>
              <a:t>kematian</a:t>
            </a:r>
            <a:r>
              <a:rPr lang="en-US" sz="2000" dirty="0"/>
              <a:t> 16,2%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</a:t>
            </a:r>
            <a:r>
              <a:rPr lang="en-US" sz="2000" dirty="0" err="1"/>
              <a:t>kritis</a:t>
            </a:r>
            <a:r>
              <a:rPr lang="en-US" sz="2000" dirty="0"/>
              <a:t> di ICU, </a:t>
            </a:r>
            <a:r>
              <a:rPr lang="en-US" sz="2000" dirty="0" err="1"/>
              <a:t>sedangkan</a:t>
            </a:r>
            <a:r>
              <a:rPr lang="en-US" sz="2000" dirty="0"/>
              <a:t> </a:t>
            </a:r>
            <a:r>
              <a:rPr lang="en-US" sz="2000" dirty="0" err="1"/>
              <a:t>khusus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pneumonia </a:t>
            </a:r>
            <a:r>
              <a:rPr lang="en-US" sz="2000" dirty="0">
                <a:solidFill>
                  <a:srgbClr val="FF0000"/>
                </a:solidFill>
              </a:rPr>
              <a:t>19,5%</a:t>
            </a:r>
            <a:r>
              <a:rPr lang="en-US" sz="2000" dirty="0"/>
              <a:t>. </a:t>
            </a:r>
            <a:r>
              <a:rPr lang="en-US" sz="2000" dirty="0" err="1"/>
              <a:t>Angka</a:t>
            </a:r>
            <a:r>
              <a:rPr lang="en-US" sz="2000" dirty="0"/>
              <a:t> </a:t>
            </a:r>
            <a:r>
              <a:rPr lang="en-US" sz="2000" dirty="0" err="1"/>
              <a:t>kematian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tinggi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pneumonia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i="1" dirty="0"/>
              <a:t>multidrug resistance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Mandourah</a:t>
            </a:r>
            <a:r>
              <a:rPr lang="en-US" sz="1200" dirty="0"/>
              <a:t> Y, 2012).</a:t>
            </a:r>
          </a:p>
        </p:txBody>
      </p:sp>
    </p:spTree>
    <p:extLst>
      <p:ext uri="{BB962C8B-B14F-4D97-AF65-F5344CB8AC3E}">
        <p14:creationId xmlns:p14="http://schemas.microsoft.com/office/powerpoint/2010/main" xmlns="" val="2393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err="1"/>
              <a:t>Sebagain</a:t>
            </a:r>
            <a:r>
              <a:rPr lang="en-US" sz="2200" dirty="0"/>
              <a:t> </a:t>
            </a:r>
            <a:r>
              <a:rPr lang="en-US" sz="2200" dirty="0" err="1"/>
              <a:t>besar</a:t>
            </a:r>
            <a:r>
              <a:rPr lang="en-US" sz="2200" dirty="0"/>
              <a:t> </a:t>
            </a:r>
            <a:r>
              <a:rPr lang="en-US" sz="2200" dirty="0" err="1"/>
              <a:t>kasus</a:t>
            </a:r>
            <a:r>
              <a:rPr lang="en-US" sz="2200" dirty="0"/>
              <a:t> pneumonia yang </a:t>
            </a:r>
            <a:r>
              <a:rPr lang="en-US" sz="2200" dirty="0" err="1"/>
              <a:t>didapat</a:t>
            </a:r>
            <a:r>
              <a:rPr lang="en-US" sz="2200" dirty="0"/>
              <a:t> </a:t>
            </a:r>
            <a:r>
              <a:rPr lang="en-US" sz="2200" dirty="0" err="1"/>
              <a:t>selama</a:t>
            </a:r>
            <a:r>
              <a:rPr lang="en-US" sz="2200" dirty="0"/>
              <a:t> </a:t>
            </a:r>
            <a:r>
              <a:rPr lang="en-US" sz="2200" dirty="0" err="1"/>
              <a:t>pelaksanaan</a:t>
            </a:r>
            <a:r>
              <a:rPr lang="en-US" sz="2200" dirty="0"/>
              <a:t> </a:t>
            </a:r>
            <a:r>
              <a:rPr lang="en-US" sz="2200" dirty="0" err="1"/>
              <a:t>ibadah</a:t>
            </a:r>
            <a:r>
              <a:rPr lang="en-US" sz="2200" dirty="0"/>
              <a:t> haji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berhubungan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ruang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waktu</a:t>
            </a:r>
            <a:r>
              <a:rPr lang="en-US" sz="2200" dirty="0"/>
              <a:t> </a:t>
            </a:r>
            <a:r>
              <a:rPr lang="en-US" sz="2200" dirty="0" err="1"/>
              <a:t>saat</a:t>
            </a:r>
            <a:r>
              <a:rPr lang="en-US" sz="2200" dirty="0"/>
              <a:t> </a:t>
            </a:r>
            <a:r>
              <a:rPr lang="en-US" sz="2200" dirty="0" err="1"/>
              <a:t>rangkaian</a:t>
            </a:r>
            <a:r>
              <a:rPr lang="en-US" sz="2200" dirty="0"/>
              <a:t> </a:t>
            </a:r>
            <a:r>
              <a:rPr lang="en-US" sz="2200" dirty="0" err="1"/>
              <a:t>ibadah</a:t>
            </a:r>
            <a:r>
              <a:rPr lang="en-US" sz="2200" dirty="0"/>
              <a:t> haji yang </a:t>
            </a:r>
            <a:r>
              <a:rPr lang="en-US" sz="2200" dirty="0" err="1"/>
              <a:t>berpindah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tempat</a:t>
            </a:r>
            <a:r>
              <a:rPr lang="en-US" sz="2200" dirty="0"/>
              <a:t> </a:t>
            </a:r>
            <a:r>
              <a:rPr lang="en-US" sz="2200" dirty="0" err="1"/>
              <a:t>satu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tempat</a:t>
            </a:r>
            <a:r>
              <a:rPr lang="en-US" sz="2200" dirty="0"/>
              <a:t> lain. </a:t>
            </a:r>
            <a:endParaRPr lang="en-US" sz="2200" dirty="0" smtClean="0"/>
          </a:p>
          <a:p>
            <a:r>
              <a:rPr lang="en-US" sz="2200" dirty="0" err="1"/>
              <a:t>Peningkatan</a:t>
            </a:r>
            <a:r>
              <a:rPr lang="en-US" sz="2200" dirty="0"/>
              <a:t> </a:t>
            </a:r>
            <a:r>
              <a:rPr lang="en-US" sz="2200" dirty="0" err="1"/>
              <a:t>kasus</a:t>
            </a:r>
            <a:r>
              <a:rPr lang="en-US" sz="2200" dirty="0"/>
              <a:t> </a:t>
            </a:r>
            <a:r>
              <a:rPr lang="en-US" sz="2200" dirty="0" err="1"/>
              <a:t>serta</a:t>
            </a:r>
            <a:r>
              <a:rPr lang="en-US" sz="2200" dirty="0"/>
              <a:t> </a:t>
            </a:r>
            <a:r>
              <a:rPr lang="en-US" sz="2200" dirty="0" err="1"/>
              <a:t>peluang</a:t>
            </a:r>
            <a:r>
              <a:rPr lang="en-US" sz="2200" dirty="0"/>
              <a:t> </a:t>
            </a:r>
            <a:r>
              <a:rPr lang="en-US" sz="2200" dirty="0" err="1"/>
              <a:t>terjadi</a:t>
            </a:r>
            <a:r>
              <a:rPr lang="en-US" sz="2200" dirty="0"/>
              <a:t> </a:t>
            </a:r>
            <a:r>
              <a:rPr lang="en-US" sz="2200" dirty="0" err="1"/>
              <a:t>penularan</a:t>
            </a:r>
            <a:r>
              <a:rPr lang="en-US" sz="2200" dirty="0"/>
              <a:t> </a:t>
            </a:r>
            <a:r>
              <a:rPr lang="en-US" sz="2200" dirty="0" err="1"/>
              <a:t>kasus</a:t>
            </a:r>
            <a:r>
              <a:rPr lang="en-US" sz="2200" dirty="0"/>
              <a:t> </a:t>
            </a:r>
            <a:r>
              <a:rPr lang="en-US" sz="2200" dirty="0" err="1"/>
              <a:t>infeksi</a:t>
            </a:r>
            <a:r>
              <a:rPr lang="en-US" sz="2200" dirty="0"/>
              <a:t>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saat</a:t>
            </a:r>
            <a:r>
              <a:rPr lang="en-US" sz="2200" dirty="0"/>
              <a:t> </a:t>
            </a:r>
            <a:r>
              <a:rPr lang="en-US" sz="2200" dirty="0" err="1"/>
              <a:t>bermalam</a:t>
            </a:r>
            <a:r>
              <a:rPr lang="en-US" sz="2200" dirty="0"/>
              <a:t> di Mina, </a:t>
            </a:r>
            <a:r>
              <a:rPr lang="en-US" sz="2200" dirty="0" err="1"/>
              <a:t>karena</a:t>
            </a:r>
            <a:r>
              <a:rPr lang="en-US" sz="2200" dirty="0"/>
              <a:t> rata – rata 50 – 100 </a:t>
            </a:r>
            <a:r>
              <a:rPr lang="en-US" sz="2200" dirty="0" err="1"/>
              <a:t>jamaah</a:t>
            </a:r>
            <a:r>
              <a:rPr lang="en-US" sz="2200" dirty="0"/>
              <a:t>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satu</a:t>
            </a:r>
            <a:r>
              <a:rPr lang="en-US" sz="2200" dirty="0"/>
              <a:t> </a:t>
            </a:r>
            <a:r>
              <a:rPr lang="en-US" sz="2200" dirty="0" err="1"/>
              <a:t>tanda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memperluas</a:t>
            </a:r>
            <a:r>
              <a:rPr lang="en-US" sz="2200" dirty="0"/>
              <a:t> </a:t>
            </a:r>
            <a:r>
              <a:rPr lang="en-US" sz="2200" dirty="0" err="1"/>
              <a:t>peluang</a:t>
            </a:r>
            <a:r>
              <a:rPr lang="en-US" sz="2200" dirty="0"/>
              <a:t> </a:t>
            </a:r>
            <a:r>
              <a:rPr lang="en-US" sz="2200" dirty="0" err="1"/>
              <a:t>penularan</a:t>
            </a:r>
            <a:r>
              <a:rPr lang="en-US" sz="2200" dirty="0"/>
              <a:t> </a:t>
            </a:r>
            <a:r>
              <a:rPr lang="en-US" sz="2200" dirty="0" err="1"/>
              <a:t>kasus</a:t>
            </a:r>
            <a:r>
              <a:rPr lang="en-US" sz="2200" dirty="0" smtClean="0"/>
              <a:t>.</a:t>
            </a:r>
            <a:r>
              <a:rPr lang="en-US" sz="24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Mandourah</a:t>
            </a:r>
            <a:r>
              <a:rPr lang="en-US" sz="1200" dirty="0"/>
              <a:t> Y, 2012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6928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KESIMPULAN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603499"/>
            <a:ext cx="9870141" cy="3783853"/>
          </a:xfrm>
        </p:spPr>
        <p:txBody>
          <a:bodyPr>
            <a:noAutofit/>
          </a:bodyPr>
          <a:lstStyle/>
          <a:p>
            <a:r>
              <a:rPr lang="en-US" sz="2000" dirty="0" err="1"/>
              <a:t>Faktor-faktor</a:t>
            </a:r>
            <a:r>
              <a:rPr lang="en-US" sz="2000" dirty="0"/>
              <a:t> yang </a:t>
            </a:r>
            <a:r>
              <a:rPr lang="en-US" sz="2000" dirty="0" err="1"/>
              <a:t>menurunkan</a:t>
            </a:r>
            <a:r>
              <a:rPr lang="en-US" sz="2000" dirty="0"/>
              <a:t> </a:t>
            </a:r>
            <a:r>
              <a:rPr lang="en-US" sz="2000" dirty="0" err="1"/>
              <a:t>risiko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pernapasan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pengalaman</a:t>
            </a:r>
            <a:r>
              <a:rPr lang="en-US" sz="2000" dirty="0"/>
              <a:t> </a:t>
            </a:r>
            <a:r>
              <a:rPr lang="en-US" sz="2000" dirty="0" err="1"/>
              <a:t>ibadah</a:t>
            </a:r>
            <a:r>
              <a:rPr lang="en-US" sz="2000" dirty="0"/>
              <a:t> haji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umrah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, </a:t>
            </a:r>
            <a:r>
              <a:rPr lang="en-US" sz="2000" dirty="0" err="1"/>
              <a:t>melakukan</a:t>
            </a:r>
            <a:r>
              <a:rPr lang="en-US" sz="2000" dirty="0"/>
              <a:t> </a:t>
            </a:r>
            <a:r>
              <a:rPr lang="en-US" sz="2000" i="1" dirty="0"/>
              <a:t>hand </a:t>
            </a:r>
            <a:r>
              <a:rPr lang="en-US" sz="2000" i="1" dirty="0" smtClean="0"/>
              <a:t>hygiene</a:t>
            </a:r>
          </a:p>
          <a:p>
            <a:r>
              <a:rPr lang="en-US" sz="2000" dirty="0" err="1" smtClean="0"/>
              <a:t>Faktor</a:t>
            </a:r>
            <a:r>
              <a:rPr lang="en-US" sz="2000" dirty="0" smtClean="0"/>
              <a:t> </a:t>
            </a:r>
            <a:r>
              <a:rPr lang="en-US" sz="2000" dirty="0" err="1" smtClean="0"/>
              <a:t>risiko</a:t>
            </a:r>
            <a:r>
              <a:rPr lang="en-US" sz="2000" dirty="0" smtClean="0"/>
              <a:t> </a:t>
            </a:r>
            <a:r>
              <a:rPr lang="en-US" sz="2000" dirty="0" err="1"/>
              <a:t>menderita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pernapasan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kontak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penderita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pernapasan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kepadatan</a:t>
            </a:r>
            <a:r>
              <a:rPr lang="en-US" sz="2000" dirty="0"/>
              <a:t> </a:t>
            </a:r>
            <a:r>
              <a:rPr lang="en-US" sz="2000" dirty="0" err="1" smtClean="0"/>
              <a:t>manusia</a:t>
            </a:r>
            <a:endParaRPr lang="en-US" sz="2000" dirty="0" smtClean="0"/>
          </a:p>
          <a:p>
            <a:r>
              <a:rPr lang="en-US" sz="2000" dirty="0" smtClean="0"/>
              <a:t>Status </a:t>
            </a:r>
            <a:r>
              <a:rPr lang="en-US" sz="2000" dirty="0" err="1" smtClean="0"/>
              <a:t>vaksinasi</a:t>
            </a:r>
            <a:r>
              <a:rPr lang="en-US" sz="2000" dirty="0" smtClean="0"/>
              <a:t> </a:t>
            </a:r>
            <a:r>
              <a:rPr lang="en-US" sz="2000" dirty="0" err="1" smtClean="0"/>
              <a:t>tidak</a:t>
            </a:r>
            <a:r>
              <a:rPr lang="en-US" sz="2000" dirty="0" smtClean="0"/>
              <a:t> </a:t>
            </a:r>
            <a:r>
              <a:rPr lang="en-US" sz="2000" dirty="0" err="1" smtClean="0"/>
              <a:t>berhubungan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kasus</a:t>
            </a:r>
            <a:r>
              <a:rPr lang="en-US" sz="2000" dirty="0" smtClean="0"/>
              <a:t> </a:t>
            </a:r>
            <a:r>
              <a:rPr lang="en-US" sz="2000" dirty="0" err="1" smtClean="0"/>
              <a:t>gangguan</a:t>
            </a:r>
            <a:r>
              <a:rPr lang="en-US" sz="2000" dirty="0" smtClean="0"/>
              <a:t> </a:t>
            </a:r>
            <a:r>
              <a:rPr lang="en-US" sz="2000" dirty="0" err="1" smtClean="0"/>
              <a:t>pernapasan</a:t>
            </a:r>
            <a:endParaRPr lang="en-US" sz="2000" dirty="0" smtClean="0"/>
          </a:p>
          <a:p>
            <a:r>
              <a:rPr lang="en-US" sz="2000" dirty="0" err="1"/>
              <a:t>Angka</a:t>
            </a:r>
            <a:r>
              <a:rPr lang="en-US" sz="2000" dirty="0"/>
              <a:t> </a:t>
            </a:r>
            <a:r>
              <a:rPr lang="en-US" sz="2000" dirty="0" err="1"/>
              <a:t>kematian</a:t>
            </a:r>
            <a:r>
              <a:rPr lang="en-US" sz="2000" dirty="0"/>
              <a:t> </a:t>
            </a:r>
            <a:r>
              <a:rPr lang="en-US" sz="2000" dirty="0" err="1"/>
              <a:t>tinggi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pneumonia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i="1" dirty="0"/>
              <a:t>multidrug resistance</a:t>
            </a:r>
            <a:r>
              <a:rPr lang="en-US" sz="2000" dirty="0"/>
              <a:t>. </a:t>
            </a:r>
            <a:r>
              <a:rPr lang="en-US" sz="2000" dirty="0" err="1"/>
              <a:t>Sebagain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pneumonia yang </a:t>
            </a:r>
            <a:r>
              <a:rPr lang="en-US" sz="2000" dirty="0" err="1"/>
              <a:t>didapat</a:t>
            </a:r>
            <a:r>
              <a:rPr lang="en-US" sz="2000" dirty="0"/>
              <a:t> </a:t>
            </a:r>
            <a:r>
              <a:rPr lang="en-US" sz="2000" dirty="0" err="1"/>
              <a:t>selama</a:t>
            </a:r>
            <a:r>
              <a:rPr lang="en-US" sz="2000" dirty="0"/>
              <a:t> </a:t>
            </a:r>
            <a:r>
              <a:rPr lang="en-US" sz="2000" dirty="0" err="1"/>
              <a:t>pelaksanaan</a:t>
            </a:r>
            <a:r>
              <a:rPr lang="en-US" sz="2000" dirty="0"/>
              <a:t> </a:t>
            </a:r>
            <a:r>
              <a:rPr lang="en-US" sz="2000" dirty="0" err="1"/>
              <a:t>ibadah</a:t>
            </a:r>
            <a:r>
              <a:rPr lang="en-US" sz="2000" dirty="0"/>
              <a:t> haji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berhubungan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rangkaian</a:t>
            </a:r>
            <a:r>
              <a:rPr lang="en-US" sz="2000" dirty="0"/>
              <a:t> </a:t>
            </a:r>
            <a:r>
              <a:rPr lang="en-US" sz="2000" dirty="0" err="1"/>
              <a:t>ibadah</a:t>
            </a:r>
            <a:r>
              <a:rPr lang="en-US" sz="2000" dirty="0"/>
              <a:t> haji yang </a:t>
            </a:r>
            <a:r>
              <a:rPr lang="en-US" sz="2000" dirty="0" err="1"/>
              <a:t>berpindah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lain.</a:t>
            </a:r>
          </a:p>
        </p:txBody>
      </p:sp>
    </p:spTree>
    <p:extLst>
      <p:ext uri="{BB962C8B-B14F-4D97-AF65-F5344CB8AC3E}">
        <p14:creationId xmlns:p14="http://schemas.microsoft.com/office/powerpoint/2010/main" xmlns="" val="3492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62491" y="969433"/>
            <a:ext cx="8036076" cy="60270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08237" y="519968"/>
            <a:ext cx="75620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TERIMAKASIH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0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PENDAHULUAN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2" y="2334559"/>
            <a:ext cx="10287000" cy="3416300"/>
          </a:xfrm>
        </p:spPr>
        <p:txBody>
          <a:bodyPr>
            <a:noAutofit/>
          </a:bodyPr>
          <a:lstStyle/>
          <a:p>
            <a:r>
              <a:rPr lang="id-ID" sz="2200" dirty="0"/>
              <a:t>Indonesia </a:t>
            </a:r>
            <a:r>
              <a:rPr lang="en-US" sz="2200" dirty="0" smtClean="0"/>
              <a:t>:</a:t>
            </a:r>
            <a:r>
              <a:rPr lang="id-ID" sz="2200" dirty="0" smtClean="0"/>
              <a:t> </a:t>
            </a:r>
            <a:r>
              <a:rPr lang="id-ID" sz="2200" dirty="0"/>
              <a:t>peringkat nomor satu sebagai negara asal jemaah haji terbesar di dunia. Jumlah total jemaah haji dan petugas TKHI (Tim Kesehatan Haji Indonesia) pada tahun 2015 </a:t>
            </a:r>
            <a:r>
              <a:rPr lang="id-ID" sz="2200" dirty="0" smtClean="0"/>
              <a:t>sebanyak </a:t>
            </a:r>
            <a:r>
              <a:rPr lang="id-ID" sz="2200" dirty="0"/>
              <a:t>156.332 </a:t>
            </a:r>
            <a:r>
              <a:rPr lang="id-ID" sz="2200" dirty="0" smtClean="0"/>
              <a:t>orang</a:t>
            </a:r>
            <a:r>
              <a:rPr lang="en-US" sz="2200" dirty="0"/>
              <a:t> </a:t>
            </a:r>
            <a:r>
              <a:rPr lang="en-US" sz="1200" dirty="0" smtClean="0"/>
              <a:t>(</a:t>
            </a:r>
            <a:r>
              <a:rPr lang="en-US" sz="1200" dirty="0" err="1" smtClean="0"/>
              <a:t>Kemkes</a:t>
            </a:r>
            <a:r>
              <a:rPr lang="en-US" sz="1200" dirty="0" smtClean="0"/>
              <a:t> 2016)</a:t>
            </a:r>
          </a:p>
          <a:p>
            <a:r>
              <a:rPr lang="id-ID" sz="2200" dirty="0"/>
              <a:t>Secara umum, kondisi kesehatan jemaah haji dipengaruhi oleh faktor risiko internal dan faktor risiko eksternal. </a:t>
            </a:r>
            <a:endParaRPr lang="en-US" sz="2200" dirty="0" smtClean="0"/>
          </a:p>
          <a:p>
            <a:r>
              <a:rPr lang="id-ID" sz="2200" dirty="0" smtClean="0"/>
              <a:t>Faktor </a:t>
            </a:r>
            <a:r>
              <a:rPr lang="id-ID" sz="2200" dirty="0"/>
              <a:t>risiko internal </a:t>
            </a:r>
            <a:r>
              <a:rPr lang="en-US" sz="2200" dirty="0" smtClean="0"/>
              <a:t>:</a:t>
            </a:r>
            <a:r>
              <a:rPr lang="id-ID" sz="2200" dirty="0" smtClean="0"/>
              <a:t>usia</a:t>
            </a:r>
            <a:r>
              <a:rPr lang="id-ID" sz="2200" dirty="0"/>
              <a:t>, pendidikan (mayoritas jemaah haji Indonesia adalah lulusan sekolah dasar dan menengah), penyakit </a:t>
            </a:r>
            <a:r>
              <a:rPr lang="en-US" sz="2200" dirty="0" err="1" smtClean="0"/>
              <a:t>penyerta</a:t>
            </a:r>
            <a:r>
              <a:rPr lang="en-US" sz="2200" dirty="0" smtClean="0"/>
              <a:t> </a:t>
            </a:r>
            <a:r>
              <a:rPr lang="id-ID" sz="2200" dirty="0" smtClean="0"/>
              <a:t>(umumnya </a:t>
            </a:r>
            <a:r>
              <a:rPr lang="id-ID" sz="2200" dirty="0"/>
              <a:t>degeneratif dan penyakit kronis), dan perilaku jemaah haji. </a:t>
            </a:r>
            <a:endParaRPr lang="en-US" sz="2200" dirty="0" smtClean="0"/>
          </a:p>
          <a:p>
            <a:r>
              <a:rPr lang="en-US" sz="2200" dirty="0"/>
              <a:t>F</a:t>
            </a:r>
            <a:r>
              <a:rPr lang="id-ID" sz="2200" dirty="0" smtClean="0"/>
              <a:t>aktor </a:t>
            </a:r>
            <a:r>
              <a:rPr lang="id-ID" sz="2200" dirty="0"/>
              <a:t>risiko </a:t>
            </a:r>
            <a:r>
              <a:rPr lang="id-ID" sz="2200" dirty="0" smtClean="0"/>
              <a:t>eksternal</a:t>
            </a:r>
            <a:r>
              <a:rPr lang="en-US" sz="2200" dirty="0" smtClean="0"/>
              <a:t>:</a:t>
            </a:r>
            <a:r>
              <a:rPr lang="id-ID" sz="2200" dirty="0" smtClean="0"/>
              <a:t>lingkungan </a:t>
            </a:r>
            <a:r>
              <a:rPr lang="id-ID" sz="2200" dirty="0"/>
              <a:t>fisik (suhu dan kelembaban udara, debu), sosial, psikologis, serta kondisi lainnya yang mempengaruhi daya tahan tubuh jemaah haji.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8020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06" y="2245659"/>
            <a:ext cx="10192870" cy="4276163"/>
          </a:xfrm>
        </p:spPr>
        <p:txBody>
          <a:bodyPr>
            <a:normAutofit/>
          </a:bodyPr>
          <a:lstStyle/>
          <a:p>
            <a:r>
              <a:rPr lang="en-US" sz="2200" dirty="0" err="1"/>
              <a:t>Kondisi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kontak</a:t>
            </a:r>
            <a:r>
              <a:rPr lang="en-US" sz="2200" dirty="0"/>
              <a:t> </a:t>
            </a:r>
            <a:r>
              <a:rPr lang="en-US" sz="2200" dirty="0" err="1"/>
              <a:t>erat</a:t>
            </a:r>
            <a:r>
              <a:rPr lang="en-US" sz="2200" dirty="0"/>
              <a:t> </a:t>
            </a:r>
            <a:r>
              <a:rPr lang="en-US" sz="2200" dirty="0" err="1"/>
              <a:t>antar</a:t>
            </a:r>
            <a:r>
              <a:rPr lang="en-US" sz="2200" dirty="0"/>
              <a:t> </a:t>
            </a:r>
            <a:r>
              <a:rPr lang="en-US" sz="2200" dirty="0" err="1"/>
              <a:t>manusia</a:t>
            </a:r>
            <a:r>
              <a:rPr lang="en-US" sz="2200" dirty="0"/>
              <a:t> </a:t>
            </a:r>
            <a:r>
              <a:rPr lang="en-US" sz="2200" dirty="0" err="1"/>
              <a:t>satu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yang </a:t>
            </a:r>
            <a:r>
              <a:rPr lang="en-US" sz="2200" dirty="0" err="1"/>
              <a:t>lainnya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memudahkan</a:t>
            </a:r>
            <a:r>
              <a:rPr lang="en-US" sz="2200" dirty="0"/>
              <a:t> para </a:t>
            </a:r>
            <a:r>
              <a:rPr lang="en-US" sz="2200" dirty="0" err="1"/>
              <a:t>jamaah</a:t>
            </a:r>
            <a:r>
              <a:rPr lang="en-US" sz="2200" dirty="0"/>
              <a:t> </a:t>
            </a:r>
            <a:r>
              <a:rPr lang="en-US" sz="2200" dirty="0" err="1"/>
              <a:t>mendapatkan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sebaliknya</a:t>
            </a:r>
            <a:r>
              <a:rPr lang="en-US" sz="2200" dirty="0"/>
              <a:t> </a:t>
            </a:r>
            <a:r>
              <a:rPr lang="en-US" sz="2200" dirty="0" err="1"/>
              <a:t>menularkan</a:t>
            </a:r>
            <a:r>
              <a:rPr lang="en-US" sz="2200" dirty="0"/>
              <a:t> </a:t>
            </a:r>
            <a:r>
              <a:rPr lang="en-US" sz="2200" dirty="0" err="1"/>
              <a:t>penyakit</a:t>
            </a:r>
            <a:r>
              <a:rPr lang="en-US" sz="2200" dirty="0"/>
              <a:t> </a:t>
            </a:r>
            <a:r>
              <a:rPr lang="en-US" sz="2200" dirty="0" err="1"/>
              <a:t>infeksi</a:t>
            </a:r>
            <a:r>
              <a:rPr lang="en-US" sz="2200" dirty="0"/>
              <a:t> </a:t>
            </a:r>
            <a:r>
              <a:rPr lang="en-US" sz="2200" dirty="0" err="1"/>
              <a:t>selama</a:t>
            </a:r>
            <a:r>
              <a:rPr lang="en-US" sz="2200" dirty="0"/>
              <a:t> </a:t>
            </a:r>
            <a:r>
              <a:rPr lang="en-US" sz="2200" dirty="0" err="1"/>
              <a:t>menunaikan</a:t>
            </a:r>
            <a:r>
              <a:rPr lang="en-US" sz="2200" dirty="0"/>
              <a:t> </a:t>
            </a:r>
            <a:r>
              <a:rPr lang="en-US" sz="2200" dirty="0" err="1"/>
              <a:t>ibadah</a:t>
            </a:r>
            <a:r>
              <a:rPr lang="en-US" sz="2200" dirty="0"/>
              <a:t> haji. </a:t>
            </a:r>
            <a:r>
              <a:rPr lang="en-US" sz="2200" dirty="0" err="1"/>
              <a:t>Infeksi</a:t>
            </a:r>
            <a:r>
              <a:rPr lang="en-US" sz="2200" dirty="0"/>
              <a:t> </a:t>
            </a:r>
            <a:r>
              <a:rPr lang="en-US" sz="2200" dirty="0" err="1"/>
              <a:t>saluran</a:t>
            </a:r>
            <a:r>
              <a:rPr lang="en-US" sz="2200" dirty="0"/>
              <a:t> </a:t>
            </a:r>
            <a:r>
              <a:rPr lang="en-US" sz="2200" dirty="0" err="1"/>
              <a:t>nafas</a:t>
            </a:r>
            <a:r>
              <a:rPr lang="en-US" sz="2200" dirty="0"/>
              <a:t> </a:t>
            </a:r>
            <a:r>
              <a:rPr lang="en-US" sz="2200" dirty="0" err="1"/>
              <a:t>merupakan</a:t>
            </a:r>
            <a:r>
              <a:rPr lang="en-US" sz="2200" dirty="0"/>
              <a:t> </a:t>
            </a:r>
            <a:r>
              <a:rPr lang="en-US" sz="2200" dirty="0" err="1"/>
              <a:t>infeksi</a:t>
            </a:r>
            <a:r>
              <a:rPr lang="en-US" sz="2200" dirty="0"/>
              <a:t> yang </a:t>
            </a:r>
            <a:r>
              <a:rPr lang="en-US" sz="2200" dirty="0" err="1"/>
              <a:t>sering</a:t>
            </a:r>
            <a:r>
              <a:rPr lang="en-US" sz="2200" dirty="0"/>
              <a:t> </a:t>
            </a:r>
            <a:r>
              <a:rPr lang="en-US" sz="2200" dirty="0" err="1"/>
              <a:t>diderita</a:t>
            </a:r>
            <a:r>
              <a:rPr lang="en-US" sz="2200" dirty="0"/>
              <a:t> </a:t>
            </a:r>
            <a:r>
              <a:rPr lang="en-US" sz="2200" dirty="0" err="1"/>
              <a:t>oleh</a:t>
            </a:r>
            <a:r>
              <a:rPr lang="en-US" sz="2200" dirty="0"/>
              <a:t> </a:t>
            </a:r>
            <a:r>
              <a:rPr lang="en-US" sz="2200" dirty="0" err="1"/>
              <a:t>jamaah</a:t>
            </a:r>
            <a:r>
              <a:rPr lang="en-US" sz="2200" dirty="0"/>
              <a:t> haji. </a:t>
            </a:r>
            <a:endParaRPr lang="en-US" sz="2200" dirty="0" smtClean="0"/>
          </a:p>
          <a:p>
            <a:r>
              <a:rPr lang="en-US" sz="2200" dirty="0" err="1" smtClean="0"/>
              <a:t>Angka</a:t>
            </a:r>
            <a:r>
              <a:rPr lang="en-US" sz="2200" dirty="0" smtClean="0"/>
              <a:t> </a:t>
            </a:r>
            <a:r>
              <a:rPr lang="en-US" sz="2200" dirty="0" err="1"/>
              <a:t>kejadian</a:t>
            </a:r>
            <a:r>
              <a:rPr lang="en-US" sz="2200" dirty="0"/>
              <a:t> </a:t>
            </a:r>
            <a:r>
              <a:rPr lang="en-US" sz="2200" dirty="0" err="1"/>
              <a:t>gangguan</a:t>
            </a:r>
            <a:r>
              <a:rPr lang="en-US" sz="2200" dirty="0"/>
              <a:t> </a:t>
            </a:r>
            <a:r>
              <a:rPr lang="en-US" sz="2200" dirty="0" err="1"/>
              <a:t>pernapasan</a:t>
            </a:r>
            <a:r>
              <a:rPr lang="en-US" sz="2200" dirty="0"/>
              <a:t> yang </a:t>
            </a:r>
            <a:r>
              <a:rPr lang="en-US" sz="2200" dirty="0" err="1"/>
              <a:t>diderita</a:t>
            </a:r>
            <a:r>
              <a:rPr lang="en-US" sz="2200" dirty="0"/>
              <a:t> </a:t>
            </a:r>
            <a:r>
              <a:rPr lang="en-US" sz="2200" dirty="0" err="1"/>
              <a:t>oleh</a:t>
            </a:r>
            <a:r>
              <a:rPr lang="en-US" sz="2200" dirty="0"/>
              <a:t> para </a:t>
            </a:r>
            <a:r>
              <a:rPr lang="en-US" sz="2200" dirty="0" err="1"/>
              <a:t>jamaah</a:t>
            </a:r>
            <a:r>
              <a:rPr lang="en-US" sz="2200" dirty="0"/>
              <a:t> haji </a:t>
            </a:r>
            <a:r>
              <a:rPr lang="en-US" sz="2200" dirty="0" err="1"/>
              <a:t>sekitar</a:t>
            </a:r>
            <a:r>
              <a:rPr lang="en-US" sz="2200" dirty="0"/>
              <a:t> 50-90%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berbagai</a:t>
            </a:r>
            <a:r>
              <a:rPr lang="en-US" sz="2200" dirty="0"/>
              <a:t> </a:t>
            </a:r>
            <a:r>
              <a:rPr lang="en-US" sz="2200" dirty="0" err="1"/>
              <a:t>warga</a:t>
            </a:r>
            <a:r>
              <a:rPr lang="en-US" sz="2200" dirty="0"/>
              <a:t> </a:t>
            </a:r>
            <a:r>
              <a:rPr lang="en-US" sz="2200" dirty="0" err="1"/>
              <a:t>negara</a:t>
            </a:r>
            <a:r>
              <a:rPr lang="en-US" sz="2200" dirty="0"/>
              <a:t>. </a:t>
            </a:r>
            <a:r>
              <a:rPr lang="en-US" sz="2200" dirty="0" err="1"/>
              <a:t>Permasalahan</a:t>
            </a:r>
            <a:r>
              <a:rPr lang="en-US" sz="2200" dirty="0"/>
              <a:t> </a:t>
            </a:r>
            <a:r>
              <a:rPr lang="en-US" sz="2200" dirty="0" err="1"/>
              <a:t>gangguan</a:t>
            </a:r>
            <a:r>
              <a:rPr lang="en-US" sz="2200" dirty="0"/>
              <a:t> </a:t>
            </a:r>
            <a:r>
              <a:rPr lang="en-US" sz="2200" dirty="0" err="1"/>
              <a:t>pernapasan</a:t>
            </a:r>
            <a:r>
              <a:rPr lang="en-US" sz="2200" dirty="0"/>
              <a:t> </a:t>
            </a:r>
            <a:r>
              <a:rPr lang="en-US" sz="2200" dirty="0" err="1"/>
              <a:t>ini</a:t>
            </a:r>
            <a:r>
              <a:rPr lang="en-US" sz="2200" dirty="0"/>
              <a:t> </a:t>
            </a:r>
            <a:r>
              <a:rPr lang="en-US" sz="2200" dirty="0" err="1"/>
              <a:t>merupakan</a:t>
            </a:r>
            <a:r>
              <a:rPr lang="en-US" sz="2200" dirty="0"/>
              <a:t> </a:t>
            </a:r>
            <a:r>
              <a:rPr lang="en-US" sz="2200" dirty="0" err="1"/>
              <a:t>beban</a:t>
            </a:r>
            <a:r>
              <a:rPr lang="en-US" sz="2200" dirty="0"/>
              <a:t> </a:t>
            </a:r>
            <a:r>
              <a:rPr lang="en-US" sz="2200" dirty="0" err="1"/>
              <a:t>kerja</a:t>
            </a:r>
            <a:r>
              <a:rPr lang="en-US" sz="2200" dirty="0"/>
              <a:t> yang </a:t>
            </a:r>
            <a:r>
              <a:rPr lang="en-US" sz="2200" dirty="0" err="1"/>
              <a:t>harus</a:t>
            </a:r>
            <a:r>
              <a:rPr lang="en-US" sz="2200" dirty="0"/>
              <a:t> </a:t>
            </a:r>
            <a:r>
              <a:rPr lang="en-US" sz="2200" dirty="0" err="1"/>
              <a:t>dihadapi</a:t>
            </a:r>
            <a:r>
              <a:rPr lang="en-US" sz="2200" dirty="0"/>
              <a:t> </a:t>
            </a:r>
            <a:r>
              <a:rPr lang="en-US" sz="2200" dirty="0" err="1"/>
              <a:t>oleh</a:t>
            </a:r>
            <a:r>
              <a:rPr lang="en-US" sz="2200" dirty="0"/>
              <a:t> </a:t>
            </a:r>
            <a:r>
              <a:rPr lang="en-US" sz="2200" dirty="0" err="1"/>
              <a:t>petugas</a:t>
            </a:r>
            <a:r>
              <a:rPr lang="en-US" sz="2200" dirty="0"/>
              <a:t> </a:t>
            </a:r>
            <a:r>
              <a:rPr lang="en-US" sz="2200" dirty="0" err="1"/>
              <a:t>kesehatan</a:t>
            </a:r>
            <a:r>
              <a:rPr lang="en-US" sz="2200" dirty="0"/>
              <a:t> </a:t>
            </a:r>
            <a:r>
              <a:rPr lang="en-US" sz="2200" dirty="0" err="1"/>
              <a:t>selaku</a:t>
            </a:r>
            <a:r>
              <a:rPr lang="en-US" sz="2200" dirty="0"/>
              <a:t> Tim </a:t>
            </a:r>
            <a:r>
              <a:rPr lang="en-US" sz="2200" dirty="0" err="1"/>
              <a:t>Kesehatan</a:t>
            </a:r>
            <a:r>
              <a:rPr lang="en-US" sz="2200" dirty="0"/>
              <a:t> Haji. </a:t>
            </a:r>
            <a:r>
              <a:rPr lang="en-US" sz="1200" dirty="0"/>
              <a:t>(</a:t>
            </a:r>
            <a:r>
              <a:rPr lang="en-US" sz="1200" dirty="0" err="1"/>
              <a:t>Gautret</a:t>
            </a:r>
            <a:r>
              <a:rPr lang="en-US" sz="1200" dirty="0"/>
              <a:t> P, 2015</a:t>
            </a:r>
            <a:r>
              <a:rPr lang="en-US" sz="1200" dirty="0" smtClean="0"/>
              <a:t>)</a:t>
            </a:r>
          </a:p>
          <a:p>
            <a:r>
              <a:rPr lang="en-US" sz="2200" dirty="0" err="1" smtClean="0"/>
              <a:t>Pada</a:t>
            </a:r>
            <a:r>
              <a:rPr lang="en-US" sz="2200" dirty="0" smtClean="0"/>
              <a:t> </a:t>
            </a:r>
            <a:r>
              <a:rPr lang="en-US" sz="2200" dirty="0" err="1" smtClean="0"/>
              <a:t>makalah</a:t>
            </a:r>
            <a:r>
              <a:rPr lang="en-US" sz="2200" dirty="0" smtClean="0"/>
              <a:t> </a:t>
            </a:r>
            <a:r>
              <a:rPr lang="en-US" sz="2200" dirty="0" err="1" smtClean="0"/>
              <a:t>ini</a:t>
            </a:r>
            <a:r>
              <a:rPr lang="en-US" sz="2200" dirty="0" smtClean="0"/>
              <a:t> </a:t>
            </a:r>
            <a:r>
              <a:rPr lang="en-US" sz="2200" dirty="0" err="1" smtClean="0"/>
              <a:t>akan</a:t>
            </a:r>
            <a:r>
              <a:rPr lang="en-US" sz="2200" dirty="0" smtClean="0"/>
              <a:t> </a:t>
            </a:r>
            <a:r>
              <a:rPr lang="en-US" sz="2200" dirty="0" err="1" smtClean="0"/>
              <a:t>dibahas</a:t>
            </a:r>
            <a:r>
              <a:rPr lang="en-US" sz="2200" dirty="0" smtClean="0"/>
              <a:t> </a:t>
            </a:r>
            <a:r>
              <a:rPr lang="en-US" sz="2200" dirty="0" err="1" smtClean="0"/>
              <a:t>tentang</a:t>
            </a:r>
            <a:r>
              <a:rPr lang="en-US" sz="2200" dirty="0" smtClean="0"/>
              <a:t> </a:t>
            </a:r>
            <a:r>
              <a:rPr lang="en-US" sz="2200" dirty="0" err="1" smtClean="0"/>
              <a:t>Gejala</a:t>
            </a:r>
            <a:r>
              <a:rPr lang="en-US" sz="2200" dirty="0" smtClean="0"/>
              <a:t> </a:t>
            </a:r>
            <a:r>
              <a:rPr lang="en-US" sz="2200" dirty="0" err="1" smtClean="0"/>
              <a:t>gangguan</a:t>
            </a:r>
            <a:r>
              <a:rPr lang="en-US" sz="2200" dirty="0" smtClean="0"/>
              <a:t> </a:t>
            </a:r>
            <a:r>
              <a:rPr lang="en-US" sz="2200" dirty="0" err="1" smtClean="0"/>
              <a:t>pernapasan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Pneumonia</a:t>
            </a:r>
          </a:p>
        </p:txBody>
      </p:sp>
    </p:spTree>
    <p:extLst>
      <p:ext uri="{BB962C8B-B14F-4D97-AF65-F5344CB8AC3E}">
        <p14:creationId xmlns:p14="http://schemas.microsoft.com/office/powerpoint/2010/main" xmlns="" val="23324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08" t="36453" r="14568" b="13301"/>
          <a:stretch/>
        </p:blipFill>
        <p:spPr bwMode="auto">
          <a:xfrm>
            <a:off x="793378" y="1386209"/>
            <a:ext cx="5244351" cy="328158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7529" y="493370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Distribusi jemaah haji Indonesia berdasarkan jenis kelamin tahun 2010-2015 </a:t>
            </a: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id-ID" sz="1000" dirty="0"/>
              <a:t>(sumber : Sistem Informasi Kesehatan Haji Indonesia, Siskohatkes, Kementrian Kesehatan)</a:t>
            </a:r>
            <a:endParaRPr lang="en-US" sz="10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40" t="27776" r="12500" b="15466"/>
          <a:stretch/>
        </p:blipFill>
        <p:spPr bwMode="auto">
          <a:xfrm>
            <a:off x="6187495" y="1386209"/>
            <a:ext cx="5027352" cy="328158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4933706"/>
            <a:ext cx="5118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Distribusi kesehatan haji Indonesia berdasarkan Risti dan Non-Risti 2010-2015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6037729" y="554925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1000" dirty="0"/>
              <a:t>(sumber : Sistem Informasi Kesehatan Haji Indonesia, Siskohatkes, Kementrian Kesehatan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33252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7" t="26971" r="29317" b="11700"/>
          <a:stretch/>
        </p:blipFill>
        <p:spPr bwMode="auto">
          <a:xfrm>
            <a:off x="659801" y="441922"/>
            <a:ext cx="5095539" cy="352495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801" y="4208494"/>
            <a:ext cx="50955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Distribusi Jamaah haji wafat di Arab Saudi berdasarkan jenis kelamin  2012-2015 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4776" y="479326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1000" dirty="0"/>
              <a:t>(sumber : Sistem Informasi Kesehatan Haji Indonesia, Siskohatkes, Kementrian Kesehatan</a:t>
            </a:r>
            <a:endParaRPr lang="en-US" sz="1000" dirty="0"/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3" t="28178" r="4019" b="12508"/>
          <a:stretch/>
        </p:blipFill>
        <p:spPr bwMode="auto">
          <a:xfrm>
            <a:off x="5954282" y="441921"/>
            <a:ext cx="6040493" cy="417041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0" y="479326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Distribusi jamaah haji wafat di Arab Saudi berdasarkan kelompok penyakit 2015</a:t>
            </a:r>
            <a:r>
              <a:rPr lang="id-ID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0" y="543586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1000" dirty="0"/>
              <a:t>(sumber : Sistem Informasi Kesehatan Haji Indonesia, Siskohatkes, Kementrian Kesehatan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8192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GANGGUAN PERNAPASAN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2358188"/>
            <a:ext cx="10250905" cy="4499811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/>
              <a:t>di Malaysia yang </a:t>
            </a:r>
            <a:r>
              <a:rPr lang="en-US" sz="2000" dirty="0" err="1"/>
              <a:t>membagikan</a:t>
            </a:r>
            <a:r>
              <a:rPr lang="en-US" sz="2000" dirty="0"/>
              <a:t> </a:t>
            </a:r>
            <a:r>
              <a:rPr lang="en-US" sz="2000" dirty="0" err="1"/>
              <a:t>kuesioner</a:t>
            </a:r>
            <a:r>
              <a:rPr lang="en-US" sz="2000" dirty="0"/>
              <a:t> 1200, </a:t>
            </a:r>
            <a:r>
              <a:rPr lang="en-US" sz="2000" dirty="0" err="1"/>
              <a:t>kembali</a:t>
            </a:r>
            <a:r>
              <a:rPr lang="en-US" sz="2000" dirty="0"/>
              <a:t> </a:t>
            </a:r>
            <a:r>
              <a:rPr lang="en-US" sz="2000" dirty="0" smtClean="0"/>
              <a:t>480(40</a:t>
            </a:r>
            <a:r>
              <a:rPr lang="en-US" sz="2000" dirty="0"/>
              <a:t>%).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/>
              <a:t>dasar</a:t>
            </a:r>
            <a:r>
              <a:rPr lang="en-US" sz="2000" dirty="0"/>
              <a:t> yang paling </a:t>
            </a:r>
            <a:r>
              <a:rPr lang="en-US" sz="2000" dirty="0" err="1"/>
              <a:t>banyak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hipertensi</a:t>
            </a:r>
            <a:r>
              <a:rPr lang="en-US" sz="2000" dirty="0"/>
              <a:t>. Dari </a:t>
            </a:r>
            <a:r>
              <a:rPr lang="en-US" sz="2000" dirty="0" err="1"/>
              <a:t>jamah</a:t>
            </a:r>
            <a:r>
              <a:rPr lang="en-US" sz="2000" dirty="0"/>
              <a:t> haji </a:t>
            </a:r>
            <a:r>
              <a:rPr lang="en-US" sz="2000" dirty="0" err="1"/>
              <a:t>tersebut</a:t>
            </a:r>
            <a:r>
              <a:rPr lang="en-US" sz="2000" dirty="0"/>
              <a:t> yang </a:t>
            </a:r>
            <a:r>
              <a:rPr lang="en-US" sz="2000" dirty="0" err="1"/>
              <a:t>mengeluh</a:t>
            </a:r>
            <a:r>
              <a:rPr lang="en-US" sz="2000" dirty="0"/>
              <a:t> </a:t>
            </a:r>
            <a:r>
              <a:rPr lang="en-US" sz="2000" dirty="0" err="1"/>
              <a:t>gejala</a:t>
            </a:r>
            <a:r>
              <a:rPr lang="en-US" sz="2000" dirty="0"/>
              <a:t> </a:t>
            </a:r>
            <a:r>
              <a:rPr lang="en-US" sz="2000" dirty="0" err="1"/>
              <a:t>penyakit</a:t>
            </a:r>
            <a:r>
              <a:rPr lang="en-US" sz="2000" dirty="0"/>
              <a:t> </a:t>
            </a:r>
            <a:r>
              <a:rPr lang="en-US" sz="2000" dirty="0" err="1" smtClean="0"/>
              <a:t>pernapasan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rgbClr val="FF0000"/>
                </a:solidFill>
              </a:rPr>
              <a:t>93,4%</a:t>
            </a:r>
            <a:r>
              <a:rPr lang="en-US" sz="2000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Hashim</a:t>
            </a:r>
            <a:r>
              <a:rPr lang="en-US" sz="1200" dirty="0"/>
              <a:t> S, 2016</a:t>
            </a:r>
            <a:r>
              <a:rPr lang="en-US" sz="1200" dirty="0" smtClean="0"/>
              <a:t>). </a:t>
            </a:r>
            <a:r>
              <a:rPr lang="en-US" sz="2000" dirty="0" err="1"/>
              <a:t>P</a:t>
            </a:r>
            <a:r>
              <a:rPr lang="en-US" sz="2000" dirty="0" err="1" smtClean="0"/>
              <a:t>enelitian</a:t>
            </a:r>
            <a:r>
              <a:rPr lang="en-US" sz="2000" dirty="0" smtClean="0"/>
              <a:t> </a:t>
            </a:r>
            <a:r>
              <a:rPr lang="en-US" sz="2000" dirty="0"/>
              <a:t>di </a:t>
            </a:r>
            <a:r>
              <a:rPr lang="en-US" sz="2000" dirty="0" err="1"/>
              <a:t>Prancis</a:t>
            </a:r>
            <a:r>
              <a:rPr lang="en-US" sz="2000" dirty="0"/>
              <a:t> 90,7% </a:t>
            </a:r>
            <a:r>
              <a:rPr lang="en-US" sz="1200" dirty="0"/>
              <a:t>(</a:t>
            </a:r>
            <a:r>
              <a:rPr lang="en-US" sz="1200" dirty="0" err="1"/>
              <a:t>Gautret</a:t>
            </a:r>
            <a:r>
              <a:rPr lang="en-US" sz="1200" dirty="0"/>
              <a:t> P, 2015),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 Malaysia </a:t>
            </a:r>
            <a:r>
              <a:rPr lang="en-US" sz="2000" dirty="0" err="1"/>
              <a:t>tahun-tahun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 yang </a:t>
            </a:r>
            <a:r>
              <a:rPr lang="en-US" sz="2000" dirty="0" err="1"/>
              <a:t>selalu</a:t>
            </a:r>
            <a:r>
              <a:rPr lang="en-US" sz="2000" dirty="0"/>
              <a:t> &gt; 90</a:t>
            </a:r>
            <a:r>
              <a:rPr lang="en-US" sz="2000" dirty="0" smtClean="0"/>
              <a:t>%</a:t>
            </a:r>
          </a:p>
          <a:p>
            <a:r>
              <a:rPr lang="en-US" sz="2000" dirty="0" err="1"/>
              <a:t>Sebagaian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jamaah</a:t>
            </a:r>
            <a:r>
              <a:rPr lang="en-US" sz="2000" dirty="0"/>
              <a:t> yang </a:t>
            </a:r>
            <a:r>
              <a:rPr lang="en-US" sz="2000" dirty="0" err="1"/>
              <a:t>mengeluhkan</a:t>
            </a:r>
            <a:r>
              <a:rPr lang="en-US" sz="2000" dirty="0"/>
              <a:t> </a:t>
            </a:r>
            <a:r>
              <a:rPr lang="en-US" sz="2000" dirty="0" err="1"/>
              <a:t>gangguan</a:t>
            </a:r>
            <a:r>
              <a:rPr lang="en-US" sz="2000" dirty="0"/>
              <a:t> </a:t>
            </a:r>
            <a:r>
              <a:rPr lang="en-US" sz="2000" dirty="0" err="1"/>
              <a:t>pernapasan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sejumlah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78,2%</a:t>
            </a:r>
            <a:r>
              <a:rPr lang="en-US" sz="2000" dirty="0"/>
              <a:t> </a:t>
            </a:r>
            <a:r>
              <a:rPr lang="en-US" sz="2000" dirty="0" err="1"/>
              <a:t>memenuhi</a:t>
            </a:r>
            <a:r>
              <a:rPr lang="en-US" sz="2000" dirty="0"/>
              <a:t> </a:t>
            </a:r>
            <a:r>
              <a:rPr lang="en-US" sz="2000" dirty="0" err="1"/>
              <a:t>kriteria</a:t>
            </a:r>
            <a:r>
              <a:rPr lang="en-US" sz="2000" dirty="0"/>
              <a:t> </a:t>
            </a:r>
            <a:r>
              <a:rPr lang="en-US" sz="2000" i="1" dirty="0"/>
              <a:t>Influenza Like Illness</a:t>
            </a:r>
            <a:r>
              <a:rPr lang="en-US" sz="2000" dirty="0"/>
              <a:t> (ILI) (</a:t>
            </a:r>
            <a:r>
              <a:rPr lang="en-US" sz="2000" dirty="0" err="1"/>
              <a:t>gejala</a:t>
            </a:r>
            <a:r>
              <a:rPr lang="en-US" sz="2000" dirty="0"/>
              <a:t>: </a:t>
            </a:r>
            <a:r>
              <a:rPr lang="en-US" sz="2000" dirty="0" err="1"/>
              <a:t>batuk</a:t>
            </a:r>
            <a:r>
              <a:rPr lang="en-US" sz="2000" dirty="0"/>
              <a:t>, </a:t>
            </a:r>
            <a:r>
              <a:rPr lang="en-US" sz="2000" dirty="0" err="1"/>
              <a:t>demam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tenggorok</a:t>
            </a:r>
            <a:r>
              <a:rPr lang="en-US" sz="2000" dirty="0"/>
              <a:t>). </a:t>
            </a:r>
            <a:endParaRPr lang="en-US" sz="2000" dirty="0" smtClean="0"/>
          </a:p>
          <a:p>
            <a:r>
              <a:rPr lang="en-US" sz="2000" dirty="0" err="1" smtClean="0"/>
              <a:t>Sebagian</a:t>
            </a:r>
            <a:r>
              <a:rPr lang="en-US" sz="2000" dirty="0" smtClean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ILI yang </a:t>
            </a:r>
            <a:r>
              <a:rPr lang="en-US" sz="2000" dirty="0" err="1"/>
              <a:t>diderita</a:t>
            </a:r>
            <a:r>
              <a:rPr lang="en-US" sz="2000" dirty="0"/>
              <a:t> </a:t>
            </a:r>
            <a:r>
              <a:rPr lang="en-US" sz="2000" dirty="0" err="1"/>
              <a:t>kurang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2 </a:t>
            </a:r>
            <a:r>
              <a:rPr lang="en-US" sz="2000" dirty="0" err="1"/>
              <a:t>minggu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yang </a:t>
            </a:r>
            <a:r>
              <a:rPr lang="en-US" sz="2000" dirty="0" err="1"/>
              <a:t>mendapat</a:t>
            </a:r>
            <a:r>
              <a:rPr lang="en-US" sz="2000" dirty="0"/>
              <a:t> </a:t>
            </a:r>
            <a:r>
              <a:rPr lang="en-US" sz="2000" dirty="0" err="1"/>
              <a:t>antibiotik</a:t>
            </a:r>
            <a:r>
              <a:rPr lang="en-US" sz="2000" dirty="0"/>
              <a:t> 61,8 %,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2,1% yang </a:t>
            </a:r>
            <a:r>
              <a:rPr lang="en-US" sz="2000" dirty="0" err="1"/>
              <a:t>memerlukan</a:t>
            </a:r>
            <a:r>
              <a:rPr lang="en-US" sz="2000" dirty="0"/>
              <a:t> </a:t>
            </a:r>
            <a:r>
              <a:rPr lang="en-US" sz="2000" dirty="0" err="1"/>
              <a:t>rawat</a:t>
            </a:r>
            <a:r>
              <a:rPr lang="en-US" sz="2000" dirty="0"/>
              <a:t> </a:t>
            </a:r>
            <a:r>
              <a:rPr lang="en-US" sz="2000" dirty="0" err="1"/>
              <a:t>inap</a:t>
            </a:r>
            <a:r>
              <a:rPr lang="en-US" sz="2000" dirty="0"/>
              <a:t>. </a:t>
            </a:r>
            <a:r>
              <a:rPr lang="en-US" sz="1200" dirty="0"/>
              <a:t>(</a:t>
            </a:r>
            <a:r>
              <a:rPr lang="en-US" sz="1200" dirty="0" err="1"/>
              <a:t>Hashim</a:t>
            </a:r>
            <a:r>
              <a:rPr lang="en-US" sz="1200" dirty="0"/>
              <a:t> S, 2016).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85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9008"/>
          <a:stretch/>
        </p:blipFill>
        <p:spPr>
          <a:xfrm>
            <a:off x="418385" y="-32084"/>
            <a:ext cx="10234550" cy="413886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228" y="4090735"/>
            <a:ext cx="10409707" cy="2677195"/>
          </a:xfrm>
        </p:spPr>
        <p:txBody>
          <a:bodyPr>
            <a:normAutofit/>
          </a:bodyPr>
          <a:lstStyle/>
          <a:p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52%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riwayat</a:t>
            </a:r>
            <a:r>
              <a:rPr lang="en-US" dirty="0"/>
              <a:t> </a:t>
            </a:r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sesama</a:t>
            </a:r>
            <a:r>
              <a:rPr lang="en-US" dirty="0"/>
              <a:t> </a:t>
            </a:r>
            <a:r>
              <a:rPr lang="en-US" dirty="0" err="1"/>
              <a:t>penderita</a:t>
            </a:r>
            <a:r>
              <a:rPr lang="en-US" dirty="0"/>
              <a:t> ILI.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pernapasan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81,2%</a:t>
            </a:r>
            <a:r>
              <a:rPr lang="en-US" dirty="0"/>
              <a:t> </a:t>
            </a:r>
            <a:r>
              <a:rPr lang="en-US" dirty="0" err="1"/>
              <a:t>didapat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rangkaian</a:t>
            </a:r>
            <a:r>
              <a:rPr lang="en-US" dirty="0"/>
              <a:t> </a:t>
            </a:r>
            <a:r>
              <a:rPr lang="en-US" dirty="0" err="1"/>
              <a:t>wukuf</a:t>
            </a:r>
            <a:r>
              <a:rPr lang="en-US" dirty="0"/>
              <a:t> di </a:t>
            </a:r>
            <a:r>
              <a:rPr lang="en-US" dirty="0" err="1"/>
              <a:t>Arafah</a:t>
            </a:r>
            <a:r>
              <a:rPr lang="en-US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Hashim</a:t>
            </a:r>
            <a:r>
              <a:rPr lang="en-US" sz="1200" dirty="0"/>
              <a:t> S, 2016).</a:t>
            </a:r>
          </a:p>
          <a:p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 smtClean="0"/>
              <a:t>pencegahan</a:t>
            </a:r>
            <a:r>
              <a:rPr lang="en-US" dirty="0" smtClean="0"/>
              <a:t>: </a:t>
            </a:r>
            <a:r>
              <a:rPr lang="en-US" dirty="0" err="1"/>
              <a:t>vaksinasi</a:t>
            </a:r>
            <a:r>
              <a:rPr lang="en-US" dirty="0"/>
              <a:t> influenza </a:t>
            </a:r>
            <a:r>
              <a:rPr lang="en-US" dirty="0" smtClean="0"/>
              <a:t>:65,2</a:t>
            </a:r>
            <a:r>
              <a:rPr lang="en-US" dirty="0"/>
              <a:t>% </a:t>
            </a:r>
            <a:r>
              <a:rPr lang="en-US" dirty="0" err="1" smtClean="0"/>
              <a:t>jamaah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/>
              <a:t>masker </a:t>
            </a:r>
            <a:r>
              <a:rPr lang="en-US" dirty="0" smtClean="0"/>
              <a:t>: 82,9</a:t>
            </a:r>
            <a:r>
              <a:rPr lang="en-US" dirty="0"/>
              <a:t>% </a:t>
            </a:r>
            <a:r>
              <a:rPr lang="en-US" dirty="0" smtClean="0"/>
              <a:t> </a:t>
            </a:r>
            <a:r>
              <a:rPr lang="en-US" dirty="0"/>
              <a:t>Masker yang </a:t>
            </a:r>
            <a:r>
              <a:rPr lang="en-US" dirty="0" err="1"/>
              <a:t>digunakan</a:t>
            </a:r>
            <a:r>
              <a:rPr lang="en-US" dirty="0"/>
              <a:t>  </a:t>
            </a:r>
            <a:r>
              <a:rPr lang="en-US" dirty="0" err="1"/>
              <a:t>berupa</a:t>
            </a:r>
            <a:r>
              <a:rPr lang="en-US" dirty="0"/>
              <a:t> masker </a:t>
            </a:r>
            <a:r>
              <a:rPr lang="en-US" dirty="0" err="1"/>
              <a:t>bedah</a:t>
            </a:r>
            <a:r>
              <a:rPr lang="en-US" dirty="0"/>
              <a:t>, masker N95, </a:t>
            </a:r>
            <a:r>
              <a:rPr lang="en-US" dirty="0" err="1"/>
              <a:t>handuk</a:t>
            </a:r>
            <a:r>
              <a:rPr lang="en-US" dirty="0"/>
              <a:t> </a:t>
            </a:r>
            <a:r>
              <a:rPr lang="en-US" dirty="0" err="1"/>
              <a:t>kering</a:t>
            </a:r>
            <a:r>
              <a:rPr lang="en-US" dirty="0"/>
              <a:t>, </a:t>
            </a:r>
            <a:r>
              <a:rPr lang="en-US" dirty="0" err="1"/>
              <a:t>handuk</a:t>
            </a:r>
            <a:r>
              <a:rPr lang="en-US" dirty="0"/>
              <a:t> yang </a:t>
            </a:r>
            <a:r>
              <a:rPr lang="en-US" dirty="0" err="1"/>
              <a:t>dibasahi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</a:t>
            </a:r>
            <a:r>
              <a:rPr lang="en-US" dirty="0" err="1"/>
              <a:t>jilbab</a:t>
            </a:r>
            <a:r>
              <a:rPr lang="en-US" dirty="0"/>
              <a:t> yang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masker.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i="1" dirty="0"/>
              <a:t>hand hygiene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31,8%</a:t>
            </a:r>
            <a:r>
              <a:rPr lang="en-US" dirty="0"/>
              <a:t> yang </a:t>
            </a:r>
            <a:r>
              <a:rPr lang="en-US" dirty="0" err="1"/>
              <a:t>mempraktekkan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. 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pencegahan</a:t>
            </a:r>
            <a:r>
              <a:rPr lang="en-US" dirty="0"/>
              <a:t> lain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mengkonsumsi</a:t>
            </a:r>
            <a:r>
              <a:rPr lang="en-US" dirty="0"/>
              <a:t> vitamin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suplemen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44,4% </a:t>
            </a:r>
            <a:r>
              <a:rPr lang="en-US" dirty="0" err="1"/>
              <a:t>jamaah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68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626</TotalTime>
  <Words>1754</Words>
  <Application>Microsoft Office PowerPoint</Application>
  <PresentationFormat>Custom</PresentationFormat>
  <Paragraphs>87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Ion Boardroom</vt:lpstr>
      <vt:lpstr>Slide 1</vt:lpstr>
      <vt:lpstr>KEDOKTERAN RESPIRASI PADA PELAKSANAAN IBADAH UMRAH DAN HAJI</vt:lpstr>
      <vt:lpstr>PENDAHULUAN</vt:lpstr>
      <vt:lpstr>PENDAHULUAN</vt:lpstr>
      <vt:lpstr>Slide 5</vt:lpstr>
      <vt:lpstr>Slide 6</vt:lpstr>
      <vt:lpstr>Slide 7</vt:lpstr>
      <vt:lpstr>GANGGUAN PERNAPASAN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PEMBAHASAN</vt:lpstr>
      <vt:lpstr>Slide 24</vt:lpstr>
      <vt:lpstr>Slide 25</vt:lpstr>
      <vt:lpstr>Pneumonia</vt:lpstr>
      <vt:lpstr>Slide 27</vt:lpstr>
      <vt:lpstr>Slide 28</vt:lpstr>
      <vt:lpstr>Slide 29</vt:lpstr>
      <vt:lpstr>(Mandourah Y, 2012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KESIMPULAN</vt:lpstr>
      <vt:lpstr>Slide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Fkumkap</dc:creator>
  <cp:lastModifiedBy>RANI</cp:lastModifiedBy>
  <cp:revision>45</cp:revision>
  <dcterms:created xsi:type="dcterms:W3CDTF">2017-04-01T22:57:17Z</dcterms:created>
  <dcterms:modified xsi:type="dcterms:W3CDTF">2017-04-09T05:29:10Z</dcterms:modified>
</cp:coreProperties>
</file>